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63" r:id="rId4"/>
    <p:sldId id="283" r:id="rId5"/>
    <p:sldId id="281" r:id="rId6"/>
    <p:sldId id="282" r:id="rId7"/>
    <p:sldId id="284" r:id="rId8"/>
    <p:sldId id="285" r:id="rId9"/>
    <p:sldId id="286" r:id="rId10"/>
    <p:sldId id="287" r:id="rId11"/>
    <p:sldId id="268" r:id="rId12"/>
    <p:sldId id="288" r:id="rId13"/>
    <p:sldId id="289" r:id="rId14"/>
    <p:sldId id="290" r:id="rId15"/>
    <p:sldId id="292" r:id="rId16"/>
    <p:sldId id="294" r:id="rId17"/>
    <p:sldId id="312" r:id="rId18"/>
    <p:sldId id="295" r:id="rId19"/>
    <p:sldId id="296" r:id="rId20"/>
    <p:sldId id="297" r:id="rId21"/>
    <p:sldId id="298" r:id="rId22"/>
    <p:sldId id="299" r:id="rId23"/>
    <p:sldId id="300" r:id="rId24"/>
    <p:sldId id="303" r:id="rId25"/>
    <p:sldId id="293" r:id="rId26"/>
    <p:sldId id="302" r:id="rId27"/>
    <p:sldId id="304" r:id="rId28"/>
    <p:sldId id="305" r:id="rId29"/>
    <p:sldId id="306" r:id="rId30"/>
    <p:sldId id="307" r:id="rId31"/>
    <p:sldId id="308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Células unitárias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Tamanho da célula (a) x raio atômico (R)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Geometria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Número de átomos por célula (N)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Fórmula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Geometria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8DE687C-F866-4D3F-B6AC-71587523E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58" y="3351644"/>
            <a:ext cx="1929434" cy="6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a relação entre o tamanho da célula unitária (a) e o raio atômico (R), bem como o número de átomos por célula unitária para cada uma das estruturas abaixo</a:t>
            </a:r>
            <a:r>
              <a:rPr lang="en-US" sz="2200" dirty="0"/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Cúbica simples (CS)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Cúbica de face centrada (FCC)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Cúbica de corpo centrado (BCC)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Hexagonal compacta (HCP)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41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Cúbica simples (CS)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F6A149C-5D33-4026-AEE9-2028356D8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30968"/>
            <a:ext cx="4830126" cy="19960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402E49E-3C07-447C-A8B3-BA926464F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765" y="3034080"/>
            <a:ext cx="2306693" cy="7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Cúbica de face centrada (FCC)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402E49E-3C07-447C-A8B3-BA926464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360" y="3034080"/>
            <a:ext cx="2306693" cy="7898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4155F28-90B8-4FC8-9076-7EA985B19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109" y="2036064"/>
            <a:ext cx="2959006" cy="27858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49EBCB-C66A-4ED4-9E1E-EF4949FAA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2238710"/>
            <a:ext cx="45529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Cúbica de corpo centrado (BCC)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402E49E-3C07-447C-A8B3-BA926464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765" y="3034080"/>
            <a:ext cx="2306693" cy="7898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EF9E4E-7F97-4D4A-BC0C-4C90F9FA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300837"/>
            <a:ext cx="49053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Hexagonal compacta (HCP)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402E49E-3C07-447C-A8B3-BA926464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765" y="3034080"/>
            <a:ext cx="2306693" cy="7898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2725F28-4FF9-4A0F-8829-7E5088CF8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254078"/>
            <a:ext cx="5650057" cy="26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Células unitárias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Número de coordenação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Cúbica simples (CS)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Cúbica de face centrada (FCC)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Cúbica de corpo centrado (BCC)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Hexagonal compacta (HCP)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FE0C2A1-ED7B-4086-9F19-77A7BF8B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59" y="1536903"/>
            <a:ext cx="1460081" cy="319859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2B8445B-1183-4084-ABE1-389D9E6FE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959" y="2289323"/>
            <a:ext cx="5494213" cy="252064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0F6C5C2-F537-4D6B-912C-5E9C84420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959" y="2854653"/>
            <a:ext cx="5938747" cy="203071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607AA8E-6BBC-4A14-9498-A0D9D31AF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959" y="3028555"/>
            <a:ext cx="4790094" cy="258310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257891-5A6C-4828-B20A-079B15BA0F3F}"/>
              </a:ext>
            </a:extLst>
          </p:cNvPr>
          <p:cNvSpPr txBox="1"/>
          <p:nvPr/>
        </p:nvSpPr>
        <p:spPr>
          <a:xfrm>
            <a:off x="3490373" y="4578765"/>
            <a:ext cx="4826671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Número de coordenação: dureza e ductilidade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85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Células unitárias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Caso particular: diamante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2A9E878-7103-45B9-9531-BA5048929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664" y="1413164"/>
            <a:ext cx="2333336" cy="418056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8869885-F8CD-4738-AFAA-077BCA876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812" y="2003256"/>
            <a:ext cx="29241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2.5. Fator de empacotamento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Fator de empacotamento atômico (FEA)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0F8ACBA-DAD7-470D-B499-7D1EAFB1A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45484"/>
            <a:ext cx="4914900" cy="609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ABC134-0192-45F2-949A-E88EAD77A30D}"/>
              </a:ext>
            </a:extLst>
          </p:cNvPr>
          <p:cNvSpPr txBox="1"/>
          <p:nvPr/>
        </p:nvSpPr>
        <p:spPr>
          <a:xfrm>
            <a:off x="6527129" y="2565618"/>
            <a:ext cx="4826671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Trabalhabilidade (maleabilidade e ductilidade)</a:t>
            </a:r>
            <a:endParaRPr lang="en-US" b="1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3223635-88D5-4991-8B54-168970012369}"/>
              </a:ext>
            </a:extLst>
          </p:cNvPr>
          <p:cNvCxnSpPr>
            <a:stCxn id="6" idx="3"/>
            <a:endCxn id="16" idx="1"/>
          </p:cNvCxnSpPr>
          <p:nvPr/>
        </p:nvCxnSpPr>
        <p:spPr>
          <a:xfrm>
            <a:off x="5753100" y="2750284"/>
            <a:ext cx="774029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fator de empacotamento atômico (FEA) para cada uma das estruturas abaixo</a:t>
            </a:r>
            <a:r>
              <a:rPr lang="en-US" sz="2200" dirty="0"/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Cúbica simples (CS)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Cúbica de face centrada (FCC)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Cúbica de corpo centrado (BCC)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Hexagonal compacta (HCP)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2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 Estrutura e ligação atômica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1.1. Estrutura dos átomos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1.2. Ligações covalente, iônica, metálica e forças de van der </a:t>
            </a:r>
            <a:r>
              <a:rPr lang="pt-BR" sz="2000" dirty="0" err="1"/>
              <a:t>Waals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Cúbica simples (CS)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F6A149C-5D33-4026-AEE9-2028356D8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20131"/>
            <a:ext cx="4830126" cy="19960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9897D7F-A5DD-4407-92D2-969DB3A0D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3013363"/>
            <a:ext cx="4914900" cy="609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Cúbica de face centrada (FCC)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7349EBCB-C66A-4ED4-9E1E-EF4949FAA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76699"/>
            <a:ext cx="4552950" cy="23622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933B27E-C86E-436F-A083-CD017587A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862" y="3124200"/>
            <a:ext cx="4914900" cy="609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EA451C-5D57-40B7-AD66-38302A0A7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091" y="4977316"/>
            <a:ext cx="1155991" cy="4144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CCC0E9-784E-46FA-8FD2-7902396DF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0975" y="4977316"/>
            <a:ext cx="743816" cy="4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Cúbica de corpo centrado (BCC)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FEF9E4E-7F97-4D4A-BC0C-4C90F9FA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00837"/>
            <a:ext cx="4905375" cy="25431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E887C21-E1B1-4B80-83BF-32EFB2883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3124200"/>
            <a:ext cx="4914900" cy="609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96DD15-258B-4089-BBB8-4DA629A79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438" y="5097783"/>
            <a:ext cx="936582" cy="6510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BECB4C6-F39E-4141-A275-7D6B2F058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925" y="5145223"/>
            <a:ext cx="991089" cy="4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Célula unitária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Hexagonal compacta (HCP)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2725F28-4FF9-4A0F-8829-7E5088CF8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420333"/>
            <a:ext cx="4738907" cy="221149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B0745F3-D8D6-4D50-9B2F-6EBCAD3C9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3124200"/>
            <a:ext cx="4914900" cy="609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B0F773-EC43-489F-9B51-7FF82E22F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586" y="5021803"/>
            <a:ext cx="781195" cy="4075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A49EDD1-DDB4-41AB-8551-91194A350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2988" y="5023249"/>
            <a:ext cx="855085" cy="4089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9DD0274-4575-4CA0-885D-797682AEF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308" y="1762125"/>
            <a:ext cx="25527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Densidade teórica de metais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291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 cobre possui um raio atômico de 0,128 </a:t>
            </a:r>
            <a:r>
              <a:rPr lang="pt-BR" sz="2200" dirty="0" err="1"/>
              <a:t>nm</a:t>
            </a:r>
            <a:r>
              <a:rPr lang="pt-BR" sz="2200" dirty="0"/>
              <a:t>, estrutura cristalina FCC e peso atômico de 63,5 g/mol. Determinar sua densidade teórica e comparar com o valor da literatura (8,94 g/cm³).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7534273-5CDD-4143-AE31-29134B890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3293773"/>
            <a:ext cx="3983182" cy="18972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4E49AA5-194C-459F-9241-3E563D0A9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276" y="3800832"/>
            <a:ext cx="5257896" cy="8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Direções e planos cristalográficos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Estrutura cristalina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Rede cristalina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Sistema cristalino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Direções e planos cristalográficos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Parâmetros de rede da célula unitária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07F546F-B6FD-4CEB-A9FF-C6D3D77E6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510" y="2273080"/>
            <a:ext cx="2819544" cy="30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Direções e planos cristalográficos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Parâmetros de rede da célula unitária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07F546F-B6FD-4CEB-A9FF-C6D3D77E6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640149"/>
            <a:ext cx="2117908" cy="23200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A44E2A4-BFAD-46F3-948F-DC22BFC55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905" y="326192"/>
            <a:ext cx="7600950" cy="6076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2FEF24-D2CD-4516-94C9-A7FD8935E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905" y="1237420"/>
            <a:ext cx="7572375" cy="4400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33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Direções e planos cristalográficos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Coordenadas pontuais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Índices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7544CF0-5FBE-4A5A-AC62-32339F4FC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963928"/>
            <a:ext cx="2977090" cy="24809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4585D87-A0C7-452B-91CA-BA5FE304B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064" y="1536903"/>
            <a:ext cx="89249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Direções e planos cristalográficos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384E0C39-38FE-4127-AC96-A64EFF252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337" y="1647825"/>
            <a:ext cx="75533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2. Estrutura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2.1. Sólidos cristalinos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2.3. Células unitárias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2.5. Fator de empacotamento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2.2. Direções e planos cristalográficos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3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Direções e planos cristalográficos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226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Direções cristalográficas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Componentes negativas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DA5474F0-EDC4-4EF8-9038-0538539F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272" y="1874508"/>
            <a:ext cx="2830945" cy="31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2.4. Direções cristalográficas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291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os índices da direção cristalográfica mostrada na figura.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30CA71D-C763-49DE-80F0-283444AC9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746" y="2350655"/>
            <a:ext cx="396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76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2.2. Direções e planos cristalográficos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2.4. Redes de </a:t>
            </a:r>
            <a:r>
              <a:rPr lang="pt-BR" sz="2000" dirty="0" err="1"/>
              <a:t>Bravais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2.6. Métodos para determinação das estruturas cristalinas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2.7. Estruturas metálicas, iônicas e moleculares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3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02 – Estrutura dos materiais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conceito de sólidos cristalinos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 célula unitária, seus tipos e parâmetros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os conceitos de sistema cristalino, direções e planos cristalográficos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Sólidos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4DCAEAE-19B8-4E19-9A18-D71200A3E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867" y="1649196"/>
            <a:ext cx="5816265" cy="35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2.1. Sólidos cristalinos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cristalino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FC0ECB55-F3E4-4C79-A317-C9FF4058E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39346"/>
            <a:ext cx="3342031" cy="33043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A48723-554F-41C2-8928-012A910CE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508" y="1895615"/>
            <a:ext cx="2271476" cy="22944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32AF12B-1B7D-42BF-8B70-9BA56B119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984" y="1895615"/>
            <a:ext cx="2194267" cy="229442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7E0700-D66D-4F27-AA60-889739024E2A}"/>
              </a:ext>
            </a:extLst>
          </p:cNvPr>
          <p:cNvSpPr txBox="1"/>
          <p:nvPr/>
        </p:nvSpPr>
        <p:spPr>
          <a:xfrm>
            <a:off x="5511152" y="3366848"/>
            <a:ext cx="4826671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Todos os metais, muitos materiais cerâmicos e certos polímeros formam estruturas cristalinas sob condições normais de solidificação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12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2.1. Sólidos cristalinos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Estrutura cristalina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Malha ou rede (“</a:t>
            </a:r>
            <a:r>
              <a:rPr lang="pt-BR" sz="2400" i="1" dirty="0" err="1"/>
              <a:t>lattice</a:t>
            </a:r>
            <a:r>
              <a:rPr lang="pt-BR" sz="2400" dirty="0"/>
              <a:t>”)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1E3C6C5-256D-405E-AB1E-9C452AD28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529" y="2886640"/>
            <a:ext cx="5749995" cy="26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Células unitárias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“</a:t>
            </a:r>
            <a:r>
              <a:rPr lang="pt-BR" sz="2400" i="1" dirty="0"/>
              <a:t>Unit </a:t>
            </a:r>
            <a:r>
              <a:rPr lang="pt-BR" sz="2400" i="1" dirty="0" err="1"/>
              <a:t>cell</a:t>
            </a:r>
            <a:r>
              <a:rPr lang="pt-BR" sz="2400" dirty="0"/>
              <a:t>”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Tipos: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Cúbica simples (CS)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b="1" dirty="0"/>
              <a:t>Cúbica de face centrada (FCC)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 Cúbica de corpo centrado (BCC)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 Hexagonal compacta (HCP)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FE0C2A1-ED7B-4086-9F19-77A7BF8B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59" y="1536903"/>
            <a:ext cx="1460081" cy="319859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2B8445B-1183-4084-ABE1-389D9E6FE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959" y="2289323"/>
            <a:ext cx="5494213" cy="252064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0F6C5C2-F537-4D6B-912C-5E9C84420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959" y="2854653"/>
            <a:ext cx="5938747" cy="203071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607AA8E-6BBC-4A14-9498-A0D9D31AF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959" y="3028555"/>
            <a:ext cx="4790094" cy="25831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99C143D-8FCA-43B7-B460-C358761AC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6905" y="2426972"/>
            <a:ext cx="2400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Células unitárias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Raio atômico e estrutura cristalina de metais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708FC3-BA6F-4681-82E8-47D4CC5FF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777" y="2285854"/>
            <a:ext cx="7685500" cy="29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1117</Words>
  <Application>Microsoft Office PowerPoint</Application>
  <PresentationFormat>Widescreen</PresentationFormat>
  <Paragraphs>135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Tema do Office</vt:lpstr>
      <vt:lpstr>LOM3016 Introdução à Ciência dos Materiais</vt:lpstr>
      <vt:lpstr>Aula passada</vt:lpstr>
      <vt:lpstr>Aula de hoje</vt:lpstr>
      <vt:lpstr>Aula 02 – Estrutura dos materiais</vt:lpstr>
      <vt:lpstr>Sólidos</vt:lpstr>
      <vt:lpstr>2.1. Sólidos cristalinos</vt:lpstr>
      <vt:lpstr>2.1. Sólidos cristalinos</vt:lpstr>
      <vt:lpstr>2.3. Células unitárias</vt:lpstr>
      <vt:lpstr>2.3. Células unitárias</vt:lpstr>
      <vt:lpstr>2.3. Células unitárias</vt:lpstr>
      <vt:lpstr>Exemplo 2.1. Célula unitária</vt:lpstr>
      <vt:lpstr>Exemplo 2.1. Célula unitária</vt:lpstr>
      <vt:lpstr>Exemplo 2.1. Célula unitária</vt:lpstr>
      <vt:lpstr>Exemplo 2.1. Célula unitária</vt:lpstr>
      <vt:lpstr>Exemplo 2.1. Célula unitária</vt:lpstr>
      <vt:lpstr>2.3. Células unitárias</vt:lpstr>
      <vt:lpstr>2.3. Células unitárias</vt:lpstr>
      <vt:lpstr>2.5. Fator de empacotamento</vt:lpstr>
      <vt:lpstr>Exemplo 2.2. Célula unitária</vt:lpstr>
      <vt:lpstr>Exemplo 2.2. Célula unitária</vt:lpstr>
      <vt:lpstr>Exemplo 2.2. Célula unitária</vt:lpstr>
      <vt:lpstr>Exemplo 2.2. Célula unitária</vt:lpstr>
      <vt:lpstr>Exemplo 2.2. Célula unitária</vt:lpstr>
      <vt:lpstr>Exemplo 2.3. Densidade teórica de metais</vt:lpstr>
      <vt:lpstr>2.2. Direções e planos cristalográficos</vt:lpstr>
      <vt:lpstr>2.2. Direções e planos cristalográficos</vt:lpstr>
      <vt:lpstr>2.2. Direções e planos cristalográficos</vt:lpstr>
      <vt:lpstr>2.2. Direções e planos cristalográficos</vt:lpstr>
      <vt:lpstr>2.2. Direções e planos cristalográficos</vt:lpstr>
      <vt:lpstr>2.2. Direções e planos cristalográficos</vt:lpstr>
      <vt:lpstr>Exemplo 2.4. Direções cristalográficas</vt:lpstr>
      <vt:lpstr>Próxima aula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129</cp:revision>
  <dcterms:created xsi:type="dcterms:W3CDTF">2022-03-20T22:13:44Z</dcterms:created>
  <dcterms:modified xsi:type="dcterms:W3CDTF">2022-03-29T17:18:09Z</dcterms:modified>
</cp:coreProperties>
</file>