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1" r:id="rId3"/>
    <p:sldId id="261" r:id="rId4"/>
    <p:sldId id="258" r:id="rId5"/>
    <p:sldId id="259" r:id="rId6"/>
    <p:sldId id="260" r:id="rId7"/>
    <p:sldId id="266" r:id="rId8"/>
    <p:sldId id="257" r:id="rId9"/>
    <p:sldId id="265" r:id="rId10"/>
    <p:sldId id="268" r:id="rId11"/>
    <p:sldId id="269" r:id="rId12"/>
    <p:sldId id="270" r:id="rId13"/>
    <p:sldId id="264" r:id="rId14"/>
    <p:sldId id="272" r:id="rId15"/>
    <p:sldId id="273" r:id="rId16"/>
    <p:sldId id="267" r:id="rId17"/>
    <p:sldId id="275" r:id="rId18"/>
    <p:sldId id="276" r:id="rId19"/>
    <p:sldId id="278" r:id="rId20"/>
    <p:sldId id="287" r:id="rId21"/>
    <p:sldId id="288" r:id="rId22"/>
    <p:sldId id="289" r:id="rId23"/>
    <p:sldId id="290" r:id="rId24"/>
    <p:sldId id="277" r:id="rId25"/>
    <p:sldId id="282" r:id="rId26"/>
    <p:sldId id="284" r:id="rId27"/>
    <p:sldId id="283" r:id="rId28"/>
    <p:sldId id="279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1919C-BCCA-401F-94BF-B2B5997F3003}" type="datetimeFigureOut">
              <a:rPr lang="pt-BR" smtClean="0"/>
              <a:t>23/05/2020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5EE18-E3D3-4CCD-83D4-35E4E50B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56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7214f31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7214f31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7214f31f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7214f31f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3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oaudiologia.org.br/cffa/index.php/codigo-de-etica%3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fo.org.br/website/resolucao-cfo-196-2019/" TargetMode="External"/><Relationship Id="rId5" Type="http://schemas.openxmlformats.org/officeDocument/2006/relationships/hyperlink" Target="http://cfo.org.br/website/codigos/" TargetMode="External"/><Relationship Id="rId4" Type="http://schemas.openxmlformats.org/officeDocument/2006/relationships/hyperlink" Target="https://portal.cfm.org.br/images/PDF/cem2019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os, Google, Polaroid, Pinterest, Padrão, Social">
            <a:extLst>
              <a:ext uri="{FF2B5EF4-FFF2-40B4-BE49-F238E27FC236}">
                <a16:creationId xmlns:a16="http://schemas.microsoft.com/office/drawing/2014/main" id="{9468B25A-19B3-4938-9EDA-0775764DE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 bwMode="auto">
          <a:xfrm>
            <a:off x="20" y="-839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9086CE-D79C-4464-A06C-C5F244C1E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pt-BR" sz="6300"/>
              <a:t>Uso de imagens de pacientes em redes sociais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9BAFB3-AE84-4809-B4AB-9C4B3B19A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éticos e legais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4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6" name="Picture 6" descr="thumb image">
            <a:extLst>
              <a:ext uri="{FF2B5EF4-FFF2-40B4-BE49-F238E27FC236}">
                <a16:creationId xmlns:a16="http://schemas.microsoft.com/office/drawing/2014/main" id="{7B2E595B-7B14-49BD-A494-9669379A6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r="8446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4C49F4-0176-4873-9280-6CB92E51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33" y="667657"/>
            <a:ext cx="6919140" cy="554445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Capítulo VI, do sigilo profissional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49263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24. Constituem infrações éticas com relação ao sigilo profissional: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fazer referência a clientes ou a casos clínicos identificáveis ou exibir imagem do cliente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da família, do grupo e da comunidade em anúncios profissionais, palestras, aulas, eventos científicos ou na divulgação de assuntos terapêuticos em qualquer meio de comunicação,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quando não autorizado por escrito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estes ou por seus representantes legais.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Capítulo X, dos veículos de divulgação, informação e comunicação. Seção II, das redes sociais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49263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39. Constituem deveres do fonoaudiólogo em relação às redes sociais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ter consentimento e autorização formal por escrito do cliente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ou de seus representantes legais, para publicação de fotos ou vídeos.</a:t>
            </a:r>
          </a:p>
        </p:txBody>
      </p:sp>
    </p:spTree>
    <p:extLst>
      <p:ext uri="{BB962C8B-B14F-4D97-AF65-F5344CB8AC3E}">
        <p14:creationId xmlns:p14="http://schemas.microsoft.com/office/powerpoint/2010/main" val="165798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B6101-CBC0-415D-87EA-E8E296A2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pt-BR" dirty="0"/>
              <a:t>Medicina </a:t>
            </a:r>
            <a:r>
              <a:rPr lang="pt-BR" sz="3000" dirty="0"/>
              <a:t>(2018)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9458" name="Picture 2" descr="Medicina Logo Vectors Free Download">
            <a:extLst>
              <a:ext uri="{FF2B5EF4-FFF2-40B4-BE49-F238E27FC236}">
                <a16:creationId xmlns:a16="http://schemas.microsoft.com/office/drawing/2014/main" id="{954A6A5A-DCDA-4EF4-B1D9-FD1CF887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252936"/>
            <a:ext cx="4414438" cy="43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2C40B-381A-4235-9D5F-1F1618FA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202037"/>
            <a:ext cx="4957554" cy="3496120"/>
          </a:xfrm>
        </p:spPr>
        <p:txBody>
          <a:bodyPr>
            <a:normAutofit/>
          </a:bodyPr>
          <a:lstStyle/>
          <a:p>
            <a:r>
              <a:rPr lang="pt-BR" sz="2000" dirty="0"/>
              <a:t>Capítulo IX, do sigilo profissional. É vedado ao médico:</a:t>
            </a:r>
          </a:p>
          <a:p>
            <a:pPr marL="0" indent="0">
              <a:buNone/>
            </a:pPr>
            <a:r>
              <a:rPr lang="pt-BR" sz="2000" dirty="0"/>
              <a:t>Art. 75. Fazer referência a casos clínicos identificáveis, </a:t>
            </a:r>
            <a:r>
              <a:rPr lang="pt-BR" sz="2000" u="sng" dirty="0"/>
              <a:t>exibir pacientes ou imagens que os tornem reconhecíveis em anúncios profissionais ou na divulgação de assuntos médicos em meios de comunicação em geral</a:t>
            </a:r>
            <a:r>
              <a:rPr lang="pt-BR" sz="2000" dirty="0"/>
              <a:t>, </a:t>
            </a:r>
            <a:r>
              <a:rPr lang="pt-BR" sz="2000" b="1" dirty="0"/>
              <a:t>mesmo com autorização do paciente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596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D73018-400E-4989-B510-2276C457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56894"/>
            <a:ext cx="3107198" cy="13716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Odontologia</a:t>
            </a:r>
            <a:br>
              <a:rPr lang="pt-BR" dirty="0"/>
            </a:br>
            <a:r>
              <a:rPr lang="pt-BR" sz="3000" dirty="0"/>
              <a:t>(2012)</a:t>
            </a:r>
          </a:p>
        </p:txBody>
      </p:sp>
      <p:pic>
        <p:nvPicPr>
          <p:cNvPr id="20482" name="Picture 2" descr="⚕️ Símbolo Da Medicina Emoji">
            <a:extLst>
              <a:ext uri="{FF2B5EF4-FFF2-40B4-BE49-F238E27FC236}">
                <a16:creationId xmlns:a16="http://schemas.microsoft.com/office/drawing/2014/main" id="{8AA45DDC-D859-4B33-955D-2B597C4B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5" y="2194788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E308C-3470-4842-8366-4490D54D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158" y="715780"/>
            <a:ext cx="7287284" cy="3931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700" dirty="0"/>
              <a:t>Capítulo VI, do sigilo profissional: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/>
              <a:t>Art. 14 Constitui infração ética: fazer referência a casos clínicos identificáveis, exibir paciente, sua imagem ou qualquer outro elemento que o identifique, em qualquer meio de comunicação ou sob qualquer pretexto</a:t>
            </a:r>
            <a:r>
              <a:rPr lang="pt-BR" sz="1700" b="1" dirty="0"/>
              <a:t>, salvo se o cirurgião-dentista estiver no exercício da docência ou em publicações científicas, nos quais, a autorização do paciente ou seu responsável legal, lhe permite a exibição da imagem ou prontuários com finalidade didático-acadêmicas</a:t>
            </a:r>
            <a:r>
              <a:rPr lang="pt-BR" sz="17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BR" sz="900" dirty="0"/>
          </a:p>
          <a:p>
            <a:pPr>
              <a:spcBef>
                <a:spcPts val="0"/>
              </a:spcBef>
            </a:pPr>
            <a:r>
              <a:rPr lang="pt-BR" sz="1700" dirty="0"/>
              <a:t>Capítulo XVI, do anúncio, da propaganda e da publicidade: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/>
              <a:t>Art.44 Constitui infração ética: divulgar nome, endereço ou qualquer outro elemento que identifique o paciente, a </a:t>
            </a:r>
            <a:r>
              <a:rPr lang="pt-BR" sz="1700" b="1" dirty="0"/>
              <a:t>não ser com seu consentimento livre e esclarecido, ou de seu responsável legal, desde que não sejam para fins de autopromoção ou benefício do profissional,</a:t>
            </a:r>
            <a:r>
              <a:rPr lang="pt-BR" sz="1700" dirty="0"/>
              <a:t> ou da entidade prestadora de serviços odontológicos, observadas as demais previsões deste Código;</a:t>
            </a:r>
          </a:p>
          <a:p>
            <a:pPr>
              <a:spcBef>
                <a:spcPts val="0"/>
              </a:spcBef>
            </a:pPr>
            <a:endParaRPr lang="pt-BR" sz="900" dirty="0"/>
          </a:p>
          <a:p>
            <a:pPr>
              <a:spcBef>
                <a:spcPts val="0"/>
              </a:spcBef>
            </a:pPr>
            <a:endParaRPr lang="pt-BR" sz="900" dirty="0"/>
          </a:p>
          <a:p>
            <a:pPr marL="0" indent="0">
              <a:spcBef>
                <a:spcPts val="0"/>
              </a:spcBef>
              <a:buNone/>
            </a:pPr>
            <a:r>
              <a:rPr lang="pt-BR" sz="1700" dirty="0"/>
              <a:t>Resolução do CFO 196/2019: autoriza a divulgação de autorretratos (selfies) e de imagens relativas ao diagnóstico e ao resultado final de tratamentos odontológicos, e dá outras providências.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pt-BR" sz="17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8ECFDF-4944-4DE5-800C-B26340C588B0}"/>
              </a:ext>
            </a:extLst>
          </p:cNvPr>
          <p:cNvSpPr txBox="1"/>
          <p:nvPr/>
        </p:nvSpPr>
        <p:spPr>
          <a:xfrm>
            <a:off x="4173998" y="5118936"/>
            <a:ext cx="7356942" cy="1096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27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artelo, Livros, Lei, Tribunal, Advogado, Parágrafos">
            <a:extLst>
              <a:ext uri="{FF2B5EF4-FFF2-40B4-BE49-F238E27FC236}">
                <a16:creationId xmlns:a16="http://schemas.microsoft.com/office/drawing/2014/main" id="{D0DC01B6-F0E2-4651-965C-3CB021B4B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4" b="4386"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C9A1EE-5171-4D06-95D2-6C176656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159" y="4956811"/>
            <a:ext cx="5451977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cap="all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</a:t>
            </a:r>
            <a:r>
              <a:rPr lang="en-US" sz="4400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cap="all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brasileira</a:t>
            </a:r>
            <a:endParaRPr lang="en-US" sz="4400" cap="all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295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Personagens De Quadrinhos, Crime, Justiça, Direito">
            <a:extLst>
              <a:ext uri="{FF2B5EF4-FFF2-40B4-BE49-F238E27FC236}">
                <a16:creationId xmlns:a16="http://schemas.microsoft.com/office/drawing/2014/main" id="{BAB0CE69-CCF4-47E7-A40F-12B2D371C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" b="-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02CEDC-F2E5-45D5-A89D-6EEECA89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 fontScale="90000"/>
          </a:bodyPr>
          <a:lstStyle/>
          <a:p>
            <a:r>
              <a:rPr lang="pt-BR" dirty="0"/>
              <a:t>Constituição da República Federativa do Brasil/ 1988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243EC7-B587-4CBD-9241-0BE67D92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454648" cy="3648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pt-BR" sz="2100" dirty="0"/>
              <a:t>artigo 5º: </a:t>
            </a:r>
            <a:r>
              <a:rPr lang="pt-BR" sz="2100" i="1" dirty="0"/>
              <a:t>“todos são iguais perante a lei, sem distinção de qualquer natureza, </a:t>
            </a:r>
            <a:r>
              <a:rPr lang="pt-BR" sz="2100" b="1" i="1" dirty="0"/>
              <a:t>garantindo-se aos brasileiros e aos estrangeiros residentes no País a inviolabilidade do direito </a:t>
            </a:r>
            <a:r>
              <a:rPr lang="pt-BR" sz="2100" i="1" dirty="0"/>
              <a:t>à vida, à liberdade, à igualdade, à segurança e à </a:t>
            </a:r>
            <a:r>
              <a:rPr lang="pt-BR" sz="2100" b="1" i="1" dirty="0"/>
              <a:t>propriedade</a:t>
            </a:r>
            <a:r>
              <a:rPr lang="pt-BR" sz="2100" i="1" dirty="0"/>
              <a:t>”.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sz="2100" i="1" dirty="0"/>
              <a:t> </a:t>
            </a:r>
            <a:r>
              <a:rPr lang="pt-BR" sz="2100" dirty="0"/>
              <a:t>inciso X do mesmo dispositivo: “</a:t>
            </a:r>
            <a:r>
              <a:rPr lang="pt-BR" sz="2100" b="1" i="1" dirty="0"/>
              <a:t>são invioláveis </a:t>
            </a:r>
            <a:r>
              <a:rPr lang="pt-BR" sz="2100" i="1" dirty="0"/>
              <a:t>a intimidade, a vida privada, a honra e </a:t>
            </a:r>
            <a:r>
              <a:rPr lang="pt-BR" sz="2100" b="1" i="1" dirty="0"/>
              <a:t>a imagem das pessoas</a:t>
            </a:r>
            <a:r>
              <a:rPr lang="pt-BR" sz="2100" i="1" dirty="0"/>
              <a:t>, assegurado o direito a indenização pelo dano material ou moral decorrente de sua violação”.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97486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B8EF73-AF60-4C41-B824-D2E548A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t-BR" dirty="0"/>
              <a:t>Código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8E65FB-9BC5-44B7-B628-92FF7C7B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1754555"/>
            <a:ext cx="6810250" cy="36484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900" dirty="0"/>
          </a:p>
          <a:p>
            <a:r>
              <a:rPr lang="pt-BR" sz="1900" dirty="0"/>
              <a:t>No capítulo II, dos Direitos da Personalidade:</a:t>
            </a:r>
            <a:r>
              <a:rPr lang="pt-BR" sz="1900" i="1" dirty="0"/>
              <a:t> </a:t>
            </a:r>
            <a:endParaRPr lang="pt-BR" sz="1900" dirty="0"/>
          </a:p>
          <a:p>
            <a:pPr marL="355600" indent="-355600">
              <a:buNone/>
            </a:pPr>
            <a:r>
              <a:rPr lang="pt-BR" sz="1900" i="1" dirty="0"/>
              <a:t>Art. 11. Com exceção dos casos previstos em lei</a:t>
            </a:r>
            <a:r>
              <a:rPr lang="pt-BR" sz="1900" b="1" i="1" dirty="0"/>
              <a:t>, os direitos da personalidade são intransmissíveis e irrenunciáveis</a:t>
            </a:r>
            <a:r>
              <a:rPr lang="pt-BR" sz="1900" i="1" dirty="0"/>
              <a:t>, não podendo o seu exercício sofrer limitação voluntária.</a:t>
            </a:r>
            <a:endParaRPr lang="pt-BR" sz="1900" dirty="0"/>
          </a:p>
          <a:p>
            <a:pPr marL="355600" indent="-355600">
              <a:buNone/>
            </a:pPr>
            <a:r>
              <a:rPr lang="pt-BR" sz="1900" i="1" dirty="0"/>
              <a:t>Art. 20</a:t>
            </a:r>
            <a:r>
              <a:rPr lang="pt-BR" sz="1900" b="1" i="1" dirty="0"/>
              <a:t>. Salvo se autorizadas</a:t>
            </a:r>
            <a:r>
              <a:rPr lang="pt-BR" sz="1900" i="1" dirty="0"/>
              <a:t>, ou se necessárias à administração da justiça ou à manutenção da ordem pública, a divulgação de escritos, a transmissão da palavra, ou a publicação, a exposição ou a utilização da imagem de uma pessoa poderão ser proibidas, a seu requerimento e sem prejuízo da indenização que couber, se lhe atingirem a honra, a boa fama ou a respeitabilidade, ou se destinarem a fins comerciais.</a:t>
            </a:r>
            <a:endParaRPr lang="pt-BR" sz="1900" dirty="0"/>
          </a:p>
          <a:p>
            <a:endParaRPr lang="pt-BR" sz="1900" dirty="0"/>
          </a:p>
        </p:txBody>
      </p:sp>
      <p:pic>
        <p:nvPicPr>
          <p:cNvPr id="4" name="Picture 2" descr="Personagens De Quadrinhos, Crime, Justiça, Direito">
            <a:extLst>
              <a:ext uri="{FF2B5EF4-FFF2-40B4-BE49-F238E27FC236}">
                <a16:creationId xmlns:a16="http://schemas.microsoft.com/office/drawing/2014/main" id="{C6FCE0EA-ED51-4C85-951E-B8D365893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134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Rectangle 136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8" name="Rectangle 138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596425F-691D-4277-BA03-CEA020D8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t-BR" dirty="0"/>
              <a:t>Sobre o Consentimento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412A4-5719-43E4-8ED0-6A9385CA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300" dirty="0"/>
              <a:t>O titular do direito à imagem </a:t>
            </a:r>
            <a:r>
              <a:rPr lang="pt-BR" sz="2300" b="1" dirty="0"/>
              <a:t>pode autorizar seu uso, por meio de consentimento.</a:t>
            </a:r>
          </a:p>
          <a:p>
            <a:pPr>
              <a:spcBef>
                <a:spcPts val="0"/>
              </a:spcBef>
            </a:pPr>
            <a:endParaRPr lang="pt-BR" sz="2300" dirty="0"/>
          </a:p>
          <a:p>
            <a:pPr>
              <a:spcBef>
                <a:spcPts val="0"/>
              </a:spcBef>
            </a:pPr>
            <a:r>
              <a:rPr lang="pt-BR" sz="2300" dirty="0"/>
              <a:t>O consentimento, por sua vez, pode ser de três diferentes formas: expressa, tácita ou presumida. </a:t>
            </a:r>
            <a:r>
              <a:rPr lang="pt-BR" sz="2300" b="1" dirty="0"/>
              <a:t>O consentimento expresso se dá pela manifestação da vontade através de um instrumento próprio</a:t>
            </a:r>
            <a:r>
              <a:rPr lang="pt-BR" sz="2300" dirty="0"/>
              <a:t>, como uma declaração formal escrita.</a:t>
            </a:r>
            <a:r>
              <a:rPr lang="pt-BR" sz="2400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dirty="0"/>
              <a:t>(</a:t>
            </a:r>
            <a:r>
              <a:rPr lang="pt-BR" dirty="0" err="1"/>
              <a:t>Kadner</a:t>
            </a:r>
            <a:r>
              <a:rPr lang="pt-BR" dirty="0"/>
              <a:t>, 2018) </a:t>
            </a:r>
          </a:p>
          <a:p>
            <a:pPr>
              <a:spcBef>
                <a:spcPts val="0"/>
              </a:spcBef>
            </a:pPr>
            <a:endParaRPr lang="pt-BR" sz="2300" dirty="0"/>
          </a:p>
        </p:txBody>
      </p:sp>
      <p:pic>
        <p:nvPicPr>
          <p:cNvPr id="13314" name="Picture 2" descr="Hand signing a contract Free Vector">
            <a:extLst>
              <a:ext uri="{FF2B5EF4-FFF2-40B4-BE49-F238E27FC236}">
                <a16:creationId xmlns:a16="http://schemas.microsoft.com/office/drawing/2014/main" id="{1A72C9C9-4239-4AA2-BA9C-68FEEB483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r="23812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8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EA307-F065-4D5C-8E1C-885A38F1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t-BR" dirty="0"/>
              <a:t>Sobre o Consentimento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CDD78-ED64-44AE-BCD9-1C4C2A1C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06" y="2264229"/>
            <a:ext cx="6472276" cy="37708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200" dirty="0"/>
              <a:t>Um aspecto importante a ser considerado no momento de autorizar o uso de imagem é a </a:t>
            </a:r>
            <a:r>
              <a:rPr lang="pt-BR" sz="2200" b="1" dirty="0"/>
              <a:t>necessidade de limitar o objetivo e a duração</a:t>
            </a:r>
            <a:r>
              <a:rPr lang="pt-BR" sz="2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/>
              <a:t> </a:t>
            </a:r>
          </a:p>
          <a:p>
            <a:pPr>
              <a:spcBef>
                <a:spcPts val="0"/>
              </a:spcBef>
            </a:pPr>
            <a:r>
              <a:rPr lang="pt-BR" sz="2200" dirty="0"/>
              <a:t>Em caso de criança, não basta apenas o consentimento de seu representante legal, mas, também, do próprio titular do direito, não podendo se presumir a vontade deste pela anuência do representante (exemplo: imagens dos filhos em anúncios de escolas particulares).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dirty="0"/>
              <a:t>(</a:t>
            </a:r>
            <a:r>
              <a:rPr lang="pt-BR" dirty="0" err="1"/>
              <a:t>Zanini</a:t>
            </a:r>
            <a:r>
              <a:rPr lang="pt-BR" dirty="0"/>
              <a:t>, 2018)</a:t>
            </a:r>
          </a:p>
          <a:p>
            <a:pPr>
              <a:spcBef>
                <a:spcPts val="0"/>
              </a:spcBef>
            </a:pPr>
            <a:endParaRPr lang="pt-BR" sz="2200" dirty="0"/>
          </a:p>
        </p:txBody>
      </p:sp>
      <p:pic>
        <p:nvPicPr>
          <p:cNvPr id="5" name="Picture 2" descr="Hand signing a contract Free Vector">
            <a:extLst>
              <a:ext uri="{FF2B5EF4-FFF2-40B4-BE49-F238E27FC236}">
                <a16:creationId xmlns:a16="http://schemas.microsoft.com/office/drawing/2014/main" id="{DADDF09A-08F1-43D0-9C52-1C3D27790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r="23812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7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and signing a contract Free Vector">
            <a:extLst>
              <a:ext uri="{FF2B5EF4-FFF2-40B4-BE49-F238E27FC236}">
                <a16:creationId xmlns:a16="http://schemas.microsoft.com/office/drawing/2014/main" id="{0BE6C990-9407-4265-B215-0A5F3DE24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24816" b="-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524ED6-B46A-4C86-8E70-CFF2BC8D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668849"/>
          </a:xfrm>
        </p:spPr>
        <p:txBody>
          <a:bodyPr>
            <a:normAutofit/>
          </a:bodyPr>
          <a:lstStyle/>
          <a:p>
            <a:r>
              <a:rPr lang="pt-BR" dirty="0"/>
              <a:t>TCLE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97ABB0-35F1-44B7-BA95-3C37BACC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448602"/>
            <a:ext cx="6280825" cy="4586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100" dirty="0"/>
              <a:t>O Termo de Consentimento Livre e Esclarecido (TCLE) é muito mais que um convite aos participantes; trata-se de </a:t>
            </a:r>
            <a:r>
              <a:rPr lang="pt-BR" sz="2100" b="1" dirty="0"/>
              <a:t>um documento que, a partir do objetivo da pesquisa, pretende esclarecer todos os aspectos que envolvem o ser humano</a:t>
            </a:r>
            <a:r>
              <a:rPr lang="pt-BR" sz="2100" dirty="0"/>
              <a:t>. </a:t>
            </a:r>
          </a:p>
          <a:p>
            <a:pPr>
              <a:lnSpc>
                <a:spcPct val="100000"/>
              </a:lnSpc>
            </a:pPr>
            <a:r>
              <a:rPr lang="pt-BR" sz="2100" dirty="0"/>
              <a:t>No TCLE deve estar descrito, e acordado entre as partes que, quando a pesquisa utilizar imagens, </a:t>
            </a:r>
            <a:r>
              <a:rPr lang="pt-BR" sz="2100" b="1" dirty="0"/>
              <a:t>o voluntário precisa necessariamente saber o propósito do uso e se haverá alguma chance de suas imagens serem divulgadas em eventos ou publicações científicas</a:t>
            </a:r>
            <a:r>
              <a:rPr lang="pt-BR" sz="2100" dirty="0"/>
              <a:t>. Se usadas, deve ser mencionado se haverá ou não alguma forma para preservar o anonimato.</a:t>
            </a:r>
          </a:p>
        </p:txBody>
      </p:sp>
    </p:spTree>
    <p:extLst>
      <p:ext uri="{BB962C8B-B14F-4D97-AF65-F5344CB8AC3E}">
        <p14:creationId xmlns:p14="http://schemas.microsoft.com/office/powerpoint/2010/main" val="141995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and signing a contract Free Vector">
            <a:extLst>
              <a:ext uri="{FF2B5EF4-FFF2-40B4-BE49-F238E27FC236}">
                <a16:creationId xmlns:a16="http://schemas.microsoft.com/office/drawing/2014/main" id="{0BE6C990-9407-4265-B215-0A5F3DE24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24816" b="-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524ED6-B46A-4C86-8E70-CFF2BC8D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668849"/>
          </a:xfrm>
        </p:spPr>
        <p:txBody>
          <a:bodyPr>
            <a:normAutofit/>
          </a:bodyPr>
          <a:lstStyle/>
          <a:p>
            <a:r>
              <a:rPr lang="pt-BR" dirty="0"/>
              <a:t>TCLE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97ABB0-35F1-44B7-BA95-3C37BACC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549186"/>
            <a:ext cx="6280826" cy="44858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2100" dirty="0"/>
          </a:p>
          <a:p>
            <a:pPr>
              <a:lnSpc>
                <a:spcPct val="100000"/>
              </a:lnSpc>
            </a:pPr>
            <a:r>
              <a:rPr lang="pt-BR" sz="2100" dirty="0"/>
              <a:t>A leitura e a assinatura do TCLE, mesmo que legível e bem escrito, </a:t>
            </a:r>
            <a:r>
              <a:rPr lang="pt-BR" sz="2100" b="1" dirty="0"/>
              <a:t>não garante que houve, de fato, entendimento claro do estudo</a:t>
            </a:r>
            <a:r>
              <a:rPr lang="pt-BR" sz="2100" dirty="0"/>
              <a:t>, dos riscos e benefícios envolvidos e nem, tampouco, consentimento livre, voluntário e com autonomia. </a:t>
            </a:r>
          </a:p>
          <a:p>
            <a:pPr>
              <a:lnSpc>
                <a:spcPct val="100000"/>
              </a:lnSpc>
            </a:pPr>
            <a:r>
              <a:rPr lang="pt-BR" sz="2100" dirty="0"/>
              <a:t>Alguns </a:t>
            </a:r>
            <a:r>
              <a:rPr lang="pt-BR" sz="2100" b="1" dirty="0"/>
              <a:t>fatores podem interferir na decisão em participar da pesquisa</a:t>
            </a:r>
            <a:r>
              <a:rPr lang="pt-BR" sz="2100" dirty="0"/>
              <a:t>, como: a relação do paciente com o pesquisador (muitas vezes, médico ou outro profissional), o acesso ao serviço de saúde, o estresse, o nível educacional e econômico.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t-BR" dirty="0"/>
              <a:t>(Assumpção et al., 2016)</a:t>
            </a:r>
          </a:p>
          <a:p>
            <a:pPr>
              <a:lnSpc>
                <a:spcPct val="100000"/>
              </a:lnSpc>
            </a:pPr>
            <a:endParaRPr lang="pt-BR" sz="2100" dirty="0"/>
          </a:p>
          <a:p>
            <a:pPr marL="0" indent="0">
              <a:lnSpc>
                <a:spcPct val="100000"/>
              </a:lnSpc>
              <a:buNone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64571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10BBA1-AF84-4B8B-A828-972CDD6E66A0}"/>
              </a:ext>
            </a:extLst>
          </p:cNvPr>
          <p:cNvSpPr txBox="1"/>
          <p:nvPr/>
        </p:nvSpPr>
        <p:spPr>
          <a:xfrm>
            <a:off x="676240" y="875324"/>
            <a:ext cx="3536510" cy="509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latin typeface="+mj-lt"/>
              </a:rPr>
              <a:t>Participações</a:t>
            </a:r>
            <a:r>
              <a:rPr lang="en-US" sz="4200" dirty="0">
                <a:latin typeface="+mj-lt"/>
              </a:rPr>
              <a:t> </a:t>
            </a:r>
            <a:r>
              <a:rPr lang="en-US" sz="4200" dirty="0" err="1">
                <a:latin typeface="+mj-lt"/>
              </a:rPr>
              <a:t>especiais</a:t>
            </a:r>
            <a:endParaRPr lang="en-US" sz="4200" dirty="0">
              <a:latin typeface="+mj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866CD-6A6C-45B7-9414-5ADE108E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495" y="632047"/>
            <a:ext cx="6249057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MARCELO MIKAWA VELLUDO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Bacharel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Direito</a:t>
            </a:r>
            <a:r>
              <a:rPr lang="en-US" sz="2000" dirty="0"/>
              <a:t> pela </a:t>
            </a:r>
            <a:r>
              <a:rPr lang="en-US" sz="2000" dirty="0" err="1"/>
              <a:t>Pontifícia</a:t>
            </a:r>
            <a:r>
              <a:rPr lang="en-US" sz="2000" dirty="0"/>
              <a:t> </a:t>
            </a:r>
            <a:r>
              <a:rPr lang="en-US" sz="2000" dirty="0" err="1"/>
              <a:t>Universidade</a:t>
            </a:r>
            <a:r>
              <a:rPr lang="en-US" sz="2000" dirty="0"/>
              <a:t> </a:t>
            </a:r>
            <a:r>
              <a:rPr lang="en-US" sz="2000" dirty="0" err="1"/>
              <a:t>Católica</a:t>
            </a:r>
            <a:r>
              <a:rPr lang="en-US" sz="2000" dirty="0"/>
              <a:t> de São Paulo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Discente</a:t>
            </a:r>
            <a:r>
              <a:rPr lang="en-US" sz="2000" dirty="0"/>
              <a:t> do </a:t>
            </a:r>
            <a:r>
              <a:rPr lang="en-US" sz="2000" dirty="0" err="1"/>
              <a:t>Curso</a:t>
            </a:r>
            <a:r>
              <a:rPr lang="en-US" sz="2000" dirty="0"/>
              <a:t> de </a:t>
            </a:r>
            <a:r>
              <a:rPr lang="en-US" sz="2000" dirty="0" err="1"/>
              <a:t>Fonoaudiologia</a:t>
            </a:r>
            <a:r>
              <a:rPr lang="en-US" sz="2000" dirty="0"/>
              <a:t> da FMRP-USP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NAIARA MOBIGLIA BENEDICTO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Formada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Curso</a:t>
            </a:r>
            <a:r>
              <a:rPr lang="en-US" sz="2000" dirty="0"/>
              <a:t> de </a:t>
            </a:r>
            <a:r>
              <a:rPr lang="en-US" sz="2000" dirty="0" err="1"/>
              <a:t>Fonoaudiologia</a:t>
            </a:r>
            <a:r>
              <a:rPr lang="en-US" sz="2000" dirty="0"/>
              <a:t> da FMRP-USP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Ex-</a:t>
            </a:r>
            <a:r>
              <a:rPr lang="en-US" sz="2000" dirty="0" err="1"/>
              <a:t>Residente</a:t>
            </a:r>
            <a:r>
              <a:rPr lang="en-US" sz="2000" dirty="0"/>
              <a:t> do </a:t>
            </a:r>
            <a:r>
              <a:rPr lang="en-US" sz="2000" dirty="0" err="1"/>
              <a:t>Programa</a:t>
            </a:r>
            <a:r>
              <a:rPr lang="en-US" sz="2000" dirty="0"/>
              <a:t> de </a:t>
            </a:r>
            <a:r>
              <a:rPr lang="en-US" sz="2000" dirty="0" err="1"/>
              <a:t>Residência</a:t>
            </a:r>
            <a:r>
              <a:rPr lang="en-US" sz="2000" dirty="0"/>
              <a:t> </a:t>
            </a:r>
            <a:r>
              <a:rPr lang="en-US" sz="2000" dirty="0" err="1"/>
              <a:t>Multiprofissional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Atenção</a:t>
            </a:r>
            <a:r>
              <a:rPr lang="en-US" sz="2000" dirty="0"/>
              <a:t> Integral à </a:t>
            </a:r>
            <a:r>
              <a:rPr lang="en-US" sz="2000" dirty="0" err="1"/>
              <a:t>Saúde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Fonoaudióloga</a:t>
            </a:r>
            <a:r>
              <a:rPr lang="en-US" sz="2000" dirty="0"/>
              <a:t> </a:t>
            </a:r>
            <a:r>
              <a:rPr lang="en-US" sz="2000" dirty="0" err="1"/>
              <a:t>clínica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Ribeirão</a:t>
            </a:r>
            <a:r>
              <a:rPr lang="en-US" sz="2000" dirty="0"/>
              <a:t> Preto, São Paulo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965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2B9B1-076C-4C0B-8C61-2D0E2EE8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6" y="1333500"/>
            <a:ext cx="3722914" cy="1880844"/>
          </a:xfrm>
        </p:spPr>
        <p:txBody>
          <a:bodyPr>
            <a:normAutofit/>
          </a:bodyPr>
          <a:lstStyle/>
          <a:p>
            <a:r>
              <a:rPr lang="pt-BR"/>
              <a:t>TCC publicado</a:t>
            </a:r>
            <a:br>
              <a:rPr lang="pt-BR"/>
            </a:br>
            <a:br>
              <a:rPr lang="pt-BR"/>
            </a:br>
            <a:endParaRPr lang="pt-BR" dirty="0"/>
          </a:p>
        </p:txBody>
      </p:sp>
      <p:pic>
        <p:nvPicPr>
          <p:cNvPr id="4" name="Google Shape;332;p20">
            <a:extLst>
              <a:ext uri="{FF2B5EF4-FFF2-40B4-BE49-F238E27FC236}">
                <a16:creationId xmlns:a16="http://schemas.microsoft.com/office/drawing/2014/main" id="{1C52CFEB-290B-4A40-A73F-00452A200B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329" y="425297"/>
            <a:ext cx="6028985" cy="6077103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F7D7FF-2F62-4A50-9201-E1EE2F86F791}"/>
              </a:ext>
            </a:extLst>
          </p:cNvPr>
          <p:cNvSpPr txBox="1"/>
          <p:nvPr/>
        </p:nvSpPr>
        <p:spPr>
          <a:xfrm>
            <a:off x="7402286" y="2381250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CoDAS</a:t>
            </a:r>
            <a:r>
              <a:rPr lang="pt-BR" sz="2400" dirty="0"/>
              <a:t> [online]. 2019, vol.31, n.2, e20180174. </a:t>
            </a:r>
            <a:r>
              <a:rPr lang="pt-BR" sz="2400" dirty="0" err="1"/>
              <a:t>Epub</a:t>
            </a:r>
            <a:r>
              <a:rPr lang="pt-BR" sz="2400" dirty="0"/>
              <a:t> </a:t>
            </a:r>
            <a:r>
              <a:rPr lang="pt-BR" sz="2400" dirty="0" err="1"/>
              <a:t>Apr</a:t>
            </a:r>
            <a:r>
              <a:rPr lang="pt-BR" sz="2400" dirty="0"/>
              <a:t> 01, 2019. </a:t>
            </a:r>
          </a:p>
        </p:txBody>
      </p:sp>
    </p:spTree>
    <p:extLst>
      <p:ext uri="{BB962C8B-B14F-4D97-AF65-F5344CB8AC3E}">
        <p14:creationId xmlns:p14="http://schemas.microsoft.com/office/powerpoint/2010/main" val="385142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3857675" y="763850"/>
            <a:ext cx="4400400" cy="549828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latin typeface="Abadi" panose="020B0604020104020204" pitchFamily="34" charset="0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>
                <a:solidFill>
                  <a:srgbClr val="FF0000"/>
                </a:solidFill>
                <a:latin typeface="Abadi" panose="020B0604020104020204" pitchFamily="34" charset="0"/>
                <a:ea typeface="Caveat"/>
                <a:cs typeface="Caveat"/>
                <a:sym typeface="Caveat"/>
              </a:rPr>
              <a:t>MOTIVAÇÃO DO ESTUDO </a:t>
            </a:r>
            <a:r>
              <a:rPr lang="pt-BR" sz="3300" dirty="0">
                <a:latin typeface="Abadi" panose="020B0604020104020204" pitchFamily="34" charset="0"/>
              </a:rPr>
              <a:t> </a:t>
            </a:r>
            <a:endParaRPr sz="2300" dirty="0">
              <a:latin typeface="Abadi" panose="020B0604020104020204" pitchFamily="34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Abadi" panose="020B0604020104020204" pitchFamily="34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Abadi" panose="020B0604020104020204" pitchFamily="34" charset="0"/>
            </a:endParaRPr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l="47794" t="27493" r="39428" b="67810"/>
          <a:stretch/>
        </p:blipFill>
        <p:spPr>
          <a:xfrm>
            <a:off x="597825" y="1295150"/>
            <a:ext cx="3156949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589" y="3793738"/>
            <a:ext cx="3156950" cy="1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5">
            <a:alphaModFix/>
          </a:blip>
          <a:srcRect l="59514" t="61822" r="15820" b="25562"/>
          <a:stretch/>
        </p:blipFill>
        <p:spPr>
          <a:xfrm>
            <a:off x="6476075" y="4865375"/>
            <a:ext cx="3581850" cy="114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5625" y="1854888"/>
            <a:ext cx="31813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450" y="2855025"/>
            <a:ext cx="3581843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/>
          <p:cNvPicPr preferRelativeResize="0"/>
          <p:nvPr/>
        </p:nvPicPr>
        <p:blipFill rotWithShape="1">
          <a:blip r:embed="rId8">
            <a:alphaModFix/>
          </a:blip>
          <a:srcRect l="54819" t="73459" r="21121" b="14560"/>
          <a:stretch/>
        </p:blipFill>
        <p:spPr>
          <a:xfrm>
            <a:off x="797475" y="4694400"/>
            <a:ext cx="3618411" cy="1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/>
          <p:cNvPicPr preferRelativeResize="0"/>
          <p:nvPr/>
        </p:nvPicPr>
        <p:blipFill rotWithShape="1">
          <a:blip r:embed="rId9">
            <a:alphaModFix/>
          </a:blip>
          <a:srcRect r="79851" b="93494"/>
          <a:stretch/>
        </p:blipFill>
        <p:spPr>
          <a:xfrm>
            <a:off x="4184950" y="3149188"/>
            <a:ext cx="2792225" cy="41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70350" y="3387425"/>
            <a:ext cx="2263022" cy="1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8834025" y="763850"/>
            <a:ext cx="1329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7" name="Google Shape;347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804581" y="3855150"/>
            <a:ext cx="1938494" cy="11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86975" y="2136263"/>
            <a:ext cx="3292006" cy="1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72100" y="1003052"/>
            <a:ext cx="3370975" cy="129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32175" y="2653263"/>
            <a:ext cx="3046296" cy="84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2268625" y="5927263"/>
            <a:ext cx="80367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Comfortaa"/>
                <a:ea typeface="Comfortaa"/>
                <a:cs typeface="Comfortaa"/>
                <a:sym typeface="Comfortaa"/>
              </a:rPr>
              <a:t>Imagens retiradas de perfis de fonoaudiólogos que publicam fotos com pacientes.</a:t>
            </a:r>
            <a:endParaRPr sz="16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7214f31f1_0_15"/>
          <p:cNvSpPr txBox="1">
            <a:spLocks noGrp="1"/>
          </p:cNvSpPr>
          <p:nvPr>
            <p:ph type="title"/>
          </p:nvPr>
        </p:nvSpPr>
        <p:spPr>
          <a:xfrm>
            <a:off x="1066800" y="878566"/>
            <a:ext cx="99060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87538" lvl="0" indent="-188753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Objetivo</a:t>
            </a:r>
            <a:r>
              <a:rPr lang="pt-BR" sz="2600" b="1" dirty="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pt-BR" sz="2600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       </a:t>
            </a:r>
            <a:r>
              <a:rPr lang="pt-BR" sz="2600" dirty="0">
                <a:latin typeface="Comfortaa"/>
                <a:ea typeface="Comfortaa"/>
                <a:cs typeface="Comfortaa"/>
                <a:sym typeface="Comfortaa"/>
              </a:rPr>
              <a:t>Investigar a percepção e a conduta  de fonoaudiólogos sobre aspectos éticos e legais quanto ao uso de imagens de pacientes em redes sociais</a:t>
            </a:r>
            <a:endParaRPr sz="26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9" name="Google Shape;359;g87214f31f1_0_15"/>
          <p:cNvSpPr txBox="1"/>
          <p:nvPr/>
        </p:nvSpPr>
        <p:spPr>
          <a:xfrm>
            <a:off x="-1627325" y="-398525"/>
            <a:ext cx="95646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0" name="Google Shape;360;g87214f31f1_0_15"/>
          <p:cNvPicPr preferRelativeResize="0"/>
          <p:nvPr/>
        </p:nvPicPr>
        <p:blipFill rotWithShape="1">
          <a:blip r:embed="rId3">
            <a:alphaModFix/>
          </a:blip>
          <a:srcRect r="-1626"/>
          <a:stretch/>
        </p:blipFill>
        <p:spPr>
          <a:xfrm>
            <a:off x="8598550" y="5264513"/>
            <a:ext cx="2723225" cy="7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87214f31f1_0_15"/>
          <p:cNvSpPr txBox="1"/>
          <p:nvPr/>
        </p:nvSpPr>
        <p:spPr>
          <a:xfrm>
            <a:off x="2982912" y="2861531"/>
            <a:ext cx="8732838" cy="1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➔"/>
            </a:pPr>
            <a:r>
              <a:rPr lang="pt-BR" sz="2400" dirty="0">
                <a:latin typeface="Comfortaa"/>
                <a:ea typeface="Comfortaa"/>
                <a:cs typeface="Comfortaa"/>
                <a:sym typeface="Comfortaa"/>
              </a:rPr>
              <a:t>O que sabem os fonoaudiólogos?</a:t>
            </a: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➔"/>
            </a:pPr>
            <a:r>
              <a:rPr lang="pt-BR" sz="2400" dirty="0">
                <a:latin typeface="Comfortaa"/>
                <a:ea typeface="Comfortaa"/>
                <a:cs typeface="Comfortaa"/>
                <a:sym typeface="Comfortaa"/>
              </a:rPr>
              <a:t>Qual a prevalência dos que expõem imagens nas redes sociais? </a:t>
            </a: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➔"/>
            </a:pPr>
            <a:r>
              <a:rPr lang="pt-BR" sz="2400" dirty="0">
                <a:latin typeface="Comfortaa"/>
                <a:ea typeface="Comfortaa"/>
                <a:cs typeface="Comfortaa"/>
                <a:sym typeface="Comfortaa"/>
              </a:rPr>
              <a:t>Sentem-se suficientemente esclarecidos pelo Código de Ética? </a:t>
            </a:r>
            <a:endParaRPr sz="24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7214f31f1_0_32"/>
          <p:cNvSpPr txBox="1"/>
          <p:nvPr/>
        </p:nvSpPr>
        <p:spPr>
          <a:xfrm>
            <a:off x="614400" y="536700"/>
            <a:ext cx="6053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resultados:</a:t>
            </a:r>
            <a:r>
              <a:rPr lang="pt-BR" sz="1800" dirty="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highlight>
                <a:srgbClr val="F4CCCC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Maioria concorda que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Código de Ética  esclarece sobre o uso de imagens em redes,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a publicação de fotos e/ou vídeos de pacientes em redes sociais sem autorização por escrito, constitui infração ética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o direito de imagem está garantido pela Constituição Brasileira. 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</a:t>
            </a: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18,6% afirmaram nunca terem recorrido ao Código de Ética.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 </a:t>
            </a: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5,1% afirmaram ter publicado, em alguma frequência, sem autorização e 21,18% o fizeram apenas com autorização verbal. 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g87214f31f1_0_32"/>
          <p:cNvSpPr txBox="1"/>
          <p:nvPr/>
        </p:nvSpPr>
        <p:spPr>
          <a:xfrm>
            <a:off x="6994500" y="1336800"/>
            <a:ext cx="45831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Praticamente todos os participantes mencionaram já ter visto fotografias ou vídeos de pacientes em redes sociais virtuais postados por fonoaudiólogos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 b="1" dirty="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questionamentos: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 </a:t>
            </a: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A publicação pretendida é legal e/ou moralmente aceitável?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marL="266700" lvl="0" indent="-266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omfortaa"/>
                <a:ea typeface="Comfortaa"/>
                <a:cs typeface="Comfortaa"/>
                <a:sym typeface="Wingdings" panose="05000000000000000000" pitchFamily="2" charset="2"/>
              </a:rPr>
              <a:t> </a:t>
            </a: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Qual a sua real motivação para  </a:t>
            </a:r>
            <a:r>
              <a:rPr lang="pt-BR" sz="2000" dirty="0" err="1">
                <a:latin typeface="Comfortaa"/>
                <a:ea typeface="Comfortaa"/>
                <a:cs typeface="Comfortaa"/>
                <a:sym typeface="Comfortaa"/>
              </a:rPr>
              <a:t>para</a:t>
            </a:r>
            <a:r>
              <a:rPr lang="pt-BR" sz="2000" dirty="0">
                <a:latin typeface="Comfortaa"/>
                <a:ea typeface="Comfortaa"/>
                <a:cs typeface="Comfortaa"/>
                <a:sym typeface="Comfortaa"/>
              </a:rPr>
              <a:t> tal conduta?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6" descr="thumb image">
            <a:extLst>
              <a:ext uri="{FF2B5EF4-FFF2-40B4-BE49-F238E27FC236}">
                <a16:creationId xmlns:a16="http://schemas.microsoft.com/office/drawing/2014/main" id="{6EBC4DC8-3E18-4A1C-B96E-DB4776380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r="8446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ABEE8-0860-48FC-A0CE-16EF72CF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6" y="642594"/>
            <a:ext cx="7300586" cy="59627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Ainda sobre as redes sociais: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CFE88-E565-4855-9E41-6191A645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1" y="1607234"/>
            <a:ext cx="6718434" cy="455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38. Constitui </a:t>
            </a:r>
            <a:r>
              <a:rPr lang="pt-BR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direito do fonoaudiólogo </a:t>
            </a: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utilizar as redes sociais:</a:t>
            </a:r>
          </a:p>
          <a:p>
            <a:pPr marL="808038" indent="-357188"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divulgar seus serviços; </a:t>
            </a:r>
          </a:p>
          <a:p>
            <a:pPr marL="808038" indent="-357188"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criar canais de comunicação com a população; </a:t>
            </a:r>
          </a:p>
          <a:p>
            <a:pPr marL="808038" indent="-357188"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criar ou participar de grupos de discussão, desde que respeitados os preceitos deste código de ética;</a:t>
            </a:r>
          </a:p>
          <a:p>
            <a:pPr marL="808038" indent="-357188"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conceder entrevistas ou palestras sobre assuntos fonoaudiológicos de sua atribuição, com a finalidade de esclarecimento e educação no interesse da coletividade.</a:t>
            </a:r>
          </a:p>
        </p:txBody>
      </p:sp>
    </p:spTree>
    <p:extLst>
      <p:ext uri="{BB962C8B-B14F-4D97-AF65-F5344CB8AC3E}">
        <p14:creationId xmlns:p14="http://schemas.microsoft.com/office/powerpoint/2010/main" val="275199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6" descr="thumb image">
            <a:extLst>
              <a:ext uri="{FF2B5EF4-FFF2-40B4-BE49-F238E27FC236}">
                <a16:creationId xmlns:a16="http://schemas.microsoft.com/office/drawing/2014/main" id="{46FBBE2C-B3FB-4153-B8D9-61956E1A9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r="8446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CFE88-E565-4855-9E41-6191A645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1" y="707923"/>
            <a:ext cx="6718434" cy="53271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39. Constituem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deveres do fonoaudiólogo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às mídias sociais: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expressar suas opiniões com respeito e fundamento em relação à profissão;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dirigir-se a outros fonoaudiólogos de forma digna e respeitosa;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 consentimento e autorização formal por escrito do cliente, ou de seu(s) representante(s) legal(</a:t>
            </a:r>
            <a:r>
              <a:rPr lang="pt-BR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para publicação de fotos ou vídeos;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marcar clientes em fotos somente com autorização expressa destes ou de seu(s) representante(s) legal(</a:t>
            </a:r>
            <a:r>
              <a:rPr lang="pt-BR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compartilhar informações e retransmitir mensagens, com cautela, </a:t>
            </a:r>
            <a:r>
              <a:rPr lang="pt-B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mesmo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 grupos de discussão restritos;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fazer sempre referência às fontes que publica; </a:t>
            </a:r>
          </a:p>
          <a:p>
            <a:pPr marL="712788" indent="-357188">
              <a:lnSpc>
                <a:spcPct val="100000"/>
              </a:lnSpc>
              <a:buFont typeface="+mj-lt"/>
              <a:buAutoNum type="romanUcPeriod"/>
              <a:tabLst>
                <a:tab pos="273050" algn="l"/>
              </a:tabLst>
            </a:pP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rede social, o fonoaudiólogo deve manter o respeito às normas e aos princípios éticos de sua profissão.</a:t>
            </a:r>
          </a:p>
        </p:txBody>
      </p:sp>
    </p:spTree>
    <p:extLst>
      <p:ext uri="{BB962C8B-B14F-4D97-AF65-F5344CB8AC3E}">
        <p14:creationId xmlns:p14="http://schemas.microsoft.com/office/powerpoint/2010/main" val="86411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6" descr="thumb image">
            <a:extLst>
              <a:ext uri="{FF2B5EF4-FFF2-40B4-BE49-F238E27FC236}">
                <a16:creationId xmlns:a16="http://schemas.microsoft.com/office/drawing/2014/main" id="{041062D5-C131-49BD-AB1C-0C7FEC609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r="8446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CFE88-E565-4855-9E41-6191A645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79" y="699071"/>
            <a:ext cx="6718434" cy="54598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40. Constituem </a:t>
            </a:r>
            <a:r>
              <a:rPr lang="pt-BR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infrações éticas do fonoaudiólogo </a:t>
            </a: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às redes sociais:</a:t>
            </a:r>
          </a:p>
          <a:p>
            <a:pPr marL="903288" indent="-463550">
              <a:lnSpc>
                <a:spcPct val="100000"/>
              </a:lnSpc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fazer comentários ou alusão a qualquer cliente atendido, bem como mencionar atitudes e comportamentos deste em redes sociais; </a:t>
            </a:r>
          </a:p>
          <a:p>
            <a:pPr marL="903288" indent="-463550">
              <a:lnSpc>
                <a:spcPct val="100000"/>
              </a:lnSpc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emitir comentários difamatórios, caluniosos, preconceituosos, jocosos, depreciativos ou ofensivos, em desfavor de fonoaudiólogos, clientes, do Sistema de Conselhos de Fonoaudiologia e demais órgãos da categoria, bem como expô-los a situações vexatórias e constrangedoras; </a:t>
            </a:r>
          </a:p>
          <a:p>
            <a:pPr marL="903288" indent="-463550">
              <a:lnSpc>
                <a:spcPct val="100000"/>
              </a:lnSpc>
              <a:buFont typeface="+mj-lt"/>
              <a:buAutoNum type="romanUcPeriod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discutir casos ou esclarecer dúvidas relativas à prestação de serviço ao cliente quando este for exposto ou facilmente identificável; </a:t>
            </a:r>
          </a:p>
        </p:txBody>
      </p:sp>
    </p:spTree>
    <p:extLst>
      <p:ext uri="{BB962C8B-B14F-4D97-AF65-F5344CB8AC3E}">
        <p14:creationId xmlns:p14="http://schemas.microsoft.com/office/powerpoint/2010/main" val="99032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6" descr="thumb image">
            <a:extLst>
              <a:ext uri="{FF2B5EF4-FFF2-40B4-BE49-F238E27FC236}">
                <a16:creationId xmlns:a16="http://schemas.microsoft.com/office/drawing/2014/main" id="{041062D5-C131-49BD-AB1C-0C7FEC609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" r="8446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CFE88-E565-4855-9E41-6191A645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1" y="878774"/>
            <a:ext cx="6718434" cy="5156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40. Constituem </a:t>
            </a:r>
            <a:r>
              <a:rPr lang="pt-BR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infrações éticas do fonoaudiólogo </a:t>
            </a: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às redes sociais:</a:t>
            </a:r>
          </a:p>
          <a:p>
            <a:pPr marL="903288" indent="-452438">
              <a:lnSpc>
                <a:spcPct val="100000"/>
              </a:lnSpc>
              <a:buFont typeface="+mj-lt"/>
              <a:buAutoNum type="romanUcPeriod" startAt="4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divulgar nome, endereço ou qualquer outra informação que identifique ou caracterize o cliente; </a:t>
            </a:r>
          </a:p>
          <a:p>
            <a:pPr marL="903288" indent="-452438">
              <a:lnSpc>
                <a:spcPct val="100000"/>
              </a:lnSpc>
              <a:buFont typeface="+mj-lt"/>
              <a:buAutoNum type="romanUcPeriod" startAt="4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publicar, nas redes sociais ou demais meios de comunicação, artigos de conteúdo depreciativo acerca da profissão, de colegas, de clientes, de contratantes, dos órgãos representativos da classe e de seus representantes; </a:t>
            </a:r>
          </a:p>
          <a:p>
            <a:pPr marL="903288" indent="-452438">
              <a:lnSpc>
                <a:spcPct val="100000"/>
              </a:lnSpc>
              <a:buFont typeface="+mj-lt"/>
              <a:buAutoNum type="romanUcPeriod" startAt="4"/>
            </a:pPr>
            <a:r>
              <a:rPr lang="pt-B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incitar, induzir ou ensinar a prática de procedimentos diagnósticos e terapêuticos da Fonoaudiologia a pessoas não habilitadas</a:t>
            </a:r>
          </a:p>
        </p:txBody>
      </p:sp>
    </p:spTree>
    <p:extLst>
      <p:ext uri="{BB962C8B-B14F-4D97-AF65-F5344CB8AC3E}">
        <p14:creationId xmlns:p14="http://schemas.microsoft.com/office/powerpoint/2010/main" val="277654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ok in library with open textbook Free Photo">
            <a:extLst>
              <a:ext uri="{FF2B5EF4-FFF2-40B4-BE49-F238E27FC236}">
                <a16:creationId xmlns:a16="http://schemas.microsoft.com/office/drawing/2014/main" id="{1B44343E-2E83-46DB-8749-7002C4AF2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" b="14084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613E09-E29F-4EC0-973B-57920AC8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190599"/>
            <a:ext cx="4602152" cy="1718225"/>
          </a:xfrm>
        </p:spPr>
        <p:txBody>
          <a:bodyPr>
            <a:normAutofit/>
          </a:bodyPr>
          <a:lstStyle/>
          <a:p>
            <a:r>
              <a:rPr lang="pt-BR" sz="4400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DC11B-1C87-4238-85C6-BB8D2537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1" y="1465944"/>
            <a:ext cx="4766744" cy="4016016"/>
          </a:xfrm>
        </p:spPr>
        <p:txBody>
          <a:bodyPr>
            <a:noAutofit/>
          </a:bodyPr>
          <a:lstStyle/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/>
              <a:t>Sistema de Conselhos de Fonoaudiologia. Código de Ética da Fonoaudiologia. 2016. Disponível em &lt;</a:t>
            </a:r>
            <a:r>
              <a:rPr lang="pt-BR" sz="1400" u="sng" dirty="0">
                <a:hlinkClick r:id="rId3"/>
              </a:rPr>
              <a:t>https://www.fonoaudiologia.org.br/</a:t>
            </a:r>
            <a:r>
              <a:rPr lang="pt-BR" sz="1400" u="sng" dirty="0" err="1">
                <a:hlinkClick r:id="rId3"/>
              </a:rPr>
              <a:t>cffa</a:t>
            </a:r>
            <a:r>
              <a:rPr lang="pt-BR" sz="1400" u="sng" dirty="0">
                <a:hlinkClick r:id="rId3"/>
              </a:rPr>
              <a:t>/</a:t>
            </a:r>
            <a:r>
              <a:rPr lang="pt-BR" sz="1400" u="sng" dirty="0" err="1">
                <a:hlinkClick r:id="rId3"/>
              </a:rPr>
              <a:t>index.php</a:t>
            </a:r>
            <a:r>
              <a:rPr lang="pt-BR" sz="1400" u="sng" dirty="0">
                <a:hlinkClick r:id="rId3"/>
              </a:rPr>
              <a:t>/</a:t>
            </a:r>
            <a:r>
              <a:rPr lang="pt-BR" sz="1400" u="sng" dirty="0" err="1">
                <a:hlinkClick r:id="rId3"/>
              </a:rPr>
              <a:t>codigo</a:t>
            </a:r>
            <a:r>
              <a:rPr lang="pt-BR" sz="1400" u="sng" dirty="0">
                <a:hlinkClick r:id="rId3"/>
              </a:rPr>
              <a:t>-de-</a:t>
            </a:r>
            <a:r>
              <a:rPr lang="pt-BR" sz="1400" u="sng" dirty="0" err="1">
                <a:hlinkClick r:id="rId3"/>
              </a:rPr>
              <a:t>etica</a:t>
            </a:r>
            <a:r>
              <a:rPr lang="pt-BR" sz="1400" u="sng" dirty="0">
                <a:hlinkClick r:id="rId3"/>
              </a:rPr>
              <a:t>&gt;</a:t>
            </a:r>
            <a:endParaRPr lang="pt-BR" sz="1400" dirty="0"/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/>
              <a:t>Conselho Federal de Medicina. Código de Ética Médica: Resolução CFM nº 2.217, de 27 de setembro de 2018, modificada pelas Resoluções nº 2.222/2018 e 2.226/2019. Disponível em &lt;</a:t>
            </a:r>
            <a:r>
              <a:rPr lang="pt-BR" sz="1400" u="sng" dirty="0">
                <a:hlinkClick r:id="rId4"/>
              </a:rPr>
              <a:t>https://portal.cfm.org.br/</a:t>
            </a:r>
            <a:r>
              <a:rPr lang="pt-BR" sz="1400" u="sng" dirty="0" err="1">
                <a:hlinkClick r:id="rId4"/>
              </a:rPr>
              <a:t>images</a:t>
            </a:r>
            <a:r>
              <a:rPr lang="pt-BR" sz="1400" u="sng" dirty="0">
                <a:hlinkClick r:id="rId4"/>
              </a:rPr>
              <a:t>/PDF/cem2019.pdf</a:t>
            </a:r>
            <a:r>
              <a:rPr lang="pt-BR" sz="1400" dirty="0"/>
              <a:t>&gt;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/>
              <a:t>Conselho Federal de Odontologia. Código de Ética Odontológica. Resolução n. 110/2012. Disponível em: &lt;</a:t>
            </a:r>
            <a:r>
              <a:rPr lang="pt-BR" sz="1400" u="sng" dirty="0">
                <a:hlinkClick r:id="rId5"/>
              </a:rPr>
              <a:t>http://cfo.org.br/website/</a:t>
            </a:r>
            <a:r>
              <a:rPr lang="pt-BR" sz="1400" u="sng" dirty="0" err="1">
                <a:hlinkClick r:id="rId5"/>
              </a:rPr>
              <a:t>codigos</a:t>
            </a:r>
            <a:r>
              <a:rPr lang="pt-BR" sz="1400" u="sng" dirty="0">
                <a:hlinkClick r:id="rId5"/>
              </a:rPr>
              <a:t>/</a:t>
            </a:r>
            <a:r>
              <a:rPr lang="pt-BR" sz="1400" dirty="0"/>
              <a:t>&gt;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/>
              <a:t>Conselho Federal de Odontologia. Resolução 196/2019, de 29 de janeiro de 2019. Disponível em: &lt;</a:t>
            </a:r>
            <a:r>
              <a:rPr lang="pt-BR" sz="1400" u="sng" dirty="0">
                <a:hlinkClick r:id="rId6"/>
              </a:rPr>
              <a:t>http://cfo.org.br/website/resolucao-cfo-196-2019/</a:t>
            </a:r>
            <a:r>
              <a:rPr lang="pt-BR" sz="1400" dirty="0"/>
              <a:t>&gt; 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/>
              <a:t>Assumpção C, Pinto NS, </a:t>
            </a:r>
            <a:r>
              <a:rPr lang="pt-BR" sz="1400" dirty="0" err="1"/>
              <a:t>Velarde</a:t>
            </a:r>
            <a:r>
              <a:rPr lang="pt-BR" sz="1400" dirty="0"/>
              <a:t> LGC, Nascimento OJM, </a:t>
            </a:r>
            <a:r>
              <a:rPr lang="pt-BR" sz="1400" dirty="0" err="1"/>
              <a:t>Olej</a:t>
            </a:r>
            <a:r>
              <a:rPr lang="pt-BR" sz="1400" dirty="0"/>
              <a:t> B. Compreensão do termo de consentimento em pesquisa clínica. Revista </a:t>
            </a:r>
            <a:r>
              <a:rPr lang="pt-BR" sz="1400" dirty="0" err="1"/>
              <a:t>Bioetica</a:t>
            </a:r>
            <a:r>
              <a:rPr lang="pt-BR" sz="1400" dirty="0"/>
              <a:t>. 2016;24(1):184-94.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 err="1"/>
              <a:t>Kadner</a:t>
            </a:r>
            <a:r>
              <a:rPr lang="pt-BR" sz="1400" dirty="0"/>
              <a:t> I. Die </a:t>
            </a:r>
            <a:r>
              <a:rPr lang="pt-BR" sz="1400" dirty="0" err="1"/>
              <a:t>Vereinbarkeit</a:t>
            </a:r>
            <a:r>
              <a:rPr lang="pt-BR" sz="1400" dirty="0"/>
              <a:t> von </a:t>
            </a:r>
            <a:r>
              <a:rPr lang="pt-BR" sz="1400" dirty="0" err="1"/>
              <a:t>Fotomontagen</a:t>
            </a:r>
            <a:r>
              <a:rPr lang="pt-BR" sz="1400" dirty="0"/>
              <a:t> </a:t>
            </a:r>
            <a:r>
              <a:rPr lang="pt-BR" sz="1400" dirty="0" err="1"/>
              <a:t>mit</a:t>
            </a:r>
            <a:r>
              <a:rPr lang="pt-BR" sz="1400" dirty="0"/>
              <a:t> </a:t>
            </a:r>
            <a:r>
              <a:rPr lang="pt-BR" sz="1400" dirty="0" err="1"/>
              <a:t>dem</a:t>
            </a:r>
            <a:r>
              <a:rPr lang="pt-BR" sz="1400" dirty="0"/>
              <a:t> </a:t>
            </a:r>
            <a:r>
              <a:rPr lang="pt-BR" sz="1400" dirty="0" err="1"/>
              <a:t>Recht</a:t>
            </a:r>
            <a:r>
              <a:rPr lang="pt-BR" sz="1400" dirty="0"/>
              <a:t> </a:t>
            </a:r>
            <a:r>
              <a:rPr lang="pt-BR" sz="1400" dirty="0" err="1"/>
              <a:t>am</a:t>
            </a:r>
            <a:r>
              <a:rPr lang="pt-BR" sz="1400" dirty="0"/>
              <a:t> </a:t>
            </a:r>
            <a:r>
              <a:rPr lang="pt-BR" sz="1400" dirty="0" err="1"/>
              <a:t>eigenen</a:t>
            </a:r>
            <a:r>
              <a:rPr lang="pt-BR" sz="1400" dirty="0"/>
              <a:t> </a:t>
            </a:r>
            <a:r>
              <a:rPr lang="pt-BR" sz="1400" dirty="0" err="1"/>
              <a:t>Bild</a:t>
            </a:r>
            <a:r>
              <a:rPr lang="pt-BR" sz="1400" dirty="0"/>
              <a:t>. apud  </a:t>
            </a:r>
            <a:r>
              <a:rPr lang="pt-BR" sz="1400" dirty="0" err="1"/>
              <a:t>Zanini</a:t>
            </a:r>
            <a:r>
              <a:rPr lang="pt-BR" sz="1400" dirty="0"/>
              <a:t> LEA. Direito à Imagem. Curitiba: Juruá, 2018. p. 225.</a:t>
            </a:r>
          </a:p>
          <a:p>
            <a:pPr marL="174625" indent="-1746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2265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Book in library with open textbook Free Photo">
            <a:extLst>
              <a:ext uri="{FF2B5EF4-FFF2-40B4-BE49-F238E27FC236}">
                <a16:creationId xmlns:a16="http://schemas.microsoft.com/office/drawing/2014/main" id="{208C6CBB-7F78-467E-A31F-05F94A31A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12724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DC11B-1C87-4238-85C6-BB8D2537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30" y="1640115"/>
            <a:ext cx="4963884" cy="3217732"/>
          </a:xfrm>
        </p:spPr>
        <p:txBody>
          <a:bodyPr vert="horz" lIns="91440" tIns="45720" rIns="91440" bIns="45720" rtlCol="0">
            <a:noAutofit/>
          </a:bodyPr>
          <a:lstStyle/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Zanini</a:t>
            </a:r>
            <a:r>
              <a:rPr lang="en-US" dirty="0"/>
              <a:t> LEA. </a:t>
            </a:r>
            <a:r>
              <a:rPr lang="en-US" dirty="0" err="1"/>
              <a:t>Direito</a:t>
            </a:r>
            <a:r>
              <a:rPr lang="en-US" dirty="0"/>
              <a:t> à </a:t>
            </a:r>
            <a:r>
              <a:rPr lang="en-US" dirty="0" err="1"/>
              <a:t>Imagem</a:t>
            </a:r>
            <a:r>
              <a:rPr lang="en-US" dirty="0"/>
              <a:t>. Curitiba: </a:t>
            </a:r>
            <a:r>
              <a:rPr lang="en-US" dirty="0" err="1"/>
              <a:t>Juruá</a:t>
            </a:r>
            <a:r>
              <a:rPr lang="en-US" dirty="0"/>
              <a:t>; 2018. 438p.</a:t>
            </a:r>
          </a:p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Brasil</a:t>
            </a:r>
            <a:r>
              <a:rPr lang="en-US" dirty="0"/>
              <a:t>. Lei n. 10.406, 10 de </a:t>
            </a:r>
            <a:r>
              <a:rPr lang="en-US" dirty="0" err="1"/>
              <a:t>janeiro</a:t>
            </a:r>
            <a:r>
              <a:rPr lang="en-US" dirty="0"/>
              <a:t> de 2002. </a:t>
            </a:r>
            <a:r>
              <a:rPr lang="en-US" dirty="0" err="1"/>
              <a:t>Institui</a:t>
            </a:r>
            <a:r>
              <a:rPr lang="en-US" dirty="0"/>
              <a:t> o Código Civil. </a:t>
            </a:r>
            <a:r>
              <a:rPr lang="en-US" dirty="0" err="1"/>
              <a:t>Diário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 da </a:t>
            </a:r>
            <a:r>
              <a:rPr lang="en-US" dirty="0" err="1"/>
              <a:t>União</a:t>
            </a:r>
            <a:r>
              <a:rPr lang="en-US" dirty="0"/>
              <a:t> da </a:t>
            </a:r>
            <a:r>
              <a:rPr lang="en-US" dirty="0" err="1"/>
              <a:t>República</a:t>
            </a:r>
            <a:r>
              <a:rPr lang="en-US" dirty="0"/>
              <a:t> </a:t>
            </a:r>
            <a:r>
              <a:rPr lang="en-US" dirty="0" err="1"/>
              <a:t>Federativa</a:t>
            </a:r>
            <a:r>
              <a:rPr lang="en-US" dirty="0"/>
              <a:t> do </a:t>
            </a:r>
            <a:r>
              <a:rPr lang="en-US" dirty="0" err="1"/>
              <a:t>Brasil</a:t>
            </a:r>
            <a:r>
              <a:rPr lang="en-US" dirty="0"/>
              <a:t>, Brasília, DF, 11 </a:t>
            </a:r>
            <a:r>
              <a:rPr lang="en-US" dirty="0" err="1"/>
              <a:t>jan.</a:t>
            </a:r>
            <a:r>
              <a:rPr lang="en-US" dirty="0"/>
              <a:t> 2002. </a:t>
            </a:r>
          </a:p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Brasil</a:t>
            </a:r>
            <a:r>
              <a:rPr lang="en-US" dirty="0"/>
              <a:t>. </a:t>
            </a:r>
            <a:r>
              <a:rPr lang="en-US" dirty="0" err="1"/>
              <a:t>Presidência</a:t>
            </a:r>
            <a:r>
              <a:rPr lang="en-US" dirty="0"/>
              <a:t> da </a:t>
            </a:r>
            <a:r>
              <a:rPr lang="en-US" dirty="0" err="1"/>
              <a:t>República</a:t>
            </a:r>
            <a:r>
              <a:rPr lang="en-US" dirty="0"/>
              <a:t>. Casa Civil. </a:t>
            </a:r>
            <a:r>
              <a:rPr lang="en-US" dirty="0" err="1"/>
              <a:t>Subchefia</a:t>
            </a:r>
            <a:r>
              <a:rPr lang="en-US" dirty="0"/>
              <a:t> para </a:t>
            </a:r>
            <a:r>
              <a:rPr lang="en-US" dirty="0" err="1"/>
              <a:t>assuntos</a:t>
            </a:r>
            <a:r>
              <a:rPr lang="en-US" dirty="0"/>
              <a:t> </a:t>
            </a:r>
            <a:r>
              <a:rPr lang="en-US" dirty="0" err="1"/>
              <a:t>jurídicos</a:t>
            </a:r>
            <a:r>
              <a:rPr lang="en-US" dirty="0"/>
              <a:t>. </a:t>
            </a:r>
            <a:r>
              <a:rPr lang="en-US" dirty="0" err="1"/>
              <a:t>Constituição</a:t>
            </a:r>
            <a:r>
              <a:rPr lang="en-US" dirty="0"/>
              <a:t> da </a:t>
            </a:r>
            <a:r>
              <a:rPr lang="en-US" dirty="0" err="1"/>
              <a:t>República</a:t>
            </a:r>
            <a:r>
              <a:rPr lang="en-US" dirty="0"/>
              <a:t> </a:t>
            </a:r>
            <a:r>
              <a:rPr lang="en-US" dirty="0" err="1"/>
              <a:t>Federativa</a:t>
            </a:r>
            <a:r>
              <a:rPr lang="en-US" dirty="0"/>
              <a:t> do </a:t>
            </a:r>
            <a:r>
              <a:rPr lang="en-US" dirty="0" err="1"/>
              <a:t>Brasil</a:t>
            </a:r>
            <a:r>
              <a:rPr lang="en-US" dirty="0"/>
              <a:t>. 1988. </a:t>
            </a:r>
          </a:p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Benedicto</a:t>
            </a:r>
            <a:r>
              <a:rPr lang="en-US" dirty="0"/>
              <a:t> NM, Martinez EZ, Jorge TM. </a:t>
            </a:r>
            <a:r>
              <a:rPr lang="en-US" dirty="0" err="1"/>
              <a:t>Uso</a:t>
            </a:r>
            <a:r>
              <a:rPr lang="en-US" dirty="0"/>
              <a:t> de imagens de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redes </a:t>
            </a:r>
            <a:r>
              <a:rPr lang="en-US" dirty="0" err="1"/>
              <a:t>sociais</a:t>
            </a:r>
            <a:r>
              <a:rPr lang="en-US" dirty="0"/>
              <a:t>: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percebem</a:t>
            </a:r>
            <a:r>
              <a:rPr lang="en-US" dirty="0"/>
              <a:t> e </a:t>
            </a:r>
            <a:r>
              <a:rPr lang="en-US" dirty="0" err="1"/>
              <a:t>agem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fonoaudiólogos</a:t>
            </a:r>
            <a:r>
              <a:rPr lang="en-US" dirty="0"/>
              <a:t>? </a:t>
            </a:r>
            <a:r>
              <a:rPr lang="en-US" dirty="0" err="1"/>
              <a:t>CoDAS</a:t>
            </a:r>
            <a:r>
              <a:rPr lang="en-US" dirty="0"/>
              <a:t> 2019;31(2):e20180174.</a:t>
            </a:r>
          </a:p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Serra MC, Fernandes CMS. </a:t>
            </a:r>
            <a:r>
              <a:rPr lang="en-US" dirty="0" err="1"/>
              <a:t>Obtenção</a:t>
            </a:r>
            <a:r>
              <a:rPr lang="en-US" dirty="0"/>
              <a:t> e </a:t>
            </a:r>
            <a:r>
              <a:rPr lang="en-US" dirty="0" err="1"/>
              <a:t>utilização</a:t>
            </a:r>
            <a:r>
              <a:rPr lang="en-US" dirty="0"/>
              <a:t> de imagens de </a:t>
            </a:r>
            <a:r>
              <a:rPr lang="en-US" dirty="0" err="1"/>
              <a:t>pacientes</a:t>
            </a:r>
            <a:r>
              <a:rPr lang="en-US" dirty="0"/>
              <a:t>: </a:t>
            </a:r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termo</a:t>
            </a:r>
            <a:r>
              <a:rPr lang="en-US" dirty="0"/>
              <a:t> de </a:t>
            </a:r>
            <a:r>
              <a:rPr lang="en-US" dirty="0" err="1"/>
              <a:t>consentimento</a:t>
            </a:r>
            <a:r>
              <a:rPr lang="en-US" dirty="0"/>
              <a:t> à luz do </a:t>
            </a:r>
            <a:r>
              <a:rPr lang="en-US" dirty="0" err="1"/>
              <a:t>direito</a:t>
            </a:r>
            <a:r>
              <a:rPr lang="en-US" dirty="0"/>
              <a:t> </a:t>
            </a:r>
            <a:r>
              <a:rPr lang="en-US" dirty="0" err="1"/>
              <a:t>brasileiro</a:t>
            </a:r>
            <a:r>
              <a:rPr lang="en-US" dirty="0"/>
              <a:t>. </a:t>
            </a:r>
            <a:r>
              <a:rPr lang="en-US" dirty="0" err="1"/>
              <a:t>Âmbito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[on line] [Internet]. 2011 [cited 2017 Nov 8];14(93):1-6. </a:t>
            </a:r>
          </a:p>
          <a:p>
            <a:pPr marL="174625" indent="-1746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Moraes</a:t>
            </a:r>
            <a:r>
              <a:rPr lang="en-US" dirty="0"/>
              <a:t> W.  </a:t>
            </a:r>
            <a:r>
              <a:rPr lang="en-US" dirty="0" err="1"/>
              <a:t>Direito</a:t>
            </a:r>
            <a:r>
              <a:rPr lang="en-US" dirty="0"/>
              <a:t> à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imagem</a:t>
            </a:r>
            <a:r>
              <a:rPr lang="en-US" dirty="0"/>
              <a:t> I. </a:t>
            </a:r>
            <a:r>
              <a:rPr lang="en-US" i="1" dirty="0" err="1"/>
              <a:t>Revista</a:t>
            </a:r>
            <a:r>
              <a:rPr lang="en-US" i="1" dirty="0"/>
              <a:t> dos </a:t>
            </a:r>
            <a:r>
              <a:rPr lang="en-US" i="1" dirty="0" err="1"/>
              <a:t>Tribunais</a:t>
            </a:r>
            <a:r>
              <a:rPr lang="en-US" dirty="0"/>
              <a:t>. 1972; 61(443): p. 64 </a:t>
            </a:r>
            <a:r>
              <a:rPr lang="en-US" i="1" dirty="0"/>
              <a:t>apud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FN. A </a:t>
            </a:r>
            <a:r>
              <a:rPr lang="en-US" dirty="0" err="1"/>
              <a:t>Proteção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Direito</a:t>
            </a:r>
            <a:r>
              <a:rPr lang="en-US" dirty="0"/>
              <a:t> à </a:t>
            </a:r>
            <a:r>
              <a:rPr lang="en-US" dirty="0" err="1"/>
              <a:t>Imagem</a:t>
            </a:r>
            <a:r>
              <a:rPr lang="en-US" dirty="0"/>
              <a:t> e a </a:t>
            </a:r>
            <a:r>
              <a:rPr lang="en-US" dirty="0" err="1"/>
              <a:t>Constituição</a:t>
            </a:r>
            <a:r>
              <a:rPr lang="en-US" dirty="0"/>
              <a:t> Federal. </a:t>
            </a:r>
            <a:r>
              <a:rPr lang="en-US" dirty="0" err="1"/>
              <a:t>Informativo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da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Ministro</a:t>
            </a:r>
            <a:r>
              <a:rPr lang="en-US" dirty="0"/>
              <a:t> Oscar Saraiva. 2004 Jan./Jul.; 16(1): 1-74.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B588908-5416-49A3-B0F7-5448F757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190599"/>
            <a:ext cx="4602152" cy="1718225"/>
          </a:xfrm>
        </p:spPr>
        <p:txBody>
          <a:bodyPr>
            <a:normAutofit/>
          </a:bodyPr>
          <a:lstStyle/>
          <a:p>
            <a:r>
              <a:rPr lang="pt-BR" sz="4400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77311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7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Pessoas, Humano, Grupo, Pessoa, Símbolo, Masculino">
            <a:extLst>
              <a:ext uri="{FF2B5EF4-FFF2-40B4-BE49-F238E27FC236}">
                <a16:creationId xmlns:a16="http://schemas.microsoft.com/office/drawing/2014/main" id="{96FC1879-A4C5-4C19-A122-C9B3ECBC9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3225" b="-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7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C5F0A-AE75-42A2-AD73-C77B27D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pt-BR" sz="4000" dirty="0"/>
              <a:t>Objetivos da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7B6FAC-3046-4778-81AD-F3E3E505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886857"/>
            <a:ext cx="4472922" cy="4148183"/>
          </a:xfrm>
        </p:spPr>
        <p:txBody>
          <a:bodyPr>
            <a:normAutofit fontScale="92500" lnSpcReduction="10000"/>
          </a:bodyPr>
          <a:lstStyle/>
          <a:p>
            <a:r>
              <a:rPr lang="pt-BR" sz="2200" dirty="0"/>
              <a:t>Conceito de imagem</a:t>
            </a:r>
          </a:p>
          <a:p>
            <a:r>
              <a:rPr lang="pt-BR" sz="2200" dirty="0"/>
              <a:t>O que diz o Código de Ética da Fonoaudiologia?</a:t>
            </a:r>
          </a:p>
          <a:p>
            <a:r>
              <a:rPr lang="pt-BR" sz="2200" dirty="0"/>
              <a:t>O que dizem os Códigos de Ética das outras áreas?</a:t>
            </a:r>
          </a:p>
          <a:p>
            <a:r>
              <a:rPr lang="pt-BR" sz="2200" dirty="0"/>
              <a:t>O que diz a Constituição Brasileira e o Código Civil?</a:t>
            </a:r>
          </a:p>
          <a:p>
            <a:r>
              <a:rPr lang="pt-BR" sz="2200" dirty="0"/>
              <a:t>Reflexões sobre o consentimento expresso</a:t>
            </a:r>
          </a:p>
          <a:p>
            <a:r>
              <a:rPr lang="pt-BR" sz="2200" dirty="0"/>
              <a:t>Como deve ser um termo de consentimento para uso de imagens?</a:t>
            </a:r>
          </a:p>
        </p:txBody>
      </p:sp>
    </p:spTree>
    <p:extLst>
      <p:ext uri="{BB962C8B-B14F-4D97-AF65-F5344CB8AC3E}">
        <p14:creationId xmlns:p14="http://schemas.microsoft.com/office/powerpoint/2010/main" val="101807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Media, Meios De Comunicação Sociais, Apps, Rede Social">
            <a:extLst>
              <a:ext uri="{FF2B5EF4-FFF2-40B4-BE49-F238E27FC236}">
                <a16:creationId xmlns:a16="http://schemas.microsoft.com/office/drawing/2014/main" id="{F4C6443E-1B7E-4758-97AC-E3560F739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4" r="9091" b="9363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342437-9AA8-42F4-A6DB-C21A2CBC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pt-BR" sz="4400" dirty="0"/>
              <a:t>Redes Sociais Virtuais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6ACF9132-FC21-4EF3-8939-321813CE8090}"/>
              </a:ext>
            </a:extLst>
          </p:cNvPr>
          <p:cNvSpPr txBox="1">
            <a:spLocks/>
          </p:cNvSpPr>
          <p:nvPr/>
        </p:nvSpPr>
        <p:spPr>
          <a:xfrm>
            <a:off x="788557" y="2585188"/>
            <a:ext cx="4602152" cy="348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t-BR" sz="2000" dirty="0"/>
              <a:t>3,5 bi usuários no mundo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pt-BR" sz="2000" dirty="0">
                <a:sym typeface="Wingdings" panose="05000000000000000000" pitchFamily="2" charset="2"/>
              </a:rPr>
              <a:t>Quase metade do planeta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t-BR" dirty="0"/>
              <a:t>(Relatório Global Digital </a:t>
            </a:r>
            <a:r>
              <a:rPr lang="pt-BR" dirty="0" err="1"/>
              <a:t>Statshot</a:t>
            </a:r>
            <a:r>
              <a:rPr lang="pt-BR" dirty="0"/>
              <a:t>, 2019)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pt-BR" sz="20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ym typeface="Wingdings" panose="05000000000000000000" pitchFamily="2" charset="2"/>
              </a:rPr>
              <a:t>127 mi usuários de Facebook no BR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t-BR" dirty="0">
                <a:sym typeface="Wingdings" panose="05000000000000000000" pitchFamily="2" charset="2"/>
              </a:rPr>
              <a:t>(site </a:t>
            </a:r>
            <a:r>
              <a:rPr lang="pt-BR" dirty="0" err="1">
                <a:sym typeface="Wingdings" panose="05000000000000000000" pitchFamily="2" charset="2"/>
              </a:rPr>
              <a:t>Neilpatel</a:t>
            </a:r>
            <a:r>
              <a:rPr lang="pt-BR" dirty="0">
                <a:sym typeface="Wingdings" panose="05000000000000000000" pitchFamily="2" charset="2"/>
              </a:rPr>
              <a:t>, 2020)</a:t>
            </a:r>
            <a:endParaRPr lang="pt-BR" dirty="0"/>
          </a:p>
          <a:p>
            <a:pPr>
              <a:lnSpc>
                <a:spcPct val="100000"/>
              </a:lnSpc>
              <a:buFont typeface="Garamond" pitchFamily="18" charset="0"/>
              <a:buNone/>
            </a:pPr>
            <a:r>
              <a:rPr lang="pt-BR" sz="2000" dirty="0"/>
              <a:t> </a:t>
            </a:r>
          </a:p>
          <a:p>
            <a:pPr marL="0" indent="0" algn="ctr">
              <a:lnSpc>
                <a:spcPct val="100000"/>
              </a:lnSpc>
              <a:buFont typeface="Garamond" pitchFamily="18" charset="0"/>
              <a:buNone/>
            </a:pPr>
            <a:r>
              <a:rPr lang="pt-BR" sz="2000" dirty="0"/>
              <a:t>grande impacto na sociedade e em atividades do cotidiano </a:t>
            </a:r>
            <a:br>
              <a:rPr lang="pt-BR" sz="2000" dirty="0"/>
            </a:br>
            <a:endParaRPr lang="pt-BR" sz="2000" dirty="0"/>
          </a:p>
          <a:p>
            <a:pPr>
              <a:lnSpc>
                <a:spcPct val="100000"/>
              </a:lnSpc>
              <a:buFont typeface="Garamond" pitchFamily="18" charset="0"/>
              <a:buNone/>
            </a:pPr>
            <a:endParaRPr lang="pt-PT" sz="20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CB633BE-4031-4F7C-B8C2-36F5ABA9EA85}"/>
              </a:ext>
            </a:extLst>
          </p:cNvPr>
          <p:cNvSpPr/>
          <p:nvPr/>
        </p:nvSpPr>
        <p:spPr>
          <a:xfrm>
            <a:off x="1001486" y="5355771"/>
            <a:ext cx="4209143" cy="7746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81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2" descr="Africano, Americano Africano, Black, Celular, Criativa">
            <a:extLst>
              <a:ext uri="{FF2B5EF4-FFF2-40B4-BE49-F238E27FC236}">
                <a16:creationId xmlns:a16="http://schemas.microsoft.com/office/drawing/2014/main" id="{4DCC7796-A113-418F-A653-6F8CBAF63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447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C5041-39BD-44FF-A937-F56B62EC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262742"/>
            <a:ext cx="4472922" cy="477229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900" dirty="0"/>
              <a:t>O acesso às redes sociais a partir de </a:t>
            </a:r>
            <a:r>
              <a:rPr lang="pt-BR" sz="2900" b="1" u="sng" dirty="0"/>
              <a:t>dispositivos que contêm câmera fotográfica </a:t>
            </a:r>
            <a:r>
              <a:rPr lang="pt-BR" sz="2900" dirty="0"/>
              <a:t>tem contribuído para o aumento do número de publicações de fotografias e/ou vídeos, inclusive por </a:t>
            </a:r>
            <a:r>
              <a:rPr lang="pt-BR" sz="2900" b="1" u="sng" dirty="0"/>
              <a:t>profissionais da saúde </a:t>
            </a:r>
          </a:p>
          <a:p>
            <a:pPr algn="ctr">
              <a:spcBef>
                <a:spcPts val="0"/>
              </a:spcBef>
            </a:pP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419817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13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14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0" name="Rectangle 14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25AD86-C75A-4DCC-B0A2-6A71728E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t-BR"/>
              <a:t>Profissionais de saúde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62A46-2473-4566-9DE9-F257BA63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39" y="2362834"/>
            <a:ext cx="6829055" cy="364845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pt-BR" sz="2300" dirty="0"/>
              <a:t>Não é incomum, durante atendimentos, profissionais da saúde registrarem imagens de pacientes</a:t>
            </a:r>
          </a:p>
          <a:p>
            <a:pPr>
              <a:spcBef>
                <a:spcPts val="300"/>
              </a:spcBef>
              <a:buNone/>
            </a:pPr>
            <a:endParaRPr lang="pt-BR" sz="2300" dirty="0"/>
          </a:p>
          <a:p>
            <a:pPr marL="0" indent="0">
              <a:spcBef>
                <a:spcPts val="300"/>
              </a:spcBef>
              <a:buNone/>
            </a:pPr>
            <a:r>
              <a:rPr lang="pt-BR" sz="2300" dirty="0">
                <a:sym typeface="Wingdings" panose="05000000000000000000" pitchFamily="2" charset="2"/>
              </a:rPr>
              <a:t> </a:t>
            </a:r>
            <a:r>
              <a:rPr lang="pt-BR" sz="2300" dirty="0"/>
              <a:t>anexar ao prontuário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BR" sz="2300" dirty="0">
                <a:sym typeface="Wingdings" panose="05000000000000000000" pitchFamily="2" charset="2"/>
              </a:rPr>
              <a:t> </a:t>
            </a:r>
            <a:r>
              <a:rPr lang="pt-BR" sz="2300" dirty="0"/>
              <a:t>publicar em revistas científicas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t-BR" sz="2300" dirty="0"/>
              <a:t> utilizar em aulas, palestras e outros espaços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pt-BR" sz="2300" dirty="0"/>
              <a:t> promover o próprio trabalho </a:t>
            </a:r>
          </a:p>
          <a:p>
            <a:pPr algn="r">
              <a:spcBef>
                <a:spcPts val="300"/>
              </a:spcBef>
              <a:buNone/>
            </a:pPr>
            <a:r>
              <a:rPr lang="pt-BR" dirty="0"/>
              <a:t>(Serra e Fernandes, 2011)</a:t>
            </a:r>
          </a:p>
          <a:p>
            <a:endParaRPr lang="pt-BR" sz="2300" dirty="0"/>
          </a:p>
        </p:txBody>
      </p:sp>
      <p:pic>
        <p:nvPicPr>
          <p:cNvPr id="4" name="Picture 4" descr="Menino, Desenhos Animados, Gráfico, Check Up, Clínica">
            <a:extLst>
              <a:ext uri="{FF2B5EF4-FFF2-40B4-BE49-F238E27FC236}">
                <a16:creationId xmlns:a16="http://schemas.microsoft.com/office/drawing/2014/main" id="{FAB693D4-A50A-471C-89BC-48071F75A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19900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8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25AD86-C75A-4DCC-B0A2-6A71728E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t-BR"/>
              <a:t>Profissionais de saúde</a:t>
            </a:r>
            <a:endParaRPr lang="pt-BR" dirty="0"/>
          </a:p>
        </p:txBody>
      </p:sp>
      <p:pic>
        <p:nvPicPr>
          <p:cNvPr id="8194" name="Picture 2" descr="Menino, Desenhos Animados, Gráfico, Check Up, Clínica">
            <a:extLst>
              <a:ext uri="{FF2B5EF4-FFF2-40B4-BE49-F238E27FC236}">
                <a16:creationId xmlns:a16="http://schemas.microsoft.com/office/drawing/2014/main" id="{F0F9FC14-29A5-4041-989D-F1B08268E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19900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738FD38-9EA4-416D-B3B4-6EFE9B6CF22B}"/>
              </a:ext>
            </a:extLst>
          </p:cNvPr>
          <p:cNvSpPr/>
          <p:nvPr/>
        </p:nvSpPr>
        <p:spPr>
          <a:xfrm>
            <a:off x="1116540" y="2192800"/>
            <a:ext cx="2714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Paciente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9B1703-7827-4223-9A99-0FCF3F1B4D19}"/>
              </a:ext>
            </a:extLst>
          </p:cNvPr>
          <p:cNvSpPr/>
          <p:nvPr/>
        </p:nvSpPr>
        <p:spPr>
          <a:xfrm>
            <a:off x="2308505" y="3253290"/>
            <a:ext cx="3402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Fragilidade</a:t>
            </a:r>
            <a:endParaRPr lang="pt-B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C3A16D-3A1D-4C39-9DC9-A59C2724273B}"/>
              </a:ext>
            </a:extLst>
          </p:cNvPr>
          <p:cNvSpPr/>
          <p:nvPr/>
        </p:nvSpPr>
        <p:spPr>
          <a:xfrm>
            <a:off x="2953817" y="4406528"/>
            <a:ext cx="4196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Poder Médico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2636A4-B4AD-43C4-933F-4CEF7895A842}"/>
              </a:ext>
            </a:extLst>
          </p:cNvPr>
          <p:cNvSpPr txBox="1"/>
          <p:nvPr/>
        </p:nvSpPr>
        <p:spPr>
          <a:xfrm>
            <a:off x="4248150" y="5848350"/>
            <a:ext cx="2902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(</a:t>
            </a:r>
            <a:r>
              <a:rPr lang="pt-BR" sz="1600" dirty="0" err="1"/>
              <a:t>Pupulim</a:t>
            </a:r>
            <a:r>
              <a:rPr lang="pt-BR" sz="1600" dirty="0"/>
              <a:t> e </a:t>
            </a:r>
            <a:r>
              <a:rPr lang="pt-BR" sz="1600" dirty="0" err="1"/>
              <a:t>Sawada</a:t>
            </a:r>
            <a:r>
              <a:rPr lang="pt-BR" sz="1600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31816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06" name="Picture 2" descr="Ilustração do conceito de perguntas Vetor grátis">
            <a:extLst>
              <a:ext uri="{FF2B5EF4-FFF2-40B4-BE49-F238E27FC236}">
                <a16:creationId xmlns:a16="http://schemas.microsoft.com/office/drawing/2014/main" id="{65EDD035-3AED-44D7-A472-25B5F22F2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14120" b="-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0E3DE7-D803-4BAB-A52C-6D5428E0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950233"/>
          </a:xfrm>
        </p:spPr>
        <p:txBody>
          <a:bodyPr>
            <a:normAutofit/>
          </a:bodyPr>
          <a:lstStyle/>
          <a:p>
            <a:r>
              <a:rPr lang="pt-BR" dirty="0"/>
              <a:t>O que é imagem?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91CC4-6ED2-4D88-AC89-856D00F7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28972"/>
            <a:ext cx="6454551" cy="438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“</a:t>
            </a:r>
            <a:r>
              <a:rPr lang="pt-BR" sz="2000" b="1" dirty="0"/>
              <a:t>Toda expressão formal e sensível da personalidade de um homem é imagem para o Direito</a:t>
            </a:r>
            <a:r>
              <a:rPr lang="pt-BR" sz="2000" dirty="0"/>
              <a:t>. A ideia de imagem não se restringe, portanto, à representação do aspecto visual da pessoa pela arte da pintura, da escultura, do desenho, da fotografia, da figuração caricata ou decorativa, da reprodução em manequins e máscaras. </a:t>
            </a:r>
          </a:p>
          <a:p>
            <a:pPr marL="0" indent="0">
              <a:buNone/>
            </a:pPr>
            <a:r>
              <a:rPr lang="pt-BR" sz="2000" dirty="0"/>
              <a:t>(...) Por outro lado, imagem não é só o aspecto físico total do sujeito, nem particularmente o semblante(...). Também as partes destacadas do corpo, desde que por elas </a:t>
            </a:r>
            <a:r>
              <a:rPr lang="pt-BR" sz="2000" b="1" dirty="0"/>
              <a:t>se possa reconhecer o indivíduo</a:t>
            </a:r>
            <a:r>
              <a:rPr lang="pt-BR" sz="2000" dirty="0"/>
              <a:t>, são imagem na índole jurídica” </a:t>
            </a:r>
          </a:p>
          <a:p>
            <a:pPr marL="0" indent="0" algn="r">
              <a:buNone/>
            </a:pPr>
            <a:r>
              <a:rPr lang="pt-BR" sz="1600" dirty="0"/>
              <a:t>(Moraes, 1972 apud Netto, 2004, p.20).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4101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ódigo de Ética da Fonoaudiologia (Art. 1º a 4º) - YouTube">
            <a:extLst>
              <a:ext uri="{FF2B5EF4-FFF2-40B4-BE49-F238E27FC236}">
                <a16:creationId xmlns:a16="http://schemas.microsoft.com/office/drawing/2014/main" id="{9C3B3CE2-E231-4D4A-8100-E61D4F3E5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52A147-AEF4-4880-A80B-50E2097C5DE9}"/>
              </a:ext>
            </a:extLst>
          </p:cNvPr>
          <p:cNvSpPr/>
          <p:nvPr/>
        </p:nvSpPr>
        <p:spPr>
          <a:xfrm>
            <a:off x="1464984" y="3762983"/>
            <a:ext cx="135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9193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4E8E2"/>
      </a:lt2>
      <a:accent1>
        <a:srgbClr val="AA29E7"/>
      </a:accent1>
      <a:accent2>
        <a:srgbClr val="643ADB"/>
      </a:accent2>
      <a:accent3>
        <a:srgbClr val="2947E7"/>
      </a:accent3>
      <a:accent4>
        <a:srgbClr val="1784D5"/>
      </a:accent4>
      <a:accent5>
        <a:srgbClr val="20B6B7"/>
      </a:accent5>
      <a:accent6>
        <a:srgbClr val="14B976"/>
      </a:accent6>
      <a:hlink>
        <a:srgbClr val="358EA1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2359</Words>
  <Application>Microsoft Office PowerPoint</Application>
  <PresentationFormat>Widescreen</PresentationFormat>
  <Paragraphs>153</Paragraphs>
  <Slides>29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Abadi</vt:lpstr>
      <vt:lpstr>Amatic SC</vt:lpstr>
      <vt:lpstr>Arial</vt:lpstr>
      <vt:lpstr>Calibri</vt:lpstr>
      <vt:lpstr>Century Schoolbook</vt:lpstr>
      <vt:lpstr>Comfortaa</vt:lpstr>
      <vt:lpstr>Franklin Gothic Book</vt:lpstr>
      <vt:lpstr>Garamond</vt:lpstr>
      <vt:lpstr>Libre Franklin</vt:lpstr>
      <vt:lpstr>Wingdings</vt:lpstr>
      <vt:lpstr>SavonVTI</vt:lpstr>
      <vt:lpstr>Uso de imagens de pacientes em redes sociais</vt:lpstr>
      <vt:lpstr>Apresentação do PowerPoint</vt:lpstr>
      <vt:lpstr>Objetivos da Aula</vt:lpstr>
      <vt:lpstr>Redes Sociais Virtuais</vt:lpstr>
      <vt:lpstr>Apresentação do PowerPoint</vt:lpstr>
      <vt:lpstr>Profissionais de saúde</vt:lpstr>
      <vt:lpstr>Profissionais de saúde</vt:lpstr>
      <vt:lpstr>O que é imagem?</vt:lpstr>
      <vt:lpstr>Apresentação do PowerPoint</vt:lpstr>
      <vt:lpstr>Apresentação do PowerPoint</vt:lpstr>
      <vt:lpstr>Medicina (2018)</vt:lpstr>
      <vt:lpstr>Odontologia (2012)</vt:lpstr>
      <vt:lpstr>Legislação brasileira</vt:lpstr>
      <vt:lpstr>Constituição da República Federativa do Brasil/ 1988</vt:lpstr>
      <vt:lpstr>Código Civil</vt:lpstr>
      <vt:lpstr>Sobre o Consentimento</vt:lpstr>
      <vt:lpstr>Sobre o Consentimento</vt:lpstr>
      <vt:lpstr>TCLE</vt:lpstr>
      <vt:lpstr>TCLE</vt:lpstr>
      <vt:lpstr>TCC publicado  </vt:lpstr>
      <vt:lpstr> MOTIVAÇÃO DO ESTUDO    </vt:lpstr>
      <vt:lpstr>Objetivo:        Investigar a percepção e a conduta  de fonoaudiólogos sobre aspectos éticos e legais quanto ao uso de imagens de pacientes em redes sociais</vt:lpstr>
      <vt:lpstr>Apresentação do PowerPoint</vt:lpstr>
      <vt:lpstr>Ainda sobre as redes sociais:</vt:lpstr>
      <vt:lpstr>Apresentação do PowerPoint</vt:lpstr>
      <vt:lpstr>Apresentação do PowerPoint</vt:lpstr>
      <vt:lpstr>Apresentação do PowerPoint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imagens de pacientes em redes sociais</dc:title>
  <dc:creator>Tatiane Jorge</dc:creator>
  <cp:lastModifiedBy>Tatiane Jorge</cp:lastModifiedBy>
  <cp:revision>19</cp:revision>
  <dcterms:created xsi:type="dcterms:W3CDTF">2020-05-19T16:45:34Z</dcterms:created>
  <dcterms:modified xsi:type="dcterms:W3CDTF">2020-05-23T20:14:59Z</dcterms:modified>
</cp:coreProperties>
</file>