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9"/>
  </p:notesMasterIdLst>
  <p:handoutMasterIdLst>
    <p:handoutMasterId r:id="rId10"/>
  </p:handoutMasterIdLst>
  <p:sldIdLst>
    <p:sldId id="256" r:id="rId2"/>
    <p:sldId id="315" r:id="rId3"/>
    <p:sldId id="320" r:id="rId4"/>
    <p:sldId id="318" r:id="rId5"/>
    <p:sldId id="260" r:id="rId6"/>
    <p:sldId id="316" r:id="rId7"/>
    <p:sldId id="31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AEC"/>
    <a:srgbClr val="C3CFD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94660"/>
  </p:normalViewPr>
  <p:slideViewPr>
    <p:cSldViewPr>
      <p:cViewPr varScale="1">
        <p:scale>
          <a:sx n="76" d="100"/>
          <a:sy n="76" d="100"/>
        </p:scale>
        <p:origin x="96" y="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handoutMaster" Target="handoutMasters/handoutMaster1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Relationship Id="rId14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73CB38F-3509-46C8-A579-6B974B32E4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C2BFD5-13DC-413B-9246-0EA3B69DED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31596A-550E-4F12-AF7E-ACE0FC713BD3}" type="datetime1">
              <a:rPr lang="pt-BR"/>
              <a:pPr>
                <a:defRPr/>
              </a:pPr>
              <a:t>20/03/2019</a:t>
            </a:fld>
            <a:endParaRPr lang="pt-B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6BCF56-1AB9-41A9-857B-A24ED9FC22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BED840-801B-41F0-B28D-E13A0A69F4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223D12-DA3B-461D-A629-E0969D808FC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7DCE1F-43D3-4929-9ABB-46FAF42DE9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27D5F6-A3C6-40B4-A6AA-C87B4FC4E9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47EF592-2365-4528-8377-B4D31CC6AF15}" type="datetime1">
              <a:rPr lang="pt-BR"/>
              <a:pPr>
                <a:defRPr/>
              </a:pPr>
              <a:t>20/03/2019</a:t>
            </a:fld>
            <a:endParaRPr lang="pt-BR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A36C8E9-15F2-453A-B547-25E08A1F42E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F82D9B8-ED06-4259-81DD-27AE36088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/>
              <a:t>Click to edit Master text styles</a:t>
            </a:r>
          </a:p>
          <a:p>
            <a:pPr lvl="1"/>
            <a:r>
              <a:rPr lang="pt-BR" noProof="0"/>
              <a:t>Second level</a:t>
            </a:r>
          </a:p>
          <a:p>
            <a:pPr lvl="2"/>
            <a:r>
              <a:rPr lang="pt-BR" noProof="0"/>
              <a:t>Third level</a:t>
            </a:r>
          </a:p>
          <a:p>
            <a:pPr lvl="3"/>
            <a:r>
              <a:rPr lang="pt-BR" noProof="0"/>
              <a:t>Fourth level</a:t>
            </a:r>
          </a:p>
          <a:p>
            <a:pPr lvl="4"/>
            <a:r>
              <a:rPr lang="pt-BR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492A8E-6D3C-4D2C-8EFF-9A52D37A501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6DD2D7-9670-4202-811D-E97B8A8357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D9EC647-039F-4A18-B95B-7FBA10316D1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EC647-039F-4A18-B95B-7FBA10316D14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395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260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3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1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16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03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3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1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8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72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98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0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8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7D3A4E0-C908-4EA9-ABDF-E82AD6BDE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C7227E58-68ED-4B2F-BAB8-7B9F9FA407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2057400"/>
            <a:ext cx="6953250" cy="2151094"/>
          </a:xfrm>
        </p:spPr>
        <p:txBody>
          <a:bodyPr>
            <a:normAutofit fontScale="90000"/>
          </a:bodyPr>
          <a:lstStyle/>
          <a:p>
            <a:r>
              <a:rPr lang="en-US" alt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Fundamentos e princípios do direito empresarial </a:t>
            </a:r>
            <a:r>
              <a:rPr lang="pt-BR" sz="2700" dirty="0"/>
              <a:t>(DCO0221)</a:t>
            </a:r>
            <a:br>
              <a:rPr lang="pt-BR" altLang="pt-BR" sz="2200" dirty="0">
                <a:ea typeface="ＭＳ Ｐゴシック" panose="020B0600070205080204" pitchFamily="34" charset="-128"/>
              </a:rPr>
            </a:br>
            <a:r>
              <a:rPr lang="en-US" altLang="pt-BR" sz="2200" dirty="0">
                <a:ea typeface="ＭＳ Ｐゴシック" panose="020B0600070205080204" pitchFamily="34" charset="-128"/>
              </a:rPr>
              <a:t> </a:t>
            </a:r>
            <a:br>
              <a:rPr lang="pt-BR" altLang="pt-BR" sz="2200" dirty="0">
                <a:ea typeface="ＭＳ Ｐゴシック" panose="020B0600070205080204" pitchFamily="34" charset="-128"/>
              </a:rPr>
            </a:br>
            <a:r>
              <a:rPr lang="pt-BR" altLang="pt-BR" sz="2200" dirty="0">
                <a:ea typeface="ＭＳ Ｐゴシック" panose="020B0600070205080204" pitchFamily="34" charset="-128"/>
              </a:rPr>
              <a:t>Aula 6: </a:t>
            </a:r>
            <a:br>
              <a:rPr lang="pt-BR" altLang="pt-BR" sz="2200" dirty="0">
                <a:ea typeface="ＭＳ Ｐゴシック" panose="020B0600070205080204" pitchFamily="34" charset="-128"/>
              </a:rPr>
            </a:br>
            <a:r>
              <a:rPr lang="pt-BR" altLang="pt-BR" sz="2200" b="1" dirty="0">
                <a:ea typeface="ＭＳ Ｐゴシック" panose="020B0600070205080204" pitchFamily="34" charset="-128"/>
              </a:rPr>
              <a:t>Conceito de empresa: Interpretação do art. 966 do cc/2002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3CBA5D-C8D7-4089-B754-CEF7027E1BF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953000" y="5181600"/>
            <a:ext cx="3447585" cy="1044529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pt-BR" sz="10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t-BR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Carlos Portugal Gouvêa</a:t>
            </a: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t-BR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Universidade de São Paulo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0B005E-C5E7-4FEA-BB61-C0487297E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381000"/>
            <a:ext cx="5937755" cy="1188720"/>
          </a:xfrm>
        </p:spPr>
        <p:txBody>
          <a:bodyPr/>
          <a:lstStyle/>
          <a:p>
            <a:r>
              <a:rPr lang="pt-BR" dirty="0"/>
              <a:t>1. Conceito de empresa na teoria econômica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7E569B-6C7E-427D-82EE-590AB8DCC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225428"/>
          </a:xfrm>
        </p:spPr>
        <p:txBody>
          <a:bodyPr>
            <a:normAutofit/>
          </a:bodyPr>
          <a:lstStyle/>
          <a:p>
            <a:r>
              <a:rPr lang="pt-BR" sz="2800" dirty="0"/>
              <a:t>Por que empresas existem? (Coase,1937)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30FBAAC-9AA7-4315-B62B-7D74042905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3763" t="4987" r="3763" b="6904"/>
          <a:stretch/>
        </p:blipFill>
        <p:spPr>
          <a:xfrm>
            <a:off x="1085850" y="2362199"/>
            <a:ext cx="7067550" cy="435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56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0B005E-C5E7-4FEA-BB61-C0487297E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222" y="228600"/>
            <a:ext cx="5937755" cy="1188720"/>
          </a:xfrm>
        </p:spPr>
        <p:txBody>
          <a:bodyPr/>
          <a:lstStyle/>
          <a:p>
            <a:r>
              <a:rPr lang="pt-BR" dirty="0"/>
              <a:t>1. Conceito de empresa na teoria econômica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7E569B-6C7E-427D-82EE-590AB8DCC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1524000"/>
            <a:ext cx="8915400" cy="3225428"/>
          </a:xfrm>
        </p:spPr>
        <p:txBody>
          <a:bodyPr>
            <a:normAutofit/>
          </a:bodyPr>
          <a:lstStyle/>
          <a:p>
            <a:r>
              <a:rPr lang="pt-BR" sz="2800" dirty="0"/>
              <a:t>Empresa como “centro de imputação de normas jurídicas”</a:t>
            </a:r>
          </a:p>
          <a:p>
            <a:r>
              <a:rPr lang="pt-BR" sz="2800" dirty="0"/>
              <a:t>“</a:t>
            </a:r>
            <a:r>
              <a:rPr lang="pt-BR" sz="2800" i="1" dirty="0"/>
              <a:t>Nexus of contracts</a:t>
            </a:r>
            <a:r>
              <a:rPr lang="pt-BR" sz="2800" dirty="0"/>
              <a:t>” (Jensen &amp; Meckling, 1976)</a:t>
            </a:r>
            <a:endParaRPr lang="pt-BR" sz="2800" i="1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C3F76C0-9499-4240-9BA9-4E32AECCAA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1207" t="27778" r="2064" b="11111"/>
          <a:stretch/>
        </p:blipFill>
        <p:spPr>
          <a:xfrm>
            <a:off x="266700" y="2667000"/>
            <a:ext cx="86106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0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E2B014-E9CA-49D1-9B78-39EEA8DAD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1161" y="304800"/>
            <a:ext cx="6321677" cy="1188720"/>
          </a:xfrm>
        </p:spPr>
        <p:txBody>
          <a:bodyPr>
            <a:normAutofit fontScale="90000"/>
          </a:bodyPr>
          <a:lstStyle/>
          <a:p>
            <a:r>
              <a:rPr lang="pt-BR" dirty="0"/>
              <a:t>2. Histórico do conceito de empresa no regulamento 737/1850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7F42AE-196E-411C-B923-0AC973F87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76400"/>
            <a:ext cx="8458200" cy="5181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pt-BR" sz="3400" b="1" dirty="0"/>
              <a:t>Qualificação de uma atividade como comercial a partir da comparação com o rol do art. 19 </a:t>
            </a:r>
            <a:r>
              <a:rPr lang="pt-BR" sz="3400" dirty="0"/>
              <a:t>(</a:t>
            </a:r>
            <a:r>
              <a:rPr lang="pt-PT" sz="3400" dirty="0"/>
              <a:t>Sztajn)</a:t>
            </a:r>
          </a:p>
          <a:p>
            <a:pPr marL="0" indent="0">
              <a:lnSpc>
                <a:spcPct val="110000"/>
              </a:lnSpc>
              <a:buNone/>
            </a:pPr>
            <a:br>
              <a:rPr lang="pt-BR" sz="2800" dirty="0"/>
            </a:br>
            <a:r>
              <a:rPr lang="pt-BR" sz="2800" dirty="0"/>
              <a:t>Art. 19. Considera-se mercancia: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sz="2800" dirty="0"/>
              <a:t>§ 1º A compra e venda ou troca de </a:t>
            </a:r>
            <a:r>
              <a:rPr lang="pt-BR" sz="2800" dirty="0" err="1"/>
              <a:t>effeitos</a:t>
            </a:r>
            <a:r>
              <a:rPr lang="pt-BR" sz="2800" dirty="0"/>
              <a:t> moveis, ou semoventes para os vender por grosso ou a retalho, na mesma </a:t>
            </a:r>
            <a:r>
              <a:rPr lang="pt-BR" sz="2800" dirty="0" err="1"/>
              <a:t>especie</a:t>
            </a:r>
            <a:r>
              <a:rPr lang="pt-BR" sz="2800" dirty="0"/>
              <a:t> ou </a:t>
            </a:r>
            <a:r>
              <a:rPr lang="pt-BR" sz="2800" dirty="0" err="1"/>
              <a:t>manufacturados</a:t>
            </a:r>
            <a:r>
              <a:rPr lang="pt-BR" sz="2800" dirty="0"/>
              <a:t>, ou para alugar o seu uso;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sz="2800" dirty="0"/>
              <a:t>§ 2º As operações de cambio, banco, e corretagem;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sz="2800" dirty="0"/>
              <a:t>§ 3º As </a:t>
            </a:r>
            <a:r>
              <a:rPr lang="pt-BR" sz="2800" dirty="0" err="1"/>
              <a:t>emprezas</a:t>
            </a:r>
            <a:r>
              <a:rPr lang="pt-BR" sz="2800" dirty="0"/>
              <a:t> de fabricas; de </a:t>
            </a:r>
            <a:r>
              <a:rPr lang="pt-BR" sz="2800" dirty="0" err="1"/>
              <a:t>commissões</a:t>
            </a:r>
            <a:r>
              <a:rPr lang="pt-BR" sz="2800" dirty="0"/>
              <a:t>; de </a:t>
            </a:r>
            <a:r>
              <a:rPr lang="pt-BR" sz="2800" dirty="0" err="1"/>
              <a:t>depositos</a:t>
            </a:r>
            <a:r>
              <a:rPr lang="pt-BR" sz="2800" dirty="0"/>
              <a:t>; de expedição, consignação, e transporte de mercadorias; de </a:t>
            </a:r>
            <a:r>
              <a:rPr lang="pt-BR" sz="2800" dirty="0" err="1"/>
              <a:t>espectaculos</a:t>
            </a:r>
            <a:r>
              <a:rPr lang="pt-BR" sz="2800" dirty="0"/>
              <a:t> </a:t>
            </a:r>
            <a:r>
              <a:rPr lang="pt-BR" sz="2800" dirty="0" err="1"/>
              <a:t>publicos</a:t>
            </a:r>
            <a:r>
              <a:rPr lang="pt-BR" sz="2800" dirty="0"/>
              <a:t>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sz="2800" dirty="0"/>
              <a:t>§ 4º Os seguros, fretamentos, risco, e </a:t>
            </a:r>
            <a:r>
              <a:rPr lang="pt-BR" sz="2800" dirty="0" err="1"/>
              <a:t>quaesquer</a:t>
            </a:r>
            <a:r>
              <a:rPr lang="pt-BR" sz="2800" dirty="0"/>
              <a:t> </a:t>
            </a:r>
            <a:r>
              <a:rPr lang="pt-BR" sz="2800" dirty="0" err="1"/>
              <a:t>contractos</a:t>
            </a:r>
            <a:r>
              <a:rPr lang="pt-BR" sz="2800" dirty="0"/>
              <a:t> relativos ao </a:t>
            </a:r>
            <a:r>
              <a:rPr lang="pt-BR" sz="2800" dirty="0" err="1"/>
              <a:t>commercio</a:t>
            </a:r>
            <a:r>
              <a:rPr lang="pt-BR" sz="2800" dirty="0"/>
              <a:t> </a:t>
            </a:r>
            <a:r>
              <a:rPr lang="pt-BR" sz="2800" dirty="0" err="1"/>
              <a:t>maritimo</a:t>
            </a:r>
            <a:r>
              <a:rPr lang="pt-BR" sz="2800" dirty="0"/>
              <a:t>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sz="2800" dirty="0"/>
              <a:t>§ 5º A armação e expedição de navios.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9831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26D6A6B-A2CE-4372-8E21-34EDF5EED5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3121" y="1066800"/>
            <a:ext cx="5937755" cy="11887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3200" dirty="0">
                <a:ea typeface="ＭＳ Ｐゴシック" panose="020B0600070205080204" pitchFamily="34" charset="-128"/>
              </a:rPr>
              <a:t>3. Conceito de empresário no cc/2002</a:t>
            </a:r>
            <a:endParaRPr lang="en-US" altLang="pt-BR" sz="3200" b="1" dirty="0">
              <a:ea typeface="ＭＳ Ｐゴシック" panose="020B0600070205080204" pitchFamily="34" charset="-128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5520D77-0AB8-4B97-84E4-4C8F25C1B8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199" y="2667000"/>
            <a:ext cx="8229600" cy="4191000"/>
          </a:xfrm>
        </p:spPr>
        <p:txBody>
          <a:bodyPr>
            <a:normAutofit/>
          </a:bodyPr>
          <a:lstStyle/>
          <a:p>
            <a:pPr marL="228600" lvl="1" indent="0" algn="just">
              <a:lnSpc>
                <a:spcPct val="150000"/>
              </a:lnSpc>
              <a:buNone/>
            </a:pPr>
            <a:r>
              <a:rPr lang="pt-PT" sz="2800" dirty="0"/>
              <a:t>Art. 966 (</a:t>
            </a:r>
            <a:r>
              <a:rPr lang="pt-PT" sz="2800" i="1" dirty="0"/>
              <a:t>caput</a:t>
            </a:r>
            <a:r>
              <a:rPr lang="pt-PT" sz="2800" dirty="0"/>
              <a:t>): “Considera-se empresário quem exerce </a:t>
            </a:r>
            <a:r>
              <a:rPr lang="pt-PT" sz="2800" b="1" u="sng" dirty="0"/>
              <a:t>profissionalmente</a:t>
            </a:r>
            <a:r>
              <a:rPr lang="pt-PT" sz="2800" dirty="0"/>
              <a:t> </a:t>
            </a:r>
            <a:r>
              <a:rPr lang="pt-PT" sz="2800" b="1" u="sng" dirty="0"/>
              <a:t>atividade econômica</a:t>
            </a:r>
            <a:r>
              <a:rPr lang="pt-PT" sz="2800" b="1" dirty="0"/>
              <a:t> </a:t>
            </a:r>
            <a:r>
              <a:rPr lang="pt-PT" sz="2800" dirty="0"/>
              <a:t>organizada para a </a:t>
            </a:r>
            <a:r>
              <a:rPr lang="pt-PT" sz="2800" b="1" u="sng" dirty="0"/>
              <a:t>produção ou circulação</a:t>
            </a:r>
            <a:r>
              <a:rPr lang="pt-PT" sz="2800" dirty="0"/>
              <a:t> de </a:t>
            </a:r>
            <a:r>
              <a:rPr lang="pt-PT" sz="2800" b="1" u="sng" dirty="0"/>
              <a:t>bens ou serviços</a:t>
            </a:r>
            <a:r>
              <a:rPr lang="pt-PT" sz="2800" dirty="0"/>
              <a:t>”.</a:t>
            </a:r>
          </a:p>
          <a:p>
            <a:pPr marL="228600" lvl="1" indent="0" algn="just">
              <a:buNone/>
            </a:pPr>
            <a:endParaRPr lang="pt-PT" altLang="pt-BR" sz="2400" dirty="0"/>
          </a:p>
          <a:p>
            <a:pPr marL="228600" lvl="1" indent="0" algn="just">
              <a:buNone/>
            </a:pPr>
            <a:endParaRPr lang="pt-BR" altLang="pt-BR" sz="2400" dirty="0"/>
          </a:p>
          <a:p>
            <a:pPr marL="1009650" lvl="1" indent="-609600" eaLnBrk="1" hangingPunct="1">
              <a:lnSpc>
                <a:spcPct val="90000"/>
              </a:lnSpc>
            </a:pPr>
            <a:endParaRPr lang="pt-BR" altLang="pt-BR" sz="2400" b="1" dirty="0">
              <a:ea typeface="ＭＳ Ｐゴシック" panose="020B0600070205080204" pitchFamily="34" charset="-128"/>
            </a:endParaRPr>
          </a:p>
          <a:p>
            <a:pPr marL="1009650" lvl="1" indent="-609600" eaLnBrk="1" hangingPunct="1">
              <a:lnSpc>
                <a:spcPct val="90000"/>
              </a:lnSpc>
            </a:pPr>
            <a:endParaRPr lang="pt-BR" altLang="pt-BR" sz="2400" b="1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CC1142-5792-4AE1-8809-B5D461950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304800"/>
            <a:ext cx="5937755" cy="1188720"/>
          </a:xfrm>
        </p:spPr>
        <p:txBody>
          <a:bodyPr/>
          <a:lstStyle/>
          <a:p>
            <a:r>
              <a:rPr lang="pt-BR" dirty="0"/>
              <a:t>4. Elementos do conceito de empresário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000D16-6DF5-492A-A356-8149B0A64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077" y="1676400"/>
            <a:ext cx="8534400" cy="5029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pt-BR" sz="2300" b="1" dirty="0"/>
              <a:t>Atividade “econômica”</a:t>
            </a:r>
            <a:r>
              <a:rPr lang="pt-BR" sz="2300" dirty="0"/>
              <a:t> = atividade criadora de riqueza. </a:t>
            </a:r>
          </a:p>
          <a:p>
            <a:pPr algn="just">
              <a:lnSpc>
                <a:spcPct val="120000"/>
              </a:lnSpc>
            </a:pPr>
            <a:r>
              <a:rPr lang="pt-BR" sz="2300" b="1" dirty="0"/>
              <a:t>Objeto da atividade</a:t>
            </a:r>
            <a:r>
              <a:rPr lang="pt-BR" sz="2300" dirty="0"/>
              <a:t>: bens ou serviços patrimonialmente avaliáveis.</a:t>
            </a:r>
          </a:p>
          <a:p>
            <a:pPr algn="just">
              <a:lnSpc>
                <a:spcPct val="120000"/>
              </a:lnSpc>
            </a:pPr>
            <a:r>
              <a:rPr lang="pt-BR" sz="2300" dirty="0"/>
              <a:t>Titular da atividade ≠ destinatário do produto ou serviço.</a:t>
            </a:r>
          </a:p>
          <a:p>
            <a:pPr algn="just">
              <a:lnSpc>
                <a:spcPct val="120000"/>
              </a:lnSpc>
            </a:pPr>
            <a:r>
              <a:rPr lang="pt-BR" sz="2300" dirty="0"/>
              <a:t>Atividade sempre dirigida ao </a:t>
            </a:r>
            <a:r>
              <a:rPr lang="pt-BR" sz="2300" u="sng" dirty="0"/>
              <a:t>mercado</a:t>
            </a:r>
            <a:r>
              <a:rPr lang="pt-BR" sz="2300" dirty="0"/>
              <a:t> (ainda que restrito, desde que não seja familiar).</a:t>
            </a:r>
          </a:p>
          <a:p>
            <a:pPr algn="just">
              <a:lnSpc>
                <a:spcPct val="120000"/>
              </a:lnSpc>
            </a:pPr>
            <a:r>
              <a:rPr lang="pt-BR" sz="2300" b="1" dirty="0"/>
              <a:t>Atividade “organizada”</a:t>
            </a:r>
            <a:r>
              <a:rPr lang="pt-BR" sz="2300" dirty="0"/>
              <a:t> = pode ou não corresponder a um estabelecimento comercial. </a:t>
            </a:r>
          </a:p>
          <a:p>
            <a:pPr algn="just">
              <a:lnSpc>
                <a:spcPct val="120000"/>
              </a:lnSpc>
            </a:pPr>
            <a:r>
              <a:rPr lang="pt-BR" sz="2300" b="1" dirty="0"/>
              <a:t>“Profissionalmente”</a:t>
            </a:r>
            <a:r>
              <a:rPr lang="pt-BR" sz="2300" dirty="0"/>
              <a:t> = de modo habitual e sistemático (Galgano).</a:t>
            </a:r>
          </a:p>
          <a:p>
            <a:pPr algn="just">
              <a:lnSpc>
                <a:spcPct val="120000"/>
              </a:lnSpc>
            </a:pPr>
            <a:r>
              <a:rPr lang="pt-BR" sz="2300" dirty="0"/>
              <a:t>Distinção entre </a:t>
            </a:r>
            <a:r>
              <a:rPr lang="pt-BR" sz="2300" u="sng" dirty="0"/>
              <a:t>atividade econômica</a:t>
            </a:r>
            <a:r>
              <a:rPr lang="pt-BR" sz="2300" dirty="0"/>
              <a:t> e </a:t>
            </a:r>
            <a:r>
              <a:rPr lang="pt-BR" sz="2300" u="sng" dirty="0"/>
              <a:t>de mera fruição</a:t>
            </a:r>
            <a:r>
              <a:rPr lang="pt-BR" sz="2300" dirty="0"/>
              <a:t>.</a:t>
            </a:r>
          </a:p>
          <a:p>
            <a:pPr marL="0" indent="0">
              <a:buNone/>
            </a:pPr>
            <a:r>
              <a:rPr lang="pt-BR" sz="23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068904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9D3935-D30B-44A1-94B2-687B3987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5. atividades intelectuais e o conceito de empresário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9A0F74-78C5-4C96-B53C-659C8957E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81" y="2362200"/>
            <a:ext cx="8148638" cy="4191000"/>
          </a:xfrm>
        </p:spPr>
        <p:txBody>
          <a:bodyPr>
            <a:noAutofit/>
          </a:bodyPr>
          <a:lstStyle/>
          <a:p>
            <a:pPr algn="just"/>
            <a:r>
              <a:rPr lang="pt-BR" sz="2600" b="1" dirty="0"/>
              <a:t>Problema da ressalva do Art. 966, Parágrafo único</a:t>
            </a:r>
            <a:r>
              <a:rPr lang="pt-BR" sz="2600" dirty="0"/>
              <a:t>: </a:t>
            </a:r>
          </a:p>
          <a:p>
            <a:pPr marL="0" indent="0" algn="just">
              <a:buNone/>
            </a:pPr>
            <a:r>
              <a:rPr lang="pt-BR" altLang="pt-BR" sz="2600" dirty="0">
                <a:ea typeface="ＭＳ Ｐゴシック" panose="020B0600070205080204" pitchFamily="34" charset="-128"/>
              </a:rPr>
              <a:t>“Não se considera empresário quem exerce profissão intelectual, de natureza científica, literária ou artística, ainda com o concurso de auxiliares ou colaboradores, salvo se o exercício da profissão constituir elemento de empresa”.</a:t>
            </a:r>
          </a:p>
          <a:p>
            <a:pPr algn="just"/>
            <a:r>
              <a:rPr lang="pt-BR" altLang="pt-BR" sz="2600" b="1" dirty="0">
                <a:ea typeface="ＭＳ Ｐゴシック" panose="020B0600070205080204" pitchFamily="34" charset="-128"/>
              </a:rPr>
              <a:t>Valoração social </a:t>
            </a:r>
            <a:r>
              <a:rPr lang="pt-BR" altLang="pt-BR" sz="2600" dirty="0">
                <a:ea typeface="ＭＳ Ｐゴシック" panose="020B0600070205080204" pitchFamily="34" charset="-128"/>
              </a:rPr>
              <a:t>decorrente da associação comum entre “profissões intelectuais” e “profissionais liberais” (Ascarelli).</a:t>
            </a:r>
          </a:p>
          <a:p>
            <a:pPr algn="just"/>
            <a:r>
              <a:rPr lang="pt-BR" altLang="pt-BR" sz="2600" dirty="0">
                <a:ea typeface="ＭＳ Ｐゴシック" panose="020B0600070205080204" pitchFamily="34" charset="-128"/>
              </a:rPr>
              <a:t>“</a:t>
            </a:r>
            <a:r>
              <a:rPr lang="pt-BR" altLang="pt-BR" sz="2600" b="1" dirty="0">
                <a:ea typeface="ＭＳ Ｐゴシック" panose="020B0600070205080204" pitchFamily="34" charset="-128"/>
              </a:rPr>
              <a:t>Elemento de empresa”?</a:t>
            </a:r>
          </a:p>
          <a:p>
            <a:pPr marL="0" indent="0" algn="just">
              <a:buNone/>
            </a:pPr>
            <a:endParaRPr lang="pt-BR" altLang="pt-BR" sz="2600" dirty="0">
              <a:ea typeface="ＭＳ Ｐゴシック" panose="020B0600070205080204" pitchFamily="34" charset="-128"/>
            </a:endParaRP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3815861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Paco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o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o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300</Words>
  <Application>Microsoft Office PowerPoint</Application>
  <PresentationFormat>Apresentação na tela (4:3)</PresentationFormat>
  <Paragraphs>36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Pacote</vt:lpstr>
      <vt:lpstr>Fundamentos e princípios do direito empresarial (DCO0221)   Aula 6:  Conceito de empresa: Interpretação do art. 966 do cc/2002</vt:lpstr>
      <vt:lpstr>1. Conceito de empresa na teoria econômica</vt:lpstr>
      <vt:lpstr>1. Conceito de empresa na teoria econômica</vt:lpstr>
      <vt:lpstr>2. Histórico do conceito de empresa no regulamento 737/1850 </vt:lpstr>
      <vt:lpstr>3. Conceito de empresário no cc/2002</vt:lpstr>
      <vt:lpstr>4. Elementos do conceito de empresário</vt:lpstr>
      <vt:lpstr>5. atividades intelectuais e o conceito de empresário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Sociedades Anônimas   Aula:  Capital Social</dc:title>
  <dc:creator>Yasmin Saba Relvas</dc:creator>
  <cp:lastModifiedBy>Yasmin Saba</cp:lastModifiedBy>
  <cp:revision>108</cp:revision>
  <dcterms:created xsi:type="dcterms:W3CDTF">2019-03-12T18:26:59Z</dcterms:created>
  <dcterms:modified xsi:type="dcterms:W3CDTF">2019-03-20T13:59:45Z</dcterms:modified>
</cp:coreProperties>
</file>