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16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45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75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02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5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81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9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14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46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06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39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F5927-021A-49E8-A3FB-3885C52128FB}" type="datetimeFigureOut">
              <a:rPr lang="pt-BR" smtClean="0"/>
              <a:t>27/10/2016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C7368-A3F4-47C1-A3F0-A3D74E5AC5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83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acrescer entre herdeiros e legatários.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Substituições e Fideicomisso.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12962"/>
          </a:xfrm>
        </p:spPr>
        <p:txBody>
          <a:bodyPr>
            <a:normAutofit fontScale="92500" lnSpcReduction="20000"/>
          </a:bodyPr>
          <a:lstStyle/>
          <a:p>
            <a:r>
              <a:rPr lang="pt-BR" sz="4000" b="1" i="1" dirty="0">
                <a:solidFill>
                  <a:schemeClr val="tx1"/>
                </a:solidFill>
              </a:rPr>
              <a:t>Giselda Maria Fernandes Novaes Hironaka</a:t>
            </a:r>
          </a:p>
          <a:p>
            <a:r>
              <a:rPr lang="pt-BR" b="1" dirty="0">
                <a:solidFill>
                  <a:schemeClr val="tx1"/>
                </a:solidFill>
              </a:rPr>
              <a:t>Professora Titular da Faculdade de Direito da USP</a:t>
            </a:r>
          </a:p>
          <a:p>
            <a:r>
              <a:rPr lang="pt-BR" b="1" dirty="0"/>
              <a:t>Coordenadora Titular do Programa de Mestrado e Doutorado da FADISP</a:t>
            </a:r>
            <a:endParaRPr lang="pt-BR" b="1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Coordenadora Titular da área de Direito Civil da EPD</a:t>
            </a:r>
          </a:p>
          <a:p>
            <a:r>
              <a:rPr lang="pt-BR" b="1" dirty="0" err="1">
                <a:solidFill>
                  <a:schemeClr val="tx1"/>
                </a:solidFill>
              </a:rPr>
              <a:t>Ex</a:t>
            </a:r>
            <a:r>
              <a:rPr lang="pt-BR" b="1" dirty="0">
                <a:solidFill>
                  <a:schemeClr val="tx1"/>
                </a:solidFill>
              </a:rPr>
              <a:t> Procuradora Federal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2636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sucessão da prole eventual – prazo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Art. 1799 CC </a:t>
            </a:r>
            <a:r>
              <a:rPr lang="pt-BR" b="1" dirty="0"/>
              <a:t>– Na sucessão testamentária podem ainda ser chamados a suceder:  I – </a:t>
            </a:r>
            <a:r>
              <a:rPr lang="pt-BR" b="1" dirty="0">
                <a:solidFill>
                  <a:srgbClr val="FF0000"/>
                </a:solidFill>
              </a:rPr>
              <a:t>os filhos, ainda não concebidos, de pessoas indicadas pelo testador</a:t>
            </a:r>
            <a:r>
              <a:rPr lang="pt-BR" b="1" dirty="0"/>
              <a:t>, desde que vivas estas ao abrir-se a sucessão.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Art. 1800 CC </a:t>
            </a:r>
            <a:r>
              <a:rPr lang="pt-BR" b="1" dirty="0"/>
              <a:t>– No caso do inciso I do artigo antecedente [...].   § 4º Se, </a:t>
            </a:r>
            <a:r>
              <a:rPr lang="pt-BR" b="1" dirty="0">
                <a:solidFill>
                  <a:srgbClr val="FF0000"/>
                </a:solidFill>
              </a:rPr>
              <a:t>decorridos dois anos após a abertura da sucessão</a:t>
            </a:r>
            <a:r>
              <a:rPr lang="pt-BR" b="1" dirty="0"/>
              <a:t>, não for concebido o herdeiro esperado, </a:t>
            </a:r>
            <a:r>
              <a:rPr lang="pt-BR" b="1" dirty="0">
                <a:solidFill>
                  <a:srgbClr val="FF0000"/>
                </a:solidFill>
              </a:rPr>
              <a:t>os bens reservados</a:t>
            </a:r>
            <a:r>
              <a:rPr lang="pt-BR" b="1" dirty="0"/>
              <a:t>, salvo disposição em contrário do testador, </a:t>
            </a:r>
            <a:r>
              <a:rPr lang="pt-BR" b="1" dirty="0">
                <a:solidFill>
                  <a:srgbClr val="FF0000"/>
                </a:solidFill>
              </a:rPr>
              <a:t>caberão aos herdeiros legítimos. </a:t>
            </a:r>
            <a:r>
              <a:rPr lang="pt-BR" sz="3000" b="1" dirty="0"/>
              <a:t>(caso de caducidade)</a:t>
            </a:r>
          </a:p>
        </p:txBody>
      </p:sp>
    </p:spTree>
    <p:extLst>
      <p:ext uri="{BB962C8B-B14F-4D97-AF65-F5344CB8AC3E}">
        <p14:creationId xmlns:p14="http://schemas.microsoft.com/office/powerpoint/2010/main" val="4265285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3739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acrescer no fideicomisso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4627" y="1392381"/>
            <a:ext cx="10013373" cy="5133109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/>
              <a:t>Art. 1.952 CC – dispõe que o fideicomissário </a:t>
            </a:r>
            <a:r>
              <a:rPr lang="pt-BR" sz="2400" b="1" dirty="0">
                <a:solidFill>
                  <a:srgbClr val="FF0000"/>
                </a:solidFill>
              </a:rPr>
              <a:t>não poderia estar concebido</a:t>
            </a:r>
            <a:r>
              <a:rPr lang="pt-BR" sz="2400" b="1" dirty="0"/>
              <a:t> (</a:t>
            </a:r>
            <a:r>
              <a:rPr lang="pt-BR" sz="2400" b="1" u="sng" dirty="0"/>
              <a:t>prole eventual</a:t>
            </a:r>
            <a:r>
              <a:rPr lang="pt-BR" sz="2400" b="1" dirty="0"/>
              <a:t>, portanto, de pessoa indicada pelo </a:t>
            </a:r>
            <a:r>
              <a:rPr lang="pt-BR" sz="2400" b="1" dirty="0" err="1"/>
              <a:t>fideicomitente</a:t>
            </a:r>
            <a:r>
              <a:rPr lang="pt-BR" sz="2400" b="1" dirty="0"/>
              <a:t>), ao tempo da morte do testador.</a:t>
            </a:r>
          </a:p>
          <a:p>
            <a:pPr algn="just"/>
            <a:r>
              <a:rPr lang="pt-BR" sz="2400" b="1" dirty="0"/>
              <a:t>Se quiser beneficiar pessoa já nascida, deverá fazê-lo por deixa testamentária direta (sem a possibilidade de utilizar o instituto do fideicomisso)</a:t>
            </a:r>
          </a:p>
          <a:p>
            <a:pPr algn="just"/>
            <a:r>
              <a:rPr lang="pt-BR" sz="2400" b="1" dirty="0"/>
              <a:t>§ único do art. 1.952 CC – se o fideicomissário indicado </a:t>
            </a:r>
            <a:r>
              <a:rPr lang="pt-BR" sz="2400" b="1" dirty="0">
                <a:solidFill>
                  <a:srgbClr val="FF0000"/>
                </a:solidFill>
              </a:rPr>
              <a:t>for concebido ou mesmo se nascer antes da morte do </a:t>
            </a:r>
            <a:r>
              <a:rPr lang="pt-BR" sz="2400" b="1" dirty="0" err="1">
                <a:solidFill>
                  <a:srgbClr val="FF0000"/>
                </a:solidFill>
              </a:rPr>
              <a:t>fideicomitente</a:t>
            </a:r>
            <a:r>
              <a:rPr lang="pt-BR" sz="2400" b="1" dirty="0"/>
              <a:t>, a deixa testamentária se mantém </a:t>
            </a:r>
            <a:r>
              <a:rPr lang="pt-BR" sz="2400" b="1" dirty="0">
                <a:solidFill>
                  <a:srgbClr val="FF0000"/>
                </a:solidFill>
              </a:rPr>
              <a:t>válida</a:t>
            </a:r>
            <a:r>
              <a:rPr lang="pt-BR" sz="2400" b="1" dirty="0"/>
              <a:t> contudo, e impõe a </a:t>
            </a:r>
            <a:r>
              <a:rPr lang="pt-BR" sz="2400" b="1" dirty="0">
                <a:solidFill>
                  <a:srgbClr val="FF0000"/>
                </a:solidFill>
              </a:rPr>
              <a:t>transmissão da nua propriedade </a:t>
            </a:r>
            <a:r>
              <a:rPr lang="pt-BR" sz="2400" b="1" dirty="0"/>
              <a:t>dos bens </a:t>
            </a:r>
            <a:r>
              <a:rPr lang="pt-BR" sz="2400" b="1" dirty="0" err="1"/>
              <a:t>fideicometidos</a:t>
            </a:r>
            <a:r>
              <a:rPr lang="pt-BR" sz="2400" b="1" dirty="0"/>
              <a:t> ao fideicomissário, mantendo o </a:t>
            </a:r>
            <a:r>
              <a:rPr lang="pt-BR" sz="2400" b="1" dirty="0">
                <a:solidFill>
                  <a:srgbClr val="FF0000"/>
                </a:solidFill>
              </a:rPr>
              <a:t>usufruto</a:t>
            </a:r>
            <a:r>
              <a:rPr lang="pt-BR" sz="2400" b="1" dirty="0"/>
              <a:t> para o fiduciário. </a:t>
            </a:r>
          </a:p>
          <a:p>
            <a:pPr algn="just"/>
            <a:r>
              <a:rPr lang="pt-BR" sz="2400" b="1" dirty="0"/>
              <a:t>Se o fideicomissário </a:t>
            </a:r>
            <a:r>
              <a:rPr lang="pt-BR" sz="2400" b="1" dirty="0">
                <a:solidFill>
                  <a:srgbClr val="FF0000"/>
                </a:solidFill>
              </a:rPr>
              <a:t>não for concebido até a morte do testador</a:t>
            </a:r>
            <a:r>
              <a:rPr lang="pt-BR" sz="2400" b="1" dirty="0"/>
              <a:t>, a doutrina indica que os bens permaneçam sob </a:t>
            </a:r>
            <a:r>
              <a:rPr lang="pt-BR" sz="2400" b="1" dirty="0">
                <a:solidFill>
                  <a:srgbClr val="FF0000"/>
                </a:solidFill>
              </a:rPr>
              <a:t>propriedade integral </a:t>
            </a:r>
            <a:r>
              <a:rPr lang="pt-BR" sz="2400" b="1" dirty="0"/>
              <a:t>do fiduciário até que este faleça, ou que tenha transcorrido o tempo ou que tenha se implementado a condição.</a:t>
            </a:r>
          </a:p>
        </p:txBody>
      </p:sp>
    </p:spTree>
    <p:extLst>
      <p:ext uri="{BB962C8B-B14F-4D97-AF65-F5344CB8AC3E}">
        <p14:creationId xmlns:p14="http://schemas.microsoft.com/office/powerpoint/2010/main" val="376263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514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do fideicomisso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17639"/>
            <a:ext cx="9372600" cy="4708525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O CC declara </a:t>
            </a:r>
            <a:r>
              <a:rPr lang="pt-BR" b="1" dirty="0">
                <a:solidFill>
                  <a:srgbClr val="FF0000"/>
                </a:solidFill>
              </a:rPr>
              <a:t>nulos</a:t>
            </a:r>
            <a:r>
              <a:rPr lang="pt-BR" b="1" dirty="0"/>
              <a:t> os fideicomissos além do </a:t>
            </a:r>
            <a:r>
              <a:rPr lang="pt-BR" b="1" dirty="0">
                <a:solidFill>
                  <a:srgbClr val="FF0000"/>
                </a:solidFill>
              </a:rPr>
              <a:t>segundo grau</a:t>
            </a:r>
            <a:r>
              <a:rPr lang="pt-BR" b="1" dirty="0"/>
              <a:t>, exatamente por os inadmitir (art. 1.959).</a:t>
            </a:r>
          </a:p>
          <a:p>
            <a:pPr algn="just"/>
            <a:r>
              <a:rPr lang="pt-BR" b="1" dirty="0"/>
              <a:t>Observação: trata-se de </a:t>
            </a:r>
            <a:r>
              <a:rPr lang="pt-BR" b="1" dirty="0">
                <a:solidFill>
                  <a:srgbClr val="FF0000"/>
                </a:solidFill>
              </a:rPr>
              <a:t>2º grau de vocação</a:t>
            </a:r>
            <a:r>
              <a:rPr lang="pt-BR" b="1" dirty="0"/>
              <a:t>, não ao 2º grau de substituição. Por isso, o testador </a:t>
            </a:r>
            <a:r>
              <a:rPr lang="pt-BR" b="1" dirty="0">
                <a:solidFill>
                  <a:srgbClr val="FF0000"/>
                </a:solidFill>
              </a:rPr>
              <a:t>pode dar substituto ao fideicomissário </a:t>
            </a:r>
            <a:r>
              <a:rPr lang="pt-BR" b="1" dirty="0"/>
              <a:t>para o caso de vir a falecer antes do fiduciário ou de realizar-se a condição, o que impedirá a caducidade do legado. O substituto do fideicomissário tem posição idêntica a ele </a:t>
            </a:r>
            <a:r>
              <a:rPr lang="pt-BR" b="1" dirty="0">
                <a:solidFill>
                  <a:srgbClr val="FF0000"/>
                </a:solidFill>
              </a:rPr>
              <a:t>(2º grau de vocação);</a:t>
            </a:r>
            <a:r>
              <a:rPr lang="pt-BR" b="1" dirty="0"/>
              <a:t> não se trata de </a:t>
            </a:r>
            <a:r>
              <a:rPr lang="pt-BR" b="1" dirty="0">
                <a:solidFill>
                  <a:srgbClr val="FF0000"/>
                </a:solidFill>
              </a:rPr>
              <a:t>3ª vocação</a:t>
            </a:r>
            <a:r>
              <a:rPr lang="pt-B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292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do fiduciário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1954 CC </a:t>
            </a:r>
            <a:r>
              <a:rPr lang="pt-BR" dirty="0"/>
              <a:t>– Deferir-se-á ao fideicomissário o poder de aceitar a herança ou legado, no caso de o fiduciário renunciar.</a:t>
            </a:r>
          </a:p>
        </p:txBody>
      </p:sp>
    </p:spTree>
    <p:extLst>
      <p:ext uri="{BB962C8B-B14F-4D97-AF65-F5344CB8AC3E}">
        <p14:creationId xmlns:p14="http://schemas.microsoft.com/office/powerpoint/2010/main" val="3592999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ou morte do fideicomissário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Art. 1955 CC </a:t>
            </a:r>
            <a:r>
              <a:rPr lang="pt-BR" dirty="0"/>
              <a:t>– se o </a:t>
            </a:r>
            <a:r>
              <a:rPr lang="pt-BR" dirty="0">
                <a:solidFill>
                  <a:srgbClr val="FF0000"/>
                </a:solidFill>
              </a:rPr>
              <a:t>fideicomissário renunciar </a:t>
            </a:r>
            <a:r>
              <a:rPr lang="pt-BR" dirty="0"/>
              <a:t>à herança ou legado, o fideicomisso caduca. E </a:t>
            </a:r>
            <a:r>
              <a:rPr lang="pt-BR" dirty="0">
                <a:solidFill>
                  <a:srgbClr val="FF0000"/>
                </a:solidFill>
              </a:rPr>
              <a:t>deixa de ser resolúvel </a:t>
            </a:r>
            <a:r>
              <a:rPr lang="pt-BR" dirty="0"/>
              <a:t>a propriedade do fiduciário, consolidando a </a:t>
            </a:r>
            <a:r>
              <a:rPr lang="pt-BR" dirty="0">
                <a:solidFill>
                  <a:srgbClr val="FF0000"/>
                </a:solidFill>
              </a:rPr>
              <a:t>plena propriedade </a:t>
            </a:r>
            <a:r>
              <a:rPr lang="pt-BR" dirty="0"/>
              <a:t>(salvo se houver disposição do testador em contrário, claro).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Art. 1958 CC </a:t>
            </a:r>
            <a:r>
              <a:rPr lang="pt-BR" dirty="0"/>
              <a:t>– se o </a:t>
            </a:r>
            <a:r>
              <a:rPr lang="pt-BR" dirty="0">
                <a:solidFill>
                  <a:srgbClr val="FF0000"/>
                </a:solidFill>
              </a:rPr>
              <a:t>fideicomissário morrer </a:t>
            </a:r>
            <a:r>
              <a:rPr lang="pt-BR" dirty="0"/>
              <a:t>antes do fiduciário (ou antes do implemento da condição resolutória do direito do fiduciário), também nesta hipótese </a:t>
            </a:r>
            <a:r>
              <a:rPr lang="pt-BR" dirty="0">
                <a:solidFill>
                  <a:srgbClr val="FF0000"/>
                </a:solidFill>
              </a:rPr>
              <a:t>consolida-se a plena propriedade </a:t>
            </a:r>
            <a:r>
              <a:rPr lang="pt-BR" dirty="0"/>
              <a:t>para o fiduciário, nos termos do art. 1955 CC.</a:t>
            </a:r>
          </a:p>
        </p:txBody>
      </p:sp>
    </p:spTree>
    <p:extLst>
      <p:ext uri="{BB962C8B-B14F-4D97-AF65-F5344CB8AC3E}">
        <p14:creationId xmlns:p14="http://schemas.microsoft.com/office/powerpoint/2010/main" val="3696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acrescer entre herdeiros e legatários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“Direito de acrescer é aquele reconhecido ao herdeiro ou legatário de adjudicar, ao seu quinhão ou legado, a parte de um ou mais </a:t>
            </a:r>
            <a:r>
              <a:rPr lang="pt-BR" b="1" u="sng" dirty="0" err="1"/>
              <a:t>cossucessores</a:t>
            </a:r>
            <a:r>
              <a:rPr lang="pt-BR" b="1" u="sng" dirty="0"/>
              <a:t> conjuntos</a:t>
            </a:r>
            <a:r>
              <a:rPr lang="pt-BR" b="1" dirty="0"/>
              <a:t>, que não hajam recebido o que lhes cabia”. </a:t>
            </a:r>
            <a:r>
              <a:rPr lang="pt-BR" sz="2400" b="1" dirty="0"/>
              <a:t>(Ney de Mello Almada)</a:t>
            </a:r>
          </a:p>
          <a:p>
            <a:pPr algn="just"/>
            <a:r>
              <a:rPr lang="pt-BR" b="1" dirty="0" err="1"/>
              <a:t>Arts</a:t>
            </a:r>
            <a:r>
              <a:rPr lang="pt-BR" b="1" dirty="0"/>
              <a:t>. 1.941 e 1.942 CC – preveem o direito de o herdeiro ou legatário também receber, respeitada a proporção do número de contemplados no testamento, a parte que caberia a um ou outro herdeiro ou legatário que não pôde ou não quis receber sua herança ou legado. </a:t>
            </a:r>
            <a:r>
              <a:rPr lang="pt-BR" sz="2400" b="1" dirty="0"/>
              <a:t>(Giselda Hironaka)</a:t>
            </a:r>
          </a:p>
        </p:txBody>
      </p:sp>
    </p:spTree>
    <p:extLst>
      <p:ext uri="{BB962C8B-B14F-4D97-AF65-F5344CB8AC3E}">
        <p14:creationId xmlns:p14="http://schemas.microsoft.com/office/powerpoint/2010/main" val="13600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acrescer entre herdeiros e legatários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/>
              <a:t>Três correntes buscam o fundamento do direito de acrescer: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t-BR" b="1" dirty="0"/>
              <a:t>Vocação solidária; b) Vontade da lei; c) Vontade (presumida) do testador.</a:t>
            </a:r>
          </a:p>
          <a:p>
            <a:pPr marL="457200" indent="-457200" algn="just"/>
            <a:r>
              <a:rPr lang="pt-BR" sz="2400" b="1" dirty="0"/>
              <a:t>Em matéria de testamento, nunca se deve abstrair a vontade do testador.</a:t>
            </a:r>
          </a:p>
          <a:p>
            <a:pPr marL="457200" indent="-457200" algn="just"/>
            <a:r>
              <a:rPr lang="pt-BR" sz="2400" b="1" dirty="0"/>
              <a:t>Por não se tratar de sucessão legítima, não se fala de direito de representação. </a:t>
            </a:r>
          </a:p>
          <a:p>
            <a:pPr marL="457200" indent="-457200" algn="just"/>
            <a:r>
              <a:rPr lang="pt-BR" sz="2400" b="1" dirty="0"/>
              <a:t>Se o testador não cuidou de nomear substituto para os </a:t>
            </a:r>
            <a:r>
              <a:rPr lang="pt-BR" sz="2400" b="1" dirty="0" err="1"/>
              <a:t>cossucessores</a:t>
            </a:r>
            <a:r>
              <a:rPr lang="pt-BR" sz="2400" b="1" dirty="0"/>
              <a:t> (herdeiros e legatários), parece que teria mesmo desejado que a partilha se desse apenas entre aqueles por ele nomeados, que podem receber os quinhões ou os legados.</a:t>
            </a:r>
          </a:p>
        </p:txBody>
      </p:sp>
    </p:spTree>
    <p:extLst>
      <p:ext uri="{BB962C8B-B14F-4D97-AF65-F5344CB8AC3E}">
        <p14:creationId xmlns:p14="http://schemas.microsoft.com/office/powerpoint/2010/main" val="223478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acrescer entre herdeiros e legatários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Pressupostos para o exercício do direito de acrescer: a) conjunção real ou mista; b) falta de herdeiro, ou legatário, instituído em disposição conjuntiva; c)existência de coerdeiros, ou de colegatários; d) inexistência de substituto nomeado.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pt-BR" b="1" i="1" dirty="0"/>
              <a:t>conjunção real ou mista</a:t>
            </a:r>
            <a:r>
              <a:rPr lang="pt-BR" b="1" dirty="0"/>
              <a:t>: </a:t>
            </a:r>
            <a:r>
              <a:rPr lang="pt-BR" b="1" u="sng" dirty="0"/>
              <a:t>quanto aos herdeiros </a:t>
            </a:r>
            <a:r>
              <a:rPr lang="pt-BR" b="1" dirty="0"/>
              <a:t>– terem sido instituídos  pelo testador, na mesma disposição testamentária, para receberem  a mesma herança, sem qualquer menção à respectiva quota-parte (art. 1.941 CC); </a:t>
            </a:r>
            <a:r>
              <a:rPr lang="pt-BR" b="1" u="sng" dirty="0"/>
              <a:t>quanto aos legatários </a:t>
            </a:r>
            <a:r>
              <a:rPr lang="pt-BR" b="1" dirty="0"/>
              <a:t>– terem sido instituídos para receberem o mesmo legado, consistente em coisa certa e determinada ou, ainda, não passível de divisão, uma vez que, se tal ocorrer, poderá o objeto do legado se desvalorizar (art. 1.942 CC).</a:t>
            </a:r>
          </a:p>
        </p:txBody>
      </p:sp>
    </p:spTree>
    <p:extLst>
      <p:ext uri="{BB962C8B-B14F-4D97-AF65-F5344CB8AC3E}">
        <p14:creationId xmlns:p14="http://schemas.microsoft.com/office/powerpoint/2010/main" val="3265050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acrescer entre herdeiros e legatários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Pressupostos para o exercício do direito de acrescer (cont.):</a:t>
            </a:r>
          </a:p>
          <a:p>
            <a:pPr marL="857250" lvl="2" indent="0" algn="just">
              <a:buNone/>
            </a:pPr>
            <a:r>
              <a:rPr lang="pt-BR" sz="2400" b="1" dirty="0"/>
              <a:t>b) </a:t>
            </a:r>
            <a:r>
              <a:rPr lang="pt-BR" sz="2400" b="1" i="1" dirty="0"/>
              <a:t>falta de herdeiro, ou legatário, instituído em disposição conjuntiva</a:t>
            </a:r>
            <a:r>
              <a:rPr lang="pt-BR" sz="2400" b="1" dirty="0"/>
              <a:t>: um ou mais herdeiros ou legatários não podem ou não querem receber a herança ou o legado (razões taxativas no art. 1.943 CC). Ver também exclusão de herdeiro ou legatário – art. 1.814CC.</a:t>
            </a:r>
          </a:p>
          <a:p>
            <a:pPr marL="857250" lvl="2" indent="0" algn="just">
              <a:buNone/>
            </a:pPr>
            <a:r>
              <a:rPr lang="pt-BR" sz="2400" b="1" dirty="0"/>
              <a:t>c) </a:t>
            </a:r>
            <a:r>
              <a:rPr lang="pt-BR" sz="2400" b="1" i="1" dirty="0"/>
              <a:t>existência de coerdeiros, ou de colegatários</a:t>
            </a:r>
            <a:r>
              <a:rPr lang="pt-BR" sz="2400" b="1" dirty="0"/>
              <a:t>: se não existirem, não há como se falar em direito de acrescer</a:t>
            </a:r>
          </a:p>
          <a:p>
            <a:pPr marL="857250" lvl="2" indent="0" algn="just">
              <a:buNone/>
            </a:pPr>
            <a:r>
              <a:rPr lang="pt-BR" sz="2400" b="1" dirty="0"/>
              <a:t>d) </a:t>
            </a:r>
            <a:r>
              <a:rPr lang="pt-BR" sz="2400" b="1" i="1" dirty="0"/>
              <a:t>inexistência de substituto nomeado</a:t>
            </a:r>
            <a:r>
              <a:rPr lang="pt-BR" sz="2400" b="1" dirty="0"/>
              <a:t>: art. 1.944 CC</a:t>
            </a:r>
          </a:p>
          <a:p>
            <a:pPr marL="857250" lvl="2" indent="0">
              <a:buNone/>
            </a:pPr>
            <a:endParaRPr lang="pt-BR" sz="2400" dirty="0"/>
          </a:p>
          <a:p>
            <a:pPr marL="914400" lvl="1" indent="-457200">
              <a:buFont typeface="+mj-lt"/>
              <a:buAutoNum type="alphaLcParenR"/>
            </a:pPr>
            <a:endParaRPr lang="pt-BR" sz="2300" dirty="0"/>
          </a:p>
          <a:p>
            <a:pPr marL="914400" lvl="1" indent="-457200">
              <a:buFont typeface="+mj-lt"/>
              <a:buAutoNum type="alphaLcParenR"/>
            </a:pP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5813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acrescer entre herdeiros e legatários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Se o testador não desejar que os </a:t>
            </a:r>
            <a:r>
              <a:rPr lang="pt-BR" b="1" dirty="0" err="1"/>
              <a:t>cossucessores</a:t>
            </a:r>
            <a:r>
              <a:rPr lang="pt-BR" b="1" dirty="0"/>
              <a:t> por ele nomeados exerçam o direito de acrescer, deverá cuidar de bem especificar a quota-parte da herança que incumbirá aos herdeiros e bem designar a coisa certa que aos legatários couber.</a:t>
            </a:r>
          </a:p>
          <a:p>
            <a:pPr algn="just"/>
            <a:r>
              <a:rPr lang="pt-BR" b="1" dirty="0"/>
              <a:t>Destino da quota vaga quando não se opera o direito de acrescer: art. 1.944 (herdeiros) e § único (legatários).</a:t>
            </a:r>
          </a:p>
          <a:p>
            <a:pPr algn="just"/>
            <a:r>
              <a:rPr lang="pt-BR" b="1" dirty="0"/>
              <a:t>Observação: não se opera o direito de acrescer se o legado for de dinheiro ou de alimentos, dada a especialidade e a natureza peculiar destes legados.</a:t>
            </a:r>
          </a:p>
        </p:txBody>
      </p:sp>
    </p:spTree>
    <p:extLst>
      <p:ext uri="{BB962C8B-B14F-4D97-AF65-F5344CB8AC3E}">
        <p14:creationId xmlns:p14="http://schemas.microsoft.com/office/powerpoint/2010/main" val="37557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testamentária.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Conceito de substituição </a:t>
            </a:r>
            <a:r>
              <a:rPr lang="pt-BR" b="1" dirty="0"/>
              <a:t>– é a possibilidade que possui o testador de substituir ao herdeiro ou legatário outra pessoa, que tomará o lugar de quem não quiser ou não puder receber herança ou legado (art. 1.947 CC)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Espécies de substituição </a:t>
            </a:r>
            <a:r>
              <a:rPr lang="pt-BR" b="1" dirty="0"/>
              <a:t>– a) substituição vulgar ou ordinária; b) substituição recíproca e substituição fideicomissária ou fideicomisso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382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testamentária.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i="1" dirty="0"/>
              <a:t>Substituição vulgar ou ordinária </a:t>
            </a:r>
            <a:r>
              <a:rPr lang="pt-BR" b="1" dirty="0"/>
              <a:t>– substituição pura e simples, sem limitação de pessoas sequencialmente indicadas a substituir. Se apenas figurar um substituto, será substituição singular; se vários, plural.</a:t>
            </a:r>
          </a:p>
          <a:p>
            <a:pPr algn="just"/>
            <a:r>
              <a:rPr lang="pt-BR" b="1" i="1" dirty="0"/>
              <a:t>Substituição recíproca </a:t>
            </a:r>
            <a:r>
              <a:rPr lang="pt-BR" b="1" dirty="0"/>
              <a:t>– se dá quando dois ou mais coerdeiros ou dois ou mais colegatários são designados para se substituírem entre si. </a:t>
            </a:r>
            <a:r>
              <a:rPr lang="pt-BR" sz="2400" b="1" dirty="0"/>
              <a:t>(Orlando Gomes)</a:t>
            </a:r>
          </a:p>
        </p:txBody>
      </p:sp>
    </p:spTree>
    <p:extLst>
      <p:ext uri="{BB962C8B-B14F-4D97-AF65-F5344CB8AC3E}">
        <p14:creationId xmlns:p14="http://schemas.microsoft.com/office/powerpoint/2010/main" val="327303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Fideicomisso.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/>
              <a:t>Pode o testador determinar que certa quota-parte de seu patrimônio (herança) ou um ou mais bens dele destacados (legado) fiquem sob a confiança de um herdeiro instituído (fiduciário), sobre o qual pesará a obrigação de transmitir o conteúdo da deixa testamentária a um outro herdeiro ou legatário (fideicomissário), também ele indicado pelo testador.</a:t>
            </a:r>
          </a:p>
          <a:p>
            <a:pPr algn="just"/>
            <a:r>
              <a:rPr lang="pt-BR" sz="2400" b="1" dirty="0">
                <a:solidFill>
                  <a:srgbClr val="FF0000"/>
                </a:solidFill>
              </a:rPr>
              <a:t>Fiduciário</a:t>
            </a:r>
            <a:r>
              <a:rPr lang="pt-BR" sz="2400" b="1" dirty="0"/>
              <a:t> – sucessor instituído com a obrigação de transmitir a outro.</a:t>
            </a:r>
          </a:p>
          <a:p>
            <a:pPr algn="just"/>
            <a:r>
              <a:rPr lang="pt-BR" sz="2400" b="1" dirty="0">
                <a:solidFill>
                  <a:srgbClr val="FF0000"/>
                </a:solidFill>
              </a:rPr>
              <a:t>Fideicomissário</a:t>
            </a:r>
            <a:r>
              <a:rPr lang="pt-BR" sz="2400" b="1" dirty="0"/>
              <a:t> – é o outro herdeiro, ou legatário, instituído pelo testador também, que receberá a herança ou o legado: a) quando falecer o fiduciário; b) após certo lapso tempo; c) quando verificada determinada condição. </a:t>
            </a:r>
          </a:p>
          <a:p>
            <a:pPr algn="just"/>
            <a:r>
              <a:rPr lang="pt-BR" sz="2400" b="1" dirty="0" err="1">
                <a:solidFill>
                  <a:srgbClr val="FF0000"/>
                </a:solidFill>
              </a:rPr>
              <a:t>Fideicomitente</a:t>
            </a:r>
            <a:r>
              <a:rPr lang="pt-BR" sz="2400" b="1" dirty="0"/>
              <a:t> – é o instituidor do fideicomisso (testador).</a:t>
            </a:r>
          </a:p>
        </p:txBody>
      </p:sp>
    </p:spTree>
    <p:extLst>
      <p:ext uri="{BB962C8B-B14F-4D97-AF65-F5344CB8AC3E}">
        <p14:creationId xmlns:p14="http://schemas.microsoft.com/office/powerpoint/2010/main" val="69523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1347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Direito de acrescer entre herdeiros e legatários. Substituições e Fideicomisso.</vt:lpstr>
      <vt:lpstr>Direito de acrescer entre herdeiros e legatários</vt:lpstr>
      <vt:lpstr>Direito de acrescer entre herdeiros e legatários (cont.)</vt:lpstr>
      <vt:lpstr>Direito de acrescer entre herdeiros e legatários (cont.)</vt:lpstr>
      <vt:lpstr>Direito de acrescer entre herdeiros e legatários (cont.)</vt:lpstr>
      <vt:lpstr>Direito de acrescer entre herdeiros e legatários (cont.)</vt:lpstr>
      <vt:lpstr>Substituição testamentária. </vt:lpstr>
      <vt:lpstr>Substituição testamentária. (cont.)</vt:lpstr>
      <vt:lpstr>Fideicomisso.</vt:lpstr>
      <vt:lpstr>A sucessão da prole eventual – prazo</vt:lpstr>
      <vt:lpstr>Direito de acrescer no fideicomisso</vt:lpstr>
      <vt:lpstr>Nulidade do fideicomisso</vt:lpstr>
      <vt:lpstr>Renúncia do fiduciário</vt:lpstr>
      <vt:lpstr>Renúncia ou morte do fideicomissário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de acrescer entre herdeiros e legatários. Substituições e Fideicomisso.</dc:title>
  <dc:creator>Giselda</dc:creator>
  <cp:lastModifiedBy>JF</cp:lastModifiedBy>
  <cp:revision>4</cp:revision>
  <dcterms:created xsi:type="dcterms:W3CDTF">2016-10-23T21:36:39Z</dcterms:created>
  <dcterms:modified xsi:type="dcterms:W3CDTF">2016-10-27T17:59:57Z</dcterms:modified>
</cp:coreProperties>
</file>