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76-61C5-4B08-B621-87466C3A23B5}" type="datetimeFigureOut">
              <a:rPr lang="pt-BR" smtClean="0"/>
              <a:pPr/>
              <a:t>16/12/2018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0C58-0202-4C0C-8B6E-6FF942A86C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76-61C5-4B08-B621-87466C3A23B5}" type="datetimeFigureOut">
              <a:rPr lang="pt-BR" smtClean="0"/>
              <a:pPr/>
              <a:t>16/12/2018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0C58-0202-4C0C-8B6E-6FF942A86C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76-61C5-4B08-B621-87466C3A23B5}" type="datetimeFigureOut">
              <a:rPr lang="pt-BR" smtClean="0"/>
              <a:pPr/>
              <a:t>16/12/2018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0C58-0202-4C0C-8B6E-6FF942A86C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76-61C5-4B08-B621-87466C3A23B5}" type="datetimeFigureOut">
              <a:rPr lang="pt-BR" smtClean="0"/>
              <a:pPr/>
              <a:t>16/12/2018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0C58-0202-4C0C-8B6E-6FF942A86C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76-61C5-4B08-B621-87466C3A23B5}" type="datetimeFigureOut">
              <a:rPr lang="pt-BR" smtClean="0"/>
              <a:pPr/>
              <a:t>16/12/2018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0C58-0202-4C0C-8B6E-6FF942A86C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76-61C5-4B08-B621-87466C3A23B5}" type="datetimeFigureOut">
              <a:rPr lang="pt-BR" smtClean="0"/>
              <a:pPr/>
              <a:t>16/12/2018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0C58-0202-4C0C-8B6E-6FF942A86C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76-61C5-4B08-B621-87466C3A23B5}" type="datetimeFigureOut">
              <a:rPr lang="pt-BR" smtClean="0"/>
              <a:pPr/>
              <a:t>16/12/2018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0C58-0202-4C0C-8B6E-6FF942A86C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76-61C5-4B08-B621-87466C3A23B5}" type="datetimeFigureOut">
              <a:rPr lang="pt-BR" smtClean="0"/>
              <a:pPr/>
              <a:t>16/12/2018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0C58-0202-4C0C-8B6E-6FF942A86C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76-61C5-4B08-B621-87466C3A23B5}" type="datetimeFigureOut">
              <a:rPr lang="pt-BR" smtClean="0"/>
              <a:pPr/>
              <a:t>16/12/2018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0C58-0202-4C0C-8B6E-6FF942A86C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76-61C5-4B08-B621-87466C3A23B5}" type="datetimeFigureOut">
              <a:rPr lang="pt-BR" smtClean="0"/>
              <a:pPr/>
              <a:t>16/12/2018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0C58-0202-4C0C-8B6E-6FF942A86C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76-61C5-4B08-B621-87466C3A23B5}" type="datetimeFigureOut">
              <a:rPr lang="pt-BR" smtClean="0"/>
              <a:pPr/>
              <a:t>16/12/2018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0C58-0202-4C0C-8B6E-6FF942A86C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DD76-61C5-4B08-B621-87466C3A23B5}" type="datetimeFigureOut">
              <a:rPr lang="pt-BR" smtClean="0"/>
              <a:pPr/>
              <a:t>16/12/2018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80C58-0202-4C0C-8B6E-6FF942A86C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El </a:t>
            </a:r>
            <a:r>
              <a:rPr lang="pt-BR" dirty="0" err="1" smtClean="0"/>
              <a:t>español</a:t>
            </a:r>
            <a:r>
              <a:rPr lang="pt-BR" dirty="0" smtClean="0"/>
              <a:t> en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En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archivo</a:t>
            </a:r>
            <a:r>
              <a:rPr lang="pt-BR" dirty="0" smtClean="0"/>
              <a:t> </a:t>
            </a:r>
            <a:r>
              <a:rPr lang="pt-BR" dirty="0" err="1" smtClean="0"/>
              <a:t>del</a:t>
            </a:r>
            <a:r>
              <a:rPr lang="pt-BR" dirty="0" smtClean="0"/>
              <a:t> Estado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Cátedra en </a:t>
            </a:r>
            <a:r>
              <a:rPr lang="pt-BR" dirty="0" err="1" smtClean="0"/>
              <a:t>el</a:t>
            </a:r>
            <a:r>
              <a:rPr lang="pt-BR" dirty="0" smtClean="0"/>
              <a:t>  </a:t>
            </a:r>
            <a:r>
              <a:rPr lang="pt-BR" dirty="0"/>
              <a:t>Colégio Pedro II pela Lei n. 3.674, de </a:t>
            </a:r>
            <a:r>
              <a:rPr lang="pt-BR" dirty="0" smtClean="0"/>
              <a:t>7 </a:t>
            </a:r>
            <a:r>
              <a:rPr lang="pt-BR" dirty="0"/>
              <a:t>de Janeiro de </a:t>
            </a:r>
            <a:r>
              <a:rPr lang="pt-BR" dirty="0" smtClean="0"/>
              <a:t>1919. </a:t>
            </a:r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1942: Reforma </a:t>
            </a:r>
            <a:r>
              <a:rPr lang="pt-BR" dirty="0" err="1" smtClean="0"/>
              <a:t>Capapema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dirty="0"/>
              <a:t>Em dezembro de 1991, na cidade de Brasília, os ministros de Educação da Argentina, Brasil, Paraguai e Uruguai, levando em conta os objetivos do Tratado de Assunção, de 26 de março desse mesmo ano, assinaram um “Protocolo de Intenções”. Em suas considerações, este – a que tivemos acesso na versão em espanhol – parte por afirmar o papel fundamental da educação para que a integração se consolide e seja projetada. Por isso, tais ministros concordam em afirmar que</a:t>
            </a:r>
            <a:r>
              <a:rPr lang="pt-BR" dirty="0" smtClean="0"/>
              <a:t>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[...] para facilitar </a:t>
            </a:r>
            <a:r>
              <a:rPr lang="pt-BR" dirty="0" err="1"/>
              <a:t>el</a:t>
            </a:r>
            <a:r>
              <a:rPr lang="pt-BR" dirty="0"/>
              <a:t> logro de </a:t>
            </a:r>
            <a:r>
              <a:rPr lang="pt-BR" dirty="0" err="1"/>
              <a:t>los</a:t>
            </a:r>
            <a:r>
              <a:rPr lang="pt-BR" dirty="0"/>
              <a:t> objetivos </a:t>
            </a:r>
            <a:r>
              <a:rPr lang="pt-BR" dirty="0" err="1"/>
              <a:t>del</a:t>
            </a:r>
            <a:r>
              <a:rPr lang="pt-BR" dirty="0"/>
              <a:t> MERCOSUR, se considera </a:t>
            </a:r>
            <a:r>
              <a:rPr lang="pt-BR" dirty="0" err="1"/>
              <a:t>imprescindible</a:t>
            </a:r>
            <a:r>
              <a:rPr lang="pt-BR" dirty="0"/>
              <a:t> </a:t>
            </a:r>
            <a:r>
              <a:rPr lang="pt-BR" dirty="0" err="1"/>
              <a:t>el</a:t>
            </a:r>
            <a:r>
              <a:rPr lang="pt-BR" dirty="0"/>
              <a:t> </a:t>
            </a:r>
            <a:r>
              <a:rPr lang="pt-BR" dirty="0" err="1"/>
              <a:t>desarrollo</a:t>
            </a:r>
            <a:r>
              <a:rPr lang="pt-BR" dirty="0"/>
              <a:t> de programas educativos en </a:t>
            </a:r>
            <a:r>
              <a:rPr lang="pt-BR" dirty="0" err="1"/>
              <a:t>las</a:t>
            </a:r>
            <a:r>
              <a:rPr lang="pt-BR" dirty="0"/>
              <a:t> </a:t>
            </a:r>
            <a:r>
              <a:rPr lang="pt-BR" dirty="0" err="1"/>
              <a:t>siguientes</a:t>
            </a:r>
            <a:r>
              <a:rPr lang="pt-BR" dirty="0"/>
              <a:t> áreas:</a:t>
            </a:r>
          </a:p>
          <a:p>
            <a:pPr>
              <a:buNone/>
            </a:pPr>
            <a:r>
              <a:rPr lang="pt-BR" dirty="0"/>
              <a:t>1. FORMACIÓN DE LA CONCIENCIA CIUDADANA FAVORABLE AL PROCESO DE INTEGRACIÓN;</a:t>
            </a:r>
          </a:p>
          <a:p>
            <a:pPr>
              <a:buNone/>
            </a:pPr>
            <a:r>
              <a:rPr lang="pt-BR" dirty="0"/>
              <a:t>2. CAPACITACIÓN DE LOS RECURSOS HUMANOS PARA CONTRIBUIR AL DESARROLLO;</a:t>
            </a:r>
          </a:p>
          <a:p>
            <a:pPr>
              <a:buNone/>
            </a:pPr>
            <a:r>
              <a:rPr lang="pt-BR" dirty="0"/>
              <a:t>3. ARMONIZACIÓN DE LOS SISTEMAS EDUCATIVOS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Na explicitação do item 1, que consta do próprio documento, reiterava-se o objetivo de implementar a modificação da estrutura curricular, prevendo o ensino das línguas oficiais do Tratado através dos Sistemas Educativos de cada um dos países integrantes. Por isso, afirmava-se:</a:t>
            </a:r>
          </a:p>
          <a:p>
            <a:pPr>
              <a:buNone/>
            </a:pPr>
            <a:r>
              <a:rPr lang="pt-BR" dirty="0"/>
              <a:t>El </a:t>
            </a:r>
            <a:r>
              <a:rPr lang="pt-BR" dirty="0" err="1"/>
              <a:t>interés</a:t>
            </a:r>
            <a:r>
              <a:rPr lang="pt-BR" dirty="0"/>
              <a:t> de difundir </a:t>
            </a:r>
            <a:r>
              <a:rPr lang="pt-BR" dirty="0" err="1"/>
              <a:t>el</a:t>
            </a:r>
            <a:r>
              <a:rPr lang="pt-BR" dirty="0"/>
              <a:t> </a:t>
            </a:r>
            <a:r>
              <a:rPr lang="pt-BR" dirty="0" err="1"/>
              <a:t>aprendizaje</a:t>
            </a:r>
            <a:r>
              <a:rPr lang="pt-BR" dirty="0"/>
              <a:t> de </a:t>
            </a:r>
            <a:r>
              <a:rPr lang="pt-BR" dirty="0" err="1"/>
              <a:t>los</a:t>
            </a:r>
            <a:r>
              <a:rPr lang="pt-BR" dirty="0"/>
              <a:t> idiomas </a:t>
            </a:r>
            <a:r>
              <a:rPr lang="pt-BR" dirty="0" err="1"/>
              <a:t>oficiales</a:t>
            </a:r>
            <a:r>
              <a:rPr lang="pt-BR" dirty="0"/>
              <a:t> </a:t>
            </a:r>
            <a:r>
              <a:rPr lang="pt-BR" dirty="0" err="1"/>
              <a:t>del</a:t>
            </a:r>
            <a:r>
              <a:rPr lang="pt-BR" dirty="0"/>
              <a:t> </a:t>
            </a:r>
            <a:r>
              <a:rPr lang="pt-BR" dirty="0" err="1"/>
              <a:t>Mercosur</a:t>
            </a:r>
            <a:r>
              <a:rPr lang="pt-BR" dirty="0"/>
              <a:t> – </a:t>
            </a:r>
            <a:r>
              <a:rPr lang="pt-BR" dirty="0" err="1"/>
              <a:t>español</a:t>
            </a:r>
            <a:r>
              <a:rPr lang="pt-BR" dirty="0"/>
              <a:t> y </a:t>
            </a:r>
            <a:r>
              <a:rPr lang="pt-BR" dirty="0" err="1"/>
              <a:t>portugués</a:t>
            </a:r>
            <a:r>
              <a:rPr lang="pt-BR" dirty="0"/>
              <a:t> – a través de </a:t>
            </a:r>
            <a:r>
              <a:rPr lang="pt-BR" dirty="0" err="1"/>
              <a:t>los</a:t>
            </a:r>
            <a:r>
              <a:rPr lang="pt-BR" dirty="0"/>
              <a:t> Sistemas Educativos; </a:t>
            </a:r>
            <a:r>
              <a:rPr lang="pt-BR" dirty="0" err="1"/>
              <a:t>formales</a:t>
            </a:r>
            <a:r>
              <a:rPr lang="pt-BR" dirty="0"/>
              <a:t>, no </a:t>
            </a:r>
            <a:r>
              <a:rPr lang="pt-BR" dirty="0" err="1"/>
              <a:t>formales</a:t>
            </a:r>
            <a:r>
              <a:rPr lang="pt-BR" dirty="0"/>
              <a:t> e </a:t>
            </a:r>
            <a:r>
              <a:rPr lang="pt-BR" dirty="0" err="1"/>
              <a:t>informales</a:t>
            </a:r>
            <a:r>
              <a:rPr lang="pt-BR" dirty="0"/>
              <a:t>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/>
            <a:r>
              <a:rPr lang="pt-BR" dirty="0" smtClean="0"/>
              <a:t>Lei 11161/2005</a:t>
            </a:r>
          </a:p>
          <a:p>
            <a:pPr algn="ctr"/>
            <a:r>
              <a:rPr lang="pt-BR" dirty="0" smtClean="0"/>
              <a:t>Orientações curriculares, 2006</a:t>
            </a:r>
          </a:p>
          <a:p>
            <a:pPr algn="ctr"/>
            <a:r>
              <a:rPr lang="pt-BR" dirty="0" smtClean="0"/>
              <a:t>PNLD, 2010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49491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pt-BR" sz="2400" dirty="0" smtClean="0"/>
              <a:t>O </a:t>
            </a:r>
            <a:r>
              <a:rPr lang="pt-BR" sz="2400" dirty="0"/>
              <a:t>PNLD é um programa do Ministério da Educação do </a:t>
            </a:r>
            <a:r>
              <a:rPr lang="pt-BR" sz="2400" dirty="0" smtClean="0"/>
              <a:t>Brasil &lt;</a:t>
            </a:r>
            <a:r>
              <a:rPr lang="pt-BR" sz="2400" dirty="0"/>
              <a:t>http://portal.mec.gov.br/index.</a:t>
            </a:r>
            <a:r>
              <a:rPr lang="pt-BR" sz="2400" dirty="0" err="1"/>
              <a:t>php</a:t>
            </a:r>
            <a:r>
              <a:rPr lang="pt-BR" sz="2400" dirty="0"/>
              <a:t>?</a:t>
            </a:r>
            <a:r>
              <a:rPr lang="pt-BR" sz="2400" dirty="0" err="1"/>
              <a:t>option</a:t>
            </a:r>
            <a:r>
              <a:rPr lang="pt-BR" sz="2400" dirty="0"/>
              <a:t>=</a:t>
            </a:r>
            <a:r>
              <a:rPr lang="pt-BR" sz="2400" dirty="0" err="1"/>
              <a:t>com_content&amp;view</a:t>
            </a:r>
            <a:r>
              <a:rPr lang="pt-BR" sz="2400" dirty="0"/>
              <a:t>=</a:t>
            </a:r>
            <a:r>
              <a:rPr lang="pt-BR" sz="2400" dirty="0" err="1"/>
              <a:t>article&amp;id</a:t>
            </a:r>
            <a:r>
              <a:rPr lang="pt-BR" sz="2400" dirty="0"/>
              <a:t>=12391&amp;</a:t>
            </a:r>
            <a:r>
              <a:rPr lang="pt-BR" sz="2400" dirty="0" err="1"/>
              <a:t>Itemid</a:t>
            </a:r>
            <a:r>
              <a:rPr lang="pt-BR" sz="2400" dirty="0"/>
              <a:t>=668&gt; encarregado</a:t>
            </a:r>
            <a:r>
              <a:rPr lang="pt-BR" sz="2400" dirty="0" smtClean="0"/>
              <a:t>, a </a:t>
            </a:r>
            <a:r>
              <a:rPr lang="pt-BR" sz="2400" dirty="0"/>
              <a:t>partir da publicação de um edital, de analisar coleções de </a:t>
            </a:r>
            <a:r>
              <a:rPr lang="pt-BR" sz="2400" dirty="0" err="1"/>
              <a:t>LDs</a:t>
            </a:r>
            <a:r>
              <a:rPr lang="pt-BR" sz="2400" dirty="0"/>
              <a:t> (todas as apresentadas pelas editoras </a:t>
            </a:r>
            <a:r>
              <a:rPr lang="pt-BR" sz="2400" dirty="0" smtClean="0"/>
              <a:t>que definam </a:t>
            </a:r>
            <a:r>
              <a:rPr lang="pt-BR" sz="2400" dirty="0"/>
              <a:t>se submeter à seleção) em várias áreas de conhecimento, que se destinam ao ensino médio </a:t>
            </a:r>
            <a:r>
              <a:rPr lang="pt-BR" sz="2400" dirty="0" smtClean="0"/>
              <a:t>e fundamental</a:t>
            </a:r>
            <a:r>
              <a:rPr lang="pt-BR" sz="2400" dirty="0"/>
              <a:t>, e também de disponibilizar aos professores das escolas do país aquelas que são aprovadas </a:t>
            </a:r>
            <a:r>
              <a:rPr lang="pt-BR" sz="2400" dirty="0" smtClean="0"/>
              <a:t>na avaliação </a:t>
            </a:r>
            <a:r>
              <a:rPr lang="pt-BR" sz="2400" dirty="0"/>
              <a:t>realizada por equipes de especialistas convocadas para tal fim. Para tanto, ao final de cada processo</a:t>
            </a:r>
            <a:r>
              <a:rPr lang="pt-BR" sz="2400" dirty="0" smtClean="0"/>
              <a:t>, como </a:t>
            </a:r>
            <a:r>
              <a:rPr lang="pt-BR" sz="2400" dirty="0"/>
              <a:t>parte da implementação desse programa, disponibiliza-se um guia no qual são incluídas as resenhas de </a:t>
            </a:r>
            <a:r>
              <a:rPr lang="pt-BR" sz="2400" dirty="0" smtClean="0"/>
              <a:t>tais coleções.</a:t>
            </a:r>
            <a:endParaRPr lang="pt-B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indent="0" algn="just">
              <a:buNone/>
            </a:pPr>
            <a:r>
              <a:rPr lang="pt-BR" dirty="0" smtClean="0"/>
              <a:t>De acordo com a resolução CD/FNDE nº 60 de 20 de novembro de 2009, o programa (que vem funcionando</a:t>
            </a:r>
          </a:p>
          <a:p>
            <a:pPr indent="0" algn="just">
              <a:buNone/>
            </a:pPr>
            <a:r>
              <a:rPr lang="pt-BR" dirty="0" smtClean="0"/>
              <a:t>no país, mesmo que com outra designação, desde 1929) passou a incluir por primeira vez, a partir de 2010, a avaliação das coleções didáticas que contemplassem língua estrangeira, especificada como </a:t>
            </a:r>
            <a:r>
              <a:rPr lang="pt-BR" i="1" dirty="0" smtClean="0"/>
              <a:t>inglês ou espanhol no </a:t>
            </a:r>
            <a:r>
              <a:rPr lang="pt-BR" dirty="0" smtClean="0"/>
              <a:t>âmbito do ensino fundamental (6º ao 9º ano), e como </a:t>
            </a:r>
            <a:r>
              <a:rPr lang="pt-BR" i="1" dirty="0" smtClean="0"/>
              <a:t>inglês e espanhol no do ensino médio. Para ver a resolução </a:t>
            </a:r>
            <a:r>
              <a:rPr lang="pt-BR" dirty="0" smtClean="0"/>
              <a:t>consultar o site do Fundo Nacional de Desenvolvimento da Educação (FNDE):</a:t>
            </a:r>
          </a:p>
          <a:p>
            <a:pPr indent="0" algn="just">
              <a:buNone/>
            </a:pPr>
            <a:r>
              <a:rPr lang="pt-BR" dirty="0" smtClean="0"/>
              <a:t>&lt;http://www.fnde.gov.br/fnde/legislacao/resolucoes/item/3369-resolu%C3%A7%C3%A3o-n%C2%BA-60-de-</a:t>
            </a:r>
          </a:p>
          <a:p>
            <a:pPr indent="0" algn="just">
              <a:buNone/>
            </a:pPr>
            <a:r>
              <a:rPr lang="pt-BR" dirty="0" smtClean="0"/>
              <a:t>20-</a:t>
            </a:r>
            <a:r>
              <a:rPr lang="pt-BR" dirty="0" err="1" smtClean="0"/>
              <a:t>de-novembro-de</a:t>
            </a:r>
            <a:r>
              <a:rPr lang="pt-BR" dirty="0" smtClean="0"/>
              <a:t>-2009&gt;.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485</Words>
  <Application>Microsoft Office PowerPoint</Application>
  <PresentationFormat>Apresentação na tela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El español en Brasil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español en Brasil</dc:title>
  <dc:creator>Maite</dc:creator>
  <cp:lastModifiedBy>Maite</cp:lastModifiedBy>
  <cp:revision>6</cp:revision>
  <dcterms:created xsi:type="dcterms:W3CDTF">2018-12-12T20:50:12Z</dcterms:created>
  <dcterms:modified xsi:type="dcterms:W3CDTF">2018-12-16T17:50:23Z</dcterms:modified>
</cp:coreProperties>
</file>