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50"/>
  </p:notesMasterIdLst>
  <p:handoutMasterIdLst>
    <p:handoutMasterId r:id="rId51"/>
  </p:handoutMasterIdLst>
  <p:sldIdLst>
    <p:sldId id="256" r:id="rId2"/>
    <p:sldId id="309" r:id="rId3"/>
    <p:sldId id="310" r:id="rId4"/>
    <p:sldId id="311" r:id="rId5"/>
    <p:sldId id="280" r:id="rId6"/>
    <p:sldId id="281" r:id="rId7"/>
    <p:sldId id="257" r:id="rId8"/>
    <p:sldId id="258" r:id="rId9"/>
    <p:sldId id="264" r:id="rId10"/>
    <p:sldId id="265" r:id="rId11"/>
    <p:sldId id="312" r:id="rId12"/>
    <p:sldId id="313" r:id="rId13"/>
    <p:sldId id="305" r:id="rId14"/>
    <p:sldId id="303" r:id="rId15"/>
    <p:sldId id="304" r:id="rId16"/>
    <p:sldId id="306" r:id="rId17"/>
    <p:sldId id="307" r:id="rId18"/>
    <p:sldId id="261" r:id="rId19"/>
    <p:sldId id="263" r:id="rId20"/>
    <p:sldId id="266" r:id="rId21"/>
    <p:sldId id="267" r:id="rId22"/>
    <p:sldId id="268" r:id="rId23"/>
    <p:sldId id="269" r:id="rId24"/>
    <p:sldId id="270" r:id="rId25"/>
    <p:sldId id="271" r:id="rId26"/>
    <p:sldId id="302" r:id="rId27"/>
    <p:sldId id="275" r:id="rId28"/>
    <p:sldId id="276" r:id="rId29"/>
    <p:sldId id="272" r:id="rId30"/>
    <p:sldId id="282" r:id="rId31"/>
    <p:sldId id="284" r:id="rId32"/>
    <p:sldId id="283" r:id="rId33"/>
    <p:sldId id="285" r:id="rId34"/>
    <p:sldId id="287" r:id="rId35"/>
    <p:sldId id="289" r:id="rId36"/>
    <p:sldId id="288" r:id="rId37"/>
    <p:sldId id="290" r:id="rId38"/>
    <p:sldId id="301" r:id="rId39"/>
    <p:sldId id="300" r:id="rId40"/>
    <p:sldId id="296" r:id="rId41"/>
    <p:sldId id="274" r:id="rId42"/>
    <p:sldId id="277" r:id="rId43"/>
    <p:sldId id="315" r:id="rId44"/>
    <p:sldId id="278" r:id="rId45"/>
    <p:sldId id="291" r:id="rId46"/>
    <p:sldId id="292" r:id="rId47"/>
    <p:sldId id="308" r:id="rId48"/>
    <p:sldId id="279" r:id="rId49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7" autoAdjust="0"/>
    <p:restoredTop sz="94660"/>
  </p:normalViewPr>
  <p:slideViewPr>
    <p:cSldViewPr>
      <p:cViewPr varScale="1">
        <p:scale>
          <a:sx n="104" d="100"/>
          <a:sy n="104" d="100"/>
        </p:scale>
        <p:origin x="177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CADD478-F1EA-423D-BDD7-45BAB852EAE0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7CF085F-91CA-4FAE-8465-4E348D24F4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56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BB19545-EA40-4AAE-97F2-B07BF8703887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723755B-3F7D-477E-8518-D005F8BB0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92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3755B-3F7D-477E-8518-D005F8BB077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1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755B-3F7D-477E-8518-D005F8BB077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272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755B-3F7D-477E-8518-D005F8BB077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476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>
            <a:extLst>
              <a:ext uri="{FF2B5EF4-FFF2-40B4-BE49-F238E27FC236}">
                <a16:creationId xmlns:a16="http://schemas.microsoft.com/office/drawing/2014/main" id="{122862BA-181E-46CC-8975-A667C7ED73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>
            <a:extLst>
              <a:ext uri="{FF2B5EF4-FFF2-40B4-BE49-F238E27FC236}">
                <a16:creationId xmlns:a16="http://schemas.microsoft.com/office/drawing/2014/main" id="{B00A4C06-5CD2-4410-BC7A-A76E8FC1A8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/>
          </a:p>
        </p:txBody>
      </p:sp>
      <p:sp>
        <p:nvSpPr>
          <p:cNvPr id="32772" name="Espaço Reservado para Número de Slide 3">
            <a:extLst>
              <a:ext uri="{FF2B5EF4-FFF2-40B4-BE49-F238E27FC236}">
                <a16:creationId xmlns:a16="http://schemas.microsoft.com/office/drawing/2014/main" id="{1CC2DD97-D408-40F3-9034-C485E63FB2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91C9F0-8506-43F4-AC6C-CDA8FD3444C2}" type="slidenum">
              <a:rPr lang="en-US" altLang="pt-BR" sz="1200"/>
              <a:pPr eaLnBrk="1" hangingPunct="1"/>
              <a:t>40</a:t>
            </a:fld>
            <a:endParaRPr lang="en-US" altLang="pt-BR" sz="1200"/>
          </a:p>
        </p:txBody>
      </p:sp>
    </p:spTree>
    <p:extLst>
      <p:ext uri="{BB962C8B-B14F-4D97-AF65-F5344CB8AC3E}">
        <p14:creationId xmlns:p14="http://schemas.microsoft.com/office/powerpoint/2010/main" val="232090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>
            <a:extLst>
              <a:ext uri="{FF2B5EF4-FFF2-40B4-BE49-F238E27FC236}">
                <a16:creationId xmlns:a16="http://schemas.microsoft.com/office/drawing/2014/main" id="{621838BF-87FC-43E7-9E58-356AA1D414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>
            <a:extLst>
              <a:ext uri="{FF2B5EF4-FFF2-40B4-BE49-F238E27FC236}">
                <a16:creationId xmlns:a16="http://schemas.microsoft.com/office/drawing/2014/main" id="{8013778B-0919-4A4D-BB4F-910C00B816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/>
          </a:p>
        </p:txBody>
      </p:sp>
      <p:sp>
        <p:nvSpPr>
          <p:cNvPr id="35844" name="Espaço Reservado para Número de Slide 3">
            <a:extLst>
              <a:ext uri="{FF2B5EF4-FFF2-40B4-BE49-F238E27FC236}">
                <a16:creationId xmlns:a16="http://schemas.microsoft.com/office/drawing/2014/main" id="{83AB9BF8-B7FD-44BB-AEB5-D142DCB5CD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1D1407-4A7D-4986-887F-C07C566A9D78}" type="slidenum">
              <a:rPr lang="en-US" altLang="pt-BR" sz="1200"/>
              <a:pPr eaLnBrk="1" hangingPunct="1"/>
              <a:t>45</a:t>
            </a:fld>
            <a:endParaRPr lang="en-US" altLang="pt-BR" sz="1200"/>
          </a:p>
        </p:txBody>
      </p:sp>
    </p:spTree>
    <p:extLst>
      <p:ext uri="{BB962C8B-B14F-4D97-AF65-F5344CB8AC3E}">
        <p14:creationId xmlns:p14="http://schemas.microsoft.com/office/powerpoint/2010/main" val="1238544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>
            <a:extLst>
              <a:ext uri="{FF2B5EF4-FFF2-40B4-BE49-F238E27FC236}">
                <a16:creationId xmlns:a16="http://schemas.microsoft.com/office/drawing/2014/main" id="{E8C38BE3-A713-4C71-9882-08B1B7C2F2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>
            <a:extLst>
              <a:ext uri="{FF2B5EF4-FFF2-40B4-BE49-F238E27FC236}">
                <a16:creationId xmlns:a16="http://schemas.microsoft.com/office/drawing/2014/main" id="{D46E633D-C8A1-44E2-A34A-945536AD8D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/>
          </a:p>
        </p:txBody>
      </p:sp>
      <p:sp>
        <p:nvSpPr>
          <p:cNvPr id="36868" name="Espaço Reservado para Número de Slide 3">
            <a:extLst>
              <a:ext uri="{FF2B5EF4-FFF2-40B4-BE49-F238E27FC236}">
                <a16:creationId xmlns:a16="http://schemas.microsoft.com/office/drawing/2014/main" id="{02434570-C51B-49AA-A747-1DF9C0B5A8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F91E12-1CF3-4CC6-A73F-CB2206147AA5}" type="slidenum">
              <a:rPr lang="en-US" altLang="pt-BR" sz="1200"/>
              <a:pPr eaLnBrk="1" hangingPunct="1"/>
              <a:t>46</a:t>
            </a:fld>
            <a:endParaRPr lang="en-US" altLang="pt-BR" sz="1200"/>
          </a:p>
        </p:txBody>
      </p:sp>
    </p:spTree>
    <p:extLst>
      <p:ext uri="{BB962C8B-B14F-4D97-AF65-F5344CB8AC3E}">
        <p14:creationId xmlns:p14="http://schemas.microsoft.com/office/powerpoint/2010/main" val="3410947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>
            <a:extLst>
              <a:ext uri="{FF2B5EF4-FFF2-40B4-BE49-F238E27FC236}">
                <a16:creationId xmlns:a16="http://schemas.microsoft.com/office/drawing/2014/main" id="{E8C38BE3-A713-4C71-9882-08B1B7C2F2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>
            <a:extLst>
              <a:ext uri="{FF2B5EF4-FFF2-40B4-BE49-F238E27FC236}">
                <a16:creationId xmlns:a16="http://schemas.microsoft.com/office/drawing/2014/main" id="{D46E633D-C8A1-44E2-A34A-945536AD8D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/>
          </a:p>
        </p:txBody>
      </p:sp>
      <p:sp>
        <p:nvSpPr>
          <p:cNvPr id="36868" name="Espaço Reservado para Número de Slide 3">
            <a:extLst>
              <a:ext uri="{FF2B5EF4-FFF2-40B4-BE49-F238E27FC236}">
                <a16:creationId xmlns:a16="http://schemas.microsoft.com/office/drawing/2014/main" id="{02434570-C51B-49AA-A747-1DF9C0B5A8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F91E12-1CF3-4CC6-A73F-CB2206147AA5}" type="slidenum">
              <a:rPr lang="en-US" altLang="pt-BR" sz="1200"/>
              <a:pPr eaLnBrk="1" hangingPunct="1"/>
              <a:t>47</a:t>
            </a:fld>
            <a:endParaRPr lang="en-US" altLang="pt-BR" sz="1200"/>
          </a:p>
        </p:txBody>
      </p:sp>
    </p:spTree>
    <p:extLst>
      <p:ext uri="{BB962C8B-B14F-4D97-AF65-F5344CB8AC3E}">
        <p14:creationId xmlns:p14="http://schemas.microsoft.com/office/powerpoint/2010/main" val="138732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93DFB5D-B6BD-4FE8-BA41-AF1EBBE82FAC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6683E45-4793-4B82-AEF4-7C8D2ECA8338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7028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FB5D-B6BD-4FE8-BA41-AF1EBBE82FAC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3E45-4793-4B82-AEF4-7C8D2ECA83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74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FB5D-B6BD-4FE8-BA41-AF1EBBE82FAC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3E45-4793-4B82-AEF4-7C8D2ECA83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82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FB5D-B6BD-4FE8-BA41-AF1EBBE82FAC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3E45-4793-4B82-AEF4-7C8D2ECA83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67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3DFB5D-B6BD-4FE8-BA41-AF1EBBE82FAC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683E45-4793-4B82-AEF4-7C8D2ECA833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23245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FB5D-B6BD-4FE8-BA41-AF1EBBE82FAC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3E45-4793-4B82-AEF4-7C8D2ECA83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6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FB5D-B6BD-4FE8-BA41-AF1EBBE82FAC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3E45-4793-4B82-AEF4-7C8D2ECA83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76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FB5D-B6BD-4FE8-BA41-AF1EBBE82FAC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3E45-4793-4B82-AEF4-7C8D2ECA83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42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FB5D-B6BD-4FE8-BA41-AF1EBBE82FAC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3E45-4793-4B82-AEF4-7C8D2ECA83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77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3DFB5D-B6BD-4FE8-BA41-AF1EBBE82FAC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683E45-4793-4B82-AEF4-7C8D2ECA833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903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3DFB5D-B6BD-4FE8-BA41-AF1EBBE82FAC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683E45-4793-4B82-AEF4-7C8D2ECA833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783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993DFB5D-B6BD-4FE8-BA41-AF1EBBE82FAC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16683E45-4793-4B82-AEF4-7C8D2ECA833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528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anvisa.gov.br/sangue/conceitos-e-definico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/>
              <a:t>Biossegurança na atenção à saúde e em tempos de pandemia (COVID-19)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pt-BR" altLang="pt-BR" sz="1200" b="1" dirty="0">
                <a:solidFill>
                  <a:schemeClr val="hlink"/>
                </a:solidFill>
              </a:rPr>
              <a:t>Disciplina: MFT0781  </a:t>
            </a:r>
          </a:p>
          <a:p>
            <a:pPr>
              <a:lnSpc>
                <a:spcPct val="80000"/>
              </a:lnSpc>
            </a:pPr>
            <a:r>
              <a:rPr lang="pt-BR" altLang="pt-BR" sz="1200" b="1" dirty="0">
                <a:solidFill>
                  <a:schemeClr val="hlink"/>
                </a:solidFill>
              </a:rPr>
              <a:t>Terapia Ocupacional em Programas  Hospitalares</a:t>
            </a:r>
            <a:r>
              <a:rPr lang="en-GB" altLang="pt-BR" sz="1200" dirty="0">
                <a:solidFill>
                  <a:schemeClr val="hlink"/>
                </a:solidFill>
              </a:rPr>
              <a:t> </a:t>
            </a:r>
          </a:p>
          <a:p>
            <a:pPr algn="r"/>
            <a:endParaRPr lang="pt-BR" sz="1200" dirty="0"/>
          </a:p>
          <a:p>
            <a:pPr algn="r"/>
            <a:r>
              <a:rPr lang="pt-BR" sz="1200" dirty="0" err="1">
                <a:solidFill>
                  <a:schemeClr val="tx1"/>
                </a:solidFill>
              </a:rPr>
              <a:t>Profª</a:t>
            </a:r>
            <a:r>
              <a:rPr lang="pt-BR" sz="1200" dirty="0">
                <a:solidFill>
                  <a:schemeClr val="tx1"/>
                </a:solidFill>
              </a:rPr>
              <a:t> </a:t>
            </a:r>
            <a:r>
              <a:rPr lang="pt-BR" sz="1200" dirty="0" err="1">
                <a:solidFill>
                  <a:schemeClr val="tx1"/>
                </a:solidFill>
              </a:rPr>
              <a:t>Dr</a:t>
            </a:r>
            <a:r>
              <a:rPr lang="pt-BR" sz="1200" dirty="0">
                <a:solidFill>
                  <a:schemeClr val="tx1"/>
                </a:solidFill>
              </a:rPr>
              <a:t>ª Sandra Maria </a:t>
            </a:r>
            <a:r>
              <a:rPr lang="pt-BR" sz="1200" dirty="0" err="1">
                <a:solidFill>
                  <a:schemeClr val="tx1"/>
                </a:solidFill>
              </a:rPr>
              <a:t>Galheigo</a:t>
            </a:r>
            <a:endParaRPr lang="pt-BR" sz="1200" dirty="0">
              <a:solidFill>
                <a:schemeClr val="tx1"/>
              </a:solidFill>
            </a:endParaRPr>
          </a:p>
          <a:p>
            <a:pPr algn="r"/>
            <a:r>
              <a:rPr lang="pt-BR" sz="1200" dirty="0">
                <a:solidFill>
                  <a:schemeClr val="tx1"/>
                </a:solidFill>
              </a:rPr>
              <a:t>Ms. Cátia Mari </a:t>
            </a:r>
            <a:r>
              <a:rPr lang="pt-BR" sz="1200" dirty="0" err="1">
                <a:solidFill>
                  <a:schemeClr val="tx1"/>
                </a:solidFill>
              </a:rPr>
              <a:t>Matsuo</a:t>
            </a:r>
            <a:endParaRPr lang="pt-BR" sz="1200" dirty="0">
              <a:solidFill>
                <a:schemeClr val="tx1"/>
              </a:solidFill>
            </a:endParaRPr>
          </a:p>
          <a:p>
            <a:pPr algn="r"/>
            <a:endParaRPr lang="pt-BR" sz="1200" dirty="0">
              <a:solidFill>
                <a:schemeClr val="tx1"/>
              </a:solidFill>
            </a:endParaRPr>
          </a:p>
          <a:p>
            <a:pPr algn="r"/>
            <a:endParaRPr lang="pt-BR" sz="1200" dirty="0">
              <a:solidFill>
                <a:schemeClr val="tx1"/>
              </a:solidFill>
            </a:endParaRPr>
          </a:p>
          <a:p>
            <a:pPr algn="r"/>
            <a:endParaRPr lang="pt-BR" sz="1200" dirty="0">
              <a:solidFill>
                <a:schemeClr val="tx1"/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DC6C403-4B83-415B-B43B-03730E928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203296"/>
              </p:ext>
            </p:extLst>
          </p:nvPr>
        </p:nvGraphicFramePr>
        <p:xfrm>
          <a:off x="5508104" y="476672"/>
          <a:ext cx="3024336" cy="5910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51261">
                  <a:extLst>
                    <a:ext uri="{9D8B030D-6E8A-4147-A177-3AD203B41FA5}">
                      <a16:colId xmlns:a16="http://schemas.microsoft.com/office/drawing/2014/main" val="3858190783"/>
                    </a:ext>
                  </a:extLst>
                </a:gridCol>
                <a:gridCol w="2373075">
                  <a:extLst>
                    <a:ext uri="{9D8B030D-6E8A-4147-A177-3AD203B41FA5}">
                      <a16:colId xmlns:a16="http://schemas.microsoft.com/office/drawing/2014/main" val="778753358"/>
                    </a:ext>
                  </a:extLst>
                </a:gridCol>
              </a:tblGrid>
              <a:tr h="591056">
                <a:tc>
                  <a:txBody>
                    <a:bodyPr/>
                    <a:lstStyle/>
                    <a:p>
                      <a:pPr marR="228600" algn="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85800" algn="l"/>
                        </a:tabLst>
                      </a:pPr>
                      <a:endParaRPr lang="pt-BR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  <a:tabLst>
                          <a:tab pos="685800" algn="l"/>
                          <a:tab pos="2057400" algn="l"/>
                        </a:tabLst>
                      </a:pPr>
                      <a:r>
                        <a:rPr lang="pt-BR" sz="900" b="0" dirty="0">
                          <a:effectLst/>
                        </a:rPr>
                        <a:t>LABORATÓRIO ACCALANTO</a:t>
                      </a:r>
                      <a:endParaRPr lang="pt-BR" sz="1050" b="0" dirty="0">
                        <a:effectLst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pt-BR" sz="900" b="0" dirty="0">
                          <a:effectLst/>
                        </a:rPr>
                        <a:t>Atividade, cotidiano e cuidado: </a:t>
                      </a:r>
                    </a:p>
                    <a:p>
                      <a:pPr algn="r" hangingPunct="0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pt-BR" sz="900" b="0" dirty="0">
                          <a:effectLst/>
                        </a:rPr>
                        <a:t>terapia ocupacional e saúde integral da criança e do adolescente</a:t>
                      </a:r>
                      <a:endParaRPr lang="pt-BR" sz="10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989107"/>
                  </a:ext>
                </a:extLst>
              </a:tr>
            </a:tbl>
          </a:graphicData>
        </a:graphic>
      </p:graphicFrame>
      <p:pic>
        <p:nvPicPr>
          <p:cNvPr id="1025" name="Imagem 1">
            <a:extLst>
              <a:ext uri="{FF2B5EF4-FFF2-40B4-BE49-F238E27FC236}">
                <a16:creationId xmlns:a16="http://schemas.microsoft.com/office/drawing/2014/main" id="{43D95E15-D619-48B2-AE3A-BB912666F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787" y="620053"/>
            <a:ext cx="3524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m 4" descr="Logomarca FMUSP">
            <a:extLst>
              <a:ext uri="{FF2B5EF4-FFF2-40B4-BE49-F238E27FC236}">
                <a16:creationId xmlns:a16="http://schemas.microsoft.com/office/drawing/2014/main" id="{3AA630FA-50AF-4025-A026-9BFBDD4F8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458673" cy="68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008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Infecção hospitalar na UTI </a:t>
            </a:r>
            <a:r>
              <a:rPr lang="pt-BR" sz="2000" dirty="0"/>
              <a:t>(ANVISA, 2007)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Taxas de infecções e resistência microbiana aos antimicrobianos: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Maior volume de trabalho,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Pacientes mais graves,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Tempo de internação prolongado,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Maior quantidade de procedimentos invasivos,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Maior uso de antimicrobianos.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90128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75F875-16A5-4336-B48A-62DE6B6B3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88640"/>
            <a:ext cx="7200900" cy="1485900"/>
          </a:xfrm>
        </p:spPr>
        <p:txBody>
          <a:bodyPr/>
          <a:lstStyle/>
          <a:p>
            <a:r>
              <a:rPr lang="pt-BR" dirty="0"/>
              <a:t>Covid-19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A851FC-2E69-4136-BC20-72128AC08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052736"/>
            <a:ext cx="7791772" cy="551033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t-BR" dirty="0"/>
              <a:t>A doença do </a:t>
            </a:r>
            <a:r>
              <a:rPr lang="pt-BR" dirty="0" err="1"/>
              <a:t>coronavírus</a:t>
            </a:r>
            <a:r>
              <a:rPr lang="pt-BR" dirty="0"/>
              <a:t> (COVID-19) é uma doença infecciosa causada por um </a:t>
            </a:r>
            <a:r>
              <a:rPr lang="pt-BR" dirty="0" err="1"/>
              <a:t>coronavírus</a:t>
            </a:r>
            <a:r>
              <a:rPr lang="pt-BR" dirty="0"/>
              <a:t> recém-descoberto.</a:t>
            </a:r>
          </a:p>
          <a:p>
            <a:pPr>
              <a:lnSpc>
                <a:spcPct val="120000"/>
              </a:lnSpc>
            </a:pPr>
            <a:r>
              <a:rPr lang="pt-BR" dirty="0"/>
              <a:t>A maioria das pessoas que adoece em decorrência da COVID-19 apresentará sintomas leves a moderados e se recuperará sem tratamento especial.</a:t>
            </a:r>
          </a:p>
          <a:p>
            <a:pPr>
              <a:lnSpc>
                <a:spcPct val="120000"/>
              </a:lnSpc>
            </a:pPr>
            <a:r>
              <a:rPr lang="pt-BR" dirty="0"/>
              <a:t>O vírus que causa a COVID-19 é transmitido principalmente por meio de gotículas geradas quando uma pessoa infectada tosse, espirra ou exala. Essas gotículas são muito pesadas para permanecerem no ar e são rapidamente depositadas em pisos ou superfícies.</a:t>
            </a:r>
          </a:p>
          <a:p>
            <a:pPr>
              <a:lnSpc>
                <a:spcPct val="120000"/>
              </a:lnSpc>
            </a:pPr>
            <a:r>
              <a:rPr lang="pt-BR" dirty="0"/>
              <a:t>Você pode ser infectado ao inalar o vírus se estiver próximo de alguém que tenha COVID-19 ou ao tocar em uma superfície contaminada e, em seguida, passar as mãos nos olhos, no nariz ou na boca.								(OMS, 2020)</a:t>
            </a:r>
          </a:p>
        </p:txBody>
      </p:sp>
    </p:spTree>
    <p:extLst>
      <p:ext uri="{BB962C8B-B14F-4D97-AF65-F5344CB8AC3E}">
        <p14:creationId xmlns:p14="http://schemas.microsoft.com/office/powerpoint/2010/main" val="3067611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A9F35-838E-416E-8618-1FDA64FA0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Sintomas da COVID-19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35A7FC-5802-46DF-8522-8D265F739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772816"/>
            <a:ext cx="3335840" cy="823912"/>
          </a:xfrm>
        </p:spPr>
        <p:txBody>
          <a:bodyPr/>
          <a:lstStyle/>
          <a:p>
            <a:r>
              <a:rPr lang="pt-BR" dirty="0"/>
              <a:t>Mais comuns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67196C-CE89-476F-9806-1AA6F04F1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737794"/>
            <a:ext cx="3335839" cy="3571526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febre</a:t>
            </a:r>
          </a:p>
          <a:p>
            <a:r>
              <a:rPr lang="pt-BR" dirty="0"/>
              <a:t>tosse seca</a:t>
            </a:r>
          </a:p>
          <a:p>
            <a:r>
              <a:rPr lang="pt-BR" dirty="0"/>
              <a:t>cansaço</a:t>
            </a:r>
          </a:p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5EAF3E3-A278-46CA-A2B1-941B7714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93760" y="1782340"/>
            <a:ext cx="3335840" cy="823912"/>
          </a:xfrm>
        </p:spPr>
        <p:txBody>
          <a:bodyPr/>
          <a:lstStyle/>
          <a:p>
            <a:r>
              <a:rPr lang="pt-BR" dirty="0"/>
              <a:t>Menos comuns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F8C1E46-DEE8-4EFE-A0FE-4C3DB96A0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93760" y="2737794"/>
            <a:ext cx="3335840" cy="3571526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dores e desconfortos</a:t>
            </a:r>
          </a:p>
          <a:p>
            <a:r>
              <a:rPr lang="pt-BR" dirty="0"/>
              <a:t>dor de garganta</a:t>
            </a:r>
          </a:p>
          <a:p>
            <a:r>
              <a:rPr lang="pt-BR" dirty="0"/>
              <a:t>diarreia</a:t>
            </a:r>
          </a:p>
          <a:p>
            <a:r>
              <a:rPr lang="pt-BR" dirty="0"/>
              <a:t>conjuntivite</a:t>
            </a:r>
          </a:p>
          <a:p>
            <a:r>
              <a:rPr lang="pt-BR" dirty="0"/>
              <a:t>dor de cabeça</a:t>
            </a:r>
          </a:p>
          <a:p>
            <a:r>
              <a:rPr lang="pt-BR" dirty="0"/>
              <a:t>perda de paladar ou olfato</a:t>
            </a:r>
          </a:p>
          <a:p>
            <a:r>
              <a:rPr lang="pt-BR" dirty="0"/>
              <a:t>erupção cutânea na pele ou descoloração dos dedos das mãos ou dos pés</a:t>
            </a:r>
          </a:p>
          <a:p>
            <a:pPr marL="0" indent="0" algn="r">
              <a:buNone/>
            </a:pPr>
            <a:r>
              <a:rPr lang="pt-BR" dirty="0"/>
              <a:t>(OMS, 2020)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04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F3B97BF-AAD0-4F74-BB7A-3F984C12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4" y="685800"/>
            <a:ext cx="3164979" cy="2157884"/>
          </a:xfrm>
        </p:spPr>
        <p:txBody>
          <a:bodyPr/>
          <a:lstStyle/>
          <a:p>
            <a:r>
              <a:rPr lang="pt-BR" dirty="0"/>
              <a:t>Desinfecção e medidas de proteção</a:t>
            </a:r>
          </a:p>
        </p:txBody>
      </p:sp>
    </p:spTree>
    <p:extLst>
      <p:ext uri="{BB962C8B-B14F-4D97-AF65-F5344CB8AC3E}">
        <p14:creationId xmlns:p14="http://schemas.microsoft.com/office/powerpoint/2010/main" val="3255049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F0D6F-C4A5-44D9-BE6D-3888B729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Desinfecção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545140-715E-4EA8-A112-E6758A00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484784"/>
            <a:ext cx="7431732" cy="4382616"/>
          </a:xfrm>
        </p:spPr>
        <p:txBody>
          <a:bodyPr>
            <a:normAutofit lnSpcReduction="10000"/>
          </a:bodyPr>
          <a:lstStyle/>
          <a:p>
            <a:r>
              <a:rPr lang="pt-BR" dirty="0">
                <a:highlight>
                  <a:srgbClr val="FFFF00"/>
                </a:highlight>
              </a:rPr>
              <a:t>A desinfecção das superfícies das unidades de isolamento só́ deve ser realizada após a sua limpeza</a:t>
            </a:r>
            <a:r>
              <a:rPr lang="pt-BR" dirty="0"/>
              <a:t>. Os desinfetantes com potencial para desinfecção de superfícies incluem aqueles à base de cloro, álcoois, alguns fenóis e alguns </a:t>
            </a:r>
            <a:r>
              <a:rPr lang="pt-BR" dirty="0" err="1"/>
              <a:t>iodóforos</a:t>
            </a:r>
            <a:r>
              <a:rPr lang="pt-BR" dirty="0"/>
              <a:t> e o quaternário de amônio. </a:t>
            </a:r>
          </a:p>
          <a:p>
            <a:endParaRPr lang="pt-BR" dirty="0"/>
          </a:p>
          <a:p>
            <a:r>
              <a:rPr lang="pt-BR" dirty="0">
                <a:highlight>
                  <a:srgbClr val="FFFF00"/>
                </a:highlight>
              </a:rPr>
              <a:t>Os vírus são inativados pelo álcool a 70% e pelo cloro. </a:t>
            </a:r>
          </a:p>
          <a:p>
            <a:endParaRPr lang="pt-BR" dirty="0"/>
          </a:p>
          <a:p>
            <a:r>
              <a:rPr lang="pt-BR" dirty="0"/>
              <a:t>Portanto, preconiza-se </a:t>
            </a:r>
            <a:r>
              <a:rPr lang="pt-BR" dirty="0">
                <a:highlight>
                  <a:srgbClr val="FFFF00"/>
                </a:highlight>
              </a:rPr>
              <a:t>a limpeza das superfícies </a:t>
            </a:r>
            <a:r>
              <a:rPr lang="pt-BR" dirty="0"/>
              <a:t>do isolamento </a:t>
            </a:r>
            <a:r>
              <a:rPr lang="pt-BR" dirty="0">
                <a:highlight>
                  <a:srgbClr val="FFFF00"/>
                </a:highlight>
              </a:rPr>
              <a:t>com detergente neutro seguida da desinfecção com uma destas soluções desinfetantes </a:t>
            </a:r>
            <a:r>
              <a:rPr lang="pt-BR" dirty="0"/>
              <a:t>ou outro desinfetante padronizado pelo serviço de saúde, desde que seja regularizado junto à Anvisa.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6692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F0D6F-C4A5-44D9-BE6D-3888B729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Desinfecção </a:t>
            </a:r>
            <a:r>
              <a:rPr lang="pt-BR" sz="1800" dirty="0"/>
              <a:t>Resolução Anvisa RDC nº 15, de 15 de março de 2012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545140-715E-4EA8-A112-E6758A00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861592"/>
            <a:ext cx="7200900" cy="4310608"/>
          </a:xfrm>
        </p:spPr>
        <p:txBody>
          <a:bodyPr>
            <a:normAutofit lnSpcReduction="10000"/>
          </a:bodyPr>
          <a:lstStyle/>
          <a:p>
            <a:r>
              <a:rPr lang="pt-BR" dirty="0">
                <a:highlight>
                  <a:srgbClr val="FFFF00"/>
                </a:highlight>
              </a:rPr>
              <a:t>Desinfecção de alto nível: </a:t>
            </a:r>
            <a:r>
              <a:rPr lang="pt-BR" dirty="0"/>
              <a:t>processo físico ou químico que destrói a maioria dos microrganismos de artigos semicríticos, inclusive microbactérias e fungos, exceto um número elevado de esporos bacterianos; destrói todas as bactérias, fungos, vírus, e parte dos esporos. </a:t>
            </a:r>
          </a:p>
          <a:p>
            <a:r>
              <a:rPr lang="pt-BR" dirty="0">
                <a:highlight>
                  <a:srgbClr val="FFFF00"/>
                </a:highlight>
              </a:rPr>
              <a:t>Desinfecção de nível intermediário: </a:t>
            </a:r>
            <a:r>
              <a:rPr lang="pt-BR" dirty="0"/>
              <a:t>processo físico ou químico  que destrói microrganismos patogênicos na forma vegetativa, microbactérias, a maioria dos vírus e dos fungos, de objetos inanimados e superfícies; tem ação </a:t>
            </a:r>
            <a:r>
              <a:rPr lang="pt-BR" dirty="0" err="1"/>
              <a:t>virucida</a:t>
            </a:r>
            <a:r>
              <a:rPr lang="pt-BR" dirty="0"/>
              <a:t>, bactericida, inclusive contra o bacilo da tuberculose. Não destrói esporos;</a:t>
            </a:r>
          </a:p>
          <a:p>
            <a:r>
              <a:rPr lang="pt-BR" dirty="0">
                <a:highlight>
                  <a:srgbClr val="FFFF00"/>
                </a:highlight>
              </a:rPr>
              <a:t>Desinfecção de baixo nível: </a:t>
            </a:r>
            <a:r>
              <a:rPr lang="pt-BR" dirty="0"/>
              <a:t>é capaz de eliminar todas as bactérias, não tem ação contra esporos, vírus não lipídicos ou bacilo da tuberculose. Tem ação relativa contra fungos</a:t>
            </a:r>
          </a:p>
        </p:txBody>
      </p:sp>
    </p:spTree>
    <p:extLst>
      <p:ext uri="{BB962C8B-B14F-4D97-AF65-F5344CB8AC3E}">
        <p14:creationId xmlns:p14="http://schemas.microsoft.com/office/powerpoint/2010/main" val="90042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C20D8-1247-4D98-983B-EF927927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943000"/>
          </a:xfrm>
        </p:spPr>
        <p:txBody>
          <a:bodyPr/>
          <a:lstStyle/>
          <a:p>
            <a:r>
              <a:rPr lang="pt-BR" dirty="0"/>
              <a:t>Medidas de Proteção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615A61-BE87-4F3C-8BE5-5F5787E16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280" y="1484784"/>
            <a:ext cx="7200900" cy="4968552"/>
          </a:xfrm>
        </p:spPr>
        <p:txBody>
          <a:bodyPr>
            <a:normAutofit fontScale="92500" lnSpcReduction="20000"/>
          </a:bodyPr>
          <a:lstStyle/>
          <a:p>
            <a:r>
              <a:rPr lang="pt-BR" dirty="0">
                <a:highlight>
                  <a:srgbClr val="FFFF00"/>
                </a:highlight>
              </a:rPr>
              <a:t>Medidas de Proteção Coletiva</a:t>
            </a:r>
            <a:r>
              <a:rPr lang="pt-BR" dirty="0"/>
              <a:t> – difíceis de eliminar agentes patológicos.</a:t>
            </a:r>
          </a:p>
          <a:p>
            <a:r>
              <a:rPr lang="pt-BR" dirty="0">
                <a:highlight>
                  <a:srgbClr val="FFFF00"/>
                </a:highlight>
              </a:rPr>
              <a:t>Medidas de Proteção Individual (organização do trabalho e Equipamentos de proteção individuais - EPIs):</a:t>
            </a:r>
          </a:p>
          <a:p>
            <a:pPr lvl="1"/>
            <a:r>
              <a:rPr lang="pt-BR" dirty="0">
                <a:highlight>
                  <a:srgbClr val="00FFFF"/>
                </a:highlight>
              </a:rPr>
              <a:t>jaleco</a:t>
            </a:r>
          </a:p>
          <a:p>
            <a:pPr lvl="1"/>
            <a:r>
              <a:rPr lang="pt-BR" dirty="0">
                <a:highlight>
                  <a:srgbClr val="00FFFF"/>
                </a:highlight>
              </a:rPr>
              <a:t>capote ou avental</a:t>
            </a:r>
            <a:r>
              <a:rPr lang="pt-BR" dirty="0"/>
              <a:t> (avental impermeável de mangas compridas e outros não impermeáveis como o avental de algodão branco que é indicado em serviços ambulatoriais); </a:t>
            </a:r>
          </a:p>
          <a:p>
            <a:pPr lvl="1"/>
            <a:r>
              <a:rPr lang="pt-BR" dirty="0">
                <a:highlight>
                  <a:srgbClr val="00FFFF"/>
                </a:highlight>
              </a:rPr>
              <a:t>gorro</a:t>
            </a:r>
            <a:r>
              <a:rPr lang="pt-BR" dirty="0"/>
              <a:t>; </a:t>
            </a:r>
          </a:p>
          <a:p>
            <a:pPr lvl="1"/>
            <a:r>
              <a:rPr lang="pt-BR" dirty="0">
                <a:highlight>
                  <a:srgbClr val="00FFFF"/>
                </a:highlight>
              </a:rPr>
              <a:t>óculos de proteção</a:t>
            </a:r>
            <a:r>
              <a:rPr lang="pt-BR" dirty="0"/>
              <a:t>;</a:t>
            </a:r>
          </a:p>
          <a:p>
            <a:pPr lvl="1"/>
            <a:r>
              <a:rPr lang="pt-BR" dirty="0">
                <a:highlight>
                  <a:srgbClr val="00FFFF"/>
                </a:highlight>
              </a:rPr>
              <a:t>protetor facial ou </a:t>
            </a:r>
            <a:r>
              <a:rPr lang="pt-BR" dirty="0" err="1">
                <a:highlight>
                  <a:srgbClr val="00FFFF"/>
                </a:highlight>
              </a:rPr>
              <a:t>faceshield</a:t>
            </a:r>
            <a:r>
              <a:rPr lang="pt-BR" dirty="0"/>
              <a:t>;</a:t>
            </a:r>
          </a:p>
          <a:p>
            <a:pPr lvl="1"/>
            <a:r>
              <a:rPr lang="pt-BR" dirty="0">
                <a:highlight>
                  <a:srgbClr val="00FFFF"/>
                </a:highlight>
              </a:rPr>
              <a:t>máscaras</a:t>
            </a:r>
            <a:r>
              <a:rPr lang="pt-BR" dirty="0"/>
              <a:t> (cirúrgica, N95, PPF2 para clínicas que geram aerossóis); </a:t>
            </a:r>
          </a:p>
          <a:p>
            <a:pPr lvl="1"/>
            <a:r>
              <a:rPr lang="pt-BR" dirty="0">
                <a:highlight>
                  <a:srgbClr val="00FFFF"/>
                </a:highlight>
              </a:rPr>
              <a:t>luvas</a:t>
            </a:r>
            <a:r>
              <a:rPr lang="pt-BR" dirty="0"/>
              <a:t>; </a:t>
            </a:r>
          </a:p>
          <a:p>
            <a:pPr lvl="1"/>
            <a:r>
              <a:rPr lang="pt-BR" dirty="0">
                <a:highlight>
                  <a:srgbClr val="00FFFF"/>
                </a:highlight>
              </a:rPr>
              <a:t>sapato fechado;</a:t>
            </a:r>
            <a:endParaRPr lang="pt-BR" dirty="0"/>
          </a:p>
          <a:p>
            <a:pPr lvl="1"/>
            <a:r>
              <a:rPr lang="pt-BR" dirty="0" err="1">
                <a:highlight>
                  <a:srgbClr val="00FFFF"/>
                </a:highlight>
              </a:rPr>
              <a:t>propé</a:t>
            </a:r>
            <a:r>
              <a:rPr lang="pt-BR" dirty="0"/>
              <a:t> de acordo com o ambiente ou da Comissão de Controle de Infeção Hospitalar (CCIH)</a:t>
            </a:r>
          </a:p>
        </p:txBody>
      </p:sp>
    </p:spTree>
    <p:extLst>
      <p:ext uri="{BB962C8B-B14F-4D97-AF65-F5344CB8AC3E}">
        <p14:creationId xmlns:p14="http://schemas.microsoft.com/office/powerpoint/2010/main" val="3568170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9DF4A-7D0A-47C4-9390-AAACD4292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Higienização das mãos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F6D5C9-13F8-473F-BCF7-8B1A9CC12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CB45BF5-A5CC-42EA-8F33-296781203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40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Lavagem ou higienização das mãos?  </a:t>
            </a:r>
            <a:br>
              <a:rPr lang="pt-BR" sz="3600" dirty="0"/>
            </a:br>
            <a:r>
              <a:rPr lang="pt-BR" sz="2000" dirty="0"/>
              <a:t>(ANVISA, 2007)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/>
              <a:t>Higienização: termo mais amplo.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Higienização simples,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Higienização </a:t>
            </a:r>
            <a:r>
              <a:rPr lang="pt-BR" dirty="0" err="1"/>
              <a:t>anti-séptica</a:t>
            </a:r>
            <a:r>
              <a:rPr lang="pt-BR" dirty="0"/>
              <a:t>,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Fricção </a:t>
            </a:r>
            <a:r>
              <a:rPr lang="pt-BR" dirty="0" err="1"/>
              <a:t>anti-séptica</a:t>
            </a:r>
            <a:r>
              <a:rPr lang="pt-BR" dirty="0"/>
              <a:t>,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err="1"/>
              <a:t>Anti-sepsia</a:t>
            </a:r>
            <a:r>
              <a:rPr lang="pt-BR" dirty="0"/>
              <a:t> cirúrgica das mãos.</a:t>
            </a:r>
          </a:p>
        </p:txBody>
      </p:sp>
    </p:spTree>
    <p:extLst>
      <p:ext uri="{BB962C8B-B14F-4D97-AF65-F5344CB8AC3E}">
        <p14:creationId xmlns:p14="http://schemas.microsoft.com/office/powerpoint/2010/main" val="343531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Por que higienizar as mãos? </a:t>
            </a:r>
            <a:r>
              <a:rPr lang="pt-BR" sz="2800" dirty="0"/>
              <a:t>(ANVISA, 2007)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Principal medida de prevenção de infecção hospitalar!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As mãos são a principal via de transmissão de microrganismos;</a:t>
            </a:r>
          </a:p>
          <a:p>
            <a:endParaRPr lang="pt-BR" dirty="0"/>
          </a:p>
          <a:p>
            <a:r>
              <a:rPr lang="pt-BR" dirty="0"/>
              <a:t>Formas de contágio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direto: contato pele com pele;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indireto: objetos e superfície contaminados.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353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DD50D-DE0F-4878-93C7-37505F1C8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Primeiros lembretes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850F6D-7CF7-4020-9118-1EF468932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86000"/>
            <a:ext cx="7200900" cy="402332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Adaptação de aula da disciplina de Terapia Ocupacional e Programas Hospitalares;</a:t>
            </a:r>
          </a:p>
          <a:p>
            <a:r>
              <a:rPr lang="pt-BR" dirty="0"/>
              <a:t>Aspectos próprios à atenção hospitalar, mas aplicáveis a várias condições de atendimento em outros serviços do setor saúde, assistência social, e demais locais de prática profissional.</a:t>
            </a:r>
          </a:p>
          <a:p>
            <a:r>
              <a:rPr lang="pt-BR" dirty="0"/>
              <a:t>Importante levar em conta as orientações do serviço onde vão realizar disciplinas de Práticas e Estágios.</a:t>
            </a:r>
          </a:p>
          <a:p>
            <a:r>
              <a:rPr lang="pt-BR" dirty="0"/>
              <a:t>De posse dessas informações, você também pode ser um multiplicador.</a:t>
            </a:r>
          </a:p>
          <a:p>
            <a:r>
              <a:rPr lang="pt-BR" dirty="0"/>
              <a:t>Mantenha-se informado, pois novas pesquisas reatualizam e ampliam constantemente o que se sabe sobre a COVID-19.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9219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Para que higienizar as mãos?</a:t>
            </a:r>
            <a:r>
              <a:rPr lang="pt-BR" dirty="0"/>
              <a:t> </a:t>
            </a:r>
            <a:br>
              <a:rPr lang="pt-BR" dirty="0"/>
            </a:br>
            <a:r>
              <a:rPr lang="pt-BR" sz="1800" dirty="0"/>
              <a:t>(ANVISA, 2007)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8700" y="2286000"/>
            <a:ext cx="7647756" cy="4095328"/>
          </a:xfrm>
        </p:spPr>
        <p:txBody>
          <a:bodyPr>
            <a:normAutofit/>
          </a:bodyPr>
          <a:lstStyle/>
          <a:p>
            <a:r>
              <a:rPr lang="pt-BR" sz="2400" dirty="0"/>
              <a:t>Remoção de sujidade visível, oleosidade, suor, pelos e células descamativas e da microbiota da pele,</a:t>
            </a:r>
          </a:p>
          <a:p>
            <a:endParaRPr lang="pt-BR" sz="2400" dirty="0"/>
          </a:p>
          <a:p>
            <a:r>
              <a:rPr lang="pt-BR" sz="2400" dirty="0"/>
              <a:t>Interromper a transmissão de infecções veiculadas ao contato,</a:t>
            </a:r>
          </a:p>
          <a:p>
            <a:endParaRPr lang="pt-BR" sz="2400" dirty="0"/>
          </a:p>
          <a:p>
            <a:r>
              <a:rPr lang="pt-BR" sz="2400" dirty="0"/>
              <a:t>Prevenção e redução das infecções causadas por transmissões cruzadas.</a:t>
            </a:r>
          </a:p>
        </p:txBody>
      </p:sp>
    </p:spTree>
    <p:extLst>
      <p:ext uri="{BB962C8B-B14F-4D97-AF65-F5344CB8AC3E}">
        <p14:creationId xmlns:p14="http://schemas.microsoft.com/office/powerpoint/2010/main" val="591973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Higienização com água e sabão</a:t>
            </a:r>
            <a:br>
              <a:rPr lang="pt-BR" sz="4000" dirty="0"/>
            </a:br>
            <a:r>
              <a:rPr lang="pt-BR" sz="2000" dirty="0"/>
              <a:t> (ANVISA, 2007)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z="3000" dirty="0"/>
              <a:t>Ao iniciar e encerrar o turno de trabalho;</a:t>
            </a:r>
          </a:p>
          <a:p>
            <a:r>
              <a:rPr lang="pt-BR" sz="3000" dirty="0"/>
              <a:t>Quando as mãos estiverem visivelmente sujas ou contaminadas com sangue e outros fluidos corporais;</a:t>
            </a:r>
          </a:p>
          <a:p>
            <a:r>
              <a:rPr lang="pt-BR" sz="3000" dirty="0"/>
              <a:t>(Antes e) depois de ir ao banheiro;</a:t>
            </a:r>
          </a:p>
          <a:p>
            <a:r>
              <a:rPr lang="pt-BR" sz="3000" dirty="0"/>
              <a:t>Antes e após as refeições;</a:t>
            </a:r>
          </a:p>
          <a:p>
            <a:r>
              <a:rPr lang="pt-BR" sz="3000" dirty="0"/>
              <a:t>Antes do preparo das refeições;</a:t>
            </a:r>
          </a:p>
          <a:p>
            <a:r>
              <a:rPr lang="pt-BR" sz="3000" dirty="0"/>
              <a:t>Antes do preparo de medicações;</a:t>
            </a:r>
          </a:p>
          <a:p>
            <a:r>
              <a:rPr lang="pt-BR" sz="3000" dirty="0"/>
              <a:t>Nas situações descritas para uso da preparação alcoólica.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9623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3600" y="116632"/>
            <a:ext cx="6589199" cy="1280890"/>
          </a:xfrm>
        </p:spPr>
        <p:txBody>
          <a:bodyPr>
            <a:normAutofit/>
          </a:bodyPr>
          <a:lstStyle/>
          <a:p>
            <a:br>
              <a:rPr lang="pt-BR" sz="3200" dirty="0"/>
            </a:br>
            <a:r>
              <a:rPr lang="pt-BR" sz="3200" dirty="0"/>
              <a:t>Uso de preparação alcoólica </a:t>
            </a:r>
            <a:r>
              <a:rPr lang="pt-BR" sz="1400" dirty="0"/>
              <a:t>(ANVISA, 2007)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arenR"/>
            </a:pPr>
            <a:r>
              <a:rPr lang="pt-BR" sz="2400" dirty="0"/>
              <a:t>Quando as mãos não estiverem visivelmente sujas;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arenR"/>
            </a:pPr>
            <a:endParaRPr lang="pt-BR" sz="2400" dirty="0"/>
          </a:p>
          <a:p>
            <a:pPr marL="514350" indent="-514350">
              <a:lnSpc>
                <a:spcPct val="100000"/>
              </a:lnSpc>
              <a:buFont typeface="+mj-lt"/>
              <a:buAutoNum type="arabicParenR"/>
            </a:pPr>
            <a:r>
              <a:rPr lang="pt-BR" sz="2400" dirty="0"/>
              <a:t>Antes do contato com o paciente (realizar exames físicos, toques);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arenR"/>
            </a:pPr>
            <a:endParaRPr lang="pt-BR" sz="2400" dirty="0"/>
          </a:p>
          <a:p>
            <a:pPr marL="514350" indent="-514350">
              <a:lnSpc>
                <a:spcPct val="100000"/>
              </a:lnSpc>
              <a:buFont typeface="+mj-lt"/>
              <a:buAutoNum type="arabicParenR"/>
            </a:pPr>
            <a:r>
              <a:rPr lang="pt-BR" sz="2400" dirty="0"/>
              <a:t>Após o contato com o paciente;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arenR"/>
            </a:pPr>
            <a:endParaRPr lang="pt-BR" sz="2400" dirty="0"/>
          </a:p>
          <a:p>
            <a:pPr marL="514350" indent="-514350">
              <a:lnSpc>
                <a:spcPct val="100000"/>
              </a:lnSpc>
              <a:buFont typeface="+mj-lt"/>
              <a:buAutoNum type="arabicParenR"/>
            </a:pPr>
            <a:r>
              <a:rPr lang="pt-BR" sz="2400" dirty="0"/>
              <a:t>Antes de realizar procedimentos assistenciais e de manipulação de objetos invasivos;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arenR"/>
            </a:pPr>
            <a:endParaRPr lang="pt-BR" sz="2400" dirty="0"/>
          </a:p>
          <a:p>
            <a:pPr marL="514350" indent="-514350">
              <a:lnSpc>
                <a:spcPct val="100000"/>
              </a:lnSpc>
              <a:buFont typeface="+mj-lt"/>
              <a:buAutoNum type="arabicParenR"/>
            </a:pPr>
            <a:r>
              <a:rPr lang="pt-BR" sz="2400" dirty="0"/>
              <a:t>Antes de calçar luvas para inserção de dispositivos invasivos não cirúrgicos;</a:t>
            </a:r>
          </a:p>
          <a:p>
            <a:pPr marL="0" indent="0">
              <a:lnSpc>
                <a:spcPct val="100000"/>
              </a:lnSpc>
              <a:buNone/>
            </a:pPr>
            <a:endParaRPr lang="pt-BR" sz="2400" dirty="0"/>
          </a:p>
          <a:p>
            <a:pPr>
              <a:lnSpc>
                <a:spcPct val="100000"/>
              </a:lnSpc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999510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89199" cy="1280890"/>
          </a:xfrm>
        </p:spPr>
        <p:txBody>
          <a:bodyPr>
            <a:normAutofit/>
          </a:bodyPr>
          <a:lstStyle/>
          <a:p>
            <a:br>
              <a:rPr lang="pt-BR" sz="3200" dirty="0"/>
            </a:br>
            <a:r>
              <a:rPr lang="pt-BR" sz="3200" dirty="0"/>
              <a:t>Uso de preparação alcoólica </a:t>
            </a:r>
            <a:r>
              <a:rPr lang="pt-BR" sz="1600" dirty="0"/>
              <a:t>(ANVISA, 2007)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691605"/>
            <a:ext cx="7704856" cy="43296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400" dirty="0"/>
              <a:t>6) Após risco de exposição a fluidos corporais;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7) Ao mudar de um sítio corporal para outro limpo, durante o cuidado ao paciente;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8) Após contato com objetos inanimados e superfícies imediatamente próximas ao paciente;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9) Antes e após a remoção das luvas;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10) Outros procedimentos: manipulação de invólucros de material estéril.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17243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Uso de luvas </a:t>
            </a:r>
            <a:r>
              <a:rPr lang="pt-BR" sz="1800" dirty="0"/>
              <a:t>(ANVISA, 2007)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386805"/>
            <a:ext cx="7315200" cy="4994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dirty="0"/>
              <a:t>Somente quando indicado;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/>
              <a:t>Antes de entrar em contato com sangue ou fluidos corporais, membrana, mucosa, pele não intacta e outros materiais potencialmente infectantes;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/>
              <a:t>Troque sempre de luvas quando entrar em contato com outro paciente;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/>
              <a:t>Troque de luva quando for mudar de um sítio corporal para outro, limpo, ou quando estiver danificada;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/>
              <a:t>Nunca toque desnecessariamente superfícies e materiais (telefones, maçanetas, portas) quando estiver com luvas.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566785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Uso de antissépticos </a:t>
            </a:r>
            <a:r>
              <a:rPr lang="pt-BR" sz="1800" dirty="0"/>
              <a:t>(ANVISA, 2007)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8700" y="1844824"/>
            <a:ext cx="7431732" cy="4327376"/>
          </a:xfrm>
        </p:spPr>
        <p:txBody>
          <a:bodyPr>
            <a:normAutofit lnSpcReduction="10000"/>
          </a:bodyPr>
          <a:lstStyle/>
          <a:p>
            <a:r>
              <a:rPr lang="pt-BR" dirty="0"/>
              <a:t>Detergente + antissépticos = higienização antisséptica das mãos e </a:t>
            </a:r>
            <a:r>
              <a:rPr lang="pt-BR" dirty="0" err="1"/>
              <a:t>degermação</a:t>
            </a:r>
            <a:r>
              <a:rPr lang="pt-BR" dirty="0"/>
              <a:t> da pele.</a:t>
            </a:r>
          </a:p>
          <a:p>
            <a:endParaRPr lang="pt-BR" dirty="0"/>
          </a:p>
          <a:p>
            <a:r>
              <a:rPr lang="pt-BR" dirty="0"/>
              <a:t>Indicações: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Precaução de contato recomendado para pacientes com </a:t>
            </a:r>
            <a:r>
              <a:rPr lang="pt-BR" dirty="0" err="1"/>
              <a:t>microorganismos</a:t>
            </a:r>
            <a:r>
              <a:rPr lang="pt-BR" dirty="0"/>
              <a:t> multirresistentes;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Em surtos;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No pré-operatório para toda a equipe cirúrgica;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Antes de procedimentos invasivos.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9249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8246B-BAAA-4842-922E-C0B3CC57E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Precauções</a:t>
            </a:r>
          </a:p>
        </p:txBody>
      </p:sp>
      <p:pic>
        <p:nvPicPr>
          <p:cNvPr id="3074" name="Picture 2" descr="Cartaz Precauções - Busca - Anvisa">
            <a:extLst>
              <a:ext uri="{FF2B5EF4-FFF2-40B4-BE49-F238E27FC236}">
                <a16:creationId xmlns:a16="http://schemas.microsoft.com/office/drawing/2014/main" id="{111195CC-E905-4DE2-AE54-AF6820CCF5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108029" cy="621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857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Isolamento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484784"/>
            <a:ext cx="8532440" cy="4824536"/>
          </a:xfrm>
        </p:spPr>
        <p:txBody>
          <a:bodyPr>
            <a:normAutofit/>
          </a:bodyPr>
          <a:lstStyle/>
          <a:p>
            <a:r>
              <a:rPr lang="pt-BR" sz="2400" dirty="0">
                <a:highlight>
                  <a:srgbClr val="FFFF00"/>
                </a:highlight>
              </a:rPr>
              <a:t>Precaução de contato: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impedir contágio pele a pele ou por compartilhamento de objetos de uso comum, fluidos corporais, secreções e excreções.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infecção ou colonização por microrganismo multirresistente, conjuntivite, diarreia, varicela, infecções de pele e tecidos moles, com secreções ou não contidas no curativo, impetigo, herpes zoster disseminado ou em imunossuprimido etc.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78717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Isolamento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627219"/>
            <a:ext cx="8229600" cy="4929411"/>
          </a:xfrm>
        </p:spPr>
        <p:txBody>
          <a:bodyPr>
            <a:normAutofit/>
          </a:bodyPr>
          <a:lstStyle/>
          <a:p>
            <a:r>
              <a:rPr lang="pt-BR" sz="2400" dirty="0">
                <a:highlight>
                  <a:srgbClr val="FFFF00"/>
                </a:highlight>
              </a:rPr>
              <a:t>Precaução para gotículas: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impedir transmissão de doenças através de gotículas que podem entrar em contato com mucosas.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Meningite bacteriana, coqueluche, difteria, influenza, rubéola.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sz="2400" dirty="0"/>
          </a:p>
          <a:p>
            <a:r>
              <a:rPr lang="pt-BR" sz="2400" dirty="0">
                <a:highlight>
                  <a:srgbClr val="FFFF00"/>
                </a:highlight>
              </a:rPr>
              <a:t>Precaução para aerossóis: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impedir a transmissão de doenças através de partículas pequenas que podem ficar suspensas no ar.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suspeita ou confirmação de tuberculose pulmonar ou laríngea, varicela ou zoster disseminado, sarampo, H1N1.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98555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Protocolo de Controle e Prevenção de Infecção Hospitalar </a:t>
            </a:r>
            <a:r>
              <a:rPr lang="pt-BR" sz="1400" dirty="0"/>
              <a:t>(COTTING &amp; MATSUO, 2006)</a:t>
            </a:r>
            <a:br>
              <a:rPr lang="pt-BR" sz="1400" dirty="0"/>
            </a:br>
            <a:endParaRPr lang="pt-BR" sz="1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Precaução padrão;</a:t>
            </a:r>
          </a:p>
          <a:p>
            <a:r>
              <a:rPr lang="pt-BR" dirty="0"/>
              <a:t>Precaução de contato;</a:t>
            </a:r>
          </a:p>
          <a:p>
            <a:r>
              <a:rPr lang="pt-BR" dirty="0"/>
              <a:t>Precaução para gotículas;</a:t>
            </a:r>
          </a:p>
          <a:p>
            <a:r>
              <a:rPr lang="pt-BR" dirty="0"/>
              <a:t>Precaução para aerossóis.</a:t>
            </a:r>
          </a:p>
          <a:p>
            <a:r>
              <a:rPr lang="pt-BR" dirty="0"/>
              <a:t>Desinfecção de brinquedos;</a:t>
            </a:r>
          </a:p>
          <a:p>
            <a:r>
              <a:rPr lang="pt-BR" dirty="0"/>
              <a:t>Escolha de materiais utilizados em atendimentos da Terapia Ocupacional.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023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trela: 5 Pontas 1">
            <a:extLst>
              <a:ext uri="{FF2B5EF4-FFF2-40B4-BE49-F238E27FC236}">
                <a16:creationId xmlns:a16="http://schemas.microsoft.com/office/drawing/2014/main" id="{A24E2020-14B7-4BEC-B9F6-9188F9FFBA70}"/>
              </a:ext>
            </a:extLst>
          </p:cNvPr>
          <p:cNvSpPr/>
          <p:nvPr/>
        </p:nvSpPr>
        <p:spPr>
          <a:xfrm>
            <a:off x="570482" y="134634"/>
            <a:ext cx="3024336" cy="2808312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Uso de máscaras para todos</a:t>
            </a:r>
          </a:p>
        </p:txBody>
      </p:sp>
      <p:sp>
        <p:nvSpPr>
          <p:cNvPr id="3" name="Estrela: 5 Pontas 2">
            <a:extLst>
              <a:ext uri="{FF2B5EF4-FFF2-40B4-BE49-F238E27FC236}">
                <a16:creationId xmlns:a16="http://schemas.microsoft.com/office/drawing/2014/main" id="{ED5A8E6D-6F14-423A-AB24-0B3236950025}"/>
              </a:ext>
            </a:extLst>
          </p:cNvPr>
          <p:cNvSpPr/>
          <p:nvPr/>
        </p:nvSpPr>
        <p:spPr>
          <a:xfrm>
            <a:off x="5793797" y="2132856"/>
            <a:ext cx="3312368" cy="2808312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Não tocar o rosto nem coçar os olhos</a:t>
            </a:r>
          </a:p>
        </p:txBody>
      </p:sp>
      <p:sp>
        <p:nvSpPr>
          <p:cNvPr id="4" name="Estrela: 5 Pontas 3">
            <a:extLst>
              <a:ext uri="{FF2B5EF4-FFF2-40B4-BE49-F238E27FC236}">
                <a16:creationId xmlns:a16="http://schemas.microsoft.com/office/drawing/2014/main" id="{F4B939B9-7E9C-43C7-BB46-6C72D7FF05A0}"/>
              </a:ext>
            </a:extLst>
          </p:cNvPr>
          <p:cNvSpPr/>
          <p:nvPr/>
        </p:nvSpPr>
        <p:spPr>
          <a:xfrm>
            <a:off x="2873180" y="5361"/>
            <a:ext cx="3528391" cy="2808312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Limpeza de superfícies</a:t>
            </a:r>
          </a:p>
        </p:txBody>
      </p:sp>
      <p:sp>
        <p:nvSpPr>
          <p:cNvPr id="5" name="Estrela: 5 Pontas 4">
            <a:extLst>
              <a:ext uri="{FF2B5EF4-FFF2-40B4-BE49-F238E27FC236}">
                <a16:creationId xmlns:a16="http://schemas.microsoft.com/office/drawing/2014/main" id="{D0B7ABD5-1A29-429D-AF1B-69F49FD55A34}"/>
              </a:ext>
            </a:extLst>
          </p:cNvPr>
          <p:cNvSpPr/>
          <p:nvPr/>
        </p:nvSpPr>
        <p:spPr>
          <a:xfrm>
            <a:off x="372706" y="2330879"/>
            <a:ext cx="3312368" cy="2808312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Lavar mãos com frequência</a:t>
            </a:r>
          </a:p>
        </p:txBody>
      </p:sp>
      <p:sp>
        <p:nvSpPr>
          <p:cNvPr id="6" name="Estrela: 5 Pontas 5">
            <a:extLst>
              <a:ext uri="{FF2B5EF4-FFF2-40B4-BE49-F238E27FC236}">
                <a16:creationId xmlns:a16="http://schemas.microsoft.com/office/drawing/2014/main" id="{71542085-2722-4FE8-A497-AE83BD8DF39D}"/>
              </a:ext>
            </a:extLst>
          </p:cNvPr>
          <p:cNvSpPr/>
          <p:nvPr/>
        </p:nvSpPr>
        <p:spPr>
          <a:xfrm>
            <a:off x="4644008" y="3429000"/>
            <a:ext cx="4032448" cy="3420382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Evitar exposição de superfícies corporais</a:t>
            </a:r>
          </a:p>
          <a:p>
            <a:pPr algn="ctr"/>
            <a:r>
              <a:rPr lang="pt-BR" sz="1600" dirty="0"/>
              <a:t>(cabelos soltos, sandálias)</a:t>
            </a:r>
          </a:p>
        </p:txBody>
      </p:sp>
      <p:sp>
        <p:nvSpPr>
          <p:cNvPr id="7" name="Estrela: 5 Pontas 6">
            <a:extLst>
              <a:ext uri="{FF2B5EF4-FFF2-40B4-BE49-F238E27FC236}">
                <a16:creationId xmlns:a16="http://schemas.microsoft.com/office/drawing/2014/main" id="{86D8229F-1C4D-4126-A044-40B7EFAFC72D}"/>
              </a:ext>
            </a:extLst>
          </p:cNvPr>
          <p:cNvSpPr/>
          <p:nvPr/>
        </p:nvSpPr>
        <p:spPr>
          <a:xfrm>
            <a:off x="3360673" y="2384885"/>
            <a:ext cx="3024336" cy="2808312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Uso de álcool gel</a:t>
            </a:r>
          </a:p>
          <a:p>
            <a:pPr algn="ctr"/>
            <a:r>
              <a:rPr lang="pt-BR" sz="1200" dirty="0"/>
              <a:t>(quando não for possível lavar as mãos)</a:t>
            </a:r>
          </a:p>
        </p:txBody>
      </p:sp>
      <p:sp>
        <p:nvSpPr>
          <p:cNvPr id="8" name="Estrela: 5 Pontas 7">
            <a:extLst>
              <a:ext uri="{FF2B5EF4-FFF2-40B4-BE49-F238E27FC236}">
                <a16:creationId xmlns:a16="http://schemas.microsoft.com/office/drawing/2014/main" id="{2067F922-4EE4-4A77-B762-F8C166B2C72F}"/>
              </a:ext>
            </a:extLst>
          </p:cNvPr>
          <p:cNvSpPr/>
          <p:nvPr/>
        </p:nvSpPr>
        <p:spPr>
          <a:xfrm>
            <a:off x="5897516" y="250335"/>
            <a:ext cx="3024336" cy="2808312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Tossir no cotovelo ou no ombro</a:t>
            </a:r>
          </a:p>
        </p:txBody>
      </p:sp>
      <p:sp>
        <p:nvSpPr>
          <p:cNvPr id="9" name="Estrela: 5 Pontas 8">
            <a:extLst>
              <a:ext uri="{FF2B5EF4-FFF2-40B4-BE49-F238E27FC236}">
                <a16:creationId xmlns:a16="http://schemas.microsoft.com/office/drawing/2014/main" id="{531AB583-95BA-45A4-8279-5242EE470AFB}"/>
              </a:ext>
            </a:extLst>
          </p:cNvPr>
          <p:cNvSpPr/>
          <p:nvPr/>
        </p:nvSpPr>
        <p:spPr>
          <a:xfrm>
            <a:off x="2195736" y="4089146"/>
            <a:ext cx="3212638" cy="2808312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Jogar lenço de papel após tossir</a:t>
            </a:r>
          </a:p>
        </p:txBody>
      </p:sp>
      <p:sp>
        <p:nvSpPr>
          <p:cNvPr id="10" name="Estrela: 5 Pontas 9">
            <a:extLst>
              <a:ext uri="{FF2B5EF4-FFF2-40B4-BE49-F238E27FC236}">
                <a16:creationId xmlns:a16="http://schemas.microsoft.com/office/drawing/2014/main" id="{4143F3C8-EE75-4322-B023-522535CC8BF2}"/>
              </a:ext>
            </a:extLst>
          </p:cNvPr>
          <p:cNvSpPr/>
          <p:nvPr/>
        </p:nvSpPr>
        <p:spPr>
          <a:xfrm>
            <a:off x="372706" y="4863572"/>
            <a:ext cx="2759134" cy="1882040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Unhas cortadas</a:t>
            </a:r>
          </a:p>
        </p:txBody>
      </p:sp>
    </p:spTree>
    <p:extLst>
      <p:ext uri="{BB962C8B-B14F-4D97-AF65-F5344CB8AC3E}">
        <p14:creationId xmlns:p14="http://schemas.microsoft.com/office/powerpoint/2010/main" val="150364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1ACFE-B86E-4221-BF2E-EFAC2987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332656"/>
            <a:ext cx="7200900" cy="1485900"/>
          </a:xfrm>
        </p:spPr>
        <p:txBody>
          <a:bodyPr/>
          <a:lstStyle/>
          <a:p>
            <a:r>
              <a:rPr lang="pt-BR" dirty="0"/>
              <a:t>Precaução Padrão</a:t>
            </a:r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6A3FE66A-4B1A-4E8C-8D55-F84829723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79654"/>
            <a:ext cx="8352928" cy="56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93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1ACFE-B86E-4221-BF2E-EFAC2987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25477"/>
            <a:ext cx="7200900" cy="855251"/>
          </a:xfrm>
        </p:spPr>
        <p:txBody>
          <a:bodyPr/>
          <a:lstStyle/>
          <a:p>
            <a:r>
              <a:rPr lang="pt-BR" dirty="0"/>
              <a:t>Precaução Padrão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2EFB3-77BB-43B4-9553-75F27B241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814400"/>
            <a:ext cx="8496944" cy="60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>
                <a:highlight>
                  <a:srgbClr val="FFFF00"/>
                </a:highlight>
              </a:rPr>
              <a:t>Aplicável a todos os pacientes internados:</a:t>
            </a:r>
          </a:p>
          <a:p>
            <a:r>
              <a:rPr lang="pt-BR" dirty="0"/>
              <a:t>Lavar as mãos antes e após o cuidado com o paciente; </a:t>
            </a:r>
          </a:p>
          <a:p>
            <a:r>
              <a:rPr lang="pt-BR" dirty="0"/>
              <a:t>Usar luvas quando houver possibilidade de contato com mucosas, pele com lesões, sangue ou outros fluidos potencialmente infecciosos; </a:t>
            </a:r>
          </a:p>
          <a:p>
            <a:r>
              <a:rPr lang="pt-BR" dirty="0"/>
              <a:t>Remover as luvas após o cuidado com os pacientes. Não usar o mesmo par de luvas para cuidar de outros </a:t>
            </a:r>
            <a:r>
              <a:rPr lang="pt-BR" dirty="0" err="1"/>
              <a:t>pac</a:t>
            </a:r>
            <a:r>
              <a:rPr lang="pt-BR" dirty="0"/>
              <a:t>. e não lavar as mãos enluvadas; </a:t>
            </a:r>
          </a:p>
          <a:p>
            <a:r>
              <a:rPr lang="pt-BR" dirty="0"/>
              <a:t>Trocar de luvas se for cuidar de um local do corpo contaminado de um paciente para outro local limpo. </a:t>
            </a:r>
          </a:p>
          <a:p>
            <a:r>
              <a:rPr lang="pt-BR" dirty="0"/>
              <a:t>Uso de óculos de proteção quando existir risco de respingo de material biológico ou outros fluidos; </a:t>
            </a:r>
          </a:p>
          <a:p>
            <a:r>
              <a:rPr lang="pt-BR" dirty="0"/>
              <a:t>Usar avental limpo, não necessariamente estéril, para proteger roupas quando houver possibilidade de contaminação por líquidos corporais.</a:t>
            </a:r>
          </a:p>
          <a:p>
            <a:r>
              <a:rPr lang="pt-BR" dirty="0"/>
              <a:t>Descarte,  em recipientes apropriados, seringas e agulhas sem desconectá-las nem </a:t>
            </a:r>
            <a:r>
              <a:rPr lang="pt-BR" dirty="0" err="1"/>
              <a:t>reencapá-las</a:t>
            </a:r>
            <a:r>
              <a:rPr lang="pt-BR" dirty="0"/>
              <a:t>.</a:t>
            </a:r>
          </a:p>
          <a:p>
            <a:r>
              <a:rPr lang="pt-BR" dirty="0"/>
              <a:t>Estabelecer rotina adequada para a limpeza e desinfecção das superfícies e equipamentos tocados frequentemente. </a:t>
            </a:r>
          </a:p>
        </p:txBody>
      </p:sp>
    </p:spTree>
    <p:extLst>
      <p:ext uri="{BB962C8B-B14F-4D97-AF65-F5344CB8AC3E}">
        <p14:creationId xmlns:p14="http://schemas.microsoft.com/office/powerpoint/2010/main" val="483705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1ACFE-B86E-4221-BF2E-EFAC2987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332656"/>
            <a:ext cx="7200900" cy="1485900"/>
          </a:xfrm>
        </p:spPr>
        <p:txBody>
          <a:bodyPr/>
          <a:lstStyle/>
          <a:p>
            <a:r>
              <a:rPr lang="pt-BR" dirty="0"/>
              <a:t>Precaução de Contato</a:t>
            </a:r>
          </a:p>
        </p:txBody>
      </p:sp>
      <p:pic>
        <p:nvPicPr>
          <p:cNvPr id="4" name="Imagem 3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30E4B365-7789-48A3-B549-AFBD4A8C8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58"/>
            <a:ext cx="9144000" cy="644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70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1ACFE-B86E-4221-BF2E-EFAC2987E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Precaução de Contato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AE0A90-8BF9-4DDF-9306-BD9D21908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040" y="1268760"/>
            <a:ext cx="8568952" cy="558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>
                <a:highlight>
                  <a:srgbClr val="FFFF00"/>
                </a:highlight>
              </a:rPr>
              <a:t>Aplicável aos pacientes colonizados ou infectados por bactérias ou vírus de transmissão por contato. </a:t>
            </a:r>
          </a:p>
          <a:p>
            <a:r>
              <a:rPr lang="pt-BR" dirty="0"/>
              <a:t>Internar o paciente em quarto privativo. Quando não for possível, interná-lo em um quarto com paciente que apresente infecção pelo mesmo </a:t>
            </a:r>
            <a:r>
              <a:rPr lang="pt-BR" dirty="0" err="1"/>
              <a:t>microorganismo</a:t>
            </a:r>
            <a:r>
              <a:rPr lang="pt-BR" dirty="0"/>
              <a:t> mantendo a distância entre leitos de 1 metro.</a:t>
            </a:r>
          </a:p>
          <a:p>
            <a:r>
              <a:rPr lang="pt-BR" dirty="0"/>
              <a:t>Lavar as mãos antes e após o cuidado com o paciente; </a:t>
            </a:r>
          </a:p>
          <a:p>
            <a:r>
              <a:rPr lang="pt-BR" dirty="0"/>
              <a:t>Usar luvas a cada cuidado com o paciente. Lavar a mão com antisséptico. </a:t>
            </a:r>
          </a:p>
          <a:p>
            <a:r>
              <a:rPr lang="pt-BR" dirty="0"/>
              <a:t>Usar aventais de manga longa a cada atividade junto ao paciente; </a:t>
            </a:r>
          </a:p>
          <a:p>
            <a:r>
              <a:rPr lang="pt-BR" dirty="0"/>
              <a:t>Assegurar que as mãos não toquem as superfícies ambientais ou itens do quarto do paciente para evitar contaminação de pacientes e ambientes.  </a:t>
            </a:r>
          </a:p>
          <a:p>
            <a:r>
              <a:rPr lang="pt-BR" dirty="0"/>
              <a:t>Retirar as luvas e o avental antes de deixar o ambiente.</a:t>
            </a:r>
          </a:p>
          <a:p>
            <a:r>
              <a:rPr lang="pt-BR" dirty="0"/>
              <a:t>Uso de óculos de proteção quando existir risco de respingo de material biológico ou outros fluidos; </a:t>
            </a:r>
          </a:p>
          <a:p>
            <a:r>
              <a:rPr lang="pt-BR" dirty="0"/>
              <a:t>Artigos e equipamentos: devem ser desinfectados diariamente com produto padronizado pela CCIH para desinfecção de alto nível. </a:t>
            </a:r>
          </a:p>
        </p:txBody>
      </p:sp>
    </p:spTree>
    <p:extLst>
      <p:ext uri="{BB962C8B-B14F-4D97-AF65-F5344CB8AC3E}">
        <p14:creationId xmlns:p14="http://schemas.microsoft.com/office/powerpoint/2010/main" val="831165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1ACFE-B86E-4221-BF2E-EFAC2987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816" y="188640"/>
            <a:ext cx="7200900" cy="1485900"/>
          </a:xfrm>
        </p:spPr>
        <p:txBody>
          <a:bodyPr/>
          <a:lstStyle/>
          <a:p>
            <a:r>
              <a:rPr lang="pt-BR" dirty="0"/>
              <a:t>Precaução para gotículas</a:t>
            </a:r>
          </a:p>
        </p:txBody>
      </p:sp>
      <p:pic>
        <p:nvPicPr>
          <p:cNvPr id="9" name="Espaço Reservado para Conteúdo 8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F6BE4D9C-7C6E-4D33-BA47-E48FB4B33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45" y="1340768"/>
            <a:ext cx="7661587" cy="5472562"/>
          </a:xfrm>
        </p:spPr>
      </p:pic>
    </p:spTree>
    <p:extLst>
      <p:ext uri="{BB962C8B-B14F-4D97-AF65-F5344CB8AC3E}">
        <p14:creationId xmlns:p14="http://schemas.microsoft.com/office/powerpoint/2010/main" val="2630100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1ACFE-B86E-4221-BF2E-EFAC2987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816" y="188640"/>
            <a:ext cx="7200900" cy="1485900"/>
          </a:xfrm>
        </p:spPr>
        <p:txBody>
          <a:bodyPr/>
          <a:lstStyle/>
          <a:p>
            <a:r>
              <a:rPr lang="pt-BR" dirty="0"/>
              <a:t>Precaução para gotículas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AE0A90-8BF9-4DDF-9306-BD9D21908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09661"/>
            <a:ext cx="8208911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>
                <a:highlight>
                  <a:srgbClr val="FFFF00"/>
                </a:highlight>
              </a:rPr>
              <a:t>Aplicável aos pacientes em que o patógeno é transmitido pelas secreções de vias aéreas em grandes distâncias (menor de 1 metro). </a:t>
            </a:r>
          </a:p>
          <a:p>
            <a:r>
              <a:rPr lang="pt-BR" dirty="0"/>
              <a:t>Internar o paciente em quarto privativo. Quando não houver disponibilidade, interná-lo em quarto com paciente que apresente infecção pelo mesmo </a:t>
            </a:r>
            <a:r>
              <a:rPr lang="pt-BR" dirty="0" err="1"/>
              <a:t>microorganismo</a:t>
            </a:r>
            <a:r>
              <a:rPr lang="pt-BR" dirty="0"/>
              <a:t>. A distância mínima entre dois pacientes ou entre pacientes e visitantes deve ser de um metro.</a:t>
            </a:r>
          </a:p>
          <a:p>
            <a:r>
              <a:rPr lang="pt-BR" dirty="0"/>
              <a:t>Lavar as mãos sempre antes e após o cuidado com o paciente; </a:t>
            </a:r>
          </a:p>
          <a:p>
            <a:r>
              <a:rPr lang="pt-BR" dirty="0"/>
              <a:t>Usar máscara cirúrgica no paciente; </a:t>
            </a:r>
          </a:p>
          <a:p>
            <a:r>
              <a:rPr lang="pt-BR" dirty="0"/>
              <a:t>O profissional deve usar máscara cirúrgica;</a:t>
            </a:r>
          </a:p>
          <a:p>
            <a:r>
              <a:rPr lang="pt-BR" dirty="0"/>
              <a:t>Uso de óculos de proteção quando existir risco de respingo de material biológico ou outros fluidos; </a:t>
            </a:r>
          </a:p>
          <a:p>
            <a:r>
              <a:rPr lang="pt-BR" dirty="0"/>
              <a:t>Artigos e equipamentos: devem ser desinfectados 1x/dia com produto padronizado pela CCIH para desinfecção de alto nível. </a:t>
            </a:r>
          </a:p>
          <a:p>
            <a:pPr marL="0" indent="0">
              <a:buNone/>
            </a:pPr>
            <a:endParaRPr lang="pt-B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2063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1ACFE-B86E-4221-BF2E-EFAC2987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816" y="188640"/>
            <a:ext cx="7200900" cy="1485900"/>
          </a:xfrm>
        </p:spPr>
        <p:txBody>
          <a:bodyPr/>
          <a:lstStyle/>
          <a:p>
            <a:r>
              <a:rPr lang="pt-BR" dirty="0"/>
              <a:t>Precaução para </a:t>
            </a:r>
            <a:r>
              <a:rPr lang="pt-BR" dirty="0" err="1"/>
              <a:t>aerosóis</a:t>
            </a:r>
            <a:endParaRPr lang="pt-BR" dirty="0"/>
          </a:p>
        </p:txBody>
      </p:sp>
      <p:pic>
        <p:nvPicPr>
          <p:cNvPr id="5" name="Espaço Reservado para Conteúdo 4" descr="Uma imagem contendo texto, screenshot&#10;&#10;Descrição gerada automaticamente">
            <a:extLst>
              <a:ext uri="{FF2B5EF4-FFF2-40B4-BE49-F238E27FC236}">
                <a16:creationId xmlns:a16="http://schemas.microsoft.com/office/drawing/2014/main" id="{C0D20C2D-A632-42E0-8600-6CBAF3868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84" y="839178"/>
            <a:ext cx="7978196" cy="5633758"/>
          </a:xfrm>
        </p:spPr>
      </p:pic>
    </p:spTree>
    <p:extLst>
      <p:ext uri="{BB962C8B-B14F-4D97-AF65-F5344CB8AC3E}">
        <p14:creationId xmlns:p14="http://schemas.microsoft.com/office/powerpoint/2010/main" val="4203320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1ACFE-B86E-4221-BF2E-EFAC2987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816" y="188640"/>
            <a:ext cx="7200900" cy="1485900"/>
          </a:xfrm>
        </p:spPr>
        <p:txBody>
          <a:bodyPr/>
          <a:lstStyle/>
          <a:p>
            <a:r>
              <a:rPr lang="pt-BR" dirty="0"/>
              <a:t>Precaução para aerossóis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AE0A90-8BF9-4DDF-9306-BD9D21908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816" y="1124744"/>
            <a:ext cx="7719647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>
                <a:highlight>
                  <a:srgbClr val="FFFF00"/>
                </a:highlight>
              </a:rPr>
              <a:t>Aplicável aos pacientes em que o patógeno é transmitido pelas secreções em vias aéreas em grandes distâncias (maiores que 1 metro) </a:t>
            </a:r>
          </a:p>
          <a:p>
            <a:r>
              <a:rPr lang="pt-BR" dirty="0"/>
              <a:t>Internar o paciente em quarto privativo. Manter as portas do quarto sempre fechadas.</a:t>
            </a:r>
          </a:p>
          <a:p>
            <a:r>
              <a:rPr lang="pt-BR" dirty="0"/>
              <a:t>Lavar as mãos antes e após o contato com o paciente; </a:t>
            </a:r>
          </a:p>
          <a:p>
            <a:r>
              <a:rPr lang="pt-BR" dirty="0"/>
              <a:t>Profissional deve usar máscara N95; </a:t>
            </a:r>
          </a:p>
          <a:p>
            <a:r>
              <a:rPr lang="pt-BR" dirty="0"/>
              <a:t>O transporte de paciente deve ser limitado ao mínimo necessário, porém quando indicado o paciente deve utilizar máscara cirúrgica. </a:t>
            </a:r>
          </a:p>
          <a:p>
            <a:r>
              <a:rPr lang="pt-BR" dirty="0"/>
              <a:t>Uso óculos: quando tiver risco de respingo de material biológico ou outros fluidos; </a:t>
            </a:r>
          </a:p>
          <a:p>
            <a:r>
              <a:rPr lang="pt-BR" dirty="0"/>
              <a:t>Artigos e equipamentos: devem ser desinfectados com frequência com produto padronizado pela CCIH para desinfecção de alto nível. </a:t>
            </a:r>
          </a:p>
        </p:txBody>
      </p:sp>
    </p:spTree>
    <p:extLst>
      <p:ext uri="{BB962C8B-B14F-4D97-AF65-F5344CB8AC3E}">
        <p14:creationId xmlns:p14="http://schemas.microsoft.com/office/powerpoint/2010/main" val="3763082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A95E2CA-4599-4432-BD0D-D8EFB7954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Higienização de brinquedos e materiais</a:t>
            </a:r>
          </a:p>
        </p:txBody>
      </p:sp>
    </p:spTree>
    <p:extLst>
      <p:ext uri="{BB962C8B-B14F-4D97-AF65-F5344CB8AC3E}">
        <p14:creationId xmlns:p14="http://schemas.microsoft.com/office/powerpoint/2010/main" val="19027010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CEE471-6B00-440E-A6C3-4FD2BB8C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85800"/>
            <a:ext cx="8352928" cy="1485900"/>
          </a:xfrm>
        </p:spPr>
        <p:txBody>
          <a:bodyPr>
            <a:normAutofit fontScale="90000"/>
          </a:bodyPr>
          <a:lstStyle/>
          <a:p>
            <a:br>
              <a:rPr lang="pt-BR" altLang="pt-BR" dirty="0"/>
            </a:br>
            <a:r>
              <a:rPr lang="pt-BR" altLang="pt-BR" dirty="0"/>
              <a:t>Classificação dos artigos hospitalares</a:t>
            </a:r>
            <a:br>
              <a:rPr lang="pt-BR" alt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965BD5-D4CC-47D1-9CF1-8092DB611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060848"/>
            <a:ext cx="7200900" cy="43113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altLang="pt-BR" dirty="0"/>
          </a:p>
          <a:p>
            <a:pPr>
              <a:lnSpc>
                <a:spcPct val="80000"/>
              </a:lnSpc>
            </a:pPr>
            <a:r>
              <a:rPr lang="pt-BR" altLang="pt-BR" dirty="0">
                <a:highlight>
                  <a:srgbClr val="FFFF00"/>
                </a:highlight>
              </a:rPr>
              <a:t>Artigos críticos: </a:t>
            </a:r>
            <a:r>
              <a:rPr lang="pt-BR" altLang="pt-BR" dirty="0"/>
              <a:t>todos aqueles que penetram através da pele e mucosas atingindo os tecidos </a:t>
            </a:r>
            <a:r>
              <a:rPr lang="pt-BR" altLang="pt-BR" dirty="0" err="1"/>
              <a:t>subepiteliais</a:t>
            </a:r>
            <a:r>
              <a:rPr lang="pt-BR" altLang="pt-BR" dirty="0"/>
              <a:t> e sistema vascular. Estes artigos devem ser esterilizados.</a:t>
            </a:r>
          </a:p>
          <a:p>
            <a:pPr>
              <a:lnSpc>
                <a:spcPct val="80000"/>
              </a:lnSpc>
            </a:pPr>
            <a:endParaRPr lang="pt-BR" altLang="pt-BR" dirty="0"/>
          </a:p>
          <a:p>
            <a:pPr>
              <a:lnSpc>
                <a:spcPct val="80000"/>
              </a:lnSpc>
            </a:pPr>
            <a:r>
              <a:rPr lang="pt-BR" altLang="pt-BR" dirty="0"/>
              <a:t> </a:t>
            </a:r>
            <a:r>
              <a:rPr lang="pt-BR" altLang="pt-BR" dirty="0">
                <a:highlight>
                  <a:srgbClr val="FFFF00"/>
                </a:highlight>
              </a:rPr>
              <a:t>Artigos semicríticos: </a:t>
            </a:r>
            <a:r>
              <a:rPr lang="pt-BR" altLang="pt-BR" dirty="0"/>
              <a:t>todos aqueles que entram em contato com mucosa integra do paciente. Estes artigos requerem desinfecção (destruição de microrganismos na forma vegetativa, com exceção dos esporos).</a:t>
            </a:r>
          </a:p>
          <a:p>
            <a:pPr>
              <a:lnSpc>
                <a:spcPct val="80000"/>
              </a:lnSpc>
            </a:pPr>
            <a:endParaRPr lang="pt-BR" altLang="pt-BR" dirty="0"/>
          </a:p>
          <a:p>
            <a:pPr>
              <a:lnSpc>
                <a:spcPct val="80000"/>
              </a:lnSpc>
            </a:pPr>
            <a:r>
              <a:rPr lang="pt-BR" altLang="pt-BR" dirty="0">
                <a:highlight>
                  <a:srgbClr val="FFFF00"/>
                </a:highlight>
              </a:rPr>
              <a:t>Artigos não-críticos:</a:t>
            </a:r>
            <a:r>
              <a:rPr lang="pt-BR" altLang="pt-BR" dirty="0"/>
              <a:t> todos aqueles que entram em contato com a pele integra do paciente. A maioria destes artigos requer apenas limpeza (remoção mecânica da sujidade e consequente redução da população microbiana).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162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3A65203F-5235-41F2-9FF7-AB15C13632C4}"/>
              </a:ext>
            </a:extLst>
          </p:cNvPr>
          <p:cNvSpPr/>
          <p:nvPr/>
        </p:nvSpPr>
        <p:spPr>
          <a:xfrm>
            <a:off x="2051720" y="1548516"/>
            <a:ext cx="5976664" cy="3960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Se tiver sintomas, fique em casa e siga as recomendações médicas .</a:t>
            </a:r>
          </a:p>
          <a:p>
            <a:pPr algn="ctr"/>
            <a:endParaRPr lang="pt-BR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pt-BR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Oriente a outros a fazer o mesmo.</a:t>
            </a:r>
          </a:p>
        </p:txBody>
      </p:sp>
    </p:spTree>
    <p:extLst>
      <p:ext uri="{BB962C8B-B14F-4D97-AF65-F5344CB8AC3E}">
        <p14:creationId xmlns:p14="http://schemas.microsoft.com/office/powerpoint/2010/main" val="28702731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F5DC90D9-D306-4C86-8461-C064B40FA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550" y="1484784"/>
            <a:ext cx="7776914" cy="5373216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dirty="0"/>
              <a:t>Os </a:t>
            </a:r>
            <a:r>
              <a:rPr lang="pt-BR" altLang="pt-BR" dirty="0">
                <a:highlight>
                  <a:srgbClr val="FFFF00"/>
                </a:highlight>
              </a:rPr>
              <a:t>brinquedos</a:t>
            </a:r>
            <a:r>
              <a:rPr lang="pt-BR" altLang="pt-BR" dirty="0"/>
              <a:t> podem ser considerados </a:t>
            </a:r>
            <a:r>
              <a:rPr lang="pt-BR" altLang="pt-BR" dirty="0">
                <a:highlight>
                  <a:srgbClr val="FFFF00"/>
                </a:highlight>
              </a:rPr>
              <a:t>artigos semicríticos e não críticos</a:t>
            </a:r>
            <a:r>
              <a:rPr lang="pt-BR" altLang="pt-BR" dirty="0"/>
              <a:t>, conforme a sua utilização.</a:t>
            </a:r>
          </a:p>
          <a:p>
            <a:pPr eaLnBrk="1" hangingPunct="1"/>
            <a:r>
              <a:rPr lang="pt-BR" altLang="pt-BR" dirty="0"/>
              <a:t>Qualquer que seja o processo a ser submetido um determinado artigo, a primeira etapa, que garantirá a eficácia do processo, </a:t>
            </a:r>
            <a:r>
              <a:rPr lang="pt-BR" altLang="pt-BR" dirty="0">
                <a:highlight>
                  <a:srgbClr val="FFFF00"/>
                </a:highlight>
              </a:rPr>
              <a:t>é a limpeza</a:t>
            </a:r>
            <a:r>
              <a:rPr lang="pt-BR" altLang="pt-BR" dirty="0"/>
              <a:t>.</a:t>
            </a:r>
          </a:p>
          <a:p>
            <a:r>
              <a:rPr lang="pt-BR" altLang="pt-BR" dirty="0"/>
              <a:t>Muitos vírus são transmitidos pelos brinquedos, especialmente por aqueles pequenos o suficiente para que as crianças os coloquem na boca. Por isso, </a:t>
            </a:r>
            <a:r>
              <a:rPr lang="pt-BR" altLang="pt-BR" dirty="0">
                <a:highlight>
                  <a:srgbClr val="FFFF00"/>
                </a:highlight>
              </a:rPr>
              <a:t>brinquedos utilizados por bebês e crianças pequenas não devem ser compartilhados</a:t>
            </a:r>
            <a:r>
              <a:rPr lang="pt-BR" altLang="pt-BR" dirty="0"/>
              <a:t>.</a:t>
            </a:r>
          </a:p>
          <a:p>
            <a:r>
              <a:rPr lang="pt-BR" altLang="pt-BR" dirty="0"/>
              <a:t>Deve haver uma preocupação quanto à </a:t>
            </a:r>
            <a:r>
              <a:rPr lang="pt-BR" altLang="pt-BR" dirty="0">
                <a:highlight>
                  <a:srgbClr val="FFFF00"/>
                </a:highlight>
              </a:rPr>
              <a:t>escolha dos brinquedos </a:t>
            </a:r>
            <a:r>
              <a:rPr lang="pt-BR" altLang="pt-BR" dirty="0"/>
              <a:t>a serem fornecidos às crianças. Estes devem ser </a:t>
            </a:r>
            <a:r>
              <a:rPr lang="pt-BR" altLang="pt-BR" dirty="0">
                <a:highlight>
                  <a:srgbClr val="FFFF00"/>
                </a:highlight>
              </a:rPr>
              <a:t>rígidos (plástico e não-porosos)</a:t>
            </a:r>
            <a:r>
              <a:rPr lang="pt-BR" altLang="pt-BR" dirty="0"/>
              <a:t> a fim de permitir sua limpeza e desinfecção entre os usos. Não se recomenda bichinho de pelúcia, pois o seu reprocessamento é de difícil operacionalização e principalmente controle.</a:t>
            </a:r>
          </a:p>
          <a:p>
            <a:pPr eaLnBrk="1" hangingPunct="1"/>
            <a:br>
              <a:rPr lang="pt-BR" altLang="pt-BR" dirty="0"/>
            </a:br>
            <a:endParaRPr lang="pt-BR" altLang="pt-BR" dirty="0"/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8622B5FB-9F54-48BB-A494-26A61BF43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685800"/>
            <a:ext cx="7200900" cy="943000"/>
          </a:xfrm>
          <a:noFill/>
        </p:spPr>
        <p:txBody>
          <a:bodyPr/>
          <a:lstStyle/>
          <a:p>
            <a:pPr eaLnBrk="1" hangingPunct="1"/>
            <a:r>
              <a:rPr lang="pt-BR" altLang="pt-BR" sz="2200" b="1" dirty="0"/>
              <a:t>COMO PREVENIR dado o risco da transmissão de infecções: Limpeza e desinfecção dos brinquedos</a:t>
            </a:r>
          </a:p>
        </p:txBody>
      </p:sp>
      <p:sp>
        <p:nvSpPr>
          <p:cNvPr id="12293" name="Espaço Reservado para Número de Slide 6">
            <a:extLst>
              <a:ext uri="{FF2B5EF4-FFF2-40B4-BE49-F238E27FC236}">
                <a16:creationId xmlns:a16="http://schemas.microsoft.com/office/drawing/2014/main" id="{C74C7484-F97C-4A94-9CC4-39101ED06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979B11-1637-427A-80B0-F7935EA578D8}" type="slidenum">
              <a:rPr lang="pt-BR" altLang="pt-BR" sz="1200">
                <a:latin typeface="Arial Black" panose="020B0A04020102020204" pitchFamily="34" charset="0"/>
              </a:rPr>
              <a:pPr eaLnBrk="1" hangingPunct="1"/>
              <a:t>40</a:t>
            </a:fld>
            <a:endParaRPr lang="pt-BR" altLang="pt-BR" sz="120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173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560840" cy="720080"/>
          </a:xfrm>
        </p:spPr>
        <p:txBody>
          <a:bodyPr>
            <a:normAutofit/>
          </a:bodyPr>
          <a:lstStyle/>
          <a:p>
            <a:r>
              <a:rPr lang="pt-BR" sz="3200" dirty="0"/>
              <a:t>Brinquedos no hospital</a:t>
            </a:r>
            <a:endParaRPr lang="pt-BR" sz="1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pt-BR" altLang="pt-BR" dirty="0"/>
              <a:t>Literatura: identificação da contaminação dos brinquedos por microrganismos e a ocorrência de infecções veiculadas por estes objetos em clínicas e hospitais:</a:t>
            </a:r>
          </a:p>
          <a:p>
            <a:pPr>
              <a:lnSpc>
                <a:spcPct val="120000"/>
              </a:lnSpc>
            </a:pPr>
            <a:r>
              <a:rPr lang="pt-BR" altLang="pt-BR" dirty="0" err="1"/>
              <a:t>Buttery</a:t>
            </a:r>
            <a:r>
              <a:rPr lang="pt-BR" altLang="pt-BR" dirty="0"/>
              <a:t> et al.: estudo caso-controle em uma unidade oncológica pediátrica e demonstraram uma </a:t>
            </a:r>
            <a:r>
              <a:rPr lang="pt-BR" altLang="pt-BR" dirty="0">
                <a:highlight>
                  <a:srgbClr val="FFFF00"/>
                </a:highlight>
              </a:rPr>
              <a:t>associação significativa entre a infecção por </a:t>
            </a:r>
            <a:r>
              <a:rPr lang="pt-BR" altLang="pt-BR" dirty="0" err="1">
                <a:highlight>
                  <a:srgbClr val="FFFF00"/>
                </a:highlight>
              </a:rPr>
              <a:t>Pseudomonas</a:t>
            </a:r>
            <a:r>
              <a:rPr lang="pt-BR" altLang="pt-BR" dirty="0">
                <a:highlight>
                  <a:srgbClr val="FFFF00"/>
                </a:highlight>
              </a:rPr>
              <a:t> </a:t>
            </a:r>
            <a:r>
              <a:rPr lang="pt-BR" altLang="pt-BR" dirty="0" err="1">
                <a:highlight>
                  <a:srgbClr val="FFFF00"/>
                </a:highlight>
              </a:rPr>
              <a:t>aeruginosa</a:t>
            </a:r>
            <a:r>
              <a:rPr lang="pt-BR" altLang="pt-BR" dirty="0">
                <a:highlight>
                  <a:srgbClr val="FFFF00"/>
                </a:highlight>
              </a:rPr>
              <a:t> multirresistente e o uso de brinquedos de banho</a:t>
            </a:r>
            <a:r>
              <a:rPr lang="pt-BR" altLang="pt-BR" dirty="0"/>
              <a:t>.</a:t>
            </a:r>
          </a:p>
          <a:p>
            <a:pPr>
              <a:lnSpc>
                <a:spcPct val="120000"/>
              </a:lnSpc>
            </a:pPr>
            <a:r>
              <a:rPr lang="pt-BR" altLang="pt-BR" dirty="0" err="1"/>
              <a:t>Smalheiser</a:t>
            </a:r>
            <a:r>
              <a:rPr lang="pt-BR" altLang="pt-BR" dirty="0"/>
              <a:t>: estudo concluiu que </a:t>
            </a:r>
            <a:r>
              <a:rPr lang="pt-BR" altLang="pt-BR" dirty="0">
                <a:highlight>
                  <a:srgbClr val="FFFF00"/>
                </a:highlight>
              </a:rPr>
              <a:t>os brinquedos de banho podem contribuir para a transmissão de doenças gastrointestinais</a:t>
            </a:r>
            <a:r>
              <a:rPr lang="pt-BR" altLang="pt-BR" dirty="0"/>
              <a:t> e reforça que os </a:t>
            </a:r>
            <a:r>
              <a:rPr lang="pt-BR" altLang="pt-BR" dirty="0">
                <a:highlight>
                  <a:srgbClr val="FFFF00"/>
                </a:highlight>
              </a:rPr>
              <a:t>brinquedos devem ser isentos de costura e orifícios onde a água possa penetrar</a:t>
            </a:r>
            <a:r>
              <a:rPr lang="pt-BR" altLang="pt-BR" dirty="0"/>
              <a:t>, dificultando a limpeza e secagem do mesmo.</a:t>
            </a:r>
          </a:p>
          <a:p>
            <a:pPr>
              <a:lnSpc>
                <a:spcPct val="120000"/>
              </a:lnSpc>
            </a:pPr>
            <a:r>
              <a:rPr lang="pt-BR" altLang="pt-BR" dirty="0" err="1"/>
              <a:t>Merriman</a:t>
            </a:r>
            <a:r>
              <a:rPr lang="pt-BR" altLang="pt-BR" dirty="0"/>
              <a:t> et </a:t>
            </a:r>
            <a:r>
              <a:rPr lang="pt-BR" altLang="pt-BR" dirty="0" err="1"/>
              <a:t>al.e</a:t>
            </a:r>
            <a:r>
              <a:rPr lang="pt-BR" altLang="pt-BR" dirty="0"/>
              <a:t> Ávila-</a:t>
            </a:r>
            <a:r>
              <a:rPr lang="pt-BR" altLang="pt-BR" dirty="0" err="1"/>
              <a:t>Aguero</a:t>
            </a:r>
            <a:r>
              <a:rPr lang="pt-BR" altLang="pt-BR" dirty="0"/>
              <a:t> et al.: relatos sobre a presença de microrganismos nos brinquedos e a diminuição dessa contaminação após o processo de desinfecção </a:t>
            </a:r>
          </a:p>
          <a:p>
            <a:pPr>
              <a:lnSpc>
                <a:spcPct val="120000"/>
              </a:lnSpc>
            </a:pPr>
            <a:r>
              <a:rPr lang="pt-BR" altLang="pt-BR" dirty="0" err="1"/>
              <a:t>McKay</a:t>
            </a:r>
            <a:r>
              <a:rPr lang="pt-BR" altLang="pt-BR" dirty="0"/>
              <a:t> e </a:t>
            </a:r>
            <a:r>
              <a:rPr lang="pt-BR" altLang="pt-BR" dirty="0" err="1"/>
              <a:t>Morley</a:t>
            </a:r>
            <a:r>
              <a:rPr lang="pt-BR" altLang="pt-BR" dirty="0"/>
              <a:t>: </a:t>
            </a:r>
            <a:r>
              <a:rPr lang="pt-BR" altLang="pt-BR" dirty="0">
                <a:highlight>
                  <a:srgbClr val="FFFF00"/>
                </a:highlight>
              </a:rPr>
              <a:t>a característica do material do qual é confeccionado o brinquedo pode favorecer a contaminação</a:t>
            </a:r>
            <a:r>
              <a:rPr lang="pt-BR" altLang="pt-BR" dirty="0"/>
              <a:t>. Os brinquedos macios podem ser reservatórios potenciais de microrganismos, por serem de difícil desinfecção</a:t>
            </a:r>
          </a:p>
          <a:p>
            <a:pPr>
              <a:lnSpc>
                <a:spcPct val="120000"/>
              </a:lnSpc>
            </a:pPr>
            <a:r>
              <a:rPr lang="pt-BR" altLang="pt-BR" dirty="0"/>
              <a:t>Rogers: </a:t>
            </a:r>
            <a:r>
              <a:rPr lang="pt-BR" altLang="pt-BR" dirty="0">
                <a:highlight>
                  <a:srgbClr val="FFFF00"/>
                </a:highlight>
              </a:rPr>
              <a:t>os brinquedos compartilhados, se não forem </a:t>
            </a:r>
            <a:r>
              <a:rPr lang="pt-BR" altLang="pt-BR" dirty="0" err="1">
                <a:highlight>
                  <a:srgbClr val="FFFF00"/>
                </a:highlight>
              </a:rPr>
              <a:t>desinfectados</a:t>
            </a:r>
            <a:r>
              <a:rPr lang="pt-BR" altLang="pt-BR" dirty="0">
                <a:highlight>
                  <a:srgbClr val="FFFF00"/>
                </a:highlight>
              </a:rPr>
              <a:t> entre os usos, podem ser fontes de infecção </a:t>
            </a:r>
            <a:r>
              <a:rPr lang="pt-BR" altLang="pt-BR" dirty="0"/>
              <a:t>(relato sobre um surto de </a:t>
            </a:r>
            <a:r>
              <a:rPr lang="pt-BR" altLang="pt-BR" dirty="0" err="1"/>
              <a:t>rotavírus</a:t>
            </a:r>
            <a:r>
              <a:rPr lang="pt-BR" altLang="pt-BR" dirty="0"/>
              <a:t> em unidade oncológica pediátrica)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pt-BR" dirty="0"/>
              <a:t>(Cardoso, Correa e Medeiros, 2005)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BE3AD1D-7808-4AFA-8120-8768D12415A7}"/>
              </a:ext>
            </a:extLst>
          </p:cNvPr>
          <p:cNvSpPr txBox="1"/>
          <p:nvPr/>
        </p:nvSpPr>
        <p:spPr>
          <a:xfrm>
            <a:off x="4860032" y="685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25307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400" y="260648"/>
            <a:ext cx="7255040" cy="936104"/>
          </a:xfrm>
        </p:spPr>
        <p:txBody>
          <a:bodyPr>
            <a:normAutofit/>
          </a:bodyPr>
          <a:lstStyle/>
          <a:p>
            <a:r>
              <a:rPr lang="pt-BR" sz="2800" dirty="0"/>
              <a:t>Escolha dos brinquedos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4785395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Riscos de transmissão de micro-organismos?</a:t>
            </a:r>
          </a:p>
          <a:p>
            <a:r>
              <a:rPr lang="pt-BR" dirty="0"/>
              <a:t>Material pode ser desinfetado?</a:t>
            </a:r>
          </a:p>
          <a:p>
            <a:r>
              <a:rPr lang="pt-BR" dirty="0"/>
              <a:t>Material pode ser alergênico?</a:t>
            </a:r>
          </a:p>
          <a:p>
            <a:r>
              <a:rPr lang="pt-BR" dirty="0"/>
              <a:t>Pode soltar peças pequenas?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Higienização de brinquedos: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Separar os brinquedos após o uso;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Lavagem com sabão neutro e água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Imersão em solução de hipoclorito de sódio a 0,1%  por 10 a 20 minutos (1 porção para 10 de água) e enxague abundante;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fricção com álcool 70GL líquido (3 vezes);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guardar em recipiente fechado.</a:t>
            </a:r>
          </a:p>
          <a:p>
            <a:pPr marL="0" indent="0">
              <a:buNone/>
            </a:pPr>
            <a:r>
              <a:rPr lang="pt-BR" dirty="0"/>
              <a:t>Ou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Soluções à base de quaternário de amônio e </a:t>
            </a:r>
            <a:r>
              <a:rPr lang="pt-BR" dirty="0" err="1"/>
              <a:t>biguanida</a:t>
            </a:r>
            <a:r>
              <a:rPr lang="pt-BR" dirty="0"/>
              <a:t> (para os que não podem ser imersos).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9805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C7CEC-6B66-4961-A92C-A886BCA7E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Soluções à base de quaternário de amônio e </a:t>
            </a:r>
            <a:r>
              <a:rPr lang="pt-BR" dirty="0" err="1"/>
              <a:t>biguanida</a:t>
            </a:r>
            <a:br>
              <a:rPr lang="pt-BR" dirty="0"/>
            </a:br>
            <a:endParaRPr lang="pt-BR" dirty="0"/>
          </a:p>
        </p:txBody>
      </p:sp>
      <p:pic>
        <p:nvPicPr>
          <p:cNvPr id="6" name="Espaço Reservado para Conteúdo 5" descr="Uma imagem contendo garrafa, no interior, mesa, balcão&#10;&#10;Descrição gerada automaticamente">
            <a:extLst>
              <a:ext uri="{FF2B5EF4-FFF2-40B4-BE49-F238E27FC236}">
                <a16:creationId xmlns:a16="http://schemas.microsoft.com/office/drawing/2014/main" id="{A66B579C-DAFF-4353-B211-323A030FE6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4933"/>
            <a:ext cx="5281629" cy="2947158"/>
          </a:xfr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C5A855-57FF-47E2-9E02-584CDD262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8144" y="1988840"/>
            <a:ext cx="3081828" cy="4239344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Para os brinquedos que não podem ser imersos, como videogame, tablet.</a:t>
            </a:r>
          </a:p>
          <a:p>
            <a:r>
              <a:rPr lang="pt-BR" dirty="0"/>
              <a:t>Aplicar o produto no pano, esfregar no brinquedo e deixar secar para fazer efeito.</a:t>
            </a:r>
          </a:p>
          <a:p>
            <a:r>
              <a:rPr lang="pt-BR" dirty="0"/>
              <a:t>Este tem sido também para superfícies fixas.</a:t>
            </a:r>
          </a:p>
        </p:txBody>
      </p:sp>
    </p:spTree>
    <p:extLst>
      <p:ext uri="{BB962C8B-B14F-4D97-AF65-F5344CB8AC3E}">
        <p14:creationId xmlns:p14="http://schemas.microsoft.com/office/powerpoint/2010/main" val="7515703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344816" cy="1280890"/>
          </a:xfrm>
        </p:spPr>
        <p:txBody>
          <a:bodyPr>
            <a:noAutofit/>
          </a:bodyPr>
          <a:lstStyle/>
          <a:p>
            <a:br>
              <a:rPr lang="pt-BR" sz="2800" dirty="0"/>
            </a:br>
            <a:r>
              <a:rPr lang="pt-BR" sz="2800" dirty="0"/>
              <a:t>Materiais utilizados na Terapia Ocupacional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Desinfetáveis;</a:t>
            </a:r>
          </a:p>
          <a:p>
            <a:endParaRPr lang="pt-BR" dirty="0"/>
          </a:p>
          <a:p>
            <a:r>
              <a:rPr lang="pt-BR" dirty="0"/>
              <a:t>Encapados com plástico autoadesivo ou filme </a:t>
            </a:r>
            <a:r>
              <a:rPr lang="pt-BR" dirty="0" err="1"/>
              <a:t>pvc</a:t>
            </a:r>
            <a:r>
              <a:rPr lang="pt-BR" dirty="0"/>
              <a:t>;</a:t>
            </a:r>
          </a:p>
          <a:p>
            <a:endParaRPr lang="pt-BR" dirty="0"/>
          </a:p>
          <a:p>
            <a:r>
              <a:rPr lang="pt-BR" dirty="0"/>
              <a:t>Não tóxicos/sem odores fortes;</a:t>
            </a:r>
          </a:p>
          <a:p>
            <a:endParaRPr lang="pt-BR" dirty="0"/>
          </a:p>
          <a:p>
            <a:r>
              <a:rPr lang="pt-BR" dirty="0"/>
              <a:t>Cuidado com perfurocortantes (supervisão).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55704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A8EBEF57-4FBF-401A-8FB2-FA4E6DD4D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8700" y="1556792"/>
            <a:ext cx="7503740" cy="489659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400" dirty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/>
              <a:t>Lavar e desinfetar os brinquedos entre os usos.</a:t>
            </a:r>
          </a:p>
          <a:p>
            <a:pPr eaLnBrk="1" hangingPunct="1">
              <a:lnSpc>
                <a:spcPct val="80000"/>
              </a:lnSpc>
            </a:pPr>
            <a:endParaRPr lang="pt-BR" altLang="pt-BR" sz="2400" dirty="0"/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/>
              <a:t>Se o brinquedo não puder ser lavado, não é apropriado para utilização em instituições de saúde.</a:t>
            </a:r>
          </a:p>
          <a:p>
            <a:pPr eaLnBrk="1" hangingPunct="1">
              <a:lnSpc>
                <a:spcPct val="80000"/>
              </a:lnSpc>
            </a:pPr>
            <a:endParaRPr lang="pt-BR" altLang="pt-BR" sz="2400" dirty="0"/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/>
              <a:t>No final das brincadeiras: colocar os brinquedos em local reservado para brinquedos sujos, higienizá-los e retorná-los posteriormente ao uso.</a:t>
            </a:r>
          </a:p>
          <a:p>
            <a:pPr eaLnBrk="1" hangingPunct="1">
              <a:lnSpc>
                <a:spcPct val="80000"/>
              </a:lnSpc>
            </a:pPr>
            <a:endParaRPr lang="pt-BR" altLang="pt-BR" sz="2400" dirty="0"/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/>
              <a:t>Estabelecer uma rotina de higienização e armazenamento dos brinquedos.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31949E94-7D06-4DE3-A103-10514C1B9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685800"/>
            <a:ext cx="7200900" cy="1087016"/>
          </a:xfrm>
          <a:noFill/>
        </p:spPr>
        <p:txBody>
          <a:bodyPr>
            <a:normAutofit fontScale="90000"/>
          </a:bodyPr>
          <a:lstStyle/>
          <a:p>
            <a:r>
              <a:rPr lang="pt-BR" altLang="pt-BR" sz="2400" dirty="0"/>
              <a:t>Recomendações do </a:t>
            </a:r>
            <a:r>
              <a:rPr lang="en-US" altLang="pt-BR" sz="2400" i="1" dirty="0"/>
              <a:t>Centers for Diseases Control and Prevention (CDC)</a:t>
            </a:r>
            <a:r>
              <a:rPr lang="pt-BR" altLang="pt-BR" sz="2400" dirty="0"/>
              <a:t> em relação aos cuidados com os brinquedos:</a:t>
            </a:r>
            <a:br>
              <a:rPr lang="pt-BR" altLang="pt-BR" sz="2400" dirty="0"/>
            </a:br>
            <a:endParaRPr lang="pt-BR" altLang="pt-BR" sz="2200" b="1" dirty="0"/>
          </a:p>
        </p:txBody>
      </p:sp>
      <p:sp>
        <p:nvSpPr>
          <p:cNvPr id="15365" name="Espaço Reservado para Número de Slide 6">
            <a:extLst>
              <a:ext uri="{FF2B5EF4-FFF2-40B4-BE49-F238E27FC236}">
                <a16:creationId xmlns:a16="http://schemas.microsoft.com/office/drawing/2014/main" id="{1432BCFE-B1D4-4BD9-B889-E0DE7530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037505-9A39-4894-BEAB-6C9A14B80883}" type="slidenum">
              <a:rPr lang="pt-BR" altLang="pt-BR" sz="1200">
                <a:latin typeface="Arial Black" panose="020B0A04020102020204" pitchFamily="34" charset="0"/>
              </a:rPr>
              <a:pPr eaLnBrk="1" hangingPunct="1"/>
              <a:t>45</a:t>
            </a:fld>
            <a:endParaRPr lang="pt-BR" altLang="pt-BR" sz="120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461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56E74AC-6C88-4FD4-8486-669F8248B4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000" b="1"/>
              <a:t>CONSIDERAÇÕES FINAIS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4DAA13D-5F72-457D-AD9D-190F934B3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8700" y="1556792"/>
            <a:ext cx="7200900" cy="504056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altLang="pt-BR" sz="2400" dirty="0"/>
              <a:t>Garanta um </a:t>
            </a:r>
            <a:r>
              <a:rPr lang="pt-BR" altLang="pt-BR" sz="2400" dirty="0">
                <a:highlight>
                  <a:srgbClr val="FFFF00"/>
                </a:highlight>
              </a:rPr>
              <a:t>ambiente seguro </a:t>
            </a:r>
            <a:r>
              <a:rPr lang="pt-BR" altLang="pt-BR" sz="2400" dirty="0"/>
              <a:t>para si mesmo, os demais profissionais de saúde, os usuários dos serviços e seus acompanhantes.</a:t>
            </a:r>
          </a:p>
          <a:p>
            <a:pPr eaLnBrk="1" hangingPunct="1">
              <a:lnSpc>
                <a:spcPct val="80000"/>
              </a:lnSpc>
            </a:pPr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/>
              <a:t>Estabeleça uma </a:t>
            </a:r>
            <a:r>
              <a:rPr lang="pt-BR" altLang="pt-BR" sz="2400" dirty="0">
                <a:highlight>
                  <a:srgbClr val="FFFF00"/>
                </a:highlight>
              </a:rPr>
              <a:t>política clara de proteção  e uma rotina institucional,</a:t>
            </a:r>
            <a:r>
              <a:rPr lang="pt-BR" altLang="pt-BR" sz="2400" dirty="0"/>
              <a:t> especificando a </a:t>
            </a:r>
            <a:r>
              <a:rPr lang="pt-BR" altLang="pt-BR" sz="2400" dirty="0">
                <a:highlight>
                  <a:srgbClr val="FFFF00"/>
                </a:highlight>
              </a:rPr>
              <a:t>periodicidade da limpeza e desinfecção de brinquedos e materiais </a:t>
            </a:r>
            <a:r>
              <a:rPr lang="pt-BR" altLang="pt-BR" sz="2400" dirty="0"/>
              <a:t>Aqueles manipulados com as mãos devem ser higienizados com maior frequência.</a:t>
            </a:r>
          </a:p>
          <a:p>
            <a:pPr>
              <a:lnSpc>
                <a:spcPct val="80000"/>
              </a:lnSpc>
            </a:pPr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highlight>
                  <a:srgbClr val="FFFF00"/>
                </a:highlight>
              </a:rPr>
              <a:t>Use adequadamente os equipamentos de proteção individual;</a:t>
            </a:r>
          </a:p>
          <a:p>
            <a:pPr>
              <a:lnSpc>
                <a:spcPct val="80000"/>
              </a:lnSpc>
            </a:pPr>
            <a:endParaRPr lang="pt-BR" altLang="pt-BR" sz="2400" dirty="0">
              <a:highlight>
                <a:srgbClr val="FFFF00"/>
              </a:highlight>
            </a:endParaRPr>
          </a:p>
          <a:p>
            <a:pPr>
              <a:lnSpc>
                <a:spcPct val="80000"/>
              </a:lnSpc>
            </a:pPr>
            <a:r>
              <a:rPr lang="pt-BR" altLang="pt-BR" sz="2400" dirty="0">
                <a:highlight>
                  <a:srgbClr val="FFFF00"/>
                </a:highlight>
              </a:rPr>
              <a:t>Lave as mãos adequadamente com frequência</a:t>
            </a:r>
            <a:r>
              <a:rPr lang="pt-BR" altLang="pt-BR" sz="2400" dirty="0"/>
              <a:t>;  </a:t>
            </a:r>
          </a:p>
          <a:p>
            <a:pPr eaLnBrk="1" hangingPunct="1">
              <a:lnSpc>
                <a:spcPct val="80000"/>
              </a:lnSpc>
            </a:pPr>
            <a:endParaRPr lang="pt-BR" altLang="pt-BR" sz="2400" dirty="0"/>
          </a:p>
          <a:p>
            <a:pPr eaLnBrk="1" hangingPunct="1">
              <a:lnSpc>
                <a:spcPct val="80000"/>
              </a:lnSpc>
            </a:pPr>
            <a:endParaRPr lang="pt-BR" altLang="pt-BR" sz="2400" dirty="0"/>
          </a:p>
          <a:p>
            <a:pPr eaLnBrk="1" hangingPunct="1">
              <a:lnSpc>
                <a:spcPct val="80000"/>
              </a:lnSpc>
            </a:pPr>
            <a:endParaRPr lang="pt-BR" altLang="pt-BR" sz="2400" dirty="0"/>
          </a:p>
        </p:txBody>
      </p:sp>
      <p:sp>
        <p:nvSpPr>
          <p:cNvPr id="16389" name="Espaço Reservado para Número de Slide 6">
            <a:extLst>
              <a:ext uri="{FF2B5EF4-FFF2-40B4-BE49-F238E27FC236}">
                <a16:creationId xmlns:a16="http://schemas.microsoft.com/office/drawing/2014/main" id="{039327A5-FBF5-4C22-97A1-D47EAEC12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EE1353-040D-4A57-BE52-B4E8DA2B5774}" type="slidenum">
              <a:rPr lang="pt-BR" altLang="pt-BR" sz="1200">
                <a:latin typeface="Arial Black" panose="020B0A04020102020204" pitchFamily="34" charset="0"/>
              </a:rPr>
              <a:pPr eaLnBrk="1" hangingPunct="1"/>
              <a:t>46</a:t>
            </a:fld>
            <a:endParaRPr lang="pt-BR" altLang="pt-BR" sz="120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455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56E74AC-6C88-4FD4-8486-669F8248B4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000" b="1"/>
              <a:t>CONSIDERAÇÕES FINAIS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4DAA13D-5F72-457D-AD9D-190F934B3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8700" y="1556792"/>
            <a:ext cx="7200900" cy="504056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altLang="pt-BR" sz="2400" dirty="0">
                <a:highlight>
                  <a:srgbClr val="FFFF00"/>
                </a:highlight>
              </a:rPr>
              <a:t>Conheça como as normas de biossegurança </a:t>
            </a:r>
            <a:r>
              <a:rPr lang="pt-BR" altLang="pt-BR" sz="2400" dirty="0"/>
              <a:t>do hospital ou local onde trabalha e cumpra os protocolos de prevenção de riscos.</a:t>
            </a:r>
          </a:p>
          <a:p>
            <a:pPr eaLnBrk="1" hangingPunct="1">
              <a:lnSpc>
                <a:spcPct val="80000"/>
              </a:lnSpc>
            </a:pPr>
            <a:endParaRPr lang="pt-BR" altLang="pt-BR" sz="2400" dirty="0"/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>
                <a:highlight>
                  <a:srgbClr val="FFFF00"/>
                </a:highlight>
              </a:rPr>
              <a:t>Consulte à equipe de controle da infecção hospitalar do hospital ou da administração do local </a:t>
            </a:r>
            <a:r>
              <a:rPr lang="pt-BR" altLang="pt-BR" sz="2400" dirty="0"/>
              <a:t>onde trabalha quais as medidas que estão sendo adotadas e crie protocolos de cuidado no seu trabalho.</a:t>
            </a:r>
          </a:p>
          <a:p>
            <a:pPr eaLnBrk="1" hangingPunct="1">
              <a:lnSpc>
                <a:spcPct val="80000"/>
              </a:lnSpc>
            </a:pPr>
            <a:endParaRPr lang="pt-BR" altLang="pt-BR" sz="2400" dirty="0"/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>
                <a:highlight>
                  <a:srgbClr val="00FFFF"/>
                </a:highlight>
              </a:rPr>
              <a:t>Mantenha-se informado!</a:t>
            </a:r>
          </a:p>
          <a:p>
            <a:pPr eaLnBrk="1" hangingPunct="1">
              <a:lnSpc>
                <a:spcPct val="80000"/>
              </a:lnSpc>
            </a:pPr>
            <a:endParaRPr lang="pt-BR" altLang="pt-BR" sz="2400" dirty="0"/>
          </a:p>
          <a:p>
            <a:pPr eaLnBrk="1" hangingPunct="1">
              <a:lnSpc>
                <a:spcPct val="80000"/>
              </a:lnSpc>
            </a:pPr>
            <a:r>
              <a:rPr lang="pt-BR" altLang="pt-BR" sz="3600" dirty="0">
                <a:highlight>
                  <a:srgbClr val="00FF00"/>
                </a:highlight>
              </a:rPr>
              <a:t>CUIDE-SE !</a:t>
            </a:r>
          </a:p>
          <a:p>
            <a:pPr eaLnBrk="1" hangingPunct="1">
              <a:lnSpc>
                <a:spcPct val="80000"/>
              </a:lnSpc>
            </a:pPr>
            <a:endParaRPr lang="pt-BR" altLang="pt-BR" sz="2400" dirty="0"/>
          </a:p>
          <a:p>
            <a:pPr eaLnBrk="1" hangingPunct="1">
              <a:lnSpc>
                <a:spcPct val="80000"/>
              </a:lnSpc>
            </a:pPr>
            <a:endParaRPr lang="pt-BR" altLang="pt-BR" sz="2400" dirty="0"/>
          </a:p>
        </p:txBody>
      </p:sp>
      <p:sp>
        <p:nvSpPr>
          <p:cNvPr id="16389" name="Espaço Reservado para Número de Slide 6">
            <a:extLst>
              <a:ext uri="{FF2B5EF4-FFF2-40B4-BE49-F238E27FC236}">
                <a16:creationId xmlns:a16="http://schemas.microsoft.com/office/drawing/2014/main" id="{039327A5-FBF5-4C22-97A1-D47EAEC12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EE1353-040D-4A57-BE52-B4E8DA2B5774}" type="slidenum">
              <a:rPr lang="pt-BR" altLang="pt-BR" sz="1200">
                <a:latin typeface="Arial Black" panose="020B0A04020102020204" pitchFamily="34" charset="0"/>
              </a:rPr>
              <a:pPr eaLnBrk="1" hangingPunct="1"/>
              <a:t>47</a:t>
            </a:fld>
            <a:endParaRPr lang="pt-BR" altLang="pt-BR" sz="120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0886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82773"/>
            <a:ext cx="8229600" cy="850106"/>
          </a:xfrm>
        </p:spPr>
        <p:txBody>
          <a:bodyPr>
            <a:normAutofit/>
          </a:bodyPr>
          <a:lstStyle/>
          <a:p>
            <a:r>
              <a:rPr lang="pt-BR" sz="3200" dirty="0"/>
              <a:t>Referências bibliográficas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3400" y="1346522"/>
            <a:ext cx="8229600" cy="5145435"/>
          </a:xfrm>
        </p:spPr>
        <p:txBody>
          <a:bodyPr>
            <a:normAutofit fontScale="92500" lnSpcReduction="10000"/>
          </a:bodyPr>
          <a:lstStyle/>
          <a:p>
            <a:r>
              <a:rPr lang="pt-BR" sz="2000" dirty="0"/>
              <a:t>ANVISA. (2007). Agência Nacional de Vigilância Sanitária. Higienização das mãos em serviços de saúde.</a:t>
            </a:r>
          </a:p>
          <a:p>
            <a:r>
              <a:rPr lang="pt-BR" altLang="pt-BR" dirty="0"/>
              <a:t>CARDOSO, M.F., CORRÊA, L. e MEDEIROS, A.C., M.A. (2005). A Higienização dos Brinquedos no ambiente hospitalar. Revista Prática Hospitalar, São Paulo, Ano VII, n. 42,  </a:t>
            </a:r>
            <a:r>
              <a:rPr lang="pt-BR" altLang="pt-BR" dirty="0" err="1"/>
              <a:t>nov.-dez</a:t>
            </a:r>
            <a:r>
              <a:rPr lang="pt-BR" altLang="pt-BR" dirty="0"/>
              <a:t>.</a:t>
            </a:r>
          </a:p>
          <a:p>
            <a:r>
              <a:rPr lang="pt-BR" sz="2000" dirty="0"/>
              <a:t>COTTING, P.; MATSUO, C. M. (2006). Protocolo de Prevenção e controle de Infecções Hospitalares da Terapia Ocupacional do Hospital Maternidade Leonor Mendes de Barros.</a:t>
            </a:r>
          </a:p>
          <a:p>
            <a:r>
              <a:rPr lang="pt-BR" dirty="0"/>
              <a:t>EBSERBH. Hospitais Universitários Federais. (2015). Procedimento Operacional Padrão. Medidas de Precaução para Prevenção de Infecção Hospitalar. POP/CCIH/005/2015.</a:t>
            </a:r>
          </a:p>
          <a:p>
            <a:r>
              <a:rPr lang="pt-BR" dirty="0"/>
              <a:t>Sistema de Conselhos de Fonoaudiologia. (2020). Manual de Biossegurança. 2ª ed. Revisada e ampliada. </a:t>
            </a:r>
          </a:p>
          <a:p>
            <a:r>
              <a:rPr lang="pt-BR" sz="2000" dirty="0"/>
              <a:t>UEM. (2013-14) Universidade Estadual de Maringá. Hospital Universitário Regional de Maringá. Serviço de Controle de Infecção Hospitalar. Prevenção da transmissão de agentes infecciosos no ambiente hospitalar.</a:t>
            </a:r>
          </a:p>
        </p:txBody>
      </p:sp>
    </p:spTree>
    <p:extLst>
      <p:ext uri="{BB962C8B-B14F-4D97-AF65-F5344CB8AC3E}">
        <p14:creationId xmlns:p14="http://schemas.microsoft.com/office/powerpoint/2010/main" val="42232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8700" y="1556792"/>
            <a:ext cx="7200900" cy="4310608"/>
          </a:xfrm>
        </p:spPr>
        <p:txBody>
          <a:bodyPr>
            <a:normAutofit/>
          </a:bodyPr>
          <a:lstStyle/>
          <a:p>
            <a:r>
              <a:rPr lang="pt-BR" dirty="0"/>
              <a:t>Apresentar aspectos aplicados de biossegurança à rotina do trabalho realizado pelo terapeuta ocupacional no Hospital;</a:t>
            </a:r>
          </a:p>
          <a:p>
            <a:r>
              <a:rPr lang="pt-BR" dirty="0"/>
              <a:t>Apresentar as medidas de proteção individual e coletiva;</a:t>
            </a:r>
          </a:p>
          <a:p>
            <a:r>
              <a:rPr lang="pt-BR" dirty="0"/>
              <a:t>Apresentar a higienização das mãos como medida preventiva de infecção hospitalar;</a:t>
            </a:r>
          </a:p>
          <a:p>
            <a:r>
              <a:rPr lang="pt-BR" dirty="0"/>
              <a:t>Citar os tipos de isolamento que os pacientes podem necessitar durante a internação hospitalar e quais medidas são necessárias para prevenir e controlar a infecção hospitalar;</a:t>
            </a:r>
          </a:p>
          <a:p>
            <a:r>
              <a:rPr lang="pt-BR" dirty="0"/>
              <a:t>O uso de brinquedos e materiais adequados para o atendimento da Terapia Ocupacional no hospital.</a:t>
            </a:r>
          </a:p>
        </p:txBody>
      </p:sp>
    </p:spTree>
    <p:extLst>
      <p:ext uri="{BB962C8B-B14F-4D97-AF65-F5344CB8AC3E}">
        <p14:creationId xmlns:p14="http://schemas.microsoft.com/office/powerpoint/2010/main" val="196034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1897C-9682-4246-9B11-49EE11183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Biossegurança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37F8E0-D271-4126-8967-9DC7628A0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844824"/>
            <a:ext cx="7200900" cy="4022576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BR" sz="2400" dirty="0"/>
              <a:t>“condição de segurança alcançada por um conjunto de ações destinadas a prevenir, controlar, reduzir ou eliminar riscos inerentes às atividades que possam comprometer a saúde humana, animal e o meio ambiente”.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500" dirty="0"/>
              <a:t>Portal Anvisa: </a:t>
            </a:r>
            <a:r>
              <a:rPr lang="pt-BR" sz="1500" dirty="0">
                <a:hlinkClick r:id="rId2"/>
              </a:rPr>
              <a:t>http://portal.anvisa.gov.br/sangue/conceitos-e-definicoes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3234025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Biossegurança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Rotina de cuidado do trabalhador de saúde;</a:t>
            </a:r>
          </a:p>
          <a:p>
            <a:r>
              <a:rPr lang="pt-BR" dirty="0"/>
              <a:t>Equipamentos de proteção individual;</a:t>
            </a:r>
          </a:p>
          <a:p>
            <a:r>
              <a:rPr lang="pt-BR" dirty="0"/>
              <a:t>Segurança pessoal;</a:t>
            </a:r>
          </a:p>
          <a:p>
            <a:r>
              <a:rPr lang="pt-BR" dirty="0"/>
              <a:t>Integridade do paciente.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0063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A infecção</a:t>
            </a: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700808"/>
            <a:ext cx="8229600" cy="47853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BR" altLang="pt-BR" sz="2600" dirty="0"/>
              <a:t>Resultado da interação:</a:t>
            </a:r>
          </a:p>
          <a:p>
            <a:pPr lvl="1">
              <a:lnSpc>
                <a:spcPct val="80000"/>
              </a:lnSpc>
            </a:pPr>
            <a:r>
              <a:rPr lang="pt-BR" altLang="pt-BR" sz="2200" dirty="0"/>
              <a:t>microrganismo</a:t>
            </a:r>
          </a:p>
          <a:p>
            <a:pPr lvl="1">
              <a:lnSpc>
                <a:spcPct val="80000"/>
              </a:lnSpc>
            </a:pPr>
            <a:r>
              <a:rPr lang="pt-BR" altLang="pt-BR" sz="2200" dirty="0"/>
              <a:t>mecanismo de transmissão  </a:t>
            </a:r>
          </a:p>
          <a:p>
            <a:pPr lvl="1">
              <a:lnSpc>
                <a:spcPct val="80000"/>
              </a:lnSpc>
            </a:pPr>
            <a:r>
              <a:rPr lang="pt-BR" altLang="pt-BR" sz="2200" dirty="0"/>
              <a:t>o hospedeiro. </a:t>
            </a:r>
          </a:p>
          <a:p>
            <a:pPr lvl="1">
              <a:lnSpc>
                <a:spcPct val="80000"/>
              </a:lnSpc>
            </a:pPr>
            <a:endParaRPr lang="pt-BR" altLang="pt-BR" sz="2200" dirty="0"/>
          </a:p>
          <a:p>
            <a:pPr>
              <a:lnSpc>
                <a:spcPct val="80000"/>
              </a:lnSpc>
            </a:pPr>
            <a:r>
              <a:rPr lang="pt-BR" altLang="pt-BR" sz="2600" dirty="0"/>
              <a:t>O desenvolvimento da infecção depende:</a:t>
            </a:r>
          </a:p>
          <a:p>
            <a:pPr lvl="1">
              <a:lnSpc>
                <a:spcPct val="80000"/>
              </a:lnSpc>
            </a:pPr>
            <a:r>
              <a:rPr lang="pt-BR" altLang="pt-BR" sz="2200" dirty="0"/>
              <a:t>da quantidade e virulência do microrganismo, </a:t>
            </a:r>
          </a:p>
          <a:p>
            <a:pPr lvl="1">
              <a:lnSpc>
                <a:spcPct val="80000"/>
              </a:lnSpc>
            </a:pPr>
            <a:r>
              <a:rPr lang="pt-BR" altLang="pt-BR" sz="2200" dirty="0"/>
              <a:t>da sua forma de transmissão e </a:t>
            </a:r>
          </a:p>
          <a:p>
            <a:pPr lvl="1">
              <a:lnSpc>
                <a:spcPct val="80000"/>
              </a:lnSpc>
            </a:pPr>
            <a:r>
              <a:rPr lang="pt-BR" altLang="pt-BR" sz="2200" dirty="0"/>
              <a:t>da resistência deste indivíduo para combatê-lo. </a:t>
            </a:r>
          </a:p>
          <a:p>
            <a:pPr>
              <a:lnSpc>
                <a:spcPct val="80000"/>
              </a:lnSpc>
            </a:pPr>
            <a:endParaRPr lang="pt-BR" altLang="pt-BR" sz="2600" dirty="0"/>
          </a:p>
          <a:p>
            <a:pPr>
              <a:lnSpc>
                <a:spcPct val="80000"/>
              </a:lnSpc>
            </a:pPr>
            <a:r>
              <a:rPr lang="pt-BR" altLang="pt-BR" sz="2600" dirty="0"/>
              <a:t>Para evitá-las, devemos agir quebrando os elos nesta interação.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2509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Microbiota residente x transitória</a:t>
            </a:r>
            <a:r>
              <a:rPr lang="pt-BR" sz="4000" dirty="0"/>
              <a:t> </a:t>
            </a:r>
            <a:br>
              <a:rPr lang="pt-BR" sz="4000" dirty="0"/>
            </a:br>
            <a:r>
              <a:rPr lang="pt-BR" sz="2200" dirty="0"/>
              <a:t>(ANVISA, 2007)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844824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pt-BR" sz="3000" dirty="0"/>
              <a:t>Residente: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Camada mais profunda da pele,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 err="1"/>
              <a:t>Microorganismos</a:t>
            </a:r>
            <a:r>
              <a:rPr lang="pt-BR" sz="2400" dirty="0"/>
              <a:t> de baixa virulência,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Pouco associados às infecções transmitidas pelas mãos,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Removível com água e sabão</a:t>
            </a:r>
            <a:r>
              <a:rPr lang="pt-BR" sz="2600" dirty="0"/>
              <a:t>.</a:t>
            </a:r>
          </a:p>
          <a:p>
            <a:r>
              <a:rPr lang="pt-BR" sz="3000" dirty="0"/>
              <a:t>Transitória: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Camada mais superficial da pele,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Mais facilmente eliminada com solução </a:t>
            </a:r>
            <a:r>
              <a:rPr lang="pt-BR" sz="2400" dirty="0" err="1"/>
              <a:t>anti-séptica</a:t>
            </a:r>
            <a:r>
              <a:rPr lang="pt-BR" sz="2400" dirty="0"/>
              <a:t>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Bactérias gram-negativas, não fermentadoras, fungos e vírus.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054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rtar">
  <a:themeElements>
    <a:clrScheme name="Cortar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77A1AB"/>
      </a:hlink>
      <a:folHlink>
        <a:srgbClr val="9A5D78"/>
      </a:folHlink>
    </a:clrScheme>
    <a:fontScheme name="Cortar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rta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TM10001105[[fn=Cortar]]</Template>
  <TotalTime>559</TotalTime>
  <Words>3329</Words>
  <Application>Microsoft Office PowerPoint</Application>
  <PresentationFormat>Apresentação na tela (4:3)</PresentationFormat>
  <Paragraphs>337</Paragraphs>
  <Slides>48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6" baseType="lpstr">
      <vt:lpstr>Arial</vt:lpstr>
      <vt:lpstr>Arial Black</vt:lpstr>
      <vt:lpstr>Calibri</vt:lpstr>
      <vt:lpstr>Comic Sans MS</vt:lpstr>
      <vt:lpstr>Franklin Gothic Book</vt:lpstr>
      <vt:lpstr>Times New Roman</vt:lpstr>
      <vt:lpstr>Wingdings</vt:lpstr>
      <vt:lpstr>Cortar</vt:lpstr>
      <vt:lpstr>Biossegurança na atenção à saúde e em tempos de pandemia (COVID-19)</vt:lpstr>
      <vt:lpstr>Primeiros lembretes</vt:lpstr>
      <vt:lpstr>Apresentação do PowerPoint</vt:lpstr>
      <vt:lpstr>Apresentação do PowerPoint</vt:lpstr>
      <vt:lpstr>Objetivos</vt:lpstr>
      <vt:lpstr>Biossegurança</vt:lpstr>
      <vt:lpstr>Biossegurança</vt:lpstr>
      <vt:lpstr>A infecção</vt:lpstr>
      <vt:lpstr>Microbiota residente x transitória  (ANVISA, 2007)</vt:lpstr>
      <vt:lpstr>Infecção hospitalar na UTI (ANVISA, 2007)</vt:lpstr>
      <vt:lpstr>Covid-19</vt:lpstr>
      <vt:lpstr>Sintomas da COVID-19</vt:lpstr>
      <vt:lpstr>Desinfecção e medidas de proteção</vt:lpstr>
      <vt:lpstr>Desinfecção</vt:lpstr>
      <vt:lpstr>Desinfecção Resolução Anvisa RDC nº 15, de 15 de março de 2012</vt:lpstr>
      <vt:lpstr>Medidas de Proteção</vt:lpstr>
      <vt:lpstr>Higienização das mãos</vt:lpstr>
      <vt:lpstr>Lavagem ou higienização das mãos?   (ANVISA, 2007)</vt:lpstr>
      <vt:lpstr>Por que higienizar as mãos? (ANVISA, 2007)</vt:lpstr>
      <vt:lpstr>Para que higienizar as mãos?  (ANVISA, 2007)</vt:lpstr>
      <vt:lpstr>Higienização com água e sabão  (ANVISA, 2007)</vt:lpstr>
      <vt:lpstr> Uso de preparação alcoólica (ANVISA, 2007)</vt:lpstr>
      <vt:lpstr> Uso de preparação alcoólica (ANVISA, 2007)</vt:lpstr>
      <vt:lpstr>Uso de luvas (ANVISA, 2007)</vt:lpstr>
      <vt:lpstr>Uso de antissépticos (ANVISA, 2007)</vt:lpstr>
      <vt:lpstr>Precauções</vt:lpstr>
      <vt:lpstr>Isolamento</vt:lpstr>
      <vt:lpstr>Isolamento</vt:lpstr>
      <vt:lpstr>Protocolo de Controle e Prevenção de Infecção Hospitalar (COTTING &amp; MATSUO, 2006) </vt:lpstr>
      <vt:lpstr>Precaução Padrão</vt:lpstr>
      <vt:lpstr>Precaução Padrão</vt:lpstr>
      <vt:lpstr>Precaução de Contato</vt:lpstr>
      <vt:lpstr>Precaução de Contato</vt:lpstr>
      <vt:lpstr>Precaução para gotículas</vt:lpstr>
      <vt:lpstr>Precaução para gotículas</vt:lpstr>
      <vt:lpstr>Precaução para aerosóis</vt:lpstr>
      <vt:lpstr>Precaução para aerossóis</vt:lpstr>
      <vt:lpstr>Higienização de brinquedos e materiais</vt:lpstr>
      <vt:lpstr> Classificação dos artigos hospitalares </vt:lpstr>
      <vt:lpstr>COMO PREVENIR dado o risco da transmissão de infecções: Limpeza e desinfecção dos brinquedos</vt:lpstr>
      <vt:lpstr>Brinquedos no hospital</vt:lpstr>
      <vt:lpstr>Escolha dos brinquedos</vt:lpstr>
      <vt:lpstr>Soluções à base de quaternário de amônio e biguanida </vt:lpstr>
      <vt:lpstr> Materiais utilizados na Terapia Ocupacional</vt:lpstr>
      <vt:lpstr>Recomendações do Centers for Diseases Control and Prevention (CDC) em relação aos cuidados com os brinquedos: </vt:lpstr>
      <vt:lpstr>CONSIDERAÇÕES FINAIS</vt:lpstr>
      <vt:lpstr>CONSIDERAÇÕES FINAIS</vt:lpstr>
      <vt:lpstr>Referências bibliográficas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Biossegurança hospitalar</dc:title>
  <dc:creator>CMatsuo</dc:creator>
  <cp:lastModifiedBy>Sandra</cp:lastModifiedBy>
  <cp:revision>58</cp:revision>
  <cp:lastPrinted>2014-10-16T02:17:16Z</cp:lastPrinted>
  <dcterms:created xsi:type="dcterms:W3CDTF">2014-10-15T21:47:36Z</dcterms:created>
  <dcterms:modified xsi:type="dcterms:W3CDTF">2020-12-02T10:57:36Z</dcterms:modified>
</cp:coreProperties>
</file>