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9" r:id="rId1"/>
  </p:sldMasterIdLst>
  <p:notesMasterIdLst>
    <p:notesMasterId r:id="rId68"/>
  </p:notesMasterIdLst>
  <p:sldIdLst>
    <p:sldId id="256" r:id="rId2"/>
    <p:sldId id="257" r:id="rId3"/>
    <p:sldId id="316" r:id="rId4"/>
    <p:sldId id="317" r:id="rId5"/>
    <p:sldId id="318" r:id="rId6"/>
    <p:sldId id="319" r:id="rId7"/>
    <p:sldId id="320" r:id="rId8"/>
    <p:sldId id="321" r:id="rId9"/>
    <p:sldId id="322" r:id="rId10"/>
    <p:sldId id="258" r:id="rId11"/>
    <p:sldId id="276" r:id="rId12"/>
    <p:sldId id="292" r:id="rId13"/>
    <p:sldId id="259" r:id="rId14"/>
    <p:sldId id="278" r:id="rId15"/>
    <p:sldId id="279" r:id="rId16"/>
    <p:sldId id="260" r:id="rId17"/>
    <p:sldId id="261" r:id="rId18"/>
    <p:sldId id="280" r:id="rId19"/>
    <p:sldId id="262" r:id="rId20"/>
    <p:sldId id="289" r:id="rId21"/>
    <p:sldId id="263" r:id="rId22"/>
    <p:sldId id="281" r:id="rId23"/>
    <p:sldId id="291" r:id="rId24"/>
    <p:sldId id="290" r:id="rId25"/>
    <p:sldId id="264" r:id="rId26"/>
    <p:sldId id="282" r:id="rId27"/>
    <p:sldId id="265" r:id="rId28"/>
    <p:sldId id="267" r:id="rId29"/>
    <p:sldId id="268" r:id="rId30"/>
    <p:sldId id="269" r:id="rId31"/>
    <p:sldId id="283" r:id="rId32"/>
    <p:sldId id="284" r:id="rId33"/>
    <p:sldId id="285" r:id="rId34"/>
    <p:sldId id="286" r:id="rId35"/>
    <p:sldId id="271" r:id="rId36"/>
    <p:sldId id="272" r:id="rId37"/>
    <p:sldId id="273" r:id="rId38"/>
    <p:sldId id="274" r:id="rId39"/>
    <p:sldId id="275" r:id="rId40"/>
    <p:sldId id="313" r:id="rId41"/>
    <p:sldId id="325" r:id="rId42"/>
    <p:sldId id="326" r:id="rId43"/>
    <p:sldId id="327" r:id="rId44"/>
    <p:sldId id="328" r:id="rId45"/>
    <p:sldId id="323" r:id="rId46"/>
    <p:sldId id="324" r:id="rId47"/>
    <p:sldId id="293" r:id="rId48"/>
    <p:sldId id="301" r:id="rId49"/>
    <p:sldId id="294" r:id="rId50"/>
    <p:sldId id="295" r:id="rId51"/>
    <p:sldId id="302" r:id="rId52"/>
    <p:sldId id="296" r:id="rId53"/>
    <p:sldId id="297" r:id="rId54"/>
    <p:sldId id="298" r:id="rId55"/>
    <p:sldId id="304" r:id="rId56"/>
    <p:sldId id="299" r:id="rId57"/>
    <p:sldId id="303" r:id="rId58"/>
    <p:sldId id="306" r:id="rId59"/>
    <p:sldId id="307" r:id="rId60"/>
    <p:sldId id="308" r:id="rId61"/>
    <p:sldId id="309" r:id="rId62"/>
    <p:sldId id="310" r:id="rId63"/>
    <p:sldId id="300" r:id="rId64"/>
    <p:sldId id="311" r:id="rId65"/>
    <p:sldId id="312" r:id="rId66"/>
    <p:sldId id="305" r:id="rId6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D3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06" autoAdjust="0"/>
    <p:restoredTop sz="90929"/>
  </p:normalViewPr>
  <p:slideViewPr>
    <p:cSldViewPr>
      <p:cViewPr varScale="1">
        <p:scale>
          <a:sx n="68" d="100"/>
          <a:sy n="68" d="100"/>
        </p:scale>
        <p:origin x="1158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15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D05B099-805A-4B0C-96A5-4B038ACE0EC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4443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5B099-805A-4B0C-96A5-4B038ACE0EC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171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5B099-805A-4B0C-96A5-4B038ACE0EC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80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F5C959-77E8-4FB2-807B-4BE9A46B3A0F}" type="slidenum">
              <a:rPr lang="en-US"/>
              <a:pPr/>
              <a:t>32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 a gene for a protein that controls cholesterol levels in blood. People with the heterozygous form of the gene </a:t>
            </a:r>
            <a:r>
              <a:rPr lang="en-US" dirty="0" smtClean="0"/>
              <a:t>produce </a:t>
            </a:r>
            <a:r>
              <a:rPr lang="en-US" dirty="0"/>
              <a:t>two different forms of protein, each with a different effect on cholesterol levels. </a:t>
            </a:r>
          </a:p>
        </p:txBody>
      </p:sp>
    </p:spTree>
    <p:extLst>
      <p:ext uri="{BB962C8B-B14F-4D97-AF65-F5344CB8AC3E}">
        <p14:creationId xmlns:p14="http://schemas.microsoft.com/office/powerpoint/2010/main" val="2392589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5B099-805A-4B0C-96A5-4B038ACE0EC2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32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5B099-805A-4B0C-96A5-4B038ACE0EC2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319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5B099-805A-4B0C-96A5-4B038ACE0EC2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030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14339" name="Group 3"/>
            <p:cNvGrpSpPr>
              <a:grpSpLocks/>
            </p:cNvGrpSpPr>
            <p:nvPr userDrawn="1"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14340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41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42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43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44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45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46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47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48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49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0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1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2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3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4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5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6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7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8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359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0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6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371600"/>
            <a:ext cx="7772400" cy="111283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362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8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363" name="Rectangle 27"/>
          <p:cNvSpPr>
            <a:spLocks noGrp="1" noChangeArrowheads="1"/>
          </p:cNvSpPr>
          <p:nvPr>
            <p:ph type="dt" sz="half" idx="2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4364" name="Rectangle 2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4365" name="Rectangle 2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FC062AC-7587-4266-9324-B99146F815D2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893266-7F71-4AFD-B18A-3D71C7558AD8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223B5D-B1F6-48F0-9AE3-DBEC5B02A4F6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EEADAE-39D3-4E3A-90A4-31A90E7FE8BC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E2BF5C-6981-4218-A144-B78E8E5469A9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BF9617-C139-4636-98B0-679FA0BCD3AE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7505A-9928-4289-A985-80F9D67A63C2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E5ED74-84BC-4662-B3B4-54AD482FD4DC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D4866-4A61-4001-8B5B-F1FE72934DFC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410A5-AB5D-4126-B2A6-6872E5E9BC68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4B42A-DFD6-484B-BBD0-6843FD5EFD52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0" y="-4763"/>
            <a:ext cx="1066800" cy="6858001"/>
            <a:chOff x="0" y="-3"/>
            <a:chExt cx="672" cy="4320"/>
          </a:xfrm>
        </p:grpSpPr>
        <p:grpSp>
          <p:nvGrpSpPr>
            <p:cNvPr id="13315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3316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7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8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9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0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1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2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3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4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5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6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7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8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9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0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1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2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3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4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35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6" name="Freeform 24"/>
            <p:cNvSpPr>
              <a:spLocks/>
            </p:cNvSpPr>
            <p:nvPr/>
          </p:nvSpPr>
          <p:spPr bwMode="ltGray">
            <a:xfrm rot="16200000" flipH="1">
              <a:off x="-1582" y="2062"/>
              <a:ext cx="4319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3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3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39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400"/>
            </a:lvl1pPr>
          </a:lstStyle>
          <a:p>
            <a:endParaRPr lang="en-US"/>
          </a:p>
        </p:txBody>
      </p:sp>
      <p:sp>
        <p:nvSpPr>
          <p:cNvPr id="13340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400"/>
            </a:lvl1pPr>
          </a:lstStyle>
          <a:p>
            <a:endParaRPr lang="en-US"/>
          </a:p>
        </p:txBody>
      </p:sp>
      <p:sp>
        <p:nvSpPr>
          <p:cNvPr id="13341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400"/>
            </a:lvl1pPr>
          </a:lstStyle>
          <a:p>
            <a:fld id="{19A7A297-77FD-440A-B383-DD4FA09C2C4C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8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-Yg89GY61DE&amp;feature=BFa&amp;list=PLF9969C74FAAD2BF9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bq4eu_TDFc&amp;list=PLF9969C74FAAD2BF9&amp;index=1&amp;feature=plcp" TargetMode="External"/><Relationship Id="rId2" Type="http://schemas.openxmlformats.org/officeDocument/2006/relationships/hyperlink" Target="http://www.youtube.com/watch?v=bVk0twJYL6Y&amp;feature=relmf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0Elo-zX1k8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ieZ3pk9YVo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3fOXt4MrOM" TargetMode="External"/><Relationship Id="rId2" Type="http://schemas.openxmlformats.org/officeDocument/2006/relationships/hyperlink" Target="http://www.youtube.com/watch?v=5oyQXR9gJrs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914400"/>
            <a:ext cx="7772400" cy="1112838"/>
          </a:xfrm>
        </p:spPr>
        <p:txBody>
          <a:bodyPr/>
          <a:lstStyle/>
          <a:p>
            <a:pPr algn="ctr"/>
            <a:r>
              <a:rPr lang="en-US" dirty="0" smtClean="0"/>
              <a:t>Introduction </a:t>
            </a:r>
            <a:r>
              <a:rPr lang="en-US" dirty="0"/>
              <a:t>to </a:t>
            </a:r>
            <a:r>
              <a:rPr lang="en-US" dirty="0" smtClean="0"/>
              <a:t>Genetics</a:t>
            </a:r>
            <a:br>
              <a:rPr lang="en-US" dirty="0" smtClean="0"/>
            </a:br>
            <a:r>
              <a:rPr lang="en-US" dirty="0" smtClean="0"/>
              <a:t>and</a:t>
            </a:r>
            <a:br>
              <a:rPr lang="en-US" dirty="0" smtClean="0"/>
            </a:br>
            <a:r>
              <a:rPr lang="en-US" dirty="0" smtClean="0"/>
              <a:t>DNA &amp; RNA</a:t>
            </a:r>
            <a:endParaRPr lang="en-US" dirty="0"/>
          </a:p>
        </p:txBody>
      </p:sp>
      <p:pic>
        <p:nvPicPr>
          <p:cNvPr id="2053" name="Picture 5" descr="http://www.wellesley.edu/Biology/Courses/219/Gen_news/i3_Gene_Thera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352800"/>
            <a:ext cx="4696122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5" name="Picture 1031" descr="http://www.squatorange.com/images/give-peas-a-chance-large-view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124200"/>
            <a:ext cx="2581276" cy="2581276"/>
          </a:xfrm>
          <a:prstGeom prst="rect">
            <a:avLst/>
          </a:prstGeom>
          <a:noFill/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Gregor</a:t>
            </a:r>
            <a:r>
              <a:rPr lang="en-US" dirty="0"/>
              <a:t> Mendel and </a:t>
            </a:r>
            <a:r>
              <a:rPr lang="en-US" dirty="0" smtClean="0"/>
              <a:t>His Peas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05000"/>
            <a:ext cx="7619999" cy="4191000"/>
          </a:xfrm>
        </p:spPr>
        <p:txBody>
          <a:bodyPr/>
          <a:lstStyle/>
          <a:p>
            <a:r>
              <a:rPr lang="en-US" dirty="0"/>
              <a:t>After becoming a priest, </a:t>
            </a:r>
            <a:r>
              <a:rPr lang="en-US" dirty="0" smtClean="0"/>
              <a:t>Mendel went </a:t>
            </a:r>
            <a:r>
              <a:rPr lang="en-US" dirty="0"/>
              <a:t>to </a:t>
            </a:r>
            <a:r>
              <a:rPr lang="en-US" dirty="0" smtClean="0"/>
              <a:t>the University </a:t>
            </a:r>
            <a:r>
              <a:rPr lang="en-US" dirty="0"/>
              <a:t>of Vienna to study math and science.</a:t>
            </a:r>
          </a:p>
          <a:p>
            <a:r>
              <a:rPr lang="en-US" dirty="0"/>
              <a:t>Worked in monastery and taught high school</a:t>
            </a:r>
          </a:p>
          <a:p>
            <a:r>
              <a:rPr lang="en-US" dirty="0"/>
              <a:t>Was in charge of garden</a:t>
            </a:r>
          </a:p>
          <a:p>
            <a:pPr lvl="1"/>
            <a:r>
              <a:rPr lang="en-US" dirty="0" smtClean="0"/>
              <a:t>Here </a:t>
            </a:r>
            <a:r>
              <a:rPr lang="en-US" dirty="0"/>
              <a:t>he experimented with peas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True-breeding plants were the basis of Mendel’s experiments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Mendel had true-breeding pea plants</a:t>
            </a:r>
          </a:p>
          <a:p>
            <a:pPr lvl="1"/>
            <a:r>
              <a:rPr lang="en-US" sz="2400" dirty="0"/>
              <a:t>True-breeding: self-pollinating plants that produce offspring identical to themselves</a:t>
            </a:r>
          </a:p>
          <a:p>
            <a:pPr lvl="1"/>
            <a:r>
              <a:rPr lang="en-US" sz="2400" dirty="0"/>
              <a:t>Ex. Tall plant seeds only produce tall plants</a:t>
            </a:r>
          </a:p>
          <a:p>
            <a:r>
              <a:rPr lang="en-US" sz="2800" dirty="0" smtClean="0"/>
              <a:t>Mendel cross-pollinated the pea </a:t>
            </a:r>
            <a:r>
              <a:rPr lang="en-US" sz="2800" dirty="0"/>
              <a:t>plants by joining male and female reproductive cells from two different plants. </a:t>
            </a:r>
            <a:endParaRPr lang="en-US" sz="2800" b="1" dirty="0"/>
          </a:p>
          <a:p>
            <a:r>
              <a:rPr lang="en-US" sz="2800" dirty="0"/>
              <a:t>This allowed him to study results of plants with different characteristics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Cross-pollination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391804"/>
            <a:ext cx="4572000" cy="518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881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Genes and Dominance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Mendel studied 7 different pea plant traits.</a:t>
            </a:r>
          </a:p>
          <a:p>
            <a:r>
              <a:rPr lang="en-US" sz="2800" b="1" dirty="0"/>
              <a:t>Trait</a:t>
            </a:r>
            <a:r>
              <a:rPr lang="en-US" sz="2800" dirty="0"/>
              <a:t>: specific characteristic </a:t>
            </a:r>
            <a:r>
              <a:rPr lang="en-US" sz="2800" dirty="0" smtClean="0"/>
              <a:t>(ex: color</a:t>
            </a:r>
            <a:r>
              <a:rPr lang="en-US" sz="2800" dirty="0"/>
              <a:t>)</a:t>
            </a:r>
          </a:p>
          <a:p>
            <a:r>
              <a:rPr lang="en-US" sz="2800" dirty="0"/>
              <a:t>Mendel’s traits were contrasting</a:t>
            </a:r>
          </a:p>
          <a:p>
            <a:r>
              <a:rPr lang="en-US" sz="2800" dirty="0"/>
              <a:t>Original pair of plants </a:t>
            </a:r>
            <a:r>
              <a:rPr lang="en-US" sz="2800" dirty="0" smtClean="0"/>
              <a:t>is </a:t>
            </a:r>
            <a:r>
              <a:rPr lang="en-US" sz="2800" dirty="0"/>
              <a:t>called </a:t>
            </a:r>
            <a:r>
              <a:rPr lang="en-US" sz="2800" dirty="0" smtClean="0"/>
              <a:t>“parent”, </a:t>
            </a:r>
            <a:r>
              <a:rPr lang="en-US" sz="2800" dirty="0"/>
              <a:t>or simply P</a:t>
            </a:r>
          </a:p>
          <a:p>
            <a:r>
              <a:rPr lang="en-US" sz="2800" dirty="0"/>
              <a:t>Offspring are called F</a:t>
            </a:r>
            <a:r>
              <a:rPr lang="en-US" sz="2800" baseline="-25000" dirty="0"/>
              <a:t>1</a:t>
            </a:r>
            <a:r>
              <a:rPr lang="en-US" sz="2800" dirty="0"/>
              <a:t> for “first filial”</a:t>
            </a:r>
          </a:p>
          <a:p>
            <a:r>
              <a:rPr lang="en-US" sz="2800" dirty="0"/>
              <a:t>The offspring of crosses between parents with different traits are called </a:t>
            </a:r>
            <a:r>
              <a:rPr lang="en-US" sz="2800" b="1" dirty="0"/>
              <a:t>hybrids</a:t>
            </a:r>
            <a:r>
              <a:rPr lang="en-US" sz="2800" b="1" dirty="0" smtClean="0"/>
              <a:t>.</a:t>
            </a:r>
          </a:p>
          <a:p>
            <a:r>
              <a:rPr lang="en-US" sz="2800" dirty="0" smtClean="0">
                <a:hlinkClick r:id="rId2"/>
              </a:rPr>
              <a:t>Where do our genes come from? (4:20)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were </a:t>
            </a:r>
            <a:r>
              <a:rPr lang="en-US" dirty="0" smtClean="0"/>
              <a:t>F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hybrid plants like?</a:t>
            </a:r>
          </a:p>
        </p:txBody>
      </p:sp>
      <p:sp>
        <p:nvSpPr>
          <p:cNvPr id="3584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of the offspring had the </a:t>
            </a:r>
            <a:r>
              <a:rPr lang="en-US" dirty="0" smtClean="0"/>
              <a:t>trait of </a:t>
            </a:r>
            <a:r>
              <a:rPr lang="en-US" dirty="0"/>
              <a:t>only one of the parents.</a:t>
            </a:r>
          </a:p>
          <a:p>
            <a:endParaRPr lang="en-US" dirty="0"/>
          </a:p>
        </p:txBody>
      </p:sp>
      <p:pic>
        <p:nvPicPr>
          <p:cNvPr id="6" name="Picture 5" descr="http://www.goldiesroom.org/Multimedia/Bio_Images/18%20Genetics/03%20Mendel%27s%20Pea%20Trai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49" y="3391533"/>
            <a:ext cx="8666163" cy="346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Mendel’s Conclusions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7526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1. Inheritance is determined by chemical factors that determine traits and are passed from one generation to the next. These chemical factors are called </a:t>
            </a:r>
            <a:r>
              <a:rPr lang="en-US" sz="2800" b="1" dirty="0"/>
              <a:t>genes.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Each of the traits was controlled by one gene that occurred in contrasting </a:t>
            </a:r>
            <a:r>
              <a:rPr lang="en-US" sz="2400" dirty="0" smtClean="0"/>
              <a:t>forms.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These different forms are called </a:t>
            </a:r>
            <a:r>
              <a:rPr lang="en-US" sz="2400" b="1" dirty="0" smtClean="0"/>
              <a:t>alleles.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/>
              <a:t>2. Principle of </a:t>
            </a:r>
            <a:r>
              <a:rPr lang="en-US" sz="2800" dirty="0" smtClean="0"/>
              <a:t>Dominance: </a:t>
            </a:r>
            <a:r>
              <a:rPr lang="en-US" sz="2800" dirty="0"/>
              <a:t>S</a:t>
            </a:r>
            <a:r>
              <a:rPr lang="en-US" sz="2800" dirty="0" smtClean="0"/>
              <a:t>ome </a:t>
            </a:r>
            <a:r>
              <a:rPr lang="en-US" sz="2800" dirty="0"/>
              <a:t>alleles are dominant </a:t>
            </a:r>
            <a:r>
              <a:rPr lang="en-US" sz="2800" dirty="0" smtClean="0"/>
              <a:t>while others </a:t>
            </a:r>
            <a:r>
              <a:rPr lang="en-US" sz="2800" dirty="0"/>
              <a:t>are recessive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Dominant allele always expressed unless there are two </a:t>
            </a:r>
            <a:r>
              <a:rPr lang="en-US" sz="2400" dirty="0" smtClean="0"/>
              <a:t>recessive alleles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Example: I</a:t>
            </a:r>
            <a:r>
              <a:rPr lang="en-US" sz="2400" dirty="0" smtClean="0"/>
              <a:t>n peas, </a:t>
            </a:r>
            <a:r>
              <a:rPr lang="en-US" sz="2400" dirty="0"/>
              <a:t>t</a:t>
            </a:r>
            <a:r>
              <a:rPr lang="en-US" sz="2400" dirty="0" smtClean="0"/>
              <a:t>all </a:t>
            </a:r>
            <a:r>
              <a:rPr lang="en-US" sz="2400" dirty="0"/>
              <a:t>is dominant while short is </a:t>
            </a:r>
            <a:r>
              <a:rPr lang="en-US" sz="2400" dirty="0" smtClean="0"/>
              <a:t>recessive; </a:t>
            </a:r>
            <a:r>
              <a:rPr lang="en-US" sz="2400" dirty="0"/>
              <a:t>yellow </a:t>
            </a:r>
            <a:r>
              <a:rPr lang="en-US" sz="2400" dirty="0" smtClean="0"/>
              <a:t>dominant, green </a:t>
            </a:r>
            <a:r>
              <a:rPr lang="en-US" sz="2400" dirty="0"/>
              <a:t>recessive</a:t>
            </a: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7504113" y="3667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 recessive alleles disappear?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524000"/>
            <a:ext cx="7772400" cy="3124200"/>
          </a:xfrm>
        </p:spPr>
        <p:txBody>
          <a:bodyPr/>
          <a:lstStyle/>
          <a:p>
            <a:r>
              <a:rPr lang="en-US" sz="2400" dirty="0"/>
              <a:t>Mendel allowed all 7 kinds of F</a:t>
            </a:r>
            <a:r>
              <a:rPr lang="en-US" sz="2400" baseline="-25000" dirty="0"/>
              <a:t>1</a:t>
            </a:r>
            <a:r>
              <a:rPr lang="en-US" sz="2400" dirty="0"/>
              <a:t> plants to produce an F</a:t>
            </a:r>
            <a:r>
              <a:rPr lang="en-US" sz="2400" baseline="-25000" dirty="0"/>
              <a:t>2</a:t>
            </a:r>
            <a:r>
              <a:rPr lang="en-US" sz="2400" dirty="0"/>
              <a:t> generation by </a:t>
            </a:r>
            <a:r>
              <a:rPr lang="en-US" sz="2400" dirty="0" smtClean="0"/>
              <a:t>self-pollination. (In </a:t>
            </a:r>
            <a:r>
              <a:rPr lang="en-US" sz="2400" dirty="0"/>
              <a:t>other words, he crossed the F</a:t>
            </a:r>
            <a:r>
              <a:rPr lang="en-US" sz="2400" baseline="-25000" dirty="0"/>
              <a:t>1</a:t>
            </a:r>
            <a:r>
              <a:rPr lang="en-US" sz="2400" dirty="0"/>
              <a:t> generation with </a:t>
            </a:r>
            <a:r>
              <a:rPr lang="en-US" sz="2400" dirty="0" smtClean="0"/>
              <a:t>itself.)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8436" name="Picture 4" descr="sb4058f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519488"/>
            <a:ext cx="7543800" cy="333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F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Cross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981200"/>
            <a:ext cx="7666037" cy="4343400"/>
          </a:xfrm>
        </p:spPr>
        <p:txBody>
          <a:bodyPr/>
          <a:lstStyle/>
          <a:p>
            <a:r>
              <a:rPr lang="en-US" dirty="0"/>
              <a:t>Recessive traits had reappeared!</a:t>
            </a:r>
          </a:p>
          <a:p>
            <a:r>
              <a:rPr lang="en-US" dirty="0"/>
              <a:t>Approximately </a:t>
            </a:r>
            <a:r>
              <a:rPr lang="en-US" dirty="0" smtClean="0"/>
              <a:t>one-fourth </a:t>
            </a:r>
            <a:r>
              <a:rPr lang="en-US" dirty="0"/>
              <a:t>of F</a:t>
            </a:r>
            <a:r>
              <a:rPr lang="en-US" baseline="-25000" dirty="0"/>
              <a:t>2</a:t>
            </a:r>
            <a:r>
              <a:rPr lang="en-US" dirty="0"/>
              <a:t> plants showed trait from the recessive </a:t>
            </a:r>
            <a:r>
              <a:rPr lang="en-US" dirty="0" smtClean="0"/>
              <a:t>allele</a:t>
            </a:r>
            <a:endParaRPr lang="en-US" dirty="0"/>
          </a:p>
          <a:p>
            <a:r>
              <a:rPr lang="en-US" dirty="0"/>
              <a:t>This happens because there is a </a:t>
            </a:r>
            <a:r>
              <a:rPr lang="en-US" b="1" dirty="0"/>
              <a:t>segregation</a:t>
            </a:r>
            <a:r>
              <a:rPr lang="en-US" dirty="0"/>
              <a:t>, or separation, of alleles during the formation of the sex cells (gametes</a:t>
            </a:r>
            <a:r>
              <a:rPr lang="en-US" dirty="0" smtClean="0"/>
              <a:t>).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sb4059f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00600" y="1981200"/>
            <a:ext cx="3962400" cy="4167188"/>
          </a:xfrm>
        </p:spPr>
      </p:pic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1295400" y="333137"/>
            <a:ext cx="34290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100" dirty="0" smtClean="0"/>
              <a:t> Two alleles will segregate from each other so that each gamete carries only a single copy of each gene. So, each F</a:t>
            </a:r>
            <a:r>
              <a:rPr lang="en-US" sz="2100" baseline="-25000" dirty="0" smtClean="0"/>
              <a:t>1</a:t>
            </a:r>
            <a:r>
              <a:rPr lang="en-US" sz="2100" dirty="0" smtClean="0"/>
              <a:t> plant produces two types of gametes -  those with a dominant allele and those with a recessive.</a:t>
            </a:r>
          </a:p>
          <a:p>
            <a:endParaRPr lang="en-US" sz="2100" dirty="0" smtClean="0"/>
          </a:p>
          <a:p>
            <a:pPr>
              <a:buFontTx/>
              <a:buChar char="•"/>
            </a:pPr>
            <a:r>
              <a:rPr lang="en-US" sz="2100" dirty="0" smtClean="0"/>
              <a:t> T is dominant and stands for tallness</a:t>
            </a:r>
          </a:p>
          <a:p>
            <a:pPr>
              <a:buFontTx/>
              <a:buChar char="•"/>
            </a:pPr>
            <a:r>
              <a:rPr lang="en-US" sz="2100" dirty="0" smtClean="0"/>
              <a:t> t is recessive and stands for shortness</a:t>
            </a:r>
          </a:p>
          <a:p>
            <a:pPr>
              <a:buFontTx/>
              <a:buChar char="•"/>
            </a:pPr>
            <a:r>
              <a:rPr lang="en-US" sz="2100" dirty="0" smtClean="0"/>
              <a:t> TT and </a:t>
            </a:r>
            <a:r>
              <a:rPr lang="en-US" sz="2100" dirty="0" err="1" smtClean="0"/>
              <a:t>Tt</a:t>
            </a:r>
            <a:r>
              <a:rPr lang="en-US" sz="2100" dirty="0" smtClean="0"/>
              <a:t> combinations will be tall</a:t>
            </a:r>
          </a:p>
          <a:p>
            <a:pPr>
              <a:buFontTx/>
              <a:buChar char="•"/>
            </a:pPr>
            <a:r>
              <a:rPr lang="en-US" sz="2100" dirty="0" smtClean="0"/>
              <a:t> </a:t>
            </a:r>
            <a:r>
              <a:rPr lang="en-US" sz="2100" dirty="0" err="1" smtClean="0"/>
              <a:t>tt</a:t>
            </a:r>
            <a:r>
              <a:rPr lang="en-US" sz="2100" dirty="0" smtClean="0"/>
              <a:t> combinations will be short</a:t>
            </a:r>
            <a:endParaRPr lang="en-US" sz="2100" dirty="0"/>
          </a:p>
        </p:txBody>
      </p:sp>
      <p:sp>
        <p:nvSpPr>
          <p:cNvPr id="7" name="TextBox 6"/>
          <p:cNvSpPr txBox="1"/>
          <p:nvPr/>
        </p:nvSpPr>
        <p:spPr>
          <a:xfrm>
            <a:off x="5105400" y="228600"/>
            <a:ext cx="3429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dominant trait is represented with a capital letter, and the recessive trait is represented with a lowercase letter.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7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78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8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8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Genetics and Probability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dirty="0"/>
              <a:t>Probability</a:t>
            </a:r>
            <a:r>
              <a:rPr lang="en-US" sz="2800" dirty="0"/>
              <a:t> is the likelihood that an event will occur</a:t>
            </a:r>
          </a:p>
          <a:p>
            <a:r>
              <a:rPr lang="en-US" sz="2800" dirty="0"/>
              <a:t>Scientists use probability to predict the outcomes of </a:t>
            </a:r>
            <a:r>
              <a:rPr lang="en-US" sz="2800" dirty="0" smtClean="0"/>
              <a:t>genetic crosses.</a:t>
            </a:r>
            <a:endParaRPr lang="en-US" sz="2800" dirty="0"/>
          </a:p>
          <a:p>
            <a:pPr lvl="1"/>
            <a:r>
              <a:rPr lang="en-US" sz="2400" dirty="0"/>
              <a:t>If a coin is flipped </a:t>
            </a:r>
            <a:r>
              <a:rPr lang="en-US" sz="2400" dirty="0" smtClean="0"/>
              <a:t>once, the </a:t>
            </a:r>
            <a:r>
              <a:rPr lang="en-US" sz="2400" dirty="0"/>
              <a:t>chance that it will be heads is 1/2. </a:t>
            </a:r>
          </a:p>
          <a:p>
            <a:pPr lvl="1"/>
            <a:r>
              <a:rPr lang="en-US" sz="2400" dirty="0"/>
              <a:t>If it is flipped three times in a row, the </a:t>
            </a:r>
            <a:r>
              <a:rPr lang="en-US" sz="2400" dirty="0" smtClean="0"/>
              <a:t>probability of flipping all heads is?</a:t>
            </a:r>
            <a:endParaRPr lang="en-US" sz="2400" dirty="0"/>
          </a:p>
          <a:p>
            <a:pPr lvl="1" algn="ctr">
              <a:buFontTx/>
              <a:buNone/>
            </a:pPr>
            <a:r>
              <a:rPr lang="en-US" sz="2400" dirty="0"/>
              <a:t>1/2 x 1/2 x 1/2 = </a:t>
            </a:r>
            <a:r>
              <a:rPr lang="en-US" sz="2400" dirty="0" smtClean="0"/>
              <a:t>_____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smtClean="0"/>
              <a:t>Genetics</a:t>
            </a:r>
            <a:r>
              <a:rPr lang="en-US" dirty="0"/>
              <a:t>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447800"/>
            <a:ext cx="4389437" cy="4953000"/>
          </a:xfrm>
        </p:spPr>
        <p:txBody>
          <a:bodyPr/>
          <a:lstStyle/>
          <a:p>
            <a:r>
              <a:rPr lang="en-US" sz="2400" b="1" dirty="0"/>
              <a:t>Genetics</a:t>
            </a:r>
            <a:r>
              <a:rPr lang="en-US" sz="2400" dirty="0"/>
              <a:t> - The study of heredity</a:t>
            </a:r>
          </a:p>
          <a:p>
            <a:r>
              <a:rPr lang="en-US" sz="2400" b="1" dirty="0"/>
              <a:t>Genes</a:t>
            </a:r>
            <a:r>
              <a:rPr lang="en-US" sz="2400" dirty="0"/>
              <a:t> - set of characteristics inherited from your </a:t>
            </a:r>
            <a:r>
              <a:rPr lang="en-US" sz="2400" dirty="0" smtClean="0"/>
              <a:t>parents</a:t>
            </a:r>
          </a:p>
          <a:p>
            <a:pPr lvl="1"/>
            <a:r>
              <a:rPr lang="en-US" sz="2400" dirty="0" smtClean="0"/>
              <a:t>Found on chromosomes and contain DNA</a:t>
            </a:r>
            <a:endParaRPr lang="en-US" sz="2400" dirty="0"/>
          </a:p>
          <a:p>
            <a:r>
              <a:rPr lang="en-US" sz="2400" dirty="0"/>
              <a:t>Recent discoveries on how characteristics are passed from generation to </a:t>
            </a:r>
            <a:r>
              <a:rPr lang="en-US" sz="2400" dirty="0" smtClean="0"/>
              <a:t>generation</a:t>
            </a:r>
          </a:p>
          <a:p>
            <a:r>
              <a:rPr lang="en-US" sz="2400" dirty="0" smtClean="0">
                <a:hlinkClick r:id="rId2"/>
              </a:rPr>
              <a:t>Genetics Intro I (3:27)</a:t>
            </a:r>
            <a:endParaRPr lang="en-US" sz="2400" dirty="0" smtClean="0"/>
          </a:p>
          <a:p>
            <a:r>
              <a:rPr lang="en-US" sz="2400" dirty="0" smtClean="0">
                <a:hlinkClick r:id="rId3"/>
              </a:rPr>
              <a:t>Genetics Intro II (4:25)</a:t>
            </a:r>
            <a:endParaRPr lang="en-US" sz="2400" dirty="0" smtClean="0"/>
          </a:p>
        </p:txBody>
      </p:sp>
      <p:pic>
        <p:nvPicPr>
          <p:cNvPr id="19462" name="Picture 1030" descr="http://www.oncolink.upenn.edu/library/images/id818-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600200"/>
            <a:ext cx="3048000" cy="35661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752600"/>
            <a:ext cx="7772400" cy="4724400"/>
          </a:xfrm>
        </p:spPr>
        <p:txBody>
          <a:bodyPr/>
          <a:lstStyle/>
          <a:p>
            <a:r>
              <a:rPr lang="en-US" sz="2300" dirty="0"/>
              <a:t>Mendel used _______ to determine that inheritance is based from our genes.</a:t>
            </a:r>
          </a:p>
          <a:p>
            <a:r>
              <a:rPr lang="en-US" sz="2300" dirty="0"/>
              <a:t>Different forms of a gene are called _________.</a:t>
            </a:r>
          </a:p>
          <a:p>
            <a:r>
              <a:rPr lang="en-US" sz="2300" dirty="0"/>
              <a:t>Mendel experimented with _____ different traits.</a:t>
            </a:r>
          </a:p>
          <a:p>
            <a:r>
              <a:rPr lang="en-US" sz="2300" dirty="0"/>
              <a:t>The </a:t>
            </a:r>
            <a:r>
              <a:rPr lang="en-US" sz="2300" dirty="0" smtClean="0"/>
              <a:t>likelihood </a:t>
            </a:r>
            <a:r>
              <a:rPr lang="en-US" sz="2300" dirty="0"/>
              <a:t>that an event will occur </a:t>
            </a:r>
            <a:r>
              <a:rPr lang="en-US" sz="2300" dirty="0" smtClean="0"/>
              <a:t>is called </a:t>
            </a:r>
            <a:r>
              <a:rPr lang="en-US" sz="2300" dirty="0"/>
              <a:t>_____________.</a:t>
            </a:r>
          </a:p>
          <a:p>
            <a:r>
              <a:rPr lang="en-US" sz="2300" dirty="0"/>
              <a:t>A dominant allele is represented with a ________ letter. A ________ allele is represented with a __________ letter.</a:t>
            </a:r>
          </a:p>
          <a:p>
            <a:r>
              <a:rPr lang="en-US" sz="2300" dirty="0"/>
              <a:t>______ copies of an allele are needed to display the recessive trait, but only _____ copy is needed to display the dominant trait.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Punnett</a:t>
            </a:r>
            <a:r>
              <a:rPr lang="en-US" dirty="0" smtClean="0"/>
              <a:t> </a:t>
            </a:r>
            <a:r>
              <a:rPr lang="en-US" dirty="0"/>
              <a:t>Squares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752600"/>
            <a:ext cx="3627437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 err="1" smtClean="0"/>
              <a:t>Punnett</a:t>
            </a:r>
            <a:r>
              <a:rPr lang="en-US" sz="2400" b="1" dirty="0" smtClean="0"/>
              <a:t> </a:t>
            </a:r>
            <a:r>
              <a:rPr lang="en-US" sz="2400" b="1" dirty="0"/>
              <a:t>s</a:t>
            </a:r>
            <a:r>
              <a:rPr lang="en-US" sz="2400" b="1" dirty="0" smtClean="0"/>
              <a:t>quares</a:t>
            </a:r>
            <a:r>
              <a:rPr lang="en-US" sz="2400" dirty="0" smtClean="0"/>
              <a:t> </a:t>
            </a:r>
            <a:r>
              <a:rPr lang="en-US" sz="2400" dirty="0"/>
              <a:t>are used to represent the possible gene combinations that result from a genetic cross.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Parent alleles </a:t>
            </a:r>
            <a:r>
              <a:rPr lang="en-US" sz="2400" dirty="0" smtClean="0"/>
              <a:t>shown </a:t>
            </a:r>
            <a:r>
              <a:rPr lang="en-US" sz="2400" dirty="0"/>
              <a:t>on top and side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Possible outcomes in </a:t>
            </a:r>
            <a:r>
              <a:rPr lang="en-US" sz="2400" dirty="0" smtClean="0"/>
              <a:t>boxes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21508" name="Picture 4" descr="sb4060f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8988" y="1371600"/>
            <a:ext cx="4545012" cy="4903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FUN </a:t>
            </a:r>
            <a:r>
              <a:rPr lang="en-US" dirty="0" smtClean="0"/>
              <a:t>Terms</a:t>
            </a:r>
            <a:r>
              <a:rPr lang="en-US" dirty="0"/>
              <a:t>!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524000"/>
            <a:ext cx="41148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100" b="1" u="sng" dirty="0"/>
              <a:t>Homozygous</a:t>
            </a:r>
            <a:r>
              <a:rPr lang="en-US" sz="2100" dirty="0"/>
              <a:t> - two identical </a:t>
            </a:r>
            <a:r>
              <a:rPr lang="en-US" sz="2100" dirty="0" smtClean="0"/>
              <a:t>alleles (TT </a:t>
            </a:r>
            <a:r>
              <a:rPr lang="en-US" sz="2100" dirty="0"/>
              <a:t>or </a:t>
            </a:r>
            <a:r>
              <a:rPr lang="en-US" sz="2100" dirty="0" err="1" smtClean="0"/>
              <a:t>tt</a:t>
            </a:r>
            <a:r>
              <a:rPr lang="en-US" sz="2100" dirty="0" smtClean="0"/>
              <a:t>)</a:t>
            </a:r>
            <a:endParaRPr lang="en-US" sz="2100" dirty="0"/>
          </a:p>
          <a:p>
            <a:pPr>
              <a:lnSpc>
                <a:spcPct val="90000"/>
              </a:lnSpc>
            </a:pPr>
            <a:r>
              <a:rPr lang="en-US" sz="2100" b="1" u="sng" dirty="0"/>
              <a:t>Heterozygous</a:t>
            </a:r>
            <a:r>
              <a:rPr lang="en-US" sz="2100" dirty="0"/>
              <a:t> - two different </a:t>
            </a:r>
            <a:r>
              <a:rPr lang="en-US" sz="2100" dirty="0" smtClean="0"/>
              <a:t>alleles (</a:t>
            </a:r>
            <a:r>
              <a:rPr lang="en-US" sz="2100" dirty="0" err="1" smtClean="0"/>
              <a:t>Tt</a:t>
            </a:r>
            <a:r>
              <a:rPr lang="en-US" sz="2100" dirty="0" smtClean="0"/>
              <a:t>)</a:t>
            </a:r>
            <a:endParaRPr lang="en-US" sz="2100" dirty="0"/>
          </a:p>
          <a:p>
            <a:pPr>
              <a:lnSpc>
                <a:spcPct val="90000"/>
              </a:lnSpc>
            </a:pPr>
            <a:r>
              <a:rPr lang="en-US" sz="2100" b="1" u="sng" dirty="0"/>
              <a:t>Phenotype</a:t>
            </a:r>
            <a:r>
              <a:rPr lang="en-US" sz="2100" dirty="0"/>
              <a:t> - physical characteristic</a:t>
            </a:r>
          </a:p>
          <a:p>
            <a:pPr lvl="1">
              <a:lnSpc>
                <a:spcPct val="90000"/>
              </a:lnSpc>
            </a:pPr>
            <a:r>
              <a:rPr lang="en-US" sz="2100" dirty="0"/>
              <a:t>e</a:t>
            </a:r>
            <a:r>
              <a:rPr lang="en-US" sz="2100" dirty="0" smtClean="0"/>
              <a:t>x</a:t>
            </a:r>
            <a:r>
              <a:rPr lang="en-US" sz="2100" dirty="0"/>
              <a:t>:</a:t>
            </a:r>
            <a:r>
              <a:rPr lang="en-US" sz="2100" dirty="0" smtClean="0"/>
              <a:t> </a:t>
            </a:r>
            <a:r>
              <a:rPr lang="en-US" sz="2100" dirty="0"/>
              <a:t>Tall, short</a:t>
            </a:r>
          </a:p>
          <a:p>
            <a:pPr lvl="1">
              <a:lnSpc>
                <a:spcPct val="90000"/>
              </a:lnSpc>
            </a:pPr>
            <a:r>
              <a:rPr lang="en-US" sz="2100" dirty="0"/>
              <a:t>All </a:t>
            </a:r>
            <a:r>
              <a:rPr lang="en-US" sz="2100" dirty="0" smtClean="0"/>
              <a:t>tall </a:t>
            </a:r>
            <a:r>
              <a:rPr lang="en-US" sz="2100" dirty="0"/>
              <a:t>plants have the same physical </a:t>
            </a:r>
            <a:r>
              <a:rPr lang="en-US" sz="2100" dirty="0" smtClean="0"/>
              <a:t>characteristics</a:t>
            </a:r>
            <a:endParaRPr lang="en-US" sz="2100" dirty="0"/>
          </a:p>
          <a:p>
            <a:pPr>
              <a:lnSpc>
                <a:spcPct val="90000"/>
              </a:lnSpc>
            </a:pPr>
            <a:r>
              <a:rPr lang="en-US" sz="2100" b="1" u="sng" dirty="0"/>
              <a:t>Genotype</a:t>
            </a:r>
            <a:r>
              <a:rPr lang="en-US" sz="2100" b="1" dirty="0"/>
              <a:t> </a:t>
            </a:r>
            <a:r>
              <a:rPr lang="en-US" sz="2100" dirty="0"/>
              <a:t>- genetic makeup</a:t>
            </a:r>
          </a:p>
          <a:p>
            <a:pPr lvl="1">
              <a:lnSpc>
                <a:spcPct val="90000"/>
              </a:lnSpc>
            </a:pPr>
            <a:r>
              <a:rPr lang="en-US" sz="2100" dirty="0"/>
              <a:t>e</a:t>
            </a:r>
            <a:r>
              <a:rPr lang="en-US" sz="2100" dirty="0" smtClean="0"/>
              <a:t>x: </a:t>
            </a:r>
            <a:r>
              <a:rPr lang="en-US" sz="2100" dirty="0"/>
              <a:t>TT, </a:t>
            </a:r>
            <a:r>
              <a:rPr lang="en-US" sz="2100" dirty="0" err="1"/>
              <a:t>Tt</a:t>
            </a:r>
            <a:r>
              <a:rPr lang="en-US" sz="2100" dirty="0"/>
              <a:t> or </a:t>
            </a:r>
            <a:r>
              <a:rPr lang="en-US" sz="2100" dirty="0" err="1"/>
              <a:t>tt</a:t>
            </a:r>
            <a:endParaRPr lang="en-US" sz="2100" dirty="0"/>
          </a:p>
          <a:p>
            <a:pPr lvl="1">
              <a:lnSpc>
                <a:spcPct val="90000"/>
              </a:lnSpc>
            </a:pPr>
            <a:r>
              <a:rPr lang="en-US" sz="2100" dirty="0"/>
              <a:t>All tall plants do not have the same </a:t>
            </a:r>
            <a:r>
              <a:rPr lang="en-US" sz="2100" dirty="0" smtClean="0"/>
              <a:t>genotype.  (They’re either TT or </a:t>
            </a:r>
            <a:r>
              <a:rPr lang="en-US" sz="2100" dirty="0" err="1" smtClean="0"/>
              <a:t>Tt</a:t>
            </a:r>
            <a:r>
              <a:rPr lang="en-US" sz="2100" dirty="0" smtClean="0"/>
              <a:t>.)</a:t>
            </a:r>
            <a:endParaRPr lang="en-US" sz="2100" dirty="0"/>
          </a:p>
        </p:txBody>
      </p:sp>
      <p:pic>
        <p:nvPicPr>
          <p:cNvPr id="38917" name="Picture 5" descr="sb4060f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2464" y="1828800"/>
            <a:ext cx="3673086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Cross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/>
              <a:t>Test cross</a:t>
            </a:r>
            <a:r>
              <a:rPr lang="en-US" dirty="0"/>
              <a:t>: </a:t>
            </a:r>
            <a:r>
              <a:rPr lang="en-US" dirty="0" smtClean="0"/>
              <a:t>Mendel </a:t>
            </a:r>
            <a:r>
              <a:rPr lang="en-US" dirty="0"/>
              <a:t>used </a:t>
            </a:r>
            <a:r>
              <a:rPr lang="en-US" dirty="0" smtClean="0"/>
              <a:t>this to </a:t>
            </a:r>
            <a:r>
              <a:rPr lang="en-US" dirty="0"/>
              <a:t>test organisms with an unknown genotype.</a:t>
            </a:r>
          </a:p>
          <a:p>
            <a:pPr lvl="1"/>
            <a:r>
              <a:rPr lang="en-US" dirty="0" smtClean="0"/>
              <a:t>He crossed a plant </a:t>
            </a:r>
            <a:r>
              <a:rPr lang="en-US" dirty="0"/>
              <a:t>with </a:t>
            </a:r>
            <a:r>
              <a:rPr lang="en-US" dirty="0" smtClean="0"/>
              <a:t>a dominant phenotype but unknown genotype (TT or </a:t>
            </a:r>
            <a:r>
              <a:rPr lang="en-US" dirty="0" err="1" smtClean="0"/>
              <a:t>Tt</a:t>
            </a:r>
            <a:r>
              <a:rPr lang="en-US" dirty="0" smtClean="0"/>
              <a:t>?) with a recessive </a:t>
            </a:r>
            <a:r>
              <a:rPr lang="en-US" dirty="0"/>
              <a:t>plant. If </a:t>
            </a:r>
            <a:r>
              <a:rPr lang="en-US" dirty="0" smtClean="0"/>
              <a:t>recessive phenotype appeared, </a:t>
            </a:r>
            <a:r>
              <a:rPr lang="en-US" dirty="0"/>
              <a:t>he knew the dominant plant </a:t>
            </a:r>
            <a:r>
              <a:rPr lang="en-US" dirty="0" smtClean="0"/>
              <a:t>was heterozygous.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</a:t>
            </a:r>
            <a:r>
              <a:rPr lang="en-US" dirty="0" err="1" smtClean="0"/>
              <a:t>Punnett</a:t>
            </a:r>
            <a:r>
              <a:rPr lang="en-US" dirty="0" smtClean="0"/>
              <a:t> </a:t>
            </a:r>
            <a:r>
              <a:rPr lang="en-US" dirty="0"/>
              <a:t>Square</a:t>
            </a:r>
          </a:p>
        </p:txBody>
      </p:sp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2438400" y="2133600"/>
            <a:ext cx="4114800" cy="3048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694" name="Line 6"/>
          <p:cNvSpPr>
            <a:spLocks noChangeShapeType="1"/>
          </p:cNvSpPr>
          <p:nvPr/>
        </p:nvSpPr>
        <p:spPr bwMode="auto">
          <a:xfrm>
            <a:off x="4505325" y="2133600"/>
            <a:ext cx="0" cy="3048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696" name="Line 8"/>
          <p:cNvSpPr>
            <a:spLocks noChangeShapeType="1"/>
          </p:cNvSpPr>
          <p:nvPr/>
        </p:nvSpPr>
        <p:spPr bwMode="auto">
          <a:xfrm>
            <a:off x="2438400" y="3633787"/>
            <a:ext cx="411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697" name="Text Box 9"/>
          <p:cNvSpPr txBox="1">
            <a:spLocks noChangeArrowheads="1"/>
          </p:cNvSpPr>
          <p:nvPr/>
        </p:nvSpPr>
        <p:spPr bwMode="auto">
          <a:xfrm>
            <a:off x="1447800" y="26670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   B</a:t>
            </a:r>
            <a:endParaRPr lang="en-US" dirty="0"/>
          </a:p>
        </p:txBody>
      </p:sp>
      <p:sp>
        <p:nvSpPr>
          <p:cNvPr id="114698" name="Text Box 10"/>
          <p:cNvSpPr txBox="1">
            <a:spLocks noChangeArrowheads="1"/>
          </p:cNvSpPr>
          <p:nvPr/>
        </p:nvSpPr>
        <p:spPr bwMode="auto">
          <a:xfrm>
            <a:off x="1524000" y="4114799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   b</a:t>
            </a:r>
            <a:endParaRPr lang="en-US" dirty="0"/>
          </a:p>
        </p:txBody>
      </p:sp>
      <p:sp>
        <p:nvSpPr>
          <p:cNvPr id="114699" name="Text Box 11"/>
          <p:cNvSpPr txBox="1">
            <a:spLocks noChangeArrowheads="1"/>
          </p:cNvSpPr>
          <p:nvPr/>
        </p:nvSpPr>
        <p:spPr bwMode="auto">
          <a:xfrm>
            <a:off x="3048000" y="1676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114700" name="Text Box 12"/>
          <p:cNvSpPr txBox="1">
            <a:spLocks noChangeArrowheads="1"/>
          </p:cNvSpPr>
          <p:nvPr/>
        </p:nvSpPr>
        <p:spPr bwMode="auto">
          <a:xfrm>
            <a:off x="5410200" y="16764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b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28800" y="548640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Genotypic ratio?</a:t>
            </a:r>
          </a:p>
          <a:p>
            <a:r>
              <a:rPr lang="en-US" dirty="0" smtClean="0"/>
              <a:t>Phenotypic ratio?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sb4060f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9225" y="2133600"/>
            <a:ext cx="3910013" cy="4217988"/>
          </a:xfrm>
          <a:prstGeom prst="rect">
            <a:avLst/>
          </a:prstGeom>
          <a:noFill/>
        </p:spPr>
      </p:pic>
      <p:pic>
        <p:nvPicPr>
          <p:cNvPr id="22532" name="Picture 4" descr="sb4060f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5538" y="1828800"/>
            <a:ext cx="3910012" cy="4217988"/>
          </a:xfrm>
          <a:prstGeom prst="rect">
            <a:avLst/>
          </a:prstGeom>
          <a:noFill/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Probability and Segregation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76400"/>
            <a:ext cx="4618038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For a monohybrid cross: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1/4 </a:t>
            </a:r>
            <a:r>
              <a:rPr lang="en-US" sz="2400" dirty="0"/>
              <a:t>of F</a:t>
            </a:r>
            <a:r>
              <a:rPr lang="en-US" sz="2400" baseline="-25000" dirty="0"/>
              <a:t>2</a:t>
            </a:r>
            <a:r>
              <a:rPr lang="en-US" sz="2400" dirty="0"/>
              <a:t> plants are homozygous dominant (TT)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2/4 are heterozygous </a:t>
            </a:r>
            <a:r>
              <a:rPr lang="en-US" sz="2400" dirty="0" smtClean="0"/>
              <a:t>(</a:t>
            </a:r>
            <a:r>
              <a:rPr lang="en-US" sz="2400" dirty="0" err="1"/>
              <a:t>Tt</a:t>
            </a:r>
            <a:r>
              <a:rPr lang="en-US" sz="24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1/4 are homozygous recessive (</a:t>
            </a:r>
            <a:r>
              <a:rPr lang="en-US" sz="2400" dirty="0" err="1"/>
              <a:t>tt</a:t>
            </a:r>
            <a:r>
              <a:rPr lang="en-US" sz="2400" dirty="0"/>
              <a:t>)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Ratio of tall to short plants is 3:1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This is the ratio </a:t>
            </a:r>
            <a:r>
              <a:rPr lang="en-US" sz="2800" dirty="0" smtClean="0"/>
              <a:t>Mendel </a:t>
            </a:r>
            <a:r>
              <a:rPr lang="en-US" sz="2800" dirty="0"/>
              <a:t>found and is still used </a:t>
            </a:r>
            <a:r>
              <a:rPr lang="en-US" sz="2800" dirty="0" smtClean="0"/>
              <a:t>today.</a:t>
            </a:r>
            <a:endParaRPr lang="en-US" sz="2800" dirty="0"/>
          </a:p>
          <a:p>
            <a:pPr>
              <a:lnSpc>
                <a:spcPct val="90000"/>
              </a:lnSpc>
              <a:buFont typeface="Wingdings" pitchFamily="28" charset="2"/>
              <a:buNone/>
            </a:pPr>
            <a:endParaRPr lang="en-US" sz="2800" dirty="0"/>
          </a:p>
        </p:txBody>
      </p:sp>
      <p:pic>
        <p:nvPicPr>
          <p:cNvPr id="22533" name="Picture 5" descr="sb4060f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9846" y="2209800"/>
            <a:ext cx="3698103" cy="3989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Probabilities Predict Averages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Probability can be used to predict the outcome of a large number of events, </a:t>
            </a:r>
            <a:r>
              <a:rPr lang="en-US" sz="2800" dirty="0" smtClean="0"/>
              <a:t>but it </a:t>
            </a:r>
            <a:r>
              <a:rPr lang="en-US" sz="2800" dirty="0"/>
              <a:t>cannot predict the exact outcome of a </a:t>
            </a:r>
            <a:r>
              <a:rPr lang="en-US" sz="2800" dirty="0" smtClean="0"/>
              <a:t>single event</a:t>
            </a:r>
            <a:r>
              <a:rPr lang="en-US" sz="28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For just one person, there is a greater outcome that they will have a dominant trait, but this is not always true.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In order to get results that reflect the </a:t>
            </a:r>
            <a:r>
              <a:rPr lang="en-US" sz="2800" dirty="0" err="1"/>
              <a:t>Mendelian</a:t>
            </a:r>
            <a:r>
              <a:rPr lang="en-US" sz="2800" dirty="0"/>
              <a:t> ratio, a greater number of </a:t>
            </a:r>
            <a:r>
              <a:rPr lang="en-US" sz="2800" dirty="0" smtClean="0"/>
              <a:t>individuals (hundreds </a:t>
            </a:r>
            <a:r>
              <a:rPr lang="en-US" sz="2800" dirty="0"/>
              <a:t>or </a:t>
            </a:r>
            <a:r>
              <a:rPr lang="en-US" sz="2800" dirty="0" smtClean="0"/>
              <a:t>thousands) </a:t>
            </a:r>
            <a:r>
              <a:rPr lang="en-US" sz="2800" dirty="0"/>
              <a:t>should be considered.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Does the segregation of one pair of alleles affect the segregation of another pair of alleles?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600200"/>
            <a:ext cx="7742238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A </a:t>
            </a:r>
            <a:r>
              <a:rPr lang="en-US" sz="2400" b="1" dirty="0" err="1" smtClean="0"/>
              <a:t>dihybrid</a:t>
            </a:r>
            <a:r>
              <a:rPr lang="en-US" sz="2400" dirty="0" smtClean="0"/>
              <a:t> </a:t>
            </a:r>
            <a:r>
              <a:rPr lang="en-US" sz="2400" dirty="0"/>
              <a:t>cross is a cross between two different genes.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Mendel crossed </a:t>
            </a:r>
            <a:r>
              <a:rPr lang="en-US" sz="2400" dirty="0" err="1"/>
              <a:t>RrYy</a:t>
            </a:r>
            <a:r>
              <a:rPr lang="en-US" sz="2400" dirty="0"/>
              <a:t> x </a:t>
            </a:r>
            <a:r>
              <a:rPr lang="en-US" sz="2400" dirty="0" err="1"/>
              <a:t>RrYy</a:t>
            </a:r>
            <a:r>
              <a:rPr lang="en-US" sz="2400" dirty="0"/>
              <a:t> </a:t>
            </a:r>
          </a:p>
          <a:p>
            <a:pPr>
              <a:lnSpc>
                <a:spcPct val="90000"/>
              </a:lnSpc>
              <a:buFont typeface="Wingdings" pitchFamily="28" charset="2"/>
              <a:buNone/>
            </a:pPr>
            <a:r>
              <a:rPr lang="en-US" sz="2400" dirty="0"/>
              <a:t>	and found that alleles </a:t>
            </a:r>
          </a:p>
          <a:p>
            <a:pPr>
              <a:lnSpc>
                <a:spcPct val="90000"/>
              </a:lnSpc>
              <a:buFont typeface="Wingdings" pitchFamily="28" charset="2"/>
              <a:buNone/>
            </a:pPr>
            <a:r>
              <a:rPr lang="en-US" sz="2400" dirty="0"/>
              <a:t>	for seed shape </a:t>
            </a:r>
          </a:p>
          <a:p>
            <a:pPr>
              <a:lnSpc>
                <a:spcPct val="90000"/>
              </a:lnSpc>
              <a:buFont typeface="Wingdings" pitchFamily="28" charset="2"/>
              <a:buNone/>
            </a:pPr>
            <a:r>
              <a:rPr lang="en-US" sz="2400" dirty="0"/>
              <a:t>	and color segregated </a:t>
            </a:r>
          </a:p>
          <a:p>
            <a:pPr>
              <a:lnSpc>
                <a:spcPct val="90000"/>
              </a:lnSpc>
              <a:buFont typeface="Wingdings" pitchFamily="28" charset="2"/>
              <a:buNone/>
            </a:pPr>
            <a:r>
              <a:rPr lang="en-US" sz="2400" dirty="0"/>
              <a:t>	</a:t>
            </a:r>
            <a:r>
              <a:rPr lang="en-US" sz="2400" b="1" i="1" dirty="0"/>
              <a:t>independently</a:t>
            </a:r>
            <a:r>
              <a:rPr lang="en-US" sz="24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This is called</a:t>
            </a:r>
          </a:p>
          <a:p>
            <a:pPr>
              <a:lnSpc>
                <a:spcPct val="90000"/>
              </a:lnSpc>
              <a:buFont typeface="Wingdings" pitchFamily="28" charset="2"/>
              <a:buNone/>
            </a:pPr>
            <a:r>
              <a:rPr lang="en-US" sz="2400" dirty="0"/>
              <a:t>	</a:t>
            </a:r>
            <a:r>
              <a:rPr lang="en-US" sz="2400" b="1" u="sng" dirty="0"/>
              <a:t>independent </a:t>
            </a:r>
            <a:r>
              <a:rPr lang="en-US" sz="2400" b="1" u="sng" dirty="0" smtClean="0"/>
              <a:t>assortment</a:t>
            </a:r>
            <a:r>
              <a:rPr lang="en-US" sz="2400" b="1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There is a </a:t>
            </a:r>
            <a:r>
              <a:rPr lang="en-US" sz="2400" dirty="0" smtClean="0"/>
              <a:t>9:3:3:1 phenotypic                               ratio.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There is a 1:2:2:1:4:1:2:2:1 genotypic ratio.</a:t>
            </a:r>
            <a:endParaRPr lang="en-US" sz="2400" dirty="0"/>
          </a:p>
          <a:p>
            <a:pPr>
              <a:lnSpc>
                <a:spcPct val="90000"/>
              </a:lnSpc>
              <a:buFont typeface="Wingdings" pitchFamily="28" charset="2"/>
              <a:buNone/>
            </a:pPr>
            <a:endParaRPr lang="en-US" sz="2800" dirty="0"/>
          </a:p>
        </p:txBody>
      </p:sp>
      <p:pic>
        <p:nvPicPr>
          <p:cNvPr id="23556" name="Picture 4" descr="sb4062f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6155" y="2057400"/>
            <a:ext cx="4037845" cy="4191000"/>
          </a:xfrm>
          <a:prstGeom prst="rect">
            <a:avLst/>
          </a:prstGeom>
          <a:noFill/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8596313" y="568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Independent Assortment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law states that genes for different traits can segregate independently during </a:t>
            </a:r>
            <a:r>
              <a:rPr lang="en-US" dirty="0" smtClean="0"/>
              <a:t>the formation </a:t>
            </a:r>
            <a:r>
              <a:rPr lang="en-US" dirty="0"/>
              <a:t>of gametes. </a:t>
            </a:r>
          </a:p>
          <a:p>
            <a:r>
              <a:rPr lang="en-US" dirty="0"/>
              <a:t>Independent </a:t>
            </a:r>
            <a:r>
              <a:rPr lang="en-US" dirty="0" smtClean="0"/>
              <a:t>assortment </a:t>
            </a:r>
            <a:r>
              <a:rPr lang="en-US" dirty="0"/>
              <a:t>helps to account for genetic variety.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of Mendel’s Principles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828800"/>
            <a:ext cx="77724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Genes determine the inheritance of biological characteristics.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In cases </a:t>
            </a:r>
            <a:r>
              <a:rPr lang="en-US" sz="2800" dirty="0" smtClean="0"/>
              <a:t>where two </a:t>
            </a:r>
            <a:r>
              <a:rPr lang="en-US" sz="2800" dirty="0"/>
              <a:t>or more alleles </a:t>
            </a:r>
            <a:r>
              <a:rPr lang="en-US" sz="2800" dirty="0" smtClean="0"/>
              <a:t>of </a:t>
            </a:r>
            <a:r>
              <a:rPr lang="en-US" sz="2800" dirty="0"/>
              <a:t>the gene </a:t>
            </a:r>
            <a:r>
              <a:rPr lang="en-US" sz="2800" dirty="0" smtClean="0"/>
              <a:t>exist, </a:t>
            </a:r>
            <a:r>
              <a:rPr lang="en-US" sz="2800" dirty="0"/>
              <a:t>some </a:t>
            </a:r>
            <a:r>
              <a:rPr lang="en-US" sz="2800" dirty="0" smtClean="0"/>
              <a:t>alleles are </a:t>
            </a:r>
            <a:r>
              <a:rPr lang="en-US" sz="2800" dirty="0"/>
              <a:t>dominant and some are recessive.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Each adult has two copies of the gene, one from each parent.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These genes segregate when gametes are formed.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The alleles for different genes usually segregate independently from one another.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pyright Â© 2009 Pearson Education, Inc.&#10;Prepared by Pratheep Sandrasaigaran&#10;Timeline of genetics&#10;timeline showing the dev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42" y="1046939"/>
            <a:ext cx="6461975" cy="485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87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Beyond Dominant and Recessive Alleles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some exceptions to Mendel’s </a:t>
            </a:r>
            <a:r>
              <a:rPr lang="en-US" dirty="0" smtClean="0"/>
              <a:t>important </a:t>
            </a:r>
            <a:r>
              <a:rPr lang="en-US" dirty="0"/>
              <a:t>principles.</a:t>
            </a:r>
          </a:p>
          <a:p>
            <a:r>
              <a:rPr lang="en-US" dirty="0"/>
              <a:t>Some alleles are neither dominant nor recessive, and some are controlled by multiple alleles or </a:t>
            </a:r>
            <a:r>
              <a:rPr lang="en-US" dirty="0" smtClean="0"/>
              <a:t>many genes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92307"/>
            <a:ext cx="7772400" cy="1143000"/>
          </a:xfrm>
        </p:spPr>
        <p:txBody>
          <a:bodyPr/>
          <a:lstStyle/>
          <a:p>
            <a:r>
              <a:rPr lang="en-US" dirty="0"/>
              <a:t>Incomplete Dominance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6529" y="1335307"/>
            <a:ext cx="445301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 dirty="0"/>
              <a:t>A case in which one allele is not completely dominant over another is called </a:t>
            </a:r>
            <a:r>
              <a:rPr lang="en-US" sz="2200" b="1" u="sng" dirty="0"/>
              <a:t>incomplete dominance</a:t>
            </a:r>
            <a:r>
              <a:rPr lang="en-US" sz="2200" b="1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This means the heterozygous phenotype is </a:t>
            </a:r>
            <a:r>
              <a:rPr lang="en-US" sz="2200" dirty="0" smtClean="0"/>
              <a:t>a </a:t>
            </a:r>
            <a:r>
              <a:rPr lang="en-US" sz="2200" b="1" i="1" u="sng" dirty="0" smtClean="0"/>
              <a:t>blend</a:t>
            </a:r>
            <a:r>
              <a:rPr lang="en-US" sz="2200" dirty="0" smtClean="0"/>
              <a:t> of the </a:t>
            </a:r>
            <a:r>
              <a:rPr lang="en-US" sz="2200" dirty="0"/>
              <a:t>homozygous </a:t>
            </a:r>
            <a:r>
              <a:rPr lang="en-US" sz="2200" dirty="0" smtClean="0"/>
              <a:t>phenotypes. </a:t>
            </a:r>
            <a:endParaRPr lang="en-US" sz="2200" dirty="0"/>
          </a:p>
          <a:p>
            <a:pPr lvl="1">
              <a:lnSpc>
                <a:spcPct val="90000"/>
              </a:lnSpc>
            </a:pPr>
            <a:r>
              <a:rPr lang="en-US" sz="2200" dirty="0" smtClean="0"/>
              <a:t>Ex: </a:t>
            </a:r>
            <a:r>
              <a:rPr lang="en-US" sz="2200" dirty="0"/>
              <a:t>Homozygous red flowers </a:t>
            </a:r>
            <a:r>
              <a:rPr lang="en-US" sz="2200" dirty="0" smtClean="0"/>
              <a:t>(RR) crossed </a:t>
            </a:r>
            <a:r>
              <a:rPr lang="en-US" sz="2200" dirty="0"/>
              <a:t>with homozygous white </a:t>
            </a:r>
            <a:r>
              <a:rPr lang="en-US" sz="2200" dirty="0" smtClean="0"/>
              <a:t>flowers (WW) make </a:t>
            </a:r>
            <a:r>
              <a:rPr lang="en-US" sz="2200" dirty="0"/>
              <a:t>heterozygous pink </a:t>
            </a:r>
            <a:r>
              <a:rPr lang="en-US" sz="2200" dirty="0" smtClean="0"/>
              <a:t>flowers (RW).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T</a:t>
            </a:r>
            <a:r>
              <a:rPr lang="en-US" sz="2200" dirty="0" smtClean="0"/>
              <a:t>hree different genotypes (RR, WW, and RW)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N</a:t>
            </a:r>
            <a:r>
              <a:rPr lang="en-US" sz="2200" dirty="0" smtClean="0"/>
              <a:t>o lower-case alleles used</a:t>
            </a:r>
            <a:endParaRPr lang="en-US" sz="2200" dirty="0"/>
          </a:p>
        </p:txBody>
      </p:sp>
      <p:pic>
        <p:nvPicPr>
          <p:cNvPr id="40964" name="Picture 4" descr="sb4065f1"/>
          <p:cNvPicPr>
            <a:picLocks noChangeAspect="1" noChangeArrowheads="1"/>
          </p:cNvPicPr>
          <p:nvPr/>
        </p:nvPicPr>
        <p:blipFill>
          <a:blip r:embed="rId2" cstate="print"/>
          <a:srcRect r="2443" b="3386"/>
          <a:stretch>
            <a:fillRect/>
          </a:stretch>
        </p:blipFill>
        <p:spPr bwMode="auto">
          <a:xfrm>
            <a:off x="5519811" y="1897966"/>
            <a:ext cx="3619500" cy="4016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Codominance</a:t>
            </a:r>
            <a:endParaRPr 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1" y="1600200"/>
            <a:ext cx="3962400" cy="4495800"/>
          </a:xfrm>
        </p:spPr>
        <p:txBody>
          <a:bodyPr/>
          <a:lstStyle/>
          <a:p>
            <a:r>
              <a:rPr lang="en-US" sz="2000" dirty="0"/>
              <a:t>When both alleles contribute to the phenotype, we call that </a:t>
            </a:r>
            <a:r>
              <a:rPr lang="en-US" sz="2000" b="1" u="sng" dirty="0" err="1"/>
              <a:t>codominance</a:t>
            </a:r>
            <a:r>
              <a:rPr lang="en-US" sz="2000" b="1" dirty="0"/>
              <a:t>.</a:t>
            </a:r>
          </a:p>
          <a:p>
            <a:r>
              <a:rPr lang="en-US" sz="2000" dirty="0"/>
              <a:t>Colors are not </a:t>
            </a:r>
            <a:r>
              <a:rPr lang="en-US" sz="2000" dirty="0" smtClean="0"/>
              <a:t>blended; they </a:t>
            </a:r>
            <a:r>
              <a:rPr lang="en-US" sz="2000" dirty="0"/>
              <a:t>appear separately.</a:t>
            </a:r>
          </a:p>
          <a:p>
            <a:endParaRPr lang="en-US" sz="1800" b="1" dirty="0"/>
          </a:p>
        </p:txBody>
      </p:sp>
      <p:pic>
        <p:nvPicPr>
          <p:cNvPr id="1026" name="Picture 2" descr="http://4.bp.blogspot.com/_detzCStVbk8/TLYGbeUNepI/AAAAAAAAAHs/1soL2vudaqU/s320/checkered+chick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010" y="685800"/>
            <a:ext cx="4307267" cy="286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3657600"/>
            <a:ext cx="7772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Examples: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/>
              <a:t>In some varieties of chickens the black feather allele is </a:t>
            </a:r>
            <a:r>
              <a:rPr lang="en-US" dirty="0" err="1"/>
              <a:t>codominant</a:t>
            </a:r>
            <a:r>
              <a:rPr lang="en-US" dirty="0"/>
              <a:t> with the white feather allele. The chickens have feathers that are speckled black and white with no blending.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/>
              <a:t>Human blood types: I</a:t>
            </a:r>
            <a:r>
              <a:rPr lang="en-US" baseline="30000" dirty="0"/>
              <a:t>A</a:t>
            </a:r>
            <a:r>
              <a:rPr lang="en-US" dirty="0"/>
              <a:t> and I</a:t>
            </a:r>
            <a:r>
              <a:rPr lang="en-US" baseline="30000" dirty="0"/>
              <a:t>B</a:t>
            </a:r>
            <a:r>
              <a:rPr lang="en-US" dirty="0"/>
              <a:t> are </a:t>
            </a:r>
            <a:r>
              <a:rPr lang="en-US" dirty="0" err="1"/>
              <a:t>codominant</a:t>
            </a:r>
            <a:r>
              <a:rPr lang="en-US" dirty="0"/>
              <a:t> alleles; there’s no blending of the two blood types.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457200"/>
            <a:ext cx="7772400" cy="838200"/>
          </a:xfrm>
        </p:spPr>
        <p:txBody>
          <a:bodyPr/>
          <a:lstStyle/>
          <a:p>
            <a:r>
              <a:rPr lang="en-US" dirty="0"/>
              <a:t>Multiple </a:t>
            </a:r>
            <a:r>
              <a:rPr lang="en-US" dirty="0" smtClean="0"/>
              <a:t>Alleles</a:t>
            </a:r>
            <a:endParaRPr 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447800"/>
            <a:ext cx="7772400" cy="2819400"/>
          </a:xfrm>
        </p:spPr>
        <p:txBody>
          <a:bodyPr/>
          <a:lstStyle/>
          <a:p>
            <a:r>
              <a:rPr lang="en-US" sz="2400" dirty="0"/>
              <a:t>Genes that have more than two alleles are said to have </a:t>
            </a:r>
            <a:r>
              <a:rPr lang="en-US" sz="2400" b="1" u="sng" dirty="0"/>
              <a:t>multiple alleles</a:t>
            </a:r>
            <a:r>
              <a:rPr lang="en-US" sz="2400" dirty="0"/>
              <a:t>.</a:t>
            </a:r>
          </a:p>
          <a:p>
            <a:r>
              <a:rPr lang="en-US" sz="2400" dirty="0"/>
              <a:t>This means that more than two possible alleles exist in a </a:t>
            </a:r>
            <a:r>
              <a:rPr lang="en-US" sz="2400" dirty="0" smtClean="0"/>
              <a:t>population.</a:t>
            </a:r>
          </a:p>
          <a:p>
            <a:pPr lvl="1"/>
            <a:r>
              <a:rPr lang="en-US" sz="2000" dirty="0" smtClean="0"/>
              <a:t>However, only two alleles are inherited.</a:t>
            </a:r>
            <a:endParaRPr lang="en-US" sz="2000" dirty="0"/>
          </a:p>
          <a:p>
            <a:r>
              <a:rPr lang="en-US" sz="2400" dirty="0" smtClean="0"/>
              <a:t>Example</a:t>
            </a:r>
            <a:r>
              <a:rPr lang="en-US" sz="2400" dirty="0"/>
              <a:t>: </a:t>
            </a:r>
            <a:r>
              <a:rPr lang="en-US" sz="2400" dirty="0" smtClean="0"/>
              <a:t>Rabbit fur color is controlled by four alleles (C, </a:t>
            </a:r>
            <a:r>
              <a:rPr lang="en-US" sz="2400" dirty="0" err="1" smtClean="0"/>
              <a:t>c</a:t>
            </a:r>
            <a:r>
              <a:rPr lang="en-US" sz="2400" baseline="30000" dirty="0" err="1" smtClean="0"/>
              <a:t>ch</a:t>
            </a:r>
            <a:r>
              <a:rPr lang="en-US" sz="2400" dirty="0" smtClean="0"/>
              <a:t>, </a:t>
            </a:r>
            <a:r>
              <a:rPr lang="en-US" sz="2400" dirty="0" err="1" smtClean="0"/>
              <a:t>c</a:t>
            </a:r>
            <a:r>
              <a:rPr lang="en-US" sz="2400" baseline="30000" dirty="0" err="1" smtClean="0"/>
              <a:t>h</a:t>
            </a:r>
            <a:r>
              <a:rPr lang="en-US" sz="2400" dirty="0" smtClean="0"/>
              <a:t>, c).</a:t>
            </a:r>
          </a:p>
        </p:txBody>
      </p:sp>
      <p:pic>
        <p:nvPicPr>
          <p:cNvPr id="1028" name="Picture 4" descr="http://home.comcast.net/~mjmayhew42/Biology%20notes/multiple%20alleles%20notes_files/image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61" b="30578"/>
          <a:stretch/>
        </p:blipFill>
        <p:spPr bwMode="auto">
          <a:xfrm>
            <a:off x="3308158" y="4267200"/>
            <a:ext cx="5273868" cy="213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1143000"/>
          </a:xfrm>
        </p:spPr>
        <p:txBody>
          <a:bodyPr/>
          <a:lstStyle/>
          <a:p>
            <a:r>
              <a:rPr lang="en-US" dirty="0" smtClean="0"/>
              <a:t>Polygenic </a:t>
            </a:r>
            <a:r>
              <a:rPr lang="en-US" dirty="0"/>
              <a:t>Traits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066800"/>
            <a:ext cx="7924800" cy="3200400"/>
          </a:xfrm>
        </p:spPr>
        <p:txBody>
          <a:bodyPr/>
          <a:lstStyle/>
          <a:p>
            <a:r>
              <a:rPr lang="en-US" sz="2400" b="1" u="sng" dirty="0" smtClean="0"/>
              <a:t>Polygenic </a:t>
            </a:r>
            <a:r>
              <a:rPr lang="en-US" sz="2400" b="1" u="sng" dirty="0"/>
              <a:t>traits</a:t>
            </a:r>
            <a:r>
              <a:rPr lang="en-US" sz="2400" u="sng" dirty="0"/>
              <a:t> </a:t>
            </a:r>
            <a:r>
              <a:rPr lang="en-US" sz="2400" dirty="0"/>
              <a:t>are traits controlled by two or more genes. </a:t>
            </a:r>
          </a:p>
          <a:p>
            <a:pPr lvl="1"/>
            <a:r>
              <a:rPr lang="en-US" sz="2400" dirty="0"/>
              <a:t>Means “having many genes”</a:t>
            </a:r>
          </a:p>
          <a:p>
            <a:r>
              <a:rPr lang="en-US" sz="2400" dirty="0"/>
              <a:t>Example: </a:t>
            </a:r>
            <a:r>
              <a:rPr lang="en-US" sz="2400" dirty="0" smtClean="0"/>
              <a:t>Skin and eye color </a:t>
            </a:r>
            <a:r>
              <a:rPr lang="en-US" sz="2400" dirty="0"/>
              <a:t>in </a:t>
            </a:r>
            <a:r>
              <a:rPr lang="en-US" sz="2400" dirty="0" smtClean="0"/>
              <a:t>humans </a:t>
            </a:r>
            <a:r>
              <a:rPr lang="en-US" sz="2400" dirty="0"/>
              <a:t>is controlled by </a:t>
            </a:r>
            <a:r>
              <a:rPr lang="en-US" sz="2400" dirty="0" smtClean="0"/>
              <a:t>a number of different </a:t>
            </a:r>
            <a:r>
              <a:rPr lang="en-US" sz="2400" dirty="0"/>
              <a:t>genes that control </a:t>
            </a:r>
            <a:r>
              <a:rPr lang="en-US" sz="2400" dirty="0" smtClean="0"/>
              <a:t>these traits. </a:t>
            </a:r>
          </a:p>
          <a:p>
            <a:pPr lvl="1"/>
            <a:r>
              <a:rPr lang="en-US" sz="2400" dirty="0" smtClean="0"/>
              <a:t>Different combinations of the alleles yield the enormous range of variation in our skin color.</a:t>
            </a:r>
            <a:endParaRPr lang="en-US" sz="2400" dirty="0"/>
          </a:p>
        </p:txBody>
      </p:sp>
      <p:pic>
        <p:nvPicPr>
          <p:cNvPr id="2050" name="Picture 2" descr="http://cosbiology.pbworks.com/f/image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961288"/>
            <a:ext cx="3859696" cy="259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4287"/>
            <a:ext cx="7772400" cy="1143000"/>
          </a:xfrm>
        </p:spPr>
        <p:txBody>
          <a:bodyPr/>
          <a:lstStyle/>
          <a:p>
            <a:r>
              <a:rPr lang="en-US" dirty="0"/>
              <a:t>Genetics and the Environment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872444"/>
            <a:ext cx="7848600" cy="1415177"/>
          </a:xfrm>
        </p:spPr>
        <p:txBody>
          <a:bodyPr/>
          <a:lstStyle/>
          <a:p>
            <a:r>
              <a:rPr lang="en-US" sz="2400" dirty="0"/>
              <a:t>Characteristics are not solely determined by genes, but they are </a:t>
            </a:r>
            <a:r>
              <a:rPr lang="en-US" sz="2400" dirty="0" smtClean="0"/>
              <a:t>also determined </a:t>
            </a:r>
            <a:r>
              <a:rPr lang="en-US" sz="2400" dirty="0"/>
              <a:t>by the interaction between genes and the environment. </a:t>
            </a:r>
          </a:p>
        </p:txBody>
      </p:sp>
      <p:pic>
        <p:nvPicPr>
          <p:cNvPr id="3" name="Picture 2" descr="http://phenylketonuria.site90.com/whe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043" y="2438400"/>
            <a:ext cx="3829050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52728" y="2286000"/>
            <a:ext cx="3962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Example: PKU is a genetic disorder that can lead to mental retardation. Wealthier  countries have the ability to test for high levels of PKU during pregnancy and mothers can be put on a special diet to lower PKU levels. However, poorer countries are unable to perform this test, leading to mental retardation.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genes are </a:t>
            </a:r>
            <a:r>
              <a:rPr lang="en-US" dirty="0" smtClean="0"/>
              <a:t>located </a:t>
            </a:r>
            <a:r>
              <a:rPr lang="en-US" dirty="0"/>
              <a:t>on the same </a:t>
            </a:r>
            <a:r>
              <a:rPr lang="en-US" dirty="0" smtClean="0"/>
              <a:t>chromosome, </a:t>
            </a:r>
            <a:r>
              <a:rPr lang="en-US" dirty="0"/>
              <a:t>are they </a:t>
            </a:r>
            <a:r>
              <a:rPr lang="en-US" dirty="0" smtClean="0"/>
              <a:t>inherited together</a:t>
            </a:r>
            <a:r>
              <a:rPr lang="en-US" dirty="0"/>
              <a:t>?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2286000"/>
            <a:ext cx="7772400" cy="3810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000" dirty="0"/>
              <a:t>Yes! Thomas Hunt Morgan first realized this when he studied the </a:t>
            </a:r>
            <a:r>
              <a:rPr lang="en-US" sz="3000" dirty="0" smtClean="0"/>
              <a:t>fruit fly</a:t>
            </a:r>
            <a:r>
              <a:rPr lang="en-US" sz="3000" i="1" dirty="0" smtClean="0"/>
              <a:t> </a:t>
            </a:r>
            <a:r>
              <a:rPr lang="en-US" sz="3000" i="1" dirty="0"/>
              <a:t>Drosophila melanogaster </a:t>
            </a:r>
            <a:r>
              <a:rPr lang="en-US" sz="3000" dirty="0"/>
              <a:t>and realized that many of the genes appeared to be linked.</a:t>
            </a:r>
          </a:p>
          <a:p>
            <a:pPr>
              <a:lnSpc>
                <a:spcPct val="90000"/>
              </a:lnSpc>
            </a:pPr>
            <a:r>
              <a:rPr lang="en-US" sz="3000" dirty="0"/>
              <a:t>This led to two discoveries: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1. Each chromosome is a group of </a:t>
            </a:r>
            <a:r>
              <a:rPr lang="en-US" dirty="0" smtClean="0"/>
              <a:t>linked </a:t>
            </a:r>
            <a:r>
              <a:rPr lang="en-US" dirty="0"/>
              <a:t>genes.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2. It is </a:t>
            </a:r>
            <a:r>
              <a:rPr lang="en-US" dirty="0" smtClean="0"/>
              <a:t>the </a:t>
            </a:r>
            <a:r>
              <a:rPr lang="en-US" dirty="0"/>
              <a:t>chromosomes that assort independently, not the individual genes.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If two genes are found on the same chromosome, does this mean they are linked forever?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2362200"/>
            <a:ext cx="7772400" cy="3733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No! Crossing-over </a:t>
            </a:r>
            <a:r>
              <a:rPr lang="en-US" dirty="0"/>
              <a:t>during </a:t>
            </a:r>
            <a:r>
              <a:rPr lang="en-US" dirty="0" smtClean="0"/>
              <a:t>prophase I of meiosis separates </a:t>
            </a:r>
            <a:r>
              <a:rPr lang="en-US" dirty="0"/>
              <a:t>genes that had been on the same chromosome.</a:t>
            </a:r>
          </a:p>
          <a:p>
            <a:pPr>
              <a:lnSpc>
                <a:spcPct val="90000"/>
              </a:lnSpc>
            </a:pPr>
            <a:r>
              <a:rPr lang="en-US" dirty="0"/>
              <a:t>Crossover events exchange and separate linked genes to produce new combinations.</a:t>
            </a:r>
          </a:p>
          <a:p>
            <a:pPr>
              <a:lnSpc>
                <a:spcPct val="90000"/>
              </a:lnSpc>
            </a:pPr>
            <a:r>
              <a:rPr lang="en-US" dirty="0"/>
              <a:t>This is where genetic diversity comes from!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 Map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676400"/>
            <a:ext cx="77724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Alfred Sturtevant, a student in Morgan’s lab, wanted to find the rate at which crossing-over separated linked genes</a:t>
            </a:r>
            <a:r>
              <a:rPr lang="en-US" sz="2400" dirty="0" smtClean="0"/>
              <a:t>.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He </a:t>
            </a:r>
            <a:r>
              <a:rPr lang="en-US" sz="2400" dirty="0"/>
              <a:t>hypothesized that the farther </a:t>
            </a:r>
            <a:r>
              <a:rPr lang="en-US" sz="2400" dirty="0" smtClean="0"/>
              <a:t>apart the </a:t>
            </a:r>
            <a:r>
              <a:rPr lang="en-US" sz="2400" dirty="0"/>
              <a:t>two genes were, the more likely they were to be separated by crossing-over during meiosis.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This rate could then produce a map of distances between genes.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Sturtevant gathered many notebooks and presented a </a:t>
            </a:r>
            <a:r>
              <a:rPr lang="en-US" sz="2400" b="1" dirty="0"/>
              <a:t>gene </a:t>
            </a:r>
            <a:r>
              <a:rPr lang="en-US" sz="2400" b="1" dirty="0" smtClean="0"/>
              <a:t>map </a:t>
            </a:r>
            <a:r>
              <a:rPr lang="en-US" sz="2400" dirty="0" smtClean="0"/>
              <a:t>(a </a:t>
            </a:r>
            <a:r>
              <a:rPr lang="en-US" sz="2400" dirty="0"/>
              <a:t>map of locations of each </a:t>
            </a:r>
            <a:r>
              <a:rPr lang="en-US" sz="2400" dirty="0" smtClean="0"/>
              <a:t>gene) </a:t>
            </a:r>
            <a:r>
              <a:rPr lang="en-US" sz="2400" dirty="0"/>
              <a:t>on a </a:t>
            </a:r>
            <a:r>
              <a:rPr lang="en-US" sz="2400" dirty="0" smtClean="0"/>
              <a:t>fruit fly chromosome</a:t>
            </a:r>
            <a:r>
              <a:rPr lang="en-US" sz="2400" dirty="0"/>
              <a:t>.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Since then, this method has been use to construct genetic maps, including maps of the human genome.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772400" cy="914400"/>
          </a:xfrm>
        </p:spPr>
        <p:txBody>
          <a:bodyPr/>
          <a:lstStyle/>
          <a:p>
            <a:r>
              <a:rPr lang="en-US" dirty="0"/>
              <a:t>Drosophila Gene Map</a:t>
            </a:r>
          </a:p>
        </p:txBody>
      </p:sp>
      <p:pic>
        <p:nvPicPr>
          <p:cNvPr id="1028" name="Picture 4" descr="sb4069f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841" r="56329"/>
          <a:stretch>
            <a:fillRect/>
          </a:stretch>
        </p:blipFill>
        <p:spPr bwMode="auto">
          <a:xfrm>
            <a:off x="307975" y="2247900"/>
            <a:ext cx="3560763" cy="3998913"/>
          </a:xfrm>
          <a:prstGeom prst="rect">
            <a:avLst/>
          </a:prstGeom>
          <a:noFill/>
        </p:spPr>
      </p:pic>
      <p:pic>
        <p:nvPicPr>
          <p:cNvPr id="1029" name="Picture 5" descr="chart"/>
          <p:cNvPicPr>
            <a:picLocks noChangeAspect="1" noChangeArrowheads="1"/>
          </p:cNvPicPr>
          <p:nvPr/>
        </p:nvPicPr>
        <p:blipFill>
          <a:blip r:embed="rId3" cstate="print"/>
          <a:srcRect l="29684" t="3622" r="1915" b="4247"/>
          <a:stretch>
            <a:fillRect/>
          </a:stretch>
        </p:blipFill>
        <p:spPr bwMode="auto">
          <a:xfrm>
            <a:off x="6046788" y="2338388"/>
            <a:ext cx="3095625" cy="3795712"/>
          </a:xfrm>
          <a:prstGeom prst="rect">
            <a:avLst/>
          </a:prstGeom>
          <a:noFill/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3930650" y="243840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1800" b="1"/>
              <a:t>1.3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4572000" y="2451100"/>
            <a:ext cx="1319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b="1"/>
              <a:t>Star eye</a:t>
            </a: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3890963" y="3060700"/>
            <a:ext cx="6810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1800" b="1"/>
              <a:t>31.0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4572000" y="3078163"/>
            <a:ext cx="3213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b="1"/>
              <a:t>Dachs (short legs)</a:t>
            </a: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3890963" y="3681413"/>
            <a:ext cx="6810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1800" b="1"/>
              <a:t>51.0</a:t>
            </a: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4572000" y="3671888"/>
            <a:ext cx="3213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b="1" dirty="0"/>
              <a:t>Reduced bristles</a:t>
            </a:r>
          </a:p>
        </p:txBody>
      </p:sp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3890963" y="4279900"/>
            <a:ext cx="6810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1800" b="1"/>
              <a:t>55.0</a:t>
            </a:r>
          </a:p>
        </p:txBody>
      </p:sp>
      <p:sp>
        <p:nvSpPr>
          <p:cNvPr id="1039" name="Text Box 15"/>
          <p:cNvSpPr txBox="1">
            <a:spLocks noChangeArrowheads="1"/>
          </p:cNvSpPr>
          <p:nvPr/>
        </p:nvSpPr>
        <p:spPr bwMode="auto">
          <a:xfrm>
            <a:off x="4572000" y="4279900"/>
            <a:ext cx="3213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b="1" dirty="0"/>
              <a:t>Light eye</a:t>
            </a:r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3908425" y="4865688"/>
            <a:ext cx="681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1800" b="1"/>
              <a:t>75.5</a:t>
            </a:r>
          </a:p>
        </p:txBody>
      </p:sp>
      <p:sp>
        <p:nvSpPr>
          <p:cNvPr id="1041" name="Text Box 17"/>
          <p:cNvSpPr txBox="1">
            <a:spLocks noChangeArrowheads="1"/>
          </p:cNvSpPr>
          <p:nvPr/>
        </p:nvSpPr>
        <p:spPr bwMode="auto">
          <a:xfrm>
            <a:off x="3619500" y="5622925"/>
            <a:ext cx="969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1800" b="1"/>
              <a:t>104.5</a:t>
            </a:r>
          </a:p>
        </p:txBody>
      </p:sp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4589463" y="5624513"/>
            <a:ext cx="3213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b="1"/>
              <a:t>Brown eye</a:t>
            </a:r>
          </a:p>
        </p:txBody>
      </p:sp>
      <p:sp>
        <p:nvSpPr>
          <p:cNvPr id="1060" name="Text Box 36"/>
          <p:cNvSpPr txBox="1">
            <a:spLocks noChangeArrowheads="1"/>
          </p:cNvSpPr>
          <p:nvPr/>
        </p:nvSpPr>
        <p:spPr bwMode="auto">
          <a:xfrm>
            <a:off x="4572000" y="4876800"/>
            <a:ext cx="3213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b="1"/>
              <a:t>Curved wing</a:t>
            </a:r>
          </a:p>
        </p:txBody>
      </p:sp>
      <p:sp>
        <p:nvSpPr>
          <p:cNvPr id="1061" name="Rectangle 37"/>
          <p:cNvSpPr>
            <a:spLocks noChangeArrowheads="1"/>
          </p:cNvSpPr>
          <p:nvPr/>
        </p:nvSpPr>
        <p:spPr bwMode="auto">
          <a:xfrm>
            <a:off x="1676400" y="1066800"/>
            <a:ext cx="69103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If genes are close together, recombination frequency between them should be low.</a:t>
            </a:r>
          </a:p>
          <a:p>
            <a:r>
              <a:rPr lang="en-US" dirty="0"/>
              <a:t>If genes are far apart, recombination will be high.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opyright Â© 2009 Pearson Education, Inc.&#10;The four major subdivisions&#10;Genetics&#10;Prepared by Pratheep Sandrasaigaran&#10;Classic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72" y="975724"/>
            <a:ext cx="6432227" cy="48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27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914400"/>
            <a:ext cx="7772400" cy="4114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8800" dirty="0" smtClean="0">
                <a:latin typeface="Playbill" panose="040506030A0602020202" pitchFamily="82" charset="0"/>
              </a:rPr>
              <a:t>END OF GENETICS</a:t>
            </a:r>
            <a:endParaRPr lang="en-US" sz="8800" dirty="0">
              <a:latin typeface="Playbill" panose="040506030A0602020202" pitchFamily="82" charset="0"/>
            </a:endParaRPr>
          </a:p>
          <a:p>
            <a:pPr marL="0" indent="0" algn="ctr">
              <a:buNone/>
            </a:pPr>
            <a:r>
              <a:rPr lang="en-US" sz="8800" dirty="0" smtClean="0">
                <a:latin typeface="Playbill" panose="040506030A0602020202" pitchFamily="82" charset="0"/>
              </a:rPr>
              <a:t>LET’S BEGIN          DNA &amp; RNA</a:t>
            </a:r>
            <a:endParaRPr lang="en-US" sz="8800" dirty="0">
              <a:latin typeface="Playbill" panose="040506030A06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08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avery macleod e mccart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337" y="4419600"/>
            <a:ext cx="4648201" cy="206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7699572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756549" y="187563"/>
            <a:ext cx="65017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/>
              <a:t>Experimento de </a:t>
            </a:r>
            <a:r>
              <a:rPr lang="pt-BR" dirty="0" err="1" smtClean="0"/>
              <a:t>Avery</a:t>
            </a:r>
            <a:r>
              <a:rPr lang="pt-BR" dirty="0" smtClean="0"/>
              <a:t>, </a:t>
            </a:r>
            <a:r>
              <a:rPr lang="pt-BR" dirty="0" err="1" smtClean="0"/>
              <a:t>McCarty</a:t>
            </a:r>
            <a:r>
              <a:rPr lang="pt-BR" dirty="0" smtClean="0"/>
              <a:t>, </a:t>
            </a:r>
            <a:r>
              <a:rPr lang="pt-BR" dirty="0" err="1" smtClean="0"/>
              <a:t>MacLeod</a:t>
            </a:r>
            <a:endParaRPr lang="pt-BR" dirty="0" smtClean="0"/>
          </a:p>
          <a:p>
            <a:pPr algn="ctr"/>
            <a:r>
              <a:rPr lang="pt-BR" dirty="0" smtClean="0"/>
              <a:t>A “transformação genética” é pelo DNA (1944)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1614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hershey and chase experi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191000"/>
            <a:ext cx="2736819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m para hershey and chase experi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6070299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019886" y="282523"/>
            <a:ext cx="5545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Experimento de Hershey-Chase (1952)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6925992" y="4205067"/>
            <a:ext cx="14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/>
              <a:t>Chase     Hershey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33999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m para dna double helix structure watson cri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343400"/>
            <a:ext cx="4724400" cy="179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m para dna double helix structure watson cri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1145514"/>
            <a:ext cx="20955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Resultado de imagem para dna double helix structure watson cri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85800"/>
            <a:ext cx="3429000" cy="343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819400" y="135984"/>
            <a:ext cx="4946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DNA é uma dupla hélice 25/4/1953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1910857" y="3181639"/>
            <a:ext cx="1540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Difração de </a:t>
            </a:r>
            <a:r>
              <a:rPr lang="pt-BR" sz="1600" dirty="0" err="1" smtClean="0"/>
              <a:t>Rx</a:t>
            </a:r>
            <a:endParaRPr lang="pt-BR" sz="16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2590800" y="6083096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Watson                Crick                Wilkins            Franklin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56228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3163" y="21101"/>
            <a:ext cx="7772400" cy="1143000"/>
          </a:xfrm>
        </p:spPr>
        <p:txBody>
          <a:bodyPr/>
          <a:lstStyle/>
          <a:p>
            <a:pPr algn="ctr"/>
            <a:r>
              <a:rPr lang="pt-BR" sz="3200" dirty="0" smtClean="0"/>
              <a:t>25 de abril : Dia Mundial do DNA</a:t>
            </a:r>
            <a:endParaRPr lang="pt-BR" sz="3200" dirty="0"/>
          </a:p>
        </p:txBody>
      </p:sp>
      <p:pic>
        <p:nvPicPr>
          <p:cNvPr id="5124" name="Picture 4" descr="Resultado de imagem para people form d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990600"/>
            <a:ext cx="3124200" cy="564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22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opyright Â© 2009 Pearson Education, Inc.&#10;Prepared by Pratheep Sandrasaigaran&#10;Phenotype and Genotype.&#10;â¢ Different alleles m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54" y="963501"/>
            <a:ext cx="6557795" cy="492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6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opyright Â© 2009 Pearson Education, Inc.&#10;Prepared by Pratheep Sandrasaigaran&#10;DNA is carrier of genetic&#10;â¢ DNA was the carr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45" y="992479"/>
            <a:ext cx="6547852" cy="491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87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and RNA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524000"/>
            <a:ext cx="7772400" cy="4114800"/>
          </a:xfrm>
        </p:spPr>
        <p:txBody>
          <a:bodyPr/>
          <a:lstStyle/>
          <a:p>
            <a:pPr lvl="0"/>
            <a:r>
              <a:rPr lang="en-US" sz="2400" dirty="0"/>
              <a:t>In 1953, James Watson and Francis Crick developed the double-helix model of DNA</a:t>
            </a:r>
            <a:r>
              <a:rPr lang="en-US" sz="2400" dirty="0" smtClean="0"/>
              <a:t>.</a:t>
            </a:r>
            <a:endParaRPr lang="en-US" sz="2400" dirty="0"/>
          </a:p>
          <a:p>
            <a:pPr lvl="0"/>
            <a:r>
              <a:rPr lang="en-US" sz="2400" dirty="0"/>
              <a:t>DNA is a long molecule made up of subunits called nucleotides.  (If you remember, nucleotides are the monomers of nucleic acids</a:t>
            </a:r>
            <a:r>
              <a:rPr lang="en-US" sz="2400" dirty="0" smtClean="0"/>
              <a:t>.)</a:t>
            </a:r>
            <a:endParaRPr lang="en-US" sz="2400" dirty="0"/>
          </a:p>
          <a:p>
            <a:pPr lvl="0"/>
            <a:r>
              <a:rPr lang="en-US" sz="2400" dirty="0"/>
              <a:t>DNA nucleotides are made of three basic components: a 5-carbon sugar called </a:t>
            </a:r>
            <a:r>
              <a:rPr lang="en-US" sz="2400" dirty="0" err="1"/>
              <a:t>deoxyribose</a:t>
            </a:r>
            <a:r>
              <a:rPr lang="en-US" sz="2400" dirty="0"/>
              <a:t>, a phosphate group and a nitrogenous base.</a:t>
            </a:r>
          </a:p>
          <a:p>
            <a:pPr lvl="1"/>
            <a:r>
              <a:rPr lang="en-US" sz="2400" dirty="0"/>
              <a:t>The </a:t>
            </a:r>
            <a:r>
              <a:rPr lang="en-US" sz="2400" dirty="0" err="1"/>
              <a:t>deoxyribose</a:t>
            </a:r>
            <a:r>
              <a:rPr lang="en-US" sz="2400" dirty="0"/>
              <a:t> and phosphates make up the “backbone” of DNA while the nitrogenous bases make up the “rungs” of the DNA ladder.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13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48395"/>
            <a:ext cx="7772400" cy="1143000"/>
          </a:xfrm>
        </p:spPr>
        <p:txBody>
          <a:bodyPr/>
          <a:lstStyle/>
          <a:p>
            <a:r>
              <a:rPr lang="en-US" dirty="0" smtClean="0"/>
              <a:t>Structure of DNA and RNA</a:t>
            </a:r>
            <a:endParaRPr lang="en-US" dirty="0"/>
          </a:p>
        </p:txBody>
      </p:sp>
      <p:pic>
        <p:nvPicPr>
          <p:cNvPr id="1026" name="Picture 2" descr="DNA &amp; R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999" y="1291395"/>
            <a:ext cx="6924401" cy="543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8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152400"/>
            <a:ext cx="7772400" cy="914400"/>
          </a:xfrm>
        </p:spPr>
        <p:txBody>
          <a:bodyPr/>
          <a:lstStyle/>
          <a:p>
            <a:r>
              <a:rPr lang="en-US" dirty="0"/>
              <a:t>DNA and RNA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3163" y="990600"/>
            <a:ext cx="7772400" cy="4114800"/>
          </a:xfrm>
        </p:spPr>
        <p:txBody>
          <a:bodyPr/>
          <a:lstStyle/>
          <a:p>
            <a:pPr lvl="0"/>
            <a:r>
              <a:rPr lang="en-US" sz="2500" dirty="0" smtClean="0"/>
              <a:t>There </a:t>
            </a:r>
            <a:r>
              <a:rPr lang="en-US" sz="2500" dirty="0"/>
              <a:t>are four nitrogenous bases: adenine, </a:t>
            </a:r>
            <a:r>
              <a:rPr lang="en-US" sz="2500" dirty="0" smtClean="0"/>
              <a:t>thymine, </a:t>
            </a:r>
            <a:r>
              <a:rPr lang="en-US" sz="2500" dirty="0"/>
              <a:t>guanine, </a:t>
            </a:r>
            <a:r>
              <a:rPr lang="en-US" sz="2500" dirty="0" smtClean="0"/>
              <a:t>and cytosine.</a:t>
            </a:r>
            <a:endParaRPr lang="en-US" sz="2500" dirty="0"/>
          </a:p>
          <a:p>
            <a:pPr lvl="1"/>
            <a:r>
              <a:rPr lang="en-US" sz="2300" dirty="0"/>
              <a:t>Adenine and thymine always pair up; guanine and cytosine always pair up</a:t>
            </a:r>
            <a:r>
              <a:rPr lang="en-US" sz="2300" dirty="0" smtClean="0"/>
              <a:t>.</a:t>
            </a:r>
          </a:p>
          <a:p>
            <a:r>
              <a:rPr lang="en-US" sz="2500" b="1" u="sng" dirty="0" smtClean="0"/>
              <a:t>Exons</a:t>
            </a:r>
            <a:r>
              <a:rPr lang="en-US" sz="2500" dirty="0" smtClean="0"/>
              <a:t>: DNA nucleotide </a:t>
            </a:r>
            <a:r>
              <a:rPr lang="en-US" sz="2500" dirty="0"/>
              <a:t>sequences that </a:t>
            </a:r>
            <a:r>
              <a:rPr lang="en-US" sz="2500" dirty="0" smtClean="0"/>
              <a:t>code </a:t>
            </a:r>
            <a:r>
              <a:rPr lang="en-US" sz="2500" dirty="0"/>
              <a:t>for </a:t>
            </a:r>
            <a:r>
              <a:rPr lang="en-US" sz="2500" dirty="0" smtClean="0"/>
              <a:t>proteins</a:t>
            </a:r>
          </a:p>
          <a:p>
            <a:r>
              <a:rPr lang="en-US" sz="2500" b="1" u="sng" dirty="0"/>
              <a:t>Introns</a:t>
            </a:r>
            <a:r>
              <a:rPr lang="en-US" sz="2500" dirty="0"/>
              <a:t>: nucleotide sequences that do NOT code for </a:t>
            </a:r>
            <a:r>
              <a:rPr lang="en-US" sz="2500" dirty="0" smtClean="0"/>
              <a:t>proteins; removed from RNA before it leaves the nucleus</a:t>
            </a:r>
          </a:p>
          <a:p>
            <a:r>
              <a:rPr lang="en-US" sz="2500" b="1" u="sng" dirty="0" smtClean="0"/>
              <a:t>Codons</a:t>
            </a:r>
            <a:r>
              <a:rPr lang="en-US" sz="2500" dirty="0" smtClean="0"/>
              <a:t>: sequences of three bases that form the “words” to make amino acids; mRNA carries them</a:t>
            </a:r>
          </a:p>
          <a:p>
            <a:pPr lvl="1"/>
            <a:r>
              <a:rPr lang="en-US" sz="2300" dirty="0" smtClean="0"/>
              <a:t>UCGCACGGU is read as UCG-CAC-GGU</a:t>
            </a:r>
            <a:endParaRPr lang="en-US" sz="2300" dirty="0"/>
          </a:p>
          <a:p>
            <a:pPr marL="457200" lvl="1" indent="0">
              <a:buNone/>
            </a:pPr>
            <a:r>
              <a:rPr lang="en-US" dirty="0" smtClean="0">
                <a:solidFill>
                  <a:srgbClr val="FF0000"/>
                </a:solidFill>
                <a:hlinkClick r:id="rId3"/>
              </a:rPr>
              <a:t>DNA </a:t>
            </a:r>
            <a:r>
              <a:rPr lang="en-US" dirty="0" err="1" smtClean="0">
                <a:solidFill>
                  <a:srgbClr val="FF0000"/>
                </a:solidFill>
                <a:hlinkClick r:id="rId3"/>
              </a:rPr>
              <a:t>vs</a:t>
            </a:r>
            <a:r>
              <a:rPr lang="en-US" dirty="0" smtClean="0">
                <a:solidFill>
                  <a:srgbClr val="FF0000"/>
                </a:solidFill>
                <a:hlinkClick r:id="rId3"/>
              </a:rPr>
              <a:t> RNA (4:43)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54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opyright Â© 2009 Pearson Education, Inc.&#10;Classical genetics: Transmitting traits&#10;from generation to generation&#10;Prepared by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45" y="1043339"/>
            <a:ext cx="6339239" cy="475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69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and RNA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3163" y="1609725"/>
            <a:ext cx="7772400" cy="4114800"/>
          </a:xfrm>
        </p:spPr>
        <p:txBody>
          <a:bodyPr/>
          <a:lstStyle/>
          <a:p>
            <a:pPr lvl="0"/>
            <a:r>
              <a:rPr lang="en-US" dirty="0"/>
              <a:t>DNA is copied through a process called </a:t>
            </a:r>
            <a:r>
              <a:rPr lang="en-US" b="1" dirty="0"/>
              <a:t>replication</a:t>
            </a:r>
            <a:r>
              <a:rPr lang="en-US" dirty="0"/>
              <a:t>.  During replication, the DNA molecule separates into two strands, then produces two new strands.</a:t>
            </a:r>
            <a:endParaRPr lang="en-US" sz="3600" dirty="0"/>
          </a:p>
          <a:p>
            <a:pPr lvl="1"/>
            <a:r>
              <a:rPr lang="en-US" dirty="0"/>
              <a:t>The principal enzyme involved in replication is </a:t>
            </a:r>
            <a:r>
              <a:rPr lang="en-US" b="1" dirty="0"/>
              <a:t>DNA polymerase</a:t>
            </a:r>
            <a:r>
              <a:rPr lang="en-US" dirty="0"/>
              <a:t>.  It “proofreads” each new DNA strand to make sure that each new copy is identical to the original</a:t>
            </a:r>
            <a:r>
              <a:rPr lang="en-US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997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019300" y="342900"/>
            <a:ext cx="7772400" cy="1143000"/>
          </a:xfrm>
        </p:spPr>
        <p:txBody>
          <a:bodyPr/>
          <a:lstStyle/>
          <a:p>
            <a:r>
              <a:rPr lang="en-US" dirty="0" smtClean="0"/>
              <a:t>DNA Replication</a:t>
            </a:r>
            <a:endParaRPr lang="en-US" dirty="0"/>
          </a:p>
        </p:txBody>
      </p:sp>
      <p:pic>
        <p:nvPicPr>
          <p:cNvPr id="2052" name="Picture 4" descr="http://apbrwww5.apsu.edu/thompsonj/Anatomy%20&amp;%20Physiology/2010/2010%20Exam%20Reviews/Exam%201%20Review/DNA.replication.fig.3.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4800"/>
            <a:ext cx="5715000" cy="641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59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and RNA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RNA is similar to DNA, but it has three main differences: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sugar in RNA is </a:t>
            </a:r>
            <a:r>
              <a:rPr lang="en-US" dirty="0" smtClean="0"/>
              <a:t>ribose</a:t>
            </a:r>
            <a:endParaRPr lang="en-US" dirty="0"/>
          </a:p>
          <a:p>
            <a:pPr lvl="1"/>
            <a:r>
              <a:rPr lang="en-US" dirty="0" smtClean="0"/>
              <a:t>RNA </a:t>
            </a:r>
            <a:r>
              <a:rPr lang="en-US" dirty="0"/>
              <a:t>is </a:t>
            </a:r>
            <a:r>
              <a:rPr lang="en-US" dirty="0" smtClean="0"/>
              <a:t>single-stranded</a:t>
            </a:r>
            <a:endParaRPr lang="en-US" dirty="0"/>
          </a:p>
          <a:p>
            <a:pPr lvl="1"/>
            <a:r>
              <a:rPr lang="en-US" dirty="0" smtClean="0"/>
              <a:t>RNA </a:t>
            </a:r>
            <a:r>
              <a:rPr lang="en-US" dirty="0"/>
              <a:t>contains uracil in place of </a:t>
            </a:r>
            <a:r>
              <a:rPr lang="en-US" dirty="0" smtClean="0"/>
              <a:t>thymine</a:t>
            </a:r>
            <a:endParaRPr lang="en-US" dirty="0"/>
          </a:p>
          <a:p>
            <a:pPr lvl="0"/>
            <a:r>
              <a:rPr lang="en-US" dirty="0"/>
              <a:t>RNA has one main job – protein synthesis!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81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and RNA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There are three main types of RNA, all of which are involved in protein synthesis: </a:t>
            </a:r>
            <a:endParaRPr lang="en-US" dirty="0" smtClean="0"/>
          </a:p>
          <a:p>
            <a:pPr lvl="1"/>
            <a:r>
              <a:rPr lang="en-US" dirty="0" smtClean="0"/>
              <a:t>messenger </a:t>
            </a:r>
            <a:r>
              <a:rPr lang="en-US" dirty="0"/>
              <a:t>RNA (</a:t>
            </a:r>
            <a:r>
              <a:rPr lang="en-US" dirty="0" smtClean="0"/>
              <a:t>mRNA)</a:t>
            </a:r>
          </a:p>
          <a:p>
            <a:pPr lvl="1"/>
            <a:r>
              <a:rPr lang="en-US" dirty="0" smtClean="0"/>
              <a:t>ribosomal </a:t>
            </a:r>
            <a:r>
              <a:rPr lang="en-US" dirty="0"/>
              <a:t>RNA (</a:t>
            </a:r>
            <a:r>
              <a:rPr lang="en-US" dirty="0" err="1" smtClean="0"/>
              <a:t>rRNA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transfer </a:t>
            </a:r>
            <a:r>
              <a:rPr lang="en-US" dirty="0"/>
              <a:t>RNA (</a:t>
            </a:r>
            <a:r>
              <a:rPr lang="en-US" dirty="0" err="1"/>
              <a:t>tRNA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39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and RNA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3163" y="1626140"/>
            <a:ext cx="7772400" cy="4114800"/>
          </a:xfrm>
        </p:spPr>
        <p:txBody>
          <a:bodyPr/>
          <a:lstStyle/>
          <a:p>
            <a:pPr lvl="0"/>
            <a:r>
              <a:rPr lang="en-US" dirty="0" smtClean="0"/>
              <a:t>In the nucleus, new </a:t>
            </a:r>
            <a:r>
              <a:rPr lang="en-US" dirty="0"/>
              <a:t>RNA molecules are produced from nucleotide sequences of DNA in a process called </a:t>
            </a:r>
            <a:r>
              <a:rPr lang="en-US" b="1" u="sng" dirty="0"/>
              <a:t>transcription</a:t>
            </a:r>
            <a:r>
              <a:rPr lang="en-US" dirty="0"/>
              <a:t>.</a:t>
            </a:r>
            <a:endParaRPr lang="en-US" sz="3600" dirty="0"/>
          </a:p>
          <a:p>
            <a:pPr lvl="1"/>
            <a:r>
              <a:rPr lang="en-US" b="1" dirty="0"/>
              <a:t>RNA polymerase </a:t>
            </a:r>
            <a:r>
              <a:rPr lang="en-US" dirty="0"/>
              <a:t>is the principal enzyme involved in this process</a:t>
            </a:r>
            <a:r>
              <a:rPr lang="en-US" dirty="0" smtClean="0"/>
              <a:t>.</a:t>
            </a:r>
            <a:endParaRPr lang="en-US" sz="3600" dirty="0"/>
          </a:p>
          <a:p>
            <a:pPr lvl="0"/>
            <a:r>
              <a:rPr lang="en-US" dirty="0"/>
              <a:t>The strand of RNA contains the info needed to assemble proteins; it’s like an instruction manual.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00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Transcription</a:t>
            </a:r>
            <a:endParaRPr lang="en-US" dirty="0"/>
          </a:p>
        </p:txBody>
      </p:sp>
      <p:pic>
        <p:nvPicPr>
          <p:cNvPr id="4098" name="Picture 2" descr="http://hyperphysics.phy-astr.gsu.edu/hbase/organic/imgorg/transcbub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739" y="1600200"/>
            <a:ext cx="8150217" cy="496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13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and RNA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The readers of the instruction manuals are the ribosomes.  </a:t>
            </a:r>
            <a:endParaRPr lang="en-US" dirty="0" smtClean="0"/>
          </a:p>
          <a:p>
            <a:pPr lvl="0"/>
            <a:r>
              <a:rPr lang="en-US" dirty="0" smtClean="0"/>
              <a:t>The </a:t>
            </a:r>
            <a:r>
              <a:rPr lang="en-US" dirty="0"/>
              <a:t>ribosomes read the instructions </a:t>
            </a:r>
            <a:r>
              <a:rPr lang="en-US" dirty="0" smtClean="0"/>
              <a:t>(mRNA </a:t>
            </a:r>
            <a:r>
              <a:rPr lang="en-US" dirty="0"/>
              <a:t>molecules) and then make the necessary proteins through a process called </a:t>
            </a:r>
            <a:r>
              <a:rPr lang="en-US" b="1" u="sng" dirty="0"/>
              <a:t>translation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2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8044"/>
            <a:ext cx="7772400" cy="1143000"/>
          </a:xfrm>
        </p:spPr>
        <p:txBody>
          <a:bodyPr/>
          <a:lstStyle/>
          <a:p>
            <a:r>
              <a:rPr lang="en-US" dirty="0" smtClean="0"/>
              <a:t>Translation</a:t>
            </a:r>
            <a:endParaRPr lang="en-US" dirty="0"/>
          </a:p>
        </p:txBody>
      </p:sp>
      <p:pic>
        <p:nvPicPr>
          <p:cNvPr id="3076" name="Picture 4" descr="http://static.newworldencyclopedia.org/thumb/b/b1/Ribosome_mRNA_translation_en.svg/646px-Ribosome_mRNA_translation_e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025" y="1337733"/>
            <a:ext cx="7118350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27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Mutations are changes in the genetic material</a:t>
            </a:r>
          </a:p>
          <a:p>
            <a:pPr lvl="1"/>
            <a:r>
              <a:rPr lang="en-US" dirty="0" smtClean="0"/>
              <a:t>They can be beneficial, deleterious, or have no effect (neutral)</a:t>
            </a:r>
          </a:p>
          <a:p>
            <a:r>
              <a:rPr lang="en-US" dirty="0" smtClean="0"/>
              <a:t>There are two main types of mutations:</a:t>
            </a:r>
          </a:p>
          <a:p>
            <a:pPr lvl="1"/>
            <a:r>
              <a:rPr lang="en-US" dirty="0" smtClean="0"/>
              <a:t>Gene mutations</a:t>
            </a:r>
          </a:p>
          <a:p>
            <a:pPr lvl="1"/>
            <a:r>
              <a:rPr lang="en-US" dirty="0" smtClean="0"/>
              <a:t>Chromosomal mutations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19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3163" y="1616413"/>
            <a:ext cx="7772400" cy="4114800"/>
          </a:xfrm>
        </p:spPr>
        <p:txBody>
          <a:bodyPr/>
          <a:lstStyle/>
          <a:p>
            <a:r>
              <a:rPr lang="en-US" b="1" u="sng" dirty="0" smtClean="0"/>
              <a:t>Point mutations</a:t>
            </a:r>
            <a:r>
              <a:rPr lang="en-US" dirty="0" smtClean="0"/>
              <a:t>: involve changes in one or a few nucleotides; there are three main types:</a:t>
            </a:r>
          </a:p>
          <a:p>
            <a:pPr lvl="1"/>
            <a:r>
              <a:rPr lang="en-US" b="1" u="sng" dirty="0" smtClean="0"/>
              <a:t>Substitutions</a:t>
            </a:r>
            <a:r>
              <a:rPr lang="en-US" dirty="0" smtClean="0"/>
              <a:t>: one base is substituted with another</a:t>
            </a:r>
          </a:p>
          <a:p>
            <a:pPr lvl="1"/>
            <a:r>
              <a:rPr lang="en-US" b="1" u="sng" dirty="0" smtClean="0"/>
              <a:t>Insertions</a:t>
            </a:r>
            <a:r>
              <a:rPr lang="en-US" dirty="0" smtClean="0"/>
              <a:t>: an additional base is inserted into the nucleotide sequence</a:t>
            </a:r>
          </a:p>
          <a:p>
            <a:pPr lvl="1"/>
            <a:r>
              <a:rPr lang="en-US" b="1" u="sng" dirty="0" smtClean="0"/>
              <a:t>Deletions</a:t>
            </a:r>
            <a:r>
              <a:rPr lang="en-US" dirty="0" smtClean="0"/>
              <a:t>: a base is removed from the nucleotide sequence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11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opyright Â© 2009 Pearson Education, Inc.&#10;Molecular genetics:&#10;The chemistry of genes&#10;Prepared by Pratheep Sandrasaigaran&#10;â¢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37" y="964407"/>
            <a:ext cx="6470862" cy="485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57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160338"/>
            <a:ext cx="7772400" cy="754062"/>
          </a:xfrm>
        </p:spPr>
        <p:txBody>
          <a:bodyPr/>
          <a:lstStyle/>
          <a:p>
            <a:r>
              <a:rPr lang="en-US" dirty="0" smtClean="0"/>
              <a:t>Gene Mutations </a:t>
            </a:r>
            <a:endParaRPr lang="en-US" dirty="0"/>
          </a:p>
        </p:txBody>
      </p:sp>
      <p:sp>
        <p:nvSpPr>
          <p:cNvPr id="4" name="AutoShape 2" descr="data:image/jpeg;base64,/9j/4AAQSkZJRgABAQAAAQABAAD/2wCEAAkGBhIQERUUEhAWFBUWEhUWFxYVFRQVFRQRFRUdFRcVFhYXJycfFxojGRcYIDAgJCcpLC4sFx4xNjAqNSYrLCkBCQoKDgwOGg8PGCwfHyQsKTU2NSksKTQwLCksLy4pNSksLS01LCotLC8pLCktLCwuNSwpLCwpMCksKSksKSwsLP/AABEIAOwA1gMBIgACEQEDEQH/xAAbAAABBQEBAAAAAAAAAAAAAAAAAQMEBQYHAv/EAEMQAAIBAwIDBAQMBAUEAwEAAAECAwAEERIhBRMxBiJBURRxc5MWIzIzNFNhobO00tNCUoHRBxVikaIkgrHBQ3KyNf/EABoBAQACAwEAAAAAAAAAAAAAAAABAgMEBQb/xAAoEQEAAgIBAgUDBQAAAAAAAAAAAQIDETESIQQTQVGBBTJhQpGh0fD/2gAMAwEAAhEDEQA/AOw8TujDCGWNWbVEgBOkZkkWMEkA4A1Z6eFN5uvqLf3sn7deeP8AzC+3tPzMdW1BV5uvqLf3sn7dGbr6i397J+3VpUROLQM5jE8ZcEgoHUuCOo05zQRs3X1Fv72T9ujN19Rb+9k/bqcb2PDnWuEzrOoYTA1HUf4diDv4V6adQVBYAtnSMjLYGTgeOBvQV+br6i397J+3Rm6+ot/eyft1aUUFXm6+ot/eyft0ZuvqLf3sn7dWMsqopZmCqASSSAABuSSegqLbcat5GCx3ETseirIjE43OADk0DGbr6i397J+3Rm6+ot/eyft1PS7Rk1h1KYJ1BgVwOp1dMU1w7isNyuuCaOZM41ROsi58sqSM0EXN19Rb+9k/bozdfUW/vZP26kX3GIIComnjiLtpQSSImtv5V1Eaj9gpy74hFCuuWRI1/mdlRcnpu21ExEzOoQ83X1Fv72T9ujN19Rb+9k/bqd6YmjXrXRp1a9Q06cZ1aumMeNe2mUKWLAKBksSAoXGc56Yx40Qrs3X1Fv72T9ujN19Rb+9k/bp6345bSMFS5idj0VZEZjgZ2AOTsD/tXqDjEEkjRJPE8qfLjWRGkT/7IDlf6igj5uvqLf3sn7dGbr6i397J+3UiXjECSrC08SysMrEZEEjD/ShOo/0FTM0FXm6+ot/eyft0ZuvqLf3sn7dWEM6uMowYZIypBGQcHceRBH9Kjy8YgQBmnjVSSoLSIAWU4ZQSdyCNxQR83X1Fv72T9ujN19Rb+9k/bqbaX8UwJilSQA4JRlYA9cEr0OKfoKvN19Rb+9k/bpC119Rb++k/bq1pH6H1UFS1wJraKTQF5io+OuNaasZ8etLTFh9BtvYw/hCigf4/8wvt7T8zHVtVTx/5hfb2n5mOragK5teTQPaXkC6WvGu7rkIF1SrObhjBKMAlQrFW19ABnOK6TSYoOX9qLOSG34pPGrMJRcwTouTqBt1EU6r5q7aTjHcck/IFSeOtcSTPdRW4dbAQiNiSJMoBNe8pNJ5muFli6jvIwro+KMUELhtwjmUpMZBzBkHGIsxIwRcAbFSH3ycud+gE6kxS0CMoIwRkHqD0IrAS64U4p6PGBcS36w250gaZJrS3QODjZVyzn7EbrXQKTFBzUWxtopLSW20QRXVtccqItIosZH74JAXWqzo8jrj5DbgitZwTiNpcXEklqFk+JjV7iLBifDNpi1L3Xde8TjOkMOmavsUAUGJvbyKC6vPSZII5JWhEDXKakktBEqmFOnMbm846AScuDjcUzwm+iRbOa4QQwi0dE5msJDKJAuluaSUcoABqOe6wz57wikKVExtkx36Z3LE8TZZ4Et7W3ylxcuzIzctJLaJ+ZM+4bTHI2lMadxKT45q27Eu3oxt5VxJbO1uwyXHLUBou8wGvMLx5bG5z6q0IFGKQraeqdsdZWD6uL8hFWYzYhbSBpkPD4QpB8tf/ALqti4raj0FLdYWMctuph0S+lWzyfFu8pUgxbMQeYveJwc5roeKNNSq5fxC9iis7qGUQtdme7lkglWRri5+Nd7doeWVk+bEWmRc6Ao6FNtx2i4jJFZs0QBmdVjhG5HpExCRk430hmBJ8ACauNNGKDn3DZ5uGRXVusARtET2iBzKpkmxb6SwUH58CRiR/8xOfJm04c1rBfWktuqqbJ54e/wA/J5JinwxUHVrVJD1JMxOa6Pigigi8JhVYY9KhcxpnAA30jripdFFAUj9D6qWkfofVQUdh9BtvYw/hCiiw+g23sYfwhRQP8f8AmF9vafmY6tqqeP8AzC+3tPzMdW1AUUVQSduLNWKc1iwMi4WG4fU8TFZI0KqQ8ilSSi5bAJxjegv6Kys/a+V5+XaRW8qeiw3HNluWhVknaQLoCxvkYizkkfKFebHt6JJ7ZGt2SO4to5eYWB5csrMI4nAGMNobD5wTpH8QoNZRWTu+3ei0E625eRrm4hSFX7zi2klEjBsdeVA74x1wud81o4eIxuVCtnXHzFwDgx7d7V08Rtmgk0UVk7jt4FW+YQZW1illiOsYuVgLJKBtlNMqFDseqnxxQayiqji/aJbYx8wYRop5HfPyEhjEhOMd7bPl0qPY8aumaLm2iIkv8s2uWHILJzUKgYIGCUZtLEDvDLAL+iqfiXF5ROsFvEskhjMjtI5jjjizpXJUMWZmyAAMYViSMAGP/n055cfowS4cSFkeT4tEicK0gkAJZTqXT3QTqGQuDhvS1azadQ0FFZ74SyKYEktwrS3Ztzpk1IByHnEsbYy6nRpwQpzny3srTieu4mh0Y5SxHVnOrmhjjHhjT5+NEWiazqU+iqCPtWpvntuWdCKRzs930hUSV4NOOoikR8gn+Ibaa8cM7Q3M6xTLaKbaYqUIlJmELjuTPGVChTnJUMSAQdzkAhoqKzln2juJlWaO0V7Z5AFKzZmaEtpFwI9OnT/Fp150b9e7Vlc8W0XUMGjPNinfVn5PJMYxjG+eb1yMafHOwWNFUMPactccnlAf9VJBq1+Edstxrxjx1acZ8M58KavO1pQXemDW9vcRQRoG+flmiidBnHcGqYAnfAUmg0dFROEcSW5gjmQELJGrgHYrqGdJHgQdj9oqXQFI/Q+qlpH6H1UFHYfQbb2MP4QoosPoNt7GH8IUUD/H/mF9vafmY6tqqeP/ADC+3tPzMdW1AVn+GdmWhMfxgOi5vJj3cZ9KkkcL1/h5mM+OK0FFBkOD/wCHkMZX0lYbkLY21qBJCrbwGQs41ZwG5g2/09TTtj2IwnLmk5iegxWu2oODDI7rKHJyGGpSD1BTOa1VFBkOEdgyixLczmblLPgxmSAtNcztNJI3LbyKrjp8vzwLjs/wiS0ijh5itFGrog0trCB/iV1EkELFhDtkkA7dKt6KBq5VijBCA5UhSRkBsbEjxGfCsjc/4axGKONJZARBLbyu0kkjSQTxaJNIdiqMZAkmQMZTGN62dFBmJey81zgXssboLaaDTCjJr56hHkYsSV7oICjpqJydsMv2Qmlmt5Zmtme3ZDzlt/8AqJUTOFMhPxa4LEhc5J8BkHW0UFNxHhM3pC3FvIivyjFIkikpJHq1ocqQVZWJwdwQ7DHQiKnZ6deXJ6Qsk6iVZDIp5UiTMHaNVBzGqlVC7tgAg5JzWjoqJja1bTWdwx8XYdoxqjaGORbtLmMJEVgVhCYGTQpBwY2bfPU5x4Vd8H4XJG80szq0kxTIRSqIka6VUaiSx3Yljjr02q1opEajSb3m9uq3LJr2EAEb81jcLcm4aRnlMbM7tzlERbSoaJ3jG2QCOuKe4d2duoo4Lf0lRbwMmkorrO8EXzULtqwBgKGYDvAEYGqtNRUqMzZ9nLmJEt0uUW2SQFSqFZxAra1t9QOkDomvGSm2M96p/F+EyPLDPC6LJDzFxIrMjxShda90gqdSIQ2/ySMb7W9FBlx2WnASVZ09JF09wxKNyX5kfJMWnOpQItIDZ+UucYJWvEXYtnkMlxNq13D3Eixc2Ic7kpbwhGVtQVIkbOT3mbO2MVq6KCq7PcF9DR41bMZmd4wdRZFkOtlZmJLfGFznyYDwzVrRRQFI/Q+qlpH6H1UFHYfQbb2MP4QoosPoNt7GH8IUUD/H/mF9vafmY6tqqeP/ADC+3tPzMdW1AVVSdo41vFtCra2i168fF53xHq/nKo7YA6Kfsza1i5ex9wxa455Fx6cLlYwVMGlG5SpkrrBa0GgkHAZ2OKDQXHamzj1a7yBdABfVNGNALaAWydu9tv405LxyGPWZJUjRcd95I1QgoXyDnbCgnfGwJ6VScI7LyRGEsIzol4g5I3P/AFU7SR4266Gwf9t6hcI7GTRCyD8s+jtal8EnPIsJLYlcjf4x1IzjYZ67UGnl7RWqJG7XUKpMQImMqBZSemgk4b+lWNYe37L3UHPKJDLzku0CPIVSMS3c06H5JyrJOA4HTlLjPUa/hlpyYY4yxflxomo9W0KF1H7TjNBJooooCiiigKKKKAooooCiiigKKKKAooooCiiigKR+h9VLSP0PqoKOw+g23sYfwhRRYfQbb2MP4QooH+P/ADC+3tPzMdW1VPH/AJhfb2n5mOragKpH7WQo5WRZI1HNAkkULGxhDNJjJ1YCox1FQpAyCdqu6yDf4dRszFpNSvJcM45aCSRLlHR0ll+U4VZCqnbAVRvgUE9O1auYxy5IdTp89ERridJGDKQcKfiySG7y43UZFQpO3yCVC0bpA1q8waRCryEzQww8sE9GM2CGwRlM4BqaOyzvo5908oQphSqKulEkQ5C/xsJe83+lcAUwnY18oWvHYx2xt4yY4toy8bkyDGJGbkqrdAQTgA70FxZcW5uPiZUJZlIdPkFVDd5lJUggjBUkHpnap9UfZ/sz6GCscgCtK0jRpGkcILIqBYoxnlKCurAJyzMT1q8oENc3m7XyrcyRM7KqRc3matiATqXGNiAAeu+T5V0g1zLifZVpnZisoy6HZDgqmoFTkbqyuwNUs3PCxzx6cm7Dt67xq0jyRsQxZO9JygshizIyjCDUp3OBs3kTWh7H9omuHcs7hVaVMSAr3o30ZGcZG1ZZuwuWJ5bHVqDa4Q+VaV5cLqGFIMrDODkfbvWl7L8B0u6yxF0ZpHxJH3QzvrxuMHDE4qI5bGSI6J3Ecfhe8eviqry5P4t9J8MVjbXtszGbW7osWCGyTrhLMgkAA8XRxjfYA+Nafj/BUWPFvCsZbIJijUEd04JCjfBPjWTHYpV08uJ48R8s6UPfXUrDVtuQU2P+pvOvIfVL2jxV4mbfp1reo7d/349UYIjy449edJkXbIM6oJpQzEAZSVRrKczQSVwr6Bkqdx4itpw+6HKQs4yV3yRn+tc7bgV16QCI5BELjnHIUg5hKEDbVnWQdJ26nUdlrd2XBIHjUyW0bPpGS8SFtttyRnpWz9G6vPndpmOn1mZ77U8Vrp7RHLM9pO0N3bktEFkXmaTqmaMjVIETTpR8jvb9OnjTEfbCVZOXO5jf4odwvJGGlJVQZNAC5bAGcZJqdxfgzS600OF5oYaUPRJA6gbYx3QPVUS77ONIWJWQangfZDsbdxIo6dCRg1TzLcW6uZ9be8fHu5627Oce575ErFAWBLKyqSB4FgNQztkbZBHUGrTtDflIdUb7hv4SM4wTiqjgPBtJSOSIsgUg8xO6R1GQRjrU/jfBIli+Jt0VicExxqDpwf5R0ziu79KmZpO9/dPPt2Szlt2rka3imaR15iRsFXVI2qRQ2lQoyx9Q8M0R9sNQJFw2yK52cFVZ2jGQRkHWjAr1BG4FQPgdIYo4m1uIQnL1QZAKKUy6jZ8qSMbdcjGKT4FOBhOYgZVVwsIAYJK0wwAMLlnYHbcHrneu58QOi8FlZoVLEk97JPX5RFTqgcDQrAoIIPe2IwflHwNT61bcygUj9D6qWkfofVVRR2H0G29jD+EKKLD6Dbexh/CFFA/x/wCYX29p+Zjq2qp4/wDML7e0/Mx1bUBRRRQFFFFAUUUUBSYpaKBMUuKKKApMUtQONcbhs4jNO+iMFQW0s27sEUYQE7sQOnjQTsUYpRRQJilxRRQJiloooCiiigKKKKApH6H1UtI/Q+qgo7D6Dbexh/CFFFh9BtvYw/hCigf4/wDML7e0/Mx1bVU8f+YX29p+Zjq2oCiiigKKKKAooooCiiigKKKKArFf4w//AMuT29r+YStrXJf8Yu3kKxyWDQzLLrt5AxVOU8ayrJqVtWT8lh06gig60Kzl/wD4gWcEzRSPINEiRySCGYwRSvpKpJMF0KTrXx21b4p3sf2vi4pCZoYpUjDlAZVVdZUAkpgnKgnGfMEeFZHtJwG8FzO1nbXMU0kqsk0NxF6HL3VXVdQTE4IxvpQk6Rg70HSuYPPxx/XyqHwrjMV0muJtS6nXcEHVG5jbY77MpGfsrn95wK958kYs2ZH41a3vPDwiPkJyg+FLa9QKNtp6A79MxuC9kLlJoSLBoZUubySW65kQ51tKZuXCCjM+5dDgrhdOetB0riXGYbaJ5ppAkcYy7bkLvjcLk9TTFz2lt4mZZHKaZYossjhWlnA5ao2MPnIGRsD1Irk8XYC7NndwLw/SGtEVOaLZZnuUlDKC0LlJsLr+NdUbJ+01a8X7GSy89hw3MfpnDZorc+j5FvDBGk0Srq0DADIVzg+GRvQdV5g8/HH9fKq2z7S28xj5TNIJTKFZY5CgaA6XDtjCHOwzjODjNYJezd4J1iNkzRDjsl6ZtcPKNtKr4XSW1lhzMEafCofCew95GIEitvRmj/zhTKDEFD3IUWswCEkjSFUbZHLxgDGQ60JR5jbruNqVXB6HP964+Oxd01vOsHDWtCeFNbyIZYibq8LIVfuMQ2kK/wAY5BOv11tuy/Zw2d9eFIRFbyR2pjCkaGmVXEzaQdm3TJI3260GspH6H1UtI/Q+qgo7D6Dbexh/CFFFh9BtvYw/hCigf4/8wvt7T8zHVtVTx/5hfb2n5mOragKKKxVxxi6S2urwXGVt5rnMLRppaC3lYFQwwwcopw2TuRselBtaKwXFe2Vxbrf6yoCx3BtHwO7NBbiUwyA/KYjvr1yFkBxpGZXHO2hgu4I+dGqKIDcI2nmP6W5hi5eSCNDAu2Ae6RQbOimYJmYuDGyhWwpJUiQaQdS4JIGSV3wcqdsYJeoCim50LKwVihIIDAAlSRsQDscfbWOh47Nbrfz3F00kdlI66OXCvMUWscwyQAdReXAwQOlBtaKxHDO1U8lqU50Mt0LxLVpUAMPxmJRKqqTnELdM4LritFwq1uIpGWW69IQqCpdUSZXydQIjCoyY04OAQQc5zsFrWF/xS/w8/wA1ijMRCXETgK56cl2AkVvPA7w+1ceJqffcRmlmudF09vFayRxfFwLM8szxJKS4KuTHiVBhQp2Y6umPF9xO4a1gnS5VWdraNxGgaIvLMsUjoZVDjGo4BA6ComdRtfHTrtFd620HBOER2lvFBCuEiQIo+wdSftJySfMmp1Yni/a1rW7hha5QpHyvSNYjEkpu5Gih5YBGnlsAzYHyWH21oO0plW3kkhmMTRxyPsiOHKoSAdYOBkeFSpK2orKy3V0qW0S3OZLpsmVo4/iYlh5j6EUBWYkADVnGok5xgxG7TSwR3CC4W4kRrZImkiaKRXupfR1aeMKiOgk3DJjUAwwCuSG1orNcOu5YrsQSXhnDK5Ilg5TrKArKIXjRY3j0l8gksDp7x3FN9vO0kloiLBJEszl3HNZVBigTW6jVtl25cefDm58KDU0Vke1fa/RbQNazRLJcjmRNKyBDEkfOOdR6N3I8jJBlBxtSvfzTvaSW96yw3al1HKhOhORzFwWXOc9c0GtorzGpAAJycDJ6ZPntXqgKR+h9VLSP0PqoKOw+g23sYfwhRRYfQbb2MP4QooH+P/ML7e0/Mx1bVU8f+YX29p+Zjq2oCqA9joiWDTTNG8zStCXURF2fmEHSoYqW/hLYPQ5G1X9FBS8U7JW9zBPBJqKXDl3wcMrkBcocbbKPPxzkGvT9lLdo7iNlLC5LGUk97eJYe638OERQMdMZ61cUUEe0tOXq+Md8kHvkHThFTC4A2OnV62b1CRRRQFVD9mIWMmdREt1HcupIKtLEqKgxj5I5SNjzXrVvRQU192UgmaRmDAyLCDoOnS8EhkilXHyZFZjv9gznFO8J4CIGaRppZ5WVUMkxTVy1JKoFjVUUZYnZcnxJwMWlFBT33ZsSSmWO4mgZwok5LIFlCbDUHVtJwcak0tjG+wx6i7NQrbx266uXE8brliWzHIJVBY7kagOu5HjVtRTlMTMTuFPP2Ut3juUdSwuixlJPeOqNYsKf4QERQMdMZ61YXFiJIWiYkq8ZjY5Goqy6Sc+eD5VIoohW3/AY5Y401OjREGKVCBJG4QpqUkEZ0kgggggnIqHD2Nh+OMsks7zxxxyvI4DFYizIV5YURlS5IKBd8HrvV9RQUtn2XCTJNJczzyR6whlaPCJIMMumNVU9B3iC23Xwqa3CIzOZ2yzGJYwGwVVAxY6RjYsSMnx0L5VNooKfh3ZaCBlZctojaOMPpYRxvIZWVNthnSPVGg8K92XZuKHlaS+IpJnQFgQOcWLL0+SNZCjwAHlVrRQFFFFAUj9D6qWkfofVQUdh9BtvYw/hCiiw+g23sYfwhRQP8f8AmF9vafmY6tqqeP8AzC+3tPzMdW1AUZorBWPC5pmQyzXa8y6v0cCaaMejxzS8gAKRyxgIQ64YjAyV2oNTxLtRZ2zhLi8ghcqGCyyxoxUkgNhiDjIO/wBhqVHxSFnEayoXaPmqgdSzQ5xzABuUyQNXTesL2ctr+aVZObypG4TYiR57dpNUwa4LAjUmGBYFh/qHSo/BuCSsYJI4jHPb8MtjHqDKhlWWYTW7NgDS47pGO7lGx3VoOgtxeAR8wzRiPXo1l108zXytGrpq5ndx57VLzXLuH8NmvrWGD0YiNpL+4mjueZB8/cTLDG2FbLASO+B0MaHOCM7HszePJHDz+YLhYWjlXTIIjJE4jkkGRp7zLlT1KtkbUGgqI/FoV5uZoxyd5cuvxQ06/jP5O7vv4b09cziNGcgkKpYgAsSFGdgNyfsFcvveC3wglLWy67+yu45BGzSSekyK9xAsmVVUVA0kIOT8pBmg6g90gZVLAM+dIyMtpGTpHjgGodn2itZpDFFcxPINWUWRWbuHS2w64Oxx0PWstxq5e/0rZiQSLY3ffeOSJYppYhHEjM4GJNWTpGSApJxtnz/mGqSwSCIctGjUwNZSiS0IUxs5m1BYcBggXSc5JGVyQGw4jxeC2AaeZIgx0qXYLqbGcLnqcAnA8qP83h5In50fJKhhLrXllT0Ovpj7apeJTrBxBJplbltatEkgRnWKXma3VioJTmLowTseVjOcA11xE12kUUNmI4nknneOYNGskeshC40ko0kj83SRnub4JIqLTqGTFSL2iJnUNit2hcxh11hA5XI1BGJCsV6gEqwB/wBJ8qLa7SVdUbq65ZcqQw1IxVhkeIYEHyINYfgV89vdcy7V1zYx2xflyMrTWk8uokqNtaSoy/zZOOlWvCJ5bbhhkELmTE8qRFSHLSzPJEjKd1J1rkHpk56Uidq3r02mvs0EPEonV2WVGWNmVyHUhHT5asR8kr4g9KY4b2gtrnVyLiKXQAW0OraVbdWOOgIBwehxXPZ+CXVqjwNAHSSO2nk5GuQzSWk8Zu+Z3FzJNDjCAHVy2HjV7x+5S9WUW9q0xFowaXllMxmRGazXmAa2kVGyue7pGcahUqtLwztBbXJIguIpSACRG6thTsG2/hJB36bVKF2hLAOpKY1jIymRqGoeG2+/hVLY8WhuLiLk27NohcmZoniECsVxD3wDrYgEoOnLycbZh3PEltbm95qyfGpE8emKRxJiIxlEKA5cMvyeuCDQaO04nFN83Kj9xJO4yt8XICY32/hbScHocGvC8XhKxsJo9MxAiOtcSkgsBGf4yQCdvI1i+zQPDXAukdc8K4fGCkckgaW1WVZYwUB74MiYXqc7ZwcV54DeXEESJAoa0s4uXznkTRfMUuAQFUhynLiXOR8t1z1oOoCio3DrznQxyaWXXGr6WBVl1DOllO4IzjFSaApH6H1UtI/Q+qgo7D6Dbexh/CFFFh9BtvYw/hCigf4/8wvt7T8zHVtVTx/5hfb2n5mOragKMUUmoZxnfy+ygWkxS5pNVAuKMUZooCjFFFAUUUUBikIpaKBNNGKWigTFLRRQFFFFAUmKWigKKKKApH6H1UtI/Q+qgo7D6Dbexh/CFFFh9BtvYw/hCigf4/8AML7e0/Mx1bVU8f8AmF9vafmY6tqArnVzxJze+niFzDHci05wZCnoYYwSnQWDDF22osFxphFdFrzyxjGBjyxt/tQYOxvLy4Kf9fJGJZL9MJHb/FraXLRx8ssh3IUBi2oEdADvUfh/Hrm4FoRKIXuzaCV444tWJOGy3DadYO+tBjVnGPEZB6BLIqacj5TaRhSe8QTvgd0bHc4H+9NtdRLKsOwkaNpFXH8EZVGOegwZFH/dQYSLtLMyus1/6PyEumWYrbg3TW93Nb99XUjCpFGWEYXJmGCu1bzhk7yQxPImh2jRnT+R2UFl/ocj+lOtApxlQcHIyBsfMfbTlAUUhrO/DOPWUCZZQCVDrqCkkAkdQDg7/YajemSmO1/tho6KzcPbSN1DImpTnBV1IODg4I+2p3C+PrO+kIRsTnIPQ4I2puFpwZKx1THZbUVD4lxAQgEqTk42OKqvhnFhW2w/yTrXD90t3T491SdvAE+FZa4r2jcQ1LZqVnUy0NFUa9qFIBCEgjIIYYIPQirW1uOYgbGMjOKWx2pG5gplpedVk/RWd4l22t7d9MzpGcsBrkRNWk4JGrruR/vXq37YxSDMYDjY5V1YYPTp6j/tXPnx2CI3Nv4llaCiquy44JXChCM53yPAVJ4lxAQJqIyM4648Cc/dWfDmpmjeOdiXRVBF2uRgGVCVIBBDAgg7ggjqMV6+FS/Vn/cVs+Vb2NL2io9jd81A4GM529Rx/wCqkVjBSP0PqpaR+h9VBR2H0G29jD+EKKLD6Dbexh/CFFA/x/5hfb2n5mOraqnj/wAwvt7T8zHVtQFc2n4demV2hgaKVpb1eYFJ0B4pVt2kndyZUL8twqrpTIXA079JpMUGFtOFMDH6NZzW3eiMhdgAZeVPqZkBOpg7Lql31ll3bTkV68DkJj0WlzHiwKTtlC7XBnt2bJZjzjpSQsRnWuwJOAOl4pMUGW7KWrIAslsV0zScpkR4oxGY073Id2MAJ1IF3yVLYXVWqpMUtAhrj3F7GX0mSWJO8yrDq22R9eX366G0N6i2K7Carj2dgP8AB/yb+9VmNtjBkrTfVv4cet+F3EYCIGjRQ4hCBjpb0mQ5YKyrjlmIjXkY1DbcHX9hbGRGlVCY2Ms7AuGkBVpdQIBboVI6HrnxzWx+DkH8n/Jv709acIiibUi4OMdWO39ajUs1s+OazEbVPF4ZlUc2VZO9tpj5eNjnPeOfCudRcDuFiszzJWMbMWiIhCxZtpVBBVQ2zMq7sflf1rsN1ZpKAHGcHPUj/wAVG/yKH+T/AJN/et3HlpFYiduLkw3m82rr/RpzSwhnW4QsJWBwG1M4VF5AyRhijjmADGkOCWOSOvQLO2uDGpS4RF0jCmHURt/NqGd/sqX/AJFD/J/yb+9TIYQihVGABgVXLkrauo2nDitW3VbXDAdpbd3V1A1Nz4zttnTOrMcHpsCaq+I8PlMzyR688y006XIUxiUc7K50t8WWzkH7N66S/BYSSSm5JJ7zdTv515/yKH+T/k3968vH0/xFZ7THM+/4/ptsn2StJECgORKwZiZi8oDYxjTqGBpHRSB49c5t+PRTiBhLJG+WGnlxtHg6WznU7Z8PKrm34VHG2pVwR9rH/wA07dWayjS4yM56kb/0rq+Aw3wRPmc7me3wORRJN6JbxiORCiQrLlWzoWPSwXlsGOHC50noD16HxFHdIrA82TVHGEI2K4uJCdWWOkiJo9ySzBd8naurfB+D+T/k/wDej4PwfV/8n/vXT8yv5TsvAPmF/wC7/wDRqwpq2tljUKowB0G56nPjTtYJnc7QKR+h9VLSP0PqqBR2H0G29jD+EKKLD6Dbexh/CFFA/wBoPo4OCcS2zHSpY6VuI2Y4XJOACdvKnPhDD5ye4n/TTiXhwNh0HnS+mHyH30DXwhh85PcT/po+EMPnJ7if9NO+mHyH30emHyH30DXwhh85PcT/AKaPhDD5ye4n/TTvph8h99Hph8h99A18IYfOT3E/6aPhDD5ye4n/AE076YfIffR6YfIffQNfCGHzk9xP+mj4Qw+cnuJ/0076YfIffR6YfIffQNfCGHzk9xP+mj4Qw+cnuJ/0076YfIffR6YfIffQNfCGHzk9xP8Apo+EMPnJ7if9NO+mHyH30emHyH30DXwhh85PcT/po+EMPnJ7if8ATTvph8h99Hph8h99A18IYfOT3E/6aPhDD5ye4n/TTvph8h99Hph8h99A18IYfOT3E/6aPhDD5ye4n/TTvph8h99Hph8h99A18IYfOT3E/wCmj4Qw+cnuJ/0076YfIffR6YfIffQNfCGHzk9xP+mj4Qw+cnuJ/wBNO+mHyH30emHyH30DXwhh85PcT/ppG7Qw4PznT6if9NPemHyH30emHyH30EG0QrZW4IIIihBBGCCIhkEHoaSnOJ3Z0DYfKHn5Gi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s://lh3.googleusercontent.com/-cINYCLk8h7o/UPdEYnop9BI/AAAAAAAAFTA/bkBnP70l4cU/s400/Substitution%2Bmut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57173"/>
            <a:ext cx="2802468" cy="308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lh4.googleusercontent.com/-RpApVZhsGpY/UPdEYHT0v-I/AAAAAAAAFTA/5P9y3q14dTs/s400/Insertation%2BMuta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088802"/>
            <a:ext cx="2743200" cy="305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4.googleusercontent.com/-J1DH_mAy0j4/UPdEYJ7YUxI/AAAAAAAAFTA/whrZNU9RdHU/s400/Deletion%2BMutat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572000"/>
            <a:ext cx="38100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0600" y="4154716"/>
            <a:ext cx="3962400" cy="256993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300" dirty="0" smtClean="0"/>
              <a:t>Insertions and deletions are called </a:t>
            </a:r>
            <a:r>
              <a:rPr lang="en-US" sz="2300" b="1" dirty="0" err="1" smtClean="0"/>
              <a:t>frameshift</a:t>
            </a:r>
            <a:r>
              <a:rPr lang="en-US" sz="2300" dirty="0" smtClean="0"/>
              <a:t> mutations because they shift the letters of the genetic message. Change the code </a:t>
            </a:r>
            <a:r>
              <a:rPr lang="en-US" sz="2300" dirty="0" smtClean="0">
                <a:sym typeface="Wingdings" panose="05000000000000000000" pitchFamily="2" charset="2"/>
              </a:rPr>
              <a:t> different amino acids  useless proteins  major problems!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13249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304800"/>
            <a:ext cx="7772400" cy="1143000"/>
          </a:xfrm>
        </p:spPr>
        <p:txBody>
          <a:bodyPr/>
          <a:lstStyle/>
          <a:p>
            <a:r>
              <a:rPr lang="en-US" dirty="0" smtClean="0"/>
              <a:t>Chromosomal 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3163" y="1430867"/>
            <a:ext cx="7772400" cy="4114800"/>
          </a:xfrm>
        </p:spPr>
        <p:txBody>
          <a:bodyPr/>
          <a:lstStyle/>
          <a:p>
            <a:r>
              <a:rPr lang="en-US" sz="3000" dirty="0" smtClean="0"/>
              <a:t>Chromosomal mutations involve changes in the </a:t>
            </a:r>
            <a:r>
              <a:rPr lang="en-US" sz="3000" dirty="0"/>
              <a:t>structure </a:t>
            </a:r>
            <a:r>
              <a:rPr lang="en-US" sz="3000" dirty="0" smtClean="0"/>
              <a:t>or </a:t>
            </a:r>
            <a:r>
              <a:rPr lang="en-US" sz="3000" dirty="0"/>
              <a:t>number (e.g. trisomy) </a:t>
            </a:r>
            <a:r>
              <a:rPr lang="en-US" sz="3000" dirty="0" smtClean="0"/>
              <a:t>of chromosomes.</a:t>
            </a:r>
          </a:p>
          <a:p>
            <a:r>
              <a:rPr lang="en-US" sz="3000" dirty="0" smtClean="0"/>
              <a:t>There are four main types:</a:t>
            </a:r>
          </a:p>
          <a:p>
            <a:pPr lvl="1"/>
            <a:r>
              <a:rPr lang="en-US" sz="2600" b="1" u="sng" dirty="0" smtClean="0"/>
              <a:t>Deletion</a:t>
            </a:r>
            <a:r>
              <a:rPr lang="en-US" sz="2600" dirty="0" smtClean="0"/>
              <a:t>: loss of all or part of a chromosome</a:t>
            </a:r>
          </a:p>
          <a:p>
            <a:pPr lvl="1"/>
            <a:r>
              <a:rPr lang="en-US" sz="2600" b="1" u="sng" dirty="0" smtClean="0"/>
              <a:t>Duplication</a:t>
            </a:r>
            <a:r>
              <a:rPr lang="en-US" sz="2600" dirty="0" smtClean="0"/>
              <a:t>: extra copies produced</a:t>
            </a:r>
          </a:p>
          <a:p>
            <a:pPr lvl="1"/>
            <a:r>
              <a:rPr lang="en-US" sz="2600" b="1" u="sng" dirty="0" smtClean="0"/>
              <a:t>Inversion</a:t>
            </a:r>
            <a:r>
              <a:rPr lang="en-US" sz="2600" dirty="0" smtClean="0"/>
              <a:t>: reverse the direction of parts of chromosomes</a:t>
            </a:r>
          </a:p>
          <a:p>
            <a:pPr lvl="1"/>
            <a:r>
              <a:rPr lang="en-US" sz="2600" b="1" u="sng" dirty="0" smtClean="0"/>
              <a:t>Translocation</a:t>
            </a:r>
            <a:r>
              <a:rPr lang="en-US" sz="2600" dirty="0" smtClean="0"/>
              <a:t>: part of one chromosome breaks off and attaches to another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36508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Chromosomal Mutations</a:t>
            </a:r>
            <a:endParaRPr lang="en-US" dirty="0"/>
          </a:p>
        </p:txBody>
      </p:sp>
      <p:pic>
        <p:nvPicPr>
          <p:cNvPr id="2050" name="Picture 2" descr="http://hodnett-ap.wikispaces.com/file/view/05%2520Chromosome%2520Mutations.jpg/227877846/365x253/05%2520Chromosome%2520Muta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86001"/>
            <a:ext cx="5486400" cy="380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24200" y="5940838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hlinkClick r:id="rId3"/>
              </a:rPr>
              <a:t>Mutations 101 (7:20</a:t>
            </a:r>
            <a:r>
              <a:rPr lang="en-US" dirty="0" smtClean="0">
                <a:hlinkClick r:id="rId3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43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and </a:t>
            </a:r>
            <a:r>
              <a:rPr lang="en-US" dirty="0" smtClean="0"/>
              <a:t>RNA Summary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3163" y="1600200"/>
            <a:ext cx="7772400" cy="4876800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pPr lvl="0"/>
            <a:r>
              <a:rPr lang="en-US" dirty="0"/>
              <a:t>In summary, DNA and RNA contain information for making not much else except proteins.  </a:t>
            </a:r>
            <a:endParaRPr lang="en-US" dirty="0" smtClean="0"/>
          </a:p>
          <a:p>
            <a:pPr lvl="1"/>
            <a:r>
              <a:rPr lang="en-US" dirty="0" smtClean="0"/>
              <a:t>DNA </a:t>
            </a:r>
            <a:r>
              <a:rPr lang="en-US" dirty="0"/>
              <a:t>is the “master plan” while RNA is the “blueprint.” 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“job sites” are the ribosomes. 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finished products are </a:t>
            </a:r>
            <a:r>
              <a:rPr lang="en-US" b="1" dirty="0" smtClean="0">
                <a:solidFill>
                  <a:srgbClr val="0070C0"/>
                </a:solidFill>
              </a:rPr>
              <a:t>PROTEINS</a:t>
            </a:r>
            <a:r>
              <a:rPr lang="en-US" dirty="0" smtClean="0"/>
              <a:t>!!!</a:t>
            </a:r>
          </a:p>
          <a:p>
            <a:pPr lvl="0"/>
            <a:r>
              <a:rPr lang="en-US" dirty="0" smtClean="0">
                <a:hlinkClick r:id="rId2"/>
              </a:rPr>
              <a:t>Protein Synthesis I (3:32)</a:t>
            </a:r>
            <a:endParaRPr lang="en-US" dirty="0" smtClean="0"/>
          </a:p>
          <a:p>
            <a:pPr lvl="0"/>
            <a:r>
              <a:rPr lang="en-US" dirty="0" smtClean="0">
                <a:hlinkClick r:id="rId3"/>
              </a:rPr>
              <a:t>Protein Synthesis II (4:27)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36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4864"/>
            <a:ext cx="7772400" cy="1143000"/>
          </a:xfrm>
        </p:spPr>
        <p:txBody>
          <a:bodyPr/>
          <a:lstStyle/>
          <a:p>
            <a:r>
              <a:rPr lang="en-US" dirty="0" smtClean="0"/>
              <a:t>The Codon Wheel</a:t>
            </a:r>
            <a:endParaRPr lang="en-US" dirty="0"/>
          </a:p>
        </p:txBody>
      </p:sp>
      <p:pic>
        <p:nvPicPr>
          <p:cNvPr id="1034" name="Picture 10" descr="http://millerandlevine.com/macaw/chapter/13/Circular-code-p-36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35" y="1371599"/>
            <a:ext cx="8070365" cy="503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94217" y="907303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AUG   GAC   GGG   CGC   UAA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1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772400" cy="1143000"/>
          </a:xfrm>
        </p:spPr>
        <p:txBody>
          <a:bodyPr/>
          <a:lstStyle/>
          <a:p>
            <a:r>
              <a:rPr lang="en-US" dirty="0" smtClean="0"/>
              <a:t>Using the Codon Wheel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371600"/>
            <a:ext cx="7772400" cy="4724400"/>
          </a:xfrm>
        </p:spPr>
        <p:txBody>
          <a:bodyPr/>
          <a:lstStyle/>
          <a:p>
            <a:r>
              <a:rPr lang="en-US" dirty="0" smtClean="0"/>
              <a:t>So, how can we use the wheel? </a:t>
            </a:r>
          </a:p>
          <a:p>
            <a:r>
              <a:rPr lang="en-US" dirty="0" smtClean="0"/>
              <a:t>Use this 3-step process:</a:t>
            </a:r>
          </a:p>
          <a:p>
            <a:pPr lvl="1"/>
            <a:r>
              <a:rPr lang="en-US" dirty="0" smtClean="0"/>
              <a:t>You’re given the DNA sequence TACCTGCCCGCGATT</a:t>
            </a:r>
          </a:p>
          <a:p>
            <a:pPr lvl="1"/>
            <a:r>
              <a:rPr lang="en-US" dirty="0" smtClean="0"/>
              <a:t>Step 1: Separate the sequence into triplets</a:t>
            </a:r>
          </a:p>
          <a:p>
            <a:pPr lvl="2"/>
            <a:r>
              <a:rPr lang="en-US" dirty="0" smtClean="0"/>
              <a:t>TAC   CTG   CCC   GCG   ATT</a:t>
            </a:r>
          </a:p>
          <a:p>
            <a:pPr lvl="1"/>
            <a:r>
              <a:rPr lang="en-US" dirty="0" smtClean="0"/>
              <a:t>Step 2: Make the mRNA sequence</a:t>
            </a:r>
          </a:p>
          <a:p>
            <a:pPr lvl="2"/>
            <a:r>
              <a:rPr lang="en-US" dirty="0" smtClean="0"/>
              <a:t>AUG   GAC   GGG   CGC   UAA</a:t>
            </a:r>
          </a:p>
          <a:p>
            <a:pPr lvl="1"/>
            <a:r>
              <a:rPr lang="en-US" dirty="0" smtClean="0"/>
              <a:t>Step 3: Use the codon wheel to translate the mRNA sequence into amino acids</a:t>
            </a:r>
          </a:p>
        </p:txBody>
      </p:sp>
    </p:spTree>
    <p:extLst>
      <p:ext uri="{BB962C8B-B14F-4D97-AF65-F5344CB8AC3E}">
        <p14:creationId xmlns:p14="http://schemas.microsoft.com/office/powerpoint/2010/main" val="399067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From DNA to Protein</a:t>
            </a:r>
            <a:endParaRPr lang="en-US" dirty="0"/>
          </a:p>
        </p:txBody>
      </p:sp>
      <p:pic>
        <p:nvPicPr>
          <p:cNvPr id="5122" name="Picture 2" descr="File:Central Dogma of Molecular Biochemistry with Enzym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19200"/>
            <a:ext cx="4462254" cy="545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72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opyright Â© 2009 Pearson Education, Inc.&#10;Population genetics:&#10;Genetics of groups&#10;Prepared by Pratheep Sandrasaigaran&#10;â¢ Th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15" y="952886"/>
            <a:ext cx="6388958" cy="479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75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opyright Â© 2009 Pearson Education, Inc.&#10;Population genetics:&#10;Genetics of groups&#10;Prepared by Pratheep Sandrasaigaran&#10;â¢ Pop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438" y="1022063"/>
            <a:ext cx="6470501" cy="485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96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opyright Â© 2009 Pearson Education, Inc.&#10;Quantitative genetics: Measuring&#10;the strength of heredity&#10;Prepared by Pratheep S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59" y="1014362"/>
            <a:ext cx="6294211" cy="472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315330"/>
      </p:ext>
    </p:extLst>
  </p:cSld>
  <p:clrMapOvr>
    <a:masterClrMapping/>
  </p:clrMapOvr>
</p:sld>
</file>

<file path=ppt/theme/theme1.xml><?xml version="1.0" encoding="utf-8"?>
<a:theme xmlns:a="http://schemas.openxmlformats.org/drawingml/2006/main" name="Dad's Tie">
  <a:themeElements>
    <a:clrScheme name="Dad'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's Ti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lnDef>
  </a:objectDefaults>
  <a:extraClrSchemeLst>
    <a:extraClrScheme>
      <a:clrScheme name="Dad'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'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4202</TotalTime>
  <Words>2566</Words>
  <Application>Microsoft Office PowerPoint</Application>
  <PresentationFormat>Apresentação na tela (4:3)</PresentationFormat>
  <Paragraphs>271</Paragraphs>
  <Slides>66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66</vt:i4>
      </vt:variant>
    </vt:vector>
  </HeadingPairs>
  <TitlesOfParts>
    <vt:vector size="72" baseType="lpstr">
      <vt:lpstr>ＭＳ Ｐゴシック</vt:lpstr>
      <vt:lpstr>Arial</vt:lpstr>
      <vt:lpstr>Playbill</vt:lpstr>
      <vt:lpstr>Times New Roman</vt:lpstr>
      <vt:lpstr>Wingdings</vt:lpstr>
      <vt:lpstr>Dad's Tie</vt:lpstr>
      <vt:lpstr>Introduction to Genetics and DNA &amp; RNA</vt:lpstr>
      <vt:lpstr>What is Genetics?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Gregor Mendel and His Peas</vt:lpstr>
      <vt:lpstr>True-breeding plants were the basis of Mendel’s experiments</vt:lpstr>
      <vt:lpstr>Cross-pollination</vt:lpstr>
      <vt:lpstr>Genes and Dominance</vt:lpstr>
      <vt:lpstr>What were F1 hybrid plants like?</vt:lpstr>
      <vt:lpstr>Mendel’s Conclusions</vt:lpstr>
      <vt:lpstr>Do recessive alleles disappear?</vt:lpstr>
      <vt:lpstr>The F2 Cross</vt:lpstr>
      <vt:lpstr>Apresentação do PowerPoint</vt:lpstr>
      <vt:lpstr>Genetics and Probability</vt:lpstr>
      <vt:lpstr>Review</vt:lpstr>
      <vt:lpstr>Punnett Squares</vt:lpstr>
      <vt:lpstr>Some FUN Terms!</vt:lpstr>
      <vt:lpstr>Test Cross</vt:lpstr>
      <vt:lpstr>Practice Punnett Square</vt:lpstr>
      <vt:lpstr>Probability and Segregation</vt:lpstr>
      <vt:lpstr>Probabilities Predict Averages</vt:lpstr>
      <vt:lpstr>Does the segregation of one pair of alleles affect the segregation of another pair of alleles?</vt:lpstr>
      <vt:lpstr>Independent Assortment</vt:lpstr>
      <vt:lpstr>Summary of Mendel’s Principles</vt:lpstr>
      <vt:lpstr>Beyond Dominant and Recessive Alleles</vt:lpstr>
      <vt:lpstr>Incomplete Dominance</vt:lpstr>
      <vt:lpstr>Codominance</vt:lpstr>
      <vt:lpstr>Multiple Alleles</vt:lpstr>
      <vt:lpstr>Polygenic Traits</vt:lpstr>
      <vt:lpstr>Genetics and the Environment</vt:lpstr>
      <vt:lpstr>If genes are located on the same chromosome, are they inherited together? </vt:lpstr>
      <vt:lpstr>If two genes are found on the same chromosome, does this mean they are linked forever?</vt:lpstr>
      <vt:lpstr>Gene Map</vt:lpstr>
      <vt:lpstr>Drosophila Gene Map</vt:lpstr>
      <vt:lpstr>Apresentação do PowerPoint</vt:lpstr>
      <vt:lpstr>Apresentação do PowerPoint</vt:lpstr>
      <vt:lpstr>Apresentação do PowerPoint</vt:lpstr>
      <vt:lpstr>Apresentação do PowerPoint</vt:lpstr>
      <vt:lpstr>25 de abril : Dia Mundial do DNA</vt:lpstr>
      <vt:lpstr>Apresentação do PowerPoint</vt:lpstr>
      <vt:lpstr>Apresentação do PowerPoint</vt:lpstr>
      <vt:lpstr>DNA and RNA </vt:lpstr>
      <vt:lpstr>Structure of DNA and RNA</vt:lpstr>
      <vt:lpstr>DNA and RNA </vt:lpstr>
      <vt:lpstr>DNA and RNA </vt:lpstr>
      <vt:lpstr>DNA Replication</vt:lpstr>
      <vt:lpstr>DNA and RNA </vt:lpstr>
      <vt:lpstr>DNA and RNA </vt:lpstr>
      <vt:lpstr>DNA and RNA </vt:lpstr>
      <vt:lpstr>Transcription</vt:lpstr>
      <vt:lpstr>DNA and RNA </vt:lpstr>
      <vt:lpstr>Translation</vt:lpstr>
      <vt:lpstr>Mutations</vt:lpstr>
      <vt:lpstr>Gene Mutations</vt:lpstr>
      <vt:lpstr>Gene Mutations </vt:lpstr>
      <vt:lpstr>Chromosomal Mutations</vt:lpstr>
      <vt:lpstr>Chromosomal Mutations</vt:lpstr>
      <vt:lpstr>DNA and RNA Summary </vt:lpstr>
      <vt:lpstr>The Codon Wheel</vt:lpstr>
      <vt:lpstr>Using the Codon Wheel</vt:lpstr>
      <vt:lpstr>From DNA to Protein</vt:lpstr>
    </vt:vector>
  </TitlesOfParts>
  <Company>Mac 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11: Introduction to Genetics</dc:title>
  <dc:creator>Mac User</dc:creator>
  <cp:lastModifiedBy>Geraldo</cp:lastModifiedBy>
  <cp:revision>211</cp:revision>
  <dcterms:created xsi:type="dcterms:W3CDTF">2010-02-10T19:52:18Z</dcterms:created>
  <dcterms:modified xsi:type="dcterms:W3CDTF">2019-02-24T16:18:40Z</dcterms:modified>
</cp:coreProperties>
</file>