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75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3" r:id="rId16"/>
    <p:sldId id="269" r:id="rId17"/>
    <p:sldId id="271" r:id="rId18"/>
    <p:sldId id="270" r:id="rId19"/>
    <p:sldId id="272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MS6Ds3qryY" TargetMode="External"/><Relationship Id="rId2" Type="http://schemas.openxmlformats.org/officeDocument/2006/relationships/hyperlink" Target="https://www.youtube.com/watch?v=INPxijwS3A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uardian.com/culture/video/2016/apr/25/patrick-stewart-sketch-what-has-the-echr-ever-done-for-us-vide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CF5LBPhcb4" TargetMode="External"/><Relationship Id="rId2" Type="http://schemas.openxmlformats.org/officeDocument/2006/relationships/hyperlink" Target="https://www.youtube.com/watch?v=YqyQfjDScj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Qmb-Bf2TGc#t=23.968986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JtiH8SvL6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>
                <a:latin typeface="Comic Sans MS" panose="030F0702030302020204" pitchFamily="66" charset="0"/>
              </a:rPr>
              <a:t>Irony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and</a:t>
            </a:r>
            <a:r>
              <a:rPr lang="de-DE" dirty="0" smtClean="0">
                <a:latin typeface="Comic Sans MS" panose="030F0702030302020204" pitchFamily="66" charset="0"/>
              </a:rPr>
              <a:t> Satire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390525"/>
            <a:ext cx="809625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53" y="710338"/>
            <a:ext cx="5677530" cy="48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10275427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906671" y="6627168"/>
            <a:ext cx="34355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https</a:t>
            </a:r>
            <a:r>
              <a:rPr lang="de-DE" sz="900" dirty="0"/>
              <a:t>://www.flickr.com/photos/wallyg/10415447554/in/photostream/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1347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4152" y="1065072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err="1" smtClean="0">
                <a:latin typeface="Comic Sans MS" panose="030F0702030302020204" pitchFamily="66" charset="0"/>
              </a:rPr>
              <a:t>Banksy</a:t>
            </a:r>
            <a:r>
              <a:rPr lang="de-DE" dirty="0" smtClean="0">
                <a:latin typeface="Comic Sans MS" panose="030F0702030302020204" pitchFamily="66" charset="0"/>
              </a:rPr>
              <a:t> – Graffiti </a:t>
            </a:r>
            <a:r>
              <a:rPr lang="de-DE" dirty="0" err="1" smtClean="0">
                <a:latin typeface="Comic Sans MS" panose="030F0702030302020204" pitchFamily="66" charset="0"/>
              </a:rPr>
              <a:t>that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explain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the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world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 smtClean="0">
              <a:hlinkClick r:id="rId2"/>
            </a:endParaRP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BANKSY HD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The Hotel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434" y="2796988"/>
            <a:ext cx="7234518" cy="361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feld 4"/>
          <p:cNvSpPr txBox="1"/>
          <p:nvPr/>
        </p:nvSpPr>
        <p:spPr>
          <a:xfrm rot="20943812">
            <a:off x="1503384" y="3550024"/>
            <a:ext cx="619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What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does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Banksy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tell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us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about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the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world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we</a:t>
            </a:r>
            <a:r>
              <a:rPr lang="de-DE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live in?</a:t>
            </a:r>
            <a:endParaRPr lang="en-GB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534400" y="6032500"/>
            <a:ext cx="2555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://www.flickr.com/photos/dropstuff/2840632113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omic Sans MS" panose="030F0702030302020204" pitchFamily="66" charset="0"/>
              </a:rPr>
              <a:t>Satire …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>
                <a:latin typeface="Comic Sans MS" panose="030F0702030302020204" pitchFamily="66" charset="0"/>
              </a:rPr>
              <a:t>Ethymological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origin</a:t>
            </a:r>
            <a:r>
              <a:rPr lang="de-DE" dirty="0" smtClean="0">
                <a:latin typeface="Comic Sans MS" panose="030F0702030302020204" pitchFamily="66" charset="0"/>
              </a:rPr>
              <a:t>: </a:t>
            </a:r>
            <a:r>
              <a:rPr lang="de-DE" dirty="0" err="1" smtClean="0">
                <a:latin typeface="Comic Sans MS" panose="030F0702030302020204" pitchFamily="66" charset="0"/>
              </a:rPr>
              <a:t>satira</a:t>
            </a:r>
            <a:r>
              <a:rPr lang="de-DE" dirty="0" smtClean="0">
                <a:latin typeface="Comic Sans MS" panose="030F0702030302020204" pitchFamily="66" charset="0"/>
              </a:rPr>
              <a:t> (</a:t>
            </a:r>
            <a:r>
              <a:rPr lang="de-DE" dirty="0" err="1" smtClean="0">
                <a:latin typeface="Comic Sans MS" panose="030F0702030302020204" pitchFamily="66" charset="0"/>
              </a:rPr>
              <a:t>latin</a:t>
            </a:r>
            <a:r>
              <a:rPr lang="de-DE" dirty="0" smtClean="0"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Petronius, </a:t>
            </a:r>
            <a:r>
              <a:rPr lang="en-US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“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Satyricon“</a:t>
            </a:r>
            <a:endParaRPr lang="de-D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de-DE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de-DE" dirty="0" err="1" smtClean="0">
                <a:latin typeface="Comic Sans MS" panose="030F0702030302020204" pitchFamily="66" charset="0"/>
              </a:rPr>
              <a:t>According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to</a:t>
            </a:r>
            <a:r>
              <a:rPr lang="de-DE" dirty="0" smtClean="0">
                <a:latin typeface="Comic Sans MS" panose="030F0702030302020204" pitchFamily="66" charset="0"/>
              </a:rPr>
              <a:t> The New Oxford English </a:t>
            </a:r>
            <a:r>
              <a:rPr lang="de-DE" dirty="0" err="1" smtClean="0">
                <a:latin typeface="Comic Sans MS" panose="030F0702030302020204" pitchFamily="66" charset="0"/>
              </a:rPr>
              <a:t>Dictionary</a:t>
            </a:r>
            <a:r>
              <a:rPr lang="de-DE" dirty="0" smtClean="0"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“The </a:t>
            </a:r>
            <a:r>
              <a:rPr lang="en-GB" dirty="0">
                <a:latin typeface="Comic Sans MS" panose="030F0702030302020204" pitchFamily="66" charset="0"/>
              </a:rPr>
              <a:t>use of </a:t>
            </a:r>
            <a:r>
              <a:rPr lang="en-GB" dirty="0" err="1">
                <a:latin typeface="Comic Sans MS" panose="030F0702030302020204" pitchFamily="66" charset="0"/>
              </a:rPr>
              <a:t>humor</a:t>
            </a:r>
            <a:r>
              <a:rPr lang="en-GB" dirty="0">
                <a:latin typeface="Comic Sans MS" panose="030F0702030302020204" pitchFamily="66" charset="0"/>
              </a:rPr>
              <a:t>, irony, exaggeration, or </a:t>
            </a:r>
            <a:r>
              <a:rPr lang="en-GB" dirty="0" smtClean="0">
                <a:latin typeface="Comic Sans MS" panose="030F0702030302020204" pitchFamily="66" charset="0"/>
              </a:rPr>
              <a:t>ridicule</a:t>
            </a:r>
            <a:r>
              <a:rPr lang="en-GB" dirty="0">
                <a:latin typeface="Comic Sans MS" panose="030F0702030302020204" pitchFamily="66" charset="0"/>
              </a:rPr>
              <a:t> to expose and criticize </a:t>
            </a:r>
            <a:r>
              <a:rPr lang="en-GB" dirty="0" smtClean="0">
                <a:latin typeface="Comic Sans MS" panose="030F0702030302020204" pitchFamily="66" charset="0"/>
              </a:rPr>
              <a:t>people’s stupidity</a:t>
            </a:r>
            <a:r>
              <a:rPr lang="en-GB" dirty="0">
                <a:latin typeface="Comic Sans MS" panose="030F0702030302020204" pitchFamily="66" charset="0"/>
              </a:rPr>
              <a:t> or vices, particularly in the context of contemporary politics and other </a:t>
            </a:r>
            <a:r>
              <a:rPr lang="en-GB" dirty="0" smtClean="0">
                <a:latin typeface="Comic Sans MS" panose="030F0702030302020204" pitchFamily="66" charset="0"/>
              </a:rPr>
              <a:t>topical issues.”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9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  <a:hlinkClick r:id="rId2"/>
              </a:rPr>
              <a:t>What has the ECHR (European Convention on Human Rights) ever done for us?</a:t>
            </a:r>
            <a:endParaRPr lang="de-D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de-DE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de-DE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4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radley Hand ITC" panose="03070402050302030203" pitchFamily="66" charset="0"/>
              </a:rPr>
              <a:t>Charlie Chaplin</a:t>
            </a:r>
            <a:endParaRPr lang="en-GB" dirty="0">
              <a:latin typeface="Bradley Hand ITC" panose="03070402050302030203" pitchFamily="66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7679" y="575050"/>
            <a:ext cx="1597537" cy="21300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828" y="575049"/>
            <a:ext cx="2754972" cy="27664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2058" y="2531798"/>
            <a:ext cx="12293750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Bradley Hand ITC" panose="03070402050302030203" pitchFamily="66" charset="0"/>
              </a:rPr>
              <a:t>The Great </a:t>
            </a:r>
            <a:r>
              <a:rPr lang="de-DE" sz="2000" b="1" dirty="0" err="1" smtClean="0">
                <a:latin typeface="Bradley Hand ITC" panose="03070402050302030203" pitchFamily="66" charset="0"/>
              </a:rPr>
              <a:t>Dictator</a:t>
            </a:r>
            <a:r>
              <a:rPr lang="de-DE" sz="2000" b="1" dirty="0" smtClean="0">
                <a:latin typeface="Bradley Hand ITC" panose="03070402050302030203" pitchFamily="66" charset="0"/>
              </a:rPr>
              <a:t>, 1940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Bradley Hand ITC" panose="03070402050302030203" pitchFamily="66" charset="0"/>
              </a:rPr>
              <a:t>Film </a:t>
            </a:r>
            <a:r>
              <a:rPr lang="de-DE" sz="2000" dirty="0" err="1" smtClean="0">
                <a:latin typeface="Bradley Hand ITC" panose="03070402050302030203" pitchFamily="66" charset="0"/>
              </a:rPr>
              <a:t>starts</a:t>
            </a:r>
            <a:r>
              <a:rPr lang="de-DE" sz="2000" dirty="0" smtClean="0">
                <a:latin typeface="Bradley Hand ITC" panose="03070402050302030203" pitchFamily="66" charset="0"/>
              </a:rPr>
              <a:t> in 1918 (</a:t>
            </a:r>
            <a:r>
              <a:rPr lang="de-DE" sz="2000" dirty="0" err="1" smtClean="0">
                <a:latin typeface="Bradley Hand ITC" panose="03070402050302030203" pitchFamily="66" charset="0"/>
              </a:rPr>
              <a:t>collapse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of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Tomainian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army</a:t>
            </a:r>
            <a:r>
              <a:rPr lang="de-DE" sz="2000" dirty="0" smtClean="0">
                <a:latin typeface="Bradley Hand ITC" panose="03070402050302030203" pitchFamily="66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Bradley Hand ITC" panose="03070402050302030203" pitchFamily="66" charset="0"/>
              </a:rPr>
              <a:t>A </a:t>
            </a:r>
            <a:r>
              <a:rPr lang="de-DE" sz="2000" dirty="0" err="1" smtClean="0">
                <a:latin typeface="Bradley Hand ITC" panose="03070402050302030203" pitchFamily="66" charset="0"/>
              </a:rPr>
              <a:t>Jewish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saves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life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of</a:t>
            </a:r>
            <a:r>
              <a:rPr lang="de-DE" sz="2000" dirty="0" smtClean="0">
                <a:latin typeface="Bradley Hand ITC" panose="03070402050302030203" pitchFamily="66" charset="0"/>
              </a:rPr>
              <a:t> Schultz, a </a:t>
            </a:r>
            <a:r>
              <a:rPr lang="de-DE" sz="2000" dirty="0" err="1" smtClean="0">
                <a:latin typeface="Bradley Hand ITC" panose="03070402050302030203" pitchFamily="66" charset="0"/>
              </a:rPr>
              <a:t>wounded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Tomainian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pilot</a:t>
            </a:r>
            <a:endParaRPr lang="de-DE" sz="2000" dirty="0" smtClean="0"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de-DE" sz="2000" dirty="0" err="1" smtClean="0">
                <a:latin typeface="Bradley Hand ITC" panose="03070402050302030203" pitchFamily="66" charset="0"/>
              </a:rPr>
              <a:t>Twenty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years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later</a:t>
            </a:r>
            <a:r>
              <a:rPr lang="de-DE" sz="2000" dirty="0" smtClean="0">
                <a:latin typeface="Bradley Hand ITC" panose="03070402050302030203" pitchFamily="66" charset="0"/>
              </a:rPr>
              <a:t>,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returns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to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his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Jewish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ghetto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which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is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ruled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by</a:t>
            </a:r>
            <a:r>
              <a:rPr lang="de-DE" sz="2000" dirty="0" smtClean="0">
                <a:latin typeface="Bradley Hand ITC" panose="03070402050302030203" pitchFamily="66" charset="0"/>
              </a:rPr>
              <a:t> Schultz / </a:t>
            </a:r>
          </a:p>
          <a:p>
            <a:r>
              <a:rPr lang="de-DE" sz="2000" dirty="0" err="1" smtClean="0">
                <a:latin typeface="Bradley Hand ITC" panose="03070402050302030203" pitchFamily="66" charset="0"/>
              </a:rPr>
              <a:t>Tomainia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is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ruled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dictator</a:t>
            </a:r>
            <a:r>
              <a:rPr lang="de-DE" sz="2000" dirty="0" smtClean="0">
                <a:latin typeface="Bradley Hand ITC" panose="03070402050302030203" pitchFamily="66" charset="0"/>
              </a:rPr>
              <a:t> Adenoid </a:t>
            </a:r>
            <a:r>
              <a:rPr lang="de-DE" sz="2000" dirty="0" err="1" smtClean="0">
                <a:latin typeface="Bradley Hand ITC" panose="03070402050302030203" pitchFamily="66" charset="0"/>
              </a:rPr>
              <a:t>Hynkel</a:t>
            </a:r>
            <a:r>
              <a:rPr lang="de-DE" sz="2000" dirty="0" smtClean="0">
                <a:latin typeface="Bradley Hand ITC" panose="03070402050302030203" pitchFamily="66" charset="0"/>
              </a:rPr>
              <a:t> / </a:t>
            </a:r>
            <a:r>
              <a:rPr lang="de-DE" sz="2000" dirty="0" err="1" smtClean="0">
                <a:latin typeface="Bradley Hand ITC" panose="03070402050302030203" pitchFamily="66" charset="0"/>
              </a:rPr>
              <a:t>Hynkel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looks</a:t>
            </a:r>
            <a:r>
              <a:rPr lang="de-DE" sz="2000" dirty="0" smtClean="0">
                <a:latin typeface="Bradley Hand ITC" panose="03070402050302030203" pitchFamily="66" charset="0"/>
              </a:rPr>
              <a:t> like an </a:t>
            </a:r>
            <a:r>
              <a:rPr lang="de-DE" sz="2000" dirty="0" err="1" smtClean="0">
                <a:latin typeface="Bradley Hand ITC" panose="03070402050302030203" pitchFamily="66" charset="0"/>
              </a:rPr>
              <a:t>identical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twin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of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Jewish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endParaRPr lang="de-DE" sz="2000" dirty="0" smtClean="0"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de-DE" sz="2000" dirty="0" err="1" smtClean="0">
                <a:latin typeface="Bradley Hand ITC" panose="03070402050302030203" pitchFamily="66" charset="0"/>
              </a:rPr>
              <a:t>When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ghetto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is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purged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Tomainians</a:t>
            </a:r>
            <a:r>
              <a:rPr lang="de-DE" sz="2000" dirty="0" smtClean="0">
                <a:latin typeface="Bradley Hand ITC" panose="03070402050302030203" pitchFamily="66" charset="0"/>
              </a:rPr>
              <a:t>, Schultz </a:t>
            </a:r>
            <a:r>
              <a:rPr lang="de-DE" sz="2000" dirty="0" err="1" smtClean="0">
                <a:latin typeface="Bradley Hand ITC" panose="03070402050302030203" pitchFamily="66" charset="0"/>
              </a:rPr>
              <a:t>protests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is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jailed</a:t>
            </a:r>
            <a:r>
              <a:rPr lang="de-DE" sz="2000" dirty="0" smtClean="0">
                <a:latin typeface="Bradley Hand ITC" panose="03070402050302030203" pitchFamily="66" charset="0"/>
              </a:rPr>
              <a:t> /Schultz </a:t>
            </a:r>
            <a:r>
              <a:rPr lang="de-DE" sz="2000" dirty="0" err="1" smtClean="0">
                <a:latin typeface="Bradley Hand ITC" panose="03070402050302030203" pitchFamily="66" charset="0"/>
              </a:rPr>
              <a:t>escapes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hides</a:t>
            </a:r>
            <a:r>
              <a:rPr lang="de-DE" sz="2000" dirty="0" smtClean="0">
                <a:latin typeface="Bradley Hand ITC" panose="03070402050302030203" pitchFamily="66" charset="0"/>
              </a:rPr>
              <a:t> in </a:t>
            </a:r>
          </a:p>
          <a:p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ghetto</a:t>
            </a:r>
            <a:r>
              <a:rPr lang="de-DE" sz="2000" dirty="0" smtClean="0">
                <a:latin typeface="Bradley Hand ITC" panose="03070402050302030203" pitchFamily="66" charset="0"/>
              </a:rPr>
              <a:t> in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house</a:t>
            </a:r>
            <a:r>
              <a:rPr lang="de-DE" sz="2000" dirty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of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his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girlfriend</a:t>
            </a:r>
            <a:r>
              <a:rPr lang="de-DE" sz="2000" dirty="0" smtClean="0">
                <a:latin typeface="Bradley Hand ITC" panose="03070402050302030203" pitchFamily="66" charset="0"/>
              </a:rPr>
              <a:t> Hannah / </a:t>
            </a:r>
            <a:r>
              <a:rPr lang="de-DE" sz="2000" dirty="0" err="1" smtClean="0">
                <a:latin typeface="Bradley Hand ITC" panose="03070402050302030203" pitchFamily="66" charset="0"/>
              </a:rPr>
              <a:t>when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stormtroopers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search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ghetto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arrest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</a:p>
          <a:p>
            <a:r>
              <a:rPr lang="de-DE" sz="2000" dirty="0" smtClean="0">
                <a:latin typeface="Bradley Hand ITC" panose="03070402050302030203" pitchFamily="66" charset="0"/>
              </a:rPr>
              <a:t>Schultz 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r>
              <a:rPr lang="de-DE" sz="2000" dirty="0" smtClean="0">
                <a:latin typeface="Bradley Hand ITC" panose="03070402050302030203" pitchFamily="66" charset="0"/>
              </a:rPr>
              <a:t>, </a:t>
            </a:r>
            <a:r>
              <a:rPr lang="de-DE" sz="2000" dirty="0" err="1" smtClean="0">
                <a:latin typeface="Bradley Hand ITC" panose="03070402050302030203" pitchFamily="66" charset="0"/>
              </a:rPr>
              <a:t>while</a:t>
            </a:r>
            <a:r>
              <a:rPr lang="de-DE" sz="2000" dirty="0" smtClean="0">
                <a:latin typeface="Bradley Hand ITC" panose="03070402050302030203" pitchFamily="66" charset="0"/>
              </a:rPr>
              <a:t> Hannah 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her </a:t>
            </a:r>
            <a:r>
              <a:rPr lang="de-DE" sz="2000" dirty="0" err="1" smtClean="0">
                <a:latin typeface="Bradley Hand ITC" panose="03070402050302030203" pitchFamily="66" charset="0"/>
              </a:rPr>
              <a:t>family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can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flee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to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Osterlich</a:t>
            </a:r>
            <a:endParaRPr lang="de-DE" sz="2000" dirty="0" smtClean="0"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de-DE" sz="2000" dirty="0" err="1" smtClean="0">
                <a:latin typeface="Bradley Hand ITC" panose="03070402050302030203" pitchFamily="66" charset="0"/>
              </a:rPr>
              <a:t>Hynkel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invades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Osterlich</a:t>
            </a:r>
            <a:endParaRPr lang="de-DE" sz="2000" dirty="0" smtClean="0"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Bradley Hand ITC" panose="03070402050302030203" pitchFamily="66" charset="0"/>
              </a:rPr>
              <a:t>Schultz 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escape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camp, </a:t>
            </a:r>
            <a:r>
              <a:rPr lang="de-DE" sz="2000" dirty="0" err="1" smtClean="0">
                <a:latin typeface="Bradley Hand ITC" panose="03070402050302030203" pitchFamily="66" charset="0"/>
              </a:rPr>
              <a:t>where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had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been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arrested</a:t>
            </a:r>
            <a:r>
              <a:rPr lang="de-DE" sz="2000" dirty="0" smtClean="0">
                <a:latin typeface="Bradley Hand ITC" panose="03070402050302030203" pitchFamily="66" charset="0"/>
              </a:rPr>
              <a:t>, in </a:t>
            </a:r>
            <a:r>
              <a:rPr lang="de-DE" sz="2000" dirty="0" err="1" smtClean="0">
                <a:latin typeface="Bradley Hand ITC" panose="03070402050302030203" pitchFamily="66" charset="0"/>
              </a:rPr>
              <a:t>official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army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uniforms</a:t>
            </a:r>
            <a:endParaRPr lang="de-DE" sz="2000" dirty="0"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Bradley Hand ITC" panose="03070402050302030203" pitchFamily="66" charset="0"/>
              </a:rPr>
              <a:t>At a </a:t>
            </a:r>
            <a:r>
              <a:rPr lang="de-DE" sz="2000" dirty="0" err="1" smtClean="0">
                <a:latin typeface="Bradley Hand ITC" panose="03070402050302030203" pitchFamily="66" charset="0"/>
              </a:rPr>
              <a:t>huge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parade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addressed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by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Hynkel</a:t>
            </a:r>
            <a:r>
              <a:rPr lang="de-DE" sz="2000" dirty="0" smtClean="0">
                <a:latin typeface="Bradley Hand ITC" panose="03070402050302030203" pitchFamily="66" charset="0"/>
              </a:rPr>
              <a:t>,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Jewish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is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mistaken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for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Hynkel</a:t>
            </a:r>
            <a:r>
              <a:rPr lang="de-DE" sz="2000" dirty="0" smtClean="0">
                <a:latin typeface="Bradley Hand ITC" panose="03070402050302030203" pitchFamily="66" charset="0"/>
              </a:rPr>
              <a:t> (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Hynkel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mistaken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</a:p>
          <a:p>
            <a:r>
              <a:rPr lang="de-DE" sz="2000" dirty="0" err="1" smtClean="0">
                <a:latin typeface="Bradley Hand ITC" panose="03070402050302030203" pitchFamily="66" charset="0"/>
              </a:rPr>
              <a:t>for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the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barber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and</a:t>
            </a:r>
            <a:r>
              <a:rPr lang="de-DE" sz="2000" dirty="0" smtClean="0">
                <a:latin typeface="Bradley Hand ITC" panose="03070402050302030203" pitchFamily="66" charset="0"/>
              </a:rPr>
              <a:t> </a:t>
            </a:r>
            <a:r>
              <a:rPr lang="de-DE" sz="2000" dirty="0" err="1" smtClean="0">
                <a:latin typeface="Bradley Hand ITC" panose="03070402050302030203" pitchFamily="66" charset="0"/>
              </a:rPr>
              <a:t>arrested</a:t>
            </a:r>
            <a:r>
              <a:rPr lang="de-DE" sz="2000" dirty="0" smtClean="0">
                <a:latin typeface="Bradley Hand ITC" panose="03070402050302030203" pitchFamily="66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8509000" y="3143301"/>
            <a:ext cx="325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https</a:t>
            </a:r>
            <a:r>
              <a:rPr lang="de-DE" sz="800" dirty="0"/>
              <a:t>://</a:t>
            </a:r>
            <a:r>
              <a:rPr lang="de-DE" sz="800" dirty="0" smtClean="0"/>
              <a:t>pixabay.com/de/albert-einstein-charlie-chaplin-510162/</a:t>
            </a:r>
            <a:endParaRPr lang="en-GB" sz="800" dirty="0"/>
          </a:p>
        </p:txBody>
      </p:sp>
      <p:sp>
        <p:nvSpPr>
          <p:cNvPr id="9" name="Textfeld 8"/>
          <p:cNvSpPr txBox="1"/>
          <p:nvPr/>
        </p:nvSpPr>
        <p:spPr>
          <a:xfrm>
            <a:off x="6594891" y="2383744"/>
            <a:ext cx="1597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://en.wikipedia.org/wiki/Charlie_Chaplin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20000" y="1129553"/>
            <a:ext cx="10233800" cy="5047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Charlie Chaplin </a:t>
            </a:r>
            <a:r>
              <a:rPr lang="de-DE" dirty="0" smtClean="0"/>
              <a:t>…</a:t>
            </a:r>
            <a:endParaRPr lang="en-GB" dirty="0">
              <a:hlinkClick r:id="rId2"/>
            </a:endParaRP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Globe Scene</a:t>
            </a:r>
            <a:endParaRPr lang="en-GB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err="1" smtClean="0">
                <a:hlinkClick r:id="rId3"/>
              </a:rPr>
              <a:t>Dictator</a:t>
            </a:r>
            <a:r>
              <a:rPr lang="de-DE" dirty="0" smtClean="0">
                <a:hlinkClick r:id="rId3"/>
              </a:rPr>
              <a:t> Speech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en-GB" dirty="0" smtClean="0">
                <a:hlinkClick r:id="rId4"/>
              </a:rPr>
              <a:t>Final Speech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(compare with speech “Their finest hour”)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3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9929" y="403412"/>
            <a:ext cx="10959353" cy="645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u="sng" dirty="0" smtClean="0">
                <a:latin typeface="Comic Sans MS" panose="030F0702030302020204" pitchFamily="66" charset="0"/>
              </a:rPr>
              <a:t>The </a:t>
            </a:r>
            <a:r>
              <a:rPr lang="de-DE" u="sng" dirty="0" err="1" smtClean="0">
                <a:latin typeface="Comic Sans MS" panose="030F0702030302020204" pitchFamily="66" charset="0"/>
              </a:rPr>
              <a:t>relationship</a:t>
            </a:r>
            <a:r>
              <a:rPr lang="de-DE" u="sng" dirty="0" smtClean="0">
                <a:latin typeface="Comic Sans MS" panose="030F0702030302020204" pitchFamily="66" charset="0"/>
              </a:rPr>
              <a:t> </a:t>
            </a:r>
            <a:r>
              <a:rPr lang="de-DE" u="sng" dirty="0" err="1" smtClean="0">
                <a:latin typeface="Comic Sans MS" panose="030F0702030302020204" pitchFamily="66" charset="0"/>
              </a:rPr>
              <a:t>between</a:t>
            </a:r>
            <a:r>
              <a:rPr lang="de-DE" u="sng" dirty="0" smtClean="0">
                <a:latin typeface="Comic Sans MS" panose="030F0702030302020204" pitchFamily="66" charset="0"/>
              </a:rPr>
              <a:t> </a:t>
            </a:r>
            <a:r>
              <a:rPr lang="de-DE" u="sng" dirty="0" err="1" smtClean="0">
                <a:latin typeface="Comic Sans MS" panose="030F0702030302020204" pitchFamily="66" charset="0"/>
              </a:rPr>
              <a:t>Tragedy</a:t>
            </a:r>
            <a:r>
              <a:rPr lang="de-DE" u="sng" dirty="0" smtClean="0">
                <a:latin typeface="Comic Sans MS" panose="030F0702030302020204" pitchFamily="66" charset="0"/>
              </a:rPr>
              <a:t> </a:t>
            </a:r>
            <a:r>
              <a:rPr lang="de-DE" u="sng" dirty="0" err="1" smtClean="0">
                <a:latin typeface="Comic Sans MS" panose="030F0702030302020204" pitchFamily="66" charset="0"/>
              </a:rPr>
              <a:t>and</a:t>
            </a:r>
            <a:r>
              <a:rPr lang="de-DE" u="sng" dirty="0" smtClean="0">
                <a:latin typeface="Comic Sans MS" panose="030F0702030302020204" pitchFamily="66" charset="0"/>
              </a:rPr>
              <a:t> </a:t>
            </a:r>
            <a:r>
              <a:rPr lang="de-DE" u="sng" dirty="0" err="1" smtClean="0">
                <a:latin typeface="Comic Sans MS" panose="030F0702030302020204" pitchFamily="66" charset="0"/>
              </a:rPr>
              <a:t>Irony</a:t>
            </a:r>
            <a:r>
              <a:rPr lang="de-DE" u="sng" dirty="0" smtClean="0">
                <a:latin typeface="Comic Sans MS" panose="030F0702030302020204" pitchFamily="66" charset="0"/>
              </a:rPr>
              <a:t> / Satire</a:t>
            </a:r>
          </a:p>
          <a:p>
            <a:pPr marL="0" indent="0">
              <a:buNone/>
            </a:pPr>
            <a:endParaRPr lang="de-DE" u="sng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Comic Sans MS" panose="030F0702030302020204" pitchFamily="66" charset="0"/>
              </a:rPr>
              <a:t>Focus on </a:t>
            </a:r>
            <a:r>
              <a:rPr lang="de-DE" dirty="0" err="1" smtClean="0">
                <a:latin typeface="Comic Sans MS" panose="030F0702030302020204" pitchFamily="66" charset="0"/>
              </a:rPr>
              <a:t>hybris</a:t>
            </a:r>
            <a:r>
              <a:rPr lang="de-DE" dirty="0" smtClean="0">
                <a:latin typeface="Comic Sans MS" panose="030F0702030302020204" pitchFamily="66" charset="0"/>
              </a:rPr>
              <a:t> / </a:t>
            </a:r>
            <a:r>
              <a:rPr lang="de-DE" dirty="0" err="1" smtClean="0">
                <a:latin typeface="Comic Sans MS" panose="030F0702030302020204" pitchFamily="66" charset="0"/>
              </a:rPr>
              <a:t>ambitions</a:t>
            </a:r>
            <a:r>
              <a:rPr lang="de-DE" dirty="0" smtClean="0">
                <a:latin typeface="Comic Sans MS" panose="030F0702030302020204" pitchFamily="66" charset="0"/>
              </a:rPr>
              <a:t> / </a:t>
            </a:r>
            <a:r>
              <a:rPr lang="de-DE" dirty="0" err="1" smtClean="0">
                <a:latin typeface="Comic Sans MS" panose="030F0702030302020204" pitchFamily="66" charset="0"/>
              </a:rPr>
              <a:t>corruption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of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principles</a:t>
            </a:r>
            <a:endParaRPr lang="de-DE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Comic Sans MS" panose="030F0702030302020204" pitchFamily="66" charset="0"/>
              </a:rPr>
              <a:t>Focus on </a:t>
            </a:r>
            <a:r>
              <a:rPr lang="de-DE" dirty="0" err="1" smtClean="0">
                <a:latin typeface="Comic Sans MS" panose="030F0702030302020204" pitchFamily="66" charset="0"/>
              </a:rPr>
              <a:t>values</a:t>
            </a:r>
            <a:r>
              <a:rPr lang="de-DE" dirty="0" smtClean="0">
                <a:latin typeface="Comic Sans MS" panose="030F0702030302020204" pitchFamily="66" charset="0"/>
              </a:rPr>
              <a:t> / </a:t>
            </a:r>
            <a:r>
              <a:rPr lang="de-DE" dirty="0" err="1" smtClean="0">
                <a:latin typeface="Comic Sans MS" panose="030F0702030302020204" pitchFamily="66" charset="0"/>
              </a:rPr>
              <a:t>principles</a:t>
            </a:r>
            <a:r>
              <a:rPr lang="de-DE" dirty="0" smtClean="0">
                <a:latin typeface="Comic Sans MS" panose="030F0702030302020204" pitchFamily="66" charset="0"/>
              </a:rPr>
              <a:t> /</a:t>
            </a:r>
            <a:r>
              <a:rPr lang="de-DE" dirty="0" err="1" smtClean="0">
                <a:latin typeface="Comic Sans MS" panose="030F0702030302020204" pitchFamily="66" charset="0"/>
              </a:rPr>
              <a:t>questions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of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morality</a:t>
            </a:r>
            <a:endParaRPr lang="de-DE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de-DE" dirty="0" err="1" smtClean="0">
                <a:latin typeface="Comic Sans MS" panose="030F0702030302020204" pitchFamily="66" charset="0"/>
              </a:rPr>
              <a:t>Social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and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political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critique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Char char="-"/>
            </a:pPr>
            <a:r>
              <a:rPr lang="de-DE" dirty="0" err="1" smtClean="0">
                <a:latin typeface="Comic Sans MS" panose="030F0702030302020204" pitchFamily="66" charset="0"/>
              </a:rPr>
              <a:t>Appealing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to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our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emotions</a:t>
            </a:r>
            <a:r>
              <a:rPr lang="de-DE" dirty="0" smtClean="0">
                <a:latin typeface="Comic Sans MS" panose="030F0702030302020204" pitchFamily="66" charset="0"/>
              </a:rPr>
              <a:t> / human </a:t>
            </a:r>
            <a:r>
              <a:rPr lang="de-DE" dirty="0" err="1" smtClean="0">
                <a:latin typeface="Comic Sans MS" panose="030F0702030302020204" pitchFamily="66" charset="0"/>
              </a:rPr>
              <a:t>nature</a:t>
            </a:r>
            <a:endParaRPr lang="de-DE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Comic Sans MS" panose="030F0702030302020204" pitchFamily="66" charset="0"/>
              </a:rPr>
              <a:t>Points </a:t>
            </a:r>
            <a:r>
              <a:rPr lang="de-DE" dirty="0" err="1" smtClean="0">
                <a:latin typeface="Comic Sans MS" panose="030F0702030302020204" pitchFamily="66" charset="0"/>
              </a:rPr>
              <a:t>to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the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social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complexity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of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our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world</a:t>
            </a:r>
            <a:endParaRPr lang="de-DE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de-DE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Ridiculing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Hybris /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ambitions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/ power (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the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abuse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of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power)</a:t>
            </a:r>
          </a:p>
          <a:p>
            <a:pPr marL="0" indent="0">
              <a:buNone/>
            </a:pP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(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compare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: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Tragedy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focuses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much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more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on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the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whole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cycle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of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Hybris-Nemesis,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while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irony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/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satire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expose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the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ridiculous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nature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of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>
                <a:latin typeface="Comic Sans MS" panose="030F0702030302020204" pitchFamily="66" charset="0"/>
                <a:sym typeface="Wingdings" panose="05000000000000000000" pitchFamily="2" charset="2"/>
              </a:rPr>
              <a:t>h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ybris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Use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of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laughter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/ positive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emotions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/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cheerfulness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(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compare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: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tragedy</a:t>
            </a:r>
            <a:r>
              <a:rPr lang="de-DE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relies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on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pessimism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/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gravity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/ </a:t>
            </a:r>
            <a:r>
              <a:rPr lang="de-DE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seriousness</a:t>
            </a:r>
            <a:r>
              <a:rPr lang="de-D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5" y="189334"/>
            <a:ext cx="4731821" cy="33999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901" y="189334"/>
            <a:ext cx="4332922" cy="32462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294" y="3036170"/>
            <a:ext cx="5382457" cy="38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7882" y="817096"/>
            <a:ext cx="112820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Bradley Hand ITC" panose="03070402050302030203" pitchFamily="66" charset="0"/>
                <a:hlinkClick r:id="rId2"/>
              </a:rPr>
              <a:t>Charlie Chaplin, The King of New York (1957</a:t>
            </a:r>
            <a:r>
              <a:rPr lang="en-GB" dirty="0" smtClean="0">
                <a:latin typeface="Bradley Hand ITC" panose="03070402050302030203" pitchFamily="66" charset="0"/>
                <a:hlinkClick r:id="rId2"/>
              </a:rPr>
              <a:t>)</a:t>
            </a:r>
            <a:endParaRPr lang="en-GB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de-DE" b="1" dirty="0" smtClean="0">
              <a:latin typeface="Bradley Hand ITC" panose="03070402050302030203" pitchFamily="66" charset="0"/>
            </a:endParaRPr>
          </a:p>
          <a:p>
            <a:pPr>
              <a:buFontTx/>
              <a:buChar char="-"/>
            </a:pPr>
            <a:r>
              <a:rPr lang="de-DE" sz="2400" dirty="0" err="1" smtClean="0">
                <a:latin typeface="Comic Sans MS" panose="030F0702030302020204" pitchFamily="66" charset="0"/>
              </a:rPr>
              <a:t>Produced</a:t>
            </a:r>
            <a:r>
              <a:rPr lang="de-DE" sz="2400" dirty="0" smtClean="0">
                <a:latin typeface="Comic Sans MS" panose="030F0702030302020204" pitchFamily="66" charset="0"/>
              </a:rPr>
              <a:t> in </a:t>
            </a:r>
            <a:r>
              <a:rPr lang="de-DE" sz="2400" dirty="0" err="1" smtClean="0">
                <a:latin typeface="Comic Sans MS" panose="030F0702030302020204" pitchFamily="66" charset="0"/>
              </a:rPr>
              <a:t>the</a:t>
            </a:r>
            <a:r>
              <a:rPr lang="de-DE" sz="2400" dirty="0" smtClean="0">
                <a:latin typeface="Comic Sans MS" panose="030F0702030302020204" pitchFamily="66" charset="0"/>
              </a:rPr>
              <a:t> UK </a:t>
            </a:r>
            <a:r>
              <a:rPr lang="de-DE" sz="2400" dirty="0" err="1" smtClean="0">
                <a:latin typeface="Comic Sans MS" panose="030F0702030302020204" pitchFamily="66" charset="0"/>
              </a:rPr>
              <a:t>where</a:t>
            </a:r>
            <a:r>
              <a:rPr lang="de-DE" sz="2400" dirty="0" smtClean="0">
                <a:latin typeface="Comic Sans MS" panose="030F0702030302020204" pitchFamily="66" charset="0"/>
              </a:rPr>
              <a:t> Chaplin </a:t>
            </a:r>
            <a:r>
              <a:rPr lang="de-DE" sz="2400" dirty="0" err="1" smtClean="0">
                <a:latin typeface="Comic Sans MS" panose="030F0702030302020204" pitchFamily="66" charset="0"/>
              </a:rPr>
              <a:t>had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found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exile</a:t>
            </a:r>
            <a:endParaRPr lang="de-DE" sz="24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de-DE" sz="2400" dirty="0" err="1" smtClean="0">
                <a:latin typeface="Comic Sans MS" panose="030F0702030302020204" pitchFamily="66" charset="0"/>
              </a:rPr>
              <a:t>Social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and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p</a:t>
            </a:r>
            <a:r>
              <a:rPr lang="de-DE" sz="2400" dirty="0" err="1" smtClean="0">
                <a:latin typeface="Comic Sans MS" panose="030F0702030302020204" pitchFamily="66" charset="0"/>
              </a:rPr>
              <a:t>olitical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critique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of</a:t>
            </a:r>
            <a:r>
              <a:rPr lang="de-DE" sz="2400" dirty="0" smtClean="0">
                <a:latin typeface="Comic Sans MS" panose="030F0702030302020204" pitchFamily="66" charset="0"/>
              </a:rPr>
              <a:t> US </a:t>
            </a:r>
            <a:r>
              <a:rPr lang="de-DE" sz="2400" dirty="0" err="1" smtClean="0">
                <a:latin typeface="Comic Sans MS" panose="030F0702030302020204" pitchFamily="66" charset="0"/>
              </a:rPr>
              <a:t>politics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and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society</a:t>
            </a:r>
            <a:r>
              <a:rPr lang="de-DE" sz="2400" dirty="0" smtClean="0">
                <a:latin typeface="Comic Sans MS" panose="030F0702030302020204" pitchFamily="66" charset="0"/>
              </a:rPr>
              <a:t>(McCarthy </a:t>
            </a:r>
            <a:r>
              <a:rPr lang="de-DE" sz="2400" dirty="0" err="1" smtClean="0">
                <a:latin typeface="Comic Sans MS" panose="030F0702030302020204" pitchFamily="66" charset="0"/>
              </a:rPr>
              <a:t>era</a:t>
            </a:r>
            <a:r>
              <a:rPr lang="de-DE" sz="2400" dirty="0" smtClean="0">
                <a:latin typeface="Comic Sans MS" panose="030F0702030302020204" pitchFamily="66" charset="0"/>
              </a:rPr>
              <a:t>)</a:t>
            </a:r>
          </a:p>
          <a:p>
            <a:pPr>
              <a:buFontTx/>
              <a:buChar char="-"/>
            </a:pPr>
            <a:r>
              <a:rPr lang="de-DE" sz="2400" dirty="0" smtClean="0">
                <a:latin typeface="Comic Sans MS" panose="030F0702030302020204" pitchFamily="66" charset="0"/>
              </a:rPr>
              <a:t>The film was not </a:t>
            </a:r>
            <a:r>
              <a:rPr lang="de-DE" sz="2400" dirty="0" err="1" smtClean="0">
                <a:latin typeface="Comic Sans MS" panose="030F0702030302020204" pitchFamily="66" charset="0"/>
              </a:rPr>
              <a:t>shown</a:t>
            </a:r>
            <a:r>
              <a:rPr lang="de-DE" sz="2400" dirty="0" smtClean="0">
                <a:latin typeface="Comic Sans MS" panose="030F0702030302020204" pitchFamily="66" charset="0"/>
              </a:rPr>
              <a:t> in </a:t>
            </a:r>
            <a:r>
              <a:rPr lang="de-DE" sz="2400" dirty="0" err="1" smtClean="0">
                <a:latin typeface="Comic Sans MS" panose="030F0702030302020204" pitchFamily="66" charset="0"/>
              </a:rPr>
              <a:t>the</a:t>
            </a:r>
            <a:r>
              <a:rPr lang="de-DE" sz="2400" dirty="0" smtClean="0">
                <a:latin typeface="Comic Sans MS" panose="030F0702030302020204" pitchFamily="66" charset="0"/>
              </a:rPr>
              <a:t> US </a:t>
            </a:r>
            <a:r>
              <a:rPr lang="de-DE" sz="2400" dirty="0" err="1" smtClean="0">
                <a:latin typeface="Comic Sans MS" panose="030F0702030302020204" pitchFamily="66" charset="0"/>
              </a:rPr>
              <a:t>before</a:t>
            </a:r>
            <a:r>
              <a:rPr lang="de-DE" sz="2400" dirty="0" smtClean="0">
                <a:latin typeface="Comic Sans MS" panose="030F0702030302020204" pitchFamily="66" charset="0"/>
              </a:rPr>
              <a:t> 1972</a:t>
            </a:r>
          </a:p>
          <a:p>
            <a:pPr>
              <a:buFontTx/>
              <a:buChar char="-"/>
            </a:pPr>
            <a:endParaRPr lang="de-DE" sz="2400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en-GB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285760"/>
            <a:ext cx="4027358" cy="371721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35" y="125964"/>
            <a:ext cx="4850503" cy="312124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166" y="3198274"/>
            <a:ext cx="552345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2" y="161747"/>
            <a:ext cx="4108646" cy="2823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87" y="161747"/>
            <a:ext cx="5627096" cy="33896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647" y="2822817"/>
            <a:ext cx="5190565" cy="39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753" y="200802"/>
            <a:ext cx="5041965" cy="35500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5" y="200802"/>
            <a:ext cx="5262282" cy="42499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1" y="3932313"/>
            <a:ext cx="4393219" cy="29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25974"/>
            <a:ext cx="10515600" cy="1325563"/>
          </a:xfrm>
        </p:spPr>
        <p:txBody>
          <a:bodyPr/>
          <a:lstStyle/>
          <a:p>
            <a:r>
              <a:rPr lang="de-DE" dirty="0" err="1" smtClean="0">
                <a:latin typeface="Bradley Hand ITC" panose="03070402050302030203" pitchFamily="66" charset="0"/>
              </a:rPr>
              <a:t>Irony</a:t>
            </a:r>
            <a:r>
              <a:rPr lang="de-DE" dirty="0" smtClean="0">
                <a:latin typeface="Bradley Hand ITC" panose="03070402050302030203" pitchFamily="66" charset="0"/>
              </a:rPr>
              <a:t> …</a:t>
            </a:r>
            <a:endParaRPr lang="en-GB" dirty="0">
              <a:latin typeface="Bradley Hand ITC" panose="03070402050302030203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4320" y="1333254"/>
            <a:ext cx="11643359" cy="5278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err="1" smtClean="0">
                <a:latin typeface="Comic Sans MS" panose="030F0702030302020204" pitchFamily="66" charset="0"/>
              </a:rPr>
              <a:t>Ethymological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origin</a:t>
            </a:r>
            <a:r>
              <a:rPr lang="de-DE" sz="2400" dirty="0" smtClean="0">
                <a:latin typeface="Comic Sans MS" panose="030F0702030302020204" pitchFamily="66" charset="0"/>
              </a:rPr>
              <a:t>: 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eironeia</a:t>
            </a:r>
            <a:r>
              <a:rPr lang="de-DE" sz="2400" dirty="0" smtClean="0">
                <a:latin typeface="Comic Sans MS" panose="030F0702030302020204" pitchFamily="66" charset="0"/>
              </a:rPr>
              <a:t> (</a:t>
            </a:r>
            <a:r>
              <a:rPr lang="de-DE" sz="2400" dirty="0" err="1" smtClean="0">
                <a:latin typeface="Comic Sans MS" panose="030F0702030302020204" pitchFamily="66" charset="0"/>
              </a:rPr>
              <a:t>linguistic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and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literary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device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used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by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the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Greeks</a:t>
            </a:r>
            <a:r>
              <a:rPr lang="de-DE" sz="2400" dirty="0" smtClean="0">
                <a:latin typeface="Comic Sans MS" panose="030F0702030302020204" pitchFamily="66" charset="0"/>
              </a:rPr>
              <a:t> )</a:t>
            </a:r>
          </a:p>
          <a:p>
            <a:pPr marL="0" indent="0">
              <a:buNone/>
            </a:pPr>
            <a:endParaRPr lang="de-DE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de-DE" sz="2400" dirty="0" err="1" smtClean="0">
                <a:latin typeface="Comic Sans MS" panose="030F0702030302020204" pitchFamily="66" charset="0"/>
              </a:rPr>
              <a:t>According</a:t>
            </a:r>
            <a:r>
              <a:rPr lang="de-DE" sz="2400" dirty="0" smtClean="0"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latin typeface="Comic Sans MS" panose="030F0702030302020204" pitchFamily="66" charset="0"/>
              </a:rPr>
              <a:t>to</a:t>
            </a:r>
            <a:r>
              <a:rPr lang="de-DE" sz="2400" dirty="0" smtClean="0">
                <a:latin typeface="Comic Sans MS" panose="030F0702030302020204" pitchFamily="66" charset="0"/>
              </a:rPr>
              <a:t> The New Oxford English </a:t>
            </a:r>
            <a:r>
              <a:rPr lang="de-DE" sz="2400" dirty="0" err="1" smtClean="0">
                <a:latin typeface="Comic Sans MS" panose="030F0702030302020204" pitchFamily="66" charset="0"/>
              </a:rPr>
              <a:t>Dictionary</a:t>
            </a:r>
            <a:r>
              <a:rPr lang="de-DE" sz="2400" dirty="0" smtClean="0"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n-GB" sz="2000" dirty="0" smtClean="0">
                <a:latin typeface="Comic Sans MS" panose="030F0702030302020204" pitchFamily="66" charset="0"/>
              </a:rPr>
              <a:t>“The </a:t>
            </a:r>
            <a:r>
              <a:rPr lang="en-GB" sz="2000" dirty="0">
                <a:latin typeface="Comic Sans MS" panose="030F0702030302020204" pitchFamily="66" charset="0"/>
              </a:rPr>
              <a:t>expression of one’s meaning by using language </a:t>
            </a:r>
            <a:r>
              <a:rPr lang="en-GB" sz="2000" dirty="0" smtClean="0">
                <a:latin typeface="Comic Sans MS" panose="030F0702030302020204" pitchFamily="66" charset="0"/>
              </a:rPr>
              <a:t>that normally signifies</a:t>
            </a:r>
            <a:r>
              <a:rPr lang="en-GB" sz="2000" dirty="0">
                <a:latin typeface="Comic Sans MS" panose="030F0702030302020204" pitchFamily="66" charset="0"/>
              </a:rPr>
              <a:t> </a:t>
            </a:r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opposite</a:t>
            </a:r>
            <a:r>
              <a:rPr lang="en-GB" sz="2000" dirty="0" smtClean="0">
                <a:latin typeface="Comic Sans MS" panose="030F0702030302020204" pitchFamily="66" charset="0"/>
              </a:rPr>
              <a:t>, </a:t>
            </a:r>
            <a:r>
              <a:rPr lang="en-GB" sz="2000" dirty="0">
                <a:latin typeface="Comic Sans MS" panose="030F0702030302020204" pitchFamily="66" charset="0"/>
              </a:rPr>
              <a:t>typically </a:t>
            </a:r>
            <a:r>
              <a:rPr lang="en-GB" sz="2000" dirty="0" smtClean="0">
                <a:latin typeface="Comic Sans MS" panose="030F0702030302020204" pitchFamily="66" charset="0"/>
              </a:rPr>
              <a:t>for </a:t>
            </a:r>
            <a:r>
              <a:rPr lang="en-GB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humorous</a:t>
            </a:r>
            <a:r>
              <a:rPr lang="en-GB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 or emphatic </a:t>
            </a:r>
            <a:r>
              <a:rPr lang="en-GB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effect.</a:t>
            </a:r>
          </a:p>
          <a:p>
            <a:pPr marL="0" indent="0">
              <a:buNone/>
            </a:pPr>
            <a:endParaRPr lang="de-DE" sz="2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GB" sz="2000" i="1" dirty="0" smtClean="0">
                <a:latin typeface="Comic Sans MS" panose="030F0702030302020204" pitchFamily="66" charset="0"/>
              </a:rPr>
              <a:t>A </a:t>
            </a:r>
            <a:r>
              <a:rPr lang="en-GB" sz="2000" i="1" dirty="0">
                <a:latin typeface="Comic Sans MS" panose="030F0702030302020204" pitchFamily="66" charset="0"/>
              </a:rPr>
              <a:t>state of affairs or an event that seems </a:t>
            </a:r>
            <a:r>
              <a:rPr lang="en-GB" sz="2000" i="1" dirty="0">
                <a:solidFill>
                  <a:srgbClr val="FFFF00"/>
                </a:solidFill>
                <a:latin typeface="Comic Sans MS" panose="030F0702030302020204" pitchFamily="66" charset="0"/>
              </a:rPr>
              <a:t>deliberately contrary to </a:t>
            </a:r>
            <a:r>
              <a:rPr lang="en-GB" sz="20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what </a:t>
            </a:r>
            <a:r>
              <a:rPr lang="en-GB" sz="2000" i="1" dirty="0">
                <a:solidFill>
                  <a:srgbClr val="FFFF00"/>
                </a:solidFill>
                <a:latin typeface="Comic Sans MS" panose="030F0702030302020204" pitchFamily="66" charset="0"/>
              </a:rPr>
              <a:t>one expects </a:t>
            </a:r>
            <a:r>
              <a:rPr lang="en-GB" sz="2000" i="1" dirty="0">
                <a:latin typeface="Comic Sans MS" panose="030F0702030302020204" pitchFamily="66" charset="0"/>
              </a:rPr>
              <a:t>and is often </a:t>
            </a:r>
            <a:r>
              <a:rPr lang="en-GB" sz="2000" i="1" dirty="0" smtClean="0">
                <a:latin typeface="Comic Sans MS" panose="030F0702030302020204" pitchFamily="66" charset="0"/>
              </a:rPr>
              <a:t>wryly amusing </a:t>
            </a:r>
            <a:r>
              <a:rPr lang="en-GB" sz="2000" i="1" dirty="0">
                <a:latin typeface="Comic Sans MS" panose="030F0702030302020204" pitchFamily="66" charset="0"/>
              </a:rPr>
              <a:t>as a result. </a:t>
            </a:r>
            <a:endParaRPr lang="en-GB" sz="2000" i="1" dirty="0" smtClean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endParaRPr lang="en-GB" sz="2000" i="1" dirty="0" smtClean="0">
              <a:latin typeface="Comic Sans MS" panose="030F0702030302020204" pitchFamily="66" charset="0"/>
            </a:endParaRPr>
          </a:p>
          <a:p>
            <a:pPr lvl="1"/>
            <a:r>
              <a:rPr lang="en-GB" sz="2000" dirty="0" smtClean="0">
                <a:latin typeface="Comic Sans MS" panose="030F0702030302020204" pitchFamily="66" charset="0"/>
              </a:rPr>
              <a:t>(</a:t>
            </a:r>
            <a:r>
              <a:rPr lang="en-GB" sz="2000" dirty="0">
                <a:latin typeface="Comic Sans MS" panose="030F0702030302020204" pitchFamily="66" charset="0"/>
              </a:rPr>
              <a:t>also dramatic or tragic irony</a:t>
            </a:r>
            <a:r>
              <a:rPr lang="en-GB" sz="2000" dirty="0" smtClean="0">
                <a:latin typeface="Comic Sans MS" panose="030F0702030302020204" pitchFamily="66" charset="0"/>
              </a:rPr>
              <a:t>) A</a:t>
            </a:r>
            <a:r>
              <a:rPr lang="en-GB" sz="2000" dirty="0">
                <a:latin typeface="Comic Sans MS" panose="030F0702030302020204" pitchFamily="66" charset="0"/>
              </a:rPr>
              <a:t> literary technique, originally used </a:t>
            </a:r>
            <a:r>
              <a:rPr lang="en-GB" sz="2000" dirty="0" smtClean="0">
                <a:latin typeface="Comic Sans MS" panose="030F0702030302020204" pitchFamily="66" charset="0"/>
              </a:rPr>
              <a:t>in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smtClean="0">
                <a:latin typeface="Comic Sans MS" panose="030F0702030302020204" pitchFamily="66" charset="0"/>
              </a:rPr>
              <a:t>Greek</a:t>
            </a:r>
            <a:r>
              <a:rPr lang="en-GB" sz="2000" dirty="0">
                <a:latin typeface="Comic Sans MS" panose="030F0702030302020204" pitchFamily="66" charset="0"/>
              </a:rPr>
              <a:t> tragedy, by which the full </a:t>
            </a:r>
            <a:r>
              <a:rPr lang="en-GB" sz="2000" dirty="0" smtClean="0">
                <a:latin typeface="Comic Sans MS" panose="030F0702030302020204" pitchFamily="66" charset="0"/>
              </a:rPr>
              <a:t>significance</a:t>
            </a:r>
            <a:r>
              <a:rPr lang="en-GB" sz="2000" dirty="0">
                <a:latin typeface="Comic Sans MS" panose="030F0702030302020204" pitchFamily="66" charset="0"/>
              </a:rPr>
              <a:t> of a character’s words or </a:t>
            </a:r>
            <a:r>
              <a:rPr lang="en-GB" sz="2000" dirty="0" smtClean="0">
                <a:latin typeface="Comic Sans MS" panose="030F0702030302020204" pitchFamily="66" charset="0"/>
              </a:rPr>
              <a:t>actions </a:t>
            </a:r>
            <a:r>
              <a:rPr lang="en-GB" sz="2000" dirty="0">
                <a:latin typeface="Comic Sans MS" panose="030F0702030302020204" pitchFamily="66" charset="0"/>
              </a:rPr>
              <a:t>is clear to the audience or reader although unknown </a:t>
            </a:r>
            <a:r>
              <a:rPr lang="en-GB" sz="2000" dirty="0" smtClean="0">
                <a:latin typeface="Comic Sans MS" panose="030F0702030302020204" pitchFamily="66" charset="0"/>
              </a:rPr>
              <a:t>to the 	character.”</a:t>
            </a:r>
            <a:endParaRPr lang="en-GB" sz="2000" i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94" y="3762"/>
            <a:ext cx="6575611" cy="6854238"/>
          </a:xfrm>
        </p:spPr>
      </p:pic>
      <p:sp>
        <p:nvSpPr>
          <p:cNvPr id="5" name="Textfeld 4"/>
          <p:cNvSpPr txBox="1"/>
          <p:nvPr/>
        </p:nvSpPr>
        <p:spPr>
          <a:xfrm rot="20841719">
            <a:off x="141261" y="1855401"/>
            <a:ext cx="2364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latin typeface="Bradley Hand ITC" panose="03070402050302030203" pitchFamily="66" charset="0"/>
              </a:rPr>
              <a:t>Os </a:t>
            </a:r>
            <a:r>
              <a:rPr lang="de-DE" sz="3600" b="1" dirty="0" err="1" smtClean="0">
                <a:latin typeface="Bradley Hand ITC" panose="03070402050302030203" pitchFamily="66" charset="0"/>
              </a:rPr>
              <a:t>Gemeos</a:t>
            </a:r>
            <a:endParaRPr lang="en-GB" sz="36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98" y="1825625"/>
            <a:ext cx="5181978" cy="435133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9" y="86636"/>
            <a:ext cx="7938317" cy="66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ef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TM04033923[[fn=Tiefe]]</Template>
  <TotalTime>0</TotalTime>
  <Words>443</Words>
  <Application>Microsoft Office PowerPoint</Application>
  <PresentationFormat>Breitbild</PresentationFormat>
  <Paragraphs>66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Bradley Hand ITC</vt:lpstr>
      <vt:lpstr>Comic Sans MS</vt:lpstr>
      <vt:lpstr>Corbel</vt:lpstr>
      <vt:lpstr>Wingdings</vt:lpstr>
      <vt:lpstr>Tiefe</vt:lpstr>
      <vt:lpstr>Irony and Satire</vt:lpstr>
      <vt:lpstr>PowerPoint-Präsentation</vt:lpstr>
      <vt:lpstr>PowerPoint-Präsentation</vt:lpstr>
      <vt:lpstr>PowerPoint-Präsentation</vt:lpstr>
      <vt:lpstr>PowerPoint-Präsentation</vt:lpstr>
      <vt:lpstr>Irony 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Satire …</vt:lpstr>
      <vt:lpstr>PowerPoint-Präsentation</vt:lpstr>
      <vt:lpstr>Charlie Chaplin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Irony and Satire</dc:title>
  <dc:creator>Markus Fraundorfer</dc:creator>
  <cp:lastModifiedBy>Markus Fraundorfer</cp:lastModifiedBy>
  <cp:revision>34</cp:revision>
  <dcterms:created xsi:type="dcterms:W3CDTF">2016-08-24T13:03:23Z</dcterms:created>
  <dcterms:modified xsi:type="dcterms:W3CDTF">2017-04-06T20:50:51Z</dcterms:modified>
</cp:coreProperties>
</file>