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474" r:id="rId3"/>
    <p:sldId id="495" r:id="rId4"/>
    <p:sldId id="496" r:id="rId5"/>
    <p:sldId id="497" r:id="rId6"/>
    <p:sldId id="498" r:id="rId7"/>
    <p:sldId id="501" r:id="rId8"/>
    <p:sldId id="502" r:id="rId9"/>
    <p:sldId id="504" r:id="rId10"/>
    <p:sldId id="505" r:id="rId11"/>
    <p:sldId id="507" r:id="rId12"/>
    <p:sldId id="506" r:id="rId13"/>
    <p:sldId id="508" r:id="rId14"/>
    <p:sldId id="509" r:id="rId15"/>
    <p:sldId id="510" r:id="rId16"/>
    <p:sldId id="511" r:id="rId17"/>
    <p:sldId id="512" r:id="rId18"/>
    <p:sldId id="513" r:id="rId19"/>
    <p:sldId id="514" r:id="rId20"/>
  </p:sldIdLst>
  <p:sldSz cx="9144000" cy="6858000" type="screen4x3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89146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92A8C5-4738-4BA7-92C9-AADEE321D412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3E68412-3CAB-4002-8173-5ECD40F25A62}">
      <dgm:prSet phldrT="[Texto]"/>
      <dgm:spPr/>
      <dgm:t>
        <a:bodyPr/>
        <a:lstStyle/>
        <a:p>
          <a:pPr algn="ctr"/>
          <a:r>
            <a:rPr lang="pt-BR" dirty="0" smtClean="0"/>
            <a:t>Estratégias Financeiras e Capacidades Diferenciadoras</a:t>
          </a:r>
          <a:endParaRPr lang="pt-BR" dirty="0"/>
        </a:p>
      </dgm:t>
    </dgm:pt>
    <dgm:pt modelId="{A12DB2C8-9532-46C3-86EF-9A363F5ACE7F}" type="parTrans" cxnId="{EEF8D1AD-19ED-46D0-88A6-AC990E69467F}">
      <dgm:prSet/>
      <dgm:spPr/>
      <dgm:t>
        <a:bodyPr/>
        <a:lstStyle/>
        <a:p>
          <a:endParaRPr lang="pt-BR"/>
        </a:p>
      </dgm:t>
    </dgm:pt>
    <dgm:pt modelId="{0800B580-8E68-4A2B-B58A-295F45407D87}" type="sibTrans" cxnId="{EEF8D1AD-19ED-46D0-88A6-AC990E69467F}">
      <dgm:prSet/>
      <dgm:spPr/>
      <dgm:t>
        <a:bodyPr/>
        <a:lstStyle/>
        <a:p>
          <a:endParaRPr lang="pt-BR"/>
        </a:p>
      </dgm:t>
    </dgm:pt>
    <dgm:pt modelId="{24049D0C-A91A-4D07-B997-94849C6136E1}">
      <dgm:prSet phldrT="[Texto]"/>
      <dgm:spPr/>
      <dgm:t>
        <a:bodyPr/>
        <a:lstStyle/>
        <a:p>
          <a:pPr algn="ctr"/>
          <a:r>
            <a:rPr lang="pt-BR" dirty="0" smtClean="0"/>
            <a:t>Criação de Valor</a:t>
          </a:r>
          <a:endParaRPr lang="pt-BR" dirty="0"/>
        </a:p>
      </dgm:t>
    </dgm:pt>
    <dgm:pt modelId="{92B1DE35-816F-4601-A28B-78FB562FD822}" type="parTrans" cxnId="{0B553511-82B4-4ABB-A0A4-9CE22FCF5396}">
      <dgm:prSet/>
      <dgm:spPr/>
      <dgm:t>
        <a:bodyPr/>
        <a:lstStyle/>
        <a:p>
          <a:endParaRPr lang="pt-BR"/>
        </a:p>
      </dgm:t>
    </dgm:pt>
    <dgm:pt modelId="{117367E2-3FA2-4A41-B986-5ED6406C84A6}" type="sibTrans" cxnId="{0B553511-82B4-4ABB-A0A4-9CE22FCF5396}">
      <dgm:prSet/>
      <dgm:spPr/>
      <dgm:t>
        <a:bodyPr/>
        <a:lstStyle/>
        <a:p>
          <a:endParaRPr lang="pt-BR"/>
        </a:p>
      </dgm:t>
    </dgm:pt>
    <dgm:pt modelId="{F2BFBACE-7228-42E4-AEAA-251CD22084C6}">
      <dgm:prSet phldrT="[Texto]"/>
      <dgm:spPr/>
      <dgm:t>
        <a:bodyPr/>
        <a:lstStyle/>
        <a:p>
          <a:pPr algn="ctr"/>
          <a:r>
            <a:rPr lang="pt-BR" dirty="0" smtClean="0"/>
            <a:t>Valor de Mercado-Riqueza</a:t>
          </a:r>
          <a:endParaRPr lang="pt-BR" dirty="0"/>
        </a:p>
      </dgm:t>
    </dgm:pt>
    <dgm:pt modelId="{B3AC058A-4B8C-4982-9F1A-267CF942AE22}" type="parTrans" cxnId="{457D8974-819F-4257-A4DD-35C6712C8BAF}">
      <dgm:prSet/>
      <dgm:spPr/>
      <dgm:t>
        <a:bodyPr/>
        <a:lstStyle/>
        <a:p>
          <a:endParaRPr lang="pt-BR"/>
        </a:p>
      </dgm:t>
    </dgm:pt>
    <dgm:pt modelId="{5CD16BFB-A51E-47E0-9FCB-31C66984D834}" type="sibTrans" cxnId="{457D8974-819F-4257-A4DD-35C6712C8BAF}">
      <dgm:prSet/>
      <dgm:spPr/>
      <dgm:t>
        <a:bodyPr/>
        <a:lstStyle/>
        <a:p>
          <a:endParaRPr lang="pt-BR"/>
        </a:p>
      </dgm:t>
    </dgm:pt>
    <dgm:pt modelId="{DD02CE86-F22D-4F1D-A26F-02D6E4F82E8A}" type="pres">
      <dgm:prSet presAssocID="{A392A8C5-4738-4BA7-92C9-AADEE321D41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2AC8D0-A249-4D2C-AB5A-3BAC0633CFA2}" type="pres">
      <dgm:prSet presAssocID="{A392A8C5-4738-4BA7-92C9-AADEE321D412}" presName="dummyMaxCanvas" presStyleCnt="0">
        <dgm:presLayoutVars/>
      </dgm:prSet>
      <dgm:spPr/>
      <dgm:t>
        <a:bodyPr/>
        <a:lstStyle/>
        <a:p>
          <a:endParaRPr lang="en-GB"/>
        </a:p>
      </dgm:t>
    </dgm:pt>
    <dgm:pt modelId="{B1E8AFD7-7796-47FC-BE17-12591FBFEDF9}" type="pres">
      <dgm:prSet presAssocID="{A392A8C5-4738-4BA7-92C9-AADEE321D41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10283A-321A-4599-AE37-592979288611}" type="pres">
      <dgm:prSet presAssocID="{A392A8C5-4738-4BA7-92C9-AADEE321D41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377598-FAD3-416D-BC4D-7C57A6A05036}" type="pres">
      <dgm:prSet presAssocID="{A392A8C5-4738-4BA7-92C9-AADEE321D41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BA29F7-3AF5-413D-8FF6-B22A1BBA7EB8}" type="pres">
      <dgm:prSet presAssocID="{A392A8C5-4738-4BA7-92C9-AADEE321D41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5B107F-C935-4AF2-8507-13CE7C1D0CFB}" type="pres">
      <dgm:prSet presAssocID="{A392A8C5-4738-4BA7-92C9-AADEE321D41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48D249-B713-44A2-9B65-71470F2EEEF4}" type="pres">
      <dgm:prSet presAssocID="{A392A8C5-4738-4BA7-92C9-AADEE321D41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7A3561-E221-4F6C-BF48-081D14B7BF57}" type="pres">
      <dgm:prSet presAssocID="{A392A8C5-4738-4BA7-92C9-AADEE321D41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0314B9-470C-4A4B-B7EA-7F07CE801246}" type="pres">
      <dgm:prSet presAssocID="{A392A8C5-4738-4BA7-92C9-AADEE321D41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EF8D1AD-19ED-46D0-88A6-AC990E69467F}" srcId="{A392A8C5-4738-4BA7-92C9-AADEE321D412}" destId="{53E68412-3CAB-4002-8173-5ECD40F25A62}" srcOrd="0" destOrd="0" parTransId="{A12DB2C8-9532-46C3-86EF-9A363F5ACE7F}" sibTransId="{0800B580-8E68-4A2B-B58A-295F45407D87}"/>
    <dgm:cxn modelId="{457D8974-819F-4257-A4DD-35C6712C8BAF}" srcId="{A392A8C5-4738-4BA7-92C9-AADEE321D412}" destId="{F2BFBACE-7228-42E4-AEAA-251CD22084C6}" srcOrd="2" destOrd="0" parTransId="{B3AC058A-4B8C-4982-9F1A-267CF942AE22}" sibTransId="{5CD16BFB-A51E-47E0-9FCB-31C66984D834}"/>
    <dgm:cxn modelId="{D966C5B5-7109-41E6-AFBE-F10E61CCC5A7}" type="presOf" srcId="{24049D0C-A91A-4D07-B997-94849C6136E1}" destId="{F010283A-321A-4599-AE37-592979288611}" srcOrd="0" destOrd="0" presId="urn:microsoft.com/office/officeart/2005/8/layout/vProcess5"/>
    <dgm:cxn modelId="{19752825-5A7B-48B6-A1DE-A49267F021E0}" type="presOf" srcId="{53E68412-3CAB-4002-8173-5ECD40F25A62}" destId="{7A48D249-B713-44A2-9B65-71470F2EEEF4}" srcOrd="1" destOrd="0" presId="urn:microsoft.com/office/officeart/2005/8/layout/vProcess5"/>
    <dgm:cxn modelId="{30FB2878-CB54-4972-BDE3-07B8A70064BD}" type="presOf" srcId="{F2BFBACE-7228-42E4-AEAA-251CD22084C6}" destId="{5D0314B9-470C-4A4B-B7EA-7F07CE801246}" srcOrd="1" destOrd="0" presId="urn:microsoft.com/office/officeart/2005/8/layout/vProcess5"/>
    <dgm:cxn modelId="{82A381C7-10E3-4A81-B9A1-937A9F468765}" type="presOf" srcId="{F2BFBACE-7228-42E4-AEAA-251CD22084C6}" destId="{93377598-FAD3-416D-BC4D-7C57A6A05036}" srcOrd="0" destOrd="0" presId="urn:microsoft.com/office/officeart/2005/8/layout/vProcess5"/>
    <dgm:cxn modelId="{3A82A27F-C4DD-49A0-B332-4728B71592A5}" type="presOf" srcId="{53E68412-3CAB-4002-8173-5ECD40F25A62}" destId="{B1E8AFD7-7796-47FC-BE17-12591FBFEDF9}" srcOrd="0" destOrd="0" presId="urn:microsoft.com/office/officeart/2005/8/layout/vProcess5"/>
    <dgm:cxn modelId="{0B553511-82B4-4ABB-A0A4-9CE22FCF5396}" srcId="{A392A8C5-4738-4BA7-92C9-AADEE321D412}" destId="{24049D0C-A91A-4D07-B997-94849C6136E1}" srcOrd="1" destOrd="0" parTransId="{92B1DE35-816F-4601-A28B-78FB562FD822}" sibTransId="{117367E2-3FA2-4A41-B986-5ED6406C84A6}"/>
    <dgm:cxn modelId="{430ED0F5-FB91-49B1-973F-2A3440F8DD99}" type="presOf" srcId="{0800B580-8E68-4A2B-B58A-295F45407D87}" destId="{08BA29F7-3AF5-413D-8FF6-B22A1BBA7EB8}" srcOrd="0" destOrd="0" presId="urn:microsoft.com/office/officeart/2005/8/layout/vProcess5"/>
    <dgm:cxn modelId="{72904A5C-D1BF-41DB-B0DF-B8A78CF5DDE1}" type="presOf" srcId="{117367E2-3FA2-4A41-B986-5ED6406C84A6}" destId="{065B107F-C935-4AF2-8507-13CE7C1D0CFB}" srcOrd="0" destOrd="0" presId="urn:microsoft.com/office/officeart/2005/8/layout/vProcess5"/>
    <dgm:cxn modelId="{80DB8B79-C083-4937-AF01-FEAE2EE29CFA}" type="presOf" srcId="{A392A8C5-4738-4BA7-92C9-AADEE321D412}" destId="{DD02CE86-F22D-4F1D-A26F-02D6E4F82E8A}" srcOrd="0" destOrd="0" presId="urn:microsoft.com/office/officeart/2005/8/layout/vProcess5"/>
    <dgm:cxn modelId="{A042B179-2A1E-4C7E-A4EA-5FA09EE2C014}" type="presOf" srcId="{24049D0C-A91A-4D07-B997-94849C6136E1}" destId="{427A3561-E221-4F6C-BF48-081D14B7BF57}" srcOrd="1" destOrd="0" presId="urn:microsoft.com/office/officeart/2005/8/layout/vProcess5"/>
    <dgm:cxn modelId="{670BEC48-0C15-46FE-BB1F-28230BC4B603}" type="presParOf" srcId="{DD02CE86-F22D-4F1D-A26F-02D6E4F82E8A}" destId="{F32AC8D0-A249-4D2C-AB5A-3BAC0633CFA2}" srcOrd="0" destOrd="0" presId="urn:microsoft.com/office/officeart/2005/8/layout/vProcess5"/>
    <dgm:cxn modelId="{4B8B3E34-B4FF-4C90-8F30-0BC03C59D28A}" type="presParOf" srcId="{DD02CE86-F22D-4F1D-A26F-02D6E4F82E8A}" destId="{B1E8AFD7-7796-47FC-BE17-12591FBFEDF9}" srcOrd="1" destOrd="0" presId="urn:microsoft.com/office/officeart/2005/8/layout/vProcess5"/>
    <dgm:cxn modelId="{2C467F61-7AE9-4422-9842-51B5C348A9B2}" type="presParOf" srcId="{DD02CE86-F22D-4F1D-A26F-02D6E4F82E8A}" destId="{F010283A-321A-4599-AE37-592979288611}" srcOrd="2" destOrd="0" presId="urn:microsoft.com/office/officeart/2005/8/layout/vProcess5"/>
    <dgm:cxn modelId="{34A8F375-8C97-413F-A960-16D76438978C}" type="presParOf" srcId="{DD02CE86-F22D-4F1D-A26F-02D6E4F82E8A}" destId="{93377598-FAD3-416D-BC4D-7C57A6A05036}" srcOrd="3" destOrd="0" presId="urn:microsoft.com/office/officeart/2005/8/layout/vProcess5"/>
    <dgm:cxn modelId="{43313D1D-6AAD-4D2F-A546-4FD2BB96C786}" type="presParOf" srcId="{DD02CE86-F22D-4F1D-A26F-02D6E4F82E8A}" destId="{08BA29F7-3AF5-413D-8FF6-B22A1BBA7EB8}" srcOrd="4" destOrd="0" presId="urn:microsoft.com/office/officeart/2005/8/layout/vProcess5"/>
    <dgm:cxn modelId="{D932BC45-B58F-4941-95F3-5AE5491C688A}" type="presParOf" srcId="{DD02CE86-F22D-4F1D-A26F-02D6E4F82E8A}" destId="{065B107F-C935-4AF2-8507-13CE7C1D0CFB}" srcOrd="5" destOrd="0" presId="urn:microsoft.com/office/officeart/2005/8/layout/vProcess5"/>
    <dgm:cxn modelId="{256EDF87-FC3D-4C49-8506-4FA2A39BA1D3}" type="presParOf" srcId="{DD02CE86-F22D-4F1D-A26F-02D6E4F82E8A}" destId="{7A48D249-B713-44A2-9B65-71470F2EEEF4}" srcOrd="6" destOrd="0" presId="urn:microsoft.com/office/officeart/2005/8/layout/vProcess5"/>
    <dgm:cxn modelId="{45B2B130-F23C-40F4-AE82-2ECD867A8D13}" type="presParOf" srcId="{DD02CE86-F22D-4F1D-A26F-02D6E4F82E8A}" destId="{427A3561-E221-4F6C-BF48-081D14B7BF57}" srcOrd="7" destOrd="0" presId="urn:microsoft.com/office/officeart/2005/8/layout/vProcess5"/>
    <dgm:cxn modelId="{76886A17-46D7-43EC-BE25-4C1746000A4E}" type="presParOf" srcId="{DD02CE86-F22D-4F1D-A26F-02D6E4F82E8A}" destId="{5D0314B9-470C-4A4B-B7EA-7F07CE80124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8AFD7-7796-47FC-BE17-12591FBFEDF9}">
      <dsp:nvSpPr>
        <dsp:cNvPr id="0" name=""/>
        <dsp:cNvSpPr/>
      </dsp:nvSpPr>
      <dsp:spPr>
        <a:xfrm>
          <a:off x="0" y="0"/>
          <a:ext cx="5181600" cy="125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Estratégias Financeiras e Capacidades Diferenciadoras</a:t>
          </a:r>
          <a:endParaRPr lang="pt-BR" sz="2400" kern="1200" dirty="0"/>
        </a:p>
      </dsp:txBody>
      <dsp:txXfrm>
        <a:off x="36691" y="36691"/>
        <a:ext cx="3829821" cy="1179333"/>
      </dsp:txXfrm>
    </dsp:sp>
    <dsp:sp modelId="{F010283A-321A-4599-AE37-592979288611}">
      <dsp:nvSpPr>
        <dsp:cNvPr id="0" name=""/>
        <dsp:cNvSpPr/>
      </dsp:nvSpPr>
      <dsp:spPr>
        <a:xfrm>
          <a:off x="457199" y="1461501"/>
          <a:ext cx="5181600" cy="125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Criação de Valor</a:t>
          </a:r>
          <a:endParaRPr lang="pt-BR" sz="2400" kern="1200" dirty="0"/>
        </a:p>
      </dsp:txBody>
      <dsp:txXfrm>
        <a:off x="493890" y="1498192"/>
        <a:ext cx="3836752" cy="1179333"/>
      </dsp:txXfrm>
    </dsp:sp>
    <dsp:sp modelId="{93377598-FAD3-416D-BC4D-7C57A6A05036}">
      <dsp:nvSpPr>
        <dsp:cNvPr id="0" name=""/>
        <dsp:cNvSpPr/>
      </dsp:nvSpPr>
      <dsp:spPr>
        <a:xfrm>
          <a:off x="914399" y="2923002"/>
          <a:ext cx="5181600" cy="125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Valor de Mercado-Riqueza</a:t>
          </a:r>
          <a:endParaRPr lang="pt-BR" sz="2400" kern="1200" dirty="0"/>
        </a:p>
      </dsp:txBody>
      <dsp:txXfrm>
        <a:off x="951090" y="2959693"/>
        <a:ext cx="3836752" cy="1179333"/>
      </dsp:txXfrm>
    </dsp:sp>
    <dsp:sp modelId="{08BA29F7-3AF5-413D-8FF6-B22A1BBA7EB8}">
      <dsp:nvSpPr>
        <dsp:cNvPr id="0" name=""/>
        <dsp:cNvSpPr/>
      </dsp:nvSpPr>
      <dsp:spPr>
        <a:xfrm>
          <a:off x="4367334" y="949975"/>
          <a:ext cx="814265" cy="814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4550544" y="949975"/>
        <a:ext cx="447845" cy="612734"/>
      </dsp:txXfrm>
    </dsp:sp>
    <dsp:sp modelId="{065B107F-C935-4AF2-8507-13CE7C1D0CFB}">
      <dsp:nvSpPr>
        <dsp:cNvPr id="0" name=""/>
        <dsp:cNvSpPr/>
      </dsp:nvSpPr>
      <dsp:spPr>
        <a:xfrm>
          <a:off x="4824534" y="2403125"/>
          <a:ext cx="814265" cy="814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5007744" y="2403125"/>
        <a:ext cx="447845" cy="612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1B356DCB-7F23-473D-AFB2-E42237D33938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16/06/2020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920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Métricas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Desempenho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Operacional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e de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Geração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de Valor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                 Prof.  Dr. Bruno </a:t>
            </a:r>
            <a:r>
              <a:rPr lang="pt-BR" dirty="0" err="1" smtClean="0"/>
              <a:t>Figlioli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Valor Econômico Agregado - VEA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1792109"/>
            <a:ext cx="7992104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O Valor Econômico Agregado pode ser entendido como o resultado apurado pela sociedade que excede à remuneração mínima exigida pelos proprietários de capital (credores e acionistas)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É um indicador sobre se a empresa está criando ou destruindo valor por meio de um resultado definido como supranormal por David Ricardo no início do século XIX (1820).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b="1" u="sng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altLang="pt-BR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2400" b="1" u="sng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pt-BR" altLang="pt-BR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2400" b="1" u="sng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pt-BR" altLang="pt-BR" sz="2400" b="1" u="sng" dirty="0" smtClean="0">
                <a:latin typeface="Times New Roman" pitchFamily="18" charset="0"/>
                <a:cs typeface="Times New Roman" pitchFamily="18" charset="0"/>
              </a:rPr>
              <a:t> (EVA) = Lucro Econômico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92080" y="6453336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Assaf Neto (2010, p. 160)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Cálculo do EVA</a:t>
            </a:r>
            <a:endParaRPr lang="pt-BR" sz="35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539552" y="1860346"/>
                <a:ext cx="7992104" cy="5521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𝑅𝑂𝐼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𝑊𝐴𝐶𝐶</m:t>
                        </m:r>
                      </m:e>
                    </m:d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𝐼𝑛𝑣𝑒𝑠𝑡𝑖𝑚𝑒𝑛𝑡𝑜</m:t>
                    </m:r>
                  </m:oMath>
                </a14:m>
                <a:endParaRPr lang="pt-BR" altLang="pt-BR" sz="3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3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 smtClean="0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𝑁𝑂𝑃𝐴𝑇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−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𝑊𝐴𝐶𝐶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𝐼𝑛𝑣𝑒𝑠𝑡𝑖𝑚𝑒𝑛𝑡𝑜</m:t>
                        </m:r>
                      </m:e>
                    </m:d>
                  </m:oMath>
                </a14:m>
                <a:endParaRPr lang="pt-BR" altLang="pt-BR" sz="3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𝐿𝑢𝑐𝑟𝑜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𝐿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í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𝑞𝑢𝑖𝑑𝑜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− 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𝐾𝑒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𝑃𝐿</m:t>
                        </m:r>
                      </m:e>
                    </m:d>
                  </m:oMath>
                </a14:m>
                <a:endParaRPr lang="pt-BR" altLang="pt-BR" sz="3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𝑅𝑂𝐸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𝐾𝑒</m:t>
                        </m:r>
                      </m:e>
                    </m:d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𝑃𝐿</m:t>
                    </m:r>
                  </m:oMath>
                </a14:m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60346"/>
                <a:ext cx="7992104" cy="55215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42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 EVA: Exemplo 1</a:t>
            </a:r>
            <a:endParaRPr lang="pt-BR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632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Admita que uma empresa eu tenha um total de investimentos (capital fixo e capital de giro) de $ 10 milhões, sendo 40% financiados por bancos que cobram uma taxa líquida de juros de 10% </a:t>
            </a:r>
            <a:r>
              <a:rPr lang="pt-BR" altLang="pt-BR" sz="2500" dirty="0" err="1" smtClean="0">
                <a:latin typeface="Times New Roman" pitchFamily="18" charset="0"/>
                <a:cs typeface="Times New Roman" pitchFamily="18" charset="0"/>
              </a:rPr>
              <a:t>a.a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, já deduzido o benefício fiscal, e o restante representado por recursos próprios, com uma expectativa de retorno de 15% a.a. A empresa apura no exercício em consideração um resultado operacional líquido de $ 1,5 milhão (NOPAT).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 Cálculo 1: EVA (Exemplo 1)</a:t>
            </a:r>
            <a:endParaRPr lang="pt-BR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WACC = [0,6 * 0,15] + [0,4 * 0,10] = 13%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EVA= </a:t>
            </a:r>
            <a:r>
              <a:rPr lang="pt-BR" altLang="pt-BR" sz="2500" dirty="0" err="1" smtClean="0">
                <a:latin typeface="Times New Roman" pitchFamily="18" charset="0"/>
                <a:cs typeface="Times New Roman" pitchFamily="18" charset="0"/>
              </a:rPr>
              <a:t>Nopat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 – [WACC * Investimento]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EVA= 1.500.000 – [ 0,13 * 10.000.000] 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 smtClean="0">
                <a:latin typeface="Times New Roman" pitchFamily="18" charset="0"/>
                <a:cs typeface="Times New Roman" pitchFamily="18" charset="0"/>
              </a:rPr>
              <a:t>EVA= 200.000</a:t>
            </a:r>
            <a:endParaRPr lang="pt-BR" altLang="pt-BR" sz="25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 Cálculo 2: EVA (Exemplo 1)</a:t>
            </a:r>
            <a:endParaRPr lang="pt-BR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608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ROI = NOPAT/Investimento = 1.500.000/10.000.000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ROI = 15%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WACC= 13%</a:t>
            </a: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EVA= [ROI – WACC] * Investimento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EVA= [0,15 – 0,13] * 10.000.000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 smtClean="0">
                <a:latin typeface="Times New Roman" pitchFamily="18" charset="0"/>
                <a:cs typeface="Times New Roman" pitchFamily="18" charset="0"/>
              </a:rPr>
              <a:t>EVA= 200.000</a:t>
            </a:r>
            <a:endParaRPr lang="pt-BR" altLang="pt-BR" sz="25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 Market </a:t>
            </a:r>
            <a:r>
              <a:rPr lang="pt-BR" sz="3500" b="1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 (MVA)</a:t>
            </a:r>
            <a:endParaRPr lang="pt-BR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4288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Definição de MVA: quanto a empresa vale adicionalmente ao que se gastaria para repor todos os seus ativos a preços de mercado.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47664" y="3970338"/>
            <a:ext cx="2232248" cy="2232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547664" y="3356991"/>
            <a:ext cx="2232248" cy="5040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91680" y="4581128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Investimentos</a:t>
            </a:r>
            <a:endParaRPr lang="pt-BR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691680" y="3429000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        MVA</a:t>
            </a:r>
            <a:endParaRPr lang="pt-BR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436096" y="3356992"/>
            <a:ext cx="2952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u="sng" dirty="0" smtClean="0">
                <a:latin typeface="Times New Roman" pitchFamily="18" charset="0"/>
                <a:cs typeface="Times New Roman" pitchFamily="18" charset="0"/>
              </a:rPr>
              <a:t>Geração de Riqueza</a:t>
            </a:r>
            <a:endParaRPr lang="pt-BR" sz="25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ector de seta reta 14"/>
          <p:cNvCxnSpPr>
            <a:endCxn id="13" idx="1"/>
          </p:cNvCxnSpPr>
          <p:nvPr/>
        </p:nvCxnSpPr>
        <p:spPr>
          <a:xfrm flipV="1">
            <a:off x="3779912" y="3595519"/>
            <a:ext cx="1656184" cy="13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39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smtClean="0">
                <a:latin typeface="Times New Roman" pitchFamily="18" charset="0"/>
                <a:cs typeface="Times New Roman" pitchFamily="18" charset="0"/>
              </a:rPr>
              <a:t> Cálculo MVA: Exemplo 1</a:t>
            </a:r>
            <a:endParaRPr lang="pt-BR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643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MVA = EVA/WACC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MVA = 200.000/0,13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MVA= 1.538.461,54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 smtClean="0">
                <a:latin typeface="Times New Roman" pitchFamily="18" charset="0"/>
                <a:cs typeface="Times New Roman" pitchFamily="18" charset="0"/>
              </a:rPr>
              <a:t>Investimentos......................10.000.000,00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 err="1" smtClean="0">
                <a:latin typeface="Times New Roman" pitchFamily="18" charset="0"/>
                <a:cs typeface="Times New Roman" pitchFamily="18" charset="0"/>
              </a:rPr>
              <a:t>Goodwill</a:t>
            </a:r>
            <a:r>
              <a:rPr lang="pt-BR" altLang="pt-BR" sz="2500" b="1" dirty="0" smtClean="0">
                <a:latin typeface="Times New Roman" pitchFamily="18" charset="0"/>
                <a:cs typeface="Times New Roman" pitchFamily="18" charset="0"/>
              </a:rPr>
              <a:t> (MVA)..................  1.538.461,54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 smtClean="0">
                <a:latin typeface="Times New Roman" pitchFamily="18" charset="0"/>
                <a:cs typeface="Times New Roman" pitchFamily="18" charset="0"/>
              </a:rPr>
              <a:t>Valor de Mercado................11.538.461,54</a:t>
            </a:r>
            <a:endParaRPr lang="pt-BR" altLang="pt-BR" sz="25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1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Q de Tobin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539552" y="1792109"/>
                <a:ext cx="7992104" cy="4010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𝑄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𝑑𝑒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𝑇𝑜𝑏𝑖𝑛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𝑉𝑎𝑙𝑜𝑟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𝑑𝑒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𝑀𝑒𝑟𝑐𝑎𝑑𝑜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𝑑𝑎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𝐸𝑚𝑝𝑟𝑒𝑠𝑎</m:t>
                        </m:r>
                      </m:num>
                      <m:den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𝑉𝑎𝑙𝑜𝑟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𝑑𝑒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𝑅𝑒𝑝𝑜𝑠𝑖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çã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𝑑𝑜𝑠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𝐴𝑡𝑖𝑣𝑜𝑠</m:t>
                        </m:r>
                      </m:den>
                    </m:f>
                  </m:oMath>
                </a14:m>
                <a:endParaRPr lang="pt-BR" altLang="pt-BR" sz="3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Q de </a:t>
                </a:r>
                <a:r>
                  <a:rPr lang="pt-BR" altLang="pt-BR" sz="24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obin &gt; 1: reflexo de criação de riqueza aos acionistas</a:t>
                </a:r>
              </a:p>
              <a:p>
                <a:pPr algn="just">
                  <a:lnSpc>
                    <a:spcPct val="90000"/>
                  </a:lnSpc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Q de Tobin =1: valor de mercado da empresa é igual ao valor de reposição dos ativos</a:t>
                </a:r>
              </a:p>
              <a:p>
                <a:pPr algn="just">
                  <a:lnSpc>
                    <a:spcPct val="90000"/>
                  </a:lnSpc>
                  <a:defRPr/>
                </a:pP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Q de Tobin &lt; 1: reflexo de destruição de riqueza aos acionistas</a:t>
                </a: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r>
                  <a:rPr lang="pt-BR" altLang="pt-BR" sz="2400" u="sng" dirty="0" smtClean="0">
                    <a:latin typeface="Times New Roman" pitchFamily="18" charset="0"/>
                    <a:cs typeface="Times New Roman" pitchFamily="18" charset="0"/>
                  </a:rPr>
                  <a:t>Valor de mercado da empresa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: Valor de mercado da dívida + valor de mercado do PL</a:t>
                </a: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92109"/>
                <a:ext cx="7992104" cy="4010265"/>
              </a:xfrm>
              <a:prstGeom prst="rect">
                <a:avLst/>
              </a:prstGeom>
              <a:blipFill rotWithShape="1">
                <a:blip r:embed="rId2"/>
                <a:stretch>
                  <a:fillRect l="-1220" r="-11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4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Resumindo...</a:t>
            </a:r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98989498"/>
              </p:ext>
            </p:extLst>
          </p:nvPr>
        </p:nvGraphicFramePr>
        <p:xfrm>
          <a:off x="1524000" y="1962615"/>
          <a:ext cx="6096000" cy="4175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0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Referência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ASSAF NETO, A. Finanças corporativas e valor. 5.ed. São Paulo: Atlas, 2010.</a:t>
            </a:r>
            <a:endParaRPr lang="pt-BR" dirty="0"/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EBITDA e EBIT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124744"/>
            <a:ext cx="784887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EBITDA: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Taxes,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Amortization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(LAJIDA)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EBIT: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Taxes (LAJIR)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61744"/>
              </p:ext>
            </p:extLst>
          </p:nvPr>
        </p:nvGraphicFramePr>
        <p:xfrm>
          <a:off x="539552" y="2420888"/>
          <a:ext cx="7848872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4405"/>
                <a:gridCol w="3164467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Receita de Vendas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CMV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Bruto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 Operacionais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</a:t>
                      </a:r>
                      <a:r>
                        <a:rPr lang="pt-BR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EBITDA (LAJIDA)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160,000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 com Depreciação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EBIT </a:t>
                      </a:r>
                      <a:r>
                        <a:rPr lang="pt-BR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(LAJIR)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 Financeiras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antes IR/CSLL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Provisão IR/CSLL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0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Líquido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52,800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502631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NOPAT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853912"/>
            <a:ext cx="784887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NOPAT: Net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Taxes: Lucro Operacional Líquido do Imposto de Renda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NOPAT = EBIT (1- IR)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considere uma empresa que gerou um EBIT de $ 500.000. Sabe-se que a alíquota marginal do imposto de renda para essa empresa é de 34%. Calcule o NOPAT.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NOPAT = 500.000 (1- 0,34) = 330.000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2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43800" cy="91014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Cálculo do NOPAT a partir dos Demonstrativos Contábeis</a:t>
            </a:r>
            <a:endParaRPr lang="pt-BR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412776"/>
            <a:ext cx="784887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 a seguinte Demonstração do Resultado do Exercício (DRE)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4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127938"/>
              </p:ext>
            </p:extLst>
          </p:nvPr>
        </p:nvGraphicFramePr>
        <p:xfrm>
          <a:off x="539552" y="1916832"/>
          <a:ext cx="8204175" cy="417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3975"/>
                <a:gridCol w="1800200"/>
              </a:tblGrid>
              <a:tr h="3061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Receita de Vendas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170,600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CMV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Bruto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92,400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888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 Operacionais: administrativas, gerais e de vendas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Receitas financeiras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(+-) Receita de Equivalência Patrimonial (</a:t>
                      </a:r>
                      <a:r>
                        <a:rPr lang="pt-BR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 positiva)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Outras Receitas Operacionais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Outras Despesas Operacionais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 Financeiras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Resultado antes IR/CSLL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Provisão IR/CSLL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7,132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Resultado Líquido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26,668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4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Provisão para IR/CSLL</a:t>
            </a:r>
            <a:endParaRPr lang="pt-BR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5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547664" y="2276872"/>
                <a:ext cx="6604137" cy="735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𝑃𝑟𝑜𝑣𝑖𝑠</m:t>
                      </m:r>
                      <m:r>
                        <a:rPr lang="pt-BR" sz="2200" b="0" i="1" smtClean="0">
                          <a:latin typeface="Cambria Math"/>
                        </a:rPr>
                        <m:t>ã</m:t>
                      </m:r>
                      <m:r>
                        <a:rPr lang="pt-BR" sz="2200" b="0" i="1" smtClean="0">
                          <a:latin typeface="Cambria Math"/>
                        </a:rPr>
                        <m:t>𝑜</m:t>
                      </m:r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𝐼𝑅</m:t>
                      </m:r>
                      <m:r>
                        <a:rPr lang="pt-BR" sz="2200" b="0" i="1" smtClean="0">
                          <a:latin typeface="Cambria Math"/>
                        </a:rPr>
                        <m:t>/</m:t>
                      </m:r>
                      <m:r>
                        <a:rPr lang="pt-BR" sz="2200" b="0" i="1" smtClean="0">
                          <a:latin typeface="Cambria Math"/>
                        </a:rPr>
                        <m:t>𝐶𝑆𝐿𝐿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</a:rPr>
                            <m:t>𝑃𝑟𝑜𝑣𝑖𝑠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ã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𝑜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𝑝𝑎𝑟𝑎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𝐼𝑅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/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𝐶𝑆𝐿𝐿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</a:rPr>
                            <m:t>𝑅𝑒𝑠𝑢𝑙𝑡𝑎𝑑𝑜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𝑎𝑛𝑡𝑒𝑠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𝐼𝑅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𝑅𝐸𝑃</m:t>
                          </m:r>
                        </m:den>
                      </m:f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276872"/>
                <a:ext cx="6604137" cy="7353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568263" y="3710759"/>
                <a:ext cx="6604137" cy="726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𝑃𝑟𝑜𝑣𝑖𝑠</m:t>
                      </m:r>
                      <m:r>
                        <a:rPr lang="pt-BR" sz="2200" b="0" i="1" smtClean="0">
                          <a:latin typeface="Cambria Math"/>
                        </a:rPr>
                        <m:t>ã</m:t>
                      </m:r>
                      <m:r>
                        <a:rPr lang="pt-BR" sz="2200" b="0" i="1" smtClean="0">
                          <a:latin typeface="Cambria Math"/>
                        </a:rPr>
                        <m:t>𝑜</m:t>
                      </m:r>
                      <m:r>
                        <a:rPr lang="pt-BR" sz="2200" b="0" i="1" smtClean="0">
                          <a:latin typeface="Cambria Math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</a:rPr>
                        <m:t>𝐼𝑅</m:t>
                      </m:r>
                      <m:r>
                        <a:rPr lang="pt-BR" sz="2200" b="0" i="1" smtClean="0">
                          <a:latin typeface="Cambria Math"/>
                        </a:rPr>
                        <m:t>/</m:t>
                      </m:r>
                      <m:r>
                        <a:rPr lang="pt-BR" sz="2200" b="0" i="1" smtClean="0">
                          <a:latin typeface="Cambria Math"/>
                        </a:rPr>
                        <m:t>𝐶𝑆𝐿𝐿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</a:rPr>
                            <m:t>7.132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</a:rPr>
                            <m:t>33.800−2.100</m:t>
                          </m:r>
                        </m:den>
                      </m:f>
                      <m:r>
                        <a:rPr lang="pt-BR" sz="2200" b="0" i="1" smtClean="0">
                          <a:latin typeface="Cambria Math"/>
                        </a:rPr>
                        <m:t>=22,50%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263" y="3710759"/>
                <a:ext cx="6604137" cy="7263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3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43800" cy="68324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 Operacional Amplo</a:t>
            </a:r>
            <a:endParaRPr lang="pt-BR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452320" y="6489885"/>
            <a:ext cx="984019" cy="365125"/>
          </a:xfrm>
        </p:spPr>
        <p:txBody>
          <a:bodyPr/>
          <a:lstStyle/>
          <a:p>
            <a:fld id="{228DF495-00B9-4095-A80C-5E8A9F994FF9}" type="slidenum">
              <a:rPr lang="pt-BR" smtClean="0"/>
              <a:t>6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92303"/>
              </p:ext>
            </p:extLst>
          </p:nvPr>
        </p:nvGraphicFramePr>
        <p:xfrm>
          <a:off x="467544" y="1052736"/>
          <a:ext cx="8352928" cy="507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1133"/>
                <a:gridCol w="1135350"/>
                <a:gridCol w="1216445"/>
              </a:tblGrid>
              <a:tr h="2885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Receita de Vendas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170,600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CMV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Bruto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92,400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597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 Operacionais: administrativas, gerais e de vendas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Receitas financeiras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(+-) Receita de Equivalência Patrimonial (REP)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Outras Receitas Operacionais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Outras Despesas Operacionais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Operacional Amplo antes IR/CSLL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45,300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Provisão IR  (45.300 - 2.100) * 0,225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9,720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Operacional Amplo Após IR (NOPAT)</a:t>
                      </a:r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35,580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 Financeira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Benefício Fiscal   (11.500 * 0,225)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2,588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Despesa Financeira Líquida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8,912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Líquido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26,668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9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43800" cy="68324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 Operacional Restrito</a:t>
            </a:r>
            <a:endParaRPr lang="pt-BR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452320" y="6489885"/>
            <a:ext cx="984019" cy="365125"/>
          </a:xfrm>
        </p:spPr>
        <p:txBody>
          <a:bodyPr/>
          <a:lstStyle/>
          <a:p>
            <a:fld id="{228DF495-00B9-4095-A80C-5E8A9F994FF9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89891"/>
              </p:ext>
            </p:extLst>
          </p:nvPr>
        </p:nvGraphicFramePr>
        <p:xfrm>
          <a:off x="539553" y="1052732"/>
          <a:ext cx="7920879" cy="5128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5284"/>
                <a:gridCol w="746417"/>
                <a:gridCol w="1209178"/>
              </a:tblGrid>
              <a:tr h="2535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Receita de Vendas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170,600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CMV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78,200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Bruto</a:t>
                      </a:r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92,400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3736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Despesas Operacionais: administrativas, gerais e de vendas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58,600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Outras Receitas Operacionais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1,700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Outras Despesas Operacionais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6,200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Operacional Restrito Antes IR</a:t>
                      </a:r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29,300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Provisão IR/CSLL (22,5%)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6,593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Operacional Restrito Após IR</a:t>
                      </a:r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22,707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Receitas Financeiras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13,900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IR s/ Receitas Financeiras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3,127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Receita Financeira Liquida do IR/CSLL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10,773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(+-) REP (resultado positivo)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2,100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Lucro Operacional Amplo Após IR</a:t>
                      </a:r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35,580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Despesa Financeira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11,500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 Benefício Fiscal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2,588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Despesa Financeira Líquida do IR/CSSL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8,912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(=) </a:t>
                      </a:r>
                      <a:r>
                        <a:rPr lang="pt-BR" sz="17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LucroLíquido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26,668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9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Rentabilidade: Emprego do NOPAT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95536" y="1476141"/>
                <a:ext cx="8640960" cy="4665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b="0" i="1" dirty="0" smtClean="0">
                  <a:latin typeface="Cambria Math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b="1" dirty="0" smtClean="0">
                    <a:latin typeface="Times New Roman" pitchFamily="18" charset="0"/>
                    <a:cs typeface="Times New Roman" pitchFamily="18" charset="0"/>
                  </a:rPr>
                  <a:t>Retorno s/ Ativo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Return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on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Assets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- ROA)</a:t>
                </a:r>
              </a:p>
              <a:p>
                <a:pPr lvl="1">
                  <a:lnSpc>
                    <a:spcPct val="90000"/>
                  </a:lnSpc>
                  <a:defRPr/>
                </a:pPr>
                <a:endParaRPr lang="pt-BR" altLang="pt-BR" sz="2400" b="0" i="1" dirty="0" smtClean="0">
                  <a:latin typeface="Cambria Math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400" b="0" i="1" smtClean="0">
                          <a:latin typeface="Cambria Math"/>
                          <a:cs typeface="Times New Roman" pitchFamily="18" charset="0"/>
                        </a:rPr>
                        <m:t>𝑅𝑂𝐴</m:t>
                      </m:r>
                      <m:r>
                        <a:rPr lang="pt-BR" altLang="pt-BR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𝑁𝑂𝑃𝐴𝑇</m:t>
                          </m:r>
                        </m:num>
                        <m:den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𝐴𝑡𝑖𝑣𝑜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𝑇𝑜𝑡𝑎𝑙</m:t>
                          </m:r>
                        </m:den>
                      </m:f>
                    </m:oMath>
                  </m:oMathPara>
                </a14:m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1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b="1" dirty="0">
                    <a:latin typeface="Times New Roman" pitchFamily="18" charset="0"/>
                    <a:cs typeface="Times New Roman" pitchFamily="18" charset="0"/>
                  </a:rPr>
                  <a:t>Retorno s/ </a:t>
                </a:r>
                <a:r>
                  <a:rPr lang="pt-BR" altLang="pt-BR" sz="2400" b="1" dirty="0" smtClean="0">
                    <a:latin typeface="Times New Roman" pitchFamily="18" charset="0"/>
                    <a:cs typeface="Times New Roman" pitchFamily="18" charset="0"/>
                  </a:rPr>
                  <a:t>Investimentos 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Return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on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altLang="pt-BR" sz="2400" dirty="0" err="1" smtClean="0">
                    <a:latin typeface="Times New Roman" pitchFamily="18" charset="0"/>
                    <a:cs typeface="Times New Roman" pitchFamily="18" charset="0"/>
                  </a:rPr>
                  <a:t>Investments</a:t>
                </a:r>
                <a:r>
                  <a:rPr lang="pt-BR" altLang="pt-BR" sz="2400" dirty="0" smtClean="0">
                    <a:latin typeface="Times New Roman" pitchFamily="18" charset="0"/>
                    <a:cs typeface="Times New Roman" pitchFamily="18" charset="0"/>
                  </a:rPr>
                  <a:t>- ROI)</a:t>
                </a: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1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i="1" dirty="0" smtClean="0">
                  <a:latin typeface="Cambria Math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400" i="1">
                          <a:latin typeface="Cambria Math"/>
                          <a:cs typeface="Times New Roman" pitchFamily="18" charset="0"/>
                        </a:rPr>
                        <m:t>𝑅</m:t>
                      </m:r>
                      <m:r>
                        <a:rPr lang="pt-BR" altLang="pt-BR" sz="2400" b="0" i="1" smtClean="0">
                          <a:latin typeface="Cambria Math"/>
                          <a:cs typeface="Times New Roman" pitchFamily="18" charset="0"/>
                        </a:rPr>
                        <m:t>𝑂𝐼</m:t>
                      </m:r>
                      <m:r>
                        <a:rPr lang="pt-BR" altLang="pt-BR" sz="24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pt-BR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𝑁𝑂𝑃𝐴𝑇</m:t>
                          </m:r>
                        </m:num>
                        <m:den>
                          <m:r>
                            <a:rPr lang="pt-BR" altLang="pt-BR" sz="2400" b="0" i="1" smtClean="0">
                              <a:latin typeface="Cambria Math"/>
                              <a:cs typeface="Times New Roman" pitchFamily="18" charset="0"/>
                            </a:rPr>
                            <m:t>𝐼𝑛𝑣𝑒𝑠𝑡𝑖𝑚𝑒𝑛𝑡𝑜𝑠</m:t>
                          </m:r>
                        </m:den>
                      </m:f>
                    </m:oMath>
                  </m:oMathPara>
                </a14:m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r>
                  <a:rPr lang="pt-BR" altLang="pt-BR" sz="2400" b="1" dirty="0" smtClean="0">
                    <a:latin typeface="Times New Roman" pitchFamily="18" charset="0"/>
                    <a:cs typeface="Times New Roman" pitchFamily="18" charset="0"/>
                  </a:rPr>
                  <a:t>Investimentos</a:t>
                </a:r>
                <a:endParaRPr lang="pt-BR" altLang="pt-BR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pt-BR" altLang="pt-BR" sz="2400" dirty="0" smtClean="0">
                    <a:cs typeface="Times New Roman" pitchFamily="18" charset="0"/>
                  </a:rPr>
                  <a:t>		</a:t>
                </a:r>
                <a:r>
                  <a:rPr lang="pt-BR" altLang="pt-BR" sz="2200" dirty="0" smtClean="0">
                    <a:cs typeface="Times New Roman" pitchFamily="18" charset="0"/>
                  </a:rPr>
                  <a:t>Investimentos = Ativo total – Passivos de Funcionamento</a:t>
                </a:r>
                <a:endParaRPr lang="pt-BR" altLang="pt-BR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76141"/>
                <a:ext cx="8640960" cy="4665636"/>
              </a:xfrm>
              <a:prstGeom prst="rect">
                <a:avLst/>
              </a:prstGeom>
              <a:blipFill rotWithShape="1">
                <a:blip r:embed="rId2"/>
                <a:stretch>
                  <a:fillRect l="-9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60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Decomposição do ROA e ROI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54915" y="1854706"/>
                <a:ext cx="7992104" cy="2979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𝑅𝑂𝐴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𝑁𝑂𝑃𝐴𝑇</m:t>
                        </m:r>
                      </m:num>
                      <m:den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den>
                    </m:f>
                    <m:r>
                      <a:rPr lang="pt-BR" altLang="pt-BR" sz="3000" b="0" i="0" smtClean="0">
                        <a:latin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num>
                      <m:den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𝐴𝑡𝑖𝑣𝑜</m:t>
                        </m:r>
                      </m:den>
                    </m:f>
                  </m:oMath>
                </a14:m>
                <a:endParaRPr lang="pt-BR" altLang="pt-BR" sz="3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𝑅𝑂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𝐼</m:t>
                    </m:r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𝑁𝑂𝑃𝐴𝑇</m:t>
                        </m:r>
                      </m:num>
                      <m:den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den>
                    </m:f>
                    <m:r>
                      <a:rPr lang="pt-BR" altLang="pt-BR" sz="3000">
                        <a:latin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altLang="pt-BR" sz="3000" i="1">
                            <a:latin typeface="Cambria Math"/>
                            <a:cs typeface="Times New Roman" pitchFamily="18" charset="0"/>
                          </a:rPr>
                          <m:t>𝑉𝑒𝑛𝑑𝑎𝑠</m:t>
                        </m:r>
                      </m:num>
                      <m:den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𝐼𝑛𝑣𝑒𝑠𝑡𝑖𝑚𝑒𝑛𝑡𝑜𝑠</m:t>
                        </m:r>
                      </m:den>
                    </m:f>
                  </m:oMath>
                </a14:m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15" y="1854706"/>
                <a:ext cx="7992104" cy="29791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53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1045</Words>
  <Application>Microsoft Office PowerPoint</Application>
  <PresentationFormat>Apresentação na tela (4:3)</PresentationFormat>
  <Paragraphs>284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Retrospectiva</vt:lpstr>
      <vt:lpstr>Métricas de Desempenho Operacional e de Geração de Valor</vt:lpstr>
      <vt:lpstr> EBITDA e EBIT</vt:lpstr>
      <vt:lpstr> NOPAT</vt:lpstr>
      <vt:lpstr> Cálculo do NOPAT a partir dos Demonstrativos Contábeis</vt:lpstr>
      <vt:lpstr> Provisão para IR/CSLL</vt:lpstr>
      <vt:lpstr> Resultado Operacional Amplo</vt:lpstr>
      <vt:lpstr> Resultado Operacional Restrito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Resumindo...</vt:lpstr>
      <vt:lpstr>Referência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Usuário do Windows</cp:lastModifiedBy>
  <cp:revision>284</cp:revision>
  <cp:lastPrinted>2020-05-18T00:11:08Z</cp:lastPrinted>
  <dcterms:created xsi:type="dcterms:W3CDTF">2020-02-17T13:58:06Z</dcterms:created>
  <dcterms:modified xsi:type="dcterms:W3CDTF">2020-06-16T18:21:37Z</dcterms:modified>
</cp:coreProperties>
</file>