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</p:sldIdLst>
  <p:sldSz cy="6858000" cx="12192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71" roundtripDataSignature="AMtx7mhrkW2CkFOGrQRkCaJ+i+uR95I7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83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customschemas.google.com/relationships/presentationmetadata" Target="metadata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" name="Google Shape;33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6" name="Google Shape;106;p1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2" name="Google Shape;112;p1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1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1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9" name="Google Shape;149;p1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2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2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" name="Google Shape;39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p2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3" name="Google Shape;173;p2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ea5c6f18a6_0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1ea5c6f18a6_0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ea5c6f18a6_0_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1ea5c6f18a6_0_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ea5c6f18a6_0_9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ea5c6f18a6_0_9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a5c6f18a6_0_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1ea5c6f18a6_0_1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ea5c6f18a6_0_1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1ea5c6f18a6_0_1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ea5c6f18a6_0_2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1ea5c6f18a6_0_2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ea5c6f18a6_0_2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ea5c6f18a6_0_2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ea5c6f18a6_0_3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1ea5c6f18a6_0_3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" name="Google Shape;44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ea5c6f18a6_0_3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ea5c6f18a6_0_3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ea5c6f18a6_0_4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1ea5c6f18a6_0_4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ea5c6f18a6_0_4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ea5c6f18a6_0_4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ea5c6f18a6_0_5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1ea5c6f18a6_0_5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ea5c6f18a6_0_12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g1ea5c6f18a6_0_12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ea5c6f18a6_0_12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4" name="Google Shape;254;g1ea5c6f18a6_0_12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a5c6f18a6_0_13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0" name="Google Shape;260;g1ea5c6f18a6_0_13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a5c6f18a6_0_13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6" name="Google Shape;266;g1ea5c6f18a6_0_13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ea5c6f18a6_0_14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2" name="Google Shape;272;g1ea5c6f18a6_0_14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a5c6f18a6_0_14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8" name="Google Shape;278;g1ea5c6f18a6_0_14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ea5c6f18a6_0_15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4" name="Google Shape;284;g1ea5c6f18a6_0_15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ea5c6f18a6_0_15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9" name="Google Shape;289;g1ea5c6f18a6_0_15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ea5c6f18a6_0_16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5" name="Google Shape;295;g1ea5c6f18a6_0_16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ea5c6f18a6_0_16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1ea5c6f18a6_0_16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ea5c6f18a6_0_17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8" name="Google Shape;308;g1ea5c6f18a6_0_17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a5c6f18a6_0_17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3" name="Google Shape;313;g1ea5c6f18a6_0_17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1ea5c6f18a6_0_18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9" name="Google Shape;319;g1ea5c6f18a6_0_18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ea5c6f18a6_0_18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1ea5c6f18a6_0_18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ea5c6f18a6_0_19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0" name="Google Shape;330;g1ea5c6f18a6_0_19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ea5c6f18a6_0_196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1ea5c6f18a6_0_196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ea5c6f18a6_0_20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2" name="Google Shape;342;g1ea5c6f18a6_0_20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643362475_1_0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22643362475_1_0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643362475_1_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g22643362475_1_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ea5c6f18a6_0_23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9" name="Google Shape;359;g1ea5c6f18a6_0_23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ea5c6f18a6_0_8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1ea5c6f18a6_0_8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ea5c6f18a6_0_9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g1ea5c6f18a6_0_9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ea5c6f18a6_0_9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1ea5c6f18a6_0_9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1ea5c6f18a6_0_103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3" name="Google Shape;383;g1ea5c6f18a6_0_103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ea5c6f18a6_0_11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1ea5c6f18a6_0_11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ea5c6f18a6_0_11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g1ea5c6f18a6_0_11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8" name="Google Shape;78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ea5c6f18a6_0_23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1" name="Google Shape;401;g1ea5c6f18a6_0_23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1ea5c6f18a6_0_24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g1ea5c6f18a6_0_24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1ea5c6f18a6_0_25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1ea5c6f18a6_0_25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1ea5c6f18a6_0_25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9" name="Google Shape;419;g1ea5c6f18a6_0_25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1ea5c6f18a6_0_265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5" name="Google Shape;425;g1ea5c6f18a6_0_265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31" name="Google Shape;431;p3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3" name="Google Shape;83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1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3B357B"/>
            </a:gs>
            <a:gs pos="20000">
              <a:srgbClr val="443279"/>
            </a:gs>
            <a:gs pos="100000">
              <a:srgbClr val="443279"/>
            </a:gs>
          </a:gsLst>
          <a:lin ang="18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/>
          <p:nvPr>
            <p:ph type="ctrTitle"/>
          </p:nvPr>
        </p:nvSpPr>
        <p:spPr>
          <a:xfrm>
            <a:off x="520700" y="3708400"/>
            <a:ext cx="6794500" cy="1954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Calibri"/>
              <a:buNone/>
              <a:defRPr b="1" sz="6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5"/>
          <p:cNvSpPr txBox="1"/>
          <p:nvPr>
            <p:ph idx="1" type="subTitle"/>
          </p:nvPr>
        </p:nvSpPr>
        <p:spPr>
          <a:xfrm>
            <a:off x="520700" y="5773738"/>
            <a:ext cx="67945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0" sz="18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0700" y="271599"/>
            <a:ext cx="2919186" cy="1866595"/>
          </a:xfrm>
          <a:prstGeom prst="rect">
            <a:avLst/>
          </a:prstGeom>
          <a:solidFill>
            <a:srgbClr val="363B7F"/>
          </a:solidFill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373A7F"/>
              </a:gs>
              <a:gs pos="100000">
                <a:srgbClr val="373A7F"/>
              </a:gs>
            </a:gsLst>
            <a:lin ang="1795654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36"/>
          <p:cNvSpPr/>
          <p:nvPr/>
        </p:nvSpPr>
        <p:spPr>
          <a:xfrm>
            <a:off x="393895" y="365125"/>
            <a:ext cx="11380763" cy="61482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6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16717" y="4918160"/>
            <a:ext cx="1773070" cy="12588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gradFill>
          <a:gsLst>
            <a:gs pos="0">
              <a:srgbClr val="023063"/>
            </a:gs>
            <a:gs pos="32000">
              <a:srgbClr val="373A7F"/>
            </a:gs>
            <a:gs pos="100000">
              <a:srgbClr val="373A7F"/>
            </a:gs>
          </a:gsLst>
          <a:lin ang="174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/>
          <p:nvPr/>
        </p:nvSpPr>
        <p:spPr>
          <a:xfrm rot="-5400000">
            <a:off x="2382128" y="-2579079"/>
            <a:ext cx="7427744" cy="12191999"/>
          </a:xfrm>
          <a:prstGeom prst="trapezoid">
            <a:avLst>
              <a:gd fmla="val 25000" name="adj"/>
            </a:avLst>
          </a:prstGeom>
          <a:solidFill>
            <a:srgbClr val="222A35">
              <a:alpha val="25882"/>
            </a:srgbClr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7"/>
          <p:cNvSpPr txBox="1"/>
          <p:nvPr>
            <p:ph type="title"/>
          </p:nvPr>
        </p:nvSpPr>
        <p:spPr>
          <a:xfrm>
            <a:off x="3448050" y="2486025"/>
            <a:ext cx="5295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b="1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gradFill>
          <a:gsLst>
            <a:gs pos="0">
              <a:srgbClr val="373A7F"/>
            </a:gs>
            <a:gs pos="100000">
              <a:srgbClr val="373A7F"/>
            </a:gs>
          </a:gsLst>
          <a:lin ang="12600000" scaled="0"/>
        </a:gra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/>
          <p:nvPr/>
        </p:nvSpPr>
        <p:spPr>
          <a:xfrm>
            <a:off x="3798278" y="2771335"/>
            <a:ext cx="45438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pt-BR" sz="5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Obrigado!</a:t>
            </a:r>
            <a:endParaRPr b="1" i="0" sz="5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/>
          <p:nvPr/>
        </p:nvSpPr>
        <p:spPr>
          <a:xfrm>
            <a:off x="1378634" y="2926081"/>
            <a:ext cx="4037428" cy="3024554"/>
          </a:xfrm>
          <a:prstGeom prst="rect">
            <a:avLst/>
          </a:prstGeom>
          <a:gradFill>
            <a:gsLst>
              <a:gs pos="0">
                <a:srgbClr val="2E75B5"/>
              </a:gs>
              <a:gs pos="10000">
                <a:srgbClr val="2E75B5"/>
              </a:gs>
              <a:gs pos="76000">
                <a:srgbClr val="373A7F"/>
              </a:gs>
              <a:gs pos="100000">
                <a:srgbClr val="373A7F"/>
              </a:gs>
            </a:gsLst>
            <a:lin ang="12600000" scaled="0"/>
          </a:gra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9"/>
          <p:cNvSpPr txBox="1"/>
          <p:nvPr>
            <p:ph type="title"/>
          </p:nvPr>
        </p:nvSpPr>
        <p:spPr>
          <a:xfrm>
            <a:off x="1740121" y="3234936"/>
            <a:ext cx="3366452" cy="10445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b="1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9"/>
          <p:cNvSpPr/>
          <p:nvPr>
            <p:ph idx="2" type="pic"/>
          </p:nvPr>
        </p:nvSpPr>
        <p:spPr>
          <a:xfrm>
            <a:off x="4895558" y="464233"/>
            <a:ext cx="6231988" cy="600690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9"/>
          <p:cNvSpPr txBox="1"/>
          <p:nvPr>
            <p:ph idx="1" type="body"/>
          </p:nvPr>
        </p:nvSpPr>
        <p:spPr>
          <a:xfrm>
            <a:off x="1740121" y="4431325"/>
            <a:ext cx="3366452" cy="1167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www.youtube.com/watch?v=HMzOwKxSjIU" TargetMode="Externa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"/>
          <p:cNvSpPr txBox="1"/>
          <p:nvPr>
            <p:ph type="ctrTitle"/>
          </p:nvPr>
        </p:nvSpPr>
        <p:spPr>
          <a:xfrm>
            <a:off x="520700" y="3708400"/>
            <a:ext cx="10295346" cy="19549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pt-BR" sz="4800"/>
              <a:t>Revisão sobre </a:t>
            </a:r>
            <a:br>
              <a:rPr lang="pt-BR" sz="4800"/>
            </a:br>
            <a:r>
              <a:rPr lang="pt-BR" sz="4800"/>
              <a:t>gêneros jornalísticos</a:t>
            </a:r>
            <a:endParaRPr sz="4800"/>
          </a:p>
        </p:txBody>
      </p:sp>
      <p:sp>
        <p:nvSpPr>
          <p:cNvPr id="36" name="Google Shape;36;p1"/>
          <p:cNvSpPr txBox="1"/>
          <p:nvPr>
            <p:ph idx="1" type="subTitle"/>
          </p:nvPr>
        </p:nvSpPr>
        <p:spPr>
          <a:xfrm>
            <a:off x="520700" y="5773738"/>
            <a:ext cx="6794500" cy="6524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CJE 0602 | Laboratório de Jornalismo - Jornal do Campus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pt-BR"/>
              <a:t>Prof. Dr. Rodrigo Ratier | rratier@usp.br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Propostas classificatórias</a:t>
            </a:r>
            <a:endParaRPr/>
          </a:p>
        </p:txBody>
      </p:sp>
      <p:sp>
        <p:nvSpPr>
          <p:cNvPr id="109" name="Google Shape;109;p12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JOSÉ MARQUES DE MELO (1985, 2007)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Funcionalismo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Paradigma opinião/informação, baseado sobretudo na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Intencionalidade dos relatos: reprodução do real (informação) ou leitura do real (opinião)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Propostas classificatórias</a:t>
            </a:r>
            <a:endParaRPr/>
          </a:p>
        </p:txBody>
      </p:sp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496163"/>
            <a:ext cx="9707891" cy="369414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3"/>
          <p:cNvSpPr txBox="1"/>
          <p:nvPr/>
        </p:nvSpPr>
        <p:spPr>
          <a:xfrm>
            <a:off x="914400" y="4820976"/>
            <a:ext cx="34573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MARQUES DE MELO, 2007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Propostas classificatórias</a:t>
            </a:r>
            <a:endParaRPr/>
          </a:p>
        </p:txBody>
      </p:sp>
      <p:sp>
        <p:nvSpPr>
          <p:cNvPr id="122" name="Google Shape;122;p14"/>
          <p:cNvSpPr txBox="1"/>
          <p:nvPr>
            <p:ph idx="1" type="body"/>
          </p:nvPr>
        </p:nvSpPr>
        <p:spPr>
          <a:xfrm>
            <a:off x="838199" y="1825625"/>
            <a:ext cx="8784771" cy="462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MANUEL CARLOS CHAPARRO (1998)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Linguística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jornalismo se constrói com informações e opiniões – ambas são a substância tanto do comentário quanto do relato.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“Como noticiar ou deixar de noticiar algum fato sem a componente opinativa? Por outro lado, o comentário – explicativo ou crítico – será ineficaz se não partir de fatos e dados confiáveis, rigorosamente apurados.” (CHAPARRO, 1998, p. 101)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Propostas classificatórias</a:t>
            </a:r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364" y="1836285"/>
            <a:ext cx="8740707" cy="304051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5"/>
          <p:cNvSpPr txBox="1"/>
          <p:nvPr/>
        </p:nvSpPr>
        <p:spPr>
          <a:xfrm>
            <a:off x="1140823" y="4624251"/>
            <a:ext cx="261257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CHAPARRO, 1998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 dinamismo dos gêneros</a:t>
            </a:r>
            <a:endParaRPr/>
          </a:p>
        </p:txBody>
      </p:sp>
      <p:sp>
        <p:nvSpPr>
          <p:cNvPr id="135" name="Google Shape;135;p16"/>
          <p:cNvSpPr txBox="1"/>
          <p:nvPr>
            <p:ph idx="1" type="body"/>
          </p:nvPr>
        </p:nvSpPr>
        <p:spPr>
          <a:xfrm>
            <a:off x="838199" y="1634032"/>
            <a:ext cx="8784771" cy="46274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“Se os gêneros são determinados pelo “estilo”, e se este depende da relação dialógica que o jornalista deve manter com seu público, apreendendo seus modos de expressão (linguagem) e suas expectativas (temáticas), é evidente que a sua classificação restringe-se a </a:t>
            </a:r>
            <a:r>
              <a:rPr b="1" lang="pt-BR"/>
              <a:t>universos culturais delimitados</a:t>
            </a:r>
            <a:r>
              <a:rPr lang="pt-BR"/>
              <a:t>.” (MARQUES DE MELO, 2021, p. 141)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“É provável que cada uma dessas espécies conquiste predominância em algumas épocas ou circunstâncias. Está na variável da eficácia a hipótese da evolução das formas discursivas na imprensa e o surgimento de </a:t>
            </a:r>
            <a:r>
              <a:rPr b="1" lang="pt-BR"/>
              <a:t>novas tecnologias</a:t>
            </a:r>
            <a:r>
              <a:rPr lang="pt-BR"/>
              <a:t>.” (CHAPARRO, 1998, p. 84)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0731" y="505097"/>
            <a:ext cx="3322184" cy="5906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Transformações e permanências</a:t>
            </a:r>
            <a:endParaRPr/>
          </a:p>
        </p:txBody>
      </p:sp>
      <p:sp>
        <p:nvSpPr>
          <p:cNvPr id="146" name="Google Shape;146;p18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pt-BR"/>
              <a:t>Transposição sem mudanças </a:t>
            </a:r>
            <a:r>
              <a:rPr lang="pt-BR"/>
              <a:t>(SALAVERRIA, 2008; BERTOCCHI, 2016)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editoriais e artigos de opinião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pt-BR"/>
              <a:t>Transposição com mudanças</a:t>
            </a:r>
            <a:r>
              <a:rPr lang="pt-BR"/>
              <a:t> (SALAVERRIA, 2008)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Notícia com novo título, metadados, imagens para redes sociais...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pt-BR"/>
              <a:t>Hibridação</a:t>
            </a:r>
            <a:r>
              <a:rPr lang="pt-BR"/>
              <a:t> (SALAVERRIA, 2008), Fusão de espécies (BERTOCCHI, 2010), crioulização das linguagens (RAMOS, 2016)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pt-BR"/>
              <a:t>Novos gêneros </a:t>
            </a:r>
            <a:r>
              <a:rPr lang="pt-BR"/>
              <a:t>(SALAVERRIA, 2008; BERTOCCHI, 2010)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Chat, fórum, pesquisas, blogs, gêneros coletivos (wiki), podcasts, memes(?)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Novos hibridismos</a:t>
            </a:r>
            <a:endParaRPr/>
          </a:p>
        </p:txBody>
      </p:sp>
      <p:sp>
        <p:nvSpPr>
          <p:cNvPr id="152" name="Google Shape;152;p19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“Os gêneros (...) não aparecem em estado ‘puro’ na prática: as espécies mantêm fronteiras ambíguas, pontos de contato, aproximações e intersecções.”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“Espécies de gêneros nascem, transformam-se, mesclam-se com outras, originam subgêneros e, eventualmente, morrem.”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(BERTOCCHI, 2010, p. 318)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Fim das classificações?</a:t>
            </a:r>
            <a:endParaRPr/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“As classificações de espécies, ainda que sofram alterações com o tempo, são importantes porque as espécies de textos que englobam e os critérios em que se apoia são reflexos de todo o sistema de valores do jornalismo e de seus pressupostos etimológicos.” (BERTOCCHI, 2010, p. 319)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“Nas publicações digitais, os gêneros seguem cumprindo a função de situar o leitor diante do que vai ler.” (SALAVERRIA, 2008, p. 143)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A importância das fronteiras</a:t>
            </a:r>
            <a:endParaRPr/>
          </a:p>
        </p:txBody>
      </p:sp>
      <p:sp>
        <p:nvSpPr>
          <p:cNvPr id="164" name="Google Shape;164;p21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(ROSENSTIEL, 2016)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Separação clara entre notícia, opinião e análise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Combate à desinformação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Educação Midiática</a:t>
            </a: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9484" y="3724759"/>
            <a:ext cx="4050847" cy="2587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"/>
          <p:cNvSpPr txBox="1"/>
          <p:nvPr>
            <p:ph type="title"/>
          </p:nvPr>
        </p:nvSpPr>
        <p:spPr>
          <a:xfrm>
            <a:off x="3456759" y="2634071"/>
            <a:ext cx="5295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Debate disparador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/>
          <p:nvPr>
            <p:ph type="title"/>
          </p:nvPr>
        </p:nvSpPr>
        <p:spPr>
          <a:xfrm>
            <a:off x="3448050" y="2486025"/>
            <a:ext cx="5295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Texto para apreciação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Leitura e análise de texto</a:t>
            </a:r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838199" y="1825625"/>
            <a:ext cx="882095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Leia o texto “O Último Domingo de Verão”, de Tiago Coelho.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Leia o texto tendo em mente as seguintes questões para debate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4000"/>
              <a:buNone/>
            </a:pPr>
            <a:r>
              <a:t/>
            </a:r>
            <a:endParaRPr sz="400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1- É possível considerar esse texto como jornalístico? Por quê?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2- Em termos estilísticos, quais recursos chamam a atenção?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3- Para além do tema imediato, o texto apresenta outra(s) temática(s) mais ampla(s)? Quais?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ea5c6f18a6_0_0"/>
          <p:cNvSpPr txBox="1"/>
          <p:nvPr>
            <p:ph type="title"/>
          </p:nvPr>
        </p:nvSpPr>
        <p:spPr>
          <a:xfrm>
            <a:off x="3448050" y="2486025"/>
            <a:ext cx="529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Reportagem como gênero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ea5c6f18a6_0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Referências bibliográficas</a:t>
            </a:r>
            <a:endParaRPr/>
          </a:p>
        </p:txBody>
      </p:sp>
      <p:sp>
        <p:nvSpPr>
          <p:cNvPr id="187" name="Google Shape;187;g1ea5c6f18a6_0_4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MENDES LOBATO, José Augusto. </a:t>
            </a:r>
            <a:r>
              <a:rPr i="1" lang="pt-BR"/>
              <a:t>Jornalismo e narratividade em sintonia: um percurso teórico-conceitual pelos elementos da grande reportagem. </a:t>
            </a:r>
            <a:r>
              <a:rPr lang="pt-BR"/>
              <a:t>Estudos em Jornalismo e Mídia Vol. 13, Nº 2, Julho a Dezembro de 2016.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ea5c6f18a6_0_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Elementos da reportagem</a:t>
            </a:r>
            <a:endParaRPr/>
          </a:p>
        </p:txBody>
      </p:sp>
      <p:sp>
        <p:nvSpPr>
          <p:cNvPr id="193" name="Google Shape;193;g1ea5c6f18a6_0_9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Humanização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Mostrar o ser humano / mostrar o impacto no humano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Contextualização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Ampliar o fato imediato / ajudar a atribuir sentido aos acontecimentos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Pluralidade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Apresentar posições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Primar pela representatividade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Colocar posições à prova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Relevância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Interesse público (bem comum social) e interesse do público (audiência)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Oposição ou complementaridade?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ea5c6f18a6_0_14"/>
          <p:cNvSpPr txBox="1"/>
          <p:nvPr>
            <p:ph type="title"/>
          </p:nvPr>
        </p:nvSpPr>
        <p:spPr>
          <a:xfrm>
            <a:off x="3448050" y="2486025"/>
            <a:ext cx="529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Sete olhares </a:t>
            </a:r>
            <a:br>
              <a:rPr lang="pt-BR"/>
            </a:br>
            <a:r>
              <a:rPr lang="pt-BR"/>
              <a:t>sobre o que são reportagens – e como escrevê-las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ea5c6f18a6_0_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1</a:t>
            </a:r>
            <a:endParaRPr/>
          </a:p>
        </p:txBody>
      </p:sp>
      <p:sp>
        <p:nvSpPr>
          <p:cNvPr id="204" name="Google Shape;204;g1ea5c6f18a6_0_1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Cremilda Medina (1988)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pt-BR"/>
              <a:t>Enquanto a notícia fixa o aqui, o já, o acontecer, a grande reportagem abre o aqui num círculo amplo, reconstitui o já no antes e depois, deixa os limites do acontecer para um estar acontecendo atemporal ou menos presente </a:t>
            </a:r>
            <a:r>
              <a:rPr lang="pt-BR"/>
              <a:t>(MEDINA, 1988, p. 134).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Recursos da reportagem em profundidade: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ampliação das informações/fato imediato (notícia)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Humanização (que individualiza um fato social por meio de um perfil representativo)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Contextualização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Reconstituição histórica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“narrativa noticiosa”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Interpretação em vez de enunciação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Abertura a múltiplos sentidos em vez de determinação imediata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Aproximação da vivência cotidiana em vez da impessoalidade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a5c6f18a6_0_2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2</a:t>
            </a:r>
            <a:endParaRPr/>
          </a:p>
        </p:txBody>
      </p:sp>
      <p:sp>
        <p:nvSpPr>
          <p:cNvPr id="210" name="Google Shape;210;g1ea5c6f18a6_0_2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Muniz Sodré (2009)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Propõe uma analogia, relacionando a notícia a um retrato fotográfico e a reportagem a um pequeno filme: a palavra, “derivada do latim </a:t>
            </a:r>
            <a:r>
              <a:rPr i="1" lang="pt-BR"/>
              <a:t>reportare</a:t>
            </a:r>
            <a:r>
              <a:rPr lang="pt-BR"/>
              <a:t> com a implicação semântica de levar alguém (no caso, o leitor) novamente à cena de um acontecimento”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Recursos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Técnicas típicas da literatura (esp. descrição literária)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filme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Aprofundar a atenção do leitor por meio do apelo ao “conjunto de sentidos perceptivos”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ea5c6f18a6_0_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3</a:t>
            </a:r>
            <a:endParaRPr/>
          </a:p>
        </p:txBody>
      </p:sp>
      <p:sp>
        <p:nvSpPr>
          <p:cNvPr id="216" name="Google Shape;216;g1ea5c6f18a6_0_2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Marcela Farré (2004)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Propõe uma distinção entre a notícia (referência direta à realidade com mínima aparição do enunciador) e o eixo ficcionalizado (reforço das marcas de autoria)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Recursos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Técnicas típicas da literatura ficcional (estilo)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convenções e normas clássicas da apuração noticiosa (rigor de verificação, vínculo com o real)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diálogo escritor-leitor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Pacto com o espectador em vez de imparcialidade impessoal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Pensamento subjetivo e provisório em vez da verdade objetiva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ea5c6f18a6_0_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4</a:t>
            </a:r>
            <a:endParaRPr/>
          </a:p>
        </p:txBody>
      </p:sp>
      <p:sp>
        <p:nvSpPr>
          <p:cNvPr id="222" name="Google Shape;222;g1ea5c6f18a6_0_3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José Salvador Faro (2013)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conexão do efêmero com a existência humana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Características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“Natureza antropológica”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Autoria discursiva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Observação informativa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Elementos contextuais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Eis uma reportagem da edição impressa da Folha de São Paulo (05.05.22), página A-6. Você consegue: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1- Identificar o “tipo” do texto?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2- Nomear os elementos indicados pelos números?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3- Saber a qual editoria o texto pertence?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4- Adivinhar o que está escrito?</a:t>
            </a:r>
            <a:endParaRPr/>
          </a:p>
        </p:txBody>
      </p:sp>
      <p:sp>
        <p:nvSpPr>
          <p:cNvPr id="47" name="Google Shape;4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Debate disparador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ea5c6f18a6_0_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5</a:t>
            </a:r>
            <a:endParaRPr/>
          </a:p>
        </p:txBody>
      </p:sp>
      <p:sp>
        <p:nvSpPr>
          <p:cNvPr id="228" name="Google Shape;228;g1ea5c6f18a6_0_3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1934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Tom Wolfe (2005)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produção narrativa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Recursos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Construção cena a cena, com formatação dramática e diegética dos universos narrados;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 uso de diálogos em forma plena, a fim de capturar mais do que citações ou aspas para modular e expressar o pensamento de entrevistados/interlocutores; 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O emprego de pontos de vista em terceira pessoa, representando o desenrolar dos fenômenos; </a:t>
            </a:r>
            <a:endParaRPr/>
          </a:p>
          <a:p>
            <a:pPr indent="-2400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A apresentação de costumes sociais e símbolos de status dos personagens, o que permite o delineamento de um quadro psíquico/socioeconômico dos envolvidos no fato. 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ea5c6f18a6_0_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6</a:t>
            </a:r>
            <a:endParaRPr/>
          </a:p>
        </p:txBody>
      </p:sp>
      <p:sp>
        <p:nvSpPr>
          <p:cNvPr id="234" name="Google Shape;234;g1ea5c6f18a6_0_4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Felipe Pena (2007)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•"/>
            </a:pPr>
            <a:r>
              <a:rPr lang="pt-BR">
                <a:solidFill>
                  <a:srgbClr val="FF0000"/>
                </a:solidFill>
              </a:rPr>
              <a:t>Reportagem como produção do jornalismo literário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Subgêneros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Jornalismo gonzo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New journalism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Crítica literária feita por jornalistas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Características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superação das limitações técnicas que reduzem a profundidade e a abrangência dos relatos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i="1" lang="pt-BR"/>
              <a:t>[O jornalismo literário] Significa potencializar os recursos do jornalismo, ultrapassar os limites dos acontecimentos cotidianos, proporcionar visões amplas da realidade, exercer plenamente a cidadania, romper as correntes burocráticas do lide, evitar os definidores primários e, principalmente, garantir perenidade e profundidade aos relatos (PENA, 2007, p.48-49).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ea5c6f18a6_0_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7</a:t>
            </a:r>
            <a:endParaRPr/>
          </a:p>
        </p:txBody>
      </p:sp>
      <p:sp>
        <p:nvSpPr>
          <p:cNvPr id="240" name="Google Shape;240;g1ea5c6f18a6_0_4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José Augusto Mendes Lobato (2016)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Resumo das características da grande reportagem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(a) Ampliação espaço-temporal do fato social (contextualização e historicização);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(b) Construção dramática/diegética das cenas (reforço da narratividade);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(c) Reforço da enunciação e da autoria (trabalho testemunhal);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(d) Singularização do fato por meio de personagens e histórias de vida;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(e) Uso de técnicas e índices de ficcionalização.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Em conexão estreita com uma construção dramática dos ambientes visitados durante o processo de apuração, a composição de narrativas de informação com múltiplas vozes em diálogo, construção de cenas, figuração ativa do jornalista e usos poéticos da linguagem é capaz de produzir determinados índices de ficcionalização que reforçam o potencial enunciativo do texto jornalístico, incluindo, mas não se restringindo a </a:t>
            </a:r>
            <a:r>
              <a:rPr i="1" lang="pt-BR"/>
              <a:t>“el montaje, los planos (…); los procedimientos retóricos – metáforas, elipsis, énfasis –; el sentido de la imagen, en su dimensión referencial y cultural (por ejemplo, la presencia de estereotipos), entre otros”</a:t>
            </a:r>
            <a:r>
              <a:rPr lang="pt-BR"/>
              <a:t> (FARRÉ, 2004, p.204).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a5c6f18a6_0_5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Olhar 7</a:t>
            </a:r>
            <a:endParaRPr/>
          </a:p>
        </p:txBody>
      </p:sp>
      <p:sp>
        <p:nvSpPr>
          <p:cNvPr id="246" name="Google Shape;246;g1ea5c6f18a6_0_5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José Augusto Mendes Lobato (2016)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Resumo das características da grande reportagem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(a) Ampliação espaço-temporal do fato social (contextualização e historicização);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(b) Construção dramática/diegética das cenas (reforço da narratividade);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(c) Reforço da enunciação e da autoria (trabalho testemunhal);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(d) Singularização do fato por meio de personagens e histórias de vida;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(e) Uso de técnicas e índices de ficcionalização.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Em conexão estreita com uma construção dramática dos ambientes visitados durante o processo de apuração, a composição de narrativas de informação com múltiplas vozes em diálogo, construção de cenas, figuração ativa do jornalista e usos poéticos da linguagem é capaz de produzir determinados índices de ficcionalização que reforçam o potencial enunciativo do texto jornalístico, incluindo, mas não se restringindo a </a:t>
            </a:r>
            <a:r>
              <a:rPr i="1" lang="pt-BR"/>
              <a:t>“el montaje, los planos (…); los procedimientos retóricos – metáforas, elipsis, énfasis –; el sentido de la imagen, en su dimensión referencial y cultural (por ejemplo, la presencia de estereotipos), entre otros”</a:t>
            </a:r>
            <a:r>
              <a:rPr lang="pt-BR"/>
              <a:t> (FARRÉ, 2004, p.204).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ea5c6f18a6_0_124"/>
          <p:cNvSpPr txBox="1"/>
          <p:nvPr>
            <p:ph type="title"/>
          </p:nvPr>
        </p:nvSpPr>
        <p:spPr>
          <a:xfrm>
            <a:off x="3448050" y="2486025"/>
            <a:ext cx="529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Abre de reportagem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ea5c6f18a6_0_12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A importância</a:t>
            </a:r>
            <a:endParaRPr/>
          </a:p>
        </p:txBody>
      </p:sp>
      <p:sp>
        <p:nvSpPr>
          <p:cNvPr id="257" name="Google Shape;257;g1ea5c6f18a6_0_12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“A frase mais importante de qualquer texto é a primeira. Se ela não levar o leitor a avançar para a segunda frase, o seu artigo estará morto”. (ZINSSER, p. 73)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“[Depois de alguns parágrafos], o leitor já foi fisgado com segurança, e a parte mais difícil do trabalho do escritor está terminada”. (ZINSSER, p. 77)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ea5c6f18a6_0_13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Formas</a:t>
            </a:r>
            <a:endParaRPr/>
          </a:p>
        </p:txBody>
      </p:sp>
      <p:sp>
        <p:nvSpPr>
          <p:cNvPr id="263" name="Google Shape;263;g1ea5c6f18a6_0_13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lide deve agradar o leitor com: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Frescor do texto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Novidade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Ideia incomum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Paradoxo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Humor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Surpresa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Pergunta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Bastidor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ea5c6f18a6_0_1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Abres clássicos</a:t>
            </a:r>
            <a:endParaRPr/>
          </a:p>
        </p:txBody>
      </p:sp>
      <p:sp>
        <p:nvSpPr>
          <p:cNvPr id="269" name="Google Shape;269;g1ea5c6f18a6_0_13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“No início, Deus criou o céu e a terra.” </a:t>
            </a:r>
            <a:br>
              <a:rPr lang="pt-BR"/>
            </a:br>
            <a:r>
              <a:rPr lang="pt-BR"/>
              <a:t>(Bíblia)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“Ao despertar após uma noite de sonhos agitados, Gregor Samsa encontrou-se em sua cama transformado num inseto gigantesco.” </a:t>
            </a:r>
            <a:br>
              <a:rPr lang="pt-BR"/>
            </a:br>
            <a:r>
              <a:rPr lang="pt-BR"/>
              <a:t>(</a:t>
            </a:r>
            <a:r>
              <a:rPr i="1" lang="pt-BR"/>
              <a:t>A Metamorfose</a:t>
            </a:r>
            <a:r>
              <a:rPr lang="pt-BR"/>
              <a:t>, Franz Kafka)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ea5c6f18a6_0_14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Metáforas sobre o abre</a:t>
            </a:r>
            <a:endParaRPr/>
          </a:p>
        </p:txBody>
      </p:sp>
      <p:sp>
        <p:nvSpPr>
          <p:cNvPr id="275" name="Google Shape;275;g1ea5c6f18a6_0_143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Um texto moderno se assemelha muito às largadas nas corridas. (...) É preciso impulsionar o texto ao máximo, para que o leitor já entre no que vai ser narrado.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início de um texto é como a abertura das comportas de uma represa. Há uma súbita inundação. De repente, o leitor é tomado pela presença do texto, que enche tudo ao seu redor.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br>
              <a:rPr lang="pt-BR"/>
            </a:br>
            <a:r>
              <a:rPr lang="pt-BR"/>
              <a:t>(Miguel Sanches Neto, </a:t>
            </a:r>
            <a:r>
              <a:rPr i="1" lang="pt-BR"/>
              <a:t>Passeios pelo Bosque da Literatura</a:t>
            </a:r>
            <a:r>
              <a:rPr lang="pt-BR"/>
              <a:t>)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ea5c6f18a6_0_14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Metáforas sobre o abre</a:t>
            </a:r>
            <a:endParaRPr/>
          </a:p>
        </p:txBody>
      </p:sp>
      <p:sp>
        <p:nvSpPr>
          <p:cNvPr id="281" name="Google Shape;281;g1ea5c6f18a6_0_148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Toda história já está começada. Quando chegamos a um texto, muitas coisas já aconteceram. Resumi-las ou tentar dar conta delas é afastar o leitor do centro pulsante do que se quer contar. É melhor sempre se aproximar deste centro, deixando de fora as anterioridades, que aos poucos podem ser convocadas para o texto, quando o leitor já estiver tomado por ele.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Não se deve perder tempo com divagações. Ela tem que levar o leitor a um contato súbito com o material que será narrado. Toda abertura deve ter uma força de atração muito grande.</a:t>
            </a:r>
            <a:br>
              <a:rPr lang="pt-BR"/>
            </a:br>
            <a:br>
              <a:rPr lang="pt-BR"/>
            </a:br>
            <a:r>
              <a:rPr lang="pt-BR"/>
              <a:t>(Miguel Sanches Neto, </a:t>
            </a:r>
            <a:r>
              <a:rPr i="1" lang="pt-BR"/>
              <a:t>Passeios pelo Bosque da Literatura</a:t>
            </a:r>
            <a:r>
              <a:rPr lang="pt-BR"/>
              <a:t>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6599" y="831124"/>
            <a:ext cx="60274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6"/>
          <p:cNvSpPr txBox="1"/>
          <p:nvPr/>
        </p:nvSpPr>
        <p:spPr>
          <a:xfrm>
            <a:off x="2394856" y="896983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/>
          <p:nvPr/>
        </p:nvSpPr>
        <p:spPr>
          <a:xfrm>
            <a:off x="2394856" y="1624149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6"/>
          <p:cNvSpPr txBox="1"/>
          <p:nvPr/>
        </p:nvSpPr>
        <p:spPr>
          <a:xfrm>
            <a:off x="2394856" y="2481943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6"/>
          <p:cNvSpPr txBox="1"/>
          <p:nvPr/>
        </p:nvSpPr>
        <p:spPr>
          <a:xfrm>
            <a:off x="2394856" y="3339737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6"/>
          <p:cNvSpPr txBox="1"/>
          <p:nvPr/>
        </p:nvSpPr>
        <p:spPr>
          <a:xfrm>
            <a:off x="3309256" y="4841965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8" name="Google Shape;58;p6"/>
          <p:cNvCxnSpPr/>
          <p:nvPr/>
        </p:nvCxnSpPr>
        <p:spPr>
          <a:xfrm flipH="1" rot="10800000">
            <a:off x="5738949" y="1201783"/>
            <a:ext cx="627017" cy="27867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59" name="Google Shape;59;p6"/>
          <p:cNvSpPr txBox="1"/>
          <p:nvPr/>
        </p:nvSpPr>
        <p:spPr>
          <a:xfrm>
            <a:off x="6448696" y="1017117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6"/>
          <p:cNvSpPr txBox="1"/>
          <p:nvPr/>
        </p:nvSpPr>
        <p:spPr>
          <a:xfrm>
            <a:off x="7611290" y="4019789"/>
            <a:ext cx="1828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6"/>
          <p:cNvSpPr txBox="1"/>
          <p:nvPr/>
        </p:nvSpPr>
        <p:spPr>
          <a:xfrm>
            <a:off x="2176599" y="468086"/>
            <a:ext cx="5834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“Tipo” de texto? Elemento? Editoria? O que está escrito?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ea5c6f18a6_0_153"/>
          <p:cNvSpPr txBox="1"/>
          <p:nvPr>
            <p:ph type="title"/>
          </p:nvPr>
        </p:nvSpPr>
        <p:spPr>
          <a:xfrm>
            <a:off x="3448050" y="2486025"/>
            <a:ext cx="529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Recursos </a:t>
            </a:r>
            <a:br>
              <a:rPr lang="pt-BR"/>
            </a:br>
            <a:r>
              <a:rPr lang="pt-BR"/>
              <a:t>para o abre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1ea5c6f18a6_0_15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Recursos para o abre</a:t>
            </a:r>
            <a:endParaRPr/>
          </a:p>
        </p:txBody>
      </p:sp>
      <p:sp>
        <p:nvSpPr>
          <p:cNvPr id="292" name="Google Shape;292;g1ea5c6f18a6_0_157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pt-BR"/>
              <a:t>Leia o fragmento de texto 1, “O rastro nos ossos” (El rastro em los huesos), de Leila Guerriero. Considere as questões abaixo: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Qual o recurso predominante da autora para iniciar seu texto? 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Quais elementos recebem maior destaque – e quais são menos destacados? 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Qual o papel da frase que se repete ao fim do primeiro bloco?</a:t>
            </a:r>
            <a:endParaRPr/>
          </a:p>
          <a:p>
            <a:pPr indent="-24193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Qual o papel do bloco que vem depois dos asteriscos?</a:t>
            </a:r>
            <a:br>
              <a:rPr lang="pt-BR"/>
            </a:br>
            <a:r>
              <a:rPr lang="pt-BR"/>
              <a:t>Do que pode se tratar o texto?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ea5c6f18a6_0_16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8" name="Google Shape;298;g1ea5c6f18a6_0_162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9" name="Google Shape;299;g1ea5c6f18a6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449489"/>
            <a:ext cx="8072677" cy="6032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ea5c6f18a6_0_1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Recursos para o abre</a:t>
            </a:r>
            <a:endParaRPr/>
          </a:p>
        </p:txBody>
      </p:sp>
      <p:sp>
        <p:nvSpPr>
          <p:cNvPr id="305" name="Google Shape;305;g1ea5c6f18a6_0_168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/>
              <a:t>Leia o fragmento de texto 2, "O gigante que queria ser grande" </a:t>
            </a:r>
            <a:br>
              <a:rPr b="1" lang="pt-BR"/>
            </a:br>
            <a:r>
              <a:rPr b="1" lang="pt-BR"/>
              <a:t>(El gigante que queria ser grande), de Leila Guerriero. Considere as questões abaixo: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Qual o recurso predominante da autora para iniciar seu texto?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Quais elementos recebem maior destaque – e quais são menos destacados?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 que o uso das expressões “criatura” e “criatura extraordinária” pode indicar?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 que o uso da expressão “finalmente” pode indicar?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 que o uso da expressão “a excrecência do oco de uma </a:t>
            </a:r>
            <a:br>
              <a:rPr lang="pt-BR"/>
            </a:br>
            <a:r>
              <a:rPr lang="pt-BR"/>
              <a:t>catedral ou de uma abóboda” pode indicar?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Qual o papel do bloco que vem depois dos asteriscos?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g1ea5c6f18a6_0_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5880" y="194695"/>
            <a:ext cx="4740198" cy="6663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ea5c6f18a6_0_1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Recursos para o abre</a:t>
            </a:r>
            <a:endParaRPr/>
          </a:p>
        </p:txBody>
      </p:sp>
      <p:sp>
        <p:nvSpPr>
          <p:cNvPr id="316" name="Google Shape;316;g1ea5c6f18a6_0_177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O lide deve prover detalhes contundentes que mostrem ao leitor por que aquele texto foi escrito e por que alguém deveria lê-lo. (ZINSSER, p. 74)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 força de um texto é proporcional à quantidade de detalhes dentre os quais pode escolher os poucos que servirão aos seus propósitos (ZINSSER, p. 78)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A salvação muitas vezes não reside no estilo do escritor, mas em alguns fatos peculiares que ele conseguiu descobrir (ZINSSER, p. 77)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ea5c6f18a6_0_182"/>
          <p:cNvSpPr txBox="1"/>
          <p:nvPr>
            <p:ph type="title"/>
          </p:nvPr>
        </p:nvSpPr>
        <p:spPr>
          <a:xfrm>
            <a:off x="3448050" y="2486025"/>
            <a:ext cx="5295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Recursos </a:t>
            </a:r>
            <a:br>
              <a:rPr lang="pt-BR"/>
            </a:br>
            <a:r>
              <a:rPr lang="pt-BR"/>
              <a:t>para o final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ea5c6f18a6_0_1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Recursos para o final</a:t>
            </a:r>
            <a:endParaRPr/>
          </a:p>
        </p:txBody>
      </p:sp>
      <p:sp>
        <p:nvSpPr>
          <p:cNvPr id="327" name="Google Shape;327;g1ea5c6f18a6_0_186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Muitas vezes são necessárias poucas frases para amarrar tudo. E isso pode ser feito assim: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Forma circular (vibrando no final o eco de uma nota que soou no início do texto)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Encapsular brevemente a ideia central do texto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pt-BR"/>
              <a:t>Concluir com uma frase que nos sacoleje com sua justeza ou capacidade de surpreender (ZINSSER, p. 85).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1ea5c6f18a6_0_1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Recursos para o final</a:t>
            </a:r>
            <a:endParaRPr/>
          </a:p>
        </p:txBody>
      </p:sp>
      <p:sp>
        <p:nvSpPr>
          <p:cNvPr id="333" name="Google Shape;333;g1ea5c6f18a6_0_191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Não dizer tudo – é preciso deixar no leitor a sensação de que o texto continua significando depois que ele lê a última palavra. A última frase, por isso, é tão importante quanto a primeira. Por meio dela, o texto continuará ressoando na memória do leitor, não se deixando apagar.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pt-BR"/>
              <a:t>Um dos segredos do texto memorável é o fechamento que cria um impulso novo, já totalmente fora do âmbito do que se escreveu, agora na mente do leitor.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(Miguel Sanches Neto, </a:t>
            </a:r>
            <a:r>
              <a:rPr i="1" lang="pt-BR"/>
              <a:t>Passeios pelo Bosque da Literatura</a:t>
            </a:r>
            <a:r>
              <a:rPr lang="pt-BR"/>
              <a:t>)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ea5c6f18a6_0_19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Exemplo 1 – O rastro nos ossos</a:t>
            </a:r>
            <a:endParaRPr/>
          </a:p>
        </p:txBody>
      </p:sp>
      <p:sp>
        <p:nvSpPr>
          <p:cNvPr id="339" name="Google Shape;339;g1ea5c6f18a6_0_196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[NO CEMITÉRIO]</a:t>
            </a:r>
            <a:br>
              <a:rPr lang="pt-BR"/>
            </a:br>
            <a:r>
              <a:rPr lang="pt-BR"/>
              <a:t>Em outra cova, alguém encontra um suéter listrado, um crânio com três balas, redondos como três bocas de peixe: os ossos de mulher são graciosos.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Amanhã, numa sala discreta no bairro de Once, nos jornais com notícias de ontem e sob a luz granulada da tarde, secarão os ossos, o suéter listrado, o sapato como uma língua rígida.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Mas agora, no cemitério, a noite é um véu celestial mal quebrado pela brisa fina.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6599" y="831124"/>
            <a:ext cx="60274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7"/>
          <p:cNvSpPr txBox="1"/>
          <p:nvPr/>
        </p:nvSpPr>
        <p:spPr>
          <a:xfrm>
            <a:off x="2394855" y="896983"/>
            <a:ext cx="248139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1 - chapéu 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7"/>
          <p:cNvSpPr txBox="1"/>
          <p:nvPr/>
        </p:nvSpPr>
        <p:spPr>
          <a:xfrm>
            <a:off x="2394855" y="1624149"/>
            <a:ext cx="18636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2 - título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7"/>
          <p:cNvSpPr txBox="1"/>
          <p:nvPr/>
        </p:nvSpPr>
        <p:spPr>
          <a:xfrm>
            <a:off x="2394855" y="2481943"/>
            <a:ext cx="236873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3 - subtítulo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7"/>
          <p:cNvSpPr txBox="1"/>
          <p:nvPr/>
        </p:nvSpPr>
        <p:spPr>
          <a:xfrm>
            <a:off x="2394854" y="3209109"/>
            <a:ext cx="91440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4 - lide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7"/>
          <p:cNvSpPr txBox="1"/>
          <p:nvPr/>
        </p:nvSpPr>
        <p:spPr>
          <a:xfrm>
            <a:off x="3196044" y="4794069"/>
            <a:ext cx="11930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5 - destaque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7"/>
          <p:cNvCxnSpPr/>
          <p:nvPr/>
        </p:nvCxnSpPr>
        <p:spPr>
          <a:xfrm flipH="1" rot="10800000">
            <a:off x="5738949" y="1201783"/>
            <a:ext cx="627017" cy="278674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73" name="Google Shape;73;p7"/>
          <p:cNvSpPr txBox="1"/>
          <p:nvPr/>
        </p:nvSpPr>
        <p:spPr>
          <a:xfrm>
            <a:off x="6448696" y="1017117"/>
            <a:ext cx="13454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6 - foto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7611290" y="4019789"/>
            <a:ext cx="1497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7 - legenda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2176599" y="468086"/>
            <a:ext cx="58347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t-BR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Tipo de texto? Elemento? Editoria? O que está escrito?</a:t>
            </a:r>
            <a:endParaRPr b="1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ea5c6f18a6_0_2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Exemplo 2 – O gigante que quis ser grande</a:t>
            </a:r>
            <a:endParaRPr/>
          </a:p>
        </p:txBody>
      </p:sp>
      <p:sp>
        <p:nvSpPr>
          <p:cNvPr id="345" name="Google Shape;345;g1ea5c6f18a6_0_201"/>
          <p:cNvSpPr txBox="1"/>
          <p:nvPr>
            <p:ph idx="1" type="body"/>
          </p:nvPr>
        </p:nvSpPr>
        <p:spPr>
          <a:xfrm>
            <a:off x="838200" y="1628676"/>
            <a:ext cx="9332700" cy="48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[EM CASA]</a:t>
            </a:r>
            <a:br>
              <a:rPr lang="pt-BR"/>
            </a:br>
            <a:r>
              <a:rPr lang="pt-BR"/>
              <a:t>[O Gigante Gonzales] gostaria que alguém o tivesse dito, no momento certo, qual era a diferença entre mil e dez mil e cem mil dólares. Ele teria feito outras coisas. Não sabe quais: outras.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-- Mas nós, esportistas, não temos mestrado em economia.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No silêncio claro da noite – o ar ainda manso de umidade – se agacha sobre os joelhos, olha os pés inúteis.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-- Que pena que isso aconteceu agora. Se fosse aos 50 anos… Mas agora… Que pena.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t-BR"/>
              <a:t>Do quarto de Carlitos se ouvem risos, os sons de um filme </a:t>
            </a:r>
            <a:br>
              <a:rPr lang="pt-BR"/>
            </a:br>
            <a:r>
              <a:rPr lang="pt-BR"/>
              <a:t>de Jackie Chan.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2643362475_1_0"/>
          <p:cNvSpPr txBox="1"/>
          <p:nvPr>
            <p:ph type="title"/>
          </p:nvPr>
        </p:nvSpPr>
        <p:spPr>
          <a:xfrm>
            <a:off x="3231350" y="2507675"/>
            <a:ext cx="56418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Repensar a “humanidade”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2643362475_1_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Referência</a:t>
            </a:r>
            <a:endParaRPr/>
          </a:p>
        </p:txBody>
      </p:sp>
      <p:sp>
        <p:nvSpPr>
          <p:cNvPr id="356" name="Google Shape;356;g22643362475_1_4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MORAES, F.; IJUIM, J. K. Repensar a "humanidade": limites de um conceito na imprensa e apontamentos para superar a desumanização. </a:t>
            </a:r>
            <a:r>
              <a:rPr b="1" lang="pt-BR"/>
              <a:t>Revista Latinoamericana de Ciencias de la Comunicación</a:t>
            </a:r>
            <a:r>
              <a:rPr lang="pt-BR"/>
              <a:t>, [S. l.], v. 22, n. 42, 2023. Disponível em: http://revista.pubalaic.org/index.php/alaic/article/view/967. Acesso em: 31 out. 2023.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ea5c6f18a6_0_232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Reportagem para apreciação</a:t>
            </a:r>
            <a:endParaRPr/>
          </a:p>
        </p:txBody>
      </p:sp>
      <p:sp>
        <p:nvSpPr>
          <p:cNvPr id="362" name="Google Shape;362;g1ea5c6f18a6_0_232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A viagem do céu ao inferno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Roberto Cabrini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(Record TV, 16 mai 2022)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https://www.youtube.com/watch?v=HMzOwKxSjIU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ea5c6f18a6_0_8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Tese e proposta</a:t>
            </a:r>
            <a:endParaRPr/>
          </a:p>
        </p:txBody>
      </p:sp>
      <p:sp>
        <p:nvSpPr>
          <p:cNvPr id="368" name="Google Shape;368;g1ea5c6f18a6_0_85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Jornalismo se utiliza de c</a:t>
            </a:r>
            <a:r>
              <a:rPr lang="pt-BR"/>
              <a:t>oncepção do “humano” quase sempre como sinônimo de branco, homem e dono de maior capital.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Leituras interssecionais e não-coloniais pelo jornalismo são formas de superarmos modos de dizer e fazer desumanizantes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ea5c6f18a6_0_9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Jornalismo e desumanização</a:t>
            </a:r>
            <a:endParaRPr/>
          </a:p>
        </p:txBody>
      </p:sp>
      <p:sp>
        <p:nvSpPr>
          <p:cNvPr id="374" name="Google Shape;374;g1ea5c6f18a6_0_91"/>
          <p:cNvSpPr txBox="1"/>
          <p:nvPr>
            <p:ph idx="1" type="body"/>
          </p:nvPr>
        </p:nvSpPr>
        <p:spPr>
          <a:xfrm>
            <a:off x="838200" y="1825625"/>
            <a:ext cx="8610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/>
              <a:t>“Duplo estado”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De um lado, </a:t>
            </a:r>
            <a:r>
              <a:rPr lang="pt-BR"/>
              <a:t>denúncia de desigualdades e violências (mas no papel de "reprodutor" de fatos)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De outro, </a:t>
            </a:r>
            <a:r>
              <a:rPr lang="pt-BR"/>
              <a:t>responsável para que violências e desigualdades continuassem fortalecidas (da escolha de pauta à edição final)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ea5c6f18a6_0_9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Jornalismo e desumanização</a:t>
            </a:r>
            <a:endParaRPr/>
          </a:p>
        </p:txBody>
      </p:sp>
      <p:sp>
        <p:nvSpPr>
          <p:cNvPr id="380" name="Google Shape;380;g1ea5c6f18a6_0_97"/>
          <p:cNvSpPr txBox="1"/>
          <p:nvPr>
            <p:ph idx="1" type="body"/>
          </p:nvPr>
        </p:nvSpPr>
        <p:spPr>
          <a:xfrm>
            <a:off x="838200" y="18256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9306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“</a:t>
            </a:r>
            <a:r>
              <a:rPr lang="pt-BR"/>
              <a:t>Fatores diversos, porém, forçaram alguns deslocamentos internos e externos no fazer jornalístico nas últimas décadas: a instauração e o avanço das políticas de cotas sociais e raciais no Brasil; a popularização dos debates sobre raça, gênero, classe e territórios; e a expansão do uso de aparelhos celulares e das redes sociais digitais são alguns exemplos.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06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Nesse contexto, críticas do público ao que é divulgado no noticiário crescem e pressionam empresas a reverem posições. (p. 80)”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9306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O exemplo da bancada embranquecida - empretecida - re-embranquecida da GloboNews no caso George Floyd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ea5c6f18a6_0_1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A instrumentalização da humanidade</a:t>
            </a:r>
            <a:endParaRPr/>
          </a:p>
        </p:txBody>
      </p:sp>
      <p:sp>
        <p:nvSpPr>
          <p:cNvPr id="386" name="Google Shape;386;g1ea5c6f18a6_0_103"/>
          <p:cNvSpPr txBox="1"/>
          <p:nvPr>
            <p:ph idx="1" type="body"/>
          </p:nvPr>
        </p:nvSpPr>
        <p:spPr>
          <a:xfrm>
            <a:off x="838200" y="18256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"humano" como sinônimo de homem, branco e detentor de posses. (p. 81)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a grande maioria da população mundial não é sujeita dos direitos humanos. É objeto de seus discursos (Santos, 1997; Santos; Martins, 2019)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visão triunfalista “que consiste em conceber a ideia de dignidade humana veiculada pelos direitos humanos como um produto singular da história e da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cultura ocidental que deve ser universalizada enquanto bem humano incondicional” (Santos; Martins, 2019, p. 16)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ea5c6f18a6_0_11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t-BR"/>
              <a:t>A instrumentalização da humanidade</a:t>
            </a:r>
            <a:endParaRPr/>
          </a:p>
        </p:txBody>
      </p:sp>
      <p:sp>
        <p:nvSpPr>
          <p:cNvPr id="392" name="Google Shape;392;g1ea5c6f18a6_0_111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"humano" como sinônimo de homem, branco e detentor de posses. (p. 81)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a grande maioria da população mundial não é sujeita dos direitos humanos. É objeto de seus discursos (Santos, 1997; Santos; Martins, 2019)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visão triunfalista “que consiste em conceber a ideia de dignidade humana veiculada pelos direitos humanos como um produto singular da história e da cultura ocidental que deve ser universalizada enquanto bem humano incondicional” (Santos; Martins, 2019, p. 16)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impossibilidade da universalização de "humano" e "humanidade" (Santos; Martins, 2019).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ea5c6f18a6_0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</a:t>
            </a:r>
            <a:r>
              <a:rPr lang="pt-BR"/>
              <a:t>final, o que é o ser humano?</a:t>
            </a:r>
            <a:endParaRPr/>
          </a:p>
        </p:txBody>
      </p:sp>
      <p:sp>
        <p:nvSpPr>
          <p:cNvPr id="398" name="Google Shape;398;g1ea5c6f18a6_0_117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História da modernidade: hierarquização por gênero e cor de pele – também por classe. "Não humanidade" como argumento para escravidão e colonização.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“</a:t>
            </a:r>
            <a:r>
              <a:rPr lang="pt-BR"/>
              <a:t>Não é possível pensar projetos culturais e sociais decoloniais desconsiderando o compromisso íntimo existente entre a empresa colonial, capitalismo, falocentrismo, racismo, antropocentrismo e especismo (Seligmann-Silva, 2020).” (p. 84)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9911" y="964028"/>
            <a:ext cx="6142252" cy="5128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ea5c6f18a6_0_23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Afinal, o que é o ser humano?</a:t>
            </a:r>
            <a:endParaRPr/>
          </a:p>
        </p:txBody>
      </p:sp>
      <p:sp>
        <p:nvSpPr>
          <p:cNvPr id="404" name="Google Shape;404;g1ea5c6f18a6_0_238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t-BR"/>
              <a:t>“</a:t>
            </a:r>
            <a:r>
              <a:rPr lang="pt-BR"/>
              <a:t>O fenômeno do "branco" (especialmente com recursos financeiros) sendo associado a humano e o negro (especialmente o pobre) a não-humano, sabemos, ainda repercute fortemente entre nós. É ele quem explica o abandono de uma criança pobre de apenas 5 anos em um elevador de um prédio de luxo. Uma criança que, minutos após o abandono, morreria ao cair do nono andar. Enquanto isso, sua mãe, empregada doméstica, passeava com o animal de estimação da empregadora, a mesma pessoa que deixou o garoto sozinho no elevador. O caso Miguel aconteceu em Recife, Pernambuco (Brasil), em 2020.” (p. 86)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ea5c6f18a6_0_24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Revendo o humanismo e a modernidade</a:t>
            </a:r>
            <a:endParaRPr/>
          </a:p>
        </p:txBody>
      </p:sp>
      <p:sp>
        <p:nvSpPr>
          <p:cNvPr id="410" name="Google Shape;410;g1ea5c6f18a6_0_244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79730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Sodré (2017) nos lembra que o conceito de "humano" serviu de fachada ideológica para a legitimação dos mercados do Sudeste asiático, dos metais preciosos nas Américas e da mão de obra na África, e sustentou o modo como os europeus conhecem a si mesmos, "homens plenamente humanos", enquanto os outros, anthropos, não são tão plenos (2017, p. 14). 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"Essa lógica, que, no limite, pode ser chamada de </a:t>
            </a:r>
            <a:r>
              <a:rPr b="1" lang="pt-BR"/>
              <a:t>'humanista'</a:t>
            </a:r>
            <a:r>
              <a:rPr lang="pt-BR"/>
              <a:t>, é capaz de dar abrigo à discriminação do Outro, tornando humanista todo racismo" (2017, p.15, grifo nosso). </a:t>
            </a:r>
            <a:endParaRPr/>
          </a:p>
          <a:p>
            <a:pPr indent="-379730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Torrico Villanueva (2017) identifica como o campo da comunicação absorve radicalmente a hierarquização de pessoas que sustenta a própria </a:t>
            </a:r>
            <a:r>
              <a:rPr b="1" lang="pt-BR"/>
              <a:t>modernidade</a:t>
            </a:r>
            <a:r>
              <a:rPr lang="pt-BR"/>
              <a:t>, sendo lugar de criação e reprodução de discursos que, em nome da ordem e do progresso (e do "mercado", da "democracia", etc.), sustentaram genocídios e outros apagamentos. (p. 84-85)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ea5c6f18a6_0_25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Revendo a ciência e o jornalismo</a:t>
            </a:r>
            <a:endParaRPr/>
          </a:p>
        </p:txBody>
      </p:sp>
      <p:sp>
        <p:nvSpPr>
          <p:cNvPr id="416" name="Google Shape;416;g1ea5c6f18a6_0_251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9306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É </a:t>
            </a:r>
            <a:r>
              <a:rPr lang="pt-BR"/>
              <a:t>preciso considerar ainda que a Ciência Moderna adquiriu o status de modelo único, que reduz os fatos sociais às suas dimensões externas, observáveis e mensuráveis (Santos, 2010). </a:t>
            </a:r>
            <a:endParaRPr/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O jornalismo vai dialogar fortemente com essa questão. Esta lógica, ao enfatizar o real e o útil, estabelece uma objetivação – o distanciamento entre o sujeito observador e o objeto a ser conhecido. E esta objetivação desliza ao enxergar fenômenos também como objetos (coisificação).  (p. 85)</a:t>
            </a:r>
            <a:endParaRPr/>
          </a:p>
          <a:p>
            <a:pPr indent="-39306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Mas é possível pensar nesse dogma da objetividade sem racializá-lo? Sem considerar posições de classe? Para que pessoas e lugares, então, o jornalismo deve mirar? E que lugares e pessoas ficam de fora? São questões que ajudam a reolhar os debates sobre objetividade jornalística e, dentro dela, noções ainda superficiais sobre o humano. (p. 85)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ea5c6f18a6_0_25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Implicações para o jornalismo</a:t>
            </a:r>
            <a:endParaRPr/>
          </a:p>
        </p:txBody>
      </p:sp>
      <p:sp>
        <p:nvSpPr>
          <p:cNvPr id="422" name="Google Shape;422;g1ea5c6f18a6_0_258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6639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É</a:t>
            </a:r>
            <a:r>
              <a:rPr lang="pt-BR"/>
              <a:t> preciso que a prática se dê a partir de uma posição continuamente reflexiva. Há um propósito em desarticular um jornalismo que mais fere do que restaura: é preciso firmar um pacto consigo e com o outro (coletivo e individual) e entender que nossas escolhas também têm o poder de promover o processo de re-humanização (Torrico Villanueva, 2018).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639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Este componente ético-epistemológico determina o que visualizamos como pauta, como lemos uma pauta, quem escolhemos como fontes, que perguntas fazemos a essas fontes, que narrativas produzimos em nossas notícias.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6395" lvl="0" marL="457200" rtl="0" algn="l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Este componente ético-epistemológico, inerente a cada um de nós – comunicadores –, precisa ser decolonizado de modo a reconhecer, perceber e incorporar as múltiplas dimensões dos Direitos Humanos. </a:t>
            </a:r>
            <a:endParaRPr/>
          </a:p>
          <a:p>
            <a:pPr indent="-36639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pt-BR"/>
              <a:t>(...) [P]ara humanizar o jornalismo, há que se humanizar também a/o jornalista. (p. 87)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1ea5c6f18a6_0_26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O conceito de humanidade radical</a:t>
            </a:r>
            <a:endParaRPr/>
          </a:p>
        </p:txBody>
      </p:sp>
      <p:sp>
        <p:nvSpPr>
          <p:cNvPr id="428" name="Google Shape;428;g1ea5c6f18a6_0_265"/>
          <p:cNvSpPr txBox="1"/>
          <p:nvPr>
            <p:ph idx="1" type="body"/>
          </p:nvPr>
        </p:nvSpPr>
        <p:spPr>
          <a:xfrm>
            <a:off x="838200" y="1520825"/>
            <a:ext cx="8610600" cy="50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406400" lvl="0" marL="457200" rtl="0" algn="l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É necessário buscar um conceito de humanidade que possa contribuir para um jornalismo menos sectário e posicionado contra mecanismos de destruição de existências. 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b="1" lang="pt-BR"/>
              <a:t>Humanismo radical</a:t>
            </a:r>
            <a:r>
              <a:rPr lang="pt-BR"/>
              <a:t> (Wynter, Paterniani, Belisário e Nakel (2022))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Princípio da humanidade calcado em natureza-cultura sem que haja uma diferenciação/ hierarquização entre estas, que sempre foram apresentadas sob um ponto de vista binário-ocidental.</a:t>
            </a:r>
            <a:endParaRPr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pt-BR"/>
              <a:t>Conceito plural: reconheçamos humanidades, uma vez que o mundo escapa a classificações e hierarquias entre humanidades e desumanidades: somos seres híbridos que nos auto-instituímos (biológica e narrativamente).  (p. 86)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/>
          <p:nvPr>
            <p:ph type="title"/>
          </p:nvPr>
        </p:nvSpPr>
        <p:spPr>
          <a:xfrm>
            <a:off x="3456759" y="2634071"/>
            <a:ext cx="52959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pt-BR"/>
              <a:t>Gêneros jornalísticos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Gênero jornalístico</a:t>
            </a:r>
            <a:endParaRPr/>
          </a:p>
        </p:txBody>
      </p:sp>
      <p:sp>
        <p:nvSpPr>
          <p:cNvPr id="91" name="Google Shape;91;p10"/>
          <p:cNvSpPr txBox="1"/>
          <p:nvPr>
            <p:ph idx="1" type="body"/>
          </p:nvPr>
        </p:nvSpPr>
        <p:spPr>
          <a:xfrm>
            <a:off x="838200" y="1825625"/>
            <a:ext cx="8610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/>
              <a:t>Jornalismo </a:t>
            </a: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Linguagem de relato e análise da atualidade (CHAPARRO, 1998, p. 76)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Oposição “texto que pode mentir” versus “texto que não pode mentir” (LOTMAN in RAMOS, 2016, p. 174)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pt-BR"/>
              <a:t>Gêneros jornalísticos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Formas socialmente estáveis de organizar e estruturar textos que têm por objetivo o relato/comentário da atualidade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pt-BR"/>
              <a:t>Modalidades da criação linguística canalizadas por meios de difusão coletiva concebidas para atender dois objetivos: o relato dos acontecimentos e o juízo valorativo sobre eles </a:t>
            </a:r>
            <a:br>
              <a:rPr lang="pt-BR"/>
            </a:br>
            <a:r>
              <a:rPr lang="pt-BR"/>
              <a:t>(BERTOCCHI, 2010, p. 317)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/>
              <a:t>Gênero jornalístico</a:t>
            </a:r>
            <a:endParaRPr/>
          </a:p>
        </p:txBody>
      </p:sp>
      <p:sp>
        <p:nvSpPr>
          <p:cNvPr id="97" name="Google Shape;97;p11"/>
          <p:cNvSpPr txBox="1"/>
          <p:nvPr/>
        </p:nvSpPr>
        <p:spPr>
          <a:xfrm>
            <a:off x="4450081" y="3013166"/>
            <a:ext cx="4188822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0" i="0" lang="pt-BR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GÊNERO</a:t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1"/>
          <p:cNvSpPr txBox="1"/>
          <p:nvPr/>
        </p:nvSpPr>
        <p:spPr>
          <a:xfrm>
            <a:off x="1933303" y="1828800"/>
            <a:ext cx="223810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marcas estilísticas/retóricas/modos de expressão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7123612" y="1847276"/>
            <a:ext cx="24906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intencionalidades/</a:t>
            </a:r>
            <a:b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inclinações/finalidades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1"/>
          <p:cNvSpPr txBox="1"/>
          <p:nvPr/>
        </p:nvSpPr>
        <p:spPr>
          <a:xfrm>
            <a:off x="4450081" y="4663771"/>
            <a:ext cx="2490651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modelos de escrita (autor)/</a:t>
            </a:r>
            <a:b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horizontes de expectativas </a:t>
            </a:r>
            <a:b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pt-BR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(leitor)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1"/>
          <p:cNvCxnSpPr/>
          <p:nvPr/>
        </p:nvCxnSpPr>
        <p:spPr>
          <a:xfrm>
            <a:off x="3962400" y="2752130"/>
            <a:ext cx="661851" cy="47004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2" name="Google Shape;102;p11"/>
          <p:cNvCxnSpPr/>
          <p:nvPr/>
        </p:nvCxnSpPr>
        <p:spPr>
          <a:xfrm flipH="1">
            <a:off x="6544492" y="2493607"/>
            <a:ext cx="579120" cy="66760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3" name="Google Shape;103;p11"/>
          <p:cNvCxnSpPr/>
          <p:nvPr/>
        </p:nvCxnSpPr>
        <p:spPr>
          <a:xfrm rot="10800000">
            <a:off x="5701938" y="3892226"/>
            <a:ext cx="2176" cy="49265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2021-02-03T14:33:08Z</dcterms:created>
  <dc:creator>Rodrigo Ratier</dc:creator>
</cp:coreProperties>
</file>