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65" r:id="rId5"/>
    <p:sldId id="266" r:id="rId6"/>
    <p:sldId id="269" r:id="rId7"/>
    <p:sldId id="270" r:id="rId8"/>
    <p:sldId id="27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90" r:id="rId21"/>
    <p:sldId id="287" r:id="rId22"/>
    <p:sldId id="291" r:id="rId23"/>
    <p:sldId id="292" r:id="rId24"/>
    <p:sldId id="289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1" autoAdjust="0"/>
    <p:restoredTop sz="94660"/>
  </p:normalViewPr>
  <p:slideViewPr>
    <p:cSldViewPr>
      <p:cViewPr varScale="1">
        <p:scale>
          <a:sx n="89" d="100"/>
          <a:sy n="89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Plan1!$B$12:$B$29</c:f>
              <c:numCache>
                <c:formatCode>General</c:formatCode>
                <c:ptCount val="18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</c:numCache>
            </c:numRef>
          </c:xVal>
          <c:yVal>
            <c:numRef>
              <c:f>Plan1!$C$12:$C$29</c:f>
              <c:numCache>
                <c:formatCode>General</c:formatCode>
                <c:ptCount val="18"/>
                <c:pt idx="0">
                  <c:v>0</c:v>
                </c:pt>
                <c:pt idx="1">
                  <c:v>3.1696</c:v>
                </c:pt>
                <c:pt idx="2">
                  <c:v>6.1696</c:v>
                </c:pt>
                <c:pt idx="3">
                  <c:v>8.8655999999999988</c:v>
                </c:pt>
                <c:pt idx="4">
                  <c:v>11.1616</c:v>
                </c:pt>
                <c:pt idx="5">
                  <c:v>13</c:v>
                </c:pt>
                <c:pt idx="6">
                  <c:v>14.361599999999999</c:v>
                </c:pt>
                <c:pt idx="7">
                  <c:v>15.265599999999999</c:v>
                </c:pt>
                <c:pt idx="8">
                  <c:v>15.769600000000001</c:v>
                </c:pt>
                <c:pt idx="9">
                  <c:v>15.9696</c:v>
                </c:pt>
                <c:pt idx="10">
                  <c:v>16</c:v>
                </c:pt>
                <c:pt idx="11">
                  <c:v>16.033599999999996</c:v>
                </c:pt>
                <c:pt idx="12">
                  <c:v>16.281599999999997</c:v>
                </c:pt>
                <c:pt idx="13">
                  <c:v>16.993599999999994</c:v>
                </c:pt>
                <c:pt idx="14">
                  <c:v>18.457599999999999</c:v>
                </c:pt>
                <c:pt idx="15">
                  <c:v>21</c:v>
                </c:pt>
                <c:pt idx="16">
                  <c:v>24.985600000000019</c:v>
                </c:pt>
                <c:pt idx="17">
                  <c:v>30.817599999999999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77-4BA8-BC82-478B5257B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677120"/>
        <c:axId val="206678656"/>
      </c:scatterChart>
      <c:valAx>
        <c:axId val="20667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6678656"/>
        <c:crosses val="autoZero"/>
        <c:crossBetween val="midCat"/>
      </c:valAx>
      <c:valAx>
        <c:axId val="20667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066771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DA48FB-F65E-4F28-A5C0-5EC9E000C8B6}" type="datetimeFigureOut">
              <a:rPr lang="pt-BR" smtClean="0"/>
              <a:t>28/08/2023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AB830A3-7872-43C0-AACA-3CB0A942D9A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/>
              <a:t>Otimização de funções com apenas uma variável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7486600" cy="1314450"/>
          </a:xfrm>
        </p:spPr>
        <p:txBody>
          <a:bodyPr/>
          <a:lstStyle/>
          <a:p>
            <a:pPr algn="ctr"/>
            <a:r>
              <a:rPr lang="pt-BR" dirty="0"/>
              <a:t>Prof. </a:t>
            </a:r>
            <a:r>
              <a:rPr lang="pt-BR" dirty="0" err="1"/>
              <a:t>Elisson</a:t>
            </a:r>
            <a:r>
              <a:rPr lang="pt-BR" dirty="0"/>
              <a:t> de Andrade</a:t>
            </a:r>
          </a:p>
          <a:p>
            <a:pPr algn="ctr"/>
            <a:r>
              <a:rPr lang="pt-BR" dirty="0"/>
              <a:t>eapandra@uol.com.br</a:t>
            </a:r>
          </a:p>
        </p:txBody>
      </p:sp>
    </p:spTree>
    <p:extLst>
      <p:ext uri="{BB962C8B-B14F-4D97-AF65-F5344CB8AC3E}">
        <p14:creationId xmlns:p14="http://schemas.microsoft.com/office/powerpoint/2010/main" val="399536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  <m:r>
                      <a:rPr lang="pt-BR" sz="2000" b="0" i="1" smtClean="0">
                        <a:latin typeface="Cambria Math"/>
                      </a:rPr>
                      <m:t>,167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0,15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=0</m:t>
                    </m:r>
                    <m:r>
                      <a:rPr lang="pt-BR" sz="2000" b="0" i="1" smtClean="0">
                        <a:latin typeface="Cambria Math"/>
                      </a:rPr>
                      <m:t>,19</m:t>
                    </m:r>
                  </m:oMath>
                </a14:m>
                <a:r>
                  <a:rPr lang="pt-BR" sz="2000" dirty="0"/>
                  <a:t>. Ou seja 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,167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,167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,167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+2=</m:t>
                      </m:r>
                      <m:r>
                        <a:rPr lang="pt-BR" b="0" i="1" smtClean="0">
                          <a:latin typeface="Cambria Math"/>
                        </a:rPr>
                        <m:t>1,995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0,15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0,15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.0,15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+2=1,996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19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0,1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.0,1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+2=1,99</m:t>
                      </m:r>
                      <m:r>
                        <a:rPr lang="pt-BR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0</m:t>
                        </m:r>
                        <m:r>
                          <a:rPr lang="pt-BR" b="0" i="1" smtClean="0">
                            <a:latin typeface="Cambria Math"/>
                          </a:rPr>
                          <m:t>,167</m:t>
                        </m:r>
                      </m:e>
                    </m:d>
                  </m:oMath>
                </a14:m>
                <a:r>
                  <a:rPr lang="pt-BR" dirty="0"/>
                  <a:t> foram maiores, esse é um ponto de </a:t>
                </a:r>
                <a:r>
                  <a:rPr lang="pt-BR" b="1" dirty="0"/>
                  <a:t>MÍNIMO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1: </a:t>
            </a:r>
            <a:r>
              <a:rPr lang="pt-BR" b="1" dirty="0"/>
              <a:t>CUIDADO RELEVANTE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sz="2000" dirty="0"/>
                  <a:t>Esse não será nosso MÉTODO FINAL de verificação de pontos de máximo e mínimo. </a:t>
                </a:r>
              </a:p>
              <a:p>
                <a:r>
                  <a:rPr lang="pt-BR" sz="2000" dirty="0"/>
                  <a:t>Estamos apenas compreendendo a NATUREZA da otimização</a:t>
                </a:r>
              </a:p>
              <a:p>
                <a:r>
                  <a:rPr lang="pt-BR" sz="2000" dirty="0"/>
                  <a:t>Se testássemos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pt-BR" sz="2000" dirty="0"/>
                  <a:t> utilizando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0,3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>
                      <a:rPr lang="pt-BR" sz="2000" i="1">
                        <a:latin typeface="Cambria Math"/>
                      </a:rPr>
                      <m:t>0</m:t>
                    </m:r>
                    <m:r>
                      <a:rPr lang="pt-BR" sz="2000" b="0" i="1" smtClean="0">
                        <a:latin typeface="Cambria Math"/>
                      </a:rPr>
                      <m:t>,1</m:t>
                    </m:r>
                  </m:oMath>
                </a14:m>
                <a:r>
                  <a:rPr lang="pt-BR" sz="2000" dirty="0"/>
                  <a:t>, teríamos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+2=</m:t>
                      </m:r>
                      <m:r>
                        <a:rPr lang="pt-BR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0,3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0,3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.0,3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+2=2,009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(−0,1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0,1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i="1">
                          <a:latin typeface="Cambria Math"/>
                        </a:rPr>
                        <m:t>+2=1,99</m:t>
                      </m:r>
                      <m:r>
                        <a:rPr lang="pt-BR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E assim, rejeitaríamos o </a:t>
                </a:r>
                <a:r>
                  <a:rPr lang="pt-BR" b="1" dirty="0"/>
                  <a:t>PONTO DE MÁXIMO</a:t>
                </a:r>
              </a:p>
              <a:p>
                <a:r>
                  <a:rPr lang="pt-BR" dirty="0"/>
                  <a:t>Portanto, essa variação deve ser bem pequena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444" t="-1597" b="-1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2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3" y="-8441"/>
            <a:ext cx="8229600" cy="482660"/>
          </a:xfrm>
        </p:spPr>
        <p:txBody>
          <a:bodyPr>
            <a:normAutofit/>
          </a:bodyPr>
          <a:lstStyle/>
          <a:p>
            <a:r>
              <a:rPr lang="pt-BR" sz="2400" dirty="0"/>
              <a:t>Exemplo 1: </a:t>
            </a:r>
            <a:r>
              <a:rPr lang="pt-BR" sz="2400" b="1" dirty="0"/>
              <a:t>GRÁFICO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74219"/>
            <a:ext cx="6411837" cy="4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</p:spPr>
            <p:txBody>
              <a:bodyPr/>
              <a:lstStyle/>
              <a:p>
                <a:r>
                  <a:rPr lang="pt-BR" dirty="0"/>
                  <a:t>Calcule os valores extremos da seguinte função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−5</m:t>
                      </m:r>
                      <m:r>
                        <a:rPr lang="pt-BR" i="1">
                          <a:latin typeface="Cambria Math"/>
                        </a:rPr>
                        <m:t>𝑥</m:t>
                      </m:r>
                      <m:r>
                        <a:rPr lang="pt-BR" i="1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  <a:blipFill rotWithShape="1">
                <a:blip r:embed="rId2"/>
                <a:stretch>
                  <a:fillRect l="-667" t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4819" y="2581191"/>
                <a:ext cx="22551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8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−5=0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" y="2581191"/>
                <a:ext cx="225510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75856" y="2540392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=0,625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540392"/>
                <a:ext cx="453650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74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323528" y="343584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tais soluções, vamos verificar se é ponto de máximo, mínimo ou inflexão?</a:t>
            </a:r>
          </a:p>
        </p:txBody>
      </p:sp>
    </p:spTree>
    <p:extLst>
      <p:ext uri="{BB962C8B-B14F-4D97-AF65-F5344CB8AC3E}">
        <p14:creationId xmlns:p14="http://schemas.microsoft.com/office/powerpoint/2010/main" val="41669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  <m:r>
                      <a:rPr lang="pt-BR" sz="2000" b="0" i="1" smtClean="0">
                        <a:latin typeface="Cambria Math"/>
                      </a:rPr>
                      <m:t>,625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0,5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0,8</m:t>
                    </m:r>
                  </m:oMath>
                </a14:m>
                <a:r>
                  <a:rPr lang="pt-BR" sz="2000" dirty="0"/>
                  <a:t>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0,625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.0,625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−5</m:t>
                      </m:r>
                      <m:r>
                        <a:rPr lang="pt-BR" b="0" i="1" smtClean="0">
                          <a:latin typeface="Cambria Math"/>
                        </a:rPr>
                        <m:t>.0,625</m:t>
                      </m:r>
                      <m:r>
                        <a:rPr lang="pt-BR" i="1">
                          <a:latin typeface="Cambria Math"/>
                        </a:rPr>
                        <m:t>+10=</m:t>
                      </m:r>
                      <m:r>
                        <a:rPr lang="pt-BR" b="0" i="1" smtClean="0">
                          <a:latin typeface="Cambria Math"/>
                        </a:rPr>
                        <m:t>8,4375</m:t>
                      </m:r>
                    </m:oMath>
                  </m:oMathPara>
                </a14:m>
                <a:endParaRPr lang="pt-BR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.0,5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−5.0,5+10=8,</m:t>
                      </m:r>
                      <m:r>
                        <a:rPr lang="pt-BR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−5.0,</m:t>
                      </m:r>
                      <m:r>
                        <a:rPr lang="pt-BR" b="0" i="1" smtClean="0">
                          <a:latin typeface="Cambria Math"/>
                        </a:rPr>
                        <m:t>8</m:t>
                      </m:r>
                      <m:r>
                        <a:rPr lang="pt-BR" i="1">
                          <a:latin typeface="Cambria Math"/>
                        </a:rPr>
                        <m:t>+10=8,</m:t>
                      </m:r>
                      <m:r>
                        <a:rPr lang="pt-BR" b="0" i="1" smtClean="0">
                          <a:latin typeface="Cambria Math"/>
                        </a:rPr>
                        <m:t>56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0</m:t>
                        </m:r>
                        <m:r>
                          <a:rPr lang="pt-BR" b="0" i="1" smtClean="0">
                            <a:latin typeface="Cambria Math"/>
                          </a:rPr>
                          <m:t>,625</m:t>
                        </m:r>
                      </m:e>
                    </m:d>
                  </m:oMath>
                </a14:m>
                <a:r>
                  <a:rPr lang="pt-BR" dirty="0"/>
                  <a:t> foram maiores, esse é um ponto de </a:t>
                </a:r>
                <a:r>
                  <a:rPr lang="pt-BR" b="1" dirty="0"/>
                  <a:t>MÍNIMO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9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09550"/>
            <a:ext cx="56292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dirty="0"/>
                  <a:t>Calcule os valores extremos da seguinte função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6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  <a:blipFill rotWithShape="1">
                <a:blip r:embed="rId2"/>
                <a:stretch>
                  <a:fillRect l="-296" t="-97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4819" y="2283718"/>
                <a:ext cx="4436343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" y="2283718"/>
                <a:ext cx="4436343" cy="651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067944" y="4188848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±0,9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88848"/>
                <a:ext cx="453650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39552" y="2999897"/>
                <a:ext cx="3689728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12−18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pt-BR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99897"/>
                <a:ext cx="3689728" cy="651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986728" y="3126916"/>
                <a:ext cx="2543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=12−18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pt-BR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28" y="3126916"/>
                <a:ext cx="254338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978262" y="3939901"/>
                <a:ext cx="1406154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62" y="3939901"/>
                <a:ext cx="1406154" cy="867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  <m:r>
                      <a:rPr lang="pt-BR" sz="2000" b="0" i="1" smtClean="0">
                        <a:latin typeface="Cambria Math"/>
                      </a:rPr>
                      <m:t>,9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0,8</m:t>
                    </m:r>
                  </m:oMath>
                </a14:m>
                <a:r>
                  <a:rPr lang="pt-BR" sz="2000" dirty="0"/>
                  <a:t>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0,9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6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.0,9</m:t>
                          </m:r>
                        </m:num>
                        <m:den>
                          <m:d>
                            <m:d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900" b="0" i="1" smtClean="0">
                                      <a:latin typeface="Cambria Math"/>
                                    </a:rPr>
                                    <m:t>0,9</m:t>
                                  </m:r>
                                </m:e>
                                <m:sup>
                                  <m:r>
                                    <a:rPr lang="pt-BR" sz="19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9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2,03</m:t>
                      </m:r>
                    </m:oMath>
                  </m:oMathPara>
                </a14:m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6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.1</m:t>
                          </m:r>
                        </m:num>
                        <m:den>
                          <m:d>
                            <m:d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9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9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9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latin typeface="Cambria Math"/>
                            </a:rPr>
                            <m:t>0,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6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.0,8</m:t>
                          </m:r>
                        </m:num>
                        <m:den>
                          <m:d>
                            <m:d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900" b="0" i="1" smtClean="0">
                                      <a:latin typeface="Cambria Math"/>
                                    </a:rPr>
                                    <m:t>0,8</m:t>
                                  </m:r>
                                </m:e>
                                <m:sup>
                                  <m:r>
                                    <a:rPr lang="pt-BR" sz="19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BR" sz="19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 smtClean="0">
                          <a:latin typeface="Cambria Math"/>
                        </a:rPr>
                        <m:t>1</m:t>
                      </m:r>
                      <m:r>
                        <a:rPr lang="pt-BR" sz="1900" b="0" i="1" smtClean="0">
                          <a:latin typeface="Cambria Math"/>
                        </a:rPr>
                        <m:t>,99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0</m:t>
                        </m:r>
                        <m:r>
                          <a:rPr lang="pt-BR" b="0" i="1" smtClean="0">
                            <a:latin typeface="Cambria Math"/>
                          </a:rPr>
                          <m:t>,9</m:t>
                        </m:r>
                      </m:e>
                    </m:d>
                  </m:oMath>
                </a14:m>
                <a:r>
                  <a:rPr lang="pt-BR" dirty="0"/>
                  <a:t> foram menores, esse é um ponto de </a:t>
                </a:r>
                <a:r>
                  <a:rPr lang="pt-BR" b="1" dirty="0"/>
                  <a:t>MÁXIMO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444" t="-2396" r="-444" b="-1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>
                      <a:rPr lang="pt-BR" sz="2000" i="1">
                        <a:latin typeface="Cambria Math"/>
                      </a:rPr>
                      <m:t>0</m:t>
                    </m:r>
                    <m:r>
                      <a:rPr lang="pt-BR" sz="2000" b="0" i="1" smtClean="0">
                        <a:latin typeface="Cambria Math"/>
                      </a:rPr>
                      <m:t>,9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−0,8</m:t>
                    </m:r>
                  </m:oMath>
                </a14:m>
                <a:r>
                  <a:rPr lang="pt-BR" sz="2000" dirty="0"/>
                  <a:t>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−0,9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−2,03</m:t>
                      </m:r>
                    </m:oMath>
                  </m:oMathPara>
                </a14:m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190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r>
                        <a:rPr lang="pt-BR" sz="190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1900" i="1">
                              <a:latin typeface="Cambria Math"/>
                            </a:rPr>
                            <m:t>0,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r>
                        <a:rPr lang="pt-BR" sz="1900" i="1" smtClean="0">
                          <a:latin typeface="Cambria Math"/>
                        </a:rPr>
                        <m:t>1</m:t>
                      </m:r>
                      <m:r>
                        <a:rPr lang="pt-BR" sz="1900" b="0" i="1" smtClean="0">
                          <a:latin typeface="Cambria Math"/>
                        </a:rPr>
                        <m:t>,99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−0,9</m:t>
                        </m:r>
                      </m:e>
                    </m:d>
                  </m:oMath>
                </a14:m>
                <a:r>
                  <a:rPr lang="pt-BR" dirty="0"/>
                  <a:t> foram maiores, esse é um ponto de </a:t>
                </a:r>
                <a:r>
                  <a:rPr lang="pt-BR" b="1" dirty="0"/>
                  <a:t>MÍNIMO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1438" r="-1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4" y="0"/>
            <a:ext cx="5850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7694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Condições necessárias para máximos e mínimos – sem restrição</a:t>
            </a:r>
          </a:p>
        </p:txBody>
      </p:sp>
    </p:spTree>
    <p:extLst>
      <p:ext uri="{BB962C8B-B14F-4D97-AF65-F5344CB8AC3E}">
        <p14:creationId xmlns:p14="http://schemas.microsoft.com/office/powerpoint/2010/main" val="345821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Calcule os valores extremos da seguinte função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  <a:blipFill rotWithShape="1">
                <a:blip r:embed="rId2"/>
                <a:stretch>
                  <a:fillRect l="-667" t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4819" y="2283718"/>
                <a:ext cx="3192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+4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" y="2283718"/>
                <a:ext cx="3192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229280" y="2283718"/>
                <a:ext cx="4591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Colocando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/>
                  <a:t> em evidência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80" y="2283718"/>
                <a:ext cx="45911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95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38219" y="3611220"/>
                <a:ext cx="3271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</a:rPr>
                            <m:t>−15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19" y="3611220"/>
                <a:ext cx="327153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256624" y="3406229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=0,277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24" y="3406229"/>
                <a:ext cx="453650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75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229280" y="3795886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=7,222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80" y="3795886"/>
                <a:ext cx="453650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210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4229280" y="3406229"/>
            <a:ext cx="2502960" cy="893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32240" y="3668419"/>
                <a:ext cx="211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−15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668419"/>
                <a:ext cx="21166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259114" y="4547324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14" y="4547324"/>
                <a:ext cx="453650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1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4211960" y="4198317"/>
            <a:ext cx="2502960" cy="8937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714920" y="4460507"/>
                <a:ext cx="808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20" y="4460507"/>
                <a:ext cx="8088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1" grpId="0"/>
      <p:bldP spid="12" grpId="0"/>
      <p:bldP spid="13" grpId="0"/>
      <p:bldP spid="7" grpId="0" animBg="1"/>
      <p:bldP spid="14" grpId="0"/>
      <p:bldP spid="15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  <m:r>
                      <a:rPr lang="pt-BR" sz="2000" b="0" i="1" smtClean="0">
                        <a:latin typeface="Cambria Math"/>
                      </a:rPr>
                      <m:t>,277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0,4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</m:t>
                    </m:r>
                  </m:oMath>
                </a14:m>
                <a:r>
                  <a:rPr lang="pt-BR" sz="2000" dirty="0"/>
                  <a:t>2: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0,277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0,05</m:t>
                      </m:r>
                    </m:oMath>
                  </m:oMathPara>
                </a14:m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0,2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0,04</m:t>
                      </m:r>
                    </m:oMath>
                  </m:oMathPara>
                </a14:m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latin typeface="Cambria Math"/>
                            </a:rPr>
                            <m:t>0,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 smtClean="0">
                          <a:latin typeface="Cambria Math"/>
                        </a:rPr>
                        <m:t>0</m:t>
                      </m:r>
                      <m:r>
                        <a:rPr lang="pt-BR" sz="1900" b="0" i="1" smtClean="0">
                          <a:latin typeface="Cambria Math"/>
                        </a:rPr>
                        <m:t>,01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0,277</m:t>
                        </m:r>
                      </m:e>
                    </m:d>
                  </m:oMath>
                </a14:m>
                <a:r>
                  <a:rPr lang="pt-BR" dirty="0"/>
                  <a:t> foram menores, esse é um ponto de </a:t>
                </a:r>
                <a:r>
                  <a:rPr lang="pt-BR" b="1" dirty="0"/>
                  <a:t>MÁXIMO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14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7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 smtClean="0">
                        <a:latin typeface="Cambria Math"/>
                      </a:rPr>
                      <m:t>7</m:t>
                    </m:r>
                    <m:r>
                      <a:rPr lang="pt-BR" sz="2000" b="0" i="1" smtClean="0">
                        <a:latin typeface="Cambria Math"/>
                      </a:rPr>
                      <m:t>,222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7</m:t>
                    </m:r>
                  </m:oMath>
                </a14:m>
                <a:r>
                  <a:rPr lang="pt-BR" sz="2000" dirty="0"/>
                  <a:t> e </a:t>
                </a:r>
                <a:endParaRPr lang="pt-BR" sz="2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pt-BR" sz="2000" dirty="0"/>
                  <a:t>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7,222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−418,89</m:t>
                      </m:r>
                    </m:oMath>
                  </m:oMathPara>
                </a14:m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−416,5</m:t>
                      </m:r>
                    </m:oMath>
                  </m:oMathPara>
                </a14:m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 smtClean="0">
                          <a:latin typeface="Cambria Math"/>
                        </a:rPr>
                        <m:t>−</m:t>
                      </m:r>
                      <m:r>
                        <a:rPr lang="pt-BR" sz="1900" b="0" i="1" smtClean="0">
                          <a:latin typeface="Cambria Math"/>
                        </a:rPr>
                        <m:t>384,0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0,277</m:t>
                        </m:r>
                      </m:e>
                    </m:d>
                  </m:oMath>
                </a14:m>
                <a:r>
                  <a:rPr lang="pt-BR" dirty="0"/>
                  <a:t> foram maiores, esse é um ponto de </a:t>
                </a:r>
                <a:r>
                  <a:rPr lang="pt-BR" b="1" dirty="0"/>
                  <a:t>MÍNIMO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1438" b="-1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0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−0,01</m:t>
                    </m:r>
                  </m:oMath>
                </a14:m>
                <a:r>
                  <a:rPr lang="pt-BR" sz="2000" dirty="0"/>
                  <a:t> e </a:t>
                </a:r>
                <a:endParaRPr lang="pt-BR" sz="20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0,01</m:t>
                    </m:r>
                  </m:oMath>
                </a14:m>
                <a:r>
                  <a:rPr lang="pt-BR" sz="2000" dirty="0"/>
                  <a:t>: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−0,01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0,0002</m:t>
                      </m:r>
                    </m:oMath>
                  </m:oMathPara>
                </a14:m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sz="19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latin typeface="Cambria Math"/>
                        </a:rPr>
                        <m:t>𝑦</m:t>
                      </m:r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0,01</m:t>
                          </m:r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r>
                        <a:rPr lang="pt-BR" sz="1900" i="1" smtClean="0">
                          <a:latin typeface="Cambria Math"/>
                        </a:rPr>
                        <m:t>0</m:t>
                      </m:r>
                      <m:r>
                        <a:rPr lang="pt-BR" sz="1900" b="0" i="1" smtClean="0">
                          <a:latin typeface="Cambria Math"/>
                        </a:rPr>
                        <m:t>,0002</m:t>
                      </m:r>
                    </m:oMath>
                  </m:oMathPara>
                </a14:m>
                <a:endParaRPr lang="pt-BR" sz="1900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0,277</m:t>
                        </m:r>
                      </m:e>
                    </m:d>
                  </m:oMath>
                </a14:m>
                <a:r>
                  <a:rPr lang="pt-BR" dirty="0"/>
                  <a:t> foram maiores, esse é um ponto de </a:t>
                </a:r>
                <a:r>
                  <a:rPr lang="pt-BR" b="1" dirty="0"/>
                  <a:t>MÍNIMO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1438" b="-11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3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23812"/>
            <a:ext cx="60102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11710"/>
            <a:ext cx="8229600" cy="742950"/>
          </a:xfrm>
        </p:spPr>
        <p:txBody>
          <a:bodyPr/>
          <a:lstStyle/>
          <a:p>
            <a:pPr algn="ctr"/>
            <a:r>
              <a:rPr lang="pt-BR" dirty="0"/>
              <a:t>Exercício 1</a:t>
            </a:r>
          </a:p>
        </p:txBody>
      </p:sp>
    </p:spTree>
    <p:extLst>
      <p:ext uri="{BB962C8B-B14F-4D97-AF65-F5344CB8AC3E}">
        <p14:creationId xmlns:p14="http://schemas.microsoft.com/office/powerpoint/2010/main" val="43834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3528" y="93861"/>
                <a:ext cx="856895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Uma empresa monopolista (ela dita o preço) possui uma curva de demanda da seguinte forma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=100−</m:t>
                      </m:r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b="1" dirty="0"/>
                  <a:t>Interpretação</a:t>
                </a:r>
                <a:r>
                  <a:rPr lang="pt-BR" dirty="0"/>
                  <a:t>: se a empresa colocar um preço de R$100 ou mais, não haverá demanda. A cada R$1 que o preço diminui, a demanda aumenta em uma unidade.</a:t>
                </a:r>
              </a:p>
              <a:p>
                <a:endParaRPr lang="pt-BR" dirty="0"/>
              </a:p>
              <a:p>
                <a:r>
                  <a:rPr lang="pt-BR" dirty="0"/>
                  <a:t>Sua função CUSTO é a seguinte: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25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b="1" dirty="0"/>
                  <a:t>Interpretação</a:t>
                </a:r>
                <a:r>
                  <a:rPr lang="pt-BR" dirty="0"/>
                  <a:t>: cada unidade do produto final a mais que produz, custa-lhe R$25.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PERGUNTA</a:t>
                </a:r>
                <a:r>
                  <a:rPr lang="pt-BR" dirty="0"/>
                  <a:t>: qual deverá ser o preço a ser ofertado do produto, que maximiza o LUCRO (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pt-BR" dirty="0"/>
                  <a:t>)? – lembrando, é uma empresa monopolista e dita o preço.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861"/>
                <a:ext cx="8568952" cy="4801314"/>
              </a:xfrm>
              <a:prstGeom prst="rect">
                <a:avLst/>
              </a:prstGeom>
              <a:blipFill rotWithShape="1">
                <a:blip r:embed="rId2"/>
                <a:stretch>
                  <a:fillRect l="-569" t="-635" r="-356" b="-1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7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3528" y="93861"/>
                <a:ext cx="856895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lucro de uma empresa será definido por receita, menos custo.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𝑅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Sabendo que:</a:t>
                </a:r>
              </a:p>
              <a:p>
                <a:r>
                  <a:rPr lang="pt-BR" b="0" dirty="0"/>
                  <a:t>-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b="0" i="1" smtClean="0">
                        <a:latin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endParaRPr lang="pt-BR" dirty="0"/>
              </a:p>
              <a:p>
                <a:r>
                  <a:rPr lang="pt-BR" dirty="0"/>
                  <a:t>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𝐷</m:t>
                    </m:r>
                    <m:r>
                      <a:rPr lang="pt-BR" i="1">
                        <a:latin typeface="Cambria Math"/>
                      </a:rPr>
                      <m:t>=100−</m:t>
                    </m:r>
                    <m:r>
                      <a:rPr lang="pt-BR" i="1">
                        <a:latin typeface="Cambria Math"/>
                      </a:rPr>
                      <m:t>𝑃</m:t>
                    </m:r>
                  </m:oMath>
                </a14:m>
                <a:r>
                  <a:rPr lang="pt-BR" dirty="0"/>
                  <a:t> ou alternativamente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=100−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𝐶</m:t>
                    </m:r>
                    <m:r>
                      <a:rPr lang="pt-BR" i="1">
                        <a:latin typeface="Cambria Math"/>
                      </a:rPr>
                      <m:t>=25</m:t>
                    </m:r>
                    <m:r>
                      <a:rPr lang="pt-BR" i="1">
                        <a:latin typeface="Cambria Math"/>
                      </a:rPr>
                      <m:t>𝐷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Podemos definir a função lucro como: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−25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Substituindo P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100−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−25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Temos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+7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861"/>
                <a:ext cx="8568952" cy="4801314"/>
              </a:xfrm>
              <a:prstGeom prst="rect">
                <a:avLst/>
              </a:prstGeom>
              <a:blipFill rotWithShape="1">
                <a:blip r:embed="rId2"/>
                <a:stretch>
                  <a:fillRect l="-569" t="-6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3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Agora precisamos maximizar a função lucro: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+7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Em que a primeira derivada é: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−2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+75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Igualando a zero e resolvendo, temos: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37,5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Como queremos saber o preço ótimo, substituímos esse valor na equação de demanda: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=100−</m:t>
                      </m:r>
                      <m:r>
                        <a:rPr lang="pt-BR" b="0" i="1" smtClean="0">
                          <a:latin typeface="Cambria Math"/>
                        </a:rPr>
                        <m:t>37,5=</m:t>
                      </m:r>
                      <m:r>
                        <a:rPr lang="pt-BR" b="0" i="1" smtClean="0">
                          <a:latin typeface="Cambria Math"/>
                        </a:rPr>
                        <m:t>𝑅</m:t>
                      </m:r>
                      <m:r>
                        <a:rPr lang="pt-BR" b="0" i="1" smtClean="0">
                          <a:latin typeface="Cambria Math"/>
                        </a:rPr>
                        <m:t>$62,50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Logo, o lucro máximo será 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37,5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−75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.  37,5=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$1.406,25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69" t="-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4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11710"/>
            <a:ext cx="8229600" cy="742950"/>
          </a:xfrm>
        </p:spPr>
        <p:txBody>
          <a:bodyPr/>
          <a:lstStyle/>
          <a:p>
            <a:pPr algn="ctr"/>
            <a:r>
              <a:rPr lang="pt-BR" dirty="0"/>
              <a:t>Exercício 2</a:t>
            </a:r>
          </a:p>
        </p:txBody>
      </p:sp>
    </p:spTree>
    <p:extLst>
      <p:ext uri="{BB962C8B-B14F-4D97-AF65-F5344CB8AC3E}">
        <p14:creationId xmlns:p14="http://schemas.microsoft.com/office/powerpoint/2010/main" val="16109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Extremo Global ou Local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pt-BR" sz="2000" i="1" dirty="0"/>
              </a:p>
              <a:p>
                <a:pPr>
                  <a:lnSpc>
                    <a:spcPct val="150000"/>
                  </a:lnSpc>
                </a:pPr>
                <a:r>
                  <a:rPr lang="pt-BR" sz="2000" dirty="0"/>
                  <a:t>A condição NECESSÁRIA para um extremo local é:</a:t>
                </a:r>
              </a:p>
              <a:p>
                <a:pPr marL="18288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pt-BR" sz="2800" dirty="0"/>
              </a:p>
              <a:p>
                <a:pPr marL="182880" lvl="1">
                  <a:lnSpc>
                    <a:spcPct val="150000"/>
                  </a:lnSpc>
                </a:pPr>
                <a:r>
                  <a:rPr lang="pt-BR" sz="2200" dirty="0"/>
                  <a:t>Também denominada: </a:t>
                </a:r>
                <a:r>
                  <a:rPr lang="pt-BR" sz="2200" b="1" dirty="0"/>
                  <a:t>CONDIÇÃO DE PRIMEIRA ORDEM</a:t>
                </a:r>
              </a:p>
              <a:p>
                <a:pPr>
                  <a:lnSpc>
                    <a:spcPct val="150000"/>
                  </a:lnSpc>
                </a:pP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3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1520" y="987574"/>
                <a:ext cx="85689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Uma empresa monopolista possui a seguinte curva de demanda inversa: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</a:rPr>
                        <m:t>=50−2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Sua função CUSTO é a seguinte: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20+2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+0,5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PERGUNTA</a:t>
                </a:r>
                <a:r>
                  <a:rPr lang="pt-BR" dirty="0"/>
                  <a:t>: Quais os valores de P e D que maximizam o lucro? Qual o valor desse lucro?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7574"/>
                <a:ext cx="8568952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569" t="-971" b="-2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Sabendo que:</a:t>
                </a:r>
              </a:p>
              <a:p>
                <a:r>
                  <a:rPr lang="pt-BR" b="0" dirty="0"/>
                  <a:t>-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b="0" i="1" smtClean="0">
                        <a:latin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endParaRPr lang="pt-BR" dirty="0"/>
              </a:p>
              <a:p>
                <a:r>
                  <a:rPr lang="pt-BR" dirty="0"/>
                  <a:t>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=50−2</m:t>
                    </m:r>
                    <m:r>
                      <a:rPr lang="pt-BR" i="1">
                        <a:latin typeface="Cambria Math"/>
                      </a:rPr>
                      <m:t>𝐷</m:t>
                    </m:r>
                  </m:oMath>
                </a14:m>
                <a:endParaRPr lang="pt-BR" dirty="0"/>
              </a:p>
              <a:p>
                <a:r>
                  <a:rPr lang="pt-BR" dirty="0"/>
                  <a:t>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𝐶</m:t>
                    </m:r>
                    <m:r>
                      <a:rPr lang="pt-BR" i="1">
                        <a:latin typeface="Cambria Math"/>
                      </a:rPr>
                      <m:t>=20+2</m:t>
                    </m:r>
                    <m:r>
                      <a:rPr lang="pt-BR" i="1">
                        <a:latin typeface="Cambria Math"/>
                      </a:rPr>
                      <m:t>𝐷</m:t>
                    </m:r>
                    <m:r>
                      <a:rPr lang="pt-BR" i="1">
                        <a:latin typeface="Cambria Math"/>
                      </a:rPr>
                      <m:t>+0,5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Podemos definir a função lucro como: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−(20+2</m:t>
                      </m:r>
                      <m:r>
                        <a:rPr lang="pt-BR" i="1">
                          <a:latin typeface="Cambria Math"/>
                        </a:rPr>
                        <m:t>𝐷</m:t>
                      </m:r>
                      <m:r>
                        <a:rPr lang="pt-BR" i="1">
                          <a:latin typeface="Cambria Math"/>
                        </a:rPr>
                        <m:t>+0,5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50−2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−20−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−2,5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+48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−20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Condição de primeira ordem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−5</m:t>
                      </m:r>
                      <m:r>
                        <a:rPr lang="pt-BR" i="1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+48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De onde sai: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9,6</m:t>
                    </m:r>
                  </m:oMath>
                </a14:m>
                <a:r>
                  <a:rPr lang="pt-BR" dirty="0"/>
                  <a:t>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𝑅</m:t>
                    </m:r>
                    <m:r>
                      <a:rPr lang="pt-BR" i="1">
                        <a:latin typeface="Cambria Math"/>
                      </a:rPr>
                      <m:t>$30,80</m:t>
                    </m:r>
                  </m:oMath>
                </a14:m>
                <a:r>
                  <a:rPr lang="pt-BR" dirty="0"/>
                  <a:t> 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$210,40</m:t>
                    </m:r>
                  </m:oMath>
                </a14:m>
                <a:endParaRPr lang="pt-BR" dirty="0"/>
              </a:p>
              <a:p>
                <a:r>
                  <a:rPr lang="pt-BR" dirty="0"/>
                  <a:t>  </a:t>
                </a: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blipFill>
                <a:blip r:embed="rId2"/>
                <a:stretch>
                  <a:fillRect l="-569" t="-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4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11710"/>
            <a:ext cx="8229600" cy="742950"/>
          </a:xfrm>
        </p:spPr>
        <p:txBody>
          <a:bodyPr/>
          <a:lstStyle/>
          <a:p>
            <a:pPr algn="ctr"/>
            <a:r>
              <a:rPr lang="pt-BR" dirty="0"/>
              <a:t>Exercício 3</a:t>
            </a:r>
          </a:p>
        </p:txBody>
      </p:sp>
    </p:spTree>
    <p:extLst>
      <p:ext uri="{BB962C8B-B14F-4D97-AF65-F5344CB8AC3E}">
        <p14:creationId xmlns:p14="http://schemas.microsoft.com/office/powerpoint/2010/main" val="143528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1520" y="987574"/>
                <a:ext cx="85689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Uma empresa monopolista possui a seguinte curva de demanda inversa: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</a:rPr>
                        <m:t>=150−2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Sua função CUSTO é a seguinte: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100+50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+0,1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PERGUNTA</a:t>
                </a:r>
                <a:r>
                  <a:rPr lang="pt-BR" dirty="0"/>
                  <a:t>: Quais os valores de P e D que maximizam o lucro? Qual o valor desse lucro?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7574"/>
                <a:ext cx="8568952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569" t="-971" b="-2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Sabendo que:</a:t>
                </a:r>
              </a:p>
              <a:p>
                <a:r>
                  <a:rPr lang="pt-BR" b="0" dirty="0"/>
                  <a:t>-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𝑅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b="0" i="1" smtClean="0">
                        <a:latin typeface="Cambria Math"/>
                      </a:rPr>
                      <m:t>.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/>
                  <a:t>      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=150−2</m:t>
                    </m:r>
                    <m:r>
                      <a:rPr lang="pt-BR" i="1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/>
                  <a:t>      -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𝐶</m:t>
                    </m:r>
                    <m:r>
                      <a:rPr lang="pt-BR" i="1">
                        <a:latin typeface="Cambria Math"/>
                      </a:rPr>
                      <m:t>=100+50</m:t>
                    </m:r>
                    <m:r>
                      <a:rPr lang="pt-BR" i="1">
                        <a:latin typeface="Cambria Math"/>
                      </a:rPr>
                      <m:t>𝐷</m:t>
                    </m:r>
                    <m:r>
                      <a:rPr lang="pt-BR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+0,1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Podemos definir a função lucro como:</a:t>
                </a:r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150−2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</a:rPr>
                        <m:t>100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</a:rPr>
                        <m:t>50</m:t>
                      </m:r>
                      <m:r>
                        <a:rPr lang="pt-BR" i="1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r>
                        <a:rPr lang="pt-BR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</a:rPr>
                        <m:t>0,1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−0,1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+100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−100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Condição de primeira ordem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−0,3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+2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</a:rPr>
                        <m:t>+100=0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De onde sai: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21,89</m:t>
                    </m:r>
                  </m:oMath>
                </a14:m>
                <a:r>
                  <a:rPr lang="pt-BR" dirty="0"/>
                  <a:t> 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−15,23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Sabendo que uma demanda negativa é impossível, os resultados de interesse são: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21,89</m:t>
                    </m:r>
                  </m:oMath>
                </a14:m>
                <a:r>
                  <a:rPr lang="pt-BR" dirty="0"/>
                  <a:t>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𝑅</m:t>
                    </m:r>
                    <m:r>
                      <a:rPr lang="pt-BR" i="1">
                        <a:latin typeface="Cambria Math"/>
                      </a:rPr>
                      <m:t>$106,22</m:t>
                    </m:r>
                  </m:oMath>
                </a14:m>
                <a:r>
                  <a:rPr lang="pt-BR" dirty="0"/>
                  <a:t> 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$1.519,26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861"/>
                <a:ext cx="8568952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569" t="-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11710"/>
            <a:ext cx="8229600" cy="742950"/>
          </a:xfrm>
        </p:spPr>
        <p:txBody>
          <a:bodyPr/>
          <a:lstStyle/>
          <a:p>
            <a:pPr algn="ctr"/>
            <a:r>
              <a:rPr lang="pt-BR" dirty="0"/>
              <a:t>Exercício 4</a:t>
            </a:r>
          </a:p>
        </p:txBody>
      </p:sp>
    </p:spTree>
    <p:extLst>
      <p:ext uri="{BB962C8B-B14F-4D97-AF65-F5344CB8AC3E}">
        <p14:creationId xmlns:p14="http://schemas.microsoft.com/office/powerpoint/2010/main" val="2202325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99860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editora paga 15% de direitos autorais (sobre o preço de venda de cada livro) ao autor.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79512" y="1936452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demanda por tal livro é dada por: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𝐷</m:t>
                    </m:r>
                    <m:r>
                      <a:rPr lang="pt-BR" b="0" i="1" smtClean="0">
                        <a:latin typeface="Cambria Math"/>
                      </a:rPr>
                      <m:t>=200−5</m:t>
                    </m:r>
                    <m:r>
                      <a:rPr lang="pt-B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pt-BR" dirty="0"/>
                  <a:t>  ou a inversa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40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0,2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36452"/>
                <a:ext cx="878497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9512" y="2501483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custo de produção para a editora é: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𝐶</m:t>
                    </m:r>
                    <m:r>
                      <a:rPr lang="pt-BR" b="0" i="1" smtClean="0">
                        <a:latin typeface="Cambria Math"/>
                      </a:rPr>
                      <m:t>=10+2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01483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79512" y="314955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Quais as quantidades e preços ótimos para editora e autor?</a:t>
            </a:r>
          </a:p>
          <a:p>
            <a:endParaRPr lang="pt-BR" dirty="0"/>
          </a:p>
          <a:p>
            <a:r>
              <a:rPr lang="pt-BR" b="1" i="1" dirty="0">
                <a:solidFill>
                  <a:srgbClr val="00B050"/>
                </a:solidFill>
              </a:rPr>
              <a:t>DICA: primeiramente, calcule como se dará a RECEITA do autor e como se dará o LUCRO da editora, e depois maximize.</a:t>
            </a:r>
          </a:p>
        </p:txBody>
      </p:sp>
    </p:spTree>
    <p:extLst>
      <p:ext uri="{BB962C8B-B14F-4D97-AF65-F5344CB8AC3E}">
        <p14:creationId xmlns:p14="http://schemas.microsoft.com/office/powerpoint/2010/main" val="25672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255"/>
            <a:ext cx="6768752" cy="4898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899592" y="267494"/>
                <a:ext cx="6480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67494"/>
                <a:ext cx="648072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6604"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833277" y="1131590"/>
                <a:ext cx="13681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77" y="1131590"/>
                <a:ext cx="1368152" cy="432048"/>
              </a:xfrm>
              <a:prstGeom prst="rect">
                <a:avLst/>
              </a:prstGeom>
              <a:blipFill rotWithShape="1">
                <a:blip r:embed="rId4"/>
                <a:stretch>
                  <a:fillRect b="-5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013297" y="2859782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297" y="2859782"/>
                <a:ext cx="2159103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233548" y="3003798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48" y="3003798"/>
                <a:ext cx="2159103" cy="432048"/>
              </a:xfrm>
              <a:prstGeom prst="rect">
                <a:avLst/>
              </a:prstGeom>
              <a:blipFill rotWithShape="1">
                <a:blip r:embed="rId6"/>
                <a:stretch>
                  <a:fillRect b="-5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167852" y="4629502"/>
                <a:ext cx="476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852" y="4629502"/>
                <a:ext cx="4761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977751" y="4659982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51" y="4659982"/>
                <a:ext cx="2159103" cy="4320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645145" y="4659982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45" y="4659982"/>
                <a:ext cx="2159103" cy="4320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452320" y="4515966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515966"/>
                <a:ext cx="3792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6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2840"/>
            <a:ext cx="6764986" cy="4755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87624" y="195486"/>
                <a:ext cx="6480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5486"/>
                <a:ext cx="648072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6604" b="-5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833277" y="2579720"/>
                <a:ext cx="13681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77" y="2579720"/>
                <a:ext cx="1368152" cy="432048"/>
              </a:xfrm>
              <a:prstGeom prst="rect">
                <a:avLst/>
              </a:prstGeom>
              <a:blipFill rotWithShape="1"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885091" y="843558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91" y="843558"/>
                <a:ext cx="2159103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121877" y="866650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77" y="866650"/>
                <a:ext cx="2159103" cy="432048"/>
              </a:xfrm>
              <a:prstGeom prst="rect">
                <a:avLst/>
              </a:prstGeom>
              <a:blipFill rotWithShape="1">
                <a:blip r:embed="rId6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044194" y="4551591"/>
                <a:ext cx="476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94" y="4551591"/>
                <a:ext cx="4761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907704" y="4551591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51591"/>
                <a:ext cx="2159103" cy="4320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575098" y="4551591"/>
                <a:ext cx="2159103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98" y="4551591"/>
                <a:ext cx="2159103" cy="4320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361146" y="448034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146" y="4480341"/>
                <a:ext cx="3792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79512" y="123478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Função: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=16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478"/>
                <a:ext cx="324036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50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79512" y="411510"/>
                <a:ext cx="7560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Sendo sua primeira derivada: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=16−12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1510"/>
                <a:ext cx="756084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45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7808" y="705473"/>
                <a:ext cx="5904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pt-BR" dirty="0"/>
                  <a:t> notamos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8" y="705473"/>
                <a:ext cx="59046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30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79512" y="105029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Vejamos esse local no gráfico abaixo: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23526"/>
              </p:ext>
            </p:extLst>
          </p:nvPr>
        </p:nvGraphicFramePr>
        <p:xfrm>
          <a:off x="683568" y="19236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Conector reto 10"/>
          <p:cNvCxnSpPr/>
          <p:nvPr/>
        </p:nvCxnSpPr>
        <p:spPr>
          <a:xfrm flipV="1">
            <a:off x="3083582" y="3291830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990075" y="27423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Ponto de INFLEXÃO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580112" y="2545616"/>
                <a:ext cx="30963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accent1">
                        <a:lumMod val="50000"/>
                      </a:schemeClr>
                    </a:solidFill>
                  </a:rPr>
                  <a:t>Por isso dizemos que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pt-B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pt-BR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pt-BR" dirty="0">
                    <a:solidFill>
                      <a:schemeClr val="accent1">
                        <a:lumMod val="50000"/>
                      </a:schemeClr>
                    </a:solidFill>
                  </a:rPr>
                  <a:t> é condição necessária e não suficiente, para determinar um extremo local</a:t>
                </a:r>
              </a:p>
              <a:p>
                <a:pPr algn="ctr"/>
                <a:r>
                  <a:rPr lang="pt-BR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45616"/>
                <a:ext cx="3096344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181" t="-1742" r="-31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9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Graphic spid="7" grpId="0">
        <p:bldAsOne/>
      </p:bldGraphic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761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NOTA</a:t>
            </a:r>
            <a:r>
              <a:rPr lang="pt-BR" sz="3200" dirty="0"/>
              <a:t>: a condição SUFICIENTE para um extremo será analisada posteriormente. Por ora, vamos seguir com nossos estudos apenas com a condição de PRIMEIRA ORDEM</a:t>
            </a:r>
          </a:p>
        </p:txBody>
      </p:sp>
    </p:spTree>
    <p:extLst>
      <p:ext uri="{BB962C8B-B14F-4D97-AF65-F5344CB8AC3E}">
        <p14:creationId xmlns:p14="http://schemas.microsoft.com/office/powerpoint/2010/main" val="65449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</p:spPr>
            <p:txBody>
              <a:bodyPr/>
              <a:lstStyle/>
              <a:p>
                <a:r>
                  <a:rPr lang="pt-BR" dirty="0"/>
                  <a:t>Calcule os valores extremos da seguinte função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939552"/>
              </a:xfrm>
              <a:blipFill rotWithShape="1">
                <a:blip r:embed="rId2"/>
                <a:stretch>
                  <a:fillRect l="-667" t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4819" y="2581191"/>
                <a:ext cx="2289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BR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" y="2581191"/>
                <a:ext cx="22890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75856" y="2355726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55726"/>
                <a:ext cx="453650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7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75856" y="2706474"/>
                <a:ext cx="4536504" cy="48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Solução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𝑜𝑢</m:t>
                    </m:r>
                    <m:r>
                      <a:rPr lang="pt-BR" b="0" i="1" smtClean="0">
                        <a:latin typeface="Cambria Math"/>
                      </a:rPr>
                      <m:t> 0,167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06474"/>
                <a:ext cx="4536504" cy="485197"/>
              </a:xfrm>
              <a:prstGeom prst="rect">
                <a:avLst/>
              </a:prstGeom>
              <a:blipFill rotWithShape="1">
                <a:blip r:embed="rId5"/>
                <a:stretch>
                  <a:fillRect l="-1074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323528" y="343584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tais soluções, como podemos verificar se são pontos de máximo, mínimo ou inflexão?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408565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possível saída é testar pequenas variações ao redor desses pontos.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450667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Então, vamos lá!!!!!!!!!</a:t>
            </a:r>
          </a:p>
        </p:txBody>
      </p:sp>
    </p:spTree>
    <p:extLst>
      <p:ext uri="{BB962C8B-B14F-4D97-AF65-F5344CB8AC3E}">
        <p14:creationId xmlns:p14="http://schemas.microsoft.com/office/powerpoint/2010/main" val="22898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</p:spPr>
            <p:txBody>
              <a:bodyPr>
                <a:normAutofit/>
              </a:bodyPr>
              <a:lstStyle/>
              <a:p>
                <a:r>
                  <a:rPr lang="pt-BR" sz="2000" dirty="0"/>
                  <a:t>Para testar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pt-B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pt-BR" sz="2000" dirty="0"/>
                  <a:t> vamos verificar o valor de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/>
                  <a:t>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0,1</m:t>
                    </m:r>
                  </m:oMath>
                </a14:m>
                <a:r>
                  <a:rPr lang="pt-BR" sz="2000" dirty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>
                      <a:rPr lang="pt-BR" sz="2000" i="1">
                        <a:latin typeface="Cambria Math"/>
                      </a:rPr>
                      <m:t>0</m:t>
                    </m:r>
                    <m:r>
                      <a:rPr lang="pt-BR" sz="2000" b="0" i="1" smtClean="0">
                        <a:latin typeface="Cambria Math"/>
                      </a:rPr>
                      <m:t>,1</m:t>
                    </m:r>
                  </m:oMath>
                </a14:m>
                <a:r>
                  <a:rPr lang="pt-BR" sz="2000" dirty="0"/>
                  <a:t> (note que esses são números arbitrários). Ou seja </a:t>
                </a:r>
              </a:p>
              <a:p>
                <a:pPr marL="0" indent="0">
                  <a:buNone/>
                </a:pPr>
                <a:br>
                  <a:rPr lang="pt-BR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.0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+2=</m:t>
                      </m:r>
                      <m:r>
                        <a:rPr lang="pt-BR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0,1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.0,1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+2=1,997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=2.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(−0,1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i="1">
                          <a:latin typeface="Cambria Math"/>
                        </a:rPr>
                        <m:t>−0,5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.(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0,1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i="1">
                          <a:latin typeface="Cambria Math"/>
                        </a:rPr>
                        <m:t>+2=1,99</m:t>
                      </m:r>
                      <m:r>
                        <a:rPr lang="pt-BR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Como os dois valores ao redor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pt-BR" dirty="0"/>
                  <a:t> foram menores, esse é um ponto de </a:t>
                </a:r>
                <a:r>
                  <a:rPr lang="pt-BR" b="1" dirty="0"/>
                  <a:t>MÁXIMO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819872"/>
              </a:xfrm>
              <a:blipFill rotWithShape="1">
                <a:blip r:embed="rId2"/>
                <a:stretch>
                  <a:fillRect l="-667" t="-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9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38949</TotalTime>
  <Words>1786</Words>
  <Application>Microsoft Office PowerPoint</Application>
  <PresentationFormat>Apresentação na tela (16:9)</PresentationFormat>
  <Paragraphs>284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Cambria Math</vt:lpstr>
      <vt:lpstr>Brilho</vt:lpstr>
      <vt:lpstr>Otimização de funções com apenas uma variável</vt:lpstr>
      <vt:lpstr>Condições necessárias para máximos e mínimos – sem restrição</vt:lpstr>
      <vt:lpstr>Extremo Global ou Local</vt:lpstr>
      <vt:lpstr>Apresentação do PowerPoint</vt:lpstr>
      <vt:lpstr>Apresentação do PowerPoint</vt:lpstr>
      <vt:lpstr>Apresentação do PowerPoint</vt:lpstr>
      <vt:lpstr>Apresentação do PowerPoint</vt:lpstr>
      <vt:lpstr>Exemplo 1</vt:lpstr>
      <vt:lpstr>Exemplo 1</vt:lpstr>
      <vt:lpstr>Exemplo 1</vt:lpstr>
      <vt:lpstr>Exemplo 1: CUIDADO RELEVANTE</vt:lpstr>
      <vt:lpstr>Exemplo 1: GRÁFICO</vt:lpstr>
      <vt:lpstr>Exemplo 2</vt:lpstr>
      <vt:lpstr>Exemplo 2</vt:lpstr>
      <vt:lpstr>Apresentação do PowerPoint</vt:lpstr>
      <vt:lpstr>Exemplo 3</vt:lpstr>
      <vt:lpstr>Exemplo 3</vt:lpstr>
      <vt:lpstr>Exemplo 3</vt:lpstr>
      <vt:lpstr>Apresentação do PowerPoint</vt:lpstr>
      <vt:lpstr>Exemplo 4</vt:lpstr>
      <vt:lpstr>Exemplo 4</vt:lpstr>
      <vt:lpstr>Exemplo 4</vt:lpstr>
      <vt:lpstr>Exemplo 4</vt:lpstr>
      <vt:lpstr>Apresentação do PowerPoint</vt:lpstr>
      <vt:lpstr>Exercício 1</vt:lpstr>
      <vt:lpstr>Apresentação do PowerPoint</vt:lpstr>
      <vt:lpstr>Apresentação do PowerPoint</vt:lpstr>
      <vt:lpstr>Apresentação do PowerPoint</vt:lpstr>
      <vt:lpstr>Exercício 2</vt:lpstr>
      <vt:lpstr>Apresentação do PowerPoint</vt:lpstr>
      <vt:lpstr>Apresentação do PowerPoint</vt:lpstr>
      <vt:lpstr>Exercício 3</vt:lpstr>
      <vt:lpstr>Apresentação do PowerPoint</vt:lpstr>
      <vt:lpstr>Apresentação do PowerPoint</vt:lpstr>
      <vt:lpstr>Exercício 4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</cp:lastModifiedBy>
  <cp:revision>416</cp:revision>
  <dcterms:created xsi:type="dcterms:W3CDTF">2018-04-23T16:42:09Z</dcterms:created>
  <dcterms:modified xsi:type="dcterms:W3CDTF">2023-08-28T14:28:00Z</dcterms:modified>
</cp:coreProperties>
</file>