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2" r:id="rId3"/>
    <p:sldId id="263" r:id="rId4"/>
    <p:sldId id="264" r:id="rId5"/>
    <p:sldId id="265" r:id="rId6"/>
    <p:sldId id="267" r:id="rId7"/>
    <p:sldId id="266" r:id="rId8"/>
    <p:sldId id="260" r:id="rId9"/>
    <p:sldId id="268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4B53D-C11D-4C78-8EC5-3F545BD05A9C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2668E-BB27-496F-8CC5-A83C976B8F6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6E76D-C7DF-469C-8A2E-1E7CFD7F49E3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0475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A418-D5FA-4A54-970B-A21BB54E4252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E600-0A58-4E7A-A850-535C4123BF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A418-D5FA-4A54-970B-A21BB54E4252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E600-0A58-4E7A-A850-535C4123BF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A418-D5FA-4A54-970B-A21BB54E4252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E600-0A58-4E7A-A850-535C4123BF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FF167-12EE-4A3F-8807-FBCA513CCB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FCE48-CC57-4266-96D7-E49B7D6EB1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A418-D5FA-4A54-970B-A21BB54E4252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E600-0A58-4E7A-A850-535C4123BF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A418-D5FA-4A54-970B-A21BB54E4252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E600-0A58-4E7A-A850-535C4123BF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A418-D5FA-4A54-970B-A21BB54E4252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E600-0A58-4E7A-A850-535C4123BF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A418-D5FA-4A54-970B-A21BB54E4252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E600-0A58-4E7A-A850-535C4123BF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A418-D5FA-4A54-970B-A21BB54E4252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E600-0A58-4E7A-A850-535C4123BF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A418-D5FA-4A54-970B-A21BB54E4252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E600-0A58-4E7A-A850-535C4123BF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A418-D5FA-4A54-970B-A21BB54E4252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E600-0A58-4E7A-A850-535C4123BF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A418-D5FA-4A54-970B-A21BB54E4252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E600-0A58-4E7A-A850-535C4123BF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A418-D5FA-4A54-970B-A21BB54E4252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5E600-0A58-4E7A-A850-535C4123BF5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com.br/url?sa=i&amp;rct=j&amp;q=&amp;esrc=s&amp;frm=1&amp;source=images&amp;cd=&amp;cad=rja&amp;uact=8&amp;ved=2ahUKEwj9787dorHaAhXFgZAKHcN8Ap0QjRx6BAgAEAU&amp;url=http%3A%2F%2Fwww.ebah.com.br%2Fcontent%2FABAAABtYQAI%2Fresumo-articulacoes&amp;psig=AOvVaw3J_4Me9ol3-z2hl2Cy91K3&amp;ust=1523503430607383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hyperlink" Target="http://www.google.com.br/url?sa=i&amp;rct=j&amp;q=&amp;esrc=s&amp;frm=1&amp;source=images&amp;cd=&amp;cad=rja&amp;uact=8&amp;ved=2ahUKEwjzx8_rprHaAhUCxpAKHVejACgQjRx6BAgAEAU&amp;url=http%3A%2F%2Fgloboesporte.globo.com%2Feu-atleta%2Fsaude%2Fnoticia%2F2013%2F09%2Fpubalgia-pode-ser-tratada-com-fisioterapia-aquatica-e-alongamento.html&amp;psig=AOvVaw3_lhDPSu9l4tHXAPj5NWLv&amp;ust=152350436839790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om.br/url?sa=i&amp;rct=j&amp;q=&amp;esrc=s&amp;frm=1&amp;source=images&amp;cd=&amp;cad=rja&amp;uact=8&amp;ved=2ahUKEwjsvu7gpbHaAhUQOZAKHZB0BCQQjRx6BAgAEAU&amp;url=http%3A%2F%2Fencantosdabiologia.blogspot.com%2F2014%2F&amp;psig=AOvVaw0FRvV6sLmzWxGxYSx6nHhh&amp;ust=1523504232743052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8032" y="4293096"/>
            <a:ext cx="8532440" cy="172819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1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SISTÊMICA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</a:t>
            </a: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ESTUDO </a:t>
            </a: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ARTICULAÇÕES</a:t>
            </a:r>
          </a:p>
          <a:p>
            <a:r>
              <a:rPr lang="pt-BR" sz="9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SINARTROSES</a:t>
            </a:r>
          </a:p>
          <a:p>
            <a:endParaRPr lang="pt-BR" sz="9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039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09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7813"/>
            <a:ext cx="7201297" cy="91916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tlCol="0">
            <a:normAutofit fontScale="90000"/>
          </a:bodyPr>
          <a:lstStyle/>
          <a:p>
            <a:pPr marL="838200" indent="-838200"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FF00"/>
                </a:solidFill>
              </a:rPr>
              <a:t>         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ARTROLOGIA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4" descr="Sem título-22cópi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3568" y="1484784"/>
            <a:ext cx="4756497" cy="4663265"/>
          </a:xfrm>
          <a:noFill/>
        </p:spPr>
      </p:pic>
      <p:graphicFrame>
        <p:nvGraphicFramePr>
          <p:cNvPr id="1026" name="Object 2"/>
          <p:cNvGraphicFramePr>
            <a:graphicFrameLocks noGrp="1" noChangeAspect="1"/>
          </p:cNvGraphicFramePr>
          <p:nvPr/>
        </p:nvGraphicFramePr>
        <p:xfrm>
          <a:off x="5139496" y="2032000"/>
          <a:ext cx="3877503" cy="3629248"/>
        </p:xfrm>
        <a:graphic>
          <a:graphicData uri="http://schemas.openxmlformats.org/presentationml/2006/ole">
            <p:oleObj spid="_x0000_s1026" name="Foto do Photo Editor" r:id="rId4" imgW="4191585" imgH="378095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sz="2400" b="1" dirty="0" smtClean="0"/>
              <a:t>Classificação: de acordo com o tipo de material interposto</a:t>
            </a:r>
            <a:br>
              <a:rPr lang="pt-BR" sz="2400" b="1" dirty="0" smtClean="0"/>
            </a:br>
            <a:r>
              <a:rPr lang="pt-B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2.1. Sinartroses (continuidade)</a:t>
            </a:r>
            <a:br>
              <a:rPr lang="pt-B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pt-B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2.2. Diartroses (</a:t>
            </a:r>
            <a:r>
              <a:rPr lang="pt-B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contiguidade</a:t>
            </a:r>
            <a:r>
              <a:rPr lang="pt-B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18436" name="Picture 7" descr="Sem título-3cóp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2133600"/>
            <a:ext cx="3254375" cy="3681413"/>
          </a:xfrm>
          <a:noFill/>
        </p:spPr>
      </p:pic>
      <p:pic>
        <p:nvPicPr>
          <p:cNvPr id="17411" name="Picture 4" descr="Sem título-4có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5400"/>
            <a:ext cx="558006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08323"/>
            <a:ext cx="8424862" cy="460890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Sinartroses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pt-B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1.1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Fibrosas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Suturas:     </a:t>
            </a:r>
            <a:r>
              <a:rPr lang="pt-B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serrátil</a:t>
            </a:r>
            <a:r>
              <a:rPr lang="pt-B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denteada, escamosa e plana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Sindesmoses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Gonfoses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Esquindilese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1.2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Cartilaginosas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- Sincondroses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Sínfises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3375"/>
            <a:ext cx="7537450" cy="1008063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Sinartroses: </a:t>
            </a:r>
            <a:b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1.1. Fibrosas</a:t>
            </a:r>
            <a:r>
              <a:rPr lang="pt-B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- Suturas: </a:t>
            </a:r>
            <a:r>
              <a:rPr lang="pt-BR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denteada, </a:t>
            </a:r>
            <a:r>
              <a:rPr lang="pt-BR" sz="2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serrátil</a:t>
            </a:r>
            <a:r>
              <a:rPr lang="pt-BR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plana e escamosa</a:t>
            </a:r>
            <a:endParaRPr lang="pt-BR" sz="20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F66122-008-f007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6192837" cy="4808538"/>
          </a:xfrm>
          <a:prstGeom prst="rect">
            <a:avLst/>
          </a:prstGeom>
          <a:noFill/>
          <a:ln w="9525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Sem título-7cópi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628800"/>
            <a:ext cx="4246563" cy="4545546"/>
          </a:xfrm>
          <a:ln>
            <a:solidFill>
              <a:srgbClr val="FF0000"/>
            </a:solidFill>
          </a:ln>
        </p:spPr>
      </p:pic>
      <p:pic>
        <p:nvPicPr>
          <p:cNvPr id="18" name="Picture 5" descr="F:\DCIM\101MSDCF\DSC00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6839"/>
            <a:ext cx="4752528" cy="38145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9" name="CaixaDeTexto 18"/>
          <p:cNvSpPr txBox="1"/>
          <p:nvPr/>
        </p:nvSpPr>
        <p:spPr>
          <a:xfrm>
            <a:off x="971600" y="3212976"/>
            <a:ext cx="21602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 smtClean="0"/>
              <a:t>Sinostose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60648"/>
            <a:ext cx="7537450" cy="1008063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Sinartroses: </a:t>
            </a:r>
            <a:b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1.1. Fibrosas</a:t>
            </a:r>
            <a:r>
              <a:rPr lang="pt-B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Sindesmoses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, gonfoses e esquindilese</a:t>
            </a:r>
            <a:endParaRPr lang="pt-BR" sz="20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8" descr="Sem título-12có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84313"/>
            <a:ext cx="194468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Sem título-6cóp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5600" y="1341438"/>
            <a:ext cx="3530600" cy="5308600"/>
          </a:xfrm>
          <a:noFill/>
          <a:ln>
            <a:solidFill>
              <a:schemeClr val="tx1"/>
            </a:solidFill>
          </a:ln>
        </p:spPr>
      </p:pic>
      <p:cxnSp>
        <p:nvCxnSpPr>
          <p:cNvPr id="8" name="Conector de seta reta 7"/>
          <p:cNvCxnSpPr/>
          <p:nvPr/>
        </p:nvCxnSpPr>
        <p:spPr>
          <a:xfrm>
            <a:off x="7019925" y="3500438"/>
            <a:ext cx="8651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1"/>
          <p:cNvPicPr>
            <a:picLocks noChangeAspect="1" noChangeArrowheads="1"/>
          </p:cNvPicPr>
          <p:nvPr/>
        </p:nvPicPr>
        <p:blipFill>
          <a:blip r:embed="rId4" cstate="print"/>
          <a:srcRect l="13628" r="13628"/>
          <a:stretch>
            <a:fillRect/>
          </a:stretch>
        </p:blipFill>
        <p:spPr bwMode="auto">
          <a:xfrm>
            <a:off x="423184" y="1268760"/>
            <a:ext cx="330654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Sem título-5cóp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564904"/>
            <a:ext cx="3244850" cy="39925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0" name="Picture 2" descr="Resultado de imagem para esquindiles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095" y="1412776"/>
            <a:ext cx="5305615" cy="2592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8229600" cy="1008112"/>
          </a:xfrm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1.2. Cartilaginosas</a:t>
            </a:r>
            <a:r>
              <a:rPr lang="pt-BR" sz="2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Sincondrose e sínfise</a:t>
            </a:r>
            <a:r>
              <a:rPr lang="pt-B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chemeClr val="accent1"/>
                </a:solidFill>
              </a:rPr>
              <a:t>	</a:t>
            </a:r>
            <a:endParaRPr lang="pt-BR" sz="2400" dirty="0" smtClean="0"/>
          </a:p>
        </p:txBody>
      </p:sp>
      <p:sp>
        <p:nvSpPr>
          <p:cNvPr id="22531" name="Espaço Reservado para Conteúdo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20483" name="Picture 9" descr="Sem título-6cóp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6313" y="1406525"/>
            <a:ext cx="3530600" cy="5308600"/>
          </a:xfrm>
          <a:noFill/>
        </p:spPr>
      </p:pic>
      <p:pic>
        <p:nvPicPr>
          <p:cNvPr id="12" name="Picture 6" descr="Sem título-20cópia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285750" y="1484585"/>
            <a:ext cx="43211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4632" y="1412776"/>
            <a:ext cx="4999856" cy="52349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4" name="Picture 2" descr="Resultado de imagem para disco epifisári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556792"/>
            <a:ext cx="2808312" cy="49075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8" name="Picture 6" descr="Resultado de imagem para sinfise pubic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2093589"/>
            <a:ext cx="5099751" cy="32076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15616" y="3861048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Articulações ou junturas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Articulações Sinartroses: classificação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F:\AULAS APARELHO LOCOMOTOR  MEDICINA 2018\INTRODUÇÃO AOA APRELHO LOCOMO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918" y="116632"/>
            <a:ext cx="4699114" cy="348312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37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09402"/>
            <a:ext cx="7772400" cy="518795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000" dirty="0" smtClean="0"/>
          </a:p>
          <a:p>
            <a:pPr algn="just" eaLnBrk="1" hangingPunct="1">
              <a:lnSpc>
                <a:spcPct val="80000"/>
              </a:lnSpc>
              <a:buFont typeface="Wingdings" pitchFamily="-106" charset="2"/>
              <a:buBlip>
                <a:blip r:embed="rId2"/>
              </a:buBlip>
              <a:defRPr/>
            </a:pPr>
            <a:r>
              <a:rPr lang="pt-BR" sz="6000" b="1" dirty="0" err="1" smtClean="0">
                <a:cs typeface="Arial" charset="0"/>
              </a:rPr>
              <a:t>Dangelo</a:t>
            </a:r>
            <a:r>
              <a:rPr lang="pt-BR" sz="6000" b="1" dirty="0" smtClean="0">
                <a:cs typeface="Arial" charset="0"/>
              </a:rPr>
              <a:t> e </a:t>
            </a:r>
            <a:r>
              <a:rPr lang="pt-BR" sz="6000" b="1" dirty="0" err="1" smtClean="0">
                <a:cs typeface="Arial" charset="0"/>
              </a:rPr>
              <a:t>Fattini</a:t>
            </a:r>
            <a:r>
              <a:rPr lang="pt-BR" sz="6000" b="1" dirty="0" smtClean="0">
                <a:cs typeface="Arial" charset="0"/>
              </a:rPr>
              <a:t>. Anatomia Humana Sistêmica e Segmentar. Editora </a:t>
            </a:r>
            <a:r>
              <a:rPr lang="pt-BR" sz="6000" b="1" dirty="0" err="1" smtClean="0">
                <a:cs typeface="Arial" charset="0"/>
              </a:rPr>
              <a:t>Atheneu</a:t>
            </a:r>
            <a:r>
              <a:rPr lang="pt-BR" sz="6000" b="1" dirty="0" smtClean="0">
                <a:cs typeface="Arial" charset="0"/>
              </a:rPr>
              <a:t>, São Paulo.</a:t>
            </a:r>
          </a:p>
          <a:p>
            <a:pPr algn="just" eaLnBrk="1" hangingPunct="1">
              <a:lnSpc>
                <a:spcPct val="80000"/>
              </a:lnSpc>
              <a:buFont typeface="Wingdings" pitchFamily="-106" charset="2"/>
              <a:buBlip>
                <a:blip r:embed="rId2"/>
              </a:buBlip>
              <a:defRPr/>
            </a:pPr>
            <a:endParaRPr lang="pt-BR" sz="6000" b="1" dirty="0" smtClean="0"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-106" charset="2"/>
              <a:buBlip>
                <a:blip r:embed="rId2"/>
              </a:buBlip>
              <a:defRPr/>
            </a:pPr>
            <a:r>
              <a:rPr lang="pt-BR" sz="6000" b="1" dirty="0" err="1" smtClean="0"/>
              <a:t>Tirapelli</a:t>
            </a:r>
            <a:r>
              <a:rPr lang="pt-BR" sz="6000" b="1" dirty="0" smtClean="0"/>
              <a:t>, </a:t>
            </a:r>
            <a:r>
              <a:rPr lang="pt-BR" sz="6000" b="1" dirty="0" err="1" smtClean="0"/>
              <a:t>L.F.</a:t>
            </a:r>
            <a:r>
              <a:rPr lang="pt-BR" sz="6000" b="1" dirty="0" smtClean="0"/>
              <a:t> Bases morfológicas do corpo humano. Rio de Janeiro: Guanabara </a:t>
            </a:r>
            <a:r>
              <a:rPr lang="pt-BR" sz="6000" b="1" dirty="0" err="1" smtClean="0"/>
              <a:t>Koogan</a:t>
            </a:r>
            <a:r>
              <a:rPr lang="pt-BR" sz="6000" b="1" dirty="0" smtClean="0"/>
              <a:t> S.A.</a:t>
            </a:r>
          </a:p>
          <a:p>
            <a:pPr algn="just" eaLnBrk="1" hangingPunct="1">
              <a:lnSpc>
                <a:spcPct val="80000"/>
              </a:lnSpc>
              <a:buFont typeface="Wingdings" pitchFamily="-106" charset="2"/>
              <a:buBlip>
                <a:blip r:embed="rId2"/>
              </a:buBlip>
              <a:defRPr/>
            </a:pPr>
            <a:endParaRPr lang="he-IL" sz="6000" b="1" dirty="0" smtClean="0"/>
          </a:p>
          <a:p>
            <a:pPr algn="just" eaLnBrk="1" hangingPunct="1">
              <a:lnSpc>
                <a:spcPct val="80000"/>
              </a:lnSpc>
              <a:buFont typeface="Wingdings" pitchFamily="-106" charset="2"/>
              <a:buBlip>
                <a:blip r:embed="rId2"/>
              </a:buBlip>
              <a:defRPr/>
            </a:pPr>
            <a:r>
              <a:rPr lang="pt-BR" sz="6000" b="1" dirty="0" smtClean="0"/>
              <a:t>Gardner, Gray e O</a:t>
            </a:r>
            <a:r>
              <a:rPr lang="he-IL" sz="6000" b="1" dirty="0" smtClean="0"/>
              <a:t>׳</a:t>
            </a:r>
            <a:r>
              <a:rPr lang="pt-BR" sz="6000" b="1" dirty="0" err="1" smtClean="0">
                <a:cs typeface="Arial" charset="0"/>
              </a:rPr>
              <a:t>Rahilly</a:t>
            </a:r>
            <a:r>
              <a:rPr lang="pt-BR" sz="6000" b="1" dirty="0" smtClean="0">
                <a:cs typeface="Arial" charset="0"/>
              </a:rPr>
              <a:t>. Anatomia. </a:t>
            </a:r>
            <a:r>
              <a:rPr lang="pt-BR" sz="6000" b="1" dirty="0" smtClean="0"/>
              <a:t>Rio de Janeiro: </a:t>
            </a:r>
            <a:r>
              <a:rPr lang="pt-BR" sz="6000" b="1" dirty="0" err="1" smtClean="0"/>
              <a:t>Guanabra</a:t>
            </a:r>
            <a:r>
              <a:rPr lang="pt-BR" sz="6000" b="1" dirty="0" smtClean="0"/>
              <a:t> </a:t>
            </a:r>
            <a:r>
              <a:rPr lang="pt-BR" sz="6000" b="1" dirty="0" err="1" smtClean="0"/>
              <a:t>Koogan</a:t>
            </a:r>
            <a:r>
              <a:rPr lang="pt-BR" sz="6000" b="1" dirty="0" smtClean="0"/>
              <a:t> S.A.</a:t>
            </a:r>
          </a:p>
          <a:p>
            <a:pPr algn="just" eaLnBrk="1" hangingPunct="1">
              <a:lnSpc>
                <a:spcPct val="80000"/>
              </a:lnSpc>
              <a:buFont typeface="Wingdings" pitchFamily="-106" charset="2"/>
              <a:buBlip>
                <a:blip r:embed="rId2"/>
              </a:buBlip>
              <a:defRPr/>
            </a:pPr>
            <a:endParaRPr lang="pt-BR" sz="6000" b="1" dirty="0" smtClean="0"/>
          </a:p>
          <a:p>
            <a:pPr algn="just" eaLnBrk="1" hangingPunct="1">
              <a:lnSpc>
                <a:spcPct val="80000"/>
              </a:lnSpc>
              <a:buFont typeface="Wingdings" pitchFamily="-106" charset="2"/>
              <a:buBlip>
                <a:blip r:embed="rId2"/>
              </a:buBlip>
              <a:defRPr/>
            </a:pPr>
            <a:r>
              <a:rPr lang="pt-BR" sz="6000" b="1" u="sng" dirty="0" err="1" smtClean="0"/>
              <a:t>Prometheus</a:t>
            </a:r>
            <a:r>
              <a:rPr lang="pt-BR" sz="6000" b="1" u="sng" dirty="0" smtClean="0"/>
              <a:t>. Atlas de anatomia humana. Rio de Janeiro: </a:t>
            </a:r>
            <a:r>
              <a:rPr lang="pt-BR" sz="6000" b="1" u="sng" dirty="0" err="1" smtClean="0"/>
              <a:t>Guanabra</a:t>
            </a:r>
            <a:r>
              <a:rPr lang="pt-BR" sz="6000" b="1" u="sng" dirty="0" smtClean="0"/>
              <a:t> </a:t>
            </a:r>
            <a:r>
              <a:rPr lang="pt-BR" sz="6000" b="1" u="sng" dirty="0" err="1" smtClean="0"/>
              <a:t>Koogan</a:t>
            </a:r>
            <a:r>
              <a:rPr lang="pt-BR" sz="6000" b="1" u="sng" dirty="0" smtClean="0"/>
              <a:t> S.A.</a:t>
            </a:r>
          </a:p>
          <a:p>
            <a:pPr algn="just" eaLnBrk="1" hangingPunct="1">
              <a:lnSpc>
                <a:spcPct val="80000"/>
              </a:lnSpc>
              <a:buFont typeface="Wingdings" pitchFamily="-106" charset="2"/>
              <a:buBlip>
                <a:blip r:embed="rId2"/>
              </a:buBlip>
              <a:defRPr/>
            </a:pPr>
            <a:endParaRPr lang="pt-BR" sz="6000" b="1" u="sng" dirty="0" smtClean="0"/>
          </a:p>
          <a:p>
            <a:pPr algn="just" eaLnBrk="1" hangingPunct="1">
              <a:lnSpc>
                <a:spcPct val="80000"/>
              </a:lnSpc>
              <a:buFont typeface="Wingdings" pitchFamily="-106" charset="2"/>
              <a:buBlip>
                <a:blip r:embed="rId2"/>
              </a:buBlip>
              <a:defRPr/>
            </a:pPr>
            <a:r>
              <a:rPr lang="pt-BR" sz="6000" b="1" u="sng" dirty="0" err="1" smtClean="0"/>
              <a:t>Netter</a:t>
            </a:r>
            <a:r>
              <a:rPr lang="pt-BR" sz="6000" b="1" u="sng" dirty="0" smtClean="0"/>
              <a:t>, </a:t>
            </a:r>
            <a:r>
              <a:rPr lang="pt-BR" sz="6000" b="1" u="sng" dirty="0" err="1" smtClean="0"/>
              <a:t>F.H.</a:t>
            </a:r>
            <a:r>
              <a:rPr lang="pt-BR" sz="6000" b="1" u="sng" dirty="0" smtClean="0"/>
              <a:t> Atlas de Anatomia humana. Porto Alegre: Artes Médicas.</a:t>
            </a:r>
          </a:p>
          <a:p>
            <a:pPr algn="just" eaLnBrk="1" hangingPunct="1">
              <a:lnSpc>
                <a:spcPct val="80000"/>
              </a:lnSpc>
              <a:buFont typeface="Wingdings" pitchFamily="-106" charset="2"/>
              <a:buBlip>
                <a:blip r:embed="rId2"/>
              </a:buBlip>
              <a:defRPr/>
            </a:pPr>
            <a:endParaRPr lang="pt-BR" sz="6000" b="1" u="sng" dirty="0" smtClean="0"/>
          </a:p>
          <a:p>
            <a:pPr algn="just" eaLnBrk="1" hangingPunct="1">
              <a:lnSpc>
                <a:spcPct val="80000"/>
              </a:lnSpc>
              <a:buFont typeface="Wingdings" pitchFamily="-106" charset="2"/>
              <a:buBlip>
                <a:blip r:embed="rId2"/>
              </a:buBlip>
              <a:defRPr/>
            </a:pPr>
            <a:r>
              <a:rPr lang="pt-BR" sz="6000" b="1" u="sng" dirty="0" err="1" smtClean="0"/>
              <a:t>Sobotta</a:t>
            </a:r>
            <a:r>
              <a:rPr lang="pt-BR" sz="6000" b="1" u="sng" dirty="0" smtClean="0"/>
              <a:t>. Atlas de anatomia humana. Rio de Janeiro: Guanabara </a:t>
            </a:r>
            <a:r>
              <a:rPr lang="pt-BR" sz="6000" b="1" u="sng" dirty="0" err="1" smtClean="0"/>
              <a:t>Koogan</a:t>
            </a:r>
            <a:r>
              <a:rPr lang="pt-BR" sz="6000" b="1" u="sng" dirty="0" smtClean="0"/>
              <a:t> S.A.</a:t>
            </a:r>
          </a:p>
          <a:p>
            <a:pPr algn="just" eaLnBrk="1" hangingPunct="1">
              <a:lnSpc>
                <a:spcPct val="80000"/>
              </a:lnSpc>
              <a:buFont typeface="Wingdings" pitchFamily="-106" charset="2"/>
              <a:buBlip>
                <a:blip r:embed="rId2"/>
              </a:buBlip>
              <a:defRPr/>
            </a:pPr>
            <a:endParaRPr lang="pt-BR" sz="6000" b="1" dirty="0" smtClean="0"/>
          </a:p>
          <a:p>
            <a:pPr algn="just" eaLnBrk="1" hangingPunct="1">
              <a:lnSpc>
                <a:spcPct val="80000"/>
              </a:lnSpc>
              <a:buFont typeface="Wingdings" pitchFamily="-106" charset="2"/>
              <a:buBlip>
                <a:blip r:embed="rId2"/>
              </a:buBlip>
              <a:defRPr/>
            </a:pPr>
            <a:r>
              <a:rPr lang="pt-BR" sz="6000" b="1" dirty="0" err="1" smtClean="0"/>
              <a:t>Tortora</a:t>
            </a:r>
            <a:r>
              <a:rPr lang="pt-BR" sz="6000" b="1" dirty="0" smtClean="0"/>
              <a:t>. Princípios de anatomia Humana. Rio de Janeiro: Guanabara </a:t>
            </a:r>
            <a:r>
              <a:rPr lang="pt-BR" sz="6000" b="1" dirty="0" err="1" smtClean="0"/>
              <a:t>Koogan</a:t>
            </a:r>
            <a:r>
              <a:rPr lang="pt-BR" sz="6000" b="1" dirty="0" smtClean="0"/>
              <a:t> S.A. 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5600" b="1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5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167</Words>
  <Application>Microsoft Office PowerPoint</Application>
  <PresentationFormat>Apresentação na tela (4:3)</PresentationFormat>
  <Paragraphs>45</Paragraphs>
  <Slides>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1" baseType="lpstr">
      <vt:lpstr>Tema do Office</vt:lpstr>
      <vt:lpstr>Foto do Photo Editor</vt:lpstr>
      <vt:lpstr>Slide 1</vt:lpstr>
      <vt:lpstr>         ARTROLOGIA </vt:lpstr>
      <vt:lpstr>Classificação: de acordo com o tipo de material interposto 2.1. Sinartroses (continuidade) 2.2. Diartroses (contiguidade)</vt:lpstr>
      <vt:lpstr>Slide 4</vt:lpstr>
      <vt:lpstr>1. Sinartroses:  1.1. Fibrosas - Suturas: denteada, serrátil, plana e escamosa</vt:lpstr>
      <vt:lpstr>1. Sinartroses:  1.1. Fibrosas - Sindesmoses, gonfoses e esquindilese</vt:lpstr>
      <vt:lpstr>1.2. Cartilaginosas - Sincondrose e sínfise  </vt:lpstr>
      <vt:lpstr>            RESUMO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12</cp:revision>
  <dcterms:created xsi:type="dcterms:W3CDTF">2018-04-11T01:35:51Z</dcterms:created>
  <dcterms:modified xsi:type="dcterms:W3CDTF">2018-04-11T03:43:28Z</dcterms:modified>
</cp:coreProperties>
</file>