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7"/>
  </p:notesMasterIdLst>
  <p:sldIdLst>
    <p:sldId id="266" r:id="rId2"/>
    <p:sldId id="267" r:id="rId3"/>
    <p:sldId id="269" r:id="rId4"/>
    <p:sldId id="268" r:id="rId5"/>
    <p:sldId id="271" r:id="rId6"/>
    <p:sldId id="256" r:id="rId7"/>
    <p:sldId id="258" r:id="rId8"/>
    <p:sldId id="263" r:id="rId9"/>
    <p:sldId id="257" r:id="rId10"/>
    <p:sldId id="259" r:id="rId11"/>
    <p:sldId id="272" r:id="rId12"/>
    <p:sldId id="273" r:id="rId13"/>
    <p:sldId id="274" r:id="rId14"/>
    <p:sldId id="264" r:id="rId15"/>
    <p:sldId id="260" r:id="rId16"/>
    <p:sldId id="275" r:id="rId17"/>
    <p:sldId id="282" r:id="rId18"/>
    <p:sldId id="278" r:id="rId19"/>
    <p:sldId id="280" r:id="rId20"/>
    <p:sldId id="277" r:id="rId21"/>
    <p:sldId id="281" r:id="rId22"/>
    <p:sldId id="283" r:id="rId23"/>
    <p:sldId id="279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5"/>
  </p:normalViewPr>
  <p:slideViewPr>
    <p:cSldViewPr>
      <p:cViewPr varScale="1">
        <p:scale>
          <a:sx n="111" d="100"/>
          <a:sy n="111" d="100"/>
        </p:scale>
        <p:origin x="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75F4-672A-DA41-94D1-D65FB21BF73A}" type="datetimeFigureOut">
              <a:rPr lang="pt-BR" smtClean="0"/>
              <a:t>06/11/16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783D-D3A7-1545-A0B8-D4B42131CA1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14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BC031383-B3AC-43E7-BCD0-80919309A6B1}" type="slidenum">
              <a:rPr lang="en-US"/>
              <a:pPr/>
              <a:t>‹n.º›</a:t>
            </a:fld>
            <a:endParaRPr lang="en-US"/>
          </a:p>
        </p:txBody>
      </p:sp>
      <p:pic>
        <p:nvPicPr>
          <p:cNvPr id="54279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2753E-71FD-4F8A-81A8-F3E37C5CBEBF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C0AF2-DFD3-4168-9BC9-9EE7F5C7C52C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BA68-7156-4EF8-B8D3-D6FC81D43C10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AEE2-8F06-4E57-AA4D-92494510D353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FE9B-740D-479A-8501-F7FCE4AE4167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64D6-4072-4BAC-84F1-AC3B67E44CBD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4E23-884F-4C76-A2B8-84A2DE6C9F5D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E38E9-32F2-4A52-B206-A571B3B52D51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0F88F-19AF-478E-8789-B44A5B4E33FB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599BB-AFF7-4B6D-B92E-22EE4A632007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BEA9E103-EF45-4963-A42D-6A1EB2FF891B}" type="slidenum">
              <a:rPr lang="en-US"/>
              <a:pPr/>
              <a:t>‹n.º›</a:t>
            </a:fld>
            <a:endParaRPr lang="en-US"/>
          </a:p>
        </p:txBody>
      </p:sp>
      <p:pic>
        <p:nvPicPr>
          <p:cNvPr id="53255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NÚMEROS RACIONAIS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153400" cy="1771650"/>
          </a:xfrm>
        </p:spPr>
        <p:txBody>
          <a:bodyPr/>
          <a:lstStyle/>
          <a:p>
            <a:r>
              <a:rPr lang="pt-BR" sz="2800" dirty="0" smtClean="0"/>
              <a:t>Pedagogia</a:t>
            </a:r>
          </a:p>
          <a:p>
            <a:r>
              <a:rPr lang="pt-BR" sz="2400" dirty="0" smtClean="0"/>
              <a:t>Metodologia do Ensino de </a:t>
            </a:r>
            <a:r>
              <a:rPr lang="pt-BR" sz="2400" dirty="0" smtClean="0"/>
              <a:t>Matemática</a:t>
            </a:r>
            <a:endParaRPr lang="pt-BR" sz="2400" dirty="0"/>
          </a:p>
          <a:p>
            <a:pPr algn="r"/>
            <a:endParaRPr lang="pt-BR" sz="1800" dirty="0" smtClean="0"/>
          </a:p>
          <a:p>
            <a:pPr algn="r"/>
            <a:r>
              <a:rPr lang="pt-BR" sz="1800" dirty="0" err="1" smtClean="0"/>
              <a:t>Profª</a:t>
            </a:r>
            <a:r>
              <a:rPr lang="pt-BR" sz="1800" dirty="0" smtClean="0"/>
              <a:t> Sueli </a:t>
            </a:r>
            <a:r>
              <a:rPr lang="pt-BR" sz="1800" dirty="0" err="1" smtClean="0"/>
              <a:t>Fanizzi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369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85200" cy="1143000"/>
          </a:xfrm>
        </p:spPr>
        <p:txBody>
          <a:bodyPr/>
          <a:lstStyle/>
          <a:p>
            <a:r>
              <a:rPr lang="en-US" sz="2800" dirty="0" err="1">
                <a:solidFill>
                  <a:schemeClr val="hlink"/>
                </a:solidFill>
              </a:rPr>
              <a:t>Decimais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nas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medidas</a:t>
            </a:r>
            <a:r>
              <a:rPr lang="en-US" sz="2800" dirty="0" smtClean="0">
                <a:solidFill>
                  <a:schemeClr val="hlink"/>
                </a:solidFill>
              </a:rPr>
              <a:t> de </a:t>
            </a:r>
            <a:r>
              <a:rPr lang="en-US" sz="2800" dirty="0" err="1" smtClean="0">
                <a:solidFill>
                  <a:schemeClr val="hlink"/>
                </a:solidFill>
              </a:rPr>
              <a:t>comprimento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(</a:t>
            </a:r>
            <a:r>
              <a:rPr lang="en-US" sz="2800" dirty="0" err="1" smtClean="0">
                <a:solidFill>
                  <a:schemeClr val="hlink"/>
                </a:solidFill>
              </a:rPr>
              <a:t>usar</a:t>
            </a:r>
            <a:r>
              <a:rPr lang="en-US" sz="2800" dirty="0" smtClean="0">
                <a:solidFill>
                  <a:schemeClr val="hlink"/>
                </a:solidFill>
              </a:rPr>
              <a:t> a </a:t>
            </a:r>
            <a:r>
              <a:rPr lang="en-US" sz="2800" dirty="0" err="1" smtClean="0">
                <a:solidFill>
                  <a:schemeClr val="hlink"/>
                </a:solidFill>
              </a:rPr>
              <a:t>fita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métrica</a:t>
            </a:r>
            <a:r>
              <a:rPr lang="en-US" sz="2800" dirty="0" smtClean="0">
                <a:solidFill>
                  <a:schemeClr val="hlink"/>
                </a:solidFill>
              </a:rPr>
              <a:t>)</a:t>
            </a: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1779078"/>
            <a:ext cx="1752600" cy="1306024"/>
          </a:xfrm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3657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1831108"/>
            <a:ext cx="7010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MÚLTIPLOS E SUBMÚLTIPLOS DO METRO (m)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90467"/>
              </p:ext>
            </p:extLst>
          </p:nvPr>
        </p:nvGraphicFramePr>
        <p:xfrm>
          <a:off x="228600" y="3492580"/>
          <a:ext cx="8610601" cy="2514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0086">
                  <a:extLst>
                    <a:ext uri="{9D8B030D-6E8A-4147-A177-3AD203B41FA5}">
                      <a16:colId xmlns="" xmlns:a16="http://schemas.microsoft.com/office/drawing/2014/main" val="571469332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2343673493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557778941"/>
                    </a:ext>
                  </a:extLst>
                </a:gridCol>
                <a:gridCol w="1110341">
                  <a:extLst>
                    <a:ext uri="{9D8B030D-6E8A-4147-A177-3AD203B41FA5}">
                      <a16:colId xmlns="" xmlns:a16="http://schemas.microsoft.com/office/drawing/2014/main" val="286255316"/>
                    </a:ext>
                  </a:extLst>
                </a:gridCol>
                <a:gridCol w="1185818">
                  <a:extLst>
                    <a:ext uri="{9D8B030D-6E8A-4147-A177-3AD203B41FA5}">
                      <a16:colId xmlns="" xmlns:a16="http://schemas.microsoft.com/office/drawing/2014/main" val="1283077873"/>
                    </a:ext>
                  </a:extLst>
                </a:gridCol>
                <a:gridCol w="1394098">
                  <a:extLst>
                    <a:ext uri="{9D8B030D-6E8A-4147-A177-3AD203B41FA5}">
                      <a16:colId xmlns="" xmlns:a16="http://schemas.microsoft.com/office/drawing/2014/main" val="3604688728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133632105"/>
                    </a:ext>
                  </a:extLst>
                </a:gridCol>
              </a:tblGrid>
              <a:tr h="13201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 milhar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dezena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décimo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centésimo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milésimo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208595"/>
                  </a:ext>
                </a:extLst>
              </a:tr>
              <a:tr h="119443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quilômetro</a:t>
                      </a:r>
                    </a:p>
                    <a:p>
                      <a:pPr algn="ctr"/>
                      <a:r>
                        <a:rPr lang="pt-BR" sz="1600" dirty="0" smtClean="0"/>
                        <a:t>km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hectômetro</a:t>
                      </a:r>
                    </a:p>
                    <a:p>
                      <a:pPr algn="ctr"/>
                      <a:r>
                        <a:rPr lang="pt-BR" sz="1600" dirty="0" smtClean="0"/>
                        <a:t>hm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decâmetro</a:t>
                      </a:r>
                    </a:p>
                    <a:p>
                      <a:pPr algn="ctr"/>
                      <a:r>
                        <a:rPr lang="pt-BR" sz="1600" dirty="0" err="1" smtClean="0"/>
                        <a:t>dam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metro</a:t>
                      </a:r>
                    </a:p>
                    <a:p>
                      <a:pPr algn="ctr"/>
                      <a:r>
                        <a:rPr lang="pt-BR" sz="1600" dirty="0" smtClean="0"/>
                        <a:t>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decímetro</a:t>
                      </a:r>
                    </a:p>
                    <a:p>
                      <a:pPr algn="ctr"/>
                      <a:r>
                        <a:rPr lang="pt-BR" sz="1600" dirty="0" smtClean="0"/>
                        <a:t>dm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centímetro</a:t>
                      </a:r>
                    </a:p>
                    <a:p>
                      <a:pPr algn="ctr"/>
                      <a:r>
                        <a:rPr lang="pt-BR" sz="1600" dirty="0" smtClean="0"/>
                        <a:t>cm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milímetro</a:t>
                      </a:r>
                    </a:p>
                    <a:p>
                      <a:pPr algn="ctr"/>
                      <a:r>
                        <a:rPr lang="pt-BR" sz="1600" dirty="0" smtClean="0"/>
                        <a:t>mm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7572917"/>
                  </a:ext>
                </a:extLst>
              </a:tr>
            </a:tbl>
          </a:graphicData>
        </a:graphic>
      </p:graphicFrame>
      <p:sp>
        <p:nvSpPr>
          <p:cNvPr id="16" name="Multiplicar 15"/>
          <p:cNvSpPr/>
          <p:nvPr/>
        </p:nvSpPr>
        <p:spPr>
          <a:xfrm>
            <a:off x="1828800" y="539758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3124200" y="539758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Multiplicar 17"/>
          <p:cNvSpPr/>
          <p:nvPr/>
        </p:nvSpPr>
        <p:spPr>
          <a:xfrm>
            <a:off x="5410200" y="5398533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se lê?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7700" y="1486832"/>
            <a:ext cx="5867400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0</a:t>
            </a:r>
            <a:r>
              <a:rPr lang="pt-BR" b="1" dirty="0" smtClean="0"/>
              <a:t>, 03 m?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8, 07 km?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4,5 cm?</a:t>
            </a:r>
            <a:endParaRPr lang="pt-BR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44703"/>
              </p:ext>
            </p:extLst>
          </p:nvPr>
        </p:nvGraphicFramePr>
        <p:xfrm>
          <a:off x="304801" y="2895600"/>
          <a:ext cx="8610601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0086">
                  <a:extLst>
                    <a:ext uri="{9D8B030D-6E8A-4147-A177-3AD203B41FA5}">
                      <a16:colId xmlns="" xmlns:a16="http://schemas.microsoft.com/office/drawing/2014/main" val="571469332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2343673493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557778941"/>
                    </a:ext>
                  </a:extLst>
                </a:gridCol>
                <a:gridCol w="1110341">
                  <a:extLst>
                    <a:ext uri="{9D8B030D-6E8A-4147-A177-3AD203B41FA5}">
                      <a16:colId xmlns="" xmlns:a16="http://schemas.microsoft.com/office/drawing/2014/main" val="286255316"/>
                    </a:ext>
                  </a:extLst>
                </a:gridCol>
                <a:gridCol w="1185818">
                  <a:extLst>
                    <a:ext uri="{9D8B030D-6E8A-4147-A177-3AD203B41FA5}">
                      <a16:colId xmlns="" xmlns:a16="http://schemas.microsoft.com/office/drawing/2014/main" val="1283077873"/>
                    </a:ext>
                  </a:extLst>
                </a:gridCol>
                <a:gridCol w="1394098">
                  <a:extLst>
                    <a:ext uri="{9D8B030D-6E8A-4147-A177-3AD203B41FA5}">
                      <a16:colId xmlns="" xmlns:a16="http://schemas.microsoft.com/office/drawing/2014/main" val="3604688728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133632105"/>
                    </a:ext>
                  </a:extLst>
                </a:gridCol>
              </a:tblGrid>
              <a:tr h="72736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 milhar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dezena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décimo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centésimo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milésimo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208595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quilômetro</a:t>
                      </a:r>
                    </a:p>
                    <a:p>
                      <a:pPr algn="ctr"/>
                      <a:r>
                        <a:rPr lang="pt-BR" sz="1600" dirty="0" smtClean="0"/>
                        <a:t>km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hectômetro</a:t>
                      </a:r>
                    </a:p>
                    <a:p>
                      <a:pPr algn="ctr"/>
                      <a:r>
                        <a:rPr lang="pt-BR" sz="1600" dirty="0" smtClean="0"/>
                        <a:t>hm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decâmetro</a:t>
                      </a:r>
                    </a:p>
                    <a:p>
                      <a:pPr algn="ctr"/>
                      <a:r>
                        <a:rPr lang="pt-BR" sz="1600" dirty="0" err="1" smtClean="0"/>
                        <a:t>dam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metro</a:t>
                      </a:r>
                    </a:p>
                    <a:p>
                      <a:pPr algn="ctr"/>
                      <a:r>
                        <a:rPr lang="pt-BR" sz="1600" dirty="0" smtClean="0"/>
                        <a:t>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decímetro</a:t>
                      </a:r>
                    </a:p>
                    <a:p>
                      <a:pPr algn="ctr"/>
                      <a:r>
                        <a:rPr lang="pt-BR" sz="1600" dirty="0" smtClean="0"/>
                        <a:t>dm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centímetro</a:t>
                      </a:r>
                    </a:p>
                    <a:p>
                      <a:pPr algn="ctr"/>
                      <a:r>
                        <a:rPr lang="pt-BR" sz="1600" dirty="0" smtClean="0"/>
                        <a:t>cm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milímetro</a:t>
                      </a:r>
                    </a:p>
                    <a:p>
                      <a:pPr algn="ctr"/>
                      <a:r>
                        <a:rPr lang="pt-BR" sz="1600" dirty="0" smtClean="0"/>
                        <a:t>mm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7572917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2232874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52471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20138"/>
                  </a:ext>
                </a:extLst>
              </a:tr>
            </a:tbl>
          </a:graphicData>
        </a:graphic>
      </p:graphicFrame>
      <p:sp>
        <p:nvSpPr>
          <p:cNvPr id="15" name="Multiplicar 14"/>
          <p:cNvSpPr/>
          <p:nvPr/>
        </p:nvSpPr>
        <p:spPr>
          <a:xfrm>
            <a:off x="2286000" y="3814465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ultiplicar 15"/>
          <p:cNvSpPr/>
          <p:nvPr/>
        </p:nvSpPr>
        <p:spPr>
          <a:xfrm>
            <a:off x="3581400" y="381000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5867401" y="381000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85200" cy="1143000"/>
          </a:xfrm>
        </p:spPr>
        <p:txBody>
          <a:bodyPr/>
          <a:lstStyle/>
          <a:p>
            <a:r>
              <a:rPr lang="en-US" sz="2800" dirty="0" err="1">
                <a:solidFill>
                  <a:schemeClr val="hlink"/>
                </a:solidFill>
              </a:rPr>
              <a:t>Decimais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nas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medidas</a:t>
            </a:r>
            <a:r>
              <a:rPr lang="en-US" sz="2800" dirty="0" smtClean="0">
                <a:solidFill>
                  <a:schemeClr val="hlink"/>
                </a:solidFill>
              </a:rPr>
              <a:t> de </a:t>
            </a:r>
            <a:r>
              <a:rPr lang="en-US" sz="2800" dirty="0" err="1" smtClean="0">
                <a:solidFill>
                  <a:schemeClr val="hlink"/>
                </a:solidFill>
              </a:rPr>
              <a:t>massa</a:t>
            </a:r>
            <a:r>
              <a:rPr lang="en-US" sz="2800" dirty="0" smtClean="0">
                <a:solidFill>
                  <a:schemeClr val="hlink"/>
                </a:solidFill>
              </a:rPr>
              <a:t/>
            </a:r>
            <a:br>
              <a:rPr lang="en-US" sz="2800" dirty="0" smtClean="0">
                <a:solidFill>
                  <a:schemeClr val="hlink"/>
                </a:solidFill>
              </a:rPr>
            </a:b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625816"/>
            <a:ext cx="616331" cy="459285"/>
          </a:xfrm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3657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1831108"/>
            <a:ext cx="7010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MÚLTIPLOS E SUBMÚLTIPLOS DO GRAMA (g)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17483"/>
              </p:ext>
            </p:extLst>
          </p:nvPr>
        </p:nvGraphicFramePr>
        <p:xfrm>
          <a:off x="228600" y="3492580"/>
          <a:ext cx="8610601" cy="2514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0086">
                  <a:extLst>
                    <a:ext uri="{9D8B030D-6E8A-4147-A177-3AD203B41FA5}">
                      <a16:colId xmlns="" xmlns:a16="http://schemas.microsoft.com/office/drawing/2014/main" val="571469332"/>
                    </a:ext>
                  </a:extLst>
                </a:gridCol>
                <a:gridCol w="1284514">
                  <a:extLst>
                    <a:ext uri="{9D8B030D-6E8A-4147-A177-3AD203B41FA5}">
                      <a16:colId xmlns="" xmlns:a16="http://schemas.microsoft.com/office/drawing/2014/main" val="2343673493"/>
                    </a:ext>
                  </a:extLst>
                </a:gridCol>
                <a:gridCol w="1175658">
                  <a:extLst>
                    <a:ext uri="{9D8B030D-6E8A-4147-A177-3AD203B41FA5}">
                      <a16:colId xmlns="" xmlns:a16="http://schemas.microsoft.com/office/drawing/2014/main" val="557778941"/>
                    </a:ext>
                  </a:extLst>
                </a:gridCol>
                <a:gridCol w="1110341">
                  <a:extLst>
                    <a:ext uri="{9D8B030D-6E8A-4147-A177-3AD203B41FA5}">
                      <a16:colId xmlns="" xmlns:a16="http://schemas.microsoft.com/office/drawing/2014/main" val="286255316"/>
                    </a:ext>
                  </a:extLst>
                </a:gridCol>
                <a:gridCol w="1185818">
                  <a:extLst>
                    <a:ext uri="{9D8B030D-6E8A-4147-A177-3AD203B41FA5}">
                      <a16:colId xmlns="" xmlns:a16="http://schemas.microsoft.com/office/drawing/2014/main" val="1283077873"/>
                    </a:ext>
                  </a:extLst>
                </a:gridCol>
                <a:gridCol w="1394098">
                  <a:extLst>
                    <a:ext uri="{9D8B030D-6E8A-4147-A177-3AD203B41FA5}">
                      <a16:colId xmlns="" xmlns:a16="http://schemas.microsoft.com/office/drawing/2014/main" val="3604688728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133632105"/>
                    </a:ext>
                  </a:extLst>
                </a:gridCol>
              </a:tblGrid>
              <a:tr h="13201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 milhar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dezena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décimo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centésimo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milésimo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208595"/>
                  </a:ext>
                </a:extLst>
              </a:tr>
              <a:tr h="119443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quilograma</a:t>
                      </a:r>
                    </a:p>
                    <a:p>
                      <a:pPr algn="ctr"/>
                      <a:r>
                        <a:rPr lang="pt-BR" sz="1600" dirty="0" smtClean="0"/>
                        <a:t>kg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hectograma</a:t>
                      </a:r>
                    </a:p>
                    <a:p>
                      <a:pPr algn="ctr"/>
                      <a:r>
                        <a:rPr lang="pt-BR" sz="1600" dirty="0" smtClean="0"/>
                        <a:t>hg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decagrama</a:t>
                      </a:r>
                    </a:p>
                    <a:p>
                      <a:pPr algn="ctr"/>
                      <a:r>
                        <a:rPr lang="pt-BR" sz="1600" dirty="0" err="1" smtClean="0"/>
                        <a:t>dag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grama</a:t>
                      </a:r>
                    </a:p>
                    <a:p>
                      <a:pPr algn="ctr"/>
                      <a:r>
                        <a:rPr lang="pt-BR" sz="1600" dirty="0" smtClean="0"/>
                        <a:t>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decigrama</a:t>
                      </a:r>
                    </a:p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centigrama</a:t>
                      </a:r>
                    </a:p>
                    <a:p>
                      <a:pPr algn="ctr"/>
                      <a:r>
                        <a:rPr lang="pt-BR" sz="1600" dirty="0" smtClean="0"/>
                        <a:t>cg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miligrama</a:t>
                      </a:r>
                    </a:p>
                    <a:p>
                      <a:pPr algn="ctr"/>
                      <a:r>
                        <a:rPr lang="pt-BR" sz="1600" dirty="0" smtClean="0"/>
                        <a:t>mg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7572917"/>
                  </a:ext>
                </a:extLst>
              </a:tr>
            </a:tbl>
          </a:graphicData>
        </a:graphic>
      </p:graphicFrame>
      <p:sp>
        <p:nvSpPr>
          <p:cNvPr id="16" name="Multiplicar 15"/>
          <p:cNvSpPr/>
          <p:nvPr/>
        </p:nvSpPr>
        <p:spPr>
          <a:xfrm>
            <a:off x="1828800" y="539758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3124200" y="539758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Multiplicar 17"/>
          <p:cNvSpPr/>
          <p:nvPr/>
        </p:nvSpPr>
        <p:spPr>
          <a:xfrm>
            <a:off x="5410200" y="5398533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See origin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50" y="1674733"/>
            <a:ext cx="1578962" cy="15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ultiplicar 18"/>
          <p:cNvSpPr/>
          <p:nvPr/>
        </p:nvSpPr>
        <p:spPr>
          <a:xfrm>
            <a:off x="6785165" y="5374675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6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se lê?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7700" y="1486832"/>
            <a:ext cx="5867400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4,3 g?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8,7 kg?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5,25 kg?</a:t>
            </a:r>
            <a:endParaRPr lang="pt-BR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19087"/>
              </p:ext>
            </p:extLst>
          </p:nvPr>
        </p:nvGraphicFramePr>
        <p:xfrm>
          <a:off x="304801" y="2895600"/>
          <a:ext cx="8610601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0086">
                  <a:extLst>
                    <a:ext uri="{9D8B030D-6E8A-4147-A177-3AD203B41FA5}">
                      <a16:colId xmlns="" xmlns:a16="http://schemas.microsoft.com/office/drawing/2014/main" val="571469332"/>
                    </a:ext>
                  </a:extLst>
                </a:gridCol>
                <a:gridCol w="1284513">
                  <a:extLst>
                    <a:ext uri="{9D8B030D-6E8A-4147-A177-3AD203B41FA5}">
                      <a16:colId xmlns="" xmlns:a16="http://schemas.microsoft.com/office/drawing/2014/main" val="2343673493"/>
                    </a:ext>
                  </a:extLst>
                </a:gridCol>
                <a:gridCol w="1175659">
                  <a:extLst>
                    <a:ext uri="{9D8B030D-6E8A-4147-A177-3AD203B41FA5}">
                      <a16:colId xmlns="" xmlns:a16="http://schemas.microsoft.com/office/drawing/2014/main" val="557778941"/>
                    </a:ext>
                  </a:extLst>
                </a:gridCol>
                <a:gridCol w="1110341">
                  <a:extLst>
                    <a:ext uri="{9D8B030D-6E8A-4147-A177-3AD203B41FA5}">
                      <a16:colId xmlns="" xmlns:a16="http://schemas.microsoft.com/office/drawing/2014/main" val="286255316"/>
                    </a:ext>
                  </a:extLst>
                </a:gridCol>
                <a:gridCol w="1185818">
                  <a:extLst>
                    <a:ext uri="{9D8B030D-6E8A-4147-A177-3AD203B41FA5}">
                      <a16:colId xmlns="" xmlns:a16="http://schemas.microsoft.com/office/drawing/2014/main" val="1283077873"/>
                    </a:ext>
                  </a:extLst>
                </a:gridCol>
                <a:gridCol w="1394098">
                  <a:extLst>
                    <a:ext uri="{9D8B030D-6E8A-4147-A177-3AD203B41FA5}">
                      <a16:colId xmlns="" xmlns:a16="http://schemas.microsoft.com/office/drawing/2014/main" val="3604688728"/>
                    </a:ext>
                  </a:extLst>
                </a:gridCol>
                <a:gridCol w="1230086">
                  <a:extLst>
                    <a:ext uri="{9D8B030D-6E8A-4147-A177-3AD203B41FA5}">
                      <a16:colId xmlns="" xmlns:a16="http://schemas.microsoft.com/office/drawing/2014/main" val="133632105"/>
                    </a:ext>
                  </a:extLst>
                </a:gridCol>
              </a:tblGrid>
              <a:tr h="72736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 milhar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dezena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décimo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centésimo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milésimo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208595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quilograma</a:t>
                      </a:r>
                    </a:p>
                    <a:p>
                      <a:pPr algn="ctr"/>
                      <a:r>
                        <a:rPr lang="pt-BR" sz="1600" dirty="0" smtClean="0"/>
                        <a:t>kg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hectograma</a:t>
                      </a:r>
                    </a:p>
                    <a:p>
                      <a:pPr algn="ctr"/>
                      <a:r>
                        <a:rPr lang="pt-BR" sz="1600" dirty="0" smtClean="0"/>
                        <a:t>hg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decagrama</a:t>
                      </a:r>
                    </a:p>
                    <a:p>
                      <a:pPr algn="ctr"/>
                      <a:r>
                        <a:rPr lang="pt-BR" sz="1600" dirty="0" err="1" smtClean="0"/>
                        <a:t>dag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grama</a:t>
                      </a:r>
                    </a:p>
                    <a:p>
                      <a:pPr algn="ctr"/>
                      <a:r>
                        <a:rPr lang="pt-BR" sz="1600" dirty="0" smtClean="0"/>
                        <a:t>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decigrama</a:t>
                      </a:r>
                    </a:p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centigrama</a:t>
                      </a:r>
                    </a:p>
                    <a:p>
                      <a:pPr algn="ctr"/>
                      <a:r>
                        <a:rPr lang="pt-BR" sz="1600" dirty="0" smtClean="0"/>
                        <a:t>cg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miligrama</a:t>
                      </a:r>
                    </a:p>
                    <a:p>
                      <a:pPr algn="ctr"/>
                      <a:r>
                        <a:rPr lang="pt-BR" sz="1600" dirty="0" smtClean="0"/>
                        <a:t>mg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7572917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2232874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52471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20138"/>
                  </a:ext>
                </a:extLst>
              </a:tr>
            </a:tbl>
          </a:graphicData>
        </a:graphic>
      </p:graphicFrame>
      <p:sp>
        <p:nvSpPr>
          <p:cNvPr id="15" name="Multiplicar 14"/>
          <p:cNvSpPr/>
          <p:nvPr/>
        </p:nvSpPr>
        <p:spPr>
          <a:xfrm>
            <a:off x="2286000" y="3814465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ultiplicar 15"/>
          <p:cNvSpPr/>
          <p:nvPr/>
        </p:nvSpPr>
        <p:spPr>
          <a:xfrm>
            <a:off x="3581400" y="381000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5867401" y="381000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ultiplicar 7"/>
          <p:cNvSpPr/>
          <p:nvPr/>
        </p:nvSpPr>
        <p:spPr>
          <a:xfrm>
            <a:off x="7200901" y="3810000"/>
            <a:ext cx="381000" cy="6096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8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 animBg="1"/>
      <p:bldP spid="16" grpId="0" animBg="1"/>
      <p:bldP spid="1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00800" cy="30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en-US" sz="2400" kern="0" dirty="0" err="1" smtClean="0">
                <a:solidFill>
                  <a:schemeClr val="hlink"/>
                </a:solidFill>
              </a:rPr>
              <a:t>Leitura</a:t>
            </a:r>
            <a:r>
              <a:rPr lang="en-US" sz="2400" kern="0" dirty="0" smtClean="0">
                <a:solidFill>
                  <a:schemeClr val="hlink"/>
                </a:solidFill>
              </a:rPr>
              <a:t> de </a:t>
            </a:r>
            <a:r>
              <a:rPr lang="en-US" sz="2400" kern="0" dirty="0" err="1" smtClean="0">
                <a:solidFill>
                  <a:schemeClr val="hlink"/>
                </a:solidFill>
              </a:rPr>
              <a:t>decimais</a:t>
            </a:r>
            <a:endParaRPr lang="en-US" sz="2400" kern="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640" y="0"/>
            <a:ext cx="7772400" cy="11430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hlink"/>
                </a:solidFill>
              </a:rPr>
              <a:t>Leitura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e </a:t>
            </a:r>
            <a:r>
              <a:rPr lang="en-US" sz="2400" dirty="0" err="1">
                <a:solidFill>
                  <a:schemeClr val="hlink"/>
                </a:solidFill>
              </a:rPr>
              <a:t>comparação</a:t>
            </a:r>
            <a:r>
              <a:rPr lang="en-US" sz="2400" dirty="0">
                <a:solidFill>
                  <a:schemeClr val="hlink"/>
                </a:solidFill>
              </a:rPr>
              <a:t> de </a:t>
            </a:r>
            <a:r>
              <a:rPr lang="en-US" sz="2400" dirty="0" err="1">
                <a:solidFill>
                  <a:schemeClr val="hlink"/>
                </a:solidFill>
              </a:rPr>
              <a:t>decimais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640" y="1447800"/>
            <a:ext cx="8178800" cy="51816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Leitura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decimais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0,03 = 3 </a:t>
            </a:r>
            <a:r>
              <a:rPr lang="en-US" sz="2400" dirty="0" err="1" smtClean="0">
                <a:latin typeface="Comic Sans MS" panose="030F0702030302020204" pitchFamily="66" charset="0"/>
              </a:rPr>
              <a:t>centésimos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0,03 </a:t>
            </a:r>
            <a:r>
              <a:rPr lang="en-US" sz="2400" dirty="0" smtClean="0">
                <a:latin typeface="Comic Sans MS" panose="030F0702030302020204" pitchFamily="66" charset="0"/>
              </a:rPr>
              <a:t>kg </a:t>
            </a:r>
            <a:r>
              <a:rPr lang="en-US" sz="2400" dirty="0" smtClean="0">
                <a:latin typeface="Comic Sans MS" panose="030F0702030302020204" pitchFamily="66" charset="0"/>
              </a:rPr>
              <a:t>=</a:t>
            </a:r>
          </a:p>
          <a:p>
            <a:pPr>
              <a:buFontTx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0,03 m =</a:t>
            </a:r>
          </a:p>
          <a:p>
            <a:pPr>
              <a:buFontTx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0,03 L =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Comparação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decimais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1,40 = 1,4</a:t>
            </a:r>
          </a:p>
          <a:p>
            <a:pPr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1,4 &gt; </a:t>
            </a:r>
            <a:r>
              <a:rPr lang="en-US" sz="2400" dirty="0" smtClean="0">
                <a:latin typeface="Comic Sans MS" panose="030F0702030302020204" pitchFamily="66" charset="0"/>
              </a:rPr>
              <a:t>1,315</a:t>
            </a:r>
          </a:p>
          <a:p>
            <a:pPr>
              <a:buFontTx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2,3 &gt; 2,0153 &gt; 2 &gt; 1,3 &gt; 1,278 &gt; 0,9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09600"/>
          </a:xfrm>
        </p:spPr>
        <p:txBody>
          <a:bodyPr/>
          <a:lstStyle/>
          <a:p>
            <a:r>
              <a:rPr lang="en-US" sz="2600" b="1" dirty="0" err="1" smtClean="0">
                <a:solidFill>
                  <a:schemeClr val="hlink"/>
                </a:solidFill>
              </a:rPr>
              <a:t>Frações</a:t>
            </a:r>
            <a:r>
              <a:rPr lang="en-US" sz="2600" b="1" dirty="0" smtClean="0">
                <a:solidFill>
                  <a:schemeClr val="hlink"/>
                </a:solidFill>
              </a:rPr>
              <a:t>: o </a:t>
            </a:r>
            <a:r>
              <a:rPr lang="en-US" sz="2600" b="1" dirty="0" err="1" smtClean="0">
                <a:solidFill>
                  <a:schemeClr val="hlink"/>
                </a:solidFill>
              </a:rPr>
              <a:t>inteiro</a:t>
            </a:r>
            <a:r>
              <a:rPr 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sz="2600" b="1" dirty="0" err="1" smtClean="0">
                <a:solidFill>
                  <a:schemeClr val="hlink"/>
                </a:solidFill>
              </a:rPr>
              <a:t>ou</a:t>
            </a:r>
            <a:r>
              <a:rPr lang="en-US" sz="2600" b="1" dirty="0" smtClean="0">
                <a:solidFill>
                  <a:schemeClr val="hlink"/>
                </a:solidFill>
              </a:rPr>
              <a:t> o </a:t>
            </a:r>
            <a:r>
              <a:rPr lang="en-US" sz="2600" b="1" dirty="0" err="1" smtClean="0">
                <a:solidFill>
                  <a:schemeClr val="hlink"/>
                </a:solidFill>
              </a:rPr>
              <a:t>todo</a:t>
            </a:r>
            <a:r>
              <a:rPr 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sz="2600" b="1" dirty="0" err="1" smtClean="0">
                <a:solidFill>
                  <a:schemeClr val="hlink"/>
                </a:solidFill>
              </a:rPr>
              <a:t>dividido</a:t>
            </a:r>
            <a:r>
              <a:rPr 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sz="2600" b="1" dirty="0" err="1" smtClean="0">
                <a:solidFill>
                  <a:schemeClr val="hlink"/>
                </a:solidFill>
              </a:rPr>
              <a:t>em</a:t>
            </a:r>
            <a:r>
              <a:rPr 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sz="2600" b="1" dirty="0" err="1" smtClean="0">
                <a:solidFill>
                  <a:schemeClr val="hlink"/>
                </a:solidFill>
              </a:rPr>
              <a:t>partes</a:t>
            </a:r>
            <a:r>
              <a:rPr lang="en-US" sz="2600" b="1" dirty="0" smtClean="0">
                <a:solidFill>
                  <a:schemeClr val="hlink"/>
                </a:solidFill>
              </a:rPr>
              <a:t> </a:t>
            </a:r>
            <a:endParaRPr lang="en-US" sz="2600" b="1" dirty="0">
              <a:solidFill>
                <a:schemeClr val="hlink"/>
              </a:solidFill>
            </a:endParaRPr>
          </a:p>
        </p:txBody>
      </p:sp>
      <p:pic>
        <p:nvPicPr>
          <p:cNvPr id="5122" name="Picture 2" descr="Resultado de imagem para frações no dia a 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3526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60" y="1668780"/>
            <a:ext cx="2857500" cy="22098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3286125"/>
            <a:ext cx="3695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fração piz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92320"/>
            <a:ext cx="605227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fração piz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39" y="4259282"/>
            <a:ext cx="3048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19400" y="351157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CADA PEDAÇO = 1/8 DA PIZZA</a:t>
            </a:r>
          </a:p>
          <a:p>
            <a:endParaRPr lang="pt-BR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19400" y="598851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CADA PEDAÇO = 1/6 DA PIZZA</a:t>
            </a:r>
          </a:p>
          <a:p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0" y="118336"/>
            <a:ext cx="8936240" cy="67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0"/>
            <a:ext cx="8432800" cy="1143000"/>
          </a:xfrm>
        </p:spPr>
        <p:txBody>
          <a:bodyPr/>
          <a:lstStyle/>
          <a:p>
            <a:r>
              <a:rPr lang="pt-BR" sz="3200" dirty="0" smtClean="0"/>
              <a:t>Como ensinar </a:t>
            </a:r>
            <a:r>
              <a:rPr lang="pt-BR" sz="3200" dirty="0" smtClean="0"/>
              <a:t>frações?</a:t>
            </a:r>
            <a:br>
              <a:rPr lang="pt-BR" sz="3200" dirty="0" smtClean="0"/>
            </a:br>
            <a:r>
              <a:rPr lang="pt-BR" sz="2000" dirty="0" smtClean="0"/>
              <a:t>(O que fazer com o resto?)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3400" y="2286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omic Sans MS" panose="030F0702030302020204" pitchFamily="66" charset="0"/>
              </a:rPr>
              <a:t>Tenho 17 chocolates para distribuir entre 4 crianças. Quantos chocolates cada criança receberá? Sobrarão chocolates? Quantos? O que fazer com o que sobrou?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Comic Sans MS" panose="030F0702030302020204" pitchFamily="66" charset="0"/>
              </a:rPr>
              <a:t>Vídeo: frações (FTD)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são?</a:t>
            </a:r>
            <a:endParaRPr lang="pt-B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2924" y="1736051"/>
            <a:ext cx="78041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Os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 Números Racionais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 são os números representados por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frações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 ou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números decimais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, compostos pelo conjunto dos Números Naturais N = {0, 1, 2, 3, 4, 5,...} e pelo conjunto dos Números Inteiros Z = {..., -3, -2, -1, 0, 1, 2, 3,...}. 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     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                                 </a:t>
            </a:r>
          </a:p>
        </p:txBody>
      </p:sp>
      <p:pic>
        <p:nvPicPr>
          <p:cNvPr id="1026" name="Picture 2" descr="Números Racion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-6650038"/>
            <a:ext cx="15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931921"/>
            <a:ext cx="2835275" cy="24223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867400"/>
            <a:ext cx="3009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fraç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497152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Frações equivalentes</a:t>
            </a:r>
            <a:endParaRPr lang="pt-BR" dirty="0"/>
          </a:p>
        </p:txBody>
      </p:sp>
      <p:pic>
        <p:nvPicPr>
          <p:cNvPr id="10242" name="Picture 2" descr="Resultado de imagem para frações equivalentes ativ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927009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828800"/>
            <a:ext cx="81534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Comic Sans MS" panose="030F0702030302020204" pitchFamily="66" charset="0"/>
              </a:rPr>
              <a:t>1) Represente no material e </a:t>
            </a:r>
            <a:r>
              <a:rPr lang="pt-BR" sz="2000" dirty="0" smtClean="0">
                <a:latin typeface="Comic Sans MS" panose="030F0702030302020204" pitchFamily="66" charset="0"/>
              </a:rPr>
              <a:t>registre</a:t>
            </a:r>
            <a:r>
              <a:rPr lang="pt-BR" sz="2000" dirty="0" smtClean="0">
                <a:latin typeface="Comic Sans MS" panose="030F0702030302020204" pitchFamily="66" charset="0"/>
              </a:rPr>
              <a:t>:</a:t>
            </a:r>
            <a:endParaRPr lang="pt-BR" sz="2000" dirty="0" smtClean="0">
              <a:latin typeface="Comic Sans MS" panose="030F0702030302020204" pitchFamily="66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000" dirty="0" smtClean="0">
                <a:latin typeface="Comic Sans MS" panose="030F0702030302020204" pitchFamily="66" charset="0"/>
              </a:rPr>
              <a:t>3/8 de uma pizza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000" dirty="0" smtClean="0">
                <a:latin typeface="Comic Sans MS" panose="030F0702030302020204" pitchFamily="66" charset="0"/>
              </a:rPr>
              <a:t>¾ de uma barra de chocolate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000" dirty="0" smtClean="0">
                <a:latin typeface="Comic Sans MS" panose="030F0702030302020204" pitchFamily="66" charset="0"/>
              </a:rPr>
              <a:t>3/6 + 2/4 =</a:t>
            </a:r>
            <a:endParaRPr lang="pt-BR" sz="2000" dirty="0">
              <a:latin typeface="Comic Sans MS" panose="030F0702030302020204" pitchFamily="66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pt-BR" sz="2000" dirty="0" smtClean="0">
                <a:latin typeface="Comic Sans MS" panose="030F0702030302020204" pitchFamily="66" charset="0"/>
              </a:rPr>
              <a:t>Três frações equivalentes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Comic Sans MS" panose="030F0702030302020204" pitchFamily="66" charset="0"/>
              </a:rPr>
              <a:t>2) Resolva o problema, com o apoio do material: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omic Sans MS" panose="030F0702030302020204" pitchFamily="66" charset="0"/>
              </a:rPr>
              <a:t>Um aluno fez uma pesquisa de Ciências em quatro dias. No primeiro dia, fez 2/10 do trabalho; no segundo, ½. No terceiro, 1/10. No quarto dia, ele fez o restante do trabalho. Quanto ele fez no último dia?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sobre frações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6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Frações no </a:t>
            </a:r>
            <a:r>
              <a:rPr lang="pt-BR" dirty="0" err="1" smtClean="0"/>
              <a:t>tangram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6400" y="17526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1) Formar </a:t>
            </a:r>
            <a:r>
              <a:rPr lang="pt-BR" sz="1600" dirty="0" err="1">
                <a:latin typeface="Calibri" charset="0"/>
                <a:ea typeface="Times New Roman" charset="0"/>
              </a:rPr>
              <a:t>Q</a:t>
            </a:r>
            <a:r>
              <a:rPr lang="pt-BR" sz="1600" dirty="0">
                <a:latin typeface="Calibri" charset="0"/>
                <a:ea typeface="Times New Roman" charset="0"/>
              </a:rPr>
              <a:t>, TM e </a:t>
            </a:r>
            <a:r>
              <a:rPr lang="pt-BR" sz="1600" dirty="0" err="1">
                <a:latin typeface="Calibri" charset="0"/>
                <a:ea typeface="Times New Roman" charset="0"/>
              </a:rPr>
              <a:t>P</a:t>
            </a:r>
            <a:r>
              <a:rPr lang="pt-BR" sz="1600" dirty="0">
                <a:latin typeface="Calibri" charset="0"/>
                <a:ea typeface="Times New Roman" charset="0"/>
              </a:rPr>
              <a:t> com TP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Que parte do inteiro TP representa?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Qual é a fração que TP representa?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 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2) Formar TG com TM e TP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Que parte do inteiro o TM e o TP representam?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Qual é a fração que TM e TP representam?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 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3) Formar o quadrado grande com todas as peças do </a:t>
            </a:r>
            <a:r>
              <a:rPr lang="pt-BR" sz="1600" dirty="0" err="1">
                <a:latin typeface="Calibri" charset="0"/>
                <a:ea typeface="Times New Roman" charset="0"/>
              </a:rPr>
              <a:t>tangram</a:t>
            </a:r>
            <a:r>
              <a:rPr lang="pt-BR" sz="1600" dirty="0">
                <a:latin typeface="Calibri" charset="0"/>
                <a:ea typeface="Times New Roman" charset="0"/>
              </a:rPr>
              <a:t>. Sobrepor os TG no quadrado para saber a fração a que ele corresponde da figura inteira. 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Qual é a fração que o TG representa no quadrado grande?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 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4) Fazer o mesmo com as demais peças.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Qual é a fração que o TM representa no quadrado grande?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Qual é a fração que o </a:t>
            </a:r>
            <a:r>
              <a:rPr lang="pt-BR" sz="1600" dirty="0" err="1">
                <a:latin typeface="Calibri" charset="0"/>
                <a:ea typeface="Times New Roman" charset="0"/>
              </a:rPr>
              <a:t>P</a:t>
            </a:r>
            <a:r>
              <a:rPr lang="pt-BR" sz="1600" dirty="0">
                <a:latin typeface="Calibri" charset="0"/>
                <a:ea typeface="Times New Roman" charset="0"/>
              </a:rPr>
              <a:t> representa no quadrado grande?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Qual é a fração que o </a:t>
            </a:r>
            <a:r>
              <a:rPr lang="pt-BR" sz="1600" dirty="0" err="1">
                <a:latin typeface="Calibri" charset="0"/>
                <a:ea typeface="Times New Roman" charset="0"/>
              </a:rPr>
              <a:t>Q</a:t>
            </a:r>
            <a:r>
              <a:rPr lang="pt-BR" sz="1600" dirty="0">
                <a:latin typeface="Calibri" charset="0"/>
                <a:ea typeface="Times New Roman" charset="0"/>
              </a:rPr>
              <a:t> representa no quadrado grande?</a:t>
            </a:r>
            <a:endParaRPr lang="pt-BR" sz="1600" dirty="0">
              <a:latin typeface="Times New Roman" charset="0"/>
              <a:ea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pt-BR" sz="1600" dirty="0">
                <a:latin typeface="Calibri" charset="0"/>
                <a:ea typeface="Times New Roman" charset="0"/>
              </a:rPr>
              <a:t>Qual é a fração que o TP representa no quadrado grande?</a:t>
            </a:r>
            <a:endParaRPr lang="pt-BR" sz="1600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Frações </a:t>
            </a:r>
            <a:r>
              <a:rPr lang="pt-BR" dirty="0" smtClean="0"/>
              <a:t>no </a:t>
            </a:r>
            <a:r>
              <a:rPr lang="pt-BR" dirty="0" err="1" smtClean="0"/>
              <a:t>tangram</a:t>
            </a:r>
            <a:endParaRPr lang="pt-BR" dirty="0"/>
          </a:p>
        </p:txBody>
      </p:sp>
      <p:pic>
        <p:nvPicPr>
          <p:cNvPr id="8194" name="Picture 2" descr="Resultado de imagem para f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4267200" cy="43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5842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09600" y="18288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omic Sans MS" panose="030F0702030302020204" pitchFamily="66" charset="0"/>
              </a:rPr>
              <a:t>Você já ouviu dizer que toda fração é uma divisão? Pois então, se temos uma fração do tipo </a:t>
            </a:r>
            <a:r>
              <a:rPr lang="pt-BR" dirty="0" smtClean="0">
                <a:latin typeface="Comic Sans MS" panose="030F0702030302020204" pitchFamily="66" charset="0"/>
              </a:rPr>
              <a:t>½ , </a:t>
            </a:r>
            <a:r>
              <a:rPr lang="pt-BR" dirty="0">
                <a:latin typeface="Comic Sans MS" panose="030F0702030302020204" pitchFamily="66" charset="0"/>
              </a:rPr>
              <a:t>nós podemos representá-la como 0,5, já que, ao dividirmos o numerador 1 pelo denominador 2, obtemos o quociente 0,5. Portanto, podemos afirmar que os decimais e as frações são alternativas para representar um mesmo número racional. Vamos ver alguns exemplos de números inteiros expressos como decimais</a:t>
            </a:r>
            <a:r>
              <a:rPr lang="pt-BR" dirty="0" smtClean="0">
                <a:latin typeface="Comic Sans MS" panose="030F0702030302020204" pitchFamily="66" charset="0"/>
              </a:rPr>
              <a:t>:</a:t>
            </a:r>
            <a:endParaRPr lang="pt-BR" dirty="0">
              <a:latin typeface="Comic Sans MS" panose="030F0702030302020204" pitchFamily="66" charset="0"/>
            </a:endParaRPr>
          </a:p>
          <a:p>
            <a:endParaRPr lang="pt-BR" dirty="0"/>
          </a:p>
          <a:p>
            <a:r>
              <a:rPr lang="pt-BR" dirty="0" smtClean="0"/>
              <a:t>    3 = 0,75	       12 = 2,4  		</a:t>
            </a:r>
            <a:r>
              <a:rPr lang="pt-BR" dirty="0"/>
              <a:t> – </a:t>
            </a:r>
            <a:r>
              <a:rPr lang="pt-BR" dirty="0" smtClean="0"/>
              <a:t>16 </a:t>
            </a:r>
            <a:r>
              <a:rPr lang="pt-BR" dirty="0"/>
              <a:t>= – 8            </a:t>
            </a:r>
          </a:p>
          <a:p>
            <a:r>
              <a:rPr lang="pt-BR" dirty="0"/>
              <a:t>    </a:t>
            </a:r>
            <a:r>
              <a:rPr lang="pt-BR" dirty="0" smtClean="0"/>
              <a:t>4 		        5                                           </a:t>
            </a:r>
            <a:r>
              <a:rPr lang="pt-BR" dirty="0"/>
              <a:t>2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               </a:t>
            </a:r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62000" y="4876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19400" y="4876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410200" y="489204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Exemplos de números racionais</a:t>
            </a:r>
            <a:endParaRPr lang="pt-BR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9176"/>
            <a:ext cx="55207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  </a:t>
            </a:r>
            <a:r>
              <a:rPr kumimoji="0" lang="pt-BR" altLang="pt-BR" sz="4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                                  </a:t>
            </a:r>
            <a:r>
              <a:rPr kumimoji="0" lang="pt-BR" altLang="pt-BR" sz="37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                                    </a:t>
            </a:r>
            <a:r>
              <a:rPr kumimoji="0" lang="pt-BR" altLang="pt-BR" sz="39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Droid Serif"/>
              </a:rPr>
              <a:t>                                            </a:t>
            </a:r>
          </a:p>
        </p:txBody>
      </p:sp>
      <p:pic>
        <p:nvPicPr>
          <p:cNvPr id="3074" name="Picture 2" descr="Números Racion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15" y="2515633"/>
            <a:ext cx="7334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úmeros Racion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30098"/>
            <a:ext cx="6762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úmeros Racion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19" y="2497714"/>
            <a:ext cx="819150" cy="5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/>
          <p:cNvGrpSpPr/>
          <p:nvPr/>
        </p:nvGrpSpPr>
        <p:grpSpPr>
          <a:xfrm>
            <a:off x="1179195" y="3934373"/>
            <a:ext cx="3799205" cy="725488"/>
            <a:chOff x="1219200" y="3914775"/>
            <a:chExt cx="3799205" cy="725488"/>
          </a:xfrm>
        </p:grpSpPr>
        <p:pic>
          <p:nvPicPr>
            <p:cNvPr id="3079" name="Picture 7" descr="Números Racionai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605" y="3914775"/>
              <a:ext cx="1447800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Agrupar 8"/>
            <p:cNvGrpSpPr/>
            <p:nvPr/>
          </p:nvGrpSpPr>
          <p:grpSpPr>
            <a:xfrm>
              <a:off x="1219200" y="3916363"/>
              <a:ext cx="2320925" cy="723900"/>
              <a:chOff x="1219200" y="3916363"/>
              <a:chExt cx="2320925" cy="723900"/>
            </a:xfrm>
          </p:grpSpPr>
          <p:pic>
            <p:nvPicPr>
              <p:cNvPr id="3077" name="Picture 5" descr="Números Racionai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916363"/>
                <a:ext cx="1000125" cy="60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Números Racionais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075" y="3916363"/>
                <a:ext cx="1162050" cy="723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Agrupar 10"/>
          <p:cNvGrpSpPr/>
          <p:nvPr/>
        </p:nvGrpSpPr>
        <p:grpSpPr>
          <a:xfrm>
            <a:off x="1179195" y="5586747"/>
            <a:ext cx="5319712" cy="638175"/>
            <a:chOff x="1219200" y="4754563"/>
            <a:chExt cx="5319712" cy="638175"/>
          </a:xfrm>
        </p:grpSpPr>
        <p:pic>
          <p:nvPicPr>
            <p:cNvPr id="3080" name="Picture 8" descr="Números Racionai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754563"/>
              <a:ext cx="145732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Números Racionai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75" y="4754563"/>
              <a:ext cx="1571625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Números Racionai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762" y="4754563"/>
              <a:ext cx="196215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762000" y="1893428"/>
            <a:ext cx="78485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pt-BR" altLang="pt-BR" b="1" dirty="0">
                <a:solidFill>
                  <a:srgbClr val="404040"/>
                </a:solidFill>
                <a:latin typeface="Open Sans"/>
              </a:rPr>
              <a:t>Números </a:t>
            </a:r>
            <a:r>
              <a:rPr lang="pt-BR" altLang="pt-BR" b="1" dirty="0" smtClean="0">
                <a:solidFill>
                  <a:srgbClr val="404040"/>
                </a:solidFill>
                <a:latin typeface="Open Sans"/>
              </a:rPr>
              <a:t>Inteiros</a:t>
            </a:r>
          </a:p>
          <a:p>
            <a:pPr lvl="0" eaLnBrk="0" hangingPunct="0"/>
            <a:endParaRPr lang="pt-BR" altLang="pt-BR" b="1" dirty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endParaRPr lang="pt-BR" altLang="pt-BR" b="1" dirty="0" smtClean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endParaRPr lang="pt-BR" altLang="pt-BR" b="1" dirty="0" smtClean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endParaRPr lang="pt-BR" altLang="pt-BR" b="1" dirty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r>
              <a:rPr lang="pt-BR" altLang="pt-BR" dirty="0">
                <a:solidFill>
                  <a:srgbClr val="404040"/>
                </a:solidFill>
                <a:latin typeface="Droid Serif"/>
              </a:rPr>
              <a:t>                                                         </a:t>
            </a:r>
            <a:endParaRPr lang="pt-BR" altLang="pt-BR" b="1" dirty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r>
              <a:rPr lang="pt-BR" altLang="pt-BR" b="1" dirty="0">
                <a:solidFill>
                  <a:srgbClr val="404040"/>
                </a:solidFill>
                <a:latin typeface="Open Sans"/>
              </a:rPr>
              <a:t>Números Decimais Exatos</a:t>
            </a:r>
          </a:p>
          <a:p>
            <a:pPr lvl="0" eaLnBrk="0" hangingPunct="0"/>
            <a:r>
              <a:rPr lang="pt-BR" altLang="pt-BR" dirty="0">
                <a:solidFill>
                  <a:srgbClr val="404040"/>
                </a:solidFill>
                <a:latin typeface="Droid Serif"/>
              </a:rPr>
              <a:t>                                                                                         </a:t>
            </a:r>
            <a:endParaRPr lang="pt-BR" altLang="pt-BR" b="1" dirty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endParaRPr lang="pt-BR" altLang="pt-BR" b="1" dirty="0" smtClean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endParaRPr lang="pt-BR" altLang="pt-BR" b="1" dirty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endParaRPr lang="pt-BR" altLang="pt-BR" b="1" dirty="0" smtClean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endParaRPr lang="pt-BR" altLang="pt-BR" b="1" dirty="0">
              <a:solidFill>
                <a:srgbClr val="404040"/>
              </a:solidFill>
              <a:latin typeface="Open Sans"/>
            </a:endParaRPr>
          </a:p>
          <a:p>
            <a:pPr lvl="0" eaLnBrk="0" hangingPunct="0"/>
            <a:r>
              <a:rPr lang="pt-BR" altLang="pt-BR" b="1" dirty="0" smtClean="0">
                <a:solidFill>
                  <a:srgbClr val="404040"/>
                </a:solidFill>
                <a:latin typeface="Open Sans"/>
              </a:rPr>
              <a:t>Números Decimais com infinitas ordens decimais (dízimas periódicas</a:t>
            </a:r>
            <a:r>
              <a:rPr lang="pt-BR" altLang="pt-BR" b="1" dirty="0">
                <a:solidFill>
                  <a:srgbClr val="404040"/>
                </a:solidFill>
                <a:latin typeface="Open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58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000" y="1905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omic Sans MS" panose="030F0702030302020204" pitchFamily="66" charset="0"/>
              </a:rPr>
              <a:t>As representações dos números racionais são trabalhadas a partir do 4º ano do ensino fundamental.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omic Sans MS" panose="030F0702030302020204" pitchFamily="66" charset="0"/>
              </a:rPr>
              <a:t>Representação decimal: números decimais (números com vírgula)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omic Sans MS" panose="030F0702030302020204" pitchFamily="66" charset="0"/>
              </a:rPr>
              <a:t>Representação fracionária: frações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hlink"/>
                </a:solidFill>
              </a:rPr>
              <a:t>Números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Decimais</a:t>
            </a:r>
            <a:endParaRPr lang="en-US" b="1" dirty="0">
              <a:solidFill>
                <a:schemeClr val="hlin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20939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60556"/>
            <a:ext cx="23145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113" y="1607086"/>
            <a:ext cx="4039241" cy="3708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hlink"/>
                </a:solidFill>
              </a:rPr>
              <a:t>Decimais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 err="1">
                <a:solidFill>
                  <a:schemeClr val="hlink"/>
                </a:solidFill>
              </a:rPr>
              <a:t>na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 err="1" smtClean="0">
                <a:solidFill>
                  <a:schemeClr val="hlink"/>
                </a:solidFill>
              </a:rPr>
              <a:t>calculadora</a:t>
            </a:r>
            <a:r>
              <a:rPr lang="en-US" sz="3200" dirty="0" smtClean="0">
                <a:solidFill>
                  <a:schemeClr val="hlink"/>
                </a:solidFill>
              </a:rPr>
              <a:t> (</a:t>
            </a:r>
            <a:r>
              <a:rPr lang="en-US" sz="3200" dirty="0" err="1" smtClean="0">
                <a:solidFill>
                  <a:schemeClr val="hlink"/>
                </a:solidFill>
              </a:rPr>
              <a:t>atividades</a:t>
            </a:r>
            <a:r>
              <a:rPr lang="en-US" sz="3200" dirty="0" smtClean="0">
                <a:solidFill>
                  <a:schemeClr val="hlink"/>
                </a:solidFill>
              </a:rPr>
              <a:t> da </a:t>
            </a:r>
            <a:r>
              <a:rPr lang="en-US" sz="3200" dirty="0" err="1" smtClean="0">
                <a:solidFill>
                  <a:schemeClr val="hlink"/>
                </a:solidFill>
              </a:rPr>
              <a:t>ficha</a:t>
            </a:r>
            <a:r>
              <a:rPr lang="en-US" sz="3200" dirty="0" smtClean="0">
                <a:solidFill>
                  <a:schemeClr val="hlink"/>
                </a:solidFill>
              </a:rPr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159" y="1752600"/>
            <a:ext cx="5159881" cy="4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99" y="304800"/>
            <a:ext cx="8356600" cy="533400"/>
          </a:xfrm>
        </p:spPr>
        <p:txBody>
          <a:bodyPr/>
          <a:lstStyle/>
          <a:p>
            <a:r>
              <a:rPr lang="pt-BR" sz="2400" dirty="0" smtClean="0"/>
              <a:t>Transformações </a:t>
            </a:r>
            <a:r>
              <a:rPr lang="pt-BR" sz="2400" dirty="0" smtClean="0"/>
              <a:t>nas ordens decimais </a:t>
            </a:r>
            <a:r>
              <a:rPr lang="pt-BR" sz="2400" dirty="0" smtClean="0"/>
              <a:t>no ábaco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hlink"/>
                </a:solidFill>
              </a:rPr>
              <a:t>Decimais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>
                <a:solidFill>
                  <a:schemeClr val="hlink"/>
                </a:solidFill>
              </a:rPr>
              <a:t>na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>
                <a:solidFill>
                  <a:schemeClr val="hlink"/>
                </a:solidFill>
              </a:rPr>
              <a:t>calculadora</a:t>
            </a:r>
            <a:endParaRPr lang="en-US" dirty="0">
              <a:solidFill>
                <a:schemeClr val="hlink"/>
              </a:solidFill>
            </a:endParaRPr>
          </a:p>
        </p:txBody>
      </p: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690881" y="1828800"/>
            <a:ext cx="7467600" cy="3632201"/>
            <a:chOff x="480" y="1448"/>
            <a:chExt cx="4704" cy="2288"/>
          </a:xfrm>
        </p:grpSpPr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480" y="1448"/>
              <a:ext cx="4704" cy="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 dirty="0" smtClean="0">
                <a:solidFill>
                  <a:schemeClr val="folHlink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en-US" sz="2000" b="1" dirty="0" smtClean="0">
                <a:solidFill>
                  <a:schemeClr val="folHlink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	</a:t>
              </a:r>
              <a:r>
                <a:rPr lang="en-US" sz="2000" b="1" dirty="0" smtClean="0">
                  <a:solidFill>
                    <a:schemeClr val="folHlink"/>
                  </a:solidFill>
                  <a:latin typeface="Arial" charset="0"/>
                </a:rPr>
                <a:t> ÷ </a:t>
              </a: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10	</a:t>
              </a:r>
              <a:r>
                <a:rPr lang="en-US" sz="2000" b="1" dirty="0" smtClean="0">
                  <a:solidFill>
                    <a:schemeClr val="folHlink"/>
                  </a:solidFill>
                  <a:latin typeface="Arial" charset="0"/>
                </a:rPr>
                <a:t>          ÷ </a:t>
              </a: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10	  </a:t>
              </a:r>
              <a:r>
                <a:rPr lang="en-US" sz="2000" b="1" dirty="0" smtClean="0">
                  <a:solidFill>
                    <a:schemeClr val="folHlink"/>
                  </a:solidFill>
                  <a:latin typeface="Arial" charset="0"/>
                </a:rPr>
                <a:t>    ÷ </a:t>
              </a: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10		</a:t>
              </a:r>
              <a:r>
                <a:rPr lang="en-US" sz="2000" b="1" dirty="0" smtClean="0">
                  <a:solidFill>
                    <a:schemeClr val="folHlink"/>
                  </a:solidFill>
                  <a:latin typeface="Arial" charset="0"/>
                </a:rPr>
                <a:t>   ÷ </a:t>
              </a: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10</a:t>
              </a:r>
            </a:p>
            <a:p>
              <a:pPr>
                <a:spcBef>
                  <a:spcPct val="50000"/>
                </a:spcBef>
              </a:pPr>
              <a:endParaRPr lang="en-US" sz="2000" b="1" dirty="0">
                <a:solidFill>
                  <a:schemeClr val="folHlink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en-US" sz="2000" b="1" dirty="0">
                <a:solidFill>
                  <a:schemeClr val="folHlink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en-US" sz="2000" b="1" dirty="0">
                <a:solidFill>
                  <a:schemeClr val="folHlink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        </a:t>
              </a:r>
              <a:endParaRPr lang="en-US" sz="2000" b="1" dirty="0" smtClean="0">
                <a:solidFill>
                  <a:schemeClr val="folHlink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	</a:t>
              </a:r>
              <a:r>
                <a:rPr lang="en-US" sz="2000" b="1" dirty="0" smtClean="0">
                  <a:solidFill>
                    <a:schemeClr val="folHlink"/>
                  </a:solidFill>
                  <a:latin typeface="Arial" charset="0"/>
                </a:rPr>
                <a:t> x 10                 </a:t>
              </a: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x 10	   </a:t>
              </a:r>
              <a:r>
                <a:rPr lang="en-US" sz="2000" b="1" dirty="0" smtClean="0">
                  <a:solidFill>
                    <a:schemeClr val="folHlink"/>
                  </a:solidFill>
                  <a:latin typeface="Arial" charset="0"/>
                </a:rPr>
                <a:t>   </a:t>
              </a:r>
              <a:r>
                <a:rPr lang="en-US" sz="2000" b="1" dirty="0">
                  <a:solidFill>
                    <a:schemeClr val="folHlink"/>
                  </a:solidFill>
                  <a:latin typeface="Arial" charset="0"/>
                </a:rPr>
                <a:t>x 10		  x 10</a:t>
              </a:r>
            </a:p>
          </p:txBody>
        </p:sp>
        <p:grpSp>
          <p:nvGrpSpPr>
            <p:cNvPr id="56340" name="Group 20"/>
            <p:cNvGrpSpPr>
              <a:grpSpLocks/>
            </p:cNvGrpSpPr>
            <p:nvPr/>
          </p:nvGrpSpPr>
          <p:grpSpPr bwMode="auto">
            <a:xfrm>
              <a:off x="624" y="2352"/>
              <a:ext cx="4272" cy="624"/>
              <a:chOff x="624" y="2352"/>
              <a:chExt cx="4272" cy="624"/>
            </a:xfrm>
          </p:grpSpPr>
          <p:sp>
            <p:nvSpPr>
              <p:cNvPr id="56327" name="Rectangle 7"/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624" cy="3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 dirty="0" smtClean="0"/>
                  <a:t>800</a:t>
                </a:r>
                <a:endParaRPr lang="en-US" sz="2000" b="1" dirty="0"/>
              </a:p>
            </p:txBody>
          </p:sp>
          <p:sp>
            <p:nvSpPr>
              <p:cNvPr id="56328" name="Rectangle 8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624" cy="3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 dirty="0" smtClean="0"/>
                  <a:t>80</a:t>
                </a:r>
                <a:endParaRPr lang="en-US" sz="2000" b="1" dirty="0"/>
              </a:p>
            </p:txBody>
          </p:sp>
          <p:sp>
            <p:nvSpPr>
              <p:cNvPr id="56329" name="Rectangle 9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624" cy="3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 dirty="0" smtClean="0"/>
                  <a:t>8</a:t>
                </a:r>
                <a:endParaRPr lang="en-US" sz="2000" b="1" dirty="0"/>
              </a:p>
            </p:txBody>
          </p:sp>
          <p:sp>
            <p:nvSpPr>
              <p:cNvPr id="56330" name="Rectangle 10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624" cy="3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 dirty="0"/>
                  <a:t>0</a:t>
                </a:r>
                <a:r>
                  <a:rPr lang="en-US" sz="2000" b="1" dirty="0" smtClean="0"/>
                  <a:t>,8</a:t>
                </a:r>
                <a:endParaRPr lang="en-US" sz="2000" b="1" dirty="0"/>
              </a:p>
            </p:txBody>
          </p:sp>
          <p:sp>
            <p:nvSpPr>
              <p:cNvPr id="56331" name="Rectangle 11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624" cy="3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 dirty="0" smtClean="0"/>
                  <a:t>0,08</a:t>
                </a:r>
                <a:endParaRPr lang="en-US" sz="2000" b="1" dirty="0"/>
              </a:p>
            </p:txBody>
          </p:sp>
          <p:sp>
            <p:nvSpPr>
              <p:cNvPr id="56332" name="AutoShape 12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960" cy="240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333" name="AutoShape 13"/>
              <p:cNvSpPr>
                <a:spLocks noChangeArrowheads="1"/>
              </p:cNvSpPr>
              <p:nvPr/>
            </p:nvSpPr>
            <p:spPr bwMode="auto">
              <a:xfrm>
                <a:off x="1872" y="2352"/>
                <a:ext cx="912" cy="240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334" name="AutoShape 14"/>
              <p:cNvSpPr>
                <a:spLocks noChangeArrowheads="1"/>
              </p:cNvSpPr>
              <p:nvPr/>
            </p:nvSpPr>
            <p:spPr bwMode="auto">
              <a:xfrm>
                <a:off x="3792" y="2352"/>
                <a:ext cx="864" cy="240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335" name="AutoShape 15"/>
              <p:cNvSpPr>
                <a:spLocks noChangeArrowheads="1"/>
              </p:cNvSpPr>
              <p:nvPr/>
            </p:nvSpPr>
            <p:spPr bwMode="auto">
              <a:xfrm>
                <a:off x="2832" y="2352"/>
                <a:ext cx="912" cy="240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337" name="AutoShape 17"/>
            <p:cNvSpPr>
              <a:spLocks noChangeArrowheads="1"/>
            </p:cNvSpPr>
            <p:nvPr/>
          </p:nvSpPr>
          <p:spPr bwMode="auto">
            <a:xfrm rot="11001987">
              <a:off x="2688" y="3024"/>
              <a:ext cx="960" cy="24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341" name="Group 21"/>
            <p:cNvGrpSpPr>
              <a:grpSpLocks/>
            </p:cNvGrpSpPr>
            <p:nvPr/>
          </p:nvGrpSpPr>
          <p:grpSpPr bwMode="auto">
            <a:xfrm>
              <a:off x="672" y="3024"/>
              <a:ext cx="4032" cy="240"/>
              <a:chOff x="672" y="3024"/>
              <a:chExt cx="4032" cy="240"/>
            </a:xfrm>
          </p:grpSpPr>
          <p:sp>
            <p:nvSpPr>
              <p:cNvPr id="56336" name="AutoShape 16"/>
              <p:cNvSpPr>
                <a:spLocks noChangeArrowheads="1"/>
              </p:cNvSpPr>
              <p:nvPr/>
            </p:nvSpPr>
            <p:spPr bwMode="auto">
              <a:xfrm rot="11001987">
                <a:off x="3744" y="3024"/>
                <a:ext cx="960" cy="240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338" name="AutoShape 18"/>
              <p:cNvSpPr>
                <a:spLocks noChangeArrowheads="1"/>
              </p:cNvSpPr>
              <p:nvPr/>
            </p:nvSpPr>
            <p:spPr bwMode="auto">
              <a:xfrm rot="11001987">
                <a:off x="1680" y="3024"/>
                <a:ext cx="960" cy="240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339" name="AutoShape 19"/>
              <p:cNvSpPr>
                <a:spLocks noChangeArrowheads="1"/>
              </p:cNvSpPr>
              <p:nvPr/>
            </p:nvSpPr>
            <p:spPr bwMode="auto">
              <a:xfrm rot="11001987">
                <a:off x="672" y="3024"/>
                <a:ext cx="960" cy="240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" name="CaixaDeTexto 1"/>
          <p:cNvSpPr txBox="1"/>
          <p:nvPr/>
        </p:nvSpPr>
        <p:spPr>
          <a:xfrm>
            <a:off x="919481" y="5943600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Fazer o mesmo com o número 23 (calculadora e registro escrito).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PORT">
  <a:themeElements>
    <a:clrScheme name="CONTPOR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PORT">
      <a:majorFont>
        <a:latin typeface="Arial Black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CONTPORT</Template>
  <TotalTime>458</TotalTime>
  <Words>571</Words>
  <Application>Microsoft Macintosh PowerPoint</Application>
  <PresentationFormat>Apresentação na tela (4:3)</PresentationFormat>
  <Paragraphs>216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 Black</vt:lpstr>
      <vt:lpstr>Calibri</vt:lpstr>
      <vt:lpstr>Comic Sans MS</vt:lpstr>
      <vt:lpstr>Droid Serif</vt:lpstr>
      <vt:lpstr>Open Sans</vt:lpstr>
      <vt:lpstr>Tahoma</vt:lpstr>
      <vt:lpstr>Times New Roman</vt:lpstr>
      <vt:lpstr>Arial</vt:lpstr>
      <vt:lpstr>CONTPORT</vt:lpstr>
      <vt:lpstr>NÚMEROS RACIONAIS</vt:lpstr>
      <vt:lpstr>O que são?</vt:lpstr>
      <vt:lpstr>Apresentação do PowerPoint</vt:lpstr>
      <vt:lpstr>Exemplos de números racionais</vt:lpstr>
      <vt:lpstr>Apresentação do PowerPoint</vt:lpstr>
      <vt:lpstr>Números Decimais</vt:lpstr>
      <vt:lpstr>Decimais na calculadora (atividades da ficha)</vt:lpstr>
      <vt:lpstr>Transformações nas ordens decimais no ábaco</vt:lpstr>
      <vt:lpstr>Decimais na calculadora</vt:lpstr>
      <vt:lpstr>Decimais nas medidas de comprimento (usar a fita métrica)</vt:lpstr>
      <vt:lpstr>Como se lê?</vt:lpstr>
      <vt:lpstr>Decimais nas medidas de massa </vt:lpstr>
      <vt:lpstr>Como se lê?</vt:lpstr>
      <vt:lpstr>Apresentação do PowerPoint</vt:lpstr>
      <vt:lpstr>Leitura e comparação de decimais</vt:lpstr>
      <vt:lpstr>Frações: o inteiro ou o todo dividido em partes </vt:lpstr>
      <vt:lpstr>Apresentação do PowerPoint</vt:lpstr>
      <vt:lpstr>Apresentação do PowerPoint</vt:lpstr>
      <vt:lpstr>Como ensinar frações? (O que fazer com o resto?)</vt:lpstr>
      <vt:lpstr>Apresentação do PowerPoint</vt:lpstr>
      <vt:lpstr>Frações equivalentes</vt:lpstr>
      <vt:lpstr>Atividades sobre frações</vt:lpstr>
      <vt:lpstr>Frações no tangram</vt:lpstr>
      <vt:lpstr>Frações no tangram</vt:lpstr>
      <vt:lpstr>Apresentação do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Sueli</dc:creator>
  <cp:lastModifiedBy>Sueli Fanizzi</cp:lastModifiedBy>
  <cp:revision>55</cp:revision>
  <cp:lastPrinted>1601-01-01T00:00:00Z</cp:lastPrinted>
  <dcterms:created xsi:type="dcterms:W3CDTF">1601-01-01T00:00:00Z</dcterms:created>
  <dcterms:modified xsi:type="dcterms:W3CDTF">2016-11-06T18:49:57Z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