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410" r:id="rId2"/>
    <p:sldId id="312" r:id="rId3"/>
    <p:sldId id="299" r:id="rId4"/>
    <p:sldId id="34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400" r:id="rId13"/>
    <p:sldId id="401" r:id="rId14"/>
    <p:sldId id="403" r:id="rId15"/>
    <p:sldId id="402" r:id="rId16"/>
    <p:sldId id="404" r:id="rId17"/>
    <p:sldId id="405" r:id="rId18"/>
    <p:sldId id="406" r:id="rId19"/>
    <p:sldId id="407" r:id="rId20"/>
    <p:sldId id="408" r:id="rId21"/>
    <p:sldId id="409" r:id="rId22"/>
    <p:sldId id="367" r:id="rId23"/>
    <p:sldId id="332" r:id="rId24"/>
    <p:sldId id="375" r:id="rId25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9"/>
    <p:restoredTop sz="96327"/>
  </p:normalViewPr>
  <p:slideViewPr>
    <p:cSldViewPr snapToGrid="0" snapToObjects="1" showGuides="1">
      <p:cViewPr varScale="1">
        <p:scale>
          <a:sx n="128" d="100"/>
          <a:sy n="128" d="100"/>
        </p:scale>
        <p:origin x="528" y="1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06-11-23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Proteínas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56DB6-BFE5-4F89-C93D-C47763327D62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601BC-4FFD-D00A-6A10-98300C07B030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Capítulos 5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9455A-CACD-A6B4-B556-7FAC7B50E3FB}"/>
              </a:ext>
            </a:extLst>
          </p:cNvPr>
          <p:cNvSpPr txBox="1"/>
          <p:nvPr/>
        </p:nvSpPr>
        <p:spPr>
          <a:xfrm>
            <a:off x="6521894" y="4826679"/>
            <a:ext cx="5095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Di-triptofano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SOD1 humana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09D67-C977-5AE8-0FBF-4584EE879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879" y="2995593"/>
            <a:ext cx="3490011" cy="18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Modificação por derivados da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peroxidação lipídica – moléculas protetoras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11026-92EF-0DE5-D610-DEB599BE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0" y="1415095"/>
            <a:ext cx="7132294" cy="10498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F55F85-8C7D-853F-93E9-4FC45B9EF701}"/>
              </a:ext>
            </a:extLst>
          </p:cNvPr>
          <p:cNvGrpSpPr/>
          <p:nvPr/>
        </p:nvGrpSpPr>
        <p:grpSpPr>
          <a:xfrm>
            <a:off x="2787320" y="2536674"/>
            <a:ext cx="7226184" cy="3935159"/>
            <a:chOff x="6551600" y="2634560"/>
            <a:chExt cx="5640399" cy="31872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BF910E-3043-54E9-59AD-83417B037215}"/>
                </a:ext>
              </a:extLst>
            </p:cNvPr>
            <p:cNvSpPr txBox="1"/>
            <p:nvPr/>
          </p:nvSpPr>
          <p:spPr>
            <a:xfrm>
              <a:off x="8865658" y="2634560"/>
              <a:ext cx="1043877" cy="460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b="1" dirty="0">
                  <a:solidFill>
                    <a:srgbClr val="C00000"/>
                  </a:solidFill>
                  <a:latin typeface="Copperplate Gothic Bold" panose="020E0705020206020404" pitchFamily="34" charset="77"/>
                  <a:cs typeface="Arial" panose="020B0604020202020204" pitchFamily="34" charset="0"/>
                </a:rPr>
                <a:t>Alda-1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E297B8-16E3-D2C7-334B-A68CA13240D4}"/>
                </a:ext>
              </a:extLst>
            </p:cNvPr>
            <p:cNvGrpSpPr/>
            <p:nvPr/>
          </p:nvGrpSpPr>
          <p:grpSpPr>
            <a:xfrm>
              <a:off x="6551600" y="3214808"/>
              <a:ext cx="5640399" cy="2606955"/>
              <a:chOff x="6551600" y="3214808"/>
              <a:chExt cx="5640399" cy="260695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13A2CC6-FB17-FC79-49A3-5FC18250B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6140"/>
              <a:stretch/>
            </p:blipFill>
            <p:spPr>
              <a:xfrm>
                <a:off x="6551600" y="3302972"/>
                <a:ext cx="2533739" cy="251879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F908BBC-4650-D3CE-D8E3-B73E2BB56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5339" y="3214808"/>
                <a:ext cx="3106660" cy="24955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53135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6774E-0E8D-3C13-EC35-55B553F56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73" y="1971252"/>
            <a:ext cx="10783357" cy="3873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de carbonilas por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cadeias laterais 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B54B0-4C63-2DAD-9F09-290743147717}"/>
              </a:ext>
            </a:extLst>
          </p:cNvPr>
          <p:cNvSpPr txBox="1"/>
          <p:nvPr/>
        </p:nvSpPr>
        <p:spPr>
          <a:xfrm>
            <a:off x="9411811" y="6148514"/>
            <a:ext cx="254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Kehm et al, Redox Biol,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E5A26-F70C-CCEE-AB9E-0EDF8A381359}"/>
              </a:ext>
            </a:extLst>
          </p:cNvPr>
          <p:cNvSpPr/>
          <p:nvPr/>
        </p:nvSpPr>
        <p:spPr>
          <a:xfrm rot="4367832">
            <a:off x="6356603" y="4535046"/>
            <a:ext cx="383060" cy="8454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C8C23-AC62-AD2D-2E6F-F194029E7055}"/>
              </a:ext>
            </a:extLst>
          </p:cNvPr>
          <p:cNvSpPr/>
          <p:nvPr/>
        </p:nvSpPr>
        <p:spPr>
          <a:xfrm>
            <a:off x="10735838" y="2179024"/>
            <a:ext cx="383060" cy="8454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67AD2E5-B435-811D-495D-A377BC636ED9}"/>
              </a:ext>
            </a:extLst>
          </p:cNvPr>
          <p:cNvSpPr/>
          <p:nvPr/>
        </p:nvSpPr>
        <p:spPr>
          <a:xfrm>
            <a:off x="7463481" y="2913549"/>
            <a:ext cx="359596" cy="35959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DED449-465F-CDA3-E0BE-1F1E01C164B0}"/>
              </a:ext>
            </a:extLst>
          </p:cNvPr>
          <p:cNvCxnSpPr>
            <a:cxnSpLocks/>
          </p:cNvCxnSpPr>
          <p:nvPr/>
        </p:nvCxnSpPr>
        <p:spPr>
          <a:xfrm>
            <a:off x="7777656" y="3209095"/>
            <a:ext cx="204809" cy="261807"/>
          </a:xfrm>
          <a:prstGeom prst="straightConnector1">
            <a:avLst/>
          </a:prstGeom>
          <a:ln w="19050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48CC36-182D-0C5E-CEDC-E1E9A7F86035}"/>
              </a:ext>
            </a:extLst>
          </p:cNvPr>
          <p:cNvSpPr txBox="1"/>
          <p:nvPr/>
        </p:nvSpPr>
        <p:spPr>
          <a:xfrm>
            <a:off x="7289953" y="3382859"/>
            <a:ext cx="138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Bom grupo de saída</a:t>
            </a:r>
          </a:p>
        </p:txBody>
      </p:sp>
    </p:spTree>
    <p:extLst>
      <p:ext uri="{BB962C8B-B14F-4D97-AF65-F5344CB8AC3E}">
        <p14:creationId xmlns:p14="http://schemas.microsoft.com/office/powerpoint/2010/main" val="190999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2804997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 de Oxidação em Proteínas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Biomarcadores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0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 de oxidação em tióis 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B54B0-4C63-2DAD-9F09-290743147717}"/>
              </a:ext>
            </a:extLst>
          </p:cNvPr>
          <p:cNvSpPr txBox="1"/>
          <p:nvPr/>
        </p:nvSpPr>
        <p:spPr>
          <a:xfrm>
            <a:off x="10103789" y="6581001"/>
            <a:ext cx="254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Kehm et al, Redox Biol,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AEDDC-F1D4-E00E-B5F2-EA89B014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9" y="1405995"/>
            <a:ext cx="11504141" cy="50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5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Carbonilas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protéicas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B54B0-4C63-2DAD-9F09-290743147717}"/>
              </a:ext>
            </a:extLst>
          </p:cNvPr>
          <p:cNvSpPr txBox="1"/>
          <p:nvPr/>
        </p:nvSpPr>
        <p:spPr>
          <a:xfrm>
            <a:off x="10103789" y="6581001"/>
            <a:ext cx="254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Kehm et al, Redox Biol,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6BA0-9C08-7EDE-93D4-8C401F6D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" y="1941165"/>
            <a:ext cx="12107357" cy="33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9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Modificações derivadas da peroxidação lipídica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B54B0-4C63-2DAD-9F09-290743147717}"/>
              </a:ext>
            </a:extLst>
          </p:cNvPr>
          <p:cNvSpPr txBox="1"/>
          <p:nvPr/>
        </p:nvSpPr>
        <p:spPr>
          <a:xfrm>
            <a:off x="10103789" y="6581001"/>
            <a:ext cx="254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Kehm et al, Redox Biol,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FC7CF-2AC4-933E-F41D-EA2E68EE7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2668382"/>
            <a:ext cx="12125199" cy="23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5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2804997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Respostas celulares ao estresse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proteotoxico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95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444034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rede da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proteostase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DA1CF-E306-2DFF-5AD4-D8E05AF6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930" y="190319"/>
            <a:ext cx="7549978" cy="6413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35FCE-6C44-C31E-4DD6-7EDA7C304780}"/>
              </a:ext>
            </a:extLst>
          </p:cNvPr>
          <p:cNvSpPr txBox="1"/>
          <p:nvPr/>
        </p:nvSpPr>
        <p:spPr>
          <a:xfrm>
            <a:off x="9829162" y="6450333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>
                <a:latin typeface="Arial" panose="020B0604020202020204" pitchFamily="34" charset="0"/>
                <a:cs typeface="Arial" panose="020B0604020202020204" pitchFamily="34" charset="0"/>
              </a:rPr>
              <a:t>Balch </a:t>
            </a:r>
            <a:r>
              <a:rPr lang="en-CL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CL" sz="1400" dirty="0">
                <a:latin typeface="Arial" panose="020B0604020202020204" pitchFamily="34" charset="0"/>
                <a:cs typeface="Arial" panose="020B0604020202020204" pitchFamily="34" charset="0"/>
              </a:rPr>
              <a:t>, 2008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46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rede da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proteostase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reage ao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 oxidativo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35FCE-6C44-C31E-4DD6-7EDA7C304780}"/>
              </a:ext>
            </a:extLst>
          </p:cNvPr>
          <p:cNvSpPr txBox="1"/>
          <p:nvPr/>
        </p:nvSpPr>
        <p:spPr>
          <a:xfrm>
            <a:off x="4726577" y="6400906"/>
            <a:ext cx="272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Reichmann </a:t>
            </a:r>
            <a:r>
              <a:rPr lang="en-CL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 Cell</a:t>
            </a:r>
            <a:r>
              <a:rPr lang="en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C8171-F497-DAA0-9DF7-04B2AA483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863" y="0"/>
            <a:ext cx="52602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35FCE-6C44-C31E-4DD6-7EDA7C304780}"/>
              </a:ext>
            </a:extLst>
          </p:cNvPr>
          <p:cNvSpPr txBox="1"/>
          <p:nvPr/>
        </p:nvSpPr>
        <p:spPr>
          <a:xfrm>
            <a:off x="1982620" y="6413263"/>
            <a:ext cx="272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Reichmann </a:t>
            </a:r>
            <a:r>
              <a:rPr lang="en-CL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 Cell</a:t>
            </a:r>
            <a:r>
              <a:rPr lang="en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6D83C-BEE1-AF92-E4A3-429771003E51}"/>
              </a:ext>
            </a:extLst>
          </p:cNvPr>
          <p:cNvSpPr txBox="1"/>
          <p:nvPr/>
        </p:nvSpPr>
        <p:spPr>
          <a:xfrm>
            <a:off x="-16626" y="0"/>
            <a:ext cx="526025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geral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Tópicos e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982585"/>
            <a:ext cx="115773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modificações oxidativas.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a diversidade química da oxidação de proteínas.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biológico da oxidação de proteínas.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 os papéis das modificações oxidativas em condições fisiológicas e patológicas.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proteínas como biomarcadores de doenças.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Racionalizar a utilidade de produtos de oxidação de proteínas como biomarcadores.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Respostas celulares para manutenção da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proteostase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(homeostase de proteínas).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mecanismos de (</a:t>
            </a:r>
            <a:r>
              <a:rPr lang="pt-BR" sz="20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)enovelamento e controle de qualidade de proteínas sob estresse oxidativo.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2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5F9EF-4431-019E-E01A-705EE41E9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918" y="0"/>
            <a:ext cx="540143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060200-D747-523E-9B50-67B2A0EC350C}"/>
              </a:ext>
            </a:extLst>
          </p:cNvPr>
          <p:cNvSpPr txBox="1"/>
          <p:nvPr/>
        </p:nvSpPr>
        <p:spPr>
          <a:xfrm>
            <a:off x="-16626" y="0"/>
            <a:ext cx="526025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Ativação de chaperonas </a:t>
            </a:r>
            <a:endParaRPr lang="pt-BR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9FCB7-0D54-3D61-C49F-D0F10B9715CF}"/>
              </a:ext>
            </a:extLst>
          </p:cNvPr>
          <p:cNvSpPr txBox="1"/>
          <p:nvPr/>
        </p:nvSpPr>
        <p:spPr>
          <a:xfrm>
            <a:off x="8347585" y="1602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4B3904-774F-C1F6-6D09-81B974425EC8}"/>
              </a:ext>
            </a:extLst>
          </p:cNvPr>
          <p:cNvSpPr txBox="1"/>
          <p:nvPr/>
        </p:nvSpPr>
        <p:spPr>
          <a:xfrm>
            <a:off x="8202660" y="2710665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EC546-99F2-D6EE-20E0-EC4A63E48C05}"/>
              </a:ext>
            </a:extLst>
          </p:cNvPr>
          <p:cNvSpPr txBox="1"/>
          <p:nvPr/>
        </p:nvSpPr>
        <p:spPr>
          <a:xfrm>
            <a:off x="7808975" y="4251787"/>
            <a:ext cx="18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east-mammals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DBD99-013A-588B-A2EF-A2E2F68A1D43}"/>
              </a:ext>
            </a:extLst>
          </p:cNvPr>
          <p:cNvSpPr txBox="1"/>
          <p:nvPr/>
        </p:nvSpPr>
        <p:spPr>
          <a:xfrm>
            <a:off x="8202660" y="6438470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en-C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8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904DE7-D819-B5C3-EEA7-0D6251096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183" y="0"/>
            <a:ext cx="622004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C12548-25B7-209A-0AC9-80FB7614E210}"/>
              </a:ext>
            </a:extLst>
          </p:cNvPr>
          <p:cNvSpPr txBox="1"/>
          <p:nvPr/>
        </p:nvSpPr>
        <p:spPr>
          <a:xfrm>
            <a:off x="-16626" y="0"/>
            <a:ext cx="526025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Remodelamento do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Proteassomo</a:t>
            </a:r>
            <a:endParaRPr lang="pt-BR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EA5E6-D680-2A30-6989-FEAD0477FA7C}"/>
              </a:ext>
            </a:extLst>
          </p:cNvPr>
          <p:cNvSpPr txBox="1"/>
          <p:nvPr/>
        </p:nvSpPr>
        <p:spPr>
          <a:xfrm>
            <a:off x="9693609" y="511481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glutathionylation</a:t>
            </a:r>
            <a:endParaRPr lang="en-C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1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Recapitulando as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da cadeia polipeptídica e cadeias laterais. 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 oxidantes podem oxidar proteínas, mas existe importante convergência de produtos finais.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Biomarcadores correlacionam estresse oxidativo a varias doenças, por exemplo diabetes tipo 2, mas a aplicação clínica ainda é limitada.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respostas celulares a oxidantes ocorrem em vários níveis, de ativação de chaperonas não convencionais ao remodelamento de sistemas proteolíticos.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0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6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 de Acompanhamento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10BF9-75FD-725E-DDE6-B0809A0D68C1}"/>
              </a:ext>
            </a:extLst>
          </p:cNvPr>
          <p:cNvSpPr txBox="1"/>
          <p:nvPr/>
        </p:nvSpPr>
        <p:spPr>
          <a:xfrm>
            <a:off x="599104" y="1886712"/>
            <a:ext cx="10977163" cy="428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Mencione ao menos três possibilidades para a produção de carbonilas em proteínas. 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Por que não é possível definir biomarcadores definitivos para a produção de determinado oxidante? Exemplifique.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Explique os mecanismos e propósito biológico para a ativação de chaperonas em condições de estresse oxidativo.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Cite algumas razões pelas quais o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proteassomo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muda seu comportamento regulatório em condições de estresse oxidativo.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52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proteínas são um importante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alvo biológico para oxidação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225-f1-CellProteomap-1">
            <a:extLst>
              <a:ext uri="{FF2B5EF4-FFF2-40B4-BE49-F238E27FC236}">
                <a16:creationId xmlns:a16="http://schemas.microsoft.com/office/drawing/2014/main" id="{5805F77C-8217-FC28-3ABF-74F07F5AB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83" y="2100209"/>
            <a:ext cx="3874213" cy="38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90E8D-1960-4153-BB4E-71714385B83A}"/>
              </a:ext>
            </a:extLst>
          </p:cNvPr>
          <p:cNvSpPr txBox="1"/>
          <p:nvPr/>
        </p:nvSpPr>
        <p:spPr>
          <a:xfrm>
            <a:off x="899186" y="5892228"/>
            <a:ext cx="4315605" cy="49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Composição bioquímica da célula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FF50B-E8DF-E063-DF93-6CDC6133675D}"/>
              </a:ext>
            </a:extLst>
          </p:cNvPr>
          <p:cNvSpPr txBox="1"/>
          <p:nvPr/>
        </p:nvSpPr>
        <p:spPr>
          <a:xfrm>
            <a:off x="6691944" y="2756896"/>
            <a:ext cx="5121115" cy="2672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0432FF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Modificações oxidativas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Esqueleto polipeptídico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Cadeias laterais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Reação direta com oxidantes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Reação com derivados de oxidação de outras biomoléculas</a:t>
            </a:r>
          </a:p>
        </p:txBody>
      </p:sp>
    </p:spTree>
    <p:extLst>
      <p:ext uri="{BB962C8B-B14F-4D97-AF65-F5344CB8AC3E}">
        <p14:creationId xmlns:p14="http://schemas.microsoft.com/office/powerpoint/2010/main" val="206201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Ataque de radicais no esqueleto polipeptídico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ADC63-D183-B948-6113-8474B1B1D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68" y="1397085"/>
            <a:ext cx="9519863" cy="5388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00C7EC-B3E3-DAAA-B61A-86F39DCA7265}"/>
              </a:ext>
            </a:extLst>
          </p:cNvPr>
          <p:cNvSpPr txBox="1"/>
          <p:nvPr/>
        </p:nvSpPr>
        <p:spPr>
          <a:xfrm>
            <a:off x="2865653" y="6509082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Hawkins e Davies, JBC,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C19B8-5B24-5E0D-3BD4-0DF992D7B17D}"/>
              </a:ext>
            </a:extLst>
          </p:cNvPr>
          <p:cNvSpPr/>
          <p:nvPr/>
        </p:nvSpPr>
        <p:spPr>
          <a:xfrm rot="3770987">
            <a:off x="9208681" y="3937628"/>
            <a:ext cx="287189" cy="5775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68C74-7880-C9C3-FFCD-3E7EFBE47CF7}"/>
              </a:ext>
            </a:extLst>
          </p:cNvPr>
          <p:cNvSpPr/>
          <p:nvPr/>
        </p:nvSpPr>
        <p:spPr>
          <a:xfrm rot="7186311">
            <a:off x="6939158" y="5440175"/>
            <a:ext cx="287189" cy="5775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53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tióis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B13BF-A19A-BDED-20DF-D2F9C94C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39" y="1306286"/>
            <a:ext cx="7772400" cy="5551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00C7EC-B3E3-DAAA-B61A-86F39DCA7265}"/>
              </a:ext>
            </a:extLst>
          </p:cNvPr>
          <p:cNvSpPr txBox="1"/>
          <p:nvPr/>
        </p:nvSpPr>
        <p:spPr>
          <a:xfrm>
            <a:off x="8695696" y="6581001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Kehm et al, Redox Biol,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FCAEC-FE27-51EC-A2C0-E958634F0F44}"/>
              </a:ext>
            </a:extLst>
          </p:cNvPr>
          <p:cNvSpPr txBox="1"/>
          <p:nvPr/>
        </p:nvSpPr>
        <p:spPr>
          <a:xfrm>
            <a:off x="1655548" y="4675640"/>
            <a:ext cx="3830851" cy="87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432FF"/>
                </a:solidFill>
                <a:highlight>
                  <a:srgbClr val="FFFF00"/>
                </a:highlight>
                <a:latin typeface="Copperplate Gothic Bold" panose="020E0705020206020404" pitchFamily="34" charset="77"/>
                <a:cs typeface="Arial" panose="020B0604020202020204" pitchFamily="34" charset="0"/>
              </a:rPr>
              <a:t>Metionina sulfóxido redutase</a:t>
            </a:r>
          </a:p>
        </p:txBody>
      </p:sp>
    </p:spTree>
    <p:extLst>
      <p:ext uri="{BB962C8B-B14F-4D97-AF65-F5344CB8AC3E}">
        <p14:creationId xmlns:p14="http://schemas.microsoft.com/office/powerpoint/2010/main" val="404324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resíduos aromáticos - histidina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0C7EC-B3E3-DAAA-B61A-86F39DCA7265}"/>
              </a:ext>
            </a:extLst>
          </p:cNvPr>
          <p:cNvSpPr txBox="1"/>
          <p:nvPr/>
        </p:nvSpPr>
        <p:spPr>
          <a:xfrm>
            <a:off x="2473968" y="3747329"/>
            <a:ext cx="254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Kehm et al, Redox Biol,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29CF9-F4CF-A971-35B6-486215EFF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35" y="1836103"/>
            <a:ext cx="4196066" cy="1888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56DE1-719F-F212-F9D2-63B56A6D7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66"/>
          <a:stretch/>
        </p:blipFill>
        <p:spPr>
          <a:xfrm>
            <a:off x="924674" y="5132195"/>
            <a:ext cx="3536715" cy="1168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1AB174-D24D-9BD9-A9AC-3F23F8871440}"/>
              </a:ext>
            </a:extLst>
          </p:cNvPr>
          <p:cNvSpPr txBox="1"/>
          <p:nvPr/>
        </p:nvSpPr>
        <p:spPr>
          <a:xfrm>
            <a:off x="624157" y="4671620"/>
            <a:ext cx="4328429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Atividade </a:t>
            </a:r>
            <a:r>
              <a:rPr lang="pt-BR" b="1" dirty="0" err="1">
                <a:solidFill>
                  <a:srgbClr val="C00000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Peroxidásica</a:t>
            </a:r>
            <a:r>
              <a:rPr lang="pt-BR" b="1" dirty="0">
                <a:solidFill>
                  <a:srgbClr val="C00000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 da SOD1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A3B3B-0AE7-1A15-8AEA-3657332CCAE4}"/>
              </a:ext>
            </a:extLst>
          </p:cNvPr>
          <p:cNvSpPr txBox="1"/>
          <p:nvPr/>
        </p:nvSpPr>
        <p:spPr>
          <a:xfrm>
            <a:off x="9016894" y="6209598"/>
            <a:ext cx="254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Valentine, Ann Rev Biochem, 2005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98BE21-1033-7FD2-4454-AD5FFE5810AE}"/>
              </a:ext>
            </a:extLst>
          </p:cNvPr>
          <p:cNvGrpSpPr/>
          <p:nvPr/>
        </p:nvGrpSpPr>
        <p:grpSpPr>
          <a:xfrm>
            <a:off x="5333172" y="1442032"/>
            <a:ext cx="6704715" cy="4767566"/>
            <a:chOff x="5333172" y="1442032"/>
            <a:chExt cx="6704715" cy="47675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54E1D4-E5FF-3BE9-F8D9-67F227A7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3172" y="2496604"/>
              <a:ext cx="6704715" cy="37129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FD7597-F365-E1E8-7BED-F5F985799DFF}"/>
                </a:ext>
              </a:extLst>
            </p:cNvPr>
            <p:cNvSpPr txBox="1"/>
            <p:nvPr/>
          </p:nvSpPr>
          <p:spPr>
            <a:xfrm>
              <a:off x="6827256" y="1442032"/>
              <a:ext cx="4379276" cy="876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b="1" dirty="0">
                  <a:solidFill>
                    <a:srgbClr val="C00000"/>
                  </a:solidFill>
                  <a:latin typeface="Copperplate Gothic Bold" panose="020E0705020206020404" pitchFamily="34" charset="77"/>
                  <a:cs typeface="Arial" panose="020B0604020202020204" pitchFamily="34" charset="0"/>
                </a:rPr>
                <a:t>Mutações da SOD1 em </a:t>
              </a:r>
            </a:p>
            <a:p>
              <a:pPr algn="ctr">
                <a:lnSpc>
                  <a:spcPct val="150000"/>
                </a:lnSpc>
              </a:pPr>
              <a:r>
                <a:rPr lang="pt-BR" b="1" dirty="0">
                  <a:solidFill>
                    <a:srgbClr val="C00000"/>
                  </a:solidFill>
                  <a:latin typeface="Copperplate Gothic Bold" panose="020E0705020206020404" pitchFamily="34" charset="77"/>
                  <a:cs typeface="Arial" panose="020B0604020202020204" pitchFamily="34" charset="0"/>
                </a:rPr>
                <a:t>Esclerose Lateral Amiotrófica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F47B837-81F3-0884-BE93-8D6DC8F4E35E}"/>
              </a:ext>
            </a:extLst>
          </p:cNvPr>
          <p:cNvSpPr txBox="1"/>
          <p:nvPr/>
        </p:nvSpPr>
        <p:spPr>
          <a:xfrm rot="19635449">
            <a:off x="4775462" y="3388346"/>
            <a:ext cx="7582328" cy="1311513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C00000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2-Oxohistidina mimetiza mutações em sítios de coordenação de metais???</a:t>
            </a:r>
          </a:p>
        </p:txBody>
      </p:sp>
    </p:spTree>
    <p:extLst>
      <p:ext uri="{BB962C8B-B14F-4D97-AF65-F5344CB8AC3E}">
        <p14:creationId xmlns:p14="http://schemas.microsoft.com/office/powerpoint/2010/main" val="42110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resíduos aromáticos -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triptofaano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AB174-D24D-9BD9-A9AC-3F23F8871440}"/>
              </a:ext>
            </a:extLst>
          </p:cNvPr>
          <p:cNvSpPr txBox="1"/>
          <p:nvPr/>
        </p:nvSpPr>
        <p:spPr>
          <a:xfrm>
            <a:off x="6186574" y="1553663"/>
            <a:ext cx="5918789" cy="87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Atividade </a:t>
            </a:r>
            <a:r>
              <a:rPr lang="pt-BR" b="1" dirty="0" err="1">
                <a:solidFill>
                  <a:srgbClr val="C00000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Peroxidásica</a:t>
            </a:r>
            <a:r>
              <a:rPr lang="pt-BR" b="1" dirty="0">
                <a:solidFill>
                  <a:srgbClr val="C00000"/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  da SOD1 na presença de Bicarbonato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C92290-685E-6A91-16FD-57063A135698}"/>
              </a:ext>
            </a:extLst>
          </p:cNvPr>
          <p:cNvGrpSpPr/>
          <p:nvPr/>
        </p:nvGrpSpPr>
        <p:grpSpPr>
          <a:xfrm>
            <a:off x="9372382" y="2978136"/>
            <a:ext cx="2732981" cy="3469784"/>
            <a:chOff x="9372382" y="2978136"/>
            <a:chExt cx="2732981" cy="34697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1F13A6-D155-8A7D-C1D2-CB1BB6DCD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710"/>
            <a:stretch/>
          </p:blipFill>
          <p:spPr>
            <a:xfrm>
              <a:off x="9372382" y="2978136"/>
              <a:ext cx="2732981" cy="20581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54CD54-17F0-0BFF-D156-8802B6878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9994" y="5378139"/>
              <a:ext cx="2017755" cy="106978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EAC5372-0B9D-EEFE-E803-073775D16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1222"/>
          <a:stretch/>
        </p:blipFill>
        <p:spPr>
          <a:xfrm>
            <a:off x="5960198" y="3126172"/>
            <a:ext cx="3185770" cy="2142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237CD6-3A38-DDFA-F9FF-9F096653A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2" y="1944081"/>
            <a:ext cx="4461875" cy="4199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6190C6-C5C4-E088-8443-8B2394A3D524}"/>
              </a:ext>
            </a:extLst>
          </p:cNvPr>
          <p:cNvSpPr txBox="1"/>
          <p:nvPr/>
        </p:nvSpPr>
        <p:spPr>
          <a:xfrm>
            <a:off x="2968395" y="6252228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Hawkins e Davies, JBC,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96C8F-125D-1769-E187-33DF128B09B0}"/>
              </a:ext>
            </a:extLst>
          </p:cNvPr>
          <p:cNvSpPr txBox="1"/>
          <p:nvPr/>
        </p:nvSpPr>
        <p:spPr>
          <a:xfrm>
            <a:off x="7100215" y="6072699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Medinas et al, CRT, 2009</a:t>
            </a:r>
          </a:p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Medinas et al, FRBM, 2010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17F931-E48B-54DC-C4A8-9F55EE0A9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44" y="1589602"/>
            <a:ext cx="11840884" cy="504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resíduos aromáticos - tirosina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190C6-C5C4-E088-8443-8B2394A3D524}"/>
              </a:ext>
            </a:extLst>
          </p:cNvPr>
          <p:cNvSpPr txBox="1"/>
          <p:nvPr/>
        </p:nvSpPr>
        <p:spPr>
          <a:xfrm>
            <a:off x="3264957" y="6215158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Hawkins e Davies, JBC,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CBB87-DAE9-4302-5B66-F0BEF896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79" y="1829486"/>
            <a:ext cx="5287968" cy="423768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58322F-06CE-A8DC-EF24-7FFAC9509D02}"/>
              </a:ext>
            </a:extLst>
          </p:cNvPr>
          <p:cNvGrpSpPr/>
          <p:nvPr/>
        </p:nvGrpSpPr>
        <p:grpSpPr>
          <a:xfrm>
            <a:off x="6447655" y="1096463"/>
            <a:ext cx="6566840" cy="5675040"/>
            <a:chOff x="6447655" y="1096463"/>
            <a:chExt cx="6566840" cy="56750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DA0CD9D-6E66-7CFB-FF38-3001DB0DFDF7}"/>
                </a:ext>
              </a:extLst>
            </p:cNvPr>
            <p:cNvGrpSpPr/>
            <p:nvPr/>
          </p:nvGrpSpPr>
          <p:grpSpPr>
            <a:xfrm>
              <a:off x="6447655" y="1096463"/>
              <a:ext cx="6566840" cy="5582736"/>
              <a:chOff x="6447655" y="1096463"/>
              <a:chExt cx="6566840" cy="558273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4A8442F-22FD-2E83-B904-C790CDF99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7655" y="1829486"/>
                <a:ext cx="5200135" cy="173952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9A3A029-62C2-971C-3A28-1B32A32C9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9340" y="4134962"/>
                <a:ext cx="3206714" cy="2544237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DCC434-8542-D7F6-6DB3-B80B94ACBA6E}"/>
                  </a:ext>
                </a:extLst>
              </p:cNvPr>
              <p:cNvSpPr txBox="1"/>
              <p:nvPr/>
            </p:nvSpPr>
            <p:spPr>
              <a:xfrm>
                <a:off x="7095706" y="1096463"/>
                <a:ext cx="5918789" cy="1074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4800" b="1" dirty="0">
                    <a:solidFill>
                      <a:srgbClr val="C00000"/>
                    </a:solidFill>
                    <a:latin typeface="Copperplate Gothic Bold" panose="020E0705020206020404" pitchFamily="34" charset="77"/>
                    <a:cs typeface="Arial" panose="020B0604020202020204" pitchFamily="34" charset="0"/>
                  </a:rPr>
                  <a:t>???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E6984A-465D-296E-02C8-68F3F46424D3}"/>
                </a:ext>
              </a:extLst>
            </p:cNvPr>
            <p:cNvSpPr/>
            <p:nvPr/>
          </p:nvSpPr>
          <p:spPr>
            <a:xfrm>
              <a:off x="9489989" y="4559643"/>
              <a:ext cx="1106065" cy="221186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00D63AE-3673-36A2-B37E-9858A146F7B5}"/>
              </a:ext>
            </a:extLst>
          </p:cNvPr>
          <p:cNvSpPr/>
          <p:nvPr/>
        </p:nvSpPr>
        <p:spPr>
          <a:xfrm>
            <a:off x="4077730" y="4250724"/>
            <a:ext cx="1569308" cy="14148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3058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Modificação por derivados da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peroxidação lipídica</a:t>
            </a:r>
            <a:endParaRPr lang="pt-BR" sz="4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90006-7B86-5918-D32B-FB77FF8D6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11" y="1315838"/>
            <a:ext cx="7741434" cy="5542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AEA458-3E1A-F956-2905-86F389386328}"/>
              </a:ext>
            </a:extLst>
          </p:cNvPr>
          <p:cNvSpPr txBox="1"/>
          <p:nvPr/>
        </p:nvSpPr>
        <p:spPr>
          <a:xfrm>
            <a:off x="9510665" y="6581001"/>
            <a:ext cx="254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sz="1200" dirty="0">
                <a:latin typeface="Arial" panose="020B0604020202020204" pitchFamily="34" charset="0"/>
                <a:cs typeface="Arial" panose="020B0604020202020204" pitchFamily="34" charset="0"/>
              </a:rPr>
              <a:t>Kehm et al, Redox Biol, 2021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6BAC36-4F08-BAA7-B2CD-17A0F9F8A9F7}"/>
              </a:ext>
            </a:extLst>
          </p:cNvPr>
          <p:cNvSpPr/>
          <p:nvPr/>
        </p:nvSpPr>
        <p:spPr>
          <a:xfrm>
            <a:off x="1940011" y="2940908"/>
            <a:ext cx="1927654" cy="17917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B760B7-D6A9-2488-42A7-C7B400FD616B}"/>
              </a:ext>
            </a:extLst>
          </p:cNvPr>
          <p:cNvSpPr/>
          <p:nvPr/>
        </p:nvSpPr>
        <p:spPr>
          <a:xfrm>
            <a:off x="2594918" y="3656975"/>
            <a:ext cx="359596" cy="35959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628805-5262-72AA-8A4B-42CC278CD341}"/>
              </a:ext>
            </a:extLst>
          </p:cNvPr>
          <p:cNvCxnSpPr>
            <a:stCxn id="4" idx="3"/>
          </p:cNvCxnSpPr>
          <p:nvPr/>
        </p:nvCxnSpPr>
        <p:spPr>
          <a:xfrm flipH="1">
            <a:off x="1075038" y="3963909"/>
            <a:ext cx="1572542" cy="1374210"/>
          </a:xfrm>
          <a:prstGeom prst="straightConnector1">
            <a:avLst/>
          </a:prstGeom>
          <a:ln w="19050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BE799C-E805-D135-11A9-552B878A7B48}"/>
              </a:ext>
            </a:extLst>
          </p:cNvPr>
          <p:cNvSpPr txBox="1"/>
          <p:nvPr/>
        </p:nvSpPr>
        <p:spPr>
          <a:xfrm>
            <a:off x="178657" y="5338119"/>
            <a:ext cx="168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Centro </a:t>
            </a:r>
            <a:r>
              <a:rPr lang="pt-BR" dirty="0" err="1">
                <a:solidFill>
                  <a:srgbClr val="C00000"/>
                </a:solidFill>
              </a:rPr>
              <a:t>eletrofílico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090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7620</TotalTime>
  <Words>570</Words>
  <Application>Microsoft Macintosh PowerPoint</Application>
  <PresentationFormat>Widescreen</PresentationFormat>
  <Paragraphs>98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Copperplate Gothic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189</cp:revision>
  <dcterms:created xsi:type="dcterms:W3CDTF">2022-04-06T18:25:04Z</dcterms:created>
  <dcterms:modified xsi:type="dcterms:W3CDTF">2023-11-06T19:14:36Z</dcterms:modified>
</cp:coreProperties>
</file>