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7"/>
  </p:notesMasterIdLst>
  <p:sldIdLst>
    <p:sldId id="315" r:id="rId2"/>
    <p:sldId id="369" r:id="rId3"/>
    <p:sldId id="371" r:id="rId4"/>
    <p:sldId id="389" r:id="rId5"/>
    <p:sldId id="372" r:id="rId6"/>
    <p:sldId id="386" r:id="rId7"/>
    <p:sldId id="387" r:id="rId8"/>
    <p:sldId id="388" r:id="rId9"/>
    <p:sldId id="396" r:id="rId10"/>
    <p:sldId id="392" r:id="rId11"/>
    <p:sldId id="390" r:id="rId12"/>
    <p:sldId id="394" r:id="rId13"/>
    <p:sldId id="395" r:id="rId14"/>
    <p:sldId id="393" r:id="rId15"/>
    <p:sldId id="397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44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01997-FE9C-4BCF-BBC8-67706436FA1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D23A0F9-9047-4756-8022-92BA622DA713}">
      <dgm:prSet phldrT="[Texto]"/>
      <dgm:spPr/>
      <dgm:t>
        <a:bodyPr/>
        <a:lstStyle/>
        <a:p>
          <a:r>
            <a:rPr lang="pt-BR" dirty="0" smtClean="0"/>
            <a:t>Conceitos</a:t>
          </a:r>
          <a:endParaRPr lang="es-MX" dirty="0"/>
        </a:p>
      </dgm:t>
    </dgm:pt>
    <dgm:pt modelId="{597E5580-52BD-4925-AFD8-B67D542677F4}" type="parTrans" cxnId="{8263871B-7A9B-49BD-9FC0-F0CD8910B364}">
      <dgm:prSet/>
      <dgm:spPr/>
      <dgm:t>
        <a:bodyPr/>
        <a:lstStyle/>
        <a:p>
          <a:endParaRPr lang="es-MX"/>
        </a:p>
      </dgm:t>
    </dgm:pt>
    <dgm:pt modelId="{8402B444-E7A2-4BAD-9695-523AAD492B19}" type="sibTrans" cxnId="{8263871B-7A9B-49BD-9FC0-F0CD8910B364}">
      <dgm:prSet/>
      <dgm:spPr/>
      <dgm:t>
        <a:bodyPr/>
        <a:lstStyle/>
        <a:p>
          <a:endParaRPr lang="es-MX"/>
        </a:p>
      </dgm:t>
    </dgm:pt>
    <dgm:pt modelId="{720B7E66-C81A-4E26-A5E7-CA442AF89AC9}">
      <dgm:prSet phldrT="[Texto]"/>
      <dgm:spPr/>
      <dgm:t>
        <a:bodyPr/>
        <a:lstStyle/>
        <a:p>
          <a:r>
            <a:rPr lang="pt-BR" dirty="0" smtClean="0"/>
            <a:t>Mecanismos</a:t>
          </a:r>
          <a:endParaRPr lang="es-MX" dirty="0"/>
        </a:p>
      </dgm:t>
    </dgm:pt>
    <dgm:pt modelId="{13C2F068-19E2-4E8E-A812-5EE4ABE05410}" type="parTrans" cxnId="{3BCF1393-D7F0-4D7C-AAD6-AE36B9AD5C27}">
      <dgm:prSet/>
      <dgm:spPr/>
      <dgm:t>
        <a:bodyPr/>
        <a:lstStyle/>
        <a:p>
          <a:endParaRPr lang="es-MX"/>
        </a:p>
      </dgm:t>
    </dgm:pt>
    <dgm:pt modelId="{22A6CBD7-FFB9-4DC1-B9D1-49FC20E94A20}" type="sibTrans" cxnId="{3BCF1393-D7F0-4D7C-AAD6-AE36B9AD5C27}">
      <dgm:prSet/>
      <dgm:spPr/>
      <dgm:t>
        <a:bodyPr/>
        <a:lstStyle/>
        <a:p>
          <a:endParaRPr lang="es-MX"/>
        </a:p>
      </dgm:t>
    </dgm:pt>
    <dgm:pt modelId="{E7FBCF90-CACC-4AB2-8302-0420DE10B376}">
      <dgm:prSet phldrT="[Texto]"/>
      <dgm:spPr/>
      <dgm:t>
        <a:bodyPr/>
        <a:lstStyle/>
        <a:p>
          <a:r>
            <a:rPr lang="pt-BR" dirty="0" smtClean="0"/>
            <a:t>Fenômenos</a:t>
          </a:r>
          <a:endParaRPr lang="es-MX" dirty="0"/>
        </a:p>
      </dgm:t>
    </dgm:pt>
    <dgm:pt modelId="{E2A86197-8D21-4ED1-B0A9-A1DAB4D49DF0}" type="parTrans" cxnId="{178344E8-A19B-472E-BE19-6C1F0DF2472C}">
      <dgm:prSet/>
      <dgm:spPr/>
      <dgm:t>
        <a:bodyPr/>
        <a:lstStyle/>
        <a:p>
          <a:endParaRPr lang="es-MX"/>
        </a:p>
      </dgm:t>
    </dgm:pt>
    <dgm:pt modelId="{A6496A69-3907-4A48-B005-46C9FD7E5757}" type="sibTrans" cxnId="{178344E8-A19B-472E-BE19-6C1F0DF2472C}">
      <dgm:prSet/>
      <dgm:spPr/>
      <dgm:t>
        <a:bodyPr/>
        <a:lstStyle/>
        <a:p>
          <a:endParaRPr lang="es-MX"/>
        </a:p>
      </dgm:t>
    </dgm:pt>
    <dgm:pt modelId="{84E9D369-89B4-4725-A66D-162CC69361C2}">
      <dgm:prSet phldrT="[Texto]"/>
      <dgm:spPr/>
      <dgm:t>
        <a:bodyPr/>
        <a:lstStyle/>
        <a:p>
          <a:r>
            <a:rPr lang="pt-BR" dirty="0" smtClean="0"/>
            <a:t>Políticas </a:t>
          </a:r>
          <a:r>
            <a:rPr lang="pt-BR" smtClean="0"/>
            <a:t>Públlicas</a:t>
          </a:r>
          <a:endParaRPr lang="es-MX" dirty="0"/>
        </a:p>
      </dgm:t>
    </dgm:pt>
    <dgm:pt modelId="{A5DF33C0-2D97-4A57-A98E-C6CFC3FE4948}" type="parTrans" cxnId="{118403D3-F40F-4704-AC6A-6F2FA46B4533}">
      <dgm:prSet/>
      <dgm:spPr/>
      <dgm:t>
        <a:bodyPr/>
        <a:lstStyle/>
        <a:p>
          <a:endParaRPr lang="es-MX"/>
        </a:p>
      </dgm:t>
    </dgm:pt>
    <dgm:pt modelId="{5A181E09-DA49-49F2-AAD4-D6F5AC59CED2}" type="sibTrans" cxnId="{118403D3-F40F-4704-AC6A-6F2FA46B4533}">
      <dgm:prSet/>
      <dgm:spPr/>
      <dgm:t>
        <a:bodyPr/>
        <a:lstStyle/>
        <a:p>
          <a:endParaRPr lang="es-MX"/>
        </a:p>
      </dgm:t>
    </dgm:pt>
    <dgm:pt modelId="{023B4706-A5CC-4299-B017-8D96302E0E84}" type="pres">
      <dgm:prSet presAssocID="{76F01997-FE9C-4BCF-BBC8-67706436FA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895B962-D1B8-4A47-AA18-AF1DF4D2D130}" type="pres">
      <dgm:prSet presAssocID="{AD23A0F9-9047-4756-8022-92BA622DA71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4224E1-03E6-450B-8AFF-54CEA8BD8CDC}" type="pres">
      <dgm:prSet presAssocID="{8402B444-E7A2-4BAD-9695-523AAD492B19}" presName="space" presStyleCnt="0"/>
      <dgm:spPr/>
    </dgm:pt>
    <dgm:pt modelId="{E61C6407-2F0B-40FE-A70F-7E92B9FB4276}" type="pres">
      <dgm:prSet presAssocID="{720B7E66-C81A-4E26-A5E7-CA442AF89AC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A29A75-B7BF-4E5B-ABB4-7CBC0B60ECE4}" type="pres">
      <dgm:prSet presAssocID="{22A6CBD7-FFB9-4DC1-B9D1-49FC20E94A20}" presName="space" presStyleCnt="0"/>
      <dgm:spPr/>
    </dgm:pt>
    <dgm:pt modelId="{33CD4003-E726-48CA-85E9-E23202C7C13E}" type="pres">
      <dgm:prSet presAssocID="{E7FBCF90-CACC-4AB2-8302-0420DE10B376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EDC9D8-2F28-42D3-AF3F-B1EBC5FAA0B7}" type="pres">
      <dgm:prSet presAssocID="{A6496A69-3907-4A48-B005-46C9FD7E5757}" presName="space" presStyleCnt="0"/>
      <dgm:spPr/>
    </dgm:pt>
    <dgm:pt modelId="{8DDA87A7-B13D-4CA6-A072-6CAF3F5E655F}" type="pres">
      <dgm:prSet presAssocID="{84E9D369-89B4-4725-A66D-162CC69361C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78344E8-A19B-472E-BE19-6C1F0DF2472C}" srcId="{76F01997-FE9C-4BCF-BBC8-67706436FA16}" destId="{E7FBCF90-CACC-4AB2-8302-0420DE10B376}" srcOrd="2" destOrd="0" parTransId="{E2A86197-8D21-4ED1-B0A9-A1DAB4D49DF0}" sibTransId="{A6496A69-3907-4A48-B005-46C9FD7E5757}"/>
    <dgm:cxn modelId="{118403D3-F40F-4704-AC6A-6F2FA46B4533}" srcId="{76F01997-FE9C-4BCF-BBC8-67706436FA16}" destId="{84E9D369-89B4-4725-A66D-162CC69361C2}" srcOrd="3" destOrd="0" parTransId="{A5DF33C0-2D97-4A57-A98E-C6CFC3FE4948}" sibTransId="{5A181E09-DA49-49F2-AAD4-D6F5AC59CED2}"/>
    <dgm:cxn modelId="{12F8216D-2F13-4C28-B1BE-53EA03DB7455}" type="presOf" srcId="{720B7E66-C81A-4E26-A5E7-CA442AF89AC9}" destId="{E61C6407-2F0B-40FE-A70F-7E92B9FB4276}" srcOrd="0" destOrd="0" presId="urn:microsoft.com/office/officeart/2005/8/layout/venn3"/>
    <dgm:cxn modelId="{85704A35-6469-4FC7-B165-5D79CD4A53B5}" type="presOf" srcId="{76F01997-FE9C-4BCF-BBC8-67706436FA16}" destId="{023B4706-A5CC-4299-B017-8D96302E0E84}" srcOrd="0" destOrd="0" presId="urn:microsoft.com/office/officeart/2005/8/layout/venn3"/>
    <dgm:cxn modelId="{F28EB442-0DCE-4027-A217-A9F7EA65A185}" type="presOf" srcId="{84E9D369-89B4-4725-A66D-162CC69361C2}" destId="{8DDA87A7-B13D-4CA6-A072-6CAF3F5E655F}" srcOrd="0" destOrd="0" presId="urn:microsoft.com/office/officeart/2005/8/layout/venn3"/>
    <dgm:cxn modelId="{8263871B-7A9B-49BD-9FC0-F0CD8910B364}" srcId="{76F01997-FE9C-4BCF-BBC8-67706436FA16}" destId="{AD23A0F9-9047-4756-8022-92BA622DA713}" srcOrd="0" destOrd="0" parTransId="{597E5580-52BD-4925-AFD8-B67D542677F4}" sibTransId="{8402B444-E7A2-4BAD-9695-523AAD492B19}"/>
    <dgm:cxn modelId="{4C68176B-B5BF-43C4-A147-5C7417B202C9}" type="presOf" srcId="{E7FBCF90-CACC-4AB2-8302-0420DE10B376}" destId="{33CD4003-E726-48CA-85E9-E23202C7C13E}" srcOrd="0" destOrd="0" presId="urn:microsoft.com/office/officeart/2005/8/layout/venn3"/>
    <dgm:cxn modelId="{CEA83C42-9502-4927-9689-3CD80CF08742}" type="presOf" srcId="{AD23A0F9-9047-4756-8022-92BA622DA713}" destId="{D895B962-D1B8-4A47-AA18-AF1DF4D2D130}" srcOrd="0" destOrd="0" presId="urn:microsoft.com/office/officeart/2005/8/layout/venn3"/>
    <dgm:cxn modelId="{3BCF1393-D7F0-4D7C-AAD6-AE36B9AD5C27}" srcId="{76F01997-FE9C-4BCF-BBC8-67706436FA16}" destId="{720B7E66-C81A-4E26-A5E7-CA442AF89AC9}" srcOrd="1" destOrd="0" parTransId="{13C2F068-19E2-4E8E-A812-5EE4ABE05410}" sibTransId="{22A6CBD7-FFB9-4DC1-B9D1-49FC20E94A20}"/>
    <dgm:cxn modelId="{CF7A4A71-00D5-495A-AF53-DE8EC9539210}" type="presParOf" srcId="{023B4706-A5CC-4299-B017-8D96302E0E84}" destId="{D895B962-D1B8-4A47-AA18-AF1DF4D2D130}" srcOrd="0" destOrd="0" presId="urn:microsoft.com/office/officeart/2005/8/layout/venn3"/>
    <dgm:cxn modelId="{739C56B5-A09F-4331-A74F-AB178F0F5CCC}" type="presParOf" srcId="{023B4706-A5CC-4299-B017-8D96302E0E84}" destId="{F84224E1-03E6-450B-8AFF-54CEA8BD8CDC}" srcOrd="1" destOrd="0" presId="urn:microsoft.com/office/officeart/2005/8/layout/venn3"/>
    <dgm:cxn modelId="{E6B6BD31-F2C3-4E83-AC71-FD021D7C15B1}" type="presParOf" srcId="{023B4706-A5CC-4299-B017-8D96302E0E84}" destId="{E61C6407-2F0B-40FE-A70F-7E92B9FB4276}" srcOrd="2" destOrd="0" presId="urn:microsoft.com/office/officeart/2005/8/layout/venn3"/>
    <dgm:cxn modelId="{A4B7E157-D8FE-4570-AEB0-49B5D7C69DF0}" type="presParOf" srcId="{023B4706-A5CC-4299-B017-8D96302E0E84}" destId="{D3A29A75-B7BF-4E5B-ABB4-7CBC0B60ECE4}" srcOrd="3" destOrd="0" presId="urn:microsoft.com/office/officeart/2005/8/layout/venn3"/>
    <dgm:cxn modelId="{6BB3A368-BF00-4F6B-B929-D9B5C92B4081}" type="presParOf" srcId="{023B4706-A5CC-4299-B017-8D96302E0E84}" destId="{33CD4003-E726-48CA-85E9-E23202C7C13E}" srcOrd="4" destOrd="0" presId="urn:microsoft.com/office/officeart/2005/8/layout/venn3"/>
    <dgm:cxn modelId="{61149C7C-EA5C-4A4B-856E-C20641EFD007}" type="presParOf" srcId="{023B4706-A5CC-4299-B017-8D96302E0E84}" destId="{FDEDC9D8-2F28-42D3-AF3F-B1EBC5FAA0B7}" srcOrd="5" destOrd="0" presId="urn:microsoft.com/office/officeart/2005/8/layout/venn3"/>
    <dgm:cxn modelId="{81DA07E2-F2AE-4649-A568-E3B6384B7F59}" type="presParOf" srcId="{023B4706-A5CC-4299-B017-8D96302E0E84}" destId="{8DDA87A7-B13D-4CA6-A072-6CAF3F5E655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5B962-D1B8-4A47-AA18-AF1DF4D2D130}">
      <dsp:nvSpPr>
        <dsp:cNvPr id="0" name=""/>
        <dsp:cNvSpPr/>
      </dsp:nvSpPr>
      <dsp:spPr>
        <a:xfrm>
          <a:off x="2236" y="910180"/>
          <a:ext cx="2243639" cy="22436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475" tIns="22860" rIns="12347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Conceitos</a:t>
          </a:r>
          <a:endParaRPr lang="es-MX" sz="1800" kern="1200" dirty="0"/>
        </a:p>
      </dsp:txBody>
      <dsp:txXfrm>
        <a:off x="330809" y="1238753"/>
        <a:ext cx="1586493" cy="1586493"/>
      </dsp:txXfrm>
    </dsp:sp>
    <dsp:sp modelId="{E61C6407-2F0B-40FE-A70F-7E92B9FB4276}">
      <dsp:nvSpPr>
        <dsp:cNvPr id="0" name=""/>
        <dsp:cNvSpPr/>
      </dsp:nvSpPr>
      <dsp:spPr>
        <a:xfrm>
          <a:off x="1797148" y="910180"/>
          <a:ext cx="2243639" cy="22436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475" tIns="22860" rIns="12347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Mecanismos</a:t>
          </a:r>
          <a:endParaRPr lang="es-MX" sz="1800" kern="1200" dirty="0"/>
        </a:p>
      </dsp:txBody>
      <dsp:txXfrm>
        <a:off x="2125721" y="1238753"/>
        <a:ext cx="1586493" cy="1586493"/>
      </dsp:txXfrm>
    </dsp:sp>
    <dsp:sp modelId="{33CD4003-E726-48CA-85E9-E23202C7C13E}">
      <dsp:nvSpPr>
        <dsp:cNvPr id="0" name=""/>
        <dsp:cNvSpPr/>
      </dsp:nvSpPr>
      <dsp:spPr>
        <a:xfrm>
          <a:off x="3592060" y="910180"/>
          <a:ext cx="2243639" cy="22436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475" tIns="22860" rIns="12347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Fenômenos</a:t>
          </a:r>
          <a:endParaRPr lang="es-MX" sz="1800" kern="1200" dirty="0"/>
        </a:p>
      </dsp:txBody>
      <dsp:txXfrm>
        <a:off x="3920633" y="1238753"/>
        <a:ext cx="1586493" cy="1586493"/>
      </dsp:txXfrm>
    </dsp:sp>
    <dsp:sp modelId="{8DDA87A7-B13D-4CA6-A072-6CAF3F5E655F}">
      <dsp:nvSpPr>
        <dsp:cNvPr id="0" name=""/>
        <dsp:cNvSpPr/>
      </dsp:nvSpPr>
      <dsp:spPr>
        <a:xfrm>
          <a:off x="5386971" y="910180"/>
          <a:ext cx="2243639" cy="22436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475" tIns="22860" rIns="12347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Políticas </a:t>
          </a:r>
          <a:r>
            <a:rPr lang="pt-BR" sz="1800" kern="1200" smtClean="0"/>
            <a:t>Públlicas</a:t>
          </a:r>
          <a:endParaRPr lang="es-MX" sz="1800" kern="1200" dirty="0"/>
        </a:p>
      </dsp:txBody>
      <dsp:txXfrm>
        <a:off x="5715544" y="1238753"/>
        <a:ext cx="1586493" cy="1586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93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7BBD9C4-1A89-407D-B361-0C4AA5B24587}" type="slidenum">
              <a:rPr lang="pt-BR"/>
              <a:pPr/>
              <a:t>3</a:t>
            </a:fld>
            <a:endParaRPr lang="pt-BR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5FB8E6-45E8-4AA4-8BEE-9C2055C4FD6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C4535663-88C9-4559-8FC6-B6492BC03CD5}" type="slidenum">
              <a:rPr lang="pt-BR"/>
              <a:pPr/>
              <a:t>5</a:t>
            </a:fld>
            <a:endParaRPr lang="pt-BR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C6D0DC14-193E-4B78-A915-A684623530A8}" type="slidenum">
              <a:rPr lang="en-GB"/>
              <a:pPr/>
              <a:t>6</a:t>
            </a:fld>
            <a:endParaRPr lang="en-GB"/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089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5CEF2D1-920F-4BA3-8D88-192B9D3FC45F}" type="slidenum">
              <a:rPr lang="en-GB"/>
              <a:pPr/>
              <a:t>7</a:t>
            </a:fld>
            <a:endParaRPr lang="en-GB"/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9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AE5194-B3AC-4A47-99C4-BB7618A228C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01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1" y="423863"/>
            <a:ext cx="7377113" cy="923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809626" y="4780360"/>
            <a:ext cx="1903413" cy="3417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132138" y="4782741"/>
            <a:ext cx="3084512" cy="3417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589714" y="4782741"/>
            <a:ext cx="2192337" cy="3417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1EABB6-FDEE-4CA4-8A80-B32EE9F7A2E8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0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23C02-697E-4CCC-91EE-82CAEF5151B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59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sm.ac.tz/sites/default/files/how-to-write-a-policy-brief.pdf" TargetMode="External"/><Relationship Id="rId2" Type="http://schemas.openxmlformats.org/officeDocument/2006/relationships/hyperlink" Target="http://www.jhsph.edu/research/centers-and-institutes/womens-and-childrens-health-policy-center/de/policy_brief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ath.ac.uk/ipr/working-with-us/policy-brief-guide.html" TargetMode="External"/><Relationship Id="rId4" Type="http://schemas.openxmlformats.org/officeDocument/2006/relationships/hyperlink" Target="http://www.who.int/hrh/documents/policy_brief/en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3600" dirty="0" smtClean="0"/>
              <a:t>Mercados </a:t>
            </a:r>
            <a:r>
              <a:rPr lang="pt-BR" sz="3600" dirty="0"/>
              <a:t>Ilícitos Globais, Crime Organizado e Cooperação Jurídica Internacional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en-US" sz="3600" dirty="0" smtClean="0"/>
              <a:t>Aula 1</a:t>
            </a:r>
            <a:endParaRPr lang="en-US" sz="3600" dirty="0"/>
          </a:p>
        </p:txBody>
      </p:sp>
      <p:pic>
        <p:nvPicPr>
          <p:cNvPr id="4" name="Picture 3" descr="cabecalho i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75373"/>
            <a:ext cx="7344816" cy="11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95736" y="3925579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" sz="1800" dirty="0"/>
              <a:t>Leandro Piquet Carneiro</a:t>
            </a:r>
          </a:p>
          <a:p>
            <a:pPr lvl="0" algn="ctr"/>
            <a:r>
              <a:rPr lang="en" dirty="0"/>
              <a:t>Instituto de Rela</a:t>
            </a:r>
            <a:r>
              <a:rPr lang="pt-BR" dirty="0" err="1"/>
              <a:t>ções</a:t>
            </a:r>
            <a:r>
              <a:rPr lang="pt-BR" dirty="0"/>
              <a:t> Internacionais</a:t>
            </a:r>
            <a:endParaRPr lang="en" dirty="0"/>
          </a:p>
          <a:p>
            <a:pPr algn="ctr"/>
            <a:r>
              <a:rPr lang="en" dirty="0"/>
              <a:t>Universidade de São Paulo</a:t>
            </a:r>
          </a:p>
        </p:txBody>
      </p:sp>
    </p:spTree>
    <p:extLst>
      <p:ext uri="{BB962C8B-B14F-4D97-AF65-F5344CB8AC3E}">
        <p14:creationId xmlns:p14="http://schemas.microsoft.com/office/powerpoint/2010/main" val="30445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Seminários Complementares</a:t>
            </a:r>
            <a:endParaRPr lang="es-MX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21644"/>
              </p:ext>
            </p:extLst>
          </p:nvPr>
        </p:nvGraphicFramePr>
        <p:xfrm>
          <a:off x="457200" y="1275606"/>
          <a:ext cx="8229600" cy="3718293"/>
        </p:xfrm>
        <a:graphic>
          <a:graphicData uri="http://schemas.openxmlformats.org/drawingml/2006/table">
            <a:tbl>
              <a:tblPr/>
              <a:tblGrid>
                <a:gridCol w="3559380"/>
                <a:gridCol w="1517626"/>
                <a:gridCol w="3152594"/>
              </a:tblGrid>
              <a:tr h="206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dirty="0">
                          <a:effectLst/>
                          <a:latin typeface="Arial"/>
                        </a:rPr>
                        <a:t>Título</a:t>
                      </a:r>
                    </a:p>
                  </a:txBody>
                  <a:tcPr marL="23468" marR="23468" marT="15646" marB="15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D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>
                          <a:effectLst/>
                          <a:latin typeface="Arial"/>
                        </a:rPr>
                        <a:t>Conferencista</a:t>
                      </a:r>
                    </a:p>
                  </a:txBody>
                  <a:tcPr marL="23468" marR="23468" marT="15646" marB="15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D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>
                          <a:effectLst/>
                          <a:latin typeface="Arial"/>
                        </a:rPr>
                        <a:t>Instituição</a:t>
                      </a:r>
                    </a:p>
                  </a:txBody>
                  <a:tcPr marL="23468" marR="23468" marT="15646" marB="1564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D7C"/>
                    </a:solidFill>
                  </a:tcPr>
                </a:tc>
              </a:tr>
              <a:tr h="227985">
                <a:tc>
                  <a:txBody>
                    <a:bodyPr/>
                    <a:lstStyle/>
                    <a:p>
                      <a:pPr rtl="0" fontAlgn="b"/>
                      <a:endParaRPr lang="es-MX" sz="1100">
                        <a:effectLst/>
                      </a:endParaRPr>
                    </a:p>
                  </a:txBody>
                  <a:tcPr marL="23468" marR="23468" marT="15646" marB="15646" anchor="b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MX" sz="1100">
                        <a:effectLst/>
                      </a:endParaRPr>
                    </a:p>
                  </a:txBody>
                  <a:tcPr marL="23468" marR="23468" marT="15646" marB="1564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MX" sz="1100">
                        <a:effectLst/>
                      </a:endParaRPr>
                    </a:p>
                  </a:txBody>
                  <a:tcPr marL="23468" marR="23468" marT="15646" marB="1564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Cooperação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jurídica internacional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Dr. Ricardo </a:t>
                      </a:r>
                      <a:r>
                        <a:rPr lang="es-MX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Saadi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MX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Diretor do DRCI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753"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Financiamento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1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ao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terrorismo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Dr. Antonio Gustavo Rodrigues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Presidente do COAF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2383">
                <a:tc>
                  <a:txBody>
                    <a:bodyPr/>
                    <a:lstStyle/>
                    <a:p>
                      <a:pPr rtl="0" fontAlgn="b"/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Cooperação Internacional em Matéria Penal à luz das Convenções da ONU contra Drogas</a:t>
                      </a:r>
                      <a:r>
                        <a:rPr lang="pt-BR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Dra. Sandra Valle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Chefe da Seção de Justiça Criminal do Escritório das Nações Unidas para Drogas e Crime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Corrupção na esfera pública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MX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Dr. Mario Spinelli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Controlador da União/Ouvidor da PETROBRÁS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9542">
                <a:tc>
                  <a:txBody>
                    <a:bodyPr/>
                    <a:lstStyle/>
                    <a:p>
                      <a:pPr rtl="0" fontAlgn="b"/>
                      <a:r>
                        <a:rPr lang="pt-BR" sz="11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atuação do PCC no plano doméstico e internacional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MX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Dr. Lincoln Gakya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Promotor de </a:t>
                      </a:r>
                      <a:r>
                        <a:rPr lang="es-MX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Justiça</a:t>
                      </a: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/GAECO SP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753"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Corrupção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na esfera privada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Dr. Leonardo Machado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Advogado especializado no tema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522"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lang="es-MX" sz="11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organização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PCC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Bruno Paes Manso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Núcleo de Estudo da Violência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753">
                <a:tc>
                  <a:txBody>
                    <a:bodyPr/>
                    <a:lstStyle/>
                    <a:p>
                      <a:pPr rtl="0" fontAlgn="t"/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nueva política de regulación de la marihuana en Uruguay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Diego </a:t>
                      </a:r>
                      <a:r>
                        <a:rPr lang="es-MX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Sanjujo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Universidad Autónoma de Madrid -Dpto. de Ciencia Política y Relaciones Internacionales</a:t>
                      </a:r>
                    </a:p>
                  </a:txBody>
                  <a:tcPr marL="23468" marR="23468" marT="15646" marB="1564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</a:t>
            </a:r>
            <a:endParaRPr lang="es-MX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13482"/>
              </p:ext>
            </p:extLst>
          </p:nvPr>
        </p:nvGraphicFramePr>
        <p:xfrm>
          <a:off x="971600" y="1779662"/>
          <a:ext cx="7416825" cy="2148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72275"/>
                <a:gridCol w="2472275"/>
                <a:gridCol w="247227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Peso na Nota Final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Quando deve ser entregue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i="0" u="none" strike="noStrike" cap="non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Policy</a:t>
                      </a:r>
                      <a:r>
                        <a:rPr lang="pt-BR" sz="14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 </a:t>
                      </a:r>
                      <a:r>
                        <a:rPr lang="pt-BR" sz="1400" b="1" i="0" u="none" strike="noStrike" cap="non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brief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Aula 6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Trabalho final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Aula 9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Participação nas aulas e nos seminários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Contínua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Apresentação do trabalho final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Aulas 10 e 11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1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um </a:t>
            </a:r>
            <a:r>
              <a:rPr lang="pt-BR" dirty="0" err="1" smtClean="0"/>
              <a:t>policy</a:t>
            </a:r>
            <a:r>
              <a:rPr lang="pt-BR" dirty="0" smtClean="0"/>
              <a:t> </a:t>
            </a:r>
            <a:r>
              <a:rPr lang="pt-BR" dirty="0" err="1" smtClean="0"/>
              <a:t>brief</a:t>
            </a:r>
            <a:r>
              <a:rPr lang="en-US" dirty="0" smtClean="0"/>
              <a:t>?</a:t>
            </a:r>
            <a:endParaRPr lang="es-MX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275606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 </a:t>
            </a:r>
            <a:r>
              <a:rPr lang="pt-BR" sz="2000" dirty="0" err="1" smtClean="0"/>
              <a:t>Policy</a:t>
            </a:r>
            <a:r>
              <a:rPr lang="pt-BR" sz="2000" dirty="0" smtClean="0"/>
              <a:t> </a:t>
            </a:r>
            <a:r>
              <a:rPr lang="pt-BR" sz="2000" dirty="0" err="1" smtClean="0"/>
              <a:t>brief</a:t>
            </a:r>
            <a:r>
              <a:rPr lang="pt-BR" sz="2000" dirty="0" smtClean="0"/>
              <a:t> é uma ferramentas que auxilia na tomada de decisões sobre políticas públicas com base em evidências científicas. </a:t>
            </a:r>
          </a:p>
          <a:p>
            <a:endParaRPr lang="pt-BR" sz="2000" dirty="0" smtClean="0"/>
          </a:p>
          <a:p>
            <a:r>
              <a:rPr lang="pt-BR" sz="2000" dirty="0" smtClean="0"/>
              <a:t>Trata-se de um documento curto que apresenta conclusões </a:t>
            </a:r>
            <a:r>
              <a:rPr lang="pt-BR" sz="2000" dirty="0"/>
              <a:t>e recomendações </a:t>
            </a:r>
            <a:r>
              <a:rPr lang="pt-BR" sz="2000" dirty="0" smtClean="0"/>
              <a:t>a partir de resultados de pesquisa e é voltado geralmente para </a:t>
            </a:r>
            <a:r>
              <a:rPr lang="pt-BR" sz="2000" dirty="0"/>
              <a:t>um </a:t>
            </a:r>
            <a:r>
              <a:rPr lang="pt-BR" sz="2000" dirty="0" smtClean="0"/>
              <a:t>público não-especializado.</a:t>
            </a:r>
          </a:p>
          <a:p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370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579296" cy="857400"/>
          </a:xfrm>
        </p:spPr>
        <p:txBody>
          <a:bodyPr/>
          <a:lstStyle/>
          <a:p>
            <a:r>
              <a:rPr lang="pt-BR" sz="2400" dirty="0" smtClean="0"/>
              <a:t>O que você precisa aprender para escrever um </a:t>
            </a:r>
            <a:r>
              <a:rPr lang="pt-BR" sz="2400" dirty="0" err="1" smtClean="0"/>
              <a:t>policy</a:t>
            </a:r>
            <a:r>
              <a:rPr lang="pt-BR" sz="2400" dirty="0" smtClean="0"/>
              <a:t> </a:t>
            </a:r>
            <a:r>
              <a:rPr lang="pt-BR" sz="2400" dirty="0" err="1" smtClean="0"/>
              <a:t>brief</a:t>
            </a:r>
            <a:r>
              <a:rPr lang="en-US" sz="2400" dirty="0" smtClean="0"/>
              <a:t>?</a:t>
            </a:r>
            <a:endParaRPr lang="es-MX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275606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Escrever </a:t>
            </a:r>
            <a:r>
              <a:rPr lang="pt-BR" sz="2000" dirty="0" err="1" smtClean="0"/>
              <a:t>Policy</a:t>
            </a:r>
            <a:r>
              <a:rPr lang="pt-BR" sz="2000" dirty="0" smtClean="0"/>
              <a:t> </a:t>
            </a:r>
            <a:r>
              <a:rPr lang="pt-BR" sz="2000" dirty="0" err="1" smtClean="0"/>
              <a:t>Briefs</a:t>
            </a:r>
            <a:r>
              <a:rPr lang="pt-BR" sz="2000" dirty="0" smtClean="0"/>
              <a:t> eficazes requer </a:t>
            </a:r>
            <a:r>
              <a:rPr lang="pt-BR" sz="2000" dirty="0"/>
              <a:t>um conjunto específico de habilidades de comunicação.</a:t>
            </a:r>
          </a:p>
          <a:p>
            <a:endParaRPr lang="pt-BR" sz="2000" dirty="0"/>
          </a:p>
          <a:p>
            <a:r>
              <a:rPr lang="pt-BR" sz="2000" dirty="0" smtClean="0"/>
              <a:t>Vocês devem procurar:</a:t>
            </a:r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- Compreender os elementos básicos de </a:t>
            </a:r>
            <a:r>
              <a:rPr lang="pt-BR" sz="2000" dirty="0" smtClean="0"/>
              <a:t>um </a:t>
            </a:r>
            <a:r>
              <a:rPr lang="pt-BR" sz="2000" dirty="0" err="1" smtClean="0"/>
              <a:t>Policy</a:t>
            </a:r>
            <a:r>
              <a:rPr lang="pt-BR" sz="2000" dirty="0" smtClean="0"/>
              <a:t> </a:t>
            </a:r>
            <a:r>
              <a:rPr lang="pt-BR" sz="2000" dirty="0" err="1" smtClean="0"/>
              <a:t>Brief</a:t>
            </a:r>
            <a:r>
              <a:rPr lang="pt-BR" sz="2000" dirty="0" smtClean="0"/>
              <a:t> (utilize os links abaixo)</a:t>
            </a:r>
            <a:endParaRPr lang="pt-BR" sz="2000" dirty="0"/>
          </a:p>
          <a:p>
            <a:r>
              <a:rPr lang="pt-BR" sz="2000" dirty="0"/>
              <a:t>- Identificar as necessidades de informação dos diferentes públicos</a:t>
            </a:r>
          </a:p>
          <a:p>
            <a:r>
              <a:rPr lang="pt-BR" sz="2000" dirty="0"/>
              <a:t>- Sintetizar dados para transmitir implicações políticas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Linguagem </a:t>
            </a:r>
            <a:r>
              <a:rPr lang="pt-BR" sz="2000" dirty="0"/>
              <a:t>concisa </a:t>
            </a:r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Organizar informações de forma concisa e eficaz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761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Links úteis</a:t>
            </a:r>
            <a:endParaRPr lang="es-MX" dirty="0"/>
          </a:p>
        </p:txBody>
      </p:sp>
      <p:sp>
        <p:nvSpPr>
          <p:cNvPr id="3" name="Retângulo 2"/>
          <p:cNvSpPr/>
          <p:nvPr/>
        </p:nvSpPr>
        <p:spPr>
          <a:xfrm>
            <a:off x="683568" y="1275606"/>
            <a:ext cx="7920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>
                <a:hlinkClick r:id="rId2"/>
              </a:rPr>
              <a:t>http://www.jhsph.edu/research/centers-and-institutes/womens-and-childrens-health-policy-center/de/policy_brief/index.html</a:t>
            </a:r>
            <a:endParaRPr lang="es-MX" dirty="0"/>
          </a:p>
          <a:p>
            <a:r>
              <a:rPr lang="pt-BR" u="sng" dirty="0">
                <a:hlinkClick r:id="rId3"/>
              </a:rPr>
              <a:t>https://www.udsm.ac.tz/sites/default/files/how-to-write-a-policy-brief.pdf</a:t>
            </a:r>
            <a:endParaRPr lang="es-MX" dirty="0"/>
          </a:p>
          <a:p>
            <a:r>
              <a:rPr lang="pt-BR" u="sng" dirty="0">
                <a:hlinkClick r:id="rId4"/>
              </a:rPr>
              <a:t>http://www.who.int/hrh/documents/policy_brief/en/</a:t>
            </a:r>
            <a:endParaRPr lang="es-MX" dirty="0"/>
          </a:p>
          <a:p>
            <a:r>
              <a:rPr lang="pt-BR" u="sng" dirty="0">
                <a:hlinkClick r:id="rId5"/>
              </a:rPr>
              <a:t>http://www.bath.ac.uk/ipr/working-with-us/policy-brief-guide.html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1296144"/>
          </a:xfrm>
        </p:spPr>
        <p:txBody>
          <a:bodyPr/>
          <a:lstStyle/>
          <a:p>
            <a:r>
              <a:rPr lang="pt-BR" dirty="0"/>
              <a:t>Os trabalhos devem ter apresentar </a:t>
            </a:r>
            <a:r>
              <a:rPr lang="pt-BR" dirty="0" smtClean="0"/>
              <a:t>a </a:t>
            </a:r>
            <a:r>
              <a:rPr lang="pt-BR" dirty="0"/>
              <a:t>seguinte estrutura básica: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600" dirty="0" smtClean="0"/>
              <a:t>1</a:t>
            </a:r>
            <a:r>
              <a:rPr lang="pt-BR" sz="1600" dirty="0"/>
              <a:t>) identificar um problema (um desafio a ser enfrentado por governos ou organizações de sociedade) ou identificar uma necessidade relacionada à segurança ou à cooperação jurídica na esfera doméstica ou internacional; </a:t>
            </a:r>
            <a:endParaRPr lang="es-MX" sz="1600" dirty="0"/>
          </a:p>
          <a:p>
            <a:r>
              <a:rPr lang="pt-BR" sz="1600" dirty="0"/>
              <a:t>2) discutir o significado desse problema (causas, consequências, fatores correlacionados, etc.) e oferecer evidências empíricas válidas que sustentem a discussão sobre o problema proposto; </a:t>
            </a:r>
            <a:endParaRPr lang="es-MX" sz="1600" dirty="0"/>
          </a:p>
          <a:p>
            <a:r>
              <a:rPr lang="pt-BR" sz="1600" dirty="0"/>
              <a:t>3) oferecer uma revisão crítica da literatura relevante; </a:t>
            </a:r>
            <a:endParaRPr lang="es-MX" sz="1600" dirty="0"/>
          </a:p>
          <a:p>
            <a:r>
              <a:rPr lang="pt-BR" sz="1600" dirty="0"/>
              <a:t>4) resumir as opções/ alternativas de política pública que podem ser seguidas e os custos envolvidos nas soluções propostas; </a:t>
            </a:r>
            <a:endParaRPr lang="es-MX" sz="1600" dirty="0"/>
          </a:p>
          <a:p>
            <a:r>
              <a:rPr lang="pt-BR" sz="1600" dirty="0"/>
              <a:t>5) fornecer recomendações de políticas e o raciocínio lógico causal que permitiu chegar à recomendação sugerida. </a:t>
            </a:r>
            <a:endParaRPr lang="es-MX" sz="1600" dirty="0"/>
          </a:p>
          <a:p>
            <a:r>
              <a:rPr lang="pt-BR" sz="1600" dirty="0"/>
              <a:t>A literatura deve ser citada segundo o padrão ABNT.</a:t>
            </a:r>
            <a:endParaRPr lang="es-MX" sz="16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1499" y="40668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+mj-lt"/>
                <a:ea typeface="+mj-ea"/>
                <a:cs typeface="Courier New" pitchFamily="49" charset="0"/>
              </a:rPr>
              <a:t>Apresentação do curso</a:t>
            </a:r>
            <a:endParaRPr lang="en-US" sz="3600" dirty="0">
              <a:solidFill>
                <a:srgbClr val="FF0000"/>
              </a:solidFill>
              <a:latin typeface="+mj-lt"/>
              <a:ea typeface="+mj-ea"/>
              <a:cs typeface="Courier New" pitchFamily="49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79482288"/>
              </p:ext>
            </p:extLst>
          </p:nvPr>
        </p:nvGraphicFramePr>
        <p:xfrm>
          <a:off x="755576" y="107950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251520" y="1791197"/>
            <a:ext cx="1068585" cy="1068585"/>
            <a:chOff x="470005" y="903083"/>
            <a:chExt cx="1068585" cy="1068585"/>
          </a:xfrm>
        </p:grpSpPr>
        <p:sp>
          <p:nvSpPr>
            <p:cNvPr id="8" name="Elipse 7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4"/>
            <p:cNvSpPr/>
            <p:nvPr/>
          </p:nvSpPr>
          <p:spPr>
            <a:xfrm>
              <a:off x="626496" y="1059574"/>
              <a:ext cx="755603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Crime Organizado</a:t>
              </a:r>
              <a:endParaRPr lang="es-MX" sz="1100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15866" y="2939330"/>
            <a:ext cx="1068585" cy="1068585"/>
            <a:chOff x="470005" y="903083"/>
            <a:chExt cx="1068585" cy="1068585"/>
          </a:xfrm>
        </p:grpSpPr>
        <p:sp>
          <p:nvSpPr>
            <p:cNvPr id="11" name="Elipse 10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554488" y="975091"/>
              <a:ext cx="912094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Crime Organizado Transnacional</a:t>
              </a:r>
              <a:endParaRPr lang="es-MX" sz="1100" kern="12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104166" y="3763434"/>
            <a:ext cx="1068585" cy="1068585"/>
            <a:chOff x="470005" y="903083"/>
            <a:chExt cx="1068585" cy="1068585"/>
          </a:xfrm>
        </p:grpSpPr>
        <p:sp>
          <p:nvSpPr>
            <p:cNvPr id="14" name="Elipse 13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554488" y="975091"/>
              <a:ext cx="912094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Redes criminais</a:t>
              </a:r>
              <a:endParaRPr lang="es-MX" sz="1100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391193" y="1503164"/>
            <a:ext cx="1068585" cy="1068585"/>
            <a:chOff x="470005" y="903083"/>
            <a:chExt cx="1068585" cy="1068585"/>
          </a:xfrm>
        </p:grpSpPr>
        <p:sp>
          <p:nvSpPr>
            <p:cNvPr id="17" name="Elipse 16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554488" y="975091"/>
              <a:ext cx="912094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Mercados</a:t>
              </a:r>
              <a:endParaRPr lang="es-MX" sz="1100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634021" y="3662443"/>
            <a:ext cx="1068585" cy="1068585"/>
            <a:chOff x="470005" y="903083"/>
            <a:chExt cx="1068585" cy="1068585"/>
          </a:xfrm>
        </p:grpSpPr>
        <p:sp>
          <p:nvSpPr>
            <p:cNvPr id="20" name="Elipse 19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e 4"/>
            <p:cNvSpPr/>
            <p:nvPr/>
          </p:nvSpPr>
          <p:spPr>
            <a:xfrm>
              <a:off x="554488" y="975091"/>
              <a:ext cx="912094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Incentivos</a:t>
              </a:r>
              <a:endParaRPr lang="es-MX" sz="1100" kern="12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370602" y="1414590"/>
            <a:ext cx="1068585" cy="1068585"/>
            <a:chOff x="470005" y="903083"/>
            <a:chExt cx="1068585" cy="1068585"/>
          </a:xfrm>
        </p:grpSpPr>
        <p:sp>
          <p:nvSpPr>
            <p:cNvPr id="23" name="Elipse 22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ipse 4"/>
            <p:cNvSpPr/>
            <p:nvPr/>
          </p:nvSpPr>
          <p:spPr>
            <a:xfrm>
              <a:off x="554488" y="975091"/>
              <a:ext cx="912094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Cooperação</a:t>
              </a:r>
              <a:endParaRPr lang="es-MX" sz="1100" kern="12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304384" y="1418680"/>
            <a:ext cx="1068585" cy="1068585"/>
            <a:chOff x="470005" y="903083"/>
            <a:chExt cx="1068585" cy="1068585"/>
          </a:xfrm>
        </p:grpSpPr>
        <p:sp>
          <p:nvSpPr>
            <p:cNvPr id="26" name="Elipse 25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ipse 4"/>
            <p:cNvSpPr/>
            <p:nvPr/>
          </p:nvSpPr>
          <p:spPr>
            <a:xfrm>
              <a:off x="626496" y="1059574"/>
              <a:ext cx="755603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Carreira criminal</a:t>
              </a:r>
              <a:endParaRPr lang="es-MX" sz="1100" kern="1200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295503" y="3591397"/>
            <a:ext cx="1068585" cy="1068585"/>
            <a:chOff x="470005" y="903083"/>
            <a:chExt cx="1068585" cy="1068585"/>
          </a:xfrm>
        </p:grpSpPr>
        <p:sp>
          <p:nvSpPr>
            <p:cNvPr id="29" name="Elipse 28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ipse 4"/>
            <p:cNvSpPr/>
            <p:nvPr/>
          </p:nvSpPr>
          <p:spPr>
            <a:xfrm>
              <a:off x="554488" y="975091"/>
              <a:ext cx="912094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Drogas</a:t>
              </a:r>
              <a:endParaRPr lang="es-MX" sz="1100" kern="1200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4439519" y="1550222"/>
            <a:ext cx="1068585" cy="1068585"/>
            <a:chOff x="470005" y="903083"/>
            <a:chExt cx="1068585" cy="1068585"/>
          </a:xfrm>
        </p:grpSpPr>
        <p:sp>
          <p:nvSpPr>
            <p:cNvPr id="32" name="Elipse 31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Elipse 4"/>
            <p:cNvSpPr/>
            <p:nvPr/>
          </p:nvSpPr>
          <p:spPr>
            <a:xfrm>
              <a:off x="554488" y="975091"/>
              <a:ext cx="912094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Armas</a:t>
              </a:r>
              <a:endParaRPr lang="es-MX" sz="1100" kern="1200" dirty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5170845" y="3577959"/>
            <a:ext cx="1068585" cy="1068585"/>
            <a:chOff x="470005" y="903083"/>
            <a:chExt cx="1068585" cy="1068585"/>
          </a:xfrm>
        </p:grpSpPr>
        <p:sp>
          <p:nvSpPr>
            <p:cNvPr id="35" name="Elipse 34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Elipse 4"/>
            <p:cNvSpPr/>
            <p:nvPr/>
          </p:nvSpPr>
          <p:spPr>
            <a:xfrm>
              <a:off x="554488" y="975091"/>
              <a:ext cx="912094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Terrorismo</a:t>
              </a:r>
              <a:endParaRPr lang="es-MX" sz="1100" kern="1200" dirty="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5303615" y="1393732"/>
            <a:ext cx="1068585" cy="1068585"/>
            <a:chOff x="470005" y="903083"/>
            <a:chExt cx="1068585" cy="1068585"/>
          </a:xfrm>
        </p:grpSpPr>
        <p:sp>
          <p:nvSpPr>
            <p:cNvPr id="38" name="Elipse 37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Elipse 4"/>
            <p:cNvSpPr/>
            <p:nvPr/>
          </p:nvSpPr>
          <p:spPr>
            <a:xfrm>
              <a:off x="554488" y="975091"/>
              <a:ext cx="912094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Tráfico Humano</a:t>
              </a:r>
              <a:endParaRPr lang="es-MX" sz="1100" kern="1200" dirty="0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6625810" y="1393730"/>
            <a:ext cx="1068585" cy="1068585"/>
            <a:chOff x="470005" y="903083"/>
            <a:chExt cx="1068585" cy="1068585"/>
          </a:xfrm>
        </p:grpSpPr>
        <p:sp>
          <p:nvSpPr>
            <p:cNvPr id="41" name="Elipse 40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Elipse 4"/>
            <p:cNvSpPr/>
            <p:nvPr/>
          </p:nvSpPr>
          <p:spPr>
            <a:xfrm>
              <a:off x="554488" y="975091"/>
              <a:ext cx="912094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Tratados Internacionais</a:t>
              </a:r>
              <a:endParaRPr lang="es-MX" sz="1100" kern="1200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7865319" y="1928023"/>
            <a:ext cx="1068585" cy="1068585"/>
            <a:chOff x="470005" y="903083"/>
            <a:chExt cx="1068585" cy="1068585"/>
          </a:xfrm>
        </p:grpSpPr>
        <p:sp>
          <p:nvSpPr>
            <p:cNvPr id="44" name="Elipse 43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Elipse 4"/>
            <p:cNvSpPr/>
            <p:nvPr/>
          </p:nvSpPr>
          <p:spPr>
            <a:xfrm>
              <a:off x="554488" y="975091"/>
              <a:ext cx="912094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Cooperação Jurídica</a:t>
              </a:r>
              <a:endParaRPr lang="es-MX" sz="1100" kern="1200" dirty="0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524599" y="3835442"/>
            <a:ext cx="1068585" cy="1068585"/>
            <a:chOff x="470005" y="903083"/>
            <a:chExt cx="1068585" cy="1068585"/>
          </a:xfrm>
        </p:grpSpPr>
        <p:sp>
          <p:nvSpPr>
            <p:cNvPr id="47" name="Elipse 46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Elipse 4"/>
            <p:cNvSpPr/>
            <p:nvPr/>
          </p:nvSpPr>
          <p:spPr>
            <a:xfrm>
              <a:off x="554488" y="975091"/>
              <a:ext cx="912094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Cooperação Policial</a:t>
              </a:r>
              <a:endParaRPr lang="es-MX" sz="1100" kern="1200" dirty="0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7787510" y="3577958"/>
            <a:ext cx="1068585" cy="1068585"/>
            <a:chOff x="470005" y="903083"/>
            <a:chExt cx="1068585" cy="1068585"/>
          </a:xfrm>
        </p:grpSpPr>
        <p:sp>
          <p:nvSpPr>
            <p:cNvPr id="50" name="Elipse 49"/>
            <p:cNvSpPr/>
            <p:nvPr/>
          </p:nvSpPr>
          <p:spPr>
            <a:xfrm>
              <a:off x="470005" y="90308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Elipse 4"/>
            <p:cNvSpPr/>
            <p:nvPr/>
          </p:nvSpPr>
          <p:spPr>
            <a:xfrm>
              <a:off x="554488" y="975091"/>
              <a:ext cx="912094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kern="1200" dirty="0" smtClean="0"/>
                <a:t>Avaliação e Impacto</a:t>
              </a:r>
              <a:endParaRPr lang="es-MX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11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 explicação por mecanismos:</a:t>
            </a:r>
            <a:endParaRPr lang="pt-BR" sz="3200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400" dirty="0" smtClean="0"/>
          </a:p>
          <a:p>
            <a:pPr indent="12700">
              <a:lnSpc>
                <a:spcPct val="150000"/>
              </a:lnSpc>
            </a:pPr>
            <a:r>
              <a:rPr lang="pt-BR" sz="2400" dirty="0"/>
              <a:t>O controle do crime organizado exige políticas baseadas em evidências empíricas sobre os meios que podem ser utilizados de forma planejada pela sociedade para alterar os </a:t>
            </a:r>
            <a:r>
              <a:rPr lang="pt-BR" sz="2400" i="1" dirty="0"/>
              <a:t>incentivos ao comportamento </a:t>
            </a:r>
            <a:r>
              <a:rPr lang="pt-BR" sz="2400" i="1" dirty="0" smtClean="0"/>
              <a:t>criminoso</a:t>
            </a:r>
            <a:r>
              <a:rPr lang="pt-B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83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065145" cy="1728192"/>
          </a:xfrm>
        </p:spPr>
        <p:txBody>
          <a:bodyPr/>
          <a:lstStyle/>
          <a:p>
            <a:r>
              <a:rPr lang="pt-BR" sz="2800" dirty="0" err="1" smtClean="0"/>
              <a:t>Simple</a:t>
            </a:r>
            <a:r>
              <a:rPr lang="pt-BR" sz="2800" dirty="0" smtClean="0"/>
              <a:t> </a:t>
            </a:r>
            <a:r>
              <a:rPr lang="pt-BR" sz="2800" dirty="0" err="1" smtClean="0"/>
              <a:t>Model</a:t>
            </a:r>
            <a:r>
              <a:rPr lang="pt-BR" sz="2800" dirty="0" smtClean="0"/>
              <a:t> Of </a:t>
            </a:r>
            <a:r>
              <a:rPr lang="pt-BR" sz="2800" dirty="0" err="1" smtClean="0"/>
              <a:t>Rational</a:t>
            </a:r>
            <a:r>
              <a:rPr lang="pt-BR" sz="2800" dirty="0" smtClean="0"/>
              <a:t> Crime (SMORC) um modelo de análise de custo-benefício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A </a:t>
            </a:r>
            <a:r>
              <a:rPr lang="pt-BR" sz="2000" dirty="0"/>
              <a:t>probabilidade de </a:t>
            </a:r>
            <a:r>
              <a:rPr lang="pt-BR" sz="2000" dirty="0" smtClean="0"/>
              <a:t>ser </a:t>
            </a:r>
            <a:r>
              <a:rPr lang="pt-BR" sz="2000" dirty="0"/>
              <a:t>capturado e condenado: o custo ou o “malefício” de um ato criminosos somente se apresenta quando </a:t>
            </a:r>
            <a:r>
              <a:rPr lang="pt-BR" sz="2000" dirty="0" smtClean="0"/>
              <a:t>o infrator é </a:t>
            </a:r>
            <a:r>
              <a:rPr lang="pt-BR" sz="2000" dirty="0"/>
              <a:t>descoberto e o responsável pelo mesmo seja identificado, capturado e condenado. </a:t>
            </a:r>
            <a:endParaRPr lang="pt-BR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A punição em caso de </a:t>
            </a:r>
            <a:r>
              <a:rPr lang="pt-BR" sz="2000" dirty="0" smtClean="0"/>
              <a:t>condenação.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Outras variáveis que implicariam perda de satisfação ao infrator em caso de cometer um </a:t>
            </a:r>
            <a:r>
              <a:rPr lang="pt-BR" sz="2000" dirty="0" smtClean="0"/>
              <a:t>crime. Esses são incentivos “</a:t>
            </a:r>
            <a:r>
              <a:rPr lang="pt-BR" sz="2000" dirty="0"/>
              <a:t>positivos</a:t>
            </a:r>
            <a:r>
              <a:rPr lang="pt-BR" sz="2000" dirty="0" smtClean="0"/>
              <a:t>”. </a:t>
            </a:r>
            <a:r>
              <a:rPr lang="pt-BR" sz="2000" dirty="0"/>
              <a:t>O aumento da renda esperada em trabalhos lícitos aumenta indiretamente o custo de cometer-se um ato criminoso, por exemplo</a:t>
            </a:r>
          </a:p>
        </p:txBody>
      </p:sp>
    </p:spTree>
    <p:extLst>
      <p:ext uri="{BB962C8B-B14F-4D97-AF65-F5344CB8AC3E}">
        <p14:creationId xmlns:p14="http://schemas.microsoft.com/office/powerpoint/2010/main" val="408470853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cs typeface="Courier New" pitchFamily="49" charset="0"/>
              </a:rPr>
              <a:t>Carreiras no crime</a:t>
            </a:r>
            <a:endParaRPr lang="pt-BR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49" y="1227442"/>
            <a:ext cx="2112234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73" y="3142742"/>
            <a:ext cx="1279399" cy="1805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52" y="1275606"/>
            <a:ext cx="2481833" cy="1808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upload.wikimedia.org/wikipedia/en/f/f8/Billhor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16599"/>
            <a:ext cx="975348" cy="2031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rianafritschdotcom2.files.wordpress.com/2015/02/juliano-vp-santa-mart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52" y="3379768"/>
            <a:ext cx="2182391" cy="15281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Resultado de imagem para pablo escob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12" descr="Resultado de imagem para pablo escob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14" descr="Resultado de imagem para pablo escoba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51" y="1312519"/>
            <a:ext cx="1302298" cy="1834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363371"/>
            <a:ext cx="2135886" cy="141962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3014" y="1564909"/>
            <a:ext cx="2000068" cy="1246709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pic>
      <p:sp>
        <p:nvSpPr>
          <p:cNvPr id="2" name="AutoShape 2" descr="data:image/jpeg;base64,/9j/4AAQSkZJRgABAQAAAQABAAD/2wCEAAkGBxMTEhUTExMVFhUXFxoZGRgXGR0gIBoYGBodIh4YFyAYHyggGB4lHxoaIjEiJSkrLi4vGB8zODMuNygtLisBCgoKBQUFDgUFDisZExkrKysrKysrKysrKysrKysrKysrKysrKysrKysrKysrKysrKysrKysrKysrKysrKysrK//AABEIAP0AxwMBIgACEQEDEQH/xAAcAAABBQEBAQAAAAAAAAAAAAAGAgMEBQcBAAj/xABGEAABAwIDBQUFBwMCBAQHAAABAgMRACEEEjEFBkFRYRMicYHwBzKRobEUQlLB0eHxI2JyJIIVM0OSFmOi8kRTg7LC0+L/xAAUAQEAAAAAAAAAAAAAAAAAAAAA/8QAFBEBAAAAAAAAAAAAAAAAAAAAAP/aAAwDAQACEQMRAD8A02wtXFGkqvSc3r1p8KBSbRToXTJVxOnr9aUDa16CSk0o1GCjMVRb97dVhMGtxBAcMIQbWKj7w5kAE+QoKL2kb5hhIaw7kOGcykxIi0TwmTpyrGXcUVXJJJMmZNN4nEFaipRJJ1JMk+JOtRiaBwrrk0ia8KB3NXgqm5pQNAsqrylUgGlJoHEuVovs7397D/T4hRLZIyKN8nCDJ92s1BpaTQfVTTwImQZFo4/tXlRr8ayf2V7xrg4VcqAGZB/DzBuLVqTDmYT5efESKB4eHx/avIriTHh6/ekhWk3FA6D8K5IpOalE0HpgUlKPCnCPQ9Xrk/nQJy16nZ8/XzrlBCn0fpXbGkjhqP39TXiJoOkW9eoriRTs0kAX6evOgQ06DxmB8Kx72v7cS68hlEw0Dm/zVHzAA+Naft/GowzLjyoBCZ6k/dHW8V85Y14rUVKJKlGSTxJ40DKqbJrxNcVQdmlVwClgUCZpVey0qg4K5NdivEUHa6K5lrtBYbH2itl0OIVB0McUnUdBW37lbVS72gSe6YWPFQvEaCQbG+tYCDWrexrFtw8kqhyRH+IH6k0GoA0sgG9NpPD8v3pRB+VAoD1/FeFrfSkqMVzP64UCkq5fCvFVN5hw1np6FKN+Y9adKB/P4+vGvUlJtzr1BAVOo06RPhS83Hw09fXnTYc8RHCupPEa+P60D2a1KB9evXzplSj5n9fWtONerUGU+1bbalq7AWQg3/uVAuY4Cay5ZmtJ9smACHkOpBAcBzcswi4taRHwrNVGgSK6mvJFE27u5uLxCwEsqSJutwQkeM6+ABoJ25O4q8eh1YcCMlkykkFXU8B+tNYv2fbRQSPsrigDqiFAjmIOniAelbrupsFGDYSwgzF1KP3lcTV0betbcaD5sZ3Ixh1ZUk8jE6cgbeca0k7mYwSewWQOIHHwF+PKvo9xoEyRXOxF7UHzM9skpMKlPPMNOpFQ/sZK8iO8eEca+ldpbDYe/wCYyhXIlIkdRNVf/hbDNyUNJSeJjrp9KDIMNusrKCrUpJULW4CI11FUm2dldkqBfj4Dr8flWw4vZ6QCkJ43gc+FrUE70YeDcDKQdB/POaAAFW27e1Th30OgTGoB4H1p0qm48qcZPOg+jN39qpxDaVpgpVfqDyI4RFXeesx9kYKkuH7oI/7ouetgK0okfOgWquKHrrSSfXrT964Op8P4oFQePrlp4V1M+uFJBPOnJ+BoOhfhHjXq8WxfW2leoIGQG415etbU+hNoI/jrTSRe2ouR6/OlpWPPWg8uRy/anWRao6jfSadAka6+dBjvtf2kFPpZSvPkuY0SVCydbmIM9R1rOzV9vmFfbcTnEK7ZY8ge7/6YqhoHcN7w8RX0juur+g3rdI1Otovevm5nWvovdpz+ii590ETPL5aUBUwk8qfRpFMse7xqQBQN9nPxpC0cePnTi6YUs+v2oEmefrpTGII0NPGoz7R4X6UFVjGpkxaND+f7Vm2+SO9yJHxHo8a0PaAUkxIN9J4edZfvc6oOGTxAE8AQf39CwZ+oXrqTSsSkhRHWkJNAWbjbzHBuk5AtDmULB1EH3k9b1vGWdPh0r5r2biAhaVFOaFAwdCAdPRr6J2Zi0ONIWgkpUkEHy06a/KglLkc+foeX810G3r50gE8j6+n7VxK5MH5fSgdzzppPSlgzy4er0xHLiYufXwpQPCKCU2a9TCVV6giD15c+VK05evUU1EcfXLjSiaBebz/enCdYOnr14UwFX1/fp50s9Tb1pegyH2s7HyPJxCdHpCv80gD5gfKs/Ir6A3t2CjF4dTajkIOdCiLJUkHXxBI8+lYi7speVtQBIcKwIHFvUW/OgiYZBKgOdfQOzMSlhtBcIQgIGpsIHWsb3I2f22LQm1u98K1feXd04pASFZAm5Os243E0Fxs7frCuLKEKUY4wb844wOfWrZvejCG32hoK5FaQfhNqwvarGDaPZtqdedBhSUEdnbUZozHymKqcS1LnZhktLBy5JUSVWhEG80H0ynGoUJQpKh/aQa6lwEX9TXzc8zisC/2aippyxOVXBWh7pgjXrW27EbxBw6FLWlSjB0IseUG9udBe47HtNJKnFoQkcVEAfM0J7V9peAaByrLyhwbSSD/uVCY8zQD7SnnHHilSiQ2LAwACdSdAToLeFCX/AAp0NIfAKm1KKTlAVlUDooGYtcSINAVbd9obzpzNtobSDoFST/l+tD2L2x9ojMIVMnkfzFo+dWBexGHSgvMMrQ5MIcQkOBINioJAyz4fCp2H2HhsQO0aV2ShdSFwI68NbgRQBO024I9edREpmr/eRkCANEmB1jiDVlursAPhoqIKVBzuhI7oBCQpREEySYnTLagpMJsp05DkVCyIVlMXPOtw3awZYwzbSpBHA9bwb1KweDQ2lKUe4kAAcosIjX1epWQaXoOZp/P1HDSlIPLX18f3pKhY6XH5eN68g+VAoE/S/j661JQBHHX16FNZ/CJpwKHy9RFA835TXaZCeXrxr1BBSJmCLze1dRflXSLW159b9da9Nvz/AF60HCvjXVqJ048wb9TSQa4RNokep/mgEd9trrUl3BpIadUlBScwSHElUFKVSI4gzyI0ob9nrmf+gox2D6XxHEGULAItFweVEPtI2J2zAeTOdqZEe8gm4kcRY/HnQZ7NnkpxyMxstK0HrKSeGtwPhQTd02yztJ1oiO84gDWwVaT4ca1tnDocSUqm5IsrUQbSNBFZZutiO2xzzqgAog6DQ2FoHx8613Y60xw4fKghs7tYdpUtMJFiLACQeBm5qt21h3O1DqGHAuANWRpNsx7w8jRqlu1Icb9ehQZ4vd993Eofe7IBIPdQLzoMyl+9+1GGxyoIKVTKefSpWL009E8K5g9FHWR60oMo3pYU8+4I7pTlgcwokHqZ5g/Snt1NkvhJRKVZdAoqTY8JQqdeaatcRhh2qkGxCiYJka24+rUWbEwQSgEKBPMRQVWO2A6+EJeDSUj8OY6dSRFJx27rTbZyoSSOChKT4TJQfCiotVB2m5CD6jzoMP3ywuUkjQ/IjUHgL1K3Q22UIYQkDMH0oPVCsytdRBPDlSd7lSVgpjrljTiPjXfZdgEuYkqUJDYzCdAo6Hx1oNhQkcD9TXOz4ecefhXjHh64ft8K8hXX87eX6UHVEj6WHr0aQski/dH0roM8tdPpSUqtE6cPX5GgdzHzjhy6fvXlXOnw5U0rjExyrqF/xMacuFA82o+vUn969XULnx9cgfQr1BGFIWaWL9K8RM8I4igZKv1HrhXEunx9dKUtIprLOpFA570AwRyPHx87UH7yBvC4zCYrs0pR2hDikpSNRqYAJsSb/hNFsxx0jn6Pxpp/CIcQpDiUqSeCgCnncfMdaDOcJhvs+0VglKkqlbahcLSsyDYyNSLcQeFalsZ3xJnlH00oU2vsJltkqYaAW330lMzAMqCZ87aUnY22jOhPExztJgGg1FL8J60P7071N4RsrIzKNkoGqlHTy69KFdv759iggElQA4Rc+HrWhvd7NisQjFYpfdSe4i1yDaeQHPp8Q0LZuJdfbS44qDqUiw8pq+YBCZ1JnT8qzTe7HJIbWjOSdHG1Rlg3SVJseNiCOOtVuF3xxrR7JKg6Dp2nvDxywNeMUBTvJhD2skgT72awjiRUJO03cMC+ye0YTGZMzmTxUgzw+FjQZtTe115RzhKj10EcrkHxp3Db8PISEwkiIObwjQCPlQbJsXeBnENpcbUCDY8weRHA9KZ2/iU5bacb+udYLhNsO4ZztGSUz7yToeYgafI0Vub2KdaCoFxBEWBjWP1660FTvQsrcyzoctrcetaDutu+jCgkAyoAc443NpPhoKzXZ5L2IaTa7oPwMnj41rinZMW0j10oJrz3C59fGkpX06a8fCoqVQfXynxPzpQUZ9ehHOgkJggcL+f8+XCupXx5Rp651GSeAt5acuHQ0pC9NJPjb8/58KCVoOQjjzr2eddIj1wGmlIzgTp4/wARXWzMRbwFvG+lA8PXq9epJUbxc8xynS1eoEevXOuk0hVMOvXvQddVTJVz09anhXXXBYXn8v1p5pJUMqUkmLR14SInzoIqV3+9Y8vhFPOu6gDX1qJ+FWWA2Bxdmfw/rerA7KbKkqgynSFGDpqAYVpxmgpmsEQFOO91OVVusG51EePOs23fxKFBCz7hJPEkSZymddBetL9oWK7LZ2IUNSgp/wC85eFYVsjFZW1zpMHTj46fv1oNG2zu23isPLSkpWFg6WP9thI1PDWhXB7pY3KpSUBxKCQW82VRg6olMX8jTmwN6lIUEaAe7MQLaSrTz51oW6+OmUFMGZnNMhRm36fOgAtmOdopSFYXFkJjMhCUkg3gnMQZJmrrBsNMg5tn44ZbnM2FXjmlR8aLsZgsiu1bIANylVpI/CRca/IU1/xhYJH9WDHvBJAtoCLnxoBzEbuJeRKNmlEgqzvvJbMAcms5EyNUjj5hO28MjtUNYfsnVkCyAopTIuMxjNB6QI8q0/eDFKdaUkrIBkFNgDMWVfT9aFd3NlpQtThUknmkwlKT5cbX4RQB+39kJYKG8ylLUJUSAEg8h4eVJw6BZEEQm8cfC/Wpu92MSp3gRqT4x7vLwqoGJCJjvcgeo9caAk3SCTipzkKbGZNpGveSTw7ukca0Xa0sAKyrcbImUJkgcymxiOVY5uy8oYkEAFU8dLi/r6VuW77pdZUy6mFN90ggaHTiREHgT40FJh8Y24kONqzJVoePnMEGpjKiZ9eIqXvJtJzCsJS0xnPuAgAJQBoVDgNeEW4ULv7ddaSkuMH3rlMpsSdEwQdPxX5UBCVaE/np/FeSoEeduFRMJikrSFJzQY1TqeOsGnQTrw1/a1/rQTGwdJGvGPRpxpV+PifrUYLI018efGnkeXXx8J6nhQSDwB+nr0a9SEjW56EfvI+VdoI7z/K55fxT+E2W4u6u5prrbjH609j8SxgkglK3HFe6hCc7iuZA+6m4kmBVjsXEnENpdW240eCHAQRHMaHpQJwmwEi6iVn+7T4Va4fDBOkeVK7TlSVOTQLcVzikpNqYddkW5/TqdL042Dxjj69Ggy724bUIQ1hUqHe/qLEGYSYRfSJCv+0cr5XsczmRGt+tprVfa8hGIwbOLZIWhJIzD8KjHwzD5isk2QsIfRm0Jg+fjQTQRMEd4HWR/H10o03N2jdMqiDoZgiRYULbew/eKkgiLa8fQ/KouztpFtUcJE6/C1Bv6sIhxABEg8JMUDbY3OezHsn1pTwFzF+htqfjXN1N60qlDhAH3dbaagmOvHWiBe1G1K99OUGxBHzyqsNL0Argd0VqKTiFqI5GY5Cyhc9Km7wKQwwtKYAIyxoeUDiCJ8KuMXttmCkLTfjMQeRnT+Kzfe3bnaLKQo5QMonhOs89eFAOOA5jy4dfjSEpknkOfTX9KY7Ukxr1qxZRlbJ4x+R50DOx8T2b4UZgKuBy4jXyrY9h7RCCw4ZKnMyCIH/KTcLnUwIHnWO7Gw3aOhOYJk/e+luNalisOMMhl0SThnghSzopL1iBwn3bDSOtBobzKHUFJghQg+HMVBbBS4iV5TMRlUQUjnFknqR+c92NjW1ylBAKQCpOhSDcEjhNWTgyz18qBbmDQoQQDOtvn0qkx+xli7RBH4Sfob8LVOxL6koVl11HKw0/Kq9veglQGRKk5ZJJiLd5SjyA6cKCuEicyYPL8+n1vTzR5QJ9Wq9Stl4JVdJV7uYZSR5/Q1UY7CKQdDHObQPp68wUgXHy8v5r1R2XuIuOED9P1r1AQpw4CQO0UlI95QMFXVRIuesze1P4RbhWqchbhPZqSSSbHNmtAi0RNIcxASgnUpgnpJsTExUbCbQBXk7JwTBzZTlkyfIW97TrwoLe1RsQRBB0gz4H6U6s6z+1N5MwNwDwJEwecWnwoI+DbQAhKFK7oFs0nSBmueU9TND/ALUNv/ZcC4kKhx4FpAGoBELWP8U6dVJ50TFSGkqccUAEplSzYBKbnUmANeNfOW/u86sfiS7GVtIyNJ5IB1PJSjc+Q4TQGOxca09sUMshbjrKj2uGCwFOJUvNmSClSimcphEGyhrY5m8D78RrpwIOnxFRgb9RcHkeYI49a1XZaGtp4RDb5CcaQrsnFRmf7PjoMxjunU2ngaCmwbPbsBYMHQ6XUNdePQ/ChraGDyk0U7I2diMEsh9tQYUQntAQpKVHQEpJyTMd6Lkc6lbw7EUoBQ7xUCb6nnHPnrQZ52pBp1vaKkkQdB9edOY7ClJIqApF6CW5tFRGp8yfzqMpwqm9dSipmGwgMT8hPytPGg7s/DEmImp21gAlLaZlXCTaOnrSpjAS0JNz149ajMKBl9yJNkJPECdOk+r0Ct3tmqViAlIzhJgj+38Rg9fG9XvtA3gSQ3gmFFSGVS4uT3nRaAeSLzFpNvdFXm426ahD76bPIUAJkkKHvC8pMc6Ftv7lusvqbbGdI93SYOgPWgNt1scnFJGMQuMQ02G8S2QP6iBOVwWmet7AjhR5sd9DiDEzPeSSTlMaakDytXzts7HYjBP50Zm3E2IUNR+FQIuDW57o4/DYlBfw8gkjtEmykKIuD0+VBYbbQeyWAfeBE8psSfAVRJ2J2zYCxAgDOmAVCQqEA8J4G2uszRXjsMHEKTzEUyLWAH/t4eFANbyvOtMlxTCXFIPcUkjuT99YAkdQmR1i9VGy/aKCFIeaASISFJUcpJtMOgEDXSdKXvhvIh1CsGpC0Ex2rhSvI0NQtITCnUlQA4C5F9Kj7n7IGObdVimgW4SGoaQ3lJTdaMibm8SSRYW1oLh3GNFIfw39VvMQsN/dURqQPrHGvVQ4rBPbIUHkkOMKUUESROYKUjMnRMcwb3sJr1AUYF/D4pK3sNDiEAjsgmHAoCQBniCqExmkWsJNiDZ+JIYzFooKUnuBKybcIyBRvxy9aibv7uYbCla2W8il694mBMwATYcq64p8v2K0gHugjM1ECSopCVBRSJAMgKJuaB/D45awc6QDIiM0GRwzJE8rE6cNKkP4hLSMyrAXJ/WktozLzHQaUH797QdUrsWzojNlSYKlGQkKkTHH60Dze2RjCtLraUMhwpZLihLtozZVQRqRArEd5NlKw7y0EGATlPNM2NbXupsJ5LSPtaULWhWZHEotAE6k3N549KhbwbqjFPEEWPHiB0M+POgw9tBJ61q3s7/ppQ3imggIVnZcU2kKQXOSliQhR5RfjcUW7u+z7C4bvR2i5B74BCSNCkc7m/jV5tfZiXUAwMyLp68weMfvQJd2a2sE9mg5hCgoSDzF5gGNeZoF7RLby8IoghN0E8UK0zTqRppqOs0cJ2glsoQ+QhSyEg6IUqNUk2v+E38dah767AOJaCmx/qGZU3/d+Js9FD4ECgznbexhGYQdZAMRERHx5cR1oGxLAB9eorVGMSjENBY7oIk62jUHlpHOh3HbAmBqSLanjwnQTFAI4RgEgDjaiLCYIFJJ4aX19dbVN2fu9CoI715F7dOvP5Ve4bYalLS22BmXJJIkJTaVHw0AnU0ATjmApQbmALrN9Pw2Gprm72AOJxrTZunPp+FCbxewEW860/EbjsNMQhLri0nOoiMzh1iDYyYtppUrdPddDDqsQpGRah7kpISSBM5AEk+Ai9ARYx5DbZUohKEpkmYygDXyHLlQHsjeU4tz+hhXHCm6ytbaSJ0ifemDaBFaBisIlyUuJStsiChQBB55gdbfnQbgtlpwiA/hGQQElTiZMuImZTJgqTwHEW40EbbGEZx7n2Z5h7D4jKooUtKTYDUKSSFp0tPwrL8FjcRg3iUKU24klKgCRMG6VZSJE/tW77M25h8QAWnUk27psoGNCk3/AJ1qFvNu3g30lbwyKkAOJ1k6CwOYSeIoGtyN92sWOzUcj2pQVTP+BN1eFzRY+ONYdvDuM/hUh5DiFtyCFE9mtPESlyCD0SSbaUX+zXerEurVhcR3ylMpUod6x0Vz4XN/GgKNp7FbxDZZdzFuQYSSLpMjxjkZ+VSdg7OTh2wy2AEpumBxOpJ4k68KkYkECReDJtw40+zBhQmCNCOH1FAxtfZyMQyWnR3VEacwQR9K9U1TgFzP1v0r1BQ7jrUcKgrUpSzmKiolRzFRm8mfWlW20MSlCDJAJsLEmTpYAmfKu4dtLaAltKUpEwlIgC8mALCmHRpxv19eX7UHMPi0KBSlYOW6k3ChH4kkAgGDrrVXsrZA7ZzFuyXHPdBFkJA7o6mnm9nISVKKSpSzJHURoNB4iKG9s73qOKfwYWhAbQmFH7zkAkLIkJSJ4CTegJhiS4SSCnKbDp+IcwedWGz1JUgKHHXlWbDau03AlKXMOY+8FNX6EE6G/Ca7sTa+1UqDYDS0iAYUyVGdTJdufK8UGrJTwpLzdj1FBp2ztCx7G0mZ7L8lejbrVqxtZ2SFkpIE/wDKmecZZk0A17TdgP4tDQbUjI2oZkqmczhCAqwPdAPwJoj3VfKWk4V1UvMoSlUqJKhEBwE3Ukxr5G4qvd2w84C4wsLbWnun7K7Nte8LHjwqBtdhzE5FlLzbqTmQ4y0tKk/iEkTlNpSQQYHKg7tLZa2MU4spQMO+sEEH3XIGoP4jJ8QedPKw8m0mBy5jU+jTroeeaW07mVmRkz9g5mMGc3dOWZvYDSkYXCYlKQLEjXtG1gmeUan5UHG8GkBUkC1yI5dbaUvdZ5cBxCZD70Su2VlKVERzJI52zVC26xilNqRksQAVIbcJubyEzb4+VLw228U2GowhUhCYCQF5pjLJzNgiBNgOOtqA8AgSR/NMs39frQr/AOIsS8QBhShN5KybEaWESKucHjlElIAlNzdQt17tBJ2kytTaw2sIWUkJJEiYgSAQfnQlulvBh2mAw84lDzJLZQdV5TA7MRmWTplAnhRJi9pKT9wKH9pUYPLupkc5qsZ2klC1KTglBxRlSgIJ0AJOTThbWgr9191glYeeR2akKJaTEGDrmMknXS3HwBwgcrdaEcTvgUqKU4VxRBNpI0/ybvHT51zFb9JaQVuYZacoBjMATJi2YCYoCHbKyhuQwp/vCUDLYc+9y+N/OlYTBNpUXexShxQGcwJ00Ji/7UEp9ruG44bEeWQ//kKdT7WsIf8Ao4keTf8A+ygL0bTCipKUkhCspVAjNY85i+tTm7xMeX760B4P2l4EHMQ+mYkFKYHWyr6xxow2LtVnFNdqwrMg2uCDIsZBuKCzQ3Xq62kj4V6gpNmOSygmbpSTm1uAb6/CnO2BvysOEn/dwof2ltcMBhpSQCshNhYEAWHO9hy1qfsvajTilIbWhakAZwkyET+Inn8Yi16CVinig2aUuY6RfVRvEcj1i9ZLsfDpa2tikpByoC7ZidcpJUpUE3JkmDejx7eMLcdaYC3HE5gRBhCk6ZyRACrQrTqKBdz0FW08TmFwVBQVf70KmCRrPMUC9jMMp2O8/MvqaOY9oSQoqhNs3cN+QmabxHbDYzCkrc7RzErBhasxSkOkCZkgZRx4eFaPh9h4fsyhLDKUqPeQlAAVGmYAAKinVYFlCUp7FvI2SpKAhMJJCgSkaJMFVxzNAKtNFWJ2e06+6P8ATqcWpt5Sc6u5lkgiZM66z40R4HFdrtB+XHgllDICQ4Q2VKSonMge8bjXl5VXv4XCuuI7TDAqRAQSiMgTJSARaAeFSnMAz2pdSlrt7S5lBXEag6i1pFBL2FtAvJdUSTGJfbTaIShwiDbp58ap94toOIxiOzcUlKRh/wCmMhDhefUgzKSfcBNiIioG38e3s5xK2cG2tx1LqlrQchIQUyVnKZEqk8fjVu8+le0UJ+zMKU0yhztXF/1EpcUsQ2MpzEEcSPe4TQPYdtwbTdHbulsYdtzslKGXO4padImIbnXUnnSMLjXmsLjnVPuurSt9LefKQnsyQkpCU89ZnSk7H2ul7GPJUyEKGZAdSuStDDhSUrSUjLBXIvxNMMbYQvZz2IcwqA0sKV2YeC+0Dh7xX3RkUSq4g0F5u2+tSFh1xTim3VIClZQVBMXV2YCZ10A0FV21NrPIXjwlY/oYZC20kAgLyrJJPHRNulOYdTeHUy02hSQ6pSbKUQk5FLJMklSjli9+tqZa2dhsOv7OhjuYxS0uSoke4SRCptqItEk0EZ7HvHDFxLoQv7WppKgkGGw4RpcHQ3qzG13QMBoO3UAsRNi0VQJ9248aol7VwMq2alpbaGSoylxSMqkBJlKknMSSpQ1+6eYooRsxtYYIQQGSC3Cj3e5l7172NBGC3nMa4kOhLTSWiUBCSVlSSbqmUxHCuP7QVOOJSlf2ZIUkETfsc5zacTFoqb/wVsYg4kKdDhACgFqCVZRAzIFlQIif1pOJ2U0oPzmH2kZXIV/5YR3fw90UFNsnaQxGEceUjCurStKUltqR3spIha5JGYg97UHwr29+BS5hXlKA7rZKT7txxE2AHLjS9p7vlbTjDWZKVrQ792y0FJESmIlAtB51D3kdxCcC4hxKVEJEqUgd4Zhc5YQFTGgFBnDWCZUIzmfIfrVvs7d1pU++qwjKRfTSRp10+NQcFgZEBPG+WREm17+Hx5Vfs7PdCbEpKb3VfW8QY04RwoGk7CS3mPaLAHuhBVPyH6UaezR9xbS86lqyr95Yue6ISJuedDTucJhaVKIEWJv1AM5vLmTRP7O0BDKxfvOqIkcokkcBQGqDXqRmvXaDHfaK8FNNKnvpIKQNTIvpcaChTYqZJyhYUIDawSkgfg7oUToeETe1We3MdmwyCSUrSooUMw95BIICQdRESQdPGqZWHPZh1AUoqMLQlOo5SEnKLcQbnpQXWLW4l1Ljamw/mMOMLBSSQDlcM5YMlSkkAnpANVm6W3UNYt53EKQjtM0mDlzFcnLyGvlU/ZWxcViAlQ/ptBXcDqlSDzAtmFzpEyai7h9zEPpsSO7cWOVZE9NKA8wu++BkTi0WsRlX01hEV5W++CEximzM8FW8IRbhSdq7eZwbaXHmyoKOTuBJOhP3iPw86VsHeJrGIUpppQyHKc6UiSRaMpVb6fOgiK3pwdv9WgC8hIVmjlJTfzH61zae+2EQAUPJcvEA30sYJFuulWm1sSexWmEgRNxaARf6fCl7T3kZwzKX3UkpUoJGRKTqCZGkCAeNALbY25gsb2alYxLOVDrZGQ/9UJnhFsvPjrVoN5MD9pOJRtBqS2ltSVNycqMxGRUApJKuXKlJ9p2ANsr3L/lpI/8AvmiLZO0sPiWkutEKSTxTBChqCCLevMAzZm3cGziHXvtyF5ispTkKcoeWVKuZLhB42iKWnaeEGzzhDtBhXuhCkthJAQUqlaO076pTrIJmr7DhIcxEpTd69tTkTe5oTxftAPaFOGwaHEo+9BkxxypBhPU662oJmM3oYdDShj0IebWVEraVlVKVJ9zPaxt3z+k9/ebCOvsO/bGR2OYlJyic6YsVERGsX1pvdDfVvFudg5h0NOEEpIhQVlF0qBSCFany4UYykQnImLyCgHkBw60Abgk4IYt3FKxmDXmDkI7REnPEaLMERGnGinZ+9WEIH+pZTrAKxz63HnarNrBNmZaaM6yhN/lQzvPvBs7BLS2vCtuLIkpQ01KRwKs0ATwGvHSJC5c3nw0wX2hN5LiT9DPoUtW8GGJg4hqdD/UTafE286q98cBhU7NxDicMylXYykhpAKVKACSCkWIJFxpUrZWxcCnCNuO4bDEJZC1LUyjQJlSlQnxNBPTtjCpE/aWbC57RA/Ohne7eNj7OspdbXJSkJCkk+8DNlTw4T8qHHt9cBmV2WxmFtg+8pLaTHMpDKgJ8aJt029lbQbVkwLKFI95BQmQDoUqQAVJMftQDGyt4mlFMpCbyqV9RpJ09cKIEbx4WFQsHKNNCRxy3gnSrVncnZ5xDgOERlCG4EriSVTAzdB8Krdqsbv4d4svNJS4mJATiCBmAIkolOhB86CPj9vtpROZCcwkRE6WB1k0Tez3DEYRLhN1qWbgzEmONvCqvY2zdg4hYQwhlS9QiXEqIGpAXBV8KO20BKcoSEgCIAgeUflQKaAiTpXaaC5tw9c65QYJ7Sipp4omUOkPDxVZUf7hPnTvs+eCm3kKKhEGUmDcEWNMb9Y1GIw7DqYzoWpKgJsFDrrdI8JqDuFiwhT02lA+RN/pQangsSlOQTJkAcdBz1J/Ssw3PPaPPnKVBSgTHDMpR/W1qMdn9mVy5mCh1tblw4edZ7uvjCgLUNTl/Pn5UGrPNNracCkJWkNqPfSCJCVRqDGtv3oc9kDkYd483E+NkDTnUvBY0FtxZmza5uY908PhVb7K3IYdEG7guJt3Rw050B5jVZkqTAOaAQRFjE6/H4+UsBBTlISQOBTInne3nVJtVSQi6oEjNIm2ZIgcj8r1MOKQ3KyQlAEkkgQkcbG3w40Htv4bDN4V5x1lkoDSrFtOsQAkgSFEwARFzQt7KXFDBu3sXZH/YkE1BxOKxG2XezQS1gm1agXURpM+8qNE6JBk3o1wWzWmGkttJKUAW1nxVzJOpIvQQcbjsvaKKkpAWCoqBnRIm2pt1oE9m21mMMt5OIWlGYIAJzESkqkkpBjUUatpXmeHvJzkDpYcQJPHhWfbsbOGLU68tsOAFAyZ8nvfhhQ0AgCaAj2UE4rbS38OAtlABz3CSeyCeIm5nheJ61obro7VKf7FG3ikHx15fWsz3Lhnab2HbUvsTnhJvBTpI4lMlM8eNGvblWNA5MEzHNzr4fWgl71b0pwTUCFPrGVpvmrQKUNcoMeNgOYzXe7d9WHw7T+IcK8U+6ou94GAUzBjiDExYTAsBRptzcRvGvqeceWg5QnKEJNk6e940E767lN4HsezcUvtVKScyUiCMse7/AJUGnb5gHZbwSQZbQAQbHvIjSp23MGtez3mkDMtWGWkDWVdmRAnnQxtbYycHslWHQpRSXGjmIE999E6WET9KIt6NrrwuCdeRdSEgJKvxKISCRxiZjpQDnsy3iwmHwMO4lppYWtSkqWEqubEA95VrWmleyjAKzYvFKQpCH1nswpMSkrUoEA8BmA5Wqq3S3IZxuF+04hTpeeU4c+aIOY94pjvSbmaIfZNtZb+DKXFZiyrIFH8EAgTxi48hNAZYezjk8SmfAAVDxm72EdWXHMMytZiVqQkqIAi54wAPhUpCjKvE36cPpWe7zbyYrE4tWz8AoIizrwMGU+8AqJQE+6SLk2BHEIW2NmsMbbwjeGQG7IUtKSbKKl8zaUAfHrWtOLBtQruluSxg/wCqol7EGZcWdJ1ygnx7xk34UTjL0Ak/Hn+poH0jkL16oe0cS4kDsghSidFKIgR0BJ4fGvUHzI8T2akmbHTrNO7puZXj/gfqPV6rniQfETTmynChwRyNAVFcIUpQUolK4veY6ctbwImoO5OHzlwcgk+d44W0NWuwkqxD/ZZg2Sw53kpE9xJ8Nec8Kb9liAta54hPlEnz4UFjtbDYjscuGbS4FpUhyYBCVC3vKEaq58LUncnA43Dq7JxoJZVKiSUlWaLQUrNrC0VpWEwKCU8JEGKlDZ6JHgSfI9KAW2i2FpCVWSSkX494Rr8fOq72gYF93Doaw7ZUVLlcKSO6kSPeUPvQf9orQnNlNqueF/MGaTi8AhWo5i1tKDINmHbLSQhrDpSlOicrVut1eNzRtu+9i1sf6xsJczEQkJ920GyyNeR8qKBs1AAiRanW8Inp8KAYawxKzIgSqQeU8TMDwvQjhdxsbhlqODxgQhXMrSco0CoSoEjnbyrVW8KAYte+nXxp1GHE+ulBn26e5qsK8rEYh4OOqzAZc2qrqUVKEqUfDnV+02FYtQGoZRN5F3F2Gl7USHDJ5cvXyqMnCJS4XR95KUEf4qUZ/wDV8qBlTVjqRyvY0Je0HYD+I+y9igqCFqK5WkZc2SPfUJFjpyo4DgsMvz8f0poY4SO5qY9756UFBvmD9nSIiXsOD0HbIM/IDzq227sdGKwzjClFOcDvASQUqCgSLSAQLSJveo+9r6ENgKbzAKQuyou2pKgLg/hAoac9p4GaMIbT/wBblH/l9flQQMLuttthHYMYlrsRIEKTEE399vOnXgbcKNNyN2fsGH7LMFKJzLUBaY0T0AFBzntbCf8A4Of/AK3Sf/l1cYH2idq0F/ZokG3azpP9lAYtrsfEz8axzd53aOCdfcGz1LU6ZUVoV3ZUVEAotBJ+VHh30Fh9n1n/AKn/APHWkN75BRjsCNf+py/20DO7G+eKffDL2BU0kgnPC4EaCFoAPx8qLsRh0upyqTmTIMSQLHjET4UNsb4Z3EoLHvLy+/1ifd60TuPkHKOImgcSwE+MceXIV6mcW28pBDbobVPvFAWIHDKo/OvU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26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0"/>
            <a:ext cx="532765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9875" name="Oval 3"/>
          <p:cNvSpPr>
            <a:spLocks noChangeArrowheads="1"/>
          </p:cNvSpPr>
          <p:nvPr/>
        </p:nvSpPr>
        <p:spPr bwMode="auto">
          <a:xfrm>
            <a:off x="6934200" y="3600450"/>
            <a:ext cx="228600" cy="1714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7010400" y="38862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6858000" y="325755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6781800" y="2857500"/>
            <a:ext cx="381000" cy="2857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6705600" y="24003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7086600" y="417195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7162800" y="4057650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10 ou menos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7162800" y="3805237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11 a 30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7162800" y="3576637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31 a 50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7162800" y="3290887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51 a 70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7162800" y="2914650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71 a 90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7162800" y="2433637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Acima de 90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6553200" y="1609725"/>
            <a:ext cx="23622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00"/>
                </a:solidFill>
                <a:latin typeface="Verdana" pitchFamily="34" charset="0"/>
              </a:rPr>
              <a:t>Taxas de Homicídio por 100 mil habitantes:</a:t>
            </a:r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5638800" y="171450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89" name="Oval 17"/>
          <p:cNvSpPr>
            <a:spLocks noChangeArrowheads="1"/>
          </p:cNvSpPr>
          <p:nvPr/>
        </p:nvSpPr>
        <p:spPr bwMode="auto">
          <a:xfrm>
            <a:off x="4787900" y="2625329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90" name="Oval 18"/>
          <p:cNvSpPr>
            <a:spLocks noChangeArrowheads="1"/>
          </p:cNvSpPr>
          <p:nvPr/>
        </p:nvSpPr>
        <p:spPr bwMode="auto">
          <a:xfrm>
            <a:off x="4427538" y="2613422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91" name="Oval 19"/>
          <p:cNvSpPr>
            <a:spLocks noChangeArrowheads="1"/>
          </p:cNvSpPr>
          <p:nvPr/>
        </p:nvSpPr>
        <p:spPr bwMode="auto">
          <a:xfrm>
            <a:off x="4114800" y="16573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92" name="Oval 20"/>
          <p:cNvSpPr>
            <a:spLocks noChangeArrowheads="1"/>
          </p:cNvSpPr>
          <p:nvPr/>
        </p:nvSpPr>
        <p:spPr bwMode="auto">
          <a:xfrm>
            <a:off x="5486400" y="20574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93" name="Oval 21"/>
          <p:cNvSpPr>
            <a:spLocks noChangeArrowheads="1"/>
          </p:cNvSpPr>
          <p:nvPr/>
        </p:nvSpPr>
        <p:spPr bwMode="auto">
          <a:xfrm>
            <a:off x="5562600" y="1600200"/>
            <a:ext cx="457200" cy="342900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94" name="Oval 22"/>
          <p:cNvSpPr>
            <a:spLocks noChangeArrowheads="1"/>
          </p:cNvSpPr>
          <p:nvPr/>
        </p:nvSpPr>
        <p:spPr bwMode="auto">
          <a:xfrm>
            <a:off x="2916238" y="3429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95" name="Oval 23"/>
          <p:cNvSpPr>
            <a:spLocks noChangeArrowheads="1"/>
          </p:cNvSpPr>
          <p:nvPr/>
        </p:nvSpPr>
        <p:spPr bwMode="auto">
          <a:xfrm>
            <a:off x="3059113" y="735806"/>
            <a:ext cx="228600" cy="1714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96" name="Oval 24"/>
          <p:cNvSpPr>
            <a:spLocks noChangeArrowheads="1"/>
          </p:cNvSpPr>
          <p:nvPr/>
        </p:nvSpPr>
        <p:spPr bwMode="auto">
          <a:xfrm>
            <a:off x="2124075" y="1545431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97" name="Oval 25"/>
          <p:cNvSpPr>
            <a:spLocks noChangeArrowheads="1"/>
          </p:cNvSpPr>
          <p:nvPr/>
        </p:nvSpPr>
        <p:spPr bwMode="auto">
          <a:xfrm>
            <a:off x="2051050" y="2031206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98" name="Oval 26"/>
          <p:cNvSpPr>
            <a:spLocks noChangeArrowheads="1"/>
          </p:cNvSpPr>
          <p:nvPr/>
        </p:nvSpPr>
        <p:spPr bwMode="auto">
          <a:xfrm>
            <a:off x="1763713" y="13144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99" name="Oval 27"/>
          <p:cNvSpPr>
            <a:spLocks noChangeArrowheads="1"/>
          </p:cNvSpPr>
          <p:nvPr/>
        </p:nvSpPr>
        <p:spPr bwMode="auto">
          <a:xfrm>
            <a:off x="3352800" y="37719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00" name="Oval 28"/>
          <p:cNvSpPr>
            <a:spLocks noChangeArrowheads="1"/>
          </p:cNvSpPr>
          <p:nvPr/>
        </p:nvSpPr>
        <p:spPr bwMode="auto">
          <a:xfrm>
            <a:off x="3632200" y="3489722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3851275" y="3378994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02" name="Oval 30"/>
          <p:cNvSpPr>
            <a:spLocks noChangeArrowheads="1"/>
          </p:cNvSpPr>
          <p:nvPr/>
        </p:nvSpPr>
        <p:spPr bwMode="auto">
          <a:xfrm>
            <a:off x="3563938" y="25717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03" name="Oval 31"/>
          <p:cNvSpPr>
            <a:spLocks noChangeArrowheads="1"/>
          </p:cNvSpPr>
          <p:nvPr/>
        </p:nvSpPr>
        <p:spPr bwMode="auto">
          <a:xfrm>
            <a:off x="2700338" y="31623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04" name="Oval 32"/>
          <p:cNvSpPr>
            <a:spLocks noChangeArrowheads="1"/>
          </p:cNvSpPr>
          <p:nvPr/>
        </p:nvSpPr>
        <p:spPr bwMode="auto">
          <a:xfrm>
            <a:off x="2339975" y="1085850"/>
            <a:ext cx="304800" cy="2286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05" name="Oval 33"/>
          <p:cNvSpPr>
            <a:spLocks noChangeArrowheads="1"/>
          </p:cNvSpPr>
          <p:nvPr/>
        </p:nvSpPr>
        <p:spPr bwMode="auto">
          <a:xfrm>
            <a:off x="2195513" y="501254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06" name="Oval 34"/>
          <p:cNvSpPr>
            <a:spLocks noChangeArrowheads="1"/>
          </p:cNvSpPr>
          <p:nvPr/>
        </p:nvSpPr>
        <p:spPr bwMode="auto">
          <a:xfrm>
            <a:off x="2362200" y="85725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07" name="Oval 35"/>
          <p:cNvSpPr>
            <a:spLocks noChangeArrowheads="1"/>
          </p:cNvSpPr>
          <p:nvPr/>
        </p:nvSpPr>
        <p:spPr bwMode="auto">
          <a:xfrm>
            <a:off x="2767013" y="342900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08" name="Oval 36"/>
          <p:cNvSpPr>
            <a:spLocks noChangeArrowheads="1"/>
          </p:cNvSpPr>
          <p:nvPr/>
        </p:nvSpPr>
        <p:spPr bwMode="auto">
          <a:xfrm>
            <a:off x="6781800" y="45148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7086600" y="4433887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País</a:t>
            </a:r>
          </a:p>
        </p:txBody>
      </p:sp>
      <p:sp>
        <p:nvSpPr>
          <p:cNvPr id="79910" name="Oval 38"/>
          <p:cNvSpPr>
            <a:spLocks noChangeArrowheads="1"/>
          </p:cNvSpPr>
          <p:nvPr/>
        </p:nvSpPr>
        <p:spPr bwMode="auto">
          <a:xfrm>
            <a:off x="6781800" y="474345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7086600" y="4662487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Cidades</a:t>
            </a:r>
          </a:p>
        </p:txBody>
      </p:sp>
      <p:sp>
        <p:nvSpPr>
          <p:cNvPr id="79912" name="Freeform 40"/>
          <p:cNvSpPr>
            <a:spLocks noChangeArrowheads="1"/>
          </p:cNvSpPr>
          <p:nvPr/>
        </p:nvSpPr>
        <p:spPr bwMode="auto">
          <a:xfrm>
            <a:off x="1908175" y="1615679"/>
            <a:ext cx="1263650" cy="1009650"/>
          </a:xfrm>
          <a:custGeom>
            <a:avLst/>
            <a:gdLst/>
            <a:ahLst/>
            <a:cxnLst>
              <a:cxn ang="0">
                <a:pos x="85" y="257"/>
              </a:cxn>
              <a:cxn ang="0">
                <a:pos x="199" y="265"/>
              </a:cxn>
              <a:cxn ang="0">
                <a:pos x="221" y="272"/>
              </a:cxn>
              <a:cxn ang="0">
                <a:pos x="274" y="401"/>
              </a:cxn>
              <a:cxn ang="0">
                <a:pos x="343" y="462"/>
              </a:cxn>
              <a:cxn ang="0">
                <a:pos x="411" y="545"/>
              </a:cxn>
              <a:cxn ang="0">
                <a:pos x="472" y="576"/>
              </a:cxn>
              <a:cxn ang="0">
                <a:pos x="555" y="629"/>
              </a:cxn>
              <a:cxn ang="0">
                <a:pos x="570" y="651"/>
              </a:cxn>
              <a:cxn ang="0">
                <a:pos x="593" y="667"/>
              </a:cxn>
              <a:cxn ang="0">
                <a:pos x="608" y="712"/>
              </a:cxn>
              <a:cxn ang="0">
                <a:pos x="623" y="735"/>
              </a:cxn>
              <a:cxn ang="0">
                <a:pos x="722" y="841"/>
              </a:cxn>
              <a:cxn ang="0">
                <a:pos x="775" y="833"/>
              </a:cxn>
              <a:cxn ang="0">
                <a:pos x="722" y="697"/>
              </a:cxn>
              <a:cxn ang="0">
                <a:pos x="494" y="462"/>
              </a:cxn>
              <a:cxn ang="0">
                <a:pos x="418" y="379"/>
              </a:cxn>
              <a:cxn ang="0">
                <a:pos x="343" y="326"/>
              </a:cxn>
              <a:cxn ang="0">
                <a:pos x="252" y="250"/>
              </a:cxn>
              <a:cxn ang="0">
                <a:pos x="237" y="227"/>
              </a:cxn>
              <a:cxn ang="0">
                <a:pos x="221" y="212"/>
              </a:cxn>
              <a:cxn ang="0">
                <a:pos x="191" y="166"/>
              </a:cxn>
              <a:cxn ang="0">
                <a:pos x="115" y="68"/>
              </a:cxn>
              <a:cxn ang="0">
                <a:pos x="62" y="7"/>
              </a:cxn>
              <a:cxn ang="0">
                <a:pos x="17" y="15"/>
              </a:cxn>
              <a:cxn ang="0">
                <a:pos x="55" y="197"/>
              </a:cxn>
              <a:cxn ang="0">
                <a:pos x="100" y="227"/>
              </a:cxn>
              <a:cxn ang="0">
                <a:pos x="123" y="242"/>
              </a:cxn>
              <a:cxn ang="0">
                <a:pos x="85" y="257"/>
              </a:cxn>
            </a:cxnLst>
            <a:rect l="0" t="0" r="r" b="b"/>
            <a:pathLst>
              <a:path w="796" h="848">
                <a:moveTo>
                  <a:pt x="85" y="257"/>
                </a:moveTo>
                <a:cubicBezTo>
                  <a:pt x="123" y="260"/>
                  <a:pt x="161" y="261"/>
                  <a:pt x="199" y="265"/>
                </a:cubicBezTo>
                <a:cubicBezTo>
                  <a:pt x="207" y="266"/>
                  <a:pt x="216" y="266"/>
                  <a:pt x="221" y="272"/>
                </a:cubicBezTo>
                <a:cubicBezTo>
                  <a:pt x="257" y="318"/>
                  <a:pt x="202" y="384"/>
                  <a:pt x="274" y="401"/>
                </a:cubicBezTo>
                <a:cubicBezTo>
                  <a:pt x="298" y="424"/>
                  <a:pt x="312" y="451"/>
                  <a:pt x="343" y="462"/>
                </a:cubicBezTo>
                <a:cubicBezTo>
                  <a:pt x="351" y="474"/>
                  <a:pt x="400" y="538"/>
                  <a:pt x="411" y="545"/>
                </a:cubicBezTo>
                <a:cubicBezTo>
                  <a:pt x="430" y="558"/>
                  <a:pt x="453" y="563"/>
                  <a:pt x="472" y="576"/>
                </a:cubicBezTo>
                <a:cubicBezTo>
                  <a:pt x="534" y="621"/>
                  <a:pt x="506" y="604"/>
                  <a:pt x="555" y="629"/>
                </a:cubicBezTo>
                <a:cubicBezTo>
                  <a:pt x="560" y="636"/>
                  <a:pt x="564" y="645"/>
                  <a:pt x="570" y="651"/>
                </a:cubicBezTo>
                <a:cubicBezTo>
                  <a:pt x="577" y="658"/>
                  <a:pt x="588" y="659"/>
                  <a:pt x="593" y="667"/>
                </a:cubicBezTo>
                <a:cubicBezTo>
                  <a:pt x="601" y="680"/>
                  <a:pt x="599" y="699"/>
                  <a:pt x="608" y="712"/>
                </a:cubicBezTo>
                <a:cubicBezTo>
                  <a:pt x="613" y="720"/>
                  <a:pt x="618" y="727"/>
                  <a:pt x="623" y="735"/>
                </a:cubicBezTo>
                <a:cubicBezTo>
                  <a:pt x="636" y="810"/>
                  <a:pt x="658" y="810"/>
                  <a:pt x="722" y="841"/>
                </a:cubicBezTo>
                <a:cubicBezTo>
                  <a:pt x="740" y="838"/>
                  <a:pt x="766" y="848"/>
                  <a:pt x="775" y="833"/>
                </a:cubicBezTo>
                <a:cubicBezTo>
                  <a:pt x="796" y="798"/>
                  <a:pt x="751" y="717"/>
                  <a:pt x="722" y="697"/>
                </a:cubicBezTo>
                <a:cubicBezTo>
                  <a:pt x="674" y="607"/>
                  <a:pt x="595" y="497"/>
                  <a:pt x="494" y="462"/>
                </a:cubicBezTo>
                <a:cubicBezTo>
                  <a:pt x="467" y="434"/>
                  <a:pt x="446" y="406"/>
                  <a:pt x="418" y="379"/>
                </a:cubicBezTo>
                <a:cubicBezTo>
                  <a:pt x="396" y="358"/>
                  <a:pt x="364" y="348"/>
                  <a:pt x="343" y="326"/>
                </a:cubicBezTo>
                <a:cubicBezTo>
                  <a:pt x="316" y="297"/>
                  <a:pt x="285" y="272"/>
                  <a:pt x="252" y="250"/>
                </a:cubicBezTo>
                <a:cubicBezTo>
                  <a:pt x="247" y="242"/>
                  <a:pt x="243" y="234"/>
                  <a:pt x="237" y="227"/>
                </a:cubicBezTo>
                <a:cubicBezTo>
                  <a:pt x="232" y="221"/>
                  <a:pt x="225" y="218"/>
                  <a:pt x="221" y="212"/>
                </a:cubicBezTo>
                <a:cubicBezTo>
                  <a:pt x="210" y="197"/>
                  <a:pt x="191" y="166"/>
                  <a:pt x="191" y="166"/>
                </a:cubicBezTo>
                <a:cubicBezTo>
                  <a:pt x="179" y="127"/>
                  <a:pt x="149" y="90"/>
                  <a:pt x="115" y="68"/>
                </a:cubicBezTo>
                <a:cubicBezTo>
                  <a:pt x="80" y="14"/>
                  <a:pt x="100" y="32"/>
                  <a:pt x="62" y="7"/>
                </a:cubicBezTo>
                <a:cubicBezTo>
                  <a:pt x="47" y="10"/>
                  <a:pt x="21" y="0"/>
                  <a:pt x="17" y="15"/>
                </a:cubicBezTo>
                <a:cubicBezTo>
                  <a:pt x="2" y="77"/>
                  <a:pt x="0" y="161"/>
                  <a:pt x="55" y="197"/>
                </a:cubicBezTo>
                <a:cubicBezTo>
                  <a:pt x="81" y="235"/>
                  <a:pt x="55" y="208"/>
                  <a:pt x="100" y="227"/>
                </a:cubicBezTo>
                <a:cubicBezTo>
                  <a:pt x="108" y="231"/>
                  <a:pt x="127" y="234"/>
                  <a:pt x="123" y="242"/>
                </a:cubicBezTo>
                <a:cubicBezTo>
                  <a:pt x="117" y="254"/>
                  <a:pt x="98" y="252"/>
                  <a:pt x="85" y="257"/>
                </a:cubicBezTo>
                <a:close/>
              </a:path>
            </a:pathLst>
          </a:custGeom>
          <a:solidFill>
            <a:srgbClr val="FF9900">
              <a:alpha val="28000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13" name="Freeform 41"/>
          <p:cNvSpPr>
            <a:spLocks noChangeArrowheads="1"/>
          </p:cNvSpPr>
          <p:nvPr/>
        </p:nvSpPr>
        <p:spPr bwMode="auto">
          <a:xfrm>
            <a:off x="2249489" y="794147"/>
            <a:ext cx="490537" cy="389334"/>
          </a:xfrm>
          <a:custGeom>
            <a:avLst/>
            <a:gdLst/>
            <a:ahLst/>
            <a:cxnLst>
              <a:cxn ang="0">
                <a:pos x="258" y="0"/>
              </a:cxn>
              <a:cxn ang="0">
                <a:pos x="159" y="76"/>
              </a:cxn>
              <a:cxn ang="0">
                <a:pos x="76" y="189"/>
              </a:cxn>
              <a:cxn ang="0">
                <a:pos x="0" y="288"/>
              </a:cxn>
              <a:cxn ang="0">
                <a:pos x="68" y="311"/>
              </a:cxn>
              <a:cxn ang="0">
                <a:pos x="122" y="220"/>
              </a:cxn>
              <a:cxn ang="0">
                <a:pos x="175" y="159"/>
              </a:cxn>
              <a:cxn ang="0">
                <a:pos x="296" y="68"/>
              </a:cxn>
              <a:cxn ang="0">
                <a:pos x="258" y="0"/>
              </a:cxn>
            </a:cxnLst>
            <a:rect l="0" t="0" r="r" b="b"/>
            <a:pathLst>
              <a:path w="309" h="327">
                <a:moveTo>
                  <a:pt x="258" y="0"/>
                </a:moveTo>
                <a:cubicBezTo>
                  <a:pt x="222" y="23"/>
                  <a:pt x="186" y="43"/>
                  <a:pt x="159" y="76"/>
                </a:cubicBezTo>
                <a:cubicBezTo>
                  <a:pt x="130" y="111"/>
                  <a:pt x="107" y="156"/>
                  <a:pt x="76" y="189"/>
                </a:cubicBezTo>
                <a:cubicBezTo>
                  <a:pt x="49" y="217"/>
                  <a:pt x="22" y="255"/>
                  <a:pt x="0" y="288"/>
                </a:cubicBezTo>
                <a:cubicBezTo>
                  <a:pt x="13" y="327"/>
                  <a:pt x="30" y="318"/>
                  <a:pt x="68" y="311"/>
                </a:cubicBezTo>
                <a:cubicBezTo>
                  <a:pt x="82" y="271"/>
                  <a:pt x="85" y="244"/>
                  <a:pt x="122" y="220"/>
                </a:cubicBezTo>
                <a:cubicBezTo>
                  <a:pt x="157" y="166"/>
                  <a:pt x="137" y="184"/>
                  <a:pt x="175" y="159"/>
                </a:cubicBezTo>
                <a:cubicBezTo>
                  <a:pt x="197" y="85"/>
                  <a:pt x="222" y="81"/>
                  <a:pt x="296" y="68"/>
                </a:cubicBezTo>
                <a:cubicBezTo>
                  <a:pt x="309" y="25"/>
                  <a:pt x="297" y="23"/>
                  <a:pt x="258" y="0"/>
                </a:cubicBezTo>
                <a:close/>
              </a:path>
            </a:pathLst>
          </a:custGeom>
          <a:solidFill>
            <a:srgbClr val="FF9900">
              <a:alpha val="31999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14" name="AutoShape 42"/>
          <p:cNvSpPr>
            <a:spLocks noChangeArrowheads="1"/>
          </p:cNvSpPr>
          <p:nvPr/>
        </p:nvSpPr>
        <p:spPr bwMode="auto">
          <a:xfrm>
            <a:off x="2590800" y="8572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15" name="AutoShape 43"/>
          <p:cNvSpPr>
            <a:spLocks noChangeArrowheads="1"/>
          </p:cNvSpPr>
          <p:nvPr/>
        </p:nvSpPr>
        <p:spPr bwMode="auto">
          <a:xfrm>
            <a:off x="2743200" y="9715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16" name="AutoShape 44"/>
          <p:cNvSpPr>
            <a:spLocks noChangeArrowheads="1"/>
          </p:cNvSpPr>
          <p:nvPr/>
        </p:nvSpPr>
        <p:spPr bwMode="auto">
          <a:xfrm>
            <a:off x="2819400" y="8001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17" name="AutoShape 45"/>
          <p:cNvSpPr>
            <a:spLocks noChangeArrowheads="1"/>
          </p:cNvSpPr>
          <p:nvPr/>
        </p:nvSpPr>
        <p:spPr bwMode="auto">
          <a:xfrm>
            <a:off x="2362200" y="8001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18" name="Rectangle 46"/>
          <p:cNvSpPr>
            <a:spLocks noChangeArrowheads="1"/>
          </p:cNvSpPr>
          <p:nvPr/>
        </p:nvSpPr>
        <p:spPr bwMode="auto">
          <a:xfrm>
            <a:off x="6553200" y="1143000"/>
            <a:ext cx="381000" cy="171450"/>
          </a:xfrm>
          <a:prstGeom prst="rect">
            <a:avLst/>
          </a:prstGeom>
          <a:solidFill>
            <a:srgbClr val="FF9900">
              <a:alpha val="28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19" name="Text Box 47"/>
          <p:cNvSpPr txBox="1">
            <a:spLocks noChangeArrowheads="1"/>
          </p:cNvSpPr>
          <p:nvPr/>
        </p:nvSpPr>
        <p:spPr bwMode="auto">
          <a:xfrm>
            <a:off x="7086600" y="1143000"/>
            <a:ext cx="18288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</a:rPr>
              <a:t>Produção de Coca</a:t>
            </a:r>
          </a:p>
        </p:txBody>
      </p:sp>
      <p:sp>
        <p:nvSpPr>
          <p:cNvPr id="79920" name="AutoShape 48"/>
          <p:cNvSpPr>
            <a:spLocks noChangeArrowheads="1"/>
          </p:cNvSpPr>
          <p:nvPr/>
        </p:nvSpPr>
        <p:spPr bwMode="auto">
          <a:xfrm>
            <a:off x="6629400" y="8572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21" name="Text Box 49"/>
          <p:cNvSpPr txBox="1">
            <a:spLocks noChangeArrowheads="1"/>
          </p:cNvSpPr>
          <p:nvPr/>
        </p:nvSpPr>
        <p:spPr bwMode="auto">
          <a:xfrm>
            <a:off x="7086600" y="857250"/>
            <a:ext cx="2057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</a:rPr>
              <a:t>Refino e distribuição</a:t>
            </a:r>
          </a:p>
        </p:txBody>
      </p:sp>
      <p:sp>
        <p:nvSpPr>
          <p:cNvPr id="79922" name="AutoShape 50"/>
          <p:cNvSpPr>
            <a:spLocks noChangeArrowheads="1"/>
          </p:cNvSpPr>
          <p:nvPr/>
        </p:nvSpPr>
        <p:spPr bwMode="auto">
          <a:xfrm>
            <a:off x="2667000" y="1943100"/>
            <a:ext cx="76200" cy="571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23" name="AutoShape 51"/>
          <p:cNvSpPr>
            <a:spLocks noChangeArrowheads="1"/>
          </p:cNvSpPr>
          <p:nvPr/>
        </p:nvSpPr>
        <p:spPr bwMode="auto">
          <a:xfrm>
            <a:off x="4860032" y="2686050"/>
            <a:ext cx="152400" cy="11430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24" name="AutoShape 52"/>
          <p:cNvSpPr>
            <a:spLocks noChangeArrowheads="1"/>
          </p:cNvSpPr>
          <p:nvPr/>
        </p:nvSpPr>
        <p:spPr bwMode="auto">
          <a:xfrm>
            <a:off x="6629400" y="6286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25" name="Text Box 53"/>
          <p:cNvSpPr txBox="1">
            <a:spLocks noChangeArrowheads="1"/>
          </p:cNvSpPr>
          <p:nvPr/>
        </p:nvSpPr>
        <p:spPr bwMode="auto">
          <a:xfrm>
            <a:off x="7086600" y="628650"/>
            <a:ext cx="2057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</a:rPr>
              <a:t>Rota Regional</a:t>
            </a:r>
          </a:p>
        </p:txBody>
      </p:sp>
      <p:sp>
        <p:nvSpPr>
          <p:cNvPr id="79926" name="AutoShape 54"/>
          <p:cNvSpPr>
            <a:spLocks noChangeArrowheads="1"/>
          </p:cNvSpPr>
          <p:nvPr/>
        </p:nvSpPr>
        <p:spPr bwMode="auto">
          <a:xfrm>
            <a:off x="6629400" y="34290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927" name="Text Box 55"/>
          <p:cNvSpPr txBox="1">
            <a:spLocks noChangeArrowheads="1"/>
          </p:cNvSpPr>
          <p:nvPr/>
        </p:nvSpPr>
        <p:spPr bwMode="auto">
          <a:xfrm>
            <a:off x="7086600" y="342900"/>
            <a:ext cx="2057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</a:rPr>
              <a:t>Rota Internacional</a:t>
            </a:r>
          </a:p>
        </p:txBody>
      </p:sp>
      <p:sp>
        <p:nvSpPr>
          <p:cNvPr id="79928" name="Text Box 56"/>
          <p:cNvSpPr txBox="1">
            <a:spLocks noChangeArrowheads="1"/>
          </p:cNvSpPr>
          <p:nvPr/>
        </p:nvSpPr>
        <p:spPr bwMode="auto">
          <a:xfrm>
            <a:off x="6553200" y="0"/>
            <a:ext cx="19812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Verdana" pitchFamily="34" charset="0"/>
              </a:rPr>
              <a:t>Cocaína</a:t>
            </a:r>
          </a:p>
        </p:txBody>
      </p:sp>
      <p:sp>
        <p:nvSpPr>
          <p:cNvPr id="79929" name="AutoShape 57"/>
          <p:cNvSpPr>
            <a:spLocks noChangeArrowheads="1"/>
          </p:cNvSpPr>
          <p:nvPr/>
        </p:nvSpPr>
        <p:spPr bwMode="auto">
          <a:xfrm>
            <a:off x="3200400" y="1485900"/>
            <a:ext cx="76200" cy="571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4491608" y="2787774"/>
            <a:ext cx="152400" cy="11430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641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7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8" grpId="0" animBg="1"/>
      <p:bldP spid="79889" grpId="0" animBg="1"/>
      <p:bldP spid="79890" grpId="0" animBg="1"/>
      <p:bldP spid="79891" grpId="0" animBg="1"/>
      <p:bldP spid="79892" grpId="0" animBg="1"/>
      <p:bldP spid="79893" grpId="0" animBg="1"/>
      <p:bldP spid="79894" grpId="0" animBg="1"/>
      <p:bldP spid="79895" grpId="0" animBg="1"/>
      <p:bldP spid="79896" grpId="0" animBg="1"/>
      <p:bldP spid="79897" grpId="0" animBg="1"/>
      <p:bldP spid="79898" grpId="0" animBg="1"/>
      <p:bldP spid="79899" grpId="0" animBg="1"/>
      <p:bldP spid="79900" grpId="0" animBg="1"/>
      <p:bldP spid="79901" grpId="0" animBg="1"/>
      <p:bldP spid="79902" grpId="0" animBg="1"/>
      <p:bldP spid="79903" grpId="0" animBg="1"/>
      <p:bldP spid="79904" grpId="0" animBg="1"/>
      <p:bldP spid="79905" grpId="0" animBg="1"/>
      <p:bldP spid="79906" grpId="0" animBg="1"/>
      <p:bldP spid="79907" grpId="0" animBg="1"/>
      <p:bldP spid="79912" grpId="0" animBg="1"/>
      <p:bldP spid="79913" grpId="0" animBg="1"/>
      <p:bldP spid="79914" grpId="0" animBg="1"/>
      <p:bldP spid="79915" grpId="0" animBg="1"/>
      <p:bldP spid="79916" grpId="0" animBg="1"/>
      <p:bldP spid="79917" grpId="0" animBg="1"/>
      <p:bldP spid="79922" grpId="0" animBg="1"/>
      <p:bldP spid="79923" grpId="0" animBg="1"/>
      <p:bldP spid="79929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532765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6934200" y="3600450"/>
            <a:ext cx="228600" cy="1714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7010400" y="38862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6858000" y="325755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6781800" y="2857500"/>
            <a:ext cx="381000" cy="2857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6705600" y="24003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7086600" y="417195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7162800" y="4057650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10 ou menos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7162800" y="3805237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11 a 30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7162800" y="3576637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31 a 50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7162800" y="3290887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51 a 70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7162800" y="2914650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71 a 90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7162800" y="2433637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Acima de 90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6553200" y="1609725"/>
            <a:ext cx="23622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00"/>
                </a:solidFill>
                <a:latin typeface="Verdana" pitchFamily="34" charset="0"/>
              </a:rPr>
              <a:t>Taxas de Homicídio por 100 mil habitantes:</a:t>
            </a:r>
          </a:p>
        </p:txBody>
      </p:sp>
      <p:sp>
        <p:nvSpPr>
          <p:cNvPr id="81936" name="Oval 16"/>
          <p:cNvSpPr>
            <a:spLocks noChangeArrowheads="1"/>
          </p:cNvSpPr>
          <p:nvPr/>
        </p:nvSpPr>
        <p:spPr bwMode="auto">
          <a:xfrm>
            <a:off x="5638800" y="171450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37" name="Oval 17"/>
          <p:cNvSpPr>
            <a:spLocks noChangeArrowheads="1"/>
          </p:cNvSpPr>
          <p:nvPr/>
        </p:nvSpPr>
        <p:spPr bwMode="auto">
          <a:xfrm>
            <a:off x="5181600" y="274320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38" name="Oval 18"/>
          <p:cNvSpPr>
            <a:spLocks noChangeArrowheads="1"/>
          </p:cNvSpPr>
          <p:nvPr/>
        </p:nvSpPr>
        <p:spPr bwMode="auto">
          <a:xfrm>
            <a:off x="4572000" y="2571750"/>
            <a:ext cx="3048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39" name="Oval 19"/>
          <p:cNvSpPr>
            <a:spLocks noChangeArrowheads="1"/>
          </p:cNvSpPr>
          <p:nvPr/>
        </p:nvSpPr>
        <p:spPr bwMode="auto">
          <a:xfrm>
            <a:off x="4114800" y="16573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40" name="Oval 20"/>
          <p:cNvSpPr>
            <a:spLocks noChangeArrowheads="1"/>
          </p:cNvSpPr>
          <p:nvPr/>
        </p:nvSpPr>
        <p:spPr bwMode="auto">
          <a:xfrm>
            <a:off x="5486400" y="20574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41" name="Oval 21"/>
          <p:cNvSpPr>
            <a:spLocks noChangeArrowheads="1"/>
          </p:cNvSpPr>
          <p:nvPr/>
        </p:nvSpPr>
        <p:spPr bwMode="auto">
          <a:xfrm>
            <a:off x="5562600" y="1600200"/>
            <a:ext cx="457200" cy="342900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42" name="Oval 22"/>
          <p:cNvSpPr>
            <a:spLocks noChangeArrowheads="1"/>
          </p:cNvSpPr>
          <p:nvPr/>
        </p:nvSpPr>
        <p:spPr bwMode="auto">
          <a:xfrm>
            <a:off x="3124200" y="3429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43" name="Oval 23"/>
          <p:cNvSpPr>
            <a:spLocks noChangeArrowheads="1"/>
          </p:cNvSpPr>
          <p:nvPr/>
        </p:nvSpPr>
        <p:spPr bwMode="auto">
          <a:xfrm>
            <a:off x="3200400" y="857250"/>
            <a:ext cx="228600" cy="1714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44" name="Oval 24"/>
          <p:cNvSpPr>
            <a:spLocks noChangeArrowheads="1"/>
          </p:cNvSpPr>
          <p:nvPr/>
        </p:nvSpPr>
        <p:spPr bwMode="auto">
          <a:xfrm>
            <a:off x="2362200" y="177165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45" name="Oval 25"/>
          <p:cNvSpPr>
            <a:spLocks noChangeArrowheads="1"/>
          </p:cNvSpPr>
          <p:nvPr/>
        </p:nvSpPr>
        <p:spPr bwMode="auto">
          <a:xfrm>
            <a:off x="2362200" y="205740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46" name="Oval 26"/>
          <p:cNvSpPr>
            <a:spLocks noChangeArrowheads="1"/>
          </p:cNvSpPr>
          <p:nvPr/>
        </p:nvSpPr>
        <p:spPr bwMode="auto">
          <a:xfrm>
            <a:off x="1981200" y="13144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47" name="Oval 27"/>
          <p:cNvSpPr>
            <a:spLocks noChangeArrowheads="1"/>
          </p:cNvSpPr>
          <p:nvPr/>
        </p:nvSpPr>
        <p:spPr bwMode="auto">
          <a:xfrm>
            <a:off x="3352800" y="37719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48" name="Oval 28"/>
          <p:cNvSpPr>
            <a:spLocks noChangeArrowheads="1"/>
          </p:cNvSpPr>
          <p:nvPr/>
        </p:nvSpPr>
        <p:spPr bwMode="auto">
          <a:xfrm>
            <a:off x="3886200" y="354330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49" name="Oval 29"/>
          <p:cNvSpPr>
            <a:spLocks noChangeArrowheads="1"/>
          </p:cNvSpPr>
          <p:nvPr/>
        </p:nvSpPr>
        <p:spPr bwMode="auto">
          <a:xfrm>
            <a:off x="4038600" y="33147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50" name="Oval 30"/>
          <p:cNvSpPr>
            <a:spLocks noChangeArrowheads="1"/>
          </p:cNvSpPr>
          <p:nvPr/>
        </p:nvSpPr>
        <p:spPr bwMode="auto">
          <a:xfrm>
            <a:off x="3733800" y="25717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51" name="Oval 31"/>
          <p:cNvSpPr>
            <a:spLocks noChangeArrowheads="1"/>
          </p:cNvSpPr>
          <p:nvPr/>
        </p:nvSpPr>
        <p:spPr bwMode="auto">
          <a:xfrm>
            <a:off x="2971800" y="2971800"/>
            <a:ext cx="76200" cy="5715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52" name="Oval 32"/>
          <p:cNvSpPr>
            <a:spLocks noChangeArrowheads="1"/>
          </p:cNvSpPr>
          <p:nvPr/>
        </p:nvSpPr>
        <p:spPr bwMode="auto">
          <a:xfrm>
            <a:off x="2514600" y="1085850"/>
            <a:ext cx="304800" cy="2286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53" name="Oval 33"/>
          <p:cNvSpPr>
            <a:spLocks noChangeArrowheads="1"/>
          </p:cNvSpPr>
          <p:nvPr/>
        </p:nvSpPr>
        <p:spPr bwMode="auto">
          <a:xfrm>
            <a:off x="2209800" y="457200"/>
            <a:ext cx="457200" cy="3429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54" name="Oval 34"/>
          <p:cNvSpPr>
            <a:spLocks noChangeArrowheads="1"/>
          </p:cNvSpPr>
          <p:nvPr/>
        </p:nvSpPr>
        <p:spPr bwMode="auto">
          <a:xfrm>
            <a:off x="2362200" y="85725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55" name="Oval 35"/>
          <p:cNvSpPr>
            <a:spLocks noChangeArrowheads="1"/>
          </p:cNvSpPr>
          <p:nvPr/>
        </p:nvSpPr>
        <p:spPr bwMode="auto">
          <a:xfrm>
            <a:off x="2971800" y="3429000"/>
            <a:ext cx="76200" cy="5715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56" name="Oval 36"/>
          <p:cNvSpPr>
            <a:spLocks noChangeArrowheads="1"/>
          </p:cNvSpPr>
          <p:nvPr/>
        </p:nvSpPr>
        <p:spPr bwMode="auto">
          <a:xfrm>
            <a:off x="6781800" y="4514850"/>
            <a:ext cx="152400" cy="1143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57" name="Text Box 37"/>
          <p:cNvSpPr txBox="1">
            <a:spLocks noChangeArrowheads="1"/>
          </p:cNvSpPr>
          <p:nvPr/>
        </p:nvSpPr>
        <p:spPr bwMode="auto">
          <a:xfrm>
            <a:off x="7086600" y="4433887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País</a:t>
            </a:r>
          </a:p>
        </p:txBody>
      </p:sp>
      <p:sp>
        <p:nvSpPr>
          <p:cNvPr id="81958" name="Oval 38"/>
          <p:cNvSpPr>
            <a:spLocks noChangeArrowheads="1"/>
          </p:cNvSpPr>
          <p:nvPr/>
        </p:nvSpPr>
        <p:spPr bwMode="auto">
          <a:xfrm>
            <a:off x="6781800" y="4743450"/>
            <a:ext cx="1524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59" name="Text Box 39"/>
          <p:cNvSpPr txBox="1">
            <a:spLocks noChangeArrowheads="1"/>
          </p:cNvSpPr>
          <p:nvPr/>
        </p:nvSpPr>
        <p:spPr bwMode="auto">
          <a:xfrm>
            <a:off x="7086600" y="4662487"/>
            <a:ext cx="1752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Verdana" pitchFamily="34" charset="0"/>
              </a:rPr>
              <a:t>Cidades</a:t>
            </a:r>
          </a:p>
        </p:txBody>
      </p:sp>
      <p:sp>
        <p:nvSpPr>
          <p:cNvPr id="81960" name="Freeform 40"/>
          <p:cNvSpPr>
            <a:spLocks noChangeArrowheads="1"/>
          </p:cNvSpPr>
          <p:nvPr/>
        </p:nvSpPr>
        <p:spPr bwMode="auto">
          <a:xfrm>
            <a:off x="2151063" y="1615679"/>
            <a:ext cx="1263650" cy="1009650"/>
          </a:xfrm>
          <a:custGeom>
            <a:avLst/>
            <a:gdLst/>
            <a:ahLst/>
            <a:cxnLst>
              <a:cxn ang="0">
                <a:pos x="85" y="257"/>
              </a:cxn>
              <a:cxn ang="0">
                <a:pos x="199" y="265"/>
              </a:cxn>
              <a:cxn ang="0">
                <a:pos x="221" y="272"/>
              </a:cxn>
              <a:cxn ang="0">
                <a:pos x="274" y="401"/>
              </a:cxn>
              <a:cxn ang="0">
                <a:pos x="343" y="462"/>
              </a:cxn>
              <a:cxn ang="0">
                <a:pos x="411" y="545"/>
              </a:cxn>
              <a:cxn ang="0">
                <a:pos x="472" y="576"/>
              </a:cxn>
              <a:cxn ang="0">
                <a:pos x="555" y="629"/>
              </a:cxn>
              <a:cxn ang="0">
                <a:pos x="570" y="651"/>
              </a:cxn>
              <a:cxn ang="0">
                <a:pos x="593" y="667"/>
              </a:cxn>
              <a:cxn ang="0">
                <a:pos x="608" y="712"/>
              </a:cxn>
              <a:cxn ang="0">
                <a:pos x="623" y="735"/>
              </a:cxn>
              <a:cxn ang="0">
                <a:pos x="722" y="841"/>
              </a:cxn>
              <a:cxn ang="0">
                <a:pos x="775" y="833"/>
              </a:cxn>
              <a:cxn ang="0">
                <a:pos x="722" y="697"/>
              </a:cxn>
              <a:cxn ang="0">
                <a:pos x="494" y="462"/>
              </a:cxn>
              <a:cxn ang="0">
                <a:pos x="418" y="379"/>
              </a:cxn>
              <a:cxn ang="0">
                <a:pos x="343" y="326"/>
              </a:cxn>
              <a:cxn ang="0">
                <a:pos x="252" y="250"/>
              </a:cxn>
              <a:cxn ang="0">
                <a:pos x="237" y="227"/>
              </a:cxn>
              <a:cxn ang="0">
                <a:pos x="221" y="212"/>
              </a:cxn>
              <a:cxn ang="0">
                <a:pos x="191" y="166"/>
              </a:cxn>
              <a:cxn ang="0">
                <a:pos x="115" y="68"/>
              </a:cxn>
              <a:cxn ang="0">
                <a:pos x="62" y="7"/>
              </a:cxn>
              <a:cxn ang="0">
                <a:pos x="17" y="15"/>
              </a:cxn>
              <a:cxn ang="0">
                <a:pos x="55" y="197"/>
              </a:cxn>
              <a:cxn ang="0">
                <a:pos x="100" y="227"/>
              </a:cxn>
              <a:cxn ang="0">
                <a:pos x="123" y="242"/>
              </a:cxn>
              <a:cxn ang="0">
                <a:pos x="85" y="257"/>
              </a:cxn>
            </a:cxnLst>
            <a:rect l="0" t="0" r="r" b="b"/>
            <a:pathLst>
              <a:path w="796" h="848">
                <a:moveTo>
                  <a:pt x="85" y="257"/>
                </a:moveTo>
                <a:cubicBezTo>
                  <a:pt x="123" y="260"/>
                  <a:pt x="161" y="261"/>
                  <a:pt x="199" y="265"/>
                </a:cubicBezTo>
                <a:cubicBezTo>
                  <a:pt x="207" y="266"/>
                  <a:pt x="216" y="266"/>
                  <a:pt x="221" y="272"/>
                </a:cubicBezTo>
                <a:cubicBezTo>
                  <a:pt x="257" y="318"/>
                  <a:pt x="202" y="384"/>
                  <a:pt x="274" y="401"/>
                </a:cubicBezTo>
                <a:cubicBezTo>
                  <a:pt x="298" y="424"/>
                  <a:pt x="312" y="451"/>
                  <a:pt x="343" y="462"/>
                </a:cubicBezTo>
                <a:cubicBezTo>
                  <a:pt x="351" y="474"/>
                  <a:pt x="400" y="538"/>
                  <a:pt x="411" y="545"/>
                </a:cubicBezTo>
                <a:cubicBezTo>
                  <a:pt x="430" y="558"/>
                  <a:pt x="453" y="563"/>
                  <a:pt x="472" y="576"/>
                </a:cubicBezTo>
                <a:cubicBezTo>
                  <a:pt x="534" y="621"/>
                  <a:pt x="506" y="604"/>
                  <a:pt x="555" y="629"/>
                </a:cubicBezTo>
                <a:cubicBezTo>
                  <a:pt x="560" y="636"/>
                  <a:pt x="564" y="645"/>
                  <a:pt x="570" y="651"/>
                </a:cubicBezTo>
                <a:cubicBezTo>
                  <a:pt x="577" y="658"/>
                  <a:pt x="588" y="659"/>
                  <a:pt x="593" y="667"/>
                </a:cubicBezTo>
                <a:cubicBezTo>
                  <a:pt x="601" y="680"/>
                  <a:pt x="599" y="699"/>
                  <a:pt x="608" y="712"/>
                </a:cubicBezTo>
                <a:cubicBezTo>
                  <a:pt x="613" y="720"/>
                  <a:pt x="618" y="727"/>
                  <a:pt x="623" y="735"/>
                </a:cubicBezTo>
                <a:cubicBezTo>
                  <a:pt x="636" y="810"/>
                  <a:pt x="658" y="810"/>
                  <a:pt x="722" y="841"/>
                </a:cubicBezTo>
                <a:cubicBezTo>
                  <a:pt x="740" y="838"/>
                  <a:pt x="766" y="848"/>
                  <a:pt x="775" y="833"/>
                </a:cubicBezTo>
                <a:cubicBezTo>
                  <a:pt x="796" y="798"/>
                  <a:pt x="751" y="717"/>
                  <a:pt x="722" y="697"/>
                </a:cubicBezTo>
                <a:cubicBezTo>
                  <a:pt x="674" y="607"/>
                  <a:pt x="595" y="497"/>
                  <a:pt x="494" y="462"/>
                </a:cubicBezTo>
                <a:cubicBezTo>
                  <a:pt x="467" y="434"/>
                  <a:pt x="446" y="406"/>
                  <a:pt x="418" y="379"/>
                </a:cubicBezTo>
                <a:cubicBezTo>
                  <a:pt x="396" y="358"/>
                  <a:pt x="364" y="348"/>
                  <a:pt x="343" y="326"/>
                </a:cubicBezTo>
                <a:cubicBezTo>
                  <a:pt x="316" y="297"/>
                  <a:pt x="285" y="272"/>
                  <a:pt x="252" y="250"/>
                </a:cubicBezTo>
                <a:cubicBezTo>
                  <a:pt x="247" y="242"/>
                  <a:pt x="243" y="234"/>
                  <a:pt x="237" y="227"/>
                </a:cubicBezTo>
                <a:cubicBezTo>
                  <a:pt x="232" y="221"/>
                  <a:pt x="225" y="218"/>
                  <a:pt x="221" y="212"/>
                </a:cubicBezTo>
                <a:cubicBezTo>
                  <a:pt x="210" y="197"/>
                  <a:pt x="191" y="166"/>
                  <a:pt x="191" y="166"/>
                </a:cubicBezTo>
                <a:cubicBezTo>
                  <a:pt x="179" y="127"/>
                  <a:pt x="149" y="90"/>
                  <a:pt x="115" y="68"/>
                </a:cubicBezTo>
                <a:cubicBezTo>
                  <a:pt x="80" y="14"/>
                  <a:pt x="100" y="32"/>
                  <a:pt x="62" y="7"/>
                </a:cubicBezTo>
                <a:cubicBezTo>
                  <a:pt x="47" y="10"/>
                  <a:pt x="21" y="0"/>
                  <a:pt x="17" y="15"/>
                </a:cubicBezTo>
                <a:cubicBezTo>
                  <a:pt x="2" y="77"/>
                  <a:pt x="0" y="161"/>
                  <a:pt x="55" y="197"/>
                </a:cubicBezTo>
                <a:cubicBezTo>
                  <a:pt x="81" y="235"/>
                  <a:pt x="55" y="208"/>
                  <a:pt x="100" y="227"/>
                </a:cubicBezTo>
                <a:cubicBezTo>
                  <a:pt x="108" y="231"/>
                  <a:pt x="127" y="234"/>
                  <a:pt x="123" y="242"/>
                </a:cubicBezTo>
                <a:cubicBezTo>
                  <a:pt x="117" y="254"/>
                  <a:pt x="98" y="252"/>
                  <a:pt x="85" y="257"/>
                </a:cubicBezTo>
                <a:close/>
              </a:path>
            </a:pathLst>
          </a:custGeom>
          <a:solidFill>
            <a:srgbClr val="FF9900">
              <a:alpha val="28000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61" name="AutoShape 41"/>
          <p:cNvSpPr>
            <a:spLocks noChangeArrowheads="1"/>
          </p:cNvSpPr>
          <p:nvPr/>
        </p:nvSpPr>
        <p:spPr bwMode="auto">
          <a:xfrm rot="15840000">
            <a:off x="2480469" y="1332310"/>
            <a:ext cx="1300163" cy="609600"/>
          </a:xfrm>
          <a:prstGeom prst="curvedUpArrow">
            <a:avLst>
              <a:gd name="adj1" fmla="val 55295"/>
              <a:gd name="adj2" fmla="val 113223"/>
              <a:gd name="adj3" fmla="val 6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62" name="Freeform 42"/>
          <p:cNvSpPr>
            <a:spLocks noChangeArrowheads="1"/>
          </p:cNvSpPr>
          <p:nvPr/>
        </p:nvSpPr>
        <p:spPr bwMode="auto">
          <a:xfrm>
            <a:off x="2249489" y="794147"/>
            <a:ext cx="490537" cy="389334"/>
          </a:xfrm>
          <a:custGeom>
            <a:avLst/>
            <a:gdLst/>
            <a:ahLst/>
            <a:cxnLst>
              <a:cxn ang="0">
                <a:pos x="258" y="0"/>
              </a:cxn>
              <a:cxn ang="0">
                <a:pos x="159" y="76"/>
              </a:cxn>
              <a:cxn ang="0">
                <a:pos x="76" y="189"/>
              </a:cxn>
              <a:cxn ang="0">
                <a:pos x="0" y="288"/>
              </a:cxn>
              <a:cxn ang="0">
                <a:pos x="68" y="311"/>
              </a:cxn>
              <a:cxn ang="0">
                <a:pos x="122" y="220"/>
              </a:cxn>
              <a:cxn ang="0">
                <a:pos x="175" y="159"/>
              </a:cxn>
              <a:cxn ang="0">
                <a:pos x="296" y="68"/>
              </a:cxn>
              <a:cxn ang="0">
                <a:pos x="258" y="0"/>
              </a:cxn>
            </a:cxnLst>
            <a:rect l="0" t="0" r="r" b="b"/>
            <a:pathLst>
              <a:path w="309" h="327">
                <a:moveTo>
                  <a:pt x="258" y="0"/>
                </a:moveTo>
                <a:cubicBezTo>
                  <a:pt x="222" y="23"/>
                  <a:pt x="186" y="43"/>
                  <a:pt x="159" y="76"/>
                </a:cubicBezTo>
                <a:cubicBezTo>
                  <a:pt x="130" y="111"/>
                  <a:pt x="107" y="156"/>
                  <a:pt x="76" y="189"/>
                </a:cubicBezTo>
                <a:cubicBezTo>
                  <a:pt x="49" y="217"/>
                  <a:pt x="22" y="255"/>
                  <a:pt x="0" y="288"/>
                </a:cubicBezTo>
                <a:cubicBezTo>
                  <a:pt x="13" y="327"/>
                  <a:pt x="30" y="318"/>
                  <a:pt x="68" y="311"/>
                </a:cubicBezTo>
                <a:cubicBezTo>
                  <a:pt x="82" y="271"/>
                  <a:pt x="85" y="244"/>
                  <a:pt x="122" y="220"/>
                </a:cubicBezTo>
                <a:cubicBezTo>
                  <a:pt x="157" y="166"/>
                  <a:pt x="137" y="184"/>
                  <a:pt x="175" y="159"/>
                </a:cubicBezTo>
                <a:cubicBezTo>
                  <a:pt x="197" y="85"/>
                  <a:pt x="222" y="81"/>
                  <a:pt x="296" y="68"/>
                </a:cubicBezTo>
                <a:cubicBezTo>
                  <a:pt x="309" y="25"/>
                  <a:pt x="297" y="23"/>
                  <a:pt x="258" y="0"/>
                </a:cubicBezTo>
                <a:close/>
              </a:path>
            </a:pathLst>
          </a:custGeom>
          <a:solidFill>
            <a:srgbClr val="FF9900">
              <a:alpha val="31999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63" name="AutoShape 43"/>
          <p:cNvSpPr>
            <a:spLocks noChangeArrowheads="1"/>
          </p:cNvSpPr>
          <p:nvPr/>
        </p:nvSpPr>
        <p:spPr bwMode="auto">
          <a:xfrm>
            <a:off x="2590800" y="8572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64" name="AutoShape 44"/>
          <p:cNvSpPr>
            <a:spLocks noChangeArrowheads="1"/>
          </p:cNvSpPr>
          <p:nvPr/>
        </p:nvSpPr>
        <p:spPr bwMode="auto">
          <a:xfrm>
            <a:off x="2362200" y="10287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65" name="AutoShape 45"/>
          <p:cNvSpPr>
            <a:spLocks noChangeArrowheads="1"/>
          </p:cNvSpPr>
          <p:nvPr/>
        </p:nvSpPr>
        <p:spPr bwMode="auto">
          <a:xfrm>
            <a:off x="2819400" y="8001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66" name="AutoShape 46"/>
          <p:cNvSpPr>
            <a:spLocks noChangeArrowheads="1"/>
          </p:cNvSpPr>
          <p:nvPr/>
        </p:nvSpPr>
        <p:spPr bwMode="auto">
          <a:xfrm>
            <a:off x="2209800" y="80010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67" name="AutoShape 47"/>
          <p:cNvSpPr>
            <a:spLocks noChangeArrowheads="1"/>
          </p:cNvSpPr>
          <p:nvPr/>
        </p:nvSpPr>
        <p:spPr bwMode="auto">
          <a:xfrm rot="1800000">
            <a:off x="2439989" y="644129"/>
            <a:ext cx="2981325" cy="897731"/>
          </a:xfrm>
          <a:prstGeom prst="curvedDownArrow">
            <a:avLst>
              <a:gd name="adj1" fmla="val 48431"/>
              <a:gd name="adj2" fmla="val 99167"/>
              <a:gd name="adj3" fmla="val 33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68" name="AutoShape 48"/>
          <p:cNvSpPr>
            <a:spLocks noChangeArrowheads="1"/>
          </p:cNvSpPr>
          <p:nvPr/>
        </p:nvSpPr>
        <p:spPr bwMode="auto">
          <a:xfrm rot="20880000">
            <a:off x="5116514" y="2717007"/>
            <a:ext cx="1512887" cy="713185"/>
          </a:xfrm>
          <a:prstGeom prst="curvedUpArrow">
            <a:avLst>
              <a:gd name="adj1" fmla="val 30936"/>
              <a:gd name="adj2" fmla="val 63345"/>
              <a:gd name="adj3" fmla="val 66667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69" name="Text Box 49"/>
          <p:cNvSpPr txBox="1">
            <a:spLocks noChangeArrowheads="1"/>
          </p:cNvSpPr>
          <p:nvPr/>
        </p:nvSpPr>
        <p:spPr bwMode="auto">
          <a:xfrm>
            <a:off x="5562600" y="2343150"/>
            <a:ext cx="13716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Verdana" pitchFamily="34" charset="0"/>
              </a:rPr>
              <a:t>Europa</a:t>
            </a:r>
          </a:p>
        </p:txBody>
      </p:sp>
      <p:sp>
        <p:nvSpPr>
          <p:cNvPr id="81970" name="Rectangle 50"/>
          <p:cNvSpPr>
            <a:spLocks noChangeArrowheads="1"/>
          </p:cNvSpPr>
          <p:nvPr/>
        </p:nvSpPr>
        <p:spPr bwMode="auto">
          <a:xfrm>
            <a:off x="6553200" y="1143000"/>
            <a:ext cx="381000" cy="171450"/>
          </a:xfrm>
          <a:prstGeom prst="rect">
            <a:avLst/>
          </a:prstGeom>
          <a:solidFill>
            <a:srgbClr val="FF9900">
              <a:alpha val="28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71" name="Text Box 51"/>
          <p:cNvSpPr txBox="1">
            <a:spLocks noChangeArrowheads="1"/>
          </p:cNvSpPr>
          <p:nvPr/>
        </p:nvSpPr>
        <p:spPr bwMode="auto">
          <a:xfrm>
            <a:off x="7086600" y="1143000"/>
            <a:ext cx="18288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</a:rPr>
              <a:t>Produção de Coca</a:t>
            </a:r>
          </a:p>
        </p:txBody>
      </p:sp>
      <p:sp>
        <p:nvSpPr>
          <p:cNvPr id="81972" name="AutoShape 52"/>
          <p:cNvSpPr>
            <a:spLocks noChangeArrowheads="1"/>
          </p:cNvSpPr>
          <p:nvPr/>
        </p:nvSpPr>
        <p:spPr bwMode="auto">
          <a:xfrm>
            <a:off x="6629400" y="857250"/>
            <a:ext cx="152400" cy="1714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7086600" y="857250"/>
            <a:ext cx="2057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</a:rPr>
              <a:t>Refino e distribuição</a:t>
            </a:r>
          </a:p>
        </p:txBody>
      </p:sp>
      <p:sp>
        <p:nvSpPr>
          <p:cNvPr id="81974" name="AutoShape 54"/>
          <p:cNvSpPr>
            <a:spLocks noChangeArrowheads="1"/>
          </p:cNvSpPr>
          <p:nvPr/>
        </p:nvSpPr>
        <p:spPr bwMode="auto">
          <a:xfrm>
            <a:off x="2667000" y="1943100"/>
            <a:ext cx="76200" cy="5715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75" name="AutoShape 55"/>
          <p:cNvSpPr>
            <a:spLocks noChangeArrowheads="1"/>
          </p:cNvSpPr>
          <p:nvPr/>
        </p:nvSpPr>
        <p:spPr bwMode="auto">
          <a:xfrm>
            <a:off x="4953000" y="2686050"/>
            <a:ext cx="152400" cy="114300"/>
          </a:xfrm>
          <a:prstGeom prst="star5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76" name="AutoShape 56"/>
          <p:cNvSpPr>
            <a:spLocks noChangeArrowheads="1"/>
          </p:cNvSpPr>
          <p:nvPr/>
        </p:nvSpPr>
        <p:spPr bwMode="auto">
          <a:xfrm>
            <a:off x="6629400" y="6286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7086600" y="628650"/>
            <a:ext cx="2057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</a:rPr>
              <a:t>Rota Regional</a:t>
            </a:r>
          </a:p>
        </p:txBody>
      </p:sp>
      <p:sp>
        <p:nvSpPr>
          <p:cNvPr id="81978" name="AutoShape 58"/>
          <p:cNvSpPr>
            <a:spLocks noChangeArrowheads="1"/>
          </p:cNvSpPr>
          <p:nvPr/>
        </p:nvSpPr>
        <p:spPr bwMode="auto">
          <a:xfrm>
            <a:off x="6629400" y="34290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79" name="Text Box 59"/>
          <p:cNvSpPr txBox="1">
            <a:spLocks noChangeArrowheads="1"/>
          </p:cNvSpPr>
          <p:nvPr/>
        </p:nvSpPr>
        <p:spPr bwMode="auto">
          <a:xfrm>
            <a:off x="7086600" y="342900"/>
            <a:ext cx="2057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</a:rPr>
              <a:t>Rota Internacional</a:t>
            </a:r>
          </a:p>
        </p:txBody>
      </p:sp>
      <p:sp>
        <p:nvSpPr>
          <p:cNvPr id="81980" name="AutoShape 60"/>
          <p:cNvSpPr>
            <a:spLocks noChangeArrowheads="1"/>
          </p:cNvSpPr>
          <p:nvPr/>
        </p:nvSpPr>
        <p:spPr bwMode="auto">
          <a:xfrm rot="15420000">
            <a:off x="2159199" y="-12899"/>
            <a:ext cx="1134666" cy="950913"/>
          </a:xfrm>
          <a:prstGeom prst="curvedUpArrow">
            <a:avLst>
              <a:gd name="adj1" fmla="val 30936"/>
              <a:gd name="adj2" fmla="val 63345"/>
              <a:gd name="adj3" fmla="val 66667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81" name="AutoShape 61"/>
          <p:cNvSpPr>
            <a:spLocks noChangeArrowheads="1"/>
          </p:cNvSpPr>
          <p:nvPr/>
        </p:nvSpPr>
        <p:spPr bwMode="auto">
          <a:xfrm rot="2580000" flipH="1" flipV="1">
            <a:off x="915988" y="798910"/>
            <a:ext cx="1466850" cy="339328"/>
          </a:xfrm>
          <a:prstGeom prst="curvedDownArrow">
            <a:avLst>
              <a:gd name="adj1" fmla="val 63041"/>
              <a:gd name="adj2" fmla="val 129084"/>
              <a:gd name="adj3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82" name="Text Box 62"/>
          <p:cNvSpPr txBox="1">
            <a:spLocks noChangeArrowheads="1"/>
          </p:cNvSpPr>
          <p:nvPr/>
        </p:nvSpPr>
        <p:spPr bwMode="auto">
          <a:xfrm>
            <a:off x="1447800" y="114300"/>
            <a:ext cx="13716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Verdana" pitchFamily="34" charset="0"/>
              </a:rPr>
              <a:t>EUA</a:t>
            </a:r>
          </a:p>
        </p:txBody>
      </p:sp>
      <p:sp>
        <p:nvSpPr>
          <p:cNvPr id="81983" name="Text Box 63"/>
          <p:cNvSpPr txBox="1">
            <a:spLocks noChangeArrowheads="1"/>
          </p:cNvSpPr>
          <p:nvPr/>
        </p:nvSpPr>
        <p:spPr bwMode="auto">
          <a:xfrm>
            <a:off x="6553200" y="0"/>
            <a:ext cx="19812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  <a:latin typeface="Verdana" pitchFamily="34" charset="0"/>
              </a:rPr>
              <a:t>Cocaína</a:t>
            </a:r>
          </a:p>
        </p:txBody>
      </p:sp>
      <p:sp>
        <p:nvSpPr>
          <p:cNvPr id="81984" name="AutoShape 64"/>
          <p:cNvSpPr>
            <a:spLocks noChangeArrowheads="1"/>
          </p:cNvSpPr>
          <p:nvPr/>
        </p:nvSpPr>
        <p:spPr bwMode="auto">
          <a:xfrm>
            <a:off x="4114800" y="280035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85" name="AutoShape 65"/>
          <p:cNvSpPr>
            <a:spLocks noChangeArrowheads="1"/>
          </p:cNvSpPr>
          <p:nvPr/>
        </p:nvSpPr>
        <p:spPr bwMode="auto">
          <a:xfrm>
            <a:off x="6629400" y="1428750"/>
            <a:ext cx="304800" cy="171450"/>
          </a:xfrm>
          <a:prstGeom prst="triangle">
            <a:avLst>
              <a:gd name="adj" fmla="val 50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86" name="Text Box 66"/>
          <p:cNvSpPr txBox="1">
            <a:spLocks noChangeArrowheads="1"/>
          </p:cNvSpPr>
          <p:nvPr/>
        </p:nvSpPr>
        <p:spPr bwMode="auto">
          <a:xfrm>
            <a:off x="7086600" y="1428750"/>
            <a:ext cx="18288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</a:rPr>
              <a:t>Tríplice Fronteira</a:t>
            </a:r>
          </a:p>
        </p:txBody>
      </p:sp>
      <p:sp>
        <p:nvSpPr>
          <p:cNvPr id="67" name="AutoShape 41"/>
          <p:cNvSpPr>
            <a:spLocks noChangeArrowheads="1"/>
          </p:cNvSpPr>
          <p:nvPr/>
        </p:nvSpPr>
        <p:spPr bwMode="auto">
          <a:xfrm rot="11940763" flipH="1" flipV="1">
            <a:off x="2872347" y="2623381"/>
            <a:ext cx="2044361" cy="565147"/>
          </a:xfrm>
          <a:prstGeom prst="curvedUpArrow">
            <a:avLst>
              <a:gd name="adj1" fmla="val 55295"/>
              <a:gd name="adj2" fmla="val 113223"/>
              <a:gd name="adj3" fmla="val 6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885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1" grpId="0" animBg="1"/>
      <p:bldP spid="81967" grpId="0" animBg="1"/>
      <p:bldP spid="81968" grpId="0" animBg="1"/>
      <p:bldP spid="81980" grpId="0" animBg="1"/>
      <p:bldP spid="81981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Políticas</a:t>
            </a:r>
            <a:r>
              <a:rPr lang="en-US" sz="3200" dirty="0" smtClean="0"/>
              <a:t> </a:t>
            </a:r>
            <a:r>
              <a:rPr lang="en-US" sz="3200" dirty="0" err="1" smtClean="0"/>
              <a:t>Públicas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1275608"/>
            <a:ext cx="8229600" cy="3725699"/>
          </a:xfrm>
        </p:spPr>
        <p:txBody>
          <a:bodyPr numCol="1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3494088" algn="l"/>
              </a:tabLst>
            </a:pPr>
            <a:r>
              <a:rPr lang="pt-BR" sz="2000" dirty="0" smtClean="0"/>
              <a:t>O crime organizado é uma ameaça ao estado e à Sociedade, mas pode oferecer para alguns uma fonte de extração de renda.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494088" algn="l"/>
              </a:tabLst>
            </a:pPr>
            <a:r>
              <a:rPr lang="pt-BR" sz="2000" dirty="0" smtClean="0"/>
              <a:t>É o que acontece quando o crime organizado transforma-se em uma grande oportunidade para que elites políticas corruptas tenham acesso à moedas fortes,  serve como caminho para levantar dinheiro para financiar campanhas políticas e para investir em atividades lícitas.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494088" algn="l"/>
              </a:tabLst>
            </a:pPr>
            <a:r>
              <a:rPr lang="pt-BR" sz="2000" dirty="0" smtClean="0"/>
              <a:t>Será esse o caminho da Venezuela, México, Honduras Guatemala, El Salvador, Suriname?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494088" algn="l"/>
              </a:tabLst>
            </a:pPr>
            <a:r>
              <a:rPr lang="en-US" sz="2000" i="1" dirty="0" smtClean="0"/>
              <a:t>Como </a:t>
            </a:r>
            <a:r>
              <a:rPr lang="en-US" sz="2000" i="1" dirty="0" err="1" smtClean="0"/>
              <a:t>evitar</a:t>
            </a:r>
            <a:r>
              <a:rPr lang="en-US" sz="2000" i="1" dirty="0" smtClean="0"/>
              <a:t> que </a:t>
            </a:r>
            <a:r>
              <a:rPr lang="en-US" sz="2000" i="1" dirty="0" err="1" smtClean="0"/>
              <a:t>isso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aconteça</a:t>
            </a:r>
            <a:r>
              <a:rPr lang="en-US" sz="2000" i="1" dirty="0" smtClean="0"/>
              <a:t> no Brasil?</a:t>
            </a:r>
          </a:p>
        </p:txBody>
      </p:sp>
    </p:spTree>
    <p:extLst>
      <p:ext uri="{BB962C8B-B14F-4D97-AF65-F5344CB8AC3E}">
        <p14:creationId xmlns:p14="http://schemas.microsoft.com/office/powerpoint/2010/main" val="30773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práticas</a:t>
            </a:r>
            <a:endParaRPr lang="es-MX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Seminários</a:t>
            </a:r>
          </a:p>
          <a:p>
            <a:r>
              <a:rPr lang="pt-BR" dirty="0" smtClean="0"/>
              <a:t>Avaliação</a:t>
            </a:r>
          </a:p>
          <a:p>
            <a:r>
              <a:rPr lang="pt-BR" dirty="0"/>
              <a:t>	</a:t>
            </a:r>
            <a:r>
              <a:rPr lang="pt-BR" dirty="0" smtClean="0"/>
              <a:t>	</a:t>
            </a:r>
            <a:r>
              <a:rPr lang="pt-BR" dirty="0" err="1" smtClean="0"/>
              <a:t>Policy</a:t>
            </a:r>
            <a:r>
              <a:rPr lang="pt-BR" dirty="0" smtClean="0"/>
              <a:t> </a:t>
            </a:r>
            <a:r>
              <a:rPr lang="pt-BR" dirty="0" err="1" smtClean="0"/>
              <a:t>Brief</a:t>
            </a:r>
            <a:endParaRPr lang="pt-BR" dirty="0"/>
          </a:p>
          <a:p>
            <a:r>
              <a:rPr lang="pt-BR" dirty="0" smtClean="0"/>
              <a:t>		Trabalho Final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79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18">
    <a:dk1>
      <a:srgbClr val="000000"/>
    </a:dk1>
    <a:lt1>
      <a:srgbClr val="FFFFFF"/>
    </a:lt1>
    <a:dk2>
      <a:srgbClr val="5B595A"/>
    </a:dk2>
    <a:lt2>
      <a:srgbClr val="CFD4D4"/>
    </a:lt2>
    <a:accent1>
      <a:srgbClr val="CC0202"/>
    </a:accent1>
    <a:accent2>
      <a:srgbClr val="228AFF"/>
    </a:accent2>
    <a:accent3>
      <a:srgbClr val="FBC82F"/>
    </a:accent3>
    <a:accent4>
      <a:srgbClr val="253E91"/>
    </a:accent4>
    <a:accent5>
      <a:srgbClr val="F68D0C"/>
    </a:accent5>
    <a:accent6>
      <a:srgbClr val="257E12"/>
    </a:accent6>
    <a:hlink>
      <a:srgbClr val="144C72"/>
    </a:hlink>
    <a:folHlink>
      <a:srgbClr val="8C9D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3170</TotalTime>
  <Words>833</Words>
  <Application>Microsoft Office PowerPoint</Application>
  <PresentationFormat>Apresentação na tela (16:9)</PresentationFormat>
  <Paragraphs>149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swiss</vt:lpstr>
      <vt:lpstr>Mercados Ilícitos Globais, Crime Organizado e Cooperação Jurídica Internacional  Aula 1</vt:lpstr>
      <vt:lpstr>Apresentação do PowerPoint</vt:lpstr>
      <vt:lpstr>A explicação por mecanismos:</vt:lpstr>
      <vt:lpstr>Simple Model Of Rational Crime (SMORC) um modelo de análise de custo-benefício </vt:lpstr>
      <vt:lpstr>Carreiras no crime</vt:lpstr>
      <vt:lpstr>Apresentação do PowerPoint</vt:lpstr>
      <vt:lpstr>Apresentação do PowerPoint</vt:lpstr>
      <vt:lpstr>Políticas Públicas </vt:lpstr>
      <vt:lpstr>Questões práticas</vt:lpstr>
      <vt:lpstr>Seminários Complementares</vt:lpstr>
      <vt:lpstr>Avaliação</vt:lpstr>
      <vt:lpstr>O que é um policy brief?</vt:lpstr>
      <vt:lpstr>O que você precisa aprender para escrever um policy brief?</vt:lpstr>
      <vt:lpstr>Links úteis</vt:lpstr>
      <vt:lpstr>Os trabalhos devem ter apresentar a seguinte estrutura básica: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Olympic Games help to forge a more effective homeland security system</dc:title>
  <dc:creator>Leandro</dc:creator>
  <cp:lastModifiedBy>Leandro</cp:lastModifiedBy>
  <cp:revision>106</cp:revision>
  <dcterms:modified xsi:type="dcterms:W3CDTF">2016-08-11T16:34:14Z</dcterms:modified>
</cp:coreProperties>
</file>