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6"/>
  </p:notesMasterIdLst>
  <p:sldIdLst>
    <p:sldId id="256" r:id="rId2"/>
    <p:sldId id="257" r:id="rId3"/>
    <p:sldId id="274" r:id="rId4"/>
    <p:sldId id="258" r:id="rId5"/>
    <p:sldId id="275" r:id="rId6"/>
    <p:sldId id="276" r:id="rId7"/>
    <p:sldId id="277" r:id="rId8"/>
    <p:sldId id="278" r:id="rId9"/>
    <p:sldId id="279" r:id="rId10"/>
    <p:sldId id="260" r:id="rId11"/>
    <p:sldId id="266" r:id="rId12"/>
    <p:sldId id="259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1712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AUTO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0" y="981549"/>
            <a:ext cx="9144000" cy="708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2">
            <a:alphaModFix/>
          </a:blip>
          <a:srcRect t="38312" b="38309"/>
          <a:stretch/>
        </p:blipFill>
        <p:spPr>
          <a:xfrm>
            <a:off x="0" y="0"/>
            <a:ext cx="9144006" cy="98155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Char char="●"/>
              <a:defRPr sz="1600">
                <a:solidFill>
                  <a:srgbClr val="21212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1">
  <p:cSld name="AUTOLAYOUT_1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 rot="10800000" flipH="1">
            <a:off x="822625" y="659700"/>
            <a:ext cx="1063500" cy="685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 rot="10800000">
            <a:off x="896725" y="659700"/>
            <a:ext cx="989400" cy="685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822625" y="0"/>
            <a:ext cx="1063500" cy="8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490825" y="816000"/>
            <a:ext cx="5856000" cy="152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490825" y="2477400"/>
            <a:ext cx="5856000" cy="190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der360.com.br/economia/entenda-o-que-sao-nfts-fenomeno-de-sucesso-milionario-em-leiloes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obra de arte na era de sua reprodutibilidade técnica</a:t>
            </a: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Pontos para discussão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Autenticidade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/>
              <a:t>“O aqui e agora do original constitui o conteúdo de sua autenticidade” (...) ;</a:t>
            </a:r>
          </a:p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/>
              <a:t>O conceito de aura; a reprodução “atualiza” (Pierre </a:t>
            </a:r>
            <a:r>
              <a:rPr lang="pt-BR" dirty="0" err="1"/>
              <a:t>Lévy</a:t>
            </a:r>
            <a:r>
              <a:rPr lang="pt-BR" dirty="0"/>
              <a:t>) o objeto reproduzido. Mas não é o objeto.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2592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57" y="681990"/>
            <a:ext cx="4419600" cy="37795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8620" y="205209"/>
            <a:ext cx="2034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Do livro</a:t>
            </a:r>
            <a:r>
              <a:rPr lang="pt-BR" b="1" dirty="0"/>
              <a:t> “O que é o virtual?”</a:t>
            </a:r>
          </a:p>
          <a:p>
            <a:r>
              <a:rPr lang="pt-BR" dirty="0"/>
              <a:t>Pierre </a:t>
            </a:r>
            <a:r>
              <a:rPr lang="pt-BR" dirty="0" err="1"/>
              <a:t>Lévy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220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490825" y="816000"/>
            <a:ext cx="5856000" cy="152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Destruição da aura</a:t>
            </a:r>
            <a:endParaRPr dirty="0"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2490825" y="2477399"/>
            <a:ext cx="5856000" cy="23185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/>
              <a:t>Chave: mudança de percepção: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/>
              <a:t>“No interior de grandes períodos históricos, a forma de percepção das coletividades humanas se transforma ao mesmo tempo que seu modo de existência. O modo pelo qual se organiza a percepção humana, o meio em que ela se dá, não é apenas condicionado naturalmente, mas também historicamente”.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490825" y="816000"/>
            <a:ext cx="5856000" cy="152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Destruição da aura</a:t>
            </a:r>
            <a:endParaRPr dirty="0"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2490825" y="2477399"/>
            <a:ext cx="5856000" cy="23185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 err="1"/>
              <a:t>McLuhan</a:t>
            </a:r>
            <a:r>
              <a:rPr lang="pt-BR" dirty="0"/>
              <a:t> também coloca este ponto, mas de outra maneira: os meios ampliam a percepção humana e criam “ambientes” que ressoam as características destes meios.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571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err="1"/>
              <a:t>Selfie</a:t>
            </a:r>
            <a:r>
              <a:rPr lang="pt-BR" sz="2800" b="1" dirty="0"/>
              <a:t> e destruição da aura:</a:t>
            </a:r>
            <a:br>
              <a:rPr lang="pt-BR" sz="2800" b="1" dirty="0"/>
            </a:br>
            <a:br>
              <a:rPr lang="pt-BR" sz="2800" dirty="0"/>
            </a:br>
            <a:r>
              <a:rPr lang="pt-BR" sz="2800" dirty="0"/>
              <a:t>“Fazer as coisas ‘ficarem mais próximas’ é uma preocupação tão apaixonada das massas modernas como sua tendência a superar o caráter único de todos os fatos através de sua reprodutibilidade”.</a:t>
            </a:r>
          </a:p>
        </p:txBody>
      </p:sp>
    </p:spTree>
    <p:extLst>
      <p:ext uri="{BB962C8B-B14F-4D97-AF65-F5344CB8AC3E}">
        <p14:creationId xmlns:p14="http://schemas.microsoft.com/office/powerpoint/2010/main" val="284854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Ritual e política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Obra de arte e ritual: mágico, depois religioso; depois, arte que rejeita qualquer função social (Mallarmé como exemplo).</a:t>
            </a:r>
            <a:br>
              <a:rPr lang="pt-BR" dirty="0"/>
            </a:br>
            <a:endParaRPr lang="pt-BR" dirty="0"/>
          </a:p>
          <a:p>
            <a:r>
              <a:rPr lang="pt-BR" dirty="0"/>
              <a:t>“A chapa fotográfica, por exemplo, permite uma grande variedade de cópias; a questão da autenticidade das cópias não tem nenhum sentido. Mas, no momento em que o critério da autenticidade deixa de aplicar-se à produção artística, toda a função social da arte se transforma. Em vez de fundar-se no ritual, ela passa a fundar-se em outra práxis: a política.”</a:t>
            </a:r>
          </a:p>
        </p:txBody>
      </p:sp>
    </p:spTree>
    <p:extLst>
      <p:ext uri="{BB962C8B-B14F-4D97-AF65-F5344CB8AC3E}">
        <p14:creationId xmlns:p14="http://schemas.microsoft.com/office/powerpoint/2010/main" val="254525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Valor de culto e valor de exposição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Dois </a:t>
            </a:r>
            <a:r>
              <a:rPr lang="pt-BR" dirty="0" err="1"/>
              <a:t>pólos</a:t>
            </a:r>
            <a:r>
              <a:rPr lang="pt-BR" dirty="0"/>
              <a:t> da história da arte;</a:t>
            </a:r>
            <a:br>
              <a:rPr lang="pt-BR" dirty="0"/>
            </a:br>
            <a:endParaRPr lang="pt-BR" dirty="0"/>
          </a:p>
          <a:p>
            <a:r>
              <a:rPr lang="pt-BR" dirty="0"/>
              <a:t>“À medida que as obra de arte se emancipam do seu uso ritual, aumentam as ocasiões para que elas sejam expostas.”</a:t>
            </a:r>
            <a:br>
              <a:rPr lang="pt-BR" dirty="0"/>
            </a:br>
            <a:endParaRPr lang="pt-BR" dirty="0"/>
          </a:p>
          <a:p>
            <a:r>
              <a:rPr lang="pt-BR" dirty="0"/>
              <a:t>“O filme serve para exercitar o homem nas novas percepções e reações exigidas por um aparelho técnico cujo papel cresce cada vez mais em sua vida cotidiana. Fazer do gigantesco aparelho técnico do nosso tempo o objeto de</a:t>
            </a:r>
            <a:r>
              <a:rPr lang="pt-BR" b="1" dirty="0"/>
              <a:t> inervações humanas</a:t>
            </a:r>
            <a:r>
              <a:rPr lang="pt-BR" dirty="0"/>
              <a:t> – é essa a tarefa histórica cuja realização dá ao cinema seu verdadeiro sentido.”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504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Fotografia e cinema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Manovich</a:t>
            </a:r>
            <a:r>
              <a:rPr lang="pt-BR" dirty="0"/>
              <a:t>: fotografia, cinema x história do computador = novas mídias.</a:t>
            </a:r>
            <a:br>
              <a:rPr lang="pt-BR" dirty="0"/>
            </a:br>
            <a:endParaRPr lang="pt-BR" dirty="0"/>
          </a:p>
          <a:p>
            <a:r>
              <a:rPr lang="pt-BR" dirty="0"/>
              <a:t>Benjamin: possibilidades da fotografia e do cinema como arte ou como novas formas de arte; mas como o cinema “copia”  o mundo exterior, não pode ser arte... A fotografia, por sua vez, altera o próprio significado da arte; e impulsiona o valor da exposição (em oposição ao valor de culto).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754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Exposição perante a massa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29875"/>
            <a:ext cx="8520600" cy="3510076"/>
          </a:xfrm>
        </p:spPr>
        <p:txBody>
          <a:bodyPr/>
          <a:lstStyle/>
          <a:p>
            <a:r>
              <a:rPr lang="pt-BR" dirty="0"/>
              <a:t>P. 183. “A metamorfose do modo de exposição pela técnica da reprodução é visível também na política. A crise da democracia pode ser interpretada como uma crise nas condições de exposição do político profissional.”</a:t>
            </a:r>
            <a:br>
              <a:rPr lang="pt-BR" dirty="0"/>
            </a:br>
            <a:endParaRPr lang="pt-BR" dirty="0"/>
          </a:p>
          <a:p>
            <a:r>
              <a:rPr lang="pt-BR" dirty="0"/>
              <a:t>“O rádio e o cinema não modificam apenas a função do intérprete profissional, mas também a função de quem se representa a si mesmo diante desses dois veículos de comunicação, como é o caso do político”.</a:t>
            </a:r>
            <a:br>
              <a:rPr lang="pt-BR" dirty="0"/>
            </a:br>
            <a:endParaRPr lang="pt-BR" dirty="0"/>
          </a:p>
          <a:p>
            <a:r>
              <a:rPr lang="pt-BR" dirty="0"/>
              <a:t>“Esse fenômeno determina um novo processo de seleção, uma seleção diante do aparelho, do qual emergem, como vencedores, o campeão, o astro e o ditador.”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8442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Exigência de ser filmado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29875"/>
            <a:ext cx="8520600" cy="3510076"/>
          </a:xfrm>
        </p:spPr>
        <p:txBody>
          <a:bodyPr/>
          <a:lstStyle/>
          <a:p>
            <a:r>
              <a:rPr lang="pt-BR" dirty="0"/>
              <a:t>“Cada pessoa, hoje em dia, pode reivindicar o direito de ser filmado.”</a:t>
            </a:r>
            <a:br>
              <a:rPr lang="pt-BR" dirty="0"/>
            </a:br>
            <a:endParaRPr lang="pt-BR" dirty="0"/>
          </a:p>
          <a:p>
            <a:r>
              <a:rPr lang="pt-BR" dirty="0"/>
              <a:t>Benjamin discorre sobre o processo do crescimento da imprensa e do número de “escritores” e chega à conclusão de quem “Com isso a diferença essencial entre autor e público está a ponto de desaparecer. Ela se transforma numa diferença funcional e contingente”.</a:t>
            </a:r>
            <a:br>
              <a:rPr lang="pt-BR" dirty="0"/>
            </a:br>
            <a:endParaRPr lang="pt-BR" dirty="0"/>
          </a:p>
          <a:p>
            <a:r>
              <a:rPr lang="pt-BR" dirty="0"/>
              <a:t>... “Na Europa Ocidental, a exploração capitalista do cinema impede a concretização da aspiração legítima do homem moderno de ver-se reproduzido.”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676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“A chegada de novos meios de produção e expressão estética criam ondas de instabilidade não só porque introduzem novas linguagens, mas principalmente porque transformam o próprio conceito de arte”. 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dirty="0"/>
              <a:t>(P. 17, “Entre o self e o inferno: </a:t>
            </a:r>
            <a:r>
              <a:rPr lang="pt-BR" dirty="0" err="1"/>
              <a:t>Selfies</a:t>
            </a:r>
            <a:r>
              <a:rPr lang="pt-BR" dirty="0"/>
              <a:t> diante de obras de arte fazem parte de um novo comportamento que valoriza o compartilhamento nas redes sociais” - Revista SP-Arte, Vinicius Romanini.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b="1" dirty="0"/>
              <a:t>Escola de Frankfurt: teoria crítica; a produção em “massa”; a cultura tem uma lógica (vira mercadoria) de consumo = colonização </a:t>
            </a:r>
            <a:r>
              <a:rPr lang="pt-BR" b="1"/>
              <a:t>do inconsciente</a:t>
            </a:r>
            <a:r>
              <a:rPr lang="pt-BR" b="1" dirty="0"/>
              <a:t>.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Dadaísmo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29875"/>
            <a:ext cx="8520600" cy="3510076"/>
          </a:xfrm>
        </p:spPr>
        <p:txBody>
          <a:bodyPr/>
          <a:lstStyle/>
          <a:p>
            <a:r>
              <a:rPr lang="pt-BR" dirty="0"/>
              <a:t>Aniquilação da “aura”,  ao usar como material recortes de jornal, bilhetes de trânsito, qualquer material que não fosse “nobre” e fosse da esfera do “reprodutível”;</a:t>
            </a:r>
          </a:p>
          <a:p>
            <a:r>
              <a:rPr lang="pt-BR" dirty="0"/>
              <a:t>Dadaísmo – 1ª Guerra Mundial; 1916</a:t>
            </a:r>
          </a:p>
          <a:p>
            <a:r>
              <a:rPr lang="pt-BR" dirty="0"/>
              <a:t>Contestação de valores “racionais”</a:t>
            </a:r>
          </a:p>
          <a:p>
            <a:r>
              <a:rPr lang="pt-BR" dirty="0"/>
              <a:t>Contestação sobre o que é a própria arte – </a:t>
            </a:r>
            <a:r>
              <a:rPr lang="pt-BR" dirty="0" err="1"/>
              <a:t>Duchamp</a:t>
            </a:r>
            <a:r>
              <a:rPr lang="pt-BR" dirty="0"/>
              <a:t> e o clássico “Fonte” (1917), o mictório no Museu, que contesta o espaço destinado à Arte</a:t>
            </a:r>
          </a:p>
          <a:p>
            <a:r>
              <a:rPr lang="pt-BR" dirty="0"/>
              <a:t>“O que determina o valor estético já não é um procedimento técnico, um trabalho, mas um puro ato mental, uma atitude diferente em relação à realidade”. (ARGAN, p.358)</a:t>
            </a:r>
          </a:p>
          <a:p>
            <a:pPr marL="114300" indent="0">
              <a:buNone/>
            </a:pP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5307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5.Duchamp.AFo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7244" y="1"/>
            <a:ext cx="4283016" cy="506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90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heo_van_Doesburg_Dadamatiné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347" y="0"/>
            <a:ext cx="69246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42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Dadaísmo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29875"/>
            <a:ext cx="8520600" cy="3510076"/>
          </a:xfrm>
        </p:spPr>
        <p:txBody>
          <a:bodyPr/>
          <a:lstStyle/>
          <a:p>
            <a:r>
              <a:rPr lang="pt-BR" dirty="0"/>
              <a:t>Benjamin relaciona o Dadaísmo com o comportamento social da “Distração” x contemplação a que a obra de arte se destinava;</a:t>
            </a:r>
            <a:br>
              <a:rPr lang="pt-BR" dirty="0"/>
            </a:br>
            <a:endParaRPr lang="pt-BR" dirty="0"/>
          </a:p>
          <a:p>
            <a:r>
              <a:rPr lang="pt-BR" dirty="0"/>
              <a:t>“O comportamento social provocado pelo dadaísmo foi o escândalo.” “Atingia, pela agressão, o espectador.”</a:t>
            </a:r>
          </a:p>
          <a:p>
            <a:pPr marL="114300" indent="0">
              <a:buNone/>
            </a:pP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804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Recepção tátil e recepção ótica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229875"/>
            <a:ext cx="8520600" cy="3510076"/>
          </a:xfrm>
        </p:spPr>
        <p:txBody>
          <a:bodyPr/>
          <a:lstStyle/>
          <a:p>
            <a:r>
              <a:rPr lang="pt-BR" dirty="0"/>
              <a:t>“A recepção através da distração, que se observa crescentemente em todos os domínios da arte e constitui o sintoma de transformações profundas nas estruturas perceptivas, tem no cinema o seu cenário privilegiado”.</a:t>
            </a:r>
          </a:p>
          <a:p>
            <a:endParaRPr lang="pt-BR" dirty="0"/>
          </a:p>
          <a:p>
            <a:r>
              <a:rPr lang="pt-BR" dirty="0"/>
              <a:t>Cinema x novas mídias: o salto da distração?</a:t>
            </a:r>
          </a:p>
          <a:p>
            <a:endParaRPr lang="pt-BR" dirty="0"/>
          </a:p>
          <a:p>
            <a:r>
              <a:rPr lang="pt-BR" dirty="0"/>
              <a:t>Último tópico do texto: “Estética da guerra” x Paul </a:t>
            </a:r>
            <a:r>
              <a:rPr lang="pt-BR" dirty="0" err="1"/>
              <a:t>Virilio</a:t>
            </a:r>
            <a:r>
              <a:rPr lang="pt-BR" dirty="0"/>
              <a:t>.</a:t>
            </a:r>
          </a:p>
          <a:p>
            <a:endParaRPr lang="pt-BR" dirty="0"/>
          </a:p>
          <a:p>
            <a:pPr marL="114300" indent="0">
              <a:buNone/>
            </a:pP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94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243B6-9E98-CD99-170E-FFEA1FE8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Enquanto isso no século XXI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258C9-74BE-AB7B-8809-4F4D34B28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NFT:</a:t>
            </a:r>
            <a:r>
              <a:rPr lang="pt-BR" dirty="0"/>
              <a:t> Um token não fungível é um identificador digital exclusivo registrado em um blockchain e usado para certificar propriedade e autenticidade. Não pode ser copiado, substituído ou subdividido. A propriedade de um NFT é registrada no blockchain e pode ser transferida pelo proprietário, permitindo a venda e negociação dos </a:t>
            </a:r>
            <a:r>
              <a:rPr lang="pt-BR" dirty="0" err="1"/>
              <a:t>NFTs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Non-</a:t>
            </a:r>
            <a:r>
              <a:rPr lang="pt-BR" dirty="0" err="1"/>
              <a:t>fungible</a:t>
            </a:r>
            <a:r>
              <a:rPr lang="pt-BR" dirty="0"/>
              <a:t> Token</a:t>
            </a:r>
          </a:p>
          <a:p>
            <a:endParaRPr lang="pt-BR" dirty="0">
              <a:hlinkClick r:id="rId2"/>
            </a:endParaRPr>
          </a:p>
          <a:p>
            <a:r>
              <a:rPr lang="pt-BR" dirty="0">
                <a:hlinkClick r:id="rId2"/>
              </a:rPr>
              <a:t>https://www.poder360.com.br/economia/entenda-o-que-sao-nfts-fenomeno-de-sucesso-milionario-em-leiloes/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951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Reprodutibilidade técnica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/>
              <a:t>Crescente aceleração, desde a xilogravura, imprensa, fotografia, cinema, computador;</a:t>
            </a:r>
          </a:p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/>
              <a:t>Lev </a:t>
            </a:r>
            <a:r>
              <a:rPr lang="pt-BR" dirty="0" err="1"/>
              <a:t>Manovich</a:t>
            </a:r>
            <a:r>
              <a:rPr lang="pt-BR" dirty="0"/>
              <a:t>: cinema como a primeira nova mídia.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A9BB79E-38EF-F2BD-A597-3CA492F4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FEF05F2-D1FF-DFC6-A6DB-87050EFB1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7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59D71D-5F72-00A0-2B2E-9270E425C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1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64836F6-2406-FD1C-A17B-F6407867F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4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B1AF515-9C45-D1CB-C419-9F671B694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" t="17778" r="35501" b="6222"/>
          <a:stretch/>
        </p:blipFill>
        <p:spPr>
          <a:xfrm>
            <a:off x="1691640" y="754380"/>
            <a:ext cx="5760720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04979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1123</Words>
  <Application>Microsoft Office PowerPoint</Application>
  <PresentationFormat>Apresentação na tela (16:9)</PresentationFormat>
  <Paragraphs>63</Paragraphs>
  <Slides>24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Roboto</vt:lpstr>
      <vt:lpstr>Geometric</vt:lpstr>
      <vt:lpstr>A obra de arte na era de sua reprodutibilidade técnica</vt:lpstr>
      <vt:lpstr>Introdução</vt:lpstr>
      <vt:lpstr>Enquanto isso no século XXI</vt:lpstr>
      <vt:lpstr>Reprodutibilidade técnica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Autenticidade</vt:lpstr>
      <vt:lpstr>Apresentação do PowerPoint</vt:lpstr>
      <vt:lpstr>Destruição da aura</vt:lpstr>
      <vt:lpstr>Destruição da aura</vt:lpstr>
      <vt:lpstr>Selfie e destruição da aura:  “Fazer as coisas ‘ficarem mais próximas’ é uma preocupação tão apaixonada das massas modernas como sua tendência a superar o caráter único de todos os fatos através de sua reprodutibilidade”.</vt:lpstr>
      <vt:lpstr>Ritual e política </vt:lpstr>
      <vt:lpstr>Valor de culto e valor de exposição</vt:lpstr>
      <vt:lpstr>Fotografia e cinema</vt:lpstr>
      <vt:lpstr>Exposição perante a massa</vt:lpstr>
      <vt:lpstr>Exigência de ser filmado</vt:lpstr>
      <vt:lpstr>Dadaísmo </vt:lpstr>
      <vt:lpstr>Apresentação do PowerPoint</vt:lpstr>
      <vt:lpstr>Apresentação do PowerPoint</vt:lpstr>
      <vt:lpstr>Dadaísmo </vt:lpstr>
      <vt:lpstr>Recepção tátil e recepção ótica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obra de arte na era de sua reprodutibilidade técnica</dc:title>
  <dc:creator>Dosvald1</dc:creator>
  <cp:lastModifiedBy>Daniela Osvald Ramos</cp:lastModifiedBy>
  <cp:revision>32</cp:revision>
  <dcterms:modified xsi:type="dcterms:W3CDTF">2024-04-15T19:51:16Z</dcterms:modified>
</cp:coreProperties>
</file>