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50"/>
  </p:notesMasterIdLst>
  <p:sldIdLst>
    <p:sldId id="517" r:id="rId2"/>
    <p:sldId id="581" r:id="rId3"/>
    <p:sldId id="519" r:id="rId4"/>
    <p:sldId id="583" r:id="rId5"/>
    <p:sldId id="584" r:id="rId6"/>
    <p:sldId id="585" r:id="rId7"/>
    <p:sldId id="520" r:id="rId8"/>
    <p:sldId id="521" r:id="rId9"/>
    <p:sldId id="543" r:id="rId10"/>
    <p:sldId id="534" r:id="rId11"/>
    <p:sldId id="544" r:id="rId12"/>
    <p:sldId id="545" r:id="rId13"/>
    <p:sldId id="556" r:id="rId14"/>
    <p:sldId id="548" r:id="rId15"/>
    <p:sldId id="550" r:id="rId16"/>
    <p:sldId id="551" r:id="rId17"/>
    <p:sldId id="552" r:id="rId18"/>
    <p:sldId id="536" r:id="rId19"/>
    <p:sldId id="537" r:id="rId20"/>
    <p:sldId id="538" r:id="rId21"/>
    <p:sldId id="541" r:id="rId22"/>
    <p:sldId id="558" r:id="rId23"/>
    <p:sldId id="542" r:id="rId24"/>
    <p:sldId id="522" r:id="rId25"/>
    <p:sldId id="523" r:id="rId26"/>
    <p:sldId id="559" r:id="rId27"/>
    <p:sldId id="560" r:id="rId28"/>
    <p:sldId id="524" r:id="rId29"/>
    <p:sldId id="525" r:id="rId30"/>
    <p:sldId id="526" r:id="rId31"/>
    <p:sldId id="527" r:id="rId32"/>
    <p:sldId id="528" r:id="rId33"/>
    <p:sldId id="530" r:id="rId34"/>
    <p:sldId id="561" r:id="rId35"/>
    <p:sldId id="562" r:id="rId36"/>
    <p:sldId id="563" r:id="rId37"/>
    <p:sldId id="564" r:id="rId38"/>
    <p:sldId id="565" r:id="rId39"/>
    <p:sldId id="566" r:id="rId40"/>
    <p:sldId id="567" r:id="rId41"/>
    <p:sldId id="568" r:id="rId42"/>
    <p:sldId id="571" r:id="rId43"/>
    <p:sldId id="582" r:id="rId44"/>
    <p:sldId id="574" r:id="rId45"/>
    <p:sldId id="575" r:id="rId46"/>
    <p:sldId id="578" r:id="rId47"/>
    <p:sldId id="579" r:id="rId48"/>
    <p:sldId id="580" r:id="rId49"/>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94297"/>
    <a:srgbClr val="2A24A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204" y="-78"/>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3311B16-8059-427E-AEF1-60696DE60132}" type="datetimeFigureOut">
              <a:rPr lang="pt-BR" smtClean="0"/>
              <a:pPr/>
              <a:t>24/07/2018</a:t>
            </a:fld>
            <a:endParaRPr lang="pt-BR"/>
          </a:p>
        </p:txBody>
      </p:sp>
      <p:sp>
        <p:nvSpPr>
          <p:cNvPr id="4" name="Espaço Reservado para Imagem de Sli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952E55F-760C-49F2-83FB-91DD7A0717D0}" type="slidenum">
              <a:rPr lang="pt-BR" smtClean="0"/>
              <a:pPr/>
              <a:t>‹nº›</a:t>
            </a:fld>
            <a:endParaRPr lang="pt-B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sp>
        <p:nvSpPr>
          <p:cNvPr id="10" name="Triângulo retângulo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ítulo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pt-BR" smtClean="0"/>
              <a:t>Clique para editar o estilo do título mestre</a:t>
            </a:r>
            <a:endParaRPr kumimoji="0" lang="en-US"/>
          </a:p>
        </p:txBody>
      </p:sp>
      <p:sp>
        <p:nvSpPr>
          <p:cNvPr id="17" name="Subtítulo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pt-BR" smtClean="0"/>
              <a:t>Clique para editar o estilo do subtítulo mestre</a:t>
            </a:r>
            <a:endParaRPr kumimoji="0" lang="en-US"/>
          </a:p>
        </p:txBody>
      </p:sp>
      <p:grpSp>
        <p:nvGrpSpPr>
          <p:cNvPr id="2" name="Grupo 1"/>
          <p:cNvGrpSpPr/>
          <p:nvPr/>
        </p:nvGrpSpPr>
        <p:grpSpPr>
          <a:xfrm>
            <a:off x="-3765" y="4953000"/>
            <a:ext cx="9147765" cy="1912088"/>
            <a:chOff x="-3765" y="4832896"/>
            <a:chExt cx="9147765" cy="2032192"/>
          </a:xfrm>
        </p:grpSpPr>
        <p:sp>
          <p:nvSpPr>
            <p:cNvPr id="7" name="Forma livre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orma livre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orma livre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Conector reto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Espaço Reservado para Data 29"/>
          <p:cNvSpPr>
            <a:spLocks noGrp="1"/>
          </p:cNvSpPr>
          <p:nvPr>
            <p:ph type="dt" sz="half" idx="10"/>
          </p:nvPr>
        </p:nvSpPr>
        <p:spPr/>
        <p:txBody>
          <a:bodyPr/>
          <a:lstStyle>
            <a:lvl1pPr>
              <a:defRPr>
                <a:solidFill>
                  <a:srgbClr val="FFFFFF"/>
                </a:solidFill>
              </a:defRPr>
            </a:lvl1pPr>
            <a:extLst/>
          </a:lstStyle>
          <a:p>
            <a:fld id="{67BF1867-2457-4DEE-9916-EF3CCA99C7B6}" type="datetimeFigureOut">
              <a:rPr lang="pt-BR" smtClean="0"/>
              <a:pPr/>
              <a:t>24/07/2018</a:t>
            </a:fld>
            <a:endParaRPr lang="pt-BR"/>
          </a:p>
        </p:txBody>
      </p:sp>
      <p:sp>
        <p:nvSpPr>
          <p:cNvPr id="19" name="Espaço Reservado para Rodapé 18"/>
          <p:cNvSpPr>
            <a:spLocks noGrp="1"/>
          </p:cNvSpPr>
          <p:nvPr>
            <p:ph type="ftr" sz="quarter" idx="11"/>
          </p:nvPr>
        </p:nvSpPr>
        <p:spPr/>
        <p:txBody>
          <a:bodyPr/>
          <a:lstStyle>
            <a:lvl1pPr>
              <a:defRPr>
                <a:solidFill>
                  <a:schemeClr val="accent1">
                    <a:tint val="20000"/>
                  </a:schemeClr>
                </a:solidFill>
              </a:defRPr>
            </a:lvl1pPr>
            <a:extLst/>
          </a:lstStyle>
          <a:p>
            <a:endParaRPr lang="pt-BR"/>
          </a:p>
        </p:txBody>
      </p:sp>
      <p:sp>
        <p:nvSpPr>
          <p:cNvPr id="27" name="Espaço Reservado para Número de Slide 26"/>
          <p:cNvSpPr>
            <a:spLocks noGrp="1"/>
          </p:cNvSpPr>
          <p:nvPr>
            <p:ph type="sldNum" sz="quarter" idx="12"/>
          </p:nvPr>
        </p:nvSpPr>
        <p:spPr/>
        <p:txBody>
          <a:bodyPr/>
          <a:lstStyle>
            <a:lvl1pPr>
              <a:defRPr>
                <a:solidFill>
                  <a:srgbClr val="FFFFFF"/>
                </a:solidFill>
              </a:defRPr>
            </a:lvl1pPr>
            <a:extLst/>
          </a:lstStyle>
          <a:p>
            <a:fld id="{30819C71-A6B2-4F1F-A639-08DEDC5E1743}" type="slidenum">
              <a:rPr lang="pt-BR" smtClean="0"/>
              <a:pPr/>
              <a:t>‹nº›</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extLst/>
          </a:lstStyle>
          <a:p>
            <a:r>
              <a:rPr kumimoji="0" lang="pt-BR" smtClean="0"/>
              <a:t>Clique para editar o estilo do título mestre</a:t>
            </a:r>
            <a:endParaRPr kumimoji="0" lang="en-US"/>
          </a:p>
        </p:txBody>
      </p:sp>
      <p:sp>
        <p:nvSpPr>
          <p:cNvPr id="3" name="Espaço Reservado para Texto Vertical 2"/>
          <p:cNvSpPr>
            <a:spLocks noGrp="1"/>
          </p:cNvSpPr>
          <p:nvPr>
            <p:ph type="body" orient="vert" idx="1"/>
          </p:nvPr>
        </p:nvSpPr>
        <p:spPr>
          <a:xfrm>
            <a:off x="457200" y="1481329"/>
            <a:ext cx="8229600" cy="4386071"/>
          </a:xfrm>
        </p:spPr>
        <p:txBody>
          <a:bodyPr vert="eaVert"/>
          <a:lstStyle>
            <a:extLs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extLst/>
          </a:lstStyle>
          <a:p>
            <a:fld id="{67BF1867-2457-4DEE-9916-EF3CCA99C7B6}" type="datetimeFigureOut">
              <a:rPr lang="pt-BR" smtClean="0"/>
              <a:pPr/>
              <a:t>24/07/2018</a:t>
            </a:fld>
            <a:endParaRPr lang="pt-BR"/>
          </a:p>
        </p:txBody>
      </p:sp>
      <p:sp>
        <p:nvSpPr>
          <p:cNvPr id="5" name="Espaço Reservado para Rodapé 4"/>
          <p:cNvSpPr>
            <a:spLocks noGrp="1"/>
          </p:cNvSpPr>
          <p:nvPr>
            <p:ph type="ftr" sz="quarter" idx="11"/>
          </p:nvPr>
        </p:nvSpPr>
        <p:spPr/>
        <p:txBody>
          <a:bodyPr/>
          <a:lstStyle>
            <a:extLst/>
          </a:lstStyle>
          <a:p>
            <a:endParaRPr lang="pt-BR"/>
          </a:p>
        </p:txBody>
      </p:sp>
      <p:sp>
        <p:nvSpPr>
          <p:cNvPr id="6" name="Espaço Reservado para Número de Slide 5"/>
          <p:cNvSpPr>
            <a:spLocks noGrp="1"/>
          </p:cNvSpPr>
          <p:nvPr>
            <p:ph type="sldNum" sz="quarter" idx="12"/>
          </p:nvPr>
        </p:nvSpPr>
        <p:spPr/>
        <p:txBody>
          <a:bodyPr/>
          <a:lstStyle>
            <a:extLst/>
          </a:lstStyle>
          <a:p>
            <a:fld id="{30819C71-A6B2-4F1F-A639-08DEDC5E1743}" type="slidenum">
              <a:rPr lang="pt-BR" smtClean="0"/>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844013" y="274640"/>
            <a:ext cx="1777470" cy="5592761"/>
          </a:xfrm>
        </p:spPr>
        <p:txBody>
          <a:bodyPr vert="eaVert"/>
          <a:lstStyle>
            <a:extLst/>
          </a:lstStyle>
          <a:p>
            <a:r>
              <a:rPr kumimoji="0" lang="pt-BR" smtClean="0"/>
              <a:t>Clique para editar o estilo do título mestre</a:t>
            </a:r>
            <a:endParaRPr kumimoji="0" lang="en-US"/>
          </a:p>
        </p:txBody>
      </p:sp>
      <p:sp>
        <p:nvSpPr>
          <p:cNvPr id="3" name="Espaço Reservado para Texto Vertical 2"/>
          <p:cNvSpPr>
            <a:spLocks noGrp="1"/>
          </p:cNvSpPr>
          <p:nvPr>
            <p:ph type="body" orient="vert" idx="1"/>
          </p:nvPr>
        </p:nvSpPr>
        <p:spPr>
          <a:xfrm>
            <a:off x="457200" y="274641"/>
            <a:ext cx="6324600" cy="5592760"/>
          </a:xfrm>
        </p:spPr>
        <p:txBody>
          <a:bodyPr vert="eaVert"/>
          <a:lstStyle>
            <a:extLs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extLst/>
          </a:lstStyle>
          <a:p>
            <a:fld id="{67BF1867-2457-4DEE-9916-EF3CCA99C7B6}" type="datetimeFigureOut">
              <a:rPr lang="pt-BR" smtClean="0"/>
              <a:pPr/>
              <a:t>24/07/2018</a:t>
            </a:fld>
            <a:endParaRPr lang="pt-BR"/>
          </a:p>
        </p:txBody>
      </p:sp>
      <p:sp>
        <p:nvSpPr>
          <p:cNvPr id="5" name="Espaço Reservado para Rodapé 4"/>
          <p:cNvSpPr>
            <a:spLocks noGrp="1"/>
          </p:cNvSpPr>
          <p:nvPr>
            <p:ph type="ftr" sz="quarter" idx="11"/>
          </p:nvPr>
        </p:nvSpPr>
        <p:spPr/>
        <p:txBody>
          <a:bodyPr/>
          <a:lstStyle>
            <a:extLst/>
          </a:lstStyle>
          <a:p>
            <a:endParaRPr lang="pt-BR"/>
          </a:p>
        </p:txBody>
      </p:sp>
      <p:sp>
        <p:nvSpPr>
          <p:cNvPr id="6" name="Espaço Reservado para Número de Slide 5"/>
          <p:cNvSpPr>
            <a:spLocks noGrp="1"/>
          </p:cNvSpPr>
          <p:nvPr>
            <p:ph type="sldNum" sz="quarter" idx="12"/>
          </p:nvPr>
        </p:nvSpPr>
        <p:spPr/>
        <p:txBody>
          <a:bodyPr/>
          <a:lstStyle>
            <a:extLst/>
          </a:lstStyle>
          <a:p>
            <a:fld id="{30819C71-A6B2-4F1F-A639-08DEDC5E1743}" type="slidenum">
              <a:rPr lang="pt-BR" smtClean="0"/>
              <a:pPr/>
              <a:t>‹nº›</a:t>
            </a:fld>
            <a:endParaRPr lang="pt-B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Slide de título">
    <p:spTree>
      <p:nvGrpSpPr>
        <p:cNvPr id="1" name=""/>
        <p:cNvGrpSpPr/>
        <p:nvPr/>
      </p:nvGrpSpPr>
      <p:grpSpPr>
        <a:xfrm>
          <a:off x="0" y="0"/>
          <a:ext cx="0" cy="0"/>
          <a:chOff x="0" y="0"/>
          <a:chExt cx="0" cy="0"/>
        </a:xfrm>
      </p:grpSpPr>
      <p:sp>
        <p:nvSpPr>
          <p:cNvPr id="7" name="Espaço Reservado para Conteúdo 2"/>
          <p:cNvSpPr>
            <a:spLocks noGrp="1"/>
          </p:cNvSpPr>
          <p:nvPr>
            <p:ph idx="1"/>
          </p:nvPr>
        </p:nvSpPr>
        <p:spPr>
          <a:xfrm>
            <a:off x="899592" y="2132856"/>
            <a:ext cx="7766248" cy="3757488"/>
          </a:xfrm>
        </p:spPr>
        <p:txBody>
          <a:bodyPr>
            <a:normAutofit fontScale="77500" lnSpcReduction="20000"/>
          </a:bodyPr>
          <a:lstStyle>
            <a:lvl1pPr>
              <a:defRPr/>
            </a:lvl1pPr>
          </a:lstStyle>
          <a:p>
            <a:pPr marL="0" indent="0">
              <a:buNone/>
            </a:pPr>
            <a:endParaRPr lang="pt-BR" dirty="0"/>
          </a:p>
          <a:p>
            <a:pPr marL="0" indent="0" algn="ctr">
              <a:buNone/>
            </a:pPr>
            <a:r>
              <a:rPr lang="pt-BR" sz="4000" b="1" dirty="0" err="1" smtClean="0"/>
              <a:t>ddd</a:t>
            </a:r>
            <a:endParaRPr lang="pt-BR" sz="4000" b="1" dirty="0"/>
          </a:p>
        </p:txBody>
      </p:sp>
      <p:pic>
        <p:nvPicPr>
          <p:cNvPr id="8" name="Imagem 7"/>
          <p:cNvPicPr>
            <a:picLocks noChangeAspect="1"/>
          </p:cNvPicPr>
          <p:nvPr userDrawn="1"/>
        </p:nvPicPr>
        <p:blipFill>
          <a:blip r:embed="rId2" cstate="print"/>
          <a:stretch>
            <a:fillRect/>
          </a:stretch>
        </p:blipFill>
        <p:spPr>
          <a:xfrm>
            <a:off x="-21431" y="0"/>
            <a:ext cx="7048862" cy="2419474"/>
          </a:xfrm>
          <a:prstGeom prst="rect">
            <a:avLst/>
          </a:prstGeom>
        </p:spPr>
      </p:pic>
    </p:spTree>
    <p:extLst>
      <p:ext uri="{BB962C8B-B14F-4D97-AF65-F5344CB8AC3E}">
        <p14:creationId xmlns:p14="http://schemas.microsoft.com/office/powerpoint/2010/main" xmlns="" val="19500220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ítulo e conteúdo">
    <p:spTree>
      <p:nvGrpSpPr>
        <p:cNvPr id="1" name=""/>
        <p:cNvGrpSpPr/>
        <p:nvPr/>
      </p:nvGrpSpPr>
      <p:grpSpPr>
        <a:xfrm>
          <a:off x="0" y="0"/>
          <a:ext cx="0" cy="0"/>
          <a:chOff x="0" y="0"/>
          <a:chExt cx="0" cy="0"/>
        </a:xfrm>
      </p:grpSpPr>
      <p:sp>
        <p:nvSpPr>
          <p:cNvPr id="13" name="Espaço Reservado para Conteúdo 2"/>
          <p:cNvSpPr>
            <a:spLocks noGrp="1"/>
          </p:cNvSpPr>
          <p:nvPr>
            <p:ph sz="half" idx="1"/>
          </p:nvPr>
        </p:nvSpPr>
        <p:spPr>
          <a:xfrm>
            <a:off x="179512" y="1204631"/>
            <a:ext cx="8784976" cy="5393531"/>
          </a:xfrm>
        </p:spPr>
        <p:txBody>
          <a:bodyPr>
            <a:normAutofit/>
          </a:bodyPr>
          <a:lstStyle/>
          <a:p>
            <a:endParaRPr lang="pt-BR" dirty="0"/>
          </a:p>
        </p:txBody>
      </p:sp>
      <p:sp>
        <p:nvSpPr>
          <p:cNvPr id="17" name="Título 1"/>
          <p:cNvSpPr>
            <a:spLocks noGrp="1"/>
          </p:cNvSpPr>
          <p:nvPr>
            <p:ph type="title"/>
          </p:nvPr>
        </p:nvSpPr>
        <p:spPr>
          <a:xfrm>
            <a:off x="179512" y="119906"/>
            <a:ext cx="8775396" cy="1070000"/>
          </a:xfrm>
        </p:spPr>
        <p:txBody>
          <a:bodyPr/>
          <a:lstStyle/>
          <a:p>
            <a:endParaRPr lang="pt-BR" dirty="0"/>
          </a:p>
        </p:txBody>
      </p:sp>
      <p:pic>
        <p:nvPicPr>
          <p:cNvPr id="15" name="Imagem 14"/>
          <p:cNvPicPr>
            <a:picLocks noChangeAspect="1"/>
          </p:cNvPicPr>
          <p:nvPr userDrawn="1"/>
        </p:nvPicPr>
        <p:blipFill>
          <a:blip r:embed="rId2" cstate="print"/>
          <a:stretch>
            <a:fillRect/>
          </a:stretch>
        </p:blipFill>
        <p:spPr>
          <a:xfrm>
            <a:off x="6915200" y="332656"/>
            <a:ext cx="2103407" cy="857250"/>
          </a:xfrm>
          <a:prstGeom prst="rect">
            <a:avLst/>
          </a:prstGeom>
        </p:spPr>
      </p:pic>
    </p:spTree>
    <p:extLst>
      <p:ext uri="{BB962C8B-B14F-4D97-AF65-F5344CB8AC3E}">
        <p14:creationId xmlns:p14="http://schemas.microsoft.com/office/powerpoint/2010/main" xmlns="" val="26283988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3" name="Espaço Reservado para Conteúdo 2"/>
          <p:cNvSpPr>
            <a:spLocks noGrp="1"/>
          </p:cNvSpPr>
          <p:nvPr>
            <p:ph idx="1"/>
          </p:nvPr>
        </p:nvSpPr>
        <p:spPr/>
        <p:txBody>
          <a:bodyPr/>
          <a:lstStyle>
            <a:extLs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extLst/>
          </a:lstStyle>
          <a:p>
            <a:fld id="{47C9B81F-C347-4BEF-BFDF-29C42F48304A}" type="datetimeFigureOut">
              <a:rPr lang="en-US" smtClean="0"/>
              <a:pPr/>
              <a:t>7/24/2018</a:t>
            </a:fld>
            <a:endParaRPr lang="en-US"/>
          </a:p>
        </p:txBody>
      </p:sp>
      <p:sp>
        <p:nvSpPr>
          <p:cNvPr id="5" name="Espaço Reservado para Rodapé 4"/>
          <p:cNvSpPr>
            <a:spLocks noGrp="1"/>
          </p:cNvSpPr>
          <p:nvPr>
            <p:ph type="ftr" sz="quarter" idx="11"/>
          </p:nvPr>
        </p:nvSpPr>
        <p:spPr/>
        <p:txBody>
          <a:bodyPr/>
          <a:lstStyle>
            <a:extLst/>
          </a:lstStyle>
          <a:p>
            <a:endParaRPr kumimoji="0" lang="en-US"/>
          </a:p>
        </p:txBody>
      </p:sp>
      <p:sp>
        <p:nvSpPr>
          <p:cNvPr id="6" name="Espaço Reservado para Número de Slide 5"/>
          <p:cNvSpPr>
            <a:spLocks noGrp="1"/>
          </p:cNvSpPr>
          <p:nvPr>
            <p:ph type="sldNum" sz="quarter" idx="12"/>
          </p:nvPr>
        </p:nvSpPr>
        <p:spPr/>
        <p:txBody>
          <a:bodyPr/>
          <a:lstStyle>
            <a:extLst/>
          </a:lstStyle>
          <a:p>
            <a:fld id="{042AED99-7FB4-404E-8A97-64753DCE42EC}" type="slidenum">
              <a:rPr kumimoji="0" lang="en-US" smtClean="0"/>
              <a:pPr/>
              <a:t>‹nº›</a:t>
            </a:fld>
            <a:endParaRPr kumimoji="0" lang="en-US"/>
          </a:p>
        </p:txBody>
      </p:sp>
      <p:sp>
        <p:nvSpPr>
          <p:cNvPr id="7" name="Título 6"/>
          <p:cNvSpPr>
            <a:spLocks noGrp="1"/>
          </p:cNvSpPr>
          <p:nvPr>
            <p:ph type="title"/>
          </p:nvPr>
        </p:nvSpPr>
        <p:spPr/>
        <p:txBody>
          <a:bodyPr rtlCol="0"/>
          <a:lstStyle>
            <a:extLst/>
          </a:lstStyle>
          <a:p>
            <a:r>
              <a:rPr kumimoji="0" lang="pt-BR" smtClean="0"/>
              <a:t>Clique para editar o estilo do título mestre</a:t>
            </a:r>
            <a:endParaRPr kumimoji="0" lang="en-US"/>
          </a:p>
        </p:txBody>
      </p:sp>
      <p:pic>
        <p:nvPicPr>
          <p:cNvPr id="8" name="Imagem 7"/>
          <p:cNvPicPr>
            <a:picLocks noChangeAspect="1"/>
          </p:cNvPicPr>
          <p:nvPr userDrawn="1"/>
        </p:nvPicPr>
        <p:blipFill>
          <a:blip r:embed="rId2" cstate="print"/>
          <a:stretch>
            <a:fillRect/>
          </a:stretch>
        </p:blipFill>
        <p:spPr>
          <a:xfrm>
            <a:off x="6915200" y="332656"/>
            <a:ext cx="2103407" cy="857250"/>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bg>
      <p:bgRef idx="1002">
        <a:schemeClr val="bg1"/>
      </p:bgRef>
    </p:bg>
    <p:spTree>
      <p:nvGrpSpPr>
        <p:cNvPr id="1" name=""/>
        <p:cNvGrpSpPr/>
        <p:nvPr/>
      </p:nvGrpSpPr>
      <p:grpSpPr>
        <a:xfrm>
          <a:off x="0" y="0"/>
          <a:ext cx="0" cy="0"/>
          <a:chOff x="0" y="0"/>
          <a:chExt cx="0" cy="0"/>
        </a:xfrm>
      </p:grpSpPr>
      <p:sp>
        <p:nvSpPr>
          <p:cNvPr id="2" name="Título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pt-BR" smtClean="0"/>
              <a:t>Clique para editar o estilo do título mestre</a:t>
            </a:r>
            <a:endParaRPr kumimoji="0" lang="en-US"/>
          </a:p>
        </p:txBody>
      </p:sp>
      <p:sp>
        <p:nvSpPr>
          <p:cNvPr id="3" name="Espaço Reservado para Texto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pt-BR" smtClean="0"/>
              <a:t>Clique para editar os estilos do texto mestre</a:t>
            </a:r>
          </a:p>
        </p:txBody>
      </p:sp>
      <p:sp>
        <p:nvSpPr>
          <p:cNvPr id="4" name="Espaço Reservado para Data 3"/>
          <p:cNvSpPr>
            <a:spLocks noGrp="1"/>
          </p:cNvSpPr>
          <p:nvPr>
            <p:ph type="dt" sz="half" idx="10"/>
          </p:nvPr>
        </p:nvSpPr>
        <p:spPr/>
        <p:txBody>
          <a:bodyPr/>
          <a:lstStyle>
            <a:extLst/>
          </a:lstStyle>
          <a:p>
            <a:fld id="{67BF1867-2457-4DEE-9916-EF3CCA99C7B6}" type="datetimeFigureOut">
              <a:rPr lang="pt-BR" smtClean="0"/>
              <a:pPr/>
              <a:t>24/07/2018</a:t>
            </a:fld>
            <a:endParaRPr lang="pt-BR"/>
          </a:p>
        </p:txBody>
      </p:sp>
      <p:sp>
        <p:nvSpPr>
          <p:cNvPr id="5" name="Espaço Reservado para Rodapé 4"/>
          <p:cNvSpPr>
            <a:spLocks noGrp="1"/>
          </p:cNvSpPr>
          <p:nvPr>
            <p:ph type="ftr" sz="quarter" idx="11"/>
          </p:nvPr>
        </p:nvSpPr>
        <p:spPr/>
        <p:txBody>
          <a:bodyPr/>
          <a:lstStyle>
            <a:extLst/>
          </a:lstStyle>
          <a:p>
            <a:endParaRPr lang="pt-BR"/>
          </a:p>
        </p:txBody>
      </p:sp>
      <p:sp>
        <p:nvSpPr>
          <p:cNvPr id="6" name="Espaço Reservado para Número de Slide 5"/>
          <p:cNvSpPr>
            <a:spLocks noGrp="1"/>
          </p:cNvSpPr>
          <p:nvPr>
            <p:ph type="sldNum" sz="quarter" idx="12"/>
          </p:nvPr>
        </p:nvSpPr>
        <p:spPr/>
        <p:txBody>
          <a:bodyPr/>
          <a:lstStyle>
            <a:extLst/>
          </a:lstStyle>
          <a:p>
            <a:fld id="{30819C71-A6B2-4F1F-A639-08DEDC5E1743}" type="slidenum">
              <a:rPr lang="pt-BR" smtClean="0"/>
              <a:pPr/>
              <a:t>‹nº›</a:t>
            </a:fld>
            <a:endParaRPr lang="pt-BR"/>
          </a:p>
        </p:txBody>
      </p:sp>
      <p:sp>
        <p:nvSpPr>
          <p:cNvPr id="7" name="Divisa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Divisa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bg>
      <p:bgRef idx="1002">
        <a:schemeClr val="bg1"/>
      </p:bgRef>
    </p:bg>
    <p:spTree>
      <p:nvGrpSpPr>
        <p:cNvPr id="1" name=""/>
        <p:cNvGrpSpPr/>
        <p:nvPr/>
      </p:nvGrpSpPr>
      <p:grpSpPr>
        <a:xfrm>
          <a:off x="0" y="0"/>
          <a:ext cx="0" cy="0"/>
          <a:chOff x="0" y="0"/>
          <a:chExt cx="0" cy="0"/>
        </a:xfrm>
      </p:grpSpPr>
      <p:sp>
        <p:nvSpPr>
          <p:cNvPr id="3" name="Espaço Reservado para Conteúdo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Conteúdo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5" name="Espaço Reservado para Data 4"/>
          <p:cNvSpPr>
            <a:spLocks noGrp="1"/>
          </p:cNvSpPr>
          <p:nvPr>
            <p:ph type="dt" sz="half" idx="10"/>
          </p:nvPr>
        </p:nvSpPr>
        <p:spPr/>
        <p:txBody>
          <a:bodyPr/>
          <a:lstStyle>
            <a:extLst/>
          </a:lstStyle>
          <a:p>
            <a:fld id="{67BF1867-2457-4DEE-9916-EF3CCA99C7B6}" type="datetimeFigureOut">
              <a:rPr lang="pt-BR" smtClean="0"/>
              <a:pPr/>
              <a:t>24/07/2018</a:t>
            </a:fld>
            <a:endParaRPr lang="pt-BR"/>
          </a:p>
        </p:txBody>
      </p:sp>
      <p:sp>
        <p:nvSpPr>
          <p:cNvPr id="6" name="Espaço Reservado para Rodapé 5"/>
          <p:cNvSpPr>
            <a:spLocks noGrp="1"/>
          </p:cNvSpPr>
          <p:nvPr>
            <p:ph type="ftr" sz="quarter" idx="11"/>
          </p:nvPr>
        </p:nvSpPr>
        <p:spPr/>
        <p:txBody>
          <a:bodyPr/>
          <a:lstStyle>
            <a:extLst/>
          </a:lstStyle>
          <a:p>
            <a:endParaRPr lang="pt-BR"/>
          </a:p>
        </p:txBody>
      </p:sp>
      <p:sp>
        <p:nvSpPr>
          <p:cNvPr id="7" name="Espaço Reservado para Número de Slide 6"/>
          <p:cNvSpPr>
            <a:spLocks noGrp="1"/>
          </p:cNvSpPr>
          <p:nvPr>
            <p:ph type="sldNum" sz="quarter" idx="12"/>
          </p:nvPr>
        </p:nvSpPr>
        <p:spPr/>
        <p:txBody>
          <a:bodyPr/>
          <a:lstStyle>
            <a:extLst/>
          </a:lstStyle>
          <a:p>
            <a:fld id="{30819C71-A6B2-4F1F-A639-08DEDC5E1743}" type="slidenum">
              <a:rPr lang="pt-BR" smtClean="0"/>
              <a:pPr/>
              <a:t>‹nº›</a:t>
            </a:fld>
            <a:endParaRPr lang="pt-BR"/>
          </a:p>
        </p:txBody>
      </p:sp>
      <p:sp>
        <p:nvSpPr>
          <p:cNvPr id="8" name="Título 7"/>
          <p:cNvSpPr>
            <a:spLocks noGrp="1"/>
          </p:cNvSpPr>
          <p:nvPr>
            <p:ph type="title"/>
          </p:nvPr>
        </p:nvSpPr>
        <p:spPr/>
        <p:txBody>
          <a:bodyPr rtlCol="0"/>
          <a:lstStyle>
            <a:extLst/>
          </a:lstStyle>
          <a:p>
            <a:r>
              <a:rPr kumimoji="0" lang="pt-BR" smtClean="0"/>
              <a:t>Clique para editar o estilo do título mestre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ção">
    <p:bg>
      <p:bgRef idx="1003">
        <a:schemeClr val="bg1"/>
      </p:bgRef>
    </p:bg>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8229600" cy="1143000"/>
          </a:xfrm>
        </p:spPr>
        <p:txBody>
          <a:bodyPr anchor="ctr"/>
          <a:lstStyle>
            <a:lvl1pPr>
              <a:defRPr/>
            </a:lvl1pPr>
            <a:extLst/>
          </a:lstStyle>
          <a:p>
            <a:r>
              <a:rPr kumimoji="0" lang="pt-BR" smtClean="0"/>
              <a:t>Clique para editar o estilo do título mestre</a:t>
            </a:r>
            <a:endParaRPr kumimoji="0" lang="en-US"/>
          </a:p>
        </p:txBody>
      </p:sp>
      <p:sp>
        <p:nvSpPr>
          <p:cNvPr id="3" name="Espaço Reservado para Texto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t-BR" smtClean="0"/>
              <a:t>Clique para editar os estilos do texto mestre</a:t>
            </a:r>
          </a:p>
        </p:txBody>
      </p:sp>
      <p:sp>
        <p:nvSpPr>
          <p:cNvPr id="4" name="Espaço Reservado para Texto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t-BR" smtClean="0"/>
              <a:t>Clique para editar os estilos do texto mestre</a:t>
            </a:r>
          </a:p>
        </p:txBody>
      </p:sp>
      <p:sp>
        <p:nvSpPr>
          <p:cNvPr id="5" name="Espaço Reservado para Conteúdo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6" name="Espaço Reservado para Conteúdo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7" name="Espaço Reservado para Data 6"/>
          <p:cNvSpPr>
            <a:spLocks noGrp="1"/>
          </p:cNvSpPr>
          <p:nvPr>
            <p:ph type="dt" sz="half" idx="10"/>
          </p:nvPr>
        </p:nvSpPr>
        <p:spPr/>
        <p:txBody>
          <a:bodyPr/>
          <a:lstStyle>
            <a:extLst/>
          </a:lstStyle>
          <a:p>
            <a:fld id="{67BF1867-2457-4DEE-9916-EF3CCA99C7B6}" type="datetimeFigureOut">
              <a:rPr lang="pt-BR" smtClean="0"/>
              <a:pPr/>
              <a:t>24/07/2018</a:t>
            </a:fld>
            <a:endParaRPr lang="pt-BR"/>
          </a:p>
        </p:txBody>
      </p:sp>
      <p:sp>
        <p:nvSpPr>
          <p:cNvPr id="8" name="Espaço Reservado para Rodapé 7"/>
          <p:cNvSpPr>
            <a:spLocks noGrp="1"/>
          </p:cNvSpPr>
          <p:nvPr>
            <p:ph type="ftr" sz="quarter" idx="11"/>
          </p:nvPr>
        </p:nvSpPr>
        <p:spPr/>
        <p:txBody>
          <a:bodyPr/>
          <a:lstStyle>
            <a:extLst/>
          </a:lstStyle>
          <a:p>
            <a:endParaRPr lang="pt-BR"/>
          </a:p>
        </p:txBody>
      </p:sp>
      <p:sp>
        <p:nvSpPr>
          <p:cNvPr id="9" name="Espaço Reservado para Número de Slide 8"/>
          <p:cNvSpPr>
            <a:spLocks noGrp="1"/>
          </p:cNvSpPr>
          <p:nvPr>
            <p:ph type="sldNum" sz="quarter" idx="12"/>
          </p:nvPr>
        </p:nvSpPr>
        <p:spPr/>
        <p:txBody>
          <a:bodyPr/>
          <a:lstStyle>
            <a:extLst/>
          </a:lstStyle>
          <a:p>
            <a:fld id="{30819C71-A6B2-4F1F-A639-08DEDC5E1743}" type="slidenum">
              <a:rPr lang="pt-BR" smtClean="0"/>
              <a:pPr/>
              <a:t>‹nº›</a:t>
            </a:fld>
            <a:endParaRPr lang="pt-B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bg>
      <p:bgRef idx="1002">
        <a:schemeClr val="bg1"/>
      </p:bgRef>
    </p:bg>
    <p:spTree>
      <p:nvGrpSpPr>
        <p:cNvPr id="1" name=""/>
        <p:cNvGrpSpPr/>
        <p:nvPr/>
      </p:nvGrpSpPr>
      <p:grpSpPr>
        <a:xfrm>
          <a:off x="0" y="0"/>
          <a:ext cx="0" cy="0"/>
          <a:chOff x="0" y="0"/>
          <a:chExt cx="0" cy="0"/>
        </a:xfrm>
      </p:grpSpPr>
      <p:sp>
        <p:nvSpPr>
          <p:cNvPr id="3" name="Espaço Reservado para Data 2"/>
          <p:cNvSpPr>
            <a:spLocks noGrp="1"/>
          </p:cNvSpPr>
          <p:nvPr>
            <p:ph type="dt" sz="half" idx="10"/>
          </p:nvPr>
        </p:nvSpPr>
        <p:spPr/>
        <p:txBody>
          <a:bodyPr/>
          <a:lstStyle>
            <a:extLst/>
          </a:lstStyle>
          <a:p>
            <a:fld id="{67BF1867-2457-4DEE-9916-EF3CCA99C7B6}" type="datetimeFigureOut">
              <a:rPr lang="pt-BR" smtClean="0"/>
              <a:pPr/>
              <a:t>24/07/2018</a:t>
            </a:fld>
            <a:endParaRPr lang="pt-BR"/>
          </a:p>
        </p:txBody>
      </p:sp>
      <p:sp>
        <p:nvSpPr>
          <p:cNvPr id="4" name="Espaço Reservado para Rodapé 3"/>
          <p:cNvSpPr>
            <a:spLocks noGrp="1"/>
          </p:cNvSpPr>
          <p:nvPr>
            <p:ph type="ftr" sz="quarter" idx="11"/>
          </p:nvPr>
        </p:nvSpPr>
        <p:spPr/>
        <p:txBody>
          <a:bodyPr/>
          <a:lstStyle>
            <a:extLst/>
          </a:lstStyle>
          <a:p>
            <a:endParaRPr lang="pt-BR"/>
          </a:p>
        </p:txBody>
      </p:sp>
      <p:sp>
        <p:nvSpPr>
          <p:cNvPr id="5" name="Espaço Reservado para Número de Slide 4"/>
          <p:cNvSpPr>
            <a:spLocks noGrp="1"/>
          </p:cNvSpPr>
          <p:nvPr>
            <p:ph type="sldNum" sz="quarter" idx="12"/>
          </p:nvPr>
        </p:nvSpPr>
        <p:spPr/>
        <p:txBody>
          <a:bodyPr/>
          <a:lstStyle>
            <a:extLst/>
          </a:lstStyle>
          <a:p>
            <a:fld id="{30819C71-A6B2-4F1F-A639-08DEDC5E1743}" type="slidenum">
              <a:rPr lang="pt-BR" smtClean="0"/>
              <a:pPr/>
              <a:t>‹nº›</a:t>
            </a:fld>
            <a:endParaRPr lang="pt-BR"/>
          </a:p>
        </p:txBody>
      </p:sp>
      <p:sp>
        <p:nvSpPr>
          <p:cNvPr id="6" name="Título 5"/>
          <p:cNvSpPr>
            <a:spLocks noGrp="1"/>
          </p:cNvSpPr>
          <p:nvPr>
            <p:ph type="title"/>
          </p:nvPr>
        </p:nvSpPr>
        <p:spPr/>
        <p:txBody>
          <a:bodyPr rtlCol="0"/>
          <a:lstStyle>
            <a:extLst/>
          </a:lstStyle>
          <a:p>
            <a:r>
              <a:rPr kumimoji="0" lang="pt-BR" smtClean="0"/>
              <a:t>Clique para editar o estilo do título mestre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extLst/>
          </a:lstStyle>
          <a:p>
            <a:fld id="{67BF1867-2457-4DEE-9916-EF3CCA99C7B6}" type="datetimeFigureOut">
              <a:rPr lang="pt-BR" smtClean="0"/>
              <a:pPr/>
              <a:t>24/07/2018</a:t>
            </a:fld>
            <a:endParaRPr lang="pt-BR"/>
          </a:p>
        </p:txBody>
      </p:sp>
      <p:sp>
        <p:nvSpPr>
          <p:cNvPr id="3" name="Espaço Reservado para Rodapé 2"/>
          <p:cNvSpPr>
            <a:spLocks noGrp="1"/>
          </p:cNvSpPr>
          <p:nvPr>
            <p:ph type="ftr" sz="quarter" idx="11"/>
          </p:nvPr>
        </p:nvSpPr>
        <p:spPr/>
        <p:txBody>
          <a:bodyPr/>
          <a:lstStyle>
            <a:extLst/>
          </a:lstStyle>
          <a:p>
            <a:endParaRPr lang="pt-BR"/>
          </a:p>
        </p:txBody>
      </p:sp>
      <p:sp>
        <p:nvSpPr>
          <p:cNvPr id="4" name="Espaço Reservado para Número de Slide 3"/>
          <p:cNvSpPr>
            <a:spLocks noGrp="1"/>
          </p:cNvSpPr>
          <p:nvPr>
            <p:ph type="sldNum" sz="quarter" idx="12"/>
          </p:nvPr>
        </p:nvSpPr>
        <p:spPr/>
        <p:txBody>
          <a:bodyPr/>
          <a:lstStyle>
            <a:extLst/>
          </a:lstStyle>
          <a:p>
            <a:fld id="{30819C71-A6B2-4F1F-A639-08DEDC5E1743}" type="slidenum">
              <a:rPr lang="pt-BR" smtClean="0"/>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bg>
      <p:bgRef idx="1003">
        <a:schemeClr val="bg1"/>
      </p:bgRef>
    </p:bg>
    <p:spTree>
      <p:nvGrpSpPr>
        <p:cNvPr id="1" name=""/>
        <p:cNvGrpSpPr/>
        <p:nvPr/>
      </p:nvGrpSpPr>
      <p:grpSpPr>
        <a:xfrm>
          <a:off x="0" y="0"/>
          <a:ext cx="0" cy="0"/>
          <a:chOff x="0" y="0"/>
          <a:chExt cx="0" cy="0"/>
        </a:xfrm>
      </p:grpSpPr>
      <p:sp>
        <p:nvSpPr>
          <p:cNvPr id="2" name="Título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pt-BR" smtClean="0"/>
              <a:t>Clique para editar o estilo do título mestre</a:t>
            </a:r>
            <a:endParaRPr kumimoji="0" lang="en-US"/>
          </a:p>
        </p:txBody>
      </p:sp>
      <p:sp>
        <p:nvSpPr>
          <p:cNvPr id="3" name="Espaço Reservado para Texto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pt-BR" smtClean="0"/>
              <a:t>Clique para editar os estilos do texto mestre</a:t>
            </a:r>
          </a:p>
        </p:txBody>
      </p:sp>
      <p:sp>
        <p:nvSpPr>
          <p:cNvPr id="4" name="Espaço Reservado para Conteúdo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5" name="Espaço Reservado para Data 4"/>
          <p:cNvSpPr>
            <a:spLocks noGrp="1"/>
          </p:cNvSpPr>
          <p:nvPr>
            <p:ph type="dt" sz="half" idx="10"/>
          </p:nvPr>
        </p:nvSpPr>
        <p:spPr>
          <a:xfrm>
            <a:off x="6727032" y="6407944"/>
            <a:ext cx="1920240" cy="365760"/>
          </a:xfrm>
        </p:spPr>
        <p:txBody>
          <a:bodyPr/>
          <a:lstStyle>
            <a:extLst/>
          </a:lstStyle>
          <a:p>
            <a:fld id="{67BF1867-2457-4DEE-9916-EF3CCA99C7B6}" type="datetimeFigureOut">
              <a:rPr lang="pt-BR" smtClean="0"/>
              <a:pPr/>
              <a:t>24/07/2018</a:t>
            </a:fld>
            <a:endParaRPr lang="pt-BR"/>
          </a:p>
        </p:txBody>
      </p:sp>
      <p:sp>
        <p:nvSpPr>
          <p:cNvPr id="6" name="Espaço Reservado para Rodapé 5"/>
          <p:cNvSpPr>
            <a:spLocks noGrp="1"/>
          </p:cNvSpPr>
          <p:nvPr>
            <p:ph type="ftr" sz="quarter" idx="11"/>
          </p:nvPr>
        </p:nvSpPr>
        <p:spPr/>
        <p:txBody>
          <a:bodyPr/>
          <a:lstStyle>
            <a:extLst/>
          </a:lstStyle>
          <a:p>
            <a:endParaRPr lang="pt-BR"/>
          </a:p>
        </p:txBody>
      </p:sp>
      <p:sp>
        <p:nvSpPr>
          <p:cNvPr id="7" name="Espaço Reservado para Número de Slide 6"/>
          <p:cNvSpPr>
            <a:spLocks noGrp="1"/>
          </p:cNvSpPr>
          <p:nvPr>
            <p:ph type="sldNum" sz="quarter" idx="12"/>
          </p:nvPr>
        </p:nvSpPr>
        <p:spPr/>
        <p:txBody>
          <a:bodyPr/>
          <a:lstStyle>
            <a:extLst/>
          </a:lstStyle>
          <a:p>
            <a:fld id="{30819C71-A6B2-4F1F-A639-08DEDC5E1743}" type="slidenum">
              <a:rPr lang="pt-BR" smtClean="0"/>
              <a:pPr/>
              <a:t>‹nº›</a:t>
            </a:fld>
            <a:endParaRPr lang="pt-B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bg>
      <p:bgRef idx="1002">
        <a:schemeClr val="bg1"/>
      </p:bgRef>
    </p:bg>
    <p:spTree>
      <p:nvGrpSpPr>
        <p:cNvPr id="1" name=""/>
        <p:cNvGrpSpPr/>
        <p:nvPr/>
      </p:nvGrpSpPr>
      <p:grpSpPr>
        <a:xfrm>
          <a:off x="0" y="0"/>
          <a:ext cx="0" cy="0"/>
          <a:chOff x="0" y="0"/>
          <a:chExt cx="0" cy="0"/>
        </a:xfrm>
      </p:grpSpPr>
      <p:sp>
        <p:nvSpPr>
          <p:cNvPr id="4" name="Espaço Reservado para Texto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pt-BR" smtClean="0"/>
              <a:t>Clique para editar os estilos do texto mestre</a:t>
            </a:r>
          </a:p>
        </p:txBody>
      </p:sp>
      <p:sp>
        <p:nvSpPr>
          <p:cNvPr id="3" name="Espaço Reservado para Imagem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pt-BR" smtClean="0"/>
              <a:t>Clique no ícone para adicionar uma imagem</a:t>
            </a:r>
            <a:endParaRPr kumimoji="0" lang="en-US" dirty="0"/>
          </a:p>
        </p:txBody>
      </p:sp>
      <p:sp>
        <p:nvSpPr>
          <p:cNvPr id="5" name="Espaço Reservado para Data 4"/>
          <p:cNvSpPr>
            <a:spLocks noGrp="1"/>
          </p:cNvSpPr>
          <p:nvPr>
            <p:ph type="dt" sz="half" idx="10"/>
          </p:nvPr>
        </p:nvSpPr>
        <p:spPr/>
        <p:txBody>
          <a:bodyPr/>
          <a:lstStyle>
            <a:lvl1pPr>
              <a:defRPr>
                <a:solidFill>
                  <a:schemeClr val="tx1"/>
                </a:solidFill>
              </a:defRPr>
            </a:lvl1pPr>
            <a:extLst/>
          </a:lstStyle>
          <a:p>
            <a:fld id="{67BF1867-2457-4DEE-9916-EF3CCA99C7B6}" type="datetimeFigureOut">
              <a:rPr lang="pt-BR" smtClean="0"/>
              <a:pPr/>
              <a:t>24/07/2018</a:t>
            </a:fld>
            <a:endParaRPr lang="pt-BR"/>
          </a:p>
        </p:txBody>
      </p:sp>
      <p:sp>
        <p:nvSpPr>
          <p:cNvPr id="6" name="Espaço Reservado para Rodapé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pt-BR"/>
          </a:p>
        </p:txBody>
      </p:sp>
      <p:sp>
        <p:nvSpPr>
          <p:cNvPr id="7" name="Espaço Reservado para Número de Slide 6"/>
          <p:cNvSpPr>
            <a:spLocks noGrp="1"/>
          </p:cNvSpPr>
          <p:nvPr>
            <p:ph type="sldNum" sz="quarter" idx="12"/>
          </p:nvPr>
        </p:nvSpPr>
        <p:spPr/>
        <p:txBody>
          <a:bodyPr/>
          <a:lstStyle>
            <a:lvl1pPr>
              <a:defRPr>
                <a:solidFill>
                  <a:schemeClr val="tx1"/>
                </a:solidFill>
              </a:defRPr>
            </a:lvl1pPr>
            <a:extLst/>
          </a:lstStyle>
          <a:p>
            <a:fld id="{30819C71-A6B2-4F1F-A639-08DEDC5E1743}" type="slidenum">
              <a:rPr lang="pt-BR" smtClean="0"/>
              <a:pPr/>
              <a:t>‹nº›</a:t>
            </a:fld>
            <a:endParaRPr lang="pt-BR"/>
          </a:p>
        </p:txBody>
      </p:sp>
      <p:sp>
        <p:nvSpPr>
          <p:cNvPr id="2" name="Título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pt-BR" smtClean="0"/>
              <a:t>Clique para editar o estilo do título mestre</a:t>
            </a:r>
            <a:endParaRPr kumimoji="0" lang="en-US"/>
          </a:p>
        </p:txBody>
      </p:sp>
      <p:sp>
        <p:nvSpPr>
          <p:cNvPr id="8" name="Forma livre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orma livre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Triângulo retângulo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Conector reto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Divisa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Divisa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orma livre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orma livre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Triângulo retângulo 13"/>
          <p:cNvSpPr>
            <a:spLocks/>
          </p:cNvSpPr>
          <p:nvPr/>
        </p:nvSpPr>
        <p:spPr bwMode="auto">
          <a:xfrm>
            <a:off x="-6042" y="5791253"/>
            <a:ext cx="3402314" cy="1080868"/>
          </a:xfrm>
          <a:prstGeom prst="rtTriangle">
            <a:avLst/>
          </a:prstGeom>
          <a:blipFill>
            <a:blip r:embed="rId15"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Conector reto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Espaço Reservado para Título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pt-BR" smtClean="0"/>
              <a:t>Clique para editar o estilo do título mestre</a:t>
            </a:r>
            <a:endParaRPr kumimoji="0" lang="en-US"/>
          </a:p>
        </p:txBody>
      </p:sp>
      <p:sp>
        <p:nvSpPr>
          <p:cNvPr id="30" name="Espaço Reservado para Texto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pt-BR" smtClean="0"/>
              <a:t>Clique para editar os estilos do texto mestre</a:t>
            </a:r>
          </a:p>
          <a:p>
            <a:pPr lvl="1" eaLnBrk="1" latinLnBrk="0" hangingPunct="1"/>
            <a:r>
              <a:rPr kumimoji="0" lang="pt-BR" smtClean="0"/>
              <a:t>Segundo nível</a:t>
            </a:r>
          </a:p>
          <a:p>
            <a:pPr lvl="2" eaLnBrk="1" latinLnBrk="0" hangingPunct="1"/>
            <a:r>
              <a:rPr kumimoji="0" lang="pt-BR" smtClean="0"/>
              <a:t>Terceiro nível</a:t>
            </a:r>
          </a:p>
          <a:p>
            <a:pPr lvl="3" eaLnBrk="1" latinLnBrk="0" hangingPunct="1"/>
            <a:r>
              <a:rPr kumimoji="0" lang="pt-BR" smtClean="0"/>
              <a:t>Quarto nível</a:t>
            </a:r>
          </a:p>
          <a:p>
            <a:pPr lvl="4" eaLnBrk="1" latinLnBrk="0" hangingPunct="1"/>
            <a:r>
              <a:rPr kumimoji="0" lang="pt-BR" smtClean="0"/>
              <a:t>Quinto nível</a:t>
            </a:r>
            <a:endParaRPr kumimoji="0" lang="en-US"/>
          </a:p>
        </p:txBody>
      </p:sp>
      <p:sp>
        <p:nvSpPr>
          <p:cNvPr id="10" name="Espaço Reservado para Data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67BF1867-2457-4DEE-9916-EF3CCA99C7B6}" type="datetimeFigureOut">
              <a:rPr lang="pt-BR" smtClean="0"/>
              <a:pPr/>
              <a:t>24/07/2018</a:t>
            </a:fld>
            <a:endParaRPr lang="pt-BR"/>
          </a:p>
        </p:txBody>
      </p:sp>
      <p:sp>
        <p:nvSpPr>
          <p:cNvPr id="22" name="Espaço Reservado para Rodapé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pt-BR"/>
          </a:p>
        </p:txBody>
      </p:sp>
      <p:sp>
        <p:nvSpPr>
          <p:cNvPr id="18" name="Espaço Reservado para Número de Slide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30819C71-A6B2-4F1F-A639-08DEDC5E1743}" type="slidenum">
              <a:rPr lang="pt-BR" smtClean="0"/>
              <a:pPr/>
              <a:t>‹nº›</a:t>
            </a:fld>
            <a:endParaRPr lang="pt-BR"/>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49" r:id="rId12"/>
    <p:sldLayoutId id="2147483650" r:id="rId13"/>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323528" y="1412776"/>
            <a:ext cx="8640960" cy="4392488"/>
          </a:xfrm>
        </p:spPr>
        <p:txBody>
          <a:bodyPr>
            <a:normAutofit lnSpcReduction="10000"/>
          </a:bodyPr>
          <a:lstStyle/>
          <a:p>
            <a:pPr algn="just"/>
            <a:r>
              <a:rPr lang="pt-BR" sz="2400" dirty="0" smtClean="0">
                <a:latin typeface="Times New Roman" pitchFamily="18" charset="0"/>
                <a:cs typeface="Times New Roman" pitchFamily="18" charset="0"/>
              </a:rPr>
              <a:t>A noção de responsabilidade implica a ideia de “resposta”, termo que, por sua vez, deriva do vocábulo verbal latino </a:t>
            </a:r>
            <a:r>
              <a:rPr lang="pt-BR" sz="2400" i="1" dirty="0" err="1" smtClean="0">
                <a:latin typeface="Times New Roman" pitchFamily="18" charset="0"/>
                <a:cs typeface="Times New Roman" pitchFamily="18" charset="0"/>
              </a:rPr>
              <a:t>respondere</a:t>
            </a:r>
            <a:r>
              <a:rPr lang="pt-BR" sz="2400" dirty="0" smtClean="0">
                <a:latin typeface="Times New Roman" pitchFamily="18" charset="0"/>
                <a:cs typeface="Times New Roman" pitchFamily="18" charset="0"/>
              </a:rPr>
              <a:t>, com o sentido de responder, replicar. </a:t>
            </a:r>
          </a:p>
          <a:p>
            <a:pPr algn="just"/>
            <a:endParaRPr lang="pt-BR" sz="2400" dirty="0" smtClean="0">
              <a:latin typeface="Times New Roman" pitchFamily="18" charset="0"/>
              <a:cs typeface="Times New Roman" pitchFamily="18" charset="0"/>
            </a:endParaRPr>
          </a:p>
          <a:p>
            <a:pPr algn="just"/>
            <a:r>
              <a:rPr lang="pt-BR" sz="2400" dirty="0" smtClean="0">
                <a:latin typeface="Times New Roman" pitchFamily="18" charset="0"/>
                <a:cs typeface="Times New Roman" pitchFamily="18" charset="0"/>
              </a:rPr>
              <a:t>De fato, quando o Direito trata da responsabilidade, induz de imediato à circunstância de que alguém, o responsável, deve responder perante a ordem jurídica em virtude de algum fato precedente.</a:t>
            </a:r>
          </a:p>
          <a:p>
            <a:endParaRPr lang="pt-BR" sz="2400" dirty="0" smtClean="0">
              <a:latin typeface="Times New Roman" pitchFamily="18" charset="0"/>
              <a:cs typeface="Times New Roman" pitchFamily="18" charset="0"/>
            </a:endParaRPr>
          </a:p>
          <a:p>
            <a:pPr algn="just"/>
            <a:r>
              <a:rPr lang="pt-BR" sz="2400" dirty="0" smtClean="0">
                <a:latin typeface="Times New Roman" pitchFamily="18" charset="0"/>
                <a:cs typeface="Times New Roman" pitchFamily="18" charset="0"/>
              </a:rPr>
              <a:t>Esses dois pontos – o</a:t>
            </a:r>
            <a:r>
              <a:rPr lang="pt-BR" sz="2400" b="1" dirty="0" smtClean="0">
                <a:latin typeface="Times New Roman" pitchFamily="18" charset="0"/>
                <a:cs typeface="Times New Roman" pitchFamily="18" charset="0"/>
              </a:rPr>
              <a:t> fato </a:t>
            </a:r>
            <a:r>
              <a:rPr lang="pt-BR" sz="2400" dirty="0" smtClean="0">
                <a:latin typeface="Times New Roman" pitchFamily="18" charset="0"/>
                <a:cs typeface="Times New Roman" pitchFamily="18" charset="0"/>
              </a:rPr>
              <a:t>e sua </a:t>
            </a:r>
            <a:r>
              <a:rPr lang="pt-BR" sz="2400" b="1" dirty="0" smtClean="0">
                <a:latin typeface="Times New Roman" pitchFamily="18" charset="0"/>
                <a:cs typeface="Times New Roman" pitchFamily="18" charset="0"/>
              </a:rPr>
              <a:t>imputabilidade</a:t>
            </a:r>
            <a:r>
              <a:rPr lang="pt-BR" sz="2400" dirty="0" smtClean="0">
                <a:latin typeface="Times New Roman" pitchFamily="18" charset="0"/>
                <a:cs typeface="Times New Roman" pitchFamily="18" charset="0"/>
              </a:rPr>
              <a:t> a alguém – constituem pressupostos </a:t>
            </a:r>
            <a:r>
              <a:rPr lang="pt-BR" sz="2400" dirty="0" err="1" smtClean="0">
                <a:latin typeface="Times New Roman" pitchFamily="18" charset="0"/>
                <a:cs typeface="Times New Roman" pitchFamily="18" charset="0"/>
              </a:rPr>
              <a:t>inafastaveis</a:t>
            </a:r>
            <a:r>
              <a:rPr lang="pt-BR" sz="2400" dirty="0" smtClean="0">
                <a:latin typeface="Times New Roman" pitchFamily="18" charset="0"/>
                <a:cs typeface="Times New Roman" pitchFamily="18" charset="0"/>
              </a:rPr>
              <a:t> do instituto da responsabilidade</a:t>
            </a:r>
            <a:r>
              <a:rPr lang="pt-BR" sz="2400" dirty="0" smtClean="0">
                <a:latin typeface="Times New Roman" pitchFamily="18" charset="0"/>
                <a:cs typeface="Times New Roman" pitchFamily="18" charset="0"/>
              </a:rPr>
              <a:t>.</a:t>
            </a:r>
          </a:p>
          <a:p>
            <a:endParaRPr lang="pt-BR" dirty="0"/>
          </a:p>
        </p:txBody>
      </p:sp>
      <p:sp>
        <p:nvSpPr>
          <p:cNvPr id="3" name="Título 2"/>
          <p:cNvSpPr>
            <a:spLocks noGrp="1"/>
          </p:cNvSpPr>
          <p:nvPr>
            <p:ph type="title"/>
          </p:nvPr>
        </p:nvSpPr>
        <p:spPr>
          <a:xfrm>
            <a:off x="457200" y="274638"/>
            <a:ext cx="7067128" cy="706090"/>
          </a:xfrm>
        </p:spPr>
        <p:txBody>
          <a:bodyPr>
            <a:normAutofit/>
          </a:bodyPr>
          <a:lstStyle/>
          <a:p>
            <a:pPr algn="ctr"/>
            <a:r>
              <a:rPr lang="pt-BR" sz="2800" dirty="0" smtClean="0">
                <a:latin typeface="Times New Roman" pitchFamily="18" charset="0"/>
                <a:cs typeface="Times New Roman" pitchFamily="18" charset="0"/>
              </a:rPr>
              <a:t>Responsabilidade do Estado</a:t>
            </a:r>
            <a:endParaRPr lang="pt-BR" sz="2800"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lstStyle/>
          <a:p>
            <a:pPr algn="just"/>
            <a:r>
              <a:rPr lang="pt-BR" sz="2400" i="1" dirty="0" smtClean="0">
                <a:latin typeface="Times New Roman" pitchFamily="18" charset="0"/>
                <a:cs typeface="Times New Roman" pitchFamily="18" charset="0"/>
              </a:rPr>
              <a:t>Responsabilidade contratual</a:t>
            </a:r>
            <a:r>
              <a:rPr lang="pt-BR" sz="2400" dirty="0" smtClean="0">
                <a:latin typeface="Times New Roman" pitchFamily="18" charset="0"/>
                <a:cs typeface="Times New Roman" pitchFamily="18" charset="0"/>
              </a:rPr>
              <a:t> - a que se dá a partir de ato que viola dever imposto por relação jurídica existente entre o agente e a vítima, ou seja, quando o dano é causado por violação de obrigação contratual</a:t>
            </a:r>
            <a:r>
              <a:rPr lang="pt-BR" sz="2400" dirty="0" smtClean="0">
                <a:latin typeface="Times New Roman" pitchFamily="18" charset="0"/>
                <a:cs typeface="Times New Roman" pitchFamily="18" charset="0"/>
              </a:rPr>
              <a:t>.</a:t>
            </a:r>
          </a:p>
          <a:p>
            <a:pPr algn="just"/>
            <a:endParaRPr lang="pt-BR" sz="2400" dirty="0" smtClean="0">
              <a:latin typeface="Times New Roman" pitchFamily="18" charset="0"/>
              <a:cs typeface="Times New Roman" pitchFamily="18" charset="0"/>
            </a:endParaRPr>
          </a:p>
          <a:p>
            <a:pPr algn="just"/>
            <a:r>
              <a:rPr lang="pt-BR" sz="2400" i="1" dirty="0" smtClean="0">
                <a:latin typeface="Times New Roman" pitchFamily="18" charset="0"/>
                <a:cs typeface="Times New Roman" pitchFamily="18" charset="0"/>
              </a:rPr>
              <a:t>Responsabilidade extracontratual</a:t>
            </a:r>
            <a:r>
              <a:rPr lang="pt-BR" sz="2400" dirty="0" smtClean="0">
                <a:latin typeface="Times New Roman" pitchFamily="18" charset="0"/>
                <a:cs typeface="Times New Roman" pitchFamily="18" charset="0"/>
              </a:rPr>
              <a:t> - a que surge de obrigação instituída em face de lei, não somente fundada na vontade dos indivíduos.</a:t>
            </a:r>
          </a:p>
          <a:p>
            <a:pPr>
              <a:buNone/>
            </a:pPr>
            <a:endParaRPr lang="pt-BR" dirty="0"/>
          </a:p>
        </p:txBody>
      </p:sp>
      <p:sp>
        <p:nvSpPr>
          <p:cNvPr id="3" name="Título 2"/>
          <p:cNvSpPr>
            <a:spLocks noGrp="1"/>
          </p:cNvSpPr>
          <p:nvPr>
            <p:ph type="title"/>
          </p:nvPr>
        </p:nvSpPr>
        <p:spPr>
          <a:xfrm>
            <a:off x="457200" y="274638"/>
            <a:ext cx="6563072" cy="1066130"/>
          </a:xfrm>
        </p:spPr>
        <p:txBody>
          <a:bodyPr>
            <a:normAutofit/>
          </a:bodyPr>
          <a:lstStyle/>
          <a:p>
            <a:pPr algn="ctr"/>
            <a:r>
              <a:rPr lang="pt-BR" sz="2800" dirty="0" smtClean="0">
                <a:latin typeface="Times New Roman" pitchFamily="18" charset="0"/>
                <a:cs typeface="Times New Roman" pitchFamily="18" charset="0"/>
              </a:rPr>
              <a:t>Responsabilidade Civil</a:t>
            </a:r>
            <a:endParaRPr lang="pt-BR" sz="2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611560" y="1481329"/>
            <a:ext cx="8075240" cy="4323936"/>
          </a:xfrm>
        </p:spPr>
        <p:txBody>
          <a:bodyPr>
            <a:normAutofit lnSpcReduction="10000"/>
          </a:bodyPr>
          <a:lstStyle/>
          <a:p>
            <a:pPr algn="just"/>
            <a:r>
              <a:rPr lang="pt-BR" sz="2200" dirty="0" smtClean="0">
                <a:latin typeface="Times New Roman" pitchFamily="18" charset="0"/>
                <a:cs typeface="Times New Roman" pitchFamily="18" charset="0"/>
              </a:rPr>
              <a:t>Ressalta-se que o Código Civil, </a:t>
            </a:r>
            <a:r>
              <a:rPr lang="pt-BR" sz="2200" u="sng" dirty="0" smtClean="0">
                <a:latin typeface="Times New Roman" pitchFamily="18" charset="0"/>
                <a:cs typeface="Times New Roman" pitchFamily="18" charset="0"/>
              </a:rPr>
              <a:t>em duas hipóteses</a:t>
            </a:r>
            <a:r>
              <a:rPr lang="pt-BR" sz="2200" dirty="0" smtClean="0">
                <a:latin typeface="Times New Roman" pitchFamily="18" charset="0"/>
                <a:cs typeface="Times New Roman" pitchFamily="18" charset="0"/>
              </a:rPr>
              <a:t>, exclui a responsabilidade civil pelo fato de não considerar atos ilícitos:</a:t>
            </a:r>
          </a:p>
          <a:p>
            <a:pPr algn="just">
              <a:buNone/>
            </a:pPr>
            <a:r>
              <a:rPr lang="pt-BR" sz="2200" dirty="0" smtClean="0">
                <a:latin typeface="Times New Roman" pitchFamily="18" charset="0"/>
                <a:cs typeface="Times New Roman" pitchFamily="18" charset="0"/>
              </a:rPr>
              <a:t>		</a:t>
            </a:r>
            <a:endParaRPr lang="pt-BR" sz="2200" dirty="0" smtClean="0">
              <a:latin typeface="Times New Roman" pitchFamily="18" charset="0"/>
              <a:cs typeface="Times New Roman" pitchFamily="18" charset="0"/>
            </a:endParaRPr>
          </a:p>
          <a:p>
            <a:pPr algn="just">
              <a:buNone/>
            </a:pPr>
            <a:r>
              <a:rPr lang="pt-BR" sz="2200" dirty="0" smtClean="0">
                <a:latin typeface="Times New Roman" pitchFamily="18" charset="0"/>
                <a:cs typeface="Times New Roman" pitchFamily="18" charset="0"/>
              </a:rPr>
              <a:t>		I </a:t>
            </a:r>
            <a:r>
              <a:rPr lang="pt-BR" sz="2200" dirty="0" smtClean="0">
                <a:latin typeface="Times New Roman" pitchFamily="18" charset="0"/>
                <a:cs typeface="Times New Roman" pitchFamily="18" charset="0"/>
              </a:rPr>
              <a:t>– os praticados em legítima defesa ou no </a:t>
            </a:r>
            <a:r>
              <a:rPr lang="pt-BR" sz="2200" dirty="0" smtClean="0">
                <a:latin typeface="Times New Roman" pitchFamily="18" charset="0"/>
                <a:cs typeface="Times New Roman" pitchFamily="18" charset="0"/>
              </a:rPr>
              <a:t>	exercício 	regular </a:t>
            </a:r>
            <a:r>
              <a:rPr lang="pt-BR" sz="2200" dirty="0" smtClean="0">
                <a:latin typeface="Times New Roman" pitchFamily="18" charset="0"/>
                <a:cs typeface="Times New Roman" pitchFamily="18" charset="0"/>
              </a:rPr>
              <a:t>de um direito reconhecido;</a:t>
            </a:r>
          </a:p>
          <a:p>
            <a:pPr lvl="1" algn="just">
              <a:buNone/>
            </a:pPr>
            <a:r>
              <a:rPr lang="pt-BR" sz="2200" dirty="0" smtClean="0">
                <a:latin typeface="Times New Roman" pitchFamily="18" charset="0"/>
                <a:cs typeface="Times New Roman" pitchFamily="18" charset="0"/>
              </a:rPr>
              <a:t>		</a:t>
            </a:r>
            <a:r>
              <a:rPr lang="pt-BR" sz="2200" dirty="0" smtClean="0">
                <a:latin typeface="Times New Roman" pitchFamily="18" charset="0"/>
                <a:cs typeface="Times New Roman" pitchFamily="18" charset="0"/>
              </a:rPr>
              <a:t>II </a:t>
            </a:r>
            <a:r>
              <a:rPr lang="pt-BR" sz="2200" dirty="0" smtClean="0">
                <a:latin typeface="Times New Roman" pitchFamily="18" charset="0"/>
                <a:cs typeface="Times New Roman" pitchFamily="18" charset="0"/>
              </a:rPr>
              <a:t>– a deterioração ou destruição da coisa alheia, ou a lesão à </a:t>
            </a:r>
            <a:r>
              <a:rPr lang="pt-BR" sz="2200" dirty="0" smtClean="0">
                <a:latin typeface="Times New Roman" pitchFamily="18" charset="0"/>
                <a:cs typeface="Times New Roman" pitchFamily="18" charset="0"/>
              </a:rPr>
              <a:t>	pessoa</a:t>
            </a:r>
            <a:r>
              <a:rPr lang="pt-BR" sz="2200" dirty="0" smtClean="0">
                <a:latin typeface="Times New Roman" pitchFamily="18" charset="0"/>
                <a:cs typeface="Times New Roman" pitchFamily="18" charset="0"/>
              </a:rPr>
              <a:t>, a fim de remover perigo iminente”. (Art. 160, CC) </a:t>
            </a:r>
            <a:endParaRPr lang="pt-BR" sz="2200" dirty="0" smtClean="0">
              <a:latin typeface="Times New Roman" pitchFamily="18" charset="0"/>
              <a:cs typeface="Times New Roman" pitchFamily="18" charset="0"/>
            </a:endParaRPr>
          </a:p>
          <a:p>
            <a:pPr lvl="1" algn="just">
              <a:buNone/>
            </a:pPr>
            <a:endParaRPr lang="pt-BR" sz="2200" dirty="0" smtClean="0">
              <a:latin typeface="Times New Roman" pitchFamily="18" charset="0"/>
              <a:cs typeface="Times New Roman" pitchFamily="18" charset="0"/>
            </a:endParaRPr>
          </a:p>
          <a:p>
            <a:pPr algn="just"/>
            <a:r>
              <a:rPr lang="pt-BR" sz="2200" dirty="0" smtClean="0">
                <a:latin typeface="Times New Roman" pitchFamily="18" charset="0"/>
                <a:cs typeface="Times New Roman" pitchFamily="18" charset="0"/>
              </a:rPr>
              <a:t>Nessa segunda hipótese, o Código ressalva que o ato só será legítimo “quando as circunstâncias o tornarem absolutamente necessário, não excedendo os limites do indispensável para a remoção do perigo”.</a:t>
            </a:r>
          </a:p>
          <a:p>
            <a:endParaRPr lang="pt-BR" dirty="0"/>
          </a:p>
        </p:txBody>
      </p:sp>
      <p:sp>
        <p:nvSpPr>
          <p:cNvPr id="3" name="Título 2"/>
          <p:cNvSpPr>
            <a:spLocks noGrp="1"/>
          </p:cNvSpPr>
          <p:nvPr>
            <p:ph type="title"/>
          </p:nvPr>
        </p:nvSpPr>
        <p:spPr>
          <a:xfrm>
            <a:off x="457200" y="274638"/>
            <a:ext cx="6419056" cy="922114"/>
          </a:xfrm>
        </p:spPr>
        <p:txBody>
          <a:bodyPr>
            <a:normAutofit/>
          </a:bodyPr>
          <a:lstStyle/>
          <a:p>
            <a:pPr algn="ctr"/>
            <a:r>
              <a:rPr lang="pt-BR" sz="2800" dirty="0" smtClean="0">
                <a:latin typeface="Times New Roman" pitchFamily="18" charset="0"/>
                <a:cs typeface="Times New Roman" pitchFamily="18" charset="0"/>
              </a:rPr>
              <a:t>Responsabilidade Civil</a:t>
            </a:r>
            <a:endParaRPr lang="pt-BR" sz="2800"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467544" y="1484784"/>
            <a:ext cx="8496944" cy="4464496"/>
          </a:xfrm>
        </p:spPr>
        <p:txBody>
          <a:bodyPr>
            <a:normAutofit lnSpcReduction="10000"/>
          </a:bodyPr>
          <a:lstStyle/>
          <a:p>
            <a:pPr algn="just"/>
            <a:r>
              <a:rPr lang="pt-BR" sz="2200" dirty="0" smtClean="0">
                <a:latin typeface="Times New Roman" pitchFamily="18" charset="0"/>
                <a:cs typeface="Times New Roman" pitchFamily="18" charset="0"/>
              </a:rPr>
              <a:t>A Responsabilidade Civil do Estado, como sujeito de Direitos e Deveres, surge em decorrência da obrigação a ele imposta de reparar os danos causados a terceiros no exercício de suas atividades. </a:t>
            </a:r>
            <a:endParaRPr lang="pt-BR" sz="2200" dirty="0" smtClean="0">
              <a:latin typeface="Times New Roman" pitchFamily="18" charset="0"/>
              <a:cs typeface="Times New Roman" pitchFamily="18" charset="0"/>
            </a:endParaRPr>
          </a:p>
          <a:p>
            <a:pPr algn="just"/>
            <a:endParaRPr lang="pt-BR" sz="2200" b="1" dirty="0" smtClean="0">
              <a:latin typeface="Times New Roman" pitchFamily="18" charset="0"/>
              <a:cs typeface="Times New Roman" pitchFamily="18" charset="0"/>
            </a:endParaRPr>
          </a:p>
          <a:p>
            <a:r>
              <a:rPr lang="pt-BR" sz="2200" dirty="0" smtClean="0">
                <a:latin typeface="Times New Roman" pitchFamily="18" charset="0"/>
                <a:cs typeface="Times New Roman" pitchFamily="18" charset="0"/>
              </a:rPr>
              <a:t>Os danos causados pelo Estado ou quem os representa – particulares em colaboração com o Estado ou agentes públicos – para serem passivos de indenização, devem ser dotados de pelo menos uma das características a seguir:</a:t>
            </a:r>
          </a:p>
          <a:p>
            <a:pPr>
              <a:buNone/>
            </a:pPr>
            <a:r>
              <a:rPr lang="pt-BR" sz="2200" dirty="0" smtClean="0">
                <a:latin typeface="Times New Roman" pitchFamily="18" charset="0"/>
                <a:cs typeface="Times New Roman" pitchFamily="18" charset="0"/>
              </a:rPr>
              <a:t>	a</a:t>
            </a:r>
            <a:r>
              <a:rPr lang="pt-BR" sz="2200" dirty="0" smtClean="0">
                <a:latin typeface="Times New Roman" pitchFamily="18" charset="0"/>
                <a:cs typeface="Times New Roman" pitchFamily="18" charset="0"/>
              </a:rPr>
              <a:t>) </a:t>
            </a:r>
            <a:r>
              <a:rPr lang="pt-BR" sz="2200" b="1" u="sng" dirty="0" smtClean="0">
                <a:latin typeface="Times New Roman" pitchFamily="18" charset="0"/>
                <a:cs typeface="Times New Roman" pitchFamily="18" charset="0"/>
              </a:rPr>
              <a:t>Dano Certo</a:t>
            </a:r>
            <a:r>
              <a:rPr lang="pt-BR" sz="2200" dirty="0" smtClean="0">
                <a:latin typeface="Times New Roman" pitchFamily="18" charset="0"/>
                <a:cs typeface="Times New Roman" pitchFamily="18" charset="0"/>
              </a:rPr>
              <a:t>: é o dano real, </a:t>
            </a:r>
            <a:r>
              <a:rPr lang="pt-BR" sz="2200" dirty="0" err="1" smtClean="0">
                <a:latin typeface="Times New Roman" pitchFamily="18" charset="0"/>
                <a:cs typeface="Times New Roman" pitchFamily="18" charset="0"/>
              </a:rPr>
              <a:t>quantificavel</a:t>
            </a:r>
            <a:r>
              <a:rPr lang="pt-BR" sz="2200" dirty="0" smtClean="0">
                <a:latin typeface="Times New Roman" pitchFamily="18" charset="0"/>
                <a:cs typeface="Times New Roman" pitchFamily="18" charset="0"/>
              </a:rPr>
              <a:t>. Danos futuros/virtuais não permitem a responsabilização. </a:t>
            </a:r>
          </a:p>
          <a:p>
            <a:pPr>
              <a:buNone/>
            </a:pPr>
            <a:r>
              <a:rPr lang="pt-BR" sz="2200" dirty="0" smtClean="0">
                <a:latin typeface="Times New Roman" pitchFamily="18" charset="0"/>
                <a:cs typeface="Times New Roman" pitchFamily="18" charset="0"/>
              </a:rPr>
              <a:t>	b</a:t>
            </a:r>
            <a:r>
              <a:rPr lang="pt-BR" sz="2200" dirty="0" smtClean="0">
                <a:latin typeface="Times New Roman" pitchFamily="18" charset="0"/>
                <a:cs typeface="Times New Roman" pitchFamily="18" charset="0"/>
              </a:rPr>
              <a:t>) </a:t>
            </a:r>
            <a:r>
              <a:rPr lang="pt-BR" sz="2200" b="1" u="sng" dirty="0" smtClean="0">
                <a:latin typeface="Times New Roman" pitchFamily="18" charset="0"/>
                <a:cs typeface="Times New Roman" pitchFamily="18" charset="0"/>
              </a:rPr>
              <a:t>Dano Especial</a:t>
            </a:r>
            <a:r>
              <a:rPr lang="pt-BR" sz="2200" dirty="0" smtClean="0">
                <a:latin typeface="Times New Roman" pitchFamily="18" charset="0"/>
                <a:cs typeface="Times New Roman" pitchFamily="18" charset="0"/>
              </a:rPr>
              <a:t>: quando há a possibilidade de individualizar o dano. </a:t>
            </a:r>
          </a:p>
          <a:p>
            <a:pPr>
              <a:buNone/>
            </a:pPr>
            <a:r>
              <a:rPr lang="pt-BR" sz="2200" dirty="0" smtClean="0">
                <a:latin typeface="Times New Roman" pitchFamily="18" charset="0"/>
                <a:cs typeface="Times New Roman" pitchFamily="18" charset="0"/>
              </a:rPr>
              <a:t>	c</a:t>
            </a:r>
            <a:r>
              <a:rPr lang="pt-BR" sz="2200" dirty="0" smtClean="0">
                <a:latin typeface="Times New Roman" pitchFamily="18" charset="0"/>
                <a:cs typeface="Times New Roman" pitchFamily="18" charset="0"/>
              </a:rPr>
              <a:t>) D</a:t>
            </a:r>
            <a:r>
              <a:rPr lang="pt-BR" sz="2200" b="1" u="sng" dirty="0" smtClean="0">
                <a:latin typeface="Times New Roman" pitchFamily="18" charset="0"/>
                <a:cs typeface="Times New Roman" pitchFamily="18" charset="0"/>
              </a:rPr>
              <a:t>ano Anormal</a:t>
            </a:r>
            <a:r>
              <a:rPr lang="pt-BR" sz="2200" dirty="0" smtClean="0">
                <a:latin typeface="Times New Roman" pitchFamily="18" charset="0"/>
                <a:cs typeface="Times New Roman" pitchFamily="18" charset="0"/>
              </a:rPr>
              <a:t>: é que causa prejuízos atípicos, extrapolando o que se considera problemas comuns de todas as sociedades.    </a:t>
            </a:r>
          </a:p>
          <a:p>
            <a:pPr algn="just"/>
            <a:endParaRPr lang="pt-BR" sz="2400" b="1" dirty="0" smtClean="0">
              <a:latin typeface="Times New Roman" pitchFamily="18" charset="0"/>
              <a:cs typeface="Times New Roman" pitchFamily="18" charset="0"/>
            </a:endParaRPr>
          </a:p>
          <a:p>
            <a:endParaRPr lang="pt-BR" dirty="0"/>
          </a:p>
        </p:txBody>
      </p:sp>
      <p:sp>
        <p:nvSpPr>
          <p:cNvPr id="3" name="Título 2"/>
          <p:cNvSpPr>
            <a:spLocks noGrp="1"/>
          </p:cNvSpPr>
          <p:nvPr>
            <p:ph type="title"/>
          </p:nvPr>
        </p:nvSpPr>
        <p:spPr>
          <a:xfrm>
            <a:off x="457200" y="274638"/>
            <a:ext cx="6635080" cy="1066130"/>
          </a:xfrm>
        </p:spPr>
        <p:txBody>
          <a:bodyPr>
            <a:normAutofit/>
          </a:bodyPr>
          <a:lstStyle/>
          <a:p>
            <a:pPr algn="ctr"/>
            <a:r>
              <a:rPr lang="pt-BR" sz="2800" dirty="0" smtClean="0">
                <a:latin typeface="Times New Roman" pitchFamily="18" charset="0"/>
                <a:cs typeface="Times New Roman" pitchFamily="18" charset="0"/>
              </a:rPr>
              <a:t>Responsabilidade Civil</a:t>
            </a:r>
            <a:endParaRPr lang="pt-BR" sz="2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539552" y="1481329"/>
            <a:ext cx="8147248" cy="4179920"/>
          </a:xfrm>
        </p:spPr>
        <p:txBody>
          <a:bodyPr>
            <a:normAutofit/>
          </a:bodyPr>
          <a:lstStyle/>
          <a:p>
            <a:pPr algn="just"/>
            <a:r>
              <a:rPr lang="pt-BR" sz="2400" b="1" dirty="0" smtClean="0">
                <a:latin typeface="Times New Roman" pitchFamily="18" charset="0"/>
                <a:cs typeface="Times New Roman" pitchFamily="18" charset="0"/>
              </a:rPr>
              <a:t>A Responsabilidade decorrente de Atos de Império e de Gestão: Teoria Civilista</a:t>
            </a:r>
            <a:endParaRPr lang="pt-BR" sz="2400" dirty="0" smtClean="0">
              <a:latin typeface="Times New Roman" pitchFamily="18" charset="0"/>
              <a:cs typeface="Times New Roman" pitchFamily="18" charset="0"/>
            </a:endParaRPr>
          </a:p>
          <a:p>
            <a:pPr algn="just">
              <a:buNone/>
            </a:pPr>
            <a:endParaRPr lang="pt-BR" sz="2400" dirty="0" smtClean="0">
              <a:latin typeface="Times New Roman" pitchFamily="18" charset="0"/>
              <a:cs typeface="Times New Roman" pitchFamily="18" charset="0"/>
            </a:endParaRPr>
          </a:p>
          <a:p>
            <a:pPr algn="just"/>
            <a:r>
              <a:rPr lang="pt-BR" sz="2400" dirty="0" smtClean="0">
                <a:latin typeface="Times New Roman" pitchFamily="18" charset="0"/>
                <a:cs typeface="Times New Roman" pitchFamily="18" charset="0"/>
              </a:rPr>
              <a:t>A primeira ideia justificadora dessa teoria se origina na Teoria da dupla personalidade do Estado, onde ele representaria uma pessoa de direito público (pessoa soberana) e outra pessoa de direito privado (pessoa patrimonial). </a:t>
            </a:r>
          </a:p>
          <a:p>
            <a:pPr algn="just"/>
            <a:r>
              <a:rPr lang="pt-BR" sz="2400" dirty="0" smtClean="0">
                <a:latin typeface="Times New Roman" pitchFamily="18" charset="0"/>
                <a:cs typeface="Times New Roman" pitchFamily="18" charset="0"/>
              </a:rPr>
              <a:t>No primeiro caso, praticaria eles Atos de Império. </a:t>
            </a:r>
          </a:p>
          <a:p>
            <a:pPr algn="just"/>
            <a:r>
              <a:rPr lang="pt-BR" sz="2400" dirty="0" smtClean="0">
                <a:latin typeface="Times New Roman" pitchFamily="18" charset="0"/>
                <a:cs typeface="Times New Roman" pitchFamily="18" charset="0"/>
              </a:rPr>
              <a:t>Já como pessoa patrimonial, ele se apresentaria quando se colocasse a “</a:t>
            </a:r>
            <a:r>
              <a:rPr lang="pt-BR" sz="2400" i="1" dirty="0" smtClean="0">
                <a:latin typeface="Times New Roman" pitchFamily="18" charset="0"/>
                <a:cs typeface="Times New Roman" pitchFamily="18" charset="0"/>
              </a:rPr>
              <a:t>gerir os seus interesses e negócios</a:t>
            </a:r>
            <a:r>
              <a:rPr lang="pt-BR" sz="2400" dirty="0" smtClean="0">
                <a:latin typeface="Times New Roman" pitchFamily="18" charset="0"/>
                <a:cs typeface="Times New Roman" pitchFamily="18" charset="0"/>
              </a:rPr>
              <a:t>”</a:t>
            </a:r>
            <a:endParaRPr lang="pt-BR" sz="2400" dirty="0">
              <a:latin typeface="Times New Roman" pitchFamily="18" charset="0"/>
              <a:cs typeface="Times New Roman" pitchFamily="18" charset="0"/>
            </a:endParaRPr>
          </a:p>
        </p:txBody>
      </p:sp>
      <p:sp>
        <p:nvSpPr>
          <p:cNvPr id="3" name="Título 2"/>
          <p:cNvSpPr>
            <a:spLocks noGrp="1"/>
          </p:cNvSpPr>
          <p:nvPr>
            <p:ph type="title"/>
          </p:nvPr>
        </p:nvSpPr>
        <p:spPr>
          <a:xfrm>
            <a:off x="457200" y="274638"/>
            <a:ext cx="6347048" cy="922114"/>
          </a:xfrm>
        </p:spPr>
        <p:txBody>
          <a:bodyPr>
            <a:normAutofit/>
          </a:bodyPr>
          <a:lstStyle/>
          <a:p>
            <a:pPr algn="ctr"/>
            <a:r>
              <a:rPr lang="pt-BR" sz="2800" dirty="0" smtClean="0">
                <a:latin typeface="Times New Roman" pitchFamily="18" charset="0"/>
                <a:cs typeface="Times New Roman" pitchFamily="18" charset="0"/>
              </a:rPr>
              <a:t>Responsabilidade Civil</a:t>
            </a:r>
            <a:endParaRPr lang="pt-BR" sz="2800"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normAutofit fontScale="92500" lnSpcReduction="20000"/>
          </a:bodyPr>
          <a:lstStyle/>
          <a:p>
            <a:pPr algn="just"/>
            <a:r>
              <a:rPr lang="pt-BR" sz="2400" dirty="0" smtClean="0">
                <a:latin typeface="Times New Roman" pitchFamily="18" charset="0"/>
                <a:cs typeface="Times New Roman" pitchFamily="18" charset="0"/>
              </a:rPr>
              <a:t>A Responsabilidade Subjetiva do Estado </a:t>
            </a:r>
          </a:p>
          <a:p>
            <a:pPr algn="just">
              <a:buNone/>
            </a:pPr>
            <a:endParaRPr lang="pt-BR" sz="2400" dirty="0" smtClean="0">
              <a:latin typeface="Times New Roman" pitchFamily="18" charset="0"/>
              <a:cs typeface="Times New Roman" pitchFamily="18" charset="0"/>
            </a:endParaRPr>
          </a:p>
          <a:p>
            <a:pPr algn="just"/>
            <a:r>
              <a:rPr lang="pt-BR" sz="2400" dirty="0" smtClean="0">
                <a:latin typeface="Times New Roman" pitchFamily="18" charset="0"/>
                <a:cs typeface="Times New Roman" pitchFamily="18" charset="0"/>
              </a:rPr>
              <a:t>A partir dos problemas e insatisfações gerados pela Responsabilidade decorrente de Atos de Império e de Gestão, surge então a Responsabilidade do Estado com base em um elemento central: a ocorrência da culpa</a:t>
            </a:r>
            <a:r>
              <a:rPr lang="pt-BR" sz="2400" dirty="0" smtClean="0">
                <a:latin typeface="Times New Roman" pitchFamily="18" charset="0"/>
                <a:cs typeface="Times New Roman" pitchFamily="18" charset="0"/>
              </a:rPr>
              <a:t>.</a:t>
            </a:r>
          </a:p>
          <a:p>
            <a:pPr algn="just">
              <a:buNone/>
            </a:pPr>
            <a:r>
              <a:rPr lang="pt-BR" sz="2400" dirty="0" smtClean="0">
                <a:latin typeface="Times New Roman" pitchFamily="18" charset="0"/>
                <a:cs typeface="Times New Roman" pitchFamily="18" charset="0"/>
              </a:rPr>
              <a:t> </a:t>
            </a:r>
            <a:endParaRPr lang="pt-BR" sz="2400" dirty="0" smtClean="0">
              <a:latin typeface="Times New Roman" pitchFamily="18" charset="0"/>
              <a:cs typeface="Times New Roman" pitchFamily="18" charset="0"/>
            </a:endParaRPr>
          </a:p>
          <a:p>
            <a:pPr algn="just"/>
            <a:r>
              <a:rPr lang="pt-BR" sz="2400" dirty="0" smtClean="0">
                <a:latin typeface="Times New Roman" pitchFamily="18" charset="0"/>
                <a:cs typeface="Times New Roman" pitchFamily="18" charset="0"/>
              </a:rPr>
              <a:t>Esta deveria ser demonstrada pela vítima. </a:t>
            </a:r>
            <a:endParaRPr lang="pt-BR" sz="2400" dirty="0" smtClean="0">
              <a:latin typeface="Times New Roman" pitchFamily="18" charset="0"/>
              <a:cs typeface="Times New Roman" pitchFamily="18" charset="0"/>
            </a:endParaRPr>
          </a:p>
          <a:p>
            <a:pPr algn="just"/>
            <a:endParaRPr lang="pt-BR" sz="2400" dirty="0" smtClean="0">
              <a:latin typeface="Times New Roman" pitchFamily="18" charset="0"/>
              <a:cs typeface="Times New Roman" pitchFamily="18" charset="0"/>
            </a:endParaRPr>
          </a:p>
          <a:p>
            <a:pPr algn="just"/>
            <a:r>
              <a:rPr lang="pt-BR" sz="2400" dirty="0" smtClean="0">
                <a:latin typeface="Times New Roman" pitchFamily="18" charset="0"/>
                <a:cs typeface="Times New Roman" pitchFamily="18" charset="0"/>
              </a:rPr>
              <a:t>Embora se aceite a contribuição da doutrina civilista à evolução da responsabilidade do Estado, ela ainda era frágil para o sistema, pois, devido à necessidade da ocorrência de culpa e de individualização do agente culpado, restava dificultoso atribuir o ressarcimento ao lesado, principalmente quando este não dispunha de meios para localizar o culpado.</a:t>
            </a:r>
          </a:p>
          <a:p>
            <a:pPr algn="just"/>
            <a:endParaRPr lang="pt-BR" sz="2400" dirty="0" smtClean="0">
              <a:latin typeface="Times New Roman" pitchFamily="18" charset="0"/>
              <a:cs typeface="Times New Roman" pitchFamily="18" charset="0"/>
            </a:endParaRPr>
          </a:p>
          <a:p>
            <a:endParaRPr lang="pt-BR" dirty="0"/>
          </a:p>
        </p:txBody>
      </p:sp>
      <p:sp>
        <p:nvSpPr>
          <p:cNvPr id="3" name="Título 2"/>
          <p:cNvSpPr>
            <a:spLocks noGrp="1"/>
          </p:cNvSpPr>
          <p:nvPr>
            <p:ph type="title"/>
          </p:nvPr>
        </p:nvSpPr>
        <p:spPr>
          <a:xfrm>
            <a:off x="457200" y="274638"/>
            <a:ext cx="6419056" cy="922114"/>
          </a:xfrm>
        </p:spPr>
        <p:txBody>
          <a:bodyPr>
            <a:normAutofit/>
          </a:bodyPr>
          <a:lstStyle/>
          <a:p>
            <a:pPr algn="ctr"/>
            <a:r>
              <a:rPr lang="pt-BR" sz="2800" dirty="0" smtClean="0">
                <a:latin typeface="Times New Roman" pitchFamily="18" charset="0"/>
                <a:cs typeface="Times New Roman" pitchFamily="18" charset="0"/>
              </a:rPr>
              <a:t>Responsabilidade Civil</a:t>
            </a:r>
            <a:endParaRPr lang="pt-BR" sz="2800" dirty="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179512" y="1412776"/>
            <a:ext cx="8784976" cy="5185386"/>
          </a:xfrm>
        </p:spPr>
        <p:txBody>
          <a:bodyPr>
            <a:normAutofit/>
          </a:bodyPr>
          <a:lstStyle/>
          <a:p>
            <a:pPr>
              <a:buNone/>
            </a:pPr>
            <a:r>
              <a:rPr lang="pt-BR" sz="2400" b="1" dirty="0" smtClean="0">
                <a:latin typeface="Times New Roman" pitchFamily="18" charset="0"/>
                <a:cs typeface="Times New Roman" pitchFamily="18" charset="0"/>
              </a:rPr>
              <a:t>Responsabilidade objetiva do Estado: </a:t>
            </a:r>
            <a:r>
              <a:rPr lang="pt-BR" sz="2400" b="1" i="1" dirty="0" err="1" smtClean="0">
                <a:latin typeface="Times New Roman" pitchFamily="18" charset="0"/>
                <a:cs typeface="Times New Roman" pitchFamily="18" charset="0"/>
              </a:rPr>
              <a:t>leading</a:t>
            </a:r>
            <a:r>
              <a:rPr lang="pt-BR" sz="2400" b="1" i="1" dirty="0" smtClean="0">
                <a:latin typeface="Times New Roman" pitchFamily="18" charset="0"/>
                <a:cs typeface="Times New Roman" pitchFamily="18" charset="0"/>
              </a:rPr>
              <a:t> case </a:t>
            </a:r>
          </a:p>
          <a:p>
            <a:pPr>
              <a:buNone/>
            </a:pPr>
            <a:endParaRPr lang="pt-BR" sz="2400" b="1" i="1" dirty="0" smtClean="0">
              <a:latin typeface="Times New Roman" pitchFamily="18" charset="0"/>
              <a:cs typeface="Times New Roman" pitchFamily="18" charset="0"/>
            </a:endParaRPr>
          </a:p>
          <a:p>
            <a:r>
              <a:rPr lang="pt-BR" sz="2400" dirty="0" smtClean="0">
                <a:latin typeface="Times New Roman" pitchFamily="18" charset="0"/>
                <a:cs typeface="Times New Roman" pitchFamily="18" charset="0"/>
              </a:rPr>
              <a:t>Em </a:t>
            </a:r>
            <a:r>
              <a:rPr lang="pt-BR" sz="2400" dirty="0" smtClean="0">
                <a:latin typeface="Times New Roman" pitchFamily="18" charset="0"/>
                <a:cs typeface="Times New Roman" pitchFamily="18" charset="0"/>
              </a:rPr>
              <a:t>8 de fevereiro de 1873, na França, o Tribunal de Conflitos proferiria uma decisão paradigmática que mudaria todo o conceito em torno da Responsabilidade Civil do Estado. </a:t>
            </a:r>
          </a:p>
          <a:p>
            <a:r>
              <a:rPr lang="pt-BR" sz="2400" dirty="0" smtClean="0">
                <a:latin typeface="Times New Roman" pitchFamily="18" charset="0"/>
                <a:cs typeface="Times New Roman" pitchFamily="18" charset="0"/>
              </a:rPr>
              <a:t>A ação se inicia, quando em 3 de novembro de 1871, </a:t>
            </a:r>
            <a:r>
              <a:rPr lang="pt-BR" sz="2400" dirty="0" err="1" smtClean="0">
                <a:latin typeface="Times New Roman" pitchFamily="18" charset="0"/>
                <a:cs typeface="Times New Roman" pitchFamily="18" charset="0"/>
              </a:rPr>
              <a:t>Agnès</a:t>
            </a:r>
            <a:r>
              <a:rPr lang="pt-BR" sz="2400" dirty="0" smtClean="0">
                <a:latin typeface="Times New Roman" pitchFamily="18" charset="0"/>
                <a:cs typeface="Times New Roman" pitchFamily="18" charset="0"/>
              </a:rPr>
              <a:t> Blanco, uma menina de 5 anos, ao passar em frente a uma fábrica de processamento de tabaco, foi atingida por um vagonete conduzido por quatro empregados, pertencente a uma Empresa Estatal de </a:t>
            </a:r>
            <a:r>
              <a:rPr lang="pt-BR" sz="2400" dirty="0" err="1" smtClean="0">
                <a:latin typeface="Times New Roman" pitchFamily="18" charset="0"/>
                <a:cs typeface="Times New Roman" pitchFamily="18" charset="0"/>
              </a:rPr>
              <a:t>Bourdeax</a:t>
            </a:r>
            <a:r>
              <a:rPr lang="pt-BR" sz="2400" dirty="0" smtClean="0">
                <a:latin typeface="Times New Roman" pitchFamily="18" charset="0"/>
                <a:cs typeface="Times New Roman" pitchFamily="18" charset="0"/>
              </a:rPr>
              <a:t>, que subitamente saiu do estabelecimento, o que levou a menina a sofrer graves ferimentos e a ter a perna amputada.</a:t>
            </a:r>
          </a:p>
          <a:p>
            <a:endParaRPr lang="pt-BR" dirty="0"/>
          </a:p>
        </p:txBody>
      </p:sp>
      <p:sp>
        <p:nvSpPr>
          <p:cNvPr id="3" name="Título 2"/>
          <p:cNvSpPr>
            <a:spLocks noGrp="1"/>
          </p:cNvSpPr>
          <p:nvPr>
            <p:ph type="title"/>
          </p:nvPr>
        </p:nvSpPr>
        <p:spPr>
          <a:xfrm>
            <a:off x="457200" y="274638"/>
            <a:ext cx="6419056" cy="922114"/>
          </a:xfrm>
        </p:spPr>
        <p:txBody>
          <a:bodyPr>
            <a:normAutofit/>
          </a:bodyPr>
          <a:lstStyle/>
          <a:p>
            <a:pPr algn="ctr"/>
            <a:r>
              <a:rPr lang="pt-BR" sz="2800" dirty="0" smtClean="0">
                <a:latin typeface="Times New Roman" pitchFamily="18" charset="0"/>
                <a:cs typeface="Times New Roman" pitchFamily="18" charset="0"/>
              </a:rPr>
              <a:t>Responsabilidade Civil</a:t>
            </a:r>
            <a:endParaRPr lang="pt-BR" sz="28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457200" y="1481328"/>
            <a:ext cx="8229600" cy="4683976"/>
          </a:xfrm>
        </p:spPr>
        <p:txBody>
          <a:bodyPr>
            <a:noAutofit/>
          </a:bodyPr>
          <a:lstStyle/>
          <a:p>
            <a:pPr algn="just">
              <a:buNone/>
            </a:pPr>
            <a:r>
              <a:rPr lang="pt-BR" sz="2000" b="1" dirty="0" smtClean="0">
                <a:latin typeface="Times New Roman" pitchFamily="18" charset="0"/>
                <a:cs typeface="Times New Roman" pitchFamily="18" charset="0"/>
              </a:rPr>
              <a:t>Responsabilidade objetiva do Estado: </a:t>
            </a:r>
            <a:r>
              <a:rPr lang="pt-BR" sz="2000" b="1" i="1" dirty="0" err="1" smtClean="0">
                <a:latin typeface="Times New Roman" pitchFamily="18" charset="0"/>
                <a:cs typeface="Times New Roman" pitchFamily="18" charset="0"/>
              </a:rPr>
              <a:t>leading</a:t>
            </a:r>
            <a:r>
              <a:rPr lang="pt-BR" sz="2000" b="1" i="1" dirty="0" smtClean="0">
                <a:latin typeface="Times New Roman" pitchFamily="18" charset="0"/>
                <a:cs typeface="Times New Roman" pitchFamily="18" charset="0"/>
              </a:rPr>
              <a:t> case </a:t>
            </a:r>
          </a:p>
          <a:p>
            <a:pPr algn="just"/>
            <a:endParaRPr lang="pt-BR" sz="2000" dirty="0" smtClean="0">
              <a:latin typeface="Times New Roman" pitchFamily="18" charset="0"/>
              <a:cs typeface="Times New Roman" pitchFamily="18" charset="0"/>
            </a:endParaRPr>
          </a:p>
          <a:p>
            <a:pPr algn="just"/>
            <a:r>
              <a:rPr lang="pt-BR" sz="2000" dirty="0" smtClean="0">
                <a:latin typeface="Times New Roman" pitchFamily="18" charset="0"/>
                <a:cs typeface="Times New Roman" pitchFamily="18" charset="0"/>
              </a:rPr>
              <a:t>Seu </a:t>
            </a:r>
            <a:r>
              <a:rPr lang="pt-BR" sz="2000" dirty="0" smtClean="0">
                <a:latin typeface="Times New Roman" pitchFamily="18" charset="0"/>
                <a:cs typeface="Times New Roman" pitchFamily="18" charset="0"/>
              </a:rPr>
              <a:t>pai, Jean Blanco, demandou, em 24 de janeiro de 1872, no Tribunal de Justiça (civil), com ação de indenização (reparação de danos) contra o Estado, alegando a responsabilidade civil (patrimonial) pela falta cometida por seus quatro empregados. </a:t>
            </a:r>
            <a:endParaRPr lang="pt-BR" sz="2000" dirty="0" smtClean="0">
              <a:latin typeface="Times New Roman" pitchFamily="18" charset="0"/>
              <a:cs typeface="Times New Roman" pitchFamily="18" charset="0"/>
            </a:endParaRPr>
          </a:p>
          <a:p>
            <a:pPr algn="just"/>
            <a:endParaRPr lang="pt-BR" sz="2000" dirty="0" smtClean="0">
              <a:latin typeface="Times New Roman" pitchFamily="18" charset="0"/>
              <a:cs typeface="Times New Roman" pitchFamily="18" charset="0"/>
            </a:endParaRPr>
          </a:p>
          <a:p>
            <a:pPr algn="just"/>
            <a:r>
              <a:rPr lang="pt-BR" sz="2000" dirty="0" smtClean="0">
                <a:latin typeface="Times New Roman" pitchFamily="18" charset="0"/>
                <a:cs typeface="Times New Roman" pitchFamily="18" charset="0"/>
              </a:rPr>
              <a:t>Trouxe, para sustentar sua tese, as seguintes disposições do Código Civil Francês: </a:t>
            </a:r>
          </a:p>
          <a:p>
            <a:pPr lvl="1" algn="just"/>
            <a:r>
              <a:rPr lang="pt-BR" sz="2000" dirty="0" smtClean="0">
                <a:latin typeface="Times New Roman" pitchFamily="18" charset="0"/>
                <a:cs typeface="Times New Roman" pitchFamily="18" charset="0"/>
              </a:rPr>
              <a:t>Art. 1382º - consagra de forma genérica o dever de indenização baseado no prejuízo provocado por uma pessoa a outra; </a:t>
            </a:r>
          </a:p>
          <a:p>
            <a:pPr lvl="1" algn="just"/>
            <a:r>
              <a:rPr lang="pt-BR" sz="2000" dirty="0" smtClean="0">
                <a:latin typeface="Times New Roman" pitchFamily="18" charset="0"/>
                <a:cs typeface="Times New Roman" pitchFamily="18" charset="0"/>
              </a:rPr>
              <a:t>Art. 1383º - estende esse dever aos casos de negligência e imprudência; </a:t>
            </a:r>
          </a:p>
          <a:p>
            <a:pPr lvl="1" algn="just"/>
            <a:r>
              <a:rPr lang="pt-BR" sz="2000" dirty="0" smtClean="0">
                <a:latin typeface="Times New Roman" pitchFamily="18" charset="0"/>
                <a:cs typeface="Times New Roman" pitchFamily="18" charset="0"/>
              </a:rPr>
              <a:t>Art. 1384º - estipula o dever de indenização objetiva, quando o culpado é alguém pelo qual outrem deve responder.</a:t>
            </a:r>
          </a:p>
        </p:txBody>
      </p:sp>
      <p:sp>
        <p:nvSpPr>
          <p:cNvPr id="3" name="Título 2"/>
          <p:cNvSpPr>
            <a:spLocks noGrp="1"/>
          </p:cNvSpPr>
          <p:nvPr>
            <p:ph type="title"/>
          </p:nvPr>
        </p:nvSpPr>
        <p:spPr>
          <a:xfrm>
            <a:off x="457200" y="274638"/>
            <a:ext cx="7355160" cy="1138138"/>
          </a:xfrm>
        </p:spPr>
        <p:txBody>
          <a:bodyPr>
            <a:normAutofit/>
          </a:bodyPr>
          <a:lstStyle/>
          <a:p>
            <a:pPr algn="ctr"/>
            <a:r>
              <a:rPr lang="pt-BR" sz="2800" dirty="0" smtClean="0">
                <a:latin typeface="Times New Roman" pitchFamily="18" charset="0"/>
                <a:cs typeface="Times New Roman" pitchFamily="18" charset="0"/>
              </a:rPr>
              <a:t>Responsabilidade Civil</a:t>
            </a:r>
            <a:endParaRPr lang="pt-BR" sz="28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normAutofit/>
          </a:bodyPr>
          <a:lstStyle/>
          <a:p>
            <a:pPr algn="just">
              <a:buNone/>
            </a:pPr>
            <a:r>
              <a:rPr lang="pt-BR" sz="2000" b="1" dirty="0" smtClean="0">
                <a:latin typeface="Times New Roman" pitchFamily="18" charset="0"/>
                <a:cs typeface="Times New Roman" pitchFamily="18" charset="0"/>
              </a:rPr>
              <a:t>Responsabilidade objetiva do Estado: </a:t>
            </a:r>
            <a:r>
              <a:rPr lang="pt-BR" sz="2000" b="1" i="1" dirty="0" err="1" smtClean="0">
                <a:latin typeface="Times New Roman" pitchFamily="18" charset="0"/>
                <a:cs typeface="Times New Roman" pitchFamily="18" charset="0"/>
              </a:rPr>
              <a:t>leading</a:t>
            </a:r>
            <a:r>
              <a:rPr lang="pt-BR" sz="2000" b="1" i="1" dirty="0" smtClean="0">
                <a:latin typeface="Times New Roman" pitchFamily="18" charset="0"/>
                <a:cs typeface="Times New Roman" pitchFamily="18" charset="0"/>
              </a:rPr>
              <a:t> case </a:t>
            </a:r>
          </a:p>
          <a:p>
            <a:pPr algn="just"/>
            <a:endParaRPr lang="pt-BR" sz="2000" dirty="0" smtClean="0">
              <a:latin typeface="Times New Roman" pitchFamily="18" charset="0"/>
              <a:cs typeface="Times New Roman" pitchFamily="18" charset="0"/>
            </a:endParaRPr>
          </a:p>
          <a:p>
            <a:pPr algn="just"/>
            <a:r>
              <a:rPr lang="pt-BR" sz="2000" dirty="0" smtClean="0">
                <a:latin typeface="Times New Roman" pitchFamily="18" charset="0"/>
                <a:cs typeface="Times New Roman" pitchFamily="18" charset="0"/>
              </a:rPr>
              <a:t>Em </a:t>
            </a:r>
            <a:r>
              <a:rPr lang="pt-BR" sz="2000" dirty="0" smtClean="0">
                <a:latin typeface="Times New Roman" pitchFamily="18" charset="0"/>
                <a:cs typeface="Times New Roman" pitchFamily="18" charset="0"/>
              </a:rPr>
              <a:t>primeira instância o Sr. Blanco obteve sucesso nos seus pedidos, o que levou o Estado a impetrar Recurso para o Tribunal de Conflitos, questionando que o caso era passível de jurisdição administrativa, e não civil. </a:t>
            </a:r>
          </a:p>
          <a:p>
            <a:pPr algn="just"/>
            <a:r>
              <a:rPr lang="pt-BR" sz="2000" dirty="0" smtClean="0">
                <a:latin typeface="Times New Roman" pitchFamily="18" charset="0"/>
                <a:cs typeface="Times New Roman" pitchFamily="18" charset="0"/>
              </a:rPr>
              <a:t>Instaurou-se então um conflito de jurisdição. </a:t>
            </a:r>
          </a:p>
          <a:p>
            <a:pPr algn="just"/>
            <a:r>
              <a:rPr lang="pt-BR" sz="2000" dirty="0" smtClean="0">
                <a:latin typeface="Times New Roman" pitchFamily="18" charset="0"/>
                <a:cs typeface="Times New Roman" pitchFamily="18" charset="0"/>
              </a:rPr>
              <a:t>Como a Corte de Conflitos era composta por quatro membros de cada jurisdição, restou empatada a suscitação. Coube o desempate ao Ministro da Justiça, que era o Presidente do Tribunal de Conflitos, que considerou o caso de competência administrativa pelo critério do Serviço Público como definidor da jurisdição. </a:t>
            </a:r>
          </a:p>
        </p:txBody>
      </p:sp>
      <p:sp>
        <p:nvSpPr>
          <p:cNvPr id="3" name="Título 2"/>
          <p:cNvSpPr>
            <a:spLocks noGrp="1"/>
          </p:cNvSpPr>
          <p:nvPr>
            <p:ph type="title"/>
          </p:nvPr>
        </p:nvSpPr>
        <p:spPr>
          <a:xfrm>
            <a:off x="457200" y="274638"/>
            <a:ext cx="6635080" cy="1138138"/>
          </a:xfrm>
        </p:spPr>
        <p:txBody>
          <a:bodyPr>
            <a:normAutofit/>
          </a:bodyPr>
          <a:lstStyle/>
          <a:p>
            <a:pPr algn="ctr"/>
            <a:r>
              <a:rPr lang="pt-BR" sz="2800" dirty="0" smtClean="0">
                <a:latin typeface="Times New Roman" pitchFamily="18" charset="0"/>
                <a:cs typeface="Times New Roman" pitchFamily="18" charset="0"/>
              </a:rPr>
              <a:t>Responsabilidade Civil</a:t>
            </a:r>
            <a:endParaRPr lang="pt-BR" sz="28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683568" y="1481329"/>
            <a:ext cx="8003232" cy="4323936"/>
          </a:xfrm>
        </p:spPr>
        <p:txBody>
          <a:bodyPr>
            <a:normAutofit lnSpcReduction="10000"/>
          </a:bodyPr>
          <a:lstStyle/>
          <a:p>
            <a:pPr algn="just">
              <a:buNone/>
            </a:pPr>
            <a:r>
              <a:rPr lang="pt-BR" sz="2000" b="1" dirty="0" smtClean="0">
                <a:latin typeface="Times New Roman" pitchFamily="18" charset="0"/>
                <a:cs typeface="Times New Roman" pitchFamily="18" charset="0"/>
              </a:rPr>
              <a:t>Responsabilidade objetiva do Estado: </a:t>
            </a:r>
            <a:r>
              <a:rPr lang="pt-BR" sz="2000" b="1" i="1" dirty="0" err="1" smtClean="0">
                <a:latin typeface="Times New Roman" pitchFamily="18" charset="0"/>
                <a:cs typeface="Times New Roman" pitchFamily="18" charset="0"/>
              </a:rPr>
              <a:t>leading</a:t>
            </a:r>
            <a:r>
              <a:rPr lang="pt-BR" sz="2000" b="1" i="1" dirty="0" smtClean="0">
                <a:latin typeface="Times New Roman" pitchFamily="18" charset="0"/>
                <a:cs typeface="Times New Roman" pitchFamily="18" charset="0"/>
              </a:rPr>
              <a:t> case </a:t>
            </a:r>
          </a:p>
          <a:p>
            <a:pPr algn="just"/>
            <a:endParaRPr lang="pt-BR" sz="2000" dirty="0" smtClean="0">
              <a:latin typeface="Times New Roman" pitchFamily="18" charset="0"/>
              <a:cs typeface="Times New Roman" pitchFamily="18" charset="0"/>
            </a:endParaRPr>
          </a:p>
          <a:p>
            <a:pPr algn="just"/>
            <a:r>
              <a:rPr lang="pt-BR" sz="2000" dirty="0" smtClean="0">
                <a:latin typeface="Times New Roman" pitchFamily="18" charset="0"/>
                <a:cs typeface="Times New Roman" pitchFamily="18" charset="0"/>
              </a:rPr>
              <a:t>O </a:t>
            </a:r>
            <a:r>
              <a:rPr lang="pt-BR" sz="2000" dirty="0" smtClean="0">
                <a:latin typeface="Times New Roman" pitchFamily="18" charset="0"/>
                <a:cs typeface="Times New Roman" pitchFamily="18" charset="0"/>
              </a:rPr>
              <a:t>Conselho de Estado concedeu, então, pensão vitalícia à vítima, e tornou essa decisão um </a:t>
            </a:r>
            <a:r>
              <a:rPr lang="pt-BR" sz="2000" i="1" dirty="0" err="1" smtClean="0">
                <a:latin typeface="Times New Roman" pitchFamily="18" charset="0"/>
                <a:cs typeface="Times New Roman" pitchFamily="18" charset="0"/>
              </a:rPr>
              <a:t>leading</a:t>
            </a:r>
            <a:r>
              <a:rPr lang="pt-BR" sz="2000" i="1" dirty="0" smtClean="0">
                <a:latin typeface="Times New Roman" pitchFamily="18" charset="0"/>
                <a:cs typeface="Times New Roman" pitchFamily="18" charset="0"/>
              </a:rPr>
              <a:t> case</a:t>
            </a:r>
            <a:r>
              <a:rPr lang="pt-BR" sz="2000" dirty="0" smtClean="0">
                <a:latin typeface="Times New Roman" pitchFamily="18" charset="0"/>
                <a:cs typeface="Times New Roman" pitchFamily="18" charset="0"/>
              </a:rPr>
              <a:t> por cinco motivos: </a:t>
            </a:r>
          </a:p>
          <a:p>
            <a:pPr algn="just"/>
            <a:r>
              <a:rPr lang="pt-BR" sz="2000" dirty="0" smtClean="0">
                <a:latin typeface="Times New Roman" pitchFamily="18" charset="0"/>
                <a:cs typeface="Times New Roman" pitchFamily="18" charset="0"/>
              </a:rPr>
              <a:t>a) incumbiu ao Estado e suas Empresas a indenização pelos danos causados a particulares pela </a:t>
            </a:r>
            <a:r>
              <a:rPr lang="pt-BR" sz="2000" i="1" dirty="0" smtClean="0">
                <a:latin typeface="Times New Roman" pitchFamily="18" charset="0"/>
                <a:cs typeface="Times New Roman" pitchFamily="18" charset="0"/>
              </a:rPr>
              <a:t>falta do serviço</a:t>
            </a:r>
            <a:r>
              <a:rPr lang="pt-BR" sz="2000" dirty="0" smtClean="0">
                <a:latin typeface="Times New Roman" pitchFamily="18" charset="0"/>
                <a:cs typeface="Times New Roman" pitchFamily="18" charset="0"/>
              </a:rPr>
              <a:t>;</a:t>
            </a:r>
          </a:p>
          <a:p>
            <a:pPr algn="just"/>
            <a:r>
              <a:rPr lang="pt-BR" sz="2000" dirty="0" smtClean="0">
                <a:latin typeface="Times New Roman" pitchFamily="18" charset="0"/>
                <a:cs typeface="Times New Roman" pitchFamily="18" charset="0"/>
              </a:rPr>
              <a:t> b) observou que essas relações não poderiam ser regidas pelo direito civil; </a:t>
            </a:r>
          </a:p>
          <a:p>
            <a:pPr algn="just"/>
            <a:r>
              <a:rPr lang="pt-BR" sz="2000" dirty="0" smtClean="0">
                <a:latin typeface="Times New Roman" pitchFamily="18" charset="0"/>
                <a:cs typeface="Times New Roman" pitchFamily="18" charset="0"/>
              </a:rPr>
              <a:t>c) que a responsabilidade não é integral (risco integral); </a:t>
            </a:r>
          </a:p>
          <a:p>
            <a:pPr algn="just"/>
            <a:r>
              <a:rPr lang="pt-BR" sz="2000" dirty="0" smtClean="0">
                <a:latin typeface="Times New Roman" pitchFamily="18" charset="0"/>
                <a:cs typeface="Times New Roman" pitchFamily="18" charset="0"/>
              </a:rPr>
              <a:t>d) que ela possui regras especiais variantes de acordo com as necessidades de cada serviço; </a:t>
            </a:r>
          </a:p>
          <a:p>
            <a:pPr algn="just"/>
            <a:r>
              <a:rPr lang="pt-BR" sz="2000" dirty="0" smtClean="0">
                <a:latin typeface="Times New Roman" pitchFamily="18" charset="0"/>
                <a:cs typeface="Times New Roman" pitchFamily="18" charset="0"/>
              </a:rPr>
              <a:t>e) lançou as bases da teoria do risco administrativo e a responsabilidade objetiva do Estado por danos causados pelos seus agentes.  </a:t>
            </a:r>
          </a:p>
        </p:txBody>
      </p:sp>
      <p:sp>
        <p:nvSpPr>
          <p:cNvPr id="3" name="Título 2"/>
          <p:cNvSpPr>
            <a:spLocks noGrp="1"/>
          </p:cNvSpPr>
          <p:nvPr>
            <p:ph type="title"/>
          </p:nvPr>
        </p:nvSpPr>
        <p:spPr>
          <a:xfrm>
            <a:off x="179512" y="260648"/>
            <a:ext cx="7128792" cy="1080120"/>
          </a:xfrm>
        </p:spPr>
        <p:txBody>
          <a:bodyPr>
            <a:normAutofit/>
          </a:bodyPr>
          <a:lstStyle/>
          <a:p>
            <a:pPr algn="ctr"/>
            <a:r>
              <a:rPr lang="pt-BR" sz="2800" dirty="0" smtClean="0">
                <a:latin typeface="Times New Roman" pitchFamily="18" charset="0"/>
                <a:cs typeface="Times New Roman" pitchFamily="18" charset="0"/>
              </a:rPr>
              <a:t>Responsabilidade Civil</a:t>
            </a:r>
            <a:endParaRPr lang="pt-BR" sz="28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179512" y="1556792"/>
            <a:ext cx="8784976" cy="5041370"/>
          </a:xfrm>
        </p:spPr>
        <p:txBody>
          <a:bodyPr>
            <a:normAutofit/>
          </a:bodyPr>
          <a:lstStyle/>
          <a:p>
            <a:pPr algn="just">
              <a:buNone/>
            </a:pPr>
            <a:r>
              <a:rPr lang="pt-BR" sz="2400" b="1" dirty="0" smtClean="0">
                <a:latin typeface="Times New Roman" pitchFamily="18" charset="0"/>
                <a:cs typeface="Times New Roman" pitchFamily="18" charset="0"/>
              </a:rPr>
              <a:t>Responsabilidade objetiva do Estado: </a:t>
            </a:r>
            <a:r>
              <a:rPr lang="pt-BR" sz="2400" b="1" i="1" dirty="0" err="1" smtClean="0">
                <a:latin typeface="Times New Roman" pitchFamily="18" charset="0"/>
                <a:cs typeface="Times New Roman" pitchFamily="18" charset="0"/>
              </a:rPr>
              <a:t>leading</a:t>
            </a:r>
            <a:r>
              <a:rPr lang="pt-BR" sz="2400" b="1" i="1" dirty="0" smtClean="0">
                <a:latin typeface="Times New Roman" pitchFamily="18" charset="0"/>
                <a:cs typeface="Times New Roman" pitchFamily="18" charset="0"/>
              </a:rPr>
              <a:t> case </a:t>
            </a:r>
          </a:p>
          <a:p>
            <a:pPr algn="just">
              <a:buNone/>
            </a:pPr>
            <a:endParaRPr lang="pt-BR" sz="2400" dirty="0" smtClean="0">
              <a:latin typeface="Times New Roman" pitchFamily="18" charset="0"/>
              <a:cs typeface="Times New Roman" pitchFamily="18" charset="0"/>
            </a:endParaRPr>
          </a:p>
          <a:p>
            <a:pPr algn="just"/>
            <a:r>
              <a:rPr lang="pt-BR" sz="2400" dirty="0" smtClean="0">
                <a:latin typeface="Times New Roman" pitchFamily="18" charset="0"/>
                <a:cs typeface="Times New Roman" pitchFamily="18" charset="0"/>
              </a:rPr>
              <a:t>Dessa </a:t>
            </a:r>
            <a:r>
              <a:rPr lang="pt-BR" sz="2400" dirty="0" smtClean="0">
                <a:latin typeface="Times New Roman" pitchFamily="18" charset="0"/>
                <a:cs typeface="Times New Roman" pitchFamily="18" charset="0"/>
              </a:rPr>
              <a:t>forma, com a teoria da falta do serviço, restou ao lesado a possibilidade de, “</a:t>
            </a:r>
            <a:r>
              <a:rPr lang="pt-BR" sz="2400" i="1" dirty="0" smtClean="0">
                <a:latin typeface="Times New Roman" pitchFamily="18" charset="0"/>
                <a:cs typeface="Times New Roman" pitchFamily="18" charset="0"/>
              </a:rPr>
              <a:t>uma vez provada a anormalidade do funcionamento do serviço, ver sua pretensão acolhida pelos tribunais</a:t>
            </a:r>
            <a:r>
              <a:rPr lang="pt-BR" sz="2400" dirty="0" smtClean="0">
                <a:latin typeface="Times New Roman" pitchFamily="18" charset="0"/>
                <a:cs typeface="Times New Roman" pitchFamily="18" charset="0"/>
              </a:rPr>
              <a:t>”.</a:t>
            </a:r>
          </a:p>
          <a:p>
            <a:pPr algn="just"/>
            <a:r>
              <a:rPr lang="pt-BR" sz="2400" dirty="0" smtClean="0">
                <a:latin typeface="Times New Roman" pitchFamily="18" charset="0"/>
                <a:cs typeface="Times New Roman" pitchFamily="18" charset="0"/>
              </a:rPr>
              <a:t> Caminhava-se, portanto, para a Responsabilidade Objetiva do Estado. </a:t>
            </a:r>
          </a:p>
        </p:txBody>
      </p:sp>
      <p:sp>
        <p:nvSpPr>
          <p:cNvPr id="3" name="Título 2"/>
          <p:cNvSpPr>
            <a:spLocks noGrp="1"/>
          </p:cNvSpPr>
          <p:nvPr>
            <p:ph type="title"/>
          </p:nvPr>
        </p:nvSpPr>
        <p:spPr>
          <a:xfrm>
            <a:off x="457200" y="274638"/>
            <a:ext cx="6275040" cy="994122"/>
          </a:xfrm>
        </p:spPr>
        <p:txBody>
          <a:bodyPr>
            <a:normAutofit/>
          </a:bodyPr>
          <a:lstStyle/>
          <a:p>
            <a:pPr algn="ctr"/>
            <a:r>
              <a:rPr lang="pt-BR" sz="2800" dirty="0" smtClean="0">
                <a:latin typeface="Times New Roman" pitchFamily="18" charset="0"/>
                <a:cs typeface="Times New Roman" pitchFamily="18" charset="0"/>
              </a:rPr>
              <a:t>Responsabilidade Civil</a:t>
            </a:r>
            <a:endParaRPr lang="pt-BR"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683568" y="1481329"/>
            <a:ext cx="8003232" cy="4251928"/>
          </a:xfrm>
        </p:spPr>
        <p:txBody>
          <a:bodyPr>
            <a:normAutofit lnSpcReduction="10000"/>
          </a:bodyPr>
          <a:lstStyle/>
          <a:p>
            <a:pPr algn="just">
              <a:buNone/>
            </a:pPr>
            <a:endParaRPr lang="pt-BR" sz="2600" dirty="0" smtClean="0">
              <a:latin typeface="Times New Roman" pitchFamily="18" charset="0"/>
              <a:cs typeface="Times New Roman" pitchFamily="18" charset="0"/>
            </a:endParaRPr>
          </a:p>
          <a:p>
            <a:pPr algn="just"/>
            <a:r>
              <a:rPr lang="pt-BR" sz="2600" dirty="0" smtClean="0">
                <a:latin typeface="Times New Roman" pitchFamily="18" charset="0"/>
                <a:cs typeface="Times New Roman" pitchFamily="18" charset="0"/>
              </a:rPr>
              <a:t>De um lado, a ocorrência do fato é indispensável, seja por comissão ou por omissão, e em particular, por ser o verdadeiro gerador dessa situação jurídica. Não pode haver responsabilidade sem que haja um elemento impulsionador prévio. </a:t>
            </a:r>
          </a:p>
          <a:p>
            <a:pPr algn="just"/>
            <a:endParaRPr lang="pt-BR" sz="2600" dirty="0" smtClean="0">
              <a:latin typeface="Times New Roman" pitchFamily="18" charset="0"/>
              <a:cs typeface="Times New Roman" pitchFamily="18" charset="0"/>
            </a:endParaRPr>
          </a:p>
          <a:p>
            <a:pPr algn="just"/>
            <a:r>
              <a:rPr lang="pt-BR" sz="2600" dirty="0" smtClean="0">
                <a:latin typeface="Times New Roman" pitchFamily="18" charset="0"/>
                <a:cs typeface="Times New Roman" pitchFamily="18" charset="0"/>
              </a:rPr>
              <a:t>De outro, é necessário que o indivíduo a que se impute responsabilidade tenha aptidão jurídica de efetivamente responder perante a ordem jurídica pela ocorrência do fato.</a:t>
            </a:r>
          </a:p>
        </p:txBody>
      </p:sp>
      <p:sp>
        <p:nvSpPr>
          <p:cNvPr id="3" name="Título 2"/>
          <p:cNvSpPr>
            <a:spLocks noGrp="1"/>
          </p:cNvSpPr>
          <p:nvPr>
            <p:ph type="title"/>
          </p:nvPr>
        </p:nvSpPr>
        <p:spPr>
          <a:xfrm>
            <a:off x="457200" y="274638"/>
            <a:ext cx="7499176" cy="1138138"/>
          </a:xfrm>
        </p:spPr>
        <p:txBody>
          <a:bodyPr>
            <a:normAutofit/>
          </a:bodyPr>
          <a:lstStyle/>
          <a:p>
            <a:pPr algn="ctr"/>
            <a:r>
              <a:rPr lang="pt-BR" sz="2800" dirty="0" smtClean="0">
                <a:latin typeface="Times New Roman" pitchFamily="18" charset="0"/>
                <a:cs typeface="Times New Roman" pitchFamily="18" charset="0"/>
              </a:rPr>
              <a:t>Responsabilidade </a:t>
            </a:r>
            <a:r>
              <a:rPr lang="pt-BR" sz="2800" dirty="0" smtClean="0">
                <a:latin typeface="Times New Roman" pitchFamily="18" charset="0"/>
                <a:cs typeface="Times New Roman" pitchFamily="18" charset="0"/>
              </a:rPr>
              <a:t>do Estado</a:t>
            </a:r>
            <a:endParaRPr lang="pt-BR" sz="28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normAutofit lnSpcReduction="10000"/>
          </a:bodyPr>
          <a:lstStyle/>
          <a:p>
            <a:pPr algn="just"/>
            <a:r>
              <a:rPr lang="pt-BR" sz="2000" dirty="0" smtClean="0">
                <a:latin typeface="Times New Roman" pitchFamily="18" charset="0"/>
                <a:cs typeface="Times New Roman" pitchFamily="18" charset="0"/>
              </a:rPr>
              <a:t>A Responsabilidade Objetiva</a:t>
            </a:r>
          </a:p>
          <a:p>
            <a:pPr algn="just">
              <a:buNone/>
            </a:pPr>
            <a:r>
              <a:rPr lang="pt-BR" sz="2000" dirty="0" smtClean="0">
                <a:latin typeface="Times New Roman" pitchFamily="18" charset="0"/>
                <a:cs typeface="Times New Roman" pitchFamily="18" charset="0"/>
              </a:rPr>
              <a:t> </a:t>
            </a:r>
          </a:p>
          <a:p>
            <a:pPr algn="just"/>
            <a:r>
              <a:rPr lang="pt-BR" sz="2000" dirty="0" smtClean="0">
                <a:latin typeface="Times New Roman" pitchFamily="18" charset="0"/>
                <a:cs typeface="Times New Roman" pitchFamily="18" charset="0"/>
              </a:rPr>
              <a:t>Em oposição à responsabilidade </a:t>
            </a:r>
            <a:r>
              <a:rPr lang="pt-BR" sz="2000" i="1" dirty="0" smtClean="0">
                <a:latin typeface="Times New Roman" pitchFamily="18" charset="0"/>
                <a:cs typeface="Times New Roman" pitchFamily="18" charset="0"/>
              </a:rPr>
              <a:t>subjetiva</a:t>
            </a:r>
            <a:r>
              <a:rPr lang="pt-BR" sz="2000" dirty="0" smtClean="0">
                <a:latin typeface="Times New Roman" pitchFamily="18" charset="0"/>
                <a:cs typeface="Times New Roman" pitchFamily="18" charset="0"/>
              </a:rPr>
              <a:t>, que necessita da conduta culposa, do nexo de causalidade e do dano, a responsabilidade objetiva ocorre quando não há, necessariamente, ocorrência de culpa, restando a comprovação do nexo de causalidade entre a conduta genérica e o dano, responsabilizando-se alguém que tenha dever jurídico de indenizar, objetivamente, bastando apenas o dano para que isso aconteça</a:t>
            </a:r>
            <a:r>
              <a:rPr lang="pt-BR" sz="2000" dirty="0" smtClean="0">
                <a:latin typeface="Times New Roman" pitchFamily="18" charset="0"/>
                <a:cs typeface="Times New Roman" pitchFamily="18" charset="0"/>
              </a:rPr>
              <a:t>.</a:t>
            </a:r>
          </a:p>
          <a:p>
            <a:pPr algn="just"/>
            <a:endParaRPr lang="pt-BR" sz="2000" dirty="0" smtClean="0">
              <a:latin typeface="Times New Roman" pitchFamily="18" charset="0"/>
              <a:cs typeface="Times New Roman" pitchFamily="18" charset="0"/>
            </a:endParaRPr>
          </a:p>
          <a:p>
            <a:r>
              <a:rPr lang="pt-BR" sz="2000" dirty="0" smtClean="0">
                <a:latin typeface="Times New Roman" pitchFamily="18" charset="0"/>
                <a:cs typeface="Times New Roman" pitchFamily="18" charset="0"/>
              </a:rPr>
              <a:t>O dever de ressarcir (na responsabilidade objetiva) surge simplesmente da atividade causadora de um dano e do nexo de causalidade objetivo entre essa atividade e o dano. </a:t>
            </a:r>
            <a:endParaRPr lang="pt-BR" sz="2000" dirty="0" smtClean="0">
              <a:latin typeface="Times New Roman" pitchFamily="18" charset="0"/>
              <a:cs typeface="Times New Roman" pitchFamily="18" charset="0"/>
            </a:endParaRPr>
          </a:p>
          <a:p>
            <a:endParaRPr lang="pt-BR" sz="2000" dirty="0" smtClean="0">
              <a:latin typeface="Times New Roman" pitchFamily="18" charset="0"/>
              <a:cs typeface="Times New Roman" pitchFamily="18" charset="0"/>
            </a:endParaRPr>
          </a:p>
          <a:p>
            <a:r>
              <a:rPr lang="pt-BR" sz="2000" dirty="0" smtClean="0">
                <a:latin typeface="Times New Roman" pitchFamily="18" charset="0"/>
                <a:cs typeface="Times New Roman" pitchFamily="18" charset="0"/>
              </a:rPr>
              <a:t>Não se considera o comportamento do agente. </a:t>
            </a:r>
          </a:p>
          <a:p>
            <a:pPr algn="just"/>
            <a:endParaRPr lang="pt-BR" sz="2000" dirty="0">
              <a:latin typeface="Times New Roman" pitchFamily="18" charset="0"/>
              <a:cs typeface="Times New Roman" pitchFamily="18" charset="0"/>
            </a:endParaRPr>
          </a:p>
        </p:txBody>
      </p:sp>
      <p:sp>
        <p:nvSpPr>
          <p:cNvPr id="3" name="Título 2"/>
          <p:cNvSpPr>
            <a:spLocks noGrp="1"/>
          </p:cNvSpPr>
          <p:nvPr>
            <p:ph type="title"/>
          </p:nvPr>
        </p:nvSpPr>
        <p:spPr>
          <a:xfrm>
            <a:off x="457200" y="274638"/>
            <a:ext cx="6995120" cy="1138138"/>
          </a:xfrm>
        </p:spPr>
        <p:txBody>
          <a:bodyPr>
            <a:normAutofit/>
          </a:bodyPr>
          <a:lstStyle/>
          <a:p>
            <a:pPr algn="ctr"/>
            <a:r>
              <a:rPr lang="pt-BR" sz="2800" dirty="0" smtClean="0">
                <a:latin typeface="Times New Roman" pitchFamily="18" charset="0"/>
                <a:cs typeface="Times New Roman" pitchFamily="18" charset="0"/>
              </a:rPr>
              <a:t>Responsabilidade Civil</a:t>
            </a:r>
            <a:endParaRPr lang="pt-BR" sz="2800" dirty="0">
              <a:latin typeface="Times New Roman" pitchFamily="18" charset="0"/>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normAutofit fontScale="85000" lnSpcReduction="20000"/>
          </a:bodyPr>
          <a:lstStyle/>
          <a:p>
            <a:r>
              <a:rPr lang="pt-BR" dirty="0" smtClean="0"/>
              <a:t>Para resolver a questão da responsabilidade do Estado por princípios objetivos, surgiram algumas teorias:</a:t>
            </a:r>
          </a:p>
          <a:p>
            <a:pPr>
              <a:buNone/>
            </a:pPr>
            <a:endParaRPr lang="pt-BR" dirty="0" smtClean="0"/>
          </a:p>
          <a:p>
            <a:r>
              <a:rPr lang="pt-BR" dirty="0" smtClean="0"/>
              <a:t>a)	</a:t>
            </a:r>
            <a:r>
              <a:rPr lang="pt-BR" b="1" dirty="0" smtClean="0"/>
              <a:t>Teoria da Culpa Administrativa</a:t>
            </a:r>
            <a:r>
              <a:rPr lang="pt-BR" dirty="0" smtClean="0"/>
              <a:t>: teoria intermediária que representa a transição entre a doutrina subjetiva da culpa civil e a objetiva do risco administrativo. </a:t>
            </a:r>
          </a:p>
          <a:p>
            <a:r>
              <a:rPr lang="pt-BR" dirty="0" smtClean="0"/>
              <a:t>A responsabilidade do Estado, segundo essa teoria, tem como ponto fundamental a verificação da falta do serviço, o seu mau funcionamento ou seu retardamento, cabendo ao lesado comprovar a culpa para obter a indenização.</a:t>
            </a:r>
          </a:p>
          <a:p>
            <a:pPr>
              <a:buNone/>
            </a:pPr>
            <a:r>
              <a:rPr lang="pt-BR" dirty="0" smtClean="0"/>
              <a:t> </a:t>
            </a:r>
          </a:p>
          <a:p>
            <a:endParaRPr lang="pt-BR" dirty="0"/>
          </a:p>
        </p:txBody>
      </p:sp>
      <p:sp>
        <p:nvSpPr>
          <p:cNvPr id="3" name="Título 2"/>
          <p:cNvSpPr>
            <a:spLocks noGrp="1"/>
          </p:cNvSpPr>
          <p:nvPr>
            <p:ph type="title"/>
          </p:nvPr>
        </p:nvSpPr>
        <p:spPr/>
        <p:txBody>
          <a:bodyPr/>
          <a:lstStyle/>
          <a:p>
            <a:pPr algn="l"/>
            <a:r>
              <a:rPr lang="pt-BR" dirty="0" smtClean="0"/>
              <a:t>Responsabilidade Civil</a:t>
            </a:r>
            <a:endParaRPr lang="pt-B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normAutofit fontScale="77500" lnSpcReduction="20000"/>
          </a:bodyPr>
          <a:lstStyle/>
          <a:p>
            <a:r>
              <a:rPr lang="pt-BR" dirty="0" smtClean="0"/>
              <a:t>b)	</a:t>
            </a:r>
            <a:r>
              <a:rPr lang="pt-BR" b="1" u="sng" dirty="0" smtClean="0"/>
              <a:t>Teoria do Risco Administrativo</a:t>
            </a:r>
            <a:r>
              <a:rPr lang="pt-BR" dirty="0" smtClean="0"/>
              <a:t>: essa teoria não depende da demonstração da falta, do dolo ou culpa da vítima. </a:t>
            </a:r>
          </a:p>
          <a:p>
            <a:r>
              <a:rPr lang="pt-BR" dirty="0" smtClean="0"/>
              <a:t>Ela baseia-se no risco gerado pela atividade pública para os administrados e na possibilidade de causar dano a membros da comunidade, impondo-lhes um ônus não suportado pelos demais.</a:t>
            </a:r>
          </a:p>
          <a:p>
            <a:r>
              <a:rPr lang="pt-BR" dirty="0" smtClean="0"/>
              <a:t> Para compensar essa desigualdade, criada pela Administração, os outros membros da coletividade devem concorrer para a reparação do dano, por meio do erário. Comprovada a relação de causalidade entre o dano sofrido e a ação ou omissão estatal, é certo também que o Estado, comprovando a culpa, total ou parcial do lesado, ou a existência de força maior, exime-se, total ou parcialmente, da indenização cabível.</a:t>
            </a:r>
          </a:p>
          <a:p>
            <a:endParaRPr lang="pt-BR" dirty="0"/>
          </a:p>
        </p:txBody>
      </p:sp>
      <p:sp>
        <p:nvSpPr>
          <p:cNvPr id="3" name="Título 2"/>
          <p:cNvSpPr>
            <a:spLocks noGrp="1"/>
          </p:cNvSpPr>
          <p:nvPr>
            <p:ph type="title"/>
          </p:nvPr>
        </p:nvSpPr>
        <p:spPr/>
        <p:txBody>
          <a:bodyPr/>
          <a:lstStyle/>
          <a:p>
            <a:pPr algn="l"/>
            <a:r>
              <a:rPr lang="pt-BR" dirty="0" smtClean="0"/>
              <a:t>Responsabilidade Civil</a:t>
            </a:r>
            <a:endParaRPr lang="pt-B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normAutofit/>
          </a:bodyPr>
          <a:lstStyle/>
          <a:p>
            <a:r>
              <a:rPr lang="pt-BR" dirty="0" smtClean="0"/>
              <a:t>Para compensar essa desigualdade, criada pela Administração, os outros membros da coletividade devem concorrer para a reparação do dano, por meio do erário. </a:t>
            </a:r>
          </a:p>
          <a:p>
            <a:r>
              <a:rPr lang="pt-BR" dirty="0" smtClean="0"/>
              <a:t>Comprovada a relação de causalidade entre o dano sofrido e a ação ou omissão estatal, é certo também que o Estado, comprovando a culpa, total ou parcial do lesado, ou a existência de força maior, exime-se, total ou parcialmente, da indenização cabível.</a:t>
            </a:r>
          </a:p>
        </p:txBody>
      </p:sp>
      <p:sp>
        <p:nvSpPr>
          <p:cNvPr id="3" name="Título 2"/>
          <p:cNvSpPr>
            <a:spLocks noGrp="1"/>
          </p:cNvSpPr>
          <p:nvPr>
            <p:ph type="title"/>
          </p:nvPr>
        </p:nvSpPr>
        <p:spPr/>
        <p:txBody>
          <a:bodyPr/>
          <a:lstStyle/>
          <a:p>
            <a:pPr algn="l"/>
            <a:r>
              <a:rPr lang="pt-BR" dirty="0" smtClean="0"/>
              <a:t>Responsabilidade Civil</a:t>
            </a:r>
            <a:endParaRPr lang="pt-B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normAutofit lnSpcReduction="10000"/>
          </a:bodyPr>
          <a:lstStyle/>
          <a:p>
            <a:r>
              <a:rPr lang="pt-BR" dirty="0" smtClean="0"/>
              <a:t>c)	</a:t>
            </a:r>
            <a:r>
              <a:rPr lang="pt-BR" b="1" u="sng" dirty="0" smtClean="0"/>
              <a:t>Teoria do Risco Integral</a:t>
            </a:r>
            <a:r>
              <a:rPr lang="pt-BR" dirty="0" smtClean="0"/>
              <a:t>: para essa teoria, o Estado ficaria obrigado a indenizar todo e qualquer evento danoso suportado pelo particular, sem constatação alguma de dolo ou culpa da vítima.</a:t>
            </a:r>
          </a:p>
          <a:p>
            <a:r>
              <a:rPr lang="pt-BR" dirty="0" smtClean="0"/>
              <a:t> Essa teoria representa verdadeira </a:t>
            </a:r>
            <a:r>
              <a:rPr lang="pt-BR" i="1" dirty="0" err="1" smtClean="0"/>
              <a:t>aberractio</a:t>
            </a:r>
            <a:r>
              <a:rPr lang="pt-BR" dirty="0" smtClean="0"/>
              <a:t> jurídica, por conduzir ao abuso e à iniquidade social, razão pela qual não foi acatada em nosso ordenamento jurídico e tampouco pela jurisprudência.</a:t>
            </a:r>
          </a:p>
          <a:p>
            <a:r>
              <a:rPr lang="pt-BR" dirty="0" smtClean="0"/>
              <a:t> </a:t>
            </a:r>
          </a:p>
          <a:p>
            <a:endParaRPr lang="pt-BR" dirty="0"/>
          </a:p>
        </p:txBody>
      </p:sp>
      <p:sp>
        <p:nvSpPr>
          <p:cNvPr id="3" name="Título 2"/>
          <p:cNvSpPr>
            <a:spLocks noGrp="1"/>
          </p:cNvSpPr>
          <p:nvPr>
            <p:ph type="title"/>
          </p:nvPr>
        </p:nvSpPr>
        <p:spPr/>
        <p:txBody>
          <a:bodyPr/>
          <a:lstStyle/>
          <a:p>
            <a:r>
              <a:rPr lang="pt-BR" dirty="0" smtClean="0"/>
              <a:t>Responsabilidade Civil</a:t>
            </a:r>
            <a:endParaRPr lang="pt-B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normAutofit/>
          </a:bodyPr>
          <a:lstStyle/>
          <a:p>
            <a:r>
              <a:rPr lang="pt-BR" dirty="0" smtClean="0"/>
              <a:t>A primeira Constituição Brasileira - a de </a:t>
            </a:r>
            <a:r>
              <a:rPr lang="pt-BR" b="1" dirty="0" smtClean="0"/>
              <a:t>1824</a:t>
            </a:r>
            <a:r>
              <a:rPr lang="pt-BR" dirty="0" smtClean="0"/>
              <a:t> - adotou a teoria da irresponsabilidade do Estado. Num primeiro momento, no art. 99, estabeleceu a irresponsabilidade da figura do Imperador. Em seguida, estabeleceu a responsabilidade dos empregados públicos por abusos e omissões e por não fazerem efetivamente responsáveis seus subalternos, nos termos do art. 179, inciso XXIX.</a:t>
            </a:r>
          </a:p>
        </p:txBody>
      </p:sp>
      <p:sp>
        <p:nvSpPr>
          <p:cNvPr id="3" name="Título 2"/>
          <p:cNvSpPr>
            <a:spLocks noGrp="1"/>
          </p:cNvSpPr>
          <p:nvPr>
            <p:ph type="title"/>
          </p:nvPr>
        </p:nvSpPr>
        <p:spPr/>
        <p:txBody>
          <a:bodyPr>
            <a:normAutofit/>
          </a:bodyPr>
          <a:lstStyle/>
          <a:p>
            <a:pPr algn="l"/>
            <a:r>
              <a:rPr lang="pt-BR" sz="2700" b="1" dirty="0" smtClean="0"/>
              <a:t>O DIREITO BRASILEIRO E A REGULAMENTAÇÃO DA RESPONSABILIDADE ESTATAL</a:t>
            </a:r>
            <a:endParaRPr lang="pt-B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lstStyle/>
          <a:p>
            <a:r>
              <a:rPr lang="pt-BR" dirty="0" smtClean="0"/>
              <a:t>A Constituição de </a:t>
            </a:r>
            <a:r>
              <a:rPr lang="pt-BR" b="1" dirty="0" smtClean="0"/>
              <a:t>1934 </a:t>
            </a:r>
            <a:r>
              <a:rPr lang="pt-BR" dirty="0" smtClean="0"/>
              <a:t>relativizou a responsabilidade dos funcionários públicos, colocando-a como solidária à Administração Pública, trabalhando, entretanto, com o conceito de Responsabilidade Subjetiva do Estado. </a:t>
            </a:r>
          </a:p>
          <a:p>
            <a:r>
              <a:rPr lang="pt-BR" dirty="0" smtClean="0"/>
              <a:t>Essa redação foi repetida na Constituição de </a:t>
            </a:r>
            <a:r>
              <a:rPr lang="pt-BR" b="1" dirty="0" smtClean="0"/>
              <a:t>1937</a:t>
            </a:r>
            <a:r>
              <a:rPr lang="pt-BR" dirty="0" smtClean="0"/>
              <a:t>, entretanto não se falava em ação de regresso contra o funcionário público culpado pelo dano. </a:t>
            </a:r>
          </a:p>
        </p:txBody>
      </p:sp>
      <p:sp>
        <p:nvSpPr>
          <p:cNvPr id="3" name="Título 2"/>
          <p:cNvSpPr>
            <a:spLocks noGrp="1"/>
          </p:cNvSpPr>
          <p:nvPr>
            <p:ph type="title"/>
          </p:nvPr>
        </p:nvSpPr>
        <p:spPr/>
        <p:txBody>
          <a:bodyPr>
            <a:normAutofit/>
          </a:bodyPr>
          <a:lstStyle/>
          <a:p>
            <a:pPr algn="l"/>
            <a:r>
              <a:rPr lang="pt-BR" sz="2800" b="1" dirty="0" smtClean="0"/>
              <a:t>O DIREITO BRASILEIRO E A REGULAMENTAÇÃO</a:t>
            </a:r>
            <a:br>
              <a:rPr lang="pt-BR" sz="2800" b="1" dirty="0" smtClean="0"/>
            </a:br>
            <a:r>
              <a:rPr lang="pt-BR" sz="2800" b="1" dirty="0" smtClean="0"/>
              <a:t> DA RESPONSABILIDADE ESTATAL</a:t>
            </a:r>
            <a:endParaRPr lang="pt-BR" sz="28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normAutofit lnSpcReduction="10000"/>
          </a:bodyPr>
          <a:lstStyle/>
          <a:p>
            <a:r>
              <a:rPr lang="pt-BR" dirty="0" smtClean="0"/>
              <a:t>Em 1916, o Código Civil acolhendo orientação de caráter subjetivo consoante as ideias dominantes à época, responsabilizava as pessoas jurídicas de direito público por atos de seus representantes, que nessa qualidade, causassem dano a outrem, subordinando o ressarcimento à constituição de provas de que esses servidores procederam de modo contrário ao direito ou faltando a dever prescrito em lei, nos termos do art. 15.</a:t>
            </a:r>
          </a:p>
          <a:p>
            <a:endParaRPr lang="pt-BR" dirty="0"/>
          </a:p>
        </p:txBody>
      </p:sp>
      <p:sp>
        <p:nvSpPr>
          <p:cNvPr id="3" name="Título 2"/>
          <p:cNvSpPr>
            <a:spLocks noGrp="1"/>
          </p:cNvSpPr>
          <p:nvPr>
            <p:ph type="title"/>
          </p:nvPr>
        </p:nvSpPr>
        <p:spPr/>
        <p:txBody>
          <a:bodyPr>
            <a:normAutofit/>
          </a:bodyPr>
          <a:lstStyle/>
          <a:p>
            <a:pPr algn="l"/>
            <a:r>
              <a:rPr lang="pt-BR" sz="2800" b="1" dirty="0" smtClean="0"/>
              <a:t>O DIREITO BRASILEIRO E A REGULAMENTAÇÃO</a:t>
            </a:r>
            <a:br>
              <a:rPr lang="pt-BR" sz="2800" b="1" dirty="0" smtClean="0"/>
            </a:br>
            <a:r>
              <a:rPr lang="pt-BR" sz="2800" b="1" dirty="0" smtClean="0"/>
              <a:t> DA RESPONSABILIDADE ESTATAL</a:t>
            </a:r>
            <a:endParaRPr lang="pt-BR" sz="28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normAutofit fontScale="77500" lnSpcReduction="20000"/>
          </a:bodyPr>
          <a:lstStyle/>
          <a:p>
            <a:r>
              <a:rPr lang="pt-BR" dirty="0" smtClean="0"/>
              <a:t>Com a Constituição de </a:t>
            </a:r>
            <a:r>
              <a:rPr lang="pt-BR" b="1" dirty="0" smtClean="0"/>
              <a:t>1946</a:t>
            </a:r>
            <a:r>
              <a:rPr lang="pt-BR" dirty="0" smtClean="0"/>
              <a:t>, o Direito Pátrio consagrou a teoria da responsabilidade objetiva do Estado, na qual não é exigida a prova do fator culpa.</a:t>
            </a:r>
          </a:p>
          <a:p>
            <a:r>
              <a:rPr lang="pt-BR" dirty="0" smtClean="0"/>
              <a:t>Na </a:t>
            </a:r>
            <a:r>
              <a:rPr lang="pt-BR" b="1" dirty="0" smtClean="0"/>
              <a:t>Constituição de 1988</a:t>
            </a:r>
            <a:r>
              <a:rPr lang="pt-BR" dirty="0" smtClean="0"/>
              <a:t>:</a:t>
            </a:r>
          </a:p>
          <a:p>
            <a:r>
              <a:rPr lang="pt-BR" dirty="0" smtClean="0"/>
              <a:t>Art. 37. A administração pública direta e indireta de qualquer dos Poderes da União, dos Estados, do Distrito Federal e dos Municípios obedecerá aos princípios de legalidade, impessoalidade, moralidade, publicidade e eficiência e, também, ao seguinte: (Redação dada pela Emenda Constitucional nº 19, de 1998)</a:t>
            </a:r>
          </a:p>
          <a:p>
            <a:r>
              <a:rPr lang="pt-BR" dirty="0" smtClean="0">
                <a:latin typeface="Berlin Sans FB" pitchFamily="34" charset="0"/>
              </a:rPr>
              <a:t>§ 6º As pessoas jurídicas de direito público e as de direito privado prestadoras de serviços públicos responderão pelos danos que seus agentes, nessa qualidade, causarem a terceiros, assegurado o direito de regresso contra o responsável nos casos de dolo ou culpa.</a:t>
            </a:r>
          </a:p>
          <a:p>
            <a:endParaRPr lang="pt-BR" dirty="0" smtClean="0"/>
          </a:p>
          <a:p>
            <a:endParaRPr lang="pt-BR" dirty="0" smtClean="0"/>
          </a:p>
          <a:p>
            <a:endParaRPr lang="pt-BR" dirty="0"/>
          </a:p>
        </p:txBody>
      </p:sp>
      <p:sp>
        <p:nvSpPr>
          <p:cNvPr id="3" name="Título 2"/>
          <p:cNvSpPr>
            <a:spLocks noGrp="1"/>
          </p:cNvSpPr>
          <p:nvPr>
            <p:ph type="title"/>
          </p:nvPr>
        </p:nvSpPr>
        <p:spPr/>
        <p:txBody>
          <a:bodyPr>
            <a:normAutofit/>
          </a:bodyPr>
          <a:lstStyle/>
          <a:p>
            <a:pPr algn="l"/>
            <a:r>
              <a:rPr lang="pt-BR" sz="2800" b="1" dirty="0" smtClean="0"/>
              <a:t>O DIREITO BRASILEIRO E A REGULAMENTAÇÃO </a:t>
            </a:r>
            <a:br>
              <a:rPr lang="pt-BR" sz="2800" b="1" dirty="0" smtClean="0"/>
            </a:br>
            <a:r>
              <a:rPr lang="pt-BR" sz="2800" b="1" dirty="0" smtClean="0"/>
              <a:t>DA RESPONSABILIDADE ESTATAL</a:t>
            </a:r>
            <a:endParaRPr lang="pt-BR" sz="28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normAutofit/>
          </a:bodyPr>
          <a:lstStyle/>
          <a:p>
            <a:r>
              <a:rPr lang="pt-BR" dirty="0" smtClean="0">
                <a:latin typeface="Berlin Sans FB" pitchFamily="34" charset="0"/>
              </a:rPr>
              <a:t>A culpa da vítima e a força maior em face da responsabilidade estatal</a:t>
            </a:r>
            <a:endParaRPr lang="pt-BR" b="1" dirty="0" smtClean="0">
              <a:latin typeface="Berlin Sans FB" pitchFamily="34" charset="0"/>
            </a:endParaRPr>
          </a:p>
          <a:p>
            <a:r>
              <a:rPr lang="pt-BR" dirty="0" smtClean="0"/>
              <a:t>O fato de estar o Estado sujeito à teoria da responsabilidade objetiva não lhe atribui obrigação de ressarcir prejuízos em razão de qualquer acontecimento no âmbito social. Para configurarmos a responsabilidade do Estado, é necessária a averiguação do comportamento do lesado no evento danoso.</a:t>
            </a:r>
          </a:p>
          <a:p>
            <a:endParaRPr lang="pt-BR" dirty="0"/>
          </a:p>
        </p:txBody>
      </p:sp>
      <p:sp>
        <p:nvSpPr>
          <p:cNvPr id="3" name="Título 2"/>
          <p:cNvSpPr>
            <a:spLocks noGrp="1"/>
          </p:cNvSpPr>
          <p:nvPr>
            <p:ph type="title"/>
          </p:nvPr>
        </p:nvSpPr>
        <p:spPr/>
        <p:txBody>
          <a:bodyPr/>
          <a:lstStyle/>
          <a:p>
            <a:r>
              <a:rPr lang="pt-BR" dirty="0" smtClean="0"/>
              <a:t>Culpa</a:t>
            </a:r>
            <a:endParaRPr lang="pt-B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467544" y="1628800"/>
            <a:ext cx="8219256" cy="4378491"/>
          </a:xfrm>
        </p:spPr>
        <p:txBody>
          <a:bodyPr>
            <a:normAutofit/>
          </a:bodyPr>
          <a:lstStyle/>
          <a:p>
            <a:pPr algn="just"/>
            <a:r>
              <a:rPr lang="pt-BR" sz="2400" dirty="0" smtClean="0">
                <a:latin typeface="Times New Roman" pitchFamily="18" charset="0"/>
                <a:cs typeface="Times New Roman" pitchFamily="18" charset="0"/>
              </a:rPr>
              <a:t>Como regra, é verdade, </a:t>
            </a:r>
            <a:r>
              <a:rPr lang="pt-BR" sz="2400" b="1" dirty="0" smtClean="0">
                <a:latin typeface="Times New Roman" pitchFamily="18" charset="0"/>
                <a:cs typeface="Times New Roman" pitchFamily="18" charset="0"/>
              </a:rPr>
              <a:t>o fato ilícito </a:t>
            </a:r>
            <a:r>
              <a:rPr lang="pt-BR" sz="2400" dirty="0" smtClean="0">
                <a:latin typeface="Times New Roman" pitchFamily="18" charset="0"/>
                <a:cs typeface="Times New Roman" pitchFamily="18" charset="0"/>
              </a:rPr>
              <a:t>é que acarreta a responsabilidade, mas em ocasiões especiais, o ordenamento jurídico faz nascer a responsabilidade até mesmo de fatos lícitos, cabendo à lei estabelecer os critérios de admissibilidade. </a:t>
            </a:r>
            <a:endParaRPr lang="pt-BR" sz="2400" dirty="0" smtClean="0">
              <a:latin typeface="Times New Roman" pitchFamily="18" charset="0"/>
              <a:cs typeface="Times New Roman" pitchFamily="18" charset="0"/>
            </a:endParaRPr>
          </a:p>
          <a:p>
            <a:pPr algn="just"/>
            <a:endParaRPr lang="pt-BR" sz="2400" dirty="0" smtClean="0">
              <a:latin typeface="Times New Roman" pitchFamily="18" charset="0"/>
              <a:cs typeface="Times New Roman" pitchFamily="18" charset="0"/>
            </a:endParaRPr>
          </a:p>
          <a:p>
            <a:pPr algn="just"/>
            <a:r>
              <a:rPr lang="pt-BR" sz="2400" dirty="0" smtClean="0">
                <a:latin typeface="Times New Roman" pitchFamily="18" charset="0"/>
                <a:cs typeface="Times New Roman" pitchFamily="18" charset="0"/>
              </a:rPr>
              <a:t>Nesse ponto, a caracterização do fato como gerador de responsabilidade obedece ao que lhe for estabelecido a respeito</a:t>
            </a:r>
            <a:endParaRPr lang="pt-BR" sz="2400" dirty="0">
              <a:latin typeface="Times New Roman" pitchFamily="18" charset="0"/>
              <a:cs typeface="Times New Roman" pitchFamily="18" charset="0"/>
            </a:endParaRPr>
          </a:p>
        </p:txBody>
      </p:sp>
      <p:sp>
        <p:nvSpPr>
          <p:cNvPr id="3" name="Título 2"/>
          <p:cNvSpPr>
            <a:spLocks noGrp="1"/>
          </p:cNvSpPr>
          <p:nvPr>
            <p:ph type="title"/>
          </p:nvPr>
        </p:nvSpPr>
        <p:spPr>
          <a:xfrm>
            <a:off x="457200" y="274638"/>
            <a:ext cx="7571184" cy="1143000"/>
          </a:xfrm>
        </p:spPr>
        <p:txBody>
          <a:bodyPr>
            <a:normAutofit/>
          </a:bodyPr>
          <a:lstStyle/>
          <a:p>
            <a:pPr algn="ctr"/>
            <a:r>
              <a:rPr lang="pt-BR" sz="2800" dirty="0" smtClean="0">
                <a:latin typeface="Times New Roman" pitchFamily="18" charset="0"/>
                <a:cs typeface="Times New Roman" pitchFamily="18" charset="0"/>
              </a:rPr>
              <a:t>Responsabilidade </a:t>
            </a:r>
            <a:r>
              <a:rPr lang="pt-BR" sz="2800" dirty="0" smtClean="0">
                <a:latin typeface="Times New Roman" pitchFamily="18" charset="0"/>
                <a:cs typeface="Times New Roman" pitchFamily="18" charset="0"/>
              </a:rPr>
              <a:t>do Estado</a:t>
            </a:r>
            <a:endParaRPr lang="pt-BR" sz="28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normAutofit fontScale="92500" lnSpcReduction="10000"/>
          </a:bodyPr>
          <a:lstStyle/>
          <a:p>
            <a:pPr>
              <a:buNone/>
            </a:pPr>
            <a:endParaRPr lang="pt-BR" dirty="0" smtClean="0"/>
          </a:p>
          <a:p>
            <a:r>
              <a:rPr lang="pt-BR" dirty="0" smtClean="0"/>
              <a:t>Assim, se em nada contribuiu o lesado para o evento danoso, é ao Estado que caberá a responsabilidade integral de reparar o dano civilmente.</a:t>
            </a:r>
          </a:p>
          <a:p>
            <a:r>
              <a:rPr lang="pt-BR" dirty="0" smtClean="0"/>
              <a:t>Entretanto, a culpa da vítima na produção do evento danoso atenua ou exclui a responsabilidade estatal. </a:t>
            </a:r>
          </a:p>
          <a:p>
            <a:r>
              <a:rPr lang="pt-BR" dirty="0" smtClean="0"/>
              <a:t>Se houver concorrência de culpa entre a vítima e o Estado, a este caberá indenização apenas na medida de sua responsabilidade (proporcionalmente).</a:t>
            </a:r>
            <a:endParaRPr lang="pt-BR" dirty="0"/>
          </a:p>
        </p:txBody>
      </p:sp>
      <p:sp>
        <p:nvSpPr>
          <p:cNvPr id="3" name="Título 2"/>
          <p:cNvSpPr>
            <a:spLocks noGrp="1"/>
          </p:cNvSpPr>
          <p:nvPr>
            <p:ph type="title"/>
          </p:nvPr>
        </p:nvSpPr>
        <p:spPr/>
        <p:txBody>
          <a:bodyPr/>
          <a:lstStyle/>
          <a:p>
            <a:r>
              <a:rPr lang="pt-BR" dirty="0" smtClean="0"/>
              <a:t>Culpa</a:t>
            </a:r>
            <a:endParaRPr lang="pt-B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normAutofit/>
          </a:bodyPr>
          <a:lstStyle/>
          <a:p>
            <a:r>
              <a:rPr lang="pt-BR" dirty="0" smtClean="0"/>
              <a:t>Quando o evento danoso tiver sido ocasionado por motivo de força maior ou por fatos imprevisíveis e irresistíveis da natureza (como uma grande inundação), ocorrerá a exclusão da responsabilidade estatal. Tal se justifica porque não haverá nexo de causalidade ligando o Estado ao dano.</a:t>
            </a:r>
          </a:p>
        </p:txBody>
      </p:sp>
      <p:sp>
        <p:nvSpPr>
          <p:cNvPr id="3" name="Título 2"/>
          <p:cNvSpPr>
            <a:spLocks noGrp="1"/>
          </p:cNvSpPr>
          <p:nvPr>
            <p:ph type="title"/>
          </p:nvPr>
        </p:nvSpPr>
        <p:spPr/>
        <p:txBody>
          <a:bodyPr/>
          <a:lstStyle/>
          <a:p>
            <a:r>
              <a:rPr lang="pt-BR" dirty="0" smtClean="0"/>
              <a:t>Culpa</a:t>
            </a:r>
            <a:endParaRPr lang="pt-B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normAutofit fontScale="92500"/>
          </a:bodyPr>
          <a:lstStyle/>
          <a:p>
            <a:r>
              <a:rPr lang="pt-BR" dirty="0" smtClean="0"/>
              <a:t>Ressalte-se que poderão existir </a:t>
            </a:r>
            <a:r>
              <a:rPr lang="pt-BR" dirty="0" err="1" smtClean="0"/>
              <a:t>concausas</a:t>
            </a:r>
            <a:r>
              <a:rPr lang="pt-BR" dirty="0" smtClean="0"/>
              <a:t> determinantes do evento danoso. </a:t>
            </a:r>
          </a:p>
          <a:p>
            <a:r>
              <a:rPr lang="pt-BR" dirty="0" smtClean="0"/>
              <a:t>É o que ocorre quando um evento de força maior, conjugado com a participação do Estado, por omissão, resulta em um evento danoso. </a:t>
            </a:r>
          </a:p>
          <a:p>
            <a:r>
              <a:rPr lang="pt-BR" dirty="0" smtClean="0"/>
              <a:t>Nesses casos, têm entendido a doutrina e a jurisprudência majoritária que restará configurado caso típico de responsabilidade subjetiva, no qual, necessariamente, para que ocorra a obrigação de ressarcir o dano, deve restar configurada a culpa do Estado.</a:t>
            </a:r>
          </a:p>
        </p:txBody>
      </p:sp>
      <p:sp>
        <p:nvSpPr>
          <p:cNvPr id="3" name="Título 2"/>
          <p:cNvSpPr>
            <a:spLocks noGrp="1"/>
          </p:cNvSpPr>
          <p:nvPr>
            <p:ph type="title"/>
          </p:nvPr>
        </p:nvSpPr>
        <p:spPr/>
        <p:txBody>
          <a:bodyPr/>
          <a:lstStyle/>
          <a:p>
            <a:r>
              <a:rPr lang="pt-BR" dirty="0" smtClean="0"/>
              <a:t>Culpa da vitima</a:t>
            </a:r>
            <a:endParaRPr lang="pt-B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normAutofit lnSpcReduction="10000"/>
          </a:bodyPr>
          <a:lstStyle/>
          <a:p>
            <a:r>
              <a:rPr lang="pt-BR" dirty="0" smtClean="0">
                <a:latin typeface="Berlin Sans FB" pitchFamily="34" charset="0"/>
              </a:rPr>
              <a:t>Responsabilidade do estado por atos legislativos</a:t>
            </a:r>
          </a:p>
          <a:p>
            <a:r>
              <a:rPr lang="pt-BR" dirty="0" smtClean="0"/>
              <a:t>Sendo a função legislativa criadora do próprio Direito, representa ela o espelho do exercício da soberania estatal. </a:t>
            </a:r>
          </a:p>
          <a:p>
            <a:r>
              <a:rPr lang="pt-BR" dirty="0" smtClean="0"/>
              <a:t>Sabendo ainda que a lei, ato legislativo típico, dificilmente poderá causar prejuízos indenizáveis ao particular, quando produzida em conformidade com os mandamentos constitucionais, tem-se como regra geral a não atribuição de responsabilidade civil do Estado.</a:t>
            </a:r>
          </a:p>
        </p:txBody>
      </p:sp>
      <p:sp>
        <p:nvSpPr>
          <p:cNvPr id="3" name="Título 2"/>
          <p:cNvSpPr>
            <a:spLocks noGrp="1"/>
          </p:cNvSpPr>
          <p:nvPr>
            <p:ph type="title"/>
          </p:nvPr>
        </p:nvSpPr>
        <p:spPr/>
        <p:txBody>
          <a:bodyPr/>
          <a:lstStyle/>
          <a:p>
            <a:pPr algn="l"/>
            <a:r>
              <a:rPr lang="pt-BR" dirty="0" smtClean="0"/>
              <a:t>Responsabilidade Civil</a:t>
            </a:r>
            <a:endParaRPr lang="pt-B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normAutofit fontScale="92500" lnSpcReduction="10000"/>
          </a:bodyPr>
          <a:lstStyle/>
          <a:p>
            <a:r>
              <a:rPr lang="pt-BR" dirty="0" smtClean="0"/>
              <a:t>Ocorre que leis inconstitucionais por vezes são criadas pelo Poder Legislativo, obviamente em desacordo com os ditames legais prescritos para sua elaboração. </a:t>
            </a:r>
          </a:p>
          <a:p>
            <a:r>
              <a:rPr lang="pt-BR" dirty="0" smtClean="0"/>
              <a:t>Nesses casos, é plenamente admissível ao administrado pleitear indenização ao Estado, se, devido à lei inconstitucional, houver sido lesado, configurando-se a responsabilidade civil do Estado.</a:t>
            </a:r>
          </a:p>
          <a:p>
            <a:r>
              <a:rPr lang="pt-BR" dirty="0" smtClean="0"/>
              <a:t>Ressalte-se que a lei deverá ter sido declarada inconstitucional pelo órgão judiciário competente (STF)</a:t>
            </a:r>
          </a:p>
          <a:p>
            <a:endParaRPr lang="pt-BR" dirty="0" smtClean="0"/>
          </a:p>
          <a:p>
            <a:endParaRPr lang="pt-BR" dirty="0" smtClean="0"/>
          </a:p>
          <a:p>
            <a:endParaRPr lang="pt-BR" dirty="0" smtClean="0"/>
          </a:p>
          <a:p>
            <a:endParaRPr lang="pt-BR" dirty="0" smtClean="0"/>
          </a:p>
          <a:p>
            <a:endParaRPr lang="pt-BR" dirty="0"/>
          </a:p>
        </p:txBody>
      </p:sp>
      <p:sp>
        <p:nvSpPr>
          <p:cNvPr id="3" name="Título 2"/>
          <p:cNvSpPr>
            <a:spLocks noGrp="1"/>
          </p:cNvSpPr>
          <p:nvPr>
            <p:ph type="title"/>
          </p:nvPr>
        </p:nvSpPr>
        <p:spPr/>
        <p:txBody>
          <a:bodyPr/>
          <a:lstStyle/>
          <a:p>
            <a:pPr algn="l"/>
            <a:r>
              <a:rPr lang="pt-BR" dirty="0" smtClean="0"/>
              <a:t>Responsabilidade Civil</a:t>
            </a:r>
            <a:endParaRPr lang="pt-B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normAutofit fontScale="85000" lnSpcReduction="20000"/>
          </a:bodyPr>
          <a:lstStyle/>
          <a:p>
            <a:r>
              <a:rPr lang="pt-BR" dirty="0" smtClean="0">
                <a:latin typeface="Berlin Sans FB" pitchFamily="34" charset="0"/>
              </a:rPr>
              <a:t>A responsabilidade civil do estado no âmbito do poder judiciário</a:t>
            </a:r>
          </a:p>
          <a:p>
            <a:r>
              <a:rPr lang="pt-BR" dirty="0" smtClean="0"/>
              <a:t>O Supremo Tribunal Federal tem favorecido a irreparabilidade dos danos causados pelos atos do Poder Judiciário, salvo aqueles previstos em lei. </a:t>
            </a:r>
          </a:p>
          <a:p>
            <a:r>
              <a:rPr lang="pt-BR" dirty="0" smtClean="0"/>
              <a:t>Resultava tal posicionamento da Suprema Corte do fato de se “tratar de um Poder soberano, que goza de imunidades que não se enquadram no regime de responsabilidade por efeitos de seus atos quando no exercício de suas funções”</a:t>
            </a:r>
            <a:r>
              <a:rPr lang="pt-BR" i="1" dirty="0" smtClean="0"/>
              <a:t>. </a:t>
            </a:r>
          </a:p>
          <a:p>
            <a:r>
              <a:rPr lang="pt-BR" dirty="0" smtClean="0"/>
              <a:t>Argumentava-se, ainda, que o magistrado não se enquadrava na figura de funcionário público, porque era órgão do Estado, quando muito, um funcionário </a:t>
            </a:r>
            <a:r>
              <a:rPr lang="pt-BR" i="1" dirty="0" err="1" smtClean="0"/>
              <a:t>sui</a:t>
            </a:r>
            <a:r>
              <a:rPr lang="pt-BR" i="1" dirty="0" smtClean="0"/>
              <a:t> </a:t>
            </a:r>
            <a:r>
              <a:rPr lang="pt-BR" i="1" dirty="0" err="1" smtClean="0"/>
              <a:t>generis</a:t>
            </a:r>
            <a:r>
              <a:rPr lang="pt-BR" i="1" dirty="0" smtClean="0"/>
              <a:t>.</a:t>
            </a:r>
            <a:endParaRPr lang="pt-BR" dirty="0" smtClean="0"/>
          </a:p>
          <a:p>
            <a:endParaRPr lang="pt-BR" dirty="0" smtClean="0"/>
          </a:p>
          <a:p>
            <a:endParaRPr lang="pt-BR" dirty="0"/>
          </a:p>
        </p:txBody>
      </p:sp>
      <p:sp>
        <p:nvSpPr>
          <p:cNvPr id="3" name="Título 2"/>
          <p:cNvSpPr>
            <a:spLocks noGrp="1"/>
          </p:cNvSpPr>
          <p:nvPr>
            <p:ph type="title"/>
          </p:nvPr>
        </p:nvSpPr>
        <p:spPr/>
        <p:txBody>
          <a:bodyPr/>
          <a:lstStyle/>
          <a:p>
            <a:pPr algn="l"/>
            <a:r>
              <a:rPr lang="pt-BR" dirty="0" smtClean="0"/>
              <a:t>Responsabilidade Civil</a:t>
            </a:r>
            <a:endParaRPr lang="pt-B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normAutofit fontScale="77500" lnSpcReduction="20000"/>
          </a:bodyPr>
          <a:lstStyle/>
          <a:p>
            <a:r>
              <a:rPr lang="pt-BR" dirty="0" smtClean="0"/>
              <a:t>Pela Constituição Federal de 1988, tais argumentos foram prejudicados e perderam força.</a:t>
            </a:r>
          </a:p>
          <a:p>
            <a:r>
              <a:rPr lang="pt-BR" dirty="0" smtClean="0"/>
              <a:t>O preceito que regula a responsabilidade estatal localiza-se em capítulo que versa sobre a Administração Pública em geral e diz respeito, conforme exposto no art. 37,</a:t>
            </a:r>
            <a:r>
              <a:rPr lang="pt-BR" i="1" dirty="0" smtClean="0"/>
              <a:t> caput</a:t>
            </a:r>
            <a:r>
              <a:rPr lang="pt-BR" dirty="0" smtClean="0"/>
              <a:t>, à “administração pública direta e indireta de qualquer dos Poderes da União, dos Estados, do Distrito Federal e dos Municípios".</a:t>
            </a:r>
          </a:p>
          <a:p>
            <a:r>
              <a:rPr lang="pt-BR" dirty="0" smtClean="0"/>
              <a:t>Além disso, o § 6</a:t>
            </a:r>
            <a:r>
              <a:rPr lang="pt-BR" u="heavy" baseline="30000" dirty="0" smtClean="0"/>
              <a:t>o</a:t>
            </a:r>
            <a:r>
              <a:rPr lang="pt-BR" dirty="0" smtClean="0"/>
              <a:t> da norma constitucional em tela não trata de funcionário público, mas de agente público.</a:t>
            </a:r>
          </a:p>
          <a:p>
            <a:r>
              <a:rPr lang="pt-BR" dirty="0" smtClean="0"/>
              <a:t> Quem quer que desempenhe funções estatais, enquanto as exercita, é agente público. </a:t>
            </a:r>
          </a:p>
          <a:p>
            <a:r>
              <a:rPr lang="pt-BR" dirty="0" smtClean="0"/>
              <a:t>Tal categoria abriga não apenas os membros do Poder Judiciário, mas agentes políticos, bem como os serventuários e auxiliares</a:t>
            </a:r>
            <a:endParaRPr lang="pt-BR" dirty="0"/>
          </a:p>
        </p:txBody>
      </p:sp>
      <p:sp>
        <p:nvSpPr>
          <p:cNvPr id="3" name="Título 2"/>
          <p:cNvSpPr>
            <a:spLocks noGrp="1"/>
          </p:cNvSpPr>
          <p:nvPr>
            <p:ph type="title"/>
          </p:nvPr>
        </p:nvSpPr>
        <p:spPr/>
        <p:txBody>
          <a:bodyPr/>
          <a:lstStyle/>
          <a:p>
            <a:pPr algn="l"/>
            <a:r>
              <a:rPr lang="pt-BR" dirty="0" smtClean="0"/>
              <a:t>Responsabilidade Civil</a:t>
            </a:r>
            <a:endParaRPr lang="pt-B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normAutofit fontScale="92500" lnSpcReduction="20000"/>
          </a:bodyPr>
          <a:lstStyle/>
          <a:p>
            <a:r>
              <a:rPr lang="pt-BR" dirty="0" smtClean="0"/>
              <a:t>Para que haja dano decorrente da atividade judiciária, é imperativo nexo de causalidade entre o próprio dano e a conduta do membro do Poder Judiciário, enquanto agente público. </a:t>
            </a:r>
          </a:p>
          <a:p>
            <a:r>
              <a:rPr lang="pt-BR" dirty="0" smtClean="0"/>
              <a:t>É certo que, uma vez estabelecido esse nexo, a atividade judiciária danosa resulta na responsabilidade civil do Estado.</a:t>
            </a:r>
          </a:p>
          <a:p>
            <a:r>
              <a:rPr lang="pt-BR" dirty="0" smtClean="0"/>
              <a:t>A atividade tipicamente judiciária é passível dos denominados erros judiciais </a:t>
            </a:r>
            <a:r>
              <a:rPr lang="pt-BR" i="1" dirty="0" smtClean="0"/>
              <a:t>in </a:t>
            </a:r>
            <a:r>
              <a:rPr lang="pt-BR" i="1" dirty="0" err="1" smtClean="0"/>
              <a:t>iudicando</a:t>
            </a:r>
            <a:r>
              <a:rPr lang="pt-BR" i="1" dirty="0" smtClean="0"/>
              <a:t> </a:t>
            </a:r>
            <a:r>
              <a:rPr lang="pt-BR" dirty="0" smtClean="0"/>
              <a:t>e </a:t>
            </a:r>
            <a:r>
              <a:rPr lang="pt-BR" i="1" dirty="0" smtClean="0"/>
              <a:t>in procedendo.</a:t>
            </a:r>
            <a:r>
              <a:rPr lang="pt-BR" dirty="0" smtClean="0"/>
              <a:t> </a:t>
            </a:r>
          </a:p>
          <a:p>
            <a:r>
              <a:rPr lang="pt-BR" dirty="0" smtClean="0"/>
              <a:t>O magistrado, ser humano que é, está sujeito a equívocos de julgamento e de raciocínio, de direito e de fato.</a:t>
            </a:r>
          </a:p>
          <a:p>
            <a:endParaRPr lang="pt-BR" dirty="0"/>
          </a:p>
        </p:txBody>
      </p:sp>
      <p:sp>
        <p:nvSpPr>
          <p:cNvPr id="3" name="Título 2"/>
          <p:cNvSpPr>
            <a:spLocks noGrp="1"/>
          </p:cNvSpPr>
          <p:nvPr>
            <p:ph type="title"/>
          </p:nvPr>
        </p:nvSpPr>
        <p:spPr/>
        <p:txBody>
          <a:bodyPr/>
          <a:lstStyle/>
          <a:p>
            <a:pPr algn="l"/>
            <a:r>
              <a:rPr lang="pt-BR" dirty="0" smtClean="0"/>
              <a:t>Responsabilidade Civil</a:t>
            </a:r>
            <a:endParaRPr lang="pt-BR"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lstStyle/>
          <a:p>
            <a:r>
              <a:rPr lang="pt-BR" dirty="0" smtClean="0"/>
              <a:t>O entendimento doutrinário predominante, nesse sentido, é o de responsabilizar o Estado apenas por atos judiciais manchados pelo erro ou injustiças oriundas do dolo ou fraude do juiz, ou, ainda, nos casos expressamente previstos em lei.</a:t>
            </a:r>
          </a:p>
          <a:p>
            <a:endParaRPr lang="pt-BR" dirty="0"/>
          </a:p>
        </p:txBody>
      </p:sp>
      <p:sp>
        <p:nvSpPr>
          <p:cNvPr id="3" name="Título 2"/>
          <p:cNvSpPr>
            <a:spLocks noGrp="1"/>
          </p:cNvSpPr>
          <p:nvPr>
            <p:ph type="title"/>
          </p:nvPr>
        </p:nvSpPr>
        <p:spPr/>
        <p:txBody>
          <a:bodyPr/>
          <a:lstStyle/>
          <a:p>
            <a:pPr algn="l"/>
            <a:r>
              <a:rPr lang="pt-BR" dirty="0" smtClean="0"/>
              <a:t>Responsabilidade Civil</a:t>
            </a:r>
            <a:endParaRPr lang="pt-BR"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normAutofit fontScale="77500" lnSpcReduction="20000"/>
          </a:bodyPr>
          <a:lstStyle/>
          <a:p>
            <a:r>
              <a:rPr lang="pt-BR" dirty="0" smtClean="0">
                <a:latin typeface="Berlin Sans FB" pitchFamily="34" charset="0"/>
              </a:rPr>
              <a:t>Reparação do dano</a:t>
            </a:r>
          </a:p>
          <a:p>
            <a:r>
              <a:rPr lang="pt-BR" dirty="0" smtClean="0"/>
              <a:t>Lesado o patrimônio do particular, este poderá buscar o ressarcimento de seus prejuízos junto ao Estado por duas vias: a administrativa e a judicial.</a:t>
            </a:r>
          </a:p>
          <a:p>
            <a:r>
              <a:rPr lang="pt-BR" dirty="0" smtClean="0"/>
              <a:t>Na administrativa, formulado o pedido indenizatório junto ao órgão competente, formar-se-á o processo administrativo.</a:t>
            </a:r>
          </a:p>
          <a:p>
            <a:r>
              <a:rPr lang="pt-BR" dirty="0" smtClean="0"/>
              <a:t>Havendo acordo entre as partes, far-se-á a composição amigável dos danos auferidos pelo administrado na forma estabelecida com a Administração.</a:t>
            </a:r>
          </a:p>
          <a:p>
            <a:r>
              <a:rPr lang="pt-BR" dirty="0" smtClean="0"/>
              <a:t>Do contrário, a indenização deverá ser pleiteada judicialmente, obedecendo aos trâmites legais. Caberá ao lesado comprovar os motivos </a:t>
            </a:r>
            <a:r>
              <a:rPr lang="pt-BR" dirty="0" err="1" smtClean="0"/>
              <a:t>ensejadores</a:t>
            </a:r>
            <a:r>
              <a:rPr lang="pt-BR" dirty="0" smtClean="0"/>
              <a:t> da indenização: nexo causal, fato administrativo e dano, além de especificar os prejuízos a serem ressarcidos.</a:t>
            </a:r>
          </a:p>
          <a:p>
            <a:endParaRPr lang="pt-BR" dirty="0"/>
          </a:p>
        </p:txBody>
      </p:sp>
      <p:sp>
        <p:nvSpPr>
          <p:cNvPr id="3" name="Título 2"/>
          <p:cNvSpPr>
            <a:spLocks noGrp="1"/>
          </p:cNvSpPr>
          <p:nvPr>
            <p:ph type="title"/>
          </p:nvPr>
        </p:nvSpPr>
        <p:spPr/>
        <p:txBody>
          <a:bodyPr/>
          <a:lstStyle/>
          <a:p>
            <a:pPr algn="l"/>
            <a:r>
              <a:rPr lang="pt-BR" dirty="0" smtClean="0"/>
              <a:t>Responsabilidade Civil</a:t>
            </a:r>
            <a:endParaRPr lang="pt-B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normAutofit/>
          </a:bodyPr>
          <a:lstStyle/>
          <a:p>
            <a:pPr algn="just"/>
            <a:r>
              <a:rPr lang="pt-BR" sz="2400" b="1" dirty="0" smtClean="0">
                <a:latin typeface="Times New Roman" pitchFamily="18" charset="0"/>
                <a:cs typeface="Times New Roman" pitchFamily="18" charset="0"/>
              </a:rPr>
              <a:t>A irresponsabilidade do </a:t>
            </a:r>
            <a:r>
              <a:rPr lang="pt-BR" sz="2400" b="1" dirty="0" smtClean="0">
                <a:latin typeface="Times New Roman" pitchFamily="18" charset="0"/>
                <a:cs typeface="Times New Roman" pitchFamily="18" charset="0"/>
              </a:rPr>
              <a:t>Estado</a:t>
            </a:r>
          </a:p>
          <a:p>
            <a:pPr algn="just"/>
            <a:endParaRPr lang="pt-BR" sz="2400" b="1" i="1" dirty="0" smtClean="0">
              <a:latin typeface="Times New Roman" pitchFamily="18" charset="0"/>
              <a:cs typeface="Times New Roman" pitchFamily="18" charset="0"/>
            </a:endParaRPr>
          </a:p>
          <a:p>
            <a:pPr algn="just"/>
            <a:r>
              <a:rPr lang="pt-BR" sz="2400" dirty="0" smtClean="0">
                <a:latin typeface="Times New Roman" pitchFamily="18" charset="0"/>
                <a:cs typeface="Times New Roman" pitchFamily="18" charset="0"/>
              </a:rPr>
              <a:t>Até a metade do século XIX, a ideia que prevaleceu no mundo ocidental era a de que o Estado não tinha qualquer responsabilidade pelos atos praticados por seus agentes. </a:t>
            </a:r>
          </a:p>
          <a:p>
            <a:pPr algn="just"/>
            <a:r>
              <a:rPr lang="pt-BR" sz="2400" dirty="0" smtClean="0">
                <a:latin typeface="Times New Roman" pitchFamily="18" charset="0"/>
                <a:cs typeface="Times New Roman" pitchFamily="18" charset="0"/>
              </a:rPr>
              <a:t>Num primeiro momento, o da </a:t>
            </a:r>
            <a:r>
              <a:rPr lang="pt-BR" sz="2400" i="1" dirty="0" smtClean="0">
                <a:latin typeface="Times New Roman" pitchFamily="18" charset="0"/>
                <a:cs typeface="Times New Roman" pitchFamily="18" charset="0"/>
              </a:rPr>
              <a:t>Época Primitiva</a:t>
            </a:r>
            <a:r>
              <a:rPr lang="pt-BR" sz="2400" dirty="0" smtClean="0">
                <a:latin typeface="Times New Roman" pitchFamily="18" charset="0"/>
                <a:cs typeface="Times New Roman" pitchFamily="18" charset="0"/>
              </a:rPr>
              <a:t>, que vai desde as origens da humanidade até Roma, o Estado nem era considerado ente personalizado, logo, não possuía responsabilidade.</a:t>
            </a:r>
          </a:p>
        </p:txBody>
      </p:sp>
      <p:sp>
        <p:nvSpPr>
          <p:cNvPr id="3" name="Título 2"/>
          <p:cNvSpPr>
            <a:spLocks noGrp="1"/>
          </p:cNvSpPr>
          <p:nvPr>
            <p:ph type="title"/>
          </p:nvPr>
        </p:nvSpPr>
        <p:spPr>
          <a:xfrm>
            <a:off x="179512" y="119906"/>
            <a:ext cx="6768752" cy="932830"/>
          </a:xfrm>
        </p:spPr>
        <p:txBody>
          <a:bodyPr>
            <a:noAutofit/>
          </a:bodyPr>
          <a:lstStyle/>
          <a:p>
            <a:pPr algn="ctr"/>
            <a:r>
              <a:rPr lang="pt-BR" sz="3200" dirty="0" smtClean="0">
                <a:latin typeface="Times New Roman" pitchFamily="18" charset="0"/>
                <a:cs typeface="Times New Roman" pitchFamily="18" charset="0"/>
              </a:rPr>
              <a:t>Responsabilidade do Estado</a:t>
            </a:r>
            <a:endParaRPr lang="pt-BR" sz="3200"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lstStyle/>
          <a:p>
            <a:r>
              <a:rPr lang="pt-BR" dirty="0" smtClean="0">
                <a:latin typeface="Berlin Sans FB" pitchFamily="34" charset="0"/>
              </a:rPr>
              <a:t>Ação de regresso</a:t>
            </a:r>
          </a:p>
          <a:p>
            <a:r>
              <a:rPr lang="pt-BR" dirty="0" smtClean="0"/>
              <a:t>O direito de regresso conferido ao Estado contra seu agente que, culposa ou dolosamente, tenha dado causa ao evento danoso, obriga o Estado ao pagamento de indenização ao lesado, encontra-se instituído no § 6</a:t>
            </a:r>
            <a:r>
              <a:rPr lang="pt-BR" u="heavy" baseline="30000" dirty="0" smtClean="0"/>
              <a:t>o</a:t>
            </a:r>
            <a:r>
              <a:rPr lang="pt-BR" dirty="0" smtClean="0"/>
              <a:t> do art.</a:t>
            </a:r>
            <a:r>
              <a:rPr lang="en-US" dirty="0" smtClean="0"/>
              <a:t> </a:t>
            </a:r>
            <a:r>
              <a:rPr lang="pt-BR" dirty="0" smtClean="0"/>
              <a:t>37 da CF/1988.</a:t>
            </a:r>
          </a:p>
          <a:p>
            <a:endParaRPr lang="pt-BR" dirty="0"/>
          </a:p>
        </p:txBody>
      </p:sp>
      <p:sp>
        <p:nvSpPr>
          <p:cNvPr id="3" name="Título 2"/>
          <p:cNvSpPr>
            <a:spLocks noGrp="1"/>
          </p:cNvSpPr>
          <p:nvPr>
            <p:ph type="title"/>
          </p:nvPr>
        </p:nvSpPr>
        <p:spPr/>
        <p:txBody>
          <a:bodyPr/>
          <a:lstStyle/>
          <a:p>
            <a:pPr algn="l"/>
            <a:r>
              <a:rPr lang="pt-BR" dirty="0" smtClean="0"/>
              <a:t>Responsabilidade Civil</a:t>
            </a:r>
            <a:endParaRPr lang="pt-BR"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normAutofit fontScale="92500" lnSpcReduction="20000"/>
          </a:bodyPr>
          <a:lstStyle/>
          <a:p>
            <a:r>
              <a:rPr lang="pt-BR" b="1" dirty="0" smtClean="0"/>
              <a:t>Da prescrição para propositura da ação contra o Estado</a:t>
            </a:r>
            <a:endParaRPr lang="pt-BR" b="1" i="1" dirty="0" smtClean="0"/>
          </a:p>
          <a:p>
            <a:r>
              <a:rPr lang="pt-BR" dirty="0" smtClean="0"/>
              <a:t>Prescreve, em cinco anos, a ação de responsabilidade civil contra o Estado, adotando-se a prescrição quinquenal. O termo inicial do prazo prescricional é a data em que se configurar a lesão ou aquela em que o legitimado para agir tiver conhecimento de quem seja o responsável, prevalecendo o fato que ocorrer por último. </a:t>
            </a:r>
          </a:p>
          <a:p>
            <a:r>
              <a:rPr lang="pt-BR" dirty="0" smtClean="0"/>
              <a:t>A prescrição das ações pessoais contra a Fazenda Pública e suas autarquias é quinquenal (5 anos), por força do Decreto n. 20.910/1932, do Decreto-lei n. 4.597/1942 e Lei n. 9.494/1997.</a:t>
            </a:r>
          </a:p>
          <a:p>
            <a:endParaRPr lang="pt-BR" dirty="0"/>
          </a:p>
        </p:txBody>
      </p:sp>
      <p:sp>
        <p:nvSpPr>
          <p:cNvPr id="3" name="Título 2"/>
          <p:cNvSpPr>
            <a:spLocks noGrp="1"/>
          </p:cNvSpPr>
          <p:nvPr>
            <p:ph type="title"/>
          </p:nvPr>
        </p:nvSpPr>
        <p:spPr/>
        <p:txBody>
          <a:bodyPr/>
          <a:lstStyle/>
          <a:p>
            <a:pPr algn="l"/>
            <a:r>
              <a:rPr lang="pt-BR" dirty="0" smtClean="0"/>
              <a:t>Responsabilidade Civil</a:t>
            </a:r>
            <a:endParaRPr lang="pt-BR"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normAutofit fontScale="92500" lnSpcReduction="20000"/>
          </a:bodyPr>
          <a:lstStyle/>
          <a:p>
            <a:r>
              <a:rPr lang="pt-BR" b="1" dirty="0" smtClean="0"/>
              <a:t>A responsabilidade civil do Estado e os precatórios</a:t>
            </a:r>
            <a:endParaRPr lang="pt-BR" b="1" i="1" dirty="0" smtClean="0"/>
          </a:p>
          <a:p>
            <a:pPr>
              <a:buNone/>
            </a:pPr>
            <a:endParaRPr lang="pt-BR" dirty="0" smtClean="0"/>
          </a:p>
          <a:p>
            <a:r>
              <a:rPr lang="pt-BR" dirty="0" smtClean="0"/>
              <a:t>Os débitos correspondentes a indenizações decorrentes de decisões da responsabilização civil do Estado têm natureza alimentar e de dívida de valor. A sentença que fixa a indenização tem caráter mandamental no tocante à obtenção de recursos necessários à produção de capital correspondente aos débitos vincendos ou ao início do pagamento mensal destes, inclusive em consignação na folha de pagamento do devedor, devendo ser fixado um prazo para o seu cumprimento.</a:t>
            </a:r>
          </a:p>
          <a:p>
            <a:endParaRPr lang="pt-BR" dirty="0"/>
          </a:p>
        </p:txBody>
      </p:sp>
      <p:sp>
        <p:nvSpPr>
          <p:cNvPr id="3" name="Título 2"/>
          <p:cNvSpPr>
            <a:spLocks noGrp="1"/>
          </p:cNvSpPr>
          <p:nvPr>
            <p:ph type="title"/>
          </p:nvPr>
        </p:nvSpPr>
        <p:spPr/>
        <p:txBody>
          <a:bodyPr/>
          <a:lstStyle/>
          <a:p>
            <a:pPr algn="l"/>
            <a:r>
              <a:rPr lang="pt-BR" dirty="0" smtClean="0"/>
              <a:t>Responsabilidade Civil</a:t>
            </a:r>
            <a:endParaRPr lang="pt-BR"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lstStyle/>
          <a:p>
            <a:r>
              <a:rPr lang="pt-BR" dirty="0" smtClean="0"/>
              <a:t>Em se tratando de execução da Fazenda Pública, os precatórios correspondentes ao pagamento dos débitos serão pagos na ordem daqueles referentes aos débitos de natureza alimentar.</a:t>
            </a:r>
          </a:p>
          <a:p>
            <a:r>
              <a:rPr lang="pt-BR" dirty="0" smtClean="0"/>
              <a:t>O art. 100 da CF/1988 disciplina o seu pagamento.</a:t>
            </a:r>
          </a:p>
          <a:p>
            <a:endParaRPr lang="pt-BR" dirty="0"/>
          </a:p>
        </p:txBody>
      </p:sp>
      <p:sp>
        <p:nvSpPr>
          <p:cNvPr id="3" name="Título 2"/>
          <p:cNvSpPr>
            <a:spLocks noGrp="1"/>
          </p:cNvSpPr>
          <p:nvPr>
            <p:ph type="title"/>
          </p:nvPr>
        </p:nvSpPr>
        <p:spPr/>
        <p:txBody>
          <a:bodyPr/>
          <a:lstStyle/>
          <a:p>
            <a:pPr algn="l"/>
            <a:r>
              <a:rPr lang="pt-BR" dirty="0" smtClean="0"/>
              <a:t>Responsabilidade Civil</a:t>
            </a:r>
            <a:endParaRPr lang="pt-BR"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lstStyle/>
          <a:p>
            <a:r>
              <a:rPr lang="pt-BR" dirty="0" smtClean="0"/>
              <a:t>Encontra-se prevista na Constituição bem como nos respectivos regimes jurídicos (estatutos) dos servidores públicos civis de cada pessoa política : União, Estados, Distrito Federal e Municípios. No caso da União o assunto é previsto pela lei nº 8.112/90, em seus </a:t>
            </a:r>
            <a:r>
              <a:rPr lang="pt-BR" dirty="0" err="1" smtClean="0"/>
              <a:t>arts</a:t>
            </a:r>
            <a:r>
              <a:rPr lang="pt-BR" dirty="0" smtClean="0"/>
              <a:t>. 121 a 126.</a:t>
            </a:r>
            <a:endParaRPr lang="pt-BR" dirty="0"/>
          </a:p>
        </p:txBody>
      </p:sp>
      <p:sp>
        <p:nvSpPr>
          <p:cNvPr id="3" name="Título 2"/>
          <p:cNvSpPr>
            <a:spLocks noGrp="1"/>
          </p:cNvSpPr>
          <p:nvPr>
            <p:ph type="title"/>
          </p:nvPr>
        </p:nvSpPr>
        <p:spPr/>
        <p:txBody>
          <a:bodyPr>
            <a:normAutofit fontScale="90000"/>
          </a:bodyPr>
          <a:lstStyle/>
          <a:p>
            <a:pPr algn="l"/>
            <a:r>
              <a:rPr lang="pt-BR" dirty="0" smtClean="0"/>
              <a:t>Responsabilidade do servidor:</a:t>
            </a:r>
            <a:br>
              <a:rPr lang="pt-BR" dirty="0" smtClean="0"/>
            </a:br>
            <a:r>
              <a:rPr lang="pt-BR" dirty="0" smtClean="0"/>
              <a:t>Administrativa</a:t>
            </a:r>
            <a:endParaRPr lang="pt-BR"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normAutofit lnSpcReduction="10000"/>
          </a:bodyPr>
          <a:lstStyle/>
          <a:p>
            <a:r>
              <a:rPr lang="pt-BR" dirty="0" smtClean="0"/>
              <a:t>O servidor responde civil, penal e administrativamente pelo exercício irregular das suas atribuições (art. 121, caput).</a:t>
            </a:r>
          </a:p>
          <a:p>
            <a:pPr fontAlgn="base"/>
            <a:r>
              <a:rPr lang="pt-BR" dirty="0" smtClean="0"/>
              <a:t>A responsabilidade civil decorre de ato omissivo ou comissivo, doloso ou culposo, que resulte prejuízo ao erário ou a terceiros (art. 122).  </a:t>
            </a:r>
          </a:p>
          <a:p>
            <a:pPr fontAlgn="base"/>
            <a:r>
              <a:rPr lang="pt-BR" dirty="0" smtClean="0"/>
              <a:t>A obrigação de reparar o dano estende-se aos sucessores e contra eles será executada, até o limite do valor da herança recebida (art. 122, §3º).  </a:t>
            </a:r>
          </a:p>
          <a:p>
            <a:endParaRPr lang="pt-BR" dirty="0"/>
          </a:p>
        </p:txBody>
      </p:sp>
      <p:sp>
        <p:nvSpPr>
          <p:cNvPr id="3" name="Título 2"/>
          <p:cNvSpPr>
            <a:spLocks noGrp="1"/>
          </p:cNvSpPr>
          <p:nvPr>
            <p:ph type="title"/>
          </p:nvPr>
        </p:nvSpPr>
        <p:spPr/>
        <p:txBody>
          <a:bodyPr>
            <a:normAutofit fontScale="90000"/>
          </a:bodyPr>
          <a:lstStyle/>
          <a:p>
            <a:pPr algn="l"/>
            <a:r>
              <a:rPr lang="pt-BR" dirty="0" smtClean="0"/>
              <a:t>Responsabilidade do servidor:</a:t>
            </a:r>
            <a:br>
              <a:rPr lang="pt-BR" dirty="0" smtClean="0"/>
            </a:br>
            <a:r>
              <a:rPr lang="pt-BR" dirty="0" smtClean="0"/>
              <a:t>Administrativa</a:t>
            </a:r>
            <a:endParaRPr lang="pt-BR"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normAutofit/>
          </a:bodyPr>
          <a:lstStyle/>
          <a:p>
            <a:pPr fontAlgn="base">
              <a:buNone/>
            </a:pPr>
            <a:r>
              <a:rPr lang="pt-BR" dirty="0" smtClean="0"/>
              <a:t/>
            </a:r>
            <a:br>
              <a:rPr lang="pt-BR" dirty="0" smtClean="0"/>
            </a:br>
            <a:r>
              <a:rPr lang="pt-BR" dirty="0" smtClean="0"/>
              <a:t>-A responsabilidade penal (criminal) abrange crimes e contravenções imputadas ao servidor, nessa qualidade (art. 123).</a:t>
            </a:r>
          </a:p>
          <a:p>
            <a:pPr fontAlgn="base">
              <a:buNone/>
            </a:pPr>
            <a:r>
              <a:rPr lang="pt-BR" dirty="0" smtClean="0"/>
              <a:t>	- Os prazos de prescrição previstos na lei penal aplicam-se às infrações disciplinares capituladas como crime (art. 142, §2º). </a:t>
            </a:r>
          </a:p>
          <a:p>
            <a:pPr fontAlgn="base">
              <a:buNone/>
            </a:pPr>
            <a:r>
              <a:rPr lang="pt-BR" dirty="0" smtClean="0"/>
              <a:t>	</a:t>
            </a:r>
            <a:endParaRPr lang="pt-BR" dirty="0"/>
          </a:p>
        </p:txBody>
      </p:sp>
      <p:sp>
        <p:nvSpPr>
          <p:cNvPr id="3" name="Título 2"/>
          <p:cNvSpPr>
            <a:spLocks noGrp="1"/>
          </p:cNvSpPr>
          <p:nvPr>
            <p:ph type="title"/>
          </p:nvPr>
        </p:nvSpPr>
        <p:spPr/>
        <p:txBody>
          <a:bodyPr>
            <a:normAutofit/>
          </a:bodyPr>
          <a:lstStyle/>
          <a:p>
            <a:pPr algn="l"/>
            <a:r>
              <a:rPr lang="pt-BR" dirty="0" smtClean="0"/>
              <a:t>Responsabilidade penal</a:t>
            </a:r>
            <a:endParaRPr lang="pt-BR"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normAutofit lnSpcReduction="10000"/>
          </a:bodyPr>
          <a:lstStyle/>
          <a:p>
            <a:r>
              <a:rPr lang="pt-BR" dirty="0" smtClean="0"/>
              <a:t> -Assim, se servidor cometer infração administrativa que configure também infração penal, não será punido administrativamente se ocorrer a prescrição penal, a exemplo do emprego irregular de dinheiros públicos, no estatuto é infração punível com demissão cujo prazo prescricional é de 5 anos (art. 132, VIII, c/cart. 142, I, do Estatuto).</a:t>
            </a:r>
          </a:p>
          <a:p>
            <a:r>
              <a:rPr lang="pt-BR" dirty="0" smtClean="0"/>
              <a:t> No entanto, se aplica o prazo de prescrição da lei penal que é menor.</a:t>
            </a:r>
          </a:p>
          <a:p>
            <a:endParaRPr lang="pt-BR" dirty="0"/>
          </a:p>
        </p:txBody>
      </p:sp>
      <p:sp>
        <p:nvSpPr>
          <p:cNvPr id="3" name="Título 2"/>
          <p:cNvSpPr>
            <a:spLocks noGrp="1"/>
          </p:cNvSpPr>
          <p:nvPr>
            <p:ph type="title"/>
          </p:nvPr>
        </p:nvSpPr>
        <p:spPr/>
        <p:txBody>
          <a:bodyPr/>
          <a:lstStyle/>
          <a:p>
            <a:pPr algn="l"/>
            <a:r>
              <a:rPr lang="pt-BR" dirty="0" smtClean="0"/>
              <a:t>Responsabilidade penal</a:t>
            </a:r>
            <a:endParaRPr lang="pt-BR"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normAutofit fontScale="85000" lnSpcReduction="10000"/>
          </a:bodyPr>
          <a:lstStyle/>
          <a:p>
            <a:pPr fontAlgn="base"/>
            <a:r>
              <a:rPr lang="pt-BR" b="1" dirty="0" smtClean="0"/>
              <a:t>Exclusão  da responsabilidade administrativa</a:t>
            </a:r>
          </a:p>
          <a:p>
            <a:pPr fontAlgn="base">
              <a:buNone/>
            </a:pPr>
            <a:endParaRPr lang="pt-BR" dirty="0" smtClean="0"/>
          </a:p>
          <a:p>
            <a:pPr fontAlgn="base"/>
            <a:r>
              <a:rPr lang="pt-BR" dirty="0" smtClean="0"/>
              <a:t>A responsabilidade administrativa do servidor será afastada no caso de absolvição  penal que (art. 126)</a:t>
            </a:r>
          </a:p>
          <a:p>
            <a:pPr fontAlgn="base">
              <a:buNone/>
            </a:pPr>
            <a:r>
              <a:rPr lang="pt-BR" dirty="0" smtClean="0"/>
              <a:t>   1) negue a existência do fato (o fato não existiu) ;</a:t>
            </a:r>
          </a:p>
          <a:p>
            <a:pPr fontAlgn="base">
              <a:buNone/>
            </a:pPr>
            <a:r>
              <a:rPr lang="pt-BR" dirty="0" smtClean="0"/>
              <a:t>  2) negue  sua autoria (não foi o servidor o  autor do fato) .</a:t>
            </a:r>
          </a:p>
          <a:p>
            <a:pPr fontAlgn="base">
              <a:buNone/>
            </a:pPr>
            <a:r>
              <a:rPr lang="pt-BR" dirty="0" smtClean="0"/>
              <a:t/>
            </a:r>
            <a:br>
              <a:rPr lang="pt-BR" dirty="0" smtClean="0"/>
            </a:br>
            <a:r>
              <a:rPr lang="pt-BR" dirty="0" smtClean="0"/>
              <a:t>Observação : a absolvição penal por insuficiência de provas não afasta a responsabilidade administrativa do servidor. Assim, na hipótese de insuficiência de provas, mantém-se a punição administrativa.</a:t>
            </a:r>
          </a:p>
          <a:p>
            <a:endParaRPr lang="pt-B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p:txBody>
          <a:bodyPr>
            <a:normAutofit/>
          </a:bodyPr>
          <a:lstStyle/>
          <a:p>
            <a:pPr algn="just"/>
            <a:r>
              <a:rPr lang="pt-BR" sz="2400" dirty="0" smtClean="0">
                <a:latin typeface="Times New Roman" pitchFamily="18" charset="0"/>
                <a:cs typeface="Times New Roman" pitchFamily="18" charset="0"/>
              </a:rPr>
              <a:t>Com a Teoria do Fisco, criada em Roma e ampliada pelo Direito Germânico, e que entendia o Fisco como pessoa moral a que pertenciam os bens que o Estado utilizava no cumprimento de suas finalidades, este passa a responder pelos danos decorrentes de violações contratuais</a:t>
            </a:r>
            <a:r>
              <a:rPr lang="pt-BR" sz="2400" dirty="0" smtClean="0">
                <a:latin typeface="Times New Roman" pitchFamily="18" charset="0"/>
                <a:cs typeface="Times New Roman" pitchFamily="18" charset="0"/>
              </a:rPr>
              <a:t>.</a:t>
            </a:r>
          </a:p>
          <a:p>
            <a:pPr algn="just"/>
            <a:endParaRPr lang="pt-BR" sz="2400" dirty="0" smtClean="0">
              <a:latin typeface="Times New Roman" pitchFamily="18" charset="0"/>
              <a:cs typeface="Times New Roman" pitchFamily="18" charset="0"/>
            </a:endParaRPr>
          </a:p>
          <a:p>
            <a:pPr algn="just"/>
            <a:r>
              <a:rPr lang="pt-BR" sz="2400" dirty="0" smtClean="0">
                <a:latin typeface="Times New Roman" pitchFamily="18" charset="0"/>
                <a:cs typeface="Times New Roman" pitchFamily="18" charset="0"/>
              </a:rPr>
              <a:t>Dessa forma, somente se falava em responsabilidade decorrente de relações convencionadas (contratual)</a:t>
            </a:r>
          </a:p>
          <a:p>
            <a:pPr>
              <a:buNone/>
            </a:pPr>
            <a:endParaRPr lang="pt-BR" dirty="0"/>
          </a:p>
        </p:txBody>
      </p:sp>
      <p:sp>
        <p:nvSpPr>
          <p:cNvPr id="3" name="Título 2"/>
          <p:cNvSpPr>
            <a:spLocks noGrp="1"/>
          </p:cNvSpPr>
          <p:nvPr>
            <p:ph type="title"/>
          </p:nvPr>
        </p:nvSpPr>
        <p:spPr>
          <a:xfrm>
            <a:off x="457200" y="274638"/>
            <a:ext cx="6419056" cy="1066130"/>
          </a:xfrm>
        </p:spPr>
        <p:txBody>
          <a:bodyPr>
            <a:normAutofit/>
          </a:bodyPr>
          <a:lstStyle/>
          <a:p>
            <a:pPr algn="ctr"/>
            <a:r>
              <a:rPr lang="pt-BR" sz="3200" dirty="0" smtClean="0">
                <a:latin typeface="Times New Roman" pitchFamily="18" charset="0"/>
                <a:cs typeface="Times New Roman" pitchFamily="18" charset="0"/>
              </a:rPr>
              <a:t>Responsabilidade do Estado</a:t>
            </a:r>
            <a:endParaRPr lang="pt-BR" sz="3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539552" y="1481329"/>
            <a:ext cx="8147248" cy="4035904"/>
          </a:xfrm>
        </p:spPr>
        <p:txBody>
          <a:bodyPr>
            <a:normAutofit/>
          </a:bodyPr>
          <a:lstStyle/>
          <a:p>
            <a:pPr algn="just"/>
            <a:r>
              <a:rPr lang="pt-BR" sz="2400" dirty="0" smtClean="0">
                <a:latin typeface="Times New Roman" pitchFamily="18" charset="0"/>
                <a:cs typeface="Times New Roman" pitchFamily="18" charset="0"/>
              </a:rPr>
              <a:t>Já na Alta Idade Média, mesmo se admitindo o Estado como unidade </a:t>
            </a:r>
            <a:r>
              <a:rPr lang="pt-BR" sz="2400" dirty="0" err="1" smtClean="0">
                <a:latin typeface="Times New Roman" pitchFamily="18" charset="0"/>
                <a:cs typeface="Times New Roman" pitchFamily="18" charset="0"/>
              </a:rPr>
              <a:t>juridico-política</a:t>
            </a:r>
            <a:r>
              <a:rPr lang="pt-BR" sz="2400" dirty="0" smtClean="0">
                <a:latin typeface="Times New Roman" pitchFamily="18" charset="0"/>
                <a:cs typeface="Times New Roman" pitchFamily="18" charset="0"/>
              </a:rPr>
              <a:t>, a negação da sua responsabilidade persiste em virtude da concepção política-religiosa de soberania. </a:t>
            </a:r>
          </a:p>
          <a:p>
            <a:pPr algn="just"/>
            <a:r>
              <a:rPr lang="pt-BR" sz="2400" dirty="0" smtClean="0">
                <a:latin typeface="Times New Roman" pitchFamily="18" charset="0"/>
                <a:cs typeface="Times New Roman" pitchFamily="18" charset="0"/>
              </a:rPr>
              <a:t>Sob o domínio dos governos absolutistas, a responsabilidade estatal não era reconhecida, valendo a regra inglesa da infalibilidade real </a:t>
            </a:r>
            <a:r>
              <a:rPr lang="pt-BR" sz="2400" i="1" dirty="0" smtClean="0">
                <a:latin typeface="Times New Roman" pitchFamily="18" charset="0"/>
                <a:cs typeface="Times New Roman" pitchFamily="18" charset="0"/>
              </a:rPr>
              <a:t>“</a:t>
            </a:r>
            <a:r>
              <a:rPr lang="pt-BR" sz="2400" i="1" dirty="0" err="1" smtClean="0">
                <a:latin typeface="Times New Roman" pitchFamily="18" charset="0"/>
                <a:cs typeface="Times New Roman" pitchFamily="18" charset="0"/>
              </a:rPr>
              <a:t>The</a:t>
            </a:r>
            <a:r>
              <a:rPr lang="pt-BR" sz="2400" i="1" dirty="0" smtClean="0">
                <a:latin typeface="Times New Roman" pitchFamily="18" charset="0"/>
                <a:cs typeface="Times New Roman" pitchFamily="18" charset="0"/>
              </a:rPr>
              <a:t> king do no </a:t>
            </a:r>
            <a:r>
              <a:rPr lang="pt-BR" sz="2400" i="1" dirty="0" err="1" smtClean="0">
                <a:latin typeface="Times New Roman" pitchFamily="18" charset="0"/>
                <a:cs typeface="Times New Roman" pitchFamily="18" charset="0"/>
              </a:rPr>
              <a:t>wrong</a:t>
            </a:r>
            <a:r>
              <a:rPr lang="pt-BR" sz="2400" i="1" dirty="0" smtClean="0">
                <a:latin typeface="Times New Roman" pitchFamily="18" charset="0"/>
                <a:cs typeface="Times New Roman" pitchFamily="18" charset="0"/>
              </a:rPr>
              <a:t>”, </a:t>
            </a:r>
            <a:r>
              <a:rPr lang="pt-BR" sz="2400" dirty="0" smtClean="0">
                <a:latin typeface="Times New Roman" pitchFamily="18" charset="0"/>
                <a:cs typeface="Times New Roman" pitchFamily="18" charset="0"/>
              </a:rPr>
              <a:t>extensiva aos seus representantes. </a:t>
            </a:r>
          </a:p>
          <a:p>
            <a:pPr algn="just"/>
            <a:r>
              <a:rPr lang="pt-BR" sz="2400" dirty="0" smtClean="0">
                <a:latin typeface="Times New Roman" pitchFamily="18" charset="0"/>
                <a:cs typeface="Times New Roman" pitchFamily="18" charset="0"/>
              </a:rPr>
              <a:t>Na França, a expressão equivalente era “</a:t>
            </a:r>
            <a:r>
              <a:rPr lang="pt-BR" sz="2400" i="1" dirty="0" err="1" smtClean="0">
                <a:latin typeface="Times New Roman" pitchFamily="18" charset="0"/>
                <a:cs typeface="Times New Roman" pitchFamily="18" charset="0"/>
              </a:rPr>
              <a:t>le</a:t>
            </a:r>
            <a:r>
              <a:rPr lang="pt-BR" sz="2400" i="1" dirty="0" smtClean="0">
                <a:latin typeface="Times New Roman" pitchFamily="18" charset="0"/>
                <a:cs typeface="Times New Roman" pitchFamily="18" charset="0"/>
              </a:rPr>
              <a:t> </a:t>
            </a:r>
            <a:r>
              <a:rPr lang="pt-BR" sz="2400" i="1" dirty="0" err="1" smtClean="0">
                <a:latin typeface="Times New Roman" pitchFamily="18" charset="0"/>
                <a:cs typeface="Times New Roman" pitchFamily="18" charset="0"/>
              </a:rPr>
              <a:t>roi</a:t>
            </a:r>
            <a:r>
              <a:rPr lang="pt-BR" sz="2400" i="1" dirty="0" smtClean="0">
                <a:latin typeface="Times New Roman" pitchFamily="18" charset="0"/>
                <a:cs typeface="Times New Roman" pitchFamily="18" charset="0"/>
              </a:rPr>
              <a:t> </a:t>
            </a:r>
            <a:r>
              <a:rPr lang="pt-BR" sz="2400" i="1" dirty="0" err="1" smtClean="0">
                <a:latin typeface="Times New Roman" pitchFamily="18" charset="0"/>
                <a:cs typeface="Times New Roman" pitchFamily="18" charset="0"/>
              </a:rPr>
              <a:t>ne</a:t>
            </a:r>
            <a:r>
              <a:rPr lang="pt-BR" sz="2400" i="1" dirty="0" smtClean="0">
                <a:latin typeface="Times New Roman" pitchFamily="18" charset="0"/>
                <a:cs typeface="Times New Roman" pitchFamily="18" charset="0"/>
              </a:rPr>
              <a:t> </a:t>
            </a:r>
            <a:r>
              <a:rPr lang="pt-BR" sz="2400" i="1" dirty="0" err="1" smtClean="0">
                <a:latin typeface="Times New Roman" pitchFamily="18" charset="0"/>
                <a:cs typeface="Times New Roman" pitchFamily="18" charset="0"/>
              </a:rPr>
              <a:t>peut</a:t>
            </a:r>
            <a:r>
              <a:rPr lang="pt-BR" sz="2400" i="1" dirty="0" smtClean="0">
                <a:latin typeface="Times New Roman" pitchFamily="18" charset="0"/>
                <a:cs typeface="Times New Roman" pitchFamily="18" charset="0"/>
              </a:rPr>
              <a:t> mal </a:t>
            </a:r>
            <a:r>
              <a:rPr lang="pt-BR" sz="2400" i="1" dirty="0" err="1" smtClean="0">
                <a:latin typeface="Times New Roman" pitchFamily="18" charset="0"/>
                <a:cs typeface="Times New Roman" pitchFamily="18" charset="0"/>
              </a:rPr>
              <a:t>faire</a:t>
            </a:r>
            <a:r>
              <a:rPr lang="pt-BR" sz="2400" i="1" dirty="0" smtClean="0">
                <a:latin typeface="Times New Roman" pitchFamily="18" charset="0"/>
                <a:cs typeface="Times New Roman" pitchFamily="18" charset="0"/>
              </a:rPr>
              <a:t>”</a:t>
            </a:r>
            <a:endParaRPr lang="pt-BR" sz="2400" dirty="0">
              <a:latin typeface="Times New Roman" pitchFamily="18" charset="0"/>
              <a:cs typeface="Times New Roman" pitchFamily="18" charset="0"/>
            </a:endParaRPr>
          </a:p>
        </p:txBody>
      </p:sp>
      <p:sp>
        <p:nvSpPr>
          <p:cNvPr id="3" name="Título 2"/>
          <p:cNvSpPr>
            <a:spLocks noGrp="1"/>
          </p:cNvSpPr>
          <p:nvPr>
            <p:ph type="title"/>
          </p:nvPr>
        </p:nvSpPr>
        <p:spPr>
          <a:xfrm>
            <a:off x="457200" y="274638"/>
            <a:ext cx="6707088" cy="850106"/>
          </a:xfrm>
        </p:spPr>
        <p:txBody>
          <a:bodyPr>
            <a:normAutofit/>
          </a:bodyPr>
          <a:lstStyle/>
          <a:p>
            <a:pPr algn="ctr"/>
            <a:r>
              <a:rPr lang="pt-BR" sz="3200" dirty="0" smtClean="0">
                <a:latin typeface="Times New Roman" pitchFamily="18" charset="0"/>
                <a:cs typeface="Times New Roman" pitchFamily="18" charset="0"/>
              </a:rPr>
              <a:t>Responsabilidade do Estado</a:t>
            </a:r>
            <a:endParaRPr lang="pt-BR" sz="32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683568" y="1481329"/>
            <a:ext cx="8003232" cy="3243816"/>
          </a:xfrm>
        </p:spPr>
        <p:txBody>
          <a:bodyPr/>
          <a:lstStyle/>
          <a:p>
            <a:endParaRPr lang="pt-BR" dirty="0" smtClean="0"/>
          </a:p>
          <a:p>
            <a:pPr algn="just"/>
            <a:r>
              <a:rPr lang="pt-BR" sz="2400" dirty="0" smtClean="0">
                <a:latin typeface="Times New Roman" pitchFamily="18" charset="0"/>
                <a:cs typeface="Times New Roman" pitchFamily="18" charset="0"/>
              </a:rPr>
              <a:t>Responsabilidade </a:t>
            </a:r>
            <a:r>
              <a:rPr lang="pt-BR" sz="2400" dirty="0" smtClean="0">
                <a:latin typeface="Times New Roman" pitchFamily="18" charset="0"/>
                <a:cs typeface="Times New Roman" pitchFamily="18" charset="0"/>
              </a:rPr>
              <a:t>civil</a:t>
            </a:r>
            <a:endParaRPr lang="pt-BR" sz="2400" dirty="0" smtClean="0">
              <a:latin typeface="Times New Roman" pitchFamily="18" charset="0"/>
              <a:cs typeface="Times New Roman" pitchFamily="18" charset="0"/>
            </a:endParaRPr>
          </a:p>
          <a:p>
            <a:pPr algn="just"/>
            <a:r>
              <a:rPr lang="pt-BR" sz="2400" dirty="0" smtClean="0">
                <a:latin typeface="Times New Roman" pitchFamily="18" charset="0"/>
                <a:cs typeface="Times New Roman" pitchFamily="18" charset="0"/>
              </a:rPr>
              <a:t>Responsabilidade </a:t>
            </a:r>
            <a:r>
              <a:rPr lang="pt-BR" sz="2400" dirty="0" smtClean="0">
                <a:latin typeface="Times New Roman" pitchFamily="18" charset="0"/>
                <a:cs typeface="Times New Roman" pitchFamily="18" charset="0"/>
              </a:rPr>
              <a:t>penal</a:t>
            </a:r>
          </a:p>
          <a:p>
            <a:pPr algn="just"/>
            <a:r>
              <a:rPr lang="pt-BR" sz="2400" dirty="0" smtClean="0">
                <a:latin typeface="Times New Roman" pitchFamily="18" charset="0"/>
                <a:cs typeface="Times New Roman" pitchFamily="18" charset="0"/>
              </a:rPr>
              <a:t>Responsabilidade </a:t>
            </a:r>
            <a:r>
              <a:rPr lang="pt-BR" sz="2400" dirty="0" smtClean="0">
                <a:latin typeface="Times New Roman" pitchFamily="18" charset="0"/>
                <a:cs typeface="Times New Roman" pitchFamily="18" charset="0"/>
              </a:rPr>
              <a:t>administrativa (no caso do servidor público estar envolvido)</a:t>
            </a:r>
            <a:endParaRPr lang="pt-BR" sz="2400" dirty="0">
              <a:latin typeface="Times New Roman" pitchFamily="18" charset="0"/>
              <a:cs typeface="Times New Roman" pitchFamily="18" charset="0"/>
            </a:endParaRPr>
          </a:p>
        </p:txBody>
      </p:sp>
      <p:sp>
        <p:nvSpPr>
          <p:cNvPr id="3" name="Título 2"/>
          <p:cNvSpPr>
            <a:spLocks noGrp="1"/>
          </p:cNvSpPr>
          <p:nvPr>
            <p:ph type="title"/>
          </p:nvPr>
        </p:nvSpPr>
        <p:spPr>
          <a:xfrm>
            <a:off x="457200" y="274638"/>
            <a:ext cx="7067128" cy="1143000"/>
          </a:xfrm>
        </p:spPr>
        <p:txBody>
          <a:bodyPr>
            <a:normAutofit/>
          </a:bodyPr>
          <a:lstStyle/>
          <a:p>
            <a:pPr algn="ctr"/>
            <a:r>
              <a:rPr lang="pt-BR" sz="2800" dirty="0" smtClean="0">
                <a:latin typeface="Times New Roman" pitchFamily="18" charset="0"/>
                <a:cs typeface="Times New Roman" pitchFamily="18" charset="0"/>
              </a:rPr>
              <a:t>Responsabilidade do </a:t>
            </a:r>
            <a:r>
              <a:rPr lang="pt-BR" sz="2800" dirty="0" smtClean="0">
                <a:latin typeface="Times New Roman" pitchFamily="18" charset="0"/>
                <a:cs typeface="Times New Roman" pitchFamily="18" charset="0"/>
              </a:rPr>
              <a:t>Estado</a:t>
            </a:r>
            <a:endParaRPr lang="pt-BR"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611560" y="1481329"/>
            <a:ext cx="8075240" cy="4467952"/>
          </a:xfrm>
        </p:spPr>
        <p:txBody>
          <a:bodyPr>
            <a:normAutofit/>
          </a:bodyPr>
          <a:lstStyle/>
          <a:p>
            <a:pPr algn="just"/>
            <a:r>
              <a:rPr lang="pt-BR" sz="2400" dirty="0" smtClean="0">
                <a:latin typeface="Times New Roman" pitchFamily="18" charset="0"/>
                <a:cs typeface="Times New Roman" pitchFamily="18" charset="0"/>
              </a:rPr>
              <a:t>A responsabilidade civil surge no Direito com uma função precípua:</a:t>
            </a:r>
            <a:r>
              <a:rPr lang="pt-BR" sz="2400" b="1" dirty="0" smtClean="0">
                <a:latin typeface="Times New Roman" pitchFamily="18" charset="0"/>
                <a:cs typeface="Times New Roman" pitchFamily="18" charset="0"/>
              </a:rPr>
              <a:t> reparar o dano</a:t>
            </a:r>
            <a:r>
              <a:rPr lang="pt-BR" sz="2400" dirty="0" smtClean="0">
                <a:latin typeface="Times New Roman" pitchFamily="18" charset="0"/>
                <a:cs typeface="Times New Roman" pitchFamily="18" charset="0"/>
              </a:rPr>
              <a:t>, recolocando o prejudicado no </a:t>
            </a:r>
            <a:r>
              <a:rPr lang="pt-BR" sz="2400" i="1" dirty="0" smtClean="0">
                <a:latin typeface="Times New Roman" pitchFamily="18" charset="0"/>
                <a:cs typeface="Times New Roman" pitchFamily="18" charset="0"/>
              </a:rPr>
              <a:t>status </a:t>
            </a:r>
            <a:r>
              <a:rPr lang="pt-BR" sz="2400" i="1" dirty="0" err="1" smtClean="0">
                <a:latin typeface="Times New Roman" pitchFamily="18" charset="0"/>
                <a:cs typeface="Times New Roman" pitchFamily="18" charset="0"/>
              </a:rPr>
              <a:t>quo</a:t>
            </a:r>
            <a:r>
              <a:rPr lang="pt-BR" sz="2400" dirty="0" smtClean="0">
                <a:latin typeface="Times New Roman" pitchFamily="18" charset="0"/>
                <a:cs typeface="Times New Roman" pitchFamily="18" charset="0"/>
              </a:rPr>
              <a:t> anterior, buscando-se o equilíbrio socioeconômico, atingido por meio da indenização devida. </a:t>
            </a:r>
          </a:p>
          <a:p>
            <a:pPr algn="just"/>
            <a:r>
              <a:rPr lang="pt-BR" sz="2400" dirty="0" smtClean="0">
                <a:latin typeface="Times New Roman" pitchFamily="18" charset="0"/>
                <a:cs typeface="Times New Roman" pitchFamily="18" charset="0"/>
              </a:rPr>
              <a:t>Trata-se de regra genérica e abrange </a:t>
            </a:r>
            <a:r>
              <a:rPr lang="pt-BR" sz="2400" b="1" dirty="0" smtClean="0">
                <a:latin typeface="Times New Roman" pitchFamily="18" charset="0"/>
                <a:cs typeface="Times New Roman" pitchFamily="18" charset="0"/>
              </a:rPr>
              <a:t>tanto a responsabilidade extracontratual como a contratual</a:t>
            </a:r>
            <a:r>
              <a:rPr lang="pt-BR" sz="2400" dirty="0" smtClean="0">
                <a:latin typeface="Times New Roman" pitchFamily="18" charset="0"/>
                <a:cs typeface="Times New Roman" pitchFamily="18" charset="0"/>
              </a:rPr>
              <a:t>.</a:t>
            </a:r>
          </a:p>
          <a:p>
            <a:r>
              <a:rPr lang="pt-BR" sz="2400" dirty="0" smtClean="0">
                <a:latin typeface="Times New Roman" pitchFamily="18" charset="0"/>
                <a:cs typeface="Times New Roman" pitchFamily="18" charset="0"/>
              </a:rPr>
              <a:t>A responsabilidade civil tem como pressuposto o </a:t>
            </a:r>
            <a:r>
              <a:rPr lang="pt-BR" sz="2400" b="1" dirty="0" smtClean="0">
                <a:latin typeface="Times New Roman" pitchFamily="18" charset="0"/>
                <a:cs typeface="Times New Roman" pitchFamily="18" charset="0"/>
              </a:rPr>
              <a:t>dano</a:t>
            </a:r>
            <a:r>
              <a:rPr lang="pt-BR" sz="2400" dirty="0" smtClean="0">
                <a:latin typeface="Times New Roman" pitchFamily="18" charset="0"/>
                <a:cs typeface="Times New Roman" pitchFamily="18" charset="0"/>
              </a:rPr>
              <a:t> (prejuízo). Significa dizer que o sujeito só é civilmente responsável se sua conduta, ou outro fato, provocar dano a terceiro. </a:t>
            </a:r>
          </a:p>
          <a:p>
            <a:r>
              <a:rPr lang="pt-BR" sz="2400" dirty="0" smtClean="0">
                <a:latin typeface="Times New Roman" pitchFamily="18" charset="0"/>
                <a:cs typeface="Times New Roman" pitchFamily="18" charset="0"/>
              </a:rPr>
              <a:t>Sem dano, inexiste responsabilidade civil.</a:t>
            </a:r>
          </a:p>
          <a:p>
            <a:pPr algn="just"/>
            <a:endParaRPr lang="pt-BR" sz="2400" dirty="0" smtClean="0">
              <a:latin typeface="Times New Roman" pitchFamily="18" charset="0"/>
              <a:cs typeface="Times New Roman" pitchFamily="18" charset="0"/>
            </a:endParaRPr>
          </a:p>
          <a:p>
            <a:pPr>
              <a:buNone/>
            </a:pPr>
            <a:endParaRPr lang="pt-BR" dirty="0"/>
          </a:p>
        </p:txBody>
      </p:sp>
      <p:sp>
        <p:nvSpPr>
          <p:cNvPr id="3" name="Título 2"/>
          <p:cNvSpPr>
            <a:spLocks noGrp="1"/>
          </p:cNvSpPr>
          <p:nvPr>
            <p:ph type="title"/>
          </p:nvPr>
        </p:nvSpPr>
        <p:spPr>
          <a:xfrm>
            <a:off x="457200" y="274638"/>
            <a:ext cx="6851104" cy="1143000"/>
          </a:xfrm>
        </p:spPr>
        <p:txBody>
          <a:bodyPr>
            <a:normAutofit/>
          </a:bodyPr>
          <a:lstStyle/>
          <a:p>
            <a:pPr algn="ctr"/>
            <a:r>
              <a:rPr lang="pt-BR" sz="2800" dirty="0" smtClean="0">
                <a:latin typeface="Times New Roman" pitchFamily="18" charset="0"/>
                <a:cs typeface="Times New Roman" pitchFamily="18" charset="0"/>
              </a:rPr>
              <a:t>Responsabilidade Civil</a:t>
            </a:r>
            <a:endParaRPr lang="pt-BR" sz="2800"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idx="1"/>
          </p:nvPr>
        </p:nvSpPr>
        <p:spPr>
          <a:xfrm>
            <a:off x="539552" y="1481329"/>
            <a:ext cx="8147248" cy="4035904"/>
          </a:xfrm>
        </p:spPr>
        <p:txBody>
          <a:bodyPr>
            <a:normAutofit/>
          </a:bodyPr>
          <a:lstStyle/>
          <a:p>
            <a:pPr algn="just"/>
            <a:r>
              <a:rPr lang="pt-BR" sz="2400" dirty="0" smtClean="0">
                <a:latin typeface="Times New Roman" pitchFamily="18" charset="0"/>
                <a:cs typeface="Times New Roman" pitchFamily="18" charset="0"/>
              </a:rPr>
              <a:t>O dano nem sempre tem conotação patrimonial, como era concebido no passado. A evolução da responsabilidade culminou com o reconhecimento jurídico de duas formas de dano – o material (ou patrimonial) e o moral. </a:t>
            </a:r>
            <a:endParaRPr lang="pt-BR" sz="2400" dirty="0" smtClean="0">
              <a:latin typeface="Times New Roman" pitchFamily="18" charset="0"/>
              <a:cs typeface="Times New Roman" pitchFamily="18" charset="0"/>
            </a:endParaRPr>
          </a:p>
          <a:p>
            <a:pPr algn="just"/>
            <a:endParaRPr lang="pt-BR" sz="2400" dirty="0" smtClean="0">
              <a:latin typeface="Times New Roman" pitchFamily="18" charset="0"/>
              <a:cs typeface="Times New Roman" pitchFamily="18" charset="0"/>
            </a:endParaRPr>
          </a:p>
          <a:p>
            <a:pPr algn="just"/>
            <a:r>
              <a:rPr lang="pt-BR" sz="2400" dirty="0" smtClean="0">
                <a:latin typeface="Times New Roman" pitchFamily="18" charset="0"/>
                <a:cs typeface="Times New Roman" pitchFamily="18" charset="0"/>
              </a:rPr>
              <a:t>Toda responsabilidade enseja determinada sanção, cuja natureza varia em função do tipo: a responsabilidade penal importa na aplicação de sanção penal, a civil em penalização de caráter privado, e assim por diante.</a:t>
            </a:r>
          </a:p>
          <a:p>
            <a:endParaRPr lang="pt-BR" dirty="0" smtClean="0"/>
          </a:p>
          <a:p>
            <a:endParaRPr lang="pt-BR" dirty="0"/>
          </a:p>
        </p:txBody>
      </p:sp>
      <p:sp>
        <p:nvSpPr>
          <p:cNvPr id="3" name="Título 2"/>
          <p:cNvSpPr>
            <a:spLocks noGrp="1"/>
          </p:cNvSpPr>
          <p:nvPr>
            <p:ph type="title"/>
          </p:nvPr>
        </p:nvSpPr>
        <p:spPr>
          <a:xfrm>
            <a:off x="1115616" y="274638"/>
            <a:ext cx="5688632" cy="850106"/>
          </a:xfrm>
        </p:spPr>
        <p:txBody>
          <a:bodyPr>
            <a:normAutofit/>
          </a:bodyPr>
          <a:lstStyle/>
          <a:p>
            <a:pPr algn="ctr"/>
            <a:r>
              <a:rPr lang="pt-BR" sz="2800" dirty="0" smtClean="0">
                <a:latin typeface="Times New Roman" pitchFamily="18" charset="0"/>
                <a:cs typeface="Times New Roman" pitchFamily="18" charset="0"/>
              </a:rPr>
              <a:t>Responsabilidade Civil</a:t>
            </a:r>
            <a:endParaRPr lang="pt-BR" sz="2800" dirty="0">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urso">
  <a:themeElements>
    <a:clrScheme name="Concurso">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urso">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urso">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1465</TotalTime>
  <Words>3356</Words>
  <Application>Microsoft Office PowerPoint</Application>
  <PresentationFormat>Apresentação na tela (4:3)</PresentationFormat>
  <Paragraphs>228</Paragraphs>
  <Slides>48</Slides>
  <Notes>0</Notes>
  <HiddenSlides>0</HiddenSlides>
  <MMClips>0</MMClips>
  <ScaleCrop>false</ScaleCrop>
  <HeadingPairs>
    <vt:vector size="4" baseType="variant">
      <vt:variant>
        <vt:lpstr>Tema</vt:lpstr>
      </vt:variant>
      <vt:variant>
        <vt:i4>1</vt:i4>
      </vt:variant>
      <vt:variant>
        <vt:lpstr>Títulos de slides</vt:lpstr>
      </vt:variant>
      <vt:variant>
        <vt:i4>48</vt:i4>
      </vt:variant>
    </vt:vector>
  </HeadingPairs>
  <TitlesOfParts>
    <vt:vector size="49" baseType="lpstr">
      <vt:lpstr>Concurso</vt:lpstr>
      <vt:lpstr>Responsabilidade do Estado</vt:lpstr>
      <vt:lpstr>Responsabilidade do Estado</vt:lpstr>
      <vt:lpstr>Responsabilidade do Estado</vt:lpstr>
      <vt:lpstr>Responsabilidade do Estado</vt:lpstr>
      <vt:lpstr>Responsabilidade do Estado</vt:lpstr>
      <vt:lpstr>Responsabilidade do Estado</vt:lpstr>
      <vt:lpstr>Responsabilidade do Estado</vt:lpstr>
      <vt:lpstr>Responsabilidade Civil</vt:lpstr>
      <vt:lpstr>Responsabilidade Civil</vt:lpstr>
      <vt:lpstr>Responsabilidade Civil</vt:lpstr>
      <vt:lpstr>Responsabilidade Civil</vt:lpstr>
      <vt:lpstr>Responsabilidade Civil</vt:lpstr>
      <vt:lpstr>Responsabilidade Civil</vt:lpstr>
      <vt:lpstr>Responsabilidade Civil</vt:lpstr>
      <vt:lpstr>Responsabilidade Civil</vt:lpstr>
      <vt:lpstr>Responsabilidade Civil</vt:lpstr>
      <vt:lpstr>Responsabilidade Civil</vt:lpstr>
      <vt:lpstr>Responsabilidade Civil</vt:lpstr>
      <vt:lpstr>Responsabilidade Civil</vt:lpstr>
      <vt:lpstr>Responsabilidade Civil</vt:lpstr>
      <vt:lpstr>Responsabilidade Civil</vt:lpstr>
      <vt:lpstr>Responsabilidade Civil</vt:lpstr>
      <vt:lpstr>Responsabilidade Civil</vt:lpstr>
      <vt:lpstr>Responsabilidade Civil</vt:lpstr>
      <vt:lpstr>O DIREITO BRASILEIRO E A REGULAMENTAÇÃO DA RESPONSABILIDADE ESTATAL</vt:lpstr>
      <vt:lpstr>O DIREITO BRASILEIRO E A REGULAMENTAÇÃO  DA RESPONSABILIDADE ESTATAL</vt:lpstr>
      <vt:lpstr>O DIREITO BRASILEIRO E A REGULAMENTAÇÃO  DA RESPONSABILIDADE ESTATAL</vt:lpstr>
      <vt:lpstr>O DIREITO BRASILEIRO E A REGULAMENTAÇÃO  DA RESPONSABILIDADE ESTATAL</vt:lpstr>
      <vt:lpstr>Culpa</vt:lpstr>
      <vt:lpstr>Culpa</vt:lpstr>
      <vt:lpstr>Culpa</vt:lpstr>
      <vt:lpstr>Culpa da vitima</vt:lpstr>
      <vt:lpstr>Responsabilidade Civil</vt:lpstr>
      <vt:lpstr>Responsabilidade Civil</vt:lpstr>
      <vt:lpstr>Responsabilidade Civil</vt:lpstr>
      <vt:lpstr>Responsabilidade Civil</vt:lpstr>
      <vt:lpstr>Responsabilidade Civil</vt:lpstr>
      <vt:lpstr>Responsabilidade Civil</vt:lpstr>
      <vt:lpstr>Responsabilidade Civil</vt:lpstr>
      <vt:lpstr>Responsabilidade Civil</vt:lpstr>
      <vt:lpstr>Responsabilidade Civil</vt:lpstr>
      <vt:lpstr>Responsabilidade Civil</vt:lpstr>
      <vt:lpstr>Responsabilidade Civil</vt:lpstr>
      <vt:lpstr>Responsabilidade do servidor: Administrativa</vt:lpstr>
      <vt:lpstr>Responsabilidade do servidor: Administrativa</vt:lpstr>
      <vt:lpstr>Responsabilidade penal</vt:lpstr>
      <vt:lpstr>Responsabilidade penal</vt:lpstr>
      <vt:lpstr>Slide 48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Marcia Walquiria Batista dos Santos</dc:creator>
  <cp:lastModifiedBy>30022872</cp:lastModifiedBy>
  <cp:revision>98</cp:revision>
  <dcterms:created xsi:type="dcterms:W3CDTF">2017-08-07T14:10:04Z</dcterms:created>
  <dcterms:modified xsi:type="dcterms:W3CDTF">2018-07-24T18:09:11Z</dcterms:modified>
</cp:coreProperties>
</file>