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6" r:id="rId2"/>
    <p:sldId id="257" r:id="rId3"/>
    <p:sldId id="258" r:id="rId4"/>
    <p:sldId id="259" r:id="rId5"/>
    <p:sldId id="261" r:id="rId6"/>
    <p:sldId id="310" r:id="rId7"/>
    <p:sldId id="308" r:id="rId8"/>
    <p:sldId id="290" r:id="rId9"/>
    <p:sldId id="291" r:id="rId10"/>
    <p:sldId id="292" r:id="rId11"/>
    <p:sldId id="293" r:id="rId12"/>
    <p:sldId id="297" r:id="rId13"/>
    <p:sldId id="296" r:id="rId14"/>
    <p:sldId id="298" r:id="rId15"/>
    <p:sldId id="299" r:id="rId16"/>
    <p:sldId id="319" r:id="rId17"/>
    <p:sldId id="324" r:id="rId18"/>
    <p:sldId id="325" r:id="rId19"/>
    <p:sldId id="326" r:id="rId20"/>
    <p:sldId id="316" r:id="rId21"/>
    <p:sldId id="317" r:id="rId22"/>
    <p:sldId id="318" r:id="rId23"/>
    <p:sldId id="320" r:id="rId24"/>
    <p:sldId id="321" r:id="rId25"/>
    <p:sldId id="322" r:id="rId26"/>
    <p:sldId id="300" r:id="rId27"/>
    <p:sldId id="301" r:id="rId28"/>
    <p:sldId id="302" r:id="rId29"/>
    <p:sldId id="327" r:id="rId30"/>
    <p:sldId id="303" r:id="rId31"/>
    <p:sldId id="304" r:id="rId32"/>
    <p:sldId id="305" r:id="rId33"/>
    <p:sldId id="311" r:id="rId34"/>
    <p:sldId id="312" r:id="rId35"/>
    <p:sldId id="313" r:id="rId36"/>
    <p:sldId id="314" r:id="rId37"/>
    <p:sldId id="315" r:id="rId38"/>
    <p:sldId id="306" r:id="rId39"/>
    <p:sldId id="307" r:id="rId40"/>
    <p:sldId id="32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723"/>
  </p:normalViewPr>
  <p:slideViewPr>
    <p:cSldViewPr snapToGrid="0" snapToObjects="1">
      <p:cViewPr varScale="1">
        <p:scale>
          <a:sx n="90" d="100"/>
          <a:sy n="90" d="100"/>
        </p:scale>
        <p:origin x="89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23E4E1-3428-F943-83DB-3DC618962ED4}" type="datetimeFigureOut">
              <a:rPr lang="en-US" smtClean="0"/>
              <a:t>4/22/19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B146AA-0969-0A4F-8B24-F8D1550212FA}" type="slidenum">
              <a:rPr lang="en-US" smtClean="0"/>
              <a:t>‹#›</a:t>
            </a:fld>
            <a:endParaRPr lang="en-US"/>
          </a:p>
        </p:txBody>
      </p:sp>
    </p:spTree>
    <p:extLst>
      <p:ext uri="{BB962C8B-B14F-4D97-AF65-F5344CB8AC3E}">
        <p14:creationId xmlns:p14="http://schemas.microsoft.com/office/powerpoint/2010/main" val="2072334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rural trade union headquarters in Brazil. </a:t>
            </a:r>
          </a:p>
        </p:txBody>
      </p:sp>
      <p:sp>
        <p:nvSpPr>
          <p:cNvPr id="4" name="Slide Number Placeholder 3"/>
          <p:cNvSpPr>
            <a:spLocks noGrp="1"/>
          </p:cNvSpPr>
          <p:nvPr>
            <p:ph type="sldNum" sz="quarter" idx="5"/>
          </p:nvPr>
        </p:nvSpPr>
        <p:spPr/>
        <p:txBody>
          <a:bodyPr/>
          <a:lstStyle/>
          <a:p>
            <a:fld id="{54B146AA-0969-0A4F-8B24-F8D1550212FA}" type="slidenum">
              <a:rPr lang="en-US" smtClean="0"/>
              <a:t>5</a:t>
            </a:fld>
            <a:endParaRPr lang="en-US"/>
          </a:p>
        </p:txBody>
      </p:sp>
    </p:spTree>
    <p:extLst>
      <p:ext uri="{BB962C8B-B14F-4D97-AF65-F5344CB8AC3E}">
        <p14:creationId xmlns:p14="http://schemas.microsoft.com/office/powerpoint/2010/main" val="459154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Sugar cane. </a:t>
            </a:r>
          </a:p>
        </p:txBody>
      </p:sp>
      <p:sp>
        <p:nvSpPr>
          <p:cNvPr id="4" name="Slide Number Placeholder 3"/>
          <p:cNvSpPr>
            <a:spLocks noGrp="1"/>
          </p:cNvSpPr>
          <p:nvPr>
            <p:ph type="sldNum" sz="quarter" idx="5"/>
          </p:nvPr>
        </p:nvSpPr>
        <p:spPr/>
        <p:txBody>
          <a:bodyPr/>
          <a:lstStyle/>
          <a:p>
            <a:fld id="{54B146AA-0969-0A4F-8B24-F8D1550212FA}" type="slidenum">
              <a:rPr lang="en-US" smtClean="0"/>
              <a:t>6</a:t>
            </a:fld>
            <a:endParaRPr lang="en-US"/>
          </a:p>
        </p:txBody>
      </p:sp>
    </p:spTree>
    <p:extLst>
      <p:ext uri="{BB962C8B-B14F-4D97-AF65-F5344CB8AC3E}">
        <p14:creationId xmlns:p14="http://schemas.microsoft.com/office/powerpoint/2010/main" val="425654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Jeep</a:t>
            </a:r>
            <a:r>
              <a:rPr lang="en-US" baseline="0" dirty="0"/>
              <a:t> Wranglers coming off the assembly line in the Fiat-Chrysler plant in </a:t>
            </a:r>
            <a:r>
              <a:rPr lang="en-US" baseline="0" dirty="0" err="1"/>
              <a:t>Goiana</a:t>
            </a:r>
            <a:r>
              <a:rPr lang="en-US" baseline="0" dirty="0"/>
              <a:t>, near </a:t>
            </a:r>
            <a:r>
              <a:rPr lang="en-US" baseline="0" dirty="0" err="1"/>
              <a:t>Itambe</a:t>
            </a:r>
            <a:r>
              <a:rPr lang="en-US" baseline="0" dirty="0"/>
              <a:t>, northern Pernambuco.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4B146AA-0969-0A4F-8B24-F8D1550212FA}" type="slidenum">
              <a:rPr lang="en-US" smtClean="0"/>
              <a:t>7</a:t>
            </a:fld>
            <a:endParaRPr lang="en-US"/>
          </a:p>
        </p:txBody>
      </p:sp>
    </p:spTree>
    <p:extLst>
      <p:ext uri="{BB962C8B-B14F-4D97-AF65-F5344CB8AC3E}">
        <p14:creationId xmlns:p14="http://schemas.microsoft.com/office/powerpoint/2010/main" val="3051943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group of university students visit a distribution center for the Indian steel firm</a:t>
            </a:r>
            <a:r>
              <a:rPr lang="en-US" baseline="0" dirty="0"/>
              <a:t> </a:t>
            </a:r>
            <a:r>
              <a:rPr lang="en-US" dirty="0"/>
              <a:t>Arcelor Mittal and the German chemical firm BASF in </a:t>
            </a:r>
            <a:r>
              <a:rPr lang="en-US" dirty="0" err="1"/>
              <a:t>Jaboatao</a:t>
            </a:r>
            <a:r>
              <a:rPr lang="en-US" dirty="0"/>
              <a:t> dos Guararapes, Pernambuco,</a:t>
            </a:r>
            <a:r>
              <a:rPr lang="en-US" baseline="0" dirty="0"/>
              <a:t> 2015. </a:t>
            </a:r>
            <a:endParaRPr lang="en-US" dirty="0"/>
          </a:p>
          <a:p>
            <a:endParaRPr lang="en-US" dirty="0"/>
          </a:p>
        </p:txBody>
      </p:sp>
      <p:sp>
        <p:nvSpPr>
          <p:cNvPr id="4" name="Slide Number Placeholder 3"/>
          <p:cNvSpPr>
            <a:spLocks noGrp="1"/>
          </p:cNvSpPr>
          <p:nvPr>
            <p:ph type="sldNum" sz="quarter" idx="5"/>
          </p:nvPr>
        </p:nvSpPr>
        <p:spPr/>
        <p:txBody>
          <a:bodyPr/>
          <a:lstStyle/>
          <a:p>
            <a:fld id="{54B146AA-0969-0A4F-8B24-F8D1550212FA}" type="slidenum">
              <a:rPr lang="en-US" smtClean="0"/>
              <a:t>8</a:t>
            </a:fld>
            <a:endParaRPr lang="en-US"/>
          </a:p>
        </p:txBody>
      </p:sp>
    </p:spTree>
    <p:extLst>
      <p:ext uri="{BB962C8B-B14F-4D97-AF65-F5344CB8AC3E}">
        <p14:creationId xmlns:p14="http://schemas.microsoft.com/office/powerpoint/2010/main" val="521939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Porto Digital, a hub for software development, in Recife, capital of Pernambuco, northeastern Brazil. </a:t>
            </a:r>
          </a:p>
        </p:txBody>
      </p:sp>
      <p:sp>
        <p:nvSpPr>
          <p:cNvPr id="4" name="Slide Number Placeholder 3"/>
          <p:cNvSpPr>
            <a:spLocks noGrp="1"/>
          </p:cNvSpPr>
          <p:nvPr>
            <p:ph type="sldNum" sz="quarter" idx="5"/>
          </p:nvPr>
        </p:nvSpPr>
        <p:spPr/>
        <p:txBody>
          <a:bodyPr/>
          <a:lstStyle/>
          <a:p>
            <a:fld id="{54B146AA-0969-0A4F-8B24-F8D1550212FA}" type="slidenum">
              <a:rPr lang="en-US" smtClean="0"/>
              <a:t>9</a:t>
            </a:fld>
            <a:endParaRPr lang="en-US"/>
          </a:p>
        </p:txBody>
      </p:sp>
    </p:spTree>
    <p:extLst>
      <p:ext uri="{BB962C8B-B14F-4D97-AF65-F5344CB8AC3E}">
        <p14:creationId xmlns:p14="http://schemas.microsoft.com/office/powerpoint/2010/main" val="1371291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card for a beneficiary of the Bolsa Familia (Family Allowance) </a:t>
            </a:r>
            <a:r>
              <a:rPr lang="en-US" dirty="0" err="1"/>
              <a:t>programme</a:t>
            </a:r>
            <a:r>
              <a:rPr lang="en-US" dirty="0"/>
              <a:t>, a conditional cash transfer </a:t>
            </a:r>
            <a:r>
              <a:rPr lang="en-US" dirty="0" err="1"/>
              <a:t>programme</a:t>
            </a:r>
            <a:r>
              <a:rPr lang="en-US" dirty="0"/>
              <a:t> begun in Brazil in 2003. </a:t>
            </a:r>
          </a:p>
        </p:txBody>
      </p:sp>
      <p:sp>
        <p:nvSpPr>
          <p:cNvPr id="4" name="Slide Number Placeholder 3"/>
          <p:cNvSpPr>
            <a:spLocks noGrp="1"/>
          </p:cNvSpPr>
          <p:nvPr>
            <p:ph type="sldNum" sz="quarter" idx="5"/>
          </p:nvPr>
        </p:nvSpPr>
        <p:spPr/>
        <p:txBody>
          <a:bodyPr/>
          <a:lstStyle/>
          <a:p>
            <a:fld id="{54B146AA-0969-0A4F-8B24-F8D1550212FA}" type="slidenum">
              <a:rPr lang="en-US" smtClean="0"/>
              <a:t>10</a:t>
            </a:fld>
            <a:endParaRPr lang="en-US"/>
          </a:p>
        </p:txBody>
      </p:sp>
    </p:spTree>
    <p:extLst>
      <p:ext uri="{BB962C8B-B14F-4D97-AF65-F5344CB8AC3E}">
        <p14:creationId xmlns:p14="http://schemas.microsoft.com/office/powerpoint/2010/main" val="3028694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World GDP went from US $18 to $77 trillion since 1980. This is where it went. The Gini coefficient for global inequality was 65 in 2013.</a:t>
            </a:r>
          </a:p>
        </p:txBody>
      </p:sp>
      <p:sp>
        <p:nvSpPr>
          <p:cNvPr id="4" name="Slide Number Placeholder 3"/>
          <p:cNvSpPr>
            <a:spLocks noGrp="1"/>
          </p:cNvSpPr>
          <p:nvPr>
            <p:ph type="sldNum" sz="quarter" idx="5"/>
          </p:nvPr>
        </p:nvSpPr>
        <p:spPr/>
        <p:txBody>
          <a:bodyPr/>
          <a:lstStyle/>
          <a:p>
            <a:fld id="{54B146AA-0969-0A4F-8B24-F8D1550212FA}" type="slidenum">
              <a:rPr lang="en-US" smtClean="0"/>
              <a:t>32</a:t>
            </a:fld>
            <a:endParaRPr lang="en-US"/>
          </a:p>
        </p:txBody>
      </p:sp>
    </p:spTree>
    <p:extLst>
      <p:ext uri="{BB962C8B-B14F-4D97-AF65-F5344CB8AC3E}">
        <p14:creationId xmlns:p14="http://schemas.microsoft.com/office/powerpoint/2010/main" val="1595883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C679F-99FB-F246-B2F8-7D3B086935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D57022-6E9B-4041-AB8F-206E41D5D2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10A6D1-B617-AE4D-88E2-8C0952C09AE2}"/>
              </a:ext>
            </a:extLst>
          </p:cNvPr>
          <p:cNvSpPr>
            <a:spLocks noGrp="1"/>
          </p:cNvSpPr>
          <p:nvPr>
            <p:ph type="dt" sz="half" idx="10"/>
          </p:nvPr>
        </p:nvSpPr>
        <p:spPr/>
        <p:txBody>
          <a:bodyPr/>
          <a:lstStyle/>
          <a:p>
            <a:fld id="{00DCD9CB-8567-1748-AF30-7CC37578670F}" type="datetimeFigureOut">
              <a:rPr lang="en-US" smtClean="0"/>
              <a:t>4/22/19</a:t>
            </a:fld>
            <a:endParaRPr lang="en-US"/>
          </a:p>
        </p:txBody>
      </p:sp>
      <p:sp>
        <p:nvSpPr>
          <p:cNvPr id="5" name="Footer Placeholder 4">
            <a:extLst>
              <a:ext uri="{FF2B5EF4-FFF2-40B4-BE49-F238E27FC236}">
                <a16:creationId xmlns:a16="http://schemas.microsoft.com/office/drawing/2014/main" id="{146FCB7C-385C-D946-B2C5-09C86296CE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23EBB-7375-2941-B096-7DA5DF28046A}"/>
              </a:ext>
            </a:extLst>
          </p:cNvPr>
          <p:cNvSpPr>
            <a:spLocks noGrp="1"/>
          </p:cNvSpPr>
          <p:nvPr>
            <p:ph type="sldNum" sz="quarter" idx="12"/>
          </p:nvPr>
        </p:nvSpPr>
        <p:spPr/>
        <p:txBody>
          <a:bodyPr/>
          <a:lstStyle/>
          <a:p>
            <a:fld id="{471A8B7D-4965-DA40-974A-C5C2C0D7D702}" type="slidenum">
              <a:rPr lang="en-US" smtClean="0"/>
              <a:t>‹#›</a:t>
            </a:fld>
            <a:endParaRPr lang="en-US"/>
          </a:p>
        </p:txBody>
      </p:sp>
    </p:spTree>
    <p:extLst>
      <p:ext uri="{BB962C8B-B14F-4D97-AF65-F5344CB8AC3E}">
        <p14:creationId xmlns:p14="http://schemas.microsoft.com/office/powerpoint/2010/main" val="12867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25388-EA3E-974F-A815-30B231EF90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FACCE5-98EA-CA4F-BC46-7DC82110E97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F3E117-D73B-EC45-A2C4-48E8C9750EAE}"/>
              </a:ext>
            </a:extLst>
          </p:cNvPr>
          <p:cNvSpPr>
            <a:spLocks noGrp="1"/>
          </p:cNvSpPr>
          <p:nvPr>
            <p:ph type="dt" sz="half" idx="10"/>
          </p:nvPr>
        </p:nvSpPr>
        <p:spPr/>
        <p:txBody>
          <a:bodyPr/>
          <a:lstStyle/>
          <a:p>
            <a:fld id="{00DCD9CB-8567-1748-AF30-7CC37578670F}" type="datetimeFigureOut">
              <a:rPr lang="en-US" smtClean="0"/>
              <a:t>4/22/19</a:t>
            </a:fld>
            <a:endParaRPr lang="en-US"/>
          </a:p>
        </p:txBody>
      </p:sp>
      <p:sp>
        <p:nvSpPr>
          <p:cNvPr id="5" name="Footer Placeholder 4">
            <a:extLst>
              <a:ext uri="{FF2B5EF4-FFF2-40B4-BE49-F238E27FC236}">
                <a16:creationId xmlns:a16="http://schemas.microsoft.com/office/drawing/2014/main" id="{0F1B986D-929E-1E49-86F8-0A6DBF2A6D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574A9C-AA87-A547-93C6-F4514AE92C99}"/>
              </a:ext>
            </a:extLst>
          </p:cNvPr>
          <p:cNvSpPr>
            <a:spLocks noGrp="1"/>
          </p:cNvSpPr>
          <p:nvPr>
            <p:ph type="sldNum" sz="quarter" idx="12"/>
          </p:nvPr>
        </p:nvSpPr>
        <p:spPr/>
        <p:txBody>
          <a:bodyPr/>
          <a:lstStyle/>
          <a:p>
            <a:fld id="{471A8B7D-4965-DA40-974A-C5C2C0D7D702}" type="slidenum">
              <a:rPr lang="en-US" smtClean="0"/>
              <a:t>‹#›</a:t>
            </a:fld>
            <a:endParaRPr lang="en-US"/>
          </a:p>
        </p:txBody>
      </p:sp>
    </p:spTree>
    <p:extLst>
      <p:ext uri="{BB962C8B-B14F-4D97-AF65-F5344CB8AC3E}">
        <p14:creationId xmlns:p14="http://schemas.microsoft.com/office/powerpoint/2010/main" val="2566203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93FB2F-002E-8341-841C-62ED8CE5A4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9F8C31-EA8E-C84D-A5F6-AF94C7C6C44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735E79-30E2-BD48-AD4A-8CAF25665A34}"/>
              </a:ext>
            </a:extLst>
          </p:cNvPr>
          <p:cNvSpPr>
            <a:spLocks noGrp="1"/>
          </p:cNvSpPr>
          <p:nvPr>
            <p:ph type="dt" sz="half" idx="10"/>
          </p:nvPr>
        </p:nvSpPr>
        <p:spPr/>
        <p:txBody>
          <a:bodyPr/>
          <a:lstStyle/>
          <a:p>
            <a:fld id="{00DCD9CB-8567-1748-AF30-7CC37578670F}" type="datetimeFigureOut">
              <a:rPr lang="en-US" smtClean="0"/>
              <a:t>4/22/19</a:t>
            </a:fld>
            <a:endParaRPr lang="en-US"/>
          </a:p>
        </p:txBody>
      </p:sp>
      <p:sp>
        <p:nvSpPr>
          <p:cNvPr id="5" name="Footer Placeholder 4">
            <a:extLst>
              <a:ext uri="{FF2B5EF4-FFF2-40B4-BE49-F238E27FC236}">
                <a16:creationId xmlns:a16="http://schemas.microsoft.com/office/drawing/2014/main" id="{39144E39-F192-9943-B79D-50DA67BF8B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331A0-9253-714D-B8A1-468B977135F9}"/>
              </a:ext>
            </a:extLst>
          </p:cNvPr>
          <p:cNvSpPr>
            <a:spLocks noGrp="1"/>
          </p:cNvSpPr>
          <p:nvPr>
            <p:ph type="sldNum" sz="quarter" idx="12"/>
          </p:nvPr>
        </p:nvSpPr>
        <p:spPr/>
        <p:txBody>
          <a:bodyPr/>
          <a:lstStyle/>
          <a:p>
            <a:fld id="{471A8B7D-4965-DA40-974A-C5C2C0D7D702}" type="slidenum">
              <a:rPr lang="en-US" smtClean="0"/>
              <a:t>‹#›</a:t>
            </a:fld>
            <a:endParaRPr lang="en-US"/>
          </a:p>
        </p:txBody>
      </p:sp>
    </p:spTree>
    <p:extLst>
      <p:ext uri="{BB962C8B-B14F-4D97-AF65-F5344CB8AC3E}">
        <p14:creationId xmlns:p14="http://schemas.microsoft.com/office/powerpoint/2010/main" val="1292905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3E039-D134-A747-84EA-C452C90618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6784F2-3E1F-4442-8FA0-4E2DC6D7AE1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0B193B-F61A-6645-96F2-66806A449C84}"/>
              </a:ext>
            </a:extLst>
          </p:cNvPr>
          <p:cNvSpPr>
            <a:spLocks noGrp="1"/>
          </p:cNvSpPr>
          <p:nvPr>
            <p:ph type="dt" sz="half" idx="10"/>
          </p:nvPr>
        </p:nvSpPr>
        <p:spPr/>
        <p:txBody>
          <a:bodyPr/>
          <a:lstStyle/>
          <a:p>
            <a:fld id="{00DCD9CB-8567-1748-AF30-7CC37578670F}" type="datetimeFigureOut">
              <a:rPr lang="en-US" smtClean="0"/>
              <a:t>4/22/19</a:t>
            </a:fld>
            <a:endParaRPr lang="en-US"/>
          </a:p>
        </p:txBody>
      </p:sp>
      <p:sp>
        <p:nvSpPr>
          <p:cNvPr id="5" name="Footer Placeholder 4">
            <a:extLst>
              <a:ext uri="{FF2B5EF4-FFF2-40B4-BE49-F238E27FC236}">
                <a16:creationId xmlns:a16="http://schemas.microsoft.com/office/drawing/2014/main" id="{15C2AF21-BA40-D040-B6B3-E9C6FCD1EC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EA616B-2A07-0D4D-9E11-B63038C02A2A}"/>
              </a:ext>
            </a:extLst>
          </p:cNvPr>
          <p:cNvSpPr>
            <a:spLocks noGrp="1"/>
          </p:cNvSpPr>
          <p:nvPr>
            <p:ph type="sldNum" sz="quarter" idx="12"/>
          </p:nvPr>
        </p:nvSpPr>
        <p:spPr/>
        <p:txBody>
          <a:bodyPr/>
          <a:lstStyle/>
          <a:p>
            <a:fld id="{471A8B7D-4965-DA40-974A-C5C2C0D7D702}" type="slidenum">
              <a:rPr lang="en-US" smtClean="0"/>
              <a:t>‹#›</a:t>
            </a:fld>
            <a:endParaRPr lang="en-US"/>
          </a:p>
        </p:txBody>
      </p:sp>
    </p:spTree>
    <p:extLst>
      <p:ext uri="{BB962C8B-B14F-4D97-AF65-F5344CB8AC3E}">
        <p14:creationId xmlns:p14="http://schemas.microsoft.com/office/powerpoint/2010/main" val="3842207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E7FD6-CBC4-6444-8E89-E3EC99E2D5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95506E-C5BE-6D43-B7FB-DCDC49601D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F51BD02-790C-8044-ACDB-8515E99DA0E8}"/>
              </a:ext>
            </a:extLst>
          </p:cNvPr>
          <p:cNvSpPr>
            <a:spLocks noGrp="1"/>
          </p:cNvSpPr>
          <p:nvPr>
            <p:ph type="dt" sz="half" idx="10"/>
          </p:nvPr>
        </p:nvSpPr>
        <p:spPr/>
        <p:txBody>
          <a:bodyPr/>
          <a:lstStyle/>
          <a:p>
            <a:fld id="{00DCD9CB-8567-1748-AF30-7CC37578670F}" type="datetimeFigureOut">
              <a:rPr lang="en-US" smtClean="0"/>
              <a:t>4/22/19</a:t>
            </a:fld>
            <a:endParaRPr lang="en-US"/>
          </a:p>
        </p:txBody>
      </p:sp>
      <p:sp>
        <p:nvSpPr>
          <p:cNvPr id="5" name="Footer Placeholder 4">
            <a:extLst>
              <a:ext uri="{FF2B5EF4-FFF2-40B4-BE49-F238E27FC236}">
                <a16:creationId xmlns:a16="http://schemas.microsoft.com/office/drawing/2014/main" id="{FE9CFBE7-4C65-784F-B277-3C2B1054E1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6359E7-B939-2147-B210-91D6B2B8B1D3}"/>
              </a:ext>
            </a:extLst>
          </p:cNvPr>
          <p:cNvSpPr>
            <a:spLocks noGrp="1"/>
          </p:cNvSpPr>
          <p:nvPr>
            <p:ph type="sldNum" sz="quarter" idx="12"/>
          </p:nvPr>
        </p:nvSpPr>
        <p:spPr/>
        <p:txBody>
          <a:bodyPr/>
          <a:lstStyle/>
          <a:p>
            <a:fld id="{471A8B7D-4965-DA40-974A-C5C2C0D7D702}" type="slidenum">
              <a:rPr lang="en-US" smtClean="0"/>
              <a:t>‹#›</a:t>
            </a:fld>
            <a:endParaRPr lang="en-US"/>
          </a:p>
        </p:txBody>
      </p:sp>
    </p:spTree>
    <p:extLst>
      <p:ext uri="{BB962C8B-B14F-4D97-AF65-F5344CB8AC3E}">
        <p14:creationId xmlns:p14="http://schemas.microsoft.com/office/powerpoint/2010/main" val="2151389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21A09-4C23-444B-8BF4-5E47105014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E7D273-93C2-4743-AAEE-EAD3629906B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3F7517-AAD1-E244-B170-14D63434220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D22241-8218-3C49-A2BC-349F0538695C}"/>
              </a:ext>
            </a:extLst>
          </p:cNvPr>
          <p:cNvSpPr>
            <a:spLocks noGrp="1"/>
          </p:cNvSpPr>
          <p:nvPr>
            <p:ph type="dt" sz="half" idx="10"/>
          </p:nvPr>
        </p:nvSpPr>
        <p:spPr/>
        <p:txBody>
          <a:bodyPr/>
          <a:lstStyle/>
          <a:p>
            <a:fld id="{00DCD9CB-8567-1748-AF30-7CC37578670F}" type="datetimeFigureOut">
              <a:rPr lang="en-US" smtClean="0"/>
              <a:t>4/22/19</a:t>
            </a:fld>
            <a:endParaRPr lang="en-US"/>
          </a:p>
        </p:txBody>
      </p:sp>
      <p:sp>
        <p:nvSpPr>
          <p:cNvPr id="6" name="Footer Placeholder 5">
            <a:extLst>
              <a:ext uri="{FF2B5EF4-FFF2-40B4-BE49-F238E27FC236}">
                <a16:creationId xmlns:a16="http://schemas.microsoft.com/office/drawing/2014/main" id="{E2689F12-0956-0445-9F72-A89A0AB054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6DDE13-AC64-1D4B-8839-DD56345B2749}"/>
              </a:ext>
            </a:extLst>
          </p:cNvPr>
          <p:cNvSpPr>
            <a:spLocks noGrp="1"/>
          </p:cNvSpPr>
          <p:nvPr>
            <p:ph type="sldNum" sz="quarter" idx="12"/>
          </p:nvPr>
        </p:nvSpPr>
        <p:spPr/>
        <p:txBody>
          <a:bodyPr/>
          <a:lstStyle/>
          <a:p>
            <a:fld id="{471A8B7D-4965-DA40-974A-C5C2C0D7D702}" type="slidenum">
              <a:rPr lang="en-US" smtClean="0"/>
              <a:t>‹#›</a:t>
            </a:fld>
            <a:endParaRPr lang="en-US"/>
          </a:p>
        </p:txBody>
      </p:sp>
    </p:spTree>
    <p:extLst>
      <p:ext uri="{BB962C8B-B14F-4D97-AF65-F5344CB8AC3E}">
        <p14:creationId xmlns:p14="http://schemas.microsoft.com/office/powerpoint/2010/main" val="570984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546C2-DD70-494F-9C97-5A727E2891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AA58C3-1CEE-5340-8182-14CD8BCEFE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C0C8D49-A6EB-7F4D-B523-ADDE1807D0B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256FD4-52FF-1745-AB5A-C6CB1AD7ED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D614665-5C53-FE40-A6DD-42743127F3D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6A1723-E51C-5A4D-93CA-6747D628A167}"/>
              </a:ext>
            </a:extLst>
          </p:cNvPr>
          <p:cNvSpPr>
            <a:spLocks noGrp="1"/>
          </p:cNvSpPr>
          <p:nvPr>
            <p:ph type="dt" sz="half" idx="10"/>
          </p:nvPr>
        </p:nvSpPr>
        <p:spPr/>
        <p:txBody>
          <a:bodyPr/>
          <a:lstStyle/>
          <a:p>
            <a:fld id="{00DCD9CB-8567-1748-AF30-7CC37578670F}" type="datetimeFigureOut">
              <a:rPr lang="en-US" smtClean="0"/>
              <a:t>4/22/19</a:t>
            </a:fld>
            <a:endParaRPr lang="en-US"/>
          </a:p>
        </p:txBody>
      </p:sp>
      <p:sp>
        <p:nvSpPr>
          <p:cNvPr id="8" name="Footer Placeholder 7">
            <a:extLst>
              <a:ext uri="{FF2B5EF4-FFF2-40B4-BE49-F238E27FC236}">
                <a16:creationId xmlns:a16="http://schemas.microsoft.com/office/drawing/2014/main" id="{40E00BB6-4E9E-6941-8A7F-01C050081B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803E57-A6B5-FB48-8904-51FD83BC813A}"/>
              </a:ext>
            </a:extLst>
          </p:cNvPr>
          <p:cNvSpPr>
            <a:spLocks noGrp="1"/>
          </p:cNvSpPr>
          <p:nvPr>
            <p:ph type="sldNum" sz="quarter" idx="12"/>
          </p:nvPr>
        </p:nvSpPr>
        <p:spPr/>
        <p:txBody>
          <a:bodyPr/>
          <a:lstStyle/>
          <a:p>
            <a:fld id="{471A8B7D-4965-DA40-974A-C5C2C0D7D702}" type="slidenum">
              <a:rPr lang="en-US" smtClean="0"/>
              <a:t>‹#›</a:t>
            </a:fld>
            <a:endParaRPr lang="en-US"/>
          </a:p>
        </p:txBody>
      </p:sp>
    </p:spTree>
    <p:extLst>
      <p:ext uri="{BB962C8B-B14F-4D97-AF65-F5344CB8AC3E}">
        <p14:creationId xmlns:p14="http://schemas.microsoft.com/office/powerpoint/2010/main" val="785264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A4261-6799-7048-8089-24A69E5062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6D20B3-7343-9B42-B62B-EF87ED5BF39B}"/>
              </a:ext>
            </a:extLst>
          </p:cNvPr>
          <p:cNvSpPr>
            <a:spLocks noGrp="1"/>
          </p:cNvSpPr>
          <p:nvPr>
            <p:ph type="dt" sz="half" idx="10"/>
          </p:nvPr>
        </p:nvSpPr>
        <p:spPr/>
        <p:txBody>
          <a:bodyPr/>
          <a:lstStyle/>
          <a:p>
            <a:fld id="{00DCD9CB-8567-1748-AF30-7CC37578670F}" type="datetimeFigureOut">
              <a:rPr lang="en-US" smtClean="0"/>
              <a:t>4/22/19</a:t>
            </a:fld>
            <a:endParaRPr lang="en-US"/>
          </a:p>
        </p:txBody>
      </p:sp>
      <p:sp>
        <p:nvSpPr>
          <p:cNvPr id="4" name="Footer Placeholder 3">
            <a:extLst>
              <a:ext uri="{FF2B5EF4-FFF2-40B4-BE49-F238E27FC236}">
                <a16:creationId xmlns:a16="http://schemas.microsoft.com/office/drawing/2014/main" id="{A50125D2-A28C-634B-960A-029003675C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18AAE5-649B-0247-886B-D80E7DD79556}"/>
              </a:ext>
            </a:extLst>
          </p:cNvPr>
          <p:cNvSpPr>
            <a:spLocks noGrp="1"/>
          </p:cNvSpPr>
          <p:nvPr>
            <p:ph type="sldNum" sz="quarter" idx="12"/>
          </p:nvPr>
        </p:nvSpPr>
        <p:spPr/>
        <p:txBody>
          <a:bodyPr/>
          <a:lstStyle/>
          <a:p>
            <a:fld id="{471A8B7D-4965-DA40-974A-C5C2C0D7D702}" type="slidenum">
              <a:rPr lang="en-US" smtClean="0"/>
              <a:t>‹#›</a:t>
            </a:fld>
            <a:endParaRPr lang="en-US"/>
          </a:p>
        </p:txBody>
      </p:sp>
    </p:spTree>
    <p:extLst>
      <p:ext uri="{BB962C8B-B14F-4D97-AF65-F5344CB8AC3E}">
        <p14:creationId xmlns:p14="http://schemas.microsoft.com/office/powerpoint/2010/main" val="1952944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16082C-3A6E-FA4E-BE0F-09BAC7964956}"/>
              </a:ext>
            </a:extLst>
          </p:cNvPr>
          <p:cNvSpPr>
            <a:spLocks noGrp="1"/>
          </p:cNvSpPr>
          <p:nvPr>
            <p:ph type="dt" sz="half" idx="10"/>
          </p:nvPr>
        </p:nvSpPr>
        <p:spPr/>
        <p:txBody>
          <a:bodyPr/>
          <a:lstStyle/>
          <a:p>
            <a:fld id="{00DCD9CB-8567-1748-AF30-7CC37578670F}" type="datetimeFigureOut">
              <a:rPr lang="en-US" smtClean="0"/>
              <a:t>4/22/19</a:t>
            </a:fld>
            <a:endParaRPr lang="en-US"/>
          </a:p>
        </p:txBody>
      </p:sp>
      <p:sp>
        <p:nvSpPr>
          <p:cNvPr id="3" name="Footer Placeholder 2">
            <a:extLst>
              <a:ext uri="{FF2B5EF4-FFF2-40B4-BE49-F238E27FC236}">
                <a16:creationId xmlns:a16="http://schemas.microsoft.com/office/drawing/2014/main" id="{3C896757-45CE-8E4E-887C-44AECEE359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896AD1-480A-D246-BFC9-92C3B9004FB6}"/>
              </a:ext>
            </a:extLst>
          </p:cNvPr>
          <p:cNvSpPr>
            <a:spLocks noGrp="1"/>
          </p:cNvSpPr>
          <p:nvPr>
            <p:ph type="sldNum" sz="quarter" idx="12"/>
          </p:nvPr>
        </p:nvSpPr>
        <p:spPr/>
        <p:txBody>
          <a:bodyPr/>
          <a:lstStyle/>
          <a:p>
            <a:fld id="{471A8B7D-4965-DA40-974A-C5C2C0D7D702}" type="slidenum">
              <a:rPr lang="en-US" smtClean="0"/>
              <a:t>‹#›</a:t>
            </a:fld>
            <a:endParaRPr lang="en-US"/>
          </a:p>
        </p:txBody>
      </p:sp>
    </p:spTree>
    <p:extLst>
      <p:ext uri="{BB962C8B-B14F-4D97-AF65-F5344CB8AC3E}">
        <p14:creationId xmlns:p14="http://schemas.microsoft.com/office/powerpoint/2010/main" val="1335041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A61DC-EEB4-144D-9D59-1E28E990B3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F8A115-1B71-574F-AF73-D44E493FA1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7232CF-EC15-6C48-8C12-F9C0DD38E3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72976F-5811-4142-BB05-B566681194ED}"/>
              </a:ext>
            </a:extLst>
          </p:cNvPr>
          <p:cNvSpPr>
            <a:spLocks noGrp="1"/>
          </p:cNvSpPr>
          <p:nvPr>
            <p:ph type="dt" sz="half" idx="10"/>
          </p:nvPr>
        </p:nvSpPr>
        <p:spPr/>
        <p:txBody>
          <a:bodyPr/>
          <a:lstStyle/>
          <a:p>
            <a:fld id="{00DCD9CB-8567-1748-AF30-7CC37578670F}" type="datetimeFigureOut">
              <a:rPr lang="en-US" smtClean="0"/>
              <a:t>4/22/19</a:t>
            </a:fld>
            <a:endParaRPr lang="en-US"/>
          </a:p>
        </p:txBody>
      </p:sp>
      <p:sp>
        <p:nvSpPr>
          <p:cNvPr id="6" name="Footer Placeholder 5">
            <a:extLst>
              <a:ext uri="{FF2B5EF4-FFF2-40B4-BE49-F238E27FC236}">
                <a16:creationId xmlns:a16="http://schemas.microsoft.com/office/drawing/2014/main" id="{92F594A6-DBB6-5A45-8C1A-130BA0E0E7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7FCA38-0BEE-D547-9AF3-CDB103E78465}"/>
              </a:ext>
            </a:extLst>
          </p:cNvPr>
          <p:cNvSpPr>
            <a:spLocks noGrp="1"/>
          </p:cNvSpPr>
          <p:nvPr>
            <p:ph type="sldNum" sz="quarter" idx="12"/>
          </p:nvPr>
        </p:nvSpPr>
        <p:spPr/>
        <p:txBody>
          <a:bodyPr/>
          <a:lstStyle/>
          <a:p>
            <a:fld id="{471A8B7D-4965-DA40-974A-C5C2C0D7D702}" type="slidenum">
              <a:rPr lang="en-US" smtClean="0"/>
              <a:t>‹#›</a:t>
            </a:fld>
            <a:endParaRPr lang="en-US"/>
          </a:p>
        </p:txBody>
      </p:sp>
    </p:spTree>
    <p:extLst>
      <p:ext uri="{BB962C8B-B14F-4D97-AF65-F5344CB8AC3E}">
        <p14:creationId xmlns:p14="http://schemas.microsoft.com/office/powerpoint/2010/main" val="2079590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D8D5F-62F4-9745-89DC-65BA46E3B9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C3DF04-528C-6548-B102-8DB6CE8852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596AF-1E6F-FD42-BADC-51957D179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CDF5AD2-1333-6045-9C4B-D8480A15534D}"/>
              </a:ext>
            </a:extLst>
          </p:cNvPr>
          <p:cNvSpPr>
            <a:spLocks noGrp="1"/>
          </p:cNvSpPr>
          <p:nvPr>
            <p:ph type="dt" sz="half" idx="10"/>
          </p:nvPr>
        </p:nvSpPr>
        <p:spPr/>
        <p:txBody>
          <a:bodyPr/>
          <a:lstStyle/>
          <a:p>
            <a:fld id="{00DCD9CB-8567-1748-AF30-7CC37578670F}" type="datetimeFigureOut">
              <a:rPr lang="en-US" smtClean="0"/>
              <a:t>4/22/19</a:t>
            </a:fld>
            <a:endParaRPr lang="en-US"/>
          </a:p>
        </p:txBody>
      </p:sp>
      <p:sp>
        <p:nvSpPr>
          <p:cNvPr id="6" name="Footer Placeholder 5">
            <a:extLst>
              <a:ext uri="{FF2B5EF4-FFF2-40B4-BE49-F238E27FC236}">
                <a16:creationId xmlns:a16="http://schemas.microsoft.com/office/drawing/2014/main" id="{320746EF-5F84-BC4C-BF58-5E9DCE272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EE87BC-837A-5942-A446-D3C24D2444D2}"/>
              </a:ext>
            </a:extLst>
          </p:cNvPr>
          <p:cNvSpPr>
            <a:spLocks noGrp="1"/>
          </p:cNvSpPr>
          <p:nvPr>
            <p:ph type="sldNum" sz="quarter" idx="12"/>
          </p:nvPr>
        </p:nvSpPr>
        <p:spPr/>
        <p:txBody>
          <a:bodyPr/>
          <a:lstStyle/>
          <a:p>
            <a:fld id="{471A8B7D-4965-DA40-974A-C5C2C0D7D702}" type="slidenum">
              <a:rPr lang="en-US" smtClean="0"/>
              <a:t>‹#›</a:t>
            </a:fld>
            <a:endParaRPr lang="en-US"/>
          </a:p>
        </p:txBody>
      </p:sp>
    </p:spTree>
    <p:extLst>
      <p:ext uri="{BB962C8B-B14F-4D97-AF65-F5344CB8AC3E}">
        <p14:creationId xmlns:p14="http://schemas.microsoft.com/office/powerpoint/2010/main" val="1751054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FC4904-88CC-B44D-9110-5D2868CDD1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FD33C3-3B16-B842-B1E8-CC104D34FF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69E38-30F9-9C49-B992-91E3BECD8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DCD9CB-8567-1748-AF30-7CC37578670F}" type="datetimeFigureOut">
              <a:rPr lang="en-US" smtClean="0"/>
              <a:t>4/22/19</a:t>
            </a:fld>
            <a:endParaRPr lang="en-US"/>
          </a:p>
        </p:txBody>
      </p:sp>
      <p:sp>
        <p:nvSpPr>
          <p:cNvPr id="5" name="Footer Placeholder 4">
            <a:extLst>
              <a:ext uri="{FF2B5EF4-FFF2-40B4-BE49-F238E27FC236}">
                <a16:creationId xmlns:a16="http://schemas.microsoft.com/office/drawing/2014/main" id="{50814C80-4E46-5D43-A02F-664DF1AE91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B24575-E47D-B246-A420-4804CB2CEB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1A8B7D-4965-DA40-974A-C5C2C0D7D702}" type="slidenum">
              <a:rPr lang="en-US" smtClean="0"/>
              <a:t>‹#›</a:t>
            </a:fld>
            <a:endParaRPr lang="en-US"/>
          </a:p>
        </p:txBody>
      </p:sp>
    </p:spTree>
    <p:extLst>
      <p:ext uri="{BB962C8B-B14F-4D97-AF65-F5344CB8AC3E}">
        <p14:creationId xmlns:p14="http://schemas.microsoft.com/office/powerpoint/2010/main" val="54324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ourworldindata.org/a-history-of-global-living-conditions-in-5-chart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https://pbs.twimg.com/media/DU4bUE6VQAAPseD.png:large"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15034-D03A-A84A-9D4C-7A98057D7AA6}"/>
              </a:ext>
            </a:extLst>
          </p:cNvPr>
          <p:cNvSpPr>
            <a:spLocks noGrp="1"/>
          </p:cNvSpPr>
          <p:nvPr>
            <p:ph type="ctrTitle"/>
          </p:nvPr>
        </p:nvSpPr>
        <p:spPr/>
        <p:txBody>
          <a:bodyPr/>
          <a:lstStyle/>
          <a:p>
            <a:r>
              <a:rPr lang="en-US" dirty="0" err="1"/>
              <a:t>Relacoes</a:t>
            </a:r>
            <a:r>
              <a:rPr lang="en-US" dirty="0"/>
              <a:t> </a:t>
            </a:r>
            <a:r>
              <a:rPr lang="en-US" dirty="0" err="1"/>
              <a:t>Internacionais</a:t>
            </a:r>
            <a:r>
              <a:rPr lang="en-US" dirty="0"/>
              <a:t> e </a:t>
            </a:r>
            <a:r>
              <a:rPr lang="en-US" dirty="0" err="1"/>
              <a:t>Desenvolvimento</a:t>
            </a:r>
            <a:endParaRPr lang="en-US" dirty="0"/>
          </a:p>
        </p:txBody>
      </p:sp>
      <p:sp>
        <p:nvSpPr>
          <p:cNvPr id="3" name="Subtitle 2">
            <a:extLst>
              <a:ext uri="{FF2B5EF4-FFF2-40B4-BE49-F238E27FC236}">
                <a16:creationId xmlns:a16="http://schemas.microsoft.com/office/drawing/2014/main" id="{E629F3CC-6B51-C240-BBCE-9009A0B8BE63}"/>
              </a:ext>
            </a:extLst>
          </p:cNvPr>
          <p:cNvSpPr>
            <a:spLocks noGrp="1"/>
          </p:cNvSpPr>
          <p:nvPr>
            <p:ph type="subTitle" idx="1"/>
          </p:nvPr>
        </p:nvSpPr>
        <p:spPr/>
        <p:txBody>
          <a:bodyPr/>
          <a:lstStyle/>
          <a:p>
            <a:r>
              <a:rPr lang="en-GB" dirty="0"/>
              <a:t>PRI 5058</a:t>
            </a:r>
            <a:endParaRPr lang="en-US" dirty="0"/>
          </a:p>
          <a:p>
            <a:r>
              <a:rPr lang="en-US" dirty="0"/>
              <a:t>A.W. Pereira</a:t>
            </a:r>
          </a:p>
          <a:p>
            <a:r>
              <a:rPr lang="en-US" dirty="0"/>
              <a:t>Lecture 1</a:t>
            </a:r>
          </a:p>
        </p:txBody>
      </p:sp>
    </p:spTree>
    <p:extLst>
      <p:ext uri="{BB962C8B-B14F-4D97-AF65-F5344CB8AC3E}">
        <p14:creationId xmlns:p14="http://schemas.microsoft.com/office/powerpoint/2010/main" val="3892642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8A6896-BBD5-E74C-9F6D-9EC188020614}"/>
              </a:ext>
            </a:extLst>
          </p:cNvPr>
          <p:cNvPicPr>
            <a:picLocks noChangeAspect="1"/>
          </p:cNvPicPr>
          <p:nvPr/>
        </p:nvPicPr>
        <p:blipFill>
          <a:blip r:embed="rId3"/>
          <a:stretch>
            <a:fillRect/>
          </a:stretch>
        </p:blipFill>
        <p:spPr>
          <a:xfrm>
            <a:off x="1768642" y="401855"/>
            <a:ext cx="9144000" cy="6126480"/>
          </a:xfrm>
          <a:prstGeom prst="rect">
            <a:avLst/>
          </a:prstGeom>
        </p:spPr>
      </p:pic>
    </p:spTree>
    <p:extLst>
      <p:ext uri="{BB962C8B-B14F-4D97-AF65-F5344CB8AC3E}">
        <p14:creationId xmlns:p14="http://schemas.microsoft.com/office/powerpoint/2010/main" val="2829327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492D-5ECC-8B4B-8DF3-088B5E9E5CB9}"/>
              </a:ext>
            </a:extLst>
          </p:cNvPr>
          <p:cNvSpPr>
            <a:spLocks noGrp="1"/>
          </p:cNvSpPr>
          <p:nvPr>
            <p:ph type="title"/>
          </p:nvPr>
        </p:nvSpPr>
        <p:spPr/>
        <p:txBody>
          <a:bodyPr/>
          <a:lstStyle/>
          <a:p>
            <a:r>
              <a:rPr lang="en-US" dirty="0"/>
              <a:t>What is development?</a:t>
            </a:r>
          </a:p>
        </p:txBody>
      </p:sp>
      <p:sp>
        <p:nvSpPr>
          <p:cNvPr id="3" name="Content Placeholder 2">
            <a:extLst>
              <a:ext uri="{FF2B5EF4-FFF2-40B4-BE49-F238E27FC236}">
                <a16:creationId xmlns:a16="http://schemas.microsoft.com/office/drawing/2014/main" id="{D7DF32A7-F255-164D-A30A-3879CEB6C8EE}"/>
              </a:ext>
            </a:extLst>
          </p:cNvPr>
          <p:cNvSpPr>
            <a:spLocks noGrp="1"/>
          </p:cNvSpPr>
          <p:nvPr>
            <p:ph idx="1"/>
          </p:nvPr>
        </p:nvSpPr>
        <p:spPr/>
        <p:txBody>
          <a:bodyPr/>
          <a:lstStyle/>
          <a:p>
            <a:r>
              <a:rPr lang="en-US" dirty="0"/>
              <a:t>?</a:t>
            </a:r>
          </a:p>
        </p:txBody>
      </p:sp>
    </p:spTree>
    <p:extLst>
      <p:ext uri="{BB962C8B-B14F-4D97-AF65-F5344CB8AC3E}">
        <p14:creationId xmlns:p14="http://schemas.microsoft.com/office/powerpoint/2010/main" val="1704282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1C921-173D-4846-B360-3FBB1A55419F}"/>
              </a:ext>
            </a:extLst>
          </p:cNvPr>
          <p:cNvSpPr>
            <a:spLocks noGrp="1"/>
          </p:cNvSpPr>
          <p:nvPr>
            <p:ph type="title"/>
          </p:nvPr>
        </p:nvSpPr>
        <p:spPr/>
        <p:txBody>
          <a:bodyPr/>
          <a:lstStyle/>
          <a:p>
            <a:r>
              <a:rPr lang="en-US" dirty="0"/>
              <a:t>Is development essentially…</a:t>
            </a:r>
          </a:p>
        </p:txBody>
      </p:sp>
      <p:sp>
        <p:nvSpPr>
          <p:cNvPr id="3" name="Content Placeholder 2">
            <a:extLst>
              <a:ext uri="{FF2B5EF4-FFF2-40B4-BE49-F238E27FC236}">
                <a16:creationId xmlns:a16="http://schemas.microsoft.com/office/drawing/2014/main" id="{DA8F6224-670A-F546-AE03-B4C26DEFA19B}"/>
              </a:ext>
            </a:extLst>
          </p:cNvPr>
          <p:cNvSpPr>
            <a:spLocks noGrp="1"/>
          </p:cNvSpPr>
          <p:nvPr>
            <p:ph idx="1"/>
          </p:nvPr>
        </p:nvSpPr>
        <p:spPr/>
        <p:txBody>
          <a:bodyPr/>
          <a:lstStyle/>
          <a:p>
            <a:r>
              <a:rPr lang="en-US" altLang="en-US" dirty="0"/>
              <a:t>a local project to empower communities, especially the oppressed and excluded?</a:t>
            </a:r>
          </a:p>
          <a:p>
            <a:r>
              <a:rPr lang="en-US" altLang="en-US" dirty="0"/>
              <a:t>a national, state-led project of improving human welfare?</a:t>
            </a:r>
          </a:p>
          <a:p>
            <a:r>
              <a:rPr lang="en-US" altLang="en-US" dirty="0"/>
              <a:t>a global project of enhancing human capabilities?</a:t>
            </a:r>
          </a:p>
          <a:p>
            <a:pPr marL="0" indent="0">
              <a:buNone/>
            </a:pPr>
            <a:endParaRPr lang="en-US" dirty="0"/>
          </a:p>
        </p:txBody>
      </p:sp>
    </p:spTree>
    <p:extLst>
      <p:ext uri="{BB962C8B-B14F-4D97-AF65-F5344CB8AC3E}">
        <p14:creationId xmlns:p14="http://schemas.microsoft.com/office/powerpoint/2010/main" val="3428620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1C6DF-DCF0-A949-91F2-0179A49963F8}"/>
              </a:ext>
            </a:extLst>
          </p:cNvPr>
          <p:cNvSpPr>
            <a:spLocks noGrp="1"/>
          </p:cNvSpPr>
          <p:nvPr>
            <p:ph type="title"/>
          </p:nvPr>
        </p:nvSpPr>
        <p:spPr/>
        <p:txBody>
          <a:bodyPr/>
          <a:lstStyle/>
          <a:p>
            <a:r>
              <a:rPr lang="en-US" dirty="0"/>
              <a:t>Should development be about…</a:t>
            </a:r>
          </a:p>
        </p:txBody>
      </p:sp>
      <p:sp>
        <p:nvSpPr>
          <p:cNvPr id="3" name="Content Placeholder 2">
            <a:extLst>
              <a:ext uri="{FF2B5EF4-FFF2-40B4-BE49-F238E27FC236}">
                <a16:creationId xmlns:a16="http://schemas.microsoft.com/office/drawing/2014/main" id="{1A341967-FD41-934E-924D-D25F7EE9D0D3}"/>
              </a:ext>
            </a:extLst>
          </p:cNvPr>
          <p:cNvSpPr>
            <a:spLocks noGrp="1"/>
          </p:cNvSpPr>
          <p:nvPr>
            <p:ph idx="1"/>
          </p:nvPr>
        </p:nvSpPr>
        <p:spPr/>
        <p:txBody>
          <a:bodyPr/>
          <a:lstStyle/>
          <a:p>
            <a:r>
              <a:rPr lang="en-GB" altLang="en-US" dirty="0"/>
              <a:t>Adjusting local practices so as to better take advantage of global market opportunities?</a:t>
            </a:r>
          </a:p>
          <a:p>
            <a:r>
              <a:rPr lang="en-GB" altLang="en-US" dirty="0"/>
              <a:t>Resisting exploitation imposed by multinational corporations, powerful states, and international financial institutions?</a:t>
            </a:r>
          </a:p>
          <a:p>
            <a:r>
              <a:rPr lang="en-GB" altLang="en-US" dirty="0"/>
              <a:t>Selectively protecting national economic interests and entering the most beneficial transnational economic networks?</a:t>
            </a:r>
          </a:p>
          <a:p>
            <a:endParaRPr lang="en-US" dirty="0"/>
          </a:p>
        </p:txBody>
      </p:sp>
    </p:spTree>
    <p:extLst>
      <p:ext uri="{BB962C8B-B14F-4D97-AF65-F5344CB8AC3E}">
        <p14:creationId xmlns:p14="http://schemas.microsoft.com/office/powerpoint/2010/main" val="533982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7B2EE-8F1F-014E-8C26-16683861BC04}"/>
              </a:ext>
            </a:extLst>
          </p:cNvPr>
          <p:cNvSpPr>
            <a:spLocks noGrp="1"/>
          </p:cNvSpPr>
          <p:nvPr>
            <p:ph type="title"/>
          </p:nvPr>
        </p:nvSpPr>
        <p:spPr/>
        <p:txBody>
          <a:bodyPr/>
          <a:lstStyle/>
          <a:p>
            <a:r>
              <a:rPr lang="en-US" dirty="0"/>
              <a:t>Is the most important goal of development…</a:t>
            </a:r>
          </a:p>
        </p:txBody>
      </p:sp>
      <p:sp>
        <p:nvSpPr>
          <p:cNvPr id="3" name="Content Placeholder 2">
            <a:extLst>
              <a:ext uri="{FF2B5EF4-FFF2-40B4-BE49-F238E27FC236}">
                <a16:creationId xmlns:a16="http://schemas.microsoft.com/office/drawing/2014/main" id="{2D1533AF-C98A-3D4B-B9A8-3AC6C55ACC3E}"/>
              </a:ext>
            </a:extLst>
          </p:cNvPr>
          <p:cNvSpPr>
            <a:spLocks noGrp="1"/>
          </p:cNvSpPr>
          <p:nvPr>
            <p:ph idx="1"/>
          </p:nvPr>
        </p:nvSpPr>
        <p:spPr/>
        <p:txBody>
          <a:bodyPr/>
          <a:lstStyle/>
          <a:p>
            <a:r>
              <a:rPr lang="en-US" altLang="en-US" dirty="0"/>
              <a:t>Capturing relative gains from trade and ending absolute poverty (without necessarily reducing inequality)?</a:t>
            </a:r>
          </a:p>
          <a:p>
            <a:r>
              <a:rPr lang="en-US" altLang="en-US" dirty="0"/>
              <a:t>Preserving the world’s cultural, political, economic, and social diversity, including the way of life of subsistence farmers and pastoralists, as well as the environment? </a:t>
            </a:r>
          </a:p>
          <a:p>
            <a:r>
              <a:rPr lang="en-US" altLang="en-US" dirty="0"/>
              <a:t>“Closing the gap” in income and wealth between poor and rich countries?</a:t>
            </a:r>
          </a:p>
          <a:p>
            <a:endParaRPr lang="en-US" dirty="0"/>
          </a:p>
        </p:txBody>
      </p:sp>
    </p:spTree>
    <p:extLst>
      <p:ext uri="{BB962C8B-B14F-4D97-AF65-F5344CB8AC3E}">
        <p14:creationId xmlns:p14="http://schemas.microsoft.com/office/powerpoint/2010/main" val="717429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82C16-8DAA-FC40-B28D-F4AA0B951641}"/>
              </a:ext>
            </a:extLst>
          </p:cNvPr>
          <p:cNvSpPr>
            <a:spLocks noGrp="1"/>
          </p:cNvSpPr>
          <p:nvPr>
            <p:ph type="title"/>
          </p:nvPr>
        </p:nvSpPr>
        <p:spPr/>
        <p:txBody>
          <a:bodyPr/>
          <a:lstStyle/>
          <a:p>
            <a:r>
              <a:rPr lang="en-US" dirty="0"/>
              <a:t>Whatever your preference…</a:t>
            </a:r>
          </a:p>
        </p:txBody>
      </p:sp>
      <p:sp>
        <p:nvSpPr>
          <p:cNvPr id="3" name="Content Placeholder 2">
            <a:extLst>
              <a:ext uri="{FF2B5EF4-FFF2-40B4-BE49-F238E27FC236}">
                <a16:creationId xmlns:a16="http://schemas.microsoft.com/office/drawing/2014/main" id="{E7304313-E97A-5A44-B67C-A62DC0F7D167}"/>
              </a:ext>
            </a:extLst>
          </p:cNvPr>
          <p:cNvSpPr>
            <a:spLocks noGrp="1"/>
          </p:cNvSpPr>
          <p:nvPr>
            <p:ph idx="1"/>
          </p:nvPr>
        </p:nvSpPr>
        <p:spPr/>
        <p:txBody>
          <a:bodyPr/>
          <a:lstStyle/>
          <a:p>
            <a:r>
              <a:rPr lang="en-GB" altLang="en-US" dirty="0"/>
              <a:t>All of these perspectives (and more) exist in international development.</a:t>
            </a:r>
          </a:p>
          <a:p>
            <a:r>
              <a:rPr lang="en-GB" altLang="en-US" dirty="0"/>
              <a:t>They are based on distinctive theoretical foundations.</a:t>
            </a:r>
          </a:p>
          <a:p>
            <a:r>
              <a:rPr lang="en-GB" altLang="en-US" dirty="0"/>
              <a:t>Are they compatible?  </a:t>
            </a:r>
          </a:p>
          <a:p>
            <a:r>
              <a:rPr lang="en-GB" altLang="en-US" dirty="0"/>
              <a:t>Are the visions they represent realizable?</a:t>
            </a:r>
          </a:p>
        </p:txBody>
      </p:sp>
    </p:spTree>
    <p:extLst>
      <p:ext uri="{BB962C8B-B14F-4D97-AF65-F5344CB8AC3E}">
        <p14:creationId xmlns:p14="http://schemas.microsoft.com/office/powerpoint/2010/main" val="253688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E1DDF-C60C-3449-B54F-8D47FBB88DF2}"/>
              </a:ext>
            </a:extLst>
          </p:cNvPr>
          <p:cNvSpPr>
            <a:spLocks noGrp="1"/>
          </p:cNvSpPr>
          <p:nvPr>
            <p:ph type="title"/>
          </p:nvPr>
        </p:nvSpPr>
        <p:spPr/>
        <p:txBody>
          <a:bodyPr/>
          <a:lstStyle/>
          <a:p>
            <a:r>
              <a:rPr lang="en-US" dirty="0"/>
              <a:t>Changing approaches to development</a:t>
            </a:r>
          </a:p>
        </p:txBody>
      </p:sp>
      <p:sp>
        <p:nvSpPr>
          <p:cNvPr id="3" name="Content Placeholder 2">
            <a:extLst>
              <a:ext uri="{FF2B5EF4-FFF2-40B4-BE49-F238E27FC236}">
                <a16:creationId xmlns:a16="http://schemas.microsoft.com/office/drawing/2014/main" id="{AA21B009-63A9-0C4A-AA48-82AEDC15FB56}"/>
              </a:ext>
            </a:extLst>
          </p:cNvPr>
          <p:cNvSpPr>
            <a:spLocks noGrp="1"/>
          </p:cNvSpPr>
          <p:nvPr>
            <p:ph idx="1"/>
          </p:nvPr>
        </p:nvSpPr>
        <p:spPr/>
        <p:txBody>
          <a:bodyPr/>
          <a:lstStyle/>
          <a:p>
            <a:r>
              <a:rPr lang="en-US" dirty="0"/>
              <a:t>1960s-1970s: industrialization and structural change (“take-off”)</a:t>
            </a:r>
          </a:p>
          <a:p>
            <a:r>
              <a:rPr lang="en-US" dirty="0"/>
              <a:t>1970s: basic human needs and social or human development (growth with redistribution)</a:t>
            </a:r>
          </a:p>
          <a:p>
            <a:r>
              <a:rPr lang="en-US" dirty="0"/>
              <a:t>1980s: environmental sustainability + integration with global markets (neoliberalism)</a:t>
            </a:r>
          </a:p>
          <a:p>
            <a:r>
              <a:rPr lang="en-US" dirty="0"/>
              <a:t>1990s: governance, democratic participation and state capacity</a:t>
            </a:r>
          </a:p>
          <a:p>
            <a:r>
              <a:rPr lang="en-US" dirty="0"/>
              <a:t>2000s: multidimensional poverty</a:t>
            </a:r>
          </a:p>
          <a:p>
            <a:r>
              <a:rPr lang="en-US" dirty="0"/>
              <a:t>2010s: global development</a:t>
            </a:r>
          </a:p>
        </p:txBody>
      </p:sp>
    </p:spTree>
    <p:extLst>
      <p:ext uri="{BB962C8B-B14F-4D97-AF65-F5344CB8AC3E}">
        <p14:creationId xmlns:p14="http://schemas.microsoft.com/office/powerpoint/2010/main" val="3123354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23995-0F7C-184C-B7CC-1B46CB0672DE}"/>
              </a:ext>
            </a:extLst>
          </p:cNvPr>
          <p:cNvSpPr>
            <a:spLocks noGrp="1"/>
          </p:cNvSpPr>
          <p:nvPr>
            <p:ph type="title"/>
          </p:nvPr>
        </p:nvSpPr>
        <p:spPr/>
        <p:txBody>
          <a:bodyPr/>
          <a:lstStyle/>
          <a:p>
            <a:r>
              <a:rPr lang="en-US" dirty="0"/>
              <a:t>Income as a means of defining development</a:t>
            </a:r>
          </a:p>
        </p:txBody>
      </p:sp>
      <p:sp>
        <p:nvSpPr>
          <p:cNvPr id="3" name="Content Placeholder 2">
            <a:extLst>
              <a:ext uri="{FF2B5EF4-FFF2-40B4-BE49-F238E27FC236}">
                <a16:creationId xmlns:a16="http://schemas.microsoft.com/office/drawing/2014/main" id="{AAD01A54-6532-AF4D-B740-A0AA983F688F}"/>
              </a:ext>
            </a:extLst>
          </p:cNvPr>
          <p:cNvSpPr>
            <a:spLocks noGrp="1"/>
          </p:cNvSpPr>
          <p:nvPr>
            <p:ph idx="1"/>
          </p:nvPr>
        </p:nvSpPr>
        <p:spPr/>
        <p:txBody>
          <a:bodyPr/>
          <a:lstStyle/>
          <a:p>
            <a:r>
              <a:rPr lang="en-US" dirty="0"/>
              <a:t>?</a:t>
            </a:r>
          </a:p>
        </p:txBody>
      </p:sp>
    </p:spTree>
    <p:extLst>
      <p:ext uri="{BB962C8B-B14F-4D97-AF65-F5344CB8AC3E}">
        <p14:creationId xmlns:p14="http://schemas.microsoft.com/office/powerpoint/2010/main" val="1809371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923EB-73E9-1745-9B9C-E22D39B199F4}"/>
              </a:ext>
            </a:extLst>
          </p:cNvPr>
          <p:cNvSpPr>
            <a:spLocks noGrp="1"/>
          </p:cNvSpPr>
          <p:nvPr>
            <p:ph type="title"/>
          </p:nvPr>
        </p:nvSpPr>
        <p:spPr/>
        <p:txBody>
          <a:bodyPr/>
          <a:lstStyle/>
          <a:p>
            <a:r>
              <a:rPr lang="en-US" dirty="0"/>
              <a:t>Classifications by the World Bank</a:t>
            </a:r>
          </a:p>
        </p:txBody>
      </p:sp>
      <p:sp>
        <p:nvSpPr>
          <p:cNvPr id="3" name="Content Placeholder 2">
            <a:extLst>
              <a:ext uri="{FF2B5EF4-FFF2-40B4-BE49-F238E27FC236}">
                <a16:creationId xmlns:a16="http://schemas.microsoft.com/office/drawing/2014/main" id="{47135E12-4A56-3C42-AD2D-895814FDCDA2}"/>
              </a:ext>
            </a:extLst>
          </p:cNvPr>
          <p:cNvSpPr>
            <a:spLocks noGrp="1"/>
          </p:cNvSpPr>
          <p:nvPr>
            <p:ph idx="1"/>
          </p:nvPr>
        </p:nvSpPr>
        <p:spPr/>
        <p:txBody>
          <a:bodyPr/>
          <a:lstStyle/>
          <a:p>
            <a:r>
              <a:rPr lang="en-US" dirty="0"/>
              <a:t>Low income: below US$ 1,005 per capita </a:t>
            </a:r>
          </a:p>
          <a:p>
            <a:r>
              <a:rPr lang="en-US" dirty="0"/>
              <a:t>Lower middle income: US$ 1,006 – 3,955 per capita</a:t>
            </a:r>
          </a:p>
          <a:p>
            <a:r>
              <a:rPr lang="en-US" dirty="0"/>
              <a:t>Upper middle income: US$ 3,956 – 12, 235 per capita</a:t>
            </a:r>
          </a:p>
          <a:p>
            <a:r>
              <a:rPr lang="en-US" dirty="0"/>
              <a:t>High income: US$ 12,235 per capita</a:t>
            </a:r>
          </a:p>
          <a:p>
            <a:endParaRPr lang="en-US" dirty="0"/>
          </a:p>
          <a:p>
            <a:r>
              <a:rPr lang="en-US" dirty="0"/>
              <a:t>From estimates of 2016 GNI per capita.  </a:t>
            </a:r>
          </a:p>
        </p:txBody>
      </p:sp>
    </p:spTree>
    <p:extLst>
      <p:ext uri="{BB962C8B-B14F-4D97-AF65-F5344CB8AC3E}">
        <p14:creationId xmlns:p14="http://schemas.microsoft.com/office/powerpoint/2010/main" val="2926499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21D77-853F-5641-84CB-4DE049B8AA0F}"/>
              </a:ext>
            </a:extLst>
          </p:cNvPr>
          <p:cNvSpPr>
            <a:spLocks noGrp="1"/>
          </p:cNvSpPr>
          <p:nvPr>
            <p:ph type="title"/>
          </p:nvPr>
        </p:nvSpPr>
        <p:spPr/>
        <p:txBody>
          <a:bodyPr/>
          <a:lstStyle/>
          <a:p>
            <a:r>
              <a:rPr lang="en-US" dirty="0"/>
              <a:t>Characteristics of a “developing” country</a:t>
            </a:r>
          </a:p>
        </p:txBody>
      </p:sp>
      <p:sp>
        <p:nvSpPr>
          <p:cNvPr id="3" name="Content Placeholder 2">
            <a:extLst>
              <a:ext uri="{FF2B5EF4-FFF2-40B4-BE49-F238E27FC236}">
                <a16:creationId xmlns:a16="http://schemas.microsoft.com/office/drawing/2014/main" id="{09A29692-9CF2-6F48-96E1-26AC7D1C2C8E}"/>
              </a:ext>
            </a:extLst>
          </p:cNvPr>
          <p:cNvSpPr>
            <a:spLocks noGrp="1"/>
          </p:cNvSpPr>
          <p:nvPr>
            <p:ph idx="1"/>
          </p:nvPr>
        </p:nvSpPr>
        <p:spPr/>
        <p:txBody>
          <a:bodyPr>
            <a:normAutofit fontScale="92500" lnSpcReduction="10000"/>
          </a:bodyPr>
          <a:lstStyle/>
          <a:p>
            <a:r>
              <a:rPr lang="en-US" dirty="0"/>
              <a:t>Agriculture: a recent transition from an agrarian to an urban society</a:t>
            </a:r>
          </a:p>
          <a:p>
            <a:r>
              <a:rPr lang="en-US" dirty="0" err="1"/>
              <a:t>Labour</a:t>
            </a:r>
            <a:r>
              <a:rPr lang="en-US" dirty="0"/>
              <a:t>: unfree </a:t>
            </a:r>
            <a:r>
              <a:rPr lang="en-US" dirty="0" err="1"/>
              <a:t>labour</a:t>
            </a:r>
            <a:r>
              <a:rPr lang="en-US" dirty="0"/>
              <a:t> in the countryside; widespread informality</a:t>
            </a:r>
          </a:p>
          <a:p>
            <a:r>
              <a:rPr lang="en-US" dirty="0"/>
              <a:t>Housing: large numbers of self-built houses without formal access to electricity, sewerage, or gas</a:t>
            </a:r>
          </a:p>
          <a:p>
            <a:r>
              <a:rPr lang="en-US" dirty="0"/>
              <a:t>A recently constructed and partial social safety net (nominally universal but in practice targeted)</a:t>
            </a:r>
          </a:p>
          <a:p>
            <a:r>
              <a:rPr lang="en-US" dirty="0"/>
              <a:t>A low level of basic education</a:t>
            </a:r>
          </a:p>
          <a:p>
            <a:r>
              <a:rPr lang="en-US" dirty="0"/>
              <a:t>Deep inequalities of income and wealth</a:t>
            </a:r>
          </a:p>
          <a:p>
            <a:r>
              <a:rPr lang="en-US" dirty="0"/>
              <a:t>A high homicide rate</a:t>
            </a:r>
          </a:p>
          <a:p>
            <a:r>
              <a:rPr lang="en-US" dirty="0"/>
              <a:t>Shallow capital markets, with ½ of all lending by state banks</a:t>
            </a:r>
          </a:p>
        </p:txBody>
      </p:sp>
    </p:spTree>
    <p:extLst>
      <p:ext uri="{BB962C8B-B14F-4D97-AF65-F5344CB8AC3E}">
        <p14:creationId xmlns:p14="http://schemas.microsoft.com/office/powerpoint/2010/main" val="4054826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C02C8-2310-BC44-87A2-21F509C4A252}"/>
              </a:ext>
            </a:extLst>
          </p:cNvPr>
          <p:cNvSpPr>
            <a:spLocks noGrp="1"/>
          </p:cNvSpPr>
          <p:nvPr>
            <p:ph type="title"/>
          </p:nvPr>
        </p:nvSpPr>
        <p:spPr/>
        <p:txBody>
          <a:bodyPr/>
          <a:lstStyle/>
          <a:p>
            <a:r>
              <a:rPr lang="en-US" dirty="0"/>
              <a:t>Our main questions</a:t>
            </a:r>
          </a:p>
        </p:txBody>
      </p:sp>
      <p:sp>
        <p:nvSpPr>
          <p:cNvPr id="3" name="Content Placeholder 2">
            <a:extLst>
              <a:ext uri="{FF2B5EF4-FFF2-40B4-BE49-F238E27FC236}">
                <a16:creationId xmlns:a16="http://schemas.microsoft.com/office/drawing/2014/main" id="{CD9DAB64-FB68-0A4F-A2EC-76EA9AD2E4DF}"/>
              </a:ext>
            </a:extLst>
          </p:cNvPr>
          <p:cNvSpPr>
            <a:spLocks noGrp="1"/>
          </p:cNvSpPr>
          <p:nvPr>
            <p:ph idx="1"/>
          </p:nvPr>
        </p:nvSpPr>
        <p:spPr/>
        <p:txBody>
          <a:bodyPr/>
          <a:lstStyle/>
          <a:p>
            <a:r>
              <a:rPr lang="en-GB" dirty="0"/>
              <a:t>What is meant by “development”? </a:t>
            </a:r>
          </a:p>
          <a:p>
            <a:endParaRPr lang="en-GB" dirty="0"/>
          </a:p>
          <a:p>
            <a:r>
              <a:rPr lang="en-GB" dirty="0"/>
              <a:t>How is a “developed” country different from a “developing” country? </a:t>
            </a:r>
            <a:endParaRPr lang="en-US" dirty="0"/>
          </a:p>
          <a:p>
            <a:endParaRPr lang="en-US" dirty="0"/>
          </a:p>
        </p:txBody>
      </p:sp>
    </p:spTree>
    <p:extLst>
      <p:ext uri="{BB962C8B-B14F-4D97-AF65-F5344CB8AC3E}">
        <p14:creationId xmlns:p14="http://schemas.microsoft.com/office/powerpoint/2010/main" val="1038065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093E0-0A8F-DF44-B1CE-DECBB786E70F}"/>
              </a:ext>
            </a:extLst>
          </p:cNvPr>
          <p:cNvSpPr>
            <a:spLocks noGrp="1"/>
          </p:cNvSpPr>
          <p:nvPr>
            <p:ph type="title"/>
          </p:nvPr>
        </p:nvSpPr>
        <p:spPr/>
        <p:txBody>
          <a:bodyPr/>
          <a:lstStyle/>
          <a:p>
            <a:r>
              <a:rPr lang="en-US" dirty="0"/>
              <a:t>What about Amartya Sen’s “development as freedom”?</a:t>
            </a:r>
          </a:p>
        </p:txBody>
      </p:sp>
      <p:pic>
        <p:nvPicPr>
          <p:cNvPr id="4" name="Content Placeholder 3">
            <a:extLst>
              <a:ext uri="{FF2B5EF4-FFF2-40B4-BE49-F238E27FC236}">
                <a16:creationId xmlns:a16="http://schemas.microsoft.com/office/drawing/2014/main" id="{F8CDF5C5-5275-2148-9053-09874651A17B}"/>
              </a:ext>
            </a:extLst>
          </p:cNvPr>
          <p:cNvPicPr>
            <a:picLocks noGrp="1" noChangeAspect="1"/>
          </p:cNvPicPr>
          <p:nvPr>
            <p:ph idx="1"/>
          </p:nvPr>
        </p:nvPicPr>
        <p:blipFill>
          <a:blip r:embed="rId2"/>
          <a:stretch>
            <a:fillRect/>
          </a:stretch>
        </p:blipFill>
        <p:spPr>
          <a:xfrm>
            <a:off x="3702570" y="1458297"/>
            <a:ext cx="3897443" cy="4893122"/>
          </a:xfrm>
          <a:prstGeom prst="rect">
            <a:avLst/>
          </a:prstGeom>
        </p:spPr>
      </p:pic>
    </p:spTree>
    <p:extLst>
      <p:ext uri="{BB962C8B-B14F-4D97-AF65-F5344CB8AC3E}">
        <p14:creationId xmlns:p14="http://schemas.microsoft.com/office/powerpoint/2010/main" val="1452503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8CC0F-AF1B-5C43-862A-9A28A6B42CD6}"/>
              </a:ext>
            </a:extLst>
          </p:cNvPr>
          <p:cNvSpPr>
            <a:spLocks noGrp="1"/>
          </p:cNvSpPr>
          <p:nvPr>
            <p:ph type="title"/>
          </p:nvPr>
        </p:nvSpPr>
        <p:spPr/>
        <p:txBody>
          <a:bodyPr/>
          <a:lstStyle/>
          <a:p>
            <a:r>
              <a:rPr lang="en-US" dirty="0"/>
              <a:t>The capabilities approach</a:t>
            </a:r>
          </a:p>
        </p:txBody>
      </p:sp>
      <p:sp>
        <p:nvSpPr>
          <p:cNvPr id="3" name="Content Placeholder 2">
            <a:extLst>
              <a:ext uri="{FF2B5EF4-FFF2-40B4-BE49-F238E27FC236}">
                <a16:creationId xmlns:a16="http://schemas.microsoft.com/office/drawing/2014/main" id="{49229062-0546-7D44-9231-53D7F2D3BD2A}"/>
              </a:ext>
            </a:extLst>
          </p:cNvPr>
          <p:cNvSpPr>
            <a:spLocks noGrp="1"/>
          </p:cNvSpPr>
          <p:nvPr>
            <p:ph idx="1"/>
          </p:nvPr>
        </p:nvSpPr>
        <p:spPr/>
        <p:txBody>
          <a:bodyPr/>
          <a:lstStyle/>
          <a:p>
            <a:r>
              <a:rPr lang="en-US" dirty="0"/>
              <a:t>Development is “the process of expanding the real freedoms that people enjoy”.</a:t>
            </a:r>
          </a:p>
          <a:p>
            <a:r>
              <a:rPr lang="en-US" dirty="0"/>
              <a:t>“the contemporary world denies elementary freedoms to vast numbers – perhaps even the majority - of people”.</a:t>
            </a:r>
          </a:p>
          <a:p>
            <a:r>
              <a:rPr lang="en-US" dirty="0"/>
              <a:t>The Bengal famine of 1943 – not caused by a food shortage.</a:t>
            </a:r>
          </a:p>
          <a:p>
            <a:r>
              <a:rPr lang="en-US" dirty="0"/>
              <a:t>The death of Kader Mia.</a:t>
            </a:r>
          </a:p>
        </p:txBody>
      </p:sp>
    </p:spTree>
    <p:extLst>
      <p:ext uri="{BB962C8B-B14F-4D97-AF65-F5344CB8AC3E}">
        <p14:creationId xmlns:p14="http://schemas.microsoft.com/office/powerpoint/2010/main" val="2569175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1AA9E-BEE7-6C46-87A9-D29CBC58C535}"/>
              </a:ext>
            </a:extLst>
          </p:cNvPr>
          <p:cNvSpPr>
            <a:spLocks noGrp="1"/>
          </p:cNvSpPr>
          <p:nvPr>
            <p:ph type="title"/>
          </p:nvPr>
        </p:nvSpPr>
        <p:spPr/>
        <p:txBody>
          <a:bodyPr/>
          <a:lstStyle/>
          <a:p>
            <a:r>
              <a:rPr lang="en-US" dirty="0"/>
              <a:t>The Human Development Index</a:t>
            </a:r>
          </a:p>
        </p:txBody>
      </p:sp>
      <p:sp>
        <p:nvSpPr>
          <p:cNvPr id="3" name="Content Placeholder 2">
            <a:extLst>
              <a:ext uri="{FF2B5EF4-FFF2-40B4-BE49-F238E27FC236}">
                <a16:creationId xmlns:a16="http://schemas.microsoft.com/office/drawing/2014/main" id="{2E3BBB97-7155-C74C-87FB-6C3494458028}"/>
              </a:ext>
            </a:extLst>
          </p:cNvPr>
          <p:cNvSpPr>
            <a:spLocks noGrp="1"/>
          </p:cNvSpPr>
          <p:nvPr>
            <p:ph idx="1"/>
          </p:nvPr>
        </p:nvSpPr>
        <p:spPr/>
        <p:txBody>
          <a:bodyPr>
            <a:normAutofit/>
          </a:bodyPr>
          <a:lstStyle/>
          <a:p>
            <a:pPr marL="0" indent="0">
              <a:buNone/>
            </a:pPr>
            <a:r>
              <a:rPr lang="en-US" dirty="0"/>
              <a:t>The origins of the HDI can be found in the UNDP’s first annual Human Development Report in 1990, produced by Pakistani economist Mahbub </a:t>
            </a:r>
            <a:r>
              <a:rPr lang="en-US" dirty="0" err="1"/>
              <a:t>ul</a:t>
            </a:r>
            <a:r>
              <a:rPr lang="en-US" dirty="0"/>
              <a:t> </a:t>
            </a:r>
            <a:r>
              <a:rPr lang="en-US" dirty="0" err="1"/>
              <a:t>Haq</a:t>
            </a:r>
            <a:r>
              <a:rPr lang="en-US" dirty="0"/>
              <a:t> and his team of advisors, including Amartya Sen. </a:t>
            </a:r>
          </a:p>
          <a:p>
            <a:pPr marL="0" indent="0">
              <a:buNone/>
            </a:pPr>
            <a:r>
              <a:rPr lang="en-US" dirty="0"/>
              <a:t>Today the HDI consists of:</a:t>
            </a:r>
          </a:p>
          <a:p>
            <a:r>
              <a:rPr lang="en-US" dirty="0"/>
              <a:t>Life expectancy index (basically life expectancy at birth)</a:t>
            </a:r>
          </a:p>
          <a:p>
            <a:r>
              <a:rPr lang="en-US" dirty="0"/>
              <a:t>Education index (mean and expected years of schooling)</a:t>
            </a:r>
          </a:p>
          <a:p>
            <a:r>
              <a:rPr lang="en-US" dirty="0"/>
              <a:t>Income index (basically gross national income per capita)</a:t>
            </a:r>
          </a:p>
          <a:p>
            <a:endParaRPr lang="en-US" dirty="0"/>
          </a:p>
          <a:p>
            <a:r>
              <a:rPr lang="en-US" dirty="0"/>
              <a:t>There is also an inequality-adjusted HDI</a:t>
            </a:r>
          </a:p>
          <a:p>
            <a:pPr marL="0" indent="0">
              <a:buNone/>
            </a:pPr>
            <a:endParaRPr lang="en-US" dirty="0"/>
          </a:p>
        </p:txBody>
      </p:sp>
    </p:spTree>
    <p:extLst>
      <p:ext uri="{BB962C8B-B14F-4D97-AF65-F5344CB8AC3E}">
        <p14:creationId xmlns:p14="http://schemas.microsoft.com/office/powerpoint/2010/main" val="319625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63ACF-5136-9641-A46B-493EADF8966A}"/>
              </a:ext>
            </a:extLst>
          </p:cNvPr>
          <p:cNvSpPr>
            <a:spLocks noGrp="1"/>
          </p:cNvSpPr>
          <p:nvPr>
            <p:ph type="title"/>
          </p:nvPr>
        </p:nvSpPr>
        <p:spPr/>
        <p:txBody>
          <a:bodyPr/>
          <a:lstStyle/>
          <a:p>
            <a:r>
              <a:rPr lang="en-US" dirty="0"/>
              <a:t>The </a:t>
            </a:r>
            <a:r>
              <a:rPr lang="en-US" dirty="0" err="1"/>
              <a:t>Millenium</a:t>
            </a:r>
            <a:r>
              <a:rPr lang="en-US" dirty="0"/>
              <a:t> Development Goals</a:t>
            </a:r>
          </a:p>
        </p:txBody>
      </p:sp>
      <p:sp>
        <p:nvSpPr>
          <p:cNvPr id="3" name="Content Placeholder 2">
            <a:extLst>
              <a:ext uri="{FF2B5EF4-FFF2-40B4-BE49-F238E27FC236}">
                <a16:creationId xmlns:a16="http://schemas.microsoft.com/office/drawing/2014/main" id="{50301695-3AB6-6642-AD18-0510DAA06E9C}"/>
              </a:ext>
            </a:extLst>
          </p:cNvPr>
          <p:cNvSpPr>
            <a:spLocks noGrp="1"/>
          </p:cNvSpPr>
          <p:nvPr>
            <p:ph idx="1"/>
          </p:nvPr>
        </p:nvSpPr>
        <p:spPr/>
        <p:txBody>
          <a:bodyPr/>
          <a:lstStyle/>
          <a:p>
            <a:r>
              <a:rPr lang="en-US" dirty="0"/>
              <a:t>?</a:t>
            </a:r>
          </a:p>
        </p:txBody>
      </p:sp>
    </p:spTree>
    <p:extLst>
      <p:ext uri="{BB962C8B-B14F-4D97-AF65-F5344CB8AC3E}">
        <p14:creationId xmlns:p14="http://schemas.microsoft.com/office/powerpoint/2010/main" val="1593288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516BF-4C58-0849-8EE2-6BF31C271DF1}"/>
              </a:ext>
            </a:extLst>
          </p:cNvPr>
          <p:cNvSpPr>
            <a:spLocks noGrp="1"/>
          </p:cNvSpPr>
          <p:nvPr>
            <p:ph type="title"/>
          </p:nvPr>
        </p:nvSpPr>
        <p:spPr/>
        <p:txBody>
          <a:bodyPr/>
          <a:lstStyle/>
          <a:p>
            <a:r>
              <a:rPr lang="en-US" dirty="0"/>
              <a:t>The MDGs – a reflection of development as a global project </a:t>
            </a:r>
          </a:p>
        </p:txBody>
      </p:sp>
      <p:sp>
        <p:nvSpPr>
          <p:cNvPr id="3" name="Content Placeholder 2">
            <a:extLst>
              <a:ext uri="{FF2B5EF4-FFF2-40B4-BE49-F238E27FC236}">
                <a16:creationId xmlns:a16="http://schemas.microsoft.com/office/drawing/2014/main" id="{0D3EBB5F-A9AE-2545-B6D2-EDC97331D295}"/>
              </a:ext>
            </a:extLst>
          </p:cNvPr>
          <p:cNvSpPr>
            <a:spLocks noGrp="1"/>
          </p:cNvSpPr>
          <p:nvPr>
            <p:ph idx="1"/>
          </p:nvPr>
        </p:nvSpPr>
        <p:spPr/>
        <p:txBody>
          <a:bodyPr>
            <a:normAutofit fontScale="92500" lnSpcReduction="20000"/>
          </a:bodyPr>
          <a:lstStyle/>
          <a:p>
            <a:r>
              <a:rPr lang="en-US" dirty="0"/>
              <a:t>Established in 2000</a:t>
            </a:r>
          </a:p>
          <a:p>
            <a:r>
              <a:rPr lang="en-US" dirty="0"/>
              <a:t>Set for the year 2015</a:t>
            </a:r>
          </a:p>
          <a:p>
            <a:r>
              <a:rPr lang="en-US" dirty="0"/>
              <a:t>1) eradicate extreme poverty and hunger</a:t>
            </a:r>
          </a:p>
          <a:p>
            <a:r>
              <a:rPr lang="en-US" dirty="0"/>
              <a:t>2) achieve universal primary education</a:t>
            </a:r>
          </a:p>
          <a:p>
            <a:r>
              <a:rPr lang="en-US" dirty="0"/>
              <a:t>3) promote gender equality and empower women</a:t>
            </a:r>
          </a:p>
          <a:p>
            <a:r>
              <a:rPr lang="en-US" dirty="0"/>
              <a:t>4) reduce child mortality</a:t>
            </a:r>
          </a:p>
          <a:p>
            <a:r>
              <a:rPr lang="en-US" dirty="0"/>
              <a:t>5) improve maternal health</a:t>
            </a:r>
          </a:p>
          <a:p>
            <a:r>
              <a:rPr lang="en-US" dirty="0"/>
              <a:t>6) combat HIV/AIDS, malaria and other diseases</a:t>
            </a:r>
          </a:p>
          <a:p>
            <a:r>
              <a:rPr lang="en-US" dirty="0"/>
              <a:t>7) ensure environmental sustainability</a:t>
            </a:r>
          </a:p>
          <a:p>
            <a:r>
              <a:rPr lang="en-US" dirty="0"/>
              <a:t>8) develop a global partnership for development</a:t>
            </a:r>
          </a:p>
        </p:txBody>
      </p:sp>
    </p:spTree>
    <p:extLst>
      <p:ext uri="{BB962C8B-B14F-4D97-AF65-F5344CB8AC3E}">
        <p14:creationId xmlns:p14="http://schemas.microsoft.com/office/powerpoint/2010/main" val="536137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2C7E0-A255-B04F-A1FA-8A2811F6166B}"/>
              </a:ext>
            </a:extLst>
          </p:cNvPr>
          <p:cNvSpPr>
            <a:spLocks noGrp="1"/>
          </p:cNvSpPr>
          <p:nvPr>
            <p:ph type="title"/>
          </p:nvPr>
        </p:nvSpPr>
        <p:spPr/>
        <p:txBody>
          <a:bodyPr/>
          <a:lstStyle/>
          <a:p>
            <a:r>
              <a:rPr lang="en-US" dirty="0"/>
              <a:t>The Sustainable Development Goals (17)</a:t>
            </a:r>
          </a:p>
        </p:txBody>
      </p:sp>
      <p:sp>
        <p:nvSpPr>
          <p:cNvPr id="3" name="Content Placeholder 2">
            <a:extLst>
              <a:ext uri="{FF2B5EF4-FFF2-40B4-BE49-F238E27FC236}">
                <a16:creationId xmlns:a16="http://schemas.microsoft.com/office/drawing/2014/main" id="{2340D4B2-DD68-5E42-9C49-D9510D679E87}"/>
              </a:ext>
            </a:extLst>
          </p:cNvPr>
          <p:cNvSpPr>
            <a:spLocks noGrp="1"/>
          </p:cNvSpPr>
          <p:nvPr>
            <p:ph idx="1"/>
          </p:nvPr>
        </p:nvSpPr>
        <p:spPr/>
        <p:txBody>
          <a:bodyPr/>
          <a:lstStyle/>
          <a:p>
            <a:r>
              <a:rPr lang="en-US" dirty="0"/>
              <a:t>?</a:t>
            </a:r>
          </a:p>
        </p:txBody>
      </p:sp>
    </p:spTree>
    <p:extLst>
      <p:ext uri="{BB962C8B-B14F-4D97-AF65-F5344CB8AC3E}">
        <p14:creationId xmlns:p14="http://schemas.microsoft.com/office/powerpoint/2010/main" val="793807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FD047-C63A-3849-B940-D9917AB82A52}"/>
              </a:ext>
            </a:extLst>
          </p:cNvPr>
          <p:cNvSpPr>
            <a:spLocks noGrp="1"/>
          </p:cNvSpPr>
          <p:nvPr>
            <p:ph type="title"/>
          </p:nvPr>
        </p:nvSpPr>
        <p:spPr/>
        <p:txBody>
          <a:bodyPr/>
          <a:lstStyle/>
          <a:p>
            <a:r>
              <a:rPr lang="en-US" dirty="0"/>
              <a:t>Why examine theories of development?</a:t>
            </a:r>
          </a:p>
        </p:txBody>
      </p:sp>
      <p:sp>
        <p:nvSpPr>
          <p:cNvPr id="3" name="Content Placeholder 2">
            <a:extLst>
              <a:ext uri="{FF2B5EF4-FFF2-40B4-BE49-F238E27FC236}">
                <a16:creationId xmlns:a16="http://schemas.microsoft.com/office/drawing/2014/main" id="{B301E351-2C94-7C42-875B-27A8DEBDEAD1}"/>
              </a:ext>
            </a:extLst>
          </p:cNvPr>
          <p:cNvSpPr>
            <a:spLocks noGrp="1"/>
          </p:cNvSpPr>
          <p:nvPr>
            <p:ph idx="1"/>
          </p:nvPr>
        </p:nvSpPr>
        <p:spPr/>
        <p:txBody>
          <a:bodyPr/>
          <a:lstStyle/>
          <a:p>
            <a:r>
              <a:rPr lang="en-US" dirty="0"/>
              <a:t>?</a:t>
            </a:r>
          </a:p>
        </p:txBody>
      </p:sp>
    </p:spTree>
    <p:extLst>
      <p:ext uri="{BB962C8B-B14F-4D97-AF65-F5344CB8AC3E}">
        <p14:creationId xmlns:p14="http://schemas.microsoft.com/office/powerpoint/2010/main" val="3182849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5FB45-AC20-C141-AC12-5DCDB2A17CB7}"/>
              </a:ext>
            </a:extLst>
          </p:cNvPr>
          <p:cNvSpPr>
            <a:spLocks noGrp="1"/>
          </p:cNvSpPr>
          <p:nvPr>
            <p:ph type="title"/>
          </p:nvPr>
        </p:nvSpPr>
        <p:spPr/>
        <p:txBody>
          <a:bodyPr/>
          <a:lstStyle/>
          <a:p>
            <a:r>
              <a:rPr lang="en-US" dirty="0"/>
              <a:t>Because…</a:t>
            </a:r>
          </a:p>
        </p:txBody>
      </p:sp>
      <p:sp>
        <p:nvSpPr>
          <p:cNvPr id="3" name="Content Placeholder 2">
            <a:extLst>
              <a:ext uri="{FF2B5EF4-FFF2-40B4-BE49-F238E27FC236}">
                <a16:creationId xmlns:a16="http://schemas.microsoft.com/office/drawing/2014/main" id="{A0A75B1F-A0F8-2043-BC18-859A992B9185}"/>
              </a:ext>
            </a:extLst>
          </p:cNvPr>
          <p:cNvSpPr>
            <a:spLocks noGrp="1"/>
          </p:cNvSpPr>
          <p:nvPr>
            <p:ph idx="1"/>
          </p:nvPr>
        </p:nvSpPr>
        <p:spPr/>
        <p:txBody>
          <a:bodyPr/>
          <a:lstStyle/>
          <a:p>
            <a:r>
              <a:rPr lang="en-GB" altLang="en-US" dirty="0"/>
              <a:t>Practical development work is usually based on some kind of theoretical understanding of the meaning and intended results of that work.</a:t>
            </a:r>
          </a:p>
          <a:p>
            <a:endParaRPr lang="en-GB" altLang="en-US" dirty="0"/>
          </a:p>
          <a:p>
            <a:pPr>
              <a:buNone/>
            </a:pPr>
            <a:r>
              <a:rPr lang="en-GB" altLang="en-US" dirty="0"/>
              <a:t>“The ideas of economists and political philosophers, both when they are right and when they are wrong, are more powerful than is commonly understood. Indeed, the world is ruled by little else.” – John Maynard Keyes</a:t>
            </a:r>
          </a:p>
          <a:p>
            <a:endParaRPr lang="en-US" dirty="0"/>
          </a:p>
        </p:txBody>
      </p:sp>
    </p:spTree>
    <p:extLst>
      <p:ext uri="{BB962C8B-B14F-4D97-AF65-F5344CB8AC3E}">
        <p14:creationId xmlns:p14="http://schemas.microsoft.com/office/powerpoint/2010/main" val="292394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44A21-8081-BF40-AD0C-63568711E151}"/>
              </a:ext>
            </a:extLst>
          </p:cNvPr>
          <p:cNvSpPr>
            <a:spLocks noGrp="1"/>
          </p:cNvSpPr>
          <p:nvPr>
            <p:ph type="title"/>
          </p:nvPr>
        </p:nvSpPr>
        <p:spPr/>
        <p:txBody>
          <a:bodyPr/>
          <a:lstStyle/>
          <a:p>
            <a:r>
              <a:rPr lang="en-US" dirty="0"/>
              <a:t>More quotes from J.M. Keynes</a:t>
            </a:r>
          </a:p>
        </p:txBody>
      </p:sp>
      <p:sp>
        <p:nvSpPr>
          <p:cNvPr id="3" name="Content Placeholder 2">
            <a:extLst>
              <a:ext uri="{FF2B5EF4-FFF2-40B4-BE49-F238E27FC236}">
                <a16:creationId xmlns:a16="http://schemas.microsoft.com/office/drawing/2014/main" id="{694B01EB-827E-CA4C-96FD-8F0F4F2A06D7}"/>
              </a:ext>
            </a:extLst>
          </p:cNvPr>
          <p:cNvSpPr>
            <a:spLocks noGrp="1"/>
          </p:cNvSpPr>
          <p:nvPr>
            <p:ph idx="1"/>
          </p:nvPr>
        </p:nvSpPr>
        <p:spPr/>
        <p:txBody>
          <a:bodyPr/>
          <a:lstStyle/>
          <a:p>
            <a:r>
              <a:rPr lang="en-GB" altLang="en-US" dirty="0"/>
              <a:t>A study of the history of opinion is a necessary preliminary to the emancipation of the mind.”</a:t>
            </a:r>
          </a:p>
          <a:p>
            <a:endParaRPr lang="en-GB" altLang="en-US" dirty="0"/>
          </a:p>
          <a:p>
            <a:r>
              <a:rPr lang="en-GB" altLang="en-US" dirty="0"/>
              <a:t>“The difficulty lies not so much in developing new ideas as escaping from old ones.”</a:t>
            </a:r>
          </a:p>
          <a:p>
            <a:endParaRPr lang="en-US" dirty="0"/>
          </a:p>
        </p:txBody>
      </p:sp>
    </p:spTree>
    <p:extLst>
      <p:ext uri="{BB962C8B-B14F-4D97-AF65-F5344CB8AC3E}">
        <p14:creationId xmlns:p14="http://schemas.microsoft.com/office/powerpoint/2010/main" val="2567222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8EAAE-7FB2-8344-827E-FC8C666C3BDD}"/>
              </a:ext>
            </a:extLst>
          </p:cNvPr>
          <p:cNvSpPr>
            <a:spLocks noGrp="1"/>
          </p:cNvSpPr>
          <p:nvPr>
            <p:ph type="title"/>
          </p:nvPr>
        </p:nvSpPr>
        <p:spPr/>
        <p:txBody>
          <a:bodyPr/>
          <a:lstStyle/>
          <a:p>
            <a:r>
              <a:rPr lang="en-US" dirty="0"/>
              <a:t>Max </a:t>
            </a:r>
            <a:r>
              <a:rPr lang="en-US" dirty="0" err="1"/>
              <a:t>Roser</a:t>
            </a:r>
            <a:r>
              <a:rPr lang="en-US" dirty="0"/>
              <a:t> – Our World in Data – 5 charts</a:t>
            </a:r>
          </a:p>
        </p:txBody>
      </p:sp>
      <p:sp>
        <p:nvSpPr>
          <p:cNvPr id="3" name="Content Placeholder 2">
            <a:extLst>
              <a:ext uri="{FF2B5EF4-FFF2-40B4-BE49-F238E27FC236}">
                <a16:creationId xmlns:a16="http://schemas.microsoft.com/office/drawing/2014/main" id="{5015E206-7C18-7C4D-86DF-C4B73D8A8027}"/>
              </a:ext>
            </a:extLst>
          </p:cNvPr>
          <p:cNvSpPr>
            <a:spLocks noGrp="1"/>
          </p:cNvSpPr>
          <p:nvPr>
            <p:ph idx="1"/>
          </p:nvPr>
        </p:nvSpPr>
        <p:spPr/>
        <p:txBody>
          <a:bodyPr/>
          <a:lstStyle/>
          <a:p>
            <a:r>
              <a:rPr lang="en-US" dirty="0">
                <a:hlinkClick r:id="rId2"/>
              </a:rPr>
              <a:t>extreme poverty</a:t>
            </a:r>
          </a:p>
          <a:p>
            <a:r>
              <a:rPr lang="en-US" dirty="0">
                <a:hlinkClick r:id="rId2"/>
              </a:rPr>
              <a:t>literacy</a:t>
            </a:r>
          </a:p>
          <a:p>
            <a:r>
              <a:rPr lang="en-US" dirty="0">
                <a:hlinkClick r:id="rId2"/>
              </a:rPr>
              <a:t>child mortality</a:t>
            </a:r>
          </a:p>
          <a:p>
            <a:r>
              <a:rPr lang="en-US" dirty="0">
                <a:hlinkClick r:id="rId2"/>
              </a:rPr>
              <a:t>population in democracy</a:t>
            </a:r>
          </a:p>
          <a:p>
            <a:r>
              <a:rPr lang="en-US" dirty="0">
                <a:hlinkClick r:id="rId2"/>
              </a:rPr>
              <a:t>level of education</a:t>
            </a:r>
          </a:p>
          <a:p>
            <a:r>
              <a:rPr lang="en-US" dirty="0">
                <a:hlinkClick r:id="rId2"/>
              </a:rPr>
              <a:t>https://ourworldindata.org/a-history-of-global-living-conditions-in-5-charts</a:t>
            </a:r>
            <a:endParaRPr lang="en-US" dirty="0"/>
          </a:p>
          <a:p>
            <a:r>
              <a:rPr lang="en-US" dirty="0"/>
              <a:t>Hickel’s response</a:t>
            </a:r>
          </a:p>
        </p:txBody>
      </p:sp>
    </p:spTree>
    <p:extLst>
      <p:ext uri="{BB962C8B-B14F-4D97-AF65-F5344CB8AC3E}">
        <p14:creationId xmlns:p14="http://schemas.microsoft.com/office/powerpoint/2010/main" val="123443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C3B89-6C2C-484B-94E6-46545C5720DD}"/>
              </a:ext>
            </a:extLst>
          </p:cNvPr>
          <p:cNvSpPr>
            <a:spLocks noGrp="1"/>
          </p:cNvSpPr>
          <p:nvPr>
            <p:ph type="title"/>
          </p:nvPr>
        </p:nvSpPr>
        <p:spPr/>
        <p:txBody>
          <a:bodyPr/>
          <a:lstStyle/>
          <a:p>
            <a:r>
              <a:rPr lang="en-US" dirty="0"/>
              <a:t>Subsidiary questions</a:t>
            </a:r>
          </a:p>
        </p:txBody>
      </p:sp>
      <p:sp>
        <p:nvSpPr>
          <p:cNvPr id="3" name="Content Placeholder 2">
            <a:extLst>
              <a:ext uri="{FF2B5EF4-FFF2-40B4-BE49-F238E27FC236}">
                <a16:creationId xmlns:a16="http://schemas.microsoft.com/office/drawing/2014/main" id="{D3B3ADBF-3DB1-DD4F-8CB5-9359F943EDB0}"/>
              </a:ext>
            </a:extLst>
          </p:cNvPr>
          <p:cNvSpPr>
            <a:spLocks noGrp="1"/>
          </p:cNvSpPr>
          <p:nvPr>
            <p:ph idx="1"/>
          </p:nvPr>
        </p:nvSpPr>
        <p:spPr/>
        <p:txBody>
          <a:bodyPr/>
          <a:lstStyle/>
          <a:p>
            <a:pPr marL="0" indent="0">
              <a:buNone/>
            </a:pPr>
            <a:r>
              <a:rPr lang="en-US" dirty="0"/>
              <a:t>  How can we understand Amartya Sen’s notion of “development as      freedom” as a contribution to international development?</a:t>
            </a:r>
          </a:p>
          <a:p>
            <a:pPr marL="0" indent="0">
              <a:buNone/>
            </a:pPr>
            <a:endParaRPr lang="en-US" dirty="0"/>
          </a:p>
          <a:p>
            <a:r>
              <a:rPr lang="en-US" dirty="0"/>
              <a:t>How do different theoretical perspectives approach development? </a:t>
            </a:r>
          </a:p>
          <a:p>
            <a:pPr marL="0" indent="0">
              <a:buNone/>
            </a:pPr>
            <a:endParaRPr lang="en-US" dirty="0"/>
          </a:p>
        </p:txBody>
      </p:sp>
    </p:spTree>
    <p:extLst>
      <p:ext uri="{BB962C8B-B14F-4D97-AF65-F5344CB8AC3E}">
        <p14:creationId xmlns:p14="http://schemas.microsoft.com/office/powerpoint/2010/main" val="24837855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8EBCB-6F94-BC47-9F99-72BAD2B9FFAC}"/>
              </a:ext>
            </a:extLst>
          </p:cNvPr>
          <p:cNvSpPr>
            <a:spLocks noGrp="1"/>
          </p:cNvSpPr>
          <p:nvPr>
            <p:ph type="title"/>
          </p:nvPr>
        </p:nvSpPr>
        <p:spPr/>
        <p:txBody>
          <a:bodyPr/>
          <a:lstStyle/>
          <a:p>
            <a:r>
              <a:rPr lang="en-US" dirty="0"/>
              <a:t>Some global trends</a:t>
            </a:r>
          </a:p>
        </p:txBody>
      </p:sp>
      <p:sp>
        <p:nvSpPr>
          <p:cNvPr id="3" name="Content Placeholder 2">
            <a:extLst>
              <a:ext uri="{FF2B5EF4-FFF2-40B4-BE49-F238E27FC236}">
                <a16:creationId xmlns:a16="http://schemas.microsoft.com/office/drawing/2014/main" id="{703BC314-31ED-CF4D-9AD9-BD47AD93F8CC}"/>
              </a:ext>
            </a:extLst>
          </p:cNvPr>
          <p:cNvSpPr>
            <a:spLocks noGrp="1"/>
          </p:cNvSpPr>
          <p:nvPr>
            <p:ph idx="1"/>
          </p:nvPr>
        </p:nvSpPr>
        <p:spPr/>
        <p:txBody>
          <a:bodyPr/>
          <a:lstStyle/>
          <a:p>
            <a:r>
              <a:rPr lang="en-GB" altLang="en-US" dirty="0"/>
              <a:t>The world’s population increased by a little more than 4 billion in the last 50 years (from about 3.5 to 7.7 billion today).</a:t>
            </a:r>
          </a:p>
          <a:p>
            <a:r>
              <a:rPr lang="en-GB" altLang="en-US" dirty="0"/>
              <a:t>85% of these added people were born in developing and transition countries.</a:t>
            </a:r>
          </a:p>
          <a:p>
            <a:r>
              <a:rPr lang="en-GB" altLang="en-US" dirty="0"/>
              <a:t>In the next 30 to 50 years, the world population will increase by an estimated 2 to 3 billion.</a:t>
            </a:r>
          </a:p>
          <a:p>
            <a:r>
              <a:rPr lang="en-GB" altLang="en-US" dirty="0"/>
              <a:t>97% of this increase will take place in developing and transition countries. </a:t>
            </a:r>
          </a:p>
          <a:p>
            <a:endParaRPr lang="en-US" dirty="0"/>
          </a:p>
        </p:txBody>
      </p:sp>
    </p:spTree>
    <p:extLst>
      <p:ext uri="{BB962C8B-B14F-4D97-AF65-F5344CB8AC3E}">
        <p14:creationId xmlns:p14="http://schemas.microsoft.com/office/powerpoint/2010/main" val="3274638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9DBFB-BF19-2549-BC10-DCE366777EA4}"/>
              </a:ext>
            </a:extLst>
          </p:cNvPr>
          <p:cNvSpPr>
            <a:spLocks noGrp="1"/>
          </p:cNvSpPr>
          <p:nvPr>
            <p:ph type="title"/>
          </p:nvPr>
        </p:nvSpPr>
        <p:spPr/>
        <p:txBody>
          <a:bodyPr/>
          <a:lstStyle/>
          <a:p>
            <a:r>
              <a:rPr lang="en-US" dirty="0"/>
              <a:t>Some more data </a:t>
            </a:r>
          </a:p>
        </p:txBody>
      </p:sp>
      <p:sp>
        <p:nvSpPr>
          <p:cNvPr id="3" name="Content Placeholder 2">
            <a:extLst>
              <a:ext uri="{FF2B5EF4-FFF2-40B4-BE49-F238E27FC236}">
                <a16:creationId xmlns:a16="http://schemas.microsoft.com/office/drawing/2014/main" id="{CDF81399-9C76-594B-845B-4AA67DED094A}"/>
              </a:ext>
            </a:extLst>
          </p:cNvPr>
          <p:cNvSpPr>
            <a:spLocks noGrp="1"/>
          </p:cNvSpPr>
          <p:nvPr>
            <p:ph idx="1"/>
          </p:nvPr>
        </p:nvSpPr>
        <p:spPr/>
        <p:txBody>
          <a:bodyPr>
            <a:normAutofit fontScale="92500" lnSpcReduction="10000"/>
          </a:bodyPr>
          <a:lstStyle/>
          <a:p>
            <a:r>
              <a:rPr lang="en-GB" altLang="en-US" dirty="0"/>
              <a:t>Roughly 10 percent of the world’s population (almost a billion people) live on less than $1.90 per day (at 2011 purchasing power parity; the data is from 2013). In 1981, 42% of the world’s population was in this category.</a:t>
            </a:r>
          </a:p>
          <a:p>
            <a:r>
              <a:rPr lang="en-GB" altLang="en-US" dirty="0"/>
              <a:t>About 80% of extremely poor people live in the countryside, and just over 50% of them live in Sub-Saharan Africa.</a:t>
            </a:r>
          </a:p>
          <a:p>
            <a:r>
              <a:rPr lang="en-GB" altLang="en-US" dirty="0"/>
              <a:t>UNICEF estimates that 526,000 children died of diarrhoea-related causes in 2015 (meaning that in most cases access to clean water could have saved their lives).</a:t>
            </a:r>
          </a:p>
          <a:p>
            <a:r>
              <a:rPr lang="en-GB" altLang="en-US" dirty="0"/>
              <a:t>27 states, most of them low income, are defined by the OECD as “chronically fragile”. They suffer from problems such as armed conflict, terrorism, high homicide rates, forced displacement, disasters and famine. </a:t>
            </a:r>
          </a:p>
          <a:p>
            <a:endParaRPr lang="en-US" dirty="0"/>
          </a:p>
        </p:txBody>
      </p:sp>
    </p:spTree>
    <p:extLst>
      <p:ext uri="{BB962C8B-B14F-4D97-AF65-F5344CB8AC3E}">
        <p14:creationId xmlns:p14="http://schemas.microsoft.com/office/powerpoint/2010/main" val="4228395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4B1B5-E93D-684A-96CD-916E6A7C1675}"/>
              </a:ext>
            </a:extLst>
          </p:cNvPr>
          <p:cNvSpPr>
            <a:spLocks noGrp="1"/>
          </p:cNvSpPr>
          <p:nvPr>
            <p:ph type="title"/>
          </p:nvPr>
        </p:nvSpPr>
        <p:spPr/>
        <p:txBody>
          <a:bodyPr/>
          <a:lstStyle/>
          <a:p>
            <a:r>
              <a:rPr lang="en-US" dirty="0"/>
              <a:t>The distribution of world GDP growth since 1980</a:t>
            </a:r>
          </a:p>
        </p:txBody>
      </p:sp>
      <p:sp>
        <p:nvSpPr>
          <p:cNvPr id="3" name="Content Placeholder 2">
            <a:extLst>
              <a:ext uri="{FF2B5EF4-FFF2-40B4-BE49-F238E27FC236}">
                <a16:creationId xmlns:a16="http://schemas.microsoft.com/office/drawing/2014/main" id="{02BB3D43-E124-BA45-A2BB-FA1E3D03EE46}"/>
              </a:ext>
            </a:extLst>
          </p:cNvPr>
          <p:cNvSpPr>
            <a:spLocks noGrp="1"/>
          </p:cNvSpPr>
          <p:nvPr>
            <p:ph idx="1"/>
          </p:nvPr>
        </p:nvSpPr>
        <p:spPr>
          <a:xfrm>
            <a:off x="1618938" y="7576694"/>
            <a:ext cx="12343151" cy="893763"/>
          </a:xfrm>
        </p:spPr>
        <p:txBody>
          <a:bodyPr/>
          <a:lstStyle/>
          <a:p>
            <a:endParaRPr lang="en-US" dirty="0"/>
          </a:p>
        </p:txBody>
      </p:sp>
      <p:sp>
        <p:nvSpPr>
          <p:cNvPr id="4" name="Rectangle 2">
            <a:extLst>
              <a:ext uri="{FF2B5EF4-FFF2-40B4-BE49-F238E27FC236}">
                <a16:creationId xmlns:a16="http://schemas.microsoft.com/office/drawing/2014/main" id="{B8409B5D-64B4-5641-9AB7-AB2521CAEBE7}"/>
              </a:ext>
            </a:extLst>
          </p:cNvPr>
          <p:cNvSpPr>
            <a:spLocks noChangeArrowheads="1"/>
          </p:cNvSpPr>
          <p:nvPr/>
        </p:nvSpPr>
        <p:spPr bwMode="auto">
          <a:xfrm>
            <a:off x="2608289" y="229349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000" b="0" i="0" u="none" strike="noStrike" cap="none" normalizeH="0" baseline="0">
                <a:ln>
                  <a:noFill/>
                </a:ln>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br>
            <a:r>
              <a:rPr kumimoji="0" lang="en-US" altLang="en-US" sz="2000" b="0" i="0" u="none" strike="noStrike" cap="none" normalizeH="0" baseline="0">
                <a:ln>
                  <a:noFill/>
                </a:ln>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Close</a:t>
            </a:r>
            <a:endParaRPr kumimoji="0" lang="en-US" altLang="en-US" sz="12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5" name="Picture 1" descr="https://pbs.twimg.com/media/DU4bUE6VQAAPseD.png:large">
            <a:extLst>
              <a:ext uri="{FF2B5EF4-FFF2-40B4-BE49-F238E27FC236}">
                <a16:creationId xmlns:a16="http://schemas.microsoft.com/office/drawing/2014/main" id="{F0BE0F8E-954B-A543-BC19-9BE23B4D5FCF}"/>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64891" y="2091389"/>
            <a:ext cx="10855400" cy="4407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3877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A2212-7724-3B47-A2EC-185A72239CBC}"/>
              </a:ext>
            </a:extLst>
          </p:cNvPr>
          <p:cNvSpPr>
            <a:spLocks noGrp="1"/>
          </p:cNvSpPr>
          <p:nvPr>
            <p:ph type="title"/>
          </p:nvPr>
        </p:nvSpPr>
        <p:spPr>
          <a:xfrm>
            <a:off x="824460" y="1"/>
            <a:ext cx="10529340" cy="1094282"/>
          </a:xfrm>
        </p:spPr>
        <p:txBody>
          <a:bodyPr/>
          <a:lstStyle/>
          <a:p>
            <a:r>
              <a:rPr lang="en-US" dirty="0"/>
              <a:t>Colonial legacies – suggested patterns</a:t>
            </a:r>
          </a:p>
        </p:txBody>
      </p:sp>
      <p:graphicFrame>
        <p:nvGraphicFramePr>
          <p:cNvPr id="4" name="Content Placeholder 3">
            <a:extLst>
              <a:ext uri="{FF2B5EF4-FFF2-40B4-BE49-F238E27FC236}">
                <a16:creationId xmlns:a16="http://schemas.microsoft.com/office/drawing/2014/main" id="{D3902633-56E1-E145-B1DB-3C2DC81CB4F2}"/>
              </a:ext>
            </a:extLst>
          </p:cNvPr>
          <p:cNvGraphicFramePr>
            <a:graphicFrameLocks noGrp="1"/>
          </p:cNvGraphicFramePr>
          <p:nvPr>
            <p:ph idx="1"/>
            <p:extLst>
              <p:ext uri="{D42A27DB-BD31-4B8C-83A1-F6EECF244321}">
                <p14:modId xmlns:p14="http://schemas.microsoft.com/office/powerpoint/2010/main" val="3721281157"/>
              </p:ext>
            </p:extLst>
          </p:nvPr>
        </p:nvGraphicFramePr>
        <p:xfrm>
          <a:off x="659567" y="869430"/>
          <a:ext cx="10694236" cy="6721995"/>
        </p:xfrm>
        <a:graphic>
          <a:graphicData uri="http://schemas.openxmlformats.org/drawingml/2006/table">
            <a:tbl>
              <a:tblPr firstRow="1" bandRow="1">
                <a:tableStyleId>{8799B23B-EC83-4686-B30A-512413B5E67A}</a:tableStyleId>
              </a:tblPr>
              <a:tblGrid>
                <a:gridCol w="2673559">
                  <a:extLst>
                    <a:ext uri="{9D8B030D-6E8A-4147-A177-3AD203B41FA5}">
                      <a16:colId xmlns:a16="http://schemas.microsoft.com/office/drawing/2014/main" val="1997515187"/>
                    </a:ext>
                  </a:extLst>
                </a:gridCol>
                <a:gridCol w="2673559">
                  <a:extLst>
                    <a:ext uri="{9D8B030D-6E8A-4147-A177-3AD203B41FA5}">
                      <a16:colId xmlns:a16="http://schemas.microsoft.com/office/drawing/2014/main" val="3894118014"/>
                    </a:ext>
                  </a:extLst>
                </a:gridCol>
                <a:gridCol w="2673559">
                  <a:extLst>
                    <a:ext uri="{9D8B030D-6E8A-4147-A177-3AD203B41FA5}">
                      <a16:colId xmlns:a16="http://schemas.microsoft.com/office/drawing/2014/main" val="278846136"/>
                    </a:ext>
                  </a:extLst>
                </a:gridCol>
                <a:gridCol w="2673559">
                  <a:extLst>
                    <a:ext uri="{9D8B030D-6E8A-4147-A177-3AD203B41FA5}">
                      <a16:colId xmlns:a16="http://schemas.microsoft.com/office/drawing/2014/main" val="980400925"/>
                    </a:ext>
                  </a:extLst>
                </a:gridCol>
              </a:tblGrid>
              <a:tr h="746231">
                <a:tc>
                  <a:txBody>
                    <a:bodyPr/>
                    <a:lstStyle/>
                    <a:p>
                      <a:endParaRPr lang="en-US" dirty="0"/>
                    </a:p>
                  </a:txBody>
                  <a:tcPr/>
                </a:tc>
                <a:tc>
                  <a:txBody>
                    <a:bodyPr/>
                    <a:lstStyle/>
                    <a:p>
                      <a:r>
                        <a:rPr lang="en-US" dirty="0"/>
                        <a:t>Latin America and the Caribbean</a:t>
                      </a:r>
                    </a:p>
                  </a:txBody>
                  <a:tcPr/>
                </a:tc>
                <a:tc>
                  <a:txBody>
                    <a:bodyPr/>
                    <a:lstStyle/>
                    <a:p>
                      <a:r>
                        <a:rPr lang="en-US" dirty="0"/>
                        <a:t>Sub-Saharan Africa</a:t>
                      </a:r>
                    </a:p>
                  </a:txBody>
                  <a:tcPr/>
                </a:tc>
                <a:tc>
                  <a:txBody>
                    <a:bodyPr/>
                    <a:lstStyle/>
                    <a:p>
                      <a:r>
                        <a:rPr lang="en-US" dirty="0"/>
                        <a:t>Asia</a:t>
                      </a:r>
                    </a:p>
                  </a:txBody>
                  <a:tcPr/>
                </a:tc>
                <a:extLst>
                  <a:ext uri="{0D108BD9-81ED-4DB2-BD59-A6C34878D82A}">
                    <a16:rowId xmlns:a16="http://schemas.microsoft.com/office/drawing/2014/main" val="1692559286"/>
                  </a:ext>
                </a:extLst>
              </a:tr>
              <a:tr h="1066042">
                <a:tc>
                  <a:txBody>
                    <a:bodyPr/>
                    <a:lstStyle/>
                    <a:p>
                      <a:r>
                        <a:rPr lang="en-US" dirty="0"/>
                        <a:t>Pre-colonial societies </a:t>
                      </a:r>
                    </a:p>
                  </a:txBody>
                  <a:tcPr/>
                </a:tc>
                <a:tc>
                  <a:txBody>
                    <a:bodyPr/>
                    <a:lstStyle/>
                    <a:p>
                      <a:r>
                        <a:rPr lang="en-US" dirty="0"/>
                        <a:t>Ancient states with settled agriculture vs others</a:t>
                      </a:r>
                    </a:p>
                  </a:txBody>
                  <a:tcPr/>
                </a:tc>
                <a:tc>
                  <a:txBody>
                    <a:bodyPr/>
                    <a:lstStyle/>
                    <a:p>
                      <a:r>
                        <a:rPr lang="en-US" dirty="0"/>
                        <a:t>Same </a:t>
                      </a:r>
                    </a:p>
                  </a:txBody>
                  <a:tcPr/>
                </a:tc>
                <a:tc>
                  <a:txBody>
                    <a:bodyPr/>
                    <a:lstStyle/>
                    <a:p>
                      <a:r>
                        <a:rPr lang="en-US" dirty="0"/>
                        <a:t>Same</a:t>
                      </a:r>
                    </a:p>
                  </a:txBody>
                  <a:tcPr/>
                </a:tc>
                <a:extLst>
                  <a:ext uri="{0D108BD9-81ED-4DB2-BD59-A6C34878D82A}">
                    <a16:rowId xmlns:a16="http://schemas.microsoft.com/office/drawing/2014/main" val="2285520473"/>
                  </a:ext>
                </a:extLst>
              </a:tr>
              <a:tr h="2345296">
                <a:tc>
                  <a:txBody>
                    <a:bodyPr/>
                    <a:lstStyle/>
                    <a:p>
                      <a:r>
                        <a:rPr lang="en-US" dirty="0"/>
                        <a:t>Colonizers</a:t>
                      </a:r>
                    </a:p>
                  </a:txBody>
                  <a:tcPr/>
                </a:tc>
                <a:tc>
                  <a:txBody>
                    <a:bodyPr/>
                    <a:lstStyle/>
                    <a:p>
                      <a:r>
                        <a:rPr lang="en-GB" sz="1800" kern="1200" dirty="0">
                          <a:solidFill>
                            <a:schemeClr val="tx1"/>
                          </a:solidFill>
                          <a:effectLst/>
                          <a:latin typeface="+mn-lt"/>
                          <a:ea typeface="+mn-ea"/>
                          <a:cs typeface="+mn-cs"/>
                        </a:rPr>
                        <a:t>Spanish</a:t>
                      </a:r>
                      <a:endParaRPr lang="en-US" sz="18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Portuguese</a:t>
                      </a:r>
                      <a:endParaRPr lang="en-US" sz="18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French</a:t>
                      </a:r>
                      <a:endParaRPr lang="en-US" sz="18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British</a:t>
                      </a:r>
                      <a:endParaRPr lang="en-US" sz="18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Dutch</a:t>
                      </a:r>
                      <a:endParaRPr lang="en-US" sz="18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Danes</a:t>
                      </a:r>
                      <a:endParaRPr lang="en-US" sz="18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U.S.</a:t>
                      </a:r>
                      <a:r>
                        <a:rPr lang="en-US" dirty="0">
                          <a:effectLst/>
                        </a:rPr>
                        <a:t> </a:t>
                      </a:r>
                      <a:endParaRPr lang="en-US" dirty="0"/>
                    </a:p>
                  </a:txBody>
                  <a:tcPr/>
                </a:tc>
                <a:tc>
                  <a:txBody>
                    <a:bodyPr/>
                    <a:lstStyle/>
                    <a:p>
                      <a:r>
                        <a:rPr lang="en-GB" sz="1800" kern="1200" dirty="0">
                          <a:solidFill>
                            <a:schemeClr val="tx1"/>
                          </a:solidFill>
                          <a:effectLst/>
                          <a:latin typeface="+mn-lt"/>
                          <a:ea typeface="+mn-ea"/>
                          <a:cs typeface="+mn-cs"/>
                        </a:rPr>
                        <a:t>British</a:t>
                      </a:r>
                      <a:endParaRPr lang="en-US" sz="18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French</a:t>
                      </a:r>
                      <a:endParaRPr lang="en-US" sz="18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Portuguese</a:t>
                      </a:r>
                      <a:endParaRPr lang="en-US" sz="18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Spanish</a:t>
                      </a:r>
                      <a:endParaRPr lang="en-US" sz="18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Germans</a:t>
                      </a:r>
                      <a:endParaRPr lang="en-US" sz="18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Italians</a:t>
                      </a:r>
                      <a:endParaRPr lang="en-US" sz="1800" kern="1200" dirty="0">
                        <a:solidFill>
                          <a:schemeClr val="tx1"/>
                        </a:solidFill>
                        <a:effectLst/>
                        <a:latin typeface="+mn-lt"/>
                        <a:ea typeface="+mn-ea"/>
                        <a:cs typeface="+mn-cs"/>
                      </a:endParaRPr>
                    </a:p>
                    <a:p>
                      <a:endParaRPr lang="en-US" dirty="0"/>
                    </a:p>
                  </a:txBody>
                  <a:tcPr/>
                </a:tc>
                <a:tc>
                  <a:txBody>
                    <a:bodyPr/>
                    <a:lstStyle/>
                    <a:p>
                      <a:r>
                        <a:rPr lang="en-GB" sz="1800" kern="1200" dirty="0">
                          <a:solidFill>
                            <a:schemeClr val="tx1"/>
                          </a:solidFill>
                          <a:effectLst/>
                          <a:latin typeface="+mn-lt"/>
                          <a:ea typeface="+mn-ea"/>
                          <a:cs typeface="+mn-cs"/>
                        </a:rPr>
                        <a:t>British</a:t>
                      </a:r>
                      <a:endParaRPr lang="en-US" sz="18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French</a:t>
                      </a:r>
                      <a:endParaRPr lang="en-US" sz="18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Dutch</a:t>
                      </a:r>
                      <a:endParaRPr lang="en-US" sz="18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Portuguese</a:t>
                      </a:r>
                      <a:endParaRPr lang="en-US" sz="18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Spanish</a:t>
                      </a:r>
                      <a:r>
                        <a:rPr lang="en-US" dirty="0">
                          <a:effectLst/>
                        </a:rPr>
                        <a:t> </a:t>
                      </a:r>
                      <a:endParaRPr lang="en-US" dirty="0"/>
                    </a:p>
                  </a:txBody>
                  <a:tcPr/>
                </a:tc>
                <a:extLst>
                  <a:ext uri="{0D108BD9-81ED-4DB2-BD59-A6C34878D82A}">
                    <a16:rowId xmlns:a16="http://schemas.microsoft.com/office/drawing/2014/main" val="225032803"/>
                  </a:ext>
                </a:extLst>
              </a:tr>
              <a:tr h="1385856">
                <a:tc>
                  <a:txBody>
                    <a:bodyPr/>
                    <a:lstStyle/>
                    <a:p>
                      <a:r>
                        <a:rPr lang="en-US" dirty="0"/>
                        <a:t>Key differences between states</a:t>
                      </a:r>
                    </a:p>
                  </a:txBody>
                  <a:tcPr/>
                </a:tc>
                <a:tc>
                  <a:txBody>
                    <a:bodyPr/>
                    <a:lstStyle/>
                    <a:p>
                      <a:r>
                        <a:rPr lang="en-GB" sz="1800" kern="1200" dirty="0">
                          <a:solidFill>
                            <a:schemeClr val="tx1"/>
                          </a:solidFill>
                          <a:effectLst/>
                          <a:latin typeface="+mn-lt"/>
                          <a:ea typeface="+mn-ea"/>
                          <a:cs typeface="+mn-cs"/>
                        </a:rPr>
                        <a:t>Broad-based development vs dependence on one or two exports</a:t>
                      </a:r>
                      <a:endParaRPr lang="en-US" dirty="0"/>
                    </a:p>
                  </a:txBody>
                  <a:tcPr/>
                </a:tc>
                <a:tc>
                  <a:txBody>
                    <a:bodyPr/>
                    <a:lstStyle/>
                    <a:p>
                      <a:r>
                        <a:rPr lang="en-GB" sz="1800" kern="1200" dirty="0">
                          <a:solidFill>
                            <a:schemeClr val="tx1"/>
                          </a:solidFill>
                          <a:effectLst/>
                          <a:latin typeface="+mn-lt"/>
                          <a:ea typeface="+mn-ea"/>
                          <a:cs typeface="+mn-cs"/>
                        </a:rPr>
                        <a:t>Settler populations vs</a:t>
                      </a:r>
                      <a:endParaRPr lang="en-US" sz="18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no significant settler population</a:t>
                      </a:r>
                      <a:r>
                        <a:rPr lang="en-US" dirty="0">
                          <a:effectLst/>
                        </a:rPr>
                        <a:t> </a:t>
                      </a:r>
                      <a:endParaRPr lang="en-US" dirty="0"/>
                    </a:p>
                  </a:txBody>
                  <a:tcPr/>
                </a:tc>
                <a:tc>
                  <a:txBody>
                    <a:bodyPr/>
                    <a:lstStyle/>
                    <a:p>
                      <a:r>
                        <a:rPr lang="en-GB" sz="1800" kern="1200" dirty="0">
                          <a:solidFill>
                            <a:schemeClr val="tx1"/>
                          </a:solidFill>
                          <a:effectLst/>
                          <a:latin typeface="+mn-lt"/>
                          <a:ea typeface="+mn-ea"/>
                          <a:cs typeface="+mn-cs"/>
                        </a:rPr>
                        <a:t>Developmental vs non-developmental states;</a:t>
                      </a:r>
                      <a:endParaRPr lang="en-US" sz="18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Japanese colonialism</a:t>
                      </a:r>
                      <a:r>
                        <a:rPr lang="en-US" dirty="0">
                          <a:effectLst/>
                        </a:rPr>
                        <a:t> </a:t>
                      </a:r>
                      <a:endParaRPr lang="en-US" dirty="0"/>
                    </a:p>
                  </a:txBody>
                  <a:tcPr/>
                </a:tc>
                <a:extLst>
                  <a:ext uri="{0D108BD9-81ED-4DB2-BD59-A6C34878D82A}">
                    <a16:rowId xmlns:a16="http://schemas.microsoft.com/office/drawing/2014/main" val="3088159955"/>
                  </a:ext>
                </a:extLst>
              </a:tr>
              <a:tr h="746231">
                <a:tc>
                  <a:txBody>
                    <a:bodyPr/>
                    <a:lstStyle/>
                    <a:p>
                      <a:r>
                        <a:rPr lang="en-US" dirty="0"/>
                        <a:t>Incorporation into global economy</a:t>
                      </a:r>
                    </a:p>
                  </a:txBody>
                  <a:tcPr/>
                </a:tc>
                <a:tc>
                  <a:txBody>
                    <a:bodyPr/>
                    <a:lstStyle/>
                    <a:p>
                      <a:r>
                        <a:rPr lang="en-US" dirty="0"/>
                        <a:t>Late 19</a:t>
                      </a:r>
                      <a:r>
                        <a:rPr lang="en-US" baseline="30000" dirty="0"/>
                        <a:t>th</a:t>
                      </a:r>
                      <a:r>
                        <a:rPr lang="en-US" dirty="0"/>
                        <a:t> century</a:t>
                      </a:r>
                    </a:p>
                  </a:txBody>
                  <a:tcPr/>
                </a:tc>
                <a:tc>
                  <a:txBody>
                    <a:bodyPr/>
                    <a:lstStyle/>
                    <a:p>
                      <a:r>
                        <a:rPr lang="en-US" dirty="0"/>
                        <a:t>Same</a:t>
                      </a:r>
                    </a:p>
                  </a:txBody>
                  <a:tcPr/>
                </a:tc>
                <a:tc>
                  <a:txBody>
                    <a:bodyPr/>
                    <a:lstStyle/>
                    <a:p>
                      <a:r>
                        <a:rPr lang="en-US" dirty="0"/>
                        <a:t>Same</a:t>
                      </a:r>
                    </a:p>
                  </a:txBody>
                  <a:tcPr/>
                </a:tc>
                <a:extLst>
                  <a:ext uri="{0D108BD9-81ED-4DB2-BD59-A6C34878D82A}">
                    <a16:rowId xmlns:a16="http://schemas.microsoft.com/office/drawing/2014/main" val="2053117653"/>
                  </a:ext>
                </a:extLst>
              </a:tr>
              <a:tr h="432339">
                <a:tc>
                  <a:txBody>
                    <a:bodyPr/>
                    <a:lstStyle/>
                    <a:p>
                      <a:r>
                        <a:rPr lang="en-US" dirty="0"/>
                        <a:t>Political independence</a:t>
                      </a:r>
                    </a:p>
                  </a:txBody>
                  <a:tcPr/>
                </a:tc>
                <a:tc>
                  <a:txBody>
                    <a:bodyPr/>
                    <a:lstStyle/>
                    <a:p>
                      <a:r>
                        <a:rPr lang="en-US" dirty="0"/>
                        <a:t>Early 19</a:t>
                      </a:r>
                      <a:r>
                        <a:rPr lang="en-US" baseline="30000" dirty="0"/>
                        <a:t>th</a:t>
                      </a:r>
                      <a:r>
                        <a:rPr lang="en-US" dirty="0"/>
                        <a:t> century</a:t>
                      </a:r>
                    </a:p>
                  </a:txBody>
                  <a:tcPr/>
                </a:tc>
                <a:tc>
                  <a:txBody>
                    <a:bodyPr/>
                    <a:lstStyle/>
                    <a:p>
                      <a:r>
                        <a:rPr lang="en-US" dirty="0"/>
                        <a:t>1950s and 1960s</a:t>
                      </a:r>
                    </a:p>
                  </a:txBody>
                  <a:tcPr/>
                </a:tc>
                <a:tc>
                  <a:txBody>
                    <a:bodyPr/>
                    <a:lstStyle/>
                    <a:p>
                      <a:r>
                        <a:rPr lang="en-US" dirty="0"/>
                        <a:t>After WW II</a:t>
                      </a:r>
                    </a:p>
                  </a:txBody>
                  <a:tcPr/>
                </a:tc>
                <a:extLst>
                  <a:ext uri="{0D108BD9-81ED-4DB2-BD59-A6C34878D82A}">
                    <a16:rowId xmlns:a16="http://schemas.microsoft.com/office/drawing/2014/main" val="1530006278"/>
                  </a:ext>
                </a:extLst>
              </a:tr>
            </a:tbl>
          </a:graphicData>
        </a:graphic>
      </p:graphicFrame>
    </p:spTree>
    <p:extLst>
      <p:ext uri="{BB962C8B-B14F-4D97-AF65-F5344CB8AC3E}">
        <p14:creationId xmlns:p14="http://schemas.microsoft.com/office/powerpoint/2010/main" val="2389050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AC94F-6DA8-0E43-BA88-C54DA394CC9F}"/>
              </a:ext>
            </a:extLst>
          </p:cNvPr>
          <p:cNvSpPr>
            <a:spLocks noGrp="1"/>
          </p:cNvSpPr>
          <p:nvPr>
            <p:ph type="title"/>
          </p:nvPr>
        </p:nvSpPr>
        <p:spPr/>
        <p:txBody>
          <a:bodyPr/>
          <a:lstStyle/>
          <a:p>
            <a:r>
              <a:rPr lang="en-US" dirty="0"/>
              <a:t>Colonial legacies – suggested patterns (2)</a:t>
            </a:r>
          </a:p>
        </p:txBody>
      </p:sp>
      <p:graphicFrame>
        <p:nvGraphicFramePr>
          <p:cNvPr id="4" name="Content Placeholder 3">
            <a:extLst>
              <a:ext uri="{FF2B5EF4-FFF2-40B4-BE49-F238E27FC236}">
                <a16:creationId xmlns:a16="http://schemas.microsoft.com/office/drawing/2014/main" id="{A20C2272-498D-CD43-9A34-CB92F1FF7918}"/>
              </a:ext>
            </a:extLst>
          </p:cNvPr>
          <p:cNvGraphicFramePr>
            <a:graphicFrameLocks noGrp="1"/>
          </p:cNvGraphicFramePr>
          <p:nvPr>
            <p:ph idx="1"/>
            <p:extLst>
              <p:ext uri="{D42A27DB-BD31-4B8C-83A1-F6EECF244321}">
                <p14:modId xmlns:p14="http://schemas.microsoft.com/office/powerpoint/2010/main" val="1418220358"/>
              </p:ext>
            </p:extLst>
          </p:nvPr>
        </p:nvGraphicFramePr>
        <p:xfrm>
          <a:off x="838200" y="1825625"/>
          <a:ext cx="10515600" cy="5222240"/>
        </p:xfrm>
        <a:graphic>
          <a:graphicData uri="http://schemas.openxmlformats.org/drawingml/2006/table">
            <a:tbl>
              <a:tblPr firstRow="1" bandRow="1">
                <a:tableStyleId>{8799B23B-EC83-4686-B30A-512413B5E67A}</a:tableStyleId>
              </a:tblPr>
              <a:tblGrid>
                <a:gridCol w="2628900">
                  <a:extLst>
                    <a:ext uri="{9D8B030D-6E8A-4147-A177-3AD203B41FA5}">
                      <a16:colId xmlns:a16="http://schemas.microsoft.com/office/drawing/2014/main" val="2052296943"/>
                    </a:ext>
                  </a:extLst>
                </a:gridCol>
                <a:gridCol w="2628900">
                  <a:extLst>
                    <a:ext uri="{9D8B030D-6E8A-4147-A177-3AD203B41FA5}">
                      <a16:colId xmlns:a16="http://schemas.microsoft.com/office/drawing/2014/main" val="739291405"/>
                    </a:ext>
                  </a:extLst>
                </a:gridCol>
                <a:gridCol w="2628900">
                  <a:extLst>
                    <a:ext uri="{9D8B030D-6E8A-4147-A177-3AD203B41FA5}">
                      <a16:colId xmlns:a16="http://schemas.microsoft.com/office/drawing/2014/main" val="2439499091"/>
                    </a:ext>
                  </a:extLst>
                </a:gridCol>
                <a:gridCol w="2628900">
                  <a:extLst>
                    <a:ext uri="{9D8B030D-6E8A-4147-A177-3AD203B41FA5}">
                      <a16:colId xmlns:a16="http://schemas.microsoft.com/office/drawing/2014/main" val="3012173690"/>
                    </a:ext>
                  </a:extLst>
                </a:gridCol>
              </a:tblGrid>
              <a:tr h="370840">
                <a:tc>
                  <a:txBody>
                    <a:bodyPr/>
                    <a:lstStyle/>
                    <a:p>
                      <a:endParaRPr lang="en-US" dirty="0"/>
                    </a:p>
                  </a:txBody>
                  <a:tcPr/>
                </a:tc>
                <a:tc>
                  <a:txBody>
                    <a:bodyPr/>
                    <a:lstStyle/>
                    <a:p>
                      <a:r>
                        <a:rPr lang="en-US" dirty="0"/>
                        <a:t>Latin American and Caribbean</a:t>
                      </a:r>
                    </a:p>
                  </a:txBody>
                  <a:tcPr/>
                </a:tc>
                <a:tc>
                  <a:txBody>
                    <a:bodyPr/>
                    <a:lstStyle/>
                    <a:p>
                      <a:r>
                        <a:rPr lang="en-US" dirty="0"/>
                        <a:t>Sub-Saharan Africa</a:t>
                      </a:r>
                    </a:p>
                  </a:txBody>
                  <a:tcPr/>
                </a:tc>
                <a:tc>
                  <a:txBody>
                    <a:bodyPr/>
                    <a:lstStyle/>
                    <a:p>
                      <a:r>
                        <a:rPr lang="en-US" dirty="0"/>
                        <a:t>Asia</a:t>
                      </a:r>
                    </a:p>
                  </a:txBody>
                  <a:tcPr/>
                </a:tc>
                <a:extLst>
                  <a:ext uri="{0D108BD9-81ED-4DB2-BD59-A6C34878D82A}">
                    <a16:rowId xmlns:a16="http://schemas.microsoft.com/office/drawing/2014/main" val="3832913613"/>
                  </a:ext>
                </a:extLst>
              </a:tr>
              <a:tr h="370840">
                <a:tc>
                  <a:txBody>
                    <a:bodyPr/>
                    <a:lstStyle/>
                    <a:p>
                      <a:r>
                        <a:rPr lang="en-US" dirty="0"/>
                        <a:t>Settler population</a:t>
                      </a:r>
                    </a:p>
                  </a:txBody>
                  <a:tcPr/>
                </a:tc>
                <a:tc>
                  <a:txBody>
                    <a:bodyPr/>
                    <a:lstStyle/>
                    <a:p>
                      <a:r>
                        <a:rPr lang="en-GB" sz="1800" kern="1200" dirty="0">
                          <a:solidFill>
                            <a:schemeClr val="tx1"/>
                          </a:solidFill>
                          <a:effectLst/>
                          <a:latin typeface="+mn-lt"/>
                          <a:ea typeface="+mn-ea"/>
                          <a:cs typeface="+mn-cs"/>
                        </a:rPr>
                        <a:t>Dominant in Argentina, Uruguay, Chile, Costa Rica; minority in Bolivia, Peru,</a:t>
                      </a:r>
                      <a:endParaRPr lang="en-US" sz="18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Guatemala</a:t>
                      </a:r>
                      <a:r>
                        <a:rPr lang="en-US" dirty="0">
                          <a:effectLst/>
                        </a:rPr>
                        <a:t> </a:t>
                      </a:r>
                      <a:endParaRPr lang="en-US" dirty="0"/>
                    </a:p>
                  </a:txBody>
                  <a:tcPr/>
                </a:tc>
                <a:tc>
                  <a:txBody>
                    <a:bodyPr/>
                    <a:lstStyle/>
                    <a:p>
                      <a:r>
                        <a:rPr lang="en-GB" sz="1800" kern="1200" dirty="0">
                          <a:solidFill>
                            <a:schemeClr val="tx1"/>
                          </a:solidFill>
                          <a:effectLst/>
                          <a:latin typeface="+mn-lt"/>
                          <a:ea typeface="+mn-ea"/>
                          <a:cs typeface="+mn-cs"/>
                        </a:rPr>
                        <a:t>Algeria</a:t>
                      </a:r>
                      <a:endParaRPr lang="en-US" sz="18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Kenya</a:t>
                      </a:r>
                      <a:endParaRPr lang="en-US" sz="18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Zimbabwe</a:t>
                      </a:r>
                      <a:endParaRPr lang="en-US" sz="18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Angola</a:t>
                      </a:r>
                      <a:endParaRPr lang="en-US" sz="18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Mozambique</a:t>
                      </a:r>
                    </a:p>
                    <a:p>
                      <a:r>
                        <a:rPr lang="en-GB" sz="1800" kern="1200" dirty="0">
                          <a:solidFill>
                            <a:schemeClr val="tx1"/>
                          </a:solidFill>
                          <a:effectLst/>
                          <a:latin typeface="+mn-lt"/>
                          <a:ea typeface="+mn-ea"/>
                          <a:cs typeface="+mn-cs"/>
                        </a:rPr>
                        <a:t>Namibia</a:t>
                      </a:r>
                      <a:endParaRPr lang="en-US" sz="18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S. Africa</a:t>
                      </a:r>
                      <a:r>
                        <a:rPr lang="en-US" dirty="0">
                          <a:effectLst/>
                        </a:rPr>
                        <a:t> </a:t>
                      </a:r>
                      <a:endParaRPr lang="en-US" dirty="0"/>
                    </a:p>
                  </a:txBody>
                  <a:tcPr/>
                </a:tc>
                <a:tc>
                  <a:txBody>
                    <a:bodyPr/>
                    <a:lstStyle/>
                    <a:p>
                      <a:r>
                        <a:rPr lang="en-GB" sz="1800" kern="1200" dirty="0">
                          <a:solidFill>
                            <a:schemeClr val="tx1"/>
                          </a:solidFill>
                          <a:effectLst/>
                          <a:latin typeface="+mn-lt"/>
                          <a:ea typeface="+mn-ea"/>
                          <a:cs typeface="+mn-cs"/>
                        </a:rPr>
                        <a:t>Europeans, Chinese, Indians in various countries</a:t>
                      </a:r>
                      <a:r>
                        <a:rPr lang="en-US" dirty="0">
                          <a:effectLst/>
                        </a:rPr>
                        <a:t> </a:t>
                      </a:r>
                      <a:endParaRPr lang="en-US" dirty="0"/>
                    </a:p>
                  </a:txBody>
                  <a:tcPr/>
                </a:tc>
                <a:extLst>
                  <a:ext uri="{0D108BD9-81ED-4DB2-BD59-A6C34878D82A}">
                    <a16:rowId xmlns:a16="http://schemas.microsoft.com/office/drawing/2014/main" val="2270820918"/>
                  </a:ext>
                </a:extLst>
              </a:tr>
              <a:tr h="370840">
                <a:tc>
                  <a:txBody>
                    <a:bodyPr/>
                    <a:lstStyle/>
                    <a:p>
                      <a:r>
                        <a:rPr lang="en-US" dirty="0"/>
                        <a:t>Distinctive colonialism</a:t>
                      </a:r>
                    </a:p>
                  </a:txBody>
                  <a:tcPr/>
                </a:tc>
                <a:tc>
                  <a:txBody>
                    <a:bodyPr/>
                    <a:lstStyle/>
                    <a:p>
                      <a:r>
                        <a:rPr lang="en-US" dirty="0"/>
                        <a:t>Portuguese</a:t>
                      </a:r>
                    </a:p>
                  </a:txBody>
                  <a:tcPr/>
                </a:tc>
                <a:tc>
                  <a:txBody>
                    <a:bodyPr/>
                    <a:lstStyle/>
                    <a:p>
                      <a:r>
                        <a:rPr lang="en-US" dirty="0"/>
                        <a:t>French</a:t>
                      </a:r>
                    </a:p>
                  </a:txBody>
                  <a:tcPr/>
                </a:tc>
                <a:tc>
                  <a:txBody>
                    <a:bodyPr/>
                    <a:lstStyle/>
                    <a:p>
                      <a:r>
                        <a:rPr lang="en-US" dirty="0"/>
                        <a:t>Japanese</a:t>
                      </a:r>
                    </a:p>
                  </a:txBody>
                  <a:tcPr/>
                </a:tc>
                <a:extLst>
                  <a:ext uri="{0D108BD9-81ED-4DB2-BD59-A6C34878D82A}">
                    <a16:rowId xmlns:a16="http://schemas.microsoft.com/office/drawing/2014/main" val="2191828317"/>
                  </a:ext>
                </a:extLst>
              </a:tr>
              <a:tr h="370840">
                <a:tc>
                  <a:txBody>
                    <a:bodyPr/>
                    <a:lstStyle/>
                    <a:p>
                      <a:r>
                        <a:rPr lang="en-US" dirty="0"/>
                        <a:t>Mineral exporters</a:t>
                      </a:r>
                    </a:p>
                  </a:txBody>
                  <a:tcPr/>
                </a:tc>
                <a:tc>
                  <a:txBody>
                    <a:bodyPr/>
                    <a:lstStyle/>
                    <a:p>
                      <a:r>
                        <a:rPr lang="en-US" dirty="0"/>
                        <a:t>Chile</a:t>
                      </a:r>
                    </a:p>
                    <a:p>
                      <a:r>
                        <a:rPr lang="en-US" dirty="0"/>
                        <a:t>Venezuela</a:t>
                      </a:r>
                    </a:p>
                  </a:txBody>
                  <a:tcPr/>
                </a:tc>
                <a:tc>
                  <a:txBody>
                    <a:bodyPr/>
                    <a:lstStyle/>
                    <a:p>
                      <a:r>
                        <a:rPr lang="en-GB" sz="1800" kern="1200" dirty="0">
                          <a:solidFill>
                            <a:schemeClr val="tx1"/>
                          </a:solidFill>
                          <a:effectLst/>
                          <a:latin typeface="+mn-lt"/>
                          <a:ea typeface="+mn-ea"/>
                          <a:cs typeface="+mn-cs"/>
                        </a:rPr>
                        <a:t>Nigeria</a:t>
                      </a:r>
                      <a:endParaRPr lang="en-US" sz="18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Angola</a:t>
                      </a:r>
                      <a:endParaRPr lang="en-US" sz="18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Gabon</a:t>
                      </a:r>
                      <a:endParaRPr lang="en-US" sz="18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DRC</a:t>
                      </a:r>
                      <a:r>
                        <a:rPr lang="en-US" dirty="0">
                          <a:effectLst/>
                        </a:rPr>
                        <a:t> </a:t>
                      </a:r>
                      <a:endParaRPr lang="en-US" dirty="0"/>
                    </a:p>
                  </a:txBody>
                  <a:tcPr/>
                </a:tc>
                <a:tc>
                  <a:txBody>
                    <a:bodyPr/>
                    <a:lstStyle/>
                    <a:p>
                      <a:r>
                        <a:rPr lang="en-GB" sz="1800" kern="1200" dirty="0">
                          <a:solidFill>
                            <a:schemeClr val="tx1"/>
                          </a:solidFill>
                          <a:effectLst/>
                          <a:latin typeface="+mn-lt"/>
                          <a:ea typeface="+mn-ea"/>
                          <a:cs typeface="+mn-cs"/>
                        </a:rPr>
                        <a:t>Indonesia</a:t>
                      </a:r>
                      <a:r>
                        <a:rPr lang="en-US" dirty="0">
                          <a:effectLst/>
                        </a:rPr>
                        <a:t> </a:t>
                      </a:r>
                      <a:endParaRPr lang="en-US" dirty="0"/>
                    </a:p>
                  </a:txBody>
                  <a:tcPr/>
                </a:tc>
                <a:extLst>
                  <a:ext uri="{0D108BD9-81ED-4DB2-BD59-A6C34878D82A}">
                    <a16:rowId xmlns:a16="http://schemas.microsoft.com/office/drawing/2014/main" val="395898555"/>
                  </a:ext>
                </a:extLst>
              </a:tr>
              <a:tr h="370840">
                <a:tc>
                  <a:txBody>
                    <a:bodyPr/>
                    <a:lstStyle/>
                    <a:p>
                      <a:r>
                        <a:rPr lang="en-US" dirty="0"/>
                        <a:t>Examples of leaders</a:t>
                      </a:r>
                    </a:p>
                  </a:txBody>
                  <a:tcPr/>
                </a:tc>
                <a:tc>
                  <a:txBody>
                    <a:bodyPr/>
                    <a:lstStyle/>
                    <a:p>
                      <a:r>
                        <a:rPr lang="en-GB" sz="1800" kern="1200" dirty="0">
                          <a:solidFill>
                            <a:schemeClr val="tx1"/>
                          </a:solidFill>
                          <a:effectLst/>
                          <a:latin typeface="+mn-lt"/>
                          <a:ea typeface="+mn-ea"/>
                          <a:cs typeface="+mn-cs"/>
                        </a:rPr>
                        <a:t>Juan Domingo Peron; Fidel Castro</a:t>
                      </a:r>
                      <a:r>
                        <a:rPr lang="en-US" dirty="0">
                          <a:effectLst/>
                        </a:rPr>
                        <a:t> </a:t>
                      </a:r>
                      <a:endParaRPr lang="en-US" dirty="0"/>
                    </a:p>
                  </a:txBody>
                  <a:tcPr/>
                </a:tc>
                <a:tc>
                  <a:txBody>
                    <a:bodyPr/>
                    <a:lstStyle/>
                    <a:p>
                      <a:r>
                        <a:rPr lang="en-GB" sz="1800" kern="1200" dirty="0">
                          <a:solidFill>
                            <a:schemeClr val="tx1"/>
                          </a:solidFill>
                          <a:effectLst/>
                          <a:latin typeface="+mn-lt"/>
                          <a:ea typeface="+mn-ea"/>
                          <a:cs typeface="+mn-cs"/>
                        </a:rPr>
                        <a:t>Kwame Nkrumah; Agostino </a:t>
                      </a:r>
                      <a:r>
                        <a:rPr lang="en-GB" sz="1800" kern="1200" dirty="0" err="1">
                          <a:solidFill>
                            <a:schemeClr val="tx1"/>
                          </a:solidFill>
                          <a:effectLst/>
                          <a:latin typeface="+mn-lt"/>
                          <a:ea typeface="+mn-ea"/>
                          <a:cs typeface="+mn-cs"/>
                        </a:rPr>
                        <a:t>Neto</a:t>
                      </a:r>
                      <a:r>
                        <a:rPr lang="en-US" dirty="0">
                          <a:effectLst/>
                        </a:rPr>
                        <a:t> </a:t>
                      </a:r>
                      <a:endParaRPr lang="en-US" dirty="0"/>
                    </a:p>
                  </a:txBody>
                  <a:tcPr/>
                </a:tc>
                <a:tc>
                  <a:txBody>
                    <a:bodyPr/>
                    <a:lstStyle/>
                    <a:p>
                      <a:r>
                        <a:rPr lang="en-GB" sz="1800" kern="1200" dirty="0">
                          <a:solidFill>
                            <a:schemeClr val="tx1"/>
                          </a:solidFill>
                          <a:effectLst/>
                          <a:latin typeface="+mn-lt"/>
                          <a:ea typeface="+mn-ea"/>
                          <a:cs typeface="+mn-cs"/>
                        </a:rPr>
                        <a:t>Jawaharlal Nehru; Lee Kwan Yew</a:t>
                      </a:r>
                      <a:r>
                        <a:rPr lang="en-US" dirty="0">
                          <a:effectLst/>
                        </a:rPr>
                        <a:t> </a:t>
                      </a:r>
                      <a:endParaRPr lang="en-US" dirty="0"/>
                    </a:p>
                  </a:txBody>
                  <a:tcPr/>
                </a:tc>
                <a:extLst>
                  <a:ext uri="{0D108BD9-81ED-4DB2-BD59-A6C34878D82A}">
                    <a16:rowId xmlns:a16="http://schemas.microsoft.com/office/drawing/2014/main" val="3095402291"/>
                  </a:ext>
                </a:extLst>
              </a:tr>
              <a:tr h="370840">
                <a:tc>
                  <a:txBody>
                    <a:bodyPr/>
                    <a:lstStyle/>
                    <a:p>
                      <a:r>
                        <a:rPr lang="en-US" dirty="0"/>
                        <a:t>State capacity</a:t>
                      </a:r>
                    </a:p>
                  </a:txBody>
                  <a:tcPr/>
                </a:tc>
                <a:tc>
                  <a:txBody>
                    <a:bodyPr/>
                    <a:lstStyle/>
                    <a:p>
                      <a:r>
                        <a:rPr lang="en-US" dirty="0"/>
                        <a:t>medium</a:t>
                      </a:r>
                    </a:p>
                  </a:txBody>
                  <a:tcPr/>
                </a:tc>
                <a:tc>
                  <a:txBody>
                    <a:bodyPr/>
                    <a:lstStyle/>
                    <a:p>
                      <a:r>
                        <a:rPr lang="en-US" dirty="0"/>
                        <a:t>low</a:t>
                      </a:r>
                    </a:p>
                  </a:txBody>
                  <a:tcPr/>
                </a:tc>
                <a:tc>
                  <a:txBody>
                    <a:bodyPr/>
                    <a:lstStyle/>
                    <a:p>
                      <a:r>
                        <a:rPr lang="en-US" dirty="0"/>
                        <a:t>high</a:t>
                      </a:r>
                    </a:p>
                  </a:txBody>
                  <a:tcPr/>
                </a:tc>
                <a:extLst>
                  <a:ext uri="{0D108BD9-81ED-4DB2-BD59-A6C34878D82A}">
                    <a16:rowId xmlns:a16="http://schemas.microsoft.com/office/drawing/2014/main" val="2457065179"/>
                  </a:ext>
                </a:extLst>
              </a:tr>
            </a:tbl>
          </a:graphicData>
        </a:graphic>
      </p:graphicFrame>
    </p:spTree>
    <p:extLst>
      <p:ext uri="{BB962C8B-B14F-4D97-AF65-F5344CB8AC3E}">
        <p14:creationId xmlns:p14="http://schemas.microsoft.com/office/powerpoint/2010/main" val="3097183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7AF5-0B81-D942-AC53-ACD24C0AAA29}"/>
              </a:ext>
            </a:extLst>
          </p:cNvPr>
          <p:cNvSpPr>
            <a:spLocks noGrp="1"/>
          </p:cNvSpPr>
          <p:nvPr>
            <p:ph type="title"/>
          </p:nvPr>
        </p:nvSpPr>
        <p:spPr>
          <a:xfrm>
            <a:off x="749509" y="-824458"/>
            <a:ext cx="10604292" cy="1094282"/>
          </a:xfrm>
        </p:spPr>
        <p:txBody>
          <a:bodyPr/>
          <a:lstStyle/>
          <a:p>
            <a:r>
              <a:rPr lang="en-US" dirty="0"/>
              <a:t>Three broad perspectives on development</a:t>
            </a:r>
          </a:p>
        </p:txBody>
      </p:sp>
      <p:graphicFrame>
        <p:nvGraphicFramePr>
          <p:cNvPr id="4" name="Content Placeholder 3">
            <a:extLst>
              <a:ext uri="{FF2B5EF4-FFF2-40B4-BE49-F238E27FC236}">
                <a16:creationId xmlns:a16="http://schemas.microsoft.com/office/drawing/2014/main" id="{99D7FC75-4A77-DF43-9696-4872A703DBCD}"/>
              </a:ext>
            </a:extLst>
          </p:cNvPr>
          <p:cNvGraphicFramePr>
            <a:graphicFrameLocks noGrp="1"/>
          </p:cNvGraphicFramePr>
          <p:nvPr>
            <p:ph idx="1"/>
            <p:extLst>
              <p:ext uri="{D42A27DB-BD31-4B8C-83A1-F6EECF244321}">
                <p14:modId xmlns:p14="http://schemas.microsoft.com/office/powerpoint/2010/main" val="1147697319"/>
              </p:ext>
            </p:extLst>
          </p:nvPr>
        </p:nvGraphicFramePr>
        <p:xfrm>
          <a:off x="434715" y="0"/>
          <a:ext cx="10604296" cy="8646051"/>
        </p:xfrm>
        <a:graphic>
          <a:graphicData uri="http://schemas.openxmlformats.org/drawingml/2006/table">
            <a:tbl>
              <a:tblPr firstRow="1" bandRow="1">
                <a:tableStyleId>{8799B23B-EC83-4686-B30A-512413B5E67A}</a:tableStyleId>
              </a:tblPr>
              <a:tblGrid>
                <a:gridCol w="2651074">
                  <a:extLst>
                    <a:ext uri="{9D8B030D-6E8A-4147-A177-3AD203B41FA5}">
                      <a16:colId xmlns:a16="http://schemas.microsoft.com/office/drawing/2014/main" val="123917930"/>
                    </a:ext>
                  </a:extLst>
                </a:gridCol>
                <a:gridCol w="2651074">
                  <a:extLst>
                    <a:ext uri="{9D8B030D-6E8A-4147-A177-3AD203B41FA5}">
                      <a16:colId xmlns:a16="http://schemas.microsoft.com/office/drawing/2014/main" val="1983522711"/>
                    </a:ext>
                  </a:extLst>
                </a:gridCol>
                <a:gridCol w="2651074">
                  <a:extLst>
                    <a:ext uri="{9D8B030D-6E8A-4147-A177-3AD203B41FA5}">
                      <a16:colId xmlns:a16="http://schemas.microsoft.com/office/drawing/2014/main" val="3865068109"/>
                    </a:ext>
                  </a:extLst>
                </a:gridCol>
                <a:gridCol w="2651074">
                  <a:extLst>
                    <a:ext uri="{9D8B030D-6E8A-4147-A177-3AD203B41FA5}">
                      <a16:colId xmlns:a16="http://schemas.microsoft.com/office/drawing/2014/main" val="3966113382"/>
                    </a:ext>
                  </a:extLst>
                </a:gridCol>
              </a:tblGrid>
              <a:tr h="1138255">
                <a:tc>
                  <a:txBody>
                    <a:bodyPr/>
                    <a:lstStyle/>
                    <a:p>
                      <a:endParaRPr lang="en-US" dirty="0"/>
                    </a:p>
                  </a:txBody>
                  <a:tcPr/>
                </a:tc>
                <a:tc>
                  <a:txBody>
                    <a:bodyPr/>
                    <a:lstStyle/>
                    <a:p>
                      <a:r>
                        <a:rPr lang="en-US" dirty="0"/>
                        <a:t>Neoclassical/Neoliberal</a:t>
                      </a:r>
                    </a:p>
                  </a:txBody>
                  <a:tcPr/>
                </a:tc>
                <a:tc>
                  <a:txBody>
                    <a:bodyPr/>
                    <a:lstStyle/>
                    <a:p>
                      <a:r>
                        <a:rPr lang="en-US" dirty="0"/>
                        <a:t>Dependency/World System</a:t>
                      </a:r>
                    </a:p>
                  </a:txBody>
                  <a:tcPr/>
                </a:tc>
                <a:tc>
                  <a:txBody>
                    <a:bodyPr/>
                    <a:lstStyle/>
                    <a:p>
                      <a:r>
                        <a:rPr lang="en-US" dirty="0"/>
                        <a:t>State Developmental</a:t>
                      </a:r>
                    </a:p>
                  </a:txBody>
                  <a:tcPr/>
                </a:tc>
                <a:extLst>
                  <a:ext uri="{0D108BD9-81ED-4DB2-BD59-A6C34878D82A}">
                    <a16:rowId xmlns:a16="http://schemas.microsoft.com/office/drawing/2014/main" val="4099478644"/>
                  </a:ext>
                </a:extLst>
              </a:tr>
              <a:tr h="433660">
                <a:tc>
                  <a:txBody>
                    <a:bodyPr/>
                    <a:lstStyle/>
                    <a:p>
                      <a:r>
                        <a:rPr lang="en-US" dirty="0"/>
                        <a:t>Main unit of analysis</a:t>
                      </a:r>
                    </a:p>
                  </a:txBody>
                  <a:tcPr/>
                </a:tc>
                <a:tc>
                  <a:txBody>
                    <a:bodyPr/>
                    <a:lstStyle/>
                    <a:p>
                      <a:r>
                        <a:rPr lang="en-US" dirty="0"/>
                        <a:t>individual agents</a:t>
                      </a:r>
                    </a:p>
                  </a:txBody>
                  <a:tcPr/>
                </a:tc>
                <a:tc>
                  <a:txBody>
                    <a:bodyPr/>
                    <a:lstStyle/>
                    <a:p>
                      <a:r>
                        <a:rPr lang="en-US" dirty="0"/>
                        <a:t>global economy</a:t>
                      </a:r>
                    </a:p>
                  </a:txBody>
                  <a:tcPr/>
                </a:tc>
                <a:tc>
                  <a:txBody>
                    <a:bodyPr/>
                    <a:lstStyle/>
                    <a:p>
                      <a:r>
                        <a:rPr lang="en-US" dirty="0"/>
                        <a:t>states</a:t>
                      </a:r>
                    </a:p>
                  </a:txBody>
                  <a:tcPr/>
                </a:tc>
                <a:extLst>
                  <a:ext uri="{0D108BD9-81ED-4DB2-BD59-A6C34878D82A}">
                    <a16:rowId xmlns:a16="http://schemas.microsoft.com/office/drawing/2014/main" val="832448426"/>
                  </a:ext>
                </a:extLst>
              </a:tr>
              <a:tr h="1390089">
                <a:tc>
                  <a:txBody>
                    <a:bodyPr/>
                    <a:lstStyle/>
                    <a:p>
                      <a:r>
                        <a:rPr lang="en-US" dirty="0"/>
                        <a:t>Origins of economic inequality</a:t>
                      </a:r>
                    </a:p>
                  </a:txBody>
                  <a:tcPr/>
                </a:tc>
                <a:tc>
                  <a:txBody>
                    <a:bodyPr/>
                    <a:lstStyle/>
                    <a:p>
                      <a:r>
                        <a:rPr lang="en-US" dirty="0"/>
                        <a:t>failure to specialize, innovate, and boost productivity (endogenous)</a:t>
                      </a:r>
                    </a:p>
                  </a:txBody>
                  <a:tcPr/>
                </a:tc>
                <a:tc>
                  <a:txBody>
                    <a:bodyPr/>
                    <a:lstStyle/>
                    <a:p>
                      <a:r>
                        <a:rPr lang="en-US" dirty="0"/>
                        <a:t>exploitation of periphery by core (exogenous)</a:t>
                      </a:r>
                    </a:p>
                  </a:txBody>
                  <a:tcPr/>
                </a:tc>
                <a:tc>
                  <a:txBody>
                    <a:bodyPr/>
                    <a:lstStyle/>
                    <a:p>
                      <a:r>
                        <a:rPr lang="en-US" dirty="0"/>
                        <a:t>state inability to craft industrial policy (endogenous and exogenous)</a:t>
                      </a:r>
                    </a:p>
                  </a:txBody>
                  <a:tcPr/>
                </a:tc>
                <a:extLst>
                  <a:ext uri="{0D108BD9-81ED-4DB2-BD59-A6C34878D82A}">
                    <a16:rowId xmlns:a16="http://schemas.microsoft.com/office/drawing/2014/main" val="1860661859"/>
                  </a:ext>
                </a:extLst>
              </a:tr>
              <a:tr h="433660">
                <a:tc>
                  <a:txBody>
                    <a:bodyPr/>
                    <a:lstStyle/>
                    <a:p>
                      <a:r>
                        <a:rPr lang="en-US" dirty="0"/>
                        <a:t>View of markets</a:t>
                      </a:r>
                    </a:p>
                  </a:txBody>
                  <a:tcPr/>
                </a:tc>
                <a:tc>
                  <a:txBody>
                    <a:bodyPr/>
                    <a:lstStyle/>
                    <a:p>
                      <a:r>
                        <a:rPr lang="en-US" dirty="0"/>
                        <a:t>“natural”</a:t>
                      </a:r>
                    </a:p>
                  </a:txBody>
                  <a:tcPr/>
                </a:tc>
                <a:tc>
                  <a:txBody>
                    <a:bodyPr/>
                    <a:lstStyle/>
                    <a:p>
                      <a:r>
                        <a:rPr lang="en-US" dirty="0"/>
                        <a:t>politically imposed</a:t>
                      </a:r>
                    </a:p>
                  </a:txBody>
                  <a:tcPr/>
                </a:tc>
                <a:tc>
                  <a:txBody>
                    <a:bodyPr/>
                    <a:lstStyle/>
                    <a:p>
                      <a:r>
                        <a:rPr lang="en-US" dirty="0"/>
                        <a:t>best mediated by state</a:t>
                      </a:r>
                    </a:p>
                  </a:txBody>
                  <a:tcPr/>
                </a:tc>
                <a:extLst>
                  <a:ext uri="{0D108BD9-81ED-4DB2-BD59-A6C34878D82A}">
                    <a16:rowId xmlns:a16="http://schemas.microsoft.com/office/drawing/2014/main" val="321023418"/>
                  </a:ext>
                </a:extLst>
              </a:tr>
              <a:tr h="1069299">
                <a:tc>
                  <a:txBody>
                    <a:bodyPr/>
                    <a:lstStyle/>
                    <a:p>
                      <a:r>
                        <a:rPr lang="en-US" dirty="0"/>
                        <a:t>Effect of trade</a:t>
                      </a:r>
                    </a:p>
                  </a:txBody>
                  <a:tcPr/>
                </a:tc>
                <a:tc>
                  <a:txBody>
                    <a:bodyPr/>
                    <a:lstStyle/>
                    <a:p>
                      <a:r>
                        <a:rPr lang="en-US" dirty="0"/>
                        <a:t>mutual gains; relative inequality</a:t>
                      </a:r>
                    </a:p>
                  </a:txBody>
                  <a:tcPr/>
                </a:tc>
                <a:tc>
                  <a:txBody>
                    <a:bodyPr/>
                    <a:lstStyle/>
                    <a:p>
                      <a:r>
                        <a:rPr lang="en-US" dirty="0"/>
                        <a:t>peripheral impoverishment</a:t>
                      </a:r>
                    </a:p>
                  </a:txBody>
                  <a:tcPr/>
                </a:tc>
                <a:tc>
                  <a:txBody>
                    <a:bodyPr/>
                    <a:lstStyle/>
                    <a:p>
                      <a:r>
                        <a:rPr lang="en-US" dirty="0"/>
                        <a:t>some nations can ”catch up” with early developers with the right policies</a:t>
                      </a:r>
                    </a:p>
                  </a:txBody>
                  <a:tcPr/>
                </a:tc>
                <a:extLst>
                  <a:ext uri="{0D108BD9-81ED-4DB2-BD59-A6C34878D82A}">
                    <a16:rowId xmlns:a16="http://schemas.microsoft.com/office/drawing/2014/main" val="1553887269"/>
                  </a:ext>
                </a:extLst>
              </a:tr>
              <a:tr h="1069299">
                <a:tc>
                  <a:txBody>
                    <a:bodyPr/>
                    <a:lstStyle/>
                    <a:p>
                      <a:r>
                        <a:rPr lang="en-US" dirty="0"/>
                        <a:t>Key concept</a:t>
                      </a:r>
                    </a:p>
                  </a:txBody>
                  <a:tcPr/>
                </a:tc>
                <a:tc>
                  <a:txBody>
                    <a:bodyPr/>
                    <a:lstStyle/>
                    <a:p>
                      <a:r>
                        <a:rPr lang="en-US" dirty="0"/>
                        <a:t>comparative advantage</a:t>
                      </a:r>
                    </a:p>
                  </a:txBody>
                  <a:tcPr/>
                </a:tc>
                <a:tc>
                  <a:txBody>
                    <a:bodyPr/>
                    <a:lstStyle/>
                    <a:p>
                      <a:r>
                        <a:rPr lang="en-US" dirty="0"/>
                        <a:t>unequal exchange (development of underdevelopment)</a:t>
                      </a:r>
                    </a:p>
                  </a:txBody>
                  <a:tcPr/>
                </a:tc>
                <a:tc>
                  <a:txBody>
                    <a:bodyPr/>
                    <a:lstStyle/>
                    <a:p>
                      <a:r>
                        <a:rPr lang="en-US" dirty="0"/>
                        <a:t>advantages of backwardness</a:t>
                      </a:r>
                    </a:p>
                  </a:txBody>
                  <a:tcPr/>
                </a:tc>
                <a:extLst>
                  <a:ext uri="{0D108BD9-81ED-4DB2-BD59-A6C34878D82A}">
                    <a16:rowId xmlns:a16="http://schemas.microsoft.com/office/drawing/2014/main" val="1291863747"/>
                  </a:ext>
                </a:extLst>
              </a:tr>
              <a:tr h="433660">
                <a:tc>
                  <a:txBody>
                    <a:bodyPr/>
                    <a:lstStyle/>
                    <a:p>
                      <a:r>
                        <a:rPr lang="en-US" dirty="0"/>
                        <a:t>Ideological affinity</a:t>
                      </a:r>
                    </a:p>
                  </a:txBody>
                  <a:tcPr/>
                </a:tc>
                <a:tc>
                  <a:txBody>
                    <a:bodyPr/>
                    <a:lstStyle/>
                    <a:p>
                      <a:r>
                        <a:rPr lang="en-US" dirty="0"/>
                        <a:t>liberalism</a:t>
                      </a:r>
                    </a:p>
                  </a:txBody>
                  <a:tcPr/>
                </a:tc>
                <a:tc>
                  <a:txBody>
                    <a:bodyPr/>
                    <a:lstStyle/>
                    <a:p>
                      <a:r>
                        <a:rPr lang="en-US" dirty="0"/>
                        <a:t>Marxism</a:t>
                      </a:r>
                    </a:p>
                  </a:txBody>
                  <a:tcPr/>
                </a:tc>
                <a:tc>
                  <a:txBody>
                    <a:bodyPr/>
                    <a:lstStyle/>
                    <a:p>
                      <a:r>
                        <a:rPr lang="en-US" dirty="0"/>
                        <a:t>mercantilism; nationalism</a:t>
                      </a:r>
                    </a:p>
                  </a:txBody>
                  <a:tcPr/>
                </a:tc>
                <a:extLst>
                  <a:ext uri="{0D108BD9-81ED-4DB2-BD59-A6C34878D82A}">
                    <a16:rowId xmlns:a16="http://schemas.microsoft.com/office/drawing/2014/main" val="3146452140"/>
                  </a:ext>
                </a:extLst>
              </a:tr>
              <a:tr h="1069299">
                <a:tc>
                  <a:txBody>
                    <a:bodyPr/>
                    <a:lstStyle/>
                    <a:p>
                      <a:r>
                        <a:rPr lang="en-US" dirty="0"/>
                        <a:t>Preferred policies</a:t>
                      </a:r>
                    </a:p>
                  </a:txBody>
                  <a:tcPr/>
                </a:tc>
                <a:tc>
                  <a:txBody>
                    <a:bodyPr/>
                    <a:lstStyle/>
                    <a:p>
                      <a:r>
                        <a:rPr lang="en-US" dirty="0"/>
                        <a:t>free trade</a:t>
                      </a:r>
                    </a:p>
                  </a:txBody>
                  <a:tcPr/>
                </a:tc>
                <a:tc>
                  <a:txBody>
                    <a:bodyPr/>
                    <a:lstStyle/>
                    <a:p>
                      <a:r>
                        <a:rPr lang="en-US" dirty="0"/>
                        <a:t>autarky</a:t>
                      </a:r>
                    </a:p>
                  </a:txBody>
                  <a:tcPr/>
                </a:tc>
                <a:tc>
                  <a:txBody>
                    <a:bodyPr/>
                    <a:lstStyle/>
                    <a:p>
                      <a:r>
                        <a:rPr lang="en-US" dirty="0"/>
                        <a:t>import substitution industrialization; selective liberalization</a:t>
                      </a:r>
                    </a:p>
                  </a:txBody>
                  <a:tcPr/>
                </a:tc>
                <a:extLst>
                  <a:ext uri="{0D108BD9-81ED-4DB2-BD59-A6C34878D82A}">
                    <a16:rowId xmlns:a16="http://schemas.microsoft.com/office/drawing/2014/main" val="4233356248"/>
                  </a:ext>
                </a:extLst>
              </a:tr>
              <a:tr h="433660">
                <a:tc>
                  <a:txBody>
                    <a:bodyPr/>
                    <a:lstStyle/>
                    <a:p>
                      <a:r>
                        <a:rPr lang="en-US" dirty="0"/>
                        <a:t>View of globalization</a:t>
                      </a:r>
                    </a:p>
                  </a:txBody>
                  <a:tcPr/>
                </a:tc>
                <a:tc>
                  <a:txBody>
                    <a:bodyPr/>
                    <a:lstStyle/>
                    <a:p>
                      <a:r>
                        <a:rPr lang="en-US" dirty="0"/>
                        <a:t>positive</a:t>
                      </a:r>
                    </a:p>
                  </a:txBody>
                  <a:tcPr/>
                </a:tc>
                <a:tc>
                  <a:txBody>
                    <a:bodyPr/>
                    <a:lstStyle/>
                    <a:p>
                      <a:r>
                        <a:rPr lang="en-US" dirty="0"/>
                        <a:t>negative</a:t>
                      </a:r>
                    </a:p>
                  </a:txBody>
                  <a:tcPr/>
                </a:tc>
                <a:tc>
                  <a:txBody>
                    <a:bodyPr/>
                    <a:lstStyle/>
                    <a:p>
                      <a:r>
                        <a:rPr lang="en-US" dirty="0"/>
                        <a:t>mixed</a:t>
                      </a:r>
                    </a:p>
                  </a:txBody>
                  <a:tcPr/>
                </a:tc>
                <a:extLst>
                  <a:ext uri="{0D108BD9-81ED-4DB2-BD59-A6C34878D82A}">
                    <a16:rowId xmlns:a16="http://schemas.microsoft.com/office/drawing/2014/main" val="602553876"/>
                  </a:ext>
                </a:extLst>
              </a:tr>
              <a:tr h="747450">
                <a:tc>
                  <a:txBody>
                    <a:bodyPr/>
                    <a:lstStyle/>
                    <a:p>
                      <a:r>
                        <a:rPr lang="en-US" dirty="0"/>
                        <a:t>Contemporary example</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06326055"/>
                  </a:ext>
                </a:extLst>
              </a:tr>
              <a:tr h="42772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818203001"/>
                  </a:ext>
                </a:extLst>
              </a:tr>
            </a:tbl>
          </a:graphicData>
        </a:graphic>
      </p:graphicFrame>
    </p:spTree>
    <p:extLst>
      <p:ext uri="{BB962C8B-B14F-4D97-AF65-F5344CB8AC3E}">
        <p14:creationId xmlns:p14="http://schemas.microsoft.com/office/powerpoint/2010/main" val="42621711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3E4AB-9184-7343-B834-29F9D1736A21}"/>
              </a:ext>
            </a:extLst>
          </p:cNvPr>
          <p:cNvSpPr>
            <a:spLocks noGrp="1"/>
          </p:cNvSpPr>
          <p:nvPr>
            <p:ph type="title"/>
          </p:nvPr>
        </p:nvSpPr>
        <p:spPr>
          <a:xfrm>
            <a:off x="838201" y="-989350"/>
            <a:ext cx="10515598" cy="1963712"/>
          </a:xfrm>
        </p:spPr>
        <p:txBody>
          <a:bodyPr/>
          <a:lstStyle/>
          <a:p>
            <a:r>
              <a:rPr lang="en-US" dirty="0"/>
              <a:t>How to develop - three broad responses</a:t>
            </a:r>
          </a:p>
        </p:txBody>
      </p:sp>
      <p:graphicFrame>
        <p:nvGraphicFramePr>
          <p:cNvPr id="4" name="Content Placeholder 3">
            <a:extLst>
              <a:ext uri="{FF2B5EF4-FFF2-40B4-BE49-F238E27FC236}">
                <a16:creationId xmlns:a16="http://schemas.microsoft.com/office/drawing/2014/main" id="{7F5896D1-202B-B647-A1CF-E7F7157BE5A1}"/>
              </a:ext>
            </a:extLst>
          </p:cNvPr>
          <p:cNvGraphicFramePr>
            <a:graphicFrameLocks noGrp="1"/>
          </p:cNvGraphicFramePr>
          <p:nvPr>
            <p:ph idx="1"/>
            <p:extLst>
              <p:ext uri="{D42A27DB-BD31-4B8C-83A1-F6EECF244321}">
                <p14:modId xmlns:p14="http://schemas.microsoft.com/office/powerpoint/2010/main" val="3100412023"/>
              </p:ext>
            </p:extLst>
          </p:nvPr>
        </p:nvGraphicFramePr>
        <p:xfrm>
          <a:off x="838201" y="1394085"/>
          <a:ext cx="10515600" cy="8940538"/>
        </p:xfrm>
        <a:graphic>
          <a:graphicData uri="http://schemas.openxmlformats.org/drawingml/2006/table">
            <a:tbl>
              <a:tblPr firstRow="1" bandRow="1">
                <a:tableStyleId>{8799B23B-EC83-4686-B30A-512413B5E67A}</a:tableStyleId>
              </a:tblPr>
              <a:tblGrid>
                <a:gridCol w="2616702">
                  <a:extLst>
                    <a:ext uri="{9D8B030D-6E8A-4147-A177-3AD203B41FA5}">
                      <a16:colId xmlns:a16="http://schemas.microsoft.com/office/drawing/2014/main" val="4046544345"/>
                    </a:ext>
                  </a:extLst>
                </a:gridCol>
                <a:gridCol w="2622958">
                  <a:extLst>
                    <a:ext uri="{9D8B030D-6E8A-4147-A177-3AD203B41FA5}">
                      <a16:colId xmlns:a16="http://schemas.microsoft.com/office/drawing/2014/main" val="51029356"/>
                    </a:ext>
                  </a:extLst>
                </a:gridCol>
                <a:gridCol w="2642974">
                  <a:extLst>
                    <a:ext uri="{9D8B030D-6E8A-4147-A177-3AD203B41FA5}">
                      <a16:colId xmlns:a16="http://schemas.microsoft.com/office/drawing/2014/main" val="264887735"/>
                    </a:ext>
                  </a:extLst>
                </a:gridCol>
                <a:gridCol w="2632966">
                  <a:extLst>
                    <a:ext uri="{9D8B030D-6E8A-4147-A177-3AD203B41FA5}">
                      <a16:colId xmlns:a16="http://schemas.microsoft.com/office/drawing/2014/main" val="1529910388"/>
                    </a:ext>
                  </a:extLst>
                </a:gridCol>
              </a:tblGrid>
              <a:tr h="960774">
                <a:tc>
                  <a:txBody>
                    <a:bodyPr/>
                    <a:lstStyle/>
                    <a:p>
                      <a:r>
                        <a:rPr lang="en-US" b="0" dirty="0"/>
                        <a:t>Broad position</a:t>
                      </a:r>
                    </a:p>
                  </a:txBody>
                  <a:tcPr/>
                </a:tc>
                <a:tc>
                  <a:txBody>
                    <a:bodyPr/>
                    <a:lstStyle/>
                    <a:p>
                      <a:r>
                        <a:rPr lang="en-US" b="0" dirty="0"/>
                        <a:t>The “free market” is the best way to achieve development</a:t>
                      </a:r>
                    </a:p>
                  </a:txBody>
                  <a:tcPr/>
                </a:tc>
                <a:tc>
                  <a:txBody>
                    <a:bodyPr/>
                    <a:lstStyle/>
                    <a:p>
                      <a:r>
                        <a:rPr lang="en-US" b="0" dirty="0"/>
                        <a:t>State developmentalism is the best way to achieve “late” development </a:t>
                      </a:r>
                    </a:p>
                  </a:txBody>
                  <a:tcPr/>
                </a:tc>
                <a:tc>
                  <a:txBody>
                    <a:bodyPr/>
                    <a:lstStyle/>
                    <a:p>
                      <a:r>
                        <a:rPr lang="en-US" b="0" dirty="0"/>
                        <a:t>Both ”free markets” and state developmentalism should be rejected</a:t>
                      </a:r>
                    </a:p>
                  </a:txBody>
                  <a:tcPr/>
                </a:tc>
                <a:extLst>
                  <a:ext uri="{0D108BD9-81ED-4DB2-BD59-A6C34878D82A}">
                    <a16:rowId xmlns:a16="http://schemas.microsoft.com/office/drawing/2014/main" val="1275773594"/>
                  </a:ext>
                </a:extLst>
              </a:tr>
              <a:tr h="1825471">
                <a:tc>
                  <a:txBody>
                    <a:bodyPr/>
                    <a:lstStyle/>
                    <a:p>
                      <a:r>
                        <a:rPr lang="en-US" dirty="0"/>
                        <a:t>Ideological foundations</a:t>
                      </a:r>
                    </a:p>
                  </a:txBody>
                  <a:tcPr/>
                </a:tc>
                <a:tc>
                  <a:txBody>
                    <a:bodyPr/>
                    <a:lstStyle/>
                    <a:p>
                      <a:r>
                        <a:rPr lang="en-US" dirty="0"/>
                        <a:t>liberalism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Social Democratic Internationalism; Realism;  </a:t>
                      </a:r>
                      <a:r>
                        <a:rPr lang="en-US" sz="1800" b="0" kern="1200" dirty="0" err="1">
                          <a:solidFill>
                            <a:schemeClr val="tx1"/>
                          </a:solidFill>
                          <a:effectLst/>
                          <a:latin typeface="+mn-lt"/>
                          <a:ea typeface="+mn-ea"/>
                          <a:cs typeface="+mn-cs"/>
                        </a:rPr>
                        <a:t>Nationalism;“Third</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Worldism</a:t>
                      </a:r>
                      <a:r>
                        <a:rPr lang="en-US" sz="1800" b="0" kern="1200" dirty="0">
                          <a:solidFill>
                            <a:schemeClr val="tx1"/>
                          </a:solidFill>
                          <a:effectLst/>
                          <a:latin typeface="+mn-lt"/>
                          <a:ea typeface="+mn-ea"/>
                          <a:cs typeface="+mn-cs"/>
                        </a:rPr>
                        <a:t>”; Marxism; Dependency Theory </a:t>
                      </a:r>
                      <a:endParaRPr lang="en-US" b="0" dirty="0"/>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“Post-development” perspectives; various culturally particular movements</a:t>
                      </a:r>
                      <a:r>
                        <a:rPr lang="en-US" b="0" dirty="0">
                          <a:effectLst/>
                        </a:rPr>
                        <a:t> </a:t>
                      </a:r>
                      <a:endParaRPr lang="en-US" b="0" dirty="0"/>
                    </a:p>
                    <a:p>
                      <a:endParaRPr lang="en-US" dirty="0"/>
                    </a:p>
                  </a:txBody>
                  <a:tcPr/>
                </a:tc>
                <a:extLst>
                  <a:ext uri="{0D108BD9-81ED-4DB2-BD59-A6C34878D82A}">
                    <a16:rowId xmlns:a16="http://schemas.microsoft.com/office/drawing/2014/main" val="193062195"/>
                  </a:ext>
                </a:extLst>
              </a:tr>
              <a:tr h="1825471">
                <a:tc>
                  <a:txBody>
                    <a:bodyPr/>
                    <a:lstStyle/>
                    <a:p>
                      <a:r>
                        <a:rPr lang="en-US" dirty="0"/>
                        <a:t>Representative thinkers</a:t>
                      </a:r>
                    </a:p>
                  </a:txBody>
                  <a:tcPr/>
                </a:tc>
                <a:tc>
                  <a:txBody>
                    <a:bodyPr/>
                    <a:lstStyle/>
                    <a:p>
                      <a:r>
                        <a:rPr lang="en-US" sz="1800" b="0" kern="1200" dirty="0">
                          <a:solidFill>
                            <a:schemeClr val="tx1"/>
                          </a:solidFill>
                          <a:effectLst/>
                          <a:latin typeface="+mn-lt"/>
                          <a:ea typeface="+mn-ea"/>
                          <a:cs typeface="+mn-cs"/>
                        </a:rPr>
                        <a:t>Jagdish </a:t>
                      </a:r>
                      <a:r>
                        <a:rPr lang="en-US" sz="1800" b="0" kern="1200" dirty="0" err="1">
                          <a:solidFill>
                            <a:schemeClr val="tx1"/>
                          </a:solidFill>
                          <a:effectLst/>
                          <a:latin typeface="+mn-lt"/>
                          <a:ea typeface="+mn-ea"/>
                          <a:cs typeface="+mn-cs"/>
                        </a:rPr>
                        <a:t>Bagwati</a:t>
                      </a:r>
                      <a:endParaRPr lang="en-US" sz="1800" b="0" kern="1200" dirty="0">
                        <a:solidFill>
                          <a:schemeClr val="tx1"/>
                        </a:solidFill>
                        <a:effectLst/>
                        <a:latin typeface="+mn-lt"/>
                        <a:ea typeface="+mn-ea"/>
                        <a:cs typeface="+mn-cs"/>
                      </a:endParaRPr>
                    </a:p>
                    <a:p>
                      <a:r>
                        <a:rPr lang="en-US" sz="1800" b="0" kern="1200" dirty="0">
                          <a:solidFill>
                            <a:schemeClr val="tx1"/>
                          </a:solidFill>
                          <a:effectLst/>
                          <a:latin typeface="+mn-lt"/>
                          <a:ea typeface="+mn-ea"/>
                          <a:cs typeface="+mn-cs"/>
                        </a:rPr>
                        <a:t>Thomas Friedman</a:t>
                      </a:r>
                    </a:p>
                    <a:p>
                      <a:endParaRPr lang="en-US" dirty="0"/>
                    </a:p>
                  </a:txBody>
                  <a:tcPr/>
                </a:tc>
                <a:tc>
                  <a:txBody>
                    <a:bodyPr/>
                    <a:lstStyle/>
                    <a:p>
                      <a:r>
                        <a:rPr lang="en-US" sz="1800" b="0" kern="1200" dirty="0">
                          <a:solidFill>
                            <a:schemeClr val="tx1"/>
                          </a:solidFill>
                          <a:effectLst/>
                          <a:latin typeface="+mn-lt"/>
                          <a:ea typeface="+mn-ea"/>
                          <a:cs typeface="+mn-cs"/>
                        </a:rPr>
                        <a:t>Friedrich List;</a:t>
                      </a:r>
                    </a:p>
                    <a:p>
                      <a:r>
                        <a:rPr lang="en-US" sz="1800" b="0" kern="1200" dirty="0">
                          <a:solidFill>
                            <a:schemeClr val="tx1"/>
                          </a:solidFill>
                          <a:effectLst/>
                          <a:latin typeface="+mn-lt"/>
                          <a:ea typeface="+mn-ea"/>
                          <a:cs typeface="+mn-cs"/>
                        </a:rPr>
                        <a:t>Alexander </a:t>
                      </a:r>
                      <a:r>
                        <a:rPr lang="en-US" sz="1800" b="0" kern="1200" dirty="0" err="1">
                          <a:solidFill>
                            <a:schemeClr val="tx1"/>
                          </a:solidFill>
                          <a:effectLst/>
                          <a:latin typeface="+mn-lt"/>
                          <a:ea typeface="+mn-ea"/>
                          <a:cs typeface="+mn-cs"/>
                        </a:rPr>
                        <a:t>Gerschenkron</a:t>
                      </a:r>
                      <a:r>
                        <a:rPr lang="en-US" sz="1800" b="0" kern="1200" dirty="0">
                          <a:solidFill>
                            <a:schemeClr val="tx1"/>
                          </a:solidFill>
                          <a:effectLst/>
                          <a:latin typeface="+mn-lt"/>
                          <a:ea typeface="+mn-ea"/>
                          <a:cs typeface="+mn-cs"/>
                        </a:rPr>
                        <a:t>;</a:t>
                      </a:r>
                    </a:p>
                    <a:p>
                      <a:r>
                        <a:rPr lang="en-US" sz="1800" b="0" kern="1200" dirty="0">
                          <a:solidFill>
                            <a:schemeClr val="tx1"/>
                          </a:solidFill>
                          <a:effectLst/>
                          <a:latin typeface="+mn-lt"/>
                          <a:ea typeface="+mn-ea"/>
                          <a:cs typeface="+mn-cs"/>
                        </a:rPr>
                        <a:t>Peter Evans;</a:t>
                      </a:r>
                    </a:p>
                    <a:p>
                      <a:r>
                        <a:rPr lang="en-US" sz="1800" b="0" kern="1200" dirty="0">
                          <a:solidFill>
                            <a:schemeClr val="tx1"/>
                          </a:solidFill>
                          <a:effectLst/>
                          <a:latin typeface="+mn-lt"/>
                          <a:ea typeface="+mn-ea"/>
                          <a:cs typeface="+mn-cs"/>
                        </a:rPr>
                        <a:t>Ha-Joon Chang; Dani Rodrik</a:t>
                      </a:r>
                    </a:p>
                    <a:p>
                      <a:endParaRPr lang="en-US" b="0" dirty="0"/>
                    </a:p>
                  </a:txBody>
                  <a:tcPr/>
                </a:tc>
                <a:tc>
                  <a:txBody>
                    <a:bodyPr/>
                    <a:lstStyle/>
                    <a:p>
                      <a:r>
                        <a:rPr lang="en-US" sz="1800" b="0" kern="1200" dirty="0">
                          <a:solidFill>
                            <a:schemeClr val="tx1"/>
                          </a:solidFill>
                          <a:effectLst/>
                          <a:latin typeface="+mn-lt"/>
                          <a:ea typeface="+mn-ea"/>
                          <a:cs typeface="+mn-cs"/>
                        </a:rPr>
                        <a:t>Arturo Escobar; Vandana Shiva; Mahatma Gandhi</a:t>
                      </a:r>
                    </a:p>
                    <a:p>
                      <a:r>
                        <a:rPr lang="en-US" sz="1800" b="0" kern="1200" dirty="0">
                          <a:solidFill>
                            <a:schemeClr val="tx1"/>
                          </a:solidFill>
                          <a:effectLst/>
                          <a:latin typeface="+mn-lt"/>
                          <a:ea typeface="+mn-ea"/>
                          <a:cs typeface="+mn-cs"/>
                        </a:rPr>
                        <a:t> </a:t>
                      </a:r>
                    </a:p>
                    <a:p>
                      <a:endParaRPr lang="en-US" b="0" dirty="0"/>
                    </a:p>
                  </a:txBody>
                  <a:tcPr/>
                </a:tc>
                <a:extLst>
                  <a:ext uri="{0D108BD9-81ED-4DB2-BD59-A6C34878D82A}">
                    <a16:rowId xmlns:a16="http://schemas.microsoft.com/office/drawing/2014/main" val="888445392"/>
                  </a:ext>
                </a:extLst>
              </a:tr>
              <a:tr h="1537239">
                <a:tc>
                  <a:txBody>
                    <a:bodyPr/>
                    <a:lstStyle/>
                    <a:p>
                      <a:r>
                        <a:rPr lang="en-US" dirty="0"/>
                        <a:t>Use of developed/developing categories (and alternatives)</a:t>
                      </a:r>
                    </a:p>
                  </a:txBody>
                  <a:tcPr/>
                </a:tc>
                <a:tc>
                  <a:txBody>
                    <a:bodyPr/>
                    <a:lstStyle/>
                    <a:p>
                      <a:r>
                        <a:rPr lang="en-US" sz="1800" b="0" kern="1200" dirty="0">
                          <a:solidFill>
                            <a:schemeClr val="tx1"/>
                          </a:solidFill>
                          <a:effectLst/>
                          <a:latin typeface="+mn-lt"/>
                          <a:ea typeface="+mn-ea"/>
                          <a:cs typeface="+mn-cs"/>
                        </a:rPr>
                        <a:t>Yes</a:t>
                      </a:r>
                    </a:p>
                    <a:p>
                      <a:r>
                        <a:rPr lang="en-US" sz="1800" b="0" kern="1200" dirty="0">
                          <a:solidFill>
                            <a:schemeClr val="tx1"/>
                          </a:solidFill>
                          <a:effectLst/>
                          <a:latin typeface="+mn-lt"/>
                          <a:ea typeface="+mn-ea"/>
                          <a:cs typeface="+mn-cs"/>
                        </a:rPr>
                        <a:t>(alternatives: market-friendly; economically “free”; “emerging markets”)</a:t>
                      </a:r>
                      <a:r>
                        <a:rPr lang="en-US" b="0" dirty="0">
                          <a:effectLst/>
                        </a:rPr>
                        <a:t> </a:t>
                      </a:r>
                      <a:endParaRPr lang="en-US" b="0" dirty="0"/>
                    </a:p>
                  </a:txBody>
                  <a:tcPr/>
                </a:tc>
                <a:tc>
                  <a:txBody>
                    <a:bodyPr/>
                    <a:lstStyle/>
                    <a:p>
                      <a:r>
                        <a:rPr lang="en-US" sz="1800" b="0" kern="1200" dirty="0">
                          <a:solidFill>
                            <a:schemeClr val="tx1"/>
                          </a:solidFill>
                          <a:effectLst/>
                          <a:latin typeface="+mn-lt"/>
                          <a:ea typeface="+mn-ea"/>
                          <a:cs typeface="+mn-cs"/>
                        </a:rPr>
                        <a:t>Sometimes</a:t>
                      </a:r>
                    </a:p>
                    <a:p>
                      <a:r>
                        <a:rPr lang="en-US" sz="1800" b="0" kern="1200" dirty="0">
                          <a:solidFill>
                            <a:schemeClr val="tx1"/>
                          </a:solidFill>
                          <a:effectLst/>
                          <a:latin typeface="+mn-lt"/>
                          <a:ea typeface="+mn-ea"/>
                          <a:cs typeface="+mn-cs"/>
                        </a:rPr>
                        <a:t>(alternatives: BRICS; rising powers; emerging economies; Global South or South)</a:t>
                      </a:r>
                      <a:r>
                        <a:rPr lang="en-US" b="0" dirty="0">
                          <a:effectLst/>
                        </a:rPr>
                        <a:t> </a:t>
                      </a:r>
                      <a:endParaRPr lang="en-US" b="0" dirty="0"/>
                    </a:p>
                  </a:txBody>
                  <a:tcPr/>
                </a:tc>
                <a:tc>
                  <a:txBody>
                    <a:bodyPr/>
                    <a:lstStyle/>
                    <a:p>
                      <a:r>
                        <a:rPr lang="en-US" sz="1800" b="0" kern="1200" dirty="0">
                          <a:solidFill>
                            <a:schemeClr val="tx1"/>
                          </a:solidFill>
                          <a:effectLst/>
                          <a:latin typeface="+mn-lt"/>
                          <a:ea typeface="+mn-ea"/>
                          <a:cs typeface="+mn-cs"/>
                        </a:rPr>
                        <a:t>No</a:t>
                      </a:r>
                    </a:p>
                    <a:p>
                      <a:r>
                        <a:rPr lang="en-US" sz="1800" b="0" kern="1200" dirty="0">
                          <a:solidFill>
                            <a:schemeClr val="tx1"/>
                          </a:solidFill>
                          <a:effectLst/>
                          <a:latin typeface="+mn-lt"/>
                          <a:ea typeface="+mn-ea"/>
                          <a:cs typeface="+mn-cs"/>
                        </a:rPr>
                        <a:t>(alternative: Global South)</a:t>
                      </a:r>
                      <a:r>
                        <a:rPr lang="en-US" b="0" dirty="0">
                          <a:effectLst/>
                        </a:rPr>
                        <a:t> </a:t>
                      </a:r>
                      <a:endParaRPr lang="en-US" b="0" dirty="0"/>
                    </a:p>
                  </a:txBody>
                  <a:tcPr/>
                </a:tc>
                <a:extLst>
                  <a:ext uri="{0D108BD9-81ED-4DB2-BD59-A6C34878D82A}">
                    <a16:rowId xmlns:a16="http://schemas.microsoft.com/office/drawing/2014/main" val="3211431524"/>
                  </a:ext>
                </a:extLst>
              </a:tr>
              <a:tr h="2401936">
                <a:tc>
                  <a:txBody>
                    <a:bodyPr/>
                    <a:lstStyle/>
                    <a:p>
                      <a:r>
                        <a:rPr lang="en-US" dirty="0"/>
                        <a:t>Primary concern</a:t>
                      </a:r>
                    </a:p>
                  </a:txBody>
                  <a:tcPr/>
                </a:tc>
                <a:tc>
                  <a:txBody>
                    <a:bodyPr/>
                    <a:lstStyle/>
                    <a:p>
                      <a:r>
                        <a:rPr lang="en-US" sz="1800" b="0" kern="1200" dirty="0">
                          <a:solidFill>
                            <a:schemeClr val="tx1"/>
                          </a:solidFill>
                          <a:effectLst/>
                          <a:latin typeface="+mn-lt"/>
                          <a:ea typeface="+mn-ea"/>
                          <a:cs typeface="+mn-cs"/>
                        </a:rPr>
                        <a:t>Realizing aggregate gains from “free” trade; further economic liberalization; securing property rights and contract; strengthening institutions crucial to the functioning of markets </a:t>
                      </a:r>
                      <a:endParaRPr lang="en-US" b="0"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274975912"/>
                  </a:ext>
                </a:extLst>
              </a:tr>
              <a:tr h="38964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166972040"/>
                  </a:ext>
                </a:extLst>
              </a:tr>
            </a:tbl>
          </a:graphicData>
        </a:graphic>
      </p:graphicFrame>
    </p:spTree>
    <p:extLst>
      <p:ext uri="{BB962C8B-B14F-4D97-AF65-F5344CB8AC3E}">
        <p14:creationId xmlns:p14="http://schemas.microsoft.com/office/powerpoint/2010/main" val="3742125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A2209-24D0-3745-9690-44F807AA2351}"/>
              </a:ext>
            </a:extLst>
          </p:cNvPr>
          <p:cNvSpPr>
            <a:spLocks noGrp="1"/>
          </p:cNvSpPr>
          <p:nvPr>
            <p:ph type="title"/>
          </p:nvPr>
        </p:nvSpPr>
        <p:spPr/>
        <p:txBody>
          <a:bodyPr/>
          <a:lstStyle/>
          <a:p>
            <a:r>
              <a:rPr lang="en-US" dirty="0"/>
              <a:t>How to develop – three broad responses (2)</a:t>
            </a:r>
          </a:p>
        </p:txBody>
      </p:sp>
      <p:graphicFrame>
        <p:nvGraphicFramePr>
          <p:cNvPr id="4" name="Content Placeholder 3">
            <a:extLst>
              <a:ext uri="{FF2B5EF4-FFF2-40B4-BE49-F238E27FC236}">
                <a16:creationId xmlns:a16="http://schemas.microsoft.com/office/drawing/2014/main" id="{1E085C99-C3C5-6345-B9E9-35839908EBE2}"/>
              </a:ext>
            </a:extLst>
          </p:cNvPr>
          <p:cNvGraphicFramePr>
            <a:graphicFrameLocks noGrp="1"/>
          </p:cNvGraphicFramePr>
          <p:nvPr>
            <p:ph idx="1"/>
            <p:extLst>
              <p:ext uri="{D42A27DB-BD31-4B8C-83A1-F6EECF244321}">
                <p14:modId xmlns:p14="http://schemas.microsoft.com/office/powerpoint/2010/main" val="2317673483"/>
              </p:ext>
            </p:extLst>
          </p:nvPr>
        </p:nvGraphicFramePr>
        <p:xfrm>
          <a:off x="779489" y="1825625"/>
          <a:ext cx="10574311" cy="6223000"/>
        </p:xfrm>
        <a:graphic>
          <a:graphicData uri="http://schemas.openxmlformats.org/drawingml/2006/table">
            <a:tbl>
              <a:tblPr firstRow="1" bandRow="1">
                <a:tableStyleId>{8799B23B-EC83-4686-B30A-512413B5E67A}</a:tableStyleId>
              </a:tblPr>
              <a:tblGrid>
                <a:gridCol w="2687611">
                  <a:extLst>
                    <a:ext uri="{9D8B030D-6E8A-4147-A177-3AD203B41FA5}">
                      <a16:colId xmlns:a16="http://schemas.microsoft.com/office/drawing/2014/main" val="1184096148"/>
                    </a:ext>
                  </a:extLst>
                </a:gridCol>
                <a:gridCol w="2628900">
                  <a:extLst>
                    <a:ext uri="{9D8B030D-6E8A-4147-A177-3AD203B41FA5}">
                      <a16:colId xmlns:a16="http://schemas.microsoft.com/office/drawing/2014/main" val="3726269519"/>
                    </a:ext>
                  </a:extLst>
                </a:gridCol>
                <a:gridCol w="2628900">
                  <a:extLst>
                    <a:ext uri="{9D8B030D-6E8A-4147-A177-3AD203B41FA5}">
                      <a16:colId xmlns:a16="http://schemas.microsoft.com/office/drawing/2014/main" val="4242516872"/>
                    </a:ext>
                  </a:extLst>
                </a:gridCol>
                <a:gridCol w="2628900">
                  <a:extLst>
                    <a:ext uri="{9D8B030D-6E8A-4147-A177-3AD203B41FA5}">
                      <a16:colId xmlns:a16="http://schemas.microsoft.com/office/drawing/2014/main" val="1162693169"/>
                    </a:ext>
                  </a:extLst>
                </a:gridCol>
              </a:tblGrid>
              <a:tr h="370840">
                <a:tc>
                  <a:txBody>
                    <a:bodyPr/>
                    <a:lstStyle/>
                    <a:p>
                      <a:r>
                        <a:rPr lang="en-US" b="0" dirty="0"/>
                        <a:t>Broad position</a:t>
                      </a:r>
                    </a:p>
                  </a:txBody>
                  <a:tcPr/>
                </a:tc>
                <a:tc>
                  <a:txBody>
                    <a:bodyPr/>
                    <a:lstStyle/>
                    <a:p>
                      <a:r>
                        <a:rPr lang="en-US" b="0" dirty="0"/>
                        <a:t>The “free market” is the best way to achieve </a:t>
                      </a:r>
                      <a:r>
                        <a:rPr lang="en-US" b="0" dirty="0" err="1"/>
                        <a:t>developmen</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State developmentalism is the best way to achieve “late” development </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Both ”free markets” and state developmentalism should be rejected</a:t>
                      </a:r>
                    </a:p>
                    <a:p>
                      <a:endParaRPr lang="en-US" dirty="0"/>
                    </a:p>
                  </a:txBody>
                  <a:tcPr/>
                </a:tc>
                <a:extLst>
                  <a:ext uri="{0D108BD9-81ED-4DB2-BD59-A6C34878D82A}">
                    <a16:rowId xmlns:a16="http://schemas.microsoft.com/office/drawing/2014/main" val="3326865909"/>
                  </a:ext>
                </a:extLst>
              </a:tr>
              <a:tr h="370840">
                <a:tc>
                  <a:txBody>
                    <a:bodyPr/>
                    <a:lstStyle/>
                    <a:p>
                      <a:r>
                        <a:rPr lang="en-US" dirty="0"/>
                        <a:t>Primary concern</a:t>
                      </a:r>
                    </a:p>
                  </a:txBody>
                  <a:tcPr/>
                </a:tc>
                <a:tc>
                  <a:txBody>
                    <a:bodyPr/>
                    <a:lstStyle/>
                    <a:p>
                      <a:r>
                        <a:rPr lang="en-US" sz="1800" b="0" kern="1200" dirty="0">
                          <a:solidFill>
                            <a:schemeClr val="tx1"/>
                          </a:solidFill>
                          <a:effectLst/>
                          <a:latin typeface="+mn-lt"/>
                          <a:ea typeface="+mn-ea"/>
                          <a:cs typeface="+mn-cs"/>
                        </a:rPr>
                        <a:t>Realizing aggregate gains from “free” trade; further economic liberalization; securing property rights and contract; strengthening institutions crucial to the functioning of markets </a:t>
                      </a:r>
                      <a:endParaRPr lang="en-US" b="0" dirty="0"/>
                    </a:p>
                  </a:txBody>
                  <a:tcPr/>
                </a:tc>
                <a:tc>
                  <a:txBody>
                    <a:bodyPr/>
                    <a:lstStyle/>
                    <a:p>
                      <a:r>
                        <a:rPr lang="en-US" sz="1800" b="0" kern="1200" dirty="0">
                          <a:solidFill>
                            <a:schemeClr val="tx1"/>
                          </a:solidFill>
                          <a:effectLst/>
                          <a:latin typeface="+mn-lt"/>
                          <a:ea typeface="+mn-ea"/>
                          <a:cs typeface="+mn-cs"/>
                        </a:rPr>
                        <a:t>Alleviating absolute poverty and/or “catching up” to developed countries via various political initiatives (at the multilateral, national, and civil society level); industrializing via industrial policies</a:t>
                      </a:r>
                      <a:r>
                        <a:rPr lang="en-US" b="0" dirty="0">
                          <a:effectLst/>
                        </a:rPr>
                        <a:t> </a:t>
                      </a:r>
                      <a:endParaRPr lang="en-US" b="0" dirty="0"/>
                    </a:p>
                  </a:txBody>
                  <a:tcPr/>
                </a:tc>
                <a:tc>
                  <a:txBody>
                    <a:bodyPr/>
                    <a:lstStyle/>
                    <a:p>
                      <a:r>
                        <a:rPr lang="en-US" sz="1800" b="0" kern="1200" dirty="0">
                          <a:solidFill>
                            <a:schemeClr val="tx1"/>
                          </a:solidFill>
                          <a:effectLst/>
                          <a:latin typeface="+mn-lt"/>
                          <a:ea typeface="+mn-ea"/>
                          <a:cs typeface="+mn-cs"/>
                        </a:rPr>
                        <a:t>Resisting neoliberal globalization and multinational corporations in </a:t>
                      </a:r>
                      <a:r>
                        <a:rPr lang="en-US" sz="1800" b="0" kern="1200" dirty="0" err="1">
                          <a:solidFill>
                            <a:schemeClr val="tx1"/>
                          </a:solidFill>
                          <a:effectLst/>
                          <a:latin typeface="+mn-lt"/>
                          <a:ea typeface="+mn-ea"/>
                          <a:cs typeface="+mn-cs"/>
                        </a:rPr>
                        <a:t>favour</a:t>
                      </a:r>
                      <a:r>
                        <a:rPr lang="en-US" sz="1800" b="0" kern="1200" dirty="0">
                          <a:solidFill>
                            <a:schemeClr val="tx1"/>
                          </a:solidFill>
                          <a:effectLst/>
                          <a:latin typeface="+mn-lt"/>
                          <a:ea typeface="+mn-ea"/>
                          <a:cs typeface="+mn-cs"/>
                        </a:rPr>
                        <a:t> of local, communitarian forms of production, politics, and culture</a:t>
                      </a:r>
                      <a:r>
                        <a:rPr lang="en-US" b="0" dirty="0">
                          <a:effectLst/>
                        </a:rPr>
                        <a:t> </a:t>
                      </a:r>
                      <a:endParaRPr lang="en-US" b="0" dirty="0"/>
                    </a:p>
                  </a:txBody>
                  <a:tcPr/>
                </a:tc>
                <a:extLst>
                  <a:ext uri="{0D108BD9-81ED-4DB2-BD59-A6C34878D82A}">
                    <a16:rowId xmlns:a16="http://schemas.microsoft.com/office/drawing/2014/main" val="3374762483"/>
                  </a:ext>
                </a:extLst>
              </a:tr>
              <a:tr h="370840">
                <a:tc>
                  <a:txBody>
                    <a:bodyPr/>
                    <a:lstStyle/>
                    <a:p>
                      <a:r>
                        <a:rPr lang="en-US" dirty="0"/>
                        <a:t>Representative institutions or </a:t>
                      </a:r>
                      <a:r>
                        <a:rPr lang="en-US" dirty="0" err="1"/>
                        <a:t>organisations</a:t>
                      </a:r>
                      <a:endParaRPr lang="en-US" dirty="0"/>
                    </a:p>
                  </a:txBody>
                  <a:tcPr/>
                </a:tc>
                <a:tc>
                  <a:txBody>
                    <a:bodyPr/>
                    <a:lstStyle/>
                    <a:p>
                      <a:r>
                        <a:rPr lang="en-US" sz="1800" b="0" kern="1200" dirty="0">
                          <a:solidFill>
                            <a:schemeClr val="tx1"/>
                          </a:solidFill>
                          <a:effectLst/>
                          <a:latin typeface="+mn-lt"/>
                          <a:ea typeface="+mn-ea"/>
                          <a:cs typeface="+mn-cs"/>
                        </a:rPr>
                        <a:t>World Bank; IMF; WTO; financial G20; World Economic Forum; UN Security Council</a:t>
                      </a:r>
                      <a:r>
                        <a:rPr lang="en-US" b="0" dirty="0">
                          <a:effectLst/>
                        </a:rPr>
                        <a:t> </a:t>
                      </a:r>
                      <a:endParaRPr lang="en-US" b="0" dirty="0"/>
                    </a:p>
                  </a:txBody>
                  <a:tcPr/>
                </a:tc>
                <a:tc>
                  <a:txBody>
                    <a:bodyPr/>
                    <a:lstStyle/>
                    <a:p>
                      <a:r>
                        <a:rPr lang="en-US" sz="1800" b="0" kern="1200" dirty="0">
                          <a:solidFill>
                            <a:schemeClr val="tx1"/>
                          </a:solidFill>
                          <a:effectLst/>
                          <a:latin typeface="+mn-lt"/>
                          <a:ea typeface="+mn-ea"/>
                          <a:cs typeface="+mn-cs"/>
                        </a:rPr>
                        <a:t>Group of 77; BRICS; agricultural G20; UNDP; UNESCO; UN General Assembly</a:t>
                      </a:r>
                      <a:r>
                        <a:rPr lang="en-US" b="0" dirty="0">
                          <a:effectLst/>
                        </a:rPr>
                        <a:t> </a:t>
                      </a:r>
                      <a:endParaRPr lang="en-US" b="0" dirty="0"/>
                    </a:p>
                  </a:txBody>
                  <a:tcPr/>
                </a:tc>
                <a:tc>
                  <a:txBody>
                    <a:bodyPr/>
                    <a:lstStyle/>
                    <a:p>
                      <a:r>
                        <a:rPr lang="en-US" sz="1800" b="0" kern="1200" dirty="0">
                          <a:solidFill>
                            <a:schemeClr val="tx1"/>
                          </a:solidFill>
                          <a:effectLst/>
                          <a:latin typeface="+mn-lt"/>
                          <a:ea typeface="+mn-ea"/>
                          <a:cs typeface="+mn-cs"/>
                        </a:rPr>
                        <a:t>World Social Forum; </a:t>
                      </a:r>
                      <a:r>
                        <a:rPr lang="en-US" sz="1800" b="0" kern="1200" dirty="0" err="1">
                          <a:solidFill>
                            <a:schemeClr val="tx1"/>
                          </a:solidFill>
                          <a:effectLst/>
                          <a:latin typeface="+mn-lt"/>
                          <a:ea typeface="+mn-ea"/>
                          <a:cs typeface="+mn-cs"/>
                        </a:rPr>
                        <a:t>Movimento</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Sem</a:t>
                      </a:r>
                      <a:r>
                        <a:rPr lang="en-US" sz="1800" b="0" kern="1200" dirty="0">
                          <a:solidFill>
                            <a:schemeClr val="tx1"/>
                          </a:solidFill>
                          <a:effectLst/>
                          <a:latin typeface="+mn-lt"/>
                          <a:ea typeface="+mn-ea"/>
                          <a:cs typeface="+mn-cs"/>
                        </a:rPr>
                        <a:t> Terra (Brazilian Landless Movement)</a:t>
                      </a:r>
                      <a:r>
                        <a:rPr lang="en-US" b="0" dirty="0">
                          <a:effectLst/>
                        </a:rPr>
                        <a:t> </a:t>
                      </a:r>
                      <a:endParaRPr lang="en-US" b="0" dirty="0"/>
                    </a:p>
                  </a:txBody>
                  <a:tcPr/>
                </a:tc>
                <a:extLst>
                  <a:ext uri="{0D108BD9-81ED-4DB2-BD59-A6C34878D82A}">
                    <a16:rowId xmlns:a16="http://schemas.microsoft.com/office/drawing/2014/main" val="1210504874"/>
                  </a:ext>
                </a:extLst>
              </a:tr>
              <a:tr h="370840">
                <a:tc>
                  <a:txBody>
                    <a:bodyPr/>
                    <a:lstStyle/>
                    <a:p>
                      <a:r>
                        <a:rPr lang="en-US" dirty="0"/>
                        <a:t>Colonial legacies</a:t>
                      </a:r>
                    </a:p>
                  </a:txBody>
                  <a:tcPr/>
                </a:tc>
                <a:tc>
                  <a:txBody>
                    <a:bodyPr/>
                    <a:lstStyle/>
                    <a:p>
                      <a:r>
                        <a:rPr lang="en-US" dirty="0" err="1"/>
                        <a:t>neglible</a:t>
                      </a:r>
                      <a:r>
                        <a:rPr lang="en-US" dirty="0"/>
                        <a:t> or benign</a:t>
                      </a:r>
                    </a:p>
                  </a:txBody>
                  <a:tcPr/>
                </a:tc>
                <a:tc>
                  <a:txBody>
                    <a:bodyPr/>
                    <a:lstStyle/>
                    <a:p>
                      <a:r>
                        <a:rPr lang="en-US" dirty="0"/>
                        <a:t>Surmountable, especially through South-South cooperation</a:t>
                      </a:r>
                    </a:p>
                  </a:txBody>
                  <a:tcPr/>
                </a:tc>
                <a:tc>
                  <a:txBody>
                    <a:bodyPr/>
                    <a:lstStyle/>
                    <a:p>
                      <a:r>
                        <a:rPr lang="en-US" dirty="0"/>
                        <a:t>Malign and ongoing</a:t>
                      </a:r>
                    </a:p>
                  </a:txBody>
                  <a:tcPr/>
                </a:tc>
                <a:extLst>
                  <a:ext uri="{0D108BD9-81ED-4DB2-BD59-A6C34878D82A}">
                    <a16:rowId xmlns:a16="http://schemas.microsoft.com/office/drawing/2014/main" val="546457014"/>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66027137"/>
                  </a:ext>
                </a:extLst>
              </a:tr>
            </a:tbl>
          </a:graphicData>
        </a:graphic>
      </p:graphicFrame>
    </p:spTree>
    <p:extLst>
      <p:ext uri="{BB962C8B-B14F-4D97-AF65-F5344CB8AC3E}">
        <p14:creationId xmlns:p14="http://schemas.microsoft.com/office/powerpoint/2010/main" val="245934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CF4F6-2723-744C-B350-02A9DCC59C64}"/>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6DB6961C-C7CA-B644-9E9D-EB4F432E5AC0}"/>
              </a:ext>
            </a:extLst>
          </p:cNvPr>
          <p:cNvSpPr>
            <a:spLocks noGrp="1"/>
          </p:cNvSpPr>
          <p:nvPr>
            <p:ph idx="1"/>
          </p:nvPr>
        </p:nvSpPr>
        <p:spPr/>
        <p:txBody>
          <a:bodyPr>
            <a:normAutofit lnSpcReduction="10000"/>
          </a:bodyPr>
          <a:lstStyle/>
          <a:p>
            <a:r>
              <a:rPr lang="en-GB" dirty="0"/>
              <a:t>“Development” is not a purely technical concept but involves values judgments about different kinds of economic, political, social and cultural change. </a:t>
            </a:r>
          </a:p>
          <a:p>
            <a:endParaRPr lang="en-GB" dirty="0"/>
          </a:p>
          <a:p>
            <a:r>
              <a:rPr lang="en-GB" dirty="0"/>
              <a:t>“Developing” countries differ from “developed” countries in ways that go beyond income. But they also face comparable challenges. </a:t>
            </a:r>
          </a:p>
          <a:p>
            <a:pPr marL="0" indent="0">
              <a:buNone/>
            </a:pPr>
            <a:endParaRPr lang="en-GB" dirty="0"/>
          </a:p>
          <a:p>
            <a:r>
              <a:rPr lang="en-GB" dirty="0"/>
              <a:t>In the current era of global development, “developed” countries differ from “developing” countries by having more power to set the rules of the global trade and aid regimes.  </a:t>
            </a:r>
            <a:endParaRPr lang="en-US" dirty="0"/>
          </a:p>
          <a:p>
            <a:endParaRPr lang="en-US" dirty="0"/>
          </a:p>
        </p:txBody>
      </p:sp>
    </p:spTree>
    <p:extLst>
      <p:ext uri="{BB962C8B-B14F-4D97-AF65-F5344CB8AC3E}">
        <p14:creationId xmlns:p14="http://schemas.microsoft.com/office/powerpoint/2010/main" val="9929053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EF7DA-D099-C948-A6E9-392D206FD379}"/>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421F9A1B-767A-4841-A9A7-6692AD32A027}"/>
              </a:ext>
            </a:extLst>
          </p:cNvPr>
          <p:cNvSpPr>
            <a:spLocks noGrp="1"/>
          </p:cNvSpPr>
          <p:nvPr>
            <p:ph idx="1"/>
          </p:nvPr>
        </p:nvSpPr>
        <p:spPr/>
        <p:txBody>
          <a:bodyPr/>
          <a:lstStyle/>
          <a:p>
            <a:r>
              <a:rPr lang="en-US" dirty="0"/>
              <a:t>Different perspectives in development studies are based on different theoretical and ideological foundations.</a:t>
            </a:r>
          </a:p>
          <a:p>
            <a:endParaRPr lang="en-US" dirty="0"/>
          </a:p>
          <a:p>
            <a:r>
              <a:rPr lang="en-US" dirty="0"/>
              <a:t>Amartya Sen’s notion of “development as freedom” is both a theoretical contribution to development studies (the “capabilities approach”) and a practical contribution (the development of the Human Development Index and its propagation via the United Nations Development </a:t>
            </a:r>
            <a:r>
              <a:rPr lang="en-US" dirty="0" err="1"/>
              <a:t>Programme’s</a:t>
            </a:r>
            <a:r>
              <a:rPr lang="en-US" dirty="0"/>
              <a:t> annual Human Development Report). </a:t>
            </a:r>
          </a:p>
          <a:p>
            <a:endParaRPr lang="en-US" dirty="0"/>
          </a:p>
        </p:txBody>
      </p:sp>
    </p:spTree>
    <p:extLst>
      <p:ext uri="{BB962C8B-B14F-4D97-AF65-F5344CB8AC3E}">
        <p14:creationId xmlns:p14="http://schemas.microsoft.com/office/powerpoint/2010/main" val="3763556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BD8F0-EDFF-B546-B2A7-B92B9A8610B4}"/>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B9A094A4-5146-FC4C-BB0F-9C88932182B6}"/>
              </a:ext>
            </a:extLst>
          </p:cNvPr>
          <p:cNvSpPr>
            <a:spLocks noGrp="1"/>
          </p:cNvSpPr>
          <p:nvPr>
            <p:ph idx="1"/>
          </p:nvPr>
        </p:nvSpPr>
        <p:spPr/>
        <p:txBody>
          <a:bodyPr>
            <a:normAutofit/>
          </a:bodyPr>
          <a:lstStyle/>
          <a:p>
            <a:r>
              <a:rPr lang="en-US" dirty="0"/>
              <a:t>Questions about development</a:t>
            </a:r>
          </a:p>
          <a:p>
            <a:r>
              <a:rPr lang="en-US" dirty="0"/>
              <a:t>Changing approaches to development and the “capabilities” approach</a:t>
            </a:r>
          </a:p>
          <a:p>
            <a:r>
              <a:rPr lang="en-US" dirty="0"/>
              <a:t>A debate about history: </a:t>
            </a:r>
            <a:r>
              <a:rPr lang="en-US" dirty="0" err="1"/>
              <a:t>Roser</a:t>
            </a:r>
            <a:r>
              <a:rPr lang="en-US" dirty="0"/>
              <a:t> vs Hickel</a:t>
            </a:r>
          </a:p>
          <a:p>
            <a:r>
              <a:rPr lang="en-US" dirty="0"/>
              <a:t>Some global trends</a:t>
            </a:r>
          </a:p>
          <a:p>
            <a:r>
              <a:rPr lang="en-US" dirty="0"/>
              <a:t>Colonial legacies</a:t>
            </a:r>
          </a:p>
          <a:p>
            <a:r>
              <a:rPr lang="en-US" dirty="0"/>
              <a:t>Comparing some broad perspectives on development</a:t>
            </a:r>
          </a:p>
          <a:p>
            <a:r>
              <a:rPr lang="en-US" dirty="0"/>
              <a:t>Conclusions</a:t>
            </a:r>
          </a:p>
          <a:p>
            <a:endParaRPr lang="en-US" dirty="0"/>
          </a:p>
        </p:txBody>
      </p:sp>
    </p:spTree>
    <p:extLst>
      <p:ext uri="{BB962C8B-B14F-4D97-AF65-F5344CB8AC3E}">
        <p14:creationId xmlns:p14="http://schemas.microsoft.com/office/powerpoint/2010/main" val="19834801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0AAD9-AC97-8045-AF3E-9A0238C2A8D7}"/>
              </a:ext>
            </a:extLst>
          </p:cNvPr>
          <p:cNvSpPr>
            <a:spLocks noGrp="1"/>
          </p:cNvSpPr>
          <p:nvPr>
            <p:ph type="title"/>
          </p:nvPr>
        </p:nvSpPr>
        <p:spPr/>
        <p:txBody>
          <a:bodyPr/>
          <a:lstStyle/>
          <a:p>
            <a:r>
              <a:rPr lang="en-US" dirty="0"/>
              <a:t>After the break</a:t>
            </a:r>
          </a:p>
        </p:txBody>
      </p:sp>
      <p:sp>
        <p:nvSpPr>
          <p:cNvPr id="3" name="Content Placeholder 2">
            <a:extLst>
              <a:ext uri="{FF2B5EF4-FFF2-40B4-BE49-F238E27FC236}">
                <a16:creationId xmlns:a16="http://schemas.microsoft.com/office/drawing/2014/main" id="{57241418-4936-A04D-AAC0-34E36B477524}"/>
              </a:ext>
            </a:extLst>
          </p:cNvPr>
          <p:cNvSpPr>
            <a:spLocks noGrp="1"/>
          </p:cNvSpPr>
          <p:nvPr>
            <p:ph idx="1"/>
          </p:nvPr>
        </p:nvSpPr>
        <p:spPr/>
        <p:txBody>
          <a:bodyPr/>
          <a:lstStyle/>
          <a:p>
            <a:r>
              <a:rPr lang="en-US" dirty="0"/>
              <a:t>What is an emerging economy?</a:t>
            </a:r>
          </a:p>
          <a:p>
            <a:r>
              <a:rPr lang="en-US" dirty="0"/>
              <a:t>What are the origins of the term BRICs and BRICS?</a:t>
            </a:r>
          </a:p>
          <a:p>
            <a:r>
              <a:rPr lang="en-US" dirty="0"/>
              <a:t>What distinguishes an emerging economy from the economy of </a:t>
            </a:r>
            <a:r>
              <a:rPr lang="en-US"/>
              <a:t>other countries? </a:t>
            </a:r>
          </a:p>
        </p:txBody>
      </p:sp>
    </p:spTree>
    <p:extLst>
      <p:ext uri="{BB962C8B-B14F-4D97-AF65-F5344CB8AC3E}">
        <p14:creationId xmlns:p14="http://schemas.microsoft.com/office/powerpoint/2010/main" val="1090786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BEEC13-7F44-B547-AA41-32C9A4393F02}"/>
              </a:ext>
            </a:extLst>
          </p:cNvPr>
          <p:cNvPicPr>
            <a:picLocks noChangeAspect="1"/>
          </p:cNvPicPr>
          <p:nvPr/>
        </p:nvPicPr>
        <p:blipFill>
          <a:blip r:embed="rId3"/>
          <a:stretch>
            <a:fillRect/>
          </a:stretch>
        </p:blipFill>
        <p:spPr>
          <a:xfrm>
            <a:off x="1423737" y="288758"/>
            <a:ext cx="9144000" cy="6099142"/>
          </a:xfrm>
          <a:prstGeom prst="rect">
            <a:avLst/>
          </a:prstGeom>
        </p:spPr>
      </p:pic>
    </p:spTree>
    <p:extLst>
      <p:ext uri="{BB962C8B-B14F-4D97-AF65-F5344CB8AC3E}">
        <p14:creationId xmlns:p14="http://schemas.microsoft.com/office/powerpoint/2010/main" val="1539198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72872A-4900-0644-83C7-11481B91EC15}"/>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888976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673606-0C2C-BC48-A61A-30FA3FEC595E}"/>
              </a:ext>
            </a:extLst>
          </p:cNvPr>
          <p:cNvPicPr>
            <a:picLocks noChangeAspect="1"/>
          </p:cNvPicPr>
          <p:nvPr/>
        </p:nvPicPr>
        <p:blipFill>
          <a:blip r:embed="rId3"/>
          <a:stretch>
            <a:fillRect/>
          </a:stretch>
        </p:blipFill>
        <p:spPr>
          <a:xfrm>
            <a:off x="1740503" y="959568"/>
            <a:ext cx="7874000" cy="5080000"/>
          </a:xfrm>
          <a:prstGeom prst="rect">
            <a:avLst/>
          </a:prstGeom>
        </p:spPr>
      </p:pic>
    </p:spTree>
    <p:extLst>
      <p:ext uri="{BB962C8B-B14F-4D97-AF65-F5344CB8AC3E}">
        <p14:creationId xmlns:p14="http://schemas.microsoft.com/office/powerpoint/2010/main" val="3835055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F19EF4-C8F2-2D44-9B31-688601928FCE}"/>
              </a:ext>
            </a:extLst>
          </p:cNvPr>
          <p:cNvPicPr>
            <a:picLocks noChangeAspect="1"/>
          </p:cNvPicPr>
          <p:nvPr/>
        </p:nvPicPr>
        <p:blipFill>
          <a:blip r:embed="rId3"/>
          <a:stretch>
            <a:fillRect/>
          </a:stretch>
        </p:blipFill>
        <p:spPr>
          <a:xfrm>
            <a:off x="1732547" y="0"/>
            <a:ext cx="9144000" cy="6858000"/>
          </a:xfrm>
          <a:prstGeom prst="rect">
            <a:avLst/>
          </a:prstGeom>
        </p:spPr>
      </p:pic>
    </p:spTree>
    <p:extLst>
      <p:ext uri="{BB962C8B-B14F-4D97-AF65-F5344CB8AC3E}">
        <p14:creationId xmlns:p14="http://schemas.microsoft.com/office/powerpoint/2010/main" val="2265054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1ED174-B6BA-E143-8168-A1125D5BC1FE}"/>
              </a:ext>
            </a:extLst>
          </p:cNvPr>
          <p:cNvPicPr>
            <a:picLocks noChangeAspect="1"/>
          </p:cNvPicPr>
          <p:nvPr/>
        </p:nvPicPr>
        <p:blipFill>
          <a:blip r:embed="rId3"/>
          <a:stretch>
            <a:fillRect/>
          </a:stretch>
        </p:blipFill>
        <p:spPr>
          <a:xfrm>
            <a:off x="1183105" y="355600"/>
            <a:ext cx="9144000" cy="6502400"/>
          </a:xfrm>
          <a:prstGeom prst="rect">
            <a:avLst/>
          </a:prstGeom>
        </p:spPr>
      </p:pic>
    </p:spTree>
    <p:extLst>
      <p:ext uri="{BB962C8B-B14F-4D97-AF65-F5344CB8AC3E}">
        <p14:creationId xmlns:p14="http://schemas.microsoft.com/office/powerpoint/2010/main" val="5529394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2124</Words>
  <Application>Microsoft Macintosh PowerPoint</Application>
  <PresentationFormat>Widescreen</PresentationFormat>
  <Paragraphs>308</Paragraphs>
  <Slides>40</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Calibri Light</vt:lpstr>
      <vt:lpstr>Office Theme</vt:lpstr>
      <vt:lpstr>Relacoes Internacionais e Desenvolvimento</vt:lpstr>
      <vt:lpstr>Our main questions</vt:lpstr>
      <vt:lpstr>Subsidiary questions</vt:lpstr>
      <vt:lpstr>Outline</vt:lpstr>
      <vt:lpstr>PowerPoint Presentation</vt:lpstr>
      <vt:lpstr>PowerPoint Presentation</vt:lpstr>
      <vt:lpstr>PowerPoint Presentation</vt:lpstr>
      <vt:lpstr>PowerPoint Presentation</vt:lpstr>
      <vt:lpstr>PowerPoint Presentation</vt:lpstr>
      <vt:lpstr>PowerPoint Presentation</vt:lpstr>
      <vt:lpstr>What is development?</vt:lpstr>
      <vt:lpstr>Is development essentially…</vt:lpstr>
      <vt:lpstr>Should development be about…</vt:lpstr>
      <vt:lpstr>Is the most important goal of development…</vt:lpstr>
      <vt:lpstr>Whatever your preference…</vt:lpstr>
      <vt:lpstr>Changing approaches to development</vt:lpstr>
      <vt:lpstr>Income as a means of defining development</vt:lpstr>
      <vt:lpstr>Classifications by the World Bank</vt:lpstr>
      <vt:lpstr>Characteristics of a “developing” country</vt:lpstr>
      <vt:lpstr>What about Amartya Sen’s “development as freedom”?</vt:lpstr>
      <vt:lpstr>The capabilities approach</vt:lpstr>
      <vt:lpstr>The Human Development Index</vt:lpstr>
      <vt:lpstr>The Millenium Development Goals</vt:lpstr>
      <vt:lpstr>The MDGs – a reflection of development as a global project </vt:lpstr>
      <vt:lpstr>The Sustainable Development Goals (17)</vt:lpstr>
      <vt:lpstr>Why examine theories of development?</vt:lpstr>
      <vt:lpstr>Because…</vt:lpstr>
      <vt:lpstr>More quotes from J.M. Keynes</vt:lpstr>
      <vt:lpstr>Max Roser – Our World in Data – 5 charts</vt:lpstr>
      <vt:lpstr>Some global trends</vt:lpstr>
      <vt:lpstr>Some more data </vt:lpstr>
      <vt:lpstr>The distribution of world GDP growth since 1980</vt:lpstr>
      <vt:lpstr>Colonial legacies – suggested patterns</vt:lpstr>
      <vt:lpstr>Colonial legacies – suggested patterns (2)</vt:lpstr>
      <vt:lpstr>Three broad perspectives on development</vt:lpstr>
      <vt:lpstr>How to develop - three broad responses</vt:lpstr>
      <vt:lpstr>How to develop – three broad responses (2)</vt:lpstr>
      <vt:lpstr>Conclusions</vt:lpstr>
      <vt:lpstr>Conclusions</vt:lpstr>
      <vt:lpstr>After the break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42</cp:revision>
  <dcterms:created xsi:type="dcterms:W3CDTF">2018-09-23T15:03:55Z</dcterms:created>
  <dcterms:modified xsi:type="dcterms:W3CDTF">2019-04-21T23:22:51Z</dcterms:modified>
</cp:coreProperties>
</file>