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wav" ContentType="audio/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4" r:id="rId1"/>
  </p:sldMasterIdLst>
  <p:notesMasterIdLst>
    <p:notesMasterId r:id="rId70"/>
  </p:notesMasterIdLst>
  <p:sldIdLst>
    <p:sldId id="256" r:id="rId2"/>
    <p:sldId id="424" r:id="rId3"/>
    <p:sldId id="425" r:id="rId4"/>
    <p:sldId id="426" r:id="rId5"/>
    <p:sldId id="427" r:id="rId6"/>
    <p:sldId id="428" r:id="rId7"/>
    <p:sldId id="429" r:id="rId8"/>
    <p:sldId id="430" r:id="rId9"/>
    <p:sldId id="431" r:id="rId10"/>
    <p:sldId id="432" r:id="rId11"/>
    <p:sldId id="433" r:id="rId12"/>
    <p:sldId id="434" r:id="rId13"/>
    <p:sldId id="435" r:id="rId14"/>
    <p:sldId id="436" r:id="rId15"/>
    <p:sldId id="437" r:id="rId16"/>
    <p:sldId id="438" r:id="rId17"/>
    <p:sldId id="439" r:id="rId18"/>
    <p:sldId id="444" r:id="rId19"/>
    <p:sldId id="446" r:id="rId20"/>
    <p:sldId id="448" r:id="rId21"/>
    <p:sldId id="449" r:id="rId22"/>
    <p:sldId id="445" r:id="rId23"/>
    <p:sldId id="450" r:id="rId24"/>
    <p:sldId id="454" r:id="rId25"/>
    <p:sldId id="453" r:id="rId26"/>
    <p:sldId id="451" r:id="rId27"/>
    <p:sldId id="452" r:id="rId28"/>
    <p:sldId id="385" r:id="rId29"/>
    <p:sldId id="343" r:id="rId30"/>
    <p:sldId id="344" r:id="rId31"/>
    <p:sldId id="358" r:id="rId32"/>
    <p:sldId id="359" r:id="rId33"/>
    <p:sldId id="388" r:id="rId34"/>
    <p:sldId id="360" r:id="rId35"/>
    <p:sldId id="389" r:id="rId36"/>
    <p:sldId id="390" r:id="rId37"/>
    <p:sldId id="391" r:id="rId38"/>
    <p:sldId id="392" r:id="rId39"/>
    <p:sldId id="395" r:id="rId40"/>
    <p:sldId id="396" r:id="rId41"/>
    <p:sldId id="362" r:id="rId42"/>
    <p:sldId id="363" r:id="rId43"/>
    <p:sldId id="420" r:id="rId44"/>
    <p:sldId id="398" r:id="rId45"/>
    <p:sldId id="399" r:id="rId46"/>
    <p:sldId id="400" r:id="rId47"/>
    <p:sldId id="401" r:id="rId48"/>
    <p:sldId id="402" r:id="rId49"/>
    <p:sldId id="403" r:id="rId50"/>
    <p:sldId id="404" r:id="rId51"/>
    <p:sldId id="405" r:id="rId52"/>
    <p:sldId id="406" r:id="rId53"/>
    <p:sldId id="407" r:id="rId54"/>
    <p:sldId id="408" r:id="rId55"/>
    <p:sldId id="409" r:id="rId56"/>
    <p:sldId id="410" r:id="rId57"/>
    <p:sldId id="411" r:id="rId58"/>
    <p:sldId id="412" r:id="rId59"/>
    <p:sldId id="413" r:id="rId60"/>
    <p:sldId id="414" r:id="rId61"/>
    <p:sldId id="415" r:id="rId62"/>
    <p:sldId id="416" r:id="rId63"/>
    <p:sldId id="418" r:id="rId64"/>
    <p:sldId id="419" r:id="rId65"/>
    <p:sldId id="397" r:id="rId66"/>
    <p:sldId id="422" r:id="rId67"/>
    <p:sldId id="421" r:id="rId68"/>
    <p:sldId id="423" r:id="rId69"/>
  </p:sldIdLst>
  <p:sldSz cx="9144000" cy="5143500" type="screen16x9"/>
  <p:notesSz cx="6858000" cy="91440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90651C3A-4460-11DB-9652-00E08161165F}">
  <a:tblStyle styleId="{284E427A-3D55-4303-BF80-6455036E1DE7}" styleName="Estilo com Tema 1 - Ênfase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3" d="100"/>
          <a:sy n="93" d="100"/>
        </p:scale>
        <p:origin x="726" y="78"/>
      </p:cViewPr>
      <p:guideLst>
        <p:guide orient="horz" pos="162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 Type="http://schemas.openxmlformats.org/officeDocument/2006/relationships/slide" Target="slides/slide6.xml"/><Relationship Id="rId71"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1"/>
        <p:cNvGrpSpPr/>
        <p:nvPr/>
      </p:nvGrpSpPr>
      <p:grpSpPr>
        <a:xfrm>
          <a:off x="0" y="0"/>
          <a:ext cx="0" cy="0"/>
          <a:chOff x="0" y="0"/>
          <a:chExt cx="0" cy="0"/>
        </a:xfrm>
      </p:grpSpPr>
      <p:sp>
        <p:nvSpPr>
          <p:cNvPr id="2" name="Shape 2"/>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 name="Shape 3"/>
          <p:cNvSpPr txBox="1">
            <a:spLocks noGrp="1"/>
          </p:cNvSpPr>
          <p:nvPr>
            <p:ph type="body" idx="1"/>
          </p:nvPr>
        </p:nvSpPr>
        <p:spPr>
          <a:xfrm>
            <a:off x="685800" y="4343400"/>
            <a:ext cx="5486399" cy="4114800"/>
          </a:xfrm>
          <a:prstGeom prst="rect">
            <a:avLst/>
          </a:prstGeom>
        </p:spPr>
        <p:txBody>
          <a:bodyPr lIns="91425" tIns="91425" rIns="91425" bIns="91425" anchor="t" anchorCtr="0"/>
          <a:lstStyle>
            <a:lvl1pPr>
              <a:defRPr sz="1100"/>
            </a:lvl1pPr>
            <a:lvl2pPr>
              <a:defRPr sz="1100"/>
            </a:lvl2pPr>
            <a:lvl3pPr>
              <a:defRPr sz="1100"/>
            </a:lvl3pPr>
            <a:lvl4pPr>
              <a:defRPr sz="1100"/>
            </a:lvl4pPr>
            <a:lvl5pPr>
              <a:defRPr sz="1100"/>
            </a:lvl5pPr>
            <a:lvl6pPr>
              <a:defRPr sz="1100"/>
            </a:lvl6pPr>
            <a:lvl7pPr>
              <a:defRPr sz="1100"/>
            </a:lvl7pPr>
            <a:lvl8pPr>
              <a:defRPr sz="1100"/>
            </a:lvl8pPr>
            <a:lvl9pPr>
              <a:defRPr sz="1100"/>
            </a:lvl9pPr>
          </a:lstStyle>
          <a:p>
            <a:endParaRPr/>
          </a:p>
        </p:txBody>
      </p:sp>
    </p:spTree>
    <p:extLst>
      <p:ext uri="{BB962C8B-B14F-4D97-AF65-F5344CB8AC3E}">
        <p14:creationId xmlns:p14="http://schemas.microsoft.com/office/powerpoint/2010/main" val="3886993882"/>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
        <p:cNvGrpSpPr/>
        <p:nvPr/>
      </p:nvGrpSpPr>
      <p:grpSpPr>
        <a:xfrm>
          <a:off x="0" y="0"/>
          <a:ext cx="0" cy="0"/>
          <a:chOff x="0" y="0"/>
          <a:chExt cx="0" cy="0"/>
        </a:xfrm>
      </p:grpSpPr>
      <p:sp>
        <p:nvSpPr>
          <p:cNvPr id="35" name="Shape 3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6" name="Shape 3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extLst>
      <p:ext uri="{BB962C8B-B14F-4D97-AF65-F5344CB8AC3E}">
        <p14:creationId xmlns:p14="http://schemas.microsoft.com/office/powerpoint/2010/main" val="140488285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p>
        </p:txBody>
      </p:sp>
      <p:sp>
        <p:nvSpPr>
          <p:cNvPr id="22532" name="Slide Number Placeholder 3"/>
          <p:cNvSpPr>
            <a:spLocks noGrp="1"/>
          </p:cNvSpPr>
          <p:nvPr>
            <p:ph type="sldNum" sz="quarter" idx="5"/>
          </p:nvPr>
        </p:nvSpPr>
        <p:spPr bwMode="auto">
          <a:xfrm>
            <a:off x="3884613" y="8685213"/>
            <a:ext cx="2971800" cy="4572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charset="-128"/>
              </a:defRPr>
            </a:lvl1pPr>
            <a:lvl2pPr marL="37931725" indent="-37474525">
              <a:defRPr sz="2400">
                <a:solidFill>
                  <a:schemeClr val="tx1"/>
                </a:solidFill>
                <a:latin typeface="Arial" charset="0"/>
                <a:ea typeface="ＭＳ Ｐゴシック" charset="-128"/>
              </a:defRPr>
            </a:lvl2pPr>
            <a:lvl3pPr>
              <a:defRPr sz="2400">
                <a:solidFill>
                  <a:schemeClr val="tx1"/>
                </a:solidFill>
                <a:latin typeface="Arial" charset="0"/>
                <a:ea typeface="ＭＳ Ｐゴシック" charset="-128"/>
              </a:defRPr>
            </a:lvl3pPr>
            <a:lvl4pPr>
              <a:defRPr sz="2400">
                <a:solidFill>
                  <a:schemeClr val="tx1"/>
                </a:solidFill>
                <a:latin typeface="Arial" charset="0"/>
                <a:ea typeface="ＭＳ Ｐゴシック" charset="-128"/>
              </a:defRPr>
            </a:lvl4pPr>
            <a:lvl5pPr>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fld id="{E39E29F4-F945-4992-AD0F-D2E39EC7E861}" type="slidenum">
              <a:rPr lang="en-US" sz="1200"/>
              <a:pPr/>
              <a:t>14</a:t>
            </a:fld>
            <a:endParaRPr lang="en-US" sz="1200"/>
          </a:p>
        </p:txBody>
      </p:sp>
    </p:spTree>
    <p:extLst>
      <p:ext uri="{BB962C8B-B14F-4D97-AF65-F5344CB8AC3E}">
        <p14:creationId xmlns:p14="http://schemas.microsoft.com/office/powerpoint/2010/main" val="150648353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p>
        </p:txBody>
      </p:sp>
      <p:sp>
        <p:nvSpPr>
          <p:cNvPr id="24580" name="Slide Number Placeholder 3"/>
          <p:cNvSpPr>
            <a:spLocks noGrp="1"/>
          </p:cNvSpPr>
          <p:nvPr>
            <p:ph type="sldNum" sz="quarter" idx="5"/>
          </p:nvPr>
        </p:nvSpPr>
        <p:spPr bwMode="auto">
          <a:xfrm>
            <a:off x="3884613" y="8685213"/>
            <a:ext cx="2971800" cy="4572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charset="-128"/>
              </a:defRPr>
            </a:lvl1pPr>
            <a:lvl2pPr marL="37931725" indent="-37474525">
              <a:defRPr sz="2400">
                <a:solidFill>
                  <a:schemeClr val="tx1"/>
                </a:solidFill>
                <a:latin typeface="Arial" charset="0"/>
                <a:ea typeface="ＭＳ Ｐゴシック" charset="-128"/>
              </a:defRPr>
            </a:lvl2pPr>
            <a:lvl3pPr>
              <a:defRPr sz="2400">
                <a:solidFill>
                  <a:schemeClr val="tx1"/>
                </a:solidFill>
                <a:latin typeface="Arial" charset="0"/>
                <a:ea typeface="ＭＳ Ｐゴシック" charset="-128"/>
              </a:defRPr>
            </a:lvl3pPr>
            <a:lvl4pPr>
              <a:defRPr sz="2400">
                <a:solidFill>
                  <a:schemeClr val="tx1"/>
                </a:solidFill>
                <a:latin typeface="Arial" charset="0"/>
                <a:ea typeface="ＭＳ Ｐゴシック" charset="-128"/>
              </a:defRPr>
            </a:lvl4pPr>
            <a:lvl5pPr>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fld id="{3935DD15-E45D-41D8-8A7F-45BCD423158F}" type="slidenum">
              <a:rPr lang="en-US" sz="1200"/>
              <a:pPr/>
              <a:t>15</a:t>
            </a:fld>
            <a:endParaRPr lang="en-US" sz="1200"/>
          </a:p>
        </p:txBody>
      </p:sp>
    </p:spTree>
    <p:extLst>
      <p:ext uri="{BB962C8B-B14F-4D97-AF65-F5344CB8AC3E}">
        <p14:creationId xmlns:p14="http://schemas.microsoft.com/office/powerpoint/2010/main" val="304413616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p>
        </p:txBody>
      </p:sp>
      <p:sp>
        <p:nvSpPr>
          <p:cNvPr id="26628" name="Slide Number Placeholder 3"/>
          <p:cNvSpPr>
            <a:spLocks noGrp="1"/>
          </p:cNvSpPr>
          <p:nvPr>
            <p:ph type="sldNum" sz="quarter" idx="5"/>
          </p:nvPr>
        </p:nvSpPr>
        <p:spPr bwMode="auto">
          <a:xfrm>
            <a:off x="3884613" y="8685213"/>
            <a:ext cx="2971800" cy="4572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charset="-128"/>
              </a:defRPr>
            </a:lvl1pPr>
            <a:lvl2pPr marL="37931725" indent="-37474525">
              <a:defRPr sz="2400">
                <a:solidFill>
                  <a:schemeClr val="tx1"/>
                </a:solidFill>
                <a:latin typeface="Arial" charset="0"/>
                <a:ea typeface="ＭＳ Ｐゴシック" charset="-128"/>
              </a:defRPr>
            </a:lvl2pPr>
            <a:lvl3pPr>
              <a:defRPr sz="2400">
                <a:solidFill>
                  <a:schemeClr val="tx1"/>
                </a:solidFill>
                <a:latin typeface="Arial" charset="0"/>
                <a:ea typeface="ＭＳ Ｐゴシック" charset="-128"/>
              </a:defRPr>
            </a:lvl3pPr>
            <a:lvl4pPr>
              <a:defRPr sz="2400">
                <a:solidFill>
                  <a:schemeClr val="tx1"/>
                </a:solidFill>
                <a:latin typeface="Arial" charset="0"/>
                <a:ea typeface="ＭＳ Ｐゴシック" charset="-128"/>
              </a:defRPr>
            </a:lvl4pPr>
            <a:lvl5pPr>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fld id="{3A1E0B44-D035-4AD5-88C2-794E563587E3}" type="slidenum">
              <a:rPr lang="en-US" sz="1200"/>
              <a:pPr/>
              <a:t>16</a:t>
            </a:fld>
            <a:endParaRPr lang="en-US" sz="1200"/>
          </a:p>
        </p:txBody>
      </p:sp>
    </p:spTree>
    <p:extLst>
      <p:ext uri="{BB962C8B-B14F-4D97-AF65-F5344CB8AC3E}">
        <p14:creationId xmlns:p14="http://schemas.microsoft.com/office/powerpoint/2010/main" val="336754905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p>
        </p:txBody>
      </p:sp>
      <p:sp>
        <p:nvSpPr>
          <p:cNvPr id="28676" name="Slide Number Placeholder 3"/>
          <p:cNvSpPr>
            <a:spLocks noGrp="1"/>
          </p:cNvSpPr>
          <p:nvPr>
            <p:ph type="sldNum" sz="quarter" idx="5"/>
          </p:nvPr>
        </p:nvSpPr>
        <p:spPr bwMode="auto">
          <a:xfrm>
            <a:off x="3884613" y="8685213"/>
            <a:ext cx="2971800" cy="4572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charset="-128"/>
              </a:defRPr>
            </a:lvl1pPr>
            <a:lvl2pPr marL="37931725" indent="-37474525">
              <a:defRPr sz="2400">
                <a:solidFill>
                  <a:schemeClr val="tx1"/>
                </a:solidFill>
                <a:latin typeface="Arial" charset="0"/>
                <a:ea typeface="ＭＳ Ｐゴシック" charset="-128"/>
              </a:defRPr>
            </a:lvl2pPr>
            <a:lvl3pPr>
              <a:defRPr sz="2400">
                <a:solidFill>
                  <a:schemeClr val="tx1"/>
                </a:solidFill>
                <a:latin typeface="Arial" charset="0"/>
                <a:ea typeface="ＭＳ Ｐゴシック" charset="-128"/>
              </a:defRPr>
            </a:lvl3pPr>
            <a:lvl4pPr>
              <a:defRPr sz="2400">
                <a:solidFill>
                  <a:schemeClr val="tx1"/>
                </a:solidFill>
                <a:latin typeface="Arial" charset="0"/>
                <a:ea typeface="ＭＳ Ｐゴシック" charset="-128"/>
              </a:defRPr>
            </a:lvl4pPr>
            <a:lvl5pPr>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fld id="{CB47BCA0-4B9C-4552-AC1B-B0C7ACE2D1C3}" type="slidenum">
              <a:rPr lang="en-US" sz="1200"/>
              <a:pPr/>
              <a:t>17</a:t>
            </a:fld>
            <a:endParaRPr lang="en-US" sz="1200"/>
          </a:p>
        </p:txBody>
      </p:sp>
    </p:spTree>
    <p:extLst>
      <p:ext uri="{BB962C8B-B14F-4D97-AF65-F5344CB8AC3E}">
        <p14:creationId xmlns:p14="http://schemas.microsoft.com/office/powerpoint/2010/main" val="98729719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xfrm>
            <a:off x="3884076" y="8684826"/>
            <a:ext cx="2972289" cy="457711"/>
          </a:xfrm>
          <a:prstGeom prst="rect">
            <a:avLst/>
          </a:prstGeom>
          <a:ln/>
        </p:spPr>
        <p:txBody>
          <a:bodyPr/>
          <a:lstStyle/>
          <a:p>
            <a:fld id="{0FABEB92-05BD-4A47-B6E1-3E96A824F725}" type="slidenum">
              <a:rPr lang="en-GB" altLang="es-MX"/>
              <a:pPr/>
              <a:t>27</a:t>
            </a:fld>
            <a:endParaRPr lang="en-GB" altLang="es-MX"/>
          </a:p>
        </p:txBody>
      </p:sp>
      <p:sp>
        <p:nvSpPr>
          <p:cNvPr id="688130" name="Rectangle 2"/>
          <p:cNvSpPr>
            <a:spLocks noGrp="1" noRot="1" noChangeAspect="1" noChangeArrowheads="1" noTextEdit="1"/>
          </p:cNvSpPr>
          <p:nvPr>
            <p:ph type="sldImg"/>
          </p:nvPr>
        </p:nvSpPr>
        <p:spPr>
          <a:xfrm>
            <a:off x="382588" y="685800"/>
            <a:ext cx="6094412" cy="3429000"/>
          </a:xfrm>
          <a:ln/>
        </p:spPr>
      </p:sp>
      <p:sp>
        <p:nvSpPr>
          <p:cNvPr id="688131" name="Rectangle 3"/>
          <p:cNvSpPr>
            <a:spLocks noGrp="1" noChangeArrowheads="1"/>
          </p:cNvSpPr>
          <p:nvPr>
            <p:ph type="body" idx="1"/>
          </p:nvPr>
        </p:nvSpPr>
        <p:spPr/>
        <p:txBody>
          <a:bodyPr/>
          <a:lstStyle/>
          <a:p>
            <a:endParaRPr lang="en-US" altLang="es-MX"/>
          </a:p>
        </p:txBody>
      </p:sp>
    </p:spTree>
    <p:extLst>
      <p:ext uri="{BB962C8B-B14F-4D97-AF65-F5344CB8AC3E}">
        <p14:creationId xmlns:p14="http://schemas.microsoft.com/office/powerpoint/2010/main" val="109737543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a:xfrm>
            <a:off x="381000" y="685800"/>
            <a:ext cx="6096000" cy="3429000"/>
          </a:xfrm>
        </p:spPr>
      </p:sp>
      <p:sp>
        <p:nvSpPr>
          <p:cNvPr id="3" name="Espaço Reservado para Anotações 2"/>
          <p:cNvSpPr>
            <a:spLocks noGrp="1"/>
          </p:cNvSpPr>
          <p:nvPr>
            <p:ph type="body" idx="1"/>
          </p:nvPr>
        </p:nvSpPr>
        <p:spPr/>
        <p:txBody>
          <a:bodyPr>
            <a:normAutofit/>
          </a:bodyPr>
          <a:lstStyle/>
          <a:p>
            <a:endParaRPr lang="pt-BR"/>
          </a:p>
        </p:txBody>
      </p:sp>
      <p:sp>
        <p:nvSpPr>
          <p:cNvPr id="4" name="Espaço Reservado para Número de Slide 3"/>
          <p:cNvSpPr>
            <a:spLocks noGrp="1"/>
          </p:cNvSpPr>
          <p:nvPr>
            <p:ph type="sldNum" sz="quarter" idx="10"/>
          </p:nvPr>
        </p:nvSpPr>
        <p:spPr>
          <a:xfrm>
            <a:off x="3884613" y="8685213"/>
            <a:ext cx="2971800" cy="457200"/>
          </a:xfrm>
          <a:prstGeom prst="rect">
            <a:avLst/>
          </a:prstGeom>
        </p:spPr>
        <p:txBody>
          <a:bodyPr/>
          <a:lstStyle/>
          <a:p>
            <a:fld id="{5F33C61A-75A9-4137-AB5A-250923B4AE44}" type="slidenum">
              <a:rPr lang="pt-BR" smtClean="0"/>
              <a:pPr/>
              <a:t>33</a:t>
            </a:fld>
            <a:endParaRPr lang="pt-BR"/>
          </a:p>
        </p:txBody>
      </p:sp>
    </p:spTree>
    <p:extLst>
      <p:ext uri="{BB962C8B-B14F-4D97-AF65-F5344CB8AC3E}">
        <p14:creationId xmlns:p14="http://schemas.microsoft.com/office/powerpoint/2010/main" val="136163615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a:xfrm>
            <a:off x="381000" y="685800"/>
            <a:ext cx="6096000" cy="3429000"/>
          </a:xfrm>
        </p:spPr>
      </p:sp>
      <p:sp>
        <p:nvSpPr>
          <p:cNvPr id="3" name="Espaço Reservado para Anotações 2"/>
          <p:cNvSpPr>
            <a:spLocks noGrp="1"/>
          </p:cNvSpPr>
          <p:nvPr>
            <p:ph type="body" idx="1"/>
          </p:nvPr>
        </p:nvSpPr>
        <p:spPr/>
        <p:txBody>
          <a:bodyPr>
            <a:normAutofit/>
          </a:bodyPr>
          <a:lstStyle/>
          <a:p>
            <a:endParaRPr lang="pt-BR"/>
          </a:p>
        </p:txBody>
      </p:sp>
      <p:sp>
        <p:nvSpPr>
          <p:cNvPr id="4" name="Espaço Reservado para Número de Slide 3"/>
          <p:cNvSpPr>
            <a:spLocks noGrp="1"/>
          </p:cNvSpPr>
          <p:nvPr>
            <p:ph type="sldNum" sz="quarter" idx="10"/>
          </p:nvPr>
        </p:nvSpPr>
        <p:spPr>
          <a:xfrm>
            <a:off x="3884613" y="8685213"/>
            <a:ext cx="2971800" cy="457200"/>
          </a:xfrm>
          <a:prstGeom prst="rect">
            <a:avLst/>
          </a:prstGeom>
        </p:spPr>
        <p:txBody>
          <a:bodyPr/>
          <a:lstStyle/>
          <a:p>
            <a:fld id="{5F33C61A-75A9-4137-AB5A-250923B4AE44}" type="slidenum">
              <a:rPr lang="pt-BR" smtClean="0"/>
              <a:pPr/>
              <a:t>35</a:t>
            </a:fld>
            <a:endParaRPr lang="pt-BR"/>
          </a:p>
        </p:txBody>
      </p:sp>
    </p:spTree>
    <p:extLst>
      <p:ext uri="{BB962C8B-B14F-4D97-AF65-F5344CB8AC3E}">
        <p14:creationId xmlns:p14="http://schemas.microsoft.com/office/powerpoint/2010/main" val="411426051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a:xfrm>
            <a:off x="381000" y="685800"/>
            <a:ext cx="6096000" cy="3429000"/>
          </a:xfrm>
        </p:spPr>
      </p:sp>
      <p:sp>
        <p:nvSpPr>
          <p:cNvPr id="3" name="Espaço Reservado para Anotações 2"/>
          <p:cNvSpPr>
            <a:spLocks noGrp="1"/>
          </p:cNvSpPr>
          <p:nvPr>
            <p:ph type="body" idx="1"/>
          </p:nvPr>
        </p:nvSpPr>
        <p:spPr/>
        <p:txBody>
          <a:bodyPr>
            <a:normAutofit/>
          </a:bodyPr>
          <a:lstStyle/>
          <a:p>
            <a:endParaRPr lang="pt-BR"/>
          </a:p>
        </p:txBody>
      </p:sp>
      <p:sp>
        <p:nvSpPr>
          <p:cNvPr id="4" name="Espaço Reservado para Número de Slide 3"/>
          <p:cNvSpPr>
            <a:spLocks noGrp="1"/>
          </p:cNvSpPr>
          <p:nvPr>
            <p:ph type="sldNum" sz="quarter" idx="10"/>
          </p:nvPr>
        </p:nvSpPr>
        <p:spPr>
          <a:xfrm>
            <a:off x="3884613" y="8685213"/>
            <a:ext cx="2971800" cy="457200"/>
          </a:xfrm>
          <a:prstGeom prst="rect">
            <a:avLst/>
          </a:prstGeom>
        </p:spPr>
        <p:txBody>
          <a:bodyPr/>
          <a:lstStyle/>
          <a:p>
            <a:fld id="{5F33C61A-75A9-4137-AB5A-250923B4AE44}" type="slidenum">
              <a:rPr lang="pt-BR" smtClean="0"/>
              <a:pPr/>
              <a:t>36</a:t>
            </a:fld>
            <a:endParaRPr lang="pt-BR"/>
          </a:p>
        </p:txBody>
      </p:sp>
    </p:spTree>
    <p:extLst>
      <p:ext uri="{BB962C8B-B14F-4D97-AF65-F5344CB8AC3E}">
        <p14:creationId xmlns:p14="http://schemas.microsoft.com/office/powerpoint/2010/main" val="108396479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a:xfrm>
            <a:off x="381000" y="685800"/>
            <a:ext cx="6096000" cy="3429000"/>
          </a:xfrm>
        </p:spPr>
      </p:sp>
      <p:sp>
        <p:nvSpPr>
          <p:cNvPr id="3" name="Espaço Reservado para Anotações 2"/>
          <p:cNvSpPr>
            <a:spLocks noGrp="1"/>
          </p:cNvSpPr>
          <p:nvPr>
            <p:ph type="body" idx="1"/>
          </p:nvPr>
        </p:nvSpPr>
        <p:spPr/>
        <p:txBody>
          <a:bodyPr>
            <a:normAutofit/>
          </a:bodyPr>
          <a:lstStyle/>
          <a:p>
            <a:endParaRPr lang="pt-BR"/>
          </a:p>
        </p:txBody>
      </p:sp>
      <p:sp>
        <p:nvSpPr>
          <p:cNvPr id="4" name="Espaço Reservado para Número de Slide 3"/>
          <p:cNvSpPr>
            <a:spLocks noGrp="1"/>
          </p:cNvSpPr>
          <p:nvPr>
            <p:ph type="sldNum" sz="quarter" idx="10"/>
          </p:nvPr>
        </p:nvSpPr>
        <p:spPr>
          <a:xfrm>
            <a:off x="3884613" y="8685213"/>
            <a:ext cx="2971800" cy="457200"/>
          </a:xfrm>
          <a:prstGeom prst="rect">
            <a:avLst/>
          </a:prstGeom>
        </p:spPr>
        <p:txBody>
          <a:bodyPr/>
          <a:lstStyle/>
          <a:p>
            <a:fld id="{5F33C61A-75A9-4137-AB5A-250923B4AE44}" type="slidenum">
              <a:rPr lang="pt-BR" smtClean="0"/>
              <a:pPr/>
              <a:t>37</a:t>
            </a:fld>
            <a:endParaRPr lang="pt-BR"/>
          </a:p>
        </p:txBody>
      </p:sp>
    </p:spTree>
    <p:extLst>
      <p:ext uri="{BB962C8B-B14F-4D97-AF65-F5344CB8AC3E}">
        <p14:creationId xmlns:p14="http://schemas.microsoft.com/office/powerpoint/2010/main" val="386716646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a:xfrm>
            <a:off x="381000" y="685800"/>
            <a:ext cx="6096000" cy="3429000"/>
          </a:xfrm>
        </p:spPr>
      </p:sp>
      <p:sp>
        <p:nvSpPr>
          <p:cNvPr id="3" name="Espaço Reservado para Anotações 2"/>
          <p:cNvSpPr>
            <a:spLocks noGrp="1"/>
          </p:cNvSpPr>
          <p:nvPr>
            <p:ph type="body" idx="1"/>
          </p:nvPr>
        </p:nvSpPr>
        <p:spPr/>
        <p:txBody>
          <a:bodyPr>
            <a:normAutofit/>
          </a:bodyPr>
          <a:lstStyle/>
          <a:p>
            <a:endParaRPr lang="pt-BR"/>
          </a:p>
        </p:txBody>
      </p:sp>
      <p:sp>
        <p:nvSpPr>
          <p:cNvPr id="4" name="Espaço Reservado para Número de Slide 3"/>
          <p:cNvSpPr>
            <a:spLocks noGrp="1"/>
          </p:cNvSpPr>
          <p:nvPr>
            <p:ph type="sldNum" sz="quarter" idx="10"/>
          </p:nvPr>
        </p:nvSpPr>
        <p:spPr>
          <a:xfrm>
            <a:off x="3884613" y="8685213"/>
            <a:ext cx="2971800" cy="457200"/>
          </a:xfrm>
          <a:prstGeom prst="rect">
            <a:avLst/>
          </a:prstGeom>
        </p:spPr>
        <p:txBody>
          <a:bodyPr/>
          <a:lstStyle/>
          <a:p>
            <a:fld id="{5F33C61A-75A9-4137-AB5A-250923B4AE44}" type="slidenum">
              <a:rPr lang="pt-BR" smtClean="0"/>
              <a:pPr/>
              <a:t>38</a:t>
            </a:fld>
            <a:endParaRPr lang="pt-BR"/>
          </a:p>
        </p:txBody>
      </p:sp>
    </p:spTree>
    <p:extLst>
      <p:ext uri="{BB962C8B-B14F-4D97-AF65-F5344CB8AC3E}">
        <p14:creationId xmlns:p14="http://schemas.microsoft.com/office/powerpoint/2010/main" val="14887982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a:xfrm>
            <a:off x="381000" y="685800"/>
            <a:ext cx="6096000" cy="3429000"/>
          </a:xfrm>
        </p:spPr>
      </p:sp>
      <p:sp>
        <p:nvSpPr>
          <p:cNvPr id="3" name="Espaço Reservado para Anotações 2"/>
          <p:cNvSpPr>
            <a:spLocks noGrp="1"/>
          </p:cNvSpPr>
          <p:nvPr>
            <p:ph type="body" idx="1"/>
          </p:nvPr>
        </p:nvSpPr>
        <p:spPr/>
        <p:txBody>
          <a:bodyPr>
            <a:normAutofit/>
          </a:bodyPr>
          <a:lstStyle/>
          <a:p>
            <a:endParaRPr lang="pt-BR"/>
          </a:p>
        </p:txBody>
      </p:sp>
      <p:sp>
        <p:nvSpPr>
          <p:cNvPr id="4" name="Espaço Reservado para Número de Slide 3"/>
          <p:cNvSpPr>
            <a:spLocks noGrp="1"/>
          </p:cNvSpPr>
          <p:nvPr>
            <p:ph type="sldNum" sz="quarter" idx="10"/>
          </p:nvPr>
        </p:nvSpPr>
        <p:spPr>
          <a:xfrm>
            <a:off x="3884613" y="8685213"/>
            <a:ext cx="2971800" cy="457200"/>
          </a:xfrm>
          <a:prstGeom prst="rect">
            <a:avLst/>
          </a:prstGeom>
        </p:spPr>
        <p:txBody>
          <a:bodyPr/>
          <a:lstStyle/>
          <a:p>
            <a:fld id="{EA19F757-2749-4627-9E1E-FF06331B2438}" type="slidenum">
              <a:rPr lang="pt-BR" smtClean="0"/>
              <a:pPr/>
              <a:t>2</a:t>
            </a:fld>
            <a:endParaRPr lang="pt-BR"/>
          </a:p>
        </p:txBody>
      </p:sp>
    </p:spTree>
    <p:extLst>
      <p:ext uri="{BB962C8B-B14F-4D97-AF65-F5344CB8AC3E}">
        <p14:creationId xmlns:p14="http://schemas.microsoft.com/office/powerpoint/2010/main" val="227105312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a:xfrm>
            <a:off x="381000" y="685800"/>
            <a:ext cx="6096000" cy="3429000"/>
          </a:xfrm>
        </p:spPr>
      </p:sp>
      <p:sp>
        <p:nvSpPr>
          <p:cNvPr id="3" name="Espaço Reservado para Anotações 2"/>
          <p:cNvSpPr>
            <a:spLocks noGrp="1"/>
          </p:cNvSpPr>
          <p:nvPr>
            <p:ph type="body" idx="1"/>
          </p:nvPr>
        </p:nvSpPr>
        <p:spPr/>
        <p:txBody>
          <a:bodyPr>
            <a:normAutofit/>
          </a:bodyPr>
          <a:lstStyle/>
          <a:p>
            <a:endParaRPr lang="pt-BR"/>
          </a:p>
        </p:txBody>
      </p:sp>
      <p:sp>
        <p:nvSpPr>
          <p:cNvPr id="4" name="Espaço Reservado para Número de Slide 3"/>
          <p:cNvSpPr>
            <a:spLocks noGrp="1"/>
          </p:cNvSpPr>
          <p:nvPr>
            <p:ph type="sldNum" sz="quarter" idx="10"/>
          </p:nvPr>
        </p:nvSpPr>
        <p:spPr>
          <a:xfrm>
            <a:off x="3884613" y="8685213"/>
            <a:ext cx="2971800" cy="457200"/>
          </a:xfrm>
          <a:prstGeom prst="rect">
            <a:avLst/>
          </a:prstGeom>
        </p:spPr>
        <p:txBody>
          <a:bodyPr/>
          <a:lstStyle/>
          <a:p>
            <a:fld id="{5F33C61A-75A9-4137-AB5A-250923B4AE44}" type="slidenum">
              <a:rPr lang="pt-BR" smtClean="0"/>
              <a:pPr/>
              <a:t>39</a:t>
            </a:fld>
            <a:endParaRPr lang="pt-BR"/>
          </a:p>
        </p:txBody>
      </p:sp>
    </p:spTree>
    <p:extLst>
      <p:ext uri="{BB962C8B-B14F-4D97-AF65-F5344CB8AC3E}">
        <p14:creationId xmlns:p14="http://schemas.microsoft.com/office/powerpoint/2010/main" val="17794492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a:xfrm>
            <a:off x="381000" y="685800"/>
            <a:ext cx="6096000" cy="3429000"/>
          </a:xfrm>
        </p:spPr>
      </p:sp>
      <p:sp>
        <p:nvSpPr>
          <p:cNvPr id="3" name="Espaço Reservado para Anotações 2"/>
          <p:cNvSpPr>
            <a:spLocks noGrp="1"/>
          </p:cNvSpPr>
          <p:nvPr>
            <p:ph type="body" idx="1"/>
          </p:nvPr>
        </p:nvSpPr>
        <p:spPr/>
        <p:txBody>
          <a:bodyPr>
            <a:normAutofit/>
          </a:bodyPr>
          <a:lstStyle/>
          <a:p>
            <a:endParaRPr lang="pt-BR"/>
          </a:p>
        </p:txBody>
      </p:sp>
      <p:sp>
        <p:nvSpPr>
          <p:cNvPr id="4" name="Espaço Reservado para Número de Slide 3"/>
          <p:cNvSpPr>
            <a:spLocks noGrp="1"/>
          </p:cNvSpPr>
          <p:nvPr>
            <p:ph type="sldNum" sz="quarter" idx="10"/>
          </p:nvPr>
        </p:nvSpPr>
        <p:spPr>
          <a:xfrm>
            <a:off x="3884613" y="8685213"/>
            <a:ext cx="2971800" cy="457200"/>
          </a:xfrm>
          <a:prstGeom prst="rect">
            <a:avLst/>
          </a:prstGeom>
        </p:spPr>
        <p:txBody>
          <a:bodyPr/>
          <a:lstStyle/>
          <a:p>
            <a:fld id="{5F33C61A-75A9-4137-AB5A-250923B4AE44}" type="slidenum">
              <a:rPr lang="pt-BR" smtClean="0"/>
              <a:pPr/>
              <a:t>40</a:t>
            </a:fld>
            <a:endParaRPr lang="pt-BR"/>
          </a:p>
        </p:txBody>
      </p:sp>
    </p:spTree>
    <p:extLst>
      <p:ext uri="{BB962C8B-B14F-4D97-AF65-F5344CB8AC3E}">
        <p14:creationId xmlns:p14="http://schemas.microsoft.com/office/powerpoint/2010/main" val="396780552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xfrm>
            <a:off x="3884613" y="8685213"/>
            <a:ext cx="2971800" cy="457200"/>
          </a:xfrm>
          <a:prstGeom prst="rect">
            <a:avLst/>
          </a:prstGeom>
          <a:ln/>
        </p:spPr>
        <p:txBody>
          <a:bodyPr/>
          <a:lstStyle/>
          <a:p>
            <a:fld id="{36E78B82-00B4-4B81-9CD8-28AD244E277F}" type="slidenum">
              <a:rPr lang="pt-BR"/>
              <a:pPr/>
              <a:t>44</a:t>
            </a:fld>
            <a:endParaRPr lang="pt-BR"/>
          </a:p>
        </p:txBody>
      </p:sp>
      <p:sp>
        <p:nvSpPr>
          <p:cNvPr id="164866" name="Rectangle 2"/>
          <p:cNvSpPr>
            <a:spLocks noGrp="1" noRot="1" noChangeAspect="1" noChangeArrowheads="1" noTextEdit="1"/>
          </p:cNvSpPr>
          <p:nvPr>
            <p:ph type="sldImg"/>
          </p:nvPr>
        </p:nvSpPr>
        <p:spPr>
          <a:xfrm>
            <a:off x="381000" y="685800"/>
            <a:ext cx="6096000" cy="3429000"/>
          </a:xfrm>
          <a:ln/>
        </p:spPr>
      </p:sp>
      <p:sp>
        <p:nvSpPr>
          <p:cNvPr id="16486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01600881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xfrm>
            <a:off x="3884613" y="8685213"/>
            <a:ext cx="2971800" cy="457200"/>
          </a:xfrm>
          <a:prstGeom prst="rect">
            <a:avLst/>
          </a:prstGeom>
          <a:ln/>
        </p:spPr>
        <p:txBody>
          <a:bodyPr/>
          <a:lstStyle/>
          <a:p>
            <a:fld id="{73458982-6954-4E6A-97BC-DCDE3DDAF538}" type="slidenum">
              <a:rPr lang="pt-BR"/>
              <a:pPr/>
              <a:t>45</a:t>
            </a:fld>
            <a:endParaRPr lang="pt-BR"/>
          </a:p>
        </p:txBody>
      </p:sp>
      <p:sp>
        <p:nvSpPr>
          <p:cNvPr id="166914" name="Rectangle 2"/>
          <p:cNvSpPr>
            <a:spLocks noGrp="1" noRot="1" noChangeAspect="1" noChangeArrowheads="1" noTextEdit="1"/>
          </p:cNvSpPr>
          <p:nvPr>
            <p:ph type="sldImg"/>
          </p:nvPr>
        </p:nvSpPr>
        <p:spPr>
          <a:xfrm>
            <a:off x="381000" y="685800"/>
            <a:ext cx="6096000" cy="3429000"/>
          </a:xfrm>
          <a:ln/>
        </p:spPr>
      </p:sp>
      <p:sp>
        <p:nvSpPr>
          <p:cNvPr id="166915"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4160437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a:xfrm>
            <a:off x="381000" y="685800"/>
            <a:ext cx="6096000" cy="3429000"/>
          </a:xfrm>
        </p:spPr>
      </p:sp>
      <p:sp>
        <p:nvSpPr>
          <p:cNvPr id="3" name="Espaço Reservado para Anotações 2"/>
          <p:cNvSpPr>
            <a:spLocks noGrp="1"/>
          </p:cNvSpPr>
          <p:nvPr>
            <p:ph type="body" idx="1"/>
          </p:nvPr>
        </p:nvSpPr>
        <p:spPr/>
        <p:txBody>
          <a:bodyPr>
            <a:normAutofit/>
          </a:bodyPr>
          <a:lstStyle/>
          <a:p>
            <a:endParaRPr lang="pt-BR"/>
          </a:p>
        </p:txBody>
      </p:sp>
      <p:sp>
        <p:nvSpPr>
          <p:cNvPr id="4" name="Espaço Reservado para Número de Slide 3"/>
          <p:cNvSpPr>
            <a:spLocks noGrp="1"/>
          </p:cNvSpPr>
          <p:nvPr>
            <p:ph type="sldNum" sz="quarter" idx="10"/>
          </p:nvPr>
        </p:nvSpPr>
        <p:spPr>
          <a:xfrm>
            <a:off x="3884613" y="8685213"/>
            <a:ext cx="2971800" cy="457200"/>
          </a:xfrm>
          <a:prstGeom prst="rect">
            <a:avLst/>
          </a:prstGeom>
        </p:spPr>
        <p:txBody>
          <a:bodyPr/>
          <a:lstStyle/>
          <a:p>
            <a:fld id="{E9C06E13-A0DC-4CF0-AD01-7769E5FB4485}" type="slidenum">
              <a:rPr lang="pt-BR" smtClean="0"/>
              <a:pPr/>
              <a:t>46</a:t>
            </a:fld>
            <a:endParaRPr lang="pt-BR"/>
          </a:p>
        </p:txBody>
      </p:sp>
    </p:spTree>
    <p:extLst>
      <p:ext uri="{BB962C8B-B14F-4D97-AF65-F5344CB8AC3E}">
        <p14:creationId xmlns:p14="http://schemas.microsoft.com/office/powerpoint/2010/main" val="335202529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a:xfrm>
            <a:off x="381000" y="685800"/>
            <a:ext cx="6096000" cy="3429000"/>
          </a:xfrm>
        </p:spPr>
      </p:sp>
      <p:sp>
        <p:nvSpPr>
          <p:cNvPr id="3" name="Espaço Reservado para Anotações 2"/>
          <p:cNvSpPr>
            <a:spLocks noGrp="1"/>
          </p:cNvSpPr>
          <p:nvPr>
            <p:ph type="body" idx="1"/>
          </p:nvPr>
        </p:nvSpPr>
        <p:spPr/>
        <p:txBody>
          <a:bodyPr>
            <a:normAutofit/>
          </a:bodyPr>
          <a:lstStyle/>
          <a:p>
            <a:endParaRPr lang="pt-BR"/>
          </a:p>
        </p:txBody>
      </p:sp>
      <p:sp>
        <p:nvSpPr>
          <p:cNvPr id="4" name="Espaço Reservado para Número de Slide 3"/>
          <p:cNvSpPr>
            <a:spLocks noGrp="1"/>
          </p:cNvSpPr>
          <p:nvPr>
            <p:ph type="sldNum" sz="quarter" idx="10"/>
          </p:nvPr>
        </p:nvSpPr>
        <p:spPr>
          <a:xfrm>
            <a:off x="3884613" y="8685213"/>
            <a:ext cx="2971800" cy="457200"/>
          </a:xfrm>
          <a:prstGeom prst="rect">
            <a:avLst/>
          </a:prstGeom>
        </p:spPr>
        <p:txBody>
          <a:bodyPr/>
          <a:lstStyle/>
          <a:p>
            <a:fld id="{E9C06E13-A0DC-4CF0-AD01-7769E5FB4485}" type="slidenum">
              <a:rPr lang="pt-BR" smtClean="0"/>
              <a:pPr/>
              <a:t>47</a:t>
            </a:fld>
            <a:endParaRPr lang="pt-BR"/>
          </a:p>
        </p:txBody>
      </p:sp>
    </p:spTree>
    <p:extLst>
      <p:ext uri="{BB962C8B-B14F-4D97-AF65-F5344CB8AC3E}">
        <p14:creationId xmlns:p14="http://schemas.microsoft.com/office/powerpoint/2010/main" val="253072495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a:xfrm>
            <a:off x="381000" y="685800"/>
            <a:ext cx="6096000" cy="3429000"/>
          </a:xfrm>
        </p:spPr>
      </p:sp>
      <p:sp>
        <p:nvSpPr>
          <p:cNvPr id="3" name="Espaço Reservado para Anotações 2"/>
          <p:cNvSpPr>
            <a:spLocks noGrp="1"/>
          </p:cNvSpPr>
          <p:nvPr>
            <p:ph type="body" idx="1"/>
          </p:nvPr>
        </p:nvSpPr>
        <p:spPr/>
        <p:txBody>
          <a:bodyPr>
            <a:normAutofit/>
          </a:bodyPr>
          <a:lstStyle/>
          <a:p>
            <a:endParaRPr lang="pt-BR"/>
          </a:p>
        </p:txBody>
      </p:sp>
      <p:sp>
        <p:nvSpPr>
          <p:cNvPr id="4" name="Espaço Reservado para Número de Slide 3"/>
          <p:cNvSpPr>
            <a:spLocks noGrp="1"/>
          </p:cNvSpPr>
          <p:nvPr>
            <p:ph type="sldNum" sz="quarter" idx="10"/>
          </p:nvPr>
        </p:nvSpPr>
        <p:spPr>
          <a:xfrm>
            <a:off x="3884613" y="8685213"/>
            <a:ext cx="2971800" cy="457200"/>
          </a:xfrm>
          <a:prstGeom prst="rect">
            <a:avLst/>
          </a:prstGeom>
        </p:spPr>
        <p:txBody>
          <a:bodyPr/>
          <a:lstStyle/>
          <a:p>
            <a:fld id="{E9C06E13-A0DC-4CF0-AD01-7769E5FB4485}" type="slidenum">
              <a:rPr lang="pt-BR" smtClean="0"/>
              <a:pPr/>
              <a:t>48</a:t>
            </a:fld>
            <a:endParaRPr lang="pt-BR"/>
          </a:p>
        </p:txBody>
      </p:sp>
    </p:spTree>
    <p:extLst>
      <p:ext uri="{BB962C8B-B14F-4D97-AF65-F5344CB8AC3E}">
        <p14:creationId xmlns:p14="http://schemas.microsoft.com/office/powerpoint/2010/main" val="327133826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a:xfrm>
            <a:off x="381000" y="685800"/>
            <a:ext cx="6096000" cy="3429000"/>
          </a:xfrm>
        </p:spPr>
      </p:sp>
      <p:sp>
        <p:nvSpPr>
          <p:cNvPr id="3" name="Espaço Reservado para Anotações 2"/>
          <p:cNvSpPr>
            <a:spLocks noGrp="1"/>
          </p:cNvSpPr>
          <p:nvPr>
            <p:ph type="body" idx="1"/>
          </p:nvPr>
        </p:nvSpPr>
        <p:spPr/>
        <p:txBody>
          <a:bodyPr>
            <a:normAutofit/>
          </a:bodyPr>
          <a:lstStyle/>
          <a:p>
            <a:endParaRPr lang="pt-BR"/>
          </a:p>
        </p:txBody>
      </p:sp>
      <p:sp>
        <p:nvSpPr>
          <p:cNvPr id="4" name="Espaço Reservado para Número de Slide 3"/>
          <p:cNvSpPr>
            <a:spLocks noGrp="1"/>
          </p:cNvSpPr>
          <p:nvPr>
            <p:ph type="sldNum" sz="quarter" idx="10"/>
          </p:nvPr>
        </p:nvSpPr>
        <p:spPr>
          <a:xfrm>
            <a:off x="3884613" y="8685213"/>
            <a:ext cx="2971800" cy="457200"/>
          </a:xfrm>
          <a:prstGeom prst="rect">
            <a:avLst/>
          </a:prstGeom>
        </p:spPr>
        <p:txBody>
          <a:bodyPr/>
          <a:lstStyle/>
          <a:p>
            <a:fld id="{E9C06E13-A0DC-4CF0-AD01-7769E5FB4485}" type="slidenum">
              <a:rPr lang="pt-BR" smtClean="0"/>
              <a:pPr/>
              <a:t>49</a:t>
            </a:fld>
            <a:endParaRPr lang="pt-BR"/>
          </a:p>
        </p:txBody>
      </p:sp>
    </p:spTree>
    <p:extLst>
      <p:ext uri="{BB962C8B-B14F-4D97-AF65-F5344CB8AC3E}">
        <p14:creationId xmlns:p14="http://schemas.microsoft.com/office/powerpoint/2010/main" val="273877319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a:xfrm>
            <a:off x="381000" y="685800"/>
            <a:ext cx="6096000" cy="3429000"/>
          </a:xfrm>
        </p:spPr>
      </p:sp>
      <p:sp>
        <p:nvSpPr>
          <p:cNvPr id="3" name="Espaço Reservado para Anotações 2"/>
          <p:cNvSpPr>
            <a:spLocks noGrp="1"/>
          </p:cNvSpPr>
          <p:nvPr>
            <p:ph type="body" idx="1"/>
          </p:nvPr>
        </p:nvSpPr>
        <p:spPr/>
        <p:txBody>
          <a:bodyPr>
            <a:normAutofit/>
          </a:bodyPr>
          <a:lstStyle/>
          <a:p>
            <a:endParaRPr lang="pt-BR"/>
          </a:p>
        </p:txBody>
      </p:sp>
      <p:sp>
        <p:nvSpPr>
          <p:cNvPr id="4" name="Espaço Reservado para Número de Slide 3"/>
          <p:cNvSpPr>
            <a:spLocks noGrp="1"/>
          </p:cNvSpPr>
          <p:nvPr>
            <p:ph type="sldNum" sz="quarter" idx="10"/>
          </p:nvPr>
        </p:nvSpPr>
        <p:spPr>
          <a:xfrm>
            <a:off x="3884613" y="8685213"/>
            <a:ext cx="2971800" cy="457200"/>
          </a:xfrm>
          <a:prstGeom prst="rect">
            <a:avLst/>
          </a:prstGeom>
        </p:spPr>
        <p:txBody>
          <a:bodyPr/>
          <a:lstStyle/>
          <a:p>
            <a:fld id="{E9C06E13-A0DC-4CF0-AD01-7769E5FB4485}" type="slidenum">
              <a:rPr lang="pt-BR" smtClean="0"/>
              <a:pPr/>
              <a:t>50</a:t>
            </a:fld>
            <a:endParaRPr lang="pt-BR"/>
          </a:p>
        </p:txBody>
      </p:sp>
    </p:spTree>
    <p:extLst>
      <p:ext uri="{BB962C8B-B14F-4D97-AF65-F5344CB8AC3E}">
        <p14:creationId xmlns:p14="http://schemas.microsoft.com/office/powerpoint/2010/main" val="270141281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a:xfrm>
            <a:off x="381000" y="685800"/>
            <a:ext cx="6096000" cy="3429000"/>
          </a:xfrm>
        </p:spPr>
      </p:sp>
      <p:sp>
        <p:nvSpPr>
          <p:cNvPr id="3" name="Espaço Reservado para Anotações 2"/>
          <p:cNvSpPr>
            <a:spLocks noGrp="1"/>
          </p:cNvSpPr>
          <p:nvPr>
            <p:ph type="body" idx="1"/>
          </p:nvPr>
        </p:nvSpPr>
        <p:spPr/>
        <p:txBody>
          <a:bodyPr>
            <a:normAutofit/>
          </a:bodyPr>
          <a:lstStyle/>
          <a:p>
            <a:endParaRPr lang="pt-BR"/>
          </a:p>
        </p:txBody>
      </p:sp>
      <p:sp>
        <p:nvSpPr>
          <p:cNvPr id="4" name="Espaço Reservado para Número de Slide 3"/>
          <p:cNvSpPr>
            <a:spLocks noGrp="1"/>
          </p:cNvSpPr>
          <p:nvPr>
            <p:ph type="sldNum" sz="quarter" idx="10"/>
          </p:nvPr>
        </p:nvSpPr>
        <p:spPr>
          <a:xfrm>
            <a:off x="3884613" y="8685213"/>
            <a:ext cx="2971800" cy="457200"/>
          </a:xfrm>
          <a:prstGeom prst="rect">
            <a:avLst/>
          </a:prstGeom>
        </p:spPr>
        <p:txBody>
          <a:bodyPr/>
          <a:lstStyle/>
          <a:p>
            <a:fld id="{E9C06E13-A0DC-4CF0-AD01-7769E5FB4485}" type="slidenum">
              <a:rPr lang="pt-BR" smtClean="0"/>
              <a:pPr/>
              <a:t>51</a:t>
            </a:fld>
            <a:endParaRPr lang="pt-BR"/>
          </a:p>
        </p:txBody>
      </p:sp>
    </p:spTree>
    <p:extLst>
      <p:ext uri="{BB962C8B-B14F-4D97-AF65-F5344CB8AC3E}">
        <p14:creationId xmlns:p14="http://schemas.microsoft.com/office/powerpoint/2010/main" val="16655612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a:xfrm>
            <a:off x="381000" y="685800"/>
            <a:ext cx="6096000" cy="3429000"/>
          </a:xfrm>
        </p:spPr>
      </p:sp>
      <p:sp>
        <p:nvSpPr>
          <p:cNvPr id="3" name="Espaço Reservado para Anotações 2"/>
          <p:cNvSpPr>
            <a:spLocks noGrp="1"/>
          </p:cNvSpPr>
          <p:nvPr>
            <p:ph type="body" idx="1"/>
          </p:nvPr>
        </p:nvSpPr>
        <p:spPr/>
        <p:txBody>
          <a:bodyPr>
            <a:normAutofit/>
          </a:bodyPr>
          <a:lstStyle/>
          <a:p>
            <a:endParaRPr lang="pt-BR"/>
          </a:p>
        </p:txBody>
      </p:sp>
      <p:sp>
        <p:nvSpPr>
          <p:cNvPr id="4" name="Espaço Reservado para Número de Slide 3"/>
          <p:cNvSpPr>
            <a:spLocks noGrp="1"/>
          </p:cNvSpPr>
          <p:nvPr>
            <p:ph type="sldNum" sz="quarter" idx="10"/>
          </p:nvPr>
        </p:nvSpPr>
        <p:spPr>
          <a:xfrm>
            <a:off x="3884613" y="8685213"/>
            <a:ext cx="2971800" cy="457200"/>
          </a:xfrm>
          <a:prstGeom prst="rect">
            <a:avLst/>
          </a:prstGeom>
        </p:spPr>
        <p:txBody>
          <a:bodyPr/>
          <a:lstStyle/>
          <a:p>
            <a:fld id="{5F33C61A-75A9-4137-AB5A-250923B4AE44}" type="slidenum">
              <a:rPr lang="pt-BR" smtClean="0"/>
              <a:pPr/>
              <a:t>3</a:t>
            </a:fld>
            <a:endParaRPr lang="pt-BR"/>
          </a:p>
        </p:txBody>
      </p:sp>
    </p:spTree>
    <p:extLst>
      <p:ext uri="{BB962C8B-B14F-4D97-AF65-F5344CB8AC3E}">
        <p14:creationId xmlns:p14="http://schemas.microsoft.com/office/powerpoint/2010/main" val="372738953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a:xfrm>
            <a:off x="381000" y="685800"/>
            <a:ext cx="6096000" cy="3429000"/>
          </a:xfrm>
        </p:spPr>
      </p:sp>
      <p:sp>
        <p:nvSpPr>
          <p:cNvPr id="3" name="Espaço Reservado para Anotações 2"/>
          <p:cNvSpPr>
            <a:spLocks noGrp="1"/>
          </p:cNvSpPr>
          <p:nvPr>
            <p:ph type="body" idx="1"/>
          </p:nvPr>
        </p:nvSpPr>
        <p:spPr/>
        <p:txBody>
          <a:bodyPr>
            <a:normAutofit/>
          </a:bodyPr>
          <a:lstStyle/>
          <a:p>
            <a:endParaRPr lang="pt-BR"/>
          </a:p>
        </p:txBody>
      </p:sp>
      <p:sp>
        <p:nvSpPr>
          <p:cNvPr id="4" name="Espaço Reservado para Número de Slide 3"/>
          <p:cNvSpPr>
            <a:spLocks noGrp="1"/>
          </p:cNvSpPr>
          <p:nvPr>
            <p:ph type="sldNum" sz="quarter" idx="10"/>
          </p:nvPr>
        </p:nvSpPr>
        <p:spPr>
          <a:xfrm>
            <a:off x="3884613" y="8685213"/>
            <a:ext cx="2971800" cy="457200"/>
          </a:xfrm>
          <a:prstGeom prst="rect">
            <a:avLst/>
          </a:prstGeom>
        </p:spPr>
        <p:txBody>
          <a:bodyPr/>
          <a:lstStyle/>
          <a:p>
            <a:fld id="{E9C06E13-A0DC-4CF0-AD01-7769E5FB4485}" type="slidenum">
              <a:rPr lang="pt-BR" smtClean="0"/>
              <a:pPr/>
              <a:t>52</a:t>
            </a:fld>
            <a:endParaRPr lang="pt-BR"/>
          </a:p>
        </p:txBody>
      </p:sp>
    </p:spTree>
    <p:extLst>
      <p:ext uri="{BB962C8B-B14F-4D97-AF65-F5344CB8AC3E}">
        <p14:creationId xmlns:p14="http://schemas.microsoft.com/office/powerpoint/2010/main" val="257267207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a:xfrm>
            <a:off x="381000" y="685800"/>
            <a:ext cx="6096000" cy="3429000"/>
          </a:xfrm>
        </p:spPr>
      </p:sp>
      <p:sp>
        <p:nvSpPr>
          <p:cNvPr id="3" name="Espaço Reservado para Anotações 2"/>
          <p:cNvSpPr>
            <a:spLocks noGrp="1"/>
          </p:cNvSpPr>
          <p:nvPr>
            <p:ph type="body" idx="1"/>
          </p:nvPr>
        </p:nvSpPr>
        <p:spPr/>
        <p:txBody>
          <a:bodyPr>
            <a:normAutofit/>
          </a:bodyPr>
          <a:lstStyle/>
          <a:p>
            <a:endParaRPr lang="pt-BR"/>
          </a:p>
        </p:txBody>
      </p:sp>
      <p:sp>
        <p:nvSpPr>
          <p:cNvPr id="4" name="Espaço Reservado para Número de Slide 3"/>
          <p:cNvSpPr>
            <a:spLocks noGrp="1"/>
          </p:cNvSpPr>
          <p:nvPr>
            <p:ph type="sldNum" sz="quarter" idx="10"/>
          </p:nvPr>
        </p:nvSpPr>
        <p:spPr>
          <a:xfrm>
            <a:off x="3884613" y="8685213"/>
            <a:ext cx="2971800" cy="457200"/>
          </a:xfrm>
          <a:prstGeom prst="rect">
            <a:avLst/>
          </a:prstGeom>
        </p:spPr>
        <p:txBody>
          <a:bodyPr/>
          <a:lstStyle/>
          <a:p>
            <a:fld id="{E9C06E13-A0DC-4CF0-AD01-7769E5FB4485}" type="slidenum">
              <a:rPr lang="pt-BR" smtClean="0"/>
              <a:pPr/>
              <a:t>53</a:t>
            </a:fld>
            <a:endParaRPr lang="pt-BR"/>
          </a:p>
        </p:txBody>
      </p:sp>
    </p:spTree>
    <p:extLst>
      <p:ext uri="{BB962C8B-B14F-4D97-AF65-F5344CB8AC3E}">
        <p14:creationId xmlns:p14="http://schemas.microsoft.com/office/powerpoint/2010/main" val="273753749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xfrm>
            <a:off x="3884613" y="8685213"/>
            <a:ext cx="2971800" cy="457200"/>
          </a:xfrm>
          <a:prstGeom prst="rect">
            <a:avLst/>
          </a:prstGeom>
          <a:ln/>
        </p:spPr>
        <p:txBody>
          <a:bodyPr/>
          <a:lstStyle/>
          <a:p>
            <a:fld id="{85F6E7C4-7B9A-48BE-9953-88B10961BB0D}" type="slidenum">
              <a:rPr lang="pt-BR"/>
              <a:pPr/>
              <a:t>54</a:t>
            </a:fld>
            <a:endParaRPr lang="pt-BR"/>
          </a:p>
        </p:txBody>
      </p:sp>
      <p:sp>
        <p:nvSpPr>
          <p:cNvPr id="167938" name="Rectangle 2"/>
          <p:cNvSpPr>
            <a:spLocks noGrp="1" noRot="1" noChangeAspect="1" noChangeArrowheads="1" noTextEdit="1"/>
          </p:cNvSpPr>
          <p:nvPr>
            <p:ph type="sldImg"/>
          </p:nvPr>
        </p:nvSpPr>
        <p:spPr>
          <a:xfrm>
            <a:off x="381000" y="685800"/>
            <a:ext cx="6096000" cy="3429000"/>
          </a:xfrm>
          <a:ln/>
        </p:spPr>
      </p:sp>
      <p:sp>
        <p:nvSpPr>
          <p:cNvPr id="16793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59658475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xfrm>
            <a:off x="3884613" y="8685213"/>
            <a:ext cx="2971800" cy="457200"/>
          </a:xfrm>
          <a:prstGeom prst="rect">
            <a:avLst/>
          </a:prstGeom>
          <a:ln/>
        </p:spPr>
        <p:txBody>
          <a:bodyPr/>
          <a:lstStyle/>
          <a:p>
            <a:fld id="{E51A1884-E4E3-4DBD-8377-0430CABB0697}" type="slidenum">
              <a:rPr lang="pt-BR"/>
              <a:pPr/>
              <a:t>55</a:t>
            </a:fld>
            <a:endParaRPr lang="pt-BR"/>
          </a:p>
        </p:txBody>
      </p:sp>
      <p:sp>
        <p:nvSpPr>
          <p:cNvPr id="168962" name="Rectangle 2"/>
          <p:cNvSpPr>
            <a:spLocks noGrp="1" noRot="1" noChangeAspect="1" noChangeArrowheads="1" noTextEdit="1"/>
          </p:cNvSpPr>
          <p:nvPr>
            <p:ph type="sldImg"/>
          </p:nvPr>
        </p:nvSpPr>
        <p:spPr>
          <a:xfrm>
            <a:off x="381000" y="685800"/>
            <a:ext cx="6096000" cy="3429000"/>
          </a:xfrm>
          <a:ln/>
        </p:spPr>
      </p:sp>
      <p:sp>
        <p:nvSpPr>
          <p:cNvPr id="168963"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619861263"/>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xfrm>
            <a:off x="3884613" y="8685213"/>
            <a:ext cx="2971800" cy="457200"/>
          </a:xfrm>
          <a:prstGeom prst="rect">
            <a:avLst/>
          </a:prstGeom>
          <a:ln/>
        </p:spPr>
        <p:txBody>
          <a:bodyPr/>
          <a:lstStyle/>
          <a:p>
            <a:fld id="{534DC24B-FCA7-407B-BBD8-510E0E8FE88B}" type="slidenum">
              <a:rPr lang="pt-BR"/>
              <a:pPr/>
              <a:t>56</a:t>
            </a:fld>
            <a:endParaRPr lang="pt-BR"/>
          </a:p>
        </p:txBody>
      </p:sp>
      <p:sp>
        <p:nvSpPr>
          <p:cNvPr id="169986" name="Rectangle 2"/>
          <p:cNvSpPr>
            <a:spLocks noGrp="1" noRot="1" noChangeAspect="1" noChangeArrowheads="1" noTextEdit="1"/>
          </p:cNvSpPr>
          <p:nvPr>
            <p:ph type="sldImg"/>
          </p:nvPr>
        </p:nvSpPr>
        <p:spPr>
          <a:xfrm>
            <a:off x="381000" y="685800"/>
            <a:ext cx="6096000" cy="3429000"/>
          </a:xfrm>
          <a:ln/>
        </p:spPr>
      </p:sp>
      <p:sp>
        <p:nvSpPr>
          <p:cNvPr id="16998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4230694089"/>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xfrm>
            <a:off x="3884613" y="8685213"/>
            <a:ext cx="2971800" cy="457200"/>
          </a:xfrm>
          <a:prstGeom prst="rect">
            <a:avLst/>
          </a:prstGeom>
          <a:ln/>
        </p:spPr>
        <p:txBody>
          <a:bodyPr/>
          <a:lstStyle/>
          <a:p>
            <a:fld id="{C901B633-445E-4368-989B-A8BB9D402C16}" type="slidenum">
              <a:rPr lang="pt-BR"/>
              <a:pPr/>
              <a:t>57</a:t>
            </a:fld>
            <a:endParaRPr lang="pt-BR"/>
          </a:p>
        </p:txBody>
      </p:sp>
      <p:sp>
        <p:nvSpPr>
          <p:cNvPr id="171010" name="Rectangle 2"/>
          <p:cNvSpPr>
            <a:spLocks noGrp="1" noRot="1" noChangeAspect="1" noChangeArrowheads="1" noTextEdit="1"/>
          </p:cNvSpPr>
          <p:nvPr>
            <p:ph type="sldImg"/>
          </p:nvPr>
        </p:nvSpPr>
        <p:spPr>
          <a:xfrm>
            <a:off x="381000" y="685800"/>
            <a:ext cx="6096000" cy="3429000"/>
          </a:xfrm>
          <a:ln/>
        </p:spPr>
      </p:sp>
      <p:sp>
        <p:nvSpPr>
          <p:cNvPr id="171011"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703356766"/>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xfrm>
            <a:off x="3884613" y="8685213"/>
            <a:ext cx="2971800" cy="457200"/>
          </a:xfrm>
          <a:prstGeom prst="rect">
            <a:avLst/>
          </a:prstGeom>
          <a:ln/>
        </p:spPr>
        <p:txBody>
          <a:bodyPr/>
          <a:lstStyle/>
          <a:p>
            <a:fld id="{35F06BA3-B977-4D1F-99AF-25BCAA91A282}" type="slidenum">
              <a:rPr lang="pt-BR"/>
              <a:pPr/>
              <a:t>58</a:t>
            </a:fld>
            <a:endParaRPr lang="pt-BR"/>
          </a:p>
        </p:txBody>
      </p:sp>
      <p:sp>
        <p:nvSpPr>
          <p:cNvPr id="173058" name="Rectangle 2"/>
          <p:cNvSpPr>
            <a:spLocks noGrp="1" noRot="1" noChangeAspect="1" noChangeArrowheads="1" noTextEdit="1"/>
          </p:cNvSpPr>
          <p:nvPr>
            <p:ph type="sldImg"/>
          </p:nvPr>
        </p:nvSpPr>
        <p:spPr>
          <a:xfrm>
            <a:off x="381000" y="685800"/>
            <a:ext cx="6096000" cy="3429000"/>
          </a:xfrm>
          <a:ln/>
        </p:spPr>
      </p:sp>
      <p:sp>
        <p:nvSpPr>
          <p:cNvPr id="17305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194833024"/>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a:xfrm>
            <a:off x="381000" y="685800"/>
            <a:ext cx="6096000" cy="3429000"/>
          </a:xfrm>
        </p:spPr>
      </p:sp>
      <p:sp>
        <p:nvSpPr>
          <p:cNvPr id="3" name="Espaço Reservado para Anotações 2"/>
          <p:cNvSpPr>
            <a:spLocks noGrp="1"/>
          </p:cNvSpPr>
          <p:nvPr>
            <p:ph type="body" idx="1"/>
          </p:nvPr>
        </p:nvSpPr>
        <p:spPr/>
        <p:txBody>
          <a:bodyPr>
            <a:normAutofit/>
          </a:bodyPr>
          <a:lstStyle/>
          <a:p>
            <a:endParaRPr lang="pt-BR"/>
          </a:p>
        </p:txBody>
      </p:sp>
      <p:sp>
        <p:nvSpPr>
          <p:cNvPr id="4" name="Espaço Reservado para Número de Slide 3"/>
          <p:cNvSpPr>
            <a:spLocks noGrp="1"/>
          </p:cNvSpPr>
          <p:nvPr>
            <p:ph type="sldNum" sz="quarter" idx="10"/>
          </p:nvPr>
        </p:nvSpPr>
        <p:spPr>
          <a:xfrm>
            <a:off x="3884613" y="8685213"/>
            <a:ext cx="2971800" cy="457200"/>
          </a:xfrm>
          <a:prstGeom prst="rect">
            <a:avLst/>
          </a:prstGeom>
        </p:spPr>
        <p:txBody>
          <a:bodyPr/>
          <a:lstStyle/>
          <a:p>
            <a:fld id="{E9C06E13-A0DC-4CF0-AD01-7769E5FB4485}" type="slidenum">
              <a:rPr lang="pt-BR" smtClean="0"/>
              <a:pPr/>
              <a:t>59</a:t>
            </a:fld>
            <a:endParaRPr lang="pt-BR"/>
          </a:p>
        </p:txBody>
      </p:sp>
    </p:spTree>
    <p:extLst>
      <p:ext uri="{BB962C8B-B14F-4D97-AF65-F5344CB8AC3E}">
        <p14:creationId xmlns:p14="http://schemas.microsoft.com/office/powerpoint/2010/main" val="2966929385"/>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xfrm>
            <a:off x="3884613" y="8685213"/>
            <a:ext cx="2971800" cy="457200"/>
          </a:xfrm>
          <a:prstGeom prst="rect">
            <a:avLst/>
          </a:prstGeom>
          <a:ln/>
        </p:spPr>
        <p:txBody>
          <a:bodyPr/>
          <a:lstStyle/>
          <a:p>
            <a:fld id="{EF05D16F-206A-4968-982A-AA0F4AD4DC99}" type="slidenum">
              <a:rPr lang="pt-BR"/>
              <a:pPr/>
              <a:t>60</a:t>
            </a:fld>
            <a:endParaRPr lang="pt-BR"/>
          </a:p>
        </p:txBody>
      </p:sp>
      <p:sp>
        <p:nvSpPr>
          <p:cNvPr id="177154" name="Rectangle 2"/>
          <p:cNvSpPr>
            <a:spLocks noGrp="1" noRot="1" noChangeAspect="1" noChangeArrowheads="1" noTextEdit="1"/>
          </p:cNvSpPr>
          <p:nvPr>
            <p:ph type="sldImg"/>
          </p:nvPr>
        </p:nvSpPr>
        <p:spPr>
          <a:xfrm>
            <a:off x="381000" y="685800"/>
            <a:ext cx="6096000" cy="3429000"/>
          </a:xfrm>
          <a:ln/>
        </p:spPr>
      </p:sp>
      <p:sp>
        <p:nvSpPr>
          <p:cNvPr id="177155"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295827624"/>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xfrm>
            <a:off x="3884613" y="8685213"/>
            <a:ext cx="2971800" cy="457200"/>
          </a:xfrm>
          <a:prstGeom prst="rect">
            <a:avLst/>
          </a:prstGeom>
          <a:ln/>
        </p:spPr>
        <p:txBody>
          <a:bodyPr/>
          <a:lstStyle/>
          <a:p>
            <a:fld id="{4C173674-BDBF-4104-8918-7905874D07B4}" type="slidenum">
              <a:rPr lang="pt-BR"/>
              <a:pPr/>
              <a:t>61</a:t>
            </a:fld>
            <a:endParaRPr lang="pt-BR"/>
          </a:p>
        </p:txBody>
      </p:sp>
      <p:sp>
        <p:nvSpPr>
          <p:cNvPr id="178178" name="Rectangle 2"/>
          <p:cNvSpPr>
            <a:spLocks noGrp="1" noRot="1" noChangeAspect="1" noChangeArrowheads="1" noTextEdit="1"/>
          </p:cNvSpPr>
          <p:nvPr>
            <p:ph type="sldImg"/>
          </p:nvPr>
        </p:nvSpPr>
        <p:spPr>
          <a:xfrm>
            <a:off x="381000" y="685800"/>
            <a:ext cx="6096000" cy="3429000"/>
          </a:xfrm>
          <a:ln/>
        </p:spPr>
      </p:sp>
      <p:sp>
        <p:nvSpPr>
          <p:cNvPr id="17817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41240342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a:xfrm>
            <a:off x="381000" y="685800"/>
            <a:ext cx="6096000" cy="3429000"/>
          </a:xfrm>
        </p:spPr>
      </p:sp>
      <p:sp>
        <p:nvSpPr>
          <p:cNvPr id="3" name="Espaço Reservado para Anotações 2"/>
          <p:cNvSpPr>
            <a:spLocks noGrp="1"/>
          </p:cNvSpPr>
          <p:nvPr>
            <p:ph type="body" idx="1"/>
          </p:nvPr>
        </p:nvSpPr>
        <p:spPr/>
        <p:txBody>
          <a:bodyPr>
            <a:normAutofit/>
          </a:bodyPr>
          <a:lstStyle/>
          <a:p>
            <a:endParaRPr lang="pt-BR"/>
          </a:p>
        </p:txBody>
      </p:sp>
      <p:sp>
        <p:nvSpPr>
          <p:cNvPr id="4" name="Espaço Reservado para Número de Slide 3"/>
          <p:cNvSpPr>
            <a:spLocks noGrp="1"/>
          </p:cNvSpPr>
          <p:nvPr>
            <p:ph type="sldNum" sz="quarter" idx="10"/>
          </p:nvPr>
        </p:nvSpPr>
        <p:spPr>
          <a:xfrm>
            <a:off x="3884613" y="8685213"/>
            <a:ext cx="2971800" cy="457200"/>
          </a:xfrm>
          <a:prstGeom prst="rect">
            <a:avLst/>
          </a:prstGeom>
        </p:spPr>
        <p:txBody>
          <a:bodyPr/>
          <a:lstStyle/>
          <a:p>
            <a:fld id="{5F33C61A-75A9-4137-AB5A-250923B4AE44}" type="slidenum">
              <a:rPr lang="pt-BR" smtClean="0"/>
              <a:pPr/>
              <a:t>4</a:t>
            </a:fld>
            <a:endParaRPr lang="pt-BR"/>
          </a:p>
        </p:txBody>
      </p:sp>
    </p:spTree>
    <p:extLst>
      <p:ext uri="{BB962C8B-B14F-4D97-AF65-F5344CB8AC3E}">
        <p14:creationId xmlns:p14="http://schemas.microsoft.com/office/powerpoint/2010/main" val="2610702407"/>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xfrm>
            <a:off x="3884613" y="8685213"/>
            <a:ext cx="2971800" cy="457200"/>
          </a:xfrm>
          <a:prstGeom prst="rect">
            <a:avLst/>
          </a:prstGeom>
          <a:ln/>
        </p:spPr>
        <p:txBody>
          <a:bodyPr/>
          <a:lstStyle/>
          <a:p>
            <a:fld id="{379CFDD7-FACB-43C5-B4A9-DD59B89A9E8D}" type="slidenum">
              <a:rPr lang="pt-BR"/>
              <a:pPr/>
              <a:t>62</a:t>
            </a:fld>
            <a:endParaRPr lang="pt-BR"/>
          </a:p>
        </p:txBody>
      </p:sp>
      <p:sp>
        <p:nvSpPr>
          <p:cNvPr id="181250" name="Rectangle 2"/>
          <p:cNvSpPr>
            <a:spLocks noGrp="1" noRot="1" noChangeAspect="1" noChangeArrowheads="1" noTextEdit="1"/>
          </p:cNvSpPr>
          <p:nvPr>
            <p:ph type="sldImg"/>
          </p:nvPr>
        </p:nvSpPr>
        <p:spPr>
          <a:xfrm>
            <a:off x="381000" y="685800"/>
            <a:ext cx="6096000" cy="3429000"/>
          </a:xfrm>
          <a:ln/>
        </p:spPr>
      </p:sp>
      <p:sp>
        <p:nvSpPr>
          <p:cNvPr id="181251"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902302091"/>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xfrm>
            <a:off x="3884613" y="8685213"/>
            <a:ext cx="2971800" cy="457200"/>
          </a:xfrm>
          <a:prstGeom prst="rect">
            <a:avLst/>
          </a:prstGeom>
          <a:ln/>
        </p:spPr>
        <p:txBody>
          <a:bodyPr/>
          <a:lstStyle/>
          <a:p>
            <a:fld id="{5AE016EB-E2E7-4BCF-B114-648DE7A9D8B4}" type="slidenum">
              <a:rPr lang="pt-BR"/>
              <a:pPr/>
              <a:t>63</a:t>
            </a:fld>
            <a:endParaRPr lang="pt-BR"/>
          </a:p>
        </p:txBody>
      </p:sp>
      <p:sp>
        <p:nvSpPr>
          <p:cNvPr id="184322" name="Rectangle 2"/>
          <p:cNvSpPr>
            <a:spLocks noGrp="1" noRot="1" noChangeAspect="1" noChangeArrowheads="1" noTextEdit="1"/>
          </p:cNvSpPr>
          <p:nvPr>
            <p:ph type="sldImg"/>
          </p:nvPr>
        </p:nvSpPr>
        <p:spPr>
          <a:xfrm>
            <a:off x="381000" y="685800"/>
            <a:ext cx="6096000" cy="3429000"/>
          </a:xfrm>
          <a:ln/>
        </p:spPr>
      </p:sp>
      <p:sp>
        <p:nvSpPr>
          <p:cNvPr id="184323"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583287610"/>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xfrm>
            <a:off x="3884613" y="8685213"/>
            <a:ext cx="2971800" cy="457200"/>
          </a:xfrm>
          <a:prstGeom prst="rect">
            <a:avLst/>
          </a:prstGeom>
          <a:ln/>
        </p:spPr>
        <p:txBody>
          <a:bodyPr/>
          <a:lstStyle/>
          <a:p>
            <a:fld id="{CC35E441-6A27-4FFF-8C44-14B86DD2155A}" type="slidenum">
              <a:rPr lang="pt-BR"/>
              <a:pPr/>
              <a:t>64</a:t>
            </a:fld>
            <a:endParaRPr lang="pt-BR"/>
          </a:p>
        </p:txBody>
      </p:sp>
      <p:sp>
        <p:nvSpPr>
          <p:cNvPr id="185346" name="Rectangle 2"/>
          <p:cNvSpPr>
            <a:spLocks noGrp="1" noRot="1" noChangeAspect="1" noChangeArrowheads="1" noTextEdit="1"/>
          </p:cNvSpPr>
          <p:nvPr>
            <p:ph type="sldImg"/>
          </p:nvPr>
        </p:nvSpPr>
        <p:spPr>
          <a:xfrm>
            <a:off x="381000" y="685800"/>
            <a:ext cx="6096000" cy="3429000"/>
          </a:xfrm>
          <a:ln/>
        </p:spPr>
      </p:sp>
      <p:sp>
        <p:nvSpPr>
          <p:cNvPr id="18534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1075611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a:xfrm>
            <a:off x="381000" y="685800"/>
            <a:ext cx="6096000" cy="3429000"/>
          </a:xfrm>
        </p:spPr>
      </p:sp>
      <p:sp>
        <p:nvSpPr>
          <p:cNvPr id="3" name="Espaço Reservado para Anotações 2"/>
          <p:cNvSpPr>
            <a:spLocks noGrp="1"/>
          </p:cNvSpPr>
          <p:nvPr>
            <p:ph type="body" idx="1"/>
          </p:nvPr>
        </p:nvSpPr>
        <p:spPr/>
        <p:txBody>
          <a:bodyPr>
            <a:normAutofit/>
          </a:bodyPr>
          <a:lstStyle/>
          <a:p>
            <a:endParaRPr lang="pt-BR"/>
          </a:p>
        </p:txBody>
      </p:sp>
      <p:sp>
        <p:nvSpPr>
          <p:cNvPr id="4" name="Espaço Reservado para Número de Slide 3"/>
          <p:cNvSpPr>
            <a:spLocks noGrp="1"/>
          </p:cNvSpPr>
          <p:nvPr>
            <p:ph type="sldNum" sz="quarter" idx="10"/>
          </p:nvPr>
        </p:nvSpPr>
        <p:spPr>
          <a:xfrm>
            <a:off x="3884613" y="8685213"/>
            <a:ext cx="2971800" cy="457200"/>
          </a:xfrm>
          <a:prstGeom prst="rect">
            <a:avLst/>
          </a:prstGeom>
        </p:spPr>
        <p:txBody>
          <a:bodyPr/>
          <a:lstStyle/>
          <a:p>
            <a:fld id="{5F33C61A-75A9-4137-AB5A-250923B4AE44}" type="slidenum">
              <a:rPr lang="pt-BR" smtClean="0"/>
              <a:pPr/>
              <a:t>5</a:t>
            </a:fld>
            <a:endParaRPr lang="pt-BR"/>
          </a:p>
        </p:txBody>
      </p:sp>
    </p:spTree>
    <p:extLst>
      <p:ext uri="{BB962C8B-B14F-4D97-AF65-F5344CB8AC3E}">
        <p14:creationId xmlns:p14="http://schemas.microsoft.com/office/powerpoint/2010/main" val="310067214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a:xfrm>
            <a:off x="381000" y="685800"/>
            <a:ext cx="6096000" cy="3429000"/>
          </a:xfrm>
        </p:spPr>
      </p:sp>
      <p:sp>
        <p:nvSpPr>
          <p:cNvPr id="3" name="Espaço Reservado para Anotações 2"/>
          <p:cNvSpPr>
            <a:spLocks noGrp="1"/>
          </p:cNvSpPr>
          <p:nvPr>
            <p:ph type="body" idx="1"/>
          </p:nvPr>
        </p:nvSpPr>
        <p:spPr/>
        <p:txBody>
          <a:bodyPr>
            <a:normAutofit/>
          </a:bodyPr>
          <a:lstStyle/>
          <a:p>
            <a:endParaRPr lang="pt-BR"/>
          </a:p>
        </p:txBody>
      </p:sp>
      <p:sp>
        <p:nvSpPr>
          <p:cNvPr id="4" name="Espaço Reservado para Número de Slide 3"/>
          <p:cNvSpPr>
            <a:spLocks noGrp="1"/>
          </p:cNvSpPr>
          <p:nvPr>
            <p:ph type="sldNum" sz="quarter" idx="10"/>
          </p:nvPr>
        </p:nvSpPr>
        <p:spPr>
          <a:xfrm>
            <a:off x="3884613" y="8685213"/>
            <a:ext cx="2971800" cy="457200"/>
          </a:xfrm>
          <a:prstGeom prst="rect">
            <a:avLst/>
          </a:prstGeom>
        </p:spPr>
        <p:txBody>
          <a:bodyPr/>
          <a:lstStyle/>
          <a:p>
            <a:fld id="{5F33C61A-75A9-4137-AB5A-250923B4AE44}" type="slidenum">
              <a:rPr lang="pt-BR" smtClean="0"/>
              <a:pPr/>
              <a:t>6</a:t>
            </a:fld>
            <a:endParaRPr lang="pt-BR"/>
          </a:p>
        </p:txBody>
      </p:sp>
    </p:spTree>
    <p:extLst>
      <p:ext uri="{BB962C8B-B14F-4D97-AF65-F5344CB8AC3E}">
        <p14:creationId xmlns:p14="http://schemas.microsoft.com/office/powerpoint/2010/main" val="276546130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a:xfrm>
            <a:off x="381000" y="685800"/>
            <a:ext cx="6096000" cy="3429000"/>
          </a:xfrm>
        </p:spPr>
      </p:sp>
      <p:sp>
        <p:nvSpPr>
          <p:cNvPr id="3" name="Espaço Reservado para Anotações 2"/>
          <p:cNvSpPr>
            <a:spLocks noGrp="1"/>
          </p:cNvSpPr>
          <p:nvPr>
            <p:ph type="body" idx="1"/>
          </p:nvPr>
        </p:nvSpPr>
        <p:spPr/>
        <p:txBody>
          <a:bodyPr>
            <a:normAutofit/>
          </a:bodyPr>
          <a:lstStyle/>
          <a:p>
            <a:endParaRPr lang="pt-BR"/>
          </a:p>
        </p:txBody>
      </p:sp>
      <p:sp>
        <p:nvSpPr>
          <p:cNvPr id="4" name="Espaço Reservado para Número de Slide 3"/>
          <p:cNvSpPr>
            <a:spLocks noGrp="1"/>
          </p:cNvSpPr>
          <p:nvPr>
            <p:ph type="sldNum" sz="quarter" idx="10"/>
          </p:nvPr>
        </p:nvSpPr>
        <p:spPr>
          <a:xfrm>
            <a:off x="3884613" y="8685213"/>
            <a:ext cx="2971800" cy="457200"/>
          </a:xfrm>
          <a:prstGeom prst="rect">
            <a:avLst/>
          </a:prstGeom>
        </p:spPr>
        <p:txBody>
          <a:bodyPr/>
          <a:lstStyle/>
          <a:p>
            <a:fld id="{5F33C61A-75A9-4137-AB5A-250923B4AE44}" type="slidenum">
              <a:rPr lang="pt-BR" smtClean="0"/>
              <a:pPr/>
              <a:t>7</a:t>
            </a:fld>
            <a:endParaRPr lang="pt-BR"/>
          </a:p>
        </p:txBody>
      </p:sp>
    </p:spTree>
    <p:extLst>
      <p:ext uri="{BB962C8B-B14F-4D97-AF65-F5344CB8AC3E}">
        <p14:creationId xmlns:p14="http://schemas.microsoft.com/office/powerpoint/2010/main" val="102403174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a:xfrm>
            <a:off x="381000" y="685800"/>
            <a:ext cx="6096000" cy="3429000"/>
          </a:xfrm>
        </p:spPr>
      </p:sp>
      <p:sp>
        <p:nvSpPr>
          <p:cNvPr id="3" name="Espaço Reservado para Anotações 2"/>
          <p:cNvSpPr>
            <a:spLocks noGrp="1"/>
          </p:cNvSpPr>
          <p:nvPr>
            <p:ph type="body" idx="1"/>
          </p:nvPr>
        </p:nvSpPr>
        <p:spPr/>
        <p:txBody>
          <a:bodyPr>
            <a:normAutofit/>
          </a:bodyPr>
          <a:lstStyle/>
          <a:p>
            <a:endParaRPr lang="pt-BR"/>
          </a:p>
        </p:txBody>
      </p:sp>
      <p:sp>
        <p:nvSpPr>
          <p:cNvPr id="4" name="Espaço Reservado para Número de Slide 3"/>
          <p:cNvSpPr>
            <a:spLocks noGrp="1"/>
          </p:cNvSpPr>
          <p:nvPr>
            <p:ph type="sldNum" sz="quarter" idx="10"/>
          </p:nvPr>
        </p:nvSpPr>
        <p:spPr>
          <a:xfrm>
            <a:off x="3884613" y="8685213"/>
            <a:ext cx="2971800" cy="457200"/>
          </a:xfrm>
          <a:prstGeom prst="rect">
            <a:avLst/>
          </a:prstGeom>
        </p:spPr>
        <p:txBody>
          <a:bodyPr/>
          <a:lstStyle/>
          <a:p>
            <a:fld id="{5F33C61A-75A9-4137-AB5A-250923B4AE44}" type="slidenum">
              <a:rPr lang="pt-BR" smtClean="0"/>
              <a:pPr/>
              <a:t>8</a:t>
            </a:fld>
            <a:endParaRPr lang="pt-BR"/>
          </a:p>
        </p:txBody>
      </p:sp>
    </p:spTree>
    <p:extLst>
      <p:ext uri="{BB962C8B-B14F-4D97-AF65-F5344CB8AC3E}">
        <p14:creationId xmlns:p14="http://schemas.microsoft.com/office/powerpoint/2010/main" val="394638320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a:xfrm>
            <a:off x="381000" y="685800"/>
            <a:ext cx="6096000" cy="3429000"/>
          </a:xfrm>
        </p:spPr>
      </p:sp>
      <p:sp>
        <p:nvSpPr>
          <p:cNvPr id="3" name="Espaço Reservado para Anotações 2"/>
          <p:cNvSpPr>
            <a:spLocks noGrp="1"/>
          </p:cNvSpPr>
          <p:nvPr>
            <p:ph type="body" idx="1"/>
          </p:nvPr>
        </p:nvSpPr>
        <p:spPr/>
        <p:txBody>
          <a:bodyPr>
            <a:normAutofit/>
          </a:bodyPr>
          <a:lstStyle/>
          <a:p>
            <a:endParaRPr lang="pt-BR"/>
          </a:p>
        </p:txBody>
      </p:sp>
      <p:sp>
        <p:nvSpPr>
          <p:cNvPr id="4" name="Espaço Reservado para Número de Slide 3"/>
          <p:cNvSpPr>
            <a:spLocks noGrp="1"/>
          </p:cNvSpPr>
          <p:nvPr>
            <p:ph type="sldNum" sz="quarter" idx="10"/>
          </p:nvPr>
        </p:nvSpPr>
        <p:spPr>
          <a:xfrm>
            <a:off x="3884613" y="8685213"/>
            <a:ext cx="2971800" cy="457200"/>
          </a:xfrm>
          <a:prstGeom prst="rect">
            <a:avLst/>
          </a:prstGeom>
        </p:spPr>
        <p:txBody>
          <a:bodyPr/>
          <a:lstStyle/>
          <a:p>
            <a:fld id="{5F33C61A-75A9-4137-AB5A-250923B4AE44}" type="slidenum">
              <a:rPr lang="pt-BR" smtClean="0"/>
              <a:pPr/>
              <a:t>9</a:t>
            </a:fld>
            <a:endParaRPr lang="pt-BR"/>
          </a:p>
        </p:txBody>
      </p:sp>
    </p:spTree>
    <p:extLst>
      <p:ext uri="{BB962C8B-B14F-4D97-AF65-F5344CB8AC3E}">
        <p14:creationId xmlns:p14="http://schemas.microsoft.com/office/powerpoint/2010/main" val="42159541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8"/>
        <p:cNvGrpSpPr/>
        <p:nvPr/>
      </p:nvGrpSpPr>
      <p:grpSpPr>
        <a:xfrm>
          <a:off x="0" y="0"/>
          <a:ext cx="0" cy="0"/>
          <a:chOff x="0" y="0"/>
          <a:chExt cx="0" cy="0"/>
        </a:xfrm>
      </p:grpSpPr>
      <p:sp>
        <p:nvSpPr>
          <p:cNvPr id="9" name="Shape 9"/>
          <p:cNvSpPr txBox="1">
            <a:spLocks noGrp="1"/>
          </p:cNvSpPr>
          <p:nvPr>
            <p:ph type="ctrTitle"/>
          </p:nvPr>
        </p:nvSpPr>
        <p:spPr>
          <a:xfrm>
            <a:off x="457200" y="563759"/>
            <a:ext cx="8229600" cy="3009600"/>
          </a:xfrm>
          <a:prstGeom prst="rect">
            <a:avLst/>
          </a:prstGeom>
        </p:spPr>
        <p:txBody>
          <a:bodyPr lIns="91425" tIns="91425" rIns="91425" bIns="91425" anchor="t" anchorCtr="0"/>
          <a:lstStyle>
            <a:lvl1pPr indent="457200">
              <a:buSzPct val="100000"/>
              <a:defRPr sz="7200"/>
            </a:lvl1pPr>
            <a:lvl2pPr indent="457200">
              <a:buSzPct val="100000"/>
              <a:defRPr sz="7200"/>
            </a:lvl2pPr>
            <a:lvl3pPr indent="457200">
              <a:buSzPct val="100000"/>
              <a:defRPr sz="7200"/>
            </a:lvl3pPr>
            <a:lvl4pPr indent="457200">
              <a:buSzPct val="100000"/>
              <a:defRPr sz="7200"/>
            </a:lvl4pPr>
            <a:lvl5pPr indent="457200">
              <a:buSzPct val="100000"/>
              <a:defRPr sz="7200"/>
            </a:lvl5pPr>
            <a:lvl6pPr indent="457200">
              <a:buSzPct val="100000"/>
              <a:defRPr sz="7200"/>
            </a:lvl6pPr>
            <a:lvl7pPr indent="457200">
              <a:buSzPct val="100000"/>
              <a:defRPr sz="7200"/>
            </a:lvl7pPr>
            <a:lvl8pPr indent="457200">
              <a:buSzPct val="100000"/>
              <a:defRPr sz="7200"/>
            </a:lvl8pPr>
            <a:lvl9pPr indent="457200">
              <a:buSzPct val="100000"/>
              <a:defRPr sz="7200"/>
            </a:lvl9pPr>
          </a:lstStyle>
          <a:p>
            <a:endParaRPr/>
          </a:p>
        </p:txBody>
      </p:sp>
      <p:sp>
        <p:nvSpPr>
          <p:cNvPr id="10" name="Shape 10"/>
          <p:cNvSpPr txBox="1">
            <a:spLocks noGrp="1"/>
          </p:cNvSpPr>
          <p:nvPr>
            <p:ph type="subTitle" idx="1"/>
          </p:nvPr>
        </p:nvSpPr>
        <p:spPr>
          <a:xfrm>
            <a:off x="457200" y="3716392"/>
            <a:ext cx="8229600" cy="1232699"/>
          </a:xfrm>
          <a:prstGeom prst="rect">
            <a:avLst/>
          </a:prstGeom>
        </p:spPr>
        <p:txBody>
          <a:bodyPr lIns="91425" tIns="91425" rIns="91425" bIns="91425" anchor="t" anchorCtr="0"/>
          <a:lstStyle>
            <a:lvl1pPr marL="0" indent="304800">
              <a:spcBef>
                <a:spcPts val="0"/>
              </a:spcBef>
              <a:buClr>
                <a:schemeClr val="dk2"/>
              </a:buClr>
              <a:buSzPct val="100000"/>
              <a:buNone/>
              <a:defRPr sz="4800">
                <a:solidFill>
                  <a:schemeClr val="dk2"/>
                </a:solidFill>
              </a:defRPr>
            </a:lvl1pPr>
            <a:lvl2pPr marL="0" indent="304800">
              <a:spcBef>
                <a:spcPts val="0"/>
              </a:spcBef>
              <a:buClr>
                <a:schemeClr val="dk2"/>
              </a:buClr>
              <a:buSzPct val="100000"/>
              <a:buNone/>
              <a:defRPr sz="4800">
                <a:solidFill>
                  <a:schemeClr val="dk2"/>
                </a:solidFill>
              </a:defRPr>
            </a:lvl2pPr>
            <a:lvl3pPr marL="0" indent="304800">
              <a:spcBef>
                <a:spcPts val="0"/>
              </a:spcBef>
              <a:buClr>
                <a:schemeClr val="dk2"/>
              </a:buClr>
              <a:buSzPct val="100000"/>
              <a:buNone/>
              <a:defRPr sz="4800">
                <a:solidFill>
                  <a:schemeClr val="dk2"/>
                </a:solidFill>
              </a:defRPr>
            </a:lvl3pPr>
            <a:lvl4pPr marL="0" indent="304800">
              <a:spcBef>
                <a:spcPts val="0"/>
              </a:spcBef>
              <a:buClr>
                <a:schemeClr val="dk2"/>
              </a:buClr>
              <a:buSzPct val="100000"/>
              <a:buNone/>
              <a:defRPr sz="4800">
                <a:solidFill>
                  <a:schemeClr val="dk2"/>
                </a:solidFill>
              </a:defRPr>
            </a:lvl4pPr>
            <a:lvl5pPr marL="0" indent="304800">
              <a:spcBef>
                <a:spcPts val="0"/>
              </a:spcBef>
              <a:buClr>
                <a:schemeClr val="dk2"/>
              </a:buClr>
              <a:buSzPct val="100000"/>
              <a:buNone/>
              <a:defRPr sz="4800">
                <a:solidFill>
                  <a:schemeClr val="dk2"/>
                </a:solidFill>
              </a:defRPr>
            </a:lvl5pPr>
            <a:lvl6pPr marL="0" indent="304800">
              <a:spcBef>
                <a:spcPts val="0"/>
              </a:spcBef>
              <a:buClr>
                <a:schemeClr val="dk2"/>
              </a:buClr>
              <a:buSzPct val="100000"/>
              <a:buNone/>
              <a:defRPr sz="4800">
                <a:solidFill>
                  <a:schemeClr val="dk2"/>
                </a:solidFill>
              </a:defRPr>
            </a:lvl6pPr>
            <a:lvl7pPr marL="0" indent="304800">
              <a:spcBef>
                <a:spcPts val="0"/>
              </a:spcBef>
              <a:buClr>
                <a:schemeClr val="dk2"/>
              </a:buClr>
              <a:buSzPct val="100000"/>
              <a:buNone/>
              <a:defRPr sz="4800">
                <a:solidFill>
                  <a:schemeClr val="dk2"/>
                </a:solidFill>
              </a:defRPr>
            </a:lvl7pPr>
            <a:lvl8pPr marL="0" indent="304800">
              <a:spcBef>
                <a:spcPts val="0"/>
              </a:spcBef>
              <a:buClr>
                <a:schemeClr val="dk2"/>
              </a:buClr>
              <a:buSzPct val="100000"/>
              <a:buNone/>
              <a:defRPr sz="4800">
                <a:solidFill>
                  <a:schemeClr val="dk2"/>
                </a:solidFill>
              </a:defRPr>
            </a:lvl8pPr>
            <a:lvl9pPr marL="0" indent="304800">
              <a:spcBef>
                <a:spcPts val="0"/>
              </a:spcBef>
              <a:buClr>
                <a:schemeClr val="dk2"/>
              </a:buClr>
              <a:buSzPct val="100000"/>
              <a:buNone/>
              <a:defRPr sz="4800">
                <a:solidFill>
                  <a:schemeClr val="dk2"/>
                </a:solidFill>
              </a:defRPr>
            </a:lvl9pPr>
          </a:lstStyle>
          <a:p>
            <a:endParaRPr/>
          </a:p>
        </p:txBody>
      </p:sp>
      <p:cxnSp>
        <p:nvCxnSpPr>
          <p:cNvPr id="11" name="Shape 11"/>
          <p:cNvCxnSpPr/>
          <p:nvPr/>
        </p:nvCxnSpPr>
        <p:spPr>
          <a:xfrm>
            <a:off x="457200" y="411479"/>
            <a:ext cx="8229600" cy="0"/>
          </a:xfrm>
          <a:prstGeom prst="straightConnector1">
            <a:avLst/>
          </a:prstGeom>
          <a:noFill/>
          <a:ln w="57150" cap="flat">
            <a:solidFill>
              <a:schemeClr val="accent1"/>
            </a:solidFill>
            <a:prstDash val="solid"/>
            <a:round/>
            <a:headEnd type="none" w="med" len="med"/>
            <a:tailEnd type="none" w="med" len="med"/>
          </a:ln>
        </p:spPr>
      </p:cxnSp>
      <p:cxnSp>
        <p:nvCxnSpPr>
          <p:cNvPr id="12" name="Shape 12"/>
          <p:cNvCxnSpPr/>
          <p:nvPr/>
        </p:nvCxnSpPr>
        <p:spPr>
          <a:xfrm>
            <a:off x="457200" y="3633382"/>
            <a:ext cx="8229600" cy="0"/>
          </a:xfrm>
          <a:prstGeom prst="straightConnector1">
            <a:avLst/>
          </a:prstGeom>
          <a:noFill/>
          <a:ln w="57150" cap="flat">
            <a:solidFill>
              <a:schemeClr val="accent1"/>
            </a:solidFill>
            <a:prstDash val="solid"/>
            <a:round/>
            <a:headEnd type="none" w="med" len="med"/>
            <a:tailEnd type="none" w="med" len="med"/>
          </a:ln>
        </p:spPr>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22"/>
        <p:cNvGrpSpPr/>
        <p:nvPr/>
      </p:nvGrpSpPr>
      <p:grpSpPr>
        <a:xfrm>
          <a:off x="0" y="0"/>
          <a:ext cx="0" cy="0"/>
          <a:chOff x="0" y="0"/>
          <a:chExt cx="0" cy="0"/>
        </a:xfrm>
      </p:grpSpPr>
      <p:sp>
        <p:nvSpPr>
          <p:cNvPr id="23" name="Shape 23"/>
          <p:cNvSpPr txBox="1">
            <a:spLocks noGrp="1"/>
          </p:cNvSpPr>
          <p:nvPr>
            <p:ph type="title"/>
          </p:nvPr>
        </p:nvSpPr>
        <p:spPr>
          <a:xfrm>
            <a:off x="457200" y="205978"/>
            <a:ext cx="8229600" cy="857400"/>
          </a:xfrm>
          <a:prstGeom prst="rect">
            <a:avLst/>
          </a:prstGeom>
        </p:spPr>
        <p:txBody>
          <a:bodyPr lIns="91425" tIns="91425" rIns="91425" bIns="91425" anchor="b" anchorCtr="0"/>
          <a:lstStyle>
            <a:lvl1pPr>
              <a:defRPr/>
            </a:lvl1pPr>
            <a:lvl2pPr>
              <a:defRPr/>
            </a:lvl2pPr>
            <a:lvl3pPr>
              <a:defRPr/>
            </a:lvl3pPr>
            <a:lvl4pPr>
              <a:defRPr/>
            </a:lvl4pPr>
            <a:lvl5pPr>
              <a:defRPr/>
            </a:lvl5pPr>
            <a:lvl6pPr>
              <a:defRPr/>
            </a:lvl6pPr>
            <a:lvl7pPr>
              <a:defRPr/>
            </a:lvl7pPr>
            <a:lvl8pPr>
              <a:defRPr/>
            </a:lvl8pPr>
            <a:lvl9pPr>
              <a:defRPr/>
            </a:lvl9pPr>
          </a:lstStyle>
          <a:p>
            <a:endParaRPr/>
          </a:p>
        </p:txBody>
      </p:sp>
      <p:cxnSp>
        <p:nvCxnSpPr>
          <p:cNvPr id="24" name="Shape 24"/>
          <p:cNvCxnSpPr/>
          <p:nvPr/>
        </p:nvCxnSpPr>
        <p:spPr>
          <a:xfrm>
            <a:off x="457200" y="1143000"/>
            <a:ext cx="8229600" cy="0"/>
          </a:xfrm>
          <a:prstGeom prst="straightConnector1">
            <a:avLst/>
          </a:prstGeom>
          <a:noFill/>
          <a:ln w="50800" cap="flat">
            <a:solidFill>
              <a:schemeClr val="accent1"/>
            </a:solidFill>
            <a:prstDash val="solid"/>
            <a:round/>
            <a:headEnd type="none" w="med" len="med"/>
            <a:tailEnd type="none" w="med" len="med"/>
          </a:ln>
        </p:spPr>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estilo do título mestre</a:t>
            </a:r>
          </a:p>
        </p:txBody>
      </p:sp>
      <p:sp>
        <p:nvSpPr>
          <p:cNvPr id="3" name="Espaço Reservado para Conteúdo 2"/>
          <p:cNvSpPr>
            <a:spLocks noGrp="1"/>
          </p:cNvSpPr>
          <p:nvPr>
            <p:ph idx="1"/>
          </p:nvPr>
        </p:nvSpPr>
        <p:spPr/>
        <p:txBody>
          <a:body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a:xfrm>
            <a:off x="457200" y="4686300"/>
            <a:ext cx="2133600" cy="342900"/>
          </a:xfrm>
          <a:prstGeom prst="rect">
            <a:avLst/>
          </a:prstGeom>
        </p:spPr>
        <p:txBody>
          <a:bodyPr/>
          <a:lstStyle>
            <a:lvl1pPr>
              <a:defRPr/>
            </a:lvl1pPr>
          </a:lstStyle>
          <a:p>
            <a:endParaRPr lang="pt-BR"/>
          </a:p>
        </p:txBody>
      </p:sp>
      <p:sp>
        <p:nvSpPr>
          <p:cNvPr id="5" name="Espaço Reservado para Rodapé 4"/>
          <p:cNvSpPr>
            <a:spLocks noGrp="1"/>
          </p:cNvSpPr>
          <p:nvPr>
            <p:ph type="ftr" sz="quarter" idx="11"/>
          </p:nvPr>
        </p:nvSpPr>
        <p:spPr>
          <a:xfrm>
            <a:off x="3124200" y="4686300"/>
            <a:ext cx="2895600" cy="342900"/>
          </a:xfrm>
          <a:prstGeom prst="rect">
            <a:avLst/>
          </a:prstGeom>
        </p:spPr>
        <p:txBody>
          <a:bodyPr/>
          <a:lstStyle>
            <a:lvl1pPr>
              <a:defRPr/>
            </a:lvl1pPr>
          </a:lstStyle>
          <a:p>
            <a:endParaRPr lang="pt-BR"/>
          </a:p>
        </p:txBody>
      </p:sp>
      <p:sp>
        <p:nvSpPr>
          <p:cNvPr id="6" name="Espaço Reservado para Número de Slide 5"/>
          <p:cNvSpPr>
            <a:spLocks noGrp="1"/>
          </p:cNvSpPr>
          <p:nvPr>
            <p:ph type="sldNum" sz="quarter" idx="12"/>
          </p:nvPr>
        </p:nvSpPr>
        <p:spPr>
          <a:xfrm>
            <a:off x="6553200" y="4686300"/>
            <a:ext cx="2133600" cy="342900"/>
          </a:xfrm>
          <a:prstGeom prst="rect">
            <a:avLst/>
          </a:prstGeom>
        </p:spPr>
        <p:txBody>
          <a:bodyPr/>
          <a:lstStyle>
            <a:lvl1pPr>
              <a:defRPr/>
            </a:lvl1pPr>
          </a:lstStyle>
          <a:p>
            <a:fld id="{394AB2D7-C64C-4CAF-B103-547869A9B341}" type="slidenum">
              <a:rPr lang="pt-BR"/>
              <a:pPr/>
              <a:t>‹nº›</a:t>
            </a:fld>
            <a:endParaRPr lang="pt-BR"/>
          </a:p>
        </p:txBody>
      </p:sp>
    </p:spTree>
    <p:extLst>
      <p:ext uri="{BB962C8B-B14F-4D97-AF65-F5344CB8AC3E}">
        <p14:creationId xmlns:p14="http://schemas.microsoft.com/office/powerpoint/2010/main" val="27319883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TxTwoObj">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4788"/>
            <a:ext cx="8229600" cy="857250"/>
          </a:xfrm>
        </p:spPr>
        <p:txBody>
          <a:bodyPr anchor="ctr"/>
          <a:lstStyle>
            <a:lvl1pPr>
              <a:defRPr/>
            </a:lvl1pPr>
          </a:lstStyle>
          <a:p>
            <a:r>
              <a:rPr kumimoji="0" lang="en-US"/>
              <a:t>Click to edit Master title style</a:t>
            </a:r>
          </a:p>
        </p:txBody>
      </p:sp>
      <p:sp>
        <p:nvSpPr>
          <p:cNvPr id="3" name="Text Placeholder 2"/>
          <p:cNvSpPr>
            <a:spLocks noGrp="1"/>
          </p:cNvSpPr>
          <p:nvPr>
            <p:ph type="body" idx="1"/>
          </p:nvPr>
        </p:nvSpPr>
        <p:spPr>
          <a:xfrm>
            <a:off x="457200" y="4114800"/>
            <a:ext cx="4040188" cy="62865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6" y="4114800"/>
            <a:ext cx="4041775" cy="62865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1137685"/>
            <a:ext cx="4040188" cy="2956322"/>
          </a:xfrm>
        </p:spPr>
        <p:txBody>
          <a:bodyPr/>
          <a:lstStyle>
            <a:lvl1pPr>
              <a:defRPr sz="24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6" y="1137685"/>
            <a:ext cx="4041775" cy="2956322"/>
          </a:xfrm>
        </p:spPr>
        <p:txBody>
          <a:bodyPr/>
          <a:lstStyle>
            <a:lvl1pPr>
              <a:defRPr sz="24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a:xfrm>
            <a:off x="457200" y="4816548"/>
            <a:ext cx="2133600" cy="273844"/>
          </a:xfrm>
          <a:prstGeom prst="rect">
            <a:avLst/>
          </a:prstGeom>
        </p:spPr>
        <p:txBody>
          <a:bodyPr/>
          <a:lstStyle/>
          <a:p>
            <a:fld id="{261D106D-8DB5-4FFB-9E5D-3F3D4D19773E}" type="datetimeFigureOut">
              <a:rPr lang="en-US" smtClean="0"/>
              <a:t>5/7/2020</a:t>
            </a:fld>
            <a:endParaRPr lang="en-US"/>
          </a:p>
        </p:txBody>
      </p:sp>
      <p:sp>
        <p:nvSpPr>
          <p:cNvPr id="8" name="Footer Placeholder 7"/>
          <p:cNvSpPr>
            <a:spLocks noGrp="1"/>
          </p:cNvSpPr>
          <p:nvPr>
            <p:ph type="ftr" sz="quarter" idx="11"/>
          </p:nvPr>
        </p:nvSpPr>
        <p:spPr>
          <a:xfrm>
            <a:off x="3124200" y="4816548"/>
            <a:ext cx="2895600" cy="273844"/>
          </a:xfrm>
          <a:prstGeom prst="rect">
            <a:avLst/>
          </a:prstGeom>
        </p:spPr>
        <p:txBody>
          <a:bodyPr/>
          <a:lstStyle/>
          <a:p>
            <a:endParaRPr lang="en-US"/>
          </a:p>
        </p:txBody>
      </p:sp>
      <p:sp>
        <p:nvSpPr>
          <p:cNvPr id="9" name="Slide Number Placeholder 8"/>
          <p:cNvSpPr>
            <a:spLocks noGrp="1"/>
          </p:cNvSpPr>
          <p:nvPr>
            <p:ph type="sldNum" sz="quarter" idx="12"/>
          </p:nvPr>
        </p:nvSpPr>
        <p:spPr>
          <a:xfrm>
            <a:off x="8153400" y="4816548"/>
            <a:ext cx="762000" cy="273844"/>
          </a:xfrm>
          <a:prstGeom prst="rect">
            <a:avLst/>
          </a:prstGeom>
        </p:spPr>
        <p:txBody>
          <a:bodyPr/>
          <a:lstStyle/>
          <a:p>
            <a:fld id="{11A7A1D8-C3CD-4EDF-90C4-BA32DFE14148}" type="slidenum">
              <a:rPr lang="en-US" smtClean="0"/>
              <a:t>‹nº›</a:t>
            </a:fld>
            <a:endParaRPr lang="en-US"/>
          </a:p>
        </p:txBody>
      </p:sp>
    </p:spTree>
    <p:extLst>
      <p:ext uri="{BB962C8B-B14F-4D97-AF65-F5344CB8AC3E}">
        <p14:creationId xmlns:p14="http://schemas.microsoft.com/office/powerpoint/2010/main" val="33874294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7467600" cy="857250"/>
          </a:xfrm>
        </p:spPr>
        <p:txBody>
          <a:bodyPr/>
          <a:lstStyle/>
          <a:p>
            <a:r>
              <a:rPr kumimoji="0" lang="en-US"/>
              <a:t>Click to edit Master title style</a:t>
            </a:r>
          </a:p>
        </p:txBody>
      </p:sp>
      <p:sp>
        <p:nvSpPr>
          <p:cNvPr id="3" name="Content Placeholder 2"/>
          <p:cNvSpPr>
            <a:spLocks noGrp="1"/>
          </p:cNvSpPr>
          <p:nvPr>
            <p:ph sz="half" idx="1"/>
          </p:nvPr>
        </p:nvSpPr>
        <p:spPr>
          <a:xfrm>
            <a:off x="457200" y="1200151"/>
            <a:ext cx="3657600" cy="3394472"/>
          </a:xfrm>
        </p:spPr>
        <p:txBody>
          <a:bodyPr/>
          <a:lstStyle>
            <a:lvl1pPr>
              <a:defRPr sz="2600"/>
            </a:lvl1pPr>
            <a:lvl2pPr>
              <a:defRPr sz="22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267200" y="1200151"/>
            <a:ext cx="3657600" cy="3394472"/>
          </a:xfrm>
        </p:spPr>
        <p:txBody>
          <a:bodyPr/>
          <a:lstStyle>
            <a:lvl1pPr>
              <a:defRPr sz="2600"/>
            </a:lvl1pPr>
            <a:lvl2pPr>
              <a:defRPr sz="22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a:xfrm>
            <a:off x="457200" y="4816548"/>
            <a:ext cx="2133600" cy="273844"/>
          </a:xfrm>
          <a:prstGeom prst="rect">
            <a:avLst/>
          </a:prstGeom>
        </p:spPr>
        <p:txBody>
          <a:bodyPr/>
          <a:lstStyle/>
          <a:p>
            <a:fld id="{261D106D-8DB5-4FFB-9E5D-3F3D4D19773E}" type="datetimeFigureOut">
              <a:rPr lang="en-US" smtClean="0"/>
              <a:t>5/7/2020</a:t>
            </a:fld>
            <a:endParaRPr lang="en-US"/>
          </a:p>
        </p:txBody>
      </p:sp>
      <p:sp>
        <p:nvSpPr>
          <p:cNvPr id="6" name="Footer Placeholder 5"/>
          <p:cNvSpPr>
            <a:spLocks noGrp="1"/>
          </p:cNvSpPr>
          <p:nvPr>
            <p:ph type="ftr" sz="quarter" idx="11"/>
          </p:nvPr>
        </p:nvSpPr>
        <p:spPr>
          <a:xfrm>
            <a:off x="3124200" y="4816548"/>
            <a:ext cx="2895600" cy="273844"/>
          </a:xfrm>
          <a:prstGeom prst="rect">
            <a:avLst/>
          </a:prstGeom>
        </p:spPr>
        <p:txBody>
          <a:bodyPr/>
          <a:lstStyle/>
          <a:p>
            <a:endParaRPr lang="en-US"/>
          </a:p>
        </p:txBody>
      </p:sp>
      <p:sp>
        <p:nvSpPr>
          <p:cNvPr id="7" name="Slide Number Placeholder 6"/>
          <p:cNvSpPr>
            <a:spLocks noGrp="1"/>
          </p:cNvSpPr>
          <p:nvPr>
            <p:ph type="sldNum" sz="quarter" idx="12"/>
          </p:nvPr>
        </p:nvSpPr>
        <p:spPr>
          <a:xfrm>
            <a:off x="8153400" y="4816548"/>
            <a:ext cx="762000" cy="273844"/>
          </a:xfrm>
          <a:prstGeom prst="rect">
            <a:avLst/>
          </a:prstGeom>
        </p:spPr>
        <p:txBody>
          <a:bodyPr/>
          <a:lstStyle/>
          <a:p>
            <a:fld id="{11A7A1D8-C3CD-4EDF-90C4-BA32DFE14148}" type="slidenum">
              <a:rPr lang="en-US" smtClean="0"/>
              <a:t>‹nº›</a:t>
            </a:fld>
            <a:endParaRPr lang="en-US"/>
          </a:p>
        </p:txBody>
      </p:sp>
    </p:spTree>
    <p:extLst>
      <p:ext uri="{BB962C8B-B14F-4D97-AF65-F5344CB8AC3E}">
        <p14:creationId xmlns:p14="http://schemas.microsoft.com/office/powerpoint/2010/main" val="6164960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3305176"/>
            <a:ext cx="7772400" cy="1021556"/>
          </a:xfrm>
        </p:spPr>
        <p:txBody>
          <a:bodyPr anchor="t"/>
          <a:lstStyle>
            <a:lvl1pPr algn="l">
              <a:defRPr sz="4000" b="1" cap="all"/>
            </a:lvl1pPr>
          </a:lstStyle>
          <a:p>
            <a:r>
              <a:rPr lang="pt-BR"/>
              <a:t>Clique para editar o estilo do título mestre</a:t>
            </a:r>
          </a:p>
        </p:txBody>
      </p:sp>
      <p:sp>
        <p:nvSpPr>
          <p:cNvPr id="3" name="Espaço Reservado para Texto 2"/>
          <p:cNvSpPr>
            <a:spLocks noGrp="1"/>
          </p:cNvSpPr>
          <p:nvPr>
            <p:ph type="body" idx="1"/>
          </p:nvPr>
        </p:nvSpPr>
        <p:spPr>
          <a:xfrm>
            <a:off x="722313" y="2180035"/>
            <a:ext cx="7772400" cy="112514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pt-BR"/>
              <a:t>Clique para editar os estilos do texto mestre</a:t>
            </a:r>
          </a:p>
        </p:txBody>
      </p:sp>
      <p:sp>
        <p:nvSpPr>
          <p:cNvPr id="4" name="Espaço Reservado para Data 3"/>
          <p:cNvSpPr>
            <a:spLocks noGrp="1"/>
          </p:cNvSpPr>
          <p:nvPr>
            <p:ph type="dt" sz="half" idx="10"/>
          </p:nvPr>
        </p:nvSpPr>
        <p:spPr>
          <a:xfrm>
            <a:off x="457200" y="4683919"/>
            <a:ext cx="2133600" cy="357188"/>
          </a:xfrm>
          <a:prstGeom prst="rect">
            <a:avLst/>
          </a:prstGeom>
        </p:spPr>
        <p:txBody>
          <a:bodyPr/>
          <a:lstStyle>
            <a:lvl1pPr>
              <a:defRPr/>
            </a:lvl1pPr>
          </a:lstStyle>
          <a:p>
            <a:endParaRPr lang="pt-BR"/>
          </a:p>
        </p:txBody>
      </p:sp>
      <p:sp>
        <p:nvSpPr>
          <p:cNvPr id="5" name="Espaço Reservado para Rodapé 4"/>
          <p:cNvSpPr>
            <a:spLocks noGrp="1"/>
          </p:cNvSpPr>
          <p:nvPr>
            <p:ph type="ftr" sz="quarter" idx="11"/>
          </p:nvPr>
        </p:nvSpPr>
        <p:spPr>
          <a:xfrm>
            <a:off x="3124200" y="4683919"/>
            <a:ext cx="2895600" cy="357188"/>
          </a:xfrm>
          <a:prstGeom prst="rect">
            <a:avLst/>
          </a:prstGeom>
        </p:spPr>
        <p:txBody>
          <a:bodyPr/>
          <a:lstStyle>
            <a:lvl1pPr>
              <a:defRPr/>
            </a:lvl1pPr>
          </a:lstStyle>
          <a:p>
            <a:endParaRPr lang="pt-BR"/>
          </a:p>
        </p:txBody>
      </p:sp>
      <p:sp>
        <p:nvSpPr>
          <p:cNvPr id="6" name="Espaço Reservado para Número de Slide 5"/>
          <p:cNvSpPr>
            <a:spLocks noGrp="1"/>
          </p:cNvSpPr>
          <p:nvPr>
            <p:ph type="sldNum" sz="quarter" idx="12"/>
          </p:nvPr>
        </p:nvSpPr>
        <p:spPr>
          <a:xfrm>
            <a:off x="6553200" y="4683919"/>
            <a:ext cx="2133600" cy="357188"/>
          </a:xfrm>
          <a:prstGeom prst="rect">
            <a:avLst/>
          </a:prstGeom>
        </p:spPr>
        <p:txBody>
          <a:bodyPr/>
          <a:lstStyle>
            <a:lvl1pPr>
              <a:defRPr/>
            </a:lvl1pPr>
          </a:lstStyle>
          <a:p>
            <a:fld id="{FBAA73A0-E4BF-47BA-93A3-8A1E458472E4}" type="slidenum">
              <a:rPr lang="pt-BR"/>
              <a:pPr/>
              <a:t>‹nº›</a:t>
            </a:fld>
            <a:endParaRPr lang="pt-BR"/>
          </a:p>
        </p:txBody>
      </p:sp>
    </p:spTree>
    <p:extLst>
      <p:ext uri="{BB962C8B-B14F-4D97-AF65-F5344CB8AC3E}">
        <p14:creationId xmlns:p14="http://schemas.microsoft.com/office/powerpoint/2010/main" val="34872267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a:xfrm>
            <a:off x="457200" y="4683919"/>
            <a:ext cx="2133600" cy="357188"/>
          </a:xfrm>
          <a:prstGeom prst="rect">
            <a:avLst/>
          </a:prstGeom>
        </p:spPr>
        <p:txBody>
          <a:bodyPr/>
          <a:lstStyle>
            <a:lvl1pPr>
              <a:defRPr/>
            </a:lvl1pPr>
          </a:lstStyle>
          <a:p>
            <a:endParaRPr lang="pt-BR"/>
          </a:p>
        </p:txBody>
      </p:sp>
      <p:sp>
        <p:nvSpPr>
          <p:cNvPr id="3" name="Espaço Reservado para Rodapé 2"/>
          <p:cNvSpPr>
            <a:spLocks noGrp="1"/>
          </p:cNvSpPr>
          <p:nvPr>
            <p:ph type="ftr" sz="quarter" idx="11"/>
          </p:nvPr>
        </p:nvSpPr>
        <p:spPr>
          <a:xfrm>
            <a:off x="3124200" y="4683919"/>
            <a:ext cx="2895600" cy="357188"/>
          </a:xfrm>
          <a:prstGeom prst="rect">
            <a:avLst/>
          </a:prstGeom>
        </p:spPr>
        <p:txBody>
          <a:bodyPr/>
          <a:lstStyle>
            <a:lvl1pPr>
              <a:defRPr/>
            </a:lvl1pPr>
          </a:lstStyle>
          <a:p>
            <a:endParaRPr lang="pt-BR"/>
          </a:p>
        </p:txBody>
      </p:sp>
      <p:sp>
        <p:nvSpPr>
          <p:cNvPr id="4" name="Espaço Reservado para Número de Slide 3"/>
          <p:cNvSpPr>
            <a:spLocks noGrp="1"/>
          </p:cNvSpPr>
          <p:nvPr>
            <p:ph type="sldNum" sz="quarter" idx="12"/>
          </p:nvPr>
        </p:nvSpPr>
        <p:spPr>
          <a:xfrm>
            <a:off x="6553200" y="4683919"/>
            <a:ext cx="2133600" cy="357188"/>
          </a:xfrm>
          <a:prstGeom prst="rect">
            <a:avLst/>
          </a:prstGeom>
        </p:spPr>
        <p:txBody>
          <a:bodyPr/>
          <a:lstStyle>
            <a:lvl1pPr>
              <a:defRPr/>
            </a:lvl1pPr>
          </a:lstStyle>
          <a:p>
            <a:fld id="{F474D1A9-78FE-434C-AB24-B3F0693E683A}" type="slidenum">
              <a:rPr lang="pt-BR"/>
              <a:pPr/>
              <a:t>‹nº›</a:t>
            </a:fld>
            <a:endParaRPr lang="pt-BR"/>
          </a:p>
        </p:txBody>
      </p:sp>
    </p:spTree>
    <p:extLst>
      <p:ext uri="{BB962C8B-B14F-4D97-AF65-F5344CB8AC3E}">
        <p14:creationId xmlns:p14="http://schemas.microsoft.com/office/powerpoint/2010/main" val="28433696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xAndObj">
  <p:cSld name="Título, texto e conteúdo">
    <p:spTree>
      <p:nvGrpSpPr>
        <p:cNvPr id="1" name=""/>
        <p:cNvGrpSpPr/>
        <p:nvPr/>
      </p:nvGrpSpPr>
      <p:grpSpPr>
        <a:xfrm>
          <a:off x="0" y="0"/>
          <a:ext cx="0" cy="0"/>
          <a:chOff x="0" y="0"/>
          <a:chExt cx="0" cy="0"/>
        </a:xfrm>
      </p:grpSpPr>
      <p:sp>
        <p:nvSpPr>
          <p:cNvPr id="2" name="Título 1"/>
          <p:cNvSpPr>
            <a:spLocks noGrp="1"/>
          </p:cNvSpPr>
          <p:nvPr>
            <p:ph type="title"/>
          </p:nvPr>
        </p:nvSpPr>
        <p:spPr>
          <a:xfrm>
            <a:off x="457200" y="205979"/>
            <a:ext cx="8229600" cy="857250"/>
          </a:xfrm>
        </p:spPr>
        <p:txBody>
          <a:bodyPr/>
          <a:lstStyle/>
          <a:p>
            <a:r>
              <a:rPr lang="pt-BR"/>
              <a:t>Clique para editar o título mestre</a:t>
            </a:r>
            <a:endParaRPr lang="es-MX"/>
          </a:p>
        </p:txBody>
      </p:sp>
      <p:sp>
        <p:nvSpPr>
          <p:cNvPr id="3" name="Espaço Reservado para Texto 2"/>
          <p:cNvSpPr>
            <a:spLocks noGrp="1"/>
          </p:cNvSpPr>
          <p:nvPr>
            <p:ph type="body" sz="half" idx="1"/>
          </p:nvPr>
        </p:nvSpPr>
        <p:spPr>
          <a:xfrm>
            <a:off x="457200" y="1200151"/>
            <a:ext cx="4038600" cy="3394472"/>
          </a:xfrm>
        </p:spPr>
        <p:txBody>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s-MX"/>
          </a:p>
        </p:txBody>
      </p:sp>
      <p:sp>
        <p:nvSpPr>
          <p:cNvPr id="4" name="Espaço Reservado para Conteúdo 3"/>
          <p:cNvSpPr>
            <a:spLocks noGrp="1"/>
          </p:cNvSpPr>
          <p:nvPr>
            <p:ph sz="half" idx="2"/>
          </p:nvPr>
        </p:nvSpPr>
        <p:spPr>
          <a:xfrm>
            <a:off x="4648200" y="1200151"/>
            <a:ext cx="4038600" cy="3394472"/>
          </a:xfrm>
        </p:spPr>
        <p:txBody>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s-MX"/>
          </a:p>
        </p:txBody>
      </p:sp>
      <p:sp>
        <p:nvSpPr>
          <p:cNvPr id="5" name="Espaço Reservado para Data 4"/>
          <p:cNvSpPr>
            <a:spLocks noGrp="1"/>
          </p:cNvSpPr>
          <p:nvPr>
            <p:ph type="dt" sz="half" idx="10"/>
          </p:nvPr>
        </p:nvSpPr>
        <p:spPr>
          <a:xfrm>
            <a:off x="457200" y="4683919"/>
            <a:ext cx="2133600" cy="357188"/>
          </a:xfrm>
          <a:prstGeom prst="rect">
            <a:avLst/>
          </a:prstGeom>
        </p:spPr>
        <p:txBody>
          <a:bodyPr/>
          <a:lstStyle>
            <a:lvl1pPr>
              <a:defRPr/>
            </a:lvl1pPr>
          </a:lstStyle>
          <a:p>
            <a:endParaRPr lang="en-US" altLang="es-MX"/>
          </a:p>
        </p:txBody>
      </p:sp>
      <p:sp>
        <p:nvSpPr>
          <p:cNvPr id="6" name="Espaço Reservado para Rodapé 5"/>
          <p:cNvSpPr>
            <a:spLocks noGrp="1"/>
          </p:cNvSpPr>
          <p:nvPr>
            <p:ph type="ftr" sz="quarter" idx="11"/>
          </p:nvPr>
        </p:nvSpPr>
        <p:spPr>
          <a:xfrm>
            <a:off x="3124200" y="4683919"/>
            <a:ext cx="2895600" cy="357188"/>
          </a:xfrm>
          <a:prstGeom prst="rect">
            <a:avLst/>
          </a:prstGeom>
        </p:spPr>
        <p:txBody>
          <a:bodyPr/>
          <a:lstStyle>
            <a:lvl1pPr>
              <a:defRPr/>
            </a:lvl1pPr>
          </a:lstStyle>
          <a:p>
            <a:endParaRPr lang="en-US" altLang="es-MX"/>
          </a:p>
        </p:txBody>
      </p:sp>
      <p:sp>
        <p:nvSpPr>
          <p:cNvPr id="7" name="Espaço Reservado para Número de Slide 6"/>
          <p:cNvSpPr>
            <a:spLocks noGrp="1"/>
          </p:cNvSpPr>
          <p:nvPr>
            <p:ph type="sldNum" sz="quarter" idx="12"/>
          </p:nvPr>
        </p:nvSpPr>
        <p:spPr>
          <a:xfrm>
            <a:off x="6553200" y="4683919"/>
            <a:ext cx="2133600" cy="357188"/>
          </a:xfrm>
          <a:prstGeom prst="rect">
            <a:avLst/>
          </a:prstGeom>
        </p:spPr>
        <p:txBody>
          <a:bodyPr/>
          <a:lstStyle>
            <a:lvl1pPr>
              <a:defRPr/>
            </a:lvl1pPr>
          </a:lstStyle>
          <a:p>
            <a:fld id="{7EB63BC4-43EC-4D95-8A0C-F8D0851F7692}" type="slidenum">
              <a:rPr lang="en-US" altLang="es-MX"/>
              <a:pPr/>
              <a:t>‹nº›</a:t>
            </a:fld>
            <a:endParaRPr lang="en-US" altLang="es-MX"/>
          </a:p>
        </p:txBody>
      </p:sp>
    </p:spTree>
    <p:extLst>
      <p:ext uri="{BB962C8B-B14F-4D97-AF65-F5344CB8AC3E}">
        <p14:creationId xmlns:p14="http://schemas.microsoft.com/office/powerpoint/2010/main" val="23310559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4"/>
        <p:cNvGrpSpPr/>
        <p:nvPr/>
      </p:nvGrpSpPr>
      <p:grpSpPr>
        <a:xfrm>
          <a:off x="0" y="0"/>
          <a:ext cx="0" cy="0"/>
          <a:chOff x="0" y="0"/>
          <a:chExt cx="0" cy="0"/>
        </a:xfrm>
      </p:grpSpPr>
      <p:sp>
        <p:nvSpPr>
          <p:cNvPr id="5" name="Shape 5"/>
          <p:cNvSpPr txBox="1">
            <a:spLocks noGrp="1"/>
          </p:cNvSpPr>
          <p:nvPr>
            <p:ph type="title"/>
          </p:nvPr>
        </p:nvSpPr>
        <p:spPr>
          <a:xfrm>
            <a:off x="457200" y="205978"/>
            <a:ext cx="8229600" cy="857400"/>
          </a:xfrm>
          <a:prstGeom prst="rect">
            <a:avLst/>
          </a:prstGeom>
        </p:spPr>
        <p:txBody>
          <a:bodyPr lIns="91425" tIns="91425" rIns="91425" bIns="91425" anchor="b" anchorCtr="0"/>
          <a:lstStyle>
            <a:lvl1pPr marL="0">
              <a:buClr>
                <a:schemeClr val="accent1"/>
              </a:buClr>
              <a:buSzPct val="100000"/>
              <a:buNone/>
              <a:defRPr sz="3600" b="1">
                <a:solidFill>
                  <a:schemeClr val="accent1"/>
                </a:solidFill>
              </a:defRPr>
            </a:lvl1pPr>
            <a:lvl2pPr marL="0" indent="228600">
              <a:buClr>
                <a:schemeClr val="accent1"/>
              </a:buClr>
              <a:buSzPct val="100000"/>
              <a:buNone/>
              <a:defRPr sz="3600" b="1">
                <a:solidFill>
                  <a:schemeClr val="accent1"/>
                </a:solidFill>
              </a:defRPr>
            </a:lvl2pPr>
            <a:lvl3pPr marL="0" indent="228600">
              <a:buClr>
                <a:schemeClr val="accent1"/>
              </a:buClr>
              <a:buSzPct val="100000"/>
              <a:buNone/>
              <a:defRPr sz="3600" b="1">
                <a:solidFill>
                  <a:schemeClr val="accent1"/>
                </a:solidFill>
              </a:defRPr>
            </a:lvl3pPr>
            <a:lvl4pPr marL="0" indent="228600">
              <a:buClr>
                <a:schemeClr val="accent1"/>
              </a:buClr>
              <a:buSzPct val="100000"/>
              <a:buNone/>
              <a:defRPr sz="3600" b="1">
                <a:solidFill>
                  <a:schemeClr val="accent1"/>
                </a:solidFill>
              </a:defRPr>
            </a:lvl4pPr>
            <a:lvl5pPr marL="0" indent="228600">
              <a:buClr>
                <a:schemeClr val="accent1"/>
              </a:buClr>
              <a:buSzPct val="100000"/>
              <a:buNone/>
              <a:defRPr sz="3600" b="1">
                <a:solidFill>
                  <a:schemeClr val="accent1"/>
                </a:solidFill>
              </a:defRPr>
            </a:lvl5pPr>
            <a:lvl6pPr marL="0" indent="228600">
              <a:buClr>
                <a:schemeClr val="accent1"/>
              </a:buClr>
              <a:buSzPct val="100000"/>
              <a:buNone/>
              <a:defRPr sz="3600" b="1">
                <a:solidFill>
                  <a:schemeClr val="accent1"/>
                </a:solidFill>
              </a:defRPr>
            </a:lvl6pPr>
            <a:lvl7pPr marL="0" indent="228600">
              <a:buClr>
                <a:schemeClr val="accent1"/>
              </a:buClr>
              <a:buSzPct val="100000"/>
              <a:buNone/>
              <a:defRPr sz="3600" b="1">
                <a:solidFill>
                  <a:schemeClr val="accent1"/>
                </a:solidFill>
              </a:defRPr>
            </a:lvl7pPr>
            <a:lvl8pPr marL="0" indent="228600">
              <a:buClr>
                <a:schemeClr val="accent1"/>
              </a:buClr>
              <a:buSzPct val="100000"/>
              <a:buNone/>
              <a:defRPr sz="3600" b="1">
                <a:solidFill>
                  <a:schemeClr val="accent1"/>
                </a:solidFill>
              </a:defRPr>
            </a:lvl8pPr>
            <a:lvl9pPr marL="0" indent="228600">
              <a:buClr>
                <a:schemeClr val="accent1"/>
              </a:buClr>
              <a:buSzPct val="100000"/>
              <a:buNone/>
              <a:defRPr sz="3600" b="1">
                <a:solidFill>
                  <a:schemeClr val="accent1"/>
                </a:solidFill>
              </a:defRPr>
            </a:lvl9pPr>
          </a:lstStyle>
          <a:p>
            <a:endParaRPr/>
          </a:p>
        </p:txBody>
      </p:sp>
      <p:sp>
        <p:nvSpPr>
          <p:cNvPr id="6" name="Shape 6"/>
          <p:cNvSpPr txBox="1">
            <a:spLocks noGrp="1"/>
          </p:cNvSpPr>
          <p:nvPr>
            <p:ph type="body" idx="1"/>
          </p:nvPr>
        </p:nvSpPr>
        <p:spPr>
          <a:xfrm>
            <a:off x="457200" y="1200150"/>
            <a:ext cx="8229600" cy="3725699"/>
          </a:xfrm>
          <a:prstGeom prst="rect">
            <a:avLst/>
          </a:prstGeom>
        </p:spPr>
        <p:txBody>
          <a:bodyPr lIns="91425" tIns="91425" rIns="91425" bIns="91425" anchor="t" anchorCtr="0"/>
          <a:lstStyle>
            <a:lvl1pPr marL="342900" indent="-152400">
              <a:spcBef>
                <a:spcPts val="600"/>
              </a:spcBef>
              <a:buClr>
                <a:schemeClr val="dk1"/>
              </a:buClr>
              <a:buSzPct val="100000"/>
              <a:defRPr sz="3000">
                <a:solidFill>
                  <a:schemeClr val="dk1"/>
                </a:solidFill>
              </a:defRPr>
            </a:lvl1pPr>
            <a:lvl2pPr marL="742950" indent="-133350">
              <a:spcBef>
                <a:spcPts val="480"/>
              </a:spcBef>
              <a:buClr>
                <a:schemeClr val="dk1"/>
              </a:buClr>
              <a:buSzPct val="100000"/>
              <a:defRPr sz="2400">
                <a:solidFill>
                  <a:schemeClr val="dk1"/>
                </a:solidFill>
              </a:defRPr>
            </a:lvl2pPr>
            <a:lvl3pPr marL="1143000" indent="-76200">
              <a:spcBef>
                <a:spcPts val="480"/>
              </a:spcBef>
              <a:buClr>
                <a:schemeClr val="dk1"/>
              </a:buClr>
              <a:buSzPct val="100000"/>
              <a:defRPr sz="2400">
                <a:solidFill>
                  <a:schemeClr val="dk1"/>
                </a:solidFill>
              </a:defRPr>
            </a:lvl3pPr>
            <a:lvl4pPr marL="1600200" indent="-114300">
              <a:spcBef>
                <a:spcPts val="360"/>
              </a:spcBef>
              <a:buClr>
                <a:schemeClr val="dk1"/>
              </a:buClr>
              <a:buSzPct val="100000"/>
              <a:defRPr sz="1800">
                <a:solidFill>
                  <a:schemeClr val="dk1"/>
                </a:solidFill>
              </a:defRPr>
            </a:lvl4pPr>
            <a:lvl5pPr marL="2057400" indent="-114300">
              <a:spcBef>
                <a:spcPts val="360"/>
              </a:spcBef>
              <a:buClr>
                <a:schemeClr val="dk1"/>
              </a:buClr>
              <a:buSzPct val="100000"/>
              <a:defRPr sz="1800">
                <a:solidFill>
                  <a:schemeClr val="dk1"/>
                </a:solidFill>
              </a:defRPr>
            </a:lvl5pPr>
            <a:lvl6pPr marL="2514600" indent="-114300">
              <a:spcBef>
                <a:spcPts val="360"/>
              </a:spcBef>
              <a:buClr>
                <a:schemeClr val="dk1"/>
              </a:buClr>
              <a:buSzPct val="100000"/>
              <a:defRPr sz="1800">
                <a:solidFill>
                  <a:schemeClr val="dk1"/>
                </a:solidFill>
              </a:defRPr>
            </a:lvl6pPr>
            <a:lvl7pPr marL="2971800" indent="-114300">
              <a:spcBef>
                <a:spcPts val="360"/>
              </a:spcBef>
              <a:buClr>
                <a:schemeClr val="dk1"/>
              </a:buClr>
              <a:buSzPct val="100000"/>
              <a:defRPr sz="1800">
                <a:solidFill>
                  <a:schemeClr val="dk1"/>
                </a:solidFill>
              </a:defRPr>
            </a:lvl7pPr>
            <a:lvl8pPr marL="3429000" indent="-114300">
              <a:spcBef>
                <a:spcPts val="360"/>
              </a:spcBef>
              <a:buClr>
                <a:schemeClr val="dk1"/>
              </a:buClr>
              <a:buSzPct val="100000"/>
              <a:defRPr sz="1800">
                <a:solidFill>
                  <a:schemeClr val="dk1"/>
                </a:solidFill>
              </a:defRPr>
            </a:lvl8pPr>
            <a:lvl9pPr marL="3886200" indent="-114300">
              <a:spcBef>
                <a:spcPts val="360"/>
              </a:spcBef>
              <a:buClr>
                <a:schemeClr val="dk1"/>
              </a:buClr>
              <a:buSzPct val="100000"/>
              <a:defRPr sz="1800">
                <a:solidFill>
                  <a:schemeClr val="dk1"/>
                </a:solidFill>
              </a:defRPr>
            </a:lvl9pPr>
          </a:lstStyle>
          <a:p>
            <a:endParaRPr/>
          </a:p>
        </p:txBody>
      </p:sp>
      <p:cxnSp>
        <p:nvCxnSpPr>
          <p:cNvPr id="7" name="Shape 7"/>
          <p:cNvCxnSpPr/>
          <p:nvPr/>
        </p:nvCxnSpPr>
        <p:spPr>
          <a:xfrm>
            <a:off x="457200" y="5023259"/>
            <a:ext cx="8229600" cy="0"/>
          </a:xfrm>
          <a:prstGeom prst="straightConnector1">
            <a:avLst/>
          </a:prstGeom>
          <a:noFill/>
          <a:ln w="50800" cap="flat">
            <a:solidFill>
              <a:schemeClr val="lt2"/>
            </a:solidFill>
            <a:prstDash val="solid"/>
            <a:round/>
            <a:headEnd type="none" w="med" len="med"/>
            <a:tailEnd type="none" w="med" len="med"/>
          </a:ln>
        </p:spPr>
      </p:cxnSp>
    </p:spTree>
  </p:cSld>
  <p:clrMap bg1="lt1" tx1="dk1" bg2="dk2" tx2="lt2" accent1="accent1" accent2="accent2" accent3="accent3" accent4="accent4" accent5="accent5" accent6="accent6" hlink="hlink" folHlink="folHlink"/>
  <p:sldLayoutIdLst>
    <p:sldLayoutId id="2147483648" r:id="rId1"/>
    <p:sldLayoutId id="2147483651" r:id="rId2"/>
    <p:sldLayoutId id="2147483655" r:id="rId3"/>
    <p:sldLayoutId id="2147483656" r:id="rId4"/>
    <p:sldLayoutId id="2147483657" r:id="rId5"/>
    <p:sldLayoutId id="2147483658" r:id="rId6"/>
    <p:sldLayoutId id="2147483659" r:id="rId7"/>
    <p:sldLayoutId id="2147483660" r:id="rId8"/>
  </p:sldLayoutIdLst>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3.xml"/></Relationships>
</file>

<file path=ppt/slides/_rels/slide51.x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notesSlide" Target="../notesSlides/notesSlide29.xml"/><Relationship Id="rId1" Type="http://schemas.openxmlformats.org/officeDocument/2006/relationships/slideLayout" Target="../slideLayouts/slideLayout3.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3.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3.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3.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3.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3.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3.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3.xml"/></Relationships>
</file>

<file path=ppt/slides/_rels/slide59.x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3.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3.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3.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3.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3.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30"/>
        <p:cNvGrpSpPr/>
        <p:nvPr/>
      </p:nvGrpSpPr>
      <p:grpSpPr>
        <a:xfrm>
          <a:off x="0" y="0"/>
          <a:ext cx="0" cy="0"/>
          <a:chOff x="0" y="0"/>
          <a:chExt cx="0" cy="0"/>
        </a:xfrm>
      </p:grpSpPr>
      <p:pic>
        <p:nvPicPr>
          <p:cNvPr id="1027" name="Picture 3" descr="cabecalho iri"/>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87624" y="3703365"/>
            <a:ext cx="7344816" cy="11006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 name="Shape 31"/>
          <p:cNvSpPr txBox="1">
            <a:spLocks noGrp="1"/>
          </p:cNvSpPr>
          <p:nvPr>
            <p:ph type="ctrTitle"/>
          </p:nvPr>
        </p:nvSpPr>
        <p:spPr>
          <a:xfrm>
            <a:off x="457200" y="563759"/>
            <a:ext cx="8229600" cy="3009600"/>
          </a:xfrm>
          <a:prstGeom prst="rect">
            <a:avLst/>
          </a:prstGeom>
        </p:spPr>
        <p:txBody>
          <a:bodyPr lIns="91425" tIns="91425" rIns="91425" bIns="91425" anchor="t" anchorCtr="0">
            <a:noAutofit/>
          </a:bodyPr>
          <a:lstStyle/>
          <a:p>
            <a:pPr lvl="0" algn="ctr"/>
            <a:r>
              <a:rPr lang="pt-BR" sz="3600" dirty="0"/>
              <a:t>Introdução ao STATA e conceitos fundamentais de estatística descritiva com aplicações em pesquisas de opinião</a:t>
            </a:r>
            <a:r>
              <a:rPr lang="pt-BR" sz="3000" dirty="0"/>
              <a:t/>
            </a:r>
            <a:br>
              <a:rPr lang="pt-BR" sz="3000" dirty="0"/>
            </a:br>
            <a:r>
              <a:rPr lang="pt-BR" sz="3000" dirty="0"/>
              <a:t/>
            </a:r>
            <a:br>
              <a:rPr lang="pt-BR" sz="3000" dirty="0"/>
            </a:br>
            <a:endParaRPr lang="pt-BR" sz="2400" dirty="0"/>
          </a:p>
        </p:txBody>
      </p:sp>
      <p:sp>
        <p:nvSpPr>
          <p:cNvPr id="32" name="Shape 32"/>
          <p:cNvSpPr txBox="1">
            <a:spLocks noGrp="1"/>
          </p:cNvSpPr>
          <p:nvPr>
            <p:ph type="subTitle" idx="1"/>
          </p:nvPr>
        </p:nvSpPr>
        <p:spPr>
          <a:xfrm>
            <a:off x="457200" y="3716392"/>
            <a:ext cx="8229600" cy="1232699"/>
          </a:xfrm>
          <a:prstGeom prst="rect">
            <a:avLst/>
          </a:prstGeom>
        </p:spPr>
        <p:txBody>
          <a:bodyPr lIns="91425" tIns="91425" rIns="91425" bIns="91425" anchor="t" anchorCtr="0">
            <a:noAutofit/>
          </a:bodyPr>
          <a:lstStyle/>
          <a:p>
            <a:pPr lvl="0" algn="ctr" rtl="0">
              <a:buNone/>
            </a:pPr>
            <a:r>
              <a:rPr lang="en" sz="2400" dirty="0"/>
              <a:t>Leandro Piquet Carneiro</a:t>
            </a:r>
          </a:p>
          <a:p>
            <a:pPr lvl="0" algn="ctr" rtl="0">
              <a:buNone/>
            </a:pPr>
            <a:r>
              <a:rPr lang="en" sz="1800" dirty="0"/>
              <a:t>Instituto de Rela</a:t>
            </a:r>
            <a:r>
              <a:rPr lang="pt-BR" sz="1800" dirty="0" err="1"/>
              <a:t>ções</a:t>
            </a:r>
            <a:r>
              <a:rPr lang="pt-BR" sz="1800" dirty="0"/>
              <a:t> Internacionais</a:t>
            </a:r>
            <a:endParaRPr lang="en" sz="1800" dirty="0"/>
          </a:p>
          <a:p>
            <a:pPr algn="ctr">
              <a:buNone/>
            </a:pPr>
            <a:r>
              <a:rPr lang="en" sz="1800" dirty="0"/>
              <a:t>Universidade de São Paulo</a:t>
            </a:r>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Validade de Conteúdo</a:t>
            </a:r>
            <a:endParaRPr lang="es-MX" dirty="0"/>
          </a:p>
        </p:txBody>
      </p:sp>
      <p:sp>
        <p:nvSpPr>
          <p:cNvPr id="3" name="Espaço Reservado para Conteúdo 2"/>
          <p:cNvSpPr>
            <a:spLocks noGrp="1"/>
          </p:cNvSpPr>
          <p:nvPr>
            <p:ph idx="1"/>
          </p:nvPr>
        </p:nvSpPr>
        <p:spPr/>
        <p:txBody>
          <a:bodyPr/>
          <a:lstStyle/>
          <a:p>
            <a:pPr marL="0" indent="0">
              <a:buNone/>
            </a:pPr>
            <a:r>
              <a:rPr lang="pt-BR" dirty="0"/>
              <a:t>	Validade de conteúdo refere-se à 	extensão em que uma medida 	representa todas as dimensões de um 	determinado constructo social.</a:t>
            </a:r>
          </a:p>
          <a:p>
            <a:pPr marL="0" indent="0">
              <a:buNone/>
            </a:pPr>
            <a:endParaRPr lang="pt-BR" dirty="0"/>
          </a:p>
          <a:p>
            <a:pPr marL="0" indent="0">
              <a:buNone/>
            </a:pPr>
            <a:r>
              <a:rPr lang="pt-BR" sz="2400" dirty="0"/>
              <a:t>Por exemplo: Ao classificarmos os países como Democracias ou Autocracias, podemos considerar apenas o aspecto eleitoral e esquecer aspectos como os controle  externo e a independência dos poderes.</a:t>
            </a:r>
            <a:endParaRPr lang="es-MX" sz="2400" dirty="0"/>
          </a:p>
        </p:txBody>
      </p:sp>
    </p:spTree>
    <p:extLst>
      <p:ext uri="{BB962C8B-B14F-4D97-AF65-F5344CB8AC3E}">
        <p14:creationId xmlns:p14="http://schemas.microsoft.com/office/powerpoint/2010/main" val="24141673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Validade de Construto</a:t>
            </a:r>
            <a:endParaRPr lang="es-MX" dirty="0"/>
          </a:p>
        </p:txBody>
      </p:sp>
      <p:sp>
        <p:nvSpPr>
          <p:cNvPr id="3" name="Espaço Reservado para Conteúdo 2"/>
          <p:cNvSpPr>
            <a:spLocks noGrp="1"/>
          </p:cNvSpPr>
          <p:nvPr>
            <p:ph idx="1"/>
          </p:nvPr>
        </p:nvSpPr>
        <p:spPr/>
        <p:txBody>
          <a:bodyPr/>
          <a:lstStyle/>
          <a:p>
            <a:pPr marL="0" indent="0">
              <a:buNone/>
            </a:pPr>
            <a:r>
              <a:rPr lang="pt-BR" dirty="0"/>
              <a:t>A medida utilizada se comportar como a teoria que orientou a construção dessa medida diz que ela deveria se comportar?</a:t>
            </a:r>
          </a:p>
          <a:p>
            <a:pPr marL="0" indent="0">
              <a:buNone/>
            </a:pPr>
            <a:r>
              <a:rPr lang="pt-BR" sz="2000" dirty="0"/>
              <a:t>Paul </a:t>
            </a:r>
            <a:r>
              <a:rPr lang="pt-BR" sz="2000" dirty="0" err="1"/>
              <a:t>Meehl</a:t>
            </a:r>
            <a:r>
              <a:rPr lang="pt-BR" sz="2000" dirty="0"/>
              <a:t> e Lee </a:t>
            </a:r>
            <a:r>
              <a:rPr lang="pt-BR" sz="2000" dirty="0" err="1"/>
              <a:t>Cronbach</a:t>
            </a:r>
            <a:r>
              <a:rPr lang="pt-BR" sz="2000" dirty="0"/>
              <a:t> (o cara que inventou o “Alpha de </a:t>
            </a:r>
            <a:r>
              <a:rPr lang="pt-BR" sz="2000" dirty="0" err="1"/>
              <a:t>Cronbach</a:t>
            </a:r>
            <a:r>
              <a:rPr lang="pt-BR" sz="2000" dirty="0"/>
              <a:t>”) propuseram as seguintes três etapas para avaliar a validade de construto :</a:t>
            </a:r>
          </a:p>
          <a:p>
            <a:pPr marL="457200" indent="-457200">
              <a:buAutoNum type="arabicPeriod"/>
            </a:pPr>
            <a:r>
              <a:rPr lang="pt-BR" sz="2000" dirty="0"/>
              <a:t>Articular um conjunto de conceitos teóricos e estabelecer suas inter-relações</a:t>
            </a:r>
          </a:p>
          <a:p>
            <a:pPr marL="457200" indent="-457200">
              <a:buAutoNum type="arabicPeriod"/>
            </a:pPr>
            <a:r>
              <a:rPr lang="pt-BR" sz="2000" dirty="0"/>
              <a:t>Desenvolver maneiras de medir os construtos hipotéticos propostos pela teoria </a:t>
            </a:r>
          </a:p>
          <a:p>
            <a:pPr marL="457200" indent="-457200">
              <a:buAutoNum type="arabicPeriod"/>
            </a:pPr>
            <a:r>
              <a:rPr lang="pt-BR" sz="2000" dirty="0"/>
              <a:t>Testar empiricamente as relações hipotéticas presente nos conceitos teóricos.</a:t>
            </a:r>
            <a:endParaRPr lang="es-MX" sz="2000" dirty="0"/>
          </a:p>
        </p:txBody>
      </p:sp>
    </p:spTree>
    <p:extLst>
      <p:ext uri="{BB962C8B-B14F-4D97-AF65-F5344CB8AC3E}">
        <p14:creationId xmlns:p14="http://schemas.microsoft.com/office/powerpoint/2010/main" val="916139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A relação entre validade e confiabilidade</a:t>
            </a:r>
            <a:endParaRPr lang="es-MX"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4916" y="1543050"/>
            <a:ext cx="7859485" cy="21717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CaixaDeTexto 3"/>
          <p:cNvSpPr txBox="1"/>
          <p:nvPr/>
        </p:nvSpPr>
        <p:spPr>
          <a:xfrm>
            <a:off x="990600" y="3943351"/>
            <a:ext cx="1828800" cy="523220"/>
          </a:xfrm>
          <a:prstGeom prst="rect">
            <a:avLst/>
          </a:prstGeom>
          <a:noFill/>
        </p:spPr>
        <p:txBody>
          <a:bodyPr wrap="square" rtlCol="0">
            <a:spAutoFit/>
          </a:bodyPr>
          <a:lstStyle/>
          <a:p>
            <a:r>
              <a:rPr lang="pt-BR" dirty="0"/>
              <a:t>Medida Válida e Confiável</a:t>
            </a:r>
            <a:endParaRPr lang="es-MX" dirty="0"/>
          </a:p>
        </p:txBody>
      </p:sp>
      <p:sp>
        <p:nvSpPr>
          <p:cNvPr id="6" name="CaixaDeTexto 5"/>
          <p:cNvSpPr txBox="1"/>
          <p:nvPr/>
        </p:nvSpPr>
        <p:spPr>
          <a:xfrm>
            <a:off x="3429000" y="3943349"/>
            <a:ext cx="1828800" cy="523220"/>
          </a:xfrm>
          <a:prstGeom prst="rect">
            <a:avLst/>
          </a:prstGeom>
          <a:noFill/>
        </p:spPr>
        <p:txBody>
          <a:bodyPr wrap="square" rtlCol="0">
            <a:spAutoFit/>
          </a:bodyPr>
          <a:lstStyle/>
          <a:p>
            <a:r>
              <a:rPr lang="pt-BR" dirty="0"/>
              <a:t>Medida Confiável, mas não Válida</a:t>
            </a:r>
            <a:endParaRPr lang="es-MX" dirty="0"/>
          </a:p>
        </p:txBody>
      </p:sp>
      <p:sp>
        <p:nvSpPr>
          <p:cNvPr id="7" name="CaixaDeTexto 6"/>
          <p:cNvSpPr txBox="1"/>
          <p:nvPr/>
        </p:nvSpPr>
        <p:spPr>
          <a:xfrm>
            <a:off x="6096000" y="3943349"/>
            <a:ext cx="1828800" cy="738664"/>
          </a:xfrm>
          <a:prstGeom prst="rect">
            <a:avLst/>
          </a:prstGeom>
          <a:noFill/>
        </p:spPr>
        <p:txBody>
          <a:bodyPr wrap="square" rtlCol="0">
            <a:spAutoFit/>
          </a:bodyPr>
          <a:lstStyle/>
          <a:p>
            <a:r>
              <a:rPr lang="pt-BR" dirty="0"/>
              <a:t>Medida não Confiável e não Válida</a:t>
            </a:r>
            <a:endParaRPr lang="es-MX" dirty="0"/>
          </a:p>
        </p:txBody>
      </p:sp>
    </p:spTree>
    <p:extLst>
      <p:ext uri="{BB962C8B-B14F-4D97-AF65-F5344CB8AC3E}">
        <p14:creationId xmlns:p14="http://schemas.microsoft.com/office/powerpoint/2010/main" val="31832167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O Problema da Causalidade</a:t>
            </a:r>
            <a:endParaRPr lang="en-US" dirty="0"/>
          </a:p>
        </p:txBody>
      </p:sp>
      <p:sp>
        <p:nvSpPr>
          <p:cNvPr id="3" name="Espaço Reservado para Texto 2"/>
          <p:cNvSpPr>
            <a:spLocks noGrp="1"/>
          </p:cNvSpPr>
          <p:nvPr>
            <p:ph type="body" idx="1"/>
          </p:nvPr>
        </p:nvSpPr>
        <p:spPr/>
        <p:txBody>
          <a:bodyPr/>
          <a:lstStyle/>
          <a:p>
            <a:endParaRPr lang="en-US"/>
          </a:p>
        </p:txBody>
      </p:sp>
    </p:spTree>
    <p:extLst>
      <p:ext uri="{BB962C8B-B14F-4D97-AF65-F5344CB8AC3E}">
        <p14:creationId xmlns:p14="http://schemas.microsoft.com/office/powerpoint/2010/main" val="5571743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normAutofit/>
          </a:bodyPr>
          <a:lstStyle/>
          <a:p>
            <a:pPr eaLnBrk="1" hangingPunct="1"/>
            <a:r>
              <a:rPr lang="pt-BR" sz="3800" dirty="0"/>
              <a:t>O Problema da Inferência Causal</a:t>
            </a:r>
          </a:p>
        </p:txBody>
      </p:sp>
      <p:sp>
        <p:nvSpPr>
          <p:cNvPr id="21507" name="Rectangle 3"/>
          <p:cNvSpPr>
            <a:spLocks noGrp="1" noChangeArrowheads="1"/>
          </p:cNvSpPr>
          <p:nvPr>
            <p:ph idx="1"/>
          </p:nvPr>
        </p:nvSpPr>
        <p:spPr/>
        <p:txBody>
          <a:bodyPr/>
          <a:lstStyle/>
          <a:p>
            <a:pPr marL="0" indent="0" eaLnBrk="1" hangingPunct="1">
              <a:buNone/>
            </a:pPr>
            <a:endParaRPr lang="pt-BR" dirty="0"/>
          </a:p>
          <a:p>
            <a:pPr marL="0" indent="0" eaLnBrk="1" hangingPunct="1">
              <a:buNone/>
            </a:pPr>
            <a:r>
              <a:rPr lang="pt-BR" dirty="0"/>
              <a:t>Não é possível fazer com que a história seja diferente para podermos observar o que teria acontecido com nossa variável resposta se o comportamento das variáveis  explicativas  tivesse sido diferente.</a:t>
            </a:r>
          </a:p>
          <a:p>
            <a:pPr eaLnBrk="1" hangingPunct="1">
              <a:buFont typeface="Wingdings" charset="2"/>
              <a:buNone/>
            </a:pPr>
            <a:r>
              <a:rPr lang="pt-BR" dirty="0"/>
              <a:t> </a:t>
            </a:r>
          </a:p>
        </p:txBody>
      </p:sp>
    </p:spTree>
    <p:extLst>
      <p:ext uri="{BB962C8B-B14F-4D97-AF65-F5344CB8AC3E}">
        <p14:creationId xmlns:p14="http://schemas.microsoft.com/office/powerpoint/2010/main" val="10889537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normAutofit/>
          </a:bodyPr>
          <a:lstStyle/>
          <a:p>
            <a:pPr eaLnBrk="1" hangingPunct="1"/>
            <a:r>
              <a:rPr lang="pt-BR" sz="3800" dirty="0"/>
              <a:t>Uma tentativa de solução …</a:t>
            </a:r>
          </a:p>
        </p:txBody>
      </p:sp>
      <p:sp>
        <p:nvSpPr>
          <p:cNvPr id="23555" name="Rectangle 3"/>
          <p:cNvSpPr>
            <a:spLocks noGrp="1" noChangeArrowheads="1"/>
          </p:cNvSpPr>
          <p:nvPr>
            <p:ph idx="1"/>
          </p:nvPr>
        </p:nvSpPr>
        <p:spPr/>
        <p:txBody>
          <a:bodyPr/>
          <a:lstStyle/>
          <a:p>
            <a:pPr eaLnBrk="1" hangingPunct="1"/>
            <a:r>
              <a:rPr lang="pt-BR" dirty="0"/>
              <a:t>A pesquisa precisa ser desenhada para chegarmos o mais perto possível do contra factual.  </a:t>
            </a:r>
          </a:p>
          <a:p>
            <a:pPr lvl="1" eaLnBrk="1" hangingPunct="1"/>
            <a:r>
              <a:rPr lang="pt-BR" dirty="0"/>
              <a:t>Observar o efeito na variável resposta quando alteramos uma variável explicativa, ao mesmo tempo que mantemos constante as demais variáveis explicativas, ou</a:t>
            </a:r>
          </a:p>
          <a:p>
            <a:pPr lvl="1" eaLnBrk="1" hangingPunct="1"/>
            <a:r>
              <a:rPr lang="pt-BR" dirty="0"/>
              <a:t>Vamos em busca de outras variáveis explicativas e empregamos técnicas estatísticas (modelo de regressão, por exemplo) para mantê-las constantes.</a:t>
            </a:r>
          </a:p>
          <a:p>
            <a:pPr lvl="1" eaLnBrk="1" hangingPunct="1">
              <a:buFont typeface="Wingdings" charset="2"/>
              <a:buNone/>
            </a:pPr>
            <a:endParaRPr lang="en-US" dirty="0"/>
          </a:p>
        </p:txBody>
      </p:sp>
    </p:spTree>
    <p:extLst>
      <p:ext uri="{BB962C8B-B14F-4D97-AF65-F5344CB8AC3E}">
        <p14:creationId xmlns:p14="http://schemas.microsoft.com/office/powerpoint/2010/main" val="38594350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normAutofit fontScale="90000"/>
          </a:bodyPr>
          <a:lstStyle/>
          <a:p>
            <a:pPr eaLnBrk="1" hangingPunct="1"/>
            <a:r>
              <a:rPr lang="en-US" sz="3800" dirty="0" err="1"/>
              <a:t>Natureza</a:t>
            </a:r>
            <a:r>
              <a:rPr lang="en-US" sz="3800" dirty="0"/>
              <a:t> da </a:t>
            </a:r>
            <a:r>
              <a:rPr lang="en-US" sz="3800" dirty="0" err="1"/>
              <a:t>Causalidade</a:t>
            </a:r>
            <a:r>
              <a:rPr lang="en-US" sz="3800" dirty="0"/>
              <a:t>: </a:t>
            </a:r>
            <a:br>
              <a:rPr lang="en-US" sz="3800" dirty="0"/>
            </a:br>
            <a:r>
              <a:rPr lang="en-US" sz="3800" dirty="0" err="1"/>
              <a:t>Probablística</a:t>
            </a:r>
            <a:r>
              <a:rPr lang="en-US" sz="3800" dirty="0"/>
              <a:t> vs. </a:t>
            </a:r>
            <a:r>
              <a:rPr lang="en-US" sz="3800" dirty="0" err="1"/>
              <a:t>Determinística</a:t>
            </a:r>
            <a:endParaRPr lang="en-US" sz="3800" dirty="0"/>
          </a:p>
        </p:txBody>
      </p:sp>
      <p:sp>
        <p:nvSpPr>
          <p:cNvPr id="25603" name="Rectangle 3"/>
          <p:cNvSpPr>
            <a:spLocks noGrp="1" noChangeArrowheads="1"/>
          </p:cNvSpPr>
          <p:nvPr>
            <p:ph idx="1"/>
          </p:nvPr>
        </p:nvSpPr>
        <p:spPr/>
        <p:txBody>
          <a:bodyPr/>
          <a:lstStyle/>
          <a:p>
            <a:pPr eaLnBrk="1" hangingPunct="1">
              <a:lnSpc>
                <a:spcPct val="90000"/>
              </a:lnSpc>
            </a:pPr>
            <a:r>
              <a:rPr lang="en-US" dirty="0"/>
              <a:t>“</a:t>
            </a:r>
            <a:r>
              <a:rPr lang="en-US" dirty="0" err="1"/>
              <a:t>Probablistica</a:t>
            </a:r>
            <a:r>
              <a:rPr lang="en-US" dirty="0"/>
              <a:t>” </a:t>
            </a:r>
            <a:r>
              <a:rPr lang="en-US" dirty="0" err="1"/>
              <a:t>significa</a:t>
            </a:r>
            <a:r>
              <a:rPr lang="en-US" dirty="0"/>
              <a:t> </a:t>
            </a:r>
            <a:r>
              <a:rPr lang="en-US" dirty="0" err="1"/>
              <a:t>que</a:t>
            </a:r>
            <a:r>
              <a:rPr lang="en-US" dirty="0"/>
              <a:t> </a:t>
            </a:r>
            <a:r>
              <a:rPr lang="en-US" dirty="0" err="1"/>
              <a:t>quando</a:t>
            </a:r>
            <a:r>
              <a:rPr lang="en-US" dirty="0"/>
              <a:t> o valor de </a:t>
            </a:r>
            <a:r>
              <a:rPr lang="en-US" dirty="0" err="1"/>
              <a:t>uma</a:t>
            </a:r>
            <a:r>
              <a:rPr lang="en-US" dirty="0"/>
              <a:t> </a:t>
            </a:r>
            <a:r>
              <a:rPr lang="en-US" dirty="0" err="1"/>
              <a:t>variável</a:t>
            </a:r>
            <a:r>
              <a:rPr lang="en-US" dirty="0"/>
              <a:t> </a:t>
            </a:r>
            <a:r>
              <a:rPr lang="en-US" dirty="0" err="1"/>
              <a:t>explicativa</a:t>
            </a:r>
            <a:r>
              <a:rPr lang="en-US" dirty="0"/>
              <a:t> </a:t>
            </a:r>
            <a:r>
              <a:rPr lang="en-US" dirty="0" err="1"/>
              <a:t>aumenta</a:t>
            </a:r>
            <a:r>
              <a:rPr lang="en-US" dirty="0"/>
              <a:t>, </a:t>
            </a:r>
            <a:r>
              <a:rPr lang="en-US" b="1" i="1" dirty="0" err="1"/>
              <a:t>normalmente</a:t>
            </a:r>
            <a:r>
              <a:rPr lang="en-US" dirty="0"/>
              <a:t> </a:t>
            </a:r>
            <a:r>
              <a:rPr lang="en-US" dirty="0" err="1"/>
              <a:t>há</a:t>
            </a:r>
            <a:r>
              <a:rPr lang="en-US" dirty="0"/>
              <a:t> um </a:t>
            </a:r>
            <a:r>
              <a:rPr lang="en-US" dirty="0" err="1"/>
              <a:t>aumento</a:t>
            </a:r>
            <a:r>
              <a:rPr lang="en-US" dirty="0"/>
              <a:t> (</a:t>
            </a:r>
            <a:r>
              <a:rPr lang="en-US" dirty="0" err="1"/>
              <a:t>ou</a:t>
            </a:r>
            <a:r>
              <a:rPr lang="en-US" dirty="0"/>
              <a:t> </a:t>
            </a:r>
            <a:r>
              <a:rPr lang="en-US" dirty="0" err="1"/>
              <a:t>diminuição</a:t>
            </a:r>
            <a:r>
              <a:rPr lang="en-US" dirty="0"/>
              <a:t>)  no valor da </a:t>
            </a:r>
            <a:r>
              <a:rPr lang="en-US" dirty="0" err="1"/>
              <a:t>variável</a:t>
            </a:r>
            <a:r>
              <a:rPr lang="en-US" dirty="0"/>
              <a:t> </a:t>
            </a:r>
            <a:r>
              <a:rPr lang="en-US" dirty="0" err="1"/>
              <a:t>resposta</a:t>
            </a:r>
            <a:r>
              <a:rPr lang="en-US" dirty="0"/>
              <a:t>. </a:t>
            </a:r>
          </a:p>
          <a:p>
            <a:pPr marL="0" indent="0" eaLnBrk="1" hangingPunct="1">
              <a:lnSpc>
                <a:spcPct val="90000"/>
              </a:lnSpc>
              <a:buNone/>
            </a:pPr>
            <a:endParaRPr lang="en-US" dirty="0"/>
          </a:p>
          <a:p>
            <a:pPr eaLnBrk="1" hangingPunct="1">
              <a:lnSpc>
                <a:spcPct val="90000"/>
              </a:lnSpc>
            </a:pPr>
            <a:r>
              <a:rPr lang="en-US" dirty="0"/>
              <a:t>“</a:t>
            </a:r>
            <a:r>
              <a:rPr lang="en-US" dirty="0" err="1"/>
              <a:t>Determinística</a:t>
            </a:r>
            <a:r>
              <a:rPr lang="en-US" dirty="0"/>
              <a:t>” </a:t>
            </a:r>
            <a:r>
              <a:rPr lang="en-US" dirty="0" err="1"/>
              <a:t>significa</a:t>
            </a:r>
            <a:r>
              <a:rPr lang="en-US" dirty="0"/>
              <a:t> </a:t>
            </a:r>
            <a:r>
              <a:rPr lang="en-US" dirty="0" err="1"/>
              <a:t>que</a:t>
            </a:r>
            <a:r>
              <a:rPr lang="en-US" dirty="0"/>
              <a:t> </a:t>
            </a:r>
            <a:r>
              <a:rPr lang="en-US" dirty="0" err="1"/>
              <a:t>quando</a:t>
            </a:r>
            <a:r>
              <a:rPr lang="en-US" dirty="0"/>
              <a:t> o valor de </a:t>
            </a:r>
            <a:r>
              <a:rPr lang="en-US" dirty="0" err="1"/>
              <a:t>uma</a:t>
            </a:r>
            <a:r>
              <a:rPr lang="en-US" dirty="0"/>
              <a:t> </a:t>
            </a:r>
            <a:r>
              <a:rPr lang="en-US" dirty="0" err="1"/>
              <a:t>variável</a:t>
            </a:r>
            <a:r>
              <a:rPr lang="en-US" dirty="0"/>
              <a:t> </a:t>
            </a:r>
            <a:r>
              <a:rPr lang="en-US" dirty="0" err="1"/>
              <a:t>explicativa</a:t>
            </a:r>
            <a:r>
              <a:rPr lang="en-US" dirty="0"/>
              <a:t> </a:t>
            </a:r>
            <a:r>
              <a:rPr lang="en-US" dirty="0" err="1"/>
              <a:t>aumenta</a:t>
            </a:r>
            <a:r>
              <a:rPr lang="en-US" dirty="0"/>
              <a:t>, </a:t>
            </a:r>
            <a:r>
              <a:rPr lang="en-US" dirty="0" err="1"/>
              <a:t>há</a:t>
            </a:r>
            <a:r>
              <a:rPr lang="en-US" dirty="0"/>
              <a:t> </a:t>
            </a:r>
            <a:r>
              <a:rPr lang="en-US" b="1" i="1" dirty="0" err="1"/>
              <a:t>necessariamente</a:t>
            </a:r>
            <a:r>
              <a:rPr lang="en-US" dirty="0"/>
              <a:t> um </a:t>
            </a:r>
            <a:r>
              <a:rPr lang="en-US" dirty="0" err="1"/>
              <a:t>aumento</a:t>
            </a:r>
            <a:r>
              <a:rPr lang="en-US" dirty="0"/>
              <a:t> (</a:t>
            </a:r>
            <a:r>
              <a:rPr lang="en-US" dirty="0" err="1"/>
              <a:t>ou</a:t>
            </a:r>
            <a:r>
              <a:rPr lang="en-US" dirty="0"/>
              <a:t> </a:t>
            </a:r>
            <a:r>
              <a:rPr lang="en-US" dirty="0" err="1"/>
              <a:t>diminuição</a:t>
            </a:r>
            <a:r>
              <a:rPr lang="en-US" dirty="0"/>
              <a:t>)  no valor da </a:t>
            </a:r>
            <a:r>
              <a:rPr lang="en-US" dirty="0" err="1"/>
              <a:t>variável</a:t>
            </a:r>
            <a:r>
              <a:rPr lang="en-US" dirty="0"/>
              <a:t> </a:t>
            </a:r>
            <a:r>
              <a:rPr lang="en-US" dirty="0" err="1"/>
              <a:t>resposta</a:t>
            </a:r>
            <a:r>
              <a:rPr lang="en-US" dirty="0"/>
              <a:t>. </a:t>
            </a:r>
          </a:p>
        </p:txBody>
      </p:sp>
    </p:spTree>
    <p:extLst>
      <p:ext uri="{BB962C8B-B14F-4D97-AF65-F5344CB8AC3E}">
        <p14:creationId xmlns:p14="http://schemas.microsoft.com/office/powerpoint/2010/main" val="229843612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noAutofit/>
          </a:bodyPr>
          <a:lstStyle/>
          <a:p>
            <a:pPr eaLnBrk="1" hangingPunct="1"/>
            <a:r>
              <a:rPr lang="pt-BR" sz="2800" dirty="0"/>
              <a:t>A Política Comparada busca investigar relações probabilísticas de causalidade</a:t>
            </a:r>
          </a:p>
        </p:txBody>
      </p:sp>
      <p:sp>
        <p:nvSpPr>
          <p:cNvPr id="27651" name="Rectangle 3"/>
          <p:cNvSpPr>
            <a:spLocks noGrp="1" noChangeArrowheads="1"/>
          </p:cNvSpPr>
          <p:nvPr>
            <p:ph idx="1"/>
          </p:nvPr>
        </p:nvSpPr>
        <p:spPr>
          <a:xfrm>
            <a:off x="457200" y="1200151"/>
            <a:ext cx="8305800" cy="3394472"/>
          </a:xfrm>
        </p:spPr>
        <p:txBody>
          <a:bodyPr/>
          <a:lstStyle/>
          <a:p>
            <a:pPr eaLnBrk="1" hangingPunct="1"/>
            <a:r>
              <a:rPr lang="pt-BR" sz="2800" dirty="0"/>
              <a:t>Como qualquer outra ciência que estuda sistemas complexos nos preocupamos com a existência de relações necessárias e suficientes para que determinados fenômenos aconteçam:</a:t>
            </a:r>
          </a:p>
          <a:p>
            <a:pPr eaLnBrk="1" hangingPunct="1"/>
            <a:endParaRPr lang="pt-BR" dirty="0"/>
          </a:p>
          <a:p>
            <a:pPr lvl="1" eaLnBrk="1" hangingPunct="1"/>
            <a:r>
              <a:rPr lang="pt-BR" sz="2400" dirty="0"/>
              <a:t>Mais educação            maior probabilidade de votar</a:t>
            </a:r>
            <a:r>
              <a:rPr lang="pt-BR" dirty="0"/>
              <a:t>.</a:t>
            </a:r>
          </a:p>
          <a:p>
            <a:pPr lvl="1" eaLnBrk="1" hangingPunct="1"/>
            <a:endParaRPr lang="en-US" dirty="0"/>
          </a:p>
          <a:p>
            <a:pPr lvl="1" eaLnBrk="1" hangingPunct="1">
              <a:buFont typeface="Wingdings" charset="2"/>
              <a:buNone/>
            </a:pPr>
            <a:endParaRPr lang="en-US" dirty="0"/>
          </a:p>
        </p:txBody>
      </p:sp>
      <p:sp>
        <p:nvSpPr>
          <p:cNvPr id="27652" name="AutoShape 4"/>
          <p:cNvSpPr>
            <a:spLocks noChangeArrowheads="1"/>
          </p:cNvSpPr>
          <p:nvPr/>
        </p:nvSpPr>
        <p:spPr bwMode="auto">
          <a:xfrm>
            <a:off x="3347864" y="3758070"/>
            <a:ext cx="685800" cy="171450"/>
          </a:xfrm>
          <a:prstGeom prst="rightArrow">
            <a:avLst>
              <a:gd name="adj1" fmla="val 50000"/>
              <a:gd name="adj2" fmla="val 75000"/>
            </a:avLst>
          </a:prstGeom>
          <a:solidFill>
            <a:schemeClr val="hlink"/>
          </a:solidFill>
          <a:ln w="9525">
            <a:solidFill>
              <a:schemeClr val="tx1"/>
            </a:solidFill>
            <a:miter lim="800000"/>
            <a:headEnd/>
            <a:tailEnd/>
          </a:ln>
        </p:spPr>
        <p:txBody>
          <a:bodyPr wrap="none" anchor="ctr"/>
          <a:lstStyle/>
          <a:p>
            <a:endParaRPr lang="en-US"/>
          </a:p>
        </p:txBody>
      </p:sp>
    </p:spTree>
    <p:extLst>
      <p:ext uri="{BB962C8B-B14F-4D97-AF65-F5344CB8AC3E}">
        <p14:creationId xmlns:p14="http://schemas.microsoft.com/office/powerpoint/2010/main" val="271201388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4514" name="Rectangle 2"/>
          <p:cNvSpPr>
            <a:spLocks noGrp="1" noChangeArrowheads="1"/>
          </p:cNvSpPr>
          <p:nvPr>
            <p:ph type="title"/>
          </p:nvPr>
        </p:nvSpPr>
        <p:spPr>
          <a:xfrm>
            <a:off x="0" y="0"/>
            <a:ext cx="9144000" cy="1063229"/>
          </a:xfrm>
        </p:spPr>
        <p:txBody>
          <a:bodyPr/>
          <a:lstStyle/>
          <a:p>
            <a:r>
              <a:rPr lang="en-US" altLang="es-MX" sz="4000">
                <a:solidFill>
                  <a:srgbClr val="990000"/>
                </a:solidFill>
              </a:rPr>
              <a:t>World Values Survey</a:t>
            </a:r>
          </a:p>
        </p:txBody>
      </p:sp>
      <p:sp>
        <p:nvSpPr>
          <p:cNvPr id="704515" name="Rectangle 3"/>
          <p:cNvSpPr>
            <a:spLocks noGrp="1" noChangeArrowheads="1"/>
          </p:cNvSpPr>
          <p:nvPr>
            <p:ph type="body" idx="1"/>
          </p:nvPr>
        </p:nvSpPr>
        <p:spPr/>
        <p:txBody>
          <a:bodyPr/>
          <a:lstStyle/>
          <a:p>
            <a:r>
              <a:rPr lang="en-US" altLang="es-MX" sz="2400"/>
              <a:t>The World Values Survey originally developed to answer the question, </a:t>
            </a:r>
            <a:r>
              <a:rPr lang="en-US" altLang="es-MX" sz="2400" b="1"/>
              <a:t>"What makes people happy?".</a:t>
            </a:r>
            <a:r>
              <a:rPr lang="en-US" altLang="es-MX" sz="2400"/>
              <a:t> It investigates socio-cultural, moral, religious and political values of different cultures around the world and looks for the relationships between people's values and beliefs and their overall levels of well-being.</a:t>
            </a:r>
            <a:r>
              <a:rPr lang="en-US" altLang="es-MX" sz="2800"/>
              <a:t> </a:t>
            </a:r>
          </a:p>
        </p:txBody>
      </p:sp>
    </p:spTree>
    <p:extLst>
      <p:ext uri="{BB962C8B-B14F-4D97-AF65-F5344CB8AC3E}">
        <p14:creationId xmlns:p14="http://schemas.microsoft.com/office/powerpoint/2010/main" val="79878613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2" descr="http://www.iffs.se/wp-content/uploads/2012/12/WVS4_WVS5.gif"/>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MX"/>
          </a:p>
        </p:txBody>
      </p:sp>
      <p:sp>
        <p:nvSpPr>
          <p:cNvPr id="3" name="Título 2"/>
          <p:cNvSpPr>
            <a:spLocks noGrp="1"/>
          </p:cNvSpPr>
          <p:nvPr>
            <p:ph type="title"/>
          </p:nvPr>
        </p:nvSpPr>
        <p:spPr>
          <a:xfrm>
            <a:off x="457200" y="-92546"/>
            <a:ext cx="8229600" cy="857400"/>
          </a:xfrm>
        </p:spPr>
        <p:txBody>
          <a:bodyPr/>
          <a:lstStyle/>
          <a:p>
            <a:r>
              <a:rPr lang="en-US" sz="2400" dirty="0"/>
              <a:t>Traditional – Secular-rational values</a:t>
            </a:r>
            <a:endParaRPr lang="es-MX" sz="2400" dirty="0"/>
          </a:p>
        </p:txBody>
      </p:sp>
      <p:sp>
        <p:nvSpPr>
          <p:cNvPr id="4" name="Espaço Reservado para Conteúdo 3"/>
          <p:cNvSpPr>
            <a:spLocks noGrp="1"/>
          </p:cNvSpPr>
          <p:nvPr>
            <p:ph idx="1"/>
          </p:nvPr>
        </p:nvSpPr>
        <p:spPr>
          <a:xfrm>
            <a:off x="457200" y="771550"/>
            <a:ext cx="8229600" cy="3725699"/>
          </a:xfrm>
        </p:spPr>
        <p:txBody>
          <a:bodyPr/>
          <a:lstStyle/>
          <a:p>
            <a:r>
              <a:rPr lang="en-US" sz="1800" dirty="0"/>
              <a:t>V152. How important is God in your life? Please use this scale to indicate. 10 means “very important” and 1 means “not at all important.” </a:t>
            </a:r>
          </a:p>
          <a:p>
            <a:r>
              <a:rPr lang="en-US" sz="1800" dirty="0"/>
              <a:t>V204. Please tell me whether you think abortion can always be justified, never be justified, or something in between. </a:t>
            </a:r>
          </a:p>
          <a:p>
            <a:r>
              <a:rPr lang="en-US" sz="1800" dirty="0"/>
              <a:t>V211. How proud are you to be [nationality]? 1 Very proud 2 Quite proud 3 Not very proud 4 Not at all proud </a:t>
            </a:r>
          </a:p>
          <a:p>
            <a:r>
              <a:rPr lang="en-US" sz="1800" dirty="0"/>
              <a:t>V69. I'm going to read out a list of various changes in our way of life that might take place in the near future. Please tell me if greater respect for authority were to happen, whether you think it would be a good thing, a bad thing, or don't you mind? </a:t>
            </a:r>
          </a:p>
          <a:p>
            <a:r>
              <a:rPr lang="en-US" sz="1800" dirty="0"/>
              <a:t>Y003 Autonomy Index. Mentioning of “obedience” and “religious faith” and not mentioning of “independence” and “determination, perseverance” on the question “Here is a list of qualities that children can be encouraged to learn at home. Which, if any, do you consider to be especially important?”</a:t>
            </a:r>
            <a:endParaRPr lang="es-MX" sz="1800" dirty="0"/>
          </a:p>
        </p:txBody>
      </p:sp>
    </p:spTree>
    <p:extLst>
      <p:ext uri="{BB962C8B-B14F-4D97-AF65-F5344CB8AC3E}">
        <p14:creationId xmlns:p14="http://schemas.microsoft.com/office/powerpoint/2010/main" val="22838183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Problemas de Mensuração</a:t>
            </a:r>
          </a:p>
        </p:txBody>
      </p:sp>
      <p:sp>
        <p:nvSpPr>
          <p:cNvPr id="3" name="Espaço Reservado para Texto 2"/>
          <p:cNvSpPr>
            <a:spLocks noGrp="1"/>
          </p:cNvSpPr>
          <p:nvPr>
            <p:ph type="body" idx="1"/>
          </p:nvPr>
        </p:nvSpPr>
        <p:spPr/>
        <p:txBody>
          <a:bodyPr/>
          <a:lstStyle/>
          <a:p>
            <a:endParaRPr lang="pt-BR"/>
          </a:p>
        </p:txBody>
      </p:sp>
    </p:spTree>
    <p:extLst>
      <p:ext uri="{BB962C8B-B14F-4D97-AF65-F5344CB8AC3E}">
        <p14:creationId xmlns:p14="http://schemas.microsoft.com/office/powerpoint/2010/main" val="414632147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err="1"/>
              <a:t>Survival</a:t>
            </a:r>
            <a:r>
              <a:rPr lang="es-MX" dirty="0"/>
              <a:t> – </a:t>
            </a:r>
            <a:r>
              <a:rPr lang="es-MX" dirty="0" err="1"/>
              <a:t>Self-expression</a:t>
            </a:r>
            <a:r>
              <a:rPr lang="es-MX" dirty="0"/>
              <a:t> </a:t>
            </a:r>
            <a:r>
              <a:rPr lang="es-MX" dirty="0" err="1"/>
              <a:t>values</a:t>
            </a:r>
            <a:endParaRPr lang="es-MX" dirty="0"/>
          </a:p>
        </p:txBody>
      </p:sp>
      <p:sp>
        <p:nvSpPr>
          <p:cNvPr id="3" name="Espaço Reservado para Conteúdo 2"/>
          <p:cNvSpPr>
            <a:spLocks noGrp="1"/>
          </p:cNvSpPr>
          <p:nvPr>
            <p:ph idx="1"/>
          </p:nvPr>
        </p:nvSpPr>
        <p:spPr/>
        <p:txBody>
          <a:bodyPr/>
          <a:lstStyle/>
          <a:p>
            <a:r>
              <a:rPr lang="en-US" sz="2000" dirty="0"/>
              <a:t>V10. Taking all things together, would you say you are 1 Very happy 2 Rather happy 3 Not very happy 4 Not at all happy </a:t>
            </a:r>
          </a:p>
          <a:p>
            <a:r>
              <a:rPr lang="en-US" sz="2000" dirty="0"/>
              <a:t>V85 I’m going to read out some forms of political action that people can take, and I’d like you to tell me, for each one, whether you have done any of these things, whether you might do it or would never under any circumstances do it: Signing a petition </a:t>
            </a:r>
          </a:p>
          <a:p>
            <a:r>
              <a:rPr lang="en-US" sz="2000" dirty="0"/>
              <a:t>V203. Please tell me whether you think homosexuality can always be justified, never be justified, or something in between. </a:t>
            </a:r>
          </a:p>
          <a:p>
            <a:r>
              <a:rPr lang="en-US" sz="2000" dirty="0"/>
              <a:t>V24. Generally speaking, would you say that most people can be trusted or that you need to be very careful in dealing with people? </a:t>
            </a:r>
            <a:endParaRPr lang="es-MX" sz="2000" dirty="0"/>
          </a:p>
        </p:txBody>
      </p:sp>
    </p:spTree>
    <p:extLst>
      <p:ext uri="{BB962C8B-B14F-4D97-AF65-F5344CB8AC3E}">
        <p14:creationId xmlns:p14="http://schemas.microsoft.com/office/powerpoint/2010/main" val="143306217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Y002 </a:t>
            </a:r>
            <a:r>
              <a:rPr lang="en-US" dirty="0"/>
              <a:t>Post-materialist index.</a:t>
            </a:r>
            <a:endParaRPr lang="es-MX" dirty="0"/>
          </a:p>
        </p:txBody>
      </p:sp>
      <p:sp>
        <p:nvSpPr>
          <p:cNvPr id="3" name="Espaço Reservado para Conteúdo 2"/>
          <p:cNvSpPr>
            <a:spLocks noGrp="1"/>
          </p:cNvSpPr>
          <p:nvPr>
            <p:ph idx="1"/>
          </p:nvPr>
        </p:nvSpPr>
        <p:spPr>
          <a:xfrm>
            <a:off x="457200" y="1200150"/>
            <a:ext cx="8686800" cy="3725699"/>
          </a:xfrm>
        </p:spPr>
        <p:txBody>
          <a:bodyPr/>
          <a:lstStyle/>
          <a:p>
            <a:r>
              <a:rPr lang="en-US" sz="2400" dirty="0"/>
              <a:t>V62. If you had to choose, which one of the things on this card would you say is most important?:</a:t>
            </a:r>
          </a:p>
          <a:p>
            <a:r>
              <a:rPr lang="en-US" sz="2400" dirty="0"/>
              <a:t>V63. And which would be the next most important?: </a:t>
            </a:r>
          </a:p>
          <a:p>
            <a:r>
              <a:rPr lang="en-US" sz="2400" dirty="0"/>
              <a:t>	</a:t>
            </a:r>
          </a:p>
          <a:p>
            <a:r>
              <a:rPr lang="en-US" sz="2400" dirty="0"/>
              <a:t>	Maintaining order in the nation </a:t>
            </a:r>
          </a:p>
          <a:p>
            <a:r>
              <a:rPr lang="en-US" sz="2400" dirty="0"/>
              <a:t>	Giving people more say in important government decisions </a:t>
            </a:r>
          </a:p>
          <a:p>
            <a:r>
              <a:rPr lang="en-US" sz="2400" dirty="0"/>
              <a:t>	Fighting rising prices </a:t>
            </a:r>
          </a:p>
          <a:p>
            <a:r>
              <a:rPr lang="en-US" sz="2400" dirty="0"/>
              <a:t>	Protecting freedom of speech </a:t>
            </a:r>
            <a:endParaRPr lang="es-MX" sz="2400" dirty="0"/>
          </a:p>
          <a:p>
            <a:endParaRPr lang="es-MX" dirty="0"/>
          </a:p>
        </p:txBody>
      </p:sp>
    </p:spTree>
    <p:extLst>
      <p:ext uri="{BB962C8B-B14F-4D97-AF65-F5344CB8AC3E}">
        <p14:creationId xmlns:p14="http://schemas.microsoft.com/office/powerpoint/2010/main" val="288762193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MX"/>
          </a:p>
        </p:txBody>
      </p:sp>
      <p:pic>
        <p:nvPicPr>
          <p:cNvPr id="3074"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95536" y="1050027"/>
            <a:ext cx="8064896" cy="388728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01717047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5538" name="Rectangle 2"/>
          <p:cNvSpPr>
            <a:spLocks noGrp="1" noChangeArrowheads="1"/>
          </p:cNvSpPr>
          <p:nvPr>
            <p:ph type="title"/>
          </p:nvPr>
        </p:nvSpPr>
        <p:spPr>
          <a:xfrm>
            <a:off x="0" y="0"/>
            <a:ext cx="9144000" cy="1063229"/>
          </a:xfrm>
        </p:spPr>
        <p:txBody>
          <a:bodyPr/>
          <a:lstStyle/>
          <a:p>
            <a:r>
              <a:rPr lang="en-GB" altLang="es-MX" sz="4000">
                <a:solidFill>
                  <a:srgbClr val="990000"/>
                </a:solidFill>
              </a:rPr>
              <a:t>The Global Barometers</a:t>
            </a:r>
            <a:endParaRPr lang="en-US" altLang="es-MX" sz="4000">
              <a:solidFill>
                <a:srgbClr val="990000"/>
              </a:solidFill>
            </a:endParaRPr>
          </a:p>
        </p:txBody>
      </p:sp>
      <p:sp>
        <p:nvSpPr>
          <p:cNvPr id="705539" name="Rectangle 3"/>
          <p:cNvSpPr>
            <a:spLocks noGrp="1" noChangeArrowheads="1"/>
          </p:cNvSpPr>
          <p:nvPr>
            <p:ph type="body" idx="1"/>
          </p:nvPr>
        </p:nvSpPr>
        <p:spPr/>
        <p:txBody>
          <a:bodyPr/>
          <a:lstStyle/>
          <a:p>
            <a:pPr>
              <a:lnSpc>
                <a:spcPct val="80000"/>
              </a:lnSpc>
            </a:pPr>
            <a:r>
              <a:rPr lang="en-US" altLang="es-MX" sz="2000" b="1"/>
              <a:t>Eurobarometer </a:t>
            </a:r>
            <a:r>
              <a:rPr lang="en-US" altLang="es-MX" sz="2000"/>
              <a:t>is a series of surveys cross-national and cross-temporal comparative social research conducted on behalf of the European Commission and designed to monitor social and political attitudes.</a:t>
            </a:r>
            <a:r>
              <a:rPr lang="en-US" altLang="es-MX" sz="2000" b="1"/>
              <a:t> </a:t>
            </a:r>
          </a:p>
          <a:p>
            <a:pPr>
              <a:lnSpc>
                <a:spcPct val="80000"/>
              </a:lnSpc>
            </a:pPr>
            <a:r>
              <a:rPr lang="en-US" altLang="es-MX" sz="2000" b="1"/>
              <a:t>Afrobarometer </a:t>
            </a:r>
            <a:r>
              <a:rPr lang="en-US" altLang="es-MX" sz="2000"/>
              <a:t>measures social and political attitudes in Africa. In common with the other barometers, it examines issues of trust in institutions and society, evaluation of the country's political and economic performance, participation and spiritual beliefs. It has a particular focus on how people feel about their living conditions. Covers around 18 countries</a:t>
            </a:r>
          </a:p>
          <a:p>
            <a:pPr>
              <a:lnSpc>
                <a:spcPct val="80000"/>
              </a:lnSpc>
            </a:pPr>
            <a:r>
              <a:rPr lang="en-US" altLang="es-MX" sz="2000" b="1"/>
              <a:t>Latinobarómetro</a:t>
            </a:r>
            <a:r>
              <a:rPr lang="en-US" altLang="es-MX" sz="2000"/>
              <a:t> is an annual public opinion survey of approximately 19.000 interviews in 18 countries in Latin America. </a:t>
            </a:r>
          </a:p>
        </p:txBody>
      </p:sp>
    </p:spTree>
    <p:extLst>
      <p:ext uri="{BB962C8B-B14F-4D97-AF65-F5344CB8AC3E}">
        <p14:creationId xmlns:p14="http://schemas.microsoft.com/office/powerpoint/2010/main" val="246355710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51470"/>
            <a:ext cx="8229600" cy="857400"/>
          </a:xfrm>
        </p:spPr>
        <p:txBody>
          <a:bodyPr/>
          <a:lstStyle/>
          <a:p>
            <a:r>
              <a:rPr lang="pt-BR" dirty="0"/>
              <a:t>Américas e o Mundo</a:t>
            </a:r>
            <a:endParaRPr lang="es-MX" dirty="0"/>
          </a:p>
        </p:txBody>
      </p:sp>
      <p:sp>
        <p:nvSpPr>
          <p:cNvPr id="3" name="Espaço Reservado para Conteúdo 2"/>
          <p:cNvSpPr>
            <a:spLocks noGrp="1"/>
          </p:cNvSpPr>
          <p:nvPr>
            <p:ph idx="1"/>
          </p:nvPr>
        </p:nvSpPr>
        <p:spPr>
          <a:xfrm>
            <a:off x="457200" y="790267"/>
            <a:ext cx="8229600" cy="3725699"/>
          </a:xfrm>
        </p:spPr>
        <p:txBody>
          <a:bodyPr/>
          <a:lstStyle/>
          <a:p>
            <a:r>
              <a:rPr lang="pt-BR" sz="2000" dirty="0"/>
              <a:t>O estudo foi realizado com a aplicação de questionários semiestruturados, presenciais, aplicados por meio de sistema eletrônico (</a:t>
            </a:r>
            <a:r>
              <a:rPr lang="pt-BR" sz="2000" i="1" dirty="0" err="1"/>
              <a:t>Survey</a:t>
            </a:r>
            <a:r>
              <a:rPr lang="pt-BR" sz="2000" i="1" dirty="0"/>
              <a:t> </a:t>
            </a:r>
            <a:r>
              <a:rPr lang="pt-BR" sz="2000" i="1" dirty="0" err="1"/>
              <a:t>ToGo</a:t>
            </a:r>
            <a:r>
              <a:rPr lang="pt-BR" sz="2000" i="1" dirty="0"/>
              <a:t> - Palm</a:t>
            </a:r>
            <a:r>
              <a:rPr lang="pt-BR" sz="2000" dirty="0"/>
              <a:t>) em indivíduos, com 18 anos ou mais de idade residentes em domicílios situados em 46 municípios em diferentes regiões do Brasil.</a:t>
            </a:r>
            <a:endParaRPr lang="es-MX" sz="2000" dirty="0"/>
          </a:p>
          <a:p>
            <a:r>
              <a:rPr lang="pt-BR" sz="2000" dirty="0"/>
              <a:t>Trata-se de uma pesquisa quantitativa, com amostra probabilística, com distribuição nacional estratificada, onde foram utilizadas quotas de sexo, idade e condição de atividade. Tais cotas foram construídas de acordo com os números divulgados pelo IBGE, no censo realizado em 2010. </a:t>
            </a:r>
            <a:endParaRPr lang="es-MX" sz="2000" dirty="0"/>
          </a:p>
          <a:p>
            <a:r>
              <a:rPr lang="pt-BR" sz="2000" dirty="0"/>
              <a:t>A amostragem foi aleatória estratificada e simples. O erro amostral da pesquisa é de 2,3%.</a:t>
            </a:r>
            <a:endParaRPr lang="es-MX" sz="2000" dirty="0"/>
          </a:p>
          <a:p>
            <a:endParaRPr lang="es-MX" dirty="0"/>
          </a:p>
        </p:txBody>
      </p:sp>
    </p:spTree>
    <p:extLst>
      <p:ext uri="{BB962C8B-B14F-4D97-AF65-F5344CB8AC3E}">
        <p14:creationId xmlns:p14="http://schemas.microsoft.com/office/powerpoint/2010/main" val="27470739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Américas  </a:t>
            </a:r>
            <a:r>
              <a:rPr lang="pt-BR" dirty="0"/>
              <a:t>e o Mundo</a:t>
            </a:r>
            <a:endParaRPr lang="es-MX" dirty="0"/>
          </a:p>
        </p:txBody>
      </p:sp>
      <p:graphicFrame>
        <p:nvGraphicFramePr>
          <p:cNvPr id="4" name="Espaço Reservado para Conteúdo 3"/>
          <p:cNvGraphicFramePr>
            <a:graphicFrameLocks noGrp="1"/>
          </p:cNvGraphicFramePr>
          <p:nvPr>
            <p:ph idx="1"/>
          </p:nvPr>
        </p:nvGraphicFramePr>
        <p:xfrm>
          <a:off x="2438142" y="1173322"/>
          <a:ext cx="4267716" cy="3779520"/>
        </p:xfrm>
        <a:graphic>
          <a:graphicData uri="http://schemas.openxmlformats.org/drawingml/2006/table">
            <a:tbl>
              <a:tblPr firstRow="1" firstCol="1" lastRow="1" lastCol="1" bandRow="1" bandCol="1"/>
              <a:tblGrid>
                <a:gridCol w="775220">
                  <a:extLst>
                    <a:ext uri="{9D8B030D-6E8A-4147-A177-3AD203B41FA5}">
                      <a16:colId xmlns:a16="http://schemas.microsoft.com/office/drawing/2014/main" xmlns="" val="20000"/>
                    </a:ext>
                  </a:extLst>
                </a:gridCol>
                <a:gridCol w="1802837">
                  <a:extLst>
                    <a:ext uri="{9D8B030D-6E8A-4147-A177-3AD203B41FA5}">
                      <a16:colId xmlns:a16="http://schemas.microsoft.com/office/drawing/2014/main" xmlns="" val="20001"/>
                    </a:ext>
                  </a:extLst>
                </a:gridCol>
                <a:gridCol w="1689659">
                  <a:extLst>
                    <a:ext uri="{9D8B030D-6E8A-4147-A177-3AD203B41FA5}">
                      <a16:colId xmlns:a16="http://schemas.microsoft.com/office/drawing/2014/main" xmlns="" val="20002"/>
                    </a:ext>
                  </a:extLst>
                </a:gridCol>
              </a:tblGrid>
              <a:tr h="120189">
                <a:tc>
                  <a:txBody>
                    <a:bodyPr/>
                    <a:lstStyle/>
                    <a:p>
                      <a:pPr algn="r" rtl="1">
                        <a:spcAft>
                          <a:spcPts val="0"/>
                        </a:spcAft>
                      </a:pPr>
                      <a:r>
                        <a:rPr lang="pt-BR" sz="800">
                          <a:solidFill>
                            <a:srgbClr val="FFFFFF"/>
                          </a:solidFill>
                          <a:effectLst/>
                          <a:latin typeface="Arial"/>
                          <a:ea typeface="Arial"/>
                        </a:rPr>
                        <a:t>Question ID</a:t>
                      </a:r>
                      <a:endParaRPr lang="es-MX" sz="800">
                        <a:effectLst/>
                        <a:latin typeface="Arial"/>
                        <a:ea typeface="Arial"/>
                      </a:endParaRPr>
                    </a:p>
                  </a:txBody>
                  <a:tcPr marL="54085" marR="540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00"/>
                    </a:solidFill>
                  </a:tcPr>
                </a:tc>
                <a:tc>
                  <a:txBody>
                    <a:bodyPr/>
                    <a:lstStyle/>
                    <a:p>
                      <a:pPr algn="r" rtl="1">
                        <a:spcAft>
                          <a:spcPts val="0"/>
                        </a:spcAft>
                      </a:pPr>
                      <a:r>
                        <a:rPr lang="pt-BR" sz="800">
                          <a:solidFill>
                            <a:srgbClr val="FFFFFF"/>
                          </a:solidFill>
                          <a:effectLst/>
                          <a:latin typeface="Arial"/>
                          <a:ea typeface="Arial"/>
                        </a:rPr>
                        <a:t>Question</a:t>
                      </a:r>
                      <a:endParaRPr lang="es-MX" sz="800">
                        <a:effectLst/>
                        <a:latin typeface="Arial"/>
                        <a:ea typeface="Arial"/>
                      </a:endParaRPr>
                    </a:p>
                  </a:txBody>
                  <a:tcPr marL="54085" marR="540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00"/>
                    </a:solidFill>
                  </a:tcPr>
                </a:tc>
                <a:tc>
                  <a:txBody>
                    <a:bodyPr/>
                    <a:lstStyle/>
                    <a:p>
                      <a:pPr algn="r" rtl="1">
                        <a:spcAft>
                          <a:spcPts val="0"/>
                        </a:spcAft>
                      </a:pPr>
                      <a:r>
                        <a:rPr lang="pt-BR" sz="800">
                          <a:solidFill>
                            <a:srgbClr val="FFFFFF"/>
                          </a:solidFill>
                          <a:effectLst/>
                          <a:latin typeface="Arial"/>
                          <a:ea typeface="Arial"/>
                        </a:rPr>
                        <a:t>Answer</a:t>
                      </a:r>
                      <a:endParaRPr lang="es-MX" sz="800">
                        <a:effectLst/>
                        <a:latin typeface="Arial"/>
                        <a:ea typeface="Arial"/>
                      </a:endParaRPr>
                    </a:p>
                  </a:txBody>
                  <a:tcPr marL="54085" marR="540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00"/>
                    </a:solidFill>
                  </a:tcPr>
                </a:tc>
                <a:extLst>
                  <a:ext uri="{0D108BD9-81ED-4DB2-BD59-A6C34878D82A}">
                    <a16:rowId xmlns:a16="http://schemas.microsoft.com/office/drawing/2014/main" xmlns="" val="10000"/>
                  </a:ext>
                </a:extLst>
              </a:tr>
              <a:tr h="961513">
                <a:tc>
                  <a:txBody>
                    <a:bodyPr/>
                    <a:lstStyle/>
                    <a:p>
                      <a:pPr algn="r" rtl="1">
                        <a:spcAft>
                          <a:spcPts val="0"/>
                        </a:spcAft>
                      </a:pPr>
                      <a:r>
                        <a:rPr lang="pt-BR" sz="800">
                          <a:effectLst/>
                          <a:latin typeface="Arial"/>
                          <a:ea typeface="Arial"/>
                        </a:rPr>
                        <a:t>37</a:t>
                      </a:r>
                      <a:endParaRPr lang="es-MX" sz="800">
                        <a:effectLst/>
                        <a:latin typeface="Arial"/>
                        <a:ea typeface="Arial"/>
                      </a:endParaRPr>
                    </a:p>
                  </a:txBody>
                  <a:tcPr marL="54085" marR="540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spcAft>
                          <a:spcPts val="0"/>
                        </a:spcAft>
                      </a:pPr>
                      <a:r>
                        <a:rPr lang="pt-BR" sz="800">
                          <a:effectLst/>
                          <a:latin typeface="Arial"/>
                          <a:ea typeface="Arial"/>
                        </a:rPr>
                        <a:t>Quando assiste às notícias, quão interessado você está quanto às relações do Brasil com outros países: muito interessado, razoavelmente interessado, pouco interessado ou nada interessado?</a:t>
                      </a:r>
                      <a:endParaRPr lang="es-MX" sz="800">
                        <a:effectLst/>
                        <a:latin typeface="Arial"/>
                        <a:ea typeface="Arial"/>
                      </a:endParaRPr>
                    </a:p>
                  </a:txBody>
                  <a:tcPr marL="54085" marR="540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spcAft>
                          <a:spcPts val="0"/>
                        </a:spcAft>
                      </a:pPr>
                      <a:r>
                        <a:rPr lang="pt-BR" sz="800">
                          <a:effectLst/>
                          <a:latin typeface="Arial"/>
                          <a:ea typeface="Arial"/>
                        </a:rPr>
                        <a:t>Muito</a:t>
                      </a:r>
                      <a:endParaRPr lang="es-MX" sz="800">
                        <a:effectLst/>
                        <a:latin typeface="Arial"/>
                        <a:ea typeface="Arial"/>
                      </a:endParaRPr>
                    </a:p>
                    <a:p>
                      <a:pPr algn="r" rtl="1">
                        <a:spcAft>
                          <a:spcPts val="0"/>
                        </a:spcAft>
                      </a:pPr>
                      <a:r>
                        <a:rPr lang="pt-BR" sz="800">
                          <a:effectLst/>
                          <a:latin typeface="Arial"/>
                          <a:ea typeface="Arial"/>
                        </a:rPr>
                        <a:t>Médio</a:t>
                      </a:r>
                      <a:endParaRPr lang="es-MX" sz="800">
                        <a:effectLst/>
                        <a:latin typeface="Arial"/>
                        <a:ea typeface="Arial"/>
                      </a:endParaRPr>
                    </a:p>
                    <a:p>
                      <a:pPr algn="r" rtl="1">
                        <a:spcAft>
                          <a:spcPts val="0"/>
                        </a:spcAft>
                      </a:pPr>
                      <a:r>
                        <a:rPr lang="pt-BR" sz="800">
                          <a:effectLst/>
                          <a:latin typeface="Arial"/>
                          <a:ea typeface="Arial"/>
                        </a:rPr>
                        <a:t>Pouco</a:t>
                      </a:r>
                      <a:endParaRPr lang="es-MX" sz="800">
                        <a:effectLst/>
                        <a:latin typeface="Arial"/>
                        <a:ea typeface="Arial"/>
                      </a:endParaRPr>
                    </a:p>
                    <a:p>
                      <a:pPr algn="r" rtl="1">
                        <a:spcAft>
                          <a:spcPts val="0"/>
                        </a:spcAft>
                      </a:pPr>
                      <a:r>
                        <a:rPr lang="pt-BR" sz="800">
                          <a:effectLst/>
                          <a:latin typeface="Arial"/>
                          <a:ea typeface="Arial"/>
                        </a:rPr>
                        <a:t>Nada</a:t>
                      </a:r>
                      <a:endParaRPr lang="es-MX" sz="800">
                        <a:effectLst/>
                        <a:latin typeface="Arial"/>
                        <a:ea typeface="Arial"/>
                      </a:endParaRPr>
                    </a:p>
                    <a:p>
                      <a:pPr algn="r" rtl="1">
                        <a:spcAft>
                          <a:spcPts val="0"/>
                        </a:spcAft>
                      </a:pPr>
                      <a:r>
                        <a:rPr lang="pt-BR" sz="800">
                          <a:effectLst/>
                          <a:latin typeface="Arial"/>
                          <a:ea typeface="Arial"/>
                        </a:rPr>
                        <a:t>NS</a:t>
                      </a:r>
                      <a:endParaRPr lang="es-MX" sz="800">
                        <a:effectLst/>
                        <a:latin typeface="Arial"/>
                        <a:ea typeface="Arial"/>
                      </a:endParaRPr>
                    </a:p>
                    <a:p>
                      <a:pPr algn="r" rtl="1">
                        <a:spcAft>
                          <a:spcPts val="0"/>
                        </a:spcAft>
                      </a:pPr>
                      <a:r>
                        <a:rPr lang="pt-BR" sz="800">
                          <a:effectLst/>
                          <a:latin typeface="Arial"/>
                          <a:ea typeface="Arial"/>
                        </a:rPr>
                        <a:t>NR</a:t>
                      </a:r>
                      <a:endParaRPr lang="es-MX" sz="800">
                        <a:effectLst/>
                        <a:latin typeface="Arial"/>
                        <a:ea typeface="Arial"/>
                      </a:endParaRPr>
                    </a:p>
                    <a:p>
                      <a:pPr algn="r" rtl="1">
                        <a:spcAft>
                          <a:spcPts val="0"/>
                        </a:spcAft>
                      </a:pPr>
                      <a:r>
                        <a:rPr lang="pt-BR" sz="800">
                          <a:effectLst/>
                          <a:latin typeface="Arial"/>
                          <a:ea typeface="Arial"/>
                        </a:rPr>
                        <a:t>Não sigo as notícias (ESPONTÂNEA)</a:t>
                      </a:r>
                      <a:endParaRPr lang="es-MX" sz="800">
                        <a:effectLst/>
                        <a:latin typeface="Arial"/>
                        <a:ea typeface="Arial"/>
                      </a:endParaRPr>
                    </a:p>
                  </a:txBody>
                  <a:tcPr marL="54085" marR="540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1682648">
                <a:tc>
                  <a:txBody>
                    <a:bodyPr/>
                    <a:lstStyle/>
                    <a:p>
                      <a:pPr algn="r" rtl="1">
                        <a:spcAft>
                          <a:spcPts val="0"/>
                        </a:spcAft>
                      </a:pPr>
                      <a:r>
                        <a:rPr lang="pt-BR" sz="800">
                          <a:effectLst/>
                          <a:latin typeface="Arial"/>
                          <a:ea typeface="Arial"/>
                        </a:rPr>
                        <a:t>38</a:t>
                      </a:r>
                      <a:endParaRPr lang="es-MX" sz="800">
                        <a:effectLst/>
                        <a:latin typeface="Arial"/>
                        <a:ea typeface="Arial"/>
                      </a:endParaRPr>
                    </a:p>
                  </a:txBody>
                  <a:tcPr marL="54085" marR="540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spcAft>
                          <a:spcPts val="0"/>
                        </a:spcAft>
                      </a:pPr>
                      <a:r>
                        <a:rPr lang="pt-BR" sz="800">
                          <a:effectLst/>
                          <a:latin typeface="Arial"/>
                          <a:ea typeface="Arial"/>
                        </a:rPr>
                        <a:t>Diga-me, por favor, quantas vezes você ja viajou para fora do Brasil?</a:t>
                      </a:r>
                      <a:endParaRPr lang="es-MX" sz="800">
                        <a:effectLst/>
                        <a:latin typeface="Arial"/>
                        <a:ea typeface="Arial"/>
                      </a:endParaRPr>
                    </a:p>
                  </a:txBody>
                  <a:tcPr marL="54085" marR="540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spcAft>
                          <a:spcPts val="0"/>
                        </a:spcAft>
                      </a:pPr>
                      <a:r>
                        <a:rPr lang="pt-BR" sz="800">
                          <a:effectLst/>
                          <a:latin typeface="Arial"/>
                          <a:ea typeface="Arial"/>
                        </a:rPr>
                        <a:t>0</a:t>
                      </a:r>
                      <a:endParaRPr lang="es-MX" sz="800">
                        <a:effectLst/>
                        <a:latin typeface="Arial"/>
                        <a:ea typeface="Arial"/>
                      </a:endParaRPr>
                    </a:p>
                    <a:p>
                      <a:pPr algn="r" rtl="1">
                        <a:spcAft>
                          <a:spcPts val="0"/>
                        </a:spcAft>
                      </a:pPr>
                      <a:r>
                        <a:rPr lang="pt-BR" sz="800">
                          <a:effectLst/>
                          <a:latin typeface="Arial"/>
                          <a:ea typeface="Arial"/>
                        </a:rPr>
                        <a:t>1</a:t>
                      </a:r>
                      <a:endParaRPr lang="es-MX" sz="800">
                        <a:effectLst/>
                        <a:latin typeface="Arial"/>
                        <a:ea typeface="Arial"/>
                      </a:endParaRPr>
                    </a:p>
                    <a:p>
                      <a:pPr algn="r" rtl="1">
                        <a:spcAft>
                          <a:spcPts val="0"/>
                        </a:spcAft>
                      </a:pPr>
                      <a:r>
                        <a:rPr lang="pt-BR" sz="800">
                          <a:effectLst/>
                          <a:latin typeface="Arial"/>
                          <a:ea typeface="Arial"/>
                        </a:rPr>
                        <a:t>2</a:t>
                      </a:r>
                      <a:endParaRPr lang="es-MX" sz="800">
                        <a:effectLst/>
                        <a:latin typeface="Arial"/>
                        <a:ea typeface="Arial"/>
                      </a:endParaRPr>
                    </a:p>
                    <a:p>
                      <a:pPr algn="r" rtl="1">
                        <a:spcAft>
                          <a:spcPts val="0"/>
                        </a:spcAft>
                      </a:pPr>
                      <a:r>
                        <a:rPr lang="pt-BR" sz="800">
                          <a:effectLst/>
                          <a:latin typeface="Arial"/>
                          <a:ea typeface="Arial"/>
                        </a:rPr>
                        <a:t>3</a:t>
                      </a:r>
                      <a:endParaRPr lang="es-MX" sz="800">
                        <a:effectLst/>
                        <a:latin typeface="Arial"/>
                        <a:ea typeface="Arial"/>
                      </a:endParaRPr>
                    </a:p>
                    <a:p>
                      <a:pPr algn="r" rtl="1">
                        <a:spcAft>
                          <a:spcPts val="0"/>
                        </a:spcAft>
                      </a:pPr>
                      <a:r>
                        <a:rPr lang="pt-BR" sz="800">
                          <a:effectLst/>
                          <a:latin typeface="Arial"/>
                          <a:ea typeface="Arial"/>
                        </a:rPr>
                        <a:t>4</a:t>
                      </a:r>
                      <a:endParaRPr lang="es-MX" sz="800">
                        <a:effectLst/>
                        <a:latin typeface="Arial"/>
                        <a:ea typeface="Arial"/>
                      </a:endParaRPr>
                    </a:p>
                    <a:p>
                      <a:pPr algn="r" rtl="1">
                        <a:spcAft>
                          <a:spcPts val="0"/>
                        </a:spcAft>
                      </a:pPr>
                      <a:r>
                        <a:rPr lang="pt-BR" sz="800">
                          <a:effectLst/>
                          <a:latin typeface="Arial"/>
                          <a:ea typeface="Arial"/>
                        </a:rPr>
                        <a:t>5</a:t>
                      </a:r>
                      <a:endParaRPr lang="es-MX" sz="800">
                        <a:effectLst/>
                        <a:latin typeface="Arial"/>
                        <a:ea typeface="Arial"/>
                      </a:endParaRPr>
                    </a:p>
                    <a:p>
                      <a:pPr algn="r" rtl="1">
                        <a:spcAft>
                          <a:spcPts val="0"/>
                        </a:spcAft>
                      </a:pPr>
                      <a:r>
                        <a:rPr lang="pt-BR" sz="800">
                          <a:effectLst/>
                          <a:latin typeface="Arial"/>
                          <a:ea typeface="Arial"/>
                        </a:rPr>
                        <a:t>6</a:t>
                      </a:r>
                      <a:endParaRPr lang="es-MX" sz="800">
                        <a:effectLst/>
                        <a:latin typeface="Arial"/>
                        <a:ea typeface="Arial"/>
                      </a:endParaRPr>
                    </a:p>
                    <a:p>
                      <a:pPr algn="r" rtl="1">
                        <a:spcAft>
                          <a:spcPts val="0"/>
                        </a:spcAft>
                      </a:pPr>
                      <a:r>
                        <a:rPr lang="pt-BR" sz="800">
                          <a:effectLst/>
                          <a:latin typeface="Arial"/>
                          <a:ea typeface="Arial"/>
                        </a:rPr>
                        <a:t>7</a:t>
                      </a:r>
                      <a:endParaRPr lang="es-MX" sz="800">
                        <a:effectLst/>
                        <a:latin typeface="Arial"/>
                        <a:ea typeface="Arial"/>
                      </a:endParaRPr>
                    </a:p>
                    <a:p>
                      <a:pPr algn="r" rtl="1">
                        <a:spcAft>
                          <a:spcPts val="0"/>
                        </a:spcAft>
                      </a:pPr>
                      <a:r>
                        <a:rPr lang="pt-BR" sz="800">
                          <a:effectLst/>
                          <a:latin typeface="Arial"/>
                          <a:ea typeface="Arial"/>
                        </a:rPr>
                        <a:t>8</a:t>
                      </a:r>
                      <a:endParaRPr lang="es-MX" sz="800">
                        <a:effectLst/>
                        <a:latin typeface="Arial"/>
                        <a:ea typeface="Arial"/>
                      </a:endParaRPr>
                    </a:p>
                    <a:p>
                      <a:pPr algn="r" rtl="1">
                        <a:spcAft>
                          <a:spcPts val="0"/>
                        </a:spcAft>
                      </a:pPr>
                      <a:r>
                        <a:rPr lang="pt-BR" sz="800">
                          <a:effectLst/>
                          <a:latin typeface="Arial"/>
                          <a:ea typeface="Arial"/>
                        </a:rPr>
                        <a:t>9</a:t>
                      </a:r>
                      <a:endParaRPr lang="es-MX" sz="800">
                        <a:effectLst/>
                        <a:latin typeface="Arial"/>
                        <a:ea typeface="Arial"/>
                      </a:endParaRPr>
                    </a:p>
                    <a:p>
                      <a:pPr algn="r" rtl="1">
                        <a:spcAft>
                          <a:spcPts val="0"/>
                        </a:spcAft>
                      </a:pPr>
                      <a:r>
                        <a:rPr lang="pt-BR" sz="800">
                          <a:effectLst/>
                          <a:latin typeface="Arial"/>
                          <a:ea typeface="Arial"/>
                        </a:rPr>
                        <a:t>10</a:t>
                      </a:r>
                      <a:endParaRPr lang="es-MX" sz="800">
                        <a:effectLst/>
                        <a:latin typeface="Arial"/>
                        <a:ea typeface="Arial"/>
                      </a:endParaRPr>
                    </a:p>
                    <a:p>
                      <a:pPr algn="r" rtl="1">
                        <a:spcAft>
                          <a:spcPts val="0"/>
                        </a:spcAft>
                      </a:pPr>
                      <a:r>
                        <a:rPr lang="pt-BR" sz="800">
                          <a:effectLst/>
                          <a:latin typeface="Arial"/>
                          <a:ea typeface="Arial"/>
                        </a:rPr>
                        <a:t>Outro. Quantas?</a:t>
                      </a:r>
                      <a:endParaRPr lang="es-MX" sz="800">
                        <a:effectLst/>
                        <a:latin typeface="Arial"/>
                        <a:ea typeface="Arial"/>
                      </a:endParaRPr>
                    </a:p>
                    <a:p>
                      <a:pPr algn="r" rtl="1">
                        <a:spcAft>
                          <a:spcPts val="0"/>
                        </a:spcAft>
                      </a:pPr>
                      <a:r>
                        <a:rPr lang="pt-BR" sz="800">
                          <a:effectLst/>
                          <a:latin typeface="Arial"/>
                          <a:ea typeface="Arial"/>
                        </a:rPr>
                        <a:t>NS</a:t>
                      </a:r>
                      <a:endParaRPr lang="es-MX" sz="800">
                        <a:effectLst/>
                        <a:latin typeface="Arial"/>
                        <a:ea typeface="Arial"/>
                      </a:endParaRPr>
                    </a:p>
                    <a:p>
                      <a:pPr algn="r" rtl="1">
                        <a:spcAft>
                          <a:spcPts val="0"/>
                        </a:spcAft>
                      </a:pPr>
                      <a:r>
                        <a:rPr lang="pt-BR" sz="800">
                          <a:effectLst/>
                          <a:latin typeface="Arial"/>
                          <a:ea typeface="Arial"/>
                        </a:rPr>
                        <a:t>NR</a:t>
                      </a:r>
                      <a:endParaRPr lang="es-MX" sz="800">
                        <a:effectLst/>
                        <a:latin typeface="Arial"/>
                        <a:ea typeface="Arial"/>
                      </a:endParaRPr>
                    </a:p>
                  </a:txBody>
                  <a:tcPr marL="54085" marR="540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480756">
                <a:tc>
                  <a:txBody>
                    <a:bodyPr/>
                    <a:lstStyle/>
                    <a:p>
                      <a:pPr algn="r" rtl="1">
                        <a:spcAft>
                          <a:spcPts val="0"/>
                        </a:spcAft>
                      </a:pPr>
                      <a:r>
                        <a:rPr lang="pt-BR" sz="800">
                          <a:effectLst/>
                          <a:latin typeface="Arial"/>
                          <a:ea typeface="Arial"/>
                        </a:rPr>
                        <a:t>39</a:t>
                      </a:r>
                      <a:endParaRPr lang="es-MX" sz="800">
                        <a:effectLst/>
                        <a:latin typeface="Arial"/>
                        <a:ea typeface="Arial"/>
                      </a:endParaRPr>
                    </a:p>
                  </a:txBody>
                  <a:tcPr marL="54085" marR="540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spcAft>
                          <a:spcPts val="0"/>
                        </a:spcAft>
                      </a:pPr>
                      <a:r>
                        <a:rPr lang="pt-BR" sz="800">
                          <a:effectLst/>
                          <a:latin typeface="Arial"/>
                          <a:ea typeface="Arial"/>
                        </a:rPr>
                        <a:t>Algum parente seu mora fora do Brasil?</a:t>
                      </a:r>
                      <a:endParaRPr lang="es-MX" sz="800">
                        <a:effectLst/>
                        <a:latin typeface="Arial"/>
                        <a:ea typeface="Arial"/>
                      </a:endParaRPr>
                    </a:p>
                  </a:txBody>
                  <a:tcPr marL="54085" marR="540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spcAft>
                          <a:spcPts val="0"/>
                        </a:spcAft>
                      </a:pPr>
                      <a:r>
                        <a:rPr lang="pt-BR" sz="800">
                          <a:effectLst/>
                          <a:latin typeface="Arial"/>
                          <a:ea typeface="Arial"/>
                        </a:rPr>
                        <a:t>Sim</a:t>
                      </a:r>
                      <a:endParaRPr lang="es-MX" sz="800">
                        <a:effectLst/>
                        <a:latin typeface="Arial"/>
                        <a:ea typeface="Arial"/>
                      </a:endParaRPr>
                    </a:p>
                    <a:p>
                      <a:pPr algn="r" rtl="1">
                        <a:spcAft>
                          <a:spcPts val="0"/>
                        </a:spcAft>
                      </a:pPr>
                      <a:r>
                        <a:rPr lang="pt-BR" sz="800">
                          <a:effectLst/>
                          <a:latin typeface="Arial"/>
                          <a:ea typeface="Arial"/>
                        </a:rPr>
                        <a:t>Não</a:t>
                      </a:r>
                      <a:endParaRPr lang="es-MX" sz="800">
                        <a:effectLst/>
                        <a:latin typeface="Arial"/>
                        <a:ea typeface="Arial"/>
                      </a:endParaRPr>
                    </a:p>
                    <a:p>
                      <a:pPr algn="r" rtl="1">
                        <a:spcAft>
                          <a:spcPts val="0"/>
                        </a:spcAft>
                      </a:pPr>
                      <a:r>
                        <a:rPr lang="pt-BR" sz="800">
                          <a:effectLst/>
                          <a:latin typeface="Arial"/>
                          <a:ea typeface="Arial"/>
                        </a:rPr>
                        <a:t>NS</a:t>
                      </a:r>
                      <a:endParaRPr lang="es-MX" sz="800">
                        <a:effectLst/>
                        <a:latin typeface="Arial"/>
                        <a:ea typeface="Arial"/>
                      </a:endParaRPr>
                    </a:p>
                    <a:p>
                      <a:pPr algn="r" rtl="1">
                        <a:spcAft>
                          <a:spcPts val="0"/>
                        </a:spcAft>
                      </a:pPr>
                      <a:r>
                        <a:rPr lang="pt-BR" sz="800">
                          <a:effectLst/>
                          <a:latin typeface="Arial"/>
                          <a:ea typeface="Arial"/>
                        </a:rPr>
                        <a:t>NR</a:t>
                      </a:r>
                      <a:endParaRPr lang="es-MX" sz="800">
                        <a:effectLst/>
                        <a:latin typeface="Arial"/>
                        <a:ea typeface="Arial"/>
                      </a:endParaRPr>
                    </a:p>
                  </a:txBody>
                  <a:tcPr marL="54085" marR="540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480756">
                <a:tc>
                  <a:txBody>
                    <a:bodyPr/>
                    <a:lstStyle/>
                    <a:p>
                      <a:pPr algn="r" rtl="1">
                        <a:spcAft>
                          <a:spcPts val="0"/>
                        </a:spcAft>
                      </a:pPr>
                      <a:r>
                        <a:rPr lang="pt-BR" sz="800">
                          <a:effectLst/>
                          <a:latin typeface="Arial"/>
                          <a:ea typeface="Arial"/>
                        </a:rPr>
                        <a:t>40</a:t>
                      </a:r>
                      <a:endParaRPr lang="es-MX" sz="800">
                        <a:effectLst/>
                        <a:latin typeface="Arial"/>
                        <a:ea typeface="Arial"/>
                      </a:endParaRPr>
                    </a:p>
                  </a:txBody>
                  <a:tcPr marL="54085" marR="540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spcAft>
                          <a:spcPts val="0"/>
                        </a:spcAft>
                      </a:pPr>
                      <a:r>
                        <a:rPr lang="pt-BR" sz="800">
                          <a:effectLst/>
                          <a:latin typeface="Arial"/>
                          <a:ea typeface="Arial"/>
                        </a:rPr>
                        <a:t>Você ou sua família recebem dinheiro de parentes que trabalham fora do país?</a:t>
                      </a:r>
                      <a:endParaRPr lang="es-MX" sz="800">
                        <a:effectLst/>
                        <a:latin typeface="Arial"/>
                        <a:ea typeface="Arial"/>
                      </a:endParaRPr>
                    </a:p>
                  </a:txBody>
                  <a:tcPr marL="54085" marR="540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spcAft>
                          <a:spcPts val="0"/>
                        </a:spcAft>
                      </a:pPr>
                      <a:r>
                        <a:rPr lang="pt-BR" sz="800" dirty="0">
                          <a:effectLst/>
                          <a:latin typeface="Arial"/>
                          <a:ea typeface="Arial"/>
                        </a:rPr>
                        <a:t>Sim</a:t>
                      </a:r>
                      <a:endParaRPr lang="es-MX" sz="800" dirty="0">
                        <a:effectLst/>
                        <a:latin typeface="Arial"/>
                        <a:ea typeface="Arial"/>
                      </a:endParaRPr>
                    </a:p>
                    <a:p>
                      <a:pPr algn="r" rtl="1">
                        <a:spcAft>
                          <a:spcPts val="0"/>
                        </a:spcAft>
                      </a:pPr>
                      <a:r>
                        <a:rPr lang="pt-BR" sz="800" dirty="0">
                          <a:effectLst/>
                          <a:latin typeface="Arial"/>
                          <a:ea typeface="Arial"/>
                        </a:rPr>
                        <a:t>Não</a:t>
                      </a:r>
                      <a:endParaRPr lang="es-MX" sz="800" dirty="0">
                        <a:effectLst/>
                        <a:latin typeface="Arial"/>
                        <a:ea typeface="Arial"/>
                      </a:endParaRPr>
                    </a:p>
                    <a:p>
                      <a:pPr algn="r" rtl="1">
                        <a:spcAft>
                          <a:spcPts val="0"/>
                        </a:spcAft>
                      </a:pPr>
                      <a:r>
                        <a:rPr lang="pt-BR" sz="800" dirty="0">
                          <a:effectLst/>
                          <a:latin typeface="Arial"/>
                          <a:ea typeface="Arial"/>
                        </a:rPr>
                        <a:t>NS</a:t>
                      </a:r>
                      <a:endParaRPr lang="es-MX" sz="800" dirty="0">
                        <a:effectLst/>
                        <a:latin typeface="Arial"/>
                        <a:ea typeface="Arial"/>
                      </a:endParaRPr>
                    </a:p>
                    <a:p>
                      <a:pPr algn="r" rtl="1">
                        <a:spcAft>
                          <a:spcPts val="0"/>
                        </a:spcAft>
                      </a:pPr>
                      <a:r>
                        <a:rPr lang="pt-BR" sz="800" dirty="0">
                          <a:effectLst/>
                          <a:latin typeface="Arial"/>
                          <a:ea typeface="Arial"/>
                        </a:rPr>
                        <a:t>NR</a:t>
                      </a:r>
                      <a:endParaRPr lang="es-MX" sz="800" dirty="0">
                        <a:effectLst/>
                        <a:latin typeface="Arial"/>
                        <a:ea typeface="Arial"/>
                      </a:endParaRPr>
                    </a:p>
                  </a:txBody>
                  <a:tcPr marL="54085" marR="540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bl>
          </a:graphicData>
        </a:graphic>
      </p:graphicFrame>
      <p:sp>
        <p:nvSpPr>
          <p:cNvPr id="5" name="Rectangle 1"/>
          <p:cNvSpPr>
            <a:spLocks noChangeArrowheads="1"/>
          </p:cNvSpPr>
          <p:nvPr/>
        </p:nvSpPr>
        <p:spPr bwMode="auto">
          <a:xfrm>
            <a:off x="2438400" y="11731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t-BR" altLang="es-MX" sz="1200" b="1" i="0" u="none" strike="noStrike" cap="none" normalizeH="0" baseline="0">
                <a:ln>
                  <a:noFill/>
                </a:ln>
                <a:solidFill>
                  <a:schemeClr val="tx1"/>
                </a:solidFill>
                <a:effectLst/>
                <a:latin typeface="Arial" pitchFamily="34" charset="0"/>
                <a:ea typeface="Arial" pitchFamily="34" charset="0"/>
                <a:cs typeface="Arial" pitchFamily="34" charset="0"/>
              </a:rPr>
              <a:t>Chapter 2 </a:t>
            </a:r>
            <a:endParaRPr kumimoji="0" lang="es-MX" altLang="es-MX" sz="800" b="0" i="0" u="none" strike="noStrike" cap="none" normalizeH="0" baseline="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MX" altLang="es-MX" sz="1800" b="0" i="0" u="none" strike="noStrike" cap="none" normalizeH="0" baseline="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273494381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83" name="Rectangle 3"/>
          <p:cNvSpPr>
            <a:spLocks noGrp="1" noChangeArrowheads="1"/>
          </p:cNvSpPr>
          <p:nvPr>
            <p:ph type="title"/>
          </p:nvPr>
        </p:nvSpPr>
        <p:spPr>
          <a:xfrm>
            <a:off x="0" y="1"/>
            <a:ext cx="9144000" cy="897731"/>
          </a:xfrm>
        </p:spPr>
        <p:txBody>
          <a:bodyPr/>
          <a:lstStyle/>
          <a:p>
            <a:r>
              <a:rPr lang="en-GB" altLang="es-MX" sz="4000">
                <a:solidFill>
                  <a:srgbClr val="990000"/>
                </a:solidFill>
              </a:rPr>
              <a:t>World Bank Databases</a:t>
            </a:r>
          </a:p>
        </p:txBody>
      </p:sp>
      <p:sp>
        <p:nvSpPr>
          <p:cNvPr id="686084" name="Rectangle 4"/>
          <p:cNvSpPr>
            <a:spLocks noGrp="1" noChangeArrowheads="1"/>
          </p:cNvSpPr>
          <p:nvPr>
            <p:ph type="body" sz="half" idx="1"/>
          </p:nvPr>
        </p:nvSpPr>
        <p:spPr>
          <a:xfrm>
            <a:off x="468314" y="1006078"/>
            <a:ext cx="8207375" cy="3565922"/>
          </a:xfrm>
        </p:spPr>
        <p:txBody>
          <a:bodyPr/>
          <a:lstStyle/>
          <a:p>
            <a:pPr fontAlgn="t">
              <a:buClr>
                <a:schemeClr val="tx1"/>
              </a:buClr>
            </a:pPr>
            <a:r>
              <a:rPr lang="en-GB" altLang="es-MX" sz="2400">
                <a:solidFill>
                  <a:srgbClr val="000000"/>
                </a:solidFill>
                <a:cs typeface="Arial" charset="0"/>
              </a:rPr>
              <a:t>Collects data on all aspects of human development worldwide</a:t>
            </a:r>
          </a:p>
          <a:p>
            <a:pPr fontAlgn="t">
              <a:buClr>
                <a:schemeClr val="tx1"/>
              </a:buClr>
            </a:pPr>
            <a:r>
              <a:rPr lang="en-GB" altLang="es-MX" sz="2400">
                <a:solidFill>
                  <a:srgbClr val="000000"/>
                </a:solidFill>
                <a:cs typeface="Arial" charset="0"/>
              </a:rPr>
              <a:t>Annual data, designed for international comparability</a:t>
            </a:r>
          </a:p>
          <a:p>
            <a:pPr>
              <a:buClr>
                <a:schemeClr val="tx1"/>
              </a:buClr>
            </a:pPr>
            <a:endParaRPr lang="en-GB" altLang="es-MX" sz="2400" b="1" u="sng">
              <a:cs typeface="Times New Roman" pitchFamily="18" charset="0"/>
            </a:endParaRPr>
          </a:p>
          <a:p>
            <a:pPr>
              <a:buClr>
                <a:schemeClr val="tx1"/>
              </a:buClr>
            </a:pPr>
            <a:r>
              <a:rPr lang="en-GB" altLang="es-MX" sz="2400" b="1">
                <a:cs typeface="Times New Roman" pitchFamily="18" charset="0"/>
              </a:rPr>
              <a:t>World Development Indicators</a:t>
            </a:r>
          </a:p>
          <a:p>
            <a:pPr>
              <a:buClr>
                <a:schemeClr val="tx1"/>
              </a:buClr>
            </a:pPr>
            <a:r>
              <a:rPr lang="en-GB" altLang="es-MX" sz="2400" b="1">
                <a:cs typeface="Times New Roman" pitchFamily="18" charset="0"/>
              </a:rPr>
              <a:t>Global Development Finance</a:t>
            </a:r>
          </a:p>
          <a:p>
            <a:pPr>
              <a:buClr>
                <a:srgbClr val="334012"/>
              </a:buClr>
            </a:pPr>
            <a:endParaRPr lang="en-GB" altLang="es-MX" sz="2400" b="1">
              <a:cs typeface="Times New Roman" pitchFamily="18" charset="0"/>
            </a:endParaRPr>
          </a:p>
          <a:p>
            <a:pPr>
              <a:spcBef>
                <a:spcPct val="0"/>
              </a:spcBef>
            </a:pPr>
            <a:endParaRPr lang="en-GB" altLang="es-MX" sz="2800"/>
          </a:p>
        </p:txBody>
      </p:sp>
    </p:spTree>
    <p:extLst>
      <p:ext uri="{BB962C8B-B14F-4D97-AF65-F5344CB8AC3E}">
        <p14:creationId xmlns:p14="http://schemas.microsoft.com/office/powerpoint/2010/main" val="250395894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7106" name="Rectangle 2"/>
          <p:cNvSpPr>
            <a:spLocks noGrp="1" noChangeArrowheads="1"/>
          </p:cNvSpPr>
          <p:nvPr>
            <p:ph type="title"/>
          </p:nvPr>
        </p:nvSpPr>
        <p:spPr>
          <a:xfrm>
            <a:off x="0" y="1"/>
            <a:ext cx="9144000" cy="1059656"/>
          </a:xfrm>
        </p:spPr>
        <p:txBody>
          <a:bodyPr/>
          <a:lstStyle/>
          <a:p>
            <a:r>
              <a:rPr lang="en-GB" altLang="es-MX" sz="4000">
                <a:solidFill>
                  <a:srgbClr val="990000"/>
                </a:solidFill>
                <a:cs typeface="Times New Roman" pitchFamily="18" charset="0"/>
              </a:rPr>
              <a:t>World Development Indicators</a:t>
            </a:r>
            <a:r>
              <a:rPr lang="en-GB" altLang="es-MX" sz="4000" b="0">
                <a:solidFill>
                  <a:srgbClr val="0096A6"/>
                </a:solidFill>
                <a:cs typeface="Times New Roman" pitchFamily="18" charset="0"/>
              </a:rPr>
              <a:t/>
            </a:r>
            <a:br>
              <a:rPr lang="en-GB" altLang="es-MX" sz="4000" b="0">
                <a:solidFill>
                  <a:srgbClr val="0096A6"/>
                </a:solidFill>
                <a:cs typeface="Times New Roman" pitchFamily="18" charset="0"/>
              </a:rPr>
            </a:br>
            <a:endParaRPr lang="en-US" altLang="es-MX" sz="4000" b="0">
              <a:solidFill>
                <a:srgbClr val="0096A6"/>
              </a:solidFill>
              <a:cs typeface="Times New Roman" pitchFamily="18" charset="0"/>
            </a:endParaRPr>
          </a:p>
        </p:txBody>
      </p:sp>
      <p:sp>
        <p:nvSpPr>
          <p:cNvPr id="687107" name="Rectangle 3"/>
          <p:cNvSpPr>
            <a:spLocks noGrp="1" noChangeArrowheads="1"/>
          </p:cNvSpPr>
          <p:nvPr>
            <p:ph type="body" idx="1"/>
          </p:nvPr>
        </p:nvSpPr>
        <p:spPr>
          <a:xfrm>
            <a:off x="468314" y="3598069"/>
            <a:ext cx="8207375" cy="916781"/>
          </a:xfrm>
        </p:spPr>
        <p:txBody>
          <a:bodyPr/>
          <a:lstStyle/>
          <a:p>
            <a:pPr>
              <a:lnSpc>
                <a:spcPct val="80000"/>
              </a:lnSpc>
              <a:spcBef>
                <a:spcPct val="0"/>
              </a:spcBef>
              <a:buClr>
                <a:srgbClr val="008284"/>
              </a:buClr>
              <a:buFontTx/>
              <a:buNone/>
            </a:pPr>
            <a:endParaRPr lang="en-GB" altLang="es-MX" sz="1600"/>
          </a:p>
          <a:p>
            <a:pPr>
              <a:lnSpc>
                <a:spcPct val="80000"/>
              </a:lnSpc>
              <a:spcBef>
                <a:spcPct val="0"/>
              </a:spcBef>
              <a:buClr>
                <a:srgbClr val="008284"/>
              </a:buClr>
              <a:buFontTx/>
              <a:buNone/>
            </a:pPr>
            <a:r>
              <a:rPr lang="en-GB" altLang="es-MX" sz="1600" b="1"/>
              <a:t>	The World Development Indicators provides a broad picture of poverty trends and social welfare, the use of environmental resources, the performance of the public sector, and the integration of the global economy.</a:t>
            </a:r>
          </a:p>
          <a:p>
            <a:pPr>
              <a:lnSpc>
                <a:spcPct val="80000"/>
              </a:lnSpc>
              <a:spcBef>
                <a:spcPct val="0"/>
              </a:spcBef>
              <a:buClr>
                <a:srgbClr val="008284"/>
              </a:buClr>
              <a:buFontTx/>
              <a:buNone/>
            </a:pPr>
            <a:endParaRPr lang="en-GB" altLang="es-MX" sz="1600" b="1"/>
          </a:p>
          <a:p>
            <a:pPr>
              <a:lnSpc>
                <a:spcPct val="80000"/>
              </a:lnSpc>
              <a:spcBef>
                <a:spcPct val="0"/>
              </a:spcBef>
            </a:pPr>
            <a:endParaRPr lang="en-GB" altLang="es-MX" sz="1600" b="1"/>
          </a:p>
          <a:p>
            <a:pPr>
              <a:lnSpc>
                <a:spcPct val="80000"/>
              </a:lnSpc>
              <a:spcBef>
                <a:spcPct val="0"/>
              </a:spcBef>
              <a:buClr>
                <a:srgbClr val="008284"/>
              </a:buClr>
            </a:pPr>
            <a:endParaRPr lang="en-GB" altLang="es-MX" sz="1600"/>
          </a:p>
          <a:p>
            <a:pPr>
              <a:lnSpc>
                <a:spcPct val="80000"/>
              </a:lnSpc>
              <a:spcBef>
                <a:spcPct val="0"/>
              </a:spcBef>
            </a:pPr>
            <a:endParaRPr lang="en-GB" altLang="es-MX" sz="1600"/>
          </a:p>
          <a:p>
            <a:pPr>
              <a:lnSpc>
                <a:spcPct val="80000"/>
              </a:lnSpc>
            </a:pPr>
            <a:endParaRPr lang="en-US" altLang="es-MX" sz="1600"/>
          </a:p>
        </p:txBody>
      </p:sp>
      <p:pic>
        <p:nvPicPr>
          <p:cNvPr id="687108" name="Picture 4" descr="WDI_image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00114" y="681038"/>
            <a:ext cx="4562475" cy="2864644"/>
          </a:xfrm>
          <a:prstGeom prst="rect">
            <a:avLst/>
          </a:prstGeom>
          <a:noFill/>
          <a:extLst>
            <a:ext uri="{909E8E84-426E-40DD-AFC4-6F175D3DCCD1}">
              <a14:hiddenFill xmlns:a14="http://schemas.microsoft.com/office/drawing/2010/main">
                <a:solidFill>
                  <a:srgbClr val="FFFFFF"/>
                </a:solidFill>
              </a14:hiddenFill>
            </a:ext>
          </a:extLst>
        </p:spPr>
      </p:pic>
      <p:sp>
        <p:nvSpPr>
          <p:cNvPr id="687109" name="Text Box 5"/>
          <p:cNvSpPr txBox="1">
            <a:spLocks noChangeArrowheads="1"/>
          </p:cNvSpPr>
          <p:nvPr/>
        </p:nvSpPr>
        <p:spPr bwMode="auto">
          <a:xfrm>
            <a:off x="5148264" y="1815704"/>
            <a:ext cx="3455987" cy="16158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buClr>
                <a:schemeClr val="tx1"/>
              </a:buClr>
              <a:buFontTx/>
              <a:buChar char="•"/>
            </a:pPr>
            <a:r>
              <a:rPr lang="en-GB" altLang="es-MX" sz="1800" b="1">
                <a:solidFill>
                  <a:schemeClr val="tx1"/>
                </a:solidFill>
                <a:latin typeface="Arial" charset="0"/>
              </a:rPr>
              <a:t> Global database  covers 190 countries</a:t>
            </a:r>
          </a:p>
          <a:p>
            <a:pPr>
              <a:buClr>
                <a:schemeClr val="tx1"/>
              </a:buClr>
              <a:buFontTx/>
              <a:buChar char="•"/>
            </a:pPr>
            <a:r>
              <a:rPr lang="en-GB" altLang="es-MX" sz="1800" b="1">
                <a:solidFill>
                  <a:schemeClr val="tx1"/>
                </a:solidFill>
                <a:latin typeface="Arial" charset="0"/>
              </a:rPr>
              <a:t> Annual data starting 1960</a:t>
            </a:r>
          </a:p>
          <a:p>
            <a:pPr>
              <a:buClr>
                <a:schemeClr val="tx1"/>
              </a:buClr>
              <a:buFontTx/>
              <a:buChar char="•"/>
            </a:pPr>
            <a:r>
              <a:rPr lang="en-GB" altLang="es-MX" sz="1800" b="1">
                <a:solidFill>
                  <a:schemeClr val="tx1"/>
                </a:solidFill>
                <a:latin typeface="Arial" charset="0"/>
              </a:rPr>
              <a:t> Widely cited</a:t>
            </a:r>
          </a:p>
          <a:p>
            <a:pPr>
              <a:spcBef>
                <a:spcPct val="50000"/>
              </a:spcBef>
              <a:buClr>
                <a:srgbClr val="00927E"/>
              </a:buClr>
              <a:buFontTx/>
              <a:buChar char="•"/>
            </a:pPr>
            <a:endParaRPr lang="en-US" altLang="es-MX" sz="1800" b="1">
              <a:solidFill>
                <a:schemeClr val="tx1"/>
              </a:solidFill>
              <a:latin typeface="Arial" charset="0"/>
            </a:endParaRPr>
          </a:p>
        </p:txBody>
      </p:sp>
    </p:spTree>
    <p:extLst>
      <p:ext uri="{BB962C8B-B14F-4D97-AF65-F5344CB8AC3E}">
        <p14:creationId xmlns:p14="http://schemas.microsoft.com/office/powerpoint/2010/main" val="208702587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05978"/>
            <a:ext cx="8147248" cy="781596"/>
          </a:xfrm>
        </p:spPr>
        <p:txBody>
          <a:bodyPr/>
          <a:lstStyle/>
          <a:p>
            <a:r>
              <a:rPr lang="pt-BR" dirty="0"/>
              <a:t>As janelas do STATA </a:t>
            </a:r>
            <a:endParaRPr lang="es-MX"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1902" y="1115366"/>
            <a:ext cx="7488832" cy="42104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CaixaDeTexto 3"/>
          <p:cNvSpPr txBox="1"/>
          <p:nvPr/>
        </p:nvSpPr>
        <p:spPr>
          <a:xfrm>
            <a:off x="2411760" y="3550721"/>
            <a:ext cx="1944216" cy="30777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pt-BR" dirty="0"/>
              <a:t>Janela de resultados</a:t>
            </a:r>
            <a:endParaRPr lang="es-MX" dirty="0"/>
          </a:p>
        </p:txBody>
      </p:sp>
      <p:sp>
        <p:nvSpPr>
          <p:cNvPr id="6" name="CaixaDeTexto 5"/>
          <p:cNvSpPr txBox="1"/>
          <p:nvPr/>
        </p:nvSpPr>
        <p:spPr>
          <a:xfrm>
            <a:off x="6156176" y="2139702"/>
            <a:ext cx="1368152" cy="30777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pt-BR" dirty="0"/>
              <a:t>Variáveis</a:t>
            </a:r>
            <a:endParaRPr lang="es-MX" dirty="0"/>
          </a:p>
        </p:txBody>
      </p:sp>
      <p:sp>
        <p:nvSpPr>
          <p:cNvPr id="7" name="CaixaDeTexto 6"/>
          <p:cNvSpPr txBox="1"/>
          <p:nvPr/>
        </p:nvSpPr>
        <p:spPr>
          <a:xfrm>
            <a:off x="6308576" y="4011910"/>
            <a:ext cx="1368152" cy="5232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pt-BR" dirty="0"/>
              <a:t>Propriedades das Variáveis</a:t>
            </a:r>
            <a:endParaRPr lang="es-MX" dirty="0"/>
          </a:p>
        </p:txBody>
      </p:sp>
      <p:sp>
        <p:nvSpPr>
          <p:cNvPr id="8" name="CaixaDeTexto 7"/>
          <p:cNvSpPr txBox="1"/>
          <p:nvPr/>
        </p:nvSpPr>
        <p:spPr>
          <a:xfrm>
            <a:off x="2439332" y="4659982"/>
            <a:ext cx="1944216" cy="30777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pt-BR" dirty="0"/>
              <a:t>Linha de Comando</a:t>
            </a:r>
            <a:endParaRPr lang="es-MX" dirty="0"/>
          </a:p>
        </p:txBody>
      </p:sp>
      <p:sp>
        <p:nvSpPr>
          <p:cNvPr id="9" name="CaixaDeTexto 8"/>
          <p:cNvSpPr txBox="1"/>
          <p:nvPr/>
        </p:nvSpPr>
        <p:spPr>
          <a:xfrm>
            <a:off x="107504" y="2146168"/>
            <a:ext cx="1152128" cy="5232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pt-BR" dirty="0"/>
              <a:t>Janela de Revisão</a:t>
            </a:r>
            <a:endParaRPr lang="es-MX" dirty="0"/>
          </a:p>
        </p:txBody>
      </p:sp>
    </p:spTree>
    <p:extLst>
      <p:ext uri="{BB962C8B-B14F-4D97-AF65-F5344CB8AC3E}">
        <p14:creationId xmlns:p14="http://schemas.microsoft.com/office/powerpoint/2010/main" val="20730486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50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50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50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50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500"/>
                                  </p:stCondLst>
                                  <p:childTnLst>
                                    <p:set>
                                      <p:cBhvr>
                                        <p:cTn id="22"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P spid="7" grpId="0" animBg="1"/>
      <p:bldP spid="8" grpId="0" animBg="1"/>
      <p:bldP spid="9"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1026"/>
          <p:cNvSpPr>
            <a:spLocks noGrp="1" noChangeArrowheads="1"/>
          </p:cNvSpPr>
          <p:nvPr>
            <p:ph type="title"/>
          </p:nvPr>
        </p:nvSpPr>
        <p:spPr/>
        <p:txBody>
          <a:bodyPr/>
          <a:lstStyle/>
          <a:p>
            <a:r>
              <a:rPr lang="pt-BR" altLang="es-MX" b="1" dirty="0">
                <a:latin typeface="Garamond" pitchFamily="18" charset="0"/>
              </a:rPr>
              <a:t>Formas de rodar o </a:t>
            </a:r>
            <a:r>
              <a:rPr lang="en-US" altLang="es-MX" b="1" dirty="0">
                <a:latin typeface="Garamond" pitchFamily="18" charset="0"/>
              </a:rPr>
              <a:t>Stata</a:t>
            </a:r>
            <a:endParaRPr lang="en-GB" altLang="es-MX" b="1" dirty="0">
              <a:latin typeface="Garamond" pitchFamily="18" charset="0"/>
            </a:endParaRPr>
          </a:p>
        </p:txBody>
      </p:sp>
      <p:sp>
        <p:nvSpPr>
          <p:cNvPr id="75779" name="Rectangle 1027"/>
          <p:cNvSpPr>
            <a:spLocks noGrp="1" noChangeArrowheads="1"/>
          </p:cNvSpPr>
          <p:nvPr>
            <p:ph type="body" idx="1"/>
          </p:nvPr>
        </p:nvSpPr>
        <p:spPr/>
        <p:txBody>
          <a:bodyPr/>
          <a:lstStyle/>
          <a:p>
            <a:pPr>
              <a:lnSpc>
                <a:spcPct val="90000"/>
              </a:lnSpc>
            </a:pPr>
            <a:r>
              <a:rPr lang="pt-BR" altLang="es-MX" sz="2800" dirty="0"/>
              <a:t>Existem duas formas de rodar o </a:t>
            </a:r>
            <a:r>
              <a:rPr lang="pt-BR" altLang="es-MX" sz="2800" dirty="0" err="1"/>
              <a:t>Stata</a:t>
            </a:r>
            <a:r>
              <a:rPr lang="pt-BR" altLang="es-MX" sz="2800" dirty="0"/>
              <a:t>:</a:t>
            </a:r>
          </a:p>
          <a:p>
            <a:pPr lvl="1">
              <a:lnSpc>
                <a:spcPct val="90000"/>
              </a:lnSpc>
            </a:pPr>
            <a:r>
              <a:rPr lang="pt-BR" altLang="es-MX" b="1" dirty="0"/>
              <a:t>Modo Interativo </a:t>
            </a:r>
            <a:r>
              <a:rPr lang="pt-BR" altLang="es-MX" dirty="0"/>
              <a:t>: Os comandos podem ser digitados diretamente na linha de comando e executados com ‘</a:t>
            </a:r>
            <a:r>
              <a:rPr lang="pt-BR" altLang="es-MX" dirty="0" err="1"/>
              <a:t>Enter</a:t>
            </a:r>
            <a:r>
              <a:rPr lang="pt-BR" altLang="es-MX" dirty="0"/>
              <a:t>’.</a:t>
            </a:r>
          </a:p>
          <a:p>
            <a:pPr lvl="1">
              <a:lnSpc>
                <a:spcPct val="90000"/>
              </a:lnSpc>
            </a:pPr>
            <a:r>
              <a:rPr lang="pt-BR" altLang="es-MX" dirty="0"/>
              <a:t>‘</a:t>
            </a:r>
            <a:r>
              <a:rPr lang="pt-BR" altLang="es-MX" b="1" dirty="0"/>
              <a:t>Batch </a:t>
            </a:r>
            <a:r>
              <a:rPr lang="pt-BR" altLang="es-MX" b="1" dirty="0" err="1"/>
              <a:t>mode</a:t>
            </a:r>
            <a:r>
              <a:rPr lang="pt-BR" altLang="es-MX" dirty="0"/>
              <a:t>’ (muito bom!): Os comandos podem ser escritos em um arquivo separado que chamamos de “do-file” e podem ser executados todos de uma vez com um “</a:t>
            </a:r>
            <a:r>
              <a:rPr lang="pt-BR" altLang="es-MX" dirty="0" err="1"/>
              <a:t>run</a:t>
            </a:r>
            <a:r>
              <a:rPr lang="pt-BR" altLang="es-MX" dirty="0"/>
              <a:t> do file”</a:t>
            </a:r>
          </a:p>
          <a:p>
            <a:pPr>
              <a:lnSpc>
                <a:spcPct val="90000"/>
              </a:lnSpc>
            </a:pPr>
            <a:r>
              <a:rPr lang="pt-BR" altLang="es-MX" sz="2000" dirty="0"/>
              <a:t>(Vamos usar o ‘batch </a:t>
            </a:r>
            <a:r>
              <a:rPr lang="pt-BR" altLang="es-MX" sz="2000" dirty="0" err="1"/>
              <a:t>mode</a:t>
            </a:r>
            <a:r>
              <a:rPr lang="pt-BR" altLang="es-MX" sz="2000" dirty="0"/>
              <a:t>’ nas próximas aulas, hoje ficaremos no modo interativo)</a:t>
            </a:r>
          </a:p>
        </p:txBody>
      </p:sp>
    </p:spTree>
    <p:extLst>
      <p:ext uri="{BB962C8B-B14F-4D97-AF65-F5344CB8AC3E}">
        <p14:creationId xmlns:p14="http://schemas.microsoft.com/office/powerpoint/2010/main" val="30523373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r>
              <a:rPr lang="pt-BR"/>
              <a:t>Ligar conceitos a indicadores...</a:t>
            </a:r>
          </a:p>
        </p:txBody>
      </p:sp>
      <p:sp>
        <p:nvSpPr>
          <p:cNvPr id="35843" name="Rectangle 3"/>
          <p:cNvSpPr>
            <a:spLocks noGrp="1" noChangeArrowheads="1"/>
          </p:cNvSpPr>
          <p:nvPr>
            <p:ph type="body" idx="1"/>
          </p:nvPr>
        </p:nvSpPr>
        <p:spPr/>
        <p:txBody>
          <a:bodyPr/>
          <a:lstStyle/>
          <a:p>
            <a:pPr>
              <a:buFontTx/>
              <a:buNone/>
            </a:pPr>
            <a:r>
              <a:rPr lang="pt-BR" dirty="0"/>
              <a:t>“</a:t>
            </a:r>
            <a:r>
              <a:rPr lang="pt-BR" dirty="0" err="1"/>
              <a:t>Measurement</a:t>
            </a:r>
            <a:r>
              <a:rPr lang="pt-BR" dirty="0"/>
              <a:t> in </a:t>
            </a:r>
            <a:r>
              <a:rPr lang="pt-BR" dirty="0" err="1"/>
              <a:t>the</a:t>
            </a:r>
            <a:r>
              <a:rPr lang="pt-BR" dirty="0"/>
              <a:t> social </a:t>
            </a:r>
            <a:r>
              <a:rPr lang="pt-BR" dirty="0" err="1"/>
              <a:t>sciences</a:t>
            </a:r>
            <a:r>
              <a:rPr lang="pt-BR" dirty="0"/>
              <a:t> </a:t>
            </a:r>
            <a:r>
              <a:rPr lang="pt-BR" dirty="0" err="1"/>
              <a:t>refers</a:t>
            </a:r>
            <a:r>
              <a:rPr lang="pt-BR" dirty="0"/>
              <a:t> to </a:t>
            </a:r>
            <a:r>
              <a:rPr lang="pt-BR" dirty="0" err="1"/>
              <a:t>the</a:t>
            </a:r>
            <a:r>
              <a:rPr lang="pt-BR" dirty="0"/>
              <a:t> </a:t>
            </a:r>
            <a:r>
              <a:rPr lang="pt-BR" dirty="0" err="1"/>
              <a:t>process</a:t>
            </a:r>
            <a:r>
              <a:rPr lang="pt-BR" dirty="0"/>
              <a:t> of </a:t>
            </a:r>
            <a:r>
              <a:rPr lang="pt-BR" dirty="0" err="1"/>
              <a:t>linking</a:t>
            </a:r>
            <a:r>
              <a:rPr lang="pt-BR" dirty="0"/>
              <a:t> abstract </a:t>
            </a:r>
            <a:r>
              <a:rPr lang="pt-BR" dirty="0" err="1"/>
              <a:t>concepts</a:t>
            </a:r>
            <a:r>
              <a:rPr lang="pt-BR" dirty="0"/>
              <a:t> to </a:t>
            </a:r>
            <a:r>
              <a:rPr lang="pt-BR" dirty="0" err="1"/>
              <a:t>empirical</a:t>
            </a:r>
            <a:r>
              <a:rPr lang="pt-BR" dirty="0"/>
              <a:t> </a:t>
            </a:r>
            <a:r>
              <a:rPr lang="pt-BR" dirty="0" err="1"/>
              <a:t>indicators</a:t>
            </a:r>
            <a:r>
              <a:rPr lang="pt-BR" dirty="0"/>
              <a:t>.” </a:t>
            </a:r>
          </a:p>
          <a:p>
            <a:endParaRPr lang="pt-BR" dirty="0"/>
          </a:p>
          <a:p>
            <a:pPr>
              <a:buFontTx/>
              <a:buNone/>
            </a:pPr>
            <a:r>
              <a:rPr lang="pt-BR" sz="2400" dirty="0"/>
              <a:t>Carmines, Edward G., </a:t>
            </a:r>
            <a:r>
              <a:rPr lang="pt-BR" sz="2400" dirty="0" err="1"/>
              <a:t>and</a:t>
            </a:r>
            <a:r>
              <a:rPr lang="pt-BR" sz="2400" dirty="0"/>
              <a:t> Richard A. </a:t>
            </a:r>
            <a:r>
              <a:rPr lang="pt-BR" sz="2400" dirty="0" err="1"/>
              <a:t>Zeller</a:t>
            </a:r>
            <a:r>
              <a:rPr lang="pt-BR" sz="2400" dirty="0"/>
              <a:t> (1979). </a:t>
            </a:r>
            <a:r>
              <a:rPr lang="pt-BR" sz="2400" i="1" dirty="0" err="1"/>
              <a:t>Reliability</a:t>
            </a:r>
            <a:r>
              <a:rPr lang="pt-BR" sz="2400" i="1" dirty="0"/>
              <a:t> </a:t>
            </a:r>
            <a:r>
              <a:rPr lang="pt-BR" sz="2400" i="1" dirty="0" err="1"/>
              <a:t>and</a:t>
            </a:r>
            <a:r>
              <a:rPr lang="pt-BR" sz="2400" i="1" dirty="0"/>
              <a:t> </a:t>
            </a:r>
            <a:r>
              <a:rPr lang="pt-BR" sz="2400" i="1" dirty="0" err="1"/>
              <a:t>Validity</a:t>
            </a:r>
            <a:r>
              <a:rPr lang="pt-BR" sz="2400" i="1" dirty="0"/>
              <a:t> </a:t>
            </a:r>
            <a:r>
              <a:rPr lang="pt-BR" sz="2400" i="1" dirty="0" err="1"/>
              <a:t>Assessment</a:t>
            </a:r>
            <a:r>
              <a:rPr lang="pt-BR" sz="2400" i="1" dirty="0"/>
              <a:t>. </a:t>
            </a:r>
            <a:r>
              <a:rPr lang="pt-BR" sz="2400" dirty="0" err="1"/>
              <a:t>Newbury</a:t>
            </a:r>
            <a:r>
              <a:rPr lang="pt-BR" sz="2400" dirty="0"/>
              <a:t> Park, CA: </a:t>
            </a:r>
            <a:r>
              <a:rPr lang="pt-BR" sz="2400" dirty="0" err="1"/>
              <a:t>Sage</a:t>
            </a:r>
            <a:r>
              <a:rPr lang="pt-BR" sz="2400" dirty="0"/>
              <a:t> </a:t>
            </a:r>
            <a:r>
              <a:rPr lang="pt-BR" sz="2400" dirty="0" err="1"/>
              <a:t>Publications</a:t>
            </a:r>
            <a:r>
              <a:rPr lang="pt-BR" sz="2400" dirty="0"/>
              <a:t>.</a:t>
            </a:r>
          </a:p>
          <a:p>
            <a:endParaRPr lang="pt-BR" sz="2400" dirty="0"/>
          </a:p>
        </p:txBody>
      </p:sp>
    </p:spTree>
    <p:extLst>
      <p:ext uri="{BB962C8B-B14F-4D97-AF65-F5344CB8AC3E}">
        <p14:creationId xmlns:p14="http://schemas.microsoft.com/office/powerpoint/2010/main" val="95464027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p:txBody>
          <a:bodyPr/>
          <a:lstStyle/>
          <a:p>
            <a:r>
              <a:rPr lang="pt-BR" altLang="es-MX" b="1" dirty="0">
                <a:latin typeface="Garamond" pitchFamily="18" charset="0"/>
              </a:rPr>
              <a:t>Sobre ‘Batch </a:t>
            </a:r>
            <a:r>
              <a:rPr lang="pt-BR" altLang="es-MX" b="1" dirty="0" err="1">
                <a:latin typeface="Garamond" pitchFamily="18" charset="0"/>
              </a:rPr>
              <a:t>Mode</a:t>
            </a:r>
            <a:r>
              <a:rPr lang="pt-BR" altLang="es-MX" b="1" dirty="0">
                <a:latin typeface="Garamond" pitchFamily="18" charset="0"/>
              </a:rPr>
              <a:t>’</a:t>
            </a:r>
            <a:endParaRPr lang="en-US" altLang="es-MX" b="1" dirty="0">
              <a:latin typeface="Garamond" pitchFamily="18" charset="0"/>
            </a:endParaRPr>
          </a:p>
        </p:txBody>
      </p:sp>
      <p:sp>
        <p:nvSpPr>
          <p:cNvPr id="79875" name="Rectangle 3"/>
          <p:cNvSpPr>
            <a:spLocks noGrp="1" noChangeArrowheads="1"/>
          </p:cNvSpPr>
          <p:nvPr>
            <p:ph type="body" idx="1"/>
          </p:nvPr>
        </p:nvSpPr>
        <p:spPr/>
        <p:txBody>
          <a:bodyPr/>
          <a:lstStyle/>
          <a:p>
            <a:pPr>
              <a:lnSpc>
                <a:spcPct val="90000"/>
              </a:lnSpc>
            </a:pPr>
            <a:endParaRPr lang="en-US" altLang="es-MX" sz="2800" dirty="0"/>
          </a:p>
          <a:p>
            <a:pPr>
              <a:lnSpc>
                <a:spcPct val="90000"/>
              </a:lnSpc>
            </a:pPr>
            <a:r>
              <a:rPr lang="en-US" altLang="es-MX" sz="2800" dirty="0"/>
              <a:t>A </a:t>
            </a:r>
            <a:r>
              <a:rPr lang="en-US" altLang="es-MX" sz="2800" dirty="0" err="1"/>
              <a:t>vantagem</a:t>
            </a:r>
            <a:r>
              <a:rPr lang="en-US" altLang="es-MX" sz="2800" dirty="0"/>
              <a:t> do Batch mode é que </a:t>
            </a:r>
            <a:r>
              <a:rPr lang="en-US" altLang="es-MX" sz="2800" dirty="0" err="1"/>
              <a:t>você</a:t>
            </a:r>
            <a:r>
              <a:rPr lang="en-US" altLang="es-MX" sz="2800" dirty="0"/>
              <a:t> </a:t>
            </a:r>
            <a:r>
              <a:rPr lang="en-US" altLang="es-MX" sz="2800" dirty="0" err="1"/>
              <a:t>pode</a:t>
            </a:r>
            <a:r>
              <a:rPr lang="en-US" altLang="es-MX" sz="2800" dirty="0"/>
              <a:t> </a:t>
            </a:r>
            <a:r>
              <a:rPr lang="en-US" altLang="es-MX" sz="2800" dirty="0" err="1"/>
              <a:t>arquivar</a:t>
            </a:r>
            <a:r>
              <a:rPr lang="en-US" altLang="es-MX" sz="2800" dirty="0"/>
              <a:t>, </a:t>
            </a:r>
            <a:r>
              <a:rPr lang="en-US" altLang="es-MX" sz="2800" dirty="0" err="1"/>
              <a:t>revisar</a:t>
            </a:r>
            <a:r>
              <a:rPr lang="en-US" altLang="es-MX" sz="2800" dirty="0"/>
              <a:t> e </a:t>
            </a:r>
            <a:r>
              <a:rPr lang="en-US" altLang="es-MX" sz="2800" dirty="0" err="1"/>
              <a:t>rodar</a:t>
            </a:r>
            <a:r>
              <a:rPr lang="en-US" altLang="es-MX" sz="2800" dirty="0"/>
              <a:t> </a:t>
            </a:r>
            <a:r>
              <a:rPr lang="en-US" altLang="es-MX" sz="2800" dirty="0" err="1"/>
              <a:t>seus</a:t>
            </a:r>
            <a:r>
              <a:rPr lang="en-US" altLang="es-MX" sz="2800" dirty="0"/>
              <a:t> </a:t>
            </a:r>
            <a:r>
              <a:rPr lang="en-US" altLang="es-MX" sz="2800" dirty="0" err="1"/>
              <a:t>trabalhos</a:t>
            </a:r>
            <a:r>
              <a:rPr lang="en-US" altLang="es-MX" sz="2800" dirty="0"/>
              <a:t> </a:t>
            </a:r>
            <a:r>
              <a:rPr lang="en-US" altLang="es-MX" sz="2800" dirty="0" err="1"/>
              <a:t>sempre</a:t>
            </a:r>
            <a:r>
              <a:rPr lang="en-US" altLang="es-MX" sz="2800" dirty="0"/>
              <a:t> que </a:t>
            </a:r>
            <a:r>
              <a:rPr lang="en-US" altLang="es-MX" sz="2800" dirty="0" err="1"/>
              <a:t>quiser</a:t>
            </a:r>
            <a:r>
              <a:rPr lang="en-US" altLang="es-MX" sz="2800" dirty="0"/>
              <a:t>;</a:t>
            </a:r>
          </a:p>
          <a:p>
            <a:pPr>
              <a:lnSpc>
                <a:spcPct val="90000"/>
              </a:lnSpc>
            </a:pPr>
            <a:endParaRPr lang="en-US" altLang="es-MX" dirty="0"/>
          </a:p>
          <a:p>
            <a:pPr>
              <a:lnSpc>
                <a:spcPct val="90000"/>
              </a:lnSpc>
            </a:pPr>
            <a:r>
              <a:rPr lang="en-US" altLang="es-MX" sz="2800" dirty="0" err="1"/>
              <a:t>Esses</a:t>
            </a:r>
            <a:r>
              <a:rPr lang="en-US" altLang="es-MX" sz="2800" dirty="0"/>
              <a:t> </a:t>
            </a:r>
            <a:r>
              <a:rPr lang="en-US" altLang="es-MX" sz="2800" dirty="0" err="1"/>
              <a:t>arquivos</a:t>
            </a:r>
            <a:r>
              <a:rPr lang="en-US" altLang="es-MX" sz="2800" dirty="0"/>
              <a:t> </a:t>
            </a:r>
            <a:r>
              <a:rPr lang="en-US" altLang="es-MX" sz="2800" dirty="0" err="1"/>
              <a:t>podem</a:t>
            </a:r>
            <a:r>
              <a:rPr lang="en-US" altLang="es-MX" sz="2800" dirty="0"/>
              <a:t> </a:t>
            </a:r>
            <a:r>
              <a:rPr lang="en-US" altLang="es-MX" sz="2800" dirty="0" err="1"/>
              <a:t>ser</a:t>
            </a:r>
            <a:r>
              <a:rPr lang="en-US" altLang="es-MX" sz="2800" dirty="0"/>
              <a:t> salvos </a:t>
            </a:r>
            <a:r>
              <a:rPr lang="en-US" altLang="es-MX" sz="2800" dirty="0" err="1"/>
              <a:t>em</a:t>
            </a:r>
            <a:r>
              <a:rPr lang="en-US" altLang="es-MX" sz="2800" dirty="0"/>
              <a:t> </a:t>
            </a:r>
            <a:r>
              <a:rPr lang="en-US" altLang="es-MX" sz="2800" dirty="0" err="1"/>
              <a:t>qualquer</a:t>
            </a:r>
            <a:r>
              <a:rPr lang="en-US" altLang="es-MX" sz="2800" dirty="0"/>
              <a:t> editor de </a:t>
            </a:r>
            <a:r>
              <a:rPr lang="en-US" altLang="es-MX" sz="2800" dirty="0" err="1"/>
              <a:t>texto</a:t>
            </a:r>
            <a:r>
              <a:rPr lang="en-US" altLang="es-MX" sz="2800" dirty="0"/>
              <a:t> (</a:t>
            </a:r>
            <a:r>
              <a:rPr lang="en-US" altLang="es-MX" sz="2800" dirty="0" err="1"/>
              <a:t>até</a:t>
            </a:r>
            <a:r>
              <a:rPr lang="en-US" altLang="es-MX" sz="2800" dirty="0"/>
              <a:t> no Word).</a:t>
            </a:r>
            <a:endParaRPr lang="en-GB" altLang="es-MX" sz="2800" dirty="0"/>
          </a:p>
        </p:txBody>
      </p:sp>
    </p:spTree>
    <p:extLst>
      <p:ext uri="{BB962C8B-B14F-4D97-AF65-F5344CB8AC3E}">
        <p14:creationId xmlns:p14="http://schemas.microsoft.com/office/powerpoint/2010/main" val="137043260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pt-BR" altLang="es-MX" b="1" dirty="0">
                <a:latin typeface="Garamond" pitchFamily="18" charset="0"/>
              </a:rPr>
              <a:t>Boas práticas I: </a:t>
            </a:r>
            <a:r>
              <a:rPr lang="pt-BR" altLang="es-MX" b="1" dirty="0" err="1">
                <a:latin typeface="Garamond" pitchFamily="18" charset="0"/>
              </a:rPr>
              <a:t>label</a:t>
            </a:r>
            <a:r>
              <a:rPr lang="pt-BR" altLang="es-MX" b="1" dirty="0">
                <a:latin typeface="Garamond" pitchFamily="18" charset="0"/>
              </a:rPr>
              <a:t> </a:t>
            </a:r>
            <a:r>
              <a:rPr lang="pt-BR" altLang="es-MX" b="1" dirty="0" err="1">
                <a:latin typeface="Garamond" pitchFamily="18" charset="0"/>
              </a:rPr>
              <a:t>variable</a:t>
            </a:r>
            <a:endParaRPr lang="en-GB" altLang="es-MX" b="1" dirty="0">
              <a:latin typeface="Garamond" pitchFamily="18" charset="0"/>
            </a:endParaRPr>
          </a:p>
        </p:txBody>
      </p:sp>
      <p:sp>
        <p:nvSpPr>
          <p:cNvPr id="26627" name="Rectangle 3"/>
          <p:cNvSpPr>
            <a:spLocks noGrp="1" noChangeArrowheads="1"/>
          </p:cNvSpPr>
          <p:nvPr>
            <p:ph type="body" idx="1"/>
          </p:nvPr>
        </p:nvSpPr>
        <p:spPr/>
        <p:txBody>
          <a:bodyPr/>
          <a:lstStyle/>
          <a:p>
            <a:pPr>
              <a:lnSpc>
                <a:spcPct val="90000"/>
              </a:lnSpc>
            </a:pPr>
            <a:r>
              <a:rPr lang="en-US" altLang="es-MX" sz="2400" dirty="0" err="1"/>
              <a:t>Colocar</a:t>
            </a:r>
            <a:r>
              <a:rPr lang="en-US" altLang="es-MX" sz="2400" dirty="0"/>
              <a:t> um ‘label’ (</a:t>
            </a:r>
            <a:r>
              <a:rPr lang="en-US" altLang="es-MX" sz="2400" dirty="0" err="1"/>
              <a:t>uma</a:t>
            </a:r>
            <a:r>
              <a:rPr lang="en-US" altLang="es-MX" sz="2400" dirty="0"/>
              <a:t> </a:t>
            </a:r>
            <a:r>
              <a:rPr lang="en-US" altLang="es-MX" sz="2400" dirty="0" err="1"/>
              <a:t>etiqueta</a:t>
            </a:r>
            <a:r>
              <a:rPr lang="en-US" altLang="es-MX" sz="2400" dirty="0"/>
              <a:t>) </a:t>
            </a:r>
            <a:r>
              <a:rPr lang="en-US" altLang="es-MX" sz="2400" dirty="0" err="1"/>
              <a:t>permite</a:t>
            </a:r>
            <a:r>
              <a:rPr lang="en-US" altLang="es-MX" sz="2400" dirty="0"/>
              <a:t> </a:t>
            </a:r>
            <a:r>
              <a:rPr lang="en-US" altLang="es-MX" sz="2400" dirty="0" err="1"/>
              <a:t>identificar</a:t>
            </a:r>
            <a:r>
              <a:rPr lang="en-US" altLang="es-MX" sz="2400" dirty="0"/>
              <a:t> e </a:t>
            </a:r>
            <a:r>
              <a:rPr lang="en-US" altLang="es-MX" sz="2400" dirty="0" err="1"/>
              <a:t>descrever</a:t>
            </a:r>
            <a:r>
              <a:rPr lang="en-US" altLang="es-MX" sz="2400" dirty="0"/>
              <a:t> o </a:t>
            </a:r>
            <a:r>
              <a:rPr lang="en-US" altLang="es-MX" sz="2400" dirty="0" err="1"/>
              <a:t>conteúdo</a:t>
            </a:r>
            <a:r>
              <a:rPr lang="en-US" altLang="es-MX" sz="2400" dirty="0"/>
              <a:t> de </a:t>
            </a:r>
            <a:r>
              <a:rPr lang="en-US" altLang="es-MX" sz="2400" dirty="0" err="1"/>
              <a:t>uma</a:t>
            </a:r>
            <a:r>
              <a:rPr lang="en-US" altLang="es-MX" sz="2400" dirty="0"/>
              <a:t> </a:t>
            </a:r>
            <a:r>
              <a:rPr lang="en-US" altLang="es-MX" sz="2400" dirty="0" err="1"/>
              <a:t>variável</a:t>
            </a:r>
            <a:r>
              <a:rPr lang="en-US" altLang="es-MX" sz="2400" dirty="0"/>
              <a:t> </a:t>
            </a:r>
            <a:r>
              <a:rPr lang="en-US" altLang="es-MX" sz="2400" dirty="0" err="1"/>
              <a:t>usando</a:t>
            </a:r>
            <a:r>
              <a:rPr lang="en-US" altLang="es-MX" sz="2400" dirty="0"/>
              <a:t> </a:t>
            </a:r>
            <a:r>
              <a:rPr lang="en-US" altLang="es-MX" sz="2400" dirty="0" err="1"/>
              <a:t>até</a:t>
            </a:r>
            <a:r>
              <a:rPr lang="en-US" altLang="es-MX" sz="2400" dirty="0"/>
              <a:t> 80 </a:t>
            </a:r>
            <a:r>
              <a:rPr lang="en-US" altLang="es-MX" sz="2400" dirty="0" err="1"/>
              <a:t>caractéres</a:t>
            </a:r>
            <a:r>
              <a:rPr lang="en-US" altLang="es-MX" sz="2400" dirty="0"/>
              <a:t> (evite </a:t>
            </a:r>
            <a:r>
              <a:rPr lang="en-US" altLang="es-MX" sz="2400" dirty="0" err="1"/>
              <a:t>caraccteres</a:t>
            </a:r>
            <a:r>
              <a:rPr lang="en-US" altLang="es-MX" sz="2400" dirty="0"/>
              <a:t> </a:t>
            </a:r>
            <a:r>
              <a:rPr lang="en-US" altLang="es-MX" sz="2400" dirty="0" err="1"/>
              <a:t>especiais</a:t>
            </a:r>
            <a:r>
              <a:rPr lang="en-US" altLang="es-MX" sz="2400" dirty="0"/>
              <a:t>). </a:t>
            </a:r>
          </a:p>
          <a:p>
            <a:pPr>
              <a:lnSpc>
                <a:spcPct val="90000"/>
              </a:lnSpc>
            </a:pPr>
            <a:r>
              <a:rPr lang="en-US" altLang="es-MX" sz="2400" dirty="0" err="1"/>
              <a:t>Isso</a:t>
            </a:r>
            <a:r>
              <a:rPr lang="en-US" altLang="es-MX" sz="2400" dirty="0"/>
              <a:t> é </a:t>
            </a:r>
            <a:r>
              <a:rPr lang="en-US" altLang="es-MX" sz="2400" dirty="0" err="1"/>
              <a:t>util</a:t>
            </a:r>
            <a:r>
              <a:rPr lang="en-US" altLang="es-MX" sz="2400" dirty="0"/>
              <a:t> para </a:t>
            </a:r>
            <a:r>
              <a:rPr lang="en-US" altLang="es-MX" sz="2400" dirty="0" err="1"/>
              <a:t>identificar</a:t>
            </a:r>
            <a:r>
              <a:rPr lang="en-US" altLang="es-MX" sz="2400" dirty="0"/>
              <a:t> </a:t>
            </a:r>
            <a:r>
              <a:rPr lang="en-US" altLang="es-MX" sz="2400" dirty="0" err="1"/>
              <a:t>variáveis</a:t>
            </a:r>
            <a:r>
              <a:rPr lang="en-US" altLang="es-MX" sz="2400" dirty="0"/>
              <a:t> </a:t>
            </a:r>
            <a:r>
              <a:rPr lang="en-US" altLang="es-MX" sz="2400" dirty="0" err="1"/>
              <a:t>em</a:t>
            </a:r>
            <a:r>
              <a:rPr lang="en-US" altLang="es-MX" sz="2400" dirty="0"/>
              <a:t> </a:t>
            </a:r>
            <a:r>
              <a:rPr lang="en-US" altLang="es-MX" sz="2400" dirty="0" err="1"/>
              <a:t>gráficos</a:t>
            </a:r>
            <a:r>
              <a:rPr lang="en-US" altLang="es-MX" sz="2400" dirty="0"/>
              <a:t> </a:t>
            </a:r>
            <a:r>
              <a:rPr lang="en-US" altLang="es-MX" sz="2400" dirty="0" err="1"/>
              <a:t>sobretudo</a:t>
            </a:r>
            <a:r>
              <a:rPr lang="en-US" altLang="es-MX" sz="2400" dirty="0"/>
              <a:t>.</a:t>
            </a:r>
          </a:p>
          <a:p>
            <a:pPr>
              <a:lnSpc>
                <a:spcPct val="90000"/>
              </a:lnSpc>
            </a:pPr>
            <a:r>
              <a:rPr lang="en-US" altLang="es-MX" sz="2400" dirty="0"/>
              <a:t>Para </a:t>
            </a:r>
            <a:r>
              <a:rPr lang="en-US" altLang="es-MX" sz="2400" dirty="0" err="1"/>
              <a:t>criar</a:t>
            </a:r>
            <a:r>
              <a:rPr lang="en-US" altLang="es-MX" sz="2400" dirty="0"/>
              <a:t> </a:t>
            </a:r>
            <a:r>
              <a:rPr lang="en-US" altLang="es-MX" sz="2400" dirty="0" err="1"/>
              <a:t>ou</a:t>
            </a:r>
            <a:r>
              <a:rPr lang="en-US" altLang="es-MX" sz="2400" dirty="0"/>
              <a:t> </a:t>
            </a:r>
            <a:r>
              <a:rPr lang="en-US" altLang="es-MX" sz="2400" dirty="0" err="1"/>
              <a:t>modificar</a:t>
            </a:r>
            <a:r>
              <a:rPr lang="en-US" altLang="es-MX" sz="2400" dirty="0"/>
              <a:t> ‘labels’ use a </a:t>
            </a:r>
            <a:r>
              <a:rPr lang="en-US" altLang="es-MX" sz="2400" dirty="0" err="1"/>
              <a:t>barra</a:t>
            </a:r>
            <a:r>
              <a:rPr lang="en-US" altLang="es-MX" sz="2400" dirty="0"/>
              <a:t> de </a:t>
            </a:r>
            <a:r>
              <a:rPr lang="en-US" altLang="es-MX" sz="2400" dirty="0" err="1"/>
              <a:t>ferramento</a:t>
            </a:r>
            <a:r>
              <a:rPr lang="en-US" altLang="es-MX" sz="2400" dirty="0"/>
              <a:t> </a:t>
            </a:r>
            <a:r>
              <a:rPr lang="en-US" altLang="es-MX" sz="2400" dirty="0" err="1"/>
              <a:t>ou</a:t>
            </a:r>
            <a:r>
              <a:rPr lang="en-US" altLang="es-MX" sz="2400" dirty="0"/>
              <a:t> </a:t>
            </a:r>
            <a:r>
              <a:rPr lang="en-US" altLang="es-MX" sz="2400" dirty="0" err="1"/>
              <a:t>diigite</a:t>
            </a:r>
            <a:r>
              <a:rPr lang="en-US" altLang="es-MX" sz="2400" dirty="0"/>
              <a:t> </a:t>
            </a:r>
            <a:r>
              <a:rPr lang="en-US" altLang="es-MX" sz="2400" dirty="0" err="1"/>
              <a:t>na</a:t>
            </a:r>
            <a:r>
              <a:rPr lang="en-US" altLang="es-MX" sz="2400" dirty="0"/>
              <a:t> </a:t>
            </a:r>
            <a:r>
              <a:rPr lang="en-US" altLang="es-MX" sz="2400" dirty="0" err="1"/>
              <a:t>linha</a:t>
            </a:r>
            <a:r>
              <a:rPr lang="en-US" altLang="es-MX" sz="2400" dirty="0"/>
              <a:t> de </a:t>
            </a:r>
            <a:r>
              <a:rPr lang="en-US" altLang="es-MX" sz="2400" dirty="0" err="1"/>
              <a:t>comando</a:t>
            </a:r>
            <a:r>
              <a:rPr lang="en-US" altLang="es-MX" sz="2400" dirty="0"/>
              <a:t>:</a:t>
            </a:r>
          </a:p>
          <a:p>
            <a:pPr lvl="1">
              <a:lnSpc>
                <a:spcPct val="90000"/>
              </a:lnSpc>
              <a:buFontTx/>
              <a:buNone/>
            </a:pPr>
            <a:r>
              <a:rPr lang="en-US" altLang="es-MX" dirty="0">
                <a:latin typeface="Courier New" pitchFamily="49" charset="0"/>
              </a:rPr>
              <a:t>label variable </a:t>
            </a:r>
            <a:r>
              <a:rPr lang="en-GB" altLang="es-MX" i="1" dirty="0" err="1"/>
              <a:t>varname</a:t>
            </a:r>
            <a:r>
              <a:rPr lang="en-US" altLang="es-MX" dirty="0">
                <a:latin typeface="Courier New" pitchFamily="49" charset="0"/>
              </a:rPr>
              <a:t> </a:t>
            </a:r>
            <a:r>
              <a:rPr lang="en-US" altLang="es-MX" dirty="0">
                <a:latin typeface="Courier New" pitchFamily="49" charset="0"/>
                <a:cs typeface="Courier New" pitchFamily="49" charset="0"/>
              </a:rPr>
              <a:t>“</a:t>
            </a:r>
            <a:r>
              <a:rPr lang="en-US" altLang="es-MX" i="1" dirty="0"/>
              <a:t>label</a:t>
            </a:r>
            <a:r>
              <a:rPr lang="en-US" altLang="es-MX" dirty="0">
                <a:latin typeface="Courier New" pitchFamily="49" charset="0"/>
                <a:cs typeface="Courier New" pitchFamily="49" charset="0"/>
              </a:rPr>
              <a:t>”</a:t>
            </a:r>
          </a:p>
          <a:p>
            <a:pPr marL="180975" lvl="1" indent="0">
              <a:lnSpc>
                <a:spcPct val="90000"/>
              </a:lnSpc>
              <a:buFontTx/>
              <a:buNone/>
            </a:pPr>
            <a:r>
              <a:rPr lang="en-GB" altLang="es-MX" dirty="0" err="1"/>
              <a:t>Etiquetas</a:t>
            </a:r>
            <a:r>
              <a:rPr lang="en-GB" altLang="es-MX" dirty="0"/>
              <a:t> de </a:t>
            </a:r>
            <a:r>
              <a:rPr lang="en-GB" altLang="es-MX" dirty="0" err="1"/>
              <a:t>valores</a:t>
            </a:r>
            <a:r>
              <a:rPr lang="en-GB" altLang="es-MX" dirty="0"/>
              <a:t> </a:t>
            </a:r>
            <a:r>
              <a:rPr lang="en-GB" altLang="es-MX" dirty="0" err="1"/>
              <a:t>tambem</a:t>
            </a:r>
            <a:r>
              <a:rPr lang="en-GB" altLang="es-MX" dirty="0"/>
              <a:t> </a:t>
            </a:r>
            <a:r>
              <a:rPr lang="en-GB" altLang="es-MX" dirty="0" err="1"/>
              <a:t>pode</a:t>
            </a:r>
            <a:r>
              <a:rPr lang="en-GB" altLang="es-MX" dirty="0"/>
              <a:t> </a:t>
            </a:r>
            <a:r>
              <a:rPr lang="en-GB" altLang="es-MX" dirty="0" err="1"/>
              <a:t>ser</a:t>
            </a:r>
            <a:r>
              <a:rPr lang="en-GB" altLang="es-MX" dirty="0"/>
              <a:t> </a:t>
            </a:r>
            <a:r>
              <a:rPr lang="en-GB" altLang="es-MX" dirty="0" err="1"/>
              <a:t>definidas</a:t>
            </a:r>
            <a:r>
              <a:rPr lang="en-GB" altLang="es-MX" dirty="0"/>
              <a:t> e </a:t>
            </a:r>
            <a:r>
              <a:rPr lang="en-GB" altLang="es-MX" dirty="0" err="1"/>
              <a:t>modificadas</a:t>
            </a:r>
            <a:r>
              <a:rPr lang="en-GB" altLang="es-MX" sz="2800" dirty="0"/>
              <a:t>.</a:t>
            </a:r>
          </a:p>
        </p:txBody>
      </p:sp>
    </p:spTree>
    <p:extLst>
      <p:ext uri="{BB962C8B-B14F-4D97-AF65-F5344CB8AC3E}">
        <p14:creationId xmlns:p14="http://schemas.microsoft.com/office/powerpoint/2010/main" val="274222109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r>
              <a:rPr lang="pt-BR" altLang="es-MX" b="1" dirty="0">
                <a:latin typeface="Garamond" pitchFamily="18" charset="0"/>
              </a:rPr>
              <a:t>Boas práticas II: open a </a:t>
            </a:r>
            <a:r>
              <a:rPr lang="en-US" altLang="es-MX" dirty="0">
                <a:latin typeface="Garamond" pitchFamily="18" charset="0"/>
              </a:rPr>
              <a:t>l</a:t>
            </a:r>
            <a:r>
              <a:rPr lang="en-US" altLang="es-MX" b="1" dirty="0">
                <a:latin typeface="Garamond" pitchFamily="18" charset="0"/>
              </a:rPr>
              <a:t>og file</a:t>
            </a:r>
            <a:endParaRPr lang="en-GB" altLang="es-MX" b="1" dirty="0">
              <a:latin typeface="Garamond" pitchFamily="18" charset="0"/>
            </a:endParaRPr>
          </a:p>
        </p:txBody>
      </p:sp>
      <p:sp>
        <p:nvSpPr>
          <p:cNvPr id="33795" name="Rectangle 3"/>
          <p:cNvSpPr>
            <a:spLocks noGrp="1" noChangeArrowheads="1"/>
          </p:cNvSpPr>
          <p:nvPr>
            <p:ph type="body" idx="1"/>
          </p:nvPr>
        </p:nvSpPr>
        <p:spPr/>
        <p:txBody>
          <a:bodyPr/>
          <a:lstStyle/>
          <a:p>
            <a:r>
              <a:rPr lang="pt-BR" altLang="es-MX" sz="2400" dirty="0"/>
              <a:t>Todos os comandos do </a:t>
            </a:r>
            <a:r>
              <a:rPr lang="pt-BR" altLang="es-MX" sz="2400" dirty="0" err="1"/>
              <a:t>Stata</a:t>
            </a:r>
            <a:r>
              <a:rPr lang="pt-BR" altLang="es-MX" sz="2400" dirty="0"/>
              <a:t> e os resultados da análise (menos os gráficos) podem ser armazenados em um ‘log file’.</a:t>
            </a:r>
          </a:p>
          <a:p>
            <a:r>
              <a:rPr lang="pt-BR" altLang="es-MX" sz="2400" dirty="0"/>
              <a:t>No começo de cada sessão de trabalho no </a:t>
            </a:r>
            <a:r>
              <a:rPr lang="pt-BR" altLang="es-MX" sz="2400" dirty="0" err="1"/>
              <a:t>Stata</a:t>
            </a:r>
            <a:r>
              <a:rPr lang="pt-BR" altLang="es-MX" sz="2400" dirty="0"/>
              <a:t>, recomenda-se abrir um ‘log file’ usando o comando :</a:t>
            </a:r>
          </a:p>
          <a:p>
            <a:pPr lvl="1">
              <a:buFontTx/>
              <a:buNone/>
            </a:pPr>
            <a:r>
              <a:rPr lang="pt-BR" altLang="es-MX" dirty="0">
                <a:latin typeface="Courier New" pitchFamily="49" charset="0"/>
              </a:rPr>
              <a:t>log </a:t>
            </a:r>
            <a:r>
              <a:rPr lang="pt-BR" altLang="es-MX" dirty="0" err="1">
                <a:latin typeface="Courier New" pitchFamily="49" charset="0"/>
              </a:rPr>
              <a:t>using</a:t>
            </a:r>
            <a:r>
              <a:rPr lang="pt-BR" altLang="es-MX" dirty="0">
                <a:latin typeface="Courier New" pitchFamily="49" charset="0"/>
              </a:rPr>
              <a:t> </a:t>
            </a:r>
            <a:r>
              <a:rPr lang="pt-BR" altLang="es-MX" i="1" dirty="0" err="1"/>
              <a:t>filename</a:t>
            </a:r>
            <a:endParaRPr lang="pt-BR" altLang="es-MX" i="1" dirty="0"/>
          </a:p>
          <a:p>
            <a:pPr lvl="1">
              <a:buFontTx/>
              <a:buNone/>
            </a:pPr>
            <a:r>
              <a:rPr lang="pt-BR" altLang="es-MX" dirty="0"/>
              <a:t>(</a:t>
            </a:r>
            <a:r>
              <a:rPr lang="pt-BR" altLang="es-MX" i="1" dirty="0" err="1"/>
              <a:t>filename</a:t>
            </a:r>
            <a:r>
              <a:rPr lang="pt-BR" altLang="es-MX" dirty="0"/>
              <a:t> é o arquivo de sua escolha)</a:t>
            </a:r>
          </a:p>
          <a:p>
            <a:r>
              <a:rPr lang="pt-BR" altLang="es-MX" sz="2400" dirty="0"/>
              <a:t>Para fechar:</a:t>
            </a:r>
          </a:p>
          <a:p>
            <a:pPr lvl="1">
              <a:buFontTx/>
              <a:buNone/>
            </a:pPr>
            <a:r>
              <a:rPr lang="pt-BR" altLang="es-MX" dirty="0">
                <a:latin typeface="Courier New" pitchFamily="49" charset="0"/>
              </a:rPr>
              <a:t>log close</a:t>
            </a:r>
            <a:endParaRPr lang="pt-BR" altLang="es-MX" dirty="0"/>
          </a:p>
        </p:txBody>
      </p:sp>
    </p:spTree>
    <p:extLst>
      <p:ext uri="{BB962C8B-B14F-4D97-AF65-F5344CB8AC3E}">
        <p14:creationId xmlns:p14="http://schemas.microsoft.com/office/powerpoint/2010/main" val="417525855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pt-BR" b="1" dirty="0">
                <a:cs typeface="Times New Roman" pitchFamily="18" charset="0"/>
              </a:rPr>
              <a:t>Definição de Variável</a:t>
            </a:r>
            <a:endParaRPr lang="pt-BR" dirty="0"/>
          </a:p>
        </p:txBody>
      </p:sp>
      <p:sp>
        <p:nvSpPr>
          <p:cNvPr id="4099" name="Rectangle 3"/>
          <p:cNvSpPr>
            <a:spLocks noGrp="1" noChangeArrowheads="1"/>
          </p:cNvSpPr>
          <p:nvPr>
            <p:ph type="body" idx="1"/>
          </p:nvPr>
        </p:nvSpPr>
        <p:spPr/>
        <p:txBody>
          <a:bodyPr/>
          <a:lstStyle/>
          <a:p>
            <a:pPr>
              <a:lnSpc>
                <a:spcPct val="90000"/>
              </a:lnSpc>
            </a:pPr>
            <a:r>
              <a:rPr lang="pt-BR" sz="2400" dirty="0">
                <a:cs typeface="Times New Roman" pitchFamily="18" charset="0"/>
              </a:rPr>
              <a:t>As variáveis são o agrupamento das medidas repetidas de um dado objeto de estudo, realizadas em diferentes unidades de observação (Pereira, p43). </a:t>
            </a:r>
          </a:p>
          <a:p>
            <a:pPr algn="just">
              <a:lnSpc>
                <a:spcPct val="90000"/>
              </a:lnSpc>
            </a:pPr>
            <a:r>
              <a:rPr lang="pt-BR" sz="2400" dirty="0">
                <a:cs typeface="Times New Roman" pitchFamily="18" charset="0"/>
              </a:rPr>
              <a:t>Características ou propriedades das entidades. Uma variável pode assumir diversos valores. Normalmente denominados pelas letras finais do alfabeto </a:t>
            </a:r>
            <a:r>
              <a:rPr lang="pt-BR" sz="2400" b="1" dirty="0">
                <a:cs typeface="Times New Roman" pitchFamily="18" charset="0"/>
              </a:rPr>
              <a:t>x, y </a:t>
            </a:r>
            <a:r>
              <a:rPr lang="pt-BR" sz="2400" dirty="0">
                <a:cs typeface="Times New Roman" pitchFamily="18" charset="0"/>
              </a:rPr>
              <a:t>e</a:t>
            </a:r>
            <a:r>
              <a:rPr lang="pt-BR" sz="2400" b="1" dirty="0">
                <a:cs typeface="Times New Roman" pitchFamily="18" charset="0"/>
              </a:rPr>
              <a:t> z</a:t>
            </a:r>
            <a:r>
              <a:rPr lang="pt-BR" sz="2400" dirty="0">
                <a:cs typeface="Times New Roman" pitchFamily="18" charset="0"/>
              </a:rPr>
              <a:t>.</a:t>
            </a:r>
          </a:p>
          <a:p>
            <a:pPr algn="just">
              <a:lnSpc>
                <a:spcPct val="90000"/>
              </a:lnSpc>
            </a:pPr>
            <a:r>
              <a:rPr lang="pt-BR" sz="2400" dirty="0">
                <a:cs typeface="Times New Roman" pitchFamily="18" charset="0"/>
              </a:rPr>
              <a:t>Exemplos:</a:t>
            </a:r>
          </a:p>
          <a:p>
            <a:pPr lvl="1">
              <a:lnSpc>
                <a:spcPct val="90000"/>
              </a:lnSpc>
            </a:pPr>
            <a:r>
              <a:rPr lang="pt-BR" sz="2000" dirty="0">
                <a:cs typeface="Times New Roman" pitchFamily="18" charset="0"/>
              </a:rPr>
              <a:t>Idade em anos</a:t>
            </a:r>
          </a:p>
          <a:p>
            <a:pPr lvl="1">
              <a:lnSpc>
                <a:spcPct val="90000"/>
              </a:lnSpc>
            </a:pPr>
            <a:r>
              <a:rPr lang="pt-BR" sz="2000" dirty="0">
                <a:cs typeface="Times New Roman" pitchFamily="18" charset="0"/>
              </a:rPr>
              <a:t>PIB </a:t>
            </a:r>
          </a:p>
          <a:p>
            <a:pPr lvl="1">
              <a:lnSpc>
                <a:spcPct val="90000"/>
              </a:lnSpc>
            </a:pPr>
            <a:r>
              <a:rPr lang="pt-BR" sz="2000" dirty="0">
                <a:cs typeface="Times New Roman" pitchFamily="18" charset="0"/>
              </a:rPr>
              <a:t>Renda monetária individual </a:t>
            </a:r>
          </a:p>
          <a:p>
            <a:pPr lvl="1">
              <a:lnSpc>
                <a:spcPct val="90000"/>
              </a:lnSpc>
            </a:pPr>
            <a:r>
              <a:rPr lang="pt-BR" sz="2000" dirty="0">
                <a:cs typeface="Times New Roman" pitchFamily="18" charset="0"/>
              </a:rPr>
              <a:t>Preferência partidária</a:t>
            </a:r>
            <a:endParaRPr lang="pt-BR" dirty="0">
              <a:cs typeface="Times New Roman" pitchFamily="18" charset="0"/>
            </a:endParaRPr>
          </a:p>
          <a:p>
            <a:pPr>
              <a:lnSpc>
                <a:spcPct val="90000"/>
              </a:lnSpc>
            </a:pPr>
            <a:endParaRPr lang="pt-BR" dirty="0"/>
          </a:p>
        </p:txBody>
      </p:sp>
    </p:spTree>
    <p:extLst>
      <p:ext uri="{BB962C8B-B14F-4D97-AF65-F5344CB8AC3E}">
        <p14:creationId xmlns:p14="http://schemas.microsoft.com/office/powerpoint/2010/main" val="16802333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anim calcmode="lin" valueType="num">
                                      <p:cBhvr additive="base">
                                        <p:cTn id="7" dur="500" fill="hold"/>
                                        <p:tgtEl>
                                          <p:spTgt spid="409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099">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 fill="hold" grpId="0" nodeType="clickEffect">
                                  <p:stCondLst>
                                    <p:cond delay="0"/>
                                  </p:stCondLst>
                                  <p:childTnLst>
                                    <p:set>
                                      <p:cBhvr>
                                        <p:cTn id="12" dur="1" fill="hold">
                                          <p:stCondLst>
                                            <p:cond delay="0"/>
                                          </p:stCondLst>
                                        </p:cTn>
                                        <p:tgtEl>
                                          <p:spTgt spid="4099">
                                            <p:txEl>
                                              <p:pRg st="1" end="1"/>
                                            </p:txEl>
                                          </p:spTgt>
                                        </p:tgtEl>
                                        <p:attrNameLst>
                                          <p:attrName>style.visibility</p:attrName>
                                        </p:attrNameLst>
                                      </p:cBhvr>
                                      <p:to>
                                        <p:strVal val="visible"/>
                                      </p:to>
                                    </p:set>
                                    <p:anim calcmode="lin" valueType="num">
                                      <p:cBhvr additive="base">
                                        <p:cTn id="13" dur="500" fill="hold"/>
                                        <p:tgtEl>
                                          <p:spTgt spid="409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099">
                                            <p:txEl>
                                              <p:pRg st="1" end="1"/>
                                            </p:txEl>
                                          </p:spTgt>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1" fill="hold" grpId="0" nodeType="clickEffect">
                                  <p:stCondLst>
                                    <p:cond delay="0"/>
                                  </p:stCondLst>
                                  <p:childTnLst>
                                    <p:set>
                                      <p:cBhvr>
                                        <p:cTn id="18" dur="1" fill="hold">
                                          <p:stCondLst>
                                            <p:cond delay="0"/>
                                          </p:stCondLst>
                                        </p:cTn>
                                        <p:tgtEl>
                                          <p:spTgt spid="4099">
                                            <p:txEl>
                                              <p:pRg st="2" end="2"/>
                                            </p:txEl>
                                          </p:spTgt>
                                        </p:tgtEl>
                                        <p:attrNameLst>
                                          <p:attrName>style.visibility</p:attrName>
                                        </p:attrNameLst>
                                      </p:cBhvr>
                                      <p:to>
                                        <p:strVal val="visible"/>
                                      </p:to>
                                    </p:set>
                                    <p:anim calcmode="lin" valueType="num">
                                      <p:cBhvr additive="base">
                                        <p:cTn id="19" dur="500" fill="hold"/>
                                        <p:tgtEl>
                                          <p:spTgt spid="4099">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099">
                                            <p:txEl>
                                              <p:pRg st="2" end="2"/>
                                            </p:txEl>
                                          </p:spTgt>
                                        </p:tgtEl>
                                        <p:attrNameLst>
                                          <p:attrName>ppt_y</p:attrName>
                                        </p:attrNameLst>
                                      </p:cBhvr>
                                      <p:tavLst>
                                        <p:tav tm="0">
                                          <p:val>
                                            <p:strVal val="0-#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1" fill="hold" grpId="0" nodeType="clickEffect">
                                  <p:stCondLst>
                                    <p:cond delay="0"/>
                                  </p:stCondLst>
                                  <p:childTnLst>
                                    <p:set>
                                      <p:cBhvr>
                                        <p:cTn id="24" dur="1" fill="hold">
                                          <p:stCondLst>
                                            <p:cond delay="0"/>
                                          </p:stCondLst>
                                        </p:cTn>
                                        <p:tgtEl>
                                          <p:spTgt spid="4099">
                                            <p:txEl>
                                              <p:pRg st="3" end="3"/>
                                            </p:txEl>
                                          </p:spTgt>
                                        </p:tgtEl>
                                        <p:attrNameLst>
                                          <p:attrName>style.visibility</p:attrName>
                                        </p:attrNameLst>
                                      </p:cBhvr>
                                      <p:to>
                                        <p:strVal val="visible"/>
                                      </p:to>
                                    </p:set>
                                    <p:anim calcmode="lin" valueType="num">
                                      <p:cBhvr additive="base">
                                        <p:cTn id="25" dur="500" fill="hold"/>
                                        <p:tgtEl>
                                          <p:spTgt spid="4099">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099">
                                            <p:txEl>
                                              <p:pRg st="3" end="3"/>
                                            </p:txEl>
                                          </p:spTgt>
                                        </p:tgtEl>
                                        <p:attrNameLst>
                                          <p:attrName>ppt_y</p:attrName>
                                        </p:attrNameLst>
                                      </p:cBhvr>
                                      <p:tavLst>
                                        <p:tav tm="0">
                                          <p:val>
                                            <p:strVal val="0-#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1" fill="hold" grpId="0" nodeType="clickEffect">
                                  <p:stCondLst>
                                    <p:cond delay="0"/>
                                  </p:stCondLst>
                                  <p:childTnLst>
                                    <p:set>
                                      <p:cBhvr>
                                        <p:cTn id="30" dur="1" fill="hold">
                                          <p:stCondLst>
                                            <p:cond delay="0"/>
                                          </p:stCondLst>
                                        </p:cTn>
                                        <p:tgtEl>
                                          <p:spTgt spid="4099">
                                            <p:txEl>
                                              <p:pRg st="4" end="4"/>
                                            </p:txEl>
                                          </p:spTgt>
                                        </p:tgtEl>
                                        <p:attrNameLst>
                                          <p:attrName>style.visibility</p:attrName>
                                        </p:attrNameLst>
                                      </p:cBhvr>
                                      <p:to>
                                        <p:strVal val="visible"/>
                                      </p:to>
                                    </p:set>
                                    <p:anim calcmode="lin" valueType="num">
                                      <p:cBhvr additive="base">
                                        <p:cTn id="31" dur="500" fill="hold"/>
                                        <p:tgtEl>
                                          <p:spTgt spid="4099">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099">
                                            <p:txEl>
                                              <p:pRg st="4" end="4"/>
                                            </p:txEl>
                                          </p:spTgt>
                                        </p:tgtEl>
                                        <p:attrNameLst>
                                          <p:attrName>ppt_y</p:attrName>
                                        </p:attrNameLst>
                                      </p:cBhvr>
                                      <p:tavLst>
                                        <p:tav tm="0">
                                          <p:val>
                                            <p:strVal val="0-#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1" fill="hold" grpId="0" nodeType="clickEffect">
                                  <p:stCondLst>
                                    <p:cond delay="0"/>
                                  </p:stCondLst>
                                  <p:childTnLst>
                                    <p:set>
                                      <p:cBhvr>
                                        <p:cTn id="36" dur="1" fill="hold">
                                          <p:stCondLst>
                                            <p:cond delay="0"/>
                                          </p:stCondLst>
                                        </p:cTn>
                                        <p:tgtEl>
                                          <p:spTgt spid="4099">
                                            <p:txEl>
                                              <p:pRg st="5" end="5"/>
                                            </p:txEl>
                                          </p:spTgt>
                                        </p:tgtEl>
                                        <p:attrNameLst>
                                          <p:attrName>style.visibility</p:attrName>
                                        </p:attrNameLst>
                                      </p:cBhvr>
                                      <p:to>
                                        <p:strVal val="visible"/>
                                      </p:to>
                                    </p:set>
                                    <p:anim calcmode="lin" valueType="num">
                                      <p:cBhvr additive="base">
                                        <p:cTn id="37" dur="500" fill="hold"/>
                                        <p:tgtEl>
                                          <p:spTgt spid="4099">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099">
                                            <p:txEl>
                                              <p:pRg st="5" end="5"/>
                                            </p:txEl>
                                          </p:spTgt>
                                        </p:tgtEl>
                                        <p:attrNameLst>
                                          <p:attrName>ppt_y</p:attrName>
                                        </p:attrNameLst>
                                      </p:cBhvr>
                                      <p:tavLst>
                                        <p:tav tm="0">
                                          <p:val>
                                            <p:strVal val="0-#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1" fill="hold" grpId="0" nodeType="clickEffect">
                                  <p:stCondLst>
                                    <p:cond delay="0"/>
                                  </p:stCondLst>
                                  <p:childTnLst>
                                    <p:set>
                                      <p:cBhvr>
                                        <p:cTn id="42" dur="1" fill="hold">
                                          <p:stCondLst>
                                            <p:cond delay="0"/>
                                          </p:stCondLst>
                                        </p:cTn>
                                        <p:tgtEl>
                                          <p:spTgt spid="4099">
                                            <p:txEl>
                                              <p:pRg st="6" end="6"/>
                                            </p:txEl>
                                          </p:spTgt>
                                        </p:tgtEl>
                                        <p:attrNameLst>
                                          <p:attrName>style.visibility</p:attrName>
                                        </p:attrNameLst>
                                      </p:cBhvr>
                                      <p:to>
                                        <p:strVal val="visible"/>
                                      </p:to>
                                    </p:set>
                                    <p:anim calcmode="lin" valueType="num">
                                      <p:cBhvr additive="base">
                                        <p:cTn id="43" dur="500" fill="hold"/>
                                        <p:tgtEl>
                                          <p:spTgt spid="4099">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4099">
                                            <p:txEl>
                                              <p:pRg st="6" end="6"/>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build="p" bldLvl="2" autoUpdateAnimBg="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a:xfrm>
            <a:off x="457200" y="346198"/>
            <a:ext cx="8229600" cy="857400"/>
          </a:xfrm>
        </p:spPr>
        <p:txBody>
          <a:bodyPr/>
          <a:lstStyle/>
          <a:p>
            <a:r>
              <a:rPr lang="pt-BR" altLang="es-MX" b="1" dirty="0">
                <a:latin typeface="Garamond" pitchFamily="18" charset="0"/>
              </a:rPr>
              <a:t>Algumas características específicas sobre o formato das variáveis:</a:t>
            </a:r>
            <a:endParaRPr lang="en-US" altLang="es-MX" b="1" dirty="0">
              <a:latin typeface="Garamond" pitchFamily="18" charset="0"/>
            </a:endParaRPr>
          </a:p>
        </p:txBody>
      </p:sp>
      <p:sp>
        <p:nvSpPr>
          <p:cNvPr id="68611" name="Rectangle 3"/>
          <p:cNvSpPr>
            <a:spLocks noGrp="1" noChangeArrowheads="1"/>
          </p:cNvSpPr>
          <p:nvPr>
            <p:ph type="body" idx="1"/>
          </p:nvPr>
        </p:nvSpPr>
        <p:spPr>
          <a:xfrm>
            <a:off x="395536" y="1203598"/>
            <a:ext cx="8229600" cy="3725699"/>
          </a:xfrm>
        </p:spPr>
        <p:txBody>
          <a:bodyPr/>
          <a:lstStyle/>
          <a:p>
            <a:r>
              <a:rPr lang="pt-BR" altLang="es-MX" sz="2000" dirty="0"/>
              <a:t>As variáveis ou são numéricas ou são alfanuméricas (</a:t>
            </a:r>
            <a:r>
              <a:rPr lang="pt-BR" altLang="es-MX" sz="2000" dirty="0" err="1"/>
              <a:t>string</a:t>
            </a:r>
            <a:r>
              <a:rPr lang="pt-BR" altLang="es-MX" sz="2000" dirty="0"/>
              <a:t>).</a:t>
            </a:r>
          </a:p>
          <a:p>
            <a:r>
              <a:rPr lang="pt-BR" altLang="es-MX" sz="2000" dirty="0"/>
              <a:t>O STATA usa preto para variáveis numéricas e vermelho para </a:t>
            </a:r>
            <a:r>
              <a:rPr lang="pt-BR" altLang="es-MX" sz="2000" dirty="0" err="1"/>
              <a:t>string</a:t>
            </a:r>
            <a:r>
              <a:rPr lang="pt-BR" altLang="es-MX" sz="2000" dirty="0"/>
              <a:t>.</a:t>
            </a:r>
          </a:p>
          <a:p>
            <a:r>
              <a:rPr lang="pt-BR" altLang="es-MX" sz="2000" dirty="0"/>
              <a:t>Alternativamente digite:</a:t>
            </a:r>
          </a:p>
          <a:p>
            <a:pPr lvl="1">
              <a:buFontTx/>
              <a:buNone/>
            </a:pPr>
            <a:r>
              <a:rPr lang="pt-BR" altLang="es-MX" sz="2000" dirty="0" err="1">
                <a:latin typeface="Courier New" pitchFamily="49" charset="0"/>
              </a:rPr>
              <a:t>describe</a:t>
            </a:r>
            <a:r>
              <a:rPr lang="pt-BR" altLang="es-MX" sz="2000" dirty="0">
                <a:latin typeface="Courier New" pitchFamily="49" charset="0"/>
              </a:rPr>
              <a:t> [</a:t>
            </a:r>
            <a:r>
              <a:rPr lang="pt-BR" altLang="es-MX" sz="2000" i="1" dirty="0" err="1"/>
              <a:t>varlist</a:t>
            </a:r>
            <a:r>
              <a:rPr lang="pt-BR" altLang="es-MX" sz="2000" dirty="0">
                <a:latin typeface="Courier New" pitchFamily="49" charset="0"/>
              </a:rPr>
              <a:t>]</a:t>
            </a:r>
          </a:p>
          <a:p>
            <a:pPr lvl="1">
              <a:buFontTx/>
              <a:buNone/>
            </a:pPr>
            <a:endParaRPr lang="pt-BR" altLang="es-MX" sz="2000" i="1" dirty="0">
              <a:latin typeface="Courier New" pitchFamily="49" charset="0"/>
            </a:endParaRPr>
          </a:p>
          <a:p>
            <a:r>
              <a:rPr lang="pt-BR" altLang="es-MX" sz="2000" dirty="0"/>
              <a:t>A letra no final da coluna “display </a:t>
            </a:r>
            <a:r>
              <a:rPr lang="pt-BR" altLang="es-MX" sz="2000" dirty="0" err="1"/>
              <a:t>format</a:t>
            </a:r>
            <a:r>
              <a:rPr lang="pt-BR" altLang="es-MX" sz="2000" dirty="0"/>
              <a:t>” também indica o formato da variável: “</a:t>
            </a:r>
            <a:r>
              <a:rPr lang="pt-BR" altLang="es-MX" sz="2000" dirty="0">
                <a:latin typeface="Courier New" pitchFamily="49" charset="0"/>
              </a:rPr>
              <a:t>s</a:t>
            </a:r>
            <a:r>
              <a:rPr lang="pt-BR" altLang="es-MX" sz="2000" dirty="0"/>
              <a:t>” para </a:t>
            </a:r>
            <a:r>
              <a:rPr lang="pt-BR" altLang="es-MX" sz="2000" dirty="0" err="1"/>
              <a:t>string</a:t>
            </a:r>
            <a:r>
              <a:rPr lang="pt-BR" altLang="es-MX" sz="2000" dirty="0"/>
              <a:t> outras letras para numéricas (</a:t>
            </a:r>
            <a:r>
              <a:rPr lang="pt-BR" altLang="es-MX" sz="2000" i="1" dirty="0"/>
              <a:t>por exemplo, </a:t>
            </a:r>
            <a:r>
              <a:rPr lang="pt-BR" altLang="es-MX" sz="2000" dirty="0"/>
              <a:t>“</a:t>
            </a:r>
            <a:r>
              <a:rPr lang="pt-BR" altLang="es-MX" sz="2000" dirty="0">
                <a:latin typeface="Courier New" pitchFamily="49" charset="0"/>
              </a:rPr>
              <a:t>g</a:t>
            </a:r>
            <a:r>
              <a:rPr lang="pt-BR" altLang="es-MX" sz="2000" dirty="0"/>
              <a:t>”).</a:t>
            </a:r>
          </a:p>
          <a:p>
            <a:r>
              <a:rPr lang="pt-BR" altLang="es-MX" sz="2000" dirty="0"/>
              <a:t>‘</a:t>
            </a:r>
            <a:r>
              <a:rPr lang="pt-BR" altLang="es-MX" sz="2000" dirty="0" err="1"/>
              <a:t>Missing</a:t>
            </a:r>
            <a:r>
              <a:rPr lang="pt-BR" altLang="es-MX" sz="2000" dirty="0"/>
              <a:t> </a:t>
            </a:r>
            <a:r>
              <a:rPr lang="pt-BR" altLang="es-MX" sz="2000" dirty="0" err="1"/>
              <a:t>values</a:t>
            </a:r>
            <a:r>
              <a:rPr lang="pt-BR" altLang="es-MX" sz="2000" dirty="0"/>
              <a:t>’ em variáveis numéricas são representadas por pontos (</a:t>
            </a:r>
            <a:r>
              <a:rPr lang="pt-BR" altLang="es-MX" sz="2000" dirty="0">
                <a:latin typeface="Courier New" pitchFamily="49" charset="0"/>
              </a:rPr>
              <a:t>.</a:t>
            </a:r>
            <a:r>
              <a:rPr lang="pt-BR" altLang="es-MX" sz="2000" dirty="0"/>
              <a:t>) e por uma célula em branco para </a:t>
            </a:r>
            <a:r>
              <a:rPr lang="pt-BR" altLang="es-MX" sz="2000" dirty="0" err="1"/>
              <a:t>string</a:t>
            </a:r>
            <a:r>
              <a:rPr lang="pt-BR" altLang="es-MX" sz="2000" dirty="0"/>
              <a:t>.</a:t>
            </a:r>
          </a:p>
          <a:p>
            <a:pPr lvl="1">
              <a:buFontTx/>
              <a:buNone/>
            </a:pPr>
            <a:endParaRPr lang="en-US" altLang="es-MX" sz="2000" i="1" dirty="0"/>
          </a:p>
        </p:txBody>
      </p:sp>
    </p:spTree>
    <p:extLst>
      <p:ext uri="{BB962C8B-B14F-4D97-AF65-F5344CB8AC3E}">
        <p14:creationId xmlns:p14="http://schemas.microsoft.com/office/powerpoint/2010/main" val="137840944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pt-BR" sz="3200" b="1" i="1">
                <a:cs typeface="Times New Roman" pitchFamily="18" charset="0"/>
              </a:rPr>
              <a:t>Tipos de Variáveis</a:t>
            </a:r>
          </a:p>
        </p:txBody>
      </p:sp>
      <p:sp>
        <p:nvSpPr>
          <p:cNvPr id="5123" name="Rectangle 3"/>
          <p:cNvSpPr>
            <a:spLocks noGrp="1" noChangeArrowheads="1"/>
          </p:cNvSpPr>
          <p:nvPr>
            <p:ph type="body" idx="1"/>
          </p:nvPr>
        </p:nvSpPr>
        <p:spPr/>
        <p:txBody>
          <a:bodyPr/>
          <a:lstStyle/>
          <a:p>
            <a:r>
              <a:rPr lang="pt-BR" sz="2800" b="1" i="1" dirty="0">
                <a:cs typeface="Times New Roman" pitchFamily="18" charset="0"/>
              </a:rPr>
              <a:t>A distinção entre variáveis quantitativas e qualitativas: </a:t>
            </a:r>
          </a:p>
          <a:p>
            <a:pPr lvl="1"/>
            <a:endParaRPr lang="pt-BR" sz="2400" dirty="0">
              <a:cs typeface="Times New Roman" pitchFamily="18" charset="0"/>
            </a:endParaRPr>
          </a:p>
          <a:p>
            <a:pPr lvl="1"/>
            <a:r>
              <a:rPr lang="pt-BR" sz="2400" dirty="0">
                <a:cs typeface="Times New Roman" pitchFamily="18" charset="0"/>
              </a:rPr>
              <a:t>- Variáveis em que os níveis de mensuração diferem quanto a qualidade são chamadas de qualitativas. </a:t>
            </a:r>
          </a:p>
          <a:p>
            <a:pPr lvl="1"/>
            <a:endParaRPr lang="pt-BR" sz="2400" dirty="0">
              <a:cs typeface="Times New Roman" pitchFamily="18" charset="0"/>
            </a:endParaRPr>
          </a:p>
          <a:p>
            <a:pPr lvl="1"/>
            <a:r>
              <a:rPr lang="pt-BR" sz="2400" dirty="0">
                <a:cs typeface="Times New Roman" pitchFamily="18" charset="0"/>
              </a:rPr>
              <a:t>- Variáveis em que os níveis de mensuração têm diferentes quantidades da característica de interesse são chamadas de quantitativas.</a:t>
            </a:r>
          </a:p>
          <a:p>
            <a:endParaRPr lang="pt-BR" sz="2800" dirty="0"/>
          </a:p>
        </p:txBody>
      </p:sp>
    </p:spTree>
    <p:extLst>
      <p:ext uri="{BB962C8B-B14F-4D97-AF65-F5344CB8AC3E}">
        <p14:creationId xmlns:p14="http://schemas.microsoft.com/office/powerpoint/2010/main" val="41877739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5123">
                                            <p:txEl>
                                              <p:pRg st="0" end="0"/>
                                            </p:txEl>
                                          </p:spTgt>
                                        </p:tgtEl>
                                        <p:attrNameLst>
                                          <p:attrName>style.visibility</p:attrName>
                                        </p:attrNameLst>
                                      </p:cBhvr>
                                      <p:to>
                                        <p:strVal val="visible"/>
                                      </p:to>
                                    </p:set>
                                    <p:anim calcmode="lin" valueType="num">
                                      <p:cBhvr additive="base">
                                        <p:cTn id="7" dur="500" fill="hold"/>
                                        <p:tgtEl>
                                          <p:spTgt spid="512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123">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 fill="hold" grpId="0" nodeType="clickEffect">
                                  <p:stCondLst>
                                    <p:cond delay="0"/>
                                  </p:stCondLst>
                                  <p:childTnLst>
                                    <p:set>
                                      <p:cBhvr>
                                        <p:cTn id="12" dur="1" fill="hold">
                                          <p:stCondLst>
                                            <p:cond delay="0"/>
                                          </p:stCondLst>
                                        </p:cTn>
                                        <p:tgtEl>
                                          <p:spTgt spid="5123">
                                            <p:txEl>
                                              <p:pRg st="2" end="2"/>
                                            </p:txEl>
                                          </p:spTgt>
                                        </p:tgtEl>
                                        <p:attrNameLst>
                                          <p:attrName>style.visibility</p:attrName>
                                        </p:attrNameLst>
                                      </p:cBhvr>
                                      <p:to>
                                        <p:strVal val="visible"/>
                                      </p:to>
                                    </p:set>
                                    <p:anim calcmode="lin" valueType="num">
                                      <p:cBhvr additive="base">
                                        <p:cTn id="13" dur="500" fill="hold"/>
                                        <p:tgtEl>
                                          <p:spTgt spid="512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123">
                                            <p:txEl>
                                              <p:pRg st="2" end="2"/>
                                            </p:txEl>
                                          </p:spTgt>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1" fill="hold" grpId="0" nodeType="clickEffect">
                                  <p:stCondLst>
                                    <p:cond delay="0"/>
                                  </p:stCondLst>
                                  <p:childTnLst>
                                    <p:set>
                                      <p:cBhvr>
                                        <p:cTn id="18" dur="1" fill="hold">
                                          <p:stCondLst>
                                            <p:cond delay="0"/>
                                          </p:stCondLst>
                                        </p:cTn>
                                        <p:tgtEl>
                                          <p:spTgt spid="5123">
                                            <p:txEl>
                                              <p:pRg st="4" end="4"/>
                                            </p:txEl>
                                          </p:spTgt>
                                        </p:tgtEl>
                                        <p:attrNameLst>
                                          <p:attrName>style.visibility</p:attrName>
                                        </p:attrNameLst>
                                      </p:cBhvr>
                                      <p:to>
                                        <p:strVal val="visible"/>
                                      </p:to>
                                    </p:set>
                                    <p:anim calcmode="lin" valueType="num">
                                      <p:cBhvr additive="base">
                                        <p:cTn id="19" dur="500" fill="hold"/>
                                        <p:tgtEl>
                                          <p:spTgt spid="512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123">
                                            <p:txEl>
                                              <p:pRg st="4" end="4"/>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build="p" bldLvl="2" autoUpdateAnimBg="0"/>
    </p:bldLst>
  </p:timing>
</p:sld>
</file>

<file path=ppt/slides/slide3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pt-BR" sz="3200" b="1" i="1" dirty="0">
                <a:cs typeface="Times New Roman" pitchFamily="18" charset="0"/>
              </a:rPr>
              <a:t>Variáveis Qualitativas </a:t>
            </a:r>
            <a:r>
              <a:rPr lang="pt-BR" sz="2400" b="1" i="1" dirty="0">
                <a:cs typeface="Times New Roman" pitchFamily="18" charset="0"/>
              </a:rPr>
              <a:t>(em alguns livro-textos: Categóricas)</a:t>
            </a:r>
          </a:p>
        </p:txBody>
      </p:sp>
      <p:sp>
        <p:nvSpPr>
          <p:cNvPr id="6147" name="Rectangle 3"/>
          <p:cNvSpPr>
            <a:spLocks noGrp="1" noChangeArrowheads="1"/>
          </p:cNvSpPr>
          <p:nvPr>
            <p:ph type="body" idx="1"/>
          </p:nvPr>
        </p:nvSpPr>
        <p:spPr>
          <a:xfrm>
            <a:off x="609600" y="1028700"/>
            <a:ext cx="7772400" cy="3829050"/>
          </a:xfrm>
        </p:spPr>
        <p:txBody>
          <a:bodyPr/>
          <a:lstStyle/>
          <a:p>
            <a:pPr>
              <a:lnSpc>
                <a:spcPct val="90000"/>
              </a:lnSpc>
            </a:pPr>
            <a:r>
              <a:rPr lang="pt-BR" sz="1800" b="1" i="1" dirty="0">
                <a:cs typeface="Times New Roman" pitchFamily="18" charset="0"/>
              </a:rPr>
              <a:t>Nominal</a:t>
            </a:r>
          </a:p>
          <a:p>
            <a:pPr>
              <a:lnSpc>
                <a:spcPct val="90000"/>
              </a:lnSpc>
            </a:pPr>
            <a:r>
              <a:rPr lang="pt-BR" sz="1800" i="1" dirty="0">
                <a:cs typeface="Times New Roman" pitchFamily="18" charset="0"/>
              </a:rPr>
              <a:t>São variáveis qualitativas que descrevem atributos que podem ser divididos em categorias mutuamente excludentes e que permitem a classificação exaustiva de todos os elementos de um conjunto qualquer. </a:t>
            </a:r>
          </a:p>
          <a:p>
            <a:pPr algn="just">
              <a:lnSpc>
                <a:spcPct val="90000"/>
              </a:lnSpc>
            </a:pPr>
            <a:r>
              <a:rPr lang="pt-BR" sz="1800" i="1" dirty="0">
                <a:cs typeface="Times New Roman" pitchFamily="18" charset="0"/>
              </a:rPr>
              <a:t>Exemplos:</a:t>
            </a:r>
          </a:p>
          <a:p>
            <a:pPr lvl="1">
              <a:lnSpc>
                <a:spcPct val="90000"/>
              </a:lnSpc>
            </a:pPr>
            <a:r>
              <a:rPr lang="pt-BR" sz="1800" i="1" dirty="0">
                <a:cs typeface="Times New Roman" pitchFamily="18" charset="0"/>
              </a:rPr>
              <a:t>Sexo, cor da pele, religião, preferência eleitoral</a:t>
            </a:r>
          </a:p>
          <a:p>
            <a:pPr>
              <a:lnSpc>
                <a:spcPct val="90000"/>
              </a:lnSpc>
            </a:pPr>
            <a:r>
              <a:rPr lang="pt-BR" sz="1800" b="1" i="1" dirty="0">
                <a:cs typeface="Times New Roman" pitchFamily="18" charset="0"/>
              </a:rPr>
              <a:t>Ordinal </a:t>
            </a:r>
          </a:p>
          <a:p>
            <a:pPr>
              <a:lnSpc>
                <a:spcPct val="90000"/>
              </a:lnSpc>
            </a:pPr>
            <a:r>
              <a:rPr lang="pt-BR" sz="1800" b="1" i="1" dirty="0">
                <a:cs typeface="Times New Roman" pitchFamily="18" charset="0"/>
              </a:rPr>
              <a:t> </a:t>
            </a:r>
            <a:r>
              <a:rPr lang="pt-BR" sz="1800" i="1" dirty="0">
                <a:cs typeface="Times New Roman" pitchFamily="18" charset="0"/>
              </a:rPr>
              <a:t>São variáveis qualitativas em que as categorias podem ser ordenadas, embora as distâncias absolutas entre as categorias seja desconhecida.</a:t>
            </a:r>
          </a:p>
          <a:p>
            <a:pPr algn="just">
              <a:lnSpc>
                <a:spcPct val="90000"/>
              </a:lnSpc>
            </a:pPr>
            <a:r>
              <a:rPr lang="pt-BR" sz="1800" i="1" dirty="0">
                <a:cs typeface="Times New Roman" pitchFamily="18" charset="0"/>
              </a:rPr>
              <a:t> Exemplos:</a:t>
            </a:r>
          </a:p>
          <a:p>
            <a:pPr lvl="1">
              <a:lnSpc>
                <a:spcPct val="90000"/>
              </a:lnSpc>
            </a:pPr>
            <a:r>
              <a:rPr lang="pt-BR" sz="1800" i="1" dirty="0">
                <a:cs typeface="Times New Roman" pitchFamily="18" charset="0"/>
              </a:rPr>
              <a:t>Classe social, escalas atitudinais de </a:t>
            </a:r>
            <a:r>
              <a:rPr lang="pt-BR" sz="1800" i="1" dirty="0" err="1">
                <a:cs typeface="Times New Roman" pitchFamily="18" charset="0"/>
              </a:rPr>
              <a:t>survey</a:t>
            </a:r>
            <a:endParaRPr lang="pt-BR" sz="1800" i="1" dirty="0">
              <a:cs typeface="Times New Roman" pitchFamily="18" charset="0"/>
            </a:endParaRPr>
          </a:p>
          <a:p>
            <a:pPr>
              <a:lnSpc>
                <a:spcPct val="90000"/>
              </a:lnSpc>
            </a:pPr>
            <a:endParaRPr lang="pt-BR" sz="1800" dirty="0"/>
          </a:p>
        </p:txBody>
      </p:sp>
    </p:spTree>
    <p:extLst>
      <p:ext uri="{BB962C8B-B14F-4D97-AF65-F5344CB8AC3E}">
        <p14:creationId xmlns:p14="http://schemas.microsoft.com/office/powerpoint/2010/main" val="15230120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anim calcmode="lin" valueType="num">
                                      <p:cBhvr additive="base">
                                        <p:cTn id="7" dur="500" fill="hold"/>
                                        <p:tgtEl>
                                          <p:spTgt spid="614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147">
                                            <p:txEl>
                                              <p:pRg st="0" end="0"/>
                                            </p:txEl>
                                          </p:spTgt>
                                        </p:tgtEl>
                                        <p:attrNameLst>
                                          <p:attrName>ppt_y</p:attrName>
                                        </p:attrNameLst>
                                      </p:cBhvr>
                                      <p:tavLst>
                                        <p:tav tm="0">
                                          <p:val>
                                            <p:strVal val="0-#ppt_h/2"/>
                                          </p:val>
                                        </p:tav>
                                        <p:tav tm="100000">
                                          <p:val>
                                            <p:strVal val="#ppt_y"/>
                                          </p:val>
                                        </p:tav>
                                      </p:tavLst>
                                    </p:anim>
                                  </p:childTnLst>
                                  <p:subTnLst>
                                    <p:animClr clrSpc="rgb" dir="cw">
                                      <p:cBhvr override="childStyle">
                                        <p:cTn dur="1" fill="hold" display="0" masterRel="nextClick" afterEffect="1"/>
                                        <p:tgtEl>
                                          <p:spTgt spid="6147">
                                            <p:txEl>
                                              <p:pRg st="0" end="0"/>
                                            </p:txEl>
                                          </p:spTgt>
                                        </p:tgtEl>
                                        <p:attrNameLst>
                                          <p:attrName>ppt_c</p:attrName>
                                        </p:attrNameLst>
                                      </p:cBhvr>
                                      <p:to>
                                        <a:schemeClr val="bg2"/>
                                      </p:to>
                                    </p:animClr>
                                  </p:subTnLst>
                                </p:cTn>
                              </p:par>
                            </p:childTnLst>
                          </p:cTn>
                        </p:par>
                      </p:childTnLst>
                    </p:cTn>
                  </p:par>
                  <p:par>
                    <p:cTn id="9" fill="hold">
                      <p:stCondLst>
                        <p:cond delay="indefinite"/>
                      </p:stCondLst>
                      <p:childTnLst>
                        <p:par>
                          <p:cTn id="10" fill="hold">
                            <p:stCondLst>
                              <p:cond delay="0"/>
                            </p:stCondLst>
                            <p:childTnLst>
                              <p:par>
                                <p:cTn id="11" presetID="2" presetClass="entr" presetSubtype="1" fill="hold" grpId="0" nodeType="clickEffect">
                                  <p:stCondLst>
                                    <p:cond delay="0"/>
                                  </p:stCondLst>
                                  <p:childTnLst>
                                    <p:set>
                                      <p:cBhvr>
                                        <p:cTn id="12" dur="1" fill="hold">
                                          <p:stCondLst>
                                            <p:cond delay="0"/>
                                          </p:stCondLst>
                                        </p:cTn>
                                        <p:tgtEl>
                                          <p:spTgt spid="6147">
                                            <p:txEl>
                                              <p:pRg st="1" end="1"/>
                                            </p:txEl>
                                          </p:spTgt>
                                        </p:tgtEl>
                                        <p:attrNameLst>
                                          <p:attrName>style.visibility</p:attrName>
                                        </p:attrNameLst>
                                      </p:cBhvr>
                                      <p:to>
                                        <p:strVal val="visible"/>
                                      </p:to>
                                    </p:set>
                                    <p:anim calcmode="lin" valueType="num">
                                      <p:cBhvr additive="base">
                                        <p:cTn id="13" dur="500" fill="hold"/>
                                        <p:tgtEl>
                                          <p:spTgt spid="614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147">
                                            <p:txEl>
                                              <p:pRg st="1" end="1"/>
                                            </p:txEl>
                                          </p:spTgt>
                                        </p:tgtEl>
                                        <p:attrNameLst>
                                          <p:attrName>ppt_y</p:attrName>
                                        </p:attrNameLst>
                                      </p:cBhvr>
                                      <p:tavLst>
                                        <p:tav tm="0">
                                          <p:val>
                                            <p:strVal val="0-#ppt_h/2"/>
                                          </p:val>
                                        </p:tav>
                                        <p:tav tm="100000">
                                          <p:val>
                                            <p:strVal val="#ppt_y"/>
                                          </p:val>
                                        </p:tav>
                                      </p:tavLst>
                                    </p:anim>
                                  </p:childTnLst>
                                  <p:subTnLst>
                                    <p:animClr clrSpc="rgb" dir="cw">
                                      <p:cBhvr override="childStyle">
                                        <p:cTn dur="1" fill="hold" display="0" masterRel="nextClick" afterEffect="1"/>
                                        <p:tgtEl>
                                          <p:spTgt spid="6147">
                                            <p:txEl>
                                              <p:pRg st="1" end="1"/>
                                            </p:txEl>
                                          </p:spTgt>
                                        </p:tgtEl>
                                        <p:attrNameLst>
                                          <p:attrName>ppt_c</p:attrName>
                                        </p:attrNameLst>
                                      </p:cBhvr>
                                      <p:to>
                                        <a:schemeClr val="bg2"/>
                                      </p:to>
                                    </p:animClr>
                                  </p:subTnLst>
                                </p:cTn>
                              </p:par>
                            </p:childTnLst>
                          </p:cTn>
                        </p:par>
                      </p:childTnLst>
                    </p:cTn>
                  </p:par>
                  <p:par>
                    <p:cTn id="15" fill="hold">
                      <p:stCondLst>
                        <p:cond delay="indefinite"/>
                      </p:stCondLst>
                      <p:childTnLst>
                        <p:par>
                          <p:cTn id="16" fill="hold">
                            <p:stCondLst>
                              <p:cond delay="0"/>
                            </p:stCondLst>
                            <p:childTnLst>
                              <p:par>
                                <p:cTn id="17" presetID="2" presetClass="entr" presetSubtype="1" fill="hold" grpId="0" nodeType="clickEffect">
                                  <p:stCondLst>
                                    <p:cond delay="0"/>
                                  </p:stCondLst>
                                  <p:childTnLst>
                                    <p:set>
                                      <p:cBhvr>
                                        <p:cTn id="18" dur="1" fill="hold">
                                          <p:stCondLst>
                                            <p:cond delay="0"/>
                                          </p:stCondLst>
                                        </p:cTn>
                                        <p:tgtEl>
                                          <p:spTgt spid="6147">
                                            <p:txEl>
                                              <p:pRg st="2" end="2"/>
                                            </p:txEl>
                                          </p:spTgt>
                                        </p:tgtEl>
                                        <p:attrNameLst>
                                          <p:attrName>style.visibility</p:attrName>
                                        </p:attrNameLst>
                                      </p:cBhvr>
                                      <p:to>
                                        <p:strVal val="visible"/>
                                      </p:to>
                                    </p:set>
                                    <p:anim calcmode="lin" valueType="num">
                                      <p:cBhvr additive="base">
                                        <p:cTn id="19" dur="500" fill="hold"/>
                                        <p:tgtEl>
                                          <p:spTgt spid="6147">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147">
                                            <p:txEl>
                                              <p:pRg st="2" end="2"/>
                                            </p:txEl>
                                          </p:spTgt>
                                        </p:tgtEl>
                                        <p:attrNameLst>
                                          <p:attrName>ppt_y</p:attrName>
                                        </p:attrNameLst>
                                      </p:cBhvr>
                                      <p:tavLst>
                                        <p:tav tm="0">
                                          <p:val>
                                            <p:strVal val="0-#ppt_h/2"/>
                                          </p:val>
                                        </p:tav>
                                        <p:tav tm="100000">
                                          <p:val>
                                            <p:strVal val="#ppt_y"/>
                                          </p:val>
                                        </p:tav>
                                      </p:tavLst>
                                    </p:anim>
                                  </p:childTnLst>
                                  <p:subTnLst>
                                    <p:animClr clrSpc="rgb" dir="cw">
                                      <p:cBhvr override="childStyle">
                                        <p:cTn dur="1" fill="hold" display="0" masterRel="nextClick" afterEffect="1"/>
                                        <p:tgtEl>
                                          <p:spTgt spid="6147">
                                            <p:txEl>
                                              <p:pRg st="2" end="2"/>
                                            </p:txEl>
                                          </p:spTgt>
                                        </p:tgtEl>
                                        <p:attrNameLst>
                                          <p:attrName>ppt_c</p:attrName>
                                        </p:attrNameLst>
                                      </p:cBhvr>
                                      <p:to>
                                        <a:schemeClr val="bg2"/>
                                      </p:to>
                                    </p:animClr>
                                  </p:subTnLst>
                                </p:cTn>
                              </p:par>
                            </p:childTnLst>
                          </p:cTn>
                        </p:par>
                      </p:childTnLst>
                    </p:cTn>
                  </p:par>
                  <p:par>
                    <p:cTn id="21" fill="hold">
                      <p:stCondLst>
                        <p:cond delay="indefinite"/>
                      </p:stCondLst>
                      <p:childTnLst>
                        <p:par>
                          <p:cTn id="22" fill="hold">
                            <p:stCondLst>
                              <p:cond delay="0"/>
                            </p:stCondLst>
                            <p:childTnLst>
                              <p:par>
                                <p:cTn id="23" presetID="2" presetClass="entr" presetSubtype="1" fill="hold" grpId="0" nodeType="clickEffect">
                                  <p:stCondLst>
                                    <p:cond delay="0"/>
                                  </p:stCondLst>
                                  <p:childTnLst>
                                    <p:set>
                                      <p:cBhvr>
                                        <p:cTn id="24" dur="1" fill="hold">
                                          <p:stCondLst>
                                            <p:cond delay="0"/>
                                          </p:stCondLst>
                                        </p:cTn>
                                        <p:tgtEl>
                                          <p:spTgt spid="6147">
                                            <p:txEl>
                                              <p:pRg st="3" end="3"/>
                                            </p:txEl>
                                          </p:spTgt>
                                        </p:tgtEl>
                                        <p:attrNameLst>
                                          <p:attrName>style.visibility</p:attrName>
                                        </p:attrNameLst>
                                      </p:cBhvr>
                                      <p:to>
                                        <p:strVal val="visible"/>
                                      </p:to>
                                    </p:set>
                                    <p:anim calcmode="lin" valueType="num">
                                      <p:cBhvr additive="base">
                                        <p:cTn id="25" dur="500" fill="hold"/>
                                        <p:tgtEl>
                                          <p:spTgt spid="6147">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147">
                                            <p:txEl>
                                              <p:pRg st="3" end="3"/>
                                            </p:txEl>
                                          </p:spTgt>
                                        </p:tgtEl>
                                        <p:attrNameLst>
                                          <p:attrName>ppt_y</p:attrName>
                                        </p:attrNameLst>
                                      </p:cBhvr>
                                      <p:tavLst>
                                        <p:tav tm="0">
                                          <p:val>
                                            <p:strVal val="0-#ppt_h/2"/>
                                          </p:val>
                                        </p:tav>
                                        <p:tav tm="100000">
                                          <p:val>
                                            <p:strVal val="#ppt_y"/>
                                          </p:val>
                                        </p:tav>
                                      </p:tavLst>
                                    </p:anim>
                                  </p:childTnLst>
                                  <p:subTnLst>
                                    <p:animClr clrSpc="rgb" dir="cw">
                                      <p:cBhvr override="childStyle">
                                        <p:cTn dur="1" fill="hold" display="0" masterRel="nextClick" afterEffect="1"/>
                                        <p:tgtEl>
                                          <p:spTgt spid="6147">
                                            <p:txEl>
                                              <p:pRg st="3" end="3"/>
                                            </p:txEl>
                                          </p:spTgt>
                                        </p:tgtEl>
                                        <p:attrNameLst>
                                          <p:attrName>ppt_c</p:attrName>
                                        </p:attrNameLst>
                                      </p:cBhvr>
                                      <p:to>
                                        <a:schemeClr val="bg2"/>
                                      </p:to>
                                    </p:animClr>
                                  </p:subTnLst>
                                </p:cTn>
                              </p:par>
                            </p:childTnLst>
                          </p:cTn>
                        </p:par>
                      </p:childTnLst>
                    </p:cTn>
                  </p:par>
                  <p:par>
                    <p:cTn id="27" fill="hold">
                      <p:stCondLst>
                        <p:cond delay="indefinite"/>
                      </p:stCondLst>
                      <p:childTnLst>
                        <p:par>
                          <p:cTn id="28" fill="hold">
                            <p:stCondLst>
                              <p:cond delay="0"/>
                            </p:stCondLst>
                            <p:childTnLst>
                              <p:par>
                                <p:cTn id="29" presetID="2" presetClass="entr" presetSubtype="1" fill="hold" grpId="0" nodeType="clickEffect">
                                  <p:stCondLst>
                                    <p:cond delay="0"/>
                                  </p:stCondLst>
                                  <p:childTnLst>
                                    <p:set>
                                      <p:cBhvr>
                                        <p:cTn id="30" dur="1" fill="hold">
                                          <p:stCondLst>
                                            <p:cond delay="0"/>
                                          </p:stCondLst>
                                        </p:cTn>
                                        <p:tgtEl>
                                          <p:spTgt spid="6147">
                                            <p:txEl>
                                              <p:pRg st="4" end="4"/>
                                            </p:txEl>
                                          </p:spTgt>
                                        </p:tgtEl>
                                        <p:attrNameLst>
                                          <p:attrName>style.visibility</p:attrName>
                                        </p:attrNameLst>
                                      </p:cBhvr>
                                      <p:to>
                                        <p:strVal val="visible"/>
                                      </p:to>
                                    </p:set>
                                    <p:anim calcmode="lin" valueType="num">
                                      <p:cBhvr additive="base">
                                        <p:cTn id="31" dur="500" fill="hold"/>
                                        <p:tgtEl>
                                          <p:spTgt spid="6147">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147">
                                            <p:txEl>
                                              <p:pRg st="4" end="4"/>
                                            </p:txEl>
                                          </p:spTgt>
                                        </p:tgtEl>
                                        <p:attrNameLst>
                                          <p:attrName>ppt_y</p:attrName>
                                        </p:attrNameLst>
                                      </p:cBhvr>
                                      <p:tavLst>
                                        <p:tav tm="0">
                                          <p:val>
                                            <p:strVal val="0-#ppt_h/2"/>
                                          </p:val>
                                        </p:tav>
                                        <p:tav tm="100000">
                                          <p:val>
                                            <p:strVal val="#ppt_y"/>
                                          </p:val>
                                        </p:tav>
                                      </p:tavLst>
                                    </p:anim>
                                  </p:childTnLst>
                                  <p:subTnLst>
                                    <p:animClr clrSpc="rgb" dir="cw">
                                      <p:cBhvr override="childStyle">
                                        <p:cTn dur="1" fill="hold" display="0" masterRel="nextClick" afterEffect="1"/>
                                        <p:tgtEl>
                                          <p:spTgt spid="6147">
                                            <p:txEl>
                                              <p:pRg st="4" end="4"/>
                                            </p:txEl>
                                          </p:spTgt>
                                        </p:tgtEl>
                                        <p:attrNameLst>
                                          <p:attrName>ppt_c</p:attrName>
                                        </p:attrNameLst>
                                      </p:cBhvr>
                                      <p:to>
                                        <a:schemeClr val="bg2"/>
                                      </p:to>
                                    </p:animClr>
                                  </p:subTnLst>
                                </p:cTn>
                              </p:par>
                            </p:childTnLst>
                          </p:cTn>
                        </p:par>
                      </p:childTnLst>
                    </p:cTn>
                  </p:par>
                  <p:par>
                    <p:cTn id="33" fill="hold">
                      <p:stCondLst>
                        <p:cond delay="indefinite"/>
                      </p:stCondLst>
                      <p:childTnLst>
                        <p:par>
                          <p:cTn id="34" fill="hold">
                            <p:stCondLst>
                              <p:cond delay="0"/>
                            </p:stCondLst>
                            <p:childTnLst>
                              <p:par>
                                <p:cTn id="35" presetID="2" presetClass="entr" presetSubtype="1" fill="hold" grpId="0" nodeType="clickEffect">
                                  <p:stCondLst>
                                    <p:cond delay="0"/>
                                  </p:stCondLst>
                                  <p:childTnLst>
                                    <p:set>
                                      <p:cBhvr>
                                        <p:cTn id="36" dur="1" fill="hold">
                                          <p:stCondLst>
                                            <p:cond delay="0"/>
                                          </p:stCondLst>
                                        </p:cTn>
                                        <p:tgtEl>
                                          <p:spTgt spid="6147">
                                            <p:txEl>
                                              <p:pRg st="5" end="5"/>
                                            </p:txEl>
                                          </p:spTgt>
                                        </p:tgtEl>
                                        <p:attrNameLst>
                                          <p:attrName>style.visibility</p:attrName>
                                        </p:attrNameLst>
                                      </p:cBhvr>
                                      <p:to>
                                        <p:strVal val="visible"/>
                                      </p:to>
                                    </p:set>
                                    <p:anim calcmode="lin" valueType="num">
                                      <p:cBhvr additive="base">
                                        <p:cTn id="37" dur="500" fill="hold"/>
                                        <p:tgtEl>
                                          <p:spTgt spid="6147">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6147">
                                            <p:txEl>
                                              <p:pRg st="5" end="5"/>
                                            </p:txEl>
                                          </p:spTgt>
                                        </p:tgtEl>
                                        <p:attrNameLst>
                                          <p:attrName>ppt_y</p:attrName>
                                        </p:attrNameLst>
                                      </p:cBhvr>
                                      <p:tavLst>
                                        <p:tav tm="0">
                                          <p:val>
                                            <p:strVal val="0-#ppt_h/2"/>
                                          </p:val>
                                        </p:tav>
                                        <p:tav tm="100000">
                                          <p:val>
                                            <p:strVal val="#ppt_y"/>
                                          </p:val>
                                        </p:tav>
                                      </p:tavLst>
                                    </p:anim>
                                  </p:childTnLst>
                                  <p:subTnLst>
                                    <p:animClr clrSpc="rgb" dir="cw">
                                      <p:cBhvr override="childStyle">
                                        <p:cTn dur="1" fill="hold" display="0" masterRel="nextClick" afterEffect="1"/>
                                        <p:tgtEl>
                                          <p:spTgt spid="6147">
                                            <p:txEl>
                                              <p:pRg st="5" end="5"/>
                                            </p:txEl>
                                          </p:spTgt>
                                        </p:tgtEl>
                                        <p:attrNameLst>
                                          <p:attrName>ppt_c</p:attrName>
                                        </p:attrNameLst>
                                      </p:cBhvr>
                                      <p:to>
                                        <a:schemeClr val="bg2"/>
                                      </p:to>
                                    </p:animClr>
                                  </p:subTnLst>
                                </p:cTn>
                              </p:par>
                            </p:childTnLst>
                          </p:cTn>
                        </p:par>
                      </p:childTnLst>
                    </p:cTn>
                  </p:par>
                  <p:par>
                    <p:cTn id="39" fill="hold">
                      <p:stCondLst>
                        <p:cond delay="indefinite"/>
                      </p:stCondLst>
                      <p:childTnLst>
                        <p:par>
                          <p:cTn id="40" fill="hold">
                            <p:stCondLst>
                              <p:cond delay="0"/>
                            </p:stCondLst>
                            <p:childTnLst>
                              <p:par>
                                <p:cTn id="41" presetID="2" presetClass="entr" presetSubtype="1" fill="hold" grpId="0" nodeType="clickEffect">
                                  <p:stCondLst>
                                    <p:cond delay="0"/>
                                  </p:stCondLst>
                                  <p:childTnLst>
                                    <p:set>
                                      <p:cBhvr>
                                        <p:cTn id="42" dur="1" fill="hold">
                                          <p:stCondLst>
                                            <p:cond delay="0"/>
                                          </p:stCondLst>
                                        </p:cTn>
                                        <p:tgtEl>
                                          <p:spTgt spid="6147">
                                            <p:txEl>
                                              <p:pRg st="6" end="6"/>
                                            </p:txEl>
                                          </p:spTgt>
                                        </p:tgtEl>
                                        <p:attrNameLst>
                                          <p:attrName>style.visibility</p:attrName>
                                        </p:attrNameLst>
                                      </p:cBhvr>
                                      <p:to>
                                        <p:strVal val="visible"/>
                                      </p:to>
                                    </p:set>
                                    <p:anim calcmode="lin" valueType="num">
                                      <p:cBhvr additive="base">
                                        <p:cTn id="43" dur="500" fill="hold"/>
                                        <p:tgtEl>
                                          <p:spTgt spid="6147">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6147">
                                            <p:txEl>
                                              <p:pRg st="6" end="6"/>
                                            </p:txEl>
                                          </p:spTgt>
                                        </p:tgtEl>
                                        <p:attrNameLst>
                                          <p:attrName>ppt_y</p:attrName>
                                        </p:attrNameLst>
                                      </p:cBhvr>
                                      <p:tavLst>
                                        <p:tav tm="0">
                                          <p:val>
                                            <p:strVal val="0-#ppt_h/2"/>
                                          </p:val>
                                        </p:tav>
                                        <p:tav tm="100000">
                                          <p:val>
                                            <p:strVal val="#ppt_y"/>
                                          </p:val>
                                        </p:tav>
                                      </p:tavLst>
                                    </p:anim>
                                  </p:childTnLst>
                                  <p:subTnLst>
                                    <p:animClr clrSpc="rgb" dir="cw">
                                      <p:cBhvr override="childStyle">
                                        <p:cTn dur="1" fill="hold" display="0" masterRel="nextClick" afterEffect="1"/>
                                        <p:tgtEl>
                                          <p:spTgt spid="6147">
                                            <p:txEl>
                                              <p:pRg st="6" end="6"/>
                                            </p:txEl>
                                          </p:spTgt>
                                        </p:tgtEl>
                                        <p:attrNameLst>
                                          <p:attrName>ppt_c</p:attrName>
                                        </p:attrNameLst>
                                      </p:cBhvr>
                                      <p:to>
                                        <a:schemeClr val="bg2"/>
                                      </p:to>
                                    </p:animClr>
                                  </p:subTnLst>
                                </p:cTn>
                              </p:par>
                            </p:childTnLst>
                          </p:cTn>
                        </p:par>
                      </p:childTnLst>
                    </p:cTn>
                  </p:par>
                  <p:par>
                    <p:cTn id="45" fill="hold">
                      <p:stCondLst>
                        <p:cond delay="indefinite"/>
                      </p:stCondLst>
                      <p:childTnLst>
                        <p:par>
                          <p:cTn id="46" fill="hold">
                            <p:stCondLst>
                              <p:cond delay="0"/>
                            </p:stCondLst>
                            <p:childTnLst>
                              <p:par>
                                <p:cTn id="47" presetID="2" presetClass="entr" presetSubtype="1" fill="hold" grpId="0" nodeType="clickEffect">
                                  <p:stCondLst>
                                    <p:cond delay="0"/>
                                  </p:stCondLst>
                                  <p:childTnLst>
                                    <p:set>
                                      <p:cBhvr>
                                        <p:cTn id="48" dur="1" fill="hold">
                                          <p:stCondLst>
                                            <p:cond delay="0"/>
                                          </p:stCondLst>
                                        </p:cTn>
                                        <p:tgtEl>
                                          <p:spTgt spid="6147">
                                            <p:txEl>
                                              <p:pRg st="7" end="7"/>
                                            </p:txEl>
                                          </p:spTgt>
                                        </p:tgtEl>
                                        <p:attrNameLst>
                                          <p:attrName>style.visibility</p:attrName>
                                        </p:attrNameLst>
                                      </p:cBhvr>
                                      <p:to>
                                        <p:strVal val="visible"/>
                                      </p:to>
                                    </p:set>
                                    <p:anim calcmode="lin" valueType="num">
                                      <p:cBhvr additive="base">
                                        <p:cTn id="49" dur="500" fill="hold"/>
                                        <p:tgtEl>
                                          <p:spTgt spid="6147">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6147">
                                            <p:txEl>
                                              <p:pRg st="7" end="7"/>
                                            </p:txEl>
                                          </p:spTgt>
                                        </p:tgtEl>
                                        <p:attrNameLst>
                                          <p:attrName>ppt_y</p:attrName>
                                        </p:attrNameLst>
                                      </p:cBhvr>
                                      <p:tavLst>
                                        <p:tav tm="0">
                                          <p:val>
                                            <p:strVal val="0-#ppt_h/2"/>
                                          </p:val>
                                        </p:tav>
                                        <p:tav tm="100000">
                                          <p:val>
                                            <p:strVal val="#ppt_y"/>
                                          </p:val>
                                        </p:tav>
                                      </p:tavLst>
                                    </p:anim>
                                  </p:childTnLst>
                                  <p:subTnLst>
                                    <p:animClr clrSpc="rgb" dir="cw">
                                      <p:cBhvr override="childStyle">
                                        <p:cTn dur="1" fill="hold" display="0" masterRel="nextClick" afterEffect="1"/>
                                        <p:tgtEl>
                                          <p:spTgt spid="6147">
                                            <p:txEl>
                                              <p:pRg st="7" end="7"/>
                                            </p:txEl>
                                          </p:spTgt>
                                        </p:tgtEl>
                                        <p:attrNameLst>
                                          <p:attrName>ppt_c</p:attrName>
                                        </p:attrNameLst>
                                      </p:cBhvr>
                                      <p:to>
                                        <a:schemeClr val="bg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build="p" bldLvl="2" autoUpdateAnimBg="0"/>
    </p:bldLst>
  </p:timing>
</p:sld>
</file>

<file path=ppt/slides/slide3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609600" y="-114300"/>
            <a:ext cx="7772400" cy="742950"/>
          </a:xfrm>
        </p:spPr>
        <p:txBody>
          <a:bodyPr/>
          <a:lstStyle/>
          <a:p>
            <a:r>
              <a:rPr lang="pt-BR" sz="3200" b="1" i="1" dirty="0">
                <a:cs typeface="Times New Roman" pitchFamily="18" charset="0"/>
              </a:rPr>
              <a:t>Variáveis Quantitativas (Intervalar)</a:t>
            </a:r>
          </a:p>
        </p:txBody>
      </p:sp>
      <p:sp>
        <p:nvSpPr>
          <p:cNvPr id="7171" name="Rectangle 3"/>
          <p:cNvSpPr>
            <a:spLocks noGrp="1" noChangeArrowheads="1"/>
          </p:cNvSpPr>
          <p:nvPr>
            <p:ph type="body" idx="1"/>
          </p:nvPr>
        </p:nvSpPr>
        <p:spPr>
          <a:xfrm>
            <a:off x="533400" y="514350"/>
            <a:ext cx="7772400" cy="4171950"/>
          </a:xfrm>
        </p:spPr>
        <p:txBody>
          <a:bodyPr/>
          <a:lstStyle/>
          <a:p>
            <a:pPr>
              <a:lnSpc>
                <a:spcPct val="90000"/>
              </a:lnSpc>
            </a:pPr>
            <a:endParaRPr lang="pt-BR" sz="2400" i="1" dirty="0">
              <a:cs typeface="Times New Roman" pitchFamily="18" charset="0"/>
            </a:endParaRPr>
          </a:p>
          <a:p>
            <a:pPr>
              <a:lnSpc>
                <a:spcPct val="90000"/>
              </a:lnSpc>
            </a:pPr>
            <a:r>
              <a:rPr lang="pt-BR" sz="2400" i="1" dirty="0">
                <a:cs typeface="Times New Roman" pitchFamily="18" charset="0"/>
              </a:rPr>
              <a:t> Quando a variável é quantitativa, um aumento de uma unidade </a:t>
            </a:r>
            <a:r>
              <a:rPr lang="pt-BR" sz="2400" b="1" i="1" dirty="0">
                <a:cs typeface="Times New Roman" pitchFamily="18" charset="0"/>
              </a:rPr>
              <a:t>sempre</a:t>
            </a:r>
            <a:r>
              <a:rPr lang="pt-BR" sz="2400" i="1" dirty="0">
                <a:cs typeface="Times New Roman" pitchFamily="18" charset="0"/>
              </a:rPr>
              <a:t> significa a mesma coisa . </a:t>
            </a:r>
          </a:p>
          <a:p>
            <a:pPr>
              <a:lnSpc>
                <a:spcPct val="90000"/>
              </a:lnSpc>
            </a:pPr>
            <a:endParaRPr lang="pt-BR" sz="2400" i="1" dirty="0">
              <a:cs typeface="Times New Roman" pitchFamily="18" charset="0"/>
            </a:endParaRPr>
          </a:p>
          <a:p>
            <a:pPr>
              <a:lnSpc>
                <a:spcPct val="90000"/>
              </a:lnSpc>
            </a:pPr>
            <a:r>
              <a:rPr lang="pt-BR" sz="2400" i="1" dirty="0">
                <a:cs typeface="Times New Roman" pitchFamily="18" charset="0"/>
              </a:rPr>
              <a:t>São conhecidas as distâncias numéricas entre os pontos da escala de mensuração.</a:t>
            </a:r>
          </a:p>
          <a:p>
            <a:pPr algn="just">
              <a:lnSpc>
                <a:spcPct val="90000"/>
              </a:lnSpc>
            </a:pPr>
            <a:endParaRPr lang="pt-BR" sz="2400" i="1" dirty="0">
              <a:cs typeface="Times New Roman" pitchFamily="18" charset="0"/>
            </a:endParaRPr>
          </a:p>
        </p:txBody>
      </p:sp>
    </p:spTree>
    <p:extLst>
      <p:ext uri="{BB962C8B-B14F-4D97-AF65-F5344CB8AC3E}">
        <p14:creationId xmlns:p14="http://schemas.microsoft.com/office/powerpoint/2010/main" val="23294142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7171">
                                            <p:txEl>
                                              <p:pRg st="1" end="1"/>
                                            </p:txEl>
                                          </p:spTgt>
                                        </p:tgtEl>
                                        <p:attrNameLst>
                                          <p:attrName>style.visibility</p:attrName>
                                        </p:attrNameLst>
                                      </p:cBhvr>
                                      <p:to>
                                        <p:strVal val="visible"/>
                                      </p:to>
                                    </p:set>
                                    <p:anim calcmode="lin" valueType="num">
                                      <p:cBhvr additive="base">
                                        <p:cTn id="7" dur="500" fill="hold"/>
                                        <p:tgtEl>
                                          <p:spTgt spid="7171">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171">
                                            <p:txEl>
                                              <p:pRg st="1" end="1"/>
                                            </p:txEl>
                                          </p:spTgt>
                                        </p:tgtEl>
                                        <p:attrNameLst>
                                          <p:attrName>ppt_y</p:attrName>
                                        </p:attrNameLst>
                                      </p:cBhvr>
                                      <p:tavLst>
                                        <p:tav tm="0">
                                          <p:val>
                                            <p:strVal val="0-#ppt_h/2"/>
                                          </p:val>
                                        </p:tav>
                                        <p:tav tm="100000">
                                          <p:val>
                                            <p:strVal val="#ppt_y"/>
                                          </p:val>
                                        </p:tav>
                                      </p:tavLst>
                                    </p:anim>
                                  </p:childTnLst>
                                  <p:subTnLst>
                                    <p:animClr clrSpc="rgb" dir="cw">
                                      <p:cBhvr override="childStyle">
                                        <p:cTn dur="1" fill="hold" display="0" masterRel="nextClick" afterEffect="1"/>
                                        <p:tgtEl>
                                          <p:spTgt spid="7171">
                                            <p:txEl>
                                              <p:pRg st="1" end="1"/>
                                            </p:txEl>
                                          </p:spTgt>
                                        </p:tgtEl>
                                        <p:attrNameLst>
                                          <p:attrName>ppt_c</p:attrName>
                                        </p:attrNameLst>
                                      </p:cBhvr>
                                      <p:to>
                                        <a:schemeClr val="bg2"/>
                                      </p:to>
                                    </p:animClr>
                                  </p:subTnLst>
                                </p:cTn>
                              </p:par>
                            </p:childTnLst>
                          </p:cTn>
                        </p:par>
                      </p:childTnLst>
                    </p:cTn>
                  </p:par>
                  <p:par>
                    <p:cTn id="9" fill="hold">
                      <p:stCondLst>
                        <p:cond delay="indefinite"/>
                      </p:stCondLst>
                      <p:childTnLst>
                        <p:par>
                          <p:cTn id="10" fill="hold">
                            <p:stCondLst>
                              <p:cond delay="0"/>
                            </p:stCondLst>
                            <p:childTnLst>
                              <p:par>
                                <p:cTn id="11" presetID="2" presetClass="entr" presetSubtype="1" fill="hold" grpId="0" nodeType="clickEffect">
                                  <p:stCondLst>
                                    <p:cond delay="0"/>
                                  </p:stCondLst>
                                  <p:childTnLst>
                                    <p:set>
                                      <p:cBhvr>
                                        <p:cTn id="12" dur="1" fill="hold">
                                          <p:stCondLst>
                                            <p:cond delay="0"/>
                                          </p:stCondLst>
                                        </p:cTn>
                                        <p:tgtEl>
                                          <p:spTgt spid="7171">
                                            <p:txEl>
                                              <p:pRg st="3" end="3"/>
                                            </p:txEl>
                                          </p:spTgt>
                                        </p:tgtEl>
                                        <p:attrNameLst>
                                          <p:attrName>style.visibility</p:attrName>
                                        </p:attrNameLst>
                                      </p:cBhvr>
                                      <p:to>
                                        <p:strVal val="visible"/>
                                      </p:to>
                                    </p:set>
                                    <p:anim calcmode="lin" valueType="num">
                                      <p:cBhvr additive="base">
                                        <p:cTn id="13" dur="500" fill="hold"/>
                                        <p:tgtEl>
                                          <p:spTgt spid="7171">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7171">
                                            <p:txEl>
                                              <p:pRg st="3" end="3"/>
                                            </p:txEl>
                                          </p:spTgt>
                                        </p:tgtEl>
                                        <p:attrNameLst>
                                          <p:attrName>ppt_y</p:attrName>
                                        </p:attrNameLst>
                                      </p:cBhvr>
                                      <p:tavLst>
                                        <p:tav tm="0">
                                          <p:val>
                                            <p:strVal val="0-#ppt_h/2"/>
                                          </p:val>
                                        </p:tav>
                                        <p:tav tm="100000">
                                          <p:val>
                                            <p:strVal val="#ppt_y"/>
                                          </p:val>
                                        </p:tav>
                                      </p:tavLst>
                                    </p:anim>
                                  </p:childTnLst>
                                  <p:subTnLst>
                                    <p:animClr clrSpc="rgb" dir="cw">
                                      <p:cBhvr override="childStyle">
                                        <p:cTn dur="1" fill="hold" display="0" masterRel="nextClick" afterEffect="1"/>
                                        <p:tgtEl>
                                          <p:spTgt spid="7171">
                                            <p:txEl>
                                              <p:pRg st="3" end="3"/>
                                            </p:txEl>
                                          </p:spTgt>
                                        </p:tgtEl>
                                        <p:attrNameLst>
                                          <p:attrName>ppt_c</p:attrName>
                                        </p:attrNameLst>
                                      </p:cBhvr>
                                      <p:to>
                                        <a:schemeClr val="bg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build="p" bldLvl="2" autoUpdateAnimBg="0"/>
    </p:bldLst>
  </p:timing>
</p:sld>
</file>

<file path=ppt/slides/slide3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609600" y="228600"/>
            <a:ext cx="8229600" cy="742950"/>
          </a:xfrm>
        </p:spPr>
        <p:txBody>
          <a:bodyPr/>
          <a:lstStyle/>
          <a:p>
            <a:r>
              <a:rPr lang="pt-BR" sz="2800" b="1" i="1" dirty="0">
                <a:cs typeface="Times New Roman" pitchFamily="18" charset="0"/>
              </a:rPr>
              <a:t>Para lembrar: Distinção entre variável resposta e variável explicativa</a:t>
            </a:r>
          </a:p>
        </p:txBody>
      </p:sp>
      <p:sp>
        <p:nvSpPr>
          <p:cNvPr id="8195" name="Rectangle 3"/>
          <p:cNvSpPr>
            <a:spLocks noGrp="1" noChangeArrowheads="1"/>
          </p:cNvSpPr>
          <p:nvPr>
            <p:ph type="body" idx="1"/>
          </p:nvPr>
        </p:nvSpPr>
        <p:spPr>
          <a:xfrm>
            <a:off x="533400" y="971550"/>
            <a:ext cx="7772400" cy="4171950"/>
          </a:xfrm>
        </p:spPr>
        <p:txBody>
          <a:bodyPr/>
          <a:lstStyle/>
          <a:p>
            <a:endParaRPr lang="pt-BR" sz="2800" b="1" i="1" dirty="0">
              <a:cs typeface="Times New Roman" pitchFamily="18" charset="0"/>
            </a:endParaRPr>
          </a:p>
          <a:p>
            <a:r>
              <a:rPr lang="pt-BR" sz="2800" b="1" i="1" dirty="0">
                <a:cs typeface="Times New Roman" pitchFamily="18" charset="0"/>
              </a:rPr>
              <a:t> </a:t>
            </a:r>
            <a:r>
              <a:rPr lang="pt-BR" sz="2800" i="1" dirty="0">
                <a:cs typeface="Times New Roman" pitchFamily="18" charset="0"/>
              </a:rPr>
              <a:t>Na análise estatística é muitas vezes utilizada a distinção entre variável resposta (ou dependente) e variável explicativa  (ou independente). </a:t>
            </a:r>
          </a:p>
          <a:p>
            <a:r>
              <a:rPr lang="pt-BR" sz="2800" i="1" dirty="0">
                <a:cs typeface="Times New Roman" pitchFamily="18" charset="0"/>
              </a:rPr>
              <a:t>Por exemplo podemos utilizar um modelo de regressão para descrever como o tipo de regime afeta o tempo de vida da democracia. </a:t>
            </a:r>
          </a:p>
          <a:p>
            <a:endParaRPr lang="pt-BR" sz="2800" i="1" dirty="0">
              <a:cs typeface="Times New Roman" pitchFamily="18" charset="0"/>
            </a:endParaRPr>
          </a:p>
          <a:p>
            <a:pPr>
              <a:buFontTx/>
              <a:buNone/>
            </a:pPr>
            <a:endParaRPr lang="pt-BR" sz="2800" dirty="0"/>
          </a:p>
        </p:txBody>
      </p:sp>
    </p:spTree>
    <p:extLst>
      <p:ext uri="{BB962C8B-B14F-4D97-AF65-F5344CB8AC3E}">
        <p14:creationId xmlns:p14="http://schemas.microsoft.com/office/powerpoint/2010/main" val="20694827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8195">
                                            <p:txEl>
                                              <p:pRg st="1" end="1"/>
                                            </p:txEl>
                                          </p:spTgt>
                                        </p:tgtEl>
                                        <p:attrNameLst>
                                          <p:attrName>style.visibility</p:attrName>
                                        </p:attrNameLst>
                                      </p:cBhvr>
                                      <p:to>
                                        <p:strVal val="visible"/>
                                      </p:to>
                                    </p:set>
                                    <p:anim calcmode="lin" valueType="num">
                                      <p:cBhvr additive="base">
                                        <p:cTn id="7" dur="500" fill="hold"/>
                                        <p:tgtEl>
                                          <p:spTgt spid="8195">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8195">
                                            <p:txEl>
                                              <p:pRg st="1" end="1"/>
                                            </p:txEl>
                                          </p:spTgt>
                                        </p:tgtEl>
                                        <p:attrNameLst>
                                          <p:attrName>ppt_y</p:attrName>
                                        </p:attrNameLst>
                                      </p:cBhvr>
                                      <p:tavLst>
                                        <p:tav tm="0">
                                          <p:val>
                                            <p:strVal val="0-#ppt_h/2"/>
                                          </p:val>
                                        </p:tav>
                                        <p:tav tm="100000">
                                          <p:val>
                                            <p:strVal val="#ppt_y"/>
                                          </p:val>
                                        </p:tav>
                                      </p:tavLst>
                                    </p:anim>
                                  </p:childTnLst>
                                  <p:subTnLst>
                                    <p:animClr clrSpc="rgb" dir="cw">
                                      <p:cBhvr override="childStyle">
                                        <p:cTn dur="1" fill="hold" display="0" masterRel="nextClick" afterEffect="1"/>
                                        <p:tgtEl>
                                          <p:spTgt spid="8195">
                                            <p:txEl>
                                              <p:pRg st="1" end="1"/>
                                            </p:txEl>
                                          </p:spTgt>
                                        </p:tgtEl>
                                        <p:attrNameLst>
                                          <p:attrName>ppt_c</p:attrName>
                                        </p:attrNameLst>
                                      </p:cBhvr>
                                      <p:to>
                                        <a:schemeClr val="bg2"/>
                                      </p:to>
                                    </p:animClr>
                                  </p:subTnLst>
                                </p:cTn>
                              </p:par>
                            </p:childTnLst>
                          </p:cTn>
                        </p:par>
                      </p:childTnLst>
                    </p:cTn>
                  </p:par>
                  <p:par>
                    <p:cTn id="9" fill="hold">
                      <p:stCondLst>
                        <p:cond delay="indefinite"/>
                      </p:stCondLst>
                      <p:childTnLst>
                        <p:par>
                          <p:cTn id="10" fill="hold">
                            <p:stCondLst>
                              <p:cond delay="0"/>
                            </p:stCondLst>
                            <p:childTnLst>
                              <p:par>
                                <p:cTn id="11" presetID="2" presetClass="entr" presetSubtype="1" fill="hold" grpId="0" nodeType="clickEffect">
                                  <p:stCondLst>
                                    <p:cond delay="0"/>
                                  </p:stCondLst>
                                  <p:childTnLst>
                                    <p:set>
                                      <p:cBhvr>
                                        <p:cTn id="12" dur="1" fill="hold">
                                          <p:stCondLst>
                                            <p:cond delay="0"/>
                                          </p:stCondLst>
                                        </p:cTn>
                                        <p:tgtEl>
                                          <p:spTgt spid="8195">
                                            <p:txEl>
                                              <p:pRg st="2" end="2"/>
                                            </p:txEl>
                                          </p:spTgt>
                                        </p:tgtEl>
                                        <p:attrNameLst>
                                          <p:attrName>style.visibility</p:attrName>
                                        </p:attrNameLst>
                                      </p:cBhvr>
                                      <p:to>
                                        <p:strVal val="visible"/>
                                      </p:to>
                                    </p:set>
                                    <p:anim calcmode="lin" valueType="num">
                                      <p:cBhvr additive="base">
                                        <p:cTn id="13" dur="500" fill="hold"/>
                                        <p:tgtEl>
                                          <p:spTgt spid="8195">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8195">
                                            <p:txEl>
                                              <p:pRg st="2" end="2"/>
                                            </p:txEl>
                                          </p:spTgt>
                                        </p:tgtEl>
                                        <p:attrNameLst>
                                          <p:attrName>ppt_y</p:attrName>
                                        </p:attrNameLst>
                                      </p:cBhvr>
                                      <p:tavLst>
                                        <p:tav tm="0">
                                          <p:val>
                                            <p:strVal val="0-#ppt_h/2"/>
                                          </p:val>
                                        </p:tav>
                                        <p:tav tm="100000">
                                          <p:val>
                                            <p:strVal val="#ppt_y"/>
                                          </p:val>
                                        </p:tav>
                                      </p:tavLst>
                                    </p:anim>
                                  </p:childTnLst>
                                  <p:subTnLst>
                                    <p:animClr clrSpc="rgb" dir="cw">
                                      <p:cBhvr override="childStyle">
                                        <p:cTn dur="1" fill="hold" display="0" masterRel="nextClick" afterEffect="1"/>
                                        <p:tgtEl>
                                          <p:spTgt spid="8195">
                                            <p:txEl>
                                              <p:pRg st="2" end="2"/>
                                            </p:txEl>
                                          </p:spTgt>
                                        </p:tgtEl>
                                        <p:attrNameLst>
                                          <p:attrName>ppt_c</p:attrName>
                                        </p:attrNameLst>
                                      </p:cBhvr>
                                      <p:to>
                                        <a:schemeClr val="bg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build="p" bldLvl="2" autoUpdateAnimBg="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4" name="Picture 4"/>
          <p:cNvPicPr>
            <a:picLocks noChangeAspect="1" noChangeArrowheads="1"/>
          </p:cNvPicPr>
          <p:nvPr/>
        </p:nvPicPr>
        <p:blipFill>
          <a:blip r:embed="rId3" cstate="print"/>
          <a:srcRect/>
          <a:stretch>
            <a:fillRect/>
          </a:stretch>
        </p:blipFill>
        <p:spPr bwMode="auto">
          <a:xfrm>
            <a:off x="0" y="0"/>
            <a:ext cx="9145588" cy="3771900"/>
          </a:xfrm>
          <a:prstGeom prst="rect">
            <a:avLst/>
          </a:prstGeom>
          <a:noFill/>
          <a:ln w="9525">
            <a:noFill/>
            <a:miter lim="800000"/>
            <a:headEnd/>
            <a:tailEnd/>
          </a:ln>
          <a:effectLst/>
        </p:spPr>
      </p:pic>
    </p:spTree>
    <p:extLst>
      <p:ext uri="{BB962C8B-B14F-4D97-AF65-F5344CB8AC3E}">
        <p14:creationId xmlns:p14="http://schemas.microsoft.com/office/powerpoint/2010/main" val="10938276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pt-BR" b="1">
                <a:cs typeface="Times New Roman" pitchFamily="18" charset="0"/>
              </a:rPr>
              <a:t>Confiabilidade</a:t>
            </a:r>
            <a:r>
              <a:rPr lang="pt-BR"/>
              <a:t> </a:t>
            </a:r>
          </a:p>
        </p:txBody>
      </p:sp>
      <p:sp>
        <p:nvSpPr>
          <p:cNvPr id="16387" name="Rectangle 3"/>
          <p:cNvSpPr>
            <a:spLocks noGrp="1" noChangeArrowheads="1"/>
          </p:cNvSpPr>
          <p:nvPr>
            <p:ph type="body" idx="1"/>
          </p:nvPr>
        </p:nvSpPr>
        <p:spPr/>
        <p:txBody>
          <a:bodyPr/>
          <a:lstStyle/>
          <a:p>
            <a:pPr>
              <a:buNone/>
            </a:pPr>
            <a:r>
              <a:rPr lang="pt-BR" dirty="0">
                <a:latin typeface="Tahoma" pitchFamily="34" charset="0"/>
                <a:cs typeface="Courier New" pitchFamily="49" charset="0"/>
              </a:rPr>
              <a:t>	</a:t>
            </a:r>
          </a:p>
          <a:p>
            <a:pPr>
              <a:buNone/>
            </a:pPr>
            <a:r>
              <a:rPr lang="pt-BR" dirty="0">
                <a:latin typeface="Tahoma" pitchFamily="34" charset="0"/>
                <a:cs typeface="Courier New" pitchFamily="49" charset="0"/>
              </a:rPr>
              <a:t>	Uma medida confiável produzirá os mesmos resultados em sucessivas aplicações sobre um mesmo objeto. </a:t>
            </a:r>
            <a:endParaRPr lang="pt-BR" dirty="0">
              <a:latin typeface="Tahoma" pitchFamily="34" charset="0"/>
            </a:endParaRPr>
          </a:p>
        </p:txBody>
      </p:sp>
    </p:spTree>
    <p:extLst>
      <p:ext uri="{BB962C8B-B14F-4D97-AF65-F5344CB8AC3E}">
        <p14:creationId xmlns:p14="http://schemas.microsoft.com/office/powerpoint/2010/main" val="307595247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8" name="Picture 4"/>
          <p:cNvPicPr>
            <a:picLocks noChangeAspect="1" noChangeArrowheads="1"/>
          </p:cNvPicPr>
          <p:nvPr/>
        </p:nvPicPr>
        <p:blipFill>
          <a:blip r:embed="rId3" cstate="print"/>
          <a:srcRect/>
          <a:stretch>
            <a:fillRect/>
          </a:stretch>
        </p:blipFill>
        <p:spPr bwMode="auto">
          <a:xfrm>
            <a:off x="1" y="465535"/>
            <a:ext cx="8893175" cy="4189809"/>
          </a:xfrm>
          <a:prstGeom prst="rect">
            <a:avLst/>
          </a:prstGeom>
          <a:noFill/>
          <a:ln w="9525">
            <a:noFill/>
            <a:miter lim="800000"/>
            <a:headEnd/>
            <a:tailEnd/>
          </a:ln>
          <a:effectLst/>
        </p:spPr>
      </p:pic>
      <p:sp>
        <p:nvSpPr>
          <p:cNvPr id="26629" name="AutoShape 5"/>
          <p:cNvSpPr>
            <a:spLocks noChangeArrowheads="1"/>
          </p:cNvSpPr>
          <p:nvPr/>
        </p:nvSpPr>
        <p:spPr bwMode="auto">
          <a:xfrm rot="816575">
            <a:off x="419101" y="3303985"/>
            <a:ext cx="7345363" cy="673894"/>
          </a:xfrm>
          <a:prstGeom prst="rightArrow">
            <a:avLst>
              <a:gd name="adj1" fmla="val 50000"/>
              <a:gd name="adj2" fmla="val 204373"/>
            </a:avLst>
          </a:prstGeom>
          <a:solidFill>
            <a:schemeClr val="accent1"/>
          </a:solidFill>
          <a:ln w="9525">
            <a:solidFill>
              <a:schemeClr val="tx1"/>
            </a:solidFill>
            <a:miter lim="800000"/>
            <a:headEnd/>
            <a:tailEnd/>
          </a:ln>
          <a:effectLst/>
        </p:spPr>
        <p:txBody>
          <a:bodyPr wrap="none" anchor="ctr"/>
          <a:lstStyle/>
          <a:p>
            <a:endParaRPr lang="pt-BR"/>
          </a:p>
        </p:txBody>
      </p:sp>
      <p:sp>
        <p:nvSpPr>
          <p:cNvPr id="26630" name="Text Box 6"/>
          <p:cNvSpPr txBox="1">
            <a:spLocks noChangeArrowheads="1"/>
          </p:cNvSpPr>
          <p:nvPr/>
        </p:nvSpPr>
        <p:spPr bwMode="auto">
          <a:xfrm rot="819673">
            <a:off x="473076" y="3388995"/>
            <a:ext cx="6418263" cy="369332"/>
          </a:xfrm>
          <a:prstGeom prst="rect">
            <a:avLst/>
          </a:prstGeom>
          <a:noFill/>
          <a:ln w="9525">
            <a:noFill/>
            <a:miter lim="800000"/>
            <a:headEnd/>
            <a:tailEnd/>
          </a:ln>
          <a:effectLst/>
        </p:spPr>
        <p:txBody>
          <a:bodyPr>
            <a:spAutoFit/>
          </a:bodyPr>
          <a:lstStyle/>
          <a:p>
            <a:pPr>
              <a:spcBef>
                <a:spcPct val="50000"/>
              </a:spcBef>
            </a:pPr>
            <a:r>
              <a:rPr lang="pt-BR" sz="1800" dirty="0"/>
              <a:t>Mais simples                                                    Mais Complexo</a:t>
            </a:r>
          </a:p>
        </p:txBody>
      </p:sp>
    </p:spTree>
    <p:extLst>
      <p:ext uri="{BB962C8B-B14F-4D97-AF65-F5344CB8AC3E}">
        <p14:creationId xmlns:p14="http://schemas.microsoft.com/office/powerpoint/2010/main" val="36441620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26629"/>
                                        </p:tgtEl>
                                        <p:attrNameLst>
                                          <p:attrName>style.visibility</p:attrName>
                                        </p:attrNameLst>
                                      </p:cBhvr>
                                      <p:to>
                                        <p:strVal val="visible"/>
                                      </p:to>
                                    </p:set>
                                    <p:animEffect transition="in" filter="strips(downRight)">
                                      <p:cBhvr>
                                        <p:cTn id="7" dur="500"/>
                                        <p:tgtEl>
                                          <p:spTgt spid="26629"/>
                                        </p:tgtEl>
                                      </p:cBhvr>
                                    </p:animEffect>
                                  </p:childTnLst>
                                </p:cTn>
                              </p:par>
                            </p:childTnLst>
                          </p:cTn>
                        </p:par>
                        <p:par>
                          <p:cTn id="8" fill="hold">
                            <p:stCondLst>
                              <p:cond delay="500"/>
                            </p:stCondLst>
                            <p:childTnLst>
                              <p:par>
                                <p:cTn id="9" presetID="3" presetClass="entr" presetSubtype="10" fill="hold" grpId="0" nodeType="afterEffect">
                                  <p:stCondLst>
                                    <p:cond delay="0"/>
                                  </p:stCondLst>
                                  <p:childTnLst>
                                    <p:set>
                                      <p:cBhvr>
                                        <p:cTn id="10" dur="1" fill="hold">
                                          <p:stCondLst>
                                            <p:cond delay="0"/>
                                          </p:stCondLst>
                                        </p:cTn>
                                        <p:tgtEl>
                                          <p:spTgt spid="26630"/>
                                        </p:tgtEl>
                                        <p:attrNameLst>
                                          <p:attrName>style.visibility</p:attrName>
                                        </p:attrNameLst>
                                      </p:cBhvr>
                                      <p:to>
                                        <p:strVal val="visible"/>
                                      </p:to>
                                    </p:set>
                                    <p:animEffect transition="in" filter="blinds(horizontal)">
                                      <p:cBhvr>
                                        <p:cTn id="11" dur="1000"/>
                                        <p:tgtEl>
                                          <p:spTgt spid="266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9" grpId="0" animBg="1"/>
      <p:bldP spid="26630" grpId="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r>
              <a:rPr lang="pt-BR" altLang="es-MX" b="1" dirty="0">
                <a:latin typeface="Garamond" pitchFamily="18" charset="0"/>
              </a:rPr>
              <a:t>Inspeção de dados</a:t>
            </a:r>
            <a:endParaRPr lang="en-GB" altLang="es-MX" b="1" dirty="0">
              <a:latin typeface="Garamond" pitchFamily="18" charset="0"/>
            </a:endParaRPr>
          </a:p>
        </p:txBody>
      </p:sp>
      <p:sp>
        <p:nvSpPr>
          <p:cNvPr id="27651" name="Rectangle 3"/>
          <p:cNvSpPr>
            <a:spLocks noGrp="1" noChangeArrowheads="1"/>
          </p:cNvSpPr>
          <p:nvPr>
            <p:ph type="body" idx="1"/>
          </p:nvPr>
        </p:nvSpPr>
        <p:spPr/>
        <p:txBody>
          <a:bodyPr/>
          <a:lstStyle/>
          <a:p>
            <a:r>
              <a:rPr lang="en-GB" altLang="es-MX" sz="2000" dirty="0"/>
              <a:t>O </a:t>
            </a:r>
            <a:r>
              <a:rPr lang="en-GB" altLang="es-MX" sz="2000" dirty="0" err="1"/>
              <a:t>comando</a:t>
            </a:r>
            <a:r>
              <a:rPr lang="en-GB" altLang="es-MX" sz="2000" dirty="0"/>
              <a:t> </a:t>
            </a:r>
            <a:r>
              <a:rPr lang="en-GB" altLang="es-MX" sz="2000" dirty="0">
                <a:latin typeface="Courier New" pitchFamily="49" charset="0"/>
              </a:rPr>
              <a:t>codebook</a:t>
            </a:r>
            <a:r>
              <a:rPr lang="en-US" altLang="es-MX" sz="2000" dirty="0"/>
              <a:t> </a:t>
            </a:r>
            <a:r>
              <a:rPr lang="en-US" altLang="es-MX" sz="2000" dirty="0" err="1"/>
              <a:t>pode</a:t>
            </a:r>
            <a:r>
              <a:rPr lang="en-US" altLang="es-MX" sz="2000" dirty="0"/>
              <a:t> </a:t>
            </a:r>
            <a:r>
              <a:rPr lang="en-US" altLang="es-MX" sz="2000" dirty="0" err="1"/>
              <a:t>ser</a:t>
            </a:r>
            <a:r>
              <a:rPr lang="en-US" altLang="es-MX" sz="2000" dirty="0"/>
              <a:t> </a:t>
            </a:r>
            <a:r>
              <a:rPr lang="en-US" altLang="es-MX" sz="2000" dirty="0" err="1"/>
              <a:t>usado</a:t>
            </a:r>
            <a:r>
              <a:rPr lang="en-US" altLang="es-MX" sz="2000" dirty="0"/>
              <a:t> para </a:t>
            </a:r>
            <a:r>
              <a:rPr lang="en-US" altLang="es-MX" sz="2000" dirty="0" err="1"/>
              <a:t>obter</a:t>
            </a:r>
            <a:r>
              <a:rPr lang="en-US" altLang="es-MX" sz="2000" dirty="0"/>
              <a:t> </a:t>
            </a:r>
            <a:r>
              <a:rPr lang="en-US" altLang="es-MX" sz="2000" dirty="0" err="1"/>
              <a:t>informações</a:t>
            </a:r>
            <a:r>
              <a:rPr lang="en-US" altLang="es-MX" sz="2000" dirty="0"/>
              <a:t> </a:t>
            </a:r>
            <a:r>
              <a:rPr lang="en-US" altLang="es-MX" sz="2000" dirty="0" err="1"/>
              <a:t>sobre</a:t>
            </a:r>
            <a:r>
              <a:rPr lang="en-US" altLang="es-MX" sz="2000" dirty="0"/>
              <a:t> o </a:t>
            </a:r>
            <a:r>
              <a:rPr lang="en-US" altLang="es-MX" sz="2000" dirty="0" err="1"/>
              <a:t>tipo</a:t>
            </a:r>
            <a:r>
              <a:rPr lang="en-US" altLang="es-MX" sz="2000" dirty="0"/>
              <a:t> de </a:t>
            </a:r>
            <a:r>
              <a:rPr lang="en-US" altLang="es-MX" sz="2000" dirty="0" err="1"/>
              <a:t>variável</a:t>
            </a:r>
            <a:r>
              <a:rPr lang="en-US" altLang="es-MX" sz="2000" dirty="0"/>
              <a:t>, labels, </a:t>
            </a:r>
            <a:r>
              <a:rPr lang="en-US" altLang="es-MX" sz="2000" dirty="0" err="1"/>
              <a:t>intervalo</a:t>
            </a:r>
            <a:r>
              <a:rPr lang="en-US" altLang="es-MX" sz="2000" dirty="0"/>
              <a:t>, missing values, </a:t>
            </a:r>
            <a:r>
              <a:rPr lang="en-US" altLang="es-MX" sz="2000" dirty="0" err="1"/>
              <a:t>média</a:t>
            </a:r>
            <a:r>
              <a:rPr lang="en-US" altLang="es-MX" sz="2000" dirty="0"/>
              <a:t>, </a:t>
            </a:r>
            <a:r>
              <a:rPr lang="en-US" altLang="es-MX" sz="2000" dirty="0" err="1"/>
              <a:t>desvio</a:t>
            </a:r>
            <a:r>
              <a:rPr lang="en-US" altLang="es-MX" sz="2000" dirty="0"/>
              <a:t> </a:t>
            </a:r>
            <a:r>
              <a:rPr lang="en-US" altLang="es-MX" sz="2000" dirty="0" err="1"/>
              <a:t>padrão</a:t>
            </a:r>
            <a:r>
              <a:rPr lang="en-US" altLang="es-MX" sz="2000" dirty="0"/>
              <a:t>, </a:t>
            </a:r>
            <a:r>
              <a:rPr lang="en-US" altLang="es-MX" sz="2000" i="1" dirty="0"/>
              <a:t>etc</a:t>
            </a:r>
            <a:r>
              <a:rPr lang="en-US" altLang="es-MX" sz="2000" dirty="0"/>
              <a:t>.</a:t>
            </a:r>
            <a:endParaRPr lang="en-GB" altLang="es-MX" sz="2000" dirty="0"/>
          </a:p>
          <a:p>
            <a:r>
              <a:rPr lang="en-US" altLang="es-MX" sz="2000" dirty="0" err="1"/>
              <a:t>Alternativamente</a:t>
            </a:r>
            <a:r>
              <a:rPr lang="en-US" altLang="es-MX" sz="2000" dirty="0"/>
              <a:t> o </a:t>
            </a:r>
            <a:r>
              <a:rPr lang="en-US" altLang="es-MX" sz="2000" dirty="0" err="1"/>
              <a:t>comando</a:t>
            </a:r>
            <a:r>
              <a:rPr lang="en-US" altLang="es-MX" sz="2000" dirty="0"/>
              <a:t> </a:t>
            </a:r>
            <a:r>
              <a:rPr lang="en-GB" altLang="es-MX" sz="2000" dirty="0">
                <a:latin typeface="Courier New" pitchFamily="49" charset="0"/>
              </a:rPr>
              <a:t>list</a:t>
            </a:r>
            <a:r>
              <a:rPr lang="en-US" altLang="es-MX" sz="2000" dirty="0"/>
              <a:t> </a:t>
            </a:r>
            <a:r>
              <a:rPr lang="en-US" altLang="es-MX" sz="2000" dirty="0" err="1"/>
              <a:t>pode</a:t>
            </a:r>
            <a:r>
              <a:rPr lang="en-US" altLang="es-MX" sz="2000" dirty="0"/>
              <a:t> </a:t>
            </a:r>
            <a:r>
              <a:rPr lang="en-US" altLang="es-MX" sz="2000" dirty="0" err="1"/>
              <a:t>ser</a:t>
            </a:r>
            <a:r>
              <a:rPr lang="en-US" altLang="es-MX" sz="2000" dirty="0"/>
              <a:t> </a:t>
            </a:r>
            <a:r>
              <a:rPr lang="en-US" altLang="es-MX" sz="2000" dirty="0" err="1"/>
              <a:t>utilizado</a:t>
            </a:r>
            <a:r>
              <a:rPr lang="en-US" altLang="es-MX" sz="2000" dirty="0"/>
              <a:t>. </a:t>
            </a:r>
            <a:endParaRPr lang="en-GB" altLang="es-MX" sz="2000" dirty="0"/>
          </a:p>
          <a:p>
            <a:r>
              <a:rPr lang="en-US" altLang="es-MX" sz="2000" dirty="0"/>
              <a:t>Ambos </a:t>
            </a:r>
            <a:r>
              <a:rPr lang="en-US" altLang="es-MX" sz="2000" dirty="0">
                <a:latin typeface="Courier New" pitchFamily="49" charset="0"/>
              </a:rPr>
              <a:t>codebook</a:t>
            </a:r>
            <a:r>
              <a:rPr lang="en-US" altLang="es-MX" sz="2000" dirty="0"/>
              <a:t> e </a:t>
            </a:r>
            <a:r>
              <a:rPr lang="en-US" altLang="es-MX" sz="2000" dirty="0">
                <a:latin typeface="Courier New" pitchFamily="49" charset="0"/>
              </a:rPr>
              <a:t>list</a:t>
            </a:r>
            <a:r>
              <a:rPr lang="en-US" altLang="es-MX" sz="2000" dirty="0"/>
              <a:t> </a:t>
            </a:r>
            <a:r>
              <a:rPr lang="en-US" altLang="es-MX" sz="2000" dirty="0" err="1"/>
              <a:t>podem</a:t>
            </a:r>
            <a:r>
              <a:rPr lang="en-US" altLang="es-MX" sz="2000" dirty="0"/>
              <a:t> </a:t>
            </a:r>
            <a:r>
              <a:rPr lang="en-US" altLang="es-MX" sz="2000" dirty="0" err="1"/>
              <a:t>ser</a:t>
            </a:r>
            <a:r>
              <a:rPr lang="en-US" altLang="es-MX" sz="2000" dirty="0"/>
              <a:t> </a:t>
            </a:r>
            <a:r>
              <a:rPr lang="en-US" altLang="es-MX" sz="2000" dirty="0" err="1"/>
              <a:t>restringidos</a:t>
            </a:r>
            <a:r>
              <a:rPr lang="en-US" altLang="es-MX" sz="2000" dirty="0"/>
              <a:t> para </a:t>
            </a:r>
            <a:r>
              <a:rPr lang="en-US" altLang="es-MX" sz="2000" dirty="0" err="1"/>
              <a:t>variáveis</a:t>
            </a:r>
            <a:r>
              <a:rPr lang="en-US" altLang="es-MX" sz="2000" dirty="0"/>
              <a:t> </a:t>
            </a:r>
            <a:r>
              <a:rPr lang="en-US" altLang="es-MX" sz="2000" dirty="0" err="1"/>
              <a:t>específicas</a:t>
            </a:r>
            <a:r>
              <a:rPr lang="en-US" altLang="es-MX" sz="2000" dirty="0"/>
              <a:t> </a:t>
            </a:r>
            <a:r>
              <a:rPr lang="en-US" altLang="es-MX" sz="2000" dirty="0" err="1"/>
              <a:t>ou</a:t>
            </a:r>
            <a:r>
              <a:rPr lang="en-US" altLang="es-MX" sz="2000" dirty="0"/>
              <a:t> </a:t>
            </a:r>
            <a:r>
              <a:rPr lang="en-US" altLang="es-MX" sz="2000" dirty="0" err="1"/>
              <a:t>observações</a:t>
            </a:r>
            <a:r>
              <a:rPr lang="en-US" altLang="es-MX" sz="2000" dirty="0"/>
              <a:t>.</a:t>
            </a:r>
            <a:endParaRPr lang="en-GB" altLang="es-MX" sz="2000" dirty="0"/>
          </a:p>
        </p:txBody>
      </p:sp>
    </p:spTree>
    <p:extLst>
      <p:ext uri="{BB962C8B-B14F-4D97-AF65-F5344CB8AC3E}">
        <p14:creationId xmlns:p14="http://schemas.microsoft.com/office/powerpoint/2010/main" val="12353705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Grp="1" noChangeArrowheads="1"/>
          </p:cNvSpPr>
          <p:nvPr>
            <p:ph type="title"/>
          </p:nvPr>
        </p:nvSpPr>
        <p:spPr/>
        <p:txBody>
          <a:bodyPr/>
          <a:lstStyle/>
          <a:p>
            <a:r>
              <a:rPr lang="en-US" altLang="es-MX" b="1" dirty="0" err="1">
                <a:latin typeface="Garamond" pitchFamily="18" charset="0"/>
              </a:rPr>
              <a:t>Inspeção</a:t>
            </a:r>
            <a:r>
              <a:rPr lang="en-US" altLang="es-MX" b="1" dirty="0">
                <a:latin typeface="Garamond" pitchFamily="18" charset="0"/>
              </a:rPr>
              <a:t> de Dados</a:t>
            </a:r>
            <a:endParaRPr lang="en-GB" altLang="es-MX" b="1" dirty="0">
              <a:latin typeface="Garamond" pitchFamily="18" charset="0"/>
            </a:endParaRPr>
          </a:p>
        </p:txBody>
      </p:sp>
      <p:sp>
        <p:nvSpPr>
          <p:cNvPr id="107523" name="Rectangle 3"/>
          <p:cNvSpPr>
            <a:spLocks noGrp="1" noChangeArrowheads="1"/>
          </p:cNvSpPr>
          <p:nvPr>
            <p:ph type="body" idx="1"/>
          </p:nvPr>
        </p:nvSpPr>
        <p:spPr/>
        <p:txBody>
          <a:bodyPr/>
          <a:lstStyle/>
          <a:p>
            <a:r>
              <a:rPr lang="en-US" altLang="es-MX" sz="2800" dirty="0">
                <a:latin typeface="Courier New" pitchFamily="49" charset="0"/>
              </a:rPr>
              <a:t>tabulate</a:t>
            </a:r>
            <a:r>
              <a:rPr lang="en-US" altLang="es-MX" sz="2800" dirty="0"/>
              <a:t> para </a:t>
            </a:r>
            <a:r>
              <a:rPr lang="en-US" altLang="es-MX" sz="2800" dirty="0" err="1"/>
              <a:t>gerar</a:t>
            </a:r>
            <a:r>
              <a:rPr lang="en-US" altLang="es-MX" sz="2800" dirty="0"/>
              <a:t> </a:t>
            </a:r>
            <a:r>
              <a:rPr lang="en-US" altLang="es-MX" sz="2800" dirty="0" err="1"/>
              <a:t>tabelas</a:t>
            </a:r>
            <a:r>
              <a:rPr lang="en-US" altLang="es-MX" sz="2800" dirty="0"/>
              <a:t> de </a:t>
            </a:r>
            <a:r>
              <a:rPr lang="en-US" altLang="es-MX" sz="2800" dirty="0" err="1"/>
              <a:t>frequência</a:t>
            </a:r>
            <a:r>
              <a:rPr lang="en-US" altLang="es-MX" sz="2800" dirty="0"/>
              <a:t> (</a:t>
            </a:r>
            <a:r>
              <a:rPr lang="en-US" altLang="es-MX" sz="2800" dirty="0" err="1"/>
              <a:t>variáveis</a:t>
            </a:r>
            <a:r>
              <a:rPr lang="en-US" altLang="es-MX" sz="2800" dirty="0"/>
              <a:t> </a:t>
            </a:r>
            <a:r>
              <a:rPr lang="en-US" altLang="es-MX" sz="2800" dirty="0" err="1"/>
              <a:t>categóricas</a:t>
            </a:r>
            <a:r>
              <a:rPr lang="en-US" altLang="es-MX" sz="2800" dirty="0"/>
              <a:t> </a:t>
            </a:r>
            <a:r>
              <a:rPr lang="en-US" altLang="es-MX" sz="2800" dirty="0" err="1"/>
              <a:t>ou</a:t>
            </a:r>
            <a:r>
              <a:rPr lang="en-US" altLang="es-MX" sz="2800" dirty="0"/>
              <a:t> </a:t>
            </a:r>
            <a:r>
              <a:rPr lang="en-US" altLang="es-MX" sz="2800" dirty="0" err="1"/>
              <a:t>ordinais</a:t>
            </a:r>
            <a:r>
              <a:rPr lang="en-US" altLang="es-MX" sz="2800" dirty="0"/>
              <a:t>), </a:t>
            </a:r>
            <a:r>
              <a:rPr lang="en-US" altLang="es-MX" sz="2800" dirty="0" err="1"/>
              <a:t>ou</a:t>
            </a:r>
            <a:r>
              <a:rPr lang="en-US" altLang="es-MX" sz="2800" dirty="0"/>
              <a:t> para </a:t>
            </a:r>
            <a:r>
              <a:rPr lang="en-US" altLang="es-MX" sz="2800" dirty="0" err="1"/>
              <a:t>tabelas</a:t>
            </a:r>
            <a:r>
              <a:rPr lang="en-US" altLang="es-MX" sz="2800" dirty="0"/>
              <a:t> de </a:t>
            </a:r>
            <a:r>
              <a:rPr lang="en-US" altLang="es-MX" sz="2800" dirty="0" err="1"/>
              <a:t>contingência</a:t>
            </a:r>
            <a:r>
              <a:rPr lang="en-US" altLang="es-MX" sz="2800" dirty="0"/>
              <a:t>:</a:t>
            </a:r>
          </a:p>
          <a:p>
            <a:pPr lvl="1">
              <a:buFontTx/>
              <a:buNone/>
            </a:pPr>
            <a:r>
              <a:rPr lang="en-GB" altLang="es-MX" dirty="0">
                <a:latin typeface="Courier New" pitchFamily="49" charset="0"/>
              </a:rPr>
              <a:t>tab</a:t>
            </a:r>
            <a:r>
              <a:rPr lang="en-US" altLang="es-MX" dirty="0" err="1">
                <a:latin typeface="Courier New" pitchFamily="49" charset="0"/>
              </a:rPr>
              <a:t>ulate</a:t>
            </a:r>
            <a:r>
              <a:rPr lang="en-GB" altLang="es-MX" dirty="0">
                <a:latin typeface="Courier New" pitchFamily="49" charset="0"/>
              </a:rPr>
              <a:t> </a:t>
            </a:r>
            <a:r>
              <a:rPr lang="en-GB" altLang="es-MX" i="1" dirty="0" err="1"/>
              <a:t>rowvar</a:t>
            </a:r>
            <a:r>
              <a:rPr lang="en-GB" altLang="es-MX" dirty="0">
                <a:latin typeface="Courier New" pitchFamily="49" charset="0"/>
              </a:rPr>
              <a:t> </a:t>
            </a:r>
            <a:r>
              <a:rPr lang="en-US" altLang="es-MX" dirty="0"/>
              <a:t>[</a:t>
            </a:r>
            <a:r>
              <a:rPr lang="en-GB" altLang="es-MX" i="1" dirty="0" err="1"/>
              <a:t>colvar</a:t>
            </a:r>
            <a:r>
              <a:rPr lang="en-US" altLang="es-MX" dirty="0"/>
              <a:t>]</a:t>
            </a:r>
          </a:p>
          <a:p>
            <a:pPr lvl="1">
              <a:buFontTx/>
              <a:buNone/>
            </a:pPr>
            <a:endParaRPr lang="en-US" altLang="es-MX" dirty="0"/>
          </a:p>
          <a:p>
            <a:pPr lvl="1">
              <a:buFontTx/>
              <a:buNone/>
            </a:pPr>
            <a:r>
              <a:rPr lang="en-US" altLang="es-MX" dirty="0"/>
              <a:t>Para </a:t>
            </a:r>
            <a:r>
              <a:rPr lang="en-US" altLang="es-MX" dirty="0" err="1"/>
              <a:t>variáveis</a:t>
            </a:r>
            <a:r>
              <a:rPr lang="en-US" altLang="es-MX" dirty="0"/>
              <a:t> </a:t>
            </a:r>
            <a:r>
              <a:rPr lang="en-US" altLang="es-MX" dirty="0" err="1"/>
              <a:t>quantitativas</a:t>
            </a:r>
            <a:r>
              <a:rPr lang="en-US" altLang="es-MX" dirty="0"/>
              <a:t>:</a:t>
            </a:r>
          </a:p>
          <a:p>
            <a:pPr lvl="1"/>
            <a:r>
              <a:rPr lang="en-US" altLang="es-MX" dirty="0">
                <a:latin typeface="Courier New" panose="02070309020205020404" pitchFamily="49" charset="0"/>
                <a:cs typeface="Courier New" panose="02070309020205020404" pitchFamily="49" charset="0"/>
              </a:rPr>
              <a:t>summarize </a:t>
            </a:r>
            <a:r>
              <a:rPr lang="en-US" altLang="es-MX" i="1" dirty="0" err="1">
                <a:latin typeface="Courier New" panose="02070309020205020404" pitchFamily="49" charset="0"/>
                <a:cs typeface="Courier New" panose="02070309020205020404" pitchFamily="49" charset="0"/>
              </a:rPr>
              <a:t>varname</a:t>
            </a:r>
            <a:endParaRPr lang="en-US" altLang="es-MX"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321639004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Exercício 4.1</a:t>
            </a:r>
            <a:endParaRPr lang="es-MX" dirty="0"/>
          </a:p>
        </p:txBody>
      </p:sp>
      <p:sp>
        <p:nvSpPr>
          <p:cNvPr id="3" name="Espaço Reservado para Conteúdo 2"/>
          <p:cNvSpPr>
            <a:spLocks noGrp="1"/>
          </p:cNvSpPr>
          <p:nvPr>
            <p:ph idx="1"/>
          </p:nvPr>
        </p:nvSpPr>
        <p:spPr/>
        <p:txBody>
          <a:bodyPr/>
          <a:lstStyle/>
          <a:p>
            <a:r>
              <a:rPr lang="pt-BR" dirty="0"/>
              <a:t>Identifique uma variável quantitativa no WVS – USA e descreva essa variável.</a:t>
            </a:r>
            <a:endParaRPr lang="es-MX" dirty="0"/>
          </a:p>
        </p:txBody>
      </p:sp>
    </p:spTree>
    <p:extLst>
      <p:ext uri="{BB962C8B-B14F-4D97-AF65-F5344CB8AC3E}">
        <p14:creationId xmlns:p14="http://schemas.microsoft.com/office/powerpoint/2010/main" val="188306543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Rectangle 4"/>
          <p:cNvSpPr>
            <a:spLocks noGrp="1" noChangeArrowheads="1"/>
          </p:cNvSpPr>
          <p:nvPr>
            <p:ph type="title"/>
          </p:nvPr>
        </p:nvSpPr>
        <p:spPr>
          <a:xfrm>
            <a:off x="304800" y="-567928"/>
            <a:ext cx="8610600" cy="1679972"/>
          </a:xfrm>
        </p:spPr>
        <p:txBody>
          <a:bodyPr/>
          <a:lstStyle/>
          <a:p>
            <a:r>
              <a:rPr lang="pt-BR" sz="4800" b="1"/>
              <a:t/>
            </a:r>
            <a:br>
              <a:rPr lang="pt-BR" sz="4800" b="1"/>
            </a:br>
            <a:r>
              <a:rPr lang="pt-BR" sz="4800" b="1"/>
              <a:t/>
            </a:r>
            <a:br>
              <a:rPr lang="pt-BR" sz="4800" b="1"/>
            </a:br>
            <a:r>
              <a:rPr lang="pt-BR" sz="4500" b="1"/>
              <a:t>Como Descrever Distribuições</a:t>
            </a:r>
            <a:r>
              <a:rPr lang="pt-BR" sz="4800" b="1"/>
              <a:t> </a:t>
            </a:r>
            <a:endParaRPr lang="pt-BR" b="1"/>
          </a:p>
        </p:txBody>
      </p:sp>
      <p:sp>
        <p:nvSpPr>
          <p:cNvPr id="3077" name="Rectangle 5"/>
          <p:cNvSpPr>
            <a:spLocks noGrp="1" noChangeArrowheads="1"/>
          </p:cNvSpPr>
          <p:nvPr>
            <p:ph type="body" idx="1"/>
          </p:nvPr>
        </p:nvSpPr>
        <p:spPr>
          <a:xfrm>
            <a:off x="914400" y="1771650"/>
            <a:ext cx="7620000" cy="3143250"/>
          </a:xfrm>
        </p:spPr>
        <p:txBody>
          <a:bodyPr/>
          <a:lstStyle/>
          <a:p>
            <a:pPr marL="990600" lvl="1" indent="-533400">
              <a:buFontTx/>
              <a:buAutoNum type="arabicPeriod"/>
            </a:pPr>
            <a:r>
              <a:rPr lang="pt-BR" dirty="0">
                <a:latin typeface="+mj-lt"/>
                <a:cs typeface="Tahoma" pitchFamily="34" charset="0"/>
              </a:rPr>
              <a:t>Análise de variáveis nominais e ordinais</a:t>
            </a:r>
            <a:endParaRPr lang="pt-BR" dirty="0">
              <a:latin typeface="+mj-lt"/>
              <a:cs typeface="Times New Roman" pitchFamily="18" charset="0"/>
            </a:endParaRPr>
          </a:p>
          <a:p>
            <a:pPr marL="990600" lvl="1" indent="-533400">
              <a:buFontTx/>
              <a:buAutoNum type="arabicPeriod"/>
            </a:pPr>
            <a:r>
              <a:rPr lang="pt-BR" dirty="0">
                <a:latin typeface="+mj-lt"/>
                <a:cs typeface="Tahoma" pitchFamily="34" charset="0"/>
              </a:rPr>
              <a:t>Análise de forma para variáveis intervalares e contínuas</a:t>
            </a:r>
            <a:endParaRPr lang="pt-BR" dirty="0">
              <a:latin typeface="+mj-lt"/>
              <a:cs typeface="Times New Roman" pitchFamily="18" charset="0"/>
            </a:endParaRPr>
          </a:p>
          <a:p>
            <a:pPr marL="990600" lvl="1" indent="-533400">
              <a:buFontTx/>
              <a:buAutoNum type="arabicPeriod"/>
            </a:pPr>
            <a:r>
              <a:rPr lang="pt-BR" dirty="0">
                <a:latin typeface="+mj-lt"/>
                <a:cs typeface="Tahoma" pitchFamily="34" charset="0"/>
              </a:rPr>
              <a:t>Medidas de Tendência Central</a:t>
            </a:r>
            <a:endParaRPr lang="pt-BR" dirty="0">
              <a:latin typeface="+mj-lt"/>
              <a:cs typeface="Times New Roman" pitchFamily="18" charset="0"/>
            </a:endParaRPr>
          </a:p>
          <a:p>
            <a:pPr marL="990600" lvl="1" indent="-533400">
              <a:buFontTx/>
              <a:buAutoNum type="arabicPeriod"/>
            </a:pPr>
            <a:r>
              <a:rPr lang="pt-BR" dirty="0">
                <a:latin typeface="+mj-lt"/>
                <a:cs typeface="Tahoma" pitchFamily="34" charset="0"/>
              </a:rPr>
              <a:t>Medidas de Dispersão</a:t>
            </a:r>
          </a:p>
          <a:p>
            <a:pPr marL="990600" lvl="1" indent="-533400">
              <a:buFontTx/>
              <a:buAutoNum type="arabicPeriod"/>
            </a:pPr>
            <a:endParaRPr lang="pt-BR" i="1" dirty="0">
              <a:cs typeface="Times New Roman" pitchFamily="18" charset="0"/>
            </a:endParaRPr>
          </a:p>
          <a:p>
            <a:pPr marL="990600" lvl="1" indent="-533400">
              <a:buFontTx/>
              <a:buNone/>
            </a:pPr>
            <a:endParaRPr lang="pt-BR" i="1" dirty="0"/>
          </a:p>
        </p:txBody>
      </p:sp>
    </p:spTree>
    <p:extLst>
      <p:ext uri="{BB962C8B-B14F-4D97-AF65-F5344CB8AC3E}">
        <p14:creationId xmlns:p14="http://schemas.microsoft.com/office/powerpoint/2010/main" val="342229212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Rectangle 2"/>
          <p:cNvSpPr>
            <a:spLocks noGrp="1" noChangeArrowheads="1"/>
          </p:cNvSpPr>
          <p:nvPr>
            <p:ph type="title"/>
          </p:nvPr>
        </p:nvSpPr>
        <p:spPr>
          <a:xfrm>
            <a:off x="517526" y="245269"/>
            <a:ext cx="8596313" cy="892969"/>
          </a:xfrm>
        </p:spPr>
        <p:txBody>
          <a:bodyPr/>
          <a:lstStyle/>
          <a:p>
            <a:r>
              <a:rPr lang="pt-BR" sz="3700" dirty="0"/>
              <a:t>Análise de Variáveis Nominais e Ordinais</a:t>
            </a:r>
          </a:p>
        </p:txBody>
      </p:sp>
      <p:sp>
        <p:nvSpPr>
          <p:cNvPr id="150531" name="Rectangle 3"/>
          <p:cNvSpPr>
            <a:spLocks noGrp="1" noChangeArrowheads="1"/>
          </p:cNvSpPr>
          <p:nvPr>
            <p:ph type="body" idx="1"/>
          </p:nvPr>
        </p:nvSpPr>
        <p:spPr/>
        <p:txBody>
          <a:bodyPr/>
          <a:lstStyle/>
          <a:p>
            <a:r>
              <a:rPr lang="pt-BR" sz="1800" dirty="0"/>
              <a:t>Frequências </a:t>
            </a:r>
          </a:p>
          <a:p>
            <a:r>
              <a:rPr lang="pt-BR" sz="1800" dirty="0"/>
              <a:t>Tabelas Cruzadas</a:t>
            </a:r>
          </a:p>
        </p:txBody>
      </p:sp>
      <p:pic>
        <p:nvPicPr>
          <p:cNvPr id="150532" name="Picture 4"/>
          <p:cNvPicPr>
            <a:picLocks noChangeAspect="1" noChangeArrowheads="1"/>
          </p:cNvPicPr>
          <p:nvPr/>
        </p:nvPicPr>
        <p:blipFill>
          <a:blip r:embed="rId3" cstate="print"/>
          <a:srcRect/>
          <a:stretch>
            <a:fillRect/>
          </a:stretch>
        </p:blipFill>
        <p:spPr bwMode="auto">
          <a:xfrm>
            <a:off x="609600" y="2114551"/>
            <a:ext cx="8305800" cy="2851547"/>
          </a:xfrm>
          <a:prstGeom prst="rect">
            <a:avLst/>
          </a:prstGeom>
          <a:noFill/>
          <a:ln w="9525">
            <a:noFill/>
            <a:miter lim="800000"/>
            <a:headEnd/>
            <a:tailEnd/>
          </a:ln>
          <a:effectLst/>
        </p:spPr>
      </p:pic>
      <p:sp>
        <p:nvSpPr>
          <p:cNvPr id="150533" name="Text Box 5"/>
          <p:cNvSpPr txBox="1">
            <a:spLocks noChangeArrowheads="1"/>
          </p:cNvSpPr>
          <p:nvPr/>
        </p:nvSpPr>
        <p:spPr bwMode="auto">
          <a:xfrm>
            <a:off x="5867400" y="2000250"/>
            <a:ext cx="2971800" cy="307777"/>
          </a:xfrm>
          <a:prstGeom prst="rect">
            <a:avLst/>
          </a:prstGeom>
          <a:noFill/>
          <a:ln w="9525">
            <a:noFill/>
            <a:miter lim="800000"/>
            <a:headEnd/>
            <a:tailEnd/>
          </a:ln>
          <a:effectLst/>
        </p:spPr>
        <p:txBody>
          <a:bodyPr>
            <a:spAutoFit/>
          </a:bodyPr>
          <a:lstStyle/>
          <a:p>
            <a:pPr>
              <a:spcBef>
                <a:spcPct val="50000"/>
              </a:spcBef>
            </a:pPr>
            <a:r>
              <a:rPr lang="pt-BR">
                <a:solidFill>
                  <a:schemeClr val="accent2"/>
                </a:solidFill>
              </a:rPr>
              <a:t>World Value Survey 2006</a:t>
            </a:r>
          </a:p>
        </p:txBody>
      </p:sp>
    </p:spTree>
    <p:extLst>
      <p:ext uri="{BB962C8B-B14F-4D97-AF65-F5344CB8AC3E}">
        <p14:creationId xmlns:p14="http://schemas.microsoft.com/office/powerpoint/2010/main" val="298853962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9858" name="Rectangle 2"/>
          <p:cNvSpPr>
            <a:spLocks noGrp="1" noChangeArrowheads="1"/>
          </p:cNvSpPr>
          <p:nvPr>
            <p:ph type="title"/>
          </p:nvPr>
        </p:nvSpPr>
        <p:spPr>
          <a:xfrm>
            <a:off x="457200" y="51470"/>
            <a:ext cx="8229600" cy="857400"/>
          </a:xfrm>
        </p:spPr>
        <p:txBody>
          <a:bodyPr/>
          <a:lstStyle/>
          <a:p>
            <a:r>
              <a:rPr lang="pt-BR" dirty="0"/>
              <a:t>Resultados Brasil:</a:t>
            </a:r>
          </a:p>
        </p:txBody>
      </p:sp>
      <p:sp>
        <p:nvSpPr>
          <p:cNvPr id="249859" name="Rectangle 3"/>
          <p:cNvSpPr>
            <a:spLocks noGrp="1" noChangeArrowheads="1"/>
          </p:cNvSpPr>
          <p:nvPr>
            <p:ph type="body" idx="1"/>
          </p:nvPr>
        </p:nvSpPr>
        <p:spPr>
          <a:xfrm>
            <a:off x="457200" y="699542"/>
            <a:ext cx="8229600" cy="3771900"/>
          </a:xfrm>
        </p:spPr>
        <p:txBody>
          <a:bodyPr/>
          <a:lstStyle/>
          <a:p>
            <a:pPr>
              <a:lnSpc>
                <a:spcPct val="80000"/>
              </a:lnSpc>
            </a:pPr>
            <a:endParaRPr lang="pt-BR" sz="1800" dirty="0"/>
          </a:p>
          <a:p>
            <a:pPr>
              <a:lnSpc>
                <a:spcPct val="80000"/>
              </a:lnSpc>
              <a:buFontTx/>
              <a:buNone/>
            </a:pPr>
            <a:r>
              <a:rPr lang="pt-BR" sz="1400" dirty="0" err="1">
                <a:latin typeface="Courier New" pitchFamily="49" charset="0"/>
              </a:rPr>
              <a:t>neighbours</a:t>
            </a:r>
            <a:r>
              <a:rPr lang="pt-BR" sz="1400" dirty="0">
                <a:latin typeface="Courier New" pitchFamily="49" charset="0"/>
              </a:rPr>
              <a:t>: </a:t>
            </a:r>
            <a:r>
              <a:rPr lang="pt-BR" sz="1400" dirty="0" err="1">
                <a:latin typeface="Courier New" pitchFamily="49" charset="0"/>
              </a:rPr>
              <a:t>drug</a:t>
            </a:r>
            <a:r>
              <a:rPr lang="pt-BR" sz="1400" dirty="0">
                <a:latin typeface="Courier New" pitchFamily="49" charset="0"/>
              </a:rPr>
              <a:t> |</a:t>
            </a:r>
          </a:p>
          <a:p>
            <a:pPr>
              <a:lnSpc>
                <a:spcPct val="80000"/>
              </a:lnSpc>
              <a:buFontTx/>
              <a:buNone/>
            </a:pPr>
            <a:r>
              <a:rPr lang="pt-BR" sz="1400" dirty="0">
                <a:latin typeface="Courier New" pitchFamily="49" charset="0"/>
              </a:rPr>
              <a:t>         </a:t>
            </a:r>
            <a:r>
              <a:rPr lang="pt-BR" sz="1400" dirty="0" err="1">
                <a:latin typeface="Courier New" pitchFamily="49" charset="0"/>
              </a:rPr>
              <a:t>addicts</a:t>
            </a:r>
            <a:r>
              <a:rPr lang="pt-BR" sz="1400" dirty="0">
                <a:latin typeface="Courier New" pitchFamily="49" charset="0"/>
              </a:rPr>
              <a:t> |      Freq.     </a:t>
            </a:r>
            <a:r>
              <a:rPr lang="pt-BR" sz="1400" dirty="0" err="1">
                <a:latin typeface="Courier New" pitchFamily="49" charset="0"/>
              </a:rPr>
              <a:t>Percent</a:t>
            </a:r>
            <a:r>
              <a:rPr lang="pt-BR" sz="1400" dirty="0">
                <a:latin typeface="Courier New" pitchFamily="49" charset="0"/>
              </a:rPr>
              <a:t>        Cum.</a:t>
            </a:r>
          </a:p>
          <a:p>
            <a:pPr>
              <a:lnSpc>
                <a:spcPct val="80000"/>
              </a:lnSpc>
              <a:buFontTx/>
              <a:buNone/>
            </a:pPr>
            <a:r>
              <a:rPr lang="pt-BR" sz="1400" dirty="0">
                <a:latin typeface="Courier New" pitchFamily="49" charset="0"/>
              </a:rPr>
              <a:t>-----------------+-----------------------------------</a:t>
            </a:r>
          </a:p>
          <a:p>
            <a:pPr>
              <a:lnSpc>
                <a:spcPct val="80000"/>
              </a:lnSpc>
              <a:buFontTx/>
              <a:buNone/>
            </a:pPr>
            <a:r>
              <a:rPr lang="pt-BR" sz="1400" dirty="0">
                <a:latin typeface="Courier New" pitchFamily="49" charset="0"/>
              </a:rPr>
              <a:t>       </a:t>
            </a:r>
            <a:r>
              <a:rPr lang="pt-BR" sz="1400" dirty="0" err="1">
                <a:latin typeface="Courier New" pitchFamily="49" charset="0"/>
              </a:rPr>
              <a:t>mentioned</a:t>
            </a:r>
            <a:r>
              <a:rPr lang="pt-BR" sz="1400" dirty="0">
                <a:latin typeface="Courier New" pitchFamily="49" charset="0"/>
              </a:rPr>
              <a:t> |      1,023       68.89       68.89</a:t>
            </a:r>
          </a:p>
          <a:p>
            <a:pPr>
              <a:lnSpc>
                <a:spcPct val="80000"/>
              </a:lnSpc>
              <a:buFontTx/>
              <a:buNone/>
            </a:pPr>
            <a:r>
              <a:rPr lang="pt-BR" sz="1400" dirty="0">
                <a:latin typeface="Courier New" pitchFamily="49" charset="0"/>
              </a:rPr>
              <a:t>   </a:t>
            </a:r>
            <a:r>
              <a:rPr lang="pt-BR" sz="1400" dirty="0" err="1">
                <a:latin typeface="Courier New" pitchFamily="49" charset="0"/>
              </a:rPr>
              <a:t>not</a:t>
            </a:r>
            <a:r>
              <a:rPr lang="pt-BR" sz="1400" dirty="0">
                <a:latin typeface="Courier New" pitchFamily="49" charset="0"/>
              </a:rPr>
              <a:t> </a:t>
            </a:r>
            <a:r>
              <a:rPr lang="pt-BR" sz="1400" dirty="0" err="1">
                <a:latin typeface="Courier New" pitchFamily="49" charset="0"/>
              </a:rPr>
              <a:t>mentioned</a:t>
            </a:r>
            <a:r>
              <a:rPr lang="pt-BR" sz="1400" dirty="0">
                <a:latin typeface="Courier New" pitchFamily="49" charset="0"/>
              </a:rPr>
              <a:t> |        462       31.11      100.00</a:t>
            </a:r>
          </a:p>
          <a:p>
            <a:pPr>
              <a:lnSpc>
                <a:spcPct val="80000"/>
              </a:lnSpc>
              <a:buFontTx/>
              <a:buNone/>
            </a:pPr>
            <a:r>
              <a:rPr lang="pt-BR" sz="1400" dirty="0">
                <a:latin typeface="Courier New" pitchFamily="49" charset="0"/>
              </a:rPr>
              <a:t>-----------------+-----------------------------------</a:t>
            </a:r>
          </a:p>
          <a:p>
            <a:pPr>
              <a:lnSpc>
                <a:spcPct val="80000"/>
              </a:lnSpc>
              <a:buFontTx/>
              <a:buNone/>
            </a:pPr>
            <a:r>
              <a:rPr lang="pt-BR" sz="1400" dirty="0">
                <a:latin typeface="Courier New" pitchFamily="49" charset="0"/>
              </a:rPr>
              <a:t>           Total |      1,485      100.00</a:t>
            </a:r>
          </a:p>
          <a:p>
            <a:pPr>
              <a:lnSpc>
                <a:spcPct val="80000"/>
              </a:lnSpc>
              <a:buFontTx/>
              <a:buNone/>
            </a:pPr>
            <a:r>
              <a:rPr lang="en-US" sz="1400" dirty="0">
                <a:latin typeface="Courier New" pitchFamily="49" charset="0"/>
              </a:rPr>
              <a:t> </a:t>
            </a:r>
          </a:p>
          <a:p>
            <a:pPr>
              <a:lnSpc>
                <a:spcPct val="80000"/>
              </a:lnSpc>
              <a:buFontTx/>
              <a:buNone/>
            </a:pPr>
            <a:r>
              <a:rPr lang="en-US" sz="1400" dirty="0" err="1">
                <a:latin typeface="Courier New" pitchFamily="49" charset="0"/>
              </a:rPr>
              <a:t>neighbours</a:t>
            </a:r>
            <a:r>
              <a:rPr lang="en-US" sz="1400" dirty="0">
                <a:latin typeface="Courier New" pitchFamily="49" charset="0"/>
              </a:rPr>
              <a:t>: 	    </a:t>
            </a:r>
          </a:p>
          <a:p>
            <a:pPr>
              <a:lnSpc>
                <a:spcPct val="80000"/>
              </a:lnSpc>
              <a:buFontTx/>
              <a:buNone/>
            </a:pPr>
            <a:r>
              <a:rPr lang="en-US" sz="1400" dirty="0">
                <a:latin typeface="Courier New" pitchFamily="49" charset="0"/>
              </a:rPr>
              <a:t> people who have |</a:t>
            </a:r>
          </a:p>
          <a:p>
            <a:pPr>
              <a:lnSpc>
                <a:spcPct val="80000"/>
              </a:lnSpc>
              <a:buFontTx/>
              <a:buNone/>
            </a:pPr>
            <a:r>
              <a:rPr lang="en-US" sz="1400" dirty="0">
                <a:latin typeface="Courier New" pitchFamily="49" charset="0"/>
              </a:rPr>
              <a:t>          a aids |      Freq.     Percent        Cum.</a:t>
            </a:r>
          </a:p>
          <a:p>
            <a:pPr>
              <a:lnSpc>
                <a:spcPct val="80000"/>
              </a:lnSpc>
              <a:buFontTx/>
              <a:buNone/>
            </a:pPr>
            <a:r>
              <a:rPr lang="en-US" sz="1400" dirty="0">
                <a:latin typeface="Courier New" pitchFamily="49" charset="0"/>
              </a:rPr>
              <a:t>-----------------+-----------------------------------</a:t>
            </a:r>
          </a:p>
          <a:p>
            <a:pPr>
              <a:lnSpc>
                <a:spcPct val="80000"/>
              </a:lnSpc>
              <a:buFontTx/>
              <a:buNone/>
            </a:pPr>
            <a:r>
              <a:rPr lang="en-US" sz="1400" dirty="0">
                <a:latin typeface="Courier New" pitchFamily="49" charset="0"/>
              </a:rPr>
              <a:t>       mentioned |        220       14.81       14.81</a:t>
            </a:r>
          </a:p>
          <a:p>
            <a:pPr>
              <a:lnSpc>
                <a:spcPct val="80000"/>
              </a:lnSpc>
              <a:buFontTx/>
              <a:buNone/>
            </a:pPr>
            <a:r>
              <a:rPr lang="en-US" sz="1400" dirty="0">
                <a:latin typeface="Courier New" pitchFamily="49" charset="0"/>
              </a:rPr>
              <a:t>   not mentioned |      1,265       85.19      100.00</a:t>
            </a:r>
          </a:p>
          <a:p>
            <a:pPr>
              <a:lnSpc>
                <a:spcPct val="80000"/>
              </a:lnSpc>
              <a:buFontTx/>
              <a:buNone/>
            </a:pPr>
            <a:r>
              <a:rPr lang="en-US" sz="1400" dirty="0">
                <a:latin typeface="Courier New" pitchFamily="49" charset="0"/>
              </a:rPr>
              <a:t>-----------------+-----------------------------------</a:t>
            </a:r>
          </a:p>
          <a:p>
            <a:pPr>
              <a:lnSpc>
                <a:spcPct val="80000"/>
              </a:lnSpc>
              <a:buFontTx/>
              <a:buNone/>
            </a:pPr>
            <a:r>
              <a:rPr lang="en-US" sz="1400" dirty="0">
                <a:latin typeface="Courier New" pitchFamily="49" charset="0"/>
              </a:rPr>
              <a:t>           Total |      1,485      100.00</a:t>
            </a:r>
          </a:p>
          <a:p>
            <a:pPr>
              <a:lnSpc>
                <a:spcPct val="80000"/>
              </a:lnSpc>
              <a:buFontTx/>
              <a:buNone/>
            </a:pPr>
            <a:endParaRPr lang="pt-BR" sz="1400" dirty="0">
              <a:latin typeface="Courier New" pitchFamily="49" charset="0"/>
            </a:endParaRPr>
          </a:p>
        </p:txBody>
      </p:sp>
    </p:spTree>
    <p:extLst>
      <p:ext uri="{BB962C8B-B14F-4D97-AF65-F5344CB8AC3E}">
        <p14:creationId xmlns:p14="http://schemas.microsoft.com/office/powerpoint/2010/main" val="233423006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0882" name="Rectangle 2"/>
          <p:cNvSpPr>
            <a:spLocks noGrp="1" noChangeArrowheads="1"/>
          </p:cNvSpPr>
          <p:nvPr>
            <p:ph type="title"/>
          </p:nvPr>
        </p:nvSpPr>
        <p:spPr/>
        <p:txBody>
          <a:bodyPr/>
          <a:lstStyle/>
          <a:p>
            <a:r>
              <a:rPr lang="pt-BR"/>
              <a:t>Brasil</a:t>
            </a:r>
          </a:p>
        </p:txBody>
      </p:sp>
      <p:sp>
        <p:nvSpPr>
          <p:cNvPr id="250883" name="Rectangle 3"/>
          <p:cNvSpPr>
            <a:spLocks noGrp="1" noChangeArrowheads="1"/>
          </p:cNvSpPr>
          <p:nvPr>
            <p:ph type="body" idx="1"/>
          </p:nvPr>
        </p:nvSpPr>
        <p:spPr/>
        <p:txBody>
          <a:bodyPr/>
          <a:lstStyle/>
          <a:p>
            <a:endParaRPr lang="en-US"/>
          </a:p>
          <a:p>
            <a:r>
              <a:rPr lang="en-US"/>
              <a:t>     </a:t>
            </a:r>
            <a:r>
              <a:rPr lang="en-US" sz="1600">
                <a:latin typeface="Courier New" pitchFamily="49" charset="0"/>
              </a:rPr>
              <a:t>neighbours: |</a:t>
            </a:r>
          </a:p>
          <a:p>
            <a:r>
              <a:rPr lang="en-US" sz="1600">
                <a:latin typeface="Courier New" pitchFamily="49" charset="0"/>
              </a:rPr>
              <a:t>     people of a |</a:t>
            </a:r>
          </a:p>
          <a:p>
            <a:r>
              <a:rPr lang="en-US" sz="1600">
                <a:latin typeface="Courier New" pitchFamily="49" charset="0"/>
              </a:rPr>
              <a:t>  different race |      Freq.     Percent        Cum.</a:t>
            </a:r>
          </a:p>
          <a:p>
            <a:r>
              <a:rPr lang="en-US" sz="1600">
                <a:latin typeface="Courier New" pitchFamily="49" charset="0"/>
              </a:rPr>
              <a:t>-----------------+-----------------------------------</a:t>
            </a:r>
          </a:p>
          <a:p>
            <a:r>
              <a:rPr lang="en-US" sz="1600">
                <a:latin typeface="Courier New" pitchFamily="49" charset="0"/>
              </a:rPr>
              <a:t>       mentioned |         66        4.44        4.44</a:t>
            </a:r>
          </a:p>
          <a:p>
            <a:r>
              <a:rPr lang="en-US" sz="1600">
                <a:latin typeface="Courier New" pitchFamily="49" charset="0"/>
              </a:rPr>
              <a:t>   not mentioned |      1,419       95.56      100.00</a:t>
            </a:r>
          </a:p>
          <a:p>
            <a:r>
              <a:rPr lang="en-US" sz="1600">
                <a:latin typeface="Courier New" pitchFamily="49" charset="0"/>
              </a:rPr>
              <a:t>-----------------+-----------------------------------</a:t>
            </a:r>
          </a:p>
          <a:p>
            <a:r>
              <a:rPr lang="en-US" sz="1600">
                <a:latin typeface="Courier New" pitchFamily="49" charset="0"/>
              </a:rPr>
              <a:t>           Total |      1,485      100.00</a:t>
            </a:r>
          </a:p>
          <a:p>
            <a:endParaRPr lang="pt-BR" sz="1600">
              <a:latin typeface="Courier New" pitchFamily="49" charset="0"/>
            </a:endParaRPr>
          </a:p>
        </p:txBody>
      </p:sp>
    </p:spTree>
    <p:extLst>
      <p:ext uri="{BB962C8B-B14F-4D97-AF65-F5344CB8AC3E}">
        <p14:creationId xmlns:p14="http://schemas.microsoft.com/office/powerpoint/2010/main" val="43099523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1906" name="Rectangle 2"/>
          <p:cNvSpPr>
            <a:spLocks noGrp="1" noChangeArrowheads="1"/>
          </p:cNvSpPr>
          <p:nvPr>
            <p:ph type="title"/>
          </p:nvPr>
        </p:nvSpPr>
        <p:spPr>
          <a:xfrm>
            <a:off x="457200" y="-20538"/>
            <a:ext cx="8229600" cy="857400"/>
          </a:xfrm>
        </p:spPr>
        <p:txBody>
          <a:bodyPr/>
          <a:lstStyle/>
          <a:p>
            <a:r>
              <a:rPr lang="pt-BR" dirty="0"/>
              <a:t>EUA</a:t>
            </a:r>
          </a:p>
        </p:txBody>
      </p:sp>
      <p:sp>
        <p:nvSpPr>
          <p:cNvPr id="251907" name="Rectangle 3"/>
          <p:cNvSpPr>
            <a:spLocks noGrp="1" noChangeArrowheads="1"/>
          </p:cNvSpPr>
          <p:nvPr>
            <p:ph type="body" idx="1"/>
          </p:nvPr>
        </p:nvSpPr>
        <p:spPr>
          <a:xfrm>
            <a:off x="457200" y="771550"/>
            <a:ext cx="8229600" cy="3657600"/>
          </a:xfrm>
        </p:spPr>
        <p:txBody>
          <a:bodyPr/>
          <a:lstStyle/>
          <a:p>
            <a:pPr>
              <a:lnSpc>
                <a:spcPct val="80000"/>
              </a:lnSpc>
              <a:buFontTx/>
              <a:buNone/>
            </a:pPr>
            <a:r>
              <a:rPr lang="pt-BR" sz="1400" dirty="0" err="1">
                <a:latin typeface="Courier New" pitchFamily="49" charset="0"/>
              </a:rPr>
              <a:t>neighbours</a:t>
            </a:r>
            <a:r>
              <a:rPr lang="pt-BR" sz="1400" dirty="0">
                <a:latin typeface="Courier New" pitchFamily="49" charset="0"/>
              </a:rPr>
              <a:t>: </a:t>
            </a:r>
            <a:r>
              <a:rPr lang="pt-BR" sz="1400" dirty="0" err="1">
                <a:latin typeface="Courier New" pitchFamily="49" charset="0"/>
              </a:rPr>
              <a:t>drug</a:t>
            </a:r>
            <a:r>
              <a:rPr lang="pt-BR" sz="1400" dirty="0">
                <a:latin typeface="Courier New" pitchFamily="49" charset="0"/>
              </a:rPr>
              <a:t> |</a:t>
            </a:r>
          </a:p>
          <a:p>
            <a:pPr>
              <a:lnSpc>
                <a:spcPct val="80000"/>
              </a:lnSpc>
              <a:buFontTx/>
              <a:buNone/>
            </a:pPr>
            <a:r>
              <a:rPr lang="pt-BR" sz="1400" dirty="0">
                <a:latin typeface="Courier New" pitchFamily="49" charset="0"/>
              </a:rPr>
              <a:t>         </a:t>
            </a:r>
            <a:r>
              <a:rPr lang="pt-BR" sz="1400" dirty="0" err="1">
                <a:latin typeface="Courier New" pitchFamily="49" charset="0"/>
              </a:rPr>
              <a:t>addicts</a:t>
            </a:r>
            <a:r>
              <a:rPr lang="pt-BR" sz="1400" dirty="0">
                <a:latin typeface="Courier New" pitchFamily="49" charset="0"/>
              </a:rPr>
              <a:t> |      Freq.     </a:t>
            </a:r>
            <a:r>
              <a:rPr lang="pt-BR" sz="1400" dirty="0" err="1">
                <a:latin typeface="Courier New" pitchFamily="49" charset="0"/>
              </a:rPr>
              <a:t>Percent</a:t>
            </a:r>
            <a:r>
              <a:rPr lang="pt-BR" sz="1400" dirty="0">
                <a:latin typeface="Courier New" pitchFamily="49" charset="0"/>
              </a:rPr>
              <a:t>        Cum.</a:t>
            </a:r>
          </a:p>
          <a:p>
            <a:pPr>
              <a:lnSpc>
                <a:spcPct val="80000"/>
              </a:lnSpc>
              <a:buFontTx/>
              <a:buNone/>
            </a:pPr>
            <a:r>
              <a:rPr lang="pt-BR" sz="1400" dirty="0">
                <a:latin typeface="Courier New" pitchFamily="49" charset="0"/>
              </a:rPr>
              <a:t>-----------------+-----------------------------------</a:t>
            </a:r>
          </a:p>
          <a:p>
            <a:pPr>
              <a:lnSpc>
                <a:spcPct val="80000"/>
              </a:lnSpc>
              <a:buFontTx/>
              <a:buNone/>
            </a:pPr>
            <a:r>
              <a:rPr lang="pt-BR" sz="1400" dirty="0">
                <a:latin typeface="Courier New" pitchFamily="49" charset="0"/>
              </a:rPr>
              <a:t>       </a:t>
            </a:r>
            <a:r>
              <a:rPr lang="pt-BR" sz="1400" dirty="0" err="1">
                <a:latin typeface="Courier New" pitchFamily="49" charset="0"/>
              </a:rPr>
              <a:t>mentioned</a:t>
            </a:r>
            <a:r>
              <a:rPr lang="pt-BR" sz="1400" dirty="0">
                <a:latin typeface="Courier New" pitchFamily="49" charset="0"/>
              </a:rPr>
              <a:t> |      1,136       91.61       91.61</a:t>
            </a:r>
          </a:p>
          <a:p>
            <a:pPr>
              <a:lnSpc>
                <a:spcPct val="80000"/>
              </a:lnSpc>
              <a:buFontTx/>
              <a:buNone/>
            </a:pPr>
            <a:r>
              <a:rPr lang="pt-BR" sz="1400" dirty="0">
                <a:latin typeface="Courier New" pitchFamily="49" charset="0"/>
              </a:rPr>
              <a:t>   </a:t>
            </a:r>
            <a:r>
              <a:rPr lang="pt-BR" sz="1400" dirty="0" err="1">
                <a:latin typeface="Courier New" pitchFamily="49" charset="0"/>
              </a:rPr>
              <a:t>not</a:t>
            </a:r>
            <a:r>
              <a:rPr lang="pt-BR" sz="1400" dirty="0">
                <a:latin typeface="Courier New" pitchFamily="49" charset="0"/>
              </a:rPr>
              <a:t> </a:t>
            </a:r>
            <a:r>
              <a:rPr lang="pt-BR" sz="1400" dirty="0" err="1">
                <a:latin typeface="Courier New" pitchFamily="49" charset="0"/>
              </a:rPr>
              <a:t>mentioned</a:t>
            </a:r>
            <a:r>
              <a:rPr lang="pt-BR" sz="1400" dirty="0">
                <a:latin typeface="Courier New" pitchFamily="49" charset="0"/>
              </a:rPr>
              <a:t> |        104        8.39      100.00</a:t>
            </a:r>
          </a:p>
          <a:p>
            <a:pPr>
              <a:lnSpc>
                <a:spcPct val="80000"/>
              </a:lnSpc>
              <a:buFontTx/>
              <a:buNone/>
            </a:pPr>
            <a:r>
              <a:rPr lang="pt-BR" sz="1400" dirty="0">
                <a:latin typeface="Courier New" pitchFamily="49" charset="0"/>
              </a:rPr>
              <a:t>-----------------+-----------------------------------</a:t>
            </a:r>
          </a:p>
          <a:p>
            <a:pPr>
              <a:lnSpc>
                <a:spcPct val="80000"/>
              </a:lnSpc>
              <a:buFontTx/>
              <a:buNone/>
            </a:pPr>
            <a:r>
              <a:rPr lang="pt-BR" sz="1400" dirty="0">
                <a:latin typeface="Courier New" pitchFamily="49" charset="0"/>
              </a:rPr>
              <a:t>           Total |      1,240      100.00</a:t>
            </a:r>
          </a:p>
          <a:p>
            <a:pPr>
              <a:lnSpc>
                <a:spcPct val="80000"/>
              </a:lnSpc>
            </a:pPr>
            <a:endParaRPr lang="en-US" sz="1400" dirty="0"/>
          </a:p>
          <a:p>
            <a:pPr>
              <a:lnSpc>
                <a:spcPct val="80000"/>
              </a:lnSpc>
            </a:pPr>
            <a:endParaRPr lang="en-US" sz="1400" dirty="0"/>
          </a:p>
          <a:p>
            <a:pPr>
              <a:lnSpc>
                <a:spcPct val="80000"/>
              </a:lnSpc>
              <a:buFontTx/>
              <a:buNone/>
            </a:pPr>
            <a:r>
              <a:rPr lang="en-US" sz="1400" dirty="0">
                <a:latin typeface="Courier New" pitchFamily="49" charset="0"/>
              </a:rPr>
              <a:t>     </a:t>
            </a:r>
            <a:r>
              <a:rPr lang="en-US" sz="1400" dirty="0" err="1">
                <a:latin typeface="Courier New" pitchFamily="49" charset="0"/>
              </a:rPr>
              <a:t>neighbours</a:t>
            </a:r>
            <a:r>
              <a:rPr lang="en-US" sz="1400" dirty="0">
                <a:latin typeface="Courier New" pitchFamily="49" charset="0"/>
              </a:rPr>
              <a:t>: |</a:t>
            </a:r>
          </a:p>
          <a:p>
            <a:pPr>
              <a:lnSpc>
                <a:spcPct val="80000"/>
              </a:lnSpc>
              <a:buFontTx/>
              <a:buNone/>
            </a:pPr>
            <a:r>
              <a:rPr lang="en-US" sz="1400" dirty="0">
                <a:latin typeface="Courier New" pitchFamily="49" charset="0"/>
              </a:rPr>
              <a:t> people who have |</a:t>
            </a:r>
          </a:p>
          <a:p>
            <a:pPr>
              <a:lnSpc>
                <a:spcPct val="80000"/>
              </a:lnSpc>
              <a:buFontTx/>
              <a:buNone/>
            </a:pPr>
            <a:r>
              <a:rPr lang="en-US" sz="1400" dirty="0">
                <a:latin typeface="Courier New" pitchFamily="49" charset="0"/>
              </a:rPr>
              <a:t>          a aids |      Freq.     Percent        Cum.</a:t>
            </a:r>
          </a:p>
          <a:p>
            <a:pPr>
              <a:lnSpc>
                <a:spcPct val="80000"/>
              </a:lnSpc>
              <a:buFontTx/>
              <a:buNone/>
            </a:pPr>
            <a:r>
              <a:rPr lang="en-US" sz="1400" dirty="0">
                <a:latin typeface="Courier New" pitchFamily="49" charset="0"/>
              </a:rPr>
              <a:t>-----------------+-----------------------------------</a:t>
            </a:r>
          </a:p>
          <a:p>
            <a:pPr>
              <a:lnSpc>
                <a:spcPct val="80000"/>
              </a:lnSpc>
              <a:buFontTx/>
              <a:buNone/>
            </a:pPr>
            <a:r>
              <a:rPr lang="en-US" sz="1400" dirty="0">
                <a:latin typeface="Courier New" pitchFamily="49" charset="0"/>
              </a:rPr>
              <a:t>       mentioned |        203       16.37       16.37</a:t>
            </a:r>
          </a:p>
          <a:p>
            <a:pPr>
              <a:lnSpc>
                <a:spcPct val="80000"/>
              </a:lnSpc>
              <a:buFontTx/>
              <a:buNone/>
            </a:pPr>
            <a:r>
              <a:rPr lang="en-US" sz="1400" dirty="0">
                <a:latin typeface="Courier New" pitchFamily="49" charset="0"/>
              </a:rPr>
              <a:t>   not mentioned |      1,037       83.63      100.00</a:t>
            </a:r>
          </a:p>
          <a:p>
            <a:pPr>
              <a:lnSpc>
                <a:spcPct val="80000"/>
              </a:lnSpc>
              <a:buFontTx/>
              <a:buNone/>
            </a:pPr>
            <a:r>
              <a:rPr lang="en-US" sz="1400" dirty="0">
                <a:latin typeface="Courier New" pitchFamily="49" charset="0"/>
              </a:rPr>
              <a:t>-----------------+-----------------------------------</a:t>
            </a:r>
          </a:p>
          <a:p>
            <a:pPr>
              <a:lnSpc>
                <a:spcPct val="80000"/>
              </a:lnSpc>
              <a:buFontTx/>
              <a:buNone/>
            </a:pPr>
            <a:r>
              <a:rPr lang="en-US" sz="1400" dirty="0">
                <a:latin typeface="Courier New" pitchFamily="49" charset="0"/>
              </a:rPr>
              <a:t>           Total |      1,240      100.00</a:t>
            </a:r>
          </a:p>
          <a:p>
            <a:pPr>
              <a:lnSpc>
                <a:spcPct val="80000"/>
              </a:lnSpc>
              <a:buFontTx/>
              <a:buNone/>
            </a:pPr>
            <a:endParaRPr lang="pt-BR" sz="1400" dirty="0">
              <a:latin typeface="Courier New" pitchFamily="49" charset="0"/>
            </a:endParaRPr>
          </a:p>
        </p:txBody>
      </p:sp>
    </p:spTree>
    <p:extLst>
      <p:ext uri="{BB962C8B-B14F-4D97-AF65-F5344CB8AC3E}">
        <p14:creationId xmlns:p14="http://schemas.microsoft.com/office/powerpoint/2010/main" val="220391189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3954" name="Rectangle 2"/>
          <p:cNvSpPr>
            <a:spLocks noGrp="1" noChangeArrowheads="1"/>
          </p:cNvSpPr>
          <p:nvPr>
            <p:ph type="title"/>
          </p:nvPr>
        </p:nvSpPr>
        <p:spPr/>
        <p:txBody>
          <a:bodyPr/>
          <a:lstStyle/>
          <a:p>
            <a:r>
              <a:rPr lang="pt-BR"/>
              <a:t>EUA</a:t>
            </a:r>
          </a:p>
        </p:txBody>
      </p:sp>
      <p:sp>
        <p:nvSpPr>
          <p:cNvPr id="253955" name="Rectangle 3"/>
          <p:cNvSpPr>
            <a:spLocks noGrp="1" noChangeArrowheads="1"/>
          </p:cNvSpPr>
          <p:nvPr>
            <p:ph type="body" idx="1"/>
          </p:nvPr>
        </p:nvSpPr>
        <p:spPr/>
        <p:txBody>
          <a:bodyPr/>
          <a:lstStyle/>
          <a:p>
            <a:endParaRPr lang="en-US"/>
          </a:p>
          <a:p>
            <a:pPr>
              <a:buFontTx/>
              <a:buNone/>
            </a:pPr>
            <a:r>
              <a:rPr lang="en-US" sz="1800">
                <a:latin typeface="Courier New" pitchFamily="49" charset="0"/>
              </a:rPr>
              <a:t>     neighbours: |</a:t>
            </a:r>
          </a:p>
          <a:p>
            <a:pPr>
              <a:buFontTx/>
              <a:buNone/>
            </a:pPr>
            <a:r>
              <a:rPr lang="en-US" sz="1800">
                <a:latin typeface="Courier New" pitchFamily="49" charset="0"/>
              </a:rPr>
              <a:t>     people of a |</a:t>
            </a:r>
          </a:p>
          <a:p>
            <a:pPr>
              <a:buFontTx/>
              <a:buNone/>
            </a:pPr>
            <a:r>
              <a:rPr lang="en-US" sz="1800">
                <a:latin typeface="Courier New" pitchFamily="49" charset="0"/>
              </a:rPr>
              <a:t>  different race |      Freq.     Percent        Cum.</a:t>
            </a:r>
          </a:p>
          <a:p>
            <a:pPr>
              <a:buFontTx/>
              <a:buNone/>
            </a:pPr>
            <a:r>
              <a:rPr lang="en-US" sz="1800">
                <a:latin typeface="Courier New" pitchFamily="49" charset="0"/>
              </a:rPr>
              <a:t>-----------------+-----------------------------------</a:t>
            </a:r>
          </a:p>
          <a:p>
            <a:pPr>
              <a:buFontTx/>
              <a:buNone/>
            </a:pPr>
            <a:r>
              <a:rPr lang="en-US" sz="1800">
                <a:latin typeface="Courier New" pitchFamily="49" charset="0"/>
              </a:rPr>
              <a:t>       mentioned |         48        3.87        3.87</a:t>
            </a:r>
          </a:p>
          <a:p>
            <a:pPr>
              <a:buFontTx/>
              <a:buNone/>
            </a:pPr>
            <a:r>
              <a:rPr lang="en-US" sz="1800">
                <a:latin typeface="Courier New" pitchFamily="49" charset="0"/>
              </a:rPr>
              <a:t>   not mentioned |      1,192       96.13      100.00</a:t>
            </a:r>
          </a:p>
          <a:p>
            <a:pPr>
              <a:buFontTx/>
              <a:buNone/>
            </a:pPr>
            <a:r>
              <a:rPr lang="en-US" sz="1800">
                <a:latin typeface="Courier New" pitchFamily="49" charset="0"/>
              </a:rPr>
              <a:t>-----------------+-----------------------------------</a:t>
            </a:r>
          </a:p>
          <a:p>
            <a:pPr>
              <a:buFontTx/>
              <a:buNone/>
            </a:pPr>
            <a:r>
              <a:rPr lang="en-US" sz="1800">
                <a:latin typeface="Courier New" pitchFamily="49" charset="0"/>
              </a:rPr>
              <a:t>           Total |      1,240      100.00</a:t>
            </a:r>
          </a:p>
          <a:p>
            <a:endParaRPr lang="pt-BR" sz="1800">
              <a:latin typeface="Courier New" pitchFamily="49" charset="0"/>
            </a:endParaRPr>
          </a:p>
        </p:txBody>
      </p:sp>
    </p:spTree>
    <p:extLst>
      <p:ext uri="{BB962C8B-B14F-4D97-AF65-F5344CB8AC3E}">
        <p14:creationId xmlns:p14="http://schemas.microsoft.com/office/powerpoint/2010/main" val="35055792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395536" y="1066428"/>
            <a:ext cx="7772400" cy="857250"/>
          </a:xfrm>
        </p:spPr>
        <p:txBody>
          <a:bodyPr/>
          <a:lstStyle/>
          <a:p>
            <a:r>
              <a:rPr lang="pt-BR" dirty="0">
                <a:cs typeface="Courier New" pitchFamily="49" charset="0"/>
              </a:rPr>
              <a:t>Exemplos de problemas de </a:t>
            </a:r>
            <a:r>
              <a:rPr lang="pt-BR" b="1" dirty="0">
                <a:cs typeface="Courier New" pitchFamily="49" charset="0"/>
              </a:rPr>
              <a:t>confiabilidade</a:t>
            </a:r>
            <a:r>
              <a:rPr lang="pt-BR" dirty="0">
                <a:latin typeface="Century Gothic" pitchFamily="34" charset="0"/>
                <a:cs typeface="Courier New" pitchFamily="49" charset="0"/>
              </a:rPr>
              <a:t> </a:t>
            </a:r>
            <a:r>
              <a:rPr lang="en-US" dirty="0">
                <a:latin typeface="Century Gothic" pitchFamily="34" charset="0"/>
                <a:cs typeface="Times New Roman" pitchFamily="18" charset="0"/>
              </a:rPr>
              <a:t/>
            </a:r>
            <a:br>
              <a:rPr lang="en-US" dirty="0">
                <a:latin typeface="Century Gothic" pitchFamily="34" charset="0"/>
                <a:cs typeface="Times New Roman" pitchFamily="18" charset="0"/>
              </a:rPr>
            </a:br>
            <a:endParaRPr lang="pt-BR" dirty="0">
              <a:latin typeface="Century Gothic" pitchFamily="34" charset="0"/>
              <a:cs typeface="Times New Roman" pitchFamily="18" charset="0"/>
            </a:endParaRPr>
          </a:p>
        </p:txBody>
      </p:sp>
      <p:sp>
        <p:nvSpPr>
          <p:cNvPr id="17411" name="Rectangle 3"/>
          <p:cNvSpPr>
            <a:spLocks noGrp="1" noChangeArrowheads="1"/>
          </p:cNvSpPr>
          <p:nvPr>
            <p:ph type="body" idx="1"/>
          </p:nvPr>
        </p:nvSpPr>
        <p:spPr>
          <a:xfrm>
            <a:off x="381000" y="1428750"/>
            <a:ext cx="8458200" cy="3314700"/>
          </a:xfrm>
        </p:spPr>
        <p:txBody>
          <a:bodyPr/>
          <a:lstStyle/>
          <a:p>
            <a:pPr indent="-60325">
              <a:spcBef>
                <a:spcPct val="30000"/>
              </a:spcBef>
              <a:spcAft>
                <a:spcPct val="15000"/>
              </a:spcAft>
              <a:buFontTx/>
              <a:buNone/>
            </a:pPr>
            <a:r>
              <a:rPr lang="pt-BR">
                <a:latin typeface="Tahoma" pitchFamily="34" charset="0"/>
                <a:cs typeface="Courier New" pitchFamily="49" charset="0"/>
              </a:rPr>
              <a:t>1.</a:t>
            </a:r>
            <a:r>
              <a:rPr lang="pt-BR">
                <a:latin typeface="Tahoma" pitchFamily="34" charset="0"/>
                <a:cs typeface="Times New Roman" pitchFamily="18" charset="0"/>
              </a:rPr>
              <a:t>     </a:t>
            </a:r>
            <a:r>
              <a:rPr lang="pt-BR">
                <a:latin typeface="Tahoma" pitchFamily="34" charset="0"/>
                <a:cs typeface="Courier New" pitchFamily="49" charset="0"/>
              </a:rPr>
              <a:t>Entrevistadores diferentes às vezes obtêm respostas diferentes dos entrevistados como resultado de suas próprias atitudes e aparência.  </a:t>
            </a:r>
            <a:endParaRPr lang="en-US">
              <a:latin typeface="Tahoma" pitchFamily="34" charset="0"/>
              <a:cs typeface="Times New Roman" pitchFamily="18" charset="0"/>
            </a:endParaRPr>
          </a:p>
          <a:p>
            <a:pPr indent="-60325">
              <a:spcBef>
                <a:spcPct val="30000"/>
              </a:spcBef>
              <a:spcAft>
                <a:spcPct val="15000"/>
              </a:spcAft>
              <a:buFontTx/>
              <a:buNone/>
            </a:pPr>
            <a:r>
              <a:rPr lang="pt-BR">
                <a:latin typeface="Tahoma" pitchFamily="34" charset="0"/>
                <a:cs typeface="Courier New" pitchFamily="49" charset="0"/>
              </a:rPr>
              <a:t>2.</a:t>
            </a:r>
            <a:r>
              <a:rPr lang="pt-BR">
                <a:latin typeface="Tahoma" pitchFamily="34" charset="0"/>
                <a:cs typeface="Times New Roman" pitchFamily="18" charset="0"/>
              </a:rPr>
              <a:t>     </a:t>
            </a:r>
            <a:r>
              <a:rPr lang="pt-BR">
                <a:latin typeface="Tahoma" pitchFamily="34" charset="0"/>
                <a:cs typeface="Courier New" pitchFamily="49" charset="0"/>
              </a:rPr>
              <a:t>Codificadores diferentes podem classificar de forma diferente ocupações específicas encontradas em uma pergunta aberta.</a:t>
            </a:r>
            <a:endParaRPr lang="en-US">
              <a:latin typeface="Tahoma" pitchFamily="34" charset="0"/>
              <a:cs typeface="Times New Roman" pitchFamily="18" charset="0"/>
            </a:endParaRPr>
          </a:p>
          <a:p>
            <a:pPr indent="-60325"/>
            <a:endParaRPr lang="pt-BR">
              <a:latin typeface="Tahoma" pitchFamily="34" charset="0"/>
              <a:cs typeface="Times New Roman" pitchFamily="18" charset="0"/>
            </a:endParaRPr>
          </a:p>
        </p:txBody>
      </p:sp>
    </p:spTree>
    <p:extLst>
      <p:ext uri="{BB962C8B-B14F-4D97-AF65-F5344CB8AC3E}">
        <p14:creationId xmlns:p14="http://schemas.microsoft.com/office/powerpoint/2010/main" val="15759671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iterate type="lt">
                                    <p:tmPct val="100000"/>
                                  </p:iterate>
                                  <p:childTnLst>
                                    <p:set>
                                      <p:cBhvr>
                                        <p:cTn id="6" dur="1" fill="hold">
                                          <p:stCondLst>
                                            <p:cond delay="0"/>
                                          </p:stCondLst>
                                        </p:cTn>
                                        <p:tgtEl>
                                          <p:spTgt spid="17411">
                                            <p:txEl>
                                              <p:pRg st="0" end="0"/>
                                            </p:txEl>
                                          </p:spTgt>
                                        </p:tgtEl>
                                        <p:attrNameLst>
                                          <p:attrName>style.visibility</p:attrName>
                                        </p:attrNameLst>
                                      </p:cBhvr>
                                      <p:to>
                                        <p:strVal val="visible"/>
                                      </p:to>
                                    </p:set>
                                    <p:animEffect transition="in" filter="wipe(up)">
                                      <p:cBhvr>
                                        <p:cTn id="7" dur="75"/>
                                        <p:tgtEl>
                                          <p:spTgt spid="17411">
                                            <p:txEl>
                                              <p:pRg st="0" end="0"/>
                                            </p:txEl>
                                          </p:spTgt>
                                        </p:tgtEl>
                                      </p:cBhvr>
                                    </p:animEffect>
                                  </p:childTnLst>
                                  <p:subTnLst>
                                    <p:audio>
                                      <p:cMediaNode>
                                        <p:cTn display="0" masterRel="sameClick">
                                          <p:stCondLst>
                                            <p:cond evt="begin" delay="0">
                                              <p:tn val="5"/>
                                            </p:cond>
                                          </p:stCondLst>
                                          <p:endCondLst>
                                            <p:cond evt="onStopAudio" delay="0">
                                              <p:tgtEl>
                                                <p:sldTgt/>
                                              </p:tgtEl>
                                            </p:cond>
                                          </p:endCondLst>
                                        </p:cTn>
                                        <p:tgtEl>
                                          <p:sndTgt r:embed="rId3" name="type.wav"/>
                                        </p:tgtEl>
                                      </p:cMediaNode>
                                    </p:audio>
                                  </p:sub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iterate type="lt">
                                    <p:tmPct val="100000"/>
                                  </p:iterate>
                                  <p:childTnLst>
                                    <p:set>
                                      <p:cBhvr>
                                        <p:cTn id="11" dur="1" fill="hold">
                                          <p:stCondLst>
                                            <p:cond delay="0"/>
                                          </p:stCondLst>
                                        </p:cTn>
                                        <p:tgtEl>
                                          <p:spTgt spid="17411">
                                            <p:txEl>
                                              <p:pRg st="1" end="1"/>
                                            </p:txEl>
                                          </p:spTgt>
                                        </p:tgtEl>
                                        <p:attrNameLst>
                                          <p:attrName>style.visibility</p:attrName>
                                        </p:attrNameLst>
                                      </p:cBhvr>
                                      <p:to>
                                        <p:strVal val="visible"/>
                                      </p:to>
                                    </p:set>
                                    <p:animEffect transition="in" filter="wipe(up)">
                                      <p:cBhvr>
                                        <p:cTn id="12" dur="75"/>
                                        <p:tgtEl>
                                          <p:spTgt spid="17411">
                                            <p:txEl>
                                              <p:pRg st="1" end="1"/>
                                            </p:txEl>
                                          </p:spTgt>
                                        </p:tgtEl>
                                      </p:cBhvr>
                                    </p:animEffect>
                                  </p:childTnLst>
                                  <p:subTnLst>
                                    <p:audio>
                                      <p:cMediaNode>
                                        <p:cTn display="0" masterRel="sameClick">
                                          <p:stCondLst>
                                            <p:cond evt="begin" delay="0">
                                              <p:tn val="10"/>
                                            </p:cond>
                                          </p:stCondLst>
                                          <p:endCondLst>
                                            <p:cond evt="onStopAudio" delay="0">
                                              <p:tgtEl>
                                                <p:sldTgt/>
                                              </p:tgtEl>
                                            </p:cond>
                                          </p:endCondLst>
                                        </p:cTn>
                                        <p:tgtEl>
                                          <p:sndTgt r:embed="rId3" name="type.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1" grpId="0" build="p" autoUpdateAnimBg="0"/>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7026" name="Rectangle 2"/>
          <p:cNvSpPr>
            <a:spLocks noGrp="1" noChangeArrowheads="1"/>
          </p:cNvSpPr>
          <p:nvPr>
            <p:ph type="title"/>
          </p:nvPr>
        </p:nvSpPr>
        <p:spPr/>
        <p:txBody>
          <a:bodyPr/>
          <a:lstStyle/>
          <a:p>
            <a:r>
              <a:rPr lang="pt-BR" dirty="0"/>
              <a:t>Cross </a:t>
            </a:r>
            <a:r>
              <a:rPr lang="pt-BR" dirty="0" err="1"/>
              <a:t>tabulation</a:t>
            </a:r>
            <a:endParaRPr lang="pt-BR" dirty="0"/>
          </a:p>
        </p:txBody>
      </p:sp>
      <p:sp>
        <p:nvSpPr>
          <p:cNvPr id="257027" name="Rectangle 3"/>
          <p:cNvSpPr>
            <a:spLocks noGrp="1" noChangeArrowheads="1"/>
          </p:cNvSpPr>
          <p:nvPr>
            <p:ph type="body" idx="1"/>
          </p:nvPr>
        </p:nvSpPr>
        <p:spPr/>
        <p:txBody>
          <a:bodyPr/>
          <a:lstStyle/>
          <a:p>
            <a:pPr>
              <a:lnSpc>
                <a:spcPct val="80000"/>
              </a:lnSpc>
              <a:buFontTx/>
              <a:buNone/>
            </a:pPr>
            <a:endParaRPr lang="pt-BR" sz="2000">
              <a:latin typeface="Courier New" pitchFamily="49" charset="0"/>
            </a:endParaRPr>
          </a:p>
          <a:p>
            <a:pPr>
              <a:lnSpc>
                <a:spcPct val="80000"/>
              </a:lnSpc>
              <a:buFontTx/>
              <a:buNone/>
            </a:pPr>
            <a:r>
              <a:rPr lang="pt-BR" sz="2000">
                <a:latin typeface="Courier New" pitchFamily="49" charset="0"/>
              </a:rPr>
              <a:t>neighbours: drug |          sex</a:t>
            </a:r>
          </a:p>
          <a:p>
            <a:pPr>
              <a:lnSpc>
                <a:spcPct val="80000"/>
              </a:lnSpc>
              <a:buFontTx/>
              <a:buNone/>
            </a:pPr>
            <a:r>
              <a:rPr lang="pt-BR" sz="2000">
                <a:latin typeface="Courier New" pitchFamily="49" charset="0"/>
              </a:rPr>
              <a:t>         addicts |      male     female |     Total</a:t>
            </a:r>
          </a:p>
          <a:p>
            <a:pPr>
              <a:lnSpc>
                <a:spcPct val="80000"/>
              </a:lnSpc>
              <a:buFontTx/>
              <a:buNone/>
            </a:pPr>
            <a:r>
              <a:rPr lang="pt-BR" sz="2000">
                <a:latin typeface="Courier New" pitchFamily="49" charset="0"/>
              </a:rPr>
              <a:t>-----------------+----------------------+----------</a:t>
            </a:r>
          </a:p>
          <a:p>
            <a:pPr>
              <a:lnSpc>
                <a:spcPct val="80000"/>
              </a:lnSpc>
              <a:buFontTx/>
              <a:buNone/>
            </a:pPr>
            <a:r>
              <a:rPr lang="pt-BR" sz="2000">
                <a:latin typeface="Courier New" pitchFamily="49" charset="0"/>
              </a:rPr>
              <a:t>       mentioned |       416        607 |     1,023 </a:t>
            </a:r>
          </a:p>
          <a:p>
            <a:pPr>
              <a:lnSpc>
                <a:spcPct val="80000"/>
              </a:lnSpc>
              <a:buFontTx/>
              <a:buNone/>
            </a:pPr>
            <a:r>
              <a:rPr lang="pt-BR" sz="2000">
                <a:latin typeface="Courier New" pitchFamily="49" charset="0"/>
              </a:rPr>
              <a:t>                 |     67.53      69.85 |     68.89 </a:t>
            </a:r>
          </a:p>
          <a:p>
            <a:pPr>
              <a:lnSpc>
                <a:spcPct val="80000"/>
              </a:lnSpc>
              <a:buFontTx/>
              <a:buNone/>
            </a:pPr>
            <a:r>
              <a:rPr lang="pt-BR" sz="2000">
                <a:latin typeface="Courier New" pitchFamily="49" charset="0"/>
              </a:rPr>
              <a:t>-----------------+----------------------+----------</a:t>
            </a:r>
          </a:p>
          <a:p>
            <a:pPr>
              <a:lnSpc>
                <a:spcPct val="80000"/>
              </a:lnSpc>
              <a:buFontTx/>
              <a:buNone/>
            </a:pPr>
            <a:r>
              <a:rPr lang="pt-BR" sz="2000">
                <a:latin typeface="Courier New" pitchFamily="49" charset="0"/>
              </a:rPr>
              <a:t>   not mentioned |       200        262 |       462 </a:t>
            </a:r>
          </a:p>
          <a:p>
            <a:pPr>
              <a:lnSpc>
                <a:spcPct val="80000"/>
              </a:lnSpc>
              <a:buFontTx/>
              <a:buNone/>
            </a:pPr>
            <a:r>
              <a:rPr lang="pt-BR" sz="2000">
                <a:latin typeface="Courier New" pitchFamily="49" charset="0"/>
              </a:rPr>
              <a:t>                 |     32.47      30.15 |     31.11 </a:t>
            </a:r>
          </a:p>
          <a:p>
            <a:pPr>
              <a:lnSpc>
                <a:spcPct val="80000"/>
              </a:lnSpc>
              <a:buFontTx/>
              <a:buNone/>
            </a:pPr>
            <a:r>
              <a:rPr lang="pt-BR" sz="2000">
                <a:latin typeface="Courier New" pitchFamily="49" charset="0"/>
              </a:rPr>
              <a:t>-----------------+----------------------+----------</a:t>
            </a:r>
          </a:p>
          <a:p>
            <a:pPr>
              <a:lnSpc>
                <a:spcPct val="80000"/>
              </a:lnSpc>
              <a:buFontTx/>
              <a:buNone/>
            </a:pPr>
            <a:r>
              <a:rPr lang="pt-BR" sz="2000">
                <a:latin typeface="Courier New" pitchFamily="49" charset="0"/>
              </a:rPr>
              <a:t>           Total |       616        869 |     1,485 </a:t>
            </a:r>
          </a:p>
          <a:p>
            <a:pPr>
              <a:lnSpc>
                <a:spcPct val="80000"/>
              </a:lnSpc>
              <a:buFontTx/>
              <a:buNone/>
            </a:pPr>
            <a:r>
              <a:rPr lang="pt-BR" sz="2000">
                <a:latin typeface="Courier New" pitchFamily="49" charset="0"/>
              </a:rPr>
              <a:t>                 |    100.00     100.00 |    100.00 </a:t>
            </a:r>
          </a:p>
          <a:p>
            <a:pPr>
              <a:lnSpc>
                <a:spcPct val="80000"/>
              </a:lnSpc>
            </a:pPr>
            <a:endParaRPr lang="pt-BR" sz="2000">
              <a:latin typeface="Courier New" pitchFamily="49" charset="0"/>
            </a:endParaRPr>
          </a:p>
        </p:txBody>
      </p:sp>
    </p:spTree>
    <p:extLst>
      <p:ext uri="{BB962C8B-B14F-4D97-AF65-F5344CB8AC3E}">
        <p14:creationId xmlns:p14="http://schemas.microsoft.com/office/powerpoint/2010/main" val="347412723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2930" name="Rectangle 2"/>
          <p:cNvSpPr>
            <a:spLocks noGrp="1" noChangeArrowheads="1"/>
          </p:cNvSpPr>
          <p:nvPr>
            <p:ph type="title"/>
          </p:nvPr>
        </p:nvSpPr>
        <p:spPr/>
        <p:txBody>
          <a:bodyPr/>
          <a:lstStyle/>
          <a:p>
            <a:r>
              <a:rPr lang="pt-BR" sz="4000"/>
              <a:t>Um exemplo com uma variável ordinal</a:t>
            </a:r>
          </a:p>
        </p:txBody>
      </p:sp>
      <p:pic>
        <p:nvPicPr>
          <p:cNvPr id="252932" name="Picture 4"/>
          <p:cNvPicPr>
            <a:picLocks noGrp="1" noChangeAspect="1" noChangeArrowheads="1"/>
          </p:cNvPicPr>
          <p:nvPr>
            <p:ph type="body" idx="1"/>
          </p:nvPr>
        </p:nvPicPr>
        <p:blipFill>
          <a:blip r:embed="rId3" cstate="print"/>
          <a:srcRect/>
          <a:stretch>
            <a:fillRect/>
          </a:stretch>
        </p:blipFill>
        <p:spPr>
          <a:xfrm>
            <a:off x="152400" y="1943100"/>
            <a:ext cx="8991600" cy="1528763"/>
          </a:xfrm>
          <a:noFill/>
          <a:ln/>
        </p:spPr>
      </p:pic>
    </p:spTree>
    <p:extLst>
      <p:ext uri="{BB962C8B-B14F-4D97-AF65-F5344CB8AC3E}">
        <p14:creationId xmlns:p14="http://schemas.microsoft.com/office/powerpoint/2010/main" val="135459940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02" name="Rectangle 2"/>
          <p:cNvSpPr>
            <a:spLocks noGrp="1" noChangeArrowheads="1"/>
          </p:cNvSpPr>
          <p:nvPr>
            <p:ph type="title"/>
          </p:nvPr>
        </p:nvSpPr>
        <p:spPr>
          <a:xfrm>
            <a:off x="457200" y="-20538"/>
            <a:ext cx="8229600" cy="857400"/>
          </a:xfrm>
        </p:spPr>
        <p:txBody>
          <a:bodyPr/>
          <a:lstStyle/>
          <a:p>
            <a:r>
              <a:rPr lang="pt-BR" dirty="0"/>
              <a:t>Percepção da Liberdade Brasil:</a:t>
            </a:r>
          </a:p>
        </p:txBody>
      </p:sp>
      <p:sp>
        <p:nvSpPr>
          <p:cNvPr id="256003" name="Rectangle 3"/>
          <p:cNvSpPr>
            <a:spLocks noGrp="1" noChangeArrowheads="1"/>
          </p:cNvSpPr>
          <p:nvPr>
            <p:ph type="body" idx="1"/>
          </p:nvPr>
        </p:nvSpPr>
        <p:spPr>
          <a:xfrm>
            <a:off x="457200" y="286211"/>
            <a:ext cx="8229600" cy="3725699"/>
          </a:xfrm>
        </p:spPr>
        <p:txBody>
          <a:bodyPr/>
          <a:lstStyle/>
          <a:p>
            <a:pPr>
              <a:lnSpc>
                <a:spcPct val="80000"/>
              </a:lnSpc>
            </a:pPr>
            <a:endParaRPr lang="en-US" sz="1400" dirty="0"/>
          </a:p>
          <a:p>
            <a:pPr>
              <a:lnSpc>
                <a:spcPct val="80000"/>
              </a:lnSpc>
            </a:pPr>
            <a:endParaRPr lang="en-US" sz="1400" dirty="0"/>
          </a:p>
          <a:p>
            <a:pPr>
              <a:lnSpc>
                <a:spcPct val="80000"/>
              </a:lnSpc>
              <a:buFontTx/>
              <a:buNone/>
            </a:pPr>
            <a:r>
              <a:rPr lang="en-US" sz="1600" dirty="0">
                <a:latin typeface="Courier New" pitchFamily="49" charset="0"/>
              </a:rPr>
              <a:t>how much freedom |</a:t>
            </a:r>
          </a:p>
          <a:p>
            <a:pPr>
              <a:lnSpc>
                <a:spcPct val="80000"/>
              </a:lnSpc>
              <a:buFontTx/>
              <a:buNone/>
            </a:pPr>
            <a:r>
              <a:rPr lang="en-US" sz="1600" dirty="0">
                <a:latin typeface="Courier New" pitchFamily="49" charset="0"/>
              </a:rPr>
              <a:t>        you feel |      Freq.     Percent        Cum.</a:t>
            </a:r>
          </a:p>
          <a:p>
            <a:pPr>
              <a:lnSpc>
                <a:spcPct val="80000"/>
              </a:lnSpc>
              <a:buFontTx/>
              <a:buNone/>
            </a:pPr>
            <a:r>
              <a:rPr lang="en-US" sz="1600" dirty="0">
                <a:latin typeface="Courier New" pitchFamily="49" charset="0"/>
              </a:rPr>
              <a:t>-----------------+-----------------------------------</a:t>
            </a:r>
          </a:p>
          <a:p>
            <a:pPr>
              <a:lnSpc>
                <a:spcPct val="80000"/>
              </a:lnSpc>
              <a:buFontTx/>
              <a:buNone/>
            </a:pPr>
            <a:r>
              <a:rPr lang="en-US" sz="1600" dirty="0">
                <a:latin typeface="Courier New" pitchFamily="49" charset="0"/>
              </a:rPr>
              <a:t>      not at all |         28        1.88        1.88</a:t>
            </a:r>
          </a:p>
          <a:p>
            <a:pPr>
              <a:lnSpc>
                <a:spcPct val="80000"/>
              </a:lnSpc>
              <a:buFontTx/>
              <a:buNone/>
            </a:pPr>
            <a:r>
              <a:rPr lang="en-US" sz="1600" dirty="0">
                <a:latin typeface="Courier New" pitchFamily="49" charset="0"/>
              </a:rPr>
              <a:t>               2 |          8        0.54        2.42</a:t>
            </a:r>
          </a:p>
          <a:p>
            <a:pPr>
              <a:lnSpc>
                <a:spcPct val="80000"/>
              </a:lnSpc>
              <a:buFontTx/>
              <a:buNone/>
            </a:pPr>
            <a:r>
              <a:rPr lang="en-US" sz="1600" dirty="0">
                <a:latin typeface="Courier New" pitchFamily="49" charset="0"/>
              </a:rPr>
              <a:t>               3 |         27        1.81        4.23</a:t>
            </a:r>
          </a:p>
          <a:p>
            <a:pPr>
              <a:lnSpc>
                <a:spcPct val="80000"/>
              </a:lnSpc>
              <a:buFontTx/>
              <a:buNone/>
            </a:pPr>
            <a:r>
              <a:rPr lang="en-US" sz="1600" dirty="0">
                <a:latin typeface="Courier New" pitchFamily="49" charset="0"/>
              </a:rPr>
              <a:t>               4 |         46        3.09        7.32</a:t>
            </a:r>
          </a:p>
          <a:p>
            <a:pPr>
              <a:lnSpc>
                <a:spcPct val="80000"/>
              </a:lnSpc>
              <a:buFontTx/>
              <a:buNone/>
            </a:pPr>
            <a:r>
              <a:rPr lang="en-US" sz="1600" dirty="0">
                <a:latin typeface="Courier New" pitchFamily="49" charset="0"/>
              </a:rPr>
              <a:t>               5 |        170       11.41       18.72</a:t>
            </a:r>
          </a:p>
          <a:p>
            <a:pPr>
              <a:lnSpc>
                <a:spcPct val="80000"/>
              </a:lnSpc>
              <a:buFontTx/>
              <a:buNone/>
            </a:pPr>
            <a:r>
              <a:rPr lang="en-US" sz="1600" dirty="0">
                <a:latin typeface="Courier New" pitchFamily="49" charset="0"/>
              </a:rPr>
              <a:t>               6 |        116        7.79       26.51</a:t>
            </a:r>
          </a:p>
          <a:p>
            <a:pPr>
              <a:lnSpc>
                <a:spcPct val="80000"/>
              </a:lnSpc>
              <a:buFontTx/>
              <a:buNone/>
            </a:pPr>
            <a:r>
              <a:rPr lang="en-US" sz="1600" dirty="0">
                <a:latin typeface="Courier New" pitchFamily="49" charset="0"/>
              </a:rPr>
              <a:t>               7 |        202       13.56       40.07</a:t>
            </a:r>
          </a:p>
          <a:p>
            <a:pPr>
              <a:lnSpc>
                <a:spcPct val="80000"/>
              </a:lnSpc>
              <a:buFontTx/>
              <a:buNone/>
            </a:pPr>
            <a:r>
              <a:rPr lang="en-US" sz="1600" dirty="0">
                <a:latin typeface="Courier New" pitchFamily="49" charset="0"/>
              </a:rPr>
              <a:t>               8 |        261       17.52       57.58</a:t>
            </a:r>
          </a:p>
          <a:p>
            <a:pPr>
              <a:lnSpc>
                <a:spcPct val="80000"/>
              </a:lnSpc>
              <a:buFontTx/>
              <a:buNone/>
            </a:pPr>
            <a:r>
              <a:rPr lang="en-US" sz="1600" dirty="0">
                <a:latin typeface="Courier New" pitchFamily="49" charset="0"/>
              </a:rPr>
              <a:t>               9 |        162       10.87       68.46</a:t>
            </a:r>
          </a:p>
          <a:p>
            <a:pPr>
              <a:lnSpc>
                <a:spcPct val="80000"/>
              </a:lnSpc>
              <a:buFontTx/>
              <a:buNone/>
            </a:pPr>
            <a:r>
              <a:rPr lang="en-US" sz="1600" dirty="0">
                <a:latin typeface="Courier New" pitchFamily="49" charset="0"/>
              </a:rPr>
              <a:t>    a great deal |        470       31.54      100.00</a:t>
            </a:r>
          </a:p>
          <a:p>
            <a:pPr>
              <a:lnSpc>
                <a:spcPct val="80000"/>
              </a:lnSpc>
              <a:buFontTx/>
              <a:buNone/>
            </a:pPr>
            <a:r>
              <a:rPr lang="en-US" sz="1600" dirty="0">
                <a:latin typeface="Courier New" pitchFamily="49" charset="0"/>
              </a:rPr>
              <a:t>-----------------+-----------------------------------</a:t>
            </a:r>
          </a:p>
          <a:p>
            <a:pPr>
              <a:lnSpc>
                <a:spcPct val="80000"/>
              </a:lnSpc>
              <a:buFontTx/>
              <a:buNone/>
            </a:pPr>
            <a:r>
              <a:rPr lang="en-US" sz="1600" dirty="0">
                <a:latin typeface="Courier New" pitchFamily="49" charset="0"/>
              </a:rPr>
              <a:t>           Total |      1,490      100.00</a:t>
            </a:r>
          </a:p>
          <a:p>
            <a:pPr>
              <a:lnSpc>
                <a:spcPct val="80000"/>
              </a:lnSpc>
            </a:pPr>
            <a:endParaRPr lang="pt-BR" sz="1600" dirty="0">
              <a:latin typeface="Courier New" pitchFamily="49" charset="0"/>
            </a:endParaRPr>
          </a:p>
        </p:txBody>
      </p:sp>
    </p:spTree>
    <p:extLst>
      <p:ext uri="{BB962C8B-B14F-4D97-AF65-F5344CB8AC3E}">
        <p14:creationId xmlns:p14="http://schemas.microsoft.com/office/powerpoint/2010/main" val="176174011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4978" name="Rectangle 2"/>
          <p:cNvSpPr>
            <a:spLocks noGrp="1" noChangeArrowheads="1"/>
          </p:cNvSpPr>
          <p:nvPr>
            <p:ph type="title"/>
          </p:nvPr>
        </p:nvSpPr>
        <p:spPr>
          <a:xfrm>
            <a:off x="457200" y="-20538"/>
            <a:ext cx="8229600" cy="857400"/>
          </a:xfrm>
        </p:spPr>
        <p:txBody>
          <a:bodyPr/>
          <a:lstStyle/>
          <a:p>
            <a:r>
              <a:rPr lang="pt-BR" dirty="0"/>
              <a:t>Percepção da Liberdade EUA:</a:t>
            </a:r>
          </a:p>
        </p:txBody>
      </p:sp>
      <p:sp>
        <p:nvSpPr>
          <p:cNvPr id="254979" name="Rectangle 3"/>
          <p:cNvSpPr>
            <a:spLocks noGrp="1" noChangeArrowheads="1"/>
          </p:cNvSpPr>
          <p:nvPr>
            <p:ph type="body" idx="1"/>
          </p:nvPr>
        </p:nvSpPr>
        <p:spPr>
          <a:xfrm>
            <a:off x="457200" y="502235"/>
            <a:ext cx="8229600" cy="3725699"/>
          </a:xfrm>
        </p:spPr>
        <p:txBody>
          <a:bodyPr/>
          <a:lstStyle/>
          <a:p>
            <a:pPr>
              <a:lnSpc>
                <a:spcPct val="80000"/>
              </a:lnSpc>
            </a:pPr>
            <a:endParaRPr lang="en-US" sz="2000" dirty="0"/>
          </a:p>
          <a:p>
            <a:pPr>
              <a:lnSpc>
                <a:spcPct val="80000"/>
              </a:lnSpc>
              <a:buFontTx/>
              <a:buNone/>
            </a:pPr>
            <a:r>
              <a:rPr lang="en-US" sz="1600" dirty="0">
                <a:latin typeface="Courier New" pitchFamily="49" charset="0"/>
              </a:rPr>
              <a:t>how much freedom |</a:t>
            </a:r>
          </a:p>
          <a:p>
            <a:pPr>
              <a:lnSpc>
                <a:spcPct val="80000"/>
              </a:lnSpc>
              <a:buFontTx/>
              <a:buNone/>
            </a:pPr>
            <a:r>
              <a:rPr lang="en-US" sz="1600" dirty="0">
                <a:latin typeface="Courier New" pitchFamily="49" charset="0"/>
              </a:rPr>
              <a:t>        you feel |      Freq.     Percent        Cum.</a:t>
            </a:r>
          </a:p>
          <a:p>
            <a:pPr>
              <a:lnSpc>
                <a:spcPct val="80000"/>
              </a:lnSpc>
              <a:buFontTx/>
              <a:buNone/>
            </a:pPr>
            <a:r>
              <a:rPr lang="en-US" sz="1600" dirty="0">
                <a:latin typeface="Courier New" pitchFamily="49" charset="0"/>
              </a:rPr>
              <a:t>-----------------+-----------------------------------</a:t>
            </a:r>
          </a:p>
          <a:p>
            <a:pPr>
              <a:lnSpc>
                <a:spcPct val="80000"/>
              </a:lnSpc>
              <a:buFontTx/>
              <a:buNone/>
            </a:pPr>
            <a:r>
              <a:rPr lang="en-US" sz="1600" dirty="0">
                <a:latin typeface="Courier New" pitchFamily="49" charset="0"/>
              </a:rPr>
              <a:t>      not at all |          7        0.57        0.57</a:t>
            </a:r>
          </a:p>
          <a:p>
            <a:pPr>
              <a:lnSpc>
                <a:spcPct val="80000"/>
              </a:lnSpc>
              <a:buFontTx/>
              <a:buNone/>
            </a:pPr>
            <a:r>
              <a:rPr lang="en-US" sz="1600" dirty="0">
                <a:latin typeface="Courier New" pitchFamily="49" charset="0"/>
              </a:rPr>
              <a:t>               2 |          2        0.16        0.73</a:t>
            </a:r>
          </a:p>
          <a:p>
            <a:pPr>
              <a:lnSpc>
                <a:spcPct val="80000"/>
              </a:lnSpc>
              <a:buFontTx/>
              <a:buNone/>
            </a:pPr>
            <a:r>
              <a:rPr lang="en-US" sz="1600" dirty="0">
                <a:latin typeface="Courier New" pitchFamily="49" charset="0"/>
              </a:rPr>
              <a:t>               3 |         11        0.90        1.63</a:t>
            </a:r>
          </a:p>
          <a:p>
            <a:pPr>
              <a:lnSpc>
                <a:spcPct val="80000"/>
              </a:lnSpc>
              <a:buFontTx/>
              <a:buNone/>
            </a:pPr>
            <a:r>
              <a:rPr lang="en-US" sz="1600" dirty="0">
                <a:latin typeface="Courier New" pitchFamily="49" charset="0"/>
              </a:rPr>
              <a:t>               4 |         28        2.28        3.91</a:t>
            </a:r>
          </a:p>
          <a:p>
            <a:pPr>
              <a:lnSpc>
                <a:spcPct val="80000"/>
              </a:lnSpc>
              <a:buFontTx/>
              <a:buNone/>
            </a:pPr>
            <a:r>
              <a:rPr lang="en-US" sz="1600" dirty="0">
                <a:latin typeface="Courier New" pitchFamily="49" charset="0"/>
              </a:rPr>
              <a:t>               5 |        107        8.71       12.62</a:t>
            </a:r>
          </a:p>
          <a:p>
            <a:pPr>
              <a:lnSpc>
                <a:spcPct val="80000"/>
              </a:lnSpc>
              <a:buFontTx/>
              <a:buNone/>
            </a:pPr>
            <a:r>
              <a:rPr lang="en-US" sz="1600" dirty="0">
                <a:latin typeface="Courier New" pitchFamily="49" charset="0"/>
              </a:rPr>
              <a:t>               6 |        113        9.20       21.82</a:t>
            </a:r>
          </a:p>
          <a:p>
            <a:pPr>
              <a:lnSpc>
                <a:spcPct val="80000"/>
              </a:lnSpc>
              <a:buFontTx/>
              <a:buNone/>
            </a:pPr>
            <a:r>
              <a:rPr lang="en-US" sz="1600" dirty="0">
                <a:latin typeface="Courier New" pitchFamily="49" charset="0"/>
              </a:rPr>
              <a:t>               7 |        236       19.22       41.04</a:t>
            </a:r>
          </a:p>
          <a:p>
            <a:pPr>
              <a:lnSpc>
                <a:spcPct val="80000"/>
              </a:lnSpc>
              <a:buFontTx/>
              <a:buNone/>
            </a:pPr>
            <a:r>
              <a:rPr lang="en-US" sz="1600" dirty="0">
                <a:latin typeface="Courier New" pitchFamily="49" charset="0"/>
              </a:rPr>
              <a:t>               8 |        306       24.92       65.96</a:t>
            </a:r>
          </a:p>
          <a:p>
            <a:pPr>
              <a:lnSpc>
                <a:spcPct val="80000"/>
              </a:lnSpc>
              <a:buFontTx/>
              <a:buNone/>
            </a:pPr>
            <a:r>
              <a:rPr lang="en-US" sz="1600" dirty="0">
                <a:latin typeface="Courier New" pitchFamily="49" charset="0"/>
              </a:rPr>
              <a:t>               9 |        205       16.69       82.65</a:t>
            </a:r>
          </a:p>
          <a:p>
            <a:pPr>
              <a:lnSpc>
                <a:spcPct val="80000"/>
              </a:lnSpc>
              <a:buFontTx/>
              <a:buNone/>
            </a:pPr>
            <a:r>
              <a:rPr lang="en-US" sz="1600" dirty="0">
                <a:latin typeface="Courier New" pitchFamily="49" charset="0"/>
              </a:rPr>
              <a:t>    a great deal |        213       17.35      100.00</a:t>
            </a:r>
          </a:p>
          <a:p>
            <a:pPr>
              <a:lnSpc>
                <a:spcPct val="80000"/>
              </a:lnSpc>
              <a:buFontTx/>
              <a:buNone/>
            </a:pPr>
            <a:r>
              <a:rPr lang="en-US" sz="1600" dirty="0">
                <a:latin typeface="Courier New" pitchFamily="49" charset="0"/>
              </a:rPr>
              <a:t>-----------------+-----------------------------------</a:t>
            </a:r>
          </a:p>
          <a:p>
            <a:pPr>
              <a:lnSpc>
                <a:spcPct val="80000"/>
              </a:lnSpc>
              <a:buFontTx/>
              <a:buNone/>
            </a:pPr>
            <a:r>
              <a:rPr lang="en-US" sz="1600" dirty="0">
                <a:latin typeface="Courier New" pitchFamily="49" charset="0"/>
              </a:rPr>
              <a:t>           Total |      1,228      100.00</a:t>
            </a:r>
          </a:p>
          <a:p>
            <a:pPr>
              <a:lnSpc>
                <a:spcPct val="80000"/>
              </a:lnSpc>
            </a:pPr>
            <a:endParaRPr lang="pt-BR" sz="1800" dirty="0">
              <a:latin typeface="Courier New" pitchFamily="49" charset="0"/>
            </a:endParaRPr>
          </a:p>
        </p:txBody>
      </p:sp>
    </p:spTree>
    <p:extLst>
      <p:ext uri="{BB962C8B-B14F-4D97-AF65-F5344CB8AC3E}">
        <p14:creationId xmlns:p14="http://schemas.microsoft.com/office/powerpoint/2010/main" val="1162953440"/>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4"/>
          <p:cNvSpPr>
            <a:spLocks noGrp="1" noChangeArrowheads="1"/>
          </p:cNvSpPr>
          <p:nvPr>
            <p:ph type="title"/>
          </p:nvPr>
        </p:nvSpPr>
        <p:spPr>
          <a:xfrm>
            <a:off x="517526" y="367109"/>
            <a:ext cx="8596313" cy="1052513"/>
          </a:xfrm>
        </p:spPr>
        <p:txBody>
          <a:bodyPr/>
          <a:lstStyle/>
          <a:p>
            <a:pPr marL="838200" indent="-838200"/>
            <a:r>
              <a:rPr lang="pt-BR" sz="4100" i="1" dirty="0"/>
              <a:t>Análise de Forma para Variáveis Quantitativas</a:t>
            </a:r>
            <a:r>
              <a:rPr lang="pt-BR" b="1" i="1" dirty="0"/>
              <a:t> </a:t>
            </a:r>
          </a:p>
        </p:txBody>
      </p:sp>
      <p:sp>
        <p:nvSpPr>
          <p:cNvPr id="4101" name="Rectangle 5"/>
          <p:cNvSpPr>
            <a:spLocks noGrp="1" noChangeArrowheads="1"/>
          </p:cNvSpPr>
          <p:nvPr>
            <p:ph type="body" idx="1"/>
          </p:nvPr>
        </p:nvSpPr>
        <p:spPr>
          <a:xfrm>
            <a:off x="1066800" y="1714500"/>
            <a:ext cx="7620000" cy="3086100"/>
          </a:xfrm>
        </p:spPr>
        <p:txBody>
          <a:bodyPr/>
          <a:lstStyle/>
          <a:p>
            <a:pPr marL="609600" indent="-609600"/>
            <a:r>
              <a:rPr lang="pt-BR" dirty="0"/>
              <a:t>Medidas de Tendência Central</a:t>
            </a:r>
          </a:p>
          <a:p>
            <a:pPr marL="609600" indent="-609600"/>
            <a:r>
              <a:rPr lang="pt-BR" dirty="0"/>
              <a:t>Medidas de Dispersão </a:t>
            </a:r>
          </a:p>
          <a:p>
            <a:pPr marL="609600" indent="-609600">
              <a:buFontTx/>
              <a:buNone/>
            </a:pPr>
            <a:endParaRPr lang="pt-BR" dirty="0"/>
          </a:p>
        </p:txBody>
      </p:sp>
    </p:spTree>
    <p:extLst>
      <p:ext uri="{BB962C8B-B14F-4D97-AF65-F5344CB8AC3E}">
        <p14:creationId xmlns:p14="http://schemas.microsoft.com/office/powerpoint/2010/main" val="3877376954"/>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1" name="Rectangle 5"/>
          <p:cNvSpPr>
            <a:spLocks noGrp="1" noChangeArrowheads="1"/>
          </p:cNvSpPr>
          <p:nvPr>
            <p:ph type="title"/>
          </p:nvPr>
        </p:nvSpPr>
        <p:spPr/>
        <p:txBody>
          <a:bodyPr/>
          <a:lstStyle/>
          <a:p>
            <a:r>
              <a:rPr lang="pt-BR" i="1" dirty="0"/>
              <a:t>Medidas de Tendência Central</a:t>
            </a:r>
            <a:r>
              <a:rPr lang="pt-BR" dirty="0"/>
              <a:t> </a:t>
            </a:r>
          </a:p>
        </p:txBody>
      </p:sp>
      <p:sp>
        <p:nvSpPr>
          <p:cNvPr id="24582" name="Rectangle 6"/>
          <p:cNvSpPr>
            <a:spLocks noGrp="1" noChangeArrowheads="1"/>
          </p:cNvSpPr>
          <p:nvPr>
            <p:ph type="body" idx="1"/>
          </p:nvPr>
        </p:nvSpPr>
        <p:spPr/>
        <p:txBody>
          <a:bodyPr/>
          <a:lstStyle/>
          <a:p>
            <a:r>
              <a:rPr lang="pt-BR"/>
              <a:t>As medidas de tendência central são estatísticas cujos valores estão próximos do centro de um conjunto de dados. As mais usuais são :</a:t>
            </a:r>
          </a:p>
          <a:p>
            <a:pPr algn="ctr"/>
            <a:r>
              <a:rPr lang="pt-BR"/>
              <a:t>Média</a:t>
            </a:r>
          </a:p>
          <a:p>
            <a:pPr algn="ctr"/>
            <a:r>
              <a:rPr lang="pt-BR"/>
              <a:t>Mediana</a:t>
            </a:r>
          </a:p>
          <a:p>
            <a:pPr algn="ctr"/>
            <a:r>
              <a:rPr lang="pt-BR"/>
              <a:t>Moda</a:t>
            </a:r>
          </a:p>
        </p:txBody>
      </p:sp>
    </p:spTree>
    <p:extLst>
      <p:ext uri="{BB962C8B-B14F-4D97-AF65-F5344CB8AC3E}">
        <p14:creationId xmlns:p14="http://schemas.microsoft.com/office/powerpoint/2010/main" val="440034087"/>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4" name="Rectangle 4"/>
          <p:cNvSpPr>
            <a:spLocks noGrp="1" noChangeArrowheads="1"/>
          </p:cNvSpPr>
          <p:nvPr>
            <p:ph type="title"/>
          </p:nvPr>
        </p:nvSpPr>
        <p:spPr/>
        <p:txBody>
          <a:bodyPr/>
          <a:lstStyle/>
          <a:p>
            <a:r>
              <a:rPr lang="pt-BR" dirty="0"/>
              <a:t>Moda</a:t>
            </a:r>
          </a:p>
        </p:txBody>
      </p:sp>
      <p:sp>
        <p:nvSpPr>
          <p:cNvPr id="35845" name="Rectangle 5"/>
          <p:cNvSpPr>
            <a:spLocks noGrp="1" noChangeArrowheads="1"/>
          </p:cNvSpPr>
          <p:nvPr>
            <p:ph type="body" idx="1"/>
          </p:nvPr>
        </p:nvSpPr>
        <p:spPr/>
        <p:txBody>
          <a:bodyPr/>
          <a:lstStyle/>
          <a:p>
            <a:r>
              <a:rPr lang="pt-BR"/>
              <a:t>A moda de um conjunto de dados corresponde ao valor do conjunto que aparece mais vezes, ou que possui a freqüência absoluta mais alta.</a:t>
            </a:r>
          </a:p>
          <a:p>
            <a:pPr>
              <a:buFontTx/>
              <a:buNone/>
            </a:pPr>
            <a:endParaRPr lang="pt-BR"/>
          </a:p>
        </p:txBody>
      </p:sp>
    </p:spTree>
    <p:extLst>
      <p:ext uri="{BB962C8B-B14F-4D97-AF65-F5344CB8AC3E}">
        <p14:creationId xmlns:p14="http://schemas.microsoft.com/office/powerpoint/2010/main" val="1413638564"/>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Rectangle 2"/>
          <p:cNvSpPr>
            <a:spLocks noGrp="1" noChangeArrowheads="1"/>
          </p:cNvSpPr>
          <p:nvPr>
            <p:ph type="title"/>
          </p:nvPr>
        </p:nvSpPr>
        <p:spPr/>
        <p:txBody>
          <a:bodyPr/>
          <a:lstStyle/>
          <a:p>
            <a:r>
              <a:rPr lang="pt-BR" dirty="0"/>
              <a:t>Mediana</a:t>
            </a:r>
          </a:p>
        </p:txBody>
      </p:sp>
      <p:sp>
        <p:nvSpPr>
          <p:cNvPr id="144387" name="Rectangle 3"/>
          <p:cNvSpPr>
            <a:spLocks noGrp="1" noChangeArrowheads="1"/>
          </p:cNvSpPr>
          <p:nvPr>
            <p:ph type="body" idx="1"/>
          </p:nvPr>
        </p:nvSpPr>
        <p:spPr>
          <a:xfrm>
            <a:off x="1295400" y="699542"/>
            <a:ext cx="7543800" cy="3257550"/>
          </a:xfrm>
        </p:spPr>
        <p:txBody>
          <a:bodyPr/>
          <a:lstStyle/>
          <a:p>
            <a:pPr>
              <a:lnSpc>
                <a:spcPct val="90000"/>
              </a:lnSpc>
            </a:pPr>
            <a:r>
              <a:rPr lang="pt-BR" sz="2400" dirty="0"/>
              <a:t>A mediana de uma distribuição corresponde ao 50º percentil, ou seja, o valor abaixo do qual estão 50 % das observações. Ela corresponde ao valor que tem antes e depois de si o mesmo número de caos. </a:t>
            </a:r>
          </a:p>
          <a:p>
            <a:pPr>
              <a:lnSpc>
                <a:spcPct val="90000"/>
              </a:lnSpc>
            </a:pPr>
            <a:r>
              <a:rPr lang="pt-BR" sz="2400" dirty="0"/>
              <a:t>A fórmula que indica o termo que  correspondente à mediana é </a:t>
            </a:r>
          </a:p>
          <a:p>
            <a:pPr>
              <a:lnSpc>
                <a:spcPct val="90000"/>
              </a:lnSpc>
              <a:buFontTx/>
              <a:buNone/>
            </a:pPr>
            <a:r>
              <a:rPr lang="pt-BR" sz="2400" dirty="0"/>
              <a:t>             </a:t>
            </a:r>
          </a:p>
          <a:p>
            <a:pPr>
              <a:lnSpc>
                <a:spcPct val="90000"/>
              </a:lnSpc>
              <a:buFontTx/>
              <a:buNone/>
            </a:pPr>
            <a:r>
              <a:rPr lang="pt-BR" sz="2400" dirty="0"/>
              <a:t>             </a:t>
            </a:r>
            <a:r>
              <a:rPr lang="pt-BR" sz="2400" b="1" dirty="0"/>
              <a:t>T = (n + 1) / 2</a:t>
            </a:r>
            <a:r>
              <a:rPr lang="pt-BR" sz="2400" dirty="0"/>
              <a:t> </a:t>
            </a:r>
            <a:r>
              <a:rPr lang="pt-BR" sz="2400" dirty="0">
                <a:sym typeface="Wingdings" pitchFamily="2" charset="2"/>
              </a:rPr>
              <a:t> quando n é impar</a:t>
            </a:r>
          </a:p>
          <a:p>
            <a:pPr>
              <a:lnSpc>
                <a:spcPct val="90000"/>
              </a:lnSpc>
              <a:buFontTx/>
              <a:buNone/>
            </a:pPr>
            <a:endParaRPr lang="pt-BR" sz="2400" dirty="0">
              <a:sym typeface="Wingdings" pitchFamily="2" charset="2"/>
            </a:endParaRPr>
          </a:p>
          <a:p>
            <a:pPr>
              <a:lnSpc>
                <a:spcPct val="90000"/>
              </a:lnSpc>
              <a:buFontTx/>
              <a:buNone/>
            </a:pPr>
            <a:r>
              <a:rPr lang="pt-BR" sz="2400" b="1" dirty="0">
                <a:sym typeface="Wingdings" pitchFamily="2" charset="2"/>
              </a:rPr>
              <a:t>         	T1 = n / 2</a:t>
            </a:r>
            <a:r>
              <a:rPr lang="pt-BR" sz="2400" dirty="0">
                <a:sym typeface="Wingdings" pitchFamily="2" charset="2"/>
              </a:rPr>
              <a:t>         quando n é par</a:t>
            </a:r>
            <a:endParaRPr lang="pt-BR" sz="2400" dirty="0"/>
          </a:p>
          <a:p>
            <a:pPr>
              <a:lnSpc>
                <a:spcPct val="90000"/>
              </a:lnSpc>
              <a:buFontTx/>
              <a:buNone/>
            </a:pPr>
            <a:r>
              <a:rPr lang="pt-BR" sz="2400" dirty="0"/>
              <a:t>           </a:t>
            </a:r>
            <a:r>
              <a:rPr lang="pt-BR" sz="2400" b="1" dirty="0"/>
              <a:t>T2 = (n+2) / 2</a:t>
            </a:r>
          </a:p>
        </p:txBody>
      </p:sp>
    </p:spTree>
    <p:extLst>
      <p:ext uri="{BB962C8B-B14F-4D97-AF65-F5344CB8AC3E}">
        <p14:creationId xmlns:p14="http://schemas.microsoft.com/office/powerpoint/2010/main" val="3641650550"/>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4" name="Rectangle 4"/>
          <p:cNvSpPr>
            <a:spLocks noGrp="1" noChangeArrowheads="1"/>
          </p:cNvSpPr>
          <p:nvPr>
            <p:ph type="title"/>
          </p:nvPr>
        </p:nvSpPr>
        <p:spPr/>
        <p:txBody>
          <a:bodyPr/>
          <a:lstStyle/>
          <a:p>
            <a:r>
              <a:rPr lang="pt-BR" dirty="0"/>
              <a:t>Média </a:t>
            </a:r>
          </a:p>
        </p:txBody>
      </p:sp>
      <p:sp>
        <p:nvSpPr>
          <p:cNvPr id="30725" name="Rectangle 5"/>
          <p:cNvSpPr>
            <a:spLocks noGrp="1" noChangeArrowheads="1"/>
          </p:cNvSpPr>
          <p:nvPr>
            <p:ph type="body" idx="1"/>
          </p:nvPr>
        </p:nvSpPr>
        <p:spPr>
          <a:xfrm>
            <a:off x="914400" y="1771650"/>
            <a:ext cx="7772400" cy="3086100"/>
          </a:xfrm>
        </p:spPr>
        <p:txBody>
          <a:bodyPr/>
          <a:lstStyle/>
          <a:p>
            <a:r>
              <a:rPr lang="pt-BR" dirty="0"/>
              <a:t>A média aritmética (X) corresponde à soma de todos os valores de uma distribuição amostral (</a:t>
            </a:r>
            <a:r>
              <a:rPr lang="en-US" dirty="0">
                <a:cs typeface="Times New Roman" pitchFamily="18" charset="0"/>
              </a:rPr>
              <a:t>∑Xi</a:t>
            </a:r>
            <a:r>
              <a:rPr lang="pt-BR" dirty="0"/>
              <a:t> )dividida pelo tamanho da amostra (n). </a:t>
            </a:r>
          </a:p>
          <a:p>
            <a:pPr>
              <a:buFontTx/>
              <a:buNone/>
            </a:pPr>
            <a:r>
              <a:rPr lang="pt-BR" dirty="0"/>
              <a:t>         </a:t>
            </a:r>
          </a:p>
          <a:p>
            <a:pPr algn="ctr"/>
            <a:r>
              <a:rPr lang="pt-BR" dirty="0"/>
              <a:t> Média =  </a:t>
            </a:r>
            <a:r>
              <a:rPr lang="en-US" dirty="0">
                <a:cs typeface="Times New Roman" pitchFamily="18" charset="0"/>
              </a:rPr>
              <a:t>∑Xi/n</a:t>
            </a:r>
            <a:r>
              <a:rPr lang="pt-BR" dirty="0"/>
              <a:t> </a:t>
            </a:r>
          </a:p>
          <a:p>
            <a:pPr algn="ctr">
              <a:buFontTx/>
              <a:buNone/>
            </a:pPr>
            <a:endParaRPr lang="pt-BR" dirty="0"/>
          </a:p>
        </p:txBody>
      </p:sp>
      <p:sp>
        <p:nvSpPr>
          <p:cNvPr id="30728" name="Line 8"/>
          <p:cNvSpPr>
            <a:spLocks noChangeShapeType="1"/>
          </p:cNvSpPr>
          <p:nvPr/>
        </p:nvSpPr>
        <p:spPr bwMode="auto">
          <a:xfrm>
            <a:off x="4572000" y="1851670"/>
            <a:ext cx="304800" cy="0"/>
          </a:xfrm>
          <a:prstGeom prst="line">
            <a:avLst/>
          </a:prstGeom>
          <a:noFill/>
          <a:ln w="19050">
            <a:solidFill>
              <a:schemeClr val="tx1"/>
            </a:solidFill>
            <a:miter lim="800000"/>
            <a:headEnd/>
            <a:tailEnd/>
          </a:ln>
          <a:effectLst/>
        </p:spPr>
        <p:txBody>
          <a:bodyPr wrap="none"/>
          <a:lstStyle/>
          <a:p>
            <a:endParaRPr lang="pt-BR"/>
          </a:p>
        </p:txBody>
      </p:sp>
    </p:spTree>
    <p:extLst>
      <p:ext uri="{BB962C8B-B14F-4D97-AF65-F5344CB8AC3E}">
        <p14:creationId xmlns:p14="http://schemas.microsoft.com/office/powerpoint/2010/main" val="1324717995"/>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7330" name="Rectangle 2"/>
          <p:cNvSpPr>
            <a:spLocks noGrp="1" noChangeArrowheads="1"/>
          </p:cNvSpPr>
          <p:nvPr>
            <p:ph type="title"/>
          </p:nvPr>
        </p:nvSpPr>
        <p:spPr>
          <a:xfrm>
            <a:off x="457200" y="339502"/>
            <a:ext cx="8507288" cy="857250"/>
          </a:xfrm>
        </p:spPr>
        <p:txBody>
          <a:bodyPr/>
          <a:lstStyle/>
          <a:p>
            <a:r>
              <a:rPr lang="pt-BR" sz="2800" b="1" dirty="0">
                <a:latin typeface="Times New Roman" pitchFamily="18" charset="0"/>
                <a:cs typeface="Times New Roman" pitchFamily="18" charset="0"/>
              </a:rPr>
              <a:t>Tempo de vida do regime democrático em 11 países selecionados da AL: 7, 13, 8, 12, 10, 9, 9, 11, 10, 10, 11</a:t>
            </a:r>
            <a:endParaRPr lang="pt-BR" sz="2800" dirty="0">
              <a:latin typeface="Times New Roman" pitchFamily="18" charset="0"/>
              <a:cs typeface="Times New Roman" pitchFamily="18" charset="0"/>
            </a:endParaRPr>
          </a:p>
        </p:txBody>
      </p:sp>
      <p:pic>
        <p:nvPicPr>
          <p:cNvPr id="227331" name="Picture 3"/>
          <p:cNvPicPr>
            <a:picLocks noChangeAspect="1" noChangeArrowheads="1"/>
          </p:cNvPicPr>
          <p:nvPr/>
        </p:nvPicPr>
        <p:blipFill>
          <a:blip r:embed="rId3" cstate="print"/>
          <a:srcRect/>
          <a:stretch>
            <a:fillRect/>
          </a:stretch>
        </p:blipFill>
        <p:spPr bwMode="auto">
          <a:xfrm>
            <a:off x="914400" y="628651"/>
            <a:ext cx="10058400" cy="4802981"/>
          </a:xfrm>
          <a:prstGeom prst="rect">
            <a:avLst/>
          </a:prstGeom>
          <a:noFill/>
          <a:ln w="9525">
            <a:noFill/>
            <a:miter lim="800000"/>
            <a:headEnd/>
            <a:tailEnd/>
          </a:ln>
          <a:effectLst/>
        </p:spPr>
      </p:pic>
    </p:spTree>
    <p:extLst>
      <p:ext uri="{BB962C8B-B14F-4D97-AF65-F5344CB8AC3E}">
        <p14:creationId xmlns:p14="http://schemas.microsoft.com/office/powerpoint/2010/main" val="23141919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ChangeArrowheads="1"/>
          </p:cNvSpPr>
          <p:nvPr/>
        </p:nvSpPr>
        <p:spPr bwMode="auto">
          <a:xfrm>
            <a:off x="0" y="4412457"/>
            <a:ext cx="9144000" cy="492443"/>
          </a:xfrm>
          <a:prstGeom prst="rect">
            <a:avLst/>
          </a:prstGeom>
          <a:noFill/>
          <a:ln w="9525">
            <a:noFill/>
            <a:miter lim="800000"/>
            <a:headEnd/>
            <a:tailEnd/>
          </a:ln>
          <a:effectLst/>
        </p:spPr>
        <p:txBody>
          <a:bodyPr>
            <a:spAutoFit/>
          </a:bodyPr>
          <a:lstStyle/>
          <a:p>
            <a:r>
              <a:rPr lang="pt-BR" sz="1200">
                <a:latin typeface="Courier New" pitchFamily="49" charset="0"/>
                <a:cs typeface="Courier New" pitchFamily="49" charset="0"/>
              </a:rPr>
              <a:t> </a:t>
            </a:r>
            <a:endParaRPr lang="en-US" sz="1200">
              <a:cs typeface="Times New Roman" pitchFamily="18" charset="0"/>
            </a:endParaRPr>
          </a:p>
          <a:p>
            <a:pPr eaLnBrk="0" hangingPunct="0"/>
            <a:endParaRPr lang="en-US"/>
          </a:p>
        </p:txBody>
      </p:sp>
      <p:sp>
        <p:nvSpPr>
          <p:cNvPr id="19459" name="Rectangle 3"/>
          <p:cNvSpPr>
            <a:spLocks noChangeArrowheads="1"/>
          </p:cNvSpPr>
          <p:nvPr/>
        </p:nvSpPr>
        <p:spPr bwMode="auto">
          <a:xfrm>
            <a:off x="0" y="672703"/>
            <a:ext cx="9144000" cy="1046440"/>
          </a:xfrm>
          <a:prstGeom prst="rect">
            <a:avLst/>
          </a:prstGeom>
          <a:noFill/>
          <a:ln w="9525">
            <a:noFill/>
            <a:miter lim="800000"/>
            <a:headEnd/>
            <a:tailEnd/>
          </a:ln>
          <a:effectLst/>
        </p:spPr>
        <p:txBody>
          <a:bodyPr>
            <a:spAutoFit/>
          </a:bodyPr>
          <a:lstStyle/>
          <a:p>
            <a:r>
              <a:rPr lang="pt-BR" sz="1200" b="1">
                <a:cs typeface="Times New Roman" pitchFamily="18" charset="0"/>
              </a:rPr>
              <a:t>14. Ao lado de cada um dos enunciados apresentados abaixo, por favor, indique se você concorda totalmente (CT), concorda (C), discorda (D), discorda totalmente (DT) ou está indeciso</a:t>
            </a:r>
            <a:r>
              <a:rPr lang="pt-BR" sz="1200">
                <a:cs typeface="Times New Roman" pitchFamily="18" charset="0"/>
              </a:rPr>
              <a:t> (I)</a:t>
            </a:r>
            <a:endParaRPr lang="en-US" sz="1200">
              <a:cs typeface="Times New Roman" pitchFamily="18" charset="0"/>
            </a:endParaRPr>
          </a:p>
          <a:p>
            <a:pPr eaLnBrk="0" hangingPunct="0"/>
            <a:r>
              <a:rPr lang="pt-BR" sz="1200">
                <a:cs typeface="Times New Roman" pitchFamily="18" charset="0"/>
              </a:rPr>
              <a:t> </a:t>
            </a:r>
            <a:endParaRPr lang="en-US" sz="1200">
              <a:cs typeface="Times New Roman" pitchFamily="18" charset="0"/>
            </a:endParaRPr>
          </a:p>
          <a:p>
            <a:pPr eaLnBrk="0" hangingPunct="0"/>
            <a:r>
              <a:rPr lang="pt-BR" sz="1200">
                <a:cs typeface="Times New Roman" pitchFamily="18" charset="0"/>
              </a:rPr>
              <a:t> </a:t>
            </a:r>
            <a:endParaRPr lang="en-US" sz="1200">
              <a:cs typeface="Times New Roman" pitchFamily="18" charset="0"/>
            </a:endParaRPr>
          </a:p>
          <a:p>
            <a:pPr eaLnBrk="0" hangingPunct="0"/>
            <a:endParaRPr lang="en-US"/>
          </a:p>
        </p:txBody>
      </p:sp>
      <p:grpSp>
        <p:nvGrpSpPr>
          <p:cNvPr id="2" name="Group 4"/>
          <p:cNvGrpSpPr>
            <a:grpSpLocks/>
          </p:cNvGrpSpPr>
          <p:nvPr/>
        </p:nvGrpSpPr>
        <p:grpSpPr bwMode="auto">
          <a:xfrm>
            <a:off x="762000" y="1143000"/>
            <a:ext cx="8001000" cy="3657600"/>
            <a:chOff x="0" y="748"/>
            <a:chExt cx="3455" cy="2442"/>
          </a:xfrm>
        </p:grpSpPr>
        <p:grpSp>
          <p:nvGrpSpPr>
            <p:cNvPr id="3" name="Group 5"/>
            <p:cNvGrpSpPr>
              <a:grpSpLocks/>
            </p:cNvGrpSpPr>
            <p:nvPr/>
          </p:nvGrpSpPr>
          <p:grpSpPr bwMode="auto">
            <a:xfrm>
              <a:off x="1927" y="748"/>
              <a:ext cx="1528" cy="454"/>
              <a:chOff x="1927" y="748"/>
              <a:chExt cx="1528" cy="454"/>
            </a:xfrm>
          </p:grpSpPr>
          <p:sp>
            <p:nvSpPr>
              <p:cNvPr id="19462" name="Rectangle 6"/>
              <p:cNvSpPr>
                <a:spLocks noChangeArrowheads="1"/>
              </p:cNvSpPr>
              <p:nvPr/>
            </p:nvSpPr>
            <p:spPr bwMode="auto">
              <a:xfrm>
                <a:off x="1927" y="748"/>
                <a:ext cx="1528" cy="454"/>
              </a:xfrm>
              <a:prstGeom prst="rect">
                <a:avLst/>
              </a:prstGeom>
              <a:solidFill>
                <a:srgbClr val="CCCCCC"/>
              </a:solidFill>
              <a:ln w="9525">
                <a:noFill/>
                <a:miter lim="800000"/>
                <a:headEnd/>
                <a:tailEnd/>
              </a:ln>
              <a:effectLst/>
            </p:spPr>
            <p:txBody>
              <a:bodyPr/>
              <a:lstStyle/>
              <a:p>
                <a:endParaRPr lang="pt-BR"/>
              </a:p>
            </p:txBody>
          </p:sp>
          <p:sp>
            <p:nvSpPr>
              <p:cNvPr id="19463" name="Rectangle 7"/>
              <p:cNvSpPr>
                <a:spLocks noChangeArrowheads="1"/>
              </p:cNvSpPr>
              <p:nvPr/>
            </p:nvSpPr>
            <p:spPr bwMode="auto">
              <a:xfrm>
                <a:off x="1955" y="748"/>
                <a:ext cx="1472" cy="454"/>
              </a:xfrm>
              <a:prstGeom prst="rect">
                <a:avLst/>
              </a:prstGeom>
              <a:solidFill>
                <a:srgbClr val="CCCCCC"/>
              </a:solidFill>
              <a:ln w="9525">
                <a:noFill/>
                <a:miter lim="800000"/>
                <a:headEnd/>
                <a:tailEnd/>
              </a:ln>
              <a:effectLst/>
            </p:spPr>
            <p:txBody>
              <a:bodyPr lIns="0" tIns="25392" rIns="0" bIns="25392"/>
              <a:lstStyle/>
              <a:p>
                <a:pPr algn="ctr"/>
                <a:r>
                  <a:rPr lang="en-US" sz="2000" b="1">
                    <a:cs typeface="Times New Roman" pitchFamily="18" charset="0"/>
                  </a:rPr>
                  <a:t>Q14</a:t>
                </a:r>
              </a:p>
              <a:p>
                <a:pPr algn="ctr" eaLnBrk="0" hangingPunct="0"/>
                <a:endParaRPr lang="en-US"/>
              </a:p>
            </p:txBody>
          </p:sp>
        </p:grpSp>
        <p:grpSp>
          <p:nvGrpSpPr>
            <p:cNvPr id="4" name="Group 8"/>
            <p:cNvGrpSpPr>
              <a:grpSpLocks/>
            </p:cNvGrpSpPr>
            <p:nvPr/>
          </p:nvGrpSpPr>
          <p:grpSpPr bwMode="auto">
            <a:xfrm>
              <a:off x="1927" y="1202"/>
              <a:ext cx="305" cy="549"/>
              <a:chOff x="1927" y="1202"/>
              <a:chExt cx="305" cy="549"/>
            </a:xfrm>
          </p:grpSpPr>
          <p:sp>
            <p:nvSpPr>
              <p:cNvPr id="19465" name="Rectangle 9"/>
              <p:cNvSpPr>
                <a:spLocks noChangeArrowheads="1"/>
              </p:cNvSpPr>
              <p:nvPr/>
            </p:nvSpPr>
            <p:spPr bwMode="auto">
              <a:xfrm>
                <a:off x="1927" y="1202"/>
                <a:ext cx="305" cy="549"/>
              </a:xfrm>
              <a:prstGeom prst="rect">
                <a:avLst/>
              </a:prstGeom>
              <a:solidFill>
                <a:srgbClr val="F2F2F2"/>
              </a:solidFill>
              <a:ln w="9525">
                <a:noFill/>
                <a:miter lim="800000"/>
                <a:headEnd/>
                <a:tailEnd/>
              </a:ln>
              <a:effectLst/>
            </p:spPr>
            <p:txBody>
              <a:bodyPr/>
              <a:lstStyle/>
              <a:p>
                <a:endParaRPr lang="pt-BR"/>
              </a:p>
            </p:txBody>
          </p:sp>
          <p:sp>
            <p:nvSpPr>
              <p:cNvPr id="19466" name="Rectangle 10"/>
              <p:cNvSpPr>
                <a:spLocks noChangeArrowheads="1"/>
              </p:cNvSpPr>
              <p:nvPr/>
            </p:nvSpPr>
            <p:spPr bwMode="auto">
              <a:xfrm>
                <a:off x="1955" y="1202"/>
                <a:ext cx="249" cy="549"/>
              </a:xfrm>
              <a:prstGeom prst="rect">
                <a:avLst/>
              </a:prstGeom>
              <a:solidFill>
                <a:srgbClr val="F2F2F2"/>
              </a:solidFill>
              <a:ln w="9525">
                <a:noFill/>
                <a:miter lim="800000"/>
                <a:headEnd/>
                <a:tailEnd/>
              </a:ln>
              <a:effectLst/>
            </p:spPr>
            <p:txBody>
              <a:bodyPr anchor="ctr"/>
              <a:lstStyle/>
              <a:p>
                <a:pPr algn="ctr"/>
                <a:r>
                  <a:rPr lang="en-US" sz="800" b="1">
                    <a:cs typeface="Times New Roman" pitchFamily="18" charset="0"/>
                  </a:rPr>
                  <a:t>CT</a:t>
                </a:r>
                <a:endParaRPr lang="en-US" sz="1200">
                  <a:cs typeface="Times New Roman" pitchFamily="18" charset="0"/>
                </a:endParaRPr>
              </a:p>
              <a:p>
                <a:pPr algn="ctr" eaLnBrk="0" hangingPunct="0"/>
                <a:endParaRPr lang="en-US"/>
              </a:p>
            </p:txBody>
          </p:sp>
        </p:grpSp>
        <p:grpSp>
          <p:nvGrpSpPr>
            <p:cNvPr id="5" name="Group 11"/>
            <p:cNvGrpSpPr>
              <a:grpSpLocks/>
            </p:cNvGrpSpPr>
            <p:nvPr/>
          </p:nvGrpSpPr>
          <p:grpSpPr bwMode="auto">
            <a:xfrm>
              <a:off x="2232" y="1202"/>
              <a:ext cx="306" cy="549"/>
              <a:chOff x="2232" y="1202"/>
              <a:chExt cx="306" cy="549"/>
            </a:xfrm>
          </p:grpSpPr>
          <p:sp>
            <p:nvSpPr>
              <p:cNvPr id="19468" name="Rectangle 12"/>
              <p:cNvSpPr>
                <a:spLocks noChangeArrowheads="1"/>
              </p:cNvSpPr>
              <p:nvPr/>
            </p:nvSpPr>
            <p:spPr bwMode="auto">
              <a:xfrm>
                <a:off x="2232" y="1202"/>
                <a:ext cx="306" cy="549"/>
              </a:xfrm>
              <a:prstGeom prst="rect">
                <a:avLst/>
              </a:prstGeom>
              <a:solidFill>
                <a:srgbClr val="F2F2F2"/>
              </a:solidFill>
              <a:ln w="9525">
                <a:noFill/>
                <a:miter lim="800000"/>
                <a:headEnd/>
                <a:tailEnd/>
              </a:ln>
              <a:effectLst/>
            </p:spPr>
            <p:txBody>
              <a:bodyPr/>
              <a:lstStyle/>
              <a:p>
                <a:endParaRPr lang="pt-BR"/>
              </a:p>
            </p:txBody>
          </p:sp>
          <p:sp>
            <p:nvSpPr>
              <p:cNvPr id="19469" name="Rectangle 13"/>
              <p:cNvSpPr>
                <a:spLocks noChangeArrowheads="1"/>
              </p:cNvSpPr>
              <p:nvPr/>
            </p:nvSpPr>
            <p:spPr bwMode="auto">
              <a:xfrm>
                <a:off x="2260" y="1202"/>
                <a:ext cx="250" cy="549"/>
              </a:xfrm>
              <a:prstGeom prst="rect">
                <a:avLst/>
              </a:prstGeom>
              <a:solidFill>
                <a:srgbClr val="F2F2F2"/>
              </a:solidFill>
              <a:ln w="9525">
                <a:noFill/>
                <a:miter lim="800000"/>
                <a:headEnd/>
                <a:tailEnd/>
              </a:ln>
              <a:effectLst/>
            </p:spPr>
            <p:txBody>
              <a:bodyPr anchor="ctr"/>
              <a:lstStyle/>
              <a:p>
                <a:pPr algn="ctr"/>
                <a:r>
                  <a:rPr lang="en-US" sz="800" b="1">
                    <a:cs typeface="Times New Roman" pitchFamily="18" charset="0"/>
                  </a:rPr>
                  <a:t>C</a:t>
                </a:r>
                <a:endParaRPr lang="en-US" sz="1200">
                  <a:cs typeface="Times New Roman" pitchFamily="18" charset="0"/>
                </a:endParaRPr>
              </a:p>
              <a:p>
                <a:pPr algn="ctr" eaLnBrk="0" hangingPunct="0"/>
                <a:endParaRPr lang="en-US"/>
              </a:p>
            </p:txBody>
          </p:sp>
        </p:grpSp>
        <p:grpSp>
          <p:nvGrpSpPr>
            <p:cNvPr id="6" name="Group 14"/>
            <p:cNvGrpSpPr>
              <a:grpSpLocks/>
            </p:cNvGrpSpPr>
            <p:nvPr/>
          </p:nvGrpSpPr>
          <p:grpSpPr bwMode="auto">
            <a:xfrm>
              <a:off x="2538" y="1202"/>
              <a:ext cx="305" cy="549"/>
              <a:chOff x="2538" y="1202"/>
              <a:chExt cx="305" cy="549"/>
            </a:xfrm>
          </p:grpSpPr>
          <p:sp>
            <p:nvSpPr>
              <p:cNvPr id="19471" name="Rectangle 15"/>
              <p:cNvSpPr>
                <a:spLocks noChangeArrowheads="1"/>
              </p:cNvSpPr>
              <p:nvPr/>
            </p:nvSpPr>
            <p:spPr bwMode="auto">
              <a:xfrm>
                <a:off x="2538" y="1202"/>
                <a:ext cx="305" cy="549"/>
              </a:xfrm>
              <a:prstGeom prst="rect">
                <a:avLst/>
              </a:prstGeom>
              <a:solidFill>
                <a:srgbClr val="F2F2F2"/>
              </a:solidFill>
              <a:ln w="9525">
                <a:noFill/>
                <a:miter lim="800000"/>
                <a:headEnd/>
                <a:tailEnd/>
              </a:ln>
              <a:effectLst/>
            </p:spPr>
            <p:txBody>
              <a:bodyPr/>
              <a:lstStyle/>
              <a:p>
                <a:endParaRPr lang="pt-BR"/>
              </a:p>
            </p:txBody>
          </p:sp>
          <p:sp>
            <p:nvSpPr>
              <p:cNvPr id="19472" name="Rectangle 16"/>
              <p:cNvSpPr>
                <a:spLocks noChangeArrowheads="1"/>
              </p:cNvSpPr>
              <p:nvPr/>
            </p:nvSpPr>
            <p:spPr bwMode="auto">
              <a:xfrm>
                <a:off x="2566" y="1202"/>
                <a:ext cx="249" cy="549"/>
              </a:xfrm>
              <a:prstGeom prst="rect">
                <a:avLst/>
              </a:prstGeom>
              <a:solidFill>
                <a:srgbClr val="F2F2F2"/>
              </a:solidFill>
              <a:ln w="9525">
                <a:noFill/>
                <a:miter lim="800000"/>
                <a:headEnd/>
                <a:tailEnd/>
              </a:ln>
              <a:effectLst/>
            </p:spPr>
            <p:txBody>
              <a:bodyPr anchor="ctr"/>
              <a:lstStyle/>
              <a:p>
                <a:pPr algn="ctr"/>
                <a:r>
                  <a:rPr lang="en-US" sz="800" b="1">
                    <a:cs typeface="Times New Roman" pitchFamily="18" charset="0"/>
                  </a:rPr>
                  <a:t>I</a:t>
                </a:r>
                <a:endParaRPr lang="en-US" sz="1200">
                  <a:cs typeface="Times New Roman" pitchFamily="18" charset="0"/>
                </a:endParaRPr>
              </a:p>
              <a:p>
                <a:pPr algn="ctr" eaLnBrk="0" hangingPunct="0"/>
                <a:endParaRPr lang="en-US"/>
              </a:p>
            </p:txBody>
          </p:sp>
        </p:grpSp>
        <p:grpSp>
          <p:nvGrpSpPr>
            <p:cNvPr id="7" name="Group 17"/>
            <p:cNvGrpSpPr>
              <a:grpSpLocks/>
            </p:cNvGrpSpPr>
            <p:nvPr/>
          </p:nvGrpSpPr>
          <p:grpSpPr bwMode="auto">
            <a:xfrm>
              <a:off x="2843" y="1202"/>
              <a:ext cx="306" cy="549"/>
              <a:chOff x="2843" y="1202"/>
              <a:chExt cx="306" cy="549"/>
            </a:xfrm>
          </p:grpSpPr>
          <p:sp>
            <p:nvSpPr>
              <p:cNvPr id="19474" name="Rectangle 18"/>
              <p:cNvSpPr>
                <a:spLocks noChangeArrowheads="1"/>
              </p:cNvSpPr>
              <p:nvPr/>
            </p:nvSpPr>
            <p:spPr bwMode="auto">
              <a:xfrm>
                <a:off x="2843" y="1202"/>
                <a:ext cx="306" cy="549"/>
              </a:xfrm>
              <a:prstGeom prst="rect">
                <a:avLst/>
              </a:prstGeom>
              <a:solidFill>
                <a:srgbClr val="F2F2F2"/>
              </a:solidFill>
              <a:ln w="9525">
                <a:noFill/>
                <a:miter lim="800000"/>
                <a:headEnd/>
                <a:tailEnd/>
              </a:ln>
              <a:effectLst/>
            </p:spPr>
            <p:txBody>
              <a:bodyPr/>
              <a:lstStyle/>
              <a:p>
                <a:endParaRPr lang="pt-BR"/>
              </a:p>
            </p:txBody>
          </p:sp>
          <p:sp>
            <p:nvSpPr>
              <p:cNvPr id="19475" name="Rectangle 19"/>
              <p:cNvSpPr>
                <a:spLocks noChangeArrowheads="1"/>
              </p:cNvSpPr>
              <p:nvPr/>
            </p:nvSpPr>
            <p:spPr bwMode="auto">
              <a:xfrm>
                <a:off x="2871" y="1202"/>
                <a:ext cx="250" cy="549"/>
              </a:xfrm>
              <a:prstGeom prst="rect">
                <a:avLst/>
              </a:prstGeom>
              <a:solidFill>
                <a:srgbClr val="F2F2F2"/>
              </a:solidFill>
              <a:ln w="9525">
                <a:noFill/>
                <a:miter lim="800000"/>
                <a:headEnd/>
                <a:tailEnd/>
              </a:ln>
              <a:effectLst/>
            </p:spPr>
            <p:txBody>
              <a:bodyPr anchor="ctr"/>
              <a:lstStyle/>
              <a:p>
                <a:pPr algn="ctr"/>
                <a:r>
                  <a:rPr lang="en-US" sz="800" b="1">
                    <a:cs typeface="Times New Roman" pitchFamily="18" charset="0"/>
                  </a:rPr>
                  <a:t>D</a:t>
                </a:r>
                <a:endParaRPr lang="en-US" sz="1200">
                  <a:cs typeface="Times New Roman" pitchFamily="18" charset="0"/>
                </a:endParaRPr>
              </a:p>
              <a:p>
                <a:pPr algn="ctr" eaLnBrk="0" hangingPunct="0"/>
                <a:endParaRPr lang="en-US"/>
              </a:p>
            </p:txBody>
          </p:sp>
        </p:grpSp>
        <p:grpSp>
          <p:nvGrpSpPr>
            <p:cNvPr id="8" name="Group 20"/>
            <p:cNvGrpSpPr>
              <a:grpSpLocks/>
            </p:cNvGrpSpPr>
            <p:nvPr/>
          </p:nvGrpSpPr>
          <p:grpSpPr bwMode="auto">
            <a:xfrm>
              <a:off x="3149" y="1202"/>
              <a:ext cx="306" cy="549"/>
              <a:chOff x="3149" y="1202"/>
              <a:chExt cx="306" cy="549"/>
            </a:xfrm>
          </p:grpSpPr>
          <p:sp>
            <p:nvSpPr>
              <p:cNvPr id="19477" name="Rectangle 21"/>
              <p:cNvSpPr>
                <a:spLocks noChangeArrowheads="1"/>
              </p:cNvSpPr>
              <p:nvPr/>
            </p:nvSpPr>
            <p:spPr bwMode="auto">
              <a:xfrm>
                <a:off x="3149" y="1202"/>
                <a:ext cx="306" cy="549"/>
              </a:xfrm>
              <a:prstGeom prst="rect">
                <a:avLst/>
              </a:prstGeom>
              <a:solidFill>
                <a:srgbClr val="F2F2F2"/>
              </a:solidFill>
              <a:ln w="9525">
                <a:noFill/>
                <a:miter lim="800000"/>
                <a:headEnd/>
                <a:tailEnd/>
              </a:ln>
              <a:effectLst/>
            </p:spPr>
            <p:txBody>
              <a:bodyPr/>
              <a:lstStyle/>
              <a:p>
                <a:endParaRPr lang="pt-BR"/>
              </a:p>
            </p:txBody>
          </p:sp>
          <p:sp>
            <p:nvSpPr>
              <p:cNvPr id="19478" name="Rectangle 22"/>
              <p:cNvSpPr>
                <a:spLocks noChangeArrowheads="1"/>
              </p:cNvSpPr>
              <p:nvPr/>
            </p:nvSpPr>
            <p:spPr bwMode="auto">
              <a:xfrm>
                <a:off x="3177" y="1202"/>
                <a:ext cx="250" cy="549"/>
              </a:xfrm>
              <a:prstGeom prst="rect">
                <a:avLst/>
              </a:prstGeom>
              <a:solidFill>
                <a:srgbClr val="F2F2F2"/>
              </a:solidFill>
              <a:ln w="9525">
                <a:noFill/>
                <a:miter lim="800000"/>
                <a:headEnd/>
                <a:tailEnd/>
              </a:ln>
              <a:effectLst/>
            </p:spPr>
            <p:txBody>
              <a:bodyPr anchor="ctr"/>
              <a:lstStyle/>
              <a:p>
                <a:pPr algn="ctr"/>
                <a:r>
                  <a:rPr lang="en-US" sz="800" b="1">
                    <a:cs typeface="Times New Roman" pitchFamily="18" charset="0"/>
                  </a:rPr>
                  <a:t>DT</a:t>
                </a:r>
                <a:endParaRPr lang="en-US" sz="1200">
                  <a:cs typeface="Times New Roman" pitchFamily="18" charset="0"/>
                </a:endParaRPr>
              </a:p>
              <a:p>
                <a:pPr algn="ctr" eaLnBrk="0" hangingPunct="0"/>
                <a:endParaRPr lang="en-US"/>
              </a:p>
            </p:txBody>
          </p:sp>
        </p:grpSp>
        <p:grpSp>
          <p:nvGrpSpPr>
            <p:cNvPr id="9" name="Group 23"/>
            <p:cNvGrpSpPr>
              <a:grpSpLocks/>
            </p:cNvGrpSpPr>
            <p:nvPr/>
          </p:nvGrpSpPr>
          <p:grpSpPr bwMode="auto">
            <a:xfrm>
              <a:off x="1927" y="1751"/>
              <a:ext cx="305" cy="518"/>
              <a:chOff x="1927" y="1751"/>
              <a:chExt cx="305" cy="518"/>
            </a:xfrm>
          </p:grpSpPr>
          <p:sp>
            <p:nvSpPr>
              <p:cNvPr id="19480" name="Rectangle 24"/>
              <p:cNvSpPr>
                <a:spLocks noChangeArrowheads="1"/>
              </p:cNvSpPr>
              <p:nvPr/>
            </p:nvSpPr>
            <p:spPr bwMode="auto">
              <a:xfrm>
                <a:off x="1927" y="1751"/>
                <a:ext cx="305" cy="518"/>
              </a:xfrm>
              <a:prstGeom prst="rect">
                <a:avLst/>
              </a:prstGeom>
              <a:solidFill>
                <a:srgbClr val="F2F2F2"/>
              </a:solidFill>
              <a:ln w="9525">
                <a:noFill/>
                <a:miter lim="800000"/>
                <a:headEnd/>
                <a:tailEnd/>
              </a:ln>
              <a:effectLst/>
            </p:spPr>
            <p:txBody>
              <a:bodyPr/>
              <a:lstStyle/>
              <a:p>
                <a:endParaRPr lang="pt-BR"/>
              </a:p>
            </p:txBody>
          </p:sp>
          <p:sp>
            <p:nvSpPr>
              <p:cNvPr id="19481" name="Rectangle 25"/>
              <p:cNvSpPr>
                <a:spLocks noChangeArrowheads="1"/>
              </p:cNvSpPr>
              <p:nvPr/>
            </p:nvSpPr>
            <p:spPr bwMode="auto">
              <a:xfrm>
                <a:off x="1955" y="1751"/>
                <a:ext cx="249" cy="518"/>
              </a:xfrm>
              <a:prstGeom prst="rect">
                <a:avLst/>
              </a:prstGeom>
              <a:solidFill>
                <a:srgbClr val="F2F2F2"/>
              </a:solidFill>
              <a:ln w="9525">
                <a:noFill/>
                <a:miter lim="800000"/>
                <a:headEnd/>
                <a:tailEnd/>
              </a:ln>
              <a:effectLst/>
            </p:spPr>
            <p:txBody>
              <a:bodyPr/>
              <a:lstStyle/>
              <a:p>
                <a:pPr algn="ctr"/>
                <a:r>
                  <a:rPr lang="pt-BR" sz="1200">
                    <a:cs typeface="Times New Roman" pitchFamily="18" charset="0"/>
                  </a:rPr>
                  <a:t>5</a:t>
                </a:r>
                <a:endParaRPr lang="en-US" sz="1200">
                  <a:cs typeface="Times New Roman" pitchFamily="18" charset="0"/>
                </a:endParaRPr>
              </a:p>
              <a:p>
                <a:pPr algn="ctr" eaLnBrk="0" hangingPunct="0"/>
                <a:endParaRPr lang="en-US"/>
              </a:p>
            </p:txBody>
          </p:sp>
        </p:grpSp>
        <p:grpSp>
          <p:nvGrpSpPr>
            <p:cNvPr id="10" name="Group 26"/>
            <p:cNvGrpSpPr>
              <a:grpSpLocks/>
            </p:cNvGrpSpPr>
            <p:nvPr/>
          </p:nvGrpSpPr>
          <p:grpSpPr bwMode="auto">
            <a:xfrm>
              <a:off x="2232" y="1751"/>
              <a:ext cx="306" cy="518"/>
              <a:chOff x="2232" y="1751"/>
              <a:chExt cx="306" cy="518"/>
            </a:xfrm>
          </p:grpSpPr>
          <p:sp>
            <p:nvSpPr>
              <p:cNvPr id="19483" name="Rectangle 27"/>
              <p:cNvSpPr>
                <a:spLocks noChangeArrowheads="1"/>
              </p:cNvSpPr>
              <p:nvPr/>
            </p:nvSpPr>
            <p:spPr bwMode="auto">
              <a:xfrm>
                <a:off x="2232" y="1751"/>
                <a:ext cx="306" cy="518"/>
              </a:xfrm>
              <a:prstGeom prst="rect">
                <a:avLst/>
              </a:prstGeom>
              <a:solidFill>
                <a:srgbClr val="F2F2F2"/>
              </a:solidFill>
              <a:ln w="9525">
                <a:noFill/>
                <a:miter lim="800000"/>
                <a:headEnd/>
                <a:tailEnd/>
              </a:ln>
              <a:effectLst/>
            </p:spPr>
            <p:txBody>
              <a:bodyPr/>
              <a:lstStyle/>
              <a:p>
                <a:endParaRPr lang="pt-BR"/>
              </a:p>
            </p:txBody>
          </p:sp>
          <p:sp>
            <p:nvSpPr>
              <p:cNvPr id="19484" name="Rectangle 28"/>
              <p:cNvSpPr>
                <a:spLocks noChangeArrowheads="1"/>
              </p:cNvSpPr>
              <p:nvPr/>
            </p:nvSpPr>
            <p:spPr bwMode="auto">
              <a:xfrm>
                <a:off x="2260" y="1751"/>
                <a:ext cx="250" cy="518"/>
              </a:xfrm>
              <a:prstGeom prst="rect">
                <a:avLst/>
              </a:prstGeom>
              <a:solidFill>
                <a:srgbClr val="F2F2F2"/>
              </a:solidFill>
              <a:ln w="9525">
                <a:noFill/>
                <a:miter lim="800000"/>
                <a:headEnd/>
                <a:tailEnd/>
              </a:ln>
              <a:effectLst/>
            </p:spPr>
            <p:txBody>
              <a:bodyPr/>
              <a:lstStyle/>
              <a:p>
                <a:pPr algn="ctr"/>
                <a:r>
                  <a:rPr lang="pt-BR" sz="1200">
                    <a:cs typeface="Times New Roman" pitchFamily="18" charset="0"/>
                  </a:rPr>
                  <a:t>4</a:t>
                </a:r>
                <a:endParaRPr lang="en-US" sz="1200">
                  <a:cs typeface="Times New Roman" pitchFamily="18" charset="0"/>
                </a:endParaRPr>
              </a:p>
              <a:p>
                <a:pPr algn="ctr" eaLnBrk="0" hangingPunct="0"/>
                <a:endParaRPr lang="en-US"/>
              </a:p>
            </p:txBody>
          </p:sp>
        </p:grpSp>
        <p:grpSp>
          <p:nvGrpSpPr>
            <p:cNvPr id="11" name="Group 29"/>
            <p:cNvGrpSpPr>
              <a:grpSpLocks/>
            </p:cNvGrpSpPr>
            <p:nvPr/>
          </p:nvGrpSpPr>
          <p:grpSpPr bwMode="auto">
            <a:xfrm>
              <a:off x="2538" y="1751"/>
              <a:ext cx="305" cy="518"/>
              <a:chOff x="2538" y="1751"/>
              <a:chExt cx="305" cy="518"/>
            </a:xfrm>
          </p:grpSpPr>
          <p:sp>
            <p:nvSpPr>
              <p:cNvPr id="19486" name="Rectangle 30"/>
              <p:cNvSpPr>
                <a:spLocks noChangeArrowheads="1"/>
              </p:cNvSpPr>
              <p:nvPr/>
            </p:nvSpPr>
            <p:spPr bwMode="auto">
              <a:xfrm>
                <a:off x="2538" y="1751"/>
                <a:ext cx="305" cy="518"/>
              </a:xfrm>
              <a:prstGeom prst="rect">
                <a:avLst/>
              </a:prstGeom>
              <a:solidFill>
                <a:srgbClr val="F2F2F2"/>
              </a:solidFill>
              <a:ln w="9525">
                <a:noFill/>
                <a:miter lim="800000"/>
                <a:headEnd/>
                <a:tailEnd/>
              </a:ln>
              <a:effectLst/>
            </p:spPr>
            <p:txBody>
              <a:bodyPr/>
              <a:lstStyle/>
              <a:p>
                <a:endParaRPr lang="pt-BR"/>
              </a:p>
            </p:txBody>
          </p:sp>
          <p:sp>
            <p:nvSpPr>
              <p:cNvPr id="19487" name="Rectangle 31"/>
              <p:cNvSpPr>
                <a:spLocks noChangeArrowheads="1"/>
              </p:cNvSpPr>
              <p:nvPr/>
            </p:nvSpPr>
            <p:spPr bwMode="auto">
              <a:xfrm>
                <a:off x="2566" y="1751"/>
                <a:ext cx="249" cy="518"/>
              </a:xfrm>
              <a:prstGeom prst="rect">
                <a:avLst/>
              </a:prstGeom>
              <a:solidFill>
                <a:srgbClr val="F2F2F2"/>
              </a:solidFill>
              <a:ln w="9525">
                <a:noFill/>
                <a:miter lim="800000"/>
                <a:headEnd/>
                <a:tailEnd/>
              </a:ln>
              <a:effectLst/>
            </p:spPr>
            <p:txBody>
              <a:bodyPr/>
              <a:lstStyle/>
              <a:p>
                <a:pPr algn="ctr"/>
                <a:r>
                  <a:rPr lang="pt-BR" sz="1200">
                    <a:cs typeface="Times New Roman" pitchFamily="18" charset="0"/>
                  </a:rPr>
                  <a:t>3</a:t>
                </a:r>
                <a:endParaRPr lang="en-US" sz="1200">
                  <a:cs typeface="Times New Roman" pitchFamily="18" charset="0"/>
                </a:endParaRPr>
              </a:p>
              <a:p>
                <a:pPr algn="ctr" eaLnBrk="0" hangingPunct="0"/>
                <a:endParaRPr lang="en-US"/>
              </a:p>
            </p:txBody>
          </p:sp>
        </p:grpSp>
        <p:grpSp>
          <p:nvGrpSpPr>
            <p:cNvPr id="12" name="Group 32"/>
            <p:cNvGrpSpPr>
              <a:grpSpLocks/>
            </p:cNvGrpSpPr>
            <p:nvPr/>
          </p:nvGrpSpPr>
          <p:grpSpPr bwMode="auto">
            <a:xfrm>
              <a:off x="2843" y="1751"/>
              <a:ext cx="306" cy="518"/>
              <a:chOff x="2843" y="1751"/>
              <a:chExt cx="306" cy="518"/>
            </a:xfrm>
          </p:grpSpPr>
          <p:sp>
            <p:nvSpPr>
              <p:cNvPr id="19489" name="Rectangle 33"/>
              <p:cNvSpPr>
                <a:spLocks noChangeArrowheads="1"/>
              </p:cNvSpPr>
              <p:nvPr/>
            </p:nvSpPr>
            <p:spPr bwMode="auto">
              <a:xfrm>
                <a:off x="2843" y="1751"/>
                <a:ext cx="306" cy="518"/>
              </a:xfrm>
              <a:prstGeom prst="rect">
                <a:avLst/>
              </a:prstGeom>
              <a:solidFill>
                <a:srgbClr val="F2F2F2"/>
              </a:solidFill>
              <a:ln w="9525">
                <a:noFill/>
                <a:miter lim="800000"/>
                <a:headEnd/>
                <a:tailEnd/>
              </a:ln>
              <a:effectLst/>
            </p:spPr>
            <p:txBody>
              <a:bodyPr/>
              <a:lstStyle/>
              <a:p>
                <a:endParaRPr lang="pt-BR"/>
              </a:p>
            </p:txBody>
          </p:sp>
          <p:sp>
            <p:nvSpPr>
              <p:cNvPr id="19490" name="Rectangle 34"/>
              <p:cNvSpPr>
                <a:spLocks noChangeArrowheads="1"/>
              </p:cNvSpPr>
              <p:nvPr/>
            </p:nvSpPr>
            <p:spPr bwMode="auto">
              <a:xfrm>
                <a:off x="2871" y="1751"/>
                <a:ext cx="250" cy="518"/>
              </a:xfrm>
              <a:prstGeom prst="rect">
                <a:avLst/>
              </a:prstGeom>
              <a:solidFill>
                <a:srgbClr val="F2F2F2"/>
              </a:solidFill>
              <a:ln w="9525">
                <a:noFill/>
                <a:miter lim="800000"/>
                <a:headEnd/>
                <a:tailEnd/>
              </a:ln>
              <a:effectLst/>
            </p:spPr>
            <p:txBody>
              <a:bodyPr/>
              <a:lstStyle/>
              <a:p>
                <a:pPr algn="ctr"/>
                <a:r>
                  <a:rPr lang="pt-BR" sz="1200">
                    <a:cs typeface="Times New Roman" pitchFamily="18" charset="0"/>
                  </a:rPr>
                  <a:t>2</a:t>
                </a:r>
                <a:endParaRPr lang="en-US" sz="1200">
                  <a:cs typeface="Times New Roman" pitchFamily="18" charset="0"/>
                </a:endParaRPr>
              </a:p>
              <a:p>
                <a:pPr algn="ctr" eaLnBrk="0" hangingPunct="0"/>
                <a:endParaRPr lang="en-US"/>
              </a:p>
            </p:txBody>
          </p:sp>
        </p:grpSp>
        <p:grpSp>
          <p:nvGrpSpPr>
            <p:cNvPr id="13" name="Group 35"/>
            <p:cNvGrpSpPr>
              <a:grpSpLocks/>
            </p:cNvGrpSpPr>
            <p:nvPr/>
          </p:nvGrpSpPr>
          <p:grpSpPr bwMode="auto">
            <a:xfrm>
              <a:off x="3149" y="1751"/>
              <a:ext cx="306" cy="518"/>
              <a:chOff x="3149" y="1751"/>
              <a:chExt cx="306" cy="518"/>
            </a:xfrm>
          </p:grpSpPr>
          <p:sp>
            <p:nvSpPr>
              <p:cNvPr id="19492" name="Rectangle 36"/>
              <p:cNvSpPr>
                <a:spLocks noChangeArrowheads="1"/>
              </p:cNvSpPr>
              <p:nvPr/>
            </p:nvSpPr>
            <p:spPr bwMode="auto">
              <a:xfrm>
                <a:off x="3149" y="1751"/>
                <a:ext cx="306" cy="518"/>
              </a:xfrm>
              <a:prstGeom prst="rect">
                <a:avLst/>
              </a:prstGeom>
              <a:solidFill>
                <a:srgbClr val="F2F2F2"/>
              </a:solidFill>
              <a:ln w="9525">
                <a:noFill/>
                <a:miter lim="800000"/>
                <a:headEnd/>
                <a:tailEnd/>
              </a:ln>
              <a:effectLst/>
            </p:spPr>
            <p:txBody>
              <a:bodyPr/>
              <a:lstStyle/>
              <a:p>
                <a:endParaRPr lang="pt-BR"/>
              </a:p>
            </p:txBody>
          </p:sp>
          <p:sp>
            <p:nvSpPr>
              <p:cNvPr id="19493" name="Rectangle 37"/>
              <p:cNvSpPr>
                <a:spLocks noChangeArrowheads="1"/>
              </p:cNvSpPr>
              <p:nvPr/>
            </p:nvSpPr>
            <p:spPr bwMode="auto">
              <a:xfrm>
                <a:off x="3177" y="1751"/>
                <a:ext cx="250" cy="518"/>
              </a:xfrm>
              <a:prstGeom prst="rect">
                <a:avLst/>
              </a:prstGeom>
              <a:solidFill>
                <a:srgbClr val="F2F2F2"/>
              </a:solidFill>
              <a:ln w="9525">
                <a:noFill/>
                <a:miter lim="800000"/>
                <a:headEnd/>
                <a:tailEnd/>
              </a:ln>
              <a:effectLst/>
            </p:spPr>
            <p:txBody>
              <a:bodyPr/>
              <a:lstStyle/>
              <a:p>
                <a:pPr algn="ctr"/>
                <a:r>
                  <a:rPr lang="pt-BR" sz="1200">
                    <a:cs typeface="Times New Roman" pitchFamily="18" charset="0"/>
                  </a:rPr>
                  <a:t>1</a:t>
                </a:r>
                <a:endParaRPr lang="en-US" sz="1200">
                  <a:cs typeface="Times New Roman" pitchFamily="18" charset="0"/>
                </a:endParaRPr>
              </a:p>
              <a:p>
                <a:pPr algn="ctr" eaLnBrk="0" hangingPunct="0"/>
                <a:endParaRPr lang="en-US"/>
              </a:p>
            </p:txBody>
          </p:sp>
        </p:grpSp>
        <p:grpSp>
          <p:nvGrpSpPr>
            <p:cNvPr id="14" name="Group 38"/>
            <p:cNvGrpSpPr>
              <a:grpSpLocks/>
            </p:cNvGrpSpPr>
            <p:nvPr/>
          </p:nvGrpSpPr>
          <p:grpSpPr bwMode="auto">
            <a:xfrm>
              <a:off x="1927" y="2269"/>
              <a:ext cx="305" cy="403"/>
              <a:chOff x="1927" y="2269"/>
              <a:chExt cx="305" cy="403"/>
            </a:xfrm>
          </p:grpSpPr>
          <p:sp>
            <p:nvSpPr>
              <p:cNvPr id="19495" name="Rectangle 39"/>
              <p:cNvSpPr>
                <a:spLocks noChangeArrowheads="1"/>
              </p:cNvSpPr>
              <p:nvPr/>
            </p:nvSpPr>
            <p:spPr bwMode="auto">
              <a:xfrm>
                <a:off x="1927" y="2269"/>
                <a:ext cx="305" cy="403"/>
              </a:xfrm>
              <a:prstGeom prst="rect">
                <a:avLst/>
              </a:prstGeom>
              <a:solidFill>
                <a:srgbClr val="CCCCCC"/>
              </a:solidFill>
              <a:ln w="9525">
                <a:noFill/>
                <a:miter lim="800000"/>
                <a:headEnd/>
                <a:tailEnd/>
              </a:ln>
              <a:effectLst/>
            </p:spPr>
            <p:txBody>
              <a:bodyPr/>
              <a:lstStyle/>
              <a:p>
                <a:endParaRPr lang="pt-BR"/>
              </a:p>
            </p:txBody>
          </p:sp>
          <p:sp>
            <p:nvSpPr>
              <p:cNvPr id="19496" name="Rectangle 40"/>
              <p:cNvSpPr>
                <a:spLocks noChangeArrowheads="1"/>
              </p:cNvSpPr>
              <p:nvPr/>
            </p:nvSpPr>
            <p:spPr bwMode="auto">
              <a:xfrm>
                <a:off x="1955" y="2269"/>
                <a:ext cx="249" cy="403"/>
              </a:xfrm>
              <a:prstGeom prst="rect">
                <a:avLst/>
              </a:prstGeom>
              <a:solidFill>
                <a:srgbClr val="CCCCCC"/>
              </a:solidFill>
              <a:ln w="9525">
                <a:noFill/>
                <a:miter lim="800000"/>
                <a:headEnd/>
                <a:tailEnd/>
              </a:ln>
              <a:effectLst/>
            </p:spPr>
            <p:txBody>
              <a:bodyPr/>
              <a:lstStyle/>
              <a:p>
                <a:pPr algn="ctr"/>
                <a:r>
                  <a:rPr lang="pt-BR" sz="1200">
                    <a:cs typeface="Times New Roman" pitchFamily="18" charset="0"/>
                  </a:rPr>
                  <a:t>5</a:t>
                </a:r>
                <a:endParaRPr lang="en-US" sz="1200">
                  <a:cs typeface="Times New Roman" pitchFamily="18" charset="0"/>
                </a:endParaRPr>
              </a:p>
              <a:p>
                <a:pPr algn="ctr" eaLnBrk="0" hangingPunct="0"/>
                <a:endParaRPr lang="en-US"/>
              </a:p>
            </p:txBody>
          </p:sp>
        </p:grpSp>
        <p:grpSp>
          <p:nvGrpSpPr>
            <p:cNvPr id="15" name="Group 41"/>
            <p:cNvGrpSpPr>
              <a:grpSpLocks/>
            </p:cNvGrpSpPr>
            <p:nvPr/>
          </p:nvGrpSpPr>
          <p:grpSpPr bwMode="auto">
            <a:xfrm>
              <a:off x="2232" y="2269"/>
              <a:ext cx="306" cy="403"/>
              <a:chOff x="2232" y="2269"/>
              <a:chExt cx="306" cy="403"/>
            </a:xfrm>
          </p:grpSpPr>
          <p:sp>
            <p:nvSpPr>
              <p:cNvPr id="19498" name="Rectangle 42"/>
              <p:cNvSpPr>
                <a:spLocks noChangeArrowheads="1"/>
              </p:cNvSpPr>
              <p:nvPr/>
            </p:nvSpPr>
            <p:spPr bwMode="auto">
              <a:xfrm>
                <a:off x="2232" y="2269"/>
                <a:ext cx="306" cy="403"/>
              </a:xfrm>
              <a:prstGeom prst="rect">
                <a:avLst/>
              </a:prstGeom>
              <a:solidFill>
                <a:srgbClr val="CCCCCC"/>
              </a:solidFill>
              <a:ln w="9525">
                <a:noFill/>
                <a:miter lim="800000"/>
                <a:headEnd/>
                <a:tailEnd/>
              </a:ln>
              <a:effectLst/>
            </p:spPr>
            <p:txBody>
              <a:bodyPr/>
              <a:lstStyle/>
              <a:p>
                <a:endParaRPr lang="pt-BR"/>
              </a:p>
            </p:txBody>
          </p:sp>
          <p:sp>
            <p:nvSpPr>
              <p:cNvPr id="19499" name="Rectangle 43"/>
              <p:cNvSpPr>
                <a:spLocks noChangeArrowheads="1"/>
              </p:cNvSpPr>
              <p:nvPr/>
            </p:nvSpPr>
            <p:spPr bwMode="auto">
              <a:xfrm>
                <a:off x="2260" y="2269"/>
                <a:ext cx="250" cy="403"/>
              </a:xfrm>
              <a:prstGeom prst="rect">
                <a:avLst/>
              </a:prstGeom>
              <a:solidFill>
                <a:srgbClr val="CCCCCC"/>
              </a:solidFill>
              <a:ln w="9525">
                <a:noFill/>
                <a:miter lim="800000"/>
                <a:headEnd/>
                <a:tailEnd/>
              </a:ln>
              <a:effectLst/>
            </p:spPr>
            <p:txBody>
              <a:bodyPr/>
              <a:lstStyle/>
              <a:p>
                <a:pPr algn="ctr"/>
                <a:r>
                  <a:rPr lang="pt-BR" sz="1200">
                    <a:cs typeface="Times New Roman" pitchFamily="18" charset="0"/>
                  </a:rPr>
                  <a:t>4</a:t>
                </a:r>
                <a:endParaRPr lang="en-US" sz="1200">
                  <a:cs typeface="Times New Roman" pitchFamily="18" charset="0"/>
                </a:endParaRPr>
              </a:p>
              <a:p>
                <a:pPr algn="ctr" eaLnBrk="0" hangingPunct="0"/>
                <a:endParaRPr lang="en-US"/>
              </a:p>
            </p:txBody>
          </p:sp>
        </p:grpSp>
        <p:grpSp>
          <p:nvGrpSpPr>
            <p:cNvPr id="16" name="Group 44"/>
            <p:cNvGrpSpPr>
              <a:grpSpLocks/>
            </p:cNvGrpSpPr>
            <p:nvPr/>
          </p:nvGrpSpPr>
          <p:grpSpPr bwMode="auto">
            <a:xfrm>
              <a:off x="2538" y="2269"/>
              <a:ext cx="305" cy="403"/>
              <a:chOff x="2538" y="2269"/>
              <a:chExt cx="305" cy="403"/>
            </a:xfrm>
          </p:grpSpPr>
          <p:sp>
            <p:nvSpPr>
              <p:cNvPr id="19501" name="Rectangle 45"/>
              <p:cNvSpPr>
                <a:spLocks noChangeArrowheads="1"/>
              </p:cNvSpPr>
              <p:nvPr/>
            </p:nvSpPr>
            <p:spPr bwMode="auto">
              <a:xfrm>
                <a:off x="2538" y="2269"/>
                <a:ext cx="305" cy="403"/>
              </a:xfrm>
              <a:prstGeom prst="rect">
                <a:avLst/>
              </a:prstGeom>
              <a:solidFill>
                <a:srgbClr val="CCCCCC"/>
              </a:solidFill>
              <a:ln w="9525">
                <a:noFill/>
                <a:miter lim="800000"/>
                <a:headEnd/>
                <a:tailEnd/>
              </a:ln>
              <a:effectLst/>
            </p:spPr>
            <p:txBody>
              <a:bodyPr/>
              <a:lstStyle/>
              <a:p>
                <a:endParaRPr lang="pt-BR"/>
              </a:p>
            </p:txBody>
          </p:sp>
          <p:sp>
            <p:nvSpPr>
              <p:cNvPr id="19502" name="Rectangle 46"/>
              <p:cNvSpPr>
                <a:spLocks noChangeArrowheads="1"/>
              </p:cNvSpPr>
              <p:nvPr/>
            </p:nvSpPr>
            <p:spPr bwMode="auto">
              <a:xfrm>
                <a:off x="2566" y="2269"/>
                <a:ext cx="249" cy="403"/>
              </a:xfrm>
              <a:prstGeom prst="rect">
                <a:avLst/>
              </a:prstGeom>
              <a:solidFill>
                <a:srgbClr val="CCCCCC"/>
              </a:solidFill>
              <a:ln w="9525">
                <a:noFill/>
                <a:miter lim="800000"/>
                <a:headEnd/>
                <a:tailEnd/>
              </a:ln>
              <a:effectLst/>
            </p:spPr>
            <p:txBody>
              <a:bodyPr/>
              <a:lstStyle/>
              <a:p>
                <a:pPr algn="ctr"/>
                <a:r>
                  <a:rPr lang="pt-BR" sz="1200">
                    <a:cs typeface="Times New Roman" pitchFamily="18" charset="0"/>
                  </a:rPr>
                  <a:t>3</a:t>
                </a:r>
                <a:endParaRPr lang="en-US" sz="1200">
                  <a:cs typeface="Times New Roman" pitchFamily="18" charset="0"/>
                </a:endParaRPr>
              </a:p>
              <a:p>
                <a:pPr algn="ctr" eaLnBrk="0" hangingPunct="0"/>
                <a:endParaRPr lang="en-US"/>
              </a:p>
            </p:txBody>
          </p:sp>
        </p:grpSp>
        <p:grpSp>
          <p:nvGrpSpPr>
            <p:cNvPr id="17" name="Group 47"/>
            <p:cNvGrpSpPr>
              <a:grpSpLocks/>
            </p:cNvGrpSpPr>
            <p:nvPr/>
          </p:nvGrpSpPr>
          <p:grpSpPr bwMode="auto">
            <a:xfrm>
              <a:off x="2843" y="2269"/>
              <a:ext cx="306" cy="403"/>
              <a:chOff x="2843" y="2269"/>
              <a:chExt cx="306" cy="403"/>
            </a:xfrm>
          </p:grpSpPr>
          <p:sp>
            <p:nvSpPr>
              <p:cNvPr id="19504" name="Rectangle 48"/>
              <p:cNvSpPr>
                <a:spLocks noChangeArrowheads="1"/>
              </p:cNvSpPr>
              <p:nvPr/>
            </p:nvSpPr>
            <p:spPr bwMode="auto">
              <a:xfrm>
                <a:off x="2843" y="2269"/>
                <a:ext cx="306" cy="403"/>
              </a:xfrm>
              <a:prstGeom prst="rect">
                <a:avLst/>
              </a:prstGeom>
              <a:solidFill>
                <a:srgbClr val="CCCCCC"/>
              </a:solidFill>
              <a:ln w="9525">
                <a:noFill/>
                <a:miter lim="800000"/>
                <a:headEnd/>
                <a:tailEnd/>
              </a:ln>
              <a:effectLst/>
            </p:spPr>
            <p:txBody>
              <a:bodyPr/>
              <a:lstStyle/>
              <a:p>
                <a:endParaRPr lang="pt-BR"/>
              </a:p>
            </p:txBody>
          </p:sp>
          <p:sp>
            <p:nvSpPr>
              <p:cNvPr id="19505" name="Rectangle 49"/>
              <p:cNvSpPr>
                <a:spLocks noChangeArrowheads="1"/>
              </p:cNvSpPr>
              <p:nvPr/>
            </p:nvSpPr>
            <p:spPr bwMode="auto">
              <a:xfrm>
                <a:off x="2871" y="2269"/>
                <a:ext cx="250" cy="403"/>
              </a:xfrm>
              <a:prstGeom prst="rect">
                <a:avLst/>
              </a:prstGeom>
              <a:solidFill>
                <a:srgbClr val="CCCCCC"/>
              </a:solidFill>
              <a:ln w="9525">
                <a:noFill/>
                <a:miter lim="800000"/>
                <a:headEnd/>
                <a:tailEnd/>
              </a:ln>
              <a:effectLst/>
            </p:spPr>
            <p:txBody>
              <a:bodyPr/>
              <a:lstStyle/>
              <a:p>
                <a:pPr algn="ctr"/>
                <a:r>
                  <a:rPr lang="pt-BR" sz="1200">
                    <a:cs typeface="Times New Roman" pitchFamily="18" charset="0"/>
                  </a:rPr>
                  <a:t>2</a:t>
                </a:r>
                <a:endParaRPr lang="en-US" sz="1200">
                  <a:cs typeface="Times New Roman" pitchFamily="18" charset="0"/>
                </a:endParaRPr>
              </a:p>
              <a:p>
                <a:pPr algn="ctr" eaLnBrk="0" hangingPunct="0"/>
                <a:endParaRPr lang="en-US"/>
              </a:p>
            </p:txBody>
          </p:sp>
        </p:grpSp>
        <p:grpSp>
          <p:nvGrpSpPr>
            <p:cNvPr id="18" name="Group 50"/>
            <p:cNvGrpSpPr>
              <a:grpSpLocks/>
            </p:cNvGrpSpPr>
            <p:nvPr/>
          </p:nvGrpSpPr>
          <p:grpSpPr bwMode="auto">
            <a:xfrm>
              <a:off x="3149" y="2269"/>
              <a:ext cx="306" cy="403"/>
              <a:chOff x="3149" y="2269"/>
              <a:chExt cx="306" cy="403"/>
            </a:xfrm>
          </p:grpSpPr>
          <p:sp>
            <p:nvSpPr>
              <p:cNvPr id="19507" name="Rectangle 51"/>
              <p:cNvSpPr>
                <a:spLocks noChangeArrowheads="1"/>
              </p:cNvSpPr>
              <p:nvPr/>
            </p:nvSpPr>
            <p:spPr bwMode="auto">
              <a:xfrm>
                <a:off x="3149" y="2269"/>
                <a:ext cx="306" cy="403"/>
              </a:xfrm>
              <a:prstGeom prst="rect">
                <a:avLst/>
              </a:prstGeom>
              <a:solidFill>
                <a:srgbClr val="CCCCCC"/>
              </a:solidFill>
              <a:ln w="9525">
                <a:noFill/>
                <a:miter lim="800000"/>
                <a:headEnd/>
                <a:tailEnd/>
              </a:ln>
              <a:effectLst/>
            </p:spPr>
            <p:txBody>
              <a:bodyPr/>
              <a:lstStyle/>
              <a:p>
                <a:endParaRPr lang="pt-BR"/>
              </a:p>
            </p:txBody>
          </p:sp>
          <p:sp>
            <p:nvSpPr>
              <p:cNvPr id="19508" name="Rectangle 52"/>
              <p:cNvSpPr>
                <a:spLocks noChangeArrowheads="1"/>
              </p:cNvSpPr>
              <p:nvPr/>
            </p:nvSpPr>
            <p:spPr bwMode="auto">
              <a:xfrm>
                <a:off x="3177" y="2269"/>
                <a:ext cx="250" cy="403"/>
              </a:xfrm>
              <a:prstGeom prst="rect">
                <a:avLst/>
              </a:prstGeom>
              <a:solidFill>
                <a:srgbClr val="CCCCCC"/>
              </a:solidFill>
              <a:ln w="9525">
                <a:noFill/>
                <a:miter lim="800000"/>
                <a:headEnd/>
                <a:tailEnd/>
              </a:ln>
              <a:effectLst/>
            </p:spPr>
            <p:txBody>
              <a:bodyPr/>
              <a:lstStyle/>
              <a:p>
                <a:pPr algn="ctr"/>
                <a:r>
                  <a:rPr lang="pt-BR" sz="1200">
                    <a:cs typeface="Times New Roman" pitchFamily="18" charset="0"/>
                  </a:rPr>
                  <a:t>1</a:t>
                </a:r>
                <a:endParaRPr lang="en-US" sz="1200">
                  <a:cs typeface="Times New Roman" pitchFamily="18" charset="0"/>
                </a:endParaRPr>
              </a:p>
              <a:p>
                <a:pPr algn="ctr" eaLnBrk="0" hangingPunct="0"/>
                <a:endParaRPr lang="en-US"/>
              </a:p>
            </p:txBody>
          </p:sp>
        </p:grpSp>
        <p:grpSp>
          <p:nvGrpSpPr>
            <p:cNvPr id="19" name="Group 53"/>
            <p:cNvGrpSpPr>
              <a:grpSpLocks/>
            </p:cNvGrpSpPr>
            <p:nvPr/>
          </p:nvGrpSpPr>
          <p:grpSpPr bwMode="auto">
            <a:xfrm>
              <a:off x="0" y="2672"/>
              <a:ext cx="1927" cy="518"/>
              <a:chOff x="0" y="2672"/>
              <a:chExt cx="1927" cy="518"/>
            </a:xfrm>
          </p:grpSpPr>
          <p:sp>
            <p:nvSpPr>
              <p:cNvPr id="19510" name="Rectangle 54"/>
              <p:cNvSpPr>
                <a:spLocks noChangeArrowheads="1"/>
              </p:cNvSpPr>
              <p:nvPr/>
            </p:nvSpPr>
            <p:spPr bwMode="auto">
              <a:xfrm>
                <a:off x="0" y="2672"/>
                <a:ext cx="1927" cy="518"/>
              </a:xfrm>
              <a:prstGeom prst="rect">
                <a:avLst/>
              </a:prstGeom>
              <a:solidFill>
                <a:srgbClr val="F2F2F2"/>
              </a:solidFill>
              <a:ln w="9525">
                <a:noFill/>
                <a:miter lim="800000"/>
                <a:headEnd/>
                <a:tailEnd/>
              </a:ln>
              <a:effectLst/>
            </p:spPr>
            <p:txBody>
              <a:bodyPr/>
              <a:lstStyle/>
              <a:p>
                <a:endParaRPr lang="pt-BR"/>
              </a:p>
            </p:txBody>
          </p:sp>
          <p:sp>
            <p:nvSpPr>
              <p:cNvPr id="19511" name="Rectangle 55"/>
              <p:cNvSpPr>
                <a:spLocks noChangeArrowheads="1"/>
              </p:cNvSpPr>
              <p:nvPr/>
            </p:nvSpPr>
            <p:spPr bwMode="auto">
              <a:xfrm>
                <a:off x="28" y="2672"/>
                <a:ext cx="1871" cy="518"/>
              </a:xfrm>
              <a:prstGeom prst="rect">
                <a:avLst/>
              </a:prstGeom>
              <a:solidFill>
                <a:srgbClr val="F2F2F2"/>
              </a:solidFill>
              <a:ln w="9525">
                <a:noFill/>
                <a:miter lim="800000"/>
                <a:headEnd/>
                <a:tailEnd/>
              </a:ln>
              <a:effectLst/>
            </p:spPr>
            <p:txBody>
              <a:bodyPr/>
              <a:lstStyle/>
              <a:p>
                <a:pPr algn="just">
                  <a:tabLst>
                    <a:tab pos="228600" algn="l"/>
                  </a:tabLst>
                </a:pPr>
                <a:r>
                  <a:rPr lang="pt-BR" sz="1200">
                    <a:cs typeface="Times New Roman" pitchFamily="18" charset="0"/>
                  </a:rPr>
                  <a:t>c)</a:t>
                </a:r>
                <a:r>
                  <a:rPr lang="pt-BR" sz="700">
                    <a:cs typeface="Times New Roman" pitchFamily="18" charset="0"/>
                  </a:rPr>
                  <a:t>      </a:t>
                </a:r>
                <a:r>
                  <a:rPr lang="pt-BR" sz="1200">
                    <a:cs typeface="Times New Roman" pitchFamily="18" charset="0"/>
                  </a:rPr>
                  <a:t>O inquérito policial deve ser conduzido pelo promotor público.    </a:t>
                </a:r>
                <a:endParaRPr lang="en-US" sz="1200">
                  <a:cs typeface="Times New Roman" pitchFamily="18" charset="0"/>
                </a:endParaRPr>
              </a:p>
              <a:p>
                <a:pPr algn="just" eaLnBrk="0" hangingPunct="0">
                  <a:tabLst>
                    <a:tab pos="228600" algn="l"/>
                  </a:tabLst>
                </a:pPr>
                <a:endParaRPr lang="en-US"/>
              </a:p>
            </p:txBody>
          </p:sp>
        </p:grpSp>
        <p:grpSp>
          <p:nvGrpSpPr>
            <p:cNvPr id="20" name="Group 56"/>
            <p:cNvGrpSpPr>
              <a:grpSpLocks/>
            </p:cNvGrpSpPr>
            <p:nvPr/>
          </p:nvGrpSpPr>
          <p:grpSpPr bwMode="auto">
            <a:xfrm>
              <a:off x="0" y="748"/>
              <a:ext cx="1927" cy="454"/>
              <a:chOff x="0" y="748"/>
              <a:chExt cx="1927" cy="454"/>
            </a:xfrm>
          </p:grpSpPr>
          <p:sp>
            <p:nvSpPr>
              <p:cNvPr id="19513" name="Rectangle 57"/>
              <p:cNvSpPr>
                <a:spLocks noChangeArrowheads="1"/>
              </p:cNvSpPr>
              <p:nvPr/>
            </p:nvSpPr>
            <p:spPr bwMode="auto">
              <a:xfrm>
                <a:off x="0" y="748"/>
                <a:ext cx="1927" cy="454"/>
              </a:xfrm>
              <a:prstGeom prst="rect">
                <a:avLst/>
              </a:prstGeom>
              <a:solidFill>
                <a:srgbClr val="CCCCCC"/>
              </a:solidFill>
              <a:ln w="9525">
                <a:noFill/>
                <a:miter lim="800000"/>
                <a:headEnd/>
                <a:tailEnd/>
              </a:ln>
              <a:effectLst/>
            </p:spPr>
            <p:txBody>
              <a:bodyPr/>
              <a:lstStyle/>
              <a:p>
                <a:endParaRPr lang="pt-BR"/>
              </a:p>
            </p:txBody>
          </p:sp>
          <p:grpSp>
            <p:nvGrpSpPr>
              <p:cNvPr id="21" name="Group 58"/>
              <p:cNvGrpSpPr>
                <a:grpSpLocks/>
              </p:cNvGrpSpPr>
              <p:nvPr/>
            </p:nvGrpSpPr>
            <p:grpSpPr bwMode="auto">
              <a:xfrm>
                <a:off x="0" y="748"/>
                <a:ext cx="1927" cy="454"/>
                <a:chOff x="0" y="748"/>
                <a:chExt cx="1927" cy="454"/>
              </a:xfrm>
            </p:grpSpPr>
            <p:sp>
              <p:nvSpPr>
                <p:cNvPr id="19515" name="Rectangle 59"/>
                <p:cNvSpPr>
                  <a:spLocks noChangeArrowheads="1"/>
                </p:cNvSpPr>
                <p:nvPr/>
              </p:nvSpPr>
              <p:spPr bwMode="auto">
                <a:xfrm>
                  <a:off x="28" y="748"/>
                  <a:ext cx="1871" cy="454"/>
                </a:xfrm>
                <a:prstGeom prst="rect">
                  <a:avLst/>
                </a:prstGeom>
                <a:solidFill>
                  <a:srgbClr val="CCCCCC"/>
                </a:solidFill>
                <a:ln w="9525">
                  <a:noFill/>
                  <a:miter lim="800000"/>
                  <a:headEnd/>
                  <a:tailEnd/>
                </a:ln>
                <a:effectLst/>
              </p:spPr>
              <p:txBody>
                <a:bodyPr anchor="ctr"/>
                <a:lstStyle/>
                <a:p>
                  <a:pPr algn="ctr"/>
                  <a:r>
                    <a:rPr lang="en-US" sz="1200">
                      <a:cs typeface="Times New Roman" pitchFamily="18" charset="0"/>
                    </a:rPr>
                    <a:t> </a:t>
                  </a:r>
                </a:p>
                <a:p>
                  <a:pPr algn="ctr" eaLnBrk="0" hangingPunct="0"/>
                  <a:endParaRPr lang="en-US"/>
                </a:p>
              </p:txBody>
            </p:sp>
            <p:sp>
              <p:nvSpPr>
                <p:cNvPr id="19516" name="Rectangle 60"/>
                <p:cNvSpPr>
                  <a:spLocks noChangeArrowheads="1"/>
                </p:cNvSpPr>
                <p:nvPr/>
              </p:nvSpPr>
              <p:spPr bwMode="auto">
                <a:xfrm>
                  <a:off x="0" y="748"/>
                  <a:ext cx="1927" cy="454"/>
                </a:xfrm>
                <a:prstGeom prst="rect">
                  <a:avLst/>
                </a:prstGeom>
                <a:noFill/>
                <a:ln w="7">
                  <a:solidFill>
                    <a:srgbClr val="A0A0A0"/>
                  </a:solidFill>
                  <a:miter lim="800000"/>
                  <a:headEnd/>
                  <a:tailEnd/>
                </a:ln>
                <a:effectLst/>
              </p:spPr>
              <p:txBody>
                <a:bodyPr/>
                <a:lstStyle/>
                <a:p>
                  <a:endParaRPr lang="pt-BR"/>
                </a:p>
              </p:txBody>
            </p:sp>
          </p:grpSp>
        </p:grpSp>
        <p:grpSp>
          <p:nvGrpSpPr>
            <p:cNvPr id="22" name="Group 61"/>
            <p:cNvGrpSpPr>
              <a:grpSpLocks/>
            </p:cNvGrpSpPr>
            <p:nvPr/>
          </p:nvGrpSpPr>
          <p:grpSpPr bwMode="auto">
            <a:xfrm>
              <a:off x="0" y="1202"/>
              <a:ext cx="1927" cy="549"/>
              <a:chOff x="0" y="1202"/>
              <a:chExt cx="1927" cy="549"/>
            </a:xfrm>
          </p:grpSpPr>
          <p:sp>
            <p:nvSpPr>
              <p:cNvPr id="19518" name="Rectangle 62"/>
              <p:cNvSpPr>
                <a:spLocks noChangeArrowheads="1"/>
              </p:cNvSpPr>
              <p:nvPr/>
            </p:nvSpPr>
            <p:spPr bwMode="auto">
              <a:xfrm>
                <a:off x="0" y="1202"/>
                <a:ext cx="1927" cy="549"/>
              </a:xfrm>
              <a:prstGeom prst="rect">
                <a:avLst/>
              </a:prstGeom>
              <a:solidFill>
                <a:srgbClr val="F2F2F2"/>
              </a:solidFill>
              <a:ln w="9525">
                <a:noFill/>
                <a:miter lim="800000"/>
                <a:headEnd/>
                <a:tailEnd/>
              </a:ln>
              <a:effectLst/>
            </p:spPr>
            <p:txBody>
              <a:bodyPr/>
              <a:lstStyle/>
              <a:p>
                <a:endParaRPr lang="pt-BR"/>
              </a:p>
            </p:txBody>
          </p:sp>
          <p:grpSp>
            <p:nvGrpSpPr>
              <p:cNvPr id="23" name="Group 63"/>
              <p:cNvGrpSpPr>
                <a:grpSpLocks/>
              </p:cNvGrpSpPr>
              <p:nvPr/>
            </p:nvGrpSpPr>
            <p:grpSpPr bwMode="auto">
              <a:xfrm>
                <a:off x="0" y="1202"/>
                <a:ext cx="1927" cy="549"/>
                <a:chOff x="0" y="1202"/>
                <a:chExt cx="1927" cy="549"/>
              </a:xfrm>
            </p:grpSpPr>
            <p:sp>
              <p:nvSpPr>
                <p:cNvPr id="19520" name="Rectangle 64"/>
                <p:cNvSpPr>
                  <a:spLocks noChangeArrowheads="1"/>
                </p:cNvSpPr>
                <p:nvPr/>
              </p:nvSpPr>
              <p:spPr bwMode="auto">
                <a:xfrm>
                  <a:off x="28" y="1202"/>
                  <a:ext cx="1871" cy="549"/>
                </a:xfrm>
                <a:prstGeom prst="rect">
                  <a:avLst/>
                </a:prstGeom>
                <a:solidFill>
                  <a:srgbClr val="F2F2F2"/>
                </a:solidFill>
                <a:ln w="9525">
                  <a:noFill/>
                  <a:miter lim="800000"/>
                  <a:headEnd/>
                  <a:tailEnd/>
                </a:ln>
                <a:effectLst/>
              </p:spPr>
              <p:txBody>
                <a:bodyPr/>
                <a:lstStyle/>
                <a:p>
                  <a:pPr algn="just"/>
                  <a:r>
                    <a:rPr lang="en-US" sz="1200">
                      <a:cs typeface="Times New Roman" pitchFamily="18" charset="0"/>
                    </a:rPr>
                    <a:t> </a:t>
                  </a:r>
                </a:p>
                <a:p>
                  <a:pPr algn="just" eaLnBrk="0" hangingPunct="0"/>
                  <a:endParaRPr lang="en-US"/>
                </a:p>
              </p:txBody>
            </p:sp>
            <p:sp>
              <p:nvSpPr>
                <p:cNvPr id="19521" name="Rectangle 65"/>
                <p:cNvSpPr>
                  <a:spLocks noChangeArrowheads="1"/>
                </p:cNvSpPr>
                <p:nvPr/>
              </p:nvSpPr>
              <p:spPr bwMode="auto">
                <a:xfrm>
                  <a:off x="0" y="1202"/>
                  <a:ext cx="1927" cy="549"/>
                </a:xfrm>
                <a:prstGeom prst="rect">
                  <a:avLst/>
                </a:prstGeom>
                <a:noFill/>
                <a:ln w="7">
                  <a:solidFill>
                    <a:srgbClr val="A0A0A0"/>
                  </a:solidFill>
                  <a:miter lim="800000"/>
                  <a:headEnd/>
                  <a:tailEnd/>
                </a:ln>
                <a:effectLst/>
              </p:spPr>
              <p:txBody>
                <a:bodyPr/>
                <a:lstStyle/>
                <a:p>
                  <a:endParaRPr lang="pt-BR"/>
                </a:p>
              </p:txBody>
            </p:sp>
          </p:grpSp>
        </p:grpSp>
        <p:grpSp>
          <p:nvGrpSpPr>
            <p:cNvPr id="24" name="Group 66"/>
            <p:cNvGrpSpPr>
              <a:grpSpLocks/>
            </p:cNvGrpSpPr>
            <p:nvPr/>
          </p:nvGrpSpPr>
          <p:grpSpPr bwMode="auto">
            <a:xfrm>
              <a:off x="0" y="1751"/>
              <a:ext cx="1927" cy="518"/>
              <a:chOff x="0" y="1751"/>
              <a:chExt cx="1927" cy="518"/>
            </a:xfrm>
          </p:grpSpPr>
          <p:sp>
            <p:nvSpPr>
              <p:cNvPr id="19523" name="Rectangle 67"/>
              <p:cNvSpPr>
                <a:spLocks noChangeArrowheads="1"/>
              </p:cNvSpPr>
              <p:nvPr/>
            </p:nvSpPr>
            <p:spPr bwMode="auto">
              <a:xfrm>
                <a:off x="0" y="1751"/>
                <a:ext cx="1927" cy="518"/>
              </a:xfrm>
              <a:prstGeom prst="rect">
                <a:avLst/>
              </a:prstGeom>
              <a:solidFill>
                <a:srgbClr val="F2F2F2"/>
              </a:solidFill>
              <a:ln w="9525">
                <a:noFill/>
                <a:miter lim="800000"/>
                <a:headEnd/>
                <a:tailEnd/>
              </a:ln>
              <a:effectLst/>
            </p:spPr>
            <p:txBody>
              <a:bodyPr/>
              <a:lstStyle/>
              <a:p>
                <a:endParaRPr lang="pt-BR"/>
              </a:p>
            </p:txBody>
          </p:sp>
          <p:grpSp>
            <p:nvGrpSpPr>
              <p:cNvPr id="25" name="Group 68"/>
              <p:cNvGrpSpPr>
                <a:grpSpLocks/>
              </p:cNvGrpSpPr>
              <p:nvPr/>
            </p:nvGrpSpPr>
            <p:grpSpPr bwMode="auto">
              <a:xfrm>
                <a:off x="0" y="1751"/>
                <a:ext cx="1927" cy="518"/>
                <a:chOff x="0" y="1751"/>
                <a:chExt cx="1927" cy="518"/>
              </a:xfrm>
            </p:grpSpPr>
            <p:sp>
              <p:nvSpPr>
                <p:cNvPr id="19525" name="Rectangle 69"/>
                <p:cNvSpPr>
                  <a:spLocks noChangeArrowheads="1"/>
                </p:cNvSpPr>
                <p:nvPr/>
              </p:nvSpPr>
              <p:spPr bwMode="auto">
                <a:xfrm>
                  <a:off x="28" y="1751"/>
                  <a:ext cx="1871" cy="518"/>
                </a:xfrm>
                <a:prstGeom prst="rect">
                  <a:avLst/>
                </a:prstGeom>
                <a:solidFill>
                  <a:srgbClr val="F2F2F2"/>
                </a:solidFill>
                <a:ln w="9525">
                  <a:noFill/>
                  <a:miter lim="800000"/>
                  <a:headEnd/>
                  <a:tailEnd/>
                </a:ln>
                <a:effectLst/>
              </p:spPr>
              <p:txBody>
                <a:bodyPr/>
                <a:lstStyle/>
                <a:p>
                  <a:pPr algn="just">
                    <a:tabLst>
                      <a:tab pos="228600" algn="l"/>
                    </a:tabLst>
                  </a:pPr>
                  <a:r>
                    <a:rPr lang="pt-BR" sz="1200">
                      <a:cs typeface="Times New Roman" pitchFamily="18" charset="0"/>
                    </a:rPr>
                    <a:t>a)</a:t>
                  </a:r>
                  <a:r>
                    <a:rPr lang="pt-BR" sz="700">
                      <a:cs typeface="Times New Roman" pitchFamily="18" charset="0"/>
                    </a:rPr>
                    <a:t>      </a:t>
                  </a:r>
                  <a:r>
                    <a:rPr lang="pt-BR" sz="1200">
                      <a:cs typeface="Times New Roman" pitchFamily="18" charset="0"/>
                    </a:rPr>
                    <a:t>O que este país precisa é de mais lei e ordem e uma polícia mais eficiente.</a:t>
                  </a:r>
                  <a:endParaRPr lang="en-US" sz="1200">
                    <a:cs typeface="Times New Roman" pitchFamily="18" charset="0"/>
                  </a:endParaRPr>
                </a:p>
                <a:p>
                  <a:pPr algn="just" eaLnBrk="0" hangingPunct="0">
                    <a:tabLst>
                      <a:tab pos="228600" algn="l"/>
                    </a:tabLst>
                  </a:pPr>
                  <a:endParaRPr lang="en-US"/>
                </a:p>
              </p:txBody>
            </p:sp>
            <p:sp>
              <p:nvSpPr>
                <p:cNvPr id="19526" name="Rectangle 70"/>
                <p:cNvSpPr>
                  <a:spLocks noChangeArrowheads="1"/>
                </p:cNvSpPr>
                <p:nvPr/>
              </p:nvSpPr>
              <p:spPr bwMode="auto">
                <a:xfrm>
                  <a:off x="0" y="1751"/>
                  <a:ext cx="1927" cy="518"/>
                </a:xfrm>
                <a:prstGeom prst="rect">
                  <a:avLst/>
                </a:prstGeom>
                <a:noFill/>
                <a:ln w="7">
                  <a:solidFill>
                    <a:srgbClr val="A0A0A0"/>
                  </a:solidFill>
                  <a:miter lim="800000"/>
                  <a:headEnd/>
                  <a:tailEnd/>
                </a:ln>
                <a:effectLst/>
              </p:spPr>
              <p:txBody>
                <a:bodyPr/>
                <a:lstStyle/>
                <a:p>
                  <a:endParaRPr lang="pt-BR"/>
                </a:p>
              </p:txBody>
            </p:sp>
          </p:grpSp>
        </p:grpSp>
        <p:grpSp>
          <p:nvGrpSpPr>
            <p:cNvPr id="26" name="Group 71"/>
            <p:cNvGrpSpPr>
              <a:grpSpLocks/>
            </p:cNvGrpSpPr>
            <p:nvPr/>
          </p:nvGrpSpPr>
          <p:grpSpPr bwMode="auto">
            <a:xfrm>
              <a:off x="0" y="2269"/>
              <a:ext cx="1927" cy="403"/>
              <a:chOff x="0" y="2269"/>
              <a:chExt cx="1927" cy="403"/>
            </a:xfrm>
          </p:grpSpPr>
          <p:sp>
            <p:nvSpPr>
              <p:cNvPr id="19528" name="Rectangle 72"/>
              <p:cNvSpPr>
                <a:spLocks noChangeArrowheads="1"/>
              </p:cNvSpPr>
              <p:nvPr/>
            </p:nvSpPr>
            <p:spPr bwMode="auto">
              <a:xfrm>
                <a:off x="0" y="2269"/>
                <a:ext cx="1927" cy="403"/>
              </a:xfrm>
              <a:prstGeom prst="rect">
                <a:avLst/>
              </a:prstGeom>
              <a:solidFill>
                <a:srgbClr val="CCCCCC"/>
              </a:solidFill>
              <a:ln w="9525">
                <a:noFill/>
                <a:miter lim="800000"/>
                <a:headEnd/>
                <a:tailEnd/>
              </a:ln>
              <a:effectLst/>
            </p:spPr>
            <p:txBody>
              <a:bodyPr/>
              <a:lstStyle/>
              <a:p>
                <a:endParaRPr lang="pt-BR"/>
              </a:p>
            </p:txBody>
          </p:sp>
          <p:grpSp>
            <p:nvGrpSpPr>
              <p:cNvPr id="27" name="Group 73"/>
              <p:cNvGrpSpPr>
                <a:grpSpLocks/>
              </p:cNvGrpSpPr>
              <p:nvPr/>
            </p:nvGrpSpPr>
            <p:grpSpPr bwMode="auto">
              <a:xfrm>
                <a:off x="0" y="2269"/>
                <a:ext cx="1927" cy="403"/>
                <a:chOff x="0" y="2269"/>
                <a:chExt cx="1927" cy="403"/>
              </a:xfrm>
            </p:grpSpPr>
            <p:sp>
              <p:nvSpPr>
                <p:cNvPr id="19530" name="Rectangle 74"/>
                <p:cNvSpPr>
                  <a:spLocks noChangeArrowheads="1"/>
                </p:cNvSpPr>
                <p:nvPr/>
              </p:nvSpPr>
              <p:spPr bwMode="auto">
                <a:xfrm>
                  <a:off x="28" y="2269"/>
                  <a:ext cx="1871" cy="403"/>
                </a:xfrm>
                <a:prstGeom prst="rect">
                  <a:avLst/>
                </a:prstGeom>
                <a:solidFill>
                  <a:srgbClr val="CCCCCC"/>
                </a:solidFill>
                <a:ln w="9525">
                  <a:noFill/>
                  <a:miter lim="800000"/>
                  <a:headEnd/>
                  <a:tailEnd/>
                </a:ln>
                <a:effectLst/>
              </p:spPr>
              <p:txBody>
                <a:bodyPr/>
                <a:lstStyle/>
                <a:p>
                  <a:pPr algn="just">
                    <a:tabLst>
                      <a:tab pos="228600" algn="l"/>
                    </a:tabLst>
                  </a:pPr>
                  <a:r>
                    <a:rPr lang="pt-BR" sz="1200">
                      <a:cs typeface="Times New Roman" pitchFamily="18" charset="0"/>
                    </a:rPr>
                    <a:t>b)</a:t>
                  </a:r>
                  <a:r>
                    <a:rPr lang="pt-BR" sz="700">
                      <a:cs typeface="Times New Roman" pitchFamily="18" charset="0"/>
                    </a:rPr>
                    <a:t>      </a:t>
                  </a:r>
                  <a:r>
                    <a:rPr lang="pt-BR" sz="1200">
                      <a:cs typeface="Times New Roman" pitchFamily="18" charset="0"/>
                    </a:rPr>
                    <a:t>A polícia deve ser desarmada nesse país.</a:t>
                  </a:r>
                  <a:endParaRPr lang="en-US" sz="1200">
                    <a:cs typeface="Times New Roman" pitchFamily="18" charset="0"/>
                  </a:endParaRPr>
                </a:p>
                <a:p>
                  <a:pPr algn="just" eaLnBrk="0" hangingPunct="0">
                    <a:tabLst>
                      <a:tab pos="228600" algn="l"/>
                    </a:tabLst>
                  </a:pPr>
                  <a:endParaRPr lang="en-US"/>
                </a:p>
              </p:txBody>
            </p:sp>
            <p:sp>
              <p:nvSpPr>
                <p:cNvPr id="19531" name="Rectangle 75"/>
                <p:cNvSpPr>
                  <a:spLocks noChangeArrowheads="1"/>
                </p:cNvSpPr>
                <p:nvPr/>
              </p:nvSpPr>
              <p:spPr bwMode="auto">
                <a:xfrm>
                  <a:off x="0" y="2269"/>
                  <a:ext cx="1927" cy="403"/>
                </a:xfrm>
                <a:prstGeom prst="rect">
                  <a:avLst/>
                </a:prstGeom>
                <a:noFill/>
                <a:ln w="7">
                  <a:solidFill>
                    <a:srgbClr val="A0A0A0"/>
                  </a:solidFill>
                  <a:miter lim="800000"/>
                  <a:headEnd/>
                  <a:tailEnd/>
                </a:ln>
                <a:effectLst/>
              </p:spPr>
              <p:txBody>
                <a:bodyPr/>
                <a:lstStyle/>
                <a:p>
                  <a:endParaRPr lang="pt-BR"/>
                </a:p>
              </p:txBody>
            </p:sp>
          </p:grpSp>
        </p:grpSp>
        <p:grpSp>
          <p:nvGrpSpPr>
            <p:cNvPr id="28" name="Group 76"/>
            <p:cNvGrpSpPr>
              <a:grpSpLocks/>
            </p:cNvGrpSpPr>
            <p:nvPr/>
          </p:nvGrpSpPr>
          <p:grpSpPr bwMode="auto">
            <a:xfrm>
              <a:off x="1927" y="2672"/>
              <a:ext cx="305" cy="518"/>
              <a:chOff x="1927" y="2672"/>
              <a:chExt cx="305" cy="518"/>
            </a:xfrm>
          </p:grpSpPr>
          <p:sp>
            <p:nvSpPr>
              <p:cNvPr id="19533" name="Rectangle 77"/>
              <p:cNvSpPr>
                <a:spLocks noChangeArrowheads="1"/>
              </p:cNvSpPr>
              <p:nvPr/>
            </p:nvSpPr>
            <p:spPr bwMode="auto">
              <a:xfrm>
                <a:off x="1927" y="2672"/>
                <a:ext cx="305" cy="518"/>
              </a:xfrm>
              <a:prstGeom prst="rect">
                <a:avLst/>
              </a:prstGeom>
              <a:solidFill>
                <a:srgbClr val="F2F2F2"/>
              </a:solidFill>
              <a:ln w="9525">
                <a:noFill/>
                <a:miter lim="800000"/>
                <a:headEnd/>
                <a:tailEnd/>
              </a:ln>
              <a:effectLst/>
            </p:spPr>
            <p:txBody>
              <a:bodyPr/>
              <a:lstStyle/>
              <a:p>
                <a:endParaRPr lang="pt-BR"/>
              </a:p>
            </p:txBody>
          </p:sp>
          <p:grpSp>
            <p:nvGrpSpPr>
              <p:cNvPr id="29" name="Group 78"/>
              <p:cNvGrpSpPr>
                <a:grpSpLocks/>
              </p:cNvGrpSpPr>
              <p:nvPr/>
            </p:nvGrpSpPr>
            <p:grpSpPr bwMode="auto">
              <a:xfrm>
                <a:off x="1927" y="2672"/>
                <a:ext cx="305" cy="518"/>
                <a:chOff x="1927" y="2672"/>
                <a:chExt cx="305" cy="518"/>
              </a:xfrm>
            </p:grpSpPr>
            <p:sp>
              <p:nvSpPr>
                <p:cNvPr id="19535" name="Rectangle 79"/>
                <p:cNvSpPr>
                  <a:spLocks noChangeArrowheads="1"/>
                </p:cNvSpPr>
                <p:nvPr/>
              </p:nvSpPr>
              <p:spPr bwMode="auto">
                <a:xfrm>
                  <a:off x="1955" y="2672"/>
                  <a:ext cx="249" cy="518"/>
                </a:xfrm>
                <a:prstGeom prst="rect">
                  <a:avLst/>
                </a:prstGeom>
                <a:solidFill>
                  <a:srgbClr val="F2F2F2"/>
                </a:solidFill>
                <a:ln w="9525">
                  <a:noFill/>
                  <a:miter lim="800000"/>
                  <a:headEnd/>
                  <a:tailEnd/>
                </a:ln>
                <a:effectLst/>
              </p:spPr>
              <p:txBody>
                <a:bodyPr/>
                <a:lstStyle/>
                <a:p>
                  <a:pPr algn="ctr"/>
                  <a:r>
                    <a:rPr lang="pt-BR" sz="1200">
                      <a:cs typeface="Times New Roman" pitchFamily="18" charset="0"/>
                    </a:rPr>
                    <a:t>5</a:t>
                  </a:r>
                  <a:endParaRPr lang="en-US" sz="1200">
                    <a:cs typeface="Times New Roman" pitchFamily="18" charset="0"/>
                  </a:endParaRPr>
                </a:p>
                <a:p>
                  <a:pPr algn="ctr" eaLnBrk="0" hangingPunct="0"/>
                  <a:endParaRPr lang="en-US"/>
                </a:p>
              </p:txBody>
            </p:sp>
            <p:sp>
              <p:nvSpPr>
                <p:cNvPr id="19536" name="Rectangle 80"/>
                <p:cNvSpPr>
                  <a:spLocks noChangeArrowheads="1"/>
                </p:cNvSpPr>
                <p:nvPr/>
              </p:nvSpPr>
              <p:spPr bwMode="auto">
                <a:xfrm>
                  <a:off x="1927" y="2672"/>
                  <a:ext cx="305" cy="518"/>
                </a:xfrm>
                <a:prstGeom prst="rect">
                  <a:avLst/>
                </a:prstGeom>
                <a:noFill/>
                <a:ln w="7">
                  <a:solidFill>
                    <a:srgbClr val="A0A0A0"/>
                  </a:solidFill>
                  <a:miter lim="800000"/>
                  <a:headEnd/>
                  <a:tailEnd/>
                </a:ln>
                <a:effectLst/>
              </p:spPr>
              <p:txBody>
                <a:bodyPr/>
                <a:lstStyle/>
                <a:p>
                  <a:endParaRPr lang="pt-BR"/>
                </a:p>
              </p:txBody>
            </p:sp>
          </p:grpSp>
        </p:grpSp>
        <p:grpSp>
          <p:nvGrpSpPr>
            <p:cNvPr id="30" name="Group 81"/>
            <p:cNvGrpSpPr>
              <a:grpSpLocks/>
            </p:cNvGrpSpPr>
            <p:nvPr/>
          </p:nvGrpSpPr>
          <p:grpSpPr bwMode="auto">
            <a:xfrm>
              <a:off x="2232" y="2672"/>
              <a:ext cx="306" cy="518"/>
              <a:chOff x="2232" y="2672"/>
              <a:chExt cx="306" cy="518"/>
            </a:xfrm>
          </p:grpSpPr>
          <p:sp>
            <p:nvSpPr>
              <p:cNvPr id="19538" name="Rectangle 82"/>
              <p:cNvSpPr>
                <a:spLocks noChangeArrowheads="1"/>
              </p:cNvSpPr>
              <p:nvPr/>
            </p:nvSpPr>
            <p:spPr bwMode="auto">
              <a:xfrm>
                <a:off x="2232" y="2672"/>
                <a:ext cx="306" cy="518"/>
              </a:xfrm>
              <a:prstGeom prst="rect">
                <a:avLst/>
              </a:prstGeom>
              <a:solidFill>
                <a:srgbClr val="F2F2F2"/>
              </a:solidFill>
              <a:ln w="9525">
                <a:noFill/>
                <a:miter lim="800000"/>
                <a:headEnd/>
                <a:tailEnd/>
              </a:ln>
              <a:effectLst/>
            </p:spPr>
            <p:txBody>
              <a:bodyPr/>
              <a:lstStyle/>
              <a:p>
                <a:endParaRPr lang="pt-BR"/>
              </a:p>
            </p:txBody>
          </p:sp>
          <p:grpSp>
            <p:nvGrpSpPr>
              <p:cNvPr id="31" name="Group 83"/>
              <p:cNvGrpSpPr>
                <a:grpSpLocks/>
              </p:cNvGrpSpPr>
              <p:nvPr/>
            </p:nvGrpSpPr>
            <p:grpSpPr bwMode="auto">
              <a:xfrm>
                <a:off x="2232" y="2672"/>
                <a:ext cx="306" cy="518"/>
                <a:chOff x="2232" y="2672"/>
                <a:chExt cx="306" cy="518"/>
              </a:xfrm>
            </p:grpSpPr>
            <p:sp>
              <p:nvSpPr>
                <p:cNvPr id="19540" name="Rectangle 84"/>
                <p:cNvSpPr>
                  <a:spLocks noChangeArrowheads="1"/>
                </p:cNvSpPr>
                <p:nvPr/>
              </p:nvSpPr>
              <p:spPr bwMode="auto">
                <a:xfrm>
                  <a:off x="2260" y="2672"/>
                  <a:ext cx="250" cy="518"/>
                </a:xfrm>
                <a:prstGeom prst="rect">
                  <a:avLst/>
                </a:prstGeom>
                <a:solidFill>
                  <a:srgbClr val="F2F2F2"/>
                </a:solidFill>
                <a:ln w="9525">
                  <a:noFill/>
                  <a:miter lim="800000"/>
                  <a:headEnd/>
                  <a:tailEnd/>
                </a:ln>
                <a:effectLst/>
              </p:spPr>
              <p:txBody>
                <a:bodyPr/>
                <a:lstStyle/>
                <a:p>
                  <a:pPr algn="ctr"/>
                  <a:r>
                    <a:rPr lang="pt-BR" sz="1200">
                      <a:cs typeface="Times New Roman" pitchFamily="18" charset="0"/>
                    </a:rPr>
                    <a:t>4</a:t>
                  </a:r>
                  <a:endParaRPr lang="en-US" sz="1200">
                    <a:cs typeface="Times New Roman" pitchFamily="18" charset="0"/>
                  </a:endParaRPr>
                </a:p>
                <a:p>
                  <a:pPr algn="ctr" eaLnBrk="0" hangingPunct="0"/>
                  <a:endParaRPr lang="en-US"/>
                </a:p>
              </p:txBody>
            </p:sp>
            <p:sp>
              <p:nvSpPr>
                <p:cNvPr id="19541" name="Rectangle 85"/>
                <p:cNvSpPr>
                  <a:spLocks noChangeArrowheads="1"/>
                </p:cNvSpPr>
                <p:nvPr/>
              </p:nvSpPr>
              <p:spPr bwMode="auto">
                <a:xfrm>
                  <a:off x="2232" y="2672"/>
                  <a:ext cx="306" cy="518"/>
                </a:xfrm>
                <a:prstGeom prst="rect">
                  <a:avLst/>
                </a:prstGeom>
                <a:noFill/>
                <a:ln w="7">
                  <a:solidFill>
                    <a:srgbClr val="A0A0A0"/>
                  </a:solidFill>
                  <a:miter lim="800000"/>
                  <a:headEnd/>
                  <a:tailEnd/>
                </a:ln>
                <a:effectLst/>
              </p:spPr>
              <p:txBody>
                <a:bodyPr/>
                <a:lstStyle/>
                <a:p>
                  <a:endParaRPr lang="pt-BR"/>
                </a:p>
              </p:txBody>
            </p:sp>
          </p:grpSp>
        </p:grpSp>
        <p:grpSp>
          <p:nvGrpSpPr>
            <p:cNvPr id="19488" name="Group 86"/>
            <p:cNvGrpSpPr>
              <a:grpSpLocks/>
            </p:cNvGrpSpPr>
            <p:nvPr/>
          </p:nvGrpSpPr>
          <p:grpSpPr bwMode="auto">
            <a:xfrm>
              <a:off x="2538" y="2672"/>
              <a:ext cx="305" cy="518"/>
              <a:chOff x="2538" y="2672"/>
              <a:chExt cx="305" cy="518"/>
            </a:xfrm>
          </p:grpSpPr>
          <p:sp>
            <p:nvSpPr>
              <p:cNvPr id="19543" name="Rectangle 87"/>
              <p:cNvSpPr>
                <a:spLocks noChangeArrowheads="1"/>
              </p:cNvSpPr>
              <p:nvPr/>
            </p:nvSpPr>
            <p:spPr bwMode="auto">
              <a:xfrm>
                <a:off x="2538" y="2672"/>
                <a:ext cx="305" cy="518"/>
              </a:xfrm>
              <a:prstGeom prst="rect">
                <a:avLst/>
              </a:prstGeom>
              <a:solidFill>
                <a:srgbClr val="F2F2F2"/>
              </a:solidFill>
              <a:ln w="9525">
                <a:noFill/>
                <a:miter lim="800000"/>
                <a:headEnd/>
                <a:tailEnd/>
              </a:ln>
              <a:effectLst/>
            </p:spPr>
            <p:txBody>
              <a:bodyPr/>
              <a:lstStyle/>
              <a:p>
                <a:endParaRPr lang="pt-BR"/>
              </a:p>
            </p:txBody>
          </p:sp>
          <p:grpSp>
            <p:nvGrpSpPr>
              <p:cNvPr id="19491" name="Group 88"/>
              <p:cNvGrpSpPr>
                <a:grpSpLocks/>
              </p:cNvGrpSpPr>
              <p:nvPr/>
            </p:nvGrpSpPr>
            <p:grpSpPr bwMode="auto">
              <a:xfrm>
                <a:off x="2538" y="2672"/>
                <a:ext cx="305" cy="518"/>
                <a:chOff x="2538" y="2672"/>
                <a:chExt cx="305" cy="518"/>
              </a:xfrm>
            </p:grpSpPr>
            <p:sp>
              <p:nvSpPr>
                <p:cNvPr id="19545" name="Rectangle 89"/>
                <p:cNvSpPr>
                  <a:spLocks noChangeArrowheads="1"/>
                </p:cNvSpPr>
                <p:nvPr/>
              </p:nvSpPr>
              <p:spPr bwMode="auto">
                <a:xfrm>
                  <a:off x="2566" y="2672"/>
                  <a:ext cx="249" cy="518"/>
                </a:xfrm>
                <a:prstGeom prst="rect">
                  <a:avLst/>
                </a:prstGeom>
                <a:solidFill>
                  <a:srgbClr val="F2F2F2"/>
                </a:solidFill>
                <a:ln w="9525">
                  <a:noFill/>
                  <a:miter lim="800000"/>
                  <a:headEnd/>
                  <a:tailEnd/>
                </a:ln>
                <a:effectLst/>
              </p:spPr>
              <p:txBody>
                <a:bodyPr/>
                <a:lstStyle/>
                <a:p>
                  <a:pPr algn="ctr"/>
                  <a:r>
                    <a:rPr lang="pt-BR" sz="1200">
                      <a:cs typeface="Times New Roman" pitchFamily="18" charset="0"/>
                    </a:rPr>
                    <a:t>3</a:t>
                  </a:r>
                  <a:endParaRPr lang="en-US" sz="1200">
                    <a:cs typeface="Times New Roman" pitchFamily="18" charset="0"/>
                  </a:endParaRPr>
                </a:p>
                <a:p>
                  <a:pPr algn="ctr" eaLnBrk="0" hangingPunct="0"/>
                  <a:endParaRPr lang="en-US"/>
                </a:p>
              </p:txBody>
            </p:sp>
            <p:sp>
              <p:nvSpPr>
                <p:cNvPr id="19546" name="Rectangle 90"/>
                <p:cNvSpPr>
                  <a:spLocks noChangeArrowheads="1"/>
                </p:cNvSpPr>
                <p:nvPr/>
              </p:nvSpPr>
              <p:spPr bwMode="auto">
                <a:xfrm>
                  <a:off x="2538" y="2672"/>
                  <a:ext cx="305" cy="518"/>
                </a:xfrm>
                <a:prstGeom prst="rect">
                  <a:avLst/>
                </a:prstGeom>
                <a:noFill/>
                <a:ln w="7">
                  <a:solidFill>
                    <a:srgbClr val="A0A0A0"/>
                  </a:solidFill>
                  <a:miter lim="800000"/>
                  <a:headEnd/>
                  <a:tailEnd/>
                </a:ln>
                <a:effectLst/>
              </p:spPr>
              <p:txBody>
                <a:bodyPr/>
                <a:lstStyle/>
                <a:p>
                  <a:endParaRPr lang="pt-BR"/>
                </a:p>
              </p:txBody>
            </p:sp>
          </p:grpSp>
        </p:grpSp>
        <p:grpSp>
          <p:nvGrpSpPr>
            <p:cNvPr id="19494" name="Group 91"/>
            <p:cNvGrpSpPr>
              <a:grpSpLocks/>
            </p:cNvGrpSpPr>
            <p:nvPr/>
          </p:nvGrpSpPr>
          <p:grpSpPr bwMode="auto">
            <a:xfrm>
              <a:off x="2843" y="2672"/>
              <a:ext cx="306" cy="518"/>
              <a:chOff x="2843" y="2672"/>
              <a:chExt cx="306" cy="518"/>
            </a:xfrm>
          </p:grpSpPr>
          <p:sp>
            <p:nvSpPr>
              <p:cNvPr id="19548" name="Rectangle 92"/>
              <p:cNvSpPr>
                <a:spLocks noChangeArrowheads="1"/>
              </p:cNvSpPr>
              <p:nvPr/>
            </p:nvSpPr>
            <p:spPr bwMode="auto">
              <a:xfrm>
                <a:off x="2843" y="2672"/>
                <a:ext cx="306" cy="518"/>
              </a:xfrm>
              <a:prstGeom prst="rect">
                <a:avLst/>
              </a:prstGeom>
              <a:solidFill>
                <a:srgbClr val="F2F2F2"/>
              </a:solidFill>
              <a:ln w="9525">
                <a:noFill/>
                <a:miter lim="800000"/>
                <a:headEnd/>
                <a:tailEnd/>
              </a:ln>
              <a:effectLst/>
            </p:spPr>
            <p:txBody>
              <a:bodyPr/>
              <a:lstStyle/>
              <a:p>
                <a:endParaRPr lang="pt-BR"/>
              </a:p>
            </p:txBody>
          </p:sp>
          <p:grpSp>
            <p:nvGrpSpPr>
              <p:cNvPr id="19497" name="Group 93"/>
              <p:cNvGrpSpPr>
                <a:grpSpLocks/>
              </p:cNvGrpSpPr>
              <p:nvPr/>
            </p:nvGrpSpPr>
            <p:grpSpPr bwMode="auto">
              <a:xfrm>
                <a:off x="2843" y="2672"/>
                <a:ext cx="306" cy="518"/>
                <a:chOff x="2843" y="2672"/>
                <a:chExt cx="306" cy="518"/>
              </a:xfrm>
            </p:grpSpPr>
            <p:sp>
              <p:nvSpPr>
                <p:cNvPr id="19550" name="Rectangle 94"/>
                <p:cNvSpPr>
                  <a:spLocks noChangeArrowheads="1"/>
                </p:cNvSpPr>
                <p:nvPr/>
              </p:nvSpPr>
              <p:spPr bwMode="auto">
                <a:xfrm>
                  <a:off x="2871" y="2672"/>
                  <a:ext cx="250" cy="518"/>
                </a:xfrm>
                <a:prstGeom prst="rect">
                  <a:avLst/>
                </a:prstGeom>
                <a:solidFill>
                  <a:srgbClr val="F2F2F2"/>
                </a:solidFill>
                <a:ln w="9525">
                  <a:noFill/>
                  <a:miter lim="800000"/>
                  <a:headEnd/>
                  <a:tailEnd/>
                </a:ln>
                <a:effectLst/>
              </p:spPr>
              <p:txBody>
                <a:bodyPr/>
                <a:lstStyle/>
                <a:p>
                  <a:pPr algn="ctr"/>
                  <a:r>
                    <a:rPr lang="pt-BR" sz="1200">
                      <a:cs typeface="Times New Roman" pitchFamily="18" charset="0"/>
                    </a:rPr>
                    <a:t>2</a:t>
                  </a:r>
                  <a:endParaRPr lang="en-US" sz="1200">
                    <a:cs typeface="Times New Roman" pitchFamily="18" charset="0"/>
                  </a:endParaRPr>
                </a:p>
                <a:p>
                  <a:pPr algn="ctr" eaLnBrk="0" hangingPunct="0"/>
                  <a:endParaRPr lang="en-US"/>
                </a:p>
              </p:txBody>
            </p:sp>
            <p:sp>
              <p:nvSpPr>
                <p:cNvPr id="19551" name="Rectangle 95"/>
                <p:cNvSpPr>
                  <a:spLocks noChangeArrowheads="1"/>
                </p:cNvSpPr>
                <p:nvPr/>
              </p:nvSpPr>
              <p:spPr bwMode="auto">
                <a:xfrm>
                  <a:off x="2843" y="2672"/>
                  <a:ext cx="306" cy="518"/>
                </a:xfrm>
                <a:prstGeom prst="rect">
                  <a:avLst/>
                </a:prstGeom>
                <a:noFill/>
                <a:ln w="7">
                  <a:solidFill>
                    <a:srgbClr val="A0A0A0"/>
                  </a:solidFill>
                  <a:miter lim="800000"/>
                  <a:headEnd/>
                  <a:tailEnd/>
                </a:ln>
                <a:effectLst/>
              </p:spPr>
              <p:txBody>
                <a:bodyPr/>
                <a:lstStyle/>
                <a:p>
                  <a:endParaRPr lang="pt-BR"/>
                </a:p>
              </p:txBody>
            </p:sp>
          </p:grpSp>
        </p:grpSp>
        <p:grpSp>
          <p:nvGrpSpPr>
            <p:cNvPr id="19500" name="Group 96"/>
            <p:cNvGrpSpPr>
              <a:grpSpLocks/>
            </p:cNvGrpSpPr>
            <p:nvPr/>
          </p:nvGrpSpPr>
          <p:grpSpPr bwMode="auto">
            <a:xfrm>
              <a:off x="3149" y="2672"/>
              <a:ext cx="306" cy="518"/>
              <a:chOff x="3149" y="2672"/>
              <a:chExt cx="306" cy="518"/>
            </a:xfrm>
          </p:grpSpPr>
          <p:sp>
            <p:nvSpPr>
              <p:cNvPr id="19553" name="Rectangle 97"/>
              <p:cNvSpPr>
                <a:spLocks noChangeArrowheads="1"/>
              </p:cNvSpPr>
              <p:nvPr/>
            </p:nvSpPr>
            <p:spPr bwMode="auto">
              <a:xfrm>
                <a:off x="3149" y="2672"/>
                <a:ext cx="306" cy="518"/>
              </a:xfrm>
              <a:prstGeom prst="rect">
                <a:avLst/>
              </a:prstGeom>
              <a:solidFill>
                <a:srgbClr val="F2F2F2"/>
              </a:solidFill>
              <a:ln w="9525">
                <a:noFill/>
                <a:miter lim="800000"/>
                <a:headEnd/>
                <a:tailEnd/>
              </a:ln>
              <a:effectLst/>
            </p:spPr>
            <p:txBody>
              <a:bodyPr/>
              <a:lstStyle/>
              <a:p>
                <a:endParaRPr lang="pt-BR"/>
              </a:p>
            </p:txBody>
          </p:sp>
          <p:grpSp>
            <p:nvGrpSpPr>
              <p:cNvPr id="19503" name="Group 98"/>
              <p:cNvGrpSpPr>
                <a:grpSpLocks/>
              </p:cNvGrpSpPr>
              <p:nvPr/>
            </p:nvGrpSpPr>
            <p:grpSpPr bwMode="auto">
              <a:xfrm>
                <a:off x="3149" y="2672"/>
                <a:ext cx="306" cy="518"/>
                <a:chOff x="3149" y="2672"/>
                <a:chExt cx="306" cy="518"/>
              </a:xfrm>
            </p:grpSpPr>
            <p:sp>
              <p:nvSpPr>
                <p:cNvPr id="19555" name="Rectangle 99"/>
                <p:cNvSpPr>
                  <a:spLocks noChangeArrowheads="1"/>
                </p:cNvSpPr>
                <p:nvPr/>
              </p:nvSpPr>
              <p:spPr bwMode="auto">
                <a:xfrm>
                  <a:off x="3177" y="2672"/>
                  <a:ext cx="250" cy="518"/>
                </a:xfrm>
                <a:prstGeom prst="rect">
                  <a:avLst/>
                </a:prstGeom>
                <a:solidFill>
                  <a:srgbClr val="F2F2F2"/>
                </a:solidFill>
                <a:ln w="9525">
                  <a:noFill/>
                  <a:miter lim="800000"/>
                  <a:headEnd/>
                  <a:tailEnd/>
                </a:ln>
                <a:effectLst/>
              </p:spPr>
              <p:txBody>
                <a:bodyPr/>
                <a:lstStyle/>
                <a:p>
                  <a:pPr algn="ctr"/>
                  <a:r>
                    <a:rPr lang="pt-BR" sz="1200">
                      <a:cs typeface="Times New Roman" pitchFamily="18" charset="0"/>
                    </a:rPr>
                    <a:t>1</a:t>
                  </a:r>
                  <a:endParaRPr lang="en-US" sz="1200">
                    <a:cs typeface="Times New Roman" pitchFamily="18" charset="0"/>
                  </a:endParaRPr>
                </a:p>
                <a:p>
                  <a:pPr algn="ctr" eaLnBrk="0" hangingPunct="0"/>
                  <a:endParaRPr lang="en-US"/>
                </a:p>
              </p:txBody>
            </p:sp>
            <p:sp>
              <p:nvSpPr>
                <p:cNvPr id="19556" name="Rectangle 100"/>
                <p:cNvSpPr>
                  <a:spLocks noChangeArrowheads="1"/>
                </p:cNvSpPr>
                <p:nvPr/>
              </p:nvSpPr>
              <p:spPr bwMode="auto">
                <a:xfrm>
                  <a:off x="3149" y="2672"/>
                  <a:ext cx="306" cy="518"/>
                </a:xfrm>
                <a:prstGeom prst="rect">
                  <a:avLst/>
                </a:prstGeom>
                <a:noFill/>
                <a:ln w="7">
                  <a:solidFill>
                    <a:srgbClr val="A0A0A0"/>
                  </a:solidFill>
                  <a:miter lim="800000"/>
                  <a:headEnd/>
                  <a:tailEnd/>
                </a:ln>
                <a:effectLst/>
              </p:spPr>
              <p:txBody>
                <a:bodyPr/>
                <a:lstStyle/>
                <a:p>
                  <a:endParaRPr lang="pt-BR"/>
                </a:p>
              </p:txBody>
            </p:sp>
          </p:grpSp>
        </p:grpSp>
      </p:grpSp>
      <p:sp>
        <p:nvSpPr>
          <p:cNvPr id="19557" name="AutoShape 101"/>
          <p:cNvSpPr>
            <a:spLocks noChangeArrowheads="1"/>
          </p:cNvSpPr>
          <p:nvPr/>
        </p:nvSpPr>
        <p:spPr bwMode="auto">
          <a:xfrm>
            <a:off x="3581400" y="1657350"/>
            <a:ext cx="1295400" cy="628650"/>
          </a:xfrm>
          <a:prstGeom prst="cloudCallout">
            <a:avLst>
              <a:gd name="adj1" fmla="val -26102"/>
              <a:gd name="adj2" fmla="val 115532"/>
            </a:avLst>
          </a:prstGeom>
          <a:noFill/>
          <a:ln w="9525">
            <a:solidFill>
              <a:schemeClr val="tx1"/>
            </a:solidFill>
            <a:round/>
            <a:headEnd/>
            <a:tailEnd/>
          </a:ln>
          <a:effectLst/>
        </p:spPr>
        <p:txBody>
          <a:bodyPr/>
          <a:lstStyle/>
          <a:p>
            <a:pPr algn="ctr"/>
            <a:endParaRPr lang="pt-BR"/>
          </a:p>
        </p:txBody>
      </p:sp>
      <p:sp>
        <p:nvSpPr>
          <p:cNvPr id="19558" name="Line 102"/>
          <p:cNvSpPr>
            <a:spLocks noChangeShapeType="1"/>
          </p:cNvSpPr>
          <p:nvPr/>
        </p:nvSpPr>
        <p:spPr bwMode="auto">
          <a:xfrm>
            <a:off x="3886200" y="2800350"/>
            <a:ext cx="1143000" cy="0"/>
          </a:xfrm>
          <a:prstGeom prst="line">
            <a:avLst/>
          </a:prstGeom>
          <a:noFill/>
          <a:ln w="9525">
            <a:solidFill>
              <a:srgbClr val="FF6600"/>
            </a:solidFill>
            <a:round/>
            <a:headEnd/>
            <a:tailEnd/>
          </a:ln>
          <a:effectLst/>
        </p:spPr>
        <p:txBody>
          <a:bodyPr/>
          <a:lstStyle/>
          <a:p>
            <a:endParaRPr lang="pt-BR"/>
          </a:p>
        </p:txBody>
      </p:sp>
    </p:spTree>
    <p:extLst>
      <p:ext uri="{BB962C8B-B14F-4D97-AF65-F5344CB8AC3E}">
        <p14:creationId xmlns:p14="http://schemas.microsoft.com/office/powerpoint/2010/main" val="2547494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8" fill="hold" grpId="0" nodeType="clickEffect">
                                  <p:stCondLst>
                                    <p:cond delay="0"/>
                                  </p:stCondLst>
                                  <p:childTnLst>
                                    <p:set>
                                      <p:cBhvr>
                                        <p:cTn id="6" dur="1" fill="hold">
                                          <p:stCondLst>
                                            <p:cond delay="0"/>
                                          </p:stCondLst>
                                        </p:cTn>
                                        <p:tgtEl>
                                          <p:spTgt spid="19557"/>
                                        </p:tgtEl>
                                        <p:attrNameLst>
                                          <p:attrName>style.visibility</p:attrName>
                                        </p:attrNameLst>
                                      </p:cBhvr>
                                      <p:to>
                                        <p:strVal val="visible"/>
                                      </p:to>
                                    </p:set>
                                    <p:anim calcmode="lin" valueType="num">
                                      <p:cBhvr additive="base">
                                        <p:cTn id="7" dur="5000" fill="hold"/>
                                        <p:tgtEl>
                                          <p:spTgt spid="19557"/>
                                        </p:tgtEl>
                                        <p:attrNameLst>
                                          <p:attrName>ppt_x</p:attrName>
                                        </p:attrNameLst>
                                      </p:cBhvr>
                                      <p:tavLst>
                                        <p:tav tm="0">
                                          <p:val>
                                            <p:strVal val="0-#ppt_w/2"/>
                                          </p:val>
                                        </p:tav>
                                        <p:tav tm="100000">
                                          <p:val>
                                            <p:strVal val="#ppt_x"/>
                                          </p:val>
                                        </p:tav>
                                      </p:tavLst>
                                    </p:anim>
                                    <p:anim calcmode="lin" valueType="num">
                                      <p:cBhvr additive="base">
                                        <p:cTn id="8" dur="5000" fill="hold"/>
                                        <p:tgtEl>
                                          <p:spTgt spid="19557"/>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19557"/>
                                        </p:tgtEl>
                                        <p:attrNameLst>
                                          <p:attrName>ppt_c</p:attrName>
                                        </p:attrNameLst>
                                      </p:cBhvr>
                                      <p:to>
                                        <a:schemeClr val="tx1"/>
                                      </p:to>
                                    </p:animClr>
                                  </p:subTnLst>
                                </p:cTn>
                              </p:par>
                            </p:childTnLst>
                          </p:cTn>
                        </p:par>
                      </p:childTnLst>
                    </p:cTn>
                  </p:par>
                  <p:par>
                    <p:cTn id="9" fill="hold">
                      <p:stCondLst>
                        <p:cond delay="indefinite"/>
                      </p:stCondLst>
                      <p:childTnLst>
                        <p:par>
                          <p:cTn id="10" fill="hold">
                            <p:stCondLst>
                              <p:cond delay="0"/>
                            </p:stCondLst>
                            <p:childTnLst>
                              <p:par>
                                <p:cTn id="11" presetID="18" presetClass="entr" presetSubtype="12" fill="hold" grpId="0" nodeType="clickEffect">
                                  <p:stCondLst>
                                    <p:cond delay="0"/>
                                  </p:stCondLst>
                                  <p:childTnLst>
                                    <p:set>
                                      <p:cBhvr>
                                        <p:cTn id="12" dur="1" fill="hold">
                                          <p:stCondLst>
                                            <p:cond delay="0"/>
                                          </p:stCondLst>
                                        </p:cTn>
                                        <p:tgtEl>
                                          <p:spTgt spid="19558"/>
                                        </p:tgtEl>
                                        <p:attrNameLst>
                                          <p:attrName>style.visibility</p:attrName>
                                        </p:attrNameLst>
                                      </p:cBhvr>
                                      <p:to>
                                        <p:strVal val="visible"/>
                                      </p:to>
                                    </p:set>
                                    <p:animEffect transition="in" filter="strips(downLeft)">
                                      <p:cBhvr>
                                        <p:cTn id="13" dur="500"/>
                                        <p:tgtEl>
                                          <p:spTgt spid="19558"/>
                                        </p:tgtEl>
                                      </p:cBhvr>
                                    </p:animEffect>
                                  </p:childTnLst>
                                  <p:subTnLst>
                                    <p:audio>
                                      <p:cMediaNode>
                                        <p:cTn display="0" masterRel="sameClick">
                                          <p:stCondLst>
                                            <p:cond evt="begin" delay="0">
                                              <p:tn val="11"/>
                                            </p:cond>
                                          </p:stCondLst>
                                          <p:endCondLst>
                                            <p:cond evt="onStopAudio" delay="0">
                                              <p:tgtEl>
                                                <p:sldTgt/>
                                              </p:tgtEl>
                                            </p:cond>
                                          </p:endCondLst>
                                        </p:cTn>
                                        <p:tgtEl>
                                          <p:sndTgt r:embed="rId3" name="type.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557" grpId="0" animBg="1" autoUpdateAnimBg="0"/>
      <p:bldP spid="19558" grpId="0" animBg="1"/>
    </p:bldLst>
  </p:timing>
</p:sld>
</file>

<file path=ppt/slides/slide6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1138" name="Rectangle 2"/>
          <p:cNvSpPr>
            <a:spLocks noGrp="1" noChangeArrowheads="1"/>
          </p:cNvSpPr>
          <p:nvPr>
            <p:ph type="title"/>
          </p:nvPr>
        </p:nvSpPr>
        <p:spPr/>
        <p:txBody>
          <a:bodyPr/>
          <a:lstStyle/>
          <a:p>
            <a:r>
              <a:rPr lang="pt-BR" i="1" dirty="0"/>
              <a:t>Medidas de Dispersão</a:t>
            </a:r>
          </a:p>
        </p:txBody>
      </p:sp>
      <p:sp>
        <p:nvSpPr>
          <p:cNvPr id="91139" name="Rectangle 3"/>
          <p:cNvSpPr>
            <a:spLocks noGrp="1" noChangeArrowheads="1"/>
          </p:cNvSpPr>
          <p:nvPr>
            <p:ph type="body" idx="1"/>
          </p:nvPr>
        </p:nvSpPr>
        <p:spPr>
          <a:xfrm>
            <a:off x="827584" y="1275606"/>
            <a:ext cx="7848600" cy="3314700"/>
          </a:xfrm>
        </p:spPr>
        <p:txBody>
          <a:bodyPr/>
          <a:lstStyle/>
          <a:p>
            <a:pPr>
              <a:lnSpc>
                <a:spcPct val="90000"/>
              </a:lnSpc>
            </a:pPr>
            <a:r>
              <a:rPr lang="pt-BR" sz="2000" dirty="0"/>
              <a:t>As medidas de dispersão são tão importantes quanto as medidas de tendência central, pois elas descrevem os desvios com relação à média, além de comparar a variabilidade de informações entre grupos. As medidas de dispersão mais simples são:</a:t>
            </a:r>
          </a:p>
          <a:p>
            <a:pPr algn="ctr">
              <a:lnSpc>
                <a:spcPct val="90000"/>
              </a:lnSpc>
            </a:pPr>
            <a:r>
              <a:rPr lang="pt-BR" sz="2000" dirty="0"/>
              <a:t>Intervalo</a:t>
            </a:r>
          </a:p>
          <a:p>
            <a:pPr algn="ctr">
              <a:lnSpc>
                <a:spcPct val="90000"/>
              </a:lnSpc>
            </a:pPr>
            <a:r>
              <a:rPr lang="pt-BR" sz="2000" dirty="0"/>
              <a:t>Variância </a:t>
            </a:r>
          </a:p>
          <a:p>
            <a:pPr algn="ctr">
              <a:lnSpc>
                <a:spcPct val="90000"/>
              </a:lnSpc>
            </a:pPr>
            <a:r>
              <a:rPr lang="pt-BR" sz="2000" dirty="0"/>
              <a:t>Desvio Padrão</a:t>
            </a:r>
            <a:br>
              <a:rPr lang="pt-BR" sz="2000" dirty="0"/>
            </a:br>
            <a:endParaRPr lang="pt-BR" sz="2000" dirty="0"/>
          </a:p>
          <a:p>
            <a:pPr lvl="1">
              <a:lnSpc>
                <a:spcPct val="90000"/>
              </a:lnSpc>
              <a:buFontTx/>
              <a:buNone/>
            </a:pPr>
            <a:endParaRPr lang="pt-BR" sz="2000" dirty="0"/>
          </a:p>
          <a:p>
            <a:pPr lvl="1">
              <a:lnSpc>
                <a:spcPct val="90000"/>
              </a:lnSpc>
            </a:pPr>
            <a:endParaRPr lang="pt-BR" sz="2000" dirty="0"/>
          </a:p>
        </p:txBody>
      </p:sp>
    </p:spTree>
    <p:extLst>
      <p:ext uri="{BB962C8B-B14F-4D97-AF65-F5344CB8AC3E}">
        <p14:creationId xmlns:p14="http://schemas.microsoft.com/office/powerpoint/2010/main" val="2416088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91139">
                                            <p:txEl>
                                              <p:pRg st="0" end="0"/>
                                            </p:txEl>
                                          </p:spTgt>
                                        </p:tgtEl>
                                        <p:attrNameLst>
                                          <p:attrName>style.visibility</p:attrName>
                                        </p:attrNameLst>
                                      </p:cBhvr>
                                      <p:to>
                                        <p:strVal val="visible"/>
                                      </p:to>
                                    </p:set>
                                    <p:anim calcmode="lin" valueType="num">
                                      <p:cBhvr additive="base">
                                        <p:cTn id="7" dur="500" fill="hold"/>
                                        <p:tgtEl>
                                          <p:spTgt spid="9113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9113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91139">
                                            <p:txEl>
                                              <p:pRg st="1" end="1"/>
                                            </p:txEl>
                                          </p:spTgt>
                                        </p:tgtEl>
                                        <p:attrNameLst>
                                          <p:attrName>style.visibility</p:attrName>
                                        </p:attrNameLst>
                                      </p:cBhvr>
                                      <p:to>
                                        <p:strVal val="visible"/>
                                      </p:to>
                                    </p:set>
                                    <p:anim calcmode="lin" valueType="num">
                                      <p:cBhvr additive="base">
                                        <p:cTn id="13" dur="500" fill="hold"/>
                                        <p:tgtEl>
                                          <p:spTgt spid="91139">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91139">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91139">
                                            <p:txEl>
                                              <p:pRg st="2" end="2"/>
                                            </p:txEl>
                                          </p:spTgt>
                                        </p:tgtEl>
                                        <p:attrNameLst>
                                          <p:attrName>style.visibility</p:attrName>
                                        </p:attrNameLst>
                                      </p:cBhvr>
                                      <p:to>
                                        <p:strVal val="visible"/>
                                      </p:to>
                                    </p:set>
                                    <p:anim calcmode="lin" valueType="num">
                                      <p:cBhvr additive="base">
                                        <p:cTn id="19" dur="500" fill="hold"/>
                                        <p:tgtEl>
                                          <p:spTgt spid="91139">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91139">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91139">
                                            <p:txEl>
                                              <p:pRg st="3" end="3"/>
                                            </p:txEl>
                                          </p:spTgt>
                                        </p:tgtEl>
                                        <p:attrNameLst>
                                          <p:attrName>style.visibility</p:attrName>
                                        </p:attrNameLst>
                                      </p:cBhvr>
                                      <p:to>
                                        <p:strVal val="visible"/>
                                      </p:to>
                                    </p:set>
                                    <p:anim calcmode="lin" valueType="num">
                                      <p:cBhvr additive="base">
                                        <p:cTn id="25" dur="500" fill="hold"/>
                                        <p:tgtEl>
                                          <p:spTgt spid="91139">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91139">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1139" grpId="0" build="p" bldLvl="2" autoUpdateAnimBg="0"/>
    </p:bld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p:txBody>
          <a:bodyPr/>
          <a:lstStyle/>
          <a:p>
            <a:r>
              <a:rPr lang="pt-BR" dirty="0"/>
              <a:t>O Intervalo</a:t>
            </a:r>
          </a:p>
        </p:txBody>
      </p:sp>
      <p:sp>
        <p:nvSpPr>
          <p:cNvPr id="62467" name="Rectangle 3"/>
          <p:cNvSpPr>
            <a:spLocks noGrp="1" noChangeArrowheads="1"/>
          </p:cNvSpPr>
          <p:nvPr>
            <p:ph type="body" idx="1"/>
          </p:nvPr>
        </p:nvSpPr>
        <p:spPr>
          <a:xfrm>
            <a:off x="1066800" y="1428750"/>
            <a:ext cx="7620000" cy="3429000"/>
          </a:xfrm>
        </p:spPr>
        <p:txBody>
          <a:bodyPr/>
          <a:lstStyle/>
          <a:p>
            <a:pPr>
              <a:lnSpc>
                <a:spcPct val="90000"/>
              </a:lnSpc>
            </a:pPr>
            <a:r>
              <a:rPr lang="pt-BR" sz="2000" dirty="0"/>
              <a:t>O intervalo é simplesmente a diferença entre o maior e o menos valor.</a:t>
            </a:r>
          </a:p>
          <a:p>
            <a:pPr algn="ctr">
              <a:lnSpc>
                <a:spcPct val="90000"/>
              </a:lnSpc>
              <a:buFontTx/>
              <a:buNone/>
            </a:pPr>
            <a:endParaRPr lang="pt-BR" sz="2000" dirty="0"/>
          </a:p>
          <a:p>
            <a:pPr algn="ctr">
              <a:lnSpc>
                <a:spcPct val="90000"/>
              </a:lnSpc>
              <a:buFontTx/>
              <a:buNone/>
            </a:pPr>
            <a:r>
              <a:rPr lang="pt-BR" sz="2000" b="1" dirty="0"/>
              <a:t>Intervalo = maior observação – menor observação.</a:t>
            </a:r>
          </a:p>
          <a:p>
            <a:pPr algn="ctr">
              <a:lnSpc>
                <a:spcPct val="90000"/>
              </a:lnSpc>
              <a:buFontTx/>
              <a:buNone/>
            </a:pPr>
            <a:endParaRPr lang="pt-BR" sz="2000" dirty="0"/>
          </a:p>
          <a:p>
            <a:pPr>
              <a:lnSpc>
                <a:spcPct val="90000"/>
              </a:lnSpc>
            </a:pPr>
            <a:r>
              <a:rPr lang="pt-BR" sz="2000" dirty="0"/>
              <a:t>Essa medida é pouco utilizada pois indica apenas onde começa e onde termina a distribuição. Embora tenha grande importância no processo de limpeza os dados na medida em que permite identificar valores fora da faixa .</a:t>
            </a:r>
          </a:p>
          <a:p>
            <a:pPr>
              <a:lnSpc>
                <a:spcPct val="90000"/>
              </a:lnSpc>
            </a:pPr>
            <a:endParaRPr lang="pt-BR" sz="2800" dirty="0"/>
          </a:p>
        </p:txBody>
      </p:sp>
    </p:spTree>
    <p:extLst>
      <p:ext uri="{BB962C8B-B14F-4D97-AF65-F5344CB8AC3E}">
        <p14:creationId xmlns:p14="http://schemas.microsoft.com/office/powerpoint/2010/main" val="1678951636"/>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2"/>
          <p:cNvSpPr>
            <a:spLocks noGrp="1" noChangeArrowheads="1"/>
          </p:cNvSpPr>
          <p:nvPr>
            <p:ph type="title"/>
          </p:nvPr>
        </p:nvSpPr>
        <p:spPr>
          <a:xfrm>
            <a:off x="457200" y="267892"/>
            <a:ext cx="8229600" cy="735806"/>
          </a:xfrm>
        </p:spPr>
        <p:txBody>
          <a:bodyPr/>
          <a:lstStyle/>
          <a:p>
            <a:r>
              <a:rPr lang="pt-BR" sz="3700" b="1" dirty="0"/>
              <a:t>Variância</a:t>
            </a:r>
          </a:p>
        </p:txBody>
      </p:sp>
      <p:sp>
        <p:nvSpPr>
          <p:cNvPr id="110595" name="Rectangle 3"/>
          <p:cNvSpPr>
            <a:spLocks noGrp="1" noChangeArrowheads="1"/>
          </p:cNvSpPr>
          <p:nvPr>
            <p:ph type="body" idx="1"/>
          </p:nvPr>
        </p:nvSpPr>
        <p:spPr/>
        <p:txBody>
          <a:bodyPr/>
          <a:lstStyle/>
          <a:p>
            <a:pPr marL="609600" indent="-609600"/>
            <a:r>
              <a:rPr lang="pt-BR" u="sng" dirty="0"/>
              <a:t>Variância:</a:t>
            </a:r>
            <a:r>
              <a:rPr lang="pt-BR" dirty="0"/>
              <a:t>  fornece uma medida global de variabilidade na distribuição. </a:t>
            </a:r>
          </a:p>
          <a:p>
            <a:pPr marL="609600" indent="-609600"/>
            <a:endParaRPr lang="pt-BR" dirty="0"/>
          </a:p>
          <a:p>
            <a:pPr marL="609600" indent="-609600"/>
            <a:r>
              <a:rPr lang="pt-BR" dirty="0"/>
              <a:t>Supondo que a distribuição seja uma amostra temos:</a:t>
            </a:r>
          </a:p>
          <a:p>
            <a:pPr marL="609600" indent="-609600" algn="ctr">
              <a:buFontTx/>
              <a:buNone/>
            </a:pPr>
            <a:r>
              <a:rPr lang="pt-BR" dirty="0"/>
              <a:t>S</a:t>
            </a:r>
            <a:r>
              <a:rPr lang="en-US" dirty="0">
                <a:cs typeface="Times New Roman" pitchFamily="18" charset="0"/>
              </a:rPr>
              <a:t>²</a:t>
            </a:r>
            <a:r>
              <a:rPr lang="pt-BR" dirty="0"/>
              <a:t>(x) = 1/(n-1) </a:t>
            </a:r>
            <a:r>
              <a:rPr lang="en-US" b="1" dirty="0">
                <a:cs typeface="Times New Roman" pitchFamily="18" charset="0"/>
              </a:rPr>
              <a:t>∑</a:t>
            </a:r>
            <a:r>
              <a:rPr lang="pt-BR" b="1" dirty="0"/>
              <a:t> (Xi – média)</a:t>
            </a:r>
            <a:r>
              <a:rPr lang="en-US" b="1" dirty="0">
                <a:cs typeface="Times New Roman" pitchFamily="18" charset="0"/>
              </a:rPr>
              <a:t>²</a:t>
            </a:r>
            <a:r>
              <a:rPr lang="pt-BR" dirty="0"/>
              <a:t> </a:t>
            </a:r>
          </a:p>
          <a:p>
            <a:pPr marL="609600" indent="-609600"/>
            <a:endParaRPr lang="pt-BR" dirty="0"/>
          </a:p>
          <a:p>
            <a:pPr marL="609600" indent="-609600"/>
            <a:endParaRPr lang="pt-BR" dirty="0"/>
          </a:p>
          <a:p>
            <a:pPr marL="609600" indent="-609600">
              <a:buFontTx/>
              <a:buNone/>
            </a:pPr>
            <a:endParaRPr lang="pt-BR" dirty="0"/>
          </a:p>
        </p:txBody>
      </p:sp>
    </p:spTree>
    <p:extLst>
      <p:ext uri="{BB962C8B-B14F-4D97-AF65-F5344CB8AC3E}">
        <p14:creationId xmlns:p14="http://schemas.microsoft.com/office/powerpoint/2010/main" val="2631352971"/>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3"/>
          <p:cNvSpPr>
            <a:spLocks noGrp="1" noChangeArrowheads="1"/>
          </p:cNvSpPr>
          <p:nvPr>
            <p:ph type="body" idx="1"/>
          </p:nvPr>
        </p:nvSpPr>
        <p:spPr/>
        <p:txBody>
          <a:bodyPr/>
          <a:lstStyle/>
          <a:p>
            <a:r>
              <a:rPr lang="pt-BR" sz="3400">
                <a:latin typeface="Tahoma" pitchFamily="34" charset="0"/>
              </a:rPr>
              <a:t>Somente com  n &gt; 1 podemos calcular a variância. Portanto há essencialmente (n - 1) elementos de informação para a variância, os quais são comumente chamados de </a:t>
            </a:r>
            <a:r>
              <a:rPr lang="pt-BR" sz="3400" i="1">
                <a:latin typeface="Tahoma" pitchFamily="34" charset="0"/>
              </a:rPr>
              <a:t>graus de liberdade</a:t>
            </a:r>
            <a:r>
              <a:rPr lang="pt-BR" sz="3400" i="1"/>
              <a:t>.</a:t>
            </a:r>
          </a:p>
          <a:p>
            <a:pPr>
              <a:buFontTx/>
              <a:buNone/>
            </a:pPr>
            <a:endParaRPr lang="pt-BR" sz="3600"/>
          </a:p>
          <a:p>
            <a:endParaRPr lang="pt-BR" sz="3600"/>
          </a:p>
          <a:p>
            <a:pPr lvl="1">
              <a:buFontTx/>
              <a:buNone/>
            </a:pPr>
            <a:endParaRPr lang="pt-BR" sz="3200">
              <a:cs typeface="Times New Roman" pitchFamily="18" charset="0"/>
            </a:endParaRPr>
          </a:p>
          <a:p>
            <a:endParaRPr lang="pt-BR" sz="3600">
              <a:cs typeface="Times New Roman" pitchFamily="18" charset="0"/>
            </a:endParaRPr>
          </a:p>
        </p:txBody>
      </p:sp>
      <p:sp>
        <p:nvSpPr>
          <p:cNvPr id="3" name="Rectangle 2"/>
          <p:cNvSpPr>
            <a:spLocks noGrp="1" noChangeArrowheads="1"/>
          </p:cNvSpPr>
          <p:nvPr>
            <p:ph type="title"/>
          </p:nvPr>
        </p:nvSpPr>
        <p:spPr>
          <a:xfrm>
            <a:off x="457200" y="285751"/>
            <a:ext cx="8229600" cy="698897"/>
          </a:xfrm>
        </p:spPr>
        <p:txBody>
          <a:bodyPr/>
          <a:lstStyle/>
          <a:p>
            <a:r>
              <a:rPr lang="pt-BR" sz="3900" b="1" dirty="0">
                <a:latin typeface="Times New Roman" pitchFamily="18" charset="0"/>
              </a:rPr>
              <a:t>Sobre o divisor da variância</a:t>
            </a:r>
          </a:p>
        </p:txBody>
      </p:sp>
    </p:spTree>
    <p:extLst>
      <p:ext uri="{BB962C8B-B14F-4D97-AF65-F5344CB8AC3E}">
        <p14:creationId xmlns:p14="http://schemas.microsoft.com/office/powerpoint/2010/main" val="1433970107"/>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65" name="Rectangle 13"/>
          <p:cNvSpPr>
            <a:spLocks noGrp="1" noChangeArrowheads="1"/>
          </p:cNvSpPr>
          <p:nvPr>
            <p:ph type="body" idx="1"/>
          </p:nvPr>
        </p:nvSpPr>
        <p:spPr/>
        <p:txBody>
          <a:bodyPr/>
          <a:lstStyle/>
          <a:p>
            <a:r>
              <a:rPr lang="pt-BR" dirty="0"/>
              <a:t> O Desvio Padrão é resultado da raiz quadrada da variância, o que compensa a elevação ao quadrado dos termos na variância. Assim temos:</a:t>
            </a:r>
          </a:p>
          <a:p>
            <a:pPr>
              <a:buFontTx/>
              <a:buNone/>
            </a:pPr>
            <a:endParaRPr lang="pt-BR" dirty="0"/>
          </a:p>
          <a:p>
            <a:pPr algn="ctr">
              <a:buFontTx/>
              <a:buNone/>
            </a:pPr>
            <a:r>
              <a:rPr lang="pt-BR" dirty="0"/>
              <a:t>S = </a:t>
            </a:r>
            <a:r>
              <a:rPr lang="en-US" b="1" dirty="0">
                <a:cs typeface="Times New Roman" pitchFamily="18" charset="0"/>
              </a:rPr>
              <a:t>√</a:t>
            </a:r>
            <a:r>
              <a:rPr lang="pt-BR" b="1" dirty="0"/>
              <a:t> variância</a:t>
            </a:r>
            <a:endParaRPr lang="pt-BR" dirty="0"/>
          </a:p>
        </p:txBody>
      </p:sp>
      <p:sp>
        <p:nvSpPr>
          <p:cNvPr id="49166" name="Rectangle 14"/>
          <p:cNvSpPr>
            <a:spLocks noGrp="1" noChangeArrowheads="1"/>
          </p:cNvSpPr>
          <p:nvPr>
            <p:ph type="title"/>
          </p:nvPr>
        </p:nvSpPr>
        <p:spPr/>
        <p:txBody>
          <a:bodyPr/>
          <a:lstStyle/>
          <a:p>
            <a:r>
              <a:rPr lang="pt-BR" dirty="0">
                <a:cs typeface="Times New Roman" pitchFamily="18" charset="0"/>
              </a:rPr>
              <a:t>Desvio Padrão</a:t>
            </a:r>
          </a:p>
        </p:txBody>
      </p:sp>
      <p:sp>
        <p:nvSpPr>
          <p:cNvPr id="49168" name="Freeform 16"/>
          <p:cNvSpPr>
            <a:spLocks/>
          </p:cNvSpPr>
          <p:nvPr/>
        </p:nvSpPr>
        <p:spPr bwMode="auto">
          <a:xfrm>
            <a:off x="4211960" y="3722688"/>
            <a:ext cx="2041525" cy="1190"/>
          </a:xfrm>
          <a:custGeom>
            <a:avLst/>
            <a:gdLst/>
            <a:ahLst/>
            <a:cxnLst>
              <a:cxn ang="0">
                <a:pos x="0" y="0"/>
              </a:cxn>
              <a:cxn ang="0">
                <a:pos x="1286" y="0"/>
              </a:cxn>
            </a:cxnLst>
            <a:rect l="0" t="0" r="r" b="b"/>
            <a:pathLst>
              <a:path w="1286" h="1">
                <a:moveTo>
                  <a:pt x="0" y="0"/>
                </a:moveTo>
                <a:lnTo>
                  <a:pt x="1286" y="0"/>
                </a:lnTo>
              </a:path>
            </a:pathLst>
          </a:custGeom>
          <a:noFill/>
          <a:ln w="9525">
            <a:solidFill>
              <a:schemeClr val="tx1"/>
            </a:solidFill>
            <a:miter lim="800000"/>
            <a:headEnd/>
            <a:tailEnd/>
          </a:ln>
          <a:effectLst/>
        </p:spPr>
        <p:txBody>
          <a:bodyPr wrap="none"/>
          <a:lstStyle/>
          <a:p>
            <a:endParaRPr lang="pt-BR"/>
          </a:p>
        </p:txBody>
      </p:sp>
    </p:spTree>
    <p:extLst>
      <p:ext uri="{BB962C8B-B14F-4D97-AF65-F5344CB8AC3E}">
        <p14:creationId xmlns:p14="http://schemas.microsoft.com/office/powerpoint/2010/main" val="239120436"/>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Exercício 4.2</a:t>
            </a:r>
            <a:endParaRPr lang="es-MX" dirty="0"/>
          </a:p>
        </p:txBody>
      </p:sp>
      <p:sp>
        <p:nvSpPr>
          <p:cNvPr id="3" name="Espaço Reservado para Conteúdo 2"/>
          <p:cNvSpPr>
            <a:spLocks noGrp="1"/>
          </p:cNvSpPr>
          <p:nvPr>
            <p:ph idx="1"/>
          </p:nvPr>
        </p:nvSpPr>
        <p:spPr/>
        <p:txBody>
          <a:bodyPr/>
          <a:lstStyle/>
          <a:p>
            <a:r>
              <a:rPr lang="pt-BR" dirty="0"/>
              <a:t>Recupere a variável quantitativa do exercício 4.1 e analise a moda e a mediana por categoria da variável sexo.</a:t>
            </a:r>
          </a:p>
          <a:p>
            <a:endParaRPr lang="pt-BR" dirty="0"/>
          </a:p>
          <a:p>
            <a:endParaRPr lang="es-MX" dirty="0"/>
          </a:p>
        </p:txBody>
      </p:sp>
    </p:spTree>
    <p:extLst>
      <p:ext uri="{BB962C8B-B14F-4D97-AF65-F5344CB8AC3E}">
        <p14:creationId xmlns:p14="http://schemas.microsoft.com/office/powerpoint/2010/main" val="1008269669"/>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1026"/>
          <p:cNvSpPr>
            <a:spLocks noGrp="1" noChangeArrowheads="1"/>
          </p:cNvSpPr>
          <p:nvPr>
            <p:ph type="title"/>
          </p:nvPr>
        </p:nvSpPr>
        <p:spPr/>
        <p:txBody>
          <a:bodyPr/>
          <a:lstStyle/>
          <a:p>
            <a:r>
              <a:rPr lang="en-US" altLang="es-MX" dirty="0" err="1">
                <a:latin typeface="Garamond" pitchFamily="18" charset="0"/>
              </a:rPr>
              <a:t>T</a:t>
            </a:r>
            <a:r>
              <a:rPr lang="en-US" altLang="es-MX" b="1" dirty="0" err="1">
                <a:latin typeface="Garamond" pitchFamily="18" charset="0"/>
              </a:rPr>
              <a:t>ransformação</a:t>
            </a:r>
            <a:endParaRPr lang="en-GB" altLang="es-MX" b="1" dirty="0">
              <a:latin typeface="Garamond" pitchFamily="18" charset="0"/>
            </a:endParaRPr>
          </a:p>
        </p:txBody>
      </p:sp>
      <p:sp>
        <p:nvSpPr>
          <p:cNvPr id="51203" name="Rectangle 1027"/>
          <p:cNvSpPr>
            <a:spLocks noGrp="1" noChangeArrowheads="1"/>
          </p:cNvSpPr>
          <p:nvPr>
            <p:ph type="body" idx="1"/>
          </p:nvPr>
        </p:nvSpPr>
        <p:spPr/>
        <p:txBody>
          <a:bodyPr/>
          <a:lstStyle/>
          <a:p>
            <a:pPr>
              <a:lnSpc>
                <a:spcPct val="90000"/>
              </a:lnSpc>
            </a:pPr>
            <a:r>
              <a:rPr lang="en-US" altLang="es-MX" sz="2800" dirty="0" err="1"/>
              <a:t>Vamos</a:t>
            </a:r>
            <a:r>
              <a:rPr lang="en-US" altLang="es-MX" sz="2800" dirty="0"/>
              <a:t> </a:t>
            </a:r>
            <a:r>
              <a:rPr lang="en-US" altLang="es-MX" sz="2800" dirty="0" err="1"/>
              <a:t>criar</a:t>
            </a:r>
            <a:r>
              <a:rPr lang="en-US" altLang="es-MX" sz="2800" dirty="0"/>
              <a:t> </a:t>
            </a:r>
            <a:r>
              <a:rPr lang="en-US" altLang="es-MX" sz="2800" dirty="0" err="1"/>
              <a:t>uma</a:t>
            </a:r>
            <a:r>
              <a:rPr lang="en-US" altLang="es-MX" sz="2800" dirty="0"/>
              <a:t> dummy variable para </a:t>
            </a:r>
            <a:r>
              <a:rPr lang="en-US" altLang="es-MX" sz="2800" dirty="0" err="1"/>
              <a:t>indicar</a:t>
            </a:r>
            <a:r>
              <a:rPr lang="en-US" altLang="es-MX" sz="2800" dirty="0"/>
              <a:t> :</a:t>
            </a:r>
          </a:p>
          <a:p>
            <a:pPr lvl="1">
              <a:lnSpc>
                <a:spcPct val="90000"/>
              </a:lnSpc>
              <a:buFontTx/>
              <a:buNone/>
            </a:pPr>
            <a:r>
              <a:rPr lang="en-US" altLang="es-MX" dirty="0">
                <a:latin typeface="Courier New" pitchFamily="49" charset="0"/>
              </a:rPr>
              <a:t>gen </a:t>
            </a:r>
            <a:r>
              <a:rPr lang="en-US" altLang="es-MX" dirty="0" err="1">
                <a:latin typeface="Courier New" pitchFamily="49" charset="0"/>
              </a:rPr>
              <a:t>filhos</a:t>
            </a:r>
            <a:r>
              <a:rPr lang="en-US" altLang="es-MX" dirty="0">
                <a:latin typeface="Courier New" pitchFamily="49" charset="0"/>
              </a:rPr>
              <a:t>=0</a:t>
            </a:r>
          </a:p>
          <a:p>
            <a:pPr lvl="1">
              <a:lnSpc>
                <a:spcPct val="90000"/>
              </a:lnSpc>
              <a:buFontTx/>
              <a:buNone/>
            </a:pPr>
            <a:r>
              <a:rPr lang="en-US" altLang="es-MX" dirty="0">
                <a:latin typeface="Courier New" pitchFamily="49" charset="0"/>
              </a:rPr>
              <a:t>replace </a:t>
            </a:r>
            <a:r>
              <a:rPr lang="en-US" altLang="es-MX" dirty="0" err="1">
                <a:latin typeface="Courier New" pitchFamily="49" charset="0"/>
              </a:rPr>
              <a:t>filhos</a:t>
            </a:r>
            <a:r>
              <a:rPr lang="en-US" altLang="es-MX" dirty="0">
                <a:latin typeface="Courier New" pitchFamily="49" charset="0"/>
              </a:rPr>
              <a:t>=1 if v56&gt;=1</a:t>
            </a:r>
          </a:p>
          <a:p>
            <a:pPr lvl="1">
              <a:lnSpc>
                <a:spcPct val="90000"/>
              </a:lnSpc>
              <a:buFontTx/>
              <a:buNone/>
            </a:pPr>
            <a:endParaRPr lang="en-US" altLang="es-MX" dirty="0">
              <a:latin typeface="Courier New" pitchFamily="49" charset="0"/>
            </a:endParaRPr>
          </a:p>
          <a:p>
            <a:pPr>
              <a:lnSpc>
                <a:spcPct val="90000"/>
              </a:lnSpc>
            </a:pPr>
            <a:r>
              <a:rPr lang="en-US" altLang="es-MX" sz="2800" dirty="0" err="1"/>
              <a:t>Alternativa</a:t>
            </a:r>
            <a:r>
              <a:rPr lang="en-US" altLang="es-MX" sz="2800" dirty="0"/>
              <a:t>:</a:t>
            </a:r>
          </a:p>
          <a:p>
            <a:pPr lvl="1">
              <a:lnSpc>
                <a:spcPct val="90000"/>
              </a:lnSpc>
              <a:buFontTx/>
              <a:buNone/>
            </a:pPr>
            <a:r>
              <a:rPr lang="en-US" altLang="es-MX" dirty="0">
                <a:latin typeface="Courier New" pitchFamily="49" charset="0"/>
              </a:rPr>
              <a:t>gen </a:t>
            </a:r>
            <a:r>
              <a:rPr lang="en-US" altLang="es-MX" dirty="0" err="1">
                <a:latin typeface="Courier New" pitchFamily="49" charset="0"/>
              </a:rPr>
              <a:t>filhos</a:t>
            </a:r>
            <a:r>
              <a:rPr lang="en-US" altLang="es-MX" dirty="0">
                <a:latin typeface="Courier New" pitchFamily="49" charset="0"/>
              </a:rPr>
              <a:t>=(v56&gt;=1)</a:t>
            </a:r>
          </a:p>
        </p:txBody>
      </p:sp>
    </p:spTree>
    <p:extLst>
      <p:ext uri="{BB962C8B-B14F-4D97-AF65-F5344CB8AC3E}">
        <p14:creationId xmlns:p14="http://schemas.microsoft.com/office/powerpoint/2010/main" val="2182266208"/>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Exercício 4.3</a:t>
            </a:r>
            <a:endParaRPr lang="es-MX" dirty="0"/>
          </a:p>
        </p:txBody>
      </p:sp>
      <p:sp>
        <p:nvSpPr>
          <p:cNvPr id="3" name="Espaço Reservado para Conteúdo 2"/>
          <p:cNvSpPr>
            <a:spLocks noGrp="1"/>
          </p:cNvSpPr>
          <p:nvPr>
            <p:ph idx="1"/>
          </p:nvPr>
        </p:nvSpPr>
        <p:spPr/>
        <p:txBody>
          <a:bodyPr/>
          <a:lstStyle/>
          <a:p>
            <a:r>
              <a:rPr lang="pt-BR" dirty="0"/>
              <a:t>Crie uma nova variável ordinal para a variável idade com três categorias.</a:t>
            </a:r>
          </a:p>
          <a:p>
            <a:endParaRPr lang="pt-BR" dirty="0"/>
          </a:p>
          <a:p>
            <a:r>
              <a:rPr lang="pt-BR" dirty="0"/>
              <a:t>Crie </a:t>
            </a:r>
            <a:r>
              <a:rPr lang="pt-BR" dirty="0" err="1"/>
              <a:t>labels</a:t>
            </a:r>
            <a:r>
              <a:rPr lang="pt-BR" dirty="0"/>
              <a:t> para a nova variável e para as novas categorias. </a:t>
            </a:r>
          </a:p>
          <a:p>
            <a:endParaRPr lang="pt-BR" dirty="0"/>
          </a:p>
          <a:p>
            <a:endParaRPr lang="es-MX" dirty="0"/>
          </a:p>
        </p:txBody>
      </p:sp>
    </p:spTree>
    <p:extLst>
      <p:ext uri="{BB962C8B-B14F-4D97-AF65-F5344CB8AC3E}">
        <p14:creationId xmlns:p14="http://schemas.microsoft.com/office/powerpoint/2010/main" val="1137974249"/>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Exercício 4.4</a:t>
            </a:r>
            <a:endParaRPr lang="es-MX" dirty="0"/>
          </a:p>
        </p:txBody>
      </p:sp>
      <p:sp>
        <p:nvSpPr>
          <p:cNvPr id="3" name="Espaço Reservado para Conteúdo 2"/>
          <p:cNvSpPr>
            <a:spLocks noGrp="1"/>
          </p:cNvSpPr>
          <p:nvPr>
            <p:ph idx="1"/>
          </p:nvPr>
        </p:nvSpPr>
        <p:spPr/>
        <p:txBody>
          <a:bodyPr/>
          <a:lstStyle/>
          <a:p>
            <a:r>
              <a:rPr lang="pt-BR" dirty="0"/>
              <a:t>Agora vamos fazer um exercício mais completo de manipulação de bases. </a:t>
            </a:r>
          </a:p>
          <a:p>
            <a:r>
              <a:rPr lang="pt-BR" dirty="0"/>
              <a:t>Vamos comparar a xenofobia (pessoas que falam outra língua) em quatro países diferentes (EUA, Brasil, Espanha e França</a:t>
            </a:r>
            <a:r>
              <a:rPr lang="pt-BR"/>
              <a:t>) segundo grupos etários. </a:t>
            </a:r>
            <a:endParaRPr lang="pt-BR" dirty="0"/>
          </a:p>
          <a:p>
            <a:r>
              <a:rPr lang="pt-BR" dirty="0"/>
              <a:t> </a:t>
            </a:r>
          </a:p>
          <a:p>
            <a:endParaRPr lang="pt-BR" dirty="0"/>
          </a:p>
          <a:p>
            <a:endParaRPr lang="es-MX" dirty="0"/>
          </a:p>
        </p:txBody>
      </p:sp>
    </p:spTree>
    <p:extLst>
      <p:ext uri="{BB962C8B-B14F-4D97-AF65-F5344CB8AC3E}">
        <p14:creationId xmlns:p14="http://schemas.microsoft.com/office/powerpoint/2010/main" val="15617272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pt-BR" b="1">
                <a:cs typeface="Courier New" pitchFamily="49" charset="0"/>
              </a:rPr>
              <a:t>Validade</a:t>
            </a:r>
            <a:r>
              <a:rPr lang="pt-BR"/>
              <a:t> </a:t>
            </a:r>
          </a:p>
        </p:txBody>
      </p:sp>
      <p:sp>
        <p:nvSpPr>
          <p:cNvPr id="20483" name="Rectangle 3"/>
          <p:cNvSpPr>
            <a:spLocks noGrp="1" noChangeArrowheads="1"/>
          </p:cNvSpPr>
          <p:nvPr>
            <p:ph type="body" idx="1"/>
          </p:nvPr>
        </p:nvSpPr>
        <p:spPr>
          <a:xfrm>
            <a:off x="533400" y="1314450"/>
            <a:ext cx="7772400" cy="3086100"/>
          </a:xfrm>
        </p:spPr>
        <p:txBody>
          <a:bodyPr/>
          <a:lstStyle/>
          <a:p>
            <a:pPr>
              <a:lnSpc>
                <a:spcPct val="90000"/>
              </a:lnSpc>
              <a:buFontTx/>
              <a:buNone/>
            </a:pPr>
            <a:r>
              <a:rPr lang="pt-BR">
                <a:latin typeface="Tahoma" pitchFamily="34" charset="0"/>
                <a:cs typeface="Courier New" pitchFamily="49" charset="0"/>
              </a:rPr>
              <a:t>Em termos gerais, a validade se refere ao grau com que uma medida empírica reflete adequadamente o </a:t>
            </a:r>
            <a:r>
              <a:rPr lang="pt-BR" i="1">
                <a:latin typeface="Tahoma" pitchFamily="34" charset="0"/>
                <a:cs typeface="Courier New" pitchFamily="49" charset="0"/>
              </a:rPr>
              <a:t>significado real</a:t>
            </a:r>
            <a:r>
              <a:rPr lang="pt-BR">
                <a:latin typeface="Tahoma" pitchFamily="34" charset="0"/>
                <a:cs typeface="Courier New" pitchFamily="49" charset="0"/>
              </a:rPr>
              <a:t> do conceito considerado.</a:t>
            </a:r>
          </a:p>
          <a:p>
            <a:pPr lvl="1">
              <a:lnSpc>
                <a:spcPct val="90000"/>
              </a:lnSpc>
              <a:buFontTx/>
              <a:buNone/>
            </a:pPr>
            <a:r>
              <a:rPr lang="pt-BR" sz="3200">
                <a:latin typeface="Tahoma" pitchFamily="34" charset="0"/>
                <a:cs typeface="Times New Roman" pitchFamily="18" charset="0"/>
              </a:rPr>
              <a:t>1. Validade aparente </a:t>
            </a:r>
          </a:p>
          <a:p>
            <a:pPr lvl="1">
              <a:lnSpc>
                <a:spcPct val="90000"/>
              </a:lnSpc>
              <a:buFontTx/>
              <a:buNone/>
            </a:pPr>
            <a:r>
              <a:rPr lang="pt-BR" sz="3200">
                <a:latin typeface="Tahoma" pitchFamily="34" charset="0"/>
                <a:cs typeface="Times New Roman" pitchFamily="18" charset="0"/>
              </a:rPr>
              <a:t>2. Validade preditiva </a:t>
            </a:r>
          </a:p>
          <a:p>
            <a:pPr lvl="1">
              <a:lnSpc>
                <a:spcPct val="90000"/>
              </a:lnSpc>
              <a:buFontTx/>
              <a:buNone/>
            </a:pPr>
            <a:r>
              <a:rPr lang="en-US" sz="3200">
                <a:latin typeface="Tahoma" pitchFamily="34" charset="0"/>
                <a:cs typeface="Times New Roman" pitchFamily="18" charset="0"/>
              </a:rPr>
              <a:t>3. Validade de conteúdo </a:t>
            </a:r>
          </a:p>
          <a:p>
            <a:pPr lvl="1">
              <a:lnSpc>
                <a:spcPct val="90000"/>
              </a:lnSpc>
              <a:buFontTx/>
              <a:buNone/>
            </a:pPr>
            <a:r>
              <a:rPr lang="pt-BR" sz="3200">
                <a:latin typeface="Tahoma" pitchFamily="34" charset="0"/>
                <a:cs typeface="Times New Roman" pitchFamily="18" charset="0"/>
              </a:rPr>
              <a:t>4. Validade de construto</a:t>
            </a:r>
            <a:r>
              <a:rPr lang="pt-BR">
                <a:latin typeface="Tahoma" pitchFamily="34" charset="0"/>
                <a:cs typeface="Times New Roman" pitchFamily="18" charset="0"/>
              </a:rPr>
              <a:t> </a:t>
            </a:r>
            <a:r>
              <a:rPr lang="pt-BR">
                <a:latin typeface="Tahoma" pitchFamily="34" charset="0"/>
                <a:cs typeface="Courier New" pitchFamily="49" charset="0"/>
              </a:rPr>
              <a:t> </a:t>
            </a:r>
            <a:endParaRPr lang="en-US">
              <a:latin typeface="Tahoma" pitchFamily="34" charset="0"/>
              <a:cs typeface="Times New Roman" pitchFamily="18" charset="0"/>
            </a:endParaRPr>
          </a:p>
          <a:p>
            <a:pPr>
              <a:lnSpc>
                <a:spcPct val="90000"/>
              </a:lnSpc>
            </a:pPr>
            <a:endParaRPr lang="pt-BR">
              <a:latin typeface="Tahoma" pitchFamily="34" charset="0"/>
            </a:endParaRPr>
          </a:p>
        </p:txBody>
      </p:sp>
    </p:spTree>
    <p:extLst>
      <p:ext uri="{BB962C8B-B14F-4D97-AF65-F5344CB8AC3E}">
        <p14:creationId xmlns:p14="http://schemas.microsoft.com/office/powerpoint/2010/main" val="41971660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r>
              <a:rPr lang="pt-BR"/>
              <a:t>Validade Aparente (</a:t>
            </a:r>
            <a:r>
              <a:rPr lang="pt-BR" i="1"/>
              <a:t>face validity</a:t>
            </a:r>
            <a:r>
              <a:rPr lang="pt-BR"/>
              <a:t>)</a:t>
            </a:r>
          </a:p>
        </p:txBody>
      </p:sp>
      <p:sp>
        <p:nvSpPr>
          <p:cNvPr id="21507" name="Rectangle 3"/>
          <p:cNvSpPr>
            <a:spLocks noGrp="1" noChangeArrowheads="1"/>
          </p:cNvSpPr>
          <p:nvPr>
            <p:ph type="body" idx="1"/>
          </p:nvPr>
        </p:nvSpPr>
        <p:spPr/>
        <p:txBody>
          <a:bodyPr/>
          <a:lstStyle/>
          <a:p>
            <a:pPr>
              <a:lnSpc>
                <a:spcPct val="90000"/>
              </a:lnSpc>
              <a:buFontTx/>
              <a:buNone/>
            </a:pPr>
            <a:r>
              <a:rPr lang="pt-BR" sz="2800" dirty="0"/>
              <a:t>A validade aparente não diz respeito ao que a medida  (questão de teste, um indicador ou uma questão em um </a:t>
            </a:r>
            <a:r>
              <a:rPr lang="pt-BR" sz="2800" dirty="0" err="1"/>
              <a:t>survey</a:t>
            </a:r>
            <a:r>
              <a:rPr lang="pt-BR" sz="2800" dirty="0"/>
              <a:t>) procura medir, mas ao que a medida aparenta superficialmente medir. </a:t>
            </a:r>
          </a:p>
          <a:p>
            <a:pPr>
              <a:lnSpc>
                <a:spcPct val="90000"/>
              </a:lnSpc>
              <a:buFontTx/>
              <a:buNone/>
            </a:pPr>
            <a:endParaRPr lang="pt-BR" sz="2800" dirty="0"/>
          </a:p>
          <a:p>
            <a:pPr>
              <a:lnSpc>
                <a:spcPct val="90000"/>
              </a:lnSpc>
              <a:buFontTx/>
              <a:buNone/>
            </a:pPr>
            <a:r>
              <a:rPr lang="pt-BR" sz="2800" dirty="0"/>
              <a:t>A medida ‘parece’ válida para aqueles que se submetem ao teste, à entrevista e também para os profissionais que a utilizam e  para ‘consumidores’ dessas medidas. </a:t>
            </a:r>
          </a:p>
          <a:p>
            <a:pPr>
              <a:lnSpc>
                <a:spcPct val="90000"/>
              </a:lnSpc>
              <a:buFontTx/>
              <a:buNone/>
            </a:pPr>
            <a:r>
              <a:rPr lang="pt-BR" sz="2800" dirty="0">
                <a:latin typeface="Tahoma" pitchFamily="34" charset="0"/>
              </a:rPr>
              <a:t> </a:t>
            </a:r>
          </a:p>
        </p:txBody>
      </p:sp>
    </p:spTree>
    <p:extLst>
      <p:ext uri="{BB962C8B-B14F-4D97-AF65-F5344CB8AC3E}">
        <p14:creationId xmlns:p14="http://schemas.microsoft.com/office/powerpoint/2010/main" val="10911462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r>
              <a:rPr lang="pt-BR" dirty="0"/>
              <a:t>Validade Preditiva</a:t>
            </a:r>
          </a:p>
        </p:txBody>
      </p:sp>
      <p:sp>
        <p:nvSpPr>
          <p:cNvPr id="21507" name="Rectangle 3"/>
          <p:cNvSpPr>
            <a:spLocks noGrp="1" noChangeArrowheads="1"/>
          </p:cNvSpPr>
          <p:nvPr>
            <p:ph type="body" idx="1"/>
          </p:nvPr>
        </p:nvSpPr>
        <p:spPr/>
        <p:txBody>
          <a:bodyPr/>
          <a:lstStyle/>
          <a:p>
            <a:pPr marL="0" indent="0">
              <a:lnSpc>
                <a:spcPct val="90000"/>
              </a:lnSpc>
              <a:buFontTx/>
              <a:buNone/>
            </a:pPr>
            <a:r>
              <a:rPr lang="pt-BR" sz="2400" dirty="0"/>
              <a:t>“..A possibilidade de prever infrações de trânsito cometidas por motoristas profissionais a partir dos resultados dos testes psicológicos aplicados no processo de habilitação. </a:t>
            </a:r>
          </a:p>
          <a:p>
            <a:pPr marL="0" indent="0">
              <a:lnSpc>
                <a:spcPct val="90000"/>
              </a:lnSpc>
              <a:buFontTx/>
              <a:buNone/>
            </a:pPr>
            <a:endParaRPr lang="pt-BR" sz="2400" dirty="0"/>
          </a:p>
          <a:p>
            <a:pPr marL="0" indent="0">
              <a:lnSpc>
                <a:spcPct val="90000"/>
              </a:lnSpc>
              <a:buFontTx/>
              <a:buNone/>
            </a:pPr>
            <a:r>
              <a:rPr lang="pt-BR" sz="2400" dirty="0"/>
              <a:t>Coletaram-se os dados ....em dois momentos, o primeiro, na aquisição da habilitação, e, o segundo, cinco anos depois, na renovação. </a:t>
            </a:r>
          </a:p>
          <a:p>
            <a:pPr marL="0" indent="0">
              <a:lnSpc>
                <a:spcPct val="90000"/>
              </a:lnSpc>
              <a:buFontTx/>
              <a:buNone/>
            </a:pPr>
            <a:endParaRPr lang="pt-BR" sz="2400" dirty="0"/>
          </a:p>
          <a:p>
            <a:pPr marL="0" indent="0">
              <a:lnSpc>
                <a:spcPct val="90000"/>
              </a:lnSpc>
              <a:buFontTx/>
              <a:buNone/>
            </a:pPr>
            <a:r>
              <a:rPr lang="pt-BR" sz="2400" dirty="0"/>
              <a:t>As análises não demonstraram diferenças significativas nos escores médios dos testes entre os grupos de motoristas com e sem registro de infração. Também não foram evidenciadas correlações significativas entre os escores dos testes e as pontuações das infrações”.</a:t>
            </a:r>
          </a:p>
          <a:p>
            <a:pPr marL="0" indent="0">
              <a:lnSpc>
                <a:spcPct val="90000"/>
              </a:lnSpc>
              <a:buFontTx/>
              <a:buNone/>
            </a:pPr>
            <a:r>
              <a:rPr lang="pt-BR" sz="2400" dirty="0"/>
              <a:t>					Silva e </a:t>
            </a:r>
            <a:r>
              <a:rPr lang="pt-BR" sz="2400" dirty="0" err="1"/>
              <a:t>Alchieri</a:t>
            </a:r>
            <a:r>
              <a:rPr lang="pt-BR" sz="2400" dirty="0"/>
              <a:t>, 2010 </a:t>
            </a:r>
          </a:p>
        </p:txBody>
      </p:sp>
    </p:spTree>
    <p:extLst>
      <p:ext uri="{BB962C8B-B14F-4D97-AF65-F5344CB8AC3E}">
        <p14:creationId xmlns:p14="http://schemas.microsoft.com/office/powerpoint/2010/main" val="877193839"/>
      </p:ext>
    </p:extLst>
  </p:cSld>
  <p:clrMapOvr>
    <a:masterClrMapping/>
  </p:clrMapOvr>
</p:sld>
</file>

<file path=ppt/theme/theme1.xml><?xml version="1.0" encoding="utf-8"?>
<a:theme xmlns:a="http://schemas.openxmlformats.org/drawingml/2006/main" name="swiss">
  <a:themeElements>
    <a:clrScheme name="Custom 218">
      <a:dk1>
        <a:srgbClr val="000000"/>
      </a:dk1>
      <a:lt1>
        <a:srgbClr val="FFFFFF"/>
      </a:lt1>
      <a:dk2>
        <a:srgbClr val="5B595A"/>
      </a:dk2>
      <a:lt2>
        <a:srgbClr val="CFD4D4"/>
      </a:lt2>
      <a:accent1>
        <a:srgbClr val="CC0202"/>
      </a:accent1>
      <a:accent2>
        <a:srgbClr val="228AFF"/>
      </a:accent2>
      <a:accent3>
        <a:srgbClr val="FBC82F"/>
      </a:accent3>
      <a:accent4>
        <a:srgbClr val="253E91"/>
      </a:accent4>
      <a:accent5>
        <a:srgbClr val="F68D0C"/>
      </a:accent5>
      <a:accent6>
        <a:srgbClr val="257E12"/>
      </a:accent6>
      <a:hlink>
        <a:srgbClr val="144C72"/>
      </a:hlink>
      <a:folHlink>
        <a:srgbClr val="8C9D9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5061</TotalTime>
  <Words>3251</Words>
  <Application>Microsoft Office PowerPoint</Application>
  <PresentationFormat>Apresentação na tela (16:9)</PresentationFormat>
  <Paragraphs>482</Paragraphs>
  <Slides>68</Slides>
  <Notes>42</Notes>
  <HiddenSlides>0</HiddenSlides>
  <MMClips>0</MMClips>
  <ScaleCrop>false</ScaleCrop>
  <HeadingPairs>
    <vt:vector size="6" baseType="variant">
      <vt:variant>
        <vt:lpstr>Fontes usadas</vt:lpstr>
      </vt:variant>
      <vt:variant>
        <vt:i4>8</vt:i4>
      </vt:variant>
      <vt:variant>
        <vt:lpstr>Tema</vt:lpstr>
      </vt:variant>
      <vt:variant>
        <vt:i4>1</vt:i4>
      </vt:variant>
      <vt:variant>
        <vt:lpstr>Títulos de slides</vt:lpstr>
      </vt:variant>
      <vt:variant>
        <vt:i4>68</vt:i4>
      </vt:variant>
    </vt:vector>
  </HeadingPairs>
  <TitlesOfParts>
    <vt:vector size="77" baseType="lpstr">
      <vt:lpstr>ＭＳ Ｐゴシック</vt:lpstr>
      <vt:lpstr>Arial</vt:lpstr>
      <vt:lpstr>Century Gothic</vt:lpstr>
      <vt:lpstr>Courier New</vt:lpstr>
      <vt:lpstr>Garamond</vt:lpstr>
      <vt:lpstr>Tahoma</vt:lpstr>
      <vt:lpstr>Times New Roman</vt:lpstr>
      <vt:lpstr>Wingdings</vt:lpstr>
      <vt:lpstr>swiss</vt:lpstr>
      <vt:lpstr>Introdução ao STATA e conceitos fundamentais de estatística descritiva com aplicações em pesquisas de opinião  </vt:lpstr>
      <vt:lpstr>Problemas de Mensuração</vt:lpstr>
      <vt:lpstr>Ligar conceitos a indicadores...</vt:lpstr>
      <vt:lpstr>Confiabilidade </vt:lpstr>
      <vt:lpstr>Exemplos de problemas de confiabilidade  </vt:lpstr>
      <vt:lpstr>Apresentação do PowerPoint</vt:lpstr>
      <vt:lpstr>Validade </vt:lpstr>
      <vt:lpstr>Validade Aparente (face validity)</vt:lpstr>
      <vt:lpstr>Validade Preditiva</vt:lpstr>
      <vt:lpstr>Validade de Conteúdo</vt:lpstr>
      <vt:lpstr>Validade de Construto</vt:lpstr>
      <vt:lpstr>A relação entre validade e confiabilidade</vt:lpstr>
      <vt:lpstr>O Problema da Causalidade</vt:lpstr>
      <vt:lpstr>O Problema da Inferência Causal</vt:lpstr>
      <vt:lpstr>Uma tentativa de solução …</vt:lpstr>
      <vt:lpstr>Natureza da Causalidade:  Probablística vs. Determinística</vt:lpstr>
      <vt:lpstr>A Política Comparada busca investigar relações probabilísticas de causalidade</vt:lpstr>
      <vt:lpstr>World Values Survey</vt:lpstr>
      <vt:lpstr>Traditional – Secular-rational values</vt:lpstr>
      <vt:lpstr>Survival – Self-expression values</vt:lpstr>
      <vt:lpstr>Y002 Post-materialist index.</vt:lpstr>
      <vt:lpstr>Apresentação do PowerPoint</vt:lpstr>
      <vt:lpstr>The Global Barometers</vt:lpstr>
      <vt:lpstr>Américas e o Mundo</vt:lpstr>
      <vt:lpstr>Américas  e o Mundo</vt:lpstr>
      <vt:lpstr>World Bank Databases</vt:lpstr>
      <vt:lpstr>World Development Indicators </vt:lpstr>
      <vt:lpstr>As janelas do STATA </vt:lpstr>
      <vt:lpstr>Formas de rodar o Stata</vt:lpstr>
      <vt:lpstr>Sobre ‘Batch Mode’</vt:lpstr>
      <vt:lpstr>Boas práticas I: label variable</vt:lpstr>
      <vt:lpstr>Boas práticas II: open a log file</vt:lpstr>
      <vt:lpstr>Definição de Variável</vt:lpstr>
      <vt:lpstr>Algumas características específicas sobre o formato das variáveis:</vt:lpstr>
      <vt:lpstr>Tipos de Variáveis</vt:lpstr>
      <vt:lpstr>Variáveis Qualitativas (em alguns livro-textos: Categóricas)</vt:lpstr>
      <vt:lpstr>Variáveis Quantitativas (Intervalar)</vt:lpstr>
      <vt:lpstr>Para lembrar: Distinção entre variável resposta e variável explicativa</vt:lpstr>
      <vt:lpstr>Apresentação do PowerPoint</vt:lpstr>
      <vt:lpstr>Apresentação do PowerPoint</vt:lpstr>
      <vt:lpstr>Inspeção de dados</vt:lpstr>
      <vt:lpstr>Inspeção de Dados</vt:lpstr>
      <vt:lpstr>Exercício 4.1</vt:lpstr>
      <vt:lpstr>  Como Descrever Distribuições </vt:lpstr>
      <vt:lpstr>Análise de Variáveis Nominais e Ordinais</vt:lpstr>
      <vt:lpstr>Resultados Brasil:</vt:lpstr>
      <vt:lpstr>Brasil</vt:lpstr>
      <vt:lpstr>EUA</vt:lpstr>
      <vt:lpstr>EUA</vt:lpstr>
      <vt:lpstr>Cross tabulation</vt:lpstr>
      <vt:lpstr>Um exemplo com uma variável ordinal</vt:lpstr>
      <vt:lpstr>Percepção da Liberdade Brasil:</vt:lpstr>
      <vt:lpstr>Percepção da Liberdade EUA:</vt:lpstr>
      <vt:lpstr>Análise de Forma para Variáveis Quantitativas </vt:lpstr>
      <vt:lpstr>Medidas de Tendência Central </vt:lpstr>
      <vt:lpstr>Moda</vt:lpstr>
      <vt:lpstr>Mediana</vt:lpstr>
      <vt:lpstr>Média </vt:lpstr>
      <vt:lpstr>Tempo de vida do regime democrático em 11 países selecionados da AL: 7, 13, 8, 12, 10, 9, 9, 11, 10, 10, 11</vt:lpstr>
      <vt:lpstr>Medidas de Dispersão</vt:lpstr>
      <vt:lpstr>O Intervalo</vt:lpstr>
      <vt:lpstr>Variância</vt:lpstr>
      <vt:lpstr>Sobre o divisor da variância</vt:lpstr>
      <vt:lpstr>Desvio Padrão</vt:lpstr>
      <vt:lpstr>Exercício 4.2</vt:lpstr>
      <vt:lpstr>Transformação</vt:lpstr>
      <vt:lpstr>Exercício 4.3</vt:lpstr>
      <vt:lpstr>Exercício 4.4</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can the Olympic Games help to forge a more effective homeland security system</dc:title>
  <dc:creator>Leandro</dc:creator>
  <cp:lastModifiedBy>user</cp:lastModifiedBy>
  <cp:revision>106</cp:revision>
  <dcterms:modified xsi:type="dcterms:W3CDTF">2020-05-07T17:20:25Z</dcterms:modified>
</cp:coreProperties>
</file>