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0" r:id="rId11"/>
    <p:sldId id="282" r:id="rId12"/>
    <p:sldId id="262" r:id="rId13"/>
    <p:sldId id="271" r:id="rId14"/>
    <p:sldId id="272" r:id="rId15"/>
    <p:sldId id="263" r:id="rId16"/>
    <p:sldId id="264" r:id="rId17"/>
    <p:sldId id="265" r:id="rId18"/>
    <p:sldId id="281" r:id="rId19"/>
    <p:sldId id="274" r:id="rId20"/>
    <p:sldId id="280" r:id="rId21"/>
    <p:sldId id="273" r:id="rId22"/>
    <p:sldId id="266" r:id="rId23"/>
    <p:sldId id="275" r:id="rId24"/>
    <p:sldId id="276" r:id="rId25"/>
    <p:sldId id="277" r:id="rId26"/>
    <p:sldId id="278" r:id="rId27"/>
    <p:sldId id="279" r:id="rId28"/>
    <p:sldId id="283" r:id="rId29"/>
    <p:sldId id="284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0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00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31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6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53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97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06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76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9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71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92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5D3E-3C4F-4472-9365-E7402FA011A9}" type="datetimeFigureOut">
              <a:rPr lang="pt-BR" smtClean="0"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E108-19DF-4812-9514-F2890D64D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87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saude.saude.gov.br/images/pdf/2014/abril/30/Lancamento-Vigitel-28-04-ok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sa.org.br/oelsabrasil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br/pdf/rsp/v43n1/it-decit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.usp.br/isa-sp/index.htm" TargetMode="External"/><Relationship Id="rId2" Type="http://schemas.openxmlformats.org/officeDocument/2006/relationships/hyperlink" Target="http://www.fsp.usp.br/isa-sp/old/index_arquivos/Page3157.ht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ude.sp.gov.br/resources/ses/perfil/gestor/homepage/auditoria/manuais/manual-hiperdia_1.5_m_02.pdf" TargetMode="External"/><Relationship Id="rId2" Type="http://schemas.openxmlformats.org/officeDocument/2006/relationships/hyperlink" Target="http://datasus.saude.gov.br/sistemas-e-aplicativos/epidemiologicos/hiperd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Vigilância em Doenças Não Transmissíveis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Tatiana Toporcov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27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 para artigo sobre o </a:t>
            </a:r>
            <a:r>
              <a:rPr lang="pt-BR" dirty="0" err="1" smtClean="0"/>
              <a:t>Hiperdia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http://www.temasemsaude.com/Volume_14_1/Trabalho_17.pdf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9336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Registros de Câncer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Base Hospitalar</a:t>
            </a:r>
          </a:p>
          <a:p>
            <a:r>
              <a:rPr lang="pt-BR" dirty="0" smtClean="0"/>
              <a:t>Base populacional</a:t>
            </a:r>
          </a:p>
        </p:txBody>
      </p:sp>
    </p:spTree>
    <p:extLst>
      <p:ext uri="{BB962C8B-B14F-4D97-AF65-F5344CB8AC3E}">
        <p14:creationId xmlns:p14="http://schemas.microsoft.com/office/powerpoint/2010/main" val="208217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Registro de câncer de base populacional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Baseia-se nos RCBP incluídos na última publicação sobre câncer no Brasil feita pelo INCA</a:t>
            </a:r>
          </a:p>
          <a:p>
            <a:pPr lvl="1"/>
            <a:r>
              <a:rPr lang="pt-BR" dirty="0"/>
              <a:t>* RCBP Belém </a:t>
            </a:r>
            <a:endParaRPr lang="pt-BR" dirty="0" smtClean="0"/>
          </a:p>
          <a:p>
            <a:pPr lvl="1"/>
            <a:r>
              <a:rPr lang="pt-BR" dirty="0" smtClean="0"/>
              <a:t>* </a:t>
            </a:r>
            <a:r>
              <a:rPr lang="pt-BR" dirty="0"/>
              <a:t>RCBP Belo </a:t>
            </a:r>
            <a:r>
              <a:rPr lang="pt-BR" dirty="0" smtClean="0"/>
              <a:t>Horizonte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Campinas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Cuiabá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Distrito </a:t>
            </a:r>
            <a:r>
              <a:rPr lang="pt-BR" dirty="0" smtClean="0"/>
              <a:t>Federal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Fortaleza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Goiânia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João </a:t>
            </a:r>
            <a:r>
              <a:rPr lang="pt-BR" dirty="0" smtClean="0"/>
              <a:t>Pessoa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Manaus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Natal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Palmas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Porto </a:t>
            </a:r>
            <a:r>
              <a:rPr lang="pt-BR" dirty="0" smtClean="0"/>
              <a:t>Alegre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Recife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Salvador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São </a:t>
            </a:r>
            <a:r>
              <a:rPr lang="pt-BR" dirty="0" smtClean="0"/>
              <a:t>Paulo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 RCBP </a:t>
            </a:r>
            <a:r>
              <a:rPr lang="pt-BR" dirty="0" smtClean="0"/>
              <a:t>Vitória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7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Registros de câncer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pt-BR" b="1" i="1" dirty="0"/>
              <a:t>Critérios de Inclusão / </a:t>
            </a:r>
            <a:r>
              <a:rPr lang="pt-BR" b="1" i="1" dirty="0" smtClean="0"/>
              <a:t>Exclusão</a:t>
            </a:r>
          </a:p>
          <a:p>
            <a:r>
              <a:rPr lang="pt-BR" b="1" i="1" dirty="0" smtClean="0"/>
              <a:t>Inclusão</a:t>
            </a:r>
            <a:endParaRPr lang="pt-BR" dirty="0"/>
          </a:p>
          <a:p>
            <a:r>
              <a:rPr lang="pt-BR" dirty="0" smtClean="0"/>
              <a:t>-Casos </a:t>
            </a:r>
            <a:r>
              <a:rPr lang="pt-BR" dirty="0"/>
              <a:t>com diagnóstico de câncer confirmado no ano da </a:t>
            </a:r>
            <a:r>
              <a:rPr lang="pt-BR" dirty="0" smtClean="0"/>
              <a:t>coleta</a:t>
            </a:r>
          </a:p>
          <a:p>
            <a:r>
              <a:rPr lang="pt-BR" dirty="0" smtClean="0"/>
              <a:t>- tumores </a:t>
            </a:r>
            <a:r>
              <a:rPr lang="pt-BR" dirty="0"/>
              <a:t>de localização primária malignos, "in situ" ou invasores; os de localização secundária ou metastáticos; malignos de localização incerta se primária ou secundária e os tumores de ovário de comportamento biológico incerto ou de malignidade limítrofe ("</a:t>
            </a:r>
            <a:r>
              <a:rPr lang="pt-BR" dirty="0" err="1"/>
              <a:t>borderline</a:t>
            </a:r>
            <a:r>
              <a:rPr lang="pt-BR" dirty="0"/>
              <a:t>"). </a:t>
            </a:r>
          </a:p>
          <a:p>
            <a:r>
              <a:rPr lang="pt-BR" dirty="0" smtClean="0"/>
              <a:t>Não são coletados </a:t>
            </a:r>
            <a:r>
              <a:rPr lang="pt-BR" dirty="0"/>
              <a:t>os tumores benignos e aqueles de comportamento incerto se benignos ou malignos. </a:t>
            </a:r>
            <a:endParaRPr lang="pt-BR" dirty="0" smtClean="0"/>
          </a:p>
          <a:p>
            <a:r>
              <a:rPr lang="pt-BR" dirty="0" smtClean="0"/>
              <a:t>-Casos </a:t>
            </a:r>
            <a:r>
              <a:rPr lang="pt-BR" dirty="0"/>
              <a:t>com diagnóstico de câncer confirmado por exames anatomopatológicos (histopatológicos e </a:t>
            </a:r>
            <a:r>
              <a:rPr lang="pt-BR" dirty="0" err="1"/>
              <a:t>citopatológicos</a:t>
            </a:r>
            <a:r>
              <a:rPr lang="pt-BR" dirty="0"/>
              <a:t>), hematológicos ou hemogramas, exploração cirúrgica, imagem, exame clínico, necropsia ou por qualquer outro meio de diagnóstico, desde que com o aval do médico responsável pelo paciente ou pela informação dada e com residência comprovada na área de cobertura do </a:t>
            </a:r>
            <a:r>
              <a:rPr lang="pt-BR" dirty="0" smtClean="0"/>
              <a:t>RCBP.</a:t>
            </a:r>
          </a:p>
        </p:txBody>
      </p:sp>
    </p:spTree>
    <p:extLst>
      <p:ext uri="{BB962C8B-B14F-4D97-AF65-F5344CB8AC3E}">
        <p14:creationId xmlns:p14="http://schemas.microsoft.com/office/powerpoint/2010/main" val="57897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Registros de Câncer de Base Populacional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Principais </a:t>
            </a:r>
            <a:r>
              <a:rPr lang="pt-BR" dirty="0"/>
              <a:t>fontes </a:t>
            </a:r>
            <a:r>
              <a:rPr lang="pt-BR" dirty="0" smtClean="0"/>
              <a:t>notificadoras: </a:t>
            </a:r>
          </a:p>
          <a:p>
            <a:pPr lvl="1"/>
            <a:r>
              <a:rPr lang="pt-BR" dirty="0" smtClean="0"/>
              <a:t>hospitais </a:t>
            </a:r>
            <a:r>
              <a:rPr lang="pt-BR" dirty="0"/>
              <a:t>de câncer, especializados e gerais (públicos ou privados), </a:t>
            </a:r>
            <a:endParaRPr lang="pt-BR" dirty="0" smtClean="0"/>
          </a:p>
          <a:p>
            <a:pPr lvl="1"/>
            <a:r>
              <a:rPr lang="pt-BR" dirty="0" smtClean="0"/>
              <a:t>laboratórios </a:t>
            </a:r>
            <a:r>
              <a:rPr lang="pt-BR" dirty="0"/>
              <a:t>de anatomia patológica, </a:t>
            </a:r>
            <a:endParaRPr lang="pt-BR" dirty="0" smtClean="0"/>
          </a:p>
          <a:p>
            <a:pPr lvl="1"/>
            <a:r>
              <a:rPr lang="pt-BR" dirty="0" smtClean="0"/>
              <a:t>serviços </a:t>
            </a:r>
            <a:r>
              <a:rPr lang="pt-BR" dirty="0"/>
              <a:t>de quimioterapia e radioterapia. </a:t>
            </a:r>
            <a:endParaRPr lang="pt-BR" dirty="0" smtClean="0"/>
          </a:p>
          <a:p>
            <a:pPr lvl="1"/>
            <a:r>
              <a:rPr lang="pt-BR" dirty="0" smtClean="0"/>
              <a:t>serviços </a:t>
            </a:r>
            <a:r>
              <a:rPr lang="pt-BR" dirty="0"/>
              <a:t>de hematologia, </a:t>
            </a:r>
            <a:endParaRPr lang="pt-BR" dirty="0" smtClean="0"/>
          </a:p>
          <a:p>
            <a:pPr lvl="1"/>
            <a:r>
              <a:rPr lang="pt-BR" dirty="0" smtClean="0"/>
              <a:t>serviços </a:t>
            </a:r>
            <a:r>
              <a:rPr lang="pt-BR" dirty="0"/>
              <a:t>de necropsia, </a:t>
            </a:r>
            <a:endParaRPr lang="pt-BR" dirty="0" smtClean="0"/>
          </a:p>
          <a:p>
            <a:pPr lvl="1"/>
            <a:r>
              <a:rPr lang="pt-BR" dirty="0" smtClean="0"/>
              <a:t>asilos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clínicas </a:t>
            </a:r>
            <a:r>
              <a:rPr lang="pt-BR" dirty="0"/>
              <a:t>dermatológicas, </a:t>
            </a:r>
            <a:endParaRPr lang="pt-BR" dirty="0" smtClean="0"/>
          </a:p>
          <a:p>
            <a:pPr lvl="1"/>
            <a:r>
              <a:rPr lang="pt-BR" dirty="0" smtClean="0"/>
              <a:t>clínicas </a:t>
            </a:r>
            <a:r>
              <a:rPr lang="pt-BR" dirty="0"/>
              <a:t>médicas, </a:t>
            </a:r>
            <a:endParaRPr lang="pt-BR" dirty="0" smtClean="0"/>
          </a:p>
          <a:p>
            <a:pPr lvl="1"/>
            <a:r>
              <a:rPr lang="pt-BR" dirty="0" smtClean="0"/>
              <a:t>sistemas </a:t>
            </a:r>
            <a:r>
              <a:rPr lang="pt-BR" dirty="0"/>
              <a:t>de informação em saúde: Sistema de Informação sobre Mortalidade - SIM; Programa Viva Mulher - </a:t>
            </a:r>
            <a:r>
              <a:rPr lang="pt-BR" dirty="0" err="1"/>
              <a:t>Siscolo</a:t>
            </a:r>
            <a:r>
              <a:rPr lang="pt-BR" dirty="0"/>
              <a:t>; Autorização de Procedimentos de Alta Complexidade em Oncologia - APAC; Autorização de Internação Hospitalar - AIH.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09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Registros de Câncer de Base Populacional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5645224"/>
          </a:xfrm>
        </p:spPr>
        <p:txBody>
          <a:bodyPr>
            <a:normAutofit fontScale="32500" lnSpcReduction="20000"/>
          </a:bodyPr>
          <a:lstStyle/>
          <a:p>
            <a:r>
              <a:rPr lang="pt-BR" sz="5500" b="1" i="1" dirty="0"/>
              <a:t>Dados Coletados</a:t>
            </a:r>
            <a:endParaRPr lang="pt-BR" sz="5500" dirty="0"/>
          </a:p>
          <a:p>
            <a:r>
              <a:rPr lang="pt-BR" sz="5500" b="1" i="1" dirty="0" smtClean="0"/>
              <a:t>Variáveis </a:t>
            </a:r>
            <a:r>
              <a:rPr lang="pt-BR" sz="5500" b="1" i="1" dirty="0"/>
              <a:t>de identificação</a:t>
            </a:r>
            <a:r>
              <a:rPr lang="pt-BR" sz="5500" dirty="0"/>
              <a:t/>
            </a:r>
            <a:br>
              <a:rPr lang="pt-BR" sz="5500" dirty="0"/>
            </a:br>
            <a:r>
              <a:rPr lang="pt-BR" sz="5500" dirty="0"/>
              <a:t>- nome do paciente</a:t>
            </a:r>
            <a:br>
              <a:rPr lang="pt-BR" sz="5500" dirty="0"/>
            </a:br>
            <a:r>
              <a:rPr lang="pt-BR" sz="5500" dirty="0"/>
              <a:t>- nome da mãe</a:t>
            </a:r>
            <a:br>
              <a:rPr lang="pt-BR" sz="5500" dirty="0"/>
            </a:br>
            <a:r>
              <a:rPr lang="pt-BR" sz="5500" dirty="0"/>
              <a:t>- número do prontuário e/ou número do exame</a:t>
            </a:r>
          </a:p>
          <a:p>
            <a:endParaRPr lang="pt-BR" sz="5500" b="1" i="1" dirty="0" smtClean="0"/>
          </a:p>
          <a:p>
            <a:r>
              <a:rPr lang="pt-BR" sz="5500" b="1" i="1" dirty="0" smtClean="0"/>
              <a:t>Variáveis </a:t>
            </a:r>
            <a:r>
              <a:rPr lang="pt-BR" sz="5500" b="1" i="1" dirty="0"/>
              <a:t>demográficas</a:t>
            </a:r>
            <a:r>
              <a:rPr lang="pt-BR" sz="5500" dirty="0"/>
              <a:t/>
            </a:r>
            <a:br>
              <a:rPr lang="pt-BR" sz="5500" dirty="0"/>
            </a:br>
            <a:r>
              <a:rPr lang="pt-BR" sz="5500" dirty="0"/>
              <a:t>- sexo</a:t>
            </a:r>
            <a:br>
              <a:rPr lang="pt-BR" sz="5500" dirty="0"/>
            </a:br>
            <a:r>
              <a:rPr lang="pt-BR" sz="5500" dirty="0"/>
              <a:t>- cor da pele</a:t>
            </a:r>
            <a:br>
              <a:rPr lang="pt-BR" sz="5500" dirty="0"/>
            </a:br>
            <a:r>
              <a:rPr lang="pt-BR" sz="5500" dirty="0"/>
              <a:t>- data de nascimento</a:t>
            </a:r>
            <a:br>
              <a:rPr lang="pt-BR" sz="5500" dirty="0"/>
            </a:br>
            <a:r>
              <a:rPr lang="pt-BR" sz="5500" dirty="0"/>
              <a:t>- idade na data do diagnóstico</a:t>
            </a:r>
            <a:br>
              <a:rPr lang="pt-BR" sz="5500" dirty="0"/>
            </a:br>
            <a:r>
              <a:rPr lang="pt-BR" sz="5500" dirty="0"/>
              <a:t>- profissão</a:t>
            </a:r>
            <a:br>
              <a:rPr lang="pt-BR" sz="5500" dirty="0"/>
            </a:br>
            <a:r>
              <a:rPr lang="pt-BR" sz="5500" dirty="0"/>
              <a:t>- endereço completo</a:t>
            </a:r>
            <a:br>
              <a:rPr lang="pt-BR" sz="5500" dirty="0"/>
            </a:br>
            <a:endParaRPr lang="pt-BR" sz="5500" dirty="0" smtClean="0"/>
          </a:p>
          <a:p>
            <a:r>
              <a:rPr lang="pt-BR" sz="5500" b="1" i="1" dirty="0" smtClean="0"/>
              <a:t>Variáveis </a:t>
            </a:r>
            <a:r>
              <a:rPr lang="pt-BR" sz="5500" b="1" i="1" dirty="0"/>
              <a:t>referentes ao tumor</a:t>
            </a:r>
            <a:r>
              <a:rPr lang="pt-BR" sz="5500" dirty="0"/>
              <a:t/>
            </a:r>
            <a:br>
              <a:rPr lang="pt-BR" sz="5500" dirty="0"/>
            </a:br>
            <a:r>
              <a:rPr lang="pt-BR" sz="5500" dirty="0"/>
              <a:t>- ano de diagnóstico</a:t>
            </a:r>
            <a:br>
              <a:rPr lang="pt-BR" sz="5500" dirty="0"/>
            </a:br>
            <a:r>
              <a:rPr lang="pt-BR" sz="5500" dirty="0"/>
              <a:t>- localização primária do tumor</a:t>
            </a:r>
            <a:br>
              <a:rPr lang="pt-BR" sz="5500" dirty="0"/>
            </a:br>
            <a:r>
              <a:rPr lang="pt-BR" sz="5500" dirty="0"/>
              <a:t>- morfologia</a:t>
            </a:r>
            <a:br>
              <a:rPr lang="pt-BR" sz="5500" dirty="0"/>
            </a:br>
            <a:r>
              <a:rPr lang="pt-BR" sz="5500" dirty="0"/>
              <a:t>- meio de diagnóstico</a:t>
            </a:r>
            <a:br>
              <a:rPr lang="pt-BR" sz="5500" dirty="0"/>
            </a:br>
            <a:r>
              <a:rPr lang="pt-BR" sz="5500" dirty="0"/>
              <a:t>- extensão da doença</a:t>
            </a:r>
            <a:br>
              <a:rPr lang="pt-BR" sz="5500" dirty="0"/>
            </a:br>
            <a:r>
              <a:rPr lang="pt-BR" sz="5500" dirty="0"/>
              <a:t>- data do diagnóstico</a:t>
            </a:r>
            <a:br>
              <a:rPr lang="pt-BR" sz="5500" dirty="0"/>
            </a:br>
            <a:r>
              <a:rPr lang="pt-BR" sz="5500" dirty="0"/>
              <a:t>- data do óbito</a:t>
            </a:r>
            <a:br>
              <a:rPr lang="pt-BR" sz="5500" dirty="0"/>
            </a:br>
            <a:r>
              <a:rPr lang="pt-BR" sz="5500" dirty="0"/>
              <a:t>- tipo do óbito (por câncer e por não câncer)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2780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b="1" i="1" dirty="0"/>
              <a:t>Classificação e Codificação</a:t>
            </a:r>
            <a:endParaRPr lang="pt-BR" dirty="0"/>
          </a:p>
          <a:p>
            <a:r>
              <a:rPr lang="pt-BR" dirty="0"/>
              <a:t>A partir do ano de 1996, a Classificação Internacional de Doenças para Oncologia, 2ª edição - CID-O2 foi utilizada por todos os RCBP, à exceção de Recife que a utilizava em 1995. O RCBP de Porto Alegre, para o período entre 1993 e 1995, utilizou a Classificação Internacional de Doenças para Oncologia, 1ª edição CID-O. O RCBP de Campinas, para o período entre 1991 e 1993, utilizou a CID-O. Para os anos de 1994 e 1995 a CID-O2 foi utilizada.</a:t>
            </a:r>
          </a:p>
          <a:p>
            <a:r>
              <a:rPr lang="pt-BR" dirty="0" smtClean="0"/>
              <a:t>Recursos do </a:t>
            </a:r>
            <a:r>
              <a:rPr lang="pt-BR" dirty="0" err="1" smtClean="0"/>
              <a:t>SisbasePop</a:t>
            </a:r>
            <a:r>
              <a:rPr lang="pt-BR" dirty="0" smtClean="0"/>
              <a:t> incluem </a:t>
            </a:r>
            <a:r>
              <a:rPr lang="pt-BR" dirty="0"/>
              <a:t>verificação de consistência desde a entrada de dados até a escolha do caso (ou casos) elegível. Os itens verificados constam de: 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* compatibilidade entre topografia e sexo</a:t>
            </a:r>
            <a:br>
              <a:rPr lang="pt-BR" dirty="0"/>
            </a:br>
            <a:r>
              <a:rPr lang="pt-BR" dirty="0"/>
              <a:t>* compatibilidade entre topografia e morfologia</a:t>
            </a:r>
            <a:br>
              <a:rPr lang="pt-BR" dirty="0"/>
            </a:br>
            <a:r>
              <a:rPr lang="pt-BR" dirty="0"/>
              <a:t>* compatibilidade entre morfologia e extensão da doença</a:t>
            </a:r>
            <a:br>
              <a:rPr lang="pt-BR" dirty="0"/>
            </a:br>
            <a:r>
              <a:rPr lang="pt-BR" dirty="0"/>
              <a:t>* compatibilidade entre data de nascimento e data do diagnóstico</a:t>
            </a:r>
            <a:br>
              <a:rPr lang="pt-BR" dirty="0"/>
            </a:br>
            <a:r>
              <a:rPr lang="pt-BR" dirty="0"/>
              <a:t>* compatibilidade entre topografia e idade</a:t>
            </a:r>
            <a:br>
              <a:rPr lang="pt-BR" dirty="0"/>
            </a:br>
            <a:r>
              <a:rPr lang="pt-BR" dirty="0"/>
              <a:t>* compatibilidade entre morfologia e idade</a:t>
            </a:r>
            <a:br>
              <a:rPr lang="pt-BR" dirty="0"/>
            </a:br>
            <a:r>
              <a:rPr lang="pt-BR" dirty="0"/>
              <a:t>* compatibilidade entre data do óbito (se for o caso), data de nascimento e data de diagnóstico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7334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pt-BR" sz="3200" dirty="0" smtClean="0"/>
              <a:t>Registro de Câncer de Base Populacional-</a:t>
            </a:r>
            <a:r>
              <a:rPr lang="pt-BR" sz="3200" b="1" i="1" dirty="0" smtClean="0"/>
              <a:t>Indicadores de Qualidade dos Dados</a:t>
            </a: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21305"/>
            <a:ext cx="8229600" cy="5429200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I</a:t>
            </a:r>
            <a:r>
              <a:rPr lang="pt-BR" dirty="0" smtClean="0"/>
              <a:t>ndicadores </a:t>
            </a:r>
            <a:r>
              <a:rPr lang="pt-BR" dirty="0"/>
              <a:t>de qualidade 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r>
              <a:rPr lang="pt-BR" b="1" i="1" dirty="0"/>
              <a:t>Percentual de C80 (Localização Primária Desconhecida)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Importante </a:t>
            </a:r>
            <a:r>
              <a:rPr lang="pt-BR" dirty="0"/>
              <a:t>indicador de qualidade de informação sobre o diagnóstico. Um elevado percentual de "localização primária desconhecida" pode significar a existência de uma má classificação diagnóstica.</a:t>
            </a:r>
          </a:p>
          <a:p>
            <a:endParaRPr lang="pt-BR" b="1" i="1" dirty="0" smtClean="0"/>
          </a:p>
          <a:p>
            <a:r>
              <a:rPr lang="pt-BR" b="1" i="1" dirty="0" smtClean="0"/>
              <a:t>Percentual </a:t>
            </a:r>
            <a:r>
              <a:rPr lang="pt-BR" b="1" i="1" dirty="0"/>
              <a:t>de Idade Ignorada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Elevado </a:t>
            </a:r>
            <a:r>
              <a:rPr lang="pt-BR" dirty="0"/>
              <a:t>percentual pode subestimar as taxas específicas </a:t>
            </a:r>
            <a:r>
              <a:rPr lang="pt-BR" dirty="0" smtClean="0"/>
              <a:t>e afetar </a:t>
            </a:r>
            <a:r>
              <a:rPr lang="pt-BR" dirty="0"/>
              <a:t>o valor da taxa ajustada por idade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b="1" i="1" dirty="0"/>
              <a:t>Percentual de Diagnóstico </a:t>
            </a:r>
            <a:r>
              <a:rPr lang="pt-BR" b="1" i="1" dirty="0" smtClean="0"/>
              <a:t>Histopatológico</a:t>
            </a:r>
          </a:p>
          <a:p>
            <a:r>
              <a:rPr lang="pt-BR" sz="3300" dirty="0" smtClean="0"/>
              <a:t>Verificação </a:t>
            </a:r>
            <a:r>
              <a:rPr lang="pt-BR" sz="3300" dirty="0"/>
              <a:t>microscópica dos exames histológicos, citológicos e hematológicos. </a:t>
            </a:r>
            <a:br>
              <a:rPr lang="pt-BR" sz="3300" dirty="0"/>
            </a:br>
            <a:r>
              <a:rPr lang="pt-BR" sz="3300" dirty="0" smtClean="0"/>
              <a:t>É um indicador </a:t>
            </a:r>
            <a:r>
              <a:rPr lang="pt-BR" sz="3300" dirty="0"/>
              <a:t>positivo da validade </a:t>
            </a:r>
            <a:r>
              <a:rPr lang="pt-BR" sz="3300" dirty="0" smtClean="0"/>
              <a:t>da </a:t>
            </a:r>
            <a:r>
              <a:rPr lang="pt-BR" sz="3300" dirty="0"/>
              <a:t>informação do registro. </a:t>
            </a:r>
            <a:endParaRPr lang="pt-BR" sz="3300" dirty="0" smtClean="0"/>
          </a:p>
          <a:p>
            <a:r>
              <a:rPr lang="pt-BR" sz="3300" dirty="0" smtClean="0"/>
              <a:t>Entretanto</a:t>
            </a:r>
            <a:r>
              <a:rPr lang="pt-BR" sz="3300" dirty="0"/>
              <a:t>, um alto percentual deste indicador pode refletir o fato do RCBP basear a coleta de dados em laboratórios de anatomia patológica, podendo indicar falta de cobertura (</a:t>
            </a:r>
            <a:r>
              <a:rPr lang="pt-BR" sz="3300" dirty="0" err="1"/>
              <a:t>sub-notificação</a:t>
            </a:r>
            <a:r>
              <a:rPr lang="pt-BR" sz="3300" dirty="0"/>
              <a:t>). </a:t>
            </a:r>
          </a:p>
        </p:txBody>
      </p:sp>
    </p:spTree>
    <p:extLst>
      <p:ext uri="{BB962C8B-B14F-4D97-AF65-F5344CB8AC3E}">
        <p14:creationId xmlns:p14="http://schemas.microsoft.com/office/powerpoint/2010/main" val="4075043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Registro de Câncer de Base Populacional-</a:t>
            </a:r>
            <a:r>
              <a:rPr lang="pt-BR" sz="3600" b="1" i="1" dirty="0" smtClean="0"/>
              <a:t>Indicadores de Qualidade dos Dados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pt-BR" b="1" i="1" dirty="0" smtClean="0"/>
              <a:t>Razão de Mortalidade/Incidência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razão de Mortalidade/Incidência é um importante indicador de cobertura. O número de óbitos por câncer obtidos de uma fonte independente (informações sobre óbitos do sistema oficial - SIM) é comparado com o número de casos novos de câncer, em um mesmo período de tempo.</a:t>
            </a:r>
          </a:p>
          <a:p>
            <a:endParaRPr lang="pt-BR" dirty="0" smtClean="0"/>
          </a:p>
          <a:p>
            <a:r>
              <a:rPr lang="pt-BR" b="1" i="1" dirty="0" smtClean="0"/>
              <a:t>Percentual Somente por Declaração de Óbito (SDO)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percentual de casos notificados somente pela declaração de óbito é um indicador de cobertura. Um baixo percentual de casos notificados a partir da declaração de óbito pode indicar uma boa cobertura do RCBP.</a:t>
            </a:r>
          </a:p>
          <a:p>
            <a:endParaRPr lang="pt-BR" b="1" i="1" dirty="0" smtClean="0"/>
          </a:p>
          <a:p>
            <a:r>
              <a:rPr lang="pt-BR" b="1" i="1" dirty="0" smtClean="0"/>
              <a:t>Parâmetros sugeridos para avaliação do RCBP</a:t>
            </a:r>
            <a:endParaRPr lang="pt-BR" dirty="0" smtClean="0"/>
          </a:p>
          <a:p>
            <a:r>
              <a:rPr lang="pt-BR" dirty="0" smtClean="0"/>
              <a:t>% C80 e % Idade Ignorada - abaixo de 10%</a:t>
            </a:r>
            <a:br>
              <a:rPr lang="pt-BR" dirty="0" smtClean="0"/>
            </a:br>
            <a:r>
              <a:rPr lang="pt-BR" dirty="0" smtClean="0"/>
              <a:t>% Diagnóstico Histopatológico - acima de 70%</a:t>
            </a:r>
            <a:br>
              <a:rPr lang="pt-BR" dirty="0" smtClean="0"/>
            </a:br>
            <a:r>
              <a:rPr lang="pt-BR" dirty="0" smtClean="0"/>
              <a:t>Razão Mortalidade/ Incidência (x 100) - entre 20 e 30%</a:t>
            </a:r>
            <a:br>
              <a:rPr lang="pt-BR" dirty="0" smtClean="0"/>
            </a:br>
            <a:r>
              <a:rPr lang="pt-BR" dirty="0" smtClean="0"/>
              <a:t>% SDO - até 20 %</a:t>
            </a:r>
          </a:p>
        </p:txBody>
      </p:sp>
    </p:spTree>
    <p:extLst>
      <p:ext uri="{BB962C8B-B14F-4D97-AF65-F5344CB8AC3E}">
        <p14:creationId xmlns:p14="http://schemas.microsoft.com/office/powerpoint/2010/main" val="9264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Vigitel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Levantamento sobre fatores de risco para doenças não transmissíveis no país</a:t>
            </a:r>
          </a:p>
          <a:p>
            <a:endParaRPr lang="pt-BR" dirty="0"/>
          </a:p>
          <a:p>
            <a:r>
              <a:rPr lang="pt-BR" dirty="0" smtClean="0"/>
              <a:t>“Vigilância de Fatores de Risco e Proteção para Doenças Crônicas por Inquérito Telefônico” (VIGITEL)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57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Vigilância em </a:t>
            </a:r>
            <a:r>
              <a:rPr lang="pt-BR" dirty="0" err="1" smtClean="0"/>
              <a:t>DNTs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</a:p>
          <a:p>
            <a:endParaRPr lang="pt-BR" dirty="0"/>
          </a:p>
          <a:p>
            <a:r>
              <a:rPr lang="pt-BR" dirty="0" smtClean="0"/>
              <a:t>Por que é importante?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348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Vigitel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 Dados de 2013</a:t>
            </a:r>
          </a:p>
          <a:p>
            <a:r>
              <a:rPr lang="pt-BR" dirty="0" smtClean="0"/>
              <a:t>Periodicidade: anual desde 2006 </a:t>
            </a:r>
          </a:p>
          <a:p>
            <a:r>
              <a:rPr lang="pt-BR" dirty="0" smtClean="0"/>
              <a:t>Público: maiores de 18 anos e residentes nas 26 capitais e DF</a:t>
            </a:r>
          </a:p>
          <a:p>
            <a:r>
              <a:rPr lang="pt-BR" dirty="0" smtClean="0"/>
              <a:t>Cerca de 53 mil entrevistas (por telefone) </a:t>
            </a:r>
          </a:p>
          <a:p>
            <a:r>
              <a:rPr lang="pt-BR" dirty="0" smtClean="0"/>
              <a:t>Metodologia: utilização dos parâmetros populacionais do Censo 2010 (IBGE) - população mais escolarizada e idosa</a:t>
            </a:r>
          </a:p>
          <a:p>
            <a:r>
              <a:rPr lang="pt-BR" dirty="0" smtClean="0"/>
              <a:t>Parceria: Ministério da Saúde e Núcleo de Pesquisas Epidemiológicas em Nutrição e Saúde da USP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338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VIGITEL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http://portalsaude.saude.gov.br/images/pdf/2014/abril/30/Lancamento-Vigitel-28-04-ok.pdf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27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SISVAN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http://dabsistemas.saude.gov.br/sistemas/sisvan/relatorios_publicos/relatorios.php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9925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Pesquisas que aportam dados 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SABE</a:t>
            </a:r>
          </a:p>
          <a:p>
            <a:r>
              <a:rPr lang="pt-BR" dirty="0" smtClean="0"/>
              <a:t>ELSA-BRASIL</a:t>
            </a:r>
          </a:p>
          <a:p>
            <a:r>
              <a:rPr lang="pt-BR" dirty="0" smtClean="0"/>
              <a:t>ISA-SP (Acesso a serviços)</a:t>
            </a:r>
          </a:p>
          <a:p>
            <a:r>
              <a:rPr lang="pt-BR" dirty="0" smtClean="0"/>
              <a:t>PNS-BRASIL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3944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www.elsa.org.br/oelsabrasil.html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O estudo pretende investigar associações entre as doenças crônicas principalmente cardiovasculares e diabetes - e fatores biológicos, comportamentais, ambientais, ocupacionais e sociais. Com Centros de Investigação distribuídos em seis estados, objetiva-se também a análise de possíveis variações regionais relacionadas a essas enfermidades no país.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    Além disso, a investigação tem como meta a qualificação de profissionais em epidemiologia de doenças crônicas e o fortalecimento da pesquisa científica nesse campo temático. Ultrapassando os limites nacionais, também pretende tornar-se referência para populações de outros países com características próximas à brasileira. 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733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ELSA-BRASIL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www.scielo.br/pdf/rsp/v43n1/it-decit.pdf</a:t>
            </a:r>
            <a:endParaRPr lang="pt-BR" dirty="0" smtClean="0"/>
          </a:p>
          <a:p>
            <a:endParaRPr lang="pt-BR" dirty="0"/>
          </a:p>
          <a:p>
            <a:r>
              <a:rPr lang="en-US" dirty="0"/>
              <a:t>All active or retired employees of the six institutions (and,</a:t>
            </a:r>
          </a:p>
          <a:p>
            <a:r>
              <a:rPr lang="en-US" dirty="0"/>
              <a:t>in a few instances, also of related educational or health institutions),</a:t>
            </a:r>
          </a:p>
          <a:p>
            <a:r>
              <a:rPr lang="en-US" dirty="0"/>
              <a:t>of both sexes, and with ages between 35 and 74</a:t>
            </a:r>
          </a:p>
          <a:p>
            <a:r>
              <a:rPr lang="en-US" dirty="0"/>
              <a:t>years, were eligible for the study, </a:t>
            </a:r>
            <a:r>
              <a:rPr lang="en-US" dirty="0" err="1"/>
              <a:t>totalling</a:t>
            </a:r>
            <a:r>
              <a:rPr lang="en-US" dirty="0"/>
              <a:t>, in 2008, 52 137</a:t>
            </a:r>
          </a:p>
          <a:p>
            <a:r>
              <a:rPr lang="pt-BR" dirty="0" err="1"/>
              <a:t>potential</a:t>
            </a:r>
            <a:r>
              <a:rPr lang="pt-BR" dirty="0"/>
              <a:t> </a:t>
            </a:r>
            <a:r>
              <a:rPr lang="pt-BR" dirty="0" err="1"/>
              <a:t>participants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75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88640"/>
            <a:ext cx="6380386" cy="657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57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ISA-SP (2003, 2008, 2014)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www.fsp.usp.br/isa-sp/old/index_arquivos/Page3157.htm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ISA- Capital SP (2014)</a:t>
            </a:r>
          </a:p>
          <a:p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www.fsp.usp.br/isa-sp/index.htm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1248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ISA- SP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Alimentação</a:t>
            </a:r>
          </a:p>
          <a:p>
            <a:r>
              <a:rPr lang="pt-BR" dirty="0" smtClean="0"/>
              <a:t>Acesso a serviços de saúde</a:t>
            </a:r>
          </a:p>
          <a:p>
            <a:r>
              <a:rPr lang="pt-BR" dirty="0" smtClean="0"/>
              <a:t>Acesso a medicamentos</a:t>
            </a:r>
          </a:p>
          <a:p>
            <a:r>
              <a:rPr lang="pt-BR" dirty="0" smtClean="0"/>
              <a:t>Condição de Saúde </a:t>
            </a:r>
            <a:r>
              <a:rPr lang="pt-BR" dirty="0" err="1" smtClean="0"/>
              <a:t>autorrelatada</a:t>
            </a:r>
            <a:endParaRPr lang="pt-BR" dirty="0" smtClean="0"/>
          </a:p>
          <a:p>
            <a:r>
              <a:rPr lang="pt-BR" dirty="0" smtClean="0"/>
              <a:t>Entre outras variáveis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744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21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de vigilância em </a:t>
            </a:r>
            <a:r>
              <a:rPr lang="pt-BR" dirty="0" err="1" smtClean="0"/>
              <a:t>DNTs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Sistemas comuns a outras doenças (SIM, SINASC, SIH, SIA)</a:t>
            </a:r>
          </a:p>
          <a:p>
            <a:r>
              <a:rPr lang="pt-BR" dirty="0" err="1" smtClean="0"/>
              <a:t>Hiperdia</a:t>
            </a:r>
            <a:r>
              <a:rPr lang="pt-BR" dirty="0" smtClean="0"/>
              <a:t> (hipertensão em diabetes)</a:t>
            </a:r>
          </a:p>
          <a:p>
            <a:r>
              <a:rPr lang="pt-BR" dirty="0" smtClean="0"/>
              <a:t>Registros de câncer de base populacional</a:t>
            </a:r>
          </a:p>
          <a:p>
            <a:r>
              <a:rPr lang="pt-BR" dirty="0" smtClean="0"/>
              <a:t>Registros de câncer de base </a:t>
            </a:r>
            <a:r>
              <a:rPr lang="pt-BR" dirty="0" smtClean="0"/>
              <a:t>hospitalar</a:t>
            </a:r>
            <a:endParaRPr lang="pt-BR" dirty="0" smtClean="0"/>
          </a:p>
          <a:p>
            <a:r>
              <a:rPr lang="pt-BR" dirty="0" smtClean="0"/>
              <a:t>No Brasil: </a:t>
            </a:r>
            <a:r>
              <a:rPr lang="pt-BR" dirty="0" err="1" smtClean="0"/>
              <a:t>Vigitel</a:t>
            </a:r>
            <a:r>
              <a:rPr lang="pt-BR" dirty="0" smtClean="0"/>
              <a:t> (Fatores de risco), PNS</a:t>
            </a:r>
          </a:p>
          <a:p>
            <a:r>
              <a:rPr lang="pt-BR" dirty="0" smtClean="0"/>
              <a:t>Em São Paulo: Pesquisas de base populacional</a:t>
            </a:r>
          </a:p>
          <a:p>
            <a:pPr marL="457200" lvl="1" indent="0">
              <a:buNone/>
            </a:pPr>
            <a:r>
              <a:rPr lang="pt-BR" dirty="0" smtClean="0"/>
              <a:t>-Elsa, SABE, ISA-SP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20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Hiperdia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http://datasus.saude.gov.br/sistemas-e-aplicativos/epidemiologicos/hiperdia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Manual</a:t>
            </a:r>
          </a:p>
          <a:p>
            <a:pPr lvl="1"/>
            <a:r>
              <a:rPr lang="pt-BR" dirty="0" smtClean="0">
                <a:hlinkClick r:id="rId3"/>
              </a:rPr>
              <a:t>http://www.saude.sp.gov.br/resources/ses/perfil/gestor/homepage/auditoria/manuais/manual-hiperdia_1.5_m_02.pdf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52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Hiperdia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 de Cadastramento e Acompanhamento de Hipertensos e Diabéticos</a:t>
            </a:r>
          </a:p>
          <a:p>
            <a:endParaRPr lang="pt-BR" dirty="0"/>
          </a:p>
          <a:p>
            <a:r>
              <a:rPr lang="pt-BR" dirty="0" smtClean="0"/>
              <a:t>Variáveis clínicas- </a:t>
            </a:r>
            <a:r>
              <a:rPr lang="pt-BR" dirty="0" err="1" smtClean="0"/>
              <a:t>pág</a:t>
            </a:r>
            <a:r>
              <a:rPr lang="pt-BR" dirty="0" smtClean="0"/>
              <a:t> 94 do manual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623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Pesquisa avaliou </a:t>
            </a:r>
            <a:r>
              <a:rPr lang="pt-BR" dirty="0" err="1" smtClean="0"/>
              <a:t>sishiperdia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08" y="1412776"/>
            <a:ext cx="770501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15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Fragilidades </a:t>
            </a:r>
            <a:r>
              <a:rPr lang="pt-BR" dirty="0" err="1" smtClean="0"/>
              <a:t>Hiperdia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“No que tange a </a:t>
            </a:r>
            <a:r>
              <a:rPr lang="pt-BR" dirty="0" smtClean="0">
                <a:solidFill>
                  <a:srgbClr val="FF0000"/>
                </a:solidFill>
              </a:rPr>
              <a:t>acessibilidade</a:t>
            </a:r>
            <a:r>
              <a:rPr lang="pt-BR" dirty="0" smtClean="0"/>
              <a:t>, foi demonstrado uma limitação de acesso à </a:t>
            </a:r>
            <a:r>
              <a:rPr lang="pt-BR" dirty="0" err="1" smtClean="0"/>
              <a:t>infra-estrutura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dificuldade de acesso à internet e equipamentos eletrônicos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 No critério de clareza metodológica, </a:t>
            </a:r>
            <a:r>
              <a:rPr lang="pt-BR" dirty="0" smtClean="0">
                <a:solidFill>
                  <a:srgbClr val="FF0000"/>
                </a:solidFill>
              </a:rPr>
              <a:t>faltavam algumas informações para o preenchimento dos formulários cadastrais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Em relação à completitude, foi evidenciado </a:t>
            </a:r>
            <a:r>
              <a:rPr lang="pt-BR" dirty="0" smtClean="0">
                <a:solidFill>
                  <a:srgbClr val="0070C0"/>
                </a:solidFill>
              </a:rPr>
              <a:t>um bom grau de preenchimento das fichas</a:t>
            </a:r>
            <a:r>
              <a:rPr lang="pt-BR" dirty="0" smtClean="0"/>
              <a:t>, apesar de ter sido contestada quanto à carência de informações fundamentais para avaliação do estado de saúde de indivíduos hipertensos e diabéticos. </a:t>
            </a:r>
          </a:p>
          <a:p>
            <a:r>
              <a:rPr lang="pt-BR" dirty="0" smtClean="0"/>
              <a:t>Foi verificado um </a:t>
            </a:r>
            <a:r>
              <a:rPr lang="pt-BR" dirty="0" smtClean="0">
                <a:solidFill>
                  <a:srgbClr val="FF0000"/>
                </a:solidFill>
              </a:rPr>
              <a:t>elevado nível de subnotificação no sistema </a:t>
            </a:r>
            <a:r>
              <a:rPr lang="pt-BR" dirty="0" smtClean="0"/>
              <a:t>e um grande número de hipertensos não cadastrados simultaneamente em distintos bancos expressando a fragilidade nas dimensões: </a:t>
            </a:r>
            <a:r>
              <a:rPr lang="pt-BR" dirty="0" smtClean="0">
                <a:solidFill>
                  <a:srgbClr val="FF0000"/>
                </a:solidFill>
              </a:rPr>
              <a:t>cobertura, confiabilidade e consistência</a:t>
            </a:r>
            <a:r>
              <a:rPr lang="pt-BR" dirty="0" smtClean="0"/>
              <a:t>. </a:t>
            </a:r>
          </a:p>
          <a:p>
            <a:r>
              <a:rPr lang="pt-BR" dirty="0" smtClean="0"/>
              <a:t>No que tange a oportunidade, a </a:t>
            </a:r>
            <a:r>
              <a:rPr lang="pt-BR" dirty="0" smtClean="0">
                <a:solidFill>
                  <a:srgbClr val="FF0000"/>
                </a:solidFill>
              </a:rPr>
              <a:t>carência de recursos humanos para operacionalizar o sistema e o despreparo dos profissionais da assistência</a:t>
            </a:r>
            <a:r>
              <a:rPr lang="pt-BR" dirty="0" smtClean="0"/>
              <a:t> e da gestão comprometem a utilização dos indicadores gerados pelo </a:t>
            </a:r>
            <a:r>
              <a:rPr lang="pt-BR" dirty="0" err="1" smtClean="0"/>
              <a:t>Hiperdia</a:t>
            </a:r>
            <a:r>
              <a:rPr lang="pt-BR" dirty="0" smtClean="0"/>
              <a:t> no planejamento e na avaliação das ações de saúde. “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797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“No entanto, Ferreira e Ferreira (2009) observaram dificuldades do </a:t>
            </a:r>
            <a:r>
              <a:rPr lang="pt-BR" dirty="0" err="1" smtClean="0"/>
              <a:t>SisHiperdia</a:t>
            </a:r>
            <a:r>
              <a:rPr lang="pt-BR" dirty="0" smtClean="0"/>
              <a:t>  em estimar a prevalência de DM que refletisse a realidade local. Jardim et al. (2009) também observaram o </a:t>
            </a:r>
            <a:r>
              <a:rPr lang="pt-BR" dirty="0" err="1" smtClean="0">
                <a:solidFill>
                  <a:srgbClr val="FF0000"/>
                </a:solidFill>
              </a:rPr>
              <a:t>subdimensionamento</a:t>
            </a:r>
            <a:r>
              <a:rPr lang="pt-BR" dirty="0" smtClean="0">
                <a:solidFill>
                  <a:srgbClr val="FF0000"/>
                </a:solidFill>
              </a:rPr>
              <a:t> epidemiológico do impacto da HAS e DM</a:t>
            </a:r>
            <a:r>
              <a:rPr lang="pt-BR" dirty="0" smtClean="0"/>
              <a:t>. Em estudo, 37 municípios de Santa Catarina apresentaram problemas de subnotificação ou erros de medidas registrados no sistema (RABETTI; FREITAS, 2011). A </a:t>
            </a:r>
            <a:r>
              <a:rPr lang="pt-BR" dirty="0" err="1" smtClean="0"/>
              <a:t>sub-notificação</a:t>
            </a:r>
            <a:r>
              <a:rPr lang="pt-BR" dirty="0" smtClean="0"/>
              <a:t> pode acontecer em qualquer uma das instâncias por onde os dados passam até serem gerados no sistema (ROESE et al., 2011).”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675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“No cotidiano dos serviços de saúde, o que se observam são profissionais coletando um grande número de dados, preenchendo formulários e mais formulários, encaminhando-os às Secretárias Municipais de Saúde, mas não obtêm retorno das informações que ajudaram a gerar.”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0807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1035</Words>
  <Application>Microsoft Office PowerPoint</Application>
  <PresentationFormat>Apresentação na tela (4:3)</PresentationFormat>
  <Paragraphs>130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Vigilância em Doenças Não Transmissíveis</vt:lpstr>
      <vt:lpstr>Vigilância em DNTs</vt:lpstr>
      <vt:lpstr>Sistemas de vigilância em DNTs</vt:lpstr>
      <vt:lpstr>Hiperdia</vt:lpstr>
      <vt:lpstr>Hiperdia</vt:lpstr>
      <vt:lpstr>Pesquisa avaliou sishiperdia</vt:lpstr>
      <vt:lpstr>Fragilidades Hiperdia</vt:lpstr>
      <vt:lpstr>Apresentação do PowerPoint</vt:lpstr>
      <vt:lpstr>Apresentação do PowerPoint</vt:lpstr>
      <vt:lpstr>Link para artigo sobre o Hiperdia</vt:lpstr>
      <vt:lpstr>Registros de Câncer</vt:lpstr>
      <vt:lpstr>Registro de câncer de base populacional</vt:lpstr>
      <vt:lpstr>Registros de câncer</vt:lpstr>
      <vt:lpstr>Registros de Câncer de Base Populacional</vt:lpstr>
      <vt:lpstr>Registros de Câncer de Base Populacional</vt:lpstr>
      <vt:lpstr>Apresentação do PowerPoint</vt:lpstr>
      <vt:lpstr>Registro de Câncer de Base Populacional-Indicadores de Qualidade dos Dados </vt:lpstr>
      <vt:lpstr>Registro de Câncer de Base Populacional-Indicadores de Qualidade dos Dados</vt:lpstr>
      <vt:lpstr>Vigitel</vt:lpstr>
      <vt:lpstr>Vigitel</vt:lpstr>
      <vt:lpstr>VIGITEL</vt:lpstr>
      <vt:lpstr>SISVAN</vt:lpstr>
      <vt:lpstr>Pesquisas que aportam dados importantes</vt:lpstr>
      <vt:lpstr>ELSA</vt:lpstr>
      <vt:lpstr>ELSA-BRASIL</vt:lpstr>
      <vt:lpstr>Apresentação do PowerPoint</vt:lpstr>
      <vt:lpstr>ISA-SP (2003, 2008, 2014)</vt:lpstr>
      <vt:lpstr>ISA- SP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Vigilância em Doenças Não Transmissíveis</dc:title>
  <dc:creator>tatiana</dc:creator>
  <cp:lastModifiedBy>usuario</cp:lastModifiedBy>
  <cp:revision>14</cp:revision>
  <dcterms:created xsi:type="dcterms:W3CDTF">2015-03-22T16:55:03Z</dcterms:created>
  <dcterms:modified xsi:type="dcterms:W3CDTF">2017-05-08T17:08:21Z</dcterms:modified>
</cp:coreProperties>
</file>