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64" r:id="rId3"/>
    <p:sldId id="265" r:id="rId4"/>
    <p:sldId id="271" r:id="rId5"/>
    <p:sldId id="268" r:id="rId6"/>
    <p:sldId id="272" r:id="rId7"/>
    <p:sldId id="300" r:id="rId8"/>
    <p:sldId id="301" r:id="rId9"/>
    <p:sldId id="276" r:id="rId10"/>
    <p:sldId id="266" r:id="rId11"/>
  </p:sldIdLst>
  <p:sldSz cx="9144000" cy="5143500" type="screen16x9"/>
  <p:notesSz cx="6858000" cy="9144000"/>
  <p:embeddedFontLst>
    <p:embeddedFont>
      <p:font typeface="Playfair Display ExtraBold" panose="020B0604020202020204" charset="0"/>
      <p:bold r:id="rId13"/>
      <p:boldItalic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Playfair Display SemiBold" panose="020B0604020202020204" charset="0"/>
      <p:regular r:id="rId23"/>
      <p:bold r:id="rId24"/>
      <p:italic r:id="rId25"/>
      <p:boldItalic r:id="rId26"/>
    </p:embeddedFont>
    <p:embeddedFont>
      <p:font typeface="Lato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28A5D1-58B7-431E-91BC-1BE8F2743DAC}">
  <a:tblStyle styleId="{7C28A5D1-58B7-431E-91BC-1BE8F2743D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b1e7e2b2a3_1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b1e7e2b2a3_1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950446a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950446a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b1e7e2b2a3_1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b1e7e2b2a3_1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a950446a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a950446a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a950446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a950446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a950446a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a950446a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a950446a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a950446a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62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a950446a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a950446a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17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a950446a0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a950446a0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500000">
            <a:off x="2081874" y="-676141"/>
            <a:ext cx="4916746" cy="530473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14925" y="4383575"/>
            <a:ext cx="6524633" cy="431223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38101" y="29980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88591" y="24048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41565" y="23921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80571" y="18900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364779">
            <a:off x="6133825" y="2654689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64779">
            <a:off x="6308599" y="2958863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80575" y="2668474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44525" y="3023977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460525" y="3201219"/>
            <a:ext cx="159448" cy="804328"/>
          </a:xfrm>
          <a:custGeom>
            <a:avLst/>
            <a:gdLst/>
            <a:ahLst/>
            <a:cxnLst/>
            <a:rect l="l" t="t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52201" y="3232871"/>
            <a:ext cx="236535" cy="375841"/>
          </a:xfrm>
          <a:custGeom>
            <a:avLst/>
            <a:gdLst/>
            <a:ahLst/>
            <a:cxnLst/>
            <a:rect l="l" t="t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77677" y="3127365"/>
            <a:ext cx="127149" cy="409431"/>
          </a:xfrm>
          <a:custGeom>
            <a:avLst/>
            <a:gdLst/>
            <a:ahLst/>
            <a:cxnLst/>
            <a:rect l="l" t="t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784123" y="1348152"/>
            <a:ext cx="514452" cy="550088"/>
            <a:chOff x="2106473" y="1676890"/>
            <a:chExt cx="514452" cy="550088"/>
          </a:xfrm>
        </p:grpSpPr>
        <p:sp>
          <p:nvSpPr>
            <p:cNvPr id="23" name="Google Shape;23;p2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574788" y="3260449"/>
            <a:ext cx="5930448" cy="1360829"/>
            <a:chOff x="1626038" y="3260449"/>
            <a:chExt cx="5930448" cy="1360829"/>
          </a:xfrm>
        </p:grpSpPr>
        <p:sp>
          <p:nvSpPr>
            <p:cNvPr id="26" name="Google Shape;26;p2"/>
            <p:cNvSpPr/>
            <p:nvPr/>
          </p:nvSpPr>
          <p:spPr>
            <a:xfrm>
              <a:off x="1749201" y="3677273"/>
              <a:ext cx="2857844" cy="813656"/>
            </a:xfrm>
            <a:custGeom>
              <a:avLst/>
              <a:gdLst/>
              <a:ahLst/>
              <a:cxnLst/>
              <a:rect l="l" t="t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78209" y="3677273"/>
              <a:ext cx="2858563" cy="813656"/>
            </a:xfrm>
            <a:custGeom>
              <a:avLst/>
              <a:gdLst/>
              <a:ahLst/>
              <a:cxnLst/>
              <a:rect l="l" t="t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96674" y="3523032"/>
              <a:ext cx="2429067" cy="834950"/>
            </a:xfrm>
            <a:custGeom>
              <a:avLst/>
              <a:gdLst/>
              <a:ahLst/>
              <a:cxnLst/>
              <a:rect l="l" t="t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84539" y="3462602"/>
              <a:ext cx="2409642" cy="834806"/>
            </a:xfrm>
            <a:custGeom>
              <a:avLst/>
              <a:gdLst/>
              <a:ahLst/>
              <a:cxnLst/>
              <a:rect l="l" t="t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3101" y="3260449"/>
              <a:ext cx="2302448" cy="1015379"/>
            </a:xfrm>
            <a:custGeom>
              <a:avLst/>
              <a:gdLst/>
              <a:ahLst/>
              <a:cxnLst/>
              <a:rect l="l" t="t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30340" y="3292535"/>
              <a:ext cx="2283599" cy="993077"/>
            </a:xfrm>
            <a:custGeom>
              <a:avLst/>
              <a:gdLst/>
              <a:ahLst/>
              <a:cxnLst/>
              <a:rect l="l" t="t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99643" y="3903022"/>
              <a:ext cx="2273095" cy="274672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63087" y="4041292"/>
              <a:ext cx="1896692" cy="206040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6962" y="3869642"/>
              <a:ext cx="2106189" cy="221147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74" y="4117405"/>
              <a:ext cx="2383887" cy="207910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5149" y="3991077"/>
              <a:ext cx="983598" cy="99711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0271" y="4160857"/>
              <a:ext cx="1017699" cy="87193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9844" y="3785040"/>
              <a:ext cx="827627" cy="62157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39980" y="3767630"/>
              <a:ext cx="939713" cy="105322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26038" y="4282005"/>
              <a:ext cx="3042880" cy="325750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793" y="4281861"/>
              <a:ext cx="3036693" cy="325750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40947" y="4411498"/>
              <a:ext cx="504749" cy="209781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86126" y="4343298"/>
              <a:ext cx="413669" cy="172083"/>
            </a:xfrm>
            <a:custGeom>
              <a:avLst/>
              <a:gdLst/>
              <a:ahLst/>
              <a:cxnLst/>
              <a:rect l="l" t="t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1530435" flipH="1">
            <a:off x="2324182" y="2125230"/>
            <a:ext cx="450048" cy="671762"/>
            <a:chOff x="-536575" y="-610175"/>
            <a:chExt cx="256250" cy="382500"/>
          </a:xfrm>
        </p:grpSpPr>
        <p:sp>
          <p:nvSpPr>
            <p:cNvPr id="45" name="Google Shape;45;p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-2472094">
            <a:off x="6730707" y="1787569"/>
            <a:ext cx="460957" cy="774761"/>
            <a:chOff x="-3487875" y="-1884325"/>
            <a:chExt cx="252400" cy="424225"/>
          </a:xfrm>
        </p:grpSpPr>
        <p:sp>
          <p:nvSpPr>
            <p:cNvPr id="60" name="Google Shape;60;p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855200" y="2104138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"/>
          <p:cNvSpPr/>
          <p:nvPr/>
        </p:nvSpPr>
        <p:spPr>
          <a:xfrm>
            <a:off x="161349" y="4442500"/>
            <a:ext cx="8831812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rot="4899403">
            <a:off x="4659163" y="-557358"/>
            <a:ext cx="3552976" cy="4975386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11"/>
          <p:cNvGrpSpPr/>
          <p:nvPr/>
        </p:nvGrpSpPr>
        <p:grpSpPr>
          <a:xfrm flipH="1">
            <a:off x="4681112" y="3129000"/>
            <a:ext cx="3814537" cy="1434617"/>
            <a:chOff x="2635662" y="3129000"/>
            <a:chExt cx="3814537" cy="1434617"/>
          </a:xfrm>
        </p:grpSpPr>
        <p:grpSp>
          <p:nvGrpSpPr>
            <p:cNvPr id="549" name="Google Shape;549;p11"/>
            <p:cNvGrpSpPr/>
            <p:nvPr/>
          </p:nvGrpSpPr>
          <p:grpSpPr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550" name="Google Shape;550;p11"/>
              <p:cNvSpPr/>
              <p:nvPr/>
            </p:nvSpPr>
            <p:spPr>
              <a:xfrm rot="5400000">
                <a:off x="2646387" y="2466081"/>
                <a:ext cx="426908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5400000">
                <a:off x="2995247" y="4207619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 rot="5400000">
                <a:off x="2375416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 rot="5400000">
                <a:off x="2493699" y="2200211"/>
                <a:ext cx="418787" cy="346514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 rot="5400000">
                <a:off x="3268920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 rot="5400000">
                <a:off x="2111840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 rot="5400000">
                <a:off x="2544699" y="1573578"/>
                <a:ext cx="593958" cy="374231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 rot="5400000">
                <a:off x="3571557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 rot="5400000">
                <a:off x="1269016" y="3359932"/>
                <a:ext cx="592811" cy="17076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 rot="5400000">
                <a:off x="915999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2" name="Google Shape;562;p11"/>
            <p:cNvSpPr/>
            <p:nvPr/>
          </p:nvSpPr>
          <p:spPr>
            <a:xfrm>
              <a:off x="3710175" y="3301850"/>
              <a:ext cx="1434900" cy="252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545625" y="4188450"/>
              <a:ext cx="330900" cy="33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724422" y="1273524"/>
            <a:ext cx="2739145" cy="3253235"/>
            <a:chOff x="-2819875" y="-1836800"/>
            <a:chExt cx="314425" cy="373450"/>
          </a:xfrm>
        </p:grpSpPr>
        <p:sp>
          <p:nvSpPr>
            <p:cNvPr id="565" name="Google Shape;565;p11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2879118" y="3332904"/>
            <a:ext cx="1292663" cy="1305514"/>
            <a:chOff x="1664401" y="4110000"/>
            <a:chExt cx="523049" cy="528249"/>
          </a:xfrm>
        </p:grpSpPr>
        <p:sp>
          <p:nvSpPr>
            <p:cNvPr id="579" name="Google Shape;579;p11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11"/>
          <p:cNvSpPr/>
          <p:nvPr/>
        </p:nvSpPr>
        <p:spPr>
          <a:xfrm>
            <a:off x="4393021" y="100573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"/>
          <p:cNvSpPr/>
          <p:nvPr/>
        </p:nvSpPr>
        <p:spPr>
          <a:xfrm>
            <a:off x="4638533" y="5448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"/>
          <p:cNvSpPr/>
          <p:nvPr/>
        </p:nvSpPr>
        <p:spPr>
          <a:xfrm rot="-704494">
            <a:off x="8349075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"/>
          <p:cNvSpPr/>
          <p:nvPr/>
        </p:nvSpPr>
        <p:spPr>
          <a:xfrm rot="-704494">
            <a:off x="8567012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1"/>
          <p:cNvSpPr/>
          <p:nvPr/>
        </p:nvSpPr>
        <p:spPr>
          <a:xfrm rot="1240352">
            <a:off x="3884122" y="1388488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1"/>
          <p:cNvSpPr/>
          <p:nvPr/>
        </p:nvSpPr>
        <p:spPr>
          <a:xfrm rot="1240352">
            <a:off x="3859000" y="1786756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1"/>
          <p:cNvSpPr/>
          <p:nvPr/>
        </p:nvSpPr>
        <p:spPr>
          <a:xfrm>
            <a:off x="4226976" y="5400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1"/>
          <p:cNvSpPr/>
          <p:nvPr/>
        </p:nvSpPr>
        <p:spPr>
          <a:xfrm>
            <a:off x="8365976" y="8720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>
            <a:off x="8067194" y="807441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629274" y="866979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973708" y="766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"/>
          <p:cNvSpPr/>
          <p:nvPr/>
        </p:nvSpPr>
        <p:spPr>
          <a:xfrm>
            <a:off x="788551" y="4987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"/>
          <p:cNvSpPr txBox="1">
            <a:spLocks noGrp="1"/>
          </p:cNvSpPr>
          <p:nvPr>
            <p:ph type="title" hasCustomPrompt="1"/>
          </p:nvPr>
        </p:nvSpPr>
        <p:spPr>
          <a:xfrm>
            <a:off x="4884261" y="853325"/>
            <a:ext cx="35091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8" name="Google Shape;598;p11"/>
          <p:cNvSpPr txBox="1">
            <a:spLocks noGrp="1"/>
          </p:cNvSpPr>
          <p:nvPr>
            <p:ph type="title" idx="2"/>
          </p:nvPr>
        </p:nvSpPr>
        <p:spPr>
          <a:xfrm>
            <a:off x="4884238" y="2004438"/>
            <a:ext cx="350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list">
  <p:cSld name="BLANK_1_2_1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6"/>
          <p:cNvSpPr/>
          <p:nvPr/>
        </p:nvSpPr>
        <p:spPr>
          <a:xfrm rot="-1512396">
            <a:off x="3972781" y="3426"/>
            <a:ext cx="5015163" cy="4546671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>
            <a:off x="172437" y="4405475"/>
            <a:ext cx="8609302" cy="326800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16"/>
          <p:cNvGrpSpPr/>
          <p:nvPr/>
        </p:nvGrpSpPr>
        <p:grpSpPr>
          <a:xfrm>
            <a:off x="4654391" y="4150688"/>
            <a:ext cx="3487668" cy="412931"/>
            <a:chOff x="4654391" y="4053213"/>
            <a:chExt cx="3487668" cy="412931"/>
          </a:xfrm>
        </p:grpSpPr>
        <p:grpSp>
          <p:nvGrpSpPr>
            <p:cNvPr id="943" name="Google Shape;943;p16"/>
            <p:cNvGrpSpPr/>
            <p:nvPr/>
          </p:nvGrpSpPr>
          <p:grpSpPr>
            <a:xfrm>
              <a:off x="4654400" y="4053213"/>
              <a:ext cx="3487659" cy="409500"/>
              <a:chOff x="4546075" y="5025463"/>
              <a:chExt cx="3487659" cy="409500"/>
            </a:xfrm>
          </p:grpSpPr>
          <p:sp>
            <p:nvSpPr>
              <p:cNvPr id="944" name="Google Shape;944;p16"/>
              <p:cNvSpPr/>
              <p:nvPr/>
            </p:nvSpPr>
            <p:spPr>
              <a:xfrm>
                <a:off x="6205070" y="5025497"/>
                <a:ext cx="1828664" cy="409432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16" extrusionOk="0">
                    <a:moveTo>
                      <a:pt x="1" y="1"/>
                    </a:moveTo>
                    <a:lnTo>
                      <a:pt x="1" y="2816"/>
                    </a:lnTo>
                    <a:lnTo>
                      <a:pt x="12030" y="2816"/>
                    </a:lnTo>
                    <a:cubicBezTo>
                      <a:pt x="12335" y="2816"/>
                      <a:pt x="12577" y="2574"/>
                      <a:pt x="12577" y="2269"/>
                    </a:cubicBezTo>
                    <a:lnTo>
                      <a:pt x="12577" y="547"/>
                    </a:lnTo>
                    <a:cubicBezTo>
                      <a:pt x="12577" y="242"/>
                      <a:pt x="12335" y="1"/>
                      <a:pt x="12030" y="1"/>
                    </a:cubicBez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4546075" y="5025463"/>
                <a:ext cx="1872600" cy="409500"/>
              </a:xfrm>
              <a:prstGeom prst="rect">
                <a:avLst/>
              </a:prstGeom>
              <a:solidFill>
                <a:srgbClr val="A44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16"/>
            <p:cNvGrpSpPr/>
            <p:nvPr/>
          </p:nvGrpSpPr>
          <p:grpSpPr>
            <a:xfrm>
              <a:off x="4654391" y="4053222"/>
              <a:ext cx="1608533" cy="412922"/>
              <a:chOff x="-2801250" y="-1836800"/>
              <a:chExt cx="276575" cy="71000"/>
            </a:xfrm>
          </p:grpSpPr>
          <p:sp>
            <p:nvSpPr>
              <p:cNvPr id="947" name="Google Shape;947;p16"/>
              <p:cNvSpPr/>
              <p:nvPr/>
            </p:nvSpPr>
            <p:spPr>
              <a:xfrm>
                <a:off x="-2587825" y="-1836799"/>
                <a:ext cx="20225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005" extrusionOk="0">
                    <a:moveTo>
                      <a:pt x="1" y="1"/>
                    </a:moveTo>
                    <a:lnTo>
                      <a:pt x="1" y="3004"/>
                    </a:lnTo>
                    <a:lnTo>
                      <a:pt x="809" y="3004"/>
                    </a:lnTo>
                    <a:lnTo>
                      <a:pt x="809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>
                <a:off x="-2758325" y="-1836800"/>
                <a:ext cx="20100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826" extrusionOk="0">
                    <a:moveTo>
                      <a:pt x="1" y="1"/>
                    </a:moveTo>
                    <a:lnTo>
                      <a:pt x="1" y="2825"/>
                    </a:lnTo>
                    <a:lnTo>
                      <a:pt x="804" y="2825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>
                <a:off x="-2544875" y="-1836800"/>
                <a:ext cx="2020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840" extrusionOk="0">
                    <a:moveTo>
                      <a:pt x="0" y="1"/>
                    </a:moveTo>
                    <a:lnTo>
                      <a:pt x="0" y="2840"/>
                    </a:lnTo>
                    <a:lnTo>
                      <a:pt x="808" y="2840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>
                <a:off x="-2801250" y="-1836800"/>
                <a:ext cx="20100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826" extrusionOk="0">
                    <a:moveTo>
                      <a:pt x="1" y="1"/>
                    </a:moveTo>
                    <a:lnTo>
                      <a:pt x="1" y="2825"/>
                    </a:lnTo>
                    <a:lnTo>
                      <a:pt x="804" y="2825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-2715400" y="-1813575"/>
                <a:ext cx="104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1065" extrusionOk="0">
                    <a:moveTo>
                      <a:pt x="528" y="0"/>
                    </a:moveTo>
                    <a:cubicBezTo>
                      <a:pt x="238" y="0"/>
                      <a:pt x="1" y="232"/>
                      <a:pt x="1" y="528"/>
                    </a:cubicBezTo>
                    <a:lnTo>
                      <a:pt x="1" y="537"/>
                    </a:lnTo>
                    <a:cubicBezTo>
                      <a:pt x="1" y="827"/>
                      <a:pt x="238" y="1064"/>
                      <a:pt x="528" y="1064"/>
                    </a:cubicBezTo>
                    <a:lnTo>
                      <a:pt x="3663" y="1064"/>
                    </a:lnTo>
                    <a:cubicBezTo>
                      <a:pt x="3958" y="1064"/>
                      <a:pt x="4190" y="827"/>
                      <a:pt x="4190" y="537"/>
                    </a:cubicBezTo>
                    <a:lnTo>
                      <a:pt x="4190" y="528"/>
                    </a:lnTo>
                    <a:cubicBezTo>
                      <a:pt x="4190" y="232"/>
                      <a:pt x="3958" y="0"/>
                      <a:pt x="3663" y="0"/>
                    </a:cubicBez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16"/>
            <p:cNvGrpSpPr/>
            <p:nvPr/>
          </p:nvGrpSpPr>
          <p:grpSpPr>
            <a:xfrm>
              <a:off x="6547961" y="4053222"/>
              <a:ext cx="1109238" cy="412922"/>
              <a:chOff x="-2715400" y="-1836800"/>
              <a:chExt cx="190725" cy="71000"/>
            </a:xfrm>
          </p:grpSpPr>
          <p:sp>
            <p:nvSpPr>
              <p:cNvPr id="953" name="Google Shape;953;p16"/>
              <p:cNvSpPr/>
              <p:nvPr/>
            </p:nvSpPr>
            <p:spPr>
              <a:xfrm>
                <a:off x="-2587825" y="-1836799"/>
                <a:ext cx="20225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005" extrusionOk="0">
                    <a:moveTo>
                      <a:pt x="1" y="1"/>
                    </a:moveTo>
                    <a:lnTo>
                      <a:pt x="1" y="3004"/>
                    </a:lnTo>
                    <a:lnTo>
                      <a:pt x="809" y="3004"/>
                    </a:lnTo>
                    <a:lnTo>
                      <a:pt x="809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-2544875" y="-1836800"/>
                <a:ext cx="2020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840" extrusionOk="0">
                    <a:moveTo>
                      <a:pt x="0" y="1"/>
                    </a:moveTo>
                    <a:lnTo>
                      <a:pt x="0" y="2840"/>
                    </a:lnTo>
                    <a:lnTo>
                      <a:pt x="808" y="2840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>
                <a:off x="-2715400" y="-1813575"/>
                <a:ext cx="104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1065" extrusionOk="0">
                    <a:moveTo>
                      <a:pt x="528" y="0"/>
                    </a:moveTo>
                    <a:cubicBezTo>
                      <a:pt x="238" y="0"/>
                      <a:pt x="1" y="232"/>
                      <a:pt x="1" y="528"/>
                    </a:cubicBezTo>
                    <a:lnTo>
                      <a:pt x="1" y="537"/>
                    </a:lnTo>
                    <a:cubicBezTo>
                      <a:pt x="1" y="827"/>
                      <a:pt x="238" y="1064"/>
                      <a:pt x="528" y="1064"/>
                    </a:cubicBezTo>
                    <a:lnTo>
                      <a:pt x="3663" y="1064"/>
                    </a:lnTo>
                    <a:cubicBezTo>
                      <a:pt x="3958" y="1064"/>
                      <a:pt x="4190" y="827"/>
                      <a:pt x="4190" y="537"/>
                    </a:cubicBezTo>
                    <a:lnTo>
                      <a:pt x="4190" y="528"/>
                    </a:lnTo>
                    <a:cubicBezTo>
                      <a:pt x="4190" y="232"/>
                      <a:pt x="3958" y="0"/>
                      <a:pt x="3663" y="0"/>
                    </a:cubicBez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6" name="Google Shape;956;p16"/>
          <p:cNvSpPr txBox="1">
            <a:spLocks noGrp="1"/>
          </p:cNvSpPr>
          <p:nvPr>
            <p:ph type="title"/>
          </p:nvPr>
        </p:nvSpPr>
        <p:spPr>
          <a:xfrm>
            <a:off x="4786125" y="750388"/>
            <a:ext cx="369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57" name="Google Shape;957;p16"/>
          <p:cNvSpPr txBox="1">
            <a:spLocks noGrp="1"/>
          </p:cNvSpPr>
          <p:nvPr>
            <p:ph type="body" idx="1"/>
          </p:nvPr>
        </p:nvSpPr>
        <p:spPr>
          <a:xfrm>
            <a:off x="4789950" y="1313725"/>
            <a:ext cx="38460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958" name="Google Shape;958;p16"/>
          <p:cNvGrpSpPr/>
          <p:nvPr/>
        </p:nvGrpSpPr>
        <p:grpSpPr>
          <a:xfrm>
            <a:off x="2584031" y="1562876"/>
            <a:ext cx="1785351" cy="3000756"/>
            <a:chOff x="-3487875" y="-1884325"/>
            <a:chExt cx="252400" cy="424225"/>
          </a:xfrm>
        </p:grpSpPr>
        <p:sp>
          <p:nvSpPr>
            <p:cNvPr id="959" name="Google Shape;959;p16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6"/>
          <p:cNvGrpSpPr/>
          <p:nvPr/>
        </p:nvGrpSpPr>
        <p:grpSpPr>
          <a:xfrm>
            <a:off x="724434" y="635000"/>
            <a:ext cx="1326314" cy="3958085"/>
            <a:chOff x="7462859" y="635000"/>
            <a:chExt cx="1326314" cy="3958085"/>
          </a:xfrm>
        </p:grpSpPr>
        <p:grpSp>
          <p:nvGrpSpPr>
            <p:cNvPr id="1020" name="Google Shape;1020;p16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1021" name="Google Shape;1021;p16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6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6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6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6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6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6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6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6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6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6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6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6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6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6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6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6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6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6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6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6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9" name="Google Shape;1049;p16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16"/>
          <p:cNvGrpSpPr/>
          <p:nvPr/>
        </p:nvGrpSpPr>
        <p:grpSpPr>
          <a:xfrm>
            <a:off x="1444920" y="2542897"/>
            <a:ext cx="1828664" cy="2171911"/>
            <a:chOff x="-2819875" y="-1836800"/>
            <a:chExt cx="314425" cy="373450"/>
          </a:xfrm>
        </p:grpSpPr>
        <p:sp>
          <p:nvSpPr>
            <p:cNvPr id="1055" name="Google Shape;1055;p16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8" name="Google Shape;1068;p16"/>
          <p:cNvSpPr/>
          <p:nvPr/>
        </p:nvSpPr>
        <p:spPr>
          <a:xfrm>
            <a:off x="501670" y="2203341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6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6"/>
          <p:cNvSpPr/>
          <p:nvPr/>
        </p:nvSpPr>
        <p:spPr>
          <a:xfrm>
            <a:off x="668319" y="278397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6"/>
          <p:cNvSpPr/>
          <p:nvPr/>
        </p:nvSpPr>
        <p:spPr>
          <a:xfrm>
            <a:off x="2165683" y="1616566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6"/>
          <p:cNvSpPr/>
          <p:nvPr/>
        </p:nvSpPr>
        <p:spPr>
          <a:xfrm>
            <a:off x="2421351" y="17633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6"/>
          <p:cNvSpPr/>
          <p:nvPr/>
        </p:nvSpPr>
        <p:spPr>
          <a:xfrm>
            <a:off x="1872525" y="2188348"/>
            <a:ext cx="140725" cy="120778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6"/>
          <p:cNvSpPr/>
          <p:nvPr/>
        </p:nvSpPr>
        <p:spPr>
          <a:xfrm>
            <a:off x="3095201" y="16487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5" name="Google Shape;1075;p16"/>
          <p:cNvGrpSpPr/>
          <p:nvPr/>
        </p:nvGrpSpPr>
        <p:grpSpPr>
          <a:xfrm rot="-4705954">
            <a:off x="3841237" y="330365"/>
            <a:ext cx="685865" cy="819570"/>
            <a:chOff x="-2727738" y="2878591"/>
            <a:chExt cx="727675" cy="869530"/>
          </a:xfrm>
        </p:grpSpPr>
        <p:sp>
          <p:nvSpPr>
            <p:cNvPr id="1076" name="Google Shape;1076;p1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2_1_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7"/>
          <p:cNvSpPr/>
          <p:nvPr/>
        </p:nvSpPr>
        <p:spPr>
          <a:xfrm>
            <a:off x="161350" y="4471650"/>
            <a:ext cx="8831812" cy="365746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17"/>
          <p:cNvGrpSpPr/>
          <p:nvPr/>
        </p:nvGrpSpPr>
        <p:grpSpPr>
          <a:xfrm rot="-5400307">
            <a:off x="4297204" y="660952"/>
            <a:ext cx="4497418" cy="4510154"/>
            <a:chOff x="-1211800" y="3902875"/>
            <a:chExt cx="4015552" cy="3590030"/>
          </a:xfrm>
        </p:grpSpPr>
        <p:sp>
          <p:nvSpPr>
            <p:cNvPr id="1085" name="Google Shape;1085;p17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17"/>
          <p:cNvGrpSpPr/>
          <p:nvPr/>
        </p:nvGrpSpPr>
        <p:grpSpPr>
          <a:xfrm rot="-10666632">
            <a:off x="3502434" y="1661994"/>
            <a:ext cx="1005182" cy="791237"/>
            <a:chOff x="6433246" y="1743436"/>
            <a:chExt cx="960254" cy="755871"/>
          </a:xfrm>
        </p:grpSpPr>
        <p:sp>
          <p:nvSpPr>
            <p:cNvPr id="1091" name="Google Shape;1091;p1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17"/>
          <p:cNvGrpSpPr/>
          <p:nvPr/>
        </p:nvGrpSpPr>
        <p:grpSpPr>
          <a:xfrm>
            <a:off x="3345588" y="3864195"/>
            <a:ext cx="1176996" cy="678296"/>
            <a:chOff x="6625736" y="4095721"/>
            <a:chExt cx="850800" cy="490240"/>
          </a:xfrm>
        </p:grpSpPr>
        <p:sp>
          <p:nvSpPr>
            <p:cNvPr id="1098" name="Google Shape;1098;p17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17"/>
          <p:cNvSpPr/>
          <p:nvPr/>
        </p:nvSpPr>
        <p:spPr>
          <a:xfrm>
            <a:off x="7616314" y="981462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7"/>
          <p:cNvSpPr/>
          <p:nvPr/>
        </p:nvSpPr>
        <p:spPr>
          <a:xfrm>
            <a:off x="4116053" y="1485817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7"/>
          <p:cNvSpPr/>
          <p:nvPr/>
        </p:nvSpPr>
        <p:spPr>
          <a:xfrm>
            <a:off x="8072027" y="1190861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7"/>
          <p:cNvSpPr/>
          <p:nvPr/>
        </p:nvSpPr>
        <p:spPr>
          <a:xfrm>
            <a:off x="7334757" y="12019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7"/>
          <p:cNvSpPr/>
          <p:nvPr/>
        </p:nvSpPr>
        <p:spPr>
          <a:xfrm>
            <a:off x="7819458" y="1522666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7"/>
          <p:cNvSpPr/>
          <p:nvPr/>
        </p:nvSpPr>
        <p:spPr>
          <a:xfrm>
            <a:off x="4406508" y="13396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7"/>
          <p:cNvSpPr/>
          <p:nvPr/>
        </p:nvSpPr>
        <p:spPr>
          <a:xfrm>
            <a:off x="8496457" y="37175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7"/>
          <p:cNvSpPr/>
          <p:nvPr/>
        </p:nvSpPr>
        <p:spPr>
          <a:xfrm>
            <a:off x="8671639" y="35021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7"/>
          <p:cNvSpPr/>
          <p:nvPr/>
        </p:nvSpPr>
        <p:spPr>
          <a:xfrm>
            <a:off x="3572921" y="29580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7"/>
          <p:cNvSpPr txBox="1">
            <a:spLocks noGrp="1"/>
          </p:cNvSpPr>
          <p:nvPr>
            <p:ph type="subTitle" idx="1"/>
          </p:nvPr>
        </p:nvSpPr>
        <p:spPr>
          <a:xfrm>
            <a:off x="5760000" y="2794127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7"/>
          <p:cNvSpPr txBox="1">
            <a:spLocks noGrp="1"/>
          </p:cNvSpPr>
          <p:nvPr>
            <p:ph type="subTitle" idx="2"/>
          </p:nvPr>
        </p:nvSpPr>
        <p:spPr>
          <a:xfrm>
            <a:off x="5760002" y="2354227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3" name="Google Shape;1153;p17"/>
          <p:cNvSpPr txBox="1">
            <a:spLocks noGrp="1"/>
          </p:cNvSpPr>
          <p:nvPr>
            <p:ph type="subTitle" idx="3"/>
          </p:nvPr>
        </p:nvSpPr>
        <p:spPr>
          <a:xfrm>
            <a:off x="5759975" y="1661488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7"/>
          <p:cNvSpPr txBox="1">
            <a:spLocks noGrp="1"/>
          </p:cNvSpPr>
          <p:nvPr>
            <p:ph type="subTitle" idx="4"/>
          </p:nvPr>
        </p:nvSpPr>
        <p:spPr>
          <a:xfrm>
            <a:off x="5759972" y="1221615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5" name="Google Shape;1155;p17"/>
          <p:cNvSpPr txBox="1">
            <a:spLocks noGrp="1"/>
          </p:cNvSpPr>
          <p:nvPr>
            <p:ph type="subTitle" idx="5"/>
          </p:nvPr>
        </p:nvSpPr>
        <p:spPr>
          <a:xfrm>
            <a:off x="5760000" y="3939852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7"/>
          <p:cNvSpPr txBox="1">
            <a:spLocks noGrp="1"/>
          </p:cNvSpPr>
          <p:nvPr>
            <p:ph type="subTitle" idx="6"/>
          </p:nvPr>
        </p:nvSpPr>
        <p:spPr>
          <a:xfrm>
            <a:off x="5760002" y="3501352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7" name="Google Shape;1157;p17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grpSp>
        <p:nvGrpSpPr>
          <p:cNvPr id="1158" name="Google Shape;1158;p17"/>
          <p:cNvGrpSpPr/>
          <p:nvPr/>
        </p:nvGrpSpPr>
        <p:grpSpPr>
          <a:xfrm>
            <a:off x="639485" y="1372579"/>
            <a:ext cx="2119059" cy="3163313"/>
            <a:chOff x="639485" y="1372579"/>
            <a:chExt cx="2119059" cy="3163313"/>
          </a:xfrm>
        </p:grpSpPr>
        <p:sp>
          <p:nvSpPr>
            <p:cNvPr id="1159" name="Google Shape;1159;p17"/>
            <p:cNvSpPr/>
            <p:nvPr/>
          </p:nvSpPr>
          <p:spPr>
            <a:xfrm flipH="1">
              <a:off x="1341359" y="2173538"/>
              <a:ext cx="706215" cy="2361320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17"/>
            <p:cNvGrpSpPr/>
            <p:nvPr/>
          </p:nvGrpSpPr>
          <p:grpSpPr>
            <a:xfrm flipH="1">
              <a:off x="639485" y="1372579"/>
              <a:ext cx="2119059" cy="3163313"/>
              <a:chOff x="-536575" y="-610175"/>
              <a:chExt cx="256250" cy="382500"/>
            </a:xfrm>
          </p:grpSpPr>
          <p:sp>
            <p:nvSpPr>
              <p:cNvPr id="1161" name="Google Shape;1161;p17"/>
              <p:cNvSpPr/>
              <p:nvPr/>
            </p:nvSpPr>
            <p:spPr>
              <a:xfrm>
                <a:off x="-535931" y="-610175"/>
                <a:ext cx="8540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15" y="15300"/>
                    </a:lnTo>
                    <a:lnTo>
                      <a:pt x="3415" y="663"/>
                    </a:lnTo>
                    <a:cubicBezTo>
                      <a:pt x="3415" y="295"/>
                      <a:pt x="3120" y="0"/>
                      <a:pt x="2757" y="0"/>
                    </a:cubicBez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7"/>
              <p:cNvSpPr/>
              <p:nvPr/>
            </p:nvSpPr>
            <p:spPr>
              <a:xfrm>
                <a:off x="-535931" y="-410175"/>
                <a:ext cx="854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15" y="2419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7"/>
              <p:cNvSpPr/>
              <p:nvPr/>
            </p:nvSpPr>
            <p:spPr>
              <a:xfrm>
                <a:off x="-506056" y="-583225"/>
                <a:ext cx="256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113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8"/>
                    </a:cubicBezTo>
                    <a:lnTo>
                      <a:pt x="0" y="3599"/>
                    </a:lnTo>
                    <a:cubicBezTo>
                      <a:pt x="0" y="3885"/>
                      <a:pt x="227" y="4112"/>
                      <a:pt x="513" y="4112"/>
                    </a:cubicBezTo>
                    <a:cubicBezTo>
                      <a:pt x="798" y="4112"/>
                      <a:pt x="1025" y="3885"/>
                      <a:pt x="1025" y="3599"/>
                    </a:cubicBezTo>
                    <a:lnTo>
                      <a:pt x="1025" y="518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7"/>
              <p:cNvSpPr/>
              <p:nvPr/>
            </p:nvSpPr>
            <p:spPr>
              <a:xfrm>
                <a:off x="-506056" y="-317675"/>
                <a:ext cx="2565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600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4"/>
                    </a:cubicBezTo>
                    <a:lnTo>
                      <a:pt x="0" y="3600"/>
                    </a:lnTo>
                    <a:lnTo>
                      <a:pt x="1025" y="3600"/>
                    </a:lnTo>
                    <a:lnTo>
                      <a:pt x="1025" y="514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7"/>
              <p:cNvSpPr/>
              <p:nvPr/>
            </p:nvSpPr>
            <p:spPr>
              <a:xfrm>
                <a:off x="-536575" y="-460350"/>
                <a:ext cx="854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7"/>
              <p:cNvSpPr/>
              <p:nvPr/>
            </p:nvSpPr>
            <p:spPr>
              <a:xfrm>
                <a:off x="-365825" y="-610175"/>
                <a:ext cx="8550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20" y="15300"/>
                    </a:lnTo>
                    <a:lnTo>
                      <a:pt x="3420" y="663"/>
                    </a:lnTo>
                    <a:cubicBezTo>
                      <a:pt x="3420" y="295"/>
                      <a:pt x="3125" y="0"/>
                      <a:pt x="2757" y="0"/>
                    </a:cubicBez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7"/>
              <p:cNvSpPr/>
              <p:nvPr/>
            </p:nvSpPr>
            <p:spPr>
              <a:xfrm>
                <a:off x="-365825" y="-410175"/>
                <a:ext cx="855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20" y="24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7"/>
              <p:cNvSpPr/>
              <p:nvPr/>
            </p:nvSpPr>
            <p:spPr>
              <a:xfrm>
                <a:off x="-335975" y="-583225"/>
                <a:ext cx="2580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113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8"/>
                    </a:cubicBezTo>
                    <a:lnTo>
                      <a:pt x="1" y="3599"/>
                    </a:lnTo>
                    <a:cubicBezTo>
                      <a:pt x="1" y="3885"/>
                      <a:pt x="233" y="4112"/>
                      <a:pt x="514" y="4112"/>
                    </a:cubicBezTo>
                    <a:cubicBezTo>
                      <a:pt x="799" y="4112"/>
                      <a:pt x="1031" y="3885"/>
                      <a:pt x="1031" y="3599"/>
                    </a:cubicBezTo>
                    <a:lnTo>
                      <a:pt x="1031" y="518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7"/>
              <p:cNvSpPr/>
              <p:nvPr/>
            </p:nvSpPr>
            <p:spPr>
              <a:xfrm>
                <a:off x="-335975" y="-317675"/>
                <a:ext cx="258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7"/>
              <p:cNvSpPr/>
              <p:nvPr/>
            </p:nvSpPr>
            <p:spPr>
              <a:xfrm>
                <a:off x="-365825" y="-460350"/>
                <a:ext cx="855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20" y="726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7"/>
              <p:cNvSpPr/>
              <p:nvPr/>
            </p:nvSpPr>
            <p:spPr>
              <a:xfrm>
                <a:off x="-420625" y="-317675"/>
                <a:ext cx="258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7"/>
              <p:cNvSpPr/>
              <p:nvPr/>
            </p:nvSpPr>
            <p:spPr>
              <a:xfrm>
                <a:off x="-450600" y="-463375"/>
                <a:ext cx="854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7"/>
              <p:cNvSpPr/>
              <p:nvPr/>
            </p:nvSpPr>
            <p:spPr>
              <a:xfrm>
                <a:off x="-435475" y="-412225"/>
                <a:ext cx="551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11" extrusionOk="0">
                    <a:moveTo>
                      <a:pt x="1103" y="0"/>
                    </a:moveTo>
                    <a:cubicBezTo>
                      <a:pt x="493" y="0"/>
                      <a:pt x="0" y="498"/>
                      <a:pt x="0" y="1108"/>
                    </a:cubicBezTo>
                    <a:cubicBezTo>
                      <a:pt x="0" y="1717"/>
                      <a:pt x="493" y="2211"/>
                      <a:pt x="1103" y="2211"/>
                    </a:cubicBezTo>
                    <a:cubicBezTo>
                      <a:pt x="1712" y="2211"/>
                      <a:pt x="2206" y="1717"/>
                      <a:pt x="2206" y="1108"/>
                    </a:cubicBezTo>
                    <a:cubicBezTo>
                      <a:pt x="2206" y="498"/>
                      <a:pt x="1712" y="0"/>
                      <a:pt x="1103" y="0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4" name="Google Shape;1174;p17"/>
          <p:cNvGrpSpPr/>
          <p:nvPr/>
        </p:nvGrpSpPr>
        <p:grpSpPr>
          <a:xfrm>
            <a:off x="2493813" y="3548514"/>
            <a:ext cx="1079102" cy="1089830"/>
            <a:chOff x="1664401" y="4110000"/>
            <a:chExt cx="523049" cy="528249"/>
          </a:xfrm>
        </p:grpSpPr>
        <p:sp>
          <p:nvSpPr>
            <p:cNvPr id="1175" name="Google Shape;1175;p17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19"/>
          <p:cNvGrpSpPr/>
          <p:nvPr/>
        </p:nvGrpSpPr>
        <p:grpSpPr>
          <a:xfrm rot="5399693">
            <a:off x="-26564" y="232359"/>
            <a:ext cx="4497418" cy="4032680"/>
            <a:chOff x="-1211800" y="3902875"/>
            <a:chExt cx="4015552" cy="3590030"/>
          </a:xfrm>
        </p:grpSpPr>
        <p:sp>
          <p:nvSpPr>
            <p:cNvPr id="1251" name="Google Shape;1251;p19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19"/>
          <p:cNvSpPr txBox="1">
            <a:spLocks noGrp="1"/>
          </p:cNvSpPr>
          <p:nvPr>
            <p:ph type="title"/>
          </p:nvPr>
        </p:nvSpPr>
        <p:spPr>
          <a:xfrm flipH="1">
            <a:off x="647550" y="1318233"/>
            <a:ext cx="33915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"/>
          <p:cNvSpPr txBox="1">
            <a:spLocks noGrp="1"/>
          </p:cNvSpPr>
          <p:nvPr>
            <p:ph type="subTitle" idx="1"/>
          </p:nvPr>
        </p:nvSpPr>
        <p:spPr>
          <a:xfrm flipH="1">
            <a:off x="647400" y="2979450"/>
            <a:ext cx="2945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9"/>
          <p:cNvSpPr/>
          <p:nvPr/>
        </p:nvSpPr>
        <p:spPr>
          <a:xfrm>
            <a:off x="4029944" y="40097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"/>
          <p:cNvSpPr/>
          <p:nvPr/>
        </p:nvSpPr>
        <p:spPr>
          <a:xfrm>
            <a:off x="3196321" y="6308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9"/>
          <p:cNvSpPr/>
          <p:nvPr/>
        </p:nvSpPr>
        <p:spPr>
          <a:xfrm>
            <a:off x="3518664" y="9588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9"/>
          <p:cNvSpPr/>
          <p:nvPr/>
        </p:nvSpPr>
        <p:spPr>
          <a:xfrm>
            <a:off x="3782646" y="36499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0"/>
          <p:cNvGrpSpPr/>
          <p:nvPr/>
        </p:nvGrpSpPr>
        <p:grpSpPr>
          <a:xfrm rot="-5400287">
            <a:off x="4378133" y="784875"/>
            <a:ext cx="4806616" cy="3813329"/>
            <a:chOff x="-1211800" y="3902875"/>
            <a:chExt cx="4015552" cy="3590030"/>
          </a:xfrm>
        </p:grpSpPr>
        <p:sp>
          <p:nvSpPr>
            <p:cNvPr id="1264" name="Google Shape;1264;p20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20"/>
          <p:cNvSpPr txBox="1">
            <a:spLocks noGrp="1"/>
          </p:cNvSpPr>
          <p:nvPr>
            <p:ph type="title"/>
          </p:nvPr>
        </p:nvSpPr>
        <p:spPr>
          <a:xfrm flipH="1">
            <a:off x="5715300" y="1393488"/>
            <a:ext cx="21243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20"/>
          <p:cNvSpPr txBox="1">
            <a:spLocks noGrp="1"/>
          </p:cNvSpPr>
          <p:nvPr>
            <p:ph type="subTitle" idx="1"/>
          </p:nvPr>
        </p:nvSpPr>
        <p:spPr>
          <a:xfrm flipH="1">
            <a:off x="5715050" y="2598888"/>
            <a:ext cx="25278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20"/>
          <p:cNvSpPr/>
          <p:nvPr/>
        </p:nvSpPr>
        <p:spPr>
          <a:xfrm>
            <a:off x="4737066" y="786551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0"/>
          <p:cNvSpPr/>
          <p:nvPr/>
        </p:nvSpPr>
        <p:spPr>
          <a:xfrm>
            <a:off x="5326653" y="11164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0"/>
          <p:cNvSpPr/>
          <p:nvPr/>
        </p:nvSpPr>
        <p:spPr>
          <a:xfrm>
            <a:off x="4873658" y="13507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0"/>
          <p:cNvSpPr/>
          <p:nvPr/>
        </p:nvSpPr>
        <p:spPr>
          <a:xfrm>
            <a:off x="8195441" y="3886451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0"/>
          <p:cNvSpPr/>
          <p:nvPr/>
        </p:nvSpPr>
        <p:spPr>
          <a:xfrm>
            <a:off x="7990266" y="42083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21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1278" name="Google Shape;1278;p21"/>
          <p:cNvSpPr/>
          <p:nvPr/>
        </p:nvSpPr>
        <p:spPr>
          <a:xfrm>
            <a:off x="8171921" y="342478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1"/>
          <p:cNvSpPr/>
          <p:nvPr/>
        </p:nvSpPr>
        <p:spPr>
          <a:xfrm>
            <a:off x="8534914" y="37616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1"/>
          <p:cNvSpPr/>
          <p:nvPr/>
        </p:nvSpPr>
        <p:spPr>
          <a:xfrm>
            <a:off x="759453" y="37380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1"/>
          <p:cNvSpPr/>
          <p:nvPr/>
        </p:nvSpPr>
        <p:spPr>
          <a:xfrm>
            <a:off x="1085921" y="38868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1"/>
          <p:cNvSpPr/>
          <p:nvPr/>
        </p:nvSpPr>
        <p:spPr>
          <a:xfrm>
            <a:off x="724414" y="42206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2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 txBox="1">
            <a:spLocks noGrp="1"/>
          </p:cNvSpPr>
          <p:nvPr>
            <p:ph type="subTitle" idx="1"/>
          </p:nvPr>
        </p:nvSpPr>
        <p:spPr>
          <a:xfrm>
            <a:off x="2855250" y="1856249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200" dirty="0"/>
              <a:t>Prof. Dr. Eduardo Perioli Jr.</a:t>
            </a:r>
          </a:p>
          <a:p>
            <a:pPr marL="0" lvl="0" indent="0"/>
            <a:endParaRPr lang="pt-BR" sz="1200" dirty="0"/>
          </a:p>
          <a:p>
            <a:pPr marL="0" lvl="0" indent="0"/>
            <a:r>
              <a:rPr lang="pt-BR" sz="1200" dirty="0" smtClean="0"/>
              <a:t>26/05/2022</a:t>
            </a:r>
            <a:endParaRPr lang="pt-BR" sz="1200" dirty="0"/>
          </a:p>
          <a:p>
            <a:pPr marL="0" lvl="0" indent="0"/>
            <a:endParaRPr lang="pt-BR" sz="1200" dirty="0"/>
          </a:p>
          <a:p>
            <a:pPr marL="0" lvl="0" indent="0"/>
            <a:r>
              <a:rPr lang="pt-BR" sz="1200" dirty="0"/>
              <a:t>EDM0693 Metodologia do Ensino de Língua Portuguesa: Alfabetização e Letramento</a:t>
            </a:r>
            <a:endParaRPr lang="pt-BR" sz="1200" dirty="0"/>
          </a:p>
        </p:txBody>
      </p:sp>
      <p:sp>
        <p:nvSpPr>
          <p:cNvPr id="1514" name="Google Shape;1514;p30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dirty="0"/>
              <a:t>O ensino de literatura no ensino fundamental </a:t>
            </a:r>
            <a:endParaRPr sz="3000" dirty="0"/>
          </a:p>
        </p:txBody>
      </p:sp>
      <p:sp>
        <p:nvSpPr>
          <p:cNvPr id="1515" name="Google Shape;1515;p30"/>
          <p:cNvSpPr/>
          <p:nvPr/>
        </p:nvSpPr>
        <p:spPr>
          <a:xfrm>
            <a:off x="7097084" y="290188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7125644" y="13833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7633670" y="21057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13;p30"/>
          <p:cNvSpPr txBox="1">
            <a:spLocks/>
          </p:cNvSpPr>
          <p:nvPr/>
        </p:nvSpPr>
        <p:spPr>
          <a:xfrm>
            <a:off x="7072654" y="189876"/>
            <a:ext cx="2036877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pt-BR" sz="1200" dirty="0"/>
              <a:t>LEITURA: REZENDE, Neide Luzia de. Leitura e escrita literárias no âmbito escolar: situação e perspectivas.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40"/>
          <p:cNvSpPr txBox="1">
            <a:spLocks noGrp="1"/>
          </p:cNvSpPr>
          <p:nvPr>
            <p:ph type="title"/>
          </p:nvPr>
        </p:nvSpPr>
        <p:spPr>
          <a:xfrm>
            <a:off x="4786125" y="750388"/>
            <a:ext cx="369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Atividade</a:t>
            </a:r>
            <a:endParaRPr dirty="0"/>
          </a:p>
        </p:txBody>
      </p:sp>
      <p:sp>
        <p:nvSpPr>
          <p:cNvPr id="1673" name="Google Shape;1673;p40"/>
          <p:cNvSpPr txBox="1">
            <a:spLocks noGrp="1"/>
          </p:cNvSpPr>
          <p:nvPr>
            <p:ph type="body" idx="1"/>
          </p:nvPr>
        </p:nvSpPr>
        <p:spPr>
          <a:xfrm>
            <a:off x="4786125" y="1563106"/>
            <a:ext cx="38460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Em grupos, selecionem um livro (leitura literária) para elaborar uma sequência didática ou projeto para alguma série dos anos iniciais do ensino fundamental.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8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As</a:t>
            </a:r>
            <a:r>
              <a:rPr lang="en" dirty="0" smtClean="0"/>
              <a:t> primeiras inquietações</a:t>
            </a:r>
            <a:endParaRPr dirty="0"/>
          </a:p>
        </p:txBody>
      </p:sp>
      <p:sp>
        <p:nvSpPr>
          <p:cNvPr id="1635" name="Google Shape;1635;p38"/>
          <p:cNvSpPr txBox="1">
            <a:spLocks noGrp="1"/>
          </p:cNvSpPr>
          <p:nvPr>
            <p:ph type="subTitle" idx="3"/>
          </p:nvPr>
        </p:nvSpPr>
        <p:spPr>
          <a:xfrm>
            <a:off x="4613488" y="1228329"/>
            <a:ext cx="4343475" cy="3676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</a:pPr>
            <a:r>
              <a:rPr lang="pt-BR" dirty="0"/>
              <a:t>As perspectivas do ensino de literatura pós-regime militar: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Ensino da história literária por meio de escolas e obras canônicas;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Utilização do texto literário como pretexto para o ensino da gramática normativa;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Utilização do texto literário para identificação de valores cívico-patrióticos;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Formação de um “aluno crítico” a partir de uma ideologia dominante.</a:t>
            </a:r>
            <a:endParaRPr lang="pt-BR" dirty="0"/>
          </a:p>
        </p:txBody>
      </p:sp>
      <p:grpSp>
        <p:nvGrpSpPr>
          <p:cNvPr id="1639" name="Google Shape;1639;p38"/>
          <p:cNvGrpSpPr/>
          <p:nvPr/>
        </p:nvGrpSpPr>
        <p:grpSpPr>
          <a:xfrm>
            <a:off x="1562579" y="164770"/>
            <a:ext cx="599100" cy="599100"/>
            <a:chOff x="5455137" y="3438237"/>
            <a:chExt cx="599100" cy="599100"/>
          </a:xfrm>
        </p:grpSpPr>
        <p:sp>
          <p:nvSpPr>
            <p:cNvPr id="1640" name="Google Shape;1640;p38"/>
            <p:cNvSpPr/>
            <p:nvPr/>
          </p:nvSpPr>
          <p:spPr>
            <a:xfrm>
              <a:off x="5455137" y="3438237"/>
              <a:ext cx="599100" cy="599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1" name="Google Shape;1641;p38"/>
            <p:cNvGrpSpPr/>
            <p:nvPr/>
          </p:nvGrpSpPr>
          <p:grpSpPr>
            <a:xfrm>
              <a:off x="5571800" y="3554917"/>
              <a:ext cx="365775" cy="365741"/>
              <a:chOff x="2818775" y="6847100"/>
              <a:chExt cx="430475" cy="429425"/>
            </a:xfrm>
          </p:grpSpPr>
          <p:sp>
            <p:nvSpPr>
              <p:cNvPr id="1642" name="Google Shape;1642;p38"/>
              <p:cNvSpPr/>
              <p:nvPr/>
            </p:nvSpPr>
            <p:spPr>
              <a:xfrm>
                <a:off x="2818775" y="7050075"/>
                <a:ext cx="430475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17219" h="7046" extrusionOk="0">
                    <a:moveTo>
                      <a:pt x="2048" y="1006"/>
                    </a:moveTo>
                    <a:cubicBezTo>
                      <a:pt x="2605" y="1009"/>
                      <a:pt x="3054" y="1458"/>
                      <a:pt x="3057" y="2015"/>
                    </a:cubicBezTo>
                    <a:lnTo>
                      <a:pt x="3057" y="2517"/>
                    </a:lnTo>
                    <a:cubicBezTo>
                      <a:pt x="3057" y="3030"/>
                      <a:pt x="3159" y="3514"/>
                      <a:pt x="3316" y="3972"/>
                    </a:cubicBezTo>
                    <a:cubicBezTo>
                      <a:pt x="2943" y="3750"/>
                      <a:pt x="3127" y="3881"/>
                      <a:pt x="2130" y="3523"/>
                    </a:cubicBezTo>
                    <a:cubicBezTo>
                      <a:pt x="1479" y="3304"/>
                      <a:pt x="1010" y="2700"/>
                      <a:pt x="1010" y="2015"/>
                    </a:cubicBezTo>
                    <a:cubicBezTo>
                      <a:pt x="1010" y="1458"/>
                      <a:pt x="1494" y="1006"/>
                      <a:pt x="2048" y="1006"/>
                    </a:cubicBezTo>
                    <a:close/>
                    <a:moveTo>
                      <a:pt x="2048" y="0"/>
                    </a:moveTo>
                    <a:cubicBezTo>
                      <a:pt x="937" y="0"/>
                      <a:pt x="1" y="904"/>
                      <a:pt x="1" y="2015"/>
                    </a:cubicBezTo>
                    <a:cubicBezTo>
                      <a:pt x="1" y="3132"/>
                      <a:pt x="715" y="4126"/>
                      <a:pt x="1777" y="4479"/>
                    </a:cubicBezTo>
                    <a:cubicBezTo>
                      <a:pt x="2316" y="4721"/>
                      <a:pt x="3051" y="4692"/>
                      <a:pt x="3051" y="5255"/>
                    </a:cubicBezTo>
                    <a:lnTo>
                      <a:pt x="3051" y="5538"/>
                    </a:lnTo>
                    <a:cubicBezTo>
                      <a:pt x="3060" y="5809"/>
                      <a:pt x="3284" y="6028"/>
                      <a:pt x="3556" y="6028"/>
                    </a:cubicBezTo>
                    <a:cubicBezTo>
                      <a:pt x="3830" y="6028"/>
                      <a:pt x="4051" y="5809"/>
                      <a:pt x="4060" y="5538"/>
                    </a:cubicBezTo>
                    <a:lnTo>
                      <a:pt x="4060" y="5328"/>
                    </a:lnTo>
                    <a:cubicBezTo>
                      <a:pt x="4888" y="6366"/>
                      <a:pt x="6151" y="7046"/>
                      <a:pt x="7583" y="7046"/>
                    </a:cubicBezTo>
                    <a:cubicBezTo>
                      <a:pt x="9586" y="7046"/>
                      <a:pt x="10677" y="5984"/>
                      <a:pt x="12059" y="4640"/>
                    </a:cubicBezTo>
                    <a:cubicBezTo>
                      <a:pt x="15107" y="1674"/>
                      <a:pt x="16641" y="1140"/>
                      <a:pt x="16921" y="942"/>
                    </a:cubicBezTo>
                    <a:cubicBezTo>
                      <a:pt x="17122" y="831"/>
                      <a:pt x="17218" y="598"/>
                      <a:pt x="17160" y="376"/>
                    </a:cubicBezTo>
                    <a:lnTo>
                      <a:pt x="17166" y="376"/>
                    </a:lnTo>
                    <a:cubicBezTo>
                      <a:pt x="17107" y="155"/>
                      <a:pt x="16906" y="0"/>
                      <a:pt x="16679" y="0"/>
                    </a:cubicBezTo>
                    <a:lnTo>
                      <a:pt x="14631" y="0"/>
                    </a:lnTo>
                    <a:cubicBezTo>
                      <a:pt x="14325" y="0"/>
                      <a:pt x="11937" y="1006"/>
                      <a:pt x="7586" y="1006"/>
                    </a:cubicBezTo>
                    <a:lnTo>
                      <a:pt x="3780" y="1006"/>
                    </a:lnTo>
                    <a:cubicBezTo>
                      <a:pt x="3424" y="385"/>
                      <a:pt x="2762" y="3"/>
                      <a:pt x="2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2929075" y="6949425"/>
                <a:ext cx="155900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4026" extrusionOk="0">
                    <a:moveTo>
                      <a:pt x="3171" y="1"/>
                    </a:moveTo>
                    <a:cubicBezTo>
                      <a:pt x="3042" y="1"/>
                      <a:pt x="2913" y="50"/>
                      <a:pt x="2815" y="147"/>
                    </a:cubicBezTo>
                    <a:lnTo>
                      <a:pt x="1809" y="1154"/>
                    </a:lnTo>
                    <a:cubicBezTo>
                      <a:pt x="1614" y="1352"/>
                      <a:pt x="1614" y="1670"/>
                      <a:pt x="1809" y="1865"/>
                    </a:cubicBezTo>
                    <a:lnTo>
                      <a:pt x="2121" y="2177"/>
                    </a:lnTo>
                    <a:cubicBezTo>
                      <a:pt x="1191" y="2475"/>
                      <a:pt x="424" y="3145"/>
                      <a:pt x="1" y="4026"/>
                    </a:cubicBezTo>
                    <a:lnTo>
                      <a:pt x="3174" y="4026"/>
                    </a:lnTo>
                    <a:cubicBezTo>
                      <a:pt x="4197" y="4017"/>
                      <a:pt x="5218" y="3950"/>
                      <a:pt x="6236" y="3822"/>
                    </a:cubicBezTo>
                    <a:cubicBezTo>
                      <a:pt x="5796" y="3040"/>
                      <a:pt x="5075" y="2454"/>
                      <a:pt x="4221" y="2183"/>
                    </a:cubicBezTo>
                    <a:lnTo>
                      <a:pt x="4218" y="2180"/>
                    </a:lnTo>
                    <a:lnTo>
                      <a:pt x="4533" y="1865"/>
                    </a:lnTo>
                    <a:cubicBezTo>
                      <a:pt x="4731" y="1670"/>
                      <a:pt x="4731" y="1352"/>
                      <a:pt x="4533" y="1154"/>
                    </a:cubicBezTo>
                    <a:lnTo>
                      <a:pt x="3527" y="147"/>
                    </a:lnTo>
                    <a:cubicBezTo>
                      <a:pt x="3429" y="50"/>
                      <a:pt x="3300" y="1"/>
                      <a:pt x="3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3020950" y="6847100"/>
                <a:ext cx="227350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7114" extrusionOk="0">
                    <a:moveTo>
                      <a:pt x="2013" y="0"/>
                    </a:moveTo>
                    <a:cubicBezTo>
                      <a:pt x="902" y="0"/>
                      <a:pt x="0" y="971"/>
                      <a:pt x="0" y="2080"/>
                    </a:cubicBezTo>
                    <a:cubicBezTo>
                      <a:pt x="0" y="3191"/>
                      <a:pt x="902" y="4092"/>
                      <a:pt x="2013" y="4095"/>
                    </a:cubicBezTo>
                    <a:cubicBezTo>
                      <a:pt x="2013" y="5206"/>
                      <a:pt x="2914" y="6107"/>
                      <a:pt x="4025" y="6107"/>
                    </a:cubicBezTo>
                    <a:lnTo>
                      <a:pt x="5416" y="6107"/>
                    </a:lnTo>
                    <a:lnTo>
                      <a:pt x="7323" y="7060"/>
                    </a:lnTo>
                    <a:cubicBezTo>
                      <a:pt x="7397" y="7097"/>
                      <a:pt x="7473" y="7114"/>
                      <a:pt x="7548" y="7114"/>
                    </a:cubicBezTo>
                    <a:cubicBezTo>
                      <a:pt x="7812" y="7114"/>
                      <a:pt x="8052" y="6902"/>
                      <a:pt x="8052" y="6608"/>
                    </a:cubicBezTo>
                    <a:lnTo>
                      <a:pt x="8052" y="5836"/>
                    </a:lnTo>
                    <a:cubicBezTo>
                      <a:pt x="8667" y="5483"/>
                      <a:pt x="9093" y="4821"/>
                      <a:pt x="9093" y="4095"/>
                    </a:cubicBezTo>
                    <a:cubicBezTo>
                      <a:pt x="9093" y="2984"/>
                      <a:pt x="8157" y="2080"/>
                      <a:pt x="7046" y="2080"/>
                    </a:cubicBezTo>
                    <a:cubicBezTo>
                      <a:pt x="7046" y="971"/>
                      <a:pt x="6142" y="0"/>
                      <a:pt x="5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2918225" y="7228025"/>
                <a:ext cx="1803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1940" extrusionOk="0">
                    <a:moveTo>
                      <a:pt x="534" y="1"/>
                    </a:moveTo>
                    <a:lnTo>
                      <a:pt x="108" y="1278"/>
                    </a:lnTo>
                    <a:cubicBezTo>
                      <a:pt x="0" y="1604"/>
                      <a:pt x="242" y="1940"/>
                      <a:pt x="587" y="1940"/>
                    </a:cubicBezTo>
                    <a:lnTo>
                      <a:pt x="6626" y="1940"/>
                    </a:lnTo>
                    <a:cubicBezTo>
                      <a:pt x="6967" y="1940"/>
                      <a:pt x="7212" y="1604"/>
                      <a:pt x="7101" y="1278"/>
                    </a:cubicBezTo>
                    <a:lnTo>
                      <a:pt x="7101" y="1278"/>
                    </a:lnTo>
                    <a:lnTo>
                      <a:pt x="7101" y="1281"/>
                    </a:lnTo>
                    <a:lnTo>
                      <a:pt x="6684" y="27"/>
                    </a:lnTo>
                    <a:cubicBezTo>
                      <a:pt x="5842" y="569"/>
                      <a:pt x="4873" y="937"/>
                      <a:pt x="3605" y="937"/>
                    </a:cubicBezTo>
                    <a:cubicBezTo>
                      <a:pt x="2511" y="937"/>
                      <a:pt x="1441" y="610"/>
                      <a:pt x="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6" name="Google Shape;1646;p38"/>
          <p:cNvGrpSpPr/>
          <p:nvPr/>
        </p:nvGrpSpPr>
        <p:grpSpPr>
          <a:xfrm>
            <a:off x="842259" y="164770"/>
            <a:ext cx="599100" cy="599100"/>
            <a:chOff x="4666687" y="3438237"/>
            <a:chExt cx="599100" cy="599100"/>
          </a:xfrm>
        </p:grpSpPr>
        <p:sp>
          <p:nvSpPr>
            <p:cNvPr id="1647" name="Google Shape;1647;p38"/>
            <p:cNvSpPr/>
            <p:nvPr/>
          </p:nvSpPr>
          <p:spPr>
            <a:xfrm>
              <a:off x="4666687" y="3438237"/>
              <a:ext cx="599100" cy="599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8" name="Google Shape;1648;p38"/>
            <p:cNvGrpSpPr/>
            <p:nvPr/>
          </p:nvGrpSpPr>
          <p:grpSpPr>
            <a:xfrm>
              <a:off x="4783358" y="3554907"/>
              <a:ext cx="365759" cy="365762"/>
              <a:chOff x="2601675" y="7459350"/>
              <a:chExt cx="251900" cy="251850"/>
            </a:xfrm>
          </p:grpSpPr>
          <p:sp>
            <p:nvSpPr>
              <p:cNvPr id="1649" name="Google Shape;1649;p38"/>
              <p:cNvSpPr/>
              <p:nvPr/>
            </p:nvSpPr>
            <p:spPr>
              <a:xfrm>
                <a:off x="2739900" y="7614275"/>
                <a:ext cx="1730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91" extrusionOk="0">
                    <a:moveTo>
                      <a:pt x="394" y="1"/>
                    </a:moveTo>
                    <a:cubicBezTo>
                      <a:pt x="132" y="1"/>
                      <a:pt x="0" y="319"/>
                      <a:pt x="187" y="505"/>
                    </a:cubicBezTo>
                    <a:cubicBezTo>
                      <a:pt x="247" y="564"/>
                      <a:pt x="321" y="591"/>
                      <a:pt x="393" y="591"/>
                    </a:cubicBezTo>
                    <a:cubicBezTo>
                      <a:pt x="545" y="591"/>
                      <a:pt x="691" y="473"/>
                      <a:pt x="691" y="295"/>
                    </a:cubicBezTo>
                    <a:cubicBezTo>
                      <a:pt x="689" y="132"/>
                      <a:pt x="557" y="1"/>
                      <a:pt x="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2711100" y="7592125"/>
                <a:ext cx="8292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966" extrusionOk="0">
                    <a:moveTo>
                      <a:pt x="0" y="0"/>
                    </a:moveTo>
                    <a:lnTo>
                      <a:pt x="942" y="537"/>
                    </a:lnTo>
                    <a:cubicBezTo>
                      <a:pt x="1110" y="376"/>
                      <a:pt x="1330" y="292"/>
                      <a:pt x="1551" y="292"/>
                    </a:cubicBezTo>
                    <a:cubicBezTo>
                      <a:pt x="1703" y="292"/>
                      <a:pt x="1855" y="331"/>
                      <a:pt x="1992" y="411"/>
                    </a:cubicBezTo>
                    <a:cubicBezTo>
                      <a:pt x="2333" y="607"/>
                      <a:pt x="2500" y="1006"/>
                      <a:pt x="2403" y="1388"/>
                    </a:cubicBezTo>
                    <a:lnTo>
                      <a:pt x="3316" y="1966"/>
                    </a:lnTo>
                    <a:lnTo>
                      <a:pt x="33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2661150" y="7592125"/>
                <a:ext cx="1313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4763" extrusionOk="0">
                    <a:moveTo>
                      <a:pt x="3494" y="2604"/>
                    </a:moveTo>
                    <a:cubicBezTo>
                      <a:pt x="3570" y="2604"/>
                      <a:pt x="3646" y="2633"/>
                      <a:pt x="3704" y="2692"/>
                    </a:cubicBezTo>
                    <a:cubicBezTo>
                      <a:pt x="3818" y="2806"/>
                      <a:pt x="3818" y="2995"/>
                      <a:pt x="3701" y="3109"/>
                    </a:cubicBezTo>
                    <a:cubicBezTo>
                      <a:pt x="3414" y="3398"/>
                      <a:pt x="3037" y="3542"/>
                      <a:pt x="2659" y="3542"/>
                    </a:cubicBezTo>
                    <a:cubicBezTo>
                      <a:pt x="2281" y="3542"/>
                      <a:pt x="1904" y="3398"/>
                      <a:pt x="1616" y="3109"/>
                    </a:cubicBezTo>
                    <a:cubicBezTo>
                      <a:pt x="1500" y="2995"/>
                      <a:pt x="1500" y="2806"/>
                      <a:pt x="1616" y="2692"/>
                    </a:cubicBezTo>
                    <a:cubicBezTo>
                      <a:pt x="1673" y="2633"/>
                      <a:pt x="1749" y="2604"/>
                      <a:pt x="1825" y="2604"/>
                    </a:cubicBezTo>
                    <a:cubicBezTo>
                      <a:pt x="1901" y="2604"/>
                      <a:pt x="1977" y="2633"/>
                      <a:pt x="2033" y="2692"/>
                    </a:cubicBezTo>
                    <a:cubicBezTo>
                      <a:pt x="2201" y="2859"/>
                      <a:pt x="2430" y="2943"/>
                      <a:pt x="2659" y="2943"/>
                    </a:cubicBezTo>
                    <a:cubicBezTo>
                      <a:pt x="2888" y="2943"/>
                      <a:pt x="3117" y="2859"/>
                      <a:pt x="3284" y="2692"/>
                    </a:cubicBezTo>
                    <a:cubicBezTo>
                      <a:pt x="3343" y="2633"/>
                      <a:pt x="3419" y="2604"/>
                      <a:pt x="3494" y="2604"/>
                    </a:cubicBezTo>
                    <a:close/>
                    <a:moveTo>
                      <a:pt x="1" y="0"/>
                    </a:moveTo>
                    <a:lnTo>
                      <a:pt x="1" y="2065"/>
                    </a:lnTo>
                    <a:cubicBezTo>
                      <a:pt x="1" y="3532"/>
                      <a:pt x="1194" y="4762"/>
                      <a:pt x="2657" y="4762"/>
                    </a:cubicBezTo>
                    <a:cubicBezTo>
                      <a:pt x="3932" y="4762"/>
                      <a:pt x="4996" y="3823"/>
                      <a:pt x="5253" y="2625"/>
                    </a:cubicBezTo>
                    <a:lnTo>
                      <a:pt x="4081" y="1881"/>
                    </a:lnTo>
                    <a:cubicBezTo>
                      <a:pt x="3926" y="2001"/>
                      <a:pt x="3739" y="2065"/>
                      <a:pt x="3544" y="2065"/>
                    </a:cubicBezTo>
                    <a:cubicBezTo>
                      <a:pt x="3534" y="2065"/>
                      <a:pt x="3525" y="2065"/>
                      <a:pt x="3516" y="2065"/>
                    </a:cubicBezTo>
                    <a:cubicBezTo>
                      <a:pt x="2987" y="2065"/>
                      <a:pt x="2580" y="1589"/>
                      <a:pt x="2669" y="1065"/>
                    </a:cubicBez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2808800" y="7592125"/>
                <a:ext cx="30050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71" extrusionOk="0">
                    <a:moveTo>
                      <a:pt x="0" y="0"/>
                    </a:moveTo>
                    <a:lnTo>
                      <a:pt x="0" y="1770"/>
                    </a:lnTo>
                    <a:lnTo>
                      <a:pt x="295" y="1770"/>
                    </a:lnTo>
                    <a:cubicBezTo>
                      <a:pt x="785" y="1770"/>
                      <a:pt x="1202" y="1374"/>
                      <a:pt x="1202" y="887"/>
                    </a:cubicBezTo>
                    <a:cubicBezTo>
                      <a:pt x="1202" y="397"/>
                      <a:pt x="785" y="0"/>
                      <a:pt x="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2616475" y="7592125"/>
                <a:ext cx="30050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71" extrusionOk="0">
                    <a:moveTo>
                      <a:pt x="907" y="0"/>
                    </a:moveTo>
                    <a:cubicBezTo>
                      <a:pt x="417" y="0"/>
                      <a:pt x="0" y="397"/>
                      <a:pt x="0" y="887"/>
                    </a:cubicBezTo>
                    <a:cubicBezTo>
                      <a:pt x="0" y="1374"/>
                      <a:pt x="417" y="1770"/>
                      <a:pt x="907" y="1770"/>
                    </a:cubicBezTo>
                    <a:lnTo>
                      <a:pt x="1202" y="1770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2601675" y="7459350"/>
                <a:ext cx="251900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10076" h="4720" extrusionOk="0">
                    <a:moveTo>
                      <a:pt x="5623" y="1774"/>
                    </a:moveTo>
                    <a:cubicBezTo>
                      <a:pt x="5698" y="1774"/>
                      <a:pt x="5775" y="1803"/>
                      <a:pt x="5833" y="1861"/>
                    </a:cubicBezTo>
                    <a:cubicBezTo>
                      <a:pt x="5943" y="1975"/>
                      <a:pt x="5946" y="2156"/>
                      <a:pt x="5838" y="2272"/>
                    </a:cubicBezTo>
                    <a:lnTo>
                      <a:pt x="5456" y="2654"/>
                    </a:lnTo>
                    <a:lnTo>
                      <a:pt x="5838" y="3036"/>
                    </a:lnTo>
                    <a:cubicBezTo>
                      <a:pt x="5946" y="3153"/>
                      <a:pt x="5943" y="3334"/>
                      <a:pt x="5833" y="3448"/>
                    </a:cubicBezTo>
                    <a:cubicBezTo>
                      <a:pt x="5775" y="3506"/>
                      <a:pt x="5698" y="3535"/>
                      <a:pt x="5623" y="3535"/>
                    </a:cubicBezTo>
                    <a:cubicBezTo>
                      <a:pt x="5550" y="3535"/>
                      <a:pt x="5477" y="3508"/>
                      <a:pt x="5421" y="3453"/>
                    </a:cubicBezTo>
                    <a:lnTo>
                      <a:pt x="5039" y="3071"/>
                    </a:lnTo>
                    <a:lnTo>
                      <a:pt x="4657" y="3453"/>
                    </a:lnTo>
                    <a:cubicBezTo>
                      <a:pt x="4600" y="3508"/>
                      <a:pt x="4527" y="3535"/>
                      <a:pt x="4454" y="3535"/>
                    </a:cubicBezTo>
                    <a:cubicBezTo>
                      <a:pt x="4378" y="3535"/>
                      <a:pt x="4303" y="3506"/>
                      <a:pt x="4246" y="3448"/>
                    </a:cubicBezTo>
                    <a:cubicBezTo>
                      <a:pt x="4132" y="3334"/>
                      <a:pt x="4130" y="3153"/>
                      <a:pt x="4240" y="3036"/>
                    </a:cubicBezTo>
                    <a:lnTo>
                      <a:pt x="4622" y="2654"/>
                    </a:lnTo>
                    <a:lnTo>
                      <a:pt x="4240" y="2272"/>
                    </a:lnTo>
                    <a:cubicBezTo>
                      <a:pt x="4130" y="2156"/>
                      <a:pt x="4132" y="1975"/>
                      <a:pt x="4246" y="1861"/>
                    </a:cubicBezTo>
                    <a:cubicBezTo>
                      <a:pt x="4303" y="1803"/>
                      <a:pt x="4378" y="1774"/>
                      <a:pt x="4454" y="1774"/>
                    </a:cubicBezTo>
                    <a:cubicBezTo>
                      <a:pt x="4527" y="1774"/>
                      <a:pt x="4600" y="1801"/>
                      <a:pt x="4657" y="1855"/>
                    </a:cubicBezTo>
                    <a:lnTo>
                      <a:pt x="5039" y="2237"/>
                    </a:lnTo>
                    <a:lnTo>
                      <a:pt x="5421" y="1855"/>
                    </a:lnTo>
                    <a:cubicBezTo>
                      <a:pt x="5477" y="1801"/>
                      <a:pt x="5550" y="1774"/>
                      <a:pt x="5623" y="1774"/>
                    </a:cubicBezTo>
                    <a:close/>
                    <a:moveTo>
                      <a:pt x="4442" y="1"/>
                    </a:moveTo>
                    <a:cubicBezTo>
                      <a:pt x="3608" y="21"/>
                      <a:pt x="2890" y="596"/>
                      <a:pt x="2686" y="1403"/>
                    </a:cubicBezTo>
                    <a:cubicBezTo>
                      <a:pt x="2546" y="1963"/>
                      <a:pt x="2042" y="2360"/>
                      <a:pt x="1461" y="2360"/>
                    </a:cubicBezTo>
                    <a:lnTo>
                      <a:pt x="295" y="2360"/>
                    </a:lnTo>
                    <a:cubicBezTo>
                      <a:pt x="131" y="2360"/>
                      <a:pt x="0" y="2491"/>
                      <a:pt x="0" y="2654"/>
                    </a:cubicBezTo>
                    <a:cubicBezTo>
                      <a:pt x="0" y="3795"/>
                      <a:pt x="945" y="4719"/>
                      <a:pt x="2085" y="4719"/>
                    </a:cubicBezTo>
                    <a:lnTo>
                      <a:pt x="7991" y="4719"/>
                    </a:lnTo>
                    <a:cubicBezTo>
                      <a:pt x="9131" y="4719"/>
                      <a:pt x="10076" y="3795"/>
                      <a:pt x="10076" y="2654"/>
                    </a:cubicBezTo>
                    <a:cubicBezTo>
                      <a:pt x="10076" y="2491"/>
                      <a:pt x="9945" y="2360"/>
                      <a:pt x="9781" y="2360"/>
                    </a:cubicBezTo>
                    <a:lnTo>
                      <a:pt x="8618" y="2360"/>
                    </a:lnTo>
                    <a:cubicBezTo>
                      <a:pt x="8037" y="2360"/>
                      <a:pt x="7530" y="1966"/>
                      <a:pt x="7390" y="1400"/>
                    </a:cubicBezTo>
                    <a:cubicBezTo>
                      <a:pt x="7186" y="596"/>
                      <a:pt x="6468" y="21"/>
                      <a:pt x="5634" y="1"/>
                    </a:cubicBezTo>
                    <a:cubicBezTo>
                      <a:pt x="5556" y="4"/>
                      <a:pt x="5483" y="33"/>
                      <a:pt x="5421" y="85"/>
                    </a:cubicBezTo>
                    <a:cubicBezTo>
                      <a:pt x="5366" y="141"/>
                      <a:pt x="5334" y="216"/>
                      <a:pt x="5334" y="295"/>
                    </a:cubicBezTo>
                    <a:cubicBezTo>
                      <a:pt x="5334" y="459"/>
                      <a:pt x="5200" y="590"/>
                      <a:pt x="5039" y="590"/>
                    </a:cubicBezTo>
                    <a:cubicBezTo>
                      <a:pt x="4876" y="590"/>
                      <a:pt x="4745" y="459"/>
                      <a:pt x="4745" y="295"/>
                    </a:cubicBezTo>
                    <a:cubicBezTo>
                      <a:pt x="4745" y="216"/>
                      <a:pt x="4710" y="141"/>
                      <a:pt x="4654" y="85"/>
                    </a:cubicBezTo>
                    <a:cubicBezTo>
                      <a:pt x="4596" y="33"/>
                      <a:pt x="4520" y="4"/>
                      <a:pt x="4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5" name="Google Shape;1655;p38"/>
          <p:cNvGrpSpPr/>
          <p:nvPr/>
        </p:nvGrpSpPr>
        <p:grpSpPr>
          <a:xfrm>
            <a:off x="125325" y="177652"/>
            <a:ext cx="599100" cy="599100"/>
            <a:chOff x="3089787" y="3240406"/>
            <a:chExt cx="599100" cy="599100"/>
          </a:xfrm>
        </p:grpSpPr>
        <p:sp>
          <p:nvSpPr>
            <p:cNvPr id="1656" name="Google Shape;1656;p38"/>
            <p:cNvSpPr/>
            <p:nvPr/>
          </p:nvSpPr>
          <p:spPr>
            <a:xfrm>
              <a:off x="3089787" y="3240406"/>
              <a:ext cx="599100" cy="599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7" name="Google Shape;1657;p38"/>
            <p:cNvGrpSpPr/>
            <p:nvPr/>
          </p:nvGrpSpPr>
          <p:grpSpPr>
            <a:xfrm>
              <a:off x="3206457" y="3401803"/>
              <a:ext cx="365760" cy="323957"/>
              <a:chOff x="1817575" y="7680325"/>
              <a:chExt cx="322625" cy="283675"/>
            </a:xfrm>
          </p:grpSpPr>
          <p:sp>
            <p:nvSpPr>
              <p:cNvPr id="1658" name="Google Shape;1658;p38"/>
              <p:cNvSpPr/>
              <p:nvPr/>
            </p:nvSpPr>
            <p:spPr>
              <a:xfrm>
                <a:off x="1950475" y="7907225"/>
                <a:ext cx="5675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71" extrusionOk="0">
                    <a:moveTo>
                      <a:pt x="0" y="0"/>
                    </a:moveTo>
                    <a:lnTo>
                      <a:pt x="0" y="1890"/>
                    </a:lnTo>
                    <a:cubicBezTo>
                      <a:pt x="0" y="2119"/>
                      <a:pt x="187" y="2270"/>
                      <a:pt x="382" y="2270"/>
                    </a:cubicBezTo>
                    <a:cubicBezTo>
                      <a:pt x="475" y="2270"/>
                      <a:pt x="570" y="2235"/>
                      <a:pt x="648" y="2158"/>
                    </a:cubicBezTo>
                    <a:lnTo>
                      <a:pt x="1135" y="1668"/>
                    </a:lnTo>
                    <a:lnTo>
                      <a:pt x="1625" y="2158"/>
                    </a:lnTo>
                    <a:cubicBezTo>
                      <a:pt x="1702" y="2235"/>
                      <a:pt x="1797" y="2270"/>
                      <a:pt x="1890" y="2270"/>
                    </a:cubicBezTo>
                    <a:cubicBezTo>
                      <a:pt x="2084" y="2270"/>
                      <a:pt x="2269" y="2119"/>
                      <a:pt x="2269" y="1890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817575" y="7718175"/>
                <a:ext cx="322625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6807" extrusionOk="0">
                    <a:moveTo>
                      <a:pt x="1158" y="0"/>
                    </a:moveTo>
                    <a:cubicBezTo>
                      <a:pt x="531" y="0"/>
                      <a:pt x="0" y="508"/>
                      <a:pt x="0" y="1135"/>
                    </a:cubicBezTo>
                    <a:lnTo>
                      <a:pt x="0" y="5672"/>
                    </a:lnTo>
                    <a:cubicBezTo>
                      <a:pt x="0" y="6299"/>
                      <a:pt x="531" y="6807"/>
                      <a:pt x="1158" y="6807"/>
                    </a:cubicBezTo>
                    <a:lnTo>
                      <a:pt x="11744" y="6807"/>
                    </a:lnTo>
                    <a:cubicBezTo>
                      <a:pt x="12371" y="6807"/>
                      <a:pt x="12904" y="6299"/>
                      <a:pt x="12904" y="5672"/>
                    </a:cubicBezTo>
                    <a:lnTo>
                      <a:pt x="12904" y="1135"/>
                    </a:lnTo>
                    <a:cubicBezTo>
                      <a:pt x="12904" y="508"/>
                      <a:pt x="12371" y="0"/>
                      <a:pt x="11744" y="0"/>
                    </a:cubicBezTo>
                    <a:lnTo>
                      <a:pt x="11368" y="0"/>
                    </a:lnTo>
                    <a:lnTo>
                      <a:pt x="11368" y="4159"/>
                    </a:lnTo>
                    <a:cubicBezTo>
                      <a:pt x="11368" y="4369"/>
                      <a:pt x="11198" y="4538"/>
                      <a:pt x="10988" y="4538"/>
                    </a:cubicBezTo>
                    <a:lnTo>
                      <a:pt x="7964" y="4538"/>
                    </a:lnTo>
                    <a:cubicBezTo>
                      <a:pt x="7337" y="4538"/>
                      <a:pt x="6830" y="5045"/>
                      <a:pt x="6830" y="5672"/>
                    </a:cubicBezTo>
                    <a:cubicBezTo>
                      <a:pt x="6824" y="5876"/>
                      <a:pt x="6655" y="6037"/>
                      <a:pt x="6451" y="6037"/>
                    </a:cubicBezTo>
                    <a:cubicBezTo>
                      <a:pt x="6247" y="6037"/>
                      <a:pt x="6080" y="5876"/>
                      <a:pt x="6072" y="5672"/>
                    </a:cubicBezTo>
                    <a:cubicBezTo>
                      <a:pt x="6072" y="5045"/>
                      <a:pt x="5564" y="4538"/>
                      <a:pt x="4940" y="4538"/>
                    </a:cubicBezTo>
                    <a:lnTo>
                      <a:pt x="1913" y="4538"/>
                    </a:lnTo>
                    <a:cubicBezTo>
                      <a:pt x="1703" y="4538"/>
                      <a:pt x="1534" y="4369"/>
                      <a:pt x="1534" y="4159"/>
                    </a:cubicBezTo>
                    <a:lnTo>
                      <a:pt x="15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74875" y="7680325"/>
                <a:ext cx="94500" cy="142050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5682" extrusionOk="0">
                    <a:moveTo>
                      <a:pt x="2648" y="759"/>
                    </a:moveTo>
                    <a:cubicBezTo>
                      <a:pt x="2855" y="759"/>
                      <a:pt x="3024" y="928"/>
                      <a:pt x="3024" y="1135"/>
                    </a:cubicBezTo>
                    <a:cubicBezTo>
                      <a:pt x="3024" y="1345"/>
                      <a:pt x="2855" y="1514"/>
                      <a:pt x="2648" y="1514"/>
                    </a:cubicBezTo>
                    <a:lnTo>
                      <a:pt x="1135" y="1514"/>
                    </a:lnTo>
                    <a:cubicBezTo>
                      <a:pt x="925" y="1514"/>
                      <a:pt x="756" y="1345"/>
                      <a:pt x="756" y="1135"/>
                    </a:cubicBezTo>
                    <a:cubicBezTo>
                      <a:pt x="756" y="928"/>
                      <a:pt x="925" y="759"/>
                      <a:pt x="1135" y="759"/>
                    </a:cubicBezTo>
                    <a:close/>
                    <a:moveTo>
                      <a:pt x="2648" y="2270"/>
                    </a:moveTo>
                    <a:cubicBezTo>
                      <a:pt x="2855" y="2270"/>
                      <a:pt x="3024" y="2439"/>
                      <a:pt x="3024" y="2649"/>
                    </a:cubicBezTo>
                    <a:cubicBezTo>
                      <a:pt x="3024" y="2856"/>
                      <a:pt x="2855" y="3025"/>
                      <a:pt x="2648" y="3028"/>
                    </a:cubicBezTo>
                    <a:lnTo>
                      <a:pt x="1135" y="3028"/>
                    </a:lnTo>
                    <a:cubicBezTo>
                      <a:pt x="925" y="3028"/>
                      <a:pt x="756" y="2856"/>
                      <a:pt x="756" y="2649"/>
                    </a:cubicBezTo>
                    <a:cubicBezTo>
                      <a:pt x="756" y="2439"/>
                      <a:pt x="925" y="2270"/>
                      <a:pt x="1135" y="2270"/>
                    </a:cubicBezTo>
                    <a:close/>
                    <a:moveTo>
                      <a:pt x="2648" y="3783"/>
                    </a:moveTo>
                    <a:cubicBezTo>
                      <a:pt x="2852" y="3789"/>
                      <a:pt x="3013" y="3955"/>
                      <a:pt x="3013" y="4159"/>
                    </a:cubicBezTo>
                    <a:cubicBezTo>
                      <a:pt x="3013" y="4366"/>
                      <a:pt x="2852" y="4533"/>
                      <a:pt x="2648" y="4538"/>
                    </a:cubicBezTo>
                    <a:lnTo>
                      <a:pt x="1135" y="4538"/>
                    </a:lnTo>
                    <a:cubicBezTo>
                      <a:pt x="931" y="4533"/>
                      <a:pt x="767" y="4366"/>
                      <a:pt x="767" y="4159"/>
                    </a:cubicBezTo>
                    <a:cubicBezTo>
                      <a:pt x="767" y="3955"/>
                      <a:pt x="931" y="3789"/>
                      <a:pt x="1135" y="3783"/>
                    </a:cubicBezTo>
                    <a:close/>
                    <a:moveTo>
                      <a:pt x="379" y="1"/>
                    </a:moveTo>
                    <a:cubicBezTo>
                      <a:pt x="169" y="1"/>
                      <a:pt x="0" y="170"/>
                      <a:pt x="0" y="380"/>
                    </a:cubicBezTo>
                    <a:lnTo>
                      <a:pt x="0" y="5294"/>
                    </a:lnTo>
                    <a:lnTo>
                      <a:pt x="2648" y="5294"/>
                    </a:lnTo>
                    <a:cubicBezTo>
                      <a:pt x="3056" y="5297"/>
                      <a:pt x="3456" y="5434"/>
                      <a:pt x="3780" y="5682"/>
                    </a:cubicBezTo>
                    <a:lnTo>
                      <a:pt x="3780" y="380"/>
                    </a:lnTo>
                    <a:cubicBezTo>
                      <a:pt x="3780" y="170"/>
                      <a:pt x="3611" y="1"/>
                      <a:pt x="34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1988300" y="7680325"/>
                <a:ext cx="94525" cy="14205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5682" extrusionOk="0">
                    <a:moveTo>
                      <a:pt x="2649" y="759"/>
                    </a:moveTo>
                    <a:cubicBezTo>
                      <a:pt x="2856" y="759"/>
                      <a:pt x="3025" y="928"/>
                      <a:pt x="3025" y="1135"/>
                    </a:cubicBezTo>
                    <a:cubicBezTo>
                      <a:pt x="3025" y="1345"/>
                      <a:pt x="2856" y="1514"/>
                      <a:pt x="2649" y="1514"/>
                    </a:cubicBezTo>
                    <a:lnTo>
                      <a:pt x="1135" y="1514"/>
                    </a:lnTo>
                    <a:cubicBezTo>
                      <a:pt x="925" y="1514"/>
                      <a:pt x="756" y="1345"/>
                      <a:pt x="756" y="1135"/>
                    </a:cubicBezTo>
                    <a:cubicBezTo>
                      <a:pt x="756" y="928"/>
                      <a:pt x="925" y="759"/>
                      <a:pt x="1135" y="759"/>
                    </a:cubicBezTo>
                    <a:close/>
                    <a:moveTo>
                      <a:pt x="2649" y="2270"/>
                    </a:moveTo>
                    <a:cubicBezTo>
                      <a:pt x="2856" y="2270"/>
                      <a:pt x="3025" y="2439"/>
                      <a:pt x="3025" y="2649"/>
                    </a:cubicBezTo>
                    <a:cubicBezTo>
                      <a:pt x="3025" y="2856"/>
                      <a:pt x="2856" y="3025"/>
                      <a:pt x="2649" y="3028"/>
                    </a:cubicBezTo>
                    <a:lnTo>
                      <a:pt x="1135" y="3028"/>
                    </a:lnTo>
                    <a:cubicBezTo>
                      <a:pt x="925" y="3025"/>
                      <a:pt x="756" y="2856"/>
                      <a:pt x="756" y="2649"/>
                    </a:cubicBezTo>
                    <a:cubicBezTo>
                      <a:pt x="756" y="2439"/>
                      <a:pt x="925" y="2270"/>
                      <a:pt x="1135" y="2270"/>
                    </a:cubicBezTo>
                    <a:close/>
                    <a:moveTo>
                      <a:pt x="2649" y="3783"/>
                    </a:moveTo>
                    <a:cubicBezTo>
                      <a:pt x="2853" y="3789"/>
                      <a:pt x="3013" y="3955"/>
                      <a:pt x="3013" y="4159"/>
                    </a:cubicBezTo>
                    <a:cubicBezTo>
                      <a:pt x="3013" y="4366"/>
                      <a:pt x="2853" y="4533"/>
                      <a:pt x="2649" y="4538"/>
                    </a:cubicBezTo>
                    <a:lnTo>
                      <a:pt x="1135" y="4538"/>
                    </a:lnTo>
                    <a:cubicBezTo>
                      <a:pt x="931" y="4533"/>
                      <a:pt x="768" y="4366"/>
                      <a:pt x="768" y="4159"/>
                    </a:cubicBezTo>
                    <a:cubicBezTo>
                      <a:pt x="768" y="3955"/>
                      <a:pt x="931" y="3789"/>
                      <a:pt x="1135" y="3783"/>
                    </a:cubicBezTo>
                    <a:close/>
                    <a:moveTo>
                      <a:pt x="377" y="1"/>
                    </a:moveTo>
                    <a:cubicBezTo>
                      <a:pt x="170" y="1"/>
                      <a:pt x="1" y="170"/>
                      <a:pt x="1" y="380"/>
                    </a:cubicBezTo>
                    <a:lnTo>
                      <a:pt x="1" y="5682"/>
                    </a:lnTo>
                    <a:cubicBezTo>
                      <a:pt x="325" y="5434"/>
                      <a:pt x="724" y="5297"/>
                      <a:pt x="1135" y="5294"/>
                    </a:cubicBezTo>
                    <a:lnTo>
                      <a:pt x="3780" y="5294"/>
                    </a:lnTo>
                    <a:lnTo>
                      <a:pt x="3780" y="380"/>
                    </a:lnTo>
                    <a:cubicBezTo>
                      <a:pt x="3780" y="170"/>
                      <a:pt x="3611" y="1"/>
                      <a:pt x="3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9"/>
          <p:cNvSpPr txBox="1">
            <a:spLocks noGrp="1"/>
          </p:cNvSpPr>
          <p:nvPr>
            <p:ph type="title" idx="2"/>
          </p:nvPr>
        </p:nvSpPr>
        <p:spPr>
          <a:xfrm>
            <a:off x="4655638" y="1318638"/>
            <a:ext cx="395842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pt-BR" sz="1500" u="sng" dirty="0"/>
              <a:t>Novas propostas</a:t>
            </a:r>
            <a:r>
              <a:rPr lang="pt-BR" sz="1500" dirty="0"/>
              <a:t>: “E se propunham novos lugar e função para o texto literário na educação escolar, buscando enfrentar coerentemente a paradoxalmente e conflituosa relação entre a liberdade criadora da literatura (também a infantil e juvenil) e a </a:t>
            </a:r>
            <a:r>
              <a:rPr lang="pt-BR" sz="1500" dirty="0" err="1"/>
              <a:t>disciplinarização</a:t>
            </a:r>
            <a:r>
              <a:rPr lang="pt-BR" sz="1500" dirty="0"/>
              <a:t> de seu ensino e da leitura imposta pela escola”. (</a:t>
            </a:r>
            <a:r>
              <a:rPr lang="pt-BR" sz="1500" dirty="0" err="1"/>
              <a:t>Mortatti</a:t>
            </a:r>
            <a:r>
              <a:rPr lang="pt-BR" sz="1500" dirty="0"/>
              <a:t>, 2014, p. 25)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45"/>
          <p:cNvSpPr txBox="1">
            <a:spLocks noGrp="1"/>
          </p:cNvSpPr>
          <p:nvPr>
            <p:ph type="title"/>
          </p:nvPr>
        </p:nvSpPr>
        <p:spPr>
          <a:xfrm flipH="1">
            <a:off x="277674" y="386602"/>
            <a:ext cx="33915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Documentos Oficiais</a:t>
            </a:r>
            <a:endParaRPr sz="2000" dirty="0"/>
          </a:p>
        </p:txBody>
      </p:sp>
      <p:sp>
        <p:nvSpPr>
          <p:cNvPr id="1890" name="Google Shape;1890;p45"/>
          <p:cNvSpPr txBox="1">
            <a:spLocks noGrp="1"/>
          </p:cNvSpPr>
          <p:nvPr>
            <p:ph type="subTitle" idx="1"/>
          </p:nvPr>
        </p:nvSpPr>
        <p:spPr>
          <a:xfrm flipH="1">
            <a:off x="363339" y="1139602"/>
            <a:ext cx="7242805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PCN (1998)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Ensino Fundamental II</a:t>
            </a:r>
          </a:p>
          <a:p>
            <a:pPr marL="0" lvl="0" indent="0" algn="just"/>
            <a:r>
              <a:rPr lang="pt-BR" dirty="0"/>
              <a:t>“É importante que o trabalho com o texto literário esteja incorporado às práticas cotidianas da sala de aula, visto tratar-se de uma forma específica de conhecimento. Essa variável de constituição da experiência humana possui propriedades compositivas que devem ser mostradas, discutidas e consideradas quando se trata de ler as diferentes manifestações colocadas sobre a rubrica geral de texto literário. [...] A questão do ensino da literatura ou da leitura literária envolve, portanto, esse exercício de um tipo particular de escrita.” (Brasil, 1998, p. </a:t>
            </a:r>
            <a:r>
              <a:rPr lang="pt-BR" dirty="0" smtClean="0"/>
              <a:t>29-30)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BNCC </a:t>
            </a:r>
            <a:r>
              <a:rPr lang="pt-BR" dirty="0"/>
              <a:t>(2017)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Ensino Fundamental</a:t>
            </a:r>
          </a:p>
          <a:p>
            <a:pPr marL="0" lvl="0" indent="0" algn="just"/>
            <a:r>
              <a:rPr lang="pt-BR" dirty="0"/>
              <a:t>“A escolha por esses campos [da vida cotidiana, artístico-literário, das práticas de estudo e pesquisa, da vida pública] de um conjunto maior, deu-se por se entender que eles contemplam dimensões formativas importantes de uso da linguagem na escola e fora dela e criam condições para [...] uma formação estética, vinculada à experiência de </a:t>
            </a:r>
            <a:r>
              <a:rPr lang="pt-BR" b="1" dirty="0"/>
              <a:t>leitura e escrita do texto literário</a:t>
            </a:r>
            <a:r>
              <a:rPr lang="pt-BR" dirty="0"/>
              <a:t> e à compreensão e produção de textos artísticos </a:t>
            </a:r>
            <a:r>
              <a:rPr lang="pt-BR" dirty="0" err="1"/>
              <a:t>multissemióticos</a:t>
            </a:r>
            <a:r>
              <a:rPr lang="pt-BR" dirty="0"/>
              <a:t>.” (Brasil, 2017, p. 84)</a:t>
            </a:r>
            <a:endParaRPr lang="pt-BR" dirty="0"/>
          </a:p>
        </p:txBody>
      </p:sp>
      <p:pic>
        <p:nvPicPr>
          <p:cNvPr id="1891" name="Google Shape;1891;p45"/>
          <p:cNvPicPr preferRelativeResize="0"/>
          <p:nvPr/>
        </p:nvPicPr>
        <p:blipFill rotWithShape="1">
          <a:blip r:embed="rId3">
            <a:alphaModFix/>
          </a:blip>
          <a:srcRect l="15855" r="25091"/>
          <a:stretch/>
        </p:blipFill>
        <p:spPr>
          <a:xfrm>
            <a:off x="7819394" y="604350"/>
            <a:ext cx="1151768" cy="11531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892" name="Google Shape;1892;p45"/>
          <p:cNvGrpSpPr/>
          <p:nvPr/>
        </p:nvGrpSpPr>
        <p:grpSpPr>
          <a:xfrm rot="-10666632">
            <a:off x="7163089" y="152721"/>
            <a:ext cx="1005182" cy="791237"/>
            <a:chOff x="6433246" y="1743436"/>
            <a:chExt cx="960254" cy="755871"/>
          </a:xfrm>
        </p:grpSpPr>
        <p:sp>
          <p:nvSpPr>
            <p:cNvPr id="1893" name="Google Shape;1893;p4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oogle Shape;1733;p42"/>
          <p:cNvGrpSpPr/>
          <p:nvPr/>
        </p:nvGrpSpPr>
        <p:grpSpPr>
          <a:xfrm>
            <a:off x="811045" y="1279809"/>
            <a:ext cx="6885066" cy="803808"/>
            <a:chOff x="-1211800" y="3902875"/>
            <a:chExt cx="4015552" cy="3590030"/>
          </a:xfrm>
        </p:grpSpPr>
        <p:sp>
          <p:nvSpPr>
            <p:cNvPr id="1734" name="Google Shape;1734;p42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Documentos Oficiais</a:t>
            </a:r>
            <a:endParaRPr dirty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grpSp>
        <p:nvGrpSpPr>
          <p:cNvPr id="1745" name="Google Shape;1745;p42"/>
          <p:cNvGrpSpPr/>
          <p:nvPr/>
        </p:nvGrpSpPr>
        <p:grpSpPr>
          <a:xfrm>
            <a:off x="8236959" y="58190"/>
            <a:ext cx="691551" cy="1162419"/>
            <a:chOff x="-3487875" y="-1884325"/>
            <a:chExt cx="252400" cy="424225"/>
          </a:xfrm>
        </p:grpSpPr>
        <p:sp>
          <p:nvSpPr>
            <p:cNvPr id="1746" name="Google Shape;1746;p4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5" name="Google Shape;1855;p42"/>
          <p:cNvGrpSpPr/>
          <p:nvPr/>
        </p:nvGrpSpPr>
        <p:grpSpPr>
          <a:xfrm flipH="1">
            <a:off x="257268" y="122164"/>
            <a:ext cx="656871" cy="980615"/>
            <a:chOff x="-536575" y="-610175"/>
            <a:chExt cx="256250" cy="382500"/>
          </a:xfrm>
        </p:grpSpPr>
        <p:sp>
          <p:nvSpPr>
            <p:cNvPr id="1856" name="Google Shape;1856;p4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890;p45"/>
          <p:cNvSpPr txBox="1">
            <a:spLocks/>
          </p:cNvSpPr>
          <p:nvPr/>
        </p:nvSpPr>
        <p:spPr>
          <a:xfrm flipH="1">
            <a:off x="1016689" y="1279808"/>
            <a:ext cx="7242805" cy="3562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BNCC (2017) </a:t>
            </a:r>
            <a:r>
              <a:rPr lang="pt-BR" dirty="0" smtClean="0">
                <a:solidFill>
                  <a:srgbClr val="002060"/>
                </a:solidFill>
                <a:latin typeface="Lato" panose="020B0604020202020204" charset="0"/>
                <a:sym typeface="Wingdings" panose="05000000000000000000" pitchFamily="2" charset="2"/>
              </a:rPr>
              <a:t></a:t>
            </a:r>
            <a:r>
              <a:rPr lang="pt-BR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Ensino Médio</a:t>
            </a:r>
          </a:p>
          <a:p>
            <a:pPr algn="just"/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“Em relação à </a:t>
            </a:r>
            <a:r>
              <a:rPr lang="pt-BR" b="1" dirty="0">
                <a:solidFill>
                  <a:srgbClr val="002060"/>
                </a:solidFill>
                <a:latin typeface="Lato" panose="020B0604020202020204" charset="0"/>
              </a:rPr>
              <a:t>literatura, a leitura do texto literário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, que ocupa o centro do trabalho no Ensino Fundamental, deve permanecer nuclear também no Ensino Médio. Por força de certa simplificação didática, as biografias de autores, as características de épocas, os resumos e outros gêneros artísticos substitutivos, como o cinema e as HQs, têm relegado o </a:t>
            </a:r>
            <a:r>
              <a:rPr lang="pt-BR" b="1" dirty="0">
                <a:solidFill>
                  <a:srgbClr val="002060"/>
                </a:solidFill>
                <a:latin typeface="Lato" panose="020B0604020202020204" charset="0"/>
              </a:rPr>
              <a:t>texto literário 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a um plano secundário do ensino. Assim, é importante não só (</a:t>
            </a:r>
            <a:r>
              <a:rPr lang="pt-BR" dirty="0" err="1">
                <a:solidFill>
                  <a:srgbClr val="002060"/>
                </a:solidFill>
                <a:latin typeface="Lato" panose="020B0604020202020204" charset="0"/>
              </a:rPr>
              <a:t>re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)colocá-lo como ponto de partida para o trabalho com a literatura, como intensificar seu convívio com os estudantes.” (Brasil, 2017, p. 499)</a:t>
            </a:r>
          </a:p>
          <a:p>
            <a:pPr algn="just"/>
            <a:endParaRPr lang="pt-BR" dirty="0" smtClean="0">
              <a:solidFill>
                <a:srgbClr val="002060"/>
              </a:solidFill>
              <a:latin typeface="Lato" panose="020B0604020202020204" charset="0"/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Lato" panose="020B0604020202020204" charset="0"/>
              </a:rPr>
              <a:t>“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A </a:t>
            </a:r>
            <a:r>
              <a:rPr lang="pt-BR" b="1" dirty="0">
                <a:solidFill>
                  <a:srgbClr val="002060"/>
                </a:solidFill>
                <a:latin typeface="Lato" panose="020B0604020202020204" charset="0"/>
              </a:rPr>
              <a:t>escrita literária</a:t>
            </a:r>
            <a:r>
              <a:rPr lang="pt-BR" dirty="0">
                <a:solidFill>
                  <a:srgbClr val="002060"/>
                </a:solidFill>
                <a:latin typeface="Lato" panose="020B0604020202020204" charset="0"/>
              </a:rPr>
              <a:t>, por sua vez, ainda que não seja o foco central do componente de Língua Portuguesa, também se mostra rica em possibilidades expressivas. Já exercitada no Ensino Fundamental, pode ser ampliada e aprofundada no Ensino Médio, aproveitando o interesse de muitos jovens por manifestações esteticamente organizadas comuns às culturas juvenis.” (Brasil, 2017, p. 503)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4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que é ensinar literatura?</a:t>
            </a:r>
            <a:endParaRPr dirty="0"/>
          </a:p>
        </p:txBody>
      </p:sp>
      <p:sp>
        <p:nvSpPr>
          <p:cNvPr id="1911" name="Google Shape;1911;p46"/>
          <p:cNvSpPr/>
          <p:nvPr/>
        </p:nvSpPr>
        <p:spPr>
          <a:xfrm>
            <a:off x="1053433" y="639400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46"/>
          <p:cNvSpPr/>
          <p:nvPr/>
        </p:nvSpPr>
        <p:spPr>
          <a:xfrm>
            <a:off x="8692852" y="206681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46"/>
          <p:cNvSpPr/>
          <p:nvPr/>
        </p:nvSpPr>
        <p:spPr>
          <a:xfrm>
            <a:off x="7602678" y="220651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6"/>
          <p:cNvSpPr/>
          <p:nvPr/>
        </p:nvSpPr>
        <p:spPr>
          <a:xfrm>
            <a:off x="350549" y="181602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46"/>
          <p:cNvSpPr/>
          <p:nvPr/>
        </p:nvSpPr>
        <p:spPr>
          <a:xfrm>
            <a:off x="1716049" y="347288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46"/>
          <p:cNvSpPr/>
          <p:nvPr/>
        </p:nvSpPr>
        <p:spPr>
          <a:xfrm>
            <a:off x="8000178" y="707242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890;p45"/>
          <p:cNvSpPr txBox="1">
            <a:spLocks/>
          </p:cNvSpPr>
          <p:nvPr/>
        </p:nvSpPr>
        <p:spPr>
          <a:xfrm flipH="1">
            <a:off x="1053433" y="1425281"/>
            <a:ext cx="7242805" cy="3562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Ensinar através do texto literário com o objetivo de formar leitores de literatura.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Três sentidos para o ensino de literatura (</a:t>
            </a:r>
            <a:r>
              <a:rPr lang="pt-BR" sz="1500" dirty="0" err="1">
                <a:solidFill>
                  <a:srgbClr val="002060"/>
                </a:solidFill>
                <a:latin typeface="Lato" panose="020B0604020202020204" charset="0"/>
              </a:rPr>
              <a:t>Mortatti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, 2014):</a:t>
            </a: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Educação </a:t>
            </a:r>
            <a:r>
              <a:rPr lang="pt-BR" sz="1500" i="1" dirty="0">
                <a:solidFill>
                  <a:srgbClr val="002060"/>
                </a:solidFill>
                <a:latin typeface="Lato" panose="020B0604020202020204" charset="0"/>
              </a:rPr>
              <a:t>da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literatura: a ideia de que a literatura, por si só, ensina. A autora coloca que esses textos têm uma função formativa específica, fazem diferença em nossas vidas e nos fazem refletir sobre nós mesmos.</a:t>
            </a: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Educação </a:t>
            </a:r>
            <a:r>
              <a:rPr lang="pt-BR" sz="1500" i="1" dirty="0">
                <a:solidFill>
                  <a:srgbClr val="002060"/>
                </a:solidFill>
                <a:latin typeface="Lato" panose="020B0604020202020204" charset="0"/>
              </a:rPr>
              <a:t>pela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literatura: a ideia de que a literatura é um meio para a educação humana. O texto literário como mediador, ou seja, cumpre a função de estabelecer uma relação instauradora e transformadora do texto.</a:t>
            </a: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Educação </a:t>
            </a:r>
            <a:r>
              <a:rPr lang="pt-BR" sz="1500" i="1" dirty="0">
                <a:solidFill>
                  <a:srgbClr val="002060"/>
                </a:solidFill>
                <a:latin typeface="Lato" panose="020B0604020202020204" charset="0"/>
              </a:rPr>
              <a:t>para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a literatura: a literatura por si mesma é objeto de ensino, visando a educação literária, formando leitores de textos literários.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89362" y="4371353"/>
            <a:ext cx="2565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https://youtu.be/YGxxczBcihQ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4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Literatura no Ensino Fundamental</a:t>
            </a:r>
            <a:endParaRPr dirty="0"/>
          </a:p>
        </p:txBody>
      </p:sp>
      <p:sp>
        <p:nvSpPr>
          <p:cNvPr id="1911" name="Google Shape;1911;p46"/>
          <p:cNvSpPr/>
          <p:nvPr/>
        </p:nvSpPr>
        <p:spPr>
          <a:xfrm>
            <a:off x="1053433" y="639400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46"/>
          <p:cNvSpPr/>
          <p:nvPr/>
        </p:nvSpPr>
        <p:spPr>
          <a:xfrm>
            <a:off x="8692852" y="206681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46"/>
          <p:cNvSpPr/>
          <p:nvPr/>
        </p:nvSpPr>
        <p:spPr>
          <a:xfrm>
            <a:off x="7602678" y="220651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6"/>
          <p:cNvSpPr/>
          <p:nvPr/>
        </p:nvSpPr>
        <p:spPr>
          <a:xfrm>
            <a:off x="350549" y="181602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46"/>
          <p:cNvSpPr/>
          <p:nvPr/>
        </p:nvSpPr>
        <p:spPr>
          <a:xfrm>
            <a:off x="1716049" y="347288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46"/>
          <p:cNvSpPr/>
          <p:nvPr/>
        </p:nvSpPr>
        <p:spPr>
          <a:xfrm>
            <a:off x="8000178" y="707242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890;p45"/>
          <p:cNvSpPr txBox="1">
            <a:spLocks/>
          </p:cNvSpPr>
          <p:nvPr/>
        </p:nvSpPr>
        <p:spPr>
          <a:xfrm flipH="1">
            <a:off x="1053433" y="1425281"/>
            <a:ext cx="7242805" cy="3562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Maior liberdade criativa na escrita literária nos anos iniciais no ensino fundamental I, por exemplo, a poesia, que passa a ser mobilizada para aspectos técnicos e modelares em anos seguintes;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Hegemonia das narrativas nos anos iniciais do ensino fundamental II (escrita e leitura), substituídas, aos poucos, por gêneros argumentativos;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Formação e identificação do leitor literário 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  <a:sym typeface="Wingdings" panose="05000000000000000000" pitchFamily="2" charset="2"/>
              </a:rPr>
              <a:t>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o prazer da leitura;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Letramento Literário “é um processo de apropriação da literatura enquanto linguagem, ou da linguagem literária. Neste caso, não se trata simplesmente de um conjunto de obras consideradas relevantes, nem o conhecimento de uma área específica, mas sim de um modo muito singular de construir sentidos que é a linguagem literária. Essa singularidade da linguagem literária, diferentemente de outros usos da linguagem humana, vem da intensidade da interação com a palavra que é só palavra e da experiência libertária de ser e viver que proporciona.” (</a:t>
            </a:r>
            <a:r>
              <a:rPr lang="pt-BR" sz="1500" dirty="0" err="1">
                <a:solidFill>
                  <a:srgbClr val="002060"/>
                </a:solidFill>
                <a:latin typeface="Lato" panose="020B0604020202020204" charset="0"/>
              </a:rPr>
              <a:t>Cosson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34434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4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Literatura no Ensino Médio</a:t>
            </a:r>
            <a:endParaRPr dirty="0"/>
          </a:p>
        </p:txBody>
      </p:sp>
      <p:sp>
        <p:nvSpPr>
          <p:cNvPr id="1911" name="Google Shape;1911;p46"/>
          <p:cNvSpPr/>
          <p:nvPr/>
        </p:nvSpPr>
        <p:spPr>
          <a:xfrm>
            <a:off x="1053433" y="639400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46"/>
          <p:cNvSpPr/>
          <p:nvPr/>
        </p:nvSpPr>
        <p:spPr>
          <a:xfrm>
            <a:off x="8692852" y="206681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46"/>
          <p:cNvSpPr/>
          <p:nvPr/>
        </p:nvSpPr>
        <p:spPr>
          <a:xfrm>
            <a:off x="7602678" y="220651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6"/>
          <p:cNvSpPr/>
          <p:nvPr/>
        </p:nvSpPr>
        <p:spPr>
          <a:xfrm>
            <a:off x="350549" y="181602"/>
            <a:ext cx="197100" cy="19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46"/>
          <p:cNvSpPr/>
          <p:nvPr/>
        </p:nvSpPr>
        <p:spPr>
          <a:xfrm>
            <a:off x="1716049" y="347288"/>
            <a:ext cx="197100" cy="19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46"/>
          <p:cNvSpPr/>
          <p:nvPr/>
        </p:nvSpPr>
        <p:spPr>
          <a:xfrm>
            <a:off x="8000178" y="707242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890;p45"/>
          <p:cNvSpPr txBox="1">
            <a:spLocks/>
          </p:cNvSpPr>
          <p:nvPr/>
        </p:nvSpPr>
        <p:spPr>
          <a:xfrm flipH="1">
            <a:off x="1053433" y="1425281"/>
            <a:ext cx="7242805" cy="3562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Continuidade dos trabalhos no ensino fundamental 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  <a:sym typeface="Wingdings" panose="05000000000000000000" pitchFamily="2" charset="2"/>
              </a:rPr>
              <a:t>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desafios da ruptura;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Desenvolvimento da fruição;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Destaque aos clássicos;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Exames Vestibulares 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  <a:sym typeface="Wingdings" panose="05000000000000000000" pitchFamily="2" charset="2"/>
              </a:rPr>
              <a:t>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Condicionamento 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  <a:sym typeface="Wingdings" panose="05000000000000000000" pitchFamily="2" charset="2"/>
              </a:rPr>
              <a:t></a:t>
            </a:r>
            <a:r>
              <a:rPr lang="pt-BR" sz="1500" dirty="0" smtClean="0">
                <a:solidFill>
                  <a:srgbClr val="002060"/>
                </a:solidFill>
                <a:latin typeface="Lato" panose="020B0604020202020204" charset="0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Literaturas Lusófonas (Brasil, Portugal, África);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Habilidades técnicas e estéticas mais refinadas;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Tecnologias educacionais;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“[...] o desenvolvimento de textos construídos esteticamente – no âmbito dos mais diferentes gêneros – pode propiciar a exploração de emoções, sentimentos e ideias, que não encontram lugar em outros gêneros não literários e que, por isso, deve ser explorado.” (Brasil, 2017, p. 496);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Leitura e escrita;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" panose="020B0604020202020204" charset="0"/>
              </a:rPr>
              <a:t> Novo Ensino Médio  Novas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26167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50"/>
          <p:cNvSpPr/>
          <p:nvPr/>
        </p:nvSpPr>
        <p:spPr>
          <a:xfrm>
            <a:off x="4506588" y="2701925"/>
            <a:ext cx="130800" cy="1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50"/>
          <p:cNvSpPr txBox="1">
            <a:spLocks noGrp="1"/>
          </p:cNvSpPr>
          <p:nvPr>
            <p:ph type="subTitle" idx="1"/>
          </p:nvPr>
        </p:nvSpPr>
        <p:spPr>
          <a:xfrm flipH="1">
            <a:off x="5050033" y="932360"/>
            <a:ext cx="3865367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Transposição didática;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Resquícios de um currículo fundamentado na literatura como base das humanidades (primeiras inquietações);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Controle e práticas inscritas em objetivos de ensino, programas e currículos;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Individualidade criativa versus enquadramento escolar;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Materiais didáticos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PNLD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Tradição versus Inovação (Perioli Jr., 2017);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Diversidade, culturas digitais, </a:t>
            </a:r>
            <a:r>
              <a:rPr lang="pt-BR" dirty="0" err="1"/>
              <a:t>multiletramento</a:t>
            </a:r>
            <a:r>
              <a:rPr lang="pt-BR" dirty="0"/>
              <a:t>, etc.;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 Novas propostas de leituras, avaliações, incentivos.</a:t>
            </a:r>
            <a:endParaRPr lang="pt-BR" dirty="0"/>
          </a:p>
        </p:txBody>
      </p:sp>
      <p:sp>
        <p:nvSpPr>
          <p:cNvPr id="1995" name="Google Shape;1995;p50"/>
          <p:cNvSpPr txBox="1">
            <a:spLocks noGrp="1"/>
          </p:cNvSpPr>
          <p:nvPr>
            <p:ph type="title"/>
          </p:nvPr>
        </p:nvSpPr>
        <p:spPr>
          <a:xfrm flipH="1">
            <a:off x="1373514" y="1019660"/>
            <a:ext cx="2495691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O ensino de literatura e a cultura escolar</a:t>
            </a:r>
            <a:endParaRPr sz="2500" dirty="0"/>
          </a:p>
        </p:txBody>
      </p:sp>
      <p:grpSp>
        <p:nvGrpSpPr>
          <p:cNvPr id="1996" name="Google Shape;1996;p50"/>
          <p:cNvGrpSpPr/>
          <p:nvPr/>
        </p:nvGrpSpPr>
        <p:grpSpPr>
          <a:xfrm>
            <a:off x="732426" y="3134250"/>
            <a:ext cx="3814537" cy="1434617"/>
            <a:chOff x="2635662" y="3129000"/>
            <a:chExt cx="3814537" cy="1434617"/>
          </a:xfrm>
        </p:grpSpPr>
        <p:grpSp>
          <p:nvGrpSpPr>
            <p:cNvPr id="1997" name="Google Shape;1997;p50"/>
            <p:cNvGrpSpPr/>
            <p:nvPr/>
          </p:nvGrpSpPr>
          <p:grpSpPr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1998" name="Google Shape;1998;p50"/>
              <p:cNvSpPr/>
              <p:nvPr/>
            </p:nvSpPr>
            <p:spPr>
              <a:xfrm rot="5400000">
                <a:off x="2646387" y="2466081"/>
                <a:ext cx="426908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0"/>
              <p:cNvSpPr/>
              <p:nvPr/>
            </p:nvSpPr>
            <p:spPr>
              <a:xfrm rot="5400000">
                <a:off x="2995247" y="4207619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0"/>
              <p:cNvSpPr/>
              <p:nvPr/>
            </p:nvSpPr>
            <p:spPr>
              <a:xfrm rot="5400000">
                <a:off x="2375416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0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0"/>
              <p:cNvSpPr/>
              <p:nvPr/>
            </p:nvSpPr>
            <p:spPr>
              <a:xfrm rot="5400000">
                <a:off x="2493699" y="2200211"/>
                <a:ext cx="418787" cy="346514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0"/>
              <p:cNvSpPr/>
              <p:nvPr/>
            </p:nvSpPr>
            <p:spPr>
              <a:xfrm rot="5400000">
                <a:off x="3268920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0"/>
              <p:cNvSpPr/>
              <p:nvPr/>
            </p:nvSpPr>
            <p:spPr>
              <a:xfrm rot="5400000">
                <a:off x="2111840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0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0"/>
              <p:cNvSpPr/>
              <p:nvPr/>
            </p:nvSpPr>
            <p:spPr>
              <a:xfrm rot="5400000">
                <a:off x="2544699" y="1573578"/>
                <a:ext cx="593958" cy="374231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0"/>
              <p:cNvSpPr/>
              <p:nvPr/>
            </p:nvSpPr>
            <p:spPr>
              <a:xfrm rot="5400000">
                <a:off x="3571557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0"/>
              <p:cNvSpPr/>
              <p:nvPr/>
            </p:nvSpPr>
            <p:spPr>
              <a:xfrm rot="5400000">
                <a:off x="1269016" y="3359932"/>
                <a:ext cx="592811" cy="17076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0"/>
              <p:cNvSpPr/>
              <p:nvPr/>
            </p:nvSpPr>
            <p:spPr>
              <a:xfrm rot="5400000">
                <a:off x="915999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0" name="Google Shape;2010;p50"/>
            <p:cNvSpPr/>
            <p:nvPr/>
          </p:nvSpPr>
          <p:spPr>
            <a:xfrm>
              <a:off x="3710175" y="3301850"/>
              <a:ext cx="1434900" cy="252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5545625" y="4188450"/>
              <a:ext cx="330900" cy="33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50"/>
          <p:cNvGrpSpPr/>
          <p:nvPr/>
        </p:nvGrpSpPr>
        <p:grpSpPr>
          <a:xfrm>
            <a:off x="1007987" y="617550"/>
            <a:ext cx="3263430" cy="2516710"/>
            <a:chOff x="1007987" y="617550"/>
            <a:chExt cx="3263430" cy="2516710"/>
          </a:xfrm>
        </p:grpSpPr>
        <p:grpSp>
          <p:nvGrpSpPr>
            <p:cNvPr id="2015" name="Google Shape;2015;p50"/>
            <p:cNvGrpSpPr/>
            <p:nvPr/>
          </p:nvGrpSpPr>
          <p:grpSpPr>
            <a:xfrm>
              <a:off x="1007987" y="617550"/>
              <a:ext cx="3263430" cy="2516710"/>
              <a:chOff x="1308425" y="1503100"/>
              <a:chExt cx="3263430" cy="2516710"/>
            </a:xfrm>
          </p:grpSpPr>
          <p:sp>
            <p:nvSpPr>
              <p:cNvPr id="2016" name="Google Shape;2016;p50"/>
              <p:cNvSpPr/>
              <p:nvPr/>
            </p:nvSpPr>
            <p:spPr>
              <a:xfrm>
                <a:off x="1308425" y="3450623"/>
                <a:ext cx="3263430" cy="284526"/>
              </a:xfrm>
              <a:custGeom>
                <a:avLst/>
                <a:gdLst/>
                <a:ahLst/>
                <a:cxnLst/>
                <a:rect l="l" t="t" r="r" b="b"/>
                <a:pathLst>
                  <a:path w="260970" h="22753" extrusionOk="0">
                    <a:moveTo>
                      <a:pt x="0" y="14846"/>
                    </a:moveTo>
                    <a:cubicBezTo>
                      <a:pt x="0" y="19169"/>
                      <a:pt x="4039" y="22753"/>
                      <a:pt x="8305" y="22753"/>
                    </a:cubicBezTo>
                    <a:lnTo>
                      <a:pt x="253120" y="22753"/>
                    </a:lnTo>
                    <a:cubicBezTo>
                      <a:pt x="257443" y="22696"/>
                      <a:pt x="260913" y="19169"/>
                      <a:pt x="260970" y="14846"/>
                    </a:cubicBezTo>
                    <a:lnTo>
                      <a:pt x="2609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0"/>
              <p:cNvSpPr/>
              <p:nvPr/>
            </p:nvSpPr>
            <p:spPr>
              <a:xfrm>
                <a:off x="1308425" y="1503100"/>
                <a:ext cx="3263430" cy="2008670"/>
              </a:xfrm>
              <a:custGeom>
                <a:avLst/>
                <a:gdLst/>
                <a:ahLst/>
                <a:cxnLst/>
                <a:rect l="l" t="t" r="r" b="b"/>
                <a:pathLst>
                  <a:path w="260970" h="155741" extrusionOk="0">
                    <a:moveTo>
                      <a:pt x="249594" y="9954"/>
                    </a:moveTo>
                    <a:lnTo>
                      <a:pt x="249594" y="144364"/>
                    </a:lnTo>
                    <a:lnTo>
                      <a:pt x="11376" y="144364"/>
                    </a:lnTo>
                    <a:lnTo>
                      <a:pt x="11376" y="9954"/>
                    </a:lnTo>
                    <a:close/>
                    <a:moveTo>
                      <a:pt x="8305" y="0"/>
                    </a:moveTo>
                    <a:cubicBezTo>
                      <a:pt x="4039" y="0"/>
                      <a:pt x="0" y="2844"/>
                      <a:pt x="0" y="7110"/>
                    </a:cubicBezTo>
                    <a:lnTo>
                      <a:pt x="0" y="155740"/>
                    </a:lnTo>
                    <a:lnTo>
                      <a:pt x="260970" y="155740"/>
                    </a:lnTo>
                    <a:lnTo>
                      <a:pt x="260970" y="7110"/>
                    </a:lnTo>
                    <a:cubicBezTo>
                      <a:pt x="260970" y="2844"/>
                      <a:pt x="257386" y="0"/>
                      <a:pt x="25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0"/>
              <p:cNvSpPr/>
              <p:nvPr/>
            </p:nvSpPr>
            <p:spPr>
              <a:xfrm>
                <a:off x="2349395" y="3655602"/>
                <a:ext cx="1181485" cy="364208"/>
              </a:xfrm>
              <a:custGeom>
                <a:avLst/>
                <a:gdLst/>
                <a:ahLst/>
                <a:cxnLst/>
                <a:rect l="l" t="t" r="r" b="b"/>
                <a:pathLst>
                  <a:path w="94481" h="29125" extrusionOk="0">
                    <a:moveTo>
                      <a:pt x="79805" y="18317"/>
                    </a:moveTo>
                    <a:cubicBezTo>
                      <a:pt x="74117" y="12515"/>
                      <a:pt x="73889" y="1"/>
                      <a:pt x="73889" y="1"/>
                    </a:cubicBezTo>
                    <a:lnTo>
                      <a:pt x="20592" y="1"/>
                    </a:lnTo>
                    <a:cubicBezTo>
                      <a:pt x="20592" y="1"/>
                      <a:pt x="20364" y="12515"/>
                      <a:pt x="14676" y="18317"/>
                    </a:cubicBezTo>
                    <a:cubicBezTo>
                      <a:pt x="8931" y="24175"/>
                      <a:pt x="1" y="29124"/>
                      <a:pt x="15529" y="29124"/>
                    </a:cubicBezTo>
                    <a:lnTo>
                      <a:pt x="78952" y="29124"/>
                    </a:lnTo>
                    <a:cubicBezTo>
                      <a:pt x="94480" y="29124"/>
                      <a:pt x="85493" y="24175"/>
                      <a:pt x="79805" y="183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9" name="Google Shape;2019;p50"/>
            <p:cNvSpPr/>
            <p:nvPr/>
          </p:nvSpPr>
          <p:spPr>
            <a:xfrm>
              <a:off x="2558400" y="2622450"/>
              <a:ext cx="162600" cy="16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1116</Words>
  <Application>Microsoft Office PowerPoint</Application>
  <PresentationFormat>Apresentação na tela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Playfair Display ExtraBold</vt:lpstr>
      <vt:lpstr>Montserrat</vt:lpstr>
      <vt:lpstr>Playfair Display</vt:lpstr>
      <vt:lpstr>Lato</vt:lpstr>
      <vt:lpstr>Wingdings</vt:lpstr>
      <vt:lpstr>Playfair Display SemiBold</vt:lpstr>
      <vt:lpstr>Arial</vt:lpstr>
      <vt:lpstr>Lato Black</vt:lpstr>
      <vt:lpstr>French Literature by Slidesgo</vt:lpstr>
      <vt:lpstr>O ensino de literatura no ensino fundamental </vt:lpstr>
      <vt:lpstr>As primeiras inquietações</vt:lpstr>
      <vt:lpstr>Novas propostas: “E se propunham novos lugar e função para o texto literário na educação escolar, buscando enfrentar coerentemente a paradoxalmente e conflituosa relação entre a liberdade criadora da literatura (também a infantil e juvenil) e a disciplinarização de seu ensino e da leitura imposta pela escola”. (Mortatti, 2014, p. 25)</vt:lpstr>
      <vt:lpstr>Documentos Oficiais</vt:lpstr>
      <vt:lpstr>Documentos Oficiais</vt:lpstr>
      <vt:lpstr>O que é ensinar literatura?</vt:lpstr>
      <vt:lpstr>A Literatura no Ensino Fundamental</vt:lpstr>
      <vt:lpstr>A Literatura no Ensino Médio</vt:lpstr>
      <vt:lpstr>O ensino de literatura e a cultura escolar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ensino de literatura no ensino fundamental </dc:title>
  <cp:lastModifiedBy>Eduardo Perioli Júnior</cp:lastModifiedBy>
  <cp:revision>2</cp:revision>
  <dcterms:modified xsi:type="dcterms:W3CDTF">2022-05-25T20:21:01Z</dcterms:modified>
</cp:coreProperties>
</file>