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9" r:id="rId2"/>
    <p:sldId id="319" r:id="rId3"/>
    <p:sldId id="317" r:id="rId4"/>
    <p:sldId id="318" r:id="rId5"/>
    <p:sldId id="256" r:id="rId6"/>
    <p:sldId id="262" r:id="rId7"/>
    <p:sldId id="258" r:id="rId8"/>
    <p:sldId id="332" r:id="rId9"/>
    <p:sldId id="264" r:id="rId10"/>
    <p:sldId id="333" r:id="rId11"/>
    <p:sldId id="267" r:id="rId12"/>
    <p:sldId id="297" r:id="rId13"/>
    <p:sldId id="291" r:id="rId14"/>
    <p:sldId id="324" r:id="rId15"/>
    <p:sldId id="329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1" autoAdjust="0"/>
    <p:restoredTop sz="85472" autoAdjust="0"/>
  </p:normalViewPr>
  <p:slideViewPr>
    <p:cSldViewPr snapToGrid="0">
      <p:cViewPr varScale="1">
        <p:scale>
          <a:sx n="78" d="100"/>
          <a:sy n="78" d="100"/>
        </p:scale>
        <p:origin x="89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2DEBD-9640-4A1E-800C-D78FE3F107C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0E5C2-D2AE-461B-9D02-EB877D8080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2604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7D963-5D1F-48E0-B80C-92A88E221D7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4124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Vídeo do </a:t>
            </a:r>
            <a:r>
              <a:rPr lang="pt-BR" dirty="0" err="1"/>
              <a:t>you</a:t>
            </a:r>
            <a:r>
              <a:rPr lang="pt-BR" dirty="0"/>
              <a:t> tube</a:t>
            </a:r>
          </a:p>
          <a:p>
            <a:r>
              <a:rPr lang="pt-BR" dirty="0"/>
              <a:t>https://www.youtube.com/watch?v=bL68sT457LI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0E5C2-D2AE-461B-9D02-EB877D8080F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3304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0E5C2-D2AE-461B-9D02-EB877D8080F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6307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86E8B-EB91-42EA-8B66-78E7E9FAF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641098-49CF-44E5-8A54-BCC0D366B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DA18C5-98E1-4DD4-AEBE-EB41AF00E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46888C-3A3B-48BA-9E6D-F410278CE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07D3CB-2940-46CB-A65C-814033989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444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A5A2D1-C024-4816-838C-9CE36ED8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D2390C-C2F0-4395-985F-BF38E5C8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4EEC1E-96AF-49FD-9932-8A07CA455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17747A-E945-43A5-892F-A58E61A03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D78A89-9EF6-4017-BEEB-681580DA9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886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93C2EF7-D4B8-4FD5-948A-F4B8852F27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A34110F-439F-454B-96C3-2828C941B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E4922D-8AA5-48FF-ABDD-77021861A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D5C071-BFF8-4E9B-9214-E7664342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5DDFD3-7642-49DD-BE6A-08E92722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6979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8DACB-4AA0-4F5A-BBEE-4558B4441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C3BB9B-9BAE-42E0-9A7A-A82A884F1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59E1EB-0520-4B8B-B3F4-537C02B15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FE3A7F-7151-4088-BC18-919EAC82F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2F8AA2-41EC-4A0F-9841-7A33865F9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549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D85ECA-CB5D-4357-B3C1-75F62744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ACCCCD-FD0B-4C15-83BD-B9F4BD0A5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360962-BD68-47C8-A9BC-0C30BA9A0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4DEEE4-1F20-489A-BF22-894CF25E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13778B-9015-47AF-B40F-4549F9B8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434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F3812-B97E-4AEF-9A41-510C92886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41970E-ACA7-45C4-BB66-1A7FED2E2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54A6707-51DE-46CE-9E90-D3BD6AA9A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93EA0E1-5758-4DD5-8A36-B8A647812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9E946D7-B2B6-4A44-92E2-7D25F3F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57712DC-0618-4A5E-BA24-B82DF215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366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9B097-F30C-47AD-9846-E802FDFB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C15EDA-DBE1-442A-9C45-CA6811DBD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13D69E7-E9EB-4DF1-814F-F859B3AF1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3AEC47C-9EFF-4132-8949-045984655E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62E34E3-6A6A-44F2-9542-D0F1513A21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8B035A6-CB76-41BA-BBC1-18ACE0CCB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D3E6208-3ACD-4146-B8C9-49C4438D6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5D573F9-8847-4249-A49C-A4F769761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13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4DEDF-E871-4E2D-9896-178C90362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52C03F7-5731-4C95-9221-82C87CE2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02953EE-4655-48CE-B518-DE0F39065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30E0455-57D5-4CC3-B385-C9280992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447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4D91DEC-7921-44DC-99B5-C9F1843E0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F583682-5F53-42DF-8F8A-CDC6A0E34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17AC51-B627-4F8B-8690-0454C2A0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34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47399D-9A03-4788-8EB9-DAFF86B72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DA8CCE-D027-46CA-8AAD-055782BF1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FC5CBE2-51DF-4DE3-808E-4C20CEBAC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BDC4BD8-377A-4E5A-9339-AB2893AC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F259108-44D7-46CE-939F-90CBA5725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F6D2178-BCA1-48CB-94F4-B3A51BFE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3738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28C9CC-D128-4C35-A3B6-A8DBB4C14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4A4D41C-933C-45D5-BC70-B321B0636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B4575AB-7006-43C0-B894-AB8FAB46B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D0A6F2D-F214-4028-B3BC-9A0CF5396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54DC484-DCB1-4945-ACF1-28451A4CE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371F978-500D-4760-8CD3-7B7C8AE5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018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ED9345D-6D5D-4623-94C4-29C07A38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BE851F6-ACDA-480D-99A0-EA854E3E2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6EEB17-15EC-490F-8764-618241356F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30102-414E-4841-958D-42FFB1BB4441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EE076B-2613-4933-B182-EC1EB12D0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DF6E5C-E671-4864-B098-D4901046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254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L68sT457LI?start=50&amp;feature=oembed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hyperlink" Target="https://www.deviantart.com/adamlhumphreys/art/CM-Leaf-272215255" TargetMode="External"/><Relationship Id="rId7" Type="http://schemas.microsoft.com/office/2007/relationships/hdphoto" Target="../media/hdphoto9.wdp"/><Relationship Id="rId12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microsoft.com/office/2007/relationships/hdphoto" Target="../media/hdphoto8.wdp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10.wdp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tif"/><Relationship Id="rId5" Type="http://schemas.openxmlformats.org/officeDocument/2006/relationships/image" Target="../media/image13.jp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6.wdp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63AF411-958C-451E-AFBC-21FBB87865D9}"/>
              </a:ext>
            </a:extLst>
          </p:cNvPr>
          <p:cNvSpPr/>
          <p:nvPr/>
        </p:nvSpPr>
        <p:spPr>
          <a:xfrm>
            <a:off x="651253" y="681009"/>
            <a:ext cx="10041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00FF"/>
                </a:solidFill>
              </a:rPr>
              <a:t>Aulas Práticas - LFN 0424 Fitopatologia - 2</a:t>
            </a:r>
            <a:r>
              <a:rPr lang="pt-BR" sz="3200" b="1" baseline="30000" dirty="0">
                <a:solidFill>
                  <a:srgbClr val="0000FF"/>
                </a:solidFill>
              </a:rPr>
              <a:t>o</a:t>
            </a:r>
            <a:r>
              <a:rPr lang="pt-BR" sz="3200" b="1" dirty="0">
                <a:solidFill>
                  <a:srgbClr val="0000FF"/>
                </a:solidFill>
              </a:rPr>
              <a:t> Semestre 2023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C353017-F5ED-4F02-9A93-7D538831EFAF}"/>
              </a:ext>
            </a:extLst>
          </p:cNvPr>
          <p:cNvSpPr txBox="1"/>
          <p:nvPr/>
        </p:nvSpPr>
        <p:spPr>
          <a:xfrm>
            <a:off x="1047735" y="2440010"/>
            <a:ext cx="1027296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pt-BR" sz="2800" b="1" i="1" dirty="0">
                <a:solidFill>
                  <a:srgbClr val="FF0000"/>
                </a:solidFill>
                <a:latin typeface="Arial" panose="020B0604020202020204" pitchFamily="34" charset="0"/>
              </a:rPr>
              <a:t>Roteiro da aula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</a:rPr>
              <a:t>Classificação de </a:t>
            </a:r>
            <a:r>
              <a:rPr lang="pt-BR" sz="2800" dirty="0" err="1">
                <a:latin typeface="Arial" panose="020B0604020202020204" pitchFamily="34" charset="0"/>
              </a:rPr>
              <a:t>McNew</a:t>
            </a:r>
            <a:endParaRPr lang="pt-BR" sz="2800" dirty="0">
              <a:latin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</a:rPr>
              <a:t>Oídios</a:t>
            </a:r>
          </a:p>
          <a:p>
            <a:pPr marL="914400" lvl="1" indent="-4572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t-BR" sz="2000" dirty="0">
                <a:latin typeface="Arial" panose="020B0604020202020204" pitchFamily="34" charset="0"/>
              </a:rPr>
              <a:t>Agentes causais e sintomas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</a:rPr>
              <a:t>Míldios</a:t>
            </a:r>
          </a:p>
          <a:p>
            <a:pPr marL="914400" lvl="1" indent="-4572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t-BR" sz="2000" dirty="0">
                <a:latin typeface="Arial" panose="020B0604020202020204" pitchFamily="34" charset="0"/>
              </a:rPr>
              <a:t>Agentes causais e sintomas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</a:rPr>
              <a:t>Diagnose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15" y="755529"/>
            <a:ext cx="938532" cy="793185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8177285" y="1340304"/>
            <a:ext cx="1285103" cy="1285103"/>
            <a:chOff x="8330516" y="1509934"/>
            <a:chExt cx="1285103" cy="1285103"/>
          </a:xfrm>
        </p:grpSpPr>
        <p:sp>
          <p:nvSpPr>
            <p:cNvPr id="8" name="Elipse 7"/>
            <p:cNvSpPr/>
            <p:nvPr/>
          </p:nvSpPr>
          <p:spPr>
            <a:xfrm>
              <a:off x="8330516" y="1509934"/>
              <a:ext cx="1285103" cy="12851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8419070" y="1721708"/>
              <a:ext cx="1107996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pt-BR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AULA</a:t>
              </a:r>
            </a:p>
            <a:p>
              <a:pPr algn="ctr">
                <a:lnSpc>
                  <a:spcPts val="3600"/>
                </a:lnSpc>
              </a:pPr>
              <a:r>
                <a:rPr lang="pt-BR" sz="4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9B0D2BEF-BB9D-8AEB-7377-092F1E846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10" t="14968" r="12978" b="12494"/>
          <a:stretch/>
        </p:blipFill>
        <p:spPr>
          <a:xfrm rot="16200000">
            <a:off x="5039966" y="2745429"/>
            <a:ext cx="3729786" cy="2973279"/>
          </a:xfrm>
          <a:prstGeom prst="rect">
            <a:avLst/>
          </a:prstGeom>
          <a:ln w="19050"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E49D8CD-9396-7BBC-BFCE-D9F8D59A49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7" b="89992" l="909" r="99939">
                        <a14:foregroundMark x1="3816" y1="29298" x2="3816" y2="29298"/>
                        <a14:foregroundMark x1="88492" y1="76190" x2="88492" y2="76190"/>
                        <a14:foregroundMark x1="91581" y1="80065" x2="91581" y2="80065"/>
                        <a14:foregroundMark x1="87038" y1="75222" x2="87038" y2="75222"/>
                        <a14:foregroundMark x1="83828" y1="72881" x2="83828" y2="72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1" b="1548"/>
          <a:stretch/>
        </p:blipFill>
        <p:spPr>
          <a:xfrm>
            <a:off x="8517156" y="2567741"/>
            <a:ext cx="3229381" cy="3328656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230420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1121772" y="481925"/>
            <a:ext cx="349005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CICLO DE MÍLDIOS</a:t>
            </a:r>
            <a:endParaRPr lang="pt-BR" altLang="pt-BR" sz="2400" b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121772" y="4252143"/>
            <a:ext cx="42484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 ÁGUA (LÍQUIDA)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Após liberação, zoósporos encistam e germinam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Colonização </a:t>
            </a:r>
            <a:r>
              <a:rPr lang="pt-BR" b="1" dirty="0" err="1"/>
              <a:t>biotrófica</a:t>
            </a:r>
            <a:r>
              <a:rPr lang="pt-BR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Reprodução através dos estômatos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246806" y="3480632"/>
            <a:ext cx="3239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Liberação de zoósporos</a:t>
            </a:r>
          </a:p>
        </p:txBody>
      </p:sp>
      <p:sp>
        <p:nvSpPr>
          <p:cNvPr id="5" name="Seta para baixo 4"/>
          <p:cNvSpPr/>
          <p:nvPr/>
        </p:nvSpPr>
        <p:spPr>
          <a:xfrm>
            <a:off x="2650777" y="3959021"/>
            <a:ext cx="432048" cy="36900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Mídia Online 5" title="Plasmopara viticola releasing zoospores">
            <a:hlinkClick r:id="" action="ppaction://media"/>
            <a:extLst>
              <a:ext uri="{FF2B5EF4-FFF2-40B4-BE49-F238E27FC236}">
                <a16:creationId xmlns:a16="http://schemas.microsoft.com/office/drawing/2014/main" id="{7200D129-7443-D6D3-EFB8-34AF6758C9B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96801" y="1173453"/>
            <a:ext cx="2540000" cy="1905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1FDA42E-DCD7-057C-9BAA-B5639A190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137" y="1158813"/>
            <a:ext cx="2986640" cy="220654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F2549EC-48EF-E3A9-1E3F-54C44D619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809" y="3665298"/>
            <a:ext cx="4728735" cy="3372784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C6E7A34-467F-0FBC-C44E-41821BDD9E57}"/>
              </a:ext>
            </a:extLst>
          </p:cNvPr>
          <p:cNvSpPr txBox="1"/>
          <p:nvPr/>
        </p:nvSpPr>
        <p:spPr>
          <a:xfrm>
            <a:off x="7576030" y="1173453"/>
            <a:ext cx="1050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err="1"/>
              <a:t>Gindro</a:t>
            </a:r>
            <a:r>
              <a:rPr lang="pt-BR" sz="900" dirty="0"/>
              <a:t> et al., 2003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20954D4-13FA-E09F-75D1-946BF96AD413}"/>
              </a:ext>
            </a:extLst>
          </p:cNvPr>
          <p:cNvSpPr txBox="1"/>
          <p:nvPr/>
        </p:nvSpPr>
        <p:spPr>
          <a:xfrm>
            <a:off x="10049456" y="3818302"/>
            <a:ext cx="12747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/>
              <a:t>Gómez </a:t>
            </a:r>
            <a:r>
              <a:rPr lang="pt-BR" sz="900" dirty="0" err="1"/>
              <a:t>Zeledón</a:t>
            </a:r>
            <a:r>
              <a:rPr lang="pt-BR" sz="900" dirty="0"/>
              <a:t> , 2015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16619CC-4956-F645-B201-D9066F00AC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5560" y="1173453"/>
            <a:ext cx="3347561" cy="218907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2F9EEB5-4EDA-4CE4-8ADA-1C282E4BCFB4}"/>
              </a:ext>
            </a:extLst>
          </p:cNvPr>
          <p:cNvSpPr txBox="1"/>
          <p:nvPr/>
        </p:nvSpPr>
        <p:spPr>
          <a:xfrm>
            <a:off x="5484596" y="180955"/>
            <a:ext cx="3070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Zoósporos encistados, com tubo germinativo penetrando através de estômatos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D1EC3F6-0BFA-0052-4ACE-82D275C7B05E}"/>
              </a:ext>
            </a:extLst>
          </p:cNvPr>
          <p:cNvSpPr txBox="1"/>
          <p:nvPr/>
        </p:nvSpPr>
        <p:spPr>
          <a:xfrm>
            <a:off x="8756002" y="481925"/>
            <a:ext cx="3070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Esporangióforos</a:t>
            </a:r>
            <a:r>
              <a:rPr lang="pt-BR" dirty="0"/>
              <a:t> emergindo através de estômatos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B77F1A8-2DF9-5956-AB12-58BC2E5C9086}"/>
              </a:ext>
            </a:extLst>
          </p:cNvPr>
          <p:cNvSpPr txBox="1"/>
          <p:nvPr/>
        </p:nvSpPr>
        <p:spPr>
          <a:xfrm>
            <a:off x="1229814" y="3029127"/>
            <a:ext cx="327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https://www.youtube.com/watch?v=bL68sT457LI</a:t>
            </a:r>
          </a:p>
          <a:p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76290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847528" y="307395"/>
            <a:ext cx="8352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MÍLDIOS: SINTOMAS, AGENTES CAUSAIS, MORFOLOGIA DOS ESPOROS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116877" y="896471"/>
            <a:ext cx="16757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Míldio da alface</a:t>
            </a:r>
          </a:p>
        </p:txBody>
      </p:sp>
      <p:sp>
        <p:nvSpPr>
          <p:cNvPr id="7" name="CaixaDeTexto 6"/>
          <p:cNvSpPr txBox="1"/>
          <p:nvPr/>
        </p:nvSpPr>
        <p:spPr>
          <a:xfrm rot="16200000">
            <a:off x="1172761" y="1888812"/>
            <a:ext cx="13495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face inferior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783"/>
          <a:stretch/>
        </p:blipFill>
        <p:spPr>
          <a:xfrm rot="5400000">
            <a:off x="6369700" y="3402319"/>
            <a:ext cx="2985187" cy="3429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73819" y="2244712"/>
            <a:ext cx="5237679" cy="354567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8" t="28782" r="12584" b="5717"/>
          <a:stretch/>
        </p:blipFill>
        <p:spPr>
          <a:xfrm>
            <a:off x="6316117" y="764705"/>
            <a:ext cx="3092353" cy="2581607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6763433" y="3254894"/>
            <a:ext cx="219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i="1" dirty="0"/>
              <a:t>Bremia lactucae</a:t>
            </a:r>
          </a:p>
        </p:txBody>
      </p:sp>
    </p:spTree>
    <p:extLst>
      <p:ext uri="{BB962C8B-B14F-4D97-AF65-F5344CB8AC3E}">
        <p14:creationId xmlns:p14="http://schemas.microsoft.com/office/powerpoint/2010/main" val="286529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5208102" y="167707"/>
            <a:ext cx="6586703" cy="6535586"/>
            <a:chOff x="1859838" y="52377"/>
            <a:chExt cx="6586703" cy="6535586"/>
          </a:xfrm>
        </p:grpSpPr>
        <p:grpSp>
          <p:nvGrpSpPr>
            <p:cNvPr id="6" name="Grupo 5"/>
            <p:cNvGrpSpPr/>
            <p:nvPr/>
          </p:nvGrpSpPr>
          <p:grpSpPr>
            <a:xfrm>
              <a:off x="1859838" y="52377"/>
              <a:ext cx="6586703" cy="2962108"/>
              <a:chOff x="1859838" y="530173"/>
              <a:chExt cx="6586703" cy="2962108"/>
            </a:xfrm>
          </p:grpSpPr>
          <p:pic>
            <p:nvPicPr>
              <p:cNvPr id="2" name="Imagem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59838" y="530173"/>
                <a:ext cx="3137987" cy="2947362"/>
              </a:xfrm>
              <a:prstGeom prst="rect">
                <a:avLst/>
              </a:prstGeom>
            </p:spPr>
          </p:pic>
          <p:pic>
            <p:nvPicPr>
              <p:cNvPr id="3" name="Imagem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59664" y="530173"/>
                <a:ext cx="3286877" cy="2962108"/>
              </a:xfrm>
              <a:prstGeom prst="rect">
                <a:avLst/>
              </a:prstGeom>
            </p:spPr>
          </p:pic>
        </p:grpSp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6896" y="3098349"/>
              <a:ext cx="5680364" cy="3489614"/>
            </a:xfrm>
            <a:prstGeom prst="rect">
              <a:avLst/>
            </a:prstGeom>
          </p:spPr>
        </p:pic>
      </p:grpSp>
      <p:sp>
        <p:nvSpPr>
          <p:cNvPr id="8" name="CaixaDeTexto 7"/>
          <p:cNvSpPr txBox="1"/>
          <p:nvPr/>
        </p:nvSpPr>
        <p:spPr>
          <a:xfrm>
            <a:off x="1289871" y="789478"/>
            <a:ext cx="263084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000FF"/>
                </a:solidFill>
                <a:latin typeface="Impact" panose="020B0806030902050204" pitchFamily="34" charset="0"/>
              </a:rPr>
              <a:t>Míldio da videira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464983" y="1312698"/>
            <a:ext cx="2280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i="1" dirty="0">
                <a:solidFill>
                  <a:srgbClr val="0000FF"/>
                </a:solidFill>
              </a:rPr>
              <a:t>Plasmopara </a:t>
            </a:r>
            <a:r>
              <a:rPr lang="pt-BR" sz="2000" b="1" i="1" dirty="0" err="1">
                <a:solidFill>
                  <a:srgbClr val="0000FF"/>
                </a:solidFill>
              </a:rPr>
              <a:t>viticola</a:t>
            </a:r>
            <a:endParaRPr lang="pt-BR" sz="2000" b="1" i="1" dirty="0">
              <a:solidFill>
                <a:srgbClr val="0000FF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332276" y="2753110"/>
            <a:ext cx="14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face superior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624167" y="2753110"/>
            <a:ext cx="1339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face inferior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329514" y="2849730"/>
            <a:ext cx="4407244" cy="3658163"/>
          </a:xfrm>
          <a:prstGeom prst="rect">
            <a:avLst/>
          </a:prstGeom>
          <a:solidFill>
            <a:schemeClr val="bg2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l="6570" b="5764"/>
          <a:stretch/>
        </p:blipFill>
        <p:spPr>
          <a:xfrm>
            <a:off x="568412" y="3463913"/>
            <a:ext cx="3908782" cy="2956908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209104" y="2933594"/>
            <a:ext cx="2577693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pt-BR" b="1" dirty="0"/>
              <a:t>míldio &amp; oídio da videira</a:t>
            </a:r>
          </a:p>
          <a:p>
            <a:pPr algn="ctr">
              <a:lnSpc>
                <a:spcPts val="1600"/>
              </a:lnSpc>
            </a:pPr>
            <a:r>
              <a:rPr lang="pt-BR" sz="1600" dirty="0"/>
              <a:t>(face superior)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459503" y="3416096"/>
            <a:ext cx="112586" cy="3149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" name="Conector reto 16"/>
          <p:cNvCxnSpPr/>
          <p:nvPr/>
        </p:nvCxnSpPr>
        <p:spPr>
          <a:xfrm>
            <a:off x="3920719" y="1312698"/>
            <a:ext cx="923130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>
            <a:off x="3945433" y="1312698"/>
            <a:ext cx="1821054" cy="2814459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994886" y="555230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míldio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3030190" y="6072401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oídio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5846118" y="3213679"/>
            <a:ext cx="260867" cy="3574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6054685" y="6537152"/>
            <a:ext cx="5140537" cy="163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10590630" y="3282652"/>
            <a:ext cx="1209183" cy="2103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10590630" y="5609968"/>
            <a:ext cx="1041197" cy="1111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221763" y="3907944"/>
            <a:ext cx="846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pt-BR" sz="1400" b="1" dirty="0"/>
              <a:t>manchas</a:t>
            </a:r>
          </a:p>
          <a:p>
            <a:pPr algn="ctr">
              <a:lnSpc>
                <a:spcPts val="1200"/>
              </a:lnSpc>
            </a:pPr>
            <a:r>
              <a:rPr lang="pt-BR" sz="1400" b="1" dirty="0"/>
              <a:t>óleo</a:t>
            </a:r>
          </a:p>
        </p:txBody>
      </p:sp>
    </p:spTree>
    <p:extLst>
      <p:ext uri="{BB962C8B-B14F-4D97-AF65-F5344CB8AC3E}">
        <p14:creationId xmlns:p14="http://schemas.microsoft.com/office/powerpoint/2010/main" val="239966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160479" y="1705780"/>
          <a:ext cx="5772812" cy="4528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6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6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pt-BR" sz="2400" i="1" dirty="0"/>
                        <a:t>OIDIUM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MÍLDIOS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Ascomicetos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Oomicetos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Conídios em</a:t>
                      </a:r>
                    </a:p>
                    <a:p>
                      <a:pPr algn="ctr"/>
                      <a:r>
                        <a:rPr lang="pt-BR" baseline="0" dirty="0"/>
                        <a:t>conidióforos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Esporângios em esporangióforos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Biotróficos</a:t>
                      </a:r>
                      <a:r>
                        <a:rPr lang="pt-BR" dirty="0"/>
                        <a:t> e específicos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Biotróficos</a:t>
                      </a:r>
                      <a:r>
                        <a:rPr lang="pt-BR" dirty="0"/>
                        <a:t> e específicos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00FF"/>
                          </a:solidFill>
                        </a:rPr>
                        <a:t>Ectoparasitas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00FF"/>
                          </a:solidFill>
                        </a:rPr>
                        <a:t>Endoparasitas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00FF"/>
                          </a:solidFill>
                        </a:rPr>
                        <a:t>Esporulação</a:t>
                      </a:r>
                      <a:r>
                        <a:rPr lang="pt-BR" b="1" baseline="0" dirty="0">
                          <a:solidFill>
                            <a:srgbClr val="0000FF"/>
                          </a:solidFill>
                        </a:rPr>
                        <a:t> nas duas faces</a:t>
                      </a:r>
                      <a:endParaRPr lang="pt-BR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00FF"/>
                          </a:solidFill>
                        </a:rPr>
                        <a:t>Esporulação</a:t>
                      </a:r>
                      <a:r>
                        <a:rPr lang="pt-BR" b="1" baseline="0" dirty="0">
                          <a:solidFill>
                            <a:srgbClr val="0000FF"/>
                          </a:solidFill>
                        </a:rPr>
                        <a:t> na face inferior</a:t>
                      </a:r>
                      <a:endParaRPr lang="pt-BR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Disseminação – vento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Disseminação – vento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Infecção – </a:t>
                      </a:r>
                      <a:r>
                        <a:rPr lang="pt-BR" b="1" baseline="0" dirty="0">
                          <a:solidFill>
                            <a:srgbClr val="0000FF"/>
                          </a:solidFill>
                        </a:rPr>
                        <a:t>sem água livre</a:t>
                      </a:r>
                      <a:endParaRPr lang="pt-BR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Infecção – </a:t>
                      </a:r>
                      <a:r>
                        <a:rPr lang="pt-BR" b="1" dirty="0">
                          <a:solidFill>
                            <a:srgbClr val="0000FF"/>
                          </a:solidFill>
                        </a:rPr>
                        <a:t>com água livre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00FF"/>
                          </a:solidFill>
                        </a:rPr>
                        <a:t>Épocas secas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00FF"/>
                          </a:solidFill>
                        </a:rPr>
                        <a:t>Épocas</a:t>
                      </a:r>
                      <a:r>
                        <a:rPr lang="pt-BR" b="1" baseline="0" dirty="0">
                          <a:solidFill>
                            <a:srgbClr val="0000FF"/>
                          </a:solidFill>
                        </a:rPr>
                        <a:t> chuvosas</a:t>
                      </a:r>
                      <a:endParaRPr lang="pt-BR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1" name="Imagem 10">
            <a:extLst>
              <a:ext uri="{FF2B5EF4-FFF2-40B4-BE49-F238E27FC236}">
                <a16:creationId xmlns:a16="http://schemas.microsoft.com/office/drawing/2014/main" id="{5136AFA8-04A4-6129-F22F-34B678694B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flipH="1">
            <a:off x="8453891" y="3898086"/>
            <a:ext cx="402606" cy="40260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6" y="4603157"/>
            <a:ext cx="2506524" cy="16864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39" b="97423" l="15058" r="91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8" r="9622"/>
          <a:stretch/>
        </p:blipFill>
        <p:spPr bwMode="auto">
          <a:xfrm>
            <a:off x="9741236" y="232718"/>
            <a:ext cx="2112922" cy="204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1" t="12540" r="9223" b="9841"/>
          <a:stretch/>
        </p:blipFill>
        <p:spPr>
          <a:xfrm>
            <a:off x="9808324" y="4261595"/>
            <a:ext cx="2112922" cy="229095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 rot="16200000">
            <a:off x="8900280" y="5153916"/>
            <a:ext cx="1316001" cy="5123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pt-BR" dirty="0">
                <a:solidFill>
                  <a:srgbClr val="C00000"/>
                </a:solidFill>
              </a:rPr>
              <a:t>face inferior</a:t>
            </a:r>
          </a:p>
          <a:p>
            <a:pPr>
              <a:lnSpc>
                <a:spcPts val="1600"/>
              </a:lnSpc>
            </a:pPr>
            <a:r>
              <a:rPr lang="pt-BR" dirty="0">
                <a:solidFill>
                  <a:srgbClr val="C00000"/>
                </a:solidFill>
              </a:rPr>
              <a:t>(com sinais)</a:t>
            </a:r>
          </a:p>
        </p:txBody>
      </p:sp>
      <p:sp>
        <p:nvSpPr>
          <p:cNvPr id="19" name="CaixaDeTexto 18"/>
          <p:cNvSpPr txBox="1"/>
          <p:nvPr/>
        </p:nvSpPr>
        <p:spPr>
          <a:xfrm rot="16200000">
            <a:off x="8803076" y="1006134"/>
            <a:ext cx="1411284" cy="50270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pt-BR" dirty="0">
                <a:solidFill>
                  <a:srgbClr val="C00000"/>
                </a:solidFill>
              </a:rPr>
              <a:t>face superior</a:t>
            </a:r>
          </a:p>
          <a:p>
            <a:pPr algn="ctr">
              <a:lnSpc>
                <a:spcPts val="1600"/>
              </a:lnSpc>
            </a:pPr>
            <a:r>
              <a:rPr lang="pt-BR" dirty="0">
                <a:solidFill>
                  <a:srgbClr val="C00000"/>
                </a:solidFill>
              </a:rPr>
              <a:t>(sem sinais)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4151524" y="362433"/>
            <a:ext cx="3773624" cy="1370308"/>
            <a:chOff x="4151524" y="551907"/>
            <a:chExt cx="3773624" cy="1370308"/>
          </a:xfrm>
        </p:grpSpPr>
        <p:sp>
          <p:nvSpPr>
            <p:cNvPr id="25" name="Retângulo de cantos arredondados 24"/>
            <p:cNvSpPr/>
            <p:nvPr/>
          </p:nvSpPr>
          <p:spPr>
            <a:xfrm>
              <a:off x="4229957" y="551907"/>
              <a:ext cx="3616758" cy="9440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Retângulo 1"/>
            <p:cNvSpPr/>
            <p:nvPr/>
          </p:nvSpPr>
          <p:spPr>
            <a:xfrm>
              <a:off x="4151524" y="667702"/>
              <a:ext cx="377362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b="1" dirty="0">
                  <a:solidFill>
                    <a:srgbClr val="0000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Grupo v: </a:t>
              </a:r>
              <a:r>
                <a:rPr lang="pt-BR" altLang="pt-BR" b="1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Manchas foliares: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2400" dirty="0">
                  <a:solidFill>
                    <a:srgbClr val="0000FF"/>
                  </a:solidFill>
                  <a:latin typeface="Impact" panose="020B0806030902050204" pitchFamily="34" charset="0"/>
                  <a:ea typeface="Verdana" pitchFamily="34" charset="0"/>
                  <a:cs typeface="Verdana" pitchFamily="34" charset="0"/>
                </a:rPr>
                <a:t>oídios e míldios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4819361" y="1522105"/>
              <a:ext cx="25282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rgbClr val="FF0000"/>
                  </a:solidFill>
                  <a:latin typeface="Impact" panose="020B0806030902050204" pitchFamily="34" charset="0"/>
                </a:rPr>
                <a:t>características gerais</a:t>
              </a:r>
            </a:p>
          </p:txBody>
        </p:sp>
      </p:grpSp>
      <p:sp>
        <p:nvSpPr>
          <p:cNvPr id="24" name="CaixaDeTexto 23"/>
          <p:cNvSpPr txBox="1"/>
          <p:nvPr/>
        </p:nvSpPr>
        <p:spPr>
          <a:xfrm rot="16200000">
            <a:off x="-349131" y="1006134"/>
            <a:ext cx="1741182" cy="50270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pt-BR" dirty="0">
                <a:solidFill>
                  <a:srgbClr val="C00000"/>
                </a:solidFill>
              </a:rPr>
              <a:t>sinais em ambas</a:t>
            </a:r>
          </a:p>
          <a:p>
            <a:pPr algn="ctr">
              <a:lnSpc>
                <a:spcPts val="1600"/>
              </a:lnSpc>
            </a:pPr>
            <a:r>
              <a:rPr lang="pt-BR" dirty="0">
                <a:solidFill>
                  <a:srgbClr val="C00000"/>
                </a:solidFill>
              </a:rPr>
              <a:t>as faces da folha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286050" y="5887297"/>
            <a:ext cx="1060418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200" b="1" dirty="0">
                <a:solidFill>
                  <a:schemeClr val="bg1"/>
                </a:solidFill>
              </a:rPr>
              <a:t>lesões</a:t>
            </a:r>
          </a:p>
          <a:p>
            <a:pPr>
              <a:lnSpc>
                <a:spcPts val="1200"/>
              </a:lnSpc>
            </a:pPr>
            <a:r>
              <a:rPr lang="pt-BR" sz="1200" b="1" dirty="0">
                <a:solidFill>
                  <a:schemeClr val="bg1"/>
                </a:solidFill>
              </a:rPr>
              <a:t>pulverulentas</a:t>
            </a:r>
          </a:p>
        </p:txBody>
      </p:sp>
      <p:sp>
        <p:nvSpPr>
          <p:cNvPr id="27" name="CaixaDeTexto 26"/>
          <p:cNvSpPr txBox="1"/>
          <p:nvPr/>
        </p:nvSpPr>
        <p:spPr>
          <a:xfrm rot="19199119">
            <a:off x="10948367" y="5787717"/>
            <a:ext cx="1060418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pt-BR" sz="1200" b="1" dirty="0"/>
              <a:t>lesões</a:t>
            </a:r>
          </a:p>
          <a:p>
            <a:pPr algn="r">
              <a:lnSpc>
                <a:spcPts val="1200"/>
              </a:lnSpc>
            </a:pPr>
            <a:r>
              <a:rPr lang="pt-BR" sz="1200" b="1" dirty="0"/>
              <a:t>pulverulentas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5395" y="1112456"/>
            <a:ext cx="725537" cy="438345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30727" y="5795606"/>
            <a:ext cx="648934" cy="418203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5290716" y="5518607"/>
            <a:ext cx="756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com &gt;UR</a:t>
            </a: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8520" y="4827282"/>
            <a:ext cx="556729" cy="447805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11"/>
          <a:srcRect t="1" b="19280"/>
          <a:stretch/>
        </p:blipFill>
        <p:spPr>
          <a:xfrm>
            <a:off x="5337573" y="5835921"/>
            <a:ext cx="648934" cy="337572"/>
          </a:xfrm>
          <a:prstGeom prst="rect">
            <a:avLst/>
          </a:prstGeom>
        </p:spPr>
      </p:pic>
      <p:sp>
        <p:nvSpPr>
          <p:cNvPr id="34" name="Elipse 33"/>
          <p:cNvSpPr/>
          <p:nvPr/>
        </p:nvSpPr>
        <p:spPr>
          <a:xfrm>
            <a:off x="5477838" y="3895295"/>
            <a:ext cx="138815" cy="1388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/>
          <p:cNvSpPr/>
          <p:nvPr/>
        </p:nvSpPr>
        <p:spPr>
          <a:xfrm>
            <a:off x="8543888" y="4058471"/>
            <a:ext cx="138815" cy="1388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0">
            <a:off x="9332146" y="2476059"/>
            <a:ext cx="2518927" cy="1790164"/>
          </a:xfrm>
          <a:prstGeom prst="rect">
            <a:avLst/>
          </a:prstGeom>
        </p:spPr>
      </p:pic>
      <p:sp>
        <p:nvSpPr>
          <p:cNvPr id="45" name="Elipse 44"/>
          <p:cNvSpPr/>
          <p:nvPr/>
        </p:nvSpPr>
        <p:spPr>
          <a:xfrm>
            <a:off x="3073057" y="4563897"/>
            <a:ext cx="138815" cy="1388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/>
          <p:cNvSpPr/>
          <p:nvPr/>
        </p:nvSpPr>
        <p:spPr>
          <a:xfrm>
            <a:off x="8974157" y="4702712"/>
            <a:ext cx="138815" cy="1388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0" name="Imagem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108" y="2480718"/>
            <a:ext cx="2568427" cy="17808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1" name="Imagem 50"/>
          <p:cNvPicPr>
            <a:picLocks noChangeAspect="1"/>
          </p:cNvPicPr>
          <p:nvPr/>
        </p:nvPicPr>
        <p:blipFill rotWithShape="1">
          <a:blip r:embed="rId15"/>
          <a:srcRect l="42560" r="11183"/>
          <a:stretch/>
        </p:blipFill>
        <p:spPr>
          <a:xfrm>
            <a:off x="798475" y="526138"/>
            <a:ext cx="2126365" cy="16129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C44B79F-F380-2042-2B0D-A09504C2B3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flipH="1">
            <a:off x="5494348" y="3926575"/>
            <a:ext cx="402606" cy="40260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CEE1649-2E03-BF17-6AFD-403E152808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flipH="1">
            <a:off x="2895248" y="4356301"/>
            <a:ext cx="402606" cy="402606"/>
          </a:xfrm>
          <a:prstGeom prst="rect">
            <a:avLst/>
          </a:prstGeom>
        </p:spPr>
      </p:pic>
      <p:sp>
        <p:nvSpPr>
          <p:cNvPr id="46" name="Elipse 45"/>
          <p:cNvSpPr/>
          <p:nvPr/>
        </p:nvSpPr>
        <p:spPr>
          <a:xfrm>
            <a:off x="2924840" y="4420200"/>
            <a:ext cx="138815" cy="1388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7BF6B58-B771-0654-7440-5E2B653E29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flipH="1">
            <a:off x="8804940" y="4438921"/>
            <a:ext cx="402606" cy="40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2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76019" y="2019388"/>
            <a:ext cx="335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1 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Videira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F7DDF3-9D75-7333-5356-0552160C3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361" y="1916833"/>
            <a:ext cx="3548543" cy="475889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02F5CA3-F913-469E-C9C2-B9CD234B96DE}"/>
              </a:ext>
            </a:extLst>
          </p:cNvPr>
          <p:cNvSpPr txBox="1"/>
          <p:nvPr/>
        </p:nvSpPr>
        <p:spPr>
          <a:xfrm>
            <a:off x="5996090" y="1270502"/>
            <a:ext cx="5205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Cap. 73 </a:t>
            </a:r>
          </a:p>
          <a:p>
            <a:pPr algn="ctr"/>
            <a:r>
              <a:rPr lang="pt-BR" dirty="0"/>
              <a:t>Oídio e Míldio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61377C3-AE93-A8CB-614E-B0570B477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33" y="303996"/>
            <a:ext cx="10786533" cy="4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200" b="1" dirty="0"/>
              <a:t>    Doenças do Grupo V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19E4500-F974-52A0-7309-669BEADCE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t="13084" r="8403" b="11403"/>
          <a:stretch/>
        </p:blipFill>
        <p:spPr>
          <a:xfrm>
            <a:off x="697460" y="2854056"/>
            <a:ext cx="2755428" cy="253349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6E0F117-6320-5B9E-0150-CCA8DA7C9C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64" t="32013" r="40806"/>
          <a:stretch/>
        </p:blipFill>
        <p:spPr>
          <a:xfrm>
            <a:off x="3601924" y="2854056"/>
            <a:ext cx="2970182" cy="253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2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61161" y="4031342"/>
            <a:ext cx="3229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Material </a:t>
            </a:r>
            <a:r>
              <a:rPr lang="pt-BR" sz="2800" b="1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Alface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F7DDF3-9D75-7333-5356-0552160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078" y="1994933"/>
            <a:ext cx="3514001" cy="471257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02F5CA3-F913-469E-C9C2-B9CD234B96DE}"/>
              </a:ext>
            </a:extLst>
          </p:cNvPr>
          <p:cNvSpPr txBox="1"/>
          <p:nvPr/>
        </p:nvSpPr>
        <p:spPr>
          <a:xfrm>
            <a:off x="7261239" y="1138741"/>
            <a:ext cx="3800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Cap. 6 – Doenças da alface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Cap. 33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Doenças das cucurbitáceas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Oídios e Míldios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61377C3-AE93-A8CB-614E-B0570B477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33" y="303996"/>
            <a:ext cx="10786533" cy="4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Doenças do Grupo V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E96BF30-9BC2-D3E7-810D-75575727E9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04" y="4742977"/>
            <a:ext cx="2358411" cy="176880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6F03B23-A1E5-40AB-9BE4-8BBE898AB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429" y="4742977"/>
            <a:ext cx="2358712" cy="176903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435210" y="1018375"/>
            <a:ext cx="2920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Soja</a:t>
            </a:r>
            <a:endParaRPr lang="pt-B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044" y="1789972"/>
            <a:ext cx="2657324" cy="199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0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940984" y="404814"/>
            <a:ext cx="8159749" cy="769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200" b="1" dirty="0"/>
              <a:t> CLASSIFICAÇÃO DE DOENÇAS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200" b="1" dirty="0"/>
              <a:t>Doenças do Grupo V – Oídios e Míldios</a:t>
            </a:r>
          </a:p>
        </p:txBody>
      </p:sp>
      <p:sp>
        <p:nvSpPr>
          <p:cNvPr id="4099" name="CaixaDeTexto 1"/>
          <p:cNvSpPr txBox="1">
            <a:spLocks noChangeArrowheads="1"/>
          </p:cNvSpPr>
          <p:nvPr/>
        </p:nvSpPr>
        <p:spPr bwMode="auto">
          <a:xfrm>
            <a:off x="1325790" y="5957169"/>
            <a:ext cx="9390135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en-US" sz="1800" b="1" dirty="0">
                <a:solidFill>
                  <a:srgbClr val="0000FF"/>
                </a:solidFill>
                <a:ea typeface="ＭＳ Ｐゴシック" pitchFamily="34" charset="-128"/>
              </a:rPr>
              <a:t>O material da aula está disponível no STOA e no Canal USP do </a:t>
            </a:r>
            <a:r>
              <a:rPr lang="pt-BR" altLang="en-US" sz="1800" b="1" dirty="0" err="1">
                <a:solidFill>
                  <a:srgbClr val="0000FF"/>
                </a:solidFill>
                <a:ea typeface="ＭＳ Ｐゴシック" pitchFamily="34" charset="-128"/>
              </a:rPr>
              <a:t>youtube</a:t>
            </a:r>
            <a:endParaRPr lang="pt-BR" altLang="en-US" sz="1800" b="1" dirty="0">
              <a:solidFill>
                <a:srgbClr val="0000FF"/>
              </a:solidFill>
              <a:ea typeface="ＭＳ Ｐゴシック" pitchFamily="34" charset="-128"/>
            </a:endParaRPr>
          </a:p>
          <a:p>
            <a:pPr algn="ctr">
              <a:buNone/>
            </a:pPr>
            <a:r>
              <a:rPr lang="pt-BR" altLang="pt-BR" sz="1800" b="1" dirty="0">
                <a:solidFill>
                  <a:srgbClr val="000000"/>
                </a:solidFill>
              </a:rPr>
              <a:t>https://www.livrosabertos.sibi.usp.br/portaldelivrosUSP/search?query=fitopatologia</a:t>
            </a:r>
          </a:p>
          <a:p>
            <a:pPr algn="ctr" eaLnBrk="1" hangingPunct="1">
              <a:buFontTx/>
              <a:buNone/>
            </a:pPr>
            <a:endParaRPr lang="en-GB" altLang="en-US" sz="1800" b="1" dirty="0">
              <a:solidFill>
                <a:srgbClr val="0000FF"/>
              </a:solidFill>
              <a:ea typeface="ＭＳ Ｐゴシック" pitchFamily="34" charset="-128"/>
            </a:endParaRPr>
          </a:p>
        </p:txBody>
      </p:sp>
      <p:pic>
        <p:nvPicPr>
          <p:cNvPr id="4100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76" y="1338682"/>
            <a:ext cx="3543924" cy="45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2065932" y="5197457"/>
            <a:ext cx="143706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b="1" dirty="0"/>
              <a:t>2018</a:t>
            </a:r>
          </a:p>
          <a:p>
            <a:pPr algn="ctr" eaLnBrk="1" hangingPunct="1">
              <a:defRPr/>
            </a:pPr>
            <a:r>
              <a:rPr lang="pt-BR" b="1" dirty="0"/>
              <a:t>Caps. 27 e 28</a:t>
            </a:r>
            <a:endParaRPr lang="en-US" b="1" dirty="0"/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id="{2D7DCE32-2373-5887-24DC-5B5EADF14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1390650"/>
            <a:ext cx="3421062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15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>
            <a:extLst>
              <a:ext uri="{FF2B5EF4-FFF2-40B4-BE49-F238E27FC236}">
                <a16:creationId xmlns:a16="http://schemas.microsoft.com/office/drawing/2014/main" id="{23521A57-C80F-110E-94D8-AF74F0C89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1668463"/>
            <a:ext cx="4814888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1. Utilização de reservas nutricionais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2. Formação de tecidos jovens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3. Absorção de água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4. Transporte de água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5. Fotossíntese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6. Utilização dos produtos da fotossíntese</a:t>
            </a:r>
          </a:p>
        </p:txBody>
      </p:sp>
      <p:sp>
        <p:nvSpPr>
          <p:cNvPr id="4099" name="Text Box 5">
            <a:extLst>
              <a:ext uri="{FF2B5EF4-FFF2-40B4-BE49-F238E27FC236}">
                <a16:creationId xmlns:a16="http://schemas.microsoft.com/office/drawing/2014/main" id="{1D167961-8C9A-DA8C-9FF8-DDA9DD9BC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063" y="557213"/>
            <a:ext cx="48148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0000FF"/>
                </a:solidFill>
                <a:latin typeface="Arial" panose="020B0604020202020204" pitchFamily="34" charset="0"/>
              </a:rPr>
              <a:t>Processos fisiológicos do hospedeiro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E63D7D47-7A46-B5CB-CCC5-5DA832CE0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2022475"/>
            <a:ext cx="4776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Grupo I – Podridões de órgãos de reserva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C7988756-3C34-494A-D114-946E2C9B6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2819400"/>
            <a:ext cx="52895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Grupo II – Danos em plântulas (“damping-off”)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8FDA8941-42CF-BCD2-D5B1-86F665F6D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3635375"/>
            <a:ext cx="43021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Grupo III – Podridões de raízes e colo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9736B1F5-93D8-5721-E5AC-D27D75462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4491038"/>
            <a:ext cx="36226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Grupo IV – Murchas vasculares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8D54573E-7765-CD21-620B-099E06E1B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5278438"/>
            <a:ext cx="32242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Grupo V – Manchas foliares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06A3C82D-DBF4-6F72-CAD1-58870A8EC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6075363"/>
            <a:ext cx="423386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Grupo VI – Viroses, galhas e carvões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2BABD877-282C-736B-BD48-229CB85CF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38" y="823913"/>
            <a:ext cx="45164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Doenças correspondentes - McNew</a:t>
            </a:r>
          </a:p>
        </p:txBody>
      </p:sp>
      <p:sp>
        <p:nvSpPr>
          <p:cNvPr id="22" name="Seta para a direita 21">
            <a:extLst>
              <a:ext uri="{FF2B5EF4-FFF2-40B4-BE49-F238E27FC236}">
                <a16:creationId xmlns:a16="http://schemas.microsoft.com/office/drawing/2014/main" id="{1D62B7F0-51A0-A19B-BC03-9B193764EA1A}"/>
              </a:ext>
            </a:extLst>
          </p:cNvPr>
          <p:cNvSpPr/>
          <p:nvPr/>
        </p:nvSpPr>
        <p:spPr>
          <a:xfrm>
            <a:off x="3321050" y="4964113"/>
            <a:ext cx="560388" cy="6826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grpSp>
        <p:nvGrpSpPr>
          <p:cNvPr id="4108" name="Group 19">
            <a:extLst>
              <a:ext uri="{FF2B5EF4-FFF2-40B4-BE49-F238E27FC236}">
                <a16:creationId xmlns:a16="http://schemas.microsoft.com/office/drawing/2014/main" id="{BABFBDF8-E88F-B89E-44B9-4068F1421103}"/>
              </a:ext>
            </a:extLst>
          </p:cNvPr>
          <p:cNvGrpSpPr>
            <a:grpSpLocks/>
          </p:cNvGrpSpPr>
          <p:nvPr/>
        </p:nvGrpSpPr>
        <p:grpSpPr bwMode="auto">
          <a:xfrm>
            <a:off x="1727200" y="1968500"/>
            <a:ext cx="1808163" cy="4479925"/>
            <a:chOff x="340" y="1005"/>
            <a:chExt cx="854" cy="3392"/>
          </a:xfrm>
        </p:grpSpPr>
        <p:sp>
          <p:nvSpPr>
            <p:cNvPr id="4118" name="Line 13">
              <a:extLst>
                <a:ext uri="{FF2B5EF4-FFF2-40B4-BE49-F238E27FC236}">
                  <a16:creationId xmlns:a16="http://schemas.microsoft.com/office/drawing/2014/main" id="{941FC045-86D9-CD5E-B3D2-6214A63B57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8" y="1005"/>
              <a:ext cx="0" cy="295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 Box 14">
              <a:extLst>
                <a:ext uri="{FF2B5EF4-FFF2-40B4-BE49-F238E27FC236}">
                  <a16:creationId xmlns:a16="http://schemas.microsoft.com/office/drawing/2014/main" id="{A39B9D8A-EBFC-7706-5471-2C5D93432E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" y="3953"/>
              <a:ext cx="854" cy="444"/>
            </a:xfrm>
            <a:prstGeom prst="rect">
              <a:avLst/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Agressividade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(-)</a:t>
              </a:r>
            </a:p>
          </p:txBody>
        </p:sp>
      </p:grpSp>
      <p:grpSp>
        <p:nvGrpSpPr>
          <p:cNvPr id="4109" name="Group 18">
            <a:extLst>
              <a:ext uri="{FF2B5EF4-FFF2-40B4-BE49-F238E27FC236}">
                <a16:creationId xmlns:a16="http://schemas.microsoft.com/office/drawing/2014/main" id="{FAFFEE3F-A67C-6BB4-9AE6-FC606DBB9AF4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1008063"/>
            <a:ext cx="1549400" cy="4287837"/>
            <a:chOff x="357" y="541"/>
            <a:chExt cx="732" cy="3265"/>
          </a:xfrm>
        </p:grpSpPr>
        <p:sp>
          <p:nvSpPr>
            <p:cNvPr id="4116" name="Line 16">
              <a:extLst>
                <a:ext uri="{FF2B5EF4-FFF2-40B4-BE49-F238E27FC236}">
                  <a16:creationId xmlns:a16="http://schemas.microsoft.com/office/drawing/2014/main" id="{BFF36C23-64BE-E3E3-0C64-B124391521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" y="676"/>
              <a:ext cx="0" cy="313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 Box 17">
              <a:extLst>
                <a:ext uri="{FF2B5EF4-FFF2-40B4-BE49-F238E27FC236}">
                  <a16:creationId xmlns:a16="http://schemas.microsoft.com/office/drawing/2014/main" id="{47E90171-952C-B23E-FC37-65F306EBF3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" y="541"/>
              <a:ext cx="732" cy="445"/>
            </a:xfrm>
            <a:prstGeom prst="rect">
              <a:avLst/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Parasitismo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(-)</a:t>
              </a:r>
            </a:p>
          </p:txBody>
        </p:sp>
      </p:grpSp>
      <p:sp>
        <p:nvSpPr>
          <p:cNvPr id="4110" name="CaixaDeTexto 1">
            <a:extLst>
              <a:ext uri="{FF2B5EF4-FFF2-40B4-BE49-F238E27FC236}">
                <a16:creationId xmlns:a16="http://schemas.microsoft.com/office/drawing/2014/main" id="{29938232-014B-45C0-3951-F73A9B778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463" y="5295900"/>
            <a:ext cx="581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(+)</a:t>
            </a:r>
            <a:endParaRPr lang="en-GB" altLang="en-US" sz="18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11" name="CaixaDeTexto 19">
            <a:extLst>
              <a:ext uri="{FF2B5EF4-FFF2-40B4-BE49-F238E27FC236}">
                <a16:creationId xmlns:a16="http://schemas.microsoft.com/office/drawing/2014/main" id="{FB5C6E44-5CCA-4C16-D0AF-8273E4B06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8" y="1585913"/>
            <a:ext cx="582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(+)</a:t>
            </a:r>
            <a:endParaRPr lang="en-GB" altLang="en-US" sz="18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112" name="Group 22">
            <a:extLst>
              <a:ext uri="{FF2B5EF4-FFF2-40B4-BE49-F238E27FC236}">
                <a16:creationId xmlns:a16="http://schemas.microsoft.com/office/drawing/2014/main" id="{08EDEB59-B869-B0E0-29EA-73AC5D22A630}"/>
              </a:ext>
            </a:extLst>
          </p:cNvPr>
          <p:cNvGrpSpPr>
            <a:grpSpLocks/>
          </p:cNvGrpSpPr>
          <p:nvPr/>
        </p:nvGrpSpPr>
        <p:grpSpPr bwMode="auto">
          <a:xfrm>
            <a:off x="9825038" y="587375"/>
            <a:ext cx="2074862" cy="5434013"/>
            <a:chOff x="4732" y="370"/>
            <a:chExt cx="980" cy="3423"/>
          </a:xfrm>
        </p:grpSpPr>
        <p:sp>
          <p:nvSpPr>
            <p:cNvPr id="34" name="Text Box 20">
              <a:extLst>
                <a:ext uri="{FF2B5EF4-FFF2-40B4-BE49-F238E27FC236}">
                  <a16:creationId xmlns:a16="http://schemas.microsoft.com/office/drawing/2014/main" id="{0A828678-4272-FD85-A263-35CA28DF0E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2" y="370"/>
              <a:ext cx="980" cy="523"/>
            </a:xfrm>
            <a:prstGeom prst="rect">
              <a:avLst/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Especificidade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(ao hospedeiro,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tecidos) (-)</a:t>
              </a:r>
            </a:p>
          </p:txBody>
        </p:sp>
        <p:sp>
          <p:nvSpPr>
            <p:cNvPr id="4115" name="Line 21">
              <a:extLst>
                <a:ext uri="{FF2B5EF4-FFF2-40B4-BE49-F238E27FC236}">
                  <a16:creationId xmlns:a16="http://schemas.microsoft.com/office/drawing/2014/main" id="{AED3D7D5-52EC-B74A-690C-FB907A5181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4" y="914"/>
              <a:ext cx="0" cy="287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113" name="CaixaDeTexto 21">
            <a:extLst>
              <a:ext uri="{FF2B5EF4-FFF2-40B4-BE49-F238E27FC236}">
                <a16:creationId xmlns:a16="http://schemas.microsoft.com/office/drawing/2014/main" id="{0E2C1575-FCB6-9951-AF28-FACF40A72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9113" y="6024563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(+)</a:t>
            </a:r>
            <a:endParaRPr lang="en-GB" altLang="en-US" sz="18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fotossíntese-McNew">
            <a:extLst>
              <a:ext uri="{FF2B5EF4-FFF2-40B4-BE49-F238E27FC236}">
                <a16:creationId xmlns:a16="http://schemas.microsoft.com/office/drawing/2014/main" id="{7FA3F55F-0EE4-6611-191D-181DEA9E0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1" r="11189"/>
          <a:stretch>
            <a:fillRect/>
          </a:stretch>
        </p:blipFill>
        <p:spPr bwMode="auto">
          <a:xfrm>
            <a:off x="1748632" y="1857375"/>
            <a:ext cx="156368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rma livre 2">
            <a:extLst>
              <a:ext uri="{FF2B5EF4-FFF2-40B4-BE49-F238E27FC236}">
                <a16:creationId xmlns:a16="http://schemas.microsoft.com/office/drawing/2014/main" id="{1D443E02-C69B-0741-8EB6-3A94C31BABBE}"/>
              </a:ext>
            </a:extLst>
          </p:cNvPr>
          <p:cNvSpPr/>
          <p:nvPr/>
        </p:nvSpPr>
        <p:spPr>
          <a:xfrm>
            <a:off x="1315244" y="4522788"/>
            <a:ext cx="2003425" cy="130175"/>
          </a:xfrm>
          <a:custGeom>
            <a:avLst/>
            <a:gdLst>
              <a:gd name="connsiteX0" fmla="*/ 0 w 2004594"/>
              <a:gd name="connsiteY0" fmla="*/ 57499 h 130895"/>
              <a:gd name="connsiteX1" fmla="*/ 367646 w 2004594"/>
              <a:gd name="connsiteY1" fmla="*/ 104633 h 130895"/>
              <a:gd name="connsiteX2" fmla="*/ 688157 w 2004594"/>
              <a:gd name="connsiteY2" fmla="*/ 938 h 130895"/>
              <a:gd name="connsiteX3" fmla="*/ 942681 w 2004594"/>
              <a:gd name="connsiteY3" fmla="*/ 104633 h 130895"/>
              <a:gd name="connsiteX4" fmla="*/ 1517716 w 2004594"/>
              <a:gd name="connsiteY4" fmla="*/ 123486 h 130895"/>
              <a:gd name="connsiteX5" fmla="*/ 1772240 w 2004594"/>
              <a:gd name="connsiteY5" fmla="*/ 938 h 130895"/>
              <a:gd name="connsiteX6" fmla="*/ 1989056 w 2004594"/>
              <a:gd name="connsiteY6" fmla="*/ 66926 h 130895"/>
              <a:gd name="connsiteX7" fmla="*/ 1970202 w 2004594"/>
              <a:gd name="connsiteY7" fmla="*/ 66926 h 13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4594" h="130895">
                <a:moveTo>
                  <a:pt x="0" y="57499"/>
                </a:moveTo>
                <a:cubicBezTo>
                  <a:pt x="126476" y="85779"/>
                  <a:pt x="252953" y="114060"/>
                  <a:pt x="367646" y="104633"/>
                </a:cubicBezTo>
                <a:cubicBezTo>
                  <a:pt x="482339" y="95206"/>
                  <a:pt x="592318" y="938"/>
                  <a:pt x="688157" y="938"/>
                </a:cubicBezTo>
                <a:cubicBezTo>
                  <a:pt x="783996" y="938"/>
                  <a:pt x="804421" y="84208"/>
                  <a:pt x="942681" y="104633"/>
                </a:cubicBezTo>
                <a:cubicBezTo>
                  <a:pt x="1080941" y="125058"/>
                  <a:pt x="1379456" y="140768"/>
                  <a:pt x="1517716" y="123486"/>
                </a:cubicBezTo>
                <a:cubicBezTo>
                  <a:pt x="1655976" y="106204"/>
                  <a:pt x="1693683" y="10365"/>
                  <a:pt x="1772240" y="938"/>
                </a:cubicBezTo>
                <a:cubicBezTo>
                  <a:pt x="1850797" y="-8489"/>
                  <a:pt x="1956062" y="55928"/>
                  <a:pt x="1989056" y="66926"/>
                </a:cubicBezTo>
                <a:cubicBezTo>
                  <a:pt x="2022050" y="77924"/>
                  <a:pt x="1996126" y="72425"/>
                  <a:pt x="1970202" y="66926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D48B745-9D50-4B1D-2E8B-A295763D920D}"/>
              </a:ext>
            </a:extLst>
          </p:cNvPr>
          <p:cNvCxnSpPr/>
          <p:nvPr/>
        </p:nvCxnSpPr>
        <p:spPr>
          <a:xfrm flipV="1">
            <a:off x="1078707" y="4730750"/>
            <a:ext cx="885825" cy="565150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E26A0471-7A64-62E3-DD94-E9F7AE66E99F}"/>
              </a:ext>
            </a:extLst>
          </p:cNvPr>
          <p:cNvCxnSpPr/>
          <p:nvPr/>
        </p:nvCxnSpPr>
        <p:spPr>
          <a:xfrm flipV="1">
            <a:off x="1513682" y="4789488"/>
            <a:ext cx="885825" cy="565150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1606246-DAA3-119D-EF51-A5ED80A6480B}"/>
              </a:ext>
            </a:extLst>
          </p:cNvPr>
          <p:cNvCxnSpPr/>
          <p:nvPr/>
        </p:nvCxnSpPr>
        <p:spPr>
          <a:xfrm flipV="1">
            <a:off x="1964532" y="4751388"/>
            <a:ext cx="887412" cy="565150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7EBBBAF-FF99-2D44-4439-B2AF0B4E0CA0}"/>
              </a:ext>
            </a:extLst>
          </p:cNvPr>
          <p:cNvCxnSpPr/>
          <p:nvPr/>
        </p:nvCxnSpPr>
        <p:spPr>
          <a:xfrm flipV="1">
            <a:off x="2399507" y="4743450"/>
            <a:ext cx="887412" cy="565150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9">
            <a:extLst>
              <a:ext uri="{FF2B5EF4-FFF2-40B4-BE49-F238E27FC236}">
                <a16:creationId xmlns:a16="http://schemas.microsoft.com/office/drawing/2014/main" id="{F5AD1561-0D3D-C4F0-3289-9FB448186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3" y="300038"/>
            <a:ext cx="8777287" cy="5222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Grupo V – Doenças que interferem na fotossíntese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6F5487F0-A61F-8715-A61D-B0C56AF82475}"/>
              </a:ext>
            </a:extLst>
          </p:cNvPr>
          <p:cNvSpPr/>
          <p:nvPr/>
        </p:nvSpPr>
        <p:spPr>
          <a:xfrm>
            <a:off x="2378869" y="2020888"/>
            <a:ext cx="911225" cy="914400"/>
          </a:xfrm>
          <a:prstGeom prst="ellipse">
            <a:avLst/>
          </a:prstGeom>
          <a:solidFill>
            <a:srgbClr val="DEEBF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79F295FF-DD38-13C4-9D82-B681669FB95C}"/>
              </a:ext>
            </a:extLst>
          </p:cNvPr>
          <p:cNvCxnSpPr>
            <a:cxnSpLocks/>
            <a:stCxn id="2" idx="7"/>
          </p:cNvCxnSpPr>
          <p:nvPr/>
        </p:nvCxnSpPr>
        <p:spPr>
          <a:xfrm flipV="1">
            <a:off x="3352198" y="1984375"/>
            <a:ext cx="1762727" cy="4782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65D5567E-770C-BC18-7DD6-F8609AB39203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3365691" y="2496033"/>
            <a:ext cx="1533334" cy="4289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5A9F130F-EC0A-102A-91FC-2B6E3E7FA9EF}"/>
              </a:ext>
            </a:extLst>
          </p:cNvPr>
          <p:cNvCxnSpPr>
            <a:cxnSpLocks/>
            <a:stCxn id="2" idx="5"/>
          </p:cNvCxnSpPr>
          <p:nvPr/>
        </p:nvCxnSpPr>
        <p:spPr>
          <a:xfrm>
            <a:off x="3352198" y="2510750"/>
            <a:ext cx="2587870" cy="180800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D9DCC2F3-146E-E8A5-4374-B63277A139D6}"/>
              </a:ext>
            </a:extLst>
          </p:cNvPr>
          <p:cNvCxnSpPr/>
          <p:nvPr/>
        </p:nvCxnSpPr>
        <p:spPr>
          <a:xfrm>
            <a:off x="3312319" y="2498478"/>
            <a:ext cx="1246188" cy="225291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134" name="CaixaDeTexto 26">
            <a:extLst>
              <a:ext uri="{FF2B5EF4-FFF2-40B4-BE49-F238E27FC236}">
                <a16:creationId xmlns:a16="http://schemas.microsoft.com/office/drawing/2014/main" id="{69F355BD-368C-421C-2390-8A314056C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1740892"/>
            <a:ext cx="1347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2400" b="1" dirty="0"/>
              <a:t>Oídios</a:t>
            </a:r>
            <a:endParaRPr lang="en-GB" altLang="en-US" sz="2400" b="1" dirty="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2AC65CC0-0E0D-39AD-59F0-B1084DC70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025" y="2693988"/>
            <a:ext cx="1347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2400" b="1" dirty="0"/>
              <a:t>Míldios</a:t>
            </a:r>
            <a:endParaRPr lang="en-GB" altLang="en-US" sz="2400" b="1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6C42863-25EB-5D47-8593-8BC0D7673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1352" y="4088565"/>
            <a:ext cx="4942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2400" dirty="0"/>
              <a:t>Manchas foliares</a:t>
            </a:r>
            <a:endParaRPr lang="en-GB" altLang="en-US" sz="2400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442AD95B-4ED1-5C99-B04B-0F3152B3F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507" y="4521201"/>
            <a:ext cx="2386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2400" dirty="0"/>
              <a:t>Ferrugens</a:t>
            </a:r>
            <a:endParaRPr lang="en-GB" altLang="en-US" sz="2400" dirty="0"/>
          </a:p>
        </p:txBody>
      </p:sp>
      <p:pic>
        <p:nvPicPr>
          <p:cNvPr id="5138" name="Picture 3">
            <a:extLst>
              <a:ext uri="{FF2B5EF4-FFF2-40B4-BE49-F238E27FC236}">
                <a16:creationId xmlns:a16="http://schemas.microsoft.com/office/drawing/2014/main" id="{104CBE10-254B-8F57-0A97-E23D6A6EB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906463"/>
            <a:ext cx="1931988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DF3C76C8-D283-C2C9-3BD7-4A429564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13" y="2417763"/>
            <a:ext cx="191293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82FD77E-6EF3-4133-3AE3-1A52826E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556" y="1690031"/>
            <a:ext cx="18542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4D958BE7-5FBD-FDE1-FC72-5CCCA7E9F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6" r="13191"/>
          <a:stretch>
            <a:fillRect/>
          </a:stretch>
        </p:blipFill>
        <p:spPr bwMode="auto">
          <a:xfrm rot="16200000">
            <a:off x="4653758" y="4227513"/>
            <a:ext cx="1668462" cy="32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4F7A0A5D-A363-8F9A-6E89-61E863A212B1}"/>
              </a:ext>
            </a:extLst>
          </p:cNvPr>
          <p:cNvSpPr/>
          <p:nvPr/>
        </p:nvSpPr>
        <p:spPr>
          <a:xfrm>
            <a:off x="3296443" y="2452688"/>
            <a:ext cx="65321" cy="68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70470C5-1CA5-1392-2B97-1DB29F7BB1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09" y="4789488"/>
            <a:ext cx="2214694" cy="1476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2020791" y="277814"/>
            <a:ext cx="3316679" cy="70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OÍDIOS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CARACTERÍSTICAS GERAIS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6500631" y="308596"/>
            <a:ext cx="30171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ASCOMICETOS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ORDEM ERYSIPHALES</a:t>
            </a:r>
          </a:p>
        </p:txBody>
      </p:sp>
      <p:cxnSp>
        <p:nvCxnSpPr>
          <p:cNvPr id="6" name="Conector reto 5"/>
          <p:cNvCxnSpPr/>
          <p:nvPr/>
        </p:nvCxnSpPr>
        <p:spPr bwMode="auto">
          <a:xfrm>
            <a:off x="1846263" y="1079500"/>
            <a:ext cx="8297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5"/>
          <p:cNvSpPr txBox="1">
            <a:spLocks noChangeArrowheads="1"/>
          </p:cNvSpPr>
          <p:nvPr/>
        </p:nvSpPr>
        <p:spPr bwMode="auto">
          <a:xfrm>
            <a:off x="2691040" y="1227788"/>
            <a:ext cx="22685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FASE ASSEXUAL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CONÍDIOS</a:t>
            </a:r>
          </a:p>
        </p:txBody>
      </p:sp>
      <p:sp>
        <p:nvSpPr>
          <p:cNvPr id="8" name="CaixaDeTexto 5"/>
          <p:cNvSpPr txBox="1">
            <a:spLocks noChangeArrowheads="1"/>
          </p:cNvSpPr>
          <p:nvPr/>
        </p:nvSpPr>
        <p:spPr bwMode="auto">
          <a:xfrm>
            <a:off x="7344709" y="1242155"/>
            <a:ext cx="19255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FASE SEXUAL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ASCÓSPOROS </a:t>
            </a:r>
          </a:p>
        </p:txBody>
      </p:sp>
      <p:sp>
        <p:nvSpPr>
          <p:cNvPr id="9" name="Retângulo 8"/>
          <p:cNvSpPr/>
          <p:nvPr/>
        </p:nvSpPr>
        <p:spPr>
          <a:xfrm>
            <a:off x="2153034" y="1826930"/>
            <a:ext cx="33858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(livres produzidos por conidióforos)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841643" y="1844825"/>
            <a:ext cx="28328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(produzidos em cleistotécios)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75" b="60469" l="26022" r="82151">
                        <a14:foregroundMark x1="48602" y1="21563" x2="48602" y2="21563"/>
                        <a14:foregroundMark x1="49892" y1="20781" x2="49892" y2="20781"/>
                        <a14:foregroundMark x1="51828" y1="19219" x2="51828" y2="19219"/>
                        <a14:foregroundMark x1="52043" y1="23594" x2="52043" y2="23594"/>
                        <a14:foregroundMark x1="53548" y1="27969" x2="53548" y2="27969"/>
                        <a14:foregroundMark x1="54624" y1="25938" x2="54624" y2="25938"/>
                        <a14:foregroundMark x1="45806" y1="20625" x2="45806" y2="20625"/>
                        <a14:foregroundMark x1="47742" y1="17656" x2="47742" y2="17656"/>
                        <a14:foregroundMark x1="49462" y1="17031" x2="49462" y2="17031"/>
                        <a14:foregroundMark x1="60000" y1="20938" x2="60000" y2="20938"/>
                        <a14:foregroundMark x1="61075" y1="18906" x2="61075" y2="18906"/>
                        <a14:foregroundMark x1="60860" y1="16875" x2="60860" y2="16875"/>
                        <a14:foregroundMark x1="68172" y1="24063" x2="68172" y2="24063"/>
                        <a14:foregroundMark x1="70538" y1="21406" x2="70538" y2="21406"/>
                        <a14:foregroundMark x1="70968" y1="19219" x2="70968" y2="19219"/>
                        <a14:foregroundMark x1="73118" y1="19063" x2="73118" y2="19063"/>
                        <a14:foregroundMark x1="67957" y1="20469" x2="67957" y2="20469"/>
                        <a14:foregroundMark x1="70108" y1="24688" x2="70108" y2="2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11458" r="21757" b="43729"/>
          <a:stretch/>
        </p:blipFill>
        <p:spPr bwMode="auto">
          <a:xfrm>
            <a:off x="7840320" y="4501807"/>
            <a:ext cx="1757139" cy="223407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352" y="2204864"/>
            <a:ext cx="2364045" cy="211794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360888" y="2432239"/>
            <a:ext cx="1197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conídios</a:t>
            </a:r>
          </a:p>
          <a:p>
            <a:r>
              <a:rPr lang="pt-BR" dirty="0"/>
              <a:t> em cadeia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429269" y="3687849"/>
            <a:ext cx="1259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conidióforo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9" y="4575114"/>
            <a:ext cx="879213" cy="1888398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1817403" y="4612042"/>
            <a:ext cx="87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conídio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596256" y="5507940"/>
            <a:ext cx="1259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conidióforo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76" y="4530040"/>
            <a:ext cx="1498840" cy="2215677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5159897" y="4434512"/>
            <a:ext cx="87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conídio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5150168" y="5344468"/>
            <a:ext cx="1259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conidióforo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020790" y="2134707"/>
            <a:ext cx="3974404" cy="2188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1614662" y="4486146"/>
            <a:ext cx="2080550" cy="22653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3886690" y="4518802"/>
            <a:ext cx="3134211" cy="22327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4734215" y="3086805"/>
            <a:ext cx="111120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b="1" i="1" dirty="0">
                <a:solidFill>
                  <a:srgbClr val="FF0000"/>
                </a:solidFill>
              </a:rPr>
              <a:t>Oidium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1638117" y="6265130"/>
            <a:ext cx="134376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b="1" i="1" dirty="0" err="1">
                <a:solidFill>
                  <a:srgbClr val="FF0000"/>
                </a:solidFill>
              </a:rPr>
              <a:t>Oidiopsis</a:t>
            </a:r>
            <a:endParaRPr lang="pt-BR" sz="2400" b="1" i="1" dirty="0">
              <a:solidFill>
                <a:srgbClr val="FF0000"/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5142457" y="6093297"/>
            <a:ext cx="175894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b="1" i="1" dirty="0">
                <a:solidFill>
                  <a:srgbClr val="FF0000"/>
                </a:solidFill>
              </a:rPr>
              <a:t>Ovulariopsis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9162730" y="4242710"/>
            <a:ext cx="133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cleistotécios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9220407" y="2192374"/>
            <a:ext cx="1224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ascósporos</a:t>
            </a: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224642"/>
            <a:ext cx="2145566" cy="2018069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6614074" y="2231752"/>
            <a:ext cx="692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ascos</a:t>
            </a:r>
          </a:p>
        </p:txBody>
      </p:sp>
      <p:cxnSp>
        <p:nvCxnSpPr>
          <p:cNvPr id="1024" name="Conector de seta reta 1023"/>
          <p:cNvCxnSpPr/>
          <p:nvPr/>
        </p:nvCxnSpPr>
        <p:spPr>
          <a:xfrm>
            <a:off x="7306570" y="2416418"/>
            <a:ext cx="5896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>
            <a:stCxn id="30" idx="3"/>
          </p:cNvCxnSpPr>
          <p:nvPr/>
        </p:nvCxnSpPr>
        <p:spPr>
          <a:xfrm>
            <a:off x="7306571" y="2416418"/>
            <a:ext cx="336859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/>
          <p:nvPr/>
        </p:nvCxnSpPr>
        <p:spPr>
          <a:xfrm flipH="1">
            <a:off x="8589306" y="2377040"/>
            <a:ext cx="660372" cy="1154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flipH="1" flipV="1">
            <a:off x="8832373" y="3629918"/>
            <a:ext cx="842098" cy="6127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Conector de seta reta 50"/>
          <p:cNvCxnSpPr/>
          <p:nvPr/>
        </p:nvCxnSpPr>
        <p:spPr>
          <a:xfrm flipH="1">
            <a:off x="9408368" y="4641187"/>
            <a:ext cx="693970" cy="9640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CaixaDeTexto 54"/>
          <p:cNvSpPr txBox="1"/>
          <p:nvPr/>
        </p:nvSpPr>
        <p:spPr>
          <a:xfrm>
            <a:off x="7623103" y="4312715"/>
            <a:ext cx="692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ascos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7081983" y="4845879"/>
            <a:ext cx="1224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ascósporos</a:t>
            </a:r>
          </a:p>
        </p:txBody>
      </p:sp>
      <p:cxnSp>
        <p:nvCxnSpPr>
          <p:cNvPr id="58" name="Conector de seta reta 57"/>
          <p:cNvCxnSpPr/>
          <p:nvPr/>
        </p:nvCxnSpPr>
        <p:spPr>
          <a:xfrm>
            <a:off x="8252448" y="5030545"/>
            <a:ext cx="3368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Conector de seta reta 59"/>
          <p:cNvCxnSpPr/>
          <p:nvPr/>
        </p:nvCxnSpPr>
        <p:spPr>
          <a:xfrm>
            <a:off x="8216830" y="4575114"/>
            <a:ext cx="294815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MANUAL DE FITOPATOLOGIA 2018\MANUAL 2018\CAPÍTULOS REVISADOS\CAP 28 OIDIOS\Figura 28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2" t="310" r="49524" b="80189"/>
          <a:stretch/>
        </p:blipFill>
        <p:spPr bwMode="auto">
          <a:xfrm>
            <a:off x="1781439" y="980728"/>
            <a:ext cx="393274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1758960" y="187612"/>
            <a:ext cx="326403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CICLO DE OÍDIOS</a:t>
            </a:r>
            <a:endParaRPr lang="pt-BR" altLang="pt-BR" sz="2400" b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981770" y="3618890"/>
            <a:ext cx="42484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Alta umidade relativa do 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Sem água (Líquida)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Conídios Hidrofóbicos</a:t>
            </a:r>
          </a:p>
          <a:p>
            <a:r>
              <a:rPr lang="pt-BR" b="1" dirty="0"/>
              <a:t>(Não germinam em superfícies molhadas)</a:t>
            </a:r>
          </a:p>
          <a:p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Colonização </a:t>
            </a:r>
            <a:r>
              <a:rPr lang="pt-BR" b="1" dirty="0" err="1"/>
              <a:t>biotrófica</a:t>
            </a:r>
            <a:r>
              <a:rPr lang="pt-BR" b="1" dirty="0"/>
              <a:t> de células da epiderme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Reprodução sobre a superfície da folha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922800" y="2834680"/>
            <a:ext cx="404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GERMINAÇÃO DOS CONÍDIOS</a:t>
            </a:r>
          </a:p>
        </p:txBody>
      </p:sp>
      <p:sp>
        <p:nvSpPr>
          <p:cNvPr id="5" name="Seta para baixo 4"/>
          <p:cNvSpPr/>
          <p:nvPr/>
        </p:nvSpPr>
        <p:spPr>
          <a:xfrm>
            <a:off x="8709962" y="3204012"/>
            <a:ext cx="432048" cy="36900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8493" y="3465004"/>
            <a:ext cx="3744417" cy="280831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E263C72-3D67-4C93-A0C0-331EB7286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96"/>
          <a:stretch/>
        </p:blipFill>
        <p:spPr>
          <a:xfrm>
            <a:off x="7506360" y="617036"/>
            <a:ext cx="2879126" cy="188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7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847528" y="307395"/>
            <a:ext cx="8352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OÍDIOS: SINTOMAS, AGENTES CAUSAIS, MORFOLOGIA DOS ESPOROS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700" y="3981804"/>
            <a:ext cx="2976452" cy="224463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6162" y="1294579"/>
            <a:ext cx="3097099" cy="233562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/>
          <a:stretch/>
        </p:blipFill>
        <p:spPr>
          <a:xfrm>
            <a:off x="4505413" y="1321159"/>
            <a:ext cx="2941026" cy="230833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" b="1"/>
          <a:stretch/>
        </p:blipFill>
        <p:spPr>
          <a:xfrm>
            <a:off x="7566324" y="3981804"/>
            <a:ext cx="3036775" cy="22446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7" r="5810" b="19968"/>
          <a:stretch/>
        </p:blipFill>
        <p:spPr bwMode="auto">
          <a:xfrm>
            <a:off x="1594922" y="1390711"/>
            <a:ext cx="2880320" cy="124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915464" y="836713"/>
            <a:ext cx="2325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Colonização de </a:t>
            </a:r>
            <a:r>
              <a:rPr lang="pt-BR" i="1" dirty="0"/>
              <a:t>Oidium</a:t>
            </a:r>
          </a:p>
          <a:p>
            <a:pPr algn="ctr"/>
            <a:r>
              <a:rPr lang="pt-BR" dirty="0"/>
              <a:t>ectoparasita</a:t>
            </a:r>
          </a:p>
        </p:txBody>
      </p:sp>
      <p:pic>
        <p:nvPicPr>
          <p:cNvPr id="1027" name="Picture 3" descr="G:\APOSTILA FITO PRÁTICA 2020\OÍDIOS\Oidio em abobrinh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3"/>
          <a:stretch/>
        </p:blipFill>
        <p:spPr bwMode="auto">
          <a:xfrm rot="5400000">
            <a:off x="1253650" y="3518823"/>
            <a:ext cx="342000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861118" y="2740279"/>
            <a:ext cx="22300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i="1" dirty="0"/>
              <a:t>Oidium </a:t>
            </a:r>
            <a:r>
              <a:rPr lang="pt-BR" dirty="0"/>
              <a:t>em abobrinha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8147109" y="3981805"/>
            <a:ext cx="11445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conídios</a:t>
            </a:r>
          </a:p>
          <a:p>
            <a:r>
              <a:rPr lang="pt-BR" dirty="0"/>
              <a:t>em cadeia</a:t>
            </a:r>
          </a:p>
        </p:txBody>
      </p:sp>
      <p:cxnSp>
        <p:nvCxnSpPr>
          <p:cNvPr id="16" name="Conector de seta reta 15"/>
          <p:cNvCxnSpPr/>
          <p:nvPr/>
        </p:nvCxnSpPr>
        <p:spPr>
          <a:xfrm>
            <a:off x="9291654" y="4272409"/>
            <a:ext cx="368507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9444053" y="2618585"/>
            <a:ext cx="11445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conídios </a:t>
            </a:r>
          </a:p>
          <a:p>
            <a:pPr algn="ctr"/>
            <a:r>
              <a:rPr lang="pt-BR" dirty="0"/>
              <a:t>em cadeia</a:t>
            </a:r>
          </a:p>
        </p:txBody>
      </p:sp>
      <p:cxnSp>
        <p:nvCxnSpPr>
          <p:cNvPr id="20" name="Conector de seta reta 19"/>
          <p:cNvCxnSpPr/>
          <p:nvPr/>
        </p:nvCxnSpPr>
        <p:spPr>
          <a:xfrm flipH="1" flipV="1">
            <a:off x="8904313" y="2618585"/>
            <a:ext cx="539741" cy="3063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9190139" y="5517232"/>
            <a:ext cx="12593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conidióforo</a:t>
            </a:r>
          </a:p>
        </p:txBody>
      </p:sp>
      <p:cxnSp>
        <p:nvCxnSpPr>
          <p:cNvPr id="25" name="Conector de seta reta 24"/>
          <p:cNvCxnSpPr/>
          <p:nvPr/>
        </p:nvCxnSpPr>
        <p:spPr>
          <a:xfrm flipH="1" flipV="1">
            <a:off x="8904312" y="5555512"/>
            <a:ext cx="267396" cy="153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77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847528" y="307395"/>
            <a:ext cx="8352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OÍDIOS: SINTOMAS, AGENTES CAUSAIS, MORFOLOGIA DOS ESPOROS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32" b="95968" l="24194" r="85081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02" t="13541" r="14767" b="2635"/>
          <a:stretch/>
        </p:blipFill>
        <p:spPr>
          <a:xfrm>
            <a:off x="1969144" y="1005880"/>
            <a:ext cx="2512395" cy="259228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2" t="11964" r="29665" b="8062"/>
          <a:stretch/>
        </p:blipFill>
        <p:spPr>
          <a:xfrm rot="16200000">
            <a:off x="1771461" y="3887275"/>
            <a:ext cx="2868772" cy="2551382"/>
          </a:xfrm>
          <a:prstGeom prst="rect">
            <a:avLst/>
          </a:prstGeom>
        </p:spPr>
      </p:pic>
      <p:pic>
        <p:nvPicPr>
          <p:cNvPr id="8" name="Espaço Reservado para Conteúdo 5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29"/>
          <a:stretch/>
        </p:blipFill>
        <p:spPr>
          <a:xfrm>
            <a:off x="4943872" y="1103672"/>
            <a:ext cx="4968552" cy="5163175"/>
          </a:xfrm>
        </p:spPr>
      </p:pic>
      <p:sp>
        <p:nvSpPr>
          <p:cNvPr id="9" name="Retângulo 8"/>
          <p:cNvSpPr/>
          <p:nvPr/>
        </p:nvSpPr>
        <p:spPr>
          <a:xfrm>
            <a:off x="5015881" y="1140894"/>
            <a:ext cx="8611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BR" i="1" dirty="0"/>
              <a:t>Oidium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244686" y="771562"/>
            <a:ext cx="19223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i="1" dirty="0"/>
              <a:t>Oidium </a:t>
            </a:r>
            <a:r>
              <a:rPr lang="pt-BR" dirty="0"/>
              <a:t>em pepino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184232" y="750666"/>
            <a:ext cx="11445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conídios</a:t>
            </a:r>
          </a:p>
          <a:p>
            <a:pPr algn="ctr"/>
            <a:r>
              <a:rPr lang="pt-BR" dirty="0"/>
              <a:t>em cadeia</a:t>
            </a:r>
          </a:p>
        </p:txBody>
      </p:sp>
      <p:cxnSp>
        <p:nvCxnSpPr>
          <p:cNvPr id="12" name="Conector de seta reta 11"/>
          <p:cNvCxnSpPr/>
          <p:nvPr/>
        </p:nvCxnSpPr>
        <p:spPr>
          <a:xfrm>
            <a:off x="8756504" y="1396996"/>
            <a:ext cx="0" cy="303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H="1">
            <a:off x="7608168" y="1396996"/>
            <a:ext cx="1148336" cy="456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6600056" y="4149080"/>
            <a:ext cx="13491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conidióforos</a:t>
            </a:r>
          </a:p>
        </p:txBody>
      </p:sp>
      <p:cxnSp>
        <p:nvCxnSpPr>
          <p:cNvPr id="21" name="Conector de seta reta 20"/>
          <p:cNvCxnSpPr/>
          <p:nvPr/>
        </p:nvCxnSpPr>
        <p:spPr>
          <a:xfrm flipH="1" flipV="1">
            <a:off x="5745176" y="3991998"/>
            <a:ext cx="854880" cy="3417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 flipV="1">
            <a:off x="6734026" y="3356992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6833184" y="5162965"/>
            <a:ext cx="5360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hifa</a:t>
            </a:r>
          </a:p>
        </p:txBody>
      </p:sp>
      <p:cxnSp>
        <p:nvCxnSpPr>
          <p:cNvPr id="30" name="Conector de seta reta 29"/>
          <p:cNvCxnSpPr/>
          <p:nvPr/>
        </p:nvCxnSpPr>
        <p:spPr>
          <a:xfrm>
            <a:off x="7094710" y="5532297"/>
            <a:ext cx="0" cy="303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68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2020791" y="277814"/>
            <a:ext cx="3316679" cy="70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MÍLDIOS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CARACTERÍSTICAS GERAIS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6179231" y="308596"/>
            <a:ext cx="36599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OOMICETOS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ORDEM PERONOSPORALES</a:t>
            </a:r>
          </a:p>
        </p:txBody>
      </p:sp>
      <p:cxnSp>
        <p:nvCxnSpPr>
          <p:cNvPr id="6" name="Conector reto 5"/>
          <p:cNvCxnSpPr/>
          <p:nvPr/>
        </p:nvCxnSpPr>
        <p:spPr bwMode="auto">
          <a:xfrm>
            <a:off x="1846263" y="1079500"/>
            <a:ext cx="8297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5"/>
          <p:cNvSpPr txBox="1">
            <a:spLocks noChangeArrowheads="1"/>
          </p:cNvSpPr>
          <p:nvPr/>
        </p:nvSpPr>
        <p:spPr bwMode="auto">
          <a:xfrm>
            <a:off x="2227774" y="1227788"/>
            <a:ext cx="31951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FASE ASSEXUAL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ESPORÂNGIOS (ZOÓSPOROS)</a:t>
            </a:r>
          </a:p>
        </p:txBody>
      </p:sp>
      <p:sp>
        <p:nvSpPr>
          <p:cNvPr id="39" name="CaixaDeTexto 5"/>
          <p:cNvSpPr txBox="1">
            <a:spLocks noChangeArrowheads="1"/>
          </p:cNvSpPr>
          <p:nvPr/>
        </p:nvSpPr>
        <p:spPr bwMode="auto">
          <a:xfrm>
            <a:off x="7136084" y="1196753"/>
            <a:ext cx="19255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FASE SEXUAL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OÓSPOROS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842" y="2204864"/>
            <a:ext cx="1765981" cy="193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846263" y="1772816"/>
            <a:ext cx="127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err="1"/>
              <a:t>Sclerospora</a:t>
            </a:r>
            <a:endParaRPr lang="pt-BR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311" y="2249218"/>
            <a:ext cx="2082121" cy="192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4155163" y="1772816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/>
              <a:t>Plasmopara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420" y="4797153"/>
            <a:ext cx="1780825" cy="176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846264" y="4290255"/>
            <a:ext cx="1367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/>
              <a:t>Peronospora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232" y="4759392"/>
            <a:ext cx="1574276" cy="184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4155164" y="4290255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/>
              <a:t>Bremia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2387" y="3411217"/>
            <a:ext cx="4825161" cy="1917692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8977859" y="2597926"/>
            <a:ext cx="96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oósporo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8849761" y="457472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oogônio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8706901" y="6021288"/>
            <a:ext cx="109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anterídeo</a:t>
            </a:r>
            <a:endParaRPr lang="pt-BR" dirty="0"/>
          </a:p>
        </p:txBody>
      </p:sp>
      <p:cxnSp>
        <p:nvCxnSpPr>
          <p:cNvPr id="9" name="Conector de seta reta 8"/>
          <p:cNvCxnSpPr/>
          <p:nvPr/>
        </p:nvCxnSpPr>
        <p:spPr>
          <a:xfrm flipH="1" flipV="1">
            <a:off x="8517750" y="5877272"/>
            <a:ext cx="189151" cy="3286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 flipH="1">
            <a:off x="8706901" y="4749007"/>
            <a:ext cx="206739" cy="115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 flipH="1">
            <a:off x="8762630" y="2804364"/>
            <a:ext cx="2709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63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2857</TotalTime>
  <Words>545</Words>
  <Application>Microsoft Office PowerPoint</Application>
  <PresentationFormat>Widescreen</PresentationFormat>
  <Paragraphs>200</Paragraphs>
  <Slides>15</Slides>
  <Notes>3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3" baseType="lpstr">
      <vt:lpstr>ＭＳ Ｐゴシック</vt:lpstr>
      <vt:lpstr>Arial</vt:lpstr>
      <vt:lpstr>Calibri</vt:lpstr>
      <vt:lpstr>Calibri Light</vt:lpstr>
      <vt:lpstr>Impact</vt:lpstr>
      <vt:lpstr>Verdana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AulaPratica</cp:lastModifiedBy>
  <cp:revision>324</cp:revision>
  <dcterms:created xsi:type="dcterms:W3CDTF">2020-07-14T16:21:28Z</dcterms:created>
  <dcterms:modified xsi:type="dcterms:W3CDTF">2023-10-18T18:49:29Z</dcterms:modified>
</cp:coreProperties>
</file>