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62" r:id="rId1"/>
  </p:sldMasterIdLst>
  <p:notesMasterIdLst>
    <p:notesMasterId r:id="rId60"/>
  </p:notesMasterIdLst>
  <p:handoutMasterIdLst>
    <p:handoutMasterId r:id="rId61"/>
  </p:handoutMasterIdLst>
  <p:sldIdLst>
    <p:sldId id="283" r:id="rId2"/>
    <p:sldId id="274" r:id="rId3"/>
    <p:sldId id="275" r:id="rId4"/>
    <p:sldId id="276" r:id="rId5"/>
    <p:sldId id="292" r:id="rId6"/>
    <p:sldId id="299" r:id="rId7"/>
    <p:sldId id="298" r:id="rId8"/>
    <p:sldId id="269" r:id="rId9"/>
    <p:sldId id="278" r:id="rId10"/>
    <p:sldId id="280" r:id="rId11"/>
    <p:sldId id="281" r:id="rId12"/>
    <p:sldId id="282" r:id="rId13"/>
    <p:sldId id="293" r:id="rId14"/>
    <p:sldId id="294" r:id="rId15"/>
    <p:sldId id="295" r:id="rId16"/>
    <p:sldId id="336" r:id="rId17"/>
    <p:sldId id="337" r:id="rId18"/>
    <p:sldId id="300" r:id="rId19"/>
    <p:sldId id="301" r:id="rId20"/>
    <p:sldId id="339" r:id="rId21"/>
    <p:sldId id="448" r:id="rId22"/>
    <p:sldId id="340" r:id="rId23"/>
    <p:sldId id="449" r:id="rId24"/>
    <p:sldId id="450" r:id="rId25"/>
    <p:sldId id="451" r:id="rId26"/>
    <p:sldId id="452" r:id="rId27"/>
    <p:sldId id="453" r:id="rId28"/>
    <p:sldId id="286" r:id="rId29"/>
    <p:sldId id="287" r:id="rId30"/>
    <p:sldId id="288" r:id="rId31"/>
    <p:sldId id="289" r:id="rId32"/>
    <p:sldId id="290" r:id="rId33"/>
    <p:sldId id="296" r:id="rId34"/>
    <p:sldId id="291" r:id="rId35"/>
    <p:sldId id="270" r:id="rId36"/>
    <p:sldId id="334" r:id="rId37"/>
    <p:sldId id="272" r:id="rId38"/>
    <p:sldId id="331" r:id="rId39"/>
    <p:sldId id="332" r:id="rId40"/>
    <p:sldId id="333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7" r:id="rId49"/>
    <p:sldId id="279" r:id="rId50"/>
    <p:sldId id="310" r:id="rId51"/>
    <p:sldId id="454" r:id="rId52"/>
    <p:sldId id="311" r:id="rId53"/>
    <p:sldId id="312" r:id="rId54"/>
    <p:sldId id="313" r:id="rId55"/>
    <p:sldId id="284" r:id="rId56"/>
    <p:sldId id="314" r:id="rId57"/>
    <p:sldId id="315" r:id="rId58"/>
    <p:sldId id="316" r:id="rId59"/>
  </p:sldIdLst>
  <p:sldSz cx="12192000" cy="6858000"/>
  <p:notesSz cx="6761163" cy="9296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6070E"/>
    <a:srgbClr val="0066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67" autoAdjust="0"/>
    <p:restoredTop sz="87152" autoAdjust="0"/>
  </p:normalViewPr>
  <p:slideViewPr>
    <p:cSldViewPr>
      <p:cViewPr varScale="1">
        <p:scale>
          <a:sx n="97" d="100"/>
          <a:sy n="97" d="100"/>
        </p:scale>
        <p:origin x="1290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9BB2EBC4-A16C-4F62-B369-8170A08E12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AEE466ED-24C6-494D-9117-8285CAAA476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00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9441B3CB-A0F8-4CF6-A3D5-2285645D4E7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8425D93E-A15E-4855-9AEA-05327EF3500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0000" y="88392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B7F160C-E288-451F-84E9-E55C055FE2A4}" type="slidenum">
              <a:rPr lang="pt-PT" altLang="pt-BR"/>
              <a:pPr>
                <a:defRPr/>
              </a:pPr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FC82D7B-3AD3-4C64-85AE-6AE013F9F4C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24233A5-84C9-4EC8-A895-40150E7048F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30638" y="0"/>
            <a:ext cx="2930525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258D87E5-AE6A-4ED7-BFB0-285851E77E4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2575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CB29764F-5661-4302-98C4-B30279A7CA1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1700" y="4416425"/>
            <a:ext cx="4957763" cy="4183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Clique para editar os estilos do texto mestre</a:t>
            </a:r>
          </a:p>
          <a:p>
            <a:pPr lvl="1"/>
            <a:r>
              <a:rPr lang="en-US" noProof="0"/>
              <a:t>Segundo nível</a:t>
            </a:r>
          </a:p>
          <a:p>
            <a:pPr lvl="2"/>
            <a:r>
              <a:rPr lang="en-US" noProof="0"/>
              <a:t>Terceiro nível</a:t>
            </a:r>
          </a:p>
          <a:p>
            <a:pPr lvl="3"/>
            <a:r>
              <a:rPr lang="en-US" noProof="0"/>
              <a:t>Quarto nível</a:t>
            </a:r>
          </a:p>
          <a:p>
            <a:pPr lvl="4"/>
            <a:r>
              <a:rPr lang="en-US" noProof="0"/>
              <a:t>Quinto nível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395CC03E-F710-4757-867F-6B9D9791A05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30525" cy="465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4BFAF58E-D145-4ADD-BAC8-591EE38FBF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0638" y="8831263"/>
            <a:ext cx="2930525" cy="465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AC5DB6-683D-4059-B7EE-D00DC1BC560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AC5DB6-683D-4059-B7EE-D00DC1BC560E}" type="slidenum">
              <a:rPr lang="en-US" altLang="pt-BR" smtClean="0"/>
              <a:pPr>
                <a:defRPr/>
              </a:pPr>
              <a:t>16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73618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C2378-95E8-468E-AD0E-BB678471FF7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330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6E827-98BE-4615-A043-6DC75BAEF1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1FF6CB-C262-42E1-A919-59644A146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4EB714-2737-4461-A9A0-0F94B30CA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AEF0DC-5176-4381-A816-D77F8BB73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9DC0FE-4C84-4E6C-B72B-83D5E8B30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AFB03-FCE1-4091-B79F-31483CF6F6F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3613849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916B63-9682-4660-A56D-E017B7F57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C349F38-A6E3-4D64-A105-A9E90C355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857F3D-C217-47BC-9449-AB676D33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0908BA-1FDC-43FB-B191-2CDC94A2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BB84F1-FB1D-4A68-92DB-7985B14D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AFB03-FCE1-4091-B79F-31483CF6F6F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4561110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DFA22E-6EC6-4EAE-BD03-B90C20826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E1A121A-5B59-495A-95A3-C7E883592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4DF0E0-9325-444F-B329-C6C964670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250B1D-5B35-4181-8C82-30051C3F8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B8BC24-76E2-495D-ABA4-AB0D010D3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AFB03-FCE1-4091-B79F-31483CF6F6F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2053856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192757-1F1E-4EAF-8BC3-3D3BEF2A5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CFF8C3-9EF0-4E47-AEDD-D10FA77D5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64B257-E8CA-4CDD-8C0C-32648924E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4DB925-7BC0-4A1D-8A0E-E03026867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FD3DCC-8D56-49D0-B58D-839AD926D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AFB03-FCE1-4091-B79F-31483CF6F6F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8437564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AF484-AD33-4B6F-ACF3-B136EC6D8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FB061E-B574-4FAE-BBE0-CE8CB5711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70C111-6792-48C9-B24A-017E19159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78DA0B-F1FA-41E3-935E-156052F1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B53216-B534-4329-8AA2-B998C6AE7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B3907F-79DC-4006-A812-F0B17582EB58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905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661EA0-CE18-4BDA-9DAA-793A5042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4CA10B-FE90-42C5-BD9F-032DB2984C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135B66-9F04-4E22-870D-652A64B40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BDA683-1736-48D9-92F1-A2ECEC964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0B5AA06-B625-476F-8FB9-99E096F5C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D92864-AB8B-4928-9FF7-76740F29B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AFB03-FCE1-4091-B79F-31483CF6F6F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361603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3ED1E6-7BD0-46FB-84D9-082BF6C85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A5497F-880D-4900-A2A8-59F888EA8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E658AD-2054-442E-A336-6B416E9D78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FF4B7FC-C3BB-4278-A4DD-C1E08B3DE0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F40E03B-5B18-4D71-94D1-F515199A5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350113F-652E-4C45-BDFB-6BABDE9E3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3C65FAA-B927-4997-8868-3F35D848F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2C66D27-4512-49C4-A06C-372D712A3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AFB03-FCE1-4091-B79F-31483CF6F6F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8910772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0E5C0D-DC9F-4C3F-B882-E3FFE0BF1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546B448-39D3-4806-BD7C-F2A4FAEE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EE8A907-B8EA-4713-BA52-2E2BE8B6B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1C7A90E-0C70-4F7A-B36D-D159887F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AFB03-FCE1-4091-B79F-31483CF6F6F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4378257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1EE6650-70EE-43B3-B25D-4A685D370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F66AAF8-2426-409D-B5BB-5608DA2CA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16DECEF-1317-44B5-923A-3766495AB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AFB03-FCE1-4091-B79F-31483CF6F6F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3302779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EAF7F4-6C9D-4B68-B17C-12FECC88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508DF7-EE46-4A65-B9C7-E44EF72D4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4D78607-1417-46D0-B581-9DF947627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2D556A5-3D8D-45C2-BF82-246C575D1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1083F5F-8501-43A8-84C4-0A114EAAC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5B6E6BA-B6BC-4A08-8F3D-49FFB47FE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AFB03-FCE1-4091-B79F-31483CF6F6F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725969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4631C-8F88-4696-AD32-94B7080C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E789DB5-FDCD-4B7D-9A22-BB276B15B8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B44B2CC-4F55-4154-8F75-B4A839D8B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0BA635C-7781-48BC-B8DC-EF1E7A5D7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331914-0C66-4DBE-8506-EDBE039D7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F7D408D-F975-46B7-A682-7A754FD77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606C9F-F489-4722-8440-5DDCD3F89F3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3502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E016423-D148-42D0-B4EC-39B45E4F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AEB7A3-D714-4FE8-9962-5F97FA430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86B42F-8301-432B-8B82-80CA745D8D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5B9E6D-99AE-48FE-B5C8-36D2A7DF5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96C626-56A0-4B00-B8E3-25B099F29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0AFB03-FCE1-4091-B79F-31483CF6F6F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783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google.com.br/url?sa=i&amp;rct=j&amp;q=escola+politecnica&amp;source=images&amp;cd=&amp;cad=rja&amp;docid=46y6eCY7JwtZ5M&amp;tbnid=To8V_TlwWqY5pM:&amp;ved=0CAUQjRw&amp;url=http://www.infoescola.com/educacao/escola-politecnica-da-usp/&amp;ei=JexSUcHiCYiu8QSjloG4CQ&amp;bvm=bv.44342787,d.eWU&amp;psig=AFQjCNH7H_2Dw_ULMiOqEnJy35B6rbHkIA&amp;ust=1364475298007592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0.jpeg"/><Relationship Id="rId4" Type="http://schemas.openxmlformats.org/officeDocument/2006/relationships/image" Target="../media/image36.wmf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5.png"/><Relationship Id="rId7" Type="http://schemas.openxmlformats.org/officeDocument/2006/relationships/image" Target="../media/image6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1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emf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22.png"/><Relationship Id="rId4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8.png"/><Relationship Id="rId4" Type="http://schemas.openxmlformats.org/officeDocument/2006/relationships/image" Target="../media/image1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>
            <a:extLst>
              <a:ext uri="{FF2B5EF4-FFF2-40B4-BE49-F238E27FC236}">
                <a16:creationId xmlns:a16="http://schemas.microsoft.com/office/drawing/2014/main" id="{0239BC0A-5C8E-4A88-9E61-33FE81ACA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2" y="2264547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135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3" name="Rectangle 13">
            <a:extLst>
              <a:ext uri="{FF2B5EF4-FFF2-40B4-BE49-F238E27FC236}">
                <a16:creationId xmlns:a16="http://schemas.microsoft.com/office/drawing/2014/main" id="{C28C6E1C-4C24-42F0-84A3-3F9A5FBF7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2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135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4" name="Rectangle 16">
            <a:extLst>
              <a:ext uri="{FF2B5EF4-FFF2-40B4-BE49-F238E27FC236}">
                <a16:creationId xmlns:a16="http://schemas.microsoft.com/office/drawing/2014/main" id="{01D159A6-9888-4EB9-8810-7FADC4F3E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693172"/>
            <a:ext cx="68580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135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5" name="Rectangle 17">
            <a:extLst>
              <a:ext uri="{FF2B5EF4-FFF2-40B4-BE49-F238E27FC236}">
                <a16:creationId xmlns:a16="http://schemas.microsoft.com/office/drawing/2014/main" id="{D2218BE1-18C6-4A2C-938F-427E03111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1543" y="306345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135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126" name="irc_mi" descr="http://www.infoescola.com/wp-content/uploads/2010/02/Escola-Politécnica-da-USP.gif">
            <a:hlinkClick r:id="rId2"/>
            <a:extLst>
              <a:ext uri="{FF2B5EF4-FFF2-40B4-BE49-F238E27FC236}">
                <a16:creationId xmlns:a16="http://schemas.microsoft.com/office/drawing/2014/main" id="{23B6CFBF-9133-45C5-890A-47A3DF9A3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88640"/>
            <a:ext cx="16047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irc_mi" descr="http://citrus.uspnet.usp.br/ingtec/htdocs/images/logo-usp.jpg">
            <a:extLst>
              <a:ext uri="{FF2B5EF4-FFF2-40B4-BE49-F238E27FC236}">
                <a16:creationId xmlns:a16="http://schemas.microsoft.com/office/drawing/2014/main" id="{93BD296E-9F2C-4B47-8364-2ABFE0DD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064" y="188640"/>
            <a:ext cx="1937977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Retângulo 11">
            <a:extLst>
              <a:ext uri="{FF2B5EF4-FFF2-40B4-BE49-F238E27FC236}">
                <a16:creationId xmlns:a16="http://schemas.microsoft.com/office/drawing/2014/main" id="{3EC6B114-3D2B-4AB5-8103-29233BA52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640" y="2564904"/>
            <a:ext cx="639246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700" b="1" i="1" dirty="0">
                <a:solidFill>
                  <a:srgbClr val="06070E"/>
                </a:solidFill>
                <a:latin typeface="Arial" panose="020B0604020202020204" pitchFamily="34" charset="0"/>
              </a:rPr>
              <a:t>Tensão – Deformação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700" b="1" i="1" dirty="0">
                <a:solidFill>
                  <a:srgbClr val="06070E"/>
                </a:solidFill>
                <a:latin typeface="Arial" panose="020B0604020202020204" pitchFamily="34" charset="0"/>
              </a:rPr>
              <a:t>Diagrama tensão - deformação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700" b="1" i="1" dirty="0">
                <a:solidFill>
                  <a:srgbClr val="06070E"/>
                </a:solidFill>
                <a:latin typeface="Arial" panose="020B0604020202020204" pitchFamily="34" charset="0"/>
              </a:rPr>
              <a:t>Modelo constitutivo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700" b="1" i="1" dirty="0">
                <a:solidFill>
                  <a:srgbClr val="06070E"/>
                </a:solidFill>
                <a:latin typeface="Arial" panose="020B0604020202020204" pitchFamily="34" charset="0"/>
              </a:rPr>
              <a:t>Cargas Axiais e Cisalhamento Puro</a:t>
            </a:r>
          </a:p>
        </p:txBody>
      </p:sp>
      <p:sp>
        <p:nvSpPr>
          <p:cNvPr id="5129" name="Retângulo 11">
            <a:extLst>
              <a:ext uri="{FF2B5EF4-FFF2-40B4-BE49-F238E27FC236}">
                <a16:creationId xmlns:a16="http://schemas.microsoft.com/office/drawing/2014/main" id="{26DD36B1-C1F4-4A57-973A-92D284167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6211669"/>
            <a:ext cx="66967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 i="1" dirty="0">
                <a:solidFill>
                  <a:srgbClr val="06070E"/>
                </a:solidFill>
                <a:latin typeface="Arial" panose="020B0604020202020204" pitchFamily="34" charset="0"/>
              </a:rPr>
              <a:t>Valério S. Almeida  -  </a:t>
            </a:r>
            <a:r>
              <a:rPr lang="pt-BR" altLang="pt-BR" sz="1800" b="1" i="1" dirty="0" err="1">
                <a:solidFill>
                  <a:srgbClr val="06070E"/>
                </a:solidFill>
                <a:latin typeface="Arial" panose="020B0604020202020204" pitchFamily="34" charset="0"/>
              </a:rPr>
              <a:t>valerio.almeida@usp.br</a:t>
            </a:r>
            <a:endParaRPr lang="pt-BR" altLang="pt-BR" sz="1800" b="1" i="1" dirty="0">
              <a:solidFill>
                <a:srgbClr val="06070E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 i="1" dirty="0">
                <a:solidFill>
                  <a:srgbClr val="06070E"/>
                </a:solidFill>
                <a:latin typeface="Arial" panose="020B0604020202020204" pitchFamily="34" charset="0"/>
              </a:rPr>
              <a:t>Abril/2022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667001" y="1335722"/>
            <a:ext cx="103939" cy="3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3" t="26269" r="3104" b="23582"/>
          <a:stretch/>
        </p:blipFill>
        <p:spPr bwMode="auto">
          <a:xfrm>
            <a:off x="1343472" y="1412776"/>
            <a:ext cx="10012896" cy="474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D0F2D164-2BA0-47B1-BFBC-94A352509FE3}"/>
              </a:ext>
            </a:extLst>
          </p:cNvPr>
          <p:cNvSpPr txBox="1"/>
          <p:nvPr/>
        </p:nvSpPr>
        <p:spPr>
          <a:xfrm>
            <a:off x="-420296" y="204837"/>
            <a:ext cx="7395078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Diagrama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</a:t>
            </a:r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Tensão-Deformação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(</a:t>
            </a:r>
            <a:r>
              <a:rPr lang="el-GR" sz="2600" b="1" dirty="0">
                <a:solidFill>
                  <a:srgbClr val="06070E"/>
                </a:solidFill>
                <a:latin typeface="Mathcad UniMath"/>
                <a:cs typeface="Arial"/>
              </a:rPr>
              <a:t>σ</a:t>
            </a:r>
            <a:r>
              <a:rPr lang="pt-BR" sz="2600" b="1" dirty="0">
                <a:solidFill>
                  <a:srgbClr val="06070E"/>
                </a:solidFill>
                <a:latin typeface="Mathcad UniMath"/>
                <a:cs typeface="Arial"/>
              </a:rPr>
              <a:t>-</a:t>
            </a:r>
            <a:r>
              <a:rPr lang="el-GR" sz="2600" b="1" dirty="0">
                <a:solidFill>
                  <a:srgbClr val="06070E"/>
                </a:solidFill>
                <a:latin typeface="Arial"/>
                <a:cs typeface="Arial"/>
              </a:rPr>
              <a:t>ε</a:t>
            </a:r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)</a:t>
            </a:r>
            <a:endParaRPr lang="en-US" sz="26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406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95400" y="1268760"/>
            <a:ext cx="6002967" cy="69249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025" dirty="0">
                <a:solidFill>
                  <a:srgbClr val="06070E"/>
                </a:solidFill>
                <a:latin typeface="Arial"/>
                <a:cs typeface="Arial"/>
              </a:rPr>
              <a:t>Região elástica</a:t>
            </a:r>
          </a:p>
          <a:p>
            <a:pPr marL="321469" indent="-321469">
              <a:buFont typeface="Arial" panose="020B0604020202020204" pitchFamily="34" charset="0"/>
              <a:buChar char="•"/>
            </a:pPr>
            <a:r>
              <a:rPr lang="pt-BR" sz="2025" dirty="0">
                <a:solidFill>
                  <a:srgbClr val="06070E"/>
                </a:solidFill>
                <a:latin typeface="Arial"/>
                <a:cs typeface="Arial"/>
              </a:rPr>
              <a:t>reversível</a:t>
            </a:r>
            <a:endParaRPr lang="en-US" sz="3038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1424" y="3068960"/>
            <a:ext cx="2376264" cy="69249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025" b="1" dirty="0">
                <a:solidFill>
                  <a:srgbClr val="06070E"/>
                </a:solidFill>
                <a:latin typeface="Arial"/>
                <a:cs typeface="Arial"/>
              </a:rPr>
              <a:t>Trecho Linear</a:t>
            </a:r>
          </a:p>
          <a:p>
            <a:pPr marL="385763" indent="-385763">
              <a:buFont typeface="Arial" panose="020B0604020202020204" pitchFamily="34" charset="0"/>
              <a:buChar char="•"/>
            </a:pPr>
            <a:r>
              <a:rPr lang="pt-BR" sz="2025" b="1" dirty="0">
                <a:solidFill>
                  <a:srgbClr val="06070E"/>
                </a:solidFill>
                <a:latin typeface="Arial"/>
                <a:cs typeface="Arial"/>
              </a:rPr>
              <a:t>Lei de Hooke</a:t>
            </a:r>
            <a:endParaRPr lang="en-US" sz="3038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3" t="19900" r="25672" b="17692"/>
          <a:stretch/>
        </p:blipFill>
        <p:spPr bwMode="auto">
          <a:xfrm>
            <a:off x="4367808" y="1268760"/>
            <a:ext cx="7542838" cy="540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E74A905A-F35D-4901-8322-8770630A4A09}"/>
              </a:ext>
            </a:extLst>
          </p:cNvPr>
          <p:cNvSpPr txBox="1"/>
          <p:nvPr/>
        </p:nvSpPr>
        <p:spPr>
          <a:xfrm>
            <a:off x="-816768" y="260648"/>
            <a:ext cx="7776864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Diagrama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</a:t>
            </a:r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Tensão-Deformação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(</a:t>
            </a:r>
            <a:r>
              <a:rPr lang="el-GR" sz="2600" b="1" dirty="0">
                <a:solidFill>
                  <a:srgbClr val="06070E"/>
                </a:solidFill>
                <a:latin typeface="Mathcad UniMath"/>
                <a:cs typeface="Arial"/>
              </a:rPr>
              <a:t>σ</a:t>
            </a:r>
            <a:r>
              <a:rPr lang="pt-BR" sz="2600" b="1" dirty="0">
                <a:solidFill>
                  <a:srgbClr val="06070E"/>
                </a:solidFill>
                <a:latin typeface="Mathcad UniMath"/>
                <a:cs typeface="Arial"/>
              </a:rPr>
              <a:t>-</a:t>
            </a:r>
            <a:r>
              <a:rPr lang="el-GR" sz="2600" b="1" dirty="0">
                <a:solidFill>
                  <a:srgbClr val="06070E"/>
                </a:solidFill>
                <a:latin typeface="Arial"/>
                <a:cs typeface="Arial"/>
              </a:rPr>
              <a:t>ε</a:t>
            </a:r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)</a:t>
            </a:r>
            <a:endParaRPr lang="en-US" sz="26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50CEAD2C-53F1-4E0E-BDF3-9493A9A3E88C}"/>
              </a:ext>
            </a:extLst>
          </p:cNvPr>
          <p:cNvSpPr/>
          <p:nvPr/>
        </p:nvSpPr>
        <p:spPr>
          <a:xfrm>
            <a:off x="1775520" y="2204864"/>
            <a:ext cx="216024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5465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5400" y="1340768"/>
            <a:ext cx="3564396" cy="38087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025" dirty="0">
                <a:solidFill>
                  <a:srgbClr val="06070E"/>
                </a:solidFill>
                <a:latin typeface="Arial"/>
                <a:cs typeface="Arial"/>
              </a:rPr>
              <a:t>Região plástica: irreversível</a:t>
            </a:r>
            <a:endParaRPr lang="en-US" sz="3038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5" t="19582" r="23612" b="21831"/>
          <a:stretch/>
        </p:blipFill>
        <p:spPr bwMode="auto">
          <a:xfrm>
            <a:off x="6384032" y="260648"/>
            <a:ext cx="5508612" cy="417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A93A311E-2CD4-460A-AD96-5539FFAD9F9B}"/>
              </a:ext>
            </a:extLst>
          </p:cNvPr>
          <p:cNvSpPr txBox="1"/>
          <p:nvPr/>
        </p:nvSpPr>
        <p:spPr>
          <a:xfrm>
            <a:off x="-672752" y="332656"/>
            <a:ext cx="7488832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Diagrama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</a:t>
            </a:r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Tensão-Deformação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(</a:t>
            </a:r>
            <a:r>
              <a:rPr lang="el-GR" sz="2600" b="1" dirty="0">
                <a:solidFill>
                  <a:srgbClr val="06070E"/>
                </a:solidFill>
                <a:latin typeface="Mathcad UniMath"/>
                <a:cs typeface="Arial"/>
              </a:rPr>
              <a:t>σ</a:t>
            </a:r>
            <a:r>
              <a:rPr lang="pt-BR" sz="2600" b="1" dirty="0">
                <a:solidFill>
                  <a:srgbClr val="06070E"/>
                </a:solidFill>
                <a:latin typeface="Mathcad UniMath"/>
                <a:cs typeface="Arial"/>
              </a:rPr>
              <a:t>-</a:t>
            </a:r>
            <a:r>
              <a:rPr lang="el-GR" sz="2600" b="1" dirty="0">
                <a:solidFill>
                  <a:srgbClr val="06070E"/>
                </a:solidFill>
                <a:latin typeface="Arial"/>
                <a:cs typeface="Arial"/>
              </a:rPr>
              <a:t>ε</a:t>
            </a:r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)</a:t>
            </a:r>
            <a:endParaRPr lang="en-US" sz="26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9BC4DB6-924F-4D90-ACC5-AC614DD52CE5}"/>
              </a:ext>
            </a:extLst>
          </p:cNvPr>
          <p:cNvSpPr txBox="1"/>
          <p:nvPr/>
        </p:nvSpPr>
        <p:spPr>
          <a:xfrm>
            <a:off x="623392" y="2060848"/>
            <a:ext cx="6430296" cy="1547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pt-BR" sz="11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800" b="0" i="0" u="none" strike="noStrike" baseline="0" dirty="0">
                <a:latin typeface="Arial" panose="020B0604020202020204" pitchFamily="34" charset="0"/>
              </a:rPr>
              <a:t>Perda por aquecimento</a:t>
            </a:r>
          </a:p>
          <a:p>
            <a:pPr>
              <a:lnSpc>
                <a:spcPct val="150000"/>
              </a:lnSpc>
            </a:pPr>
            <a:endParaRPr lang="pt-BR" sz="1800" b="0" i="0" u="none" strike="noStrike" baseline="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800" b="0" i="0" u="none" strike="noStrike" baseline="0" dirty="0">
                <a:latin typeface="Arial" panose="020B0604020202020204" pitchFamily="34" charset="0"/>
              </a:rPr>
              <a:t>Movimentação permanente dos cristais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DB8AFFA-FF98-4E73-9275-24A3B5A7E42A}"/>
              </a:ext>
            </a:extLst>
          </p:cNvPr>
          <p:cNvSpPr txBox="1"/>
          <p:nvPr/>
        </p:nvSpPr>
        <p:spPr>
          <a:xfrm>
            <a:off x="335360" y="5445224"/>
            <a:ext cx="64302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1800" b="0" i="0" u="none" strike="noStrike" baseline="0" dirty="0">
                <a:latin typeface="Calibri" panose="020F0502020204030204" pitchFamily="34" charset="0"/>
              </a:rPr>
              <a:t>Energia interna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8A35F56-F11F-488E-BA3C-34347AFCA46A}"/>
              </a:ext>
            </a:extLst>
          </p:cNvPr>
          <p:cNvSpPr txBox="1"/>
          <p:nvPr/>
        </p:nvSpPr>
        <p:spPr>
          <a:xfrm>
            <a:off x="2639616" y="5085184"/>
            <a:ext cx="64302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1800" b="0" i="0" u="none" strike="noStrike" baseline="0" dirty="0">
                <a:latin typeface="Calibri" panose="020F0502020204030204" pitchFamily="34" charset="0"/>
              </a:rPr>
              <a:t>material</a:t>
            </a:r>
            <a:endParaRPr lang="pt-BR" dirty="0"/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444D25A9-9BC2-4432-92A9-D898A21D1AA3}"/>
              </a:ext>
            </a:extLst>
          </p:cNvPr>
          <p:cNvSpPr/>
          <p:nvPr/>
        </p:nvSpPr>
        <p:spPr>
          <a:xfrm>
            <a:off x="2207568" y="5589240"/>
            <a:ext cx="180020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9D422CB-7405-4B18-A1CA-3B245CF1210A}"/>
              </a:ext>
            </a:extLst>
          </p:cNvPr>
          <p:cNvSpPr txBox="1"/>
          <p:nvPr/>
        </p:nvSpPr>
        <p:spPr>
          <a:xfrm>
            <a:off x="4439816" y="5157192"/>
            <a:ext cx="64302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1800" b="0" i="0" u="none" strike="noStrike" baseline="0" dirty="0">
                <a:latin typeface="Calibri" panose="020F0502020204030204" pitchFamily="34" charset="0"/>
              </a:rPr>
              <a:t>Elástico: armazenado e reversível</a:t>
            </a:r>
          </a:p>
          <a:p>
            <a:endParaRPr lang="pt-BR" sz="1800" b="0" i="0" u="none" strike="noStrike" baseline="0" dirty="0">
              <a:latin typeface="Calibri" panose="020F0502020204030204" pitchFamily="34" charset="0"/>
            </a:endParaRPr>
          </a:p>
          <a:p>
            <a:r>
              <a:rPr lang="pt-BR" sz="1800" b="0" i="0" u="none" strike="noStrike" baseline="0" dirty="0">
                <a:latin typeface="Calibri" panose="020F0502020204030204" pitchFamily="34" charset="0"/>
              </a:rPr>
              <a:t>Plástico: parte convertido em calor e dissipado</a:t>
            </a:r>
            <a:endParaRPr lang="pt-BR" dirty="0"/>
          </a:p>
        </p:txBody>
      </p:sp>
      <p:sp>
        <p:nvSpPr>
          <p:cNvPr id="12" name="Chave Esquerda 11">
            <a:extLst>
              <a:ext uri="{FF2B5EF4-FFF2-40B4-BE49-F238E27FC236}">
                <a16:creationId xmlns:a16="http://schemas.microsoft.com/office/drawing/2014/main" id="{38F3192C-4C67-40A3-817D-B9710D1051B7}"/>
              </a:ext>
            </a:extLst>
          </p:cNvPr>
          <p:cNvSpPr/>
          <p:nvPr/>
        </p:nvSpPr>
        <p:spPr>
          <a:xfrm>
            <a:off x="4079776" y="4941168"/>
            <a:ext cx="360040" cy="15121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8207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119336" y="2636912"/>
            <a:ext cx="3672408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Material dúctil</a:t>
            </a:r>
            <a:endParaRPr lang="en-US" sz="26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3143672" y="1484784"/>
            <a:ext cx="5400600" cy="30239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21469" indent="-321469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Resistem bem ao impacto</a:t>
            </a:r>
          </a:p>
          <a:p>
            <a:pPr marL="321469" indent="-321469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6070E"/>
              </a:solidFill>
              <a:latin typeface="Arial"/>
              <a:cs typeface="Arial"/>
            </a:endParaRPr>
          </a:p>
          <a:p>
            <a:pPr marL="321469" indent="-321469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Ideais para engenharia</a:t>
            </a:r>
          </a:p>
          <a:p>
            <a:pPr marL="321469" indent="-321469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6070E"/>
              </a:solidFill>
              <a:latin typeface="Arial"/>
              <a:cs typeface="Arial"/>
            </a:endParaRPr>
          </a:p>
          <a:p>
            <a:pPr marL="321469" indent="-321469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Deformam muito </a:t>
            </a:r>
          </a:p>
          <a:p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     antes de romper (25%)</a:t>
            </a:r>
          </a:p>
          <a:p>
            <a:endParaRPr lang="pt-BR" sz="2400" dirty="0">
              <a:solidFill>
                <a:srgbClr val="06070E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6070E"/>
                </a:solidFill>
                <a:latin typeface="Arial"/>
                <a:cs typeface="Arial"/>
              </a:rPr>
              <a:t>Ex. Aço doce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E763F6C6-7651-442A-BAC9-98E6B59F2268}"/>
              </a:ext>
            </a:extLst>
          </p:cNvPr>
          <p:cNvSpPr txBox="1"/>
          <p:nvPr/>
        </p:nvSpPr>
        <p:spPr>
          <a:xfrm>
            <a:off x="-888776" y="260648"/>
            <a:ext cx="7992888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Diagrama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</a:t>
            </a:r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Tensão-Deformação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(</a:t>
            </a:r>
            <a:r>
              <a:rPr lang="el-GR" sz="2600" b="1" dirty="0">
                <a:solidFill>
                  <a:srgbClr val="06070E"/>
                </a:solidFill>
                <a:latin typeface="Mathcad UniMath"/>
                <a:cs typeface="Arial"/>
              </a:rPr>
              <a:t>σ</a:t>
            </a:r>
            <a:r>
              <a:rPr lang="pt-BR" sz="2600" b="1" dirty="0">
                <a:solidFill>
                  <a:srgbClr val="06070E"/>
                </a:solidFill>
                <a:latin typeface="Mathcad UniMath"/>
                <a:cs typeface="Arial"/>
              </a:rPr>
              <a:t>-</a:t>
            </a:r>
            <a:r>
              <a:rPr lang="el-GR" sz="2600" b="1" dirty="0">
                <a:solidFill>
                  <a:srgbClr val="06070E"/>
                </a:solidFill>
                <a:latin typeface="Arial"/>
                <a:cs typeface="Arial"/>
              </a:rPr>
              <a:t>ε</a:t>
            </a:r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)</a:t>
            </a:r>
            <a:endParaRPr lang="en-US" sz="26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9" name="Imagem 1">
            <a:extLst>
              <a:ext uri="{FF2B5EF4-FFF2-40B4-BE49-F238E27FC236}">
                <a16:creationId xmlns:a16="http://schemas.microsoft.com/office/drawing/2014/main" id="{634938DA-81AE-44F2-A8C0-7F44735C0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5" t="64738" r="38280" b="7831"/>
          <a:stretch>
            <a:fillRect/>
          </a:stretch>
        </p:blipFill>
        <p:spPr bwMode="auto">
          <a:xfrm>
            <a:off x="6888088" y="3052303"/>
            <a:ext cx="5237857" cy="369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have Esquerda 1">
            <a:extLst>
              <a:ext uri="{FF2B5EF4-FFF2-40B4-BE49-F238E27FC236}">
                <a16:creationId xmlns:a16="http://schemas.microsoft.com/office/drawing/2014/main" id="{A73CDFF0-7616-41CF-BFE7-ABE63169CB01}"/>
              </a:ext>
            </a:extLst>
          </p:cNvPr>
          <p:cNvSpPr/>
          <p:nvPr/>
        </p:nvSpPr>
        <p:spPr>
          <a:xfrm>
            <a:off x="2567608" y="1340768"/>
            <a:ext cx="324036" cy="33123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698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7" t="26110" r="35164" b="21831"/>
          <a:stretch/>
        </p:blipFill>
        <p:spPr bwMode="auto">
          <a:xfrm>
            <a:off x="7464152" y="3140968"/>
            <a:ext cx="4519884" cy="36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191344" y="2852936"/>
            <a:ext cx="3654405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400" b="1" dirty="0">
                <a:solidFill>
                  <a:srgbClr val="06070E"/>
                </a:solidFill>
                <a:latin typeface="Arial"/>
                <a:cs typeface="Arial"/>
              </a:rPr>
              <a:t>Material frágil</a:t>
            </a:r>
            <a:endParaRPr lang="en-US" sz="24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7648" y="1700808"/>
            <a:ext cx="5400600" cy="265457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Não tem quase escoamento  (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~ 1%)</a:t>
            </a:r>
          </a:p>
          <a:p>
            <a:pPr marL="321469" indent="-321469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6070E"/>
              </a:solidFill>
              <a:latin typeface="Arial"/>
              <a:cs typeface="Arial"/>
            </a:endParaRPr>
          </a:p>
          <a:p>
            <a:pPr marL="321469" indent="-321469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6070E"/>
              </a:solidFill>
              <a:latin typeface="Arial"/>
              <a:cs typeface="Arial"/>
            </a:endParaRPr>
          </a:p>
          <a:p>
            <a:pPr marL="321469" indent="-321469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Ruptura repentina</a:t>
            </a:r>
          </a:p>
          <a:p>
            <a:pPr marL="321469" indent="-321469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6070E"/>
              </a:solidFill>
              <a:latin typeface="Arial"/>
              <a:cs typeface="Arial"/>
            </a:endParaRPr>
          </a:p>
          <a:p>
            <a:pPr marL="321469" indent="-321469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6070E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6070E"/>
                </a:solidFill>
                <a:latin typeface="Arial"/>
                <a:cs typeface="Arial"/>
              </a:rPr>
              <a:t>Ex. Ferro fundido, concreto.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9425394-92D6-4F53-B6C0-811BF6C7F9B2}"/>
              </a:ext>
            </a:extLst>
          </p:cNvPr>
          <p:cNvSpPr txBox="1"/>
          <p:nvPr/>
        </p:nvSpPr>
        <p:spPr>
          <a:xfrm>
            <a:off x="-816768" y="260648"/>
            <a:ext cx="7848872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Diagrama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</a:t>
            </a:r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Tensão-Deformação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(</a:t>
            </a:r>
            <a:r>
              <a:rPr lang="el-GR" sz="2600" b="1" dirty="0">
                <a:solidFill>
                  <a:srgbClr val="06070E"/>
                </a:solidFill>
                <a:latin typeface="Mathcad UniMath"/>
                <a:cs typeface="Arial"/>
              </a:rPr>
              <a:t>σ</a:t>
            </a:r>
            <a:r>
              <a:rPr lang="pt-BR" sz="2600" b="1" dirty="0">
                <a:solidFill>
                  <a:srgbClr val="06070E"/>
                </a:solidFill>
                <a:latin typeface="Mathcad UniMath"/>
                <a:cs typeface="Arial"/>
              </a:rPr>
              <a:t>-</a:t>
            </a:r>
            <a:r>
              <a:rPr lang="el-GR" sz="2600" b="1" dirty="0">
                <a:solidFill>
                  <a:srgbClr val="06070E"/>
                </a:solidFill>
                <a:latin typeface="Arial"/>
                <a:cs typeface="Arial"/>
              </a:rPr>
              <a:t>ε</a:t>
            </a:r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)</a:t>
            </a:r>
            <a:endParaRPr lang="en-US" sz="26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8" name="Chave Esquerda 7">
            <a:extLst>
              <a:ext uri="{FF2B5EF4-FFF2-40B4-BE49-F238E27FC236}">
                <a16:creationId xmlns:a16="http://schemas.microsoft.com/office/drawing/2014/main" id="{81DF0685-4D06-42CE-8CB3-4F0ABBACE4B8}"/>
              </a:ext>
            </a:extLst>
          </p:cNvPr>
          <p:cNvSpPr/>
          <p:nvPr/>
        </p:nvSpPr>
        <p:spPr>
          <a:xfrm>
            <a:off x="2567608" y="1340768"/>
            <a:ext cx="324036" cy="33123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1736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96EEC220-5321-4A80-9C4A-BBF0414B7BB2}"/>
              </a:ext>
            </a:extLst>
          </p:cNvPr>
          <p:cNvSpPr txBox="1"/>
          <p:nvPr/>
        </p:nvSpPr>
        <p:spPr>
          <a:xfrm>
            <a:off x="407368" y="404664"/>
            <a:ext cx="1087320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Diversos tipos de Diagrama Tensão – Deformação (</a:t>
            </a:r>
            <a:r>
              <a:rPr lang="el-GR" sz="2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σ-</a:t>
            </a:r>
            <a:r>
              <a:rPr lang="el-GR" sz="2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ε)</a:t>
            </a:r>
            <a:endParaRPr lang="pt-BR" sz="26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B0DF233-5599-42C8-B8F0-654FA137A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1196752"/>
            <a:ext cx="4392488" cy="482339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A10CFE5-0BD5-446F-9DF5-7FCBA0913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2348880"/>
            <a:ext cx="4961299" cy="324114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E08D266-82C7-474D-A551-1BBFAC0D08A9}"/>
              </a:ext>
            </a:extLst>
          </p:cNvPr>
          <p:cNvSpPr txBox="1"/>
          <p:nvPr/>
        </p:nvSpPr>
        <p:spPr>
          <a:xfrm>
            <a:off x="9480376" y="5949280"/>
            <a:ext cx="1967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 err="1">
                <a:solidFill>
                  <a:srgbClr val="06070E"/>
                </a:solidFill>
                <a:latin typeface="Arial"/>
                <a:cs typeface="Arial"/>
              </a:rPr>
              <a:t>Concreto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2353546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286483-2845-4DE0-89B2-D80194D97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6467"/>
            <a:ext cx="2743200" cy="365125"/>
          </a:xfrm>
        </p:spPr>
        <p:txBody>
          <a:bodyPr/>
          <a:lstStyle/>
          <a:p>
            <a:pPr>
              <a:defRPr/>
            </a:pPr>
            <a:fld id="{6C0AFB03-FCE1-4091-B79F-31483CF6F6F2}" type="slidenum">
              <a:rPr lang="pt-BR" altLang="pt-BR" smtClean="0"/>
              <a:pPr>
                <a:defRPr/>
              </a:pPr>
              <a:t>16</a:t>
            </a:fld>
            <a:endParaRPr lang="pt-BR" alt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C19BAF4-88BF-4AC1-9697-3EB9A9BAA95C}"/>
              </a:ext>
            </a:extLst>
          </p:cNvPr>
          <p:cNvSpPr txBox="1"/>
          <p:nvPr/>
        </p:nvSpPr>
        <p:spPr>
          <a:xfrm>
            <a:off x="3071664" y="20920"/>
            <a:ext cx="561662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pt-BR" sz="26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Hiperelásticos</a:t>
            </a:r>
            <a:r>
              <a:rPr lang="pt-BR" sz="2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(MH)</a:t>
            </a: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018C0D9-70FC-4351-8DB0-7680F288B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10272"/>
            <a:ext cx="2106634" cy="165087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C1AB520-7932-4CA5-9D0D-D5D5B268F35B}"/>
              </a:ext>
            </a:extLst>
          </p:cNvPr>
          <p:cNvSpPr txBox="1"/>
          <p:nvPr/>
        </p:nvSpPr>
        <p:spPr>
          <a:xfrm>
            <a:off x="407368" y="1772816"/>
            <a:ext cx="6552728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800" b="1" i="0" u="none" strike="noStrike" baseline="0" dirty="0">
                <a:latin typeface="Arial" panose="020B0604020202020204" pitchFamily="34" charset="0"/>
              </a:rPr>
              <a:t>Grandes deslocamentos</a:t>
            </a:r>
          </a:p>
          <a:p>
            <a:pPr>
              <a:lnSpc>
                <a:spcPct val="150000"/>
              </a:lnSpc>
            </a:pPr>
            <a:endParaRPr lang="pt-BR" sz="1800" b="0" i="0" u="none" strike="noStrike" baseline="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800" b="0" i="0" u="none" strike="noStrike" baseline="0" dirty="0">
                <a:latin typeface="Arial" panose="020B0604020202020204" pitchFamily="34" charset="0"/>
              </a:rPr>
              <a:t>• Comportamento elástico não-linear</a:t>
            </a:r>
          </a:p>
          <a:p>
            <a:pPr>
              <a:lnSpc>
                <a:spcPct val="150000"/>
              </a:lnSpc>
            </a:pPr>
            <a:r>
              <a:rPr lang="pt-BR" sz="1800" b="0" i="0" u="none" strike="noStrike" baseline="0" dirty="0">
                <a:latin typeface="Arial" panose="020B0604020202020204" pitchFamily="34" charset="0"/>
              </a:rPr>
              <a:t>• Isotrópicos</a:t>
            </a:r>
          </a:p>
          <a:p>
            <a:pPr>
              <a:lnSpc>
                <a:spcPct val="150000"/>
              </a:lnSpc>
            </a:pPr>
            <a:r>
              <a:rPr lang="pt-BR" sz="1800" b="0" i="0" u="none" strike="noStrike" baseline="0" dirty="0">
                <a:latin typeface="Arial" panose="020B0604020202020204" pitchFamily="34" charset="0"/>
              </a:rPr>
              <a:t>• Requerem análise não linearidade geométrica</a:t>
            </a:r>
          </a:p>
          <a:p>
            <a:pPr>
              <a:lnSpc>
                <a:spcPct val="150000"/>
              </a:lnSpc>
            </a:pPr>
            <a:r>
              <a:rPr lang="pt-BR" sz="1800" b="0" i="0" u="none" strike="noStrike" baseline="0" dirty="0">
                <a:latin typeface="Arial" panose="020B0604020202020204" pitchFamily="34" charset="0"/>
              </a:rPr>
              <a:t>• Modelos constitutivos descritos por energia de deformação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44D47AA-2E3B-40B2-B459-643A10753C67}"/>
              </a:ext>
            </a:extLst>
          </p:cNvPr>
          <p:cNvSpPr txBox="1"/>
          <p:nvPr/>
        </p:nvSpPr>
        <p:spPr>
          <a:xfrm>
            <a:off x="263352" y="692696"/>
            <a:ext cx="10009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Lei constitutiva usada em materiais que respondem elasticamente a grandes deslocamentos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BBC5239-C851-48C6-BC19-019D06D17700}"/>
              </a:ext>
            </a:extLst>
          </p:cNvPr>
          <p:cNvSpPr txBox="1"/>
          <p:nvPr/>
        </p:nvSpPr>
        <p:spPr>
          <a:xfrm>
            <a:off x="407368" y="4437112"/>
            <a:ext cx="5328592" cy="1120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pt-BR" sz="105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800" b="0" i="0" u="none" strike="noStrike" baseline="0" dirty="0">
                <a:latin typeface="Arial" panose="020B0604020202020204" pitchFamily="34" charset="0"/>
              </a:rPr>
              <a:t>Alguns tipos de modelos de MH: </a:t>
            </a:r>
          </a:p>
          <a:p>
            <a:pPr>
              <a:lnSpc>
                <a:spcPct val="150000"/>
              </a:lnSpc>
            </a:pPr>
            <a:r>
              <a:rPr lang="pt-BR" sz="1800" b="0" i="0" u="none" strike="noStrike" baseline="0" dirty="0" err="1">
                <a:latin typeface="Arial" panose="020B0604020202020204" pitchFamily="34" charset="0"/>
              </a:rPr>
              <a:t>Neo-Hooke</a:t>
            </a:r>
            <a:r>
              <a:rPr lang="pt-BR" sz="1800" b="0" i="0" u="none" strike="noStrike" baseline="0" dirty="0">
                <a:latin typeface="Arial" panose="020B0604020202020204" pitchFamily="34" charset="0"/>
              </a:rPr>
              <a:t>, </a:t>
            </a:r>
            <a:r>
              <a:rPr lang="pt-BR" sz="1800" b="0" i="0" u="none" strike="noStrike" baseline="0" dirty="0" err="1">
                <a:latin typeface="Arial" panose="020B0604020202020204" pitchFamily="34" charset="0"/>
              </a:rPr>
              <a:t>Mooney-Rivlin</a:t>
            </a:r>
            <a:r>
              <a:rPr lang="pt-BR" sz="1800" b="0" i="0" u="none" strike="noStrike" baseline="0" dirty="0">
                <a:latin typeface="Arial" panose="020B0604020202020204" pitchFamily="34" charset="0"/>
              </a:rPr>
              <a:t>, Arruda-</a:t>
            </a:r>
            <a:r>
              <a:rPr lang="pt-BR" sz="1800" b="0" i="0" u="none" strike="noStrike" baseline="0" dirty="0" err="1">
                <a:latin typeface="Arial" panose="020B0604020202020204" pitchFamily="34" charset="0"/>
              </a:rPr>
              <a:t>Boyce</a:t>
            </a:r>
            <a:r>
              <a:rPr lang="pt-BR" sz="1800" b="0" i="0" u="none" strike="noStrike" baseline="0" dirty="0">
                <a:latin typeface="Arial" panose="020B0604020202020204" pitchFamily="34" charset="0"/>
              </a:rPr>
              <a:t>, </a:t>
            </a:r>
            <a:r>
              <a:rPr lang="pt-BR" sz="1800" b="0" i="0" u="none" strike="noStrike" baseline="0" dirty="0" err="1">
                <a:latin typeface="Arial" panose="020B0604020202020204" pitchFamily="34" charset="0"/>
              </a:rPr>
              <a:t>Ogden</a:t>
            </a:r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12B6B60-2A9B-4BCD-A615-3250352A3C7B}"/>
              </a:ext>
            </a:extLst>
          </p:cNvPr>
          <p:cNvSpPr txBox="1"/>
          <p:nvPr/>
        </p:nvSpPr>
        <p:spPr>
          <a:xfrm>
            <a:off x="407368" y="5805264"/>
            <a:ext cx="864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i="0" u="none" strike="noStrike" baseline="0" dirty="0">
                <a:latin typeface="Arial" panose="020B0604020202020204" pitchFamily="34" charset="0"/>
              </a:rPr>
              <a:t>Ex. Materiais elastoméricos, borrachas, espumas, tecidos</a:t>
            </a:r>
            <a:endParaRPr lang="pt-BR" sz="20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04F1526-AEF2-4A51-8676-15D4AC391B1A}"/>
              </a:ext>
            </a:extLst>
          </p:cNvPr>
          <p:cNvSpPr txBox="1"/>
          <p:nvPr/>
        </p:nvSpPr>
        <p:spPr>
          <a:xfrm>
            <a:off x="479376" y="6165304"/>
            <a:ext cx="5256584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1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1800" b="0" i="0" u="none" strike="noStrike" baseline="0" dirty="0">
                <a:latin typeface="Arial" panose="020B0604020202020204" pitchFamily="34" charset="0"/>
              </a:rPr>
              <a:t>Deformações de 500% sem plastificar ou fraturar</a:t>
            </a:r>
            <a:endParaRPr lang="pt-BR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3BDDB4BE-CF9D-4925-8086-359B0FBF7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873" y="5301208"/>
            <a:ext cx="2075723" cy="1556792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DD2D1F2D-81B1-4B56-8612-EC5FB1912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072" y="1916832"/>
            <a:ext cx="4153272" cy="325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11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4C06F75-AA80-4BC8-BC6A-697186899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5747" y="6492875"/>
            <a:ext cx="2743200" cy="365125"/>
          </a:xfrm>
        </p:spPr>
        <p:txBody>
          <a:bodyPr/>
          <a:lstStyle/>
          <a:p>
            <a:pPr>
              <a:defRPr/>
            </a:pPr>
            <a:fld id="{6C0AFB03-FCE1-4091-B79F-31483CF6F6F2}" type="slidenum">
              <a:rPr lang="pt-BR" altLang="pt-BR" smtClean="0"/>
              <a:pPr>
                <a:defRPr/>
              </a:pPr>
              <a:t>17</a:t>
            </a:fld>
            <a:endParaRPr lang="pt-BR" alt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1CB77CC-D16E-4016-9244-0C5467453CD9}"/>
              </a:ext>
            </a:extLst>
          </p:cNvPr>
          <p:cNvSpPr txBox="1"/>
          <p:nvPr/>
        </p:nvSpPr>
        <p:spPr>
          <a:xfrm>
            <a:off x="3575720" y="116632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600" b="1" i="0" u="none" strike="noStrike" baseline="0" dirty="0">
                <a:latin typeface="Arial" panose="020B0604020202020204" pitchFamily="34" charset="0"/>
              </a:rPr>
              <a:t>Material elástico-linear</a:t>
            </a:r>
            <a:endParaRPr lang="pt-BR" sz="26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E87F2B3-53D4-4651-AD64-C36FF7303E89}"/>
              </a:ext>
            </a:extLst>
          </p:cNvPr>
          <p:cNvSpPr txBox="1"/>
          <p:nvPr/>
        </p:nvSpPr>
        <p:spPr>
          <a:xfrm>
            <a:off x="191344" y="764704"/>
            <a:ext cx="6096000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05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1800" b="0" i="0" u="none" strike="noStrike" baseline="0" dirty="0">
                <a:latin typeface="Arial" panose="020B0604020202020204" pitchFamily="34" charset="0"/>
              </a:rPr>
              <a:t>Estudo da Resistência dos Materiais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D8263B5-EB91-43AF-9BC1-5EAD11FD42A1}"/>
              </a:ext>
            </a:extLst>
          </p:cNvPr>
          <p:cNvSpPr txBox="1"/>
          <p:nvPr/>
        </p:nvSpPr>
        <p:spPr>
          <a:xfrm>
            <a:off x="4367808" y="764704"/>
            <a:ext cx="7320136" cy="87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8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Escala macroscópica pode-se muitas vezes admitir um volume representativo </a:t>
            </a:r>
            <a:r>
              <a:rPr lang="pt-BR" sz="1800" b="1" i="1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homogêneo </a:t>
            </a:r>
            <a:r>
              <a:rPr lang="pt-BR" sz="18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para o material</a:t>
            </a: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E893A74-1E4F-417E-AF09-D94406145C77}"/>
              </a:ext>
            </a:extLst>
          </p:cNvPr>
          <p:cNvSpPr txBox="1"/>
          <p:nvPr/>
        </p:nvSpPr>
        <p:spPr>
          <a:xfrm>
            <a:off x="335360" y="2852936"/>
            <a:ext cx="201622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2200" b="0" i="0" u="none" strike="noStrike" baseline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2200" b="1" i="0" u="none" strike="noStrike" baseline="0">
                <a:latin typeface="Arial" panose="020B0604020202020204" pitchFamily="34" charset="0"/>
              </a:rPr>
              <a:t>Hipóteses</a:t>
            </a:r>
            <a:endParaRPr lang="pt-BR" sz="2200" b="0" i="0" u="none" strike="noStrike" baseline="0">
              <a:latin typeface="Arial" panose="020B0604020202020204" pitchFamily="34" charset="0"/>
            </a:endParaRPr>
          </a:p>
          <a:p>
            <a:r>
              <a:rPr lang="pt-BR" sz="2200" b="1" i="0" u="none" strike="noStrike" baseline="0">
                <a:latin typeface="Arial" panose="020B0604020202020204" pitchFamily="34" charset="0"/>
              </a:rPr>
              <a:t>Material</a:t>
            </a:r>
            <a:endParaRPr lang="pt-BR" sz="22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153A314-C402-4B8C-8D23-D6B262DB0FF8}"/>
              </a:ext>
            </a:extLst>
          </p:cNvPr>
          <p:cNvSpPr txBox="1"/>
          <p:nvPr/>
        </p:nvSpPr>
        <p:spPr>
          <a:xfrm>
            <a:off x="2279576" y="1844824"/>
            <a:ext cx="633670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2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2200" b="1" i="0" u="none" strike="noStrike" baseline="0" dirty="0">
                <a:latin typeface="Arial" panose="020B0604020202020204" pitchFamily="34" charset="0"/>
              </a:rPr>
              <a:t>Homogêneo</a:t>
            </a:r>
            <a:r>
              <a:rPr lang="pt-BR" sz="2200" b="0" i="0" u="none" strike="noStrike" baseline="0" dirty="0">
                <a:latin typeface="Arial" panose="020B0604020202020204" pitchFamily="34" charset="0"/>
              </a:rPr>
              <a:t>: comportamento das propriedades mecânicas idênticos em todo o material</a:t>
            </a:r>
          </a:p>
          <a:p>
            <a:endParaRPr lang="pt-BR" sz="2200" b="0" i="0" u="none" strike="noStrike" baseline="0" dirty="0">
              <a:latin typeface="Arial" panose="020B0604020202020204" pitchFamily="34" charset="0"/>
            </a:endParaRPr>
          </a:p>
          <a:p>
            <a:r>
              <a:rPr lang="pt-BR" sz="2200" b="1" i="0" u="none" strike="noStrike" baseline="0" dirty="0">
                <a:latin typeface="Arial" panose="020B0604020202020204" pitchFamily="34" charset="0"/>
              </a:rPr>
              <a:t>Isótropo</a:t>
            </a:r>
            <a:r>
              <a:rPr lang="pt-BR" sz="2200" b="0" i="0" u="none" strike="noStrike" baseline="0" dirty="0">
                <a:latin typeface="Arial" panose="020B0604020202020204" pitchFamily="34" charset="0"/>
              </a:rPr>
              <a:t>: mesmas propriedades em todas direções</a:t>
            </a:r>
          </a:p>
          <a:p>
            <a:endParaRPr lang="pt-BR" sz="2200" b="0" i="0" u="none" strike="noStrike" baseline="0" dirty="0">
              <a:latin typeface="Arial" panose="020B0604020202020204" pitchFamily="34" charset="0"/>
            </a:endParaRPr>
          </a:p>
          <a:p>
            <a:r>
              <a:rPr lang="pt-BR" sz="2200" b="1" i="0" u="none" strike="noStrike" baseline="0" dirty="0">
                <a:latin typeface="Arial" panose="020B0604020202020204" pitchFamily="34" charset="0"/>
              </a:rPr>
              <a:t>Linearmente elástico</a:t>
            </a:r>
            <a:endParaRPr lang="pt-BR" sz="2200" b="0" i="0" u="none" strike="noStrike" baseline="0" dirty="0">
              <a:latin typeface="Arial" panose="020B0604020202020204" pitchFamily="34" charset="0"/>
            </a:endParaRPr>
          </a:p>
          <a:p>
            <a:r>
              <a:rPr lang="pt-BR" sz="2200" b="1" i="0" u="none" strike="noStrike" baseline="0" dirty="0">
                <a:latin typeface="Arial" panose="020B0604020202020204" pitchFamily="34" charset="0"/>
              </a:rPr>
              <a:t>Material elástico-linear       </a:t>
            </a:r>
            <a:r>
              <a:rPr lang="pt-BR" sz="2600" b="0" i="0" u="none" strike="noStrike" baseline="0" dirty="0">
                <a:solidFill>
                  <a:srgbClr val="0070C0"/>
                </a:solidFill>
                <a:latin typeface="Cambria Math" panose="02040503050406030204" pitchFamily="18" charset="0"/>
              </a:rPr>
              <a:t>𝝈 = 𝑬𝜺</a:t>
            </a:r>
            <a:endParaRPr lang="pt-BR" sz="2600" dirty="0">
              <a:solidFill>
                <a:srgbClr val="0070C0"/>
              </a:solidFill>
            </a:endParaRPr>
          </a:p>
          <a:p>
            <a:endParaRPr lang="pt-BR" sz="2200" b="0" i="0" u="none" strike="noStrike" baseline="0" dirty="0">
              <a:latin typeface="Arial" panose="020B06040202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6CD2F9A-A4CC-4779-A3FD-64B473ABC250}"/>
              </a:ext>
            </a:extLst>
          </p:cNvPr>
          <p:cNvSpPr txBox="1"/>
          <p:nvPr/>
        </p:nvSpPr>
        <p:spPr>
          <a:xfrm>
            <a:off x="335360" y="6381328"/>
            <a:ext cx="11305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u="none" strike="noStrike" baseline="0" dirty="0">
                <a:solidFill>
                  <a:srgbClr val="0070C0"/>
                </a:solidFill>
                <a:latin typeface="Cambria Math" panose="02040503050406030204" pitchFamily="18" charset="0"/>
              </a:rPr>
              <a:t>𝑬</a:t>
            </a:r>
            <a:r>
              <a:rPr lang="pt-BR" sz="1800" b="0" i="0" u="none" strike="noStrike" baseline="0" dirty="0">
                <a:solidFill>
                  <a:srgbClr val="0070C0"/>
                </a:solidFill>
                <a:latin typeface="Calibri" panose="020F0502020204030204" pitchFamily="34" charset="0"/>
              </a:rPr>
              <a:t>: Módulo de Elasticidade Longitudinal ou Módulo de Young (F/</a:t>
            </a:r>
            <a:r>
              <a:rPr lang="pt-BR" sz="1800" b="0" i="0" u="none" strike="noStrike" baseline="0" dirty="0" err="1">
                <a:solidFill>
                  <a:srgbClr val="0070C0"/>
                </a:solidFill>
                <a:latin typeface="Calibri" panose="020F0502020204030204" pitchFamily="34" charset="0"/>
              </a:rPr>
              <a:t>L</a:t>
            </a:r>
            <a:r>
              <a:rPr lang="pt-BR" sz="1800" b="0" i="0" u="none" strike="noStrike" baseline="30000" dirty="0" err="1">
                <a:solidFill>
                  <a:srgbClr val="0070C0"/>
                </a:solidFill>
                <a:latin typeface="Calibri" panose="020F0502020204030204" pitchFamily="34" charset="0"/>
              </a:rPr>
              <a:t>2</a:t>
            </a:r>
            <a:r>
              <a:rPr lang="pt-BR" sz="1800" b="0" i="0" u="none" strike="noStrike" baseline="0" dirty="0">
                <a:solidFill>
                  <a:srgbClr val="0070C0"/>
                </a:solidFill>
                <a:latin typeface="Calibri" panose="020F0502020204030204" pitchFamily="34" charset="0"/>
              </a:rPr>
              <a:t>)                     </a:t>
            </a:r>
            <a:r>
              <a:rPr lang="pt-BR" sz="1800" b="0" i="0" u="none" strike="noStrike" baseline="0" dirty="0">
                <a:solidFill>
                  <a:srgbClr val="0070C0"/>
                </a:solidFill>
                <a:latin typeface="Cambria Math" panose="02040503050406030204" pitchFamily="18" charset="0"/>
              </a:rPr>
              <a:t>𝑫𝒆𝒑𝒆𝒏𝒅𝒆 𝒅𝒆 𝒄𝒂𝒅𝒂 𝒎𝒂𝒕𝒆𝒓𝒊𝒂𝒍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4FE0F5B-1602-4015-989E-F873976BA074}"/>
              </a:ext>
            </a:extLst>
          </p:cNvPr>
          <p:cNvSpPr txBox="1"/>
          <p:nvPr/>
        </p:nvSpPr>
        <p:spPr>
          <a:xfrm>
            <a:off x="9912424" y="2492896"/>
            <a:ext cx="1728192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05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1800" b="0" i="1" u="none" strike="noStrike" baseline="0" dirty="0">
                <a:latin typeface="Arial" panose="020B0604020202020204" pitchFamily="34" charset="0"/>
              </a:rPr>
              <a:t>(Lei de </a:t>
            </a:r>
            <a:r>
              <a:rPr lang="pt-BR" sz="1800" b="0" i="1" u="none" strike="noStrike" baseline="0" dirty="0" err="1">
                <a:latin typeface="Arial" panose="020B0604020202020204" pitchFamily="34" charset="0"/>
              </a:rPr>
              <a:t>Hooke</a:t>
            </a:r>
            <a:r>
              <a:rPr lang="pt-BR" sz="1800" b="0" i="1" u="none" strike="noStrike" baseline="0" dirty="0">
                <a:latin typeface="Arial" panose="020B0604020202020204" pitchFamily="34" charset="0"/>
              </a:rPr>
              <a:t>)</a:t>
            </a:r>
            <a:endParaRPr lang="pt-BR" i="1" dirty="0"/>
          </a:p>
        </p:txBody>
      </p:sp>
      <p:sp>
        <p:nvSpPr>
          <p:cNvPr id="19" name="Chave Esquerda 18">
            <a:extLst>
              <a:ext uri="{FF2B5EF4-FFF2-40B4-BE49-F238E27FC236}">
                <a16:creationId xmlns:a16="http://schemas.microsoft.com/office/drawing/2014/main" id="{E11E39DA-A1DA-4C7C-8C27-257FF28F4FE5}"/>
              </a:ext>
            </a:extLst>
          </p:cNvPr>
          <p:cNvSpPr/>
          <p:nvPr/>
        </p:nvSpPr>
        <p:spPr>
          <a:xfrm>
            <a:off x="1847528" y="2060848"/>
            <a:ext cx="360040" cy="30243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B4AE4D74-3AC6-4841-8DEC-D38667EB7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050" y="3212976"/>
            <a:ext cx="4171950" cy="2886075"/>
          </a:xfrm>
          <a:prstGeom prst="rect">
            <a:avLst/>
          </a:prstGeom>
        </p:spPr>
      </p:pic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37154E75-3CD7-4F05-9DD2-E3DA74CB5BF7}"/>
              </a:ext>
            </a:extLst>
          </p:cNvPr>
          <p:cNvSpPr/>
          <p:nvPr/>
        </p:nvSpPr>
        <p:spPr>
          <a:xfrm>
            <a:off x="6888088" y="6525344"/>
            <a:ext cx="5760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346D8FBF-204B-48F9-9997-959D21AE14E9}"/>
              </a:ext>
            </a:extLst>
          </p:cNvPr>
          <p:cNvCxnSpPr/>
          <p:nvPr/>
        </p:nvCxnSpPr>
        <p:spPr>
          <a:xfrm flipH="1">
            <a:off x="9840416" y="2996952"/>
            <a:ext cx="792088" cy="64807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id="{B17ACBA7-C034-45CC-9C2F-D64D9C263145}"/>
              </a:ext>
            </a:extLst>
          </p:cNvPr>
          <p:cNvSpPr/>
          <p:nvPr/>
        </p:nvSpPr>
        <p:spPr>
          <a:xfrm>
            <a:off x="4223792" y="1052736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C9E268D-7F17-412B-BA3E-E3D96AE68285}"/>
              </a:ext>
            </a:extLst>
          </p:cNvPr>
          <p:cNvSpPr txBox="1"/>
          <p:nvPr/>
        </p:nvSpPr>
        <p:spPr>
          <a:xfrm>
            <a:off x="551384" y="5445224"/>
            <a:ext cx="7848872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05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1800" b="0" i="0" u="none" strike="noStrike" baseline="0" dirty="0">
                <a:latin typeface="Arial" panose="020B0604020202020204" pitchFamily="34" charset="0"/>
              </a:rPr>
              <a:t>Relações que ligam as componentes de tensão e deformações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0855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3444BE7-1AF4-4521-AD6A-E6A96AEE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9649"/>
            <a:ext cx="2743200" cy="365125"/>
          </a:xfrm>
        </p:spPr>
        <p:txBody>
          <a:bodyPr/>
          <a:lstStyle/>
          <a:p>
            <a:pPr>
              <a:defRPr/>
            </a:pPr>
            <a:fld id="{C243FE0C-8164-473B-9981-67D8E5625487}" type="slidenum">
              <a:rPr lang="pt-BR" altLang="pt-BR" smtClean="0"/>
              <a:pPr>
                <a:defRPr/>
              </a:pPr>
              <a:t>18</a:t>
            </a:fld>
            <a:endParaRPr lang="pt-BR" alt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973CA7A-4089-4EC9-A29E-191DBC164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37" t="15097" r="28854" b="40257"/>
          <a:stretch/>
        </p:blipFill>
        <p:spPr>
          <a:xfrm>
            <a:off x="3694090" y="0"/>
            <a:ext cx="8497910" cy="558924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37D45EA3-4F5B-45F1-9EF2-25A9E1371520}"/>
              </a:ext>
            </a:extLst>
          </p:cNvPr>
          <p:cNvSpPr txBox="1"/>
          <p:nvPr/>
        </p:nvSpPr>
        <p:spPr>
          <a:xfrm>
            <a:off x="191344" y="692696"/>
            <a:ext cx="2448272" cy="108491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l"/>
            <a:endParaRPr lang="pt-BR" sz="2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2200" b="1" i="0" u="none" strike="noStrike" baseline="0" dirty="0">
                <a:latin typeface="Arial" panose="020B0604020202020204" pitchFamily="34" charset="0"/>
              </a:rPr>
              <a:t>Aço</a:t>
            </a:r>
            <a:r>
              <a:rPr lang="pt-BR" sz="2200" b="0" i="0" u="none" strike="noStrike" baseline="0" dirty="0">
                <a:latin typeface="Arial" panose="020B0604020202020204" pitchFamily="34" charset="0"/>
              </a:rPr>
              <a:t>: E = 200 </a:t>
            </a:r>
            <a:r>
              <a:rPr lang="pt-BR" sz="2200" b="0" i="0" u="none" strike="noStrike" baseline="0" dirty="0" err="1">
                <a:latin typeface="Arial" panose="020B0604020202020204" pitchFamily="34" charset="0"/>
              </a:rPr>
              <a:t>GPa</a:t>
            </a:r>
            <a:endParaRPr lang="pt-BR" sz="2200" b="0" i="0" u="none" strike="noStrike" baseline="0" dirty="0">
              <a:latin typeface="Arial" panose="020B0604020202020204" pitchFamily="34" charset="0"/>
            </a:endParaRPr>
          </a:p>
          <a:p>
            <a:r>
              <a:rPr lang="el-GR" sz="2200" b="0" i="0" u="none" strike="noStrike" baseline="0" dirty="0">
                <a:latin typeface="Calibri" panose="020F0502020204030204" pitchFamily="34" charset="0"/>
              </a:rPr>
              <a:t>σ</a:t>
            </a:r>
            <a:r>
              <a:rPr lang="pt-BR" sz="2200" b="0" i="0" u="none" strike="noStrike" baseline="-25000" dirty="0">
                <a:latin typeface="Calibri" panose="020F0502020204030204" pitchFamily="34" charset="0"/>
              </a:rPr>
              <a:t>u</a:t>
            </a:r>
            <a:r>
              <a:rPr lang="pt-BR" sz="2200" b="0" i="0" u="none" strike="noStrike" baseline="0" dirty="0">
                <a:latin typeface="Calibri" panose="020F0502020204030204" pitchFamily="34" charset="0"/>
              </a:rPr>
              <a:t> = 400 MPa</a:t>
            </a:r>
            <a:endParaRPr lang="pt-BR" sz="220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E4B9C36-8215-45D7-A94B-67C4387E0BF5}"/>
              </a:ext>
            </a:extLst>
          </p:cNvPr>
          <p:cNvSpPr txBox="1"/>
          <p:nvPr/>
        </p:nvSpPr>
        <p:spPr>
          <a:xfrm>
            <a:off x="191344" y="116632"/>
            <a:ext cx="396044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600" b="1" i="0" u="none" strike="noStrike" baseline="0" dirty="0">
                <a:latin typeface="Arial" panose="020B0604020202020204" pitchFamily="34" charset="0"/>
              </a:rPr>
              <a:t>Exemplos de materiais</a:t>
            </a:r>
            <a:endParaRPr lang="pt-BR" sz="26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EB60576-F29C-4427-814E-FE200835C2E1}"/>
              </a:ext>
            </a:extLst>
          </p:cNvPr>
          <p:cNvSpPr txBox="1"/>
          <p:nvPr/>
        </p:nvSpPr>
        <p:spPr>
          <a:xfrm>
            <a:off x="263352" y="1916832"/>
            <a:ext cx="302433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2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2200" b="1" i="0" u="none" strike="noStrike" baseline="0" dirty="0">
                <a:latin typeface="Arial" panose="020B0604020202020204" pitchFamily="34" charset="0"/>
              </a:rPr>
              <a:t>Titânio: </a:t>
            </a:r>
            <a:r>
              <a:rPr lang="pt-BR" sz="2200" b="0" i="0" u="none" strike="noStrike" baseline="0" dirty="0">
                <a:latin typeface="Arial" panose="020B0604020202020204" pitchFamily="34" charset="0"/>
              </a:rPr>
              <a:t>E = 120 </a:t>
            </a:r>
            <a:r>
              <a:rPr lang="pt-BR" sz="2200" b="0" i="0" u="none" strike="noStrike" baseline="0" dirty="0" err="1">
                <a:latin typeface="Arial" panose="020B0604020202020204" pitchFamily="34" charset="0"/>
              </a:rPr>
              <a:t>GPa</a:t>
            </a:r>
            <a:endParaRPr lang="pt-BR" sz="2200" b="0" i="0" u="none" strike="noStrike" baseline="0" dirty="0">
              <a:latin typeface="Arial" panose="020B0604020202020204" pitchFamily="34" charset="0"/>
            </a:endParaRPr>
          </a:p>
          <a:p>
            <a:r>
              <a:rPr lang="el-GR" sz="2200" b="0" i="0" u="none" strike="noStrike" baseline="0" dirty="0">
                <a:latin typeface="Calibri" panose="020F0502020204030204" pitchFamily="34" charset="0"/>
              </a:rPr>
              <a:t>σ</a:t>
            </a:r>
            <a:r>
              <a:rPr lang="pt-BR" sz="2200" b="0" i="0" u="none" strike="noStrike" baseline="-25000" dirty="0">
                <a:latin typeface="Calibri" panose="020F0502020204030204" pitchFamily="34" charset="0"/>
              </a:rPr>
              <a:t>u</a:t>
            </a:r>
            <a:r>
              <a:rPr lang="pt-BR" sz="2200" b="0" i="0" u="none" strike="noStrike" baseline="0" dirty="0">
                <a:latin typeface="Calibri" panose="020F0502020204030204" pitchFamily="34" charset="0"/>
              </a:rPr>
              <a:t> = 900 MPa</a:t>
            </a:r>
            <a:endParaRPr lang="pt-BR" sz="22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8394619-7536-4561-BBD0-D11E90D651C1}"/>
              </a:ext>
            </a:extLst>
          </p:cNvPr>
          <p:cNvSpPr txBox="1"/>
          <p:nvPr/>
        </p:nvSpPr>
        <p:spPr>
          <a:xfrm>
            <a:off x="263352" y="3212976"/>
            <a:ext cx="259228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2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2200" b="1" i="0" u="none" strike="noStrike" baseline="0" dirty="0">
                <a:latin typeface="Arial" panose="020B0604020202020204" pitchFamily="34" charset="0"/>
              </a:rPr>
              <a:t>Concreto:</a:t>
            </a:r>
            <a:endParaRPr lang="pt-BR" sz="2200" b="0" i="0" u="none" strike="noStrike" baseline="0" dirty="0">
              <a:latin typeface="Arial" panose="020B0604020202020204" pitchFamily="34" charset="0"/>
            </a:endParaRPr>
          </a:p>
          <a:p>
            <a:r>
              <a:rPr lang="pt-BR" sz="2200" b="0" i="0" u="none" strike="noStrike" baseline="0" dirty="0">
                <a:latin typeface="Arial" panose="020B0604020202020204" pitchFamily="34" charset="0"/>
              </a:rPr>
              <a:t>E = 22 </a:t>
            </a:r>
            <a:r>
              <a:rPr lang="pt-BR" sz="2200" b="0" i="0" u="none" strike="noStrike" baseline="0" dirty="0" err="1">
                <a:latin typeface="Arial" panose="020B0604020202020204" pitchFamily="34" charset="0"/>
              </a:rPr>
              <a:t>GPa</a:t>
            </a:r>
            <a:endParaRPr lang="pt-BR" sz="2200" b="0" i="0" u="none" strike="noStrike" baseline="0" dirty="0">
              <a:latin typeface="Arial" panose="020B0604020202020204" pitchFamily="34" charset="0"/>
            </a:endParaRPr>
          </a:p>
          <a:p>
            <a:r>
              <a:rPr lang="el-GR" sz="2200" b="0" i="0" u="none" strike="noStrike" baseline="0" dirty="0">
                <a:latin typeface="Calibri" panose="020F0502020204030204" pitchFamily="34" charset="0"/>
              </a:rPr>
              <a:t>σ</a:t>
            </a:r>
            <a:r>
              <a:rPr lang="pt-BR" sz="2200" b="0" i="0" u="none" strike="noStrike" baseline="-25000" dirty="0">
                <a:latin typeface="Calibri" panose="020F0502020204030204" pitchFamily="34" charset="0"/>
              </a:rPr>
              <a:t>u</a:t>
            </a:r>
            <a:r>
              <a:rPr lang="pt-BR" sz="2200" b="0" i="0" u="none" strike="noStrike" baseline="0" dirty="0">
                <a:latin typeface="Calibri" panose="020F0502020204030204" pitchFamily="34" charset="0"/>
              </a:rPr>
              <a:t>= 30 MPa (compressão)</a:t>
            </a:r>
          </a:p>
          <a:p>
            <a:r>
              <a:rPr lang="el-GR" sz="2200" b="0" i="0" u="none" strike="noStrike" baseline="0" dirty="0">
                <a:latin typeface="Calibri" panose="020F0502020204030204" pitchFamily="34" charset="0"/>
              </a:rPr>
              <a:t>σ</a:t>
            </a:r>
            <a:r>
              <a:rPr lang="pt-BR" sz="2200" b="0" i="0" u="none" strike="noStrike" baseline="-25000" dirty="0">
                <a:latin typeface="Calibri" panose="020F0502020204030204" pitchFamily="34" charset="0"/>
              </a:rPr>
              <a:t>u</a:t>
            </a:r>
            <a:r>
              <a:rPr lang="pt-BR" sz="2200" b="0" i="0" u="none" strike="noStrike" baseline="0" dirty="0">
                <a:latin typeface="Calibri" panose="020F0502020204030204" pitchFamily="34" charset="0"/>
              </a:rPr>
              <a:t>= 3 MPa   </a:t>
            </a:r>
            <a:r>
              <a:rPr lang="pt-BR" sz="2200" b="0" i="0" u="none" strike="noStrike" baseline="0" dirty="0">
                <a:latin typeface="Arial" panose="020B0604020202020204" pitchFamily="34" charset="0"/>
              </a:rPr>
              <a:t>(tração)</a:t>
            </a:r>
            <a:endParaRPr lang="pt-BR" sz="22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C7A6185-6A95-4F73-AE73-C262AF44A987}"/>
              </a:ext>
            </a:extLst>
          </p:cNvPr>
          <p:cNvSpPr txBox="1"/>
          <p:nvPr/>
        </p:nvSpPr>
        <p:spPr>
          <a:xfrm>
            <a:off x="551384" y="5517232"/>
            <a:ext cx="37444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2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2200" b="1" i="0" u="none" strike="noStrike" baseline="0" dirty="0">
                <a:latin typeface="Arial" panose="020B0604020202020204" pitchFamily="34" charset="0"/>
              </a:rPr>
              <a:t>Alumínio: </a:t>
            </a:r>
            <a:r>
              <a:rPr lang="pt-BR" sz="2200" b="0" i="0" u="none" strike="noStrike" baseline="0" dirty="0">
                <a:latin typeface="Arial" panose="020B0604020202020204" pitchFamily="34" charset="0"/>
              </a:rPr>
              <a:t>E = 70 MPa</a:t>
            </a:r>
          </a:p>
          <a:p>
            <a:r>
              <a:rPr lang="el-GR" sz="2200" b="0" i="0" u="none" strike="noStrike" baseline="0" dirty="0">
                <a:latin typeface="Calibri" panose="020F0502020204030204" pitchFamily="34" charset="0"/>
              </a:rPr>
              <a:t>σ</a:t>
            </a:r>
            <a:r>
              <a:rPr lang="pt-BR" sz="2200" b="0" i="0" u="none" strike="noStrike" baseline="-25000" dirty="0">
                <a:latin typeface="Calibri" panose="020F0502020204030204" pitchFamily="34" charset="0"/>
              </a:rPr>
              <a:t>u</a:t>
            </a:r>
            <a:r>
              <a:rPr lang="pt-BR" sz="2200" b="0" i="0" u="none" strike="noStrike" baseline="0" dirty="0">
                <a:latin typeface="Calibri" panose="020F0502020204030204" pitchFamily="34" charset="0"/>
              </a:rPr>
              <a:t>= 110 MPa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F4D45DB-0B43-426B-8D18-65FBEA279119}"/>
              </a:ext>
            </a:extLst>
          </p:cNvPr>
          <p:cNvSpPr txBox="1"/>
          <p:nvPr/>
        </p:nvSpPr>
        <p:spPr>
          <a:xfrm>
            <a:off x="8400256" y="6293555"/>
            <a:ext cx="3024336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1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l-GR" sz="1800" b="0" i="0" u="none" strike="noStrike" baseline="0" dirty="0">
                <a:latin typeface="Calibri" panose="020F0502020204030204" pitchFamily="34" charset="0"/>
              </a:rPr>
              <a:t>σ</a:t>
            </a:r>
            <a:r>
              <a:rPr lang="pt-BR" sz="1200" b="0" i="0" u="none" strike="noStrike" baseline="0" dirty="0">
                <a:latin typeface="Calibri" panose="020F0502020204030204" pitchFamily="34" charset="0"/>
              </a:rPr>
              <a:t>u </a:t>
            </a:r>
            <a:r>
              <a:rPr lang="pt-BR" sz="1800" b="0" i="0" u="none" strike="noStrike" baseline="0" dirty="0">
                <a:latin typeface="Calibri" panose="020F0502020204030204" pitchFamily="34" charset="0"/>
              </a:rPr>
              <a:t>= 900 MPa = 9.000 kgf/cm</a:t>
            </a:r>
            <a:r>
              <a:rPr lang="pt-BR" sz="1800" b="0" i="0" u="none" strike="noStrike" baseline="30000" dirty="0">
                <a:latin typeface="Calibri" panose="020F0502020204030204" pitchFamily="34" charset="0"/>
              </a:rPr>
              <a:t>2</a:t>
            </a:r>
            <a:endParaRPr lang="pt-BR" baseline="30000" dirty="0"/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BC4F89EF-FC7C-46CD-A36C-F534CA2E0B0D}"/>
              </a:ext>
            </a:extLst>
          </p:cNvPr>
          <p:cNvSpPr txBox="1"/>
          <p:nvPr/>
        </p:nvSpPr>
        <p:spPr>
          <a:xfrm>
            <a:off x="5522640" y="5733256"/>
            <a:ext cx="6669360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just"/>
            <a:r>
              <a:rPr lang="pt-BR" sz="1050" dirty="0">
                <a:solidFill>
                  <a:srgbClr val="06070E"/>
                </a:solidFill>
                <a:latin typeface="Arial"/>
                <a:cs typeface="Arial"/>
              </a:rPr>
              <a:t>Fonte: Ferdinand P. </a:t>
            </a:r>
            <a:r>
              <a:rPr lang="pt-BR" sz="1050" dirty="0" err="1">
                <a:solidFill>
                  <a:srgbClr val="06070E"/>
                </a:solidFill>
                <a:latin typeface="Arial"/>
                <a:cs typeface="Arial"/>
              </a:rPr>
              <a:t>Beer</a:t>
            </a:r>
            <a:r>
              <a:rPr lang="pt-BR" sz="1050" dirty="0">
                <a:solidFill>
                  <a:srgbClr val="06070E"/>
                </a:solidFill>
                <a:latin typeface="Arial"/>
                <a:cs typeface="Arial"/>
              </a:rPr>
              <a:t> / E. Russel Johnston, Jr. / John T. </a:t>
            </a:r>
            <a:r>
              <a:rPr lang="pt-BR" sz="1050" dirty="0" err="1">
                <a:solidFill>
                  <a:srgbClr val="06070E"/>
                </a:solidFill>
                <a:latin typeface="Arial"/>
                <a:cs typeface="Arial"/>
              </a:rPr>
              <a:t>DeWolf</a:t>
            </a:r>
            <a:r>
              <a:rPr lang="pt-BR" sz="1050" dirty="0">
                <a:solidFill>
                  <a:srgbClr val="06070E"/>
                </a:solidFill>
                <a:latin typeface="Arial"/>
                <a:cs typeface="Arial"/>
              </a:rPr>
              <a:t> / David F. </a:t>
            </a:r>
            <a:r>
              <a:rPr lang="pt-BR" sz="1050" dirty="0" err="1">
                <a:solidFill>
                  <a:srgbClr val="06070E"/>
                </a:solidFill>
                <a:latin typeface="Arial"/>
                <a:cs typeface="Arial"/>
              </a:rPr>
              <a:t>Mazurek</a:t>
            </a:r>
            <a:r>
              <a:rPr lang="pt-BR" sz="1050" dirty="0">
                <a:solidFill>
                  <a:srgbClr val="06070E"/>
                </a:solidFill>
                <a:latin typeface="Arial"/>
                <a:cs typeface="Arial"/>
              </a:rPr>
              <a:t>. MECÂNICA DOS MATERIAIS.</a:t>
            </a:r>
            <a:r>
              <a:rPr lang="en-US" sz="1050" dirty="0">
                <a:solidFill>
                  <a:srgbClr val="06070E"/>
                </a:solidFill>
                <a:latin typeface="Arial"/>
                <a:cs typeface="Arial"/>
              </a:rPr>
              <a:t> 2008, The McGraw-Hill Companies, Inc., New York, NY, 10020</a:t>
            </a:r>
            <a:endParaRPr lang="pt-BR" sz="1050" dirty="0">
              <a:solidFill>
                <a:srgbClr val="06070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422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3444BE7-1AF4-4521-AD6A-E6A96AEE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1273" y="6492875"/>
            <a:ext cx="2743200" cy="365125"/>
          </a:xfrm>
        </p:spPr>
        <p:txBody>
          <a:bodyPr/>
          <a:lstStyle/>
          <a:p>
            <a:pPr>
              <a:defRPr/>
            </a:pPr>
            <a:fld id="{C243FE0C-8164-473B-9981-67D8E5625487}" type="slidenum">
              <a:rPr lang="pt-BR" altLang="pt-BR" smtClean="0"/>
              <a:pPr>
                <a:defRPr/>
              </a:pPr>
              <a:t>19</a:t>
            </a:fld>
            <a:endParaRPr lang="pt-BR" altLang="pt-BR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7D45EA3-4F5B-45F1-9EF2-25A9E1371520}"/>
              </a:ext>
            </a:extLst>
          </p:cNvPr>
          <p:cNvSpPr txBox="1"/>
          <p:nvPr/>
        </p:nvSpPr>
        <p:spPr>
          <a:xfrm>
            <a:off x="839416" y="6465587"/>
            <a:ext cx="6669360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just"/>
            <a:r>
              <a:rPr lang="pt-BR" sz="1050" dirty="0">
                <a:solidFill>
                  <a:srgbClr val="06070E"/>
                </a:solidFill>
                <a:latin typeface="Arial"/>
                <a:cs typeface="Arial"/>
              </a:rPr>
              <a:t>Ferdinand P. </a:t>
            </a:r>
            <a:r>
              <a:rPr lang="pt-BR" sz="1050" dirty="0" err="1">
                <a:solidFill>
                  <a:srgbClr val="06070E"/>
                </a:solidFill>
                <a:latin typeface="Arial"/>
                <a:cs typeface="Arial"/>
              </a:rPr>
              <a:t>Beer</a:t>
            </a:r>
            <a:r>
              <a:rPr lang="pt-BR" sz="1050" dirty="0">
                <a:solidFill>
                  <a:srgbClr val="06070E"/>
                </a:solidFill>
                <a:latin typeface="Arial"/>
                <a:cs typeface="Arial"/>
              </a:rPr>
              <a:t> / E. Russel Johnston, Jr. / John T. </a:t>
            </a:r>
            <a:r>
              <a:rPr lang="pt-BR" sz="1050" dirty="0" err="1">
                <a:solidFill>
                  <a:srgbClr val="06070E"/>
                </a:solidFill>
                <a:latin typeface="Arial"/>
                <a:cs typeface="Arial"/>
              </a:rPr>
              <a:t>DeWolf</a:t>
            </a:r>
            <a:r>
              <a:rPr lang="pt-BR" sz="1050" dirty="0">
                <a:solidFill>
                  <a:srgbClr val="06070E"/>
                </a:solidFill>
                <a:latin typeface="Arial"/>
                <a:cs typeface="Arial"/>
              </a:rPr>
              <a:t> / David F. </a:t>
            </a:r>
            <a:r>
              <a:rPr lang="pt-BR" sz="1050" dirty="0" err="1">
                <a:solidFill>
                  <a:srgbClr val="06070E"/>
                </a:solidFill>
                <a:latin typeface="Arial"/>
                <a:cs typeface="Arial"/>
              </a:rPr>
              <a:t>Mazurek</a:t>
            </a:r>
            <a:r>
              <a:rPr lang="pt-BR" sz="1050" dirty="0">
                <a:solidFill>
                  <a:srgbClr val="06070E"/>
                </a:solidFill>
                <a:latin typeface="Arial"/>
                <a:cs typeface="Arial"/>
              </a:rPr>
              <a:t>. MECÂNICA DOS MATERIAIS.</a:t>
            </a:r>
            <a:r>
              <a:rPr lang="en-US" sz="1050" dirty="0">
                <a:solidFill>
                  <a:srgbClr val="06070E"/>
                </a:solidFill>
                <a:latin typeface="Arial"/>
                <a:cs typeface="Arial"/>
              </a:rPr>
              <a:t> 2008, The McGraw-Hill Companies, Inc., New York, NY, 10020</a:t>
            </a:r>
            <a:endParaRPr lang="pt-BR" sz="105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085DE7F-47B2-4D5D-B33D-91DC4A466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36" t="63941" r="27753" b="7956"/>
          <a:stretch/>
        </p:blipFill>
        <p:spPr>
          <a:xfrm>
            <a:off x="839417" y="2150130"/>
            <a:ext cx="10585176" cy="42672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393B675-5A99-47F4-9460-45F04DD4B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36" t="15097" r="27753" b="70283"/>
          <a:stretch/>
        </p:blipFill>
        <p:spPr>
          <a:xfrm>
            <a:off x="839416" y="0"/>
            <a:ext cx="10585176" cy="221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77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647728" y="116632"/>
            <a:ext cx="6336704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Relação Tensão-Força Normal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8" t="19264" r="28358" b="24696"/>
          <a:stretch/>
        </p:blipFill>
        <p:spPr bwMode="auto">
          <a:xfrm>
            <a:off x="551384" y="908720"/>
            <a:ext cx="5084949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3" t="60946" r="73074" b="25522"/>
          <a:stretch/>
        </p:blipFill>
        <p:spPr bwMode="auto">
          <a:xfrm>
            <a:off x="6456040" y="1412776"/>
            <a:ext cx="2407036" cy="136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6303278" y="3457111"/>
            <a:ext cx="3026791" cy="750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25" b="1" dirty="0">
                <a:solidFill>
                  <a:srgbClr val="06070E"/>
                </a:solidFill>
              </a:rPr>
              <a:t>N: ESFORÇO NORMAL</a:t>
            </a:r>
          </a:p>
          <a:p>
            <a:r>
              <a:rPr lang="el-GR" sz="2250" b="1" dirty="0">
                <a:solidFill>
                  <a:srgbClr val="06070E"/>
                </a:solidFill>
              </a:rPr>
              <a:t>σ</a:t>
            </a:r>
            <a:r>
              <a:rPr lang="pt-BR" sz="2025" b="1" dirty="0">
                <a:solidFill>
                  <a:srgbClr val="06070E"/>
                </a:solidFill>
              </a:rPr>
              <a:t>: TENSÃO NORMAL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6258019" y="4509120"/>
            <a:ext cx="3168881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50" b="1" dirty="0">
                <a:solidFill>
                  <a:srgbClr val="06070E"/>
                </a:solidFill>
              </a:rPr>
              <a:t>M = 0 (CARGA AXIAL)</a:t>
            </a:r>
            <a:endParaRPr lang="pt-BR" sz="2025" b="1" dirty="0">
              <a:solidFill>
                <a:srgbClr val="06070E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5261B0D-7B9C-455C-B315-A9FE12D3AB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435" t="24064" r="12823" b="3390"/>
          <a:stretch/>
        </p:blipFill>
        <p:spPr>
          <a:xfrm>
            <a:off x="9840416" y="1772816"/>
            <a:ext cx="2163097" cy="477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62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D90AB7-CE5E-4CA3-8C88-725F77DFFC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336" y="116632"/>
            <a:ext cx="8859838" cy="457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pt-BR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Coeficiente</a:t>
            </a:r>
            <a:r>
              <a:rPr lang="en-US" altLang="pt-B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Poisson</a:t>
            </a:r>
          </a:p>
        </p:txBody>
      </p:sp>
      <p:sp>
        <p:nvSpPr>
          <p:cNvPr id="25602" name="Espaço Reservado para Número de Slide 2">
            <a:extLst>
              <a:ext uri="{FF2B5EF4-FFF2-40B4-BE49-F238E27FC236}">
                <a16:creationId xmlns:a16="http://schemas.microsoft.com/office/drawing/2014/main" id="{3230842C-587E-4B97-9450-8A6A2CD908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831315" y="0"/>
            <a:ext cx="381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1868D6-DD19-4453-8CB9-5AAD2D86F662}" type="slidenum">
              <a:rPr lang="pt-BR" altLang="pt-BR" sz="1200">
                <a:solidFill>
                  <a:srgbClr val="A79D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pt-BR" altLang="pt-BR" sz="1200">
              <a:solidFill>
                <a:srgbClr val="A79D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604" name="Group 3">
            <a:extLst>
              <a:ext uri="{FF2B5EF4-FFF2-40B4-BE49-F238E27FC236}">
                <a16:creationId xmlns:a16="http://schemas.microsoft.com/office/drawing/2014/main" id="{5513EA27-CC16-4F06-BEE6-DE5AA28786EC}"/>
              </a:ext>
            </a:extLst>
          </p:cNvPr>
          <p:cNvGrpSpPr>
            <a:grpSpLocks/>
          </p:cNvGrpSpPr>
          <p:nvPr/>
        </p:nvGrpSpPr>
        <p:grpSpPr bwMode="auto">
          <a:xfrm>
            <a:off x="4367808" y="980728"/>
            <a:ext cx="7200800" cy="1192212"/>
            <a:chOff x="2103" y="-51"/>
            <a:chExt cx="3372" cy="751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22E55781-EE1E-4E7A-992E-4CD644F9D8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3" y="-51"/>
              <a:ext cx="3372" cy="67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231775" indent="-231775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pt-BR" altLang="pt-BR" sz="3200" dirty="0">
                  <a:solidFill>
                    <a:srgbClr val="0607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Para o corpo sujeito a força axial em x:</a:t>
              </a:r>
              <a:endParaRPr lang="en-US" altLang="pt-BR" sz="3200" dirty="0">
                <a:solidFill>
                  <a:srgbClr val="0607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5615" name="Object 6">
              <a:extLst>
                <a:ext uri="{FF2B5EF4-FFF2-40B4-BE49-F238E27FC236}">
                  <a16:creationId xmlns:a16="http://schemas.microsoft.com/office/drawing/2014/main" id="{D4E79F7E-53CA-4463-97BB-90CB5A0791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02" y="221"/>
            <a:ext cx="1859" cy="4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5" name="Equation" r:id="rId3" imgW="2413000" imgH="622300" progId="Equation.3">
                    <p:embed/>
                  </p:oleObj>
                </mc:Choice>
                <mc:Fallback>
                  <p:oleObj name="Equation" r:id="rId3" imgW="2413000" imgH="622300" progId="Equation.3">
                    <p:embed/>
                    <p:pic>
                      <p:nvPicPr>
                        <p:cNvPr id="25615" name="Object 6">
                          <a:extLst>
                            <a:ext uri="{FF2B5EF4-FFF2-40B4-BE49-F238E27FC236}">
                              <a16:creationId xmlns:a16="http://schemas.microsoft.com/office/drawing/2014/main" id="{D4E79F7E-53CA-4463-97BB-90CB5A0791D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2" y="221"/>
                          <a:ext cx="1859" cy="4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4270196-5A3B-49B2-8F03-04E25A11D83A}"/>
              </a:ext>
            </a:extLst>
          </p:cNvPr>
          <p:cNvGrpSpPr>
            <a:grpSpLocks/>
          </p:cNvGrpSpPr>
          <p:nvPr/>
        </p:nvGrpSpPr>
        <p:grpSpPr bwMode="auto">
          <a:xfrm>
            <a:off x="407368" y="3645024"/>
            <a:ext cx="4537075" cy="658812"/>
            <a:chOff x="1882" y="1472"/>
            <a:chExt cx="2858" cy="415"/>
          </a:xfrm>
        </p:grpSpPr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E9627C96-5CD0-4C08-92E9-563168587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1472"/>
              <a:ext cx="1860" cy="36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231775" indent="-231775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pt-BR" altLang="pt-BR" sz="3200" dirty="0">
                  <a:solidFill>
                    <a:srgbClr val="0607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Mede-se que:</a:t>
              </a:r>
              <a:endParaRPr lang="en-US" altLang="pt-BR" sz="3200" dirty="0">
                <a:solidFill>
                  <a:srgbClr val="0607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5613" name="Object 5">
              <a:extLst>
                <a:ext uri="{FF2B5EF4-FFF2-40B4-BE49-F238E27FC236}">
                  <a16:creationId xmlns:a16="http://schemas.microsoft.com/office/drawing/2014/main" id="{EA992C82-E29D-4DB2-89CE-BE368C61C04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15" y="1517"/>
            <a:ext cx="1225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6" name="Equation" r:id="rId5" imgW="1219200" imgH="368300" progId="Equation.3">
                    <p:embed/>
                  </p:oleObj>
                </mc:Choice>
                <mc:Fallback>
                  <p:oleObj name="Equation" r:id="rId5" imgW="1219200" imgH="368300" progId="Equation.3">
                    <p:embed/>
                    <p:pic>
                      <p:nvPicPr>
                        <p:cNvPr id="25613" name="Object 5">
                          <a:extLst>
                            <a:ext uri="{FF2B5EF4-FFF2-40B4-BE49-F238E27FC236}">
                              <a16:creationId xmlns:a16="http://schemas.microsoft.com/office/drawing/2014/main" id="{EA992C82-E29D-4DB2-89CE-BE368C61C04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5" y="1517"/>
                          <a:ext cx="1225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4C2199-0A9C-4052-BB7F-C9881C83C30C}"/>
              </a:ext>
            </a:extLst>
          </p:cNvPr>
          <p:cNvGrpSpPr>
            <a:grpSpLocks/>
          </p:cNvGrpSpPr>
          <p:nvPr/>
        </p:nvGrpSpPr>
        <p:grpSpPr bwMode="auto">
          <a:xfrm>
            <a:off x="1271464" y="4653136"/>
            <a:ext cx="6081713" cy="1881188"/>
            <a:chOff x="2290" y="2296"/>
            <a:chExt cx="3831" cy="1185"/>
          </a:xfrm>
        </p:grpSpPr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EC8C4AA4-DA96-49FD-B99A-FD3B3B0B60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6" y="2296"/>
              <a:ext cx="3084" cy="36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231775" indent="-231775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pt-BR" sz="3200" b="1" dirty="0" err="1">
                  <a:solidFill>
                    <a:srgbClr val="0607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Coeficiente</a:t>
              </a:r>
              <a:r>
                <a:rPr lang="en-US" altLang="pt-BR" sz="3200" b="1" dirty="0">
                  <a:solidFill>
                    <a:srgbClr val="0607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de Poisson:</a:t>
              </a:r>
            </a:p>
          </p:txBody>
        </p:sp>
        <p:graphicFrame>
          <p:nvGraphicFramePr>
            <p:cNvPr id="25611" name="Object 4">
              <a:extLst>
                <a:ext uri="{FF2B5EF4-FFF2-40B4-BE49-F238E27FC236}">
                  <a16:creationId xmlns:a16="http://schemas.microsoft.com/office/drawing/2014/main" id="{5F39951E-56DE-4B57-AE32-BA60F7429CD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90" y="2886"/>
            <a:ext cx="3831" cy="5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7" name="Equação" r:id="rId7" imgW="2946400" imgH="457200" progId="Equation.3">
                    <p:embed/>
                  </p:oleObj>
                </mc:Choice>
                <mc:Fallback>
                  <p:oleObj name="Equação" r:id="rId7" imgW="2946400" imgH="457200" progId="Equation.3">
                    <p:embed/>
                    <p:pic>
                      <p:nvPicPr>
                        <p:cNvPr id="25611" name="Object 4">
                          <a:extLst>
                            <a:ext uri="{FF2B5EF4-FFF2-40B4-BE49-F238E27FC236}">
                              <a16:creationId xmlns:a16="http://schemas.microsoft.com/office/drawing/2014/main" id="{5F39951E-56DE-4B57-AE32-BA60F7429CD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0" y="2886"/>
                          <a:ext cx="3831" cy="5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5607" name="Picture 2" descr="bee80156_0933">
            <a:extLst>
              <a:ext uri="{FF2B5EF4-FFF2-40B4-BE49-F238E27FC236}">
                <a16:creationId xmlns:a16="http://schemas.microsoft.com/office/drawing/2014/main" id="{6DDB8AC7-9A76-433E-9D7C-DFD1C65D6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16"/>
          <a:stretch>
            <a:fillRect/>
          </a:stretch>
        </p:blipFill>
        <p:spPr bwMode="auto">
          <a:xfrm>
            <a:off x="695400" y="836712"/>
            <a:ext cx="33083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3" descr="bee80156_0934">
            <a:extLst>
              <a:ext uri="{FF2B5EF4-FFF2-40B4-BE49-F238E27FC236}">
                <a16:creationId xmlns:a16="http://schemas.microsoft.com/office/drawing/2014/main" id="{FAA21F44-C67D-48C9-AB03-3B38FD2BF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4653136"/>
            <a:ext cx="35480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2" descr="bee80156_0933">
            <a:extLst>
              <a:ext uri="{FF2B5EF4-FFF2-40B4-BE49-F238E27FC236}">
                <a16:creationId xmlns:a16="http://schemas.microsoft.com/office/drawing/2014/main" id="{046510A7-FD1D-4CEB-8DB1-21B4B52FD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58324" b="6439"/>
          <a:stretch>
            <a:fillRect/>
          </a:stretch>
        </p:blipFill>
        <p:spPr bwMode="auto">
          <a:xfrm>
            <a:off x="9098105" y="2276872"/>
            <a:ext cx="3093895" cy="165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">
            <a:extLst>
              <a:ext uri="{FF2B5EF4-FFF2-40B4-BE49-F238E27FC236}">
                <a16:creationId xmlns:a16="http://schemas.microsoft.com/office/drawing/2014/main" id="{F9D04A35-9851-4623-B73B-1D772E328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00" y="116632"/>
            <a:ext cx="577280" cy="365125"/>
          </a:xfrm>
        </p:spPr>
        <p:txBody>
          <a:bodyPr/>
          <a:lstStyle/>
          <a:p>
            <a:pPr>
              <a:defRPr/>
            </a:pPr>
            <a:fld id="{6C0AFB03-FCE1-4091-B79F-31483CF6F6F2}" type="slidenum">
              <a:rPr lang="pt-BR" altLang="pt-BR" smtClean="0"/>
              <a:pPr>
                <a:defRPr/>
              </a:pPr>
              <a:t>21</a:t>
            </a:fld>
            <a:endParaRPr lang="pt-BR" altLang="pt-BR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2C6E12C-A8D7-420C-AB29-898A2FB93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188640"/>
            <a:ext cx="1101722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600" b="1" dirty="0">
                <a:solidFill>
                  <a:srgbClr val="FF0000"/>
                </a:solidFill>
                <a:latin typeface="Arial" panose="020B0604020202020204" pitchFamily="34" charset="0"/>
              </a:rPr>
              <a:t>Material incompressível </a:t>
            </a:r>
            <a:r>
              <a:rPr lang="pt-BR" altLang="pt-BR" sz="2600" b="1" dirty="0">
                <a:solidFill>
                  <a:srgbClr val="FF0000"/>
                </a:solidFill>
                <a:latin typeface="Arial" panose="020B0604020202020204" pitchFamily="34" charset="0"/>
                <a:sym typeface="UniversalMath1 BT" panose="05050102010205020602" pitchFamily="18" charset="2"/>
              </a:rPr>
              <a:t></a:t>
            </a:r>
            <a:r>
              <a:rPr lang="pt-BR" altLang="pt-BR" sz="2600" b="1" dirty="0">
                <a:solidFill>
                  <a:srgbClr val="FF0000"/>
                </a:solidFill>
                <a:latin typeface="Arial" panose="020B0604020202020204" pitchFamily="34" charset="0"/>
              </a:rPr>
              <a:t>v=0 (variação de volume nula)</a:t>
            </a:r>
          </a:p>
        </p:txBody>
      </p:sp>
      <p:pic>
        <p:nvPicPr>
          <p:cNvPr id="25" name="Imagem 7">
            <a:extLst>
              <a:ext uri="{FF2B5EF4-FFF2-40B4-BE49-F238E27FC236}">
                <a16:creationId xmlns:a16="http://schemas.microsoft.com/office/drawing/2014/main" id="{21D9E411-E130-4525-A7D5-C48A56A9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692696"/>
            <a:ext cx="3456384" cy="262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77F529A6-32F9-48F9-BF26-2B29821F11CB}"/>
                  </a:ext>
                </a:extLst>
              </p:cNvPr>
              <p:cNvSpPr txBox="1"/>
              <p:nvPr/>
            </p:nvSpPr>
            <p:spPr>
              <a:xfrm>
                <a:off x="3719736" y="1268760"/>
                <a:ext cx="12354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bSup>
                      <m:sSub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pt-BR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77F529A6-32F9-48F9-BF26-2B29821F1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736" y="1268760"/>
                <a:ext cx="1235466" cy="276999"/>
              </a:xfrm>
              <a:prstGeom prst="rect">
                <a:avLst/>
              </a:prstGeom>
              <a:blipFill>
                <a:blip r:embed="rId4"/>
                <a:stretch>
                  <a:fillRect l="-6404" r="-3448" b="-173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546EF848-E357-4681-AC43-A512446F8E84}"/>
                  </a:ext>
                </a:extLst>
              </p:cNvPr>
              <p:cNvSpPr txBox="1"/>
              <p:nvPr/>
            </p:nvSpPr>
            <p:spPr>
              <a:xfrm>
                <a:off x="3719736" y="764704"/>
                <a:ext cx="12759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546EF848-E357-4681-AC43-A512446F8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736" y="764704"/>
                <a:ext cx="1275990" cy="276999"/>
              </a:xfrm>
              <a:prstGeom prst="rect">
                <a:avLst/>
              </a:prstGeom>
              <a:blipFill>
                <a:blip r:embed="rId5"/>
                <a:stretch>
                  <a:fillRect l="-6190" r="-2857" b="-1521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FCFFA2C8-6A0A-437D-BBA7-B48C7DF5D5EE}"/>
                  </a:ext>
                </a:extLst>
              </p:cNvPr>
              <p:cNvSpPr txBox="1"/>
              <p:nvPr/>
            </p:nvSpPr>
            <p:spPr>
              <a:xfrm>
                <a:off x="6023992" y="908720"/>
                <a:ext cx="6096000" cy="585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=0→</m:t>
                    </m:r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pt-BR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pt-BR" b="0" dirty="0"/>
                          <m:t> </m:t>
                        </m:r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sSubSup>
                          <m:sSubSup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pt-BR" b="0" dirty="0"/>
                          <m:t> </m:t>
                        </m:r>
                        <m:sSubSup>
                          <m:sSubSup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=1→</m:t>
                    </m:r>
                    <m:func>
                      <m:func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pt-BR" b="0" dirty="0"/>
                                  <m:t> </m:t>
                                </m:r>
                                <m:sSub>
                                  <m:sSubPr>
                                    <m:ctrlP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num>
                              <m:den>
                                <m:sSubSup>
                                  <m:sSubSupPr>
                                    <m:ctrlP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r>
                                  <m:rPr>
                                    <m:nor/>
                                  </m:rPr>
                                  <a:rPr lang="pt-BR" b="0" dirty="0"/>
                                  <m:t> </m:t>
                                </m:r>
                                <m:sSubSup>
                                  <m:sSubSupPr>
                                    <m:ctrlP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den>
                            </m:f>
                          </m:e>
                        </m:d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func>
                      </m:e>
                    </m:func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FCFFA2C8-6A0A-437D-BBA7-B48C7DF5D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992" y="908720"/>
                <a:ext cx="6096000" cy="5852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F55E152D-C897-4C08-AF57-3C0E66FE17D4}"/>
              </a:ext>
            </a:extLst>
          </p:cNvPr>
          <p:cNvSpPr/>
          <p:nvPr/>
        </p:nvSpPr>
        <p:spPr>
          <a:xfrm>
            <a:off x="5303912" y="1124744"/>
            <a:ext cx="5760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BFB031C0-2739-4E45-96DE-9C6908AC1D24}"/>
                  </a:ext>
                </a:extLst>
              </p:cNvPr>
              <p:cNvSpPr txBox="1"/>
              <p:nvPr/>
            </p:nvSpPr>
            <p:spPr>
              <a:xfrm>
                <a:off x="4511824" y="1772816"/>
                <a:ext cx="3672408" cy="599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ln</m:t>
                    </m:r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bSup>
                              <m:sSubSup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den>
                        </m:f>
                      </m:e>
                    </m:d>
                    <m:r>
                      <a:rPr lang="pt-B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pt-B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ln</m:t>
                    </m:r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Sup>
                              <m:sSubSup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den>
                        </m:f>
                      </m:e>
                    </m:d>
                  </m:oMath>
                </a14:m>
                <a:r>
                  <a:rPr lang="pt-BR" dirty="0"/>
                  <a:t>+</a:t>
                </a:r>
                <a:r>
                  <a:rPr lang="pt-BR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ln</m:t>
                    </m:r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num>
                          <m:den>
                            <m:sSubSup>
                              <m:sSubSup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den>
                        </m:f>
                      </m:e>
                    </m:d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func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BFB031C0-2739-4E45-96DE-9C6908AC1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824" y="1772816"/>
                <a:ext cx="3672408" cy="599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0E88799E-2B69-4E9F-86B8-262A33073535}"/>
                  </a:ext>
                </a:extLst>
              </p:cNvPr>
              <p:cNvSpPr txBox="1"/>
              <p:nvPr/>
            </p:nvSpPr>
            <p:spPr>
              <a:xfrm>
                <a:off x="263352" y="3068960"/>
                <a:ext cx="4232377" cy="597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−1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0E88799E-2B69-4E9F-86B8-262A33073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3068960"/>
                <a:ext cx="4232377" cy="597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have Esquerda 31">
            <a:extLst>
              <a:ext uri="{FF2B5EF4-FFF2-40B4-BE49-F238E27FC236}">
                <a16:creationId xmlns:a16="http://schemas.microsoft.com/office/drawing/2014/main" id="{98A17ECC-14FB-428C-B4A7-B5CDF5BAE073}"/>
              </a:ext>
            </a:extLst>
          </p:cNvPr>
          <p:cNvSpPr/>
          <p:nvPr/>
        </p:nvSpPr>
        <p:spPr>
          <a:xfrm>
            <a:off x="191344" y="3212976"/>
            <a:ext cx="144016" cy="129614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F8EC3990-4D6A-43A3-ABE0-40D61E7F8C5E}"/>
                  </a:ext>
                </a:extLst>
              </p:cNvPr>
              <p:cNvSpPr txBox="1"/>
              <p:nvPr/>
            </p:nvSpPr>
            <p:spPr>
              <a:xfrm>
                <a:off x="335360" y="3789040"/>
                <a:ext cx="1211806" cy="5758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F8EC3990-4D6A-43A3-ABE0-40D61E7F8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3789040"/>
                <a:ext cx="1211806" cy="57586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420F8E13-AECF-48D9-B834-B84ABBD65FF9}"/>
                  </a:ext>
                </a:extLst>
              </p:cNvPr>
              <p:cNvSpPr txBox="1"/>
              <p:nvPr/>
            </p:nvSpPr>
            <p:spPr>
              <a:xfrm>
                <a:off x="2279576" y="3789040"/>
                <a:ext cx="1193788" cy="5772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420F8E13-AECF-48D9-B834-B84ABBD65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576" y="3789040"/>
                <a:ext cx="1193788" cy="5772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D9651A88-3D13-4C24-BB07-E39E129E85B9}"/>
                  </a:ext>
                </a:extLst>
              </p:cNvPr>
              <p:cNvSpPr txBox="1"/>
              <p:nvPr/>
            </p:nvSpPr>
            <p:spPr>
              <a:xfrm>
                <a:off x="8040216" y="1916832"/>
                <a:ext cx="4248472" cy="411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ln</m:t>
                    </m:r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pt-BR" b="0" i="0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pt-B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pt-B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ln</m:t>
                    </m:r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pt-BR" b="0" i="0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pt-BR" dirty="0"/>
                  <a:t>+</a:t>
                </a:r>
                <a:r>
                  <a:rPr lang="pt-BR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ln</m:t>
                    </m:r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pt-BR" b="0" i="0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pt-BR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D9651A88-3D13-4C24-BB07-E39E129E8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216" y="1916832"/>
                <a:ext cx="4248472" cy="411010"/>
              </a:xfrm>
              <a:prstGeom prst="rect">
                <a:avLst/>
              </a:prstGeom>
              <a:blipFill>
                <a:blip r:embed="rId11"/>
                <a:stretch>
                  <a:fillRect t="-1471" b="-1764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718F6194-8CA7-4A32-BB5C-D42775701221}"/>
                  </a:ext>
                </a:extLst>
              </p:cNvPr>
              <p:cNvSpPr txBox="1"/>
              <p:nvPr/>
            </p:nvSpPr>
            <p:spPr>
              <a:xfrm>
                <a:off x="6384032" y="3573016"/>
                <a:ext cx="5334956" cy="4818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2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2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pt-BR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pt-BR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pt-BR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2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2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pt-BR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pt-BR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pt-BR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2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2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pt-BR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pt-BR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pt-BR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pt-BR" sz="2200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718F6194-8CA7-4A32-BB5C-D42775701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032" y="3573016"/>
                <a:ext cx="5334956" cy="481863"/>
              </a:xfrm>
              <a:prstGeom prst="rect">
                <a:avLst/>
              </a:prstGeom>
              <a:blipFill>
                <a:blip r:embed="rId12"/>
                <a:stretch>
                  <a:fillRect b="-506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40364FFD-A601-46DD-B2C7-25550C4F1EDE}"/>
                  </a:ext>
                </a:extLst>
              </p:cNvPr>
              <p:cNvSpPr txBox="1"/>
              <p:nvPr/>
            </p:nvSpPr>
            <p:spPr>
              <a:xfrm>
                <a:off x="370044" y="4663886"/>
                <a:ext cx="11479834" cy="978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pt-B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pt-B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pt-B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pt-B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=1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eqArr>
                            <m:eqArr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2"/>
                                </m:r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𝑒𝑠𝑝𝑟𝑒𝑧𝑎𝑛𝑑𝑜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𝑡𝑒𝑟𝑚𝑜𝑠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m:rPr>
                                  <m:brk m:alnAt="2"/>
                                </m:r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𝑜𝑟𝑑𝑒𝑚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𝑠𝑢𝑝𝑒𝑟𝑖𝑜𝑟</m:t>
                              </m:r>
                            </m:e>
                          </m:eqArr>
                        </m:e>
                      </m:groupCh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     </m:t>
                          </m:r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pt-B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pt-B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</m:t>
                      </m:r>
                    </m:oMath>
                  </m:oMathPara>
                </a14:m>
                <a:endParaRPr lang="pt-BR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pt-BR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𝑑𝑖𝑙𝑎𝑡𝑎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çã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ú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𝑏𝑖𝑐𝑎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40364FFD-A601-46DD-B2C7-25550C4F1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44" y="4663886"/>
                <a:ext cx="11479834" cy="978217"/>
              </a:xfrm>
              <a:prstGeom prst="rect">
                <a:avLst/>
              </a:prstGeom>
              <a:blipFill>
                <a:blip r:embed="rId13"/>
                <a:stretch>
                  <a:fillRect b="-248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tângulo 25">
            <a:extLst>
              <a:ext uri="{FF2B5EF4-FFF2-40B4-BE49-F238E27FC236}">
                <a16:creationId xmlns:a16="http://schemas.microsoft.com/office/drawing/2014/main" id="{08F5DD7E-5995-43E1-8C34-6E6B554F6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5733256"/>
            <a:ext cx="16209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rgbClr val="06070E"/>
                </a:solidFill>
                <a:latin typeface="Arial" panose="020B0604020202020204" pitchFamily="34" charset="0"/>
              </a:rPr>
              <a:t>Sabendo que:</a:t>
            </a:r>
            <a:endParaRPr lang="pt-BR" altLang="pt-BR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Object 4">
                <a:extLst>
                  <a:ext uri="{FF2B5EF4-FFF2-40B4-BE49-F238E27FC236}">
                    <a16:creationId xmlns:a16="http://schemas.microsoft.com/office/drawing/2014/main" id="{4DFF4A5A-3FC9-4541-9489-E8D4DFB93978}"/>
                  </a:ext>
                </a:extLst>
              </p:cNvPr>
              <p:cNvSpPr txBox="1"/>
              <p:nvPr/>
            </p:nvSpPr>
            <p:spPr bwMode="auto">
              <a:xfrm>
                <a:off x="1631504" y="6046154"/>
                <a:ext cx="2016224" cy="792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39" name="Object 4">
                <a:extLst>
                  <a:ext uri="{FF2B5EF4-FFF2-40B4-BE49-F238E27FC236}">
                    <a16:creationId xmlns:a16="http://schemas.microsoft.com/office/drawing/2014/main" id="{4DFF4A5A-3FC9-4541-9489-E8D4DFB939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1504" y="6046154"/>
                <a:ext cx="2016224" cy="79208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99E50170-97DA-401C-B1FB-03A3867B995E}"/>
                  </a:ext>
                </a:extLst>
              </p:cNvPr>
              <p:cNvSpPr txBox="1"/>
              <p:nvPr/>
            </p:nvSpPr>
            <p:spPr>
              <a:xfrm>
                <a:off x="5231904" y="5877272"/>
                <a:ext cx="6696744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sz="2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sSub>
                        <m:sSubPr>
                          <m:ctrlPr>
                            <a:rPr lang="pt-B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sz="2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BR" sz="2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sSub>
                        <m:sSubPr>
                          <m:ctrlPr>
                            <a:rPr lang="pt-B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pt-BR" sz="2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pt-BR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pt-B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pt-BR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1−2</m:t>
                          </m:r>
                          <m:r>
                            <a:rPr lang="pt-B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pt-BR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pt-BR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pt-BR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𝝂</m:t>
                      </m:r>
                      <m:r>
                        <a:rPr lang="pt-BR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pt-BR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pt-BR" sz="24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99E50170-97DA-401C-B1FB-03A3867B9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04" y="5877272"/>
                <a:ext cx="6696744" cy="78380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Seta: para a Direita 40">
            <a:extLst>
              <a:ext uri="{FF2B5EF4-FFF2-40B4-BE49-F238E27FC236}">
                <a16:creationId xmlns:a16="http://schemas.microsoft.com/office/drawing/2014/main" id="{63A8C6CC-295E-418F-8871-57EDA1C985A6}"/>
              </a:ext>
            </a:extLst>
          </p:cNvPr>
          <p:cNvSpPr/>
          <p:nvPr/>
        </p:nvSpPr>
        <p:spPr>
          <a:xfrm>
            <a:off x="7680176" y="2060848"/>
            <a:ext cx="28803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2" name="Conector de Seta Reta 41">
            <a:extLst>
              <a:ext uri="{FF2B5EF4-FFF2-40B4-BE49-F238E27FC236}">
                <a16:creationId xmlns:a16="http://schemas.microsoft.com/office/drawing/2014/main" id="{DD3320C2-1AD7-40C5-A41F-DA8EE583FC0F}"/>
              </a:ext>
            </a:extLst>
          </p:cNvPr>
          <p:cNvCxnSpPr>
            <a:cxnSpLocks/>
          </p:cNvCxnSpPr>
          <p:nvPr/>
        </p:nvCxnSpPr>
        <p:spPr>
          <a:xfrm flipH="1">
            <a:off x="9912424" y="2492896"/>
            <a:ext cx="360040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3000F41A-0046-4EFD-9A3C-86BBE640BB75}"/>
              </a:ext>
            </a:extLst>
          </p:cNvPr>
          <p:cNvCxnSpPr>
            <a:cxnSpLocks/>
          </p:cNvCxnSpPr>
          <p:nvPr/>
        </p:nvCxnSpPr>
        <p:spPr>
          <a:xfrm flipV="1">
            <a:off x="4727848" y="2348880"/>
            <a:ext cx="3240360" cy="1224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have Direita 43">
            <a:extLst>
              <a:ext uri="{FF2B5EF4-FFF2-40B4-BE49-F238E27FC236}">
                <a16:creationId xmlns:a16="http://schemas.microsoft.com/office/drawing/2014/main" id="{613C11E0-0EB7-4E06-AB0D-BA8D6E1561B9}"/>
              </a:ext>
            </a:extLst>
          </p:cNvPr>
          <p:cNvSpPr/>
          <p:nvPr/>
        </p:nvSpPr>
        <p:spPr>
          <a:xfrm>
            <a:off x="4439816" y="2924944"/>
            <a:ext cx="72008" cy="136815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id="{4CE4C2AB-B2D7-4CF9-BD01-A6F1D2D2C82C}"/>
              </a:ext>
            </a:extLst>
          </p:cNvPr>
          <p:cNvCxnSpPr>
            <a:cxnSpLocks/>
          </p:cNvCxnSpPr>
          <p:nvPr/>
        </p:nvCxnSpPr>
        <p:spPr>
          <a:xfrm flipH="1">
            <a:off x="5087888" y="4149080"/>
            <a:ext cx="2232248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1A75B6E3-3E5E-4A3E-B03E-1D17682FE826}"/>
              </a:ext>
            </a:extLst>
          </p:cNvPr>
          <p:cNvSpPr/>
          <p:nvPr/>
        </p:nvSpPr>
        <p:spPr>
          <a:xfrm>
            <a:off x="10776520" y="5805264"/>
            <a:ext cx="1080120" cy="936104"/>
          </a:xfrm>
          <a:prstGeom prst="rect">
            <a:avLst/>
          </a:prstGeom>
          <a:noFill/>
          <a:ln w="38100">
            <a:solidFill>
              <a:srgbClr val="0607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2119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E422133-AF9E-4B61-AB63-3C1F24507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2565" y="6492875"/>
            <a:ext cx="2743200" cy="365125"/>
          </a:xfrm>
        </p:spPr>
        <p:txBody>
          <a:bodyPr/>
          <a:lstStyle/>
          <a:p>
            <a:pPr>
              <a:defRPr/>
            </a:pPr>
            <a:fld id="{6C0AFB03-FCE1-4091-B79F-31483CF6F6F2}" type="slidenum">
              <a:rPr lang="pt-BR" altLang="pt-BR" smtClean="0"/>
              <a:pPr>
                <a:defRPr/>
              </a:pPr>
              <a:t>22</a:t>
            </a:fld>
            <a:endParaRPr lang="pt-BR" alt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A4BC7BB-6558-4E64-A1CD-23FA47E86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4" t="21975" r="14516" b="1301"/>
          <a:stretch/>
        </p:blipFill>
        <p:spPr>
          <a:xfrm>
            <a:off x="191344" y="404664"/>
            <a:ext cx="1168882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72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696E3E2-0970-41C1-8A2E-EAF4CE009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44624"/>
            <a:ext cx="2743200" cy="365125"/>
          </a:xfrm>
        </p:spPr>
        <p:txBody>
          <a:bodyPr/>
          <a:lstStyle/>
          <a:p>
            <a:pPr>
              <a:defRPr/>
            </a:pPr>
            <a:fld id="{6C0AFB03-FCE1-4091-B79F-31483CF6F6F2}" type="slidenum">
              <a:rPr lang="pt-BR" altLang="pt-BR" smtClean="0"/>
              <a:pPr>
                <a:defRPr/>
              </a:pPr>
              <a:t>23</a:t>
            </a:fld>
            <a:endParaRPr lang="pt-BR" alt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96A2749-9980-4F01-B05D-8D01D161BDBF}"/>
              </a:ext>
            </a:extLst>
          </p:cNvPr>
          <p:cNvSpPr txBox="1"/>
          <p:nvPr/>
        </p:nvSpPr>
        <p:spPr>
          <a:xfrm>
            <a:off x="263352" y="7985"/>
            <a:ext cx="11449272" cy="5292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Outros tipos de materiais</a:t>
            </a:r>
          </a:p>
          <a:p>
            <a:pPr>
              <a:lnSpc>
                <a:spcPct val="150000"/>
              </a:lnSpc>
            </a:pPr>
            <a:endParaRPr lang="pt-BR" sz="26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2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pt-BR" sz="22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Heterogêneos</a:t>
            </a:r>
            <a:r>
              <a:rPr lang="pt-BR" sz="22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:</a:t>
            </a:r>
            <a:r>
              <a:rPr lang="pt-BR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volume representativo não possui as mesmas propriedades mecânicas. Formulação complexa, meio contínuo heterogêneo.</a:t>
            </a:r>
          </a:p>
          <a:p>
            <a:pPr>
              <a:lnSpc>
                <a:spcPct val="150000"/>
              </a:lnSpc>
            </a:pPr>
            <a:endParaRPr lang="pt-BR" sz="2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Ex. Solo</a:t>
            </a:r>
          </a:p>
          <a:p>
            <a:pPr>
              <a:lnSpc>
                <a:spcPct val="150000"/>
              </a:lnSpc>
            </a:pPr>
            <a:r>
              <a:rPr lang="pt-BR" sz="22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pt-BR" sz="22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Anisotrópicos</a:t>
            </a:r>
            <a:r>
              <a:rPr lang="pt-BR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: propriedades mecânicas variam em direções específicas no material</a:t>
            </a:r>
          </a:p>
          <a:p>
            <a:pPr>
              <a:lnSpc>
                <a:spcPct val="150000"/>
              </a:lnSpc>
            </a:pPr>
            <a:endParaRPr lang="pt-BR" sz="2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Ex</a:t>
            </a:r>
            <a:r>
              <a:rPr lang="pt-BR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: Compósitos: material formado por 2 ou mais materiais</a:t>
            </a:r>
          </a:p>
          <a:p>
            <a:pPr>
              <a:lnSpc>
                <a:spcPct val="150000"/>
              </a:lnSpc>
            </a:pPr>
            <a:r>
              <a:rPr lang="pt-BR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Reforço com fibras de vidro, madeira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4C335A9-2481-4D54-B508-60B668E4D842}"/>
              </a:ext>
            </a:extLst>
          </p:cNvPr>
          <p:cNvSpPr txBox="1"/>
          <p:nvPr/>
        </p:nvSpPr>
        <p:spPr>
          <a:xfrm>
            <a:off x="1631504" y="6309320"/>
            <a:ext cx="67687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Caso extremo, difícil de identificar esses parâmetros</a:t>
            </a:r>
            <a:endParaRPr lang="pt-BR" sz="2200" dirty="0">
              <a:solidFill>
                <a:srgbClr val="0070C0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6B02271-E297-431D-8956-E5325AA9B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319" b="12890"/>
          <a:stretch/>
        </p:blipFill>
        <p:spPr>
          <a:xfrm>
            <a:off x="9624392" y="4437112"/>
            <a:ext cx="2424881" cy="224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07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C3B18B5-4231-47F9-965C-74AB25034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>
              <a:defRPr/>
            </a:pPr>
            <a:fld id="{6C0AFB03-FCE1-4091-B79F-31483CF6F6F2}" type="slidenum">
              <a:rPr lang="pt-BR" altLang="pt-BR" smtClean="0"/>
              <a:pPr>
                <a:defRPr/>
              </a:pPr>
              <a:t>24</a:t>
            </a:fld>
            <a:endParaRPr lang="pt-BR" alt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FB42DEF-2008-42CC-901F-ED3B44A3D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332656"/>
            <a:ext cx="11665296" cy="612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80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A4A69DA-2366-49ED-9DEB-9538F3C8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6132"/>
            <a:ext cx="2743200" cy="365125"/>
          </a:xfrm>
        </p:spPr>
        <p:txBody>
          <a:bodyPr/>
          <a:lstStyle/>
          <a:p>
            <a:pPr>
              <a:defRPr/>
            </a:pPr>
            <a:fld id="{6C0AFB03-FCE1-4091-B79F-31483CF6F6F2}" type="slidenum">
              <a:rPr lang="pt-BR" altLang="pt-BR" smtClean="0"/>
              <a:pPr>
                <a:defRPr/>
              </a:pPr>
              <a:t>25</a:t>
            </a:fld>
            <a:endParaRPr lang="pt-BR" alt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807BEA-6BDA-44F0-9DBE-8E1D4771E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8" t="13022" r="9516" b="1005"/>
          <a:stretch/>
        </p:blipFill>
        <p:spPr>
          <a:xfrm>
            <a:off x="335360" y="404664"/>
            <a:ext cx="11449272" cy="636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32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E921BDE-9D70-45A5-9262-8A5C98B5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9314"/>
            <a:ext cx="2743200" cy="365125"/>
          </a:xfrm>
        </p:spPr>
        <p:txBody>
          <a:bodyPr/>
          <a:lstStyle/>
          <a:p>
            <a:pPr>
              <a:defRPr/>
            </a:pPr>
            <a:fld id="{6C0AFB03-FCE1-4091-B79F-31483CF6F6F2}" type="slidenum">
              <a:rPr lang="pt-BR" altLang="pt-BR" smtClean="0"/>
              <a:pPr>
                <a:defRPr/>
              </a:pPr>
              <a:t>26</a:t>
            </a:fld>
            <a:endParaRPr lang="pt-BR" alt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AE0E9F5-D236-4A86-B228-B30539D1C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7" t="13170" r="9337" b="769"/>
          <a:stretch/>
        </p:blipFill>
        <p:spPr>
          <a:xfrm>
            <a:off x="335360" y="260648"/>
            <a:ext cx="11305256" cy="627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7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DB6BC1B5-7CD8-42B8-BBE4-EE044E353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>
              <a:defRPr/>
            </a:pPr>
            <a:fld id="{6C0AFB03-FCE1-4091-B79F-31483CF6F6F2}" type="slidenum">
              <a:rPr lang="pt-BR" altLang="pt-BR" smtClean="0"/>
              <a:pPr>
                <a:defRPr/>
              </a:pPr>
              <a:t>27</a:t>
            </a:fld>
            <a:endParaRPr lang="pt-BR" alt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AA9532C-0D4A-46F5-BA2D-0BE4C86365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9" t="13172" r="10646" b="2265"/>
          <a:stretch/>
        </p:blipFill>
        <p:spPr>
          <a:xfrm>
            <a:off x="479376" y="476672"/>
            <a:ext cx="10657184" cy="592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82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528736" y="188640"/>
            <a:ext cx="6912768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TENSÕES ADMISSÍVEIS - </a:t>
            </a:r>
            <a:r>
              <a:rPr lang="el-GR" sz="2600" b="1" dirty="0">
                <a:solidFill>
                  <a:srgbClr val="06070E"/>
                </a:solidFill>
                <a:latin typeface="Mathcad UniMath"/>
                <a:cs typeface="Arial"/>
              </a:rPr>
              <a:t>σ</a:t>
            </a:r>
            <a:r>
              <a:rPr lang="pt-BR" sz="2600" b="1" baseline="-25000" dirty="0">
                <a:solidFill>
                  <a:srgbClr val="06070E"/>
                </a:solidFill>
                <a:latin typeface="Mathcad UniMath"/>
                <a:cs typeface="Arial"/>
              </a:rPr>
              <a:t>adm</a:t>
            </a:r>
            <a:r>
              <a:rPr lang="pt-BR" sz="2600" b="1" dirty="0">
                <a:solidFill>
                  <a:srgbClr val="06070E"/>
                </a:solidFill>
                <a:latin typeface="Mathcad UniMath"/>
                <a:cs typeface="Arial"/>
              </a:rPr>
              <a:t> </a:t>
            </a:r>
            <a:endParaRPr lang="en-US" sz="26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335360" y="1052736"/>
            <a:ext cx="7992888" cy="111761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Tensão de segurança ou admissível.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É comum projetar no regime </a:t>
            </a:r>
            <a:r>
              <a:rPr lang="pt-BR" sz="2400" dirty="0" err="1">
                <a:solidFill>
                  <a:srgbClr val="06070E"/>
                </a:solidFill>
                <a:latin typeface="Arial"/>
                <a:cs typeface="Arial"/>
              </a:rPr>
              <a:t>elasto</a:t>
            </a:r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-linear</a:t>
            </a:r>
            <a:endParaRPr lang="pt-BR" sz="2400" dirty="0">
              <a:solidFill>
                <a:srgbClr val="06070E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0" t="61705" r="34567" b="32687"/>
          <a:stretch/>
        </p:blipFill>
        <p:spPr bwMode="auto">
          <a:xfrm>
            <a:off x="119337" y="5838290"/>
            <a:ext cx="5976664" cy="56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2" t="38977" r="47015" b="32724"/>
          <a:stretch/>
        </p:blipFill>
        <p:spPr bwMode="auto">
          <a:xfrm>
            <a:off x="2495600" y="3789040"/>
            <a:ext cx="2864751" cy="192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1" t="28692" r="55551" b="62172"/>
          <a:stretch/>
        </p:blipFill>
        <p:spPr bwMode="auto">
          <a:xfrm>
            <a:off x="2711624" y="2708920"/>
            <a:ext cx="2172553" cy="78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/>
          <p:nvPr/>
        </p:nvSpPr>
        <p:spPr>
          <a:xfrm>
            <a:off x="191344" y="6381328"/>
            <a:ext cx="6761868" cy="38087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b="1" dirty="0">
                <a:solidFill>
                  <a:srgbClr val="06070E"/>
                </a:solidFill>
                <a:latin typeface="Arial"/>
                <a:cs typeface="Arial"/>
              </a:rPr>
              <a:t>s: associado as incertezas de projeto (ações, dimensões) </a:t>
            </a:r>
            <a:r>
              <a:rPr lang="pt-BR" sz="2025" b="1" dirty="0">
                <a:solidFill>
                  <a:srgbClr val="06070E"/>
                </a:solidFill>
                <a:latin typeface="Arial"/>
                <a:cs typeface="Arial"/>
              </a:rPr>
              <a:t> </a:t>
            </a:r>
            <a:endParaRPr lang="pt-BR" sz="2025" b="1" dirty="0">
              <a:solidFill>
                <a:srgbClr val="06070E"/>
              </a:solidFill>
            </a:endParaRPr>
          </a:p>
        </p:txBody>
      </p:sp>
      <p:pic>
        <p:nvPicPr>
          <p:cNvPr id="8" name="Imagem 1">
            <a:extLst>
              <a:ext uri="{FF2B5EF4-FFF2-40B4-BE49-F238E27FC236}">
                <a16:creationId xmlns:a16="http://schemas.microsoft.com/office/drawing/2014/main" id="{E2184454-4F97-4980-A44F-F91737914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5" t="64738" r="38280" b="7831"/>
          <a:stretch>
            <a:fillRect/>
          </a:stretch>
        </p:blipFill>
        <p:spPr bwMode="auto">
          <a:xfrm>
            <a:off x="6096000" y="0"/>
            <a:ext cx="3473661" cy="244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BACFFC1-EE18-47AA-97A7-2F02D0A3D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093" y="2204864"/>
            <a:ext cx="2434686" cy="20162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94B6E4B-36FE-482C-96B9-F7ABDDE0B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184" y="4437112"/>
            <a:ext cx="3383898" cy="229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45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695400" y="1052736"/>
            <a:ext cx="9649072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400" b="1" dirty="0">
                <a:solidFill>
                  <a:srgbClr val="06070E"/>
                </a:solidFill>
                <a:latin typeface="Arial"/>
                <a:cs typeface="Arial"/>
              </a:rPr>
              <a:t>Critério para dimensionar ou verificar a estrutura:</a:t>
            </a:r>
            <a:endParaRPr lang="pt-BR" sz="2400" b="1" dirty="0">
              <a:solidFill>
                <a:srgbClr val="06070E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95600" y="188640"/>
            <a:ext cx="7231608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pt-BR" sz="2400" b="1" dirty="0">
                <a:solidFill>
                  <a:srgbClr val="06070E"/>
                </a:solidFill>
                <a:latin typeface="Arial"/>
                <a:cs typeface="Arial"/>
              </a:rPr>
              <a:t>PROJETO CARGAS AXIAIS</a:t>
            </a:r>
            <a:endParaRPr lang="en-US" sz="24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37565" r="33701" b="26933"/>
          <a:stretch/>
        </p:blipFill>
        <p:spPr bwMode="auto">
          <a:xfrm>
            <a:off x="4439816" y="1988840"/>
            <a:ext cx="3718208" cy="22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62613AF-0C0A-486D-B19E-899317D65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8" t="31841" r="35253" b="43960"/>
          <a:stretch/>
        </p:blipFill>
        <p:spPr bwMode="auto">
          <a:xfrm>
            <a:off x="2495600" y="4581128"/>
            <a:ext cx="1393152" cy="120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75BF2265-1792-4AE0-ADA4-A41C6D04E5B5}"/>
              </a:ext>
            </a:extLst>
          </p:cNvPr>
          <p:cNvCxnSpPr/>
          <p:nvPr/>
        </p:nvCxnSpPr>
        <p:spPr>
          <a:xfrm flipH="1">
            <a:off x="4313802" y="4185084"/>
            <a:ext cx="1026114" cy="5940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288DCB8C-99CA-4B5F-9B09-0739032BD1BB}"/>
              </a:ext>
            </a:extLst>
          </p:cNvPr>
          <p:cNvCxnSpPr/>
          <p:nvPr/>
        </p:nvCxnSpPr>
        <p:spPr>
          <a:xfrm flipH="1">
            <a:off x="3611724" y="2834934"/>
            <a:ext cx="1782198" cy="17281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C242ACD5-12C4-4F61-A6F6-BB465A5072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89" t="42571" r="60786" b="37992"/>
          <a:stretch/>
        </p:blipFill>
        <p:spPr>
          <a:xfrm>
            <a:off x="4511824" y="5229200"/>
            <a:ext cx="2210091" cy="1276943"/>
          </a:xfrm>
          <a:prstGeom prst="rect">
            <a:avLst/>
          </a:prstGeom>
        </p:spPr>
      </p:pic>
      <p:pic>
        <p:nvPicPr>
          <p:cNvPr id="11" name="Imagem 1">
            <a:extLst>
              <a:ext uri="{FF2B5EF4-FFF2-40B4-BE49-F238E27FC236}">
                <a16:creationId xmlns:a16="http://schemas.microsoft.com/office/drawing/2014/main" id="{9B843530-84DF-4A55-96E0-48A8E88B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5" t="64738" r="38280" b="7831"/>
          <a:stretch>
            <a:fillRect/>
          </a:stretch>
        </p:blipFill>
        <p:spPr bwMode="auto">
          <a:xfrm>
            <a:off x="8904312" y="4869160"/>
            <a:ext cx="2658965" cy="187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56BA1D03-3E13-4677-82BE-4FC2D43917BC}"/>
              </a:ext>
            </a:extLst>
          </p:cNvPr>
          <p:cNvCxnSpPr>
            <a:cxnSpLocks/>
          </p:cNvCxnSpPr>
          <p:nvPr/>
        </p:nvCxnSpPr>
        <p:spPr>
          <a:xfrm>
            <a:off x="6960096" y="4131078"/>
            <a:ext cx="1296144" cy="594066"/>
          </a:xfrm>
          <a:prstGeom prst="straightConnector1">
            <a:avLst/>
          </a:prstGeom>
          <a:ln w="28575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F9F6784E-26C4-4698-96CB-E885784ECBAA}"/>
              </a:ext>
            </a:extLst>
          </p:cNvPr>
          <p:cNvCxnSpPr>
            <a:cxnSpLocks/>
          </p:cNvCxnSpPr>
          <p:nvPr/>
        </p:nvCxnSpPr>
        <p:spPr>
          <a:xfrm>
            <a:off x="7662174" y="2996952"/>
            <a:ext cx="1098122" cy="864096"/>
          </a:xfrm>
          <a:prstGeom prst="straightConnector1">
            <a:avLst/>
          </a:prstGeom>
          <a:ln w="28575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>
            <a:extLst>
              <a:ext uri="{FF2B5EF4-FFF2-40B4-BE49-F238E27FC236}">
                <a16:creationId xmlns:a16="http://schemas.microsoft.com/office/drawing/2014/main" id="{670F9379-219E-4D11-8AE7-665BFAD8CD11}"/>
              </a:ext>
            </a:extLst>
          </p:cNvPr>
          <p:cNvSpPr/>
          <p:nvPr/>
        </p:nvSpPr>
        <p:spPr>
          <a:xfrm>
            <a:off x="7392144" y="5733256"/>
            <a:ext cx="447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6070E"/>
                </a:solidFill>
                <a:latin typeface="Symath" panose="00000400000000000000" pitchFamily="2" charset="0"/>
                <a:cs typeface="Symath" panose="00000400000000000000" pitchFamily="2" charset="0"/>
              </a:rPr>
              <a:t>O</a:t>
            </a:r>
            <a:endParaRPr lang="pt-BR" sz="2400" b="1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7916175-3BF2-41B0-8B04-BFD712CCD048}"/>
              </a:ext>
            </a:extLst>
          </p:cNvPr>
          <p:cNvSpPr txBox="1"/>
          <p:nvPr/>
        </p:nvSpPr>
        <p:spPr>
          <a:xfrm>
            <a:off x="191344" y="4221088"/>
            <a:ext cx="2664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Tensão solicitante</a:t>
            </a:r>
            <a:endParaRPr lang="pt-BR" sz="24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600A3D8-040D-48E5-A6B0-8AB2D846A460}"/>
              </a:ext>
            </a:extLst>
          </p:cNvPr>
          <p:cNvSpPr txBox="1"/>
          <p:nvPr/>
        </p:nvSpPr>
        <p:spPr>
          <a:xfrm>
            <a:off x="9192344" y="3861048"/>
            <a:ext cx="26642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Tensão resistente (material)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586865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6" t="31841" r="35253" b="43960"/>
          <a:stretch/>
        </p:blipFill>
        <p:spPr bwMode="auto">
          <a:xfrm>
            <a:off x="3647728" y="4005064"/>
            <a:ext cx="3373004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63352" y="6257836"/>
            <a:ext cx="437448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50" dirty="0">
                <a:solidFill>
                  <a:srgbClr val="06070E"/>
                </a:solidFill>
              </a:rPr>
              <a:t>N: força normal; A: área da seção transversal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7" t="46936" r="51898" b="29184"/>
          <a:stretch/>
        </p:blipFill>
        <p:spPr bwMode="auto">
          <a:xfrm>
            <a:off x="8112224" y="3658702"/>
            <a:ext cx="3645026" cy="319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/>
          <p:nvPr/>
        </p:nvSpPr>
        <p:spPr>
          <a:xfrm>
            <a:off x="2351584" y="116632"/>
            <a:ext cx="5346594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Relação Tensão-Força Normal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5" t="22585" r="33373" b="23900"/>
          <a:stretch/>
        </p:blipFill>
        <p:spPr bwMode="auto">
          <a:xfrm>
            <a:off x="7536160" y="188640"/>
            <a:ext cx="4455914" cy="354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9226E1D-85E8-4970-873F-BC0E39D903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225" t="42571" r="19663" b="13135"/>
          <a:stretch/>
        </p:blipFill>
        <p:spPr>
          <a:xfrm>
            <a:off x="0" y="620688"/>
            <a:ext cx="3589459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22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191344" y="404664"/>
            <a:ext cx="4572508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DESLOCAMENTO AXIAL</a:t>
            </a:r>
            <a:endParaRPr lang="en-US" sz="26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2" t="33562" r="44866" b="30458"/>
          <a:stretch/>
        </p:blipFill>
        <p:spPr bwMode="auto">
          <a:xfrm>
            <a:off x="6168008" y="2132856"/>
            <a:ext cx="5399524" cy="462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8816" r="43254" b="19790"/>
          <a:stretch/>
        </p:blipFill>
        <p:spPr bwMode="auto">
          <a:xfrm>
            <a:off x="407368" y="1268760"/>
            <a:ext cx="5365658" cy="267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F7AAE44-1703-4CE0-BC50-7EE4913EF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376" y="188640"/>
            <a:ext cx="2523283" cy="147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09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9" t="30727" r="29075" b="22627"/>
          <a:stretch/>
        </p:blipFill>
        <p:spPr bwMode="auto">
          <a:xfrm>
            <a:off x="839416" y="2204864"/>
            <a:ext cx="5472608" cy="392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7368" y="1196752"/>
            <a:ext cx="9001000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Se trechos constantes, material único (E = único):</a:t>
            </a:r>
            <a:endParaRPr lang="pt-BR" sz="2600" b="1" dirty="0">
              <a:solidFill>
                <a:srgbClr val="06070E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667001" y="1335722"/>
            <a:ext cx="103939" cy="3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7" t="45692" r="43791" b="38069"/>
          <a:stretch/>
        </p:blipFill>
        <p:spPr bwMode="auto">
          <a:xfrm>
            <a:off x="7176120" y="3429000"/>
            <a:ext cx="4221165" cy="162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EA13A6A4-0984-46AD-8BBB-E93751EAEC07}"/>
              </a:ext>
            </a:extLst>
          </p:cNvPr>
          <p:cNvSpPr txBox="1"/>
          <p:nvPr/>
        </p:nvSpPr>
        <p:spPr>
          <a:xfrm>
            <a:off x="-744760" y="260648"/>
            <a:ext cx="5976664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DESLOCAMENTO AXIAL</a:t>
            </a:r>
            <a:endParaRPr lang="en-US" sz="26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1606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0" y="260648"/>
            <a:ext cx="1890210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pt-BR" sz="2100" b="1" dirty="0">
                <a:solidFill>
                  <a:srgbClr val="06070E"/>
                </a:solidFill>
                <a:latin typeface="Arial"/>
                <a:cs typeface="Arial"/>
              </a:rPr>
              <a:t>Exemplo 1)</a:t>
            </a:r>
            <a:endParaRPr lang="en-US" sz="21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63352" y="1052736"/>
            <a:ext cx="6552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6070E"/>
                </a:solidFill>
              </a:rPr>
              <a:t>Calcule:</a:t>
            </a:r>
          </a:p>
          <a:p>
            <a:r>
              <a:rPr lang="pt-BR" sz="2400" dirty="0">
                <a:solidFill>
                  <a:srgbClr val="06070E"/>
                </a:solidFill>
              </a:rPr>
              <a:t>a) diagrama de esforços</a:t>
            </a:r>
          </a:p>
          <a:p>
            <a:r>
              <a:rPr lang="pt-BR" sz="2400" dirty="0">
                <a:solidFill>
                  <a:srgbClr val="06070E"/>
                </a:solidFill>
              </a:rPr>
              <a:t>b) tensão nas seções A e B</a:t>
            </a:r>
          </a:p>
          <a:p>
            <a:r>
              <a:rPr lang="pt-BR" sz="2400" dirty="0">
                <a:solidFill>
                  <a:srgbClr val="06070E"/>
                </a:solidFill>
              </a:rPr>
              <a:t>c) alongamento sofrido na seção A</a:t>
            </a:r>
          </a:p>
        </p:txBody>
      </p:sp>
      <p:pic>
        <p:nvPicPr>
          <p:cNvPr id="18437" name="Picture 5" descr="ensaio traca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7210" r="17032" b="1157"/>
          <a:stretch>
            <a:fillRect/>
          </a:stretch>
        </p:blipFill>
        <p:spPr bwMode="auto">
          <a:xfrm>
            <a:off x="2423592" y="2924944"/>
            <a:ext cx="4116680" cy="36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1" t="19104" r="34090" b="17532"/>
          <a:stretch/>
        </p:blipFill>
        <p:spPr bwMode="auto">
          <a:xfrm>
            <a:off x="7752184" y="980728"/>
            <a:ext cx="3063675" cy="491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657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8" t="21971" r="13821" b="18290"/>
          <a:stretch/>
        </p:blipFill>
        <p:spPr bwMode="auto">
          <a:xfrm>
            <a:off x="1847528" y="1340768"/>
            <a:ext cx="4824536" cy="510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8" t="22093" r="35463" b="20268"/>
          <a:stretch/>
        </p:blipFill>
        <p:spPr bwMode="auto">
          <a:xfrm>
            <a:off x="7896200" y="1556792"/>
            <a:ext cx="1080120" cy="493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991544" y="260648"/>
            <a:ext cx="5303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3672" lvl="2" indent="-289322">
              <a:buAutoNum type="alphaLcParenR"/>
            </a:pPr>
            <a:r>
              <a:rPr lang="pt-BR" sz="2400" dirty="0">
                <a:solidFill>
                  <a:srgbClr val="06070E"/>
                </a:solidFill>
              </a:rPr>
              <a:t>Dia</a:t>
            </a:r>
            <a:r>
              <a:rPr lang="pt-BR" sz="2400" i="1" dirty="0">
                <a:solidFill>
                  <a:srgbClr val="06070E"/>
                </a:solidFill>
              </a:rPr>
              <a:t>gra</a:t>
            </a:r>
            <a:r>
              <a:rPr lang="pt-BR" sz="2400" dirty="0">
                <a:solidFill>
                  <a:srgbClr val="06070E"/>
                </a:solidFill>
              </a:rPr>
              <a:t>ma de esforços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0CE234B-ED93-4589-9252-1B58E6BBD3CB}"/>
              </a:ext>
            </a:extLst>
          </p:cNvPr>
          <p:cNvSpPr txBox="1"/>
          <p:nvPr/>
        </p:nvSpPr>
        <p:spPr>
          <a:xfrm>
            <a:off x="0" y="188640"/>
            <a:ext cx="1890210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pt-BR" sz="2100" b="1" dirty="0">
                <a:solidFill>
                  <a:srgbClr val="06070E"/>
                </a:solidFill>
                <a:latin typeface="Arial"/>
                <a:cs typeface="Arial"/>
              </a:rPr>
              <a:t>Exemplo 1)</a:t>
            </a:r>
            <a:endParaRPr lang="en-US" sz="21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5458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2" t="22093" r="35463" b="20268"/>
          <a:stretch/>
        </p:blipFill>
        <p:spPr bwMode="auto">
          <a:xfrm>
            <a:off x="263352" y="1124744"/>
            <a:ext cx="4752528" cy="531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775520" y="260648"/>
            <a:ext cx="38235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pt-BR" sz="2200" dirty="0">
                <a:solidFill>
                  <a:srgbClr val="06070E"/>
                </a:solidFill>
              </a:rPr>
              <a:t>a) diagrama de esforços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6168008" y="404664"/>
            <a:ext cx="33992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pt-BR" sz="2200" dirty="0">
                <a:solidFill>
                  <a:srgbClr val="06070E"/>
                </a:solidFill>
              </a:rPr>
              <a:t>b) Tensões em A e B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6" t="39323" r="48507" b="27084"/>
          <a:stretch/>
        </p:blipFill>
        <p:spPr bwMode="auto">
          <a:xfrm>
            <a:off x="6456040" y="2348880"/>
            <a:ext cx="5294251" cy="443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F62C7394-7E9E-47F9-92A4-79168FA9CD99}"/>
              </a:ext>
            </a:extLst>
          </p:cNvPr>
          <p:cNvSpPr txBox="1"/>
          <p:nvPr/>
        </p:nvSpPr>
        <p:spPr>
          <a:xfrm>
            <a:off x="0" y="188640"/>
            <a:ext cx="1890210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pt-BR" sz="2100" b="1" dirty="0">
                <a:solidFill>
                  <a:srgbClr val="06070E"/>
                </a:solidFill>
                <a:latin typeface="Arial"/>
                <a:cs typeface="Arial"/>
              </a:rPr>
              <a:t>Exemplo 1)</a:t>
            </a:r>
            <a:endParaRPr lang="en-US" sz="21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CE952D3-4FA9-451F-8236-1D31C5DF0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9" t="31841" r="35253" b="43960"/>
          <a:stretch/>
        </p:blipFill>
        <p:spPr bwMode="auto">
          <a:xfrm>
            <a:off x="8328248" y="908720"/>
            <a:ext cx="1476163" cy="119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6CCE360-E6BC-4346-B85F-BAC02FC17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456" y="116632"/>
            <a:ext cx="1873677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98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ensaio traca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7210" r="17032" b="1157"/>
          <a:stretch>
            <a:fillRect/>
          </a:stretch>
        </p:blipFill>
        <p:spPr bwMode="auto">
          <a:xfrm>
            <a:off x="8400256" y="260648"/>
            <a:ext cx="3158970" cy="276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-456728" y="692696"/>
            <a:ext cx="387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pt-BR" sz="2400" dirty="0">
                <a:solidFill>
                  <a:srgbClr val="06070E"/>
                </a:solidFill>
              </a:rPr>
              <a:t>c) Alongamento em A: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E24F71B7-6183-45D9-8DDB-A875A21CA6EB}"/>
              </a:ext>
            </a:extLst>
          </p:cNvPr>
          <p:cNvSpPr txBox="1"/>
          <p:nvPr/>
        </p:nvSpPr>
        <p:spPr>
          <a:xfrm>
            <a:off x="0" y="116632"/>
            <a:ext cx="1890210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pt-BR" sz="2100" b="1" dirty="0">
                <a:solidFill>
                  <a:srgbClr val="06070E"/>
                </a:solidFill>
                <a:latin typeface="Arial"/>
                <a:cs typeface="Arial"/>
              </a:rPr>
              <a:t>Exemplo 1)</a:t>
            </a:r>
            <a:endParaRPr lang="en-US" sz="21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AC040D8-0FF5-4460-AC3E-FD1646130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6" t="53492" r="36676" b="38224"/>
          <a:stretch/>
        </p:blipFill>
        <p:spPr bwMode="auto">
          <a:xfrm>
            <a:off x="1343472" y="1340768"/>
            <a:ext cx="1667295" cy="69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7980680-76DF-4EAB-B0D6-25DAC003E9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54" t="40328" r="72023" b="46963"/>
          <a:stretch/>
        </p:blipFill>
        <p:spPr>
          <a:xfrm>
            <a:off x="4007768" y="5445224"/>
            <a:ext cx="981809" cy="6743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4E2EE9F-9133-4A48-95C3-FEB460B8DF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888" t="20647" r="25730" b="46589"/>
          <a:stretch/>
        </p:blipFill>
        <p:spPr>
          <a:xfrm>
            <a:off x="695400" y="4005064"/>
            <a:ext cx="2016224" cy="2761356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95A2568C-4738-4277-9B96-6F0D64203EEF}"/>
              </a:ext>
            </a:extLst>
          </p:cNvPr>
          <p:cNvSpPr txBox="1"/>
          <p:nvPr/>
        </p:nvSpPr>
        <p:spPr>
          <a:xfrm>
            <a:off x="3071664" y="6584328"/>
            <a:ext cx="4320480" cy="25391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pt-BR" sz="1200" b="1" dirty="0">
                <a:solidFill>
                  <a:srgbClr val="06070E"/>
                </a:solidFill>
                <a:latin typeface="Arial"/>
                <a:cs typeface="Arial"/>
                <a:sym typeface="UniversalMath1 BT" panose="05050102010205020602" pitchFamily="18" charset="2"/>
              </a:rPr>
              <a:t>: </a:t>
            </a:r>
            <a:r>
              <a:rPr lang="pt-BR" sz="1200" b="1" dirty="0">
                <a:solidFill>
                  <a:srgbClr val="06070E"/>
                </a:solidFill>
                <a:latin typeface="Arial"/>
                <a:cs typeface="Arial"/>
              </a:rPr>
              <a:t>Variação de comprimento da barra</a:t>
            </a:r>
            <a:endParaRPr lang="en-US" sz="12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ADB6476-5C8B-44C1-A662-9877438CA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7688" y="4221088"/>
            <a:ext cx="2671304" cy="104411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C9C33AD8-36B5-4750-B6CB-FF1D18B4D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1" t="44224" r="38931" b="47592"/>
          <a:stretch/>
        </p:blipFill>
        <p:spPr bwMode="auto">
          <a:xfrm>
            <a:off x="191344" y="2420888"/>
            <a:ext cx="640745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3DF62FD6-F7F6-4659-A6AF-7F6B0504B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2" t="22093" r="35463" b="20268"/>
          <a:stretch/>
        </p:blipFill>
        <p:spPr bwMode="auto">
          <a:xfrm>
            <a:off x="8544272" y="3326751"/>
            <a:ext cx="3160175" cy="353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030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1" t="44224" r="38931" b="24415"/>
          <a:stretch/>
        </p:blipFill>
        <p:spPr bwMode="auto">
          <a:xfrm>
            <a:off x="191344" y="980728"/>
            <a:ext cx="635402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ensaio tracao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7210" r="17032" b="1157"/>
          <a:stretch>
            <a:fillRect/>
          </a:stretch>
        </p:blipFill>
        <p:spPr bwMode="auto">
          <a:xfrm>
            <a:off x="8112224" y="0"/>
            <a:ext cx="3350928" cy="293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-672752" y="260648"/>
            <a:ext cx="54366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pt-BR" dirty="0">
                <a:solidFill>
                  <a:srgbClr val="06070E"/>
                </a:solidFill>
              </a:rPr>
              <a:t>c) Alongamento em A: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D01C6F56-F2E9-430C-B0C2-727B96DAD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2" t="22093" r="35463" b="20268"/>
          <a:stretch/>
        </p:blipFill>
        <p:spPr bwMode="auto">
          <a:xfrm>
            <a:off x="7752184" y="3246154"/>
            <a:ext cx="3232183" cy="36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2116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919536" y="188640"/>
            <a:ext cx="85509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06070E"/>
                </a:solidFill>
              </a:rPr>
              <a:t>Qual a maior força P que pode ser aplicada para que nenhum trecho fique fora do trecho linear (elástico linear)?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7" t="18945" r="41554" b="18169"/>
          <a:stretch/>
        </p:blipFill>
        <p:spPr bwMode="auto">
          <a:xfrm>
            <a:off x="9768408" y="3573016"/>
            <a:ext cx="1885860" cy="30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35360" y="1844824"/>
            <a:ext cx="3510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6070E"/>
                </a:solidFill>
              </a:rPr>
              <a:t>Cálculo de tensão entre C e A: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8" t="39035" r="31701" b="56030"/>
          <a:stretch/>
        </p:blipFill>
        <p:spPr bwMode="auto">
          <a:xfrm>
            <a:off x="263352" y="2564904"/>
            <a:ext cx="832013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263352" y="3933056"/>
            <a:ext cx="3501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6070E"/>
                </a:solidFill>
              </a:rPr>
              <a:t>Cálculo de tensão entre A e B: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3" t="66631" r="25881" b="27433"/>
          <a:stretch/>
        </p:blipFill>
        <p:spPr bwMode="auto">
          <a:xfrm>
            <a:off x="263351" y="4725144"/>
            <a:ext cx="8342595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1" t="69732" r="51254" b="25652"/>
          <a:stretch/>
        </p:blipFill>
        <p:spPr bwMode="auto">
          <a:xfrm>
            <a:off x="4223792" y="6165304"/>
            <a:ext cx="2419095" cy="4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6F5F0ABE-7576-403F-BE70-61CA49F3ECB9}"/>
              </a:ext>
            </a:extLst>
          </p:cNvPr>
          <p:cNvSpPr txBox="1"/>
          <p:nvPr/>
        </p:nvSpPr>
        <p:spPr>
          <a:xfrm>
            <a:off x="3714" y="260648"/>
            <a:ext cx="1890210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pt-BR" sz="2100" b="1" dirty="0">
                <a:solidFill>
                  <a:srgbClr val="06070E"/>
                </a:solidFill>
                <a:latin typeface="Arial"/>
                <a:cs typeface="Arial"/>
              </a:rPr>
              <a:t>Exemplo 2)</a:t>
            </a:r>
            <a:endParaRPr lang="en-US" sz="21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14" name="Picture 5" descr="ensaio tracao3">
            <a:extLst>
              <a:ext uri="{FF2B5EF4-FFF2-40B4-BE49-F238E27FC236}">
                <a16:creationId xmlns:a16="http://schemas.microsoft.com/office/drawing/2014/main" id="{E65DD1B2-337E-4196-AA68-5F8CE83F3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7210" r="17032" b="1157"/>
          <a:stretch>
            <a:fillRect/>
          </a:stretch>
        </p:blipFill>
        <p:spPr bwMode="auto">
          <a:xfrm>
            <a:off x="8832304" y="764704"/>
            <a:ext cx="3107964" cy="272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C88F774-99B1-4A39-A633-6A13705C5234}"/>
              </a:ext>
            </a:extLst>
          </p:cNvPr>
          <p:cNvSpPr/>
          <p:nvPr/>
        </p:nvSpPr>
        <p:spPr>
          <a:xfrm>
            <a:off x="3935760" y="6093296"/>
            <a:ext cx="2952328" cy="57606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949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7F32388-8545-4BE1-AB32-A43E3713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>
              <a:defRPr/>
            </a:pPr>
            <a:fld id="{C243FE0C-8164-473B-9981-67D8E5625487}" type="slidenum">
              <a:rPr lang="pt-BR" altLang="pt-BR" smtClean="0"/>
              <a:pPr>
                <a:defRPr/>
              </a:pPr>
              <a:t>38</a:t>
            </a:fld>
            <a:endParaRPr lang="pt-BR" altLang="pt-BR"/>
          </a:p>
        </p:txBody>
      </p:sp>
      <p:sp>
        <p:nvSpPr>
          <p:cNvPr id="3" name="Espaço Reservado para Número de Slide 3">
            <a:extLst>
              <a:ext uri="{FF2B5EF4-FFF2-40B4-BE49-F238E27FC236}">
                <a16:creationId xmlns:a16="http://schemas.microsoft.com/office/drawing/2014/main" id="{2666CB82-CF7A-42F8-BD78-676113A3073D}"/>
              </a:ext>
            </a:extLst>
          </p:cNvPr>
          <p:cNvSpPr txBox="1">
            <a:spLocks/>
          </p:cNvSpPr>
          <p:nvPr/>
        </p:nvSpPr>
        <p:spPr>
          <a:xfrm>
            <a:off x="9182100" y="5162551"/>
            <a:ext cx="285750" cy="273844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A79D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C243FE0C-8164-473B-9981-67D8E5625487}" type="slidenum">
              <a:rPr lang="pt-BR" altLang="pt-BR" sz="900"/>
              <a:pPr>
                <a:defRPr/>
              </a:pPr>
              <a:t>38</a:t>
            </a:fld>
            <a:endParaRPr lang="pt-BR" altLang="pt-BR" sz="90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A6117C70-04E4-4904-82F4-2DC02A1B2DB6}"/>
              </a:ext>
            </a:extLst>
          </p:cNvPr>
          <p:cNvSpPr txBox="1"/>
          <p:nvPr/>
        </p:nvSpPr>
        <p:spPr>
          <a:xfrm>
            <a:off x="0" y="116632"/>
            <a:ext cx="1668761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pt-BR" b="1" dirty="0">
                <a:solidFill>
                  <a:srgbClr val="06070E"/>
                </a:solidFill>
                <a:latin typeface="Arial"/>
                <a:cs typeface="Arial"/>
              </a:rPr>
              <a:t>Exemplo 4)</a:t>
            </a:r>
            <a:endParaRPr lang="en-US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32D1EC7-C897-43D7-8CD9-9A715C06D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21" t="25750" r="23707" b="4351"/>
          <a:stretch/>
        </p:blipFill>
        <p:spPr>
          <a:xfrm>
            <a:off x="2783632" y="116632"/>
            <a:ext cx="8118902" cy="6502076"/>
          </a:xfrm>
          <a:prstGeom prst="rect">
            <a:avLst/>
          </a:prstGeom>
        </p:spPr>
      </p:pic>
      <p:sp>
        <p:nvSpPr>
          <p:cNvPr id="7" name="Retângulo 11">
            <a:extLst>
              <a:ext uri="{FF2B5EF4-FFF2-40B4-BE49-F238E27FC236}">
                <a16:creationId xmlns:a16="http://schemas.microsoft.com/office/drawing/2014/main" id="{AE7B5463-4930-4F3C-A079-E6226EC17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6604084"/>
            <a:ext cx="692467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pt-BR" sz="1050" dirty="0">
                <a:solidFill>
                  <a:srgbClr val="06070E"/>
                </a:solidFill>
                <a:latin typeface="Arial" panose="020B0604020202020204" pitchFamily="34" charset="0"/>
              </a:rPr>
              <a:t>*Resistência do Materiais: Um guia prático. Valerio Almeida; Marcelo Greco, Daniel Maciel. Elsevier, 2018</a:t>
            </a:r>
          </a:p>
        </p:txBody>
      </p:sp>
    </p:spTree>
    <p:extLst>
      <p:ext uri="{BB962C8B-B14F-4D97-AF65-F5344CB8AC3E}">
        <p14:creationId xmlns:p14="http://schemas.microsoft.com/office/powerpoint/2010/main" val="3055712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7F32388-8545-4BE1-AB32-A43E3713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>
              <a:defRPr/>
            </a:pPr>
            <a:fld id="{C243FE0C-8164-473B-9981-67D8E5625487}" type="slidenum">
              <a:rPr lang="pt-BR" altLang="pt-BR" smtClean="0"/>
              <a:pPr>
                <a:defRPr/>
              </a:pPr>
              <a:t>39</a:t>
            </a:fld>
            <a:endParaRPr lang="pt-BR" altLang="pt-BR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FC81985-9C24-4E6B-B55C-4D0B24A4FF0F}"/>
              </a:ext>
            </a:extLst>
          </p:cNvPr>
          <p:cNvSpPr txBox="1"/>
          <p:nvPr/>
        </p:nvSpPr>
        <p:spPr>
          <a:xfrm>
            <a:off x="-10443" y="116632"/>
            <a:ext cx="1668761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pt-BR" b="1" dirty="0">
                <a:solidFill>
                  <a:srgbClr val="06070E"/>
                </a:solidFill>
                <a:latin typeface="Arial"/>
                <a:cs typeface="Arial"/>
              </a:rPr>
              <a:t>Exemplo 4)</a:t>
            </a:r>
            <a:endParaRPr lang="en-US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78944FC-6E5D-43AD-8469-A5F21521B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6" t="26685" r="36741" b="62817"/>
          <a:stretch/>
        </p:blipFill>
        <p:spPr>
          <a:xfrm>
            <a:off x="3503712" y="5517232"/>
            <a:ext cx="5508612" cy="92083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C868FF2-F883-4548-9695-4CAE58E775C2}"/>
              </a:ext>
            </a:extLst>
          </p:cNvPr>
          <p:cNvPicPr/>
          <p:nvPr/>
        </p:nvPicPr>
        <p:blipFill rotWithShape="1">
          <a:blip r:embed="rId3"/>
          <a:srcRect l="27032" t="30226" r="36042" b="16349"/>
          <a:stretch/>
        </p:blipFill>
        <p:spPr bwMode="auto">
          <a:xfrm>
            <a:off x="8040216" y="332656"/>
            <a:ext cx="3789040" cy="37444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E72FD5A-45A3-4187-BE06-95590A9FB4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91" t="34161" r="26625" b="14443"/>
          <a:stretch/>
        </p:blipFill>
        <p:spPr>
          <a:xfrm>
            <a:off x="1775520" y="188640"/>
            <a:ext cx="5616624" cy="407538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831EC1DD-D8D0-49AE-A2F2-117D0E16CD2E}"/>
                  </a:ext>
                </a:extLst>
              </p:cNvPr>
              <p:cNvSpPr/>
              <p:nvPr/>
            </p:nvSpPr>
            <p:spPr>
              <a:xfrm>
                <a:off x="407368" y="4725144"/>
                <a:ext cx="22844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</a:t>
                </a:r>
                <a:r>
                  <a:rPr lang="pt-BR" b="1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</a:t>
                </a:r>
                <a:r>
                  <a:rPr lang="pt-BR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𝜸</m:t>
                        </m:r>
                      </m:e>
                      <m:sub>
                        <m:r>
                          <a:rPr lang="pt-BR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𝒔𝒐𝒍𝒐</m:t>
                        </m:r>
                      </m:sub>
                    </m:sSub>
                    <m:r>
                      <a:rPr lang="pt-BR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pt-BR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𝑳</m:t>
                    </m:r>
                    <m:r>
                      <a:rPr lang="pt-BR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pt-BR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pt-BR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pt-BR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sSub>
                      <m:sSubPr>
                        <m:ctrlPr>
                          <a:rPr lang="pt-BR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pt-BR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lang="pt-BR" b="1" dirty="0"/>
              </a:p>
            </p:txBody>
          </p:sp>
        </mc:Choice>
        <mc:Fallback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831EC1DD-D8D0-49AE-A2F2-117D0E16CD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4725144"/>
                <a:ext cx="2284472" cy="369332"/>
              </a:xfrm>
              <a:prstGeom prst="rect">
                <a:avLst/>
              </a:prstGeom>
              <a:blipFill>
                <a:blip r:embed="rId5"/>
                <a:stretch>
                  <a:fillRect l="-2400" t="-9836" b="-2295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025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35360" y="188640"/>
            <a:ext cx="5832648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Definição de Deformação (</a:t>
            </a:r>
            <a:r>
              <a:rPr lang="el-GR" sz="2600" b="1" dirty="0">
                <a:solidFill>
                  <a:srgbClr val="06070E"/>
                </a:solidFill>
                <a:latin typeface="Arial"/>
                <a:cs typeface="Arial"/>
              </a:rPr>
              <a:t>ε</a:t>
            </a:r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)</a:t>
            </a:r>
            <a:endParaRPr lang="en-US" sz="26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667001" y="1464309"/>
            <a:ext cx="103939" cy="3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23247" r="15224" b="43280"/>
          <a:stretch/>
        </p:blipFill>
        <p:spPr bwMode="auto">
          <a:xfrm>
            <a:off x="839416" y="4653136"/>
            <a:ext cx="6231273" cy="170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/>
          <p:nvPr/>
        </p:nvSpPr>
        <p:spPr>
          <a:xfrm>
            <a:off x="335360" y="3140968"/>
            <a:ext cx="6336704" cy="40780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l-GR" sz="2200" dirty="0">
                <a:solidFill>
                  <a:srgbClr val="06070E"/>
                </a:solidFill>
                <a:latin typeface="Arial"/>
                <a:cs typeface="Arial"/>
              </a:rPr>
              <a:t>ε</a:t>
            </a:r>
            <a:r>
              <a:rPr lang="pt-BR" sz="2200" dirty="0">
                <a:solidFill>
                  <a:srgbClr val="06070E"/>
                </a:solidFill>
                <a:latin typeface="Arial"/>
                <a:cs typeface="Arial"/>
              </a:rPr>
              <a:t>: a</a:t>
            </a:r>
            <a:r>
              <a:rPr lang="en-US" sz="2200" dirty="0" err="1">
                <a:solidFill>
                  <a:srgbClr val="06070E"/>
                </a:solidFill>
                <a:latin typeface="Arial"/>
                <a:cs typeface="Arial"/>
              </a:rPr>
              <a:t>longamento</a:t>
            </a:r>
            <a:r>
              <a:rPr lang="en-US" sz="2200" dirty="0">
                <a:solidFill>
                  <a:srgbClr val="06070E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06070E"/>
                </a:solidFill>
                <a:latin typeface="Arial"/>
                <a:cs typeface="Arial"/>
              </a:rPr>
              <a:t>relativa</a:t>
            </a:r>
            <a:r>
              <a:rPr lang="en-US" sz="2200" dirty="0">
                <a:solidFill>
                  <a:srgbClr val="06070E"/>
                </a:solidFill>
                <a:latin typeface="Arial"/>
                <a:cs typeface="Arial"/>
              </a:rPr>
              <a:t>: </a:t>
            </a:r>
            <a:r>
              <a:rPr lang="en-US" sz="2200" dirty="0" err="1">
                <a:solidFill>
                  <a:srgbClr val="06070E"/>
                </a:solidFill>
                <a:latin typeface="Arial"/>
                <a:cs typeface="Arial"/>
              </a:rPr>
              <a:t>deformação</a:t>
            </a:r>
            <a:r>
              <a:rPr lang="en-US" sz="2200" dirty="0">
                <a:solidFill>
                  <a:srgbClr val="06070E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06070E"/>
                </a:solidFill>
                <a:latin typeface="Arial"/>
                <a:cs typeface="Arial"/>
              </a:rPr>
              <a:t>específica</a:t>
            </a:r>
            <a:endParaRPr lang="en-US" sz="220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9" t="53771" r="44388" b="40936"/>
          <a:stretch/>
        </p:blipFill>
        <p:spPr bwMode="auto">
          <a:xfrm>
            <a:off x="8040216" y="4869160"/>
            <a:ext cx="395664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6" t="45692" r="51821" b="41731"/>
          <a:stretch/>
        </p:blipFill>
        <p:spPr bwMode="auto">
          <a:xfrm>
            <a:off x="7824192" y="2060848"/>
            <a:ext cx="3060339" cy="139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3"/>
          <p:cNvSpPr txBox="1"/>
          <p:nvPr/>
        </p:nvSpPr>
        <p:spPr>
          <a:xfrm>
            <a:off x="407368" y="1556792"/>
            <a:ext cx="5328592" cy="40780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200" dirty="0">
                <a:solidFill>
                  <a:srgbClr val="06070E"/>
                </a:solidFill>
                <a:latin typeface="Arial"/>
                <a:cs typeface="Arial"/>
              </a:rPr>
              <a:t>L</a:t>
            </a:r>
            <a:r>
              <a:rPr lang="pt-BR" sz="2200" baseline="-25000" dirty="0">
                <a:solidFill>
                  <a:srgbClr val="06070E"/>
                </a:solidFill>
                <a:latin typeface="Arial"/>
                <a:cs typeface="Arial"/>
              </a:rPr>
              <a:t>0</a:t>
            </a:r>
            <a:r>
              <a:rPr lang="pt-BR" sz="2200" dirty="0">
                <a:solidFill>
                  <a:srgbClr val="06070E"/>
                </a:solidFill>
                <a:latin typeface="Arial"/>
                <a:cs typeface="Arial"/>
              </a:rPr>
              <a:t>: comprimento inicial da barra reta</a:t>
            </a:r>
            <a:endParaRPr lang="en-US" sz="220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16" name="TextBox 3"/>
          <p:cNvSpPr txBox="1"/>
          <p:nvPr/>
        </p:nvSpPr>
        <p:spPr>
          <a:xfrm>
            <a:off x="407368" y="890718"/>
            <a:ext cx="6002967" cy="40780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200" dirty="0">
                <a:solidFill>
                  <a:srgbClr val="06070E"/>
                </a:solidFill>
                <a:latin typeface="Arial"/>
                <a:cs typeface="Arial"/>
              </a:rPr>
              <a:t>N : esforço normal de tração</a:t>
            </a:r>
            <a:endParaRPr lang="en-US" sz="220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17" name="TextBox 3"/>
          <p:cNvSpPr txBox="1"/>
          <p:nvPr/>
        </p:nvSpPr>
        <p:spPr>
          <a:xfrm>
            <a:off x="335360" y="2348880"/>
            <a:ext cx="4744669" cy="40780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200" dirty="0">
                <a:solidFill>
                  <a:srgbClr val="06070E"/>
                </a:solidFill>
                <a:latin typeface="Arial"/>
                <a:cs typeface="Arial"/>
              </a:rPr>
              <a:t>L : comprimento final</a:t>
            </a:r>
            <a:endParaRPr lang="en-US" sz="2200" dirty="0">
              <a:solidFill>
                <a:srgbClr val="06070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641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7F32388-8545-4BE1-AB32-A43E3713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412" y="6492875"/>
            <a:ext cx="2743200" cy="365125"/>
          </a:xfrm>
        </p:spPr>
        <p:txBody>
          <a:bodyPr/>
          <a:lstStyle/>
          <a:p>
            <a:pPr>
              <a:defRPr/>
            </a:pPr>
            <a:fld id="{C243FE0C-8164-473B-9981-67D8E5625487}" type="slidenum">
              <a:rPr lang="pt-BR" altLang="pt-BR" smtClean="0"/>
              <a:pPr>
                <a:defRPr/>
              </a:pPr>
              <a:t>40</a:t>
            </a:fld>
            <a:endParaRPr lang="pt-BR" altLang="pt-BR"/>
          </a:p>
        </p:txBody>
      </p:sp>
      <p:sp>
        <p:nvSpPr>
          <p:cNvPr id="3" name="Espaço Reservado para Número de Slide 3">
            <a:extLst>
              <a:ext uri="{FF2B5EF4-FFF2-40B4-BE49-F238E27FC236}">
                <a16:creationId xmlns:a16="http://schemas.microsoft.com/office/drawing/2014/main" id="{59370B62-D2F3-44F4-B737-4ED980481365}"/>
              </a:ext>
            </a:extLst>
          </p:cNvPr>
          <p:cNvSpPr txBox="1">
            <a:spLocks/>
          </p:cNvSpPr>
          <p:nvPr/>
        </p:nvSpPr>
        <p:spPr>
          <a:xfrm>
            <a:off x="9182100" y="5162551"/>
            <a:ext cx="285750" cy="273844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A79D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C243FE0C-8164-473B-9981-67D8E5625487}" type="slidenum">
              <a:rPr lang="pt-BR" altLang="pt-BR" sz="900"/>
              <a:pPr>
                <a:defRPr/>
              </a:pPr>
              <a:t>40</a:t>
            </a:fld>
            <a:endParaRPr lang="pt-BR" altLang="pt-BR" sz="90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D7B95C02-16BB-4128-A4A2-2B643216AC83}"/>
              </a:ext>
            </a:extLst>
          </p:cNvPr>
          <p:cNvSpPr txBox="1"/>
          <p:nvPr/>
        </p:nvSpPr>
        <p:spPr>
          <a:xfrm>
            <a:off x="107598" y="129665"/>
            <a:ext cx="1668761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pt-BR" b="1" dirty="0">
                <a:solidFill>
                  <a:srgbClr val="06070E"/>
                </a:solidFill>
                <a:latin typeface="Arial"/>
                <a:cs typeface="Arial"/>
              </a:rPr>
              <a:t>Exemplo 4)</a:t>
            </a:r>
            <a:endParaRPr lang="en-US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89E7394-2203-4C3F-B67E-B4CF8AE16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22" t="32198" r="39628" b="63142"/>
          <a:stretch/>
        </p:blipFill>
        <p:spPr>
          <a:xfrm>
            <a:off x="2135560" y="188640"/>
            <a:ext cx="3503467" cy="82809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265620E-6B88-4F2A-9013-FAC0A045C92F}"/>
              </a:ext>
            </a:extLst>
          </p:cNvPr>
          <p:cNvPicPr/>
          <p:nvPr/>
        </p:nvPicPr>
        <p:blipFill rotWithShape="1">
          <a:blip r:embed="rId3"/>
          <a:srcRect l="27032" t="30226" r="36042" b="16349"/>
          <a:stretch/>
        </p:blipFill>
        <p:spPr bwMode="auto">
          <a:xfrm>
            <a:off x="7680176" y="188640"/>
            <a:ext cx="3474386" cy="3366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47001B3-88AA-436A-9BF6-2BF454BACB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91" t="34161" r="26625" b="14443"/>
          <a:stretch/>
        </p:blipFill>
        <p:spPr>
          <a:xfrm>
            <a:off x="7464152" y="3933056"/>
            <a:ext cx="3862746" cy="28027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D8CD335-4F01-4254-9A68-CB0D3EDE0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6" t="75839" r="47092" b="3416"/>
          <a:stretch/>
        </p:blipFill>
        <p:spPr>
          <a:xfrm>
            <a:off x="263352" y="3284984"/>
            <a:ext cx="6361982" cy="28956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AD9949D-6465-47DC-8A09-EC8746B27A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54" t="40328" r="72023" b="46963"/>
          <a:stretch/>
        </p:blipFill>
        <p:spPr>
          <a:xfrm>
            <a:off x="4079776" y="2060848"/>
            <a:ext cx="1152128" cy="840822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55FDB38-D44B-4F9F-AE56-72116123FFE1}"/>
              </a:ext>
            </a:extLst>
          </p:cNvPr>
          <p:cNvSpPr txBox="1"/>
          <p:nvPr/>
        </p:nvSpPr>
        <p:spPr>
          <a:xfrm>
            <a:off x="191344" y="1484784"/>
            <a:ext cx="5400600" cy="40780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pt-BR" sz="2200" b="1" dirty="0">
                <a:solidFill>
                  <a:srgbClr val="06070E"/>
                </a:solidFill>
                <a:latin typeface="Arial"/>
                <a:cs typeface="Arial"/>
              </a:rPr>
              <a:t>Variação de comprimento da barra:</a:t>
            </a:r>
            <a:endParaRPr lang="en-US" sz="22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27333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/>
          <p:cNvSpPr txBox="1"/>
          <p:nvPr/>
        </p:nvSpPr>
        <p:spPr>
          <a:xfrm>
            <a:off x="263352" y="188640"/>
            <a:ext cx="6192688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CISALHAMENTO PURO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t="24836" r="54955" b="22627"/>
          <a:stretch/>
        </p:blipFill>
        <p:spPr bwMode="auto">
          <a:xfrm>
            <a:off x="479376" y="1916832"/>
            <a:ext cx="4104456" cy="41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/>
          <p:cNvSpPr txBox="1"/>
          <p:nvPr/>
        </p:nvSpPr>
        <p:spPr>
          <a:xfrm>
            <a:off x="191344" y="1052736"/>
            <a:ext cx="8136904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Suponha ação que gere apenas força cortante.</a:t>
            </a:r>
            <a:endParaRPr lang="en-US" sz="240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7032104" y="1196752"/>
            <a:ext cx="3368865" cy="80791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Ex. Ligações parafusadas</a:t>
            </a:r>
            <a:endParaRPr lang="en-US" sz="240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7032104" y="2204864"/>
            <a:ext cx="6264696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Força cortante V age no parafuso</a:t>
            </a:r>
            <a:endParaRPr lang="en-US" sz="240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7104112" y="2924944"/>
            <a:ext cx="4464496" cy="80791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Supondo tensões normais desprezíveis</a:t>
            </a:r>
            <a:endParaRPr lang="en-US" sz="240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81700B7-6006-4656-8F56-BFFD4B8BE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4365104"/>
            <a:ext cx="1872208" cy="19892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D5527D-4F14-4F53-A909-15185B3FE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4432" y="5013176"/>
            <a:ext cx="1800200" cy="135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761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/>
          <p:nvPr/>
        </p:nvSpPr>
        <p:spPr>
          <a:xfrm>
            <a:off x="551384" y="1052736"/>
            <a:ext cx="7137094" cy="16850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100" dirty="0">
                <a:solidFill>
                  <a:srgbClr val="06070E"/>
                </a:solidFill>
                <a:latin typeface="Arial"/>
                <a:cs typeface="Arial"/>
              </a:rPr>
              <a:t>Admitindo:</a:t>
            </a:r>
          </a:p>
          <a:p>
            <a:endParaRPr lang="pt-BR" sz="2100" dirty="0">
              <a:solidFill>
                <a:srgbClr val="06070E"/>
              </a:solidFill>
              <a:latin typeface="Arial"/>
              <a:cs typeface="Arial"/>
            </a:endParaRPr>
          </a:p>
          <a:p>
            <a:pPr marL="385763" indent="-385763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06070E"/>
                </a:solidFill>
                <a:latin typeface="Arial"/>
                <a:cs typeface="Arial"/>
              </a:rPr>
              <a:t>V suficiente grande</a:t>
            </a:r>
          </a:p>
          <a:p>
            <a:pPr marL="385763" indent="-385763">
              <a:buFont typeface="Arial" panose="020B0604020202020204" pitchFamily="34" charset="0"/>
              <a:buChar char="•"/>
            </a:pPr>
            <a:endParaRPr lang="pt-BR" sz="2100" dirty="0">
              <a:solidFill>
                <a:srgbClr val="06070E"/>
              </a:solidFill>
              <a:latin typeface="Arial"/>
              <a:cs typeface="Arial"/>
            </a:endParaRPr>
          </a:p>
          <a:p>
            <a:pPr marL="385763" indent="-385763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06070E"/>
                </a:solidFill>
                <a:latin typeface="Arial"/>
                <a:cs typeface="Arial"/>
              </a:rPr>
              <a:t>apoios rígidos</a:t>
            </a:r>
            <a:endParaRPr lang="en-US" sz="210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0368" r="59881" b="18328"/>
          <a:stretch/>
        </p:blipFill>
        <p:spPr bwMode="auto">
          <a:xfrm>
            <a:off x="5375920" y="1916832"/>
            <a:ext cx="1836965" cy="113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 entalhada para a direita 1"/>
          <p:cNvSpPr/>
          <p:nvPr/>
        </p:nvSpPr>
        <p:spPr>
          <a:xfrm>
            <a:off x="3791744" y="2492896"/>
            <a:ext cx="756084" cy="246993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13" name="TextBox 3"/>
          <p:cNvSpPr txBox="1"/>
          <p:nvPr/>
        </p:nvSpPr>
        <p:spPr>
          <a:xfrm>
            <a:off x="551384" y="3861048"/>
            <a:ext cx="6433214" cy="16850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100" dirty="0">
                <a:solidFill>
                  <a:srgbClr val="06070E"/>
                </a:solidFill>
                <a:latin typeface="Arial"/>
                <a:cs typeface="Arial"/>
              </a:rPr>
              <a:t>Normas permitem sua aplicação em:</a:t>
            </a:r>
          </a:p>
          <a:p>
            <a:endParaRPr lang="pt-BR" sz="2100" dirty="0">
              <a:solidFill>
                <a:srgbClr val="06070E"/>
              </a:solidFill>
              <a:latin typeface="Arial"/>
              <a:cs typeface="Arial"/>
            </a:endParaRPr>
          </a:p>
          <a:p>
            <a:pPr marL="321469" indent="-321469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06070E"/>
                </a:solidFill>
                <a:latin typeface="Arial"/>
                <a:cs typeface="Arial"/>
              </a:rPr>
              <a:t> conexões </a:t>
            </a:r>
          </a:p>
          <a:p>
            <a:pPr marL="321469" indent="-321469">
              <a:buFont typeface="Arial" panose="020B0604020202020204" pitchFamily="34" charset="0"/>
              <a:buChar char="•"/>
            </a:pPr>
            <a:endParaRPr lang="pt-BR" sz="2100" dirty="0">
              <a:solidFill>
                <a:srgbClr val="06070E"/>
              </a:solidFill>
              <a:latin typeface="Arial"/>
              <a:cs typeface="Arial"/>
            </a:endParaRPr>
          </a:p>
          <a:p>
            <a:pPr marL="321469" indent="-321469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06070E"/>
                </a:solidFill>
                <a:latin typeface="Arial"/>
                <a:cs typeface="Arial"/>
              </a:rPr>
              <a:t> ligações parafusadas e rebitadas</a:t>
            </a:r>
            <a:endParaRPr lang="en-US" sz="210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14" name="TextBox 3"/>
          <p:cNvSpPr txBox="1"/>
          <p:nvPr/>
        </p:nvSpPr>
        <p:spPr>
          <a:xfrm>
            <a:off x="3791744" y="2060848"/>
            <a:ext cx="997055" cy="38087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025" b="1" i="1" dirty="0">
                <a:solidFill>
                  <a:srgbClr val="06070E"/>
                </a:solidFill>
                <a:latin typeface="Arial"/>
                <a:cs typeface="Arial"/>
              </a:rPr>
              <a:t>aprox.</a:t>
            </a:r>
            <a:endParaRPr lang="en-US" sz="3038" b="1" i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C53489A8-5E4A-40A2-922E-A6CE15560297}"/>
              </a:ext>
            </a:extLst>
          </p:cNvPr>
          <p:cNvSpPr txBox="1"/>
          <p:nvPr/>
        </p:nvSpPr>
        <p:spPr>
          <a:xfrm>
            <a:off x="263352" y="260648"/>
            <a:ext cx="5256584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CISALHAMENTO PURO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266B9D-E6E5-44D2-AF4F-87FFF9E7D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5" t="17713" r="24830" b="24163"/>
          <a:stretch/>
        </p:blipFill>
        <p:spPr>
          <a:xfrm>
            <a:off x="7896200" y="116632"/>
            <a:ext cx="4140458" cy="293991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0BECEC9-A422-4309-91A1-B9FB8C2B38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0" t="36216" r="43035" b="33693"/>
          <a:stretch/>
        </p:blipFill>
        <p:spPr>
          <a:xfrm>
            <a:off x="5879976" y="4581128"/>
            <a:ext cx="6020383" cy="210713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52D09E6-01A6-419C-BB9E-8D42FBF56F13}"/>
              </a:ext>
            </a:extLst>
          </p:cNvPr>
          <p:cNvSpPr/>
          <p:nvPr/>
        </p:nvSpPr>
        <p:spPr>
          <a:xfrm>
            <a:off x="5303912" y="1916832"/>
            <a:ext cx="2232248" cy="10801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8195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t="24836" r="54955" b="22627"/>
          <a:stretch/>
        </p:blipFill>
        <p:spPr bwMode="auto">
          <a:xfrm>
            <a:off x="6456040" y="404664"/>
            <a:ext cx="2283307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25443" r="50955" b="39055"/>
          <a:stretch/>
        </p:blipFill>
        <p:spPr bwMode="auto">
          <a:xfrm>
            <a:off x="9480376" y="2204864"/>
            <a:ext cx="2170727" cy="219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8" t="45343" r="40030" b="19155"/>
          <a:stretch/>
        </p:blipFill>
        <p:spPr bwMode="auto">
          <a:xfrm>
            <a:off x="1271464" y="3717032"/>
            <a:ext cx="2407834" cy="222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/>
          <p:cNvSpPr txBox="1"/>
          <p:nvPr/>
        </p:nvSpPr>
        <p:spPr>
          <a:xfrm>
            <a:off x="407368" y="1340768"/>
            <a:ext cx="5076564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100" dirty="0">
                <a:solidFill>
                  <a:srgbClr val="06070E"/>
                </a:solidFill>
                <a:latin typeface="Arial"/>
                <a:cs typeface="Arial"/>
              </a:rPr>
              <a:t>No parafuso tem a força cortante V</a:t>
            </a:r>
            <a:endParaRPr lang="en-US" sz="210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407368" y="2420888"/>
            <a:ext cx="5503034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100" dirty="0">
                <a:solidFill>
                  <a:srgbClr val="06070E"/>
                </a:solidFill>
                <a:latin typeface="Arial"/>
                <a:cs typeface="Arial"/>
              </a:rPr>
              <a:t>Tome um elemento infinitesimal no parafuso</a:t>
            </a:r>
            <a:endParaRPr lang="en-US" sz="210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1D5027C1-00DE-46C8-B721-8790B56EC0C4}"/>
              </a:ext>
            </a:extLst>
          </p:cNvPr>
          <p:cNvSpPr txBox="1"/>
          <p:nvPr/>
        </p:nvSpPr>
        <p:spPr>
          <a:xfrm>
            <a:off x="263352" y="260648"/>
            <a:ext cx="5256584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CISALHAMENTO PURO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F9766AB-CB25-4FE2-BE78-7CABFD368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0368" r="59881" b="18328"/>
          <a:stretch/>
        </p:blipFill>
        <p:spPr bwMode="auto">
          <a:xfrm>
            <a:off x="9048328" y="5301208"/>
            <a:ext cx="1836965" cy="113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898A060-0CC9-4E6C-BCCD-78429B7C5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928" y="3861048"/>
            <a:ext cx="2607398" cy="263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31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376" y="260648"/>
            <a:ext cx="6048672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TENSÃO CISALHANTE - </a:t>
            </a:r>
            <a:r>
              <a:rPr lang="en-US" sz="4000" b="1" dirty="0">
                <a:solidFill>
                  <a:srgbClr val="06070E"/>
                </a:solidFill>
                <a:latin typeface="Arial"/>
                <a:cs typeface="Arial"/>
                <a:sym typeface="Symbol" panose="05050102010706020507" pitchFamily="18" charset="2"/>
              </a:rPr>
              <a:t></a:t>
            </a:r>
            <a:endParaRPr lang="en-US" sz="4000" b="1" dirty="0">
              <a:solidFill>
                <a:srgbClr val="06070E"/>
              </a:solidFill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07368" y="1268760"/>
            <a:ext cx="7920880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Simetria das tensões cisalhantes, por equilíbrio: </a:t>
            </a:r>
            <a:endParaRPr lang="en-US" sz="240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2" t="28338" r="49761" b="28040"/>
          <a:stretch/>
        </p:blipFill>
        <p:spPr bwMode="auto">
          <a:xfrm>
            <a:off x="4511824" y="2204864"/>
            <a:ext cx="3050405" cy="243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9" t="31045" r="31564" b="24856"/>
          <a:stretch/>
        </p:blipFill>
        <p:spPr bwMode="auto">
          <a:xfrm>
            <a:off x="8976320" y="1412776"/>
            <a:ext cx="2822132" cy="247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4" t="57472" r="38836" b="27244"/>
          <a:stretch/>
        </p:blipFill>
        <p:spPr bwMode="auto">
          <a:xfrm>
            <a:off x="4727848" y="4935573"/>
            <a:ext cx="7169049" cy="192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5CA2395-BA79-43CE-BA90-521BE7A8C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4" y="2276872"/>
            <a:ext cx="2607398" cy="263455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DE46F9F-AF25-44B0-B134-6470B51FDF13}"/>
              </a:ext>
            </a:extLst>
          </p:cNvPr>
          <p:cNvSpPr/>
          <p:nvPr/>
        </p:nvSpPr>
        <p:spPr>
          <a:xfrm>
            <a:off x="10560496" y="6165304"/>
            <a:ext cx="1296144" cy="69269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2257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9" t="36825" r="28029" b="28229"/>
          <a:stretch/>
        </p:blipFill>
        <p:spPr bwMode="auto">
          <a:xfrm>
            <a:off x="263352" y="3861048"/>
            <a:ext cx="5256584" cy="2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407368" y="260648"/>
            <a:ext cx="6552728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DEFORMAÇÃO ANGULAR - </a:t>
            </a:r>
            <a:r>
              <a:rPr lang="el-GR" sz="4000" b="1" dirty="0">
                <a:solidFill>
                  <a:srgbClr val="06070E"/>
                </a:solidFill>
                <a:latin typeface="Gabriola"/>
                <a:cs typeface="Arial"/>
              </a:rPr>
              <a:t>γ</a:t>
            </a:r>
            <a:endParaRPr lang="en-US" sz="4000" b="1" dirty="0">
              <a:solidFill>
                <a:srgbClr val="06070E"/>
              </a:solidFill>
              <a:latin typeface="+mj-lt"/>
              <a:cs typeface="Arial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551384" y="1196752"/>
            <a:ext cx="6389438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As tensões cisalhantes distorcem o elemento</a:t>
            </a:r>
            <a:endParaRPr lang="en-US" sz="240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551384" y="2132856"/>
            <a:ext cx="8784976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Define-se a distorção angular (deformação angular)</a:t>
            </a:r>
            <a:endParaRPr lang="en-US" sz="240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551384" y="2996952"/>
            <a:ext cx="10369152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400" u="sng" dirty="0">
                <a:solidFill>
                  <a:srgbClr val="06070E"/>
                </a:solidFill>
                <a:latin typeface="Arial"/>
                <a:cs typeface="Arial"/>
              </a:rPr>
              <a:t>Deformação angular</a:t>
            </a:r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: Redução do ângulo (orig. reto) do elemento</a:t>
            </a:r>
            <a:endParaRPr lang="en-US" sz="240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4F2DA38-029F-41B7-ADF9-C84E4998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341" y="5373216"/>
            <a:ext cx="6874660" cy="146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72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871071" y="271144"/>
            <a:ext cx="10147866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Diagrama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</a:t>
            </a:r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Tensão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- </a:t>
            </a:r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Deformação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Angular (</a:t>
            </a:r>
            <a:r>
              <a:rPr lang="el-GR" sz="4000" b="1" dirty="0">
                <a:solidFill>
                  <a:srgbClr val="06070E"/>
                </a:solidFill>
                <a:latin typeface="Gabriola"/>
                <a:cs typeface="Arial"/>
              </a:rPr>
              <a:t>τ </a:t>
            </a:r>
            <a:r>
              <a:rPr lang="pt-BR" sz="4000" b="1" dirty="0">
                <a:solidFill>
                  <a:srgbClr val="06070E"/>
                </a:solidFill>
                <a:latin typeface="Mathcad UniMath"/>
                <a:cs typeface="Arial"/>
              </a:rPr>
              <a:t>-</a:t>
            </a:r>
            <a:r>
              <a:rPr lang="el-GR" sz="4000" b="1" dirty="0">
                <a:solidFill>
                  <a:srgbClr val="06070E"/>
                </a:solidFill>
                <a:latin typeface="Gabriola"/>
                <a:cs typeface="Arial"/>
              </a:rPr>
              <a:t>γ</a:t>
            </a:r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)</a:t>
            </a:r>
            <a:endParaRPr lang="en-US" sz="26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7408" y="1196752"/>
            <a:ext cx="5346594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Ensaio de corpo de prova</a:t>
            </a:r>
            <a:endParaRPr lang="en-US" sz="240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4" t="24942" r="19641" b="17850"/>
          <a:stretch/>
        </p:blipFill>
        <p:spPr bwMode="auto">
          <a:xfrm>
            <a:off x="3143672" y="1930022"/>
            <a:ext cx="8704774" cy="49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667001" y="1335722"/>
            <a:ext cx="103939" cy="3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4482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376" y="1196752"/>
            <a:ext cx="4392488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400" i="1" dirty="0">
                <a:solidFill>
                  <a:srgbClr val="06070E"/>
                </a:solidFill>
                <a:latin typeface="Arial"/>
                <a:cs typeface="Arial"/>
              </a:rPr>
              <a:t>Trecho Elástico-Linear</a:t>
            </a:r>
            <a:endParaRPr lang="en-US" sz="2400" i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9" t="52740" r="39672" b="35569"/>
          <a:stretch/>
        </p:blipFill>
        <p:spPr bwMode="auto">
          <a:xfrm>
            <a:off x="7320136" y="1484784"/>
            <a:ext cx="2965099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/>
          <p:nvPr/>
        </p:nvSpPr>
        <p:spPr>
          <a:xfrm>
            <a:off x="479376" y="2204864"/>
            <a:ext cx="6557151" cy="80791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Aço Estrutural: G = 75 GPa</a:t>
            </a:r>
          </a:p>
          <a:p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	                    </a:t>
            </a:r>
            <a:r>
              <a:rPr lang="el-GR" sz="2400" dirty="0">
                <a:solidFill>
                  <a:srgbClr val="FF0000"/>
                </a:solidFill>
                <a:latin typeface="Gabriola"/>
                <a:cs typeface="Arial"/>
              </a:rPr>
              <a:t>τ</a:t>
            </a:r>
            <a:r>
              <a:rPr lang="pt-BR" sz="2400" baseline="-25000" dirty="0">
                <a:solidFill>
                  <a:srgbClr val="FF0000"/>
                </a:solidFill>
                <a:latin typeface="Mathcad UniMath"/>
                <a:cs typeface="Arial"/>
              </a:rPr>
              <a:t>e</a:t>
            </a:r>
            <a:r>
              <a:rPr lang="pt-BR" sz="2400" dirty="0">
                <a:solidFill>
                  <a:srgbClr val="FF0000"/>
                </a:solidFill>
                <a:latin typeface="Mathcad UniMath"/>
                <a:cs typeface="Arial"/>
              </a:rPr>
              <a:t> = </a:t>
            </a:r>
            <a:r>
              <a:rPr lang="pt-BR" sz="2400" dirty="0">
                <a:solidFill>
                  <a:srgbClr val="FF0000"/>
                </a:solidFill>
              </a:rPr>
              <a:t>150 MPa</a:t>
            </a:r>
          </a:p>
        </p:txBody>
      </p:sp>
      <p:sp>
        <p:nvSpPr>
          <p:cNvPr id="12" name="TextBox 3"/>
          <p:cNvSpPr txBox="1"/>
          <p:nvPr/>
        </p:nvSpPr>
        <p:spPr>
          <a:xfrm>
            <a:off x="551384" y="3789040"/>
            <a:ext cx="3726414" cy="80791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/>
                <a:cs typeface="Arial"/>
              </a:rPr>
              <a:t>Alumínio: G = 75 GPa</a:t>
            </a:r>
          </a:p>
          <a:p>
            <a:r>
              <a:rPr lang="en-US" sz="2400" dirty="0">
                <a:solidFill>
                  <a:srgbClr val="0070C0"/>
                </a:solidFill>
                <a:latin typeface="Arial"/>
                <a:cs typeface="Arial"/>
              </a:rPr>
              <a:t>	           </a:t>
            </a:r>
            <a:r>
              <a:rPr lang="el-GR" sz="2400" dirty="0">
                <a:solidFill>
                  <a:srgbClr val="0070C0"/>
                </a:solidFill>
                <a:latin typeface="Gabriola"/>
                <a:cs typeface="Arial"/>
              </a:rPr>
              <a:t>τ</a:t>
            </a:r>
            <a:r>
              <a:rPr lang="pt-BR" sz="2400" baseline="-25000" dirty="0">
                <a:solidFill>
                  <a:srgbClr val="0070C0"/>
                </a:solidFill>
                <a:latin typeface="Mathcad UniMath"/>
                <a:cs typeface="Arial"/>
              </a:rPr>
              <a:t>e</a:t>
            </a:r>
            <a:r>
              <a:rPr lang="pt-BR" sz="2400" dirty="0">
                <a:solidFill>
                  <a:srgbClr val="0070C0"/>
                </a:solidFill>
                <a:latin typeface="Mathcad UniMath"/>
                <a:cs typeface="Arial"/>
              </a:rPr>
              <a:t> = </a:t>
            </a:r>
            <a:r>
              <a:rPr lang="pt-BR" sz="2400" dirty="0">
                <a:solidFill>
                  <a:srgbClr val="0070C0"/>
                </a:solidFill>
              </a:rPr>
              <a:t>26 MPa</a:t>
            </a:r>
          </a:p>
        </p:txBody>
      </p:sp>
      <p:sp>
        <p:nvSpPr>
          <p:cNvPr id="14" name="TextBox 3"/>
          <p:cNvSpPr txBox="1"/>
          <p:nvPr/>
        </p:nvSpPr>
        <p:spPr>
          <a:xfrm>
            <a:off x="479376" y="260648"/>
            <a:ext cx="3829230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Exemplos de materiais</a:t>
            </a:r>
            <a:endParaRPr lang="en-US" sz="26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DBB8E65-CBA3-4281-92B8-92063281A1CA}"/>
              </a:ext>
            </a:extLst>
          </p:cNvPr>
          <p:cNvSpPr txBox="1"/>
          <p:nvPr/>
        </p:nvSpPr>
        <p:spPr>
          <a:xfrm>
            <a:off x="191344" y="5589240"/>
            <a:ext cx="6624736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G: módulo de elasticidade transversal</a:t>
            </a:r>
            <a:endParaRPr lang="en-US" sz="240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7D4849-356E-4121-A543-F9CB0C194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08" y="2708920"/>
            <a:ext cx="5912013" cy="332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305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182AE71-56D3-4279-B366-F73A0CC8E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412" y="6492875"/>
            <a:ext cx="2743200" cy="365125"/>
          </a:xfrm>
        </p:spPr>
        <p:txBody>
          <a:bodyPr/>
          <a:lstStyle/>
          <a:p>
            <a:pPr>
              <a:defRPr/>
            </a:pPr>
            <a:fld id="{C243FE0C-8164-473B-9981-67D8E5625487}" type="slidenum">
              <a:rPr lang="pt-BR" altLang="pt-BR" smtClean="0"/>
              <a:pPr>
                <a:defRPr/>
              </a:pPr>
              <a:t>48</a:t>
            </a:fld>
            <a:endParaRPr lang="pt-BR" alt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9753CB4-7D9B-4BC9-90E1-F7E4ECA71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36" t="15097" r="27753" b="40257"/>
          <a:stretch/>
        </p:blipFill>
        <p:spPr>
          <a:xfrm>
            <a:off x="2279576" y="260648"/>
            <a:ext cx="9397044" cy="601820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E19D3B61-B6E9-4421-849C-AA845846A200}"/>
              </a:ext>
            </a:extLst>
          </p:cNvPr>
          <p:cNvSpPr txBox="1"/>
          <p:nvPr/>
        </p:nvSpPr>
        <p:spPr>
          <a:xfrm>
            <a:off x="-240704" y="116632"/>
            <a:ext cx="2808312" cy="86946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Exemplos de materiais</a:t>
            </a:r>
            <a:endParaRPr lang="en-US" sz="26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7A820016-BFF7-407B-99C4-672C01C68CD4}"/>
              </a:ext>
            </a:extLst>
          </p:cNvPr>
          <p:cNvSpPr txBox="1"/>
          <p:nvPr/>
        </p:nvSpPr>
        <p:spPr>
          <a:xfrm>
            <a:off x="2279576" y="6309320"/>
            <a:ext cx="6669360" cy="3924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just"/>
            <a:r>
              <a:rPr lang="pt-BR" sz="1050" dirty="0">
                <a:solidFill>
                  <a:srgbClr val="06070E"/>
                </a:solidFill>
                <a:latin typeface="Arial"/>
                <a:cs typeface="Arial"/>
              </a:rPr>
              <a:t>Fonte: Ferdinand P. </a:t>
            </a:r>
            <a:r>
              <a:rPr lang="pt-BR" sz="1050" dirty="0" err="1">
                <a:solidFill>
                  <a:srgbClr val="06070E"/>
                </a:solidFill>
                <a:latin typeface="Arial"/>
                <a:cs typeface="Arial"/>
              </a:rPr>
              <a:t>Beer</a:t>
            </a:r>
            <a:r>
              <a:rPr lang="pt-BR" sz="1050" dirty="0">
                <a:solidFill>
                  <a:srgbClr val="06070E"/>
                </a:solidFill>
                <a:latin typeface="Arial"/>
                <a:cs typeface="Arial"/>
              </a:rPr>
              <a:t> / E. Russel Johnston, Jr. / John T. </a:t>
            </a:r>
            <a:r>
              <a:rPr lang="pt-BR" sz="1050" dirty="0" err="1">
                <a:solidFill>
                  <a:srgbClr val="06070E"/>
                </a:solidFill>
                <a:latin typeface="Arial"/>
                <a:cs typeface="Arial"/>
              </a:rPr>
              <a:t>DeWolf</a:t>
            </a:r>
            <a:r>
              <a:rPr lang="pt-BR" sz="1050" dirty="0">
                <a:solidFill>
                  <a:srgbClr val="06070E"/>
                </a:solidFill>
                <a:latin typeface="Arial"/>
                <a:cs typeface="Arial"/>
              </a:rPr>
              <a:t> / David F. </a:t>
            </a:r>
            <a:r>
              <a:rPr lang="pt-BR" sz="1050" dirty="0" err="1">
                <a:solidFill>
                  <a:srgbClr val="06070E"/>
                </a:solidFill>
                <a:latin typeface="Arial"/>
                <a:cs typeface="Arial"/>
              </a:rPr>
              <a:t>Mazurek</a:t>
            </a:r>
            <a:r>
              <a:rPr lang="pt-BR" sz="1050" dirty="0">
                <a:solidFill>
                  <a:srgbClr val="06070E"/>
                </a:solidFill>
                <a:latin typeface="Arial"/>
                <a:cs typeface="Arial"/>
              </a:rPr>
              <a:t>. MECÂNICA DOS MATERIAIS.</a:t>
            </a:r>
            <a:r>
              <a:rPr lang="en-US" sz="1050" dirty="0">
                <a:solidFill>
                  <a:srgbClr val="06070E"/>
                </a:solidFill>
                <a:latin typeface="Arial"/>
                <a:cs typeface="Arial"/>
              </a:rPr>
              <a:t> 2008, The McGraw-Hill Companies, Inc., New York, NY, 10020</a:t>
            </a:r>
            <a:endParaRPr lang="pt-BR" sz="1050" dirty="0">
              <a:solidFill>
                <a:srgbClr val="06070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616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456728" y="260648"/>
            <a:ext cx="8640960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Diagrama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</a:t>
            </a:r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Tensão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- </a:t>
            </a:r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Deformação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Angular (</a:t>
            </a:r>
            <a:r>
              <a:rPr lang="el-GR" sz="4000" b="1" dirty="0">
                <a:solidFill>
                  <a:srgbClr val="06070E"/>
                </a:solidFill>
                <a:latin typeface="Gabriola"/>
                <a:cs typeface="Arial"/>
              </a:rPr>
              <a:t>τ </a:t>
            </a:r>
            <a:r>
              <a:rPr lang="pt-BR" sz="4000" b="1" dirty="0">
                <a:solidFill>
                  <a:srgbClr val="06070E"/>
                </a:solidFill>
                <a:latin typeface="Mathcad UniMath"/>
                <a:cs typeface="Arial"/>
              </a:rPr>
              <a:t>-</a:t>
            </a:r>
            <a:r>
              <a:rPr lang="el-GR" sz="4000" b="1" dirty="0">
                <a:solidFill>
                  <a:srgbClr val="06070E"/>
                </a:solidFill>
                <a:latin typeface="Gabriola"/>
                <a:cs typeface="Arial"/>
              </a:rPr>
              <a:t>γ</a:t>
            </a:r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)</a:t>
            </a:r>
            <a:endParaRPr lang="en-US" sz="26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1384" y="1340768"/>
            <a:ext cx="2625317" cy="117724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400" b="1" dirty="0">
                <a:solidFill>
                  <a:srgbClr val="FFC000"/>
                </a:solidFill>
                <a:latin typeface="Arial"/>
                <a:cs typeface="Arial"/>
              </a:rPr>
              <a:t>Exemplo:</a:t>
            </a:r>
          </a:p>
          <a:p>
            <a:endParaRPr lang="pt-BR" sz="2400" b="1" dirty="0">
              <a:solidFill>
                <a:srgbClr val="FFC000"/>
              </a:solidFill>
              <a:latin typeface="Arial"/>
              <a:cs typeface="Arial"/>
            </a:endParaRPr>
          </a:p>
          <a:p>
            <a:r>
              <a:rPr lang="pt-BR" sz="2400" b="1" dirty="0">
                <a:solidFill>
                  <a:srgbClr val="FFC000"/>
                </a:solidFill>
                <a:latin typeface="Arial"/>
                <a:cs typeface="Arial"/>
              </a:rPr>
              <a:t>Liga de Titânio</a:t>
            </a:r>
            <a:endParaRPr lang="en-US" sz="2400" b="1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8" t="19881" r="1761" b="25811"/>
          <a:stretch/>
        </p:blipFill>
        <p:spPr bwMode="auto">
          <a:xfrm>
            <a:off x="3719736" y="1628800"/>
            <a:ext cx="7380819" cy="452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721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t="45501" r="17463" b="22817"/>
          <a:stretch/>
        </p:blipFill>
        <p:spPr bwMode="auto">
          <a:xfrm>
            <a:off x="695400" y="3501008"/>
            <a:ext cx="5984511" cy="161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9" t="61293" r="44388" b="33772"/>
          <a:stretch/>
        </p:blipFill>
        <p:spPr bwMode="auto">
          <a:xfrm>
            <a:off x="1703512" y="5805264"/>
            <a:ext cx="3789032" cy="45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/>
          <p:nvPr/>
        </p:nvSpPr>
        <p:spPr>
          <a:xfrm>
            <a:off x="551384" y="1340768"/>
            <a:ext cx="6002967" cy="38087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025" dirty="0">
                <a:solidFill>
                  <a:srgbClr val="06070E"/>
                </a:solidFill>
                <a:latin typeface="Arial"/>
                <a:cs typeface="Arial"/>
              </a:rPr>
              <a:t>N : esforço normal de compressão</a:t>
            </a:r>
            <a:endParaRPr lang="en-US" sz="2025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6" t="45692" r="51821" b="41731"/>
          <a:stretch/>
        </p:blipFill>
        <p:spPr bwMode="auto">
          <a:xfrm>
            <a:off x="7248128" y="2204864"/>
            <a:ext cx="3340605" cy="152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/>
          <p:nvPr/>
        </p:nvSpPr>
        <p:spPr>
          <a:xfrm>
            <a:off x="8832304" y="6309320"/>
            <a:ext cx="3140204" cy="38087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025" dirty="0">
                <a:solidFill>
                  <a:srgbClr val="06070E"/>
                </a:solidFill>
                <a:latin typeface="Arial"/>
                <a:cs typeface="Arial"/>
              </a:rPr>
              <a:t>Unidade (</a:t>
            </a:r>
            <a:r>
              <a:rPr lang="el-GR" sz="2025" dirty="0">
                <a:solidFill>
                  <a:srgbClr val="06070E"/>
                </a:solidFill>
                <a:latin typeface="Arial"/>
                <a:cs typeface="Arial"/>
              </a:rPr>
              <a:t>ε</a:t>
            </a:r>
            <a:r>
              <a:rPr lang="pt-BR" sz="2025" dirty="0">
                <a:solidFill>
                  <a:srgbClr val="06070E"/>
                </a:solidFill>
                <a:latin typeface="Arial"/>
                <a:cs typeface="Arial"/>
              </a:rPr>
              <a:t>): adimensional</a:t>
            </a:r>
            <a:endParaRPr lang="en-US" sz="2025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ABA518F-7C4D-41BD-9B3B-3DA664342468}"/>
              </a:ext>
            </a:extLst>
          </p:cNvPr>
          <p:cNvSpPr txBox="1"/>
          <p:nvPr/>
        </p:nvSpPr>
        <p:spPr>
          <a:xfrm>
            <a:off x="263352" y="332656"/>
            <a:ext cx="5256584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Definição de Deformação (</a:t>
            </a:r>
            <a:r>
              <a:rPr lang="el-GR" sz="2600" b="1" dirty="0">
                <a:solidFill>
                  <a:srgbClr val="06070E"/>
                </a:solidFill>
                <a:latin typeface="Arial"/>
                <a:cs typeface="Arial"/>
              </a:rPr>
              <a:t>ε</a:t>
            </a:r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)</a:t>
            </a:r>
            <a:endParaRPr lang="en-US" sz="26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771E280B-E5DC-428C-8F9A-41DF3D307EC4}"/>
              </a:ext>
            </a:extLst>
          </p:cNvPr>
          <p:cNvSpPr txBox="1"/>
          <p:nvPr/>
        </p:nvSpPr>
        <p:spPr>
          <a:xfrm>
            <a:off x="551384" y="2132856"/>
            <a:ext cx="5940660" cy="38087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l-GR" sz="2025" dirty="0">
                <a:solidFill>
                  <a:srgbClr val="06070E"/>
                </a:solidFill>
                <a:latin typeface="Arial"/>
                <a:cs typeface="Arial"/>
              </a:rPr>
              <a:t>ε</a:t>
            </a:r>
            <a:r>
              <a:rPr lang="pt-BR" sz="2025" dirty="0">
                <a:solidFill>
                  <a:srgbClr val="06070E"/>
                </a:solidFill>
                <a:latin typeface="Arial"/>
                <a:cs typeface="Arial"/>
              </a:rPr>
              <a:t>: a</a:t>
            </a:r>
            <a:r>
              <a:rPr lang="en-US" sz="2025" dirty="0" err="1">
                <a:solidFill>
                  <a:srgbClr val="06070E"/>
                </a:solidFill>
                <a:latin typeface="Arial"/>
                <a:cs typeface="Arial"/>
              </a:rPr>
              <a:t>longamento</a:t>
            </a:r>
            <a:r>
              <a:rPr lang="en-US" sz="2025" dirty="0">
                <a:solidFill>
                  <a:srgbClr val="06070E"/>
                </a:solidFill>
                <a:latin typeface="Arial"/>
                <a:cs typeface="Arial"/>
              </a:rPr>
              <a:t> </a:t>
            </a:r>
            <a:r>
              <a:rPr lang="en-US" sz="2025" dirty="0" err="1">
                <a:solidFill>
                  <a:srgbClr val="06070E"/>
                </a:solidFill>
                <a:latin typeface="Arial"/>
                <a:cs typeface="Arial"/>
              </a:rPr>
              <a:t>relativa</a:t>
            </a:r>
            <a:r>
              <a:rPr lang="en-US" sz="2025" dirty="0">
                <a:solidFill>
                  <a:srgbClr val="06070E"/>
                </a:solidFill>
                <a:latin typeface="Arial"/>
                <a:cs typeface="Arial"/>
              </a:rPr>
              <a:t>: </a:t>
            </a:r>
            <a:r>
              <a:rPr lang="en-US" sz="2025" dirty="0" err="1">
                <a:solidFill>
                  <a:srgbClr val="06070E"/>
                </a:solidFill>
                <a:latin typeface="Arial"/>
                <a:cs typeface="Arial"/>
              </a:rPr>
              <a:t>deformação</a:t>
            </a:r>
            <a:r>
              <a:rPr lang="en-US" sz="2025" dirty="0">
                <a:solidFill>
                  <a:srgbClr val="06070E"/>
                </a:solidFill>
                <a:latin typeface="Arial"/>
                <a:cs typeface="Arial"/>
              </a:rPr>
              <a:t> </a:t>
            </a:r>
            <a:r>
              <a:rPr lang="en-US" sz="2025" dirty="0" err="1">
                <a:solidFill>
                  <a:srgbClr val="06070E"/>
                </a:solidFill>
                <a:latin typeface="Arial"/>
                <a:cs typeface="Arial"/>
              </a:rPr>
              <a:t>específica</a:t>
            </a:r>
            <a:endParaRPr lang="en-US" sz="2025" dirty="0">
              <a:solidFill>
                <a:srgbClr val="06070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96135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68696" y="332656"/>
            <a:ext cx="6480720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TENSÕES ADMISSÍVEIS - </a:t>
            </a:r>
            <a:r>
              <a:rPr lang="el-GR" sz="4000" b="1" dirty="0">
                <a:solidFill>
                  <a:srgbClr val="06070E"/>
                </a:solidFill>
                <a:latin typeface="Gabriola"/>
                <a:cs typeface="Arial"/>
              </a:rPr>
              <a:t>τ</a:t>
            </a:r>
            <a:r>
              <a:rPr lang="pt-BR" sz="4000" baseline="-25000" dirty="0">
                <a:solidFill>
                  <a:srgbClr val="06070E"/>
                </a:solidFill>
                <a:latin typeface="Mathcad UniMath"/>
                <a:cs typeface="Arial"/>
              </a:rPr>
              <a:t>adm</a:t>
            </a:r>
            <a:r>
              <a:rPr lang="pt-BR" sz="4000" b="1" dirty="0">
                <a:solidFill>
                  <a:srgbClr val="06070E"/>
                </a:solidFill>
                <a:latin typeface="Mathcad UniMath"/>
                <a:cs typeface="Arial"/>
              </a:rPr>
              <a:t> </a:t>
            </a:r>
            <a:endParaRPr lang="en-US" sz="40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07368" y="1772816"/>
            <a:ext cx="8910989" cy="80791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Tensão de segurança ou admissível:</a:t>
            </a:r>
          </a:p>
          <a:p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 é comum projetar no regime elásto - linear</a:t>
            </a:r>
            <a:endParaRPr lang="pt-BR" sz="2400" dirty="0">
              <a:solidFill>
                <a:srgbClr val="06070E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9" t="56836" r="57104" b="32498"/>
          <a:stretch/>
        </p:blipFill>
        <p:spPr bwMode="auto">
          <a:xfrm>
            <a:off x="7680176" y="1484784"/>
            <a:ext cx="3281196" cy="154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0" t="61705" r="34567" b="32687"/>
          <a:stretch/>
        </p:blipFill>
        <p:spPr bwMode="auto">
          <a:xfrm>
            <a:off x="7104112" y="2996952"/>
            <a:ext cx="4991960" cy="47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/>
          <p:nvPr/>
        </p:nvSpPr>
        <p:spPr>
          <a:xfrm>
            <a:off x="479376" y="5085184"/>
            <a:ext cx="7488832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400" b="1" dirty="0">
                <a:solidFill>
                  <a:srgbClr val="06070E"/>
                </a:solidFill>
                <a:latin typeface="Arial"/>
                <a:cs typeface="Arial"/>
              </a:rPr>
              <a:t>Critério para dimensionar ou verificar a ligação:</a:t>
            </a:r>
            <a:endParaRPr lang="pt-BR" sz="2400" b="1" dirty="0">
              <a:solidFill>
                <a:srgbClr val="06070E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1" t="79254" r="58030" b="13741"/>
          <a:stretch/>
        </p:blipFill>
        <p:spPr bwMode="auto">
          <a:xfrm>
            <a:off x="7392144" y="5517232"/>
            <a:ext cx="3600400" cy="115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/>
          <p:cNvSpPr txBox="1"/>
          <p:nvPr/>
        </p:nvSpPr>
        <p:spPr>
          <a:xfrm>
            <a:off x="407368" y="4149080"/>
            <a:ext cx="7560840" cy="40780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200" dirty="0">
                <a:solidFill>
                  <a:srgbClr val="06070E"/>
                </a:solidFill>
                <a:latin typeface="Arial"/>
                <a:cs typeface="Arial"/>
              </a:rPr>
              <a:t>s: associado as incertezas de projeto (ações, dimensões)  </a:t>
            </a:r>
            <a:endParaRPr lang="pt-BR" sz="2200" dirty="0">
              <a:solidFill>
                <a:srgbClr val="0607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09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Número de Slide 2">
            <a:extLst>
              <a:ext uri="{FF2B5EF4-FFF2-40B4-BE49-F238E27FC236}">
                <a16:creationId xmlns:a16="http://schemas.microsoft.com/office/drawing/2014/main" id="{A550F134-F6E4-4BDC-BE52-40C6352777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811000" y="6507717"/>
            <a:ext cx="381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F80251-DD0E-484F-A7CE-B17277E65022}" type="slidenum">
              <a:rPr lang="pt-BR" altLang="pt-BR" sz="1200">
                <a:solidFill>
                  <a:srgbClr val="A79D9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pt-BR" altLang="pt-BR" sz="1200">
              <a:solidFill>
                <a:srgbClr val="A79D99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29DF3C-801F-434D-A43E-F4BF71F13FA5}"/>
              </a:ext>
            </a:extLst>
          </p:cNvPr>
          <p:cNvSpPr txBox="1">
            <a:spLocks noChangeArrowheads="1"/>
          </p:cNvSpPr>
          <p:nvPr/>
        </p:nvSpPr>
        <p:spPr>
          <a:xfrm>
            <a:off x="119336" y="260648"/>
            <a:ext cx="12072664" cy="457200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kern="120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231775" indent="-231775">
              <a:lnSpc>
                <a:spcPct val="80000"/>
              </a:lnSpc>
              <a:defRPr/>
            </a:pPr>
            <a:r>
              <a:rPr lang="en-US" altLang="pt-BR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Relação</a:t>
            </a:r>
            <a:r>
              <a:rPr lang="en-US" altLang="pt-B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generalizada</a:t>
            </a:r>
            <a:r>
              <a:rPr lang="en-US" altLang="pt-B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Tensão-Deformação</a:t>
            </a:r>
            <a:r>
              <a:rPr lang="en-US" altLang="pt-B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pt-B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l-G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pt-B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pt-BR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8" name="Imagem 1">
            <a:extLst>
              <a:ext uri="{FF2B5EF4-FFF2-40B4-BE49-F238E27FC236}">
                <a16:creationId xmlns:a16="http://schemas.microsoft.com/office/drawing/2014/main" id="{6871494E-3685-4AD8-8756-A89EF667C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9" t="39131" r="37527" b="56303"/>
          <a:stretch>
            <a:fillRect/>
          </a:stretch>
        </p:blipFill>
        <p:spPr bwMode="auto">
          <a:xfrm>
            <a:off x="7680176" y="1124744"/>
            <a:ext cx="213042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Imagem 4">
            <a:extLst>
              <a:ext uri="{FF2B5EF4-FFF2-40B4-BE49-F238E27FC236}">
                <a16:creationId xmlns:a16="http://schemas.microsoft.com/office/drawing/2014/main" id="{FBF08D7C-16B0-4C86-86A3-02E61A4A8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0" t="28610" r="40630" b="63264"/>
          <a:stretch>
            <a:fillRect/>
          </a:stretch>
        </p:blipFill>
        <p:spPr bwMode="auto">
          <a:xfrm>
            <a:off x="3431704" y="980728"/>
            <a:ext cx="32400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Imagem 3">
            <a:extLst>
              <a:ext uri="{FF2B5EF4-FFF2-40B4-BE49-F238E27FC236}">
                <a16:creationId xmlns:a16="http://schemas.microsoft.com/office/drawing/2014/main" id="{9B132370-E8E6-4E98-9A54-E30320533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0" t="33574" r="27312" b="25379"/>
          <a:stretch/>
        </p:blipFill>
        <p:spPr bwMode="auto">
          <a:xfrm>
            <a:off x="3143672" y="2132856"/>
            <a:ext cx="7540967" cy="323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3">
            <a:extLst>
              <a:ext uri="{FF2B5EF4-FFF2-40B4-BE49-F238E27FC236}">
                <a16:creationId xmlns:a16="http://schemas.microsoft.com/office/drawing/2014/main" id="{95C583D2-D993-4F61-BEB8-A047F7996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40778" r="75191"/>
          <a:stretch>
            <a:fillRect/>
          </a:stretch>
        </p:blipFill>
        <p:spPr bwMode="auto">
          <a:xfrm>
            <a:off x="7968208" y="6056313"/>
            <a:ext cx="1368425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3">
            <a:extLst>
              <a:ext uri="{FF2B5EF4-FFF2-40B4-BE49-F238E27FC236}">
                <a16:creationId xmlns:a16="http://schemas.microsoft.com/office/drawing/2014/main" id="{1449AD9B-F344-4A88-8C24-CACA3EE58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" t="8696" r="4451" b="70447"/>
          <a:stretch>
            <a:fillRect/>
          </a:stretch>
        </p:blipFill>
        <p:spPr bwMode="auto">
          <a:xfrm>
            <a:off x="2039" y="6237312"/>
            <a:ext cx="75152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9A63EB9-11E3-438E-B9FE-8557F8D2AC13}"/>
              </a:ext>
            </a:extLst>
          </p:cNvPr>
          <p:cNvSpPr txBox="1"/>
          <p:nvPr/>
        </p:nvSpPr>
        <p:spPr>
          <a:xfrm>
            <a:off x="259884" y="1010225"/>
            <a:ext cx="32403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Material elástico</a:t>
            </a:r>
            <a:endParaRPr lang="pt-BR" sz="2600" b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240704" y="0"/>
            <a:ext cx="2181865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pt-BR" sz="2400" b="1" dirty="0">
                <a:solidFill>
                  <a:srgbClr val="06070E"/>
                </a:solidFill>
                <a:latin typeface="Arial"/>
                <a:cs typeface="Arial"/>
              </a:rPr>
              <a:t>Exemplo 5)</a:t>
            </a:r>
            <a:endParaRPr lang="en-US" sz="24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1624" y="35974"/>
            <a:ext cx="7344816" cy="15465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Determinar:</a:t>
            </a:r>
          </a:p>
          <a:p>
            <a:pPr marL="289322" indent="-289322">
              <a:buAutoNum type="alphaLcParenR"/>
            </a:pPr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Reações e esforços da treliça;</a:t>
            </a:r>
          </a:p>
          <a:p>
            <a:pPr marL="289322" indent="-289322">
              <a:buAutoNum type="alphaLcParenR"/>
            </a:pPr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Tensões cisalhantes nas conexões A e C;</a:t>
            </a:r>
          </a:p>
          <a:p>
            <a:pPr marL="289322" indent="-289322">
              <a:buAutoNum type="alphaLcParenR"/>
            </a:pPr>
            <a:r>
              <a:rPr lang="pt-BR" sz="2400" dirty="0">
                <a:solidFill>
                  <a:srgbClr val="06070E"/>
                </a:solidFill>
                <a:latin typeface="Arial"/>
                <a:cs typeface="Arial"/>
              </a:rPr>
              <a:t>Tensões normais nas barras AB e BC.</a:t>
            </a:r>
            <a:endParaRPr lang="pt-BR" sz="2400" dirty="0">
              <a:solidFill>
                <a:srgbClr val="06070E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6" t="15573" r="27313" b="6546"/>
          <a:stretch/>
        </p:blipFill>
        <p:spPr bwMode="auto">
          <a:xfrm>
            <a:off x="2927648" y="1700808"/>
            <a:ext cx="6761449" cy="487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29457" y="6604086"/>
            <a:ext cx="6565554" cy="25391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1200" dirty="0">
                <a:solidFill>
                  <a:srgbClr val="06070E"/>
                </a:solidFill>
              </a:rPr>
              <a:t>Fonte: Estática e mecânica dos materiais. Autores: Ferdinand P. Beer; E. Russell Johnston Jr.</a:t>
            </a:r>
            <a:r>
              <a:rPr lang="en-US" sz="1200" dirty="0">
                <a:solidFill>
                  <a:srgbClr val="06070E"/>
                </a:solidFill>
              </a:rPr>
              <a:t>  2013</a:t>
            </a:r>
            <a:r>
              <a:rPr lang="pt-BR" sz="1200" dirty="0">
                <a:solidFill>
                  <a:srgbClr val="06070E"/>
                </a:solidFill>
              </a:rPr>
              <a:t> </a:t>
            </a:r>
          </a:p>
        </p:txBody>
      </p:sp>
      <p:sp>
        <p:nvSpPr>
          <p:cNvPr id="6" name="Espaço Reservado para Número de Slide 2">
            <a:extLst>
              <a:ext uri="{FF2B5EF4-FFF2-40B4-BE49-F238E27FC236}">
                <a16:creationId xmlns:a16="http://schemas.microsoft.com/office/drawing/2014/main" id="{31155A3C-CFFB-47A8-B765-75D4C8B7EB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811000" y="6507717"/>
            <a:ext cx="381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F80251-DD0E-484F-A7CE-B17277E65022}" type="slidenum">
              <a:rPr lang="pt-BR" altLang="pt-BR" sz="1200">
                <a:solidFill>
                  <a:srgbClr val="A79D9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pt-BR" altLang="pt-BR" sz="1200">
              <a:solidFill>
                <a:srgbClr val="A79D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1173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632" y="305344"/>
            <a:ext cx="4668231" cy="40780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200" b="1" dirty="0">
                <a:solidFill>
                  <a:srgbClr val="06070E"/>
                </a:solidFill>
                <a:latin typeface="Arial"/>
                <a:cs typeface="Arial"/>
              </a:rPr>
              <a:t>a) Calcular reações e esforços:</a:t>
            </a:r>
            <a:endParaRPr lang="pt-BR" sz="2200" b="1" dirty="0">
              <a:solidFill>
                <a:srgbClr val="06070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4" t="40256" r="37761" b="45871"/>
          <a:stretch/>
        </p:blipFill>
        <p:spPr bwMode="auto">
          <a:xfrm>
            <a:off x="623392" y="1052736"/>
            <a:ext cx="6433219" cy="173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5" t="50185" r="28358" b="13294"/>
          <a:stretch/>
        </p:blipFill>
        <p:spPr bwMode="auto">
          <a:xfrm>
            <a:off x="8400256" y="25571"/>
            <a:ext cx="3661275" cy="403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/>
          <p:nvPr/>
        </p:nvPicPr>
        <p:blipFill rotWithShape="1">
          <a:blip r:embed="rId4"/>
          <a:srcRect l="32313" t="28726" r="40136" b="32023"/>
          <a:stretch/>
        </p:blipFill>
        <p:spPr bwMode="auto">
          <a:xfrm>
            <a:off x="407368" y="4005064"/>
            <a:ext cx="2664296" cy="1953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3"/>
          <p:cNvSpPr txBox="1"/>
          <p:nvPr/>
        </p:nvSpPr>
        <p:spPr>
          <a:xfrm>
            <a:off x="263352" y="3356992"/>
            <a:ext cx="2374904" cy="40780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200" b="1" dirty="0">
                <a:solidFill>
                  <a:srgbClr val="06070E"/>
                </a:solidFill>
                <a:latin typeface="Arial"/>
                <a:cs typeface="Arial"/>
              </a:rPr>
              <a:t>Equilíbrio nó B</a:t>
            </a:r>
            <a:endParaRPr lang="pt-BR" sz="2200" b="1" dirty="0">
              <a:solidFill>
                <a:srgbClr val="06070E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0" t="46936" r="39224" b="41920"/>
          <a:stretch/>
        </p:blipFill>
        <p:spPr bwMode="auto">
          <a:xfrm>
            <a:off x="3215680" y="4365104"/>
            <a:ext cx="8298379" cy="180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ço Reservado para Número de Slide 2">
            <a:extLst>
              <a:ext uri="{FF2B5EF4-FFF2-40B4-BE49-F238E27FC236}">
                <a16:creationId xmlns:a16="http://schemas.microsoft.com/office/drawing/2014/main" id="{9A180A98-255C-4EAC-A76B-7B67BB7820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811000" y="6507717"/>
            <a:ext cx="381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F80251-DD0E-484F-A7CE-B17277E65022}" type="slidenum">
              <a:rPr lang="pt-BR" altLang="pt-BR" sz="1200">
                <a:solidFill>
                  <a:srgbClr val="A79D9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pt-BR" altLang="pt-BR" sz="1200">
              <a:solidFill>
                <a:srgbClr val="A79D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732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636912"/>
            <a:ext cx="5760640" cy="3986836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1" t="32637" r="26836" b="32179"/>
          <a:stretch/>
        </p:blipFill>
        <p:spPr bwMode="auto">
          <a:xfrm>
            <a:off x="9192344" y="476672"/>
            <a:ext cx="2565863" cy="152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64352" y="116632"/>
            <a:ext cx="1880833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b="1" dirty="0">
                <a:solidFill>
                  <a:srgbClr val="06070E"/>
                </a:solidFill>
                <a:latin typeface="Arial"/>
                <a:cs typeface="Arial"/>
              </a:rPr>
              <a:t>Equilíbrio nó A</a:t>
            </a:r>
            <a:endParaRPr lang="pt-BR" b="1" dirty="0">
              <a:solidFill>
                <a:srgbClr val="06070E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7" t="58269" r="42149" b="34408"/>
          <a:stretch/>
        </p:blipFill>
        <p:spPr bwMode="auto">
          <a:xfrm>
            <a:off x="911424" y="548680"/>
            <a:ext cx="7087021" cy="115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0" t="32707" r="28359" b="27058"/>
          <a:stretch/>
        </p:blipFill>
        <p:spPr bwMode="auto">
          <a:xfrm>
            <a:off x="7248128" y="2780928"/>
            <a:ext cx="4846642" cy="368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ço Reservado para Número de Slide 2">
            <a:extLst>
              <a:ext uri="{FF2B5EF4-FFF2-40B4-BE49-F238E27FC236}">
                <a16:creationId xmlns:a16="http://schemas.microsoft.com/office/drawing/2014/main" id="{5EC2F741-67D1-438F-ADB3-AEE269B8E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811000" y="6507717"/>
            <a:ext cx="381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F80251-DD0E-484F-A7CE-B17277E65022}" type="slidenum">
              <a:rPr lang="pt-BR" altLang="pt-BR" sz="1200">
                <a:solidFill>
                  <a:srgbClr val="A79D9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pt-BR" altLang="pt-BR" sz="1200">
              <a:solidFill>
                <a:srgbClr val="A79D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7326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1" t="61926" r="73488" b="6548"/>
          <a:stretch/>
        </p:blipFill>
        <p:spPr bwMode="auto">
          <a:xfrm>
            <a:off x="8184232" y="2418945"/>
            <a:ext cx="2398215" cy="443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 t="36809" r="67706" b="20364"/>
          <a:stretch/>
        </p:blipFill>
        <p:spPr bwMode="auto">
          <a:xfrm>
            <a:off x="479376" y="3284984"/>
            <a:ext cx="3189899" cy="341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8" t="58531" r="36811" b="33190"/>
          <a:stretch/>
        </p:blipFill>
        <p:spPr bwMode="auto">
          <a:xfrm>
            <a:off x="1559496" y="2276872"/>
            <a:ext cx="5171275" cy="115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57154" r="30149" b="35363"/>
          <a:stretch/>
        </p:blipFill>
        <p:spPr bwMode="auto">
          <a:xfrm>
            <a:off x="119336" y="982518"/>
            <a:ext cx="8568952" cy="106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/>
          <p:cNvSpPr txBox="1"/>
          <p:nvPr/>
        </p:nvSpPr>
        <p:spPr>
          <a:xfrm>
            <a:off x="263352" y="260648"/>
            <a:ext cx="6560799" cy="40780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200" b="1" dirty="0">
                <a:solidFill>
                  <a:srgbClr val="06070E"/>
                </a:solidFill>
                <a:latin typeface="Arial"/>
                <a:cs typeface="Arial"/>
              </a:rPr>
              <a:t>b1) Tensão cisalhante na conexão em A</a:t>
            </a:r>
            <a:endParaRPr lang="pt-BR" sz="2200" b="1" dirty="0">
              <a:solidFill>
                <a:srgbClr val="06070E"/>
              </a:solidFill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8EACDE1E-4ED5-40FD-9F9E-26814EB14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0" t="32707" r="28359" b="27058"/>
          <a:stretch/>
        </p:blipFill>
        <p:spPr bwMode="auto">
          <a:xfrm>
            <a:off x="9368387" y="116632"/>
            <a:ext cx="283785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spaço Reservado para Número de Slide 2">
            <a:extLst>
              <a:ext uri="{FF2B5EF4-FFF2-40B4-BE49-F238E27FC236}">
                <a16:creationId xmlns:a16="http://schemas.microsoft.com/office/drawing/2014/main" id="{71ECFF92-2506-48BF-9782-7980F22F5D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811000" y="6507717"/>
            <a:ext cx="381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F80251-DD0E-484F-A7CE-B17277E65022}" type="slidenum">
              <a:rPr lang="pt-BR" altLang="pt-BR" sz="1200">
                <a:solidFill>
                  <a:srgbClr val="A79D9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pt-BR" altLang="pt-BR" sz="1200">
              <a:solidFill>
                <a:srgbClr val="A79D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140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2" t="25422" r="70370" b="51682"/>
          <a:stretch/>
        </p:blipFill>
        <p:spPr bwMode="auto">
          <a:xfrm>
            <a:off x="6888088" y="2276872"/>
            <a:ext cx="3530210" cy="283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191344" y="188640"/>
            <a:ext cx="6560799" cy="40780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200" b="1" dirty="0">
                <a:solidFill>
                  <a:srgbClr val="06070E"/>
                </a:solidFill>
                <a:latin typeface="Arial"/>
                <a:cs typeface="Arial"/>
              </a:rPr>
              <a:t>b2) Tensão cisalhante na conexão em C</a:t>
            </a:r>
            <a:endParaRPr lang="pt-BR" sz="2200" b="1" dirty="0">
              <a:solidFill>
                <a:srgbClr val="06070E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9" t="28975" r="67940" b="35513"/>
          <a:stretch/>
        </p:blipFill>
        <p:spPr bwMode="auto">
          <a:xfrm>
            <a:off x="263352" y="1772816"/>
            <a:ext cx="4752528" cy="434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57154" r="30149" b="35363"/>
          <a:stretch/>
        </p:blipFill>
        <p:spPr bwMode="auto">
          <a:xfrm>
            <a:off x="119336" y="836712"/>
            <a:ext cx="7460990" cy="92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3" t="64956" r="36417" b="28517"/>
          <a:stretch/>
        </p:blipFill>
        <p:spPr bwMode="auto">
          <a:xfrm>
            <a:off x="6096000" y="5733256"/>
            <a:ext cx="5531009" cy="91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AF71AAB7-D240-4084-AEEC-7D151FB43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0" t="32707" r="28359" b="27058"/>
          <a:stretch/>
        </p:blipFill>
        <p:spPr bwMode="auto">
          <a:xfrm>
            <a:off x="9850164" y="0"/>
            <a:ext cx="2328901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ço Reservado para Número de Slide 2">
            <a:extLst>
              <a:ext uri="{FF2B5EF4-FFF2-40B4-BE49-F238E27FC236}">
                <a16:creationId xmlns:a16="http://schemas.microsoft.com/office/drawing/2014/main" id="{563121B1-8725-4BE6-9460-B416B90AE2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811000" y="6507717"/>
            <a:ext cx="381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F80251-DD0E-484F-A7CE-B17277E65022}" type="slidenum">
              <a:rPr lang="pt-BR" altLang="pt-BR" sz="1200">
                <a:solidFill>
                  <a:srgbClr val="A79D9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pt-BR" altLang="pt-BR" sz="1200">
              <a:solidFill>
                <a:srgbClr val="A79D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6938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63352" y="332656"/>
            <a:ext cx="6599183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400" b="1" dirty="0">
                <a:solidFill>
                  <a:srgbClr val="06070E"/>
                </a:solidFill>
                <a:latin typeface="Arial"/>
                <a:cs typeface="Arial"/>
              </a:rPr>
              <a:t>c1) Tensão normal na barra AB</a:t>
            </a:r>
            <a:endParaRPr lang="pt-BR" sz="2400" b="1" dirty="0">
              <a:solidFill>
                <a:srgbClr val="06070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 t="36809" r="67706" b="44444"/>
          <a:stretch/>
        </p:blipFill>
        <p:spPr bwMode="auto">
          <a:xfrm>
            <a:off x="1631504" y="3933056"/>
            <a:ext cx="4878996" cy="228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69095" r="39552" b="25492"/>
          <a:stretch/>
        </p:blipFill>
        <p:spPr bwMode="auto">
          <a:xfrm>
            <a:off x="119336" y="1124744"/>
            <a:ext cx="6756404" cy="73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1" t="43489" r="32597" b="50200"/>
          <a:stretch/>
        </p:blipFill>
        <p:spPr bwMode="auto">
          <a:xfrm>
            <a:off x="839416" y="2564904"/>
            <a:ext cx="7064223" cy="84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1" t="61926" r="73488" b="11718"/>
          <a:stretch/>
        </p:blipFill>
        <p:spPr bwMode="auto">
          <a:xfrm>
            <a:off x="8688288" y="2420888"/>
            <a:ext cx="2618343" cy="405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9D83566-C712-424D-9FE9-D64BBE5CF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0" t="32707" r="28359" b="27058"/>
          <a:stretch/>
        </p:blipFill>
        <p:spPr bwMode="auto">
          <a:xfrm>
            <a:off x="9850164" y="0"/>
            <a:ext cx="2328901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ço Reservado para Número de Slide 2">
            <a:extLst>
              <a:ext uri="{FF2B5EF4-FFF2-40B4-BE49-F238E27FC236}">
                <a16:creationId xmlns:a16="http://schemas.microsoft.com/office/drawing/2014/main" id="{A1AA88E1-8CC3-4747-99C6-666F79B04F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811000" y="6507717"/>
            <a:ext cx="381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F80251-DD0E-484F-A7CE-B17277E65022}" type="slidenum">
              <a:rPr lang="pt-BR" altLang="pt-BR" sz="1200">
                <a:solidFill>
                  <a:srgbClr val="A79D9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pt-BR" altLang="pt-BR" sz="1200">
              <a:solidFill>
                <a:srgbClr val="A79D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1737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102323" y="275418"/>
            <a:ext cx="6762956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400" b="1" dirty="0">
                <a:solidFill>
                  <a:srgbClr val="06070E"/>
                </a:solidFill>
                <a:latin typeface="Arial"/>
                <a:cs typeface="Arial"/>
              </a:rPr>
              <a:t>c2) Tensão normal na barra BC</a:t>
            </a:r>
            <a:endParaRPr lang="pt-BR" sz="2400" b="1" dirty="0">
              <a:solidFill>
                <a:srgbClr val="06070E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6" t="28975" r="75795" b="51825"/>
          <a:stretch/>
        </p:blipFill>
        <p:spPr bwMode="auto">
          <a:xfrm>
            <a:off x="7680176" y="764704"/>
            <a:ext cx="3744416" cy="319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6" t="47976" r="33582" b="31891"/>
          <a:stretch/>
        </p:blipFill>
        <p:spPr bwMode="auto">
          <a:xfrm>
            <a:off x="335360" y="980728"/>
            <a:ext cx="7058293" cy="238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6" t="18800" r="37277" b="52671"/>
          <a:stretch/>
        </p:blipFill>
        <p:spPr bwMode="auto">
          <a:xfrm>
            <a:off x="1487488" y="4365104"/>
            <a:ext cx="5443962" cy="171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Número de Slide 2">
            <a:extLst>
              <a:ext uri="{FF2B5EF4-FFF2-40B4-BE49-F238E27FC236}">
                <a16:creationId xmlns:a16="http://schemas.microsoft.com/office/drawing/2014/main" id="{5AC78B23-4A41-4D16-BE36-499F729A90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811000" y="6507717"/>
            <a:ext cx="381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F80251-DD0E-484F-A7CE-B17277E65022}" type="slidenum">
              <a:rPr lang="pt-BR" altLang="pt-BR" sz="1200">
                <a:solidFill>
                  <a:srgbClr val="A79D9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58</a:t>
            </a:fld>
            <a:endParaRPr lang="pt-BR" altLang="pt-BR" sz="1200">
              <a:solidFill>
                <a:srgbClr val="A79D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456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52D2584-54AC-4CDE-8774-B502D0F2A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5579" y="6492875"/>
            <a:ext cx="2743200" cy="365125"/>
          </a:xfrm>
        </p:spPr>
        <p:txBody>
          <a:bodyPr/>
          <a:lstStyle/>
          <a:p>
            <a:pPr>
              <a:defRPr/>
            </a:pPr>
            <a:fld id="{C243FE0C-8164-473B-9981-67D8E5625487}" type="slidenum">
              <a:rPr lang="pt-BR" altLang="pt-BR" smtClean="0"/>
              <a:pPr>
                <a:defRPr/>
              </a:pPr>
              <a:t>6</a:t>
            </a:fld>
            <a:endParaRPr lang="pt-BR" altLang="pt-BR"/>
          </a:p>
        </p:txBody>
      </p:sp>
      <p:sp>
        <p:nvSpPr>
          <p:cNvPr id="7" name="Retângulo 4">
            <a:extLst>
              <a:ext uri="{FF2B5EF4-FFF2-40B4-BE49-F238E27FC236}">
                <a16:creationId xmlns:a16="http://schemas.microsoft.com/office/drawing/2014/main" id="{88B217BE-FDD1-47B5-9572-7662CF658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332656"/>
            <a:ext cx="36718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600" b="1" dirty="0">
                <a:solidFill>
                  <a:srgbClr val="FF0000"/>
                </a:solidFill>
                <a:latin typeface="Arial" panose="020B0604020202020204" pitchFamily="34" charset="0"/>
              </a:rPr>
              <a:t>Modelos constitutivos</a:t>
            </a:r>
          </a:p>
        </p:txBody>
      </p:sp>
      <p:sp>
        <p:nvSpPr>
          <p:cNvPr id="8" name="Retângulo 12">
            <a:extLst>
              <a:ext uri="{FF2B5EF4-FFF2-40B4-BE49-F238E27FC236}">
                <a16:creationId xmlns:a16="http://schemas.microsoft.com/office/drawing/2014/main" id="{53ADA92B-9AA5-40B6-BDA2-85856EFE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1556792"/>
            <a:ext cx="36718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srgbClr val="06070E"/>
                </a:solidFill>
                <a:latin typeface="Arial" panose="020B0604020202020204" pitchFamily="34" charset="0"/>
              </a:rPr>
              <a:t>Comportamento do material</a:t>
            </a:r>
          </a:p>
        </p:txBody>
      </p:sp>
      <p:pic>
        <p:nvPicPr>
          <p:cNvPr id="9" name="Imagem 23">
            <a:extLst>
              <a:ext uri="{FF2B5EF4-FFF2-40B4-BE49-F238E27FC236}">
                <a16:creationId xmlns:a16="http://schemas.microsoft.com/office/drawing/2014/main" id="{1A4FE169-0DF8-41E6-89F3-A9E9F9C6A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7" t="22112" r="52563" b="61111"/>
          <a:stretch>
            <a:fillRect/>
          </a:stretch>
        </p:blipFill>
        <p:spPr bwMode="auto">
          <a:xfrm>
            <a:off x="8472264" y="2564904"/>
            <a:ext cx="2690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24">
            <a:extLst>
              <a:ext uri="{FF2B5EF4-FFF2-40B4-BE49-F238E27FC236}">
                <a16:creationId xmlns:a16="http://schemas.microsoft.com/office/drawing/2014/main" id="{8533A388-104E-4786-91B0-D1C828553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2" t="52563" r="61111" b="31847"/>
          <a:stretch>
            <a:fillRect/>
          </a:stretch>
        </p:blipFill>
        <p:spPr bwMode="auto">
          <a:xfrm>
            <a:off x="4799856" y="1628800"/>
            <a:ext cx="647700" cy="32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2">
            <a:extLst>
              <a:ext uri="{FF2B5EF4-FFF2-40B4-BE49-F238E27FC236}">
                <a16:creationId xmlns:a16="http://schemas.microsoft.com/office/drawing/2014/main" id="{9C48C233-B823-461F-ABF8-B556171B5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968" y="1556792"/>
            <a:ext cx="64560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srgbClr val="06070E"/>
                </a:solidFill>
                <a:latin typeface="Arial" panose="020B0604020202020204" pitchFamily="34" charset="0"/>
              </a:rPr>
              <a:t>Tensão: em função da história da deformação</a:t>
            </a:r>
          </a:p>
        </p:txBody>
      </p:sp>
      <p:sp>
        <p:nvSpPr>
          <p:cNvPr id="12" name="Retângulo 12">
            <a:extLst>
              <a:ext uri="{FF2B5EF4-FFF2-40B4-BE49-F238E27FC236}">
                <a16:creationId xmlns:a16="http://schemas.microsoft.com/office/drawing/2014/main" id="{7517401F-D535-4228-BA49-A1DF40C2B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128" y="3429000"/>
            <a:ext cx="41160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srgbClr val="06070E"/>
                </a:solidFill>
                <a:latin typeface="Arial" panose="020B0604020202020204" pitchFamily="34" charset="0"/>
              </a:rPr>
              <a:t>Equação constitutiva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7BB483B-F11C-442E-A941-DA711AEC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4509120"/>
            <a:ext cx="93895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200" i="1" dirty="0">
                <a:solidFill>
                  <a:srgbClr val="06070E"/>
                </a:solidFill>
                <a:latin typeface="Arial" panose="020B0604020202020204" pitchFamily="34" charset="0"/>
              </a:rPr>
              <a:t>Relações distintas para cada material: fibras, rochas, concreto, aço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5758198-C971-4107-BED5-6097A0C3F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4855" y="6156043"/>
            <a:ext cx="73448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200" b="1" dirty="0">
                <a:solidFill>
                  <a:srgbClr val="06070E"/>
                </a:solidFill>
                <a:latin typeface="Arial" panose="020B0604020202020204" pitchFamily="34" charset="0"/>
              </a:rPr>
              <a:t>Uma dimensão: Lei da tensão x deformação</a:t>
            </a:r>
          </a:p>
        </p:txBody>
      </p:sp>
    </p:spTree>
    <p:extLst>
      <p:ext uri="{BB962C8B-B14F-4D97-AF65-F5344CB8AC3E}">
        <p14:creationId xmlns:p14="http://schemas.microsoft.com/office/powerpoint/2010/main" val="921289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90D6935-A409-40FD-B595-506EA0A01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>
              <a:defRPr/>
            </a:pPr>
            <a:fld id="{C243FE0C-8164-473B-9981-67D8E5625487}" type="slidenum">
              <a:rPr lang="pt-BR" altLang="pt-BR" smtClean="0"/>
              <a:pPr>
                <a:defRPr/>
              </a:pPr>
              <a:t>7</a:t>
            </a:fld>
            <a:endParaRPr lang="pt-BR" altLang="pt-BR" dirty="0"/>
          </a:p>
        </p:txBody>
      </p:sp>
      <p:sp>
        <p:nvSpPr>
          <p:cNvPr id="6" name="Retângulo 3">
            <a:extLst>
              <a:ext uri="{FF2B5EF4-FFF2-40B4-BE49-F238E27FC236}">
                <a16:creationId xmlns:a16="http://schemas.microsoft.com/office/drawing/2014/main" id="{FD65AC19-82BC-4162-8F25-6C630ED32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32656"/>
            <a:ext cx="46805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600" b="1" dirty="0">
                <a:solidFill>
                  <a:srgbClr val="06070E"/>
                </a:solidFill>
                <a:latin typeface="Arial" panose="020B0604020202020204" pitchFamily="34" charset="0"/>
              </a:rPr>
              <a:t>Ensaio de tração</a:t>
            </a:r>
          </a:p>
        </p:txBody>
      </p:sp>
      <p:sp>
        <p:nvSpPr>
          <p:cNvPr id="7" name="Retângulo 12">
            <a:extLst>
              <a:ext uri="{FF2B5EF4-FFF2-40B4-BE49-F238E27FC236}">
                <a16:creationId xmlns:a16="http://schemas.microsoft.com/office/drawing/2014/main" id="{8966600D-885D-4E0A-ACF7-FF3CCBF99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7" y="1333975"/>
            <a:ext cx="85334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srgbClr val="06070E"/>
                </a:solidFill>
                <a:latin typeface="Arial" panose="020B0604020202020204" pitchFamily="34" charset="0"/>
              </a:rPr>
              <a:t>Características essências do comportamento do material</a:t>
            </a:r>
          </a:p>
        </p:txBody>
      </p:sp>
      <p:pic>
        <p:nvPicPr>
          <p:cNvPr id="8" name="Imagem 23">
            <a:extLst>
              <a:ext uri="{FF2B5EF4-FFF2-40B4-BE49-F238E27FC236}">
                <a16:creationId xmlns:a16="http://schemas.microsoft.com/office/drawing/2014/main" id="{F70566E7-C4A7-4151-85CB-717DD1087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7" t="22112" r="52563" b="61111"/>
          <a:stretch>
            <a:fillRect/>
          </a:stretch>
        </p:blipFill>
        <p:spPr bwMode="auto">
          <a:xfrm>
            <a:off x="5087888" y="2060848"/>
            <a:ext cx="269081" cy="37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6">
            <a:extLst>
              <a:ext uri="{FF2B5EF4-FFF2-40B4-BE49-F238E27FC236}">
                <a16:creationId xmlns:a16="http://schemas.microsoft.com/office/drawing/2014/main" id="{CD90EE5A-0C32-4524-8BAA-DF2572F0E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780928"/>
            <a:ext cx="8370912" cy="10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˃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+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200" b="1" dirty="0">
                <a:solidFill>
                  <a:srgbClr val="06070E"/>
                </a:solidFill>
                <a:latin typeface="Arial" panose="020B0604020202020204" pitchFamily="34" charset="0"/>
              </a:rPr>
              <a:t>Curva tensão – deformação com teste unidimensional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200" b="1" dirty="0">
                <a:solidFill>
                  <a:srgbClr val="06070E"/>
                </a:solidFill>
                <a:latin typeface="Arial" panose="020B0604020202020204" pitchFamily="34" charset="0"/>
              </a:rPr>
              <a:t>(uniaxial/cisalhamento)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757BD6B-DC41-4B35-BFC5-B3DE93424AC7}"/>
              </a:ext>
            </a:extLst>
          </p:cNvPr>
          <p:cNvSpPr/>
          <p:nvPr/>
        </p:nvSpPr>
        <p:spPr>
          <a:xfrm>
            <a:off x="839416" y="4797152"/>
            <a:ext cx="849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>
                <a:solidFill>
                  <a:srgbClr val="06070E"/>
                </a:solidFill>
              </a:rPr>
              <a:t>Carga quase-estática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pt-BR" altLang="pt-BR" sz="2200" b="1" dirty="0">
              <a:solidFill>
                <a:srgbClr val="06070E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>
                <a:solidFill>
                  <a:srgbClr val="06070E"/>
                </a:solidFill>
              </a:rPr>
              <a:t>Temperatura moderada (evitar efeito dependente do tempo)</a:t>
            </a:r>
          </a:p>
          <a:p>
            <a:pPr>
              <a:defRPr/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2254626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-672752" y="332656"/>
            <a:ext cx="7704856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Diagrama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</a:t>
            </a:r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Tensão-Deformação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(</a:t>
            </a:r>
            <a:r>
              <a:rPr lang="el-GR" sz="2600" b="1" dirty="0">
                <a:solidFill>
                  <a:srgbClr val="06070E"/>
                </a:solidFill>
                <a:latin typeface="Mathcad UniMath"/>
                <a:cs typeface="Arial"/>
              </a:rPr>
              <a:t>σ</a:t>
            </a:r>
            <a:r>
              <a:rPr lang="pt-BR" sz="2600" b="1" dirty="0">
                <a:solidFill>
                  <a:srgbClr val="06070E"/>
                </a:solidFill>
                <a:latin typeface="Mathcad UniMath"/>
                <a:cs typeface="Arial"/>
              </a:rPr>
              <a:t>-</a:t>
            </a:r>
            <a:r>
              <a:rPr lang="el-GR" sz="2600" b="1" dirty="0">
                <a:solidFill>
                  <a:srgbClr val="06070E"/>
                </a:solidFill>
                <a:latin typeface="Arial"/>
                <a:cs typeface="Arial"/>
              </a:rPr>
              <a:t>ε</a:t>
            </a:r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)</a:t>
            </a:r>
            <a:endParaRPr lang="en-US" sz="26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6" name="Imagem 5" descr="http://www.lmc.ep.usp.br/people/tbitten/gmec/slide/exp_analysis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9" b="14000"/>
          <a:stretch/>
        </p:blipFill>
        <p:spPr bwMode="auto">
          <a:xfrm>
            <a:off x="335360" y="2132856"/>
            <a:ext cx="3456384" cy="3816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3"/>
          <p:cNvSpPr txBox="1"/>
          <p:nvPr/>
        </p:nvSpPr>
        <p:spPr>
          <a:xfrm>
            <a:off x="263353" y="1628800"/>
            <a:ext cx="3600400" cy="38087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025" b="1" dirty="0">
                <a:solidFill>
                  <a:srgbClr val="06070E"/>
                </a:solidFill>
                <a:latin typeface="Arial"/>
                <a:cs typeface="Arial"/>
              </a:rPr>
              <a:t>Ensaio de corpo de prova</a:t>
            </a:r>
            <a:endParaRPr lang="en-US" sz="3038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3076" name="Picture 4" descr="ensaio tracao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0" t="43681" r="21768" b="31600"/>
          <a:stretch/>
        </p:blipFill>
        <p:spPr bwMode="auto">
          <a:xfrm>
            <a:off x="9696400" y="5445224"/>
            <a:ext cx="2304256" cy="123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/>
          <p:cNvSpPr txBox="1"/>
          <p:nvPr/>
        </p:nvSpPr>
        <p:spPr>
          <a:xfrm>
            <a:off x="5231904" y="1484784"/>
            <a:ext cx="6480720" cy="19954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Aplica-se uma força gradativa</a:t>
            </a:r>
          </a:p>
          <a:p>
            <a:pPr>
              <a:lnSpc>
                <a:spcPct val="200000"/>
              </a:lnSpc>
            </a:pPr>
            <a:r>
              <a:rPr lang="pt-BR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Mede-se a deformação com extensômetros</a:t>
            </a:r>
          </a:p>
          <a:p>
            <a:pPr>
              <a:lnSpc>
                <a:spcPct val="200000"/>
              </a:lnSpc>
            </a:pPr>
            <a:r>
              <a:rPr lang="pt-BR" sz="2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Plota a curva tensão -deformação</a:t>
            </a:r>
            <a:endParaRPr lang="en-US" sz="22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829E0F7-0EA9-4CF7-9842-C3875E650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3861048"/>
            <a:ext cx="2088232" cy="101189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1C1A5EF-61F5-4E49-AB14-8B2D7E69F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992" y="5373216"/>
            <a:ext cx="3189280" cy="91482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C2BC24F-DE3D-49EC-AC83-97AAF7E57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9167" y="116632"/>
            <a:ext cx="2070066" cy="119333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7BE6586-0F04-4C96-A3C8-364C726E84D7}"/>
              </a:ext>
            </a:extLst>
          </p:cNvPr>
          <p:cNvSpPr txBox="1"/>
          <p:nvPr/>
        </p:nvSpPr>
        <p:spPr>
          <a:xfrm>
            <a:off x="983432" y="6021288"/>
            <a:ext cx="2109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Máquina de teste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0029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/>
          <p:nvPr/>
        </p:nvSpPr>
        <p:spPr>
          <a:xfrm>
            <a:off x="839416" y="1340768"/>
            <a:ext cx="6768752" cy="40780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pt-BR" sz="2200" dirty="0">
                <a:solidFill>
                  <a:srgbClr val="06070E"/>
                </a:solidFill>
                <a:latin typeface="Arial"/>
                <a:cs typeface="Arial"/>
              </a:rPr>
              <a:t>Plota-se a curva tensão - deformação</a:t>
            </a:r>
            <a:endParaRPr lang="en-US" sz="2200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A805DE9-DCBF-4692-9051-1DA0334C3B5A}"/>
              </a:ext>
            </a:extLst>
          </p:cNvPr>
          <p:cNvSpPr txBox="1"/>
          <p:nvPr/>
        </p:nvSpPr>
        <p:spPr>
          <a:xfrm>
            <a:off x="-168696" y="332656"/>
            <a:ext cx="6624736" cy="46935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Diagrama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</a:t>
            </a:r>
            <a:r>
              <a:rPr lang="en-US" sz="2600" b="1" dirty="0" err="1">
                <a:solidFill>
                  <a:srgbClr val="06070E"/>
                </a:solidFill>
                <a:latin typeface="Arial"/>
                <a:cs typeface="Arial"/>
              </a:rPr>
              <a:t>Tensão-Deformação</a:t>
            </a:r>
            <a:r>
              <a:rPr lang="en-US" sz="2600" b="1" dirty="0">
                <a:solidFill>
                  <a:srgbClr val="06070E"/>
                </a:solidFill>
                <a:latin typeface="Arial"/>
                <a:cs typeface="Arial"/>
              </a:rPr>
              <a:t> (</a:t>
            </a:r>
            <a:r>
              <a:rPr lang="el-GR" sz="2600" b="1" dirty="0">
                <a:solidFill>
                  <a:srgbClr val="06070E"/>
                </a:solidFill>
                <a:latin typeface="Mathcad UniMath"/>
                <a:cs typeface="Arial"/>
              </a:rPr>
              <a:t>σ</a:t>
            </a:r>
            <a:r>
              <a:rPr lang="pt-BR" sz="2600" b="1" dirty="0">
                <a:solidFill>
                  <a:srgbClr val="06070E"/>
                </a:solidFill>
                <a:latin typeface="Mathcad UniMath"/>
                <a:cs typeface="Arial"/>
              </a:rPr>
              <a:t>-</a:t>
            </a:r>
            <a:r>
              <a:rPr lang="el-GR" sz="2600" b="1" dirty="0">
                <a:solidFill>
                  <a:srgbClr val="06070E"/>
                </a:solidFill>
                <a:latin typeface="Arial"/>
                <a:cs typeface="Arial"/>
              </a:rPr>
              <a:t>ε</a:t>
            </a:r>
            <a:r>
              <a:rPr lang="pt-BR" sz="2600" b="1" dirty="0">
                <a:solidFill>
                  <a:srgbClr val="06070E"/>
                </a:solidFill>
                <a:latin typeface="Arial"/>
                <a:cs typeface="Arial"/>
              </a:rPr>
              <a:t>)</a:t>
            </a:r>
            <a:endParaRPr lang="en-US" sz="2600" b="1" dirty="0">
              <a:solidFill>
                <a:srgbClr val="06070E"/>
              </a:solidFill>
              <a:latin typeface="Arial"/>
              <a:cs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757DF71-003E-45FD-BBD8-CA36879A3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2492896"/>
            <a:ext cx="5983560" cy="3961056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D84C04B-2837-488F-A503-8BBA19758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3" t="29900" r="22657" b="18199"/>
          <a:stretch/>
        </p:blipFill>
        <p:spPr bwMode="auto">
          <a:xfrm>
            <a:off x="4511824" y="4149080"/>
            <a:ext cx="1744865" cy="170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4A1E88A-FC63-423D-B66F-02001446C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311" y="438"/>
            <a:ext cx="3279895" cy="317013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2848BAD-DEA6-453C-A949-3F02D4ECC74E}"/>
              </a:ext>
            </a:extLst>
          </p:cNvPr>
          <p:cNvSpPr txBox="1"/>
          <p:nvPr/>
        </p:nvSpPr>
        <p:spPr>
          <a:xfrm>
            <a:off x="9264352" y="3645024"/>
            <a:ext cx="24385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extensômetros</a:t>
            </a:r>
            <a:endParaRPr lang="pt-BR" sz="2200" dirty="0">
              <a:solidFill>
                <a:srgbClr val="FF0000"/>
              </a:solidFill>
            </a:endParaRP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EAA55991-D2BB-4704-994D-8581C91229D5}"/>
              </a:ext>
            </a:extLst>
          </p:cNvPr>
          <p:cNvCxnSpPr>
            <a:cxnSpLocks/>
          </p:cNvCxnSpPr>
          <p:nvPr/>
        </p:nvCxnSpPr>
        <p:spPr>
          <a:xfrm flipV="1">
            <a:off x="10344472" y="2132856"/>
            <a:ext cx="432048" cy="15121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7207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30070</TotalTime>
  <Words>1500</Words>
  <Application>Microsoft Office PowerPoint</Application>
  <PresentationFormat>Widescreen</PresentationFormat>
  <Paragraphs>293</Paragraphs>
  <Slides>58</Slides>
  <Notes>2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58</vt:i4>
      </vt:variant>
    </vt:vector>
  </HeadingPairs>
  <TitlesOfParts>
    <vt:vector size="71" baseType="lpstr">
      <vt:lpstr>Arial</vt:lpstr>
      <vt:lpstr>Calibri</vt:lpstr>
      <vt:lpstr>Calibri Light</vt:lpstr>
      <vt:lpstr>Cambria Math</vt:lpstr>
      <vt:lpstr>Gabriola</vt:lpstr>
      <vt:lpstr>Mathcad UniMath</vt:lpstr>
      <vt:lpstr>Symath</vt:lpstr>
      <vt:lpstr>Tahoma</vt:lpstr>
      <vt:lpstr>Times New Roman</vt:lpstr>
      <vt:lpstr>Wingdings</vt:lpstr>
      <vt:lpstr>Tema do Office</vt:lpstr>
      <vt:lpstr>Equation</vt:lpstr>
      <vt:lpstr>Equação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Coeficiente de Poisson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****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APLICAÇÃO DO MÉTODO DOS GRADIENTES CONJUGADOS COM O USO DE PRÉ-CONDICIONADORES EM PROBLEMAS DO MEF</dc:title>
  <dc:creator>****</dc:creator>
  <cp:lastModifiedBy>Valerio Almeida</cp:lastModifiedBy>
  <cp:revision>1264</cp:revision>
  <cp:lastPrinted>1999-11-03T16:04:09Z</cp:lastPrinted>
  <dcterms:created xsi:type="dcterms:W3CDTF">1999-10-21T16:18:23Z</dcterms:created>
  <dcterms:modified xsi:type="dcterms:W3CDTF">2022-04-14T14:10:24Z</dcterms:modified>
</cp:coreProperties>
</file>