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73" r:id="rId2"/>
    <p:sldId id="377" r:id="rId3"/>
    <p:sldId id="378" r:id="rId4"/>
    <p:sldId id="379" r:id="rId5"/>
    <p:sldId id="380" r:id="rId6"/>
    <p:sldId id="374" r:id="rId7"/>
    <p:sldId id="360" r:id="rId8"/>
    <p:sldId id="375" r:id="rId9"/>
    <p:sldId id="381" r:id="rId10"/>
    <p:sldId id="382" r:id="rId11"/>
    <p:sldId id="383" r:id="rId12"/>
    <p:sldId id="347" r:id="rId13"/>
    <p:sldId id="365" r:id="rId14"/>
    <p:sldId id="348" r:id="rId15"/>
    <p:sldId id="384" r:id="rId16"/>
    <p:sldId id="385" r:id="rId17"/>
    <p:sldId id="386" r:id="rId18"/>
    <p:sldId id="371" r:id="rId19"/>
    <p:sldId id="354" r:id="rId20"/>
    <p:sldId id="395" r:id="rId21"/>
    <p:sldId id="394" r:id="rId22"/>
    <p:sldId id="387" r:id="rId23"/>
    <p:sldId id="352" r:id="rId24"/>
    <p:sldId id="393" r:id="rId25"/>
    <p:sldId id="376" r:id="rId26"/>
    <p:sldId id="388" r:id="rId27"/>
    <p:sldId id="390" r:id="rId28"/>
    <p:sldId id="391" r:id="rId29"/>
    <p:sldId id="392" r:id="rId30"/>
    <p:sldId id="389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9" clrIdx="0"/>
  <p:cmAuthor id="1" name="Sala de Aula" initials="SdA" lastIdx="5" clrIdx="1">
    <p:extLst>
      <p:ext uri="{19B8F6BF-5375-455C-9EA6-DF929625EA0E}">
        <p15:presenceInfo xmlns:p15="http://schemas.microsoft.com/office/powerpoint/2012/main" xmlns="" userId="Sala de Au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8"/>
    <a:srgbClr val="097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434" autoAdjust="0"/>
  </p:normalViewPr>
  <p:slideViewPr>
    <p:cSldViewPr>
      <p:cViewPr varScale="1">
        <p:scale>
          <a:sx n="93" d="100"/>
          <a:sy n="93" d="100"/>
        </p:scale>
        <p:origin x="-1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pe\Desktop\Exercicios%20Eliseu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pe\Dropbox\FEARP\An&#225;lise%20das%20Demonstra&#231;&#245;es%20Cont&#225;beis\Trabalho%20-%20An&#225;lise%20MagaLu\Excel%20-%20Dados%20Trimestrais%20com%20Anota&#231;&#245;es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lo\Downloads\Magazine%20Luiza%20-%20Informa&#231;&#245;es%20financeiras.xls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pe\Dropbox\FEARP\An&#225;lise%20das%20Demonstra&#231;&#245;es%20Cont&#225;beis\Trabalho%20-%20An&#225;lise%20MagaLu\Exercicios%20MagaLu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esktop\Magazine%20Luiza%20-%20Informa&#231;&#245;es%20financeiras.xls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esktop\Magazine%20Luiza%20-%20Informa&#231;&#245;es%20financeiras.xls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esktop\Magazine%20Luiza%20-%20Informa&#231;&#245;es%20financeiras.xls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4" Type="http://schemas.microsoft.com/office/2011/relationships/chartColorStyle" Target="colors8.xml"/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8207048"/>
        <c:axId val="2108210872"/>
      </c:barChart>
      <c:catAx>
        <c:axId val="2108207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8210872"/>
        <c:crosses val="autoZero"/>
        <c:auto val="1"/>
        <c:lblAlgn val="ctr"/>
        <c:lblOffset val="100"/>
        <c:noMultiLvlLbl val="0"/>
      </c:catAx>
      <c:valAx>
        <c:axId val="2108210872"/>
        <c:scaling>
          <c:orientation val="minMax"/>
          <c:max val="0.3"/>
          <c:min val="0.25"/>
        </c:scaling>
        <c:delete val="1"/>
        <c:axPos val="l"/>
        <c:numFmt formatCode="General" sourceLinked="1"/>
        <c:majorTickMark val="out"/>
        <c:minorTickMark val="none"/>
        <c:tickLblPos val="nextTo"/>
        <c:crossAx val="210820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'3. Balanço Patrimonial'!$AN$21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C1-4024-BF72-32B38A109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'3. Balanço Patrimonial'!$AO$17:$AR$18</c:f>
              <c:multiLvlStrCache>
                <c:ptCount val="2"/>
                <c:lvl>
                  <c:pt idx="0">
                    <c:v>Ativo</c:v>
                  </c:pt>
                  <c:pt idx="1">
                    <c:v>Passivo</c:v>
                  </c:pt>
                </c:lvl>
                <c:lvl>
                  <c:pt idx="0">
                    <c:v>2018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'3. Balanço Patrimonial'!$AO$21:$AR$21</c:f>
              <c:numCache>
                <c:formatCode>0%</c:formatCode>
                <c:ptCount val="2"/>
                <c:pt idx="0" formatCode="General">
                  <c:v>0.0</c:v>
                </c:pt>
                <c:pt idx="1">
                  <c:v>0.261786950417206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C1-4024-BF72-32B38A109FD7}"/>
            </c:ext>
          </c:extLst>
        </c:ser>
        <c:ser>
          <c:idx val="1"/>
          <c:order val="1"/>
          <c:tx>
            <c:strRef>
              <c:f>'3. Balanço Patrimonial'!$AN$20</c:f>
              <c:strCache>
                <c:ptCount val="1"/>
                <c:pt idx="0">
                  <c:v>Financeiro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C1-4024-BF72-32B38A109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'3. Balanço Patrimonial'!$AO$17:$AR$18</c:f>
              <c:multiLvlStrCache>
                <c:ptCount val="2"/>
                <c:lvl>
                  <c:pt idx="0">
                    <c:v>Ativo</c:v>
                  </c:pt>
                  <c:pt idx="1">
                    <c:v>Passivo</c:v>
                  </c:pt>
                </c:lvl>
                <c:lvl>
                  <c:pt idx="0">
                    <c:v>2018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'3. Balanço Patrimonial'!$AO$20:$AR$20</c:f>
              <c:numCache>
                <c:formatCode>0%</c:formatCode>
                <c:ptCount val="2"/>
                <c:pt idx="0">
                  <c:v>2.43271911722696E-5</c:v>
                </c:pt>
                <c:pt idx="1">
                  <c:v>0.518511457822846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C1-4024-BF72-32B38A109FD7}"/>
            </c:ext>
          </c:extLst>
        </c:ser>
        <c:ser>
          <c:idx val="0"/>
          <c:order val="2"/>
          <c:tx>
            <c:strRef>
              <c:f>'3. Balanço Patrimonial'!$AN$19</c:f>
              <c:strCache>
                <c:ptCount val="1"/>
                <c:pt idx="0">
                  <c:v>Operacional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'3. Balanço Patrimonial'!$AO$17:$AR$18</c:f>
              <c:multiLvlStrCache>
                <c:ptCount val="2"/>
                <c:lvl>
                  <c:pt idx="0">
                    <c:v>Ativo</c:v>
                  </c:pt>
                  <c:pt idx="1">
                    <c:v>Passivo</c:v>
                  </c:pt>
                </c:lvl>
                <c:lvl>
                  <c:pt idx="0">
                    <c:v>2018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'3. Balanço Patrimonial'!$AO$19:$AR$19</c:f>
              <c:numCache>
                <c:formatCode>0%</c:formatCode>
                <c:ptCount val="2"/>
                <c:pt idx="0">
                  <c:v>0.999975672808828</c:v>
                </c:pt>
                <c:pt idx="1">
                  <c:v>0.219701591759948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C1-4024-BF72-32B38A109F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25264920"/>
        <c:axId val="2125310056"/>
      </c:barChart>
      <c:catAx>
        <c:axId val="2125264920"/>
        <c:scaling>
          <c:orientation val="minMax"/>
        </c:scaling>
        <c:delete val="0"/>
        <c:axPos val="b"/>
        <c:majorGridlines>
          <c:spPr>
            <a:ln w="0" cap="flat" cmpd="sng" algn="ctr">
              <a:solidFill>
                <a:schemeClr val="tx1">
                  <a:lumMod val="15000"/>
                  <a:lumOff val="85000"/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5310056"/>
        <c:crosses val="autoZero"/>
        <c:auto val="1"/>
        <c:lblAlgn val="ctr"/>
        <c:lblOffset val="100"/>
        <c:noMultiLvlLbl val="0"/>
      </c:catAx>
      <c:valAx>
        <c:axId val="2125310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2526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0" cap="flat" cmpd="sng" algn="ctr">
      <a:solidFill>
        <a:schemeClr val="tx1">
          <a:lumMod val="15000"/>
          <a:lumOff val="85000"/>
          <a:alpha val="0"/>
        </a:schemeClr>
      </a:solidFill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'3. Balanço Patrimonial'!$AN$21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ED-40A5-BA19-051E95669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'3. Balanço Patrimonial'!$AO$17:$AR$18</c:f>
              <c:multiLvlStrCache>
                <c:ptCount val="2"/>
                <c:lvl>
                  <c:pt idx="0">
                    <c:v>Ativo</c:v>
                  </c:pt>
                  <c:pt idx="1">
                    <c:v>Passivo</c:v>
                  </c:pt>
                </c:lvl>
                <c:lvl>
                  <c:pt idx="0">
                    <c:v>2017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'3. Balanço Patrimonial'!$AO$21:$AR$21</c:f>
              <c:numCache>
                <c:formatCode>0%</c:formatCode>
                <c:ptCount val="2"/>
                <c:pt idx="0" formatCode="General">
                  <c:v>0.0</c:v>
                </c:pt>
                <c:pt idx="1">
                  <c:v>0.279530071582865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ED-40A5-BA19-051E95669FD3}"/>
            </c:ext>
          </c:extLst>
        </c:ser>
        <c:ser>
          <c:idx val="1"/>
          <c:order val="1"/>
          <c:tx>
            <c:strRef>
              <c:f>'3. Balanço Patrimonial'!$AN$20</c:f>
              <c:strCache>
                <c:ptCount val="1"/>
                <c:pt idx="0">
                  <c:v>Financeiro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ED-40A5-BA19-051E95669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'3. Balanço Patrimonial'!$AO$17:$AR$18</c:f>
              <c:multiLvlStrCache>
                <c:ptCount val="2"/>
                <c:lvl>
                  <c:pt idx="0">
                    <c:v>Ativo</c:v>
                  </c:pt>
                  <c:pt idx="1">
                    <c:v>Passivo</c:v>
                  </c:pt>
                </c:lvl>
                <c:lvl>
                  <c:pt idx="0">
                    <c:v>2017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'3. Balanço Patrimonial'!$AO$20:$AR$20</c:f>
              <c:numCache>
                <c:formatCode>0%</c:formatCode>
                <c:ptCount val="2"/>
                <c:pt idx="0">
                  <c:v>0.0</c:v>
                </c:pt>
                <c:pt idx="1">
                  <c:v>0.117460269966506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ED-40A5-BA19-051E95669FD3}"/>
            </c:ext>
          </c:extLst>
        </c:ser>
        <c:ser>
          <c:idx val="0"/>
          <c:order val="2"/>
          <c:tx>
            <c:strRef>
              <c:f>'3. Balanço Patrimonial'!$AN$19</c:f>
              <c:strCache>
                <c:ptCount val="1"/>
                <c:pt idx="0">
                  <c:v>Operacional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'3. Balanço Patrimonial'!$AO$17:$AR$18</c:f>
              <c:multiLvlStrCache>
                <c:ptCount val="2"/>
                <c:lvl>
                  <c:pt idx="0">
                    <c:v>Ativo</c:v>
                  </c:pt>
                  <c:pt idx="1">
                    <c:v>Passivo</c:v>
                  </c:pt>
                </c:lvl>
                <c:lvl>
                  <c:pt idx="0">
                    <c:v>2017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'3. Balanço Patrimonial'!$AO$19:$AR$19</c:f>
              <c:numCache>
                <c:formatCode>0%</c:formatCode>
                <c:ptCount val="2"/>
                <c:pt idx="0">
                  <c:v>1.0</c:v>
                </c:pt>
                <c:pt idx="1">
                  <c:v>0.603009658450629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ED-40A5-BA19-051E95669F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05870840"/>
        <c:axId val="2105866840"/>
      </c:barChart>
      <c:catAx>
        <c:axId val="2105870840"/>
        <c:scaling>
          <c:orientation val="minMax"/>
        </c:scaling>
        <c:delete val="0"/>
        <c:axPos val="b"/>
        <c:majorGridlines>
          <c:spPr>
            <a:ln w="0" cap="flat" cmpd="sng" algn="ctr">
              <a:solidFill>
                <a:schemeClr val="tx1">
                  <a:lumMod val="15000"/>
                  <a:lumOff val="85000"/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5866840"/>
        <c:crosses val="autoZero"/>
        <c:auto val="1"/>
        <c:lblAlgn val="ctr"/>
        <c:lblOffset val="100"/>
        <c:noMultiLvlLbl val="0"/>
      </c:catAx>
      <c:valAx>
        <c:axId val="210586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0587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0" cap="flat" cmpd="sng" algn="ctr">
      <a:solidFill>
        <a:schemeClr val="tx1">
          <a:lumMod val="15000"/>
          <a:lumOff val="85000"/>
          <a:alpha val="0"/>
        </a:schemeClr>
      </a:solidFill>
      <a:round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'3. Balanço Patrimonial'!$AN$21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FE-436B-AA3F-43154C965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'3. Balanço Patrimonial'!$AO$17:$AR$18</c:f>
              <c:multiLvlStrCache>
                <c:ptCount val="2"/>
                <c:lvl>
                  <c:pt idx="0">
                    <c:v>Ativo</c:v>
                  </c:pt>
                  <c:pt idx="1">
                    <c:v>Passivo</c:v>
                  </c:pt>
                </c:lvl>
                <c:lvl>
                  <c:pt idx="0">
                    <c:v>2018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'3. Balanço Patrimonial'!$AO$21:$AR$21</c:f>
              <c:numCache>
                <c:formatCode>0%</c:formatCode>
                <c:ptCount val="2"/>
                <c:pt idx="0" formatCode="General">
                  <c:v>0.0</c:v>
                </c:pt>
                <c:pt idx="1">
                  <c:v>0.261786950417206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FE-436B-AA3F-43154C9653D2}"/>
            </c:ext>
          </c:extLst>
        </c:ser>
        <c:ser>
          <c:idx val="1"/>
          <c:order val="1"/>
          <c:tx>
            <c:strRef>
              <c:f>'3. Balanço Patrimonial'!$AN$20</c:f>
              <c:strCache>
                <c:ptCount val="1"/>
                <c:pt idx="0">
                  <c:v>Financeiro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FE-436B-AA3F-43154C965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'3. Balanço Patrimonial'!$AO$17:$AR$18</c:f>
              <c:multiLvlStrCache>
                <c:ptCount val="2"/>
                <c:lvl>
                  <c:pt idx="0">
                    <c:v>Ativo</c:v>
                  </c:pt>
                  <c:pt idx="1">
                    <c:v>Passivo</c:v>
                  </c:pt>
                </c:lvl>
                <c:lvl>
                  <c:pt idx="0">
                    <c:v>2018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'3. Balanço Patrimonial'!$AO$20:$AR$20</c:f>
              <c:numCache>
                <c:formatCode>0%</c:formatCode>
                <c:ptCount val="2"/>
                <c:pt idx="0">
                  <c:v>2.43271911722696E-5</c:v>
                </c:pt>
                <c:pt idx="1">
                  <c:v>0.0518336279310713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FE-436B-AA3F-43154C9653D2}"/>
            </c:ext>
          </c:extLst>
        </c:ser>
        <c:ser>
          <c:idx val="0"/>
          <c:order val="2"/>
          <c:tx>
            <c:strRef>
              <c:f>'3. Balanço Patrimonial'!$AN$19</c:f>
              <c:strCache>
                <c:ptCount val="1"/>
                <c:pt idx="0">
                  <c:v>Operacional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'3. Balanço Patrimonial'!$AO$17:$AR$18</c:f>
              <c:multiLvlStrCache>
                <c:ptCount val="2"/>
                <c:lvl>
                  <c:pt idx="0">
                    <c:v>Ativo</c:v>
                  </c:pt>
                  <c:pt idx="1">
                    <c:v>Passivo</c:v>
                  </c:pt>
                </c:lvl>
                <c:lvl>
                  <c:pt idx="0">
                    <c:v>2018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'3. Balanço Patrimonial'!$AO$19:$AR$19</c:f>
              <c:numCache>
                <c:formatCode>0%</c:formatCode>
                <c:ptCount val="2"/>
                <c:pt idx="0">
                  <c:v>0.999975672808828</c:v>
                </c:pt>
                <c:pt idx="1">
                  <c:v>0.686379421651723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FE-436B-AA3F-43154C9653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10511272"/>
        <c:axId val="2110515336"/>
      </c:barChart>
      <c:catAx>
        <c:axId val="2110511272"/>
        <c:scaling>
          <c:orientation val="minMax"/>
        </c:scaling>
        <c:delete val="0"/>
        <c:axPos val="b"/>
        <c:majorGridlines>
          <c:spPr>
            <a:ln w="0" cap="flat" cmpd="sng" algn="ctr">
              <a:solidFill>
                <a:schemeClr val="tx1">
                  <a:lumMod val="15000"/>
                  <a:lumOff val="85000"/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0515336"/>
        <c:crosses val="autoZero"/>
        <c:auto val="1"/>
        <c:lblAlgn val="ctr"/>
        <c:lblOffset val="100"/>
        <c:noMultiLvlLbl val="0"/>
      </c:catAx>
      <c:valAx>
        <c:axId val="2110515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1051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0" cap="flat" cmpd="sng" algn="ctr">
      <a:solidFill>
        <a:schemeClr val="tx1">
          <a:lumMod val="15000"/>
          <a:lumOff val="85000"/>
          <a:alpha val="0"/>
        </a:schemeClr>
      </a:solidFill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Liquidez!$J$4</c:f>
              <c:strCache>
                <c:ptCount val="1"/>
                <c:pt idx="0">
                  <c:v>NCG (Mil)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(Liquidez!$K$1,Liquidez!$M$1,Liquidez!$O$1)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Liquidez!$K$1:$O$1</c15:sqref>
                  </c15:fullRef>
                </c:ext>
              </c:extLst>
            </c:strRef>
          </c:cat>
          <c:val>
            <c:numRef>
              <c:f>(Liquidez!$K$4,Liquidez!$M$4,Liquidez!$O$4)</c:f>
              <c:numCache>
                <c:formatCode>#,##0</c:formatCode>
                <c:ptCount val="3"/>
                <c:pt idx="0">
                  <c:v>266.4490000000001</c:v>
                </c:pt>
                <c:pt idx="1">
                  <c:v>296.3219999999996</c:v>
                </c:pt>
                <c:pt idx="2">
                  <c:v>745.424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Liquidez!$K$4:$O$4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7F-4197-911C-6463D41F0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9377704"/>
        <c:axId val="2109381272"/>
      </c:barChart>
      <c:catAx>
        <c:axId val="210937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381272"/>
        <c:crosses val="autoZero"/>
        <c:auto val="1"/>
        <c:lblAlgn val="ctr"/>
        <c:lblOffset val="100"/>
        <c:noMultiLvlLbl val="0"/>
      </c:catAx>
      <c:valAx>
        <c:axId val="210938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37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541889300527135"/>
                  <c:y val="-0.0485651214128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A-4769-8DDC-A464180B6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'ROA; ROE'!$B$21:$B$22</c:f>
              <c:numCache>
                <c:formatCode>General</c:formatCode>
                <c:ptCount val="2"/>
                <c:pt idx="0">
                  <c:v>2017.0</c:v>
                </c:pt>
                <c:pt idx="1">
                  <c:v>2018.0</c:v>
                </c:pt>
              </c:numCache>
            </c:numRef>
          </c:cat>
          <c:val>
            <c:numRef>
              <c:f>'ROA; ROE'!$C$21:$C$22</c:f>
              <c:numCache>
                <c:formatCode>#,##0.00</c:formatCode>
                <c:ptCount val="2"/>
                <c:pt idx="0">
                  <c:v>0.288638774163319</c:v>
                </c:pt>
                <c:pt idx="1">
                  <c:v>0.272995024502787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86A-4769-8DDC-A464180B66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1410216"/>
        <c:axId val="2111413656"/>
      </c:lineChart>
      <c:catAx>
        <c:axId val="2111410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1413656"/>
        <c:crosses val="autoZero"/>
        <c:auto val="1"/>
        <c:lblAlgn val="ctr"/>
        <c:lblOffset val="100"/>
        <c:noMultiLvlLbl val="0"/>
      </c:catAx>
      <c:valAx>
        <c:axId val="2111413656"/>
        <c:scaling>
          <c:orientation val="minMax"/>
          <c:max val="0.3"/>
          <c:min val="0.25"/>
        </c:scaling>
        <c:delete val="1"/>
        <c:axPos val="l"/>
        <c:numFmt formatCode="#,##0.00" sourceLinked="1"/>
        <c:majorTickMark val="out"/>
        <c:minorTickMark val="none"/>
        <c:tickLblPos val="nextTo"/>
        <c:crossAx val="211141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DVA</a:t>
            </a:r>
            <a:r>
              <a:rPr lang="pt-BR" b="1" baseline="0" dirty="0"/>
              <a:t> 2018</a:t>
            </a:r>
            <a:endParaRPr lang="pt-BR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E6-4BBA-8DD6-9A0A19ADD7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E6-4BBA-8DD6-9A0A19ADD7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E6-4BBA-8DD6-9A0A19ADD7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E6-4BBA-8DD6-9A0A19ADD760}"/>
              </c:ext>
            </c:extLst>
          </c:dPt>
          <c:cat>
            <c:strRef>
              <c:f>('DVA 2'!$B$2,'DVA 2'!$B$7,'DVA 2'!$B$11,'DVA 2'!$B$15)</c:f>
              <c:strCache>
                <c:ptCount val="4"/>
                <c:pt idx="0">
                  <c:v> Pessoal </c:v>
                </c:pt>
                <c:pt idx="1">
                  <c:v> Impostos, Taxas e Contribuições </c:v>
                </c:pt>
                <c:pt idx="2">
                  <c:v> Remuneração de Capitais de Terceiros </c:v>
                </c:pt>
                <c:pt idx="3">
                  <c:v> Remuneração de Capitais Próprios </c:v>
                </c:pt>
              </c:strCache>
            </c:strRef>
          </c:cat>
          <c:val>
            <c:numRef>
              <c:f>('DVA 2'!$C$2,'DVA 2'!$C$7,'DVA 2'!$C$11,'DVA 2'!$C$15)</c:f>
              <c:numCache>
                <c:formatCode>#,##0</c:formatCode>
                <c:ptCount val="4"/>
                <c:pt idx="0">
                  <c:v>1.356657E6</c:v>
                </c:pt>
                <c:pt idx="1">
                  <c:v>2.088429E6</c:v>
                </c:pt>
                <c:pt idx="2">
                  <c:v>794912.0</c:v>
                </c:pt>
                <c:pt idx="3">
                  <c:v>597429.0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E6-4BBA-8DD6-9A0A19ADD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DVA</a:t>
            </a:r>
            <a:r>
              <a:rPr lang="pt-BR" b="1" baseline="0" dirty="0"/>
              <a:t> 2017</a:t>
            </a:r>
            <a:endParaRPr lang="pt-BR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18-48E7-BAA0-C4A9F0A39B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18-48E7-BAA0-C4A9F0A39B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18-48E7-BAA0-C4A9F0A39B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18-48E7-BAA0-C4A9F0A39BE5}"/>
              </c:ext>
            </c:extLst>
          </c:dPt>
          <c:cat>
            <c:strRef>
              <c:f>('DVA 2'!$B$2,'DVA 2'!$B$7,'DVA 2'!$B$11,'DVA 2'!$B$15)</c:f>
              <c:strCache>
                <c:ptCount val="4"/>
                <c:pt idx="0">
                  <c:v> Pessoal </c:v>
                </c:pt>
                <c:pt idx="1">
                  <c:v> Impostos, Taxas e Contribuições </c:v>
                </c:pt>
                <c:pt idx="2">
                  <c:v> Remuneração de Capitais de Terceiros </c:v>
                </c:pt>
                <c:pt idx="3">
                  <c:v> Remuneração de Capitais Próprios </c:v>
                </c:pt>
              </c:strCache>
            </c:strRef>
          </c:cat>
          <c:val>
            <c:numRef>
              <c:f>('DVA 2'!$D$2,'DVA 2'!$D$7,'DVA 2'!$D$11,'DVA 2'!$D$15)</c:f>
              <c:numCache>
                <c:formatCode>#,##0</c:formatCode>
                <c:ptCount val="4"/>
                <c:pt idx="0">
                  <c:v>1.088793E6</c:v>
                </c:pt>
                <c:pt idx="1">
                  <c:v>1.201874E6</c:v>
                </c:pt>
                <c:pt idx="2">
                  <c:v>846885.0</c:v>
                </c:pt>
                <c:pt idx="3">
                  <c:v>389022.0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918-48E7-BAA0-C4A9F0A39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C918-48E7-BAA0-C4A9F0A39BE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C918-48E7-BAA0-C4A9F0A39BE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C918-48E7-BAA0-C4A9F0A39BE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C918-48E7-BAA0-C4A9F0A39BE5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('DVA 2'!$B$2,'DVA 2'!$B$7,'DVA 2'!$B$11,'DVA 2'!$B$15)</c15:sqref>
                        </c15:formulaRef>
                      </c:ext>
                    </c:extLst>
                    <c:strCache>
                      <c:ptCount val="4"/>
                      <c:pt idx="0">
                        <c:v> Pessoal </c:v>
                      </c:pt>
                      <c:pt idx="1">
                        <c:v> Impostos, Taxas e Contribuições </c:v>
                      </c:pt>
                      <c:pt idx="2">
                        <c:v> Remuneração de Capitais de Terceiros </c:v>
                      </c:pt>
                      <c:pt idx="3">
                        <c:v> Remuneração de Capitais Próprios 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('DVA 2'!$C$2,'DVA 2'!$C$7,'DVA 2'!$C$11,'DVA 2'!$C$15)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>
                        <c:v>1356657</c:v>
                      </c:pt>
                      <c:pt idx="1">
                        <c:v>2088429</c:v>
                      </c:pt>
                      <c:pt idx="2">
                        <c:v>794912</c:v>
                      </c:pt>
                      <c:pt idx="3">
                        <c:v>597429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C918-48E7-BAA0-C4A9F0A39BE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DVA</a:t>
            </a:r>
            <a:r>
              <a:rPr lang="pt-BR" b="1" baseline="0" dirty="0"/>
              <a:t> 2016</a:t>
            </a:r>
            <a:endParaRPr lang="pt-BR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2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66-4E54-AB14-BF5D1AD2C4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66-4E54-AB14-BF5D1AD2C4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66-4E54-AB14-BF5D1AD2C4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66-4E54-AB14-BF5D1AD2C4DA}"/>
              </c:ext>
            </c:extLst>
          </c:dPt>
          <c:cat>
            <c:strRef>
              <c:f>('DVA 2'!$B$2,'DVA 2'!$B$7,'DVA 2'!$B$11,'DVA 2'!$B$15)</c:f>
              <c:strCache>
                <c:ptCount val="4"/>
                <c:pt idx="0">
                  <c:v> Pessoal </c:v>
                </c:pt>
                <c:pt idx="1">
                  <c:v> Impostos, Taxas e Contribuições </c:v>
                </c:pt>
                <c:pt idx="2">
                  <c:v> Remuneração de Capitais de Terceiros </c:v>
                </c:pt>
                <c:pt idx="3">
                  <c:v> Remuneração de Capitais Próprios </c:v>
                </c:pt>
              </c:strCache>
            </c:strRef>
          </c:cat>
          <c:val>
            <c:numRef>
              <c:f>('DVA 2'!$E$2,'DVA 2'!$E$7,'DVA 2'!$E$11,'DVA 2'!$E$15)</c:f>
              <c:numCache>
                <c:formatCode>_-* #,##0_-;\-* #,##0_-;_-* "-"??_-;_-@_-</c:formatCode>
                <c:ptCount val="4"/>
                <c:pt idx="0">
                  <c:v>941562.0</c:v>
                </c:pt>
                <c:pt idx="1">
                  <c:v>827700.0</c:v>
                </c:pt>
                <c:pt idx="2">
                  <c:v>928196.0</c:v>
                </c:pt>
                <c:pt idx="3">
                  <c:v>86565.0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66-4E54-AB14-BF5D1AD2C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2266-4E54-AB14-BF5D1AD2C4D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2266-4E54-AB14-BF5D1AD2C4D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2266-4E54-AB14-BF5D1AD2C4D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2266-4E54-AB14-BF5D1AD2C4DA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('DVA 2'!$B$2,'DVA 2'!$B$7,'DVA 2'!$B$11,'DVA 2'!$B$15)</c15:sqref>
                        </c15:formulaRef>
                      </c:ext>
                    </c:extLst>
                    <c:strCache>
                      <c:ptCount val="4"/>
                      <c:pt idx="0">
                        <c:v> Pessoal </c:v>
                      </c:pt>
                      <c:pt idx="1">
                        <c:v> Impostos, Taxas e Contribuições </c:v>
                      </c:pt>
                      <c:pt idx="2">
                        <c:v> Remuneração de Capitais de Terceiros </c:v>
                      </c:pt>
                      <c:pt idx="3">
                        <c:v> Remuneração de Capitais Próprios 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('DVA 2'!$C$2,'DVA 2'!$C$7,'DVA 2'!$C$11,'DVA 2'!$C$15)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>
                        <c:v>1356657</c:v>
                      </c:pt>
                      <c:pt idx="1">
                        <c:v>2088429</c:v>
                      </c:pt>
                      <c:pt idx="2">
                        <c:v>794912</c:v>
                      </c:pt>
                      <c:pt idx="3">
                        <c:v>597429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2266-4E54-AB14-BF5D1AD2C4DA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2266-4E54-AB14-BF5D1AD2C4D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2266-4E54-AB14-BF5D1AD2C4D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2266-4E54-AB14-BF5D1AD2C4D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2266-4E54-AB14-BF5D1AD2C4D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('DVA 2'!$B$2,'DVA 2'!$B$7,'DVA 2'!$B$11,'DVA 2'!$B$15)</c15:sqref>
                        </c15:formulaRef>
                      </c:ext>
                    </c:extLst>
                    <c:strCache>
                      <c:ptCount val="4"/>
                      <c:pt idx="0">
                        <c:v> Pessoal </c:v>
                      </c:pt>
                      <c:pt idx="1">
                        <c:v> Impostos, Taxas e Contribuições </c:v>
                      </c:pt>
                      <c:pt idx="2">
                        <c:v> Remuneração de Capitais de Terceiros </c:v>
                      </c:pt>
                      <c:pt idx="3">
                        <c:v> Remuneração de Capitais Próprios 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('DVA 2'!$D$2,'DVA 2'!$D$7,'DVA 2'!$D$11,'DVA 2'!$D$15)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>
                        <c:v>1088793</c:v>
                      </c:pt>
                      <c:pt idx="1">
                        <c:v>1201874</c:v>
                      </c:pt>
                      <c:pt idx="2">
                        <c:v>846885</c:v>
                      </c:pt>
                      <c:pt idx="3">
                        <c:v>389022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2266-4E54-AB14-BF5D1AD2C4DA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'3. Balanço Patrimonial'!$AN$21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24-46AF-8E38-8EDE4C9030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'3. Balanço Patrimonial'!$AO$17:$AR$18</c:f>
              <c:multiLvlStrCache>
                <c:ptCount val="2"/>
                <c:lvl>
                  <c:pt idx="0">
                    <c:v>Ativo</c:v>
                  </c:pt>
                  <c:pt idx="1">
                    <c:v>Passivo</c:v>
                  </c:pt>
                </c:lvl>
                <c:lvl>
                  <c:pt idx="0">
                    <c:v>2017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'3. Balanço Patrimonial'!$AO$21:$AR$21</c:f>
              <c:numCache>
                <c:formatCode>0%</c:formatCode>
                <c:ptCount val="2"/>
                <c:pt idx="0" formatCode="General">
                  <c:v>0.0</c:v>
                </c:pt>
                <c:pt idx="1">
                  <c:v>0.279530071582865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24-46AF-8E38-8EDE4C903077}"/>
            </c:ext>
          </c:extLst>
        </c:ser>
        <c:ser>
          <c:idx val="1"/>
          <c:order val="1"/>
          <c:tx>
            <c:strRef>
              <c:f>'3. Balanço Patrimonial'!$AN$20</c:f>
              <c:strCache>
                <c:ptCount val="1"/>
                <c:pt idx="0">
                  <c:v>Financeiro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24-46AF-8E38-8EDE4C9030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'3. Balanço Patrimonial'!$AO$17:$AR$18</c:f>
              <c:multiLvlStrCache>
                <c:ptCount val="2"/>
                <c:lvl>
                  <c:pt idx="0">
                    <c:v>Ativo</c:v>
                  </c:pt>
                  <c:pt idx="1">
                    <c:v>Passivo</c:v>
                  </c:pt>
                </c:lvl>
                <c:lvl>
                  <c:pt idx="0">
                    <c:v>2017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'3. Balanço Patrimonial'!$AO$20:$AR$20</c:f>
              <c:numCache>
                <c:formatCode>0%</c:formatCode>
                <c:ptCount val="2"/>
                <c:pt idx="0">
                  <c:v>0.0</c:v>
                </c:pt>
                <c:pt idx="1">
                  <c:v>0.510955233854298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24-46AF-8E38-8EDE4C903077}"/>
            </c:ext>
          </c:extLst>
        </c:ser>
        <c:ser>
          <c:idx val="0"/>
          <c:order val="2"/>
          <c:tx>
            <c:strRef>
              <c:f>'3. Balanço Patrimonial'!$AN$19</c:f>
              <c:strCache>
                <c:ptCount val="1"/>
                <c:pt idx="0">
                  <c:v>Operacional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'3. Balanço Patrimonial'!$AO$17:$AR$18</c:f>
              <c:multiLvlStrCache>
                <c:ptCount val="2"/>
                <c:lvl>
                  <c:pt idx="0">
                    <c:v>Ativo</c:v>
                  </c:pt>
                  <c:pt idx="1">
                    <c:v>Passivo</c:v>
                  </c:pt>
                </c:lvl>
                <c:lvl>
                  <c:pt idx="0">
                    <c:v>2017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'3. Balanço Patrimonial'!$AO$19:$AR$19</c:f>
              <c:numCache>
                <c:formatCode>0%</c:formatCode>
                <c:ptCount val="2"/>
                <c:pt idx="0">
                  <c:v>1.0</c:v>
                </c:pt>
                <c:pt idx="1">
                  <c:v>0.209514694562837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24-46AF-8E38-8EDE4C9030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24826168"/>
        <c:axId val="2124831176"/>
      </c:barChart>
      <c:catAx>
        <c:axId val="2124826168"/>
        <c:scaling>
          <c:orientation val="minMax"/>
        </c:scaling>
        <c:delete val="0"/>
        <c:axPos val="b"/>
        <c:majorGridlines>
          <c:spPr>
            <a:ln w="0" cap="flat" cmpd="sng" algn="ctr">
              <a:solidFill>
                <a:schemeClr val="tx1">
                  <a:lumMod val="15000"/>
                  <a:lumOff val="85000"/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4831176"/>
        <c:crosses val="autoZero"/>
        <c:auto val="1"/>
        <c:lblAlgn val="ctr"/>
        <c:lblOffset val="100"/>
        <c:noMultiLvlLbl val="0"/>
      </c:catAx>
      <c:valAx>
        <c:axId val="21248311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24826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0" cap="flat" cmpd="sng" algn="ctr">
      <a:solidFill>
        <a:schemeClr val="tx1">
          <a:lumMod val="15000"/>
          <a:lumOff val="85000"/>
          <a:alpha val="0"/>
        </a:schemeClr>
      </a:solidFill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CE70-5EEF-4B27-8BA8-C6417945088F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3A696-00A1-43CA-8A5A-BD8AD27912F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55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3A696-00A1-43CA-8A5A-BD8AD27912F6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9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16A-2188-44A4-94B2-BA5F42AA5517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EF6-879E-43E3-8E23-164C8E20A0A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16A-2188-44A4-94B2-BA5F42AA5517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EF6-879E-43E3-8E23-164C8E20A0A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16A-2188-44A4-94B2-BA5F42AA5517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EF6-879E-43E3-8E23-164C8E20A0A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16A-2188-44A4-94B2-BA5F42AA5517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EF6-879E-43E3-8E23-164C8E20A0A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16A-2188-44A4-94B2-BA5F42AA5517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EF6-879E-43E3-8E23-164C8E20A0A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16A-2188-44A4-94B2-BA5F42AA5517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EF6-879E-43E3-8E23-164C8E20A0A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16A-2188-44A4-94B2-BA5F42AA5517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EF6-879E-43E3-8E23-164C8E20A0A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16A-2188-44A4-94B2-BA5F42AA5517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EF6-879E-43E3-8E23-164C8E20A0A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16A-2188-44A4-94B2-BA5F42AA5517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EF6-879E-43E3-8E23-164C8E20A0A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16A-2188-44A4-94B2-BA5F42AA5517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EF6-879E-43E3-8E23-164C8E20A0A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16A-2188-44A4-94B2-BA5F42AA5517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1EF6-879E-43E3-8E23-164C8E20A0A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6416A-2188-44A4-94B2-BA5F42AA5517}" type="datetimeFigureOut">
              <a:rPr lang="pt-BR" smtClean="0"/>
              <a:pPr/>
              <a:t>12/04/19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41EF6-879E-43E3-8E23-164C8E20A0A0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png efeito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6463" y="103447"/>
            <a:ext cx="9276929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magazine luiz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30" y="2492896"/>
            <a:ext cx="3437847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40136" y="3486150"/>
            <a:ext cx="461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ANÁLISE DAS DEMONSTRAÇÕES CONTÁBEIS</a:t>
            </a:r>
          </a:p>
        </p:txBody>
      </p:sp>
      <p:pic>
        <p:nvPicPr>
          <p:cNvPr id="1026" name="Picture 2" descr="Resultado de imagem para fearp 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4"/>
          <a:stretch/>
        </p:blipFill>
        <p:spPr bwMode="auto">
          <a:xfrm>
            <a:off x="7236296" y="188640"/>
            <a:ext cx="1780417" cy="10808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m para magazine luiza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97DB6"/>
              </a:clrFrom>
              <a:clrTo>
                <a:srgbClr val="097D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6" y="1772816"/>
            <a:ext cx="6425284" cy="26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11560" y="5051714"/>
            <a:ext cx="3413974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600" i="1" dirty="0" err="1">
                <a:solidFill>
                  <a:schemeClr val="bg1"/>
                </a:solidFill>
                <a:cs typeface="Arial" pitchFamily="34" charset="0"/>
              </a:rPr>
              <a:t>Felippe</a:t>
            </a:r>
            <a:r>
              <a:rPr lang="pt-BR" sz="1600" i="1" dirty="0">
                <a:solidFill>
                  <a:schemeClr val="bg1"/>
                </a:solidFill>
                <a:cs typeface="Arial" pitchFamily="34" charset="0"/>
              </a:rPr>
              <a:t> Andrade</a:t>
            </a:r>
          </a:p>
          <a:p>
            <a:pPr eaLnBrk="1" hangingPunct="1">
              <a:defRPr/>
            </a:pPr>
            <a:r>
              <a:rPr lang="pt-BR" sz="1600" i="1" dirty="0" err="1">
                <a:solidFill>
                  <a:schemeClr val="bg1"/>
                </a:solidFill>
                <a:cs typeface="Arial" pitchFamily="34" charset="0"/>
              </a:rPr>
              <a:t>Marlos</a:t>
            </a:r>
            <a:r>
              <a:rPr lang="pt-BR" sz="1600" i="1" dirty="0">
                <a:solidFill>
                  <a:schemeClr val="bg1"/>
                </a:solidFill>
                <a:cs typeface="Arial" pitchFamily="34" charset="0"/>
              </a:rPr>
              <a:t> Fernandes</a:t>
            </a:r>
          </a:p>
          <a:p>
            <a:pPr eaLnBrk="1" hangingPunct="1">
              <a:defRPr/>
            </a:pPr>
            <a:r>
              <a:rPr lang="pt-BR" sz="1600" i="1" dirty="0" err="1">
                <a:solidFill>
                  <a:schemeClr val="bg1"/>
                </a:solidFill>
                <a:cs typeface="Arial" pitchFamily="34" charset="0"/>
              </a:rPr>
              <a:t>Monyk</a:t>
            </a:r>
            <a:r>
              <a:rPr lang="pt-BR" sz="1600" i="1" dirty="0">
                <a:solidFill>
                  <a:schemeClr val="bg1"/>
                </a:solidFill>
                <a:cs typeface="Arial" pitchFamily="34" charset="0"/>
              </a:rPr>
              <a:t> Cardoso</a:t>
            </a:r>
          </a:p>
          <a:p>
            <a:pPr eaLnBrk="1" hangingPunct="1">
              <a:defRPr/>
            </a:pPr>
            <a:r>
              <a:rPr lang="pt-BR" sz="1600" i="1" dirty="0">
                <a:solidFill>
                  <a:schemeClr val="bg1"/>
                </a:solidFill>
                <a:cs typeface="Arial" pitchFamily="34" charset="0"/>
              </a:rPr>
              <a:t>Pedro Vilhena</a:t>
            </a:r>
          </a:p>
          <a:p>
            <a:pPr eaLnBrk="1" hangingPunct="1">
              <a:defRPr/>
            </a:pPr>
            <a:r>
              <a:rPr lang="pt-BR" sz="1600" i="1" dirty="0">
                <a:solidFill>
                  <a:schemeClr val="bg1"/>
                </a:solidFill>
                <a:cs typeface="Arial" pitchFamily="34" charset="0"/>
              </a:rPr>
              <a:t>Yuri Azevedo</a:t>
            </a:r>
          </a:p>
        </p:txBody>
      </p:sp>
    </p:spTree>
    <p:extLst>
      <p:ext uri="{BB962C8B-B14F-4D97-AF65-F5344CB8AC3E}">
        <p14:creationId xmlns:p14="http://schemas.microsoft.com/office/powerpoint/2010/main" val="262314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58435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Contas a receber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85786" y="1285860"/>
          <a:ext cx="7715304" cy="1639084"/>
        </p:xfrm>
        <a:graphic>
          <a:graphicData uri="http://schemas.openxmlformats.org/drawingml/2006/table">
            <a:tbl>
              <a:tblPr/>
              <a:tblGrid>
                <a:gridCol w="2881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7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16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11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02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457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Milhares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dez/16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dez/17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dez/18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2016-2017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2017-2018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Contas a Receber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2.051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Receita Bruta de vendas - DVA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10.885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13.729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18.089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Despesa com PECLD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8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Prazo Médio de Recebimento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785786" y="3429002"/>
          <a:ext cx="7715303" cy="2232245"/>
        </p:xfrm>
        <a:graphic>
          <a:graphicData uri="http://schemas.openxmlformats.org/drawingml/2006/table">
            <a:tbl>
              <a:tblPr/>
              <a:tblGrid>
                <a:gridCol w="4717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5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16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78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Milhares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2016-2017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2017-2018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78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Saldo Inicial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78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Aumento/ redução nas vendas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78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Aumento/ redução prazo médio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537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78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Aumento/ redução de alíquota PECLD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78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Outros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88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Saldo Final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889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781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-5,88%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66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428596" y="3887683"/>
          <a:ext cx="8501089" cy="1619863"/>
        </p:xfrm>
        <a:graphic>
          <a:graphicData uri="http://schemas.openxmlformats.org/drawingml/2006/table">
            <a:tbl>
              <a:tblPr/>
              <a:tblGrid>
                <a:gridCol w="3353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8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1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95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95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405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Milhares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dez/16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dez/17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dez/18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2016-2017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2017-2018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67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Saldo inicial  Fornecedores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1.596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8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Mercadorias para revenda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67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Material para consumo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-1526%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-84%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Provisões para perdas nos estoques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(11)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(15)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(13)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76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Saldo final Fornecedores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58435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Análise estoques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428596" y="1109777"/>
          <a:ext cx="8429684" cy="1195741"/>
        </p:xfrm>
        <a:graphic>
          <a:graphicData uri="http://schemas.openxmlformats.org/drawingml/2006/table">
            <a:tbl>
              <a:tblPr/>
              <a:tblGrid>
                <a:gridCol w="3125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9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2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7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20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20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3426" marR="13426" marT="134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dez/16</a:t>
                      </a:r>
                    </a:p>
                  </a:txBody>
                  <a:tcPr marL="13426" marR="13426" marT="1342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dez/17</a:t>
                      </a:r>
                    </a:p>
                  </a:txBody>
                  <a:tcPr marL="13426" marR="13426" marT="1342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dez/18</a:t>
                      </a:r>
                    </a:p>
                  </a:txBody>
                  <a:tcPr marL="13426" marR="13426" marT="1342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2016-2017</a:t>
                      </a:r>
                    </a:p>
                  </a:txBody>
                  <a:tcPr marL="13426" marR="13426" marT="134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2017-2018</a:t>
                      </a:r>
                    </a:p>
                  </a:txBody>
                  <a:tcPr marL="13426" marR="13426" marT="134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Estoques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1.596 </a:t>
                      </a:r>
                    </a:p>
                  </a:txBody>
                  <a:tcPr marL="13426" marR="13426" marT="13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1.969 </a:t>
                      </a:r>
                    </a:p>
                  </a:txBody>
                  <a:tcPr marL="13426" marR="13426" marT="13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2.810 </a:t>
                      </a:r>
                    </a:p>
                  </a:txBody>
                  <a:tcPr marL="13426" marR="13426" marT="13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23,3%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42,7%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Custos (DRE)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(6.586)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(8.378)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(11.053)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27,2%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31,9%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55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PME (dias)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87 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85 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92 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-3,0%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8,2%</a:t>
                      </a:r>
                    </a:p>
                  </a:txBody>
                  <a:tcPr marL="13426" marR="13426" marT="13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8033222" y="2074597"/>
            <a:ext cx="629824" cy="230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020104" y="1373889"/>
            <a:ext cx="642942" cy="500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19238" y="2578666"/>
          <a:ext cx="8501123" cy="1138366"/>
        </p:xfrm>
        <a:graphic>
          <a:graphicData uri="http://schemas.openxmlformats.org/drawingml/2006/table">
            <a:tbl>
              <a:tblPr/>
              <a:tblGrid>
                <a:gridCol w="4279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3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3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54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765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Milhares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dez/17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dez/18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2017-2018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Compras a prazo (NE 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(210)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5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15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Saldo a pagar com fornecedores (NE 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505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19238" y="5678197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pt-BR" sz="1200" dirty="0"/>
              <a:t>Ampliação de lojas físicas?</a:t>
            </a:r>
          </a:p>
          <a:p>
            <a:pPr marL="228600" indent="-228600">
              <a:buAutoNum type="arabicParenR"/>
            </a:pPr>
            <a:r>
              <a:rPr lang="pt-BR" sz="1200" dirty="0"/>
              <a:t>Ampliação de lojas online?</a:t>
            </a:r>
          </a:p>
          <a:p>
            <a:pPr marL="228600" indent="-228600">
              <a:buAutoNum type="arabicParenR"/>
            </a:pPr>
            <a:r>
              <a:rPr lang="pt-BR" sz="1200" dirty="0"/>
              <a:t>Feirão Magazine Luiza?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693872" y="2571744"/>
            <a:ext cx="950094" cy="281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72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58435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Imobilizado e Intangível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386388"/>
              </p:ext>
            </p:extLst>
          </p:nvPr>
        </p:nvGraphicFramePr>
        <p:xfrm>
          <a:off x="467544" y="1700808"/>
          <a:ext cx="7848870" cy="3950969"/>
        </p:xfrm>
        <a:graphic>
          <a:graphicData uri="http://schemas.openxmlformats.org/drawingml/2006/table">
            <a:tbl>
              <a:tblPr/>
              <a:tblGrid>
                <a:gridCol w="3324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7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73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73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53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Imobilizado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31/12/2016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%VH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31/12/2017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%VH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31/12/2018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1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2016-2017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2017-2018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Inicial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 Novas aquisições (DFC)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Depreciação do 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Final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53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Intangível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31/12/2016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%VH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31/12/2017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%VH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31/12/2018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1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17-18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Inicial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 Novas aquisições (DFC)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 Adição por aquisição de controladora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Amortização do 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31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Final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330" t="42079" r="56101" b="17065"/>
          <a:stretch/>
        </p:blipFill>
        <p:spPr>
          <a:xfrm>
            <a:off x="1606371" y="1455371"/>
            <a:ext cx="5931258" cy="36282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35896" y="5538914"/>
            <a:ext cx="214263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+ 75 lojas físicas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35896" y="5948903"/>
            <a:ext cx="214263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+ 21 lojas virtuais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58435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Imobilizado e Intangível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</p:spTree>
    <p:extLst>
      <p:ext uri="{BB962C8B-B14F-4D97-AF65-F5344CB8AC3E}">
        <p14:creationId xmlns:p14="http://schemas.microsoft.com/office/powerpoint/2010/main" val="270096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58435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Fornecedores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95536" y="1484784"/>
          <a:ext cx="8140701" cy="4464489"/>
        </p:xfrm>
        <a:graphic>
          <a:graphicData uri="http://schemas.openxmlformats.org/drawingml/2006/table">
            <a:tbl>
              <a:tblPr/>
              <a:tblGrid>
                <a:gridCol w="2575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9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1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9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54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38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261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31/12/2015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%VH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31/12/2016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%VH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31/12/2017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%VH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31/12/2018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Fornecedores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Custos conforme DRE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-6.399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-6.586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-11.053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Estoques (BP)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Compras = CMV - EI + EF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-6.342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-10.212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Média de fornecedores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Prazo Médio de Fornecedores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17-18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Inicial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Variação nas Compras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Variação do Prazo Médio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Final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61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58435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Empréstimos e financiamentos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061099"/>
              </p:ext>
            </p:extLst>
          </p:nvPr>
        </p:nvGraphicFramePr>
        <p:xfrm>
          <a:off x="292125" y="1174718"/>
          <a:ext cx="8615432" cy="2099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587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2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2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249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Milhares</a:t>
                      </a: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49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Empréstimos CP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9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Empréstimos CP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45,33%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49,83%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28,67%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49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Empréstimos LP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49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Empréstimos LP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54,67%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50,17%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71,33%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49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Empréstimos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49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-52,86%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-47,68%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49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 Empréstimos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1.836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3405"/>
              </p:ext>
            </p:extLst>
          </p:nvPr>
        </p:nvGraphicFramePr>
        <p:xfrm>
          <a:off x="277048" y="3573016"/>
          <a:ext cx="8615432" cy="237626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587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2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2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 dos empréstimos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bruto dos empréstimos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bruto dos empréstimos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líquido dos empréstimos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bruto dos empréstimos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CDI Anual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9,93%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Selic Anual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Proporção custo bruto / CDI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106,12%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147,24%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117,72%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Proporção custo bruto / Selic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108,84%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197,58%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118,09%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49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85720" y="1142989"/>
          <a:ext cx="8715435" cy="3185160"/>
        </p:xfrm>
        <a:graphic>
          <a:graphicData uri="http://schemas.openxmlformats.org/drawingml/2006/table">
            <a:tbl>
              <a:tblPr/>
              <a:tblGrid>
                <a:gridCol w="5738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8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8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9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50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Milhares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dez/17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dez/18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2017-2018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Receitas financeiras: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Juros de vendas de garantia estendida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Rendimento de aplicações financeiras e títulos mobiliários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-32,2%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Juros de vendas de mercadorias - juros por atrasos nos recebimentos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Descontos obtidos e atualizações monetárias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40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Outros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28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110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133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28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Despesas financeiras: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Juros de empréstimos e financiamentos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(198)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(50)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-74,8%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0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Juros de Antecipações de Cartão de Terceiros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(105)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(72)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-30,6%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0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Juros de Antecipações de Cartão Luiza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(169)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(232)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5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Provisão para perda com juros de garantia estendida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(10)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149,4%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5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Outros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(36)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28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(520)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(428)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-17,7%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281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28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Resultado financeiro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(410)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(294)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-28,3%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28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Receita de Títulos e Valores Mobiliários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-65,6%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28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Resultado Financeiro Líquido Ajustado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(358)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(276)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-22,8%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61436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Receitas e despesas financeiras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143636" y="2643182"/>
            <a:ext cx="185738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8143900" y="3000372"/>
            <a:ext cx="642942" cy="1428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143900" y="1428736"/>
            <a:ext cx="642942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14282" y="1500173"/>
            <a:ext cx="2571768" cy="1428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395536" y="4465217"/>
            <a:ext cx="792961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Garantia estendida (Segmento 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Luizaseg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	1.1) Aumento de 17% receita bruta</a:t>
            </a:r>
          </a:p>
          <a:p>
            <a:pPr marL="342900" indent="-342900"/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	1.2) Diminuição de 11% custo</a:t>
            </a:r>
          </a:p>
          <a:p>
            <a:pPr marL="342900" indent="-342900"/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	1.3) Despesas Operacionais aumentaram 23%</a:t>
            </a:r>
          </a:p>
          <a:p>
            <a:pPr marL="342900" indent="-342900"/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	1.4)LL Diminuiu 20% (3,46 bilhões)</a:t>
            </a:r>
          </a:p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2)Juros de empréstimos e financiamentos:  </a:t>
            </a:r>
          </a:p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	2.1) não contraiu novos empréstimos?</a:t>
            </a:r>
          </a:p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	2.2) quitou empréstimos antigos? liquidação de aproximadamente 35% dos empréstimos (empréstimos vencidos em março e novembro de 2018)</a:t>
            </a:r>
          </a:p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3)Juros de Ant. de Cartão Luiza:</a:t>
            </a:r>
          </a:p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	3.1) Aumentou pagamento com 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Luizacred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?  Aumento de 152% nas contas a receber.</a:t>
            </a:r>
          </a:p>
          <a:p>
            <a:endParaRPr lang="pt-BR" sz="1000" dirty="0"/>
          </a:p>
          <a:p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214282" y="3000372"/>
            <a:ext cx="2571768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065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07160"/>
              </p:ext>
            </p:extLst>
          </p:nvPr>
        </p:nvGraphicFramePr>
        <p:xfrm>
          <a:off x="290779" y="5169291"/>
          <a:ext cx="8572560" cy="817950"/>
        </p:xfrm>
        <a:graphic>
          <a:graphicData uri="http://schemas.openxmlformats.org/drawingml/2006/table">
            <a:tbl>
              <a:tblPr/>
              <a:tblGrid>
                <a:gridCol w="4799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8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1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1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16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Fluxo de caixa ajustado 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(milhões) </a:t>
                      </a:r>
                    </a:p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eliminou </a:t>
                      </a:r>
                      <a:r>
                        <a:rPr lang="pt-BR" sz="1400" b="1" i="0" u="none" strike="noStrike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cart.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terceiros Aprox.670 milhões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2016-2017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2017-2018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27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Contas a Receber Ajustado (sem Cartões de Terceiros)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61436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Receitas e despesas financeiras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20" y="1428736"/>
          <a:ext cx="8572561" cy="1721070"/>
        </p:xfrm>
        <a:graphic>
          <a:graphicData uri="http://schemas.openxmlformats.org/drawingml/2006/table">
            <a:tbl>
              <a:tblPr/>
              <a:tblGrid>
                <a:gridCol w="3368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0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34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03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87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Milhares 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2016-2017 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2017-2018 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(+) Cartões de Crédito - Terceiros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276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820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1.492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197%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82%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(+) Cartão de Crédito - Luizacred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127%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152%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(+) Contas a Receber - Cartões de Crédito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294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862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1.599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193%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85%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8072462" y="2357431"/>
            <a:ext cx="571504" cy="285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00034" y="3500438"/>
            <a:ext cx="7929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Ampliação de prazo com o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Luizacred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Menores taxas de juros para o cliente no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Luizacred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Novos pontos de divulgação? </a:t>
            </a:r>
          </a:p>
          <a:p>
            <a:pPr marL="342900" indent="-342900">
              <a:buAutoNum type="arabicParenR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Novas Lojas, logo novos clientes?</a:t>
            </a:r>
          </a:p>
          <a:p>
            <a:pPr marL="342900" indent="-342900">
              <a:buAutoNum type="arabicParenR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Novas parcerias para pontos de divulgação?</a:t>
            </a:r>
          </a:p>
          <a:p>
            <a:pPr marL="342900" indent="-342900">
              <a:buAutoNum type="arabicParenR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Marketing?</a:t>
            </a:r>
          </a:p>
          <a:p>
            <a:pPr marL="342900" indent="-342900">
              <a:buAutoNum type="arabicParenR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Ampliou também o fluxo de caixa do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Luizacred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arenR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596336" y="5706822"/>
            <a:ext cx="114300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7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6732240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Estrutura Operacional e Financeira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sp>
        <p:nvSpPr>
          <p:cNvPr id="4" name="Seta para cima 3"/>
          <p:cNvSpPr/>
          <p:nvPr/>
        </p:nvSpPr>
        <p:spPr>
          <a:xfrm rot="10800000">
            <a:off x="4716016" y="5229200"/>
            <a:ext cx="216024" cy="22537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4716016" y="3468987"/>
            <a:ext cx="288032" cy="36004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6264188" y="3468987"/>
            <a:ext cx="288032" cy="36004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cima 18"/>
          <p:cNvSpPr/>
          <p:nvPr/>
        </p:nvSpPr>
        <p:spPr>
          <a:xfrm rot="10800000">
            <a:off x="6300192" y="4857970"/>
            <a:ext cx="216024" cy="22537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cima 19"/>
          <p:cNvSpPr/>
          <p:nvPr/>
        </p:nvSpPr>
        <p:spPr>
          <a:xfrm rot="10800000">
            <a:off x="6300610" y="5216977"/>
            <a:ext cx="216024" cy="22537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33419"/>
              </p:ext>
            </p:extLst>
          </p:nvPr>
        </p:nvGraphicFramePr>
        <p:xfrm>
          <a:off x="1160442" y="1428637"/>
          <a:ext cx="6247052" cy="2014873"/>
        </p:xfrm>
        <a:graphic>
          <a:graphicData uri="http://schemas.openxmlformats.org/drawingml/2006/table">
            <a:tbl>
              <a:tblPr/>
              <a:tblGrid>
                <a:gridCol w="2526381">
                  <a:extLst>
                    <a:ext uri="{9D8B030D-6E8A-4147-A177-3AD203B41FA5}">
                      <a16:colId xmlns:a16="http://schemas.microsoft.com/office/drawing/2014/main" xmlns="" val="2379496791"/>
                    </a:ext>
                  </a:extLst>
                </a:gridCol>
                <a:gridCol w="937058">
                  <a:extLst>
                    <a:ext uri="{9D8B030D-6E8A-4147-A177-3AD203B41FA5}">
                      <a16:colId xmlns:a16="http://schemas.microsoft.com/office/drawing/2014/main" xmlns="" val="1882290020"/>
                    </a:ext>
                  </a:extLst>
                </a:gridCol>
                <a:gridCol w="937058">
                  <a:extLst>
                    <a:ext uri="{9D8B030D-6E8A-4147-A177-3AD203B41FA5}">
                      <a16:colId xmlns:a16="http://schemas.microsoft.com/office/drawing/2014/main" xmlns="" val="2142670498"/>
                    </a:ext>
                  </a:extLst>
                </a:gridCol>
                <a:gridCol w="937058">
                  <a:extLst>
                    <a:ext uri="{9D8B030D-6E8A-4147-A177-3AD203B41FA5}">
                      <a16:colId xmlns:a16="http://schemas.microsoft.com/office/drawing/2014/main" xmlns="" val="1384525931"/>
                    </a:ext>
                  </a:extLst>
                </a:gridCol>
                <a:gridCol w="909497">
                  <a:extLst>
                    <a:ext uri="{9D8B030D-6E8A-4147-A177-3AD203B41FA5}">
                      <a16:colId xmlns:a16="http://schemas.microsoft.com/office/drawing/2014/main" xmlns="" val="976117230"/>
                    </a:ext>
                  </a:extLst>
                </a:gridCol>
              </a:tblGrid>
              <a:tr h="258002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730355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Ativo Operacional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7.420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8.797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5378801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Ativo Financeiro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0038685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Ativo 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7.420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8.797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9854122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Passivo Operacional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4.474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6.038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3388716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Passivo Financeiro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871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456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5638036"/>
                  </a:ext>
                </a:extLst>
              </a:tr>
              <a:tr h="2088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2.074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2.303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3088559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Passivo + PL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7.420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8.797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8436190"/>
                  </a:ext>
                </a:extLst>
              </a:tr>
            </a:tbl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229288"/>
              </p:ext>
            </p:extLst>
          </p:nvPr>
        </p:nvGraphicFramePr>
        <p:xfrm>
          <a:off x="292640" y="3633651"/>
          <a:ext cx="3960440" cy="294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282669"/>
              </p:ext>
            </p:extLst>
          </p:nvPr>
        </p:nvGraphicFramePr>
        <p:xfrm>
          <a:off x="4178740" y="3590508"/>
          <a:ext cx="4865821" cy="298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157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58435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Capital de giro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FE031CE-B170-4B45-896A-7B20E7F37E5E}"/>
              </a:ext>
            </a:extLst>
          </p:cNvPr>
          <p:cNvSpPr txBox="1"/>
          <p:nvPr/>
        </p:nvSpPr>
        <p:spPr>
          <a:xfrm>
            <a:off x="5652120" y="357301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Período - 2018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(A) Aumento Contas a Receber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(A) Aumento Estoques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(P) Aumento Fornecedores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A3CC5EA-5079-4AFB-8BE0-9813E8990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656"/>
              </p:ext>
            </p:extLst>
          </p:nvPr>
        </p:nvGraphicFramePr>
        <p:xfrm>
          <a:off x="1331640" y="1356084"/>
          <a:ext cx="6768751" cy="1077220"/>
        </p:xfrm>
        <a:graphic>
          <a:graphicData uri="http://schemas.openxmlformats.org/drawingml/2006/table">
            <a:tbl>
              <a:tblPr/>
              <a:tblGrid>
                <a:gridCol w="2098730">
                  <a:extLst>
                    <a:ext uri="{9D8B030D-6E8A-4147-A177-3AD203B41FA5}">
                      <a16:colId xmlns:a16="http://schemas.microsoft.com/office/drawing/2014/main" xmlns="" val="3520413980"/>
                    </a:ext>
                  </a:extLst>
                </a:gridCol>
                <a:gridCol w="963655">
                  <a:extLst>
                    <a:ext uri="{9D8B030D-6E8A-4147-A177-3AD203B41FA5}">
                      <a16:colId xmlns:a16="http://schemas.microsoft.com/office/drawing/2014/main" xmlns="" val="1466545566"/>
                    </a:ext>
                  </a:extLst>
                </a:gridCol>
                <a:gridCol w="889528">
                  <a:extLst>
                    <a:ext uri="{9D8B030D-6E8A-4147-A177-3AD203B41FA5}">
                      <a16:colId xmlns:a16="http://schemas.microsoft.com/office/drawing/2014/main" xmlns="" val="1479239031"/>
                    </a:ext>
                  </a:extLst>
                </a:gridCol>
                <a:gridCol w="963655">
                  <a:extLst>
                    <a:ext uri="{9D8B030D-6E8A-4147-A177-3AD203B41FA5}">
                      <a16:colId xmlns:a16="http://schemas.microsoft.com/office/drawing/2014/main" xmlns="" val="2434848518"/>
                    </a:ext>
                  </a:extLst>
                </a:gridCol>
                <a:gridCol w="889528">
                  <a:extLst>
                    <a:ext uri="{9D8B030D-6E8A-4147-A177-3AD203B41FA5}">
                      <a16:colId xmlns:a16="http://schemas.microsoft.com/office/drawing/2014/main" xmlns="" val="3331422430"/>
                    </a:ext>
                  </a:extLst>
                </a:gridCol>
                <a:gridCol w="963655">
                  <a:extLst>
                    <a:ext uri="{9D8B030D-6E8A-4147-A177-3AD203B41FA5}">
                      <a16:colId xmlns:a16="http://schemas.microsoft.com/office/drawing/2014/main" xmlns="" val="3803771059"/>
                    </a:ext>
                  </a:extLst>
                </a:gridCol>
              </a:tblGrid>
              <a:tr h="269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1085030"/>
                  </a:ext>
                </a:extLst>
              </a:tr>
              <a:tr h="269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Prazo Médio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Pgt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(Dias)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1057293"/>
                  </a:ext>
                </a:extLst>
              </a:tr>
              <a:tr h="269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Prazo Médio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(Dias)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3802727"/>
                  </a:ext>
                </a:extLst>
              </a:tr>
              <a:tr h="269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NCG (Mil)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5130880"/>
                  </a:ext>
                </a:extLst>
              </a:tr>
            </a:tbl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8AC2E569-1ADB-4B29-BF85-7D7B9FBE3765}"/>
              </a:ext>
            </a:extLst>
          </p:cNvPr>
          <p:cNvGraphicFramePr>
            <a:graphicFrameLocks/>
          </p:cNvGraphicFramePr>
          <p:nvPr/>
        </p:nvGraphicFramePr>
        <p:xfrm>
          <a:off x="844961" y="3007821"/>
          <a:ext cx="4800601" cy="294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036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6715140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Relatório dos auditores externos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Auditoria: KPMG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</a:rPr>
              <a:t>Fonte : Demonstrações Contábeis Magazine Luiza S.A. 31/12/2018 E 2017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 l="22852" t="20625" r="17382" b="10000"/>
          <a:stretch>
            <a:fillRect/>
          </a:stretch>
        </p:blipFill>
        <p:spPr bwMode="auto">
          <a:xfrm>
            <a:off x="928662" y="1142985"/>
            <a:ext cx="728667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1714480" y="5000637"/>
            <a:ext cx="6000792" cy="3571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100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58435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Capital de giro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1BE54024-DE73-4855-A11D-6E83009F1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991280"/>
              </p:ext>
            </p:extLst>
          </p:nvPr>
        </p:nvGraphicFramePr>
        <p:xfrm>
          <a:off x="395536" y="1484784"/>
          <a:ext cx="8208912" cy="3856113"/>
        </p:xfrm>
        <a:graphic>
          <a:graphicData uri="http://schemas.openxmlformats.org/drawingml/2006/table">
            <a:tbl>
              <a:tblPr/>
              <a:tblGrid>
                <a:gridCol w="3690982">
                  <a:extLst>
                    <a:ext uri="{9D8B030D-6E8A-4147-A177-3AD203B41FA5}">
                      <a16:colId xmlns:a16="http://schemas.microsoft.com/office/drawing/2014/main" xmlns="" val="226303381"/>
                    </a:ext>
                  </a:extLst>
                </a:gridCol>
                <a:gridCol w="903586">
                  <a:extLst>
                    <a:ext uri="{9D8B030D-6E8A-4147-A177-3AD203B41FA5}">
                      <a16:colId xmlns:a16="http://schemas.microsoft.com/office/drawing/2014/main" xmlns="" val="412792816"/>
                    </a:ext>
                  </a:extLst>
                </a:gridCol>
                <a:gridCol w="903586"/>
                <a:gridCol w="903586"/>
                <a:gridCol w="903586"/>
                <a:gridCol w="903586"/>
              </a:tblGrid>
              <a:tr h="4209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6237646"/>
                  </a:ext>
                </a:extLst>
              </a:tr>
              <a:tr h="299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Ativos Operacionais Circulantes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0484954"/>
                  </a:ext>
                </a:extLst>
              </a:tr>
              <a:tr h="28743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Ativos Financeiros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-207,88%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2020914"/>
                  </a:ext>
                </a:extLst>
              </a:tr>
              <a:tr h="299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Ativo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ão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0852712"/>
                  </a:ext>
                </a:extLst>
              </a:tr>
              <a:tr h="299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8464561"/>
                  </a:ext>
                </a:extLst>
              </a:tr>
              <a:tr h="299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Passivo Operacional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6368868"/>
                  </a:ext>
                </a:extLst>
              </a:tr>
              <a:tr h="42094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Passivo Financeiro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-92,96%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-232,17%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8294472"/>
                  </a:ext>
                </a:extLst>
              </a:tr>
              <a:tr h="299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Passivo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ão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-49,37%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3797769"/>
                  </a:ext>
                </a:extLst>
              </a:tr>
              <a:tr h="299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Patrimonio Líquido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1794008"/>
                  </a:ext>
                </a:extLst>
              </a:tr>
              <a:tr h="299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PASSIVO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2909558"/>
                  </a:ext>
                </a:extLst>
              </a:tr>
              <a:tr h="299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NCG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1009586"/>
                  </a:ext>
                </a:extLst>
              </a:tr>
              <a:tr h="299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Liquidez Corrente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2283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038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23382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612" y="236606"/>
            <a:ext cx="6516216" cy="4801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DRE Resumida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33A2EA2E-E116-4C85-986F-82E5C469320D}"/>
              </a:ext>
            </a:extLst>
          </p:cNvPr>
          <p:cNvGraphicFramePr>
            <a:graphicFrameLocks noGrp="1"/>
          </p:cNvGraphicFramePr>
          <p:nvPr/>
        </p:nvGraphicFramePr>
        <p:xfrm>
          <a:off x="971600" y="1700808"/>
          <a:ext cx="7416823" cy="3456384"/>
        </p:xfrm>
        <a:graphic>
          <a:graphicData uri="http://schemas.openxmlformats.org/drawingml/2006/table">
            <a:tbl>
              <a:tblPr/>
              <a:tblGrid>
                <a:gridCol w="4112809">
                  <a:extLst>
                    <a:ext uri="{9D8B030D-6E8A-4147-A177-3AD203B41FA5}">
                      <a16:colId xmlns:a16="http://schemas.microsoft.com/office/drawing/2014/main" xmlns="" val="3904946524"/>
                    </a:ext>
                  </a:extLst>
                </a:gridCol>
                <a:gridCol w="1652007">
                  <a:extLst>
                    <a:ext uri="{9D8B030D-6E8A-4147-A177-3AD203B41FA5}">
                      <a16:colId xmlns:a16="http://schemas.microsoft.com/office/drawing/2014/main" xmlns="" val="3329216053"/>
                    </a:ext>
                  </a:extLst>
                </a:gridCol>
                <a:gridCol w="1652007">
                  <a:extLst>
                    <a:ext uri="{9D8B030D-6E8A-4147-A177-3AD203B41FA5}">
                      <a16:colId xmlns:a16="http://schemas.microsoft.com/office/drawing/2014/main" xmlns="" val="348839315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DRE Resumida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29352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11.984,25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15.590,44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024352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Operacionais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-11.332,72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-14.926,80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398837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NOPAT/ROTA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651,53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663,64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337373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Financeiras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837774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Economia de IR - Despesas Financeiras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-67,62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254463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Financeiras Líq. de Impostos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599158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Lucro Líquido do Período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520,28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630,53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819790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88254EE-75A4-4FFC-B6B5-084266D2F4E2}"/>
              </a:ext>
            </a:extLst>
          </p:cNvPr>
          <p:cNvSpPr txBox="1"/>
          <p:nvPr/>
        </p:nvSpPr>
        <p:spPr>
          <a:xfrm>
            <a:off x="60612" y="603750"/>
            <a:ext cx="422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NOPAT</a:t>
            </a:r>
          </a:p>
        </p:txBody>
      </p:sp>
    </p:spTree>
    <p:extLst>
      <p:ext uri="{BB962C8B-B14F-4D97-AF65-F5344CB8AC3E}">
        <p14:creationId xmlns:p14="http://schemas.microsoft.com/office/powerpoint/2010/main" val="2273890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2131" t="46899" r="39757" b="48901"/>
          <a:stretch/>
        </p:blipFill>
        <p:spPr>
          <a:xfrm>
            <a:off x="5004048" y="3086649"/>
            <a:ext cx="4032448" cy="52597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"/>
            <a:ext cx="58435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ROE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Ano: 2018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32040" y="3612621"/>
            <a:ext cx="4006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27,2%a.a. = 22,5% + (22,5% – 5,33%) X 0,6/2,2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58917"/>
              </p:ext>
            </p:extLst>
          </p:nvPr>
        </p:nvGraphicFramePr>
        <p:xfrm>
          <a:off x="352365" y="1268760"/>
          <a:ext cx="4219402" cy="5022099"/>
        </p:xfrm>
        <a:graphic>
          <a:graphicData uri="http://schemas.openxmlformats.org/drawingml/2006/table">
            <a:tbl>
              <a:tblPr/>
              <a:tblGrid>
                <a:gridCol w="2563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Milhões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dez/18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Ativo total médio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7.458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Passivo operacional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4.611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Passivo oneroso MÉDIO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 MÉDIO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2.185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DRE AJUSTADA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dez/18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 líquida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15.590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Operacional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14.926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NOPAT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financ líq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LL AJUSTADO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LL (DRE)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Desp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financ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IR 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ki bruto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ki líquido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43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4932040" y="3086649"/>
            <a:ext cx="3922869" cy="10624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46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58435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Rentabilidade do Acionista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043349"/>
              </p:ext>
            </p:extLst>
          </p:nvPr>
        </p:nvGraphicFramePr>
        <p:xfrm>
          <a:off x="1263650" y="1728765"/>
          <a:ext cx="6836740" cy="1772246"/>
        </p:xfrm>
        <a:graphic>
          <a:graphicData uri="http://schemas.openxmlformats.org/drawingml/2006/table">
            <a:tbl>
              <a:tblPr/>
              <a:tblGrid>
                <a:gridCol w="1456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6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6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6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60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317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%VH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%VH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1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Lucro Líquido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1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Patrimônio Líquido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1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17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17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2016-2017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2017-2018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1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 médio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795967"/>
              </p:ext>
            </p:extLst>
          </p:nvPr>
        </p:nvGraphicFramePr>
        <p:xfrm>
          <a:off x="1727684" y="3485613"/>
          <a:ext cx="5688632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Anos: 2016,2017 e 2018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458"/>
            <a:ext cx="6516216" cy="4801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Demonstração do Valor Adicionado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40596E61-97A1-4614-9F2D-606CBBDC2E0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25282" y="1622551"/>
          <a:ext cx="3095625" cy="305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174E18A0-D509-403F-8627-D85192AA7A5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05670" y="1622550"/>
          <a:ext cx="3318719" cy="305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AF163D2F-FA6E-4C4B-BA82-39B7FF5683B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648648"/>
          <a:ext cx="3318720" cy="305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xmlns="" id="{9188185D-0EBE-4622-944C-BFDFC5C03D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8260" y="4729800"/>
          <a:ext cx="3229644" cy="1651528"/>
        </p:xfrm>
        <a:graphic>
          <a:graphicData uri="http://schemas.openxmlformats.org/drawingml/2006/table">
            <a:tbl>
              <a:tblPr/>
              <a:tblGrid>
                <a:gridCol w="3229644">
                  <a:extLst>
                    <a:ext uri="{9D8B030D-6E8A-4147-A177-3AD203B41FA5}">
                      <a16:colId xmlns:a16="http://schemas.microsoft.com/office/drawing/2014/main" xmlns="" val="765423316"/>
                    </a:ext>
                  </a:extLst>
                </a:gridCol>
              </a:tblGrid>
              <a:tr h="412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Pessoal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4733797"/>
                  </a:ext>
                </a:extLst>
              </a:tr>
              <a:tr h="412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Impostos, Taxas e Contribuições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33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6958"/>
                  </a:ext>
                </a:extLst>
              </a:tr>
              <a:tr h="412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Remuneração de Capitais de Terceiros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1217486"/>
                  </a:ext>
                </a:extLst>
              </a:tr>
              <a:tr h="412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Remuneração de Capitais Próprios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623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214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60648"/>
            <a:ext cx="9324528" cy="487313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se Fornecedores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forem Passivo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Financeiro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6009" t="40398" r="26985" b="35777"/>
          <a:stretch/>
        </p:blipFill>
        <p:spPr>
          <a:xfrm>
            <a:off x="0" y="2348880"/>
            <a:ext cx="9145016" cy="18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04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2131" t="46899" r="39757" b="48901"/>
          <a:stretch/>
        </p:blipFill>
        <p:spPr>
          <a:xfrm>
            <a:off x="2502023" y="5550115"/>
            <a:ext cx="4104457" cy="5353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285999" y="6153306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27,2%a.a. = 13,6% + (13,6% – 5,33%) X 3,5/2,2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18712"/>
              </p:ext>
            </p:extLst>
          </p:nvPr>
        </p:nvGraphicFramePr>
        <p:xfrm>
          <a:off x="323528" y="1238013"/>
          <a:ext cx="5228510" cy="1800200"/>
        </p:xfrm>
        <a:graphic>
          <a:graphicData uri="http://schemas.openxmlformats.org/drawingml/2006/table">
            <a:tbl>
              <a:tblPr/>
              <a:tblGrid>
                <a:gridCol w="1514438">
                  <a:extLst>
                    <a:ext uri="{9D8B030D-6E8A-4147-A177-3AD203B41FA5}">
                      <a16:colId xmlns:a16="http://schemas.microsoft.com/office/drawing/2014/main" xmlns="" val="1560271839"/>
                    </a:ext>
                  </a:extLst>
                </a:gridCol>
                <a:gridCol w="928518">
                  <a:extLst>
                    <a:ext uri="{9D8B030D-6E8A-4147-A177-3AD203B41FA5}">
                      <a16:colId xmlns:a16="http://schemas.microsoft.com/office/drawing/2014/main" xmlns="" val="969022773"/>
                    </a:ext>
                  </a:extLst>
                </a:gridCol>
                <a:gridCol w="928518">
                  <a:extLst>
                    <a:ext uri="{9D8B030D-6E8A-4147-A177-3AD203B41FA5}">
                      <a16:colId xmlns:a16="http://schemas.microsoft.com/office/drawing/2014/main" xmlns="" val="2367116951"/>
                    </a:ext>
                  </a:extLst>
                </a:gridCol>
                <a:gridCol w="928518">
                  <a:extLst>
                    <a:ext uri="{9D8B030D-6E8A-4147-A177-3AD203B41FA5}">
                      <a16:colId xmlns:a16="http://schemas.microsoft.com/office/drawing/2014/main" xmlns="" val="4183325799"/>
                    </a:ext>
                  </a:extLst>
                </a:gridCol>
                <a:gridCol w="928518">
                  <a:extLst>
                    <a:ext uri="{9D8B030D-6E8A-4147-A177-3AD203B41FA5}">
                      <a16:colId xmlns:a16="http://schemas.microsoft.com/office/drawing/2014/main" xmlns="" val="941324481"/>
                    </a:ext>
                  </a:extLst>
                </a:gridCol>
              </a:tblGrid>
              <a:tr h="225025"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634258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Ativo Operacional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7.420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8.797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5251964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Ativo Financeiro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9224450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Ativo 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7.420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8.797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0753994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Passivo Operacional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1.554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1.933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2011514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Passivo Financeiro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3.791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4.561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9304250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2.074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2.303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7539041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Passivo + PL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7.420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8.797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2753946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149999"/>
              </p:ext>
            </p:extLst>
          </p:nvPr>
        </p:nvGraphicFramePr>
        <p:xfrm>
          <a:off x="190074" y="3141004"/>
          <a:ext cx="333039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308355"/>
              </p:ext>
            </p:extLst>
          </p:nvPr>
        </p:nvGraphicFramePr>
        <p:xfrm>
          <a:off x="3419872" y="3141004"/>
          <a:ext cx="36724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3"/>
          <p:cNvSpPr/>
          <p:nvPr/>
        </p:nvSpPr>
        <p:spPr>
          <a:xfrm>
            <a:off x="1979712" y="5733256"/>
            <a:ext cx="4968552" cy="75860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60648"/>
            <a:ext cx="9324528" cy="487313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se Fornecedores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forem Passivo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Financeiro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27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5843536" cy="5078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Economia brasileira</a:t>
            </a:r>
          </a:p>
        </p:txBody>
      </p:sp>
      <p:pic>
        <p:nvPicPr>
          <p:cNvPr id="11" name="Imagem 10" descr="PIB PROJE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2" y="1142985"/>
            <a:ext cx="7530419" cy="3277297"/>
          </a:xfrm>
          <a:prstGeom prst="rect">
            <a:avLst/>
          </a:prstGeom>
        </p:spPr>
      </p:pic>
      <p:pic>
        <p:nvPicPr>
          <p:cNvPr id="12" name="Imagem 11" descr="VARIAÇÕES MAC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2" y="4429132"/>
            <a:ext cx="7654483" cy="20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15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5660" y="234061"/>
            <a:ext cx="5843536" cy="5078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Economia brasileira</a:t>
            </a:r>
          </a:p>
        </p:txBody>
      </p:sp>
      <p:pic>
        <p:nvPicPr>
          <p:cNvPr id="9" name="Imagem 8" descr="190328_cc_42_visao_geral-3.jpg"/>
          <p:cNvPicPr>
            <a:picLocks noChangeAspect="1"/>
          </p:cNvPicPr>
          <p:nvPr/>
        </p:nvPicPr>
        <p:blipFill>
          <a:blip r:embed="rId2"/>
          <a:srcRect t="5573"/>
          <a:stretch>
            <a:fillRect/>
          </a:stretch>
        </p:blipFill>
        <p:spPr>
          <a:xfrm>
            <a:off x="208268" y="2000242"/>
            <a:ext cx="4520941" cy="4105567"/>
          </a:xfrm>
          <a:prstGeom prst="rect">
            <a:avLst/>
          </a:prstGeom>
        </p:spPr>
      </p:pic>
      <p:pic>
        <p:nvPicPr>
          <p:cNvPr id="10" name="Imagem 9" descr="VAREJ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2" y="1785927"/>
            <a:ext cx="4448789" cy="433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53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21602"/>
            <a:ext cx="5843536" cy="4801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Evolução Ação MGLU3</a:t>
            </a:r>
            <a:endParaRPr lang="pt-BR" sz="15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B58A276-6388-4E8E-81E0-AE88C52E7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68" y="1124744"/>
            <a:ext cx="8175663" cy="51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7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6715140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PPA auditores externos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Auditoria: KPMG</a:t>
            </a: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/>
          <a:srcRect l="35156" t="21562" r="25000" b="10000"/>
          <a:stretch>
            <a:fillRect/>
          </a:stretch>
        </p:blipFill>
        <p:spPr bwMode="auto">
          <a:xfrm>
            <a:off x="1732497" y="1024707"/>
            <a:ext cx="5679006" cy="60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</a:rPr>
              <a:t>Fonte : Demonstrações Contábeis Magazine Luiza S.A. 31/12/2018 E 2017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35696" y="2204864"/>
            <a:ext cx="2736304" cy="10081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293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INVESTIR OU </a:t>
            </a:r>
          </a:p>
          <a:p>
            <a:pPr marL="0" indent="0" algn="ctr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NÃO INVESTIR?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32289"/>
            <a:ext cx="8892480" cy="5355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Decisão</a:t>
            </a:r>
          </a:p>
        </p:txBody>
      </p:sp>
    </p:spTree>
    <p:extLst>
      <p:ext uri="{BB962C8B-B14F-4D97-AF65-F5344CB8AC3E}">
        <p14:creationId xmlns:p14="http://schemas.microsoft.com/office/powerpoint/2010/main" val="285833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6715140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PPA auditores externos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Auditoria: KPMG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</a:rPr>
              <a:t>Fonte : Demonstrações Contábeis Magazine Luiza S.A. 31/12/2018 E 2017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1763688" y="1124744"/>
            <a:ext cx="5616624" cy="5661248"/>
            <a:chOff x="4429126" y="1500175"/>
            <a:chExt cx="4802727" cy="5079997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/>
            <a:srcRect l="34180" t="22812" r="24804" b="8750"/>
            <a:stretch>
              <a:fillRect/>
            </a:stretch>
          </p:blipFill>
          <p:spPr bwMode="auto">
            <a:xfrm>
              <a:off x="4429126" y="1571613"/>
              <a:ext cx="4802727" cy="500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" name="Agrupar 1"/>
            <p:cNvGrpSpPr/>
            <p:nvPr/>
          </p:nvGrpSpPr>
          <p:grpSpPr>
            <a:xfrm>
              <a:off x="4572000" y="1500175"/>
              <a:ext cx="4572000" cy="2786081"/>
              <a:chOff x="4572000" y="1500175"/>
              <a:chExt cx="4572000" cy="2786081"/>
            </a:xfrm>
          </p:grpSpPr>
          <p:pic>
            <p:nvPicPr>
              <p:cNvPr id="6861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 l="35351" t="29450" r="25645" b="66649"/>
              <a:stretch>
                <a:fillRect/>
              </a:stretch>
            </p:blipFill>
            <p:spPr bwMode="auto">
              <a:xfrm>
                <a:off x="4572000" y="1500175"/>
                <a:ext cx="4572000" cy="285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4643438" y="3143248"/>
                <a:ext cx="2214578" cy="114300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45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5843536" cy="5078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negócio Magazine Luiza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4284" y="1214423"/>
          <a:ext cx="8774381" cy="5350869"/>
        </p:xfrm>
        <a:graphic>
          <a:graphicData uri="http://schemas.openxmlformats.org/drawingml/2006/table">
            <a:tbl>
              <a:tblPr/>
              <a:tblGrid>
                <a:gridCol w="1285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3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3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62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06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Segmento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Cias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Atividade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% da receita bruta</a:t>
                      </a:r>
                    </a:p>
                  </a:txBody>
                  <a:tcPr marL="11173" marR="11173" marT="11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Variação    2017-2018</a:t>
                      </a:r>
                    </a:p>
                  </a:txBody>
                  <a:tcPr marL="11173" marR="11173" marT="11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23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Varejo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Magazine Luiza S.A., Época Cosméticos e Integra Commerce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Revenda de mercadorias e prestações de serviços nas lojas da</a:t>
                      </a:r>
                      <a:b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Companhia e comércio eletrônico (e-commerce tradicional e marketplace)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99,7%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32,0%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1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Operações financeiras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Controlada em conjunto Luizacred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Crédito aos clientes da Companhia para aquisição de produtos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5,3%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18,6%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43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Operações de seguros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Controlada em conjunto Luizaseg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Oferta de garantias estendidas aos produtos adquiridos pelos clientes da Companhia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1,3%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20,1%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2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Outros serviços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Controlada LAC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Administração de consórcios aos clientes da</a:t>
                      </a:r>
                      <a:b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Companhia, para aquisição de produtos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0,4%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13,4%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6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Controlada Logbee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Serviços de gerenciamento de entregas de produtos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763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Eliminações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Efeitos dos segmentos operações financeiras e operações de seguro que são incluídas apenas em uma linha de equivalência patrimonial nas</a:t>
                      </a:r>
                      <a:b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demonstrações contábeis consolidadas da Companhia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-6,6%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18,9%</a:t>
                      </a:r>
                    </a:p>
                  </a:txBody>
                  <a:tcPr marL="11173" marR="11173" marT="11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 E 2017</a:t>
            </a:r>
          </a:p>
        </p:txBody>
      </p:sp>
    </p:spTree>
    <p:extLst>
      <p:ext uri="{BB962C8B-B14F-4D97-AF65-F5344CB8AC3E}">
        <p14:creationId xmlns:p14="http://schemas.microsoft.com/office/powerpoint/2010/main" val="13257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58560"/>
            <a:ext cx="9153702" cy="1117229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Balanço Patrimonial – </a:t>
            </a:r>
          </a:p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Principais Contas do Ativo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milhões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555118"/>
              </p:ext>
            </p:extLst>
          </p:nvPr>
        </p:nvGraphicFramePr>
        <p:xfrm>
          <a:off x="212674" y="1340768"/>
          <a:ext cx="8718654" cy="4522995"/>
        </p:xfrm>
        <a:graphic>
          <a:graphicData uri="http://schemas.openxmlformats.org/drawingml/2006/table">
            <a:tbl>
              <a:tblPr/>
              <a:tblGrid>
                <a:gridCol w="2343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9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9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69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69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69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ATIVO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dez/16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dez/17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dez/18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AH% 16-17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AH% 17-18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Caixa e Equivalentes de Caixa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Contas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1.241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2.051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1.596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1.969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2.810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 Ativos Circulantes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1.143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1.634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951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 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3.919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5.257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6.412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Imobilizado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Intangível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 Ativos não-Circulantes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1.107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1.060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1.031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 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2.181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2.162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2.384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7.420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8.797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19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972978"/>
              </p:ext>
            </p:extLst>
          </p:nvPr>
        </p:nvGraphicFramePr>
        <p:xfrm>
          <a:off x="3882510" y="3735370"/>
          <a:ext cx="5261490" cy="312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441250"/>
              </p:ext>
            </p:extLst>
          </p:nvPr>
        </p:nvGraphicFramePr>
        <p:xfrm>
          <a:off x="323528" y="1439496"/>
          <a:ext cx="8352928" cy="4797822"/>
        </p:xfrm>
        <a:graphic>
          <a:graphicData uri="http://schemas.openxmlformats.org/drawingml/2006/table">
            <a:tbl>
              <a:tblPr/>
              <a:tblGrid>
                <a:gridCol w="2461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5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5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5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57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PASSIVO E PATRIMÔNIO LÍQUIDO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dez/16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dez/17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dez/18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AH% 16-17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AH% 17-18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Fornecedores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2.365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2.919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4.105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838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 Passivos Circulantes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1.152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 Passivo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3.672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4.136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5.387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1.011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 Passivos não-Circulantes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 Passivo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1.807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1.209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1.105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 PASSIVO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5.345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75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Capital Social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1.719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 contas do PL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 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2.075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90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 PASSIVO E PL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7.420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8.797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-58560"/>
            <a:ext cx="9153702" cy="1117229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Balanço Patrimonial – </a:t>
            </a:r>
          </a:p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Principais Contas do Passivo 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lang="pt-BR" sz="30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milhões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843159"/>
              </p:ext>
            </p:extLst>
          </p:nvPr>
        </p:nvGraphicFramePr>
        <p:xfrm>
          <a:off x="457203" y="1412770"/>
          <a:ext cx="8229597" cy="4896549"/>
        </p:xfrm>
        <a:graphic>
          <a:graphicData uri="http://schemas.openxmlformats.org/drawingml/2006/table">
            <a:tbl>
              <a:tblPr/>
              <a:tblGrid>
                <a:gridCol w="1882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3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3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33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33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33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33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33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33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50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DRE CONSOLIDADO</a:t>
                      </a:r>
                    </a:p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(em R$ milhões)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AH% 16-17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AH% 17-18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Receita Bruta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11.372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14.321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18.897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Impostos e Cancelamentos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(1.863)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(2.337)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(3.306)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Receita Líquida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9.509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11.984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15.590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Custo Total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(6.586)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(8.378)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(11.053)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0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Lucro Bruto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2.923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3.606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4.537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0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Despesas com Vendas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(1.776)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(2.120)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(2.747)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0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 Contas de Receitas e Despesas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(1.069)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(1.009)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(1.003)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0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Lucro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2182" y="1"/>
            <a:ext cx="9153702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Principais contas da DRE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milhões</a:t>
            </a:r>
          </a:p>
        </p:txBody>
      </p:sp>
    </p:spTree>
    <p:extLst>
      <p:ext uri="{BB962C8B-B14F-4D97-AF65-F5344CB8AC3E}">
        <p14:creationId xmlns:p14="http://schemas.microsoft.com/office/powerpoint/2010/main" val="314538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000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"/>
            <a:ext cx="5843536" cy="7017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Caixa e equivalente de caixa</a:t>
            </a:r>
          </a:p>
          <a:p>
            <a:pPr algn="l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Anos: 2016,2017 e 2018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77048" y="6657946"/>
            <a:ext cx="7416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 : Demonstrações Contábeis Magazine Luiza S.A. 31/12/2018, 2017 e 2016.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79511" y="1196749"/>
          <a:ext cx="8784977" cy="3291374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0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5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8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60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648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Milhares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4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Caixa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147" marR="9147" marT="9147" marB="0" anchor="b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4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4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2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Equivalentes de caixa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Certificados de depósitos bancários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70% a 101% CDI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2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Fundos de investimento não exclusivos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102% CDI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4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4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Caixa e Equivalentes de caixa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487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percentual de caixa e equivalentes de caixa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6487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absoluta de caixa e equivalentes de caixa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4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Caixa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64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Equivalentes de caixa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179510" y="4908754"/>
          <a:ext cx="8784977" cy="1328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94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8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60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5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Demonstração do Fluxo</a:t>
                      </a:r>
                      <a:r>
                        <a:rPr lang="pt-BR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Caixa Líquido Atividades Operacionais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7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Caixa Líquido Atividades de Investimento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7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Caixa Líquido Atividades de Financiamento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-655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71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" marR="9147" marT="9147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853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3154</Words>
  <Application>Microsoft Macintosh PowerPoint</Application>
  <PresentationFormat>On-screen Show (4:3)</PresentationFormat>
  <Paragraphs>1183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Yuri Azevedo</cp:lastModifiedBy>
  <cp:revision>356</cp:revision>
  <dcterms:created xsi:type="dcterms:W3CDTF">2019-04-03T15:21:58Z</dcterms:created>
  <dcterms:modified xsi:type="dcterms:W3CDTF">2019-04-13T01:36:23Z</dcterms:modified>
</cp:coreProperties>
</file>