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5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96" r:id="rId14"/>
    <p:sldId id="397" r:id="rId15"/>
    <p:sldId id="404" r:id="rId16"/>
    <p:sldId id="398" r:id="rId17"/>
    <p:sldId id="399" r:id="rId18"/>
    <p:sldId id="400" r:id="rId19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956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3786" y="0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0469C-87DF-4E9B-99C7-E41043AA8B88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68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3786" y="9721868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907DF-1420-4890-9527-F98F957904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567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48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17/03/2018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23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7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3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3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32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br>
              <a:rPr lang="pt-BR" sz="3100" b="1" i="1" dirty="0"/>
            </a:br>
            <a:br>
              <a:rPr lang="pt-BR" sz="3100" b="1" i="1" dirty="0"/>
            </a:br>
            <a:r>
              <a:rPr lang="pt-BR" b="1" i="1" dirty="0"/>
              <a:t>LCE0211 – Estatística Geral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494116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t-BR" dirty="0">
              <a:solidFill>
                <a:schemeClr val="tx1"/>
              </a:solidFill>
            </a:endParaRPr>
          </a:p>
          <a:p>
            <a:pPr algn="r"/>
            <a:r>
              <a:rPr lang="pt-BR" dirty="0">
                <a:solidFill>
                  <a:schemeClr val="tx1"/>
                </a:solidFill>
              </a:rPr>
              <a:t>Profa</a:t>
            </a:r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</a:t>
            </a:r>
            <a:r>
              <a:rPr lang="pt-BR" dirty="0">
                <a:solidFill>
                  <a:schemeClr val="tx1"/>
                </a:solidFill>
              </a:rPr>
              <a:t>ndréia Adami</a:t>
            </a:r>
          </a:p>
          <a:p>
            <a:pPr algn="r"/>
            <a:r>
              <a:rPr lang="pt-BR" u="sng" dirty="0">
                <a:solidFill>
                  <a:schemeClr val="tx1"/>
                </a:solidFill>
              </a:rPr>
              <a:t>adami@cepea.org.br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Terceiro Quartil (Q3)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07504" y="184482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8172711"/>
                  </p:ext>
                </p:extLst>
              </p:nvPr>
            </p:nvGraphicFramePr>
            <p:xfrm>
              <a:off x="140961" y="2922042"/>
              <a:ext cx="3998991" cy="30385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08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66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𝑓𝐴</m:t>
                                    </m:r>
                                  </m:e>
                                  <m:sub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28172711"/>
                  </p:ext>
                </p:extLst>
              </p:nvPr>
            </p:nvGraphicFramePr>
            <p:xfrm>
              <a:off x="140961" y="2922042"/>
              <a:ext cx="3998991" cy="30554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/>
                    <a:gridCol w="1008112"/>
                    <a:gridCol w="1046663"/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3333" t="-1754" r="-104848" b="-77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81395" t="-1754" r="-581" b="-775439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77069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ipse 11"/>
          <p:cNvSpPr/>
          <p:nvPr/>
        </p:nvSpPr>
        <p:spPr>
          <a:xfrm>
            <a:off x="7740352" y="3068960"/>
            <a:ext cx="1152128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4355976" y="3933056"/>
                <a:ext cx="4572000" cy="25853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 algn="just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dirty="0"/>
                  <a:t>*0,75 = 32*0,75 = 24º valor representa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pt-BR" dirty="0"/>
                  <a:t>neste caso coincidiu com o limite inferior da quarta classe </a:t>
                </a:r>
                <a:r>
                  <a:rPr lang="pt-BR" b="1" dirty="0"/>
                  <a:t>(5.180,5 ; 5.663,5];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Não precisamos fazer interpolação.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Se não coincidisse teria que adotar o mesmo procedimento para mediana (Q2).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No exemplo: Q3 = 5.180,5 indicando que 25% dos híbridos apresentam um rendimento médio acima de 5.180,5 kg/ha. </a:t>
                </a: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933056"/>
                <a:ext cx="4572000" cy="2585323"/>
              </a:xfrm>
              <a:prstGeom prst="rect">
                <a:avLst/>
              </a:prstGeom>
              <a:blipFill rotWithShape="1">
                <a:blip r:embed="rId4"/>
                <a:stretch>
                  <a:fillRect l="-933" t="-1179" r="-1067" b="-28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6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Moda (</a:t>
            </a:r>
            <a:r>
              <a:rPr lang="pt-BR" b="1" dirty="0" err="1">
                <a:solidFill>
                  <a:srgbClr val="FF0000"/>
                </a:solidFill>
              </a:rPr>
              <a:t>Mo</a:t>
            </a:r>
            <a:r>
              <a:rPr lang="pt-BR" b="1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07504" y="184482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33066034"/>
                  </p:ext>
                </p:extLst>
              </p:nvPr>
            </p:nvGraphicFramePr>
            <p:xfrm>
              <a:off x="140961" y="2922042"/>
              <a:ext cx="3998991" cy="30385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08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66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733066034"/>
                  </p:ext>
                </p:extLst>
              </p:nvPr>
            </p:nvGraphicFramePr>
            <p:xfrm>
              <a:off x="140961" y="2922042"/>
              <a:ext cx="3998991" cy="30554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/>
                    <a:gridCol w="1008112"/>
                    <a:gridCol w="1046663"/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3333" t="-1754" r="-104848" b="-77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81395" t="-1754" r="-581" b="-775439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4355976" y="1772816"/>
                <a:ext cx="4572000" cy="453605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Voltamos a trabalhar com a frequência absoluta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)</a:t>
                </a:r>
                <a:r>
                  <a:rPr lang="pt-BR" b="1" dirty="0"/>
                  <a:t>;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Precisamos identificar a </a:t>
                </a:r>
                <a:r>
                  <a:rPr lang="pt-BR" b="1" dirty="0">
                    <a:solidFill>
                      <a:srgbClr val="FF0000"/>
                    </a:solidFill>
                  </a:rPr>
                  <a:t>classe modal:</a:t>
                </a:r>
                <a:r>
                  <a:rPr lang="pt-BR" dirty="0"/>
                  <a:t> que é a classe com maior frequência absoluta, ou seja, </a:t>
                </a:r>
                <a:r>
                  <a:rPr lang="pt-BR" b="1" dirty="0"/>
                  <a:t>(4.697,5 ; 5.180,5];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Em seguida utilizamos a seguinte fórmula: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𝑀𝑜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𝐿𝐼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𝑀𝑜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pt-BR" b="0" dirty="0"/>
              </a:p>
              <a:p>
                <a:pPr algn="just"/>
                <a:r>
                  <a:rPr lang="pt-BR" dirty="0"/>
                  <a:t>Em que: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𝐿𝐼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𝑀𝑜</m:t>
                        </m:r>
                      </m:sub>
                    </m:sSub>
                  </m:oMath>
                </a14:m>
                <a:r>
                  <a:rPr lang="pt-BR" dirty="0"/>
                  <a:t> é o limite inferior da classe modal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𝑳𝑰</m:t>
                        </m:r>
                      </m:e>
                      <m:sub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𝑴𝒐</m:t>
                        </m:r>
                      </m:sub>
                    </m:sSub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=4.697,5</a:t>
                </a:r>
                <a:r>
                  <a:rPr lang="pt-BR" dirty="0"/>
                  <a:t>);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é a diferença entre a frequência da classe modal e a frequência da classe imediatamente anterior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=15-7=8</a:t>
                </a:r>
                <a:r>
                  <a:rPr lang="pt-BR" dirty="0"/>
                  <a:t>);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 é a diferença entre a frequência da classe modal e a frequência da classe imediatamente posterior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pt-B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=15-4=11</a:t>
                </a:r>
                <a:r>
                  <a:rPr lang="pt-BR" dirty="0"/>
                  <a:t>) 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h</m:t>
                    </m:r>
                  </m:oMath>
                </a14:m>
                <a:r>
                  <a:rPr lang="pt-BR" dirty="0"/>
                  <a:t> é a amplitude de classe (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=483</a:t>
                </a:r>
                <a:r>
                  <a:rPr lang="pt-BR" dirty="0"/>
                  <a:t>). </a:t>
                </a:r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772816"/>
                <a:ext cx="4572000" cy="4536050"/>
              </a:xfrm>
              <a:prstGeom prst="rect">
                <a:avLst/>
              </a:prstGeom>
              <a:blipFill rotWithShape="1">
                <a:blip r:embed="rId3"/>
                <a:stretch>
                  <a:fillRect l="-1200" t="-672" r="-1067" b="-12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839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Moda (</a:t>
            </a:r>
            <a:r>
              <a:rPr lang="pt-BR" b="1" dirty="0" err="1">
                <a:solidFill>
                  <a:srgbClr val="FF0000"/>
                </a:solidFill>
              </a:rPr>
              <a:t>Mo</a:t>
            </a:r>
            <a:r>
              <a:rPr lang="pt-BR" b="1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07504" y="184482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34639384"/>
                  </p:ext>
                </p:extLst>
              </p:nvPr>
            </p:nvGraphicFramePr>
            <p:xfrm>
              <a:off x="140961" y="2922042"/>
              <a:ext cx="3998991" cy="30385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08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66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834639384"/>
                  </p:ext>
                </p:extLst>
              </p:nvPr>
            </p:nvGraphicFramePr>
            <p:xfrm>
              <a:off x="140961" y="2922042"/>
              <a:ext cx="3998991" cy="30554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/>
                    <a:gridCol w="1008112"/>
                    <a:gridCol w="1046663"/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3333" t="-1754" r="-104848" b="-77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81395" t="-1754" r="-581" b="-775439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4355976" y="2132856"/>
                <a:ext cx="4572000" cy="22910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Utilizando a fórmula, temos que: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𝑀𝑜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𝐿𝐼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𝑀𝑜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pt-BR" b="0" dirty="0"/>
              </a:p>
              <a:p>
                <a:pPr algn="just"/>
                <a:endParaRPr lang="pt-BR" b="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𝑀𝑜</m:t>
                      </m:r>
                      <m:r>
                        <a:rPr lang="pt-BR" i="1">
                          <a:latin typeface="Cambria Math"/>
                        </a:rPr>
                        <m:t>=4.697,5+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8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483</m:t>
                      </m:r>
                    </m:oMath>
                  </m:oMathPara>
                </a14:m>
                <a:endParaRPr lang="pt-BR" b="0" dirty="0"/>
              </a:p>
              <a:p>
                <a:pPr algn="just"/>
                <a:endParaRPr lang="pt-BR" b="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𝑀𝑜</m:t>
                      </m:r>
                      <m:r>
                        <a:rPr lang="pt-BR" i="1">
                          <a:latin typeface="Cambria Math"/>
                        </a:rPr>
                        <m:t>=4.900,9</m:t>
                      </m:r>
                      <m:r>
                        <a:rPr lang="pt-BR" b="0" i="1" smtClean="0">
                          <a:latin typeface="Cambria Math"/>
                        </a:rPr>
                        <m:t>𝑘𝑔</m:t>
                      </m:r>
                      <m:r>
                        <a:rPr lang="pt-BR" b="0" i="1" smtClean="0">
                          <a:latin typeface="Cambria Math"/>
                        </a:rPr>
                        <m:t>/</m:t>
                      </m:r>
                      <m:r>
                        <a:rPr lang="pt-BR" b="0" i="1" smtClean="0">
                          <a:latin typeface="Cambria Math"/>
                        </a:rPr>
                        <m:t>h𝑎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132856"/>
                <a:ext cx="4572000" cy="2291076"/>
              </a:xfrm>
              <a:prstGeom prst="rect">
                <a:avLst/>
              </a:prstGeom>
              <a:blipFill rotWithShape="1">
                <a:blip r:embed="rId3"/>
                <a:stretch>
                  <a:fillRect l="-933" t="-1330" b="-10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21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Medidas de dispersão</a:t>
            </a:r>
          </a:p>
          <a:p>
            <a:pPr lvl="1"/>
            <a:r>
              <a:rPr lang="pt-BR" dirty="0"/>
              <a:t>Amplitude (A);</a:t>
            </a:r>
          </a:p>
          <a:p>
            <a:pPr lvl="1"/>
            <a:r>
              <a:rPr lang="pt-BR" dirty="0"/>
              <a:t>Variância (    );</a:t>
            </a:r>
          </a:p>
          <a:p>
            <a:pPr lvl="1"/>
            <a:r>
              <a:rPr lang="pt-BR" dirty="0"/>
              <a:t>Desvio padrão (</a:t>
            </a:r>
            <a:r>
              <a:rPr lang="pt-BR" i="1" dirty="0"/>
              <a:t>s</a:t>
            </a:r>
            <a:r>
              <a:rPr lang="pt-BR" dirty="0"/>
              <a:t>);</a:t>
            </a:r>
          </a:p>
          <a:p>
            <a:pPr lvl="1"/>
            <a:r>
              <a:rPr lang="pt-BR" dirty="0"/>
              <a:t>Coeficiente de variação (CV);</a:t>
            </a:r>
          </a:p>
          <a:p>
            <a:pPr algn="just"/>
            <a:endParaRPr lang="pt-BR" b="1" dirty="0">
              <a:solidFill>
                <a:srgbClr val="FF0000"/>
              </a:solidFill>
            </a:endParaRP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Obter essas medidas para dados agrupados em tabela de distribuição de frequências.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844970"/>
              </p:ext>
            </p:extLst>
          </p:nvPr>
        </p:nvGraphicFramePr>
        <p:xfrm>
          <a:off x="2786050" y="2708920"/>
          <a:ext cx="368302" cy="453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4" name="Equação" r:id="rId3" imgW="164957" imgH="203024" progId="Equation.3">
                  <p:embed/>
                </p:oleObj>
              </mc:Choice>
              <mc:Fallback>
                <p:oleObj name="Equação" r:id="rId3" imgW="164957" imgH="203024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2708920"/>
                        <a:ext cx="368302" cy="4532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54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Amplitude (A)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25238" y="1928802"/>
            <a:ext cx="4461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639384"/>
              </p:ext>
            </p:extLst>
          </p:nvPr>
        </p:nvGraphicFramePr>
        <p:xfrm>
          <a:off x="358695" y="2857496"/>
          <a:ext cx="4356181" cy="32687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872">
                <a:tc>
                  <a:txBody>
                    <a:bodyPr/>
                    <a:lstStyle/>
                    <a:p>
                      <a:r>
                        <a:rPr lang="pt-BR" sz="2000" b="1" dirty="0"/>
                        <a:t>Classes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3"/>
                      <a:stretch>
                        <a:fillRect l="-193333" t="-1754" r="-104848" b="-77543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3"/>
                      <a:stretch>
                        <a:fillRect l="-281395" t="-1754" r="-581" b="-77543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(3.731,5 ; 4.214,5]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3.973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(4.214,5 ; 4.697,5]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4.456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(4.697,5 ; 5.180,5]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4.939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(5.180,5 ; 5.663,5]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5.422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(5.663,5 ; 6.146,5]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5.905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(6.146,5 ; 6.629,5]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6.388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102">
                <a:tc>
                  <a:txBody>
                    <a:bodyPr/>
                    <a:lstStyle/>
                    <a:p>
                      <a:r>
                        <a:rPr lang="pt-BR" sz="2000" b="1" dirty="0"/>
                        <a:t>Total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21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578060"/>
              </p:ext>
            </p:extLst>
          </p:nvPr>
        </p:nvGraphicFramePr>
        <p:xfrm>
          <a:off x="6259513" y="2552700"/>
          <a:ext cx="15303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5" name="Equação" r:id="rId4" imgW="685800" imgH="228600" progId="Equation.3">
                  <p:embed/>
                </p:oleObj>
              </mc:Choice>
              <mc:Fallback>
                <p:oleObj name="Equação" r:id="rId4" imgW="68580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2552700"/>
                        <a:ext cx="15303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786314" y="3429000"/>
                <a:ext cx="4357686" cy="303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pt-BR" sz="2400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pt-BR" sz="2400" b="1" dirty="0"/>
                  <a:t> é o ponto médio da última classe;</a:t>
                </a:r>
              </a:p>
              <a:p>
                <a:endParaRPr lang="pt-BR" sz="2400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pt-BR" sz="2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pt-BR" sz="2400" b="1" dirty="0"/>
                  <a:t> é o ponto médio da primeira classe;</a:t>
                </a:r>
              </a:p>
              <a:p>
                <a:endParaRPr lang="pt-BR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dirty="0" smtClean="0">
                          <a:latin typeface="Cambria Math"/>
                        </a:rPr>
                        <m:t>𝑨</m:t>
                      </m:r>
                      <m:r>
                        <a:rPr lang="pt-BR" sz="2400" b="1" i="1" dirty="0" smtClean="0">
                          <a:latin typeface="Cambria Math"/>
                        </a:rPr>
                        <m:t> = </m:t>
                      </m:r>
                      <m:r>
                        <a:rPr lang="pt-BR" sz="2400" b="1" i="1" dirty="0" smtClean="0">
                          <a:latin typeface="Cambria Math"/>
                        </a:rPr>
                        <m:t>𝟔</m:t>
                      </m:r>
                      <m:r>
                        <a:rPr lang="pt-BR" sz="2400" b="1" i="1" dirty="0" smtClean="0">
                          <a:latin typeface="Cambria Math"/>
                        </a:rPr>
                        <m:t>.</m:t>
                      </m:r>
                      <m:r>
                        <a:rPr lang="pt-BR" sz="2400" b="1" i="1" dirty="0" smtClean="0">
                          <a:latin typeface="Cambria Math"/>
                        </a:rPr>
                        <m:t>𝟑𝟖𝟖</m:t>
                      </m:r>
                      <m:r>
                        <a:rPr lang="pt-BR" sz="2400" b="1" i="1" dirty="0" smtClean="0">
                          <a:latin typeface="Cambria Math"/>
                        </a:rPr>
                        <m:t> − </m:t>
                      </m:r>
                      <m:r>
                        <a:rPr lang="pt-BR" sz="2400" b="1" i="1" dirty="0" smtClean="0">
                          <a:latin typeface="Cambria Math"/>
                        </a:rPr>
                        <m:t>𝟑</m:t>
                      </m:r>
                      <m:r>
                        <a:rPr lang="pt-BR" sz="2400" b="1" i="1" dirty="0" smtClean="0">
                          <a:latin typeface="Cambria Math"/>
                        </a:rPr>
                        <m:t>.</m:t>
                      </m:r>
                      <m:r>
                        <a:rPr lang="pt-BR" sz="2400" b="1" i="1" dirty="0" smtClean="0">
                          <a:latin typeface="Cambria Math"/>
                        </a:rPr>
                        <m:t>𝟗𝟕𝟑</m:t>
                      </m:r>
                      <m:r>
                        <a:rPr lang="pt-BR" sz="2400" b="1" i="1" dirty="0" smtClean="0">
                          <a:latin typeface="Cambria Math"/>
                        </a:rPr>
                        <m:t> = </m:t>
                      </m:r>
                      <m:r>
                        <a:rPr lang="pt-BR" sz="2400" b="1" i="1" dirty="0" smtClean="0">
                          <a:latin typeface="Cambria Math"/>
                        </a:rPr>
                        <m:t>𝟐</m:t>
                      </m:r>
                      <m:r>
                        <a:rPr lang="pt-BR" sz="2400" b="1" i="1" dirty="0" smtClean="0">
                          <a:latin typeface="Cambria Math"/>
                        </a:rPr>
                        <m:t>.</m:t>
                      </m:r>
                      <m:r>
                        <a:rPr lang="pt-BR" sz="2400" b="1" i="1" dirty="0" smtClean="0">
                          <a:latin typeface="Cambria Math"/>
                        </a:rPr>
                        <m:t>𝟒𝟏𝟓</m:t>
                      </m:r>
                      <m:r>
                        <a:rPr lang="pt-BR" sz="2400" b="1" i="1" dirty="0" smtClean="0">
                          <a:latin typeface="Cambria Math"/>
                        </a:rPr>
                        <m:t>,</m:t>
                      </m:r>
                      <m:r>
                        <a:rPr lang="pt-BR" sz="2400" b="1" i="1" dirty="0" smtClean="0">
                          <a:latin typeface="Cambria Math"/>
                        </a:rPr>
                        <m:t>𝟎</m:t>
                      </m:r>
                      <m:r>
                        <a:rPr lang="pt-BR" sz="2400" b="1" i="1" dirty="0" smtClean="0">
                          <a:latin typeface="Cambria Math"/>
                        </a:rPr>
                        <m:t> </m:t>
                      </m:r>
                      <m:r>
                        <a:rPr lang="pt-BR" sz="2400" b="1" i="1" dirty="0" smtClean="0">
                          <a:latin typeface="Cambria Math"/>
                        </a:rPr>
                        <m:t>𝒌𝒈</m:t>
                      </m:r>
                      <m:r>
                        <a:rPr lang="pt-BR" sz="2400" b="1" i="1" dirty="0" smtClean="0">
                          <a:latin typeface="Cambria Math"/>
                        </a:rPr>
                        <m:t>/</m:t>
                      </m:r>
                      <m:r>
                        <a:rPr lang="pt-BR" sz="2400" b="1" i="1" dirty="0" smtClean="0">
                          <a:latin typeface="Cambria Math"/>
                        </a:rPr>
                        <m:t>𝒉𝒂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314" y="3429000"/>
                <a:ext cx="4357686" cy="3038460"/>
              </a:xfrm>
              <a:prstGeom prst="rect">
                <a:avLst/>
              </a:prstGeom>
              <a:blipFill rotWithShape="1">
                <a:blip r:embed="rId6"/>
                <a:stretch>
                  <a:fillRect l="-2098" t="-1606" b="-18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54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Variância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pt-B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  <a:blipFill rotWithShape="1">
                <a:blip r:embed="rId3"/>
                <a:stretch>
                  <a:fillRect l="-1630" t="-13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325238" y="1928802"/>
            <a:ext cx="4461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243226"/>
              </p:ext>
            </p:extLst>
          </p:nvPr>
        </p:nvGraphicFramePr>
        <p:xfrm>
          <a:off x="358695" y="2857496"/>
          <a:ext cx="4356181" cy="32687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872">
                <a:tc>
                  <a:txBody>
                    <a:bodyPr/>
                    <a:lstStyle/>
                    <a:p>
                      <a:r>
                        <a:rPr lang="pt-BR" sz="2000" b="1" dirty="0"/>
                        <a:t>Classes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4"/>
                      <a:stretch>
                        <a:fillRect l="-193333" t="-1754" r="-104848" b="-77543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4"/>
                      <a:stretch>
                        <a:fillRect l="-281395" t="-1754" r="-581" b="-77543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(3.731,5 ; 4.214,5]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3.973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(4.214,5 ; 4.697,5]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4.456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(4.697,5 ; 5.180,5]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4.939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(5.180,5 ; 5.663,5]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5.422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(5.663,5 ; 6.146,5]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5.905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(6.146,5 ; 6.629,5]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6.388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102">
                <a:tc>
                  <a:txBody>
                    <a:bodyPr/>
                    <a:lstStyle/>
                    <a:p>
                      <a:r>
                        <a:rPr lang="pt-BR" sz="2000" b="1" dirty="0"/>
                        <a:t>Total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2163" name="Object 2"/>
          <p:cNvGraphicFramePr>
            <a:graphicFrameLocks noChangeAspect="1"/>
          </p:cNvGraphicFramePr>
          <p:nvPr/>
        </p:nvGraphicFramePr>
        <p:xfrm>
          <a:off x="5254625" y="1843088"/>
          <a:ext cx="3541713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2" name="Equação" r:id="rId5" imgW="1586811" imgH="863225" progId="Equation.3">
                  <p:embed/>
                </p:oleObj>
              </mc:Choice>
              <mc:Fallback>
                <p:oleObj name="Equação" r:id="rId5" imgW="1586811" imgH="863225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1843088"/>
                        <a:ext cx="3541713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5072066" y="4143380"/>
          <a:ext cx="388286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3" name="Equação" r:id="rId7" imgW="1955800" imgH="431800" progId="Equation.3">
                  <p:embed/>
                </p:oleObj>
              </mc:Choice>
              <mc:Fallback>
                <p:oleObj name="Equação" r:id="rId7" imgW="1955800" imgH="431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143380"/>
                        <a:ext cx="3882863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5146678" y="5143512"/>
          <a:ext cx="3640164" cy="836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4" name="Equação" r:id="rId9" imgW="1879600" imgH="431800" progId="Equation.3">
                  <p:embed/>
                </p:oleObj>
              </mc:Choice>
              <mc:Fallback>
                <p:oleObj name="Equação" r:id="rId9" imgW="1879600" imgH="4318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8" y="5143512"/>
                        <a:ext cx="3640164" cy="836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067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Variância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  <a:blipFill rotWithShape="1">
                <a:blip r:embed="rId3"/>
                <a:stretch>
                  <a:fillRect l="-1630" t="-13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325238" y="1928802"/>
            <a:ext cx="831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6487895"/>
                  </p:ext>
                </p:extLst>
              </p:nvPr>
            </p:nvGraphicFramePr>
            <p:xfrm>
              <a:off x="642910" y="2571744"/>
              <a:ext cx="8001057" cy="30598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717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430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143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4307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4300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8588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/>
                            <a:t>Classes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8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dirty="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pt-BR" sz="1800" b="1" i="1" dirty="0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t-BR" sz="1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t-BR" sz="1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/>
                            <a:t>15.784.729,0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3.973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15.784.729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/>
                            <a:t>19.855.936,0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31.192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138.991.552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24.393.721,0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74.085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365.905.815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29.398.084,0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21.688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117.592.336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34.869.025,0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17.715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104.607.075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40.806.544,0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12.776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81.613.088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/>
                            <a:t>Total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/>
                            <a:t>---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161.429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824.494.595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xmlns:a14="http://schemas.microsoft.com/office/drawing/2010/main" val="2146487895"/>
                  </p:ext>
                </p:extLst>
              </p:nvPr>
            </p:nvGraphicFramePr>
            <p:xfrm>
              <a:off x="642910" y="2571744"/>
              <a:ext cx="8001057" cy="297319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71702"/>
                    <a:gridCol w="1143008"/>
                    <a:gridCol w="714380"/>
                    <a:gridCol w="1643074"/>
                    <a:gridCol w="1143008"/>
                    <a:gridCol w="1285885"/>
                  </a:tblGrid>
                  <a:tr h="37731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/>
                            <a:t>Classes</a:t>
                          </a:r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80851" t="-8065" r="-417553" b="-7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451282" t="-8065" r="-570940" b="-7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39777" t="-8065" r="-148327" b="-7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486170" t="-8065" r="-112234" b="-7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522275" t="-8065" b="-72419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/>
                            <a:t>15.784.729,0</a:t>
                          </a:r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3.973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15.784.729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/>
                            <a:t>19.855.936,0</a:t>
                          </a:r>
                          <a:endParaRPr lang="pt-BR" sz="1800" b="1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31.192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138.991.552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24.393.721,0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74.085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365.905.815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29.398.084,0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21.688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117.592.336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34.869.025,0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17.715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104.607.075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40.806.544,0</a:t>
                          </a: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12.776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81.613.088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pt-BR" sz="1800" b="1" dirty="0" smtClean="0"/>
                            <a:t>Total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pt-BR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/>
                            <a:t>---</a:t>
                          </a:r>
                          <a:endParaRPr lang="pt-BR" sz="1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161.429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pt-BR" sz="1800" b="1" i="0" u="none" strike="noStrike" dirty="0" smtClean="0">
                              <a:solidFill>
                                <a:srgbClr val="000000"/>
                              </a:solidFill>
                              <a:latin typeface="Calibri"/>
                            </a:rPr>
                            <a:t>824.494.595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714348" y="5715000"/>
          <a:ext cx="3000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6" name="Equação" r:id="rId5" imgW="1511300" imgH="431800" progId="Equation.3">
                  <p:embed/>
                </p:oleObj>
              </mc:Choice>
              <mc:Fallback>
                <p:oleObj name="Equação" r:id="rId5" imgW="1511300" imgH="4318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5715000"/>
                        <a:ext cx="30003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5508625" y="5786438"/>
          <a:ext cx="23368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7" name="Equação" r:id="rId7" imgW="1206500" imgH="431800" progId="Equation.3">
                  <p:embed/>
                </p:oleObj>
              </mc:Choice>
              <mc:Fallback>
                <p:oleObj name="Equação" r:id="rId7" imgW="1206500" imgH="4318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786438"/>
                        <a:ext cx="233680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541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Variância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pt-B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  <a:blipFill rotWithShape="1">
                <a:blip r:embed="rId3"/>
                <a:stretch>
                  <a:fillRect l="-1630" t="-13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2163" name="Object 2"/>
          <p:cNvGraphicFramePr>
            <a:graphicFrameLocks noChangeAspect="1"/>
          </p:cNvGraphicFramePr>
          <p:nvPr/>
        </p:nvGraphicFramePr>
        <p:xfrm>
          <a:off x="673100" y="2063764"/>
          <a:ext cx="7197725" cy="329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2" name="Equação" r:id="rId4" imgW="3225800" imgH="1473200" progId="Equation.3">
                  <p:embed/>
                </p:oleObj>
              </mc:Choice>
              <mc:Fallback>
                <p:oleObj name="Equação" r:id="rId4" imgW="3225800" imgH="14732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2063764"/>
                        <a:ext cx="7197725" cy="329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714375" y="5715000"/>
          <a:ext cx="3000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3" name="Equação" r:id="rId6" imgW="1511300" imgH="431800" progId="Equation.3">
                  <p:embed/>
                </p:oleObj>
              </mc:Choice>
              <mc:Fallback>
                <p:oleObj name="Equação" r:id="rId6" imgW="15113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5715000"/>
                        <a:ext cx="30003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5508625" y="5786438"/>
          <a:ext cx="23368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4" name="Equação" r:id="rId8" imgW="1206500" imgH="431800" progId="Equation.3">
                  <p:embed/>
                </p:oleObj>
              </mc:Choice>
              <mc:Fallback>
                <p:oleObj name="Equação" r:id="rId8" imgW="1206500" imgH="4318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786438"/>
                        <a:ext cx="233680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54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Desvio padrão (</a:t>
                </a:r>
                <a14:m>
                  <m:oMath xmlns:m="http://schemas.openxmlformats.org/officeDocument/2006/math">
                    <m:r>
                      <a:rPr lang="pt-BR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𝒔</m:t>
                    </m:r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) para dados agrupados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r>
                  <a:rPr lang="pt-BR" b="1" dirty="0">
                    <a:solidFill>
                      <a:srgbClr val="FF0000"/>
                    </a:solidFill>
                  </a:rPr>
                  <a:t>Coeficiente de variação (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CV</a:t>
                </a:r>
                <a:r>
                  <a:rPr lang="pt-BR" b="1" dirty="0">
                    <a:solidFill>
                      <a:srgbClr val="FF0000"/>
                    </a:solidFill>
                  </a:rPr>
                  <a:t>)</a:t>
                </a:r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4525963"/>
              </a:xfrm>
              <a:blipFill rotWithShape="1">
                <a:blip r:embed="rId3"/>
                <a:stretch>
                  <a:fillRect l="-1630" t="-1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2163" name="Object 2"/>
          <p:cNvGraphicFramePr>
            <a:graphicFrameLocks noChangeAspect="1"/>
          </p:cNvGraphicFramePr>
          <p:nvPr/>
        </p:nvGraphicFramePr>
        <p:xfrm>
          <a:off x="1663700" y="2143116"/>
          <a:ext cx="521493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2" name="Equação" r:id="rId4" imgW="2336800" imgH="279400" progId="Equation.3">
                  <p:embed/>
                </p:oleObj>
              </mc:Choice>
              <mc:Fallback>
                <p:oleObj name="Equação" r:id="rId4" imgW="2336800" imgH="2794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2143116"/>
                        <a:ext cx="5214938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845728"/>
              </p:ext>
            </p:extLst>
          </p:nvPr>
        </p:nvGraphicFramePr>
        <p:xfrm>
          <a:off x="739775" y="3714752"/>
          <a:ext cx="31242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3" name="Equação" r:id="rId6" imgW="1206500" imgH="241300" progId="Equation.3">
                  <p:embed/>
                </p:oleObj>
              </mc:Choice>
              <mc:Fallback>
                <p:oleObj name="Equação" r:id="rId6" imgW="1206500" imgH="2413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3714752"/>
                        <a:ext cx="31242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50460"/>
              </p:ext>
            </p:extLst>
          </p:nvPr>
        </p:nvGraphicFramePr>
        <p:xfrm>
          <a:off x="771525" y="4376738"/>
          <a:ext cx="292735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4" name="Equação" r:id="rId8" imgW="1129810" imgH="241195" progId="Equation.3">
                  <p:embed/>
                </p:oleObj>
              </mc:Choice>
              <mc:Fallback>
                <p:oleObj name="Equação" r:id="rId8" imgW="1129810" imgH="241195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4376738"/>
                        <a:ext cx="292735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4357686" y="3832215"/>
            <a:ext cx="47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Essas medidas foram obtidas com os dados agrupados</a:t>
            </a:r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1428750" y="5346721"/>
          <a:ext cx="62166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5" name="Equação" r:id="rId10" imgW="2400300" imgH="419100" progId="Equation.3">
                  <p:embed/>
                </p:oleObj>
              </mc:Choice>
              <mc:Fallback>
                <p:oleObj name="Equação" r:id="rId10" imgW="2400300" imgH="4191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5346721"/>
                        <a:ext cx="62166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54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Já vimos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79314"/>
            <a:ext cx="8229600" cy="5184576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/>
              <a:t>Tipos de variáveis (</a:t>
            </a:r>
            <a:r>
              <a:rPr lang="pt-BR" sz="2800" b="1" dirty="0">
                <a:solidFill>
                  <a:srgbClr val="FF0000"/>
                </a:solidFill>
              </a:rPr>
              <a:t>Aula 01</a:t>
            </a:r>
            <a:r>
              <a:rPr lang="pt-BR" sz="2800" b="1" dirty="0"/>
              <a:t>);</a:t>
            </a:r>
            <a:endParaRPr lang="pt-BR" sz="2800" dirty="0"/>
          </a:p>
          <a:p>
            <a:pPr algn="just"/>
            <a:r>
              <a:rPr lang="pt-BR" sz="2800" b="1" dirty="0"/>
              <a:t>Construção de Tabelas de Distribuição de Frequências para variáveis qualitativas e quantitativas discretas (</a:t>
            </a:r>
            <a:r>
              <a:rPr lang="pt-BR" sz="2800" b="1" dirty="0">
                <a:solidFill>
                  <a:srgbClr val="FF0000"/>
                </a:solidFill>
              </a:rPr>
              <a:t>Aulas 01 e 02</a:t>
            </a:r>
            <a:r>
              <a:rPr lang="pt-BR" sz="2800" b="1" dirty="0"/>
              <a:t>)</a:t>
            </a:r>
            <a:r>
              <a:rPr lang="pt-BR" sz="2800" dirty="0"/>
              <a:t>;</a:t>
            </a:r>
          </a:p>
          <a:p>
            <a:pPr algn="just"/>
            <a:r>
              <a:rPr lang="pt-BR" sz="2800" b="1" dirty="0"/>
              <a:t>Análise bidimensional para variáveis qualitativas e quantitativas (</a:t>
            </a:r>
            <a:r>
              <a:rPr lang="pt-BR" sz="2800" b="1" dirty="0">
                <a:solidFill>
                  <a:srgbClr val="FF0000"/>
                </a:solidFill>
              </a:rPr>
              <a:t>Aulas 02 e 03</a:t>
            </a:r>
            <a:r>
              <a:rPr lang="pt-BR" sz="2800" b="1" dirty="0"/>
              <a:t>);</a:t>
            </a:r>
          </a:p>
          <a:p>
            <a:pPr algn="just"/>
            <a:r>
              <a:rPr lang="pt-BR" sz="2800" b="1" dirty="0"/>
              <a:t>Análise de regressão simples e coeficiente de determinação (</a:t>
            </a:r>
            <a:r>
              <a:rPr lang="pt-BR" sz="2800" b="1" dirty="0">
                <a:solidFill>
                  <a:srgbClr val="FF0000"/>
                </a:solidFill>
              </a:rPr>
              <a:t>Aula 04)</a:t>
            </a:r>
            <a:endParaRPr lang="pt-BR" sz="2800" b="1" dirty="0"/>
          </a:p>
          <a:p>
            <a:pPr algn="just"/>
            <a:r>
              <a:rPr lang="pt-BR" sz="2800" b="1" dirty="0"/>
              <a:t>Análise descritiva (medidas resumo) para variáveis quantitativas contínuas -  dados não agrupados (</a:t>
            </a:r>
            <a:r>
              <a:rPr lang="pt-BR" sz="2800" b="1" dirty="0">
                <a:solidFill>
                  <a:srgbClr val="FF0000"/>
                </a:solidFill>
              </a:rPr>
              <a:t>Aula 05</a:t>
            </a:r>
            <a:r>
              <a:rPr lang="pt-BR" sz="2800" b="1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7374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Medidas de tendência central e medidas de dispersão para os dados agrupados 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(Tabela de Distribuição de Frequências)</a:t>
            </a:r>
          </a:p>
          <a:p>
            <a:r>
              <a:rPr lang="pt-BR" dirty="0"/>
              <a:t>Média</a:t>
            </a:r>
          </a:p>
          <a:p>
            <a:r>
              <a:rPr lang="pt-BR" dirty="0"/>
              <a:t>Mediana</a:t>
            </a:r>
          </a:p>
          <a:p>
            <a:r>
              <a:rPr lang="pt-BR" dirty="0"/>
              <a:t>Quartis</a:t>
            </a:r>
          </a:p>
          <a:p>
            <a:r>
              <a:rPr lang="pt-BR" dirty="0"/>
              <a:t>Moda</a:t>
            </a:r>
          </a:p>
          <a:p>
            <a:r>
              <a:rPr lang="pt-BR" dirty="0"/>
              <a:t>Amplitude</a:t>
            </a:r>
          </a:p>
          <a:p>
            <a:r>
              <a:rPr lang="pt-BR" dirty="0"/>
              <a:t>Variância e Desvio padrão</a:t>
            </a:r>
          </a:p>
          <a:p>
            <a:r>
              <a:rPr lang="pt-BR" dirty="0"/>
              <a:t>Coeficiente de variação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Média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523231"/>
              </p:ext>
            </p:extLst>
          </p:nvPr>
        </p:nvGraphicFramePr>
        <p:xfrm>
          <a:off x="457200" y="2863051"/>
          <a:ext cx="5266928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pt-BR" sz="1600" b="1" dirty="0"/>
                        <a:t>Classes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38710" t="-3333" r="-305242" b="-290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217647" t="-3333" r="-178309" b="-290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(3.731,5 ; 4.214,5]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3.973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(4.214,5 ; 4.697,5]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4.456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(4.697,5 ; 5.180,5]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4.939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(5.180,5 ; 5.663,5]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5.422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(5.663,5 ; 6.146,5]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5.905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(6.146,5 ; 6.629,5]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6.388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536" y="1928802"/>
            <a:ext cx="5319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Tabela 1. Distribuição de frequência do Rendimentos médios, em kg/ha, de 32 híbridos de milho, Região Oeste de Santa Catarina, 2013</a:t>
            </a:r>
            <a:r>
              <a:rPr lang="pt-BR" dirty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566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5429288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pt-BR" b="1" dirty="0">
                    <a:solidFill>
                      <a:srgbClr val="FF0000"/>
                    </a:solidFill>
                  </a:rPr>
                  <a:t>Média</a:t>
                </a:r>
              </a:p>
              <a:p>
                <a:pPr algn="just"/>
                <a:endParaRPr lang="pt-BR" b="1" dirty="0"/>
              </a:p>
              <a:p>
                <a:pPr algn="just"/>
                <a:endParaRPr lang="pt-BR" b="1" dirty="0"/>
              </a:p>
              <a:p>
                <a:pPr algn="just"/>
                <a:endParaRPr lang="pt-BR" b="1" dirty="0"/>
              </a:p>
              <a:p>
                <a:pPr algn="just">
                  <a:buNone/>
                </a:pPr>
                <a:endParaRPr lang="pt-BR" b="1" dirty="0"/>
              </a:p>
              <a:p>
                <a:pPr algn="just">
                  <a:buFontTx/>
                  <a:buChar char="-"/>
                </a:pPr>
                <a:endParaRPr lang="pt-BR" b="1" dirty="0"/>
              </a:p>
              <a:p>
                <a:pPr algn="just">
                  <a:buFontTx/>
                  <a:buChar char="-"/>
                </a:pPr>
                <a:r>
                  <a:rPr lang="pt-BR" b="1" dirty="0"/>
                  <a:t>k é o número de classes da tabela de distribuição de frequências;</a:t>
                </a:r>
              </a:p>
              <a:p>
                <a:pPr algn="just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pt-BR" b="1" i="1" smtClean="0">
                            <a:latin typeface="Cambria Math"/>
                          </a:rPr>
                          <m:t>𝒊</m:t>
                        </m:r>
                        <m:r>
                          <a:rPr lang="pt-BR" b="1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pt-BR" b="1" dirty="0"/>
                  <a:t>é o ponto médio da classe i;</a:t>
                </a:r>
              </a:p>
              <a:p>
                <a:pPr algn="just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latin typeface="Cambria Math"/>
                          </a:rPr>
                          <m:t>𝒇</m:t>
                        </m:r>
                      </m:e>
                      <m:sub>
                        <m:r>
                          <a:rPr lang="pt-BR" b="1" i="1" smtClean="0">
                            <a:latin typeface="Cambria Math"/>
                          </a:rPr>
                          <m:t>𝒊</m:t>
                        </m:r>
                        <m:r>
                          <a:rPr lang="pt-BR" b="1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pt-BR" b="1" dirty="0"/>
                  <a:t> é a frequência absoluta da classe i;</a:t>
                </a:r>
              </a:p>
              <a:p>
                <a:pPr algn="just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pt-BR" b="1" dirty="0"/>
                  <a:t> é a soma das frequências absolutas ou o tamanho da amostra.</a:t>
                </a:r>
              </a:p>
              <a:p>
                <a:pPr algn="just">
                  <a:buNone/>
                </a:pPr>
                <a:endParaRPr lang="pt-BR" sz="2400" b="1" dirty="0"/>
              </a:p>
              <a:p>
                <a:pPr marL="0" indent="0" algn="just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5429288"/>
              </a:xfrm>
              <a:blipFill rotWithShape="1">
                <a:blip r:embed="rId3"/>
                <a:stretch>
                  <a:fillRect l="-1704" t="-2918" r="-1704" b="-13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261764"/>
              </p:ext>
            </p:extLst>
          </p:nvPr>
        </p:nvGraphicFramePr>
        <p:xfrm>
          <a:off x="1382713" y="1898650"/>
          <a:ext cx="663416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ção" r:id="rId4" imgW="2578100" imgH="609600" progId="Equation.3">
                  <p:embed/>
                </p:oleObj>
              </mc:Choice>
              <mc:Fallback>
                <p:oleObj name="Equação" r:id="rId4" imgW="2578100" imgH="609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898650"/>
                        <a:ext cx="6634162" cy="156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66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Média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267151"/>
              </p:ext>
            </p:extLst>
          </p:nvPr>
        </p:nvGraphicFramePr>
        <p:xfrm>
          <a:off x="714349" y="1857364"/>
          <a:ext cx="7809462" cy="420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ção" r:id="rId3" imgW="2946400" imgH="1854200" progId="Equation.3">
                  <p:embed/>
                </p:oleObj>
              </mc:Choice>
              <mc:Fallback>
                <p:oleObj name="Equação" r:id="rId3" imgW="2946400" imgH="18542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9" y="1857364"/>
                        <a:ext cx="7809462" cy="4209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66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Mediana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355976" y="1916832"/>
                <a:ext cx="4752528" cy="4639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Trabalhamos com a frequência absoluta acumulada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/>
                          </a:rPr>
                          <m:t>𝒇</m:t>
                        </m:r>
                        <m:r>
                          <a:rPr lang="pt-BR" b="1" i="1" smtClean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pt-BR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pt-BR" b="1" i="1">
                        <a:latin typeface="Cambria Math"/>
                      </a:rPr>
                      <m:t> </m:t>
                    </m:r>
                  </m:oMath>
                </a14:m>
                <a:r>
                  <a:rPr lang="pt-BR" dirty="0"/>
                  <a:t>)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Independente do tamanho da amostra (se é par ou ímpar) precisamos localizar em que classe (</a:t>
                </a:r>
                <a:r>
                  <a:rPr lang="pt-BR" b="1" dirty="0">
                    <a:solidFill>
                      <a:srgbClr val="FF0000"/>
                    </a:solidFill>
                  </a:rPr>
                  <a:t>classe mediana</a:t>
                </a:r>
                <a:r>
                  <a:rPr lang="pt-BR" dirty="0"/>
                  <a:t>) está o valor de posição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t-BR" dirty="0"/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No exemplo: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32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latin typeface="Cambria Math"/>
                      </a:rPr>
                      <m:t>=16º </m:t>
                    </m:r>
                    <m:r>
                      <a:rPr lang="pt-BR" b="0" i="1" smtClean="0">
                        <a:latin typeface="Cambria Math"/>
                      </a:rPr>
                      <m:t>𝑣𝑎𝑙𝑜𝑟</m:t>
                    </m:r>
                  </m:oMath>
                </a14:m>
                <a:endParaRPr lang="pt-BR" dirty="0"/>
              </a:p>
              <a:p>
                <a:pPr marL="285750" indent="-285750" algn="just">
                  <a:buFont typeface="Arial" pitchFamily="34" charset="0"/>
                  <a:buChar char="•"/>
                </a:pPr>
                <a:endParaRPr lang="pt-BR" dirty="0"/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O 16º valor pertence à classe </a:t>
                </a:r>
                <a:r>
                  <a:rPr lang="pt-BR" b="1" dirty="0"/>
                  <a:t>(4.697,5; 5.180,5] </a:t>
                </a:r>
                <a:r>
                  <a:rPr lang="pt-BR" dirty="0"/>
                  <a:t>que será chamada de </a:t>
                </a:r>
                <a:r>
                  <a:rPr lang="pt-BR" b="1" dirty="0">
                    <a:solidFill>
                      <a:srgbClr val="FF0000"/>
                    </a:solidFill>
                  </a:rPr>
                  <a:t>classe mediana</a:t>
                </a:r>
                <a:r>
                  <a:rPr lang="pt-BR" dirty="0"/>
                  <a:t>;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endParaRPr lang="pt-BR" dirty="0"/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b="1" dirty="0"/>
                  <a:t>Do 9º valor ao 23º valor da amostra ordenada pertencem à classe mediana. Como descobrir quem seria o 16º valor?  </a:t>
                </a:r>
              </a:p>
              <a:p>
                <a:pPr algn="just"/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916832"/>
                <a:ext cx="4752528" cy="4639027"/>
              </a:xfrm>
              <a:prstGeom prst="rect">
                <a:avLst/>
              </a:prstGeom>
              <a:blipFill rotWithShape="1">
                <a:blip r:embed="rId2"/>
                <a:stretch>
                  <a:fillRect l="-899" t="-657" r="-10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107504" y="184482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60443239"/>
                  </p:ext>
                </p:extLst>
              </p:nvPr>
            </p:nvGraphicFramePr>
            <p:xfrm>
              <a:off x="140961" y="2922042"/>
              <a:ext cx="3998991" cy="30385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08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66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𝑓𝐴</m:t>
                                    </m:r>
                                  </m:e>
                                  <m:sub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660443239"/>
                  </p:ext>
                </p:extLst>
              </p:nvPr>
            </p:nvGraphicFramePr>
            <p:xfrm>
              <a:off x="140961" y="2922042"/>
              <a:ext cx="3998991" cy="30554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/>
                    <a:gridCol w="1008112"/>
                    <a:gridCol w="1046663"/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93333" t="-1754" r="-104848" b="-77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81395" t="-1754" r="-581" b="-775439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299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Mediana</a:t>
            </a: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07504" y="184482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08255853"/>
                  </p:ext>
                </p:extLst>
              </p:nvPr>
            </p:nvGraphicFramePr>
            <p:xfrm>
              <a:off x="140961" y="2922042"/>
              <a:ext cx="3998991" cy="30385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08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66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𝑓𝐴</m:t>
                                    </m:r>
                                  </m:e>
                                  <m:sub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808255853"/>
                  </p:ext>
                </p:extLst>
              </p:nvPr>
            </p:nvGraphicFramePr>
            <p:xfrm>
              <a:off x="140961" y="2922042"/>
              <a:ext cx="3998991" cy="30554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/>
                    <a:gridCol w="1008112"/>
                    <a:gridCol w="1046663"/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3333" t="-1754" r="-104848" b="-77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81395" t="-1754" r="-581" b="-775439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355976" y="1844824"/>
                <a:ext cx="4752528" cy="4917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Do 9º valor ao 23º valor são 15 valores na </a:t>
                </a:r>
                <a:r>
                  <a:rPr lang="pt-BR" b="1" dirty="0">
                    <a:solidFill>
                      <a:srgbClr val="FF0000"/>
                    </a:solidFill>
                  </a:rPr>
                  <a:t>classe mediana</a:t>
                </a:r>
                <a:r>
                  <a:rPr lang="pt-BR" dirty="0"/>
                  <a:t>.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Precisamos fazer uma interpolação do seguinte modo: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endParaRPr lang="pt-BR" dirty="0"/>
              </a:p>
              <a:p>
                <a:pPr algn="just"/>
                <a:r>
                  <a:rPr lang="pt-BR" dirty="0"/>
                  <a:t>      15 valores  -------  h=483</a:t>
                </a:r>
              </a:p>
              <a:p>
                <a:pPr algn="just"/>
                <a:r>
                  <a:rPr lang="pt-BR" dirty="0"/>
                  <a:t>      8 valores  -------  z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      </m:t>
                    </m:r>
                    <m:r>
                      <a:rPr lang="pt-BR" b="0" i="1" smtClean="0">
                        <a:latin typeface="Cambria Math"/>
                      </a:rPr>
                      <m:t>𝑧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8 </m:t>
                        </m:r>
                        <m:r>
                          <a:rPr lang="pt-BR" b="0" i="1" smtClean="0">
                            <a:latin typeface="Cambria Math"/>
                          </a:rPr>
                          <m:t>𝑋</m:t>
                        </m:r>
                        <m:r>
                          <a:rPr lang="pt-BR" b="0" i="1" smtClean="0">
                            <a:latin typeface="Cambria Math"/>
                          </a:rPr>
                          <m:t> 483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pt-BR" b="0" i="1" smtClean="0">
                        <a:latin typeface="Cambria Math"/>
                      </a:rPr>
                      <m:t>=257,</m:t>
                    </m:r>
                  </m:oMath>
                </a14:m>
                <a:r>
                  <a:rPr lang="pt-BR" dirty="0"/>
                  <a:t>6  </a:t>
                </a:r>
              </a:p>
              <a:p>
                <a:pPr algn="just"/>
                <a:endParaRPr lang="pt-BR" dirty="0"/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Esse resultado da interpolação deve ser somado ao limite inferior da classe mediana, ou seja: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𝑀𝑑</m:t>
                        </m:r>
                        <m:r>
                          <a:rPr lang="pt-BR" b="0" i="1" smtClean="0">
                            <a:latin typeface="Cambria Math"/>
                          </a:rPr>
                          <m:t>=</m:t>
                        </m:r>
                        <m:r>
                          <a:rPr lang="pt-BR" b="0" i="1" smtClean="0">
                            <a:latin typeface="Cambria Math"/>
                          </a:rPr>
                          <m:t>𝐿𝐼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𝑀𝑑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𝑧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pt-BR" dirty="0"/>
                  <a:t> 4.697,5+257,6</a:t>
                </a:r>
              </a:p>
              <a:p>
                <a:pPr algn="just"/>
                <a:r>
                  <a:rPr lang="pt-BR" dirty="0"/>
                  <a:t>      = 4.955,10kg/ha</a:t>
                </a:r>
              </a:p>
              <a:p>
                <a:pPr algn="just"/>
                <a:endParaRPr lang="pt-BR" dirty="0"/>
              </a:p>
              <a:p>
                <a:pPr algn="just"/>
                <a:r>
                  <a:rPr lang="pt-BR" dirty="0"/>
                  <a:t>A interpretação é a mesma apresentada para mediana em dados não agrupados</a:t>
                </a: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844824"/>
                <a:ext cx="4752528" cy="4917885"/>
              </a:xfrm>
              <a:prstGeom prst="rect">
                <a:avLst/>
              </a:prstGeom>
              <a:blipFill rotWithShape="1">
                <a:blip r:embed="rId3"/>
                <a:stretch>
                  <a:fillRect l="-1155" t="-620" r="-1027" b="-11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90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 Descritiva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Primeiro Quartil (Q1)</a:t>
            </a: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07504" y="184482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Tabela 1. Distribuição de frequência dos Rendimentos médios, em kg/ha, de 32 híbridos de milho, Região Oeste de Santa Catarina, 2013</a:t>
            </a:r>
            <a:r>
              <a:rPr lang="pt-BR" sz="1600" dirty="0"/>
              <a:t>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12838280"/>
                  </p:ext>
                </p:extLst>
              </p:nvPr>
            </p:nvGraphicFramePr>
            <p:xfrm>
              <a:off x="140961" y="2922042"/>
              <a:ext cx="3998991" cy="30385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08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66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pt-B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𝑓𝐴</m:t>
                                    </m:r>
                                  </m:e>
                                  <m:sub>
                                    <m:r>
                                      <a:rPr lang="pt-BR" sz="1400" b="0" i="1" baseline="0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212838280"/>
                  </p:ext>
                </p:extLst>
              </p:nvPr>
            </p:nvGraphicFramePr>
            <p:xfrm>
              <a:off x="140961" y="2922042"/>
              <a:ext cx="3998991" cy="30554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216"/>
                    <a:gridCol w="1008112"/>
                    <a:gridCol w="1046663"/>
                  </a:tblGrid>
                  <a:tr h="34887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Classes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3333" t="-1754" r="-104848" b="-77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81395" t="-1754" r="-581" b="-775439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(3.731,5 ; 4.214,5]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3.973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(4.214,5 ; 4.697,5]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4.456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(4.697,5 ; 5.180,5]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4.939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(5.180,5 ; 5.663,5]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5.422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(5.663,5 ; 6.146,5]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5.905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(6.146,5 ; 6.629,5]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600" b="1" dirty="0" smtClean="0">
                              <a:solidFill>
                                <a:schemeClr val="tx1"/>
                              </a:solidFill>
                            </a:rPr>
                            <a:t>6.388</a:t>
                          </a:r>
                          <a:endParaRPr lang="pt-BR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pt-BR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95102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Total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>
                              <a:solidFill>
                                <a:schemeClr val="tx1"/>
                              </a:solidFill>
                            </a:rPr>
                            <a:t>----</a:t>
                          </a:r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77069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ipse 11"/>
          <p:cNvSpPr/>
          <p:nvPr/>
        </p:nvSpPr>
        <p:spPr>
          <a:xfrm>
            <a:off x="4499992" y="3068960"/>
            <a:ext cx="1152128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4355976" y="3933056"/>
                <a:ext cx="4572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 algn="just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dirty="0"/>
                  <a:t>*0,25 = 32*0,25 = 8º valor representa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neste caso coincidiu com o limite superior da segunda classe </a:t>
                </a:r>
                <a:r>
                  <a:rPr lang="pt-BR" b="1" dirty="0"/>
                  <a:t>(4.214,5 ; 4.697,5];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Não precisamos fazer interpolação.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Se não coincidisse teria que adotar o mesmo procedimento para mediana (Q2).</a:t>
                </a:r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pt-BR" dirty="0"/>
                  <a:t>No exemplo: Q1 = 4.697,5 indica que 25% dos híbridos apresentam um rendimento médio abaixo de 4.697,5 kg/ha. </a:t>
                </a: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933056"/>
                <a:ext cx="4572000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933" t="-1064" r="-1067" b="-234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781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1553</Words>
  <Application>Microsoft Office PowerPoint</Application>
  <PresentationFormat>Apresentação na tela (4:3)</PresentationFormat>
  <Paragraphs>376</Paragraphs>
  <Slides>18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Tema do Office</vt:lpstr>
      <vt:lpstr>Equação</vt:lpstr>
      <vt:lpstr>Escola Superior de Agricultura  “Luiz de Queiroz” Universidade de São Paulo   LCE0211 – Estatística Geral</vt:lpstr>
      <vt:lpstr>Já vimos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Cepea</cp:lastModifiedBy>
  <cp:revision>130</cp:revision>
  <cp:lastPrinted>2015-03-10T12:07:59Z</cp:lastPrinted>
  <dcterms:created xsi:type="dcterms:W3CDTF">2014-08-05T19:39:36Z</dcterms:created>
  <dcterms:modified xsi:type="dcterms:W3CDTF">2018-03-17T12:08:03Z</dcterms:modified>
</cp:coreProperties>
</file>