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73" r:id="rId5"/>
    <p:sldId id="275" r:id="rId6"/>
    <p:sldId id="277" r:id="rId7"/>
    <p:sldId id="278" r:id="rId8"/>
    <p:sldId id="279" r:id="rId9"/>
    <p:sldId id="280" r:id="rId10"/>
    <p:sldId id="281" r:id="rId11"/>
    <p:sldId id="276" r:id="rId12"/>
    <p:sldId id="274" r:id="rId13"/>
    <p:sldId id="283" r:id="rId14"/>
    <p:sldId id="284" r:id="rId15"/>
    <p:sldId id="285" r:id="rId16"/>
    <p:sldId id="286" r:id="rId17"/>
    <p:sldId id="287" r:id="rId18"/>
    <p:sldId id="289" r:id="rId19"/>
    <p:sldId id="288" r:id="rId20"/>
    <p:sldId id="282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User</a:t>
            </a:r>
            <a:r>
              <a:rPr lang="pt-BR" dirty="0"/>
              <a:t> Experience (UX)</a:t>
            </a:r>
            <a:br>
              <a:rPr lang="pt-BR" dirty="0"/>
            </a:br>
            <a:r>
              <a:rPr lang="pt-BR" sz="2800" i="1" dirty="0"/>
              <a:t>A Experiência do Usuário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2-2</a:t>
            </a:r>
          </a:p>
        </p:txBody>
      </p:sp>
    </p:spTree>
    <p:extLst>
      <p:ext uri="{BB962C8B-B14F-4D97-AF65-F5344CB8AC3E}">
        <p14:creationId xmlns:p14="http://schemas.microsoft.com/office/powerpoint/2010/main" val="233887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628800"/>
            <a:ext cx="9010690" cy="42484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1800" dirty="0"/>
              <a:t>Uma exploração em torno das múltiplas formas de categorizar conteúdo e informação: como as editorias em um site de notícias, ou as categorias de produtos em um e-commerce, por exemplo. Contribui para que os designers definam a estrutura de conteúdo e rótulos que ajudarão o usuário a se movimentar pelo site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Taxonomia</a:t>
            </a:r>
          </a:p>
        </p:txBody>
      </p:sp>
      <p:pic>
        <p:nvPicPr>
          <p:cNvPr id="5122" name="Picture 2" descr="02 Curso UX &amp; Design Thinking: Geração de ideias | by thiago dionisio da  silv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68659"/>
            <a:ext cx="7020272" cy="361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6119718"/>
            <a:ext cx="8856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 https://medium.com/@thiagodionisio.art/02-curso-ux-design-thinking-gera%C3%A7%C3%A3o-de-ideias-20fe47065fc9</a:t>
            </a:r>
          </a:p>
        </p:txBody>
      </p:sp>
    </p:spTree>
    <p:extLst>
      <p:ext uri="{BB962C8B-B14F-4D97-AF65-F5344CB8AC3E}">
        <p14:creationId xmlns:p14="http://schemas.microsoft.com/office/powerpoint/2010/main" val="389082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do Produto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90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dirty="0"/>
              <a:t>É a transição da etapa de geração de ideias para o planejamento e desenho do produto em questão.</a:t>
            </a:r>
          </a:p>
          <a:p>
            <a:endParaRPr lang="pt-BR" dirty="0"/>
          </a:p>
          <a:p>
            <a:r>
              <a:rPr lang="pt-BR" dirty="0"/>
              <a:t>Nessa etapa, o produto começa a ganhar “uma cara” e características do produto começam a ser classificadas e analisadas.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do Produto</a:t>
            </a:r>
          </a:p>
        </p:txBody>
      </p:sp>
    </p:spTree>
    <p:extLst>
      <p:ext uri="{BB962C8B-B14F-4D97-AF65-F5344CB8AC3E}">
        <p14:creationId xmlns:p14="http://schemas.microsoft.com/office/powerpoint/2010/main" val="27188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6577" y="1412776"/>
            <a:ext cx="3672407" cy="41044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000" b="1" dirty="0"/>
              <a:t>Auditoria de conteúdo</a:t>
            </a:r>
          </a:p>
          <a:p>
            <a:pPr lvl="1"/>
            <a:r>
              <a:rPr lang="pt-BR" sz="2000" dirty="0"/>
              <a:t>É a atividade de listar todo o conteúdo disponível em um site. A lista será usada em várias etapas do projeto, ajudando a enxergar sua totalidade, definir a estratégia de conteúdo e a averiguar os detalhes de cada uma das páginas.</a:t>
            </a:r>
            <a:endParaRPr 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do Produto</a:t>
            </a: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3923928" y="1412776"/>
            <a:ext cx="3672407" cy="41044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Análise Heurística</a:t>
            </a:r>
          </a:p>
          <a:p>
            <a:pPr lvl="1"/>
            <a:r>
              <a:rPr lang="pt-BR" sz="2000" dirty="0"/>
              <a:t>Uma análise minuciosa de um produto que destaca as boas e más práticas de UX, usando princípios conhecidos de Design de Interação como guia.</a:t>
            </a:r>
            <a:endParaRPr lang="pt-BR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41027" r="27603" b="5598"/>
          <a:stretch/>
        </p:blipFill>
        <p:spPr bwMode="auto">
          <a:xfrm>
            <a:off x="3898598" y="3933056"/>
            <a:ext cx="5245402" cy="283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08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6577" y="1916832"/>
            <a:ext cx="8793895" cy="3600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000" b="1" dirty="0" err="1"/>
              <a:t>SiteMap</a:t>
            </a:r>
            <a:endParaRPr lang="pt-BR" sz="2000" b="1" dirty="0"/>
          </a:p>
          <a:p>
            <a:pPr lvl="1"/>
            <a:r>
              <a:rPr lang="pt-BR" sz="2000" dirty="0"/>
              <a:t>Consiste em um diagrama das páginas de um site organizadas hierarquicamente. Ajuda a visualizar a estrutura básica e a navegação entre as diferentes partes do sistema.</a:t>
            </a:r>
            <a:endParaRPr 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do Produto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30978" r="28718" b="8111"/>
          <a:stretch/>
        </p:blipFill>
        <p:spPr bwMode="auto">
          <a:xfrm>
            <a:off x="971600" y="3279168"/>
            <a:ext cx="7200799" cy="357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84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6577" y="1916832"/>
            <a:ext cx="8793895" cy="3600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000" b="1" dirty="0"/>
              <a:t>ROADMAP DE FUNCIONALIDADES</a:t>
            </a:r>
          </a:p>
          <a:p>
            <a:pPr lvl="1"/>
            <a:r>
              <a:rPr lang="pt-BR" sz="2000" dirty="0"/>
              <a:t>É o plano de evolução do produto com as funcionalidades já priorizadas. Pode ser uma planilha, um diagrama ou uma série de post-its organizados sobre um painel. Ajuda a compartilhar a visão estratégica com o time e a enxergar o caminho necessário para se chegar até lá.</a:t>
            </a:r>
            <a:endParaRPr 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do Produto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29303" r="27045" b="14182"/>
          <a:stretch/>
        </p:blipFill>
        <p:spPr bwMode="auto">
          <a:xfrm>
            <a:off x="827584" y="3645024"/>
            <a:ext cx="7272808" cy="291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21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6577" y="1916831"/>
            <a:ext cx="3969359" cy="435442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1800" b="1" dirty="0"/>
              <a:t>ROADMAP DE FUNCIONALIDADES</a:t>
            </a:r>
          </a:p>
          <a:p>
            <a:pPr lvl="1"/>
            <a:r>
              <a:rPr lang="pt-BR" sz="1800" dirty="0"/>
              <a:t>É o plano de evolução do produto com as funcionalidades já priorizadas. Pode ser uma planilha, um diagrama ou uma série de post-its organizados sobre um painel. Ajuda a compartilhar a visão estratégica com o time e a enxergar o caminho necessário para se chegar até lá.</a:t>
            </a:r>
            <a:endParaRPr lang="pt-BR" sz="18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do Produto</a:t>
            </a:r>
          </a:p>
        </p:txBody>
      </p:sp>
      <p:pic>
        <p:nvPicPr>
          <p:cNvPr id="10242" name="Picture 2" descr="Roadmap: o que é e como criar? - Venng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521846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18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6577" y="1916831"/>
            <a:ext cx="8721887" cy="435442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1600" b="1" dirty="0"/>
              <a:t>Cenários de Uso</a:t>
            </a:r>
          </a:p>
          <a:p>
            <a:pPr lvl="1"/>
            <a:r>
              <a:rPr lang="pt-BR" sz="1600" dirty="0"/>
              <a:t>Uma lista exaustiva dos cenários possíveis enquanto os usuários estão interagindo com o produto: </a:t>
            </a:r>
            <a:r>
              <a:rPr lang="pt-BR" sz="1600" dirty="0" err="1"/>
              <a:t>logado</a:t>
            </a:r>
            <a:r>
              <a:rPr lang="pt-BR" sz="1600" dirty="0"/>
              <a:t>, não-</a:t>
            </a:r>
            <a:r>
              <a:rPr lang="pt-BR" sz="1600" dirty="0" err="1"/>
              <a:t>logado</a:t>
            </a:r>
            <a:r>
              <a:rPr lang="pt-BR" sz="1600" dirty="0"/>
              <a:t>, primeira visita etc. Ajuda a garantir que todas as ações são possíveis dentro do sistema, assim como visualizar como ele se comporta em cada um dos cenários listados.</a:t>
            </a:r>
            <a:endParaRPr lang="pt-BR" sz="16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do Produto</a:t>
            </a:r>
          </a:p>
        </p:txBody>
      </p:sp>
      <p:pic>
        <p:nvPicPr>
          <p:cNvPr id="11266" name="Picture 2" descr="Criando um Cenário | UX Strategy: divergindo e afunilando ideias | Alura -  Cursos online de tecn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560840" cy="28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69765" y="6268670"/>
            <a:ext cx="753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https://cursos.alura.com.br/forum/topico-criando-um-cenario-204076</a:t>
            </a:r>
          </a:p>
        </p:txBody>
      </p:sp>
    </p:spTree>
    <p:extLst>
      <p:ext uri="{BB962C8B-B14F-4D97-AF65-F5344CB8AC3E}">
        <p14:creationId xmlns:p14="http://schemas.microsoft.com/office/powerpoint/2010/main" val="116898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6577" y="1916831"/>
            <a:ext cx="8721887" cy="435442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1600" b="1" dirty="0"/>
              <a:t>Cenários de Uso</a:t>
            </a:r>
          </a:p>
          <a:p>
            <a:pPr lvl="1"/>
            <a:r>
              <a:rPr lang="pt-BR" sz="1600" dirty="0"/>
              <a:t>Uma lista exaustiva dos cenários possíveis enquanto os usuários estão interagindo com o produto: </a:t>
            </a:r>
            <a:r>
              <a:rPr lang="pt-BR" sz="1600" dirty="0" err="1"/>
              <a:t>logado</a:t>
            </a:r>
            <a:r>
              <a:rPr lang="pt-BR" sz="1600" dirty="0"/>
              <a:t>, não-</a:t>
            </a:r>
            <a:r>
              <a:rPr lang="pt-BR" sz="1600" dirty="0" err="1"/>
              <a:t>logado</a:t>
            </a:r>
            <a:r>
              <a:rPr lang="pt-BR" sz="1600" dirty="0"/>
              <a:t>, primeira visita etc. Ajuda a garantir que todas as ações são possíveis dentro do sistema, assim como visualizar como ele se comporta em cada um dos cenários listados.</a:t>
            </a:r>
            <a:endParaRPr lang="pt-BR" sz="16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do Produto</a:t>
            </a:r>
          </a:p>
        </p:txBody>
      </p:sp>
      <p:pic>
        <p:nvPicPr>
          <p:cNvPr id="11266" name="Picture 2" descr="Criando um Cenário | UX Strategy: divergindo e afunilando ideias | Alura -  Cursos online de tecn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560840" cy="28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69765" y="6268670"/>
            <a:ext cx="753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https://cursos.alura.com.br/forum/topico-criando-um-cenario-204076</a:t>
            </a:r>
          </a:p>
        </p:txBody>
      </p:sp>
    </p:spTree>
    <p:extLst>
      <p:ext uri="{BB962C8B-B14F-4D97-AF65-F5344CB8AC3E}">
        <p14:creationId xmlns:p14="http://schemas.microsoft.com/office/powerpoint/2010/main" val="79702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e Validação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90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17207" r="34950"/>
          <a:stretch/>
        </p:blipFill>
        <p:spPr bwMode="auto">
          <a:xfrm>
            <a:off x="683568" y="2276872"/>
            <a:ext cx="2965631" cy="430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17756" r="35259"/>
          <a:stretch/>
        </p:blipFill>
        <p:spPr bwMode="auto">
          <a:xfrm>
            <a:off x="3923928" y="2276872"/>
            <a:ext cx="3110248" cy="430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692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dirty="0"/>
              <a:t>São métodos utilizados pelo UX designer para entender como o consumidor pensa, o que espera do produto e como interage com ele.</a:t>
            </a:r>
          </a:p>
          <a:p>
            <a:endParaRPr lang="pt-BR" dirty="0"/>
          </a:p>
          <a:p>
            <a:r>
              <a:rPr lang="pt-BR" dirty="0"/>
              <a:t>Pode ser usado para verificar se o que foi pensado e planejado está de acordo com  necessidade do usuário e suas características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e Validação</a:t>
            </a:r>
          </a:p>
        </p:txBody>
      </p:sp>
    </p:spTree>
    <p:extLst>
      <p:ext uri="{BB962C8B-B14F-4D97-AF65-F5344CB8AC3E}">
        <p14:creationId xmlns:p14="http://schemas.microsoft.com/office/powerpoint/2010/main" val="41001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3450696"/>
          </a:xfrm>
          <a:solidFill>
            <a:schemeClr val="bg1"/>
          </a:solidFill>
        </p:spPr>
        <p:txBody>
          <a:bodyPr/>
          <a:lstStyle/>
          <a:p>
            <a:r>
              <a:rPr lang="pt-BR" b="1" dirty="0"/>
              <a:t>Focus </a:t>
            </a:r>
            <a:r>
              <a:rPr lang="pt-BR" b="1" dirty="0" err="1"/>
              <a:t>Group</a:t>
            </a:r>
            <a:endParaRPr lang="pt-BR" b="1" dirty="0"/>
          </a:p>
          <a:p>
            <a:pPr lvl="1"/>
            <a:r>
              <a:rPr lang="pt-BR" dirty="0"/>
              <a:t>Um painel de discussão com vários usuários sobre determinado assunto ou questão. Ajuda a entender os sentimentos das pessoas, suas opiniões e até a linguagem que utilizam ao falarem sobre o produto. Útil quando o time não está muito familiarizado com o seu público-alvo.</a:t>
            </a: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e Validação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43955" r="27936" b="14391"/>
          <a:stretch/>
        </p:blipFill>
        <p:spPr bwMode="auto">
          <a:xfrm>
            <a:off x="2699792" y="3717032"/>
            <a:ext cx="5907315" cy="288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666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34506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000" b="1" dirty="0"/>
              <a:t>Pesquisa quantitativa	</a:t>
            </a:r>
          </a:p>
          <a:p>
            <a:pPr lvl="1"/>
            <a:r>
              <a:rPr lang="pt-BR" sz="2000" dirty="0"/>
              <a:t>Questões que produzem um número como resultado. É uma forma rápida e simples de medir a satisfação dos consumidores e coletar feedback sobre o produto. As pesquisas quantitativas podem apontar a necessidade de outro tipo de pesquisa em profundidade.</a:t>
            </a:r>
            <a:endParaRPr 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e Validação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33072" r="24814" b="12506"/>
          <a:stretch/>
        </p:blipFill>
        <p:spPr bwMode="auto">
          <a:xfrm>
            <a:off x="1259633" y="3533149"/>
            <a:ext cx="6048672" cy="332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59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34506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1800" b="1" dirty="0"/>
              <a:t>Teste de Usabilidade</a:t>
            </a:r>
          </a:p>
          <a:p>
            <a:pPr lvl="1"/>
            <a:r>
              <a:rPr lang="pt-BR" sz="1800" dirty="0"/>
              <a:t>Uma entrevista um-a-um com o consumidor, na qual se pede a ele que realize uma série de tarefas em um protótipo ou mesmo no produto final. À medida que o consumidor interage com o produto, o pesquisador faz anotações sobre seu comportamento e suas opiniões. Ajuda a validar fluxos, layouts e funcionalidades.</a:t>
            </a:r>
            <a:endParaRPr lang="pt-BR" sz="18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e Validação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30979" r="27491" b="7063"/>
          <a:stretch/>
        </p:blipFill>
        <p:spPr bwMode="auto">
          <a:xfrm>
            <a:off x="1979712" y="3492573"/>
            <a:ext cx="4752528" cy="336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910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916832"/>
            <a:ext cx="4176464" cy="34506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000" b="1" dirty="0" err="1"/>
              <a:t>Card</a:t>
            </a:r>
            <a:r>
              <a:rPr lang="pt-BR" sz="2000" b="1" dirty="0"/>
              <a:t> </a:t>
            </a:r>
            <a:r>
              <a:rPr lang="pt-BR" sz="2000" b="1" dirty="0" err="1"/>
              <a:t>Sort</a:t>
            </a:r>
            <a:endParaRPr lang="pt-BR" sz="2000" b="1" dirty="0"/>
          </a:p>
          <a:p>
            <a:pPr lvl="1"/>
            <a:r>
              <a:rPr lang="pt-BR" sz="2000" dirty="0"/>
              <a:t>Uma técnica que consiste em pedir aos usuários que agrupem conteúdos e funcionalidades em categorias. Dá inputs valiosos ao time sobre hierarquia de conteúdo, organização e taxonomia.</a:t>
            </a:r>
            <a:endParaRPr 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e Validação</a:t>
            </a:r>
          </a:p>
        </p:txBody>
      </p:sp>
      <p:pic>
        <p:nvPicPr>
          <p:cNvPr id="4098" name="Picture 2" descr="Card Sorting: a arquitetura de informação construída pelos usuários | by  Flavio Santana | Coletivo 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9955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42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916832"/>
            <a:ext cx="4176464" cy="34506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000" b="1" dirty="0"/>
              <a:t>Teste A/B</a:t>
            </a:r>
          </a:p>
          <a:p>
            <a:pPr lvl="1"/>
            <a:r>
              <a:rPr lang="pt-BR" sz="2000" dirty="0"/>
              <a:t>Trata-se de oferecer duas versões diferentes do produto para diferentes usuários e ver qual delas tem melhores resultados. Ótimo para melhorar a taxa de conversão de funis de compra, </a:t>
            </a:r>
            <a:r>
              <a:rPr lang="pt-BR" sz="2000" i="1" dirty="0" err="1"/>
              <a:t>landing</a:t>
            </a:r>
            <a:r>
              <a:rPr lang="pt-BR" sz="2000" i="1" dirty="0"/>
              <a:t> </a:t>
            </a:r>
            <a:r>
              <a:rPr lang="pt-BR" sz="2000" i="1" dirty="0" err="1"/>
              <a:t>pages</a:t>
            </a:r>
            <a:r>
              <a:rPr lang="pt-BR" sz="2000" dirty="0"/>
              <a:t> ou formulários de cadastro</a:t>
            </a:r>
            <a:endParaRPr 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e Validação</a:t>
            </a:r>
          </a:p>
        </p:txBody>
      </p:sp>
      <p:pic>
        <p:nvPicPr>
          <p:cNvPr id="5122" name="Picture 2" descr="Teste A/B: saiba o que é e porque todo desenvolvedor deveria fazer! | by  Matheus Clemente Guimarães | Experience Valley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4775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6377497"/>
            <a:ext cx="887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https://medium.com/experience-valley/teste-a-b-saiba-o-que-%C3%A9-e-porque-todo-desenvolvedor-deveria-fazer-933305ce8525</a:t>
            </a:r>
          </a:p>
        </p:txBody>
      </p:sp>
    </p:spTree>
    <p:extLst>
      <p:ext uri="{BB962C8B-B14F-4D97-AF65-F5344CB8AC3E}">
        <p14:creationId xmlns:p14="http://schemas.microsoft.com/office/powerpoint/2010/main" val="54912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916832"/>
            <a:ext cx="4176464" cy="34506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000" b="1" dirty="0" err="1"/>
              <a:t>Eye</a:t>
            </a:r>
            <a:r>
              <a:rPr lang="pt-BR" sz="2000" b="1" dirty="0"/>
              <a:t> </a:t>
            </a:r>
            <a:r>
              <a:rPr lang="pt-BR" sz="2000" b="1" dirty="0" err="1"/>
              <a:t>Tracking</a:t>
            </a:r>
            <a:endParaRPr lang="pt-BR" sz="2000" b="1" dirty="0"/>
          </a:p>
          <a:p>
            <a:pPr lvl="1"/>
            <a:r>
              <a:rPr lang="pt-BR" sz="2000" dirty="0"/>
              <a:t>Uma tecnologia que consegue analisar o movimento dos olhos do usuário à medida que ele interage com o produto. Dá informações sobre as partes da interface que mais interessam ao usuário e também sobre qual a ordem de leitura dos elementos da tela.</a:t>
            </a:r>
            <a:endParaRPr 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e Validação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11760" y="6243403"/>
            <a:ext cx="5264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https://www.usability.gov/how-to-and-tools/methods/eye-tracking.html</a:t>
            </a:r>
          </a:p>
        </p:txBody>
      </p:sp>
      <p:pic>
        <p:nvPicPr>
          <p:cNvPr id="6146" name="Picture 2" descr="Eye Tracking | Usability.g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4551875" cy="34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51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14401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2000" b="1" dirty="0"/>
              <a:t>Análise de Acessibilidade</a:t>
            </a:r>
          </a:p>
          <a:p>
            <a:pPr lvl="1"/>
            <a:r>
              <a:rPr lang="pt-BR" sz="2000" dirty="0"/>
              <a:t>Um estudo que mede se o site pode ser usado por qualquer pessoa, incluindo usuários com necessidades especiais. </a:t>
            </a:r>
            <a:endParaRPr 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e Validação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11760" y="6243403"/>
            <a:ext cx="5264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https://coletivoux.com/acessibilidade-como-fator-de-ux-c86a54c187a</a:t>
            </a:r>
          </a:p>
        </p:txBody>
      </p:sp>
      <p:pic>
        <p:nvPicPr>
          <p:cNvPr id="7170" name="Picture 2" descr="Acessibilidade como fator de UX. Um assunto muito importante e pouco… | by  Flavio Santana | Coletivo 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22487"/>
            <a:ext cx="6693868" cy="29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42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Desenhos de interface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37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Esses são os entregáveis mais comuns de UX Design: aqueles que documentam como determinada tela deve funcionar. São ótimas ferramentas para comunicar ideias com outros membros do time, clientes e todas as partes envolvidas no projeto.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Desenhos de Interface</a:t>
            </a:r>
          </a:p>
        </p:txBody>
      </p:sp>
    </p:spTree>
    <p:extLst>
      <p:ext uri="{BB962C8B-B14F-4D97-AF65-F5344CB8AC3E}">
        <p14:creationId xmlns:p14="http://schemas.microsoft.com/office/powerpoint/2010/main" val="84935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187220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pt-BR" dirty="0"/>
              <a:t>Visão Estratégica </a:t>
            </a:r>
            <a:r>
              <a:rPr lang="pt-BR" dirty="0">
                <a:sym typeface="Wingdings" pitchFamily="2" charset="2"/>
              </a:rPr>
              <a:t> necessidades da empresa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Pesquisa com Usuários </a:t>
            </a:r>
            <a:r>
              <a:rPr lang="pt-BR" dirty="0">
                <a:sym typeface="Wingdings" pitchFamily="2" charset="2"/>
              </a:rPr>
              <a:t> necessidades dos usuários</a:t>
            </a:r>
            <a:endParaRPr lang="pt-BR" dirty="0"/>
          </a:p>
          <a:p>
            <a:endParaRPr lang="pt-BR" dirty="0"/>
          </a:p>
          <a:p>
            <a:r>
              <a:rPr lang="pt-BR" dirty="0"/>
              <a:t>Arquitetura de Informação e Design de Interface </a:t>
            </a:r>
            <a:r>
              <a:rPr lang="pt-BR" dirty="0">
                <a:sym typeface="Wingdings" pitchFamily="2" charset="2"/>
              </a:rPr>
              <a:t> Materialização da solução para os objetivos.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Campos de atuação do UX Design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61329" r="25483"/>
          <a:stretch/>
        </p:blipFill>
        <p:spPr bwMode="auto">
          <a:xfrm>
            <a:off x="611560" y="4005064"/>
            <a:ext cx="7920880" cy="268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165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2276872"/>
            <a:ext cx="3528392" cy="4104456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Sketches</a:t>
            </a:r>
          </a:p>
          <a:p>
            <a:pPr lvl="1"/>
            <a:r>
              <a:rPr lang="pt-BR" dirty="0"/>
              <a:t>Uma forma rápida de rabiscar uma nova interface usando papel e caneta. Sketches podem ser muito úteis para validar rapidamente conceitos de produtos e ideias de design com os outros membros da equipe e com usuários.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Desenhos de Interface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29932" r="31953" b="23810"/>
          <a:stretch/>
        </p:blipFill>
        <p:spPr bwMode="auto">
          <a:xfrm>
            <a:off x="3851920" y="2708920"/>
            <a:ext cx="5292080" cy="350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535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2276872"/>
            <a:ext cx="3528392" cy="4104456"/>
          </a:xfrm>
        </p:spPr>
        <p:txBody>
          <a:bodyPr>
            <a:normAutofit fontScale="92500"/>
          </a:bodyPr>
          <a:lstStyle/>
          <a:p>
            <a:r>
              <a:rPr lang="pt-BR" b="1" dirty="0" err="1"/>
              <a:t>Wireframes</a:t>
            </a:r>
            <a:endParaRPr lang="pt-BR" b="1" dirty="0"/>
          </a:p>
          <a:p>
            <a:pPr lvl="1"/>
            <a:r>
              <a:rPr lang="pt-BR" dirty="0"/>
              <a:t>Um guia visual que representa a estrutura da página, bem como sua hierarquia e os principais elementos que a compõem. Útil para discutir ideias com o time e com os clientes, e também para informar o trabalho dos diretores de arte e desenvolvedores.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Desenhos de Interface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36002" r="31953" b="10832"/>
          <a:stretch/>
        </p:blipFill>
        <p:spPr bwMode="auto">
          <a:xfrm>
            <a:off x="3874905" y="2780928"/>
            <a:ext cx="4963886" cy="368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289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3664" y="2276872"/>
            <a:ext cx="3180184" cy="4104456"/>
          </a:xfrm>
        </p:spPr>
        <p:txBody>
          <a:bodyPr>
            <a:normAutofit/>
          </a:bodyPr>
          <a:lstStyle/>
          <a:p>
            <a:r>
              <a:rPr lang="pt-BR" sz="2000" b="1" dirty="0"/>
              <a:t>Protótipos</a:t>
            </a:r>
          </a:p>
          <a:p>
            <a:pPr lvl="1"/>
            <a:r>
              <a:rPr lang="pt-BR" sz="1800" dirty="0"/>
              <a:t>Um protótipo é uma simulação da navegação e das funcionalidades de um site, composto normalmente por </a:t>
            </a:r>
            <a:r>
              <a:rPr lang="pt-BR" sz="1800" dirty="0" err="1"/>
              <a:t>wireframes</a:t>
            </a:r>
            <a:r>
              <a:rPr lang="pt-BR" sz="1800" dirty="0"/>
              <a:t> clicáveis ou layouts. É uma forma rápida de validar e testar um produto antes de desenvolvê-lo do começo ao fim.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Desenhos de Interface</a:t>
            </a:r>
          </a:p>
        </p:txBody>
      </p:sp>
      <p:pic>
        <p:nvPicPr>
          <p:cNvPr id="10242" name="Picture 2" descr="Figma: 5 motivos para ficar de olho! | by Vitor Guerra | UI Lab | Med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t="21544" r="16693" b="18055"/>
          <a:stretch/>
        </p:blipFill>
        <p:spPr bwMode="auto">
          <a:xfrm>
            <a:off x="3355323" y="2596243"/>
            <a:ext cx="5788677" cy="31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411760" y="6243403"/>
            <a:ext cx="598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https://medium.com/ui-lab-school/figma-5-motivos-para-ficar-de-olho-d8cfe3af07a1</a:t>
            </a:r>
          </a:p>
        </p:txBody>
      </p:sp>
    </p:spTree>
    <p:extLst>
      <p:ext uri="{BB962C8B-B14F-4D97-AF65-F5344CB8AC3E}">
        <p14:creationId xmlns:p14="http://schemas.microsoft.com/office/powerpoint/2010/main" val="1993318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Desenhos de Interface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11760" y="6243403"/>
            <a:ext cx="4610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https://www.freepik.com/free-photos-vectors/web-templates</a:t>
            </a:r>
          </a:p>
        </p:txBody>
      </p:sp>
      <p:pic>
        <p:nvPicPr>
          <p:cNvPr id="11266" name="Picture 2" descr="Web Templates Images | Free Vectors, Stock Photos &amp;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6" y="1772816"/>
            <a:ext cx="9015268" cy="432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17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Perguntas?</a:t>
            </a:r>
          </a:p>
        </p:txBody>
      </p:sp>
    </p:spTree>
    <p:extLst>
      <p:ext uri="{BB962C8B-B14F-4D97-AF65-F5344CB8AC3E}">
        <p14:creationId xmlns:p14="http://schemas.microsoft.com/office/powerpoint/2010/main" val="227136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1" cy="424847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pt-BR" dirty="0"/>
              <a:t>Definir a </a:t>
            </a:r>
            <a:r>
              <a:rPr lang="pt-BR" b="1" dirty="0"/>
              <a:t>Estratégia </a:t>
            </a:r>
            <a:r>
              <a:rPr lang="pt-BR" dirty="0"/>
              <a:t>do produto é criar uma estrutura para que a empresa consiga atingir seus objetivos através de plataformas digitais. </a:t>
            </a:r>
          </a:p>
          <a:p>
            <a:endParaRPr lang="pt-BR" dirty="0"/>
          </a:p>
          <a:p>
            <a:r>
              <a:rPr lang="pt-BR" dirty="0"/>
              <a:t>E a estrutura precisa estar alinhada com as necessidades de negócios, com os usuários e as tendências de mercado. Para desenhar uma boa estratégia de produto, é preciso ter um olhar clínico para esses três pilares citados.</a:t>
            </a:r>
          </a:p>
          <a:p>
            <a:endParaRPr lang="pt-BR" dirty="0"/>
          </a:p>
          <a:p>
            <a:r>
              <a:rPr lang="pt-BR" dirty="0"/>
              <a:t>Assim, a necessidade de uma estratégia  que permita discutir as propostas / ideias e a partir delas construir uma visão do produto é parte do processo de design de UX e é uma tarefa do UX Designer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Geração de Ideias e Visão do Produto</a:t>
            </a:r>
          </a:p>
        </p:txBody>
      </p:sp>
    </p:spTree>
    <p:extLst>
      <p:ext uri="{BB962C8B-B14F-4D97-AF65-F5344CB8AC3E}">
        <p14:creationId xmlns:p14="http://schemas.microsoft.com/office/powerpoint/2010/main" val="103070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628800"/>
            <a:ext cx="9010690" cy="42484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1800" dirty="0"/>
              <a:t>O processo coletivo de geração de ideias, sem restrições, que respondem a determinado </a:t>
            </a:r>
            <a:r>
              <a:rPr lang="pt-BR" sz="1800" dirty="0" err="1"/>
              <a:t>brief</a:t>
            </a:r>
            <a:r>
              <a:rPr lang="pt-BR" sz="1800" dirty="0"/>
              <a:t> criativo. Ajuda o time a visualizar uma grande variedade de soluções de design antes de efetivamente decidirem com qual opção eles seguirão em frente.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Brainstorming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38933" r="28049" b="1099"/>
          <a:stretch/>
        </p:blipFill>
        <p:spPr bwMode="auto">
          <a:xfrm>
            <a:off x="2051720" y="2667042"/>
            <a:ext cx="5544616" cy="415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66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628800"/>
            <a:ext cx="9010690" cy="42484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1800" dirty="0"/>
              <a:t>Uma coleção de imagens e referências que eventualmente se transformarão no estilo visual do produto em questão. Ajuda os criativos a mostrarem para os clientes e para os colegas de time a linha visual que estão imaginando para o produto antes mesmo de abrirem o Photoshop e começarem a fazer o layout.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Moodboard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23652" r="27825" b="15646"/>
          <a:stretch/>
        </p:blipFill>
        <p:spPr bwMode="auto">
          <a:xfrm>
            <a:off x="1763688" y="2852936"/>
            <a:ext cx="5994401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54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628800"/>
            <a:ext cx="9010690" cy="42484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1800" dirty="0"/>
              <a:t>Uma espécie de história em quadrinhos da série de ações que os consumidores tomarão enquanto estão usando o produto. Traduzem funcionalidades de forma mais tangível, em situações reais do dia a dia, ajudando designers a criarem empatia com o consumidor enquanto já começam a ter uma ideia do escopo do produto.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Moodboard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27002" r="27491" b="6437"/>
          <a:stretch/>
        </p:blipFill>
        <p:spPr bwMode="auto">
          <a:xfrm>
            <a:off x="1907704" y="3068959"/>
            <a:ext cx="5400600" cy="378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75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628800"/>
            <a:ext cx="9010690" cy="42484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1800" dirty="0"/>
              <a:t>Uma espécie de história em quadrinhos da série de ações que os consumidores tomarão enquanto estão usando o produto. Traduzem funcionalidades de forma mais tangível, em situações reais do dia a dia, ajudando designers a criarem empatia com o consumidor enquanto já começam a ter uma ideia do escopo do produto.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Storyboard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27002" r="27491" b="6437"/>
          <a:stretch/>
        </p:blipFill>
        <p:spPr bwMode="auto">
          <a:xfrm>
            <a:off x="1907704" y="3068959"/>
            <a:ext cx="5400600" cy="378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8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628800"/>
            <a:ext cx="9010690" cy="42484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1800" dirty="0"/>
              <a:t>Uma representação visual do fluxo do usuário para completar tarefas dentro do produto. O usuário começa pela homepage, depois entra na página de um produto, depois vai até o carrinho de compras – e assim por diante. É a perspectiva do usuário sobre a organização do site, que ajuda a identificar quais passos precisam ser melhorados ou redesenhados.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Fluxo de Trabalho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2" t="27420" r="26375" b="27159"/>
          <a:stretch/>
        </p:blipFill>
        <p:spPr bwMode="auto">
          <a:xfrm>
            <a:off x="395536" y="3356992"/>
            <a:ext cx="8136904" cy="314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4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1390</TotalTime>
  <Words>1548</Words>
  <Application>Microsoft Office PowerPoint</Application>
  <PresentationFormat>Apresentação na tela (4:3)</PresentationFormat>
  <Paragraphs>100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Candara</vt:lpstr>
      <vt:lpstr>Symbol</vt:lpstr>
      <vt:lpstr>Forma de Onda</vt:lpstr>
      <vt:lpstr>User Experience (UX) A Experiência do Usuário</vt:lpstr>
      <vt:lpstr>Bibliografia</vt:lpstr>
      <vt:lpstr>Campos de atuação do UX Design</vt:lpstr>
      <vt:lpstr>Geração de Ideias e Visão do Produto</vt:lpstr>
      <vt:lpstr>Brainstorming</vt:lpstr>
      <vt:lpstr>Moodboard</vt:lpstr>
      <vt:lpstr>Moodboard</vt:lpstr>
      <vt:lpstr>Storyboard</vt:lpstr>
      <vt:lpstr>Fluxo de Trabalho</vt:lpstr>
      <vt:lpstr>Taxonomia</vt:lpstr>
      <vt:lpstr>Planejamento do Produto</vt:lpstr>
      <vt:lpstr>Planejamento do Produto</vt:lpstr>
      <vt:lpstr>Planejamento do Produto</vt:lpstr>
      <vt:lpstr>Planejamento do Produto</vt:lpstr>
      <vt:lpstr>Planejamento do Produto</vt:lpstr>
      <vt:lpstr>Planejamento do Produto</vt:lpstr>
      <vt:lpstr>Planejamento do Produto</vt:lpstr>
      <vt:lpstr>Planejamento do Produto</vt:lpstr>
      <vt:lpstr>Pesquisa e Validação</vt:lpstr>
      <vt:lpstr>Pesquisa e Validação</vt:lpstr>
      <vt:lpstr>Pesquisa e Validação</vt:lpstr>
      <vt:lpstr>Pesquisa e Validação</vt:lpstr>
      <vt:lpstr>Pesquisa e Validação</vt:lpstr>
      <vt:lpstr>Pesquisa e Validação</vt:lpstr>
      <vt:lpstr>Pesquisa e Validação</vt:lpstr>
      <vt:lpstr>Pesquisa e Validação</vt:lpstr>
      <vt:lpstr>Pesquisa e Validação</vt:lpstr>
      <vt:lpstr>Desenhos de interface</vt:lpstr>
      <vt:lpstr>Desenhos de Interface</vt:lpstr>
      <vt:lpstr>Desenhos de Interface</vt:lpstr>
      <vt:lpstr>Desenhos de Interface</vt:lpstr>
      <vt:lpstr>Desenhos de Interface</vt:lpstr>
      <vt:lpstr>Desenhos de Interface</vt:lpstr>
      <vt:lpstr>Perguntas?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Experience (UX) A Experiência do Usuário</dc:title>
  <dc:creator>Thiago Coleti</dc:creator>
  <cp:lastModifiedBy>Marcelo Morandini</cp:lastModifiedBy>
  <cp:revision>66</cp:revision>
  <dcterms:modified xsi:type="dcterms:W3CDTF">2022-08-22T14:07:40Z</dcterms:modified>
</cp:coreProperties>
</file>