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30" r:id="rId1"/>
  </p:sldMasterIdLst>
  <p:notesMasterIdLst>
    <p:notesMasterId r:id="rId32"/>
  </p:notesMasterIdLst>
  <p:handoutMasterIdLst>
    <p:handoutMasterId r:id="rId33"/>
  </p:handoutMasterIdLst>
  <p:sldIdLst>
    <p:sldId id="1678" r:id="rId2"/>
    <p:sldId id="1679" r:id="rId3"/>
    <p:sldId id="277" r:id="rId4"/>
    <p:sldId id="1085" r:id="rId5"/>
    <p:sldId id="1086" r:id="rId6"/>
    <p:sldId id="1274" r:id="rId7"/>
    <p:sldId id="264" r:id="rId8"/>
    <p:sldId id="265" r:id="rId9"/>
    <p:sldId id="266" r:id="rId10"/>
    <p:sldId id="267" r:id="rId11"/>
    <p:sldId id="268" r:id="rId12"/>
    <p:sldId id="1769" r:id="rId13"/>
    <p:sldId id="257" r:id="rId14"/>
    <p:sldId id="1066" r:id="rId15"/>
    <p:sldId id="1680" r:id="rId16"/>
    <p:sldId id="1681" r:id="rId17"/>
    <p:sldId id="1682" r:id="rId18"/>
    <p:sldId id="1683" r:id="rId19"/>
    <p:sldId id="1684" r:id="rId20"/>
    <p:sldId id="1685" r:id="rId21"/>
    <p:sldId id="1689" r:id="rId22"/>
    <p:sldId id="1770" r:id="rId23"/>
    <p:sldId id="1692" r:id="rId24"/>
    <p:sldId id="1691" r:id="rId25"/>
    <p:sldId id="1771" r:id="rId26"/>
    <p:sldId id="1772" r:id="rId27"/>
    <p:sldId id="1695" r:id="rId28"/>
    <p:sldId id="1773" r:id="rId29"/>
    <p:sldId id="1774" r:id="rId30"/>
    <p:sldId id="1775" r:id="rId31"/>
  </p:sldIdLst>
  <p:sldSz cx="9144000" cy="6858000" type="screen4x3"/>
  <p:notesSz cx="7010400" cy="9296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76" autoAdjust="0"/>
    <p:restoredTop sz="88527" autoAdjust="0"/>
  </p:normalViewPr>
  <p:slideViewPr>
    <p:cSldViewPr>
      <p:cViewPr varScale="1">
        <p:scale>
          <a:sx n="98" d="100"/>
          <a:sy n="98" d="100"/>
        </p:scale>
        <p:origin x="186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60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199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AULAS%202016:@%20EAE-0416%20-%20FES%20I:2016%2001:Aulas%202016:Aula%2017%20-%20Renascimento%20agr&#237;cola,%20Brasil%20X%20EUA:Exportac&#807;a&#771;o%20produto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iana%20Lopes\Downloads\ipeadata%5b12-05-2012-05-07%5d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The%20Force%20Awakens:Users:Luciana:Downloads:ipeadata%5b15-06-2017-04-26%5d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OS\l%20u%20c%20i%20a%20n%20a\@%20d%20i%20s%20c%20i%20p%20l%20i%20n%20a%20s%20%20g%20r%20a%20d%20u%20a%20c%20a%20o\e%20a%20e%20-%200%204%202%200\2%200%201%203%20%20-%20%202%20%20s%20e%20m\Dados%20prim&#225;rios\Taxa%20de%20c&#226;mbio%201822-1889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400" b="0">
                <a:solidFill>
                  <a:schemeClr val="tx1"/>
                </a:solidFill>
              </a:defRPr>
            </a:pPr>
            <a:r>
              <a:rPr lang="pt-BR" sz="2400" b="0" dirty="0">
                <a:solidFill>
                  <a:schemeClr val="tx1"/>
                </a:solidFill>
              </a:rPr>
              <a:t>Brasil: quantidades exportadas, 1821-1850.</a:t>
            </a:r>
          </a:p>
        </c:rich>
      </c:tx>
      <c:layout>
        <c:manualLayout>
          <c:xMode val="edge"/>
          <c:yMode val="edge"/>
          <c:x val="7.7012475339779021E-2"/>
          <c:y val="2.317957253827226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2010260952589097E-2"/>
          <c:y val="0.13199113407423599"/>
          <c:w val="0.91191961486917905"/>
          <c:h val="0.69218713183272695"/>
        </c:manualLayout>
      </c:layout>
      <c:lineChart>
        <c:grouping val="standard"/>
        <c:varyColors val="0"/>
        <c:ser>
          <c:idx val="0"/>
          <c:order val="0"/>
          <c:tx>
            <c:v>Exportação de algodão (tonelada)</c:v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Séries!$A$2:$A$31</c:f>
              <c:strCache>
                <c:ptCount val="30"/>
                <c:pt idx="0">
                  <c:v>1821</c:v>
                </c:pt>
                <c:pt idx="1">
                  <c:v>1822</c:v>
                </c:pt>
                <c:pt idx="2">
                  <c:v>1823</c:v>
                </c:pt>
                <c:pt idx="3">
                  <c:v>1824</c:v>
                </c:pt>
                <c:pt idx="4">
                  <c:v>1825</c:v>
                </c:pt>
                <c:pt idx="5">
                  <c:v>1826</c:v>
                </c:pt>
                <c:pt idx="6">
                  <c:v>1827</c:v>
                </c:pt>
                <c:pt idx="7">
                  <c:v>1828</c:v>
                </c:pt>
                <c:pt idx="8">
                  <c:v>1829</c:v>
                </c:pt>
                <c:pt idx="9">
                  <c:v>1830</c:v>
                </c:pt>
                <c:pt idx="10">
                  <c:v>1831</c:v>
                </c:pt>
                <c:pt idx="11">
                  <c:v>1832</c:v>
                </c:pt>
                <c:pt idx="12">
                  <c:v>1833</c:v>
                </c:pt>
                <c:pt idx="13">
                  <c:v>1834</c:v>
                </c:pt>
                <c:pt idx="14">
                  <c:v>1835</c:v>
                </c:pt>
                <c:pt idx="15">
                  <c:v>1836</c:v>
                </c:pt>
                <c:pt idx="16">
                  <c:v>1837</c:v>
                </c:pt>
                <c:pt idx="17">
                  <c:v>1838</c:v>
                </c:pt>
                <c:pt idx="18">
                  <c:v>1839</c:v>
                </c:pt>
                <c:pt idx="19">
                  <c:v>1840</c:v>
                </c:pt>
                <c:pt idx="20">
                  <c:v>1841</c:v>
                </c:pt>
                <c:pt idx="21">
                  <c:v>1842</c:v>
                </c:pt>
                <c:pt idx="22">
                  <c:v>1843</c:v>
                </c:pt>
                <c:pt idx="23">
                  <c:v>1844</c:v>
                </c:pt>
                <c:pt idx="24">
                  <c:v>1845</c:v>
                </c:pt>
                <c:pt idx="25">
                  <c:v>1846</c:v>
                </c:pt>
                <c:pt idx="26">
                  <c:v>1847</c:v>
                </c:pt>
                <c:pt idx="27">
                  <c:v>1848</c:v>
                </c:pt>
                <c:pt idx="28">
                  <c:v>1849</c:v>
                </c:pt>
                <c:pt idx="29">
                  <c:v>1850</c:v>
                </c:pt>
              </c:strCache>
            </c:strRef>
          </c:cat>
          <c:val>
            <c:numRef>
              <c:f>Séries!$B$2:$B$31</c:f>
              <c:numCache>
                <c:formatCode>#,##0.00</c:formatCode>
                <c:ptCount val="30"/>
                <c:pt idx="0">
                  <c:v>10631</c:v>
                </c:pt>
                <c:pt idx="1">
                  <c:v>12989</c:v>
                </c:pt>
                <c:pt idx="2">
                  <c:v>12593</c:v>
                </c:pt>
                <c:pt idx="3">
                  <c:v>12006</c:v>
                </c:pt>
                <c:pt idx="4">
                  <c:v>15441</c:v>
                </c:pt>
                <c:pt idx="5">
                  <c:v>5123</c:v>
                </c:pt>
                <c:pt idx="6">
                  <c:v>10101</c:v>
                </c:pt>
                <c:pt idx="7">
                  <c:v>13549</c:v>
                </c:pt>
                <c:pt idx="8">
                  <c:v>13544</c:v>
                </c:pt>
                <c:pt idx="9">
                  <c:v>16196</c:v>
                </c:pt>
                <c:pt idx="10">
                  <c:v>15703</c:v>
                </c:pt>
                <c:pt idx="11">
                  <c:v>10409</c:v>
                </c:pt>
                <c:pt idx="12">
                  <c:v>7342</c:v>
                </c:pt>
                <c:pt idx="13">
                  <c:v>12354</c:v>
                </c:pt>
                <c:pt idx="14">
                  <c:v>11314</c:v>
                </c:pt>
                <c:pt idx="15">
                  <c:v>13434</c:v>
                </c:pt>
                <c:pt idx="16">
                  <c:v>12611</c:v>
                </c:pt>
                <c:pt idx="17">
                  <c:v>11027</c:v>
                </c:pt>
                <c:pt idx="18">
                  <c:v>9397</c:v>
                </c:pt>
                <c:pt idx="19">
                  <c:v>10253</c:v>
                </c:pt>
                <c:pt idx="20">
                  <c:v>10164</c:v>
                </c:pt>
                <c:pt idx="21">
                  <c:v>9395</c:v>
                </c:pt>
                <c:pt idx="22">
                  <c:v>10055</c:v>
                </c:pt>
                <c:pt idx="23">
                  <c:v>11691</c:v>
                </c:pt>
                <c:pt idx="24">
                  <c:v>12139</c:v>
                </c:pt>
                <c:pt idx="25">
                  <c:v>9479</c:v>
                </c:pt>
                <c:pt idx="26">
                  <c:v>8943</c:v>
                </c:pt>
                <c:pt idx="27">
                  <c:v>9390</c:v>
                </c:pt>
                <c:pt idx="28">
                  <c:v>12556</c:v>
                </c:pt>
                <c:pt idx="29">
                  <c:v>17299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2C-4B8B-A745-4C3DCB1F0B18}"/>
            </c:ext>
          </c:extLst>
        </c:ser>
        <c:ser>
          <c:idx val="1"/>
          <c:order val="1"/>
          <c:tx>
            <c:v>Exportação de café (tonelada)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Séries!$A$2:$A$31</c:f>
              <c:strCache>
                <c:ptCount val="30"/>
                <c:pt idx="0">
                  <c:v>1821</c:v>
                </c:pt>
                <c:pt idx="1">
                  <c:v>1822</c:v>
                </c:pt>
                <c:pt idx="2">
                  <c:v>1823</c:v>
                </c:pt>
                <c:pt idx="3">
                  <c:v>1824</c:v>
                </c:pt>
                <c:pt idx="4">
                  <c:v>1825</c:v>
                </c:pt>
                <c:pt idx="5">
                  <c:v>1826</c:v>
                </c:pt>
                <c:pt idx="6">
                  <c:v>1827</c:v>
                </c:pt>
                <c:pt idx="7">
                  <c:v>1828</c:v>
                </c:pt>
                <c:pt idx="8">
                  <c:v>1829</c:v>
                </c:pt>
                <c:pt idx="9">
                  <c:v>1830</c:v>
                </c:pt>
                <c:pt idx="10">
                  <c:v>1831</c:v>
                </c:pt>
                <c:pt idx="11">
                  <c:v>1832</c:v>
                </c:pt>
                <c:pt idx="12">
                  <c:v>1833</c:v>
                </c:pt>
                <c:pt idx="13">
                  <c:v>1834</c:v>
                </c:pt>
                <c:pt idx="14">
                  <c:v>1835</c:v>
                </c:pt>
                <c:pt idx="15">
                  <c:v>1836</c:v>
                </c:pt>
                <c:pt idx="16">
                  <c:v>1837</c:v>
                </c:pt>
                <c:pt idx="17">
                  <c:v>1838</c:v>
                </c:pt>
                <c:pt idx="18">
                  <c:v>1839</c:v>
                </c:pt>
                <c:pt idx="19">
                  <c:v>1840</c:v>
                </c:pt>
                <c:pt idx="20">
                  <c:v>1841</c:v>
                </c:pt>
                <c:pt idx="21">
                  <c:v>1842</c:v>
                </c:pt>
                <c:pt idx="22">
                  <c:v>1843</c:v>
                </c:pt>
                <c:pt idx="23">
                  <c:v>1844</c:v>
                </c:pt>
                <c:pt idx="24">
                  <c:v>1845</c:v>
                </c:pt>
                <c:pt idx="25">
                  <c:v>1846</c:v>
                </c:pt>
                <c:pt idx="26">
                  <c:v>1847</c:v>
                </c:pt>
                <c:pt idx="27">
                  <c:v>1848</c:v>
                </c:pt>
                <c:pt idx="28">
                  <c:v>1849</c:v>
                </c:pt>
                <c:pt idx="29">
                  <c:v>1850</c:v>
                </c:pt>
              </c:strCache>
            </c:strRef>
          </c:cat>
          <c:val>
            <c:numRef>
              <c:f>Séries!$F$2:$F$31</c:f>
              <c:numCache>
                <c:formatCode>General</c:formatCode>
                <c:ptCount val="30"/>
                <c:pt idx="0">
                  <c:v>7740</c:v>
                </c:pt>
                <c:pt idx="1">
                  <c:v>11160</c:v>
                </c:pt>
                <c:pt idx="2">
                  <c:v>13560</c:v>
                </c:pt>
                <c:pt idx="3">
                  <c:v>16440</c:v>
                </c:pt>
                <c:pt idx="4">
                  <c:v>13440</c:v>
                </c:pt>
                <c:pt idx="5">
                  <c:v>19080</c:v>
                </c:pt>
                <c:pt idx="6">
                  <c:v>25800</c:v>
                </c:pt>
                <c:pt idx="7">
                  <c:v>27120</c:v>
                </c:pt>
                <c:pt idx="8">
                  <c:v>27540</c:v>
                </c:pt>
                <c:pt idx="9">
                  <c:v>28800</c:v>
                </c:pt>
                <c:pt idx="10">
                  <c:v>32940</c:v>
                </c:pt>
                <c:pt idx="11">
                  <c:v>43020</c:v>
                </c:pt>
                <c:pt idx="12">
                  <c:v>33600</c:v>
                </c:pt>
                <c:pt idx="13">
                  <c:v>67260</c:v>
                </c:pt>
                <c:pt idx="14">
                  <c:v>58200</c:v>
                </c:pt>
                <c:pt idx="15">
                  <c:v>63120</c:v>
                </c:pt>
                <c:pt idx="16">
                  <c:v>54600</c:v>
                </c:pt>
                <c:pt idx="17">
                  <c:v>68940</c:v>
                </c:pt>
                <c:pt idx="18">
                  <c:v>79980</c:v>
                </c:pt>
                <c:pt idx="19">
                  <c:v>82980</c:v>
                </c:pt>
                <c:pt idx="20">
                  <c:v>74340</c:v>
                </c:pt>
                <c:pt idx="21">
                  <c:v>81780</c:v>
                </c:pt>
                <c:pt idx="22">
                  <c:v>86640</c:v>
                </c:pt>
                <c:pt idx="23">
                  <c:v>92460</c:v>
                </c:pt>
                <c:pt idx="24">
                  <c:v>91500</c:v>
                </c:pt>
                <c:pt idx="25">
                  <c:v>103380</c:v>
                </c:pt>
                <c:pt idx="26">
                  <c:v>143220</c:v>
                </c:pt>
                <c:pt idx="27">
                  <c:v>140400</c:v>
                </c:pt>
                <c:pt idx="28">
                  <c:v>126360</c:v>
                </c:pt>
                <c:pt idx="29">
                  <c:v>87180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2C-4B8B-A745-4C3DCB1F0B18}"/>
            </c:ext>
          </c:extLst>
        </c:ser>
        <c:ser>
          <c:idx val="2"/>
          <c:order val="2"/>
          <c:tx>
            <c:v>Exportação de fumo (tonelada)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Séries!$A$2:$A$31</c:f>
              <c:strCache>
                <c:ptCount val="30"/>
                <c:pt idx="0">
                  <c:v>1821</c:v>
                </c:pt>
                <c:pt idx="1">
                  <c:v>1822</c:v>
                </c:pt>
                <c:pt idx="2">
                  <c:v>1823</c:v>
                </c:pt>
                <c:pt idx="3">
                  <c:v>1824</c:v>
                </c:pt>
                <c:pt idx="4">
                  <c:v>1825</c:v>
                </c:pt>
                <c:pt idx="5">
                  <c:v>1826</c:v>
                </c:pt>
                <c:pt idx="6">
                  <c:v>1827</c:v>
                </c:pt>
                <c:pt idx="7">
                  <c:v>1828</c:v>
                </c:pt>
                <c:pt idx="8">
                  <c:v>1829</c:v>
                </c:pt>
                <c:pt idx="9">
                  <c:v>1830</c:v>
                </c:pt>
                <c:pt idx="10">
                  <c:v>1831</c:v>
                </c:pt>
                <c:pt idx="11">
                  <c:v>1832</c:v>
                </c:pt>
                <c:pt idx="12">
                  <c:v>1833</c:v>
                </c:pt>
                <c:pt idx="13">
                  <c:v>1834</c:v>
                </c:pt>
                <c:pt idx="14">
                  <c:v>1835</c:v>
                </c:pt>
                <c:pt idx="15">
                  <c:v>1836</c:v>
                </c:pt>
                <c:pt idx="16">
                  <c:v>1837</c:v>
                </c:pt>
                <c:pt idx="17">
                  <c:v>1838</c:v>
                </c:pt>
                <c:pt idx="18">
                  <c:v>1839</c:v>
                </c:pt>
                <c:pt idx="19">
                  <c:v>1840</c:v>
                </c:pt>
                <c:pt idx="20">
                  <c:v>1841</c:v>
                </c:pt>
                <c:pt idx="21">
                  <c:v>1842</c:v>
                </c:pt>
                <c:pt idx="22">
                  <c:v>1843</c:v>
                </c:pt>
                <c:pt idx="23">
                  <c:v>1844</c:v>
                </c:pt>
                <c:pt idx="24">
                  <c:v>1845</c:v>
                </c:pt>
                <c:pt idx="25">
                  <c:v>1846</c:v>
                </c:pt>
                <c:pt idx="26">
                  <c:v>1847</c:v>
                </c:pt>
                <c:pt idx="27">
                  <c:v>1848</c:v>
                </c:pt>
                <c:pt idx="28">
                  <c:v>1849</c:v>
                </c:pt>
                <c:pt idx="29">
                  <c:v>1850</c:v>
                </c:pt>
              </c:strCache>
            </c:strRef>
          </c:cat>
          <c:val>
            <c:numRef>
              <c:f>Séries!$D$2:$D$31</c:f>
              <c:numCache>
                <c:formatCode>#,##0.00</c:formatCode>
                <c:ptCount val="30"/>
                <c:pt idx="0">
                  <c:v>6751</c:v>
                </c:pt>
                <c:pt idx="1">
                  <c:v>4321</c:v>
                </c:pt>
                <c:pt idx="2">
                  <c:v>3828</c:v>
                </c:pt>
                <c:pt idx="3">
                  <c:v>5743</c:v>
                </c:pt>
                <c:pt idx="4">
                  <c:v>3620</c:v>
                </c:pt>
                <c:pt idx="5">
                  <c:v>1435</c:v>
                </c:pt>
                <c:pt idx="6">
                  <c:v>3428</c:v>
                </c:pt>
                <c:pt idx="7">
                  <c:v>5560</c:v>
                </c:pt>
                <c:pt idx="8">
                  <c:v>4830</c:v>
                </c:pt>
                <c:pt idx="9">
                  <c:v>2893</c:v>
                </c:pt>
                <c:pt idx="10">
                  <c:v>4106</c:v>
                </c:pt>
                <c:pt idx="11">
                  <c:v>7121</c:v>
                </c:pt>
                <c:pt idx="12">
                  <c:v>3650</c:v>
                </c:pt>
                <c:pt idx="13">
                  <c:v>7050</c:v>
                </c:pt>
                <c:pt idx="14">
                  <c:v>3224</c:v>
                </c:pt>
                <c:pt idx="15">
                  <c:v>4022</c:v>
                </c:pt>
                <c:pt idx="16">
                  <c:v>3461</c:v>
                </c:pt>
                <c:pt idx="17">
                  <c:v>3152</c:v>
                </c:pt>
                <c:pt idx="18">
                  <c:v>5320</c:v>
                </c:pt>
                <c:pt idx="19">
                  <c:v>4348</c:v>
                </c:pt>
                <c:pt idx="20">
                  <c:v>3215</c:v>
                </c:pt>
                <c:pt idx="21">
                  <c:v>5028</c:v>
                </c:pt>
                <c:pt idx="22">
                  <c:v>4621</c:v>
                </c:pt>
                <c:pt idx="23">
                  <c:v>4301</c:v>
                </c:pt>
                <c:pt idx="24">
                  <c:v>5736</c:v>
                </c:pt>
                <c:pt idx="25">
                  <c:v>4265</c:v>
                </c:pt>
                <c:pt idx="26">
                  <c:v>4857</c:v>
                </c:pt>
                <c:pt idx="27">
                  <c:v>4757</c:v>
                </c:pt>
                <c:pt idx="28">
                  <c:v>4352</c:v>
                </c:pt>
                <c:pt idx="29">
                  <c:v>5098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2C-4B8B-A745-4C3DCB1F0B18}"/>
            </c:ext>
          </c:extLst>
        </c:ser>
        <c:ser>
          <c:idx val="3"/>
          <c:order val="3"/>
          <c:tx>
            <c:v>Exportação de açúcar (tonelada)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Séries!$A$2:$A$31</c:f>
              <c:strCache>
                <c:ptCount val="30"/>
                <c:pt idx="0">
                  <c:v>1821</c:v>
                </c:pt>
                <c:pt idx="1">
                  <c:v>1822</c:v>
                </c:pt>
                <c:pt idx="2">
                  <c:v>1823</c:v>
                </c:pt>
                <c:pt idx="3">
                  <c:v>1824</c:v>
                </c:pt>
                <c:pt idx="4">
                  <c:v>1825</c:v>
                </c:pt>
                <c:pt idx="5">
                  <c:v>1826</c:v>
                </c:pt>
                <c:pt idx="6">
                  <c:v>1827</c:v>
                </c:pt>
                <c:pt idx="7">
                  <c:v>1828</c:v>
                </c:pt>
                <c:pt idx="8">
                  <c:v>1829</c:v>
                </c:pt>
                <c:pt idx="9">
                  <c:v>1830</c:v>
                </c:pt>
                <c:pt idx="10">
                  <c:v>1831</c:v>
                </c:pt>
                <c:pt idx="11">
                  <c:v>1832</c:v>
                </c:pt>
                <c:pt idx="12">
                  <c:v>1833</c:v>
                </c:pt>
                <c:pt idx="13">
                  <c:v>1834</c:v>
                </c:pt>
                <c:pt idx="14">
                  <c:v>1835</c:v>
                </c:pt>
                <c:pt idx="15">
                  <c:v>1836</c:v>
                </c:pt>
                <c:pt idx="16">
                  <c:v>1837</c:v>
                </c:pt>
                <c:pt idx="17">
                  <c:v>1838</c:v>
                </c:pt>
                <c:pt idx="18">
                  <c:v>1839</c:v>
                </c:pt>
                <c:pt idx="19">
                  <c:v>1840</c:v>
                </c:pt>
                <c:pt idx="20">
                  <c:v>1841</c:v>
                </c:pt>
                <c:pt idx="21">
                  <c:v>1842</c:v>
                </c:pt>
                <c:pt idx="22">
                  <c:v>1843</c:v>
                </c:pt>
                <c:pt idx="23">
                  <c:v>1844</c:v>
                </c:pt>
                <c:pt idx="24">
                  <c:v>1845</c:v>
                </c:pt>
                <c:pt idx="25">
                  <c:v>1846</c:v>
                </c:pt>
                <c:pt idx="26">
                  <c:v>1847</c:v>
                </c:pt>
                <c:pt idx="27">
                  <c:v>1848</c:v>
                </c:pt>
                <c:pt idx="28">
                  <c:v>1849</c:v>
                </c:pt>
                <c:pt idx="29">
                  <c:v>1850</c:v>
                </c:pt>
              </c:strCache>
            </c:strRef>
          </c:cat>
          <c:val>
            <c:numRef>
              <c:f>Séries!$E$2:$E$31</c:f>
              <c:numCache>
                <c:formatCode>#,##0.00</c:formatCode>
                <c:ptCount val="30"/>
                <c:pt idx="0">
                  <c:v>35168</c:v>
                </c:pt>
                <c:pt idx="1">
                  <c:v>36694</c:v>
                </c:pt>
                <c:pt idx="2">
                  <c:v>53549</c:v>
                </c:pt>
                <c:pt idx="3">
                  <c:v>44976</c:v>
                </c:pt>
                <c:pt idx="4">
                  <c:v>35485</c:v>
                </c:pt>
                <c:pt idx="5">
                  <c:v>35410</c:v>
                </c:pt>
                <c:pt idx="6">
                  <c:v>50483</c:v>
                </c:pt>
                <c:pt idx="7">
                  <c:v>67641</c:v>
                </c:pt>
                <c:pt idx="8">
                  <c:v>55059</c:v>
                </c:pt>
                <c:pt idx="9">
                  <c:v>65386</c:v>
                </c:pt>
                <c:pt idx="10">
                  <c:v>62996</c:v>
                </c:pt>
                <c:pt idx="11">
                  <c:v>75873</c:v>
                </c:pt>
                <c:pt idx="12">
                  <c:v>45348</c:v>
                </c:pt>
                <c:pt idx="13">
                  <c:v>56093</c:v>
                </c:pt>
                <c:pt idx="14">
                  <c:v>71902</c:v>
                </c:pt>
                <c:pt idx="15">
                  <c:v>82624</c:v>
                </c:pt>
                <c:pt idx="16">
                  <c:v>73085</c:v>
                </c:pt>
                <c:pt idx="17">
                  <c:v>89967</c:v>
                </c:pt>
                <c:pt idx="18">
                  <c:v>67980</c:v>
                </c:pt>
                <c:pt idx="19">
                  <c:v>81396</c:v>
                </c:pt>
                <c:pt idx="20">
                  <c:v>98399</c:v>
                </c:pt>
                <c:pt idx="21">
                  <c:v>71770</c:v>
                </c:pt>
                <c:pt idx="22">
                  <c:v>76531</c:v>
                </c:pt>
                <c:pt idx="23">
                  <c:v>83383</c:v>
                </c:pt>
                <c:pt idx="24">
                  <c:v>109812</c:v>
                </c:pt>
                <c:pt idx="25">
                  <c:v>104443</c:v>
                </c:pt>
                <c:pt idx="26">
                  <c:v>104268</c:v>
                </c:pt>
                <c:pt idx="27">
                  <c:v>114101</c:v>
                </c:pt>
                <c:pt idx="28">
                  <c:v>124931</c:v>
                </c:pt>
                <c:pt idx="29">
                  <c:v>116405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12C-4B8B-A745-4C3DCB1F0B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21547720"/>
        <c:axId val="-2121497624"/>
      </c:lineChart>
      <c:catAx>
        <c:axId val="-212154772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-2121497624"/>
        <c:crosses val="autoZero"/>
        <c:auto val="1"/>
        <c:lblAlgn val="ctr"/>
        <c:lblOffset val="100"/>
        <c:noMultiLvlLbl val="0"/>
      </c:catAx>
      <c:valAx>
        <c:axId val="-212149762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-21215477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'[ipeadata(12-05-2012-05-07).xls]Séries'!$B$1</c:f>
              <c:strCache>
                <c:ptCount val="1"/>
                <c:pt idx="0">
                  <c:v>Algodão</c:v>
                </c:pt>
              </c:strCache>
            </c:strRef>
          </c:tx>
          <c:spPr>
            <a:ln w="34925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'[ipeadata(12-05-2012-05-07).xls]Séries'!$A$2:$A$30</c:f>
              <c:strCache>
                <c:ptCount val="29"/>
                <c:pt idx="0">
                  <c:v>1821</c:v>
                </c:pt>
                <c:pt idx="1">
                  <c:v>1822</c:v>
                </c:pt>
                <c:pt idx="2">
                  <c:v>1823</c:v>
                </c:pt>
                <c:pt idx="3">
                  <c:v>1824</c:v>
                </c:pt>
                <c:pt idx="4">
                  <c:v>1825</c:v>
                </c:pt>
                <c:pt idx="5">
                  <c:v>1826</c:v>
                </c:pt>
                <c:pt idx="6">
                  <c:v>1827</c:v>
                </c:pt>
                <c:pt idx="7">
                  <c:v>1828</c:v>
                </c:pt>
                <c:pt idx="8">
                  <c:v>1829</c:v>
                </c:pt>
                <c:pt idx="9">
                  <c:v>1830</c:v>
                </c:pt>
                <c:pt idx="10">
                  <c:v>1831</c:v>
                </c:pt>
                <c:pt idx="11">
                  <c:v>1832</c:v>
                </c:pt>
                <c:pt idx="12">
                  <c:v>1833</c:v>
                </c:pt>
                <c:pt idx="13">
                  <c:v>1834</c:v>
                </c:pt>
                <c:pt idx="14">
                  <c:v>1835</c:v>
                </c:pt>
                <c:pt idx="15">
                  <c:v>1836</c:v>
                </c:pt>
                <c:pt idx="16">
                  <c:v>1837</c:v>
                </c:pt>
                <c:pt idx="17">
                  <c:v>1838</c:v>
                </c:pt>
                <c:pt idx="18">
                  <c:v>1839</c:v>
                </c:pt>
                <c:pt idx="19">
                  <c:v>1840</c:v>
                </c:pt>
                <c:pt idx="20">
                  <c:v>1841</c:v>
                </c:pt>
                <c:pt idx="21">
                  <c:v>1842</c:v>
                </c:pt>
                <c:pt idx="22">
                  <c:v>1843</c:v>
                </c:pt>
                <c:pt idx="23">
                  <c:v>1844</c:v>
                </c:pt>
                <c:pt idx="24">
                  <c:v>1845</c:v>
                </c:pt>
                <c:pt idx="25">
                  <c:v>1846</c:v>
                </c:pt>
                <c:pt idx="26">
                  <c:v>1847</c:v>
                </c:pt>
                <c:pt idx="27">
                  <c:v>1848</c:v>
                </c:pt>
                <c:pt idx="28">
                  <c:v>1849</c:v>
                </c:pt>
              </c:strCache>
            </c:strRef>
          </c:cat>
          <c:val>
            <c:numRef>
              <c:f>'[ipeadata(12-05-2012-05-07).xls]Séries'!$B$2:$B$30</c:f>
              <c:numCache>
                <c:formatCode>#,##0.00</c:formatCode>
                <c:ptCount val="29"/>
                <c:pt idx="0">
                  <c:v>921</c:v>
                </c:pt>
                <c:pt idx="1">
                  <c:v>991</c:v>
                </c:pt>
                <c:pt idx="2">
                  <c:v>941</c:v>
                </c:pt>
                <c:pt idx="3">
                  <c:v>902</c:v>
                </c:pt>
                <c:pt idx="4">
                  <c:v>1421</c:v>
                </c:pt>
                <c:pt idx="5">
                  <c:v>363</c:v>
                </c:pt>
                <c:pt idx="6">
                  <c:v>584</c:v>
                </c:pt>
                <c:pt idx="7">
                  <c:v>683</c:v>
                </c:pt>
                <c:pt idx="8">
                  <c:v>579</c:v>
                </c:pt>
                <c:pt idx="9">
                  <c:v>684</c:v>
                </c:pt>
                <c:pt idx="10">
                  <c:v>774</c:v>
                </c:pt>
                <c:pt idx="11">
                  <c:v>555</c:v>
                </c:pt>
                <c:pt idx="12">
                  <c:v>483</c:v>
                </c:pt>
                <c:pt idx="13">
                  <c:v>812</c:v>
                </c:pt>
                <c:pt idx="14">
                  <c:v>468</c:v>
                </c:pt>
                <c:pt idx="15">
                  <c:v>534</c:v>
                </c:pt>
                <c:pt idx="16">
                  <c:v>477</c:v>
                </c:pt>
                <c:pt idx="17">
                  <c:v>312</c:v>
                </c:pt>
                <c:pt idx="18">
                  <c:v>358</c:v>
                </c:pt>
                <c:pt idx="19">
                  <c:v>525</c:v>
                </c:pt>
                <c:pt idx="20">
                  <c:v>506</c:v>
                </c:pt>
                <c:pt idx="21">
                  <c:v>407</c:v>
                </c:pt>
                <c:pt idx="22">
                  <c:v>386</c:v>
                </c:pt>
                <c:pt idx="23">
                  <c:v>392</c:v>
                </c:pt>
                <c:pt idx="24">
                  <c:v>344</c:v>
                </c:pt>
                <c:pt idx="25">
                  <c:v>309</c:v>
                </c:pt>
                <c:pt idx="26">
                  <c:v>354</c:v>
                </c:pt>
                <c:pt idx="27">
                  <c:v>419</c:v>
                </c:pt>
                <c:pt idx="28">
                  <c:v>364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93-445E-9CB4-B3F20097EA59}"/>
            </c:ext>
          </c:extLst>
        </c:ser>
        <c:ser>
          <c:idx val="1"/>
          <c:order val="1"/>
          <c:tx>
            <c:strRef>
              <c:f>'[ipeadata(12-05-2012-05-07).xls]Séries'!$C$1</c:f>
              <c:strCache>
                <c:ptCount val="1"/>
                <c:pt idx="0">
                  <c:v>Cacau</c:v>
                </c:pt>
              </c:strCache>
            </c:strRef>
          </c:tx>
          <c:spPr>
            <a:ln w="34925"/>
          </c:spPr>
          <c:marker>
            <c:symbol val="none"/>
          </c:marker>
          <c:cat>
            <c:strRef>
              <c:f>'[ipeadata(12-05-2012-05-07).xls]Séries'!$A$2:$A$30</c:f>
              <c:strCache>
                <c:ptCount val="29"/>
                <c:pt idx="0">
                  <c:v>1821</c:v>
                </c:pt>
                <c:pt idx="1">
                  <c:v>1822</c:v>
                </c:pt>
                <c:pt idx="2">
                  <c:v>1823</c:v>
                </c:pt>
                <c:pt idx="3">
                  <c:v>1824</c:v>
                </c:pt>
                <c:pt idx="4">
                  <c:v>1825</c:v>
                </c:pt>
                <c:pt idx="5">
                  <c:v>1826</c:v>
                </c:pt>
                <c:pt idx="6">
                  <c:v>1827</c:v>
                </c:pt>
                <c:pt idx="7">
                  <c:v>1828</c:v>
                </c:pt>
                <c:pt idx="8">
                  <c:v>1829</c:v>
                </c:pt>
                <c:pt idx="9">
                  <c:v>1830</c:v>
                </c:pt>
                <c:pt idx="10">
                  <c:v>1831</c:v>
                </c:pt>
                <c:pt idx="11">
                  <c:v>1832</c:v>
                </c:pt>
                <c:pt idx="12">
                  <c:v>1833</c:v>
                </c:pt>
                <c:pt idx="13">
                  <c:v>1834</c:v>
                </c:pt>
                <c:pt idx="14">
                  <c:v>1835</c:v>
                </c:pt>
                <c:pt idx="15">
                  <c:v>1836</c:v>
                </c:pt>
                <c:pt idx="16">
                  <c:v>1837</c:v>
                </c:pt>
                <c:pt idx="17">
                  <c:v>1838</c:v>
                </c:pt>
                <c:pt idx="18">
                  <c:v>1839</c:v>
                </c:pt>
                <c:pt idx="19">
                  <c:v>1840</c:v>
                </c:pt>
                <c:pt idx="20">
                  <c:v>1841</c:v>
                </c:pt>
                <c:pt idx="21">
                  <c:v>1842</c:v>
                </c:pt>
                <c:pt idx="22">
                  <c:v>1843</c:v>
                </c:pt>
                <c:pt idx="23">
                  <c:v>1844</c:v>
                </c:pt>
                <c:pt idx="24">
                  <c:v>1845</c:v>
                </c:pt>
                <c:pt idx="25">
                  <c:v>1846</c:v>
                </c:pt>
                <c:pt idx="26">
                  <c:v>1847</c:v>
                </c:pt>
                <c:pt idx="27">
                  <c:v>1848</c:v>
                </c:pt>
                <c:pt idx="28">
                  <c:v>1849</c:v>
                </c:pt>
              </c:strCache>
            </c:strRef>
          </c:cat>
          <c:val>
            <c:numRef>
              <c:f>'[ipeadata(12-05-2012-05-07).xls]Séries'!$C$2:$C$30</c:f>
              <c:numCache>
                <c:formatCode>#,##0.00</c:formatCode>
                <c:ptCount val="29"/>
                <c:pt idx="0">
                  <c:v>31</c:v>
                </c:pt>
                <c:pt idx="1">
                  <c:v>18</c:v>
                </c:pt>
                <c:pt idx="2">
                  <c:v>16</c:v>
                </c:pt>
                <c:pt idx="3">
                  <c:v>25</c:v>
                </c:pt>
                <c:pt idx="4">
                  <c:v>36</c:v>
                </c:pt>
                <c:pt idx="5">
                  <c:v>33</c:v>
                </c:pt>
                <c:pt idx="6">
                  <c:v>28</c:v>
                </c:pt>
                <c:pt idx="7">
                  <c:v>6</c:v>
                </c:pt>
                <c:pt idx="8">
                  <c:v>6</c:v>
                </c:pt>
                <c:pt idx="9">
                  <c:v>2</c:v>
                </c:pt>
                <c:pt idx="10">
                  <c:v>4</c:v>
                </c:pt>
                <c:pt idx="11">
                  <c:v>14</c:v>
                </c:pt>
                <c:pt idx="12">
                  <c:v>14</c:v>
                </c:pt>
                <c:pt idx="13">
                  <c:v>13</c:v>
                </c:pt>
                <c:pt idx="14">
                  <c:v>13</c:v>
                </c:pt>
                <c:pt idx="15">
                  <c:v>24</c:v>
                </c:pt>
                <c:pt idx="16">
                  <c:v>26</c:v>
                </c:pt>
                <c:pt idx="17">
                  <c:v>56</c:v>
                </c:pt>
                <c:pt idx="18">
                  <c:v>62</c:v>
                </c:pt>
                <c:pt idx="19">
                  <c:v>54</c:v>
                </c:pt>
                <c:pt idx="20">
                  <c:v>50</c:v>
                </c:pt>
                <c:pt idx="21">
                  <c:v>59</c:v>
                </c:pt>
                <c:pt idx="22">
                  <c:v>41</c:v>
                </c:pt>
                <c:pt idx="23">
                  <c:v>47</c:v>
                </c:pt>
                <c:pt idx="24">
                  <c:v>37</c:v>
                </c:pt>
                <c:pt idx="25">
                  <c:v>57</c:v>
                </c:pt>
                <c:pt idx="26">
                  <c:v>61</c:v>
                </c:pt>
                <c:pt idx="27">
                  <c:v>55</c:v>
                </c:pt>
                <c:pt idx="28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93-445E-9CB4-B3F20097EA59}"/>
            </c:ext>
          </c:extLst>
        </c:ser>
        <c:ser>
          <c:idx val="2"/>
          <c:order val="2"/>
          <c:tx>
            <c:strRef>
              <c:f>'[ipeadata(12-05-2012-05-07).xls]Séries'!$D$1</c:f>
              <c:strCache>
                <c:ptCount val="1"/>
                <c:pt idx="0">
                  <c:v>Café</c:v>
                </c:pt>
              </c:strCache>
            </c:strRef>
          </c:tx>
          <c:spPr>
            <a:ln w="3492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'[ipeadata(12-05-2012-05-07).xls]Séries'!$A$2:$A$30</c:f>
              <c:strCache>
                <c:ptCount val="29"/>
                <c:pt idx="0">
                  <c:v>1821</c:v>
                </c:pt>
                <c:pt idx="1">
                  <c:v>1822</c:v>
                </c:pt>
                <c:pt idx="2">
                  <c:v>1823</c:v>
                </c:pt>
                <c:pt idx="3">
                  <c:v>1824</c:v>
                </c:pt>
                <c:pt idx="4">
                  <c:v>1825</c:v>
                </c:pt>
                <c:pt idx="5">
                  <c:v>1826</c:v>
                </c:pt>
                <c:pt idx="6">
                  <c:v>1827</c:v>
                </c:pt>
                <c:pt idx="7">
                  <c:v>1828</c:v>
                </c:pt>
                <c:pt idx="8">
                  <c:v>1829</c:v>
                </c:pt>
                <c:pt idx="9">
                  <c:v>1830</c:v>
                </c:pt>
                <c:pt idx="10">
                  <c:v>1831</c:v>
                </c:pt>
                <c:pt idx="11">
                  <c:v>1832</c:v>
                </c:pt>
                <c:pt idx="12">
                  <c:v>1833</c:v>
                </c:pt>
                <c:pt idx="13">
                  <c:v>1834</c:v>
                </c:pt>
                <c:pt idx="14">
                  <c:v>1835</c:v>
                </c:pt>
                <c:pt idx="15">
                  <c:v>1836</c:v>
                </c:pt>
                <c:pt idx="16">
                  <c:v>1837</c:v>
                </c:pt>
                <c:pt idx="17">
                  <c:v>1838</c:v>
                </c:pt>
                <c:pt idx="18">
                  <c:v>1839</c:v>
                </c:pt>
                <c:pt idx="19">
                  <c:v>1840</c:v>
                </c:pt>
                <c:pt idx="20">
                  <c:v>1841</c:v>
                </c:pt>
                <c:pt idx="21">
                  <c:v>1842</c:v>
                </c:pt>
                <c:pt idx="22">
                  <c:v>1843</c:v>
                </c:pt>
                <c:pt idx="23">
                  <c:v>1844</c:v>
                </c:pt>
                <c:pt idx="24">
                  <c:v>1845</c:v>
                </c:pt>
                <c:pt idx="25">
                  <c:v>1846</c:v>
                </c:pt>
                <c:pt idx="26">
                  <c:v>1847</c:v>
                </c:pt>
                <c:pt idx="27">
                  <c:v>1848</c:v>
                </c:pt>
                <c:pt idx="28">
                  <c:v>1849</c:v>
                </c:pt>
              </c:strCache>
            </c:strRef>
          </c:cat>
          <c:val>
            <c:numRef>
              <c:f>'[ipeadata(12-05-2012-05-07).xls]Séries'!$D$2:$D$30</c:f>
              <c:numCache>
                <c:formatCode>#,##0.00</c:formatCode>
                <c:ptCount val="29"/>
                <c:pt idx="0">
                  <c:v>704</c:v>
                </c:pt>
                <c:pt idx="1">
                  <c:v>789</c:v>
                </c:pt>
                <c:pt idx="2">
                  <c:v>878</c:v>
                </c:pt>
                <c:pt idx="3">
                  <c:v>704</c:v>
                </c:pt>
                <c:pt idx="4">
                  <c:v>623</c:v>
                </c:pt>
                <c:pt idx="5">
                  <c:v>690</c:v>
                </c:pt>
                <c:pt idx="6">
                  <c:v>774</c:v>
                </c:pt>
                <c:pt idx="7">
                  <c:v>659</c:v>
                </c:pt>
                <c:pt idx="8">
                  <c:v>705</c:v>
                </c:pt>
                <c:pt idx="9">
                  <c:v>663</c:v>
                </c:pt>
                <c:pt idx="10">
                  <c:v>964</c:v>
                </c:pt>
                <c:pt idx="11">
                  <c:v>1832</c:v>
                </c:pt>
                <c:pt idx="12">
                  <c:v>1383</c:v>
                </c:pt>
                <c:pt idx="13">
                  <c:v>2775</c:v>
                </c:pt>
                <c:pt idx="14">
                  <c:v>2435</c:v>
                </c:pt>
                <c:pt idx="15">
                  <c:v>2555</c:v>
                </c:pt>
                <c:pt idx="16">
                  <c:v>2237</c:v>
                </c:pt>
                <c:pt idx="17">
                  <c:v>2197</c:v>
                </c:pt>
                <c:pt idx="18">
                  <c:v>2494</c:v>
                </c:pt>
                <c:pt idx="19">
                  <c:v>2657</c:v>
                </c:pt>
                <c:pt idx="20">
                  <c:v>2300</c:v>
                </c:pt>
                <c:pt idx="21">
                  <c:v>2311</c:v>
                </c:pt>
                <c:pt idx="22">
                  <c:v>1909</c:v>
                </c:pt>
                <c:pt idx="23">
                  <c:v>1933</c:v>
                </c:pt>
                <c:pt idx="24">
                  <c:v>1838</c:v>
                </c:pt>
                <c:pt idx="25">
                  <c:v>2259</c:v>
                </c:pt>
                <c:pt idx="26">
                  <c:v>2465</c:v>
                </c:pt>
                <c:pt idx="27">
                  <c:v>2936</c:v>
                </c:pt>
                <c:pt idx="28">
                  <c:v>2242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93-445E-9CB4-B3F20097EA59}"/>
            </c:ext>
          </c:extLst>
        </c:ser>
        <c:ser>
          <c:idx val="3"/>
          <c:order val="3"/>
          <c:tx>
            <c:strRef>
              <c:f>'[ipeadata(12-05-2012-05-07).xls]Séries'!$E$1</c:f>
              <c:strCache>
                <c:ptCount val="1"/>
                <c:pt idx="0">
                  <c:v>Açúcar</c:v>
                </c:pt>
              </c:strCache>
            </c:strRef>
          </c:tx>
          <c:spPr>
            <a:ln w="34925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'[ipeadata(12-05-2012-05-07).xls]Séries'!$A$2:$A$30</c:f>
              <c:strCache>
                <c:ptCount val="29"/>
                <c:pt idx="0">
                  <c:v>1821</c:v>
                </c:pt>
                <c:pt idx="1">
                  <c:v>1822</c:v>
                </c:pt>
                <c:pt idx="2">
                  <c:v>1823</c:v>
                </c:pt>
                <c:pt idx="3">
                  <c:v>1824</c:v>
                </c:pt>
                <c:pt idx="4">
                  <c:v>1825</c:v>
                </c:pt>
                <c:pt idx="5">
                  <c:v>1826</c:v>
                </c:pt>
                <c:pt idx="6">
                  <c:v>1827</c:v>
                </c:pt>
                <c:pt idx="7">
                  <c:v>1828</c:v>
                </c:pt>
                <c:pt idx="8">
                  <c:v>1829</c:v>
                </c:pt>
                <c:pt idx="9">
                  <c:v>1830</c:v>
                </c:pt>
                <c:pt idx="10">
                  <c:v>1831</c:v>
                </c:pt>
                <c:pt idx="11">
                  <c:v>1832</c:v>
                </c:pt>
                <c:pt idx="12">
                  <c:v>1833</c:v>
                </c:pt>
                <c:pt idx="13">
                  <c:v>1834</c:v>
                </c:pt>
                <c:pt idx="14">
                  <c:v>1835</c:v>
                </c:pt>
                <c:pt idx="15">
                  <c:v>1836</c:v>
                </c:pt>
                <c:pt idx="16">
                  <c:v>1837</c:v>
                </c:pt>
                <c:pt idx="17">
                  <c:v>1838</c:v>
                </c:pt>
                <c:pt idx="18">
                  <c:v>1839</c:v>
                </c:pt>
                <c:pt idx="19">
                  <c:v>1840</c:v>
                </c:pt>
                <c:pt idx="20">
                  <c:v>1841</c:v>
                </c:pt>
                <c:pt idx="21">
                  <c:v>1842</c:v>
                </c:pt>
                <c:pt idx="22">
                  <c:v>1843</c:v>
                </c:pt>
                <c:pt idx="23">
                  <c:v>1844</c:v>
                </c:pt>
                <c:pt idx="24">
                  <c:v>1845</c:v>
                </c:pt>
                <c:pt idx="25">
                  <c:v>1846</c:v>
                </c:pt>
                <c:pt idx="26">
                  <c:v>1847</c:v>
                </c:pt>
                <c:pt idx="27">
                  <c:v>1848</c:v>
                </c:pt>
                <c:pt idx="28">
                  <c:v>1849</c:v>
                </c:pt>
              </c:strCache>
            </c:strRef>
          </c:cat>
          <c:val>
            <c:numRef>
              <c:f>'[ipeadata(12-05-2012-05-07).xls]Séries'!$E$2:$E$30</c:f>
              <c:numCache>
                <c:formatCode>#,##0.00</c:formatCode>
                <c:ptCount val="29"/>
                <c:pt idx="0">
                  <c:v>1096</c:v>
                </c:pt>
                <c:pt idx="1">
                  <c:v>741</c:v>
                </c:pt>
                <c:pt idx="2">
                  <c:v>1779</c:v>
                </c:pt>
                <c:pt idx="3">
                  <c:v>904</c:v>
                </c:pt>
                <c:pt idx="4">
                  <c:v>1058</c:v>
                </c:pt>
                <c:pt idx="5">
                  <c:v>984</c:v>
                </c:pt>
                <c:pt idx="6">
                  <c:v>1365</c:v>
                </c:pt>
                <c:pt idx="7">
                  <c:v>1989</c:v>
                </c:pt>
                <c:pt idx="8">
                  <c:v>1282</c:v>
                </c:pt>
                <c:pt idx="9">
                  <c:v>1228</c:v>
                </c:pt>
                <c:pt idx="10">
                  <c:v>852</c:v>
                </c:pt>
                <c:pt idx="11">
                  <c:v>1383</c:v>
                </c:pt>
                <c:pt idx="12">
                  <c:v>828</c:v>
                </c:pt>
                <c:pt idx="13">
                  <c:v>1039</c:v>
                </c:pt>
                <c:pt idx="14">
                  <c:v>1092</c:v>
                </c:pt>
                <c:pt idx="15">
                  <c:v>1891</c:v>
                </c:pt>
                <c:pt idx="16">
                  <c:v>1182</c:v>
                </c:pt>
                <c:pt idx="17">
                  <c:v>1064</c:v>
                </c:pt>
                <c:pt idx="18">
                  <c:v>1033</c:v>
                </c:pt>
                <c:pt idx="19">
                  <c:v>1434</c:v>
                </c:pt>
                <c:pt idx="20">
                  <c:v>1536</c:v>
                </c:pt>
                <c:pt idx="21">
                  <c:v>1057</c:v>
                </c:pt>
                <c:pt idx="22">
                  <c:v>1117</c:v>
                </c:pt>
                <c:pt idx="23">
                  <c:v>1109</c:v>
                </c:pt>
                <c:pt idx="24">
                  <c:v>1504</c:v>
                </c:pt>
                <c:pt idx="25">
                  <c:v>1681</c:v>
                </c:pt>
                <c:pt idx="26">
                  <c:v>1659</c:v>
                </c:pt>
                <c:pt idx="27">
                  <c:v>1648</c:v>
                </c:pt>
                <c:pt idx="28">
                  <c:v>1655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93-445E-9CB4-B3F20097EA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88134120"/>
        <c:axId val="-2088131000"/>
      </c:lineChart>
      <c:catAx>
        <c:axId val="-208813412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/>
            </a:pPr>
            <a:endParaRPr lang="pt-BR"/>
          </a:p>
        </c:txPr>
        <c:crossAx val="-2088131000"/>
        <c:crosses val="autoZero"/>
        <c:auto val="1"/>
        <c:lblAlgn val="ctr"/>
        <c:lblOffset val="100"/>
        <c:noMultiLvlLbl val="0"/>
      </c:catAx>
      <c:valAx>
        <c:axId val="-208813100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-20881341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Séries!$D$1</c:f>
              <c:strCache>
                <c:ptCount val="1"/>
                <c:pt idx="0">
                  <c:v>Exportações - (FOB) - Libra esterlina (mil)  - Outras fontes, inclusive compilação de vários autores - HIST_XTVLIBRA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noFill/>
              </a:ln>
            </c:spPr>
          </c:marker>
          <c:cat>
            <c:strRef>
              <c:f>Séries!$A$31:$A$81</c:f>
              <c:strCache>
                <c:ptCount val="51"/>
                <c:pt idx="0">
                  <c:v>1850</c:v>
                </c:pt>
                <c:pt idx="1">
                  <c:v>1851</c:v>
                </c:pt>
                <c:pt idx="2">
                  <c:v>1852</c:v>
                </c:pt>
                <c:pt idx="3">
                  <c:v>1853</c:v>
                </c:pt>
                <c:pt idx="4">
                  <c:v>1854</c:v>
                </c:pt>
                <c:pt idx="5">
                  <c:v>1855</c:v>
                </c:pt>
                <c:pt idx="6">
                  <c:v>1856</c:v>
                </c:pt>
                <c:pt idx="7">
                  <c:v>1857</c:v>
                </c:pt>
                <c:pt idx="8">
                  <c:v>1858</c:v>
                </c:pt>
                <c:pt idx="9">
                  <c:v>1859</c:v>
                </c:pt>
                <c:pt idx="10">
                  <c:v>1860</c:v>
                </c:pt>
                <c:pt idx="11">
                  <c:v>1861</c:v>
                </c:pt>
                <c:pt idx="12">
                  <c:v>1862</c:v>
                </c:pt>
                <c:pt idx="13">
                  <c:v>1863</c:v>
                </c:pt>
                <c:pt idx="14">
                  <c:v>1864</c:v>
                </c:pt>
                <c:pt idx="15">
                  <c:v>1865</c:v>
                </c:pt>
                <c:pt idx="16">
                  <c:v>1866</c:v>
                </c:pt>
                <c:pt idx="17">
                  <c:v>1867</c:v>
                </c:pt>
                <c:pt idx="18">
                  <c:v>1868</c:v>
                </c:pt>
                <c:pt idx="19">
                  <c:v>1869</c:v>
                </c:pt>
                <c:pt idx="20">
                  <c:v>1870</c:v>
                </c:pt>
                <c:pt idx="21">
                  <c:v>1871</c:v>
                </c:pt>
                <c:pt idx="22">
                  <c:v>1872</c:v>
                </c:pt>
                <c:pt idx="23">
                  <c:v>1873</c:v>
                </c:pt>
                <c:pt idx="24">
                  <c:v>1874</c:v>
                </c:pt>
                <c:pt idx="25">
                  <c:v>1875</c:v>
                </c:pt>
                <c:pt idx="26">
                  <c:v>1876</c:v>
                </c:pt>
                <c:pt idx="27">
                  <c:v>1877</c:v>
                </c:pt>
                <c:pt idx="28">
                  <c:v>1878</c:v>
                </c:pt>
                <c:pt idx="29">
                  <c:v>1879</c:v>
                </c:pt>
                <c:pt idx="30">
                  <c:v>1880</c:v>
                </c:pt>
                <c:pt idx="31">
                  <c:v>1881</c:v>
                </c:pt>
                <c:pt idx="32">
                  <c:v>1882</c:v>
                </c:pt>
                <c:pt idx="33">
                  <c:v>1883</c:v>
                </c:pt>
                <c:pt idx="34">
                  <c:v>1884</c:v>
                </c:pt>
                <c:pt idx="35">
                  <c:v>1885</c:v>
                </c:pt>
                <c:pt idx="36">
                  <c:v>1886</c:v>
                </c:pt>
                <c:pt idx="37">
                  <c:v>1887</c:v>
                </c:pt>
                <c:pt idx="38">
                  <c:v>1888</c:v>
                </c:pt>
                <c:pt idx="39">
                  <c:v>1889</c:v>
                </c:pt>
                <c:pt idx="40">
                  <c:v>1890</c:v>
                </c:pt>
                <c:pt idx="41">
                  <c:v>1891</c:v>
                </c:pt>
                <c:pt idx="42">
                  <c:v>1892</c:v>
                </c:pt>
                <c:pt idx="43">
                  <c:v>1893</c:v>
                </c:pt>
                <c:pt idx="44">
                  <c:v>1894</c:v>
                </c:pt>
                <c:pt idx="45">
                  <c:v>1895</c:v>
                </c:pt>
                <c:pt idx="46">
                  <c:v>1896</c:v>
                </c:pt>
                <c:pt idx="47">
                  <c:v>1897</c:v>
                </c:pt>
                <c:pt idx="48">
                  <c:v>1898</c:v>
                </c:pt>
                <c:pt idx="49">
                  <c:v>1899</c:v>
                </c:pt>
                <c:pt idx="50">
                  <c:v>1900</c:v>
                </c:pt>
              </c:strCache>
            </c:strRef>
          </c:cat>
          <c:val>
            <c:numRef>
              <c:f>Séries!$D$31:$D$81</c:f>
              <c:numCache>
                <c:formatCode>#,##0.00</c:formatCode>
                <c:ptCount val="51"/>
                <c:pt idx="0">
                  <c:v>5932</c:v>
                </c:pt>
                <c:pt idx="1">
                  <c:v>8121</c:v>
                </c:pt>
                <c:pt idx="2">
                  <c:v>8083</c:v>
                </c:pt>
                <c:pt idx="3">
                  <c:v>8418</c:v>
                </c:pt>
                <c:pt idx="4">
                  <c:v>9121</c:v>
                </c:pt>
                <c:pt idx="5">
                  <c:v>10439</c:v>
                </c:pt>
                <c:pt idx="6">
                  <c:v>10831</c:v>
                </c:pt>
                <c:pt idx="7">
                  <c:v>13150</c:v>
                </c:pt>
                <c:pt idx="8">
                  <c:v>10669</c:v>
                </c:pt>
                <c:pt idx="9">
                  <c:v>11372</c:v>
                </c:pt>
                <c:pt idx="10">
                  <c:v>11793</c:v>
                </c:pt>
                <c:pt idx="11">
                  <c:v>13241</c:v>
                </c:pt>
                <c:pt idx="12">
                  <c:v>12857</c:v>
                </c:pt>
                <c:pt idx="13">
                  <c:v>13424</c:v>
                </c:pt>
                <c:pt idx="14">
                  <c:v>14892</c:v>
                </c:pt>
                <c:pt idx="15">
                  <c:v>15733</c:v>
                </c:pt>
                <c:pt idx="16">
                  <c:v>16370</c:v>
                </c:pt>
                <c:pt idx="17">
                  <c:v>15786</c:v>
                </c:pt>
                <c:pt idx="18">
                  <c:v>17326</c:v>
                </c:pt>
                <c:pt idx="19">
                  <c:v>14351</c:v>
                </c:pt>
                <c:pt idx="20">
                  <c:v>15453</c:v>
                </c:pt>
                <c:pt idx="21">
                  <c:v>15439</c:v>
                </c:pt>
                <c:pt idx="22">
                  <c:v>19089</c:v>
                </c:pt>
                <c:pt idx="23">
                  <c:v>22392</c:v>
                </c:pt>
                <c:pt idx="24">
                  <c:v>20620</c:v>
                </c:pt>
                <c:pt idx="25">
                  <c:v>22392</c:v>
                </c:pt>
                <c:pt idx="26">
                  <c:v>20820</c:v>
                </c:pt>
                <c:pt idx="27">
                  <c:v>20573</c:v>
                </c:pt>
                <c:pt idx="28">
                  <c:v>19063</c:v>
                </c:pt>
                <c:pt idx="29">
                  <c:v>19508</c:v>
                </c:pt>
                <c:pt idx="30">
                  <c:v>19789</c:v>
                </c:pt>
                <c:pt idx="31">
                  <c:v>21249</c:v>
                </c:pt>
                <c:pt idx="32">
                  <c:v>19138</c:v>
                </c:pt>
                <c:pt idx="33">
                  <c:v>17378</c:v>
                </c:pt>
                <c:pt idx="34">
                  <c:v>19493</c:v>
                </c:pt>
                <c:pt idx="35">
                  <c:v>19504</c:v>
                </c:pt>
                <c:pt idx="36">
                  <c:v>15110</c:v>
                </c:pt>
                <c:pt idx="37">
                  <c:v>32205</c:v>
                </c:pt>
                <c:pt idx="38">
                  <c:v>21714</c:v>
                </c:pt>
                <c:pt idx="39">
                  <c:v>28552</c:v>
                </c:pt>
                <c:pt idx="40">
                  <c:v>26382</c:v>
                </c:pt>
                <c:pt idx="41">
                  <c:v>27136</c:v>
                </c:pt>
                <c:pt idx="42">
                  <c:v>30854</c:v>
                </c:pt>
                <c:pt idx="43">
                  <c:v>32007</c:v>
                </c:pt>
                <c:pt idx="44">
                  <c:v>30491</c:v>
                </c:pt>
                <c:pt idx="45">
                  <c:v>32586</c:v>
                </c:pt>
                <c:pt idx="46">
                  <c:v>28333</c:v>
                </c:pt>
                <c:pt idx="47">
                  <c:v>25883</c:v>
                </c:pt>
                <c:pt idx="48">
                  <c:v>25019</c:v>
                </c:pt>
                <c:pt idx="49">
                  <c:v>25545</c:v>
                </c:pt>
                <c:pt idx="50">
                  <c:v>33163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E2-4A84-801C-49165431248B}"/>
            </c:ext>
          </c:extLst>
        </c:ser>
        <c:ser>
          <c:idx val="3"/>
          <c:order val="1"/>
          <c:tx>
            <c:strRef>
              <c:f>Séries!$E$1</c:f>
              <c:strCache>
                <c:ptCount val="1"/>
                <c:pt idx="0">
                  <c:v>Importações - (CIF) - Libra esterlina (mil)  - Outras fontes, inclusive compilação de vários autores - HIST_MTVLIBRA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square"/>
            <c:size val="5"/>
            <c:spPr>
              <a:solidFill>
                <a:srgbClr val="C00000"/>
              </a:solidFill>
              <a:ln>
                <a:noFill/>
              </a:ln>
            </c:spPr>
          </c:marker>
          <c:cat>
            <c:strRef>
              <c:f>Séries!$A$31:$A$81</c:f>
              <c:strCache>
                <c:ptCount val="51"/>
                <c:pt idx="0">
                  <c:v>1850</c:v>
                </c:pt>
                <c:pt idx="1">
                  <c:v>1851</c:v>
                </c:pt>
                <c:pt idx="2">
                  <c:v>1852</c:v>
                </c:pt>
                <c:pt idx="3">
                  <c:v>1853</c:v>
                </c:pt>
                <c:pt idx="4">
                  <c:v>1854</c:v>
                </c:pt>
                <c:pt idx="5">
                  <c:v>1855</c:v>
                </c:pt>
                <c:pt idx="6">
                  <c:v>1856</c:v>
                </c:pt>
                <c:pt idx="7">
                  <c:v>1857</c:v>
                </c:pt>
                <c:pt idx="8">
                  <c:v>1858</c:v>
                </c:pt>
                <c:pt idx="9">
                  <c:v>1859</c:v>
                </c:pt>
                <c:pt idx="10">
                  <c:v>1860</c:v>
                </c:pt>
                <c:pt idx="11">
                  <c:v>1861</c:v>
                </c:pt>
                <c:pt idx="12">
                  <c:v>1862</c:v>
                </c:pt>
                <c:pt idx="13">
                  <c:v>1863</c:v>
                </c:pt>
                <c:pt idx="14">
                  <c:v>1864</c:v>
                </c:pt>
                <c:pt idx="15">
                  <c:v>1865</c:v>
                </c:pt>
                <c:pt idx="16">
                  <c:v>1866</c:v>
                </c:pt>
                <c:pt idx="17">
                  <c:v>1867</c:v>
                </c:pt>
                <c:pt idx="18">
                  <c:v>1868</c:v>
                </c:pt>
                <c:pt idx="19">
                  <c:v>1869</c:v>
                </c:pt>
                <c:pt idx="20">
                  <c:v>1870</c:v>
                </c:pt>
                <c:pt idx="21">
                  <c:v>1871</c:v>
                </c:pt>
                <c:pt idx="22">
                  <c:v>1872</c:v>
                </c:pt>
                <c:pt idx="23">
                  <c:v>1873</c:v>
                </c:pt>
                <c:pt idx="24">
                  <c:v>1874</c:v>
                </c:pt>
                <c:pt idx="25">
                  <c:v>1875</c:v>
                </c:pt>
                <c:pt idx="26">
                  <c:v>1876</c:v>
                </c:pt>
                <c:pt idx="27">
                  <c:v>1877</c:v>
                </c:pt>
                <c:pt idx="28">
                  <c:v>1878</c:v>
                </c:pt>
                <c:pt idx="29">
                  <c:v>1879</c:v>
                </c:pt>
                <c:pt idx="30">
                  <c:v>1880</c:v>
                </c:pt>
                <c:pt idx="31">
                  <c:v>1881</c:v>
                </c:pt>
                <c:pt idx="32">
                  <c:v>1882</c:v>
                </c:pt>
                <c:pt idx="33">
                  <c:v>1883</c:v>
                </c:pt>
                <c:pt idx="34">
                  <c:v>1884</c:v>
                </c:pt>
                <c:pt idx="35">
                  <c:v>1885</c:v>
                </c:pt>
                <c:pt idx="36">
                  <c:v>1886</c:v>
                </c:pt>
                <c:pt idx="37">
                  <c:v>1887</c:v>
                </c:pt>
                <c:pt idx="38">
                  <c:v>1888</c:v>
                </c:pt>
                <c:pt idx="39">
                  <c:v>1889</c:v>
                </c:pt>
                <c:pt idx="40">
                  <c:v>1890</c:v>
                </c:pt>
                <c:pt idx="41">
                  <c:v>1891</c:v>
                </c:pt>
                <c:pt idx="42">
                  <c:v>1892</c:v>
                </c:pt>
                <c:pt idx="43">
                  <c:v>1893</c:v>
                </c:pt>
                <c:pt idx="44">
                  <c:v>1894</c:v>
                </c:pt>
                <c:pt idx="45">
                  <c:v>1895</c:v>
                </c:pt>
                <c:pt idx="46">
                  <c:v>1896</c:v>
                </c:pt>
                <c:pt idx="47">
                  <c:v>1897</c:v>
                </c:pt>
                <c:pt idx="48">
                  <c:v>1898</c:v>
                </c:pt>
                <c:pt idx="49">
                  <c:v>1899</c:v>
                </c:pt>
                <c:pt idx="50">
                  <c:v>1900</c:v>
                </c:pt>
              </c:strCache>
            </c:strRef>
          </c:cat>
          <c:val>
            <c:numRef>
              <c:f>Séries!$E$31:$E$81</c:f>
              <c:numCache>
                <c:formatCode>#,##0.00</c:formatCode>
                <c:ptCount val="51"/>
                <c:pt idx="0">
                  <c:v>6378</c:v>
                </c:pt>
                <c:pt idx="1">
                  <c:v>9215</c:v>
                </c:pt>
                <c:pt idx="2">
                  <c:v>11264</c:v>
                </c:pt>
                <c:pt idx="3">
                  <c:v>9982</c:v>
                </c:pt>
                <c:pt idx="4">
                  <c:v>10189</c:v>
                </c:pt>
                <c:pt idx="5">
                  <c:v>9803</c:v>
                </c:pt>
                <c:pt idx="6">
                  <c:v>10651</c:v>
                </c:pt>
                <c:pt idx="7">
                  <c:v>14376</c:v>
                </c:pt>
                <c:pt idx="8">
                  <c:v>14446</c:v>
                </c:pt>
                <c:pt idx="9">
                  <c:v>13554</c:v>
                </c:pt>
                <c:pt idx="10">
                  <c:v>11800</c:v>
                </c:pt>
                <c:pt idx="11">
                  <c:v>13300</c:v>
                </c:pt>
                <c:pt idx="12">
                  <c:v>11771</c:v>
                </c:pt>
                <c:pt idx="13">
                  <c:v>10868</c:v>
                </c:pt>
                <c:pt idx="14">
                  <c:v>14267</c:v>
                </c:pt>
                <c:pt idx="15">
                  <c:v>14695</c:v>
                </c:pt>
                <c:pt idx="16">
                  <c:v>14359</c:v>
                </c:pt>
                <c:pt idx="17">
                  <c:v>14463</c:v>
                </c:pt>
                <c:pt idx="18">
                  <c:v>13146</c:v>
                </c:pt>
                <c:pt idx="19">
                  <c:v>11802</c:v>
                </c:pt>
                <c:pt idx="20">
                  <c:v>13195</c:v>
                </c:pt>
                <c:pt idx="21">
                  <c:v>14925</c:v>
                </c:pt>
                <c:pt idx="22">
                  <c:v>15045</c:v>
                </c:pt>
                <c:pt idx="23">
                  <c:v>16516</c:v>
                </c:pt>
                <c:pt idx="24">
                  <c:v>16609</c:v>
                </c:pt>
                <c:pt idx="25">
                  <c:v>17995</c:v>
                </c:pt>
                <c:pt idx="26">
                  <c:v>19522</c:v>
                </c:pt>
                <c:pt idx="27">
                  <c:v>16504</c:v>
                </c:pt>
                <c:pt idx="28">
                  <c:v>16728</c:v>
                </c:pt>
                <c:pt idx="29">
                  <c:v>15631</c:v>
                </c:pt>
                <c:pt idx="30">
                  <c:v>15454</c:v>
                </c:pt>
                <c:pt idx="31">
                  <c:v>16529</c:v>
                </c:pt>
                <c:pt idx="32">
                  <c:v>16621</c:v>
                </c:pt>
                <c:pt idx="33">
                  <c:v>16782</c:v>
                </c:pt>
                <c:pt idx="34">
                  <c:v>18187</c:v>
                </c:pt>
                <c:pt idx="35">
                  <c:v>15381</c:v>
                </c:pt>
                <c:pt idx="36">
                  <c:v>15306</c:v>
                </c:pt>
                <c:pt idx="37">
                  <c:v>16120</c:v>
                </c:pt>
                <c:pt idx="38">
                  <c:v>19724</c:v>
                </c:pt>
                <c:pt idx="39">
                  <c:v>24002</c:v>
                </c:pt>
                <c:pt idx="40">
                  <c:v>24019</c:v>
                </c:pt>
                <c:pt idx="41">
                  <c:v>25565</c:v>
                </c:pt>
                <c:pt idx="42">
                  <c:v>26302</c:v>
                </c:pt>
                <c:pt idx="43">
                  <c:v>26215</c:v>
                </c:pt>
                <c:pt idx="44">
                  <c:v>27145</c:v>
                </c:pt>
                <c:pt idx="45">
                  <c:v>29212</c:v>
                </c:pt>
                <c:pt idx="46">
                  <c:v>27880</c:v>
                </c:pt>
                <c:pt idx="47">
                  <c:v>22990</c:v>
                </c:pt>
                <c:pt idx="48">
                  <c:v>23536</c:v>
                </c:pt>
                <c:pt idx="49">
                  <c:v>22563</c:v>
                </c:pt>
                <c:pt idx="50">
                  <c:v>21409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E2-4A84-801C-49165431248B}"/>
            </c:ext>
          </c:extLst>
        </c:ser>
        <c:ser>
          <c:idx val="4"/>
          <c:order val="2"/>
          <c:tx>
            <c:strRef>
              <c:f>Séries!$T$1</c:f>
              <c:strCache>
                <c:ptCount val="1"/>
                <c:pt idx="0">
                  <c:v>Saldo</c:v>
                </c:pt>
              </c:strCache>
            </c:strRef>
          </c:tx>
          <c:spPr>
            <a:ln>
              <a:solidFill>
                <a:schemeClr val="tx1">
                  <a:lumMod val="85000"/>
                  <a:lumOff val="15000"/>
                </a:schemeClr>
              </a:solidFill>
            </a:ln>
          </c:spPr>
          <c:marker>
            <c:symbol val="circle"/>
            <c:size val="6"/>
            <c:spPr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</c:marker>
          <c:val>
            <c:numRef>
              <c:f>Séries!$T$31:$T$81</c:f>
              <c:numCache>
                <c:formatCode>#,##0.00</c:formatCode>
                <c:ptCount val="51"/>
                <c:pt idx="0">
                  <c:v>-446</c:v>
                </c:pt>
                <c:pt idx="1">
                  <c:v>-1094</c:v>
                </c:pt>
                <c:pt idx="2">
                  <c:v>-3181</c:v>
                </c:pt>
                <c:pt idx="3">
                  <c:v>-1564</c:v>
                </c:pt>
                <c:pt idx="4">
                  <c:v>-1068</c:v>
                </c:pt>
                <c:pt idx="5">
                  <c:v>636</c:v>
                </c:pt>
                <c:pt idx="6">
                  <c:v>180</c:v>
                </c:pt>
                <c:pt idx="7">
                  <c:v>-1226</c:v>
                </c:pt>
                <c:pt idx="8">
                  <c:v>-3777</c:v>
                </c:pt>
                <c:pt idx="9">
                  <c:v>-2182</c:v>
                </c:pt>
                <c:pt idx="10">
                  <c:v>-7</c:v>
                </c:pt>
                <c:pt idx="11">
                  <c:v>-59</c:v>
                </c:pt>
                <c:pt idx="12">
                  <c:v>1086</c:v>
                </c:pt>
                <c:pt idx="13">
                  <c:v>2556</c:v>
                </c:pt>
                <c:pt idx="14">
                  <c:v>625</c:v>
                </c:pt>
                <c:pt idx="15">
                  <c:v>1038</c:v>
                </c:pt>
                <c:pt idx="16">
                  <c:v>2011</c:v>
                </c:pt>
                <c:pt idx="17">
                  <c:v>1323</c:v>
                </c:pt>
                <c:pt idx="18">
                  <c:v>4180</c:v>
                </c:pt>
                <c:pt idx="19">
                  <c:v>2549</c:v>
                </c:pt>
                <c:pt idx="20">
                  <c:v>2258</c:v>
                </c:pt>
                <c:pt idx="21">
                  <c:v>514</c:v>
                </c:pt>
                <c:pt idx="22">
                  <c:v>4044</c:v>
                </c:pt>
                <c:pt idx="23">
                  <c:v>5876</c:v>
                </c:pt>
                <c:pt idx="24">
                  <c:v>4011</c:v>
                </c:pt>
                <c:pt idx="25">
                  <c:v>4397</c:v>
                </c:pt>
                <c:pt idx="26">
                  <c:v>1298</c:v>
                </c:pt>
                <c:pt idx="27">
                  <c:v>4069</c:v>
                </c:pt>
                <c:pt idx="28">
                  <c:v>2335</c:v>
                </c:pt>
                <c:pt idx="29">
                  <c:v>3877</c:v>
                </c:pt>
                <c:pt idx="30">
                  <c:v>4335</c:v>
                </c:pt>
                <c:pt idx="31">
                  <c:v>4720</c:v>
                </c:pt>
                <c:pt idx="32">
                  <c:v>2517</c:v>
                </c:pt>
                <c:pt idx="33">
                  <c:v>596</c:v>
                </c:pt>
                <c:pt idx="34">
                  <c:v>1306</c:v>
                </c:pt>
                <c:pt idx="35">
                  <c:v>4123</c:v>
                </c:pt>
                <c:pt idx="36">
                  <c:v>-196</c:v>
                </c:pt>
                <c:pt idx="37">
                  <c:v>16085</c:v>
                </c:pt>
                <c:pt idx="38">
                  <c:v>1990</c:v>
                </c:pt>
                <c:pt idx="39">
                  <c:v>4550</c:v>
                </c:pt>
                <c:pt idx="40">
                  <c:v>2363</c:v>
                </c:pt>
                <c:pt idx="41">
                  <c:v>1571</c:v>
                </c:pt>
                <c:pt idx="42">
                  <c:v>4552</c:v>
                </c:pt>
                <c:pt idx="43">
                  <c:v>5792</c:v>
                </c:pt>
                <c:pt idx="44">
                  <c:v>3346</c:v>
                </c:pt>
                <c:pt idx="45">
                  <c:v>3374</c:v>
                </c:pt>
                <c:pt idx="46">
                  <c:v>453</c:v>
                </c:pt>
                <c:pt idx="47">
                  <c:v>2893</c:v>
                </c:pt>
                <c:pt idx="48">
                  <c:v>1483</c:v>
                </c:pt>
                <c:pt idx="49">
                  <c:v>2982</c:v>
                </c:pt>
                <c:pt idx="50">
                  <c:v>11754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E2-4A84-801C-4916543124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1341288"/>
        <c:axId val="2137801768"/>
      </c:lineChart>
      <c:catAx>
        <c:axId val="208134128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crossAx val="2137801768"/>
        <c:crosses val="autoZero"/>
        <c:auto val="1"/>
        <c:lblAlgn val="ctr"/>
        <c:lblOffset val="100"/>
        <c:noMultiLvlLbl val="0"/>
      </c:catAx>
      <c:valAx>
        <c:axId val="213780176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0813412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23306831131695"/>
          <c:y val="4.8392972936077264E-2"/>
          <c:w val="0.60151546691611768"/>
          <c:h val="0.7073318743387597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Plan1!$D$4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Plan1!$A$5:$A$17</c:f>
              <c:strCache>
                <c:ptCount val="13"/>
                <c:pt idx="0">
                  <c:v>1825-26/1829-30</c:v>
                </c:pt>
                <c:pt idx="1">
                  <c:v>1830-31/1834-35</c:v>
                </c:pt>
                <c:pt idx="2">
                  <c:v>1835-36/1839-40</c:v>
                </c:pt>
                <c:pt idx="3">
                  <c:v>1840-41/1844-45</c:v>
                </c:pt>
                <c:pt idx="4">
                  <c:v>1845-46/1849-50</c:v>
                </c:pt>
                <c:pt idx="5">
                  <c:v>1850-51/1854-55</c:v>
                </c:pt>
                <c:pt idx="6">
                  <c:v>1855-56/1859-60</c:v>
                </c:pt>
                <c:pt idx="7">
                  <c:v>1860-61/1864-65</c:v>
                </c:pt>
                <c:pt idx="8">
                  <c:v>1865-66/1869-70</c:v>
                </c:pt>
                <c:pt idx="9">
                  <c:v>1870-71/1874-75</c:v>
                </c:pt>
                <c:pt idx="10">
                  <c:v>1875-76/1879-80</c:v>
                </c:pt>
                <c:pt idx="11">
                  <c:v>1880-81/1884-85</c:v>
                </c:pt>
                <c:pt idx="12">
                  <c:v>1885-86/1889</c:v>
                </c:pt>
              </c:strCache>
            </c:strRef>
          </c:cat>
          <c:val>
            <c:numRef>
              <c:f>Plan1!$D$5:$D$17</c:f>
              <c:numCache>
                <c:formatCode>_(* #,##0_);_(* \(#,##0\);_(* "-"??_);_(@_)</c:formatCode>
                <c:ptCount val="13"/>
                <c:pt idx="0">
                  <c:v>2198584</c:v>
                </c:pt>
                <c:pt idx="1">
                  <c:v>2460129</c:v>
                </c:pt>
                <c:pt idx="2">
                  <c:v>-3627629</c:v>
                </c:pt>
                <c:pt idx="3">
                  <c:v>-7334517</c:v>
                </c:pt>
                <c:pt idx="4">
                  <c:v>125085</c:v>
                </c:pt>
                <c:pt idx="5">
                  <c:v>-1246199</c:v>
                </c:pt>
                <c:pt idx="6">
                  <c:v>-1886377</c:v>
                </c:pt>
                <c:pt idx="7">
                  <c:v>-7858257</c:v>
                </c:pt>
                <c:pt idx="8">
                  <c:v>-64965698</c:v>
                </c:pt>
                <c:pt idx="9">
                  <c:v>-8872496</c:v>
                </c:pt>
                <c:pt idx="10">
                  <c:v>-38628733</c:v>
                </c:pt>
                <c:pt idx="11">
                  <c:v>-18436139</c:v>
                </c:pt>
                <c:pt idx="12">
                  <c:v>-2779382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89-B145-99A3-706E5B566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876352"/>
        <c:axId val="209052800"/>
      </c:barChart>
      <c:lineChart>
        <c:grouping val="standard"/>
        <c:varyColors val="0"/>
        <c:ser>
          <c:idx val="0"/>
          <c:order val="0"/>
          <c:tx>
            <c:strRef>
              <c:f>Plan1!$B$4</c:f>
              <c:strCache>
                <c:ptCount val="1"/>
                <c:pt idx="0">
                  <c:v>Receitas</c:v>
                </c:pt>
              </c:strCache>
            </c:strRef>
          </c:tx>
          <c:spPr>
            <a:ln w="44450">
              <a:solidFill>
                <a:srgbClr val="00B0F0"/>
              </a:solidFill>
            </a:ln>
          </c:spPr>
          <c:marker>
            <c:symbol val="diamond"/>
            <c:size val="1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Plan1!$A$5:$A$17</c:f>
              <c:strCache>
                <c:ptCount val="13"/>
                <c:pt idx="0">
                  <c:v>1825-26/1829-30</c:v>
                </c:pt>
                <c:pt idx="1">
                  <c:v>1830-31/1834-35</c:v>
                </c:pt>
                <c:pt idx="2">
                  <c:v>1835-36/1839-40</c:v>
                </c:pt>
                <c:pt idx="3">
                  <c:v>1840-41/1844-45</c:v>
                </c:pt>
                <c:pt idx="4">
                  <c:v>1845-46/1849-50</c:v>
                </c:pt>
                <c:pt idx="5">
                  <c:v>1850-51/1854-55</c:v>
                </c:pt>
                <c:pt idx="6">
                  <c:v>1855-56/1859-60</c:v>
                </c:pt>
                <c:pt idx="7">
                  <c:v>1860-61/1864-65</c:v>
                </c:pt>
                <c:pt idx="8">
                  <c:v>1865-66/1869-70</c:v>
                </c:pt>
                <c:pt idx="9">
                  <c:v>1870-71/1874-75</c:v>
                </c:pt>
                <c:pt idx="10">
                  <c:v>1875-76/1879-80</c:v>
                </c:pt>
                <c:pt idx="11">
                  <c:v>1880-81/1884-85</c:v>
                </c:pt>
                <c:pt idx="12">
                  <c:v>1885-86/1889</c:v>
                </c:pt>
              </c:strCache>
            </c:strRef>
          </c:cat>
          <c:val>
            <c:numRef>
              <c:f>Plan1!$B$5:$B$17</c:f>
              <c:numCache>
                <c:formatCode>_(* #,##0_);_(* \(#,##0\);_(* "-"??_);_(@_)</c:formatCode>
                <c:ptCount val="13"/>
                <c:pt idx="0">
                  <c:v>14545257</c:v>
                </c:pt>
                <c:pt idx="1">
                  <c:v>17014484</c:v>
                </c:pt>
                <c:pt idx="2">
                  <c:v>14440144</c:v>
                </c:pt>
                <c:pt idx="3">
                  <c:v>18855549</c:v>
                </c:pt>
                <c:pt idx="4">
                  <c:v>26584486</c:v>
                </c:pt>
                <c:pt idx="5">
                  <c:v>35275337</c:v>
                </c:pt>
                <c:pt idx="6">
                  <c:v>45653023</c:v>
                </c:pt>
                <c:pt idx="7">
                  <c:v>52591517</c:v>
                </c:pt>
                <c:pt idx="8">
                  <c:v>75278203</c:v>
                </c:pt>
                <c:pt idx="9">
                  <c:v>105300651</c:v>
                </c:pt>
                <c:pt idx="10">
                  <c:v>110506406</c:v>
                </c:pt>
                <c:pt idx="11">
                  <c:v>130336776</c:v>
                </c:pt>
                <c:pt idx="12">
                  <c:v>165593028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89-B145-99A3-706E5B566FCF}"/>
            </c:ext>
          </c:extLst>
        </c:ser>
        <c:ser>
          <c:idx val="1"/>
          <c:order val="1"/>
          <c:tx>
            <c:strRef>
              <c:f>Plan1!$C$4</c:f>
              <c:strCache>
                <c:ptCount val="1"/>
                <c:pt idx="0">
                  <c:v>Despesas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Plan1!$A$5:$A$17</c:f>
              <c:strCache>
                <c:ptCount val="13"/>
                <c:pt idx="0">
                  <c:v>1825-26/1829-30</c:v>
                </c:pt>
                <c:pt idx="1">
                  <c:v>1830-31/1834-35</c:v>
                </c:pt>
                <c:pt idx="2">
                  <c:v>1835-36/1839-40</c:v>
                </c:pt>
                <c:pt idx="3">
                  <c:v>1840-41/1844-45</c:v>
                </c:pt>
                <c:pt idx="4">
                  <c:v>1845-46/1849-50</c:v>
                </c:pt>
                <c:pt idx="5">
                  <c:v>1850-51/1854-55</c:v>
                </c:pt>
                <c:pt idx="6">
                  <c:v>1855-56/1859-60</c:v>
                </c:pt>
                <c:pt idx="7">
                  <c:v>1860-61/1864-65</c:v>
                </c:pt>
                <c:pt idx="8">
                  <c:v>1865-66/1869-70</c:v>
                </c:pt>
                <c:pt idx="9">
                  <c:v>1870-71/1874-75</c:v>
                </c:pt>
                <c:pt idx="10">
                  <c:v>1875-76/1879-80</c:v>
                </c:pt>
                <c:pt idx="11">
                  <c:v>1880-81/1884-85</c:v>
                </c:pt>
                <c:pt idx="12">
                  <c:v>1885-86/1889</c:v>
                </c:pt>
              </c:strCache>
            </c:strRef>
          </c:cat>
          <c:val>
            <c:numRef>
              <c:f>Plan1!$C$5:$C$17</c:f>
              <c:numCache>
                <c:formatCode>_(* #,##0_);_(* \(#,##0\);_(* "-"??_);_(@_)</c:formatCode>
                <c:ptCount val="13"/>
                <c:pt idx="0">
                  <c:v>12346673</c:v>
                </c:pt>
                <c:pt idx="1">
                  <c:v>14554355</c:v>
                </c:pt>
                <c:pt idx="2">
                  <c:v>18067773</c:v>
                </c:pt>
                <c:pt idx="3">
                  <c:v>26190066</c:v>
                </c:pt>
                <c:pt idx="4">
                  <c:v>26459401</c:v>
                </c:pt>
                <c:pt idx="5">
                  <c:v>36521536</c:v>
                </c:pt>
                <c:pt idx="6">
                  <c:v>47539400</c:v>
                </c:pt>
                <c:pt idx="7">
                  <c:v>60449774</c:v>
                </c:pt>
                <c:pt idx="8">
                  <c:v>140243901</c:v>
                </c:pt>
                <c:pt idx="9">
                  <c:v>114173147</c:v>
                </c:pt>
                <c:pt idx="10">
                  <c:v>149135139</c:v>
                </c:pt>
                <c:pt idx="11">
                  <c:v>148772915</c:v>
                </c:pt>
                <c:pt idx="12">
                  <c:v>168372410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89-B145-99A3-706E5B566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556608"/>
        <c:axId val="209053952"/>
      </c:lineChart>
      <c:catAx>
        <c:axId val="9987635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 algn="r">
                  <a:defRPr sz="1200" b="0"/>
                </a:pPr>
                <a:r>
                  <a:rPr lang="pt-BR" sz="1200" b="0" dirty="0"/>
                  <a:t>Fonte: José Murilo de Carvalho, </a:t>
                </a:r>
              </a:p>
              <a:p>
                <a:pPr algn="r">
                  <a:defRPr sz="1200" b="0"/>
                </a:pPr>
                <a:r>
                  <a:rPr lang="pt-BR" sz="1200" b="0" dirty="0"/>
                  <a:t>Teatro de sombras, p. 393.</a:t>
                </a:r>
              </a:p>
            </c:rich>
          </c:tx>
          <c:layout>
            <c:manualLayout>
              <c:xMode val="edge"/>
              <c:yMode val="edge"/>
              <c:x val="0.73895494528150729"/>
              <c:y val="0.8841928102759824"/>
            </c:manualLayout>
          </c:layout>
          <c:overlay val="0"/>
        </c:title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pt-BR"/>
          </a:p>
        </c:txPr>
        <c:crossAx val="209052800"/>
        <c:crosses val="autoZero"/>
        <c:auto val="1"/>
        <c:lblAlgn val="ctr"/>
        <c:lblOffset val="100"/>
        <c:noMultiLvlLbl val="0"/>
      </c:catAx>
      <c:valAx>
        <c:axId val="209052800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99876352"/>
        <c:crosses val="autoZero"/>
        <c:crossBetween val="between"/>
        <c:dispUnits>
          <c:builtInUnit val="thousands"/>
        </c:dispUnits>
      </c:valAx>
      <c:valAx>
        <c:axId val="209053952"/>
        <c:scaling>
          <c:orientation val="minMax"/>
        </c:scaling>
        <c:delete val="0"/>
        <c:axPos val="r"/>
        <c:numFmt formatCode="_(* #,##0_);_(* \(#,##0\);_(* &quot;-&quot;??_);_(@_)" sourceLinked="1"/>
        <c:majorTickMark val="out"/>
        <c:minorTickMark val="none"/>
        <c:tickLblPos val="nextTo"/>
        <c:crossAx val="135556608"/>
        <c:crosses val="max"/>
        <c:crossBetween val="between"/>
        <c:dispUnits>
          <c:builtInUnit val="thousands"/>
        </c:dispUnits>
      </c:valAx>
      <c:catAx>
        <c:axId val="135556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9053952"/>
        <c:crosses val="autoZero"/>
        <c:auto val="1"/>
        <c:lblAlgn val="ctr"/>
        <c:lblOffset val="100"/>
        <c:noMultiLvlLbl val="0"/>
      </c:cat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Séries!$B$1</c:f>
              <c:strCache>
                <c:ptCount val="1"/>
                <c:pt idx="0">
                  <c:v>Taxa de câmbio - libra esterlina / mil réis - RJ - Pence - Outras fontes, inclusive compilação de vários autores - HIST_ERVL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dLbls>
            <c:dLbl>
              <c:idx val="3"/>
              <c:layout>
                <c:manualLayout>
                  <c:x val="1.1565199495138E-2"/>
                  <c:y val="-2.05080572442854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82-7C46-AB67-B4D76DB7BE5B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82-7C46-AB67-B4D76DB7BE5B}"/>
                </c:ext>
              </c:extLst>
            </c:dLbl>
            <c:dLbl>
              <c:idx val="4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82-7C46-AB67-B4D76DB7BE5B}"/>
                </c:ext>
              </c:extLst>
            </c:dLbl>
            <c:dLbl>
              <c:idx val="57"/>
              <c:layout>
                <c:manualLayout>
                  <c:x val="-3.1804298611629797E-2"/>
                  <c:y val="6.1524171732856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82-7C46-AB67-B4D76DB7BE5B}"/>
                </c:ext>
              </c:extLst>
            </c:dLbl>
            <c:dLbl>
              <c:idx val="63"/>
              <c:layout>
                <c:manualLayout>
                  <c:x val="-1.30108494320303E-2"/>
                  <c:y val="3.4863697315285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82-7C46-AB67-B4D76DB7BE5B}"/>
                </c:ext>
              </c:extLst>
            </c:dLbl>
            <c:dLbl>
              <c:idx val="67"/>
              <c:layout>
                <c:manualLayout>
                  <c:x val="-1.7347799242707101E-2"/>
                  <c:y val="-3.0762085866428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82-7C46-AB67-B4D76DB7BE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Séries!$A$2:$A$69</c:f>
              <c:numCache>
                <c:formatCode>General</c:formatCode>
                <c:ptCount val="68"/>
                <c:pt idx="0">
                  <c:v>1822</c:v>
                </c:pt>
                <c:pt idx="1">
                  <c:v>1823</c:v>
                </c:pt>
                <c:pt idx="2">
                  <c:v>1824</c:v>
                </c:pt>
                <c:pt idx="3">
                  <c:v>1825</c:v>
                </c:pt>
                <c:pt idx="4">
                  <c:v>1826</c:v>
                </c:pt>
                <c:pt idx="5">
                  <c:v>1827</c:v>
                </c:pt>
                <c:pt idx="6">
                  <c:v>1828</c:v>
                </c:pt>
                <c:pt idx="7">
                  <c:v>1829</c:v>
                </c:pt>
                <c:pt idx="8">
                  <c:v>1830</c:v>
                </c:pt>
                <c:pt idx="9">
                  <c:v>1831</c:v>
                </c:pt>
                <c:pt idx="10">
                  <c:v>1832</c:v>
                </c:pt>
                <c:pt idx="11">
                  <c:v>1833</c:v>
                </c:pt>
                <c:pt idx="12">
                  <c:v>1834</c:v>
                </c:pt>
                <c:pt idx="13">
                  <c:v>1835</c:v>
                </c:pt>
                <c:pt idx="14">
                  <c:v>1836</c:v>
                </c:pt>
                <c:pt idx="15">
                  <c:v>1837</c:v>
                </c:pt>
                <c:pt idx="16">
                  <c:v>1838</c:v>
                </c:pt>
                <c:pt idx="17">
                  <c:v>1839</c:v>
                </c:pt>
                <c:pt idx="18">
                  <c:v>1840</c:v>
                </c:pt>
                <c:pt idx="19">
                  <c:v>1841</c:v>
                </c:pt>
                <c:pt idx="20">
                  <c:v>1842</c:v>
                </c:pt>
                <c:pt idx="21">
                  <c:v>1843</c:v>
                </c:pt>
                <c:pt idx="22">
                  <c:v>1844</c:v>
                </c:pt>
                <c:pt idx="23">
                  <c:v>1845</c:v>
                </c:pt>
                <c:pt idx="24">
                  <c:v>1846</c:v>
                </c:pt>
                <c:pt idx="25">
                  <c:v>1847</c:v>
                </c:pt>
                <c:pt idx="26">
                  <c:v>1848</c:v>
                </c:pt>
                <c:pt idx="27">
                  <c:v>1849</c:v>
                </c:pt>
                <c:pt idx="28">
                  <c:v>1850</c:v>
                </c:pt>
                <c:pt idx="29">
                  <c:v>1851</c:v>
                </c:pt>
                <c:pt idx="30">
                  <c:v>1852</c:v>
                </c:pt>
                <c:pt idx="31">
                  <c:v>1853</c:v>
                </c:pt>
                <c:pt idx="32">
                  <c:v>1854</c:v>
                </c:pt>
                <c:pt idx="33">
                  <c:v>1855</c:v>
                </c:pt>
                <c:pt idx="34">
                  <c:v>1856</c:v>
                </c:pt>
                <c:pt idx="35">
                  <c:v>1857</c:v>
                </c:pt>
                <c:pt idx="36">
                  <c:v>1858</c:v>
                </c:pt>
                <c:pt idx="37">
                  <c:v>1859</c:v>
                </c:pt>
                <c:pt idx="38">
                  <c:v>1860</c:v>
                </c:pt>
                <c:pt idx="39">
                  <c:v>1861</c:v>
                </c:pt>
                <c:pt idx="40">
                  <c:v>1862</c:v>
                </c:pt>
                <c:pt idx="41">
                  <c:v>1863</c:v>
                </c:pt>
                <c:pt idx="42">
                  <c:v>1864</c:v>
                </c:pt>
                <c:pt idx="43">
                  <c:v>1865</c:v>
                </c:pt>
                <c:pt idx="44">
                  <c:v>1866</c:v>
                </c:pt>
                <c:pt idx="45">
                  <c:v>1867</c:v>
                </c:pt>
                <c:pt idx="46">
                  <c:v>1868</c:v>
                </c:pt>
                <c:pt idx="47">
                  <c:v>1869</c:v>
                </c:pt>
                <c:pt idx="48">
                  <c:v>1870</c:v>
                </c:pt>
                <c:pt idx="49">
                  <c:v>1871</c:v>
                </c:pt>
                <c:pt idx="50">
                  <c:v>1872</c:v>
                </c:pt>
                <c:pt idx="51">
                  <c:v>1873</c:v>
                </c:pt>
                <c:pt idx="52">
                  <c:v>1874</c:v>
                </c:pt>
                <c:pt idx="53">
                  <c:v>1875</c:v>
                </c:pt>
                <c:pt idx="54">
                  <c:v>1876</c:v>
                </c:pt>
                <c:pt idx="55">
                  <c:v>1877</c:v>
                </c:pt>
                <c:pt idx="56">
                  <c:v>1878</c:v>
                </c:pt>
                <c:pt idx="57">
                  <c:v>1879</c:v>
                </c:pt>
                <c:pt idx="58">
                  <c:v>1880</c:v>
                </c:pt>
                <c:pt idx="59">
                  <c:v>1881</c:v>
                </c:pt>
                <c:pt idx="60">
                  <c:v>1882</c:v>
                </c:pt>
                <c:pt idx="61">
                  <c:v>1883</c:v>
                </c:pt>
                <c:pt idx="62">
                  <c:v>1884</c:v>
                </c:pt>
                <c:pt idx="63">
                  <c:v>1885</c:v>
                </c:pt>
                <c:pt idx="64">
                  <c:v>1886</c:v>
                </c:pt>
                <c:pt idx="65">
                  <c:v>1887</c:v>
                </c:pt>
                <c:pt idx="66">
                  <c:v>1888</c:v>
                </c:pt>
                <c:pt idx="67">
                  <c:v>1889</c:v>
                </c:pt>
              </c:numCache>
            </c:numRef>
          </c:cat>
          <c:val>
            <c:numRef>
              <c:f>Séries!$B$2:$B$69</c:f>
              <c:numCache>
                <c:formatCode>#,##0.0</c:formatCode>
                <c:ptCount val="68"/>
                <c:pt idx="0">
                  <c:v>49.25</c:v>
                </c:pt>
                <c:pt idx="1">
                  <c:v>50.75</c:v>
                </c:pt>
                <c:pt idx="2">
                  <c:v>45.25</c:v>
                </c:pt>
                <c:pt idx="3">
                  <c:v>51.875</c:v>
                </c:pt>
                <c:pt idx="4">
                  <c:v>48.125</c:v>
                </c:pt>
                <c:pt idx="5">
                  <c:v>35.25</c:v>
                </c:pt>
                <c:pt idx="6">
                  <c:v>31.0625</c:v>
                </c:pt>
                <c:pt idx="7">
                  <c:v>24.614999999999998</c:v>
                </c:pt>
                <c:pt idx="8">
                  <c:v>22.8125</c:v>
                </c:pt>
                <c:pt idx="9">
                  <c:v>25</c:v>
                </c:pt>
                <c:pt idx="10">
                  <c:v>38.125</c:v>
                </c:pt>
                <c:pt idx="11">
                  <c:v>37.372500000000002</c:v>
                </c:pt>
                <c:pt idx="12">
                  <c:v>38.25</c:v>
                </c:pt>
                <c:pt idx="13">
                  <c:v>39.25</c:v>
                </c:pt>
                <c:pt idx="14">
                  <c:v>38.4375</c:v>
                </c:pt>
                <c:pt idx="15">
                  <c:v>29.5625</c:v>
                </c:pt>
                <c:pt idx="16">
                  <c:v>28.0625</c:v>
                </c:pt>
                <c:pt idx="17">
                  <c:v>31.625</c:v>
                </c:pt>
                <c:pt idx="18">
                  <c:v>31</c:v>
                </c:pt>
                <c:pt idx="19">
                  <c:v>30.3125</c:v>
                </c:pt>
                <c:pt idx="20">
                  <c:v>26.8125</c:v>
                </c:pt>
                <c:pt idx="21">
                  <c:v>25.8125</c:v>
                </c:pt>
                <c:pt idx="22">
                  <c:v>25.1875</c:v>
                </c:pt>
                <c:pt idx="23">
                  <c:v>25.4375</c:v>
                </c:pt>
                <c:pt idx="24">
                  <c:v>26.9375</c:v>
                </c:pt>
                <c:pt idx="25">
                  <c:v>28</c:v>
                </c:pt>
                <c:pt idx="26">
                  <c:v>25</c:v>
                </c:pt>
                <c:pt idx="27">
                  <c:v>25.875</c:v>
                </c:pt>
                <c:pt idx="28">
                  <c:v>28.75</c:v>
                </c:pt>
                <c:pt idx="29">
                  <c:v>29.125</c:v>
                </c:pt>
                <c:pt idx="30">
                  <c:v>27.4375</c:v>
                </c:pt>
                <c:pt idx="31">
                  <c:v>28.5</c:v>
                </c:pt>
                <c:pt idx="32">
                  <c:v>27.625</c:v>
                </c:pt>
                <c:pt idx="33">
                  <c:v>27.5625</c:v>
                </c:pt>
                <c:pt idx="34">
                  <c:v>27.5625</c:v>
                </c:pt>
                <c:pt idx="35">
                  <c:v>26.625</c:v>
                </c:pt>
                <c:pt idx="36">
                  <c:v>25.5625</c:v>
                </c:pt>
                <c:pt idx="37">
                  <c:v>25.0625</c:v>
                </c:pt>
                <c:pt idx="38">
                  <c:v>25.8125</c:v>
                </c:pt>
                <c:pt idx="39">
                  <c:v>25.5625</c:v>
                </c:pt>
                <c:pt idx="40">
                  <c:v>25.3125</c:v>
                </c:pt>
                <c:pt idx="41">
                  <c:v>27.25</c:v>
                </c:pt>
                <c:pt idx="42">
                  <c:v>26.75</c:v>
                </c:pt>
                <c:pt idx="43">
                  <c:v>25</c:v>
                </c:pt>
                <c:pt idx="44">
                  <c:v>24.25</c:v>
                </c:pt>
                <c:pt idx="45">
                  <c:v>22.4375</c:v>
                </c:pt>
                <c:pt idx="46">
                  <c:v>17</c:v>
                </c:pt>
                <c:pt idx="47">
                  <c:v>18.8125</c:v>
                </c:pt>
                <c:pt idx="48">
                  <c:v>22.0625</c:v>
                </c:pt>
                <c:pt idx="49">
                  <c:v>24.03125</c:v>
                </c:pt>
                <c:pt idx="50">
                  <c:v>25</c:v>
                </c:pt>
                <c:pt idx="51">
                  <c:v>26.09375</c:v>
                </c:pt>
                <c:pt idx="52">
                  <c:v>25.78125</c:v>
                </c:pt>
                <c:pt idx="53">
                  <c:v>27.21875</c:v>
                </c:pt>
                <c:pt idx="54">
                  <c:v>25.34375</c:v>
                </c:pt>
                <c:pt idx="55">
                  <c:v>24.5625</c:v>
                </c:pt>
                <c:pt idx="56">
                  <c:v>22.9375</c:v>
                </c:pt>
                <c:pt idx="57">
                  <c:v>21.375</c:v>
                </c:pt>
                <c:pt idx="58">
                  <c:v>22.09375</c:v>
                </c:pt>
                <c:pt idx="59">
                  <c:v>21.90625</c:v>
                </c:pt>
                <c:pt idx="60">
                  <c:v>21.15625</c:v>
                </c:pt>
                <c:pt idx="61">
                  <c:v>21.5625</c:v>
                </c:pt>
                <c:pt idx="62">
                  <c:v>20.6875</c:v>
                </c:pt>
                <c:pt idx="63">
                  <c:v>18.59375</c:v>
                </c:pt>
                <c:pt idx="64">
                  <c:v>18.6875</c:v>
                </c:pt>
                <c:pt idx="65">
                  <c:v>22.4375</c:v>
                </c:pt>
                <c:pt idx="66">
                  <c:v>25.25</c:v>
                </c:pt>
                <c:pt idx="67">
                  <c:v>26.4375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6-1A82-7C46-AB67-B4D76DB7B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4603648"/>
        <c:axId val="199990016"/>
      </c:lineChart>
      <c:catAx>
        <c:axId val="14460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9990016"/>
        <c:crosses val="autoZero"/>
        <c:auto val="1"/>
        <c:lblAlgn val="ctr"/>
        <c:lblOffset val="100"/>
        <c:noMultiLvlLbl val="0"/>
      </c:catAx>
      <c:valAx>
        <c:axId val="199990016"/>
        <c:scaling>
          <c:orientation val="minMax"/>
          <c:max val="5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4603648"/>
        <c:crosses val="autoZero"/>
        <c:crossBetween val="between"/>
        <c:majorUnit val="5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BCFEFF7-3D73-46A0-87D3-D8259C54CB06}" type="datetimeFigureOut">
              <a:rPr lang="pt-BR" smtClean="0"/>
              <a:pPr/>
              <a:t>09/11/2020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AAC6A0-912F-4AA9-9D0E-F2C46BF3C2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5983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8DF87-94AD-4585-9112-FB5739434767}" type="datetimeFigureOut">
              <a:rPr lang="pt-BR" smtClean="0"/>
              <a:pPr/>
              <a:t>09/11/2020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1676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1A587-0A0E-4D80-947E-55F253A39C1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4436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72351-A09C-44D5-9DD0-0622ACA34EF6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376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65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C450A6-1A2C-964F-AE02-E3B9BC84F376}" type="slidenum">
              <a:rPr lang="pt-BR">
                <a:latin typeface="Calibri" charset="0"/>
              </a:rPr>
              <a:pPr eaLnBrk="1" hangingPunct="1"/>
              <a:t>7</a:t>
            </a:fld>
            <a:endParaRPr lang="pt-BR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53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7D718-5535-41E7-9A71-E741FC9624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37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Após a pressão em 1826, O trafico aumentou . Dessa forma, existe uma queda na importação de cativos, mas essa queda não deve ser atribuída somente à lei de 1831.</a:t>
            </a:r>
          </a:p>
        </p:txBody>
      </p:sp>
    </p:spTree>
    <p:extLst>
      <p:ext uri="{BB962C8B-B14F-4D97-AF65-F5344CB8AC3E}">
        <p14:creationId xmlns:p14="http://schemas.microsoft.com/office/powerpoint/2010/main" val="174271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Após a pressão em 1826, O trafico aumentou . Dessa forma, existe uma queda na importação de cativos, mas essa queda não deve ser atribuída somente à lei de 1831.</a:t>
            </a:r>
          </a:p>
        </p:txBody>
      </p:sp>
    </p:spTree>
    <p:extLst>
      <p:ext uri="{BB962C8B-B14F-4D97-AF65-F5344CB8AC3E}">
        <p14:creationId xmlns:p14="http://schemas.microsoft.com/office/powerpoint/2010/main" val="1028197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7D718-5535-41E7-9A71-E741FC9624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79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A1A587-0A0E-4D80-947E-55F253A39C1A}" type="slidenum">
              <a:rPr lang="pt-BR" smtClean="0"/>
              <a:pPr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631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8389012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332656"/>
            <a:ext cx="6589141" cy="5832648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i="1">
                <a:solidFill>
                  <a:schemeClr val="tx1"/>
                </a:solidFill>
                <a:latin typeface="+mj-lt"/>
              </a:defRPr>
            </a:lvl1pPr>
            <a:lvl2pPr marL="457200" indent="0"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2pPr>
            <a:lvl3pPr marL="914400" indent="0"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3pPr>
            <a:lvl4pPr marL="1255712" indent="0"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4pPr>
            <a:lvl5pPr marL="1597025" indent="0"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14"/>
          </p:nvPr>
        </p:nvSpPr>
        <p:spPr>
          <a:xfrm>
            <a:off x="1358414" y="6236543"/>
            <a:ext cx="7570480" cy="504825"/>
          </a:xfrm>
        </p:spPr>
        <p:txBody>
          <a:bodyPr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255712" indent="0">
              <a:buFont typeface="Arial" panose="020B0604020202020204" pitchFamily="34" charset="0"/>
              <a:buNone/>
              <a:defRPr/>
            </a:lvl4pPr>
            <a:lvl5pPr marL="1597025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Freeform 11"/>
          <p:cNvSpPr/>
          <p:nvPr userDrawn="1"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21121710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Citação com Marca d'ág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466" y="188640"/>
            <a:ext cx="7211069" cy="5976664"/>
          </a:xfrm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500" i="1">
                <a:solidFill>
                  <a:schemeClr val="tx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2pPr>
            <a:lvl3pPr marL="914400" indent="0"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3pPr>
            <a:lvl4pPr marL="1255712" indent="0"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4pPr>
            <a:lvl5pPr marL="1597025" indent="0"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14"/>
          </p:nvPr>
        </p:nvSpPr>
        <p:spPr>
          <a:xfrm>
            <a:off x="215107" y="6236543"/>
            <a:ext cx="8713787" cy="504825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255712" indent="0">
              <a:buFont typeface="Arial" panose="020B0604020202020204" pitchFamily="34" charset="0"/>
              <a:buNone/>
              <a:defRPr/>
            </a:lvl4pPr>
            <a:lvl5pPr marL="1597025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01642809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1">
            <a:extLst>
              <a:ext uri="{FF2B5EF4-FFF2-40B4-BE49-F238E27FC236}">
                <a16:creationId xmlns:a16="http://schemas.microsoft.com/office/drawing/2014/main" id="{C9E1F07F-5D62-454A-B43C-48438A526C67}"/>
              </a:ext>
            </a:extLst>
          </p:cNvPr>
          <p:cNvSpPr/>
          <p:nvPr userDrawn="1"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Freeform 11">
            <a:extLst>
              <a:ext uri="{FF2B5EF4-FFF2-40B4-BE49-F238E27FC236}">
                <a16:creationId xmlns:a16="http://schemas.microsoft.com/office/drawing/2014/main" id="{599A9925-98C4-DE4A-B89B-535265907A9E}"/>
              </a:ext>
            </a:extLst>
          </p:cNvPr>
          <p:cNvSpPr/>
          <p:nvPr userDrawn="1"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36450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6768752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93056" y="1541538"/>
            <a:ext cx="6771614" cy="5127822"/>
          </a:xfrm>
        </p:spPr>
        <p:txBody>
          <a:bodyPr anchor="ctr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defRPr sz="1800"/>
            </a:lvl2pPr>
            <a:lvl3pPr>
              <a:spcBef>
                <a:spcPts val="0"/>
              </a:spcBef>
              <a:defRPr sz="1600"/>
            </a:lvl3pPr>
            <a:lvl4pPr>
              <a:spcBef>
                <a:spcPts val="0"/>
              </a:spcBef>
              <a:defRPr sz="1400"/>
            </a:lvl4pPr>
            <a:lvl5pPr>
              <a:spcBef>
                <a:spcPts val="0"/>
              </a:spcBef>
              <a:defRPr sz="1400"/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647091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55781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Freeform 11"/>
          <p:cNvSpPr/>
          <p:nvPr userDrawn="1"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35784565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36719871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02786624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9721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34696368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895539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78974494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5736" y="624110"/>
            <a:ext cx="6768570" cy="1280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057" y="2133600"/>
            <a:ext cx="6771431" cy="4466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8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6" r:id="rId4"/>
    <p:sldLayoutId id="2147484037" r:id="rId5"/>
    <p:sldLayoutId id="2147484039" r:id="rId6"/>
    <p:sldLayoutId id="2147484040" r:id="rId7"/>
    <p:sldLayoutId id="2147484041" r:id="rId8"/>
    <p:sldLayoutId id="2147484042" r:id="rId9"/>
    <p:sldLayoutId id="2147484047" r:id="rId10"/>
    <p:sldLayoutId id="2147484100" r:id="rId11"/>
    <p:sldLayoutId id="2147484101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amara.leg.br/legin/fed/lei_sn/1824-1899/lei-38056-15-dezembro-1830-565833-publicacaooriginal-89571-pl.html" TargetMode="Externa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.sp.gov.br/repositorioAH/Acervo/Alesp/Imperio/Fcgp_031/FCGP-RE34_002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>
            <a:normAutofit/>
          </a:bodyPr>
          <a:lstStyle/>
          <a:p>
            <a:r>
              <a:rPr lang="pt-BR" dirty="0"/>
              <a:t>O Ato Adicional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/>
          <a:p>
            <a:r>
              <a:rPr lang="pt-BR" dirty="0"/>
              <a:t>e a Definição das Competências Tributárias</a:t>
            </a:r>
          </a:p>
        </p:txBody>
      </p:sp>
    </p:spTree>
    <p:extLst>
      <p:ext uri="{BB962C8B-B14F-4D97-AF65-F5344CB8AC3E}">
        <p14:creationId xmlns:p14="http://schemas.microsoft.com/office/powerpoint/2010/main" val="1999762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9025" y="296764"/>
            <a:ext cx="8784976" cy="1116012"/>
          </a:xfrm>
        </p:spPr>
        <p:txBody>
          <a:bodyPr anchor="ctr"/>
          <a:lstStyle/>
          <a:p>
            <a:r>
              <a:rPr lang="pt-BR" dirty="0"/>
              <a:t>Entrada de escravos e imigrantes no Brasil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3" y="1412776"/>
            <a:ext cx="8784976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839944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306771" y="306792"/>
            <a:ext cx="8660518" cy="1116012"/>
          </a:xfrm>
        </p:spPr>
        <p:txBody>
          <a:bodyPr anchor="ctr">
            <a:normAutofit fontScale="90000"/>
          </a:bodyPr>
          <a:lstStyle/>
          <a:p>
            <a:r>
              <a:rPr lang="pt-BR" dirty="0"/>
              <a:t>Exportação de café em grão </a:t>
            </a:r>
            <a:br>
              <a:rPr lang="pt-BR" dirty="0"/>
            </a:br>
            <a:r>
              <a:rPr lang="pt-BR" dirty="0"/>
              <a:t>(sacas de 60 kg)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06771" y="1690780"/>
            <a:ext cx="8660518" cy="4730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5254" y="6421647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</a:t>
            </a:r>
            <a:r>
              <a:rPr lang="pt-BR" sz="1200" dirty="0" err="1"/>
              <a:t>Ipeadata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591801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561BA1-1CF7-844A-9D5E-620D07CA6A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Voltando à questão tributária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413E8E-2963-2841-9B27-065D56B827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Primeiro Reinado e Regências: a definição das competências tributárias</a:t>
            </a:r>
          </a:p>
        </p:txBody>
      </p:sp>
    </p:spTree>
    <p:extLst>
      <p:ext uri="{BB962C8B-B14F-4D97-AF65-F5344CB8AC3E}">
        <p14:creationId xmlns:p14="http://schemas.microsoft.com/office/powerpoint/2010/main" val="3612899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5736" y="624110"/>
            <a:ext cx="6768752" cy="1280890"/>
          </a:xfrm>
        </p:spPr>
        <p:txBody>
          <a:bodyPr>
            <a:normAutofit/>
          </a:bodyPr>
          <a:lstStyle/>
          <a:p>
            <a:r>
              <a:rPr lang="pt-BR" dirty="0"/>
              <a:t>Primeiro Reinado e Regência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93056" y="2133600"/>
            <a:ext cx="6771614" cy="4535760"/>
          </a:xfrm>
        </p:spPr>
        <p:txBody>
          <a:bodyPr anchor="ctr">
            <a:normAutofit fontScale="92500"/>
          </a:bodyPr>
          <a:lstStyle/>
          <a:p>
            <a:r>
              <a:rPr lang="pt-BR" dirty="0"/>
              <a:t>Até a Regência (1831-1840): questões políticas eram mais relevantes e a</a:t>
            </a:r>
            <a:r>
              <a:rPr lang="en-US" dirty="0"/>
              <a:t>s quest</a:t>
            </a:r>
            <a:r>
              <a:rPr lang="pt-BR" dirty="0" err="1"/>
              <a:t>ões</a:t>
            </a:r>
            <a:r>
              <a:rPr lang="pt-BR" dirty="0"/>
              <a:t> tributárias ficaram em segundo plano</a:t>
            </a:r>
          </a:p>
          <a:p>
            <a:r>
              <a:rPr lang="pt-BR" dirty="0"/>
              <a:t>Constituição de 1824: Conselhos Gerais nas Províncias subordinados à Assembleia Geral</a:t>
            </a:r>
          </a:p>
          <a:p>
            <a:r>
              <a:rPr lang="pt-BR" dirty="0"/>
              <a:t>Ato Adicional: criação das Assembleias Legislativas Provinciais</a:t>
            </a:r>
          </a:p>
          <a:p>
            <a:r>
              <a:rPr lang="pt-BR" dirty="0"/>
              <a:t>Competências tributárias: lacuna legislativa</a:t>
            </a:r>
          </a:p>
          <a:p>
            <a:r>
              <a:rPr lang="pt-BR" dirty="0"/>
              <a:t>Leis orçamentárias</a:t>
            </a:r>
          </a:p>
          <a:p>
            <a:r>
              <a:rPr lang="pt-BR" dirty="0"/>
              <a:t>Mas antes...</a:t>
            </a:r>
          </a:p>
        </p:txBody>
      </p:sp>
    </p:spTree>
    <p:extLst>
      <p:ext uri="{BB962C8B-B14F-4D97-AF65-F5344CB8AC3E}">
        <p14:creationId xmlns:p14="http://schemas.microsoft.com/office/powerpoint/2010/main" val="799731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data:image/jpeg;base64,/9j/4AAQSkZJRgABAQAAAQABAAD/2wCEAAkGBxMSEhUSExIVFhUXGBUaGBgXGBUVFxcXGBcXGBUVFRUYHSggGBolHRcXITEiJSkrLi4uFx8zODMtNygtLisBCgoKDg0OGhAQGy0lHiUtLS0tLS0tLS0tLS0tLS0tLS0tLS0tLS0tLS0tLS0tLS0tLS0tLS0tLS0tLS0tLS0tLf/AABEIALUBFgMBIgACEQEDEQH/xAAcAAABBQEBAQAAAAAAAAAAAAAFAAIDBAYBBwj/xABDEAABAwIDBAYFCwEJAQEBAAABAAIRAyEEEjEFBkFREyJhcYGRMkKhscEHFCMzUmJygrLR8CQ0Q1N0g5Ki4fHCsxX/xAAZAQADAQEBAAAAAAAAAAAAAAABAgMABAX/xAApEQACAgICAgEDAwUAAAAAAAAAAQIRAyESMUFRBBMiMnHB8BRCYYHR/9oADAMBAAIRAxEAPwDzhyheVZqBVnhKiaJ8AbHv+ARCmh2z+PeiVMJJdlo9FtqZi/QPcpWBMxTeoe5TKATaJs3+cAh8oviMOHxflp3LlPBNHCe9VjNJAlF2N2Q6x/Ez3rbYc9VvcFisVim0xlaAXWMaAcbqN23K5tnIHIAD4JXBydjc0o0ehsKt0H3C882ZvBVY6XkuZxsJ8CtnsnadOsJY641GhHgllFoCZ68E5NYngKlExAJLsJIGElC7C6sGzkLkJ0LhWNZwhJczLmdAJ1cK7KaSsY4ksjit9hnc2nSBAJAc50TB1AA08U+nvY/U0m+Dj8QovPBeSywZPQN+VdvUwn+YHsY4/BZam4wIIJ6sECPtf4TiTx0ju1RvfraHzplDK3KadYOMkGxBZY85cLGEDFOQczWn0JANMzrE5g3/AJX+KTmpbTK44OOpIs4U2vrNW0uPqNm0An80KVosB911vz1vVH7puEbYDQEvEGeOQaAmfE+Ke3SOGV1tPWqn0RdQZ1LoY4WP4WdpH0TeGjU6tcnT0q88fVBvy7lzgQbWpiDMfVcGju4p7xf81WLx6nAD3lYwyn6QH3qHC/o8BoExo6v5Dp+M6uVikOsOU0OMD0ftesowyWaeqfuj0uWqxig8i/WbrFzEa29MXv2d3FJPqVJHpNsY1jw+sF/Hw4rqrZAxlVqqVAieIZCoVQu9HltDtmC7vD4opTCF7KPWcOwfFGGBTn2Vj0WGpYhnVKfTTnNkEJCgHbcDuHuSrWaSNYMJzdk1T/eADsClfsHqmXucYMDti3tTKvYG7M5QZndBdE6kkD2kgLYbE3Pa9oqOrNez7NMh3eC/u5ALN7Cwbqj4YQCBxAPsK2uxsOW1XNNRrYpnNdrQfvRpxhLnyNaTL/HwprlJaJsdQwb6RpUskwQIBmRwk6lYbAYs0Xh4sQdOziPgvRcFsV4cX5yWGTFi2/KywW82B6Gu4gdV3WHxHmkwSVuPsf5MHSl6PpPD1A5rXC4IBHaCJCnQrdnCupYWhTddzaTAe8NCKBdCOFjkkl0ImOLq6kgY4VFVKlKr1Cgwohe5VjUPNS1iq7kgyLFGsUH3u2x0VLI0w98gdjfWd8PFWauJFMFxMALz7auNNeq6odNGjk0afv4qWbJxjRfBi5St9IqUwrdIKFgVimF50meoTGmCI/lrj2qjEA3eIyz9ZI1nLnDrX4Tr5EqYUNemQ4kGCcvAnQn7w9hCbDLdEsq1ZzBAZWmbF8d/1fBoE+zySpNgcuqeTONXxTsJwB16Vs3jjS73HxT6LbaEDKeGUelU4lWYi6GsHYRJp/dn6N3E3Oia8ST+KpoCdafEm58E5mrY50dBm1Y7VxTw2/O/O/1fDgFgnGNgj/Q1udD6vBMy2HdxudSp2i4/0dO46nimU4jleO3jqSiAGGt95h4STA0FvrNfHwSUragiekbykmBo231ouOU+CSoRMniKeqHVQjeIZqhNduq7UzzWiLZX1h7vijbWoJsz638p+COsCWfY8Oiamp2hRMapmBIUJITw1NCkCwADTpmhiyRYO63gdfJajZQBrvL2AuGhy5uWhkRbmgm8RIYxzQSQ8aCYEGfBEt3sfDukMEdvxUcy/uO3407XE07WOMkDKNOUjnl4ceJQ3GspuHRZWuLnxeHZWthzpHCQIn7wV8Yw1bNGvcfGyo4bDZa9b6MtzdGQ83D2Zcog9jmvt29qjijcv0KZpuMP1PTqHoN7h7kO2bt5lZ+RoEggOhwOUkSARGqJUR1B+Ee5YTdykDijmF21KbmZmMbE03NLqbhd+sSdJheieUehpJNXSiYSSUrMHfKnnJFJ5w7X9G7EjL0YfMaTJZJAziyDZkjSPKruU0g3Fwfb3KOo1ZhKdQqB6tupqvWpmDCShjGb2Y+T0QNvW/ZZ1rm/ab5hWd4tzKtV7nl5knw8pQjC/J9XJMVGj8TT7wueWJTdtnXDNwVJBRj2/ab/ALh+6tUiDoQe4j91n9ubmYrDUXV3PpOawCcpfmuQ0Q0tjV3NB93NgYiu8spNY4hofdzRAsPO4t2FI/iJq+RRfKfo9DpUz2qHHU8zYgG4MHKAfFwI8wsltjYGNwuRzxkDnNa0tqA9YmAOrcaqzsz5/wCs85Pvh7yQZuzKMx01BU/6VxppjLOpao0WAsANOuIEtAsKMRl1A/lk6izSB6vBt/rKnElcw7iDTubkzJDSZdh2zcZjqdYKloDTj1eTnf3rhx70Rl0NEEtkjXD6kn1H8BolRv8A8TpAu0DTUqxRaerrrQ+y37QTKNhPHKzQybEDU2WMOLTA7m62FhwCbl6p19JuggXHuTwYHbDuOY2BTqjLGZ9Jn6X8O8BYUEtq2M1G66yRNhzqCI/gCSsF5i1QXj7Q/TUCScRGZxDUHxAuUfxTdUExTbldqPNB+A+tHcVoKSz+GtWb3n3FaGlqhMaHRZapqYUTQtLuS9nTljolzerPE3JA8EhQr4Pd+vUAIZlHNxj2a+xFKO6NQ61GjnAJWzdTgKTo4bHmjQtmRwe7QaQS7Mc1uAsCWnzhHau5WFc7OxvRO+5Zp7CzTyhEDTuOwolRdwOqaME9M3OUdozWC3WNJxLnN6Pm0HNE3sRb2q/iNnMPUyDK2AzjbK34yj4uENjrOHAQBHCw/db6UYLQZZZTeyjh6zg405uIjtbw+I8E6jgabSHCm0EXESPcYUmJpddr+It3jkfep3BZCjmYhB9696GYOiagaHvkBrZjvJPIIjWEDvleR7+Oe6q8GYDZHgTPsPsRsCQI2vvrjMSTNYtaZ6rOq3uga+KFDGwbuMmYAk6CSL6oSahBhHdhbwOoNexuUZxDjlbmIiMuaJjslCS8lsdPSDuwd+K+HhrarHsGjHkga6CRI8F6zu9t+njGy1paQGyCREmZDTMmCDeAvEcPtY5XzlId6QIBBsRoR2nzWx+TTDdJWY9zT9GwlhuA0udJjnLDpdTjJ3RbLiSjZ6fUCiVhwVN2qsziJDQB4KJ+GDbwrNLgq+1JykDiCPYs1oKPKtu710cRLKlRzac+gOkGhtnLfSPsS2Vt7B0iHU6z2u/1yO4gyCF55jHnOQeEgj3o47bzj81LWNHzem1jbTIaTd3MmVCWLzbOuEr0kjYb17abi6FNzR9XXoHMAcrg6o0WkagzI7RzhV8JGWM7IESQKIyxl9KHEGzh6QGvgKmFwgrYR2MNvpiC0WYfpKJz/l63mUUouIOjQctiHG8EawwOF5PH0jqcySd0kwxSTdE+FZBp3PpiSIAgBtQ3mIho0XaZlrTm9QevOtYch2pzXDLFg6K1hEyaYY30oPPgNPOSkDBgHQxdv+MCNPuiVGi6aO0GXGnp0vVJ0LhCYxpyyTNuIgfWxw7lYa11rH0gfSOgfI9hTBThuhENPMn66YvbRY1j8vDtqiwgREf/AEmPpn7PrUTc+f6ipHkSdda+rgNIPwTHAZW2Fsk3nSm+PaxYxUzAADPFuRvBI58ElK64HWv+AmbngWGEk5Kv5/EZnFhBcULo9jAguLF11o88DC1VnetFS1WddPSNjg4Hwm60mEpueQGtk8v53IyTYYsssC2O6OBe708OxhY7NSqEkufxggeiP5BUW6e7Wf6Ws0hoPVZxcRxd2e/3+gU6ccI8UiRRsho1gZzDKQJIPCO3iDwPYnBjzlgNgxMkgjiYEEH2KDaIuwDVxy9oDgQe8fsrrK4GYD1XQe8gO/8ApOKdqw2/HgpwOq08VQqGSEVoMsE0exWS0zIQ5g61T8UeQARFoQsD6SoPvD2tajI0RPbPh5FSPGi6BAXUgSCo29+Vu/isZvj83puHTOawuBgOMSNDHNbWubgc/cqG8WxqGMomhVbI1aRAcx3BzCdD77grUE+cts4FlJ56Ksyqw+iWnrAcnN591lRokZhmnLN8sZo45ZtPet7t3cYUg4Q9pEw43B7e49iwNakWktOoMFUW0L0ajAYLDOqMY/EEUgTmJZ0bg0TYg6OtBiYnitns/frD0a8NBbRBc2chIDWsYGFoaZPWzjuDV5I2o4nU3UrHGNTx4qbxoo8rke5Yb5VMA5gL6ha7iMjjx5iddfFYb5Qd7umqsOHxM0w24Y/L1pJkwb2gdkLy0HtT7xN4mJ7eSpRM22A3oLH5nF5bfq9K466CXHhe69P2XvjhG4akyri6JqNaA76Wm6LmBmzXgQPBfPWftPmU17u0+ZSuCuw8tUaXebo/nVY0nsfTc8ua5rgRDjmjwJI8FVbiAB6Q7pCCE9p8ykBP/vuR4jRyOPR7RjNoYKlsr5qzF4d1TonEhtRpmo45yBzuYHchuG29hSfr2DqEdd5ierZoqOcOEcNBqvJ1NRYCCONo1J7gBcpJYkwxytHqmJ3iwrGNPSUyBNmOa46kw0cr+wKCjvJhi4EkATN40LItB+1deVOF1ewhkQl+hFFI522em0tv4WCOkZMG5MXiNT2qydu4UHN01MDse0nUcAZ0B815h0a6KCH0V7Kc2eq4DbNKs4ilULiORdyMR45fLzIuqOvepHCc0RA1HmvNd3KMNqW4j3EhEzhs1ySQecn46qMoJOh1bRr8Tig2AagBi/VbOpvApuAHl4pLK0sEeB+CSFINBDGoNiTdGMaUFxS6jzgZmhxWk3Uw9XFVhQbWfSYBnqPpwHwLBrSdCSdexZPHGDKt4Ha2IwTiaT2gvAkwHWBJAuLXVPAq7PojDUA1oa1xEAC/WPjPvVyTE+5eZ/JxvjXxT6rK+V2VrXNLGEG5IM5fBeh0cQDwd4gj4KfTop2B9pbRjF4Zo49IddQGRMd5V7CYhrq9Rg1LWv7z6JPgAzzVivs6nUe2qWjO0ENdJsHRII0OgQutgH0a7cRILRIfB9R0Az3EB35UGFbD4pohTMAKmDdWWGypEVkguVRykVKk82kf7Rb2K406KrUPXee33AIyAhxTCQlmTQkCDtqY4U6lMEE5g74XVqlULoI9GP8AxZza2ErYnEUajajWUGky05s1Rv2xHAmw7L9i1FNrY4QP5oh5GBG9bZwzuMQfbr/Oa+ed4HNOIqZdJA8Q0B3tBX0Xt/atGhSc+tUDWaXEzNsuXjK8MrYWhkqGlEkuc08QJJa0ToBYIp0CrMuxpJtfX/tTCmY0PHgr1XZuIyZ3Mdly5gSOBEgjwVmrscGWsaZjiSdNbJpSo0Y8ujHtpn+Qu5D2eYVhmz3clN//ACnckbQOLKGTu8wuub2jzV6hs85hItK0uOwgZhH2E5DwQcqComLy9oUjcO/g1x/K4/BXN2R/VUu8/pcvRQEJSo0Y2eUELVbrYR7BUz0nNnKWuc0jnYSPFAdo08leq3k9/lmMLeNxQ+bU3kwMjSZ/CJWk9Gijz/alLLVePvH23+K5hHXVrbRD6heySCBwOoQ9hIMpgLTDJHFRiqQ6FFTxzYgz5KOpiGnifIoUdDmq7NnuxBZU5y33FFMAR12HnZZndbaFNrXhzgLjUa2RvDY2mKwcHtg63C5ZxfJl4yXFFivVypKbGAEy0g9xB9y6plENxqD4lFMa5Ca67DygPtLip6mLayoxzqbXjJo6YmdbKHaKg2hdtM9ke4p14AHdnbdcKzHYdjaDhIOUkipmIhrwdRy716tu3vK2uMrjkqDVhPtaeLf/AArwjZ1SHjkbef8AAj1Su4kODiHgy1wsR5apZ9jx0fQFKtZWGvXlm6+++XLTxRAOgeND38ivQ8JjWvEtcCDpCQagj8FNSxbLjMJESBcidJA0WY3l2+zC0wS5oc9wa2e2bx3AodsbabA41aUOD4D9JebxB53KWWXg0Uhhc02jdnEgDQ+z4qicWPEmTxiTMd6Y95e2BLZF+fcu5CJIAJ74+Fk7kSSHVMextszWnkSC7/aLoNtbbbfqmCoXvs3qPF/xEQBxnsTNoY+swxkDB90AyTMDMbHwCEYnE1iekLyIsYygt4xbwUJZ0joj8dy8o2GHokw593QJiw8ParRss1g9vOYAaha5pcxoNmulxDW/ddci1vFFxtWk6k6s2o0sAdJnTL6QdyI4g3CrCakrRKeOUXTPJvlj2lmq06ANmguPebN+KwuCrFuswdOR7lZ3i2mcTiKtY6OcSJ4NHojyWg+UrDCm7B0G26PDjzJgnvJaVVeibjqwMd66/QiiSC0UxT09UNDR7AFsNzmCtiHtiQKLz49X915xWoBrGniXPHgBTi3ifNen/JoP6mpJ/uKndqxJkq0UxL7ZAJmzW8lMcCI0RFoXXCyU1gU7Oby4qLeNkYWp3H4Iw8WKEb0u/pand8QigGN3UH9XS73focvRDqvPd0v7XS/P/wDm5b2u+Cmn2CBgd6mZcVU7cp82j4yiJqZtnjsEeT7eyFW30b9O082N9hcP2Vzdd2ag5p4PPkQD+6PhA8szXSHmonOJRfeHBtYQWiJQZOLZ1JcSWAXdn6HvCuZlSwGhVpYZMsGq5sZSRImxjjHwSTYkAkxw0k6lcS6Gd+Db4w2Qms5AHbSrf4h9iYcfU+2fZ+y3EmXdoqGremzw9yqPxDjqfcrTL0v5wKNUYic2BZE6NbMAf5KHNuiewsG0tdUrPLaQexktALszg4jUwGw0km/Baa0GDK+MBcQAJ/7RDZG2cXhSCzMW/ZIJH/S2Wyd02ZgWV2ubN5jMB90gw6edtVq24GiwgGnYDlZT5aoamec7xbXbXYytNZzi5udj2Q1nVIIY7LpJ5lbzc/BmlhqbnsyucOpT+yDoT94i5UGLxNKrUFHo2lou42iBw7bo/s4Gq4VDobMHJvF3ilpMoptKg1hmw0KxCbFl1qYQobTwwqNEkjKcwIue2BxMSsxSw5aRDT1s5MknrF0Zb8JdHgVsMQ1C3YeHZokAQAOHKB2X8SVDJj5Mviy8VQEpbNAa1z2Gq0OnqFwdTc0wYbbNBFxAII46LF70U2YGlUp0H1MuKaJaQcoh3WMn1otHI9y2+ztqRjquHPrsFQdrmw1x7y0t/wBi5vtsP5zhnMEB9nMJ4OHbwBEjxVIxUeuhJScnbPE9lUekr02HR72N/wBzgPitFvvjRX2jXcIy04pN/J6X/PMg2Ez4TEB9SmQ6k4OAOhc27DOhGaNFHhDaXGTcuJ4k3JPaqv2Klo7telFKi77T68dzRQHvlb35MXf1dT/L1PfTWb35wPQ4fZzCIcaVZ7hxDqj2PIPdmjwR75Knf1dT/L1P1U0sl0NF6kSBddomhdOiApC7QoHvS7+lf4e8I6s7vY7+nd3t94RQGZrdH+10+5/6CttiysVuf/am9z/0lbPH6IzBAym+FzSd2OHuP7rm6dS1UfhPvB+CdvHek08n+8FCtlYgs6QjXIfMEfuUV+Isuy7vDimu6oMkG/Yga69xJk8VxOKJJJJYxbwWhVprlUwehVhExLmSTCEkBrHGmm5FYcoyiTTI8qs0KwAhQuTAVuxiw0gGOHBENn48MZUpuaDTqZZ5se2clQd2YgjiHHkgwcZVkO4rUDp2XsLUrB+Snma4HgTbuI4LU0K1VrZr4mo/7pcQ0fi59xssnhdoPaID4sADAMAaNk6D9lM6oYOd3W4FwDgf52KTRRG43Pd09SoAZDiASODW3cB3yB4L1DZ1PU6ADKPj8F5/8mtDJhzUIlznQO28ADxXpVGllaG8te08T5oILJmJlTRwCkYo6lp8EWBA2jinOJaeGq6akBA8RtduFrPp1pmoc7HR1YJgtn7Q/ZTY6vEOB6pU7KUZLb+O6HauFqEwJyE/de0tv4uleiY0NyEuMAC57F4Zv9j+kr5QfRARnaW+tbE4WnQyFtQAdM/1SBZrrXE65eYgSna0BKwbvltYYmsGM+qp3HedJ52Ue6uyTicTTpR1B1qnLI0jNPfZv5kGqVYEcLkk6k8ytt8nu8eCw9J3SPyVnk5iQYygnI1pHCL95KNaNaG/LQfpML+Ct+qml8k5/rKn+Xqfqpob8qO2aWJqYc0jIa2oCbcSyIv2FQblbZbhKz6riADSe2XSRJLSNOPVWfSNHpmgBsukrE1t7zwJ8GgfqVGvvTUIgA+Lj7gtxYto3rqoGpA7yAsrvZjGOpFrXAkuGl7d6zVXa9Q8h4fEqpUruOriUyiK2S4Gs+m/NTdlcAb28dbK7iNvV3NLHPaZ4gAHwLUJShNQLL9fahdS6MtHC8mbc1Sp1CJjiCPApqSwBJJJLGEkkksYs4PQqy0qDBMJBU7mEImH57ri4wJLBssuKYnFMKwiOFMITk1YY5Ce0rhSWMdzJ9OuRbVvI/DkoSpsJRL3tYASXOa0AakkwAPNAKPdvk+wf0NIR1abAT2vcLDwEnyW0Q7YGz+goMp+sBLj946+HDwRFqmhmPmygfUnwSxeIDGlx0AJPgq2EnJmcOs6XEcuQ8BAQZijvPsgYqg5os8CWOsYdFpnUHQryfC7yYnIaYb6Ig5WyWkTMycrfEr2zD3bHZHkvnveqrU+dV2OLgG1akNmw65iBppC3GxlPiR1jTBLqjg5xM5WEPcT96qeqD3SqlbGZhAGUfZGneZuT2lU3VI4qFz57k6ikBzbO1a06KJzlI2mCndAUwhAFdxDTl/naq1ZhESjODwfSy3kCeen/qSTqiuNWmZABODURp4EKy3CNHAJrE4gcUik6kRqjAZ/DYKnjNOC1mcaKtFkmFO7DQq1KpBlTvxJPAIgVHBSVYNVxtcQe5Q0mSsFoiLUsqmqMTRCwKI8qWQqQuXIWNRb2eyxvxCuAjlP87FFsloh3eFdgcEjeysY6K/VGjPaUlKWOOnsSWsPEjBUTk8phTnMNXJXSmIhHSkVyUpWMII3ujtVmExLMQ+l0gZJyzBBNszeBcATAKBkq1sygalVjANT7OKD62PFNukfSOwNv0MYzPReDzaeq9v4mm/joiwWE3bwApNBiDz/AGV7a++NPC03moZcGksA1eRADe+SL8p5LmhlUtFsmHj0Wtv4uXZfUYA4/eeT1B3DXy5IzS9HwXm+D2384w9J7oz1HtL45h8GPKPJej0XSAqEmQbIqSzuJHkS33heK/KjRy7RqRbOKbvNuU/pXr2w6nXr0/s1JHc4Aj2hy8z+WXCZcVSq8H048WOM+x4RiZmLpbIcbyPCXe5VcXh+jdCI7MxuTquPVOh5HkVFjz0pzUwXc7FFN3sNJrRNsHCCoHTFiNe3/wARY4KNP55IBgBUZLg5re8/ASVbrY9/GqTzyDLb8ThPsCnJNsrCLrorbawuUgkxMwInlMmbK1h8WylJY7O4sNshygmLTM+xD+laJy0x3kFx75dx8EypiXOEXjlw8tE9WqClV7/co0sfFnC/85qdu0xpC61oHqg+SkAZGU02xPIe8QfamdCKL9lc409iq1iTqjBoUC4HJlEeqRrz68pvzNknKLXiQL8pQUkZ4p9AegySrHzcIth8GQC9opGBcdTNHGGm/sUwqWzHDDKNSWHt1dAHJZy9CqNdmexFONE2i1aLE1KDwIptaeIif4FA2lSj0WeRlbl/gPFX2A6oTCjNTCNOjWpjcK37A8pR5A4MEZksyNtwjOLG+KTm0h6gPcPityD9L2yvsptnd47UQZTAvZU+mj0GhvcmhhOspWrGUlFUlZdOKaNDPckoaeCJSQqI3LJ4RXc5NJSSVjjGFKEklgnQEkkljDOK2vydYBrnuqnUQB70klD5H4M6PjfmeoY2pkp2XiO39ovr1nuedCWgcAAYt70klL46+5ls/wCCCe5+LcXil6oDyOywd72e0r27ZdYuY0nkupLofZyeAbsuqRj6reDqYce9rgB+srNfLTSHQUH8RVLfBzHE/pCSSEews8jDlaNVzgASY5cJOphJJNIfA90VzxklNERN/NJJZDT0y3isJkpU6kzn4Xt4zdLF4UM6PjnAPER7bpJLL/pNyYQo7CBqNZnsWZvR7YgXVnBbuNdXfTL+qyD6NyDwkm3kkkpOTHX7ixWw6bK7acuLXNJ9UEERxi+vJDNl4ZtSv0ckNki0TAPOI9iSSZbX+gOTT17JNsltKqadMOEakuDp7hlEeag+fPYIBMGbSY8tFxJFRTSLRnKpOx4xOanBayxGjWtPm0AqbD0GVHNblLZMGHTM6QHAwkkkk66LRxxmla8Em39lDDPa0OzZmzMQReItqqbXug30/YnhHJcSTx2lZxS+16InVwTds35qaphxcSbAHgkktLXRsUnK7IjThNFkklkOy9g3HmkkkpS7Kx6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4" descr="data:image/jpeg;base64,/9j/4AAQSkZJRgABAQAAAQABAAD/2wCEAAkGBxMSEhUSExIVFhUXGBUaGBgXGBUVFxcXGBcXGBUVFRUYHSggGBolHRcXITEiJSkrLi4uFx8zODMtNygtLisBCgoKDg0OGhAQGy0lHiUtLS0tLS0tLS0tLS0tLS0tLS0tLS0tLS0tLS0tLS0tLS0tLS0tLS0tLS0tLS0tLS0tLf/AABEIALUBFgMBIgACEQEDEQH/xAAcAAABBQEBAQAAAAAAAAAAAAAFAAIDBAYBBwj/xABDEAABAwIDBAYFCwEJAQEBAAABAAIRAyEEEjEFBkFREyJhcYGRMkKhscEHFCMzUmJygrLR8CQ0Q1N0g5Ki4fHCsxX/xAAZAQADAQEBAAAAAAAAAAAAAAABAgMABAX/xAApEQACAgICAgEDAwUAAAAAAAAAAQIRAyESMUFRBBMiMnHB8BRCYYHR/9oADAMBAAIRAxEAPwDzhyheVZqBVnhKiaJ8AbHv+ARCmh2z+PeiVMJJdlo9FtqZi/QPcpWBMxTeoe5TKATaJs3+cAh8oviMOHxflp3LlPBNHCe9VjNJAlF2N2Q6x/Ez3rbYc9VvcFisVim0xlaAXWMaAcbqN23K5tnIHIAD4JXBydjc0o0ehsKt0H3C882ZvBVY6XkuZxsJ8CtnsnadOsJY641GhHgllFoCZ68E5NYngKlExAJLsJIGElC7C6sGzkLkJ0LhWNZwhJczLmdAJ1cK7KaSsY4ksjit9hnc2nSBAJAc50TB1AA08U+nvY/U0m+Dj8QovPBeSywZPQN+VdvUwn+YHsY4/BZam4wIIJ6sECPtf4TiTx0ju1RvfraHzplDK3KadYOMkGxBZY85cLGEDFOQczWn0JANMzrE5g3/AJX+KTmpbTK44OOpIs4U2vrNW0uPqNm0An80KVosB911vz1vVH7puEbYDQEvEGeOQaAmfE+Ke3SOGV1tPWqn0RdQZ1LoY4WP4WdpH0TeGjU6tcnT0q88fVBvy7lzgQbWpiDMfVcGju4p7xf81WLx6nAD3lYwyn6QH3qHC/o8BoExo6v5Dp+M6uVikOsOU0OMD0ftesowyWaeqfuj0uWqxig8i/WbrFzEa29MXv2d3FJPqVJHpNsY1jw+sF/Hw4rqrZAxlVqqVAieIZCoVQu9HltDtmC7vD4opTCF7KPWcOwfFGGBTn2Vj0WGpYhnVKfTTnNkEJCgHbcDuHuSrWaSNYMJzdk1T/eADsClfsHqmXucYMDti3tTKvYG7M5QZndBdE6kkD2kgLYbE3Pa9oqOrNez7NMh3eC/u5ALN7Cwbqj4YQCBxAPsK2uxsOW1XNNRrYpnNdrQfvRpxhLnyNaTL/HwprlJaJsdQwb6RpUskwQIBmRwk6lYbAYs0Xh4sQdOziPgvRcFsV4cX5yWGTFi2/KywW82B6Gu4gdV3WHxHmkwSVuPsf5MHSl6PpPD1A5rXC4IBHaCJCnQrdnCupYWhTddzaTAe8NCKBdCOFjkkl0ImOLq6kgY4VFVKlKr1Cgwohe5VjUPNS1iq7kgyLFGsUH3u2x0VLI0w98gdjfWd8PFWauJFMFxMALz7auNNeq6odNGjk0afv4qWbJxjRfBi5St9IqUwrdIKFgVimF50meoTGmCI/lrj2qjEA3eIyz9ZI1nLnDrX4Tr5EqYUNemQ4kGCcvAnQn7w9hCbDLdEsq1ZzBAZWmbF8d/1fBoE+zySpNgcuqeTONXxTsJwB16Vs3jjS73HxT6LbaEDKeGUelU4lWYi6GsHYRJp/dn6N3E3Oia8ST+KpoCdafEm58E5mrY50dBm1Y7VxTw2/O/O/1fDgFgnGNgj/Q1udD6vBMy2HdxudSp2i4/0dO46nimU4jleO3jqSiAGGt95h4STA0FvrNfHwSUragiekbykmBo231ouOU+CSoRMniKeqHVQjeIZqhNduq7UzzWiLZX1h7vijbWoJsz638p+COsCWfY8Oiamp2hRMapmBIUJITw1NCkCwADTpmhiyRYO63gdfJajZQBrvL2AuGhy5uWhkRbmgm8RIYxzQSQ8aCYEGfBEt3sfDukMEdvxUcy/uO3407XE07WOMkDKNOUjnl4ceJQ3GspuHRZWuLnxeHZWthzpHCQIn7wV8Yw1bNGvcfGyo4bDZa9b6MtzdGQ83D2Zcog9jmvt29qjijcv0KZpuMP1PTqHoN7h7kO2bt5lZ+RoEggOhwOUkSARGqJUR1B+Ee5YTdykDijmF21KbmZmMbE03NLqbhd+sSdJheieUehpJNXSiYSSUrMHfKnnJFJ5w7X9G7EjL0YfMaTJZJAziyDZkjSPKruU0g3Fwfb3KOo1ZhKdQqB6tupqvWpmDCShjGb2Y+T0QNvW/ZZ1rm/ab5hWd4tzKtV7nl5knw8pQjC/J9XJMVGj8TT7wueWJTdtnXDNwVJBRj2/ab/ALh+6tUiDoQe4j91n9ubmYrDUXV3PpOawCcpfmuQ0Q0tjV3NB93NgYiu8spNY4hofdzRAsPO4t2FI/iJq+RRfKfo9DpUz2qHHU8zYgG4MHKAfFwI8wsltjYGNwuRzxkDnNa0tqA9YmAOrcaqzsz5/wCs85Pvh7yQZuzKMx01BU/6VxppjLOpao0WAsANOuIEtAsKMRl1A/lk6izSB6vBt/rKnElcw7iDTubkzJDSZdh2zcZjqdYKloDTj1eTnf3rhx70Rl0NEEtkjXD6kn1H8BolRv8A8TpAu0DTUqxRaerrrQ+y37QTKNhPHKzQybEDU2WMOLTA7m62FhwCbl6p19JuggXHuTwYHbDuOY2BTqjLGZ9Jn6X8O8BYUEtq2M1G66yRNhzqCI/gCSsF5i1QXj7Q/TUCScRGZxDUHxAuUfxTdUExTbldqPNB+A+tHcVoKSz+GtWb3n3FaGlqhMaHRZapqYUTQtLuS9nTljolzerPE3JA8EhQr4Pd+vUAIZlHNxj2a+xFKO6NQ61GjnAJWzdTgKTo4bHmjQtmRwe7QaQS7Mc1uAsCWnzhHau5WFc7OxvRO+5Zp7CzTyhEDTuOwolRdwOqaME9M3OUdozWC3WNJxLnN6Pm0HNE3sRb2q/iNnMPUyDK2AzjbK34yj4uENjrOHAQBHCw/db6UYLQZZZTeyjh6zg405uIjtbw+I8E6jgabSHCm0EXESPcYUmJpddr+It3jkfep3BZCjmYhB9696GYOiagaHvkBrZjvJPIIjWEDvleR7+Oe6q8GYDZHgTPsPsRsCQI2vvrjMSTNYtaZ6rOq3uga+KFDGwbuMmYAk6CSL6oSahBhHdhbwOoNexuUZxDjlbmIiMuaJjslCS8lsdPSDuwd+K+HhrarHsGjHkga6CRI8F6zu9t+njGy1paQGyCREmZDTMmCDeAvEcPtY5XzlId6QIBBsRoR2nzWx+TTDdJWY9zT9GwlhuA0udJjnLDpdTjJ3RbLiSjZ6fUCiVhwVN2qsziJDQB4KJ+GDbwrNLgq+1JykDiCPYs1oKPKtu710cRLKlRzac+gOkGhtnLfSPsS2Vt7B0iHU6z2u/1yO4gyCF55jHnOQeEgj3o47bzj81LWNHzem1jbTIaTd3MmVCWLzbOuEr0kjYb17abi6FNzR9XXoHMAcrg6o0WkagzI7RzhV8JGWM7IESQKIyxl9KHEGzh6QGvgKmFwgrYR2MNvpiC0WYfpKJz/l63mUUouIOjQctiHG8EawwOF5PH0jqcySd0kwxSTdE+FZBp3PpiSIAgBtQ3mIho0XaZlrTm9QevOtYch2pzXDLFg6K1hEyaYY30oPPgNPOSkDBgHQxdv+MCNPuiVGi6aO0GXGnp0vVJ0LhCYxpyyTNuIgfWxw7lYa11rH0gfSOgfI9hTBThuhENPMn66YvbRY1j8vDtqiwgREf/AEmPpn7PrUTc+f6ipHkSdda+rgNIPwTHAZW2Fsk3nSm+PaxYxUzAADPFuRvBI58ElK64HWv+AmbngWGEk5Kv5/EZnFhBcULo9jAguLF11o88DC1VnetFS1WddPSNjg4Hwm60mEpueQGtk8v53IyTYYsssC2O6OBe708OxhY7NSqEkufxggeiP5BUW6e7Wf6Ws0hoPVZxcRxd2e/3+gU6ccI8UiRRsho1gZzDKQJIPCO3iDwPYnBjzlgNgxMkgjiYEEH2KDaIuwDVxy9oDgQe8fsrrK4GYD1XQe8gO/8ApOKdqw2/HgpwOq08VQqGSEVoMsE0exWS0zIQ5g61T8UeQARFoQsD6SoPvD2tajI0RPbPh5FSPGi6BAXUgSCo29+Vu/isZvj83puHTOawuBgOMSNDHNbWubgc/cqG8WxqGMomhVbI1aRAcx3BzCdD77grUE+cts4FlJ56Ksyqw+iWnrAcnN591lRokZhmnLN8sZo45ZtPet7t3cYUg4Q9pEw43B7e49iwNakWktOoMFUW0L0ajAYLDOqMY/EEUgTmJZ0bg0TYg6OtBiYnitns/frD0a8NBbRBc2chIDWsYGFoaZPWzjuDV5I2o4nU3UrHGNTx4qbxoo8rke5Yb5VMA5gL6ha7iMjjx5iddfFYb5Qd7umqsOHxM0w24Y/L1pJkwb2gdkLy0HtT7xN4mJ7eSpRM22A3oLH5nF5bfq9K466CXHhe69P2XvjhG4akyri6JqNaA76Wm6LmBmzXgQPBfPWftPmU17u0+ZSuCuw8tUaXebo/nVY0nsfTc8ua5rgRDjmjwJI8FVbiAB6Q7pCCE9p8ykBP/vuR4jRyOPR7RjNoYKlsr5qzF4d1TonEhtRpmo45yBzuYHchuG29hSfr2DqEdd5ierZoqOcOEcNBqvJ1NRYCCONo1J7gBcpJYkwxytHqmJ3iwrGNPSUyBNmOa46kw0cr+wKCjvJhi4EkATN40LItB+1deVOF1ewhkQl+hFFI522em0tv4WCOkZMG5MXiNT2qydu4UHN01MDse0nUcAZ0B815h0a6KCH0V7Kc2eq4DbNKs4ilULiORdyMR45fLzIuqOvepHCc0RA1HmvNd3KMNqW4j3EhEzhs1ySQecn46qMoJOh1bRr8Tig2AagBi/VbOpvApuAHl4pLK0sEeB+CSFINBDGoNiTdGMaUFxS6jzgZmhxWk3Uw9XFVhQbWfSYBnqPpwHwLBrSdCSdexZPHGDKt4Ha2IwTiaT2gvAkwHWBJAuLXVPAq7PojDUA1oa1xEAC/WPjPvVyTE+5eZ/JxvjXxT6rK+V2VrXNLGEG5IM5fBeh0cQDwd4gj4KfTop2B9pbRjF4Zo49IddQGRMd5V7CYhrq9Rg1LWv7z6JPgAzzVivs6nUe2qWjO0ENdJsHRII0OgQutgH0a7cRILRIfB9R0Az3EB35UGFbD4pohTMAKmDdWWGypEVkguVRykVKk82kf7Rb2K406KrUPXee33AIyAhxTCQlmTQkCDtqY4U6lMEE5g74XVqlULoI9GP8AxZza2ErYnEUajajWUGky05s1Rv2xHAmw7L9i1FNrY4QP5oh5GBG9bZwzuMQfbr/Oa+ed4HNOIqZdJA8Q0B3tBX0Xt/atGhSc+tUDWaXEzNsuXjK8MrYWhkqGlEkuc08QJJa0ToBYIp0CrMuxpJtfX/tTCmY0PHgr1XZuIyZ3Mdly5gSOBEgjwVmrscGWsaZjiSdNbJpSo0Y8ujHtpn+Qu5D2eYVhmz3clN//ACnckbQOLKGTu8wuub2jzV6hs85hItK0uOwgZhH2E5DwQcqComLy9oUjcO/g1x/K4/BXN2R/VUu8/pcvRQEJSo0Y2eUELVbrYR7BUz0nNnKWuc0jnYSPFAdo08leq3k9/lmMLeNxQ+bU3kwMjSZ/CJWk9Gijz/alLLVePvH23+K5hHXVrbRD6heySCBwOoQ9hIMpgLTDJHFRiqQ6FFTxzYgz5KOpiGnifIoUdDmq7NnuxBZU5y33FFMAR12HnZZndbaFNrXhzgLjUa2RvDY2mKwcHtg63C5ZxfJl4yXFFivVypKbGAEy0g9xB9y6plENxqD4lFMa5Ca67DygPtLip6mLayoxzqbXjJo6YmdbKHaKg2hdtM9ke4p14AHdnbdcKzHYdjaDhIOUkipmIhrwdRy716tu3vK2uMrjkqDVhPtaeLf/AArwjZ1SHjkbef8AAj1Su4kODiHgy1wsR5apZ9jx0fQFKtZWGvXlm6+++XLTxRAOgeND38ivQ8JjWvEtcCDpCQagj8FNSxbLjMJESBcidJA0WY3l2+zC0wS5oc9wa2e2bx3AodsbabA41aUOD4D9JebxB53KWWXg0Uhhc02jdnEgDQ+z4qicWPEmTxiTMd6Y95e2BLZF+fcu5CJIAJ74+Fk7kSSHVMextszWnkSC7/aLoNtbbbfqmCoXvs3qPF/xEQBxnsTNoY+swxkDB90AyTMDMbHwCEYnE1iekLyIsYygt4xbwUJZ0joj8dy8o2GHokw593QJiw8ParRss1g9vOYAaha5pcxoNmulxDW/ddci1vFFxtWk6k6s2o0sAdJnTL6QdyI4g3CrCakrRKeOUXTPJvlj2lmq06ANmguPebN+KwuCrFuswdOR7lZ3i2mcTiKtY6OcSJ4NHojyWg+UrDCm7B0G26PDjzJgnvJaVVeibjqwMd66/QiiSC0UxT09UNDR7AFsNzmCtiHtiQKLz49X915xWoBrGniXPHgBTi3ifNen/JoP6mpJ/uKndqxJkq0UxL7ZAJmzW8lMcCI0RFoXXCyU1gU7Oby4qLeNkYWp3H4Iw8WKEb0u/pand8QigGN3UH9XS73focvRDqvPd0v7XS/P/wDm5b2u+Cmn2CBgd6mZcVU7cp82j4yiJqZtnjsEeT7eyFW30b9O082N9hcP2Vzdd2ag5p4PPkQD+6PhA8szXSHmonOJRfeHBtYQWiJQZOLZ1JcSWAXdn6HvCuZlSwGhVpYZMsGq5sZSRImxjjHwSTYkAkxw0k6lcS6Gd+Db4w2Qms5AHbSrf4h9iYcfU+2fZ+y3EmXdoqGremzw9yqPxDjqfcrTL0v5wKNUYic2BZE6NbMAf5KHNuiewsG0tdUrPLaQexktALszg4jUwGw0km/Baa0GDK+MBcQAJ/7RDZG2cXhSCzMW/ZIJH/S2Wyd02ZgWV2ubN5jMB90gw6edtVq24GiwgGnYDlZT5aoamec7xbXbXYytNZzi5udj2Q1nVIIY7LpJ5lbzc/BmlhqbnsyucOpT+yDoT94i5UGLxNKrUFHo2lou42iBw7bo/s4Gq4VDobMHJvF3ilpMoptKg1hmw0KxCbFl1qYQobTwwqNEkjKcwIue2BxMSsxSw5aRDT1s5MknrF0Zb8JdHgVsMQ1C3YeHZokAQAOHKB2X8SVDJj5Mviy8VQEpbNAa1z2Gq0OnqFwdTc0wYbbNBFxAII46LF70U2YGlUp0H1MuKaJaQcoh3WMn1otHI9y2+ztqRjquHPrsFQdrmw1x7y0t/wBi5vtsP5zhnMEB9nMJ4OHbwBEjxVIxUeuhJScnbPE9lUekr02HR72N/wBzgPitFvvjRX2jXcIy04pN/J6X/PMg2Ez4TEB9SmQ6k4OAOhc27DOhGaNFHhDaXGTcuJ4k3JPaqv2Klo7telFKi77T68dzRQHvlb35MXf1dT/L1PfTWb35wPQ4fZzCIcaVZ7hxDqj2PIPdmjwR75Knf1dT/L1P1U0sl0NF6kSBddomhdOiApC7QoHvS7+lf4e8I6s7vY7+nd3t94RQGZrdH+10+5/6CttiysVuf/am9z/0lbPH6IzBAym+FzSd2OHuP7rm6dS1UfhPvB+CdvHek08n+8FCtlYgs6QjXIfMEfuUV+Isuy7vDimu6oMkG/Yga69xJk8VxOKJJJJYxbwWhVprlUwehVhExLmSTCEkBrHGmm5FYcoyiTTI8qs0KwAhQuTAVuxiw0gGOHBENn48MZUpuaDTqZZ5se2clQd2YgjiHHkgwcZVkO4rUDp2XsLUrB+Snma4HgTbuI4LU0K1VrZr4mo/7pcQ0fi59xssnhdoPaID4sADAMAaNk6D9lM6oYOd3W4FwDgf52KTRRG43Pd09SoAZDiASODW3cB3yB4L1DZ1PU6ADKPj8F5/8mtDJhzUIlznQO28ADxXpVGllaG8te08T5oILJmJlTRwCkYo6lp8EWBA2jinOJaeGq6akBA8RtduFrPp1pmoc7HR1YJgtn7Q/ZTY6vEOB6pU7KUZLb+O6HauFqEwJyE/de0tv4uleiY0NyEuMAC57F4Zv9j+kr5QfRARnaW+tbE4WnQyFtQAdM/1SBZrrXE65eYgSna0BKwbvltYYmsGM+qp3HedJ52Ue6uyTicTTpR1B1qnLI0jNPfZv5kGqVYEcLkk6k8ytt8nu8eCw9J3SPyVnk5iQYygnI1pHCL95KNaNaG/LQfpML+Ct+qml8k5/rKn+Xqfqpob8qO2aWJqYc0jIa2oCbcSyIv2FQblbZbhKz6riADSe2XSRJLSNOPVWfSNHpmgBsukrE1t7zwJ8GgfqVGvvTUIgA+Lj7gtxYto3rqoGpA7yAsrvZjGOpFrXAkuGl7d6zVXa9Q8h4fEqpUruOriUyiK2S4Gs+m/NTdlcAb28dbK7iNvV3NLHPaZ4gAHwLUJShNQLL9fahdS6MtHC8mbc1Sp1CJjiCPApqSwBJJJLGEkkksYs4PQqy0qDBMJBU7mEImH57ri4wJLBssuKYnFMKwiOFMITk1YY5Ce0rhSWMdzJ9OuRbVvI/DkoSpsJRL3tYASXOa0AakkwAPNAKPdvk+wf0NIR1abAT2vcLDwEnyW0Q7YGz+goMp+sBLj946+HDwRFqmhmPmygfUnwSxeIDGlx0AJPgq2EnJmcOs6XEcuQ8BAQZijvPsgYqg5os8CWOsYdFpnUHQryfC7yYnIaYb6Ig5WyWkTMycrfEr2zD3bHZHkvnveqrU+dV2OLgG1akNmw65iBppC3GxlPiR1jTBLqjg5xM5WEPcT96qeqD3SqlbGZhAGUfZGneZuT2lU3VI4qFz57k6ikBzbO1a06KJzlI2mCndAUwhAFdxDTl/naq1ZhESjODwfSy3kCeen/qSTqiuNWmZABODURp4EKy3CNHAJrE4gcUik6kRqjAZ/DYKnjNOC1mcaKtFkmFO7DQq1KpBlTvxJPAIgVHBSVYNVxtcQe5Q0mSsFoiLUsqmqMTRCwKI8qWQqQuXIWNRb2eyxvxCuAjlP87FFsloh3eFdgcEjeysY6K/VGjPaUlKWOOnsSWsPEjBUTk8phTnMNXJXSmIhHSkVyUpWMII3ujtVmExLMQ+l0gZJyzBBNszeBcATAKBkq1sygalVjANT7OKD62PFNukfSOwNv0MYzPReDzaeq9v4mm/joiwWE3bwApNBiDz/AGV7a++NPC03moZcGksA1eRADe+SL8p5LmhlUtFsmHj0Wtv4uXZfUYA4/eeT1B3DXy5IzS9HwXm+D2384w9J7oz1HtL45h8GPKPJej0XSAqEmQbIqSzuJHkS33heK/KjRy7RqRbOKbvNuU/pXr2w6nXr0/s1JHc4Aj2hy8z+WXCZcVSq8H048WOM+x4RiZmLpbIcbyPCXe5VcXh+jdCI7MxuTquPVOh5HkVFjz0pzUwXc7FFN3sNJrRNsHCCoHTFiNe3/wARY4KNP55IBgBUZLg5re8/ASVbrY9/GqTzyDLb8ThPsCnJNsrCLrorbawuUgkxMwInlMmbK1h8WylJY7O4sNshygmLTM+xD+laJy0x3kFx75dx8EypiXOEXjlw8tE9WqClV7/co0sfFnC/85qdu0xpC61oHqg+SkAZGU02xPIe8QfamdCKL9lc409iq1iTqjBoUC4HJlEeqRrz68pvzNknKLXiQL8pQUkZ4p9AegySrHzcIth8GQC9opGBcdTNHGGm/sUwqWzHDDKNSWHt1dAHJZy9CqNdmexFONE2i1aLE1KDwIptaeIif4FA2lSj0WeRlbl/gPFX2A6oTCjNTCNOjWpjcK37A8pR5A4MEZksyNtwjOLG+KTm0h6gPcPityD9L2yvsptnd47UQZTAvZU+mj0GhvcmhhOspWrGUlFUlZdOKaNDPckoaeCJSQqI3LJ4RXc5NJSSVjjGFKEklgnQEkkljDOK2vydYBrnuqnUQB70klD5H4M6PjfmeoY2pkp2XiO39ovr1nuedCWgcAAYt70klL46+5ls/wCCCe5+LcXil6oDyOywd72e0r27ZdYuY0nkupLofZyeAbsuqRj6reDqYce9rgB+srNfLTSHQUH8RVLfBzHE/pCSSEews8jDlaNVzgASY5cJOphJJNIfA90VzxklNERN/NJJZDT0y3isJkpU6kzn4Xt4zdLF4UM6PjnAPER7bpJLL/pNyYQo7CBqNZnsWZvR7YgXVnBbuNdXfTL+qyD6NyDwkm3kkkpOTHX7ixWw6bK7acuLXNJ9UEERxi+vJDNl4ZtSv0ckNki0TAPOI9iSSZbX+gOTT17JNsltKqadMOEakuDp7hlEeag+fPYIBMGbSY8tFxJFRTSLRnKpOx4xOanBayxGjWtPm0AqbD0GVHNblLZMGHTM6QHAwkkkk66LRxxmla8Em39lDDPa0OzZmzMQReItqqbXug30/YnhHJcSTx2lZxS+16InVwTds35qaphxcSbAHgkktLXRsUnK7IjThNFkklkOy9g3HmkkkpS7Kx6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Títul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[...] a questão tributária, ainda que não discutida pelos legisladores e congressistas – ficaria a cargo das leis orçamentárias. Duas dessas leis foram publicadas ainda na década de 1820, mas essas são consideradas leis ‘parciais’, pois tratam apenas da receita e despesa do Tesouro Público na Corte e Província do Rio de Janeiro. </a:t>
            </a:r>
          </a:p>
        </p:txBody>
      </p:sp>
      <p:sp>
        <p:nvSpPr>
          <p:cNvPr id="12" name="Espaço Reservado para Texto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pt-BR" dirty="0"/>
              <a:t>GALVÃO, Luciana Suarez. </a:t>
            </a:r>
            <a:r>
              <a:rPr lang="pt-BR" i="1" dirty="0"/>
              <a:t>As contas do tempo..., 2019, p. 68. 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7572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Agrupar 8">
            <a:extLst>
              <a:ext uri="{FF2B5EF4-FFF2-40B4-BE49-F238E27FC236}">
                <a16:creationId xmlns:a16="http://schemas.microsoft.com/office/drawing/2014/main" id="{A62EF39A-F583-844F-9C01-22090DF4E39A}"/>
              </a:ext>
            </a:extLst>
          </p:cNvPr>
          <p:cNvGrpSpPr/>
          <p:nvPr/>
        </p:nvGrpSpPr>
        <p:grpSpPr>
          <a:xfrm>
            <a:off x="1547665" y="116632"/>
            <a:ext cx="7381230" cy="6624736"/>
            <a:chOff x="0" y="0"/>
            <a:chExt cx="6146358" cy="5029283"/>
          </a:xfrm>
        </p:grpSpPr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5C6AACE2-B342-9B4F-B42E-15BD6EC40332}"/>
                </a:ext>
              </a:extLst>
            </p:cNvPr>
            <p:cNvGrpSpPr/>
            <p:nvPr/>
          </p:nvGrpSpPr>
          <p:grpSpPr>
            <a:xfrm>
              <a:off x="47708" y="47708"/>
              <a:ext cx="6048375" cy="4981575"/>
              <a:chOff x="0" y="0"/>
              <a:chExt cx="6102350" cy="5605145"/>
            </a:xfrm>
          </p:grpSpPr>
          <p:pic>
            <p:nvPicPr>
              <p:cNvPr id="12" name="Imagem 11">
                <a:extLst>
                  <a:ext uri="{FF2B5EF4-FFF2-40B4-BE49-F238E27FC236}">
                    <a16:creationId xmlns:a16="http://schemas.microsoft.com/office/drawing/2014/main" id="{E27F6E07-95EC-F441-950F-D56B58E7412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0" y="0"/>
                <a:ext cx="3295650" cy="560514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3" name="Imagem 12">
                <a:extLst>
                  <a:ext uri="{FF2B5EF4-FFF2-40B4-BE49-F238E27FC236}">
                    <a16:creationId xmlns:a16="http://schemas.microsoft.com/office/drawing/2014/main" id="{834D149B-CAB8-DE42-B27F-9AEA8780A08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3067050" y="0"/>
                <a:ext cx="3035300" cy="560514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1EA0ECCC-EC6D-F048-AD28-DC75BF34CF86}"/>
                </a:ext>
              </a:extLst>
            </p:cNvPr>
            <p:cNvSpPr/>
            <p:nvPr/>
          </p:nvSpPr>
          <p:spPr>
            <a:xfrm>
              <a:off x="0" y="0"/>
              <a:ext cx="6146358" cy="497751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898668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data:image/jpeg;base64,/9j/4AAQSkZJRgABAQAAAQABAAD/2wCEAAkGBxMSEhUSExIVFhUXGBUaGBgXGBUVFxcXGBcXGBUVFRUYHSggGBolHRcXITEiJSkrLi4uFx8zODMtNygtLisBCgoKDg0OGhAQGy0lHiUtLS0tLS0tLS0tLS0tLS0tLS0tLS0tLS0tLS0tLS0tLS0tLS0tLS0tLS0tLS0tLS0tLf/AABEIALUBFgMBIgACEQEDEQH/xAAcAAABBQEBAQAAAAAAAAAAAAAFAAIDBAYBBwj/xABDEAABAwIDBAYFCwEJAQEBAAABAAIRAyEEEjEFBkFREyJhcYGRMkKhscEHFCMzUmJygrLR8CQ0Q1N0g5Ki4fHCsxX/xAAZAQADAQEBAAAAAAAAAAAAAAABAgMABAX/xAApEQACAgICAgEDAwUAAAAAAAAAAQIRAyESMUFRBBMiMnHB8BRCYYHR/9oADAMBAAIRAxEAPwDzhyheVZqBVnhKiaJ8AbHv+ARCmh2z+PeiVMJJdlo9FtqZi/QPcpWBMxTeoe5TKATaJs3+cAh8oviMOHxflp3LlPBNHCe9VjNJAlF2N2Q6x/Ez3rbYc9VvcFisVim0xlaAXWMaAcbqN23K5tnIHIAD4JXBydjc0o0ehsKt0H3C882ZvBVY6XkuZxsJ8CtnsnadOsJY641GhHgllFoCZ68E5NYngKlExAJLsJIGElC7C6sGzkLkJ0LhWNZwhJczLmdAJ1cK7KaSsY4ksjit9hnc2nSBAJAc50TB1AA08U+nvY/U0m+Dj8QovPBeSywZPQN+VdvUwn+YHsY4/BZam4wIIJ6sECPtf4TiTx0ju1RvfraHzplDK3KadYOMkGxBZY85cLGEDFOQczWn0JANMzrE5g3/AJX+KTmpbTK44OOpIs4U2vrNW0uPqNm0An80KVosB911vz1vVH7puEbYDQEvEGeOQaAmfE+Ke3SOGV1tPWqn0RdQZ1LoY4WP4WdpH0TeGjU6tcnT0q88fVBvy7lzgQbWpiDMfVcGju4p7xf81WLx6nAD3lYwyn6QH3qHC/o8BoExo6v5Dp+M6uVikOsOU0OMD0ftesowyWaeqfuj0uWqxig8i/WbrFzEa29MXv2d3FJPqVJHpNsY1jw+sF/Hw4rqrZAxlVqqVAieIZCoVQu9HltDtmC7vD4opTCF7KPWcOwfFGGBTn2Vj0WGpYhnVKfTTnNkEJCgHbcDuHuSrWaSNYMJzdk1T/eADsClfsHqmXucYMDti3tTKvYG7M5QZndBdE6kkD2kgLYbE3Pa9oqOrNez7NMh3eC/u5ALN7Cwbqj4YQCBxAPsK2uxsOW1XNNRrYpnNdrQfvRpxhLnyNaTL/HwprlJaJsdQwb6RpUskwQIBmRwk6lYbAYs0Xh4sQdOziPgvRcFsV4cX5yWGTFi2/KywW82B6Gu4gdV3WHxHmkwSVuPsf5MHSl6PpPD1A5rXC4IBHaCJCnQrdnCupYWhTddzaTAe8NCKBdCOFjkkl0ImOLq6kgY4VFVKlKr1Cgwohe5VjUPNS1iq7kgyLFGsUH3u2x0VLI0w98gdjfWd8PFWauJFMFxMALz7auNNeq6odNGjk0afv4qWbJxjRfBi5St9IqUwrdIKFgVimF50meoTGmCI/lrj2qjEA3eIyz9ZI1nLnDrX4Tr5EqYUNemQ4kGCcvAnQn7w9hCbDLdEsq1ZzBAZWmbF8d/1fBoE+zySpNgcuqeTONXxTsJwB16Vs3jjS73HxT6LbaEDKeGUelU4lWYi6GsHYRJp/dn6N3E3Oia8ST+KpoCdafEm58E5mrY50dBm1Y7VxTw2/O/O/1fDgFgnGNgj/Q1udD6vBMy2HdxudSp2i4/0dO46nimU4jleO3jqSiAGGt95h4STA0FvrNfHwSUragiekbykmBo231ouOU+CSoRMniKeqHVQjeIZqhNduq7UzzWiLZX1h7vijbWoJsz638p+COsCWfY8Oiamp2hRMapmBIUJITw1NCkCwADTpmhiyRYO63gdfJajZQBrvL2AuGhy5uWhkRbmgm8RIYxzQSQ8aCYEGfBEt3sfDukMEdvxUcy/uO3407XE07WOMkDKNOUjnl4ceJQ3GspuHRZWuLnxeHZWthzpHCQIn7wV8Yw1bNGvcfGyo4bDZa9b6MtzdGQ83D2Zcog9jmvt29qjijcv0KZpuMP1PTqHoN7h7kO2bt5lZ+RoEggOhwOUkSARGqJUR1B+Ee5YTdykDijmF21KbmZmMbE03NLqbhd+sSdJheieUehpJNXSiYSSUrMHfKnnJFJ5w7X9G7EjL0YfMaTJZJAziyDZkjSPKruU0g3Fwfb3KOo1ZhKdQqB6tupqvWpmDCShjGb2Y+T0QNvW/ZZ1rm/ab5hWd4tzKtV7nl5knw8pQjC/J9XJMVGj8TT7wueWJTdtnXDNwVJBRj2/ab/ALh+6tUiDoQe4j91n9ubmYrDUXV3PpOawCcpfmuQ0Q0tjV3NB93NgYiu8spNY4hofdzRAsPO4t2FI/iJq+RRfKfo9DpUz2qHHU8zYgG4MHKAfFwI8wsltjYGNwuRzxkDnNa0tqA9YmAOrcaqzsz5/wCs85Pvh7yQZuzKMx01BU/6VxppjLOpao0WAsANOuIEtAsKMRl1A/lk6izSB6vBt/rKnElcw7iDTubkzJDSZdh2zcZjqdYKloDTj1eTnf3rhx70Rl0NEEtkjXD6kn1H8BolRv8A8TpAu0DTUqxRaerrrQ+y37QTKNhPHKzQybEDU2WMOLTA7m62FhwCbl6p19JuggXHuTwYHbDuOY2BTqjLGZ9Jn6X8O8BYUEtq2M1G66yRNhzqCI/gCSsF5i1QXj7Q/TUCScRGZxDUHxAuUfxTdUExTbldqPNB+A+tHcVoKSz+GtWb3n3FaGlqhMaHRZapqYUTQtLuS9nTljolzerPE3JA8EhQr4Pd+vUAIZlHNxj2a+xFKO6NQ61GjnAJWzdTgKTo4bHmjQtmRwe7QaQS7Mc1uAsCWnzhHau5WFc7OxvRO+5Zp7CzTyhEDTuOwolRdwOqaME9M3OUdozWC3WNJxLnN6Pm0HNE3sRb2q/iNnMPUyDK2AzjbK34yj4uENjrOHAQBHCw/db6UYLQZZZTeyjh6zg405uIjtbw+I8E6jgabSHCm0EXESPcYUmJpddr+It3jkfep3BZCjmYhB9696GYOiagaHvkBrZjvJPIIjWEDvleR7+Oe6q8GYDZHgTPsPsRsCQI2vvrjMSTNYtaZ6rOq3uga+KFDGwbuMmYAk6CSL6oSahBhHdhbwOoNexuUZxDjlbmIiMuaJjslCS8lsdPSDuwd+K+HhrarHsGjHkga6CRI8F6zu9t+njGy1paQGyCREmZDTMmCDeAvEcPtY5XzlId6QIBBsRoR2nzWx+TTDdJWY9zT9GwlhuA0udJjnLDpdTjJ3RbLiSjZ6fUCiVhwVN2qsziJDQB4KJ+GDbwrNLgq+1JykDiCPYs1oKPKtu710cRLKlRzac+gOkGhtnLfSPsS2Vt7B0iHU6z2u/1yO4gyCF55jHnOQeEgj3o47bzj81LWNHzem1jbTIaTd3MmVCWLzbOuEr0kjYb17abi6FNzR9XXoHMAcrg6o0WkagzI7RzhV8JGWM7IESQKIyxl9KHEGzh6QGvgKmFwgrYR2MNvpiC0WYfpKJz/l63mUUouIOjQctiHG8EawwOF5PH0jqcySd0kwxSTdE+FZBp3PpiSIAgBtQ3mIho0XaZlrTm9QevOtYch2pzXDLFg6K1hEyaYY30oPPgNPOSkDBgHQxdv+MCNPuiVGi6aO0GXGnp0vVJ0LhCYxpyyTNuIgfWxw7lYa11rH0gfSOgfI9hTBThuhENPMn66YvbRY1j8vDtqiwgREf/AEmPpn7PrUTc+f6ipHkSdda+rgNIPwTHAZW2Fsk3nSm+PaxYxUzAADPFuRvBI58ElK64HWv+AmbngWGEk5Kv5/EZnFhBcULo9jAguLF11o88DC1VnetFS1WddPSNjg4Hwm60mEpueQGtk8v53IyTYYsssC2O6OBe708OxhY7NSqEkufxggeiP5BUW6e7Wf6Ws0hoPVZxcRxd2e/3+gU6ccI8UiRRsho1gZzDKQJIPCO3iDwPYnBjzlgNgxMkgjiYEEH2KDaIuwDVxy9oDgQe8fsrrK4GYD1XQe8gO/8ApOKdqw2/HgpwOq08VQqGSEVoMsE0exWS0zIQ5g61T8UeQARFoQsD6SoPvD2tajI0RPbPh5FSPGi6BAXUgSCo29+Vu/isZvj83puHTOawuBgOMSNDHNbWubgc/cqG8WxqGMomhVbI1aRAcx3BzCdD77grUE+cts4FlJ56Ksyqw+iWnrAcnN591lRokZhmnLN8sZo45ZtPet7t3cYUg4Q9pEw43B7e49iwNakWktOoMFUW0L0ajAYLDOqMY/EEUgTmJZ0bg0TYg6OtBiYnitns/frD0a8NBbRBc2chIDWsYGFoaZPWzjuDV5I2o4nU3UrHGNTx4qbxoo8rke5Yb5VMA5gL6ha7iMjjx5iddfFYb5Qd7umqsOHxM0w24Y/L1pJkwb2gdkLy0HtT7xN4mJ7eSpRM22A3oLH5nF5bfq9K466CXHhe69P2XvjhG4akyri6JqNaA76Wm6LmBmzXgQPBfPWftPmU17u0+ZSuCuw8tUaXebo/nVY0nsfTc8ua5rgRDjmjwJI8FVbiAB6Q7pCCE9p8ykBP/vuR4jRyOPR7RjNoYKlsr5qzF4d1TonEhtRpmo45yBzuYHchuG29hSfr2DqEdd5ierZoqOcOEcNBqvJ1NRYCCONo1J7gBcpJYkwxytHqmJ3iwrGNPSUyBNmOa46kw0cr+wKCjvJhi4EkATN40LItB+1deVOF1ewhkQl+hFFI522em0tv4WCOkZMG5MXiNT2qydu4UHN01MDse0nUcAZ0B815h0a6KCH0V7Kc2eq4DbNKs4ilULiORdyMR45fLzIuqOvepHCc0RA1HmvNd3KMNqW4j3EhEzhs1ySQecn46qMoJOh1bRr8Tig2AagBi/VbOpvApuAHl4pLK0sEeB+CSFINBDGoNiTdGMaUFxS6jzgZmhxWk3Uw9XFVhQbWfSYBnqPpwHwLBrSdCSdexZPHGDKt4Ha2IwTiaT2gvAkwHWBJAuLXVPAq7PojDUA1oa1xEAC/WPjPvVyTE+5eZ/JxvjXxT6rK+V2VrXNLGEG5IM5fBeh0cQDwd4gj4KfTop2B9pbRjF4Zo49IddQGRMd5V7CYhrq9Rg1LWv7z6JPgAzzVivs6nUe2qWjO0ENdJsHRII0OgQutgH0a7cRILRIfB9R0Az3EB35UGFbD4pohTMAKmDdWWGypEVkguVRykVKk82kf7Rb2K406KrUPXee33AIyAhxTCQlmTQkCDtqY4U6lMEE5g74XVqlULoI9GP8AxZza2ErYnEUajajWUGky05s1Rv2xHAmw7L9i1FNrY4QP5oh5GBG9bZwzuMQfbr/Oa+ed4HNOIqZdJA8Q0B3tBX0Xt/atGhSc+tUDWaXEzNsuXjK8MrYWhkqGlEkuc08QJJa0ToBYIp0CrMuxpJtfX/tTCmY0PHgr1XZuIyZ3Mdly5gSOBEgjwVmrscGWsaZjiSdNbJpSo0Y8ujHtpn+Qu5D2eYVhmz3clN//ACnckbQOLKGTu8wuub2jzV6hs85hItK0uOwgZhH2E5DwQcqComLy9oUjcO/g1x/K4/BXN2R/VUu8/pcvRQEJSo0Y2eUELVbrYR7BUz0nNnKWuc0jnYSPFAdo08leq3k9/lmMLeNxQ+bU3kwMjSZ/CJWk9Gijz/alLLVePvH23+K5hHXVrbRD6heySCBwOoQ9hIMpgLTDJHFRiqQ6FFTxzYgz5KOpiGnifIoUdDmq7NnuxBZU5y33FFMAR12HnZZndbaFNrXhzgLjUa2RvDY2mKwcHtg63C5ZxfJl4yXFFivVypKbGAEy0g9xB9y6plENxqD4lFMa5Ca67DygPtLip6mLayoxzqbXjJo6YmdbKHaKg2hdtM9ke4p14AHdnbdcKzHYdjaDhIOUkipmIhrwdRy716tu3vK2uMrjkqDVhPtaeLf/AArwjZ1SHjkbef8AAj1Su4kODiHgy1wsR5apZ9jx0fQFKtZWGvXlm6+++XLTxRAOgeND38ivQ8JjWvEtcCDpCQagj8FNSxbLjMJESBcidJA0WY3l2+zC0wS5oc9wa2e2bx3AodsbabA41aUOD4D9JebxB53KWWXg0Uhhc02jdnEgDQ+z4qicWPEmTxiTMd6Y95e2BLZF+fcu5CJIAJ74+Fk7kSSHVMextszWnkSC7/aLoNtbbbfqmCoXvs3qPF/xEQBxnsTNoY+swxkDB90AyTMDMbHwCEYnE1iekLyIsYygt4xbwUJZ0joj8dy8o2GHokw593QJiw8ParRss1g9vOYAaha5pcxoNmulxDW/ddci1vFFxtWk6k6s2o0sAdJnTL6QdyI4g3CrCakrRKeOUXTPJvlj2lmq06ANmguPebN+KwuCrFuswdOR7lZ3i2mcTiKtY6OcSJ4NHojyWg+UrDCm7B0G26PDjzJgnvJaVVeibjqwMd66/QiiSC0UxT09UNDR7AFsNzmCtiHtiQKLz49X915xWoBrGniXPHgBTi3ifNen/JoP6mpJ/uKndqxJkq0UxL7ZAJmzW8lMcCI0RFoXXCyU1gU7Oby4qLeNkYWp3H4Iw8WKEb0u/pand8QigGN3UH9XS73focvRDqvPd0v7XS/P/wDm5b2u+Cmn2CBgd6mZcVU7cp82j4yiJqZtnjsEeT7eyFW30b9O082N9hcP2Vzdd2ag5p4PPkQD+6PhA8szXSHmonOJRfeHBtYQWiJQZOLZ1JcSWAXdn6HvCuZlSwGhVpYZMsGq5sZSRImxjjHwSTYkAkxw0k6lcS6Gd+Db4w2Qms5AHbSrf4h9iYcfU+2fZ+y3EmXdoqGremzw9yqPxDjqfcrTL0v5wKNUYic2BZE6NbMAf5KHNuiewsG0tdUrPLaQexktALszg4jUwGw0km/Baa0GDK+MBcQAJ/7RDZG2cXhSCzMW/ZIJH/S2Wyd02ZgWV2ubN5jMB90gw6edtVq24GiwgGnYDlZT5aoamec7xbXbXYytNZzi5udj2Q1nVIIY7LpJ5lbzc/BmlhqbnsyucOpT+yDoT94i5UGLxNKrUFHo2lou42iBw7bo/s4Gq4VDobMHJvF3ilpMoptKg1hmw0KxCbFl1qYQobTwwqNEkjKcwIue2BxMSsxSw5aRDT1s5MknrF0Zb8JdHgVsMQ1C3YeHZokAQAOHKB2X8SVDJj5Mviy8VQEpbNAa1z2Gq0OnqFwdTc0wYbbNBFxAII46LF70U2YGlUp0H1MuKaJaQcoh3WMn1otHI9y2+ztqRjquHPrsFQdrmw1x7y0t/wBi5vtsP5zhnMEB9nMJ4OHbwBEjxVIxUeuhJScnbPE9lUekr02HR72N/wBzgPitFvvjRX2jXcIy04pN/J6X/PMg2Ez4TEB9SmQ6k4OAOhc27DOhGaNFHhDaXGTcuJ4k3JPaqv2Klo7telFKi77T68dzRQHvlb35MXf1dT/L1PfTWb35wPQ4fZzCIcaVZ7hxDqj2PIPdmjwR75Knf1dT/L1P1U0sl0NF6kSBddomhdOiApC7QoHvS7+lf4e8I6s7vY7+nd3t94RQGZrdH+10+5/6CttiysVuf/am9z/0lbPH6IzBAym+FzSd2OHuP7rm6dS1UfhPvB+CdvHek08n+8FCtlYgs6QjXIfMEfuUV+Isuy7vDimu6oMkG/Yga69xJk8VxOKJJJJYxbwWhVprlUwehVhExLmSTCEkBrHGmm5FYcoyiTTI8qs0KwAhQuTAVuxiw0gGOHBENn48MZUpuaDTqZZ5se2clQd2YgjiHHkgwcZVkO4rUDp2XsLUrB+Snma4HgTbuI4LU0K1VrZr4mo/7pcQ0fi59xssnhdoPaID4sADAMAaNk6D9lM6oYOd3W4FwDgf52KTRRG43Pd09SoAZDiASODW3cB3yB4L1DZ1PU6ADKPj8F5/8mtDJhzUIlznQO28ADxXpVGllaG8te08T5oILJmJlTRwCkYo6lp8EWBA2jinOJaeGq6akBA8RtduFrPp1pmoc7HR1YJgtn7Q/ZTY6vEOB6pU7KUZLb+O6HauFqEwJyE/de0tv4uleiY0NyEuMAC57F4Zv9j+kr5QfRARnaW+tbE4WnQyFtQAdM/1SBZrrXE65eYgSna0BKwbvltYYmsGM+qp3HedJ52Ue6uyTicTTpR1B1qnLI0jNPfZv5kGqVYEcLkk6k8ytt8nu8eCw9J3SPyVnk5iQYygnI1pHCL95KNaNaG/LQfpML+Ct+qml8k5/rKn+Xqfqpob8qO2aWJqYc0jIa2oCbcSyIv2FQblbZbhKz6riADSe2XSRJLSNOPVWfSNHpmgBsukrE1t7zwJ8GgfqVGvvTUIgA+Lj7gtxYto3rqoGpA7yAsrvZjGOpFrXAkuGl7d6zVXa9Q8h4fEqpUruOriUyiK2S4Gs+m/NTdlcAb28dbK7iNvV3NLHPaZ4gAHwLUJShNQLL9fahdS6MtHC8mbc1Sp1CJjiCPApqSwBJJJLGEkkksYs4PQqy0qDBMJBU7mEImH57ri4wJLBssuKYnFMKwiOFMITk1YY5Ce0rhSWMdzJ9OuRbVvI/DkoSpsJRL3tYASXOa0AakkwAPNAKPdvk+wf0NIR1abAT2vcLDwEnyW0Q7YGz+goMp+sBLj946+HDwRFqmhmPmygfUnwSxeIDGlx0AJPgq2EnJmcOs6XEcuQ8BAQZijvPsgYqg5os8CWOsYdFpnUHQryfC7yYnIaYb6Ig5WyWkTMycrfEr2zD3bHZHkvnveqrU+dV2OLgG1akNmw65iBppC3GxlPiR1jTBLqjg5xM5WEPcT96qeqD3SqlbGZhAGUfZGneZuT2lU3VI4qFz57k6ikBzbO1a06KJzlI2mCndAUwhAFdxDTl/naq1ZhESjODwfSy3kCeen/qSTqiuNWmZABODURp4EKy3CNHAJrE4gcUik6kRqjAZ/DYKnjNOC1mcaKtFkmFO7DQq1KpBlTvxJPAIgVHBSVYNVxtcQe5Q0mSsFoiLUsqmqMTRCwKI8qWQqQuXIWNRb2eyxvxCuAjlP87FFsloh3eFdgcEjeysY6K/VGjPaUlKWOOnsSWsPEjBUTk8phTnMNXJXSmIhHSkVyUpWMII3ujtVmExLMQ+l0gZJyzBBNszeBcATAKBkq1sygalVjANT7OKD62PFNukfSOwNv0MYzPReDzaeq9v4mm/joiwWE3bwApNBiDz/AGV7a++NPC03moZcGksA1eRADe+SL8p5LmhlUtFsmHj0Wtv4uXZfUYA4/eeT1B3DXy5IzS9HwXm+D2384w9J7oz1HtL45h8GPKPJej0XSAqEmQbIqSzuJHkS33heK/KjRy7RqRbOKbvNuU/pXr2w6nXr0/s1JHc4Aj2hy8z+WXCZcVSq8H048WOM+x4RiZmLpbIcbyPCXe5VcXh+jdCI7MxuTquPVOh5HkVFjz0pzUwXc7FFN3sNJrRNsHCCoHTFiNe3/wARY4KNP55IBgBUZLg5re8/ASVbrY9/GqTzyDLb8ThPsCnJNsrCLrorbawuUgkxMwInlMmbK1h8WylJY7O4sNshygmLTM+xD+laJy0x3kFx75dx8EypiXOEXjlw8tE9WqClV7/co0sfFnC/85qdu0xpC61oHqg+SkAZGU02xPIe8QfamdCKL9lc409iq1iTqjBoUC4HJlEeqRrz68pvzNknKLXiQL8pQUkZ4p9AegySrHzcIth8GQC9opGBcdTNHGGm/sUwqWzHDDKNSWHt1dAHJZy9CqNdmexFONE2i1aLE1KDwIptaeIif4FA2lSj0WeRlbl/gPFX2A6oTCjNTCNOjWpjcK37A8pR5A4MEZksyNtwjOLG+KTm0h6gPcPityD9L2yvsptnd47UQZTAvZU+mj0GhvcmhhOspWrGUlFUlZdOKaNDPckoaeCJSQqI3LJ4RXc5NJSSVjjGFKEklgnQEkkljDOK2vydYBrnuqnUQB70klD5H4M6PjfmeoY2pkp2XiO39ovr1nuedCWgcAAYt70klL46+5ls/wCCCe5+LcXil6oDyOywd72e0r27ZdYuY0nkupLofZyeAbsuqRj6reDqYce9rgB+srNfLTSHQUH8RVLfBzHE/pCSSEews8jDlaNVzgASY5cJOphJJNIfA90VzxklNERN/NJJZDT0y3isJkpU6kzn4Xt4zdLF4UM6PjnAPER7bpJLL/pNyYQo7CBqNZnsWZvR7YgXVnBbuNdXfTL+qyD6NyDwkm3kkkpOTHX7ixWw6bK7acuLXNJ9UEERxi+vJDNl4ZtSv0ckNki0TAPOI9iSSZbX+gOTT17JNsltKqadMOEakuDp7hlEeag+fPYIBMGbSY8tFxJFRTSLRnKpOx4xOanBayxGjWtPm0AqbD0GVHNblLZMGHTM6QHAwkkkk66LRxxmla8Em39lDDPa0OzZmzMQReItqqbXug30/YnhHJcSTx2lZxS+16InVwTds35qaphxcSbAHgkktLXRsUnK7IjThNFkklkOy9g3HmkkkpS7Kx6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4" descr="data:image/jpeg;base64,/9j/4AAQSkZJRgABAQAAAQABAAD/2wCEAAkGBxMSEhUSExIVFhUXGBUaGBgXGBUVFxcXGBcXGBUVFRUYHSggGBolHRcXITEiJSkrLi4uFx8zODMtNygtLisBCgoKDg0OGhAQGy0lHiUtLS0tLS0tLS0tLS0tLS0tLS0tLS0tLS0tLS0tLS0tLS0tLS0tLS0tLS0tLS0tLS0tLf/AABEIALUBFgMBIgACEQEDEQH/xAAcAAABBQEBAQAAAAAAAAAAAAAFAAIDBAYBBwj/xABDEAABAwIDBAYFCwEJAQEBAAABAAIRAyEEEjEFBkFREyJhcYGRMkKhscEHFCMzUmJygrLR8CQ0Q1N0g5Ki4fHCsxX/xAAZAQADAQEBAAAAAAAAAAAAAAABAgMABAX/xAApEQACAgICAgEDAwUAAAAAAAAAAQIRAyESMUFRBBMiMnHB8BRCYYHR/9oADAMBAAIRAxEAPwDzhyheVZqBVnhKiaJ8AbHv+ARCmh2z+PeiVMJJdlo9FtqZi/QPcpWBMxTeoe5TKATaJs3+cAh8oviMOHxflp3LlPBNHCe9VjNJAlF2N2Q6x/Ez3rbYc9VvcFisVim0xlaAXWMaAcbqN23K5tnIHIAD4JXBydjc0o0ehsKt0H3C882ZvBVY6XkuZxsJ8CtnsnadOsJY641GhHgllFoCZ68E5NYngKlExAJLsJIGElC7C6sGzkLkJ0LhWNZwhJczLmdAJ1cK7KaSsY4ksjit9hnc2nSBAJAc50TB1AA08U+nvY/U0m+Dj8QovPBeSywZPQN+VdvUwn+YHsY4/BZam4wIIJ6sECPtf4TiTx0ju1RvfraHzplDK3KadYOMkGxBZY85cLGEDFOQczWn0JANMzrE5g3/AJX+KTmpbTK44OOpIs4U2vrNW0uPqNm0An80KVosB911vz1vVH7puEbYDQEvEGeOQaAmfE+Ke3SOGV1tPWqn0RdQZ1LoY4WP4WdpH0TeGjU6tcnT0q88fVBvy7lzgQbWpiDMfVcGju4p7xf81WLx6nAD3lYwyn6QH3qHC/o8BoExo6v5Dp+M6uVikOsOU0OMD0ftesowyWaeqfuj0uWqxig8i/WbrFzEa29MXv2d3FJPqVJHpNsY1jw+sF/Hw4rqrZAxlVqqVAieIZCoVQu9HltDtmC7vD4opTCF7KPWcOwfFGGBTn2Vj0WGpYhnVKfTTnNkEJCgHbcDuHuSrWaSNYMJzdk1T/eADsClfsHqmXucYMDti3tTKvYG7M5QZndBdE6kkD2kgLYbE3Pa9oqOrNez7NMh3eC/u5ALN7Cwbqj4YQCBxAPsK2uxsOW1XNNRrYpnNdrQfvRpxhLnyNaTL/HwprlJaJsdQwb6RpUskwQIBmRwk6lYbAYs0Xh4sQdOziPgvRcFsV4cX5yWGTFi2/KywW82B6Gu4gdV3WHxHmkwSVuPsf5MHSl6PpPD1A5rXC4IBHaCJCnQrdnCupYWhTddzaTAe8NCKBdCOFjkkl0ImOLq6kgY4VFVKlKr1Cgwohe5VjUPNS1iq7kgyLFGsUH3u2x0VLI0w98gdjfWd8PFWauJFMFxMALz7auNNeq6odNGjk0afv4qWbJxjRfBi5St9IqUwrdIKFgVimF50meoTGmCI/lrj2qjEA3eIyz9ZI1nLnDrX4Tr5EqYUNemQ4kGCcvAnQn7w9hCbDLdEsq1ZzBAZWmbF8d/1fBoE+zySpNgcuqeTONXxTsJwB16Vs3jjS73HxT6LbaEDKeGUelU4lWYi6GsHYRJp/dn6N3E3Oia8ST+KpoCdafEm58E5mrY50dBm1Y7VxTw2/O/O/1fDgFgnGNgj/Q1udD6vBMy2HdxudSp2i4/0dO46nimU4jleO3jqSiAGGt95h4STA0FvrNfHwSUragiekbykmBo231ouOU+CSoRMniKeqHVQjeIZqhNduq7UzzWiLZX1h7vijbWoJsz638p+COsCWfY8Oiamp2hRMapmBIUJITw1NCkCwADTpmhiyRYO63gdfJajZQBrvL2AuGhy5uWhkRbmgm8RIYxzQSQ8aCYEGfBEt3sfDukMEdvxUcy/uO3407XE07WOMkDKNOUjnl4ceJQ3GspuHRZWuLnxeHZWthzpHCQIn7wV8Yw1bNGvcfGyo4bDZa9b6MtzdGQ83D2Zcog9jmvt29qjijcv0KZpuMP1PTqHoN7h7kO2bt5lZ+RoEggOhwOUkSARGqJUR1B+Ee5YTdykDijmF21KbmZmMbE03NLqbhd+sSdJheieUehpJNXSiYSSUrMHfKnnJFJ5w7X9G7EjL0YfMaTJZJAziyDZkjSPKruU0g3Fwfb3KOo1ZhKdQqB6tupqvWpmDCShjGb2Y+T0QNvW/ZZ1rm/ab5hWd4tzKtV7nl5knw8pQjC/J9XJMVGj8TT7wueWJTdtnXDNwVJBRj2/ab/ALh+6tUiDoQe4j91n9ubmYrDUXV3PpOawCcpfmuQ0Q0tjV3NB93NgYiu8spNY4hofdzRAsPO4t2FI/iJq+RRfKfo9DpUz2qHHU8zYgG4MHKAfFwI8wsltjYGNwuRzxkDnNa0tqA9YmAOrcaqzsz5/wCs85Pvh7yQZuzKMx01BU/6VxppjLOpao0WAsANOuIEtAsKMRl1A/lk6izSB6vBt/rKnElcw7iDTubkzJDSZdh2zcZjqdYKloDTj1eTnf3rhx70Rl0NEEtkjXD6kn1H8BolRv8A8TpAu0DTUqxRaerrrQ+y37QTKNhPHKzQybEDU2WMOLTA7m62FhwCbl6p19JuggXHuTwYHbDuOY2BTqjLGZ9Jn6X8O8BYUEtq2M1G66yRNhzqCI/gCSsF5i1QXj7Q/TUCScRGZxDUHxAuUfxTdUExTbldqPNB+A+tHcVoKSz+GtWb3n3FaGlqhMaHRZapqYUTQtLuS9nTljolzerPE3JA8EhQr4Pd+vUAIZlHNxj2a+xFKO6NQ61GjnAJWzdTgKTo4bHmjQtmRwe7QaQS7Mc1uAsCWnzhHau5WFc7OxvRO+5Zp7CzTyhEDTuOwolRdwOqaME9M3OUdozWC3WNJxLnN6Pm0HNE3sRb2q/iNnMPUyDK2AzjbK34yj4uENjrOHAQBHCw/db6UYLQZZZTeyjh6zg405uIjtbw+I8E6jgabSHCm0EXESPcYUmJpddr+It3jkfep3BZCjmYhB9696GYOiagaHvkBrZjvJPIIjWEDvleR7+Oe6q8GYDZHgTPsPsRsCQI2vvrjMSTNYtaZ6rOq3uga+KFDGwbuMmYAk6CSL6oSahBhHdhbwOoNexuUZxDjlbmIiMuaJjslCS8lsdPSDuwd+K+HhrarHsGjHkga6CRI8F6zu9t+njGy1paQGyCREmZDTMmCDeAvEcPtY5XzlId6QIBBsRoR2nzWx+TTDdJWY9zT9GwlhuA0udJjnLDpdTjJ3RbLiSjZ6fUCiVhwVN2qsziJDQB4KJ+GDbwrNLgq+1JykDiCPYs1oKPKtu710cRLKlRzac+gOkGhtnLfSPsS2Vt7B0iHU6z2u/1yO4gyCF55jHnOQeEgj3o47bzj81LWNHzem1jbTIaTd3MmVCWLzbOuEr0kjYb17abi6FNzR9XXoHMAcrg6o0WkagzI7RzhV8JGWM7IESQKIyxl9KHEGzh6QGvgKmFwgrYR2MNvpiC0WYfpKJz/l63mUUouIOjQctiHG8EawwOF5PH0jqcySd0kwxSTdE+FZBp3PpiSIAgBtQ3mIho0XaZlrTm9QevOtYch2pzXDLFg6K1hEyaYY30oPPgNPOSkDBgHQxdv+MCNPuiVGi6aO0GXGnp0vVJ0LhCYxpyyTNuIgfWxw7lYa11rH0gfSOgfI9hTBThuhENPMn66YvbRY1j8vDtqiwgREf/AEmPpn7PrUTc+f6ipHkSdda+rgNIPwTHAZW2Fsk3nSm+PaxYxUzAADPFuRvBI58ElK64HWv+AmbngWGEk5Kv5/EZnFhBcULo9jAguLF11o88DC1VnetFS1WddPSNjg4Hwm60mEpueQGtk8v53IyTYYsssC2O6OBe708OxhY7NSqEkufxggeiP5BUW6e7Wf6Ws0hoPVZxcRxd2e/3+gU6ccI8UiRRsho1gZzDKQJIPCO3iDwPYnBjzlgNgxMkgjiYEEH2KDaIuwDVxy9oDgQe8fsrrK4GYD1XQe8gO/8ApOKdqw2/HgpwOq08VQqGSEVoMsE0exWS0zIQ5g61T8UeQARFoQsD6SoPvD2tajI0RPbPh5FSPGi6BAXUgSCo29+Vu/isZvj83puHTOawuBgOMSNDHNbWubgc/cqG8WxqGMomhVbI1aRAcx3BzCdD77grUE+cts4FlJ56Ksyqw+iWnrAcnN591lRokZhmnLN8sZo45ZtPet7t3cYUg4Q9pEw43B7e49iwNakWktOoMFUW0L0ajAYLDOqMY/EEUgTmJZ0bg0TYg6OtBiYnitns/frD0a8NBbRBc2chIDWsYGFoaZPWzjuDV5I2o4nU3UrHGNTx4qbxoo8rke5Yb5VMA5gL6ha7iMjjx5iddfFYb5Qd7umqsOHxM0w24Y/L1pJkwb2gdkLy0HtT7xN4mJ7eSpRM22A3oLH5nF5bfq9K466CXHhe69P2XvjhG4akyri6JqNaA76Wm6LmBmzXgQPBfPWftPmU17u0+ZSuCuw8tUaXebo/nVY0nsfTc8ua5rgRDjmjwJI8FVbiAB6Q7pCCE9p8ykBP/vuR4jRyOPR7RjNoYKlsr5qzF4d1TonEhtRpmo45yBzuYHchuG29hSfr2DqEdd5ierZoqOcOEcNBqvJ1NRYCCONo1J7gBcpJYkwxytHqmJ3iwrGNPSUyBNmOa46kw0cr+wKCjvJhi4EkATN40LItB+1deVOF1ewhkQl+hFFI522em0tv4WCOkZMG5MXiNT2qydu4UHN01MDse0nUcAZ0B815h0a6KCH0V7Kc2eq4DbNKs4ilULiORdyMR45fLzIuqOvepHCc0RA1HmvNd3KMNqW4j3EhEzhs1ySQecn46qMoJOh1bRr8Tig2AagBi/VbOpvApuAHl4pLK0sEeB+CSFINBDGoNiTdGMaUFxS6jzgZmhxWk3Uw9XFVhQbWfSYBnqPpwHwLBrSdCSdexZPHGDKt4Ha2IwTiaT2gvAkwHWBJAuLXVPAq7PojDUA1oa1xEAC/WPjPvVyTE+5eZ/JxvjXxT6rK+V2VrXNLGEG5IM5fBeh0cQDwd4gj4KfTop2B9pbRjF4Zo49IddQGRMd5V7CYhrq9Rg1LWv7z6JPgAzzVivs6nUe2qWjO0ENdJsHRII0OgQutgH0a7cRILRIfB9R0Az3EB35UGFbD4pohTMAKmDdWWGypEVkguVRykVKk82kf7Rb2K406KrUPXee33AIyAhxTCQlmTQkCDtqY4U6lMEE5g74XVqlULoI9GP8AxZza2ErYnEUajajWUGky05s1Rv2xHAmw7L9i1FNrY4QP5oh5GBG9bZwzuMQfbr/Oa+ed4HNOIqZdJA8Q0B3tBX0Xt/atGhSc+tUDWaXEzNsuXjK8MrYWhkqGlEkuc08QJJa0ToBYIp0CrMuxpJtfX/tTCmY0PHgr1XZuIyZ3Mdly5gSOBEgjwVmrscGWsaZjiSdNbJpSo0Y8ujHtpn+Qu5D2eYVhmz3clN//ACnckbQOLKGTu8wuub2jzV6hs85hItK0uOwgZhH2E5DwQcqComLy9oUjcO/g1x/K4/BXN2R/VUu8/pcvRQEJSo0Y2eUELVbrYR7BUz0nNnKWuc0jnYSPFAdo08leq3k9/lmMLeNxQ+bU3kwMjSZ/CJWk9Gijz/alLLVePvH23+K5hHXVrbRD6heySCBwOoQ9hIMpgLTDJHFRiqQ6FFTxzYgz5KOpiGnifIoUdDmq7NnuxBZU5y33FFMAR12HnZZndbaFNrXhzgLjUa2RvDY2mKwcHtg63C5ZxfJl4yXFFivVypKbGAEy0g9xB9y6plENxqD4lFMa5Ca67DygPtLip6mLayoxzqbXjJo6YmdbKHaKg2hdtM9ke4p14AHdnbdcKzHYdjaDhIOUkipmIhrwdRy716tu3vK2uMrjkqDVhPtaeLf/AArwjZ1SHjkbef8AAj1Su4kODiHgy1wsR5apZ9jx0fQFKtZWGvXlm6+++XLTxRAOgeND38ivQ8JjWvEtcCDpCQagj8FNSxbLjMJESBcidJA0WY3l2+zC0wS5oc9wa2e2bx3AodsbabA41aUOD4D9JebxB53KWWXg0Uhhc02jdnEgDQ+z4qicWPEmTxiTMd6Y95e2BLZF+fcu5CJIAJ74+Fk7kSSHVMextszWnkSC7/aLoNtbbbfqmCoXvs3qPF/xEQBxnsTNoY+swxkDB90AyTMDMbHwCEYnE1iekLyIsYygt4xbwUJZ0joj8dy8o2GHokw593QJiw8ParRss1g9vOYAaha5pcxoNmulxDW/ddci1vFFxtWk6k6s2o0sAdJnTL6QdyI4g3CrCakrRKeOUXTPJvlj2lmq06ANmguPebN+KwuCrFuswdOR7lZ3i2mcTiKtY6OcSJ4NHojyWg+UrDCm7B0G26PDjzJgnvJaVVeibjqwMd66/QiiSC0UxT09UNDR7AFsNzmCtiHtiQKLz49X915xWoBrGniXPHgBTi3ifNen/JoP6mpJ/uKndqxJkq0UxL7ZAJmzW8lMcCI0RFoXXCyU1gU7Oby4qLeNkYWp3H4Iw8WKEb0u/pand8QigGN3UH9XS73focvRDqvPd0v7XS/P/wDm5b2u+Cmn2CBgd6mZcVU7cp82j4yiJqZtnjsEeT7eyFW30b9O082N9hcP2Vzdd2ag5p4PPkQD+6PhA8szXSHmonOJRfeHBtYQWiJQZOLZ1JcSWAXdn6HvCuZlSwGhVpYZMsGq5sZSRImxjjHwSTYkAkxw0k6lcS6Gd+Db4w2Qms5AHbSrf4h9iYcfU+2fZ+y3EmXdoqGremzw9yqPxDjqfcrTL0v5wKNUYic2BZE6NbMAf5KHNuiewsG0tdUrPLaQexktALszg4jUwGw0km/Baa0GDK+MBcQAJ/7RDZG2cXhSCzMW/ZIJH/S2Wyd02ZgWV2ubN5jMB90gw6edtVq24GiwgGnYDlZT5aoamec7xbXbXYytNZzi5udj2Q1nVIIY7LpJ5lbzc/BmlhqbnsyucOpT+yDoT94i5UGLxNKrUFHo2lou42iBw7bo/s4Gq4VDobMHJvF3ilpMoptKg1hmw0KxCbFl1qYQobTwwqNEkjKcwIue2BxMSsxSw5aRDT1s5MknrF0Zb8JdHgVsMQ1C3YeHZokAQAOHKB2X8SVDJj5Mviy8VQEpbNAa1z2Gq0OnqFwdTc0wYbbNBFxAII46LF70U2YGlUp0H1MuKaJaQcoh3WMn1otHI9y2+ztqRjquHPrsFQdrmw1x7y0t/wBi5vtsP5zhnMEB9nMJ4OHbwBEjxVIxUeuhJScnbPE9lUekr02HR72N/wBzgPitFvvjRX2jXcIy04pN/J6X/PMg2Ez4TEB9SmQ6k4OAOhc27DOhGaNFHhDaXGTcuJ4k3JPaqv2Klo7telFKi77T68dzRQHvlb35MXf1dT/L1PfTWb35wPQ4fZzCIcaVZ7hxDqj2PIPdmjwR75Knf1dT/L1P1U0sl0NF6kSBddomhdOiApC7QoHvS7+lf4e8I6s7vY7+nd3t94RQGZrdH+10+5/6CttiysVuf/am9z/0lbPH6IzBAym+FzSd2OHuP7rm6dS1UfhPvB+CdvHek08n+8FCtlYgs6QjXIfMEfuUV+Isuy7vDimu6oMkG/Yga69xJk8VxOKJJJJYxbwWhVprlUwehVhExLmSTCEkBrHGmm5FYcoyiTTI8qs0KwAhQuTAVuxiw0gGOHBENn48MZUpuaDTqZZ5se2clQd2YgjiHHkgwcZVkO4rUDp2XsLUrB+Snma4HgTbuI4LU0K1VrZr4mo/7pcQ0fi59xssnhdoPaID4sADAMAaNk6D9lM6oYOd3W4FwDgf52KTRRG43Pd09SoAZDiASODW3cB3yB4L1DZ1PU6ADKPj8F5/8mtDJhzUIlznQO28ADxXpVGllaG8te08T5oILJmJlTRwCkYo6lp8EWBA2jinOJaeGq6akBA8RtduFrPp1pmoc7HR1YJgtn7Q/ZTY6vEOB6pU7KUZLb+O6HauFqEwJyE/de0tv4uleiY0NyEuMAC57F4Zv9j+kr5QfRARnaW+tbE4WnQyFtQAdM/1SBZrrXE65eYgSna0BKwbvltYYmsGM+qp3HedJ52Ue6uyTicTTpR1B1qnLI0jNPfZv5kGqVYEcLkk6k8ytt8nu8eCw9J3SPyVnk5iQYygnI1pHCL95KNaNaG/LQfpML+Ct+qml8k5/rKn+Xqfqpob8qO2aWJqYc0jIa2oCbcSyIv2FQblbZbhKz6riADSe2XSRJLSNOPVWfSNHpmgBsukrE1t7zwJ8GgfqVGvvTUIgA+Lj7gtxYto3rqoGpA7yAsrvZjGOpFrXAkuGl7d6zVXa9Q8h4fEqpUruOriUyiK2S4Gs+m/NTdlcAb28dbK7iNvV3NLHPaZ4gAHwLUJShNQLL9fahdS6MtHC8mbc1Sp1CJjiCPApqSwBJJJLGEkkksYs4PQqy0qDBMJBU7mEImH57ri4wJLBssuKYnFMKwiOFMITk1YY5Ce0rhSWMdzJ9OuRbVvI/DkoSpsJRL3tYASXOa0AakkwAPNAKPdvk+wf0NIR1abAT2vcLDwEnyW0Q7YGz+goMp+sBLj946+HDwRFqmhmPmygfUnwSxeIDGlx0AJPgq2EnJmcOs6XEcuQ8BAQZijvPsgYqg5os8CWOsYdFpnUHQryfC7yYnIaYb6Ig5WyWkTMycrfEr2zD3bHZHkvnveqrU+dV2OLgG1akNmw65iBppC3GxlPiR1jTBLqjg5xM5WEPcT96qeqD3SqlbGZhAGUfZGneZuT2lU3VI4qFz57k6ikBzbO1a06KJzlI2mCndAUwhAFdxDTl/naq1ZhESjODwfSy3kCeen/qSTqiuNWmZABODURp4EKy3CNHAJrE4gcUik6kRqjAZ/DYKnjNOC1mcaKtFkmFO7DQq1KpBlTvxJPAIgVHBSVYNVxtcQe5Q0mSsFoiLUsqmqMTRCwKI8qWQqQuXIWNRb2eyxvxCuAjlP87FFsloh3eFdgcEjeysY6K/VGjPaUlKWOOnsSWsPEjBUTk8phTnMNXJXSmIhHSkVyUpWMII3ujtVmExLMQ+l0gZJyzBBNszeBcATAKBkq1sygalVjANT7OKD62PFNukfSOwNv0MYzPReDzaeq9v4mm/joiwWE3bwApNBiDz/AGV7a++NPC03moZcGksA1eRADe+SL8p5LmhlUtFsmHj0Wtv4uXZfUYA4/eeT1B3DXy5IzS9HwXm+D2384w9J7oz1HtL45h8GPKPJej0XSAqEmQbIqSzuJHkS33heK/KjRy7RqRbOKbvNuU/pXr2w6nXr0/s1JHc4Aj2hy8z+WXCZcVSq8H048WOM+x4RiZmLpbIcbyPCXe5VcXh+jdCI7MxuTquPVOh5HkVFjz0pzUwXc7FFN3sNJrRNsHCCoHTFiNe3/wARY4KNP55IBgBUZLg5re8/ASVbrY9/GqTzyDLb8ThPsCnJNsrCLrorbawuUgkxMwInlMmbK1h8WylJY7O4sNshygmLTM+xD+laJy0x3kFx75dx8EypiXOEXjlw8tE9WqClV7/co0sfFnC/85qdu0xpC61oHqg+SkAZGU02xPIe8QfamdCKL9lc409iq1iTqjBoUC4HJlEeqRrz68pvzNknKLXiQL8pQUkZ4p9AegySrHzcIth8GQC9opGBcdTNHGGm/sUwqWzHDDKNSWHt1dAHJZy9CqNdmexFONE2i1aLE1KDwIptaeIif4FA2lSj0WeRlbl/gPFX2A6oTCjNTCNOjWpjcK37A8pR5A4MEZksyNtwjOLG+KTm0h6gPcPityD9L2yvsptnd47UQZTAvZU+mj0GhvcmhhOspWrGUlFUlZdOKaNDPckoaeCJSQqI3LJ4RXc5NJSSVjjGFKEklgnQEkkljDOK2vydYBrnuqnUQB70klD5H4M6PjfmeoY2pkp2XiO39ovr1nuedCWgcAAYt70klL46+5ls/wCCCe5+LcXil6oDyOywd72e0r27ZdYuY0nkupLofZyeAbsuqRj6reDqYce9rgB+srNfLTSHQUH8RVLfBzHE/pCSSEews8jDlaNVzgASY5cJOphJJNIfA90VzxklNERN/NJJZDT0y3isJkpU6kzn4Xt4zdLF4UM6PjnAPER7bpJLL/pNyYQo7CBqNZnsWZvR7YgXVnBbuNdXfTL+qyD6NyDwkm3kkkpOTHX7ixWw6bK7acuLXNJ9UEERxi+vJDNl4ZtSv0ckNki0TAPOI9iSSZbX+gOTT17JNsltKqadMOEakuDp7hlEeag+fPYIBMGbSY8tFxJFRTSLRnKpOx4xOanBayxGjWtPm0AqbD0GVHNblLZMGHTM6QHAwkkkk66LRxxmla8Em39lDDPa0OzZmzMQReItqqbXug30/YnhHJcSTx2lZxS+16InVwTds35qaphxcSbAHgkktLXRsUnK7IjThNFkklkOy9g3HmkkkpS7Kx6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Títul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primeira lei orçamentária de caráter mais geral seria elaborada somente em 1830 – fixando as despesas e receitas do Império e não só para a Corte e a Província do Rio de Janeiro – para o exercício de 1831-1832. Por si só a mencionada lei constituía um avanço, pois pela primeira vez elaborava-se uma lei orçamentária geral, na qual podiam ser encontradas especificações com relação a receita e despesa geral do governo imperial e do município neutro. Todavia, as fontes de renda não foram efetivamente discriminadas e não há detalhamento sobre sua composição. </a:t>
            </a:r>
          </a:p>
        </p:txBody>
      </p:sp>
      <p:sp>
        <p:nvSpPr>
          <p:cNvPr id="12" name="Espaço Reservado para Texto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pt-BR" dirty="0"/>
              <a:t>GALVÃO, Luciana Suarez. </a:t>
            </a:r>
            <a:r>
              <a:rPr lang="pt-BR" i="1" dirty="0"/>
              <a:t>As contas do tempo..., 2019, p. 70. 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0664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0F27F37-E65C-CE40-A311-8845E3BCD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i="0" dirty="0"/>
              <a:t>TITULO VII </a:t>
            </a:r>
            <a:br>
              <a:rPr lang="pt-BR" i="0" dirty="0"/>
            </a:br>
            <a:r>
              <a:rPr lang="pt-BR" dirty="0"/>
              <a:t>Da receita</a:t>
            </a:r>
            <a:endParaRPr lang="pt-BR" i="0" dirty="0"/>
          </a:p>
          <a:p>
            <a:r>
              <a:rPr lang="pt-BR" i="0" dirty="0"/>
              <a:t>     Art. 29. A receita do </a:t>
            </a:r>
            <a:r>
              <a:rPr lang="pt-BR" i="0" dirty="0" err="1"/>
              <a:t>Imperio</a:t>
            </a:r>
            <a:r>
              <a:rPr lang="pt-BR" i="0" dirty="0"/>
              <a:t> no futuro </a:t>
            </a:r>
            <a:r>
              <a:rPr lang="pt-BR" i="0" dirty="0" err="1"/>
              <a:t>anno</a:t>
            </a:r>
            <a:r>
              <a:rPr lang="pt-BR" i="0" dirty="0"/>
              <a:t> financeiro, é orçada em quinze mil contos de réis. </a:t>
            </a:r>
          </a:p>
          <a:p>
            <a:r>
              <a:rPr lang="pt-BR" i="0" dirty="0"/>
              <a:t>     Art. 30. </a:t>
            </a:r>
            <a:r>
              <a:rPr lang="pt-BR" i="0" dirty="0" err="1"/>
              <a:t>Comprehendem-se</a:t>
            </a:r>
            <a:r>
              <a:rPr lang="pt-BR" i="0" dirty="0"/>
              <a:t> na receita orçada no artigo antecedente: </a:t>
            </a:r>
          </a:p>
          <a:p>
            <a:r>
              <a:rPr lang="pt-BR" i="0" dirty="0"/>
              <a:t>     § 1º Os juros de duzentos e quarenta mil libras esterlinas em </a:t>
            </a:r>
            <a:r>
              <a:rPr lang="pt-BR" i="0" dirty="0" err="1"/>
              <a:t>apolices</a:t>
            </a:r>
            <a:r>
              <a:rPr lang="pt-BR" i="0" dirty="0"/>
              <a:t> do primeiro </a:t>
            </a:r>
            <a:r>
              <a:rPr lang="pt-BR" i="0" dirty="0" err="1"/>
              <a:t>emprestimo</a:t>
            </a:r>
            <a:r>
              <a:rPr lang="pt-BR" i="0" dirty="0"/>
              <a:t> </a:t>
            </a:r>
            <a:r>
              <a:rPr lang="pt-BR" i="0" dirty="0" err="1"/>
              <a:t>brazileiro</a:t>
            </a:r>
            <a:r>
              <a:rPr lang="pt-BR" i="0" dirty="0"/>
              <a:t>, pertencentes ao </a:t>
            </a:r>
            <a:r>
              <a:rPr lang="pt-BR" i="0" dirty="0" err="1"/>
              <a:t>Thesouro</a:t>
            </a:r>
            <a:r>
              <a:rPr lang="pt-BR" i="0" dirty="0"/>
              <a:t> Publico. </a:t>
            </a:r>
            <a:br>
              <a:rPr lang="pt-BR" i="0" dirty="0"/>
            </a:br>
            <a:r>
              <a:rPr lang="pt-BR" i="0" dirty="0"/>
              <a:t>     § 2º Os dinheiros existentes do ultimo </a:t>
            </a:r>
            <a:r>
              <a:rPr lang="pt-BR" i="0" dirty="0" err="1"/>
              <a:t>emprestimo</a:t>
            </a:r>
            <a:r>
              <a:rPr lang="pt-BR" i="0" dirty="0"/>
              <a:t> brasileiro, e os seus juros, quando o Governo julgue interessante a operação indicada no art. 31 § 1º. </a:t>
            </a:r>
            <a:br>
              <a:rPr lang="pt-BR" i="0" dirty="0"/>
            </a:br>
            <a:r>
              <a:rPr lang="pt-BR" i="0" dirty="0"/>
              <a:t>     § 3º A </a:t>
            </a:r>
            <a:r>
              <a:rPr lang="pt-BR" i="0" dirty="0" err="1"/>
              <a:t>importancia</a:t>
            </a:r>
            <a:r>
              <a:rPr lang="pt-BR" i="0" dirty="0"/>
              <a:t> da terça parte do </a:t>
            </a:r>
            <a:r>
              <a:rPr lang="pt-BR" i="0" dirty="0" err="1"/>
              <a:t>páo-brazil</a:t>
            </a:r>
            <a:r>
              <a:rPr lang="pt-BR" i="0" dirty="0"/>
              <a:t>, que o </a:t>
            </a:r>
            <a:r>
              <a:rPr lang="pt-BR" i="0" dirty="0" err="1"/>
              <a:t>Thesouro</a:t>
            </a:r>
            <a:r>
              <a:rPr lang="pt-BR" i="0" dirty="0"/>
              <a:t> Publico tenha em Londres em Maio de 1830. </a:t>
            </a:r>
            <a:br>
              <a:rPr lang="pt-BR" i="0" dirty="0"/>
            </a:br>
            <a:r>
              <a:rPr lang="pt-BR" i="0" dirty="0"/>
              <a:t>     § 4º A </a:t>
            </a:r>
            <a:r>
              <a:rPr lang="pt-BR" i="0" dirty="0" err="1"/>
              <a:t>importancia</a:t>
            </a:r>
            <a:r>
              <a:rPr lang="pt-BR" i="0" dirty="0"/>
              <a:t> da divida </a:t>
            </a:r>
            <a:r>
              <a:rPr lang="pt-BR" i="0" dirty="0" err="1"/>
              <a:t>activa</a:t>
            </a:r>
            <a:r>
              <a:rPr lang="pt-BR" i="0" dirty="0"/>
              <a:t>, que </a:t>
            </a:r>
            <a:r>
              <a:rPr lang="pt-BR" i="0" dirty="0" err="1"/>
              <a:t>fôr</a:t>
            </a:r>
            <a:r>
              <a:rPr lang="pt-BR" i="0" dirty="0"/>
              <a:t> </a:t>
            </a:r>
            <a:r>
              <a:rPr lang="pt-BR" i="0" dirty="0" err="1"/>
              <a:t>effectivamente</a:t>
            </a:r>
            <a:r>
              <a:rPr lang="pt-BR" i="0" dirty="0"/>
              <a:t> cobrada. </a:t>
            </a:r>
            <a:br>
              <a:rPr lang="pt-BR" i="0" dirty="0"/>
            </a:br>
            <a:r>
              <a:rPr lang="pt-BR" i="0" dirty="0"/>
              <a:t>     § 5º Quanto se costuma contemplar até o presente, debaixo do titulo de receita </a:t>
            </a:r>
            <a:r>
              <a:rPr lang="pt-BR" i="0" dirty="0" err="1"/>
              <a:t>extraordinaria</a:t>
            </a:r>
            <a:r>
              <a:rPr lang="pt-BR" i="0" dirty="0"/>
              <a:t>. </a:t>
            </a:r>
            <a:br>
              <a:rPr lang="pt-BR" i="0" dirty="0"/>
            </a:br>
            <a:r>
              <a:rPr lang="pt-BR" i="0" dirty="0"/>
              <a:t>     § 6º As rendas e contribuições publicas, que o Governo fica por esta Lei autorizado a perceber, durante o mencionado </a:t>
            </a:r>
            <a:r>
              <a:rPr lang="pt-BR" i="0" dirty="0" err="1"/>
              <a:t>anno</a:t>
            </a:r>
            <a:r>
              <a:rPr lang="pt-BR" i="0" dirty="0"/>
              <a:t> financeiro, qualquer que seja a denominação, e </a:t>
            </a:r>
            <a:r>
              <a:rPr lang="pt-BR" i="0" dirty="0" err="1"/>
              <a:t>applicação</a:t>
            </a:r>
            <a:r>
              <a:rPr lang="pt-BR" i="0" dirty="0"/>
              <a:t> </a:t>
            </a:r>
            <a:r>
              <a:rPr lang="pt-BR" i="0" dirty="0" err="1"/>
              <a:t>dellas</a:t>
            </a:r>
            <a:r>
              <a:rPr lang="pt-BR" i="0" dirty="0"/>
              <a:t>, uma vez, que tenham sido reconhecidas pela </a:t>
            </a:r>
            <a:r>
              <a:rPr lang="pt-BR" i="0" dirty="0" err="1"/>
              <a:t>Assembléa</a:t>
            </a:r>
            <a:r>
              <a:rPr lang="pt-BR" i="0" dirty="0"/>
              <a:t> Geral. </a:t>
            </a:r>
            <a:br>
              <a:rPr lang="pt-BR" i="0" dirty="0"/>
            </a:br>
            <a:r>
              <a:rPr lang="pt-BR" i="0" dirty="0"/>
              <a:t>     § 7º O rendimento da Junta do </a:t>
            </a:r>
            <a:r>
              <a:rPr lang="pt-BR" i="0" dirty="0" err="1"/>
              <a:t>commercio</a:t>
            </a:r>
            <a:r>
              <a:rPr lang="pt-BR" i="0" dirty="0"/>
              <a:t>.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D53F3ED-C135-5146-BF35-EB6B107CD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Disponível em </a:t>
            </a:r>
            <a:r>
              <a:rPr lang="pt-BR" dirty="0">
                <a:hlinkClick r:id="rId2"/>
              </a:rPr>
              <a:t>https://www2.camara.leg.br/legin/fed/lei_sn/1824-1899/lei-38056-15-dezembro-1830-565833-publicacaooriginal-89571-pl.html</a:t>
            </a:r>
            <a:r>
              <a:rPr lang="pt-BR" dirty="0"/>
              <a:t>. Acesso em 10 de outubro de 2020.</a:t>
            </a:r>
          </a:p>
        </p:txBody>
      </p:sp>
    </p:spTree>
    <p:extLst>
      <p:ext uri="{BB962C8B-B14F-4D97-AF65-F5344CB8AC3E}">
        <p14:creationId xmlns:p14="http://schemas.microsoft.com/office/powerpoint/2010/main" val="661795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3C8BDE-A662-7248-855A-E2B276EE9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período das regências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80D67A-DFC2-BF47-838E-11BB41B0F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Tendência centralizadora é amenizada com a abdicação e partida de d. Pedro </a:t>
            </a:r>
            <a:r>
              <a:rPr lang="pt-BR" dirty="0" err="1"/>
              <a:t>I</a:t>
            </a:r>
            <a:r>
              <a:rPr lang="pt-BR" dirty="0"/>
              <a:t> para Portugal</a:t>
            </a:r>
          </a:p>
          <a:p>
            <a:r>
              <a:rPr lang="pt-BR" dirty="0"/>
              <a:t>Ascensão de liberais a partir de 1831 dá abertura a um período de reformas</a:t>
            </a:r>
          </a:p>
          <a:p>
            <a:r>
              <a:rPr lang="pt-BR" dirty="0"/>
              <a:t>Criação do Tesouro Público Nacional e Tesourarias da Províncias passam a ser responsáveis pela arrecadação das rendas gerais nas províncias</a:t>
            </a:r>
          </a:p>
          <a:p>
            <a:r>
              <a:rPr lang="pt-BR" dirty="0"/>
              <a:t>Mistura de atribuições: tesourarias também passam a ser responsáveis pelos impostos provinciais</a:t>
            </a:r>
          </a:p>
        </p:txBody>
      </p:sp>
    </p:spTree>
    <p:extLst>
      <p:ext uri="{BB962C8B-B14F-4D97-AF65-F5344CB8AC3E}">
        <p14:creationId xmlns:p14="http://schemas.microsoft.com/office/powerpoint/2010/main" val="146910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113DD-A793-AD4E-BE47-3797450A4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 orçamentária de 24 de outubro de 1832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35E0A2-DF7B-D84A-98E4-A0E6730A6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t-BR" dirty="0"/>
              <a:t>Definição das receitas pertencentes às rendas gerais do Império</a:t>
            </a:r>
          </a:p>
          <a:p>
            <a:r>
              <a:rPr lang="pt-BR" dirty="0"/>
              <a:t>Indicação de que pertenceriam à renda das províncias todas as rendas não compreendidas na renda geral, sem especificá-las</a:t>
            </a:r>
          </a:p>
        </p:txBody>
      </p:sp>
    </p:spTree>
    <p:extLst>
      <p:ext uri="{BB962C8B-B14F-4D97-AF65-F5344CB8AC3E}">
        <p14:creationId xmlns:p14="http://schemas.microsoft.com/office/powerpoint/2010/main" val="67548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A95690-5FCE-404A-98D3-284412D7E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Prólogo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49497B-D901-434C-AD63-913AEB71B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promulgação do Ato Adicional como segundo capítulo de uma disputa iniciada na Assembleia Constituinte de 1823</a:t>
            </a:r>
          </a:p>
          <a:p>
            <a:r>
              <a:rPr lang="pt-BR" dirty="0"/>
              <a:t>Ato viria em 1834 dando uma forma mais clara às Províncias como entes administrativos</a:t>
            </a:r>
          </a:p>
          <a:p>
            <a:r>
              <a:rPr lang="pt-BR" dirty="0"/>
              <a:t>A questão tributária, ainda não definida, seria ajustada com o passar dos anos, de forma “orgânica” com a publicação de algumas leis orçamentárias </a:t>
            </a:r>
          </a:p>
        </p:txBody>
      </p:sp>
    </p:spTree>
    <p:extLst>
      <p:ext uri="{BB962C8B-B14F-4D97-AF65-F5344CB8AC3E}">
        <p14:creationId xmlns:p14="http://schemas.microsoft.com/office/powerpoint/2010/main" val="1952631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C7E0C-224E-9646-B6EC-A1C25C3EC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188912"/>
            <a:ext cx="6769100" cy="1007840"/>
          </a:xfrm>
        </p:spPr>
        <p:txBody>
          <a:bodyPr>
            <a:noAutofit/>
          </a:bodyPr>
          <a:lstStyle/>
          <a:p>
            <a:r>
              <a:rPr lang="pt-BR" sz="3200" dirty="0"/>
              <a:t>A composição da Renda Geral, artigo 78 da lei 24 de outubro de 1832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558A81-DB1C-3847-8CE2-582676350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2338" y="1340768"/>
            <a:ext cx="6772275" cy="5328320"/>
          </a:xfrm>
        </p:spPr>
        <p:txBody>
          <a:bodyPr anchor="ctr">
            <a:normAutofit fontScale="70000" lnSpcReduction="20000"/>
          </a:bodyPr>
          <a:lstStyle/>
          <a:p>
            <a:r>
              <a:rPr lang="pt-BR" dirty="0"/>
              <a:t>§ 1º Direitos, que se arrecadam nas Alfândegas, por importação, exportação, baldeação e reexportação; e emolumentos, que se cobram nas mesmas Alfandegas, de ofícios, que passarão para a Fazenda Pública. </a:t>
            </a:r>
          </a:p>
          <a:p>
            <a:r>
              <a:rPr lang="pt-BR" dirty="0"/>
              <a:t>§ 2º Meio por cento de assignados das Alfândegas.</a:t>
            </a:r>
          </a:p>
          <a:p>
            <a:r>
              <a:rPr lang="pt-BR" dirty="0"/>
              <a:t>§ 3º Armazenagem, ancoragem e faróis.</a:t>
            </a:r>
          </a:p>
          <a:p>
            <a:r>
              <a:rPr lang="pt-BR" dirty="0"/>
              <a:t>§ 4º Contribuição da Junta do Comércio sobre volumes, e embarcações, inclusive as das nações, com quem não há tratados, e o imposto denominado do Banco sobre as que navegam de barra fora, inclusive as estrangeiras, com cujas nações existam tratados.</a:t>
            </a:r>
          </a:p>
          <a:p>
            <a:r>
              <a:rPr lang="pt-BR" dirty="0"/>
              <a:t>§ 5º O imposto de quinze por cento das embarcações estrangeiras, que passam a ser nacionais, e o de cinco por cento da venda das nacionais; </a:t>
            </a:r>
          </a:p>
          <a:p>
            <a:r>
              <a:rPr lang="pt-BR" dirty="0"/>
              <a:t>§ 6º Direitos de vinte e cinco por cento do ouro.</a:t>
            </a:r>
          </a:p>
          <a:p>
            <a:r>
              <a:rPr lang="pt-BR" dirty="0"/>
              <a:t>§ 7º Sisa da venda dos bens de raiz.</a:t>
            </a:r>
          </a:p>
          <a:p>
            <a:r>
              <a:rPr lang="pt-BR" dirty="0"/>
              <a:t>§ 8º Porte de Correios de mar e terra.</a:t>
            </a:r>
          </a:p>
        </p:txBody>
      </p:sp>
    </p:spTree>
    <p:extLst>
      <p:ext uri="{BB962C8B-B14F-4D97-AF65-F5344CB8AC3E}">
        <p14:creationId xmlns:p14="http://schemas.microsoft.com/office/powerpoint/2010/main" val="4135456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C7E0C-224E-9646-B6EC-A1C25C3EC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188912"/>
            <a:ext cx="6769100" cy="1007840"/>
          </a:xfrm>
        </p:spPr>
        <p:txBody>
          <a:bodyPr>
            <a:noAutofit/>
          </a:bodyPr>
          <a:lstStyle/>
          <a:p>
            <a:r>
              <a:rPr lang="pt-BR" sz="3200" dirty="0"/>
              <a:t>A composição da Renda Geral, artigo 78 da lei 24 de outubro de 1832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558A81-DB1C-3847-8CE2-582676350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2338" y="1340768"/>
            <a:ext cx="6772275" cy="5328320"/>
          </a:xfrm>
        </p:spPr>
        <p:txBody>
          <a:bodyPr anchor="ctr">
            <a:normAutofit fontScale="70000" lnSpcReduction="20000"/>
          </a:bodyPr>
          <a:lstStyle/>
          <a:p>
            <a:r>
              <a:rPr lang="pt-BR" dirty="0"/>
              <a:t>§ 9º Impostos para a Caixa de Amortização da dívida pública.</a:t>
            </a:r>
          </a:p>
          <a:p>
            <a:r>
              <a:rPr lang="pt-BR" dirty="0"/>
              <a:t>§ 10º Dízimos do açúcar, algodão, café, tabaco, e fumo, e a contribuição das sacas de algodão.</a:t>
            </a:r>
          </a:p>
          <a:p>
            <a:r>
              <a:rPr lang="pt-BR" dirty="0"/>
              <a:t>§ 11º Dízimos do gado vacum e cavalar; vinte por cento dos couros do Rio Grande do Sul, e os quarenta por cento na aguardente de consumo na Bahia para resgate das cédulas, na forma do art. setenta e seis.</a:t>
            </a:r>
          </a:p>
          <a:p>
            <a:r>
              <a:rPr lang="pt-BR" dirty="0"/>
              <a:t>§ 12º Selo das Mercês, Dizima da Chancelaria, novos e velhos direitos das Graças e Títulos expedidos pelo Poder executivo e Tribunais; e emolumentos, que se cobram no Tribunal Supremo de Justiça.</a:t>
            </a:r>
          </a:p>
          <a:p>
            <a:r>
              <a:rPr lang="pt-BR" dirty="0"/>
              <a:t>§ 13º Chancelaria da Imperial Ordem do Cruzeiro, e das três Ordens Militares, Mestrado, e três quartos das Tenças.</a:t>
            </a:r>
          </a:p>
          <a:p>
            <a:r>
              <a:rPr lang="pt-BR" dirty="0"/>
              <a:t>§ 14º Meios soldos das Patentes Militares, e contribuição do Monte Pio.</a:t>
            </a:r>
          </a:p>
          <a:p>
            <a:r>
              <a:rPr lang="pt-BR" dirty="0"/>
              <a:t>§ 15º Matriculas dos Cursos Jurídicos, e Academias.</a:t>
            </a:r>
          </a:p>
          <a:p>
            <a:r>
              <a:rPr lang="pt-BR" dirty="0"/>
              <a:t>§ 16º Rendimentos das Casas da Moeda;</a:t>
            </a:r>
          </a:p>
        </p:txBody>
      </p:sp>
    </p:spTree>
    <p:extLst>
      <p:ext uri="{BB962C8B-B14F-4D97-AF65-F5344CB8AC3E}">
        <p14:creationId xmlns:p14="http://schemas.microsoft.com/office/powerpoint/2010/main" val="2125477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C7E0C-224E-9646-B6EC-A1C25C3EC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188912"/>
            <a:ext cx="6769100" cy="1007840"/>
          </a:xfrm>
        </p:spPr>
        <p:txBody>
          <a:bodyPr>
            <a:noAutofit/>
          </a:bodyPr>
          <a:lstStyle/>
          <a:p>
            <a:r>
              <a:rPr lang="pt-BR" sz="3200" dirty="0"/>
              <a:t>A composição da Renda Geral, artigo 78 da lei 24 de outubro de 1832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558A81-DB1C-3847-8CE2-582676350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2338" y="1340768"/>
            <a:ext cx="6772275" cy="5328320"/>
          </a:xfrm>
        </p:spPr>
        <p:txBody>
          <a:bodyPr anchor="ctr">
            <a:normAutofit/>
          </a:bodyPr>
          <a:lstStyle/>
          <a:p>
            <a:r>
              <a:rPr lang="pt-BR" sz="1700" dirty="0"/>
              <a:t>§ 17º Venda do pau-brasil, e dos Próprios Nacionais.</a:t>
            </a:r>
          </a:p>
          <a:p>
            <a:r>
              <a:rPr lang="pt-BR" sz="1700" dirty="0"/>
              <a:t>§ 18º Renda diamantina, e foros de terrenos da Marinha.</a:t>
            </a:r>
          </a:p>
          <a:p>
            <a:r>
              <a:rPr lang="pt-BR" sz="1700" dirty="0"/>
              <a:t>§ 19º Bens de defuntos e ausentes, cobrança da dívida ativa, e da Bula da Cruzada.</a:t>
            </a:r>
          </a:p>
          <a:p>
            <a:r>
              <a:rPr lang="pt-BR" sz="1700" dirty="0"/>
              <a:t>§ 20º Emissão de apólices, juros das apólices dos empréstimos estrangeiros.</a:t>
            </a:r>
          </a:p>
          <a:p>
            <a:r>
              <a:rPr lang="pt-BR" sz="1700" dirty="0"/>
              <a:t>§ 21º Rendas eventuais, e não classificadas, que provém dos Arsenais do Exército e Marinha, e da venda de vasos de guerra, limpa das Alfandegas, rendimentos da Fábrica da Pólvora, da Tipografia Nacional, reposições, e emolumentos, que se cobram pelas Intendências de Marinha dos Ofícios, que passaram à Fazenda Pública.</a:t>
            </a:r>
          </a:p>
          <a:p>
            <a:r>
              <a:rPr lang="pt-BR" sz="1700" dirty="0"/>
              <a:t>§ 22º Os soldos e sobras da receita geral, e provincial.</a:t>
            </a:r>
          </a:p>
        </p:txBody>
      </p:sp>
    </p:spTree>
    <p:extLst>
      <p:ext uri="{BB962C8B-B14F-4D97-AF65-F5344CB8AC3E}">
        <p14:creationId xmlns:p14="http://schemas.microsoft.com/office/powerpoint/2010/main" val="2727478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F03373-29BB-8F4C-8116-B4A41934A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Orçamento para 1835/36, Conselho Geral da Província, 1834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D7AEB5-D05C-6E42-BAEE-5C60DFC51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Documento demonstra que mesmo antes do Ato Adicional era grande a preocupação por parte dos legisladores provinciais em definir as fontes de renda da província</a:t>
            </a:r>
          </a:p>
          <a:p>
            <a:r>
              <a:rPr lang="pt-BR" dirty="0"/>
              <a:t>Tomando a lei orçamentária de 8 de outubro de 1833 eles elaboram o orçamento para a província</a:t>
            </a:r>
          </a:p>
          <a:p>
            <a:r>
              <a:rPr lang="pt-BR" dirty="0">
                <a:hlinkClick r:id="rId2"/>
              </a:rPr>
              <a:t>https://www.al.sp.gov.br/repositorioAH/Acervo/Alesp/Imperio/Fcgp_031/FCGP-RE34_002.pdf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6118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A13E5D-2126-8140-82EE-A75483D2F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624109"/>
            <a:ext cx="1224136" cy="6009245"/>
          </a:xfrm>
        </p:spPr>
        <p:txBody>
          <a:bodyPr anchor="b">
            <a:noAutofit/>
          </a:bodyPr>
          <a:lstStyle/>
          <a:p>
            <a:pPr algn="r"/>
            <a:r>
              <a:rPr lang="pt-BR" sz="1400" dirty="0">
                <a:solidFill>
                  <a:schemeClr val="bg2">
                    <a:lumMod val="25000"/>
                  </a:schemeClr>
                </a:solidFill>
              </a:rPr>
              <a:t>Receita Provincial 1835/36, Conselho Geral da Província, 1834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F4CAEAAE-7675-CD41-B82B-60F0C9FDDCC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785244" y="224645"/>
          <a:ext cx="6193680" cy="6408710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4337150">
                  <a:extLst>
                    <a:ext uri="{9D8B030D-6E8A-4147-A177-3AD203B41FA5}">
                      <a16:colId xmlns:a16="http://schemas.microsoft.com/office/drawing/2014/main" val="2757815776"/>
                    </a:ext>
                  </a:extLst>
                </a:gridCol>
                <a:gridCol w="1196238">
                  <a:extLst>
                    <a:ext uri="{9D8B030D-6E8A-4147-A177-3AD203B41FA5}">
                      <a16:colId xmlns:a16="http://schemas.microsoft.com/office/drawing/2014/main" val="697093572"/>
                    </a:ext>
                  </a:extLst>
                </a:gridCol>
                <a:gridCol w="660292">
                  <a:extLst>
                    <a:ext uri="{9D8B030D-6E8A-4147-A177-3AD203B41FA5}">
                      <a16:colId xmlns:a16="http://schemas.microsoft.com/office/drawing/2014/main" val="1031483009"/>
                    </a:ext>
                  </a:extLst>
                </a:gridCol>
              </a:tblGrid>
              <a:tr h="18310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Descrição da fonte de renda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Valor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%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1407356459"/>
                  </a:ext>
                </a:extLst>
              </a:tr>
              <a:tr h="732424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Dízimos, com exceção daqueles contemplados nos parágrafos 10 e 11 do artigo 31 da lei de 8 de outubro de 1833 e não incluídos os dois gêneros de que se faz menção no artigo seguinte.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10:000$000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5,73%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2674229097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Dízimos do arroz e do trigo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5:400$000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3,09%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636604347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Passagens dos Rios dentro da Província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9:200$000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5,27%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3012086817"/>
                  </a:ext>
                </a:extLst>
              </a:tr>
              <a:tr h="36621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Passagem dos animais no registro do Rio Negro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65:400$000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37,46%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3974461441"/>
                  </a:ext>
                </a:extLst>
              </a:tr>
              <a:tr h="36621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Novos impostos ou subsídio voluntário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19:600$000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11,23%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2164776635"/>
                  </a:ext>
                </a:extLst>
              </a:tr>
              <a:tr h="36621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Subsídio literário ou das rezes que se cortam para vender e consumir dentro da Província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2:900$000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1,66%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4068932342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Dízima das madeiras em Paranaguá e Antonina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600$000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0,34%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2408925340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Décima dos prédios urbanos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12:700$000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7,27%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893178004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Décima dos legados e heranças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5:000$000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2,86%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2307885245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Selo dos papéis, exceto os das mercês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4:000$000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2,29%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2088640848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Imposto de 5 réis em arrátel de carne verde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10:400$000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5,96%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2642044357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Meia sisa da venda dos escravos ladinos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7:400$000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4,24%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3704707443"/>
                  </a:ext>
                </a:extLst>
              </a:tr>
              <a:tr h="36621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Impostos denominados do Banco e que não pertencem à Receita Geral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10:000$000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5,73%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2092249272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Imposição de 20% no consumo da aguardente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3:000$000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1,72%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3241831682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Terças partes dos ofícios judiciais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100$000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0,06%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3680353906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Emolumentos da secretaria do governo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100$000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0,06%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1804729838"/>
                  </a:ext>
                </a:extLst>
              </a:tr>
              <a:tr h="36621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Imposição sobre as casas de leilão e modas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imposto novo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0,00%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1997374832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Foros e arrendamentos dos Próprios Nacionais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600$000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0,34%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373757548"/>
                  </a:ext>
                </a:extLst>
              </a:tr>
              <a:tr h="54931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Novos e velhos direitos não compreendidos os das Graças e ditos expedidos pelo Poder Executivo, que não pertencem à Receita Geral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100$000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0,06%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3481733291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Emolumentos do despacho das embarcações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400$000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0,23%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2428575218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Multas sobre (?) de Barcos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400$000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0,23%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2331044469"/>
                  </a:ext>
                </a:extLst>
              </a:tr>
              <a:tr h="18310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Contribuição para as despesas de Guarapuava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7:300$000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4,18%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3631205562"/>
                  </a:ext>
                </a:extLst>
              </a:tr>
              <a:tr h="36621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>
                          <a:effectLst/>
                        </a:rPr>
                        <a:t>Soma da receita</a:t>
                      </a:r>
                      <a:endParaRPr lang="pt-BR" sz="100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 dirty="0">
                          <a:effectLst/>
                        </a:rPr>
                        <a:t>174:600$000</a:t>
                      </a:r>
                      <a:endParaRPr lang="pt-BR" sz="1000" dirty="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900" dirty="0">
                          <a:effectLst/>
                        </a:rPr>
                        <a:t>100,00%</a:t>
                      </a:r>
                      <a:endParaRPr lang="pt-BR" sz="1000" dirty="0">
                        <a:effectLst/>
                        <a:latin typeface="Garamond" panose="02020404030301010803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315" marR="38315" marT="0" marB="0" anchor="ctr"/>
                </a:tc>
                <a:extLst>
                  <a:ext uri="{0D108BD9-81ED-4DB2-BD59-A6C34878D82A}">
                    <a16:rowId xmlns:a16="http://schemas.microsoft.com/office/drawing/2014/main" val="73565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2736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0A1778-B8A5-024A-BB23-71D307325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Ato Adicional, 1834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E096E1-3965-7C4C-839F-0839EE6E1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t-BR" dirty="0"/>
              <a:t>Lei </a:t>
            </a:r>
            <a:r>
              <a:rPr lang="pt-BR" dirty="0" err="1"/>
              <a:t>n</a:t>
            </a:r>
            <a:r>
              <a:rPr lang="pt-BR" dirty="0"/>
              <a:t>. 16 de 12 de agosto de 1834</a:t>
            </a:r>
          </a:p>
          <a:p>
            <a:r>
              <a:rPr lang="pt-BR" dirty="0"/>
              <a:t>Conselhos Gerais são convertidos em Assembleias Legislativas Provinciais</a:t>
            </a:r>
          </a:p>
          <a:p>
            <a:r>
              <a:rPr lang="pt-BR" dirty="0"/>
              <a:t>Rendas Gerais e Provinciais já separadas</a:t>
            </a:r>
          </a:p>
          <a:p>
            <a:r>
              <a:rPr lang="pt-BR" dirty="0"/>
              <a:t>Restava a questão das rendas municipais</a:t>
            </a:r>
          </a:p>
          <a:p>
            <a:r>
              <a:rPr lang="pt-BR" dirty="0"/>
              <a:t>Primeira lei orçamentária promulgada pela Assembleia: fontes de renda semelhantes àquelas especificadas pelo orçamento do Conselho Geral</a:t>
            </a:r>
          </a:p>
        </p:txBody>
      </p:sp>
    </p:spTree>
    <p:extLst>
      <p:ext uri="{BB962C8B-B14F-4D97-AF65-F5344CB8AC3E}">
        <p14:creationId xmlns:p14="http://schemas.microsoft.com/office/powerpoint/2010/main" val="32392437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E08DB7-68BF-6C41-90B0-14E730F21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704" y="217388"/>
            <a:ext cx="7057132" cy="1223864"/>
          </a:xfrm>
        </p:spPr>
        <p:txBody>
          <a:bodyPr>
            <a:normAutofit fontScale="90000"/>
          </a:bodyPr>
          <a:lstStyle/>
          <a:p>
            <a:r>
              <a:rPr lang="pt-BR" sz="3200" dirty="0"/>
              <a:t>Receita Provincial Paulista</a:t>
            </a:r>
            <a:br>
              <a:rPr lang="pt-BR" sz="3200" dirty="0"/>
            </a:br>
            <a:r>
              <a:rPr lang="pt-BR" sz="2200" dirty="0"/>
              <a:t>(De acordo com o artigo 4º da Lei </a:t>
            </a:r>
            <a:r>
              <a:rPr lang="pt-BR" sz="2200" dirty="0" err="1"/>
              <a:t>n</a:t>
            </a:r>
            <a:r>
              <a:rPr lang="pt-BR" sz="2200" dirty="0"/>
              <a:t>. 17 de 11 de abril de 1835, exceto a Receita Especial das Estradas)</a:t>
            </a:r>
            <a:endParaRPr lang="pt-BR" sz="3200" dirty="0"/>
          </a:p>
        </p:txBody>
      </p:sp>
      <p:pic>
        <p:nvPicPr>
          <p:cNvPr id="9" name="Espaço Reservado para Conteúdo 8" descr="Tabela&#10;&#10;Descrição gerada automaticamente">
            <a:extLst>
              <a:ext uri="{FF2B5EF4-FFF2-40B4-BE49-F238E27FC236}">
                <a16:creationId xmlns:a16="http://schemas.microsoft.com/office/drawing/2014/main" id="{6531774E-489E-C34F-8F84-8FE2594258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349309"/>
            <a:ext cx="7057132" cy="5319779"/>
          </a:xfrm>
        </p:spPr>
      </p:pic>
    </p:spTree>
    <p:extLst>
      <p:ext uri="{BB962C8B-B14F-4D97-AF65-F5344CB8AC3E}">
        <p14:creationId xmlns:p14="http://schemas.microsoft.com/office/powerpoint/2010/main" val="15965839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1DC9B0-CF33-9642-BFED-C6C7AF688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 fontes de renda municipais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926E4D-2C32-7A49-B783-E4FE29E66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Assembleias ficaram encarregadas de elaborar os orçamentos municipais</a:t>
            </a:r>
          </a:p>
          <a:p>
            <a:r>
              <a:rPr lang="pt-BR" dirty="0"/>
              <a:t>Formou-se a Comissão de Orçamentos e Contas, encarregada de elaborar os orçamentos e fiscalizar as contas municipais</a:t>
            </a:r>
          </a:p>
          <a:p>
            <a:r>
              <a:rPr lang="pt-BR" dirty="0"/>
              <a:t>Os informes remetidos nesse primeiro ano de funcionamento da Assembleia não permitiram a elaboração do orçamento municipal</a:t>
            </a:r>
          </a:p>
          <a:p>
            <a:r>
              <a:rPr lang="pt-BR" dirty="0"/>
              <a:t>Despesas são especificadas primeiro; receitas depois</a:t>
            </a:r>
          </a:p>
        </p:txBody>
      </p:sp>
    </p:spTree>
    <p:extLst>
      <p:ext uri="{BB962C8B-B14F-4D97-AF65-F5344CB8AC3E}">
        <p14:creationId xmlns:p14="http://schemas.microsoft.com/office/powerpoint/2010/main" val="11694017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72F8E56-2890-A341-B211-C0DF9794A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[...] somente ao da Câmara desta cidade se pode dar o nome de orçamento, os outros meras relações ou apontamentos em que as Câmaras se limitam a pedir exorbitantes quantias [...] para obras públicas, sem designações de cada uma dessas obras, sem os precisos esclarecimentos e informações, nem sobre a sua necessidade [...]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32FD52A-2296-FD49-AA1C-E79FBEA727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t-BR" dirty="0"/>
              <a:t>ALESP, Base Império, CF35_076, p.1.</a:t>
            </a:r>
          </a:p>
        </p:txBody>
      </p:sp>
    </p:spTree>
    <p:extLst>
      <p:ext uri="{BB962C8B-B14F-4D97-AF65-F5344CB8AC3E}">
        <p14:creationId xmlns:p14="http://schemas.microsoft.com/office/powerpoint/2010/main" val="37720027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16BAE6A3-C420-F54B-B20B-CD1A05C91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188912"/>
            <a:ext cx="6769100" cy="1439888"/>
          </a:xfrm>
        </p:spPr>
        <p:txBody>
          <a:bodyPr>
            <a:normAutofit fontScale="90000"/>
          </a:bodyPr>
          <a:lstStyle/>
          <a:p>
            <a:r>
              <a:rPr lang="pt-BR" dirty="0"/>
              <a:t>Despesa Municipal da Câmara da Cidade de São Paulo</a:t>
            </a:r>
            <a:br>
              <a:rPr lang="pt-BR" dirty="0"/>
            </a:br>
            <a:r>
              <a:rPr lang="pt-BR" sz="1800" dirty="0"/>
              <a:t>(De acordo com o §1 do artigo 1º da Lei </a:t>
            </a:r>
            <a:r>
              <a:rPr lang="pt-BR" sz="1800" dirty="0" err="1"/>
              <a:t>n</a:t>
            </a:r>
            <a:r>
              <a:rPr lang="pt-BR" sz="1800" dirty="0"/>
              <a:t>. 41 de 21 de março de 1836)</a:t>
            </a:r>
            <a:endParaRPr lang="pt-BR" dirty="0"/>
          </a:p>
        </p:txBody>
      </p:sp>
      <p:pic>
        <p:nvPicPr>
          <p:cNvPr id="5" name="Espaço Reservado para Conteúdo 4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C8077FC3-5287-F247-A423-94A4BE431E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3" y="1631707"/>
            <a:ext cx="6984900" cy="5037381"/>
          </a:xfrm>
        </p:spPr>
      </p:pic>
    </p:spTree>
    <p:extLst>
      <p:ext uri="{BB962C8B-B14F-4D97-AF65-F5344CB8AC3E}">
        <p14:creationId xmlns:p14="http://schemas.microsoft.com/office/powerpoint/2010/main" val="1541677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>
            <a:normAutofit/>
          </a:bodyPr>
          <a:lstStyle/>
          <a:p>
            <a:r>
              <a:rPr lang="pt-BR" dirty="0"/>
              <a:t>Contexto econômico</a:t>
            </a:r>
          </a:p>
        </p:txBody>
      </p:sp>
      <p:sp>
        <p:nvSpPr>
          <p:cNvPr id="10" name="Subtítulo 9">
            <a:extLst>
              <a:ext uri="{FF2B5EF4-FFF2-40B4-BE49-F238E27FC236}">
                <a16:creationId xmlns:a16="http://schemas.microsoft.com/office/drawing/2014/main" id="{9408F02A-E947-D444-9B5F-D66E43A71D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Apontamentos gerais, finanças públicas, câmbio, moeda e introdução da mão de obra assalariada</a:t>
            </a:r>
          </a:p>
        </p:txBody>
      </p:sp>
    </p:spTree>
    <p:extLst>
      <p:ext uri="{BB962C8B-B14F-4D97-AF65-F5344CB8AC3E}">
        <p14:creationId xmlns:p14="http://schemas.microsoft.com/office/powerpoint/2010/main" val="33788244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F8FF3F-E52E-3C4C-B302-BD65EC96A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260648"/>
            <a:ext cx="6984901" cy="1656184"/>
          </a:xfrm>
        </p:spPr>
        <p:txBody>
          <a:bodyPr>
            <a:normAutofit/>
          </a:bodyPr>
          <a:lstStyle/>
          <a:p>
            <a:r>
              <a:rPr lang="pt-BR" dirty="0"/>
              <a:t>Receita da Câmara da Cidade de São Paulo</a:t>
            </a:r>
            <a:br>
              <a:rPr lang="pt-BR" dirty="0"/>
            </a:br>
            <a:r>
              <a:rPr lang="pt-BR" sz="1600" dirty="0"/>
              <a:t>(De acordo com o § 1 do artigo 2º da Lei </a:t>
            </a:r>
            <a:r>
              <a:rPr lang="pt-BR" sz="1600" dirty="0" err="1"/>
              <a:t>n</a:t>
            </a:r>
            <a:r>
              <a:rPr lang="pt-BR" sz="1600" dirty="0"/>
              <a:t>. 18 de 04 de março de 1841)</a:t>
            </a:r>
            <a:endParaRPr lang="pt-BR" dirty="0"/>
          </a:p>
        </p:txBody>
      </p:sp>
      <p:pic>
        <p:nvPicPr>
          <p:cNvPr id="5" name="Espaço Reservado para Conteúdo 4" descr="Interface gráfica do usuário, Texto, Aplicativo, Email&#10;&#10;Descrição gerada automaticamente">
            <a:extLst>
              <a:ext uri="{FF2B5EF4-FFF2-40B4-BE49-F238E27FC236}">
                <a16:creationId xmlns:a16="http://schemas.microsoft.com/office/drawing/2014/main" id="{8A37EF96-350E-4844-A47C-918C3C54AE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060848"/>
            <a:ext cx="6984901" cy="4392488"/>
          </a:xfrm>
        </p:spPr>
      </p:pic>
    </p:spTree>
    <p:extLst>
      <p:ext uri="{BB962C8B-B14F-4D97-AF65-F5344CB8AC3E}">
        <p14:creationId xmlns:p14="http://schemas.microsoft.com/office/powerpoint/2010/main" val="1680862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225425" y="188640"/>
          <a:ext cx="8693150" cy="6500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4"/>
          <p:cNvSpPr txBox="1"/>
          <p:nvPr/>
        </p:nvSpPr>
        <p:spPr>
          <a:xfrm>
            <a:off x="7596336" y="6381328"/>
            <a:ext cx="1379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Fonte: </a:t>
            </a:r>
            <a:r>
              <a:rPr lang="pt-BR" sz="1400" dirty="0" err="1"/>
              <a:t>Ipeadata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836728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404664"/>
            <a:ext cx="636103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latin typeface="+mj-lt"/>
              </a:rPr>
              <a:t>Composição das exportações, 1821-1849</a:t>
            </a:r>
          </a:p>
          <a:p>
            <a:r>
              <a:rPr lang="pt-BR" sz="2100" dirty="0">
                <a:latin typeface="+mj-lt"/>
              </a:rPr>
              <a:t>Valores em libras esterlinas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452320" y="6381327"/>
            <a:ext cx="14832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Fonte: IPEADATA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240442" y="1340768"/>
          <a:ext cx="86828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5905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07504" y="116632"/>
          <a:ext cx="8928992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4249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395536" y="188913"/>
            <a:ext cx="8748464" cy="1281112"/>
          </a:xfrm>
        </p:spPr>
        <p:txBody>
          <a:bodyPr anchor="ctr">
            <a:normAutofit/>
          </a:bodyPr>
          <a:lstStyle/>
          <a:p>
            <a:r>
              <a:rPr lang="pt-BR" dirty="0"/>
              <a:t>Execução orçamentária do Império</a:t>
            </a:r>
            <a:br>
              <a:rPr lang="pt-BR" dirty="0"/>
            </a:br>
            <a:r>
              <a:rPr lang="pt-BR" dirty="0"/>
              <a:t>(médias do período)</a:t>
            </a: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4294967295"/>
          </p:nvPr>
        </p:nvGraphicFramePr>
        <p:xfrm>
          <a:off x="395536" y="1470025"/>
          <a:ext cx="8748464" cy="5199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4458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822325" y="484188"/>
            <a:ext cx="8321675" cy="1116012"/>
          </a:xfrm>
        </p:spPr>
        <p:txBody>
          <a:bodyPr anchor="ctr"/>
          <a:lstStyle/>
          <a:p>
            <a:r>
              <a:rPr lang="pt-BR" dirty="0"/>
              <a:t>Taxa de câmbio – libra/mil-réis</a:t>
            </a: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4294967295"/>
          </p:nvPr>
        </p:nvGraphicFramePr>
        <p:xfrm>
          <a:off x="395537" y="1412776"/>
          <a:ext cx="8748464" cy="4961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511284" y="6458852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</a:t>
            </a:r>
            <a:r>
              <a:rPr lang="pt-BR" sz="1200" dirty="0" err="1"/>
              <a:t>Ipeadata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549509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2406" y="211664"/>
            <a:ext cx="8821594" cy="1116012"/>
          </a:xfrm>
        </p:spPr>
        <p:txBody>
          <a:bodyPr anchor="ctr"/>
          <a:lstStyle/>
          <a:p>
            <a:r>
              <a:rPr lang="pt-BR" dirty="0"/>
              <a:t>Entrada de escravos e imigrantes no Brasil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2406" y="1327676"/>
            <a:ext cx="8642082" cy="534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010880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ch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ersonalizada 2">
      <a:majorFont>
        <a:latin typeface="Candara"/>
        <a:ea typeface=""/>
        <a:cs typeface=""/>
      </a:majorFont>
      <a:minorFont>
        <a:latin typeface="Kalinga"/>
        <a:ea typeface=""/>
        <a:cs typeface="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2041</Words>
  <Application>Microsoft Macintosh PowerPoint</Application>
  <PresentationFormat>Apresentação na tela (4:3)</PresentationFormat>
  <Paragraphs>173</Paragraphs>
  <Slides>30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Candara</vt:lpstr>
      <vt:lpstr>Garamond</vt:lpstr>
      <vt:lpstr>Kalinga</vt:lpstr>
      <vt:lpstr>Wingdings 3</vt:lpstr>
      <vt:lpstr>Cacho</vt:lpstr>
      <vt:lpstr>O Ato Adicional</vt:lpstr>
      <vt:lpstr>Prólogo</vt:lpstr>
      <vt:lpstr>Contexto econômico</vt:lpstr>
      <vt:lpstr>Apresentação do PowerPoint</vt:lpstr>
      <vt:lpstr>Apresentação do PowerPoint</vt:lpstr>
      <vt:lpstr>Apresentação do PowerPoint</vt:lpstr>
      <vt:lpstr>Execução orçamentária do Império (médias do período)</vt:lpstr>
      <vt:lpstr>Taxa de câmbio – libra/mil-réis</vt:lpstr>
      <vt:lpstr>Entrada de escravos e imigrantes no Brasil</vt:lpstr>
      <vt:lpstr>Entrada de escravos e imigrantes no Brasil</vt:lpstr>
      <vt:lpstr>Exportação de café em grão  (sacas de 60 kg)</vt:lpstr>
      <vt:lpstr>Voltando à questão tributária</vt:lpstr>
      <vt:lpstr>Primeiro Reinado e Regência</vt:lpstr>
      <vt:lpstr>Apresentação do PowerPoint</vt:lpstr>
      <vt:lpstr>Apresentação do PowerPoint</vt:lpstr>
      <vt:lpstr>Apresentação do PowerPoint</vt:lpstr>
      <vt:lpstr>Apresentação do PowerPoint</vt:lpstr>
      <vt:lpstr>O período das regências</vt:lpstr>
      <vt:lpstr>Lei orçamentária de 24 de outubro de 1832</vt:lpstr>
      <vt:lpstr>A composição da Renda Geral, artigo 78 da lei 24 de outubro de 1832</vt:lpstr>
      <vt:lpstr>A composição da Renda Geral, artigo 78 da lei 24 de outubro de 1832</vt:lpstr>
      <vt:lpstr>A composição da Renda Geral, artigo 78 da lei 24 de outubro de 1832</vt:lpstr>
      <vt:lpstr>Orçamento para 1835/36, Conselho Geral da Província, 1834</vt:lpstr>
      <vt:lpstr>Receita Provincial 1835/36, Conselho Geral da Província, 1834</vt:lpstr>
      <vt:lpstr>O Ato Adicional, 1834</vt:lpstr>
      <vt:lpstr>Receita Provincial Paulista (De acordo com o artigo 4º da Lei n. 17 de 11 de abril de 1835, exceto a Receita Especial das Estradas)</vt:lpstr>
      <vt:lpstr>As fontes de renda municipais</vt:lpstr>
      <vt:lpstr>Apresentação do PowerPoint</vt:lpstr>
      <vt:lpstr>Despesa Municipal da Câmara da Cidade de São Paulo (De acordo com o §1 do artigo 1º da Lei n. 41 de 21 de março de 1836)</vt:lpstr>
      <vt:lpstr>Receita da Câmara da Cidade de São Paulo (De acordo com o § 1 do artigo 2º da Lei n. 18 de 04 de março de 1841)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Maranhão</dc:title>
  <dc:creator>Microsoft Office User</dc:creator>
  <cp:lastModifiedBy>Microsoft Office User</cp:lastModifiedBy>
  <cp:revision>2</cp:revision>
  <dcterms:created xsi:type="dcterms:W3CDTF">2020-10-26T00:28:51Z</dcterms:created>
  <dcterms:modified xsi:type="dcterms:W3CDTF">2020-11-09T13:43:20Z</dcterms:modified>
</cp:coreProperties>
</file>