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0933-68AC-40B9-8811-6D11FF61DDF2}" type="datetimeFigureOut">
              <a:rPr lang="pt-BR" smtClean="0"/>
              <a:t>10/08/2017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A8B27-74A7-4C70-9517-C4809E9D7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1739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0933-68AC-40B9-8811-6D11FF61DDF2}" type="datetimeFigureOut">
              <a:rPr lang="pt-BR" smtClean="0"/>
              <a:t>10/08/2017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A8B27-74A7-4C70-9517-C4809E9D7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269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0933-68AC-40B9-8811-6D11FF61DDF2}" type="datetimeFigureOut">
              <a:rPr lang="pt-BR" smtClean="0"/>
              <a:t>10/08/2017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A8B27-74A7-4C70-9517-C4809E9D7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6823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0933-68AC-40B9-8811-6D11FF61DDF2}" type="datetimeFigureOut">
              <a:rPr lang="pt-BR" smtClean="0"/>
              <a:t>10/08/2017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A8B27-74A7-4C70-9517-C4809E9D7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7545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0933-68AC-40B9-8811-6D11FF61DDF2}" type="datetimeFigureOut">
              <a:rPr lang="pt-BR" smtClean="0"/>
              <a:t>10/08/2017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A8B27-74A7-4C70-9517-C4809E9D7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395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0933-68AC-40B9-8811-6D11FF61DDF2}" type="datetimeFigureOut">
              <a:rPr lang="pt-BR" smtClean="0"/>
              <a:t>10/08/2017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A8B27-74A7-4C70-9517-C4809E9D7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6914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0933-68AC-40B9-8811-6D11FF61DDF2}" type="datetimeFigureOut">
              <a:rPr lang="pt-BR" smtClean="0"/>
              <a:t>10/08/2017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A8B27-74A7-4C70-9517-C4809E9D7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4802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0933-68AC-40B9-8811-6D11FF61DDF2}" type="datetimeFigureOut">
              <a:rPr lang="pt-BR" smtClean="0"/>
              <a:t>10/08/2017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A8B27-74A7-4C70-9517-C4809E9D7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5947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0933-68AC-40B9-8811-6D11FF61DDF2}" type="datetimeFigureOut">
              <a:rPr lang="pt-BR" smtClean="0"/>
              <a:t>10/08/2017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A8B27-74A7-4C70-9517-C4809E9D7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7533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0933-68AC-40B9-8811-6D11FF61DDF2}" type="datetimeFigureOut">
              <a:rPr lang="pt-BR" smtClean="0"/>
              <a:t>10/08/2017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A8B27-74A7-4C70-9517-C4809E9D7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496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0933-68AC-40B9-8811-6D11FF61DDF2}" type="datetimeFigureOut">
              <a:rPr lang="pt-BR" smtClean="0"/>
              <a:t>10/08/2017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A8B27-74A7-4C70-9517-C4809E9D7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8408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10933-68AC-40B9-8811-6D11FF61DDF2}" type="datetimeFigureOut">
              <a:rPr lang="pt-BR" smtClean="0"/>
              <a:t>10/08/2017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A8B27-74A7-4C70-9517-C4809E9D7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0859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Análise de projetos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Contextualização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7763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/>
          <a:lstStyle/>
          <a:p>
            <a:r>
              <a:rPr lang="pt-BR" b="1" dirty="0"/>
              <a:t>CONCEITO, FINALIDADE E TIPOS DE PROJETOS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066800"/>
            <a:ext cx="11544300" cy="5581650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Os projetos são realizados de acordo com um período de tempo futuro, assim são realizadas estimativas de custo de produção, demanda dos produtos, preços dos fatores de produção e dos produtos, reações dos consumidores, desenvolvimento da oferta, possíveis inovações técnicas, variações nos gostos dos consumidores etc.</a:t>
            </a:r>
          </a:p>
          <a:p>
            <a:r>
              <a:rPr lang="pt-BR" dirty="0" smtClean="0"/>
              <a:t>Por trabalhar com prospecção futura de variáveis, os projetos possuem um </a:t>
            </a:r>
            <a:r>
              <a:rPr lang="pt-BR" b="1" dirty="0" smtClean="0"/>
              <a:t>risco</a:t>
            </a:r>
            <a:r>
              <a:rPr lang="pt-BR" dirty="0" smtClean="0"/>
              <a:t>, que é a probabilidade ou não de as previsões estarem corretas e o sucesso ou fracasso de um projeto pode depender da exatidão destas previsões.</a:t>
            </a:r>
          </a:p>
          <a:p>
            <a:r>
              <a:rPr lang="pt-BR" dirty="0" smtClean="0"/>
              <a:t>Devido ao risco, os projetos de investimentos envolvem várias etapas, as quais devem ser bem elaboradas e pesquisadas, a fim de dar consistência aos métodos de avaliação que serão utilizados.</a:t>
            </a:r>
          </a:p>
          <a:p>
            <a:r>
              <a:rPr lang="pt-BR" dirty="0" smtClean="0"/>
              <a:t>Existem diversos modelos de projetos de viabilidade, variando de acordo com os autores e/ou especialistas que os elaboram, com a finalidade e com o tipo de empresa e investimento, visto que cada negócio possui características próprias, dificultando uma padronização. Alguns autores de exemplo são: Buarque (1991); Dornelas (2001); </a:t>
            </a:r>
            <a:r>
              <a:rPr lang="pt-BR" dirty="0" err="1" smtClean="0"/>
              <a:t>Degen</a:t>
            </a:r>
            <a:r>
              <a:rPr lang="pt-BR" dirty="0" smtClean="0"/>
              <a:t> (1986); </a:t>
            </a:r>
            <a:r>
              <a:rPr lang="pt-BR" dirty="0" err="1" smtClean="0"/>
              <a:t>Donabela</a:t>
            </a:r>
            <a:r>
              <a:rPr lang="pt-BR" dirty="0" smtClean="0"/>
              <a:t> (1999), Simonsen e </a:t>
            </a:r>
            <a:r>
              <a:rPr lang="pt-BR" dirty="0" err="1" smtClean="0"/>
              <a:t>Flanzer</a:t>
            </a:r>
            <a:r>
              <a:rPr lang="pt-BR" dirty="0" smtClean="0"/>
              <a:t> (1986) e Programa Empreendedor Rural, OCEPAR (2009).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1967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125" y="365125"/>
            <a:ext cx="11744325" cy="701675"/>
          </a:xfrm>
        </p:spPr>
        <p:txBody>
          <a:bodyPr>
            <a:normAutofit/>
          </a:bodyPr>
          <a:lstStyle/>
          <a:p>
            <a:r>
              <a:rPr lang="pt-BR" sz="3900" b="1" dirty="0" smtClean="0"/>
              <a:t>FATORES QUE IMPACTAM AS DECISÕES DE INVESTIMENTO</a:t>
            </a:r>
            <a:endParaRPr lang="pt-BR" sz="39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066800"/>
            <a:ext cx="11544300" cy="5581650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As decisões de investimento são influenciadas por um grande número de fatores que, analisados em conjunto, permite ao empreendedor traçar as diretrizes de seu projeto. Segundo Simonsen e </a:t>
            </a:r>
            <a:r>
              <a:rPr lang="pt-BR" dirty="0" err="1" smtClean="0"/>
              <a:t>Flanzer</a:t>
            </a:r>
            <a:r>
              <a:rPr lang="pt-BR" dirty="0" smtClean="0"/>
              <a:t> (1987), estes fatores são:</a:t>
            </a:r>
          </a:p>
          <a:p>
            <a:r>
              <a:rPr lang="pt-BR" u="sng" dirty="0" smtClean="0"/>
              <a:t>Fatores de ordem jurídica</a:t>
            </a:r>
            <a:r>
              <a:rPr lang="pt-BR" dirty="0" smtClean="0"/>
              <a:t>: estar atento à legislação ambiental, trabalhista, comercial, sanitária, além de aspectos como a necessidade de assinarem contratos de fornecimento de matérias-primas, de pagamento de royalties, de assistência técnica, benefícios fiscais do governo etc.</a:t>
            </a:r>
          </a:p>
          <a:p>
            <a:r>
              <a:rPr lang="pt-BR" u="sng" dirty="0" smtClean="0"/>
              <a:t>Fatores de ordem administrativa</a:t>
            </a:r>
            <a:r>
              <a:rPr lang="pt-BR" dirty="0" smtClean="0"/>
              <a:t>: novos investimentos podem levar a uma reorganização na estrutura administrativa da empresa, como: criação de novos turnos de trabalho, introdução de um novo departamento, treinamento de pessoal etc.</a:t>
            </a:r>
          </a:p>
          <a:p>
            <a:r>
              <a:rPr lang="pt-BR" u="sng" dirty="0" smtClean="0"/>
              <a:t>Fatores de mercado</a:t>
            </a:r>
            <a:r>
              <a:rPr lang="pt-BR" dirty="0" smtClean="0"/>
              <a:t>: é necessário ter a informação sobre a distribuição regional do mercado, projeções de demanda, estudo sobre produtos similares, preços praticados pela concorrência, preços de exportação etc.</a:t>
            </a:r>
          </a:p>
          <a:p>
            <a:r>
              <a:rPr lang="pt-BR" u="sng" dirty="0" smtClean="0"/>
              <a:t>Fatores de ordem técnica</a:t>
            </a:r>
            <a:r>
              <a:rPr lang="pt-BR" dirty="0" smtClean="0"/>
              <a:t>: trata-se de escolher a tecnologia adequada ao projeto, verificar a disponibilidade da tecnologia, fatores logísticos da empresa (vias de acesso, proximidade de outras indústrias e centros consumidores, escoamento da produção, obtenção de matérias-primas), projeção de layout etc. </a:t>
            </a:r>
          </a:p>
          <a:p>
            <a:r>
              <a:rPr lang="pt-BR" u="sng" dirty="0" smtClean="0"/>
              <a:t>Fatores de ordem econômica - financeira</a:t>
            </a:r>
            <a:r>
              <a:rPr lang="pt-BR" dirty="0" smtClean="0"/>
              <a:t>: levantamentos dos investimentos em ativos fixos e capital de giro, fontes de captação de recursos, cronograma de aplicação de recursos, estimativa dos custos de produção, dada uma escala de produção e das receitas.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43496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125" y="365125"/>
            <a:ext cx="11744325" cy="701675"/>
          </a:xfrm>
        </p:spPr>
        <p:txBody>
          <a:bodyPr>
            <a:normAutofit/>
          </a:bodyPr>
          <a:lstStyle/>
          <a:p>
            <a:r>
              <a:rPr lang="pt-BR" sz="3900" b="1" dirty="0" smtClean="0"/>
              <a:t>PRIORIDADE NA SELEÇÃO DE PROJETOS</a:t>
            </a:r>
            <a:endParaRPr lang="pt-BR" sz="39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066800"/>
            <a:ext cx="11544300" cy="5581650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Diante de uma variedade de projetos, que podem ser implementados em uma empresa ou entidade, é necessário fazer uma seleção das prioridades de acordo com os objetivos dos mesmos.</a:t>
            </a:r>
          </a:p>
          <a:p>
            <a:r>
              <a:rPr lang="pt-BR" dirty="0" smtClean="0"/>
              <a:t>Em projetos sociais, que derivam de programas global, nacional ou local, a seleção terá como prioridade a elevação do bem-estar social. Assim, dada uma restrição dos recursos para a implementação dos projetos, os selecionados serão aqueles que terão um maior impacto social, ou seja, terão uma abrangência maior sobre a sociedade.</a:t>
            </a:r>
          </a:p>
          <a:p>
            <a:r>
              <a:rPr lang="pt-BR" dirty="0" smtClean="0"/>
              <a:t>Os projetos setoriais possuem como objetivo a resolução de problemas apresentados por um determinado setor da economia. Neste caso, a prioridade na seleção tem que elencar os projetos que melhor resolvem os problemas do setor.</a:t>
            </a:r>
          </a:p>
          <a:p>
            <a:r>
              <a:rPr lang="pt-BR" dirty="0" smtClean="0"/>
              <a:t>Já os projetos privados terão um critério de seleção puramente econômico, visto que o objetivo é a maximização do lucro do projeto ou retorno do investimento.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9406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125" y="365125"/>
            <a:ext cx="11744325" cy="701675"/>
          </a:xfrm>
        </p:spPr>
        <p:txBody>
          <a:bodyPr>
            <a:normAutofit/>
          </a:bodyPr>
          <a:lstStyle/>
          <a:p>
            <a:r>
              <a:rPr lang="pt-BR" sz="3900" b="1" dirty="0" smtClean="0"/>
              <a:t>COMPONENTES DE UM PROJETO</a:t>
            </a:r>
            <a:endParaRPr lang="pt-BR" sz="39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066800"/>
            <a:ext cx="11544300" cy="5581650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Os conteúdos básicos de um Projeto de Viabilidade, que não podem faltar no documento do projeto são:</a:t>
            </a:r>
          </a:p>
          <a:p>
            <a:endParaRPr lang="pt-BR" dirty="0" smtClean="0"/>
          </a:p>
          <a:p>
            <a:r>
              <a:rPr lang="pt-BR" dirty="0" smtClean="0"/>
              <a:t>A) Identificação do empreendimento</a:t>
            </a:r>
          </a:p>
          <a:p>
            <a:endParaRPr lang="pt-BR" dirty="0" smtClean="0"/>
          </a:p>
          <a:p>
            <a:r>
              <a:rPr lang="pt-BR" u="sng" dirty="0" smtClean="0"/>
              <a:t>Aspectos Jurídicos</a:t>
            </a:r>
          </a:p>
          <a:p>
            <a:r>
              <a:rPr lang="pt-BR" dirty="0" smtClean="0"/>
              <a:t>A pessoa jurídica responsável pela proposta, ou seja, seus dados pessoais e atribuições no projeto.</a:t>
            </a:r>
          </a:p>
          <a:p>
            <a:r>
              <a:rPr lang="pt-BR" dirty="0" smtClean="0"/>
              <a:t>Natureza e a descrição do empreendimento - forma jurídica da futura empresa: Contrato Social, Estatuto, Objetivo Social, Sede, Foro etc.</a:t>
            </a:r>
          </a:p>
          <a:p>
            <a:r>
              <a:rPr lang="pt-BR" dirty="0" smtClean="0"/>
              <a:t>Autorização para funcionamento, caso haja lei específica incidente sobre a respectiva atividade.</a:t>
            </a:r>
          </a:p>
          <a:p>
            <a:r>
              <a:rPr lang="pt-BR" dirty="0" smtClean="0"/>
              <a:t>Enquadramento fiscal do empreendimento.</a:t>
            </a:r>
          </a:p>
          <a:p>
            <a:r>
              <a:rPr lang="pt-BR" dirty="0" smtClean="0"/>
              <a:t>Contratos já existentes a serem efetivados.</a:t>
            </a:r>
          </a:p>
          <a:p>
            <a:r>
              <a:rPr lang="pt-BR" dirty="0" smtClean="0"/>
              <a:t>Bens e haveres compromissados.</a:t>
            </a:r>
          </a:p>
          <a:p>
            <a:r>
              <a:rPr lang="pt-BR" dirty="0" smtClean="0"/>
              <a:t>Garantias reais a serem oferecidas a financiadores, no caso de solicitação de empréstimos para o empreendimento.</a:t>
            </a:r>
          </a:p>
          <a:p>
            <a:r>
              <a:rPr lang="pt-BR" dirty="0" smtClean="0"/>
              <a:t>Vinculações jurídicas com outras organizações.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1678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125" y="365125"/>
            <a:ext cx="11744325" cy="701675"/>
          </a:xfrm>
        </p:spPr>
        <p:txBody>
          <a:bodyPr>
            <a:normAutofit/>
          </a:bodyPr>
          <a:lstStyle/>
          <a:p>
            <a:r>
              <a:rPr lang="pt-BR" sz="3900" b="1" dirty="0" smtClean="0"/>
              <a:t>COMPONENTES DE UM PROJETO</a:t>
            </a:r>
            <a:endParaRPr lang="pt-BR" sz="39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066800"/>
            <a:ext cx="11544300" cy="5581650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A) Identificação do empreendimento</a:t>
            </a:r>
          </a:p>
          <a:p>
            <a:r>
              <a:rPr lang="pt-BR" u="sng" dirty="0" smtClean="0"/>
              <a:t>Aspectos Administrativos</a:t>
            </a:r>
          </a:p>
          <a:p>
            <a:r>
              <a:rPr lang="pt-BR" dirty="0" smtClean="0"/>
              <a:t>Estrutura Geral de Administração da Empresa:</a:t>
            </a:r>
          </a:p>
          <a:p>
            <a:pPr lvl="1"/>
            <a:r>
              <a:rPr lang="pt-BR" dirty="0" smtClean="0"/>
              <a:t>Níveis hierárquicos.</a:t>
            </a:r>
          </a:p>
          <a:p>
            <a:pPr lvl="1"/>
            <a:r>
              <a:rPr lang="pt-BR" dirty="0" smtClean="0"/>
              <a:t>Atribuições dos Níveis.</a:t>
            </a:r>
          </a:p>
          <a:p>
            <a:pPr lvl="1"/>
            <a:r>
              <a:rPr lang="pt-BR" dirty="0" smtClean="0"/>
              <a:t>Organograma funcional.</a:t>
            </a:r>
          </a:p>
          <a:p>
            <a:r>
              <a:rPr lang="pt-BR" dirty="0" smtClean="0"/>
              <a:t>Composição e Atribuições da Alta Administração:</a:t>
            </a:r>
          </a:p>
          <a:p>
            <a:pPr lvl="1"/>
            <a:r>
              <a:rPr lang="pt-BR" dirty="0" smtClean="0"/>
              <a:t>Nome dos sócios (quando existentes) e suas respectivas participações na empresa.</a:t>
            </a:r>
          </a:p>
          <a:p>
            <a:pPr lvl="1"/>
            <a:r>
              <a:rPr lang="pt-BR" dirty="0" smtClean="0"/>
              <a:t>Apresentação dos responsáveis pela gestão do futuro empreendimento.</a:t>
            </a:r>
          </a:p>
          <a:p>
            <a:r>
              <a:rPr lang="pt-BR" dirty="0" smtClean="0"/>
              <a:t>Metodologia de Ação</a:t>
            </a:r>
          </a:p>
          <a:p>
            <a:pPr lvl="1"/>
            <a:r>
              <a:rPr lang="pt-BR" dirty="0" smtClean="0"/>
              <a:t>Quem será a equipe responsável pela elaboração do projeto e como isso será exposto.</a:t>
            </a:r>
          </a:p>
          <a:p>
            <a:pPr lvl="1"/>
            <a:r>
              <a:rPr lang="pt-BR" dirty="0" smtClean="0"/>
              <a:t>Identificação das áreas de conhecimento técnico que são dominadas pelo proponente do projeto e das outras pessoas envolvidas com o mesmo</a:t>
            </a:r>
            <a:r>
              <a:rPr lang="pt-BR" dirty="0" smtClean="0"/>
              <a:t>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2527690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125" y="365125"/>
            <a:ext cx="11744325" cy="701675"/>
          </a:xfrm>
        </p:spPr>
        <p:txBody>
          <a:bodyPr>
            <a:normAutofit/>
          </a:bodyPr>
          <a:lstStyle/>
          <a:p>
            <a:r>
              <a:rPr lang="pt-BR" sz="3900" b="1" dirty="0" smtClean="0"/>
              <a:t>COMPONENTES DE UM PROJETO</a:t>
            </a:r>
            <a:endParaRPr lang="pt-BR" sz="39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066800"/>
            <a:ext cx="11544300" cy="55816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B) Objetivos e Justificativas do projeto.</a:t>
            </a:r>
          </a:p>
          <a:p>
            <a:r>
              <a:rPr lang="pt-BR" dirty="0"/>
              <a:t>O segundo componente do projeto é a definição dos objetivos gerais e específicos do projeto, bem como a sua justificativa, ou seja, o porquê de estar elaborando o projeto, qual a sua importância e utilidade.</a:t>
            </a:r>
          </a:p>
          <a:p>
            <a:r>
              <a:rPr lang="pt-BR" dirty="0" smtClean="0"/>
              <a:t>Objetivo(s</a:t>
            </a:r>
            <a:r>
              <a:rPr lang="pt-BR" dirty="0" smtClean="0"/>
              <a:t>) Geral(</a:t>
            </a:r>
            <a:r>
              <a:rPr lang="pt-BR" dirty="0" err="1" smtClean="0"/>
              <a:t>is</a:t>
            </a:r>
            <a:r>
              <a:rPr lang="pt-BR" dirty="0" smtClean="0"/>
              <a:t>): o que se pretende com o projeto.</a:t>
            </a:r>
          </a:p>
          <a:p>
            <a:r>
              <a:rPr lang="pt-BR" dirty="0" smtClean="0"/>
              <a:t>Objetivos Específicos: quais serão os caminhos para o alcance do(s) Objetivo(s) Geral(</a:t>
            </a:r>
            <a:r>
              <a:rPr lang="pt-BR" dirty="0" err="1" smtClean="0"/>
              <a:t>is</a:t>
            </a:r>
            <a:r>
              <a:rPr lang="pt-BR" dirty="0" smtClean="0"/>
              <a:t>).</a:t>
            </a:r>
          </a:p>
          <a:p>
            <a:r>
              <a:rPr lang="pt-BR" dirty="0" smtClean="0"/>
              <a:t>Justificativa: será determinar a importância do projeto em relação ao(s) problema(s) levantado(s) na fase do diagnóstico, que será visto na próxima seção. Deve-se definir a importância do projeto para a empresa, seus colaboradores e para a comunidade próxima a ela.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8744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125" y="365125"/>
            <a:ext cx="11744325" cy="701675"/>
          </a:xfrm>
        </p:spPr>
        <p:txBody>
          <a:bodyPr>
            <a:normAutofit/>
          </a:bodyPr>
          <a:lstStyle/>
          <a:p>
            <a:r>
              <a:rPr lang="pt-BR" sz="3900" b="1" dirty="0" smtClean="0"/>
              <a:t>COMPONENTES DE UM PROJETO</a:t>
            </a:r>
            <a:endParaRPr lang="pt-BR" sz="39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066800"/>
            <a:ext cx="11544300" cy="55816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u="sng" dirty="0" smtClean="0"/>
              <a:t>C) Descrição e Avaliação Patrimonial da Empresa proponente do projeto.</a:t>
            </a:r>
          </a:p>
          <a:p>
            <a:pPr marL="0" indent="0">
              <a:buNone/>
            </a:pPr>
            <a:r>
              <a:rPr lang="pt-BR" dirty="0" smtClean="0"/>
              <a:t>Depois de identificado o empreendimento e determinado os objetivos e justificativas do projeto, deve-se realizar o Levantamento Patrimonial da empresa proponente do projeto</a:t>
            </a:r>
            <a:r>
              <a:rPr lang="pt-BR" dirty="0" smtClean="0"/>
              <a:t>. A </a:t>
            </a:r>
            <a:r>
              <a:rPr lang="pt-BR" dirty="0" smtClean="0"/>
              <a:t>descrição e avaliação patrimonial da empresa compreendem em:</a:t>
            </a:r>
          </a:p>
          <a:p>
            <a:pPr marL="0" indent="0">
              <a:buNone/>
            </a:pPr>
            <a:r>
              <a:rPr lang="pt-BR" dirty="0" smtClean="0"/>
              <a:t>• Indicar o imóvel a ser beneficiado pelo financiamento proposto.</a:t>
            </a:r>
          </a:p>
          <a:p>
            <a:pPr marL="0" indent="0">
              <a:buNone/>
            </a:pPr>
            <a:r>
              <a:rPr lang="pt-BR" dirty="0" smtClean="0"/>
              <a:t>• Relatar, sucintamente, as características e infraestrutura do imóvel a ser beneficiado pelo projeto.</a:t>
            </a:r>
          </a:p>
          <a:p>
            <a:pPr marL="0" indent="0">
              <a:buNone/>
            </a:pPr>
            <a:r>
              <a:rPr lang="pt-BR" dirty="0" smtClean="0"/>
              <a:t>• Fazer o levantamento dos Ativos Fixos (capital físico e natural) pertencentes à empresa, como: máquinas, equipamentos, veículos, tratores, instalações, benfeitorias, animais de produção e trabalho, culturas perenes, a propriedade rural etc.</a:t>
            </a:r>
          </a:p>
          <a:p>
            <a:pPr marL="0" indent="0">
              <a:buNone/>
            </a:pPr>
            <a:r>
              <a:rPr lang="pt-BR" dirty="0" smtClean="0"/>
              <a:t>• Deve-se fazer um levantamento das DÍVIDAS da empresa, inclusive junto a outros agentes, que não seja a instituição financeira a qual a empresa estará angariando financiamento.</a:t>
            </a:r>
          </a:p>
          <a:p>
            <a:pPr marL="0" indent="0">
              <a:buNone/>
            </a:pPr>
            <a:r>
              <a:rPr lang="pt-BR" dirty="0" smtClean="0"/>
              <a:t>• Por meio dos Balanços Patrimoniais da empresa (fornecidos pelo contador) deve-se analisar a SITUAÇÃO PATRIMONIAL LÍQUIDA (Bens + Direitos - Dívidas).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15274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125" y="365125"/>
            <a:ext cx="11744325" cy="701675"/>
          </a:xfrm>
        </p:spPr>
        <p:txBody>
          <a:bodyPr>
            <a:normAutofit/>
          </a:bodyPr>
          <a:lstStyle/>
          <a:p>
            <a:r>
              <a:rPr lang="pt-BR" sz="3900" b="1" dirty="0" smtClean="0"/>
              <a:t>COMPONENTES DE UM PROJETO</a:t>
            </a:r>
            <a:endParaRPr lang="pt-BR" sz="39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066800"/>
            <a:ext cx="11544300" cy="55816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u="sng" dirty="0" smtClean="0"/>
              <a:t>D) Descrição e Avaliação das Demonstrações Financeiras da Empresa proponente do projeto.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A empresa deve apresentar os seus demonstrativos financeiros (DRE) que registram as vendas, os custos de produção, as despesas administrativas e os lucros ou prejuízos obtidos pela empresa nos últimos anos de atividade. Esses demonstrativos são obtidos pelo Contador da Empresa ou por uma contabilidade gerencial interna à mesma.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99995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125" y="365125"/>
            <a:ext cx="11744325" cy="701675"/>
          </a:xfrm>
        </p:spPr>
        <p:txBody>
          <a:bodyPr>
            <a:normAutofit/>
          </a:bodyPr>
          <a:lstStyle/>
          <a:p>
            <a:r>
              <a:rPr lang="pt-BR" sz="3900" b="1" dirty="0" smtClean="0"/>
              <a:t>COMPONENTES DE UM PROJETO</a:t>
            </a:r>
            <a:endParaRPr lang="pt-BR" sz="39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066800"/>
            <a:ext cx="11544300" cy="55816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u="sng" dirty="0" smtClean="0"/>
              <a:t>E) Componentes Mercadológicos.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Deve-se apresentar as características do produto ou serviço a que se refere o projeto e a sua utilização. Também deve-se caracterizar o mercado do produto e sua forma de comercialização.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São dados, como:</a:t>
            </a:r>
          </a:p>
          <a:p>
            <a:pPr marL="0" indent="0">
              <a:buNone/>
            </a:pPr>
            <a:r>
              <a:rPr lang="pt-BR" dirty="0" smtClean="0"/>
              <a:t>• Preço do produto ou serviço.</a:t>
            </a:r>
          </a:p>
          <a:p>
            <a:pPr marL="0" indent="0">
              <a:buNone/>
            </a:pPr>
            <a:r>
              <a:rPr lang="pt-BR" dirty="0" smtClean="0"/>
              <a:t>• Utilidade e funcionalidade do produto.</a:t>
            </a:r>
          </a:p>
          <a:p>
            <a:pPr marL="0" indent="0">
              <a:buNone/>
            </a:pPr>
            <a:r>
              <a:rPr lang="pt-BR" dirty="0" smtClean="0"/>
              <a:t>• Projeções de demanda: quanto produzir e para quem vender.</a:t>
            </a:r>
          </a:p>
          <a:p>
            <a:pPr marL="0" indent="0">
              <a:buNone/>
            </a:pPr>
            <a:r>
              <a:rPr lang="pt-BR" dirty="0" smtClean="0"/>
              <a:t>• Estágio atual do desenvolvimento dos produtos.</a:t>
            </a:r>
          </a:p>
          <a:p>
            <a:pPr marL="0" indent="0">
              <a:buNone/>
            </a:pPr>
            <a:r>
              <a:rPr lang="pt-BR" dirty="0" smtClean="0"/>
              <a:t>• Análise da concorrência: quem produz e quanto produz, quem são as empresas líderes no mercado etc.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03394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125" y="365125"/>
            <a:ext cx="11744325" cy="701675"/>
          </a:xfrm>
        </p:spPr>
        <p:txBody>
          <a:bodyPr>
            <a:normAutofit/>
          </a:bodyPr>
          <a:lstStyle/>
          <a:p>
            <a:r>
              <a:rPr lang="pt-BR" sz="3900" b="1" dirty="0" smtClean="0"/>
              <a:t>COMPONENTES DE UM PROJETO</a:t>
            </a:r>
            <a:endParaRPr lang="pt-BR" sz="39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066800"/>
            <a:ext cx="11544300" cy="55816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u="sng" dirty="0" smtClean="0"/>
              <a:t>F) Componentes Técnicos.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É necessário fazer uma descrição técnica do projeto, como:</a:t>
            </a:r>
          </a:p>
          <a:p>
            <a:pPr marL="0" indent="0">
              <a:buNone/>
            </a:pPr>
            <a:r>
              <a:rPr lang="pt-BR" dirty="0" smtClean="0"/>
              <a:t>• Descrever o processo de produção a ser utilizado.</a:t>
            </a:r>
          </a:p>
          <a:p>
            <a:pPr marL="0" indent="0">
              <a:buNone/>
            </a:pPr>
            <a:r>
              <a:rPr lang="pt-BR" dirty="0" smtClean="0"/>
              <a:t>• Descrever as fontes de abastecimento e escoamento da produção.</a:t>
            </a:r>
          </a:p>
          <a:p>
            <a:pPr marL="0" indent="0">
              <a:buNone/>
            </a:pPr>
            <a:r>
              <a:rPr lang="pt-BR" dirty="0" smtClean="0"/>
              <a:t>• Listar os serviços a serem providenciados para a execução do projeto.</a:t>
            </a:r>
          </a:p>
          <a:p>
            <a:pPr marL="0" indent="0">
              <a:buNone/>
            </a:pPr>
            <a:r>
              <a:rPr lang="pt-BR" dirty="0" smtClean="0"/>
              <a:t>• Descrever as construções, instalações e tecnologia necessária para o projeto e seus fornecedores.</a:t>
            </a:r>
          </a:p>
          <a:p>
            <a:pPr marL="0" indent="0">
              <a:buNone/>
            </a:pPr>
            <a:r>
              <a:rPr lang="pt-BR" dirty="0" smtClean="0"/>
              <a:t>• Análise dos estoques necessários para a efetivação do empreendimento.</a:t>
            </a:r>
          </a:p>
          <a:p>
            <a:pPr marL="0" indent="0">
              <a:buNone/>
            </a:pPr>
            <a:r>
              <a:rPr lang="pt-BR" dirty="0" smtClean="0"/>
              <a:t>• Programação das atividades do projeto: descrição das atividades a serem desenvolvidas no projeto com a duração (meses) para cada etapa especificada. Todas as etapas devem estar programadas ao longo do prazo de execução do projeto, indicando o início e o término de cada etapa.</a:t>
            </a:r>
          </a:p>
          <a:p>
            <a:pPr marL="0" indent="0">
              <a:buNone/>
            </a:pPr>
            <a:r>
              <a:rPr lang="pt-BR" dirty="0" smtClean="0"/>
              <a:t>• Indicar as metas de produção a serem obtidas.</a:t>
            </a:r>
          </a:p>
          <a:p>
            <a:pPr marL="0" indent="0">
              <a:buNone/>
            </a:pPr>
            <a:r>
              <a:rPr lang="pt-BR" dirty="0" smtClean="0"/>
              <a:t>• Apresentar as justificativas técnicas e impactos socioambientais.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6189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/>
          <a:lstStyle/>
          <a:p>
            <a:r>
              <a:rPr lang="pt-BR" dirty="0" smtClean="0"/>
              <a:t>Contextualização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066800"/>
            <a:ext cx="11544300" cy="5581650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A atual conjuntura econômica do Brasil, com altas taxas de juros, carga tributária elevada, inserida em um contexto de um mundo globalizado, levanta a importância da elaboração de projetos de viabilidade econômico-financeira, visto que, muitas empresas acabam falindo antes mesmo de completar um ano de existência, por falta de planejamento e preparo dos empresários. Assim, os projetos são destinados a auxiliar o empreendedor na sua decisão de investimento, seja para ampliação de uma empresa já existente, seja para a compra de novos equipamentos, implantação de uma nova empresa ou instalação, mudança de ramo de atividade entre outros objetivos.</a:t>
            </a:r>
          </a:p>
          <a:p>
            <a:r>
              <a:rPr lang="pt-BR" dirty="0" smtClean="0"/>
              <a:t>A decisão de investimento é uma das mais importantes da empresa ou do futuro empreendedor, estando baseada na avaliação atraente das estimativas do projeto. Investir é realizar desembolsos esperando benefícios futuros, assim os empresários e administradores, ao tomarem uma decisão de investimento, esperam que os resultados da empresa sejam melhores do que seu custo de oportunidade (ou alternativa de investimento), visando aumentar o valor da empresa quando esta já existe, ou que o novo empreendimento seja lucrativo.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21313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125" y="365125"/>
            <a:ext cx="11744325" cy="701675"/>
          </a:xfrm>
        </p:spPr>
        <p:txBody>
          <a:bodyPr>
            <a:normAutofit/>
          </a:bodyPr>
          <a:lstStyle/>
          <a:p>
            <a:r>
              <a:rPr lang="pt-BR" sz="3900" b="1" dirty="0" smtClean="0"/>
              <a:t>COMPONENTES DE UM PROJETO</a:t>
            </a:r>
            <a:endParaRPr lang="pt-BR" sz="39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066800"/>
            <a:ext cx="11544300" cy="55816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u="sng" dirty="0" smtClean="0"/>
              <a:t>F) Componentes Técnicos.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É necessário fazer uma descrição técnica do projeto, como:</a:t>
            </a:r>
          </a:p>
          <a:p>
            <a:pPr marL="0" indent="0">
              <a:buNone/>
            </a:pPr>
            <a:r>
              <a:rPr lang="pt-BR" dirty="0" smtClean="0"/>
              <a:t>• Descrever o processo de produção a ser utilizado.</a:t>
            </a:r>
          </a:p>
          <a:p>
            <a:pPr marL="0" indent="0">
              <a:buNone/>
            </a:pPr>
            <a:r>
              <a:rPr lang="pt-BR" dirty="0" smtClean="0"/>
              <a:t>• Descrever as fontes de abastecimento e escoamento da produção.</a:t>
            </a:r>
          </a:p>
          <a:p>
            <a:pPr marL="0" indent="0">
              <a:buNone/>
            </a:pPr>
            <a:r>
              <a:rPr lang="pt-BR" dirty="0" smtClean="0"/>
              <a:t>• Listar os serviços a serem providenciados para a execução do projeto.</a:t>
            </a:r>
          </a:p>
          <a:p>
            <a:pPr marL="0" indent="0">
              <a:buNone/>
            </a:pPr>
            <a:r>
              <a:rPr lang="pt-BR" dirty="0" smtClean="0"/>
              <a:t>• Descrever as construções, instalações e tecnologia necessária para o projeto e seus fornecedores.</a:t>
            </a:r>
          </a:p>
          <a:p>
            <a:pPr marL="0" indent="0">
              <a:buNone/>
            </a:pPr>
            <a:r>
              <a:rPr lang="pt-BR" dirty="0" smtClean="0"/>
              <a:t>• Análise dos estoques necessários para a efetivação do empreendimento.</a:t>
            </a:r>
          </a:p>
          <a:p>
            <a:pPr marL="0" indent="0">
              <a:buNone/>
            </a:pPr>
            <a:r>
              <a:rPr lang="pt-BR" dirty="0" smtClean="0"/>
              <a:t>• Programação das atividades do projeto: descrição das atividades a serem desenvolvidas no projeto com a duração (meses) para cada etapa especificada. Todas as etapas devem estar programadas ao longo do prazo de execução do projeto, indicando o início e o término de cada etapa.</a:t>
            </a:r>
          </a:p>
          <a:p>
            <a:pPr marL="0" indent="0">
              <a:buNone/>
            </a:pPr>
            <a:r>
              <a:rPr lang="pt-BR" dirty="0" smtClean="0"/>
              <a:t>• Indicar as metas de produção a serem obtidas.</a:t>
            </a:r>
          </a:p>
          <a:p>
            <a:pPr marL="0" indent="0">
              <a:buNone/>
            </a:pPr>
            <a:r>
              <a:rPr lang="pt-BR" dirty="0" smtClean="0"/>
              <a:t>• Apresentar as justificativas técnicas e impactos socioambientais.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90055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125" y="365125"/>
            <a:ext cx="11744325" cy="701675"/>
          </a:xfrm>
        </p:spPr>
        <p:txBody>
          <a:bodyPr>
            <a:normAutofit/>
          </a:bodyPr>
          <a:lstStyle/>
          <a:p>
            <a:r>
              <a:rPr lang="pt-BR" sz="3900" b="1" dirty="0" smtClean="0"/>
              <a:t>COMPONENTES DE UM PROJETO</a:t>
            </a:r>
            <a:endParaRPr lang="pt-BR" sz="39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066800"/>
            <a:ext cx="11544300" cy="55816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u="sng" dirty="0" smtClean="0"/>
              <a:t>G) Componentes Econômico-Financeiros.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Para se efetuar uma análise econômica de um investimento, é necessário um perfeito levantamento dos custos e das receitas do projeto e dos investimentos necessários para sua implantação.</a:t>
            </a:r>
          </a:p>
          <a:p>
            <a:pPr marL="0" indent="0">
              <a:buNone/>
            </a:pPr>
            <a:r>
              <a:rPr lang="pt-BR" dirty="0" smtClean="0"/>
              <a:t>Assim, devem ser calculados e analisados os seguintes elementos de ordem econômica:</a:t>
            </a:r>
          </a:p>
          <a:p>
            <a:pPr marL="0" indent="0">
              <a:buNone/>
            </a:pPr>
            <a:r>
              <a:rPr lang="pt-BR" dirty="0" smtClean="0"/>
              <a:t>• Vida útil do Projeto.</a:t>
            </a:r>
          </a:p>
          <a:p>
            <a:pPr marL="0" indent="0">
              <a:buNone/>
            </a:pPr>
            <a:r>
              <a:rPr lang="pt-BR" dirty="0" smtClean="0"/>
              <a:t>• Receitas previstas, de acordo com a vida útil do projeto.</a:t>
            </a:r>
          </a:p>
          <a:p>
            <a:pPr marL="0" indent="0">
              <a:buNone/>
            </a:pPr>
            <a:r>
              <a:rPr lang="pt-BR" dirty="0" smtClean="0"/>
              <a:t>• Estrutura de custos anuais do projeto (custos de produção e despesas operacionais).</a:t>
            </a:r>
          </a:p>
          <a:p>
            <a:pPr marL="0" indent="0">
              <a:buNone/>
            </a:pPr>
            <a:r>
              <a:rPr lang="pt-BR" dirty="0" smtClean="0"/>
              <a:t>• Elaboração e projeção dos Fluxos de caixa anuais do projeto e apuração dos lucros brutos e líquidos.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8511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619125"/>
            <a:ext cx="5314950" cy="563880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6987" y="0"/>
            <a:ext cx="5267325" cy="3629025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15112" y="3438525"/>
            <a:ext cx="5029200" cy="375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132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5137" y="352425"/>
            <a:ext cx="5191125" cy="251460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2774" y="3662362"/>
            <a:ext cx="4895850" cy="22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60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/>
          <a:lstStyle/>
          <a:p>
            <a:r>
              <a:rPr lang="pt-BR" dirty="0" smtClean="0"/>
              <a:t>Contextualização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066800"/>
            <a:ext cx="11544300" cy="5581650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Cada projeto deve ser elaborado obedecendo às características de cada setor da economia. O setor agropecuário, por exemplo, possui especificidades que devem ser levadas em consideração no momento de seu planejamento. O setor agropecuário, por exemplo, tem peculiaridades interessantes que podem ser pensados na elaboração de projetos de investimentos</a:t>
            </a:r>
          </a:p>
          <a:p>
            <a:r>
              <a:rPr lang="pt-BR" b="1" dirty="0" smtClean="0"/>
              <a:t>1 - Dispersão do espaço rural</a:t>
            </a:r>
            <a:r>
              <a:rPr lang="pt-BR" dirty="0" smtClean="0"/>
              <a:t>: A atividade rural no Brasil se apresenta geograficamente dispersa decorrente das desigualdades das qualidades das terras, da maior e menor proximidade dos centros consumidores, processadores e exportadores, das diversidades do clima e do relevo. Assim, quanto mais dispersa e distante a região produtora dos centros consumidores, menores tenderão a serem os preços efetivamente recebidos pelos produtores, visto que os preços para produtos idênticos independem do local onde foram produzidos.</a:t>
            </a:r>
          </a:p>
          <a:p>
            <a:r>
              <a:rPr lang="pt-BR" b="1" dirty="0" smtClean="0"/>
              <a:t>2 - Descontinuidade do Fluxo de Produção</a:t>
            </a:r>
            <a:r>
              <a:rPr lang="pt-BR" dirty="0" smtClean="0"/>
              <a:t>: as atividades rurais não possuem um ciclo de produção contínuo e se concentram em épocas específicas do ano. Assim, em determinados períodos a demanda por fatores de produção é muito alta, aumentando o preço dos mesmos e com isto os custos de produção.</a:t>
            </a:r>
          </a:p>
          <a:p>
            <a:r>
              <a:rPr lang="pt-BR" b="1" dirty="0" smtClean="0"/>
              <a:t>3 - Duração do Ciclo Produtivo</a:t>
            </a:r>
            <a:r>
              <a:rPr lang="pt-BR" dirty="0" smtClean="0"/>
              <a:t>: a duração do ciclo produtivo é bastante rígida, dificultando o rápido ajustamento da oferta às alterações de mercado. Quanto mais longa a espera produtiva, maior o custo dos recursos empregados na produção.</a:t>
            </a:r>
          </a:p>
          <a:p>
            <a:r>
              <a:rPr lang="pt-BR" b="1" dirty="0" smtClean="0"/>
              <a:t>4 - Especificidades Biotecnológicas</a:t>
            </a:r>
            <a:r>
              <a:rPr lang="pt-BR" dirty="0" smtClean="0"/>
              <a:t>: o progresso da biotecnologia tende a amenizar a dificuldade do setor rural de transferir determinada variedade de planta de um local para o outro. No entanto, se o país não conseguir desenvolver ou comprar esta tecnologia, não consegue, romper esta dificuldade.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0145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/>
          <a:lstStyle/>
          <a:p>
            <a:r>
              <a:rPr lang="pt-BR" b="1" dirty="0"/>
              <a:t>CONCEITO, FINALIDADE E TIPOS DE PROJETOS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066800"/>
            <a:ext cx="11544300" cy="5581650"/>
          </a:xfrm>
        </p:spPr>
        <p:txBody>
          <a:bodyPr>
            <a:normAutofit/>
          </a:bodyPr>
          <a:lstStyle/>
          <a:p>
            <a:r>
              <a:rPr lang="pt-BR" dirty="0" smtClean="0"/>
              <a:t>Projeto de Viabilidade é uma ferramenta utilizada para minimizar os riscos do investimento. Tem como finalidade planejar todos os aspectos do empreendimento antes dele ser instituído, a fim de prever as dificuldades que serão enfrentadas, bem como analisar a viabilidade ou não de sua implantação.</a:t>
            </a:r>
          </a:p>
          <a:p>
            <a:r>
              <a:rPr lang="pt-BR" dirty="0" smtClean="0"/>
              <a:t>O Projeto de Viabilidade tem como objetivo orientar o empreendedor sobre a sua própria ideia, visto que a falta de visão ordenada do que precisa ser feito, isto é, a falta de um planejamento pode ser um fator que leve a investimentos errados ou à estagnação da empresa. Segundo Holanda (1975, p. 95), projeto de viabilidade significa:</a:t>
            </a:r>
          </a:p>
          <a:p>
            <a:pPr lvl="1"/>
            <a:r>
              <a:rPr lang="pt-BR" dirty="0" smtClean="0"/>
              <a:t>[...] o conjunto de informações sistemáticas e racionalmente ordenadas, que nos permite estimar os custos e benefícios de um determinado investimento, vale dizer, as vantagens e desvantagens de utilizar recursos para a criação de novos meios de produção ou para o aumento da capacidade ou melhoria de produção existente.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5367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/>
          <a:lstStyle/>
          <a:p>
            <a:r>
              <a:rPr lang="pt-BR" b="1" dirty="0"/>
              <a:t>CONCEITO, FINALIDADE E TIPOS DE PROJETOS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066800"/>
            <a:ext cx="11544300" cy="5581650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Esse tipo de projeto de viabilidade tem como uma de suas principais funções servir como ferramenta de gestão para o planejamento e desenvolvimento inicial de um empreendimento, servindo ainda como instrumento de captação de recursos financeiros junto a potenciais investidores.</a:t>
            </a:r>
          </a:p>
          <a:p>
            <a:r>
              <a:rPr lang="pt-BR" dirty="0" smtClean="0"/>
              <a:t>Segundo </a:t>
            </a:r>
            <a:r>
              <a:rPr lang="pt-BR" dirty="0" err="1" smtClean="0"/>
              <a:t>Lapponi</a:t>
            </a:r>
            <a:r>
              <a:rPr lang="pt-BR" dirty="0" smtClean="0"/>
              <a:t> (1999), há vários tipos de investimentos que podem ser dividido em três grupos:</a:t>
            </a:r>
          </a:p>
          <a:p>
            <a:pPr lvl="1"/>
            <a:r>
              <a:rPr lang="pt-BR" dirty="0" smtClean="0"/>
              <a:t>Investimentos em Ativos Fixos: são investimentos em terrenos, plantas, fabris, equipamentos, Instalações, etc. Tal tipo de investimento imobilizam o capital e os próprios investidores são responsáveis pela sua operação, esperando obter benefícios no futuro.</a:t>
            </a:r>
          </a:p>
          <a:p>
            <a:pPr lvl="1"/>
            <a:r>
              <a:rPr lang="pt-BR" dirty="0" smtClean="0"/>
              <a:t>Investimentos em Ativos Financeiros: a empresa, neste caso, compra o direito de receber retornos futuros de um terceiro; por exemplo, ações, </a:t>
            </a:r>
            <a:r>
              <a:rPr lang="pt-BR" dirty="0" err="1" smtClean="0"/>
              <a:t>bonds</a:t>
            </a:r>
            <a:r>
              <a:rPr lang="pt-BR" dirty="0" smtClean="0"/>
              <a:t>, etc.</a:t>
            </a:r>
          </a:p>
          <a:p>
            <a:pPr lvl="1"/>
            <a:r>
              <a:rPr lang="pt-BR" dirty="0" smtClean="0"/>
              <a:t>Investimentos Intangíveis: são aqueles que não tem natureza física nem financeira, pois não existe nenhum direito de receber retornos monetários. São esses, por exemplo, pesquisa e desenvolvimento, treinamento, mudança organizacional, marketing, software, sistemas e redes de informação, marcas, patentes </a:t>
            </a:r>
            <a:r>
              <a:rPr lang="pt-BR" dirty="0" err="1" smtClean="0"/>
              <a:t>etc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9019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/>
          <a:lstStyle/>
          <a:p>
            <a:r>
              <a:rPr lang="pt-BR" b="1" dirty="0"/>
              <a:t>CONCEITO, FINALIDADE E TIPOS DE PROJETOS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066800"/>
            <a:ext cx="11544300" cy="5581650"/>
          </a:xfrm>
        </p:spPr>
        <p:txBody>
          <a:bodyPr>
            <a:normAutofit/>
          </a:bodyPr>
          <a:lstStyle/>
          <a:p>
            <a:r>
              <a:rPr lang="pt-BR" dirty="0" smtClean="0"/>
              <a:t>Ainda segundo </a:t>
            </a:r>
            <a:r>
              <a:rPr lang="pt-BR" dirty="0" err="1" smtClean="0"/>
              <a:t>Lapponi</a:t>
            </a:r>
            <a:r>
              <a:rPr lang="pt-BR" dirty="0" smtClean="0"/>
              <a:t> (1999), no que diz respeito à classificação orientada para criação de valor, os projetos de investimento podem ser divididos em dois grupos: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Projetos para criação de valor: incluem os projetos de expansão de produtos existentes, projetos de lançamentos de novos produtos, projetos de inovação de produtos existentes, projetos de pesquisa e desenvolvimento e projetos de redução de custos.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Projetos para manter o valor: são os projetos de substituição de equipamentos ou instalações e projetos de informatização.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7953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/>
          <a:lstStyle/>
          <a:p>
            <a:r>
              <a:rPr lang="pt-BR" b="1" dirty="0"/>
              <a:t>CONCEITO, FINALIDADE E TIPOS DE PROJETOS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066800"/>
            <a:ext cx="11544300" cy="5581650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Além disto, os projetos podem ainda ser classificados em públicos ou privados, sociais ou econômicos e horizontais ou verticais (HOFFMAN et al., 1992):</a:t>
            </a:r>
          </a:p>
          <a:p>
            <a:r>
              <a:rPr lang="pt-BR" dirty="0" smtClean="0"/>
              <a:t>Projetos públicos: quando o agente executor é um órgão ou instituição pública.</a:t>
            </a:r>
          </a:p>
          <a:p>
            <a:r>
              <a:rPr lang="pt-BR" dirty="0" smtClean="0"/>
              <a:t>Projeto privado: quando o agente executor é uma pessoa jurídica ou física de direito privado.</a:t>
            </a:r>
          </a:p>
          <a:p>
            <a:r>
              <a:rPr lang="pt-BR" dirty="0" smtClean="0"/>
              <a:t>Projetos sociais: são projetos que envolvem decisões extra econômicas provenientes de políticas socioeconômicas de um país.</a:t>
            </a:r>
          </a:p>
          <a:p>
            <a:r>
              <a:rPr lang="pt-BR" dirty="0" smtClean="0"/>
              <a:t>Projetos econômicos: quanto o objetivo principal do projeto é a maximização do lucro ou da riqueza.</a:t>
            </a:r>
          </a:p>
          <a:p>
            <a:r>
              <a:rPr lang="pt-BR" dirty="0" smtClean="0"/>
              <a:t>Projetos verticais: quando o objetivo do projeto é a produção de um determinado bem de consumo.</a:t>
            </a:r>
          </a:p>
          <a:p>
            <a:r>
              <a:rPr lang="pt-BR" dirty="0" smtClean="0"/>
              <a:t>Projetos horizontais: quando o objetivo é criar infraestrutura.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59017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2842</Words>
  <Application>Microsoft Office PowerPoint</Application>
  <PresentationFormat>Widescreen</PresentationFormat>
  <Paragraphs>139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Tema do Office</vt:lpstr>
      <vt:lpstr>Análise de projetos</vt:lpstr>
      <vt:lpstr>Contextualização</vt:lpstr>
      <vt:lpstr>Apresentação do PowerPoint</vt:lpstr>
      <vt:lpstr>Apresentação do PowerPoint</vt:lpstr>
      <vt:lpstr>Contextualização</vt:lpstr>
      <vt:lpstr>CONCEITO, FINALIDADE E TIPOS DE PROJETOS</vt:lpstr>
      <vt:lpstr>CONCEITO, FINALIDADE E TIPOS DE PROJETOS</vt:lpstr>
      <vt:lpstr>CONCEITO, FINALIDADE E TIPOS DE PROJETOS</vt:lpstr>
      <vt:lpstr>CONCEITO, FINALIDADE E TIPOS DE PROJETOS</vt:lpstr>
      <vt:lpstr>CONCEITO, FINALIDADE E TIPOS DE PROJETOS</vt:lpstr>
      <vt:lpstr>FATORES QUE IMPACTAM AS DECISÕES DE INVESTIMENTO</vt:lpstr>
      <vt:lpstr>PRIORIDADE NA SELEÇÃO DE PROJETOS</vt:lpstr>
      <vt:lpstr>COMPONENTES DE UM PROJETO</vt:lpstr>
      <vt:lpstr>COMPONENTES DE UM PROJETO</vt:lpstr>
      <vt:lpstr>COMPONENTES DE UM PROJETO</vt:lpstr>
      <vt:lpstr>COMPONENTES DE UM PROJETO</vt:lpstr>
      <vt:lpstr>COMPONENTES DE UM PROJETO</vt:lpstr>
      <vt:lpstr>COMPONENTES DE UM PROJETO</vt:lpstr>
      <vt:lpstr>COMPONENTES DE UM PROJETO</vt:lpstr>
      <vt:lpstr>COMPONENTES DE UM PROJETO</vt:lpstr>
      <vt:lpstr>COMPONENTES DE UM PROJETO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de projetos</dc:title>
  <dc:creator>c</dc:creator>
  <cp:lastModifiedBy>c</cp:lastModifiedBy>
  <cp:revision>10</cp:revision>
  <dcterms:created xsi:type="dcterms:W3CDTF">2017-08-10T00:51:54Z</dcterms:created>
  <dcterms:modified xsi:type="dcterms:W3CDTF">2017-08-10T13:40:03Z</dcterms:modified>
</cp:coreProperties>
</file>