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1" r:id="rId2"/>
  </p:sldMasterIdLst>
  <p:notesMasterIdLst>
    <p:notesMasterId r:id="rId104"/>
  </p:notesMasterIdLst>
  <p:handoutMasterIdLst>
    <p:handoutMasterId r:id="rId105"/>
  </p:handoutMasterIdLst>
  <p:sldIdLst>
    <p:sldId id="256" r:id="rId3"/>
    <p:sldId id="415" r:id="rId4"/>
    <p:sldId id="418" r:id="rId5"/>
    <p:sldId id="412" r:id="rId6"/>
    <p:sldId id="414" r:id="rId7"/>
    <p:sldId id="411" r:id="rId8"/>
    <p:sldId id="417" r:id="rId9"/>
    <p:sldId id="416" r:id="rId10"/>
    <p:sldId id="421" r:id="rId11"/>
    <p:sldId id="426" r:id="rId12"/>
    <p:sldId id="423" r:id="rId13"/>
    <p:sldId id="424" r:id="rId14"/>
    <p:sldId id="429" r:id="rId15"/>
    <p:sldId id="430" r:id="rId16"/>
    <p:sldId id="431" r:id="rId17"/>
    <p:sldId id="432" r:id="rId18"/>
    <p:sldId id="433" r:id="rId19"/>
    <p:sldId id="434" r:id="rId20"/>
    <p:sldId id="440" r:id="rId21"/>
    <p:sldId id="504" r:id="rId22"/>
    <p:sldId id="717" r:id="rId23"/>
    <p:sldId id="718" r:id="rId24"/>
    <p:sldId id="719" r:id="rId25"/>
    <p:sldId id="720" r:id="rId26"/>
    <p:sldId id="721" r:id="rId27"/>
    <p:sldId id="722" r:id="rId28"/>
    <p:sldId id="435" r:id="rId29"/>
    <p:sldId id="427" r:id="rId30"/>
    <p:sldId id="441" r:id="rId31"/>
    <p:sldId id="442" r:id="rId32"/>
    <p:sldId id="443" r:id="rId33"/>
    <p:sldId id="452" r:id="rId34"/>
    <p:sldId id="446" r:id="rId35"/>
    <p:sldId id="445" r:id="rId36"/>
    <p:sldId id="447" r:id="rId37"/>
    <p:sldId id="448" r:id="rId38"/>
    <p:sldId id="449" r:id="rId39"/>
    <p:sldId id="450" r:id="rId40"/>
    <p:sldId id="454" r:id="rId41"/>
    <p:sldId id="455" r:id="rId42"/>
    <p:sldId id="451" r:id="rId43"/>
    <p:sldId id="459" r:id="rId44"/>
    <p:sldId id="466" r:id="rId45"/>
    <p:sldId id="468" r:id="rId46"/>
    <p:sldId id="456" r:id="rId47"/>
    <p:sldId id="460" r:id="rId48"/>
    <p:sldId id="457" r:id="rId49"/>
    <p:sldId id="465" r:id="rId50"/>
    <p:sldId id="453" r:id="rId51"/>
    <p:sldId id="488" r:id="rId52"/>
    <p:sldId id="458" r:id="rId53"/>
    <p:sldId id="462" r:id="rId54"/>
    <p:sldId id="463" r:id="rId55"/>
    <p:sldId id="469" r:id="rId56"/>
    <p:sldId id="470" r:id="rId57"/>
    <p:sldId id="471" r:id="rId58"/>
    <p:sldId id="464" r:id="rId59"/>
    <p:sldId id="472" r:id="rId60"/>
    <p:sldId id="474" r:id="rId61"/>
    <p:sldId id="475" r:id="rId62"/>
    <p:sldId id="476" r:id="rId63"/>
    <p:sldId id="477" r:id="rId64"/>
    <p:sldId id="478" r:id="rId65"/>
    <p:sldId id="479" r:id="rId66"/>
    <p:sldId id="480" r:id="rId67"/>
    <p:sldId id="481" r:id="rId68"/>
    <p:sldId id="482" r:id="rId69"/>
    <p:sldId id="483" r:id="rId70"/>
    <p:sldId id="484" r:id="rId71"/>
    <p:sldId id="485" r:id="rId72"/>
    <p:sldId id="486" r:id="rId73"/>
    <p:sldId id="487" r:id="rId74"/>
    <p:sldId id="492" r:id="rId75"/>
    <p:sldId id="493" r:id="rId76"/>
    <p:sldId id="494" r:id="rId77"/>
    <p:sldId id="495" r:id="rId78"/>
    <p:sldId id="496" r:id="rId79"/>
    <p:sldId id="497" r:id="rId80"/>
    <p:sldId id="498" r:id="rId81"/>
    <p:sldId id="499" r:id="rId82"/>
    <p:sldId id="723" r:id="rId83"/>
    <p:sldId id="500" r:id="rId84"/>
    <p:sldId id="501" r:id="rId85"/>
    <p:sldId id="503" r:id="rId86"/>
    <p:sldId id="731" r:id="rId87"/>
    <p:sldId id="732" r:id="rId88"/>
    <p:sldId id="733" r:id="rId89"/>
    <p:sldId id="734" r:id="rId90"/>
    <p:sldId id="735" r:id="rId91"/>
    <p:sldId id="461" r:id="rId92"/>
    <p:sldId id="736" r:id="rId93"/>
    <p:sldId id="737" r:id="rId94"/>
    <p:sldId id="724" r:id="rId95"/>
    <p:sldId id="725" r:id="rId96"/>
    <p:sldId id="726" r:id="rId97"/>
    <p:sldId id="727" r:id="rId98"/>
    <p:sldId id="728" r:id="rId99"/>
    <p:sldId id="729" r:id="rId100"/>
    <p:sldId id="730" r:id="rId101"/>
    <p:sldId id="489" r:id="rId102"/>
    <p:sldId id="490"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7E0F1-3E10-45F0-BA40-D2D3E7801634}" v="35" dt="2019-03-14T04:15:11.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86506" autoAdjust="0"/>
  </p:normalViewPr>
  <p:slideViewPr>
    <p:cSldViewPr snapToObjects="1">
      <p:cViewPr varScale="1">
        <p:scale>
          <a:sx n="44" d="100"/>
          <a:sy n="44" d="100"/>
        </p:scale>
        <p:origin x="878" y="43"/>
      </p:cViewPr>
      <p:guideLst>
        <p:guide orient="horz" pos="2160"/>
        <p:guide pos="2880"/>
      </p:guideLst>
    </p:cSldViewPr>
  </p:slideViewPr>
  <p:outlineViewPr>
    <p:cViewPr>
      <p:scale>
        <a:sx n="33" d="100"/>
        <a:sy n="33" d="100"/>
      </p:scale>
      <p:origin x="0" y="9904"/>
    </p:cViewPr>
  </p:outlineViewPr>
  <p:notesTextViewPr>
    <p:cViewPr>
      <p:scale>
        <a:sx n="100" d="100"/>
        <a:sy n="100" d="100"/>
      </p:scale>
      <p:origin x="0" y="0"/>
    </p:cViewPr>
  </p:notesTextViewPr>
  <p:sorterViewPr>
    <p:cViewPr>
      <p:scale>
        <a:sx n="66" d="100"/>
        <a:sy n="66" d="100"/>
      </p:scale>
      <p:origin x="0" y="784"/>
    </p:cViewPr>
  </p:sorterViewPr>
  <p:notesViewPr>
    <p:cSldViewPr snapToGrid="0" snapToObject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Mauricio Riaño Pachón" userId="3b77a96813978dae" providerId="LiveId" clId="{C097E0F1-3E10-45F0-BA40-D2D3E7801634}"/>
    <pc:docChg chg="custSel addSld modSld">
      <pc:chgData name="Diego Mauricio Riaño Pachón" userId="3b77a96813978dae" providerId="LiveId" clId="{C097E0F1-3E10-45F0-BA40-D2D3E7801634}" dt="2019-03-14T04:15:52.700" v="100" actId="1035"/>
      <pc:docMkLst>
        <pc:docMk/>
      </pc:docMkLst>
      <pc:sldChg chg="modSp">
        <pc:chgData name="Diego Mauricio Riaño Pachón" userId="3b77a96813978dae" providerId="LiveId" clId="{C097E0F1-3E10-45F0-BA40-D2D3E7801634}" dt="2019-03-13T19:02:34.945" v="34" actId="20577"/>
        <pc:sldMkLst>
          <pc:docMk/>
          <pc:sldMk cId="0" sldId="256"/>
        </pc:sldMkLst>
        <pc:spChg chg="mod">
          <ac:chgData name="Diego Mauricio Riaño Pachón" userId="3b77a96813978dae" providerId="LiveId" clId="{C097E0F1-3E10-45F0-BA40-D2D3E7801634}" dt="2019-03-13T19:02:34.945" v="34" actId="20577"/>
          <ac:spMkLst>
            <pc:docMk/>
            <pc:sldMk cId="0" sldId="256"/>
            <ac:spMk id="3" creationId="{00000000-0000-0000-0000-000000000000}"/>
          </ac:spMkLst>
        </pc:spChg>
      </pc:sldChg>
      <pc:sldChg chg="add">
        <pc:chgData name="Diego Mauricio Riaño Pachón" userId="3b77a96813978dae" providerId="LiveId" clId="{C097E0F1-3E10-45F0-BA40-D2D3E7801634}" dt="2019-03-14T04:15:11.896" v="73"/>
        <pc:sldMkLst>
          <pc:docMk/>
          <pc:sldMk cId="3575911734" sldId="461"/>
        </pc:sldMkLst>
      </pc:sldChg>
      <pc:sldChg chg="add">
        <pc:chgData name="Diego Mauricio Riaño Pachón" userId="3b77a96813978dae" providerId="LiveId" clId="{C097E0F1-3E10-45F0-BA40-D2D3E7801634}" dt="2019-03-13T11:01:09.963" v="1"/>
        <pc:sldMkLst>
          <pc:docMk/>
          <pc:sldMk cId="576357752" sldId="492"/>
        </pc:sldMkLst>
      </pc:sldChg>
      <pc:sldChg chg="add">
        <pc:chgData name="Diego Mauricio Riaño Pachón" userId="3b77a96813978dae" providerId="LiveId" clId="{C097E0F1-3E10-45F0-BA40-D2D3E7801634}" dt="2019-03-13T11:01:09.963" v="1"/>
        <pc:sldMkLst>
          <pc:docMk/>
          <pc:sldMk cId="3701743812" sldId="493"/>
        </pc:sldMkLst>
      </pc:sldChg>
      <pc:sldChg chg="add">
        <pc:chgData name="Diego Mauricio Riaño Pachón" userId="3b77a96813978dae" providerId="LiveId" clId="{C097E0F1-3E10-45F0-BA40-D2D3E7801634}" dt="2019-03-13T11:01:09.963" v="1"/>
        <pc:sldMkLst>
          <pc:docMk/>
          <pc:sldMk cId="1175690724" sldId="494"/>
        </pc:sldMkLst>
      </pc:sldChg>
      <pc:sldChg chg="add">
        <pc:chgData name="Diego Mauricio Riaño Pachón" userId="3b77a96813978dae" providerId="LiveId" clId="{C097E0F1-3E10-45F0-BA40-D2D3E7801634}" dt="2019-03-13T11:01:09.963" v="1"/>
        <pc:sldMkLst>
          <pc:docMk/>
          <pc:sldMk cId="169493565" sldId="495"/>
        </pc:sldMkLst>
      </pc:sldChg>
      <pc:sldChg chg="add">
        <pc:chgData name="Diego Mauricio Riaño Pachón" userId="3b77a96813978dae" providerId="LiveId" clId="{C097E0F1-3E10-45F0-BA40-D2D3E7801634}" dt="2019-03-13T11:01:09.963" v="1"/>
        <pc:sldMkLst>
          <pc:docMk/>
          <pc:sldMk cId="3380550948" sldId="496"/>
        </pc:sldMkLst>
      </pc:sldChg>
      <pc:sldChg chg="add">
        <pc:chgData name="Diego Mauricio Riaño Pachón" userId="3b77a96813978dae" providerId="LiveId" clId="{C097E0F1-3E10-45F0-BA40-D2D3E7801634}" dt="2019-03-13T11:01:09.963" v="1"/>
        <pc:sldMkLst>
          <pc:docMk/>
          <pc:sldMk cId="1791558473" sldId="497"/>
        </pc:sldMkLst>
      </pc:sldChg>
      <pc:sldChg chg="add">
        <pc:chgData name="Diego Mauricio Riaño Pachón" userId="3b77a96813978dae" providerId="LiveId" clId="{C097E0F1-3E10-45F0-BA40-D2D3E7801634}" dt="2019-03-13T11:01:09.963" v="1"/>
        <pc:sldMkLst>
          <pc:docMk/>
          <pc:sldMk cId="2143156366" sldId="498"/>
        </pc:sldMkLst>
      </pc:sldChg>
      <pc:sldChg chg="add">
        <pc:chgData name="Diego Mauricio Riaño Pachón" userId="3b77a96813978dae" providerId="LiveId" clId="{C097E0F1-3E10-45F0-BA40-D2D3E7801634}" dt="2019-03-13T11:01:09.963" v="1"/>
        <pc:sldMkLst>
          <pc:docMk/>
          <pc:sldMk cId="3419852442" sldId="499"/>
        </pc:sldMkLst>
      </pc:sldChg>
      <pc:sldChg chg="add">
        <pc:chgData name="Diego Mauricio Riaño Pachón" userId="3b77a96813978dae" providerId="LiveId" clId="{C097E0F1-3E10-45F0-BA40-D2D3E7801634}" dt="2019-03-13T11:01:09.963" v="1"/>
        <pc:sldMkLst>
          <pc:docMk/>
          <pc:sldMk cId="3830759639" sldId="500"/>
        </pc:sldMkLst>
      </pc:sldChg>
      <pc:sldChg chg="add">
        <pc:chgData name="Diego Mauricio Riaño Pachón" userId="3b77a96813978dae" providerId="LiveId" clId="{C097E0F1-3E10-45F0-BA40-D2D3E7801634}" dt="2019-03-13T11:01:09.963" v="1"/>
        <pc:sldMkLst>
          <pc:docMk/>
          <pc:sldMk cId="31072047" sldId="501"/>
        </pc:sldMkLst>
      </pc:sldChg>
      <pc:sldChg chg="add">
        <pc:chgData name="Diego Mauricio Riaño Pachón" userId="3b77a96813978dae" providerId="LiveId" clId="{C097E0F1-3E10-45F0-BA40-D2D3E7801634}" dt="2019-03-13T11:01:09.963" v="1"/>
        <pc:sldMkLst>
          <pc:docMk/>
          <pc:sldMk cId="4022583423" sldId="503"/>
        </pc:sldMkLst>
      </pc:sldChg>
      <pc:sldChg chg="add">
        <pc:chgData name="Diego Mauricio Riaño Pachón" userId="3b77a96813978dae" providerId="LiveId" clId="{C097E0F1-3E10-45F0-BA40-D2D3E7801634}" dt="2019-03-13T11:00:13.717" v="0"/>
        <pc:sldMkLst>
          <pc:docMk/>
          <pc:sldMk cId="660289878" sldId="504"/>
        </pc:sldMkLst>
      </pc:sldChg>
      <pc:sldChg chg="add">
        <pc:chgData name="Diego Mauricio Riaño Pachón" userId="3b77a96813978dae" providerId="LiveId" clId="{C097E0F1-3E10-45F0-BA40-D2D3E7801634}" dt="2019-03-13T11:00:13.717" v="0"/>
        <pc:sldMkLst>
          <pc:docMk/>
          <pc:sldMk cId="3796731385" sldId="717"/>
        </pc:sldMkLst>
      </pc:sldChg>
      <pc:sldChg chg="add setBg">
        <pc:chgData name="Diego Mauricio Riaño Pachón" userId="3b77a96813978dae" providerId="LiveId" clId="{C097E0F1-3E10-45F0-BA40-D2D3E7801634}" dt="2019-03-13T11:00:13.717" v="0"/>
        <pc:sldMkLst>
          <pc:docMk/>
          <pc:sldMk cId="1423488564" sldId="718"/>
        </pc:sldMkLst>
      </pc:sldChg>
      <pc:sldChg chg="add setBg">
        <pc:chgData name="Diego Mauricio Riaño Pachón" userId="3b77a96813978dae" providerId="LiveId" clId="{C097E0F1-3E10-45F0-BA40-D2D3E7801634}" dt="2019-03-13T11:00:13.717" v="0"/>
        <pc:sldMkLst>
          <pc:docMk/>
          <pc:sldMk cId="1227052537" sldId="719"/>
        </pc:sldMkLst>
      </pc:sldChg>
      <pc:sldChg chg="add setBg">
        <pc:chgData name="Diego Mauricio Riaño Pachón" userId="3b77a96813978dae" providerId="LiveId" clId="{C097E0F1-3E10-45F0-BA40-D2D3E7801634}" dt="2019-03-13T11:00:13.717" v="0"/>
        <pc:sldMkLst>
          <pc:docMk/>
          <pc:sldMk cId="3584944178" sldId="720"/>
        </pc:sldMkLst>
      </pc:sldChg>
      <pc:sldChg chg="add setBg">
        <pc:chgData name="Diego Mauricio Riaño Pachón" userId="3b77a96813978dae" providerId="LiveId" clId="{C097E0F1-3E10-45F0-BA40-D2D3E7801634}" dt="2019-03-13T11:00:13.717" v="0"/>
        <pc:sldMkLst>
          <pc:docMk/>
          <pc:sldMk cId="62824767" sldId="721"/>
        </pc:sldMkLst>
      </pc:sldChg>
      <pc:sldChg chg="add">
        <pc:chgData name="Diego Mauricio Riaño Pachón" userId="3b77a96813978dae" providerId="LiveId" clId="{C097E0F1-3E10-45F0-BA40-D2D3E7801634}" dt="2019-03-13T11:00:13.717" v="0"/>
        <pc:sldMkLst>
          <pc:docMk/>
          <pc:sldMk cId="1019203110" sldId="722"/>
        </pc:sldMkLst>
      </pc:sldChg>
      <pc:sldChg chg="addSp add">
        <pc:chgData name="Diego Mauricio Riaño Pachón" userId="3b77a96813978dae" providerId="LiveId" clId="{C097E0F1-3E10-45F0-BA40-D2D3E7801634}" dt="2019-03-13T11:02:15.146" v="3"/>
        <pc:sldMkLst>
          <pc:docMk/>
          <pc:sldMk cId="3845633112" sldId="723"/>
        </pc:sldMkLst>
        <pc:picChg chg="add">
          <ac:chgData name="Diego Mauricio Riaño Pachón" userId="3b77a96813978dae" providerId="LiveId" clId="{C097E0F1-3E10-45F0-BA40-D2D3E7801634}" dt="2019-03-13T11:02:15.146" v="3"/>
          <ac:picMkLst>
            <pc:docMk/>
            <pc:sldMk cId="3845633112" sldId="723"/>
            <ac:picMk id="3074" creationId="{64D68B26-29F9-48E5-8D5D-C885326D7D79}"/>
          </ac:picMkLst>
        </pc:picChg>
      </pc:sldChg>
      <pc:sldChg chg="addSp delSp modSp add">
        <pc:chgData name="Diego Mauricio Riaño Pachón" userId="3b77a96813978dae" providerId="LiveId" clId="{C097E0F1-3E10-45F0-BA40-D2D3E7801634}" dt="2019-03-14T04:15:52.700" v="100" actId="1035"/>
        <pc:sldMkLst>
          <pc:docMk/>
          <pc:sldMk cId="0" sldId="724"/>
        </pc:sldMkLst>
        <pc:spChg chg="del">
          <ac:chgData name="Diego Mauricio Riaño Pachón" userId="3b77a96813978dae" providerId="LiveId" clId="{C097E0F1-3E10-45F0-BA40-D2D3E7801634}" dt="2019-03-13T19:05:48.505" v="36" actId="478"/>
          <ac:spMkLst>
            <pc:docMk/>
            <pc:sldMk cId="0" sldId="724"/>
            <ac:spMk id="2" creationId="{00000000-0000-0000-0000-000000000000}"/>
          </ac:spMkLst>
        </pc:spChg>
        <pc:spChg chg="del">
          <ac:chgData name="Diego Mauricio Riaño Pachón" userId="3b77a96813978dae" providerId="LiveId" clId="{C097E0F1-3E10-45F0-BA40-D2D3E7801634}" dt="2019-03-13T19:05:59.605" v="54" actId="478"/>
          <ac:spMkLst>
            <pc:docMk/>
            <pc:sldMk cId="0" sldId="724"/>
            <ac:spMk id="3" creationId="{00000000-0000-0000-0000-000000000000}"/>
          </ac:spMkLst>
        </pc:spChg>
        <pc:spChg chg="mod">
          <ac:chgData name="Diego Mauricio Riaño Pachón" userId="3b77a96813978dae" providerId="LiveId" clId="{C097E0F1-3E10-45F0-BA40-D2D3E7801634}" dt="2019-03-14T04:15:52.700" v="100" actId="1035"/>
          <ac:spMkLst>
            <pc:docMk/>
            <pc:sldMk cId="0" sldId="724"/>
            <ac:spMk id="4" creationId="{00000000-0000-0000-0000-000000000000}"/>
          </ac:spMkLst>
        </pc:spChg>
        <pc:spChg chg="add mod">
          <ac:chgData name="Diego Mauricio Riaño Pachón" userId="3b77a96813978dae" providerId="LiveId" clId="{C097E0F1-3E10-45F0-BA40-D2D3E7801634}" dt="2019-03-13T19:06:14.385" v="71" actId="6549"/>
          <ac:spMkLst>
            <pc:docMk/>
            <pc:sldMk cId="0" sldId="724"/>
            <ac:spMk id="7" creationId="{41B3A51E-F75B-4DB9-A8C5-07278F95DA23}"/>
          </ac:spMkLst>
        </pc:spChg>
        <pc:spChg chg="add mod">
          <ac:chgData name="Diego Mauricio Riaño Pachón" userId="3b77a96813978dae" providerId="LiveId" clId="{C097E0F1-3E10-45F0-BA40-D2D3E7801634}" dt="2019-03-13T19:05:59.605" v="54" actId="478"/>
          <ac:spMkLst>
            <pc:docMk/>
            <pc:sldMk cId="0" sldId="724"/>
            <ac:spMk id="11" creationId="{ADC5519D-CF83-481C-A9EB-0A1A8F09774E}"/>
          </ac:spMkLst>
        </pc:spChg>
        <pc:picChg chg="del">
          <ac:chgData name="Diego Mauricio Riaño Pachón" userId="3b77a96813978dae" providerId="LiveId" clId="{C097E0F1-3E10-45F0-BA40-D2D3E7801634}" dt="2019-03-13T19:05:59.605" v="54" actId="478"/>
          <ac:picMkLst>
            <pc:docMk/>
            <pc:sldMk cId="0" sldId="724"/>
            <ac:picMk id="6" creationId="{00000000-0000-0000-0000-000000000000}"/>
          </ac:picMkLst>
        </pc:picChg>
        <pc:picChg chg="del">
          <ac:chgData name="Diego Mauricio Riaño Pachón" userId="3b77a96813978dae" providerId="LiveId" clId="{C097E0F1-3E10-45F0-BA40-D2D3E7801634}" dt="2019-03-13T19:05:59.605" v="54" actId="478"/>
          <ac:picMkLst>
            <pc:docMk/>
            <pc:sldMk cId="0" sldId="724"/>
            <ac:picMk id="9" creationId="{00000000-0000-0000-0000-000000000000}"/>
          </ac:picMkLst>
        </pc:picChg>
        <pc:picChg chg="del">
          <ac:chgData name="Diego Mauricio Riaño Pachón" userId="3b77a96813978dae" providerId="LiveId" clId="{C097E0F1-3E10-45F0-BA40-D2D3E7801634}" dt="2019-03-13T19:05:59.605" v="54" actId="478"/>
          <ac:picMkLst>
            <pc:docMk/>
            <pc:sldMk cId="0" sldId="724"/>
            <ac:picMk id="10" creationId="{00000000-0000-0000-0000-000000000000}"/>
          </ac:picMkLst>
        </pc:picChg>
      </pc:sldChg>
      <pc:sldChg chg="add">
        <pc:chgData name="Diego Mauricio Riaño Pachón" userId="3b77a96813978dae" providerId="LiveId" clId="{C097E0F1-3E10-45F0-BA40-D2D3E7801634}" dt="2019-03-13T19:05:41.755" v="35"/>
        <pc:sldMkLst>
          <pc:docMk/>
          <pc:sldMk cId="3345677230" sldId="725"/>
        </pc:sldMkLst>
      </pc:sldChg>
      <pc:sldChg chg="add">
        <pc:chgData name="Diego Mauricio Riaño Pachón" userId="3b77a96813978dae" providerId="LiveId" clId="{C097E0F1-3E10-45F0-BA40-D2D3E7801634}" dt="2019-03-13T19:05:41.755" v="35"/>
        <pc:sldMkLst>
          <pc:docMk/>
          <pc:sldMk cId="3574701956" sldId="726"/>
        </pc:sldMkLst>
      </pc:sldChg>
      <pc:sldChg chg="add">
        <pc:chgData name="Diego Mauricio Riaño Pachón" userId="3b77a96813978dae" providerId="LiveId" clId="{C097E0F1-3E10-45F0-BA40-D2D3E7801634}" dt="2019-03-13T19:05:41.755" v="35"/>
        <pc:sldMkLst>
          <pc:docMk/>
          <pc:sldMk cId="2167167011" sldId="727"/>
        </pc:sldMkLst>
      </pc:sldChg>
      <pc:sldChg chg="add">
        <pc:chgData name="Diego Mauricio Riaño Pachón" userId="3b77a96813978dae" providerId="LiveId" clId="{C097E0F1-3E10-45F0-BA40-D2D3E7801634}" dt="2019-03-13T19:05:41.755" v="35"/>
        <pc:sldMkLst>
          <pc:docMk/>
          <pc:sldMk cId="1343402255" sldId="728"/>
        </pc:sldMkLst>
      </pc:sldChg>
      <pc:sldChg chg="add">
        <pc:chgData name="Diego Mauricio Riaño Pachón" userId="3b77a96813978dae" providerId="LiveId" clId="{C097E0F1-3E10-45F0-BA40-D2D3E7801634}" dt="2019-03-13T19:05:41.755" v="35"/>
        <pc:sldMkLst>
          <pc:docMk/>
          <pc:sldMk cId="2152030739" sldId="729"/>
        </pc:sldMkLst>
      </pc:sldChg>
      <pc:sldChg chg="add">
        <pc:chgData name="Diego Mauricio Riaño Pachón" userId="3b77a96813978dae" providerId="LiveId" clId="{C097E0F1-3E10-45F0-BA40-D2D3E7801634}" dt="2019-03-13T19:05:41.755" v="35"/>
        <pc:sldMkLst>
          <pc:docMk/>
          <pc:sldMk cId="2949377095" sldId="730"/>
        </pc:sldMkLst>
      </pc:sldChg>
      <pc:sldChg chg="addSp delSp modSp add">
        <pc:chgData name="Diego Mauricio Riaño Pachón" userId="3b77a96813978dae" providerId="LiveId" clId="{C097E0F1-3E10-45F0-BA40-D2D3E7801634}" dt="2019-03-14T04:15:32.191" v="85" actId="403"/>
        <pc:sldMkLst>
          <pc:docMk/>
          <pc:sldMk cId="462213713" sldId="731"/>
        </pc:sldMkLst>
        <pc:spChg chg="del mod">
          <ac:chgData name="Diego Mauricio Riaño Pachón" userId="3b77a96813978dae" providerId="LiveId" clId="{C097E0F1-3E10-45F0-BA40-D2D3E7801634}" dt="2019-03-14T04:15:18.151" v="75" actId="478"/>
          <ac:spMkLst>
            <pc:docMk/>
            <pc:sldMk cId="462213713" sldId="731"/>
            <ac:spMk id="2" creationId="{00000000-0000-0000-0000-000000000000}"/>
          </ac:spMkLst>
        </pc:spChg>
        <pc:spChg chg="del">
          <ac:chgData name="Diego Mauricio Riaño Pachón" userId="3b77a96813978dae" providerId="LiveId" clId="{C097E0F1-3E10-45F0-BA40-D2D3E7801634}" dt="2019-03-14T04:15:21.412" v="76" actId="478"/>
          <ac:spMkLst>
            <pc:docMk/>
            <pc:sldMk cId="462213713" sldId="731"/>
            <ac:spMk id="3" creationId="{00000000-0000-0000-0000-000000000000}"/>
          </ac:spMkLst>
        </pc:spChg>
        <pc:spChg chg="mod">
          <ac:chgData name="Diego Mauricio Riaño Pachón" userId="3b77a96813978dae" providerId="LiveId" clId="{C097E0F1-3E10-45F0-BA40-D2D3E7801634}" dt="2019-03-14T04:15:32.191" v="85" actId="403"/>
          <ac:spMkLst>
            <pc:docMk/>
            <pc:sldMk cId="462213713" sldId="731"/>
            <ac:spMk id="4" creationId="{00000000-0000-0000-0000-000000000000}"/>
          </ac:spMkLst>
        </pc:spChg>
        <pc:spChg chg="add mod">
          <ac:chgData name="Diego Mauricio Riaño Pachón" userId="3b77a96813978dae" providerId="LiveId" clId="{C097E0F1-3E10-45F0-BA40-D2D3E7801634}" dt="2019-03-14T04:15:18.151" v="75" actId="478"/>
          <ac:spMkLst>
            <pc:docMk/>
            <pc:sldMk cId="462213713" sldId="731"/>
            <ac:spMk id="7" creationId="{FA1F28CE-CEBE-4D99-8551-513564FA87C8}"/>
          </ac:spMkLst>
        </pc:spChg>
        <pc:spChg chg="add mod">
          <ac:chgData name="Diego Mauricio Riaño Pachón" userId="3b77a96813978dae" providerId="LiveId" clId="{C097E0F1-3E10-45F0-BA40-D2D3E7801634}" dt="2019-03-14T04:15:21.412" v="76" actId="478"/>
          <ac:spMkLst>
            <pc:docMk/>
            <pc:sldMk cId="462213713" sldId="731"/>
            <ac:spMk id="11" creationId="{EC5D98D5-8F53-47D3-AA3F-A0FC5DDACC21}"/>
          </ac:spMkLst>
        </pc:spChg>
        <pc:picChg chg="del">
          <ac:chgData name="Diego Mauricio Riaño Pachón" userId="3b77a96813978dae" providerId="LiveId" clId="{C097E0F1-3E10-45F0-BA40-D2D3E7801634}" dt="2019-03-14T04:15:21.412" v="76" actId="478"/>
          <ac:picMkLst>
            <pc:docMk/>
            <pc:sldMk cId="462213713" sldId="731"/>
            <ac:picMk id="6" creationId="{00000000-0000-0000-0000-000000000000}"/>
          </ac:picMkLst>
        </pc:picChg>
        <pc:picChg chg="del">
          <ac:chgData name="Diego Mauricio Riaño Pachón" userId="3b77a96813978dae" providerId="LiveId" clId="{C097E0F1-3E10-45F0-BA40-D2D3E7801634}" dt="2019-03-14T04:15:21.412" v="76" actId="478"/>
          <ac:picMkLst>
            <pc:docMk/>
            <pc:sldMk cId="462213713" sldId="731"/>
            <ac:picMk id="9" creationId="{00000000-0000-0000-0000-000000000000}"/>
          </ac:picMkLst>
        </pc:picChg>
        <pc:picChg chg="del">
          <ac:chgData name="Diego Mauricio Riaño Pachón" userId="3b77a96813978dae" providerId="LiveId" clId="{C097E0F1-3E10-45F0-BA40-D2D3E7801634}" dt="2019-03-14T04:15:21.412" v="76" actId="478"/>
          <ac:picMkLst>
            <pc:docMk/>
            <pc:sldMk cId="462213713" sldId="731"/>
            <ac:picMk id="10" creationId="{00000000-0000-0000-0000-000000000000}"/>
          </ac:picMkLst>
        </pc:picChg>
      </pc:sldChg>
      <pc:sldChg chg="add">
        <pc:chgData name="Diego Mauricio Riaño Pachón" userId="3b77a96813978dae" providerId="LiveId" clId="{C097E0F1-3E10-45F0-BA40-D2D3E7801634}" dt="2019-03-14T04:15:11.896" v="73"/>
        <pc:sldMkLst>
          <pc:docMk/>
          <pc:sldMk cId="3336361548" sldId="732"/>
        </pc:sldMkLst>
      </pc:sldChg>
      <pc:sldChg chg="add">
        <pc:chgData name="Diego Mauricio Riaño Pachón" userId="3b77a96813978dae" providerId="LiveId" clId="{C097E0F1-3E10-45F0-BA40-D2D3E7801634}" dt="2019-03-14T04:15:11.896" v="73"/>
        <pc:sldMkLst>
          <pc:docMk/>
          <pc:sldMk cId="3084723768" sldId="733"/>
        </pc:sldMkLst>
      </pc:sldChg>
      <pc:sldChg chg="add">
        <pc:chgData name="Diego Mauricio Riaño Pachón" userId="3b77a96813978dae" providerId="LiveId" clId="{C097E0F1-3E10-45F0-BA40-D2D3E7801634}" dt="2019-03-14T04:15:11.896" v="73"/>
        <pc:sldMkLst>
          <pc:docMk/>
          <pc:sldMk cId="324501216" sldId="734"/>
        </pc:sldMkLst>
      </pc:sldChg>
      <pc:sldChg chg="add">
        <pc:chgData name="Diego Mauricio Riaño Pachón" userId="3b77a96813978dae" providerId="LiveId" clId="{C097E0F1-3E10-45F0-BA40-D2D3E7801634}" dt="2019-03-14T04:15:11.896" v="73"/>
        <pc:sldMkLst>
          <pc:docMk/>
          <pc:sldMk cId="1149886172" sldId="735"/>
        </pc:sldMkLst>
      </pc:sldChg>
      <pc:sldChg chg="add">
        <pc:chgData name="Diego Mauricio Riaño Pachón" userId="3b77a96813978dae" providerId="LiveId" clId="{C097E0F1-3E10-45F0-BA40-D2D3E7801634}" dt="2019-03-14T04:15:11.896" v="73"/>
        <pc:sldMkLst>
          <pc:docMk/>
          <pc:sldMk cId="2011555541" sldId="736"/>
        </pc:sldMkLst>
      </pc:sldChg>
      <pc:sldChg chg="add">
        <pc:chgData name="Diego Mauricio Riaño Pachón" userId="3b77a96813978dae" providerId="LiveId" clId="{C097E0F1-3E10-45F0-BA40-D2D3E7801634}" dt="2019-03-14T04:15:11.896" v="73"/>
        <pc:sldMkLst>
          <pc:docMk/>
          <pc:sldMk cId="2417093890" sldId="737"/>
        </pc:sldMkLst>
      </pc:sldChg>
    </pc:docChg>
  </pc:docChgLst>
  <pc:docChgLst>
    <pc:chgData name="Diego Mauricio Riaño Pachón" userId="3b77a96813978dae" providerId="LiveId" clId="{E0827077-B0C7-41B6-9A15-4DA888CEBFCE}"/>
    <pc:docChg chg="undo redo custSel delSld modSld modMainMaster">
      <pc:chgData name="Diego Mauricio Riaño Pachón" userId="3b77a96813978dae" providerId="LiveId" clId="{E0827077-B0C7-41B6-9A15-4DA888CEBFCE}" dt="2019-03-06T22:05:51.213" v="214" actId="2696"/>
      <pc:docMkLst>
        <pc:docMk/>
      </pc:docMkLst>
      <pc:sldChg chg="delSp modSp">
        <pc:chgData name="Diego Mauricio Riaño Pachón" userId="3b77a96813978dae" providerId="LiveId" clId="{E0827077-B0C7-41B6-9A15-4DA888CEBFCE}" dt="2019-03-06T21:56:29.305" v="160" actId="478"/>
        <pc:sldMkLst>
          <pc:docMk/>
          <pc:sldMk cId="0" sldId="256"/>
        </pc:sldMkLst>
        <pc:spChg chg="mod">
          <ac:chgData name="Diego Mauricio Riaño Pachón" userId="3b77a96813978dae" providerId="LiveId" clId="{E0827077-B0C7-41B6-9A15-4DA888CEBFCE}" dt="2019-03-06T21:54:45.305" v="0" actId="6549"/>
          <ac:spMkLst>
            <pc:docMk/>
            <pc:sldMk cId="0" sldId="256"/>
            <ac:spMk id="2" creationId="{00000000-0000-0000-0000-000000000000}"/>
          </ac:spMkLst>
        </pc:spChg>
        <pc:spChg chg="mod">
          <ac:chgData name="Diego Mauricio Riaño Pachón" userId="3b77a96813978dae" providerId="LiveId" clId="{E0827077-B0C7-41B6-9A15-4DA888CEBFCE}" dt="2019-03-06T21:55:36.445" v="157" actId="20577"/>
          <ac:spMkLst>
            <pc:docMk/>
            <pc:sldMk cId="0" sldId="256"/>
            <ac:spMk id="3" creationId="{00000000-0000-0000-0000-000000000000}"/>
          </ac:spMkLst>
        </pc:spChg>
        <pc:picChg chg="del">
          <ac:chgData name="Diego Mauricio Riaño Pachón" userId="3b77a96813978dae" providerId="LiveId" clId="{E0827077-B0C7-41B6-9A15-4DA888CEBFCE}" dt="2019-03-06T21:55:42.483" v="159" actId="478"/>
          <ac:picMkLst>
            <pc:docMk/>
            <pc:sldMk cId="0" sldId="256"/>
            <ac:picMk id="6" creationId="{00000000-0000-0000-0000-000000000000}"/>
          </ac:picMkLst>
        </pc:picChg>
        <pc:picChg chg="del">
          <ac:chgData name="Diego Mauricio Riaño Pachón" userId="3b77a96813978dae" providerId="LiveId" clId="{E0827077-B0C7-41B6-9A15-4DA888CEBFCE}" dt="2019-03-06T21:56:29.305" v="160" actId="478"/>
          <ac:picMkLst>
            <pc:docMk/>
            <pc:sldMk cId="0" sldId="256"/>
            <ac:picMk id="9" creationId="{00000000-0000-0000-0000-000000000000}"/>
          </ac:picMkLst>
        </pc:picChg>
        <pc:picChg chg="del">
          <ac:chgData name="Diego Mauricio Riaño Pachón" userId="3b77a96813978dae" providerId="LiveId" clId="{E0827077-B0C7-41B6-9A15-4DA888CEBFCE}" dt="2019-03-06T21:55:41.546" v="158" actId="478"/>
          <ac:picMkLst>
            <pc:docMk/>
            <pc:sldMk cId="0" sldId="256"/>
            <ac:picMk id="10" creationId="{00000000-0000-0000-0000-000000000000}"/>
          </ac:picMkLst>
        </pc:picChg>
      </pc:sldChg>
      <pc:sldMasterChg chg="addSp delSp modSp modSldLayout">
        <pc:chgData name="Diego Mauricio Riaño Pachón" userId="3b77a96813978dae" providerId="LiveId" clId="{E0827077-B0C7-41B6-9A15-4DA888CEBFCE}" dt="2019-03-06T22:05:11.124" v="212" actId="1038"/>
        <pc:sldMasterMkLst>
          <pc:docMk/>
          <pc:sldMasterMk cId="0" sldId="2147483761"/>
        </pc:sldMasterMkLst>
        <pc:spChg chg="del">
          <ac:chgData name="Diego Mauricio Riaño Pachón" userId="3b77a96813978dae" providerId="LiveId" clId="{E0827077-B0C7-41B6-9A15-4DA888CEBFCE}" dt="2019-03-06T21:58:41.258" v="168" actId="478"/>
          <ac:spMkLst>
            <pc:docMk/>
            <pc:sldMasterMk cId="0" sldId="2147483761"/>
            <ac:spMk id="7" creationId="{00000000-0000-0000-0000-000000000000}"/>
          </ac:spMkLst>
        </pc:spChg>
        <pc:picChg chg="add mod">
          <ac:chgData name="Diego Mauricio Riaño Pachón" userId="3b77a96813978dae" providerId="LiveId" clId="{E0827077-B0C7-41B6-9A15-4DA888CEBFCE}" dt="2019-03-06T22:05:01.051" v="206" actId="14100"/>
          <ac:picMkLst>
            <pc:docMk/>
            <pc:sldMasterMk cId="0" sldId="2147483761"/>
            <ac:picMk id="5" creationId="{091B2ADB-27BE-4E8E-8C8D-67B7EC098AFA}"/>
          </ac:picMkLst>
        </pc:picChg>
        <pc:picChg chg="del">
          <ac:chgData name="Diego Mauricio Riaño Pachón" userId="3b77a96813978dae" providerId="LiveId" clId="{E0827077-B0C7-41B6-9A15-4DA888CEBFCE}" dt="2019-03-06T21:58:37.365" v="165" actId="478"/>
          <ac:picMkLst>
            <pc:docMk/>
            <pc:sldMasterMk cId="0" sldId="2147483761"/>
            <ac:picMk id="8" creationId="{00000000-0000-0000-0000-000000000000}"/>
          </ac:picMkLst>
        </pc:picChg>
        <pc:picChg chg="del">
          <ac:chgData name="Diego Mauricio Riaño Pachón" userId="3b77a96813978dae" providerId="LiveId" clId="{E0827077-B0C7-41B6-9A15-4DA888CEBFCE}" dt="2019-03-06T21:58:38.179" v="166" actId="478"/>
          <ac:picMkLst>
            <pc:docMk/>
            <pc:sldMasterMk cId="0" sldId="2147483761"/>
            <ac:picMk id="9" creationId="{00000000-0000-0000-0000-000000000000}"/>
          </ac:picMkLst>
        </pc:picChg>
        <pc:picChg chg="del">
          <ac:chgData name="Diego Mauricio Riaño Pachón" userId="3b77a96813978dae" providerId="LiveId" clId="{E0827077-B0C7-41B6-9A15-4DA888CEBFCE}" dt="2019-03-06T21:58:44.034" v="170" actId="478"/>
          <ac:picMkLst>
            <pc:docMk/>
            <pc:sldMasterMk cId="0" sldId="2147483761"/>
            <ac:picMk id="10" creationId="{00000000-0000-0000-0000-000000000000}"/>
          </ac:picMkLst>
        </pc:picChg>
        <pc:picChg chg="del">
          <ac:chgData name="Diego Mauricio Riaño Pachón" userId="3b77a96813978dae" providerId="LiveId" clId="{E0827077-B0C7-41B6-9A15-4DA888CEBFCE}" dt="2019-03-06T21:58:42.574" v="169" actId="478"/>
          <ac:picMkLst>
            <pc:docMk/>
            <pc:sldMasterMk cId="0" sldId="2147483761"/>
            <ac:picMk id="11" creationId="{00000000-0000-0000-0000-000000000000}"/>
          </ac:picMkLst>
        </pc:picChg>
        <pc:picChg chg="del">
          <ac:chgData name="Diego Mauricio Riaño Pachón" userId="3b77a96813978dae" providerId="LiveId" clId="{E0827077-B0C7-41B6-9A15-4DA888CEBFCE}" dt="2019-03-06T21:58:39.174" v="167" actId="478"/>
          <ac:picMkLst>
            <pc:docMk/>
            <pc:sldMasterMk cId="0" sldId="2147483761"/>
            <ac:picMk id="12" creationId="{00000000-0000-0000-0000-000000000000}"/>
          </ac:picMkLst>
        </pc:picChg>
        <pc:picChg chg="add del mod">
          <ac:chgData name="Diego Mauricio Riaño Pachón" userId="3b77a96813978dae" providerId="LiveId" clId="{E0827077-B0C7-41B6-9A15-4DA888CEBFCE}" dt="2019-03-06T22:00:43.664" v="181" actId="931"/>
          <ac:picMkLst>
            <pc:docMk/>
            <pc:sldMasterMk cId="0" sldId="2147483761"/>
            <ac:picMk id="14" creationId="{F6B08232-C0A0-4837-B508-A5ABA99DD4BC}"/>
          </ac:picMkLst>
        </pc:picChg>
        <pc:picChg chg="add mod">
          <ac:chgData name="Diego Mauricio Riaño Pachón" userId="3b77a96813978dae" providerId="LiveId" clId="{E0827077-B0C7-41B6-9A15-4DA888CEBFCE}" dt="2019-03-06T22:05:11.124" v="212" actId="1038"/>
          <ac:picMkLst>
            <pc:docMk/>
            <pc:sldMasterMk cId="0" sldId="2147483761"/>
            <ac:picMk id="16" creationId="{C14B5227-1672-46C2-9C2D-56441CDE697C}"/>
          </ac:picMkLst>
        </pc:picChg>
        <pc:sldLayoutChg chg="addSp delSp">
          <pc:chgData name="Diego Mauricio Riaño Pachón" userId="3b77a96813978dae" providerId="LiveId" clId="{E0827077-B0C7-41B6-9A15-4DA888CEBFCE}" dt="2019-03-06T21:56:56.015" v="162" actId="478"/>
          <pc:sldLayoutMkLst>
            <pc:docMk/>
            <pc:sldMasterMk cId="0" sldId="2147483761"/>
            <pc:sldLayoutMk cId="0" sldId="2147483762"/>
          </pc:sldLayoutMkLst>
          <pc:spChg chg="add del">
            <ac:chgData name="Diego Mauricio Riaño Pachón" userId="3b77a96813978dae" providerId="LiveId" clId="{E0827077-B0C7-41B6-9A15-4DA888CEBFCE}" dt="2019-03-06T21:56:56.015" v="162" actId="478"/>
            <ac:spMkLst>
              <pc:docMk/>
              <pc:sldMasterMk cId="0" sldId="2147483761"/>
              <pc:sldLayoutMk cId="0" sldId="2147483762"/>
              <ac:spMk id="13" creationId="{00000000-0000-0000-0000-000000000000}"/>
            </ac:spMkLst>
          </pc:spChg>
        </pc:sldLayoutChg>
        <pc:sldLayoutChg chg="addSp delSp modSp setBg">
          <pc:chgData name="Diego Mauricio Riaño Pachón" userId="3b77a96813978dae" providerId="LiveId" clId="{E0827077-B0C7-41B6-9A15-4DA888CEBFCE}" dt="2019-03-06T22:04:35.184" v="197"/>
          <pc:sldLayoutMkLst>
            <pc:docMk/>
            <pc:sldMasterMk cId="0" sldId="2147483761"/>
            <pc:sldLayoutMk cId="0" sldId="2147483763"/>
          </pc:sldLayoutMkLst>
          <pc:spChg chg="add del">
            <ac:chgData name="Diego Mauricio Riaño Pachón" userId="3b77a96813978dae" providerId="LiveId" clId="{E0827077-B0C7-41B6-9A15-4DA888CEBFCE}" dt="2019-03-06T22:04:32.195" v="194"/>
            <ac:spMkLst>
              <pc:docMk/>
              <pc:sldMasterMk cId="0" sldId="2147483761"/>
              <pc:sldLayoutMk cId="0" sldId="2147483763"/>
              <ac:spMk id="2" creationId="{00000000-0000-0000-0000-000000000000}"/>
            </ac:spMkLst>
          </pc:spChg>
          <pc:spChg chg="add del mod">
            <ac:chgData name="Diego Mauricio Riaño Pachón" userId="3b77a96813978dae" providerId="LiveId" clId="{E0827077-B0C7-41B6-9A15-4DA888CEBFCE}" dt="2019-03-06T22:04:31.634" v="193"/>
            <ac:spMkLst>
              <pc:docMk/>
              <pc:sldMasterMk cId="0" sldId="2147483761"/>
              <pc:sldLayoutMk cId="0" sldId="2147483763"/>
              <ac:spMk id="4" creationId="{F8FEB46B-A93F-4915-8425-15A1763B3AF2}"/>
            </ac:spMkLst>
          </pc:spChg>
        </pc:sldLayoutChg>
        <pc:sldLayoutChg chg="setBg">
          <pc:chgData name="Diego Mauricio Riaño Pachón" userId="3b77a96813978dae" providerId="LiveId" clId="{E0827077-B0C7-41B6-9A15-4DA888CEBFCE}" dt="2019-03-06T21:57:57.481" v="164"/>
          <pc:sldLayoutMkLst>
            <pc:docMk/>
            <pc:sldMasterMk cId="0" sldId="2147483761"/>
            <pc:sldLayoutMk cId="0" sldId="2147483777"/>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92F4-2FF8-0E4F-94AA-28E55F3AF5C7}" type="datetimeFigureOut">
              <a:rPr lang="en-US" smtClean="0"/>
              <a:pPr/>
              <a:t>14-Mar-19</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F546DD-5694-F94E-AD91-69EE52915742}" type="slidenum">
              <a:rPr lang="es-ES_tradnl" smtClean="0"/>
              <a:pPr/>
              <a:t>‹nº›</a:t>
            </a:fld>
            <a:endParaRPr lang="es-ES_tradnl"/>
          </a:p>
        </p:txBody>
      </p:sp>
    </p:spTree>
    <p:extLst>
      <p:ext uri="{BB962C8B-B14F-4D97-AF65-F5344CB8AC3E}">
        <p14:creationId xmlns:p14="http://schemas.microsoft.com/office/powerpoint/2010/main" val="1364474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20401-98C4-944E-A6DD-352EA72213BB}" type="datetimeFigureOut">
              <a:rPr lang="en-US" smtClean="0"/>
              <a:pPr/>
              <a:t>14-Mar-19</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F7E44-6D28-8941-895D-10DAE72814B0}" type="slidenum">
              <a:rPr lang="es-ES_tradnl" smtClean="0"/>
              <a:pPr/>
              <a:t>‹nº›</a:t>
            </a:fld>
            <a:endParaRPr lang="es-ES_tradnl"/>
          </a:p>
        </p:txBody>
      </p:sp>
    </p:spTree>
    <p:extLst>
      <p:ext uri="{BB962C8B-B14F-4D97-AF65-F5344CB8AC3E}">
        <p14:creationId xmlns:p14="http://schemas.microsoft.com/office/powerpoint/2010/main" val="42107926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33</a:t>
            </a:fld>
            <a:endParaRPr lang="es-ES_tradnl"/>
          </a:p>
        </p:txBody>
      </p:sp>
    </p:spTree>
    <p:extLst>
      <p:ext uri="{BB962C8B-B14F-4D97-AF65-F5344CB8AC3E}">
        <p14:creationId xmlns:p14="http://schemas.microsoft.com/office/powerpoint/2010/main" val="292175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44</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evomicsorg.wpengine.netdna-cdn.com</a:t>
            </a:r>
            <a:r>
              <a:rPr lang="en-US" dirty="0"/>
              <a:t>/</a:t>
            </a:r>
            <a:r>
              <a:rPr lang="en-US" dirty="0" err="1"/>
              <a:t>wp</a:t>
            </a:r>
            <a:r>
              <a:rPr lang="en-US" dirty="0"/>
              <a:t>-content/uploads/2015/01/2015-evomics-assembly.pdf</a:t>
            </a:r>
          </a:p>
          <a:p>
            <a:endParaRPr lang="en-US" dirty="0"/>
          </a:p>
          <a:p>
            <a:pPr marL="228600" indent="-228600">
              <a:buAutoNum type="arabicPeriod"/>
            </a:pPr>
            <a:r>
              <a:rPr lang="en-US" dirty="0"/>
              <a:t>12</a:t>
            </a:r>
          </a:p>
          <a:p>
            <a:pPr marL="228600" indent="-228600">
              <a:buAutoNum type="arabicPeriod"/>
            </a:pPr>
            <a:r>
              <a:rPr lang="en-US" dirty="0"/>
              <a:t>A.7, B.7,</a:t>
            </a:r>
            <a:r>
              <a:rPr lang="en-US" baseline="0" dirty="0"/>
              <a:t> C.4</a:t>
            </a:r>
          </a:p>
          <a:p>
            <a:pPr marL="228600" indent="-228600">
              <a:buAutoNum type="arabicPeriod"/>
            </a:pPr>
            <a:r>
              <a:rPr lang="en-US" baseline="0" dirty="0"/>
              <a:t>3. When k=4, the </a:t>
            </a:r>
            <a:r>
              <a:rPr lang="en-US" baseline="0" dirty="0" err="1"/>
              <a:t>kmer</a:t>
            </a:r>
            <a:r>
              <a:rPr lang="en-US" baseline="0" dirty="0"/>
              <a:t> TCGA does not appear in the reads</a:t>
            </a:r>
          </a:p>
          <a:p>
            <a:pPr marL="228600" indent="-228600">
              <a:buAutoNum type="arabicPeriod"/>
            </a:pPr>
            <a:r>
              <a:rPr lang="en-US" baseline="0" dirty="0"/>
              <a:t>N=L-k+1</a:t>
            </a:r>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50</a:t>
            </a:fld>
            <a:endParaRPr lang="es-ES_tradnl"/>
          </a:p>
        </p:txBody>
      </p:sp>
    </p:spTree>
    <p:extLst>
      <p:ext uri="{BB962C8B-B14F-4D97-AF65-F5344CB8AC3E}">
        <p14:creationId xmlns:p14="http://schemas.microsoft.com/office/powerpoint/2010/main" val="166479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graph in</a:t>
            </a:r>
            <a:r>
              <a:rPr lang="en-US" baseline="0" dirty="0"/>
              <a:t> </a:t>
            </a:r>
            <a:r>
              <a:rPr lang="en-US" dirty="0"/>
              <a:t>which </a:t>
            </a:r>
            <a:r>
              <a:rPr lang="en-US" dirty="0" err="1"/>
              <a:t>indegrees</a:t>
            </a:r>
            <a:r>
              <a:rPr lang="en-US" dirty="0"/>
              <a:t> are equal to </a:t>
            </a:r>
            <a:r>
              <a:rPr lang="en-US" dirty="0" err="1"/>
              <a:t>outdegrees</a:t>
            </a:r>
            <a:r>
              <a:rPr lang="en-US" dirty="0"/>
              <a:t> for</a:t>
            </a:r>
            <a:r>
              <a:rPr lang="en-US" baseline="0" dirty="0"/>
              <a:t> </a:t>
            </a:r>
            <a:r>
              <a:rPr lang="en-US" dirty="0"/>
              <a:t>all nodes is called ‘balanced’. Euler’s theorem states that a connected directed graph has an</a:t>
            </a:r>
            <a:r>
              <a:rPr lang="en-US" baseline="0" dirty="0"/>
              <a:t> </a:t>
            </a:r>
            <a:r>
              <a:rPr lang="en-US" dirty="0" err="1"/>
              <a:t>Eulerian</a:t>
            </a:r>
            <a:r>
              <a:rPr lang="en-US" dirty="0"/>
              <a:t> cycle if and only if it is balanced. In</a:t>
            </a:r>
            <a:r>
              <a:rPr lang="en-US" baseline="0" dirty="0"/>
              <a:t> </a:t>
            </a:r>
            <a:r>
              <a:rPr lang="en-US" dirty="0"/>
              <a:t>particular, Euler’s theorem implies that our</a:t>
            </a:r>
            <a:r>
              <a:rPr lang="en-US" baseline="0" dirty="0"/>
              <a:t> </a:t>
            </a:r>
            <a:r>
              <a:rPr lang="en-US" dirty="0"/>
              <a:t>de </a:t>
            </a:r>
            <a:r>
              <a:rPr lang="en-US" dirty="0" err="1"/>
              <a:t>Bruijn</a:t>
            </a:r>
            <a:r>
              <a:rPr lang="en-US" dirty="0"/>
              <a:t> graph contains an </a:t>
            </a:r>
            <a:r>
              <a:rPr lang="en-US" dirty="0" err="1"/>
              <a:t>Eulerian</a:t>
            </a:r>
            <a:r>
              <a:rPr lang="en-US" dirty="0"/>
              <a:t> cycle as</a:t>
            </a:r>
            <a:r>
              <a:rPr lang="en-US" baseline="0" dirty="0"/>
              <a:t> </a:t>
            </a:r>
            <a:r>
              <a:rPr lang="en-US" dirty="0"/>
              <a:t>long as we have located all k-</a:t>
            </a:r>
            <a:r>
              <a:rPr lang="en-US" dirty="0" err="1"/>
              <a:t>mers</a:t>
            </a:r>
            <a:r>
              <a:rPr lang="en-US" dirty="0"/>
              <a:t> present in</a:t>
            </a:r>
            <a:r>
              <a:rPr lang="en-US" baseline="0" dirty="0"/>
              <a:t> </a:t>
            </a:r>
            <a:r>
              <a:rPr lang="en-US" dirty="0"/>
              <a:t>the genome. “</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56</a:t>
            </a:fld>
            <a:endParaRPr lang="es-ES_tradnl"/>
          </a:p>
        </p:txBody>
      </p:sp>
    </p:spTree>
    <p:extLst>
      <p:ext uri="{BB962C8B-B14F-4D97-AF65-F5344CB8AC3E}">
        <p14:creationId xmlns:p14="http://schemas.microsoft.com/office/powerpoint/2010/main" val="2420734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57</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58</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59</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60</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61</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3-mers available in the genome </a:t>
            </a:r>
            <a:r>
              <a:rPr lang="en-US" b="1" dirty="0"/>
              <a:t>ATGGCGTGCA  </a:t>
            </a:r>
            <a:r>
              <a:rPr lang="en-US" dirty="0"/>
              <a:t>are available in </a:t>
            </a:r>
            <a:r>
              <a:rPr lang="en-US"/>
              <a:t>the</a:t>
            </a:r>
            <a:r>
              <a:rPr lang="en-US" baseline="0"/>
              <a:t> reads</a:t>
            </a:r>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62</a:t>
            </a:fld>
            <a:endParaRPr lang="es-ES_tradnl"/>
          </a:p>
        </p:txBody>
      </p:sp>
    </p:spTree>
    <p:extLst>
      <p:ext uri="{BB962C8B-B14F-4D97-AF65-F5344CB8AC3E}">
        <p14:creationId xmlns:p14="http://schemas.microsoft.com/office/powerpoint/2010/main" val="319872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a:t>http://</a:t>
            </a:r>
            <a:r>
              <a:rPr lang="es-ES" dirty="0" err="1"/>
              <a:t>www.genomebiology.com</a:t>
            </a:r>
            <a:r>
              <a:rPr lang="es-ES" dirty="0"/>
              <a:t>/2010/11/5/207/figure/F2?highres=y</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a:t>http://</a:t>
            </a:r>
            <a:r>
              <a:rPr lang="es-ES" dirty="0" err="1"/>
              <a:t>genomebiology.com</a:t>
            </a:r>
            <a:r>
              <a:rPr lang="es-ES" dirty="0"/>
              <a:t>/2010/11/5/207</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err="1"/>
              <a:t>Historical</a:t>
            </a:r>
            <a:r>
              <a:rPr lang="es-ES" dirty="0"/>
              <a:t> </a:t>
            </a:r>
            <a:r>
              <a:rPr lang="es-ES" dirty="0" err="1"/>
              <a:t>trends</a:t>
            </a:r>
            <a:r>
              <a:rPr lang="es-ES" dirty="0"/>
              <a:t> in </a:t>
            </a:r>
            <a:r>
              <a:rPr lang="es-ES" dirty="0" err="1"/>
              <a:t>storage</a:t>
            </a:r>
            <a:r>
              <a:rPr lang="es-ES" dirty="0"/>
              <a:t> </a:t>
            </a:r>
            <a:r>
              <a:rPr lang="es-ES" dirty="0" err="1"/>
              <a:t>prices</a:t>
            </a:r>
            <a:r>
              <a:rPr lang="es-ES" dirty="0"/>
              <a:t> versus DNA </a:t>
            </a:r>
            <a:r>
              <a:rPr lang="es-ES" dirty="0" err="1"/>
              <a:t>sequencing</a:t>
            </a:r>
            <a:r>
              <a:rPr lang="es-ES" dirty="0"/>
              <a:t> </a:t>
            </a:r>
            <a:r>
              <a:rPr lang="es-ES" dirty="0" err="1"/>
              <a:t>costs</a:t>
            </a:r>
            <a:r>
              <a:rPr lang="es-ES" dirty="0"/>
              <a:t>. </a:t>
            </a:r>
            <a:r>
              <a:rPr lang="es-ES" dirty="0" err="1"/>
              <a:t>The</a:t>
            </a:r>
            <a:r>
              <a:rPr lang="es-ES" dirty="0"/>
              <a:t> </a:t>
            </a:r>
            <a:r>
              <a:rPr lang="es-ES" dirty="0" err="1"/>
              <a:t>blue</a:t>
            </a:r>
            <a:r>
              <a:rPr lang="es-ES" dirty="0"/>
              <a:t> </a:t>
            </a:r>
            <a:r>
              <a:rPr lang="es-ES" dirty="0" err="1"/>
              <a:t>squares</a:t>
            </a:r>
            <a:r>
              <a:rPr lang="es-ES" dirty="0"/>
              <a:t> describe </a:t>
            </a:r>
            <a:r>
              <a:rPr lang="es-ES" dirty="0" err="1"/>
              <a:t>the</a:t>
            </a:r>
            <a:r>
              <a:rPr lang="es-ES" dirty="0"/>
              <a:t> </a:t>
            </a:r>
            <a:r>
              <a:rPr lang="es-ES" dirty="0" err="1"/>
              <a:t>historic</a:t>
            </a:r>
            <a:r>
              <a:rPr lang="es-ES" dirty="0"/>
              <a:t> </a:t>
            </a:r>
            <a:r>
              <a:rPr lang="es-ES" dirty="0" err="1"/>
              <a:t>cost</a:t>
            </a:r>
            <a:r>
              <a:rPr lang="es-ES" dirty="0"/>
              <a:t> of disk </a:t>
            </a:r>
            <a:r>
              <a:rPr lang="es-ES" dirty="0" err="1"/>
              <a:t>prices</a:t>
            </a:r>
            <a:r>
              <a:rPr lang="es-ES" dirty="0"/>
              <a:t> in megabytes per US </a:t>
            </a:r>
            <a:r>
              <a:rPr lang="es-ES" dirty="0" err="1"/>
              <a:t>dollar</a:t>
            </a:r>
            <a:r>
              <a:rPr lang="es-ES" dirty="0"/>
              <a:t>. </a:t>
            </a:r>
            <a:r>
              <a:rPr lang="es-ES" dirty="0" err="1"/>
              <a:t>The</a:t>
            </a:r>
            <a:r>
              <a:rPr lang="es-ES" dirty="0"/>
              <a:t> </a:t>
            </a:r>
            <a:r>
              <a:rPr lang="es-ES" dirty="0" err="1"/>
              <a:t>long-term</a:t>
            </a:r>
            <a:r>
              <a:rPr lang="es-ES" dirty="0"/>
              <a:t> </a:t>
            </a:r>
            <a:r>
              <a:rPr lang="es-ES" dirty="0" err="1"/>
              <a:t>trend</a:t>
            </a:r>
            <a:r>
              <a:rPr lang="es-ES" dirty="0"/>
              <a:t> (</a:t>
            </a:r>
            <a:r>
              <a:rPr lang="es-ES" dirty="0" err="1"/>
              <a:t>blue</a:t>
            </a:r>
            <a:r>
              <a:rPr lang="es-ES" dirty="0"/>
              <a:t> line, </a:t>
            </a:r>
            <a:r>
              <a:rPr lang="es-ES" dirty="0" err="1"/>
              <a:t>which</a:t>
            </a:r>
            <a:r>
              <a:rPr lang="es-ES" dirty="0"/>
              <a:t> </a:t>
            </a:r>
            <a:r>
              <a:rPr lang="es-ES" dirty="0" err="1"/>
              <a:t>is</a:t>
            </a:r>
            <a:r>
              <a:rPr lang="es-ES" dirty="0"/>
              <a:t> a </a:t>
            </a:r>
            <a:r>
              <a:rPr lang="es-ES" dirty="0" err="1"/>
              <a:t>straight</a:t>
            </a:r>
            <a:r>
              <a:rPr lang="es-ES" dirty="0"/>
              <a:t> line </a:t>
            </a:r>
            <a:r>
              <a:rPr lang="es-ES" dirty="0" err="1"/>
              <a:t>here</a:t>
            </a:r>
            <a:r>
              <a:rPr lang="es-ES" dirty="0"/>
              <a:t> </a:t>
            </a:r>
            <a:r>
              <a:rPr lang="es-ES" dirty="0" err="1"/>
              <a:t>because</a:t>
            </a:r>
            <a:r>
              <a:rPr lang="es-ES" dirty="0"/>
              <a:t> </a:t>
            </a:r>
            <a:r>
              <a:rPr lang="es-ES" dirty="0" err="1"/>
              <a:t>the</a:t>
            </a:r>
            <a:r>
              <a:rPr lang="es-ES" dirty="0"/>
              <a:t> </a:t>
            </a:r>
            <a:r>
              <a:rPr lang="es-ES" dirty="0" err="1"/>
              <a:t>plot</a:t>
            </a:r>
            <a:r>
              <a:rPr lang="es-ES" dirty="0"/>
              <a:t> </a:t>
            </a:r>
            <a:r>
              <a:rPr lang="es-ES" dirty="0" err="1"/>
              <a:t>is</a:t>
            </a:r>
            <a:r>
              <a:rPr lang="es-ES" dirty="0"/>
              <a:t> </a:t>
            </a:r>
            <a:r>
              <a:rPr lang="es-ES" dirty="0" err="1"/>
              <a:t>logarithmic</a:t>
            </a:r>
            <a:r>
              <a:rPr lang="es-ES" dirty="0"/>
              <a:t>) shows </a:t>
            </a:r>
            <a:r>
              <a:rPr lang="es-ES" dirty="0" err="1"/>
              <a:t>exponential</a:t>
            </a:r>
            <a:r>
              <a:rPr lang="es-ES" dirty="0"/>
              <a:t> </a:t>
            </a:r>
            <a:r>
              <a:rPr lang="es-ES" dirty="0" err="1"/>
              <a:t>growth</a:t>
            </a:r>
            <a:r>
              <a:rPr lang="es-ES" dirty="0"/>
              <a:t> in </a:t>
            </a:r>
            <a:r>
              <a:rPr lang="es-ES" dirty="0" err="1"/>
              <a:t>storage</a:t>
            </a:r>
            <a:r>
              <a:rPr lang="es-ES" dirty="0"/>
              <a:t> per </a:t>
            </a:r>
            <a:r>
              <a:rPr lang="es-ES" dirty="0" err="1"/>
              <a:t>dollar</a:t>
            </a:r>
            <a:r>
              <a:rPr lang="es-ES" dirty="0"/>
              <a:t> </a:t>
            </a:r>
            <a:r>
              <a:rPr lang="es-ES" dirty="0" err="1"/>
              <a:t>with</a:t>
            </a:r>
            <a:r>
              <a:rPr lang="es-ES" dirty="0"/>
              <a:t> a </a:t>
            </a:r>
            <a:r>
              <a:rPr lang="es-ES" dirty="0" err="1"/>
              <a:t>doubling</a:t>
            </a:r>
            <a:r>
              <a:rPr lang="es-ES" dirty="0"/>
              <a:t> time of </a:t>
            </a:r>
            <a:r>
              <a:rPr lang="es-ES" dirty="0" err="1"/>
              <a:t>roughly</a:t>
            </a:r>
            <a:r>
              <a:rPr lang="es-ES" dirty="0"/>
              <a:t> 1.5 </a:t>
            </a:r>
            <a:r>
              <a:rPr lang="es-ES" dirty="0" err="1"/>
              <a:t>years</a:t>
            </a:r>
            <a:r>
              <a:rPr lang="es-ES" dirty="0"/>
              <a:t>. </a:t>
            </a:r>
            <a:r>
              <a:rPr lang="es-ES" dirty="0" err="1"/>
              <a:t>The</a:t>
            </a:r>
            <a:r>
              <a:rPr lang="es-ES" dirty="0"/>
              <a:t> </a:t>
            </a:r>
            <a:r>
              <a:rPr lang="es-ES" dirty="0" err="1"/>
              <a:t>cost</a:t>
            </a:r>
            <a:r>
              <a:rPr lang="es-ES" dirty="0"/>
              <a:t> of DNA </a:t>
            </a:r>
            <a:r>
              <a:rPr lang="es-ES" dirty="0" err="1"/>
              <a:t>sequencing</a:t>
            </a:r>
            <a:r>
              <a:rPr lang="es-ES" dirty="0"/>
              <a:t>, </a:t>
            </a:r>
            <a:r>
              <a:rPr lang="es-ES" dirty="0" err="1"/>
              <a:t>expressed</a:t>
            </a:r>
            <a:r>
              <a:rPr lang="es-ES" dirty="0"/>
              <a:t> in base </a:t>
            </a:r>
            <a:r>
              <a:rPr lang="es-ES" dirty="0" err="1"/>
              <a:t>pairs</a:t>
            </a:r>
            <a:r>
              <a:rPr lang="es-ES" dirty="0"/>
              <a:t> per </a:t>
            </a:r>
            <a:r>
              <a:rPr lang="es-ES" dirty="0" err="1"/>
              <a:t>dollar</a:t>
            </a:r>
            <a:r>
              <a:rPr lang="es-ES" dirty="0"/>
              <a:t>, </a:t>
            </a:r>
            <a:r>
              <a:rPr lang="es-ES" dirty="0" err="1"/>
              <a:t>is</a:t>
            </a:r>
            <a:r>
              <a:rPr lang="es-ES" dirty="0"/>
              <a:t> </a:t>
            </a:r>
            <a:r>
              <a:rPr lang="es-ES" dirty="0" err="1"/>
              <a:t>shown</a:t>
            </a:r>
            <a:r>
              <a:rPr lang="es-ES" dirty="0"/>
              <a:t> </a:t>
            </a:r>
            <a:r>
              <a:rPr lang="es-ES" dirty="0" err="1"/>
              <a:t>by</a:t>
            </a:r>
            <a:r>
              <a:rPr lang="es-ES" dirty="0"/>
              <a:t> </a:t>
            </a:r>
            <a:r>
              <a:rPr lang="es-ES" dirty="0" err="1"/>
              <a:t>the</a:t>
            </a:r>
            <a:r>
              <a:rPr lang="es-ES" dirty="0"/>
              <a:t> red </a:t>
            </a:r>
            <a:r>
              <a:rPr lang="es-ES" dirty="0" err="1"/>
              <a:t>triangles</a:t>
            </a:r>
            <a:r>
              <a:rPr lang="es-ES" dirty="0"/>
              <a:t>. </a:t>
            </a:r>
            <a:r>
              <a:rPr lang="es-ES" dirty="0" err="1"/>
              <a:t>It</a:t>
            </a:r>
            <a:r>
              <a:rPr lang="es-ES" dirty="0"/>
              <a:t> </a:t>
            </a:r>
            <a:r>
              <a:rPr lang="es-ES" dirty="0" err="1"/>
              <a:t>follows</a:t>
            </a:r>
            <a:r>
              <a:rPr lang="es-ES" dirty="0"/>
              <a:t> </a:t>
            </a:r>
            <a:r>
              <a:rPr lang="es-ES" dirty="0" err="1"/>
              <a:t>an</a:t>
            </a:r>
            <a:r>
              <a:rPr lang="es-ES" dirty="0"/>
              <a:t> </a:t>
            </a:r>
            <a:r>
              <a:rPr lang="es-ES" dirty="0" err="1"/>
              <a:t>exponential</a:t>
            </a:r>
            <a:r>
              <a:rPr lang="es-ES" dirty="0"/>
              <a:t> curve (</a:t>
            </a:r>
            <a:r>
              <a:rPr lang="es-ES" dirty="0" err="1"/>
              <a:t>yellow</a:t>
            </a:r>
            <a:r>
              <a:rPr lang="es-ES" dirty="0"/>
              <a:t> line) </a:t>
            </a:r>
            <a:r>
              <a:rPr lang="es-ES" dirty="0" err="1"/>
              <a:t>with</a:t>
            </a:r>
            <a:r>
              <a:rPr lang="es-ES" dirty="0"/>
              <a:t> a </a:t>
            </a:r>
            <a:r>
              <a:rPr lang="es-ES" dirty="0" err="1"/>
              <a:t>doubling</a:t>
            </a:r>
            <a:r>
              <a:rPr lang="es-ES" dirty="0"/>
              <a:t> time </a:t>
            </a:r>
            <a:r>
              <a:rPr lang="es-ES" dirty="0" err="1"/>
              <a:t>slightly</a:t>
            </a:r>
            <a:r>
              <a:rPr lang="es-ES" dirty="0"/>
              <a:t> </a:t>
            </a:r>
            <a:r>
              <a:rPr lang="es-ES" dirty="0" err="1"/>
              <a:t>slower</a:t>
            </a:r>
            <a:r>
              <a:rPr lang="es-ES" dirty="0"/>
              <a:t> </a:t>
            </a:r>
            <a:r>
              <a:rPr lang="es-ES" dirty="0" err="1"/>
              <a:t>than</a:t>
            </a:r>
            <a:r>
              <a:rPr lang="es-ES" dirty="0"/>
              <a:t> disk </a:t>
            </a:r>
            <a:r>
              <a:rPr lang="es-ES" dirty="0" err="1"/>
              <a:t>storage</a:t>
            </a:r>
            <a:r>
              <a:rPr lang="es-ES" dirty="0"/>
              <a:t> </a:t>
            </a:r>
            <a:r>
              <a:rPr lang="es-ES" dirty="0" err="1"/>
              <a:t>until</a:t>
            </a:r>
            <a:r>
              <a:rPr lang="es-ES" dirty="0"/>
              <a:t> 2004, </a:t>
            </a:r>
            <a:r>
              <a:rPr lang="es-ES" dirty="0" err="1"/>
              <a:t>when</a:t>
            </a:r>
            <a:r>
              <a:rPr lang="es-ES" dirty="0"/>
              <a:t> </a:t>
            </a:r>
            <a:r>
              <a:rPr lang="es-ES" dirty="0" err="1"/>
              <a:t>next</a:t>
            </a:r>
            <a:r>
              <a:rPr lang="es-ES" dirty="0"/>
              <a:t> </a:t>
            </a:r>
            <a:r>
              <a:rPr lang="es-ES" dirty="0" err="1"/>
              <a:t>generation</a:t>
            </a:r>
            <a:r>
              <a:rPr lang="es-ES" dirty="0"/>
              <a:t> </a:t>
            </a:r>
            <a:r>
              <a:rPr lang="es-ES" dirty="0" err="1"/>
              <a:t>sequencing</a:t>
            </a:r>
            <a:r>
              <a:rPr lang="es-ES" dirty="0"/>
              <a:t> (NGS) causes </a:t>
            </a:r>
            <a:r>
              <a:rPr lang="es-ES" dirty="0" err="1"/>
              <a:t>an</a:t>
            </a:r>
            <a:r>
              <a:rPr lang="es-ES" dirty="0"/>
              <a:t> </a:t>
            </a:r>
            <a:r>
              <a:rPr lang="es-ES" dirty="0" err="1"/>
              <a:t>inflection</a:t>
            </a:r>
            <a:r>
              <a:rPr lang="es-ES" dirty="0"/>
              <a:t> in </a:t>
            </a:r>
            <a:r>
              <a:rPr lang="es-ES" dirty="0" err="1"/>
              <a:t>the</a:t>
            </a:r>
            <a:r>
              <a:rPr lang="es-ES" dirty="0"/>
              <a:t> curve </a:t>
            </a:r>
            <a:r>
              <a:rPr lang="es-ES" dirty="0" err="1"/>
              <a:t>to</a:t>
            </a:r>
            <a:r>
              <a:rPr lang="es-ES" dirty="0"/>
              <a:t> a </a:t>
            </a:r>
            <a:r>
              <a:rPr lang="es-ES" dirty="0" err="1"/>
              <a:t>doubling</a:t>
            </a:r>
            <a:r>
              <a:rPr lang="es-ES" dirty="0"/>
              <a:t> time of </a:t>
            </a:r>
            <a:r>
              <a:rPr lang="es-ES" dirty="0" err="1"/>
              <a:t>less</a:t>
            </a:r>
            <a:r>
              <a:rPr lang="es-ES" dirty="0"/>
              <a:t> </a:t>
            </a:r>
            <a:r>
              <a:rPr lang="es-ES" dirty="0" err="1"/>
              <a:t>than</a:t>
            </a:r>
            <a:r>
              <a:rPr lang="es-ES" dirty="0"/>
              <a:t> 6 </a:t>
            </a:r>
            <a:r>
              <a:rPr lang="es-ES" dirty="0" err="1"/>
              <a:t>months</a:t>
            </a:r>
            <a:r>
              <a:rPr lang="es-ES" dirty="0"/>
              <a:t> (red line). </a:t>
            </a:r>
            <a:r>
              <a:rPr lang="es-ES" dirty="0" err="1"/>
              <a:t>These</a:t>
            </a:r>
            <a:r>
              <a:rPr lang="es-ES" dirty="0"/>
              <a:t> curves are </a:t>
            </a:r>
            <a:r>
              <a:rPr lang="es-ES" dirty="0" err="1"/>
              <a:t>not</a:t>
            </a:r>
            <a:r>
              <a:rPr lang="es-ES" dirty="0"/>
              <a:t> </a:t>
            </a:r>
            <a:r>
              <a:rPr lang="es-ES" dirty="0" err="1"/>
              <a:t>corrected</a:t>
            </a:r>
            <a:r>
              <a:rPr lang="es-ES" dirty="0"/>
              <a:t> </a:t>
            </a:r>
            <a:r>
              <a:rPr lang="es-ES" dirty="0" err="1"/>
              <a:t>for</a:t>
            </a:r>
            <a:r>
              <a:rPr lang="es-ES" dirty="0"/>
              <a:t> </a:t>
            </a:r>
            <a:r>
              <a:rPr lang="es-ES" dirty="0" err="1"/>
              <a:t>inflation</a:t>
            </a:r>
            <a:r>
              <a:rPr lang="es-ES" dirty="0"/>
              <a:t> </a:t>
            </a:r>
            <a:r>
              <a:rPr lang="es-ES" dirty="0" err="1"/>
              <a:t>or</a:t>
            </a:r>
            <a:r>
              <a:rPr lang="es-ES" dirty="0"/>
              <a:t> </a:t>
            </a:r>
            <a:r>
              <a:rPr lang="es-ES" dirty="0" err="1"/>
              <a:t>for</a:t>
            </a:r>
            <a:r>
              <a:rPr lang="es-ES" dirty="0"/>
              <a:t> </a:t>
            </a:r>
            <a:r>
              <a:rPr lang="es-ES" dirty="0" err="1"/>
              <a:t>the</a:t>
            </a:r>
            <a:r>
              <a:rPr lang="es-ES" dirty="0"/>
              <a:t> '</a:t>
            </a:r>
            <a:r>
              <a:rPr lang="es-ES" dirty="0" err="1"/>
              <a:t>fully</a:t>
            </a:r>
            <a:r>
              <a:rPr lang="es-ES" dirty="0"/>
              <a:t> </a:t>
            </a:r>
            <a:r>
              <a:rPr lang="es-ES" dirty="0" err="1"/>
              <a:t>loaded</a:t>
            </a:r>
            <a:r>
              <a:rPr lang="es-ES" dirty="0"/>
              <a:t>' </a:t>
            </a:r>
            <a:r>
              <a:rPr lang="es-ES" dirty="0" err="1"/>
              <a:t>cost</a:t>
            </a:r>
            <a:r>
              <a:rPr lang="es-ES" dirty="0"/>
              <a:t> of </a:t>
            </a:r>
            <a:r>
              <a:rPr lang="es-ES" dirty="0" err="1"/>
              <a:t>sequencing</a:t>
            </a:r>
            <a:r>
              <a:rPr lang="es-ES" dirty="0"/>
              <a:t> and disk </a:t>
            </a:r>
            <a:r>
              <a:rPr lang="es-ES" dirty="0" err="1"/>
              <a:t>storage</a:t>
            </a:r>
            <a:r>
              <a:rPr lang="es-ES" dirty="0"/>
              <a:t>, </a:t>
            </a:r>
            <a:r>
              <a:rPr lang="es-ES" dirty="0" err="1"/>
              <a:t>which</a:t>
            </a:r>
            <a:r>
              <a:rPr lang="es-ES" dirty="0"/>
              <a:t> </a:t>
            </a:r>
            <a:r>
              <a:rPr lang="es-ES" dirty="0" err="1"/>
              <a:t>would</a:t>
            </a:r>
            <a:r>
              <a:rPr lang="es-ES" dirty="0"/>
              <a:t> </a:t>
            </a:r>
            <a:r>
              <a:rPr lang="es-ES" dirty="0" err="1"/>
              <a:t>include</a:t>
            </a:r>
            <a:r>
              <a:rPr lang="es-ES" dirty="0"/>
              <a:t> </a:t>
            </a:r>
            <a:r>
              <a:rPr lang="es-ES" dirty="0" err="1"/>
              <a:t>personnel</a:t>
            </a:r>
            <a:r>
              <a:rPr lang="es-ES" dirty="0"/>
              <a:t> </a:t>
            </a:r>
            <a:r>
              <a:rPr lang="es-ES" dirty="0" err="1"/>
              <a:t>costs</a:t>
            </a:r>
            <a:r>
              <a:rPr lang="es-ES" dirty="0"/>
              <a:t>, </a:t>
            </a:r>
            <a:r>
              <a:rPr lang="es-ES" dirty="0" err="1"/>
              <a:t>depreciation</a:t>
            </a:r>
            <a:r>
              <a:rPr lang="es-ES" dirty="0"/>
              <a:t> and </a:t>
            </a:r>
            <a:r>
              <a:rPr lang="es-ES" dirty="0" err="1"/>
              <a:t>overhead</a:t>
            </a:r>
            <a:r>
              <a:rPr lang="es-ES" dirty="0"/>
              <a:t>.</a:t>
            </a:r>
          </a:p>
          <a:p>
            <a:endParaRPr lang="es-ES" dirty="0"/>
          </a:p>
        </p:txBody>
      </p:sp>
      <p:sp>
        <p:nvSpPr>
          <p:cNvPr id="4" name="Marcador de número de diapositiva 3"/>
          <p:cNvSpPr>
            <a:spLocks noGrp="1"/>
          </p:cNvSpPr>
          <p:nvPr>
            <p:ph type="sldNum" sz="quarter" idx="10"/>
          </p:nvPr>
        </p:nvSpPr>
        <p:spPr/>
        <p:txBody>
          <a:bodyPr/>
          <a:lstStyle/>
          <a:p>
            <a:fld id="{62FF7E44-6D28-8941-895D-10DAE72814B0}" type="slidenum">
              <a:rPr lang="es-ES_tradnl" smtClean="0"/>
              <a:pPr/>
              <a:t>4</a:t>
            </a:fld>
            <a:endParaRPr lang="es-ES_tradnl"/>
          </a:p>
        </p:txBody>
      </p:sp>
    </p:spTree>
    <p:extLst>
      <p:ext uri="{BB962C8B-B14F-4D97-AF65-F5344CB8AC3E}">
        <p14:creationId xmlns:p14="http://schemas.microsoft.com/office/powerpoint/2010/main" val="3053416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percentage of the E. coli and S. </a:t>
            </a:r>
            <a:r>
              <a:rPr lang="en-US" dirty="0" err="1"/>
              <a:t>aureus</a:t>
            </a:r>
            <a:r>
              <a:rPr lang="en-US" dirty="0"/>
              <a:t> genomes covered filters out these issues (GF (%), Genome fraction (%) column).</a:t>
            </a:r>
            <a:r>
              <a:rPr lang="en-US" baseline="0" dirty="0"/>
              <a:t> </a:t>
            </a:r>
            <a:r>
              <a:rPr lang="en-US" dirty="0"/>
              <a:t>The NG50 statistic is the same as the N50 except that the genome size is used rather than the assembly size. </a:t>
            </a:r>
            <a:r>
              <a:rPr lang="en-US" baseline="0" dirty="0"/>
              <a:t> </a:t>
            </a:r>
            <a:r>
              <a:rPr lang="en-US" dirty="0" err="1"/>
              <a:t>Misassemblies</a:t>
            </a:r>
            <a:r>
              <a:rPr lang="en-US" dirty="0"/>
              <a:t> (MA) are locations on an assembled </a:t>
            </a:r>
            <a:r>
              <a:rPr lang="en-US" dirty="0" err="1"/>
              <a:t>contig</a:t>
            </a:r>
            <a:r>
              <a:rPr lang="en-US" dirty="0"/>
              <a:t> where the left flanking sequence aligns over 1 kb away from the right flanking</a:t>
            </a:r>
            <a:r>
              <a:rPr lang="en-US" baseline="0" dirty="0"/>
              <a:t> </a:t>
            </a:r>
            <a:r>
              <a:rPr lang="en-US" dirty="0"/>
              <a:t>sequence on the reference.</a:t>
            </a:r>
            <a:r>
              <a:rPr lang="en-US" baseline="0" dirty="0"/>
              <a:t> </a:t>
            </a:r>
            <a:r>
              <a:rPr lang="en-US" dirty="0"/>
              <a:t>Mismatch (substitution) error rate (MM) and number of </a:t>
            </a:r>
            <a:r>
              <a:rPr lang="en-US" dirty="0" err="1"/>
              <a:t>indels</a:t>
            </a:r>
            <a:r>
              <a:rPr lang="en-US" dirty="0"/>
              <a:t> (IND) per 100 </a:t>
            </a:r>
            <a:r>
              <a:rPr lang="en-US" dirty="0" err="1"/>
              <a:t>kbp</a:t>
            </a:r>
            <a:r>
              <a:rPr lang="en-US" dirty="0"/>
              <a:t> are measured in aligned regions of the </a:t>
            </a:r>
            <a:r>
              <a:rPr lang="en-US" dirty="0" err="1"/>
              <a:t>contigs</a:t>
            </a:r>
            <a:r>
              <a:rPr lang="en-US" dirty="0"/>
              <a:t>. </a:t>
            </a:r>
            <a:r>
              <a:rPr lang="en-US" baseline="0" dirty="0"/>
              <a:t> </a:t>
            </a:r>
            <a:r>
              <a:rPr lang="en-US" dirty="0"/>
              <a:t>In each column, the best assemblers by that criteria is indicated in bold.</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68</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73</a:t>
            </a:fld>
            <a:endParaRPr 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that helps you move forward in your project!</a:t>
            </a:r>
          </a:p>
          <a:p>
            <a:r>
              <a:rPr lang="en-US" dirty="0"/>
              <a:t>Not necessarily</a:t>
            </a:r>
            <a:r>
              <a:rPr lang="en-US" baseline="0" dirty="0"/>
              <a:t> a complete assembly.</a:t>
            </a:r>
          </a:p>
          <a:p>
            <a:r>
              <a:rPr lang="en-US" baseline="0" dirty="0"/>
              <a:t>A reasonable good assembly can cost 20% of the effort, Completing the assembly/genome sequence can cost 80% of the effort.</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74</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that helps you move forward in your project!</a:t>
            </a:r>
          </a:p>
          <a:p>
            <a:r>
              <a:rPr lang="en-US" dirty="0"/>
              <a:t>Not necessarily</a:t>
            </a:r>
            <a:r>
              <a:rPr lang="en-US" baseline="0" dirty="0"/>
              <a:t> a complete assembly.</a:t>
            </a:r>
          </a:p>
          <a:p>
            <a:r>
              <a:rPr lang="en-US" baseline="0" dirty="0"/>
              <a:t>A reasonable good assembly can cost 20% of the effort, Completing the assembly/genome sequence can cost 80% of the effort.</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75</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percentage of the E. coli and S. </a:t>
            </a:r>
            <a:r>
              <a:rPr lang="en-US" dirty="0" err="1"/>
              <a:t>aureus</a:t>
            </a:r>
            <a:r>
              <a:rPr lang="en-US" dirty="0"/>
              <a:t> genomes covered filters out these issues (GF (%), Genome fraction (%) column).</a:t>
            </a:r>
            <a:r>
              <a:rPr lang="en-US" baseline="0" dirty="0"/>
              <a:t> </a:t>
            </a:r>
            <a:r>
              <a:rPr lang="en-US" dirty="0"/>
              <a:t>The NG50 statistic is the same as the N50 except that the genome size is used rather than the assembly size. </a:t>
            </a:r>
            <a:r>
              <a:rPr lang="en-US" baseline="0" dirty="0"/>
              <a:t> </a:t>
            </a:r>
            <a:r>
              <a:rPr lang="en-US" dirty="0" err="1"/>
              <a:t>Misassemblies</a:t>
            </a:r>
            <a:r>
              <a:rPr lang="en-US" dirty="0"/>
              <a:t> (MA) are locations on an assembled </a:t>
            </a:r>
            <a:r>
              <a:rPr lang="en-US" dirty="0" err="1"/>
              <a:t>contig</a:t>
            </a:r>
            <a:r>
              <a:rPr lang="en-US" dirty="0"/>
              <a:t> where the left flanking sequence aligns over 1 kb away from the right flanking</a:t>
            </a:r>
            <a:r>
              <a:rPr lang="en-US" baseline="0" dirty="0"/>
              <a:t> </a:t>
            </a:r>
            <a:r>
              <a:rPr lang="en-US" dirty="0"/>
              <a:t>sequence on the reference.</a:t>
            </a:r>
            <a:r>
              <a:rPr lang="en-US" baseline="0" dirty="0"/>
              <a:t> </a:t>
            </a:r>
            <a:r>
              <a:rPr lang="en-US" dirty="0"/>
              <a:t>Mismatch (substitution) error rate (MM) and number of </a:t>
            </a:r>
            <a:r>
              <a:rPr lang="en-US" dirty="0" err="1"/>
              <a:t>indels</a:t>
            </a:r>
            <a:r>
              <a:rPr lang="en-US" dirty="0"/>
              <a:t> (IND) per 100 </a:t>
            </a:r>
            <a:r>
              <a:rPr lang="en-US" dirty="0" err="1"/>
              <a:t>kbp</a:t>
            </a:r>
            <a:r>
              <a:rPr lang="en-US" dirty="0"/>
              <a:t> are measured in aligned regions of the </a:t>
            </a:r>
            <a:r>
              <a:rPr lang="en-US" dirty="0" err="1"/>
              <a:t>contigs</a:t>
            </a:r>
            <a:r>
              <a:rPr lang="en-US" dirty="0"/>
              <a:t>. </a:t>
            </a:r>
            <a:r>
              <a:rPr lang="en-US" baseline="0" dirty="0"/>
              <a:t> </a:t>
            </a:r>
            <a:r>
              <a:rPr lang="en-US" dirty="0"/>
              <a:t>In each column, the best assemblers by that criteria is indicated in bold.</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76</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that helps you move forward in your project!</a:t>
            </a:r>
          </a:p>
          <a:p>
            <a:r>
              <a:rPr lang="en-US" dirty="0"/>
              <a:t>Not necessarily</a:t>
            </a:r>
            <a:r>
              <a:rPr lang="en-US" baseline="0" dirty="0"/>
              <a:t> a complete assembly.</a:t>
            </a:r>
          </a:p>
          <a:p>
            <a:r>
              <a:rPr lang="en-US" baseline="0" dirty="0"/>
              <a:t>A reasonable good assembly can cost 20% of the effort, Completing the assembly/genome sequence can cost 80% of the effort.</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77</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that helps you move forward in your project!</a:t>
            </a:r>
          </a:p>
          <a:p>
            <a:r>
              <a:rPr lang="en-US" dirty="0"/>
              <a:t>Not necessarily</a:t>
            </a:r>
            <a:r>
              <a:rPr lang="en-US" baseline="0" dirty="0"/>
              <a:t> a complete assembly.</a:t>
            </a:r>
          </a:p>
          <a:p>
            <a:r>
              <a:rPr lang="en-US" baseline="0" dirty="0"/>
              <a:t>A reasonable good assembly can cost 20% of the effort, Completing the assembly/genome sequence can cost 80% of the effort.</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78</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S35: Removed reads that did not contain al least 25 Q30 bases among the first 35 cycles</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79</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80</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82</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ATGCCTACTG</a:t>
            </a:r>
            <a:endParaRPr lang="es-ES_tradnl"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83</a:t>
            </a:fld>
            <a:endParaRPr lang="es-ES_tradnl"/>
          </a:p>
        </p:txBody>
      </p:sp>
    </p:spTree>
    <p:extLst>
      <p:ext uri="{BB962C8B-B14F-4D97-AF65-F5344CB8AC3E}">
        <p14:creationId xmlns:p14="http://schemas.microsoft.com/office/powerpoint/2010/main" val="2684614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85</a:t>
            </a:fld>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93</a:t>
            </a:fld>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94</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95</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Approaches are</a:t>
            </a:r>
            <a:r>
              <a:rPr lang="en-US" baseline="0" dirty="0"/>
              <a:t> </a:t>
            </a:r>
            <a:r>
              <a:rPr lang="en-US" dirty="0"/>
              <a:t>compared on the basis of relative time, effort and the degree to which they rely on external evidence, as opposed to</a:t>
            </a:r>
            <a:r>
              <a:rPr lang="en-US" baseline="0" dirty="0"/>
              <a:t> </a:t>
            </a:r>
            <a:r>
              <a:rPr lang="en-US" dirty="0" err="1"/>
              <a:t>ab</a:t>
            </a:r>
            <a:r>
              <a:rPr lang="en-US" dirty="0"/>
              <a:t> initio gene models. The y axis shows increasing time and effort; the x axis shows increasing use of external evidence</a:t>
            </a:r>
            <a:r>
              <a:rPr lang="en-US" baseline="0" dirty="0"/>
              <a:t> </a:t>
            </a:r>
            <a:r>
              <a:rPr lang="en-US" dirty="0"/>
              <a:t>and, consequently, increasing accuracy and completeness of the resulting gene models. The type of final product</a:t>
            </a:r>
            <a:r>
              <a:rPr lang="en-US" baseline="0" dirty="0"/>
              <a:t> </a:t>
            </a:r>
            <a:r>
              <a:rPr lang="en-US" dirty="0"/>
              <a:t>produced by each kind of pipeline is shown in the dark blue boxes. Relative positions in the figure are for summary</a:t>
            </a:r>
            <a:r>
              <a:rPr lang="en-US" baseline="0" dirty="0"/>
              <a:t> </a:t>
            </a:r>
            <a:r>
              <a:rPr lang="en-US" dirty="0"/>
              <a:t>purposes only and are not based on precisely computed values. See TABLE 1 for a list of commonly used software</a:t>
            </a:r>
            <a:r>
              <a:rPr lang="en-US" baseline="0" dirty="0"/>
              <a:t> </a:t>
            </a:r>
            <a:r>
              <a:rPr lang="en-US" dirty="0"/>
              <a:t>components. CDS, coding sequence; EST, expressed sequence tag; RNA-</a:t>
            </a:r>
            <a:r>
              <a:rPr lang="en-US" dirty="0" err="1"/>
              <a:t>seq</a:t>
            </a:r>
            <a:r>
              <a:rPr lang="en-US" dirty="0"/>
              <a:t>, RNA sequencing; UTR, </a:t>
            </a:r>
            <a:r>
              <a:rPr lang="en-US" dirty="0" err="1"/>
              <a:t>untranslated</a:t>
            </a:r>
            <a:r>
              <a:rPr lang="en-US" dirty="0"/>
              <a:t> region</a:t>
            </a:r>
            <a:r>
              <a:rPr lang="en-US" baseline="0" dirty="0"/>
              <a:t> </a:t>
            </a:r>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96</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97</a:t>
            </a:fld>
            <a:endParaRPr lang="es-ES_tradnl"/>
          </a:p>
        </p:txBody>
      </p:sp>
    </p:spTree>
    <p:extLst>
      <p:ext uri="{BB962C8B-B14F-4D97-AF65-F5344CB8AC3E}">
        <p14:creationId xmlns:p14="http://schemas.microsoft.com/office/powerpoint/2010/main" val="10183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Sanger has usually longer reads, coming from libraries with longer </a:t>
            </a:r>
            <a:r>
              <a:rPr lang="en-US" dirty="0" err="1"/>
              <a:t>inser</a:t>
            </a:r>
            <a:r>
              <a:rPr lang="en-US" dirty="0"/>
              <a:t> sizes, and software for sanger-based</a:t>
            </a:r>
            <a:r>
              <a:rPr lang="en-US" baseline="0" dirty="0"/>
              <a:t> assemblies is usually more mature.</a:t>
            </a:r>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16</a:t>
            </a:fld>
            <a:endParaRPr lang="es-ES_tradnl"/>
          </a:p>
        </p:txBody>
      </p:sp>
    </p:spTree>
    <p:extLst>
      <p:ext uri="{BB962C8B-B14F-4D97-AF65-F5344CB8AC3E}">
        <p14:creationId xmlns:p14="http://schemas.microsoft.com/office/powerpoint/2010/main" val="154290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question</a:t>
            </a:r>
            <a:r>
              <a:rPr lang="en-US" baseline="0" dirty="0"/>
              <a:t> answer: 0.175</a:t>
            </a:r>
            <a:endParaRPr lang="en-US" dirty="0"/>
          </a:p>
          <a:p>
            <a:endParaRPr lang="en-US" dirty="0"/>
          </a:p>
          <a:p>
            <a:r>
              <a:rPr lang="en-US" dirty="0"/>
              <a:t>For the second question you should use P(Y&lt;=4)=P(Y=4)+P(Y=3)+P(Y=2)+P(Y=1)+P(Y=0)</a:t>
            </a:r>
          </a:p>
          <a:p>
            <a:r>
              <a:rPr lang="en-US" dirty="0"/>
              <a:t>Answer: 0.44 or 44% of the bases would be sequenced 4 times or less</a:t>
            </a:r>
          </a:p>
          <a:p>
            <a:endParaRPr lang="en-US" dirty="0"/>
          </a:p>
          <a:p>
            <a:r>
              <a:rPr lang="en-US" dirty="0"/>
              <a:t>For the third question,</a:t>
            </a:r>
            <a:r>
              <a:rPr lang="en-US" baseline="0" dirty="0"/>
              <a:t> compute P(Y&lt;=3) and then take than </a:t>
            </a:r>
            <a:r>
              <a:rPr lang="en-US" dirty="0"/>
              <a:t>and subtract</a:t>
            </a:r>
            <a:r>
              <a:rPr lang="en-US" baseline="0" dirty="0"/>
              <a:t> from 1:</a:t>
            </a:r>
          </a:p>
          <a:p>
            <a:r>
              <a:rPr lang="en-US" baseline="0" dirty="0"/>
              <a:t>Answer: 73% of the bases will be sequenced at least 4 times</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17</a:t>
            </a:fld>
            <a:endParaRPr lang="es-ES_tradnl"/>
          </a:p>
        </p:txBody>
      </p:sp>
    </p:spTree>
    <p:extLst>
      <p:ext uri="{BB962C8B-B14F-4D97-AF65-F5344CB8AC3E}">
        <p14:creationId xmlns:p14="http://schemas.microsoft.com/office/powerpoint/2010/main" val="154290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question</a:t>
            </a:r>
            <a:r>
              <a:rPr lang="en-US" baseline="0" dirty="0"/>
              <a:t> answer: 0.175</a:t>
            </a:r>
            <a:endParaRPr lang="en-US" dirty="0"/>
          </a:p>
          <a:p>
            <a:endParaRPr lang="en-US" dirty="0"/>
          </a:p>
          <a:p>
            <a:r>
              <a:rPr lang="en-US" dirty="0"/>
              <a:t>For the second question you should use P(Y&lt;=4)=P(Y=4)+P(Y=3)+P(Y=2)+P(Y=1)+P(Y=0)</a:t>
            </a:r>
          </a:p>
          <a:p>
            <a:r>
              <a:rPr lang="en-US" dirty="0"/>
              <a:t>Answer: 0.44 or 44% of the bases would be sequenced 4 times or less</a:t>
            </a:r>
          </a:p>
          <a:p>
            <a:endParaRPr lang="en-US" dirty="0"/>
          </a:p>
          <a:p>
            <a:r>
              <a:rPr lang="en-US" dirty="0"/>
              <a:t>For the third question,</a:t>
            </a:r>
            <a:r>
              <a:rPr lang="en-US" baseline="0" dirty="0"/>
              <a:t> compute P(Y&lt;=3) and then take than </a:t>
            </a:r>
            <a:r>
              <a:rPr lang="en-US" dirty="0"/>
              <a:t>and subtract</a:t>
            </a:r>
            <a:r>
              <a:rPr lang="en-US" baseline="0" dirty="0"/>
              <a:t> from 1:</a:t>
            </a:r>
          </a:p>
          <a:p>
            <a:r>
              <a:rPr lang="en-US" baseline="0" dirty="0"/>
              <a:t>Answer: 73% of the bases will be sequenced at least 4 times</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18</a:t>
            </a:fld>
            <a:endParaRPr lang="es-ES_tradnl"/>
          </a:p>
        </p:txBody>
      </p:sp>
    </p:spTree>
    <p:extLst>
      <p:ext uri="{BB962C8B-B14F-4D97-AF65-F5344CB8AC3E}">
        <p14:creationId xmlns:p14="http://schemas.microsoft.com/office/powerpoint/2010/main" val="154290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From Wikipedia: The city of </a:t>
            </a:r>
            <a:r>
              <a:rPr lang="en-US" dirty="0" err="1"/>
              <a:t>Königsberg</a:t>
            </a:r>
            <a:r>
              <a:rPr lang="en-US" dirty="0"/>
              <a:t> in Prussia (now Kaliningrad, Russia) was set on both sides of the </a:t>
            </a:r>
            <a:r>
              <a:rPr lang="en-US" dirty="0" err="1"/>
              <a:t>Pregel</a:t>
            </a:r>
            <a:r>
              <a:rPr lang="en-US" dirty="0"/>
              <a:t> River, and included two large islands which were connected to each other and the mainland by seven bridges. The problem was to devise a walk through the city that would cross each bridge once and only once, with the provisos that: the islands could only be reached by the bridges and every bridge once accessed must be crossed to its other end. The starting and ending points of the walk need not be the same. The difficulty was the development of a technique of analysis and of subsequent tests that established this assertion with mathematical rigor.</a:t>
            </a:r>
          </a:p>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30</a:t>
            </a:fld>
            <a:endParaRPr lang="es-ES_tradnl"/>
          </a:p>
        </p:txBody>
      </p:sp>
    </p:spTree>
    <p:extLst>
      <p:ext uri="{BB962C8B-B14F-4D97-AF65-F5344CB8AC3E}">
        <p14:creationId xmlns:p14="http://schemas.microsoft.com/office/powerpoint/2010/main" val="2921750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31</a:t>
            </a:fld>
            <a:endParaRPr lang="es-ES_tradnl"/>
          </a:p>
        </p:txBody>
      </p:sp>
    </p:spTree>
    <p:extLst>
      <p:ext uri="{BB962C8B-B14F-4D97-AF65-F5344CB8AC3E}">
        <p14:creationId xmlns:p14="http://schemas.microsoft.com/office/powerpoint/2010/main" val="292175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32</a:t>
            </a:fld>
            <a:endParaRPr lang="es-ES_tradnl"/>
          </a:p>
        </p:txBody>
      </p:sp>
    </p:spTree>
    <p:extLst>
      <p:ext uri="{BB962C8B-B14F-4D97-AF65-F5344CB8AC3E}">
        <p14:creationId xmlns:p14="http://schemas.microsoft.com/office/powerpoint/2010/main" val="2921750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CB7CC652-A623-41D2-B0ED-8F1D217186B4}" type="slidenum">
              <a:rPr smtClean="0"/>
              <a:pPr/>
              <a:t>‹nº›</a:t>
            </a:fld>
            <a:endParaRPr/>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a:xfrm>
            <a:off x="8041341" y="6181538"/>
            <a:ext cx="806824" cy="365125"/>
          </a:xfrm>
        </p:spPr>
        <p:txBody>
          <a:bodyPr/>
          <a:lstStyle/>
          <a:p>
            <a:fld id="{D99619C8-A375-448C-891B-9999C6BE8E64}" type="slidenum">
              <a:rPr smtClean="0"/>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40B41D-FD10-4A38-B39B-626510BD49B7}" type="slidenum">
              <a:rPr lang="en-US" smtClean="0"/>
              <a:pPr/>
              <a:t>‹nº›</a:t>
            </a:fld>
            <a:endParaRPr lang="en-US" dirty="0"/>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s-ES_tradnl"/>
              <a:t>Clic para editar título</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13" name="Rectangle 12"/>
          <p:cNvSpPr/>
          <p:nvPr userDrawn="1"/>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p>
            <a:fld id="{D99619C8-A375-448C-891B-9999C6BE8E64}" type="slidenum">
              <a:rPr lang="es-ES" smtClean="0"/>
              <a:pPr/>
              <a:t>‹nº›</a:t>
            </a:fld>
            <a:endParaRPr lang="es-E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s-ES_tradnl"/>
              <a:t>Arrastre la imagen al marcador de posición o haga clic en el icono para agregar</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s-ES_tradnl"/>
              <a:t>Clic para editar título</a:t>
            </a:r>
            <a:endParaRPr/>
          </a:p>
        </p:txBody>
      </p:sp>
    </p:spTree>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s-ES_tradnl"/>
              <a:t>Haga clic para modificar el estilo de texto del patrón</a:t>
            </a:r>
          </a:p>
        </p:txBody>
      </p:sp>
      <p:sp>
        <p:nvSpPr>
          <p:cNvPr id="6" name="Slide Number Placeholder 5"/>
          <p:cNvSpPr>
            <a:spLocks noGrp="1"/>
          </p:cNvSpPr>
          <p:nvPr>
            <p:ph type="sldNum" sz="quarter" idx="12"/>
          </p:nvPr>
        </p:nvSpPr>
        <p:spPr/>
        <p:txBody>
          <a:bodyPr/>
          <a:lstStyle/>
          <a:p>
            <a:fld id="{CF40B41D-FD10-4A38-B39B-626510BD49B7}" type="slidenum">
              <a:rPr lang="en-US" smtClean="0"/>
              <a:pPr/>
              <a:t>‹nº›</a:t>
            </a:fld>
            <a:endParaRPr lang="en-US"/>
          </a:p>
        </p:txBody>
      </p:sp>
    </p:spTree>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ción con imagen">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s-ES_tradnl"/>
              <a:t>Arrastre la imagen al marcador de posición o haga clic en el icono para agregar</a:t>
            </a:r>
            <a:endParaRPr/>
          </a:p>
        </p:txBody>
      </p:sp>
      <p:sp>
        <p:nvSpPr>
          <p:cNvPr id="6" name="Slide Number Placeholder 5"/>
          <p:cNvSpPr>
            <a:spLocks noGrp="1"/>
          </p:cNvSpPr>
          <p:nvPr>
            <p:ph type="sldNum" sz="quarter" idx="12"/>
          </p:nvPr>
        </p:nvSpPr>
        <p:spPr/>
        <p:txBody>
          <a:bodyPr/>
          <a:lstStyle/>
          <a:p>
            <a:fld id="{D99619C8-A375-448C-891B-9999C6BE8E64}" type="slidenum">
              <a:rPr lang="es-ES" smtClean="0"/>
              <a:pPr/>
              <a:t>‹nº›</a:t>
            </a:fld>
            <a:endParaRPr lang="es-E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s-ES_tradnl"/>
              <a:t>Clic para editar título</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Tree>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dirty="0"/>
          </a:p>
        </p:txBody>
      </p:sp>
      <p:sp>
        <p:nvSpPr>
          <p:cNvPr id="9" name="Slide Number Placeholder 8"/>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5" name="Slide Number Placeholder 4"/>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‹nº›</a:t>
            </a:fld>
            <a:endParaRPr lang="en-US" dirty="0"/>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s-ES_tradnl"/>
              <a:t>Clic para editar título</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alternativo">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s-ES_tradnl"/>
              <a:t>Clic para editar título</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Tree>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bjetos, imagen y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s-ES_tradnl"/>
              <a:t>Clic para editar título</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s-ES_tradnl"/>
              <a:t>Arrastre la imagen al marcador de posición o haga clic en el icono para agregar</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3 imágenes con título">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Tree>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dirty="0"/>
          </a:p>
        </p:txBody>
      </p:sp>
    </p:spTree>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s-ES_tradnl"/>
              <a:t>Clic para editar título</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dirty="0"/>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D99619C8-A375-448C-891B-9999C6BE8E64}" type="slidenum">
              <a:rPr smtClean="0"/>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noAutofit/>
          </a:bodyPr>
          <a:lstStyle>
            <a:lvl1pPr algn="ctr">
              <a:defRPr/>
            </a:lvl1pPr>
          </a:lstStyle>
          <a:p>
            <a:r>
              <a:rPr lang="en-US"/>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Septiembre 21 de 2009</a:t>
            </a:r>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Slide Number Placeholder 8"/>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Septiembre 21 de 2009</a:t>
            </a:r>
            <a:endParaRPr/>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5" name="Slide Number Placeholder 4"/>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Septiembre 21 de 2009</a:t>
            </a:r>
            <a:endParaRPr/>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4" name="Slide Number Placeholder 3"/>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7.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r>
              <a:rPr lang="en-US"/>
              <a:t>Septiembre 21 de 2009</a:t>
            </a:r>
            <a:endParaRPr/>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D99619C8-A375-448C-891B-9999C6BE8E64}" type="slidenum">
              <a:rPr smtClean="0"/>
              <a:pPr/>
              <a:t>‹nº›</a:t>
            </a:fld>
            <a:endParaRPr/>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r>
              <a:rPr lang="en-US"/>
              <a:t>Diego M. Riaño Pachón - MPIMP</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D99619C8-A375-448C-891B-9999C6BE8E64}" type="slidenum">
              <a:rPr lang="es-ES" smtClean="0"/>
              <a:pPr/>
              <a:t>‹nº›</a:t>
            </a:fld>
            <a:endParaRPr lang="es-E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s-ES_tradnl"/>
              <a:t>Clic para editar título</a:t>
            </a:r>
            <a:endParaRPr/>
          </a:p>
        </p:txBody>
      </p:sp>
      <p:pic>
        <p:nvPicPr>
          <p:cNvPr id="5" name="Imagem 4">
            <a:extLst>
              <a:ext uri="{FF2B5EF4-FFF2-40B4-BE49-F238E27FC236}">
                <a16:creationId xmlns:a16="http://schemas.microsoft.com/office/drawing/2014/main" id="{091B2ADB-27BE-4E8E-8C8D-67B7EC098AFA}"/>
              </a:ext>
            </a:extLst>
          </p:cNvPr>
          <p:cNvPicPr>
            <a:picLocks noChangeAspect="1"/>
          </p:cNvPicPr>
          <p:nvPr userDrawn="1"/>
        </p:nvPicPr>
        <p:blipFill>
          <a:blip r:embed="rId18"/>
          <a:stretch>
            <a:fillRect/>
          </a:stretch>
        </p:blipFill>
        <p:spPr>
          <a:xfrm>
            <a:off x="8748465" y="6462465"/>
            <a:ext cx="395534" cy="395534"/>
          </a:xfrm>
          <a:prstGeom prst="rect">
            <a:avLst/>
          </a:prstGeom>
        </p:spPr>
      </p:pic>
      <p:pic>
        <p:nvPicPr>
          <p:cNvPr id="16" name="Imagem 15" descr="Uma imagem contendo objeto, verde&#10;&#10;Descrição gerada automaticamente">
            <a:extLst>
              <a:ext uri="{FF2B5EF4-FFF2-40B4-BE49-F238E27FC236}">
                <a16:creationId xmlns:a16="http://schemas.microsoft.com/office/drawing/2014/main" id="{C14B5227-1672-46C2-9C2D-56441CDE697C}"/>
              </a:ext>
            </a:extLst>
          </p:cNvPr>
          <p:cNvPicPr>
            <a:picLocks noChangeAspect="1"/>
          </p:cNvPicPr>
          <p:nvPr userDrawn="1"/>
        </p:nvPicPr>
        <p:blipFill>
          <a:blip r:embed="rId19"/>
          <a:stretch>
            <a:fillRect/>
          </a:stretch>
        </p:blipFill>
        <p:spPr>
          <a:xfrm>
            <a:off x="8415809" y="6524325"/>
            <a:ext cx="332655" cy="332655"/>
          </a:xfrm>
          <a:prstGeom prst="rect">
            <a:avLst/>
          </a:prstGeom>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hdr="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iriano.github.i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www.illumina.com/documents/products/technotes/technote_coverage_calculation.pdf" TargetMode="External"/><Relationship Id="rId5" Type="http://schemas.openxmlformats.org/officeDocument/2006/relationships/hyperlink" Target="http://www.ncbi.nlm.nih.gov/pubmed/3294162" TargetMode="External"/><Relationship Id="rId4" Type="http://schemas.openxmlformats.org/officeDocument/2006/relationships/hyperlink" Target="http://www.nature.com/nrg/journal/v15/n2/full/nrg3642.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nature.com/nrg/journal/v15/n2/full/nrg3642.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hyperlink" Target="http://www.illumina.com/documents/products/technotes/technote_coverage_calculation.pdf" TargetMode="External"/><Relationship Id="rId4" Type="http://schemas.openxmlformats.org/officeDocument/2006/relationships/hyperlink" Target="http://www.ncbi.nlm.nih.gov/pubmed/329416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pport.illumina.com/downloads/sequencing_coverage_calculator.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nar.oxfordjournals.org/content/33/19/e171.full" TargetMode="External"/><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package" Target="../embeddings/Microsoft_Word_Document.docx"/><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direct.com/science/article/pii/S0888754310000492" TargetMode="External"/><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math.dartmouth.edu/~euler/docs/originals/E053.pdf" TargetMode="External"/><Relationship Id="rId5" Type="http://schemas.openxmlformats.org/officeDocument/2006/relationships/hyperlink" Target="https://en.wikipedia.org/wiki/Seven_Bridges_of_K%C3%B6nigsberg" TargetMode="External"/><Relationship Id="rId4" Type="http://schemas.openxmlformats.org/officeDocument/2006/relationships/hyperlink" Target="http://www.nature.com/nbt/journal/v29/n11/full/nbt.2023.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hyperlink" Target="https://math.dartmouth.edu/~euler/docs/originals/E053.pdf" TargetMode="External"/><Relationship Id="rId4" Type="http://schemas.openxmlformats.org/officeDocument/2006/relationships/hyperlink" Target="https://en.wikipedia.org/wiki/Seven_Bridges_of_K%C3%B6nigsbe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chatzlab.cshl.edu/teaching/2010/Lecture%203%20-%20Graphs%20and%20Genomes.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journals.plos.org/ploscompbiol/article?id=10.1371/journal.pcbi.1003345" TargetMode="External"/><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A9m_l6LpwI" TargetMode="External"/><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VA9m_l6LpwI" TargetMode="External"/><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VA9m_l6LpwI" TargetMode="External"/><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hyperlink" Target="http://gcat.davidson.edu/phast/olc.html" TargetMode="External"/><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gcat.davidson.edu/phast/olc.html"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hyperlink" Target="http://www.cs.jhu.edu/~langmea/resources/lecture_notes/assembly_olc.pdf"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Nicolaas_Govert_de_Bruijn" TargetMode="External"/><Relationship Id="rId2" Type="http://schemas.openxmlformats.org/officeDocument/2006/relationships/hyperlink" Target="http://www.nature.com/nbt/journal/v29/n11/pdf/nbt.2023.pdf" TargetMode="Externa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Nicolaas_Govert_de_Bruijn" TargetMode="External"/><Relationship Id="rId2" Type="http://schemas.openxmlformats.org/officeDocument/2006/relationships/hyperlink" Target="http://www.nature.com/nbt/journal/v29/n11/pdf/nbt.2023.pdf"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Nicolaas_Govert_de_Bruijn" TargetMode="External"/><Relationship Id="rId2" Type="http://schemas.openxmlformats.org/officeDocument/2006/relationships/hyperlink" Target="http://www.nature.com/nbt/journal/v29/n11/pdf/nbt.2023.pdf" TargetMode="Externa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nature.com/nbt/journal/v29/n11/pdf/nbt.2023.pdf" TargetMode="Externa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nature.com/nbt/journal/v29/n11/pdf/nbt.2023.pdf"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www.nature.com/nbt/journal/v29/n11/pdf/nbt.2023.pdf"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sciencedirect.com/science/article/pii/S0888754310000492" TargetMode="Externa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hyperlink" Target="http://www.sciencedirect.com/science/article/pii/S0888754310000492" TargetMode="External"/><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sciencedirect.com/science/article/pii/S0888754310000492" TargetMode="Externa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sciencedirect.com/science/article/pii/S0888754310000492" TargetMode="Externa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hyperlink" Target="http://bioinf.spbau.ru/spade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kmergenie.bx.psu.edu/" TargetMode="Externa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hyperlink" Target="http://assemblathon.org/" TargetMode="External"/><Relationship Id="rId2" Type="http://schemas.openxmlformats.org/officeDocument/2006/relationships/hyperlink" Target="http://gage.cbcb.umd.edu/" TargetMode="Externa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journals.plos.org/ploscompbiol/article?id=10.1371/journal.pcbi.1003345"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hyperlink" Target="http://bioinf.spbau.ru/spade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illumina.com/Documents/products/technotes/technote_denovo_assembly_ecoli.pdf"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hyperlink" Target="https://www.illumina.com/Documents/products/technotes/technote_denovo_assembly_ecoli.pdf"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hyperlink" Target="https://www.illumina.com/Documents/products/technotes/technote_denovo_assembly_ecoli.pdf"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hyperlink" Target="http://assemblathon.org/" TargetMode="External"/><Relationship Id="rId2" Type="http://schemas.openxmlformats.org/officeDocument/2006/relationships/hyperlink" Target="http://gage.cbcb.umd.edu/" TargetMode="Externa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slideshare.net/c.titus.brown/2013-hmpassemblywebinar" TargetMode="Externa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hyperlink" Target="http://www.nature.com/nrg/journal/v2/n7/full/nrg0701_493a.html" TargetMode="External"/><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hyperlink" Target="http://www.nature.com/nrg/journal/v13/n5/full/nrg3174.html"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hyperlink" Target="http://www.nature.com/nrg/journal/v13/n5/full/nrg3174.html"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hyperlink" Target="http://www.ncbi.nlm.nih.gov/genome/annotation_prok/process/"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img.jgi.doe.gov/edu/doc/genome-annotation-2001.pdf" TargetMode="External"/><Relationship Id="rId1" Type="http://schemas.openxmlformats.org/officeDocument/2006/relationships/slideLayout" Target="../slideLayouts/slideLayout15.xml"/><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hyperlink" Target="http://www.biomedcentral.com/1471-2105/11/119" TargetMode="External"/><Relationship Id="rId2" Type="http://schemas.openxmlformats.org/officeDocument/2006/relationships/image" Target="../media/image98.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2696"/>
            <a:ext cx="9144000" cy="1152128"/>
          </a:xfrm>
        </p:spPr>
        <p:txBody>
          <a:bodyPr>
            <a:noAutofit/>
          </a:bodyPr>
          <a:lstStyle/>
          <a:p>
            <a:pPr algn="ctr"/>
            <a:r>
              <a:rPr lang="es-ES_tradnl" sz="3600" b="1" dirty="0" err="1">
                <a:solidFill>
                  <a:srgbClr val="CCFFCC"/>
                </a:solidFill>
              </a:rPr>
              <a:t>Sequence</a:t>
            </a:r>
            <a:r>
              <a:rPr lang="es-ES_tradnl" sz="3600" b="1" dirty="0">
                <a:solidFill>
                  <a:srgbClr val="CCFFCC"/>
                </a:solidFill>
              </a:rPr>
              <a:t> and </a:t>
            </a:r>
            <a:r>
              <a:rPr lang="es-ES_tradnl" sz="3600" b="1" dirty="0" err="1">
                <a:solidFill>
                  <a:srgbClr val="CCFFCC"/>
                </a:solidFill>
              </a:rPr>
              <a:t>annotation</a:t>
            </a:r>
            <a:r>
              <a:rPr lang="es-ES_tradnl" sz="3600" b="1" dirty="0">
                <a:solidFill>
                  <a:srgbClr val="CCFFCC"/>
                </a:solidFill>
              </a:rPr>
              <a:t> of </a:t>
            </a:r>
            <a:r>
              <a:rPr lang="es-ES_tradnl" sz="3600" b="1" dirty="0" err="1">
                <a:solidFill>
                  <a:srgbClr val="CCFFCC"/>
                </a:solidFill>
              </a:rPr>
              <a:t>genomes</a:t>
            </a:r>
            <a:r>
              <a:rPr lang="es-ES_tradnl" sz="3600" b="1" dirty="0">
                <a:solidFill>
                  <a:srgbClr val="CCFFCC"/>
                </a:solidFill>
              </a:rPr>
              <a:t> and </a:t>
            </a:r>
            <a:r>
              <a:rPr lang="es-ES_tradnl" sz="3600" b="1" dirty="0" err="1">
                <a:solidFill>
                  <a:srgbClr val="CCFFCC"/>
                </a:solidFill>
              </a:rPr>
              <a:t>metagenomes</a:t>
            </a:r>
            <a:endParaRPr lang="es-ES_tradnl" sz="3600" b="1" dirty="0">
              <a:solidFill>
                <a:srgbClr val="FFFFFF"/>
              </a:solidFill>
            </a:endParaRPr>
          </a:p>
        </p:txBody>
      </p:sp>
      <p:sp>
        <p:nvSpPr>
          <p:cNvPr id="3" name="Subtitle 2"/>
          <p:cNvSpPr>
            <a:spLocks noGrp="1"/>
          </p:cNvSpPr>
          <p:nvPr>
            <p:ph type="subTitle" idx="1"/>
          </p:nvPr>
        </p:nvSpPr>
        <p:spPr>
          <a:xfrm>
            <a:off x="0" y="3501008"/>
            <a:ext cx="9144000" cy="1728192"/>
          </a:xfrm>
        </p:spPr>
        <p:txBody>
          <a:bodyPr>
            <a:noAutofit/>
          </a:bodyPr>
          <a:lstStyle/>
          <a:p>
            <a:pPr algn="ctr"/>
            <a:r>
              <a:rPr lang="es-ES_tradnl" sz="2400" dirty="0">
                <a:solidFill>
                  <a:schemeClr val="tx1"/>
                </a:solidFill>
              </a:rPr>
              <a:t>Prof. Dr. </a:t>
            </a:r>
            <a:r>
              <a:rPr lang="es-ES_tradnl" sz="2400" dirty="0" err="1">
                <a:solidFill>
                  <a:schemeClr val="tx1"/>
                </a:solidFill>
              </a:rPr>
              <a:t>rer</a:t>
            </a:r>
            <a:r>
              <a:rPr lang="es-ES_tradnl" sz="2400" dirty="0">
                <a:solidFill>
                  <a:schemeClr val="tx1"/>
                </a:solidFill>
              </a:rPr>
              <a:t>. </a:t>
            </a:r>
            <a:r>
              <a:rPr lang="es-ES_tradnl" sz="2400" dirty="0" err="1">
                <a:solidFill>
                  <a:schemeClr val="tx1"/>
                </a:solidFill>
              </a:rPr>
              <a:t>nat</a:t>
            </a:r>
            <a:r>
              <a:rPr lang="es-ES_tradnl" sz="2400" dirty="0">
                <a:solidFill>
                  <a:schemeClr val="tx1"/>
                </a:solidFill>
              </a:rPr>
              <a:t>. Diego Mauricio Riaño Pachón</a:t>
            </a:r>
          </a:p>
          <a:p>
            <a:pPr algn="ctr"/>
            <a:r>
              <a:rPr lang="es-ES_tradnl" dirty="0" err="1">
                <a:solidFill>
                  <a:schemeClr val="tx1"/>
                </a:solidFill>
              </a:rPr>
              <a:t>Laboratório</a:t>
            </a:r>
            <a:r>
              <a:rPr lang="es-ES_tradnl" dirty="0">
                <a:solidFill>
                  <a:schemeClr val="tx1"/>
                </a:solidFill>
              </a:rPr>
              <a:t> de </a:t>
            </a:r>
            <a:r>
              <a:rPr lang="es-ES_tradnl" dirty="0" err="1">
                <a:solidFill>
                  <a:schemeClr val="tx1"/>
                </a:solidFill>
              </a:rPr>
              <a:t>Biologia</a:t>
            </a:r>
            <a:r>
              <a:rPr lang="es-ES_tradnl" dirty="0">
                <a:solidFill>
                  <a:schemeClr val="tx1"/>
                </a:solidFill>
              </a:rPr>
              <a:t> Computacional, Evolutiva e de Sistemas</a:t>
            </a:r>
          </a:p>
          <a:p>
            <a:pPr algn="ctr"/>
            <a:r>
              <a:rPr lang="es-ES_tradnl" dirty="0">
                <a:solidFill>
                  <a:schemeClr val="tx1"/>
                </a:solidFill>
              </a:rPr>
              <a:t>Centro de Energía Nuclear </a:t>
            </a:r>
            <a:r>
              <a:rPr lang="es-ES_tradnl" dirty="0" err="1">
                <a:solidFill>
                  <a:schemeClr val="tx1"/>
                </a:solidFill>
              </a:rPr>
              <a:t>na</a:t>
            </a:r>
            <a:r>
              <a:rPr lang="es-ES_tradnl" dirty="0">
                <a:solidFill>
                  <a:schemeClr val="tx1"/>
                </a:solidFill>
              </a:rPr>
              <a:t> Agricultura</a:t>
            </a:r>
          </a:p>
          <a:p>
            <a:pPr algn="ctr"/>
            <a:r>
              <a:rPr lang="es-ES_tradnl" dirty="0" err="1">
                <a:solidFill>
                  <a:schemeClr val="tx1"/>
                </a:solidFill>
              </a:rPr>
              <a:t>Universidade</a:t>
            </a:r>
            <a:r>
              <a:rPr lang="es-ES_tradnl" dirty="0">
                <a:solidFill>
                  <a:schemeClr val="tx1"/>
                </a:solidFill>
              </a:rPr>
              <a:t> de São Paulo</a:t>
            </a:r>
          </a:p>
          <a:p>
            <a:pPr algn="ctr"/>
            <a:r>
              <a:rPr lang="es-ES_tradnl" dirty="0">
                <a:solidFill>
                  <a:schemeClr val="tx1"/>
                </a:solidFill>
                <a:hlinkClick r:id="rId3"/>
              </a:rPr>
              <a:t>https://diriano.github.io/</a:t>
            </a:r>
            <a:r>
              <a:rPr lang="es-ES_tradnl" dirty="0">
                <a:solidFill>
                  <a:schemeClr val="tx1"/>
                </a:solidFill>
              </a:rPr>
              <a:t> </a:t>
            </a:r>
          </a:p>
          <a:p>
            <a:pPr algn="ctr"/>
            <a:r>
              <a:rPr lang="es-ES_tradnl" dirty="0">
                <a:solidFill>
                  <a:schemeClr val="tx1"/>
                </a:solidFill>
              </a:rPr>
              <a:t>diego.riano@cena.usp.br</a:t>
            </a:r>
          </a:p>
        </p:txBody>
      </p:sp>
      <p:sp>
        <p:nvSpPr>
          <p:cNvPr id="4" name="TextBox 3"/>
          <p:cNvSpPr txBox="1"/>
          <p:nvPr/>
        </p:nvSpPr>
        <p:spPr>
          <a:xfrm>
            <a:off x="0" y="2197313"/>
            <a:ext cx="9144000" cy="1015663"/>
          </a:xfrm>
          <a:prstGeom prst="rect">
            <a:avLst/>
          </a:prstGeom>
          <a:noFill/>
        </p:spPr>
        <p:txBody>
          <a:bodyPr wrap="square" rtlCol="0">
            <a:spAutoFit/>
          </a:bodyPr>
          <a:lstStyle/>
          <a:p>
            <a:pPr algn="ctr"/>
            <a:r>
              <a:rPr lang="en-US" sz="6000" b="1" dirty="0"/>
              <a:t>Genome assembly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concepts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10</a:t>
            </a:fld>
            <a:endParaRPr lang="en-US" dirty="0"/>
          </a:p>
        </p:txBody>
      </p:sp>
      <p:pic>
        <p:nvPicPr>
          <p:cNvPr id="7" name="Picture 6" descr="Screen Shot 2015-09-06 at 12.1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844824"/>
            <a:ext cx="4548900" cy="4403722"/>
          </a:xfrm>
          <a:prstGeom prst="rect">
            <a:avLst/>
          </a:prstGeom>
        </p:spPr>
      </p:pic>
      <p:sp>
        <p:nvSpPr>
          <p:cNvPr id="8" name="Rectangle 7"/>
          <p:cNvSpPr/>
          <p:nvPr/>
        </p:nvSpPr>
        <p:spPr>
          <a:xfrm>
            <a:off x="0" y="6063880"/>
            <a:ext cx="6651080" cy="369332"/>
          </a:xfrm>
          <a:prstGeom prst="rect">
            <a:avLst/>
          </a:prstGeom>
        </p:spPr>
        <p:txBody>
          <a:bodyPr wrap="square">
            <a:spAutoFit/>
          </a:bodyPr>
          <a:lstStyle/>
          <a:p>
            <a:r>
              <a:rPr lang="en-US" dirty="0">
                <a:solidFill>
                  <a:srgbClr val="A6A6A6"/>
                </a:solidFill>
              </a:rPr>
              <a:t>http://</a:t>
            </a:r>
            <a:r>
              <a:rPr lang="en-US" dirty="0" err="1">
                <a:solidFill>
                  <a:srgbClr val="A6A6A6"/>
                </a:solidFill>
              </a:rPr>
              <a:t>onlinelibrary.wiley.com</a:t>
            </a:r>
            <a:r>
              <a:rPr lang="en-US" dirty="0">
                <a:solidFill>
                  <a:srgbClr val="A6A6A6"/>
                </a:solidFill>
              </a:rPr>
              <a:t>/</a:t>
            </a:r>
            <a:r>
              <a:rPr lang="en-US" dirty="0" err="1">
                <a:solidFill>
                  <a:srgbClr val="A6A6A6"/>
                </a:solidFill>
              </a:rPr>
              <a:t>doi</a:t>
            </a:r>
            <a:r>
              <a:rPr lang="en-US" dirty="0">
                <a:solidFill>
                  <a:srgbClr val="A6A6A6"/>
                </a:solidFill>
              </a:rPr>
              <a:t>/10.1111/eva.12178/full</a:t>
            </a:r>
          </a:p>
        </p:txBody>
      </p:sp>
    </p:spTree>
    <p:extLst>
      <p:ext uri="{BB962C8B-B14F-4D97-AF65-F5344CB8AC3E}">
        <p14:creationId xmlns:p14="http://schemas.microsoft.com/office/powerpoint/2010/main" val="430236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 genome size</a:t>
            </a:r>
          </a:p>
        </p:txBody>
      </p:sp>
      <p:sp>
        <p:nvSpPr>
          <p:cNvPr id="4" name="Slide Number Placeholder 3"/>
          <p:cNvSpPr>
            <a:spLocks noGrp="1"/>
          </p:cNvSpPr>
          <p:nvPr>
            <p:ph type="sldNum" sz="quarter" idx="12"/>
          </p:nvPr>
        </p:nvSpPr>
        <p:spPr/>
        <p:txBody>
          <a:bodyPr/>
          <a:lstStyle/>
          <a:p>
            <a:fld id="{F9B76065-02A8-2140-ABFF-467A450FC727}" type="slidenum">
              <a:rPr lang="en-US" smtClean="0"/>
              <a:pPr/>
              <a:t>100</a:t>
            </a:fld>
            <a:endParaRPr lang="en-US" dirty="0"/>
          </a:p>
        </p:txBody>
      </p:sp>
      <p:sp>
        <p:nvSpPr>
          <p:cNvPr id="3" name="Rectangle 2"/>
          <p:cNvSpPr/>
          <p:nvPr/>
        </p:nvSpPr>
        <p:spPr>
          <a:xfrm>
            <a:off x="-1836712" y="3070772"/>
            <a:ext cx="4572000" cy="3139321"/>
          </a:xfrm>
          <a:prstGeom prst="rect">
            <a:avLst/>
          </a:prstGeom>
        </p:spPr>
        <p:txBody>
          <a:bodyPr>
            <a:spAutoFit/>
          </a:bodyPr>
          <a:lstStyle/>
          <a:p>
            <a:r>
              <a:rPr lang="en-US" dirty="0"/>
              <a:t>This is the formula to estimate the genome size.</a:t>
            </a:r>
          </a:p>
          <a:p>
            <a:endParaRPr lang="en-US" dirty="0"/>
          </a:p>
          <a:p>
            <a:r>
              <a:rPr lang="en-US" dirty="0"/>
              <a:t>N = (M*L)/(L-K+1)</a:t>
            </a:r>
          </a:p>
          <a:p>
            <a:r>
              <a:rPr lang="en-US" dirty="0"/>
              <a:t>and</a:t>
            </a:r>
          </a:p>
          <a:p>
            <a:endParaRPr lang="en-US" dirty="0"/>
          </a:p>
          <a:p>
            <a:r>
              <a:rPr lang="en-US" dirty="0" err="1"/>
              <a:t>Genome_size</a:t>
            </a:r>
            <a:r>
              <a:rPr lang="en-US" dirty="0"/>
              <a:t> = T/N,</a:t>
            </a:r>
          </a:p>
          <a:p>
            <a:r>
              <a:rPr lang="en-US" dirty="0"/>
              <a:t>where</a:t>
            </a:r>
          </a:p>
          <a:p>
            <a:endParaRPr lang="en-US" dirty="0"/>
          </a:p>
          <a:p>
            <a:r>
              <a:rPr lang="en-US" dirty="0"/>
              <a:t>N: Depth, M: </a:t>
            </a:r>
            <a:r>
              <a:rPr lang="en-US" dirty="0" err="1"/>
              <a:t>Kmer</a:t>
            </a:r>
            <a:r>
              <a:rPr lang="en-US" dirty="0"/>
              <a:t> peak, K: </a:t>
            </a:r>
            <a:r>
              <a:rPr lang="en-US" dirty="0" err="1"/>
              <a:t>Kmer</a:t>
            </a:r>
            <a:r>
              <a:rPr lang="en-US" dirty="0"/>
              <a:t>-size, L: </a:t>
            </a:r>
            <a:r>
              <a:rPr lang="en-US" dirty="0" err="1"/>
              <a:t>avg</a:t>
            </a:r>
            <a:r>
              <a:rPr lang="en-US" dirty="0"/>
              <a:t> </a:t>
            </a:r>
            <a:r>
              <a:rPr lang="en-US" dirty="0" err="1"/>
              <a:t>readlength</a:t>
            </a:r>
            <a:r>
              <a:rPr lang="en-US" dirty="0"/>
              <a:t>, T: Total bases.</a:t>
            </a:r>
          </a:p>
        </p:txBody>
      </p:sp>
      <p:pic>
        <p:nvPicPr>
          <p:cNvPr id="5" name="Picture 4"/>
          <p:cNvPicPr>
            <a:picLocks noChangeAspect="1"/>
          </p:cNvPicPr>
          <p:nvPr/>
        </p:nvPicPr>
        <p:blipFill>
          <a:blip r:embed="rId2"/>
          <a:stretch>
            <a:fillRect/>
          </a:stretch>
        </p:blipFill>
        <p:spPr>
          <a:xfrm>
            <a:off x="279377" y="1916832"/>
            <a:ext cx="5432152" cy="4074114"/>
          </a:xfrm>
          <a:prstGeom prst="rect">
            <a:avLst/>
          </a:prstGeom>
        </p:spPr>
      </p:pic>
      <p:sp>
        <p:nvSpPr>
          <p:cNvPr id="6" name="TextBox 5"/>
          <p:cNvSpPr txBox="1"/>
          <p:nvPr/>
        </p:nvSpPr>
        <p:spPr>
          <a:xfrm>
            <a:off x="5711529" y="2014014"/>
            <a:ext cx="3225551" cy="2585323"/>
          </a:xfrm>
          <a:prstGeom prst="rect">
            <a:avLst/>
          </a:prstGeom>
          <a:noFill/>
        </p:spPr>
        <p:txBody>
          <a:bodyPr wrap="square" rtlCol="0">
            <a:spAutoFit/>
          </a:bodyPr>
          <a:lstStyle/>
          <a:p>
            <a:r>
              <a:rPr lang="en-US" dirty="0"/>
              <a:t>Estimate number of unique k-</a:t>
            </a:r>
            <a:r>
              <a:rPr lang="en-US" dirty="0" err="1"/>
              <a:t>mer</a:t>
            </a:r>
            <a:r>
              <a:rPr lang="en-US" dirty="0"/>
              <a:t> after removing error-</a:t>
            </a:r>
            <a:r>
              <a:rPr lang="en-US" dirty="0" err="1"/>
              <a:t>kmers</a:t>
            </a:r>
            <a:r>
              <a:rPr lang="en-US" dirty="0"/>
              <a:t>, that would be the red line in the graph</a:t>
            </a:r>
          </a:p>
          <a:p>
            <a:r>
              <a:rPr lang="en-US" dirty="0"/>
              <a:t>Compute the average coverage of these unique k-</a:t>
            </a:r>
            <a:r>
              <a:rPr lang="en-US" dirty="0" err="1"/>
              <a:t>mers</a:t>
            </a:r>
            <a:r>
              <a:rPr lang="en-US" dirty="0"/>
              <a:t> (genomic k-</a:t>
            </a:r>
            <a:r>
              <a:rPr lang="en-US" dirty="0" err="1"/>
              <a:t>mers</a:t>
            </a:r>
            <a:r>
              <a:rPr lang="en-US" dirty="0"/>
              <a:t>), that is approximately where the peak of the red line is located.</a:t>
            </a:r>
          </a:p>
        </p:txBody>
      </p:sp>
      <p:sp>
        <p:nvSpPr>
          <p:cNvPr id="7" name="Rectangle 6"/>
          <p:cNvSpPr/>
          <p:nvPr/>
        </p:nvSpPr>
        <p:spPr>
          <a:xfrm>
            <a:off x="6335" y="6191726"/>
            <a:ext cx="4572000" cy="261610"/>
          </a:xfrm>
          <a:prstGeom prst="rect">
            <a:avLst/>
          </a:prstGeom>
        </p:spPr>
        <p:txBody>
          <a:bodyPr>
            <a:spAutoFit/>
          </a:bodyPr>
          <a:lstStyle/>
          <a:p>
            <a:r>
              <a:rPr lang="en-US" sz="1100" dirty="0"/>
              <a:t>https://banana-</a:t>
            </a:r>
            <a:r>
              <a:rPr lang="en-US" sz="1100" dirty="0" err="1"/>
              <a:t>slug.soe.ucsc.edu</a:t>
            </a:r>
            <a:r>
              <a:rPr lang="en-US" sz="1100" dirty="0"/>
              <a:t>/</a:t>
            </a:r>
            <a:r>
              <a:rPr lang="en-US" sz="1100" dirty="0" err="1"/>
              <a:t>archive:bioinformatic_tools:jellyfish</a:t>
            </a:r>
            <a:endParaRPr lang="en-US" sz="1100" dirty="0"/>
          </a:p>
        </p:txBody>
      </p:sp>
    </p:spTree>
    <p:extLst>
      <p:ext uri="{BB962C8B-B14F-4D97-AF65-F5344CB8AC3E}">
        <p14:creationId xmlns:p14="http://schemas.microsoft.com/office/powerpoint/2010/main" val="31350227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 genome size</a:t>
            </a:r>
          </a:p>
        </p:txBody>
      </p:sp>
      <p:sp>
        <p:nvSpPr>
          <p:cNvPr id="4" name="Slide Number Placeholder 3"/>
          <p:cNvSpPr>
            <a:spLocks noGrp="1"/>
          </p:cNvSpPr>
          <p:nvPr>
            <p:ph type="sldNum" sz="quarter" idx="12"/>
          </p:nvPr>
        </p:nvSpPr>
        <p:spPr/>
        <p:txBody>
          <a:bodyPr/>
          <a:lstStyle/>
          <a:p>
            <a:fld id="{F9B76065-02A8-2140-ABFF-467A450FC727}" type="slidenum">
              <a:rPr lang="en-US" smtClean="0"/>
              <a:pPr/>
              <a:t>101</a:t>
            </a:fld>
            <a:endParaRPr lang="en-US" dirty="0"/>
          </a:p>
        </p:txBody>
      </p:sp>
      <p:sp>
        <p:nvSpPr>
          <p:cNvPr id="3" name="Rectangle 2"/>
          <p:cNvSpPr/>
          <p:nvPr/>
        </p:nvSpPr>
        <p:spPr>
          <a:xfrm>
            <a:off x="2286000" y="1859340"/>
            <a:ext cx="4572000" cy="3139321"/>
          </a:xfrm>
          <a:prstGeom prst="rect">
            <a:avLst/>
          </a:prstGeom>
        </p:spPr>
        <p:txBody>
          <a:bodyPr>
            <a:spAutoFit/>
          </a:bodyPr>
          <a:lstStyle/>
          <a:p>
            <a:r>
              <a:rPr lang="en-US" dirty="0"/>
              <a:t>This is the formula to estimate the genome size.</a:t>
            </a:r>
          </a:p>
          <a:p>
            <a:endParaRPr lang="en-US" dirty="0"/>
          </a:p>
          <a:p>
            <a:r>
              <a:rPr lang="en-US" dirty="0"/>
              <a:t>N = (M*L)/(L-K+1)</a:t>
            </a:r>
          </a:p>
          <a:p>
            <a:r>
              <a:rPr lang="en-US" dirty="0"/>
              <a:t>and</a:t>
            </a:r>
          </a:p>
          <a:p>
            <a:endParaRPr lang="en-US" dirty="0"/>
          </a:p>
          <a:p>
            <a:r>
              <a:rPr lang="en-US" dirty="0" err="1"/>
              <a:t>Genome_size</a:t>
            </a:r>
            <a:r>
              <a:rPr lang="en-US" dirty="0"/>
              <a:t> = T/N,</a:t>
            </a:r>
          </a:p>
          <a:p>
            <a:r>
              <a:rPr lang="en-US" dirty="0"/>
              <a:t>where</a:t>
            </a:r>
          </a:p>
          <a:p>
            <a:endParaRPr lang="en-US" dirty="0"/>
          </a:p>
          <a:p>
            <a:r>
              <a:rPr lang="en-US" dirty="0"/>
              <a:t>N: Depth, M: </a:t>
            </a:r>
            <a:r>
              <a:rPr lang="en-US" dirty="0" err="1"/>
              <a:t>Kmer</a:t>
            </a:r>
            <a:r>
              <a:rPr lang="en-US" dirty="0"/>
              <a:t> peak, K: </a:t>
            </a:r>
            <a:r>
              <a:rPr lang="en-US" dirty="0" err="1"/>
              <a:t>Kmer</a:t>
            </a:r>
            <a:r>
              <a:rPr lang="en-US" dirty="0"/>
              <a:t>-size, L: </a:t>
            </a:r>
            <a:r>
              <a:rPr lang="en-US" dirty="0" err="1"/>
              <a:t>avg</a:t>
            </a:r>
            <a:r>
              <a:rPr lang="en-US" dirty="0"/>
              <a:t> </a:t>
            </a:r>
            <a:r>
              <a:rPr lang="en-US" dirty="0" err="1"/>
              <a:t>readlength</a:t>
            </a:r>
            <a:r>
              <a:rPr lang="en-US" dirty="0"/>
              <a:t>, T: Total bases.</a:t>
            </a:r>
          </a:p>
        </p:txBody>
      </p:sp>
      <p:pic>
        <p:nvPicPr>
          <p:cNvPr id="5" name="Picture 4"/>
          <p:cNvPicPr>
            <a:picLocks noChangeAspect="1"/>
          </p:cNvPicPr>
          <p:nvPr/>
        </p:nvPicPr>
        <p:blipFill>
          <a:blip r:embed="rId2"/>
          <a:stretch>
            <a:fillRect/>
          </a:stretch>
        </p:blipFill>
        <p:spPr>
          <a:xfrm>
            <a:off x="508000" y="2402886"/>
            <a:ext cx="5432152" cy="4074114"/>
          </a:xfrm>
          <a:prstGeom prst="rect">
            <a:avLst/>
          </a:prstGeom>
        </p:spPr>
      </p:pic>
    </p:spTree>
    <p:extLst>
      <p:ext uri="{BB962C8B-B14F-4D97-AF65-F5344CB8AC3E}">
        <p14:creationId xmlns:p14="http://schemas.microsoft.com/office/powerpoint/2010/main" val="304146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Overview</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11</a:t>
            </a:fld>
            <a:endParaRPr lang="en-US" dirty="0"/>
          </a:p>
        </p:txBody>
      </p:sp>
      <p:sp>
        <p:nvSpPr>
          <p:cNvPr id="14" name="Rectangle 13"/>
          <p:cNvSpPr/>
          <p:nvPr/>
        </p:nvSpPr>
        <p:spPr>
          <a:xfrm>
            <a:off x="0" y="6063880"/>
            <a:ext cx="8532440" cy="369332"/>
          </a:xfrm>
          <a:prstGeom prst="rect">
            <a:avLst/>
          </a:prstGeom>
        </p:spPr>
        <p:txBody>
          <a:bodyPr wrap="square">
            <a:spAutoFit/>
          </a:bodyPr>
          <a:lstStyle/>
          <a:p>
            <a:r>
              <a:rPr lang="en-US" dirty="0" err="1">
                <a:solidFill>
                  <a:srgbClr val="A6A6A6"/>
                </a:solidFill>
              </a:rPr>
              <a:t>Ekblom</a:t>
            </a:r>
            <a:r>
              <a:rPr lang="en-US" dirty="0">
                <a:solidFill>
                  <a:srgbClr val="A6A6A6"/>
                </a:solidFill>
              </a:rPr>
              <a:t> &amp; Wolf, 2014.  http://</a:t>
            </a:r>
            <a:r>
              <a:rPr lang="en-US" dirty="0" err="1">
                <a:solidFill>
                  <a:srgbClr val="A6A6A6"/>
                </a:solidFill>
              </a:rPr>
              <a:t>onlinelibrary.wiley.com</a:t>
            </a:r>
            <a:r>
              <a:rPr lang="en-US" dirty="0">
                <a:solidFill>
                  <a:srgbClr val="A6A6A6"/>
                </a:solidFill>
              </a:rPr>
              <a:t>/</a:t>
            </a:r>
            <a:r>
              <a:rPr lang="en-US" dirty="0" err="1">
                <a:solidFill>
                  <a:srgbClr val="A6A6A6"/>
                </a:solidFill>
              </a:rPr>
              <a:t>doi</a:t>
            </a:r>
            <a:r>
              <a:rPr lang="en-US" dirty="0">
                <a:solidFill>
                  <a:srgbClr val="A6A6A6"/>
                </a:solidFill>
              </a:rPr>
              <a:t>/10.1111/eva.12178/full</a:t>
            </a:r>
          </a:p>
        </p:txBody>
      </p:sp>
      <p:grpSp>
        <p:nvGrpSpPr>
          <p:cNvPr id="20" name="Group 19"/>
          <p:cNvGrpSpPr/>
          <p:nvPr/>
        </p:nvGrpSpPr>
        <p:grpSpPr>
          <a:xfrm>
            <a:off x="1142171" y="1864741"/>
            <a:ext cx="7164288" cy="1765517"/>
            <a:chOff x="1142171" y="1864741"/>
            <a:chExt cx="7164288" cy="1765517"/>
          </a:xfrm>
        </p:grpSpPr>
        <p:pic>
          <p:nvPicPr>
            <p:cNvPr id="11" name="Picture 10" descr="Screen Shot 2015-09-06 at 12.07.26 PM.png"/>
            <p:cNvPicPr>
              <a:picLocks noChangeAspect="1"/>
            </p:cNvPicPr>
            <p:nvPr/>
          </p:nvPicPr>
          <p:blipFill rotWithShape="1">
            <a:blip r:embed="rId2">
              <a:extLst>
                <a:ext uri="{28A0092B-C50C-407E-A947-70E740481C1C}">
                  <a14:useLocalDpi xmlns:a14="http://schemas.microsoft.com/office/drawing/2010/main" val="0"/>
                </a:ext>
              </a:extLst>
            </a:blip>
            <a:srcRect b="61128"/>
            <a:stretch/>
          </p:blipFill>
          <p:spPr>
            <a:xfrm>
              <a:off x="1142171" y="1864741"/>
              <a:ext cx="7164288" cy="1636268"/>
            </a:xfrm>
            <a:prstGeom prst="rect">
              <a:avLst/>
            </a:prstGeom>
          </p:spPr>
        </p:pic>
        <p:sp>
          <p:nvSpPr>
            <p:cNvPr id="19" name="Rounded Rectangle 18"/>
            <p:cNvSpPr/>
            <p:nvPr/>
          </p:nvSpPr>
          <p:spPr>
            <a:xfrm>
              <a:off x="2555776" y="3270218"/>
              <a:ext cx="4896544" cy="360040"/>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Screen Shot 2015-09-06 at 12.07.26 PM.png"/>
          <p:cNvPicPr>
            <a:picLocks noChangeAspect="1"/>
          </p:cNvPicPr>
          <p:nvPr/>
        </p:nvPicPr>
        <p:blipFill rotWithShape="1">
          <a:blip r:embed="rId2">
            <a:extLst>
              <a:ext uri="{28A0092B-C50C-407E-A947-70E740481C1C}">
                <a14:useLocalDpi xmlns:a14="http://schemas.microsoft.com/office/drawing/2010/main" val="0"/>
              </a:ext>
            </a:extLst>
          </a:blip>
          <a:srcRect t="33551"/>
          <a:stretch/>
        </p:blipFill>
        <p:spPr>
          <a:xfrm>
            <a:off x="1140369" y="3272747"/>
            <a:ext cx="7164288" cy="2797033"/>
          </a:xfrm>
          <a:prstGeom prst="rect">
            <a:avLst/>
          </a:prstGeom>
        </p:spPr>
      </p:pic>
      <p:sp>
        <p:nvSpPr>
          <p:cNvPr id="23" name="Rectangle 22"/>
          <p:cNvSpPr/>
          <p:nvPr/>
        </p:nvSpPr>
        <p:spPr>
          <a:xfrm>
            <a:off x="3203848" y="4005064"/>
            <a:ext cx="2736304" cy="432048"/>
          </a:xfrm>
          <a:prstGeom prst="rect">
            <a:avLst/>
          </a:prstGeom>
          <a:gradFill flip="none" rotWithShape="1">
            <a:gsLst>
              <a:gs pos="0">
                <a:schemeClr val="accent3">
                  <a:tint val="100000"/>
                  <a:shade val="70000"/>
                  <a:satMod val="150000"/>
                  <a:alpha val="38000"/>
                </a:schemeClr>
              </a:gs>
              <a:gs pos="100000">
                <a:schemeClr val="accent3">
                  <a:tint val="95000"/>
                  <a:satMod val="150000"/>
                  <a:alpha val="3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3491880" y="4589512"/>
            <a:ext cx="2232248" cy="639688"/>
          </a:xfrm>
          <a:prstGeom prst="rect">
            <a:avLst/>
          </a:prstGeom>
          <a:gradFill flip="none" rotWithShape="1">
            <a:gsLst>
              <a:gs pos="0">
                <a:schemeClr val="accent3">
                  <a:tint val="100000"/>
                  <a:shade val="70000"/>
                  <a:satMod val="150000"/>
                  <a:alpha val="38000"/>
                </a:schemeClr>
              </a:gs>
              <a:gs pos="100000">
                <a:schemeClr val="accent3">
                  <a:tint val="95000"/>
                  <a:satMod val="150000"/>
                  <a:alpha val="3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Rectangle 24"/>
          <p:cNvSpPr/>
          <p:nvPr/>
        </p:nvSpPr>
        <p:spPr>
          <a:xfrm>
            <a:off x="3707904" y="5589240"/>
            <a:ext cx="1152128" cy="360040"/>
          </a:xfrm>
          <a:prstGeom prst="rect">
            <a:avLst/>
          </a:prstGeom>
          <a:gradFill flip="none" rotWithShape="1">
            <a:gsLst>
              <a:gs pos="0">
                <a:schemeClr val="accent3">
                  <a:tint val="100000"/>
                  <a:shade val="70000"/>
                  <a:satMod val="150000"/>
                  <a:alpha val="38000"/>
                </a:schemeClr>
              </a:gs>
              <a:gs pos="100000">
                <a:schemeClr val="accent3">
                  <a:tint val="95000"/>
                  <a:satMod val="150000"/>
                  <a:alpha val="3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65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Overview</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12</a:t>
            </a:fld>
            <a:endParaRPr lang="en-US" dirty="0"/>
          </a:p>
        </p:txBody>
      </p:sp>
      <p:pic>
        <p:nvPicPr>
          <p:cNvPr id="4" name="Picture 3" descr="Screen Shot 2015-09-06 at 12.07.38 PM.png"/>
          <p:cNvPicPr>
            <a:picLocks noChangeAspect="1"/>
          </p:cNvPicPr>
          <p:nvPr/>
        </p:nvPicPr>
        <p:blipFill rotWithShape="1">
          <a:blip r:embed="rId2">
            <a:extLst>
              <a:ext uri="{28A0092B-C50C-407E-A947-70E740481C1C}">
                <a14:useLocalDpi xmlns:a14="http://schemas.microsoft.com/office/drawing/2010/main" val="0"/>
              </a:ext>
            </a:extLst>
          </a:blip>
          <a:srcRect t="1691"/>
          <a:stretch/>
        </p:blipFill>
        <p:spPr>
          <a:xfrm>
            <a:off x="0" y="2394750"/>
            <a:ext cx="9144000" cy="2665432"/>
          </a:xfrm>
          <a:prstGeom prst="rect">
            <a:avLst/>
          </a:prstGeom>
        </p:spPr>
      </p:pic>
      <p:sp>
        <p:nvSpPr>
          <p:cNvPr id="8" name="Rectangle 7"/>
          <p:cNvSpPr/>
          <p:nvPr/>
        </p:nvSpPr>
        <p:spPr>
          <a:xfrm>
            <a:off x="0" y="6063880"/>
            <a:ext cx="8532440" cy="369332"/>
          </a:xfrm>
          <a:prstGeom prst="rect">
            <a:avLst/>
          </a:prstGeom>
        </p:spPr>
        <p:txBody>
          <a:bodyPr wrap="square">
            <a:spAutoFit/>
          </a:bodyPr>
          <a:lstStyle/>
          <a:p>
            <a:r>
              <a:rPr lang="en-US" dirty="0" err="1">
                <a:solidFill>
                  <a:srgbClr val="A6A6A6"/>
                </a:solidFill>
              </a:rPr>
              <a:t>Ekblom</a:t>
            </a:r>
            <a:r>
              <a:rPr lang="en-US" dirty="0">
                <a:solidFill>
                  <a:srgbClr val="A6A6A6"/>
                </a:solidFill>
              </a:rPr>
              <a:t> &amp; Wolf, 2014.  http://</a:t>
            </a:r>
            <a:r>
              <a:rPr lang="en-US" dirty="0" err="1">
                <a:solidFill>
                  <a:srgbClr val="A6A6A6"/>
                </a:solidFill>
              </a:rPr>
              <a:t>onlinelibrary.wiley.com</a:t>
            </a:r>
            <a:r>
              <a:rPr lang="en-US" dirty="0">
                <a:solidFill>
                  <a:srgbClr val="A6A6A6"/>
                </a:solidFill>
              </a:rPr>
              <a:t>/</a:t>
            </a:r>
            <a:r>
              <a:rPr lang="en-US" dirty="0" err="1">
                <a:solidFill>
                  <a:srgbClr val="A6A6A6"/>
                </a:solidFill>
              </a:rPr>
              <a:t>doi</a:t>
            </a:r>
            <a:r>
              <a:rPr lang="en-US" dirty="0">
                <a:solidFill>
                  <a:srgbClr val="A6A6A6"/>
                </a:solidFill>
              </a:rPr>
              <a:t>/10.1111/eva.12178/full</a:t>
            </a:r>
          </a:p>
        </p:txBody>
      </p:sp>
    </p:spTree>
    <p:extLst>
      <p:ext uri="{BB962C8B-B14F-4D97-AF65-F5344CB8AC3E}">
        <p14:creationId xmlns:p14="http://schemas.microsoft.com/office/powerpoint/2010/main" val="742349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Wet-lab</a:t>
            </a:r>
            <a:r>
              <a:rPr lang="es-ES" dirty="0"/>
              <a:t> </a:t>
            </a:r>
            <a:r>
              <a:rPr lang="es-ES" dirty="0" err="1"/>
              <a:t>Effort</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13</a:t>
            </a:fld>
            <a:endParaRPr lang="en-US" dirty="0"/>
          </a:p>
        </p:txBody>
      </p:sp>
      <p:sp>
        <p:nvSpPr>
          <p:cNvPr id="14" name="Rectangle 13"/>
          <p:cNvSpPr/>
          <p:nvPr/>
        </p:nvSpPr>
        <p:spPr>
          <a:xfrm>
            <a:off x="0" y="6063880"/>
            <a:ext cx="8532440" cy="369332"/>
          </a:xfrm>
          <a:prstGeom prst="rect">
            <a:avLst/>
          </a:prstGeom>
        </p:spPr>
        <p:txBody>
          <a:bodyPr wrap="square">
            <a:spAutoFit/>
          </a:bodyPr>
          <a:lstStyle/>
          <a:p>
            <a:r>
              <a:rPr lang="en-US" dirty="0" err="1">
                <a:solidFill>
                  <a:srgbClr val="A6A6A6"/>
                </a:solidFill>
              </a:rPr>
              <a:t>Ekblom</a:t>
            </a:r>
            <a:r>
              <a:rPr lang="en-US" dirty="0">
                <a:solidFill>
                  <a:srgbClr val="A6A6A6"/>
                </a:solidFill>
              </a:rPr>
              <a:t> &amp; Wolf, 2014.  http://</a:t>
            </a:r>
            <a:r>
              <a:rPr lang="en-US" dirty="0" err="1">
                <a:solidFill>
                  <a:srgbClr val="A6A6A6"/>
                </a:solidFill>
              </a:rPr>
              <a:t>onlinelibrary.wiley.com</a:t>
            </a:r>
            <a:r>
              <a:rPr lang="en-US" dirty="0">
                <a:solidFill>
                  <a:srgbClr val="A6A6A6"/>
                </a:solidFill>
              </a:rPr>
              <a:t>/</a:t>
            </a:r>
            <a:r>
              <a:rPr lang="en-US" dirty="0" err="1">
                <a:solidFill>
                  <a:srgbClr val="A6A6A6"/>
                </a:solidFill>
              </a:rPr>
              <a:t>doi</a:t>
            </a:r>
            <a:r>
              <a:rPr lang="en-US" dirty="0">
                <a:solidFill>
                  <a:srgbClr val="A6A6A6"/>
                </a:solidFill>
              </a:rPr>
              <a:t>/10.1111/eva.12178/full</a:t>
            </a:r>
          </a:p>
        </p:txBody>
      </p:sp>
      <p:grpSp>
        <p:nvGrpSpPr>
          <p:cNvPr id="20" name="Group 19"/>
          <p:cNvGrpSpPr/>
          <p:nvPr/>
        </p:nvGrpSpPr>
        <p:grpSpPr>
          <a:xfrm>
            <a:off x="755576" y="1900642"/>
            <a:ext cx="7164288" cy="1765517"/>
            <a:chOff x="1142171" y="1864741"/>
            <a:chExt cx="7164288" cy="1765517"/>
          </a:xfrm>
        </p:grpSpPr>
        <p:pic>
          <p:nvPicPr>
            <p:cNvPr id="11" name="Picture 10" descr="Screen Shot 2015-09-06 at 12.07.26 PM.png"/>
            <p:cNvPicPr>
              <a:picLocks noChangeAspect="1"/>
            </p:cNvPicPr>
            <p:nvPr/>
          </p:nvPicPr>
          <p:blipFill rotWithShape="1">
            <a:blip r:embed="rId2">
              <a:extLst>
                <a:ext uri="{28A0092B-C50C-407E-A947-70E740481C1C}">
                  <a14:useLocalDpi xmlns:a14="http://schemas.microsoft.com/office/drawing/2010/main" val="0"/>
                </a:ext>
              </a:extLst>
            </a:blip>
            <a:srcRect b="61128"/>
            <a:stretch/>
          </p:blipFill>
          <p:spPr>
            <a:xfrm>
              <a:off x="1142171" y="1864741"/>
              <a:ext cx="7164288" cy="1636268"/>
            </a:xfrm>
            <a:prstGeom prst="rect">
              <a:avLst/>
            </a:prstGeom>
          </p:spPr>
        </p:pic>
        <p:sp>
          <p:nvSpPr>
            <p:cNvPr id="19" name="Rounded Rectangle 18"/>
            <p:cNvSpPr/>
            <p:nvPr/>
          </p:nvSpPr>
          <p:spPr>
            <a:xfrm>
              <a:off x="2555776" y="3270218"/>
              <a:ext cx="4896544" cy="360040"/>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0" y="3934175"/>
            <a:ext cx="9144000" cy="1323439"/>
          </a:xfrm>
          <a:prstGeom prst="rect">
            <a:avLst/>
          </a:prstGeom>
          <a:noFill/>
        </p:spPr>
        <p:txBody>
          <a:bodyPr wrap="square" rtlCol="0">
            <a:spAutoFit/>
          </a:bodyPr>
          <a:lstStyle/>
          <a:p>
            <a:pPr algn="ctr"/>
            <a:r>
              <a:rPr lang="en-US" sz="4000" b="1" dirty="0"/>
              <a:t>How much data to generate?</a:t>
            </a:r>
          </a:p>
          <a:p>
            <a:pPr algn="ctr"/>
            <a:r>
              <a:rPr lang="en-US" sz="4000" b="1" dirty="0"/>
              <a:t>How many reads do I need?</a:t>
            </a:r>
          </a:p>
        </p:txBody>
      </p:sp>
    </p:spTree>
    <p:extLst>
      <p:ext uri="{BB962C8B-B14F-4D97-AF65-F5344CB8AC3E}">
        <p14:creationId xmlns:p14="http://schemas.microsoft.com/office/powerpoint/2010/main" val="391707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Wet-lab</a:t>
            </a:r>
            <a:r>
              <a:rPr lang="es-ES" dirty="0"/>
              <a:t> </a:t>
            </a:r>
            <a:r>
              <a:rPr lang="es-ES" dirty="0" err="1"/>
              <a:t>Effort</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14</a:t>
            </a:fld>
            <a:endParaRPr lang="en-US" dirty="0"/>
          </a:p>
        </p:txBody>
      </p:sp>
      <p:sp>
        <p:nvSpPr>
          <p:cNvPr id="14" name="Rectangle 13"/>
          <p:cNvSpPr/>
          <p:nvPr/>
        </p:nvSpPr>
        <p:spPr>
          <a:xfrm>
            <a:off x="0" y="6063880"/>
            <a:ext cx="8532440" cy="369332"/>
          </a:xfrm>
          <a:prstGeom prst="rect">
            <a:avLst/>
          </a:prstGeom>
        </p:spPr>
        <p:txBody>
          <a:bodyPr wrap="square">
            <a:spAutoFit/>
          </a:bodyPr>
          <a:lstStyle/>
          <a:p>
            <a:r>
              <a:rPr lang="en-US" dirty="0">
                <a:solidFill>
                  <a:schemeClr val="bg1">
                    <a:lumMod val="65000"/>
                  </a:schemeClr>
                </a:solidFill>
              </a:rPr>
              <a:t>Sims et al, 2014. http://</a:t>
            </a:r>
            <a:r>
              <a:rPr lang="en-US" dirty="0" err="1">
                <a:solidFill>
                  <a:schemeClr val="bg1">
                    <a:lumMod val="65000"/>
                  </a:schemeClr>
                </a:solidFill>
              </a:rPr>
              <a:t>www.nature.com</a:t>
            </a:r>
            <a:r>
              <a:rPr lang="en-US" dirty="0">
                <a:solidFill>
                  <a:schemeClr val="bg1">
                    <a:lumMod val="65000"/>
                  </a:schemeClr>
                </a:solidFill>
              </a:rPr>
              <a:t>/</a:t>
            </a:r>
            <a:r>
              <a:rPr lang="en-US" dirty="0" err="1">
                <a:solidFill>
                  <a:schemeClr val="bg1">
                    <a:lumMod val="65000"/>
                  </a:schemeClr>
                </a:solidFill>
              </a:rPr>
              <a:t>nrg</a:t>
            </a:r>
            <a:r>
              <a:rPr lang="en-US" dirty="0">
                <a:solidFill>
                  <a:schemeClr val="bg1">
                    <a:lumMod val="65000"/>
                  </a:schemeClr>
                </a:solidFill>
              </a:rPr>
              <a:t>/journal/v15/n2/full/nrg3642.html</a:t>
            </a:r>
          </a:p>
        </p:txBody>
      </p:sp>
      <p:sp>
        <p:nvSpPr>
          <p:cNvPr id="3" name="TextBox 2"/>
          <p:cNvSpPr txBox="1"/>
          <p:nvPr/>
        </p:nvSpPr>
        <p:spPr>
          <a:xfrm>
            <a:off x="-28225" y="1772816"/>
            <a:ext cx="9144000" cy="1323439"/>
          </a:xfrm>
          <a:prstGeom prst="rect">
            <a:avLst/>
          </a:prstGeom>
          <a:noFill/>
        </p:spPr>
        <p:txBody>
          <a:bodyPr wrap="square" rtlCol="0">
            <a:spAutoFit/>
          </a:bodyPr>
          <a:lstStyle/>
          <a:p>
            <a:pPr algn="ctr"/>
            <a:r>
              <a:rPr lang="en-US" sz="4000" b="1" dirty="0"/>
              <a:t>How much data to generate?</a:t>
            </a:r>
          </a:p>
          <a:p>
            <a:pPr algn="ctr"/>
            <a:r>
              <a:rPr lang="en-US" sz="4000" b="1" dirty="0"/>
              <a:t>How many reads do I need?</a:t>
            </a:r>
          </a:p>
        </p:txBody>
      </p:sp>
      <p:sp>
        <p:nvSpPr>
          <p:cNvPr id="5" name="TextBox 4"/>
          <p:cNvSpPr txBox="1"/>
          <p:nvPr/>
        </p:nvSpPr>
        <p:spPr>
          <a:xfrm>
            <a:off x="637328" y="3290501"/>
            <a:ext cx="8069061" cy="400110"/>
          </a:xfrm>
          <a:prstGeom prst="rect">
            <a:avLst/>
          </a:prstGeom>
          <a:noFill/>
        </p:spPr>
        <p:txBody>
          <a:bodyPr wrap="none" rtlCol="0">
            <a:spAutoFit/>
          </a:bodyPr>
          <a:lstStyle/>
          <a:p>
            <a:r>
              <a:rPr lang="en-US" sz="2000" dirty="0"/>
              <a:t>The goal: generate robust scientific findings with the lowest sequencing cost </a:t>
            </a:r>
          </a:p>
        </p:txBody>
      </p:sp>
      <p:sp>
        <p:nvSpPr>
          <p:cNvPr id="8" name="TextBox 7"/>
          <p:cNvSpPr txBox="1"/>
          <p:nvPr/>
        </p:nvSpPr>
        <p:spPr>
          <a:xfrm>
            <a:off x="3491880" y="4077072"/>
            <a:ext cx="2336948" cy="707886"/>
          </a:xfrm>
          <a:prstGeom prst="rect">
            <a:avLst/>
          </a:prstGeom>
          <a:noFill/>
        </p:spPr>
        <p:txBody>
          <a:bodyPr wrap="none" rtlCol="0">
            <a:spAutoFit/>
          </a:bodyPr>
          <a:lstStyle/>
          <a:p>
            <a:r>
              <a:rPr lang="en-US" sz="4000" b="1" dirty="0"/>
              <a:t>Coverage!</a:t>
            </a:r>
          </a:p>
        </p:txBody>
      </p:sp>
      <p:sp>
        <p:nvSpPr>
          <p:cNvPr id="9" name="TextBox 8"/>
          <p:cNvSpPr txBox="1"/>
          <p:nvPr/>
        </p:nvSpPr>
        <p:spPr>
          <a:xfrm>
            <a:off x="1979712" y="5013176"/>
            <a:ext cx="5449404" cy="923330"/>
          </a:xfrm>
          <a:prstGeom prst="rect">
            <a:avLst/>
          </a:prstGeom>
          <a:noFill/>
        </p:spPr>
        <p:txBody>
          <a:bodyPr wrap="none" rtlCol="0">
            <a:spAutoFit/>
          </a:bodyPr>
          <a:lstStyle/>
          <a:p>
            <a:r>
              <a:rPr lang="en-US" sz="5400" b="1" dirty="0"/>
              <a:t>What is coverage?</a:t>
            </a:r>
          </a:p>
        </p:txBody>
      </p:sp>
    </p:spTree>
    <p:extLst>
      <p:ext uri="{BB962C8B-B14F-4D97-AF65-F5344CB8AC3E}">
        <p14:creationId xmlns:p14="http://schemas.microsoft.com/office/powerpoint/2010/main" val="28500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Concepts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15</a:t>
            </a:fld>
            <a:endParaRPr lang="en-US" dirty="0"/>
          </a:p>
        </p:txBody>
      </p:sp>
      <p:sp>
        <p:nvSpPr>
          <p:cNvPr id="14" name="Rectangle 13"/>
          <p:cNvSpPr/>
          <p:nvPr/>
        </p:nvSpPr>
        <p:spPr>
          <a:xfrm>
            <a:off x="0" y="6063880"/>
            <a:ext cx="8532440" cy="369332"/>
          </a:xfrm>
          <a:prstGeom prst="rect">
            <a:avLst/>
          </a:prstGeom>
        </p:spPr>
        <p:txBody>
          <a:bodyPr wrap="square">
            <a:spAutoFit/>
          </a:bodyPr>
          <a:lstStyle/>
          <a:p>
            <a:r>
              <a:rPr lang="en-US" dirty="0">
                <a:solidFill>
                  <a:schemeClr val="bg1">
                    <a:lumMod val="65000"/>
                  </a:schemeClr>
                </a:solidFill>
              </a:rPr>
              <a:t>Sims et al, 2014. http://</a:t>
            </a:r>
            <a:r>
              <a:rPr lang="en-US" dirty="0" err="1">
                <a:solidFill>
                  <a:schemeClr val="bg1">
                    <a:lumMod val="65000"/>
                  </a:schemeClr>
                </a:solidFill>
              </a:rPr>
              <a:t>www.nature.com</a:t>
            </a:r>
            <a:r>
              <a:rPr lang="en-US" dirty="0">
                <a:solidFill>
                  <a:schemeClr val="bg1">
                    <a:lumMod val="65000"/>
                  </a:schemeClr>
                </a:solidFill>
              </a:rPr>
              <a:t>/</a:t>
            </a:r>
            <a:r>
              <a:rPr lang="en-US" dirty="0" err="1">
                <a:solidFill>
                  <a:schemeClr val="bg1">
                    <a:lumMod val="65000"/>
                  </a:schemeClr>
                </a:solidFill>
              </a:rPr>
              <a:t>nrg</a:t>
            </a:r>
            <a:r>
              <a:rPr lang="en-US" dirty="0">
                <a:solidFill>
                  <a:schemeClr val="bg1">
                    <a:lumMod val="65000"/>
                  </a:schemeClr>
                </a:solidFill>
              </a:rPr>
              <a:t>/journal/v15/n2/full/nrg3642.html</a:t>
            </a:r>
          </a:p>
        </p:txBody>
      </p:sp>
      <p:sp>
        <p:nvSpPr>
          <p:cNvPr id="8" name="TextBox 7"/>
          <p:cNvSpPr txBox="1"/>
          <p:nvPr/>
        </p:nvSpPr>
        <p:spPr>
          <a:xfrm>
            <a:off x="3491880" y="1916832"/>
            <a:ext cx="2336948" cy="707886"/>
          </a:xfrm>
          <a:prstGeom prst="rect">
            <a:avLst/>
          </a:prstGeom>
          <a:noFill/>
        </p:spPr>
        <p:txBody>
          <a:bodyPr wrap="none" rtlCol="0">
            <a:spAutoFit/>
          </a:bodyPr>
          <a:lstStyle/>
          <a:p>
            <a:r>
              <a:rPr lang="en-US" sz="4000" b="1" dirty="0"/>
              <a:t>Coverage!</a:t>
            </a:r>
          </a:p>
        </p:txBody>
      </p:sp>
      <p:sp>
        <p:nvSpPr>
          <p:cNvPr id="4" name="Rectangle 3"/>
          <p:cNvSpPr/>
          <p:nvPr/>
        </p:nvSpPr>
        <p:spPr>
          <a:xfrm>
            <a:off x="284163" y="2678356"/>
            <a:ext cx="8464301" cy="1200329"/>
          </a:xfrm>
          <a:prstGeom prst="rect">
            <a:avLst/>
          </a:prstGeom>
        </p:spPr>
        <p:txBody>
          <a:bodyPr wrap="square">
            <a:spAutoFit/>
          </a:bodyPr>
          <a:lstStyle/>
          <a:p>
            <a:pPr algn="just"/>
            <a:r>
              <a:rPr lang="en-US" dirty="0"/>
              <a:t>“The expected coverage is the </a:t>
            </a:r>
            <a:r>
              <a:rPr lang="en-US" b="1" dirty="0"/>
              <a:t>average number of times that each nucleotide is expected to be sequenced</a:t>
            </a:r>
            <a:r>
              <a:rPr lang="en-US" dirty="0"/>
              <a:t> given a certain number of reads of a given length and the assumption that reads are </a:t>
            </a:r>
            <a:r>
              <a:rPr lang="en-US" b="1" dirty="0"/>
              <a:t>randomly</a:t>
            </a:r>
            <a:r>
              <a:rPr lang="en-US" dirty="0"/>
              <a:t> distributed across an idealized genome”</a:t>
            </a:r>
          </a:p>
          <a:p>
            <a:pPr algn="ctr"/>
            <a:r>
              <a:rPr lang="en-US" dirty="0"/>
              <a:t>Also called depth or depth of coverage</a:t>
            </a:r>
          </a:p>
        </p:txBody>
      </p:sp>
      <p:sp>
        <p:nvSpPr>
          <p:cNvPr id="7" name="Rectangle 6"/>
          <p:cNvSpPr/>
          <p:nvPr/>
        </p:nvSpPr>
        <p:spPr>
          <a:xfrm>
            <a:off x="0" y="4941168"/>
            <a:ext cx="9144000" cy="3600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Genome sequence</a:t>
            </a:r>
          </a:p>
        </p:txBody>
      </p:sp>
      <p:grpSp>
        <p:nvGrpSpPr>
          <p:cNvPr id="52" name="Group 51"/>
          <p:cNvGrpSpPr/>
          <p:nvPr/>
        </p:nvGrpSpPr>
        <p:grpSpPr>
          <a:xfrm>
            <a:off x="467544" y="4136457"/>
            <a:ext cx="8676456" cy="753202"/>
            <a:chOff x="467544" y="4136457"/>
            <a:chExt cx="8676456" cy="753202"/>
          </a:xfrm>
        </p:grpSpPr>
        <p:sp>
          <p:nvSpPr>
            <p:cNvPr id="11" name="Rectangle 10"/>
            <p:cNvSpPr/>
            <p:nvPr/>
          </p:nvSpPr>
          <p:spPr>
            <a:xfrm>
              <a:off x="467544" y="474278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2" name="Rectangle 11"/>
            <p:cNvSpPr/>
            <p:nvPr/>
          </p:nvSpPr>
          <p:spPr>
            <a:xfrm>
              <a:off x="847266"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3" name="Rectangle 12"/>
            <p:cNvSpPr/>
            <p:nvPr/>
          </p:nvSpPr>
          <p:spPr>
            <a:xfrm>
              <a:off x="1379388" y="4733528"/>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5" name="Rectangle 14"/>
            <p:cNvSpPr/>
            <p:nvPr/>
          </p:nvSpPr>
          <p:spPr>
            <a:xfrm>
              <a:off x="1759110"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6" name="Rectangle 15"/>
            <p:cNvSpPr/>
            <p:nvPr/>
          </p:nvSpPr>
          <p:spPr>
            <a:xfrm>
              <a:off x="1364283" y="4335095"/>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7" name="Rectangle 16"/>
            <p:cNvSpPr/>
            <p:nvPr/>
          </p:nvSpPr>
          <p:spPr>
            <a:xfrm>
              <a:off x="499507" y="4335095"/>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8" name="Rectangle 17"/>
            <p:cNvSpPr/>
            <p:nvPr/>
          </p:nvSpPr>
          <p:spPr>
            <a:xfrm>
              <a:off x="894170" y="4136457"/>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9" name="Rectangle 18"/>
            <p:cNvSpPr/>
            <p:nvPr/>
          </p:nvSpPr>
          <p:spPr>
            <a:xfrm>
              <a:off x="2276128" y="4733528"/>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0" name="Rectangle 19"/>
            <p:cNvSpPr/>
            <p:nvPr/>
          </p:nvSpPr>
          <p:spPr>
            <a:xfrm>
              <a:off x="2655850"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1" name="Rectangle 20"/>
            <p:cNvSpPr/>
            <p:nvPr/>
          </p:nvSpPr>
          <p:spPr>
            <a:xfrm>
              <a:off x="2240011" y="4335095"/>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2" name="Rectangle 21"/>
            <p:cNvSpPr/>
            <p:nvPr/>
          </p:nvSpPr>
          <p:spPr>
            <a:xfrm>
              <a:off x="3151856" y="4733274"/>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3" name="Rectangle 22"/>
            <p:cNvSpPr/>
            <p:nvPr/>
          </p:nvSpPr>
          <p:spPr>
            <a:xfrm>
              <a:off x="3531578"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4" name="Rectangle 23"/>
            <p:cNvSpPr/>
            <p:nvPr/>
          </p:nvSpPr>
          <p:spPr>
            <a:xfrm>
              <a:off x="4716016" y="474278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5" name="Rectangle 24"/>
            <p:cNvSpPr/>
            <p:nvPr/>
          </p:nvSpPr>
          <p:spPr>
            <a:xfrm>
              <a:off x="5627861" y="4745643"/>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6" name="Rectangle 25"/>
            <p:cNvSpPr/>
            <p:nvPr/>
          </p:nvSpPr>
          <p:spPr>
            <a:xfrm>
              <a:off x="6732240" y="4733274"/>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7" name="Rectangle 26"/>
            <p:cNvSpPr/>
            <p:nvPr/>
          </p:nvSpPr>
          <p:spPr>
            <a:xfrm>
              <a:off x="6125195"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8" name="Rectangle 27"/>
            <p:cNvSpPr/>
            <p:nvPr/>
          </p:nvSpPr>
          <p:spPr>
            <a:xfrm>
              <a:off x="7739888" y="4733528"/>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9" name="Rectangle 28"/>
            <p:cNvSpPr/>
            <p:nvPr/>
          </p:nvSpPr>
          <p:spPr>
            <a:xfrm>
              <a:off x="8651733" y="4722609"/>
              <a:ext cx="492267"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31" name="Rectangle 30"/>
            <p:cNvSpPr/>
            <p:nvPr/>
          </p:nvSpPr>
          <p:spPr>
            <a:xfrm>
              <a:off x="8119610"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32" name="Rectangle 31"/>
            <p:cNvSpPr/>
            <p:nvPr/>
          </p:nvSpPr>
          <p:spPr>
            <a:xfrm>
              <a:off x="7111962" y="4539002"/>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33" name="Rectangle 32"/>
            <p:cNvSpPr/>
            <p:nvPr/>
          </p:nvSpPr>
          <p:spPr>
            <a:xfrm>
              <a:off x="7644084" y="4335095"/>
              <a:ext cx="759445" cy="1440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grpSp>
        <p:nvGrpSpPr>
          <p:cNvPr id="53" name="Group 52"/>
          <p:cNvGrpSpPr/>
          <p:nvPr/>
        </p:nvGrpSpPr>
        <p:grpSpPr>
          <a:xfrm>
            <a:off x="0" y="4002529"/>
            <a:ext cx="8417522" cy="1740255"/>
            <a:chOff x="0" y="4002529"/>
            <a:chExt cx="8417522" cy="1740255"/>
          </a:xfrm>
        </p:grpSpPr>
        <p:sp>
          <p:nvSpPr>
            <p:cNvPr id="10" name="TextBox 9"/>
            <p:cNvSpPr txBox="1"/>
            <p:nvPr/>
          </p:nvSpPr>
          <p:spPr>
            <a:xfrm>
              <a:off x="0" y="5229200"/>
              <a:ext cx="1063137" cy="369332"/>
            </a:xfrm>
            <a:prstGeom prst="rect">
              <a:avLst/>
            </a:prstGeom>
            <a:noFill/>
          </p:spPr>
          <p:txBody>
            <a:bodyPr wrap="none" rtlCol="0">
              <a:spAutoFit/>
            </a:bodyPr>
            <a:lstStyle/>
            <a:p>
              <a:r>
                <a:rPr lang="en-US" dirty="0">
                  <a:solidFill>
                    <a:srgbClr val="FF0000"/>
                  </a:solidFill>
                </a:rPr>
                <a:t>Coverage</a:t>
              </a:r>
            </a:p>
          </p:txBody>
        </p:sp>
        <p:grpSp>
          <p:nvGrpSpPr>
            <p:cNvPr id="51" name="Group 50"/>
            <p:cNvGrpSpPr/>
            <p:nvPr/>
          </p:nvGrpSpPr>
          <p:grpSpPr>
            <a:xfrm>
              <a:off x="1331183" y="4002529"/>
              <a:ext cx="7086339" cy="1740255"/>
              <a:chOff x="1331183" y="4002529"/>
              <a:chExt cx="7086339" cy="1740255"/>
            </a:xfrm>
          </p:grpSpPr>
          <p:cxnSp>
            <p:nvCxnSpPr>
              <p:cNvPr id="35" name="Straight Arrow Connector 34"/>
              <p:cNvCxnSpPr/>
              <p:nvPr/>
            </p:nvCxnSpPr>
            <p:spPr>
              <a:xfrm>
                <a:off x="1475656" y="4005064"/>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2411760" y="4002529"/>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707904" y="4005064"/>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499992" y="4022702"/>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828828" y="4025563"/>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308304" y="4002529"/>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266692" y="4005064"/>
                <a:ext cx="0" cy="1440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331183" y="5358510"/>
                <a:ext cx="301660" cy="369332"/>
              </a:xfrm>
              <a:prstGeom prst="rect">
                <a:avLst/>
              </a:prstGeom>
              <a:noFill/>
            </p:spPr>
            <p:txBody>
              <a:bodyPr wrap="none" rtlCol="0">
                <a:spAutoFit/>
              </a:bodyPr>
              <a:lstStyle/>
              <a:p>
                <a:r>
                  <a:rPr lang="en-US" dirty="0">
                    <a:solidFill>
                      <a:srgbClr val="FF0000"/>
                    </a:solidFill>
                  </a:rPr>
                  <a:t>4</a:t>
                </a:r>
              </a:p>
            </p:txBody>
          </p:sp>
          <p:sp>
            <p:nvSpPr>
              <p:cNvPr id="45" name="TextBox 44"/>
              <p:cNvSpPr txBox="1"/>
              <p:nvPr/>
            </p:nvSpPr>
            <p:spPr>
              <a:xfrm>
                <a:off x="2276128" y="5373452"/>
                <a:ext cx="301660" cy="369332"/>
              </a:xfrm>
              <a:prstGeom prst="rect">
                <a:avLst/>
              </a:prstGeom>
              <a:noFill/>
            </p:spPr>
            <p:txBody>
              <a:bodyPr wrap="none" rtlCol="0">
                <a:spAutoFit/>
              </a:bodyPr>
              <a:lstStyle/>
              <a:p>
                <a:r>
                  <a:rPr lang="en-US" dirty="0">
                    <a:solidFill>
                      <a:srgbClr val="FF0000"/>
                    </a:solidFill>
                  </a:rPr>
                  <a:t>3</a:t>
                </a:r>
              </a:p>
            </p:txBody>
          </p:sp>
          <p:sp>
            <p:nvSpPr>
              <p:cNvPr id="46" name="TextBox 45"/>
              <p:cNvSpPr txBox="1"/>
              <p:nvPr/>
            </p:nvSpPr>
            <p:spPr>
              <a:xfrm>
                <a:off x="3557074" y="5373452"/>
                <a:ext cx="301660" cy="369332"/>
              </a:xfrm>
              <a:prstGeom prst="rect">
                <a:avLst/>
              </a:prstGeom>
              <a:noFill/>
            </p:spPr>
            <p:txBody>
              <a:bodyPr wrap="none" rtlCol="0">
                <a:spAutoFit/>
              </a:bodyPr>
              <a:lstStyle/>
              <a:p>
                <a:r>
                  <a:rPr lang="en-US" dirty="0">
                    <a:solidFill>
                      <a:srgbClr val="FF0000"/>
                    </a:solidFill>
                  </a:rPr>
                  <a:t>2</a:t>
                </a:r>
              </a:p>
            </p:txBody>
          </p:sp>
          <p:sp>
            <p:nvSpPr>
              <p:cNvPr id="47" name="TextBox 46"/>
              <p:cNvSpPr txBox="1"/>
              <p:nvPr/>
            </p:nvSpPr>
            <p:spPr>
              <a:xfrm>
                <a:off x="4349162" y="5358510"/>
                <a:ext cx="301660" cy="369332"/>
              </a:xfrm>
              <a:prstGeom prst="rect">
                <a:avLst/>
              </a:prstGeom>
              <a:noFill/>
            </p:spPr>
            <p:txBody>
              <a:bodyPr wrap="none" rtlCol="0">
                <a:spAutoFit/>
              </a:bodyPr>
              <a:lstStyle/>
              <a:p>
                <a:r>
                  <a:rPr lang="en-US" dirty="0">
                    <a:solidFill>
                      <a:srgbClr val="FF0000"/>
                    </a:solidFill>
                  </a:rPr>
                  <a:t>0</a:t>
                </a:r>
              </a:p>
            </p:txBody>
          </p:sp>
          <p:sp>
            <p:nvSpPr>
              <p:cNvPr id="48" name="TextBox 47"/>
              <p:cNvSpPr txBox="1"/>
              <p:nvPr/>
            </p:nvSpPr>
            <p:spPr>
              <a:xfrm>
                <a:off x="5677998" y="5358510"/>
                <a:ext cx="301660" cy="369332"/>
              </a:xfrm>
              <a:prstGeom prst="rect">
                <a:avLst/>
              </a:prstGeom>
              <a:noFill/>
            </p:spPr>
            <p:txBody>
              <a:bodyPr wrap="none" rtlCol="0">
                <a:spAutoFit/>
              </a:bodyPr>
              <a:lstStyle/>
              <a:p>
                <a:r>
                  <a:rPr lang="en-US" dirty="0">
                    <a:solidFill>
                      <a:srgbClr val="FF0000"/>
                    </a:solidFill>
                  </a:rPr>
                  <a:t>1</a:t>
                </a:r>
              </a:p>
            </p:txBody>
          </p:sp>
          <p:sp>
            <p:nvSpPr>
              <p:cNvPr id="49" name="TextBox 48"/>
              <p:cNvSpPr txBox="1"/>
              <p:nvPr/>
            </p:nvSpPr>
            <p:spPr>
              <a:xfrm>
                <a:off x="7157474" y="5358510"/>
                <a:ext cx="301660" cy="369332"/>
              </a:xfrm>
              <a:prstGeom prst="rect">
                <a:avLst/>
              </a:prstGeom>
              <a:noFill/>
            </p:spPr>
            <p:txBody>
              <a:bodyPr wrap="none" rtlCol="0">
                <a:spAutoFit/>
              </a:bodyPr>
              <a:lstStyle/>
              <a:p>
                <a:r>
                  <a:rPr lang="en-US" dirty="0">
                    <a:solidFill>
                      <a:srgbClr val="FF0000"/>
                    </a:solidFill>
                  </a:rPr>
                  <a:t>2</a:t>
                </a:r>
              </a:p>
            </p:txBody>
          </p:sp>
          <p:sp>
            <p:nvSpPr>
              <p:cNvPr id="50" name="TextBox 49"/>
              <p:cNvSpPr txBox="1"/>
              <p:nvPr/>
            </p:nvSpPr>
            <p:spPr>
              <a:xfrm>
                <a:off x="8115862" y="5373452"/>
                <a:ext cx="301660" cy="369332"/>
              </a:xfrm>
              <a:prstGeom prst="rect">
                <a:avLst/>
              </a:prstGeom>
              <a:noFill/>
            </p:spPr>
            <p:txBody>
              <a:bodyPr wrap="none" rtlCol="0">
                <a:spAutoFit/>
              </a:bodyPr>
              <a:lstStyle/>
              <a:p>
                <a:r>
                  <a:rPr lang="en-US" dirty="0">
                    <a:solidFill>
                      <a:srgbClr val="FF0000"/>
                    </a:solidFill>
                  </a:rPr>
                  <a:t>3</a:t>
                </a:r>
              </a:p>
            </p:txBody>
          </p:sp>
        </p:grpSp>
      </p:grpSp>
    </p:spTree>
    <p:extLst>
      <p:ext uri="{BB962C8B-B14F-4D97-AF65-F5344CB8AC3E}">
        <p14:creationId xmlns:p14="http://schemas.microsoft.com/office/powerpoint/2010/main" val="2498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linds(horizontal)">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linds(horizontal)">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225861" y="1805915"/>
            <a:ext cx="4711219" cy="4429785"/>
            <a:chOff x="4225861" y="1805915"/>
            <a:chExt cx="4711219" cy="4429785"/>
          </a:xfrm>
        </p:grpSpPr>
        <p:pic>
          <p:nvPicPr>
            <p:cNvPr id="63" name="Picture 62"/>
            <p:cNvPicPr>
              <a:picLocks noChangeAspect="1"/>
            </p:cNvPicPr>
            <p:nvPr/>
          </p:nvPicPr>
          <p:blipFill>
            <a:blip r:embed="rId3"/>
            <a:stretch>
              <a:fillRect/>
            </a:stretch>
          </p:blipFill>
          <p:spPr>
            <a:xfrm>
              <a:off x="4225861" y="2878644"/>
              <a:ext cx="4557090" cy="3357056"/>
            </a:xfrm>
            <a:prstGeom prst="rect">
              <a:avLst/>
            </a:prstGeom>
          </p:spPr>
        </p:pic>
        <p:sp>
          <p:nvSpPr>
            <p:cNvPr id="65" name="TextBox 64"/>
            <p:cNvSpPr txBox="1"/>
            <p:nvPr/>
          </p:nvSpPr>
          <p:spPr>
            <a:xfrm>
              <a:off x="4615595" y="1805915"/>
              <a:ext cx="4321485" cy="923330"/>
            </a:xfrm>
            <a:prstGeom prst="rect">
              <a:avLst/>
            </a:prstGeom>
            <a:noFill/>
          </p:spPr>
          <p:txBody>
            <a:bodyPr wrap="square" rtlCol="0">
              <a:spAutoFit/>
            </a:bodyPr>
            <a:lstStyle/>
            <a:p>
              <a:r>
                <a:rPr lang="en-US" dirty="0"/>
                <a:t>Theoretical coverage according to the Lander-Waterman formula for the human genome and </a:t>
              </a:r>
              <a:r>
                <a:rPr lang="en-US" dirty="0" err="1"/>
                <a:t>exome</a:t>
              </a:r>
              <a:r>
                <a:rPr lang="en-US" dirty="0"/>
                <a:t> sequencing</a:t>
              </a:r>
            </a:p>
          </p:txBody>
        </p:sp>
      </p:grpSp>
      <p:sp>
        <p:nvSpPr>
          <p:cNvPr id="2" name="Título 1"/>
          <p:cNvSpPr>
            <a:spLocks noGrp="1"/>
          </p:cNvSpPr>
          <p:nvPr>
            <p:ph type="title"/>
          </p:nvPr>
        </p:nvSpPr>
        <p:spPr/>
        <p:txBody>
          <a:bodyPr>
            <a:normAutofit fontScale="90000"/>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Coverage</a:t>
            </a:r>
            <a:r>
              <a:rPr lang="es-ES" dirty="0"/>
              <a:t> </a:t>
            </a:r>
            <a:r>
              <a:rPr lang="es-ES" dirty="0" err="1"/>
              <a:t>Sanger</a:t>
            </a:r>
            <a:r>
              <a:rPr lang="es-ES" dirty="0"/>
              <a:t> vs NGS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16</a:t>
            </a:fld>
            <a:endParaRPr lang="en-US" dirty="0"/>
          </a:p>
        </p:txBody>
      </p:sp>
      <p:sp>
        <p:nvSpPr>
          <p:cNvPr id="14" name="Rectangle 13"/>
          <p:cNvSpPr/>
          <p:nvPr/>
        </p:nvSpPr>
        <p:spPr>
          <a:xfrm>
            <a:off x="0" y="5877272"/>
            <a:ext cx="8532440" cy="830997"/>
          </a:xfrm>
          <a:prstGeom prst="rect">
            <a:avLst/>
          </a:prstGeom>
        </p:spPr>
        <p:txBody>
          <a:bodyPr wrap="square">
            <a:spAutoFit/>
          </a:bodyPr>
          <a:lstStyle/>
          <a:p>
            <a:r>
              <a:rPr lang="en-US" sz="1200" dirty="0">
                <a:solidFill>
                  <a:schemeClr val="bg1">
                    <a:lumMod val="65000"/>
                  </a:schemeClr>
                </a:solidFill>
              </a:rPr>
              <a:t>Sims et al, 2014. </a:t>
            </a:r>
            <a:r>
              <a:rPr lang="en-US" sz="1200" dirty="0">
                <a:solidFill>
                  <a:schemeClr val="bg1">
                    <a:lumMod val="65000"/>
                  </a:schemeClr>
                </a:solidFill>
                <a:hlinkClick r:id="rId4"/>
              </a:rPr>
              <a:t>http://www.nature.com/nrg/journal/v15/n2/full/nrg3642.html</a:t>
            </a:r>
            <a:endParaRPr lang="en-US" sz="1200" dirty="0">
              <a:solidFill>
                <a:schemeClr val="bg1">
                  <a:lumMod val="65000"/>
                </a:schemeClr>
              </a:solidFill>
            </a:endParaRPr>
          </a:p>
          <a:p>
            <a:r>
              <a:rPr lang="en-US" sz="1200" dirty="0">
                <a:solidFill>
                  <a:schemeClr val="bg1">
                    <a:lumMod val="65000"/>
                  </a:schemeClr>
                </a:solidFill>
              </a:rPr>
              <a:t>Lander &amp; Waterman, 1988. </a:t>
            </a:r>
            <a:r>
              <a:rPr lang="en-US" sz="1200" dirty="0">
                <a:solidFill>
                  <a:schemeClr val="bg1">
                    <a:lumMod val="65000"/>
                  </a:schemeClr>
                </a:solidFill>
                <a:hlinkClick r:id="rId5"/>
              </a:rPr>
              <a:t>http://www.ncbi.nlm.nih.gov/pubmed/3294162</a:t>
            </a:r>
            <a:endParaRPr lang="en-US" sz="1200" dirty="0">
              <a:solidFill>
                <a:schemeClr val="bg1">
                  <a:lumMod val="65000"/>
                </a:schemeClr>
              </a:solidFill>
            </a:endParaRPr>
          </a:p>
          <a:p>
            <a:r>
              <a:rPr lang="en-US" sz="1200" dirty="0">
                <a:solidFill>
                  <a:schemeClr val="bg1">
                    <a:lumMod val="65000"/>
                  </a:schemeClr>
                </a:solidFill>
                <a:hlinkClick r:id="rId6"/>
              </a:rPr>
              <a:t>http://www.illumina.com/documents/products/technotes/technote_coverage_calculation.pdf</a:t>
            </a:r>
            <a:endParaRPr lang="en-US" sz="1200" dirty="0">
              <a:solidFill>
                <a:schemeClr val="bg1">
                  <a:lumMod val="65000"/>
                </a:schemeClr>
              </a:solidFill>
            </a:endParaRPr>
          </a:p>
          <a:p>
            <a:endParaRPr lang="en-US" sz="1200" dirty="0">
              <a:solidFill>
                <a:schemeClr val="bg1">
                  <a:lumMod val="65000"/>
                </a:schemeClr>
              </a:solidFill>
            </a:endParaRPr>
          </a:p>
        </p:txBody>
      </p:sp>
      <p:grpSp>
        <p:nvGrpSpPr>
          <p:cNvPr id="64" name="Group 63"/>
          <p:cNvGrpSpPr/>
          <p:nvPr/>
        </p:nvGrpSpPr>
        <p:grpSpPr>
          <a:xfrm>
            <a:off x="2108606" y="1955314"/>
            <a:ext cx="1887330" cy="1050930"/>
            <a:chOff x="1471084" y="1955314"/>
            <a:chExt cx="1887330" cy="1050930"/>
          </a:xfrm>
        </p:grpSpPr>
        <p:sp>
          <p:nvSpPr>
            <p:cNvPr id="5" name="TextBox 4"/>
            <p:cNvSpPr txBox="1"/>
            <p:nvPr/>
          </p:nvSpPr>
          <p:spPr>
            <a:xfrm>
              <a:off x="1471084" y="2324646"/>
              <a:ext cx="826556" cy="369332"/>
            </a:xfrm>
            <a:prstGeom prst="rect">
              <a:avLst/>
            </a:prstGeom>
            <a:noFill/>
          </p:spPr>
          <p:txBody>
            <a:bodyPr wrap="none" rtlCol="0">
              <a:spAutoFit/>
            </a:bodyPr>
            <a:lstStyle/>
            <a:p>
              <a:r>
                <a:rPr lang="en-US" dirty="0"/>
                <a:t>Sanger</a:t>
              </a:r>
            </a:p>
          </p:txBody>
        </p:sp>
        <p:sp>
          <p:nvSpPr>
            <p:cNvPr id="9" name="TextBox 8"/>
            <p:cNvSpPr txBox="1"/>
            <p:nvPr/>
          </p:nvSpPr>
          <p:spPr>
            <a:xfrm>
              <a:off x="1576314" y="2636912"/>
              <a:ext cx="606318" cy="369332"/>
            </a:xfrm>
            <a:prstGeom prst="rect">
              <a:avLst/>
            </a:prstGeom>
            <a:noFill/>
          </p:spPr>
          <p:txBody>
            <a:bodyPr wrap="none" rtlCol="0">
              <a:spAutoFit/>
            </a:bodyPr>
            <a:lstStyle/>
            <a:p>
              <a:r>
                <a:rPr lang="en-US" dirty="0"/>
                <a:t>8-10</a:t>
              </a:r>
            </a:p>
          </p:txBody>
        </p:sp>
        <p:sp>
          <p:nvSpPr>
            <p:cNvPr id="30" name="TextBox 29"/>
            <p:cNvSpPr txBox="1"/>
            <p:nvPr/>
          </p:nvSpPr>
          <p:spPr>
            <a:xfrm>
              <a:off x="1573616" y="1955314"/>
              <a:ext cx="1767694" cy="369332"/>
            </a:xfrm>
            <a:prstGeom prst="rect">
              <a:avLst/>
            </a:prstGeom>
            <a:noFill/>
          </p:spPr>
          <p:txBody>
            <a:bodyPr wrap="none" rtlCol="0">
              <a:spAutoFit/>
            </a:bodyPr>
            <a:lstStyle/>
            <a:p>
              <a:r>
                <a:rPr lang="en-US" dirty="0"/>
                <a:t>Typical Coverage</a:t>
              </a:r>
            </a:p>
          </p:txBody>
        </p:sp>
        <p:sp>
          <p:nvSpPr>
            <p:cNvPr id="34" name="TextBox 33"/>
            <p:cNvSpPr txBox="1"/>
            <p:nvPr/>
          </p:nvSpPr>
          <p:spPr>
            <a:xfrm>
              <a:off x="2417035" y="2324646"/>
              <a:ext cx="939267" cy="369332"/>
            </a:xfrm>
            <a:prstGeom prst="rect">
              <a:avLst/>
            </a:prstGeom>
            <a:noFill/>
          </p:spPr>
          <p:txBody>
            <a:bodyPr wrap="none" rtlCol="0">
              <a:spAutoFit/>
            </a:bodyPr>
            <a:lstStyle/>
            <a:p>
              <a:r>
                <a:rPr lang="en-US" dirty="0" err="1"/>
                <a:t>Illumina</a:t>
              </a:r>
              <a:endParaRPr lang="en-US" dirty="0"/>
            </a:p>
          </p:txBody>
        </p:sp>
        <p:sp>
          <p:nvSpPr>
            <p:cNvPr id="54" name="TextBox 53"/>
            <p:cNvSpPr txBox="1"/>
            <p:nvPr/>
          </p:nvSpPr>
          <p:spPr>
            <a:xfrm flipH="1">
              <a:off x="2417035" y="2636912"/>
              <a:ext cx="941379" cy="369332"/>
            </a:xfrm>
            <a:prstGeom prst="rect">
              <a:avLst/>
            </a:prstGeom>
            <a:noFill/>
          </p:spPr>
          <p:txBody>
            <a:bodyPr wrap="square" rtlCol="0">
              <a:spAutoFit/>
            </a:bodyPr>
            <a:lstStyle/>
            <a:p>
              <a:r>
                <a:rPr lang="en-US" dirty="0"/>
                <a:t>50-100</a:t>
              </a:r>
            </a:p>
          </p:txBody>
        </p:sp>
      </p:grpSp>
      <p:sp>
        <p:nvSpPr>
          <p:cNvPr id="36" name="TextBox 35"/>
          <p:cNvSpPr txBox="1"/>
          <p:nvPr/>
        </p:nvSpPr>
        <p:spPr>
          <a:xfrm>
            <a:off x="146984" y="2082914"/>
            <a:ext cx="1832728" cy="923330"/>
          </a:xfrm>
          <a:prstGeom prst="rect">
            <a:avLst/>
          </a:prstGeom>
          <a:noFill/>
        </p:spPr>
        <p:txBody>
          <a:bodyPr wrap="none" rtlCol="0">
            <a:spAutoFit/>
          </a:bodyPr>
          <a:lstStyle/>
          <a:p>
            <a:r>
              <a:rPr lang="en-US" sz="5400" b="1" dirty="0"/>
              <a:t>Why?</a:t>
            </a:r>
          </a:p>
        </p:txBody>
      </p:sp>
      <p:grpSp>
        <p:nvGrpSpPr>
          <p:cNvPr id="67" name="Group 66"/>
          <p:cNvGrpSpPr/>
          <p:nvPr/>
        </p:nvGrpSpPr>
        <p:grpSpPr>
          <a:xfrm>
            <a:off x="-36512" y="3212976"/>
            <a:ext cx="4118289" cy="1035390"/>
            <a:chOff x="-36512" y="3573039"/>
            <a:chExt cx="4118289" cy="1035390"/>
          </a:xfrm>
        </p:grpSpPr>
        <p:grpSp>
          <p:nvGrpSpPr>
            <p:cNvPr id="61" name="Group 60"/>
            <p:cNvGrpSpPr/>
            <p:nvPr/>
          </p:nvGrpSpPr>
          <p:grpSpPr>
            <a:xfrm>
              <a:off x="-36512" y="3944470"/>
              <a:ext cx="4118289" cy="663959"/>
              <a:chOff x="448514" y="3981823"/>
              <a:chExt cx="4118289" cy="663959"/>
            </a:xfrm>
          </p:grpSpPr>
          <p:sp>
            <p:nvSpPr>
              <p:cNvPr id="55" name="Rectangle 54"/>
              <p:cNvSpPr/>
              <p:nvPr/>
            </p:nvSpPr>
            <p:spPr>
              <a:xfrm>
                <a:off x="448514" y="4106725"/>
                <a:ext cx="1178102" cy="369332"/>
              </a:xfrm>
              <a:prstGeom prst="rect">
                <a:avLst/>
              </a:prstGeom>
            </p:spPr>
            <p:txBody>
              <a:bodyPr wrap="none">
                <a:spAutoFit/>
              </a:bodyPr>
              <a:lstStyle/>
              <a:p>
                <a:r>
                  <a:rPr lang="en-US" dirty="0"/>
                  <a:t>Coverage=</a:t>
                </a:r>
              </a:p>
            </p:txBody>
          </p:sp>
          <p:grpSp>
            <p:nvGrpSpPr>
              <p:cNvPr id="60" name="Group 59"/>
              <p:cNvGrpSpPr/>
              <p:nvPr/>
            </p:nvGrpSpPr>
            <p:grpSpPr>
              <a:xfrm>
                <a:off x="1471084" y="3981823"/>
                <a:ext cx="3095719" cy="663959"/>
                <a:chOff x="119529" y="4019176"/>
                <a:chExt cx="3095719" cy="663959"/>
              </a:xfrm>
            </p:grpSpPr>
            <p:sp>
              <p:nvSpPr>
                <p:cNvPr id="37" name="TextBox 36"/>
                <p:cNvSpPr txBox="1"/>
                <p:nvPr/>
              </p:nvSpPr>
              <p:spPr>
                <a:xfrm>
                  <a:off x="119529" y="4019176"/>
                  <a:ext cx="3095719" cy="369332"/>
                </a:xfrm>
                <a:prstGeom prst="rect">
                  <a:avLst/>
                </a:prstGeom>
                <a:noFill/>
              </p:spPr>
              <p:txBody>
                <a:bodyPr wrap="none" rtlCol="0">
                  <a:spAutoFit/>
                </a:bodyPr>
                <a:lstStyle/>
                <a:p>
                  <a:r>
                    <a:rPr lang="en-US" dirty="0"/>
                    <a:t>Read length x Number of reads</a:t>
                  </a:r>
                </a:p>
              </p:txBody>
            </p:sp>
            <p:sp>
              <p:nvSpPr>
                <p:cNvPr id="56" name="TextBox 55"/>
                <p:cNvSpPr txBox="1"/>
                <p:nvPr/>
              </p:nvSpPr>
              <p:spPr>
                <a:xfrm>
                  <a:off x="908768" y="4313803"/>
                  <a:ext cx="1388872" cy="369332"/>
                </a:xfrm>
                <a:prstGeom prst="rect">
                  <a:avLst/>
                </a:prstGeom>
                <a:noFill/>
              </p:spPr>
              <p:txBody>
                <a:bodyPr wrap="none" rtlCol="0">
                  <a:spAutoFit/>
                </a:bodyPr>
                <a:lstStyle/>
                <a:p>
                  <a:r>
                    <a:rPr lang="en-US" dirty="0"/>
                    <a:t>Genome size</a:t>
                  </a:r>
                </a:p>
              </p:txBody>
            </p:sp>
            <p:cxnSp>
              <p:nvCxnSpPr>
                <p:cNvPr id="58" name="Straight Connector 57"/>
                <p:cNvCxnSpPr/>
                <p:nvPr/>
              </p:nvCxnSpPr>
              <p:spPr>
                <a:xfrm>
                  <a:off x="179293" y="4358626"/>
                  <a:ext cx="294030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62" name="Rectangle 61"/>
            <p:cNvSpPr/>
            <p:nvPr/>
          </p:nvSpPr>
          <p:spPr>
            <a:xfrm>
              <a:off x="405622" y="3573039"/>
              <a:ext cx="2870234" cy="369332"/>
            </a:xfrm>
            <a:prstGeom prst="rect">
              <a:avLst/>
            </a:prstGeom>
          </p:spPr>
          <p:txBody>
            <a:bodyPr wrap="none">
              <a:spAutoFit/>
            </a:bodyPr>
            <a:lstStyle/>
            <a:p>
              <a:r>
                <a:rPr lang="en-US" dirty="0"/>
                <a:t>Lander and Waterman, 1988</a:t>
              </a:r>
            </a:p>
          </p:txBody>
        </p:sp>
      </p:grpSp>
      <p:grpSp>
        <p:nvGrpSpPr>
          <p:cNvPr id="71" name="Group 70"/>
          <p:cNvGrpSpPr/>
          <p:nvPr/>
        </p:nvGrpSpPr>
        <p:grpSpPr>
          <a:xfrm>
            <a:off x="-36512" y="4509120"/>
            <a:ext cx="4352499" cy="1398032"/>
            <a:chOff x="-36512" y="4509120"/>
            <a:chExt cx="4352499" cy="1398032"/>
          </a:xfrm>
        </p:grpSpPr>
        <p:sp>
          <p:nvSpPr>
            <p:cNvPr id="68" name="TextBox 67"/>
            <p:cNvSpPr txBox="1"/>
            <p:nvPr/>
          </p:nvSpPr>
          <p:spPr>
            <a:xfrm>
              <a:off x="-36512" y="4509120"/>
              <a:ext cx="4352499" cy="369332"/>
            </a:xfrm>
            <a:prstGeom prst="rect">
              <a:avLst/>
            </a:prstGeom>
            <a:noFill/>
          </p:spPr>
          <p:txBody>
            <a:bodyPr wrap="none" rtlCol="0">
              <a:spAutoFit/>
            </a:bodyPr>
            <a:lstStyle/>
            <a:p>
              <a:r>
                <a:rPr lang="en-US" dirty="0"/>
                <a:t>Probability that a base is sequenced Y times:</a:t>
              </a:r>
            </a:p>
          </p:txBody>
        </p:sp>
        <p:pic>
          <p:nvPicPr>
            <p:cNvPr id="70" name="Picture 69"/>
            <p:cNvPicPr>
              <a:picLocks noChangeAspect="1"/>
            </p:cNvPicPr>
            <p:nvPr/>
          </p:nvPicPr>
          <p:blipFill rotWithShape="1">
            <a:blip r:embed="rId7"/>
            <a:srcRect l="36511" r="36353"/>
            <a:stretch/>
          </p:blipFill>
          <p:spPr>
            <a:xfrm>
              <a:off x="982757" y="4878452"/>
              <a:ext cx="2181412" cy="1028700"/>
            </a:xfrm>
            <a:prstGeom prst="rect">
              <a:avLst/>
            </a:prstGeom>
          </p:spPr>
        </p:pic>
      </p:grpSp>
    </p:spTree>
    <p:extLst>
      <p:ext uri="{BB962C8B-B14F-4D97-AF65-F5344CB8AC3E}">
        <p14:creationId xmlns:p14="http://schemas.microsoft.com/office/powerpoint/2010/main" val="79687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Coverage</a:t>
            </a:r>
            <a:r>
              <a:rPr lang="es-ES" dirty="0"/>
              <a:t> NGS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17</a:t>
            </a:fld>
            <a:endParaRPr lang="en-US" dirty="0"/>
          </a:p>
        </p:txBody>
      </p:sp>
      <p:sp>
        <p:nvSpPr>
          <p:cNvPr id="14" name="Rectangle 13"/>
          <p:cNvSpPr/>
          <p:nvPr/>
        </p:nvSpPr>
        <p:spPr>
          <a:xfrm>
            <a:off x="0" y="5877272"/>
            <a:ext cx="8532440" cy="830997"/>
          </a:xfrm>
          <a:prstGeom prst="rect">
            <a:avLst/>
          </a:prstGeom>
        </p:spPr>
        <p:txBody>
          <a:bodyPr wrap="square">
            <a:spAutoFit/>
          </a:bodyPr>
          <a:lstStyle/>
          <a:p>
            <a:r>
              <a:rPr lang="en-US" sz="1200" dirty="0">
                <a:solidFill>
                  <a:schemeClr val="bg1">
                    <a:lumMod val="65000"/>
                  </a:schemeClr>
                </a:solidFill>
              </a:rPr>
              <a:t>Sims et al, 2014. </a:t>
            </a:r>
            <a:r>
              <a:rPr lang="en-US" sz="1200" dirty="0">
                <a:solidFill>
                  <a:schemeClr val="bg1">
                    <a:lumMod val="65000"/>
                  </a:schemeClr>
                </a:solidFill>
                <a:hlinkClick r:id="rId3"/>
              </a:rPr>
              <a:t>http://www.nature.com/nrg/journal/v15/n2/full/nrg3642.html</a:t>
            </a:r>
            <a:endParaRPr lang="en-US" sz="1200" dirty="0">
              <a:solidFill>
                <a:schemeClr val="bg1">
                  <a:lumMod val="65000"/>
                </a:schemeClr>
              </a:solidFill>
            </a:endParaRPr>
          </a:p>
          <a:p>
            <a:r>
              <a:rPr lang="en-US" sz="1200" dirty="0">
                <a:solidFill>
                  <a:schemeClr val="bg1">
                    <a:lumMod val="65000"/>
                  </a:schemeClr>
                </a:solidFill>
              </a:rPr>
              <a:t>Lander &amp; Waterman, 1988. </a:t>
            </a:r>
            <a:r>
              <a:rPr lang="en-US" sz="1200" dirty="0">
                <a:solidFill>
                  <a:schemeClr val="bg1">
                    <a:lumMod val="65000"/>
                  </a:schemeClr>
                </a:solidFill>
                <a:hlinkClick r:id="rId4"/>
              </a:rPr>
              <a:t>http://www.ncbi.nlm.nih.gov/pubmed/3294162</a:t>
            </a:r>
            <a:endParaRPr lang="en-US" sz="1200" dirty="0">
              <a:solidFill>
                <a:schemeClr val="bg1">
                  <a:lumMod val="65000"/>
                </a:schemeClr>
              </a:solidFill>
            </a:endParaRPr>
          </a:p>
          <a:p>
            <a:r>
              <a:rPr lang="en-US" sz="1200" dirty="0">
                <a:solidFill>
                  <a:schemeClr val="bg1">
                    <a:lumMod val="65000"/>
                  </a:schemeClr>
                </a:solidFill>
                <a:hlinkClick r:id="rId5"/>
              </a:rPr>
              <a:t>http://www.illumina.com/documents/products/technotes/technote_coverage_calculation.pdf</a:t>
            </a:r>
            <a:endParaRPr lang="en-US" sz="1200" dirty="0">
              <a:solidFill>
                <a:schemeClr val="bg1">
                  <a:lumMod val="65000"/>
                </a:schemeClr>
              </a:solidFill>
            </a:endParaRPr>
          </a:p>
          <a:p>
            <a:endParaRPr lang="en-US" sz="1200" dirty="0">
              <a:solidFill>
                <a:schemeClr val="bg1">
                  <a:lumMod val="65000"/>
                </a:schemeClr>
              </a:solidFill>
            </a:endParaRPr>
          </a:p>
        </p:txBody>
      </p:sp>
      <p:grpSp>
        <p:nvGrpSpPr>
          <p:cNvPr id="71" name="Group 70"/>
          <p:cNvGrpSpPr/>
          <p:nvPr/>
        </p:nvGrpSpPr>
        <p:grpSpPr>
          <a:xfrm>
            <a:off x="2139737" y="1988840"/>
            <a:ext cx="4352499" cy="1398032"/>
            <a:chOff x="-36512" y="4509120"/>
            <a:chExt cx="4352499" cy="1398032"/>
          </a:xfrm>
        </p:grpSpPr>
        <p:sp>
          <p:nvSpPr>
            <p:cNvPr id="68" name="TextBox 67"/>
            <p:cNvSpPr txBox="1"/>
            <p:nvPr/>
          </p:nvSpPr>
          <p:spPr>
            <a:xfrm>
              <a:off x="-36512" y="4509120"/>
              <a:ext cx="4352499" cy="369332"/>
            </a:xfrm>
            <a:prstGeom prst="rect">
              <a:avLst/>
            </a:prstGeom>
            <a:noFill/>
          </p:spPr>
          <p:txBody>
            <a:bodyPr wrap="none" rtlCol="0">
              <a:spAutoFit/>
            </a:bodyPr>
            <a:lstStyle/>
            <a:p>
              <a:r>
                <a:rPr lang="en-US" dirty="0"/>
                <a:t>Probability that a base is sequenced Y times:</a:t>
              </a:r>
            </a:p>
          </p:txBody>
        </p:sp>
        <p:pic>
          <p:nvPicPr>
            <p:cNvPr id="70" name="Picture 69"/>
            <p:cNvPicPr>
              <a:picLocks noChangeAspect="1"/>
            </p:cNvPicPr>
            <p:nvPr/>
          </p:nvPicPr>
          <p:blipFill rotWithShape="1">
            <a:blip r:embed="rId6"/>
            <a:srcRect l="36511" r="36353"/>
            <a:stretch/>
          </p:blipFill>
          <p:spPr>
            <a:xfrm>
              <a:off x="982757" y="4878452"/>
              <a:ext cx="2181412" cy="1028700"/>
            </a:xfrm>
            <a:prstGeom prst="rect">
              <a:avLst/>
            </a:prstGeom>
          </p:spPr>
        </p:pic>
      </p:grpSp>
      <p:sp>
        <p:nvSpPr>
          <p:cNvPr id="3" name="TextBox 2"/>
          <p:cNvSpPr txBox="1"/>
          <p:nvPr/>
        </p:nvSpPr>
        <p:spPr>
          <a:xfrm>
            <a:off x="834767" y="3452807"/>
            <a:ext cx="7697673" cy="2031325"/>
          </a:xfrm>
          <a:prstGeom prst="rect">
            <a:avLst/>
          </a:prstGeom>
          <a:noFill/>
        </p:spPr>
        <p:txBody>
          <a:bodyPr wrap="square" rtlCol="0">
            <a:spAutoFit/>
          </a:bodyPr>
          <a:lstStyle/>
          <a:p>
            <a:pPr marL="285750" indent="-285750">
              <a:buFont typeface="Arial"/>
              <a:buChar char="•"/>
            </a:pPr>
            <a:r>
              <a:rPr lang="en-US" dirty="0"/>
              <a:t>Compute the probability  that a base is sequenced 4 times if you have a coverage of 5</a:t>
            </a:r>
          </a:p>
          <a:p>
            <a:pPr marL="285750" indent="-285750">
              <a:buFont typeface="Arial"/>
              <a:buChar char="•"/>
            </a:pPr>
            <a:r>
              <a:rPr lang="en-US" dirty="0"/>
              <a:t>Compute the probability  that a base is sequenced at most 4 times if you have a coverage of 5</a:t>
            </a:r>
          </a:p>
          <a:p>
            <a:pPr marL="285750" indent="-285750">
              <a:buFont typeface="Arial"/>
              <a:buChar char="•"/>
            </a:pPr>
            <a:r>
              <a:rPr lang="en-US" dirty="0"/>
              <a:t>Compute the probability  that a base is sequenced at least 4 times if you have a coverage of 5</a:t>
            </a:r>
          </a:p>
          <a:p>
            <a:pPr marL="285750" indent="-285750">
              <a:buFont typeface="Arial"/>
              <a:buChar char="•"/>
            </a:pPr>
            <a:endParaRPr lang="en-US" dirty="0"/>
          </a:p>
        </p:txBody>
      </p:sp>
      <p:sp>
        <p:nvSpPr>
          <p:cNvPr id="4" name="TextBox 3"/>
          <p:cNvSpPr txBox="1"/>
          <p:nvPr/>
        </p:nvSpPr>
        <p:spPr>
          <a:xfrm>
            <a:off x="-21160" y="5158933"/>
            <a:ext cx="9165160" cy="646331"/>
          </a:xfrm>
          <a:prstGeom prst="rect">
            <a:avLst/>
          </a:prstGeom>
          <a:noFill/>
        </p:spPr>
        <p:txBody>
          <a:bodyPr wrap="square" rtlCol="0">
            <a:spAutoFit/>
          </a:bodyPr>
          <a:lstStyle/>
          <a:p>
            <a:pPr algn="ctr"/>
            <a:r>
              <a:rPr lang="en-US" b="1" dirty="0"/>
              <a:t>You  can interpret the second probability as the proportion of bases that will be covered by 4 or less reads</a:t>
            </a:r>
          </a:p>
        </p:txBody>
      </p:sp>
    </p:spTree>
    <p:extLst>
      <p:ext uri="{BB962C8B-B14F-4D97-AF65-F5344CB8AC3E}">
        <p14:creationId xmlns:p14="http://schemas.microsoft.com/office/powerpoint/2010/main" val="415673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Coverage</a:t>
            </a:r>
            <a:r>
              <a:rPr lang="es-ES" dirty="0"/>
              <a:t> </a:t>
            </a:r>
            <a:r>
              <a:rPr lang="es-ES" dirty="0" err="1"/>
              <a:t>Illumina</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18</a:t>
            </a:fld>
            <a:endParaRPr lang="en-US" dirty="0"/>
          </a:p>
        </p:txBody>
      </p:sp>
      <p:sp>
        <p:nvSpPr>
          <p:cNvPr id="14" name="Rectangle 13"/>
          <p:cNvSpPr/>
          <p:nvPr/>
        </p:nvSpPr>
        <p:spPr>
          <a:xfrm>
            <a:off x="360040" y="5909210"/>
            <a:ext cx="8532440" cy="400110"/>
          </a:xfrm>
          <a:prstGeom prst="rect">
            <a:avLst/>
          </a:prstGeom>
        </p:spPr>
        <p:txBody>
          <a:bodyPr wrap="square">
            <a:spAutoFit/>
          </a:bodyPr>
          <a:lstStyle/>
          <a:p>
            <a:r>
              <a:rPr lang="en-US" sz="2000" dirty="0">
                <a:solidFill>
                  <a:schemeClr val="bg1">
                    <a:lumMod val="65000"/>
                  </a:schemeClr>
                </a:solidFill>
                <a:hlinkClick r:id="rId3"/>
              </a:rPr>
              <a:t>http://support.illumina.com/downloads/sequencing_coverage_calculator.html</a:t>
            </a:r>
            <a:endParaRPr lang="en-US" sz="2000" dirty="0">
              <a:solidFill>
                <a:schemeClr val="bg1">
                  <a:lumMod val="65000"/>
                </a:schemeClr>
              </a:solidFill>
            </a:endParaRPr>
          </a:p>
        </p:txBody>
      </p:sp>
      <p:sp>
        <p:nvSpPr>
          <p:cNvPr id="5" name="TextBox 4"/>
          <p:cNvSpPr txBox="1"/>
          <p:nvPr/>
        </p:nvSpPr>
        <p:spPr>
          <a:xfrm>
            <a:off x="0" y="1753652"/>
            <a:ext cx="9144000" cy="523220"/>
          </a:xfrm>
          <a:prstGeom prst="rect">
            <a:avLst/>
          </a:prstGeom>
          <a:noFill/>
        </p:spPr>
        <p:txBody>
          <a:bodyPr wrap="square" rtlCol="0">
            <a:spAutoFit/>
          </a:bodyPr>
          <a:lstStyle/>
          <a:p>
            <a:pPr algn="ctr"/>
            <a:r>
              <a:rPr lang="en-US" sz="2800" dirty="0"/>
              <a:t>Use the </a:t>
            </a:r>
            <a:r>
              <a:rPr lang="en-US" sz="2800" dirty="0" err="1"/>
              <a:t>Illumina</a:t>
            </a:r>
            <a:r>
              <a:rPr lang="en-US" sz="2800" dirty="0"/>
              <a:t> Coverage calculator and compute:</a:t>
            </a:r>
          </a:p>
        </p:txBody>
      </p:sp>
      <p:sp>
        <p:nvSpPr>
          <p:cNvPr id="7" name="TextBox 6"/>
          <p:cNvSpPr txBox="1"/>
          <p:nvPr/>
        </p:nvSpPr>
        <p:spPr>
          <a:xfrm>
            <a:off x="248474" y="2327969"/>
            <a:ext cx="8417479" cy="3970318"/>
          </a:xfrm>
          <a:prstGeom prst="rect">
            <a:avLst/>
          </a:prstGeom>
          <a:noFill/>
        </p:spPr>
        <p:txBody>
          <a:bodyPr wrap="square" rtlCol="0">
            <a:spAutoFit/>
          </a:bodyPr>
          <a:lstStyle/>
          <a:p>
            <a:pPr marL="285750" indent="-285750">
              <a:buFont typeface="Arial"/>
              <a:buChar char="•"/>
            </a:pPr>
            <a:r>
              <a:rPr lang="en-US" dirty="0"/>
              <a:t>Number of bacterial species with genome size of 5Mbp that you could sequence at a coverage of 50x on a</a:t>
            </a:r>
          </a:p>
          <a:p>
            <a:pPr marL="742950" lvl="1" indent="-285750">
              <a:buFont typeface="Arial"/>
              <a:buChar char="•"/>
            </a:pPr>
            <a:r>
              <a:rPr lang="en-US" dirty="0" err="1"/>
              <a:t>MiSeq</a:t>
            </a:r>
            <a:r>
              <a:rPr lang="en-US" dirty="0"/>
              <a:t> V3 reagents</a:t>
            </a:r>
          </a:p>
          <a:p>
            <a:pPr marL="742950" lvl="1" indent="-285750">
              <a:buFont typeface="Arial"/>
              <a:buChar char="•"/>
            </a:pPr>
            <a:r>
              <a:rPr lang="en-US" dirty="0" err="1"/>
              <a:t>MiSeq</a:t>
            </a:r>
            <a:r>
              <a:rPr lang="en-US" dirty="0"/>
              <a:t> V2 reagents</a:t>
            </a:r>
          </a:p>
          <a:p>
            <a:pPr marL="742950" lvl="1" indent="-285750">
              <a:buFont typeface="Arial"/>
              <a:buChar char="•"/>
            </a:pPr>
            <a:r>
              <a:rPr lang="en-US" dirty="0" err="1"/>
              <a:t>MiSeq</a:t>
            </a:r>
            <a:r>
              <a:rPr lang="en-US" dirty="0"/>
              <a:t> v2 Nano</a:t>
            </a:r>
          </a:p>
          <a:p>
            <a:pPr marL="742950" lvl="1" indent="-285750">
              <a:buFont typeface="Arial"/>
              <a:buChar char="•"/>
            </a:pPr>
            <a:r>
              <a:rPr lang="en-US" dirty="0" err="1"/>
              <a:t>HiSeq</a:t>
            </a:r>
            <a:r>
              <a:rPr lang="en-US" dirty="0"/>
              <a:t> 2500 Rapid Run with </a:t>
            </a:r>
            <a:r>
              <a:rPr lang="en-US" dirty="0" err="1"/>
              <a:t>cBot</a:t>
            </a:r>
            <a:r>
              <a:rPr lang="en-US" dirty="0"/>
              <a:t> </a:t>
            </a:r>
          </a:p>
          <a:p>
            <a:pPr marL="285750" indent="-285750">
              <a:buFont typeface="Arial"/>
              <a:buChar char="•"/>
            </a:pPr>
            <a:r>
              <a:rPr lang="en-US" dirty="0"/>
              <a:t>Number of plant genomes with genome size of 400Mbp that you could sequence at a coverage of 50x on a </a:t>
            </a:r>
          </a:p>
          <a:p>
            <a:pPr marL="742950" lvl="1" indent="-285750">
              <a:buFont typeface="Arial"/>
              <a:buChar char="•"/>
            </a:pPr>
            <a:r>
              <a:rPr lang="en-US" dirty="0" err="1"/>
              <a:t>MiSeq</a:t>
            </a:r>
            <a:r>
              <a:rPr lang="en-US" dirty="0"/>
              <a:t> V3 reagents</a:t>
            </a:r>
          </a:p>
          <a:p>
            <a:pPr marL="742950" lvl="1" indent="-285750">
              <a:buFont typeface="Arial"/>
              <a:buChar char="•"/>
            </a:pPr>
            <a:r>
              <a:rPr lang="en-US" dirty="0" err="1"/>
              <a:t>MiSeq</a:t>
            </a:r>
            <a:r>
              <a:rPr lang="en-US" dirty="0"/>
              <a:t> V2 reagents</a:t>
            </a:r>
          </a:p>
          <a:p>
            <a:pPr marL="742950" lvl="1" indent="-285750">
              <a:buFont typeface="Arial"/>
              <a:buChar char="•"/>
            </a:pPr>
            <a:r>
              <a:rPr lang="en-US" dirty="0" err="1"/>
              <a:t>MiSeq</a:t>
            </a:r>
            <a:r>
              <a:rPr lang="en-US" dirty="0"/>
              <a:t> v2 Nano</a:t>
            </a:r>
          </a:p>
          <a:p>
            <a:pPr marL="742950" lvl="1" indent="-285750">
              <a:buFont typeface="Arial"/>
              <a:buChar char="•"/>
            </a:pPr>
            <a:r>
              <a:rPr lang="en-US" dirty="0" err="1"/>
              <a:t>HiSeq</a:t>
            </a:r>
            <a:r>
              <a:rPr lang="en-US" dirty="0"/>
              <a:t> 2500 Rapid Run with </a:t>
            </a:r>
            <a:r>
              <a:rPr lang="en-US" dirty="0" err="1"/>
              <a:t>cBot</a:t>
            </a:r>
            <a:r>
              <a:rPr lang="en-US" dirty="0"/>
              <a:t> </a:t>
            </a:r>
          </a:p>
          <a:p>
            <a:pPr marL="742950" lvl="1" indent="-285750">
              <a:buFont typeface="Arial"/>
              <a:buChar char="•"/>
            </a:pPr>
            <a:r>
              <a:rPr lang="en-US" dirty="0" err="1"/>
              <a:t>HiSeq</a:t>
            </a:r>
            <a:r>
              <a:rPr lang="en-US" dirty="0"/>
              <a:t> 2500 High Output</a:t>
            </a:r>
          </a:p>
          <a:p>
            <a:pPr marL="285750" indent="-285750">
              <a:buFont typeface="Arial"/>
              <a:buChar char="•"/>
            </a:pPr>
            <a:endParaRPr lang="en-US" dirty="0"/>
          </a:p>
        </p:txBody>
      </p:sp>
    </p:spTree>
    <p:extLst>
      <p:ext uri="{BB962C8B-B14F-4D97-AF65-F5344CB8AC3E}">
        <p14:creationId xmlns:p14="http://schemas.microsoft.com/office/powerpoint/2010/main" val="274214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 of read length on breath of coverage</a:t>
            </a:r>
          </a:p>
        </p:txBody>
      </p:sp>
      <p:sp>
        <p:nvSpPr>
          <p:cNvPr id="4" name="Slide Number Placeholder 3"/>
          <p:cNvSpPr>
            <a:spLocks noGrp="1"/>
          </p:cNvSpPr>
          <p:nvPr>
            <p:ph type="sldNum" sz="quarter" idx="12"/>
          </p:nvPr>
        </p:nvSpPr>
        <p:spPr/>
        <p:txBody>
          <a:bodyPr/>
          <a:lstStyle/>
          <a:p>
            <a:fld id="{F9B76065-02A8-2140-ABFF-467A450FC727}" type="slidenum">
              <a:rPr lang="en-US" smtClean="0"/>
              <a:pPr/>
              <a:t>19</a:t>
            </a:fld>
            <a:endParaRPr lang="en-US" dirty="0"/>
          </a:p>
        </p:txBody>
      </p:sp>
      <p:pic>
        <p:nvPicPr>
          <p:cNvPr id="5" name="Picture 4"/>
          <p:cNvPicPr>
            <a:picLocks noChangeAspect="1"/>
          </p:cNvPicPr>
          <p:nvPr/>
        </p:nvPicPr>
        <p:blipFill>
          <a:blip r:embed="rId2"/>
          <a:stretch>
            <a:fillRect/>
          </a:stretch>
        </p:blipFill>
        <p:spPr>
          <a:xfrm>
            <a:off x="295995" y="1844824"/>
            <a:ext cx="4636329" cy="4437112"/>
          </a:xfrm>
          <a:prstGeom prst="rect">
            <a:avLst/>
          </a:prstGeom>
        </p:spPr>
      </p:pic>
      <p:sp>
        <p:nvSpPr>
          <p:cNvPr id="6" name="Rectangle 5"/>
          <p:cNvSpPr/>
          <p:nvPr/>
        </p:nvSpPr>
        <p:spPr>
          <a:xfrm>
            <a:off x="4955564" y="2060848"/>
            <a:ext cx="3654152" cy="1200329"/>
          </a:xfrm>
          <a:prstGeom prst="rect">
            <a:avLst/>
          </a:prstGeom>
        </p:spPr>
        <p:txBody>
          <a:bodyPr wrap="square">
            <a:spAutoFit/>
          </a:bodyPr>
          <a:lstStyle/>
          <a:p>
            <a:r>
              <a:rPr lang="en-US" dirty="0"/>
              <a:t>Percentage of the </a:t>
            </a:r>
            <a:r>
              <a:rPr lang="en-US" dirty="0" err="1"/>
              <a:t>E.coli</a:t>
            </a:r>
            <a:r>
              <a:rPr lang="en-US" dirty="0"/>
              <a:t> genome recovered by </a:t>
            </a:r>
            <a:r>
              <a:rPr lang="en-US" dirty="0" err="1"/>
              <a:t>contigs</a:t>
            </a:r>
            <a:r>
              <a:rPr lang="en-US" dirty="0"/>
              <a:t> greater than a threshold length as a function of read length.</a:t>
            </a:r>
          </a:p>
        </p:txBody>
      </p:sp>
      <p:sp>
        <p:nvSpPr>
          <p:cNvPr id="7" name="TextBox 6"/>
          <p:cNvSpPr txBox="1"/>
          <p:nvPr/>
        </p:nvSpPr>
        <p:spPr>
          <a:xfrm>
            <a:off x="4098622" y="6176337"/>
            <a:ext cx="5081890" cy="276999"/>
          </a:xfrm>
          <a:prstGeom prst="rect">
            <a:avLst/>
          </a:prstGeom>
          <a:noFill/>
        </p:spPr>
        <p:txBody>
          <a:bodyPr wrap="none" rtlCol="0">
            <a:spAutoFit/>
          </a:bodyPr>
          <a:lstStyle/>
          <a:p>
            <a:r>
              <a:rPr lang="en-US" sz="1200" dirty="0" err="1"/>
              <a:t>Whiteford</a:t>
            </a:r>
            <a:r>
              <a:rPr lang="en-US" sz="1200" dirty="0"/>
              <a:t>, et al., 2005. </a:t>
            </a:r>
            <a:r>
              <a:rPr lang="en-US" sz="1200" dirty="0">
                <a:hlinkClick r:id="rId3"/>
              </a:rPr>
              <a:t>http://nar.oxfordjournals.org/content/33/19/e171.full</a:t>
            </a:r>
            <a:endParaRPr lang="en-US" sz="1200" dirty="0"/>
          </a:p>
        </p:txBody>
      </p:sp>
    </p:spTree>
    <p:extLst>
      <p:ext uri="{BB962C8B-B14F-4D97-AF65-F5344CB8AC3E}">
        <p14:creationId xmlns:p14="http://schemas.microsoft.com/office/powerpoint/2010/main" val="45576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Genome sequencing before  . . . And  now</a:t>
            </a:r>
          </a:p>
        </p:txBody>
      </p:sp>
      <p:sp>
        <p:nvSpPr>
          <p:cNvPr id="4" name="Slide Number Placeholder 3"/>
          <p:cNvSpPr>
            <a:spLocks noGrp="1"/>
          </p:cNvSpPr>
          <p:nvPr>
            <p:ph type="sldNum" sz="quarter" idx="12"/>
          </p:nvPr>
        </p:nvSpPr>
        <p:spPr/>
        <p:txBody>
          <a:bodyPr/>
          <a:lstStyle/>
          <a:p>
            <a:fld id="{F9B76065-02A8-2140-ABFF-467A450FC727}" type="slidenum">
              <a:rPr lang="en-US" smtClean="0"/>
              <a:pPr/>
              <a:t>2</a:t>
            </a:fld>
            <a:endParaRPr lang="en-US" dirty="0"/>
          </a:p>
        </p:txBody>
      </p:sp>
      <p:grpSp>
        <p:nvGrpSpPr>
          <p:cNvPr id="10" name="Group 9"/>
          <p:cNvGrpSpPr/>
          <p:nvPr/>
        </p:nvGrpSpPr>
        <p:grpSpPr>
          <a:xfrm>
            <a:off x="284162" y="1730690"/>
            <a:ext cx="3855789" cy="4811762"/>
            <a:chOff x="284162" y="1916832"/>
            <a:chExt cx="3855789" cy="4811762"/>
          </a:xfrm>
        </p:grpSpPr>
        <p:pic>
          <p:nvPicPr>
            <p:cNvPr id="5" name="Picture 4"/>
            <p:cNvPicPr>
              <a:picLocks noChangeAspect="1"/>
            </p:cNvPicPr>
            <p:nvPr/>
          </p:nvPicPr>
          <p:blipFill>
            <a:blip r:embed="rId2"/>
            <a:stretch>
              <a:fillRect/>
            </a:stretch>
          </p:blipFill>
          <p:spPr>
            <a:xfrm>
              <a:off x="762000" y="1916832"/>
              <a:ext cx="2540000" cy="3911600"/>
            </a:xfrm>
            <a:prstGeom prst="rect">
              <a:avLst/>
            </a:prstGeom>
          </p:spPr>
        </p:pic>
        <p:sp>
          <p:nvSpPr>
            <p:cNvPr id="6" name="TextBox 5"/>
            <p:cNvSpPr txBox="1"/>
            <p:nvPr/>
          </p:nvSpPr>
          <p:spPr>
            <a:xfrm>
              <a:off x="284162" y="5805264"/>
              <a:ext cx="3855789" cy="923330"/>
            </a:xfrm>
            <a:prstGeom prst="rect">
              <a:avLst/>
            </a:prstGeom>
            <a:noFill/>
          </p:spPr>
          <p:txBody>
            <a:bodyPr wrap="square" rtlCol="0">
              <a:spAutoFit/>
            </a:bodyPr>
            <a:lstStyle/>
            <a:p>
              <a:pPr algn="ctr"/>
              <a:r>
                <a:rPr lang="en-US" dirty="0"/>
                <a:t>Before – Industry scale</a:t>
              </a:r>
            </a:p>
            <a:p>
              <a:pPr algn="ctr"/>
              <a:r>
                <a:rPr lang="en-US" dirty="0"/>
                <a:t>Lots of equipment – lots of personnel (Wet and Dry)</a:t>
              </a:r>
            </a:p>
          </p:txBody>
        </p:sp>
      </p:grpSp>
      <p:grpSp>
        <p:nvGrpSpPr>
          <p:cNvPr id="9" name="Group 8"/>
          <p:cNvGrpSpPr/>
          <p:nvPr/>
        </p:nvGrpSpPr>
        <p:grpSpPr>
          <a:xfrm>
            <a:off x="4283968" y="2420888"/>
            <a:ext cx="4574282" cy="3664129"/>
            <a:chOff x="4283968" y="2420888"/>
            <a:chExt cx="4574282" cy="3664129"/>
          </a:xfrm>
        </p:grpSpPr>
        <p:pic>
          <p:nvPicPr>
            <p:cNvPr id="7" name="Picture 6"/>
            <p:cNvPicPr>
              <a:picLocks noChangeAspect="1"/>
            </p:cNvPicPr>
            <p:nvPr/>
          </p:nvPicPr>
          <p:blipFill>
            <a:blip r:embed="rId3"/>
            <a:stretch>
              <a:fillRect/>
            </a:stretch>
          </p:blipFill>
          <p:spPr>
            <a:xfrm>
              <a:off x="4990425" y="2420888"/>
              <a:ext cx="3289300" cy="2463800"/>
            </a:xfrm>
            <a:prstGeom prst="rect">
              <a:avLst/>
            </a:prstGeom>
          </p:spPr>
        </p:pic>
        <p:sp>
          <p:nvSpPr>
            <p:cNvPr id="8" name="TextBox 7"/>
            <p:cNvSpPr txBox="1"/>
            <p:nvPr/>
          </p:nvSpPr>
          <p:spPr>
            <a:xfrm>
              <a:off x="4283968" y="4884688"/>
              <a:ext cx="4574282" cy="1200329"/>
            </a:xfrm>
            <a:prstGeom prst="rect">
              <a:avLst/>
            </a:prstGeom>
            <a:noFill/>
          </p:spPr>
          <p:txBody>
            <a:bodyPr wrap="square" rtlCol="0">
              <a:spAutoFit/>
            </a:bodyPr>
            <a:lstStyle/>
            <a:p>
              <a:pPr algn="ctr"/>
              <a:r>
                <a:rPr lang="en-US" dirty="0"/>
                <a:t>Today</a:t>
              </a:r>
            </a:p>
            <a:p>
              <a:pPr algn="ctr"/>
              <a:r>
                <a:rPr lang="en-US" dirty="0"/>
                <a:t>A single technician, can produce hundreds or thousands more data in a week, a single </a:t>
              </a:r>
              <a:r>
                <a:rPr lang="en-US" dirty="0" err="1"/>
                <a:t>bioinformatician</a:t>
              </a:r>
              <a:r>
                <a:rPr lang="en-US" dirty="0"/>
                <a:t> (if any) must analyze the data </a:t>
              </a:r>
            </a:p>
          </p:txBody>
        </p:sp>
      </p:grpSp>
      <p:sp>
        <p:nvSpPr>
          <p:cNvPr id="11" name="Rectangle 10"/>
          <p:cNvSpPr/>
          <p:nvPr/>
        </p:nvSpPr>
        <p:spPr>
          <a:xfrm>
            <a:off x="3275856" y="1844824"/>
            <a:ext cx="5976664" cy="338554"/>
          </a:xfrm>
          <a:prstGeom prst="rect">
            <a:avLst/>
          </a:prstGeom>
        </p:spPr>
        <p:txBody>
          <a:bodyPr wrap="square">
            <a:spAutoFit/>
          </a:bodyPr>
          <a:lstStyle/>
          <a:p>
            <a:r>
              <a:rPr lang="en-US" sz="1600" dirty="0"/>
              <a:t>http://</a:t>
            </a:r>
            <a:r>
              <a:rPr lang="en-US" sz="1600" dirty="0" err="1"/>
              <a:t>www.nature.com</a:t>
            </a:r>
            <a:r>
              <a:rPr lang="en-US" sz="1600" dirty="0"/>
              <a:t>/</a:t>
            </a:r>
            <a:r>
              <a:rPr lang="en-US" sz="1600" dirty="0" err="1"/>
              <a:t>nmeth</a:t>
            </a:r>
            <a:r>
              <a:rPr lang="en-US" sz="1600" dirty="0"/>
              <a:t>/journal/v5/n1/full/nmeth1156.html</a:t>
            </a:r>
          </a:p>
        </p:txBody>
      </p:sp>
    </p:spTree>
    <p:extLst>
      <p:ext uri="{BB962C8B-B14F-4D97-AF65-F5344CB8AC3E}">
        <p14:creationId xmlns:p14="http://schemas.microsoft.com/office/powerpoint/2010/main" val="189858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Sanger and </a:t>
            </a:r>
            <a:r>
              <a:rPr lang="en-US" dirty="0" err="1"/>
              <a:t>Illumina</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20</a:t>
            </a:fld>
            <a:endParaRPr lang="en-US" dirty="0"/>
          </a:p>
        </p:txBody>
      </p:sp>
      <p:pic>
        <p:nvPicPr>
          <p:cNvPr id="7" name="Picture 6"/>
          <p:cNvPicPr>
            <a:picLocks noChangeAspect="1"/>
          </p:cNvPicPr>
          <p:nvPr/>
        </p:nvPicPr>
        <p:blipFill>
          <a:blip r:embed="rId3"/>
          <a:stretch>
            <a:fillRect/>
          </a:stretch>
        </p:blipFill>
        <p:spPr>
          <a:xfrm>
            <a:off x="3635896" y="1999783"/>
            <a:ext cx="2916061" cy="2120772"/>
          </a:xfrm>
          <a:prstGeom prst="rect">
            <a:avLst/>
          </a:prstGeom>
        </p:spPr>
      </p:pic>
      <p:pic>
        <p:nvPicPr>
          <p:cNvPr id="8" name="Picture 7"/>
          <p:cNvPicPr>
            <a:picLocks noChangeAspect="1"/>
          </p:cNvPicPr>
          <p:nvPr/>
        </p:nvPicPr>
        <p:blipFill>
          <a:blip r:embed="rId4"/>
          <a:stretch>
            <a:fillRect/>
          </a:stretch>
        </p:blipFill>
        <p:spPr>
          <a:xfrm>
            <a:off x="251521" y="1995621"/>
            <a:ext cx="2920992" cy="2124358"/>
          </a:xfrm>
          <a:prstGeom prst="rect">
            <a:avLst/>
          </a:prstGeom>
        </p:spPr>
      </p:pic>
      <p:sp>
        <p:nvSpPr>
          <p:cNvPr id="9" name="TextBox 8"/>
          <p:cNvSpPr txBox="1"/>
          <p:nvPr/>
        </p:nvSpPr>
        <p:spPr>
          <a:xfrm>
            <a:off x="1475656" y="1700808"/>
            <a:ext cx="426995" cy="369332"/>
          </a:xfrm>
          <a:prstGeom prst="rect">
            <a:avLst/>
          </a:prstGeom>
          <a:noFill/>
        </p:spPr>
        <p:txBody>
          <a:bodyPr wrap="none" rtlCol="0">
            <a:spAutoFit/>
          </a:bodyPr>
          <a:lstStyle/>
          <a:p>
            <a:r>
              <a:rPr lang="en-US" dirty="0"/>
              <a:t>R1</a:t>
            </a:r>
          </a:p>
        </p:txBody>
      </p:sp>
      <p:sp>
        <p:nvSpPr>
          <p:cNvPr id="10" name="TextBox 9"/>
          <p:cNvSpPr txBox="1"/>
          <p:nvPr/>
        </p:nvSpPr>
        <p:spPr>
          <a:xfrm>
            <a:off x="4644008" y="1700808"/>
            <a:ext cx="426995" cy="369332"/>
          </a:xfrm>
          <a:prstGeom prst="rect">
            <a:avLst/>
          </a:prstGeom>
          <a:noFill/>
        </p:spPr>
        <p:txBody>
          <a:bodyPr wrap="none" rtlCol="0">
            <a:spAutoFit/>
          </a:bodyPr>
          <a:lstStyle/>
          <a:p>
            <a:r>
              <a:rPr lang="en-US" dirty="0"/>
              <a:t>R2</a:t>
            </a:r>
          </a:p>
        </p:txBody>
      </p:sp>
      <p:grpSp>
        <p:nvGrpSpPr>
          <p:cNvPr id="15" name="Group 14"/>
          <p:cNvGrpSpPr/>
          <p:nvPr/>
        </p:nvGrpSpPr>
        <p:grpSpPr>
          <a:xfrm>
            <a:off x="1389732" y="4120554"/>
            <a:ext cx="7148441" cy="2441575"/>
            <a:chOff x="1389732" y="4120554"/>
            <a:chExt cx="7148441" cy="2441575"/>
          </a:xfrm>
        </p:grpSpPr>
        <p:graphicFrame>
          <p:nvGraphicFramePr>
            <p:cNvPr id="11" name="Object 10"/>
            <p:cNvGraphicFramePr>
              <a:graphicFrameLocks noChangeAspect="1"/>
            </p:cNvGraphicFramePr>
            <p:nvPr>
              <p:extLst/>
            </p:nvPr>
          </p:nvGraphicFramePr>
          <p:xfrm>
            <a:off x="1389732" y="4973042"/>
            <a:ext cx="5270500" cy="368300"/>
          </p:xfrm>
          <a:graphic>
            <a:graphicData uri="http://schemas.openxmlformats.org/presentationml/2006/ole">
              <mc:AlternateContent xmlns:mc="http://schemas.openxmlformats.org/markup-compatibility/2006">
                <mc:Choice xmlns:v="urn:schemas-microsoft-com:vml" Requires="v">
                  <p:oleObj spid="_x0000_s1026" name="Document" r:id="rId5" imgW="5270500" imgH="368300" progId="Word.Document.12">
                    <p:embed/>
                  </p:oleObj>
                </mc:Choice>
                <mc:Fallback>
                  <p:oleObj name="Document" r:id="rId5" imgW="5270500" imgH="368300" progId="Word.Document.12">
                    <p:embed/>
                    <p:pic>
                      <p:nvPicPr>
                        <p:cNvPr id="11" name="Object 10"/>
                        <p:cNvPicPr/>
                        <p:nvPr/>
                      </p:nvPicPr>
                      <p:blipFill>
                        <a:blip r:embed="rId6"/>
                        <a:stretch>
                          <a:fillRect/>
                        </a:stretch>
                      </p:blipFill>
                      <p:spPr>
                        <a:xfrm>
                          <a:off x="1389732" y="4973042"/>
                          <a:ext cx="5270500" cy="368300"/>
                        </a:xfrm>
                        <a:prstGeom prst="rect">
                          <a:avLst/>
                        </a:prstGeom>
                      </p:spPr>
                    </p:pic>
                  </p:oleObj>
                </mc:Fallback>
              </mc:AlternateContent>
            </a:graphicData>
          </a:graphic>
        </p:graphicFrame>
        <p:sp>
          <p:nvSpPr>
            <p:cNvPr id="12" name="TextBox 11"/>
            <p:cNvSpPr txBox="1"/>
            <p:nvPr/>
          </p:nvSpPr>
          <p:spPr>
            <a:xfrm>
              <a:off x="3172513" y="4318961"/>
              <a:ext cx="1505979" cy="369332"/>
            </a:xfrm>
            <a:prstGeom prst="rect">
              <a:avLst/>
            </a:prstGeom>
            <a:noFill/>
          </p:spPr>
          <p:txBody>
            <a:bodyPr wrap="none" rtlCol="0">
              <a:spAutoFit/>
            </a:bodyPr>
            <a:lstStyle/>
            <a:p>
              <a:r>
                <a:rPr lang="en-US" dirty="0"/>
                <a:t>Quality values</a:t>
              </a:r>
            </a:p>
          </p:txBody>
        </p:sp>
        <p:pic>
          <p:nvPicPr>
            <p:cNvPr id="13" name="Picture 12"/>
            <p:cNvPicPr/>
            <p:nvPr/>
          </p:nvPicPr>
          <p:blipFill>
            <a:blip r:embed="rId7">
              <a:extLst>
                <a:ext uri="{28A0092B-C50C-407E-A947-70E740481C1C}">
                  <a14:useLocalDpi xmlns:a14="http://schemas.microsoft.com/office/drawing/2010/main" val="0"/>
                </a:ext>
              </a:extLst>
            </a:blip>
            <a:stretch>
              <a:fillRect/>
            </a:stretch>
          </p:blipFill>
          <p:spPr>
            <a:xfrm>
              <a:off x="5887683" y="4120554"/>
              <a:ext cx="2650490" cy="2441575"/>
            </a:xfrm>
            <a:prstGeom prst="rect">
              <a:avLst/>
            </a:prstGeom>
          </p:spPr>
        </p:pic>
      </p:grpSp>
      <p:sp>
        <p:nvSpPr>
          <p:cNvPr id="14" name="TextBox 13"/>
          <p:cNvSpPr txBox="1"/>
          <p:nvPr/>
        </p:nvSpPr>
        <p:spPr>
          <a:xfrm>
            <a:off x="1115616" y="5805059"/>
            <a:ext cx="3171261" cy="584776"/>
          </a:xfrm>
          <a:prstGeom prst="rect">
            <a:avLst/>
          </a:prstGeom>
          <a:noFill/>
        </p:spPr>
        <p:txBody>
          <a:bodyPr wrap="none" rtlCol="0">
            <a:spAutoFit/>
          </a:bodyPr>
          <a:lstStyle/>
          <a:p>
            <a:r>
              <a:rPr lang="en-US" sz="3200" b="1" dirty="0">
                <a:solidFill>
                  <a:srgbClr val="FF0000"/>
                </a:solidFill>
              </a:rPr>
              <a:t>Clean your reads!</a:t>
            </a:r>
          </a:p>
        </p:txBody>
      </p:sp>
    </p:spTree>
    <p:extLst>
      <p:ext uri="{BB962C8B-B14F-4D97-AF65-F5344CB8AC3E}">
        <p14:creationId xmlns:p14="http://schemas.microsoft.com/office/powerpoint/2010/main" val="6602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a:t>
            </a:r>
            <a:r>
              <a:rPr lang="en-US" dirty="0" err="1"/>
              <a:t>PacBio</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21</a:t>
            </a:fld>
            <a:endParaRPr lang="en-US" dirty="0"/>
          </a:p>
        </p:txBody>
      </p:sp>
      <p:sp>
        <p:nvSpPr>
          <p:cNvPr id="5" name="Rectangle 4"/>
          <p:cNvSpPr/>
          <p:nvPr/>
        </p:nvSpPr>
        <p:spPr>
          <a:xfrm>
            <a:off x="719064" y="6335742"/>
            <a:ext cx="8424936" cy="261610"/>
          </a:xfrm>
          <a:prstGeom prst="rect">
            <a:avLst/>
          </a:prstGeom>
        </p:spPr>
        <p:txBody>
          <a:bodyPr wrap="square">
            <a:spAutoFit/>
          </a:bodyPr>
          <a:lstStyle/>
          <a:p>
            <a:pPr algn="r"/>
            <a:r>
              <a:rPr lang="en-US" sz="1100" dirty="0">
                <a:solidFill>
                  <a:srgbClr val="BFBFBF"/>
                </a:solidFill>
              </a:rPr>
              <a:t>https://</a:t>
            </a:r>
            <a:r>
              <a:rPr lang="en-US" sz="1100" dirty="0" err="1">
                <a:solidFill>
                  <a:srgbClr val="BFBFBF"/>
                </a:solidFill>
              </a:rPr>
              <a:t>dazzlerblog.wordpress.com</a:t>
            </a:r>
            <a:r>
              <a:rPr lang="en-US" sz="1100" dirty="0">
                <a:solidFill>
                  <a:srgbClr val="BFBFBF"/>
                </a:solidFill>
              </a:rPr>
              <a:t>/2015/11/06/intrinsic-quality-values/</a:t>
            </a:r>
          </a:p>
        </p:txBody>
      </p:sp>
      <p:sp>
        <p:nvSpPr>
          <p:cNvPr id="6" name="TextBox 5"/>
          <p:cNvSpPr txBox="1"/>
          <p:nvPr/>
        </p:nvSpPr>
        <p:spPr>
          <a:xfrm>
            <a:off x="467544" y="1916832"/>
            <a:ext cx="8192957" cy="646331"/>
          </a:xfrm>
          <a:prstGeom prst="rect">
            <a:avLst/>
          </a:prstGeom>
          <a:noFill/>
        </p:spPr>
        <p:txBody>
          <a:bodyPr wrap="square" rtlCol="0">
            <a:spAutoFit/>
          </a:bodyPr>
          <a:lstStyle/>
          <a:p>
            <a:r>
              <a:rPr lang="en-US" dirty="0" err="1"/>
              <a:t>PacBio</a:t>
            </a:r>
            <a:r>
              <a:rPr lang="en-US" dirty="0"/>
              <a:t> reads also have  Q values. “BUT it seems to be mostly indicating if a given base is better or worse than the bases neighboring” </a:t>
            </a:r>
          </a:p>
        </p:txBody>
      </p:sp>
      <p:sp>
        <p:nvSpPr>
          <p:cNvPr id="8" name="TextBox 7"/>
          <p:cNvSpPr txBox="1"/>
          <p:nvPr/>
        </p:nvSpPr>
        <p:spPr>
          <a:xfrm>
            <a:off x="466442" y="2782668"/>
            <a:ext cx="8391808" cy="923330"/>
          </a:xfrm>
          <a:prstGeom prst="rect">
            <a:avLst/>
          </a:prstGeom>
          <a:noFill/>
        </p:spPr>
        <p:txBody>
          <a:bodyPr wrap="square" rtlCol="0">
            <a:spAutoFit/>
          </a:bodyPr>
          <a:lstStyle/>
          <a:p>
            <a:r>
              <a:rPr lang="en-US" dirty="0"/>
              <a:t>Error rate of raw </a:t>
            </a:r>
            <a:r>
              <a:rPr lang="en-US" dirty="0" err="1"/>
              <a:t>PacBio</a:t>
            </a:r>
            <a:r>
              <a:rPr lang="en-US" dirty="0"/>
              <a:t> reads, can be around 12%-15%, but that error rate seems to be truly random, this has sparked a lot of interest to develop new assemblers for this type of data</a:t>
            </a:r>
          </a:p>
        </p:txBody>
      </p:sp>
      <p:sp>
        <p:nvSpPr>
          <p:cNvPr id="10" name="TextBox 9"/>
          <p:cNvSpPr txBox="1"/>
          <p:nvPr/>
        </p:nvSpPr>
        <p:spPr>
          <a:xfrm>
            <a:off x="529210" y="3900499"/>
            <a:ext cx="5666598" cy="369332"/>
          </a:xfrm>
          <a:prstGeom prst="rect">
            <a:avLst/>
          </a:prstGeom>
          <a:noFill/>
        </p:spPr>
        <p:txBody>
          <a:bodyPr wrap="none" rtlCol="0">
            <a:spAutoFit/>
          </a:bodyPr>
          <a:lstStyle/>
          <a:p>
            <a:r>
              <a:rPr lang="en-US" dirty="0" err="1"/>
              <a:t>PaBio</a:t>
            </a:r>
            <a:r>
              <a:rPr lang="en-US" dirty="0"/>
              <a:t> raw reads can have regions that are essentially junk:</a:t>
            </a:r>
          </a:p>
        </p:txBody>
      </p:sp>
      <p:sp>
        <p:nvSpPr>
          <p:cNvPr id="11" name="TextBox 10"/>
          <p:cNvSpPr txBox="1"/>
          <p:nvPr/>
        </p:nvSpPr>
        <p:spPr>
          <a:xfrm>
            <a:off x="3606036" y="6255693"/>
            <a:ext cx="1326004" cy="369332"/>
          </a:xfrm>
          <a:prstGeom prst="rect">
            <a:avLst/>
          </a:prstGeom>
          <a:noFill/>
        </p:spPr>
        <p:txBody>
          <a:bodyPr wrap="none" rtlCol="0">
            <a:spAutoFit/>
          </a:bodyPr>
          <a:lstStyle/>
          <a:p>
            <a:r>
              <a:rPr lang="en-US" dirty="0">
                <a:solidFill>
                  <a:srgbClr val="BFBFBF"/>
                </a:solidFill>
              </a:rPr>
              <a:t>Gene Myers</a:t>
            </a:r>
          </a:p>
        </p:txBody>
      </p:sp>
      <p:pic>
        <p:nvPicPr>
          <p:cNvPr id="12" name="Picture 11"/>
          <p:cNvPicPr>
            <a:picLocks noChangeAspect="1"/>
          </p:cNvPicPr>
          <p:nvPr/>
        </p:nvPicPr>
        <p:blipFill>
          <a:blip r:embed="rId2"/>
          <a:stretch>
            <a:fillRect/>
          </a:stretch>
        </p:blipFill>
        <p:spPr>
          <a:xfrm>
            <a:off x="1115616" y="4269831"/>
            <a:ext cx="6564912" cy="2039863"/>
          </a:xfrm>
          <a:prstGeom prst="rect">
            <a:avLst/>
          </a:prstGeom>
        </p:spPr>
      </p:pic>
    </p:spTree>
    <p:extLst>
      <p:ext uri="{BB962C8B-B14F-4D97-AF65-F5344CB8AC3E}">
        <p14:creationId xmlns:p14="http://schemas.microsoft.com/office/powerpoint/2010/main" val="37967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a:t>
            </a:r>
            <a:r>
              <a:rPr lang="en-US" dirty="0" err="1"/>
              <a:t>PacBio</a:t>
            </a:r>
            <a:r>
              <a:rPr lang="en-US" dirty="0"/>
              <a:t> – Pile-</a:t>
            </a:r>
            <a:r>
              <a:rPr lang="en-US" dirty="0" err="1"/>
              <a:t>ograms</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22</a:t>
            </a:fld>
            <a:endParaRPr lang="en-US" dirty="0"/>
          </a:p>
        </p:txBody>
      </p:sp>
      <p:sp>
        <p:nvSpPr>
          <p:cNvPr id="5" name="Rectangle 4"/>
          <p:cNvSpPr/>
          <p:nvPr/>
        </p:nvSpPr>
        <p:spPr>
          <a:xfrm>
            <a:off x="719064" y="6335742"/>
            <a:ext cx="8424936" cy="261610"/>
          </a:xfrm>
          <a:prstGeom prst="rect">
            <a:avLst/>
          </a:prstGeom>
        </p:spPr>
        <p:txBody>
          <a:bodyPr wrap="square">
            <a:spAutoFit/>
          </a:bodyPr>
          <a:lstStyle/>
          <a:p>
            <a:pPr algn="r"/>
            <a:r>
              <a:rPr lang="en-US" sz="1100" dirty="0">
                <a:solidFill>
                  <a:srgbClr val="BFBFBF"/>
                </a:solidFill>
              </a:rPr>
              <a:t>https://</a:t>
            </a:r>
            <a:r>
              <a:rPr lang="en-US" sz="1100" dirty="0" err="1">
                <a:solidFill>
                  <a:srgbClr val="BFBFBF"/>
                </a:solidFill>
              </a:rPr>
              <a:t>dazzlerblog.wordpress.com</a:t>
            </a:r>
            <a:r>
              <a:rPr lang="en-US" sz="1100" dirty="0">
                <a:solidFill>
                  <a:srgbClr val="BFBFBF"/>
                </a:solidFill>
              </a:rPr>
              <a:t>/2015/11/06/intrinsic-quality-values/</a:t>
            </a:r>
          </a:p>
        </p:txBody>
      </p:sp>
      <p:pic>
        <p:nvPicPr>
          <p:cNvPr id="3" name="Picture 2"/>
          <p:cNvPicPr>
            <a:picLocks noChangeAspect="1"/>
          </p:cNvPicPr>
          <p:nvPr/>
        </p:nvPicPr>
        <p:blipFill>
          <a:blip r:embed="rId2"/>
          <a:stretch>
            <a:fillRect/>
          </a:stretch>
        </p:blipFill>
        <p:spPr>
          <a:xfrm>
            <a:off x="8848" y="2276872"/>
            <a:ext cx="9144000" cy="3464666"/>
          </a:xfrm>
          <a:prstGeom prst="rect">
            <a:avLst/>
          </a:prstGeom>
        </p:spPr>
      </p:pic>
      <p:sp>
        <p:nvSpPr>
          <p:cNvPr id="7" name="TextBox 6"/>
          <p:cNvSpPr txBox="1"/>
          <p:nvPr/>
        </p:nvSpPr>
        <p:spPr>
          <a:xfrm>
            <a:off x="271119" y="1916832"/>
            <a:ext cx="7539343" cy="523220"/>
          </a:xfrm>
          <a:prstGeom prst="rect">
            <a:avLst/>
          </a:prstGeom>
          <a:noFill/>
        </p:spPr>
        <p:txBody>
          <a:bodyPr wrap="none" rtlCol="0">
            <a:spAutoFit/>
          </a:bodyPr>
          <a:lstStyle/>
          <a:p>
            <a:r>
              <a:rPr lang="en-US" sz="2800" dirty="0">
                <a:solidFill>
                  <a:schemeClr val="bg1"/>
                </a:solidFill>
              </a:rPr>
              <a:t>Find local alignments among the reads themselves</a:t>
            </a:r>
          </a:p>
        </p:txBody>
      </p:sp>
      <p:sp>
        <p:nvSpPr>
          <p:cNvPr id="11" name="TextBox 10"/>
          <p:cNvSpPr txBox="1"/>
          <p:nvPr/>
        </p:nvSpPr>
        <p:spPr>
          <a:xfrm>
            <a:off x="287286" y="6001931"/>
            <a:ext cx="2763835" cy="646331"/>
          </a:xfrm>
          <a:prstGeom prst="rect">
            <a:avLst/>
          </a:prstGeom>
          <a:noFill/>
        </p:spPr>
        <p:txBody>
          <a:bodyPr wrap="none" rtlCol="0">
            <a:spAutoFit/>
          </a:bodyPr>
          <a:lstStyle/>
          <a:p>
            <a:r>
              <a:rPr lang="en-US" dirty="0">
                <a:solidFill>
                  <a:srgbClr val="FFFFFF"/>
                </a:solidFill>
              </a:rPr>
              <a:t>White: Aligns</a:t>
            </a:r>
          </a:p>
          <a:p>
            <a:r>
              <a:rPr lang="en-US" dirty="0">
                <a:solidFill>
                  <a:srgbClr val="FFFFFF"/>
                </a:solidFill>
              </a:rPr>
              <a:t>Brown: No alignment at all!</a:t>
            </a:r>
          </a:p>
        </p:txBody>
      </p:sp>
      <p:sp>
        <p:nvSpPr>
          <p:cNvPr id="12" name="TextBox 11"/>
          <p:cNvSpPr txBox="1"/>
          <p:nvPr/>
        </p:nvSpPr>
        <p:spPr>
          <a:xfrm>
            <a:off x="3606036" y="6255693"/>
            <a:ext cx="1326004" cy="369332"/>
          </a:xfrm>
          <a:prstGeom prst="rect">
            <a:avLst/>
          </a:prstGeom>
          <a:noFill/>
        </p:spPr>
        <p:txBody>
          <a:bodyPr wrap="none" rtlCol="0">
            <a:spAutoFit/>
          </a:bodyPr>
          <a:lstStyle/>
          <a:p>
            <a:r>
              <a:rPr lang="en-US" dirty="0">
                <a:solidFill>
                  <a:srgbClr val="BFBFBF"/>
                </a:solidFill>
              </a:rPr>
              <a:t>Gene Myers</a:t>
            </a:r>
          </a:p>
        </p:txBody>
      </p:sp>
    </p:spTree>
    <p:extLst>
      <p:ext uri="{BB962C8B-B14F-4D97-AF65-F5344CB8AC3E}">
        <p14:creationId xmlns:p14="http://schemas.microsoft.com/office/powerpoint/2010/main" val="1423488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a:t>
            </a:r>
            <a:r>
              <a:rPr lang="en-US" dirty="0" err="1"/>
              <a:t>PacBio</a:t>
            </a:r>
            <a:r>
              <a:rPr lang="en-US" dirty="0"/>
              <a:t> – Pile-</a:t>
            </a:r>
            <a:r>
              <a:rPr lang="en-US" dirty="0" err="1"/>
              <a:t>ograms</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23</a:t>
            </a:fld>
            <a:endParaRPr lang="en-US" dirty="0"/>
          </a:p>
        </p:txBody>
      </p:sp>
      <p:sp>
        <p:nvSpPr>
          <p:cNvPr id="5" name="Rectangle 4"/>
          <p:cNvSpPr/>
          <p:nvPr/>
        </p:nvSpPr>
        <p:spPr>
          <a:xfrm>
            <a:off x="719064" y="6335742"/>
            <a:ext cx="8424936" cy="261610"/>
          </a:xfrm>
          <a:prstGeom prst="rect">
            <a:avLst/>
          </a:prstGeom>
        </p:spPr>
        <p:txBody>
          <a:bodyPr wrap="square">
            <a:spAutoFit/>
          </a:bodyPr>
          <a:lstStyle/>
          <a:p>
            <a:pPr algn="r"/>
            <a:r>
              <a:rPr lang="en-US" sz="1100" dirty="0">
                <a:solidFill>
                  <a:srgbClr val="BFBFBF"/>
                </a:solidFill>
              </a:rPr>
              <a:t>https://</a:t>
            </a:r>
            <a:r>
              <a:rPr lang="en-US" sz="1100" dirty="0" err="1">
                <a:solidFill>
                  <a:srgbClr val="BFBFBF"/>
                </a:solidFill>
              </a:rPr>
              <a:t>dazzlerblog.wordpress.com</a:t>
            </a:r>
            <a:r>
              <a:rPr lang="en-US" sz="1100" dirty="0">
                <a:solidFill>
                  <a:srgbClr val="BFBFBF"/>
                </a:solidFill>
              </a:rPr>
              <a:t>/2015/11/06/intrinsic-quality-values/</a:t>
            </a:r>
          </a:p>
        </p:txBody>
      </p:sp>
      <p:sp>
        <p:nvSpPr>
          <p:cNvPr id="7" name="TextBox 6"/>
          <p:cNvSpPr txBox="1"/>
          <p:nvPr/>
        </p:nvSpPr>
        <p:spPr>
          <a:xfrm>
            <a:off x="271119" y="1564282"/>
            <a:ext cx="6258744" cy="523220"/>
          </a:xfrm>
          <a:prstGeom prst="rect">
            <a:avLst/>
          </a:prstGeom>
          <a:noFill/>
        </p:spPr>
        <p:txBody>
          <a:bodyPr wrap="none" rtlCol="0">
            <a:spAutoFit/>
          </a:bodyPr>
          <a:lstStyle/>
          <a:p>
            <a:r>
              <a:rPr lang="en-US" sz="2800" dirty="0">
                <a:solidFill>
                  <a:schemeClr val="bg1"/>
                </a:solidFill>
              </a:rPr>
              <a:t>Coloring based on number of mismatches</a:t>
            </a:r>
          </a:p>
        </p:txBody>
      </p:sp>
      <p:pic>
        <p:nvPicPr>
          <p:cNvPr id="6" name="Picture 5"/>
          <p:cNvPicPr>
            <a:picLocks noChangeAspect="1"/>
          </p:cNvPicPr>
          <p:nvPr/>
        </p:nvPicPr>
        <p:blipFill>
          <a:blip r:embed="rId2"/>
          <a:stretch>
            <a:fillRect/>
          </a:stretch>
        </p:blipFill>
        <p:spPr>
          <a:xfrm>
            <a:off x="0" y="2054498"/>
            <a:ext cx="9144000" cy="4250531"/>
          </a:xfrm>
          <a:prstGeom prst="rect">
            <a:avLst/>
          </a:prstGeom>
        </p:spPr>
      </p:pic>
      <p:sp>
        <p:nvSpPr>
          <p:cNvPr id="8" name="TextBox 7"/>
          <p:cNvSpPr txBox="1"/>
          <p:nvPr/>
        </p:nvSpPr>
        <p:spPr>
          <a:xfrm>
            <a:off x="2194146" y="2252462"/>
            <a:ext cx="695022" cy="369332"/>
          </a:xfrm>
          <a:prstGeom prst="rect">
            <a:avLst/>
          </a:prstGeom>
          <a:noFill/>
        </p:spPr>
        <p:txBody>
          <a:bodyPr wrap="none" rtlCol="0">
            <a:spAutoFit/>
          </a:bodyPr>
          <a:lstStyle/>
          <a:p>
            <a:r>
              <a:rPr lang="en-US" dirty="0"/>
              <a:t>Good</a:t>
            </a:r>
          </a:p>
        </p:txBody>
      </p:sp>
      <p:sp>
        <p:nvSpPr>
          <p:cNvPr id="10" name="TextBox 9"/>
          <p:cNvSpPr txBox="1"/>
          <p:nvPr/>
        </p:nvSpPr>
        <p:spPr>
          <a:xfrm>
            <a:off x="5911634" y="2220196"/>
            <a:ext cx="542073" cy="369332"/>
          </a:xfrm>
          <a:prstGeom prst="rect">
            <a:avLst/>
          </a:prstGeom>
          <a:noFill/>
        </p:spPr>
        <p:txBody>
          <a:bodyPr wrap="none" rtlCol="0">
            <a:spAutoFit/>
          </a:bodyPr>
          <a:lstStyle/>
          <a:p>
            <a:r>
              <a:rPr lang="en-US" dirty="0"/>
              <a:t>Bad</a:t>
            </a:r>
          </a:p>
        </p:txBody>
      </p:sp>
      <p:sp>
        <p:nvSpPr>
          <p:cNvPr id="9" name="TextBox 8"/>
          <p:cNvSpPr txBox="1"/>
          <p:nvPr/>
        </p:nvSpPr>
        <p:spPr>
          <a:xfrm>
            <a:off x="6732240" y="2204864"/>
            <a:ext cx="2403222" cy="369332"/>
          </a:xfrm>
          <a:prstGeom prst="rect">
            <a:avLst/>
          </a:prstGeom>
          <a:noFill/>
        </p:spPr>
        <p:txBody>
          <a:bodyPr wrap="none" rtlCol="0">
            <a:spAutoFit/>
          </a:bodyPr>
          <a:lstStyle/>
          <a:p>
            <a:r>
              <a:rPr lang="en-US" b="1" dirty="0"/>
              <a:t>Intrinsic Quality Values</a:t>
            </a:r>
          </a:p>
        </p:txBody>
      </p:sp>
      <p:sp>
        <p:nvSpPr>
          <p:cNvPr id="12" name="TextBox 11"/>
          <p:cNvSpPr txBox="1"/>
          <p:nvPr/>
        </p:nvSpPr>
        <p:spPr>
          <a:xfrm>
            <a:off x="3606036" y="6255693"/>
            <a:ext cx="1326004" cy="369332"/>
          </a:xfrm>
          <a:prstGeom prst="rect">
            <a:avLst/>
          </a:prstGeom>
          <a:noFill/>
        </p:spPr>
        <p:txBody>
          <a:bodyPr wrap="none" rtlCol="0">
            <a:spAutoFit/>
          </a:bodyPr>
          <a:lstStyle/>
          <a:p>
            <a:r>
              <a:rPr lang="en-US" dirty="0">
                <a:solidFill>
                  <a:srgbClr val="BFBFBF"/>
                </a:solidFill>
              </a:rPr>
              <a:t>Gene Myers</a:t>
            </a:r>
          </a:p>
        </p:txBody>
      </p:sp>
    </p:spTree>
    <p:extLst>
      <p:ext uri="{BB962C8B-B14F-4D97-AF65-F5344CB8AC3E}">
        <p14:creationId xmlns:p14="http://schemas.microsoft.com/office/powerpoint/2010/main" val="1227052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a:t>
            </a:r>
            <a:r>
              <a:rPr lang="en-US" dirty="0" err="1"/>
              <a:t>PacBio</a:t>
            </a:r>
            <a:r>
              <a:rPr lang="en-US" dirty="0"/>
              <a:t> – Pile-</a:t>
            </a:r>
            <a:r>
              <a:rPr lang="en-US" dirty="0" err="1"/>
              <a:t>ograms</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24</a:t>
            </a:fld>
            <a:endParaRPr lang="en-US" dirty="0"/>
          </a:p>
        </p:txBody>
      </p:sp>
      <p:sp>
        <p:nvSpPr>
          <p:cNvPr id="5" name="Rectangle 4"/>
          <p:cNvSpPr/>
          <p:nvPr/>
        </p:nvSpPr>
        <p:spPr>
          <a:xfrm>
            <a:off x="719064" y="6335742"/>
            <a:ext cx="8424936" cy="261610"/>
          </a:xfrm>
          <a:prstGeom prst="rect">
            <a:avLst/>
          </a:prstGeom>
        </p:spPr>
        <p:txBody>
          <a:bodyPr wrap="square">
            <a:spAutoFit/>
          </a:bodyPr>
          <a:lstStyle/>
          <a:p>
            <a:pPr algn="r"/>
            <a:r>
              <a:rPr lang="en-US" sz="1100" dirty="0">
                <a:solidFill>
                  <a:srgbClr val="BFBFBF"/>
                </a:solidFill>
              </a:rPr>
              <a:t>https://</a:t>
            </a:r>
            <a:r>
              <a:rPr lang="en-US" sz="1100" dirty="0" err="1">
                <a:solidFill>
                  <a:srgbClr val="BFBFBF"/>
                </a:solidFill>
              </a:rPr>
              <a:t>dazzlerblog.wordpress.com</a:t>
            </a:r>
            <a:r>
              <a:rPr lang="en-US" sz="1100" dirty="0">
                <a:solidFill>
                  <a:srgbClr val="BFBFBF"/>
                </a:solidFill>
              </a:rPr>
              <a:t>/2015/11/06/intrinsic-quality-values/</a:t>
            </a:r>
          </a:p>
        </p:txBody>
      </p:sp>
      <p:sp>
        <p:nvSpPr>
          <p:cNvPr id="7" name="TextBox 6"/>
          <p:cNvSpPr txBox="1"/>
          <p:nvPr/>
        </p:nvSpPr>
        <p:spPr>
          <a:xfrm>
            <a:off x="271119" y="1564282"/>
            <a:ext cx="6258744" cy="523220"/>
          </a:xfrm>
          <a:prstGeom prst="rect">
            <a:avLst/>
          </a:prstGeom>
          <a:noFill/>
        </p:spPr>
        <p:txBody>
          <a:bodyPr wrap="none" rtlCol="0">
            <a:spAutoFit/>
          </a:bodyPr>
          <a:lstStyle/>
          <a:p>
            <a:r>
              <a:rPr lang="en-US" sz="2800" dirty="0">
                <a:solidFill>
                  <a:schemeClr val="bg1"/>
                </a:solidFill>
              </a:rPr>
              <a:t>Coloring based on number of mismatches</a:t>
            </a:r>
          </a:p>
        </p:txBody>
      </p:sp>
      <p:pic>
        <p:nvPicPr>
          <p:cNvPr id="3" name="Picture 2"/>
          <p:cNvPicPr>
            <a:picLocks noChangeAspect="1"/>
          </p:cNvPicPr>
          <p:nvPr/>
        </p:nvPicPr>
        <p:blipFill>
          <a:blip r:embed="rId2"/>
          <a:stretch>
            <a:fillRect/>
          </a:stretch>
        </p:blipFill>
        <p:spPr>
          <a:xfrm>
            <a:off x="0" y="2492896"/>
            <a:ext cx="9144000" cy="3055866"/>
          </a:xfrm>
          <a:prstGeom prst="rect">
            <a:avLst/>
          </a:prstGeom>
        </p:spPr>
      </p:pic>
      <p:sp>
        <p:nvSpPr>
          <p:cNvPr id="11" name="TextBox 10"/>
          <p:cNvSpPr txBox="1"/>
          <p:nvPr/>
        </p:nvSpPr>
        <p:spPr>
          <a:xfrm>
            <a:off x="3606036" y="6255693"/>
            <a:ext cx="1326004" cy="369332"/>
          </a:xfrm>
          <a:prstGeom prst="rect">
            <a:avLst/>
          </a:prstGeom>
          <a:noFill/>
        </p:spPr>
        <p:txBody>
          <a:bodyPr wrap="none" rtlCol="0">
            <a:spAutoFit/>
          </a:bodyPr>
          <a:lstStyle/>
          <a:p>
            <a:r>
              <a:rPr lang="en-US" dirty="0">
                <a:solidFill>
                  <a:srgbClr val="BFBFBF"/>
                </a:solidFill>
              </a:rPr>
              <a:t>Gene Myers</a:t>
            </a:r>
          </a:p>
        </p:txBody>
      </p:sp>
    </p:spTree>
    <p:extLst>
      <p:ext uri="{BB962C8B-B14F-4D97-AF65-F5344CB8AC3E}">
        <p14:creationId xmlns:p14="http://schemas.microsoft.com/office/powerpoint/2010/main" val="358494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Quality: </a:t>
            </a:r>
            <a:r>
              <a:rPr lang="en-US" dirty="0" err="1"/>
              <a:t>PacBio</a:t>
            </a:r>
            <a:r>
              <a:rPr lang="en-US" dirty="0"/>
              <a:t> – Pile-</a:t>
            </a:r>
            <a:r>
              <a:rPr lang="en-US" dirty="0" err="1"/>
              <a:t>ograms</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25</a:t>
            </a:fld>
            <a:endParaRPr lang="en-US" dirty="0"/>
          </a:p>
        </p:txBody>
      </p:sp>
      <p:sp>
        <p:nvSpPr>
          <p:cNvPr id="5" name="Rectangle 4"/>
          <p:cNvSpPr/>
          <p:nvPr/>
        </p:nvSpPr>
        <p:spPr>
          <a:xfrm>
            <a:off x="719064" y="6335742"/>
            <a:ext cx="8424936" cy="261610"/>
          </a:xfrm>
          <a:prstGeom prst="rect">
            <a:avLst/>
          </a:prstGeom>
        </p:spPr>
        <p:txBody>
          <a:bodyPr wrap="square">
            <a:spAutoFit/>
          </a:bodyPr>
          <a:lstStyle/>
          <a:p>
            <a:pPr algn="r"/>
            <a:r>
              <a:rPr lang="en-US" sz="1100" dirty="0">
                <a:solidFill>
                  <a:srgbClr val="BFBFBF"/>
                </a:solidFill>
              </a:rPr>
              <a:t>https://</a:t>
            </a:r>
            <a:r>
              <a:rPr lang="en-US" sz="1100" dirty="0" err="1">
                <a:solidFill>
                  <a:srgbClr val="BFBFBF"/>
                </a:solidFill>
              </a:rPr>
              <a:t>dazzlerblog.wordpress.com</a:t>
            </a:r>
            <a:r>
              <a:rPr lang="en-US" sz="1100" dirty="0">
                <a:solidFill>
                  <a:srgbClr val="BFBFBF"/>
                </a:solidFill>
              </a:rPr>
              <a:t>/2015/11/06/intrinsic-quality-values/</a:t>
            </a:r>
          </a:p>
        </p:txBody>
      </p:sp>
      <p:sp>
        <p:nvSpPr>
          <p:cNvPr id="7" name="TextBox 6"/>
          <p:cNvSpPr txBox="1"/>
          <p:nvPr/>
        </p:nvSpPr>
        <p:spPr>
          <a:xfrm>
            <a:off x="271119" y="1564282"/>
            <a:ext cx="6258744" cy="523220"/>
          </a:xfrm>
          <a:prstGeom prst="rect">
            <a:avLst/>
          </a:prstGeom>
          <a:noFill/>
        </p:spPr>
        <p:txBody>
          <a:bodyPr wrap="none" rtlCol="0">
            <a:spAutoFit/>
          </a:bodyPr>
          <a:lstStyle/>
          <a:p>
            <a:r>
              <a:rPr lang="en-US" sz="2800" dirty="0">
                <a:solidFill>
                  <a:schemeClr val="bg1"/>
                </a:solidFill>
              </a:rPr>
              <a:t>Coloring based on number of mismatches</a:t>
            </a:r>
          </a:p>
        </p:txBody>
      </p:sp>
      <p:pic>
        <p:nvPicPr>
          <p:cNvPr id="6" name="Picture 5"/>
          <p:cNvPicPr>
            <a:picLocks noChangeAspect="1"/>
          </p:cNvPicPr>
          <p:nvPr/>
        </p:nvPicPr>
        <p:blipFill>
          <a:blip r:embed="rId2"/>
          <a:stretch>
            <a:fillRect/>
          </a:stretch>
        </p:blipFill>
        <p:spPr>
          <a:xfrm>
            <a:off x="0" y="2708920"/>
            <a:ext cx="9144000" cy="2907906"/>
          </a:xfrm>
          <a:prstGeom prst="rect">
            <a:avLst/>
          </a:prstGeom>
        </p:spPr>
      </p:pic>
      <p:sp>
        <p:nvSpPr>
          <p:cNvPr id="8" name="TextBox 7"/>
          <p:cNvSpPr txBox="1"/>
          <p:nvPr/>
        </p:nvSpPr>
        <p:spPr>
          <a:xfrm>
            <a:off x="3606036" y="6255693"/>
            <a:ext cx="1326004" cy="369332"/>
          </a:xfrm>
          <a:prstGeom prst="rect">
            <a:avLst/>
          </a:prstGeom>
          <a:noFill/>
        </p:spPr>
        <p:txBody>
          <a:bodyPr wrap="none" rtlCol="0">
            <a:spAutoFit/>
          </a:bodyPr>
          <a:lstStyle/>
          <a:p>
            <a:r>
              <a:rPr lang="en-US" dirty="0">
                <a:solidFill>
                  <a:srgbClr val="BFBFBF"/>
                </a:solidFill>
              </a:rPr>
              <a:t>Gene Myers</a:t>
            </a:r>
          </a:p>
        </p:txBody>
      </p:sp>
    </p:spTree>
    <p:extLst>
      <p:ext uri="{BB962C8B-B14F-4D97-AF65-F5344CB8AC3E}">
        <p14:creationId xmlns:p14="http://schemas.microsoft.com/office/powerpoint/2010/main" val="62824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4163" y="2349624"/>
            <a:ext cx="8574087" cy="1511424"/>
          </a:xfrm>
        </p:spPr>
        <p:txBody>
          <a:bodyPr/>
          <a:lstStyle/>
          <a:p>
            <a:r>
              <a:rPr lang="en-US" dirty="0"/>
              <a:t>After all that you have decided how much data you need, you have paid your sequence provider, send your sample and should have now some nice clean reads. </a:t>
            </a:r>
          </a:p>
        </p:txBody>
      </p:sp>
      <p:sp>
        <p:nvSpPr>
          <p:cNvPr id="4" name="Slide Number Placeholder 3"/>
          <p:cNvSpPr>
            <a:spLocks noGrp="1"/>
          </p:cNvSpPr>
          <p:nvPr>
            <p:ph type="sldNum" sz="quarter" idx="12"/>
          </p:nvPr>
        </p:nvSpPr>
        <p:spPr/>
        <p:txBody>
          <a:bodyPr/>
          <a:lstStyle/>
          <a:p>
            <a:fld id="{F9B76065-02A8-2140-ABFF-467A450FC727}" type="slidenum">
              <a:rPr lang="en-US" smtClean="0"/>
              <a:pPr/>
              <a:t>26</a:t>
            </a:fld>
            <a:endParaRPr lang="en-US" dirty="0"/>
          </a:p>
        </p:txBody>
      </p:sp>
      <p:sp>
        <p:nvSpPr>
          <p:cNvPr id="5" name="TextBox 4"/>
          <p:cNvSpPr txBox="1"/>
          <p:nvPr/>
        </p:nvSpPr>
        <p:spPr>
          <a:xfrm>
            <a:off x="899592" y="4417948"/>
            <a:ext cx="7366119" cy="523220"/>
          </a:xfrm>
          <a:prstGeom prst="rect">
            <a:avLst/>
          </a:prstGeom>
          <a:noFill/>
        </p:spPr>
        <p:txBody>
          <a:bodyPr wrap="none" rtlCol="0">
            <a:spAutoFit/>
          </a:bodyPr>
          <a:lstStyle/>
          <a:p>
            <a:r>
              <a:rPr lang="en-US" sz="2800" b="1" dirty="0"/>
              <a:t>Let’s see how to do a de novo genome assembly</a:t>
            </a:r>
          </a:p>
        </p:txBody>
      </p:sp>
    </p:spTree>
    <p:extLst>
      <p:ext uri="{BB962C8B-B14F-4D97-AF65-F5344CB8AC3E}">
        <p14:creationId xmlns:p14="http://schemas.microsoft.com/office/powerpoint/2010/main" val="101920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4163" y="2349624"/>
            <a:ext cx="8574087" cy="1511424"/>
          </a:xfrm>
        </p:spPr>
        <p:txBody>
          <a:bodyPr/>
          <a:lstStyle/>
          <a:p>
            <a:r>
              <a:rPr lang="en-US" dirty="0"/>
              <a:t>After all that you have decided how much data you need, you have paid your sequence provider, send your sample and should have now some nice clean reads. </a:t>
            </a:r>
          </a:p>
        </p:txBody>
      </p:sp>
      <p:sp>
        <p:nvSpPr>
          <p:cNvPr id="4" name="Slide Number Placeholder 3"/>
          <p:cNvSpPr>
            <a:spLocks noGrp="1"/>
          </p:cNvSpPr>
          <p:nvPr>
            <p:ph type="sldNum" sz="quarter" idx="12"/>
          </p:nvPr>
        </p:nvSpPr>
        <p:spPr/>
        <p:txBody>
          <a:bodyPr/>
          <a:lstStyle/>
          <a:p>
            <a:fld id="{F9B76065-02A8-2140-ABFF-467A450FC727}" type="slidenum">
              <a:rPr lang="en-US" smtClean="0"/>
              <a:pPr/>
              <a:t>27</a:t>
            </a:fld>
            <a:endParaRPr lang="en-US" dirty="0"/>
          </a:p>
        </p:txBody>
      </p:sp>
      <p:sp>
        <p:nvSpPr>
          <p:cNvPr id="5" name="TextBox 4"/>
          <p:cNvSpPr txBox="1"/>
          <p:nvPr/>
        </p:nvSpPr>
        <p:spPr>
          <a:xfrm>
            <a:off x="899592" y="4417948"/>
            <a:ext cx="7366119" cy="523220"/>
          </a:xfrm>
          <a:prstGeom prst="rect">
            <a:avLst/>
          </a:prstGeom>
          <a:noFill/>
        </p:spPr>
        <p:txBody>
          <a:bodyPr wrap="none" rtlCol="0">
            <a:spAutoFit/>
          </a:bodyPr>
          <a:lstStyle/>
          <a:p>
            <a:r>
              <a:rPr lang="en-US" sz="2800" b="1" dirty="0"/>
              <a:t>Let’s see how to do a de novo genome assembly</a:t>
            </a:r>
          </a:p>
        </p:txBody>
      </p:sp>
    </p:spTree>
    <p:extLst>
      <p:ext uri="{BB962C8B-B14F-4D97-AF65-F5344CB8AC3E}">
        <p14:creationId xmlns:p14="http://schemas.microsoft.com/office/powerpoint/2010/main" val="410564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a:t>CONTIG </a:t>
            </a:r>
            <a:r>
              <a:rPr lang="es-ES" dirty="0" err="1"/>
              <a:t>assembly</a:t>
            </a:r>
            <a:r>
              <a:rPr lang="es-ES" dirty="0"/>
              <a:t>: </a:t>
            </a:r>
            <a:r>
              <a:rPr lang="es-ES" dirty="0" err="1"/>
              <a:t>Overview</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28</a:t>
            </a:fld>
            <a:endParaRPr lang="en-US" dirty="0"/>
          </a:p>
        </p:txBody>
      </p:sp>
      <p:pic>
        <p:nvPicPr>
          <p:cNvPr id="7" name="Picture 6"/>
          <p:cNvPicPr>
            <a:picLocks noChangeAspect="1"/>
          </p:cNvPicPr>
          <p:nvPr/>
        </p:nvPicPr>
        <p:blipFill>
          <a:blip r:embed="rId2"/>
          <a:stretch>
            <a:fillRect/>
          </a:stretch>
        </p:blipFill>
        <p:spPr>
          <a:xfrm>
            <a:off x="539552" y="2438733"/>
            <a:ext cx="4118223" cy="3418125"/>
          </a:xfrm>
          <a:prstGeom prst="rect">
            <a:avLst/>
          </a:prstGeom>
        </p:spPr>
      </p:pic>
      <p:grpSp>
        <p:nvGrpSpPr>
          <p:cNvPr id="10" name="Group 9"/>
          <p:cNvGrpSpPr/>
          <p:nvPr/>
        </p:nvGrpSpPr>
        <p:grpSpPr>
          <a:xfrm>
            <a:off x="5075313" y="3168550"/>
            <a:ext cx="3416320" cy="2718014"/>
            <a:chOff x="5075313" y="3168550"/>
            <a:chExt cx="3416320" cy="2718014"/>
          </a:xfrm>
        </p:grpSpPr>
        <p:sp>
          <p:nvSpPr>
            <p:cNvPr id="3" name="TextBox 2"/>
            <p:cNvSpPr txBox="1"/>
            <p:nvPr/>
          </p:nvSpPr>
          <p:spPr>
            <a:xfrm>
              <a:off x="5214524" y="3168550"/>
              <a:ext cx="3202507" cy="646331"/>
            </a:xfrm>
            <a:prstGeom prst="rect">
              <a:avLst/>
            </a:prstGeom>
            <a:noFill/>
          </p:spPr>
          <p:txBody>
            <a:bodyPr wrap="none" rtlCol="0">
              <a:spAutoFit/>
            </a:bodyPr>
            <a:lstStyle/>
            <a:p>
              <a:pPr algn="ctr"/>
              <a:r>
                <a:rPr lang="en-US" b="1" dirty="0"/>
                <a:t>From small RANDOMLY located</a:t>
              </a:r>
            </a:p>
            <a:p>
              <a:pPr algn="ctr"/>
              <a:r>
                <a:rPr lang="en-US" b="1" dirty="0"/>
                <a:t>sequence fragments</a:t>
              </a:r>
            </a:p>
          </p:txBody>
        </p:sp>
        <p:sp>
          <p:nvSpPr>
            <p:cNvPr id="5" name="TextBox 4"/>
            <p:cNvSpPr txBox="1"/>
            <p:nvPr/>
          </p:nvSpPr>
          <p:spPr>
            <a:xfrm>
              <a:off x="5075313" y="5517232"/>
              <a:ext cx="3416320" cy="369332"/>
            </a:xfrm>
            <a:prstGeom prst="rect">
              <a:avLst/>
            </a:prstGeom>
            <a:noFill/>
          </p:spPr>
          <p:txBody>
            <a:bodyPr wrap="none" rtlCol="0">
              <a:spAutoFit/>
            </a:bodyPr>
            <a:lstStyle/>
            <a:p>
              <a:r>
                <a:rPr lang="en-US" b="1" dirty="0"/>
                <a:t>Consensus, contiguous sequences</a:t>
              </a:r>
            </a:p>
          </p:txBody>
        </p:sp>
        <p:sp>
          <p:nvSpPr>
            <p:cNvPr id="9" name="Down Arrow 8"/>
            <p:cNvSpPr/>
            <p:nvPr/>
          </p:nvSpPr>
          <p:spPr>
            <a:xfrm>
              <a:off x="6444208" y="3861048"/>
              <a:ext cx="648072" cy="165618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11" name="Rectangle 10"/>
          <p:cNvSpPr/>
          <p:nvPr/>
        </p:nvSpPr>
        <p:spPr>
          <a:xfrm>
            <a:off x="4572000" y="1838568"/>
            <a:ext cx="4572000" cy="1200329"/>
          </a:xfrm>
          <a:prstGeom prst="rect">
            <a:avLst/>
          </a:prstGeom>
        </p:spPr>
        <p:txBody>
          <a:bodyPr>
            <a:spAutoFit/>
          </a:bodyPr>
          <a:lstStyle/>
          <a:p>
            <a:pPr algn="just"/>
            <a:r>
              <a:rPr lang="en-US" dirty="0"/>
              <a:t>“An assembly is a hierarchical data structure that maps the sequence data to a putative reconstruction of the target. It groups reads into </a:t>
            </a:r>
            <a:r>
              <a:rPr lang="en-US" dirty="0" err="1"/>
              <a:t>contigs</a:t>
            </a:r>
            <a:r>
              <a:rPr lang="en-US" dirty="0"/>
              <a:t> and </a:t>
            </a:r>
            <a:r>
              <a:rPr lang="en-US" dirty="0" err="1"/>
              <a:t>contigs</a:t>
            </a:r>
            <a:r>
              <a:rPr lang="en-US" dirty="0"/>
              <a:t> into scaffolds.”</a:t>
            </a:r>
          </a:p>
        </p:txBody>
      </p:sp>
      <p:sp>
        <p:nvSpPr>
          <p:cNvPr id="13" name="Rectangle 12"/>
          <p:cNvSpPr/>
          <p:nvPr/>
        </p:nvSpPr>
        <p:spPr>
          <a:xfrm>
            <a:off x="3789064" y="6189313"/>
            <a:ext cx="5391448" cy="261610"/>
          </a:xfrm>
          <a:prstGeom prst="rect">
            <a:avLst/>
          </a:prstGeom>
        </p:spPr>
        <p:txBody>
          <a:bodyPr wrap="square">
            <a:spAutoFit/>
          </a:bodyPr>
          <a:lstStyle/>
          <a:p>
            <a:r>
              <a:rPr lang="en-US" sz="1100" dirty="0"/>
              <a:t>Miller et al., 2010. </a:t>
            </a:r>
            <a:r>
              <a:rPr lang="en-US" sz="1100" dirty="0">
                <a:hlinkClick r:id="rId3"/>
              </a:rPr>
              <a:t>http://www.sciencedirect.com/science/article/pii/S0888754310000492</a:t>
            </a:r>
            <a:endParaRPr lang="en-US" sz="1100" dirty="0"/>
          </a:p>
        </p:txBody>
      </p:sp>
    </p:spTree>
    <p:extLst>
      <p:ext uri="{BB962C8B-B14F-4D97-AF65-F5344CB8AC3E}">
        <p14:creationId xmlns:p14="http://schemas.microsoft.com/office/powerpoint/2010/main" val="10806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a:t>Methods</a:t>
            </a:r>
            <a:r>
              <a:rPr lang="es-ES" dirty="0"/>
              <a:t> </a:t>
            </a:r>
            <a:r>
              <a:rPr lang="es-ES" dirty="0" err="1"/>
              <a:t>for</a:t>
            </a:r>
            <a:r>
              <a:rPr lang="es-ES" dirty="0"/>
              <a:t> </a:t>
            </a:r>
            <a:r>
              <a:rPr lang="es-ES" i="1" dirty="0"/>
              <a:t>de </a:t>
            </a:r>
            <a:r>
              <a:rPr lang="es-ES" i="1" dirty="0" err="1"/>
              <a:t>novo</a:t>
            </a:r>
            <a:r>
              <a:rPr lang="es-ES" i="1" dirty="0"/>
              <a:t> </a:t>
            </a:r>
            <a:r>
              <a:rPr lang="es-ES" dirty="0" err="1"/>
              <a:t>genome</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29</a:t>
            </a:fld>
            <a:endParaRPr lang="en-US" dirty="0"/>
          </a:p>
        </p:txBody>
      </p:sp>
      <p:sp>
        <p:nvSpPr>
          <p:cNvPr id="4" name="TextBox 3"/>
          <p:cNvSpPr txBox="1"/>
          <p:nvPr/>
        </p:nvSpPr>
        <p:spPr>
          <a:xfrm>
            <a:off x="880912" y="2348880"/>
            <a:ext cx="6950090" cy="707886"/>
          </a:xfrm>
          <a:prstGeom prst="rect">
            <a:avLst/>
          </a:prstGeom>
          <a:noFill/>
        </p:spPr>
        <p:txBody>
          <a:bodyPr wrap="none" rtlCol="0">
            <a:spAutoFit/>
          </a:bodyPr>
          <a:lstStyle/>
          <a:p>
            <a:r>
              <a:rPr lang="en-US" sz="4000" dirty="0"/>
              <a:t>Overlap-Layout- Consensus: OLC</a:t>
            </a:r>
          </a:p>
        </p:txBody>
      </p:sp>
      <p:sp>
        <p:nvSpPr>
          <p:cNvPr id="8" name="TextBox 7"/>
          <p:cNvSpPr txBox="1"/>
          <p:nvPr/>
        </p:nvSpPr>
        <p:spPr>
          <a:xfrm>
            <a:off x="880912" y="3933056"/>
            <a:ext cx="3712525" cy="707886"/>
          </a:xfrm>
          <a:prstGeom prst="rect">
            <a:avLst/>
          </a:prstGeom>
          <a:noFill/>
        </p:spPr>
        <p:txBody>
          <a:bodyPr wrap="none" rtlCol="0">
            <a:spAutoFit/>
          </a:bodyPr>
          <a:lstStyle/>
          <a:p>
            <a:r>
              <a:rPr lang="en-US" sz="4000" dirty="0"/>
              <a:t>De </a:t>
            </a:r>
            <a:r>
              <a:rPr lang="en-US" sz="4000" dirty="0" err="1"/>
              <a:t>Bruijn</a:t>
            </a:r>
            <a:r>
              <a:rPr lang="en-US" sz="4000" dirty="0"/>
              <a:t> Graphs</a:t>
            </a:r>
          </a:p>
        </p:txBody>
      </p:sp>
      <p:sp>
        <p:nvSpPr>
          <p:cNvPr id="11" name="TextBox 10"/>
          <p:cNvSpPr txBox="1"/>
          <p:nvPr/>
        </p:nvSpPr>
        <p:spPr>
          <a:xfrm>
            <a:off x="2876454" y="4797152"/>
            <a:ext cx="6267546" cy="1384995"/>
          </a:xfrm>
          <a:prstGeom prst="rect">
            <a:avLst/>
          </a:prstGeom>
          <a:noFill/>
        </p:spPr>
        <p:txBody>
          <a:bodyPr wrap="square" rtlCol="0">
            <a:spAutoFit/>
          </a:bodyPr>
          <a:lstStyle/>
          <a:p>
            <a:r>
              <a:rPr lang="en-US" sz="2800" dirty="0"/>
              <a:t>These two use </a:t>
            </a:r>
            <a:r>
              <a:rPr lang="en-US" sz="2800" b="1" dirty="0"/>
              <a:t>graph theory </a:t>
            </a:r>
            <a:r>
              <a:rPr lang="en-US" sz="2800" dirty="0"/>
              <a:t>to face the problem of genome assembly. The difference in on how you build the graph.</a:t>
            </a:r>
          </a:p>
        </p:txBody>
      </p:sp>
    </p:spTree>
    <p:extLst>
      <p:ext uri="{BB962C8B-B14F-4D97-AF65-F5344CB8AC3E}">
        <p14:creationId xmlns:p14="http://schemas.microsoft.com/office/powerpoint/2010/main" val="339029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3</a:t>
            </a:fld>
            <a:endParaRPr lang="en-US" dirty="0"/>
          </a:p>
        </p:txBody>
      </p:sp>
      <p:pic>
        <p:nvPicPr>
          <p:cNvPr id="5" name="Picture 4"/>
          <p:cNvPicPr>
            <a:picLocks noChangeAspect="1"/>
          </p:cNvPicPr>
          <p:nvPr/>
        </p:nvPicPr>
        <p:blipFill>
          <a:blip r:embed="rId2"/>
          <a:stretch>
            <a:fillRect/>
          </a:stretch>
        </p:blipFill>
        <p:spPr>
          <a:xfrm>
            <a:off x="0" y="812800"/>
            <a:ext cx="9144000" cy="5214938"/>
          </a:xfrm>
          <a:prstGeom prst="rect">
            <a:avLst/>
          </a:prstGeom>
        </p:spPr>
      </p:pic>
    </p:spTree>
    <p:extLst>
      <p:ext uri="{BB962C8B-B14F-4D97-AF65-F5344CB8AC3E}">
        <p14:creationId xmlns:p14="http://schemas.microsoft.com/office/powerpoint/2010/main" val="739555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979197" y="2685055"/>
            <a:ext cx="2401115" cy="1705992"/>
            <a:chOff x="6545402" y="2685055"/>
            <a:chExt cx="2401115" cy="1705992"/>
          </a:xfrm>
        </p:grpSpPr>
        <p:grpSp>
          <p:nvGrpSpPr>
            <p:cNvPr id="16" name="Group 15"/>
            <p:cNvGrpSpPr/>
            <p:nvPr/>
          </p:nvGrpSpPr>
          <p:grpSpPr>
            <a:xfrm>
              <a:off x="6545402" y="2685055"/>
              <a:ext cx="2401115" cy="1705992"/>
              <a:chOff x="6545402" y="2685055"/>
              <a:chExt cx="2401115" cy="1705992"/>
            </a:xfrm>
          </p:grpSpPr>
          <p:pic>
            <p:nvPicPr>
              <p:cNvPr id="7" name="Picture 6" descr="Screen Shot 2015-09-06 at 10.1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2685055"/>
                <a:ext cx="2070261" cy="1705992"/>
              </a:xfrm>
              <a:prstGeom prst="rect">
                <a:avLst/>
              </a:prstGeom>
            </p:spPr>
          </p:pic>
          <p:sp>
            <p:nvSpPr>
              <p:cNvPr id="14" name="Right Arrow 13"/>
              <p:cNvSpPr/>
              <p:nvPr/>
            </p:nvSpPr>
            <p:spPr>
              <a:xfrm>
                <a:off x="6545402" y="3345039"/>
                <a:ext cx="496126" cy="57606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5" name="Rectangle 24"/>
            <p:cNvSpPr/>
            <p:nvPr/>
          </p:nvSpPr>
          <p:spPr>
            <a:xfrm>
              <a:off x="7041528" y="2685055"/>
              <a:ext cx="338784" cy="3118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ítulo 1"/>
          <p:cNvSpPr>
            <a:spLocks noGrp="1"/>
          </p:cNvSpPr>
          <p:nvPr>
            <p:ph type="title"/>
          </p:nvPr>
        </p:nvSpPr>
        <p:spPr/>
        <p:txBody>
          <a:bodyPr>
            <a:normAutofit fontScale="90000"/>
          </a:bodyPr>
          <a:lstStyle/>
          <a:p>
            <a:r>
              <a:rPr lang="es-ES" dirty="0" err="1"/>
              <a:t>Basics</a:t>
            </a:r>
            <a:r>
              <a:rPr lang="es-ES" dirty="0"/>
              <a:t> of </a:t>
            </a:r>
            <a:r>
              <a:rPr lang="es-ES" dirty="0" err="1"/>
              <a:t>graph</a:t>
            </a:r>
            <a:r>
              <a:rPr lang="es-ES" dirty="0"/>
              <a:t> </a:t>
            </a:r>
            <a:r>
              <a:rPr lang="es-ES" dirty="0" err="1"/>
              <a:t>theory</a:t>
            </a:r>
            <a:r>
              <a:rPr lang="es-ES" dirty="0"/>
              <a:t>: a tale of bridges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30</a:t>
            </a:fld>
            <a:endParaRPr lang="en-US" dirty="0"/>
          </a:p>
        </p:txBody>
      </p:sp>
      <p:sp>
        <p:nvSpPr>
          <p:cNvPr id="3" name="Rectangle 2"/>
          <p:cNvSpPr/>
          <p:nvPr/>
        </p:nvSpPr>
        <p:spPr>
          <a:xfrm>
            <a:off x="21571" y="5931277"/>
            <a:ext cx="9144000" cy="600164"/>
          </a:xfrm>
          <a:prstGeom prst="rect">
            <a:avLst/>
          </a:prstGeom>
        </p:spPr>
        <p:txBody>
          <a:bodyPr wrap="square">
            <a:spAutoFit/>
          </a:bodyPr>
          <a:lstStyle/>
          <a:p>
            <a:pPr algn="r"/>
            <a:r>
              <a:rPr lang="en-US" sz="1100" dirty="0" err="1"/>
              <a:t>Compeau</a:t>
            </a:r>
            <a:r>
              <a:rPr lang="en-US" sz="1100" dirty="0"/>
              <a:t> et al., 2011. </a:t>
            </a:r>
            <a:r>
              <a:rPr lang="en-US" sz="1100" dirty="0">
                <a:hlinkClick r:id="rId4"/>
              </a:rPr>
              <a:t>http://www.nature.com/nbt/journal/v29/n11/full/nbt.2023.html</a:t>
            </a:r>
            <a:endParaRPr lang="en-US" sz="1100" dirty="0"/>
          </a:p>
          <a:p>
            <a:pPr algn="r"/>
            <a:r>
              <a:rPr lang="en-US" sz="1100" dirty="0">
                <a:hlinkClick r:id="rId5"/>
              </a:rPr>
              <a:t>https://en.wikipedia.org/wiki/Seven_Bridges_of_K%C3%B6nigsberg</a:t>
            </a:r>
            <a:endParaRPr lang="en-US" sz="1100" dirty="0"/>
          </a:p>
          <a:p>
            <a:pPr algn="r"/>
            <a:r>
              <a:rPr lang="en-US" sz="1100" dirty="0">
                <a:hlinkClick r:id="rId6"/>
              </a:rPr>
              <a:t>https://math.dartmouth.edu/~euler/docs/originals/E053.pdf</a:t>
            </a:r>
            <a:endParaRPr lang="en-US" sz="1100" dirty="0"/>
          </a:p>
        </p:txBody>
      </p:sp>
      <p:sp>
        <p:nvSpPr>
          <p:cNvPr id="18" name="Rectangle 17"/>
          <p:cNvSpPr/>
          <p:nvPr/>
        </p:nvSpPr>
        <p:spPr>
          <a:xfrm>
            <a:off x="179513" y="1988840"/>
            <a:ext cx="8678738" cy="1200328"/>
          </a:xfrm>
          <a:prstGeom prst="rect">
            <a:avLst/>
          </a:prstGeom>
        </p:spPr>
        <p:txBody>
          <a:bodyPr wrap="square">
            <a:spAutoFit/>
          </a:bodyPr>
          <a:lstStyle/>
          <a:p>
            <a:r>
              <a:rPr lang="en-US" sz="2400" b="1" dirty="0"/>
              <a:t>Seven Bridges of </a:t>
            </a:r>
            <a:r>
              <a:rPr lang="en-US" sz="2400" b="1" dirty="0" err="1"/>
              <a:t>Königsberg</a:t>
            </a:r>
            <a:r>
              <a:rPr lang="en-US" sz="2400" b="1" dirty="0"/>
              <a:t>: </a:t>
            </a:r>
            <a:r>
              <a:rPr lang="en-US" sz="2400" dirty="0"/>
              <a:t>Is there walk through the city that would cross each bridge once and only once?</a:t>
            </a:r>
          </a:p>
          <a:p>
            <a:endParaRPr lang="en-US" sz="2400" b="1" dirty="0"/>
          </a:p>
        </p:txBody>
      </p:sp>
      <p:grpSp>
        <p:nvGrpSpPr>
          <p:cNvPr id="28" name="Group 27"/>
          <p:cNvGrpSpPr/>
          <p:nvPr/>
        </p:nvGrpSpPr>
        <p:grpSpPr>
          <a:xfrm>
            <a:off x="284163" y="4615954"/>
            <a:ext cx="2928165" cy="1315323"/>
            <a:chOff x="284163" y="4615954"/>
            <a:chExt cx="2928165" cy="1315323"/>
          </a:xfrm>
        </p:grpSpPr>
        <p:pic>
          <p:nvPicPr>
            <p:cNvPr id="19" name="Picture 18"/>
            <p:cNvPicPr>
              <a:picLocks noChangeAspect="1"/>
            </p:cNvPicPr>
            <p:nvPr/>
          </p:nvPicPr>
          <p:blipFill>
            <a:blip r:embed="rId7"/>
            <a:stretch>
              <a:fillRect/>
            </a:stretch>
          </p:blipFill>
          <p:spPr>
            <a:xfrm>
              <a:off x="284163" y="4615954"/>
              <a:ext cx="1014789" cy="1315323"/>
            </a:xfrm>
            <a:prstGeom prst="rect">
              <a:avLst/>
            </a:prstGeom>
          </p:spPr>
        </p:pic>
        <p:sp>
          <p:nvSpPr>
            <p:cNvPr id="20" name="Rectangle 19"/>
            <p:cNvSpPr/>
            <p:nvPr/>
          </p:nvSpPr>
          <p:spPr>
            <a:xfrm>
              <a:off x="1298952" y="5013176"/>
              <a:ext cx="1331276" cy="369332"/>
            </a:xfrm>
            <a:prstGeom prst="rect">
              <a:avLst/>
            </a:prstGeom>
          </p:spPr>
          <p:txBody>
            <a:bodyPr wrap="none">
              <a:spAutoFit/>
            </a:bodyPr>
            <a:lstStyle/>
            <a:p>
              <a:r>
                <a:rPr lang="en-US" dirty="0"/>
                <a:t>(1707-1783)</a:t>
              </a:r>
            </a:p>
          </p:txBody>
        </p:sp>
        <p:sp>
          <p:nvSpPr>
            <p:cNvPr id="21" name="TextBox 20"/>
            <p:cNvSpPr txBox="1"/>
            <p:nvPr/>
          </p:nvSpPr>
          <p:spPr>
            <a:xfrm>
              <a:off x="1329669" y="4673727"/>
              <a:ext cx="1486367" cy="369332"/>
            </a:xfrm>
            <a:prstGeom prst="rect">
              <a:avLst/>
            </a:prstGeom>
            <a:noFill/>
          </p:spPr>
          <p:txBody>
            <a:bodyPr wrap="none" rtlCol="0">
              <a:spAutoFit/>
            </a:bodyPr>
            <a:lstStyle/>
            <a:p>
              <a:r>
                <a:rPr lang="en-US" dirty="0"/>
                <a:t>Leonard Euler</a:t>
              </a:r>
            </a:p>
          </p:txBody>
        </p:sp>
        <p:sp>
          <p:nvSpPr>
            <p:cNvPr id="23" name="Rectangle 22"/>
            <p:cNvSpPr/>
            <p:nvPr/>
          </p:nvSpPr>
          <p:spPr>
            <a:xfrm>
              <a:off x="1329669" y="5365879"/>
              <a:ext cx="1882659" cy="369332"/>
            </a:xfrm>
            <a:prstGeom prst="rect">
              <a:avLst/>
            </a:prstGeom>
          </p:spPr>
          <p:txBody>
            <a:bodyPr wrap="none">
              <a:spAutoFit/>
            </a:bodyPr>
            <a:lstStyle/>
            <a:p>
              <a:r>
                <a:rPr lang="en-US" dirty="0"/>
                <a:t>Basel, Switzerland</a:t>
              </a:r>
            </a:p>
          </p:txBody>
        </p:sp>
      </p:grpSp>
      <p:pic>
        <p:nvPicPr>
          <p:cNvPr id="24" name="Picture 23" descr="Screen Shot 2015-09-06 at 11.36.0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862" y="2837036"/>
            <a:ext cx="2859138" cy="1528068"/>
          </a:xfrm>
          <a:prstGeom prst="rect">
            <a:avLst/>
          </a:prstGeom>
        </p:spPr>
      </p:pic>
      <p:sp>
        <p:nvSpPr>
          <p:cNvPr id="27" name="Rectangle 26"/>
          <p:cNvSpPr/>
          <p:nvPr/>
        </p:nvSpPr>
        <p:spPr>
          <a:xfrm>
            <a:off x="2286000" y="3105835"/>
            <a:ext cx="4572000" cy="369332"/>
          </a:xfrm>
          <a:prstGeom prst="rect">
            <a:avLst/>
          </a:prstGeom>
        </p:spPr>
        <p:txBody>
          <a:bodyPr>
            <a:spAutoFit/>
          </a:bodyPr>
          <a:lstStyle/>
          <a:p>
            <a:endParaRPr lang="en-US" dirty="0"/>
          </a:p>
        </p:txBody>
      </p:sp>
      <p:sp>
        <p:nvSpPr>
          <p:cNvPr id="30" name="TextBox 29"/>
          <p:cNvSpPr txBox="1"/>
          <p:nvPr/>
        </p:nvSpPr>
        <p:spPr>
          <a:xfrm>
            <a:off x="3148059" y="4365104"/>
            <a:ext cx="4880325" cy="1200329"/>
          </a:xfrm>
          <a:prstGeom prst="rect">
            <a:avLst/>
          </a:prstGeom>
          <a:noFill/>
        </p:spPr>
        <p:txBody>
          <a:bodyPr wrap="none" rtlCol="0">
            <a:spAutoFit/>
          </a:bodyPr>
          <a:lstStyle/>
          <a:p>
            <a:r>
              <a:rPr lang="en-US" b="1" dirty="0"/>
              <a:t>Euler’s insights (1735):</a:t>
            </a:r>
          </a:p>
          <a:p>
            <a:r>
              <a:rPr lang="en-US" dirty="0"/>
              <a:t>The route inside each island is irrelevant</a:t>
            </a:r>
          </a:p>
          <a:p>
            <a:r>
              <a:rPr lang="en-US" dirty="0"/>
              <a:t>Only the sequence of bridges crossed is important</a:t>
            </a:r>
          </a:p>
          <a:p>
            <a:endParaRPr lang="en-US" dirty="0"/>
          </a:p>
        </p:txBody>
      </p:sp>
      <p:grpSp>
        <p:nvGrpSpPr>
          <p:cNvPr id="33" name="Group 32"/>
          <p:cNvGrpSpPr/>
          <p:nvPr/>
        </p:nvGrpSpPr>
        <p:grpSpPr>
          <a:xfrm>
            <a:off x="4644008" y="5301208"/>
            <a:ext cx="2145051" cy="504056"/>
            <a:chOff x="4644008" y="5517232"/>
            <a:chExt cx="2145051" cy="504056"/>
          </a:xfrm>
        </p:grpSpPr>
        <p:sp>
          <p:nvSpPr>
            <p:cNvPr id="31" name="Down Arrow 30"/>
            <p:cNvSpPr/>
            <p:nvPr/>
          </p:nvSpPr>
          <p:spPr>
            <a:xfrm>
              <a:off x="5292080" y="5517232"/>
              <a:ext cx="576064" cy="2179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644008" y="5651956"/>
              <a:ext cx="2145051" cy="369332"/>
            </a:xfrm>
            <a:prstGeom prst="rect">
              <a:avLst/>
            </a:prstGeom>
            <a:noFill/>
          </p:spPr>
          <p:txBody>
            <a:bodyPr wrap="none" rtlCol="0">
              <a:spAutoFit/>
            </a:bodyPr>
            <a:lstStyle/>
            <a:p>
              <a:r>
                <a:rPr lang="en-US" dirty="0"/>
                <a:t>Simplify the problem</a:t>
              </a:r>
            </a:p>
          </p:txBody>
        </p:sp>
      </p:grpSp>
      <p:grpSp>
        <p:nvGrpSpPr>
          <p:cNvPr id="38" name="Group 37"/>
          <p:cNvGrpSpPr/>
          <p:nvPr/>
        </p:nvGrpSpPr>
        <p:grpSpPr>
          <a:xfrm>
            <a:off x="2843808" y="2758906"/>
            <a:ext cx="1680260" cy="1579013"/>
            <a:chOff x="2843808" y="2758906"/>
            <a:chExt cx="1680260" cy="1579013"/>
          </a:xfrm>
        </p:grpSpPr>
        <p:sp>
          <p:nvSpPr>
            <p:cNvPr id="34" name="Oval 33"/>
            <p:cNvSpPr/>
            <p:nvPr/>
          </p:nvSpPr>
          <p:spPr>
            <a:xfrm>
              <a:off x="2960639" y="3505049"/>
              <a:ext cx="216024" cy="216024"/>
            </a:xfrm>
            <a:prstGeom prst="ellipse">
              <a:avLst/>
            </a:prstGeom>
            <a:solidFill>
              <a:schemeClr val="accent1">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966422" y="2758906"/>
              <a:ext cx="216024" cy="216024"/>
            </a:xfrm>
            <a:prstGeom prst="ellipse">
              <a:avLst/>
            </a:prstGeom>
            <a:solidFill>
              <a:srgbClr val="0000FF">
                <a:alpha val="19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843808" y="4121895"/>
              <a:ext cx="216024" cy="216024"/>
            </a:xfrm>
            <a:prstGeom prst="ellipse">
              <a:avLst/>
            </a:prstGeom>
            <a:solidFill>
              <a:srgbClr val="FF0000">
                <a:alpha val="19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308044" y="3447565"/>
              <a:ext cx="216024" cy="216024"/>
            </a:xfrm>
            <a:prstGeom prst="ellipse">
              <a:avLst/>
            </a:prstGeom>
            <a:solidFill>
              <a:schemeClr val="accent3">
                <a:alpha val="19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236296" y="3663589"/>
            <a:ext cx="1565427" cy="781471"/>
            <a:chOff x="7236296" y="3663589"/>
            <a:chExt cx="1565427" cy="781471"/>
          </a:xfrm>
        </p:grpSpPr>
        <p:cxnSp>
          <p:nvCxnSpPr>
            <p:cNvPr id="41" name="Straight Arrow Connector 40"/>
            <p:cNvCxnSpPr>
              <a:stCxn id="43" idx="1"/>
            </p:cNvCxnSpPr>
            <p:nvPr/>
          </p:nvCxnSpPr>
          <p:spPr>
            <a:xfrm flipH="1" flipV="1">
              <a:off x="7236296" y="3663589"/>
              <a:ext cx="647237" cy="458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883533" y="3798729"/>
              <a:ext cx="918190" cy="646331"/>
            </a:xfrm>
            <a:prstGeom prst="rect">
              <a:avLst/>
            </a:prstGeom>
            <a:noFill/>
          </p:spPr>
          <p:txBody>
            <a:bodyPr wrap="none" rtlCol="0">
              <a:spAutoFit/>
            </a:bodyPr>
            <a:lstStyle/>
            <a:p>
              <a:r>
                <a:rPr lang="en-US" dirty="0"/>
                <a:t>Vertex </a:t>
              </a:r>
            </a:p>
            <a:p>
              <a:r>
                <a:rPr lang="en-US" dirty="0"/>
                <a:t>or node</a:t>
              </a:r>
            </a:p>
          </p:txBody>
        </p:sp>
      </p:grpSp>
      <p:grpSp>
        <p:nvGrpSpPr>
          <p:cNvPr id="45" name="Group 44"/>
          <p:cNvGrpSpPr/>
          <p:nvPr/>
        </p:nvGrpSpPr>
        <p:grpSpPr>
          <a:xfrm>
            <a:off x="6660232" y="3974369"/>
            <a:ext cx="1002200" cy="544043"/>
            <a:chOff x="7236296" y="3663590"/>
            <a:chExt cx="1002200" cy="544043"/>
          </a:xfrm>
        </p:grpSpPr>
        <p:cxnSp>
          <p:nvCxnSpPr>
            <p:cNvPr id="46" name="Straight Arrow Connector 45"/>
            <p:cNvCxnSpPr>
              <a:stCxn id="47" idx="1"/>
            </p:cNvCxnSpPr>
            <p:nvPr/>
          </p:nvCxnSpPr>
          <p:spPr>
            <a:xfrm flipH="1" flipV="1">
              <a:off x="7236296" y="3663590"/>
              <a:ext cx="360040" cy="3593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596336" y="3838301"/>
              <a:ext cx="642160" cy="369332"/>
            </a:xfrm>
            <a:prstGeom prst="rect">
              <a:avLst/>
            </a:prstGeom>
            <a:noFill/>
          </p:spPr>
          <p:txBody>
            <a:bodyPr wrap="none" rtlCol="0">
              <a:spAutoFit/>
            </a:bodyPr>
            <a:lstStyle/>
            <a:p>
              <a:r>
                <a:rPr lang="en-US" dirty="0"/>
                <a:t>Edge</a:t>
              </a:r>
            </a:p>
          </p:txBody>
        </p:sp>
      </p:grpSp>
      <p:grpSp>
        <p:nvGrpSpPr>
          <p:cNvPr id="52" name="Group 51"/>
          <p:cNvGrpSpPr/>
          <p:nvPr/>
        </p:nvGrpSpPr>
        <p:grpSpPr>
          <a:xfrm>
            <a:off x="7020272" y="2624243"/>
            <a:ext cx="1509548" cy="966514"/>
            <a:chOff x="7020272" y="2624243"/>
            <a:chExt cx="1509548" cy="966514"/>
          </a:xfrm>
        </p:grpSpPr>
        <p:sp>
          <p:nvSpPr>
            <p:cNvPr id="39" name="TextBox 38"/>
            <p:cNvSpPr txBox="1"/>
            <p:nvPr/>
          </p:nvSpPr>
          <p:spPr>
            <a:xfrm>
              <a:off x="7020272" y="2624243"/>
              <a:ext cx="1509548" cy="584776"/>
            </a:xfrm>
            <a:prstGeom prst="rect">
              <a:avLst/>
            </a:prstGeom>
            <a:noFill/>
          </p:spPr>
          <p:txBody>
            <a:bodyPr wrap="none" rtlCol="0">
              <a:spAutoFit/>
            </a:bodyPr>
            <a:lstStyle/>
            <a:p>
              <a:r>
                <a:rPr lang="en-US" sz="3200" b="1" dirty="0"/>
                <a:t>A graph</a:t>
              </a:r>
            </a:p>
          </p:txBody>
        </p:sp>
        <p:sp>
          <p:nvSpPr>
            <p:cNvPr id="51" name="TextBox 50"/>
            <p:cNvSpPr txBox="1"/>
            <p:nvPr/>
          </p:nvSpPr>
          <p:spPr>
            <a:xfrm>
              <a:off x="7547635" y="3221425"/>
              <a:ext cx="915635" cy="369332"/>
            </a:xfrm>
            <a:prstGeom prst="rect">
              <a:avLst/>
            </a:prstGeom>
            <a:noFill/>
          </p:spPr>
          <p:txBody>
            <a:bodyPr wrap="none" rtlCol="0">
              <a:spAutoFit/>
            </a:bodyPr>
            <a:lstStyle/>
            <a:p>
              <a:r>
                <a:rPr lang="en-US" b="1" dirty="0"/>
                <a:t>G={V,E}</a:t>
              </a:r>
            </a:p>
          </p:txBody>
        </p:sp>
      </p:grpSp>
      <p:sp>
        <p:nvSpPr>
          <p:cNvPr id="53" name="Rectangle 52"/>
          <p:cNvSpPr/>
          <p:nvPr/>
        </p:nvSpPr>
        <p:spPr>
          <a:xfrm>
            <a:off x="1907704" y="1772816"/>
            <a:ext cx="2674793" cy="369332"/>
          </a:xfrm>
          <a:prstGeom prst="rect">
            <a:avLst/>
          </a:prstGeom>
        </p:spPr>
        <p:txBody>
          <a:bodyPr wrap="none">
            <a:spAutoFit/>
          </a:bodyPr>
          <a:lstStyle/>
          <a:p>
            <a:r>
              <a:rPr lang="en-US" dirty="0"/>
              <a:t>Today:  Kaliningrad, Russia</a:t>
            </a:r>
          </a:p>
        </p:txBody>
      </p:sp>
    </p:spTree>
    <p:extLst>
      <p:ext uri="{BB962C8B-B14F-4D97-AF65-F5344CB8AC3E}">
        <p14:creationId xmlns:p14="http://schemas.microsoft.com/office/powerpoint/2010/main" val="13396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1571" y="3475167"/>
            <a:ext cx="2070261" cy="1705992"/>
            <a:chOff x="6876256" y="2685055"/>
            <a:chExt cx="2070261" cy="1705992"/>
          </a:xfrm>
        </p:grpSpPr>
        <p:pic>
          <p:nvPicPr>
            <p:cNvPr id="7" name="Picture 6" descr="Screen Shot 2015-09-06 at 10.1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2685055"/>
              <a:ext cx="2070261" cy="1705992"/>
            </a:xfrm>
            <a:prstGeom prst="rect">
              <a:avLst/>
            </a:prstGeom>
          </p:spPr>
        </p:pic>
        <p:sp>
          <p:nvSpPr>
            <p:cNvPr id="25" name="Rectangle 24"/>
            <p:cNvSpPr/>
            <p:nvPr/>
          </p:nvSpPr>
          <p:spPr>
            <a:xfrm>
              <a:off x="7041528" y="2685055"/>
              <a:ext cx="338784" cy="3118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ítulo 1"/>
          <p:cNvSpPr>
            <a:spLocks noGrp="1"/>
          </p:cNvSpPr>
          <p:nvPr>
            <p:ph type="title"/>
          </p:nvPr>
        </p:nvSpPr>
        <p:spPr/>
        <p:txBody>
          <a:bodyPr>
            <a:normAutofit fontScale="90000"/>
          </a:bodyPr>
          <a:lstStyle/>
          <a:p>
            <a:r>
              <a:rPr lang="es-ES" dirty="0" err="1"/>
              <a:t>Basics</a:t>
            </a:r>
            <a:r>
              <a:rPr lang="es-ES" dirty="0"/>
              <a:t> of </a:t>
            </a:r>
            <a:r>
              <a:rPr lang="es-ES" dirty="0" err="1"/>
              <a:t>graph</a:t>
            </a:r>
            <a:r>
              <a:rPr lang="es-ES" dirty="0"/>
              <a:t> </a:t>
            </a:r>
            <a:r>
              <a:rPr lang="es-ES" dirty="0" err="1"/>
              <a:t>theory</a:t>
            </a:r>
            <a:r>
              <a:rPr lang="es-ES" dirty="0"/>
              <a:t>: a tale of bridges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31</a:t>
            </a:fld>
            <a:endParaRPr lang="en-US" dirty="0"/>
          </a:p>
        </p:txBody>
      </p:sp>
      <p:sp>
        <p:nvSpPr>
          <p:cNvPr id="3" name="Rectangle 2"/>
          <p:cNvSpPr/>
          <p:nvPr/>
        </p:nvSpPr>
        <p:spPr>
          <a:xfrm>
            <a:off x="21571" y="6021288"/>
            <a:ext cx="9144000" cy="430887"/>
          </a:xfrm>
          <a:prstGeom prst="rect">
            <a:avLst/>
          </a:prstGeom>
        </p:spPr>
        <p:txBody>
          <a:bodyPr wrap="square">
            <a:spAutoFit/>
          </a:bodyPr>
          <a:lstStyle/>
          <a:p>
            <a:pPr algn="r"/>
            <a:r>
              <a:rPr lang="en-US" sz="1100" dirty="0">
                <a:hlinkClick r:id="rId4"/>
              </a:rPr>
              <a:t>https://en.wikipedia.org/wiki/Seven_Bridges_of_K%C3%B6nigsberg</a:t>
            </a:r>
            <a:endParaRPr lang="en-US" sz="1100" dirty="0"/>
          </a:p>
          <a:p>
            <a:pPr algn="r"/>
            <a:r>
              <a:rPr lang="en-US" sz="1100" dirty="0">
                <a:hlinkClick r:id="rId5"/>
              </a:rPr>
              <a:t>https://math.dartmouth.edu/~euler/docs/originals/E053.pdf</a:t>
            </a:r>
            <a:endParaRPr lang="en-US" sz="1100" dirty="0"/>
          </a:p>
        </p:txBody>
      </p:sp>
      <p:sp>
        <p:nvSpPr>
          <p:cNvPr id="18" name="Rectangle 17"/>
          <p:cNvSpPr/>
          <p:nvPr/>
        </p:nvSpPr>
        <p:spPr>
          <a:xfrm>
            <a:off x="179513" y="1988840"/>
            <a:ext cx="8678738" cy="461665"/>
          </a:xfrm>
          <a:prstGeom prst="rect">
            <a:avLst/>
          </a:prstGeom>
        </p:spPr>
        <p:txBody>
          <a:bodyPr wrap="square">
            <a:spAutoFit/>
          </a:bodyPr>
          <a:lstStyle/>
          <a:p>
            <a:r>
              <a:rPr lang="en-US" sz="2400" b="1" dirty="0"/>
              <a:t>Seven Bridges of </a:t>
            </a:r>
            <a:r>
              <a:rPr lang="en-US" sz="2400" b="1" dirty="0" err="1"/>
              <a:t>Königsberg</a:t>
            </a:r>
            <a:endParaRPr lang="en-US" sz="2400" b="1" dirty="0"/>
          </a:p>
        </p:txBody>
      </p:sp>
      <p:grpSp>
        <p:nvGrpSpPr>
          <p:cNvPr id="28" name="Group 27"/>
          <p:cNvGrpSpPr/>
          <p:nvPr/>
        </p:nvGrpSpPr>
        <p:grpSpPr>
          <a:xfrm>
            <a:off x="7679204" y="1896865"/>
            <a:ext cx="1486367" cy="1576379"/>
            <a:chOff x="126850" y="4615954"/>
            <a:chExt cx="1486367" cy="1576379"/>
          </a:xfrm>
        </p:grpSpPr>
        <p:pic>
          <p:nvPicPr>
            <p:cNvPr id="19" name="Picture 18"/>
            <p:cNvPicPr>
              <a:picLocks noChangeAspect="1"/>
            </p:cNvPicPr>
            <p:nvPr/>
          </p:nvPicPr>
          <p:blipFill>
            <a:blip r:embed="rId6"/>
            <a:stretch>
              <a:fillRect/>
            </a:stretch>
          </p:blipFill>
          <p:spPr>
            <a:xfrm>
              <a:off x="284163" y="4615954"/>
              <a:ext cx="1014789" cy="1315323"/>
            </a:xfrm>
            <a:prstGeom prst="rect">
              <a:avLst/>
            </a:prstGeom>
          </p:spPr>
        </p:pic>
        <p:sp>
          <p:nvSpPr>
            <p:cNvPr id="21" name="TextBox 20"/>
            <p:cNvSpPr txBox="1"/>
            <p:nvPr/>
          </p:nvSpPr>
          <p:spPr>
            <a:xfrm>
              <a:off x="126850" y="5823001"/>
              <a:ext cx="1486367" cy="369332"/>
            </a:xfrm>
            <a:prstGeom prst="rect">
              <a:avLst/>
            </a:prstGeom>
            <a:noFill/>
          </p:spPr>
          <p:txBody>
            <a:bodyPr wrap="none" rtlCol="0">
              <a:spAutoFit/>
            </a:bodyPr>
            <a:lstStyle/>
            <a:p>
              <a:r>
                <a:rPr lang="en-US" dirty="0"/>
                <a:t>Leonard Euler</a:t>
              </a:r>
            </a:p>
          </p:txBody>
        </p:sp>
      </p:grpSp>
      <p:sp>
        <p:nvSpPr>
          <p:cNvPr id="27" name="Rectangle 26"/>
          <p:cNvSpPr/>
          <p:nvPr/>
        </p:nvSpPr>
        <p:spPr>
          <a:xfrm>
            <a:off x="2286000" y="3105835"/>
            <a:ext cx="4572000" cy="369332"/>
          </a:xfrm>
          <a:prstGeom prst="rect">
            <a:avLst/>
          </a:prstGeom>
        </p:spPr>
        <p:txBody>
          <a:bodyPr>
            <a:spAutoFit/>
          </a:bodyPr>
          <a:lstStyle/>
          <a:p>
            <a:endParaRPr lang="en-US" dirty="0"/>
          </a:p>
        </p:txBody>
      </p:sp>
      <p:grpSp>
        <p:nvGrpSpPr>
          <p:cNvPr id="52" name="Group 51"/>
          <p:cNvGrpSpPr/>
          <p:nvPr/>
        </p:nvGrpSpPr>
        <p:grpSpPr>
          <a:xfrm>
            <a:off x="179513" y="2641467"/>
            <a:ext cx="1509548" cy="966514"/>
            <a:chOff x="7020272" y="2624243"/>
            <a:chExt cx="1509548" cy="966514"/>
          </a:xfrm>
        </p:grpSpPr>
        <p:sp>
          <p:nvSpPr>
            <p:cNvPr id="39" name="TextBox 38"/>
            <p:cNvSpPr txBox="1"/>
            <p:nvPr/>
          </p:nvSpPr>
          <p:spPr>
            <a:xfrm>
              <a:off x="7020272" y="2624243"/>
              <a:ext cx="1509548" cy="584776"/>
            </a:xfrm>
            <a:prstGeom prst="rect">
              <a:avLst/>
            </a:prstGeom>
            <a:noFill/>
          </p:spPr>
          <p:txBody>
            <a:bodyPr wrap="none" rtlCol="0">
              <a:spAutoFit/>
            </a:bodyPr>
            <a:lstStyle/>
            <a:p>
              <a:r>
                <a:rPr lang="en-US" sz="3200" b="1" dirty="0"/>
                <a:t>A graph</a:t>
              </a:r>
            </a:p>
          </p:txBody>
        </p:sp>
        <p:sp>
          <p:nvSpPr>
            <p:cNvPr id="51" name="TextBox 50"/>
            <p:cNvSpPr txBox="1"/>
            <p:nvPr/>
          </p:nvSpPr>
          <p:spPr>
            <a:xfrm>
              <a:off x="7547635" y="3221425"/>
              <a:ext cx="915635" cy="369332"/>
            </a:xfrm>
            <a:prstGeom prst="rect">
              <a:avLst/>
            </a:prstGeom>
            <a:noFill/>
          </p:spPr>
          <p:txBody>
            <a:bodyPr wrap="none" rtlCol="0">
              <a:spAutoFit/>
            </a:bodyPr>
            <a:lstStyle/>
            <a:p>
              <a:r>
                <a:rPr lang="en-US" b="1" dirty="0"/>
                <a:t>G={V,E}</a:t>
              </a:r>
            </a:p>
          </p:txBody>
        </p:sp>
      </p:grpSp>
      <p:sp>
        <p:nvSpPr>
          <p:cNvPr id="8" name="TextBox 7"/>
          <p:cNvSpPr txBox="1"/>
          <p:nvPr/>
        </p:nvSpPr>
        <p:spPr>
          <a:xfrm>
            <a:off x="2286000" y="2780928"/>
            <a:ext cx="5393204" cy="646331"/>
          </a:xfrm>
          <a:prstGeom prst="rect">
            <a:avLst/>
          </a:prstGeom>
          <a:noFill/>
        </p:spPr>
        <p:txBody>
          <a:bodyPr wrap="square" rtlCol="0">
            <a:spAutoFit/>
          </a:bodyPr>
          <a:lstStyle/>
          <a:p>
            <a:r>
              <a:rPr lang="en-US" dirty="0"/>
              <a:t>Except for the endpoints of the walk, each time one enters a node, one leaves that same node.</a:t>
            </a:r>
          </a:p>
        </p:txBody>
      </p:sp>
      <p:sp>
        <p:nvSpPr>
          <p:cNvPr id="9" name="Rectangle 8"/>
          <p:cNvSpPr/>
          <p:nvPr/>
        </p:nvSpPr>
        <p:spPr>
          <a:xfrm>
            <a:off x="2286000" y="3482540"/>
            <a:ext cx="6891209" cy="923330"/>
          </a:xfrm>
          <a:prstGeom prst="rect">
            <a:avLst/>
          </a:prstGeom>
        </p:spPr>
        <p:txBody>
          <a:bodyPr wrap="square">
            <a:spAutoFit/>
          </a:bodyPr>
          <a:lstStyle/>
          <a:p>
            <a:r>
              <a:rPr lang="en-US" dirty="0"/>
              <a:t>If one has to traverse each bridge exactly one, then it follows that, except for start and finish, the number of bridges (edges) touching the land (nodes) </a:t>
            </a:r>
            <a:r>
              <a:rPr lang="en-US" b="1" dirty="0"/>
              <a:t>must</a:t>
            </a:r>
            <a:r>
              <a:rPr lang="en-US" dirty="0"/>
              <a:t> be </a:t>
            </a:r>
            <a:r>
              <a:rPr lang="en-US" b="1" i="1" dirty="0"/>
              <a:t>even</a:t>
            </a:r>
            <a:r>
              <a:rPr lang="en-US" dirty="0"/>
              <a:t>.</a:t>
            </a:r>
          </a:p>
        </p:txBody>
      </p:sp>
      <p:sp>
        <p:nvSpPr>
          <p:cNvPr id="10" name="TextBox 9"/>
          <p:cNvSpPr txBox="1"/>
          <p:nvPr/>
        </p:nvSpPr>
        <p:spPr>
          <a:xfrm>
            <a:off x="179294" y="5251846"/>
            <a:ext cx="1912538" cy="1200329"/>
          </a:xfrm>
          <a:prstGeom prst="rect">
            <a:avLst/>
          </a:prstGeom>
          <a:noFill/>
        </p:spPr>
        <p:txBody>
          <a:bodyPr wrap="square" rtlCol="0">
            <a:spAutoFit/>
          </a:bodyPr>
          <a:lstStyle/>
          <a:p>
            <a:r>
              <a:rPr lang="en-US" dirty="0"/>
              <a:t>Degree of a node: number of edges connected to the node</a:t>
            </a:r>
          </a:p>
        </p:txBody>
      </p:sp>
      <p:grpSp>
        <p:nvGrpSpPr>
          <p:cNvPr id="13" name="Group 12"/>
          <p:cNvGrpSpPr/>
          <p:nvPr/>
        </p:nvGrpSpPr>
        <p:grpSpPr>
          <a:xfrm>
            <a:off x="21868" y="3861048"/>
            <a:ext cx="619517" cy="779710"/>
            <a:chOff x="21868" y="3861048"/>
            <a:chExt cx="619517" cy="779710"/>
          </a:xfrm>
        </p:grpSpPr>
        <p:sp>
          <p:nvSpPr>
            <p:cNvPr id="11" name="Oval 10"/>
            <p:cNvSpPr/>
            <p:nvPr/>
          </p:nvSpPr>
          <p:spPr>
            <a:xfrm>
              <a:off x="137385" y="4136836"/>
              <a:ext cx="504000" cy="503922"/>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868" y="3861048"/>
              <a:ext cx="301660" cy="369332"/>
            </a:xfrm>
            <a:prstGeom prst="rect">
              <a:avLst/>
            </a:prstGeom>
            <a:noFill/>
          </p:spPr>
          <p:txBody>
            <a:bodyPr wrap="none" rtlCol="0">
              <a:spAutoFit/>
            </a:bodyPr>
            <a:lstStyle/>
            <a:p>
              <a:r>
                <a:rPr lang="en-US" dirty="0"/>
                <a:t>5</a:t>
              </a:r>
            </a:p>
          </p:txBody>
        </p:sp>
      </p:grpSp>
      <p:grpSp>
        <p:nvGrpSpPr>
          <p:cNvPr id="48" name="Group 47"/>
          <p:cNvGrpSpPr/>
          <p:nvPr/>
        </p:nvGrpSpPr>
        <p:grpSpPr>
          <a:xfrm>
            <a:off x="467544" y="3491716"/>
            <a:ext cx="720080" cy="625872"/>
            <a:chOff x="-78695" y="4014886"/>
            <a:chExt cx="720080" cy="625872"/>
          </a:xfrm>
        </p:grpSpPr>
        <p:sp>
          <p:nvSpPr>
            <p:cNvPr id="49" name="Oval 48"/>
            <p:cNvSpPr/>
            <p:nvPr/>
          </p:nvSpPr>
          <p:spPr>
            <a:xfrm>
              <a:off x="137385" y="4136836"/>
              <a:ext cx="504000" cy="503922"/>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78695" y="4014886"/>
              <a:ext cx="301660" cy="369332"/>
            </a:xfrm>
            <a:prstGeom prst="rect">
              <a:avLst/>
            </a:prstGeom>
            <a:noFill/>
          </p:spPr>
          <p:txBody>
            <a:bodyPr wrap="none" rtlCol="0">
              <a:spAutoFit/>
            </a:bodyPr>
            <a:lstStyle/>
            <a:p>
              <a:r>
                <a:rPr lang="en-US" dirty="0"/>
                <a:t>3</a:t>
              </a:r>
            </a:p>
          </p:txBody>
        </p:sp>
      </p:grpSp>
      <p:grpSp>
        <p:nvGrpSpPr>
          <p:cNvPr id="53" name="Group 52"/>
          <p:cNvGrpSpPr/>
          <p:nvPr/>
        </p:nvGrpSpPr>
        <p:grpSpPr>
          <a:xfrm>
            <a:off x="1676795" y="3861048"/>
            <a:ext cx="504000" cy="819273"/>
            <a:chOff x="137385" y="3821485"/>
            <a:chExt cx="504000" cy="819273"/>
          </a:xfrm>
        </p:grpSpPr>
        <p:sp>
          <p:nvSpPr>
            <p:cNvPr id="54" name="Oval 53"/>
            <p:cNvSpPr/>
            <p:nvPr/>
          </p:nvSpPr>
          <p:spPr>
            <a:xfrm>
              <a:off x="137385" y="4136836"/>
              <a:ext cx="504000" cy="503922"/>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10650" y="3821485"/>
              <a:ext cx="301660" cy="369332"/>
            </a:xfrm>
            <a:prstGeom prst="rect">
              <a:avLst/>
            </a:prstGeom>
            <a:noFill/>
          </p:spPr>
          <p:txBody>
            <a:bodyPr wrap="none" rtlCol="0">
              <a:spAutoFit/>
            </a:bodyPr>
            <a:lstStyle/>
            <a:p>
              <a:r>
                <a:rPr lang="en-US" dirty="0"/>
                <a:t>3</a:t>
              </a:r>
            </a:p>
          </p:txBody>
        </p:sp>
      </p:grpSp>
      <p:grpSp>
        <p:nvGrpSpPr>
          <p:cNvPr id="56" name="Group 55"/>
          <p:cNvGrpSpPr/>
          <p:nvPr/>
        </p:nvGrpSpPr>
        <p:grpSpPr>
          <a:xfrm>
            <a:off x="683624" y="4787860"/>
            <a:ext cx="792032" cy="513348"/>
            <a:chOff x="137385" y="4127410"/>
            <a:chExt cx="792032" cy="513348"/>
          </a:xfrm>
        </p:grpSpPr>
        <p:sp>
          <p:nvSpPr>
            <p:cNvPr id="57" name="Oval 56"/>
            <p:cNvSpPr/>
            <p:nvPr/>
          </p:nvSpPr>
          <p:spPr>
            <a:xfrm>
              <a:off x="137385" y="4136836"/>
              <a:ext cx="504000" cy="503922"/>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627757" y="4127410"/>
              <a:ext cx="301660" cy="369332"/>
            </a:xfrm>
            <a:prstGeom prst="rect">
              <a:avLst/>
            </a:prstGeom>
            <a:noFill/>
          </p:spPr>
          <p:txBody>
            <a:bodyPr wrap="none" rtlCol="0">
              <a:spAutoFit/>
            </a:bodyPr>
            <a:lstStyle/>
            <a:p>
              <a:r>
                <a:rPr lang="en-US" dirty="0"/>
                <a:t>3</a:t>
              </a:r>
            </a:p>
          </p:txBody>
        </p:sp>
      </p:grpSp>
      <p:sp>
        <p:nvSpPr>
          <p:cNvPr id="15" name="TextBox 14"/>
          <p:cNvSpPr txBox="1"/>
          <p:nvPr/>
        </p:nvSpPr>
        <p:spPr>
          <a:xfrm>
            <a:off x="2286000" y="4532513"/>
            <a:ext cx="6311306" cy="646331"/>
          </a:xfrm>
          <a:prstGeom prst="rect">
            <a:avLst/>
          </a:prstGeom>
          <a:noFill/>
        </p:spPr>
        <p:txBody>
          <a:bodyPr wrap="square" rtlCol="0">
            <a:spAutoFit/>
          </a:bodyPr>
          <a:lstStyle/>
          <a:p>
            <a:r>
              <a:rPr lang="en-US" dirty="0"/>
              <a:t>As all land masses have an odd degree, one cannot possibly traverse each bridge exactly once</a:t>
            </a:r>
          </a:p>
        </p:txBody>
      </p:sp>
      <p:sp>
        <p:nvSpPr>
          <p:cNvPr id="17" name="Rectangle 16"/>
          <p:cNvSpPr/>
          <p:nvPr/>
        </p:nvSpPr>
        <p:spPr>
          <a:xfrm>
            <a:off x="2286000" y="5229200"/>
            <a:ext cx="6858000" cy="646331"/>
          </a:xfrm>
          <a:prstGeom prst="rect">
            <a:avLst/>
          </a:prstGeom>
        </p:spPr>
        <p:txBody>
          <a:bodyPr wrap="square">
            <a:spAutoFit/>
          </a:bodyPr>
          <a:lstStyle/>
          <a:p>
            <a:r>
              <a:rPr lang="en-US" dirty="0"/>
              <a:t>A necessary condition for the walk is that the graph must have exactly zero or two nodes of odd degree</a:t>
            </a:r>
          </a:p>
        </p:txBody>
      </p:sp>
    </p:spTree>
    <p:extLst>
      <p:ext uri="{BB962C8B-B14F-4D97-AF65-F5344CB8AC3E}">
        <p14:creationId xmlns:p14="http://schemas.microsoft.com/office/powerpoint/2010/main" val="22288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Types</a:t>
            </a:r>
            <a:r>
              <a:rPr lang="es-ES" dirty="0"/>
              <a:t> of </a:t>
            </a:r>
            <a:r>
              <a:rPr lang="es-ES" dirty="0" err="1"/>
              <a:t>graphs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32</a:t>
            </a:fld>
            <a:endParaRPr lang="en-US" dirty="0"/>
          </a:p>
        </p:txBody>
      </p:sp>
      <p:pic>
        <p:nvPicPr>
          <p:cNvPr id="13" name="Picture 12" descr="Screen Shot 2015-09-07 at 1.40.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23" y="1844824"/>
            <a:ext cx="7596336" cy="4389169"/>
          </a:xfrm>
          <a:prstGeom prst="rect">
            <a:avLst/>
          </a:prstGeom>
        </p:spPr>
      </p:pic>
      <p:sp>
        <p:nvSpPr>
          <p:cNvPr id="14" name="Rectangle 13"/>
          <p:cNvSpPr/>
          <p:nvPr/>
        </p:nvSpPr>
        <p:spPr>
          <a:xfrm>
            <a:off x="3257600" y="6165304"/>
            <a:ext cx="5886400" cy="261610"/>
          </a:xfrm>
          <a:prstGeom prst="rect">
            <a:avLst/>
          </a:prstGeom>
        </p:spPr>
        <p:txBody>
          <a:bodyPr wrap="square">
            <a:spAutoFit/>
          </a:bodyPr>
          <a:lstStyle/>
          <a:p>
            <a:r>
              <a:rPr lang="en-US" sz="1100" dirty="0">
                <a:hlinkClick r:id="rId4"/>
              </a:rPr>
              <a:t>http://schatzlab.cshl.edu/teaching/2010/Lecture%203%20-%20Graphs%20and%20Genomes.pdf</a:t>
            </a:r>
            <a:endParaRPr lang="en-US" sz="1100" dirty="0"/>
          </a:p>
        </p:txBody>
      </p:sp>
      <p:sp>
        <p:nvSpPr>
          <p:cNvPr id="3" name="TextBox 2"/>
          <p:cNvSpPr txBox="1"/>
          <p:nvPr/>
        </p:nvSpPr>
        <p:spPr>
          <a:xfrm>
            <a:off x="5051170" y="1660158"/>
            <a:ext cx="3981454" cy="369332"/>
          </a:xfrm>
          <a:prstGeom prst="rect">
            <a:avLst/>
          </a:prstGeom>
          <a:solidFill>
            <a:srgbClr val="FFFFFF"/>
          </a:solidFill>
        </p:spPr>
        <p:txBody>
          <a:bodyPr wrap="none" rtlCol="0">
            <a:spAutoFit/>
          </a:bodyPr>
          <a:lstStyle/>
          <a:p>
            <a:r>
              <a:rPr lang="en-US" dirty="0"/>
              <a:t>Mention some examples of such graphs!</a:t>
            </a:r>
          </a:p>
        </p:txBody>
      </p:sp>
    </p:spTree>
    <p:extLst>
      <p:ext uri="{BB962C8B-B14F-4D97-AF65-F5344CB8AC3E}">
        <p14:creationId xmlns:p14="http://schemas.microsoft.com/office/powerpoint/2010/main" val="36485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Graph</a:t>
            </a:r>
            <a:r>
              <a:rPr lang="es-ES" dirty="0"/>
              <a:t> </a:t>
            </a:r>
            <a:r>
              <a:rPr lang="es-ES" dirty="0" err="1"/>
              <a:t>theory</a:t>
            </a:r>
            <a:r>
              <a:rPr lang="es-ES" dirty="0"/>
              <a:t> in </a:t>
            </a:r>
            <a:r>
              <a:rPr lang="es-ES" dirty="0" err="1"/>
              <a:t>biology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33</a:t>
            </a:fld>
            <a:endParaRPr lang="en-US" dirty="0"/>
          </a:p>
        </p:txBody>
      </p:sp>
      <p:sp>
        <p:nvSpPr>
          <p:cNvPr id="4" name="TextBox 3"/>
          <p:cNvSpPr txBox="1"/>
          <p:nvPr/>
        </p:nvSpPr>
        <p:spPr>
          <a:xfrm>
            <a:off x="35496" y="2204864"/>
            <a:ext cx="2133918" cy="923330"/>
          </a:xfrm>
          <a:prstGeom prst="rect">
            <a:avLst/>
          </a:prstGeom>
          <a:noFill/>
        </p:spPr>
        <p:txBody>
          <a:bodyPr wrap="square" rtlCol="0">
            <a:spAutoFit/>
          </a:bodyPr>
          <a:lstStyle/>
          <a:p>
            <a:r>
              <a:rPr lang="en-US" dirty="0"/>
              <a:t>Regulatory, signal transduction, metabolic networks</a:t>
            </a:r>
          </a:p>
        </p:txBody>
      </p:sp>
      <p:pic>
        <p:nvPicPr>
          <p:cNvPr id="8" name="Picture 7"/>
          <p:cNvPicPr>
            <a:picLocks noChangeAspect="1"/>
          </p:cNvPicPr>
          <p:nvPr/>
        </p:nvPicPr>
        <p:blipFill>
          <a:blip r:embed="rId3"/>
          <a:stretch>
            <a:fillRect/>
          </a:stretch>
        </p:blipFill>
        <p:spPr>
          <a:xfrm>
            <a:off x="2123728" y="1988840"/>
            <a:ext cx="2952328" cy="2033416"/>
          </a:xfrm>
          <a:prstGeom prst="rect">
            <a:avLst/>
          </a:prstGeom>
        </p:spPr>
      </p:pic>
      <p:pic>
        <p:nvPicPr>
          <p:cNvPr id="9" name="Picture 8"/>
          <p:cNvPicPr>
            <a:picLocks noChangeAspect="1"/>
          </p:cNvPicPr>
          <p:nvPr/>
        </p:nvPicPr>
        <p:blipFill>
          <a:blip r:embed="rId4"/>
          <a:stretch>
            <a:fillRect/>
          </a:stretch>
        </p:blipFill>
        <p:spPr>
          <a:xfrm>
            <a:off x="5220072" y="1981369"/>
            <a:ext cx="1684721" cy="2040887"/>
          </a:xfrm>
          <a:prstGeom prst="rect">
            <a:avLst/>
          </a:prstGeom>
        </p:spPr>
      </p:pic>
      <p:pic>
        <p:nvPicPr>
          <p:cNvPr id="10" name="Picture 9"/>
          <p:cNvPicPr>
            <a:picLocks noChangeAspect="1"/>
          </p:cNvPicPr>
          <p:nvPr/>
        </p:nvPicPr>
        <p:blipFill>
          <a:blip r:embed="rId5"/>
          <a:stretch>
            <a:fillRect/>
          </a:stretch>
        </p:blipFill>
        <p:spPr>
          <a:xfrm>
            <a:off x="2339752" y="4277503"/>
            <a:ext cx="3275856" cy="2146840"/>
          </a:xfrm>
          <a:prstGeom prst="rect">
            <a:avLst/>
          </a:prstGeom>
        </p:spPr>
      </p:pic>
      <p:sp>
        <p:nvSpPr>
          <p:cNvPr id="11" name="TextBox 10"/>
          <p:cNvSpPr txBox="1"/>
          <p:nvPr/>
        </p:nvSpPr>
        <p:spPr>
          <a:xfrm>
            <a:off x="35496" y="4438853"/>
            <a:ext cx="2559645" cy="646331"/>
          </a:xfrm>
          <a:prstGeom prst="rect">
            <a:avLst/>
          </a:prstGeom>
          <a:noFill/>
        </p:spPr>
        <p:txBody>
          <a:bodyPr wrap="square" rtlCol="0">
            <a:spAutoFit/>
          </a:bodyPr>
          <a:lstStyle/>
          <a:p>
            <a:r>
              <a:rPr lang="en-US" dirty="0"/>
              <a:t>Social, epidemiological networks</a:t>
            </a:r>
          </a:p>
        </p:txBody>
      </p:sp>
      <p:pic>
        <p:nvPicPr>
          <p:cNvPr id="12" name="Picture 11"/>
          <p:cNvPicPr>
            <a:picLocks noChangeAspect="1"/>
          </p:cNvPicPr>
          <p:nvPr/>
        </p:nvPicPr>
        <p:blipFill>
          <a:blip r:embed="rId6"/>
          <a:stretch>
            <a:fillRect/>
          </a:stretch>
        </p:blipFill>
        <p:spPr>
          <a:xfrm>
            <a:off x="5796136" y="4457220"/>
            <a:ext cx="2434928" cy="1708084"/>
          </a:xfrm>
          <a:prstGeom prst="rect">
            <a:avLst/>
          </a:prstGeom>
        </p:spPr>
      </p:pic>
      <p:pic>
        <p:nvPicPr>
          <p:cNvPr id="3" name="Picture 2"/>
          <p:cNvPicPr>
            <a:picLocks noChangeAspect="1"/>
          </p:cNvPicPr>
          <p:nvPr/>
        </p:nvPicPr>
        <p:blipFill>
          <a:blip r:embed="rId7"/>
          <a:stretch>
            <a:fillRect/>
          </a:stretch>
        </p:blipFill>
        <p:spPr>
          <a:xfrm>
            <a:off x="6986042" y="2165529"/>
            <a:ext cx="1872208" cy="1872208"/>
          </a:xfrm>
          <a:prstGeom prst="rect">
            <a:avLst/>
          </a:prstGeom>
        </p:spPr>
      </p:pic>
      <p:sp>
        <p:nvSpPr>
          <p:cNvPr id="5" name="TextBox 4"/>
          <p:cNvSpPr txBox="1"/>
          <p:nvPr/>
        </p:nvSpPr>
        <p:spPr>
          <a:xfrm>
            <a:off x="6992471" y="1807882"/>
            <a:ext cx="1920192" cy="369332"/>
          </a:xfrm>
          <a:prstGeom prst="rect">
            <a:avLst/>
          </a:prstGeom>
          <a:noFill/>
        </p:spPr>
        <p:txBody>
          <a:bodyPr wrap="none" rtlCol="0">
            <a:spAutoFit/>
          </a:bodyPr>
          <a:lstStyle/>
          <a:p>
            <a:r>
              <a:rPr lang="en-US" dirty="0"/>
              <a:t>Phylogenetic trees</a:t>
            </a:r>
          </a:p>
        </p:txBody>
      </p:sp>
    </p:spTree>
    <p:extLst>
      <p:ext uri="{BB962C8B-B14F-4D97-AF65-F5344CB8AC3E}">
        <p14:creationId xmlns:p14="http://schemas.microsoft.com/office/powerpoint/2010/main" val="360366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a:t>Methods</a:t>
            </a:r>
            <a:r>
              <a:rPr lang="es-ES" dirty="0"/>
              <a:t> </a:t>
            </a:r>
            <a:r>
              <a:rPr lang="es-ES" dirty="0" err="1"/>
              <a:t>for</a:t>
            </a:r>
            <a:r>
              <a:rPr lang="es-ES" dirty="0"/>
              <a:t> </a:t>
            </a:r>
            <a:r>
              <a:rPr lang="es-ES" i="1" dirty="0"/>
              <a:t>de </a:t>
            </a:r>
            <a:r>
              <a:rPr lang="es-ES" i="1" dirty="0" err="1"/>
              <a:t>novo</a:t>
            </a:r>
            <a:r>
              <a:rPr lang="es-ES" i="1" dirty="0"/>
              <a:t> </a:t>
            </a:r>
            <a:r>
              <a:rPr lang="es-ES" dirty="0" err="1"/>
              <a:t>genome</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34</a:t>
            </a:fld>
            <a:endParaRPr lang="en-US" dirty="0"/>
          </a:p>
        </p:txBody>
      </p:sp>
      <p:sp>
        <p:nvSpPr>
          <p:cNvPr id="4" name="TextBox 3"/>
          <p:cNvSpPr txBox="1"/>
          <p:nvPr/>
        </p:nvSpPr>
        <p:spPr>
          <a:xfrm>
            <a:off x="880912" y="2348880"/>
            <a:ext cx="6950090" cy="707886"/>
          </a:xfrm>
          <a:prstGeom prst="rect">
            <a:avLst/>
          </a:prstGeom>
          <a:noFill/>
        </p:spPr>
        <p:txBody>
          <a:bodyPr wrap="none" rtlCol="0">
            <a:spAutoFit/>
          </a:bodyPr>
          <a:lstStyle/>
          <a:p>
            <a:r>
              <a:rPr lang="en-US" sz="4000" dirty="0"/>
              <a:t>Overlap-Layout- Consensus: OLC</a:t>
            </a:r>
          </a:p>
        </p:txBody>
      </p:sp>
      <p:sp>
        <p:nvSpPr>
          <p:cNvPr id="8" name="TextBox 7"/>
          <p:cNvSpPr txBox="1"/>
          <p:nvPr/>
        </p:nvSpPr>
        <p:spPr>
          <a:xfrm>
            <a:off x="880912" y="3429000"/>
            <a:ext cx="3712525" cy="707886"/>
          </a:xfrm>
          <a:prstGeom prst="rect">
            <a:avLst/>
          </a:prstGeom>
          <a:noFill/>
        </p:spPr>
        <p:txBody>
          <a:bodyPr wrap="none" rtlCol="0">
            <a:spAutoFit/>
          </a:bodyPr>
          <a:lstStyle/>
          <a:p>
            <a:r>
              <a:rPr lang="en-US" sz="4000" dirty="0"/>
              <a:t>De </a:t>
            </a:r>
            <a:r>
              <a:rPr lang="en-US" sz="4000" dirty="0" err="1"/>
              <a:t>Bruijn</a:t>
            </a:r>
            <a:r>
              <a:rPr lang="en-US" sz="4000" dirty="0"/>
              <a:t> Graphs</a:t>
            </a:r>
          </a:p>
        </p:txBody>
      </p:sp>
      <p:sp>
        <p:nvSpPr>
          <p:cNvPr id="11" name="TextBox 10"/>
          <p:cNvSpPr txBox="1"/>
          <p:nvPr/>
        </p:nvSpPr>
        <p:spPr>
          <a:xfrm>
            <a:off x="2876454" y="4149080"/>
            <a:ext cx="6267546" cy="1384995"/>
          </a:xfrm>
          <a:prstGeom prst="rect">
            <a:avLst/>
          </a:prstGeom>
          <a:noFill/>
        </p:spPr>
        <p:txBody>
          <a:bodyPr wrap="square" rtlCol="0">
            <a:spAutoFit/>
          </a:bodyPr>
          <a:lstStyle/>
          <a:p>
            <a:r>
              <a:rPr lang="en-US" sz="2800" dirty="0"/>
              <a:t>These two use </a:t>
            </a:r>
            <a:r>
              <a:rPr lang="en-US" sz="2800" b="1" dirty="0"/>
              <a:t>graph theory </a:t>
            </a:r>
            <a:r>
              <a:rPr lang="en-US" sz="2800" dirty="0"/>
              <a:t>to face the problem of genome assembly. The difference in on how you build the graph.</a:t>
            </a:r>
          </a:p>
        </p:txBody>
      </p:sp>
      <p:sp>
        <p:nvSpPr>
          <p:cNvPr id="3" name="TextBox 2"/>
          <p:cNvSpPr txBox="1"/>
          <p:nvPr/>
        </p:nvSpPr>
        <p:spPr>
          <a:xfrm>
            <a:off x="1138205" y="5661248"/>
            <a:ext cx="7918404" cy="707886"/>
          </a:xfrm>
          <a:prstGeom prst="rect">
            <a:avLst/>
          </a:prstGeom>
          <a:noFill/>
        </p:spPr>
        <p:txBody>
          <a:bodyPr wrap="none" rtlCol="0">
            <a:spAutoFit/>
          </a:bodyPr>
          <a:lstStyle/>
          <a:p>
            <a:r>
              <a:rPr lang="en-US" sz="4000" b="1" dirty="0"/>
              <a:t>Problem abstraction/representation</a:t>
            </a:r>
          </a:p>
        </p:txBody>
      </p:sp>
    </p:spTree>
    <p:extLst>
      <p:ext uri="{BB962C8B-B14F-4D97-AF65-F5344CB8AC3E}">
        <p14:creationId xmlns:p14="http://schemas.microsoft.com/office/powerpoint/2010/main" val="6388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35</a:t>
            </a:fld>
            <a:endParaRPr lang="en-US" dirty="0"/>
          </a:p>
        </p:txBody>
      </p:sp>
      <p:sp>
        <p:nvSpPr>
          <p:cNvPr id="5" name="Rounded Rectangle 4"/>
          <p:cNvSpPr/>
          <p:nvPr/>
        </p:nvSpPr>
        <p:spPr>
          <a:xfrm>
            <a:off x="284163" y="213285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9" name="Rounded Rectangle 8"/>
          <p:cNvSpPr/>
          <p:nvPr/>
        </p:nvSpPr>
        <p:spPr>
          <a:xfrm>
            <a:off x="284163" y="3501008"/>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Layout</a:t>
            </a:r>
          </a:p>
        </p:txBody>
      </p:sp>
      <p:sp>
        <p:nvSpPr>
          <p:cNvPr id="10" name="Rounded Rectangle 9"/>
          <p:cNvSpPr/>
          <p:nvPr/>
        </p:nvSpPr>
        <p:spPr>
          <a:xfrm>
            <a:off x="284163" y="4869160"/>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Consensus</a:t>
            </a:r>
          </a:p>
        </p:txBody>
      </p:sp>
      <p:sp>
        <p:nvSpPr>
          <p:cNvPr id="7" name="Rectangle 6"/>
          <p:cNvSpPr/>
          <p:nvPr/>
        </p:nvSpPr>
        <p:spPr>
          <a:xfrm>
            <a:off x="3761656" y="6165304"/>
            <a:ext cx="5382344"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cxnSp>
        <p:nvCxnSpPr>
          <p:cNvPr id="13" name="Straight Arrow Connector 12"/>
          <p:cNvCxnSpPr>
            <a:stCxn id="5" idx="2"/>
            <a:endCxn id="9" idx="0"/>
          </p:cNvCxnSpPr>
          <p:nvPr/>
        </p:nvCxnSpPr>
        <p:spPr>
          <a:xfrm>
            <a:off x="2140050" y="2996952"/>
            <a:ext cx="0" cy="504056"/>
          </a:xfrm>
          <a:prstGeom prst="straightConnector1">
            <a:avLst/>
          </a:prstGeom>
          <a:ln w="66675">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2"/>
            <a:endCxn id="10" idx="0"/>
          </p:cNvCxnSpPr>
          <p:nvPr/>
        </p:nvCxnSpPr>
        <p:spPr>
          <a:xfrm>
            <a:off x="2140050" y="4365104"/>
            <a:ext cx="0" cy="504056"/>
          </a:xfrm>
          <a:prstGeom prst="straightConnector1">
            <a:avLst/>
          </a:prstGeom>
          <a:ln w="66675">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11960" y="2286048"/>
            <a:ext cx="3432350" cy="584776"/>
          </a:xfrm>
          <a:prstGeom prst="rect">
            <a:avLst/>
          </a:prstGeom>
          <a:noFill/>
        </p:spPr>
        <p:txBody>
          <a:bodyPr wrap="none" rtlCol="0">
            <a:spAutoFit/>
          </a:bodyPr>
          <a:lstStyle/>
          <a:p>
            <a:r>
              <a:rPr lang="en-US" sz="3200" dirty="0"/>
              <a:t>Build overlap graph</a:t>
            </a:r>
          </a:p>
        </p:txBody>
      </p:sp>
      <p:sp>
        <p:nvSpPr>
          <p:cNvPr id="19" name="TextBox 18"/>
          <p:cNvSpPr txBox="1"/>
          <p:nvPr/>
        </p:nvSpPr>
        <p:spPr>
          <a:xfrm>
            <a:off x="4211960" y="3645024"/>
            <a:ext cx="2308044" cy="584776"/>
          </a:xfrm>
          <a:prstGeom prst="rect">
            <a:avLst/>
          </a:prstGeom>
          <a:noFill/>
        </p:spPr>
        <p:txBody>
          <a:bodyPr wrap="none" rtlCol="0">
            <a:spAutoFit/>
          </a:bodyPr>
          <a:lstStyle/>
          <a:p>
            <a:r>
              <a:rPr lang="en-US" sz="3200" dirty="0"/>
              <a:t>Build </a:t>
            </a:r>
            <a:r>
              <a:rPr lang="en-US" sz="3200" dirty="0" err="1"/>
              <a:t>contigs</a:t>
            </a:r>
            <a:endParaRPr lang="en-US" sz="3200" dirty="0"/>
          </a:p>
        </p:txBody>
      </p:sp>
      <p:sp>
        <p:nvSpPr>
          <p:cNvPr id="20" name="TextBox 19"/>
          <p:cNvSpPr txBox="1"/>
          <p:nvPr/>
        </p:nvSpPr>
        <p:spPr>
          <a:xfrm>
            <a:off x="4211960" y="4728046"/>
            <a:ext cx="4392488" cy="1077218"/>
          </a:xfrm>
          <a:prstGeom prst="rect">
            <a:avLst/>
          </a:prstGeom>
          <a:noFill/>
        </p:spPr>
        <p:txBody>
          <a:bodyPr wrap="square" rtlCol="0">
            <a:spAutoFit/>
          </a:bodyPr>
          <a:lstStyle/>
          <a:p>
            <a:r>
              <a:rPr lang="en-US" sz="3200" dirty="0"/>
              <a:t>Select likely nucleotide sequence for each </a:t>
            </a:r>
            <a:r>
              <a:rPr lang="en-US" sz="3200" dirty="0" err="1"/>
              <a:t>contig</a:t>
            </a:r>
            <a:endParaRPr lang="en-US" sz="3200" dirty="0"/>
          </a:p>
        </p:txBody>
      </p:sp>
    </p:spTree>
    <p:extLst>
      <p:ext uri="{BB962C8B-B14F-4D97-AF65-F5344CB8AC3E}">
        <p14:creationId xmlns:p14="http://schemas.microsoft.com/office/powerpoint/2010/main" val="3293505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36</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2483768" y="6021288"/>
            <a:ext cx="6768752" cy="646331"/>
          </a:xfrm>
          <a:prstGeom prst="rect">
            <a:avLst/>
          </a:prstGeom>
        </p:spPr>
        <p:txBody>
          <a:bodyPr wrap="square">
            <a:spAutoFit/>
          </a:bodyPr>
          <a:lstStyle/>
          <a:p>
            <a:r>
              <a:rPr lang="en-US" sz="1200" dirty="0">
                <a:hlinkClick r:id="rId2"/>
              </a:rPr>
              <a:t>http://www.cs.jhu.edu/~langmea/resources/lecture_notes/assembly_olc.pdf</a:t>
            </a:r>
            <a:endParaRPr lang="en-US" sz="1200" dirty="0"/>
          </a:p>
          <a:p>
            <a:r>
              <a:rPr lang="en-US" sz="1200" dirty="0"/>
              <a:t>El-</a:t>
            </a:r>
            <a:r>
              <a:rPr lang="en-US" sz="1200" dirty="0" err="1"/>
              <a:t>Metwally</a:t>
            </a:r>
            <a:r>
              <a:rPr lang="en-US" sz="1200" dirty="0"/>
              <a:t>, et al., 2013. </a:t>
            </a:r>
            <a:r>
              <a:rPr lang="en-US" sz="1200" dirty="0">
                <a:hlinkClick r:id="rId3"/>
              </a:rPr>
              <a:t>http://journals.plos.org/ploscompbiol/article?id=10.1371/journal.pcbi.1003345</a:t>
            </a:r>
            <a:endParaRPr lang="en-US" sz="1200" dirty="0"/>
          </a:p>
          <a:p>
            <a:endParaRPr lang="en-US" sz="1200" dirty="0"/>
          </a:p>
        </p:txBody>
      </p:sp>
      <p:sp>
        <p:nvSpPr>
          <p:cNvPr id="3" name="TextBox 2"/>
          <p:cNvSpPr txBox="1"/>
          <p:nvPr/>
        </p:nvSpPr>
        <p:spPr>
          <a:xfrm>
            <a:off x="284163" y="3033058"/>
            <a:ext cx="3711773" cy="1754327"/>
          </a:xfrm>
          <a:prstGeom prst="rect">
            <a:avLst/>
          </a:prstGeom>
          <a:noFill/>
        </p:spPr>
        <p:txBody>
          <a:bodyPr wrap="square" rtlCol="0">
            <a:spAutoFit/>
          </a:bodyPr>
          <a:lstStyle/>
          <a:p>
            <a:r>
              <a:rPr lang="en-US" dirty="0"/>
              <a:t>Very simple task:</a:t>
            </a:r>
          </a:p>
          <a:p>
            <a:r>
              <a:rPr lang="en-US" dirty="0"/>
              <a:t>For each pair of reads, find overlap.</a:t>
            </a:r>
          </a:p>
          <a:p>
            <a:endParaRPr lang="en-US" dirty="0"/>
          </a:p>
          <a:p>
            <a:r>
              <a:rPr lang="en-US" dirty="0"/>
              <a:t>But it is very computationally demanding for large number of reads.</a:t>
            </a:r>
          </a:p>
        </p:txBody>
      </p:sp>
      <p:pic>
        <p:nvPicPr>
          <p:cNvPr id="8" name="Picture 7"/>
          <p:cNvPicPr>
            <a:picLocks noChangeAspect="1"/>
          </p:cNvPicPr>
          <p:nvPr/>
        </p:nvPicPr>
        <p:blipFill>
          <a:blip r:embed="rId4"/>
          <a:stretch>
            <a:fillRect/>
          </a:stretch>
        </p:blipFill>
        <p:spPr>
          <a:xfrm>
            <a:off x="4675989" y="2000872"/>
            <a:ext cx="3712435" cy="4032448"/>
          </a:xfrm>
          <a:prstGeom prst="rect">
            <a:avLst/>
          </a:prstGeom>
        </p:spPr>
      </p:pic>
      <p:sp>
        <p:nvSpPr>
          <p:cNvPr id="11" name="TextBox 10"/>
          <p:cNvSpPr txBox="1"/>
          <p:nvPr/>
        </p:nvSpPr>
        <p:spPr>
          <a:xfrm>
            <a:off x="313765" y="5013176"/>
            <a:ext cx="3682171" cy="923330"/>
          </a:xfrm>
          <a:prstGeom prst="rect">
            <a:avLst/>
          </a:prstGeom>
          <a:noFill/>
        </p:spPr>
        <p:txBody>
          <a:bodyPr wrap="square" rtlCol="0">
            <a:spAutoFit/>
          </a:bodyPr>
          <a:lstStyle/>
          <a:p>
            <a:r>
              <a:rPr lang="en-US" dirty="0"/>
              <a:t>Reads are nodes, there is an edge between nodes if there is a </a:t>
            </a:r>
            <a:r>
              <a:rPr lang="en-US" b="1" dirty="0"/>
              <a:t>suffix-prefix</a:t>
            </a:r>
            <a:r>
              <a:rPr lang="en-US" dirty="0"/>
              <a:t> relationship among them </a:t>
            </a:r>
          </a:p>
        </p:txBody>
      </p:sp>
    </p:spTree>
    <p:extLst>
      <p:ext uri="{BB962C8B-B14F-4D97-AF65-F5344CB8AC3E}">
        <p14:creationId xmlns:p14="http://schemas.microsoft.com/office/powerpoint/2010/main" val="18841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37</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248345"/>
            <a:ext cx="5112568"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sp>
        <p:nvSpPr>
          <p:cNvPr id="3" name="TextBox 2"/>
          <p:cNvSpPr txBox="1"/>
          <p:nvPr/>
        </p:nvSpPr>
        <p:spPr>
          <a:xfrm>
            <a:off x="4029814" y="1916832"/>
            <a:ext cx="3711773" cy="369332"/>
          </a:xfrm>
          <a:prstGeom prst="rect">
            <a:avLst/>
          </a:prstGeom>
          <a:noFill/>
        </p:spPr>
        <p:txBody>
          <a:bodyPr wrap="square" rtlCol="0">
            <a:spAutoFit/>
          </a:bodyPr>
          <a:lstStyle/>
          <a:p>
            <a:r>
              <a:rPr lang="en-US" dirty="0"/>
              <a:t>How to compute the overlaps?</a:t>
            </a:r>
          </a:p>
        </p:txBody>
      </p:sp>
      <p:sp>
        <p:nvSpPr>
          <p:cNvPr id="4" name="TextBox 3"/>
          <p:cNvSpPr txBox="1"/>
          <p:nvPr/>
        </p:nvSpPr>
        <p:spPr>
          <a:xfrm>
            <a:off x="7311196" y="1916832"/>
            <a:ext cx="1653292" cy="369332"/>
          </a:xfrm>
          <a:prstGeom prst="rect">
            <a:avLst/>
          </a:prstGeom>
          <a:noFill/>
        </p:spPr>
        <p:txBody>
          <a:bodyPr wrap="none" rtlCol="0">
            <a:spAutoFit/>
          </a:bodyPr>
          <a:lstStyle/>
          <a:p>
            <a:r>
              <a:rPr lang="en-US" dirty="0"/>
              <a:t>Naïve approach</a:t>
            </a:r>
          </a:p>
        </p:txBody>
      </p:sp>
      <p:pic>
        <p:nvPicPr>
          <p:cNvPr id="9" name="Picture 8" descr="Screen Shot 2015-09-07 at 12.59.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780928"/>
            <a:ext cx="8352928" cy="3178340"/>
          </a:xfrm>
          <a:prstGeom prst="rect">
            <a:avLst/>
          </a:prstGeom>
        </p:spPr>
      </p:pic>
      <p:sp>
        <p:nvSpPr>
          <p:cNvPr id="10" name="TextBox 9"/>
          <p:cNvSpPr txBox="1"/>
          <p:nvPr/>
        </p:nvSpPr>
        <p:spPr>
          <a:xfrm>
            <a:off x="5148064" y="5847655"/>
            <a:ext cx="3974315" cy="461665"/>
          </a:xfrm>
          <a:prstGeom prst="rect">
            <a:avLst/>
          </a:prstGeom>
          <a:noFill/>
        </p:spPr>
        <p:txBody>
          <a:bodyPr wrap="none" rtlCol="0">
            <a:spAutoFit/>
          </a:bodyPr>
          <a:lstStyle/>
          <a:p>
            <a:r>
              <a:rPr lang="en-US" sz="2400" b="1" dirty="0"/>
              <a:t>Do this for each pair of reads!</a:t>
            </a:r>
          </a:p>
        </p:txBody>
      </p:sp>
      <p:sp>
        <p:nvSpPr>
          <p:cNvPr id="12" name="TextBox 11"/>
          <p:cNvSpPr txBox="1"/>
          <p:nvPr/>
        </p:nvSpPr>
        <p:spPr>
          <a:xfrm>
            <a:off x="4211960" y="2780928"/>
            <a:ext cx="2377574" cy="369332"/>
          </a:xfrm>
          <a:prstGeom prst="rect">
            <a:avLst/>
          </a:prstGeom>
          <a:noFill/>
        </p:spPr>
        <p:txBody>
          <a:bodyPr wrap="none" rtlCol="0">
            <a:spAutoFit/>
          </a:bodyPr>
          <a:lstStyle/>
          <a:p>
            <a:r>
              <a:rPr lang="en-US" dirty="0"/>
              <a:t>Suffix to Prefix overlaps</a:t>
            </a:r>
          </a:p>
        </p:txBody>
      </p:sp>
    </p:spTree>
    <p:extLst>
      <p:ext uri="{BB962C8B-B14F-4D97-AF65-F5344CB8AC3E}">
        <p14:creationId xmlns:p14="http://schemas.microsoft.com/office/powerpoint/2010/main" val="18226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38</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021288"/>
            <a:ext cx="5112568" cy="461665"/>
          </a:xfrm>
          <a:prstGeom prst="rect">
            <a:avLst/>
          </a:prstGeom>
        </p:spPr>
        <p:txBody>
          <a:bodyPr wrap="square">
            <a:spAutoFit/>
          </a:bodyPr>
          <a:lstStyle/>
          <a:p>
            <a:r>
              <a:rPr lang="en-US" sz="1200" dirty="0">
                <a:hlinkClick r:id="rId2"/>
              </a:rPr>
              <a:t>https://en.wikipedia.org/wiki/Suffix_tree</a:t>
            </a:r>
          </a:p>
          <a:p>
            <a:r>
              <a:rPr lang="en-US" sz="1200" dirty="0">
                <a:hlinkClick r:id="rId2"/>
              </a:rPr>
              <a:t>http://www.cs.jhu.edu/~langmea/resources/lecture_notes/assembly_olc.pdf</a:t>
            </a:r>
            <a:endParaRPr lang="en-US" sz="1200" dirty="0"/>
          </a:p>
        </p:txBody>
      </p:sp>
      <p:sp>
        <p:nvSpPr>
          <p:cNvPr id="3" name="TextBox 2"/>
          <p:cNvSpPr txBox="1"/>
          <p:nvPr/>
        </p:nvSpPr>
        <p:spPr>
          <a:xfrm>
            <a:off x="4029814" y="1628800"/>
            <a:ext cx="3711773" cy="369332"/>
          </a:xfrm>
          <a:prstGeom prst="rect">
            <a:avLst/>
          </a:prstGeom>
          <a:noFill/>
        </p:spPr>
        <p:txBody>
          <a:bodyPr wrap="square" rtlCol="0">
            <a:spAutoFit/>
          </a:bodyPr>
          <a:lstStyle/>
          <a:p>
            <a:r>
              <a:rPr lang="en-US" dirty="0"/>
              <a:t>How to compute the overlaps?</a:t>
            </a:r>
          </a:p>
        </p:txBody>
      </p:sp>
      <p:sp>
        <p:nvSpPr>
          <p:cNvPr id="4" name="TextBox 3"/>
          <p:cNvSpPr txBox="1"/>
          <p:nvPr/>
        </p:nvSpPr>
        <p:spPr>
          <a:xfrm>
            <a:off x="4262989" y="1998132"/>
            <a:ext cx="4845515" cy="646331"/>
          </a:xfrm>
          <a:prstGeom prst="rect">
            <a:avLst/>
          </a:prstGeom>
          <a:noFill/>
        </p:spPr>
        <p:txBody>
          <a:bodyPr wrap="square" rtlCol="0">
            <a:spAutoFit/>
          </a:bodyPr>
          <a:lstStyle/>
          <a:p>
            <a:r>
              <a:rPr lang="en-US" dirty="0"/>
              <a:t>Generalized Suffix Tree: A more efficient approach in most cases</a:t>
            </a:r>
          </a:p>
        </p:txBody>
      </p:sp>
      <p:sp>
        <p:nvSpPr>
          <p:cNvPr id="8" name="Rectangle 7"/>
          <p:cNvSpPr/>
          <p:nvPr/>
        </p:nvSpPr>
        <p:spPr>
          <a:xfrm>
            <a:off x="277110" y="2636912"/>
            <a:ext cx="8831394" cy="369332"/>
          </a:xfrm>
          <a:prstGeom prst="rect">
            <a:avLst/>
          </a:prstGeom>
        </p:spPr>
        <p:txBody>
          <a:bodyPr wrap="square">
            <a:spAutoFit/>
          </a:bodyPr>
          <a:lstStyle/>
          <a:p>
            <a:r>
              <a:rPr lang="en-US" dirty="0"/>
              <a:t>Generalized suffix tree for { “GACATA”, “ATAGAC” }                                 S=GACATA$</a:t>
            </a:r>
            <a:r>
              <a:rPr lang="en-US" baseline="-25000" dirty="0"/>
              <a:t>0</a:t>
            </a:r>
            <a:r>
              <a:rPr lang="en-US" dirty="0"/>
              <a:t>ATAGAC$</a:t>
            </a:r>
            <a:r>
              <a:rPr lang="en-US" baseline="-25000" dirty="0"/>
              <a:t>1  </a:t>
            </a:r>
          </a:p>
        </p:txBody>
      </p:sp>
      <p:sp>
        <p:nvSpPr>
          <p:cNvPr id="10" name="Oval 9"/>
          <p:cNvSpPr/>
          <p:nvPr/>
        </p:nvSpPr>
        <p:spPr>
          <a:xfrm>
            <a:off x="3995936" y="2924944"/>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10" idx="1"/>
            <a:endCxn id="40" idx="0"/>
          </p:cNvCxnSpPr>
          <p:nvPr/>
        </p:nvCxnSpPr>
        <p:spPr>
          <a:xfrm flipH="1">
            <a:off x="1190745" y="2977671"/>
            <a:ext cx="2857918" cy="597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flipH="1">
            <a:off x="2195736" y="3104964"/>
            <a:ext cx="1800200"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p:cNvCxnSpPr>
          <p:nvPr/>
        </p:nvCxnSpPr>
        <p:spPr>
          <a:xfrm flipH="1">
            <a:off x="3563888" y="3232257"/>
            <a:ext cx="484775"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0" idx="5"/>
          </p:cNvCxnSpPr>
          <p:nvPr/>
        </p:nvCxnSpPr>
        <p:spPr>
          <a:xfrm>
            <a:off x="4303249" y="3232257"/>
            <a:ext cx="628791"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0" idx="6"/>
          </p:cNvCxnSpPr>
          <p:nvPr/>
        </p:nvCxnSpPr>
        <p:spPr>
          <a:xfrm>
            <a:off x="4355976" y="3104964"/>
            <a:ext cx="1872208"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0" idx="7"/>
          </p:cNvCxnSpPr>
          <p:nvPr/>
        </p:nvCxnSpPr>
        <p:spPr>
          <a:xfrm>
            <a:off x="4303249" y="2977671"/>
            <a:ext cx="3725135" cy="595345"/>
          </a:xfrm>
          <a:prstGeom prst="line">
            <a:avLst/>
          </a:prstGeom>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33838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010725" y="357529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848364"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0841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015716"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7</a:t>
            </a:r>
            <a:r>
              <a:rPr lang="en-US" sz="1400" dirty="0"/>
              <a:t>6</a:t>
            </a:r>
            <a:endParaRPr lang="en-US" dirty="0"/>
          </a:p>
        </p:txBody>
      </p:sp>
      <p:sp>
        <p:nvSpPr>
          <p:cNvPr id="44" name="Rectangle 43"/>
          <p:cNvSpPr/>
          <p:nvPr/>
        </p:nvSpPr>
        <p:spPr>
          <a:xfrm>
            <a:off x="4752020"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14</a:t>
            </a:r>
          </a:p>
        </p:txBody>
      </p:sp>
      <p:cxnSp>
        <p:nvCxnSpPr>
          <p:cNvPr id="45" name="Straight Connector 44"/>
          <p:cNvCxnSpPr>
            <a:stCxn id="41" idx="5"/>
          </p:cNvCxnSpPr>
          <p:nvPr/>
        </p:nvCxnSpPr>
        <p:spPr>
          <a:xfrm>
            <a:off x="8155677" y="3880329"/>
            <a:ext cx="37676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1" idx="3"/>
          </p:cNvCxnSpPr>
          <p:nvPr/>
        </p:nvCxnSpPr>
        <p:spPr>
          <a:xfrm flipH="1">
            <a:off x="7741587" y="3880329"/>
            <a:ext cx="159504"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5"/>
          </p:cNvCxnSpPr>
          <p:nvPr/>
        </p:nvCxnSpPr>
        <p:spPr>
          <a:xfrm>
            <a:off x="6391481" y="3880329"/>
            <a:ext cx="48477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42" idx="3"/>
          </p:cNvCxnSpPr>
          <p:nvPr/>
        </p:nvCxnSpPr>
        <p:spPr>
          <a:xfrm flipH="1">
            <a:off x="5940152" y="3880329"/>
            <a:ext cx="19674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9" idx="5"/>
          </p:cNvCxnSpPr>
          <p:nvPr/>
        </p:nvCxnSpPr>
        <p:spPr>
          <a:xfrm>
            <a:off x="3691181" y="3880329"/>
            <a:ext cx="66479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3"/>
          </p:cNvCxnSpPr>
          <p:nvPr/>
        </p:nvCxnSpPr>
        <p:spPr>
          <a:xfrm flipH="1">
            <a:off x="3203848" y="3880329"/>
            <a:ext cx="232747" cy="781191"/>
          </a:xfrm>
          <a:prstGeom prst="line">
            <a:avLst/>
          </a:prstGeom>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02393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3</a:t>
            </a:r>
            <a:r>
              <a:rPr lang="en-US" sz="1400" dirty="0"/>
              <a:t>6</a:t>
            </a:r>
            <a:endParaRPr lang="en-US" dirty="0"/>
          </a:p>
        </p:txBody>
      </p:sp>
      <p:sp>
        <p:nvSpPr>
          <p:cNvPr id="67" name="Rectangle 66"/>
          <p:cNvSpPr/>
          <p:nvPr/>
        </p:nvSpPr>
        <p:spPr>
          <a:xfrm>
            <a:off x="417595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13</a:t>
            </a:r>
            <a:r>
              <a:rPr lang="en-US" sz="1400" dirty="0"/>
              <a:t>6</a:t>
            </a:r>
            <a:endParaRPr lang="en-US" dirty="0"/>
          </a:p>
        </p:txBody>
      </p:sp>
      <p:sp>
        <p:nvSpPr>
          <p:cNvPr id="68" name="Rectangle 67"/>
          <p:cNvSpPr/>
          <p:nvPr/>
        </p:nvSpPr>
        <p:spPr>
          <a:xfrm>
            <a:off x="572412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a:t>
            </a:r>
            <a:r>
              <a:rPr lang="en-US" sz="1400" dirty="0"/>
              <a:t>6</a:t>
            </a:r>
            <a:endParaRPr lang="en-US" dirty="0"/>
          </a:p>
        </p:txBody>
      </p:sp>
      <p:sp>
        <p:nvSpPr>
          <p:cNvPr id="69" name="Rectangle 68"/>
          <p:cNvSpPr/>
          <p:nvPr/>
        </p:nvSpPr>
        <p:spPr>
          <a:xfrm>
            <a:off x="669623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11</a:t>
            </a:r>
            <a:r>
              <a:rPr lang="en-US" sz="1400" dirty="0"/>
              <a:t>6</a:t>
            </a:r>
            <a:endParaRPr lang="en-US" dirty="0"/>
          </a:p>
        </p:txBody>
      </p:sp>
      <p:sp>
        <p:nvSpPr>
          <p:cNvPr id="70" name="Rectangle 69"/>
          <p:cNvSpPr/>
          <p:nvPr/>
        </p:nvSpPr>
        <p:spPr>
          <a:xfrm>
            <a:off x="756156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5</a:t>
            </a:r>
            <a:endParaRPr lang="en-US" dirty="0"/>
          </a:p>
        </p:txBody>
      </p:sp>
      <p:sp>
        <p:nvSpPr>
          <p:cNvPr id="71" name="Rectangle 70"/>
          <p:cNvSpPr/>
          <p:nvPr/>
        </p:nvSpPr>
        <p:spPr>
          <a:xfrm>
            <a:off x="8352420"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9</a:t>
            </a:r>
            <a:r>
              <a:rPr lang="en-US" sz="1400" dirty="0"/>
              <a:t>6</a:t>
            </a:r>
            <a:endParaRPr lang="en-US" dirty="0"/>
          </a:p>
        </p:txBody>
      </p:sp>
      <p:cxnSp>
        <p:nvCxnSpPr>
          <p:cNvPr id="72" name="Straight Connector 71"/>
          <p:cNvCxnSpPr>
            <a:stCxn id="40" idx="2"/>
          </p:cNvCxnSpPr>
          <p:nvPr/>
        </p:nvCxnSpPr>
        <p:spPr>
          <a:xfrm flipH="1">
            <a:off x="179512" y="3755316"/>
            <a:ext cx="831213" cy="906204"/>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40" idx="3"/>
          </p:cNvCxnSpPr>
          <p:nvPr/>
        </p:nvCxnSpPr>
        <p:spPr>
          <a:xfrm flipH="1">
            <a:off x="683568" y="3882609"/>
            <a:ext cx="379884"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0" idx="5"/>
          </p:cNvCxnSpPr>
          <p:nvPr/>
        </p:nvCxnSpPr>
        <p:spPr>
          <a:xfrm>
            <a:off x="1318038" y="3882609"/>
            <a:ext cx="229626"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40" idx="6"/>
          </p:cNvCxnSpPr>
          <p:nvPr/>
        </p:nvCxnSpPr>
        <p:spPr>
          <a:xfrm>
            <a:off x="1370765" y="3755316"/>
            <a:ext cx="1004991" cy="906204"/>
          </a:xfrm>
          <a:prstGeom prst="line">
            <a:avLst/>
          </a:prstGeom>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2195736" y="4665833"/>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10</a:t>
            </a:r>
            <a:r>
              <a:rPr lang="en-US" sz="1400" dirty="0"/>
              <a:t>6</a:t>
            </a:r>
            <a:endParaRPr lang="en-US" dirty="0"/>
          </a:p>
        </p:txBody>
      </p:sp>
      <p:sp>
        <p:nvSpPr>
          <p:cNvPr id="87" name="Rectangle 86"/>
          <p:cNvSpPr/>
          <p:nvPr/>
        </p:nvSpPr>
        <p:spPr>
          <a:xfrm>
            <a:off x="-50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6</a:t>
            </a:r>
            <a:r>
              <a:rPr lang="en-US" sz="1400" dirty="0"/>
              <a:t>6</a:t>
            </a:r>
            <a:endParaRPr lang="en-US" dirty="0"/>
          </a:p>
        </p:txBody>
      </p:sp>
      <p:sp>
        <p:nvSpPr>
          <p:cNvPr id="88" name="Oval 87"/>
          <p:cNvSpPr/>
          <p:nvPr/>
        </p:nvSpPr>
        <p:spPr>
          <a:xfrm>
            <a:off x="503548" y="4661520"/>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367644" y="4665833"/>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8" idx="4"/>
          </p:cNvCxnSpPr>
          <p:nvPr/>
        </p:nvCxnSpPr>
        <p:spPr>
          <a:xfrm>
            <a:off x="683568" y="5021560"/>
            <a:ext cx="0" cy="7116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8" idx="3"/>
          </p:cNvCxnSpPr>
          <p:nvPr/>
        </p:nvCxnSpPr>
        <p:spPr>
          <a:xfrm flipH="1">
            <a:off x="179512" y="4968833"/>
            <a:ext cx="376763" cy="764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p:cNvCxnSpPr>
          <p:nvPr/>
        </p:nvCxnSpPr>
        <p:spPr>
          <a:xfrm>
            <a:off x="1547664" y="5025873"/>
            <a:ext cx="0" cy="7073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9" idx="5"/>
          </p:cNvCxnSpPr>
          <p:nvPr/>
        </p:nvCxnSpPr>
        <p:spPr>
          <a:xfrm>
            <a:off x="1674957" y="4973146"/>
            <a:ext cx="700799" cy="760110"/>
          </a:xfrm>
          <a:prstGeom prst="line">
            <a:avLst/>
          </a:prstGeom>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08"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2</a:t>
            </a:r>
            <a:r>
              <a:rPr lang="en-US" sz="1400" dirty="0"/>
              <a:t>6</a:t>
            </a:r>
            <a:endParaRPr lang="en-US" dirty="0"/>
          </a:p>
        </p:txBody>
      </p:sp>
      <p:sp>
        <p:nvSpPr>
          <p:cNvPr id="104" name="Rectangle 103"/>
          <p:cNvSpPr/>
          <p:nvPr/>
        </p:nvSpPr>
        <p:spPr>
          <a:xfrm>
            <a:off x="511932"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12</a:t>
            </a:r>
            <a:r>
              <a:rPr lang="en-US" sz="1400" dirty="0"/>
              <a:t>6</a:t>
            </a:r>
            <a:endParaRPr lang="en-US" dirty="0"/>
          </a:p>
        </p:txBody>
      </p:sp>
      <p:sp>
        <p:nvSpPr>
          <p:cNvPr id="105" name="Rectangle 104"/>
          <p:cNvSpPr/>
          <p:nvPr/>
        </p:nvSpPr>
        <p:spPr>
          <a:xfrm>
            <a:off x="1370765"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4</a:t>
            </a:r>
            <a:endParaRPr lang="en-US" dirty="0"/>
          </a:p>
        </p:txBody>
      </p:sp>
      <p:sp>
        <p:nvSpPr>
          <p:cNvPr id="106" name="Rectangle 105"/>
          <p:cNvSpPr/>
          <p:nvPr/>
        </p:nvSpPr>
        <p:spPr>
          <a:xfrm>
            <a:off x="2195736"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8</a:t>
            </a:r>
            <a:endParaRPr lang="en-US" dirty="0"/>
          </a:p>
        </p:txBody>
      </p:sp>
      <p:sp>
        <p:nvSpPr>
          <p:cNvPr id="107" name="TextBox 106"/>
          <p:cNvSpPr txBox="1"/>
          <p:nvPr/>
        </p:nvSpPr>
        <p:spPr>
          <a:xfrm>
            <a:off x="2771800" y="3212976"/>
            <a:ext cx="539951" cy="369332"/>
          </a:xfrm>
          <a:prstGeom prst="rect">
            <a:avLst/>
          </a:prstGeom>
          <a:noFill/>
        </p:spPr>
        <p:txBody>
          <a:bodyPr wrap="square" rtlCol="0">
            <a:spAutoFit/>
          </a:bodyPr>
          <a:lstStyle/>
          <a:p>
            <a:r>
              <a:rPr lang="en-US" dirty="0"/>
              <a:t>$</a:t>
            </a:r>
            <a:r>
              <a:rPr lang="en-US" baseline="-25000" dirty="0"/>
              <a:t>0</a:t>
            </a:r>
          </a:p>
        </p:txBody>
      </p:sp>
      <p:sp>
        <p:nvSpPr>
          <p:cNvPr id="108" name="TextBox 107"/>
          <p:cNvSpPr txBox="1"/>
          <p:nvPr/>
        </p:nvSpPr>
        <p:spPr>
          <a:xfrm>
            <a:off x="4572000" y="3203684"/>
            <a:ext cx="539951" cy="369332"/>
          </a:xfrm>
          <a:prstGeom prst="rect">
            <a:avLst/>
          </a:prstGeom>
          <a:noFill/>
        </p:spPr>
        <p:txBody>
          <a:bodyPr wrap="square" rtlCol="0">
            <a:spAutoFit/>
          </a:bodyPr>
          <a:lstStyle/>
          <a:p>
            <a:r>
              <a:rPr lang="en-US" dirty="0"/>
              <a:t>$</a:t>
            </a:r>
            <a:r>
              <a:rPr lang="en-US" baseline="-25000" dirty="0"/>
              <a:t>1</a:t>
            </a:r>
          </a:p>
        </p:txBody>
      </p:sp>
      <p:sp>
        <p:nvSpPr>
          <p:cNvPr id="109" name="TextBox 108"/>
          <p:cNvSpPr txBox="1"/>
          <p:nvPr/>
        </p:nvSpPr>
        <p:spPr>
          <a:xfrm>
            <a:off x="395536" y="4139788"/>
            <a:ext cx="539951" cy="369332"/>
          </a:xfrm>
          <a:prstGeom prst="rect">
            <a:avLst/>
          </a:prstGeom>
          <a:noFill/>
        </p:spPr>
        <p:txBody>
          <a:bodyPr wrap="square" rtlCol="0">
            <a:spAutoFit/>
          </a:bodyPr>
          <a:lstStyle/>
          <a:p>
            <a:r>
              <a:rPr lang="en-US" dirty="0"/>
              <a:t>$</a:t>
            </a:r>
            <a:r>
              <a:rPr lang="en-US" baseline="-25000" dirty="0"/>
              <a:t>0</a:t>
            </a:r>
          </a:p>
        </p:txBody>
      </p:sp>
      <p:sp>
        <p:nvSpPr>
          <p:cNvPr id="110" name="TextBox 109"/>
          <p:cNvSpPr txBox="1"/>
          <p:nvPr/>
        </p:nvSpPr>
        <p:spPr>
          <a:xfrm>
            <a:off x="7776465" y="4149080"/>
            <a:ext cx="539951" cy="369332"/>
          </a:xfrm>
          <a:prstGeom prst="rect">
            <a:avLst/>
          </a:prstGeom>
          <a:noFill/>
        </p:spPr>
        <p:txBody>
          <a:bodyPr wrap="square" rtlCol="0">
            <a:spAutoFit/>
          </a:bodyPr>
          <a:lstStyle/>
          <a:p>
            <a:r>
              <a:rPr lang="en-US" dirty="0"/>
              <a:t>$</a:t>
            </a:r>
            <a:r>
              <a:rPr lang="en-US" baseline="-25000" dirty="0"/>
              <a:t>0</a:t>
            </a:r>
          </a:p>
        </p:txBody>
      </p:sp>
      <p:sp>
        <p:nvSpPr>
          <p:cNvPr id="111" name="TextBox 110"/>
          <p:cNvSpPr txBox="1"/>
          <p:nvPr/>
        </p:nvSpPr>
        <p:spPr>
          <a:xfrm>
            <a:off x="611560" y="5013176"/>
            <a:ext cx="539951" cy="369332"/>
          </a:xfrm>
          <a:prstGeom prst="rect">
            <a:avLst/>
          </a:prstGeom>
          <a:noFill/>
        </p:spPr>
        <p:txBody>
          <a:bodyPr wrap="square" rtlCol="0">
            <a:spAutoFit/>
          </a:bodyPr>
          <a:lstStyle/>
          <a:p>
            <a:r>
              <a:rPr lang="en-US" dirty="0"/>
              <a:t>$</a:t>
            </a:r>
            <a:r>
              <a:rPr lang="en-US" baseline="-25000" dirty="0"/>
              <a:t>1</a:t>
            </a:r>
          </a:p>
        </p:txBody>
      </p:sp>
      <p:sp>
        <p:nvSpPr>
          <p:cNvPr id="112" name="TextBox 111"/>
          <p:cNvSpPr txBox="1"/>
          <p:nvPr/>
        </p:nvSpPr>
        <p:spPr>
          <a:xfrm>
            <a:off x="1511769" y="5219908"/>
            <a:ext cx="539951" cy="369332"/>
          </a:xfrm>
          <a:prstGeom prst="rect">
            <a:avLst/>
          </a:prstGeom>
          <a:noFill/>
        </p:spPr>
        <p:txBody>
          <a:bodyPr wrap="square" rtlCol="0">
            <a:spAutoFit/>
          </a:bodyPr>
          <a:lstStyle/>
          <a:p>
            <a:r>
              <a:rPr lang="en-US" dirty="0"/>
              <a:t>$</a:t>
            </a:r>
            <a:r>
              <a:rPr lang="en-US" baseline="-25000" dirty="0"/>
              <a:t>0</a:t>
            </a:r>
          </a:p>
        </p:txBody>
      </p:sp>
      <p:sp>
        <p:nvSpPr>
          <p:cNvPr id="113" name="TextBox 112"/>
          <p:cNvSpPr txBox="1"/>
          <p:nvPr/>
        </p:nvSpPr>
        <p:spPr>
          <a:xfrm>
            <a:off x="3905980" y="3964414"/>
            <a:ext cx="539951" cy="369332"/>
          </a:xfrm>
          <a:prstGeom prst="rect">
            <a:avLst/>
          </a:prstGeom>
          <a:noFill/>
        </p:spPr>
        <p:txBody>
          <a:bodyPr wrap="square" rtlCol="0">
            <a:spAutoFit/>
          </a:bodyPr>
          <a:lstStyle/>
          <a:p>
            <a:r>
              <a:rPr lang="en-US" dirty="0"/>
              <a:t>$</a:t>
            </a:r>
            <a:r>
              <a:rPr lang="en-US" baseline="-25000" dirty="0"/>
              <a:t>1</a:t>
            </a:r>
          </a:p>
        </p:txBody>
      </p:sp>
      <p:sp>
        <p:nvSpPr>
          <p:cNvPr id="114" name="TextBox 113"/>
          <p:cNvSpPr txBox="1"/>
          <p:nvPr/>
        </p:nvSpPr>
        <p:spPr>
          <a:xfrm>
            <a:off x="6516216" y="3995772"/>
            <a:ext cx="539951" cy="369332"/>
          </a:xfrm>
          <a:prstGeom prst="rect">
            <a:avLst/>
          </a:prstGeom>
          <a:noFill/>
        </p:spPr>
        <p:txBody>
          <a:bodyPr wrap="square" rtlCol="0">
            <a:spAutoFit/>
          </a:bodyPr>
          <a:lstStyle/>
          <a:p>
            <a:r>
              <a:rPr lang="en-US" dirty="0"/>
              <a:t>$</a:t>
            </a:r>
            <a:r>
              <a:rPr lang="en-US" baseline="-25000" dirty="0"/>
              <a:t>1</a:t>
            </a:r>
          </a:p>
        </p:txBody>
      </p:sp>
      <p:sp>
        <p:nvSpPr>
          <p:cNvPr id="115" name="TextBox 114"/>
          <p:cNvSpPr txBox="1"/>
          <p:nvPr/>
        </p:nvSpPr>
        <p:spPr>
          <a:xfrm>
            <a:off x="1517467" y="3347700"/>
            <a:ext cx="318229" cy="369332"/>
          </a:xfrm>
          <a:prstGeom prst="rect">
            <a:avLst/>
          </a:prstGeom>
          <a:noFill/>
        </p:spPr>
        <p:txBody>
          <a:bodyPr wrap="none" rtlCol="0">
            <a:spAutoFit/>
          </a:bodyPr>
          <a:lstStyle/>
          <a:p>
            <a:r>
              <a:rPr lang="en-US" dirty="0"/>
              <a:t>A</a:t>
            </a:r>
          </a:p>
        </p:txBody>
      </p:sp>
      <p:sp>
        <p:nvSpPr>
          <p:cNvPr id="116" name="TextBox 115"/>
          <p:cNvSpPr txBox="1"/>
          <p:nvPr/>
        </p:nvSpPr>
        <p:spPr>
          <a:xfrm>
            <a:off x="6874187" y="3104964"/>
            <a:ext cx="430714" cy="369332"/>
          </a:xfrm>
          <a:prstGeom prst="rect">
            <a:avLst/>
          </a:prstGeom>
          <a:noFill/>
        </p:spPr>
        <p:txBody>
          <a:bodyPr wrap="none" rtlCol="0">
            <a:spAutoFit/>
          </a:bodyPr>
          <a:lstStyle/>
          <a:p>
            <a:r>
              <a:rPr lang="en-US" dirty="0"/>
              <a:t>TA</a:t>
            </a:r>
          </a:p>
        </p:txBody>
      </p:sp>
      <p:sp>
        <p:nvSpPr>
          <p:cNvPr id="117" name="TextBox 116"/>
          <p:cNvSpPr txBox="1"/>
          <p:nvPr/>
        </p:nvSpPr>
        <p:spPr>
          <a:xfrm>
            <a:off x="5453714" y="3163034"/>
            <a:ext cx="595035" cy="369332"/>
          </a:xfrm>
          <a:prstGeom prst="rect">
            <a:avLst/>
          </a:prstGeom>
          <a:noFill/>
        </p:spPr>
        <p:txBody>
          <a:bodyPr wrap="none" rtlCol="0">
            <a:spAutoFit/>
          </a:bodyPr>
          <a:lstStyle/>
          <a:p>
            <a:r>
              <a:rPr lang="en-US" dirty="0"/>
              <a:t>GAC</a:t>
            </a:r>
          </a:p>
        </p:txBody>
      </p:sp>
      <p:sp>
        <p:nvSpPr>
          <p:cNvPr id="118" name="TextBox 117"/>
          <p:cNvSpPr txBox="1"/>
          <p:nvPr/>
        </p:nvSpPr>
        <p:spPr>
          <a:xfrm>
            <a:off x="3260467" y="4139788"/>
            <a:ext cx="759267" cy="369332"/>
          </a:xfrm>
          <a:prstGeom prst="rect">
            <a:avLst/>
          </a:prstGeom>
          <a:noFill/>
        </p:spPr>
        <p:txBody>
          <a:bodyPr wrap="none" rtlCol="0">
            <a:spAutoFit/>
          </a:bodyPr>
          <a:lstStyle/>
          <a:p>
            <a:r>
              <a:rPr lang="en-US" dirty="0"/>
              <a:t>ATA$</a:t>
            </a:r>
            <a:r>
              <a:rPr lang="en-US" baseline="-25000" dirty="0"/>
              <a:t>0</a:t>
            </a:r>
          </a:p>
        </p:txBody>
      </p:sp>
      <p:sp>
        <p:nvSpPr>
          <p:cNvPr id="119" name="TextBox 118"/>
          <p:cNvSpPr txBox="1"/>
          <p:nvPr/>
        </p:nvSpPr>
        <p:spPr>
          <a:xfrm>
            <a:off x="1816102" y="3995772"/>
            <a:ext cx="781922" cy="369332"/>
          </a:xfrm>
          <a:prstGeom prst="rect">
            <a:avLst/>
          </a:prstGeom>
          <a:noFill/>
        </p:spPr>
        <p:txBody>
          <a:bodyPr wrap="none" rtlCol="0">
            <a:spAutoFit/>
          </a:bodyPr>
          <a:lstStyle/>
          <a:p>
            <a:r>
              <a:rPr lang="en-US" dirty="0"/>
              <a:t>GAC$</a:t>
            </a:r>
            <a:r>
              <a:rPr lang="en-US" baseline="-25000" dirty="0"/>
              <a:t>1</a:t>
            </a:r>
          </a:p>
        </p:txBody>
      </p:sp>
      <p:sp>
        <p:nvSpPr>
          <p:cNvPr id="120" name="TextBox 119"/>
          <p:cNvSpPr txBox="1"/>
          <p:nvPr/>
        </p:nvSpPr>
        <p:spPr>
          <a:xfrm>
            <a:off x="1404982" y="4139788"/>
            <a:ext cx="430714" cy="369332"/>
          </a:xfrm>
          <a:prstGeom prst="rect">
            <a:avLst/>
          </a:prstGeom>
          <a:noFill/>
        </p:spPr>
        <p:txBody>
          <a:bodyPr wrap="none" rtlCol="0">
            <a:spAutoFit/>
          </a:bodyPr>
          <a:lstStyle/>
          <a:p>
            <a:r>
              <a:rPr lang="en-US" dirty="0"/>
              <a:t>TA</a:t>
            </a:r>
            <a:endParaRPr lang="en-US" baseline="-25000" dirty="0"/>
          </a:p>
        </p:txBody>
      </p:sp>
      <p:sp>
        <p:nvSpPr>
          <p:cNvPr id="121" name="TextBox 120"/>
          <p:cNvSpPr txBox="1"/>
          <p:nvPr/>
        </p:nvSpPr>
        <p:spPr>
          <a:xfrm>
            <a:off x="795368" y="4139788"/>
            <a:ext cx="312906" cy="369332"/>
          </a:xfrm>
          <a:prstGeom prst="rect">
            <a:avLst/>
          </a:prstGeom>
          <a:noFill/>
        </p:spPr>
        <p:txBody>
          <a:bodyPr wrap="none" rtlCol="0">
            <a:spAutoFit/>
          </a:bodyPr>
          <a:lstStyle/>
          <a:p>
            <a:r>
              <a:rPr lang="en-US" dirty="0"/>
              <a:t>C</a:t>
            </a:r>
            <a:endParaRPr lang="en-US" baseline="-25000" dirty="0"/>
          </a:p>
        </p:txBody>
      </p:sp>
      <p:sp>
        <p:nvSpPr>
          <p:cNvPr id="122" name="TextBox 121"/>
          <p:cNvSpPr txBox="1"/>
          <p:nvPr/>
        </p:nvSpPr>
        <p:spPr>
          <a:xfrm>
            <a:off x="3761476" y="3212976"/>
            <a:ext cx="312906" cy="369332"/>
          </a:xfrm>
          <a:prstGeom prst="rect">
            <a:avLst/>
          </a:prstGeom>
          <a:noFill/>
        </p:spPr>
        <p:txBody>
          <a:bodyPr wrap="none" rtlCol="0">
            <a:spAutoFit/>
          </a:bodyPr>
          <a:lstStyle/>
          <a:p>
            <a:r>
              <a:rPr lang="en-US" dirty="0"/>
              <a:t>C</a:t>
            </a:r>
            <a:endParaRPr lang="en-US" baseline="-25000" dirty="0"/>
          </a:p>
        </p:txBody>
      </p:sp>
      <p:sp>
        <p:nvSpPr>
          <p:cNvPr id="123" name="TextBox 122"/>
          <p:cNvSpPr txBox="1"/>
          <p:nvPr/>
        </p:nvSpPr>
        <p:spPr>
          <a:xfrm>
            <a:off x="2061886" y="5216793"/>
            <a:ext cx="781922" cy="369332"/>
          </a:xfrm>
          <a:prstGeom prst="rect">
            <a:avLst/>
          </a:prstGeom>
          <a:noFill/>
        </p:spPr>
        <p:txBody>
          <a:bodyPr wrap="none" rtlCol="0">
            <a:spAutoFit/>
          </a:bodyPr>
          <a:lstStyle/>
          <a:p>
            <a:r>
              <a:rPr lang="en-US" dirty="0"/>
              <a:t>GAC$</a:t>
            </a:r>
            <a:r>
              <a:rPr lang="en-US" baseline="-25000" dirty="0"/>
              <a:t>1</a:t>
            </a:r>
          </a:p>
        </p:txBody>
      </p:sp>
      <p:sp>
        <p:nvSpPr>
          <p:cNvPr id="124" name="TextBox 123"/>
          <p:cNvSpPr txBox="1"/>
          <p:nvPr/>
        </p:nvSpPr>
        <p:spPr>
          <a:xfrm>
            <a:off x="35496" y="5249663"/>
            <a:ext cx="759267" cy="369332"/>
          </a:xfrm>
          <a:prstGeom prst="rect">
            <a:avLst/>
          </a:prstGeom>
          <a:noFill/>
        </p:spPr>
        <p:txBody>
          <a:bodyPr wrap="none" rtlCol="0">
            <a:spAutoFit/>
          </a:bodyPr>
          <a:lstStyle/>
          <a:p>
            <a:r>
              <a:rPr lang="en-US" dirty="0"/>
              <a:t>ATA$</a:t>
            </a:r>
            <a:r>
              <a:rPr lang="en-US" baseline="-25000" dirty="0"/>
              <a:t>0</a:t>
            </a:r>
          </a:p>
        </p:txBody>
      </p:sp>
      <p:sp>
        <p:nvSpPr>
          <p:cNvPr id="125" name="TextBox 124"/>
          <p:cNvSpPr txBox="1"/>
          <p:nvPr/>
        </p:nvSpPr>
        <p:spPr>
          <a:xfrm>
            <a:off x="5900965" y="4149080"/>
            <a:ext cx="759267" cy="369332"/>
          </a:xfrm>
          <a:prstGeom prst="rect">
            <a:avLst/>
          </a:prstGeom>
          <a:noFill/>
        </p:spPr>
        <p:txBody>
          <a:bodyPr wrap="none" rtlCol="0">
            <a:spAutoFit/>
          </a:bodyPr>
          <a:lstStyle/>
          <a:p>
            <a:r>
              <a:rPr lang="en-US" dirty="0"/>
              <a:t>ATA$</a:t>
            </a:r>
            <a:r>
              <a:rPr lang="en-US" baseline="-25000" dirty="0"/>
              <a:t>0</a:t>
            </a:r>
          </a:p>
        </p:txBody>
      </p:sp>
      <p:sp>
        <p:nvSpPr>
          <p:cNvPr id="126" name="TextBox 125"/>
          <p:cNvSpPr txBox="1"/>
          <p:nvPr/>
        </p:nvSpPr>
        <p:spPr>
          <a:xfrm>
            <a:off x="8254574" y="3933056"/>
            <a:ext cx="781922" cy="369332"/>
          </a:xfrm>
          <a:prstGeom prst="rect">
            <a:avLst/>
          </a:prstGeom>
          <a:noFill/>
        </p:spPr>
        <p:txBody>
          <a:bodyPr wrap="none" rtlCol="0">
            <a:spAutoFit/>
          </a:bodyPr>
          <a:lstStyle/>
          <a:p>
            <a:r>
              <a:rPr lang="en-US" dirty="0"/>
              <a:t>GAC$</a:t>
            </a:r>
            <a:r>
              <a:rPr lang="en-US" baseline="-25000" dirty="0"/>
              <a:t>1</a:t>
            </a:r>
          </a:p>
        </p:txBody>
      </p:sp>
      <p:sp>
        <p:nvSpPr>
          <p:cNvPr id="127" name="TextBox 126"/>
          <p:cNvSpPr txBox="1"/>
          <p:nvPr/>
        </p:nvSpPr>
        <p:spPr>
          <a:xfrm>
            <a:off x="3905980" y="5713493"/>
            <a:ext cx="2552502" cy="369332"/>
          </a:xfrm>
          <a:prstGeom prst="rect">
            <a:avLst/>
          </a:prstGeom>
          <a:noFill/>
        </p:spPr>
        <p:txBody>
          <a:bodyPr wrap="none" rtlCol="0">
            <a:spAutoFit/>
          </a:bodyPr>
          <a:lstStyle/>
          <a:p>
            <a:r>
              <a:rPr lang="en-US" dirty="0"/>
              <a:t>Where is query GACATA?</a:t>
            </a:r>
          </a:p>
        </p:txBody>
      </p:sp>
      <p:sp>
        <p:nvSpPr>
          <p:cNvPr id="128" name="TextBox 127"/>
          <p:cNvSpPr txBox="1"/>
          <p:nvPr/>
        </p:nvSpPr>
        <p:spPr>
          <a:xfrm>
            <a:off x="3784243" y="5354313"/>
            <a:ext cx="4371434" cy="369332"/>
          </a:xfrm>
          <a:prstGeom prst="rect">
            <a:avLst/>
          </a:prstGeom>
          <a:noFill/>
        </p:spPr>
        <p:txBody>
          <a:bodyPr wrap="none" rtlCol="0">
            <a:spAutoFit/>
          </a:bodyPr>
          <a:lstStyle/>
          <a:p>
            <a:r>
              <a:rPr lang="en-US" dirty="0"/>
              <a:t>Check that all suffixes are present in the tree</a:t>
            </a:r>
          </a:p>
        </p:txBody>
      </p:sp>
      <p:grpSp>
        <p:nvGrpSpPr>
          <p:cNvPr id="133" name="Group 132"/>
          <p:cNvGrpSpPr/>
          <p:nvPr/>
        </p:nvGrpSpPr>
        <p:grpSpPr>
          <a:xfrm>
            <a:off x="4355976" y="3140968"/>
            <a:ext cx="1872208" cy="1520552"/>
            <a:chOff x="4355976" y="3140968"/>
            <a:chExt cx="1872208" cy="1520552"/>
          </a:xfrm>
        </p:grpSpPr>
        <p:cxnSp>
          <p:nvCxnSpPr>
            <p:cNvPr id="129" name="Straight Connector 128"/>
            <p:cNvCxnSpPr/>
            <p:nvPr/>
          </p:nvCxnSpPr>
          <p:spPr>
            <a:xfrm>
              <a:off x="4355976" y="3140968"/>
              <a:ext cx="1872208" cy="468052"/>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42" idx="3"/>
              <a:endCxn id="68" idx="0"/>
            </p:cNvCxnSpPr>
            <p:nvPr/>
          </p:nvCxnSpPr>
          <p:spPr>
            <a:xfrm flipH="1">
              <a:off x="5904148" y="3880329"/>
              <a:ext cx="232747" cy="781191"/>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34" name="Rectangle 133"/>
          <p:cNvSpPr/>
          <p:nvPr/>
        </p:nvSpPr>
        <p:spPr>
          <a:xfrm>
            <a:off x="-36512" y="6237312"/>
            <a:ext cx="3296979" cy="261610"/>
          </a:xfrm>
          <a:prstGeom prst="rect">
            <a:avLst/>
          </a:prstGeom>
        </p:spPr>
        <p:txBody>
          <a:bodyPr wrap="square">
            <a:spAutoFit/>
          </a:bodyPr>
          <a:lstStyle/>
          <a:p>
            <a:r>
              <a:rPr lang="en-US" sz="1100" dirty="0">
                <a:hlinkClick r:id="rId3"/>
              </a:rPr>
              <a:t>https://www.youtube.com/watch?v=VA9m_l6LpwI</a:t>
            </a:r>
            <a:endParaRPr lang="en-US" sz="1100" dirty="0"/>
          </a:p>
        </p:txBody>
      </p:sp>
    </p:spTree>
    <p:extLst>
      <p:ext uri="{BB962C8B-B14F-4D97-AF65-F5344CB8AC3E}">
        <p14:creationId xmlns:p14="http://schemas.microsoft.com/office/powerpoint/2010/main" val="30724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39</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021288"/>
            <a:ext cx="5112568" cy="461665"/>
          </a:xfrm>
          <a:prstGeom prst="rect">
            <a:avLst/>
          </a:prstGeom>
        </p:spPr>
        <p:txBody>
          <a:bodyPr wrap="square">
            <a:spAutoFit/>
          </a:bodyPr>
          <a:lstStyle/>
          <a:p>
            <a:r>
              <a:rPr lang="en-US" sz="1200" dirty="0">
                <a:hlinkClick r:id="rId2"/>
              </a:rPr>
              <a:t>https://en.wikipedia.org/wiki/Suffix_tree</a:t>
            </a:r>
          </a:p>
          <a:p>
            <a:r>
              <a:rPr lang="en-US" sz="1200" dirty="0">
                <a:hlinkClick r:id="rId2"/>
              </a:rPr>
              <a:t>http://www.cs.jhu.edu/~langmea/resources/lecture_notes/assembly_olc.pdf</a:t>
            </a:r>
            <a:endParaRPr lang="en-US" sz="1200" dirty="0"/>
          </a:p>
        </p:txBody>
      </p:sp>
      <p:sp>
        <p:nvSpPr>
          <p:cNvPr id="3" name="TextBox 2"/>
          <p:cNvSpPr txBox="1"/>
          <p:nvPr/>
        </p:nvSpPr>
        <p:spPr>
          <a:xfrm>
            <a:off x="4029814" y="1628800"/>
            <a:ext cx="3711773" cy="369332"/>
          </a:xfrm>
          <a:prstGeom prst="rect">
            <a:avLst/>
          </a:prstGeom>
          <a:noFill/>
        </p:spPr>
        <p:txBody>
          <a:bodyPr wrap="square" rtlCol="0">
            <a:spAutoFit/>
          </a:bodyPr>
          <a:lstStyle/>
          <a:p>
            <a:r>
              <a:rPr lang="en-US" dirty="0"/>
              <a:t>How to compute the overlaps?</a:t>
            </a:r>
          </a:p>
        </p:txBody>
      </p:sp>
      <p:sp>
        <p:nvSpPr>
          <p:cNvPr id="4" name="TextBox 3"/>
          <p:cNvSpPr txBox="1"/>
          <p:nvPr/>
        </p:nvSpPr>
        <p:spPr>
          <a:xfrm>
            <a:off x="4262989" y="1998132"/>
            <a:ext cx="4845515" cy="646331"/>
          </a:xfrm>
          <a:prstGeom prst="rect">
            <a:avLst/>
          </a:prstGeom>
          <a:noFill/>
        </p:spPr>
        <p:txBody>
          <a:bodyPr wrap="square" rtlCol="0">
            <a:spAutoFit/>
          </a:bodyPr>
          <a:lstStyle/>
          <a:p>
            <a:r>
              <a:rPr lang="en-US" dirty="0"/>
              <a:t>Generalized Suffix Tree: A more efficient approach in most cases</a:t>
            </a:r>
          </a:p>
        </p:txBody>
      </p:sp>
      <p:sp>
        <p:nvSpPr>
          <p:cNvPr id="8" name="Rectangle 7"/>
          <p:cNvSpPr/>
          <p:nvPr/>
        </p:nvSpPr>
        <p:spPr>
          <a:xfrm>
            <a:off x="277110" y="2636912"/>
            <a:ext cx="8831394" cy="369332"/>
          </a:xfrm>
          <a:prstGeom prst="rect">
            <a:avLst/>
          </a:prstGeom>
        </p:spPr>
        <p:txBody>
          <a:bodyPr wrap="square">
            <a:spAutoFit/>
          </a:bodyPr>
          <a:lstStyle/>
          <a:p>
            <a:r>
              <a:rPr lang="en-US" dirty="0"/>
              <a:t>Generalized suffix tree for { “GACATA”, “ATAGAC” }                                 S=GACATA$</a:t>
            </a:r>
            <a:r>
              <a:rPr lang="en-US" baseline="-25000" dirty="0"/>
              <a:t>0</a:t>
            </a:r>
            <a:r>
              <a:rPr lang="en-US" dirty="0"/>
              <a:t>ATAGAC$</a:t>
            </a:r>
            <a:r>
              <a:rPr lang="en-US" baseline="-25000" dirty="0"/>
              <a:t>1  </a:t>
            </a:r>
          </a:p>
        </p:txBody>
      </p:sp>
      <p:sp>
        <p:nvSpPr>
          <p:cNvPr id="10" name="Oval 9"/>
          <p:cNvSpPr/>
          <p:nvPr/>
        </p:nvSpPr>
        <p:spPr>
          <a:xfrm>
            <a:off x="3995936" y="2924944"/>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10" idx="1"/>
            <a:endCxn id="40" idx="0"/>
          </p:cNvCxnSpPr>
          <p:nvPr/>
        </p:nvCxnSpPr>
        <p:spPr>
          <a:xfrm flipH="1">
            <a:off x="1190745" y="2977671"/>
            <a:ext cx="2857918" cy="597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flipH="1">
            <a:off x="2195736" y="3104964"/>
            <a:ext cx="1800200"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p:cNvCxnSpPr>
          <p:nvPr/>
        </p:nvCxnSpPr>
        <p:spPr>
          <a:xfrm flipH="1">
            <a:off x="3563888" y="3232257"/>
            <a:ext cx="484775"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0" idx="5"/>
          </p:cNvCxnSpPr>
          <p:nvPr/>
        </p:nvCxnSpPr>
        <p:spPr>
          <a:xfrm>
            <a:off x="4303249" y="3232257"/>
            <a:ext cx="628791"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0" idx="6"/>
          </p:cNvCxnSpPr>
          <p:nvPr/>
        </p:nvCxnSpPr>
        <p:spPr>
          <a:xfrm>
            <a:off x="4355976" y="3104964"/>
            <a:ext cx="1872208"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0" idx="7"/>
          </p:cNvCxnSpPr>
          <p:nvPr/>
        </p:nvCxnSpPr>
        <p:spPr>
          <a:xfrm>
            <a:off x="4303249" y="2977671"/>
            <a:ext cx="3725135" cy="595345"/>
          </a:xfrm>
          <a:prstGeom prst="line">
            <a:avLst/>
          </a:prstGeom>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33838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010725" y="357529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848364"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0841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015716"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7</a:t>
            </a:r>
            <a:r>
              <a:rPr lang="en-US" sz="1400" dirty="0"/>
              <a:t>6</a:t>
            </a:r>
            <a:endParaRPr lang="en-US" dirty="0"/>
          </a:p>
        </p:txBody>
      </p:sp>
      <p:sp>
        <p:nvSpPr>
          <p:cNvPr id="44" name="Rectangle 43"/>
          <p:cNvSpPr/>
          <p:nvPr/>
        </p:nvSpPr>
        <p:spPr>
          <a:xfrm>
            <a:off x="4752020"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14</a:t>
            </a:r>
          </a:p>
        </p:txBody>
      </p:sp>
      <p:cxnSp>
        <p:nvCxnSpPr>
          <p:cNvPr id="45" name="Straight Connector 44"/>
          <p:cNvCxnSpPr>
            <a:stCxn id="41" idx="5"/>
          </p:cNvCxnSpPr>
          <p:nvPr/>
        </p:nvCxnSpPr>
        <p:spPr>
          <a:xfrm>
            <a:off x="8155677" y="3880329"/>
            <a:ext cx="37676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1" idx="3"/>
          </p:cNvCxnSpPr>
          <p:nvPr/>
        </p:nvCxnSpPr>
        <p:spPr>
          <a:xfrm flipH="1">
            <a:off x="7741587" y="3880329"/>
            <a:ext cx="159504"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5"/>
          </p:cNvCxnSpPr>
          <p:nvPr/>
        </p:nvCxnSpPr>
        <p:spPr>
          <a:xfrm>
            <a:off x="6391481" y="3880329"/>
            <a:ext cx="48477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42" idx="3"/>
          </p:cNvCxnSpPr>
          <p:nvPr/>
        </p:nvCxnSpPr>
        <p:spPr>
          <a:xfrm flipH="1">
            <a:off x="5940152" y="3880329"/>
            <a:ext cx="19674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9" idx="5"/>
          </p:cNvCxnSpPr>
          <p:nvPr/>
        </p:nvCxnSpPr>
        <p:spPr>
          <a:xfrm>
            <a:off x="3691181" y="3880329"/>
            <a:ext cx="66479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3"/>
          </p:cNvCxnSpPr>
          <p:nvPr/>
        </p:nvCxnSpPr>
        <p:spPr>
          <a:xfrm flipH="1">
            <a:off x="3203848" y="3880329"/>
            <a:ext cx="232747" cy="781191"/>
          </a:xfrm>
          <a:prstGeom prst="line">
            <a:avLst/>
          </a:prstGeom>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02393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3</a:t>
            </a:r>
            <a:r>
              <a:rPr lang="en-US" sz="1400" dirty="0"/>
              <a:t>6</a:t>
            </a:r>
            <a:endParaRPr lang="en-US" dirty="0"/>
          </a:p>
        </p:txBody>
      </p:sp>
      <p:sp>
        <p:nvSpPr>
          <p:cNvPr id="67" name="Rectangle 66"/>
          <p:cNvSpPr/>
          <p:nvPr/>
        </p:nvSpPr>
        <p:spPr>
          <a:xfrm>
            <a:off x="417595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13</a:t>
            </a:r>
            <a:r>
              <a:rPr lang="en-US" sz="1400" dirty="0"/>
              <a:t>6</a:t>
            </a:r>
            <a:endParaRPr lang="en-US" dirty="0"/>
          </a:p>
        </p:txBody>
      </p:sp>
      <p:sp>
        <p:nvSpPr>
          <p:cNvPr id="68" name="Rectangle 67"/>
          <p:cNvSpPr/>
          <p:nvPr/>
        </p:nvSpPr>
        <p:spPr>
          <a:xfrm>
            <a:off x="572412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a:t>
            </a:r>
            <a:r>
              <a:rPr lang="en-US" sz="1400" dirty="0"/>
              <a:t>6</a:t>
            </a:r>
            <a:endParaRPr lang="en-US" dirty="0"/>
          </a:p>
        </p:txBody>
      </p:sp>
      <p:sp>
        <p:nvSpPr>
          <p:cNvPr id="69" name="Rectangle 68"/>
          <p:cNvSpPr/>
          <p:nvPr/>
        </p:nvSpPr>
        <p:spPr>
          <a:xfrm>
            <a:off x="669623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11</a:t>
            </a:r>
            <a:r>
              <a:rPr lang="en-US" sz="1400" dirty="0"/>
              <a:t>6</a:t>
            </a:r>
            <a:endParaRPr lang="en-US" dirty="0"/>
          </a:p>
        </p:txBody>
      </p:sp>
      <p:sp>
        <p:nvSpPr>
          <p:cNvPr id="70" name="Rectangle 69"/>
          <p:cNvSpPr/>
          <p:nvPr/>
        </p:nvSpPr>
        <p:spPr>
          <a:xfrm>
            <a:off x="756156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5</a:t>
            </a:r>
            <a:endParaRPr lang="en-US" dirty="0"/>
          </a:p>
        </p:txBody>
      </p:sp>
      <p:sp>
        <p:nvSpPr>
          <p:cNvPr id="71" name="Rectangle 70"/>
          <p:cNvSpPr/>
          <p:nvPr/>
        </p:nvSpPr>
        <p:spPr>
          <a:xfrm>
            <a:off x="8352420"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9</a:t>
            </a:r>
            <a:r>
              <a:rPr lang="en-US" sz="1400" dirty="0"/>
              <a:t>6</a:t>
            </a:r>
            <a:endParaRPr lang="en-US" dirty="0"/>
          </a:p>
        </p:txBody>
      </p:sp>
      <p:cxnSp>
        <p:nvCxnSpPr>
          <p:cNvPr id="72" name="Straight Connector 71"/>
          <p:cNvCxnSpPr>
            <a:stCxn id="40" idx="2"/>
          </p:cNvCxnSpPr>
          <p:nvPr/>
        </p:nvCxnSpPr>
        <p:spPr>
          <a:xfrm flipH="1">
            <a:off x="179512" y="3755316"/>
            <a:ext cx="831213" cy="906204"/>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40" idx="3"/>
          </p:cNvCxnSpPr>
          <p:nvPr/>
        </p:nvCxnSpPr>
        <p:spPr>
          <a:xfrm flipH="1">
            <a:off x="683568" y="3882609"/>
            <a:ext cx="379884"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0" idx="5"/>
          </p:cNvCxnSpPr>
          <p:nvPr/>
        </p:nvCxnSpPr>
        <p:spPr>
          <a:xfrm>
            <a:off x="1318038" y="3882609"/>
            <a:ext cx="229626"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40" idx="6"/>
          </p:cNvCxnSpPr>
          <p:nvPr/>
        </p:nvCxnSpPr>
        <p:spPr>
          <a:xfrm>
            <a:off x="1370765" y="3755316"/>
            <a:ext cx="1004991" cy="906204"/>
          </a:xfrm>
          <a:prstGeom prst="line">
            <a:avLst/>
          </a:prstGeom>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2195736" y="4665833"/>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10</a:t>
            </a:r>
            <a:r>
              <a:rPr lang="en-US" sz="1400" dirty="0"/>
              <a:t>6</a:t>
            </a:r>
            <a:endParaRPr lang="en-US" dirty="0"/>
          </a:p>
        </p:txBody>
      </p:sp>
      <p:sp>
        <p:nvSpPr>
          <p:cNvPr id="87" name="Rectangle 86"/>
          <p:cNvSpPr/>
          <p:nvPr/>
        </p:nvSpPr>
        <p:spPr>
          <a:xfrm>
            <a:off x="-50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6</a:t>
            </a:r>
            <a:r>
              <a:rPr lang="en-US" sz="1400" dirty="0"/>
              <a:t>6</a:t>
            </a:r>
            <a:endParaRPr lang="en-US" dirty="0"/>
          </a:p>
        </p:txBody>
      </p:sp>
      <p:sp>
        <p:nvSpPr>
          <p:cNvPr id="88" name="Oval 87"/>
          <p:cNvSpPr/>
          <p:nvPr/>
        </p:nvSpPr>
        <p:spPr>
          <a:xfrm>
            <a:off x="503548" y="4661520"/>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367644" y="4665833"/>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8" idx="4"/>
          </p:cNvCxnSpPr>
          <p:nvPr/>
        </p:nvCxnSpPr>
        <p:spPr>
          <a:xfrm>
            <a:off x="683568" y="5021560"/>
            <a:ext cx="0" cy="7116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8" idx="3"/>
          </p:cNvCxnSpPr>
          <p:nvPr/>
        </p:nvCxnSpPr>
        <p:spPr>
          <a:xfrm flipH="1">
            <a:off x="179512" y="4968833"/>
            <a:ext cx="376763" cy="764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p:cNvCxnSpPr>
          <p:nvPr/>
        </p:nvCxnSpPr>
        <p:spPr>
          <a:xfrm>
            <a:off x="1547664" y="5025873"/>
            <a:ext cx="0" cy="7073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9" idx="5"/>
          </p:cNvCxnSpPr>
          <p:nvPr/>
        </p:nvCxnSpPr>
        <p:spPr>
          <a:xfrm>
            <a:off x="1674957" y="4973146"/>
            <a:ext cx="700799" cy="760110"/>
          </a:xfrm>
          <a:prstGeom prst="line">
            <a:avLst/>
          </a:prstGeom>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08"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2</a:t>
            </a:r>
            <a:r>
              <a:rPr lang="en-US" sz="1400" dirty="0"/>
              <a:t>6</a:t>
            </a:r>
            <a:endParaRPr lang="en-US" dirty="0"/>
          </a:p>
        </p:txBody>
      </p:sp>
      <p:sp>
        <p:nvSpPr>
          <p:cNvPr id="104" name="Rectangle 103"/>
          <p:cNvSpPr/>
          <p:nvPr/>
        </p:nvSpPr>
        <p:spPr>
          <a:xfrm>
            <a:off x="511932"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12</a:t>
            </a:r>
            <a:r>
              <a:rPr lang="en-US" sz="1400" dirty="0"/>
              <a:t>6</a:t>
            </a:r>
            <a:endParaRPr lang="en-US" dirty="0"/>
          </a:p>
        </p:txBody>
      </p:sp>
      <p:sp>
        <p:nvSpPr>
          <p:cNvPr id="105" name="Rectangle 104"/>
          <p:cNvSpPr/>
          <p:nvPr/>
        </p:nvSpPr>
        <p:spPr>
          <a:xfrm>
            <a:off x="1370765"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4</a:t>
            </a:r>
            <a:endParaRPr lang="en-US" dirty="0"/>
          </a:p>
        </p:txBody>
      </p:sp>
      <p:sp>
        <p:nvSpPr>
          <p:cNvPr id="106" name="Rectangle 105"/>
          <p:cNvSpPr/>
          <p:nvPr/>
        </p:nvSpPr>
        <p:spPr>
          <a:xfrm>
            <a:off x="2195736"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8</a:t>
            </a:r>
            <a:endParaRPr lang="en-US" dirty="0"/>
          </a:p>
        </p:txBody>
      </p:sp>
      <p:sp>
        <p:nvSpPr>
          <p:cNvPr id="107" name="TextBox 106"/>
          <p:cNvSpPr txBox="1"/>
          <p:nvPr/>
        </p:nvSpPr>
        <p:spPr>
          <a:xfrm>
            <a:off x="2771800" y="3212976"/>
            <a:ext cx="539951" cy="369332"/>
          </a:xfrm>
          <a:prstGeom prst="rect">
            <a:avLst/>
          </a:prstGeom>
          <a:noFill/>
        </p:spPr>
        <p:txBody>
          <a:bodyPr wrap="square" rtlCol="0">
            <a:spAutoFit/>
          </a:bodyPr>
          <a:lstStyle/>
          <a:p>
            <a:r>
              <a:rPr lang="en-US" dirty="0"/>
              <a:t>$</a:t>
            </a:r>
            <a:r>
              <a:rPr lang="en-US" baseline="-25000" dirty="0"/>
              <a:t>0</a:t>
            </a:r>
          </a:p>
        </p:txBody>
      </p:sp>
      <p:sp>
        <p:nvSpPr>
          <p:cNvPr id="108" name="TextBox 107"/>
          <p:cNvSpPr txBox="1"/>
          <p:nvPr/>
        </p:nvSpPr>
        <p:spPr>
          <a:xfrm>
            <a:off x="4572000" y="3203684"/>
            <a:ext cx="539951" cy="369332"/>
          </a:xfrm>
          <a:prstGeom prst="rect">
            <a:avLst/>
          </a:prstGeom>
          <a:noFill/>
        </p:spPr>
        <p:txBody>
          <a:bodyPr wrap="square" rtlCol="0">
            <a:spAutoFit/>
          </a:bodyPr>
          <a:lstStyle/>
          <a:p>
            <a:r>
              <a:rPr lang="en-US" dirty="0"/>
              <a:t>$</a:t>
            </a:r>
            <a:r>
              <a:rPr lang="en-US" baseline="-25000" dirty="0"/>
              <a:t>1</a:t>
            </a:r>
          </a:p>
        </p:txBody>
      </p:sp>
      <p:sp>
        <p:nvSpPr>
          <p:cNvPr id="109" name="TextBox 108"/>
          <p:cNvSpPr txBox="1"/>
          <p:nvPr/>
        </p:nvSpPr>
        <p:spPr>
          <a:xfrm>
            <a:off x="395536" y="4139788"/>
            <a:ext cx="539951" cy="369332"/>
          </a:xfrm>
          <a:prstGeom prst="rect">
            <a:avLst/>
          </a:prstGeom>
          <a:noFill/>
        </p:spPr>
        <p:txBody>
          <a:bodyPr wrap="square" rtlCol="0">
            <a:spAutoFit/>
          </a:bodyPr>
          <a:lstStyle/>
          <a:p>
            <a:r>
              <a:rPr lang="en-US" dirty="0"/>
              <a:t>$</a:t>
            </a:r>
            <a:r>
              <a:rPr lang="en-US" baseline="-25000" dirty="0"/>
              <a:t>0</a:t>
            </a:r>
          </a:p>
        </p:txBody>
      </p:sp>
      <p:sp>
        <p:nvSpPr>
          <p:cNvPr id="110" name="TextBox 109"/>
          <p:cNvSpPr txBox="1"/>
          <p:nvPr/>
        </p:nvSpPr>
        <p:spPr>
          <a:xfrm>
            <a:off x="7776465" y="4149080"/>
            <a:ext cx="539951" cy="369332"/>
          </a:xfrm>
          <a:prstGeom prst="rect">
            <a:avLst/>
          </a:prstGeom>
          <a:noFill/>
        </p:spPr>
        <p:txBody>
          <a:bodyPr wrap="square" rtlCol="0">
            <a:spAutoFit/>
          </a:bodyPr>
          <a:lstStyle/>
          <a:p>
            <a:r>
              <a:rPr lang="en-US" dirty="0"/>
              <a:t>$</a:t>
            </a:r>
            <a:r>
              <a:rPr lang="en-US" baseline="-25000" dirty="0"/>
              <a:t>0</a:t>
            </a:r>
          </a:p>
        </p:txBody>
      </p:sp>
      <p:sp>
        <p:nvSpPr>
          <p:cNvPr id="111" name="TextBox 110"/>
          <p:cNvSpPr txBox="1"/>
          <p:nvPr/>
        </p:nvSpPr>
        <p:spPr>
          <a:xfrm>
            <a:off x="611560" y="5013176"/>
            <a:ext cx="539951" cy="369332"/>
          </a:xfrm>
          <a:prstGeom prst="rect">
            <a:avLst/>
          </a:prstGeom>
          <a:noFill/>
        </p:spPr>
        <p:txBody>
          <a:bodyPr wrap="square" rtlCol="0">
            <a:spAutoFit/>
          </a:bodyPr>
          <a:lstStyle/>
          <a:p>
            <a:r>
              <a:rPr lang="en-US" dirty="0"/>
              <a:t>$</a:t>
            </a:r>
            <a:r>
              <a:rPr lang="en-US" baseline="-25000" dirty="0"/>
              <a:t>1</a:t>
            </a:r>
          </a:p>
        </p:txBody>
      </p:sp>
      <p:sp>
        <p:nvSpPr>
          <p:cNvPr id="112" name="TextBox 111"/>
          <p:cNvSpPr txBox="1"/>
          <p:nvPr/>
        </p:nvSpPr>
        <p:spPr>
          <a:xfrm>
            <a:off x="1511769" y="5219908"/>
            <a:ext cx="539951" cy="369332"/>
          </a:xfrm>
          <a:prstGeom prst="rect">
            <a:avLst/>
          </a:prstGeom>
          <a:noFill/>
        </p:spPr>
        <p:txBody>
          <a:bodyPr wrap="square" rtlCol="0">
            <a:spAutoFit/>
          </a:bodyPr>
          <a:lstStyle/>
          <a:p>
            <a:r>
              <a:rPr lang="en-US" dirty="0"/>
              <a:t>$</a:t>
            </a:r>
            <a:r>
              <a:rPr lang="en-US" baseline="-25000" dirty="0"/>
              <a:t>0</a:t>
            </a:r>
          </a:p>
        </p:txBody>
      </p:sp>
      <p:sp>
        <p:nvSpPr>
          <p:cNvPr id="113" name="TextBox 112"/>
          <p:cNvSpPr txBox="1"/>
          <p:nvPr/>
        </p:nvSpPr>
        <p:spPr>
          <a:xfrm>
            <a:off x="3905980" y="3964414"/>
            <a:ext cx="539951" cy="369332"/>
          </a:xfrm>
          <a:prstGeom prst="rect">
            <a:avLst/>
          </a:prstGeom>
          <a:noFill/>
        </p:spPr>
        <p:txBody>
          <a:bodyPr wrap="square" rtlCol="0">
            <a:spAutoFit/>
          </a:bodyPr>
          <a:lstStyle/>
          <a:p>
            <a:r>
              <a:rPr lang="en-US" dirty="0"/>
              <a:t>$</a:t>
            </a:r>
            <a:r>
              <a:rPr lang="en-US" baseline="-25000" dirty="0"/>
              <a:t>1</a:t>
            </a:r>
          </a:p>
        </p:txBody>
      </p:sp>
      <p:sp>
        <p:nvSpPr>
          <p:cNvPr id="114" name="TextBox 113"/>
          <p:cNvSpPr txBox="1"/>
          <p:nvPr/>
        </p:nvSpPr>
        <p:spPr>
          <a:xfrm>
            <a:off x="6516216" y="3995772"/>
            <a:ext cx="539951" cy="369332"/>
          </a:xfrm>
          <a:prstGeom prst="rect">
            <a:avLst/>
          </a:prstGeom>
          <a:noFill/>
        </p:spPr>
        <p:txBody>
          <a:bodyPr wrap="square" rtlCol="0">
            <a:spAutoFit/>
          </a:bodyPr>
          <a:lstStyle/>
          <a:p>
            <a:r>
              <a:rPr lang="en-US" dirty="0"/>
              <a:t>$</a:t>
            </a:r>
            <a:r>
              <a:rPr lang="en-US" baseline="-25000" dirty="0"/>
              <a:t>1</a:t>
            </a:r>
          </a:p>
        </p:txBody>
      </p:sp>
      <p:sp>
        <p:nvSpPr>
          <p:cNvPr id="115" name="TextBox 114"/>
          <p:cNvSpPr txBox="1"/>
          <p:nvPr/>
        </p:nvSpPr>
        <p:spPr>
          <a:xfrm>
            <a:off x="1517467" y="3347700"/>
            <a:ext cx="318229" cy="369332"/>
          </a:xfrm>
          <a:prstGeom prst="rect">
            <a:avLst/>
          </a:prstGeom>
          <a:noFill/>
        </p:spPr>
        <p:txBody>
          <a:bodyPr wrap="none" rtlCol="0">
            <a:spAutoFit/>
          </a:bodyPr>
          <a:lstStyle/>
          <a:p>
            <a:r>
              <a:rPr lang="en-US" dirty="0"/>
              <a:t>A</a:t>
            </a:r>
          </a:p>
        </p:txBody>
      </p:sp>
      <p:sp>
        <p:nvSpPr>
          <p:cNvPr id="116" name="TextBox 115"/>
          <p:cNvSpPr txBox="1"/>
          <p:nvPr/>
        </p:nvSpPr>
        <p:spPr>
          <a:xfrm>
            <a:off x="6874187" y="3104964"/>
            <a:ext cx="430714" cy="369332"/>
          </a:xfrm>
          <a:prstGeom prst="rect">
            <a:avLst/>
          </a:prstGeom>
          <a:noFill/>
        </p:spPr>
        <p:txBody>
          <a:bodyPr wrap="none" rtlCol="0">
            <a:spAutoFit/>
          </a:bodyPr>
          <a:lstStyle/>
          <a:p>
            <a:r>
              <a:rPr lang="en-US" dirty="0"/>
              <a:t>TA</a:t>
            </a:r>
          </a:p>
        </p:txBody>
      </p:sp>
      <p:sp>
        <p:nvSpPr>
          <p:cNvPr id="117" name="TextBox 116"/>
          <p:cNvSpPr txBox="1"/>
          <p:nvPr/>
        </p:nvSpPr>
        <p:spPr>
          <a:xfrm>
            <a:off x="5453714" y="3163034"/>
            <a:ext cx="595035" cy="369332"/>
          </a:xfrm>
          <a:prstGeom prst="rect">
            <a:avLst/>
          </a:prstGeom>
          <a:noFill/>
        </p:spPr>
        <p:txBody>
          <a:bodyPr wrap="none" rtlCol="0">
            <a:spAutoFit/>
          </a:bodyPr>
          <a:lstStyle/>
          <a:p>
            <a:r>
              <a:rPr lang="en-US" dirty="0"/>
              <a:t>GAC</a:t>
            </a:r>
          </a:p>
        </p:txBody>
      </p:sp>
      <p:sp>
        <p:nvSpPr>
          <p:cNvPr id="118" name="TextBox 117"/>
          <p:cNvSpPr txBox="1"/>
          <p:nvPr/>
        </p:nvSpPr>
        <p:spPr>
          <a:xfrm>
            <a:off x="3260467" y="4139788"/>
            <a:ext cx="759267" cy="369332"/>
          </a:xfrm>
          <a:prstGeom prst="rect">
            <a:avLst/>
          </a:prstGeom>
          <a:noFill/>
        </p:spPr>
        <p:txBody>
          <a:bodyPr wrap="none" rtlCol="0">
            <a:spAutoFit/>
          </a:bodyPr>
          <a:lstStyle/>
          <a:p>
            <a:r>
              <a:rPr lang="en-US" dirty="0"/>
              <a:t>ATA$</a:t>
            </a:r>
            <a:r>
              <a:rPr lang="en-US" baseline="-25000" dirty="0"/>
              <a:t>0</a:t>
            </a:r>
          </a:p>
        </p:txBody>
      </p:sp>
      <p:sp>
        <p:nvSpPr>
          <p:cNvPr id="119" name="TextBox 118"/>
          <p:cNvSpPr txBox="1"/>
          <p:nvPr/>
        </p:nvSpPr>
        <p:spPr>
          <a:xfrm>
            <a:off x="1816102" y="3995772"/>
            <a:ext cx="781922" cy="369332"/>
          </a:xfrm>
          <a:prstGeom prst="rect">
            <a:avLst/>
          </a:prstGeom>
          <a:noFill/>
        </p:spPr>
        <p:txBody>
          <a:bodyPr wrap="none" rtlCol="0">
            <a:spAutoFit/>
          </a:bodyPr>
          <a:lstStyle/>
          <a:p>
            <a:r>
              <a:rPr lang="en-US" dirty="0"/>
              <a:t>GAC$</a:t>
            </a:r>
            <a:r>
              <a:rPr lang="en-US" baseline="-25000" dirty="0"/>
              <a:t>1</a:t>
            </a:r>
          </a:p>
        </p:txBody>
      </p:sp>
      <p:sp>
        <p:nvSpPr>
          <p:cNvPr id="120" name="TextBox 119"/>
          <p:cNvSpPr txBox="1"/>
          <p:nvPr/>
        </p:nvSpPr>
        <p:spPr>
          <a:xfrm>
            <a:off x="1404982" y="4139788"/>
            <a:ext cx="430714" cy="369332"/>
          </a:xfrm>
          <a:prstGeom prst="rect">
            <a:avLst/>
          </a:prstGeom>
          <a:noFill/>
        </p:spPr>
        <p:txBody>
          <a:bodyPr wrap="none" rtlCol="0">
            <a:spAutoFit/>
          </a:bodyPr>
          <a:lstStyle/>
          <a:p>
            <a:r>
              <a:rPr lang="en-US" dirty="0"/>
              <a:t>TA</a:t>
            </a:r>
            <a:endParaRPr lang="en-US" baseline="-25000" dirty="0"/>
          </a:p>
        </p:txBody>
      </p:sp>
      <p:sp>
        <p:nvSpPr>
          <p:cNvPr id="121" name="TextBox 120"/>
          <p:cNvSpPr txBox="1"/>
          <p:nvPr/>
        </p:nvSpPr>
        <p:spPr>
          <a:xfrm>
            <a:off x="795368" y="4139788"/>
            <a:ext cx="312906" cy="369332"/>
          </a:xfrm>
          <a:prstGeom prst="rect">
            <a:avLst/>
          </a:prstGeom>
          <a:noFill/>
        </p:spPr>
        <p:txBody>
          <a:bodyPr wrap="none" rtlCol="0">
            <a:spAutoFit/>
          </a:bodyPr>
          <a:lstStyle/>
          <a:p>
            <a:r>
              <a:rPr lang="en-US" dirty="0"/>
              <a:t>C</a:t>
            </a:r>
            <a:endParaRPr lang="en-US" baseline="-25000" dirty="0"/>
          </a:p>
        </p:txBody>
      </p:sp>
      <p:sp>
        <p:nvSpPr>
          <p:cNvPr id="122" name="TextBox 121"/>
          <p:cNvSpPr txBox="1"/>
          <p:nvPr/>
        </p:nvSpPr>
        <p:spPr>
          <a:xfrm>
            <a:off x="3761476" y="3212976"/>
            <a:ext cx="312906" cy="369332"/>
          </a:xfrm>
          <a:prstGeom prst="rect">
            <a:avLst/>
          </a:prstGeom>
          <a:noFill/>
        </p:spPr>
        <p:txBody>
          <a:bodyPr wrap="none" rtlCol="0">
            <a:spAutoFit/>
          </a:bodyPr>
          <a:lstStyle/>
          <a:p>
            <a:r>
              <a:rPr lang="en-US" dirty="0"/>
              <a:t>C</a:t>
            </a:r>
            <a:endParaRPr lang="en-US" baseline="-25000" dirty="0"/>
          </a:p>
        </p:txBody>
      </p:sp>
      <p:sp>
        <p:nvSpPr>
          <p:cNvPr id="123" name="TextBox 122"/>
          <p:cNvSpPr txBox="1"/>
          <p:nvPr/>
        </p:nvSpPr>
        <p:spPr>
          <a:xfrm>
            <a:off x="2061886" y="5216793"/>
            <a:ext cx="781922" cy="369332"/>
          </a:xfrm>
          <a:prstGeom prst="rect">
            <a:avLst/>
          </a:prstGeom>
          <a:noFill/>
        </p:spPr>
        <p:txBody>
          <a:bodyPr wrap="none" rtlCol="0">
            <a:spAutoFit/>
          </a:bodyPr>
          <a:lstStyle/>
          <a:p>
            <a:r>
              <a:rPr lang="en-US" dirty="0"/>
              <a:t>GAC$</a:t>
            </a:r>
            <a:r>
              <a:rPr lang="en-US" baseline="-25000" dirty="0"/>
              <a:t>1</a:t>
            </a:r>
          </a:p>
        </p:txBody>
      </p:sp>
      <p:sp>
        <p:nvSpPr>
          <p:cNvPr id="124" name="TextBox 123"/>
          <p:cNvSpPr txBox="1"/>
          <p:nvPr/>
        </p:nvSpPr>
        <p:spPr>
          <a:xfrm>
            <a:off x="35496" y="5249663"/>
            <a:ext cx="759267" cy="369332"/>
          </a:xfrm>
          <a:prstGeom prst="rect">
            <a:avLst/>
          </a:prstGeom>
          <a:noFill/>
        </p:spPr>
        <p:txBody>
          <a:bodyPr wrap="none" rtlCol="0">
            <a:spAutoFit/>
          </a:bodyPr>
          <a:lstStyle/>
          <a:p>
            <a:r>
              <a:rPr lang="en-US" dirty="0"/>
              <a:t>ATA$</a:t>
            </a:r>
            <a:r>
              <a:rPr lang="en-US" baseline="-25000" dirty="0"/>
              <a:t>0</a:t>
            </a:r>
          </a:p>
        </p:txBody>
      </p:sp>
      <p:sp>
        <p:nvSpPr>
          <p:cNvPr id="125" name="TextBox 124"/>
          <p:cNvSpPr txBox="1"/>
          <p:nvPr/>
        </p:nvSpPr>
        <p:spPr>
          <a:xfrm>
            <a:off x="5900965" y="4149080"/>
            <a:ext cx="759267" cy="369332"/>
          </a:xfrm>
          <a:prstGeom prst="rect">
            <a:avLst/>
          </a:prstGeom>
          <a:noFill/>
        </p:spPr>
        <p:txBody>
          <a:bodyPr wrap="none" rtlCol="0">
            <a:spAutoFit/>
          </a:bodyPr>
          <a:lstStyle/>
          <a:p>
            <a:r>
              <a:rPr lang="en-US" dirty="0"/>
              <a:t>ATA$</a:t>
            </a:r>
            <a:r>
              <a:rPr lang="en-US" baseline="-25000" dirty="0"/>
              <a:t>0</a:t>
            </a:r>
          </a:p>
        </p:txBody>
      </p:sp>
      <p:sp>
        <p:nvSpPr>
          <p:cNvPr id="126" name="TextBox 125"/>
          <p:cNvSpPr txBox="1"/>
          <p:nvPr/>
        </p:nvSpPr>
        <p:spPr>
          <a:xfrm>
            <a:off x="8254574" y="3933056"/>
            <a:ext cx="781922" cy="369332"/>
          </a:xfrm>
          <a:prstGeom prst="rect">
            <a:avLst/>
          </a:prstGeom>
          <a:noFill/>
        </p:spPr>
        <p:txBody>
          <a:bodyPr wrap="none" rtlCol="0">
            <a:spAutoFit/>
          </a:bodyPr>
          <a:lstStyle/>
          <a:p>
            <a:r>
              <a:rPr lang="en-US" dirty="0"/>
              <a:t>GAC$</a:t>
            </a:r>
            <a:r>
              <a:rPr lang="en-US" baseline="-25000" dirty="0"/>
              <a:t>1</a:t>
            </a:r>
          </a:p>
        </p:txBody>
      </p:sp>
      <p:grpSp>
        <p:nvGrpSpPr>
          <p:cNvPr id="133" name="Group 132"/>
          <p:cNvGrpSpPr/>
          <p:nvPr/>
        </p:nvGrpSpPr>
        <p:grpSpPr>
          <a:xfrm>
            <a:off x="4355976" y="3140968"/>
            <a:ext cx="1872208" cy="1520552"/>
            <a:chOff x="4355976" y="3140968"/>
            <a:chExt cx="1872208" cy="1520552"/>
          </a:xfrm>
        </p:grpSpPr>
        <p:cxnSp>
          <p:nvCxnSpPr>
            <p:cNvPr id="129" name="Straight Connector 128"/>
            <p:cNvCxnSpPr/>
            <p:nvPr/>
          </p:nvCxnSpPr>
          <p:spPr>
            <a:xfrm>
              <a:off x="4355976" y="3140968"/>
              <a:ext cx="1872208" cy="468052"/>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42" idx="3"/>
              <a:endCxn id="68" idx="0"/>
            </p:cNvCxnSpPr>
            <p:nvPr/>
          </p:nvCxnSpPr>
          <p:spPr>
            <a:xfrm flipH="1">
              <a:off x="5904148" y="3880329"/>
              <a:ext cx="232747" cy="781191"/>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a:stCxn id="42" idx="5"/>
            <a:endCxn id="69" idx="0"/>
          </p:cNvCxnSpPr>
          <p:nvPr/>
        </p:nvCxnSpPr>
        <p:spPr>
          <a:xfrm>
            <a:off x="6391481" y="3880329"/>
            <a:ext cx="484775" cy="781191"/>
          </a:xfrm>
          <a:prstGeom prst="line">
            <a:avLst/>
          </a:prstGeom>
          <a:ln w="66675">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01914" y="5366199"/>
            <a:ext cx="4235166" cy="646331"/>
          </a:xfrm>
          <a:prstGeom prst="rect">
            <a:avLst/>
          </a:prstGeom>
          <a:noFill/>
        </p:spPr>
        <p:txBody>
          <a:bodyPr wrap="none" rtlCol="0">
            <a:spAutoFit/>
          </a:bodyPr>
          <a:lstStyle/>
          <a:p>
            <a:r>
              <a:rPr lang="en-US" dirty="0">
                <a:solidFill>
                  <a:srgbClr val="3366FF"/>
                </a:solidFill>
              </a:rPr>
              <a:t>Blue edge  </a:t>
            </a:r>
            <a:r>
              <a:rPr lang="en-US" dirty="0"/>
              <a:t>implies length-3 suffix of second</a:t>
            </a:r>
          </a:p>
          <a:p>
            <a:r>
              <a:rPr lang="en-US" dirty="0"/>
              <a:t>string equals length-3 prefix of query</a:t>
            </a:r>
          </a:p>
        </p:txBody>
      </p:sp>
      <p:grpSp>
        <p:nvGrpSpPr>
          <p:cNvPr id="25" name="Group 24"/>
          <p:cNvGrpSpPr/>
          <p:nvPr/>
        </p:nvGrpSpPr>
        <p:grpSpPr>
          <a:xfrm>
            <a:off x="3143996" y="5257859"/>
            <a:ext cx="1428004" cy="700713"/>
            <a:chOff x="3143996" y="5257859"/>
            <a:chExt cx="1428004" cy="700713"/>
          </a:xfrm>
        </p:grpSpPr>
        <p:sp>
          <p:nvSpPr>
            <p:cNvPr id="18" name="Rectangle 17"/>
            <p:cNvSpPr/>
            <p:nvPr/>
          </p:nvSpPr>
          <p:spPr>
            <a:xfrm>
              <a:off x="3553773" y="5257859"/>
              <a:ext cx="1018227" cy="369332"/>
            </a:xfrm>
            <a:prstGeom prst="rect">
              <a:avLst/>
            </a:prstGeom>
          </p:spPr>
          <p:txBody>
            <a:bodyPr wrap="none">
              <a:spAutoFit/>
            </a:bodyPr>
            <a:lstStyle/>
            <a:p>
              <a:r>
                <a:rPr lang="en-US" dirty="0">
                  <a:latin typeface="Courier"/>
                  <a:cs typeface="Courier"/>
                </a:rPr>
                <a:t>GACATA</a:t>
              </a:r>
            </a:p>
          </p:txBody>
        </p:sp>
        <p:sp>
          <p:nvSpPr>
            <p:cNvPr id="20" name="Rectangle 19"/>
            <p:cNvSpPr/>
            <p:nvPr/>
          </p:nvSpPr>
          <p:spPr>
            <a:xfrm>
              <a:off x="3143996" y="5589240"/>
              <a:ext cx="1015798" cy="369332"/>
            </a:xfrm>
            <a:prstGeom prst="rect">
              <a:avLst/>
            </a:prstGeom>
          </p:spPr>
          <p:txBody>
            <a:bodyPr wrap="none">
              <a:spAutoFit/>
            </a:bodyPr>
            <a:lstStyle/>
            <a:p>
              <a:r>
                <a:rPr lang="en-US" dirty="0">
                  <a:latin typeface="Courier"/>
                  <a:cs typeface="Courier"/>
                </a:rPr>
                <a:t>ATAGAC</a:t>
              </a:r>
            </a:p>
          </p:txBody>
        </p:sp>
        <p:cxnSp>
          <p:nvCxnSpPr>
            <p:cNvPr id="23" name="Straight Connector 22"/>
            <p:cNvCxnSpPr/>
            <p:nvPr/>
          </p:nvCxnSpPr>
          <p:spPr>
            <a:xfrm>
              <a:off x="3709766" y="5554402"/>
              <a:ext cx="0" cy="1408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839530" y="5554402"/>
              <a:ext cx="0" cy="1408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3985735" y="5551943"/>
              <a:ext cx="0" cy="1408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2" name="Rectangle 91"/>
          <p:cNvSpPr/>
          <p:nvPr/>
        </p:nvSpPr>
        <p:spPr>
          <a:xfrm>
            <a:off x="-36512" y="6237312"/>
            <a:ext cx="3296979" cy="261610"/>
          </a:xfrm>
          <a:prstGeom prst="rect">
            <a:avLst/>
          </a:prstGeom>
        </p:spPr>
        <p:txBody>
          <a:bodyPr wrap="square">
            <a:spAutoFit/>
          </a:bodyPr>
          <a:lstStyle/>
          <a:p>
            <a:r>
              <a:rPr lang="en-US" sz="1100" dirty="0">
                <a:hlinkClick r:id="rId3"/>
              </a:rPr>
              <a:t>https://www.youtube.com/watch?v=VA9m_l6LpwI</a:t>
            </a:r>
            <a:endParaRPr lang="en-US" sz="1100" dirty="0"/>
          </a:p>
        </p:txBody>
      </p:sp>
    </p:spTree>
    <p:extLst>
      <p:ext uri="{BB962C8B-B14F-4D97-AF65-F5344CB8AC3E}">
        <p14:creationId xmlns:p14="http://schemas.microsoft.com/office/powerpoint/2010/main" val="423386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8520" y="0"/>
            <a:ext cx="9361040" cy="6858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4" name="Título 1"/>
          <p:cNvSpPr>
            <a:spLocks noGrp="1"/>
          </p:cNvSpPr>
          <p:nvPr>
            <p:ph type="title"/>
          </p:nvPr>
        </p:nvSpPr>
        <p:spPr>
          <a:xfrm>
            <a:off x="457200" y="44624"/>
            <a:ext cx="8077200" cy="566936"/>
          </a:xfrm>
        </p:spPr>
        <p:txBody>
          <a:bodyPr>
            <a:normAutofit fontScale="90000"/>
          </a:bodyPr>
          <a:lstStyle/>
          <a:p>
            <a:r>
              <a:rPr lang="es-ES" dirty="0"/>
              <a:t>La avalancha de datos: Costos</a:t>
            </a:r>
          </a:p>
        </p:txBody>
      </p:sp>
      <p:sp>
        <p:nvSpPr>
          <p:cNvPr id="5" name="Marcador de número de diapositiva 4"/>
          <p:cNvSpPr>
            <a:spLocks noGrp="1"/>
          </p:cNvSpPr>
          <p:nvPr>
            <p:ph type="sldNum" sz="quarter" idx="12"/>
          </p:nvPr>
        </p:nvSpPr>
        <p:spPr/>
        <p:txBody>
          <a:bodyPr/>
          <a:lstStyle/>
          <a:p>
            <a:fld id="{F9B76065-02A8-2140-ABFF-467A450FC727}" type="slidenum">
              <a:rPr lang="en-US" smtClean="0"/>
              <a:pPr/>
              <a:t>4</a:t>
            </a:fld>
            <a:endParaRPr lang="en-US"/>
          </a:p>
        </p:txBody>
      </p:sp>
      <p:sp>
        <p:nvSpPr>
          <p:cNvPr id="8" name="Rectángulo 7"/>
          <p:cNvSpPr/>
          <p:nvPr/>
        </p:nvSpPr>
        <p:spPr>
          <a:xfrm>
            <a:off x="2286000" y="3105835"/>
            <a:ext cx="4572000" cy="369332"/>
          </a:xfrm>
          <a:prstGeom prst="rect">
            <a:avLst/>
          </a:prstGeom>
        </p:spPr>
        <p:txBody>
          <a:bodyPr>
            <a:spAutoFit/>
          </a:bodyPr>
          <a:lstStyle/>
          <a:p>
            <a:endParaRPr lang="es-ES" dirty="0"/>
          </a:p>
        </p:txBody>
      </p:sp>
      <p:pic>
        <p:nvPicPr>
          <p:cNvPr id="13" name="Imagen 12" descr="gb-2010-11-5-207-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6726"/>
            <a:ext cx="9252520" cy="5928658"/>
          </a:xfrm>
          <a:prstGeom prst="rect">
            <a:avLst/>
          </a:prstGeom>
        </p:spPr>
      </p:pic>
      <p:sp>
        <p:nvSpPr>
          <p:cNvPr id="16" name="Rectángulo 15"/>
          <p:cNvSpPr/>
          <p:nvPr/>
        </p:nvSpPr>
        <p:spPr>
          <a:xfrm>
            <a:off x="1187624" y="2060848"/>
            <a:ext cx="3008906" cy="261610"/>
          </a:xfrm>
          <a:prstGeom prst="rect">
            <a:avLst/>
          </a:prstGeom>
        </p:spPr>
        <p:txBody>
          <a:bodyPr wrap="square">
            <a:spAutoFit/>
          </a:bodyPr>
          <a:lstStyle/>
          <a:p>
            <a:r>
              <a:rPr lang="en-US" sz="1100" dirty="0"/>
              <a:t>Stein, 2010. Genome Biology, 11:207</a:t>
            </a:r>
            <a:endParaRPr lang="es-ES" sz="1100" dirty="0"/>
          </a:p>
        </p:txBody>
      </p:sp>
      <p:sp>
        <p:nvSpPr>
          <p:cNvPr id="18" name="Rectángulo 17"/>
          <p:cNvSpPr/>
          <p:nvPr/>
        </p:nvSpPr>
        <p:spPr>
          <a:xfrm>
            <a:off x="1187624" y="1196752"/>
            <a:ext cx="4032448" cy="830997"/>
          </a:xfrm>
          <a:prstGeom prst="rect">
            <a:avLst/>
          </a:prstGeom>
        </p:spPr>
        <p:txBody>
          <a:bodyPr wrap="square">
            <a:spAutoFit/>
          </a:bodyPr>
          <a:lstStyle/>
          <a:p>
            <a:r>
              <a:rPr lang="es-ES" sz="1600" dirty="0"/>
              <a:t>“in </a:t>
            </a:r>
            <a:r>
              <a:rPr lang="es-ES" sz="1600" dirty="0" err="1"/>
              <a:t>the</a:t>
            </a:r>
            <a:r>
              <a:rPr lang="es-ES" sz="1600" dirty="0"/>
              <a:t> </a:t>
            </a:r>
            <a:r>
              <a:rPr lang="es-ES" sz="1600" dirty="0" err="1"/>
              <a:t>not</a:t>
            </a:r>
            <a:r>
              <a:rPr lang="es-ES" sz="1600" dirty="0"/>
              <a:t> </a:t>
            </a:r>
            <a:r>
              <a:rPr lang="es-ES" sz="1600" dirty="0" err="1"/>
              <a:t>too</a:t>
            </a:r>
            <a:r>
              <a:rPr lang="es-ES" sz="1600" dirty="0"/>
              <a:t> </a:t>
            </a:r>
            <a:r>
              <a:rPr lang="es-ES" sz="1600" dirty="0" err="1"/>
              <a:t>distant</a:t>
            </a:r>
            <a:r>
              <a:rPr lang="es-ES" sz="1600" dirty="0"/>
              <a:t> </a:t>
            </a:r>
            <a:r>
              <a:rPr lang="es-ES" sz="1600" dirty="0" err="1"/>
              <a:t>future</a:t>
            </a:r>
            <a:r>
              <a:rPr lang="es-ES" sz="1600" dirty="0"/>
              <a:t> </a:t>
            </a:r>
            <a:r>
              <a:rPr lang="es-ES" sz="1600" dirty="0" err="1"/>
              <a:t>it</a:t>
            </a:r>
            <a:r>
              <a:rPr lang="es-ES" sz="1600" dirty="0"/>
              <a:t> </a:t>
            </a:r>
            <a:r>
              <a:rPr lang="es-ES" sz="1600" dirty="0" err="1"/>
              <a:t>will</a:t>
            </a:r>
            <a:r>
              <a:rPr lang="es-ES" sz="1600" dirty="0"/>
              <a:t> </a:t>
            </a:r>
            <a:r>
              <a:rPr lang="es-ES" sz="1600" dirty="0" err="1"/>
              <a:t>cost</a:t>
            </a:r>
            <a:r>
              <a:rPr lang="es-ES" sz="1600" dirty="0"/>
              <a:t> </a:t>
            </a:r>
            <a:r>
              <a:rPr lang="es-ES" sz="1600" dirty="0" err="1"/>
              <a:t>less</a:t>
            </a:r>
            <a:r>
              <a:rPr lang="es-ES" sz="1600" dirty="0"/>
              <a:t> </a:t>
            </a:r>
            <a:r>
              <a:rPr lang="es-ES" sz="1600" dirty="0" err="1"/>
              <a:t>to</a:t>
            </a:r>
            <a:r>
              <a:rPr lang="es-ES" sz="1600" dirty="0"/>
              <a:t> </a:t>
            </a:r>
            <a:r>
              <a:rPr lang="es-ES" sz="1600" dirty="0" err="1"/>
              <a:t>sequence</a:t>
            </a:r>
            <a:r>
              <a:rPr lang="es-ES" sz="1600" dirty="0"/>
              <a:t> a base of DNA </a:t>
            </a:r>
            <a:r>
              <a:rPr lang="es-ES" sz="1600" dirty="0" err="1"/>
              <a:t>than</a:t>
            </a:r>
            <a:r>
              <a:rPr lang="es-ES" sz="1600" dirty="0"/>
              <a:t> </a:t>
            </a:r>
            <a:r>
              <a:rPr lang="es-ES" sz="1600" dirty="0" err="1"/>
              <a:t>to</a:t>
            </a:r>
            <a:r>
              <a:rPr lang="es-ES" sz="1600" dirty="0"/>
              <a:t> </a:t>
            </a:r>
            <a:r>
              <a:rPr lang="es-ES" sz="1600" dirty="0" err="1"/>
              <a:t>store</a:t>
            </a:r>
            <a:r>
              <a:rPr lang="es-ES" sz="1600" dirty="0"/>
              <a:t> </a:t>
            </a:r>
            <a:r>
              <a:rPr lang="es-ES" sz="1600" dirty="0" err="1"/>
              <a:t>it</a:t>
            </a:r>
            <a:r>
              <a:rPr lang="es-ES" sz="1600" dirty="0"/>
              <a:t> </a:t>
            </a:r>
            <a:r>
              <a:rPr lang="es-ES" sz="1600" dirty="0" err="1"/>
              <a:t>on</a:t>
            </a:r>
            <a:r>
              <a:rPr lang="es-ES" sz="1600" dirty="0"/>
              <a:t> a </a:t>
            </a:r>
            <a:r>
              <a:rPr lang="es-ES" sz="1600" dirty="0" err="1"/>
              <a:t>hard</a:t>
            </a:r>
            <a:r>
              <a:rPr lang="es-ES" sz="1600" dirty="0"/>
              <a:t> disk”</a:t>
            </a:r>
          </a:p>
        </p:txBody>
      </p:sp>
      <p:sp>
        <p:nvSpPr>
          <p:cNvPr id="2" name="TextBox 1"/>
          <p:cNvSpPr txBox="1"/>
          <p:nvPr/>
        </p:nvSpPr>
        <p:spPr>
          <a:xfrm>
            <a:off x="3470399" y="4739660"/>
            <a:ext cx="4750018" cy="1569660"/>
          </a:xfrm>
          <a:prstGeom prst="rect">
            <a:avLst/>
          </a:prstGeom>
          <a:noFill/>
        </p:spPr>
        <p:txBody>
          <a:bodyPr wrap="none" rtlCol="0">
            <a:spAutoFit/>
          </a:bodyPr>
          <a:lstStyle/>
          <a:p>
            <a:r>
              <a:rPr lang="en-US" sz="1600" b="1" dirty="0"/>
              <a:t>Data 07-2015</a:t>
            </a:r>
          </a:p>
          <a:p>
            <a:r>
              <a:rPr lang="en-US" sz="1600" dirty="0" err="1"/>
              <a:t>HiSeq</a:t>
            </a:r>
            <a:r>
              <a:rPr lang="en-US" sz="1600" dirty="0"/>
              <a:t> 2500 (v4) Cost one </a:t>
            </a:r>
            <a:r>
              <a:rPr lang="en-US" sz="1600" dirty="0" err="1"/>
              <a:t>flowcell</a:t>
            </a:r>
            <a:r>
              <a:rPr lang="en-US" sz="1600" dirty="0"/>
              <a:t>: US$20.000</a:t>
            </a:r>
          </a:p>
          <a:p>
            <a:r>
              <a:rPr lang="en-US" sz="1600" dirty="0"/>
              <a:t>Yield: 500 </a:t>
            </a:r>
            <a:r>
              <a:rPr lang="en-US" sz="1600" dirty="0" err="1"/>
              <a:t>Gbp</a:t>
            </a:r>
            <a:endParaRPr lang="en-US" sz="1600" dirty="0"/>
          </a:p>
          <a:p>
            <a:r>
              <a:rPr lang="en-US" sz="1600" dirty="0"/>
              <a:t>Cost per </a:t>
            </a:r>
            <a:r>
              <a:rPr lang="en-US" sz="1600" dirty="0" err="1"/>
              <a:t>bp</a:t>
            </a:r>
            <a:r>
              <a:rPr lang="en-US" sz="1600" dirty="0"/>
              <a:t>: US$4x10</a:t>
            </a:r>
            <a:r>
              <a:rPr lang="en-US" sz="1600" baseline="30000" dirty="0"/>
              <a:t>-6</a:t>
            </a:r>
          </a:p>
          <a:p>
            <a:r>
              <a:rPr lang="en-US" sz="1600" dirty="0"/>
              <a:t>Cost to store 1 TB: US$900</a:t>
            </a:r>
          </a:p>
          <a:p>
            <a:r>
              <a:rPr lang="en-US" sz="1600" dirty="0"/>
              <a:t>Cost to store 1bp (</a:t>
            </a:r>
            <a:r>
              <a:rPr lang="en-US" sz="1600" dirty="0" err="1"/>
              <a:t>FastQ</a:t>
            </a:r>
            <a:r>
              <a:rPr lang="en-US" sz="1600" dirty="0"/>
              <a:t> format ~5bytes):  US$4.5x10</a:t>
            </a:r>
            <a:r>
              <a:rPr lang="en-US" sz="1600" baseline="30000" dirty="0"/>
              <a:t>-4</a:t>
            </a:r>
            <a:r>
              <a:rPr lang="en-US" sz="1600" dirty="0"/>
              <a:t>  </a:t>
            </a:r>
          </a:p>
        </p:txBody>
      </p:sp>
      <p:sp>
        <p:nvSpPr>
          <p:cNvPr id="3" name="TextBox 2"/>
          <p:cNvSpPr txBox="1"/>
          <p:nvPr/>
        </p:nvSpPr>
        <p:spPr>
          <a:xfrm>
            <a:off x="519513" y="2492896"/>
            <a:ext cx="8698832" cy="2246769"/>
          </a:xfrm>
          <a:prstGeom prst="rect">
            <a:avLst/>
          </a:prstGeom>
          <a:solidFill>
            <a:schemeClr val="bg1">
              <a:alpha val="87000"/>
            </a:schemeClr>
          </a:solidFill>
        </p:spPr>
        <p:txBody>
          <a:bodyPr wrap="square" rtlCol="0">
            <a:spAutoFit/>
          </a:bodyPr>
          <a:lstStyle/>
          <a:p>
            <a:r>
              <a:rPr lang="en-US" sz="2800" b="1" dirty="0"/>
              <a:t>There is not enough </a:t>
            </a:r>
            <a:r>
              <a:rPr lang="en-US" sz="2800" b="1" dirty="0" err="1"/>
              <a:t>bioinformaticians</a:t>
            </a:r>
            <a:r>
              <a:rPr lang="en-US" sz="2800" b="1" dirty="0"/>
              <a:t> to cope with the speed for data generation.</a:t>
            </a:r>
          </a:p>
          <a:p>
            <a:endParaRPr lang="en-US" sz="2800" b="1" dirty="0"/>
          </a:p>
          <a:p>
            <a:r>
              <a:rPr lang="en-US" sz="2800" b="1" dirty="0"/>
              <a:t>Biologist should become </a:t>
            </a:r>
            <a:r>
              <a:rPr lang="en-US" sz="2800" b="1" dirty="0" err="1"/>
              <a:t>savy</a:t>
            </a:r>
            <a:r>
              <a:rPr lang="en-US" sz="2800" b="1" dirty="0"/>
              <a:t> on genome assembly and annotation.</a:t>
            </a:r>
          </a:p>
        </p:txBody>
      </p:sp>
    </p:spTree>
    <p:extLst>
      <p:ext uri="{BB962C8B-B14F-4D97-AF65-F5344CB8AC3E}">
        <p14:creationId xmlns:p14="http://schemas.microsoft.com/office/powerpoint/2010/main" val="8618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40</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021288"/>
            <a:ext cx="5112568" cy="461665"/>
          </a:xfrm>
          <a:prstGeom prst="rect">
            <a:avLst/>
          </a:prstGeom>
        </p:spPr>
        <p:txBody>
          <a:bodyPr wrap="square">
            <a:spAutoFit/>
          </a:bodyPr>
          <a:lstStyle/>
          <a:p>
            <a:r>
              <a:rPr lang="en-US" sz="1200" dirty="0">
                <a:hlinkClick r:id="rId2"/>
              </a:rPr>
              <a:t>https://en.wikipedia.org/wiki/Suffix_tree</a:t>
            </a:r>
          </a:p>
          <a:p>
            <a:r>
              <a:rPr lang="en-US" sz="1200" dirty="0">
                <a:hlinkClick r:id="rId2"/>
              </a:rPr>
              <a:t>http://www.cs.jhu.edu/~langmea/resources/lecture_notes/assembly_olc.pdf</a:t>
            </a:r>
            <a:endParaRPr lang="en-US" sz="1200" dirty="0"/>
          </a:p>
        </p:txBody>
      </p:sp>
      <p:sp>
        <p:nvSpPr>
          <p:cNvPr id="3" name="TextBox 2"/>
          <p:cNvSpPr txBox="1"/>
          <p:nvPr/>
        </p:nvSpPr>
        <p:spPr>
          <a:xfrm>
            <a:off x="4029814" y="1628800"/>
            <a:ext cx="3711773" cy="369332"/>
          </a:xfrm>
          <a:prstGeom prst="rect">
            <a:avLst/>
          </a:prstGeom>
          <a:noFill/>
        </p:spPr>
        <p:txBody>
          <a:bodyPr wrap="square" rtlCol="0">
            <a:spAutoFit/>
          </a:bodyPr>
          <a:lstStyle/>
          <a:p>
            <a:r>
              <a:rPr lang="en-US" dirty="0"/>
              <a:t>How to compute the overlaps?</a:t>
            </a:r>
          </a:p>
        </p:txBody>
      </p:sp>
      <p:sp>
        <p:nvSpPr>
          <p:cNvPr id="4" name="TextBox 3"/>
          <p:cNvSpPr txBox="1"/>
          <p:nvPr/>
        </p:nvSpPr>
        <p:spPr>
          <a:xfrm>
            <a:off x="4074383" y="1998132"/>
            <a:ext cx="5034122" cy="369332"/>
          </a:xfrm>
          <a:prstGeom prst="rect">
            <a:avLst/>
          </a:prstGeom>
          <a:noFill/>
        </p:spPr>
        <p:txBody>
          <a:bodyPr wrap="square" rtlCol="0">
            <a:spAutoFit/>
          </a:bodyPr>
          <a:lstStyle/>
          <a:p>
            <a:r>
              <a:rPr lang="en-US" dirty="0"/>
              <a:t>Generalized Suffix Tree: A more efficient approach</a:t>
            </a:r>
          </a:p>
        </p:txBody>
      </p:sp>
      <p:sp>
        <p:nvSpPr>
          <p:cNvPr id="8" name="Rectangle 7"/>
          <p:cNvSpPr/>
          <p:nvPr/>
        </p:nvSpPr>
        <p:spPr>
          <a:xfrm>
            <a:off x="277110" y="2636912"/>
            <a:ext cx="8831394" cy="369332"/>
          </a:xfrm>
          <a:prstGeom prst="rect">
            <a:avLst/>
          </a:prstGeom>
        </p:spPr>
        <p:txBody>
          <a:bodyPr wrap="square">
            <a:spAutoFit/>
          </a:bodyPr>
          <a:lstStyle/>
          <a:p>
            <a:r>
              <a:rPr lang="en-US" dirty="0"/>
              <a:t>Generalized suffix tree for { “GACATA”, “ATAGAC” }                                 S=GACATA$</a:t>
            </a:r>
            <a:r>
              <a:rPr lang="en-US" baseline="-25000" dirty="0"/>
              <a:t>0</a:t>
            </a:r>
            <a:r>
              <a:rPr lang="en-US" dirty="0"/>
              <a:t>ATAGAC$</a:t>
            </a:r>
            <a:r>
              <a:rPr lang="en-US" baseline="-25000" dirty="0"/>
              <a:t>1  </a:t>
            </a:r>
          </a:p>
        </p:txBody>
      </p:sp>
      <p:sp>
        <p:nvSpPr>
          <p:cNvPr id="10" name="Oval 9"/>
          <p:cNvSpPr/>
          <p:nvPr/>
        </p:nvSpPr>
        <p:spPr>
          <a:xfrm>
            <a:off x="3995936" y="2924944"/>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10" idx="1"/>
            <a:endCxn id="40" idx="0"/>
          </p:cNvCxnSpPr>
          <p:nvPr/>
        </p:nvCxnSpPr>
        <p:spPr>
          <a:xfrm flipH="1">
            <a:off x="1190745" y="2977671"/>
            <a:ext cx="2857918" cy="597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flipH="1">
            <a:off x="2195736" y="3104964"/>
            <a:ext cx="1800200"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p:cNvCxnSpPr>
          <p:nvPr/>
        </p:nvCxnSpPr>
        <p:spPr>
          <a:xfrm flipH="1">
            <a:off x="3563888" y="3232257"/>
            <a:ext cx="484775"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0" idx="5"/>
          </p:cNvCxnSpPr>
          <p:nvPr/>
        </p:nvCxnSpPr>
        <p:spPr>
          <a:xfrm>
            <a:off x="4303249" y="3232257"/>
            <a:ext cx="628791" cy="340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0" idx="6"/>
          </p:cNvCxnSpPr>
          <p:nvPr/>
        </p:nvCxnSpPr>
        <p:spPr>
          <a:xfrm>
            <a:off x="4355976" y="3104964"/>
            <a:ext cx="1872208"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0" idx="7"/>
          </p:cNvCxnSpPr>
          <p:nvPr/>
        </p:nvCxnSpPr>
        <p:spPr>
          <a:xfrm>
            <a:off x="4303249" y="2977671"/>
            <a:ext cx="3725135" cy="595345"/>
          </a:xfrm>
          <a:prstGeom prst="line">
            <a:avLst/>
          </a:prstGeom>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33838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010725" y="357529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848364"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084168" y="3573016"/>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015716"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7</a:t>
            </a:r>
            <a:r>
              <a:rPr lang="en-US" sz="1400" dirty="0"/>
              <a:t>6</a:t>
            </a:r>
            <a:endParaRPr lang="en-US" dirty="0"/>
          </a:p>
        </p:txBody>
      </p:sp>
      <p:sp>
        <p:nvSpPr>
          <p:cNvPr id="44" name="Rectangle 43"/>
          <p:cNvSpPr/>
          <p:nvPr/>
        </p:nvSpPr>
        <p:spPr>
          <a:xfrm>
            <a:off x="4752020" y="3575296"/>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14</a:t>
            </a:r>
          </a:p>
        </p:txBody>
      </p:sp>
      <p:cxnSp>
        <p:nvCxnSpPr>
          <p:cNvPr id="45" name="Straight Connector 44"/>
          <p:cNvCxnSpPr>
            <a:stCxn id="41" idx="5"/>
          </p:cNvCxnSpPr>
          <p:nvPr/>
        </p:nvCxnSpPr>
        <p:spPr>
          <a:xfrm>
            <a:off x="8155677" y="3880329"/>
            <a:ext cx="37676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1" idx="3"/>
          </p:cNvCxnSpPr>
          <p:nvPr/>
        </p:nvCxnSpPr>
        <p:spPr>
          <a:xfrm flipH="1">
            <a:off x="7741587" y="3880329"/>
            <a:ext cx="159504"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5"/>
          </p:cNvCxnSpPr>
          <p:nvPr/>
        </p:nvCxnSpPr>
        <p:spPr>
          <a:xfrm>
            <a:off x="6391481" y="3880329"/>
            <a:ext cx="48477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42" idx="3"/>
          </p:cNvCxnSpPr>
          <p:nvPr/>
        </p:nvCxnSpPr>
        <p:spPr>
          <a:xfrm flipH="1">
            <a:off x="5940152" y="3880329"/>
            <a:ext cx="196743"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9" idx="5"/>
          </p:cNvCxnSpPr>
          <p:nvPr/>
        </p:nvCxnSpPr>
        <p:spPr>
          <a:xfrm>
            <a:off x="3691181" y="3880329"/>
            <a:ext cx="664795" cy="78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3"/>
          </p:cNvCxnSpPr>
          <p:nvPr/>
        </p:nvCxnSpPr>
        <p:spPr>
          <a:xfrm flipH="1">
            <a:off x="3203848" y="3880329"/>
            <a:ext cx="232747" cy="781191"/>
          </a:xfrm>
          <a:prstGeom prst="line">
            <a:avLst/>
          </a:prstGeom>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02393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3</a:t>
            </a:r>
            <a:r>
              <a:rPr lang="en-US" sz="1400" dirty="0"/>
              <a:t>6</a:t>
            </a:r>
            <a:endParaRPr lang="en-US" dirty="0"/>
          </a:p>
        </p:txBody>
      </p:sp>
      <p:sp>
        <p:nvSpPr>
          <p:cNvPr id="67" name="Rectangle 66"/>
          <p:cNvSpPr/>
          <p:nvPr/>
        </p:nvSpPr>
        <p:spPr>
          <a:xfrm>
            <a:off x="417595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13</a:t>
            </a:r>
            <a:r>
              <a:rPr lang="en-US" sz="1400" dirty="0"/>
              <a:t>6</a:t>
            </a:r>
            <a:endParaRPr lang="en-US" dirty="0"/>
          </a:p>
        </p:txBody>
      </p:sp>
      <p:sp>
        <p:nvSpPr>
          <p:cNvPr id="68" name="Rectangle 67"/>
          <p:cNvSpPr/>
          <p:nvPr/>
        </p:nvSpPr>
        <p:spPr>
          <a:xfrm>
            <a:off x="572412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1</a:t>
            </a:r>
            <a:r>
              <a:rPr lang="en-US" sz="1400" dirty="0"/>
              <a:t>6</a:t>
            </a:r>
            <a:endParaRPr lang="en-US" dirty="0"/>
          </a:p>
        </p:txBody>
      </p:sp>
      <p:sp>
        <p:nvSpPr>
          <p:cNvPr id="69" name="Rectangle 68"/>
          <p:cNvSpPr/>
          <p:nvPr/>
        </p:nvSpPr>
        <p:spPr>
          <a:xfrm>
            <a:off x="6696236"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11</a:t>
            </a:r>
            <a:r>
              <a:rPr lang="en-US" sz="1400" dirty="0"/>
              <a:t>6</a:t>
            </a:r>
            <a:endParaRPr lang="en-US" dirty="0"/>
          </a:p>
        </p:txBody>
      </p:sp>
      <p:sp>
        <p:nvSpPr>
          <p:cNvPr id="70" name="Rectangle 69"/>
          <p:cNvSpPr/>
          <p:nvPr/>
        </p:nvSpPr>
        <p:spPr>
          <a:xfrm>
            <a:off x="7561567"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5</a:t>
            </a:r>
            <a:endParaRPr lang="en-US" dirty="0"/>
          </a:p>
        </p:txBody>
      </p:sp>
      <p:sp>
        <p:nvSpPr>
          <p:cNvPr id="71" name="Rectangle 70"/>
          <p:cNvSpPr/>
          <p:nvPr/>
        </p:nvSpPr>
        <p:spPr>
          <a:xfrm>
            <a:off x="8352420"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9</a:t>
            </a:r>
            <a:r>
              <a:rPr lang="en-US" sz="1400" dirty="0"/>
              <a:t>6</a:t>
            </a:r>
            <a:endParaRPr lang="en-US" dirty="0"/>
          </a:p>
        </p:txBody>
      </p:sp>
      <p:cxnSp>
        <p:nvCxnSpPr>
          <p:cNvPr id="72" name="Straight Connector 71"/>
          <p:cNvCxnSpPr>
            <a:stCxn id="40" idx="2"/>
          </p:cNvCxnSpPr>
          <p:nvPr/>
        </p:nvCxnSpPr>
        <p:spPr>
          <a:xfrm flipH="1">
            <a:off x="179512" y="3755316"/>
            <a:ext cx="831213" cy="906204"/>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40" idx="3"/>
          </p:cNvCxnSpPr>
          <p:nvPr/>
        </p:nvCxnSpPr>
        <p:spPr>
          <a:xfrm flipH="1">
            <a:off x="683568" y="3882609"/>
            <a:ext cx="379884"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0" idx="5"/>
          </p:cNvCxnSpPr>
          <p:nvPr/>
        </p:nvCxnSpPr>
        <p:spPr>
          <a:xfrm>
            <a:off x="1318038" y="3882609"/>
            <a:ext cx="229626" cy="778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40" idx="6"/>
          </p:cNvCxnSpPr>
          <p:nvPr/>
        </p:nvCxnSpPr>
        <p:spPr>
          <a:xfrm>
            <a:off x="1370765" y="3755316"/>
            <a:ext cx="1004991" cy="906204"/>
          </a:xfrm>
          <a:prstGeom prst="line">
            <a:avLst/>
          </a:prstGeom>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2195736" y="4665833"/>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10</a:t>
            </a:r>
            <a:r>
              <a:rPr lang="en-US" sz="1400" dirty="0"/>
              <a:t>6</a:t>
            </a:r>
            <a:endParaRPr lang="en-US" dirty="0"/>
          </a:p>
        </p:txBody>
      </p:sp>
      <p:sp>
        <p:nvSpPr>
          <p:cNvPr id="87" name="Rectangle 86"/>
          <p:cNvSpPr/>
          <p:nvPr/>
        </p:nvSpPr>
        <p:spPr>
          <a:xfrm>
            <a:off x="-508" y="4661520"/>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6</a:t>
            </a:r>
            <a:r>
              <a:rPr lang="en-US" sz="1400" dirty="0"/>
              <a:t>6</a:t>
            </a:r>
            <a:endParaRPr lang="en-US" dirty="0"/>
          </a:p>
        </p:txBody>
      </p:sp>
      <p:sp>
        <p:nvSpPr>
          <p:cNvPr id="88" name="Oval 87"/>
          <p:cNvSpPr/>
          <p:nvPr/>
        </p:nvSpPr>
        <p:spPr>
          <a:xfrm>
            <a:off x="503548" y="4661520"/>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367644" y="4665833"/>
            <a:ext cx="360040" cy="36004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8" idx="4"/>
          </p:cNvCxnSpPr>
          <p:nvPr/>
        </p:nvCxnSpPr>
        <p:spPr>
          <a:xfrm>
            <a:off x="683568" y="5021560"/>
            <a:ext cx="0" cy="7116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8" idx="3"/>
          </p:cNvCxnSpPr>
          <p:nvPr/>
        </p:nvCxnSpPr>
        <p:spPr>
          <a:xfrm flipH="1">
            <a:off x="179512" y="4968833"/>
            <a:ext cx="376763" cy="764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p:cNvCxnSpPr>
          <p:nvPr/>
        </p:nvCxnSpPr>
        <p:spPr>
          <a:xfrm>
            <a:off x="1547664" y="5025873"/>
            <a:ext cx="0" cy="7073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9" idx="5"/>
          </p:cNvCxnSpPr>
          <p:nvPr/>
        </p:nvCxnSpPr>
        <p:spPr>
          <a:xfrm>
            <a:off x="1674957" y="4973146"/>
            <a:ext cx="700799" cy="760110"/>
          </a:xfrm>
          <a:prstGeom prst="line">
            <a:avLst/>
          </a:prstGeom>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08"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2</a:t>
            </a:r>
            <a:r>
              <a:rPr lang="en-US" sz="1400" dirty="0"/>
              <a:t>6</a:t>
            </a:r>
            <a:endParaRPr lang="en-US" dirty="0"/>
          </a:p>
        </p:txBody>
      </p:sp>
      <p:sp>
        <p:nvSpPr>
          <p:cNvPr id="104" name="Rectangle 103"/>
          <p:cNvSpPr/>
          <p:nvPr/>
        </p:nvSpPr>
        <p:spPr>
          <a:xfrm>
            <a:off x="511932"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12</a:t>
            </a:r>
            <a:r>
              <a:rPr lang="en-US" sz="1400" dirty="0"/>
              <a:t>6</a:t>
            </a:r>
            <a:endParaRPr lang="en-US" dirty="0"/>
          </a:p>
        </p:txBody>
      </p:sp>
      <p:sp>
        <p:nvSpPr>
          <p:cNvPr id="105" name="Rectangle 104"/>
          <p:cNvSpPr/>
          <p:nvPr/>
        </p:nvSpPr>
        <p:spPr>
          <a:xfrm>
            <a:off x="1370765"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4</a:t>
            </a:r>
            <a:endParaRPr lang="en-US" dirty="0"/>
          </a:p>
        </p:txBody>
      </p:sp>
      <p:sp>
        <p:nvSpPr>
          <p:cNvPr id="106" name="Rectangle 105"/>
          <p:cNvSpPr/>
          <p:nvPr/>
        </p:nvSpPr>
        <p:spPr>
          <a:xfrm>
            <a:off x="2195736" y="5726941"/>
            <a:ext cx="360040" cy="3600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8</a:t>
            </a:r>
            <a:endParaRPr lang="en-US" dirty="0"/>
          </a:p>
        </p:txBody>
      </p:sp>
      <p:sp>
        <p:nvSpPr>
          <p:cNvPr id="107" name="TextBox 106"/>
          <p:cNvSpPr txBox="1"/>
          <p:nvPr/>
        </p:nvSpPr>
        <p:spPr>
          <a:xfrm>
            <a:off x="2771800" y="3212976"/>
            <a:ext cx="539951" cy="369332"/>
          </a:xfrm>
          <a:prstGeom prst="rect">
            <a:avLst/>
          </a:prstGeom>
          <a:noFill/>
        </p:spPr>
        <p:txBody>
          <a:bodyPr wrap="square" rtlCol="0">
            <a:spAutoFit/>
          </a:bodyPr>
          <a:lstStyle/>
          <a:p>
            <a:r>
              <a:rPr lang="en-US" dirty="0"/>
              <a:t>$</a:t>
            </a:r>
            <a:r>
              <a:rPr lang="en-US" baseline="-25000" dirty="0"/>
              <a:t>0</a:t>
            </a:r>
          </a:p>
        </p:txBody>
      </p:sp>
      <p:sp>
        <p:nvSpPr>
          <p:cNvPr id="108" name="TextBox 107"/>
          <p:cNvSpPr txBox="1"/>
          <p:nvPr/>
        </p:nvSpPr>
        <p:spPr>
          <a:xfrm>
            <a:off x="4572000" y="3203684"/>
            <a:ext cx="539951" cy="369332"/>
          </a:xfrm>
          <a:prstGeom prst="rect">
            <a:avLst/>
          </a:prstGeom>
          <a:noFill/>
        </p:spPr>
        <p:txBody>
          <a:bodyPr wrap="square" rtlCol="0">
            <a:spAutoFit/>
          </a:bodyPr>
          <a:lstStyle/>
          <a:p>
            <a:r>
              <a:rPr lang="en-US" dirty="0"/>
              <a:t>$</a:t>
            </a:r>
            <a:r>
              <a:rPr lang="en-US" baseline="-25000" dirty="0"/>
              <a:t>1</a:t>
            </a:r>
          </a:p>
        </p:txBody>
      </p:sp>
      <p:sp>
        <p:nvSpPr>
          <p:cNvPr id="109" name="TextBox 108"/>
          <p:cNvSpPr txBox="1"/>
          <p:nvPr/>
        </p:nvSpPr>
        <p:spPr>
          <a:xfrm>
            <a:off x="395536" y="4139788"/>
            <a:ext cx="539951" cy="369332"/>
          </a:xfrm>
          <a:prstGeom prst="rect">
            <a:avLst/>
          </a:prstGeom>
          <a:noFill/>
        </p:spPr>
        <p:txBody>
          <a:bodyPr wrap="square" rtlCol="0">
            <a:spAutoFit/>
          </a:bodyPr>
          <a:lstStyle/>
          <a:p>
            <a:r>
              <a:rPr lang="en-US" dirty="0"/>
              <a:t>$</a:t>
            </a:r>
            <a:r>
              <a:rPr lang="en-US" baseline="-25000" dirty="0"/>
              <a:t>0</a:t>
            </a:r>
          </a:p>
        </p:txBody>
      </p:sp>
      <p:sp>
        <p:nvSpPr>
          <p:cNvPr id="110" name="TextBox 109"/>
          <p:cNvSpPr txBox="1"/>
          <p:nvPr/>
        </p:nvSpPr>
        <p:spPr>
          <a:xfrm>
            <a:off x="7776465" y="4149080"/>
            <a:ext cx="539951" cy="369332"/>
          </a:xfrm>
          <a:prstGeom prst="rect">
            <a:avLst/>
          </a:prstGeom>
          <a:noFill/>
        </p:spPr>
        <p:txBody>
          <a:bodyPr wrap="square" rtlCol="0">
            <a:spAutoFit/>
          </a:bodyPr>
          <a:lstStyle/>
          <a:p>
            <a:r>
              <a:rPr lang="en-US" dirty="0"/>
              <a:t>$</a:t>
            </a:r>
            <a:r>
              <a:rPr lang="en-US" baseline="-25000" dirty="0"/>
              <a:t>0</a:t>
            </a:r>
          </a:p>
        </p:txBody>
      </p:sp>
      <p:sp>
        <p:nvSpPr>
          <p:cNvPr id="111" name="TextBox 110"/>
          <p:cNvSpPr txBox="1"/>
          <p:nvPr/>
        </p:nvSpPr>
        <p:spPr>
          <a:xfrm>
            <a:off x="611560" y="5013176"/>
            <a:ext cx="539951" cy="369332"/>
          </a:xfrm>
          <a:prstGeom prst="rect">
            <a:avLst/>
          </a:prstGeom>
          <a:noFill/>
        </p:spPr>
        <p:txBody>
          <a:bodyPr wrap="square" rtlCol="0">
            <a:spAutoFit/>
          </a:bodyPr>
          <a:lstStyle/>
          <a:p>
            <a:r>
              <a:rPr lang="en-US" dirty="0"/>
              <a:t>$</a:t>
            </a:r>
            <a:r>
              <a:rPr lang="en-US" baseline="-25000" dirty="0"/>
              <a:t>1</a:t>
            </a:r>
          </a:p>
        </p:txBody>
      </p:sp>
      <p:sp>
        <p:nvSpPr>
          <p:cNvPr id="112" name="TextBox 111"/>
          <p:cNvSpPr txBox="1"/>
          <p:nvPr/>
        </p:nvSpPr>
        <p:spPr>
          <a:xfrm>
            <a:off x="1511769" y="5219908"/>
            <a:ext cx="539951" cy="369332"/>
          </a:xfrm>
          <a:prstGeom prst="rect">
            <a:avLst/>
          </a:prstGeom>
          <a:noFill/>
        </p:spPr>
        <p:txBody>
          <a:bodyPr wrap="square" rtlCol="0">
            <a:spAutoFit/>
          </a:bodyPr>
          <a:lstStyle/>
          <a:p>
            <a:r>
              <a:rPr lang="en-US" dirty="0"/>
              <a:t>$</a:t>
            </a:r>
            <a:r>
              <a:rPr lang="en-US" baseline="-25000" dirty="0"/>
              <a:t>0</a:t>
            </a:r>
          </a:p>
        </p:txBody>
      </p:sp>
      <p:sp>
        <p:nvSpPr>
          <p:cNvPr id="113" name="TextBox 112"/>
          <p:cNvSpPr txBox="1"/>
          <p:nvPr/>
        </p:nvSpPr>
        <p:spPr>
          <a:xfrm>
            <a:off x="3905980" y="3964414"/>
            <a:ext cx="539951" cy="369332"/>
          </a:xfrm>
          <a:prstGeom prst="rect">
            <a:avLst/>
          </a:prstGeom>
          <a:noFill/>
        </p:spPr>
        <p:txBody>
          <a:bodyPr wrap="square" rtlCol="0">
            <a:spAutoFit/>
          </a:bodyPr>
          <a:lstStyle/>
          <a:p>
            <a:r>
              <a:rPr lang="en-US" dirty="0"/>
              <a:t>$</a:t>
            </a:r>
            <a:r>
              <a:rPr lang="en-US" baseline="-25000" dirty="0"/>
              <a:t>1</a:t>
            </a:r>
          </a:p>
        </p:txBody>
      </p:sp>
      <p:sp>
        <p:nvSpPr>
          <p:cNvPr id="114" name="TextBox 113"/>
          <p:cNvSpPr txBox="1"/>
          <p:nvPr/>
        </p:nvSpPr>
        <p:spPr>
          <a:xfrm>
            <a:off x="6516216" y="3995772"/>
            <a:ext cx="539951" cy="369332"/>
          </a:xfrm>
          <a:prstGeom prst="rect">
            <a:avLst/>
          </a:prstGeom>
          <a:noFill/>
        </p:spPr>
        <p:txBody>
          <a:bodyPr wrap="square" rtlCol="0">
            <a:spAutoFit/>
          </a:bodyPr>
          <a:lstStyle/>
          <a:p>
            <a:r>
              <a:rPr lang="en-US" dirty="0"/>
              <a:t>$</a:t>
            </a:r>
            <a:r>
              <a:rPr lang="en-US" baseline="-25000" dirty="0"/>
              <a:t>1</a:t>
            </a:r>
          </a:p>
        </p:txBody>
      </p:sp>
      <p:sp>
        <p:nvSpPr>
          <p:cNvPr id="115" name="TextBox 114"/>
          <p:cNvSpPr txBox="1"/>
          <p:nvPr/>
        </p:nvSpPr>
        <p:spPr>
          <a:xfrm>
            <a:off x="1517467" y="3347700"/>
            <a:ext cx="318229" cy="369332"/>
          </a:xfrm>
          <a:prstGeom prst="rect">
            <a:avLst/>
          </a:prstGeom>
          <a:noFill/>
        </p:spPr>
        <p:txBody>
          <a:bodyPr wrap="none" rtlCol="0">
            <a:spAutoFit/>
          </a:bodyPr>
          <a:lstStyle/>
          <a:p>
            <a:r>
              <a:rPr lang="en-US" dirty="0"/>
              <a:t>A</a:t>
            </a:r>
          </a:p>
        </p:txBody>
      </p:sp>
      <p:sp>
        <p:nvSpPr>
          <p:cNvPr id="116" name="TextBox 115"/>
          <p:cNvSpPr txBox="1"/>
          <p:nvPr/>
        </p:nvSpPr>
        <p:spPr>
          <a:xfrm>
            <a:off x="6874187" y="3104964"/>
            <a:ext cx="430714" cy="369332"/>
          </a:xfrm>
          <a:prstGeom prst="rect">
            <a:avLst/>
          </a:prstGeom>
          <a:noFill/>
        </p:spPr>
        <p:txBody>
          <a:bodyPr wrap="none" rtlCol="0">
            <a:spAutoFit/>
          </a:bodyPr>
          <a:lstStyle/>
          <a:p>
            <a:r>
              <a:rPr lang="en-US" dirty="0"/>
              <a:t>TA</a:t>
            </a:r>
          </a:p>
        </p:txBody>
      </p:sp>
      <p:sp>
        <p:nvSpPr>
          <p:cNvPr id="117" name="TextBox 116"/>
          <p:cNvSpPr txBox="1"/>
          <p:nvPr/>
        </p:nvSpPr>
        <p:spPr>
          <a:xfrm>
            <a:off x="5453714" y="3163034"/>
            <a:ext cx="595035" cy="369332"/>
          </a:xfrm>
          <a:prstGeom prst="rect">
            <a:avLst/>
          </a:prstGeom>
          <a:noFill/>
        </p:spPr>
        <p:txBody>
          <a:bodyPr wrap="none" rtlCol="0">
            <a:spAutoFit/>
          </a:bodyPr>
          <a:lstStyle/>
          <a:p>
            <a:r>
              <a:rPr lang="en-US" dirty="0"/>
              <a:t>GAC</a:t>
            </a:r>
          </a:p>
        </p:txBody>
      </p:sp>
      <p:sp>
        <p:nvSpPr>
          <p:cNvPr id="118" name="TextBox 117"/>
          <p:cNvSpPr txBox="1"/>
          <p:nvPr/>
        </p:nvSpPr>
        <p:spPr>
          <a:xfrm>
            <a:off x="3260467" y="4139788"/>
            <a:ext cx="759267" cy="369332"/>
          </a:xfrm>
          <a:prstGeom prst="rect">
            <a:avLst/>
          </a:prstGeom>
          <a:noFill/>
        </p:spPr>
        <p:txBody>
          <a:bodyPr wrap="none" rtlCol="0">
            <a:spAutoFit/>
          </a:bodyPr>
          <a:lstStyle/>
          <a:p>
            <a:r>
              <a:rPr lang="en-US" dirty="0"/>
              <a:t>ATA$</a:t>
            </a:r>
            <a:r>
              <a:rPr lang="en-US" baseline="-25000" dirty="0"/>
              <a:t>0</a:t>
            </a:r>
          </a:p>
        </p:txBody>
      </p:sp>
      <p:sp>
        <p:nvSpPr>
          <p:cNvPr id="119" name="TextBox 118"/>
          <p:cNvSpPr txBox="1"/>
          <p:nvPr/>
        </p:nvSpPr>
        <p:spPr>
          <a:xfrm>
            <a:off x="1816102" y="3995772"/>
            <a:ext cx="781922" cy="369332"/>
          </a:xfrm>
          <a:prstGeom prst="rect">
            <a:avLst/>
          </a:prstGeom>
          <a:noFill/>
        </p:spPr>
        <p:txBody>
          <a:bodyPr wrap="none" rtlCol="0">
            <a:spAutoFit/>
          </a:bodyPr>
          <a:lstStyle/>
          <a:p>
            <a:r>
              <a:rPr lang="en-US" dirty="0"/>
              <a:t>GAC$</a:t>
            </a:r>
            <a:r>
              <a:rPr lang="en-US" baseline="-25000" dirty="0"/>
              <a:t>1</a:t>
            </a:r>
          </a:p>
        </p:txBody>
      </p:sp>
      <p:sp>
        <p:nvSpPr>
          <p:cNvPr id="120" name="TextBox 119"/>
          <p:cNvSpPr txBox="1"/>
          <p:nvPr/>
        </p:nvSpPr>
        <p:spPr>
          <a:xfrm>
            <a:off x="1404982" y="4139788"/>
            <a:ext cx="430714" cy="369332"/>
          </a:xfrm>
          <a:prstGeom prst="rect">
            <a:avLst/>
          </a:prstGeom>
          <a:noFill/>
        </p:spPr>
        <p:txBody>
          <a:bodyPr wrap="none" rtlCol="0">
            <a:spAutoFit/>
          </a:bodyPr>
          <a:lstStyle/>
          <a:p>
            <a:r>
              <a:rPr lang="en-US" dirty="0"/>
              <a:t>TA</a:t>
            </a:r>
            <a:endParaRPr lang="en-US" baseline="-25000" dirty="0"/>
          </a:p>
        </p:txBody>
      </p:sp>
      <p:sp>
        <p:nvSpPr>
          <p:cNvPr id="121" name="TextBox 120"/>
          <p:cNvSpPr txBox="1"/>
          <p:nvPr/>
        </p:nvSpPr>
        <p:spPr>
          <a:xfrm>
            <a:off x="795368" y="4139788"/>
            <a:ext cx="312906" cy="369332"/>
          </a:xfrm>
          <a:prstGeom prst="rect">
            <a:avLst/>
          </a:prstGeom>
          <a:noFill/>
        </p:spPr>
        <p:txBody>
          <a:bodyPr wrap="none" rtlCol="0">
            <a:spAutoFit/>
          </a:bodyPr>
          <a:lstStyle/>
          <a:p>
            <a:r>
              <a:rPr lang="en-US" dirty="0"/>
              <a:t>C</a:t>
            </a:r>
            <a:endParaRPr lang="en-US" baseline="-25000" dirty="0"/>
          </a:p>
        </p:txBody>
      </p:sp>
      <p:sp>
        <p:nvSpPr>
          <p:cNvPr id="122" name="TextBox 121"/>
          <p:cNvSpPr txBox="1"/>
          <p:nvPr/>
        </p:nvSpPr>
        <p:spPr>
          <a:xfrm>
            <a:off x="3761476" y="3212976"/>
            <a:ext cx="312906" cy="369332"/>
          </a:xfrm>
          <a:prstGeom prst="rect">
            <a:avLst/>
          </a:prstGeom>
          <a:noFill/>
        </p:spPr>
        <p:txBody>
          <a:bodyPr wrap="none" rtlCol="0">
            <a:spAutoFit/>
          </a:bodyPr>
          <a:lstStyle/>
          <a:p>
            <a:r>
              <a:rPr lang="en-US" dirty="0"/>
              <a:t>C</a:t>
            </a:r>
            <a:endParaRPr lang="en-US" baseline="-25000" dirty="0"/>
          </a:p>
        </p:txBody>
      </p:sp>
      <p:sp>
        <p:nvSpPr>
          <p:cNvPr id="123" name="TextBox 122"/>
          <p:cNvSpPr txBox="1"/>
          <p:nvPr/>
        </p:nvSpPr>
        <p:spPr>
          <a:xfrm>
            <a:off x="2061886" y="5216793"/>
            <a:ext cx="781922" cy="369332"/>
          </a:xfrm>
          <a:prstGeom prst="rect">
            <a:avLst/>
          </a:prstGeom>
          <a:noFill/>
        </p:spPr>
        <p:txBody>
          <a:bodyPr wrap="none" rtlCol="0">
            <a:spAutoFit/>
          </a:bodyPr>
          <a:lstStyle/>
          <a:p>
            <a:r>
              <a:rPr lang="en-US" dirty="0"/>
              <a:t>GAC$</a:t>
            </a:r>
            <a:r>
              <a:rPr lang="en-US" baseline="-25000" dirty="0"/>
              <a:t>1</a:t>
            </a:r>
          </a:p>
        </p:txBody>
      </p:sp>
      <p:sp>
        <p:nvSpPr>
          <p:cNvPr id="124" name="TextBox 123"/>
          <p:cNvSpPr txBox="1"/>
          <p:nvPr/>
        </p:nvSpPr>
        <p:spPr>
          <a:xfrm>
            <a:off x="35496" y="5249663"/>
            <a:ext cx="759267" cy="369332"/>
          </a:xfrm>
          <a:prstGeom prst="rect">
            <a:avLst/>
          </a:prstGeom>
          <a:noFill/>
        </p:spPr>
        <p:txBody>
          <a:bodyPr wrap="none" rtlCol="0">
            <a:spAutoFit/>
          </a:bodyPr>
          <a:lstStyle/>
          <a:p>
            <a:r>
              <a:rPr lang="en-US" dirty="0"/>
              <a:t>ATA$</a:t>
            </a:r>
            <a:r>
              <a:rPr lang="en-US" baseline="-25000" dirty="0"/>
              <a:t>0</a:t>
            </a:r>
          </a:p>
        </p:txBody>
      </p:sp>
      <p:sp>
        <p:nvSpPr>
          <p:cNvPr id="125" name="TextBox 124"/>
          <p:cNvSpPr txBox="1"/>
          <p:nvPr/>
        </p:nvSpPr>
        <p:spPr>
          <a:xfrm>
            <a:off x="5900965" y="4149080"/>
            <a:ext cx="759267" cy="369332"/>
          </a:xfrm>
          <a:prstGeom prst="rect">
            <a:avLst/>
          </a:prstGeom>
          <a:noFill/>
        </p:spPr>
        <p:txBody>
          <a:bodyPr wrap="none" rtlCol="0">
            <a:spAutoFit/>
          </a:bodyPr>
          <a:lstStyle/>
          <a:p>
            <a:r>
              <a:rPr lang="en-US" dirty="0"/>
              <a:t>ATA$</a:t>
            </a:r>
            <a:r>
              <a:rPr lang="en-US" baseline="-25000" dirty="0"/>
              <a:t>0</a:t>
            </a:r>
          </a:p>
        </p:txBody>
      </p:sp>
      <p:sp>
        <p:nvSpPr>
          <p:cNvPr id="126" name="TextBox 125"/>
          <p:cNvSpPr txBox="1"/>
          <p:nvPr/>
        </p:nvSpPr>
        <p:spPr>
          <a:xfrm>
            <a:off x="8254574" y="3933056"/>
            <a:ext cx="781922" cy="369332"/>
          </a:xfrm>
          <a:prstGeom prst="rect">
            <a:avLst/>
          </a:prstGeom>
          <a:noFill/>
        </p:spPr>
        <p:txBody>
          <a:bodyPr wrap="none" rtlCol="0">
            <a:spAutoFit/>
          </a:bodyPr>
          <a:lstStyle/>
          <a:p>
            <a:r>
              <a:rPr lang="en-US" dirty="0"/>
              <a:t>GAC$</a:t>
            </a:r>
            <a:r>
              <a:rPr lang="en-US" baseline="-25000" dirty="0"/>
              <a:t>1</a:t>
            </a:r>
          </a:p>
        </p:txBody>
      </p:sp>
      <p:cxnSp>
        <p:nvCxnSpPr>
          <p:cNvPr id="75" name="Straight Connector 74"/>
          <p:cNvCxnSpPr>
            <a:stCxn id="40" idx="2"/>
            <a:endCxn id="87" idx="0"/>
          </p:cNvCxnSpPr>
          <p:nvPr/>
        </p:nvCxnSpPr>
        <p:spPr>
          <a:xfrm flipH="1">
            <a:off x="179512" y="3755316"/>
            <a:ext cx="831213" cy="906204"/>
          </a:xfrm>
          <a:prstGeom prst="line">
            <a:avLst/>
          </a:prstGeom>
          <a:ln w="66675">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09392" y="5185400"/>
            <a:ext cx="2680654" cy="369332"/>
          </a:xfrm>
          <a:prstGeom prst="rect">
            <a:avLst/>
          </a:prstGeom>
          <a:noFill/>
        </p:spPr>
        <p:txBody>
          <a:bodyPr wrap="none" rtlCol="0">
            <a:spAutoFit/>
          </a:bodyPr>
          <a:lstStyle/>
          <a:p>
            <a:r>
              <a:rPr lang="en-US" dirty="0"/>
              <a:t>Now use </a:t>
            </a:r>
            <a:r>
              <a:rPr lang="en-US" b="1" dirty="0"/>
              <a:t>ATAGAC </a:t>
            </a:r>
            <a:r>
              <a:rPr lang="en-US" dirty="0"/>
              <a:t>as query</a:t>
            </a:r>
          </a:p>
        </p:txBody>
      </p:sp>
      <p:grpSp>
        <p:nvGrpSpPr>
          <p:cNvPr id="30" name="Group 29"/>
          <p:cNvGrpSpPr/>
          <p:nvPr/>
        </p:nvGrpSpPr>
        <p:grpSpPr>
          <a:xfrm>
            <a:off x="1063452" y="2977671"/>
            <a:ext cx="2985211" cy="2749270"/>
            <a:chOff x="1063452" y="2977671"/>
            <a:chExt cx="2985211" cy="2749270"/>
          </a:xfrm>
        </p:grpSpPr>
        <p:grpSp>
          <p:nvGrpSpPr>
            <p:cNvPr id="133" name="Group 132"/>
            <p:cNvGrpSpPr/>
            <p:nvPr/>
          </p:nvGrpSpPr>
          <p:grpSpPr>
            <a:xfrm>
              <a:off x="1063452" y="2977671"/>
              <a:ext cx="2985211" cy="1819481"/>
              <a:chOff x="1063452" y="2977671"/>
              <a:chExt cx="2985211" cy="1819481"/>
            </a:xfrm>
          </p:grpSpPr>
          <p:cxnSp>
            <p:nvCxnSpPr>
              <p:cNvPr id="129" name="Straight Connector 128"/>
              <p:cNvCxnSpPr>
                <a:stCxn id="10" idx="1"/>
                <a:endCxn id="40" idx="1"/>
              </p:cNvCxnSpPr>
              <p:nvPr/>
            </p:nvCxnSpPr>
            <p:spPr>
              <a:xfrm flipH="1">
                <a:off x="1063452" y="2977671"/>
                <a:ext cx="2985211" cy="650352"/>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40" idx="5"/>
              </p:cNvCxnSpPr>
              <p:nvPr/>
            </p:nvCxnSpPr>
            <p:spPr>
              <a:xfrm>
                <a:off x="1318038" y="3882609"/>
                <a:ext cx="229626" cy="914543"/>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92" name="Straight Connector 91"/>
            <p:cNvCxnSpPr>
              <a:stCxn id="89" idx="5"/>
              <a:endCxn id="106" idx="0"/>
            </p:cNvCxnSpPr>
            <p:nvPr/>
          </p:nvCxnSpPr>
          <p:spPr>
            <a:xfrm>
              <a:off x="1674957" y="4973146"/>
              <a:ext cx="700799" cy="753795"/>
            </a:xfrm>
            <a:prstGeom prst="line">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94" name="TextBox 93"/>
          <p:cNvSpPr txBox="1"/>
          <p:nvPr/>
        </p:nvSpPr>
        <p:spPr>
          <a:xfrm>
            <a:off x="4067944" y="5589240"/>
            <a:ext cx="5163004" cy="369332"/>
          </a:xfrm>
          <a:prstGeom prst="rect">
            <a:avLst/>
          </a:prstGeom>
          <a:noFill/>
        </p:spPr>
        <p:txBody>
          <a:bodyPr wrap="none" rtlCol="0">
            <a:spAutoFit/>
          </a:bodyPr>
          <a:lstStyle/>
          <a:p>
            <a:r>
              <a:rPr lang="en-US" dirty="0"/>
              <a:t>Which are the suffix-prefix alignments with GACATA?</a:t>
            </a:r>
          </a:p>
        </p:txBody>
      </p:sp>
      <p:cxnSp>
        <p:nvCxnSpPr>
          <p:cNvPr id="95" name="Straight Connector 94"/>
          <p:cNvCxnSpPr>
            <a:stCxn id="89" idx="4"/>
            <a:endCxn id="105" idx="0"/>
          </p:cNvCxnSpPr>
          <p:nvPr/>
        </p:nvCxnSpPr>
        <p:spPr>
          <a:xfrm>
            <a:off x="1547664" y="5025873"/>
            <a:ext cx="3121" cy="701068"/>
          </a:xfrm>
          <a:prstGeom prst="line">
            <a:avLst/>
          </a:prstGeom>
          <a:ln w="66675">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36512" y="6237312"/>
            <a:ext cx="3296979" cy="261610"/>
          </a:xfrm>
          <a:prstGeom prst="rect">
            <a:avLst/>
          </a:prstGeom>
        </p:spPr>
        <p:txBody>
          <a:bodyPr wrap="square">
            <a:spAutoFit/>
          </a:bodyPr>
          <a:lstStyle/>
          <a:p>
            <a:r>
              <a:rPr lang="en-US" sz="1100" dirty="0">
                <a:hlinkClick r:id="rId3"/>
              </a:rPr>
              <a:t>https://www.youtube.com/watch?v=VA9m_l6LpwI</a:t>
            </a:r>
            <a:endParaRPr lang="en-US" sz="1100" dirty="0"/>
          </a:p>
        </p:txBody>
      </p:sp>
    </p:spTree>
    <p:extLst>
      <p:ext uri="{BB962C8B-B14F-4D97-AF65-F5344CB8AC3E}">
        <p14:creationId xmlns:p14="http://schemas.microsoft.com/office/powerpoint/2010/main" val="26088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41</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248345"/>
            <a:ext cx="5112568"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sp>
        <p:nvSpPr>
          <p:cNvPr id="3" name="TextBox 2"/>
          <p:cNvSpPr txBox="1"/>
          <p:nvPr/>
        </p:nvSpPr>
        <p:spPr>
          <a:xfrm>
            <a:off x="4244603" y="1916832"/>
            <a:ext cx="3711773" cy="369332"/>
          </a:xfrm>
          <a:prstGeom prst="rect">
            <a:avLst/>
          </a:prstGeom>
          <a:noFill/>
        </p:spPr>
        <p:txBody>
          <a:bodyPr wrap="square" rtlCol="0">
            <a:spAutoFit/>
          </a:bodyPr>
          <a:lstStyle/>
          <a:p>
            <a:r>
              <a:rPr lang="en-US" dirty="0"/>
              <a:t>How to compute the overlaps?</a:t>
            </a:r>
          </a:p>
        </p:txBody>
      </p:sp>
      <p:sp>
        <p:nvSpPr>
          <p:cNvPr id="4" name="TextBox 3"/>
          <p:cNvSpPr txBox="1"/>
          <p:nvPr/>
        </p:nvSpPr>
        <p:spPr>
          <a:xfrm>
            <a:off x="284163" y="2649686"/>
            <a:ext cx="8824341" cy="923330"/>
          </a:xfrm>
          <a:prstGeom prst="rect">
            <a:avLst/>
          </a:prstGeom>
          <a:noFill/>
        </p:spPr>
        <p:txBody>
          <a:bodyPr wrap="square" rtlCol="0">
            <a:spAutoFit/>
          </a:bodyPr>
          <a:lstStyle/>
          <a:p>
            <a:r>
              <a:rPr lang="en-US" dirty="0"/>
              <a:t>Dynamic programming is needed due to sequencing errors, e.g., </a:t>
            </a:r>
            <a:r>
              <a:rPr lang="en-US" dirty="0" err="1"/>
              <a:t>indels</a:t>
            </a:r>
            <a:r>
              <a:rPr lang="en-US" dirty="0"/>
              <a:t> or mismatches. First do suffix tree to reduce number of reads that should be aligned using dynamic programming, reduce tremendously the size of the problem.</a:t>
            </a:r>
          </a:p>
        </p:txBody>
      </p:sp>
      <p:sp>
        <p:nvSpPr>
          <p:cNvPr id="8" name="Rectangle 7"/>
          <p:cNvSpPr/>
          <p:nvPr/>
        </p:nvSpPr>
        <p:spPr>
          <a:xfrm>
            <a:off x="5631326" y="2288239"/>
            <a:ext cx="2325050" cy="369332"/>
          </a:xfrm>
          <a:prstGeom prst="rect">
            <a:avLst/>
          </a:prstGeom>
        </p:spPr>
        <p:txBody>
          <a:bodyPr wrap="none">
            <a:spAutoFit/>
          </a:bodyPr>
          <a:lstStyle/>
          <a:p>
            <a:r>
              <a:rPr lang="en-US" dirty="0"/>
              <a:t>Dynamic programming </a:t>
            </a:r>
          </a:p>
        </p:txBody>
      </p:sp>
      <p:pic>
        <p:nvPicPr>
          <p:cNvPr id="10" name="Picture 9" descr="Screen Shot 2015-09-07 at 3.02.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697843"/>
            <a:ext cx="5868143" cy="2550500"/>
          </a:xfrm>
          <a:prstGeom prst="rect">
            <a:avLst/>
          </a:prstGeom>
        </p:spPr>
      </p:pic>
    </p:spTree>
    <p:extLst>
      <p:ext uri="{BB962C8B-B14F-4D97-AF65-F5344CB8AC3E}">
        <p14:creationId xmlns:p14="http://schemas.microsoft.com/office/powerpoint/2010/main" val="2405057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42</a:t>
            </a:fld>
            <a:endParaRPr lang="en-US" dirty="0"/>
          </a:p>
        </p:txBody>
      </p:sp>
      <p:sp>
        <p:nvSpPr>
          <p:cNvPr id="5" name="Rounded Rectangle 4"/>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Overlap</a:t>
            </a:r>
          </a:p>
        </p:txBody>
      </p:sp>
      <p:sp>
        <p:nvSpPr>
          <p:cNvPr id="7" name="Rectangle 6"/>
          <p:cNvSpPr/>
          <p:nvPr/>
        </p:nvSpPr>
        <p:spPr>
          <a:xfrm>
            <a:off x="3995936" y="6248345"/>
            <a:ext cx="5112568"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sp>
        <p:nvSpPr>
          <p:cNvPr id="3" name="TextBox 2"/>
          <p:cNvSpPr txBox="1"/>
          <p:nvPr/>
        </p:nvSpPr>
        <p:spPr>
          <a:xfrm>
            <a:off x="4244603" y="1916832"/>
            <a:ext cx="3711773" cy="369332"/>
          </a:xfrm>
          <a:prstGeom prst="rect">
            <a:avLst/>
          </a:prstGeom>
          <a:noFill/>
        </p:spPr>
        <p:txBody>
          <a:bodyPr wrap="square" rtlCol="0">
            <a:spAutoFit/>
          </a:bodyPr>
          <a:lstStyle/>
          <a:p>
            <a:r>
              <a:rPr lang="en-US" dirty="0"/>
              <a:t>How to compute the overlaps?</a:t>
            </a:r>
          </a:p>
        </p:txBody>
      </p:sp>
      <p:sp>
        <p:nvSpPr>
          <p:cNvPr id="8" name="Rectangle 7"/>
          <p:cNvSpPr/>
          <p:nvPr/>
        </p:nvSpPr>
        <p:spPr>
          <a:xfrm>
            <a:off x="5631326" y="2288239"/>
            <a:ext cx="2325050" cy="369332"/>
          </a:xfrm>
          <a:prstGeom prst="rect">
            <a:avLst/>
          </a:prstGeom>
        </p:spPr>
        <p:txBody>
          <a:bodyPr wrap="none">
            <a:spAutoFit/>
          </a:bodyPr>
          <a:lstStyle/>
          <a:p>
            <a:r>
              <a:rPr lang="en-US" dirty="0"/>
              <a:t>Dynamic programming </a:t>
            </a:r>
          </a:p>
        </p:txBody>
      </p:sp>
      <p:pic>
        <p:nvPicPr>
          <p:cNvPr id="9" name="Picture 8" descr="Screen Shot 2015-09-07 at 3.04.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840310"/>
            <a:ext cx="5508104" cy="3308935"/>
          </a:xfrm>
          <a:prstGeom prst="rect">
            <a:avLst/>
          </a:prstGeom>
        </p:spPr>
      </p:pic>
    </p:spTree>
    <p:extLst>
      <p:ext uri="{BB962C8B-B14F-4D97-AF65-F5344CB8AC3E}">
        <p14:creationId xmlns:p14="http://schemas.microsoft.com/office/powerpoint/2010/main" val="686538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43</a:t>
            </a:fld>
            <a:endParaRPr lang="en-US"/>
          </a:p>
        </p:txBody>
      </p:sp>
      <p:sp>
        <p:nvSpPr>
          <p:cNvPr id="7" name="TextBox 6"/>
          <p:cNvSpPr txBox="1"/>
          <p:nvPr/>
        </p:nvSpPr>
        <p:spPr>
          <a:xfrm>
            <a:off x="304187" y="692696"/>
            <a:ext cx="8588294" cy="646331"/>
          </a:xfrm>
          <a:prstGeom prst="rect">
            <a:avLst/>
          </a:prstGeom>
          <a:noFill/>
        </p:spPr>
        <p:txBody>
          <a:bodyPr wrap="square" rtlCol="0">
            <a:spAutoFit/>
          </a:bodyPr>
          <a:lstStyle/>
          <a:p>
            <a:pPr algn="r"/>
            <a:r>
              <a:rPr lang="en-US" sz="3600" b="1" dirty="0">
                <a:solidFill>
                  <a:srgbClr val="FFFFFF"/>
                </a:solidFill>
              </a:rPr>
              <a:t>Dynamic Programing: Global Alignment</a:t>
            </a:r>
          </a:p>
        </p:txBody>
      </p:sp>
      <p:sp>
        <p:nvSpPr>
          <p:cNvPr id="8" name="TextBox 7"/>
          <p:cNvSpPr txBox="1"/>
          <p:nvPr/>
        </p:nvSpPr>
        <p:spPr>
          <a:xfrm>
            <a:off x="3874815" y="2009393"/>
            <a:ext cx="5017665" cy="923330"/>
          </a:xfrm>
          <a:prstGeom prst="rect">
            <a:avLst/>
          </a:prstGeom>
          <a:noFill/>
        </p:spPr>
        <p:txBody>
          <a:bodyPr wrap="square" rtlCol="0">
            <a:spAutoFit/>
          </a:bodyPr>
          <a:lstStyle/>
          <a:p>
            <a:r>
              <a:rPr lang="en-US"/>
              <a:t>Gaps: λ= -6</a:t>
            </a:r>
          </a:p>
          <a:p>
            <a:r>
              <a:rPr lang="en-US"/>
              <a:t>Similarity matrix(σ): Match=+5; Mismatch=-2</a:t>
            </a:r>
          </a:p>
          <a:p>
            <a:r>
              <a:rPr lang="en-US"/>
              <a:t>Initialize (0,0)=0</a:t>
            </a:r>
          </a:p>
        </p:txBody>
      </p:sp>
      <p:graphicFrame>
        <p:nvGraphicFramePr>
          <p:cNvPr id="9" name="Object 8"/>
          <p:cNvGraphicFramePr>
            <a:graphicFrameLocks noChangeAspect="1"/>
          </p:cNvGraphicFramePr>
          <p:nvPr>
            <p:extLst>
              <p:ext uri="{D42A27DB-BD31-4B8C-83A1-F6EECF244321}">
                <p14:modId xmlns:p14="http://schemas.microsoft.com/office/powerpoint/2010/main" val="1909138980"/>
              </p:ext>
            </p:extLst>
          </p:nvPr>
        </p:nvGraphicFramePr>
        <p:xfrm>
          <a:off x="3874815" y="4383659"/>
          <a:ext cx="3224213" cy="1044575"/>
        </p:xfrm>
        <a:graphic>
          <a:graphicData uri="http://schemas.openxmlformats.org/presentationml/2006/ole">
            <mc:AlternateContent xmlns:mc="http://schemas.openxmlformats.org/markup-compatibility/2006">
              <mc:Choice xmlns:v="urn:schemas-microsoft-com:vml" Requires="v">
                <p:oleObj spid="_x0000_s2050" name="Equation" r:id="rId3" imgW="2273300" imgH="736600" progId="Equation.3">
                  <p:embed/>
                </p:oleObj>
              </mc:Choice>
              <mc:Fallback>
                <p:oleObj name="Equation" r:id="rId3" imgW="2273300" imgH="736600" progId="Equation.3">
                  <p:embed/>
                  <p:pic>
                    <p:nvPicPr>
                      <p:cNvPr id="9" name="Object 8"/>
                      <p:cNvPicPr>
                        <a:picLocks noChangeAspect="1" noChangeArrowheads="1"/>
                      </p:cNvPicPr>
                      <p:nvPr/>
                    </p:nvPicPr>
                    <p:blipFill>
                      <a:blip r:embed="rId4"/>
                      <a:srcRect/>
                      <a:stretch>
                        <a:fillRect/>
                      </a:stretch>
                    </p:blipFill>
                    <p:spPr bwMode="auto">
                      <a:xfrm>
                        <a:off x="3874815" y="4383659"/>
                        <a:ext cx="3224213" cy="1044575"/>
                      </a:xfrm>
                      <a:prstGeom prst="rect">
                        <a:avLst/>
                      </a:prstGeom>
                      <a:noFill/>
                      <a:extLst/>
                    </p:spPr>
                  </p:pic>
                </p:oleObj>
              </mc:Fallback>
            </mc:AlternateContent>
          </a:graphicData>
        </a:graphic>
      </p:graphicFrame>
      <p:sp>
        <p:nvSpPr>
          <p:cNvPr id="10" name="TextBox 9"/>
          <p:cNvSpPr txBox="1"/>
          <p:nvPr/>
        </p:nvSpPr>
        <p:spPr>
          <a:xfrm>
            <a:off x="3717472" y="3923764"/>
            <a:ext cx="1847268" cy="369332"/>
          </a:xfrm>
          <a:prstGeom prst="rect">
            <a:avLst/>
          </a:prstGeom>
          <a:noFill/>
        </p:spPr>
        <p:txBody>
          <a:bodyPr wrap="none" rtlCol="0">
            <a:spAutoFit/>
          </a:bodyPr>
          <a:lstStyle/>
          <a:p>
            <a:r>
              <a:rPr lang="en-US"/>
              <a:t>Filling in the cells:</a:t>
            </a:r>
          </a:p>
        </p:txBody>
      </p:sp>
      <p:sp>
        <p:nvSpPr>
          <p:cNvPr id="11" name="TextBox 10"/>
          <p:cNvSpPr txBox="1"/>
          <p:nvPr/>
        </p:nvSpPr>
        <p:spPr>
          <a:xfrm>
            <a:off x="4680520" y="6217567"/>
            <a:ext cx="4499992" cy="261610"/>
          </a:xfrm>
          <a:prstGeom prst="rect">
            <a:avLst/>
          </a:prstGeom>
          <a:noFill/>
        </p:spPr>
        <p:txBody>
          <a:bodyPr wrap="square" rtlCol="0">
            <a:spAutoFit/>
          </a:bodyPr>
          <a:lstStyle/>
          <a:p>
            <a:pPr algn="just"/>
            <a:r>
              <a:rPr lang="en-US" sz="1100" dirty="0"/>
              <a:t>Eddy SA. 2004. </a:t>
            </a:r>
            <a:r>
              <a:rPr lang="en-US" sz="1100" b="1" dirty="0"/>
              <a:t>What is dynamic programming? </a:t>
            </a:r>
            <a:r>
              <a:rPr lang="en-US" sz="1100" i="1" dirty="0"/>
              <a:t>Nature Biotech. </a:t>
            </a:r>
            <a:r>
              <a:rPr lang="en-US" sz="1100" dirty="0"/>
              <a:t>22:909-10.</a:t>
            </a:r>
            <a:endParaRPr lang="en-US" sz="1100" b="1" dirty="0"/>
          </a:p>
        </p:txBody>
      </p:sp>
      <p:graphicFrame>
        <p:nvGraphicFramePr>
          <p:cNvPr id="12" name="Table 11"/>
          <p:cNvGraphicFramePr>
            <a:graphicFrameLocks noGrp="1"/>
          </p:cNvGraphicFramePr>
          <p:nvPr>
            <p:extLst>
              <p:ext uri="{D42A27DB-BD31-4B8C-83A1-F6EECF244321}">
                <p14:modId xmlns:p14="http://schemas.microsoft.com/office/powerpoint/2010/main" val="1484496830"/>
              </p:ext>
            </p:extLst>
          </p:nvPr>
        </p:nvGraphicFramePr>
        <p:xfrm>
          <a:off x="782308" y="2551723"/>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320097747"/>
              </p:ext>
            </p:extLst>
          </p:nvPr>
        </p:nvGraphicFramePr>
        <p:xfrm>
          <a:off x="782308" y="2558008"/>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4" name="TextBox 13"/>
          <p:cNvSpPr txBox="1"/>
          <p:nvPr/>
        </p:nvSpPr>
        <p:spPr>
          <a:xfrm>
            <a:off x="107504" y="2932723"/>
            <a:ext cx="294121" cy="369332"/>
          </a:xfrm>
          <a:prstGeom prst="rect">
            <a:avLst/>
          </a:prstGeom>
          <a:noFill/>
        </p:spPr>
        <p:txBody>
          <a:bodyPr wrap="none" rtlCol="0">
            <a:spAutoFit/>
          </a:bodyPr>
          <a:lstStyle/>
          <a:p>
            <a:r>
              <a:rPr lang="en-US" i="1"/>
              <a:t>i</a:t>
            </a:r>
          </a:p>
        </p:txBody>
      </p:sp>
      <p:cxnSp>
        <p:nvCxnSpPr>
          <p:cNvPr id="15" name="Straight Arrow Connector 14"/>
          <p:cNvCxnSpPr/>
          <p:nvPr/>
        </p:nvCxnSpPr>
        <p:spPr>
          <a:xfrm rot="5400000">
            <a:off x="-427896" y="4034931"/>
            <a:ext cx="146575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480093" y="2321949"/>
            <a:ext cx="1501941"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09814" y="2144725"/>
            <a:ext cx="296375" cy="369332"/>
          </a:xfrm>
          <a:prstGeom prst="rect">
            <a:avLst/>
          </a:prstGeom>
          <a:noFill/>
        </p:spPr>
        <p:txBody>
          <a:bodyPr wrap="none" rtlCol="0">
            <a:spAutoFit/>
          </a:bodyPr>
          <a:lstStyle/>
          <a:p>
            <a:r>
              <a:rPr lang="en-US" i="1"/>
              <a:t>j</a:t>
            </a:r>
          </a:p>
        </p:txBody>
      </p:sp>
      <p:sp>
        <p:nvSpPr>
          <p:cNvPr id="19" name="TextBox 18"/>
          <p:cNvSpPr txBox="1"/>
          <p:nvPr/>
        </p:nvSpPr>
        <p:spPr>
          <a:xfrm>
            <a:off x="3874815" y="2933516"/>
            <a:ext cx="1127946" cy="369332"/>
          </a:xfrm>
          <a:prstGeom prst="rect">
            <a:avLst/>
          </a:prstGeom>
          <a:noFill/>
        </p:spPr>
        <p:txBody>
          <a:bodyPr wrap="none" rtlCol="0">
            <a:spAutoFit/>
          </a:bodyPr>
          <a:lstStyle/>
          <a:p>
            <a:r>
              <a:rPr lang="en-US">
                <a:latin typeface="Symbol" charset="2"/>
                <a:cs typeface="Symbol" charset="2"/>
              </a:rPr>
              <a:t>g</a:t>
            </a:r>
            <a:r>
              <a:rPr lang="en-US"/>
              <a:t>=gaps=-6</a:t>
            </a:r>
          </a:p>
        </p:txBody>
      </p:sp>
    </p:spTree>
    <p:extLst>
      <p:ext uri="{BB962C8B-B14F-4D97-AF65-F5344CB8AC3E}">
        <p14:creationId xmlns:p14="http://schemas.microsoft.com/office/powerpoint/2010/main" val="20809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534400" y="6260592"/>
            <a:ext cx="609600" cy="521208"/>
          </a:xfrm>
          <a:prstGeom prst="rect">
            <a:avLst/>
          </a:prstGeom>
        </p:spPr>
        <p:txBody>
          <a:bodyPr/>
          <a:lstStyle/>
          <a:p>
            <a:fld id="{F9B76065-02A8-2140-ABFF-467A450FC727}" type="slidenum">
              <a:rPr lang="es-ES_tradnl" smtClean="0"/>
              <a:pPr/>
              <a:t>44</a:t>
            </a:fld>
            <a:endParaRPr lang="es-ES_tradnl"/>
          </a:p>
        </p:txBody>
      </p:sp>
      <p:sp>
        <p:nvSpPr>
          <p:cNvPr id="22" name="Title 21"/>
          <p:cNvSpPr>
            <a:spLocks noGrp="1"/>
          </p:cNvSpPr>
          <p:nvPr>
            <p:ph type="title"/>
          </p:nvPr>
        </p:nvSpPr>
        <p:spPr/>
        <p:txBody>
          <a:bodyPr/>
          <a:lstStyle/>
          <a:p>
            <a:r>
              <a:rPr lang="es-ES_tradnl" dirty="0"/>
              <a:t>`</a:t>
            </a:r>
          </a:p>
        </p:txBody>
      </p:sp>
      <p:sp>
        <p:nvSpPr>
          <p:cNvPr id="23" name="Rectangle 22"/>
          <p:cNvSpPr/>
          <p:nvPr/>
        </p:nvSpPr>
        <p:spPr>
          <a:xfrm>
            <a:off x="0" y="0"/>
            <a:ext cx="9144000" cy="62605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aphicFrame>
        <p:nvGraphicFramePr>
          <p:cNvPr id="28" name="Table 27"/>
          <p:cNvGraphicFramePr>
            <a:graphicFrameLocks noGrp="1"/>
          </p:cNvGraphicFramePr>
          <p:nvPr>
            <p:extLst>
              <p:ext uri="{D42A27DB-BD31-4B8C-83A1-F6EECF244321}">
                <p14:modId xmlns:p14="http://schemas.microsoft.com/office/powerpoint/2010/main" val="1715118256"/>
              </p:ext>
            </p:extLst>
          </p:nvPr>
        </p:nvGraphicFramePr>
        <p:xfrm>
          <a:off x="107504" y="260648"/>
          <a:ext cx="7010400" cy="5715000"/>
        </p:xfrm>
        <a:graphic>
          <a:graphicData uri="http://schemas.openxmlformats.org/drawingml/2006/table">
            <a:tbl>
              <a:tblPr firstRow="1" bandRow="1">
                <a:tableStyleId>{2D5ABB26-0587-4C30-8999-92F81FD0307C}</a:tableStyleId>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571500">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ctr"/>
                      <a:r>
                        <a:rPr lang="es-ES_tradnl" sz="2900" dirty="0">
                          <a:solidFill>
                            <a:srgbClr val="FFFFFF"/>
                          </a:solidFill>
                        </a:rPr>
                        <a:t>G</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9" name="Straight Arrow Connector 8"/>
          <p:cNvCxnSpPr/>
          <p:nvPr/>
        </p:nvCxnSpPr>
        <p:spPr>
          <a:xfrm rot="10800000">
            <a:off x="1670592" y="981523"/>
            <a:ext cx="41563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2657728" y="980729"/>
            <a:ext cx="3463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826332" y="1302199"/>
            <a:ext cx="58015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901737" y="1911004"/>
            <a:ext cx="58015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1670592" y="1165673"/>
            <a:ext cx="415636" cy="427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49456" y="260648"/>
            <a:ext cx="1419078" cy="923330"/>
          </a:xfrm>
          <a:prstGeom prst="rect">
            <a:avLst/>
          </a:prstGeom>
          <a:noFill/>
        </p:spPr>
        <p:txBody>
          <a:bodyPr wrap="none" rtlCol="0">
            <a:spAutoFit/>
          </a:bodyPr>
          <a:lstStyle/>
          <a:p>
            <a:r>
              <a:rPr lang="en-US" dirty="0">
                <a:solidFill>
                  <a:schemeClr val="bg1"/>
                </a:solidFill>
              </a:rPr>
              <a:t>Match=5</a:t>
            </a:r>
          </a:p>
          <a:p>
            <a:r>
              <a:rPr lang="en-US" dirty="0">
                <a:solidFill>
                  <a:schemeClr val="bg1"/>
                </a:solidFill>
              </a:rPr>
              <a:t>Mismatch=-2</a:t>
            </a:r>
          </a:p>
          <a:p>
            <a:r>
              <a:rPr lang="en-US" dirty="0">
                <a:solidFill>
                  <a:schemeClr val="bg1"/>
                </a:solidFill>
                <a:latin typeface="Symbol" charset="2"/>
                <a:cs typeface="Symbol" charset="2"/>
              </a:rPr>
              <a:t>g</a:t>
            </a:r>
            <a:r>
              <a:rPr lang="en-US" dirty="0">
                <a:solidFill>
                  <a:schemeClr val="bg1"/>
                </a:solidFill>
              </a:rPr>
              <a:t>=-6</a:t>
            </a:r>
          </a:p>
        </p:txBody>
      </p:sp>
      <p:grpSp>
        <p:nvGrpSpPr>
          <p:cNvPr id="7" name="Group 6"/>
          <p:cNvGrpSpPr/>
          <p:nvPr/>
        </p:nvGrpSpPr>
        <p:grpSpPr>
          <a:xfrm>
            <a:off x="7164288" y="1412776"/>
            <a:ext cx="1944216" cy="604104"/>
            <a:chOff x="7956377" y="3789041"/>
            <a:chExt cx="1944216" cy="604104"/>
          </a:xfrm>
        </p:grpSpPr>
        <p:sp>
          <p:nvSpPr>
            <p:cNvPr id="3" name="Rectangle 2"/>
            <p:cNvSpPr/>
            <p:nvPr/>
          </p:nvSpPr>
          <p:spPr>
            <a:xfrm>
              <a:off x="7956377" y="3789041"/>
              <a:ext cx="1944216" cy="60410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542013227"/>
                </p:ext>
              </p:extLst>
            </p:nvPr>
          </p:nvGraphicFramePr>
          <p:xfrm>
            <a:off x="8035949" y="3789041"/>
            <a:ext cx="1864643" cy="604104"/>
          </p:xfrm>
          <a:graphic>
            <a:graphicData uri="http://schemas.openxmlformats.org/presentationml/2006/ole">
              <mc:AlternateContent xmlns:mc="http://schemas.openxmlformats.org/markup-compatibility/2006">
                <mc:Choice xmlns:v="urn:schemas-microsoft-com:vml" Requires="v">
                  <p:oleObj spid="_x0000_s3074" name="Equation" r:id="rId4" imgW="2273300" imgH="736600" progId="Equation.3">
                    <p:embed/>
                  </p:oleObj>
                </mc:Choice>
                <mc:Fallback>
                  <p:oleObj name="Equation" r:id="rId4" imgW="2273300" imgH="736600" progId="Equation.3">
                    <p:embed/>
                    <p:pic>
                      <p:nvPicPr>
                        <p:cNvPr id="16" name="Object 15"/>
                        <p:cNvPicPr>
                          <a:picLocks noChangeAspect="1" noChangeArrowheads="1"/>
                        </p:cNvPicPr>
                        <p:nvPr/>
                      </p:nvPicPr>
                      <p:blipFill>
                        <a:blip r:embed="rId5"/>
                        <a:srcRect/>
                        <a:stretch>
                          <a:fillRect/>
                        </a:stretch>
                      </p:blipFill>
                      <p:spPr bwMode="auto">
                        <a:xfrm>
                          <a:off x="8035949" y="3789041"/>
                          <a:ext cx="1864643" cy="604104"/>
                        </a:xfrm>
                        <a:prstGeom prst="rect">
                          <a:avLst/>
                        </a:prstGeom>
                        <a:noFill/>
                        <a:extLst/>
                      </p:spPr>
                    </p:pic>
                  </p:oleObj>
                </mc:Fallback>
              </mc:AlternateContent>
            </a:graphicData>
          </a:graphic>
        </p:graphicFrame>
      </p:grpSp>
      <p:sp>
        <p:nvSpPr>
          <p:cNvPr id="8" name="TextBox 7"/>
          <p:cNvSpPr txBox="1"/>
          <p:nvPr/>
        </p:nvSpPr>
        <p:spPr>
          <a:xfrm>
            <a:off x="3396002" y="-99392"/>
            <a:ext cx="239894" cy="369332"/>
          </a:xfrm>
          <a:prstGeom prst="rect">
            <a:avLst/>
          </a:prstGeom>
          <a:noFill/>
        </p:spPr>
        <p:txBody>
          <a:bodyPr wrap="none" rtlCol="0">
            <a:spAutoFit/>
          </a:bodyPr>
          <a:lstStyle/>
          <a:p>
            <a:r>
              <a:rPr lang="en-US" dirty="0">
                <a:solidFill>
                  <a:srgbClr val="FFFFFF"/>
                </a:solidFill>
              </a:rPr>
              <a:t>j</a:t>
            </a:r>
          </a:p>
        </p:txBody>
      </p:sp>
      <p:sp>
        <p:nvSpPr>
          <p:cNvPr id="19" name="TextBox 18"/>
          <p:cNvSpPr txBox="1"/>
          <p:nvPr/>
        </p:nvSpPr>
        <p:spPr>
          <a:xfrm>
            <a:off x="7133746" y="3212976"/>
            <a:ext cx="237640" cy="369332"/>
          </a:xfrm>
          <a:prstGeom prst="rect">
            <a:avLst/>
          </a:prstGeom>
          <a:noFill/>
        </p:spPr>
        <p:txBody>
          <a:bodyPr wrap="none" rtlCol="0">
            <a:spAutoFit/>
          </a:bodyPr>
          <a:lstStyle/>
          <a:p>
            <a:r>
              <a:rPr lang="en-US" dirty="0" err="1">
                <a:solidFill>
                  <a:srgbClr val="FFFFFF"/>
                </a:solidFill>
              </a:rPr>
              <a:t>i</a:t>
            </a:r>
            <a:endParaRPr lang="en-US" dirty="0">
              <a:solidFill>
                <a:srgbClr val="FFFFFF"/>
              </a:solidFill>
            </a:endParaRPr>
          </a:p>
        </p:txBody>
      </p:sp>
    </p:spTree>
    <p:extLst>
      <p:ext uri="{BB962C8B-B14F-4D97-AF65-F5344CB8AC3E}">
        <p14:creationId xmlns:p14="http://schemas.microsoft.com/office/powerpoint/2010/main" val="2503023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45</a:t>
            </a:fld>
            <a:endParaRPr lang="en-US" dirty="0"/>
          </a:p>
        </p:txBody>
      </p:sp>
      <p:sp>
        <p:nvSpPr>
          <p:cNvPr id="9" name="Rounded Rectangle 8"/>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Layout</a:t>
            </a:r>
          </a:p>
        </p:txBody>
      </p:sp>
      <p:pic>
        <p:nvPicPr>
          <p:cNvPr id="10" name="Picture 9"/>
          <p:cNvPicPr>
            <a:picLocks noChangeAspect="1"/>
          </p:cNvPicPr>
          <p:nvPr/>
        </p:nvPicPr>
        <p:blipFill>
          <a:blip r:embed="rId2"/>
          <a:stretch>
            <a:fillRect/>
          </a:stretch>
        </p:blipFill>
        <p:spPr>
          <a:xfrm>
            <a:off x="4427984" y="2132856"/>
            <a:ext cx="3742804" cy="3657933"/>
          </a:xfrm>
          <a:prstGeom prst="rect">
            <a:avLst/>
          </a:prstGeom>
        </p:spPr>
      </p:pic>
      <p:sp>
        <p:nvSpPr>
          <p:cNvPr id="11" name="Rectangle 10"/>
          <p:cNvSpPr/>
          <p:nvPr/>
        </p:nvSpPr>
        <p:spPr>
          <a:xfrm>
            <a:off x="6588224" y="6191726"/>
            <a:ext cx="2510780" cy="261610"/>
          </a:xfrm>
          <a:prstGeom prst="rect">
            <a:avLst/>
          </a:prstGeom>
        </p:spPr>
        <p:txBody>
          <a:bodyPr wrap="none">
            <a:spAutoFit/>
          </a:bodyPr>
          <a:lstStyle/>
          <a:p>
            <a:r>
              <a:rPr lang="en-US" sz="1100" dirty="0">
                <a:hlinkClick r:id="rId3"/>
              </a:rPr>
              <a:t>http://gcat.davidson.edu/phast/olc.html</a:t>
            </a:r>
            <a:endParaRPr lang="en-US" sz="1100" dirty="0"/>
          </a:p>
        </p:txBody>
      </p:sp>
      <p:sp>
        <p:nvSpPr>
          <p:cNvPr id="12" name="TextBox 11"/>
          <p:cNvSpPr txBox="1"/>
          <p:nvPr/>
        </p:nvSpPr>
        <p:spPr>
          <a:xfrm>
            <a:off x="349385" y="3413318"/>
            <a:ext cx="3790567" cy="1815882"/>
          </a:xfrm>
          <a:prstGeom prst="rect">
            <a:avLst/>
          </a:prstGeom>
          <a:noFill/>
        </p:spPr>
        <p:txBody>
          <a:bodyPr wrap="square" rtlCol="0">
            <a:spAutoFit/>
          </a:bodyPr>
          <a:lstStyle/>
          <a:p>
            <a:r>
              <a:rPr lang="en-US" sz="2800" dirty="0"/>
              <a:t>Select the path that visits every node, i.e., look for a Hamiltonian path in the graph</a:t>
            </a:r>
          </a:p>
        </p:txBody>
      </p:sp>
    </p:spTree>
    <p:extLst>
      <p:ext uri="{BB962C8B-B14F-4D97-AF65-F5344CB8AC3E}">
        <p14:creationId xmlns:p14="http://schemas.microsoft.com/office/powerpoint/2010/main" val="3894901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46</a:t>
            </a:fld>
            <a:endParaRPr lang="en-US" dirty="0"/>
          </a:p>
        </p:txBody>
      </p:sp>
      <p:sp>
        <p:nvSpPr>
          <p:cNvPr id="9" name="Rounded Rectangle 8"/>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Layout</a:t>
            </a:r>
          </a:p>
        </p:txBody>
      </p:sp>
      <p:sp>
        <p:nvSpPr>
          <p:cNvPr id="11" name="Rectangle 10"/>
          <p:cNvSpPr/>
          <p:nvPr/>
        </p:nvSpPr>
        <p:spPr>
          <a:xfrm>
            <a:off x="6588224" y="6191726"/>
            <a:ext cx="2510780" cy="261610"/>
          </a:xfrm>
          <a:prstGeom prst="rect">
            <a:avLst/>
          </a:prstGeom>
        </p:spPr>
        <p:txBody>
          <a:bodyPr wrap="none">
            <a:spAutoFit/>
          </a:bodyPr>
          <a:lstStyle/>
          <a:p>
            <a:r>
              <a:rPr lang="en-US" sz="1100" dirty="0">
                <a:hlinkClick r:id="rId2"/>
              </a:rPr>
              <a:t>http://gcat.davidson.edu/phast/olc.html</a:t>
            </a:r>
            <a:endParaRPr lang="en-US" sz="1100" dirty="0"/>
          </a:p>
        </p:txBody>
      </p:sp>
      <p:sp>
        <p:nvSpPr>
          <p:cNvPr id="12" name="TextBox 11"/>
          <p:cNvSpPr txBox="1"/>
          <p:nvPr/>
        </p:nvSpPr>
        <p:spPr>
          <a:xfrm>
            <a:off x="4211960" y="1844824"/>
            <a:ext cx="4730516" cy="1015663"/>
          </a:xfrm>
          <a:prstGeom prst="rect">
            <a:avLst/>
          </a:prstGeom>
          <a:noFill/>
        </p:spPr>
        <p:txBody>
          <a:bodyPr wrap="square" rtlCol="0">
            <a:spAutoFit/>
          </a:bodyPr>
          <a:lstStyle/>
          <a:p>
            <a:r>
              <a:rPr lang="en-US" sz="2000" dirty="0"/>
              <a:t>Select the path that visits every node exactly once, i.e., look for a Hamiltonian path in the graph</a:t>
            </a:r>
          </a:p>
        </p:txBody>
      </p:sp>
      <p:grpSp>
        <p:nvGrpSpPr>
          <p:cNvPr id="7" name="Group 6"/>
          <p:cNvGrpSpPr/>
          <p:nvPr/>
        </p:nvGrpSpPr>
        <p:grpSpPr>
          <a:xfrm>
            <a:off x="549272" y="3083484"/>
            <a:ext cx="8389918" cy="2718637"/>
            <a:chOff x="549272" y="3083484"/>
            <a:chExt cx="8389918" cy="2718637"/>
          </a:xfrm>
        </p:grpSpPr>
        <p:pic>
          <p:nvPicPr>
            <p:cNvPr id="3" name="Picture 2" descr="Screen Shot 2015-09-07 at 3.10.59 AM.png"/>
            <p:cNvPicPr>
              <a:picLocks noChangeAspect="1"/>
            </p:cNvPicPr>
            <p:nvPr/>
          </p:nvPicPr>
          <p:blipFill rotWithShape="1">
            <a:blip r:embed="rId3">
              <a:extLst>
                <a:ext uri="{28A0092B-C50C-407E-A947-70E740481C1C}">
                  <a14:useLocalDpi xmlns:a14="http://schemas.microsoft.com/office/drawing/2010/main" val="0"/>
                </a:ext>
              </a:extLst>
            </a:blip>
            <a:srcRect b="55015"/>
            <a:stretch/>
          </p:blipFill>
          <p:spPr>
            <a:xfrm>
              <a:off x="549272" y="3083484"/>
              <a:ext cx="7757187" cy="2291190"/>
            </a:xfrm>
            <a:prstGeom prst="rect">
              <a:avLst/>
            </a:prstGeom>
          </p:spPr>
        </p:pic>
        <p:sp>
          <p:nvSpPr>
            <p:cNvPr id="4" name="Isosceles Triangle 3"/>
            <p:cNvSpPr/>
            <p:nvPr/>
          </p:nvSpPr>
          <p:spPr>
            <a:xfrm rot="1296323">
              <a:off x="6512930" y="3637273"/>
              <a:ext cx="2426260" cy="2164848"/>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9272" y="4653136"/>
              <a:ext cx="4094736" cy="7215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763688" y="5408753"/>
            <a:ext cx="5420550" cy="369332"/>
          </a:xfrm>
          <a:prstGeom prst="rect">
            <a:avLst/>
          </a:prstGeom>
          <a:noFill/>
        </p:spPr>
        <p:txBody>
          <a:bodyPr wrap="none" rtlCol="0">
            <a:spAutoFit/>
          </a:bodyPr>
          <a:lstStyle/>
          <a:p>
            <a:r>
              <a:rPr lang="en-US" dirty="0"/>
              <a:t>Overlap graph: Edge represent overlaps of 2 or more </a:t>
            </a:r>
            <a:r>
              <a:rPr lang="en-US" dirty="0" err="1"/>
              <a:t>nt</a:t>
            </a:r>
            <a:endParaRPr lang="en-US" dirty="0"/>
          </a:p>
        </p:txBody>
      </p:sp>
      <p:sp>
        <p:nvSpPr>
          <p:cNvPr id="13" name="TextBox 12"/>
          <p:cNvSpPr txBox="1"/>
          <p:nvPr/>
        </p:nvSpPr>
        <p:spPr>
          <a:xfrm>
            <a:off x="3031470" y="5773547"/>
            <a:ext cx="3168130" cy="369332"/>
          </a:xfrm>
          <a:prstGeom prst="rect">
            <a:avLst/>
          </a:prstGeom>
          <a:noFill/>
        </p:spPr>
        <p:txBody>
          <a:bodyPr wrap="none" rtlCol="0">
            <a:spAutoFit/>
          </a:bodyPr>
          <a:lstStyle/>
          <a:p>
            <a:r>
              <a:rPr lang="en-US" dirty="0"/>
              <a:t>Search for the </a:t>
            </a:r>
            <a:r>
              <a:rPr lang="en-US" dirty="0" err="1"/>
              <a:t>hamiltonian</a:t>
            </a:r>
            <a:r>
              <a:rPr lang="en-US" dirty="0"/>
              <a:t> path</a:t>
            </a:r>
          </a:p>
        </p:txBody>
      </p:sp>
      <p:cxnSp>
        <p:nvCxnSpPr>
          <p:cNvPr id="15" name="Straight Arrow Connector 14"/>
          <p:cNvCxnSpPr/>
          <p:nvPr/>
        </p:nvCxnSpPr>
        <p:spPr>
          <a:xfrm flipV="1">
            <a:off x="5292080" y="4221088"/>
            <a:ext cx="72008" cy="57606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564505" y="3501008"/>
            <a:ext cx="635095" cy="303296"/>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327377" y="3645024"/>
            <a:ext cx="0" cy="57606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444208" y="4005064"/>
            <a:ext cx="648072" cy="36004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564505" y="4005064"/>
            <a:ext cx="519663" cy="36004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6029798" y="3053602"/>
            <a:ext cx="648072" cy="648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rgbClr val="FF0000"/>
                </a:solidFill>
              </a:rPr>
              <a:t>X</a:t>
            </a:r>
          </a:p>
        </p:txBody>
      </p:sp>
      <p:cxnSp>
        <p:nvCxnSpPr>
          <p:cNvPr id="33" name="Straight Arrow Connector 32"/>
          <p:cNvCxnSpPr/>
          <p:nvPr/>
        </p:nvCxnSpPr>
        <p:spPr>
          <a:xfrm flipV="1">
            <a:off x="6444208" y="4005064"/>
            <a:ext cx="648072" cy="36004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960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84163" y="1772816"/>
            <a:ext cx="3711773" cy="86409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chemeClr val="tx1"/>
                </a:solidFill>
              </a:rPr>
              <a:t>Consensus</a:t>
            </a:r>
          </a:p>
        </p:txBody>
      </p:sp>
      <p:sp>
        <p:nvSpPr>
          <p:cNvPr id="2" name="Título 1"/>
          <p:cNvSpPr>
            <a:spLocks noGrp="1"/>
          </p:cNvSpPr>
          <p:nvPr>
            <p:ph type="title"/>
          </p:nvPr>
        </p:nvSpPr>
        <p:spPr/>
        <p:txBody>
          <a:bodyPr>
            <a:normAutofit/>
          </a:bodyPr>
          <a:lstStyle/>
          <a:p>
            <a:r>
              <a:rPr lang="en-US" sz="4400" dirty="0"/>
              <a:t>Overlap-Layout- Consensus: OLC</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47</a:t>
            </a:fld>
            <a:endParaRPr lang="en-US" dirty="0"/>
          </a:p>
        </p:txBody>
      </p:sp>
      <p:sp>
        <p:nvSpPr>
          <p:cNvPr id="7" name="Rectangle 6"/>
          <p:cNvSpPr/>
          <p:nvPr/>
        </p:nvSpPr>
        <p:spPr>
          <a:xfrm>
            <a:off x="3995936" y="6248345"/>
            <a:ext cx="5112568"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pic>
        <p:nvPicPr>
          <p:cNvPr id="3" name="Picture 2" descr="Screen Shot 2015-09-07 at 3.2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88" y="2707118"/>
            <a:ext cx="7020272" cy="3530194"/>
          </a:xfrm>
          <a:prstGeom prst="rect">
            <a:avLst/>
          </a:prstGeom>
        </p:spPr>
      </p:pic>
    </p:spTree>
    <p:extLst>
      <p:ext uri="{BB962C8B-B14F-4D97-AF65-F5344CB8AC3E}">
        <p14:creationId xmlns:p14="http://schemas.microsoft.com/office/powerpoint/2010/main" val="815874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400" dirty="0"/>
              <a:t>Overlap-Layout- Consensus: Drawbacks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48</a:t>
            </a:fld>
            <a:endParaRPr lang="en-US" dirty="0"/>
          </a:p>
        </p:txBody>
      </p:sp>
      <p:sp>
        <p:nvSpPr>
          <p:cNvPr id="7" name="Rectangle 6"/>
          <p:cNvSpPr/>
          <p:nvPr/>
        </p:nvSpPr>
        <p:spPr>
          <a:xfrm>
            <a:off x="3995936" y="6248345"/>
            <a:ext cx="5112568" cy="276999"/>
          </a:xfrm>
          <a:prstGeom prst="rect">
            <a:avLst/>
          </a:prstGeom>
        </p:spPr>
        <p:txBody>
          <a:bodyPr wrap="square">
            <a:spAutoFit/>
          </a:bodyPr>
          <a:lstStyle/>
          <a:p>
            <a:r>
              <a:rPr lang="en-US" sz="1200" dirty="0">
                <a:hlinkClick r:id="rId2"/>
              </a:rPr>
              <a:t>http://www.cs.jhu.edu/~langmea/resources/lecture_notes/assembly_olc.pdf</a:t>
            </a:r>
            <a:endParaRPr lang="en-US" sz="1200" dirty="0"/>
          </a:p>
        </p:txBody>
      </p:sp>
      <p:sp>
        <p:nvSpPr>
          <p:cNvPr id="4" name="TextBox 3"/>
          <p:cNvSpPr txBox="1"/>
          <p:nvPr/>
        </p:nvSpPr>
        <p:spPr>
          <a:xfrm>
            <a:off x="254075" y="2204864"/>
            <a:ext cx="8135876" cy="3108544"/>
          </a:xfrm>
          <a:prstGeom prst="rect">
            <a:avLst/>
          </a:prstGeom>
          <a:noFill/>
        </p:spPr>
        <p:txBody>
          <a:bodyPr wrap="square" rtlCol="0">
            <a:spAutoFit/>
          </a:bodyPr>
          <a:lstStyle/>
          <a:p>
            <a:pPr marL="514350" indent="-514350">
              <a:buFont typeface="+mj-lt"/>
              <a:buAutoNum type="arabicPeriod"/>
            </a:pPr>
            <a:r>
              <a:rPr lang="en-US" sz="2800" dirty="0" err="1"/>
              <a:t>Ovelap</a:t>
            </a:r>
            <a:r>
              <a:rPr lang="en-US" sz="2800" dirty="0"/>
              <a:t> step is very time consuming</a:t>
            </a:r>
          </a:p>
          <a:p>
            <a:pPr marL="514350" indent="-514350">
              <a:buFont typeface="+mj-lt"/>
              <a:buAutoNum type="arabicPeriod"/>
            </a:pPr>
            <a:r>
              <a:rPr lang="en-US" sz="2800" dirty="0"/>
              <a:t>Overlap graph is large, you need one node per read (consider sequencing errors) and the number of edges grows faster than the number of nodes</a:t>
            </a:r>
          </a:p>
          <a:p>
            <a:pPr marL="514350" indent="-514350">
              <a:buFont typeface="+mj-lt"/>
              <a:buAutoNum type="arabicPeriod"/>
            </a:pPr>
            <a:r>
              <a:rPr lang="en-US" sz="2800" dirty="0"/>
              <a:t>Not practical when you have hundreds of millions of reads, i.e., </a:t>
            </a:r>
            <a:r>
              <a:rPr lang="en-US" sz="2800" dirty="0" err="1"/>
              <a:t>Illumina</a:t>
            </a:r>
            <a:r>
              <a:rPr lang="en-US" sz="2800" dirty="0"/>
              <a:t>. But, good with datasets of long reads (e.g., Celera Assembler)</a:t>
            </a:r>
          </a:p>
        </p:txBody>
      </p:sp>
    </p:spTree>
    <p:extLst>
      <p:ext uri="{BB962C8B-B14F-4D97-AF65-F5344CB8AC3E}">
        <p14:creationId xmlns:p14="http://schemas.microsoft.com/office/powerpoint/2010/main" val="2408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400" dirty="0"/>
              <a:t>Overlap-Layout- Consensus: Software</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49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23273174"/>
              </p:ext>
            </p:extLst>
          </p:nvPr>
        </p:nvGraphicFramePr>
        <p:xfrm>
          <a:off x="37352" y="2282593"/>
          <a:ext cx="9106648" cy="2946608"/>
        </p:xfrm>
        <a:graphic>
          <a:graphicData uri="http://schemas.openxmlformats.org/drawingml/2006/table">
            <a:tbl>
              <a:tblPr firstRow="1" bandRow="1">
                <a:tableStyleId>{5C22544A-7EE6-4342-B048-85BDC9FD1C3A}</a:tableStyleId>
              </a:tblPr>
              <a:tblGrid>
                <a:gridCol w="115027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4355976">
                  <a:extLst>
                    <a:ext uri="{9D8B030D-6E8A-4147-A177-3AD203B41FA5}">
                      <a16:colId xmlns:a16="http://schemas.microsoft.com/office/drawing/2014/main" val="20003"/>
                    </a:ext>
                  </a:extLst>
                </a:gridCol>
              </a:tblGrid>
              <a:tr h="432048">
                <a:tc>
                  <a:txBody>
                    <a:bodyPr/>
                    <a:lstStyle/>
                    <a:p>
                      <a:r>
                        <a:rPr lang="en-US" dirty="0"/>
                        <a:t>Software</a:t>
                      </a:r>
                    </a:p>
                  </a:txBody>
                  <a:tcPr/>
                </a:tc>
                <a:tc>
                  <a:txBody>
                    <a:bodyPr/>
                    <a:lstStyle/>
                    <a:p>
                      <a:r>
                        <a:rPr lang="en-US" dirty="0"/>
                        <a:t>Year</a:t>
                      </a:r>
                    </a:p>
                  </a:txBody>
                  <a:tcPr/>
                </a:tc>
                <a:tc>
                  <a:txBody>
                    <a:bodyPr/>
                    <a:lstStyle/>
                    <a:p>
                      <a:r>
                        <a:rPr lang="en-US" dirty="0"/>
                        <a:t>Reference</a:t>
                      </a:r>
                    </a:p>
                  </a:txBody>
                  <a:tcPr/>
                </a:tc>
                <a:tc>
                  <a:txBody>
                    <a:bodyPr/>
                    <a:lstStyle/>
                    <a:p>
                      <a:r>
                        <a:rPr lang="en-US" dirty="0"/>
                        <a:t>Download</a:t>
                      </a:r>
                    </a:p>
                  </a:txBody>
                  <a:tcPr/>
                </a:tc>
                <a:extLst>
                  <a:ext uri="{0D108BD9-81ED-4DB2-BD59-A6C34878D82A}">
                    <a16:rowId xmlns:a16="http://schemas.microsoft.com/office/drawing/2014/main" val="10000"/>
                  </a:ext>
                </a:extLst>
              </a:tr>
              <a:tr h="360040">
                <a:tc>
                  <a:txBody>
                    <a:bodyPr/>
                    <a:lstStyle/>
                    <a:p>
                      <a:r>
                        <a:rPr lang="en-US" dirty="0"/>
                        <a:t>ARACHNE</a:t>
                      </a:r>
                    </a:p>
                  </a:txBody>
                  <a:tcPr/>
                </a:tc>
                <a:tc>
                  <a:txBody>
                    <a:bodyPr/>
                    <a:lstStyle/>
                    <a:p>
                      <a:r>
                        <a:rPr lang="en-US" dirty="0"/>
                        <a:t>2002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err="1"/>
                        <a:t>Genome</a:t>
                      </a:r>
                      <a:r>
                        <a:rPr lang="it-IT" sz="1400" dirty="0"/>
                        <a:t> Res. 2002. 12: 177-189</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http://</a:t>
                      </a:r>
                      <a:r>
                        <a:rPr lang="en-US" sz="1400" dirty="0" err="1"/>
                        <a:t>www.genome.wi.mit.edu</a:t>
                      </a:r>
                      <a:endParaRPr lang="en-US" sz="1400" dirty="0"/>
                    </a:p>
                  </a:txBody>
                  <a:tcPr/>
                </a:tc>
                <a:extLst>
                  <a:ext uri="{0D108BD9-81ED-4DB2-BD59-A6C34878D82A}">
                    <a16:rowId xmlns:a16="http://schemas.microsoft.com/office/drawing/2014/main" val="10001"/>
                  </a:ext>
                </a:extLst>
              </a:tr>
              <a:tr h="426328">
                <a:tc>
                  <a:txBody>
                    <a:bodyPr/>
                    <a:lstStyle/>
                    <a:p>
                      <a:r>
                        <a:rPr lang="en-US" dirty="0"/>
                        <a:t>PHRAP</a:t>
                      </a:r>
                    </a:p>
                  </a:txBody>
                  <a:tcPr/>
                </a:tc>
                <a:tc>
                  <a:txBody>
                    <a:bodyPr/>
                    <a:lstStyle/>
                    <a:p>
                      <a:r>
                        <a:rPr lang="en-US" dirty="0"/>
                        <a:t>1994</a:t>
                      </a:r>
                    </a:p>
                  </a:txBody>
                  <a:tcPr/>
                </a:tc>
                <a:tc>
                  <a:txBody>
                    <a:bodyPr/>
                    <a:lstStyle/>
                    <a:p>
                      <a:r>
                        <a:rPr lang="en-US" sz="1400" dirty="0"/>
                        <a:t>http://</a:t>
                      </a:r>
                      <a:r>
                        <a:rPr lang="en-US" sz="1400" dirty="0" err="1"/>
                        <a:t>www.phrap.org</a:t>
                      </a:r>
                      <a:r>
                        <a:rPr lang="en-US" sz="1400" dirty="0"/>
                        <a:t>/</a:t>
                      </a:r>
                      <a:r>
                        <a:rPr lang="en-US" sz="1400" dirty="0" err="1"/>
                        <a:t>phredphrap</a:t>
                      </a:r>
                      <a:r>
                        <a:rPr lang="en-US" sz="1400" dirty="0"/>
                        <a:t>/</a:t>
                      </a:r>
                      <a:r>
                        <a:rPr lang="en-US" sz="1400" dirty="0" err="1"/>
                        <a:t>phrap.html</a:t>
                      </a:r>
                      <a:endParaRPr lang="en-US" sz="1400" dirty="0"/>
                    </a:p>
                  </a:txBody>
                  <a:tcPr/>
                </a:tc>
                <a:tc>
                  <a:txBody>
                    <a:bodyPr/>
                    <a:lstStyle/>
                    <a:p>
                      <a:r>
                        <a:rPr lang="en-US" sz="1400" dirty="0"/>
                        <a:t>http://</a:t>
                      </a:r>
                      <a:r>
                        <a:rPr lang="en-US" sz="1400" dirty="0" err="1"/>
                        <a:t>www.phrap.org</a:t>
                      </a:r>
                      <a:r>
                        <a:rPr lang="en-US" sz="1400" dirty="0"/>
                        <a:t>/</a:t>
                      </a:r>
                    </a:p>
                  </a:txBody>
                  <a:tcPr/>
                </a:tc>
                <a:extLst>
                  <a:ext uri="{0D108BD9-81ED-4DB2-BD59-A6C34878D82A}">
                    <a16:rowId xmlns:a16="http://schemas.microsoft.com/office/drawing/2014/main" val="10002"/>
                  </a:ext>
                </a:extLst>
              </a:tr>
              <a:tr h="412224">
                <a:tc>
                  <a:txBody>
                    <a:bodyPr/>
                    <a:lstStyle/>
                    <a:p>
                      <a:r>
                        <a:rPr lang="en-US" dirty="0"/>
                        <a:t>CAP</a:t>
                      </a:r>
                    </a:p>
                  </a:txBody>
                  <a:tcPr/>
                </a:tc>
                <a:tc>
                  <a:txBody>
                    <a:bodyPr/>
                    <a:lstStyle/>
                    <a:p>
                      <a:r>
                        <a:rPr lang="en-US" dirty="0"/>
                        <a:t>1999</a:t>
                      </a:r>
                    </a:p>
                  </a:txBody>
                  <a:tcPr/>
                </a:tc>
                <a:tc>
                  <a:txBody>
                    <a:bodyPr/>
                    <a:lstStyle/>
                    <a:p>
                      <a:r>
                        <a:rPr lang="en-US" sz="1400" dirty="0"/>
                        <a:t>Genome Res. 1999.</a:t>
                      </a:r>
                      <a:r>
                        <a:rPr lang="en-US" sz="1400" baseline="0" dirty="0"/>
                        <a:t> </a:t>
                      </a:r>
                      <a:r>
                        <a:rPr lang="en-US" sz="1400" dirty="0"/>
                        <a:t>9: 868-877</a:t>
                      </a:r>
                    </a:p>
                  </a:txBody>
                  <a:tcPr/>
                </a:tc>
                <a:tc>
                  <a:txBody>
                    <a:bodyPr/>
                    <a:lstStyle/>
                    <a:p>
                      <a:r>
                        <a:rPr lang="en-US" sz="1400" dirty="0"/>
                        <a:t>http://</a:t>
                      </a:r>
                      <a:r>
                        <a:rPr lang="en-US" sz="1400" dirty="0" err="1"/>
                        <a:t>seq.cs.iastate.edu</a:t>
                      </a:r>
                      <a:r>
                        <a:rPr lang="en-US" sz="1400" dirty="0"/>
                        <a:t>/</a:t>
                      </a:r>
                    </a:p>
                  </a:txBody>
                  <a:tcPr/>
                </a:tc>
                <a:extLst>
                  <a:ext uri="{0D108BD9-81ED-4DB2-BD59-A6C34878D82A}">
                    <a16:rowId xmlns:a16="http://schemas.microsoft.com/office/drawing/2014/main" val="10003"/>
                  </a:ext>
                </a:extLst>
              </a:tr>
              <a:tr h="360040">
                <a:tc>
                  <a:txBody>
                    <a:bodyPr/>
                    <a:lstStyle/>
                    <a:p>
                      <a:r>
                        <a:rPr lang="en-US" dirty="0"/>
                        <a:t>TIGR</a:t>
                      </a:r>
                    </a:p>
                  </a:txBody>
                  <a:tcPr/>
                </a:tc>
                <a:tc>
                  <a:txBody>
                    <a:bodyPr/>
                    <a:lstStyle/>
                    <a:p>
                      <a:r>
                        <a:rPr lang="en-US" dirty="0"/>
                        <a:t>1995</a:t>
                      </a:r>
                    </a:p>
                  </a:txBody>
                  <a:tcPr/>
                </a:tc>
                <a:tc>
                  <a:txBody>
                    <a:bodyPr/>
                    <a:lstStyle/>
                    <a:p>
                      <a:r>
                        <a:rPr lang="en-US" sz="1400" dirty="0"/>
                        <a:t>Genome </a:t>
                      </a:r>
                      <a:r>
                        <a:rPr lang="en-US" sz="1400" dirty="0" err="1"/>
                        <a:t>Sci</a:t>
                      </a:r>
                      <a:r>
                        <a:rPr lang="en-US" sz="1400" dirty="0"/>
                        <a:t> Tech. 1995. 1:9-19</a:t>
                      </a:r>
                    </a:p>
                  </a:txBody>
                  <a:tcPr/>
                </a:tc>
                <a:tc>
                  <a:txBody>
                    <a:bodyPr/>
                    <a:lstStyle/>
                    <a:p>
                      <a:r>
                        <a:rPr lang="en-US" sz="1400" dirty="0"/>
                        <a:t>http://</a:t>
                      </a:r>
                      <a:r>
                        <a:rPr lang="en-US" sz="1400" dirty="0" err="1"/>
                        <a:t>www.jcvi.org</a:t>
                      </a:r>
                      <a:r>
                        <a:rPr lang="en-US" sz="1400" dirty="0"/>
                        <a:t>/</a:t>
                      </a:r>
                    </a:p>
                  </a:txBody>
                  <a:tcPr/>
                </a:tc>
                <a:extLst>
                  <a:ext uri="{0D108BD9-81ED-4DB2-BD59-A6C34878D82A}">
                    <a16:rowId xmlns:a16="http://schemas.microsoft.com/office/drawing/2014/main" val="10004"/>
                  </a:ext>
                </a:extLst>
              </a:tr>
              <a:tr h="426328">
                <a:tc>
                  <a:txBody>
                    <a:bodyPr/>
                    <a:lstStyle/>
                    <a:p>
                      <a:r>
                        <a:rPr lang="en-US" dirty="0"/>
                        <a:t>CELERA </a:t>
                      </a:r>
                    </a:p>
                  </a:txBody>
                  <a:tcPr/>
                </a:tc>
                <a:tc>
                  <a:txBody>
                    <a:bodyPr/>
                    <a:lstStyle/>
                    <a:p>
                      <a:r>
                        <a:rPr lang="en-US" dirty="0"/>
                        <a:t>2000</a:t>
                      </a:r>
                    </a:p>
                  </a:txBody>
                  <a:tcPr/>
                </a:tc>
                <a:tc>
                  <a:txBody>
                    <a:bodyPr/>
                    <a:lstStyle/>
                    <a:p>
                      <a:r>
                        <a:rPr lang="en-US" sz="1400" dirty="0"/>
                        <a:t>Science. 2000. 287:2196-2204</a:t>
                      </a:r>
                    </a:p>
                  </a:txBody>
                  <a:tcPr/>
                </a:tc>
                <a:tc>
                  <a:txBody>
                    <a:bodyPr/>
                    <a:lstStyle/>
                    <a:p>
                      <a:r>
                        <a:rPr lang="en-US" sz="1400" dirty="0"/>
                        <a:t>http://</a:t>
                      </a:r>
                      <a:r>
                        <a:rPr lang="en-US" sz="1400" dirty="0" err="1"/>
                        <a:t>wgs-assembler.sourceforge.net</a:t>
                      </a:r>
                      <a:endParaRPr lang="en-US" sz="1400" dirty="0"/>
                    </a:p>
                  </a:txBody>
                  <a:tcPr/>
                </a:tc>
                <a:extLst>
                  <a:ext uri="{0D108BD9-81ED-4DB2-BD59-A6C34878D82A}">
                    <a16:rowId xmlns:a16="http://schemas.microsoft.com/office/drawing/2014/main" val="10005"/>
                  </a:ext>
                </a:extLst>
              </a:tr>
              <a:tr h="426328">
                <a:tc>
                  <a:txBody>
                    <a:bodyPr/>
                    <a:lstStyle/>
                    <a:p>
                      <a:r>
                        <a:rPr lang="en-US" dirty="0" err="1"/>
                        <a:t>Newbler</a:t>
                      </a:r>
                      <a:endParaRPr lang="en-US" dirty="0"/>
                    </a:p>
                  </a:txBody>
                  <a:tcPr/>
                </a:tc>
                <a:tc>
                  <a:txBody>
                    <a:bodyPr/>
                    <a:lstStyle/>
                    <a:p>
                      <a:r>
                        <a:rPr lang="en-US" dirty="0"/>
                        <a:t>2005</a:t>
                      </a:r>
                    </a:p>
                  </a:txBody>
                  <a:tcPr/>
                </a:tc>
                <a:tc>
                  <a:txBody>
                    <a:bodyPr/>
                    <a:lstStyle/>
                    <a:p>
                      <a:r>
                        <a:rPr lang="en-US" sz="1400" dirty="0"/>
                        <a:t>Nature. 2005. 437:376-380</a:t>
                      </a:r>
                    </a:p>
                  </a:txBody>
                  <a:tcPr/>
                </a:tc>
                <a:tc>
                  <a:txBody>
                    <a:bodyPr/>
                    <a:lstStyle/>
                    <a:p>
                      <a:r>
                        <a:rPr lang="en-US" sz="1400" dirty="0"/>
                        <a:t>http://www.454.com/products/analysis-software/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1704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Genome</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a:t>
            </a:fld>
            <a:endParaRPr lang="en-US" dirty="0"/>
          </a:p>
        </p:txBody>
      </p:sp>
      <p:pic>
        <p:nvPicPr>
          <p:cNvPr id="3" name="Picture 2"/>
          <p:cNvPicPr>
            <a:picLocks noChangeAspect="1"/>
          </p:cNvPicPr>
          <p:nvPr/>
        </p:nvPicPr>
        <p:blipFill>
          <a:blip r:embed="rId2"/>
          <a:stretch>
            <a:fillRect/>
          </a:stretch>
        </p:blipFill>
        <p:spPr>
          <a:xfrm>
            <a:off x="551897" y="2420888"/>
            <a:ext cx="5028215" cy="3384376"/>
          </a:xfrm>
          <a:prstGeom prst="rect">
            <a:avLst/>
          </a:prstGeom>
        </p:spPr>
      </p:pic>
      <p:pic>
        <p:nvPicPr>
          <p:cNvPr id="4" name="Picture 3"/>
          <p:cNvPicPr>
            <a:picLocks noChangeAspect="1"/>
          </p:cNvPicPr>
          <p:nvPr/>
        </p:nvPicPr>
        <p:blipFill>
          <a:blip r:embed="rId3"/>
          <a:stretch>
            <a:fillRect/>
          </a:stretch>
        </p:blipFill>
        <p:spPr>
          <a:xfrm>
            <a:off x="5950702" y="1988840"/>
            <a:ext cx="2994827" cy="4309104"/>
          </a:xfrm>
          <a:prstGeom prst="rect">
            <a:avLst/>
          </a:prstGeom>
        </p:spPr>
      </p:pic>
      <p:sp>
        <p:nvSpPr>
          <p:cNvPr id="5" name="TextBox 4"/>
          <p:cNvSpPr txBox="1"/>
          <p:nvPr/>
        </p:nvSpPr>
        <p:spPr>
          <a:xfrm>
            <a:off x="2195736" y="2479679"/>
            <a:ext cx="1590249" cy="3154710"/>
          </a:xfrm>
          <a:prstGeom prst="rect">
            <a:avLst/>
          </a:prstGeom>
          <a:noFill/>
        </p:spPr>
        <p:txBody>
          <a:bodyPr wrap="none" rtlCol="0">
            <a:spAutoFit/>
          </a:bodyPr>
          <a:lstStyle/>
          <a:p>
            <a:r>
              <a:rPr lang="en-US" sz="19900" b="1" dirty="0">
                <a:solidFill>
                  <a:srgbClr val="FF0000"/>
                </a:solidFill>
              </a:rPr>
              <a:t>X</a:t>
            </a:r>
          </a:p>
        </p:txBody>
      </p:sp>
    </p:spTree>
    <p:extLst>
      <p:ext uri="{BB962C8B-B14F-4D97-AF65-F5344CB8AC3E}">
        <p14:creationId xmlns:p14="http://schemas.microsoft.com/office/powerpoint/2010/main" val="36520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a:t>
            </a:r>
            <a:r>
              <a:rPr lang="en-US" dirty="0" err="1"/>
              <a:t>mers</a:t>
            </a:r>
            <a:endParaRPr lang="en-US" dirty="0"/>
          </a:p>
        </p:txBody>
      </p:sp>
      <p:sp>
        <p:nvSpPr>
          <p:cNvPr id="3" name="Content Placeholder 2"/>
          <p:cNvSpPr>
            <a:spLocks noGrp="1"/>
          </p:cNvSpPr>
          <p:nvPr>
            <p:ph idx="1"/>
          </p:nvPr>
        </p:nvSpPr>
        <p:spPr>
          <a:xfrm>
            <a:off x="0" y="1628800"/>
            <a:ext cx="9144000" cy="936104"/>
          </a:xfrm>
        </p:spPr>
        <p:txBody>
          <a:bodyPr/>
          <a:lstStyle/>
          <a:p>
            <a:r>
              <a:rPr lang="en-US" i="1" dirty="0"/>
              <a:t>k</a:t>
            </a:r>
            <a:r>
              <a:rPr lang="en-US" dirty="0"/>
              <a:t>-</a:t>
            </a:r>
            <a:r>
              <a:rPr lang="en-US" dirty="0" err="1"/>
              <a:t>mers</a:t>
            </a:r>
            <a:r>
              <a:rPr lang="en-US" dirty="0"/>
              <a:t> are strings, of length </a:t>
            </a:r>
            <a:r>
              <a:rPr lang="en-US" i="1" dirty="0"/>
              <a:t>k</a:t>
            </a:r>
            <a:r>
              <a:rPr lang="en-US" dirty="0"/>
              <a:t>, of characters from a defined alphabet.</a:t>
            </a:r>
          </a:p>
        </p:txBody>
      </p:sp>
      <p:sp>
        <p:nvSpPr>
          <p:cNvPr id="4" name="Slide Number Placeholder 3"/>
          <p:cNvSpPr>
            <a:spLocks noGrp="1"/>
          </p:cNvSpPr>
          <p:nvPr>
            <p:ph type="sldNum" sz="quarter" idx="12"/>
          </p:nvPr>
        </p:nvSpPr>
        <p:spPr/>
        <p:txBody>
          <a:bodyPr/>
          <a:lstStyle/>
          <a:p>
            <a:fld id="{F9B76065-02A8-2140-ABFF-467A450FC727}" type="slidenum">
              <a:rPr lang="en-US" smtClean="0"/>
              <a:pPr/>
              <a:t>50</a:t>
            </a:fld>
            <a:endParaRPr lang="en-US" dirty="0"/>
          </a:p>
        </p:txBody>
      </p:sp>
      <p:sp>
        <p:nvSpPr>
          <p:cNvPr id="5" name="TextBox 4"/>
          <p:cNvSpPr txBox="1"/>
          <p:nvPr/>
        </p:nvSpPr>
        <p:spPr>
          <a:xfrm>
            <a:off x="395536" y="2348880"/>
            <a:ext cx="7571303" cy="1077218"/>
          </a:xfrm>
          <a:prstGeom prst="rect">
            <a:avLst/>
          </a:prstGeom>
          <a:noFill/>
        </p:spPr>
        <p:txBody>
          <a:bodyPr wrap="none" rtlCol="0">
            <a:spAutoFit/>
          </a:bodyPr>
          <a:lstStyle/>
          <a:p>
            <a:r>
              <a:rPr lang="en-US" sz="3200" dirty="0"/>
              <a:t>Given the set of reads:</a:t>
            </a:r>
          </a:p>
          <a:p>
            <a:r>
              <a:rPr lang="en-US" sz="3200" dirty="0"/>
              <a:t>			</a:t>
            </a:r>
            <a:r>
              <a:rPr lang="en-US" sz="3200" b="1" dirty="0"/>
              <a:t>R={TACAGT, CAGTC, AGTCA, CAGA}</a:t>
            </a:r>
          </a:p>
        </p:txBody>
      </p:sp>
      <p:sp>
        <p:nvSpPr>
          <p:cNvPr id="7" name="TextBox 6"/>
          <p:cNvSpPr txBox="1"/>
          <p:nvPr/>
        </p:nvSpPr>
        <p:spPr>
          <a:xfrm>
            <a:off x="0" y="3068960"/>
            <a:ext cx="1438815" cy="584776"/>
          </a:xfrm>
          <a:prstGeom prst="rect">
            <a:avLst/>
          </a:prstGeom>
          <a:noFill/>
        </p:spPr>
        <p:txBody>
          <a:bodyPr wrap="none" rtlCol="0">
            <a:spAutoFit/>
          </a:bodyPr>
          <a:lstStyle/>
          <a:p>
            <a:r>
              <a:rPr lang="en-US" sz="3200" dirty="0"/>
              <a:t>Answer</a:t>
            </a:r>
          </a:p>
        </p:txBody>
      </p:sp>
      <p:sp>
        <p:nvSpPr>
          <p:cNvPr id="8" name="TextBox 7"/>
          <p:cNvSpPr txBox="1"/>
          <p:nvPr/>
        </p:nvSpPr>
        <p:spPr>
          <a:xfrm>
            <a:off x="395536" y="3573016"/>
            <a:ext cx="8389323" cy="2862323"/>
          </a:xfrm>
          <a:prstGeom prst="rect">
            <a:avLst/>
          </a:prstGeom>
          <a:noFill/>
        </p:spPr>
        <p:txBody>
          <a:bodyPr wrap="square" rtlCol="0">
            <a:spAutoFit/>
          </a:bodyPr>
          <a:lstStyle/>
          <a:p>
            <a:pPr marL="342900" indent="-342900">
              <a:buFont typeface="+mj-lt"/>
              <a:buAutoNum type="arabicPeriod"/>
            </a:pPr>
            <a:r>
              <a:rPr lang="en-US" dirty="0"/>
              <a:t>How many </a:t>
            </a:r>
            <a:r>
              <a:rPr lang="en-US" i="1" dirty="0"/>
              <a:t>k-</a:t>
            </a:r>
            <a:r>
              <a:rPr lang="en-US" dirty="0" err="1"/>
              <a:t>mers</a:t>
            </a:r>
            <a:r>
              <a:rPr lang="en-US" dirty="0"/>
              <a:t> are in these reads (including duplicates), for </a:t>
            </a:r>
            <a:r>
              <a:rPr lang="en-US" i="1" dirty="0"/>
              <a:t>k</a:t>
            </a:r>
            <a:r>
              <a:rPr lang="en-US" dirty="0"/>
              <a:t>=3?</a:t>
            </a:r>
          </a:p>
          <a:p>
            <a:pPr marL="342900" indent="-342900">
              <a:buFont typeface="+mj-lt"/>
              <a:buAutoNum type="arabicPeriod"/>
            </a:pPr>
            <a:r>
              <a:rPr lang="en-US" dirty="0"/>
              <a:t>How many distinct </a:t>
            </a:r>
            <a:r>
              <a:rPr lang="en-US" i="1" dirty="0"/>
              <a:t>k</a:t>
            </a:r>
            <a:r>
              <a:rPr lang="en-US" dirty="0"/>
              <a:t>-</a:t>
            </a:r>
            <a:r>
              <a:rPr lang="en-US" dirty="0" err="1"/>
              <a:t>mers</a:t>
            </a:r>
            <a:r>
              <a:rPr lang="en-US" dirty="0"/>
              <a:t> are in these reads?</a:t>
            </a:r>
          </a:p>
          <a:p>
            <a:pPr marL="800100" lvl="1" indent="-342900">
              <a:buFont typeface="+mj-lt"/>
              <a:buAutoNum type="alphaLcPeriod"/>
            </a:pPr>
            <a:r>
              <a:rPr lang="en-US" dirty="0"/>
              <a:t>For</a:t>
            </a:r>
            <a:r>
              <a:rPr lang="en-US" i="1" dirty="0"/>
              <a:t> k</a:t>
            </a:r>
            <a:r>
              <a:rPr lang="en-US" dirty="0"/>
              <a:t>=2</a:t>
            </a:r>
          </a:p>
          <a:p>
            <a:pPr marL="800100" lvl="1" indent="-342900">
              <a:buFont typeface="+mj-lt"/>
              <a:buAutoNum type="alphaLcPeriod"/>
            </a:pPr>
            <a:r>
              <a:rPr lang="en-US" dirty="0"/>
              <a:t>For </a:t>
            </a:r>
            <a:r>
              <a:rPr lang="en-US" i="1" dirty="0"/>
              <a:t>k</a:t>
            </a:r>
            <a:r>
              <a:rPr lang="en-US" dirty="0"/>
              <a:t>=3</a:t>
            </a:r>
          </a:p>
          <a:p>
            <a:pPr marL="800100" lvl="1" indent="-342900">
              <a:buFont typeface="+mj-lt"/>
              <a:buAutoNum type="alphaLcPeriod"/>
            </a:pPr>
            <a:r>
              <a:rPr lang="en-US" dirty="0"/>
              <a:t>For </a:t>
            </a:r>
            <a:r>
              <a:rPr lang="en-US" i="1" dirty="0"/>
              <a:t>k</a:t>
            </a:r>
            <a:r>
              <a:rPr lang="en-US" dirty="0"/>
              <a:t>=5</a:t>
            </a:r>
          </a:p>
          <a:p>
            <a:pPr marL="342900" indent="-342900">
              <a:buFont typeface="+mj-lt"/>
              <a:buAutoNum type="arabicPeriod"/>
            </a:pPr>
            <a:r>
              <a:rPr lang="en-US" dirty="0"/>
              <a:t>It appears that these reads come form the toy genome TACAGTCAGA. What is the largest </a:t>
            </a:r>
            <a:r>
              <a:rPr lang="en-US" i="1" dirty="0"/>
              <a:t>k</a:t>
            </a:r>
            <a:r>
              <a:rPr lang="en-US" dirty="0"/>
              <a:t> such that the set of distinct </a:t>
            </a:r>
            <a:r>
              <a:rPr lang="en-US" i="1" dirty="0"/>
              <a:t>k</a:t>
            </a:r>
            <a:r>
              <a:rPr lang="en-US" dirty="0"/>
              <a:t>-</a:t>
            </a:r>
            <a:r>
              <a:rPr lang="en-US" dirty="0" err="1"/>
              <a:t>mers</a:t>
            </a:r>
            <a:r>
              <a:rPr lang="en-US" dirty="0"/>
              <a:t> in the genome is exactly the set of distinct </a:t>
            </a:r>
            <a:r>
              <a:rPr lang="en-US" i="1" dirty="0"/>
              <a:t>k</a:t>
            </a:r>
            <a:r>
              <a:rPr lang="en-US" dirty="0"/>
              <a:t>-</a:t>
            </a:r>
            <a:r>
              <a:rPr lang="en-US" dirty="0" err="1"/>
              <a:t>mers</a:t>
            </a:r>
            <a:r>
              <a:rPr lang="en-US" dirty="0"/>
              <a:t> in the reads?</a:t>
            </a:r>
          </a:p>
          <a:p>
            <a:pPr marL="342900" indent="-342900">
              <a:buFont typeface="+mj-lt"/>
              <a:buAutoNum type="arabicPeriod"/>
            </a:pPr>
            <a:r>
              <a:rPr lang="en-US" dirty="0"/>
              <a:t>For any value of </a:t>
            </a:r>
            <a:r>
              <a:rPr lang="en-US" i="1" dirty="0"/>
              <a:t>k</a:t>
            </a:r>
            <a:r>
              <a:rPr lang="en-US" dirty="0"/>
              <a:t>, is there a mathematical relationship between </a:t>
            </a:r>
            <a:r>
              <a:rPr lang="en-US" i="1" dirty="0"/>
              <a:t>N</a:t>
            </a:r>
            <a:r>
              <a:rPr lang="en-US" dirty="0"/>
              <a:t>, the number of</a:t>
            </a:r>
            <a:r>
              <a:rPr lang="en-US" i="1" dirty="0"/>
              <a:t> k</a:t>
            </a:r>
            <a:r>
              <a:rPr lang="en-US" dirty="0"/>
              <a:t>-</a:t>
            </a:r>
            <a:r>
              <a:rPr lang="en-US" dirty="0" err="1"/>
              <a:t>mers</a:t>
            </a:r>
            <a:r>
              <a:rPr lang="en-US" dirty="0"/>
              <a:t> (incl. duplicates) in a sequence, and </a:t>
            </a:r>
            <a:r>
              <a:rPr lang="en-US" i="1" dirty="0"/>
              <a:t>L</a:t>
            </a:r>
            <a:r>
              <a:rPr lang="en-US" dirty="0"/>
              <a:t>, the length of the sequence?</a:t>
            </a:r>
          </a:p>
        </p:txBody>
      </p:sp>
    </p:spTree>
    <p:extLst>
      <p:ext uri="{BB962C8B-B14F-4D97-AF65-F5344CB8AC3E}">
        <p14:creationId xmlns:p14="http://schemas.microsoft.com/office/powerpoint/2010/main" val="641278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51</a:t>
            </a:fld>
            <a:endParaRPr lang="en-US" dirty="0"/>
          </a:p>
        </p:txBody>
      </p:sp>
      <p:sp>
        <p:nvSpPr>
          <p:cNvPr id="7" name="Rectangle 6"/>
          <p:cNvSpPr/>
          <p:nvPr/>
        </p:nvSpPr>
        <p:spPr>
          <a:xfrm>
            <a:off x="3419872" y="6021288"/>
            <a:ext cx="5760640" cy="461665"/>
          </a:xfrm>
          <a:prstGeom prst="rect">
            <a:avLst/>
          </a:prstGeom>
        </p:spPr>
        <p:txBody>
          <a:bodyPr wrap="square">
            <a:spAutoFit/>
          </a:bodyPr>
          <a:lstStyle/>
          <a:p>
            <a:r>
              <a:rPr lang="en-US" sz="1200" dirty="0" err="1"/>
              <a:t>Compeau</a:t>
            </a:r>
            <a:r>
              <a:rPr lang="en-US" sz="1200" dirty="0"/>
              <a:t> et al., 2011. </a:t>
            </a:r>
            <a:r>
              <a:rPr lang="en-US" sz="1200" dirty="0">
                <a:hlinkClick r:id="rId2"/>
              </a:rPr>
              <a:t>http://www.nature.com/nbt/journal/v29/n11/pdf/nbt.2023.pdf</a:t>
            </a:r>
            <a:endParaRPr lang="en-US" sz="1200" dirty="0"/>
          </a:p>
          <a:p>
            <a:r>
              <a:rPr lang="en-US" sz="1200" dirty="0">
                <a:hlinkClick r:id="rId3"/>
              </a:rPr>
              <a:t>https://en.wikipedia.org/wiki/Nicolaas_Govert_de_Bruijn</a:t>
            </a:r>
            <a:endParaRPr lang="en-US" sz="1200" dirty="0"/>
          </a:p>
        </p:txBody>
      </p:sp>
      <p:pic>
        <p:nvPicPr>
          <p:cNvPr id="3" name="Picture 2"/>
          <p:cNvPicPr>
            <a:picLocks noChangeAspect="1"/>
          </p:cNvPicPr>
          <p:nvPr/>
        </p:nvPicPr>
        <p:blipFill>
          <a:blip r:embed="rId4"/>
          <a:stretch>
            <a:fillRect/>
          </a:stretch>
        </p:blipFill>
        <p:spPr>
          <a:xfrm>
            <a:off x="289354" y="1916832"/>
            <a:ext cx="1257282" cy="1800200"/>
          </a:xfrm>
          <a:prstGeom prst="rect">
            <a:avLst/>
          </a:prstGeom>
        </p:spPr>
      </p:pic>
      <p:sp>
        <p:nvSpPr>
          <p:cNvPr id="4" name="TextBox 3"/>
          <p:cNvSpPr txBox="1"/>
          <p:nvPr/>
        </p:nvSpPr>
        <p:spPr>
          <a:xfrm>
            <a:off x="1590765" y="1844824"/>
            <a:ext cx="1757099" cy="369332"/>
          </a:xfrm>
          <a:prstGeom prst="rect">
            <a:avLst/>
          </a:prstGeom>
          <a:noFill/>
        </p:spPr>
        <p:txBody>
          <a:bodyPr wrap="none" rtlCol="0">
            <a:spAutoFit/>
          </a:bodyPr>
          <a:lstStyle/>
          <a:p>
            <a:r>
              <a:rPr lang="en-US" dirty="0"/>
              <a:t>Nicolas de </a:t>
            </a:r>
            <a:r>
              <a:rPr lang="en-US" dirty="0" err="1"/>
              <a:t>Bruijn</a:t>
            </a:r>
            <a:endParaRPr lang="en-US" dirty="0"/>
          </a:p>
        </p:txBody>
      </p:sp>
      <p:sp>
        <p:nvSpPr>
          <p:cNvPr id="5" name="Rectangle 4"/>
          <p:cNvSpPr/>
          <p:nvPr/>
        </p:nvSpPr>
        <p:spPr>
          <a:xfrm>
            <a:off x="1553278" y="2214156"/>
            <a:ext cx="1427757" cy="369332"/>
          </a:xfrm>
          <a:prstGeom prst="rect">
            <a:avLst/>
          </a:prstGeom>
        </p:spPr>
        <p:txBody>
          <a:bodyPr wrap="none">
            <a:spAutoFit/>
          </a:bodyPr>
          <a:lstStyle/>
          <a:p>
            <a:r>
              <a:rPr lang="en-US" dirty="0"/>
              <a:t>(1918 –2012)</a:t>
            </a:r>
          </a:p>
        </p:txBody>
      </p:sp>
      <p:sp>
        <p:nvSpPr>
          <p:cNvPr id="8" name="Rectangle 7"/>
          <p:cNvSpPr/>
          <p:nvPr/>
        </p:nvSpPr>
        <p:spPr>
          <a:xfrm>
            <a:off x="1590765" y="2583488"/>
            <a:ext cx="1338828" cy="369332"/>
          </a:xfrm>
          <a:prstGeom prst="rect">
            <a:avLst/>
          </a:prstGeom>
        </p:spPr>
        <p:txBody>
          <a:bodyPr wrap="none">
            <a:spAutoFit/>
          </a:bodyPr>
          <a:lstStyle/>
          <a:p>
            <a:r>
              <a:rPr lang="en-US" dirty="0"/>
              <a:t>Netherlands</a:t>
            </a:r>
          </a:p>
        </p:txBody>
      </p:sp>
      <p:sp>
        <p:nvSpPr>
          <p:cNvPr id="11" name="Rectangle 10"/>
          <p:cNvSpPr/>
          <p:nvPr/>
        </p:nvSpPr>
        <p:spPr>
          <a:xfrm>
            <a:off x="3762890" y="1849778"/>
            <a:ext cx="5095360" cy="923330"/>
          </a:xfrm>
          <a:prstGeom prst="rect">
            <a:avLst/>
          </a:prstGeom>
        </p:spPr>
        <p:txBody>
          <a:bodyPr wrap="square">
            <a:spAutoFit/>
          </a:bodyPr>
          <a:lstStyle/>
          <a:p>
            <a:r>
              <a:rPr lang="en-US" dirty="0"/>
              <a:t>The Problem:  find a shortest circular “superstring” that contains all possible “substrings” of length k (</a:t>
            </a:r>
            <a:r>
              <a:rPr lang="en-US" b="1" dirty="0"/>
              <a:t>k-</a:t>
            </a:r>
            <a:r>
              <a:rPr lang="en-US" b="1" dirty="0" err="1"/>
              <a:t>mers</a:t>
            </a:r>
            <a:r>
              <a:rPr lang="en-US" dirty="0"/>
              <a:t>) over a given alphabet.</a:t>
            </a:r>
          </a:p>
        </p:txBody>
      </p:sp>
      <p:sp>
        <p:nvSpPr>
          <p:cNvPr id="12" name="TextBox 11"/>
          <p:cNvSpPr txBox="1"/>
          <p:nvPr/>
        </p:nvSpPr>
        <p:spPr>
          <a:xfrm>
            <a:off x="2722292" y="2978505"/>
            <a:ext cx="6366985" cy="369332"/>
          </a:xfrm>
          <a:prstGeom prst="rect">
            <a:avLst/>
          </a:prstGeom>
          <a:noFill/>
        </p:spPr>
        <p:txBody>
          <a:bodyPr wrap="none" rtlCol="0">
            <a:spAutoFit/>
          </a:bodyPr>
          <a:lstStyle/>
          <a:p>
            <a:r>
              <a:rPr lang="en-US" b="1" dirty="0"/>
              <a:t>How many </a:t>
            </a:r>
            <a:r>
              <a:rPr lang="en-US" b="1" i="1" dirty="0"/>
              <a:t>k-</a:t>
            </a:r>
            <a:r>
              <a:rPr lang="en-US" b="1" i="1" dirty="0" err="1"/>
              <a:t>mers</a:t>
            </a:r>
            <a:r>
              <a:rPr lang="en-US" b="1" i="1" dirty="0"/>
              <a:t> </a:t>
            </a:r>
            <a:r>
              <a:rPr lang="en-US" b="1" dirty="0"/>
              <a:t>of length </a:t>
            </a:r>
            <a:r>
              <a:rPr lang="en-US" b="1" i="1" dirty="0"/>
              <a:t>k</a:t>
            </a:r>
            <a:r>
              <a:rPr lang="en-US" b="1" dirty="0"/>
              <a:t> exist over an alphabet of length </a:t>
            </a:r>
            <a:r>
              <a:rPr lang="en-US" b="1" i="1" dirty="0"/>
              <a:t>n</a:t>
            </a:r>
            <a:r>
              <a:rPr lang="en-US" b="1" dirty="0"/>
              <a:t>?</a:t>
            </a:r>
          </a:p>
        </p:txBody>
      </p:sp>
      <p:pic>
        <p:nvPicPr>
          <p:cNvPr id="13" name="Picture 12"/>
          <p:cNvPicPr>
            <a:picLocks noChangeAspect="1"/>
          </p:cNvPicPr>
          <p:nvPr/>
        </p:nvPicPr>
        <p:blipFill rotWithShape="1">
          <a:blip r:embed="rId5"/>
          <a:srcRect l="34769" r="35705"/>
          <a:stretch/>
        </p:blipFill>
        <p:spPr>
          <a:xfrm>
            <a:off x="3435224" y="3358211"/>
            <a:ext cx="4411678" cy="720080"/>
          </a:xfrm>
          <a:prstGeom prst="rect">
            <a:avLst/>
          </a:prstGeom>
        </p:spPr>
      </p:pic>
      <p:sp>
        <p:nvSpPr>
          <p:cNvPr id="14" name="TextBox 13"/>
          <p:cNvSpPr txBox="1"/>
          <p:nvPr/>
        </p:nvSpPr>
        <p:spPr>
          <a:xfrm>
            <a:off x="86852" y="4039364"/>
            <a:ext cx="3477036" cy="1754327"/>
          </a:xfrm>
          <a:prstGeom prst="rect">
            <a:avLst/>
          </a:prstGeom>
          <a:noFill/>
        </p:spPr>
        <p:txBody>
          <a:bodyPr wrap="square" rtlCol="0">
            <a:spAutoFit/>
          </a:bodyPr>
          <a:lstStyle/>
          <a:p>
            <a:pPr marL="285750" indent="-285750">
              <a:buFont typeface="Arial"/>
              <a:buChar char="•"/>
            </a:pPr>
            <a:r>
              <a:rPr lang="en-US" dirty="0"/>
              <a:t>Build a graph, where every possible (k-1)-</a:t>
            </a:r>
            <a:r>
              <a:rPr lang="en-US" dirty="0" err="1"/>
              <a:t>mer</a:t>
            </a:r>
            <a:r>
              <a:rPr lang="en-US" dirty="0"/>
              <a:t> is a node</a:t>
            </a:r>
          </a:p>
          <a:p>
            <a:pPr marL="285750" indent="-285750">
              <a:buFont typeface="Arial"/>
              <a:buChar char="•"/>
            </a:pPr>
            <a:r>
              <a:rPr lang="en-US" dirty="0"/>
              <a:t>Draw an edge between two nodes if there is a k-</a:t>
            </a:r>
            <a:r>
              <a:rPr lang="en-US" dirty="0" err="1"/>
              <a:t>mer</a:t>
            </a:r>
            <a:r>
              <a:rPr lang="en-US" dirty="0"/>
              <a:t> whose prefix is the first node and suffix is the second node</a:t>
            </a:r>
          </a:p>
        </p:txBody>
      </p:sp>
      <p:sp>
        <p:nvSpPr>
          <p:cNvPr id="15" name="TextBox 14"/>
          <p:cNvSpPr txBox="1"/>
          <p:nvPr/>
        </p:nvSpPr>
        <p:spPr>
          <a:xfrm>
            <a:off x="3839882" y="4521636"/>
            <a:ext cx="5018368" cy="646331"/>
          </a:xfrm>
          <a:prstGeom prst="rect">
            <a:avLst/>
          </a:prstGeom>
          <a:noFill/>
        </p:spPr>
        <p:txBody>
          <a:bodyPr wrap="square" rtlCol="0">
            <a:spAutoFit/>
          </a:bodyPr>
          <a:lstStyle/>
          <a:p>
            <a:r>
              <a:rPr lang="en-US" dirty="0"/>
              <a:t>Example: Find the shortest circular superstring that contains all k-</a:t>
            </a:r>
            <a:r>
              <a:rPr lang="en-US" dirty="0" err="1"/>
              <a:t>mer</a:t>
            </a:r>
            <a:r>
              <a:rPr lang="en-US" dirty="0"/>
              <a:t> of length 4 on a binary alphabet</a:t>
            </a:r>
          </a:p>
        </p:txBody>
      </p:sp>
    </p:spTree>
    <p:extLst>
      <p:ext uri="{BB962C8B-B14F-4D97-AF65-F5344CB8AC3E}">
        <p14:creationId xmlns:p14="http://schemas.microsoft.com/office/powerpoint/2010/main" val="200361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52</a:t>
            </a:fld>
            <a:endParaRPr lang="en-US" dirty="0"/>
          </a:p>
        </p:txBody>
      </p:sp>
      <p:sp>
        <p:nvSpPr>
          <p:cNvPr id="7" name="Rectangle 6"/>
          <p:cNvSpPr/>
          <p:nvPr/>
        </p:nvSpPr>
        <p:spPr>
          <a:xfrm>
            <a:off x="3419872" y="6021288"/>
            <a:ext cx="5760640" cy="461665"/>
          </a:xfrm>
          <a:prstGeom prst="rect">
            <a:avLst/>
          </a:prstGeom>
        </p:spPr>
        <p:txBody>
          <a:bodyPr wrap="square">
            <a:spAutoFit/>
          </a:bodyPr>
          <a:lstStyle/>
          <a:p>
            <a:r>
              <a:rPr lang="en-US" sz="1200" dirty="0" err="1"/>
              <a:t>Compeau</a:t>
            </a:r>
            <a:r>
              <a:rPr lang="en-US" sz="1200" dirty="0"/>
              <a:t> et al., 2011. </a:t>
            </a:r>
            <a:r>
              <a:rPr lang="en-US" sz="1200" dirty="0">
                <a:hlinkClick r:id="rId2"/>
              </a:rPr>
              <a:t>http://www.nature.com/nbt/journal/v29/n11/pdf/nbt.2023.pdf</a:t>
            </a:r>
            <a:endParaRPr lang="en-US" sz="1200" dirty="0"/>
          </a:p>
          <a:p>
            <a:r>
              <a:rPr lang="en-US" sz="1200" dirty="0">
                <a:hlinkClick r:id="rId3"/>
              </a:rPr>
              <a:t>https://en.wikipedia.org/wiki/Nicolaas_Govert_de_Bruijn</a:t>
            </a:r>
            <a:endParaRPr lang="en-US" sz="1200" dirty="0"/>
          </a:p>
        </p:txBody>
      </p:sp>
      <p:sp>
        <p:nvSpPr>
          <p:cNvPr id="12" name="TextBox 11"/>
          <p:cNvSpPr txBox="1"/>
          <p:nvPr/>
        </p:nvSpPr>
        <p:spPr>
          <a:xfrm>
            <a:off x="3491880" y="1700808"/>
            <a:ext cx="5298596" cy="369332"/>
          </a:xfrm>
          <a:prstGeom prst="rect">
            <a:avLst/>
          </a:prstGeom>
          <a:noFill/>
        </p:spPr>
        <p:txBody>
          <a:bodyPr wrap="none" rtlCol="0">
            <a:spAutoFit/>
          </a:bodyPr>
          <a:lstStyle/>
          <a:p>
            <a:r>
              <a:rPr lang="en-US" b="1" dirty="0"/>
              <a:t>How many </a:t>
            </a:r>
            <a:r>
              <a:rPr lang="en-US" b="1" i="1" dirty="0"/>
              <a:t>4-mers </a:t>
            </a:r>
            <a:r>
              <a:rPr lang="en-US" b="1" dirty="0"/>
              <a:t>exist over an alphabet of length </a:t>
            </a:r>
            <a:r>
              <a:rPr lang="en-US" b="1" i="1" dirty="0"/>
              <a:t>2</a:t>
            </a:r>
            <a:r>
              <a:rPr lang="en-US" b="1" dirty="0"/>
              <a:t>?</a:t>
            </a:r>
          </a:p>
        </p:txBody>
      </p:sp>
      <p:sp>
        <p:nvSpPr>
          <p:cNvPr id="14" name="TextBox 13"/>
          <p:cNvSpPr txBox="1"/>
          <p:nvPr/>
        </p:nvSpPr>
        <p:spPr>
          <a:xfrm>
            <a:off x="86852" y="1772816"/>
            <a:ext cx="3477036" cy="1754327"/>
          </a:xfrm>
          <a:prstGeom prst="rect">
            <a:avLst/>
          </a:prstGeom>
          <a:noFill/>
        </p:spPr>
        <p:txBody>
          <a:bodyPr wrap="square" rtlCol="0">
            <a:spAutoFit/>
          </a:bodyPr>
          <a:lstStyle/>
          <a:p>
            <a:pPr marL="285750" indent="-285750">
              <a:buFont typeface="Arial"/>
              <a:buChar char="•"/>
            </a:pPr>
            <a:r>
              <a:rPr lang="en-US" dirty="0"/>
              <a:t>Build a graph, where every possible (k-1)-</a:t>
            </a:r>
            <a:r>
              <a:rPr lang="en-US" dirty="0" err="1"/>
              <a:t>mer</a:t>
            </a:r>
            <a:r>
              <a:rPr lang="en-US" dirty="0"/>
              <a:t> is a node</a:t>
            </a:r>
          </a:p>
          <a:p>
            <a:pPr marL="285750" indent="-285750">
              <a:buFont typeface="Arial"/>
              <a:buChar char="•"/>
            </a:pPr>
            <a:r>
              <a:rPr lang="en-US" dirty="0"/>
              <a:t>Draw an edge between two nodes if there is a k-</a:t>
            </a:r>
            <a:r>
              <a:rPr lang="en-US" dirty="0" err="1"/>
              <a:t>mer</a:t>
            </a:r>
            <a:r>
              <a:rPr lang="en-US" dirty="0"/>
              <a:t> whose prefix is the first node and suffix is the second node</a:t>
            </a:r>
          </a:p>
        </p:txBody>
      </p:sp>
      <p:sp>
        <p:nvSpPr>
          <p:cNvPr id="15" name="TextBox 14"/>
          <p:cNvSpPr txBox="1"/>
          <p:nvPr/>
        </p:nvSpPr>
        <p:spPr>
          <a:xfrm>
            <a:off x="158860" y="3573016"/>
            <a:ext cx="3333020" cy="923330"/>
          </a:xfrm>
          <a:prstGeom prst="rect">
            <a:avLst/>
          </a:prstGeom>
          <a:noFill/>
        </p:spPr>
        <p:txBody>
          <a:bodyPr wrap="square" rtlCol="0">
            <a:spAutoFit/>
          </a:bodyPr>
          <a:lstStyle/>
          <a:p>
            <a:r>
              <a:rPr lang="en-US" b="1" dirty="0"/>
              <a:t>Find the shortest superstring that contains all k-</a:t>
            </a:r>
            <a:r>
              <a:rPr lang="en-US" b="1" dirty="0" err="1"/>
              <a:t>mer</a:t>
            </a:r>
            <a:r>
              <a:rPr lang="en-US" b="1" dirty="0"/>
              <a:t> of length 4 on a binary alphabet</a:t>
            </a:r>
          </a:p>
        </p:txBody>
      </p:sp>
      <p:sp>
        <p:nvSpPr>
          <p:cNvPr id="9" name="TextBox 8"/>
          <p:cNvSpPr txBox="1"/>
          <p:nvPr/>
        </p:nvSpPr>
        <p:spPr>
          <a:xfrm>
            <a:off x="5508104" y="1916832"/>
            <a:ext cx="1272554" cy="646331"/>
          </a:xfrm>
          <a:prstGeom prst="rect">
            <a:avLst/>
          </a:prstGeom>
          <a:noFill/>
        </p:spPr>
        <p:txBody>
          <a:bodyPr wrap="none" rtlCol="0">
            <a:spAutoFit/>
          </a:bodyPr>
          <a:lstStyle/>
          <a:p>
            <a:r>
              <a:rPr lang="en-US" sz="3600" dirty="0"/>
              <a:t>2</a:t>
            </a:r>
            <a:r>
              <a:rPr lang="en-US" sz="3600" baseline="30000" dirty="0"/>
              <a:t>4</a:t>
            </a:r>
            <a:r>
              <a:rPr lang="en-US" sz="3600" dirty="0"/>
              <a:t>=16</a:t>
            </a:r>
          </a:p>
        </p:txBody>
      </p:sp>
      <p:sp>
        <p:nvSpPr>
          <p:cNvPr id="17" name="TextBox 16"/>
          <p:cNvSpPr txBox="1"/>
          <p:nvPr/>
        </p:nvSpPr>
        <p:spPr>
          <a:xfrm>
            <a:off x="3623027" y="2492896"/>
            <a:ext cx="3548417" cy="369332"/>
          </a:xfrm>
          <a:prstGeom prst="rect">
            <a:avLst/>
          </a:prstGeom>
          <a:noFill/>
        </p:spPr>
        <p:txBody>
          <a:bodyPr wrap="none" rtlCol="0">
            <a:spAutoFit/>
          </a:bodyPr>
          <a:lstStyle/>
          <a:p>
            <a:r>
              <a:rPr lang="en-US" dirty="0"/>
              <a:t>1. Create all k-1 nodes (how many?)</a:t>
            </a:r>
          </a:p>
        </p:txBody>
      </p:sp>
      <p:grpSp>
        <p:nvGrpSpPr>
          <p:cNvPr id="30" name="Group 29"/>
          <p:cNvGrpSpPr/>
          <p:nvPr/>
        </p:nvGrpSpPr>
        <p:grpSpPr>
          <a:xfrm>
            <a:off x="3910861" y="3298051"/>
            <a:ext cx="4117523" cy="2461340"/>
            <a:chOff x="3910861" y="3298051"/>
            <a:chExt cx="4117523" cy="2461340"/>
          </a:xfrm>
        </p:grpSpPr>
        <p:sp>
          <p:nvSpPr>
            <p:cNvPr id="16" name="Oval 15"/>
            <p:cNvSpPr/>
            <p:nvPr/>
          </p:nvSpPr>
          <p:spPr>
            <a:xfrm>
              <a:off x="3910861" y="3298051"/>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001</a:t>
              </a:r>
            </a:p>
          </p:txBody>
        </p:sp>
        <p:sp>
          <p:nvSpPr>
            <p:cNvPr id="18" name="Oval 17"/>
            <p:cNvSpPr/>
            <p:nvPr/>
          </p:nvSpPr>
          <p:spPr>
            <a:xfrm>
              <a:off x="3910861"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000</a:t>
              </a:r>
            </a:p>
          </p:txBody>
        </p:sp>
        <p:sp>
          <p:nvSpPr>
            <p:cNvPr id="19" name="Oval 18"/>
            <p:cNvSpPr/>
            <p:nvPr/>
          </p:nvSpPr>
          <p:spPr>
            <a:xfrm>
              <a:off x="3910861" y="5301208"/>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100</a:t>
              </a:r>
            </a:p>
          </p:txBody>
        </p:sp>
        <p:sp>
          <p:nvSpPr>
            <p:cNvPr id="20" name="Oval 19"/>
            <p:cNvSpPr/>
            <p:nvPr/>
          </p:nvSpPr>
          <p:spPr>
            <a:xfrm>
              <a:off x="5193937"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010</a:t>
              </a:r>
            </a:p>
          </p:txBody>
        </p:sp>
        <p:sp>
          <p:nvSpPr>
            <p:cNvPr id="21" name="Oval 20"/>
            <p:cNvSpPr/>
            <p:nvPr/>
          </p:nvSpPr>
          <p:spPr>
            <a:xfrm>
              <a:off x="6322475"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101</a:t>
              </a:r>
            </a:p>
          </p:txBody>
        </p:sp>
        <p:sp>
          <p:nvSpPr>
            <p:cNvPr id="22" name="Oval 21"/>
            <p:cNvSpPr/>
            <p:nvPr/>
          </p:nvSpPr>
          <p:spPr>
            <a:xfrm>
              <a:off x="7570201"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111</a:t>
              </a:r>
            </a:p>
          </p:txBody>
        </p:sp>
        <p:sp>
          <p:nvSpPr>
            <p:cNvPr id="23" name="Oval 22"/>
            <p:cNvSpPr/>
            <p:nvPr/>
          </p:nvSpPr>
          <p:spPr>
            <a:xfrm>
              <a:off x="7570201" y="3298051"/>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011</a:t>
              </a:r>
            </a:p>
          </p:txBody>
        </p:sp>
        <p:sp>
          <p:nvSpPr>
            <p:cNvPr id="24" name="Oval 23"/>
            <p:cNvSpPr/>
            <p:nvPr/>
          </p:nvSpPr>
          <p:spPr>
            <a:xfrm>
              <a:off x="7570201" y="5301208"/>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110</a:t>
              </a:r>
            </a:p>
          </p:txBody>
        </p:sp>
      </p:grpSp>
      <p:sp>
        <p:nvSpPr>
          <p:cNvPr id="26" name="TextBox 25"/>
          <p:cNvSpPr txBox="1"/>
          <p:nvPr/>
        </p:nvSpPr>
        <p:spPr>
          <a:xfrm>
            <a:off x="683568" y="4437112"/>
            <a:ext cx="1954381" cy="369332"/>
          </a:xfrm>
          <a:prstGeom prst="rect">
            <a:avLst/>
          </a:prstGeom>
          <a:noFill/>
        </p:spPr>
        <p:txBody>
          <a:bodyPr wrap="none" rtlCol="0">
            <a:spAutoFit/>
          </a:bodyPr>
          <a:lstStyle/>
          <a:p>
            <a:r>
              <a:rPr lang="en-US" dirty="0"/>
              <a:t>All possible 4-mers</a:t>
            </a:r>
          </a:p>
        </p:txBody>
      </p:sp>
      <p:cxnSp>
        <p:nvCxnSpPr>
          <p:cNvPr id="28" name="Straight Arrow Connector 27"/>
          <p:cNvCxnSpPr/>
          <p:nvPr/>
        </p:nvCxnSpPr>
        <p:spPr>
          <a:xfrm>
            <a:off x="467544" y="4866208"/>
            <a:ext cx="504056" cy="0"/>
          </a:xfrm>
          <a:prstGeom prst="straightConnector1">
            <a:avLst/>
          </a:prstGeom>
          <a:ln w="508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623027" y="2780928"/>
            <a:ext cx="1512291" cy="369332"/>
          </a:xfrm>
          <a:prstGeom prst="rect">
            <a:avLst/>
          </a:prstGeom>
        </p:spPr>
        <p:txBody>
          <a:bodyPr wrap="none">
            <a:spAutoFit/>
          </a:bodyPr>
          <a:lstStyle/>
          <a:p>
            <a:r>
              <a:rPr lang="en-US" dirty="0"/>
              <a:t>2. Draw edges</a:t>
            </a:r>
          </a:p>
        </p:txBody>
      </p:sp>
      <p:grpSp>
        <p:nvGrpSpPr>
          <p:cNvPr id="41" name="Group 40"/>
          <p:cNvGrpSpPr/>
          <p:nvPr/>
        </p:nvGrpSpPr>
        <p:grpSpPr>
          <a:xfrm>
            <a:off x="4295595" y="3861048"/>
            <a:ext cx="681037" cy="803640"/>
            <a:chOff x="4295595" y="3861048"/>
            <a:chExt cx="681037" cy="803640"/>
          </a:xfrm>
        </p:grpSpPr>
        <p:cxnSp>
          <p:nvCxnSpPr>
            <p:cNvPr id="32" name="Curved Connector 31"/>
            <p:cNvCxnSpPr>
              <a:stCxn id="18" idx="5"/>
              <a:endCxn id="18" idx="7"/>
            </p:cNvCxnSpPr>
            <p:nvPr/>
          </p:nvCxnSpPr>
          <p:spPr>
            <a:xfrm rot="5400000" flipH="1">
              <a:off x="4139952" y="4496346"/>
              <a:ext cx="323985" cy="12700"/>
            </a:xfrm>
            <a:prstGeom prst="curvedConnector5">
              <a:avLst>
                <a:gd name="adj1" fmla="val -70559"/>
                <a:gd name="adj2" fmla="val -2965795"/>
                <a:gd name="adj3" fmla="val 17055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427984" y="3861048"/>
              <a:ext cx="548648" cy="307777"/>
            </a:xfrm>
            <a:prstGeom prst="rect">
              <a:avLst/>
            </a:prstGeom>
            <a:noFill/>
          </p:spPr>
          <p:txBody>
            <a:bodyPr wrap="none" rtlCol="0">
              <a:spAutoFit/>
            </a:bodyPr>
            <a:lstStyle/>
            <a:p>
              <a:r>
                <a:rPr lang="en-US" sz="1400" dirty="0"/>
                <a:t>0000</a:t>
              </a:r>
            </a:p>
          </p:txBody>
        </p:sp>
        <p:sp>
          <p:nvSpPr>
            <p:cNvPr id="38" name="TextBox 37"/>
            <p:cNvSpPr txBox="1"/>
            <p:nvPr/>
          </p:nvSpPr>
          <p:spPr>
            <a:xfrm>
              <a:off x="4427984" y="4293096"/>
              <a:ext cx="301660" cy="369332"/>
            </a:xfrm>
            <a:prstGeom prst="rect">
              <a:avLst/>
            </a:prstGeom>
            <a:noFill/>
          </p:spPr>
          <p:txBody>
            <a:bodyPr wrap="none" rtlCol="0">
              <a:spAutoFit/>
            </a:bodyPr>
            <a:lstStyle/>
            <a:p>
              <a:r>
                <a:rPr lang="en-US" dirty="0">
                  <a:solidFill>
                    <a:srgbClr val="3366FF"/>
                  </a:solidFill>
                </a:rPr>
                <a:t>1</a:t>
              </a:r>
            </a:p>
          </p:txBody>
        </p:sp>
      </p:grpSp>
      <p:cxnSp>
        <p:nvCxnSpPr>
          <p:cNvPr id="42" name="Straight Arrow Connector 41"/>
          <p:cNvCxnSpPr/>
          <p:nvPr/>
        </p:nvCxnSpPr>
        <p:spPr>
          <a:xfrm>
            <a:off x="467544" y="5048490"/>
            <a:ext cx="504056" cy="0"/>
          </a:xfrm>
          <a:prstGeom prst="straightConnector1">
            <a:avLst/>
          </a:prstGeom>
          <a:ln w="508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3478252" y="3527144"/>
            <a:ext cx="733708" cy="969203"/>
            <a:chOff x="3478252" y="3527144"/>
            <a:chExt cx="733708" cy="969203"/>
          </a:xfrm>
        </p:grpSpPr>
        <p:cxnSp>
          <p:nvCxnSpPr>
            <p:cNvPr id="43" name="Curved Connector 42"/>
            <p:cNvCxnSpPr>
              <a:stCxn id="18" idx="2"/>
              <a:endCxn id="16" idx="2"/>
            </p:cNvCxnSpPr>
            <p:nvPr/>
          </p:nvCxnSpPr>
          <p:spPr>
            <a:xfrm rot="10800000">
              <a:off x="3910861" y="3527144"/>
              <a:ext cx="12700" cy="969203"/>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478252" y="3817142"/>
              <a:ext cx="301660" cy="369332"/>
            </a:xfrm>
            <a:prstGeom prst="rect">
              <a:avLst/>
            </a:prstGeom>
            <a:noFill/>
          </p:spPr>
          <p:txBody>
            <a:bodyPr wrap="none" rtlCol="0">
              <a:spAutoFit/>
            </a:bodyPr>
            <a:lstStyle/>
            <a:p>
              <a:r>
                <a:rPr lang="en-US" dirty="0">
                  <a:solidFill>
                    <a:srgbClr val="3366FF"/>
                  </a:solidFill>
                </a:rPr>
                <a:t>2</a:t>
              </a:r>
            </a:p>
          </p:txBody>
        </p:sp>
        <p:sp>
          <p:nvSpPr>
            <p:cNvPr id="67" name="TextBox 66"/>
            <p:cNvSpPr txBox="1"/>
            <p:nvPr/>
          </p:nvSpPr>
          <p:spPr>
            <a:xfrm>
              <a:off x="3663312" y="3716345"/>
              <a:ext cx="548648" cy="307777"/>
            </a:xfrm>
            <a:prstGeom prst="rect">
              <a:avLst/>
            </a:prstGeom>
            <a:noFill/>
          </p:spPr>
          <p:txBody>
            <a:bodyPr wrap="none" rtlCol="0">
              <a:spAutoFit/>
            </a:bodyPr>
            <a:lstStyle/>
            <a:p>
              <a:r>
                <a:rPr lang="en-US" sz="1400" dirty="0"/>
                <a:t>0001</a:t>
              </a:r>
            </a:p>
          </p:txBody>
        </p:sp>
      </p:grpSp>
      <p:grpSp>
        <p:nvGrpSpPr>
          <p:cNvPr id="77" name="Group 76"/>
          <p:cNvGrpSpPr/>
          <p:nvPr/>
        </p:nvGrpSpPr>
        <p:grpSpPr>
          <a:xfrm>
            <a:off x="4308294" y="2804231"/>
            <a:ext cx="3335355" cy="567270"/>
            <a:chOff x="4308294" y="2804231"/>
            <a:chExt cx="3335355" cy="567270"/>
          </a:xfrm>
        </p:grpSpPr>
        <p:cxnSp>
          <p:nvCxnSpPr>
            <p:cNvPr id="72" name="Curved Connector 71"/>
            <p:cNvCxnSpPr>
              <a:stCxn id="16" idx="7"/>
              <a:endCxn id="23" idx="1"/>
            </p:cNvCxnSpPr>
            <p:nvPr/>
          </p:nvCxnSpPr>
          <p:spPr>
            <a:xfrm rot="5400000" flipH="1" flipV="1">
              <a:off x="5969622" y="1697473"/>
              <a:ext cx="12700" cy="3335355"/>
            </a:xfrm>
            <a:prstGeom prst="curvedConnector3">
              <a:avLst>
                <a:gd name="adj1" fmla="val 232833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652120" y="2804231"/>
              <a:ext cx="548648" cy="307777"/>
            </a:xfrm>
            <a:prstGeom prst="rect">
              <a:avLst/>
            </a:prstGeom>
            <a:noFill/>
          </p:spPr>
          <p:txBody>
            <a:bodyPr wrap="none" rtlCol="0">
              <a:spAutoFit/>
            </a:bodyPr>
            <a:lstStyle/>
            <a:p>
              <a:r>
                <a:rPr lang="en-US" sz="1400" dirty="0"/>
                <a:t>0011</a:t>
              </a:r>
            </a:p>
          </p:txBody>
        </p:sp>
        <p:sp>
          <p:nvSpPr>
            <p:cNvPr id="76" name="TextBox 75"/>
            <p:cNvSpPr txBox="1"/>
            <p:nvPr/>
          </p:nvSpPr>
          <p:spPr>
            <a:xfrm>
              <a:off x="5766365" y="2978297"/>
              <a:ext cx="301660" cy="369332"/>
            </a:xfrm>
            <a:prstGeom prst="rect">
              <a:avLst/>
            </a:prstGeom>
            <a:noFill/>
          </p:spPr>
          <p:txBody>
            <a:bodyPr wrap="none" rtlCol="0">
              <a:spAutoFit/>
            </a:bodyPr>
            <a:lstStyle/>
            <a:p>
              <a:r>
                <a:rPr lang="en-US" dirty="0">
                  <a:solidFill>
                    <a:srgbClr val="3366FF"/>
                  </a:solidFill>
                </a:rPr>
                <a:t>3</a:t>
              </a:r>
            </a:p>
          </p:txBody>
        </p:sp>
      </p:grpSp>
      <p:graphicFrame>
        <p:nvGraphicFramePr>
          <p:cNvPr id="84" name="Table 83"/>
          <p:cNvGraphicFramePr>
            <a:graphicFrameLocks noGrp="1"/>
          </p:cNvGraphicFramePr>
          <p:nvPr>
            <p:extLst>
              <p:ext uri="{D42A27DB-BD31-4B8C-83A1-F6EECF244321}">
                <p14:modId xmlns:p14="http://schemas.microsoft.com/office/powerpoint/2010/main" val="1945869079"/>
              </p:ext>
            </p:extLst>
          </p:nvPr>
        </p:nvGraphicFramePr>
        <p:xfrm>
          <a:off x="908729" y="4735544"/>
          <a:ext cx="1219200" cy="1564640"/>
        </p:xfrm>
        <a:graphic>
          <a:graphicData uri="http://schemas.openxmlformats.org/drawingml/2006/table">
            <a:tbl>
              <a:tblPr/>
              <a:tblGrid>
                <a:gridCol w="165100">
                  <a:extLst>
                    <a:ext uri="{9D8B030D-6E8A-4147-A177-3AD203B41FA5}">
                      <a16:colId xmlns:a16="http://schemas.microsoft.com/office/drawing/2014/main" val="20000"/>
                    </a:ext>
                  </a:extLst>
                </a:gridCol>
                <a:gridCol w="406400">
                  <a:extLst>
                    <a:ext uri="{9D8B030D-6E8A-4147-A177-3AD203B41FA5}">
                      <a16:colId xmlns:a16="http://schemas.microsoft.com/office/drawing/2014/main" val="20001"/>
                    </a:ext>
                  </a:extLst>
                </a:gridCol>
                <a:gridCol w="241300">
                  <a:extLst>
                    <a:ext uri="{9D8B030D-6E8A-4147-A177-3AD203B41FA5}">
                      <a16:colId xmlns:a16="http://schemas.microsoft.com/office/drawing/2014/main" val="20002"/>
                    </a:ext>
                  </a:extLst>
                </a:gridCol>
                <a:gridCol w="406400">
                  <a:extLst>
                    <a:ext uri="{9D8B030D-6E8A-4147-A177-3AD203B41FA5}">
                      <a16:colId xmlns:a16="http://schemas.microsoft.com/office/drawing/2014/main" val="20003"/>
                    </a:ext>
                  </a:extLst>
                </a:gridCol>
              </a:tblGrid>
              <a:tr h="190500">
                <a:tc>
                  <a:txBody>
                    <a:bodyPr/>
                    <a:lstStyle/>
                    <a:p>
                      <a:pPr algn="r" fontAlgn="b"/>
                      <a:r>
                        <a:rPr lang="en-US" sz="1200" b="0" i="0" u="none" strike="noStrike" dirty="0">
                          <a:solidFill>
                            <a:srgbClr val="3366FF"/>
                          </a:solidFill>
                          <a:effectLst/>
                          <a:latin typeface="Calibri"/>
                        </a:rPr>
                        <a:t>1</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0000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9</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1011</a:t>
                      </a: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r h="190500">
                <a:tc>
                  <a:txBody>
                    <a:bodyPr/>
                    <a:lstStyle/>
                    <a:p>
                      <a:pPr algn="r" fontAlgn="b"/>
                      <a:r>
                        <a:rPr lang="en-US" sz="1200" b="0" i="0" u="none" strike="noStrike" dirty="0">
                          <a:solidFill>
                            <a:srgbClr val="3366FF"/>
                          </a:solidFill>
                          <a:effectLst/>
                          <a:latin typeface="Calibri"/>
                        </a:rPr>
                        <a:t>2</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0001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10</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0111</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r" fontAlgn="b"/>
                      <a:r>
                        <a:rPr lang="en-US" sz="1200" b="0" i="0" u="none" strike="noStrike">
                          <a:solidFill>
                            <a:srgbClr val="3366FF"/>
                          </a:solidFill>
                          <a:effectLst/>
                          <a:latin typeface="Calibri"/>
                        </a:rPr>
                        <a:t>3</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0011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11</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1111</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r" fontAlgn="b"/>
                      <a:r>
                        <a:rPr lang="en-US" sz="1200" b="0" i="0" u="none" strike="noStrike" dirty="0">
                          <a:solidFill>
                            <a:srgbClr val="3366FF"/>
                          </a:solidFill>
                          <a:effectLst/>
                          <a:latin typeface="Calibri"/>
                        </a:rPr>
                        <a:t>4</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0110</a:t>
                      </a:r>
                    </a:p>
                  </a:txBody>
                  <a:tcPr marL="12700" marR="12700" marT="12700" marB="0" anchor="b">
                    <a:lnL>
                      <a:noFill/>
                    </a:lnL>
                    <a:lnR>
                      <a:noFill/>
                    </a:lnR>
                    <a:lnT>
                      <a:noFill/>
                    </a:lnT>
                    <a:lnB>
                      <a:noFill/>
                    </a:lnB>
                  </a:tcPr>
                </a:tc>
                <a:tc>
                  <a:txBody>
                    <a:bodyPr/>
                    <a:lstStyle/>
                    <a:p>
                      <a:pPr algn="r" fontAlgn="b"/>
                      <a:r>
                        <a:rPr lang="en-US" sz="1200" b="0" i="0" u="none" strike="noStrike">
                          <a:solidFill>
                            <a:srgbClr val="3366FF"/>
                          </a:solidFill>
                          <a:effectLst/>
                          <a:latin typeface="Calibri"/>
                        </a:rPr>
                        <a:t>12</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1110</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r" fontAlgn="b"/>
                      <a:r>
                        <a:rPr lang="en-US" sz="1200" b="0" i="0" u="none" strike="noStrike" dirty="0">
                          <a:solidFill>
                            <a:srgbClr val="3366FF"/>
                          </a:solidFill>
                          <a:effectLst/>
                          <a:latin typeface="Calibri"/>
                        </a:rPr>
                        <a:t>5</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1100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13</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1101</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r" fontAlgn="b"/>
                      <a:r>
                        <a:rPr lang="en-US" sz="1200" b="0" i="0" u="none" strike="noStrike" dirty="0">
                          <a:solidFill>
                            <a:srgbClr val="3366FF"/>
                          </a:solidFill>
                          <a:effectLst/>
                          <a:latin typeface="Calibri"/>
                        </a:rPr>
                        <a:t>6</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1001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14</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1010</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190500">
                <a:tc>
                  <a:txBody>
                    <a:bodyPr/>
                    <a:lstStyle/>
                    <a:p>
                      <a:pPr algn="r" fontAlgn="b"/>
                      <a:r>
                        <a:rPr lang="en-US" sz="1200" b="0" i="0" u="none" strike="noStrike" dirty="0">
                          <a:solidFill>
                            <a:srgbClr val="3366FF"/>
                          </a:solidFill>
                          <a:effectLst/>
                          <a:latin typeface="Calibri"/>
                        </a:rPr>
                        <a:t>7</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0010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15</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0100</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190500">
                <a:tc>
                  <a:txBody>
                    <a:bodyPr/>
                    <a:lstStyle/>
                    <a:p>
                      <a:pPr algn="r" fontAlgn="b"/>
                      <a:r>
                        <a:rPr lang="en-US" sz="1200" b="0" i="0" u="none" strike="noStrike" dirty="0">
                          <a:solidFill>
                            <a:srgbClr val="3366FF"/>
                          </a:solidFill>
                          <a:effectLst/>
                          <a:latin typeface="Calibri"/>
                        </a:rPr>
                        <a:t>8</a:t>
                      </a:r>
                    </a:p>
                  </a:txBody>
                  <a:tcPr marL="12700" marR="12700" marT="1270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0101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16</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1111</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bl>
          </a:graphicData>
        </a:graphic>
      </p:graphicFrame>
      <p:grpSp>
        <p:nvGrpSpPr>
          <p:cNvPr id="44" name="Group 43"/>
          <p:cNvGrpSpPr/>
          <p:nvPr/>
        </p:nvGrpSpPr>
        <p:grpSpPr>
          <a:xfrm>
            <a:off x="2871224" y="3371500"/>
            <a:ext cx="6209864" cy="2829268"/>
            <a:chOff x="2871224" y="3371500"/>
            <a:chExt cx="6209864" cy="2829268"/>
          </a:xfrm>
        </p:grpSpPr>
        <p:grpSp>
          <p:nvGrpSpPr>
            <p:cNvPr id="71" name="Group 70"/>
            <p:cNvGrpSpPr/>
            <p:nvPr/>
          </p:nvGrpSpPr>
          <p:grpSpPr>
            <a:xfrm>
              <a:off x="4369044" y="3435423"/>
              <a:ext cx="1053985" cy="831831"/>
              <a:chOff x="4369044" y="3435423"/>
              <a:chExt cx="1053985" cy="831831"/>
            </a:xfrm>
          </p:grpSpPr>
          <p:cxnSp>
            <p:nvCxnSpPr>
              <p:cNvPr id="58" name="Curved Connector 57"/>
              <p:cNvCxnSpPr>
                <a:stCxn id="16" idx="6"/>
                <a:endCxn id="20" idx="0"/>
              </p:cNvCxnSpPr>
              <p:nvPr/>
            </p:nvCxnSpPr>
            <p:spPr>
              <a:xfrm>
                <a:off x="4369044" y="3527143"/>
                <a:ext cx="1053985" cy="740111"/>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860994" y="3435423"/>
                <a:ext cx="548648" cy="307777"/>
              </a:xfrm>
              <a:prstGeom prst="rect">
                <a:avLst/>
              </a:prstGeom>
              <a:noFill/>
            </p:spPr>
            <p:txBody>
              <a:bodyPr wrap="none" rtlCol="0">
                <a:spAutoFit/>
              </a:bodyPr>
              <a:lstStyle/>
              <a:p>
                <a:r>
                  <a:rPr lang="en-US" sz="1400" dirty="0"/>
                  <a:t>0010</a:t>
                </a:r>
              </a:p>
            </p:txBody>
          </p:sp>
          <p:sp>
            <p:nvSpPr>
              <p:cNvPr id="70" name="TextBox 69"/>
              <p:cNvSpPr txBox="1"/>
              <p:nvPr/>
            </p:nvSpPr>
            <p:spPr>
              <a:xfrm>
                <a:off x="4788024" y="3573016"/>
                <a:ext cx="301660" cy="369332"/>
              </a:xfrm>
              <a:prstGeom prst="rect">
                <a:avLst/>
              </a:prstGeom>
              <a:noFill/>
            </p:spPr>
            <p:txBody>
              <a:bodyPr wrap="none" rtlCol="0">
                <a:spAutoFit/>
              </a:bodyPr>
              <a:lstStyle/>
              <a:p>
                <a:r>
                  <a:rPr lang="en-US" dirty="0">
                    <a:solidFill>
                      <a:srgbClr val="3366FF"/>
                    </a:solidFill>
                  </a:rPr>
                  <a:t>7</a:t>
                </a:r>
              </a:p>
            </p:txBody>
          </p:sp>
        </p:grpSp>
        <p:grpSp>
          <p:nvGrpSpPr>
            <p:cNvPr id="78" name="Group 77"/>
            <p:cNvGrpSpPr/>
            <p:nvPr/>
          </p:nvGrpSpPr>
          <p:grpSpPr>
            <a:xfrm>
              <a:off x="4369045" y="4725437"/>
              <a:ext cx="1179610" cy="804863"/>
              <a:chOff x="4230032" y="3350246"/>
              <a:chExt cx="1179610" cy="804863"/>
            </a:xfrm>
          </p:grpSpPr>
          <p:cxnSp>
            <p:nvCxnSpPr>
              <p:cNvPr id="79" name="Curved Connector 78"/>
              <p:cNvCxnSpPr>
                <a:stCxn id="20" idx="4"/>
                <a:endCxn id="19" idx="6"/>
              </p:cNvCxnSpPr>
              <p:nvPr/>
            </p:nvCxnSpPr>
            <p:spPr>
              <a:xfrm rot="5400000">
                <a:off x="4354593" y="3225685"/>
                <a:ext cx="804863" cy="1053985"/>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860994" y="3834264"/>
                <a:ext cx="548648" cy="307777"/>
              </a:xfrm>
              <a:prstGeom prst="rect">
                <a:avLst/>
              </a:prstGeom>
              <a:noFill/>
            </p:spPr>
            <p:txBody>
              <a:bodyPr wrap="none" rtlCol="0">
                <a:spAutoFit/>
              </a:bodyPr>
              <a:lstStyle/>
              <a:p>
                <a:r>
                  <a:rPr lang="en-US" sz="1400" dirty="0"/>
                  <a:t>0100</a:t>
                </a:r>
              </a:p>
            </p:txBody>
          </p:sp>
          <p:sp>
            <p:nvSpPr>
              <p:cNvPr id="81" name="TextBox 80"/>
              <p:cNvSpPr txBox="1"/>
              <p:nvPr/>
            </p:nvSpPr>
            <p:spPr>
              <a:xfrm>
                <a:off x="4649011" y="3573016"/>
                <a:ext cx="418654" cy="369332"/>
              </a:xfrm>
              <a:prstGeom prst="rect">
                <a:avLst/>
              </a:prstGeom>
              <a:noFill/>
            </p:spPr>
            <p:txBody>
              <a:bodyPr wrap="none" rtlCol="0">
                <a:spAutoFit/>
              </a:bodyPr>
              <a:lstStyle/>
              <a:p>
                <a:r>
                  <a:rPr lang="en-US" dirty="0">
                    <a:solidFill>
                      <a:srgbClr val="3366FF"/>
                    </a:solidFill>
                  </a:rPr>
                  <a:t>15</a:t>
                </a:r>
              </a:p>
            </p:txBody>
          </p:sp>
        </p:grpSp>
        <p:grpSp>
          <p:nvGrpSpPr>
            <p:cNvPr id="87" name="Group 86"/>
            <p:cNvGrpSpPr/>
            <p:nvPr/>
          </p:nvGrpSpPr>
          <p:grpSpPr>
            <a:xfrm>
              <a:off x="2871224" y="3371500"/>
              <a:ext cx="1113086" cy="2327142"/>
              <a:chOff x="2871224" y="3371500"/>
              <a:chExt cx="1113086" cy="2327142"/>
            </a:xfrm>
          </p:grpSpPr>
          <p:cxnSp>
            <p:nvCxnSpPr>
              <p:cNvPr id="55" name="Curved Connector 54"/>
              <p:cNvCxnSpPr>
                <a:stCxn id="19" idx="3"/>
                <a:endCxn id="16" idx="1"/>
              </p:cNvCxnSpPr>
              <p:nvPr/>
            </p:nvCxnSpPr>
            <p:spPr>
              <a:xfrm rot="5400000" flipH="1">
                <a:off x="2814389" y="4528721"/>
                <a:ext cx="2327142" cy="12700"/>
              </a:xfrm>
              <a:prstGeom prst="curvedConnector5">
                <a:avLst>
                  <a:gd name="adj1" fmla="val -9823"/>
                  <a:gd name="adj2" fmla="val 4879402"/>
                  <a:gd name="adj3" fmla="val 10982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3308075" y="4437112"/>
                <a:ext cx="301660" cy="369332"/>
              </a:xfrm>
              <a:prstGeom prst="rect">
                <a:avLst/>
              </a:prstGeom>
              <a:noFill/>
            </p:spPr>
            <p:txBody>
              <a:bodyPr wrap="none" rtlCol="0">
                <a:spAutoFit/>
              </a:bodyPr>
              <a:lstStyle/>
              <a:p>
                <a:r>
                  <a:rPr lang="en-US" dirty="0">
                    <a:solidFill>
                      <a:srgbClr val="3366FF"/>
                    </a:solidFill>
                  </a:rPr>
                  <a:t>6</a:t>
                </a:r>
              </a:p>
            </p:txBody>
          </p:sp>
          <p:sp>
            <p:nvSpPr>
              <p:cNvPr id="86" name="TextBox 85"/>
              <p:cNvSpPr txBox="1"/>
              <p:nvPr/>
            </p:nvSpPr>
            <p:spPr>
              <a:xfrm>
                <a:off x="2871224" y="4481712"/>
                <a:ext cx="548648" cy="307777"/>
              </a:xfrm>
              <a:prstGeom prst="rect">
                <a:avLst/>
              </a:prstGeom>
              <a:noFill/>
            </p:spPr>
            <p:txBody>
              <a:bodyPr wrap="none" rtlCol="0">
                <a:spAutoFit/>
              </a:bodyPr>
              <a:lstStyle/>
              <a:p>
                <a:r>
                  <a:rPr lang="en-US" sz="1400" dirty="0"/>
                  <a:t>1001</a:t>
                </a:r>
              </a:p>
            </p:txBody>
          </p:sp>
        </p:grpSp>
        <p:grpSp>
          <p:nvGrpSpPr>
            <p:cNvPr id="88" name="Group 87"/>
            <p:cNvGrpSpPr/>
            <p:nvPr/>
          </p:nvGrpSpPr>
          <p:grpSpPr>
            <a:xfrm>
              <a:off x="7954935" y="3371500"/>
              <a:ext cx="1126153" cy="2327142"/>
              <a:chOff x="3255958" y="3333741"/>
              <a:chExt cx="1126153" cy="2327142"/>
            </a:xfrm>
          </p:grpSpPr>
          <p:cxnSp>
            <p:nvCxnSpPr>
              <p:cNvPr id="89" name="Curved Connector 88"/>
              <p:cNvCxnSpPr>
                <a:stCxn id="24" idx="5"/>
                <a:endCxn id="23" idx="7"/>
              </p:cNvCxnSpPr>
              <p:nvPr/>
            </p:nvCxnSpPr>
            <p:spPr>
              <a:xfrm rot="5400000" flipH="1">
                <a:off x="2098737" y="4490962"/>
                <a:ext cx="2327142" cy="12700"/>
              </a:xfrm>
              <a:prstGeom prst="curvedConnector5">
                <a:avLst>
                  <a:gd name="adj1" fmla="val -9823"/>
                  <a:gd name="adj2" fmla="val -4722370"/>
                  <a:gd name="adj3" fmla="val 10982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3603811" y="4255337"/>
                <a:ext cx="301660" cy="369332"/>
              </a:xfrm>
              <a:prstGeom prst="rect">
                <a:avLst/>
              </a:prstGeom>
              <a:noFill/>
            </p:spPr>
            <p:txBody>
              <a:bodyPr wrap="none" rtlCol="0">
                <a:spAutoFit/>
              </a:bodyPr>
              <a:lstStyle/>
              <a:p>
                <a:r>
                  <a:rPr lang="en-US" dirty="0">
                    <a:solidFill>
                      <a:srgbClr val="3366FF"/>
                    </a:solidFill>
                  </a:rPr>
                  <a:t>4</a:t>
                </a:r>
              </a:p>
            </p:txBody>
          </p:sp>
          <p:sp>
            <p:nvSpPr>
              <p:cNvPr id="91" name="TextBox 90"/>
              <p:cNvSpPr txBox="1"/>
              <p:nvPr/>
            </p:nvSpPr>
            <p:spPr>
              <a:xfrm>
                <a:off x="3833463" y="4307600"/>
                <a:ext cx="548648" cy="307777"/>
              </a:xfrm>
              <a:prstGeom prst="rect">
                <a:avLst/>
              </a:prstGeom>
              <a:noFill/>
            </p:spPr>
            <p:txBody>
              <a:bodyPr wrap="none" rtlCol="0">
                <a:spAutoFit/>
              </a:bodyPr>
              <a:lstStyle/>
              <a:p>
                <a:r>
                  <a:rPr lang="en-US" sz="1400" dirty="0"/>
                  <a:t>0110</a:t>
                </a:r>
              </a:p>
            </p:txBody>
          </p:sp>
        </p:grpSp>
        <p:grpSp>
          <p:nvGrpSpPr>
            <p:cNvPr id="96" name="Group 95"/>
            <p:cNvGrpSpPr/>
            <p:nvPr/>
          </p:nvGrpSpPr>
          <p:grpSpPr>
            <a:xfrm>
              <a:off x="4308294" y="5651956"/>
              <a:ext cx="3335355" cy="548812"/>
              <a:chOff x="4308293" y="3154979"/>
              <a:chExt cx="3335355" cy="548812"/>
            </a:xfrm>
          </p:grpSpPr>
          <p:cxnSp>
            <p:nvCxnSpPr>
              <p:cNvPr id="97" name="Curved Connector 96"/>
              <p:cNvCxnSpPr>
                <a:stCxn id="19" idx="5"/>
                <a:endCxn id="24" idx="3"/>
              </p:cNvCxnSpPr>
              <p:nvPr/>
            </p:nvCxnSpPr>
            <p:spPr>
              <a:xfrm rot="16200000" flipH="1">
                <a:off x="5969621" y="1527637"/>
                <a:ext cx="12700" cy="3335355"/>
              </a:xfrm>
              <a:prstGeom prst="curvedConnector3">
                <a:avLst>
                  <a:gd name="adj1" fmla="val 232833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5761768" y="3396014"/>
                <a:ext cx="548648" cy="307777"/>
              </a:xfrm>
              <a:prstGeom prst="rect">
                <a:avLst/>
              </a:prstGeom>
              <a:noFill/>
            </p:spPr>
            <p:txBody>
              <a:bodyPr wrap="none" rtlCol="0">
                <a:spAutoFit/>
              </a:bodyPr>
              <a:lstStyle/>
              <a:p>
                <a:r>
                  <a:rPr lang="en-US" sz="1400" dirty="0"/>
                  <a:t>0011</a:t>
                </a:r>
              </a:p>
            </p:txBody>
          </p:sp>
          <p:sp>
            <p:nvSpPr>
              <p:cNvPr id="99" name="TextBox 98"/>
              <p:cNvSpPr txBox="1"/>
              <p:nvPr/>
            </p:nvSpPr>
            <p:spPr>
              <a:xfrm>
                <a:off x="5868143" y="3154979"/>
                <a:ext cx="301660" cy="369332"/>
              </a:xfrm>
              <a:prstGeom prst="rect">
                <a:avLst/>
              </a:prstGeom>
              <a:noFill/>
            </p:spPr>
            <p:txBody>
              <a:bodyPr wrap="none" rtlCol="0">
                <a:spAutoFit/>
              </a:bodyPr>
              <a:lstStyle/>
              <a:p>
                <a:r>
                  <a:rPr lang="en-US" dirty="0">
                    <a:solidFill>
                      <a:srgbClr val="3366FF"/>
                    </a:solidFill>
                  </a:rPr>
                  <a:t>5</a:t>
                </a:r>
              </a:p>
            </p:txBody>
          </p:sp>
        </p:grpSp>
        <p:grpSp>
          <p:nvGrpSpPr>
            <p:cNvPr id="102" name="Group 101"/>
            <p:cNvGrpSpPr/>
            <p:nvPr/>
          </p:nvGrpSpPr>
          <p:grpSpPr>
            <a:xfrm>
              <a:off x="5429379" y="4599400"/>
              <a:ext cx="1128538" cy="602978"/>
              <a:chOff x="4076185" y="3368788"/>
              <a:chExt cx="1128538" cy="602978"/>
            </a:xfrm>
          </p:grpSpPr>
          <p:cxnSp>
            <p:nvCxnSpPr>
              <p:cNvPr id="103" name="Curved Connector 102"/>
              <p:cNvCxnSpPr>
                <a:stCxn id="20" idx="4"/>
                <a:endCxn id="21" idx="4"/>
              </p:cNvCxnSpPr>
              <p:nvPr/>
            </p:nvCxnSpPr>
            <p:spPr>
              <a:xfrm rot="16200000" flipH="1">
                <a:off x="4634104" y="2930556"/>
                <a:ext cx="12700" cy="1128538"/>
              </a:xfrm>
              <a:prstGeom prst="curvedConnector3">
                <a:avLst>
                  <a:gd name="adj1" fmla="val 1800000"/>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4408575" y="3663989"/>
                <a:ext cx="548648" cy="307777"/>
              </a:xfrm>
              <a:prstGeom prst="rect">
                <a:avLst/>
              </a:prstGeom>
              <a:noFill/>
            </p:spPr>
            <p:txBody>
              <a:bodyPr wrap="none" rtlCol="0">
                <a:spAutoFit/>
              </a:bodyPr>
              <a:lstStyle/>
              <a:p>
                <a:r>
                  <a:rPr lang="en-US" sz="1400" dirty="0"/>
                  <a:t>0101</a:t>
                </a:r>
              </a:p>
            </p:txBody>
          </p:sp>
          <p:sp>
            <p:nvSpPr>
              <p:cNvPr id="105" name="TextBox 104"/>
              <p:cNvSpPr txBox="1"/>
              <p:nvPr/>
            </p:nvSpPr>
            <p:spPr>
              <a:xfrm>
                <a:off x="4514950" y="3368788"/>
                <a:ext cx="301660" cy="369332"/>
              </a:xfrm>
              <a:prstGeom prst="rect">
                <a:avLst/>
              </a:prstGeom>
              <a:noFill/>
            </p:spPr>
            <p:txBody>
              <a:bodyPr wrap="none" rtlCol="0">
                <a:spAutoFit/>
              </a:bodyPr>
              <a:lstStyle/>
              <a:p>
                <a:r>
                  <a:rPr lang="en-US" dirty="0">
                    <a:solidFill>
                      <a:srgbClr val="3366FF"/>
                    </a:solidFill>
                  </a:rPr>
                  <a:t>8</a:t>
                </a:r>
              </a:p>
            </p:txBody>
          </p:sp>
        </p:grpSp>
        <p:grpSp>
          <p:nvGrpSpPr>
            <p:cNvPr id="111" name="Group 110"/>
            <p:cNvGrpSpPr/>
            <p:nvPr/>
          </p:nvGrpSpPr>
          <p:grpSpPr>
            <a:xfrm>
              <a:off x="5429379" y="3789040"/>
              <a:ext cx="1128538" cy="523065"/>
              <a:chOff x="3997460" y="3553611"/>
              <a:chExt cx="1128538" cy="523065"/>
            </a:xfrm>
          </p:grpSpPr>
          <p:cxnSp>
            <p:nvCxnSpPr>
              <p:cNvPr id="112" name="Curved Connector 111"/>
              <p:cNvCxnSpPr>
                <a:stCxn id="21" idx="0"/>
                <a:endCxn id="20" idx="0"/>
              </p:cNvCxnSpPr>
              <p:nvPr/>
            </p:nvCxnSpPr>
            <p:spPr>
              <a:xfrm rot="16200000" flipV="1">
                <a:off x="4555379" y="3467556"/>
                <a:ext cx="12700" cy="1128538"/>
              </a:xfrm>
              <a:prstGeom prst="curvedConnector3">
                <a:avLst>
                  <a:gd name="adj1" fmla="val 1800000"/>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292214" y="3553611"/>
                <a:ext cx="548648" cy="307777"/>
              </a:xfrm>
              <a:prstGeom prst="rect">
                <a:avLst/>
              </a:prstGeom>
              <a:noFill/>
            </p:spPr>
            <p:txBody>
              <a:bodyPr wrap="none" rtlCol="0">
                <a:spAutoFit/>
              </a:bodyPr>
              <a:lstStyle/>
              <a:p>
                <a:r>
                  <a:rPr lang="en-US" sz="1400" dirty="0"/>
                  <a:t>1010</a:t>
                </a:r>
              </a:p>
            </p:txBody>
          </p:sp>
          <p:sp>
            <p:nvSpPr>
              <p:cNvPr id="114" name="TextBox 113"/>
              <p:cNvSpPr txBox="1"/>
              <p:nvPr/>
            </p:nvSpPr>
            <p:spPr>
              <a:xfrm>
                <a:off x="4342151" y="3707344"/>
                <a:ext cx="418654" cy="369332"/>
              </a:xfrm>
              <a:prstGeom prst="rect">
                <a:avLst/>
              </a:prstGeom>
              <a:noFill/>
            </p:spPr>
            <p:txBody>
              <a:bodyPr wrap="none" rtlCol="0">
                <a:spAutoFit/>
              </a:bodyPr>
              <a:lstStyle/>
              <a:p>
                <a:r>
                  <a:rPr lang="en-US" dirty="0">
                    <a:solidFill>
                      <a:srgbClr val="3366FF"/>
                    </a:solidFill>
                  </a:rPr>
                  <a:t>14</a:t>
                </a:r>
              </a:p>
            </p:txBody>
          </p:sp>
        </p:grpSp>
        <p:grpSp>
          <p:nvGrpSpPr>
            <p:cNvPr id="64" name="Group 63"/>
            <p:cNvGrpSpPr/>
            <p:nvPr/>
          </p:nvGrpSpPr>
          <p:grpSpPr>
            <a:xfrm>
              <a:off x="6543632" y="3429000"/>
              <a:ext cx="1026570" cy="838254"/>
              <a:chOff x="5188543" y="3504480"/>
              <a:chExt cx="1026570" cy="838254"/>
            </a:xfrm>
          </p:grpSpPr>
          <p:cxnSp>
            <p:nvCxnSpPr>
              <p:cNvPr id="65" name="Curved Connector 64"/>
              <p:cNvCxnSpPr>
                <a:stCxn id="21" idx="0"/>
                <a:endCxn id="23" idx="2"/>
              </p:cNvCxnSpPr>
              <p:nvPr/>
            </p:nvCxnSpPr>
            <p:spPr>
              <a:xfrm rot="5400000" flipH="1" flipV="1">
                <a:off x="5335740" y="3463362"/>
                <a:ext cx="740111" cy="1018634"/>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188543" y="3504480"/>
                <a:ext cx="548648" cy="307777"/>
              </a:xfrm>
              <a:prstGeom prst="rect">
                <a:avLst/>
              </a:prstGeom>
              <a:noFill/>
            </p:spPr>
            <p:txBody>
              <a:bodyPr wrap="none" rtlCol="0">
                <a:spAutoFit/>
              </a:bodyPr>
              <a:lstStyle/>
              <a:p>
                <a:r>
                  <a:rPr lang="en-US" sz="1400" dirty="0"/>
                  <a:t>1011</a:t>
                </a:r>
              </a:p>
            </p:txBody>
          </p:sp>
          <p:sp>
            <p:nvSpPr>
              <p:cNvPr id="74" name="TextBox 73"/>
              <p:cNvSpPr txBox="1"/>
              <p:nvPr/>
            </p:nvSpPr>
            <p:spPr>
              <a:xfrm>
                <a:off x="5440138" y="3707956"/>
                <a:ext cx="301660" cy="369332"/>
              </a:xfrm>
              <a:prstGeom prst="rect">
                <a:avLst/>
              </a:prstGeom>
              <a:noFill/>
            </p:spPr>
            <p:txBody>
              <a:bodyPr wrap="none" rtlCol="0">
                <a:spAutoFit/>
              </a:bodyPr>
              <a:lstStyle/>
              <a:p>
                <a:r>
                  <a:rPr lang="en-US" dirty="0">
                    <a:solidFill>
                      <a:srgbClr val="3366FF"/>
                    </a:solidFill>
                  </a:rPr>
                  <a:t>9</a:t>
                </a:r>
              </a:p>
            </p:txBody>
          </p:sp>
        </p:grpSp>
        <p:grpSp>
          <p:nvGrpSpPr>
            <p:cNvPr id="82" name="Group 81"/>
            <p:cNvGrpSpPr/>
            <p:nvPr/>
          </p:nvGrpSpPr>
          <p:grpSpPr>
            <a:xfrm>
              <a:off x="7776905" y="3527143"/>
              <a:ext cx="809269" cy="969203"/>
              <a:chOff x="4308505" y="3329804"/>
              <a:chExt cx="809269" cy="969203"/>
            </a:xfrm>
          </p:grpSpPr>
          <p:cxnSp>
            <p:nvCxnSpPr>
              <p:cNvPr id="83" name="Curved Connector 82"/>
              <p:cNvCxnSpPr>
                <a:stCxn id="23" idx="6"/>
                <a:endCxn id="22" idx="6"/>
              </p:cNvCxnSpPr>
              <p:nvPr/>
            </p:nvCxnSpPr>
            <p:spPr>
              <a:xfrm>
                <a:off x="4559984" y="3329804"/>
                <a:ext cx="12700" cy="969203"/>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699120" y="3575515"/>
                <a:ext cx="418654" cy="369332"/>
              </a:xfrm>
              <a:prstGeom prst="rect">
                <a:avLst/>
              </a:prstGeom>
              <a:noFill/>
            </p:spPr>
            <p:txBody>
              <a:bodyPr wrap="none" rtlCol="0">
                <a:spAutoFit/>
              </a:bodyPr>
              <a:lstStyle/>
              <a:p>
                <a:r>
                  <a:rPr lang="en-US" dirty="0">
                    <a:solidFill>
                      <a:srgbClr val="3366FF"/>
                    </a:solidFill>
                  </a:rPr>
                  <a:t>10</a:t>
                </a:r>
              </a:p>
            </p:txBody>
          </p:sp>
          <p:sp>
            <p:nvSpPr>
              <p:cNvPr id="93" name="TextBox 92"/>
              <p:cNvSpPr txBox="1"/>
              <p:nvPr/>
            </p:nvSpPr>
            <p:spPr>
              <a:xfrm>
                <a:off x="4308505" y="3609973"/>
                <a:ext cx="548648" cy="307777"/>
              </a:xfrm>
              <a:prstGeom prst="rect">
                <a:avLst/>
              </a:prstGeom>
              <a:noFill/>
            </p:spPr>
            <p:txBody>
              <a:bodyPr wrap="none" rtlCol="0">
                <a:spAutoFit/>
              </a:bodyPr>
              <a:lstStyle/>
              <a:p>
                <a:r>
                  <a:rPr lang="en-US" sz="1400" dirty="0"/>
                  <a:t>0111</a:t>
                </a:r>
              </a:p>
            </p:txBody>
          </p:sp>
        </p:grpSp>
        <p:grpSp>
          <p:nvGrpSpPr>
            <p:cNvPr id="94" name="Group 93"/>
            <p:cNvGrpSpPr/>
            <p:nvPr/>
          </p:nvGrpSpPr>
          <p:grpSpPr>
            <a:xfrm>
              <a:off x="6831664" y="4005064"/>
              <a:ext cx="811986" cy="659624"/>
              <a:chOff x="4370891" y="3874613"/>
              <a:chExt cx="811986" cy="659624"/>
            </a:xfrm>
          </p:grpSpPr>
          <p:cxnSp>
            <p:nvCxnSpPr>
              <p:cNvPr id="95" name="Curved Connector 94"/>
              <p:cNvCxnSpPr>
                <a:stCxn id="22" idx="3"/>
                <a:endCxn id="22" idx="1"/>
              </p:cNvCxnSpPr>
              <p:nvPr/>
            </p:nvCxnSpPr>
            <p:spPr>
              <a:xfrm rot="5400000" flipH="1">
                <a:off x="5014534" y="4365895"/>
                <a:ext cx="323985" cy="12700"/>
              </a:xfrm>
              <a:prstGeom prst="curvedConnector5">
                <a:avLst>
                  <a:gd name="adj1" fmla="val -70559"/>
                  <a:gd name="adj2" fmla="val 3368520"/>
                  <a:gd name="adj3" fmla="val 17055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4370891" y="3874613"/>
                <a:ext cx="548648" cy="307777"/>
              </a:xfrm>
              <a:prstGeom prst="rect">
                <a:avLst/>
              </a:prstGeom>
              <a:noFill/>
            </p:spPr>
            <p:txBody>
              <a:bodyPr wrap="none" rtlCol="0">
                <a:spAutoFit/>
              </a:bodyPr>
              <a:lstStyle/>
              <a:p>
                <a:r>
                  <a:rPr lang="en-US" sz="1400" dirty="0"/>
                  <a:t>1111</a:t>
                </a:r>
              </a:p>
            </p:txBody>
          </p:sp>
          <p:sp>
            <p:nvSpPr>
              <p:cNvPr id="101" name="TextBox 100"/>
              <p:cNvSpPr txBox="1"/>
              <p:nvPr/>
            </p:nvSpPr>
            <p:spPr>
              <a:xfrm>
                <a:off x="4703515" y="4162645"/>
                <a:ext cx="418654" cy="369332"/>
              </a:xfrm>
              <a:prstGeom prst="rect">
                <a:avLst/>
              </a:prstGeom>
              <a:noFill/>
            </p:spPr>
            <p:txBody>
              <a:bodyPr wrap="none" rtlCol="0">
                <a:spAutoFit/>
              </a:bodyPr>
              <a:lstStyle/>
              <a:p>
                <a:r>
                  <a:rPr lang="en-US" dirty="0">
                    <a:solidFill>
                      <a:srgbClr val="3366FF"/>
                    </a:solidFill>
                  </a:rPr>
                  <a:t>11</a:t>
                </a:r>
              </a:p>
            </p:txBody>
          </p:sp>
        </p:grpSp>
        <p:grpSp>
          <p:nvGrpSpPr>
            <p:cNvPr id="106" name="Group 105"/>
            <p:cNvGrpSpPr/>
            <p:nvPr/>
          </p:nvGrpSpPr>
          <p:grpSpPr>
            <a:xfrm>
              <a:off x="7795179" y="4496346"/>
              <a:ext cx="809269" cy="1033954"/>
              <a:chOff x="4308505" y="3278121"/>
              <a:chExt cx="809269" cy="1033954"/>
            </a:xfrm>
          </p:grpSpPr>
          <p:cxnSp>
            <p:nvCxnSpPr>
              <p:cNvPr id="107" name="Curved Connector 106"/>
              <p:cNvCxnSpPr>
                <a:stCxn id="22" idx="6"/>
                <a:endCxn id="24" idx="6"/>
              </p:cNvCxnSpPr>
              <p:nvPr/>
            </p:nvCxnSpPr>
            <p:spPr>
              <a:xfrm>
                <a:off x="4541710" y="3278121"/>
                <a:ext cx="12700" cy="1033954"/>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4699120" y="3575515"/>
                <a:ext cx="418654" cy="369332"/>
              </a:xfrm>
              <a:prstGeom prst="rect">
                <a:avLst/>
              </a:prstGeom>
              <a:noFill/>
            </p:spPr>
            <p:txBody>
              <a:bodyPr wrap="none" rtlCol="0">
                <a:spAutoFit/>
              </a:bodyPr>
              <a:lstStyle/>
              <a:p>
                <a:r>
                  <a:rPr lang="en-US" dirty="0">
                    <a:solidFill>
                      <a:srgbClr val="3366FF"/>
                    </a:solidFill>
                  </a:rPr>
                  <a:t>12</a:t>
                </a:r>
              </a:p>
            </p:txBody>
          </p:sp>
          <p:sp>
            <p:nvSpPr>
              <p:cNvPr id="109" name="TextBox 108"/>
              <p:cNvSpPr txBox="1"/>
              <p:nvPr/>
            </p:nvSpPr>
            <p:spPr>
              <a:xfrm>
                <a:off x="4308505" y="3609973"/>
                <a:ext cx="548648" cy="307777"/>
              </a:xfrm>
              <a:prstGeom prst="rect">
                <a:avLst/>
              </a:prstGeom>
              <a:noFill/>
            </p:spPr>
            <p:txBody>
              <a:bodyPr wrap="none" rtlCol="0">
                <a:spAutoFit/>
              </a:bodyPr>
              <a:lstStyle/>
              <a:p>
                <a:r>
                  <a:rPr lang="en-US" sz="1400" dirty="0"/>
                  <a:t>1110</a:t>
                </a:r>
              </a:p>
            </p:txBody>
          </p:sp>
        </p:grpSp>
        <p:grpSp>
          <p:nvGrpSpPr>
            <p:cNvPr id="110" name="Group 109"/>
            <p:cNvGrpSpPr/>
            <p:nvPr/>
          </p:nvGrpSpPr>
          <p:grpSpPr>
            <a:xfrm>
              <a:off x="6506334" y="4725438"/>
              <a:ext cx="1063867" cy="883547"/>
              <a:chOff x="5115882" y="3680313"/>
              <a:chExt cx="1063867" cy="883547"/>
            </a:xfrm>
          </p:grpSpPr>
          <p:cxnSp>
            <p:nvCxnSpPr>
              <p:cNvPr id="115" name="Curved Connector 114"/>
              <p:cNvCxnSpPr>
                <a:stCxn id="24" idx="2"/>
                <a:endCxn id="21" idx="4"/>
              </p:cNvCxnSpPr>
              <p:nvPr/>
            </p:nvCxnSpPr>
            <p:spPr>
              <a:xfrm rot="10800000">
                <a:off x="5161115" y="3680313"/>
                <a:ext cx="1018634" cy="804863"/>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5115882" y="4256083"/>
                <a:ext cx="548648" cy="307777"/>
              </a:xfrm>
              <a:prstGeom prst="rect">
                <a:avLst/>
              </a:prstGeom>
              <a:noFill/>
            </p:spPr>
            <p:txBody>
              <a:bodyPr wrap="none" rtlCol="0">
                <a:spAutoFit/>
              </a:bodyPr>
              <a:lstStyle/>
              <a:p>
                <a:r>
                  <a:rPr lang="en-US" sz="1400" dirty="0"/>
                  <a:t>1101</a:t>
                </a:r>
              </a:p>
            </p:txBody>
          </p:sp>
          <p:sp>
            <p:nvSpPr>
              <p:cNvPr id="117" name="TextBox 116"/>
              <p:cNvSpPr txBox="1"/>
              <p:nvPr/>
            </p:nvSpPr>
            <p:spPr>
              <a:xfrm>
                <a:off x="5427190" y="3972587"/>
                <a:ext cx="418654" cy="369332"/>
              </a:xfrm>
              <a:prstGeom prst="rect">
                <a:avLst/>
              </a:prstGeom>
              <a:noFill/>
            </p:spPr>
            <p:txBody>
              <a:bodyPr wrap="none" rtlCol="0">
                <a:spAutoFit/>
              </a:bodyPr>
              <a:lstStyle/>
              <a:p>
                <a:r>
                  <a:rPr lang="en-US" dirty="0">
                    <a:solidFill>
                      <a:srgbClr val="3366FF"/>
                    </a:solidFill>
                  </a:rPr>
                  <a:t>13</a:t>
                </a:r>
              </a:p>
            </p:txBody>
          </p:sp>
        </p:grpSp>
        <p:grpSp>
          <p:nvGrpSpPr>
            <p:cNvPr id="118" name="Group 117"/>
            <p:cNvGrpSpPr/>
            <p:nvPr/>
          </p:nvGrpSpPr>
          <p:grpSpPr>
            <a:xfrm>
              <a:off x="3366138" y="4496346"/>
              <a:ext cx="818406" cy="1033954"/>
              <a:chOff x="3329428" y="3614319"/>
              <a:chExt cx="818406" cy="1033954"/>
            </a:xfrm>
          </p:grpSpPr>
          <p:cxnSp>
            <p:nvCxnSpPr>
              <p:cNvPr id="119" name="Curved Connector 118"/>
              <p:cNvCxnSpPr>
                <a:stCxn id="19" idx="2"/>
                <a:endCxn id="18" idx="2"/>
              </p:cNvCxnSpPr>
              <p:nvPr/>
            </p:nvCxnSpPr>
            <p:spPr>
              <a:xfrm rot="10800000">
                <a:off x="3874151" y="3614319"/>
                <a:ext cx="12700" cy="1033954"/>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3329428" y="4049849"/>
                <a:ext cx="418654" cy="369332"/>
              </a:xfrm>
              <a:prstGeom prst="rect">
                <a:avLst/>
              </a:prstGeom>
              <a:noFill/>
            </p:spPr>
            <p:txBody>
              <a:bodyPr wrap="none" rtlCol="0">
                <a:spAutoFit/>
              </a:bodyPr>
              <a:lstStyle/>
              <a:p>
                <a:r>
                  <a:rPr lang="en-US" dirty="0">
                    <a:solidFill>
                      <a:srgbClr val="3366FF"/>
                    </a:solidFill>
                  </a:rPr>
                  <a:t>16</a:t>
                </a:r>
              </a:p>
            </p:txBody>
          </p:sp>
          <p:sp>
            <p:nvSpPr>
              <p:cNvPr id="121" name="TextBox 120"/>
              <p:cNvSpPr txBox="1"/>
              <p:nvPr/>
            </p:nvSpPr>
            <p:spPr>
              <a:xfrm>
                <a:off x="3599186" y="3967388"/>
                <a:ext cx="548648" cy="307777"/>
              </a:xfrm>
              <a:prstGeom prst="rect">
                <a:avLst/>
              </a:prstGeom>
              <a:noFill/>
            </p:spPr>
            <p:txBody>
              <a:bodyPr wrap="none" rtlCol="0">
                <a:spAutoFit/>
              </a:bodyPr>
              <a:lstStyle/>
              <a:p>
                <a:r>
                  <a:rPr lang="en-US" sz="1400" dirty="0"/>
                  <a:t>1000</a:t>
                </a:r>
              </a:p>
            </p:txBody>
          </p:sp>
        </p:grpSp>
      </p:grpSp>
      <p:cxnSp>
        <p:nvCxnSpPr>
          <p:cNvPr id="122" name="Straight Arrow Connector 121"/>
          <p:cNvCxnSpPr/>
          <p:nvPr/>
        </p:nvCxnSpPr>
        <p:spPr>
          <a:xfrm>
            <a:off x="467544" y="5246570"/>
            <a:ext cx="504056" cy="0"/>
          </a:xfrm>
          <a:prstGeom prst="straightConnector1">
            <a:avLst/>
          </a:prstGeom>
          <a:ln w="508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graphicFrame>
        <p:nvGraphicFramePr>
          <p:cNvPr id="123" name="Table 122"/>
          <p:cNvGraphicFramePr>
            <a:graphicFrameLocks noGrp="1"/>
          </p:cNvGraphicFramePr>
          <p:nvPr>
            <p:extLst>
              <p:ext uri="{D42A27DB-BD31-4B8C-83A1-F6EECF244321}">
                <p14:modId xmlns:p14="http://schemas.microsoft.com/office/powerpoint/2010/main" val="13238730"/>
              </p:ext>
            </p:extLst>
          </p:nvPr>
        </p:nvGraphicFramePr>
        <p:xfrm>
          <a:off x="908729" y="4743416"/>
          <a:ext cx="1219200" cy="1564640"/>
        </p:xfrm>
        <a:graphic>
          <a:graphicData uri="http://schemas.openxmlformats.org/drawingml/2006/table">
            <a:tbl>
              <a:tblPr/>
              <a:tblGrid>
                <a:gridCol w="165100">
                  <a:extLst>
                    <a:ext uri="{9D8B030D-6E8A-4147-A177-3AD203B41FA5}">
                      <a16:colId xmlns:a16="http://schemas.microsoft.com/office/drawing/2014/main" val="20000"/>
                    </a:ext>
                  </a:extLst>
                </a:gridCol>
                <a:gridCol w="406400">
                  <a:extLst>
                    <a:ext uri="{9D8B030D-6E8A-4147-A177-3AD203B41FA5}">
                      <a16:colId xmlns:a16="http://schemas.microsoft.com/office/drawing/2014/main" val="20001"/>
                    </a:ext>
                  </a:extLst>
                </a:gridCol>
                <a:gridCol w="241300">
                  <a:extLst>
                    <a:ext uri="{9D8B030D-6E8A-4147-A177-3AD203B41FA5}">
                      <a16:colId xmlns:a16="http://schemas.microsoft.com/office/drawing/2014/main" val="20002"/>
                    </a:ext>
                  </a:extLst>
                </a:gridCol>
                <a:gridCol w="406400">
                  <a:extLst>
                    <a:ext uri="{9D8B030D-6E8A-4147-A177-3AD203B41FA5}">
                      <a16:colId xmlns:a16="http://schemas.microsoft.com/office/drawing/2014/main" val="20003"/>
                    </a:ext>
                  </a:extLst>
                </a:gridCol>
              </a:tblGrid>
              <a:tr h="190500">
                <a:tc>
                  <a:txBody>
                    <a:bodyPr/>
                    <a:lstStyle/>
                    <a:p>
                      <a:pPr algn="r" fontAlgn="b"/>
                      <a:r>
                        <a:rPr lang="en-US" sz="1200" b="0" i="0" u="none" strike="noStrike" dirty="0">
                          <a:solidFill>
                            <a:srgbClr val="3366FF"/>
                          </a:solidFill>
                          <a:effectLst/>
                          <a:latin typeface="Calibri"/>
                        </a:rPr>
                        <a:t>1</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000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9</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011</a:t>
                      </a: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r h="190500">
                <a:tc>
                  <a:txBody>
                    <a:bodyPr/>
                    <a:lstStyle/>
                    <a:p>
                      <a:pPr algn="r" fontAlgn="b"/>
                      <a:r>
                        <a:rPr lang="en-US" sz="1200" b="0" i="0" u="none" strike="noStrike" dirty="0">
                          <a:solidFill>
                            <a:srgbClr val="3366FF"/>
                          </a:solidFill>
                          <a:effectLst/>
                          <a:latin typeface="Calibri"/>
                        </a:rPr>
                        <a:t>2</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001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10</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111</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r" fontAlgn="b"/>
                      <a:r>
                        <a:rPr lang="en-US" sz="1200" b="0" i="0" u="none" strike="noStrike">
                          <a:solidFill>
                            <a:srgbClr val="3366FF"/>
                          </a:solidFill>
                          <a:effectLst/>
                          <a:latin typeface="Calibri"/>
                        </a:rPr>
                        <a:t>3</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011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11</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111</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r" fontAlgn="b"/>
                      <a:r>
                        <a:rPr lang="en-US" sz="1200" b="0" i="0" u="none" strike="noStrike" dirty="0">
                          <a:solidFill>
                            <a:srgbClr val="3366FF"/>
                          </a:solidFill>
                          <a:effectLst/>
                          <a:latin typeface="Calibri"/>
                        </a:rPr>
                        <a:t>4</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110</a:t>
                      </a:r>
                    </a:p>
                  </a:txBody>
                  <a:tcPr marL="12700" marR="12700" marT="12700" marB="0" anchor="b">
                    <a:lnL>
                      <a:noFill/>
                    </a:lnL>
                    <a:lnR>
                      <a:noFill/>
                    </a:lnR>
                    <a:lnT>
                      <a:noFill/>
                    </a:lnT>
                    <a:lnB>
                      <a:noFill/>
                    </a:lnB>
                  </a:tcPr>
                </a:tc>
                <a:tc>
                  <a:txBody>
                    <a:bodyPr/>
                    <a:lstStyle/>
                    <a:p>
                      <a:pPr algn="r" fontAlgn="b"/>
                      <a:r>
                        <a:rPr lang="en-US" sz="1200" b="0" i="0" u="none" strike="noStrike">
                          <a:solidFill>
                            <a:srgbClr val="3366FF"/>
                          </a:solidFill>
                          <a:effectLst/>
                          <a:latin typeface="Calibri"/>
                        </a:rPr>
                        <a:t>12</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110</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r" fontAlgn="b"/>
                      <a:r>
                        <a:rPr lang="en-US" sz="1200" b="0" i="0" u="none" strike="noStrike" dirty="0">
                          <a:solidFill>
                            <a:srgbClr val="3366FF"/>
                          </a:solidFill>
                          <a:effectLst/>
                          <a:latin typeface="Calibri"/>
                        </a:rPr>
                        <a:t>5</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100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13</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101</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r" fontAlgn="b"/>
                      <a:r>
                        <a:rPr lang="en-US" sz="1200" b="0" i="0" u="none" strike="noStrike" dirty="0">
                          <a:solidFill>
                            <a:srgbClr val="3366FF"/>
                          </a:solidFill>
                          <a:effectLst/>
                          <a:latin typeface="Calibri"/>
                        </a:rPr>
                        <a:t>6</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001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14</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010</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190500">
                <a:tc>
                  <a:txBody>
                    <a:bodyPr/>
                    <a:lstStyle/>
                    <a:p>
                      <a:pPr algn="r" fontAlgn="b"/>
                      <a:r>
                        <a:rPr lang="en-US" sz="1200" b="0" i="0" u="none" strike="noStrike" dirty="0">
                          <a:solidFill>
                            <a:srgbClr val="3366FF"/>
                          </a:solidFill>
                          <a:effectLst/>
                          <a:latin typeface="Calibri"/>
                        </a:rPr>
                        <a:t>7</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010</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15</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100</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190500">
                <a:tc>
                  <a:txBody>
                    <a:bodyPr/>
                    <a:lstStyle/>
                    <a:p>
                      <a:pPr algn="r" fontAlgn="b"/>
                      <a:r>
                        <a:rPr lang="en-US" sz="1200" b="0" i="0" u="none" strike="noStrike" dirty="0">
                          <a:solidFill>
                            <a:srgbClr val="3366FF"/>
                          </a:solidFill>
                          <a:effectLst/>
                          <a:latin typeface="Calibri"/>
                        </a:rPr>
                        <a:t>8</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0</a:t>
                      </a:r>
                      <a:r>
                        <a:rPr lang="en-US" sz="1200" b="0" i="0" u="none" strike="noStrike" dirty="0">
                          <a:solidFill>
                            <a:srgbClr val="000000"/>
                          </a:solidFill>
                          <a:effectLst/>
                          <a:latin typeface="Calibri"/>
                        </a:rPr>
                        <a:t>101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3366FF"/>
                          </a:solidFill>
                          <a:effectLst/>
                          <a:latin typeface="Calibri"/>
                        </a:rPr>
                        <a:t>16</a:t>
                      </a:r>
                    </a:p>
                  </a:txBody>
                  <a:tcPr marL="12700" marR="12700" marT="12700" marB="0" anchor="b">
                    <a:lnL>
                      <a:noFill/>
                    </a:lnL>
                    <a:lnR>
                      <a:noFill/>
                    </a:lnR>
                    <a:lnT>
                      <a:noFill/>
                    </a:lnT>
                    <a:lnB>
                      <a:noFill/>
                    </a:lnB>
                  </a:tcPr>
                </a:tc>
                <a:tc>
                  <a:txBody>
                    <a:bodyPr/>
                    <a:lstStyle/>
                    <a:p>
                      <a:pPr algn="ctr" fontAlgn="b"/>
                      <a:r>
                        <a:rPr lang="en-US" sz="1200" b="0" i="0" u="none" strike="noStrike" dirty="0">
                          <a:solidFill>
                            <a:srgbClr val="FF0000"/>
                          </a:solidFill>
                          <a:effectLst/>
                          <a:latin typeface="Calibri"/>
                        </a:rPr>
                        <a:t>1</a:t>
                      </a:r>
                      <a:r>
                        <a:rPr lang="en-US" sz="1200" b="0" i="0" u="none" strike="noStrike" dirty="0">
                          <a:solidFill>
                            <a:srgbClr val="000000"/>
                          </a:solidFill>
                          <a:effectLst/>
                          <a:latin typeface="Calibri"/>
                        </a:rPr>
                        <a:t>111</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45" name="TextBox 44"/>
          <p:cNvSpPr txBox="1"/>
          <p:nvPr/>
        </p:nvSpPr>
        <p:spPr>
          <a:xfrm>
            <a:off x="3779912" y="3356992"/>
            <a:ext cx="4344274" cy="2308324"/>
          </a:xfrm>
          <a:prstGeom prst="rect">
            <a:avLst/>
          </a:prstGeom>
          <a:solidFill>
            <a:schemeClr val="bg1">
              <a:alpha val="95000"/>
            </a:schemeClr>
          </a:solidFill>
          <a:ln>
            <a:solidFill>
              <a:srgbClr val="4F81BD"/>
            </a:solidFill>
          </a:ln>
        </p:spPr>
        <p:txBody>
          <a:bodyPr wrap="square" rtlCol="0">
            <a:spAutoFit/>
          </a:bodyPr>
          <a:lstStyle/>
          <a:p>
            <a:pPr algn="ctr"/>
            <a:r>
              <a:rPr lang="en-US" sz="3600" b="1" dirty="0"/>
              <a:t>Shortest superstring containing all 4-mers:</a:t>
            </a:r>
          </a:p>
          <a:p>
            <a:pPr algn="ctr"/>
            <a:r>
              <a:rPr lang="en-US" sz="3600" b="1" dirty="0">
                <a:solidFill>
                  <a:srgbClr val="FF0000"/>
                </a:solidFill>
              </a:rPr>
              <a:t>0000110010111101</a:t>
            </a:r>
          </a:p>
          <a:p>
            <a:pPr algn="ctr"/>
            <a:r>
              <a:rPr lang="en-US" sz="3600" b="1" dirty="0" err="1">
                <a:solidFill>
                  <a:srgbClr val="0000FF"/>
                </a:solidFill>
              </a:rPr>
              <a:t>Eulerian</a:t>
            </a:r>
            <a:r>
              <a:rPr lang="en-US" sz="3600" b="1" dirty="0">
                <a:solidFill>
                  <a:srgbClr val="0000FF"/>
                </a:solidFill>
              </a:rPr>
              <a:t> cycle</a:t>
            </a:r>
          </a:p>
        </p:txBody>
      </p:sp>
    </p:spTree>
    <p:extLst>
      <p:ext uri="{BB962C8B-B14F-4D97-AF65-F5344CB8AC3E}">
        <p14:creationId xmlns:p14="http://schemas.microsoft.com/office/powerpoint/2010/main" val="36274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7" grpId="0"/>
      <p:bldP spid="26" grpId="0"/>
      <p:bldP spid="29" grpId="0"/>
      <p:bldP spid="4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53</a:t>
            </a:fld>
            <a:endParaRPr lang="en-US" dirty="0"/>
          </a:p>
        </p:txBody>
      </p:sp>
      <p:sp>
        <p:nvSpPr>
          <p:cNvPr id="7" name="Rectangle 6"/>
          <p:cNvSpPr/>
          <p:nvPr/>
        </p:nvSpPr>
        <p:spPr>
          <a:xfrm>
            <a:off x="3419872" y="6021288"/>
            <a:ext cx="5760640" cy="461665"/>
          </a:xfrm>
          <a:prstGeom prst="rect">
            <a:avLst/>
          </a:prstGeom>
        </p:spPr>
        <p:txBody>
          <a:bodyPr wrap="square">
            <a:spAutoFit/>
          </a:bodyPr>
          <a:lstStyle/>
          <a:p>
            <a:r>
              <a:rPr lang="en-US" sz="1200" dirty="0" err="1"/>
              <a:t>Compeau</a:t>
            </a:r>
            <a:r>
              <a:rPr lang="en-US" sz="1200" dirty="0"/>
              <a:t> et al., 2011. </a:t>
            </a:r>
            <a:r>
              <a:rPr lang="en-US" sz="1200" dirty="0">
                <a:hlinkClick r:id="rId2"/>
              </a:rPr>
              <a:t>http://www.nature.com/nbt/journal/v29/n11/pdf/nbt.2023.pdf</a:t>
            </a:r>
            <a:endParaRPr lang="en-US" sz="1200" dirty="0"/>
          </a:p>
          <a:p>
            <a:r>
              <a:rPr lang="en-US" sz="1200" dirty="0">
                <a:hlinkClick r:id="rId3"/>
              </a:rPr>
              <a:t>https://en.wikipedia.org/wiki/Nicolaas_Govert_de_Bruijn</a:t>
            </a:r>
            <a:endParaRPr lang="en-US" sz="1200" dirty="0"/>
          </a:p>
        </p:txBody>
      </p:sp>
      <p:grpSp>
        <p:nvGrpSpPr>
          <p:cNvPr id="3" name="Group 2"/>
          <p:cNvGrpSpPr/>
          <p:nvPr/>
        </p:nvGrpSpPr>
        <p:grpSpPr>
          <a:xfrm>
            <a:off x="1386472" y="2768767"/>
            <a:ext cx="6209864" cy="3396537"/>
            <a:chOff x="2871224" y="2804231"/>
            <a:chExt cx="6209864" cy="3396537"/>
          </a:xfrm>
        </p:grpSpPr>
        <p:grpSp>
          <p:nvGrpSpPr>
            <p:cNvPr id="30" name="Group 29"/>
            <p:cNvGrpSpPr/>
            <p:nvPr/>
          </p:nvGrpSpPr>
          <p:grpSpPr>
            <a:xfrm>
              <a:off x="3910861" y="3298051"/>
              <a:ext cx="4117523" cy="2461340"/>
              <a:chOff x="3910861" y="3298051"/>
              <a:chExt cx="4117523" cy="2461340"/>
            </a:xfrm>
          </p:grpSpPr>
          <p:sp>
            <p:nvSpPr>
              <p:cNvPr id="16" name="Oval 15"/>
              <p:cNvSpPr/>
              <p:nvPr/>
            </p:nvSpPr>
            <p:spPr>
              <a:xfrm>
                <a:off x="3910861" y="3298051"/>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001</a:t>
                </a:r>
              </a:p>
            </p:txBody>
          </p:sp>
          <p:sp>
            <p:nvSpPr>
              <p:cNvPr id="18" name="Oval 17"/>
              <p:cNvSpPr/>
              <p:nvPr/>
            </p:nvSpPr>
            <p:spPr>
              <a:xfrm>
                <a:off x="3910861"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000</a:t>
                </a:r>
              </a:p>
            </p:txBody>
          </p:sp>
          <p:sp>
            <p:nvSpPr>
              <p:cNvPr id="19" name="Oval 18"/>
              <p:cNvSpPr/>
              <p:nvPr/>
            </p:nvSpPr>
            <p:spPr>
              <a:xfrm>
                <a:off x="3910861" y="5301208"/>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100</a:t>
                </a:r>
              </a:p>
            </p:txBody>
          </p:sp>
          <p:sp>
            <p:nvSpPr>
              <p:cNvPr id="20" name="Oval 19"/>
              <p:cNvSpPr/>
              <p:nvPr/>
            </p:nvSpPr>
            <p:spPr>
              <a:xfrm>
                <a:off x="5193937"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010</a:t>
                </a:r>
              </a:p>
            </p:txBody>
          </p:sp>
          <p:sp>
            <p:nvSpPr>
              <p:cNvPr id="21" name="Oval 20"/>
              <p:cNvSpPr/>
              <p:nvPr/>
            </p:nvSpPr>
            <p:spPr>
              <a:xfrm>
                <a:off x="6322475"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101</a:t>
                </a:r>
              </a:p>
            </p:txBody>
          </p:sp>
          <p:sp>
            <p:nvSpPr>
              <p:cNvPr id="22" name="Oval 21"/>
              <p:cNvSpPr/>
              <p:nvPr/>
            </p:nvSpPr>
            <p:spPr>
              <a:xfrm>
                <a:off x="7570201" y="4267254"/>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111</a:t>
                </a:r>
              </a:p>
            </p:txBody>
          </p:sp>
          <p:sp>
            <p:nvSpPr>
              <p:cNvPr id="23" name="Oval 22"/>
              <p:cNvSpPr/>
              <p:nvPr/>
            </p:nvSpPr>
            <p:spPr>
              <a:xfrm>
                <a:off x="7570201" y="3298051"/>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011</a:t>
                </a:r>
              </a:p>
            </p:txBody>
          </p:sp>
          <p:sp>
            <p:nvSpPr>
              <p:cNvPr id="24" name="Oval 23"/>
              <p:cNvSpPr/>
              <p:nvPr/>
            </p:nvSpPr>
            <p:spPr>
              <a:xfrm>
                <a:off x="7570201" y="5301208"/>
                <a:ext cx="458183" cy="458183"/>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rPr>
                  <a:t>110</a:t>
                </a:r>
              </a:p>
            </p:txBody>
          </p:sp>
        </p:grpSp>
        <p:grpSp>
          <p:nvGrpSpPr>
            <p:cNvPr id="41" name="Group 40"/>
            <p:cNvGrpSpPr/>
            <p:nvPr/>
          </p:nvGrpSpPr>
          <p:grpSpPr>
            <a:xfrm>
              <a:off x="4295595" y="3861048"/>
              <a:ext cx="681037" cy="803640"/>
              <a:chOff x="4295595" y="3861048"/>
              <a:chExt cx="681037" cy="803640"/>
            </a:xfrm>
          </p:grpSpPr>
          <p:cxnSp>
            <p:nvCxnSpPr>
              <p:cNvPr id="32" name="Curved Connector 31"/>
              <p:cNvCxnSpPr>
                <a:stCxn id="18" idx="5"/>
                <a:endCxn id="18" idx="7"/>
              </p:cNvCxnSpPr>
              <p:nvPr/>
            </p:nvCxnSpPr>
            <p:spPr>
              <a:xfrm rot="5400000" flipH="1">
                <a:off x="4139952" y="4496346"/>
                <a:ext cx="323985" cy="12700"/>
              </a:xfrm>
              <a:prstGeom prst="curvedConnector5">
                <a:avLst>
                  <a:gd name="adj1" fmla="val -70559"/>
                  <a:gd name="adj2" fmla="val -2965795"/>
                  <a:gd name="adj3" fmla="val 17055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427984" y="3861048"/>
                <a:ext cx="548648" cy="307777"/>
              </a:xfrm>
              <a:prstGeom prst="rect">
                <a:avLst/>
              </a:prstGeom>
              <a:noFill/>
            </p:spPr>
            <p:txBody>
              <a:bodyPr wrap="none" rtlCol="0">
                <a:spAutoFit/>
              </a:bodyPr>
              <a:lstStyle/>
              <a:p>
                <a:r>
                  <a:rPr lang="en-US" sz="1400" dirty="0"/>
                  <a:t>0000</a:t>
                </a:r>
              </a:p>
            </p:txBody>
          </p:sp>
          <p:sp>
            <p:nvSpPr>
              <p:cNvPr id="38" name="TextBox 37"/>
              <p:cNvSpPr txBox="1"/>
              <p:nvPr/>
            </p:nvSpPr>
            <p:spPr>
              <a:xfrm>
                <a:off x="4427984" y="4293096"/>
                <a:ext cx="301660" cy="369332"/>
              </a:xfrm>
              <a:prstGeom prst="rect">
                <a:avLst/>
              </a:prstGeom>
              <a:noFill/>
            </p:spPr>
            <p:txBody>
              <a:bodyPr wrap="none" rtlCol="0">
                <a:spAutoFit/>
              </a:bodyPr>
              <a:lstStyle/>
              <a:p>
                <a:r>
                  <a:rPr lang="en-US" dirty="0">
                    <a:solidFill>
                      <a:srgbClr val="3366FF"/>
                    </a:solidFill>
                  </a:rPr>
                  <a:t>1</a:t>
                </a:r>
              </a:p>
            </p:txBody>
          </p:sp>
        </p:grpSp>
        <p:grpSp>
          <p:nvGrpSpPr>
            <p:cNvPr id="68" name="Group 67"/>
            <p:cNvGrpSpPr/>
            <p:nvPr/>
          </p:nvGrpSpPr>
          <p:grpSpPr>
            <a:xfrm>
              <a:off x="3478252" y="3527144"/>
              <a:ext cx="733708" cy="969203"/>
              <a:chOff x="3478252" y="3527144"/>
              <a:chExt cx="733708" cy="969203"/>
            </a:xfrm>
          </p:grpSpPr>
          <p:cxnSp>
            <p:nvCxnSpPr>
              <p:cNvPr id="43" name="Curved Connector 42"/>
              <p:cNvCxnSpPr>
                <a:stCxn id="18" idx="2"/>
                <a:endCxn id="16" idx="2"/>
              </p:cNvCxnSpPr>
              <p:nvPr/>
            </p:nvCxnSpPr>
            <p:spPr>
              <a:xfrm rot="10800000">
                <a:off x="3910861" y="3527144"/>
                <a:ext cx="12700" cy="969203"/>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478252" y="3817142"/>
                <a:ext cx="301660" cy="369332"/>
              </a:xfrm>
              <a:prstGeom prst="rect">
                <a:avLst/>
              </a:prstGeom>
              <a:noFill/>
            </p:spPr>
            <p:txBody>
              <a:bodyPr wrap="none" rtlCol="0">
                <a:spAutoFit/>
              </a:bodyPr>
              <a:lstStyle/>
              <a:p>
                <a:r>
                  <a:rPr lang="en-US" dirty="0">
                    <a:solidFill>
                      <a:srgbClr val="3366FF"/>
                    </a:solidFill>
                  </a:rPr>
                  <a:t>2</a:t>
                </a:r>
              </a:p>
            </p:txBody>
          </p:sp>
          <p:sp>
            <p:nvSpPr>
              <p:cNvPr id="67" name="TextBox 66"/>
              <p:cNvSpPr txBox="1"/>
              <p:nvPr/>
            </p:nvSpPr>
            <p:spPr>
              <a:xfrm>
                <a:off x="3663312" y="3716345"/>
                <a:ext cx="548648" cy="307777"/>
              </a:xfrm>
              <a:prstGeom prst="rect">
                <a:avLst/>
              </a:prstGeom>
              <a:noFill/>
            </p:spPr>
            <p:txBody>
              <a:bodyPr wrap="none" rtlCol="0">
                <a:spAutoFit/>
              </a:bodyPr>
              <a:lstStyle/>
              <a:p>
                <a:r>
                  <a:rPr lang="en-US" sz="1400" dirty="0"/>
                  <a:t>0001</a:t>
                </a:r>
              </a:p>
            </p:txBody>
          </p:sp>
        </p:grpSp>
        <p:grpSp>
          <p:nvGrpSpPr>
            <p:cNvPr id="77" name="Group 76"/>
            <p:cNvGrpSpPr/>
            <p:nvPr/>
          </p:nvGrpSpPr>
          <p:grpSpPr>
            <a:xfrm>
              <a:off x="4308294" y="2804231"/>
              <a:ext cx="3335355" cy="567270"/>
              <a:chOff x="4308294" y="2804231"/>
              <a:chExt cx="3335355" cy="567270"/>
            </a:xfrm>
          </p:grpSpPr>
          <p:cxnSp>
            <p:nvCxnSpPr>
              <p:cNvPr id="72" name="Curved Connector 71"/>
              <p:cNvCxnSpPr>
                <a:stCxn id="16" idx="7"/>
                <a:endCxn id="23" idx="1"/>
              </p:cNvCxnSpPr>
              <p:nvPr/>
            </p:nvCxnSpPr>
            <p:spPr>
              <a:xfrm rot="5400000" flipH="1" flipV="1">
                <a:off x="5969622" y="1697473"/>
                <a:ext cx="12700" cy="3335355"/>
              </a:xfrm>
              <a:prstGeom prst="curvedConnector3">
                <a:avLst>
                  <a:gd name="adj1" fmla="val 232833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652120" y="2804231"/>
                <a:ext cx="548648" cy="307777"/>
              </a:xfrm>
              <a:prstGeom prst="rect">
                <a:avLst/>
              </a:prstGeom>
              <a:noFill/>
            </p:spPr>
            <p:txBody>
              <a:bodyPr wrap="none" rtlCol="0">
                <a:spAutoFit/>
              </a:bodyPr>
              <a:lstStyle/>
              <a:p>
                <a:r>
                  <a:rPr lang="en-US" sz="1400" dirty="0"/>
                  <a:t>0011</a:t>
                </a:r>
              </a:p>
            </p:txBody>
          </p:sp>
          <p:sp>
            <p:nvSpPr>
              <p:cNvPr id="76" name="TextBox 75"/>
              <p:cNvSpPr txBox="1"/>
              <p:nvPr/>
            </p:nvSpPr>
            <p:spPr>
              <a:xfrm>
                <a:off x="5766365" y="2978297"/>
                <a:ext cx="301660" cy="369332"/>
              </a:xfrm>
              <a:prstGeom prst="rect">
                <a:avLst/>
              </a:prstGeom>
              <a:noFill/>
            </p:spPr>
            <p:txBody>
              <a:bodyPr wrap="none" rtlCol="0">
                <a:spAutoFit/>
              </a:bodyPr>
              <a:lstStyle/>
              <a:p>
                <a:r>
                  <a:rPr lang="en-US" dirty="0">
                    <a:solidFill>
                      <a:srgbClr val="3366FF"/>
                    </a:solidFill>
                  </a:rPr>
                  <a:t>3</a:t>
                </a:r>
              </a:p>
            </p:txBody>
          </p:sp>
        </p:grpSp>
        <p:grpSp>
          <p:nvGrpSpPr>
            <p:cNvPr id="44" name="Group 43"/>
            <p:cNvGrpSpPr/>
            <p:nvPr/>
          </p:nvGrpSpPr>
          <p:grpSpPr>
            <a:xfrm>
              <a:off x="2871224" y="3371500"/>
              <a:ext cx="6209864" cy="2829268"/>
              <a:chOff x="2871224" y="3371500"/>
              <a:chExt cx="6209864" cy="2829268"/>
            </a:xfrm>
          </p:grpSpPr>
          <p:grpSp>
            <p:nvGrpSpPr>
              <p:cNvPr id="71" name="Group 70"/>
              <p:cNvGrpSpPr/>
              <p:nvPr/>
            </p:nvGrpSpPr>
            <p:grpSpPr>
              <a:xfrm>
                <a:off x="4369044" y="3435423"/>
                <a:ext cx="1053985" cy="831831"/>
                <a:chOff x="4369044" y="3435423"/>
                <a:chExt cx="1053985" cy="831831"/>
              </a:xfrm>
            </p:grpSpPr>
            <p:cxnSp>
              <p:nvCxnSpPr>
                <p:cNvPr id="58" name="Curved Connector 57"/>
                <p:cNvCxnSpPr>
                  <a:stCxn id="16" idx="6"/>
                  <a:endCxn id="20" idx="0"/>
                </p:cNvCxnSpPr>
                <p:nvPr/>
              </p:nvCxnSpPr>
              <p:spPr>
                <a:xfrm>
                  <a:off x="4369044" y="3527143"/>
                  <a:ext cx="1053985" cy="740111"/>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860994" y="3435423"/>
                  <a:ext cx="548648" cy="307777"/>
                </a:xfrm>
                <a:prstGeom prst="rect">
                  <a:avLst/>
                </a:prstGeom>
                <a:noFill/>
              </p:spPr>
              <p:txBody>
                <a:bodyPr wrap="none" rtlCol="0">
                  <a:spAutoFit/>
                </a:bodyPr>
                <a:lstStyle/>
                <a:p>
                  <a:r>
                    <a:rPr lang="en-US" sz="1400" dirty="0"/>
                    <a:t>0010</a:t>
                  </a:r>
                </a:p>
              </p:txBody>
            </p:sp>
            <p:sp>
              <p:nvSpPr>
                <p:cNvPr id="70" name="TextBox 69"/>
                <p:cNvSpPr txBox="1"/>
                <p:nvPr/>
              </p:nvSpPr>
              <p:spPr>
                <a:xfrm>
                  <a:off x="4788024" y="3573016"/>
                  <a:ext cx="301660" cy="369332"/>
                </a:xfrm>
                <a:prstGeom prst="rect">
                  <a:avLst/>
                </a:prstGeom>
                <a:noFill/>
              </p:spPr>
              <p:txBody>
                <a:bodyPr wrap="none" rtlCol="0">
                  <a:spAutoFit/>
                </a:bodyPr>
                <a:lstStyle/>
                <a:p>
                  <a:r>
                    <a:rPr lang="en-US" dirty="0">
                      <a:solidFill>
                        <a:srgbClr val="3366FF"/>
                      </a:solidFill>
                    </a:rPr>
                    <a:t>7</a:t>
                  </a:r>
                </a:p>
              </p:txBody>
            </p:sp>
          </p:grpSp>
          <p:grpSp>
            <p:nvGrpSpPr>
              <p:cNvPr id="78" name="Group 77"/>
              <p:cNvGrpSpPr/>
              <p:nvPr/>
            </p:nvGrpSpPr>
            <p:grpSpPr>
              <a:xfrm>
                <a:off x="4369045" y="4725437"/>
                <a:ext cx="1179610" cy="804863"/>
                <a:chOff x="4230032" y="3350246"/>
                <a:chExt cx="1179610" cy="804863"/>
              </a:xfrm>
            </p:grpSpPr>
            <p:cxnSp>
              <p:nvCxnSpPr>
                <p:cNvPr id="79" name="Curved Connector 78"/>
                <p:cNvCxnSpPr>
                  <a:stCxn id="20" idx="4"/>
                  <a:endCxn id="19" idx="6"/>
                </p:cNvCxnSpPr>
                <p:nvPr/>
              </p:nvCxnSpPr>
              <p:spPr>
                <a:xfrm rot="5400000">
                  <a:off x="4354593" y="3225685"/>
                  <a:ext cx="804863" cy="1053985"/>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860994" y="3834264"/>
                  <a:ext cx="548648" cy="307777"/>
                </a:xfrm>
                <a:prstGeom prst="rect">
                  <a:avLst/>
                </a:prstGeom>
                <a:noFill/>
              </p:spPr>
              <p:txBody>
                <a:bodyPr wrap="none" rtlCol="0">
                  <a:spAutoFit/>
                </a:bodyPr>
                <a:lstStyle/>
                <a:p>
                  <a:r>
                    <a:rPr lang="en-US" sz="1400" dirty="0"/>
                    <a:t>0100</a:t>
                  </a:r>
                </a:p>
              </p:txBody>
            </p:sp>
            <p:sp>
              <p:nvSpPr>
                <p:cNvPr id="81" name="TextBox 80"/>
                <p:cNvSpPr txBox="1"/>
                <p:nvPr/>
              </p:nvSpPr>
              <p:spPr>
                <a:xfrm>
                  <a:off x="4649011" y="3573016"/>
                  <a:ext cx="418654" cy="369332"/>
                </a:xfrm>
                <a:prstGeom prst="rect">
                  <a:avLst/>
                </a:prstGeom>
                <a:noFill/>
              </p:spPr>
              <p:txBody>
                <a:bodyPr wrap="none" rtlCol="0">
                  <a:spAutoFit/>
                </a:bodyPr>
                <a:lstStyle/>
                <a:p>
                  <a:r>
                    <a:rPr lang="en-US" dirty="0">
                      <a:solidFill>
                        <a:srgbClr val="3366FF"/>
                      </a:solidFill>
                    </a:rPr>
                    <a:t>15</a:t>
                  </a:r>
                </a:p>
              </p:txBody>
            </p:sp>
          </p:grpSp>
          <p:grpSp>
            <p:nvGrpSpPr>
              <p:cNvPr id="87" name="Group 86"/>
              <p:cNvGrpSpPr/>
              <p:nvPr/>
            </p:nvGrpSpPr>
            <p:grpSpPr>
              <a:xfrm>
                <a:off x="2871224" y="3371500"/>
                <a:ext cx="1113086" cy="2327142"/>
                <a:chOff x="2871224" y="3371500"/>
                <a:chExt cx="1113086" cy="2327142"/>
              </a:xfrm>
            </p:grpSpPr>
            <p:cxnSp>
              <p:nvCxnSpPr>
                <p:cNvPr id="55" name="Curved Connector 54"/>
                <p:cNvCxnSpPr>
                  <a:stCxn id="19" idx="3"/>
                  <a:endCxn id="16" idx="1"/>
                </p:cNvCxnSpPr>
                <p:nvPr/>
              </p:nvCxnSpPr>
              <p:spPr>
                <a:xfrm rot="5400000" flipH="1">
                  <a:off x="2814389" y="4528721"/>
                  <a:ext cx="2327142" cy="12700"/>
                </a:xfrm>
                <a:prstGeom prst="curvedConnector5">
                  <a:avLst>
                    <a:gd name="adj1" fmla="val -9823"/>
                    <a:gd name="adj2" fmla="val 4879402"/>
                    <a:gd name="adj3" fmla="val 10982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3308075" y="4437112"/>
                  <a:ext cx="301660" cy="369332"/>
                </a:xfrm>
                <a:prstGeom prst="rect">
                  <a:avLst/>
                </a:prstGeom>
                <a:noFill/>
              </p:spPr>
              <p:txBody>
                <a:bodyPr wrap="none" rtlCol="0">
                  <a:spAutoFit/>
                </a:bodyPr>
                <a:lstStyle/>
                <a:p>
                  <a:r>
                    <a:rPr lang="en-US" dirty="0">
                      <a:solidFill>
                        <a:srgbClr val="3366FF"/>
                      </a:solidFill>
                    </a:rPr>
                    <a:t>6</a:t>
                  </a:r>
                </a:p>
              </p:txBody>
            </p:sp>
            <p:sp>
              <p:nvSpPr>
                <p:cNvPr id="86" name="TextBox 85"/>
                <p:cNvSpPr txBox="1"/>
                <p:nvPr/>
              </p:nvSpPr>
              <p:spPr>
                <a:xfrm>
                  <a:off x="2871224" y="4481712"/>
                  <a:ext cx="548648" cy="307777"/>
                </a:xfrm>
                <a:prstGeom prst="rect">
                  <a:avLst/>
                </a:prstGeom>
                <a:noFill/>
              </p:spPr>
              <p:txBody>
                <a:bodyPr wrap="none" rtlCol="0">
                  <a:spAutoFit/>
                </a:bodyPr>
                <a:lstStyle/>
                <a:p>
                  <a:r>
                    <a:rPr lang="en-US" sz="1400" dirty="0"/>
                    <a:t>1001</a:t>
                  </a:r>
                </a:p>
              </p:txBody>
            </p:sp>
          </p:grpSp>
          <p:grpSp>
            <p:nvGrpSpPr>
              <p:cNvPr id="88" name="Group 87"/>
              <p:cNvGrpSpPr/>
              <p:nvPr/>
            </p:nvGrpSpPr>
            <p:grpSpPr>
              <a:xfrm>
                <a:off x="7954935" y="3371500"/>
                <a:ext cx="1126153" cy="2327142"/>
                <a:chOff x="3255958" y="3333741"/>
                <a:chExt cx="1126153" cy="2327142"/>
              </a:xfrm>
            </p:grpSpPr>
            <p:cxnSp>
              <p:nvCxnSpPr>
                <p:cNvPr id="89" name="Curved Connector 88"/>
                <p:cNvCxnSpPr>
                  <a:stCxn id="24" idx="5"/>
                  <a:endCxn id="23" idx="7"/>
                </p:cNvCxnSpPr>
                <p:nvPr/>
              </p:nvCxnSpPr>
              <p:spPr>
                <a:xfrm rot="5400000" flipH="1">
                  <a:off x="2098737" y="4490962"/>
                  <a:ext cx="2327142" cy="12700"/>
                </a:xfrm>
                <a:prstGeom prst="curvedConnector5">
                  <a:avLst>
                    <a:gd name="adj1" fmla="val -9823"/>
                    <a:gd name="adj2" fmla="val -4722370"/>
                    <a:gd name="adj3" fmla="val 10982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3603811" y="4255337"/>
                  <a:ext cx="301660" cy="369332"/>
                </a:xfrm>
                <a:prstGeom prst="rect">
                  <a:avLst/>
                </a:prstGeom>
                <a:noFill/>
              </p:spPr>
              <p:txBody>
                <a:bodyPr wrap="none" rtlCol="0">
                  <a:spAutoFit/>
                </a:bodyPr>
                <a:lstStyle/>
                <a:p>
                  <a:r>
                    <a:rPr lang="en-US" dirty="0">
                      <a:solidFill>
                        <a:srgbClr val="3366FF"/>
                      </a:solidFill>
                    </a:rPr>
                    <a:t>4</a:t>
                  </a:r>
                </a:p>
              </p:txBody>
            </p:sp>
            <p:sp>
              <p:nvSpPr>
                <p:cNvPr id="91" name="TextBox 90"/>
                <p:cNvSpPr txBox="1"/>
                <p:nvPr/>
              </p:nvSpPr>
              <p:spPr>
                <a:xfrm>
                  <a:off x="3833463" y="4307600"/>
                  <a:ext cx="548648" cy="307777"/>
                </a:xfrm>
                <a:prstGeom prst="rect">
                  <a:avLst/>
                </a:prstGeom>
                <a:noFill/>
              </p:spPr>
              <p:txBody>
                <a:bodyPr wrap="none" rtlCol="0">
                  <a:spAutoFit/>
                </a:bodyPr>
                <a:lstStyle/>
                <a:p>
                  <a:r>
                    <a:rPr lang="en-US" sz="1400" dirty="0"/>
                    <a:t>0110</a:t>
                  </a:r>
                </a:p>
              </p:txBody>
            </p:sp>
          </p:grpSp>
          <p:grpSp>
            <p:nvGrpSpPr>
              <p:cNvPr id="96" name="Group 95"/>
              <p:cNvGrpSpPr/>
              <p:nvPr/>
            </p:nvGrpSpPr>
            <p:grpSpPr>
              <a:xfrm>
                <a:off x="4308294" y="5651956"/>
                <a:ext cx="3335355" cy="548812"/>
                <a:chOff x="4308293" y="3154979"/>
                <a:chExt cx="3335355" cy="548812"/>
              </a:xfrm>
            </p:grpSpPr>
            <p:cxnSp>
              <p:nvCxnSpPr>
                <p:cNvPr id="97" name="Curved Connector 96"/>
                <p:cNvCxnSpPr>
                  <a:stCxn id="19" idx="5"/>
                  <a:endCxn id="24" idx="3"/>
                </p:cNvCxnSpPr>
                <p:nvPr/>
              </p:nvCxnSpPr>
              <p:spPr>
                <a:xfrm rot="16200000" flipH="1">
                  <a:off x="5969621" y="1527637"/>
                  <a:ext cx="12700" cy="3335355"/>
                </a:xfrm>
                <a:prstGeom prst="curvedConnector3">
                  <a:avLst>
                    <a:gd name="adj1" fmla="val 232833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5761768" y="3396014"/>
                  <a:ext cx="548648" cy="307777"/>
                </a:xfrm>
                <a:prstGeom prst="rect">
                  <a:avLst/>
                </a:prstGeom>
                <a:noFill/>
              </p:spPr>
              <p:txBody>
                <a:bodyPr wrap="none" rtlCol="0">
                  <a:spAutoFit/>
                </a:bodyPr>
                <a:lstStyle/>
                <a:p>
                  <a:r>
                    <a:rPr lang="en-US" sz="1400" dirty="0"/>
                    <a:t>0011</a:t>
                  </a:r>
                </a:p>
              </p:txBody>
            </p:sp>
            <p:sp>
              <p:nvSpPr>
                <p:cNvPr id="99" name="TextBox 98"/>
                <p:cNvSpPr txBox="1"/>
                <p:nvPr/>
              </p:nvSpPr>
              <p:spPr>
                <a:xfrm>
                  <a:off x="5868143" y="3154979"/>
                  <a:ext cx="301660" cy="369332"/>
                </a:xfrm>
                <a:prstGeom prst="rect">
                  <a:avLst/>
                </a:prstGeom>
                <a:noFill/>
              </p:spPr>
              <p:txBody>
                <a:bodyPr wrap="none" rtlCol="0">
                  <a:spAutoFit/>
                </a:bodyPr>
                <a:lstStyle/>
                <a:p>
                  <a:r>
                    <a:rPr lang="en-US" dirty="0">
                      <a:solidFill>
                        <a:srgbClr val="3366FF"/>
                      </a:solidFill>
                    </a:rPr>
                    <a:t>5</a:t>
                  </a:r>
                </a:p>
              </p:txBody>
            </p:sp>
          </p:grpSp>
          <p:grpSp>
            <p:nvGrpSpPr>
              <p:cNvPr id="102" name="Group 101"/>
              <p:cNvGrpSpPr/>
              <p:nvPr/>
            </p:nvGrpSpPr>
            <p:grpSpPr>
              <a:xfrm>
                <a:off x="5429379" y="4599400"/>
                <a:ext cx="1128538" cy="602978"/>
                <a:chOff x="4076185" y="3368788"/>
                <a:chExt cx="1128538" cy="602978"/>
              </a:xfrm>
            </p:grpSpPr>
            <p:cxnSp>
              <p:nvCxnSpPr>
                <p:cNvPr id="103" name="Curved Connector 102"/>
                <p:cNvCxnSpPr>
                  <a:stCxn id="20" idx="4"/>
                  <a:endCxn id="21" idx="4"/>
                </p:cNvCxnSpPr>
                <p:nvPr/>
              </p:nvCxnSpPr>
              <p:spPr>
                <a:xfrm rot="16200000" flipH="1">
                  <a:off x="4634104" y="2930556"/>
                  <a:ext cx="12700" cy="1128538"/>
                </a:xfrm>
                <a:prstGeom prst="curvedConnector3">
                  <a:avLst>
                    <a:gd name="adj1" fmla="val 1800000"/>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4408575" y="3663989"/>
                  <a:ext cx="548648" cy="307777"/>
                </a:xfrm>
                <a:prstGeom prst="rect">
                  <a:avLst/>
                </a:prstGeom>
                <a:noFill/>
              </p:spPr>
              <p:txBody>
                <a:bodyPr wrap="none" rtlCol="0">
                  <a:spAutoFit/>
                </a:bodyPr>
                <a:lstStyle/>
                <a:p>
                  <a:r>
                    <a:rPr lang="en-US" sz="1400" dirty="0"/>
                    <a:t>0101</a:t>
                  </a:r>
                </a:p>
              </p:txBody>
            </p:sp>
            <p:sp>
              <p:nvSpPr>
                <p:cNvPr id="105" name="TextBox 104"/>
                <p:cNvSpPr txBox="1"/>
                <p:nvPr/>
              </p:nvSpPr>
              <p:spPr>
                <a:xfrm>
                  <a:off x="4514950" y="3368788"/>
                  <a:ext cx="301660" cy="369332"/>
                </a:xfrm>
                <a:prstGeom prst="rect">
                  <a:avLst/>
                </a:prstGeom>
                <a:noFill/>
              </p:spPr>
              <p:txBody>
                <a:bodyPr wrap="none" rtlCol="0">
                  <a:spAutoFit/>
                </a:bodyPr>
                <a:lstStyle/>
                <a:p>
                  <a:r>
                    <a:rPr lang="en-US" dirty="0">
                      <a:solidFill>
                        <a:srgbClr val="3366FF"/>
                      </a:solidFill>
                    </a:rPr>
                    <a:t>8</a:t>
                  </a:r>
                </a:p>
              </p:txBody>
            </p:sp>
          </p:grpSp>
          <p:grpSp>
            <p:nvGrpSpPr>
              <p:cNvPr id="111" name="Group 110"/>
              <p:cNvGrpSpPr/>
              <p:nvPr/>
            </p:nvGrpSpPr>
            <p:grpSpPr>
              <a:xfrm>
                <a:off x="5429379" y="3789040"/>
                <a:ext cx="1128538" cy="523065"/>
                <a:chOff x="3997460" y="3553611"/>
                <a:chExt cx="1128538" cy="523065"/>
              </a:xfrm>
            </p:grpSpPr>
            <p:cxnSp>
              <p:nvCxnSpPr>
                <p:cNvPr id="112" name="Curved Connector 111"/>
                <p:cNvCxnSpPr>
                  <a:stCxn id="21" idx="0"/>
                  <a:endCxn id="20" idx="0"/>
                </p:cNvCxnSpPr>
                <p:nvPr/>
              </p:nvCxnSpPr>
              <p:spPr>
                <a:xfrm rot="16200000" flipV="1">
                  <a:off x="4555379" y="3467556"/>
                  <a:ext cx="12700" cy="1128538"/>
                </a:xfrm>
                <a:prstGeom prst="curvedConnector3">
                  <a:avLst>
                    <a:gd name="adj1" fmla="val 1800000"/>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292214" y="3553611"/>
                  <a:ext cx="548648" cy="307777"/>
                </a:xfrm>
                <a:prstGeom prst="rect">
                  <a:avLst/>
                </a:prstGeom>
                <a:noFill/>
              </p:spPr>
              <p:txBody>
                <a:bodyPr wrap="none" rtlCol="0">
                  <a:spAutoFit/>
                </a:bodyPr>
                <a:lstStyle/>
                <a:p>
                  <a:r>
                    <a:rPr lang="en-US" sz="1400" dirty="0"/>
                    <a:t>1010</a:t>
                  </a:r>
                </a:p>
              </p:txBody>
            </p:sp>
            <p:sp>
              <p:nvSpPr>
                <p:cNvPr id="114" name="TextBox 113"/>
                <p:cNvSpPr txBox="1"/>
                <p:nvPr/>
              </p:nvSpPr>
              <p:spPr>
                <a:xfrm>
                  <a:off x="4342151" y="3707344"/>
                  <a:ext cx="418654" cy="369332"/>
                </a:xfrm>
                <a:prstGeom prst="rect">
                  <a:avLst/>
                </a:prstGeom>
                <a:noFill/>
              </p:spPr>
              <p:txBody>
                <a:bodyPr wrap="none" rtlCol="0">
                  <a:spAutoFit/>
                </a:bodyPr>
                <a:lstStyle/>
                <a:p>
                  <a:r>
                    <a:rPr lang="en-US" dirty="0">
                      <a:solidFill>
                        <a:srgbClr val="3366FF"/>
                      </a:solidFill>
                    </a:rPr>
                    <a:t>14</a:t>
                  </a:r>
                </a:p>
              </p:txBody>
            </p:sp>
          </p:grpSp>
          <p:grpSp>
            <p:nvGrpSpPr>
              <p:cNvPr id="64" name="Group 63"/>
              <p:cNvGrpSpPr/>
              <p:nvPr/>
            </p:nvGrpSpPr>
            <p:grpSpPr>
              <a:xfrm>
                <a:off x="6543632" y="3429000"/>
                <a:ext cx="1026570" cy="838254"/>
                <a:chOff x="5188543" y="3504480"/>
                <a:chExt cx="1026570" cy="838254"/>
              </a:xfrm>
            </p:grpSpPr>
            <p:cxnSp>
              <p:nvCxnSpPr>
                <p:cNvPr id="65" name="Curved Connector 64"/>
                <p:cNvCxnSpPr>
                  <a:stCxn id="21" idx="0"/>
                  <a:endCxn id="23" idx="2"/>
                </p:cNvCxnSpPr>
                <p:nvPr/>
              </p:nvCxnSpPr>
              <p:spPr>
                <a:xfrm rot="5400000" flipH="1" flipV="1">
                  <a:off x="5335740" y="3463362"/>
                  <a:ext cx="740111" cy="1018634"/>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188543" y="3504480"/>
                  <a:ext cx="548648" cy="307777"/>
                </a:xfrm>
                <a:prstGeom prst="rect">
                  <a:avLst/>
                </a:prstGeom>
                <a:noFill/>
              </p:spPr>
              <p:txBody>
                <a:bodyPr wrap="none" rtlCol="0">
                  <a:spAutoFit/>
                </a:bodyPr>
                <a:lstStyle/>
                <a:p>
                  <a:r>
                    <a:rPr lang="en-US" sz="1400" dirty="0"/>
                    <a:t>1011</a:t>
                  </a:r>
                </a:p>
              </p:txBody>
            </p:sp>
            <p:sp>
              <p:nvSpPr>
                <p:cNvPr id="74" name="TextBox 73"/>
                <p:cNvSpPr txBox="1"/>
                <p:nvPr/>
              </p:nvSpPr>
              <p:spPr>
                <a:xfrm>
                  <a:off x="5440138" y="3707956"/>
                  <a:ext cx="301660" cy="369332"/>
                </a:xfrm>
                <a:prstGeom prst="rect">
                  <a:avLst/>
                </a:prstGeom>
                <a:noFill/>
              </p:spPr>
              <p:txBody>
                <a:bodyPr wrap="none" rtlCol="0">
                  <a:spAutoFit/>
                </a:bodyPr>
                <a:lstStyle/>
                <a:p>
                  <a:r>
                    <a:rPr lang="en-US" dirty="0">
                      <a:solidFill>
                        <a:srgbClr val="3366FF"/>
                      </a:solidFill>
                    </a:rPr>
                    <a:t>9</a:t>
                  </a:r>
                </a:p>
              </p:txBody>
            </p:sp>
          </p:grpSp>
          <p:grpSp>
            <p:nvGrpSpPr>
              <p:cNvPr id="82" name="Group 81"/>
              <p:cNvGrpSpPr/>
              <p:nvPr/>
            </p:nvGrpSpPr>
            <p:grpSpPr>
              <a:xfrm>
                <a:off x="7776905" y="3527143"/>
                <a:ext cx="809269" cy="969203"/>
                <a:chOff x="4308505" y="3329804"/>
                <a:chExt cx="809269" cy="969203"/>
              </a:xfrm>
            </p:grpSpPr>
            <p:cxnSp>
              <p:nvCxnSpPr>
                <p:cNvPr id="83" name="Curved Connector 82"/>
                <p:cNvCxnSpPr>
                  <a:stCxn id="23" idx="6"/>
                  <a:endCxn id="22" idx="6"/>
                </p:cNvCxnSpPr>
                <p:nvPr/>
              </p:nvCxnSpPr>
              <p:spPr>
                <a:xfrm>
                  <a:off x="4559984" y="3329804"/>
                  <a:ext cx="12700" cy="969203"/>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699120" y="3575515"/>
                  <a:ext cx="418654" cy="369332"/>
                </a:xfrm>
                <a:prstGeom prst="rect">
                  <a:avLst/>
                </a:prstGeom>
                <a:noFill/>
              </p:spPr>
              <p:txBody>
                <a:bodyPr wrap="none" rtlCol="0">
                  <a:spAutoFit/>
                </a:bodyPr>
                <a:lstStyle/>
                <a:p>
                  <a:r>
                    <a:rPr lang="en-US" dirty="0">
                      <a:solidFill>
                        <a:srgbClr val="3366FF"/>
                      </a:solidFill>
                    </a:rPr>
                    <a:t>10</a:t>
                  </a:r>
                </a:p>
              </p:txBody>
            </p:sp>
            <p:sp>
              <p:nvSpPr>
                <p:cNvPr id="93" name="TextBox 92"/>
                <p:cNvSpPr txBox="1"/>
                <p:nvPr/>
              </p:nvSpPr>
              <p:spPr>
                <a:xfrm>
                  <a:off x="4308505" y="3609973"/>
                  <a:ext cx="548648" cy="307777"/>
                </a:xfrm>
                <a:prstGeom prst="rect">
                  <a:avLst/>
                </a:prstGeom>
                <a:noFill/>
              </p:spPr>
              <p:txBody>
                <a:bodyPr wrap="none" rtlCol="0">
                  <a:spAutoFit/>
                </a:bodyPr>
                <a:lstStyle/>
                <a:p>
                  <a:r>
                    <a:rPr lang="en-US" sz="1400" dirty="0"/>
                    <a:t>0111</a:t>
                  </a:r>
                </a:p>
              </p:txBody>
            </p:sp>
          </p:grpSp>
          <p:grpSp>
            <p:nvGrpSpPr>
              <p:cNvPr id="94" name="Group 93"/>
              <p:cNvGrpSpPr/>
              <p:nvPr/>
            </p:nvGrpSpPr>
            <p:grpSpPr>
              <a:xfrm>
                <a:off x="6831664" y="4005064"/>
                <a:ext cx="811986" cy="659624"/>
                <a:chOff x="4370891" y="3874613"/>
                <a:chExt cx="811986" cy="659624"/>
              </a:xfrm>
            </p:grpSpPr>
            <p:cxnSp>
              <p:nvCxnSpPr>
                <p:cNvPr id="95" name="Curved Connector 94"/>
                <p:cNvCxnSpPr>
                  <a:stCxn id="22" idx="3"/>
                  <a:endCxn id="22" idx="1"/>
                </p:cNvCxnSpPr>
                <p:nvPr/>
              </p:nvCxnSpPr>
              <p:spPr>
                <a:xfrm rot="5400000" flipH="1">
                  <a:off x="5014534" y="4365895"/>
                  <a:ext cx="323985" cy="12700"/>
                </a:xfrm>
                <a:prstGeom prst="curvedConnector5">
                  <a:avLst>
                    <a:gd name="adj1" fmla="val -70559"/>
                    <a:gd name="adj2" fmla="val 3368520"/>
                    <a:gd name="adj3" fmla="val 17055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4370891" y="3874613"/>
                  <a:ext cx="548648" cy="307777"/>
                </a:xfrm>
                <a:prstGeom prst="rect">
                  <a:avLst/>
                </a:prstGeom>
                <a:noFill/>
              </p:spPr>
              <p:txBody>
                <a:bodyPr wrap="none" rtlCol="0">
                  <a:spAutoFit/>
                </a:bodyPr>
                <a:lstStyle/>
                <a:p>
                  <a:r>
                    <a:rPr lang="en-US" sz="1400" dirty="0"/>
                    <a:t>1111</a:t>
                  </a:r>
                </a:p>
              </p:txBody>
            </p:sp>
            <p:sp>
              <p:nvSpPr>
                <p:cNvPr id="101" name="TextBox 100"/>
                <p:cNvSpPr txBox="1"/>
                <p:nvPr/>
              </p:nvSpPr>
              <p:spPr>
                <a:xfrm>
                  <a:off x="4703515" y="4162645"/>
                  <a:ext cx="418654" cy="369332"/>
                </a:xfrm>
                <a:prstGeom prst="rect">
                  <a:avLst/>
                </a:prstGeom>
                <a:noFill/>
              </p:spPr>
              <p:txBody>
                <a:bodyPr wrap="none" rtlCol="0">
                  <a:spAutoFit/>
                </a:bodyPr>
                <a:lstStyle/>
                <a:p>
                  <a:r>
                    <a:rPr lang="en-US" dirty="0">
                      <a:solidFill>
                        <a:srgbClr val="3366FF"/>
                      </a:solidFill>
                    </a:rPr>
                    <a:t>11</a:t>
                  </a:r>
                </a:p>
              </p:txBody>
            </p:sp>
          </p:grpSp>
          <p:grpSp>
            <p:nvGrpSpPr>
              <p:cNvPr id="106" name="Group 105"/>
              <p:cNvGrpSpPr/>
              <p:nvPr/>
            </p:nvGrpSpPr>
            <p:grpSpPr>
              <a:xfrm>
                <a:off x="7795179" y="4496346"/>
                <a:ext cx="809269" cy="1033954"/>
                <a:chOff x="4308505" y="3278121"/>
                <a:chExt cx="809269" cy="1033954"/>
              </a:xfrm>
            </p:grpSpPr>
            <p:cxnSp>
              <p:nvCxnSpPr>
                <p:cNvPr id="107" name="Curved Connector 106"/>
                <p:cNvCxnSpPr>
                  <a:stCxn id="22" idx="6"/>
                  <a:endCxn id="24" idx="6"/>
                </p:cNvCxnSpPr>
                <p:nvPr/>
              </p:nvCxnSpPr>
              <p:spPr>
                <a:xfrm>
                  <a:off x="4541710" y="3278121"/>
                  <a:ext cx="12700" cy="1033954"/>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4699120" y="3575515"/>
                  <a:ext cx="418654" cy="369332"/>
                </a:xfrm>
                <a:prstGeom prst="rect">
                  <a:avLst/>
                </a:prstGeom>
                <a:noFill/>
              </p:spPr>
              <p:txBody>
                <a:bodyPr wrap="none" rtlCol="0">
                  <a:spAutoFit/>
                </a:bodyPr>
                <a:lstStyle/>
                <a:p>
                  <a:r>
                    <a:rPr lang="en-US" dirty="0">
                      <a:solidFill>
                        <a:srgbClr val="3366FF"/>
                      </a:solidFill>
                    </a:rPr>
                    <a:t>12</a:t>
                  </a:r>
                </a:p>
              </p:txBody>
            </p:sp>
            <p:sp>
              <p:nvSpPr>
                <p:cNvPr id="109" name="TextBox 108"/>
                <p:cNvSpPr txBox="1"/>
                <p:nvPr/>
              </p:nvSpPr>
              <p:spPr>
                <a:xfrm>
                  <a:off x="4308505" y="3609973"/>
                  <a:ext cx="548648" cy="307777"/>
                </a:xfrm>
                <a:prstGeom prst="rect">
                  <a:avLst/>
                </a:prstGeom>
                <a:noFill/>
              </p:spPr>
              <p:txBody>
                <a:bodyPr wrap="none" rtlCol="0">
                  <a:spAutoFit/>
                </a:bodyPr>
                <a:lstStyle/>
                <a:p>
                  <a:r>
                    <a:rPr lang="en-US" sz="1400" dirty="0"/>
                    <a:t>1110</a:t>
                  </a:r>
                </a:p>
              </p:txBody>
            </p:sp>
          </p:grpSp>
          <p:grpSp>
            <p:nvGrpSpPr>
              <p:cNvPr id="110" name="Group 109"/>
              <p:cNvGrpSpPr/>
              <p:nvPr/>
            </p:nvGrpSpPr>
            <p:grpSpPr>
              <a:xfrm>
                <a:off x="6506334" y="4725438"/>
                <a:ext cx="1063867" cy="883547"/>
                <a:chOff x="5115882" y="3680313"/>
                <a:chExt cx="1063867" cy="883547"/>
              </a:xfrm>
            </p:grpSpPr>
            <p:cxnSp>
              <p:nvCxnSpPr>
                <p:cNvPr id="115" name="Curved Connector 114"/>
                <p:cNvCxnSpPr>
                  <a:stCxn id="24" idx="2"/>
                  <a:endCxn id="21" idx="4"/>
                </p:cNvCxnSpPr>
                <p:nvPr/>
              </p:nvCxnSpPr>
              <p:spPr>
                <a:xfrm rot="10800000">
                  <a:off x="5161115" y="3680313"/>
                  <a:ext cx="1018634" cy="804863"/>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5115882" y="4256083"/>
                  <a:ext cx="548648" cy="307777"/>
                </a:xfrm>
                <a:prstGeom prst="rect">
                  <a:avLst/>
                </a:prstGeom>
                <a:noFill/>
              </p:spPr>
              <p:txBody>
                <a:bodyPr wrap="none" rtlCol="0">
                  <a:spAutoFit/>
                </a:bodyPr>
                <a:lstStyle/>
                <a:p>
                  <a:r>
                    <a:rPr lang="en-US" sz="1400" dirty="0"/>
                    <a:t>1101</a:t>
                  </a:r>
                </a:p>
              </p:txBody>
            </p:sp>
            <p:sp>
              <p:nvSpPr>
                <p:cNvPr id="117" name="TextBox 116"/>
                <p:cNvSpPr txBox="1"/>
                <p:nvPr/>
              </p:nvSpPr>
              <p:spPr>
                <a:xfrm>
                  <a:off x="5427190" y="3972587"/>
                  <a:ext cx="418654" cy="369332"/>
                </a:xfrm>
                <a:prstGeom prst="rect">
                  <a:avLst/>
                </a:prstGeom>
                <a:noFill/>
              </p:spPr>
              <p:txBody>
                <a:bodyPr wrap="none" rtlCol="0">
                  <a:spAutoFit/>
                </a:bodyPr>
                <a:lstStyle/>
                <a:p>
                  <a:r>
                    <a:rPr lang="en-US" dirty="0">
                      <a:solidFill>
                        <a:srgbClr val="3366FF"/>
                      </a:solidFill>
                    </a:rPr>
                    <a:t>13</a:t>
                  </a:r>
                </a:p>
              </p:txBody>
            </p:sp>
          </p:grpSp>
          <p:grpSp>
            <p:nvGrpSpPr>
              <p:cNvPr id="118" name="Group 117"/>
              <p:cNvGrpSpPr/>
              <p:nvPr/>
            </p:nvGrpSpPr>
            <p:grpSpPr>
              <a:xfrm>
                <a:off x="3366138" y="4496346"/>
                <a:ext cx="818406" cy="1033954"/>
                <a:chOff x="3329428" y="3614319"/>
                <a:chExt cx="818406" cy="1033954"/>
              </a:xfrm>
            </p:grpSpPr>
            <p:cxnSp>
              <p:nvCxnSpPr>
                <p:cNvPr id="119" name="Curved Connector 118"/>
                <p:cNvCxnSpPr>
                  <a:stCxn id="19" idx="2"/>
                  <a:endCxn id="18" idx="2"/>
                </p:cNvCxnSpPr>
                <p:nvPr/>
              </p:nvCxnSpPr>
              <p:spPr>
                <a:xfrm rot="10800000">
                  <a:off x="3874151" y="3614319"/>
                  <a:ext cx="12700" cy="1033954"/>
                </a:xfrm>
                <a:prstGeom prst="curvedConnector3">
                  <a:avLst>
                    <a:gd name="adj1" fmla="val 180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3329428" y="4049849"/>
                  <a:ext cx="418654" cy="369332"/>
                </a:xfrm>
                <a:prstGeom prst="rect">
                  <a:avLst/>
                </a:prstGeom>
                <a:noFill/>
              </p:spPr>
              <p:txBody>
                <a:bodyPr wrap="none" rtlCol="0">
                  <a:spAutoFit/>
                </a:bodyPr>
                <a:lstStyle/>
                <a:p>
                  <a:r>
                    <a:rPr lang="en-US" dirty="0">
                      <a:solidFill>
                        <a:srgbClr val="3366FF"/>
                      </a:solidFill>
                    </a:rPr>
                    <a:t>16</a:t>
                  </a:r>
                </a:p>
              </p:txBody>
            </p:sp>
            <p:sp>
              <p:nvSpPr>
                <p:cNvPr id="121" name="TextBox 120"/>
                <p:cNvSpPr txBox="1"/>
                <p:nvPr/>
              </p:nvSpPr>
              <p:spPr>
                <a:xfrm>
                  <a:off x="3599186" y="3967388"/>
                  <a:ext cx="548648" cy="307777"/>
                </a:xfrm>
                <a:prstGeom prst="rect">
                  <a:avLst/>
                </a:prstGeom>
                <a:noFill/>
              </p:spPr>
              <p:txBody>
                <a:bodyPr wrap="none" rtlCol="0">
                  <a:spAutoFit/>
                </a:bodyPr>
                <a:lstStyle/>
                <a:p>
                  <a:r>
                    <a:rPr lang="en-US" sz="1400" dirty="0"/>
                    <a:t>1000</a:t>
                  </a:r>
                </a:p>
              </p:txBody>
            </p:sp>
          </p:grpSp>
        </p:grpSp>
      </p:grpSp>
      <p:sp>
        <p:nvSpPr>
          <p:cNvPr id="124" name="TextBox 123"/>
          <p:cNvSpPr txBox="1"/>
          <p:nvPr/>
        </p:nvSpPr>
        <p:spPr>
          <a:xfrm>
            <a:off x="0" y="1857598"/>
            <a:ext cx="9180512" cy="1077218"/>
          </a:xfrm>
          <a:prstGeom prst="rect">
            <a:avLst/>
          </a:prstGeom>
          <a:noFill/>
        </p:spPr>
        <p:txBody>
          <a:bodyPr wrap="square" rtlCol="0">
            <a:spAutoFit/>
          </a:bodyPr>
          <a:lstStyle/>
          <a:p>
            <a:pPr algn="ctr"/>
            <a:r>
              <a:rPr lang="en-US" sz="3200" b="1" dirty="0"/>
              <a:t>The edges in the de </a:t>
            </a:r>
            <a:r>
              <a:rPr lang="en-US" sz="3200" b="1" dirty="0" err="1"/>
              <a:t>Bruijn</a:t>
            </a:r>
            <a:r>
              <a:rPr lang="en-US" sz="3200" b="1" dirty="0"/>
              <a:t> graph represent all possible k-</a:t>
            </a:r>
            <a:r>
              <a:rPr lang="en-US" sz="3200" b="1" dirty="0" err="1"/>
              <a:t>mers</a:t>
            </a:r>
            <a:endParaRPr lang="en-US" sz="3200" b="1" dirty="0"/>
          </a:p>
        </p:txBody>
      </p:sp>
    </p:spTree>
    <p:extLst>
      <p:ext uri="{BB962C8B-B14F-4D97-AF65-F5344CB8AC3E}">
        <p14:creationId xmlns:p14="http://schemas.microsoft.com/office/powerpoint/2010/main" val="2264625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Graphs for genome assembly</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54</a:t>
            </a:fld>
            <a:endParaRPr lang="en-US" dirty="0"/>
          </a:p>
        </p:txBody>
      </p:sp>
      <p:sp>
        <p:nvSpPr>
          <p:cNvPr id="7" name="Rectangle 6"/>
          <p:cNvSpPr/>
          <p:nvPr/>
        </p:nvSpPr>
        <p:spPr>
          <a:xfrm>
            <a:off x="3419872" y="6165304"/>
            <a:ext cx="5760640" cy="276999"/>
          </a:xfrm>
          <a:prstGeom prst="rect">
            <a:avLst/>
          </a:prstGeom>
        </p:spPr>
        <p:txBody>
          <a:bodyPr wrap="square">
            <a:spAutoFit/>
          </a:bodyPr>
          <a:lstStyle/>
          <a:p>
            <a:r>
              <a:rPr lang="en-US" sz="1200" dirty="0" err="1"/>
              <a:t>Compeau</a:t>
            </a:r>
            <a:r>
              <a:rPr lang="en-US" sz="1200" dirty="0"/>
              <a:t> et al., 2011. </a:t>
            </a:r>
            <a:r>
              <a:rPr lang="en-US" sz="1200" dirty="0">
                <a:hlinkClick r:id="rId2"/>
              </a:rPr>
              <a:t>http://www.nature.com/nbt/journal/v29/n11/pdf/nbt.2023.pdf</a:t>
            </a:r>
            <a:endParaRPr lang="en-US" sz="1200" dirty="0"/>
          </a:p>
        </p:txBody>
      </p:sp>
      <p:pic>
        <p:nvPicPr>
          <p:cNvPr id="4" name="Picture 3" descr="Screen Shot 2015-09-07 at 5.2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45" y="2784053"/>
            <a:ext cx="2152199" cy="2102912"/>
          </a:xfrm>
          <a:prstGeom prst="rect">
            <a:avLst/>
          </a:prstGeom>
        </p:spPr>
      </p:pic>
      <p:pic>
        <p:nvPicPr>
          <p:cNvPr id="5" name="Picture 4" descr="Screen Shot 2015-09-07 at 5.25.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878" y="2784053"/>
            <a:ext cx="6344586" cy="2235257"/>
          </a:xfrm>
          <a:prstGeom prst="rect">
            <a:avLst/>
          </a:prstGeom>
        </p:spPr>
      </p:pic>
      <p:sp>
        <p:nvSpPr>
          <p:cNvPr id="8" name="TextBox 7"/>
          <p:cNvSpPr txBox="1"/>
          <p:nvPr/>
        </p:nvSpPr>
        <p:spPr>
          <a:xfrm>
            <a:off x="4572000" y="2206605"/>
            <a:ext cx="2761017" cy="646331"/>
          </a:xfrm>
          <a:prstGeom prst="rect">
            <a:avLst/>
          </a:prstGeom>
          <a:noFill/>
        </p:spPr>
        <p:txBody>
          <a:bodyPr wrap="none" rtlCol="0">
            <a:spAutoFit/>
          </a:bodyPr>
          <a:lstStyle/>
          <a:p>
            <a:r>
              <a:rPr lang="en-US" sz="3600" dirty="0" err="1"/>
              <a:t>Ovelap</a:t>
            </a:r>
            <a:r>
              <a:rPr lang="en-US" sz="3600" dirty="0"/>
              <a:t> Graph</a:t>
            </a:r>
          </a:p>
        </p:txBody>
      </p:sp>
      <p:sp>
        <p:nvSpPr>
          <p:cNvPr id="9" name="TextBox 8"/>
          <p:cNvSpPr txBox="1"/>
          <p:nvPr/>
        </p:nvSpPr>
        <p:spPr>
          <a:xfrm>
            <a:off x="2627784" y="5324143"/>
            <a:ext cx="4142067" cy="369332"/>
          </a:xfrm>
          <a:prstGeom prst="rect">
            <a:avLst/>
          </a:prstGeom>
          <a:noFill/>
        </p:spPr>
        <p:txBody>
          <a:bodyPr wrap="none" rtlCol="0">
            <a:spAutoFit/>
          </a:bodyPr>
          <a:lstStyle/>
          <a:p>
            <a:r>
              <a:rPr lang="en-US" dirty="0"/>
              <a:t>But computing read overlaps is very costly</a:t>
            </a:r>
          </a:p>
        </p:txBody>
      </p:sp>
    </p:spTree>
    <p:extLst>
      <p:ext uri="{BB962C8B-B14F-4D97-AF65-F5344CB8AC3E}">
        <p14:creationId xmlns:p14="http://schemas.microsoft.com/office/powerpoint/2010/main" val="620510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Graphs for genome assembly</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55</a:t>
            </a:fld>
            <a:endParaRPr lang="en-US" dirty="0"/>
          </a:p>
        </p:txBody>
      </p:sp>
      <p:sp>
        <p:nvSpPr>
          <p:cNvPr id="7" name="Rectangle 6"/>
          <p:cNvSpPr/>
          <p:nvPr/>
        </p:nvSpPr>
        <p:spPr>
          <a:xfrm>
            <a:off x="0" y="6294512"/>
            <a:ext cx="5760640" cy="230832"/>
          </a:xfrm>
          <a:prstGeom prst="rect">
            <a:avLst/>
          </a:prstGeom>
        </p:spPr>
        <p:txBody>
          <a:bodyPr wrap="square">
            <a:spAutoFit/>
          </a:bodyPr>
          <a:lstStyle/>
          <a:p>
            <a:r>
              <a:rPr lang="en-US" sz="900" dirty="0" err="1"/>
              <a:t>Compeau</a:t>
            </a:r>
            <a:r>
              <a:rPr lang="en-US" sz="900" dirty="0"/>
              <a:t> et al., 2011. </a:t>
            </a:r>
            <a:r>
              <a:rPr lang="en-US" sz="900" dirty="0">
                <a:hlinkClick r:id="rId2"/>
              </a:rPr>
              <a:t>http://www.nature.com/nbt/journal/v29/n11/pdf/nbt.2023.pdf</a:t>
            </a:r>
            <a:endParaRPr lang="en-US" sz="900" dirty="0"/>
          </a:p>
        </p:txBody>
      </p:sp>
      <p:sp>
        <p:nvSpPr>
          <p:cNvPr id="3" name="TextBox 2"/>
          <p:cNvSpPr txBox="1"/>
          <p:nvPr/>
        </p:nvSpPr>
        <p:spPr>
          <a:xfrm>
            <a:off x="0" y="1844824"/>
            <a:ext cx="9180512" cy="523220"/>
          </a:xfrm>
          <a:prstGeom prst="rect">
            <a:avLst/>
          </a:prstGeom>
          <a:noFill/>
        </p:spPr>
        <p:txBody>
          <a:bodyPr wrap="square" rtlCol="0">
            <a:spAutoFit/>
          </a:bodyPr>
          <a:lstStyle/>
          <a:p>
            <a:pPr algn="ctr"/>
            <a:r>
              <a:rPr lang="en-US" sz="2800" dirty="0"/>
              <a:t>Then, split the reads as </a:t>
            </a:r>
            <a:r>
              <a:rPr lang="en-US" sz="2800" i="1" dirty="0"/>
              <a:t>k</a:t>
            </a:r>
            <a:r>
              <a:rPr lang="en-US" sz="2800" dirty="0"/>
              <a:t>-</a:t>
            </a:r>
            <a:r>
              <a:rPr lang="en-US" sz="2800" dirty="0" err="1"/>
              <a:t>mers</a:t>
            </a:r>
            <a:r>
              <a:rPr lang="en-US" sz="2800" dirty="0"/>
              <a:t> (sub-strings of length </a:t>
            </a:r>
            <a:r>
              <a:rPr lang="en-US" sz="2800" i="1" dirty="0"/>
              <a:t>k</a:t>
            </a:r>
            <a:r>
              <a:rPr lang="en-US" sz="2800" dirty="0"/>
              <a:t>)</a:t>
            </a:r>
          </a:p>
        </p:txBody>
      </p:sp>
      <p:sp>
        <p:nvSpPr>
          <p:cNvPr id="10" name="TextBox 9"/>
          <p:cNvSpPr txBox="1"/>
          <p:nvPr/>
        </p:nvSpPr>
        <p:spPr>
          <a:xfrm>
            <a:off x="0" y="2448358"/>
            <a:ext cx="8848395" cy="461665"/>
          </a:xfrm>
          <a:prstGeom prst="rect">
            <a:avLst/>
          </a:prstGeom>
          <a:noFill/>
        </p:spPr>
        <p:txBody>
          <a:bodyPr wrap="none" rtlCol="0">
            <a:spAutoFit/>
          </a:bodyPr>
          <a:lstStyle/>
          <a:p>
            <a:r>
              <a:rPr lang="en-US" sz="2400" dirty="0"/>
              <a:t>Now, you have two options:</a:t>
            </a:r>
            <a:r>
              <a:rPr lang="en-US" sz="2400" dirty="0">
                <a:solidFill>
                  <a:srgbClr val="FF0000"/>
                </a:solidFill>
              </a:rPr>
              <a:t> </a:t>
            </a:r>
            <a:r>
              <a:rPr lang="en-US" sz="2400" b="1" dirty="0">
                <a:solidFill>
                  <a:srgbClr val="FF0000"/>
                </a:solidFill>
              </a:rPr>
              <a:t>1.- Let the </a:t>
            </a:r>
            <a:r>
              <a:rPr lang="en-US" sz="2400" b="1" i="1" dirty="0">
                <a:solidFill>
                  <a:srgbClr val="FF0000"/>
                </a:solidFill>
              </a:rPr>
              <a:t>k</a:t>
            </a:r>
            <a:r>
              <a:rPr lang="en-US" sz="2400" b="1" dirty="0">
                <a:solidFill>
                  <a:srgbClr val="FF0000"/>
                </a:solidFill>
              </a:rPr>
              <a:t>-</a:t>
            </a:r>
            <a:r>
              <a:rPr lang="en-US" sz="2400" b="1" dirty="0" err="1">
                <a:solidFill>
                  <a:srgbClr val="FF0000"/>
                </a:solidFill>
              </a:rPr>
              <a:t>mers</a:t>
            </a:r>
            <a:r>
              <a:rPr lang="en-US" sz="2400" b="1" dirty="0">
                <a:solidFill>
                  <a:srgbClr val="FF0000"/>
                </a:solidFill>
              </a:rPr>
              <a:t> be nodes in the graph</a:t>
            </a:r>
          </a:p>
        </p:txBody>
      </p:sp>
      <p:sp>
        <p:nvSpPr>
          <p:cNvPr id="11" name="TextBox 10"/>
          <p:cNvSpPr txBox="1"/>
          <p:nvPr/>
        </p:nvSpPr>
        <p:spPr>
          <a:xfrm>
            <a:off x="225919" y="2886166"/>
            <a:ext cx="858453" cy="646331"/>
          </a:xfrm>
          <a:prstGeom prst="rect">
            <a:avLst/>
          </a:prstGeom>
          <a:noFill/>
        </p:spPr>
        <p:txBody>
          <a:bodyPr wrap="none" rtlCol="0">
            <a:spAutoFit/>
          </a:bodyPr>
          <a:lstStyle/>
          <a:p>
            <a:r>
              <a:rPr lang="en-US" sz="3600" dirty="0"/>
              <a:t>k=3</a:t>
            </a:r>
          </a:p>
        </p:txBody>
      </p:sp>
      <p:sp>
        <p:nvSpPr>
          <p:cNvPr id="14" name="TextBox 13"/>
          <p:cNvSpPr txBox="1"/>
          <p:nvPr/>
        </p:nvSpPr>
        <p:spPr>
          <a:xfrm>
            <a:off x="4788024" y="2996952"/>
            <a:ext cx="2029672" cy="523220"/>
          </a:xfrm>
          <a:prstGeom prst="rect">
            <a:avLst/>
          </a:prstGeom>
          <a:noFill/>
        </p:spPr>
        <p:txBody>
          <a:bodyPr wrap="none" rtlCol="0">
            <a:spAutoFit/>
          </a:bodyPr>
          <a:lstStyle/>
          <a:p>
            <a:r>
              <a:rPr lang="en-US" sz="2800" b="1" i="1" dirty="0"/>
              <a:t>k</a:t>
            </a:r>
            <a:r>
              <a:rPr lang="en-US" sz="2800" b="1" dirty="0"/>
              <a:t>-</a:t>
            </a:r>
            <a:r>
              <a:rPr lang="en-US" sz="2800" b="1" dirty="0" err="1"/>
              <a:t>mer</a:t>
            </a:r>
            <a:r>
              <a:rPr lang="en-US" sz="2800" b="1" dirty="0"/>
              <a:t> graph</a:t>
            </a:r>
          </a:p>
        </p:txBody>
      </p:sp>
      <p:grpSp>
        <p:nvGrpSpPr>
          <p:cNvPr id="122" name="Group 121"/>
          <p:cNvGrpSpPr/>
          <p:nvPr/>
        </p:nvGrpSpPr>
        <p:grpSpPr>
          <a:xfrm>
            <a:off x="1043608" y="3625860"/>
            <a:ext cx="1204454" cy="2342004"/>
            <a:chOff x="1043608" y="3625860"/>
            <a:chExt cx="1204454" cy="2342004"/>
          </a:xfrm>
        </p:grpSpPr>
        <p:sp>
          <p:nvSpPr>
            <p:cNvPr id="12" name="Rectangle 11"/>
            <p:cNvSpPr/>
            <p:nvPr/>
          </p:nvSpPr>
          <p:spPr>
            <a:xfrm>
              <a:off x="1084372" y="4221088"/>
              <a:ext cx="1154320" cy="369332"/>
            </a:xfrm>
            <a:prstGeom prst="rect">
              <a:avLst/>
            </a:prstGeom>
          </p:spPr>
          <p:txBody>
            <a:bodyPr wrap="none">
              <a:spAutoFit/>
            </a:bodyPr>
            <a:lstStyle/>
            <a:p>
              <a:r>
                <a:rPr lang="en-US" dirty="0">
                  <a:latin typeface="Courier"/>
                  <a:cs typeface="Courier"/>
                </a:rPr>
                <a:t>ATGGCGT</a:t>
              </a:r>
            </a:p>
          </p:txBody>
        </p:sp>
        <p:sp>
          <p:nvSpPr>
            <p:cNvPr id="13" name="TextBox 12"/>
            <p:cNvSpPr txBox="1"/>
            <p:nvPr/>
          </p:nvSpPr>
          <p:spPr>
            <a:xfrm>
              <a:off x="1043608" y="3625860"/>
              <a:ext cx="1080770" cy="523220"/>
            </a:xfrm>
            <a:prstGeom prst="rect">
              <a:avLst/>
            </a:prstGeom>
            <a:noFill/>
          </p:spPr>
          <p:txBody>
            <a:bodyPr wrap="none" rtlCol="0">
              <a:spAutoFit/>
            </a:bodyPr>
            <a:lstStyle/>
            <a:p>
              <a:r>
                <a:rPr lang="en-US" sz="2800" b="1" dirty="0"/>
                <a:t>Reads</a:t>
              </a:r>
            </a:p>
          </p:txBody>
        </p:sp>
        <p:sp>
          <p:nvSpPr>
            <p:cNvPr id="15" name="Rectangle 14"/>
            <p:cNvSpPr/>
            <p:nvPr/>
          </p:nvSpPr>
          <p:spPr>
            <a:xfrm>
              <a:off x="1065816" y="4590420"/>
              <a:ext cx="1154320" cy="369332"/>
            </a:xfrm>
            <a:prstGeom prst="rect">
              <a:avLst/>
            </a:prstGeom>
          </p:spPr>
          <p:txBody>
            <a:bodyPr wrap="none">
              <a:spAutoFit/>
            </a:bodyPr>
            <a:lstStyle/>
            <a:p>
              <a:r>
                <a:rPr lang="en-US" dirty="0">
                  <a:latin typeface="Courier"/>
                  <a:cs typeface="Courier"/>
                </a:rPr>
                <a:t>GGCGTGC</a:t>
              </a:r>
            </a:p>
          </p:txBody>
        </p:sp>
        <p:sp>
          <p:nvSpPr>
            <p:cNvPr id="16" name="Rectangle 15"/>
            <p:cNvSpPr/>
            <p:nvPr/>
          </p:nvSpPr>
          <p:spPr>
            <a:xfrm>
              <a:off x="1088770" y="4919128"/>
              <a:ext cx="1159292" cy="369332"/>
            </a:xfrm>
            <a:prstGeom prst="rect">
              <a:avLst/>
            </a:prstGeom>
          </p:spPr>
          <p:txBody>
            <a:bodyPr wrap="none">
              <a:spAutoFit/>
            </a:bodyPr>
            <a:lstStyle/>
            <a:p>
              <a:r>
                <a:rPr lang="en-US" dirty="0">
                  <a:latin typeface="Courier"/>
                  <a:cs typeface="Courier"/>
                </a:rPr>
                <a:t>CGTGCAA</a:t>
              </a:r>
            </a:p>
          </p:txBody>
        </p:sp>
        <p:sp>
          <p:nvSpPr>
            <p:cNvPr id="17" name="Rectangle 16"/>
            <p:cNvSpPr/>
            <p:nvPr/>
          </p:nvSpPr>
          <p:spPr>
            <a:xfrm>
              <a:off x="1084372" y="5266548"/>
              <a:ext cx="1159292" cy="369332"/>
            </a:xfrm>
            <a:prstGeom prst="rect">
              <a:avLst/>
            </a:prstGeom>
          </p:spPr>
          <p:txBody>
            <a:bodyPr wrap="none">
              <a:spAutoFit/>
            </a:bodyPr>
            <a:lstStyle/>
            <a:p>
              <a:r>
                <a:rPr lang="en-US" dirty="0">
                  <a:latin typeface="Courier"/>
                  <a:cs typeface="Courier"/>
                </a:rPr>
                <a:t>TGCAATG</a:t>
              </a:r>
            </a:p>
          </p:txBody>
        </p:sp>
        <p:sp>
          <p:nvSpPr>
            <p:cNvPr id="18" name="Rectangle 17"/>
            <p:cNvSpPr/>
            <p:nvPr/>
          </p:nvSpPr>
          <p:spPr>
            <a:xfrm>
              <a:off x="1084372" y="5598532"/>
              <a:ext cx="1154320" cy="369332"/>
            </a:xfrm>
            <a:prstGeom prst="rect">
              <a:avLst/>
            </a:prstGeom>
          </p:spPr>
          <p:txBody>
            <a:bodyPr wrap="none">
              <a:spAutoFit/>
            </a:bodyPr>
            <a:lstStyle/>
            <a:p>
              <a:r>
                <a:rPr lang="en-US" dirty="0">
                  <a:latin typeface="Courier"/>
                  <a:cs typeface="Courier"/>
                </a:rPr>
                <a:t>CAATGGC</a:t>
              </a:r>
            </a:p>
          </p:txBody>
        </p:sp>
      </p:grpSp>
      <p:grpSp>
        <p:nvGrpSpPr>
          <p:cNvPr id="21" name="Group 20"/>
          <p:cNvGrpSpPr/>
          <p:nvPr/>
        </p:nvGrpSpPr>
        <p:grpSpPr>
          <a:xfrm>
            <a:off x="5652120" y="3532497"/>
            <a:ext cx="576337" cy="463044"/>
            <a:chOff x="4878708" y="4127376"/>
            <a:chExt cx="576337" cy="463044"/>
          </a:xfrm>
        </p:grpSpPr>
        <p:sp>
          <p:nvSpPr>
            <p:cNvPr id="19" name="Oval 18"/>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20" name="TextBox 19"/>
            <p:cNvSpPr txBox="1"/>
            <p:nvPr/>
          </p:nvSpPr>
          <p:spPr>
            <a:xfrm>
              <a:off x="4878708" y="4149080"/>
              <a:ext cx="576337" cy="369332"/>
            </a:xfrm>
            <a:prstGeom prst="rect">
              <a:avLst/>
            </a:prstGeom>
            <a:noFill/>
          </p:spPr>
          <p:txBody>
            <a:bodyPr wrap="none" rtlCol="0">
              <a:spAutoFit/>
            </a:bodyPr>
            <a:lstStyle/>
            <a:p>
              <a:r>
                <a:rPr lang="en-US" dirty="0"/>
                <a:t>ATG</a:t>
              </a:r>
            </a:p>
          </p:txBody>
        </p:sp>
      </p:grpSp>
      <p:sp>
        <p:nvSpPr>
          <p:cNvPr id="22" name="Rectangle 21"/>
          <p:cNvSpPr/>
          <p:nvPr/>
        </p:nvSpPr>
        <p:spPr>
          <a:xfrm>
            <a:off x="1084372" y="4221088"/>
            <a:ext cx="535300"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Rectangle 22"/>
          <p:cNvSpPr/>
          <p:nvPr/>
        </p:nvSpPr>
        <p:spPr>
          <a:xfrm>
            <a:off x="1296984" y="4221088"/>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4" name="Group 23"/>
          <p:cNvGrpSpPr/>
          <p:nvPr/>
        </p:nvGrpSpPr>
        <p:grpSpPr>
          <a:xfrm>
            <a:off x="5652120" y="6149806"/>
            <a:ext cx="588397" cy="463044"/>
            <a:chOff x="4878708" y="4127376"/>
            <a:chExt cx="588397" cy="463044"/>
          </a:xfrm>
        </p:grpSpPr>
        <p:sp>
          <p:nvSpPr>
            <p:cNvPr id="25" name="Oval 24"/>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26" name="TextBox 25"/>
            <p:cNvSpPr txBox="1"/>
            <p:nvPr/>
          </p:nvSpPr>
          <p:spPr>
            <a:xfrm>
              <a:off x="4878708" y="4149080"/>
              <a:ext cx="588397" cy="369332"/>
            </a:xfrm>
            <a:prstGeom prst="rect">
              <a:avLst/>
            </a:prstGeom>
            <a:noFill/>
          </p:spPr>
          <p:txBody>
            <a:bodyPr wrap="none" rtlCol="0">
              <a:spAutoFit/>
            </a:bodyPr>
            <a:lstStyle/>
            <a:p>
              <a:r>
                <a:rPr lang="en-US" dirty="0"/>
                <a:t>GTG</a:t>
              </a:r>
            </a:p>
          </p:txBody>
        </p:sp>
      </p:grpSp>
      <p:grpSp>
        <p:nvGrpSpPr>
          <p:cNvPr id="28" name="Group 27"/>
          <p:cNvGrpSpPr/>
          <p:nvPr/>
        </p:nvGrpSpPr>
        <p:grpSpPr>
          <a:xfrm>
            <a:off x="6429713" y="3818751"/>
            <a:ext cx="588397" cy="463044"/>
            <a:chOff x="4878708" y="4127376"/>
            <a:chExt cx="588397" cy="463044"/>
          </a:xfrm>
        </p:grpSpPr>
        <p:sp>
          <p:nvSpPr>
            <p:cNvPr id="29" name="Oval 28"/>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30" name="TextBox 29"/>
            <p:cNvSpPr txBox="1"/>
            <p:nvPr/>
          </p:nvSpPr>
          <p:spPr>
            <a:xfrm>
              <a:off x="4878708" y="4149080"/>
              <a:ext cx="588397" cy="369332"/>
            </a:xfrm>
            <a:prstGeom prst="rect">
              <a:avLst/>
            </a:prstGeom>
            <a:noFill/>
          </p:spPr>
          <p:txBody>
            <a:bodyPr wrap="none" rtlCol="0">
              <a:spAutoFit/>
            </a:bodyPr>
            <a:lstStyle/>
            <a:p>
              <a:r>
                <a:rPr lang="en-US" dirty="0"/>
                <a:t>TGG</a:t>
              </a:r>
            </a:p>
          </p:txBody>
        </p:sp>
      </p:grpSp>
      <p:grpSp>
        <p:nvGrpSpPr>
          <p:cNvPr id="31" name="Group 30"/>
          <p:cNvGrpSpPr/>
          <p:nvPr/>
        </p:nvGrpSpPr>
        <p:grpSpPr>
          <a:xfrm>
            <a:off x="6429713" y="5911114"/>
            <a:ext cx="569387" cy="463044"/>
            <a:chOff x="4878708" y="4127376"/>
            <a:chExt cx="569387" cy="463044"/>
          </a:xfrm>
        </p:grpSpPr>
        <p:sp>
          <p:nvSpPr>
            <p:cNvPr id="32" name="Oval 31"/>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33" name="TextBox 32"/>
            <p:cNvSpPr txBox="1"/>
            <p:nvPr/>
          </p:nvSpPr>
          <p:spPr>
            <a:xfrm>
              <a:off x="4878708" y="4149080"/>
              <a:ext cx="569387" cy="369332"/>
            </a:xfrm>
            <a:prstGeom prst="rect">
              <a:avLst/>
            </a:prstGeom>
            <a:noFill/>
          </p:spPr>
          <p:txBody>
            <a:bodyPr wrap="none" rtlCol="0">
              <a:spAutoFit/>
            </a:bodyPr>
            <a:lstStyle/>
            <a:p>
              <a:r>
                <a:rPr lang="en-US" dirty="0"/>
                <a:t>CGT</a:t>
              </a:r>
            </a:p>
          </p:txBody>
        </p:sp>
      </p:grpSp>
      <p:grpSp>
        <p:nvGrpSpPr>
          <p:cNvPr id="34" name="Group 33"/>
          <p:cNvGrpSpPr/>
          <p:nvPr/>
        </p:nvGrpSpPr>
        <p:grpSpPr>
          <a:xfrm>
            <a:off x="6910134" y="5314257"/>
            <a:ext cx="598992" cy="463044"/>
            <a:chOff x="4878708" y="4127376"/>
            <a:chExt cx="598992" cy="463044"/>
          </a:xfrm>
        </p:grpSpPr>
        <p:sp>
          <p:nvSpPr>
            <p:cNvPr id="35" name="Oval 34"/>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36" name="TextBox 35"/>
            <p:cNvSpPr txBox="1"/>
            <p:nvPr/>
          </p:nvSpPr>
          <p:spPr>
            <a:xfrm>
              <a:off x="4878708" y="4149080"/>
              <a:ext cx="598992" cy="369332"/>
            </a:xfrm>
            <a:prstGeom prst="rect">
              <a:avLst/>
            </a:prstGeom>
            <a:noFill/>
          </p:spPr>
          <p:txBody>
            <a:bodyPr wrap="none" rtlCol="0">
              <a:spAutoFit/>
            </a:bodyPr>
            <a:lstStyle/>
            <a:p>
              <a:r>
                <a:rPr lang="en-US" dirty="0"/>
                <a:t>GCG</a:t>
              </a:r>
            </a:p>
          </p:txBody>
        </p:sp>
      </p:grpSp>
      <p:grpSp>
        <p:nvGrpSpPr>
          <p:cNvPr id="37" name="Group 36"/>
          <p:cNvGrpSpPr/>
          <p:nvPr/>
        </p:nvGrpSpPr>
        <p:grpSpPr>
          <a:xfrm>
            <a:off x="6910134" y="4476260"/>
            <a:ext cx="607859" cy="463044"/>
            <a:chOff x="4878708" y="4127376"/>
            <a:chExt cx="607859" cy="463044"/>
          </a:xfrm>
        </p:grpSpPr>
        <p:sp>
          <p:nvSpPr>
            <p:cNvPr id="38" name="Oval 37"/>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39" name="TextBox 38"/>
            <p:cNvSpPr txBox="1"/>
            <p:nvPr/>
          </p:nvSpPr>
          <p:spPr>
            <a:xfrm>
              <a:off x="4878708" y="4149080"/>
              <a:ext cx="607859" cy="369332"/>
            </a:xfrm>
            <a:prstGeom prst="rect">
              <a:avLst/>
            </a:prstGeom>
            <a:noFill/>
          </p:spPr>
          <p:txBody>
            <a:bodyPr wrap="none" rtlCol="0">
              <a:spAutoFit/>
            </a:bodyPr>
            <a:lstStyle/>
            <a:p>
              <a:r>
                <a:rPr lang="en-US" dirty="0"/>
                <a:t>GGC</a:t>
              </a:r>
            </a:p>
          </p:txBody>
        </p:sp>
      </p:grpSp>
      <p:grpSp>
        <p:nvGrpSpPr>
          <p:cNvPr id="60" name="Group 59"/>
          <p:cNvGrpSpPr/>
          <p:nvPr/>
        </p:nvGrpSpPr>
        <p:grpSpPr>
          <a:xfrm>
            <a:off x="4421149" y="3818751"/>
            <a:ext cx="1080278" cy="2577111"/>
            <a:chOff x="4421149" y="3818751"/>
            <a:chExt cx="1080278" cy="2577111"/>
          </a:xfrm>
        </p:grpSpPr>
        <p:grpSp>
          <p:nvGrpSpPr>
            <p:cNvPr id="40" name="Group 39"/>
            <p:cNvGrpSpPr/>
            <p:nvPr/>
          </p:nvGrpSpPr>
          <p:grpSpPr>
            <a:xfrm>
              <a:off x="4932040" y="5932818"/>
              <a:ext cx="569387" cy="463044"/>
              <a:chOff x="4878708" y="4127376"/>
              <a:chExt cx="569387" cy="463044"/>
            </a:xfrm>
          </p:grpSpPr>
          <p:sp>
            <p:nvSpPr>
              <p:cNvPr id="41" name="Oval 40"/>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42" name="TextBox 41"/>
              <p:cNvSpPr txBox="1"/>
              <p:nvPr/>
            </p:nvSpPr>
            <p:spPr>
              <a:xfrm>
                <a:off x="4878708" y="4149080"/>
                <a:ext cx="569387" cy="369332"/>
              </a:xfrm>
              <a:prstGeom prst="rect">
                <a:avLst/>
              </a:prstGeom>
              <a:noFill/>
            </p:spPr>
            <p:txBody>
              <a:bodyPr wrap="none" rtlCol="0">
                <a:spAutoFit/>
              </a:bodyPr>
              <a:lstStyle/>
              <a:p>
                <a:r>
                  <a:rPr lang="en-US" dirty="0"/>
                  <a:t>TGC</a:t>
                </a:r>
              </a:p>
            </p:txBody>
          </p:sp>
        </p:grpSp>
        <p:grpSp>
          <p:nvGrpSpPr>
            <p:cNvPr id="43" name="Group 42"/>
            <p:cNvGrpSpPr/>
            <p:nvPr/>
          </p:nvGrpSpPr>
          <p:grpSpPr>
            <a:xfrm>
              <a:off x="4421149" y="5314257"/>
              <a:ext cx="586932" cy="463044"/>
              <a:chOff x="4878708" y="4127376"/>
              <a:chExt cx="586932" cy="463044"/>
            </a:xfrm>
          </p:grpSpPr>
          <p:sp>
            <p:nvSpPr>
              <p:cNvPr id="44" name="Oval 43"/>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45" name="TextBox 44"/>
              <p:cNvSpPr txBox="1"/>
              <p:nvPr/>
            </p:nvSpPr>
            <p:spPr>
              <a:xfrm>
                <a:off x="4878708" y="4149080"/>
                <a:ext cx="586932" cy="369332"/>
              </a:xfrm>
              <a:prstGeom prst="rect">
                <a:avLst/>
              </a:prstGeom>
              <a:noFill/>
            </p:spPr>
            <p:txBody>
              <a:bodyPr wrap="none" rtlCol="0">
                <a:spAutoFit/>
              </a:bodyPr>
              <a:lstStyle/>
              <a:p>
                <a:r>
                  <a:rPr lang="en-US" dirty="0"/>
                  <a:t>GCA</a:t>
                </a:r>
              </a:p>
            </p:txBody>
          </p:sp>
        </p:grpSp>
        <p:grpSp>
          <p:nvGrpSpPr>
            <p:cNvPr id="46" name="Group 45"/>
            <p:cNvGrpSpPr/>
            <p:nvPr/>
          </p:nvGrpSpPr>
          <p:grpSpPr>
            <a:xfrm>
              <a:off x="4428247" y="4476260"/>
              <a:ext cx="574872" cy="463044"/>
              <a:chOff x="4878708" y="4127376"/>
              <a:chExt cx="574872" cy="463044"/>
            </a:xfrm>
          </p:grpSpPr>
          <p:sp>
            <p:nvSpPr>
              <p:cNvPr id="47" name="Oval 46"/>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48" name="TextBox 47"/>
              <p:cNvSpPr txBox="1"/>
              <p:nvPr/>
            </p:nvSpPr>
            <p:spPr>
              <a:xfrm>
                <a:off x="4878708" y="4149080"/>
                <a:ext cx="574872" cy="369332"/>
              </a:xfrm>
              <a:prstGeom prst="rect">
                <a:avLst/>
              </a:prstGeom>
              <a:noFill/>
            </p:spPr>
            <p:txBody>
              <a:bodyPr wrap="none" rtlCol="0">
                <a:spAutoFit/>
              </a:bodyPr>
              <a:lstStyle/>
              <a:p>
                <a:r>
                  <a:rPr lang="en-US" dirty="0"/>
                  <a:t>CAA</a:t>
                </a:r>
              </a:p>
            </p:txBody>
          </p:sp>
        </p:grpSp>
        <p:grpSp>
          <p:nvGrpSpPr>
            <p:cNvPr id="49" name="Group 48"/>
            <p:cNvGrpSpPr/>
            <p:nvPr/>
          </p:nvGrpSpPr>
          <p:grpSpPr>
            <a:xfrm>
              <a:off x="4932040" y="3818751"/>
              <a:ext cx="569387" cy="463044"/>
              <a:chOff x="4878708" y="4127376"/>
              <a:chExt cx="569387" cy="463044"/>
            </a:xfrm>
          </p:grpSpPr>
          <p:sp>
            <p:nvSpPr>
              <p:cNvPr id="50" name="Oval 49"/>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51" name="TextBox 50"/>
              <p:cNvSpPr txBox="1"/>
              <p:nvPr/>
            </p:nvSpPr>
            <p:spPr>
              <a:xfrm>
                <a:off x="4878708" y="4149080"/>
                <a:ext cx="569387" cy="369332"/>
              </a:xfrm>
              <a:prstGeom prst="rect">
                <a:avLst/>
              </a:prstGeom>
              <a:noFill/>
            </p:spPr>
            <p:txBody>
              <a:bodyPr wrap="none" rtlCol="0">
                <a:spAutoFit/>
              </a:bodyPr>
              <a:lstStyle/>
              <a:p>
                <a:r>
                  <a:rPr lang="en-US" dirty="0"/>
                  <a:t>AAT</a:t>
                </a:r>
              </a:p>
            </p:txBody>
          </p:sp>
        </p:grpSp>
      </p:grpSp>
      <p:sp>
        <p:nvSpPr>
          <p:cNvPr id="52" name="Rectangle 51"/>
          <p:cNvSpPr/>
          <p:nvPr/>
        </p:nvSpPr>
        <p:spPr>
          <a:xfrm>
            <a:off x="1422324" y="4217414"/>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ectangle 52"/>
          <p:cNvSpPr/>
          <p:nvPr/>
        </p:nvSpPr>
        <p:spPr>
          <a:xfrm>
            <a:off x="1593400" y="4217414"/>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Rectangle 53"/>
          <p:cNvSpPr/>
          <p:nvPr/>
        </p:nvSpPr>
        <p:spPr>
          <a:xfrm>
            <a:off x="1745800" y="4216796"/>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Rectangle 55"/>
          <p:cNvSpPr/>
          <p:nvPr/>
        </p:nvSpPr>
        <p:spPr>
          <a:xfrm>
            <a:off x="1132127" y="4616632"/>
            <a:ext cx="432048" cy="369332"/>
          </a:xfrm>
          <a:prstGeom prst="rect">
            <a:avLst/>
          </a:prstGeom>
          <a:solidFill>
            <a:schemeClr val="accent4">
              <a:lumMod val="60000"/>
              <a:lumOff val="40000"/>
              <a:alpha val="48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Rectangle 56"/>
          <p:cNvSpPr/>
          <p:nvPr/>
        </p:nvSpPr>
        <p:spPr>
          <a:xfrm>
            <a:off x="1284632" y="4616128"/>
            <a:ext cx="432048" cy="369332"/>
          </a:xfrm>
          <a:prstGeom prst="rect">
            <a:avLst/>
          </a:prstGeom>
          <a:solidFill>
            <a:schemeClr val="accent4">
              <a:lumMod val="60000"/>
              <a:lumOff val="40000"/>
              <a:alpha val="48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9" name="Rectangle 58"/>
          <p:cNvSpPr/>
          <p:nvPr/>
        </p:nvSpPr>
        <p:spPr>
          <a:xfrm>
            <a:off x="1437032" y="4618844"/>
            <a:ext cx="432048" cy="369332"/>
          </a:xfrm>
          <a:prstGeom prst="rect">
            <a:avLst/>
          </a:prstGeom>
          <a:solidFill>
            <a:schemeClr val="accent4">
              <a:lumMod val="60000"/>
              <a:lumOff val="40000"/>
              <a:alpha val="48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8" name="Rectangle 57"/>
          <p:cNvSpPr/>
          <p:nvPr/>
        </p:nvSpPr>
        <p:spPr>
          <a:xfrm>
            <a:off x="1547664" y="4616836"/>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2483768" y="3323368"/>
            <a:ext cx="1997811" cy="923330"/>
          </a:xfrm>
          <a:prstGeom prst="rect">
            <a:avLst/>
          </a:prstGeom>
          <a:noFill/>
        </p:spPr>
        <p:txBody>
          <a:bodyPr wrap="square" rtlCol="0">
            <a:spAutoFit/>
          </a:bodyPr>
          <a:lstStyle/>
          <a:p>
            <a:r>
              <a:rPr lang="en-US" dirty="0"/>
              <a:t>Draw edges based on pairwise alignments</a:t>
            </a:r>
          </a:p>
        </p:txBody>
      </p:sp>
      <p:grpSp>
        <p:nvGrpSpPr>
          <p:cNvPr id="121" name="Group 120"/>
          <p:cNvGrpSpPr/>
          <p:nvPr/>
        </p:nvGrpSpPr>
        <p:grpSpPr>
          <a:xfrm>
            <a:off x="4706003" y="3625860"/>
            <a:ext cx="2498958" cy="2770002"/>
            <a:chOff x="4706003" y="3625860"/>
            <a:chExt cx="2498958" cy="2770002"/>
          </a:xfrm>
        </p:grpSpPr>
        <p:grpSp>
          <p:nvGrpSpPr>
            <p:cNvPr id="109" name="Group 108"/>
            <p:cNvGrpSpPr/>
            <p:nvPr/>
          </p:nvGrpSpPr>
          <p:grpSpPr>
            <a:xfrm>
              <a:off x="4706003" y="3625860"/>
              <a:ext cx="2498958" cy="2770002"/>
              <a:chOff x="4706003" y="3625860"/>
              <a:chExt cx="2498958" cy="2770002"/>
            </a:xfrm>
          </p:grpSpPr>
          <p:cxnSp>
            <p:nvCxnSpPr>
              <p:cNvPr id="62" name="Straight Arrow Connector 61"/>
              <p:cNvCxnSpPr/>
              <p:nvPr/>
            </p:nvCxnSpPr>
            <p:spPr>
              <a:xfrm>
                <a:off x="6178856" y="3727527"/>
                <a:ext cx="359767" cy="184666"/>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endCxn id="38" idx="0"/>
              </p:cNvCxnSpPr>
              <p:nvPr/>
            </p:nvCxnSpPr>
            <p:spPr>
              <a:xfrm>
                <a:off x="6910134" y="4189462"/>
                <a:ext cx="284854" cy="286798"/>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35" idx="0"/>
              </p:cNvCxnSpPr>
              <p:nvPr/>
            </p:nvCxnSpPr>
            <p:spPr>
              <a:xfrm flipH="1">
                <a:off x="7194988" y="4938680"/>
                <a:ext cx="9973" cy="375577"/>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35" idx="4"/>
              </p:cNvCxnSpPr>
              <p:nvPr/>
            </p:nvCxnSpPr>
            <p:spPr>
              <a:xfrm flipH="1">
                <a:off x="6910134" y="5777301"/>
                <a:ext cx="284854" cy="243987"/>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32" idx="3"/>
              </p:cNvCxnSpPr>
              <p:nvPr/>
            </p:nvCxnSpPr>
            <p:spPr>
              <a:xfrm flipH="1">
                <a:off x="6168496" y="6306347"/>
                <a:ext cx="382360" cy="89515"/>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endCxn id="41" idx="5"/>
              </p:cNvCxnSpPr>
              <p:nvPr/>
            </p:nvCxnSpPr>
            <p:spPr>
              <a:xfrm flipH="1" flipV="1">
                <a:off x="5380605" y="6328051"/>
                <a:ext cx="324847" cy="67811"/>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44" idx="4"/>
              </p:cNvCxnSpPr>
              <p:nvPr/>
            </p:nvCxnSpPr>
            <p:spPr>
              <a:xfrm flipH="1" flipV="1">
                <a:off x="4706003" y="5777301"/>
                <a:ext cx="302078" cy="243987"/>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44" idx="0"/>
                <a:endCxn id="47" idx="4"/>
              </p:cNvCxnSpPr>
              <p:nvPr/>
            </p:nvCxnSpPr>
            <p:spPr>
              <a:xfrm flipV="1">
                <a:off x="4706003" y="4939304"/>
                <a:ext cx="7098" cy="374953"/>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47" idx="0"/>
              </p:cNvCxnSpPr>
              <p:nvPr/>
            </p:nvCxnSpPr>
            <p:spPr>
              <a:xfrm flipV="1">
                <a:off x="4713101" y="4149080"/>
                <a:ext cx="294980" cy="327180"/>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5380605" y="3625860"/>
                <a:ext cx="380035" cy="286333"/>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94" name="Straight Arrow Connector 93"/>
            <p:cNvCxnSpPr>
              <a:stCxn id="19" idx="4"/>
              <a:endCxn id="42" idx="0"/>
            </p:cNvCxnSpPr>
            <p:nvPr/>
          </p:nvCxnSpPr>
          <p:spPr>
            <a:xfrm flipH="1">
              <a:off x="5216734" y="3995541"/>
              <a:ext cx="720240" cy="1958981"/>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26" idx="0"/>
              <a:endCxn id="29" idx="4"/>
            </p:cNvCxnSpPr>
            <p:nvPr/>
          </p:nvCxnSpPr>
          <p:spPr>
            <a:xfrm flipV="1">
              <a:off x="5946319" y="4281795"/>
              <a:ext cx="768248" cy="1889715"/>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41" idx="6"/>
            </p:cNvCxnSpPr>
            <p:nvPr/>
          </p:nvCxnSpPr>
          <p:spPr>
            <a:xfrm flipV="1">
              <a:off x="5448416" y="5635880"/>
              <a:ext cx="1515050" cy="528460"/>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39" idx="1"/>
            </p:cNvCxnSpPr>
            <p:nvPr/>
          </p:nvCxnSpPr>
          <p:spPr>
            <a:xfrm flipH="1">
              <a:off x="4932040" y="4682630"/>
              <a:ext cx="1978094" cy="762594"/>
            </a:xfrm>
            <a:prstGeom prst="straightConnector1">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4703318" y="3625860"/>
            <a:ext cx="2498958" cy="2770002"/>
            <a:chOff x="5285405" y="3625860"/>
            <a:chExt cx="2498958" cy="2770002"/>
          </a:xfrm>
        </p:grpSpPr>
        <p:cxnSp>
          <p:nvCxnSpPr>
            <p:cNvPr id="111" name="Straight Arrow Connector 110"/>
            <p:cNvCxnSpPr/>
            <p:nvPr/>
          </p:nvCxnSpPr>
          <p:spPr>
            <a:xfrm>
              <a:off x="6758258" y="3727527"/>
              <a:ext cx="359767" cy="184666"/>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7489536" y="4189462"/>
              <a:ext cx="284854" cy="286798"/>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a:off x="7774390" y="4938680"/>
              <a:ext cx="9973" cy="3755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7489536" y="5777301"/>
              <a:ext cx="284854" cy="24398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a:off x="6747898" y="6306347"/>
              <a:ext cx="382360" cy="89515"/>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5960007" y="6328051"/>
              <a:ext cx="324847" cy="67811"/>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flipV="1">
              <a:off x="5285405" y="5777301"/>
              <a:ext cx="302078" cy="24398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5285405" y="4939304"/>
              <a:ext cx="7098" cy="374953"/>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292503" y="4149080"/>
              <a:ext cx="294980" cy="327180"/>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5960007" y="3625860"/>
              <a:ext cx="380035" cy="286333"/>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123" name="TextBox 122"/>
          <p:cNvSpPr txBox="1"/>
          <p:nvPr/>
        </p:nvSpPr>
        <p:spPr>
          <a:xfrm>
            <a:off x="2510337" y="4653136"/>
            <a:ext cx="1971242" cy="1477328"/>
          </a:xfrm>
          <a:prstGeom prst="rect">
            <a:avLst/>
          </a:prstGeom>
          <a:noFill/>
        </p:spPr>
        <p:txBody>
          <a:bodyPr wrap="square" rtlCol="0">
            <a:spAutoFit/>
          </a:bodyPr>
          <a:lstStyle/>
          <a:p>
            <a:r>
              <a:rPr lang="en-US" dirty="0"/>
              <a:t>Look for a </a:t>
            </a:r>
            <a:r>
              <a:rPr lang="en-US" dirty="0" err="1"/>
              <a:t>hamiltonian</a:t>
            </a:r>
            <a:r>
              <a:rPr lang="en-US" dirty="0"/>
              <a:t> cycle: Visit each vertex once</a:t>
            </a:r>
          </a:p>
          <a:p>
            <a:r>
              <a:rPr lang="en-US" dirty="0"/>
              <a:t>(hard to solve)</a:t>
            </a:r>
          </a:p>
        </p:txBody>
      </p:sp>
      <p:grpSp>
        <p:nvGrpSpPr>
          <p:cNvPr id="132" name="Group 131"/>
          <p:cNvGrpSpPr/>
          <p:nvPr/>
        </p:nvGrpSpPr>
        <p:grpSpPr>
          <a:xfrm>
            <a:off x="7107958" y="3608164"/>
            <a:ext cx="2072554" cy="2654120"/>
            <a:chOff x="7107958" y="3608164"/>
            <a:chExt cx="2072554" cy="2654120"/>
          </a:xfrm>
        </p:grpSpPr>
        <p:grpSp>
          <p:nvGrpSpPr>
            <p:cNvPr id="130" name="Group 129"/>
            <p:cNvGrpSpPr/>
            <p:nvPr/>
          </p:nvGrpSpPr>
          <p:grpSpPr>
            <a:xfrm>
              <a:off x="7107958" y="3608164"/>
              <a:ext cx="2072554" cy="2654120"/>
              <a:chOff x="7107958" y="3608164"/>
              <a:chExt cx="2072554" cy="2654120"/>
            </a:xfrm>
          </p:grpSpPr>
          <p:grpSp>
            <p:nvGrpSpPr>
              <p:cNvPr id="128" name="Group 127"/>
              <p:cNvGrpSpPr/>
              <p:nvPr/>
            </p:nvGrpSpPr>
            <p:grpSpPr>
              <a:xfrm>
                <a:off x="8042739" y="3608164"/>
                <a:ext cx="1137773" cy="2629148"/>
                <a:chOff x="7682699" y="3528554"/>
                <a:chExt cx="1137773" cy="2629148"/>
              </a:xfrm>
            </p:grpSpPr>
            <p:pic>
              <p:nvPicPr>
                <p:cNvPr id="125" name="Picture 124" descr="Screen Shot 2015-09-07 at 6.04.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699" y="3528554"/>
                  <a:ext cx="1094212" cy="2629148"/>
                </a:xfrm>
                <a:prstGeom prst="rect">
                  <a:avLst/>
                </a:prstGeom>
              </p:spPr>
            </p:pic>
            <p:sp>
              <p:nvSpPr>
                <p:cNvPr id="126" name="Rectangle 125"/>
                <p:cNvSpPr/>
                <p:nvPr/>
              </p:nvSpPr>
              <p:spPr>
                <a:xfrm>
                  <a:off x="7682699" y="4682630"/>
                  <a:ext cx="129661" cy="30554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8690811" y="4653136"/>
                  <a:ext cx="129661" cy="30554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 name="TextBox 128"/>
              <p:cNvSpPr txBox="1"/>
              <p:nvPr/>
            </p:nvSpPr>
            <p:spPr>
              <a:xfrm>
                <a:off x="7107958" y="5892952"/>
                <a:ext cx="1049160" cy="369332"/>
              </a:xfrm>
              <a:prstGeom prst="rect">
                <a:avLst/>
              </a:prstGeom>
              <a:noFill/>
            </p:spPr>
            <p:txBody>
              <a:bodyPr wrap="none" rtlCol="0">
                <a:spAutoFit/>
              </a:bodyPr>
              <a:lstStyle/>
              <a:p>
                <a:r>
                  <a:rPr lang="en-US" dirty="0"/>
                  <a:t>Genome:</a:t>
                </a:r>
              </a:p>
            </p:txBody>
          </p:sp>
        </p:grpSp>
        <p:sp>
          <p:nvSpPr>
            <p:cNvPr id="131" name="Right Arrow 130"/>
            <p:cNvSpPr/>
            <p:nvPr/>
          </p:nvSpPr>
          <p:spPr>
            <a:xfrm>
              <a:off x="7517993" y="4762240"/>
              <a:ext cx="654407" cy="5043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1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blinds(horizontal)">
                                      <p:cBhvr>
                                        <p:cTn id="15" dur="5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2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10"/>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22" grpId="0" animBg="1"/>
      <p:bldP spid="23" grpId="0" animBg="1"/>
      <p:bldP spid="52" grpId="0" animBg="1"/>
      <p:bldP spid="53" grpId="0" animBg="1"/>
      <p:bldP spid="54" grpId="0" animBg="1"/>
      <p:bldP spid="56" grpId="0" animBg="1"/>
      <p:bldP spid="57" grpId="0" animBg="1"/>
      <p:bldP spid="59" grpId="0" animBg="1"/>
      <p:bldP spid="58" grpId="0" animBg="1"/>
      <p:bldP spid="93" grpId="0"/>
      <p:bldP spid="1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400" dirty="0"/>
              <a:t>De </a:t>
            </a:r>
            <a:r>
              <a:rPr lang="en-US" sz="4400" dirty="0" err="1"/>
              <a:t>Bruijn</a:t>
            </a:r>
            <a:r>
              <a:rPr lang="en-US" sz="4400" dirty="0"/>
              <a:t> graphs for genome assembly</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56</a:t>
            </a:fld>
            <a:endParaRPr lang="en-US" dirty="0"/>
          </a:p>
        </p:txBody>
      </p:sp>
      <p:sp>
        <p:nvSpPr>
          <p:cNvPr id="7" name="Rectangle 6"/>
          <p:cNvSpPr/>
          <p:nvPr/>
        </p:nvSpPr>
        <p:spPr>
          <a:xfrm>
            <a:off x="0" y="6294512"/>
            <a:ext cx="5760640" cy="230832"/>
          </a:xfrm>
          <a:prstGeom prst="rect">
            <a:avLst/>
          </a:prstGeom>
        </p:spPr>
        <p:txBody>
          <a:bodyPr wrap="square">
            <a:spAutoFit/>
          </a:bodyPr>
          <a:lstStyle/>
          <a:p>
            <a:r>
              <a:rPr lang="en-US" sz="900" dirty="0" err="1"/>
              <a:t>Compeau</a:t>
            </a:r>
            <a:r>
              <a:rPr lang="en-US" sz="900" dirty="0"/>
              <a:t> et al., 2011. </a:t>
            </a:r>
            <a:r>
              <a:rPr lang="en-US" sz="900" dirty="0">
                <a:hlinkClick r:id="rId3"/>
              </a:rPr>
              <a:t>http://www.nature.com/nbt/journal/v29/n11/pdf/nbt.2023.pdf</a:t>
            </a:r>
            <a:endParaRPr lang="en-US" sz="900" dirty="0"/>
          </a:p>
        </p:txBody>
      </p:sp>
      <p:sp>
        <p:nvSpPr>
          <p:cNvPr id="3" name="TextBox 2"/>
          <p:cNvSpPr txBox="1"/>
          <p:nvPr/>
        </p:nvSpPr>
        <p:spPr>
          <a:xfrm>
            <a:off x="0" y="1700808"/>
            <a:ext cx="9180512" cy="523220"/>
          </a:xfrm>
          <a:prstGeom prst="rect">
            <a:avLst/>
          </a:prstGeom>
          <a:noFill/>
        </p:spPr>
        <p:txBody>
          <a:bodyPr wrap="square" rtlCol="0">
            <a:spAutoFit/>
          </a:bodyPr>
          <a:lstStyle/>
          <a:p>
            <a:pPr algn="ctr"/>
            <a:r>
              <a:rPr lang="en-US" sz="2800" dirty="0"/>
              <a:t>Then, split the reads as </a:t>
            </a:r>
            <a:r>
              <a:rPr lang="en-US" sz="2800" i="1" dirty="0"/>
              <a:t>k</a:t>
            </a:r>
            <a:r>
              <a:rPr lang="en-US" sz="2800" dirty="0"/>
              <a:t>-</a:t>
            </a:r>
            <a:r>
              <a:rPr lang="en-US" sz="2800" dirty="0" err="1"/>
              <a:t>mers</a:t>
            </a:r>
            <a:r>
              <a:rPr lang="en-US" sz="2800" dirty="0"/>
              <a:t> (sub-strings of length </a:t>
            </a:r>
            <a:r>
              <a:rPr lang="en-US" sz="2800" i="1" dirty="0"/>
              <a:t>k</a:t>
            </a:r>
            <a:r>
              <a:rPr lang="en-US" sz="2800" dirty="0"/>
              <a:t>)</a:t>
            </a:r>
          </a:p>
        </p:txBody>
      </p:sp>
      <p:sp>
        <p:nvSpPr>
          <p:cNvPr id="10" name="TextBox 9"/>
          <p:cNvSpPr txBox="1"/>
          <p:nvPr/>
        </p:nvSpPr>
        <p:spPr>
          <a:xfrm>
            <a:off x="0" y="2132856"/>
            <a:ext cx="9095308" cy="461665"/>
          </a:xfrm>
          <a:prstGeom prst="rect">
            <a:avLst/>
          </a:prstGeom>
          <a:noFill/>
        </p:spPr>
        <p:txBody>
          <a:bodyPr wrap="none" rtlCol="0">
            <a:spAutoFit/>
          </a:bodyPr>
          <a:lstStyle/>
          <a:p>
            <a:r>
              <a:rPr lang="en-US" sz="2400" dirty="0">
                <a:solidFill>
                  <a:srgbClr val="FF0000"/>
                </a:solidFill>
              </a:rPr>
              <a:t>2</a:t>
            </a:r>
            <a:r>
              <a:rPr lang="en-US" sz="2400" b="1" dirty="0">
                <a:solidFill>
                  <a:srgbClr val="FF0000"/>
                </a:solidFill>
              </a:rPr>
              <a:t>.- Let the </a:t>
            </a:r>
            <a:r>
              <a:rPr lang="en-US" sz="2400" b="1" i="1" dirty="0">
                <a:solidFill>
                  <a:srgbClr val="FF0000"/>
                </a:solidFill>
              </a:rPr>
              <a:t>k</a:t>
            </a:r>
            <a:r>
              <a:rPr lang="en-US" sz="2400" b="1" dirty="0">
                <a:solidFill>
                  <a:srgbClr val="FF0000"/>
                </a:solidFill>
              </a:rPr>
              <a:t>-mers-1 be nodes in the graph, i.e., suffixes and prefixes</a:t>
            </a:r>
          </a:p>
        </p:txBody>
      </p:sp>
      <p:sp>
        <p:nvSpPr>
          <p:cNvPr id="11" name="TextBox 10"/>
          <p:cNvSpPr txBox="1"/>
          <p:nvPr/>
        </p:nvSpPr>
        <p:spPr>
          <a:xfrm>
            <a:off x="101585" y="2564904"/>
            <a:ext cx="858453" cy="646331"/>
          </a:xfrm>
          <a:prstGeom prst="rect">
            <a:avLst/>
          </a:prstGeom>
          <a:noFill/>
        </p:spPr>
        <p:txBody>
          <a:bodyPr wrap="none" rtlCol="0">
            <a:spAutoFit/>
          </a:bodyPr>
          <a:lstStyle/>
          <a:p>
            <a:r>
              <a:rPr lang="en-US" sz="3600" dirty="0"/>
              <a:t>k=3</a:t>
            </a:r>
          </a:p>
        </p:txBody>
      </p:sp>
      <p:grpSp>
        <p:nvGrpSpPr>
          <p:cNvPr id="122" name="Group 121"/>
          <p:cNvGrpSpPr/>
          <p:nvPr/>
        </p:nvGrpSpPr>
        <p:grpSpPr>
          <a:xfrm>
            <a:off x="539552" y="3304598"/>
            <a:ext cx="1204454" cy="2342004"/>
            <a:chOff x="1043608" y="3625860"/>
            <a:chExt cx="1204454" cy="2342004"/>
          </a:xfrm>
        </p:grpSpPr>
        <p:sp>
          <p:nvSpPr>
            <p:cNvPr id="12" name="Rectangle 11"/>
            <p:cNvSpPr/>
            <p:nvPr/>
          </p:nvSpPr>
          <p:spPr>
            <a:xfrm>
              <a:off x="1084372" y="4221088"/>
              <a:ext cx="1154320" cy="369332"/>
            </a:xfrm>
            <a:prstGeom prst="rect">
              <a:avLst/>
            </a:prstGeom>
          </p:spPr>
          <p:txBody>
            <a:bodyPr wrap="none">
              <a:spAutoFit/>
            </a:bodyPr>
            <a:lstStyle/>
            <a:p>
              <a:r>
                <a:rPr lang="en-US" dirty="0">
                  <a:latin typeface="Courier"/>
                  <a:cs typeface="Courier"/>
                </a:rPr>
                <a:t>ATGGCGT</a:t>
              </a:r>
            </a:p>
          </p:txBody>
        </p:sp>
        <p:sp>
          <p:nvSpPr>
            <p:cNvPr id="13" name="TextBox 12"/>
            <p:cNvSpPr txBox="1"/>
            <p:nvPr/>
          </p:nvSpPr>
          <p:spPr>
            <a:xfrm>
              <a:off x="1043608" y="3625860"/>
              <a:ext cx="1080770" cy="523220"/>
            </a:xfrm>
            <a:prstGeom prst="rect">
              <a:avLst/>
            </a:prstGeom>
            <a:noFill/>
          </p:spPr>
          <p:txBody>
            <a:bodyPr wrap="none" rtlCol="0">
              <a:spAutoFit/>
            </a:bodyPr>
            <a:lstStyle/>
            <a:p>
              <a:r>
                <a:rPr lang="en-US" sz="2800" b="1" dirty="0"/>
                <a:t>Reads</a:t>
              </a:r>
            </a:p>
          </p:txBody>
        </p:sp>
        <p:sp>
          <p:nvSpPr>
            <p:cNvPr id="15" name="Rectangle 14"/>
            <p:cNvSpPr/>
            <p:nvPr/>
          </p:nvSpPr>
          <p:spPr>
            <a:xfrm>
              <a:off x="1065816" y="4590420"/>
              <a:ext cx="1154320" cy="369332"/>
            </a:xfrm>
            <a:prstGeom prst="rect">
              <a:avLst/>
            </a:prstGeom>
          </p:spPr>
          <p:txBody>
            <a:bodyPr wrap="none">
              <a:spAutoFit/>
            </a:bodyPr>
            <a:lstStyle/>
            <a:p>
              <a:r>
                <a:rPr lang="en-US" dirty="0">
                  <a:latin typeface="Courier"/>
                  <a:cs typeface="Courier"/>
                </a:rPr>
                <a:t>GGCGTGC</a:t>
              </a:r>
            </a:p>
          </p:txBody>
        </p:sp>
        <p:sp>
          <p:nvSpPr>
            <p:cNvPr id="16" name="Rectangle 15"/>
            <p:cNvSpPr/>
            <p:nvPr/>
          </p:nvSpPr>
          <p:spPr>
            <a:xfrm>
              <a:off x="1088770" y="4919128"/>
              <a:ext cx="1159292" cy="369332"/>
            </a:xfrm>
            <a:prstGeom prst="rect">
              <a:avLst/>
            </a:prstGeom>
          </p:spPr>
          <p:txBody>
            <a:bodyPr wrap="none">
              <a:spAutoFit/>
            </a:bodyPr>
            <a:lstStyle/>
            <a:p>
              <a:r>
                <a:rPr lang="en-US" dirty="0">
                  <a:latin typeface="Courier"/>
                  <a:cs typeface="Courier"/>
                </a:rPr>
                <a:t>CGTGCAA</a:t>
              </a:r>
            </a:p>
          </p:txBody>
        </p:sp>
        <p:sp>
          <p:nvSpPr>
            <p:cNvPr id="17" name="Rectangle 16"/>
            <p:cNvSpPr/>
            <p:nvPr/>
          </p:nvSpPr>
          <p:spPr>
            <a:xfrm>
              <a:off x="1084372" y="5266548"/>
              <a:ext cx="1159292" cy="369332"/>
            </a:xfrm>
            <a:prstGeom prst="rect">
              <a:avLst/>
            </a:prstGeom>
          </p:spPr>
          <p:txBody>
            <a:bodyPr wrap="none">
              <a:spAutoFit/>
            </a:bodyPr>
            <a:lstStyle/>
            <a:p>
              <a:r>
                <a:rPr lang="en-US" dirty="0">
                  <a:latin typeface="Courier"/>
                  <a:cs typeface="Courier"/>
                </a:rPr>
                <a:t>TGCAATG</a:t>
              </a:r>
            </a:p>
          </p:txBody>
        </p:sp>
        <p:sp>
          <p:nvSpPr>
            <p:cNvPr id="18" name="Rectangle 17"/>
            <p:cNvSpPr/>
            <p:nvPr/>
          </p:nvSpPr>
          <p:spPr>
            <a:xfrm>
              <a:off x="1084372" y="5598532"/>
              <a:ext cx="1154320" cy="369332"/>
            </a:xfrm>
            <a:prstGeom prst="rect">
              <a:avLst/>
            </a:prstGeom>
          </p:spPr>
          <p:txBody>
            <a:bodyPr wrap="none">
              <a:spAutoFit/>
            </a:bodyPr>
            <a:lstStyle/>
            <a:p>
              <a:r>
                <a:rPr lang="en-US" dirty="0">
                  <a:latin typeface="Courier"/>
                  <a:cs typeface="Courier"/>
                </a:rPr>
                <a:t>CAATGGC</a:t>
              </a:r>
            </a:p>
          </p:txBody>
        </p:sp>
      </p:grpSp>
      <p:sp>
        <p:nvSpPr>
          <p:cNvPr id="93" name="TextBox 92"/>
          <p:cNvSpPr txBox="1"/>
          <p:nvPr/>
        </p:nvSpPr>
        <p:spPr>
          <a:xfrm>
            <a:off x="2267744" y="3323368"/>
            <a:ext cx="1790353" cy="1200329"/>
          </a:xfrm>
          <a:prstGeom prst="rect">
            <a:avLst/>
          </a:prstGeom>
          <a:noFill/>
        </p:spPr>
        <p:txBody>
          <a:bodyPr wrap="square" rtlCol="0">
            <a:spAutoFit/>
          </a:bodyPr>
          <a:lstStyle/>
          <a:p>
            <a:r>
              <a:rPr lang="en-US" dirty="0"/>
              <a:t>Edges represent k-</a:t>
            </a:r>
            <a:r>
              <a:rPr lang="en-US" dirty="0" err="1"/>
              <a:t>mers</a:t>
            </a:r>
            <a:r>
              <a:rPr lang="en-US" dirty="0"/>
              <a:t> having a particular suffix and prefix</a:t>
            </a:r>
          </a:p>
        </p:txBody>
      </p:sp>
      <p:sp>
        <p:nvSpPr>
          <p:cNvPr id="123" name="TextBox 122"/>
          <p:cNvSpPr txBox="1"/>
          <p:nvPr/>
        </p:nvSpPr>
        <p:spPr>
          <a:xfrm>
            <a:off x="2294313" y="4653136"/>
            <a:ext cx="1971242" cy="1200329"/>
          </a:xfrm>
          <a:prstGeom prst="rect">
            <a:avLst/>
          </a:prstGeom>
          <a:noFill/>
        </p:spPr>
        <p:txBody>
          <a:bodyPr wrap="square" rtlCol="0">
            <a:spAutoFit/>
          </a:bodyPr>
          <a:lstStyle/>
          <a:p>
            <a:r>
              <a:rPr lang="en-US" dirty="0"/>
              <a:t>Look for an </a:t>
            </a:r>
            <a:r>
              <a:rPr lang="en-US" dirty="0" err="1"/>
              <a:t>Eulerian</a:t>
            </a:r>
            <a:r>
              <a:rPr lang="en-US" dirty="0"/>
              <a:t> cycle: Visit each edge once</a:t>
            </a:r>
          </a:p>
          <a:p>
            <a:r>
              <a:rPr lang="en-US" dirty="0"/>
              <a:t>(easier to solve)</a:t>
            </a:r>
          </a:p>
        </p:txBody>
      </p:sp>
      <p:grpSp>
        <p:nvGrpSpPr>
          <p:cNvPr id="5" name="Group 4"/>
          <p:cNvGrpSpPr/>
          <p:nvPr/>
        </p:nvGrpSpPr>
        <p:grpSpPr>
          <a:xfrm>
            <a:off x="4409171" y="2996952"/>
            <a:ext cx="3143343" cy="3605010"/>
            <a:chOff x="4409171" y="2996952"/>
            <a:chExt cx="3143343" cy="3605010"/>
          </a:xfrm>
        </p:grpSpPr>
        <p:sp>
          <p:nvSpPr>
            <p:cNvPr id="14" name="TextBox 13"/>
            <p:cNvSpPr txBox="1"/>
            <p:nvPr/>
          </p:nvSpPr>
          <p:spPr>
            <a:xfrm>
              <a:off x="4788024" y="2996952"/>
              <a:ext cx="2321594" cy="523220"/>
            </a:xfrm>
            <a:prstGeom prst="rect">
              <a:avLst/>
            </a:prstGeom>
            <a:noFill/>
          </p:spPr>
          <p:txBody>
            <a:bodyPr wrap="none" rtlCol="0">
              <a:spAutoFit/>
            </a:bodyPr>
            <a:lstStyle/>
            <a:p>
              <a:r>
                <a:rPr lang="en-US" sz="2800" b="1" i="1" dirty="0"/>
                <a:t>k</a:t>
              </a:r>
              <a:r>
                <a:rPr lang="en-US" sz="2800" b="1" dirty="0"/>
                <a:t>-mer-1 graph</a:t>
              </a:r>
            </a:p>
          </p:txBody>
        </p:sp>
        <p:grpSp>
          <p:nvGrpSpPr>
            <p:cNvPr id="21" name="Group 20"/>
            <p:cNvGrpSpPr/>
            <p:nvPr/>
          </p:nvGrpSpPr>
          <p:grpSpPr>
            <a:xfrm>
              <a:off x="5705452" y="3532497"/>
              <a:ext cx="463044" cy="463044"/>
              <a:chOff x="4932040" y="4127376"/>
              <a:chExt cx="463044" cy="463044"/>
            </a:xfrm>
          </p:grpSpPr>
          <p:sp>
            <p:nvSpPr>
              <p:cNvPr id="19" name="Oval 18"/>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20" name="TextBox 19"/>
              <p:cNvSpPr txBox="1"/>
              <p:nvPr/>
            </p:nvSpPr>
            <p:spPr>
              <a:xfrm>
                <a:off x="4952050" y="4149080"/>
                <a:ext cx="430714" cy="369332"/>
              </a:xfrm>
              <a:prstGeom prst="rect">
                <a:avLst/>
              </a:prstGeom>
              <a:noFill/>
            </p:spPr>
            <p:txBody>
              <a:bodyPr wrap="none" rtlCol="0">
                <a:spAutoFit/>
              </a:bodyPr>
              <a:lstStyle/>
              <a:p>
                <a:r>
                  <a:rPr lang="en-US" dirty="0"/>
                  <a:t>AT</a:t>
                </a:r>
              </a:p>
            </p:txBody>
          </p:sp>
        </p:grpSp>
        <p:grpSp>
          <p:nvGrpSpPr>
            <p:cNvPr id="92" name="Group 91"/>
            <p:cNvGrpSpPr/>
            <p:nvPr/>
          </p:nvGrpSpPr>
          <p:grpSpPr>
            <a:xfrm>
              <a:off x="5813972" y="6138918"/>
              <a:ext cx="476185" cy="463044"/>
              <a:chOff x="4932040" y="4127376"/>
              <a:chExt cx="476185" cy="463044"/>
            </a:xfrm>
          </p:grpSpPr>
          <p:sp>
            <p:nvSpPr>
              <p:cNvPr id="95" name="Oval 94"/>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96" name="TextBox 95"/>
              <p:cNvSpPr txBox="1"/>
              <p:nvPr/>
            </p:nvSpPr>
            <p:spPr>
              <a:xfrm>
                <a:off x="4954856" y="4149080"/>
                <a:ext cx="453369" cy="369332"/>
              </a:xfrm>
              <a:prstGeom prst="rect">
                <a:avLst/>
              </a:prstGeom>
              <a:noFill/>
            </p:spPr>
            <p:txBody>
              <a:bodyPr wrap="none" rtlCol="0">
                <a:spAutoFit/>
              </a:bodyPr>
              <a:lstStyle/>
              <a:p>
                <a:r>
                  <a:rPr lang="en-US" dirty="0"/>
                  <a:t>CG</a:t>
                </a:r>
              </a:p>
            </p:txBody>
          </p:sp>
        </p:grpSp>
        <p:grpSp>
          <p:nvGrpSpPr>
            <p:cNvPr id="97" name="Group 96"/>
            <p:cNvGrpSpPr/>
            <p:nvPr/>
          </p:nvGrpSpPr>
          <p:grpSpPr>
            <a:xfrm>
              <a:off x="7073467" y="4806770"/>
              <a:ext cx="479047" cy="463044"/>
              <a:chOff x="4932040" y="4127376"/>
              <a:chExt cx="479047" cy="463044"/>
            </a:xfrm>
          </p:grpSpPr>
          <p:sp>
            <p:nvSpPr>
              <p:cNvPr id="99" name="Oval 98"/>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00" name="TextBox 99"/>
              <p:cNvSpPr txBox="1"/>
              <p:nvPr/>
            </p:nvSpPr>
            <p:spPr>
              <a:xfrm>
                <a:off x="4935175" y="4149080"/>
                <a:ext cx="475912" cy="369332"/>
              </a:xfrm>
              <a:prstGeom prst="rect">
                <a:avLst/>
              </a:prstGeom>
              <a:noFill/>
            </p:spPr>
            <p:txBody>
              <a:bodyPr wrap="none" rtlCol="0">
                <a:spAutoFit/>
              </a:bodyPr>
              <a:lstStyle/>
              <a:p>
                <a:r>
                  <a:rPr lang="en-US" dirty="0"/>
                  <a:t>GG</a:t>
                </a:r>
              </a:p>
            </p:txBody>
          </p:sp>
        </p:grpSp>
        <p:grpSp>
          <p:nvGrpSpPr>
            <p:cNvPr id="101" name="Group 100"/>
            <p:cNvGrpSpPr/>
            <p:nvPr/>
          </p:nvGrpSpPr>
          <p:grpSpPr>
            <a:xfrm>
              <a:off x="4409171" y="4836264"/>
              <a:ext cx="463044" cy="463044"/>
              <a:chOff x="4932040" y="4127376"/>
              <a:chExt cx="463044" cy="463044"/>
            </a:xfrm>
          </p:grpSpPr>
          <p:sp>
            <p:nvSpPr>
              <p:cNvPr id="103" name="Oval 102"/>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04" name="TextBox 103"/>
              <p:cNvSpPr txBox="1"/>
              <p:nvPr/>
            </p:nvSpPr>
            <p:spPr>
              <a:xfrm>
                <a:off x="4935175" y="4149080"/>
                <a:ext cx="441309" cy="369332"/>
              </a:xfrm>
              <a:prstGeom prst="rect">
                <a:avLst/>
              </a:prstGeom>
              <a:noFill/>
            </p:spPr>
            <p:txBody>
              <a:bodyPr wrap="none" rtlCol="0">
                <a:spAutoFit/>
              </a:bodyPr>
              <a:lstStyle/>
              <a:p>
                <a:r>
                  <a:rPr lang="en-US" dirty="0"/>
                  <a:t>CA</a:t>
                </a:r>
              </a:p>
            </p:txBody>
          </p:sp>
        </p:grpSp>
        <p:grpSp>
          <p:nvGrpSpPr>
            <p:cNvPr id="106" name="Group 105"/>
            <p:cNvGrpSpPr/>
            <p:nvPr/>
          </p:nvGrpSpPr>
          <p:grpSpPr>
            <a:xfrm>
              <a:off x="4787537" y="3901746"/>
              <a:ext cx="469342" cy="463044"/>
              <a:chOff x="4925742" y="4127376"/>
              <a:chExt cx="469342" cy="463044"/>
            </a:xfrm>
          </p:grpSpPr>
          <p:sp>
            <p:nvSpPr>
              <p:cNvPr id="107" name="Oval 106"/>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08" name="TextBox 107"/>
              <p:cNvSpPr txBox="1"/>
              <p:nvPr/>
            </p:nvSpPr>
            <p:spPr>
              <a:xfrm>
                <a:off x="4925742" y="4149080"/>
                <a:ext cx="451791" cy="369332"/>
              </a:xfrm>
              <a:prstGeom prst="rect">
                <a:avLst/>
              </a:prstGeom>
              <a:noFill/>
            </p:spPr>
            <p:txBody>
              <a:bodyPr wrap="none" rtlCol="0">
                <a:spAutoFit/>
              </a:bodyPr>
              <a:lstStyle/>
              <a:p>
                <a:r>
                  <a:rPr lang="en-US" dirty="0"/>
                  <a:t>AA</a:t>
                </a:r>
              </a:p>
            </p:txBody>
          </p:sp>
        </p:grpSp>
        <p:grpSp>
          <p:nvGrpSpPr>
            <p:cNvPr id="124" name="Group 123"/>
            <p:cNvGrpSpPr/>
            <p:nvPr/>
          </p:nvGrpSpPr>
          <p:grpSpPr>
            <a:xfrm>
              <a:off x="4787537" y="5697578"/>
              <a:ext cx="469342" cy="463044"/>
              <a:chOff x="4925742" y="4127376"/>
              <a:chExt cx="469342" cy="463044"/>
            </a:xfrm>
          </p:grpSpPr>
          <p:sp>
            <p:nvSpPr>
              <p:cNvPr id="131" name="Oval 130"/>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32" name="TextBox 131"/>
              <p:cNvSpPr txBox="1"/>
              <p:nvPr/>
            </p:nvSpPr>
            <p:spPr>
              <a:xfrm>
                <a:off x="4925742" y="4149080"/>
                <a:ext cx="442774" cy="369332"/>
              </a:xfrm>
              <a:prstGeom prst="rect">
                <a:avLst/>
              </a:prstGeom>
              <a:noFill/>
            </p:spPr>
            <p:txBody>
              <a:bodyPr wrap="none" rtlCol="0">
                <a:spAutoFit/>
              </a:bodyPr>
              <a:lstStyle/>
              <a:p>
                <a:r>
                  <a:rPr lang="en-US" dirty="0"/>
                  <a:t>GT</a:t>
                </a:r>
              </a:p>
            </p:txBody>
          </p:sp>
        </p:grpSp>
        <p:grpSp>
          <p:nvGrpSpPr>
            <p:cNvPr id="133" name="Group 132"/>
            <p:cNvGrpSpPr/>
            <p:nvPr/>
          </p:nvGrpSpPr>
          <p:grpSpPr>
            <a:xfrm>
              <a:off x="6703361" y="5695996"/>
              <a:ext cx="485020" cy="463044"/>
              <a:chOff x="4910064" y="4127376"/>
              <a:chExt cx="485020" cy="463044"/>
            </a:xfrm>
          </p:grpSpPr>
          <p:sp>
            <p:nvSpPr>
              <p:cNvPr id="134" name="Oval 133"/>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35" name="TextBox 134"/>
              <p:cNvSpPr txBox="1"/>
              <p:nvPr/>
            </p:nvSpPr>
            <p:spPr>
              <a:xfrm>
                <a:off x="4910064" y="4149080"/>
                <a:ext cx="453970" cy="369332"/>
              </a:xfrm>
              <a:prstGeom prst="rect">
                <a:avLst/>
              </a:prstGeom>
              <a:noFill/>
            </p:spPr>
            <p:txBody>
              <a:bodyPr wrap="none" rtlCol="0">
                <a:spAutoFit/>
              </a:bodyPr>
              <a:lstStyle/>
              <a:p>
                <a:r>
                  <a:rPr lang="en-US" dirty="0"/>
                  <a:t>GC</a:t>
                </a:r>
              </a:p>
            </p:txBody>
          </p:sp>
        </p:grpSp>
        <p:grpSp>
          <p:nvGrpSpPr>
            <p:cNvPr id="136" name="Group 135"/>
            <p:cNvGrpSpPr/>
            <p:nvPr/>
          </p:nvGrpSpPr>
          <p:grpSpPr>
            <a:xfrm>
              <a:off x="6725337" y="3901746"/>
              <a:ext cx="463044" cy="463044"/>
              <a:chOff x="4932040" y="4127376"/>
              <a:chExt cx="463044" cy="463044"/>
            </a:xfrm>
          </p:grpSpPr>
          <p:sp>
            <p:nvSpPr>
              <p:cNvPr id="137" name="Oval 136"/>
              <p:cNvSpPr/>
              <p:nvPr/>
            </p:nvSpPr>
            <p:spPr>
              <a:xfrm>
                <a:off x="4932040" y="4127376"/>
                <a:ext cx="463044" cy="4630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rgbClr val="000000"/>
                  </a:solidFill>
                </a:endParaRPr>
              </a:p>
            </p:txBody>
          </p:sp>
          <p:sp>
            <p:nvSpPr>
              <p:cNvPr id="138" name="TextBox 137"/>
              <p:cNvSpPr txBox="1"/>
              <p:nvPr/>
            </p:nvSpPr>
            <p:spPr>
              <a:xfrm>
                <a:off x="4938943" y="4149080"/>
                <a:ext cx="435953" cy="369332"/>
              </a:xfrm>
              <a:prstGeom prst="rect">
                <a:avLst/>
              </a:prstGeom>
              <a:noFill/>
            </p:spPr>
            <p:txBody>
              <a:bodyPr wrap="square" rtlCol="0">
                <a:spAutoFit/>
              </a:bodyPr>
              <a:lstStyle/>
              <a:p>
                <a:r>
                  <a:rPr lang="en-US" dirty="0"/>
                  <a:t>TG</a:t>
                </a:r>
              </a:p>
            </p:txBody>
          </p:sp>
        </p:grpSp>
      </p:grpSp>
      <p:grpSp>
        <p:nvGrpSpPr>
          <p:cNvPr id="139" name="Group 138"/>
          <p:cNvGrpSpPr/>
          <p:nvPr/>
        </p:nvGrpSpPr>
        <p:grpSpPr>
          <a:xfrm>
            <a:off x="7107958" y="3608164"/>
            <a:ext cx="2072554" cy="2654120"/>
            <a:chOff x="7107958" y="3608164"/>
            <a:chExt cx="2072554" cy="2654120"/>
          </a:xfrm>
        </p:grpSpPr>
        <p:grpSp>
          <p:nvGrpSpPr>
            <p:cNvPr id="140" name="Group 139"/>
            <p:cNvGrpSpPr/>
            <p:nvPr/>
          </p:nvGrpSpPr>
          <p:grpSpPr>
            <a:xfrm>
              <a:off x="7107958" y="3608164"/>
              <a:ext cx="2072554" cy="2654120"/>
              <a:chOff x="7107958" y="3608164"/>
              <a:chExt cx="2072554" cy="2654120"/>
            </a:xfrm>
          </p:grpSpPr>
          <p:grpSp>
            <p:nvGrpSpPr>
              <p:cNvPr id="142" name="Group 141"/>
              <p:cNvGrpSpPr/>
              <p:nvPr/>
            </p:nvGrpSpPr>
            <p:grpSpPr>
              <a:xfrm>
                <a:off x="8042739" y="3608164"/>
                <a:ext cx="1137773" cy="2629148"/>
                <a:chOff x="7682699" y="3528554"/>
                <a:chExt cx="1137773" cy="2629148"/>
              </a:xfrm>
            </p:grpSpPr>
            <p:pic>
              <p:nvPicPr>
                <p:cNvPr id="144" name="Picture 143" descr="Screen Shot 2015-09-07 at 6.04.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699" y="3528554"/>
                  <a:ext cx="1094212" cy="2629148"/>
                </a:xfrm>
                <a:prstGeom prst="rect">
                  <a:avLst/>
                </a:prstGeom>
              </p:spPr>
            </p:pic>
            <p:sp>
              <p:nvSpPr>
                <p:cNvPr id="145" name="Rectangle 144"/>
                <p:cNvSpPr/>
                <p:nvPr/>
              </p:nvSpPr>
              <p:spPr>
                <a:xfrm>
                  <a:off x="7682699" y="4682630"/>
                  <a:ext cx="129661" cy="30554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8690811" y="4653136"/>
                  <a:ext cx="129661" cy="30554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3" name="TextBox 142"/>
              <p:cNvSpPr txBox="1"/>
              <p:nvPr/>
            </p:nvSpPr>
            <p:spPr>
              <a:xfrm>
                <a:off x="7107958" y="5892952"/>
                <a:ext cx="1049160" cy="369332"/>
              </a:xfrm>
              <a:prstGeom prst="rect">
                <a:avLst/>
              </a:prstGeom>
              <a:noFill/>
            </p:spPr>
            <p:txBody>
              <a:bodyPr wrap="none" rtlCol="0">
                <a:spAutoFit/>
              </a:bodyPr>
              <a:lstStyle/>
              <a:p>
                <a:r>
                  <a:rPr lang="en-US" dirty="0"/>
                  <a:t>Genome:</a:t>
                </a:r>
              </a:p>
            </p:txBody>
          </p:sp>
        </p:grpSp>
        <p:sp>
          <p:nvSpPr>
            <p:cNvPr id="141" name="Right Arrow 140"/>
            <p:cNvSpPr/>
            <p:nvPr/>
          </p:nvSpPr>
          <p:spPr>
            <a:xfrm>
              <a:off x="7734017" y="4762240"/>
              <a:ext cx="654407" cy="5043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51751" y="3923533"/>
            <a:ext cx="986289" cy="1781859"/>
            <a:chOff x="651751" y="3923533"/>
            <a:chExt cx="986289" cy="1781859"/>
          </a:xfrm>
        </p:grpSpPr>
        <p:sp>
          <p:nvSpPr>
            <p:cNvPr id="147" name="Rectangle 146"/>
            <p:cNvSpPr/>
            <p:nvPr/>
          </p:nvSpPr>
          <p:spPr>
            <a:xfrm>
              <a:off x="651751" y="3923533"/>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8" name="Rectangle 147"/>
            <p:cNvSpPr/>
            <p:nvPr/>
          </p:nvSpPr>
          <p:spPr>
            <a:xfrm>
              <a:off x="1205992" y="4945656"/>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9" name="Rectangle 148"/>
            <p:cNvSpPr/>
            <p:nvPr/>
          </p:nvSpPr>
          <p:spPr>
            <a:xfrm>
              <a:off x="930948" y="5336060"/>
              <a:ext cx="432048" cy="369332"/>
            </a:xfrm>
            <a:prstGeom prst="rect">
              <a:avLst/>
            </a:prstGeom>
            <a:gradFill flip="none" rotWithShape="1">
              <a:gsLst>
                <a:gs pos="0">
                  <a:schemeClr val="accent3">
                    <a:tint val="100000"/>
                    <a:shade val="70000"/>
                    <a:satMod val="150000"/>
                    <a:alpha val="48000"/>
                  </a:schemeClr>
                </a:gs>
                <a:gs pos="100000">
                  <a:schemeClr val="accent3">
                    <a:tint val="95000"/>
                    <a:satMod val="150000"/>
                    <a:alpha val="4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63" name="Group 62"/>
          <p:cNvGrpSpPr/>
          <p:nvPr/>
        </p:nvGrpSpPr>
        <p:grpSpPr>
          <a:xfrm>
            <a:off x="6156176" y="3479810"/>
            <a:ext cx="648836" cy="489747"/>
            <a:chOff x="6156176" y="3479810"/>
            <a:chExt cx="648836" cy="489747"/>
          </a:xfrm>
        </p:grpSpPr>
        <p:cxnSp>
          <p:nvCxnSpPr>
            <p:cNvPr id="9" name="Straight Arrow Connector 8"/>
            <p:cNvCxnSpPr>
              <a:stCxn id="20" idx="3"/>
              <a:endCxn id="137" idx="1"/>
            </p:cNvCxnSpPr>
            <p:nvPr/>
          </p:nvCxnSpPr>
          <p:spPr>
            <a:xfrm>
              <a:off x="6156176" y="3738867"/>
              <a:ext cx="636972" cy="230690"/>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228675" y="3479810"/>
              <a:ext cx="576337" cy="369332"/>
            </a:xfrm>
            <a:prstGeom prst="rect">
              <a:avLst/>
            </a:prstGeom>
            <a:noFill/>
          </p:spPr>
          <p:txBody>
            <a:bodyPr wrap="none" rtlCol="0">
              <a:spAutoFit/>
            </a:bodyPr>
            <a:lstStyle/>
            <a:p>
              <a:r>
                <a:rPr lang="en-US" dirty="0"/>
                <a:t>ATG</a:t>
              </a:r>
            </a:p>
          </p:txBody>
        </p:sp>
      </p:grpSp>
      <p:grpSp>
        <p:nvGrpSpPr>
          <p:cNvPr id="168" name="Group 167"/>
          <p:cNvGrpSpPr/>
          <p:nvPr/>
        </p:nvGrpSpPr>
        <p:grpSpPr>
          <a:xfrm>
            <a:off x="4273100" y="3501008"/>
            <a:ext cx="3551320" cy="3007242"/>
            <a:chOff x="4273100" y="3501008"/>
            <a:chExt cx="3551320" cy="3007242"/>
          </a:xfrm>
        </p:grpSpPr>
        <p:cxnSp>
          <p:nvCxnSpPr>
            <p:cNvPr id="150" name="Straight Arrow Connector 149"/>
            <p:cNvCxnSpPr>
              <a:stCxn id="137" idx="5"/>
              <a:endCxn id="100" idx="0"/>
            </p:cNvCxnSpPr>
            <p:nvPr/>
          </p:nvCxnSpPr>
          <p:spPr>
            <a:xfrm>
              <a:off x="7120570" y="4296979"/>
              <a:ext cx="193988" cy="531495"/>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stCxn id="99" idx="4"/>
            </p:cNvCxnSpPr>
            <p:nvPr/>
          </p:nvCxnSpPr>
          <p:spPr>
            <a:xfrm flipH="1">
              <a:off x="7073467" y="5269814"/>
              <a:ext cx="231522" cy="449468"/>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134" idx="3"/>
              <a:endCxn id="95" idx="6"/>
            </p:cNvCxnSpPr>
            <p:nvPr/>
          </p:nvCxnSpPr>
          <p:spPr>
            <a:xfrm flipH="1">
              <a:off x="6277016" y="6091229"/>
              <a:ext cx="516132" cy="279211"/>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96" idx="1"/>
              <a:endCxn id="131" idx="5"/>
            </p:cNvCxnSpPr>
            <p:nvPr/>
          </p:nvCxnSpPr>
          <p:spPr>
            <a:xfrm flipH="1" flipV="1">
              <a:off x="5189068" y="6092811"/>
              <a:ext cx="647720" cy="2524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131" idx="7"/>
              <a:endCxn id="138" idx="1"/>
            </p:cNvCxnSpPr>
            <p:nvPr/>
          </p:nvCxnSpPr>
          <p:spPr>
            <a:xfrm flipV="1">
              <a:off x="5189068" y="4108116"/>
              <a:ext cx="1543172" cy="1657273"/>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a:stCxn id="137" idx="4"/>
              <a:endCxn id="134" idx="0"/>
            </p:cNvCxnSpPr>
            <p:nvPr/>
          </p:nvCxnSpPr>
          <p:spPr>
            <a:xfrm>
              <a:off x="6956859" y="4364790"/>
              <a:ext cx="0" cy="1331206"/>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35" idx="1"/>
              <a:endCxn id="103" idx="6"/>
            </p:cNvCxnSpPr>
            <p:nvPr/>
          </p:nvCxnSpPr>
          <p:spPr>
            <a:xfrm flipH="1" flipV="1">
              <a:off x="4872215" y="5067786"/>
              <a:ext cx="1831146" cy="834580"/>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stCxn id="104" idx="0"/>
              <a:endCxn id="107" idx="3"/>
            </p:cNvCxnSpPr>
            <p:nvPr/>
          </p:nvCxnSpPr>
          <p:spPr>
            <a:xfrm flipV="1">
              <a:off x="4632961" y="4296979"/>
              <a:ext cx="228685" cy="560989"/>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endCxn id="19" idx="2"/>
            </p:cNvCxnSpPr>
            <p:nvPr/>
          </p:nvCxnSpPr>
          <p:spPr>
            <a:xfrm flipV="1">
              <a:off x="5189068" y="3764019"/>
              <a:ext cx="516384" cy="205538"/>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7236023" y="4364790"/>
              <a:ext cx="588397" cy="369332"/>
            </a:xfrm>
            <a:prstGeom prst="rect">
              <a:avLst/>
            </a:prstGeom>
            <a:noFill/>
          </p:spPr>
          <p:txBody>
            <a:bodyPr wrap="none" rtlCol="0">
              <a:spAutoFit/>
            </a:bodyPr>
            <a:lstStyle/>
            <a:p>
              <a:r>
                <a:rPr lang="en-US" dirty="0"/>
                <a:t>TGG</a:t>
              </a:r>
            </a:p>
          </p:txBody>
        </p:sp>
        <p:sp>
          <p:nvSpPr>
            <p:cNvPr id="160" name="TextBox 159"/>
            <p:cNvSpPr txBox="1"/>
            <p:nvPr/>
          </p:nvSpPr>
          <p:spPr>
            <a:xfrm>
              <a:off x="7123636" y="5287340"/>
              <a:ext cx="607859" cy="369332"/>
            </a:xfrm>
            <a:prstGeom prst="rect">
              <a:avLst/>
            </a:prstGeom>
            <a:noFill/>
          </p:spPr>
          <p:txBody>
            <a:bodyPr wrap="none" rtlCol="0">
              <a:spAutoFit/>
            </a:bodyPr>
            <a:lstStyle/>
            <a:p>
              <a:r>
                <a:rPr lang="en-US" dirty="0"/>
                <a:t>GGC</a:t>
              </a:r>
            </a:p>
          </p:txBody>
        </p:sp>
        <p:sp>
          <p:nvSpPr>
            <p:cNvPr id="161" name="TextBox 160"/>
            <p:cNvSpPr txBox="1"/>
            <p:nvPr/>
          </p:nvSpPr>
          <p:spPr>
            <a:xfrm>
              <a:off x="6322571" y="6138918"/>
              <a:ext cx="598992" cy="369332"/>
            </a:xfrm>
            <a:prstGeom prst="rect">
              <a:avLst/>
            </a:prstGeom>
            <a:noFill/>
          </p:spPr>
          <p:txBody>
            <a:bodyPr wrap="none" rtlCol="0">
              <a:spAutoFit/>
            </a:bodyPr>
            <a:lstStyle/>
            <a:p>
              <a:r>
                <a:rPr lang="en-US" dirty="0"/>
                <a:t>GCG</a:t>
              </a:r>
            </a:p>
          </p:txBody>
        </p:sp>
        <p:sp>
          <p:nvSpPr>
            <p:cNvPr id="162" name="TextBox 161"/>
            <p:cNvSpPr txBox="1"/>
            <p:nvPr/>
          </p:nvSpPr>
          <p:spPr>
            <a:xfrm>
              <a:off x="5106460" y="6119278"/>
              <a:ext cx="569387" cy="369332"/>
            </a:xfrm>
            <a:prstGeom prst="rect">
              <a:avLst/>
            </a:prstGeom>
            <a:noFill/>
          </p:spPr>
          <p:txBody>
            <a:bodyPr wrap="none" rtlCol="0">
              <a:spAutoFit/>
            </a:bodyPr>
            <a:lstStyle/>
            <a:p>
              <a:r>
                <a:rPr lang="en-US" dirty="0"/>
                <a:t>CGT</a:t>
              </a:r>
            </a:p>
          </p:txBody>
        </p:sp>
        <p:sp>
          <p:nvSpPr>
            <p:cNvPr id="163" name="TextBox 162"/>
            <p:cNvSpPr txBox="1"/>
            <p:nvPr/>
          </p:nvSpPr>
          <p:spPr>
            <a:xfrm>
              <a:off x="5586789" y="4581128"/>
              <a:ext cx="588397" cy="369332"/>
            </a:xfrm>
            <a:prstGeom prst="rect">
              <a:avLst/>
            </a:prstGeom>
            <a:noFill/>
          </p:spPr>
          <p:txBody>
            <a:bodyPr wrap="none" rtlCol="0">
              <a:spAutoFit/>
            </a:bodyPr>
            <a:lstStyle/>
            <a:p>
              <a:r>
                <a:rPr lang="en-US" dirty="0"/>
                <a:t>GTG</a:t>
              </a:r>
            </a:p>
          </p:txBody>
        </p:sp>
        <p:sp>
          <p:nvSpPr>
            <p:cNvPr id="164" name="TextBox 163"/>
            <p:cNvSpPr txBox="1"/>
            <p:nvPr/>
          </p:nvSpPr>
          <p:spPr>
            <a:xfrm>
              <a:off x="6488205" y="4530587"/>
              <a:ext cx="569387" cy="369332"/>
            </a:xfrm>
            <a:prstGeom prst="rect">
              <a:avLst/>
            </a:prstGeom>
            <a:noFill/>
          </p:spPr>
          <p:txBody>
            <a:bodyPr wrap="none" rtlCol="0">
              <a:spAutoFit/>
            </a:bodyPr>
            <a:lstStyle/>
            <a:p>
              <a:r>
                <a:rPr lang="en-US" dirty="0"/>
                <a:t>TGC</a:t>
              </a:r>
            </a:p>
          </p:txBody>
        </p:sp>
        <p:sp>
          <p:nvSpPr>
            <p:cNvPr id="165" name="TextBox 164"/>
            <p:cNvSpPr txBox="1"/>
            <p:nvPr/>
          </p:nvSpPr>
          <p:spPr>
            <a:xfrm>
              <a:off x="5890492" y="5290516"/>
              <a:ext cx="586932" cy="369332"/>
            </a:xfrm>
            <a:prstGeom prst="rect">
              <a:avLst/>
            </a:prstGeom>
            <a:noFill/>
          </p:spPr>
          <p:txBody>
            <a:bodyPr wrap="none" rtlCol="0">
              <a:spAutoFit/>
            </a:bodyPr>
            <a:lstStyle/>
            <a:p>
              <a:r>
                <a:rPr lang="en-US" dirty="0"/>
                <a:t>GCA</a:t>
              </a:r>
            </a:p>
          </p:txBody>
        </p:sp>
        <p:sp>
          <p:nvSpPr>
            <p:cNvPr id="166" name="TextBox 165"/>
            <p:cNvSpPr txBox="1"/>
            <p:nvPr/>
          </p:nvSpPr>
          <p:spPr>
            <a:xfrm>
              <a:off x="4273100" y="4355812"/>
              <a:ext cx="574872" cy="369332"/>
            </a:xfrm>
            <a:prstGeom prst="rect">
              <a:avLst/>
            </a:prstGeom>
            <a:noFill/>
          </p:spPr>
          <p:txBody>
            <a:bodyPr wrap="none" rtlCol="0">
              <a:spAutoFit/>
            </a:bodyPr>
            <a:lstStyle/>
            <a:p>
              <a:r>
                <a:rPr lang="en-US" dirty="0"/>
                <a:t>CAA</a:t>
              </a:r>
            </a:p>
          </p:txBody>
        </p:sp>
        <p:sp>
          <p:nvSpPr>
            <p:cNvPr id="167" name="TextBox 166"/>
            <p:cNvSpPr txBox="1"/>
            <p:nvPr/>
          </p:nvSpPr>
          <p:spPr>
            <a:xfrm>
              <a:off x="5004048" y="3501008"/>
              <a:ext cx="569387" cy="369332"/>
            </a:xfrm>
            <a:prstGeom prst="rect">
              <a:avLst/>
            </a:prstGeom>
            <a:noFill/>
          </p:spPr>
          <p:txBody>
            <a:bodyPr wrap="none" rtlCol="0">
              <a:spAutoFit/>
            </a:bodyPr>
            <a:lstStyle/>
            <a:p>
              <a:r>
                <a:rPr lang="en-US" dirty="0"/>
                <a:t>AAT</a:t>
              </a:r>
            </a:p>
          </p:txBody>
        </p:sp>
      </p:grpSp>
    </p:spTree>
    <p:extLst>
      <p:ext uri="{BB962C8B-B14F-4D97-AF65-F5344CB8AC3E}">
        <p14:creationId xmlns:p14="http://schemas.microsoft.com/office/powerpoint/2010/main" val="26939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57</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t>All k-</a:t>
            </a:r>
            <a:r>
              <a:rPr lang="en-US" sz="2000" dirty="0" err="1"/>
              <a:t>mers</a:t>
            </a:r>
            <a:r>
              <a:rPr lang="en-US" sz="2000" dirty="0"/>
              <a:t> present in the genome are available</a:t>
            </a:r>
          </a:p>
          <a:p>
            <a:pPr marL="342900" indent="-342900">
              <a:buFont typeface="+mj-lt"/>
              <a:buAutoNum type="arabicPeriod"/>
            </a:pPr>
            <a:r>
              <a:rPr lang="en-US" sz="2000" dirty="0"/>
              <a:t>K-</a:t>
            </a:r>
            <a:r>
              <a:rPr lang="en-US" sz="2000" dirty="0" err="1"/>
              <a:t>mers</a:t>
            </a:r>
            <a:r>
              <a:rPr lang="en-US" sz="2000" dirty="0"/>
              <a:t> are error free</a:t>
            </a:r>
          </a:p>
          <a:p>
            <a:pPr marL="342900" indent="-342900">
              <a:buFont typeface="+mj-lt"/>
              <a:buAutoNum type="arabicPeriod"/>
            </a:pPr>
            <a:r>
              <a:rPr lang="en-US" sz="2000" dirty="0"/>
              <a:t>Each k-</a:t>
            </a:r>
            <a:r>
              <a:rPr lang="en-US" sz="2000" dirty="0" err="1"/>
              <a:t>mer</a:t>
            </a:r>
            <a:r>
              <a:rPr lang="en-US" sz="2000" dirty="0"/>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1. Generating (nearly) all k-</a:t>
            </a:r>
            <a:r>
              <a:rPr lang="en-US" b="1" dirty="0" err="1"/>
              <a:t>mers</a:t>
            </a:r>
            <a:r>
              <a:rPr lang="en-US" b="1" dirty="0"/>
              <a:t> present in the genome</a:t>
            </a:r>
          </a:p>
        </p:txBody>
      </p:sp>
      <p:sp>
        <p:nvSpPr>
          <p:cNvPr id="10" name="TextBox 9"/>
          <p:cNvSpPr txBox="1"/>
          <p:nvPr/>
        </p:nvSpPr>
        <p:spPr>
          <a:xfrm>
            <a:off x="284163" y="3933056"/>
            <a:ext cx="8859837" cy="646331"/>
          </a:xfrm>
          <a:prstGeom prst="rect">
            <a:avLst/>
          </a:prstGeom>
          <a:noFill/>
        </p:spPr>
        <p:txBody>
          <a:bodyPr wrap="square" rtlCol="0">
            <a:spAutoFit/>
          </a:bodyPr>
          <a:lstStyle/>
          <a:p>
            <a:r>
              <a:rPr lang="en-US" dirty="0"/>
              <a:t>Reads of length </a:t>
            </a:r>
            <a:r>
              <a:rPr lang="en-US" i="1" dirty="0"/>
              <a:t>k</a:t>
            </a:r>
            <a:r>
              <a:rPr lang="en-US" dirty="0"/>
              <a:t>, only capture a small fraction of the </a:t>
            </a:r>
            <a:r>
              <a:rPr lang="en-US" i="1" dirty="0"/>
              <a:t>k</a:t>
            </a:r>
            <a:r>
              <a:rPr lang="en-US" dirty="0"/>
              <a:t>-</a:t>
            </a:r>
            <a:r>
              <a:rPr lang="en-US" dirty="0" err="1"/>
              <a:t>mers</a:t>
            </a:r>
            <a:r>
              <a:rPr lang="en-US" dirty="0"/>
              <a:t> from the genome, e.g., due to difficulties in sequencing some genomic regions. </a:t>
            </a:r>
          </a:p>
        </p:txBody>
      </p:sp>
      <p:sp>
        <p:nvSpPr>
          <p:cNvPr id="11" name="TextBox 10"/>
          <p:cNvSpPr txBox="1"/>
          <p:nvPr/>
        </p:nvSpPr>
        <p:spPr>
          <a:xfrm>
            <a:off x="75327" y="4555287"/>
            <a:ext cx="4121641" cy="369332"/>
          </a:xfrm>
          <a:prstGeom prst="rect">
            <a:avLst/>
          </a:prstGeom>
          <a:noFill/>
        </p:spPr>
        <p:txBody>
          <a:bodyPr wrap="none" rtlCol="0">
            <a:spAutoFit/>
          </a:bodyPr>
          <a:lstStyle/>
          <a:p>
            <a:r>
              <a:rPr lang="en-US" b="1" dirty="0"/>
              <a:t>For the genome sequence: ATGGCGTGCA </a:t>
            </a:r>
          </a:p>
        </p:txBody>
      </p:sp>
      <p:grpSp>
        <p:nvGrpSpPr>
          <p:cNvPr id="20" name="Group 19"/>
          <p:cNvGrpSpPr/>
          <p:nvPr/>
        </p:nvGrpSpPr>
        <p:grpSpPr>
          <a:xfrm>
            <a:off x="75327" y="4943034"/>
            <a:ext cx="4468918" cy="738664"/>
            <a:chOff x="75327" y="5529826"/>
            <a:chExt cx="4468918" cy="738664"/>
          </a:xfrm>
        </p:grpSpPr>
        <p:sp>
          <p:nvSpPr>
            <p:cNvPr id="13" name="Rectangle 12"/>
            <p:cNvSpPr/>
            <p:nvPr/>
          </p:nvSpPr>
          <p:spPr>
            <a:xfrm>
              <a:off x="884075" y="5529826"/>
              <a:ext cx="1154320" cy="369332"/>
            </a:xfrm>
            <a:prstGeom prst="rect">
              <a:avLst/>
            </a:prstGeom>
          </p:spPr>
          <p:txBody>
            <a:bodyPr wrap="none">
              <a:spAutoFit/>
            </a:bodyPr>
            <a:lstStyle/>
            <a:p>
              <a:r>
                <a:rPr lang="en-US" dirty="0">
                  <a:latin typeface="Courier"/>
                  <a:cs typeface="Courier"/>
                </a:rPr>
                <a:t>ATGGCGT</a:t>
              </a:r>
            </a:p>
          </p:txBody>
        </p:sp>
        <p:sp>
          <p:nvSpPr>
            <p:cNvPr id="14" name="Rectangle 13"/>
            <p:cNvSpPr/>
            <p:nvPr/>
          </p:nvSpPr>
          <p:spPr>
            <a:xfrm>
              <a:off x="2066187" y="5529826"/>
              <a:ext cx="1154320" cy="369332"/>
            </a:xfrm>
            <a:prstGeom prst="rect">
              <a:avLst/>
            </a:prstGeom>
          </p:spPr>
          <p:txBody>
            <a:bodyPr wrap="none">
              <a:spAutoFit/>
            </a:bodyPr>
            <a:lstStyle/>
            <a:p>
              <a:r>
                <a:rPr lang="en-US" dirty="0">
                  <a:latin typeface="Courier"/>
                  <a:cs typeface="Courier"/>
                </a:rPr>
                <a:t>GGCGTGC</a:t>
              </a:r>
            </a:p>
          </p:txBody>
        </p:sp>
        <p:sp>
          <p:nvSpPr>
            <p:cNvPr id="15" name="Rectangle 14"/>
            <p:cNvSpPr/>
            <p:nvPr/>
          </p:nvSpPr>
          <p:spPr>
            <a:xfrm>
              <a:off x="3384953" y="5529826"/>
              <a:ext cx="1159292" cy="369332"/>
            </a:xfrm>
            <a:prstGeom prst="rect">
              <a:avLst/>
            </a:prstGeom>
          </p:spPr>
          <p:txBody>
            <a:bodyPr wrap="none">
              <a:spAutoFit/>
            </a:bodyPr>
            <a:lstStyle/>
            <a:p>
              <a:r>
                <a:rPr lang="en-US" dirty="0">
                  <a:latin typeface="Courier"/>
                  <a:cs typeface="Courier"/>
                </a:rPr>
                <a:t>CGTGCAA</a:t>
              </a:r>
            </a:p>
          </p:txBody>
        </p:sp>
        <p:sp>
          <p:nvSpPr>
            <p:cNvPr id="16" name="Rectangle 15"/>
            <p:cNvSpPr/>
            <p:nvPr/>
          </p:nvSpPr>
          <p:spPr>
            <a:xfrm>
              <a:off x="879103" y="5899158"/>
              <a:ext cx="1159292" cy="369332"/>
            </a:xfrm>
            <a:prstGeom prst="rect">
              <a:avLst/>
            </a:prstGeom>
          </p:spPr>
          <p:txBody>
            <a:bodyPr wrap="none">
              <a:spAutoFit/>
            </a:bodyPr>
            <a:lstStyle/>
            <a:p>
              <a:r>
                <a:rPr lang="en-US" dirty="0">
                  <a:latin typeface="Courier"/>
                  <a:cs typeface="Courier"/>
                </a:rPr>
                <a:t>TGCAATG</a:t>
              </a:r>
            </a:p>
          </p:txBody>
        </p:sp>
        <p:sp>
          <p:nvSpPr>
            <p:cNvPr id="17" name="Rectangle 16"/>
            <p:cNvSpPr/>
            <p:nvPr/>
          </p:nvSpPr>
          <p:spPr>
            <a:xfrm>
              <a:off x="2133003" y="5899158"/>
              <a:ext cx="1154320" cy="369332"/>
            </a:xfrm>
            <a:prstGeom prst="rect">
              <a:avLst/>
            </a:prstGeom>
          </p:spPr>
          <p:txBody>
            <a:bodyPr wrap="none">
              <a:spAutoFit/>
            </a:bodyPr>
            <a:lstStyle/>
            <a:p>
              <a:r>
                <a:rPr lang="en-US" dirty="0">
                  <a:latin typeface="Courier"/>
                  <a:cs typeface="Courier"/>
                </a:rPr>
                <a:t>CAATGGC</a:t>
              </a:r>
            </a:p>
          </p:txBody>
        </p:sp>
        <p:sp>
          <p:nvSpPr>
            <p:cNvPr id="18" name="TextBox 17"/>
            <p:cNvSpPr txBox="1"/>
            <p:nvPr/>
          </p:nvSpPr>
          <p:spPr>
            <a:xfrm>
              <a:off x="75327" y="5529826"/>
              <a:ext cx="822498" cy="369332"/>
            </a:xfrm>
            <a:prstGeom prst="rect">
              <a:avLst/>
            </a:prstGeom>
            <a:noFill/>
          </p:spPr>
          <p:txBody>
            <a:bodyPr wrap="none" rtlCol="0">
              <a:spAutoFit/>
            </a:bodyPr>
            <a:lstStyle/>
            <a:p>
              <a:r>
                <a:rPr lang="en-US" b="1" dirty="0"/>
                <a:t>Reads</a:t>
              </a:r>
              <a:r>
                <a:rPr lang="en-US" dirty="0"/>
                <a:t>: </a:t>
              </a:r>
            </a:p>
          </p:txBody>
        </p:sp>
      </p:grpSp>
      <p:sp>
        <p:nvSpPr>
          <p:cNvPr id="19" name="TextBox 18"/>
          <p:cNvSpPr txBox="1"/>
          <p:nvPr/>
        </p:nvSpPr>
        <p:spPr>
          <a:xfrm>
            <a:off x="4544245" y="4665910"/>
            <a:ext cx="4599755" cy="923330"/>
          </a:xfrm>
          <a:prstGeom prst="rect">
            <a:avLst/>
          </a:prstGeom>
          <a:noFill/>
        </p:spPr>
        <p:txBody>
          <a:bodyPr wrap="square" rtlCol="0">
            <a:spAutoFit/>
          </a:bodyPr>
          <a:lstStyle/>
          <a:p>
            <a:r>
              <a:rPr lang="en-US" dirty="0"/>
              <a:t>Do the reads represent all the 7-mers from the genome?</a:t>
            </a:r>
          </a:p>
          <a:p>
            <a:r>
              <a:rPr lang="en-US" dirty="0"/>
              <a:t>What happens if brake your reads into </a:t>
            </a:r>
            <a:r>
              <a:rPr lang="en-US" i="1" dirty="0"/>
              <a:t>3</a:t>
            </a:r>
            <a:r>
              <a:rPr lang="en-US" dirty="0"/>
              <a:t>-mers?</a:t>
            </a:r>
          </a:p>
        </p:txBody>
      </p:sp>
      <p:sp>
        <p:nvSpPr>
          <p:cNvPr id="21" name="Rectangle 20"/>
          <p:cNvSpPr/>
          <p:nvPr/>
        </p:nvSpPr>
        <p:spPr>
          <a:xfrm>
            <a:off x="183980" y="5662989"/>
            <a:ext cx="8753100" cy="646331"/>
          </a:xfrm>
          <a:prstGeom prst="rect">
            <a:avLst/>
          </a:prstGeom>
        </p:spPr>
        <p:txBody>
          <a:bodyPr wrap="square">
            <a:spAutoFit/>
          </a:bodyPr>
          <a:lstStyle/>
          <a:p>
            <a:r>
              <a:rPr lang="en-US" dirty="0">
                <a:solidFill>
                  <a:srgbClr val="FF0000"/>
                </a:solidFill>
              </a:rPr>
              <a:t>That is why we do not use </a:t>
            </a:r>
            <a:r>
              <a:rPr lang="en-US" i="1" dirty="0">
                <a:solidFill>
                  <a:srgbClr val="FF0000"/>
                </a:solidFill>
              </a:rPr>
              <a:t>k </a:t>
            </a:r>
            <a:r>
              <a:rPr lang="en-US" dirty="0">
                <a:solidFill>
                  <a:srgbClr val="FF0000"/>
                </a:solidFill>
              </a:rPr>
              <a:t>= length of the read. When using </a:t>
            </a:r>
            <a:r>
              <a:rPr lang="en-US" i="1" dirty="0">
                <a:solidFill>
                  <a:srgbClr val="FF0000"/>
                </a:solidFill>
              </a:rPr>
              <a:t>k</a:t>
            </a:r>
            <a:r>
              <a:rPr lang="en-US" dirty="0">
                <a:solidFill>
                  <a:srgbClr val="FF0000"/>
                </a:solidFill>
              </a:rPr>
              <a:t>-</a:t>
            </a:r>
            <a:r>
              <a:rPr lang="en-US" dirty="0" err="1">
                <a:solidFill>
                  <a:srgbClr val="FF0000"/>
                </a:solidFill>
              </a:rPr>
              <a:t>mers</a:t>
            </a:r>
            <a:r>
              <a:rPr lang="en-US" dirty="0">
                <a:solidFill>
                  <a:srgbClr val="FF0000"/>
                </a:solidFill>
              </a:rPr>
              <a:t> smaller than the read length, the resulting </a:t>
            </a:r>
            <a:r>
              <a:rPr lang="en-US" i="1" dirty="0">
                <a:solidFill>
                  <a:srgbClr val="FF0000"/>
                </a:solidFill>
              </a:rPr>
              <a:t>k</a:t>
            </a:r>
            <a:r>
              <a:rPr lang="en-US" dirty="0">
                <a:solidFill>
                  <a:srgbClr val="FF0000"/>
                </a:solidFill>
              </a:rPr>
              <a:t>-</a:t>
            </a:r>
            <a:r>
              <a:rPr lang="en-US" dirty="0" err="1">
                <a:solidFill>
                  <a:srgbClr val="FF0000"/>
                </a:solidFill>
              </a:rPr>
              <a:t>mers</a:t>
            </a:r>
            <a:r>
              <a:rPr lang="en-US" dirty="0">
                <a:solidFill>
                  <a:srgbClr val="FF0000"/>
                </a:solidFill>
              </a:rPr>
              <a:t> represent nearly all the </a:t>
            </a:r>
            <a:r>
              <a:rPr lang="en-US" i="1" dirty="0">
                <a:solidFill>
                  <a:srgbClr val="FF0000"/>
                </a:solidFill>
              </a:rPr>
              <a:t>k-</a:t>
            </a:r>
            <a:r>
              <a:rPr lang="en-US" dirty="0" err="1">
                <a:solidFill>
                  <a:srgbClr val="FF0000"/>
                </a:solidFill>
              </a:rPr>
              <a:t>mers</a:t>
            </a:r>
            <a:r>
              <a:rPr lang="en-US" dirty="0">
                <a:solidFill>
                  <a:srgbClr val="FF0000"/>
                </a:solidFill>
              </a:rPr>
              <a:t> in the genome.</a:t>
            </a:r>
          </a:p>
        </p:txBody>
      </p:sp>
    </p:spTree>
    <p:extLst>
      <p:ext uri="{BB962C8B-B14F-4D97-AF65-F5344CB8AC3E}">
        <p14:creationId xmlns:p14="http://schemas.microsoft.com/office/powerpoint/2010/main" val="18739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linds(horizont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build="p"/>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58</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solidFill>
                  <a:schemeClr val="bg1">
                    <a:lumMod val="75000"/>
                  </a:schemeClr>
                </a:solidFill>
              </a:rPr>
              <a:t>All k-</a:t>
            </a:r>
            <a:r>
              <a:rPr lang="en-US" sz="2000" dirty="0" err="1">
                <a:solidFill>
                  <a:schemeClr val="bg1">
                    <a:lumMod val="75000"/>
                  </a:schemeClr>
                </a:solidFill>
              </a:rPr>
              <a:t>mers</a:t>
            </a:r>
            <a:r>
              <a:rPr lang="en-US" sz="2000" dirty="0">
                <a:solidFill>
                  <a:schemeClr val="bg1">
                    <a:lumMod val="75000"/>
                  </a:schemeClr>
                </a:solidFill>
              </a:rPr>
              <a:t> present in the genome are available</a:t>
            </a:r>
          </a:p>
          <a:p>
            <a:pPr marL="342900" indent="-342900">
              <a:buFont typeface="+mj-lt"/>
              <a:buAutoNum type="arabicPeriod"/>
            </a:pPr>
            <a:r>
              <a:rPr lang="en-US" sz="2000" dirty="0"/>
              <a:t>K-</a:t>
            </a:r>
            <a:r>
              <a:rPr lang="en-US" sz="2000" dirty="0" err="1"/>
              <a:t>mers</a:t>
            </a:r>
            <a:r>
              <a:rPr lang="en-US" sz="2000" dirty="0"/>
              <a:t> are error free</a:t>
            </a:r>
          </a:p>
          <a:p>
            <a:pPr marL="342900" indent="-342900">
              <a:buFont typeface="+mj-lt"/>
              <a:buAutoNum type="arabicPeriod"/>
            </a:pPr>
            <a:r>
              <a:rPr lang="en-US" sz="2000" dirty="0"/>
              <a:t>Each k-</a:t>
            </a:r>
            <a:r>
              <a:rPr lang="en-US" sz="2000" dirty="0" err="1"/>
              <a:t>mer</a:t>
            </a:r>
            <a:r>
              <a:rPr lang="en-US" sz="2000" dirty="0"/>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2. Handling errors in reads. </a:t>
            </a:r>
          </a:p>
        </p:txBody>
      </p:sp>
      <p:sp>
        <p:nvSpPr>
          <p:cNvPr id="22" name="TextBox 21"/>
          <p:cNvSpPr txBox="1"/>
          <p:nvPr/>
        </p:nvSpPr>
        <p:spPr>
          <a:xfrm>
            <a:off x="35497" y="3933056"/>
            <a:ext cx="9108504" cy="646331"/>
          </a:xfrm>
          <a:prstGeom prst="rect">
            <a:avLst/>
          </a:prstGeom>
          <a:noFill/>
        </p:spPr>
        <p:txBody>
          <a:bodyPr wrap="square" rtlCol="0">
            <a:spAutoFit/>
          </a:bodyPr>
          <a:lstStyle/>
          <a:p>
            <a:r>
              <a:rPr lang="en-US" dirty="0"/>
              <a:t>Errors create bulges in the de </a:t>
            </a:r>
            <a:r>
              <a:rPr lang="en-US" dirty="0" err="1"/>
              <a:t>Bruijn</a:t>
            </a:r>
            <a:r>
              <a:rPr lang="en-US" dirty="0"/>
              <a:t> graph. The same happens with in-exact repeats or polymorphisms</a:t>
            </a:r>
          </a:p>
        </p:txBody>
      </p:sp>
      <p:pic>
        <p:nvPicPr>
          <p:cNvPr id="23" name="Picture 22" descr="Screen Shot 2015-09-07 at 7.01.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723403"/>
            <a:ext cx="4383881" cy="937845"/>
          </a:xfrm>
          <a:prstGeom prst="rect">
            <a:avLst/>
          </a:prstGeom>
        </p:spPr>
      </p:pic>
      <p:sp>
        <p:nvSpPr>
          <p:cNvPr id="24" name="TextBox 23"/>
          <p:cNvSpPr txBox="1"/>
          <p:nvPr/>
        </p:nvSpPr>
        <p:spPr>
          <a:xfrm>
            <a:off x="6444208" y="4410977"/>
            <a:ext cx="2699792" cy="1754327"/>
          </a:xfrm>
          <a:prstGeom prst="rect">
            <a:avLst/>
          </a:prstGeom>
          <a:noFill/>
        </p:spPr>
        <p:txBody>
          <a:bodyPr wrap="square" rtlCol="0">
            <a:spAutoFit/>
          </a:bodyPr>
          <a:lstStyle/>
          <a:p>
            <a:r>
              <a:rPr lang="en-US" dirty="0"/>
              <a:t>Deal with the bulges, different packages deal in different ways. As an alternative, error-correct the reads prior to the assembly.</a:t>
            </a:r>
          </a:p>
        </p:txBody>
      </p:sp>
      <p:sp>
        <p:nvSpPr>
          <p:cNvPr id="25" name="TextBox 24"/>
          <p:cNvSpPr txBox="1"/>
          <p:nvPr/>
        </p:nvSpPr>
        <p:spPr>
          <a:xfrm>
            <a:off x="179512" y="5698793"/>
            <a:ext cx="6016029" cy="307777"/>
          </a:xfrm>
          <a:prstGeom prst="rect">
            <a:avLst/>
          </a:prstGeom>
          <a:noFill/>
        </p:spPr>
        <p:txBody>
          <a:bodyPr wrap="square" rtlCol="0">
            <a:spAutoFit/>
          </a:bodyPr>
          <a:lstStyle/>
          <a:p>
            <a:r>
              <a:rPr lang="en-US" sz="1400" dirty="0"/>
              <a:t>A single sequencing </a:t>
            </a:r>
            <a:r>
              <a:rPr lang="en-US" sz="1400" b="1" dirty="0">
                <a:solidFill>
                  <a:srgbClr val="FF0000"/>
                </a:solidFill>
              </a:rPr>
              <a:t>error</a:t>
            </a:r>
            <a:r>
              <a:rPr lang="en-US" sz="1400" dirty="0"/>
              <a:t>, creates a bulge and increases the size of the graph</a:t>
            </a:r>
          </a:p>
        </p:txBody>
      </p:sp>
      <p:pic>
        <p:nvPicPr>
          <p:cNvPr id="26" name="Picture 25" descr="Screen Shot 2015-09-07 at 7.08.2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787" y="4634269"/>
            <a:ext cx="1599952" cy="954971"/>
          </a:xfrm>
          <a:prstGeom prst="rect">
            <a:avLst/>
          </a:prstGeom>
        </p:spPr>
      </p:pic>
    </p:spTree>
    <p:extLst>
      <p:ext uri="{BB962C8B-B14F-4D97-AF65-F5344CB8AC3E}">
        <p14:creationId xmlns:p14="http://schemas.microsoft.com/office/powerpoint/2010/main" val="54917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59</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solidFill>
                  <a:schemeClr val="bg1">
                    <a:lumMod val="75000"/>
                  </a:schemeClr>
                </a:solidFill>
              </a:rPr>
              <a:t>All k-</a:t>
            </a:r>
            <a:r>
              <a:rPr lang="en-US" sz="2000" dirty="0" err="1">
                <a:solidFill>
                  <a:schemeClr val="bg1">
                    <a:lumMod val="75000"/>
                  </a:schemeClr>
                </a:solidFill>
              </a:rPr>
              <a:t>mers</a:t>
            </a:r>
            <a:r>
              <a:rPr lang="en-US" sz="2000" dirty="0">
                <a:solidFill>
                  <a:schemeClr val="bg1">
                    <a:lumMod val="75000"/>
                  </a:schemeClr>
                </a:solidFill>
              </a:rPr>
              <a:t> present in the genome are available</a:t>
            </a:r>
          </a:p>
          <a:p>
            <a:pPr marL="342900" indent="-342900">
              <a:buFont typeface="+mj-lt"/>
              <a:buAutoNum type="arabicPeriod"/>
            </a:pPr>
            <a:r>
              <a:rPr lang="en-US" sz="2000" dirty="0">
                <a:solidFill>
                  <a:schemeClr val="bg1">
                    <a:lumMod val="75000"/>
                  </a:schemeClr>
                </a:solidFill>
              </a:rPr>
              <a:t>K-</a:t>
            </a:r>
            <a:r>
              <a:rPr lang="en-US" sz="2000" dirty="0" err="1">
                <a:solidFill>
                  <a:schemeClr val="bg1">
                    <a:lumMod val="75000"/>
                  </a:schemeClr>
                </a:solidFill>
              </a:rPr>
              <a:t>mers</a:t>
            </a:r>
            <a:r>
              <a:rPr lang="en-US" sz="2000" dirty="0">
                <a:solidFill>
                  <a:schemeClr val="bg1">
                    <a:lumMod val="75000"/>
                  </a:schemeClr>
                </a:solidFill>
              </a:rPr>
              <a:t> are error free</a:t>
            </a:r>
          </a:p>
          <a:p>
            <a:pPr marL="342900" indent="-342900">
              <a:buFont typeface="+mj-lt"/>
              <a:buAutoNum type="arabicPeriod"/>
            </a:pPr>
            <a:r>
              <a:rPr lang="en-US" sz="2000" dirty="0"/>
              <a:t>Each k-</a:t>
            </a:r>
            <a:r>
              <a:rPr lang="en-US" sz="2000" dirty="0" err="1"/>
              <a:t>mer</a:t>
            </a:r>
            <a:r>
              <a:rPr lang="en-US" sz="2000" dirty="0"/>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3. Handling DNA repeats.</a:t>
            </a:r>
          </a:p>
        </p:txBody>
      </p:sp>
      <p:sp>
        <p:nvSpPr>
          <p:cNvPr id="10" name="TextBox 9"/>
          <p:cNvSpPr txBox="1"/>
          <p:nvPr/>
        </p:nvSpPr>
        <p:spPr>
          <a:xfrm>
            <a:off x="266977" y="3998378"/>
            <a:ext cx="3954929" cy="369332"/>
          </a:xfrm>
          <a:prstGeom prst="rect">
            <a:avLst/>
          </a:prstGeom>
          <a:noFill/>
        </p:spPr>
        <p:txBody>
          <a:bodyPr wrap="none" rtlCol="0">
            <a:spAutoFit/>
          </a:bodyPr>
          <a:lstStyle/>
          <a:p>
            <a:r>
              <a:rPr lang="en-US" dirty="0"/>
              <a:t>Let’s have the cyclic genome ATGCATGC</a:t>
            </a:r>
          </a:p>
        </p:txBody>
      </p:sp>
      <p:sp>
        <p:nvSpPr>
          <p:cNvPr id="16" name="TextBox 15"/>
          <p:cNvSpPr txBox="1"/>
          <p:nvPr/>
        </p:nvSpPr>
        <p:spPr>
          <a:xfrm>
            <a:off x="284163" y="4431233"/>
            <a:ext cx="4108817" cy="369332"/>
          </a:xfrm>
          <a:prstGeom prst="rect">
            <a:avLst/>
          </a:prstGeom>
          <a:noFill/>
        </p:spPr>
        <p:txBody>
          <a:bodyPr wrap="none" rtlCol="0">
            <a:spAutoFit/>
          </a:bodyPr>
          <a:lstStyle/>
          <a:p>
            <a:r>
              <a:rPr lang="en-US" dirty="0"/>
              <a:t>And the 3-mer reads: ATG, TGC, GCA, CAT</a:t>
            </a:r>
          </a:p>
        </p:txBody>
      </p:sp>
      <p:sp>
        <p:nvSpPr>
          <p:cNvPr id="17" name="TextBox 16"/>
          <p:cNvSpPr txBox="1"/>
          <p:nvPr/>
        </p:nvSpPr>
        <p:spPr>
          <a:xfrm>
            <a:off x="1" y="4952965"/>
            <a:ext cx="9144000" cy="954107"/>
          </a:xfrm>
          <a:prstGeom prst="rect">
            <a:avLst/>
          </a:prstGeom>
          <a:noFill/>
        </p:spPr>
        <p:txBody>
          <a:bodyPr wrap="square" rtlCol="0">
            <a:spAutoFit/>
          </a:bodyPr>
          <a:lstStyle/>
          <a:p>
            <a:pPr algn="ctr"/>
            <a:r>
              <a:rPr lang="en-US" sz="2800" b="1" dirty="0"/>
              <a:t>Obtain the genome sequence from the reads using de </a:t>
            </a:r>
            <a:r>
              <a:rPr lang="en-US" sz="2800" b="1" dirty="0" err="1"/>
              <a:t>Bruijn</a:t>
            </a:r>
            <a:r>
              <a:rPr lang="en-US" sz="2800" b="1" dirty="0"/>
              <a:t> graphs, with a k=3!</a:t>
            </a:r>
          </a:p>
        </p:txBody>
      </p:sp>
      <p:sp>
        <p:nvSpPr>
          <p:cNvPr id="11" name="TextBox 10"/>
          <p:cNvSpPr txBox="1"/>
          <p:nvPr/>
        </p:nvSpPr>
        <p:spPr>
          <a:xfrm>
            <a:off x="2123728" y="5867779"/>
            <a:ext cx="5318433" cy="369332"/>
          </a:xfrm>
          <a:prstGeom prst="rect">
            <a:avLst/>
          </a:prstGeom>
          <a:noFill/>
        </p:spPr>
        <p:txBody>
          <a:bodyPr wrap="none" rtlCol="0">
            <a:spAutoFit/>
          </a:bodyPr>
          <a:lstStyle/>
          <a:p>
            <a:r>
              <a:rPr lang="en-US" dirty="0"/>
              <a:t>Check whether all </a:t>
            </a:r>
            <a:r>
              <a:rPr lang="en-US" i="1" dirty="0"/>
              <a:t>k</a:t>
            </a:r>
            <a:r>
              <a:rPr lang="en-US" dirty="0"/>
              <a:t>-</a:t>
            </a:r>
            <a:r>
              <a:rPr lang="en-US" dirty="0" err="1"/>
              <a:t>mers</a:t>
            </a:r>
            <a:r>
              <a:rPr lang="en-US" dirty="0"/>
              <a:t> in the genome are available?</a:t>
            </a:r>
          </a:p>
        </p:txBody>
      </p:sp>
    </p:spTree>
    <p:extLst>
      <p:ext uri="{BB962C8B-B14F-4D97-AF65-F5344CB8AC3E}">
        <p14:creationId xmlns:p14="http://schemas.microsoft.com/office/powerpoint/2010/main" val="19936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a:t>
            </a:fld>
            <a:endParaRPr lang="en-US" dirty="0"/>
          </a:p>
        </p:txBody>
      </p:sp>
      <p:sp>
        <p:nvSpPr>
          <p:cNvPr id="3" name="TextBox 2"/>
          <p:cNvSpPr txBox="1"/>
          <p:nvPr/>
        </p:nvSpPr>
        <p:spPr>
          <a:xfrm>
            <a:off x="3347864" y="1916832"/>
            <a:ext cx="2382082" cy="1200329"/>
          </a:xfrm>
          <a:prstGeom prst="rect">
            <a:avLst/>
          </a:prstGeom>
          <a:noFill/>
        </p:spPr>
        <p:txBody>
          <a:bodyPr wrap="none" rtlCol="0">
            <a:spAutoFit/>
          </a:bodyPr>
          <a:lstStyle/>
          <a:p>
            <a:r>
              <a:rPr lang="en-US" sz="7200" b="1" dirty="0"/>
              <a:t>Why?</a:t>
            </a:r>
          </a:p>
        </p:txBody>
      </p:sp>
      <p:sp>
        <p:nvSpPr>
          <p:cNvPr id="4" name="TextBox 3"/>
          <p:cNvSpPr txBox="1"/>
          <p:nvPr/>
        </p:nvSpPr>
        <p:spPr>
          <a:xfrm>
            <a:off x="284162" y="3076443"/>
            <a:ext cx="8652917" cy="1569660"/>
          </a:xfrm>
          <a:prstGeom prst="rect">
            <a:avLst/>
          </a:prstGeom>
          <a:noFill/>
        </p:spPr>
        <p:txBody>
          <a:bodyPr wrap="square" rtlCol="0">
            <a:spAutoFit/>
          </a:bodyPr>
          <a:lstStyle/>
          <a:p>
            <a:r>
              <a:rPr lang="en-US" sz="3200" dirty="0"/>
              <a:t>No references available. You are the only one studying that bug!</a:t>
            </a:r>
          </a:p>
          <a:p>
            <a:r>
              <a:rPr lang="en-US" sz="3200" dirty="0"/>
              <a:t>The references available might not be the best one</a:t>
            </a:r>
          </a:p>
        </p:txBody>
      </p:sp>
      <p:sp>
        <p:nvSpPr>
          <p:cNvPr id="5" name="Rectangle 4"/>
          <p:cNvSpPr/>
          <p:nvPr/>
        </p:nvSpPr>
        <p:spPr>
          <a:xfrm>
            <a:off x="1763688" y="4869160"/>
            <a:ext cx="5832648" cy="1077218"/>
          </a:xfrm>
          <a:prstGeom prst="rect">
            <a:avLst/>
          </a:prstGeom>
        </p:spPr>
        <p:txBody>
          <a:bodyPr wrap="square">
            <a:spAutoFit/>
          </a:bodyPr>
          <a:lstStyle/>
          <a:p>
            <a:r>
              <a:rPr lang="en-US" sz="3200" b="1" dirty="0"/>
              <a:t>pan genome </a:t>
            </a:r>
            <a:r>
              <a:rPr lang="en-US" sz="3200" b="1" dirty="0" err="1"/>
              <a:t>vs</a:t>
            </a:r>
            <a:r>
              <a:rPr lang="en-US" sz="3200" b="1" dirty="0"/>
              <a:t> core genome</a:t>
            </a:r>
          </a:p>
          <a:p>
            <a:r>
              <a:rPr lang="en-US" sz="3200" b="1" dirty="0"/>
              <a:t>species definition</a:t>
            </a:r>
          </a:p>
        </p:txBody>
      </p:sp>
    </p:spTree>
    <p:extLst>
      <p:ext uri="{BB962C8B-B14F-4D97-AF65-F5344CB8AC3E}">
        <p14:creationId xmlns:p14="http://schemas.microsoft.com/office/powerpoint/2010/main" val="69736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60</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solidFill>
                  <a:schemeClr val="bg1">
                    <a:lumMod val="75000"/>
                  </a:schemeClr>
                </a:solidFill>
              </a:rPr>
              <a:t>All k-</a:t>
            </a:r>
            <a:r>
              <a:rPr lang="en-US" sz="2000" dirty="0" err="1">
                <a:solidFill>
                  <a:schemeClr val="bg1">
                    <a:lumMod val="75000"/>
                  </a:schemeClr>
                </a:solidFill>
              </a:rPr>
              <a:t>mers</a:t>
            </a:r>
            <a:r>
              <a:rPr lang="en-US" sz="2000" dirty="0">
                <a:solidFill>
                  <a:schemeClr val="bg1">
                    <a:lumMod val="75000"/>
                  </a:schemeClr>
                </a:solidFill>
              </a:rPr>
              <a:t> present in the genome are available</a:t>
            </a:r>
          </a:p>
          <a:p>
            <a:pPr marL="342900" indent="-342900">
              <a:buFont typeface="+mj-lt"/>
              <a:buAutoNum type="arabicPeriod"/>
            </a:pPr>
            <a:r>
              <a:rPr lang="en-US" sz="2000" dirty="0">
                <a:solidFill>
                  <a:schemeClr val="bg1">
                    <a:lumMod val="75000"/>
                  </a:schemeClr>
                </a:solidFill>
              </a:rPr>
              <a:t>K-</a:t>
            </a:r>
            <a:r>
              <a:rPr lang="en-US" sz="2000" dirty="0" err="1">
                <a:solidFill>
                  <a:schemeClr val="bg1">
                    <a:lumMod val="75000"/>
                  </a:schemeClr>
                </a:solidFill>
              </a:rPr>
              <a:t>mers</a:t>
            </a:r>
            <a:r>
              <a:rPr lang="en-US" sz="2000" dirty="0">
                <a:solidFill>
                  <a:schemeClr val="bg1">
                    <a:lumMod val="75000"/>
                  </a:schemeClr>
                </a:solidFill>
              </a:rPr>
              <a:t> are error free</a:t>
            </a:r>
          </a:p>
          <a:p>
            <a:pPr marL="342900" indent="-342900">
              <a:buFont typeface="+mj-lt"/>
              <a:buAutoNum type="arabicPeriod"/>
            </a:pPr>
            <a:r>
              <a:rPr lang="en-US" sz="2000" dirty="0"/>
              <a:t>Each k-</a:t>
            </a:r>
            <a:r>
              <a:rPr lang="en-US" sz="2000" dirty="0" err="1"/>
              <a:t>mer</a:t>
            </a:r>
            <a:r>
              <a:rPr lang="en-US" sz="2000" dirty="0"/>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3. Handling DNA repeats.</a:t>
            </a:r>
          </a:p>
        </p:txBody>
      </p:sp>
      <p:sp>
        <p:nvSpPr>
          <p:cNvPr id="10" name="TextBox 9"/>
          <p:cNvSpPr txBox="1"/>
          <p:nvPr/>
        </p:nvSpPr>
        <p:spPr>
          <a:xfrm>
            <a:off x="107504" y="3861048"/>
            <a:ext cx="3954929" cy="369332"/>
          </a:xfrm>
          <a:prstGeom prst="rect">
            <a:avLst/>
          </a:prstGeom>
          <a:noFill/>
        </p:spPr>
        <p:txBody>
          <a:bodyPr wrap="none" rtlCol="0">
            <a:spAutoFit/>
          </a:bodyPr>
          <a:lstStyle/>
          <a:p>
            <a:r>
              <a:rPr lang="en-US" dirty="0"/>
              <a:t>Let’s have the cyclic genome ATGCATGC</a:t>
            </a:r>
          </a:p>
        </p:txBody>
      </p:sp>
      <p:sp>
        <p:nvSpPr>
          <p:cNvPr id="16" name="TextBox 15"/>
          <p:cNvSpPr txBox="1"/>
          <p:nvPr/>
        </p:nvSpPr>
        <p:spPr>
          <a:xfrm>
            <a:off x="81206" y="4139788"/>
            <a:ext cx="4108817" cy="369332"/>
          </a:xfrm>
          <a:prstGeom prst="rect">
            <a:avLst/>
          </a:prstGeom>
          <a:noFill/>
        </p:spPr>
        <p:txBody>
          <a:bodyPr wrap="none" rtlCol="0">
            <a:spAutoFit/>
          </a:bodyPr>
          <a:lstStyle/>
          <a:p>
            <a:r>
              <a:rPr lang="en-US" dirty="0"/>
              <a:t>And the 3-mer reads: ATG, TGC, GCA, CAT</a:t>
            </a:r>
          </a:p>
        </p:txBody>
      </p:sp>
      <p:sp>
        <p:nvSpPr>
          <p:cNvPr id="12" name="TextBox 11"/>
          <p:cNvSpPr txBox="1"/>
          <p:nvPr/>
        </p:nvSpPr>
        <p:spPr>
          <a:xfrm>
            <a:off x="-91333" y="4582869"/>
            <a:ext cx="9235334" cy="646331"/>
          </a:xfrm>
          <a:prstGeom prst="rect">
            <a:avLst/>
          </a:prstGeom>
          <a:noFill/>
        </p:spPr>
        <p:txBody>
          <a:bodyPr wrap="square" rtlCol="0">
            <a:spAutoFit/>
          </a:bodyPr>
          <a:lstStyle/>
          <a:p>
            <a:pPr algn="ctr"/>
            <a:r>
              <a:rPr lang="en-US" dirty="0"/>
              <a:t>One solution, will be to record how many times each </a:t>
            </a:r>
            <a:r>
              <a:rPr lang="en-US" i="1" dirty="0"/>
              <a:t>k</a:t>
            </a:r>
            <a:r>
              <a:rPr lang="en-US" dirty="0"/>
              <a:t>-</a:t>
            </a:r>
            <a:r>
              <a:rPr lang="en-US" dirty="0" err="1"/>
              <a:t>mer</a:t>
            </a:r>
            <a:r>
              <a:rPr lang="en-US" dirty="0"/>
              <a:t> appears (</a:t>
            </a:r>
            <a:r>
              <a:rPr lang="en-US" i="1" dirty="0"/>
              <a:t>m</a:t>
            </a:r>
            <a:r>
              <a:rPr lang="en-US" dirty="0"/>
              <a:t>=</a:t>
            </a:r>
            <a:r>
              <a:rPr lang="en-US" i="1" dirty="0"/>
              <a:t>k</a:t>
            </a:r>
            <a:r>
              <a:rPr lang="en-US" dirty="0"/>
              <a:t>-</a:t>
            </a:r>
            <a:r>
              <a:rPr lang="en-US" dirty="0" err="1"/>
              <a:t>mer</a:t>
            </a:r>
            <a:r>
              <a:rPr lang="en-US" dirty="0"/>
              <a:t> multiplicity), drawing </a:t>
            </a:r>
            <a:r>
              <a:rPr lang="en-US" i="1" dirty="0"/>
              <a:t>m</a:t>
            </a:r>
            <a:r>
              <a:rPr lang="en-US" dirty="0"/>
              <a:t> edges between its suffix and prefix</a:t>
            </a:r>
          </a:p>
        </p:txBody>
      </p:sp>
      <p:sp>
        <p:nvSpPr>
          <p:cNvPr id="15" name="TextBox 14"/>
          <p:cNvSpPr txBox="1"/>
          <p:nvPr/>
        </p:nvSpPr>
        <p:spPr>
          <a:xfrm>
            <a:off x="1" y="5139189"/>
            <a:ext cx="9144000" cy="954107"/>
          </a:xfrm>
          <a:prstGeom prst="rect">
            <a:avLst/>
          </a:prstGeom>
          <a:noFill/>
        </p:spPr>
        <p:txBody>
          <a:bodyPr wrap="square" rtlCol="0">
            <a:spAutoFit/>
          </a:bodyPr>
          <a:lstStyle/>
          <a:p>
            <a:pPr algn="ctr"/>
            <a:r>
              <a:rPr lang="en-US" sz="2800" b="1" dirty="0"/>
              <a:t>Obtain the genome sequence from the reads using de </a:t>
            </a:r>
            <a:r>
              <a:rPr lang="en-US" sz="2800" b="1" dirty="0" err="1"/>
              <a:t>Bruijn</a:t>
            </a:r>
            <a:r>
              <a:rPr lang="en-US" sz="2800" b="1" dirty="0"/>
              <a:t> graphs, with a k=3, and assuming k-</a:t>
            </a:r>
            <a:r>
              <a:rPr lang="en-US" sz="2800" b="1" dirty="0" err="1"/>
              <a:t>mer</a:t>
            </a:r>
            <a:r>
              <a:rPr lang="en-US" sz="2800" b="1" dirty="0"/>
              <a:t> multiplicity = 2</a:t>
            </a:r>
          </a:p>
        </p:txBody>
      </p:sp>
    </p:spTree>
    <p:extLst>
      <p:ext uri="{BB962C8B-B14F-4D97-AF65-F5344CB8AC3E}">
        <p14:creationId xmlns:p14="http://schemas.microsoft.com/office/powerpoint/2010/main" val="3402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61</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solidFill>
                  <a:schemeClr val="bg1">
                    <a:lumMod val="75000"/>
                  </a:schemeClr>
                </a:solidFill>
              </a:rPr>
              <a:t>All k-</a:t>
            </a:r>
            <a:r>
              <a:rPr lang="en-US" sz="2000" dirty="0" err="1">
                <a:solidFill>
                  <a:schemeClr val="bg1">
                    <a:lumMod val="75000"/>
                  </a:schemeClr>
                </a:solidFill>
              </a:rPr>
              <a:t>mers</a:t>
            </a:r>
            <a:r>
              <a:rPr lang="en-US" sz="2000" dirty="0">
                <a:solidFill>
                  <a:schemeClr val="bg1">
                    <a:lumMod val="75000"/>
                  </a:schemeClr>
                </a:solidFill>
              </a:rPr>
              <a:t> present in the genome are available</a:t>
            </a:r>
          </a:p>
          <a:p>
            <a:pPr marL="342900" indent="-342900">
              <a:buFont typeface="+mj-lt"/>
              <a:buAutoNum type="arabicPeriod"/>
            </a:pPr>
            <a:r>
              <a:rPr lang="en-US" sz="2000" dirty="0">
                <a:solidFill>
                  <a:schemeClr val="bg1">
                    <a:lumMod val="75000"/>
                  </a:schemeClr>
                </a:solidFill>
              </a:rPr>
              <a:t>K-</a:t>
            </a:r>
            <a:r>
              <a:rPr lang="en-US" sz="2000" dirty="0" err="1">
                <a:solidFill>
                  <a:schemeClr val="bg1">
                    <a:lumMod val="75000"/>
                  </a:schemeClr>
                </a:solidFill>
              </a:rPr>
              <a:t>mers</a:t>
            </a:r>
            <a:r>
              <a:rPr lang="en-US" sz="2000" dirty="0">
                <a:solidFill>
                  <a:schemeClr val="bg1">
                    <a:lumMod val="75000"/>
                  </a:schemeClr>
                </a:solidFill>
              </a:rPr>
              <a:t> are error free</a:t>
            </a:r>
          </a:p>
          <a:p>
            <a:pPr marL="342900" indent="-342900">
              <a:buFont typeface="+mj-lt"/>
              <a:buAutoNum type="arabicPeriod"/>
            </a:pPr>
            <a:r>
              <a:rPr lang="en-US" sz="2000" dirty="0"/>
              <a:t>Each k-</a:t>
            </a:r>
            <a:r>
              <a:rPr lang="en-US" sz="2000" dirty="0" err="1"/>
              <a:t>mer</a:t>
            </a:r>
            <a:r>
              <a:rPr lang="en-US" sz="2000" dirty="0"/>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3. Handling DNA repeats.</a:t>
            </a:r>
          </a:p>
        </p:txBody>
      </p:sp>
      <p:sp>
        <p:nvSpPr>
          <p:cNvPr id="10" name="TextBox 9"/>
          <p:cNvSpPr txBox="1"/>
          <p:nvPr/>
        </p:nvSpPr>
        <p:spPr>
          <a:xfrm>
            <a:off x="107504" y="3861048"/>
            <a:ext cx="3954929" cy="369332"/>
          </a:xfrm>
          <a:prstGeom prst="rect">
            <a:avLst/>
          </a:prstGeom>
          <a:noFill/>
        </p:spPr>
        <p:txBody>
          <a:bodyPr wrap="none" rtlCol="0">
            <a:spAutoFit/>
          </a:bodyPr>
          <a:lstStyle/>
          <a:p>
            <a:r>
              <a:rPr lang="en-US" dirty="0"/>
              <a:t>Let’s have the cyclic genome ATGCATGC</a:t>
            </a:r>
          </a:p>
        </p:txBody>
      </p:sp>
      <p:sp>
        <p:nvSpPr>
          <p:cNvPr id="16" name="TextBox 15"/>
          <p:cNvSpPr txBox="1"/>
          <p:nvPr/>
        </p:nvSpPr>
        <p:spPr>
          <a:xfrm>
            <a:off x="81206" y="4139788"/>
            <a:ext cx="4108817" cy="369332"/>
          </a:xfrm>
          <a:prstGeom prst="rect">
            <a:avLst/>
          </a:prstGeom>
          <a:noFill/>
        </p:spPr>
        <p:txBody>
          <a:bodyPr wrap="none" rtlCol="0">
            <a:spAutoFit/>
          </a:bodyPr>
          <a:lstStyle/>
          <a:p>
            <a:r>
              <a:rPr lang="en-US" dirty="0"/>
              <a:t>And the 3-mer reads: ATG, TGC, GCA, CAT</a:t>
            </a:r>
          </a:p>
        </p:txBody>
      </p:sp>
      <p:sp>
        <p:nvSpPr>
          <p:cNvPr id="12" name="TextBox 11"/>
          <p:cNvSpPr txBox="1"/>
          <p:nvPr/>
        </p:nvSpPr>
        <p:spPr>
          <a:xfrm>
            <a:off x="-91333" y="4582869"/>
            <a:ext cx="9235334" cy="646331"/>
          </a:xfrm>
          <a:prstGeom prst="rect">
            <a:avLst/>
          </a:prstGeom>
          <a:noFill/>
        </p:spPr>
        <p:txBody>
          <a:bodyPr wrap="square" rtlCol="0">
            <a:spAutoFit/>
          </a:bodyPr>
          <a:lstStyle/>
          <a:p>
            <a:pPr algn="ctr"/>
            <a:r>
              <a:rPr lang="en-US" dirty="0"/>
              <a:t>One solution, will be to record how many times each </a:t>
            </a:r>
            <a:r>
              <a:rPr lang="en-US" i="1" dirty="0"/>
              <a:t>k</a:t>
            </a:r>
            <a:r>
              <a:rPr lang="en-US" dirty="0"/>
              <a:t>-</a:t>
            </a:r>
            <a:r>
              <a:rPr lang="en-US" dirty="0" err="1"/>
              <a:t>mer</a:t>
            </a:r>
            <a:r>
              <a:rPr lang="en-US" dirty="0"/>
              <a:t> appears (</a:t>
            </a:r>
            <a:r>
              <a:rPr lang="en-US" i="1" dirty="0"/>
              <a:t>m</a:t>
            </a:r>
            <a:r>
              <a:rPr lang="en-US" dirty="0"/>
              <a:t>=</a:t>
            </a:r>
            <a:r>
              <a:rPr lang="en-US" i="1" dirty="0"/>
              <a:t>k</a:t>
            </a:r>
            <a:r>
              <a:rPr lang="en-US" dirty="0"/>
              <a:t>-</a:t>
            </a:r>
            <a:r>
              <a:rPr lang="en-US" dirty="0" err="1"/>
              <a:t>mer</a:t>
            </a:r>
            <a:r>
              <a:rPr lang="en-US" dirty="0"/>
              <a:t> multiplicity), drawing </a:t>
            </a:r>
            <a:r>
              <a:rPr lang="en-US" i="1" dirty="0"/>
              <a:t>m</a:t>
            </a:r>
            <a:r>
              <a:rPr lang="en-US" dirty="0"/>
              <a:t> edges between its suffix and prefix</a:t>
            </a:r>
          </a:p>
        </p:txBody>
      </p:sp>
      <p:sp>
        <p:nvSpPr>
          <p:cNvPr id="14" name="TextBox 13"/>
          <p:cNvSpPr txBox="1"/>
          <p:nvPr/>
        </p:nvSpPr>
        <p:spPr>
          <a:xfrm>
            <a:off x="-108520" y="5374957"/>
            <a:ext cx="9235334" cy="646331"/>
          </a:xfrm>
          <a:prstGeom prst="rect">
            <a:avLst/>
          </a:prstGeom>
          <a:noFill/>
        </p:spPr>
        <p:txBody>
          <a:bodyPr wrap="square" rtlCol="0">
            <a:spAutoFit/>
          </a:bodyPr>
          <a:lstStyle/>
          <a:p>
            <a:pPr algn="ctr"/>
            <a:r>
              <a:rPr lang="en-US" dirty="0"/>
              <a:t>With current data, instead of relying on multiplicity, the best approach is to exploit paired-end reads. </a:t>
            </a:r>
            <a:r>
              <a:rPr lang="en-US" b="1" dirty="0"/>
              <a:t>How?</a:t>
            </a:r>
          </a:p>
        </p:txBody>
      </p:sp>
    </p:spTree>
    <p:extLst>
      <p:ext uri="{BB962C8B-B14F-4D97-AF65-F5344CB8AC3E}">
        <p14:creationId xmlns:p14="http://schemas.microsoft.com/office/powerpoint/2010/main" val="36962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De </a:t>
            </a:r>
            <a:r>
              <a:rPr lang="en-US" sz="4400" dirty="0" err="1"/>
              <a:t>Bruijn</a:t>
            </a:r>
            <a:r>
              <a:rPr lang="en-US" sz="4400" dirty="0"/>
              <a:t> graph: Assumptions so far</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62</a:t>
            </a:fld>
            <a:endParaRPr lang="en-US" dirty="0"/>
          </a:p>
        </p:txBody>
      </p:sp>
      <p:sp>
        <p:nvSpPr>
          <p:cNvPr id="7" name="Rectangle 6"/>
          <p:cNvSpPr/>
          <p:nvPr/>
        </p:nvSpPr>
        <p:spPr>
          <a:xfrm>
            <a:off x="4293925" y="6248345"/>
            <a:ext cx="4886587" cy="261610"/>
          </a:xfrm>
          <a:prstGeom prst="rect">
            <a:avLst/>
          </a:prstGeom>
        </p:spPr>
        <p:txBody>
          <a:bodyPr wrap="square">
            <a:spAutoFit/>
          </a:bodyPr>
          <a:lstStyle/>
          <a:p>
            <a:r>
              <a:rPr lang="en-US" sz="1050" dirty="0" err="1"/>
              <a:t>Compeau</a:t>
            </a:r>
            <a:r>
              <a:rPr lang="en-US" sz="1050" dirty="0"/>
              <a:t> et al., 2011. </a:t>
            </a:r>
            <a:r>
              <a:rPr lang="en-US" sz="1050" dirty="0">
                <a:hlinkClick r:id="rId3"/>
              </a:rPr>
              <a:t>http://www.nature.com/nbt/journal/v29/n11/pdf/nbt.2023.pdf</a:t>
            </a:r>
            <a:endParaRPr lang="en-US" sz="1050" dirty="0"/>
          </a:p>
        </p:txBody>
      </p:sp>
      <p:sp>
        <p:nvSpPr>
          <p:cNvPr id="4" name="TextBox 3"/>
          <p:cNvSpPr txBox="1"/>
          <p:nvPr/>
        </p:nvSpPr>
        <p:spPr>
          <a:xfrm>
            <a:off x="35496" y="2060848"/>
            <a:ext cx="5455340" cy="1323439"/>
          </a:xfrm>
          <a:prstGeom prst="rect">
            <a:avLst/>
          </a:prstGeom>
          <a:noFill/>
        </p:spPr>
        <p:txBody>
          <a:bodyPr wrap="none" rtlCol="0">
            <a:spAutoFit/>
          </a:bodyPr>
          <a:lstStyle/>
          <a:p>
            <a:pPr marL="342900" indent="-342900">
              <a:buFont typeface="+mj-lt"/>
              <a:buAutoNum type="arabicPeriod"/>
            </a:pPr>
            <a:r>
              <a:rPr lang="en-US" sz="2000" dirty="0">
                <a:solidFill>
                  <a:schemeClr val="bg1">
                    <a:lumMod val="75000"/>
                  </a:schemeClr>
                </a:solidFill>
              </a:rPr>
              <a:t>All k-</a:t>
            </a:r>
            <a:r>
              <a:rPr lang="en-US" sz="2000" dirty="0" err="1">
                <a:solidFill>
                  <a:schemeClr val="bg1">
                    <a:lumMod val="75000"/>
                  </a:schemeClr>
                </a:solidFill>
              </a:rPr>
              <a:t>mers</a:t>
            </a:r>
            <a:r>
              <a:rPr lang="en-US" sz="2000" dirty="0">
                <a:solidFill>
                  <a:schemeClr val="bg1">
                    <a:lumMod val="75000"/>
                  </a:schemeClr>
                </a:solidFill>
              </a:rPr>
              <a:t> present in the genome are available</a:t>
            </a:r>
          </a:p>
          <a:p>
            <a:pPr marL="342900" indent="-342900">
              <a:buFont typeface="+mj-lt"/>
              <a:buAutoNum type="arabicPeriod"/>
            </a:pPr>
            <a:r>
              <a:rPr lang="en-US" sz="2000" dirty="0">
                <a:solidFill>
                  <a:schemeClr val="bg1">
                    <a:lumMod val="75000"/>
                  </a:schemeClr>
                </a:solidFill>
              </a:rPr>
              <a:t>K-</a:t>
            </a:r>
            <a:r>
              <a:rPr lang="en-US" sz="2000" dirty="0" err="1">
                <a:solidFill>
                  <a:schemeClr val="bg1">
                    <a:lumMod val="75000"/>
                  </a:schemeClr>
                </a:solidFill>
              </a:rPr>
              <a:t>mers</a:t>
            </a:r>
            <a:r>
              <a:rPr lang="en-US" sz="2000" dirty="0">
                <a:solidFill>
                  <a:schemeClr val="bg1">
                    <a:lumMod val="75000"/>
                  </a:schemeClr>
                </a:solidFill>
              </a:rPr>
              <a:t> are error free</a:t>
            </a:r>
          </a:p>
          <a:p>
            <a:pPr marL="342900" indent="-342900">
              <a:buFont typeface="+mj-lt"/>
              <a:buAutoNum type="arabicPeriod"/>
            </a:pPr>
            <a:r>
              <a:rPr lang="en-US" sz="2000" dirty="0">
                <a:solidFill>
                  <a:srgbClr val="BFBFBF"/>
                </a:solidFill>
              </a:rPr>
              <a:t>Each k-</a:t>
            </a:r>
            <a:r>
              <a:rPr lang="en-US" sz="2000" dirty="0" err="1">
                <a:solidFill>
                  <a:srgbClr val="BFBFBF"/>
                </a:solidFill>
              </a:rPr>
              <a:t>mer</a:t>
            </a:r>
            <a:r>
              <a:rPr lang="en-US" sz="2000" dirty="0">
                <a:solidFill>
                  <a:srgbClr val="BFBFBF"/>
                </a:solidFill>
              </a:rPr>
              <a:t> appear at most once in the genome</a:t>
            </a:r>
          </a:p>
          <a:p>
            <a:pPr marL="342900" indent="-342900">
              <a:buFont typeface="+mj-lt"/>
              <a:buAutoNum type="arabicPeriod"/>
            </a:pPr>
            <a:r>
              <a:rPr lang="en-US" sz="2000" dirty="0"/>
              <a:t>The genome is a single circular chromosome</a:t>
            </a:r>
          </a:p>
        </p:txBody>
      </p:sp>
      <p:grpSp>
        <p:nvGrpSpPr>
          <p:cNvPr id="8" name="Group 7"/>
          <p:cNvGrpSpPr/>
          <p:nvPr/>
        </p:nvGrpSpPr>
        <p:grpSpPr>
          <a:xfrm>
            <a:off x="5346029" y="2060848"/>
            <a:ext cx="3512221" cy="1368152"/>
            <a:chOff x="5130005" y="2060848"/>
            <a:chExt cx="3512221" cy="1368152"/>
          </a:xfrm>
        </p:grpSpPr>
        <p:sp>
          <p:nvSpPr>
            <p:cNvPr id="3" name="TextBox 2"/>
            <p:cNvSpPr txBox="1"/>
            <p:nvPr/>
          </p:nvSpPr>
          <p:spPr>
            <a:xfrm>
              <a:off x="5402839" y="2189695"/>
              <a:ext cx="3239387" cy="1077218"/>
            </a:xfrm>
            <a:prstGeom prst="rect">
              <a:avLst/>
            </a:prstGeom>
            <a:noFill/>
          </p:spPr>
          <p:txBody>
            <a:bodyPr wrap="square" rtlCol="0">
              <a:spAutoFit/>
            </a:bodyPr>
            <a:lstStyle/>
            <a:p>
              <a:r>
                <a:rPr lang="en-US" sz="3200" dirty="0"/>
                <a:t>Does not apply in NGS datasets!</a:t>
              </a:r>
            </a:p>
          </p:txBody>
        </p:sp>
        <p:sp>
          <p:nvSpPr>
            <p:cNvPr id="5" name="Right Brace 4"/>
            <p:cNvSpPr/>
            <p:nvPr/>
          </p:nvSpPr>
          <p:spPr>
            <a:xfrm>
              <a:off x="5130005" y="2060848"/>
              <a:ext cx="234083" cy="1368152"/>
            </a:xfrm>
            <a:prstGeom prst="rightBrace">
              <a:avLst/>
            </a:prstGeom>
            <a:ln>
              <a:solidFill>
                <a:srgbClr val="FE863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Rectangle 8"/>
          <p:cNvSpPr/>
          <p:nvPr/>
        </p:nvSpPr>
        <p:spPr>
          <a:xfrm>
            <a:off x="47665" y="3567500"/>
            <a:ext cx="6016029" cy="369332"/>
          </a:xfrm>
          <a:prstGeom prst="rect">
            <a:avLst/>
          </a:prstGeom>
        </p:spPr>
        <p:txBody>
          <a:bodyPr wrap="square">
            <a:spAutoFit/>
          </a:bodyPr>
          <a:lstStyle/>
          <a:p>
            <a:r>
              <a:rPr lang="en-US" b="1" dirty="0"/>
              <a:t>4. Handling multiple and linear chromosomes.</a:t>
            </a:r>
          </a:p>
        </p:txBody>
      </p:sp>
      <p:sp>
        <p:nvSpPr>
          <p:cNvPr id="13" name="TextBox 12"/>
          <p:cNvSpPr txBox="1"/>
          <p:nvPr/>
        </p:nvSpPr>
        <p:spPr>
          <a:xfrm>
            <a:off x="423298" y="4149080"/>
            <a:ext cx="7883162" cy="646331"/>
          </a:xfrm>
          <a:prstGeom prst="rect">
            <a:avLst/>
          </a:prstGeom>
          <a:noFill/>
        </p:spPr>
        <p:txBody>
          <a:bodyPr wrap="square" rtlCol="0">
            <a:spAutoFit/>
          </a:bodyPr>
          <a:lstStyle/>
          <a:p>
            <a:r>
              <a:rPr lang="en-US" dirty="0"/>
              <a:t>Single linear chromosome: Look for an </a:t>
            </a:r>
            <a:r>
              <a:rPr lang="en-US" dirty="0" err="1"/>
              <a:t>Eulerian</a:t>
            </a:r>
            <a:r>
              <a:rPr lang="en-US" dirty="0"/>
              <a:t> path instead of an </a:t>
            </a:r>
            <a:r>
              <a:rPr lang="en-US" dirty="0" err="1"/>
              <a:t>Eulerian</a:t>
            </a:r>
            <a:r>
              <a:rPr lang="en-US" dirty="0"/>
              <a:t> cycle. Visit each edge, but no need to finish in the starting node.</a:t>
            </a:r>
          </a:p>
        </p:txBody>
      </p:sp>
      <p:sp>
        <p:nvSpPr>
          <p:cNvPr id="17" name="TextBox 16"/>
          <p:cNvSpPr txBox="1"/>
          <p:nvPr/>
        </p:nvSpPr>
        <p:spPr>
          <a:xfrm>
            <a:off x="395536" y="4942909"/>
            <a:ext cx="7883162" cy="646331"/>
          </a:xfrm>
          <a:prstGeom prst="rect">
            <a:avLst/>
          </a:prstGeom>
          <a:noFill/>
        </p:spPr>
        <p:txBody>
          <a:bodyPr wrap="square" rtlCol="0">
            <a:spAutoFit/>
          </a:bodyPr>
          <a:lstStyle/>
          <a:p>
            <a:r>
              <a:rPr lang="en-US" dirty="0"/>
              <a:t>Several linear chromosome: Search for multiple </a:t>
            </a:r>
            <a:r>
              <a:rPr lang="en-US" dirty="0" err="1"/>
              <a:t>Eulerian</a:t>
            </a:r>
            <a:r>
              <a:rPr lang="en-US" dirty="0"/>
              <a:t> paths, each would be a “chromosome”</a:t>
            </a:r>
          </a:p>
        </p:txBody>
      </p:sp>
    </p:spTree>
    <p:extLst>
      <p:ext uri="{BB962C8B-B14F-4D97-AF65-F5344CB8AC3E}">
        <p14:creationId xmlns:p14="http://schemas.microsoft.com/office/powerpoint/2010/main" val="5475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graph complexity</a:t>
            </a:r>
          </a:p>
        </p:txBody>
      </p:sp>
      <p:sp>
        <p:nvSpPr>
          <p:cNvPr id="4" name="Slide Number Placeholder 3"/>
          <p:cNvSpPr>
            <a:spLocks noGrp="1"/>
          </p:cNvSpPr>
          <p:nvPr>
            <p:ph type="sldNum" sz="quarter" idx="12"/>
          </p:nvPr>
        </p:nvSpPr>
        <p:spPr/>
        <p:txBody>
          <a:bodyPr/>
          <a:lstStyle/>
          <a:p>
            <a:fld id="{F9B76065-02A8-2140-ABFF-467A450FC727}" type="slidenum">
              <a:rPr lang="en-US" smtClean="0"/>
              <a:pPr/>
              <a:t>63</a:t>
            </a:fld>
            <a:endParaRPr lang="en-US" dirty="0"/>
          </a:p>
        </p:txBody>
      </p:sp>
      <p:sp>
        <p:nvSpPr>
          <p:cNvPr id="5" name="Rectangle 4"/>
          <p:cNvSpPr/>
          <p:nvPr/>
        </p:nvSpPr>
        <p:spPr>
          <a:xfrm>
            <a:off x="0" y="6237312"/>
            <a:ext cx="9144000" cy="276999"/>
          </a:xfrm>
          <a:prstGeom prst="rect">
            <a:avLst/>
          </a:prstGeom>
        </p:spPr>
        <p:txBody>
          <a:bodyPr wrap="square">
            <a:spAutoFit/>
          </a:bodyPr>
          <a:lstStyle/>
          <a:p>
            <a:pPr algn="r"/>
            <a:r>
              <a:rPr lang="en-US" sz="1200" dirty="0"/>
              <a:t>Miller et al., 2010. </a:t>
            </a:r>
            <a:r>
              <a:rPr lang="en-US" sz="1200" dirty="0">
                <a:hlinkClick r:id="rId2"/>
              </a:rPr>
              <a:t>http://www.sciencedirect.com/science/article/pii/S0888754310000492</a:t>
            </a:r>
            <a:endParaRPr lang="en-US" sz="1200" dirty="0"/>
          </a:p>
        </p:txBody>
      </p:sp>
      <p:sp>
        <p:nvSpPr>
          <p:cNvPr id="7" name="TextBox 6"/>
          <p:cNvSpPr txBox="1"/>
          <p:nvPr/>
        </p:nvSpPr>
        <p:spPr>
          <a:xfrm>
            <a:off x="5436097" y="2404229"/>
            <a:ext cx="3422154" cy="952763"/>
          </a:xfrm>
          <a:prstGeom prst="rect">
            <a:avLst/>
          </a:prstGeom>
          <a:noFill/>
        </p:spPr>
        <p:txBody>
          <a:bodyPr wrap="square" rtlCol="0">
            <a:spAutoFit/>
          </a:bodyPr>
          <a:lstStyle/>
          <a:p>
            <a:r>
              <a:rPr lang="en-US" dirty="0"/>
              <a:t>Low frequency dead-ends: Reads with sequencing errors towards the end</a:t>
            </a:r>
          </a:p>
        </p:txBody>
      </p:sp>
      <p:sp>
        <p:nvSpPr>
          <p:cNvPr id="8" name="TextBox 7"/>
          <p:cNvSpPr txBox="1"/>
          <p:nvPr/>
        </p:nvSpPr>
        <p:spPr>
          <a:xfrm>
            <a:off x="141099" y="1844824"/>
            <a:ext cx="4215555" cy="369332"/>
          </a:xfrm>
          <a:prstGeom prst="rect">
            <a:avLst/>
          </a:prstGeom>
          <a:noFill/>
        </p:spPr>
        <p:txBody>
          <a:bodyPr wrap="none" rtlCol="0">
            <a:spAutoFit/>
          </a:bodyPr>
          <a:lstStyle/>
          <a:p>
            <a:r>
              <a:rPr lang="en-US" dirty="0"/>
              <a:t>Thickness of edges represents multiplicity</a:t>
            </a:r>
          </a:p>
        </p:txBody>
      </p:sp>
      <p:pic>
        <p:nvPicPr>
          <p:cNvPr id="9" name="Picture 8" descr="Screen Shot 2015-09-07 at 8.06.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2" y="2404229"/>
            <a:ext cx="4897744" cy="1008112"/>
          </a:xfrm>
          <a:prstGeom prst="rect">
            <a:avLst/>
          </a:prstGeom>
        </p:spPr>
      </p:pic>
      <p:pic>
        <p:nvPicPr>
          <p:cNvPr id="10" name="Picture 9" descr="Screen Shot 2015-09-07 at 8.07.07 PM.png"/>
          <p:cNvPicPr>
            <a:picLocks noChangeAspect="1"/>
          </p:cNvPicPr>
          <p:nvPr/>
        </p:nvPicPr>
        <p:blipFill rotWithShape="1">
          <a:blip r:embed="rId4">
            <a:extLst>
              <a:ext uri="{28A0092B-C50C-407E-A947-70E740481C1C}">
                <a14:useLocalDpi xmlns:a14="http://schemas.microsoft.com/office/drawing/2010/main" val="0"/>
              </a:ext>
            </a:extLst>
          </a:blip>
          <a:srcRect l="2401"/>
          <a:stretch/>
        </p:blipFill>
        <p:spPr>
          <a:xfrm>
            <a:off x="357668" y="3639325"/>
            <a:ext cx="4934412" cy="1085819"/>
          </a:xfrm>
          <a:prstGeom prst="rect">
            <a:avLst/>
          </a:prstGeom>
        </p:spPr>
      </p:pic>
      <p:pic>
        <p:nvPicPr>
          <p:cNvPr id="11" name="Picture 10" descr="Screen Shot 2015-09-07 at 8.07.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63" y="4939511"/>
            <a:ext cx="5151934" cy="1097663"/>
          </a:xfrm>
          <a:prstGeom prst="rect">
            <a:avLst/>
          </a:prstGeom>
        </p:spPr>
      </p:pic>
      <p:sp>
        <p:nvSpPr>
          <p:cNvPr id="12" name="TextBox 11"/>
          <p:cNvSpPr txBox="1"/>
          <p:nvPr/>
        </p:nvSpPr>
        <p:spPr>
          <a:xfrm>
            <a:off x="5436097" y="3733606"/>
            <a:ext cx="3339712" cy="923330"/>
          </a:xfrm>
          <a:prstGeom prst="rect">
            <a:avLst/>
          </a:prstGeom>
          <a:noFill/>
        </p:spPr>
        <p:txBody>
          <a:bodyPr wrap="square" rtlCol="0">
            <a:spAutoFit/>
          </a:bodyPr>
          <a:lstStyle/>
          <a:p>
            <a:r>
              <a:rPr lang="en-US" dirty="0"/>
              <a:t>Bulges, due to sequencing errors or polymorphisms toward the middle of the reads</a:t>
            </a:r>
          </a:p>
        </p:txBody>
      </p:sp>
      <p:sp>
        <p:nvSpPr>
          <p:cNvPr id="13" name="TextBox 12"/>
          <p:cNvSpPr txBox="1"/>
          <p:nvPr/>
        </p:nvSpPr>
        <p:spPr>
          <a:xfrm>
            <a:off x="5436097" y="5158933"/>
            <a:ext cx="3339712" cy="646331"/>
          </a:xfrm>
          <a:prstGeom prst="rect">
            <a:avLst/>
          </a:prstGeom>
          <a:noFill/>
        </p:spPr>
        <p:txBody>
          <a:bodyPr wrap="square" rtlCol="0">
            <a:spAutoFit/>
          </a:bodyPr>
          <a:lstStyle/>
          <a:p>
            <a:r>
              <a:rPr lang="en-US" dirty="0"/>
              <a:t>Collapsed paths, due to near identical repeats.</a:t>
            </a:r>
          </a:p>
        </p:txBody>
      </p:sp>
    </p:spTree>
    <p:extLst>
      <p:ext uri="{BB962C8B-B14F-4D97-AF65-F5344CB8AC3E}">
        <p14:creationId xmlns:p14="http://schemas.microsoft.com/office/powerpoint/2010/main" val="34069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07 at 8.1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686025"/>
            <a:ext cx="3471664" cy="1831207"/>
          </a:xfrm>
          <a:prstGeom prst="rect">
            <a:avLst/>
          </a:prstGeom>
        </p:spPr>
      </p:pic>
      <p:grpSp>
        <p:nvGrpSpPr>
          <p:cNvPr id="22" name="Group 21"/>
          <p:cNvGrpSpPr/>
          <p:nvPr/>
        </p:nvGrpSpPr>
        <p:grpSpPr>
          <a:xfrm>
            <a:off x="539552" y="3542009"/>
            <a:ext cx="3246742" cy="1039472"/>
            <a:chOff x="611560" y="2420888"/>
            <a:chExt cx="3246742" cy="1039472"/>
          </a:xfrm>
        </p:grpSpPr>
        <p:sp>
          <p:nvSpPr>
            <p:cNvPr id="6" name="Rectangle 5"/>
            <p:cNvSpPr/>
            <p:nvPr/>
          </p:nvSpPr>
          <p:spPr>
            <a:xfrm>
              <a:off x="611560" y="2420888"/>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75656" y="2636912"/>
              <a:ext cx="43204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403648" y="2708920"/>
              <a:ext cx="43204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00064" y="2884296"/>
              <a:ext cx="1287760"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43808" y="2780928"/>
              <a:ext cx="29641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74598" y="2454240"/>
              <a:ext cx="7837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556048" y="2861320"/>
              <a:ext cx="43204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Some methods to resolve graph complexity</a:t>
            </a:r>
          </a:p>
        </p:txBody>
      </p:sp>
      <p:sp>
        <p:nvSpPr>
          <p:cNvPr id="4" name="Slide Number Placeholder 3"/>
          <p:cNvSpPr>
            <a:spLocks noGrp="1"/>
          </p:cNvSpPr>
          <p:nvPr>
            <p:ph type="sldNum" sz="quarter" idx="12"/>
          </p:nvPr>
        </p:nvSpPr>
        <p:spPr/>
        <p:txBody>
          <a:bodyPr/>
          <a:lstStyle/>
          <a:p>
            <a:fld id="{F9B76065-02A8-2140-ABFF-467A450FC727}" type="slidenum">
              <a:rPr lang="en-US" smtClean="0"/>
              <a:pPr/>
              <a:t>64</a:t>
            </a:fld>
            <a:endParaRPr lang="en-US" dirty="0"/>
          </a:p>
        </p:txBody>
      </p:sp>
      <p:sp>
        <p:nvSpPr>
          <p:cNvPr id="5" name="Rectangle 4"/>
          <p:cNvSpPr/>
          <p:nvPr/>
        </p:nvSpPr>
        <p:spPr>
          <a:xfrm>
            <a:off x="0" y="6237312"/>
            <a:ext cx="9144000" cy="276999"/>
          </a:xfrm>
          <a:prstGeom prst="rect">
            <a:avLst/>
          </a:prstGeom>
        </p:spPr>
        <p:txBody>
          <a:bodyPr wrap="square">
            <a:spAutoFit/>
          </a:bodyPr>
          <a:lstStyle/>
          <a:p>
            <a:pPr algn="r"/>
            <a:r>
              <a:rPr lang="en-US" sz="1200" dirty="0"/>
              <a:t>Miller et al., 2010. </a:t>
            </a:r>
            <a:r>
              <a:rPr lang="en-US" sz="1200" dirty="0">
                <a:hlinkClick r:id="rId3"/>
              </a:rPr>
              <a:t>http://www.sciencedirect.com/science/article/pii/S0888754310000492</a:t>
            </a:r>
            <a:endParaRPr lang="en-US" sz="1200" dirty="0"/>
          </a:p>
        </p:txBody>
      </p:sp>
      <p:sp>
        <p:nvSpPr>
          <p:cNvPr id="8" name="TextBox 7"/>
          <p:cNvSpPr txBox="1"/>
          <p:nvPr/>
        </p:nvSpPr>
        <p:spPr>
          <a:xfrm>
            <a:off x="141099" y="1844824"/>
            <a:ext cx="4215555" cy="369332"/>
          </a:xfrm>
          <a:prstGeom prst="rect">
            <a:avLst/>
          </a:prstGeom>
          <a:noFill/>
        </p:spPr>
        <p:txBody>
          <a:bodyPr wrap="none" rtlCol="0">
            <a:spAutoFit/>
          </a:bodyPr>
          <a:lstStyle/>
          <a:p>
            <a:r>
              <a:rPr lang="en-US" dirty="0"/>
              <a:t>Thickness of edges represents multiplicity</a:t>
            </a:r>
          </a:p>
        </p:txBody>
      </p:sp>
      <p:sp>
        <p:nvSpPr>
          <p:cNvPr id="23" name="TextBox 22"/>
          <p:cNvSpPr txBox="1"/>
          <p:nvPr/>
        </p:nvSpPr>
        <p:spPr>
          <a:xfrm>
            <a:off x="417718" y="2339501"/>
            <a:ext cx="8440532" cy="523220"/>
          </a:xfrm>
          <a:prstGeom prst="rect">
            <a:avLst/>
          </a:prstGeom>
          <a:noFill/>
        </p:spPr>
        <p:txBody>
          <a:bodyPr wrap="none" rtlCol="0">
            <a:spAutoFit/>
          </a:bodyPr>
          <a:lstStyle/>
          <a:p>
            <a:r>
              <a:rPr lang="en-US" sz="2800" dirty="0"/>
              <a:t>Collapsed repeat, repeat length shorter than read length</a:t>
            </a:r>
          </a:p>
        </p:txBody>
      </p:sp>
      <p:grpSp>
        <p:nvGrpSpPr>
          <p:cNvPr id="33" name="Group 32"/>
          <p:cNvGrpSpPr/>
          <p:nvPr/>
        </p:nvGrpSpPr>
        <p:grpSpPr>
          <a:xfrm>
            <a:off x="1259632" y="4293096"/>
            <a:ext cx="2088232" cy="391047"/>
            <a:chOff x="1259632" y="2965945"/>
            <a:chExt cx="2088232" cy="391047"/>
          </a:xfrm>
        </p:grpSpPr>
        <p:cxnSp>
          <p:nvCxnSpPr>
            <p:cNvPr id="25" name="Straight Arrow Connector 24"/>
            <p:cNvCxnSpPr/>
            <p:nvPr/>
          </p:nvCxnSpPr>
          <p:spPr>
            <a:xfrm>
              <a:off x="1259632" y="2965945"/>
              <a:ext cx="432048" cy="391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123728" y="3356992"/>
              <a:ext cx="3600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15816" y="2965946"/>
              <a:ext cx="432048" cy="3910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1259632" y="4452061"/>
            <a:ext cx="2088232" cy="849147"/>
            <a:chOff x="1259632" y="2965945"/>
            <a:chExt cx="2088232" cy="849147"/>
          </a:xfrm>
        </p:grpSpPr>
        <p:cxnSp>
          <p:nvCxnSpPr>
            <p:cNvPr id="35" name="Straight Arrow Connector 34"/>
            <p:cNvCxnSpPr/>
            <p:nvPr/>
          </p:nvCxnSpPr>
          <p:spPr>
            <a:xfrm>
              <a:off x="1259632" y="2965945"/>
              <a:ext cx="432048" cy="3910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123728" y="3356992"/>
              <a:ext cx="36004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915816" y="3370018"/>
              <a:ext cx="432048" cy="4450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1238075" y="3460309"/>
            <a:ext cx="2262158" cy="369332"/>
          </a:xfrm>
          <a:prstGeom prst="rect">
            <a:avLst/>
          </a:prstGeom>
          <a:noFill/>
        </p:spPr>
        <p:txBody>
          <a:bodyPr wrap="none" rtlCol="0">
            <a:spAutoFit/>
          </a:bodyPr>
          <a:lstStyle/>
          <a:p>
            <a:r>
              <a:rPr lang="en-US" dirty="0"/>
              <a:t>Which path to follow?</a:t>
            </a:r>
          </a:p>
        </p:txBody>
      </p:sp>
      <p:sp>
        <p:nvSpPr>
          <p:cNvPr id="40" name="TextBox 39"/>
          <p:cNvSpPr txBox="1"/>
          <p:nvPr/>
        </p:nvSpPr>
        <p:spPr>
          <a:xfrm>
            <a:off x="1916088" y="4067780"/>
            <a:ext cx="656700" cy="369332"/>
          </a:xfrm>
          <a:prstGeom prst="rect">
            <a:avLst/>
          </a:prstGeom>
          <a:noFill/>
        </p:spPr>
        <p:txBody>
          <a:bodyPr wrap="none" rtlCol="0">
            <a:spAutoFit/>
          </a:bodyPr>
          <a:lstStyle/>
          <a:p>
            <a:r>
              <a:rPr lang="en-US" dirty="0"/>
              <a:t>Read</a:t>
            </a:r>
          </a:p>
        </p:txBody>
      </p:sp>
      <p:grpSp>
        <p:nvGrpSpPr>
          <p:cNvPr id="43" name="Group 42"/>
          <p:cNvGrpSpPr/>
          <p:nvPr/>
        </p:nvGrpSpPr>
        <p:grpSpPr>
          <a:xfrm>
            <a:off x="3995936" y="3943446"/>
            <a:ext cx="4464496" cy="1568849"/>
            <a:chOff x="3995936" y="3943446"/>
            <a:chExt cx="4464496" cy="1568849"/>
          </a:xfrm>
        </p:grpSpPr>
        <p:pic>
          <p:nvPicPr>
            <p:cNvPr id="41" name="Picture 40" descr="Screen Shot 2015-09-07 at 8.12.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286" y="3943446"/>
              <a:ext cx="3350146" cy="1568849"/>
            </a:xfrm>
            <a:prstGeom prst="rect">
              <a:avLst/>
            </a:prstGeom>
          </p:spPr>
        </p:pic>
        <p:sp>
          <p:nvSpPr>
            <p:cNvPr id="42" name="Right Arrow 41"/>
            <p:cNvSpPr/>
            <p:nvPr/>
          </p:nvSpPr>
          <p:spPr>
            <a:xfrm>
              <a:off x="3995936" y="4452061"/>
              <a:ext cx="936104" cy="6331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7749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methods to resolve graph complexity</a:t>
            </a:r>
          </a:p>
        </p:txBody>
      </p:sp>
      <p:sp>
        <p:nvSpPr>
          <p:cNvPr id="4" name="Slide Number Placeholder 3"/>
          <p:cNvSpPr>
            <a:spLocks noGrp="1"/>
          </p:cNvSpPr>
          <p:nvPr>
            <p:ph type="sldNum" sz="quarter" idx="12"/>
          </p:nvPr>
        </p:nvSpPr>
        <p:spPr/>
        <p:txBody>
          <a:bodyPr/>
          <a:lstStyle/>
          <a:p>
            <a:fld id="{F9B76065-02A8-2140-ABFF-467A450FC727}" type="slidenum">
              <a:rPr lang="en-US" smtClean="0"/>
              <a:pPr/>
              <a:t>65</a:t>
            </a:fld>
            <a:endParaRPr lang="en-US" dirty="0"/>
          </a:p>
        </p:txBody>
      </p:sp>
      <p:sp>
        <p:nvSpPr>
          <p:cNvPr id="5" name="Rectangle 4"/>
          <p:cNvSpPr/>
          <p:nvPr/>
        </p:nvSpPr>
        <p:spPr>
          <a:xfrm>
            <a:off x="0" y="6237312"/>
            <a:ext cx="9144000" cy="276999"/>
          </a:xfrm>
          <a:prstGeom prst="rect">
            <a:avLst/>
          </a:prstGeom>
        </p:spPr>
        <p:txBody>
          <a:bodyPr wrap="square">
            <a:spAutoFit/>
          </a:bodyPr>
          <a:lstStyle/>
          <a:p>
            <a:pPr algn="r"/>
            <a:r>
              <a:rPr lang="en-US" sz="1200" dirty="0"/>
              <a:t>Miller et al., 2010. </a:t>
            </a:r>
            <a:r>
              <a:rPr lang="en-US" sz="1200" dirty="0">
                <a:hlinkClick r:id="rId2"/>
              </a:rPr>
              <a:t>http://www.sciencedirect.com/science/article/pii/S0888754310000492</a:t>
            </a:r>
            <a:endParaRPr lang="en-US" sz="1200" dirty="0"/>
          </a:p>
        </p:txBody>
      </p:sp>
      <p:sp>
        <p:nvSpPr>
          <p:cNvPr id="8" name="TextBox 7"/>
          <p:cNvSpPr txBox="1"/>
          <p:nvPr/>
        </p:nvSpPr>
        <p:spPr>
          <a:xfrm>
            <a:off x="141099" y="1844824"/>
            <a:ext cx="4215555" cy="369332"/>
          </a:xfrm>
          <a:prstGeom prst="rect">
            <a:avLst/>
          </a:prstGeom>
          <a:noFill/>
        </p:spPr>
        <p:txBody>
          <a:bodyPr wrap="none" rtlCol="0">
            <a:spAutoFit/>
          </a:bodyPr>
          <a:lstStyle/>
          <a:p>
            <a:r>
              <a:rPr lang="en-US" dirty="0"/>
              <a:t>Thickness of edges represents multiplicity</a:t>
            </a:r>
          </a:p>
        </p:txBody>
      </p:sp>
      <p:sp>
        <p:nvSpPr>
          <p:cNvPr id="23" name="TextBox 22"/>
          <p:cNvSpPr txBox="1"/>
          <p:nvPr/>
        </p:nvSpPr>
        <p:spPr>
          <a:xfrm>
            <a:off x="417718" y="2339501"/>
            <a:ext cx="8440532" cy="954107"/>
          </a:xfrm>
          <a:prstGeom prst="rect">
            <a:avLst/>
          </a:prstGeom>
          <a:noFill/>
        </p:spPr>
        <p:txBody>
          <a:bodyPr wrap="square" rtlCol="0">
            <a:spAutoFit/>
          </a:bodyPr>
          <a:lstStyle/>
          <a:p>
            <a:pPr algn="ctr"/>
            <a:r>
              <a:rPr lang="en-US" sz="2800" dirty="0"/>
              <a:t>Collapsed repeat, repeat length shorter than paired-end distances (insert sizes)</a:t>
            </a:r>
          </a:p>
        </p:txBody>
      </p:sp>
      <p:pic>
        <p:nvPicPr>
          <p:cNvPr id="7" name="Picture 6" descr="Screen Shot 2015-09-07 at 8.1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763012"/>
            <a:ext cx="3711773" cy="2042252"/>
          </a:xfrm>
          <a:prstGeom prst="rect">
            <a:avLst/>
          </a:prstGeom>
        </p:spPr>
      </p:pic>
      <p:sp>
        <p:nvSpPr>
          <p:cNvPr id="9" name="TextBox 8"/>
          <p:cNvSpPr txBox="1"/>
          <p:nvPr/>
        </p:nvSpPr>
        <p:spPr>
          <a:xfrm>
            <a:off x="133377" y="4092752"/>
            <a:ext cx="426995" cy="369332"/>
          </a:xfrm>
          <a:prstGeom prst="rect">
            <a:avLst/>
          </a:prstGeom>
          <a:noFill/>
        </p:spPr>
        <p:txBody>
          <a:bodyPr wrap="none" rtlCol="0">
            <a:spAutoFit/>
          </a:bodyPr>
          <a:lstStyle/>
          <a:p>
            <a:r>
              <a:rPr lang="en-US" dirty="0"/>
              <a:t>R1</a:t>
            </a:r>
          </a:p>
        </p:txBody>
      </p:sp>
      <p:sp>
        <p:nvSpPr>
          <p:cNvPr id="10" name="Rectangle 9"/>
          <p:cNvSpPr/>
          <p:nvPr/>
        </p:nvSpPr>
        <p:spPr>
          <a:xfrm>
            <a:off x="497660" y="4221088"/>
            <a:ext cx="1122012" cy="240996"/>
          </a:xfrm>
          <a:prstGeom prst="rect">
            <a:avLst/>
          </a:prstGeom>
          <a:gradFill flip="none" rotWithShape="1">
            <a:gsLst>
              <a:gs pos="0">
                <a:schemeClr val="accent5">
                  <a:tint val="100000"/>
                  <a:shade val="70000"/>
                  <a:satMod val="150000"/>
                  <a:alpha val="23000"/>
                </a:schemeClr>
              </a:gs>
              <a:gs pos="100000">
                <a:schemeClr val="accent5">
                  <a:tint val="95000"/>
                  <a:satMod val="150000"/>
                  <a:alpha val="23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2" name="Rectangle 31"/>
          <p:cNvSpPr/>
          <p:nvPr/>
        </p:nvSpPr>
        <p:spPr>
          <a:xfrm>
            <a:off x="2953941" y="4221088"/>
            <a:ext cx="1122012" cy="240996"/>
          </a:xfrm>
          <a:prstGeom prst="rect">
            <a:avLst/>
          </a:prstGeom>
          <a:gradFill flip="none" rotWithShape="1">
            <a:gsLst>
              <a:gs pos="0">
                <a:schemeClr val="accent5">
                  <a:tint val="100000"/>
                  <a:shade val="70000"/>
                  <a:satMod val="150000"/>
                  <a:alpha val="23000"/>
                </a:schemeClr>
              </a:gs>
              <a:gs pos="100000">
                <a:schemeClr val="accent5">
                  <a:tint val="95000"/>
                  <a:satMod val="150000"/>
                  <a:alpha val="23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TextBox 37"/>
          <p:cNvSpPr txBox="1"/>
          <p:nvPr/>
        </p:nvSpPr>
        <p:spPr>
          <a:xfrm>
            <a:off x="4011614" y="4092752"/>
            <a:ext cx="426995" cy="369332"/>
          </a:xfrm>
          <a:prstGeom prst="rect">
            <a:avLst/>
          </a:prstGeom>
          <a:noFill/>
        </p:spPr>
        <p:txBody>
          <a:bodyPr wrap="none" rtlCol="0">
            <a:spAutoFit/>
          </a:bodyPr>
          <a:lstStyle/>
          <a:p>
            <a:r>
              <a:rPr lang="en-US" dirty="0"/>
              <a:t>R2</a:t>
            </a:r>
          </a:p>
        </p:txBody>
      </p:sp>
      <p:grpSp>
        <p:nvGrpSpPr>
          <p:cNvPr id="44" name="Group 43"/>
          <p:cNvGrpSpPr/>
          <p:nvPr/>
        </p:nvGrpSpPr>
        <p:grpSpPr>
          <a:xfrm>
            <a:off x="4211960" y="4308423"/>
            <a:ext cx="4248472" cy="1568849"/>
            <a:chOff x="4211960" y="3943446"/>
            <a:chExt cx="4248472" cy="1568849"/>
          </a:xfrm>
        </p:grpSpPr>
        <p:pic>
          <p:nvPicPr>
            <p:cNvPr id="45" name="Picture 44" descr="Screen Shot 2015-09-07 at 8.12.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286" y="3943446"/>
              <a:ext cx="3350146" cy="1568849"/>
            </a:xfrm>
            <a:prstGeom prst="rect">
              <a:avLst/>
            </a:prstGeom>
          </p:spPr>
        </p:pic>
        <p:sp>
          <p:nvSpPr>
            <p:cNvPr id="46" name="Right Arrow 45"/>
            <p:cNvSpPr/>
            <p:nvPr/>
          </p:nvSpPr>
          <p:spPr>
            <a:xfrm>
              <a:off x="4211960" y="4452061"/>
              <a:ext cx="936104" cy="6331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0215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methods to resolve graph complexity</a:t>
            </a:r>
          </a:p>
        </p:txBody>
      </p:sp>
      <p:sp>
        <p:nvSpPr>
          <p:cNvPr id="4" name="Slide Number Placeholder 3"/>
          <p:cNvSpPr>
            <a:spLocks noGrp="1"/>
          </p:cNvSpPr>
          <p:nvPr>
            <p:ph type="sldNum" sz="quarter" idx="12"/>
          </p:nvPr>
        </p:nvSpPr>
        <p:spPr/>
        <p:txBody>
          <a:bodyPr/>
          <a:lstStyle/>
          <a:p>
            <a:fld id="{F9B76065-02A8-2140-ABFF-467A450FC727}" type="slidenum">
              <a:rPr lang="en-US" smtClean="0"/>
              <a:pPr/>
              <a:t>66</a:t>
            </a:fld>
            <a:endParaRPr lang="en-US" dirty="0"/>
          </a:p>
        </p:txBody>
      </p:sp>
      <p:sp>
        <p:nvSpPr>
          <p:cNvPr id="5" name="Rectangle 4"/>
          <p:cNvSpPr/>
          <p:nvPr/>
        </p:nvSpPr>
        <p:spPr>
          <a:xfrm>
            <a:off x="0" y="6237312"/>
            <a:ext cx="9144000" cy="276999"/>
          </a:xfrm>
          <a:prstGeom prst="rect">
            <a:avLst/>
          </a:prstGeom>
        </p:spPr>
        <p:txBody>
          <a:bodyPr wrap="square">
            <a:spAutoFit/>
          </a:bodyPr>
          <a:lstStyle/>
          <a:p>
            <a:pPr algn="r"/>
            <a:r>
              <a:rPr lang="en-US" sz="1200" dirty="0"/>
              <a:t>Miller et al., 2010. </a:t>
            </a:r>
            <a:r>
              <a:rPr lang="en-US" sz="1200" dirty="0">
                <a:hlinkClick r:id="rId2"/>
              </a:rPr>
              <a:t>http://www.sciencedirect.com/science/article/pii/S0888754310000492</a:t>
            </a:r>
            <a:endParaRPr lang="en-US" sz="1200" dirty="0"/>
          </a:p>
        </p:txBody>
      </p:sp>
      <p:sp>
        <p:nvSpPr>
          <p:cNvPr id="8" name="TextBox 7"/>
          <p:cNvSpPr txBox="1"/>
          <p:nvPr/>
        </p:nvSpPr>
        <p:spPr>
          <a:xfrm>
            <a:off x="141099" y="1844824"/>
            <a:ext cx="4215555" cy="369332"/>
          </a:xfrm>
          <a:prstGeom prst="rect">
            <a:avLst/>
          </a:prstGeom>
          <a:noFill/>
        </p:spPr>
        <p:txBody>
          <a:bodyPr wrap="none" rtlCol="0">
            <a:spAutoFit/>
          </a:bodyPr>
          <a:lstStyle/>
          <a:p>
            <a:r>
              <a:rPr lang="en-US" dirty="0"/>
              <a:t>Thickness of edges represents multiplicity</a:t>
            </a:r>
          </a:p>
        </p:txBody>
      </p:sp>
      <p:sp>
        <p:nvSpPr>
          <p:cNvPr id="23" name="TextBox 22"/>
          <p:cNvSpPr txBox="1"/>
          <p:nvPr/>
        </p:nvSpPr>
        <p:spPr>
          <a:xfrm>
            <a:off x="417718" y="2339501"/>
            <a:ext cx="8440532" cy="954107"/>
          </a:xfrm>
          <a:prstGeom prst="rect">
            <a:avLst/>
          </a:prstGeom>
          <a:noFill/>
        </p:spPr>
        <p:txBody>
          <a:bodyPr wrap="square" rtlCol="0">
            <a:spAutoFit/>
          </a:bodyPr>
          <a:lstStyle/>
          <a:p>
            <a:pPr algn="ctr"/>
            <a:r>
              <a:rPr lang="en-US" sz="2800" dirty="0"/>
              <a:t>Bulge/bubble, due to sequencing errors or polymorphisms</a:t>
            </a:r>
          </a:p>
        </p:txBody>
      </p:sp>
      <p:pic>
        <p:nvPicPr>
          <p:cNvPr id="3" name="Picture 2" descr="Screen Shot 2015-09-07 at 8.12.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58440"/>
            <a:ext cx="4215555" cy="1818832"/>
          </a:xfrm>
          <a:prstGeom prst="rect">
            <a:avLst/>
          </a:prstGeom>
        </p:spPr>
      </p:pic>
      <p:sp>
        <p:nvSpPr>
          <p:cNvPr id="6" name="TextBox 5"/>
          <p:cNvSpPr txBox="1"/>
          <p:nvPr/>
        </p:nvSpPr>
        <p:spPr>
          <a:xfrm>
            <a:off x="2627784" y="3311954"/>
            <a:ext cx="4275529" cy="369332"/>
          </a:xfrm>
          <a:prstGeom prst="rect">
            <a:avLst/>
          </a:prstGeom>
          <a:noFill/>
        </p:spPr>
        <p:txBody>
          <a:bodyPr wrap="none" rtlCol="0">
            <a:spAutoFit/>
          </a:bodyPr>
          <a:lstStyle/>
          <a:p>
            <a:r>
              <a:rPr lang="en-US" dirty="0"/>
              <a:t>Following paired-end/mate-pair constraints</a:t>
            </a:r>
          </a:p>
        </p:txBody>
      </p:sp>
      <p:grpSp>
        <p:nvGrpSpPr>
          <p:cNvPr id="12" name="Group 11"/>
          <p:cNvGrpSpPr/>
          <p:nvPr/>
        </p:nvGrpSpPr>
        <p:grpSpPr>
          <a:xfrm>
            <a:off x="4211960" y="4511878"/>
            <a:ext cx="4752528" cy="1509410"/>
            <a:chOff x="4211960" y="4511878"/>
            <a:chExt cx="4752528" cy="1509410"/>
          </a:xfrm>
        </p:grpSpPr>
        <p:pic>
          <p:nvPicPr>
            <p:cNvPr id="11" name="Picture 10" descr="Screen Shot 2015-09-07 at 8.12.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114" y="4511878"/>
              <a:ext cx="3711374" cy="1509410"/>
            </a:xfrm>
            <a:prstGeom prst="rect">
              <a:avLst/>
            </a:prstGeom>
          </p:spPr>
        </p:pic>
        <p:sp>
          <p:nvSpPr>
            <p:cNvPr id="18" name="Right Arrow 17"/>
            <p:cNvSpPr/>
            <p:nvPr/>
          </p:nvSpPr>
          <p:spPr>
            <a:xfrm>
              <a:off x="4211960" y="4817038"/>
              <a:ext cx="936104" cy="6331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51748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400" dirty="0"/>
              <a:t>De </a:t>
            </a:r>
            <a:r>
              <a:rPr lang="en-US" sz="4400" dirty="0" err="1"/>
              <a:t>Bruijn</a:t>
            </a:r>
            <a:r>
              <a:rPr lang="en-US" sz="4400" dirty="0"/>
              <a:t> graph assemblers: Software</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3171993"/>
              </p:ext>
            </p:extLst>
          </p:nvPr>
        </p:nvGraphicFramePr>
        <p:xfrm>
          <a:off x="17534" y="2282593"/>
          <a:ext cx="9106648" cy="2954228"/>
        </p:xfrm>
        <a:graphic>
          <a:graphicData uri="http://schemas.openxmlformats.org/drawingml/2006/table">
            <a:tbl>
              <a:tblPr firstRow="1" bandRow="1">
                <a:tableStyleId>{5C22544A-7EE6-4342-B048-85BDC9FD1C3A}</a:tableStyleId>
              </a:tblPr>
              <a:tblGrid>
                <a:gridCol w="115027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4355976">
                  <a:extLst>
                    <a:ext uri="{9D8B030D-6E8A-4147-A177-3AD203B41FA5}">
                      <a16:colId xmlns:a16="http://schemas.microsoft.com/office/drawing/2014/main" val="20003"/>
                    </a:ext>
                  </a:extLst>
                </a:gridCol>
              </a:tblGrid>
              <a:tr h="432048">
                <a:tc>
                  <a:txBody>
                    <a:bodyPr/>
                    <a:lstStyle/>
                    <a:p>
                      <a:r>
                        <a:rPr lang="en-US" dirty="0"/>
                        <a:t>Software</a:t>
                      </a:r>
                    </a:p>
                  </a:txBody>
                  <a:tcPr/>
                </a:tc>
                <a:tc>
                  <a:txBody>
                    <a:bodyPr/>
                    <a:lstStyle/>
                    <a:p>
                      <a:r>
                        <a:rPr lang="en-US" dirty="0"/>
                        <a:t>Year</a:t>
                      </a:r>
                    </a:p>
                  </a:txBody>
                  <a:tcPr/>
                </a:tc>
                <a:tc>
                  <a:txBody>
                    <a:bodyPr/>
                    <a:lstStyle/>
                    <a:p>
                      <a:r>
                        <a:rPr lang="en-US" dirty="0"/>
                        <a:t>Reference</a:t>
                      </a:r>
                    </a:p>
                  </a:txBody>
                  <a:tcPr/>
                </a:tc>
                <a:tc>
                  <a:txBody>
                    <a:bodyPr/>
                    <a:lstStyle/>
                    <a:p>
                      <a:r>
                        <a:rPr lang="en-US" dirty="0"/>
                        <a:t>Download</a:t>
                      </a:r>
                    </a:p>
                  </a:txBody>
                  <a:tcPr/>
                </a:tc>
                <a:extLst>
                  <a:ext uri="{0D108BD9-81ED-4DB2-BD59-A6C34878D82A}">
                    <a16:rowId xmlns:a16="http://schemas.microsoft.com/office/drawing/2014/main" val="10000"/>
                  </a:ext>
                </a:extLst>
              </a:tr>
              <a:tr h="360040">
                <a:tc>
                  <a:txBody>
                    <a:bodyPr/>
                    <a:lstStyle/>
                    <a:p>
                      <a:r>
                        <a:rPr lang="en-US" dirty="0"/>
                        <a:t>Euler</a:t>
                      </a:r>
                    </a:p>
                  </a:txBody>
                  <a:tcPr/>
                </a:tc>
                <a:tc>
                  <a:txBody>
                    <a:bodyPr/>
                    <a:lstStyle/>
                    <a:p>
                      <a:r>
                        <a:rPr lang="en-US" dirty="0"/>
                        <a:t>2001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a:t>PNAS. 2001. 98:9748-9753</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http://</a:t>
                      </a:r>
                      <a:r>
                        <a:rPr lang="en-US" sz="1400" dirty="0" err="1"/>
                        <a:t>cseweb.ucsd.edu</a:t>
                      </a:r>
                      <a:r>
                        <a:rPr lang="en-US" sz="1400" dirty="0"/>
                        <a:t>/~</a:t>
                      </a:r>
                      <a:r>
                        <a:rPr lang="en-US" sz="1400" dirty="0" err="1"/>
                        <a:t>ppevzner</a:t>
                      </a:r>
                      <a:r>
                        <a:rPr lang="en-US" sz="1400" dirty="0"/>
                        <a:t>/</a:t>
                      </a:r>
                      <a:r>
                        <a:rPr lang="en-US" sz="1400" dirty="0" err="1"/>
                        <a:t>software.html</a:t>
                      </a:r>
                      <a:endParaRPr lang="en-US" sz="1400" dirty="0"/>
                    </a:p>
                  </a:txBody>
                  <a:tcPr/>
                </a:tc>
                <a:extLst>
                  <a:ext uri="{0D108BD9-81ED-4DB2-BD59-A6C34878D82A}">
                    <a16:rowId xmlns:a16="http://schemas.microsoft.com/office/drawing/2014/main" val="10001"/>
                  </a:ext>
                </a:extLst>
              </a:tr>
              <a:tr h="426328">
                <a:tc>
                  <a:txBody>
                    <a:bodyPr/>
                    <a:lstStyle/>
                    <a:p>
                      <a:r>
                        <a:rPr lang="en-US" dirty="0"/>
                        <a:t>Velvet</a:t>
                      </a:r>
                    </a:p>
                  </a:txBody>
                  <a:tcPr/>
                </a:tc>
                <a:tc>
                  <a:txBody>
                    <a:bodyPr/>
                    <a:lstStyle/>
                    <a:p>
                      <a:r>
                        <a:rPr lang="en-US" dirty="0"/>
                        <a:t>2007</a:t>
                      </a:r>
                    </a:p>
                  </a:txBody>
                  <a:tcPr/>
                </a:tc>
                <a:tc>
                  <a:txBody>
                    <a:bodyPr/>
                    <a:lstStyle/>
                    <a:p>
                      <a:r>
                        <a:rPr lang="en-US" sz="1400" dirty="0"/>
                        <a:t>Genome Res. 2008. 18:821-829</a:t>
                      </a:r>
                    </a:p>
                  </a:txBody>
                  <a:tcPr/>
                </a:tc>
                <a:tc>
                  <a:txBody>
                    <a:bodyPr/>
                    <a:lstStyle/>
                    <a:p>
                      <a:r>
                        <a:rPr lang="en-US" sz="1400" dirty="0"/>
                        <a:t>https://</a:t>
                      </a:r>
                      <a:r>
                        <a:rPr lang="en-US" sz="1400" dirty="0" err="1"/>
                        <a:t>www.ebi.ac.uk</a:t>
                      </a:r>
                      <a:r>
                        <a:rPr lang="en-US" sz="1400" dirty="0"/>
                        <a:t>/~</a:t>
                      </a:r>
                      <a:r>
                        <a:rPr lang="en-US" sz="1400" dirty="0" err="1"/>
                        <a:t>zerbino</a:t>
                      </a:r>
                      <a:r>
                        <a:rPr lang="en-US" sz="1400" dirty="0"/>
                        <a:t>/velvet/</a:t>
                      </a:r>
                    </a:p>
                  </a:txBody>
                  <a:tcPr/>
                </a:tc>
                <a:extLst>
                  <a:ext uri="{0D108BD9-81ED-4DB2-BD59-A6C34878D82A}">
                    <a16:rowId xmlns:a16="http://schemas.microsoft.com/office/drawing/2014/main" val="10002"/>
                  </a:ext>
                </a:extLst>
              </a:tr>
              <a:tr h="412224">
                <a:tc>
                  <a:txBody>
                    <a:bodyPr/>
                    <a:lstStyle/>
                    <a:p>
                      <a:r>
                        <a:rPr lang="en-US" dirty="0" err="1"/>
                        <a:t>AllPaths</a:t>
                      </a:r>
                      <a:endParaRPr lang="en-US" dirty="0"/>
                    </a:p>
                  </a:txBody>
                  <a:tcPr/>
                </a:tc>
                <a:tc>
                  <a:txBody>
                    <a:bodyPr/>
                    <a:lstStyle/>
                    <a:p>
                      <a:r>
                        <a:rPr lang="en-US" dirty="0"/>
                        <a:t>2010</a:t>
                      </a:r>
                    </a:p>
                  </a:txBody>
                  <a:tcPr/>
                </a:tc>
                <a:tc>
                  <a:txBody>
                    <a:bodyPr/>
                    <a:lstStyle/>
                    <a:p>
                      <a:r>
                        <a:rPr lang="en-US" sz="1400" dirty="0"/>
                        <a:t>PNAS. 2011. 108:1513-1518</a:t>
                      </a:r>
                    </a:p>
                  </a:txBody>
                  <a:tcPr/>
                </a:tc>
                <a:tc>
                  <a:txBody>
                    <a:bodyPr/>
                    <a:lstStyle/>
                    <a:p>
                      <a:r>
                        <a:rPr lang="en-US" sz="1400" dirty="0"/>
                        <a:t>http://</a:t>
                      </a:r>
                      <a:r>
                        <a:rPr lang="en-US" sz="1400" dirty="0" err="1"/>
                        <a:t>www.broadinstitute.org</a:t>
                      </a:r>
                      <a:r>
                        <a:rPr lang="en-US" sz="1400" dirty="0"/>
                        <a:t>/software/</a:t>
                      </a:r>
                      <a:r>
                        <a:rPr lang="en-US" sz="1400" dirty="0" err="1"/>
                        <a:t>allpaths-lg</a:t>
                      </a:r>
                      <a:r>
                        <a:rPr lang="en-US" sz="1400" dirty="0"/>
                        <a:t>/</a:t>
                      </a:r>
                    </a:p>
                  </a:txBody>
                  <a:tcPr/>
                </a:tc>
                <a:extLst>
                  <a:ext uri="{0D108BD9-81ED-4DB2-BD59-A6C34878D82A}">
                    <a16:rowId xmlns:a16="http://schemas.microsoft.com/office/drawing/2014/main" val="10003"/>
                  </a:ext>
                </a:extLst>
              </a:tr>
              <a:tr h="360040">
                <a:tc>
                  <a:txBody>
                    <a:bodyPr/>
                    <a:lstStyle/>
                    <a:p>
                      <a:r>
                        <a:rPr lang="en-US" dirty="0" err="1"/>
                        <a:t>SPAdes</a:t>
                      </a:r>
                      <a:endParaRPr lang="en-US" dirty="0"/>
                    </a:p>
                  </a:txBody>
                  <a:tcPr/>
                </a:tc>
                <a:tc>
                  <a:txBody>
                    <a:bodyPr/>
                    <a:lstStyle/>
                    <a:p>
                      <a:r>
                        <a:rPr lang="en-US" dirty="0"/>
                        <a:t>1995</a:t>
                      </a:r>
                    </a:p>
                  </a:txBody>
                  <a:tcPr/>
                </a:tc>
                <a:tc>
                  <a:txBody>
                    <a:bodyPr/>
                    <a:lstStyle/>
                    <a:p>
                      <a:r>
                        <a:rPr lang="en-US" sz="1400" dirty="0"/>
                        <a:t>J </a:t>
                      </a:r>
                      <a:r>
                        <a:rPr lang="en-US" sz="1400" dirty="0" err="1"/>
                        <a:t>Comput</a:t>
                      </a:r>
                      <a:r>
                        <a:rPr lang="en-US" sz="1400" baseline="0" dirty="0"/>
                        <a:t> Biol. 2012. 19:455-477</a:t>
                      </a:r>
                      <a:endParaRPr lang="en-US" sz="1400" dirty="0"/>
                    </a:p>
                  </a:txBody>
                  <a:tcPr/>
                </a:tc>
                <a:tc>
                  <a:txBody>
                    <a:bodyPr/>
                    <a:lstStyle/>
                    <a:p>
                      <a:r>
                        <a:rPr lang="en-US" sz="1400" dirty="0"/>
                        <a:t>http://</a:t>
                      </a:r>
                      <a:r>
                        <a:rPr lang="en-US" sz="1400" dirty="0" err="1"/>
                        <a:t>bioinf.spbau.ru</a:t>
                      </a:r>
                      <a:r>
                        <a:rPr lang="en-US" sz="1400" dirty="0"/>
                        <a:t>/spades</a:t>
                      </a:r>
                    </a:p>
                  </a:txBody>
                  <a:tcPr/>
                </a:tc>
                <a:extLst>
                  <a:ext uri="{0D108BD9-81ED-4DB2-BD59-A6C34878D82A}">
                    <a16:rowId xmlns:a16="http://schemas.microsoft.com/office/drawing/2014/main" val="10004"/>
                  </a:ext>
                </a:extLst>
              </a:tr>
              <a:tr h="426328">
                <a:tc>
                  <a:txBody>
                    <a:bodyPr/>
                    <a:lstStyle/>
                    <a:p>
                      <a:r>
                        <a:rPr lang="en-US" dirty="0"/>
                        <a:t>IDBA </a:t>
                      </a:r>
                    </a:p>
                  </a:txBody>
                  <a:tcPr/>
                </a:tc>
                <a:tc>
                  <a:txBody>
                    <a:bodyPr/>
                    <a:lstStyle/>
                    <a:p>
                      <a:r>
                        <a:rPr lang="en-US" dirty="0"/>
                        <a:t>2010</a:t>
                      </a:r>
                    </a:p>
                  </a:txBody>
                  <a:tcPr/>
                </a:tc>
                <a:tc>
                  <a:txBody>
                    <a:bodyPr/>
                    <a:lstStyle/>
                    <a:p>
                      <a:r>
                        <a:rPr lang="en-US" sz="1400" dirty="0"/>
                        <a:t>RECOMB.</a:t>
                      </a:r>
                      <a:r>
                        <a:rPr lang="en-US" sz="1400" baseline="0" dirty="0"/>
                        <a:t> 2010</a:t>
                      </a:r>
                      <a:endParaRPr lang="en-US" sz="1400" dirty="0"/>
                    </a:p>
                  </a:txBody>
                  <a:tcPr/>
                </a:tc>
                <a:tc>
                  <a:txBody>
                    <a:bodyPr/>
                    <a:lstStyle/>
                    <a:p>
                      <a:r>
                        <a:rPr lang="en-US" sz="1400" dirty="0"/>
                        <a:t>http://</a:t>
                      </a:r>
                      <a:r>
                        <a:rPr lang="en-US" sz="1400" dirty="0" err="1"/>
                        <a:t>i.cs.hku.hk</a:t>
                      </a:r>
                      <a:r>
                        <a:rPr lang="en-US" sz="1400" dirty="0"/>
                        <a:t>/~</a:t>
                      </a:r>
                      <a:r>
                        <a:rPr lang="en-US" sz="1400" dirty="0" err="1"/>
                        <a:t>alse</a:t>
                      </a:r>
                      <a:r>
                        <a:rPr lang="en-US" sz="1400" dirty="0"/>
                        <a:t>/</a:t>
                      </a:r>
                      <a:r>
                        <a:rPr lang="en-US" sz="1400" dirty="0" err="1"/>
                        <a:t>idba</a:t>
                      </a:r>
                      <a:r>
                        <a:rPr lang="en-US" sz="1400" dirty="0"/>
                        <a:t>/</a:t>
                      </a:r>
                    </a:p>
                  </a:txBody>
                  <a:tcPr/>
                </a:tc>
                <a:extLst>
                  <a:ext uri="{0D108BD9-81ED-4DB2-BD59-A6C34878D82A}">
                    <a16:rowId xmlns:a16="http://schemas.microsoft.com/office/drawing/2014/main" val="10005"/>
                  </a:ext>
                </a:extLst>
              </a:tr>
              <a:tr h="426328">
                <a:tc>
                  <a:txBody>
                    <a:bodyPr/>
                    <a:lstStyle/>
                    <a:p>
                      <a:r>
                        <a:rPr lang="en-US" dirty="0"/>
                        <a:t>Trinity </a:t>
                      </a:r>
                      <a:r>
                        <a:rPr lang="en-US" sz="1050" dirty="0"/>
                        <a:t>(Transcriptomics)</a:t>
                      </a:r>
                    </a:p>
                  </a:txBody>
                  <a:tcPr/>
                </a:tc>
                <a:tc>
                  <a:txBody>
                    <a:bodyPr/>
                    <a:lstStyle/>
                    <a:p>
                      <a:r>
                        <a:rPr lang="en-US" dirty="0"/>
                        <a:t>2011</a:t>
                      </a:r>
                    </a:p>
                  </a:txBody>
                  <a:tcPr/>
                </a:tc>
                <a:tc>
                  <a:txBody>
                    <a:bodyPr/>
                    <a:lstStyle/>
                    <a:p>
                      <a:r>
                        <a:rPr lang="en-US" sz="1400" dirty="0"/>
                        <a:t>Nat</a:t>
                      </a:r>
                      <a:r>
                        <a:rPr lang="en-US" sz="1400" baseline="0" dirty="0"/>
                        <a:t> </a:t>
                      </a:r>
                      <a:r>
                        <a:rPr lang="en-US" sz="1400" baseline="0" dirty="0" err="1"/>
                        <a:t>Biotechnol</a:t>
                      </a:r>
                      <a:r>
                        <a:rPr lang="en-US" sz="1400" baseline="0" dirty="0"/>
                        <a:t>. 2011. 29:644-652</a:t>
                      </a:r>
                      <a:endParaRPr lang="en-US" sz="1400" dirty="0"/>
                    </a:p>
                  </a:txBody>
                  <a:tcPr/>
                </a:tc>
                <a:tc>
                  <a:txBody>
                    <a:bodyPr/>
                    <a:lstStyle/>
                    <a:p>
                      <a:r>
                        <a:rPr lang="en-US" sz="1400" dirty="0"/>
                        <a:t>http://</a:t>
                      </a:r>
                      <a:r>
                        <a:rPr lang="en-US" sz="1400" dirty="0" err="1"/>
                        <a:t>trinityrnaseq.github.io</a:t>
                      </a:r>
                      <a:r>
                        <a:rPr lang="en-US" sz="1400" dirty="0"/>
                        <a:t>/</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7282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Comparing assemblers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68</a:t>
            </a:fld>
            <a:endParaRPr lang="en-US" dirty="0"/>
          </a:p>
        </p:txBody>
      </p:sp>
      <p:pic>
        <p:nvPicPr>
          <p:cNvPr id="5" name="Picture 4" descr="Screen Shot 2015-09-07 at 8.49.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204864"/>
            <a:ext cx="7022757" cy="2167430"/>
          </a:xfrm>
          <a:prstGeom prst="rect">
            <a:avLst/>
          </a:prstGeom>
        </p:spPr>
      </p:pic>
      <p:sp>
        <p:nvSpPr>
          <p:cNvPr id="7" name="Rectangle 6"/>
          <p:cNvSpPr/>
          <p:nvPr/>
        </p:nvSpPr>
        <p:spPr>
          <a:xfrm>
            <a:off x="0" y="1732166"/>
            <a:ext cx="2980303" cy="369332"/>
          </a:xfrm>
          <a:prstGeom prst="rect">
            <a:avLst/>
          </a:prstGeom>
        </p:spPr>
        <p:txBody>
          <a:bodyPr wrap="none">
            <a:spAutoFit/>
          </a:bodyPr>
          <a:lstStyle/>
          <a:p>
            <a:r>
              <a:rPr lang="en-US" dirty="0">
                <a:hlinkClick r:id="rId4"/>
              </a:rPr>
              <a:t>http://bioinf.spbau.ru/spades</a:t>
            </a:r>
            <a:endParaRPr lang="en-US" dirty="0"/>
          </a:p>
        </p:txBody>
      </p:sp>
      <p:sp>
        <p:nvSpPr>
          <p:cNvPr id="8" name="TextBox 7"/>
          <p:cNvSpPr txBox="1"/>
          <p:nvPr/>
        </p:nvSpPr>
        <p:spPr>
          <a:xfrm>
            <a:off x="5326506" y="1988840"/>
            <a:ext cx="901678" cy="230832"/>
          </a:xfrm>
          <a:prstGeom prst="rect">
            <a:avLst/>
          </a:prstGeom>
          <a:noFill/>
        </p:spPr>
        <p:txBody>
          <a:bodyPr wrap="none" rtlCol="0">
            <a:spAutoFit/>
          </a:bodyPr>
          <a:lstStyle/>
          <a:p>
            <a:r>
              <a:rPr lang="en-US" sz="900" dirty="0" err="1"/>
              <a:t>Mis</a:t>
            </a:r>
            <a:r>
              <a:rPr lang="en-US" sz="900" dirty="0"/>
              <a:t>-assemblies</a:t>
            </a:r>
          </a:p>
        </p:txBody>
      </p:sp>
      <p:sp>
        <p:nvSpPr>
          <p:cNvPr id="9" name="TextBox 8"/>
          <p:cNvSpPr txBox="1"/>
          <p:nvPr/>
        </p:nvSpPr>
        <p:spPr>
          <a:xfrm>
            <a:off x="6084168" y="1916832"/>
            <a:ext cx="650557" cy="369332"/>
          </a:xfrm>
          <a:prstGeom prst="rect">
            <a:avLst/>
          </a:prstGeom>
          <a:noFill/>
        </p:spPr>
        <p:txBody>
          <a:bodyPr wrap="none" rtlCol="0">
            <a:spAutoFit/>
          </a:bodyPr>
          <a:lstStyle/>
          <a:p>
            <a:r>
              <a:rPr lang="en-US" sz="900" dirty="0"/>
              <a:t>Mismatch </a:t>
            </a:r>
          </a:p>
          <a:p>
            <a:r>
              <a:rPr lang="en-US" sz="900" dirty="0"/>
              <a:t>error rate</a:t>
            </a:r>
          </a:p>
        </p:txBody>
      </p:sp>
      <p:sp>
        <p:nvSpPr>
          <p:cNvPr id="10" name="TextBox 9"/>
          <p:cNvSpPr txBox="1"/>
          <p:nvPr/>
        </p:nvSpPr>
        <p:spPr>
          <a:xfrm>
            <a:off x="6486779" y="1772816"/>
            <a:ext cx="461485" cy="230832"/>
          </a:xfrm>
          <a:prstGeom prst="rect">
            <a:avLst/>
          </a:prstGeom>
          <a:noFill/>
        </p:spPr>
        <p:txBody>
          <a:bodyPr wrap="none" rtlCol="0">
            <a:spAutoFit/>
          </a:bodyPr>
          <a:lstStyle/>
          <a:p>
            <a:r>
              <a:rPr lang="en-US" sz="900" dirty="0" err="1"/>
              <a:t>indels</a:t>
            </a:r>
            <a:endParaRPr lang="en-US" sz="900" dirty="0"/>
          </a:p>
        </p:txBody>
      </p:sp>
      <p:sp>
        <p:nvSpPr>
          <p:cNvPr id="11" name="TextBox 10"/>
          <p:cNvSpPr txBox="1"/>
          <p:nvPr/>
        </p:nvSpPr>
        <p:spPr>
          <a:xfrm>
            <a:off x="6938298" y="1916832"/>
            <a:ext cx="586030" cy="369332"/>
          </a:xfrm>
          <a:prstGeom prst="rect">
            <a:avLst/>
          </a:prstGeom>
          <a:noFill/>
        </p:spPr>
        <p:txBody>
          <a:bodyPr wrap="none" rtlCol="0">
            <a:spAutoFit/>
          </a:bodyPr>
          <a:lstStyle/>
          <a:p>
            <a:r>
              <a:rPr lang="en-US" sz="900" dirty="0"/>
              <a:t>Genome </a:t>
            </a:r>
          </a:p>
          <a:p>
            <a:r>
              <a:rPr lang="en-US" sz="900" dirty="0"/>
              <a:t>Fraction</a:t>
            </a:r>
          </a:p>
        </p:txBody>
      </p:sp>
      <p:pic>
        <p:nvPicPr>
          <p:cNvPr id="12" name="Picture 11" descr="Screen Shot 2015-09-07 at 8.53.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4365104"/>
            <a:ext cx="7022757" cy="1981882"/>
          </a:xfrm>
          <a:prstGeom prst="rect">
            <a:avLst/>
          </a:prstGeom>
        </p:spPr>
      </p:pic>
    </p:spTree>
    <p:extLst>
      <p:ext uri="{BB962C8B-B14F-4D97-AF65-F5344CB8AC3E}">
        <p14:creationId xmlns:p14="http://schemas.microsoft.com/office/powerpoint/2010/main" val="1805407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2876" y="548680"/>
            <a:ext cx="8574087" cy="967840"/>
          </a:xfrm>
        </p:spPr>
        <p:txBody>
          <a:bodyPr/>
          <a:lstStyle/>
          <a:p>
            <a:r>
              <a:rPr lang="es-ES" dirty="0" err="1"/>
              <a:t>Selecting</a:t>
            </a:r>
            <a:r>
              <a:rPr lang="es-ES" dirty="0"/>
              <a:t> </a:t>
            </a:r>
            <a:r>
              <a:rPr lang="es-ES" dirty="0" err="1"/>
              <a:t>the</a:t>
            </a:r>
            <a:r>
              <a:rPr lang="es-ES" dirty="0"/>
              <a:t> </a:t>
            </a:r>
            <a:r>
              <a:rPr lang="es-ES" dirty="0" err="1"/>
              <a:t>best</a:t>
            </a:r>
            <a:r>
              <a:rPr lang="es-ES" dirty="0"/>
              <a:t> </a:t>
            </a:r>
            <a:r>
              <a:rPr lang="es-ES" i="1" dirty="0"/>
              <a:t>k</a:t>
            </a:r>
            <a:r>
              <a:rPr lang="es-ES" dirty="0"/>
              <a:t>-</a:t>
            </a:r>
            <a:r>
              <a:rPr lang="es-ES" dirty="0" err="1"/>
              <a:t>mer</a:t>
            </a:r>
            <a:r>
              <a:rPr lang="es-ES" dirty="0"/>
              <a:t> </a:t>
            </a:r>
            <a:r>
              <a:rPr lang="es-ES" dirty="0" err="1"/>
              <a:t>for</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69</a:t>
            </a:fld>
            <a:endParaRPr lang="en-US" dirty="0"/>
          </a:p>
        </p:txBody>
      </p:sp>
      <p:sp>
        <p:nvSpPr>
          <p:cNvPr id="4" name="TextBox 3"/>
          <p:cNvSpPr txBox="1"/>
          <p:nvPr/>
        </p:nvSpPr>
        <p:spPr>
          <a:xfrm>
            <a:off x="282876" y="1898829"/>
            <a:ext cx="8574087" cy="954107"/>
          </a:xfrm>
          <a:prstGeom prst="rect">
            <a:avLst/>
          </a:prstGeom>
          <a:noFill/>
        </p:spPr>
        <p:txBody>
          <a:bodyPr wrap="square" rtlCol="0">
            <a:spAutoFit/>
          </a:bodyPr>
          <a:lstStyle/>
          <a:p>
            <a:pPr algn="ctr"/>
            <a:r>
              <a:rPr lang="en-US" sz="2800" dirty="0"/>
              <a:t>The quality of the assembly strongly depends on the value of </a:t>
            </a:r>
            <a:r>
              <a:rPr lang="en-US" sz="2800" i="1" dirty="0"/>
              <a:t>k</a:t>
            </a:r>
            <a:r>
              <a:rPr lang="en-US" sz="2800" dirty="0"/>
              <a:t>-</a:t>
            </a:r>
            <a:r>
              <a:rPr lang="en-US" sz="2800" dirty="0" err="1"/>
              <a:t>mer</a:t>
            </a:r>
            <a:r>
              <a:rPr lang="en-US" sz="2800" dirty="0"/>
              <a:t> for de </a:t>
            </a:r>
            <a:r>
              <a:rPr lang="en-US" sz="2800" dirty="0" err="1"/>
              <a:t>Bruijn</a:t>
            </a:r>
            <a:r>
              <a:rPr lang="en-US" sz="2800" dirty="0"/>
              <a:t> graph assemblers</a:t>
            </a:r>
          </a:p>
        </p:txBody>
      </p:sp>
      <p:sp>
        <p:nvSpPr>
          <p:cNvPr id="5" name="TextBox 4"/>
          <p:cNvSpPr txBox="1"/>
          <p:nvPr/>
        </p:nvSpPr>
        <p:spPr>
          <a:xfrm>
            <a:off x="282876" y="3068960"/>
            <a:ext cx="4346087" cy="523220"/>
          </a:xfrm>
          <a:prstGeom prst="rect">
            <a:avLst/>
          </a:prstGeom>
          <a:noFill/>
        </p:spPr>
        <p:txBody>
          <a:bodyPr wrap="none" rtlCol="0">
            <a:spAutoFit/>
          </a:bodyPr>
          <a:lstStyle/>
          <a:p>
            <a:r>
              <a:rPr lang="en-US" sz="2800" dirty="0"/>
              <a:t>The ideal k-</a:t>
            </a:r>
            <a:r>
              <a:rPr lang="en-US" sz="2800" dirty="0" err="1"/>
              <a:t>mer</a:t>
            </a:r>
            <a:r>
              <a:rPr lang="en-US" sz="2800" dirty="0"/>
              <a:t> depends on:</a:t>
            </a:r>
          </a:p>
        </p:txBody>
      </p:sp>
      <p:sp>
        <p:nvSpPr>
          <p:cNvPr id="10" name="TextBox 9"/>
          <p:cNvSpPr txBox="1"/>
          <p:nvPr/>
        </p:nvSpPr>
        <p:spPr>
          <a:xfrm>
            <a:off x="2123728" y="3485059"/>
            <a:ext cx="3424560" cy="1384995"/>
          </a:xfrm>
          <a:prstGeom prst="rect">
            <a:avLst/>
          </a:prstGeom>
          <a:noFill/>
        </p:spPr>
        <p:txBody>
          <a:bodyPr wrap="none" rtlCol="0">
            <a:spAutoFit/>
          </a:bodyPr>
          <a:lstStyle/>
          <a:p>
            <a:r>
              <a:rPr lang="en-US" sz="2800" b="1" dirty="0"/>
              <a:t>Sequencing coverage</a:t>
            </a:r>
          </a:p>
          <a:p>
            <a:r>
              <a:rPr lang="en-US" sz="2800" b="1" dirty="0"/>
              <a:t>Sequencing error rate</a:t>
            </a:r>
          </a:p>
          <a:p>
            <a:r>
              <a:rPr lang="en-US" sz="2800" b="1" dirty="0"/>
              <a:t>Genome complexity</a:t>
            </a:r>
          </a:p>
        </p:txBody>
      </p:sp>
      <p:sp>
        <p:nvSpPr>
          <p:cNvPr id="12" name="TextBox 11"/>
          <p:cNvSpPr txBox="1"/>
          <p:nvPr/>
        </p:nvSpPr>
        <p:spPr>
          <a:xfrm>
            <a:off x="539552" y="4869160"/>
            <a:ext cx="7766501" cy="461665"/>
          </a:xfrm>
          <a:prstGeom prst="rect">
            <a:avLst/>
          </a:prstGeom>
          <a:noFill/>
        </p:spPr>
        <p:txBody>
          <a:bodyPr wrap="square" rtlCol="0">
            <a:spAutoFit/>
          </a:bodyPr>
          <a:lstStyle/>
          <a:p>
            <a:r>
              <a:rPr lang="en-US" sz="2400" dirty="0"/>
              <a:t>Too small </a:t>
            </a:r>
            <a:r>
              <a:rPr lang="en-US" sz="2400" i="1" dirty="0"/>
              <a:t>k</a:t>
            </a:r>
            <a:r>
              <a:rPr lang="en-US" sz="2400" dirty="0"/>
              <a:t>: the assembly fragments in repeats longer than </a:t>
            </a:r>
            <a:r>
              <a:rPr lang="en-US" sz="2400" i="1" dirty="0"/>
              <a:t>k</a:t>
            </a:r>
          </a:p>
        </p:txBody>
      </p:sp>
      <p:sp>
        <p:nvSpPr>
          <p:cNvPr id="13" name="TextBox 12"/>
          <p:cNvSpPr txBox="1"/>
          <p:nvPr/>
        </p:nvSpPr>
        <p:spPr>
          <a:xfrm>
            <a:off x="529848" y="5522432"/>
            <a:ext cx="7766501" cy="830997"/>
          </a:xfrm>
          <a:prstGeom prst="rect">
            <a:avLst/>
          </a:prstGeom>
          <a:noFill/>
        </p:spPr>
        <p:txBody>
          <a:bodyPr wrap="square" rtlCol="0">
            <a:spAutoFit/>
          </a:bodyPr>
          <a:lstStyle/>
          <a:p>
            <a:r>
              <a:rPr lang="en-US" sz="2400" dirty="0"/>
              <a:t>Too large </a:t>
            </a:r>
            <a:r>
              <a:rPr lang="en-US" sz="2400" i="1" dirty="0"/>
              <a:t>k</a:t>
            </a:r>
            <a:r>
              <a:rPr lang="en-US" sz="2400" dirty="0"/>
              <a:t>: higher chances that the </a:t>
            </a:r>
            <a:r>
              <a:rPr lang="en-US" sz="2400" i="1" dirty="0"/>
              <a:t>k</a:t>
            </a:r>
            <a:r>
              <a:rPr lang="en-US" sz="2400" dirty="0"/>
              <a:t>-</a:t>
            </a:r>
            <a:r>
              <a:rPr lang="en-US" sz="2400" dirty="0" err="1"/>
              <a:t>mer</a:t>
            </a:r>
            <a:r>
              <a:rPr lang="en-US" sz="2400" dirty="0"/>
              <a:t> will have errors, bulges/bubbles</a:t>
            </a:r>
            <a:endParaRPr lang="en-US" sz="2400" i="1" dirty="0"/>
          </a:p>
        </p:txBody>
      </p:sp>
    </p:spTree>
    <p:extLst>
      <p:ext uri="{BB962C8B-B14F-4D97-AF65-F5344CB8AC3E}">
        <p14:creationId xmlns:p14="http://schemas.microsoft.com/office/powerpoint/2010/main" val="157060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idx="4294967295"/>
          </p:nvPr>
        </p:nvSpPr>
        <p:spPr>
          <a:xfrm>
            <a:off x="287036" y="588417"/>
            <a:ext cx="8574088" cy="968375"/>
          </a:xfrm>
        </p:spPr>
        <p:txBody>
          <a:bodyPr>
            <a:noAutofit/>
          </a:bodyPr>
          <a:lstStyle/>
          <a:p>
            <a:pPr eaLnBrk="1" hangingPunct="1"/>
            <a:r>
              <a:rPr lang="en-US" sz="3600" dirty="0">
                <a:latin typeface="Arial" charset="0"/>
                <a:ea typeface="ＭＳ Ｐゴシック" charset="0"/>
                <a:cs typeface="ＭＳ Ｐゴシック" charset="0"/>
              </a:rPr>
              <a:t>¿How do you get the genome sequence of an organism?</a:t>
            </a:r>
          </a:p>
        </p:txBody>
      </p:sp>
      <p:sp>
        <p:nvSpPr>
          <p:cNvPr id="18434" name="Rectangle 3"/>
          <p:cNvSpPr>
            <a:spLocks noGrp="1" noChangeArrowheads="1"/>
          </p:cNvSpPr>
          <p:nvPr>
            <p:ph type="body" idx="4294967295"/>
          </p:nvPr>
        </p:nvSpPr>
        <p:spPr>
          <a:xfrm>
            <a:off x="576064" y="1939925"/>
            <a:ext cx="7656513" cy="3576638"/>
          </a:xfrm>
        </p:spPr>
        <p:txBody>
          <a:bodyPr>
            <a:normAutofit fontScale="92500"/>
          </a:bodyPr>
          <a:lstStyle/>
          <a:p>
            <a:pPr eaLnBrk="1" hangingPunct="1">
              <a:buFontTx/>
              <a:buNone/>
            </a:pPr>
            <a:r>
              <a:rPr lang="en-US" dirty="0">
                <a:latin typeface="Arial" charset="0"/>
                <a:ea typeface="ＭＳ Ｐゴシック" charset="0"/>
                <a:cs typeface="ＭＳ Ｐゴシック" charset="0"/>
              </a:rPr>
              <a:t>Example: imagine a genome of size 10bp, you have three copies, each copy get fragmented in the following way, you do not know the order of the fragments:</a:t>
            </a:r>
            <a:endParaRPr lang="en-US" dirty="0">
              <a:latin typeface="Arial Unicode MS" charset="0"/>
              <a:ea typeface="ＭＳ Ｐゴシック" charset="0"/>
              <a:cs typeface="Arial Unicode MS" charset="0"/>
            </a:endParaRPr>
          </a:p>
          <a:p>
            <a:pPr eaLnBrk="1" hangingPunct="1">
              <a:buFontTx/>
              <a:buNone/>
            </a:pPr>
            <a:r>
              <a:rPr lang="en-US" dirty="0">
                <a:latin typeface="Arial" charset="0"/>
                <a:ea typeface="ＭＳ Ｐゴシック" charset="0"/>
                <a:cs typeface="ＭＳ Ｐゴシック" charset="0"/>
              </a:rPr>
              <a:t>		</a:t>
            </a:r>
            <a:r>
              <a:rPr lang="en-US" sz="2600" dirty="0">
                <a:latin typeface="Arial" charset="0"/>
                <a:ea typeface="ＭＳ Ｐゴシック" charset="0"/>
                <a:cs typeface="ＭＳ Ｐゴシック" charset="0"/>
              </a:rPr>
              <a:t>TG, ATG y CCTAC</a:t>
            </a:r>
          </a:p>
          <a:p>
            <a:pPr eaLnBrk="1" hangingPunct="1">
              <a:buFontTx/>
              <a:buNone/>
            </a:pPr>
            <a:r>
              <a:rPr lang="en-US" sz="2600" dirty="0">
                <a:latin typeface="Arial" charset="0"/>
                <a:ea typeface="ＭＳ Ｐゴシック" charset="0"/>
                <a:cs typeface="ＭＳ Ｐゴシック" charset="0"/>
              </a:rPr>
              <a:t>		AT, GCC y TACTG</a:t>
            </a:r>
          </a:p>
          <a:p>
            <a:pPr eaLnBrk="1" hangingPunct="1">
              <a:buFontTx/>
              <a:buNone/>
            </a:pPr>
            <a:r>
              <a:rPr lang="en-US" sz="2600" dirty="0">
                <a:latin typeface="Arial" charset="0"/>
                <a:ea typeface="ＭＳ Ｐゴシック" charset="0"/>
                <a:cs typeface="ＭＳ Ｐゴシック" charset="0"/>
              </a:rPr>
              <a:t>		CTG, CTA y ATGC</a:t>
            </a:r>
          </a:p>
          <a:p>
            <a:pPr eaLnBrk="1" hangingPunct="1">
              <a:buFontTx/>
              <a:buNone/>
            </a:pPr>
            <a:r>
              <a:rPr lang="en-US" dirty="0">
                <a:latin typeface="Arial" charset="0"/>
                <a:ea typeface="ＭＳ Ｐゴシック" charset="0"/>
                <a:cs typeface="ＭＳ Ｐゴシック" charset="0"/>
              </a:rPr>
              <a:t>¿Which is the original genome sequence?</a:t>
            </a:r>
          </a:p>
        </p:txBody>
      </p:sp>
      <p:sp>
        <p:nvSpPr>
          <p:cNvPr id="2" name="Rectángulo 1"/>
          <p:cNvSpPr/>
          <p:nvPr/>
        </p:nvSpPr>
        <p:spPr>
          <a:xfrm>
            <a:off x="2990051" y="3183359"/>
            <a:ext cx="1221909" cy="461665"/>
          </a:xfrm>
          <a:prstGeom prst="rect">
            <a:avLst/>
          </a:prstGeom>
        </p:spPr>
        <p:txBody>
          <a:bodyPr wrap="none">
            <a:spAutoFit/>
          </a:bodyPr>
          <a:lstStyle/>
          <a:p>
            <a:pPr marL="454025" indent="-454025" defTabSz="914400">
              <a:spcBef>
                <a:spcPts val="2000"/>
              </a:spcBef>
              <a:buClr>
                <a:schemeClr val="bg1">
                  <a:lumMod val="65000"/>
                </a:schemeClr>
              </a:buClr>
              <a:buSzPct val="90000"/>
            </a:pPr>
            <a:r>
              <a:rPr lang="en-US" sz="2400" dirty="0">
                <a:solidFill>
                  <a:srgbClr val="FF0000"/>
                </a:solidFill>
                <a:latin typeface="Arial" charset="0"/>
                <a:ea typeface="ＭＳ Ｐゴシック" charset="0"/>
                <a:cs typeface="ＭＳ Ｐゴシック" charset="0"/>
              </a:rPr>
              <a:t>CCTAC</a:t>
            </a:r>
            <a:endParaRPr lang="es-ES" sz="2400" dirty="0">
              <a:solidFill>
                <a:srgbClr val="FF0000"/>
              </a:solidFill>
              <a:latin typeface="Arial" charset="0"/>
              <a:ea typeface="ＭＳ Ｐゴシック" charset="0"/>
              <a:cs typeface="ＭＳ Ｐゴシック" charset="0"/>
            </a:endParaRPr>
          </a:p>
        </p:txBody>
      </p:sp>
      <p:sp>
        <p:nvSpPr>
          <p:cNvPr id="6" name="Rectángulo 5"/>
          <p:cNvSpPr/>
          <p:nvPr/>
        </p:nvSpPr>
        <p:spPr>
          <a:xfrm>
            <a:off x="2195736" y="3831431"/>
            <a:ext cx="629199" cy="461665"/>
          </a:xfrm>
          <a:prstGeom prst="rect">
            <a:avLst/>
          </a:prstGeom>
        </p:spPr>
        <p:txBody>
          <a:bodyPr wrap="none">
            <a:spAutoFit/>
          </a:bodyPr>
          <a:lstStyle/>
          <a:p>
            <a:pPr marL="454025" indent="-454025" defTabSz="914400">
              <a:spcBef>
                <a:spcPts val="2000"/>
              </a:spcBef>
              <a:buClr>
                <a:schemeClr val="bg1">
                  <a:lumMod val="65000"/>
                </a:schemeClr>
              </a:buClr>
              <a:buSzPct val="90000"/>
            </a:pPr>
            <a:r>
              <a:rPr lang="en-US" sz="2400" dirty="0">
                <a:solidFill>
                  <a:srgbClr val="FF0000"/>
                </a:solidFill>
                <a:latin typeface="Arial" charset="0"/>
                <a:ea typeface="ＭＳ Ｐゴシック" charset="0"/>
                <a:cs typeface="ＭＳ Ｐゴシック" charset="0"/>
              </a:rPr>
              <a:t>CC</a:t>
            </a:r>
            <a:endParaRPr lang="es-ES" sz="2400" dirty="0">
              <a:solidFill>
                <a:srgbClr val="FF0000"/>
              </a:solidFill>
              <a:latin typeface="Arial" charset="0"/>
              <a:ea typeface="ＭＳ Ｐゴシック" charset="0"/>
              <a:cs typeface="ＭＳ Ｐゴシック" charset="0"/>
            </a:endParaRPr>
          </a:p>
        </p:txBody>
      </p:sp>
      <p:sp>
        <p:nvSpPr>
          <p:cNvPr id="7" name="Rectángulo 6"/>
          <p:cNvSpPr/>
          <p:nvPr/>
        </p:nvSpPr>
        <p:spPr>
          <a:xfrm>
            <a:off x="2299100" y="4407495"/>
            <a:ext cx="774571" cy="461665"/>
          </a:xfrm>
          <a:prstGeom prst="rect">
            <a:avLst/>
          </a:prstGeom>
        </p:spPr>
        <p:txBody>
          <a:bodyPr wrap="none">
            <a:spAutoFit/>
          </a:bodyPr>
          <a:lstStyle/>
          <a:p>
            <a:pPr marL="454025" indent="-454025" defTabSz="914400">
              <a:spcBef>
                <a:spcPts val="2000"/>
              </a:spcBef>
              <a:buClr>
                <a:schemeClr val="bg1">
                  <a:lumMod val="65000"/>
                </a:schemeClr>
              </a:buClr>
              <a:buSzPct val="90000"/>
            </a:pPr>
            <a:r>
              <a:rPr lang="en-US" sz="2400" dirty="0">
                <a:solidFill>
                  <a:srgbClr val="FF0000"/>
                </a:solidFill>
                <a:latin typeface="Arial" charset="0"/>
                <a:ea typeface="ＭＳ Ｐゴシック" charset="0"/>
                <a:cs typeface="ＭＳ Ｐゴシック" charset="0"/>
              </a:rPr>
              <a:t>CTA</a:t>
            </a:r>
            <a:endParaRPr lang="es-ES" sz="2400" dirty="0">
              <a:solidFill>
                <a:srgbClr val="FF0000"/>
              </a:solidFill>
              <a:latin typeface="Arial" charset="0"/>
              <a:ea typeface="ＭＳ Ｐゴシック" charset="0"/>
              <a:cs typeface="ＭＳ Ｐゴシック" charset="0"/>
            </a:endParaRPr>
          </a:p>
        </p:txBody>
      </p:sp>
      <p:sp>
        <p:nvSpPr>
          <p:cNvPr id="3" name="Rectángulo 2"/>
          <p:cNvSpPr/>
          <p:nvPr/>
        </p:nvSpPr>
        <p:spPr>
          <a:xfrm>
            <a:off x="3203848" y="5517232"/>
            <a:ext cx="4572000" cy="830997"/>
          </a:xfrm>
          <a:prstGeom prst="rect">
            <a:avLst/>
          </a:prstGeom>
        </p:spPr>
        <p:txBody>
          <a:bodyPr>
            <a:spAutoFit/>
          </a:bodyPr>
          <a:lstStyle/>
          <a:p>
            <a:r>
              <a:rPr lang="en-US" sz="4800" dirty="0">
                <a:ea typeface="ＭＳ Ｐゴシック" charset="0"/>
                <a:cs typeface="ＭＳ Ｐゴシック" charset="0"/>
              </a:rPr>
              <a:t>ATGCCTACTG</a:t>
            </a:r>
            <a:endParaRPr lang="en-US" sz="4800" dirty="0">
              <a:latin typeface="Arial" charset="0"/>
              <a:ea typeface="ＭＳ Ｐゴシック" charset="0"/>
              <a:cs typeface="ＭＳ Ｐゴシック" charset="0"/>
            </a:endParaRPr>
          </a:p>
        </p:txBody>
      </p:sp>
      <p:sp>
        <p:nvSpPr>
          <p:cNvPr id="11" name="Rectángulo 10"/>
          <p:cNvSpPr/>
          <p:nvPr/>
        </p:nvSpPr>
        <p:spPr>
          <a:xfrm>
            <a:off x="2947172" y="3831431"/>
            <a:ext cx="777376" cy="461665"/>
          </a:xfrm>
          <a:prstGeom prst="rect">
            <a:avLst/>
          </a:prstGeom>
        </p:spPr>
        <p:txBody>
          <a:bodyPr wrap="none">
            <a:spAutoFit/>
          </a:bodyPr>
          <a:lstStyle/>
          <a:p>
            <a:pPr marL="454025" indent="-454025" defTabSz="914400">
              <a:spcBef>
                <a:spcPts val="2000"/>
              </a:spcBef>
              <a:buClr>
                <a:schemeClr val="bg1">
                  <a:lumMod val="65000"/>
                </a:schemeClr>
              </a:buClr>
              <a:buSzPct val="90000"/>
            </a:pPr>
            <a:r>
              <a:rPr lang="en-US" sz="2400" dirty="0">
                <a:solidFill>
                  <a:srgbClr val="FF0000"/>
                </a:solidFill>
                <a:latin typeface="Arial" charset="0"/>
                <a:ea typeface="ＭＳ Ｐゴシック" charset="0"/>
                <a:cs typeface="ＭＳ Ｐゴシック" charset="0"/>
              </a:rPr>
              <a:t>TAC</a:t>
            </a:r>
            <a:endParaRPr lang="es-ES" sz="2400" dirty="0">
              <a:solidFill>
                <a:srgbClr val="FF0000"/>
              </a:solidFill>
              <a:latin typeface="Arial" charset="0"/>
              <a:ea typeface="ＭＳ Ｐゴシック" charset="0"/>
              <a:cs typeface="ＭＳ Ｐゴシック" charset="0"/>
            </a:endParaRPr>
          </a:p>
        </p:txBody>
      </p:sp>
      <p:sp>
        <p:nvSpPr>
          <p:cNvPr id="12" name="Rectángulo 11"/>
          <p:cNvSpPr/>
          <p:nvPr/>
        </p:nvSpPr>
        <p:spPr>
          <a:xfrm>
            <a:off x="1491334" y="4402846"/>
            <a:ext cx="406932" cy="461665"/>
          </a:xfrm>
          <a:prstGeom prst="rect">
            <a:avLst/>
          </a:prstGeom>
        </p:spPr>
        <p:txBody>
          <a:bodyPr wrap="none">
            <a:spAutoFit/>
          </a:bodyPr>
          <a:lstStyle/>
          <a:p>
            <a:pPr marL="454025" indent="-454025" defTabSz="914400">
              <a:spcBef>
                <a:spcPts val="2000"/>
              </a:spcBef>
              <a:buClr>
                <a:schemeClr val="bg1">
                  <a:lumMod val="65000"/>
                </a:schemeClr>
              </a:buClr>
              <a:buSzPct val="90000"/>
            </a:pPr>
            <a:r>
              <a:rPr lang="en-US" sz="2400" dirty="0">
                <a:solidFill>
                  <a:srgbClr val="FF0000"/>
                </a:solidFill>
                <a:latin typeface="Arial" charset="0"/>
                <a:ea typeface="ＭＳ Ｐゴシック" charset="0"/>
                <a:cs typeface="ＭＳ Ｐゴシック" charset="0"/>
              </a:rPr>
              <a:t>C</a:t>
            </a:r>
            <a:endParaRPr lang="es-ES" sz="2400" dirty="0">
              <a:solidFill>
                <a:srgbClr val="FF0000"/>
              </a:solidFill>
              <a:latin typeface="Arial" charset="0"/>
              <a:ea typeface="ＭＳ Ｐゴシック" charset="0"/>
              <a:cs typeface="ＭＳ Ｐゴシック" charset="0"/>
            </a:endParaRPr>
          </a:p>
        </p:txBody>
      </p:sp>
      <p:sp>
        <p:nvSpPr>
          <p:cNvPr id="5" name="Rectángulo 4"/>
          <p:cNvSpPr/>
          <p:nvPr/>
        </p:nvSpPr>
        <p:spPr>
          <a:xfrm>
            <a:off x="5868144" y="3068960"/>
            <a:ext cx="2520280" cy="1723549"/>
          </a:xfrm>
          <a:prstGeom prst="rect">
            <a:avLst/>
          </a:prstGeom>
        </p:spPr>
        <p:txBody>
          <a:bodyPr wrap="square">
            <a:spAutoFit/>
          </a:bodyPr>
          <a:lstStyle/>
          <a:p>
            <a:pPr>
              <a:lnSpc>
                <a:spcPct val="150000"/>
              </a:lnSpc>
            </a:pPr>
            <a:r>
              <a:rPr lang="en-US" sz="2400" dirty="0">
                <a:solidFill>
                  <a:schemeClr val="tx1">
                    <a:lumMod val="85000"/>
                    <a:lumOff val="15000"/>
                  </a:schemeClr>
                </a:solidFill>
                <a:latin typeface="Arial" charset="0"/>
                <a:ea typeface="ＭＳ Ｐゴシック" charset="0"/>
                <a:cs typeface="ＭＳ Ｐゴシック" charset="0"/>
              </a:rPr>
              <a:t>   </a:t>
            </a:r>
            <a:r>
              <a:rPr lang="en-US" sz="2400" b="1" dirty="0">
                <a:solidFill>
                  <a:srgbClr val="008000"/>
                </a:solidFill>
                <a:latin typeface="Arial" charset="0"/>
                <a:ea typeface="ＭＳ Ｐゴシック" charset="0"/>
                <a:cs typeface="ＭＳ Ｐゴシック" charset="0"/>
              </a:rPr>
              <a:t>CCTAC</a:t>
            </a:r>
          </a:p>
          <a:p>
            <a:pPr>
              <a:lnSpc>
                <a:spcPct val="150000"/>
              </a:lnSpc>
            </a:pPr>
            <a:r>
              <a:rPr lang="en-US" sz="2400" b="1" dirty="0">
                <a:solidFill>
                  <a:srgbClr val="008000"/>
                </a:solidFill>
                <a:latin typeface="Arial" charset="0"/>
                <a:ea typeface="ＭＳ Ｐゴシック" charset="0"/>
                <a:cs typeface="ＭＳ Ｐゴシック" charset="0"/>
              </a:rPr>
              <a:t>GCCTACTG</a:t>
            </a:r>
          </a:p>
          <a:p>
            <a:pPr>
              <a:lnSpc>
                <a:spcPct val="150000"/>
              </a:lnSpc>
            </a:pPr>
            <a:r>
              <a:rPr lang="en-US" sz="2400" b="1" dirty="0">
                <a:solidFill>
                  <a:srgbClr val="008000"/>
                </a:solidFill>
                <a:latin typeface="Arial" charset="0"/>
                <a:ea typeface="ＭＳ Ｐゴシック" charset="0"/>
                <a:cs typeface="ＭＳ Ｐゴシック" charset="0"/>
              </a:rPr>
              <a:t>     CTACTG</a:t>
            </a:r>
          </a:p>
        </p:txBody>
      </p:sp>
    </p:spTree>
    <p:extLst>
      <p:ext uri="{BB962C8B-B14F-4D97-AF65-F5344CB8AC3E}">
        <p14:creationId xmlns:p14="http://schemas.microsoft.com/office/powerpoint/2010/main" val="404315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3"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2876" y="548680"/>
            <a:ext cx="8574087" cy="967840"/>
          </a:xfrm>
        </p:spPr>
        <p:txBody>
          <a:bodyPr/>
          <a:lstStyle/>
          <a:p>
            <a:r>
              <a:rPr lang="es-ES" dirty="0" err="1"/>
              <a:t>Selecting</a:t>
            </a:r>
            <a:r>
              <a:rPr lang="es-ES" dirty="0"/>
              <a:t> </a:t>
            </a:r>
            <a:r>
              <a:rPr lang="es-ES" dirty="0" err="1"/>
              <a:t>the</a:t>
            </a:r>
            <a:r>
              <a:rPr lang="es-ES" dirty="0"/>
              <a:t> </a:t>
            </a:r>
            <a:r>
              <a:rPr lang="es-ES" i="1" dirty="0"/>
              <a:t>k</a:t>
            </a:r>
            <a:r>
              <a:rPr lang="es-ES" dirty="0"/>
              <a:t>-</a:t>
            </a:r>
            <a:r>
              <a:rPr lang="es-ES" dirty="0" err="1"/>
              <a:t>mer</a:t>
            </a:r>
            <a:r>
              <a:rPr lang="es-ES" dirty="0"/>
              <a:t>: </a:t>
            </a:r>
            <a:r>
              <a:rPr lang="es-ES" dirty="0" err="1"/>
              <a:t>Velvet</a:t>
            </a:r>
            <a:r>
              <a:rPr lang="es-ES" dirty="0"/>
              <a:t> </a:t>
            </a:r>
            <a:r>
              <a:rPr lang="es-ES" dirty="0" err="1"/>
              <a:t>Optimizer</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70</a:t>
            </a:fld>
            <a:endParaRPr lang="en-US" dirty="0"/>
          </a:p>
        </p:txBody>
      </p:sp>
      <p:sp>
        <p:nvSpPr>
          <p:cNvPr id="29" name="TextBox 28"/>
          <p:cNvSpPr txBox="1"/>
          <p:nvPr/>
        </p:nvSpPr>
        <p:spPr>
          <a:xfrm>
            <a:off x="360586" y="2420888"/>
            <a:ext cx="7129125" cy="769441"/>
          </a:xfrm>
          <a:prstGeom prst="rect">
            <a:avLst/>
          </a:prstGeom>
          <a:noFill/>
        </p:spPr>
        <p:txBody>
          <a:bodyPr wrap="none" rtlCol="0">
            <a:spAutoFit/>
          </a:bodyPr>
          <a:lstStyle/>
          <a:p>
            <a:r>
              <a:rPr lang="en-US" sz="2400" dirty="0"/>
              <a:t>Run velvet for a collection of k-</a:t>
            </a:r>
            <a:r>
              <a:rPr lang="en-US" sz="2400" dirty="0" err="1"/>
              <a:t>mer</a:t>
            </a:r>
            <a:r>
              <a:rPr lang="en-US" sz="2400" dirty="0"/>
              <a:t> values: </a:t>
            </a:r>
            <a:r>
              <a:rPr lang="en-US" sz="4400" dirty="0" err="1"/>
              <a:t>k</a:t>
            </a:r>
            <a:r>
              <a:rPr lang="en-US" sz="4400" baseline="-25000" dirty="0" err="1"/>
              <a:t>i</a:t>
            </a:r>
            <a:r>
              <a:rPr lang="en-US" sz="4400" dirty="0"/>
              <a:t>&lt;K&lt;</a:t>
            </a:r>
            <a:r>
              <a:rPr lang="en-US" sz="4400" dirty="0" err="1"/>
              <a:t>k</a:t>
            </a:r>
            <a:r>
              <a:rPr lang="en-US" sz="4400" baseline="-25000" dirty="0" err="1"/>
              <a:t>j</a:t>
            </a:r>
            <a:endParaRPr lang="en-US" sz="4400" dirty="0"/>
          </a:p>
        </p:txBody>
      </p:sp>
      <p:sp>
        <p:nvSpPr>
          <p:cNvPr id="30" name="TextBox 29"/>
          <p:cNvSpPr txBox="1"/>
          <p:nvPr/>
        </p:nvSpPr>
        <p:spPr>
          <a:xfrm>
            <a:off x="360586" y="3678123"/>
            <a:ext cx="8580883" cy="830997"/>
          </a:xfrm>
          <a:prstGeom prst="rect">
            <a:avLst/>
          </a:prstGeom>
          <a:noFill/>
        </p:spPr>
        <p:txBody>
          <a:bodyPr wrap="square" rtlCol="0">
            <a:spAutoFit/>
          </a:bodyPr>
          <a:lstStyle/>
          <a:p>
            <a:r>
              <a:rPr lang="en-US" sz="2400" dirty="0"/>
              <a:t>Pick the assembly that is best at some metric, e.g., N50, total length, number of </a:t>
            </a:r>
            <a:r>
              <a:rPr lang="en-US" sz="2400" dirty="0" err="1"/>
              <a:t>contigs</a:t>
            </a:r>
            <a:r>
              <a:rPr lang="en-US" sz="2400" dirty="0"/>
              <a:t>.</a:t>
            </a:r>
          </a:p>
        </p:txBody>
      </p:sp>
      <p:sp>
        <p:nvSpPr>
          <p:cNvPr id="31" name="TextBox 30"/>
          <p:cNvSpPr txBox="1"/>
          <p:nvPr/>
        </p:nvSpPr>
        <p:spPr>
          <a:xfrm>
            <a:off x="0" y="5157192"/>
            <a:ext cx="9144000" cy="954107"/>
          </a:xfrm>
          <a:prstGeom prst="rect">
            <a:avLst/>
          </a:prstGeom>
          <a:noFill/>
        </p:spPr>
        <p:txBody>
          <a:bodyPr wrap="square" rtlCol="0">
            <a:spAutoFit/>
          </a:bodyPr>
          <a:lstStyle/>
          <a:p>
            <a:pPr algn="ctr"/>
            <a:r>
              <a:rPr lang="en-US" sz="2800" dirty="0"/>
              <a:t>Very simple strategy, but very time consuming. We will use a manual version of this in the practical session.</a:t>
            </a:r>
          </a:p>
        </p:txBody>
      </p:sp>
    </p:spTree>
    <p:extLst>
      <p:ext uri="{BB962C8B-B14F-4D97-AF65-F5344CB8AC3E}">
        <p14:creationId xmlns:p14="http://schemas.microsoft.com/office/powerpoint/2010/main" val="19303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2876" y="548680"/>
            <a:ext cx="8574087" cy="967840"/>
          </a:xfrm>
        </p:spPr>
        <p:txBody>
          <a:bodyPr/>
          <a:lstStyle/>
          <a:p>
            <a:r>
              <a:rPr lang="es-ES" dirty="0" err="1"/>
              <a:t>Selecting</a:t>
            </a:r>
            <a:r>
              <a:rPr lang="es-ES" dirty="0"/>
              <a:t> </a:t>
            </a:r>
            <a:r>
              <a:rPr lang="es-ES" dirty="0" err="1"/>
              <a:t>the</a:t>
            </a:r>
            <a:r>
              <a:rPr lang="es-ES" dirty="0"/>
              <a:t> </a:t>
            </a:r>
            <a:r>
              <a:rPr lang="es-ES" i="1" dirty="0" err="1"/>
              <a:t>k</a:t>
            </a:r>
            <a:r>
              <a:rPr lang="es-ES" dirty="0" err="1"/>
              <a:t>-mer:KMERGENIE</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71</a:t>
            </a:fld>
            <a:endParaRPr lang="en-US" dirty="0"/>
          </a:p>
        </p:txBody>
      </p:sp>
      <p:sp>
        <p:nvSpPr>
          <p:cNvPr id="3" name="Rectangle 2"/>
          <p:cNvSpPr/>
          <p:nvPr/>
        </p:nvSpPr>
        <p:spPr>
          <a:xfrm>
            <a:off x="4086693" y="6020127"/>
            <a:ext cx="5057307" cy="430887"/>
          </a:xfrm>
          <a:prstGeom prst="rect">
            <a:avLst/>
          </a:prstGeom>
        </p:spPr>
        <p:txBody>
          <a:bodyPr wrap="none">
            <a:spAutoFit/>
          </a:bodyPr>
          <a:lstStyle/>
          <a:p>
            <a:pPr algn="r"/>
            <a:r>
              <a:rPr lang="en-US" sz="1100" dirty="0">
                <a:hlinkClick r:id="rId2"/>
              </a:rPr>
              <a:t>http://kmergenie.bx.psu.edu/</a:t>
            </a:r>
            <a:endParaRPr lang="en-US" sz="1100" dirty="0"/>
          </a:p>
          <a:p>
            <a:pPr algn="r"/>
            <a:r>
              <a:rPr lang="en-US" sz="1100" dirty="0" err="1"/>
              <a:t>Chikhi</a:t>
            </a:r>
            <a:r>
              <a:rPr lang="en-US" sz="1100" dirty="0"/>
              <a:t> &amp; </a:t>
            </a:r>
            <a:r>
              <a:rPr lang="en-US" sz="1100" dirty="0" err="1"/>
              <a:t>Medvedev</a:t>
            </a:r>
            <a:r>
              <a:rPr lang="en-US" sz="1100" dirty="0"/>
              <a:t>. 2014. http://</a:t>
            </a:r>
            <a:r>
              <a:rPr lang="en-US" sz="1100" dirty="0" err="1"/>
              <a:t>bioinformatics.oxfordjournals.org</a:t>
            </a:r>
            <a:r>
              <a:rPr lang="en-US" sz="1100" dirty="0"/>
              <a:t>/content/30/1/31</a:t>
            </a:r>
          </a:p>
        </p:txBody>
      </p:sp>
      <p:sp>
        <p:nvSpPr>
          <p:cNvPr id="8" name="TextBox 7"/>
          <p:cNvSpPr txBox="1"/>
          <p:nvPr/>
        </p:nvSpPr>
        <p:spPr>
          <a:xfrm>
            <a:off x="35496" y="1772816"/>
            <a:ext cx="9123010" cy="461665"/>
          </a:xfrm>
          <a:prstGeom prst="rect">
            <a:avLst/>
          </a:prstGeom>
          <a:noFill/>
        </p:spPr>
        <p:txBody>
          <a:bodyPr wrap="none" rtlCol="0">
            <a:spAutoFit/>
          </a:bodyPr>
          <a:lstStyle/>
          <a:p>
            <a:r>
              <a:rPr lang="en-US" sz="2400" dirty="0"/>
              <a:t>A fast and efficient way to compute best </a:t>
            </a:r>
            <a:r>
              <a:rPr lang="en-US" sz="2400" i="1" dirty="0"/>
              <a:t>k</a:t>
            </a:r>
            <a:r>
              <a:rPr lang="en-US" sz="2400" dirty="0"/>
              <a:t>-</a:t>
            </a:r>
            <a:r>
              <a:rPr lang="en-US" sz="2400" dirty="0" err="1"/>
              <a:t>mer</a:t>
            </a:r>
            <a:r>
              <a:rPr lang="en-US" sz="2400" dirty="0"/>
              <a:t> for a de </a:t>
            </a:r>
            <a:r>
              <a:rPr lang="en-US" sz="2400" dirty="0" err="1"/>
              <a:t>Bruijn</a:t>
            </a:r>
            <a:r>
              <a:rPr lang="en-US" sz="2400" dirty="0"/>
              <a:t> assembly</a:t>
            </a:r>
          </a:p>
        </p:txBody>
      </p:sp>
      <p:sp>
        <p:nvSpPr>
          <p:cNvPr id="9" name="TextBox 8"/>
          <p:cNvSpPr txBox="1"/>
          <p:nvPr/>
        </p:nvSpPr>
        <p:spPr>
          <a:xfrm>
            <a:off x="387441" y="2204864"/>
            <a:ext cx="7382838" cy="461665"/>
          </a:xfrm>
          <a:prstGeom prst="rect">
            <a:avLst/>
          </a:prstGeom>
          <a:noFill/>
        </p:spPr>
        <p:txBody>
          <a:bodyPr wrap="none" rtlCol="0">
            <a:spAutoFit/>
          </a:bodyPr>
          <a:lstStyle/>
          <a:p>
            <a:r>
              <a:rPr lang="en-US" sz="2400" dirty="0"/>
              <a:t>1. Compute multiplicity histogram, for various values of </a:t>
            </a:r>
            <a:r>
              <a:rPr lang="en-US" sz="2400" i="1" dirty="0"/>
              <a:t>k</a:t>
            </a:r>
          </a:p>
        </p:txBody>
      </p:sp>
      <p:pic>
        <p:nvPicPr>
          <p:cNvPr id="11" name="Picture 10" descr="Screen Shot 2015-09-07 at 9.5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 y="2780928"/>
            <a:ext cx="9144000" cy="2460061"/>
          </a:xfrm>
          <a:prstGeom prst="rect">
            <a:avLst/>
          </a:prstGeom>
        </p:spPr>
      </p:pic>
      <p:grpSp>
        <p:nvGrpSpPr>
          <p:cNvPr id="19" name="Group 18"/>
          <p:cNvGrpSpPr/>
          <p:nvPr/>
        </p:nvGrpSpPr>
        <p:grpSpPr>
          <a:xfrm>
            <a:off x="1115616" y="2588711"/>
            <a:ext cx="1770615" cy="2064425"/>
            <a:chOff x="1115616" y="2948751"/>
            <a:chExt cx="1770615" cy="2064425"/>
          </a:xfrm>
        </p:grpSpPr>
        <p:cxnSp>
          <p:nvCxnSpPr>
            <p:cNvPr id="15" name="Straight Connector 14"/>
            <p:cNvCxnSpPr/>
            <p:nvPr/>
          </p:nvCxnSpPr>
          <p:spPr>
            <a:xfrm flipV="1">
              <a:off x="1763688" y="4149080"/>
              <a:ext cx="0" cy="864096"/>
            </a:xfrm>
            <a:prstGeom prst="line">
              <a:avLst/>
            </a:prstGeom>
            <a:ln w="3810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15616" y="2948751"/>
              <a:ext cx="1770615" cy="1200329"/>
            </a:xfrm>
            <a:prstGeom prst="rect">
              <a:avLst/>
            </a:prstGeom>
            <a:solidFill>
              <a:srgbClr val="FFFFFF">
                <a:alpha val="50000"/>
              </a:srgbClr>
            </a:solidFill>
            <a:ln>
              <a:solidFill>
                <a:srgbClr val="3366FF"/>
              </a:solidFill>
            </a:ln>
          </p:spPr>
          <p:txBody>
            <a:bodyPr wrap="square" rtlCol="0">
              <a:spAutoFit/>
            </a:bodyPr>
            <a:lstStyle/>
            <a:p>
              <a:r>
                <a:rPr lang="en-US" dirty="0">
                  <a:solidFill>
                    <a:srgbClr val="3366FF"/>
                  </a:solidFill>
                </a:rPr>
                <a:t>Number of distinct </a:t>
              </a:r>
              <a:r>
                <a:rPr lang="en-US" i="1" dirty="0">
                  <a:solidFill>
                    <a:srgbClr val="3366FF"/>
                  </a:solidFill>
                </a:rPr>
                <a:t>k</a:t>
              </a:r>
              <a:r>
                <a:rPr lang="en-US" dirty="0">
                  <a:solidFill>
                    <a:srgbClr val="3366FF"/>
                  </a:solidFill>
                </a:rPr>
                <a:t>-</a:t>
              </a:r>
              <a:r>
                <a:rPr lang="en-US" dirty="0" err="1">
                  <a:solidFill>
                    <a:srgbClr val="3366FF"/>
                  </a:solidFill>
                </a:rPr>
                <a:t>mers</a:t>
              </a:r>
              <a:r>
                <a:rPr lang="en-US" dirty="0">
                  <a:solidFill>
                    <a:srgbClr val="3366FF"/>
                  </a:solidFill>
                </a:rPr>
                <a:t> with multiplicity 60</a:t>
              </a:r>
            </a:p>
          </p:txBody>
        </p:sp>
      </p:grpSp>
      <p:grpSp>
        <p:nvGrpSpPr>
          <p:cNvPr id="24" name="Group 23"/>
          <p:cNvGrpSpPr/>
          <p:nvPr/>
        </p:nvGrpSpPr>
        <p:grpSpPr>
          <a:xfrm>
            <a:off x="3714477" y="2636912"/>
            <a:ext cx="713507" cy="2016224"/>
            <a:chOff x="3714477" y="2996952"/>
            <a:chExt cx="713507" cy="2016224"/>
          </a:xfrm>
        </p:grpSpPr>
        <p:sp>
          <p:nvSpPr>
            <p:cNvPr id="21" name="Oval 20"/>
            <p:cNvSpPr/>
            <p:nvPr/>
          </p:nvSpPr>
          <p:spPr>
            <a:xfrm>
              <a:off x="3779912" y="3284984"/>
              <a:ext cx="378789" cy="1728192"/>
            </a:xfrm>
            <a:prstGeom prst="ellipse">
              <a:avLst/>
            </a:prstGeom>
            <a:solidFill>
              <a:schemeClr val="bg1">
                <a:lumMod val="65000"/>
                <a:alpha val="47000"/>
              </a:schemeClr>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714477" y="2996952"/>
              <a:ext cx="713507" cy="369332"/>
            </a:xfrm>
            <a:prstGeom prst="rect">
              <a:avLst/>
            </a:prstGeom>
            <a:noFill/>
          </p:spPr>
          <p:txBody>
            <a:bodyPr wrap="none" rtlCol="0">
              <a:spAutoFit/>
            </a:bodyPr>
            <a:lstStyle/>
            <a:p>
              <a:r>
                <a:rPr lang="en-US" dirty="0"/>
                <a:t>Noise</a:t>
              </a:r>
            </a:p>
          </p:txBody>
        </p:sp>
      </p:grpSp>
      <p:grpSp>
        <p:nvGrpSpPr>
          <p:cNvPr id="26" name="Group 25"/>
          <p:cNvGrpSpPr/>
          <p:nvPr/>
        </p:nvGrpSpPr>
        <p:grpSpPr>
          <a:xfrm>
            <a:off x="4086695" y="3419708"/>
            <a:ext cx="1133378" cy="1089412"/>
            <a:chOff x="4107480" y="3779748"/>
            <a:chExt cx="806216" cy="1089412"/>
          </a:xfrm>
        </p:grpSpPr>
        <p:sp>
          <p:nvSpPr>
            <p:cNvPr id="22" name="Oval 21"/>
            <p:cNvSpPr/>
            <p:nvPr/>
          </p:nvSpPr>
          <p:spPr>
            <a:xfrm>
              <a:off x="4107480" y="4149080"/>
              <a:ext cx="806216" cy="720080"/>
            </a:xfrm>
            <a:prstGeom prst="ellipse">
              <a:avLst/>
            </a:prstGeom>
            <a:solidFill>
              <a:srgbClr val="008000">
                <a:alpha val="47000"/>
              </a:srgbClr>
            </a:solidFill>
            <a:ln>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176520" y="3779748"/>
              <a:ext cx="737176" cy="369332"/>
            </a:xfrm>
            <a:prstGeom prst="rect">
              <a:avLst/>
            </a:prstGeom>
            <a:noFill/>
          </p:spPr>
          <p:txBody>
            <a:bodyPr wrap="none" rtlCol="0">
              <a:spAutoFit/>
            </a:bodyPr>
            <a:lstStyle/>
            <a:p>
              <a:r>
                <a:rPr lang="en-US" dirty="0">
                  <a:solidFill>
                    <a:srgbClr val="008000"/>
                  </a:solidFill>
                </a:rPr>
                <a:t>Signal</a:t>
              </a:r>
            </a:p>
          </p:txBody>
        </p:sp>
      </p:grpSp>
      <p:sp>
        <p:nvSpPr>
          <p:cNvPr id="27" name="TextBox 26"/>
          <p:cNvSpPr txBox="1"/>
          <p:nvPr/>
        </p:nvSpPr>
        <p:spPr>
          <a:xfrm>
            <a:off x="395274" y="5085184"/>
            <a:ext cx="6553434" cy="461665"/>
          </a:xfrm>
          <a:prstGeom prst="rect">
            <a:avLst/>
          </a:prstGeom>
          <a:noFill/>
        </p:spPr>
        <p:txBody>
          <a:bodyPr wrap="none" rtlCol="0">
            <a:spAutoFit/>
          </a:bodyPr>
          <a:lstStyle/>
          <a:p>
            <a:r>
              <a:rPr lang="en-US" sz="2400" dirty="0"/>
              <a:t>2. Estimate the number of genomic </a:t>
            </a:r>
            <a:r>
              <a:rPr lang="en-US" sz="2400" i="1" dirty="0"/>
              <a:t>k</a:t>
            </a:r>
            <a:r>
              <a:rPr lang="en-US" sz="2400" dirty="0"/>
              <a:t>-</a:t>
            </a:r>
            <a:r>
              <a:rPr lang="en-US" sz="2400" dirty="0" err="1"/>
              <a:t>mers</a:t>
            </a:r>
            <a:r>
              <a:rPr lang="en-US" sz="2400" dirty="0"/>
              <a:t> (signal)</a:t>
            </a:r>
            <a:endParaRPr lang="en-US" sz="2400" i="1" dirty="0"/>
          </a:p>
        </p:txBody>
      </p:sp>
      <p:sp>
        <p:nvSpPr>
          <p:cNvPr id="28" name="Rectangle 27"/>
          <p:cNvSpPr/>
          <p:nvPr/>
        </p:nvSpPr>
        <p:spPr>
          <a:xfrm>
            <a:off x="350936" y="5517232"/>
            <a:ext cx="8613552" cy="830997"/>
          </a:xfrm>
          <a:prstGeom prst="rect">
            <a:avLst/>
          </a:prstGeom>
        </p:spPr>
        <p:txBody>
          <a:bodyPr wrap="square">
            <a:spAutoFit/>
          </a:bodyPr>
          <a:lstStyle/>
          <a:p>
            <a:r>
              <a:rPr lang="en-US" sz="2400" dirty="0"/>
              <a:t> 3. The</a:t>
            </a:r>
            <a:r>
              <a:rPr lang="en-US" dirty="0"/>
              <a:t> </a:t>
            </a:r>
            <a:r>
              <a:rPr lang="en-US" sz="2400" dirty="0"/>
              <a:t>best k for assembly is the one which provides the most distinct genomic k-</a:t>
            </a:r>
            <a:r>
              <a:rPr lang="en-US" sz="2400" dirty="0" err="1"/>
              <a:t>mers</a:t>
            </a:r>
            <a:r>
              <a:rPr lang="en-US" sz="2400" dirty="0"/>
              <a:t>.</a:t>
            </a:r>
          </a:p>
        </p:txBody>
      </p:sp>
    </p:spTree>
    <p:extLst>
      <p:ext uri="{BB962C8B-B14F-4D97-AF65-F5344CB8AC3E}">
        <p14:creationId xmlns:p14="http://schemas.microsoft.com/office/powerpoint/2010/main" val="7286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715" y="557154"/>
            <a:ext cx="8574087" cy="967840"/>
          </a:xfrm>
        </p:spPr>
        <p:txBody>
          <a:bodyPr/>
          <a:lstStyle/>
          <a:p>
            <a:r>
              <a:rPr lang="es-ES" dirty="0" err="1"/>
              <a:t>Comparing</a:t>
            </a:r>
            <a:r>
              <a:rPr lang="es-ES" dirty="0"/>
              <a:t> </a:t>
            </a:r>
            <a:r>
              <a:rPr lang="es-ES" dirty="0" err="1"/>
              <a:t>assemblers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72</a:t>
            </a:fld>
            <a:endParaRPr lang="en-US" dirty="0"/>
          </a:p>
        </p:txBody>
      </p:sp>
      <p:sp>
        <p:nvSpPr>
          <p:cNvPr id="8" name="Rectangle 7"/>
          <p:cNvSpPr/>
          <p:nvPr/>
        </p:nvSpPr>
        <p:spPr>
          <a:xfrm>
            <a:off x="297532" y="2060848"/>
            <a:ext cx="8571947" cy="646331"/>
          </a:xfrm>
          <a:prstGeom prst="rect">
            <a:avLst/>
          </a:prstGeom>
        </p:spPr>
        <p:txBody>
          <a:bodyPr wrap="square">
            <a:spAutoFit/>
          </a:bodyPr>
          <a:lstStyle/>
          <a:p>
            <a:r>
              <a:rPr lang="en-US" dirty="0"/>
              <a:t>Development of software for genome assembly is a very dynamic area, and this is related to the continuous changes in the sequencing technologies,</a:t>
            </a:r>
          </a:p>
        </p:txBody>
      </p:sp>
      <p:sp>
        <p:nvSpPr>
          <p:cNvPr id="3" name="TextBox 2"/>
          <p:cNvSpPr txBox="1"/>
          <p:nvPr/>
        </p:nvSpPr>
        <p:spPr>
          <a:xfrm>
            <a:off x="297532" y="3135982"/>
            <a:ext cx="8410704" cy="653058"/>
          </a:xfrm>
          <a:prstGeom prst="rect">
            <a:avLst/>
          </a:prstGeom>
          <a:noFill/>
        </p:spPr>
        <p:txBody>
          <a:bodyPr wrap="square" rtlCol="0">
            <a:spAutoFit/>
          </a:bodyPr>
          <a:lstStyle/>
          <a:p>
            <a:r>
              <a:rPr lang="en-US" dirty="0"/>
              <a:t>For you project, it is always advisable to use more than a single assembler, and then compare results, or even merge results</a:t>
            </a:r>
          </a:p>
        </p:txBody>
      </p:sp>
      <p:sp>
        <p:nvSpPr>
          <p:cNvPr id="10" name="TextBox 9"/>
          <p:cNvSpPr txBox="1"/>
          <p:nvPr/>
        </p:nvSpPr>
        <p:spPr>
          <a:xfrm>
            <a:off x="306404" y="3995772"/>
            <a:ext cx="8410704" cy="369332"/>
          </a:xfrm>
          <a:prstGeom prst="rect">
            <a:avLst/>
          </a:prstGeom>
          <a:noFill/>
        </p:spPr>
        <p:txBody>
          <a:bodyPr wrap="square" rtlCol="0">
            <a:spAutoFit/>
          </a:bodyPr>
          <a:lstStyle/>
          <a:p>
            <a:r>
              <a:rPr lang="en-US" dirty="0"/>
              <a:t>A good starting point, is to check the results of comparison of different assemblers:</a:t>
            </a:r>
          </a:p>
        </p:txBody>
      </p:sp>
      <p:sp>
        <p:nvSpPr>
          <p:cNvPr id="5" name="TextBox 4"/>
          <p:cNvSpPr txBox="1"/>
          <p:nvPr/>
        </p:nvSpPr>
        <p:spPr>
          <a:xfrm>
            <a:off x="306404" y="4676106"/>
            <a:ext cx="4596130" cy="923330"/>
          </a:xfrm>
          <a:prstGeom prst="rect">
            <a:avLst/>
          </a:prstGeom>
          <a:noFill/>
        </p:spPr>
        <p:txBody>
          <a:bodyPr wrap="none" rtlCol="0">
            <a:spAutoFit/>
          </a:bodyPr>
          <a:lstStyle/>
          <a:p>
            <a:r>
              <a:rPr lang="en-US" dirty="0"/>
              <a:t>GAGE: 			</a:t>
            </a:r>
            <a:r>
              <a:rPr lang="en-US" dirty="0">
                <a:hlinkClick r:id="rId2"/>
              </a:rPr>
              <a:t>http://gage.cbcb.umd.edu/</a:t>
            </a:r>
            <a:endParaRPr lang="en-US" dirty="0"/>
          </a:p>
          <a:p>
            <a:r>
              <a:rPr lang="en-US" dirty="0" err="1"/>
              <a:t>Assemblathon</a:t>
            </a:r>
            <a:r>
              <a:rPr lang="en-US" dirty="0"/>
              <a:t>: 	</a:t>
            </a:r>
            <a:r>
              <a:rPr lang="en-US" dirty="0">
                <a:hlinkClick r:id="rId3"/>
              </a:rPr>
              <a:t>http://assemblathon.org/</a:t>
            </a:r>
            <a:endParaRPr lang="en-US" dirty="0"/>
          </a:p>
          <a:p>
            <a:endParaRPr lang="en-US" dirty="0"/>
          </a:p>
        </p:txBody>
      </p:sp>
    </p:spTree>
    <p:extLst>
      <p:ext uri="{BB962C8B-B14F-4D97-AF65-F5344CB8AC3E}">
        <p14:creationId xmlns:p14="http://schemas.microsoft.com/office/powerpoint/2010/main" val="3721802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iAndes_logo.jpg"/>
          <p:cNvPicPr>
            <a:picLocks noChangeAspect="1"/>
          </p:cNvPicPr>
          <p:nvPr/>
        </p:nvPicPr>
        <p:blipFill>
          <a:blip r:embed="rId3"/>
          <a:stretch>
            <a:fillRect/>
          </a:stretch>
        </p:blipFill>
        <p:spPr>
          <a:xfrm>
            <a:off x="0" y="6460458"/>
            <a:ext cx="1043608" cy="417087"/>
          </a:xfrm>
          <a:prstGeom prst="rect">
            <a:avLst/>
          </a:prstGeom>
        </p:spPr>
      </p:pic>
      <p:sp>
        <p:nvSpPr>
          <p:cNvPr id="4" name="TextBox 3"/>
          <p:cNvSpPr txBox="1"/>
          <p:nvPr/>
        </p:nvSpPr>
        <p:spPr>
          <a:xfrm>
            <a:off x="0" y="3277433"/>
            <a:ext cx="9144000" cy="1200329"/>
          </a:xfrm>
          <a:prstGeom prst="rect">
            <a:avLst/>
          </a:prstGeom>
          <a:noFill/>
        </p:spPr>
        <p:txBody>
          <a:bodyPr wrap="square" rtlCol="0">
            <a:spAutoFit/>
          </a:bodyPr>
          <a:lstStyle/>
          <a:p>
            <a:pPr algn="ctr"/>
            <a:r>
              <a:rPr lang="en-US" sz="7200" b="1" dirty="0"/>
              <a:t>Evaluating assemblies</a:t>
            </a:r>
          </a:p>
        </p:txBody>
      </p:sp>
      <p:sp>
        <p:nvSpPr>
          <p:cNvPr id="5" name="Title 4"/>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6357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Best</a:t>
            </a:r>
            <a:r>
              <a:rPr lang="es-ES" dirty="0"/>
              <a:t> </a:t>
            </a:r>
            <a:r>
              <a:rPr lang="es-ES" dirty="0" err="1"/>
              <a:t>assembly</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74</a:t>
            </a:fld>
            <a:endParaRPr lang="en-US" dirty="0"/>
          </a:p>
        </p:txBody>
      </p:sp>
      <p:sp>
        <p:nvSpPr>
          <p:cNvPr id="3" name="TextBox 2"/>
          <p:cNvSpPr txBox="1"/>
          <p:nvPr/>
        </p:nvSpPr>
        <p:spPr>
          <a:xfrm>
            <a:off x="0" y="2708920"/>
            <a:ext cx="9144000" cy="2123658"/>
          </a:xfrm>
          <a:prstGeom prst="rect">
            <a:avLst/>
          </a:prstGeom>
          <a:noFill/>
        </p:spPr>
        <p:txBody>
          <a:bodyPr wrap="square" rtlCol="0">
            <a:spAutoFit/>
          </a:bodyPr>
          <a:lstStyle/>
          <a:p>
            <a:pPr algn="ctr"/>
            <a:r>
              <a:rPr lang="en-US" sz="6600" dirty="0"/>
              <a:t>What is the best assembly?</a:t>
            </a:r>
          </a:p>
        </p:txBody>
      </p:sp>
    </p:spTree>
    <p:extLst>
      <p:ext uri="{BB962C8B-B14F-4D97-AF65-F5344CB8AC3E}">
        <p14:creationId xmlns:p14="http://schemas.microsoft.com/office/powerpoint/2010/main" val="3701743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Assembly</a:t>
            </a:r>
            <a:r>
              <a:rPr lang="es-ES" dirty="0"/>
              <a:t> </a:t>
            </a:r>
            <a:r>
              <a:rPr lang="es-ES" dirty="0" err="1"/>
              <a:t>statistics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75</a:t>
            </a:fld>
            <a:endParaRPr lang="en-US" dirty="0"/>
          </a:p>
        </p:txBody>
      </p:sp>
      <p:sp>
        <p:nvSpPr>
          <p:cNvPr id="5" name="Rectangle 4"/>
          <p:cNvSpPr/>
          <p:nvPr/>
        </p:nvSpPr>
        <p:spPr>
          <a:xfrm>
            <a:off x="284163" y="1772816"/>
            <a:ext cx="1205979" cy="830997"/>
          </a:xfrm>
          <a:prstGeom prst="rect">
            <a:avLst/>
          </a:prstGeom>
        </p:spPr>
        <p:txBody>
          <a:bodyPr wrap="none">
            <a:spAutoFit/>
          </a:bodyPr>
          <a:lstStyle/>
          <a:p>
            <a:r>
              <a:rPr lang="en-US" sz="4800" b="1" dirty="0"/>
              <a:t>N50</a:t>
            </a:r>
          </a:p>
        </p:txBody>
      </p:sp>
      <p:pic>
        <p:nvPicPr>
          <p:cNvPr id="3" name="Picture 2"/>
          <p:cNvPicPr>
            <a:picLocks noChangeAspect="1"/>
          </p:cNvPicPr>
          <p:nvPr/>
        </p:nvPicPr>
        <p:blipFill>
          <a:blip r:embed="rId3"/>
          <a:stretch>
            <a:fillRect/>
          </a:stretch>
        </p:blipFill>
        <p:spPr>
          <a:xfrm>
            <a:off x="2664296" y="2074106"/>
            <a:ext cx="5940152" cy="3731158"/>
          </a:xfrm>
          <a:prstGeom prst="rect">
            <a:avLst/>
          </a:prstGeom>
        </p:spPr>
      </p:pic>
      <p:sp>
        <p:nvSpPr>
          <p:cNvPr id="4" name="Rectangle 3"/>
          <p:cNvSpPr/>
          <p:nvPr/>
        </p:nvSpPr>
        <p:spPr>
          <a:xfrm>
            <a:off x="16598" y="6165304"/>
            <a:ext cx="7939777" cy="261610"/>
          </a:xfrm>
          <a:prstGeom prst="rect">
            <a:avLst/>
          </a:prstGeom>
        </p:spPr>
        <p:txBody>
          <a:bodyPr wrap="square">
            <a:spAutoFit/>
          </a:bodyPr>
          <a:lstStyle/>
          <a:p>
            <a:r>
              <a:rPr lang="en-US" sz="1100" dirty="0"/>
              <a:t>El-</a:t>
            </a:r>
            <a:r>
              <a:rPr lang="en-US" sz="1100" dirty="0" err="1"/>
              <a:t>Metwally</a:t>
            </a:r>
            <a:r>
              <a:rPr lang="en-US" sz="1100" dirty="0"/>
              <a:t>, et al., 2013. </a:t>
            </a:r>
            <a:r>
              <a:rPr lang="en-US" sz="1100" dirty="0">
                <a:hlinkClick r:id="rId4"/>
              </a:rPr>
              <a:t>http://journals.plos.org/ploscompbiol/article?id=10.1371/journal.pcbi.1003345</a:t>
            </a:r>
            <a:endParaRPr lang="en-US" sz="1100" dirty="0"/>
          </a:p>
        </p:txBody>
      </p:sp>
    </p:spTree>
    <p:extLst>
      <p:ext uri="{BB962C8B-B14F-4D97-AF65-F5344CB8AC3E}">
        <p14:creationId xmlns:p14="http://schemas.microsoft.com/office/powerpoint/2010/main" val="1175690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400" dirty="0"/>
              <a:t>Comparing assemblers</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76</a:t>
            </a:fld>
            <a:endParaRPr lang="en-US" dirty="0"/>
          </a:p>
        </p:txBody>
      </p:sp>
      <p:pic>
        <p:nvPicPr>
          <p:cNvPr id="5" name="Picture 4" descr="Screen Shot 2015-09-07 at 8.49.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204864"/>
            <a:ext cx="7022757" cy="2167430"/>
          </a:xfrm>
          <a:prstGeom prst="rect">
            <a:avLst/>
          </a:prstGeom>
        </p:spPr>
      </p:pic>
      <p:sp>
        <p:nvSpPr>
          <p:cNvPr id="7" name="Rectangle 6"/>
          <p:cNvSpPr/>
          <p:nvPr/>
        </p:nvSpPr>
        <p:spPr>
          <a:xfrm>
            <a:off x="0" y="1732166"/>
            <a:ext cx="2980303" cy="369332"/>
          </a:xfrm>
          <a:prstGeom prst="rect">
            <a:avLst/>
          </a:prstGeom>
        </p:spPr>
        <p:txBody>
          <a:bodyPr wrap="none">
            <a:spAutoFit/>
          </a:bodyPr>
          <a:lstStyle/>
          <a:p>
            <a:r>
              <a:rPr lang="en-US" dirty="0">
                <a:hlinkClick r:id="rId4"/>
              </a:rPr>
              <a:t>http://bioinf.spbau.ru/spades</a:t>
            </a:r>
            <a:endParaRPr lang="en-US" dirty="0"/>
          </a:p>
        </p:txBody>
      </p:sp>
      <p:sp>
        <p:nvSpPr>
          <p:cNvPr id="8" name="TextBox 7"/>
          <p:cNvSpPr txBox="1"/>
          <p:nvPr/>
        </p:nvSpPr>
        <p:spPr>
          <a:xfrm>
            <a:off x="5326506" y="1988840"/>
            <a:ext cx="901678" cy="230832"/>
          </a:xfrm>
          <a:prstGeom prst="rect">
            <a:avLst/>
          </a:prstGeom>
          <a:noFill/>
        </p:spPr>
        <p:txBody>
          <a:bodyPr wrap="none" rtlCol="0">
            <a:spAutoFit/>
          </a:bodyPr>
          <a:lstStyle/>
          <a:p>
            <a:r>
              <a:rPr lang="en-US" sz="900" dirty="0" err="1"/>
              <a:t>Mis</a:t>
            </a:r>
            <a:r>
              <a:rPr lang="en-US" sz="900" dirty="0"/>
              <a:t>-assemblies</a:t>
            </a:r>
          </a:p>
        </p:txBody>
      </p:sp>
      <p:sp>
        <p:nvSpPr>
          <p:cNvPr id="9" name="TextBox 8"/>
          <p:cNvSpPr txBox="1"/>
          <p:nvPr/>
        </p:nvSpPr>
        <p:spPr>
          <a:xfrm>
            <a:off x="6084168" y="1916832"/>
            <a:ext cx="650557" cy="369332"/>
          </a:xfrm>
          <a:prstGeom prst="rect">
            <a:avLst/>
          </a:prstGeom>
          <a:noFill/>
        </p:spPr>
        <p:txBody>
          <a:bodyPr wrap="none" rtlCol="0">
            <a:spAutoFit/>
          </a:bodyPr>
          <a:lstStyle/>
          <a:p>
            <a:r>
              <a:rPr lang="en-US" sz="900" dirty="0"/>
              <a:t>Mismatch </a:t>
            </a:r>
          </a:p>
          <a:p>
            <a:r>
              <a:rPr lang="en-US" sz="900" dirty="0"/>
              <a:t>error rate</a:t>
            </a:r>
          </a:p>
        </p:txBody>
      </p:sp>
      <p:sp>
        <p:nvSpPr>
          <p:cNvPr id="10" name="TextBox 9"/>
          <p:cNvSpPr txBox="1"/>
          <p:nvPr/>
        </p:nvSpPr>
        <p:spPr>
          <a:xfrm>
            <a:off x="6486779" y="1772816"/>
            <a:ext cx="461485" cy="230832"/>
          </a:xfrm>
          <a:prstGeom prst="rect">
            <a:avLst/>
          </a:prstGeom>
          <a:noFill/>
        </p:spPr>
        <p:txBody>
          <a:bodyPr wrap="none" rtlCol="0">
            <a:spAutoFit/>
          </a:bodyPr>
          <a:lstStyle/>
          <a:p>
            <a:r>
              <a:rPr lang="en-US" sz="900" dirty="0" err="1"/>
              <a:t>indels</a:t>
            </a:r>
            <a:endParaRPr lang="en-US" sz="900" dirty="0"/>
          </a:p>
        </p:txBody>
      </p:sp>
      <p:sp>
        <p:nvSpPr>
          <p:cNvPr id="11" name="TextBox 10"/>
          <p:cNvSpPr txBox="1"/>
          <p:nvPr/>
        </p:nvSpPr>
        <p:spPr>
          <a:xfrm>
            <a:off x="6938298" y="1916832"/>
            <a:ext cx="586030" cy="369332"/>
          </a:xfrm>
          <a:prstGeom prst="rect">
            <a:avLst/>
          </a:prstGeom>
          <a:noFill/>
        </p:spPr>
        <p:txBody>
          <a:bodyPr wrap="none" rtlCol="0">
            <a:spAutoFit/>
          </a:bodyPr>
          <a:lstStyle/>
          <a:p>
            <a:r>
              <a:rPr lang="en-US" sz="900" dirty="0"/>
              <a:t>Genome </a:t>
            </a:r>
          </a:p>
          <a:p>
            <a:r>
              <a:rPr lang="en-US" sz="900" dirty="0"/>
              <a:t>Fraction</a:t>
            </a:r>
          </a:p>
        </p:txBody>
      </p:sp>
      <p:pic>
        <p:nvPicPr>
          <p:cNvPr id="12" name="Picture 11" descr="Screen Shot 2015-09-07 at 8.53.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4365104"/>
            <a:ext cx="7022757" cy="1981882"/>
          </a:xfrm>
          <a:prstGeom prst="rect">
            <a:avLst/>
          </a:prstGeom>
        </p:spPr>
      </p:pic>
    </p:spTree>
    <p:extLst>
      <p:ext uri="{BB962C8B-B14F-4D97-AF65-F5344CB8AC3E}">
        <p14:creationId xmlns:p14="http://schemas.microsoft.com/office/powerpoint/2010/main" val="169493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Assembly</a:t>
            </a:r>
            <a:r>
              <a:rPr lang="es-ES" dirty="0"/>
              <a:t> </a:t>
            </a:r>
            <a:r>
              <a:rPr lang="es-ES" dirty="0" err="1"/>
              <a:t>statistics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77</a:t>
            </a:fld>
            <a:endParaRPr lang="en-US" dirty="0"/>
          </a:p>
        </p:txBody>
      </p:sp>
      <p:sp>
        <p:nvSpPr>
          <p:cNvPr id="3" name="Rectangle 2"/>
          <p:cNvSpPr/>
          <p:nvPr/>
        </p:nvSpPr>
        <p:spPr>
          <a:xfrm>
            <a:off x="0" y="6217567"/>
            <a:ext cx="9144000" cy="307777"/>
          </a:xfrm>
          <a:prstGeom prst="rect">
            <a:avLst/>
          </a:prstGeom>
        </p:spPr>
        <p:txBody>
          <a:bodyPr wrap="square">
            <a:spAutoFit/>
          </a:bodyPr>
          <a:lstStyle/>
          <a:p>
            <a:r>
              <a:rPr lang="en-US" sz="1400" dirty="0">
                <a:hlinkClick r:id="rId3"/>
              </a:rPr>
              <a:t>https://www.illumina.com/Documents/products/technotes/technote_denovo_assembly_ecoli.pdf</a:t>
            </a:r>
            <a:endParaRPr lang="en-US" sz="1400" dirty="0"/>
          </a:p>
        </p:txBody>
      </p:sp>
      <p:pic>
        <p:nvPicPr>
          <p:cNvPr id="4" name="Picture 3" descr="Screen Shot 2015-09-06 at 9.35.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022212"/>
            <a:ext cx="3912183" cy="4149080"/>
          </a:xfrm>
          <a:prstGeom prst="rect">
            <a:avLst/>
          </a:prstGeom>
        </p:spPr>
      </p:pic>
      <p:sp>
        <p:nvSpPr>
          <p:cNvPr id="7" name="TextBox 6"/>
          <p:cNvSpPr txBox="1"/>
          <p:nvPr/>
        </p:nvSpPr>
        <p:spPr>
          <a:xfrm>
            <a:off x="4860032" y="1847334"/>
            <a:ext cx="2023886" cy="369332"/>
          </a:xfrm>
          <a:prstGeom prst="rect">
            <a:avLst/>
          </a:prstGeom>
          <a:noFill/>
        </p:spPr>
        <p:txBody>
          <a:bodyPr wrap="none" rtlCol="0">
            <a:spAutoFit/>
          </a:bodyPr>
          <a:lstStyle/>
          <a:p>
            <a:r>
              <a:rPr lang="en-US" dirty="0"/>
              <a:t>Diminishing returns</a:t>
            </a:r>
          </a:p>
        </p:txBody>
      </p:sp>
      <p:pic>
        <p:nvPicPr>
          <p:cNvPr id="8" name="Picture 7" descr="Screen Shot 2015-09-06 at 9.36.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0930" y="2245925"/>
            <a:ext cx="4192557" cy="2121024"/>
          </a:xfrm>
          <a:prstGeom prst="rect">
            <a:avLst/>
          </a:prstGeom>
        </p:spPr>
      </p:pic>
    </p:spTree>
    <p:extLst>
      <p:ext uri="{BB962C8B-B14F-4D97-AF65-F5344CB8AC3E}">
        <p14:creationId xmlns:p14="http://schemas.microsoft.com/office/powerpoint/2010/main" val="3380550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Assembly</a:t>
            </a:r>
            <a:r>
              <a:rPr lang="es-ES" dirty="0"/>
              <a:t> </a:t>
            </a:r>
            <a:r>
              <a:rPr lang="es-ES" dirty="0" err="1"/>
              <a:t>statistics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78</a:t>
            </a:fld>
            <a:endParaRPr lang="en-US" dirty="0"/>
          </a:p>
        </p:txBody>
      </p:sp>
      <p:sp>
        <p:nvSpPr>
          <p:cNvPr id="3" name="Rectangle 2"/>
          <p:cNvSpPr/>
          <p:nvPr/>
        </p:nvSpPr>
        <p:spPr>
          <a:xfrm>
            <a:off x="0" y="6217567"/>
            <a:ext cx="9144000" cy="307777"/>
          </a:xfrm>
          <a:prstGeom prst="rect">
            <a:avLst/>
          </a:prstGeom>
        </p:spPr>
        <p:txBody>
          <a:bodyPr wrap="square">
            <a:spAutoFit/>
          </a:bodyPr>
          <a:lstStyle/>
          <a:p>
            <a:r>
              <a:rPr lang="en-US" sz="1400" dirty="0">
                <a:hlinkClick r:id="rId3"/>
              </a:rPr>
              <a:t>https://www.illumina.com/Documents/products/technotes/technote_denovo_assembly_ecoli.pdf</a:t>
            </a:r>
            <a:endParaRPr lang="en-US" sz="1400" dirty="0"/>
          </a:p>
        </p:txBody>
      </p:sp>
      <p:pic>
        <p:nvPicPr>
          <p:cNvPr id="5" name="Picture 4" descr="Screen Shot 2015-09-06 at 9.36.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63" y="2276872"/>
            <a:ext cx="4850064" cy="2180456"/>
          </a:xfrm>
          <a:prstGeom prst="rect">
            <a:avLst/>
          </a:prstGeom>
        </p:spPr>
      </p:pic>
      <p:pic>
        <p:nvPicPr>
          <p:cNvPr id="9" name="Picture 8" descr="Screen Shot 2015-09-06 at 9.37.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680" y="2584450"/>
            <a:ext cx="3708400" cy="1689100"/>
          </a:xfrm>
          <a:prstGeom prst="rect">
            <a:avLst/>
          </a:prstGeom>
        </p:spPr>
      </p:pic>
    </p:spTree>
    <p:extLst>
      <p:ext uri="{BB962C8B-B14F-4D97-AF65-F5344CB8AC3E}">
        <p14:creationId xmlns:p14="http://schemas.microsoft.com/office/powerpoint/2010/main" val="1791558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err="1"/>
              <a:t>Assembly</a:t>
            </a:r>
            <a:r>
              <a:rPr lang="es-ES" dirty="0"/>
              <a:t> </a:t>
            </a:r>
            <a:r>
              <a:rPr lang="es-ES" dirty="0" err="1"/>
              <a:t>statistics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79</a:t>
            </a:fld>
            <a:endParaRPr lang="en-US" dirty="0"/>
          </a:p>
        </p:txBody>
      </p:sp>
      <p:sp>
        <p:nvSpPr>
          <p:cNvPr id="3" name="Rectangle 2"/>
          <p:cNvSpPr/>
          <p:nvPr/>
        </p:nvSpPr>
        <p:spPr>
          <a:xfrm>
            <a:off x="0" y="6217567"/>
            <a:ext cx="9144000" cy="307777"/>
          </a:xfrm>
          <a:prstGeom prst="rect">
            <a:avLst/>
          </a:prstGeom>
        </p:spPr>
        <p:txBody>
          <a:bodyPr wrap="square">
            <a:spAutoFit/>
          </a:bodyPr>
          <a:lstStyle/>
          <a:p>
            <a:r>
              <a:rPr lang="en-US" sz="1400" dirty="0">
                <a:hlinkClick r:id="rId3"/>
              </a:rPr>
              <a:t>https://www.illumina.com/Documents/products/technotes/technote_denovo_assembly_ecoli.pdf</a:t>
            </a:r>
            <a:endParaRPr lang="en-US" sz="1400" dirty="0"/>
          </a:p>
        </p:txBody>
      </p:sp>
      <p:pic>
        <p:nvPicPr>
          <p:cNvPr id="4" name="Picture 3" descr="Screen Shot 2015-09-06 at 9.38.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784" y="2852936"/>
            <a:ext cx="4177418" cy="2160240"/>
          </a:xfrm>
          <a:prstGeom prst="rect">
            <a:avLst/>
          </a:prstGeom>
        </p:spPr>
      </p:pic>
    </p:spTree>
    <p:extLst>
      <p:ext uri="{BB962C8B-B14F-4D97-AF65-F5344CB8AC3E}">
        <p14:creationId xmlns:p14="http://schemas.microsoft.com/office/powerpoint/2010/main" val="214315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concepts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8</a:t>
            </a:fld>
            <a:endParaRPr lang="en-US" dirty="0"/>
          </a:p>
        </p:txBody>
      </p:sp>
      <p:pic>
        <p:nvPicPr>
          <p:cNvPr id="7" name="Picture 6"/>
          <p:cNvPicPr>
            <a:picLocks noChangeAspect="1"/>
          </p:cNvPicPr>
          <p:nvPr/>
        </p:nvPicPr>
        <p:blipFill>
          <a:blip r:embed="rId2"/>
          <a:stretch>
            <a:fillRect/>
          </a:stretch>
        </p:blipFill>
        <p:spPr>
          <a:xfrm>
            <a:off x="179512" y="2819187"/>
            <a:ext cx="4118223" cy="3418125"/>
          </a:xfrm>
          <a:prstGeom prst="rect">
            <a:avLst/>
          </a:prstGeom>
        </p:spPr>
      </p:pic>
      <p:pic>
        <p:nvPicPr>
          <p:cNvPr id="8" name="Picture 7"/>
          <p:cNvPicPr>
            <a:picLocks noChangeAspect="1"/>
          </p:cNvPicPr>
          <p:nvPr/>
        </p:nvPicPr>
        <p:blipFill rotWithShape="1">
          <a:blip r:embed="rId3"/>
          <a:srcRect b="26615"/>
          <a:stretch/>
        </p:blipFill>
        <p:spPr>
          <a:xfrm>
            <a:off x="4385247" y="2564904"/>
            <a:ext cx="4178300" cy="1425938"/>
          </a:xfrm>
          <a:prstGeom prst="rect">
            <a:avLst/>
          </a:prstGeom>
        </p:spPr>
      </p:pic>
      <p:sp>
        <p:nvSpPr>
          <p:cNvPr id="9" name="TextBox 8"/>
          <p:cNvSpPr txBox="1"/>
          <p:nvPr/>
        </p:nvSpPr>
        <p:spPr>
          <a:xfrm>
            <a:off x="4362813" y="1772816"/>
            <a:ext cx="4495437" cy="923330"/>
          </a:xfrm>
          <a:prstGeom prst="rect">
            <a:avLst/>
          </a:prstGeom>
          <a:noFill/>
        </p:spPr>
        <p:txBody>
          <a:bodyPr wrap="square" rtlCol="0">
            <a:spAutoFit/>
          </a:bodyPr>
          <a:lstStyle/>
          <a:p>
            <a:r>
              <a:rPr lang="en-US" dirty="0"/>
              <a:t>Each fragment can be sequence form any end. Preferentially from both: paired-end sequencing</a:t>
            </a:r>
          </a:p>
        </p:txBody>
      </p:sp>
      <p:sp>
        <p:nvSpPr>
          <p:cNvPr id="11" name="Right Brace 10"/>
          <p:cNvSpPr/>
          <p:nvPr/>
        </p:nvSpPr>
        <p:spPr>
          <a:xfrm rot="5400000">
            <a:off x="5291820" y="3357252"/>
            <a:ext cx="216543" cy="12241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004048" y="4467376"/>
            <a:ext cx="2969775" cy="1877664"/>
          </a:xfrm>
          <a:prstGeom prst="rect">
            <a:avLst/>
          </a:prstGeom>
        </p:spPr>
      </p:pic>
      <p:grpSp>
        <p:nvGrpSpPr>
          <p:cNvPr id="20" name="Group 19"/>
          <p:cNvGrpSpPr/>
          <p:nvPr/>
        </p:nvGrpSpPr>
        <p:grpSpPr>
          <a:xfrm>
            <a:off x="6948264" y="4438374"/>
            <a:ext cx="2093474" cy="790826"/>
            <a:chOff x="6948264" y="4438374"/>
            <a:chExt cx="2093474" cy="790826"/>
          </a:xfrm>
        </p:grpSpPr>
        <p:sp>
          <p:nvSpPr>
            <p:cNvPr id="14" name="TextBox 13"/>
            <p:cNvSpPr txBox="1"/>
            <p:nvPr/>
          </p:nvSpPr>
          <p:spPr>
            <a:xfrm>
              <a:off x="7739316" y="4438374"/>
              <a:ext cx="1302422" cy="369332"/>
            </a:xfrm>
            <a:prstGeom prst="rect">
              <a:avLst/>
            </a:prstGeom>
            <a:noFill/>
          </p:spPr>
          <p:txBody>
            <a:bodyPr wrap="none" rtlCol="0">
              <a:spAutoFit/>
            </a:bodyPr>
            <a:lstStyle/>
            <a:p>
              <a:r>
                <a:rPr lang="en-US" dirty="0"/>
                <a:t>Paired-ends</a:t>
              </a:r>
            </a:p>
          </p:txBody>
        </p:sp>
        <p:cxnSp>
          <p:nvCxnSpPr>
            <p:cNvPr id="16" name="Straight Arrow Connector 15"/>
            <p:cNvCxnSpPr/>
            <p:nvPr/>
          </p:nvCxnSpPr>
          <p:spPr>
            <a:xfrm flipH="1">
              <a:off x="6948264" y="4807706"/>
              <a:ext cx="1224136" cy="421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739316" y="4807706"/>
              <a:ext cx="433084" cy="421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5652121" y="5733256"/>
            <a:ext cx="3284959" cy="792088"/>
            <a:chOff x="5652121" y="5733256"/>
            <a:chExt cx="3284959" cy="792088"/>
          </a:xfrm>
        </p:grpSpPr>
        <p:sp>
          <p:nvSpPr>
            <p:cNvPr id="13" name="TextBox 12"/>
            <p:cNvSpPr txBox="1"/>
            <p:nvPr/>
          </p:nvSpPr>
          <p:spPr>
            <a:xfrm>
              <a:off x="7739316" y="6156012"/>
              <a:ext cx="1197764" cy="369332"/>
            </a:xfrm>
            <a:prstGeom prst="rect">
              <a:avLst/>
            </a:prstGeom>
            <a:noFill/>
          </p:spPr>
          <p:txBody>
            <a:bodyPr wrap="none" rtlCol="0">
              <a:spAutoFit/>
            </a:bodyPr>
            <a:lstStyle/>
            <a:p>
              <a:r>
                <a:rPr lang="en-US" dirty="0"/>
                <a:t>Mate pairs</a:t>
              </a:r>
            </a:p>
          </p:txBody>
        </p:sp>
        <p:cxnSp>
          <p:nvCxnSpPr>
            <p:cNvPr id="22" name="Straight Arrow Connector 21"/>
            <p:cNvCxnSpPr/>
            <p:nvPr/>
          </p:nvCxnSpPr>
          <p:spPr>
            <a:xfrm flipH="1" flipV="1">
              <a:off x="5652121" y="5733257"/>
              <a:ext cx="2321702" cy="4227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308304" y="5733256"/>
              <a:ext cx="665519" cy="422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162927" y="1844824"/>
            <a:ext cx="4199886" cy="923330"/>
          </a:xfrm>
          <a:prstGeom prst="rect">
            <a:avLst/>
          </a:prstGeom>
          <a:noFill/>
        </p:spPr>
        <p:txBody>
          <a:bodyPr wrap="square" rtlCol="0">
            <a:spAutoFit/>
          </a:bodyPr>
          <a:lstStyle/>
          <a:p>
            <a:r>
              <a:rPr lang="en-US" dirty="0"/>
              <a:t>Yesterday we talked about types of reads, let’s see how they work to get a genome assembly</a:t>
            </a:r>
          </a:p>
        </p:txBody>
      </p:sp>
    </p:spTree>
    <p:extLst>
      <p:ext uri="{BB962C8B-B14F-4D97-AF65-F5344CB8AC3E}">
        <p14:creationId xmlns:p14="http://schemas.microsoft.com/office/powerpoint/2010/main" val="19916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BUSCO</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80</a:t>
            </a:fld>
            <a:endParaRPr lang="en-US" dirty="0"/>
          </a:p>
        </p:txBody>
      </p:sp>
      <p:pic>
        <p:nvPicPr>
          <p:cNvPr id="5" name="Picture 4"/>
          <p:cNvPicPr>
            <a:picLocks noChangeAspect="1"/>
          </p:cNvPicPr>
          <p:nvPr/>
        </p:nvPicPr>
        <p:blipFill>
          <a:blip r:embed="rId3"/>
          <a:stretch>
            <a:fillRect/>
          </a:stretch>
        </p:blipFill>
        <p:spPr>
          <a:xfrm>
            <a:off x="1028700" y="1706364"/>
            <a:ext cx="7086600" cy="2298700"/>
          </a:xfrm>
          <a:prstGeom prst="rect">
            <a:avLst/>
          </a:prstGeom>
        </p:spPr>
      </p:pic>
      <p:pic>
        <p:nvPicPr>
          <p:cNvPr id="7" name="Picture 6"/>
          <p:cNvPicPr>
            <a:picLocks noChangeAspect="1"/>
          </p:cNvPicPr>
          <p:nvPr/>
        </p:nvPicPr>
        <p:blipFill>
          <a:blip r:embed="rId4"/>
          <a:stretch>
            <a:fillRect/>
          </a:stretch>
        </p:blipFill>
        <p:spPr>
          <a:xfrm>
            <a:off x="2195736" y="3871394"/>
            <a:ext cx="4899164" cy="2484955"/>
          </a:xfrm>
          <a:prstGeom prst="rect">
            <a:avLst/>
          </a:prstGeom>
        </p:spPr>
      </p:pic>
      <p:sp>
        <p:nvSpPr>
          <p:cNvPr id="8" name="Rectangle 7"/>
          <p:cNvSpPr/>
          <p:nvPr/>
        </p:nvSpPr>
        <p:spPr>
          <a:xfrm>
            <a:off x="395536" y="1628800"/>
            <a:ext cx="3595856" cy="523220"/>
          </a:xfrm>
          <a:prstGeom prst="rect">
            <a:avLst/>
          </a:prstGeom>
        </p:spPr>
        <p:txBody>
          <a:bodyPr wrap="none">
            <a:spAutoFit/>
          </a:bodyPr>
          <a:lstStyle/>
          <a:p>
            <a:r>
              <a:rPr lang="en-US" sz="2800" dirty="0"/>
              <a:t>http://</a:t>
            </a:r>
            <a:r>
              <a:rPr lang="en-US" sz="2800" dirty="0" err="1"/>
              <a:t>busco.ezlab.org</a:t>
            </a:r>
            <a:r>
              <a:rPr lang="en-US" sz="2800" dirty="0"/>
              <a:t>/</a:t>
            </a:r>
          </a:p>
        </p:txBody>
      </p:sp>
    </p:spTree>
    <p:extLst>
      <p:ext uri="{BB962C8B-B14F-4D97-AF65-F5344CB8AC3E}">
        <p14:creationId xmlns:p14="http://schemas.microsoft.com/office/powerpoint/2010/main" val="3419852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B9B55-4AFD-46DA-8D0E-8360854D2A8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10565C8D-5770-4D04-88BE-50A4B420AEE1}"/>
              </a:ext>
            </a:extLst>
          </p:cNvPr>
          <p:cNvSpPr>
            <a:spLocks noGrp="1"/>
          </p:cNvSpPr>
          <p:nvPr>
            <p:ph idx="1"/>
          </p:nvPr>
        </p:nvSpPr>
        <p:spPr/>
        <p:txBody>
          <a:bodyPr/>
          <a:lstStyle/>
          <a:p>
            <a:endParaRPr lang="pt-BR"/>
          </a:p>
        </p:txBody>
      </p:sp>
      <p:sp>
        <p:nvSpPr>
          <p:cNvPr id="4" name="Espaço Reservado para Número de Slide 3">
            <a:extLst>
              <a:ext uri="{FF2B5EF4-FFF2-40B4-BE49-F238E27FC236}">
                <a16:creationId xmlns:a16="http://schemas.microsoft.com/office/drawing/2014/main" id="{9BE55DDC-2E9C-4978-BDC6-F987C66B064F}"/>
              </a:ext>
            </a:extLst>
          </p:cNvPr>
          <p:cNvSpPr>
            <a:spLocks noGrp="1"/>
          </p:cNvSpPr>
          <p:nvPr>
            <p:ph type="sldNum" sz="quarter" idx="12"/>
          </p:nvPr>
        </p:nvSpPr>
        <p:spPr/>
        <p:txBody>
          <a:bodyPr/>
          <a:lstStyle/>
          <a:p>
            <a:fld id="{F9B76065-02A8-2140-ABFF-467A450FC727}" type="slidenum">
              <a:rPr lang="en-US" smtClean="0"/>
              <a:pPr/>
              <a:t>81</a:t>
            </a:fld>
            <a:endParaRPr lang="en-US" dirty="0"/>
          </a:p>
        </p:txBody>
      </p:sp>
      <p:pic>
        <p:nvPicPr>
          <p:cNvPr id="3074" name="Picture 2" descr="http://ecogenomics.github.io/CheckM/img/checkm.png">
            <a:extLst>
              <a:ext uri="{FF2B5EF4-FFF2-40B4-BE49-F238E27FC236}">
                <a16:creationId xmlns:a16="http://schemas.microsoft.com/office/drawing/2014/main" id="{64D68B26-29F9-48E5-8D5D-C885326D7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4275"/>
            <a:ext cx="9144000"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331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F9B76065-02A8-2140-ABFF-467A450FC727}" type="slidenum">
              <a:rPr lang="en-US" smtClean="0"/>
              <a:pPr/>
              <a:t>82</a:t>
            </a:fld>
            <a:endParaRPr lang="en-US" dirty="0"/>
          </a:p>
        </p:txBody>
      </p:sp>
      <p:sp>
        <p:nvSpPr>
          <p:cNvPr id="8" name="Rectangle 7"/>
          <p:cNvSpPr/>
          <p:nvPr/>
        </p:nvSpPr>
        <p:spPr>
          <a:xfrm>
            <a:off x="395536" y="980728"/>
            <a:ext cx="2447004" cy="369332"/>
          </a:xfrm>
          <a:prstGeom prst="rect">
            <a:avLst/>
          </a:prstGeom>
        </p:spPr>
        <p:txBody>
          <a:bodyPr wrap="none">
            <a:spAutoFit/>
          </a:bodyPr>
          <a:lstStyle/>
          <a:p>
            <a:r>
              <a:rPr lang="en-US" b="1" dirty="0">
                <a:solidFill>
                  <a:schemeClr val="bg1"/>
                </a:solidFill>
              </a:rPr>
              <a:t>http://</a:t>
            </a:r>
            <a:r>
              <a:rPr lang="en-US" b="1" dirty="0" err="1">
                <a:solidFill>
                  <a:schemeClr val="bg1"/>
                </a:solidFill>
              </a:rPr>
              <a:t>busco.ezlab.org</a:t>
            </a:r>
            <a:r>
              <a:rPr lang="en-US" b="1" dirty="0">
                <a:solidFill>
                  <a:schemeClr val="bg1"/>
                </a:solidFill>
              </a:rPr>
              <a:t>/</a:t>
            </a:r>
          </a:p>
        </p:txBody>
      </p:sp>
      <p:pic>
        <p:nvPicPr>
          <p:cNvPr id="5" name="Picture 4"/>
          <p:cNvPicPr>
            <a:picLocks noChangeAspect="1"/>
          </p:cNvPicPr>
          <p:nvPr/>
        </p:nvPicPr>
        <p:blipFill>
          <a:blip r:embed="rId3"/>
          <a:stretch>
            <a:fillRect/>
          </a:stretch>
        </p:blipFill>
        <p:spPr>
          <a:xfrm>
            <a:off x="5580112" y="510114"/>
            <a:ext cx="3130177" cy="1015344"/>
          </a:xfrm>
          <a:prstGeom prst="rect">
            <a:avLst/>
          </a:prstGeom>
        </p:spPr>
      </p:pic>
      <p:pic>
        <p:nvPicPr>
          <p:cNvPr id="4" name="Picture 3" descr="Screen Shot 2015-11-30 at 6.20.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321" y="1844824"/>
            <a:ext cx="6489700" cy="1282700"/>
          </a:xfrm>
          <a:prstGeom prst="rect">
            <a:avLst/>
          </a:prstGeom>
        </p:spPr>
      </p:pic>
      <p:pic>
        <p:nvPicPr>
          <p:cNvPr id="9" name="Picture 8" descr="Screen Shot 2015-11-30 at 6.20.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700" y="2996952"/>
            <a:ext cx="6578600" cy="1371600"/>
          </a:xfrm>
          <a:prstGeom prst="rect">
            <a:avLst/>
          </a:prstGeom>
        </p:spPr>
      </p:pic>
      <p:pic>
        <p:nvPicPr>
          <p:cNvPr id="10" name="Picture 9" descr="Screen Shot 2015-11-30 at 6.20.4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700" y="4221088"/>
            <a:ext cx="6477000" cy="1206500"/>
          </a:xfrm>
          <a:prstGeom prst="rect">
            <a:avLst/>
          </a:prstGeom>
        </p:spPr>
      </p:pic>
      <p:pic>
        <p:nvPicPr>
          <p:cNvPr id="11" name="Picture 10" descr="Screen Shot 2015-11-30 at 6.20.5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00" y="5415517"/>
            <a:ext cx="6616700" cy="1143000"/>
          </a:xfrm>
          <a:prstGeom prst="rect">
            <a:avLst/>
          </a:prstGeom>
        </p:spPr>
      </p:pic>
    </p:spTree>
    <p:extLst>
      <p:ext uri="{BB962C8B-B14F-4D97-AF65-F5344CB8AC3E}">
        <p14:creationId xmlns:p14="http://schemas.microsoft.com/office/powerpoint/2010/main" val="38307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F9B76065-02A8-2140-ABFF-467A450FC727}" type="slidenum">
              <a:rPr lang="en-US" smtClean="0"/>
              <a:pPr/>
              <a:t>83</a:t>
            </a:fld>
            <a:endParaRPr lang="en-US" dirty="0"/>
          </a:p>
        </p:txBody>
      </p:sp>
      <p:sp>
        <p:nvSpPr>
          <p:cNvPr id="8" name="Rectangle 7"/>
          <p:cNvSpPr/>
          <p:nvPr/>
        </p:nvSpPr>
        <p:spPr>
          <a:xfrm>
            <a:off x="395536" y="980728"/>
            <a:ext cx="2447004" cy="369332"/>
          </a:xfrm>
          <a:prstGeom prst="rect">
            <a:avLst/>
          </a:prstGeom>
        </p:spPr>
        <p:txBody>
          <a:bodyPr wrap="none">
            <a:spAutoFit/>
          </a:bodyPr>
          <a:lstStyle/>
          <a:p>
            <a:r>
              <a:rPr lang="en-US" b="1" dirty="0">
                <a:solidFill>
                  <a:schemeClr val="bg1"/>
                </a:solidFill>
              </a:rPr>
              <a:t>http://</a:t>
            </a:r>
            <a:r>
              <a:rPr lang="en-US" b="1" dirty="0" err="1">
                <a:solidFill>
                  <a:schemeClr val="bg1"/>
                </a:solidFill>
              </a:rPr>
              <a:t>busco.ezlab.org</a:t>
            </a:r>
            <a:r>
              <a:rPr lang="en-US" b="1" dirty="0">
                <a:solidFill>
                  <a:schemeClr val="bg1"/>
                </a:solidFill>
              </a:rPr>
              <a:t>/</a:t>
            </a:r>
          </a:p>
        </p:txBody>
      </p:sp>
      <p:pic>
        <p:nvPicPr>
          <p:cNvPr id="5" name="Picture 4"/>
          <p:cNvPicPr>
            <a:picLocks noChangeAspect="1"/>
          </p:cNvPicPr>
          <p:nvPr/>
        </p:nvPicPr>
        <p:blipFill>
          <a:blip r:embed="rId3"/>
          <a:stretch>
            <a:fillRect/>
          </a:stretch>
        </p:blipFill>
        <p:spPr>
          <a:xfrm>
            <a:off x="5580112" y="510114"/>
            <a:ext cx="3130177" cy="1015344"/>
          </a:xfrm>
          <a:prstGeom prst="rect">
            <a:avLst/>
          </a:prstGeom>
        </p:spPr>
      </p:pic>
      <p:pic>
        <p:nvPicPr>
          <p:cNvPr id="2" name="Picture 1" descr="Screen Shot 2015-11-30 at 6.31.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00" y="2708920"/>
            <a:ext cx="6807200" cy="3060700"/>
          </a:xfrm>
          <a:prstGeom prst="rect">
            <a:avLst/>
          </a:prstGeom>
        </p:spPr>
      </p:pic>
      <p:sp>
        <p:nvSpPr>
          <p:cNvPr id="3" name="TextBox 2"/>
          <p:cNvSpPr txBox="1"/>
          <p:nvPr/>
        </p:nvSpPr>
        <p:spPr>
          <a:xfrm>
            <a:off x="721173" y="2116789"/>
            <a:ext cx="1722835" cy="369332"/>
          </a:xfrm>
          <a:prstGeom prst="rect">
            <a:avLst/>
          </a:prstGeom>
          <a:noFill/>
        </p:spPr>
        <p:txBody>
          <a:bodyPr wrap="none" rtlCol="0">
            <a:spAutoFit/>
          </a:bodyPr>
          <a:lstStyle/>
          <a:p>
            <a:r>
              <a:rPr lang="en-US" dirty="0"/>
              <a:t>Example results:</a:t>
            </a:r>
          </a:p>
        </p:txBody>
      </p:sp>
    </p:spTree>
    <p:extLst>
      <p:ext uri="{BB962C8B-B14F-4D97-AF65-F5344CB8AC3E}">
        <p14:creationId xmlns:p14="http://schemas.microsoft.com/office/powerpoint/2010/main" val="31072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715" y="557154"/>
            <a:ext cx="8574087" cy="967840"/>
          </a:xfrm>
        </p:spPr>
        <p:txBody>
          <a:bodyPr/>
          <a:lstStyle/>
          <a:p>
            <a:r>
              <a:rPr lang="es-ES" dirty="0" err="1"/>
              <a:t>Comparing</a:t>
            </a:r>
            <a:r>
              <a:rPr lang="es-ES" dirty="0"/>
              <a:t> </a:t>
            </a:r>
            <a:r>
              <a:rPr lang="es-ES" dirty="0" err="1"/>
              <a:t>assemblers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84</a:t>
            </a:fld>
            <a:endParaRPr lang="en-US" dirty="0"/>
          </a:p>
        </p:txBody>
      </p:sp>
      <p:sp>
        <p:nvSpPr>
          <p:cNvPr id="8" name="Rectangle 7"/>
          <p:cNvSpPr/>
          <p:nvPr/>
        </p:nvSpPr>
        <p:spPr>
          <a:xfrm>
            <a:off x="297532" y="2060848"/>
            <a:ext cx="8571947" cy="646331"/>
          </a:xfrm>
          <a:prstGeom prst="rect">
            <a:avLst/>
          </a:prstGeom>
        </p:spPr>
        <p:txBody>
          <a:bodyPr wrap="square">
            <a:spAutoFit/>
          </a:bodyPr>
          <a:lstStyle/>
          <a:p>
            <a:r>
              <a:rPr lang="en-US" dirty="0"/>
              <a:t>Development of software for genome assembly is a very dynamic area, and this is related to the continuous changes in the sequencing technologies,</a:t>
            </a:r>
          </a:p>
        </p:txBody>
      </p:sp>
      <p:sp>
        <p:nvSpPr>
          <p:cNvPr id="3" name="TextBox 2"/>
          <p:cNvSpPr txBox="1"/>
          <p:nvPr/>
        </p:nvSpPr>
        <p:spPr>
          <a:xfrm>
            <a:off x="297532" y="3135982"/>
            <a:ext cx="8410704" cy="653058"/>
          </a:xfrm>
          <a:prstGeom prst="rect">
            <a:avLst/>
          </a:prstGeom>
          <a:noFill/>
        </p:spPr>
        <p:txBody>
          <a:bodyPr wrap="square" rtlCol="0">
            <a:spAutoFit/>
          </a:bodyPr>
          <a:lstStyle/>
          <a:p>
            <a:r>
              <a:rPr lang="en-US" dirty="0"/>
              <a:t>For you project, it is always advisable to use more than a single assembler, and then compare results, or even merge results</a:t>
            </a:r>
          </a:p>
        </p:txBody>
      </p:sp>
      <p:sp>
        <p:nvSpPr>
          <p:cNvPr id="10" name="TextBox 9"/>
          <p:cNvSpPr txBox="1"/>
          <p:nvPr/>
        </p:nvSpPr>
        <p:spPr>
          <a:xfrm>
            <a:off x="306404" y="3995772"/>
            <a:ext cx="8410704" cy="369332"/>
          </a:xfrm>
          <a:prstGeom prst="rect">
            <a:avLst/>
          </a:prstGeom>
          <a:noFill/>
        </p:spPr>
        <p:txBody>
          <a:bodyPr wrap="square" rtlCol="0">
            <a:spAutoFit/>
          </a:bodyPr>
          <a:lstStyle/>
          <a:p>
            <a:r>
              <a:rPr lang="en-US" dirty="0"/>
              <a:t>A good starting point, is to check the results of comparison of different assemblers:</a:t>
            </a:r>
          </a:p>
        </p:txBody>
      </p:sp>
      <p:sp>
        <p:nvSpPr>
          <p:cNvPr id="5" name="TextBox 4"/>
          <p:cNvSpPr txBox="1"/>
          <p:nvPr/>
        </p:nvSpPr>
        <p:spPr>
          <a:xfrm>
            <a:off x="306404" y="4676106"/>
            <a:ext cx="4596130" cy="923330"/>
          </a:xfrm>
          <a:prstGeom prst="rect">
            <a:avLst/>
          </a:prstGeom>
          <a:noFill/>
        </p:spPr>
        <p:txBody>
          <a:bodyPr wrap="none" rtlCol="0">
            <a:spAutoFit/>
          </a:bodyPr>
          <a:lstStyle/>
          <a:p>
            <a:r>
              <a:rPr lang="en-US" dirty="0"/>
              <a:t>GAGE: 			</a:t>
            </a:r>
            <a:r>
              <a:rPr lang="en-US" dirty="0">
                <a:hlinkClick r:id="rId2"/>
              </a:rPr>
              <a:t>http://gage.cbcb.umd.edu/</a:t>
            </a:r>
            <a:endParaRPr lang="en-US" dirty="0"/>
          </a:p>
          <a:p>
            <a:r>
              <a:rPr lang="en-US" dirty="0" err="1"/>
              <a:t>Assemblathon</a:t>
            </a:r>
            <a:r>
              <a:rPr lang="en-US" dirty="0"/>
              <a:t>: 	</a:t>
            </a:r>
            <a:r>
              <a:rPr lang="en-US" dirty="0">
                <a:hlinkClick r:id="rId3"/>
              </a:rPr>
              <a:t>http://assemblathon.org/</a:t>
            </a:r>
            <a:endParaRPr lang="en-US" dirty="0"/>
          </a:p>
          <a:p>
            <a:endParaRPr lang="en-US" dirty="0"/>
          </a:p>
        </p:txBody>
      </p:sp>
    </p:spTree>
    <p:extLst>
      <p:ext uri="{BB962C8B-B14F-4D97-AF65-F5344CB8AC3E}">
        <p14:creationId xmlns:p14="http://schemas.microsoft.com/office/powerpoint/2010/main" val="4022583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517576"/>
            <a:ext cx="8415783" cy="3046988"/>
          </a:xfrm>
          <a:prstGeom prst="rect">
            <a:avLst/>
          </a:prstGeom>
          <a:noFill/>
        </p:spPr>
        <p:txBody>
          <a:bodyPr wrap="square" rtlCol="0">
            <a:spAutoFit/>
          </a:bodyPr>
          <a:lstStyle/>
          <a:p>
            <a:pPr algn="ctr"/>
            <a:r>
              <a:rPr lang="en-US" sz="9600" b="1" dirty="0"/>
              <a:t>Digital normalization</a:t>
            </a:r>
          </a:p>
        </p:txBody>
      </p:sp>
      <p:sp>
        <p:nvSpPr>
          <p:cNvPr id="7" name="Título 6">
            <a:extLst>
              <a:ext uri="{FF2B5EF4-FFF2-40B4-BE49-F238E27FC236}">
                <a16:creationId xmlns:a16="http://schemas.microsoft.com/office/drawing/2014/main" id="{FA1F28CE-CEBE-4D99-8551-513564FA87C8}"/>
              </a:ext>
            </a:extLst>
          </p:cNvPr>
          <p:cNvSpPr>
            <a:spLocks noGrp="1"/>
          </p:cNvSpPr>
          <p:nvPr>
            <p:ph type="ctrTitle"/>
          </p:nvPr>
        </p:nvSpPr>
        <p:spPr/>
        <p:txBody>
          <a:bodyPr/>
          <a:lstStyle/>
          <a:p>
            <a:endParaRPr lang="pt-BR"/>
          </a:p>
        </p:txBody>
      </p:sp>
      <p:sp>
        <p:nvSpPr>
          <p:cNvPr id="11" name="Subtítulo 10">
            <a:extLst>
              <a:ext uri="{FF2B5EF4-FFF2-40B4-BE49-F238E27FC236}">
                <a16:creationId xmlns:a16="http://schemas.microsoft.com/office/drawing/2014/main" id="{EC5D98D5-8F53-47D3-AA3F-A0FC5DDACC21}"/>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4622137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836712"/>
            <a:ext cx="8574087" cy="761510"/>
          </a:xfrm>
        </p:spPr>
        <p:txBody>
          <a:bodyPr>
            <a:noAutofit/>
          </a:bodyPr>
          <a:lstStyle/>
          <a:p>
            <a:r>
              <a:rPr lang="en-US" sz="3600" dirty="0"/>
              <a:t>Too much data?</a:t>
            </a:r>
          </a:p>
        </p:txBody>
      </p:sp>
      <p:sp>
        <p:nvSpPr>
          <p:cNvPr id="6" name="Slide Number Placeholder 5"/>
          <p:cNvSpPr>
            <a:spLocks noGrp="1"/>
          </p:cNvSpPr>
          <p:nvPr>
            <p:ph type="sldNum" sz="quarter" idx="12"/>
          </p:nvPr>
        </p:nvSpPr>
        <p:spPr/>
        <p:txBody>
          <a:bodyPr/>
          <a:lstStyle/>
          <a:p>
            <a:fld id="{F9B76065-02A8-2140-ABFF-467A450FC727}" type="slidenum">
              <a:rPr lang="en-US" smtClean="0"/>
              <a:pPr/>
              <a:t>86</a:t>
            </a:fld>
            <a:endParaRPr lang="en-US" dirty="0"/>
          </a:p>
        </p:txBody>
      </p:sp>
      <p:sp>
        <p:nvSpPr>
          <p:cNvPr id="3" name="TextBox 2"/>
          <p:cNvSpPr txBox="1"/>
          <p:nvPr/>
        </p:nvSpPr>
        <p:spPr>
          <a:xfrm>
            <a:off x="284162" y="1772816"/>
            <a:ext cx="8574087" cy="4524315"/>
          </a:xfrm>
          <a:prstGeom prst="rect">
            <a:avLst/>
          </a:prstGeom>
          <a:noFill/>
        </p:spPr>
        <p:txBody>
          <a:bodyPr wrap="square" rtlCol="0">
            <a:spAutoFit/>
          </a:bodyPr>
          <a:lstStyle/>
          <a:p>
            <a:pPr marL="514350" indent="-514350">
              <a:buFont typeface="+mj-lt"/>
              <a:buAutoNum type="arabicPeriod"/>
            </a:pPr>
            <a:r>
              <a:rPr lang="en-US" sz="3200" dirty="0"/>
              <a:t>Imagine that you have too much data for your assembly. That could be too much for a single isolate – Or, imagine a community with different organism abundances (More difficult)</a:t>
            </a:r>
          </a:p>
          <a:p>
            <a:pPr marL="514350" indent="-514350">
              <a:buFont typeface="+mj-lt"/>
              <a:buAutoNum type="arabicPeriod"/>
            </a:pPr>
            <a:endParaRPr lang="en-US" sz="3200" dirty="0"/>
          </a:p>
          <a:p>
            <a:pPr marL="514350" indent="-514350">
              <a:buFont typeface="+mj-lt"/>
              <a:buAutoNum type="arabicPeriod"/>
            </a:pPr>
            <a:r>
              <a:rPr lang="en-US" sz="3200" dirty="0"/>
              <a:t>This can create some problems, could you enumerate a few?</a:t>
            </a:r>
          </a:p>
          <a:p>
            <a:pPr marL="514350" indent="-514350">
              <a:buFont typeface="+mj-lt"/>
              <a:buAutoNum type="arabicPeriod"/>
            </a:pPr>
            <a:endParaRPr lang="en-US" sz="3200" dirty="0"/>
          </a:p>
          <a:p>
            <a:pPr marL="514350" indent="-514350">
              <a:buFont typeface="+mj-lt"/>
              <a:buAutoNum type="arabicPeriod"/>
            </a:pPr>
            <a:r>
              <a:rPr lang="en-US" sz="3200" dirty="0"/>
              <a:t>How to remove un-informative/extra data?</a:t>
            </a:r>
          </a:p>
        </p:txBody>
      </p:sp>
    </p:spTree>
    <p:extLst>
      <p:ext uri="{BB962C8B-B14F-4D97-AF65-F5344CB8AC3E}">
        <p14:creationId xmlns:p14="http://schemas.microsoft.com/office/powerpoint/2010/main" val="333636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B76065-02A8-2140-ABFF-467A450FC727}" type="slidenum">
              <a:rPr lang="en-US" smtClean="0"/>
              <a:pPr/>
              <a:t>87</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7" name="Picture 6" descr="Screen Shot 2015-09-07 at 11.0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45653"/>
            <a:ext cx="8388424" cy="3455555"/>
          </a:xfrm>
          <a:prstGeom prst="rect">
            <a:avLst/>
          </a:prstGeom>
        </p:spPr>
      </p:pic>
      <p:sp>
        <p:nvSpPr>
          <p:cNvPr id="8" name="TextBox 7"/>
          <p:cNvSpPr txBox="1"/>
          <p:nvPr/>
        </p:nvSpPr>
        <p:spPr>
          <a:xfrm>
            <a:off x="4172558" y="5354131"/>
            <a:ext cx="4701227" cy="646331"/>
          </a:xfrm>
          <a:prstGeom prst="rect">
            <a:avLst/>
          </a:prstGeom>
          <a:noFill/>
        </p:spPr>
        <p:txBody>
          <a:bodyPr wrap="none" rtlCol="0">
            <a:spAutoFit/>
          </a:bodyPr>
          <a:lstStyle/>
          <a:p>
            <a:r>
              <a:rPr lang="en-US" dirty="0"/>
              <a:t>Each single base error generates ~</a:t>
            </a:r>
            <a:r>
              <a:rPr lang="en-US" i="1" dirty="0"/>
              <a:t>k</a:t>
            </a:r>
            <a:r>
              <a:rPr lang="en-US" dirty="0"/>
              <a:t> new </a:t>
            </a:r>
            <a:r>
              <a:rPr lang="en-US" i="1" dirty="0"/>
              <a:t>k</a:t>
            </a:r>
            <a:r>
              <a:rPr lang="en-US" dirty="0"/>
              <a:t>-</a:t>
            </a:r>
            <a:r>
              <a:rPr lang="en-US" dirty="0" err="1"/>
              <a:t>mers</a:t>
            </a:r>
            <a:endParaRPr lang="en-US" dirty="0"/>
          </a:p>
          <a:p>
            <a:r>
              <a:rPr lang="en-US" dirty="0"/>
              <a:t>Generally, erroneous </a:t>
            </a:r>
            <a:r>
              <a:rPr lang="en-US" i="1" dirty="0"/>
              <a:t>k</a:t>
            </a:r>
            <a:r>
              <a:rPr lang="en-US" dirty="0"/>
              <a:t>-</a:t>
            </a:r>
            <a:r>
              <a:rPr lang="en-US" dirty="0" err="1"/>
              <a:t>mers</a:t>
            </a:r>
            <a:r>
              <a:rPr lang="en-US" dirty="0"/>
              <a:t>, appear only once</a:t>
            </a:r>
          </a:p>
        </p:txBody>
      </p:sp>
      <p:sp>
        <p:nvSpPr>
          <p:cNvPr id="11" name="Title 1"/>
          <p:cNvSpPr>
            <a:spLocks noGrp="1"/>
          </p:cNvSpPr>
          <p:nvPr>
            <p:ph type="title"/>
          </p:nvPr>
        </p:nvSpPr>
        <p:spPr>
          <a:xfrm>
            <a:off x="284163" y="476672"/>
            <a:ext cx="8574087" cy="1029685"/>
          </a:xfrm>
        </p:spPr>
        <p:txBody>
          <a:bodyPr>
            <a:noAutofit/>
          </a:bodyPr>
          <a:lstStyle/>
          <a:p>
            <a:r>
              <a:rPr lang="en-US" sz="3600" dirty="0"/>
              <a:t>Digital normalization basics: Errors create new </a:t>
            </a:r>
            <a:r>
              <a:rPr lang="en-US" sz="3600" i="1" dirty="0"/>
              <a:t>k</a:t>
            </a:r>
            <a:r>
              <a:rPr lang="en-US" sz="3600" dirty="0"/>
              <a:t>-</a:t>
            </a:r>
            <a:r>
              <a:rPr lang="en-US" sz="3600" dirty="0" err="1"/>
              <a:t>mers</a:t>
            </a:r>
            <a:endParaRPr lang="en-US" sz="3600" dirty="0"/>
          </a:p>
        </p:txBody>
      </p:sp>
    </p:spTree>
    <p:extLst>
      <p:ext uri="{BB962C8B-B14F-4D97-AF65-F5344CB8AC3E}">
        <p14:creationId xmlns:p14="http://schemas.microsoft.com/office/powerpoint/2010/main" val="30847237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476672"/>
            <a:ext cx="8574087" cy="1029685"/>
          </a:xfrm>
        </p:spPr>
        <p:txBody>
          <a:bodyPr>
            <a:noAutofit/>
          </a:bodyPr>
          <a:lstStyle/>
          <a:p>
            <a:r>
              <a:rPr lang="en-US" sz="3600" dirty="0"/>
              <a:t>K-</a:t>
            </a:r>
            <a:r>
              <a:rPr lang="en-US" sz="3600" dirty="0" err="1"/>
              <a:t>mer</a:t>
            </a:r>
            <a:r>
              <a:rPr lang="en-US" sz="3600" dirty="0"/>
              <a:t> abundance plots have true and false k-</a:t>
            </a:r>
            <a:r>
              <a:rPr lang="en-US" sz="3600" dirty="0" err="1"/>
              <a:t>mers</a:t>
            </a:r>
            <a:endParaRPr lang="en-US" sz="3600" dirty="0"/>
          </a:p>
        </p:txBody>
      </p:sp>
      <p:sp>
        <p:nvSpPr>
          <p:cNvPr id="6" name="Slide Number Placeholder 5"/>
          <p:cNvSpPr>
            <a:spLocks noGrp="1"/>
          </p:cNvSpPr>
          <p:nvPr>
            <p:ph type="sldNum" sz="quarter" idx="12"/>
          </p:nvPr>
        </p:nvSpPr>
        <p:spPr/>
        <p:txBody>
          <a:bodyPr/>
          <a:lstStyle/>
          <a:p>
            <a:fld id="{F9B76065-02A8-2140-ABFF-467A450FC727}" type="slidenum">
              <a:rPr lang="en-US" smtClean="0"/>
              <a:pPr/>
              <a:t>88</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3" name="Picture 2" descr="Screen Shot 2015-09-07 at 11.1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28" y="1916832"/>
            <a:ext cx="6876256" cy="3906468"/>
          </a:xfrm>
          <a:prstGeom prst="rect">
            <a:avLst/>
          </a:prstGeom>
        </p:spPr>
      </p:pic>
    </p:spTree>
    <p:extLst>
      <p:ext uri="{BB962C8B-B14F-4D97-AF65-F5344CB8AC3E}">
        <p14:creationId xmlns:p14="http://schemas.microsoft.com/office/powerpoint/2010/main" val="324501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476672"/>
            <a:ext cx="8574087" cy="1029685"/>
          </a:xfrm>
        </p:spPr>
        <p:txBody>
          <a:bodyPr>
            <a:noAutofit/>
          </a:bodyPr>
          <a:lstStyle/>
          <a:p>
            <a:r>
              <a:rPr lang="en-US" sz="3600" dirty="0"/>
              <a:t>K-</a:t>
            </a:r>
            <a:r>
              <a:rPr lang="en-US" sz="3600" dirty="0" err="1"/>
              <a:t>mer</a:t>
            </a:r>
            <a:r>
              <a:rPr lang="en-US" sz="3600" dirty="0"/>
              <a:t> abundance plots</a:t>
            </a:r>
          </a:p>
        </p:txBody>
      </p:sp>
      <p:sp>
        <p:nvSpPr>
          <p:cNvPr id="6" name="Slide Number Placeholder 5"/>
          <p:cNvSpPr>
            <a:spLocks noGrp="1"/>
          </p:cNvSpPr>
          <p:nvPr>
            <p:ph type="sldNum" sz="quarter" idx="12"/>
          </p:nvPr>
        </p:nvSpPr>
        <p:spPr/>
        <p:txBody>
          <a:bodyPr/>
          <a:lstStyle/>
          <a:p>
            <a:fld id="{F9B76065-02A8-2140-ABFF-467A450FC727}" type="slidenum">
              <a:rPr lang="en-US" smtClean="0"/>
              <a:pPr/>
              <a:t>89</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5" name="Picture 4" descr="Screen Shot 2015-09-07 at 11.1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9" y="2287582"/>
            <a:ext cx="4233001" cy="2714883"/>
          </a:xfrm>
          <a:prstGeom prst="rect">
            <a:avLst/>
          </a:prstGeom>
        </p:spPr>
      </p:pic>
      <p:grpSp>
        <p:nvGrpSpPr>
          <p:cNvPr id="16" name="Group 15"/>
          <p:cNvGrpSpPr/>
          <p:nvPr/>
        </p:nvGrpSpPr>
        <p:grpSpPr>
          <a:xfrm>
            <a:off x="755576" y="2287582"/>
            <a:ext cx="8280920" cy="2714883"/>
            <a:chOff x="755576" y="2287582"/>
            <a:chExt cx="8280920" cy="2714883"/>
          </a:xfrm>
        </p:grpSpPr>
        <p:pic>
          <p:nvPicPr>
            <p:cNvPr id="7" name="Picture 6" descr="Screen Shot 2015-09-07 at 11.13.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856" y="2287582"/>
              <a:ext cx="4539640" cy="2714883"/>
            </a:xfrm>
            <a:prstGeom prst="rect">
              <a:avLst/>
            </a:prstGeom>
          </p:spPr>
        </p:pic>
        <p:cxnSp>
          <p:nvCxnSpPr>
            <p:cNvPr id="9" name="Straight Connector 8"/>
            <p:cNvCxnSpPr/>
            <p:nvPr/>
          </p:nvCxnSpPr>
          <p:spPr>
            <a:xfrm flipV="1">
              <a:off x="755576" y="2420888"/>
              <a:ext cx="4104456" cy="22322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755576" y="4653136"/>
              <a:ext cx="4104456" cy="803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988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a:t>de </a:t>
            </a:r>
            <a:r>
              <a:rPr lang="es-ES" i="1" dirty="0" err="1"/>
              <a:t>novo</a:t>
            </a:r>
            <a:r>
              <a:rPr lang="es-ES" i="1" dirty="0"/>
              <a:t> </a:t>
            </a:r>
            <a:r>
              <a:rPr lang="es-ES" dirty="0" err="1"/>
              <a:t>Genome</a:t>
            </a:r>
            <a:r>
              <a:rPr lang="es-ES" dirty="0"/>
              <a:t> </a:t>
            </a:r>
            <a:r>
              <a:rPr lang="es-ES" dirty="0" err="1"/>
              <a:t>assembly</a:t>
            </a:r>
            <a:r>
              <a:rPr lang="es-ES" dirty="0"/>
              <a:t>: </a:t>
            </a:r>
            <a:r>
              <a:rPr lang="es-ES" dirty="0" err="1"/>
              <a:t>concepts</a:t>
            </a:r>
            <a:endParaRPr lang="es-ES"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9</a:t>
            </a:fld>
            <a:endParaRPr lang="en-US" dirty="0"/>
          </a:p>
        </p:txBody>
      </p:sp>
      <p:pic>
        <p:nvPicPr>
          <p:cNvPr id="3" name="Picture 2"/>
          <p:cNvPicPr>
            <a:picLocks noChangeAspect="1"/>
          </p:cNvPicPr>
          <p:nvPr/>
        </p:nvPicPr>
        <p:blipFill>
          <a:blip r:embed="rId2"/>
          <a:stretch>
            <a:fillRect/>
          </a:stretch>
        </p:blipFill>
        <p:spPr>
          <a:xfrm>
            <a:off x="2743200" y="1864726"/>
            <a:ext cx="3085665" cy="4300578"/>
          </a:xfrm>
          <a:prstGeom prst="rect">
            <a:avLst/>
          </a:prstGeom>
        </p:spPr>
      </p:pic>
      <p:sp>
        <p:nvSpPr>
          <p:cNvPr id="4" name="TextBox 3"/>
          <p:cNvSpPr txBox="1"/>
          <p:nvPr/>
        </p:nvSpPr>
        <p:spPr>
          <a:xfrm>
            <a:off x="6516216" y="1934955"/>
            <a:ext cx="2061870" cy="646331"/>
          </a:xfrm>
          <a:prstGeom prst="rect">
            <a:avLst/>
          </a:prstGeom>
          <a:noFill/>
        </p:spPr>
        <p:txBody>
          <a:bodyPr wrap="none" rtlCol="0">
            <a:spAutoFit/>
          </a:bodyPr>
          <a:lstStyle/>
          <a:p>
            <a:r>
              <a:rPr lang="en-US" dirty="0"/>
              <a:t>Typically 200-400bp</a:t>
            </a:r>
          </a:p>
          <a:p>
            <a:r>
              <a:rPr lang="en-US" dirty="0"/>
              <a:t>How?</a:t>
            </a:r>
          </a:p>
        </p:txBody>
      </p:sp>
      <p:sp>
        <p:nvSpPr>
          <p:cNvPr id="5" name="TextBox 4"/>
          <p:cNvSpPr txBox="1"/>
          <p:nvPr/>
        </p:nvSpPr>
        <p:spPr>
          <a:xfrm>
            <a:off x="6516216" y="3436694"/>
            <a:ext cx="1333080" cy="369332"/>
          </a:xfrm>
          <a:prstGeom prst="rect">
            <a:avLst/>
          </a:prstGeom>
          <a:noFill/>
        </p:spPr>
        <p:txBody>
          <a:bodyPr wrap="none" rtlCol="0">
            <a:spAutoFit/>
          </a:bodyPr>
          <a:lstStyle/>
          <a:p>
            <a:r>
              <a:rPr lang="en-US" dirty="0"/>
              <a:t>Assemblers!</a:t>
            </a:r>
          </a:p>
        </p:txBody>
      </p:sp>
      <p:sp>
        <p:nvSpPr>
          <p:cNvPr id="10" name="TextBox 9"/>
          <p:cNvSpPr txBox="1"/>
          <p:nvPr/>
        </p:nvSpPr>
        <p:spPr>
          <a:xfrm>
            <a:off x="6517736" y="5497438"/>
            <a:ext cx="2123805" cy="923330"/>
          </a:xfrm>
          <a:prstGeom prst="rect">
            <a:avLst/>
          </a:prstGeom>
          <a:noFill/>
        </p:spPr>
        <p:txBody>
          <a:bodyPr wrap="square" rtlCol="0">
            <a:spAutoFit/>
          </a:bodyPr>
          <a:lstStyle/>
          <a:p>
            <a:r>
              <a:rPr lang="en-US" dirty="0"/>
              <a:t>Scaffoldings: use reference, use mate-pairs</a:t>
            </a:r>
          </a:p>
        </p:txBody>
      </p:sp>
      <p:sp>
        <p:nvSpPr>
          <p:cNvPr id="15" name="Rectangle 14"/>
          <p:cNvSpPr/>
          <p:nvPr/>
        </p:nvSpPr>
        <p:spPr>
          <a:xfrm>
            <a:off x="0" y="6165304"/>
            <a:ext cx="7542584" cy="276999"/>
          </a:xfrm>
          <a:prstGeom prst="rect">
            <a:avLst/>
          </a:prstGeom>
        </p:spPr>
        <p:txBody>
          <a:bodyPr wrap="square">
            <a:spAutoFit/>
          </a:bodyPr>
          <a:lstStyle/>
          <a:p>
            <a:r>
              <a:rPr lang="en-US" sz="1200" dirty="0">
                <a:solidFill>
                  <a:schemeClr val="bg1">
                    <a:lumMod val="65000"/>
                  </a:schemeClr>
                </a:solidFill>
              </a:rPr>
              <a:t>http://</a:t>
            </a:r>
            <a:r>
              <a:rPr lang="en-US" sz="1200" dirty="0" err="1">
                <a:solidFill>
                  <a:schemeClr val="bg1">
                    <a:lumMod val="65000"/>
                  </a:schemeClr>
                </a:solidFill>
              </a:rPr>
              <a:t>www.nature.com</a:t>
            </a:r>
            <a:r>
              <a:rPr lang="en-US" sz="1200" dirty="0">
                <a:solidFill>
                  <a:schemeClr val="bg1">
                    <a:lumMod val="65000"/>
                  </a:schemeClr>
                </a:solidFill>
              </a:rPr>
              <a:t>/</a:t>
            </a:r>
            <a:r>
              <a:rPr lang="en-US" sz="1200" dirty="0" err="1">
                <a:solidFill>
                  <a:schemeClr val="bg1">
                    <a:lumMod val="65000"/>
                  </a:schemeClr>
                </a:solidFill>
              </a:rPr>
              <a:t>nmeth</a:t>
            </a:r>
            <a:r>
              <a:rPr lang="en-US" sz="1200" dirty="0">
                <a:solidFill>
                  <a:schemeClr val="bg1">
                    <a:lumMod val="65000"/>
                  </a:schemeClr>
                </a:solidFill>
              </a:rPr>
              <a:t>/journal/v9/n4/full/nmeth.1935.html</a:t>
            </a:r>
          </a:p>
        </p:txBody>
      </p:sp>
    </p:spTree>
    <p:extLst>
      <p:ext uri="{BB962C8B-B14F-4D97-AF65-F5344CB8AC3E}">
        <p14:creationId xmlns:p14="http://schemas.microsoft.com/office/powerpoint/2010/main" val="12669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476672"/>
            <a:ext cx="8574087" cy="1029685"/>
          </a:xfrm>
        </p:spPr>
        <p:txBody>
          <a:bodyPr>
            <a:noAutofit/>
          </a:bodyPr>
          <a:lstStyle/>
          <a:p>
            <a:r>
              <a:rPr lang="en-US" sz="3600" dirty="0"/>
              <a:t>What does digital normalization do?</a:t>
            </a:r>
          </a:p>
        </p:txBody>
      </p:sp>
      <p:sp>
        <p:nvSpPr>
          <p:cNvPr id="6" name="Slide Number Placeholder 5"/>
          <p:cNvSpPr>
            <a:spLocks noGrp="1"/>
          </p:cNvSpPr>
          <p:nvPr>
            <p:ph type="sldNum" sz="quarter" idx="12"/>
          </p:nvPr>
        </p:nvSpPr>
        <p:spPr/>
        <p:txBody>
          <a:bodyPr/>
          <a:lstStyle/>
          <a:p>
            <a:fld id="{F9B76065-02A8-2140-ABFF-467A450FC727}" type="slidenum">
              <a:rPr lang="en-US" smtClean="0"/>
              <a:pPr/>
              <a:t>90</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3" name="Picture 2" descr="Screen Shot 2015-09-07 at 11.1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889865"/>
            <a:ext cx="6984776" cy="3829435"/>
          </a:xfrm>
          <a:prstGeom prst="rect">
            <a:avLst/>
          </a:prstGeom>
        </p:spPr>
      </p:pic>
    </p:spTree>
    <p:extLst>
      <p:ext uri="{BB962C8B-B14F-4D97-AF65-F5344CB8AC3E}">
        <p14:creationId xmlns:p14="http://schemas.microsoft.com/office/powerpoint/2010/main" val="3575911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476672"/>
            <a:ext cx="8574087" cy="1029685"/>
          </a:xfrm>
        </p:spPr>
        <p:txBody>
          <a:bodyPr>
            <a:noAutofit/>
          </a:bodyPr>
          <a:lstStyle/>
          <a:p>
            <a:r>
              <a:rPr lang="en-US" sz="3600" dirty="0"/>
              <a:t>Digital normalization: The procedure</a:t>
            </a:r>
          </a:p>
        </p:txBody>
      </p:sp>
      <p:sp>
        <p:nvSpPr>
          <p:cNvPr id="6" name="Slide Number Placeholder 5"/>
          <p:cNvSpPr>
            <a:spLocks noGrp="1"/>
          </p:cNvSpPr>
          <p:nvPr>
            <p:ph type="sldNum" sz="quarter" idx="12"/>
          </p:nvPr>
        </p:nvSpPr>
        <p:spPr/>
        <p:txBody>
          <a:bodyPr/>
          <a:lstStyle/>
          <a:p>
            <a:fld id="{F9B76065-02A8-2140-ABFF-467A450FC727}" type="slidenum">
              <a:rPr lang="en-US" smtClean="0"/>
              <a:pPr/>
              <a:t>91</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5" name="Picture 4" descr="Screen Shot 2015-09-07 at 11.1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840"/>
            <a:ext cx="9144000" cy="1726214"/>
          </a:xfrm>
          <a:prstGeom prst="rect">
            <a:avLst/>
          </a:prstGeom>
        </p:spPr>
      </p:pic>
      <p:pic>
        <p:nvPicPr>
          <p:cNvPr id="7" name="Picture 6" descr="Screen Shot 2015-09-07 at 11.19.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088562"/>
            <a:ext cx="1872208" cy="348550"/>
          </a:xfrm>
          <a:prstGeom prst="rect">
            <a:avLst/>
          </a:prstGeom>
        </p:spPr>
      </p:pic>
      <p:cxnSp>
        <p:nvCxnSpPr>
          <p:cNvPr id="9" name="Straight Arrow Connector 8"/>
          <p:cNvCxnSpPr/>
          <p:nvPr/>
        </p:nvCxnSpPr>
        <p:spPr>
          <a:xfrm>
            <a:off x="1763688" y="2420888"/>
            <a:ext cx="0" cy="14401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85577" y="4293096"/>
            <a:ext cx="2246263" cy="523220"/>
          </a:xfrm>
          <a:prstGeom prst="rect">
            <a:avLst/>
          </a:prstGeom>
          <a:noFill/>
        </p:spPr>
        <p:txBody>
          <a:bodyPr wrap="square" rtlCol="0">
            <a:spAutoFit/>
          </a:bodyPr>
          <a:lstStyle/>
          <a:p>
            <a:r>
              <a:rPr lang="en-US" sz="1400" dirty="0"/>
              <a:t>If next read is from a high covered region - </a:t>
            </a:r>
            <a:r>
              <a:rPr lang="en-US" sz="1400" b="1" i="1" dirty="0"/>
              <a:t>discard</a:t>
            </a:r>
          </a:p>
        </p:txBody>
      </p:sp>
    </p:spTree>
    <p:extLst>
      <p:ext uri="{BB962C8B-B14F-4D97-AF65-F5344CB8AC3E}">
        <p14:creationId xmlns:p14="http://schemas.microsoft.com/office/powerpoint/2010/main" val="20115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476672"/>
            <a:ext cx="8574087" cy="1029685"/>
          </a:xfrm>
        </p:spPr>
        <p:txBody>
          <a:bodyPr>
            <a:noAutofit/>
          </a:bodyPr>
          <a:lstStyle/>
          <a:p>
            <a:r>
              <a:rPr lang="en-US" sz="3600" dirty="0"/>
              <a:t>Digital normalization: The procedure</a:t>
            </a:r>
          </a:p>
        </p:txBody>
      </p:sp>
      <p:sp>
        <p:nvSpPr>
          <p:cNvPr id="6" name="Slide Number Placeholder 5"/>
          <p:cNvSpPr>
            <a:spLocks noGrp="1"/>
          </p:cNvSpPr>
          <p:nvPr>
            <p:ph type="sldNum" sz="quarter" idx="12"/>
          </p:nvPr>
        </p:nvSpPr>
        <p:spPr/>
        <p:txBody>
          <a:bodyPr/>
          <a:lstStyle/>
          <a:p>
            <a:fld id="{F9B76065-02A8-2140-ABFF-467A450FC727}" type="slidenum">
              <a:rPr lang="en-US" smtClean="0"/>
              <a:pPr/>
              <a:t>92</a:t>
            </a:fld>
            <a:endParaRPr lang="en-US" dirty="0"/>
          </a:p>
        </p:txBody>
      </p:sp>
      <p:sp>
        <p:nvSpPr>
          <p:cNvPr id="4" name="TextBox 3"/>
          <p:cNvSpPr txBox="1"/>
          <p:nvPr/>
        </p:nvSpPr>
        <p:spPr>
          <a:xfrm>
            <a:off x="0" y="5879594"/>
            <a:ext cx="5984431" cy="584776"/>
          </a:xfrm>
          <a:prstGeom prst="rect">
            <a:avLst/>
          </a:prstGeom>
          <a:noFill/>
        </p:spPr>
        <p:txBody>
          <a:bodyPr wrap="none" rtlCol="0">
            <a:spAutoFit/>
          </a:bodyPr>
          <a:lstStyle/>
          <a:p>
            <a:r>
              <a:rPr lang="en-US" sz="1600" dirty="0"/>
              <a:t>From Prof. Titus Brown presentation: </a:t>
            </a:r>
          </a:p>
          <a:p>
            <a:r>
              <a:rPr lang="en-US" sz="1600" dirty="0">
                <a:hlinkClick r:id="rId2"/>
              </a:rPr>
              <a:t>http://www.slideshare.net/c.titus.brown/2013-hmpassemblywebinar</a:t>
            </a:r>
            <a:endParaRPr lang="en-US" sz="1600" dirty="0"/>
          </a:p>
        </p:txBody>
      </p:sp>
      <p:pic>
        <p:nvPicPr>
          <p:cNvPr id="3" name="Picture 2" descr="Screen Shot 2015-09-07 at 11.2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806828"/>
            <a:ext cx="7596336" cy="4068601"/>
          </a:xfrm>
          <a:prstGeom prst="rect">
            <a:avLst/>
          </a:prstGeom>
        </p:spPr>
      </p:pic>
    </p:spTree>
    <p:extLst>
      <p:ext uri="{BB962C8B-B14F-4D97-AF65-F5344CB8AC3E}">
        <p14:creationId xmlns:p14="http://schemas.microsoft.com/office/powerpoint/2010/main" val="2417093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64904"/>
            <a:ext cx="9144000" cy="3631763"/>
          </a:xfrm>
          <a:prstGeom prst="rect">
            <a:avLst/>
          </a:prstGeom>
          <a:noFill/>
        </p:spPr>
        <p:txBody>
          <a:bodyPr wrap="square" rtlCol="0">
            <a:spAutoFit/>
          </a:bodyPr>
          <a:lstStyle/>
          <a:p>
            <a:pPr algn="ctr"/>
            <a:r>
              <a:rPr lang="en-US" sz="11500" b="1" dirty="0"/>
              <a:t>Genome annotation</a:t>
            </a:r>
          </a:p>
        </p:txBody>
      </p:sp>
      <p:sp>
        <p:nvSpPr>
          <p:cNvPr id="7" name="Título 6">
            <a:extLst>
              <a:ext uri="{FF2B5EF4-FFF2-40B4-BE49-F238E27FC236}">
                <a16:creationId xmlns:a16="http://schemas.microsoft.com/office/drawing/2014/main" id="{41B3A51E-F75B-4DB9-A8C5-07278F95DA23}"/>
              </a:ext>
            </a:extLst>
          </p:cNvPr>
          <p:cNvSpPr>
            <a:spLocks noGrp="1"/>
          </p:cNvSpPr>
          <p:nvPr>
            <p:ph type="ctrTitle"/>
          </p:nvPr>
        </p:nvSpPr>
        <p:spPr/>
        <p:txBody>
          <a:bodyPr/>
          <a:lstStyle/>
          <a:p>
            <a:endParaRPr lang="pt-BR" dirty="0"/>
          </a:p>
        </p:txBody>
      </p:sp>
      <p:sp>
        <p:nvSpPr>
          <p:cNvPr id="11" name="Subtítulo 10">
            <a:extLst>
              <a:ext uri="{FF2B5EF4-FFF2-40B4-BE49-F238E27FC236}">
                <a16:creationId xmlns:a16="http://schemas.microsoft.com/office/drawing/2014/main" id="{ADC5519D-CF83-481C-A9EB-0A1A8F09774E}"/>
              </a:ext>
            </a:extLst>
          </p:cNvPr>
          <p:cNvSpPr>
            <a:spLocks noGrp="1"/>
          </p:cNvSpPr>
          <p:nvPr>
            <p:ph type="subTitle" idx="1"/>
          </p:nvPr>
        </p:nvSpPr>
        <p:spPr/>
        <p:txBody>
          <a:bodyPr/>
          <a:lstStyle/>
          <a:p>
            <a:endParaRPr lang="pt-B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200" dirty="0"/>
              <a:t>What is Genome Annotation?</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94</a:t>
            </a:fld>
            <a:endParaRPr lang="en-US" dirty="0"/>
          </a:p>
        </p:txBody>
      </p:sp>
      <p:pic>
        <p:nvPicPr>
          <p:cNvPr id="4" name="Picture 5" descr="DNA_ORF.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44824"/>
            <a:ext cx="5904656" cy="4451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5-09-07 at 11.30.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1" y="1844824"/>
            <a:ext cx="2486050" cy="4504138"/>
          </a:xfrm>
          <a:prstGeom prst="rect">
            <a:avLst/>
          </a:prstGeom>
        </p:spPr>
      </p:pic>
      <p:sp>
        <p:nvSpPr>
          <p:cNvPr id="5" name="Rectangle 4"/>
          <p:cNvSpPr/>
          <p:nvPr/>
        </p:nvSpPr>
        <p:spPr>
          <a:xfrm>
            <a:off x="0" y="6248345"/>
            <a:ext cx="9144000" cy="276999"/>
          </a:xfrm>
          <a:prstGeom prst="rect">
            <a:avLst/>
          </a:prstGeom>
        </p:spPr>
        <p:txBody>
          <a:bodyPr wrap="square">
            <a:spAutoFit/>
          </a:bodyPr>
          <a:lstStyle/>
          <a:p>
            <a:pPr algn="r"/>
            <a:r>
              <a:rPr lang="en-US" sz="1200" dirty="0"/>
              <a:t>Stein, 2001. </a:t>
            </a:r>
            <a:r>
              <a:rPr lang="en-US" sz="1200" dirty="0">
                <a:hlinkClick r:id="rId5"/>
              </a:rPr>
              <a:t>http://www.nature.com/nrg/journal/v2/n7/full/nrg0701_493a.html</a:t>
            </a:r>
            <a:endParaRPr lang="en-US" sz="1200" dirty="0"/>
          </a:p>
        </p:txBody>
      </p:sp>
    </p:spTree>
    <p:extLst>
      <p:ext uri="{BB962C8B-B14F-4D97-AF65-F5344CB8AC3E}">
        <p14:creationId xmlns:p14="http://schemas.microsoft.com/office/powerpoint/2010/main" val="33456772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200" dirty="0"/>
              <a:t>What is Genome Annotation?</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95</a:t>
            </a:fld>
            <a:endParaRPr lang="en-US" dirty="0"/>
          </a:p>
        </p:txBody>
      </p:sp>
      <p:sp>
        <p:nvSpPr>
          <p:cNvPr id="5" name="Rectangle 4"/>
          <p:cNvSpPr/>
          <p:nvPr/>
        </p:nvSpPr>
        <p:spPr>
          <a:xfrm>
            <a:off x="0" y="6248345"/>
            <a:ext cx="9144000" cy="276999"/>
          </a:xfrm>
          <a:prstGeom prst="rect">
            <a:avLst/>
          </a:prstGeom>
        </p:spPr>
        <p:txBody>
          <a:bodyPr wrap="square">
            <a:spAutoFit/>
          </a:bodyPr>
          <a:lstStyle/>
          <a:p>
            <a:pPr algn="r"/>
            <a:r>
              <a:rPr lang="en-US" sz="1200" dirty="0" err="1"/>
              <a:t>Yandell</a:t>
            </a:r>
            <a:r>
              <a:rPr lang="en-US" sz="1200" dirty="0"/>
              <a:t> &amp; </a:t>
            </a:r>
            <a:r>
              <a:rPr lang="en-US" sz="1200" dirty="0" err="1"/>
              <a:t>Ence</a:t>
            </a:r>
            <a:r>
              <a:rPr lang="en-US" sz="1200" dirty="0"/>
              <a:t>, 2012. </a:t>
            </a:r>
            <a:r>
              <a:rPr lang="en-US" sz="1200" dirty="0">
                <a:hlinkClick r:id="rId3"/>
              </a:rPr>
              <a:t>http://www.nature.com/nrg/journal/v13/n5/full/nrg3174.html</a:t>
            </a:r>
            <a:endParaRPr lang="en-US" sz="1200" dirty="0"/>
          </a:p>
        </p:txBody>
      </p:sp>
      <p:pic>
        <p:nvPicPr>
          <p:cNvPr id="7" name="Picture 6" descr="Screen Shot 2015-09-07 at 11.41.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906074"/>
            <a:ext cx="7308304" cy="4049195"/>
          </a:xfrm>
          <a:prstGeom prst="rect">
            <a:avLst/>
          </a:prstGeom>
        </p:spPr>
      </p:pic>
    </p:spTree>
    <p:extLst>
      <p:ext uri="{BB962C8B-B14F-4D97-AF65-F5344CB8AC3E}">
        <p14:creationId xmlns:p14="http://schemas.microsoft.com/office/powerpoint/2010/main" val="3574701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200" dirty="0"/>
              <a:t>What is Genome Annotation?</a:t>
            </a:r>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96</a:t>
            </a:fld>
            <a:endParaRPr lang="en-US" dirty="0"/>
          </a:p>
        </p:txBody>
      </p:sp>
      <p:sp>
        <p:nvSpPr>
          <p:cNvPr id="5" name="Rectangle 4"/>
          <p:cNvSpPr/>
          <p:nvPr/>
        </p:nvSpPr>
        <p:spPr>
          <a:xfrm>
            <a:off x="0" y="6248345"/>
            <a:ext cx="9144000" cy="276999"/>
          </a:xfrm>
          <a:prstGeom prst="rect">
            <a:avLst/>
          </a:prstGeom>
        </p:spPr>
        <p:txBody>
          <a:bodyPr wrap="square">
            <a:spAutoFit/>
          </a:bodyPr>
          <a:lstStyle/>
          <a:p>
            <a:pPr algn="r"/>
            <a:r>
              <a:rPr lang="en-US" sz="1200" dirty="0" err="1"/>
              <a:t>Yandell</a:t>
            </a:r>
            <a:r>
              <a:rPr lang="en-US" sz="1200" dirty="0"/>
              <a:t> &amp; </a:t>
            </a:r>
            <a:r>
              <a:rPr lang="en-US" sz="1200" dirty="0" err="1"/>
              <a:t>Ence</a:t>
            </a:r>
            <a:r>
              <a:rPr lang="en-US" sz="1200" dirty="0"/>
              <a:t>, 2012. </a:t>
            </a:r>
            <a:r>
              <a:rPr lang="en-US" sz="1200" dirty="0">
                <a:hlinkClick r:id="rId3"/>
              </a:rPr>
              <a:t>http://www.nature.com/nrg/journal/v13/n5/full/nrg3174.html</a:t>
            </a:r>
            <a:endParaRPr lang="en-US" sz="1200" dirty="0"/>
          </a:p>
        </p:txBody>
      </p:sp>
      <p:pic>
        <p:nvPicPr>
          <p:cNvPr id="3" name="Picture 2" descr="Screen Shot 2015-09-07 at 11.4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1737988"/>
            <a:ext cx="5814456" cy="4510357"/>
          </a:xfrm>
          <a:prstGeom prst="rect">
            <a:avLst/>
          </a:prstGeom>
        </p:spPr>
      </p:pic>
    </p:spTree>
    <p:extLst>
      <p:ext uri="{BB962C8B-B14F-4D97-AF65-F5344CB8AC3E}">
        <p14:creationId xmlns:p14="http://schemas.microsoft.com/office/powerpoint/2010/main" val="21671670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200" dirty="0"/>
              <a:t>NCBI Prokaryotic Genome Annotation Process</a:t>
            </a:r>
            <a:br>
              <a:rPr lang="en-US" sz="3200" dirty="0"/>
            </a:br>
            <a:endParaRPr lang="en-US" sz="3200" dirty="0"/>
          </a:p>
        </p:txBody>
      </p:sp>
      <p:sp>
        <p:nvSpPr>
          <p:cNvPr id="6" name="Marcador de número de diapositiva 5"/>
          <p:cNvSpPr>
            <a:spLocks noGrp="1"/>
          </p:cNvSpPr>
          <p:nvPr>
            <p:ph type="sldNum" sz="quarter" idx="12"/>
          </p:nvPr>
        </p:nvSpPr>
        <p:spPr/>
        <p:txBody>
          <a:bodyPr/>
          <a:lstStyle/>
          <a:p>
            <a:fld id="{F9B76065-02A8-2140-ABFF-467A450FC727}" type="slidenum">
              <a:rPr lang="en-US" smtClean="0"/>
              <a:pPr/>
              <a:t>97</a:t>
            </a:fld>
            <a:endParaRPr lang="en-US" dirty="0"/>
          </a:p>
        </p:txBody>
      </p:sp>
      <p:sp>
        <p:nvSpPr>
          <p:cNvPr id="4" name="Rectangle 3"/>
          <p:cNvSpPr/>
          <p:nvPr/>
        </p:nvSpPr>
        <p:spPr>
          <a:xfrm>
            <a:off x="2286000" y="6093296"/>
            <a:ext cx="6858000" cy="307777"/>
          </a:xfrm>
          <a:prstGeom prst="rect">
            <a:avLst/>
          </a:prstGeom>
        </p:spPr>
        <p:txBody>
          <a:bodyPr wrap="square">
            <a:spAutoFit/>
          </a:bodyPr>
          <a:lstStyle/>
          <a:p>
            <a:pPr algn="r"/>
            <a:r>
              <a:rPr lang="en-US" sz="1400" dirty="0">
                <a:hlinkClick r:id="rId3"/>
              </a:rPr>
              <a:t>http://www.ncbi.nlm.nih.gov/genome/annotation_prok/process/</a:t>
            </a:r>
            <a:endParaRPr lang="en-US" sz="1400" dirty="0"/>
          </a:p>
        </p:txBody>
      </p:sp>
      <p:pic>
        <p:nvPicPr>
          <p:cNvPr id="5" name="Picture 4"/>
          <p:cNvPicPr>
            <a:picLocks noChangeAspect="1"/>
          </p:cNvPicPr>
          <p:nvPr/>
        </p:nvPicPr>
        <p:blipFill>
          <a:blip r:embed="rId4"/>
          <a:stretch>
            <a:fillRect/>
          </a:stretch>
        </p:blipFill>
        <p:spPr>
          <a:xfrm>
            <a:off x="2263350" y="2230772"/>
            <a:ext cx="4632176" cy="3474132"/>
          </a:xfrm>
          <a:prstGeom prst="rect">
            <a:avLst/>
          </a:prstGeom>
        </p:spPr>
      </p:pic>
    </p:spTree>
    <p:extLst>
      <p:ext uri="{BB962C8B-B14F-4D97-AF65-F5344CB8AC3E}">
        <p14:creationId xmlns:p14="http://schemas.microsoft.com/office/powerpoint/2010/main" val="13434022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a:t>
            </a:r>
          </a:p>
        </p:txBody>
      </p:sp>
      <p:sp>
        <p:nvSpPr>
          <p:cNvPr id="4" name="Slide Number Placeholder 3"/>
          <p:cNvSpPr>
            <a:spLocks noGrp="1"/>
          </p:cNvSpPr>
          <p:nvPr>
            <p:ph type="sldNum" sz="quarter" idx="12"/>
          </p:nvPr>
        </p:nvSpPr>
        <p:spPr/>
        <p:txBody>
          <a:bodyPr/>
          <a:lstStyle/>
          <a:p>
            <a:fld id="{F9B76065-02A8-2140-ABFF-467A450FC727}" type="slidenum">
              <a:rPr lang="en-US" smtClean="0"/>
              <a:pPr/>
              <a:t>98</a:t>
            </a:fld>
            <a:endParaRPr lang="en-US" dirty="0"/>
          </a:p>
        </p:txBody>
      </p:sp>
      <p:sp>
        <p:nvSpPr>
          <p:cNvPr id="7" name="Rectangle 6"/>
          <p:cNvSpPr/>
          <p:nvPr/>
        </p:nvSpPr>
        <p:spPr>
          <a:xfrm>
            <a:off x="18793" y="6217567"/>
            <a:ext cx="8287665" cy="307777"/>
          </a:xfrm>
          <a:prstGeom prst="rect">
            <a:avLst/>
          </a:prstGeom>
        </p:spPr>
        <p:txBody>
          <a:bodyPr wrap="square">
            <a:spAutoFit/>
          </a:bodyPr>
          <a:lstStyle/>
          <a:p>
            <a:r>
              <a:rPr lang="en-US" sz="1400" dirty="0"/>
              <a:t>Stein, 2001. </a:t>
            </a:r>
            <a:r>
              <a:rPr lang="en-US" sz="1400" dirty="0">
                <a:hlinkClick r:id="rId2"/>
              </a:rPr>
              <a:t>http://img.jgi.doe.gov/edu/doc/genome-annotation-2001.pdf</a:t>
            </a:r>
            <a:endParaRPr lang="en-US" sz="1400" dirty="0"/>
          </a:p>
        </p:txBody>
      </p:sp>
      <p:grpSp>
        <p:nvGrpSpPr>
          <p:cNvPr id="10" name="Group 9"/>
          <p:cNvGrpSpPr/>
          <p:nvPr/>
        </p:nvGrpSpPr>
        <p:grpSpPr>
          <a:xfrm>
            <a:off x="3376688" y="1412776"/>
            <a:ext cx="2396929" cy="4804791"/>
            <a:chOff x="2843808" y="1412776"/>
            <a:chExt cx="2929810" cy="5872984"/>
          </a:xfrm>
        </p:grpSpPr>
        <p:pic>
          <p:nvPicPr>
            <p:cNvPr id="8" name="Picture 7" descr="Screen Shot 2015-09-12 at 10.08.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412776"/>
              <a:ext cx="2929810" cy="3111624"/>
            </a:xfrm>
            <a:prstGeom prst="rect">
              <a:avLst/>
            </a:prstGeom>
          </p:spPr>
        </p:pic>
        <p:pic>
          <p:nvPicPr>
            <p:cNvPr id="9" name="Picture 8" descr="Screen Shot 2015-09-12 at 10.08.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738" y="4502800"/>
              <a:ext cx="2793726" cy="2782960"/>
            </a:xfrm>
            <a:prstGeom prst="rect">
              <a:avLst/>
            </a:prstGeom>
          </p:spPr>
        </p:pic>
      </p:grpSp>
    </p:spTree>
    <p:extLst>
      <p:ext uri="{BB962C8B-B14F-4D97-AF65-F5344CB8AC3E}">
        <p14:creationId xmlns:p14="http://schemas.microsoft.com/office/powerpoint/2010/main" val="21520307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Prodigal </a:t>
            </a:r>
            <a:r>
              <a:rPr lang="en-US" dirty="0" err="1"/>
              <a:t>Pseudocode</a:t>
            </a:r>
            <a:endParaRPr lang="en-US" dirty="0"/>
          </a:p>
        </p:txBody>
      </p:sp>
      <p:sp>
        <p:nvSpPr>
          <p:cNvPr id="4" name="Slide Number Placeholder 3"/>
          <p:cNvSpPr>
            <a:spLocks noGrp="1"/>
          </p:cNvSpPr>
          <p:nvPr>
            <p:ph type="sldNum" sz="quarter" idx="12"/>
          </p:nvPr>
        </p:nvSpPr>
        <p:spPr/>
        <p:txBody>
          <a:bodyPr/>
          <a:lstStyle/>
          <a:p>
            <a:fld id="{F9B76065-02A8-2140-ABFF-467A450FC727}" type="slidenum">
              <a:rPr lang="en-US" smtClean="0"/>
              <a:pPr/>
              <a:t>99</a:t>
            </a:fld>
            <a:endParaRPr lang="en-US" dirty="0"/>
          </a:p>
        </p:txBody>
      </p:sp>
      <p:pic>
        <p:nvPicPr>
          <p:cNvPr id="5" name="Picture 4" descr="1471-2105-11-119-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16" y="1772816"/>
            <a:ext cx="7130752" cy="4399583"/>
          </a:xfrm>
          <a:prstGeom prst="rect">
            <a:avLst/>
          </a:prstGeom>
        </p:spPr>
      </p:pic>
      <p:sp>
        <p:nvSpPr>
          <p:cNvPr id="6" name="Rectangle 5"/>
          <p:cNvSpPr/>
          <p:nvPr/>
        </p:nvSpPr>
        <p:spPr>
          <a:xfrm>
            <a:off x="2291156" y="6142252"/>
            <a:ext cx="6858000" cy="276999"/>
          </a:xfrm>
          <a:prstGeom prst="rect">
            <a:avLst/>
          </a:prstGeom>
        </p:spPr>
        <p:txBody>
          <a:bodyPr wrap="square">
            <a:spAutoFit/>
          </a:bodyPr>
          <a:lstStyle/>
          <a:p>
            <a:pPr algn="r"/>
            <a:r>
              <a:rPr lang="en-US" sz="1200" dirty="0"/>
              <a:t>Hyatt et al., 2010. </a:t>
            </a:r>
            <a:r>
              <a:rPr lang="en-US" sz="1200" dirty="0">
                <a:hlinkClick r:id="rId3"/>
              </a:rPr>
              <a:t>http://www.biomedcentral.com/1471-2105/11/119</a:t>
            </a:r>
            <a:endParaRPr lang="en-US" sz="1200" dirty="0"/>
          </a:p>
        </p:txBody>
      </p:sp>
    </p:spTree>
    <p:extLst>
      <p:ext uri="{BB962C8B-B14F-4D97-AF65-F5344CB8AC3E}">
        <p14:creationId xmlns:p14="http://schemas.microsoft.com/office/powerpoint/2010/main" val="29493770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pectro">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Espectro">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Espectro">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40970</TotalTime>
  <Words>7844</Words>
  <Application>Microsoft Office PowerPoint</Application>
  <PresentationFormat>Apresentação na tela (4:3)</PresentationFormat>
  <Paragraphs>1198</Paragraphs>
  <Slides>101</Slides>
  <Notes>36</Notes>
  <HiddenSlides>2</HiddenSlides>
  <MMClips>0</MMClips>
  <ScaleCrop>false</ScaleCrop>
  <HeadingPairs>
    <vt:vector size="8" baseType="variant">
      <vt:variant>
        <vt:lpstr>Fontes usadas</vt:lpstr>
      </vt:variant>
      <vt:variant>
        <vt:i4>9</vt:i4>
      </vt:variant>
      <vt:variant>
        <vt:lpstr>Tema</vt:lpstr>
      </vt:variant>
      <vt:variant>
        <vt:i4>2</vt:i4>
      </vt:variant>
      <vt:variant>
        <vt:lpstr>Servidores OLE inseridos</vt:lpstr>
      </vt:variant>
      <vt:variant>
        <vt:i4>2</vt:i4>
      </vt:variant>
      <vt:variant>
        <vt:lpstr>Títulos de slides</vt:lpstr>
      </vt:variant>
      <vt:variant>
        <vt:i4>101</vt:i4>
      </vt:variant>
    </vt:vector>
  </HeadingPairs>
  <TitlesOfParts>
    <vt:vector size="114" baseType="lpstr">
      <vt:lpstr>Arial</vt:lpstr>
      <vt:lpstr>Arial Unicode MS</vt:lpstr>
      <vt:lpstr>Calibri</vt:lpstr>
      <vt:lpstr>Corbel</vt:lpstr>
      <vt:lpstr>Courier</vt:lpstr>
      <vt:lpstr>Eurostile</vt:lpstr>
      <vt:lpstr>Symbol</vt:lpstr>
      <vt:lpstr>Wingdings</vt:lpstr>
      <vt:lpstr>Wingdings 2</vt:lpstr>
      <vt:lpstr>Metal</vt:lpstr>
      <vt:lpstr>Espectro</vt:lpstr>
      <vt:lpstr>Document</vt:lpstr>
      <vt:lpstr>Equation</vt:lpstr>
      <vt:lpstr>Sequence and annotation of genomes and metagenomes</vt:lpstr>
      <vt:lpstr>Genome sequencing before  . . . And  now</vt:lpstr>
      <vt:lpstr>Apresentação do PowerPoint</vt:lpstr>
      <vt:lpstr>La avalancha de datos: Costos</vt:lpstr>
      <vt:lpstr>Genome assembly</vt:lpstr>
      <vt:lpstr>de novo Genome assembly</vt:lpstr>
      <vt:lpstr>¿How do you get the genome sequence of an organism?</vt:lpstr>
      <vt:lpstr>de novo Genome assembly: concepts</vt:lpstr>
      <vt:lpstr>de novo Genome assembly: concepts</vt:lpstr>
      <vt:lpstr>de novo Genome assembly: concepts</vt:lpstr>
      <vt:lpstr>de novo Genome assembly: Overview</vt:lpstr>
      <vt:lpstr>de novo Genome assembly: Overview</vt:lpstr>
      <vt:lpstr>de novo Genome assembly: Wet-lab Effort</vt:lpstr>
      <vt:lpstr>de novo Genome assembly: Wet-lab Effort</vt:lpstr>
      <vt:lpstr>de novo Genome assembly: Concepts</vt:lpstr>
      <vt:lpstr>de novo Genome assembly: Coverage Sanger vs NGS</vt:lpstr>
      <vt:lpstr>de novo Genome assembly: Coverage NGS</vt:lpstr>
      <vt:lpstr>de novo Genome assembly: Coverage Illumina</vt:lpstr>
      <vt:lpstr>Effect of read length on breath of coverage</vt:lpstr>
      <vt:lpstr>Read quality: Sanger and Illumina</vt:lpstr>
      <vt:lpstr>Read Quality: PacBio</vt:lpstr>
      <vt:lpstr>Read Quality: PacBio – Pile-ograms</vt:lpstr>
      <vt:lpstr>Read Quality: PacBio – Pile-ograms</vt:lpstr>
      <vt:lpstr>Read Quality: PacBio – Pile-ograms</vt:lpstr>
      <vt:lpstr>Read Quality: PacBio – Pile-ograms</vt:lpstr>
      <vt:lpstr>Apresentação do PowerPoint</vt:lpstr>
      <vt:lpstr>Apresentação do PowerPoint</vt:lpstr>
      <vt:lpstr>de novo CONTIG assembly: Overview</vt:lpstr>
      <vt:lpstr>Methods for de novo genome assembly</vt:lpstr>
      <vt:lpstr>Basics of graph theory: a tale of bridges</vt:lpstr>
      <vt:lpstr>Basics of graph theory: a tale of bridges</vt:lpstr>
      <vt:lpstr>Types of graphs</vt:lpstr>
      <vt:lpstr>Graph theory in biology</vt:lpstr>
      <vt:lpstr>Methods for de novo genome assembly</vt:lpstr>
      <vt:lpstr>Overlap-Layout- Consensus: OLC</vt:lpstr>
      <vt:lpstr>Overlap-Layout- Consensus: OLC</vt:lpstr>
      <vt:lpstr>Overlap-Layout- Consensus: OLC</vt:lpstr>
      <vt:lpstr>Overlap-Layout- Consensus: OLC</vt:lpstr>
      <vt:lpstr>Overlap-Layout- Consensus: OLC</vt:lpstr>
      <vt:lpstr>Overlap-Layout- Consensus: OLC</vt:lpstr>
      <vt:lpstr>Overlap-Layout- Consensus: OLC</vt:lpstr>
      <vt:lpstr>Overlap-Layout- Consensus: OLC</vt:lpstr>
      <vt:lpstr>Apresentação do PowerPoint</vt:lpstr>
      <vt:lpstr>`</vt:lpstr>
      <vt:lpstr>Overlap-Layout- Consensus: OLC</vt:lpstr>
      <vt:lpstr>Overlap-Layout- Consensus: OLC</vt:lpstr>
      <vt:lpstr>Overlap-Layout- Consensus: OLC</vt:lpstr>
      <vt:lpstr>Overlap-Layout- Consensus: Drawbacks</vt:lpstr>
      <vt:lpstr>Overlap-Layout- Consensus: Software</vt:lpstr>
      <vt:lpstr>k-mers</vt:lpstr>
      <vt:lpstr>De Bruijn graphs</vt:lpstr>
      <vt:lpstr>De Bruijn graphs</vt:lpstr>
      <vt:lpstr>De Bruijn graphs</vt:lpstr>
      <vt:lpstr>Graphs for genome assembly</vt:lpstr>
      <vt:lpstr>Graphs for genome assembly</vt:lpstr>
      <vt:lpstr>De Bruijn graphs for genome assembly</vt:lpstr>
      <vt:lpstr>De Bruijn graph: Assumptions so far</vt:lpstr>
      <vt:lpstr>De Bruijn graph: Assumptions so far</vt:lpstr>
      <vt:lpstr>De Bruijn graph: Assumptions so far</vt:lpstr>
      <vt:lpstr>De Bruijn graph: Assumptions so far</vt:lpstr>
      <vt:lpstr>De Bruijn graph: Assumptions so far</vt:lpstr>
      <vt:lpstr>De Bruijn graph: Assumptions so far</vt:lpstr>
      <vt:lpstr>Review of graph complexity</vt:lpstr>
      <vt:lpstr>Some methods to resolve graph complexity</vt:lpstr>
      <vt:lpstr>Some methods to resolve graph complexity</vt:lpstr>
      <vt:lpstr>Some methods to resolve graph complexity</vt:lpstr>
      <vt:lpstr>De Bruijn graph assemblers: Software</vt:lpstr>
      <vt:lpstr>Comparing assemblers</vt:lpstr>
      <vt:lpstr>Selecting the best k-mer for assembly</vt:lpstr>
      <vt:lpstr>Selecting the k-mer: Velvet Optimizer</vt:lpstr>
      <vt:lpstr>Selecting the k-mer:KMERGENIE</vt:lpstr>
      <vt:lpstr>Comparing assemblers</vt:lpstr>
      <vt:lpstr>Apresentação do PowerPoint</vt:lpstr>
      <vt:lpstr>Best assembly</vt:lpstr>
      <vt:lpstr>Assembly statistics</vt:lpstr>
      <vt:lpstr>Comparing assemblers</vt:lpstr>
      <vt:lpstr>Assembly statistics</vt:lpstr>
      <vt:lpstr>Assembly statistics</vt:lpstr>
      <vt:lpstr>Assembly statistics</vt:lpstr>
      <vt:lpstr>BUSCO</vt:lpstr>
      <vt:lpstr>Apresentação do PowerPoint</vt:lpstr>
      <vt:lpstr>Apresentação do PowerPoint</vt:lpstr>
      <vt:lpstr>Apresentação do PowerPoint</vt:lpstr>
      <vt:lpstr>Comparing assemblers</vt:lpstr>
      <vt:lpstr>Apresentação do PowerPoint</vt:lpstr>
      <vt:lpstr>Too much data?</vt:lpstr>
      <vt:lpstr>Digital normalization basics: Errors create new k-mers</vt:lpstr>
      <vt:lpstr>K-mer abundance plots have true and false k-mers</vt:lpstr>
      <vt:lpstr>K-mer abundance plots</vt:lpstr>
      <vt:lpstr>What does digital normalization do?</vt:lpstr>
      <vt:lpstr>Digital normalization: The procedure</vt:lpstr>
      <vt:lpstr>Digital normalization: The procedure</vt:lpstr>
      <vt:lpstr>Apresentação do PowerPoint</vt:lpstr>
      <vt:lpstr>What is Genome Annotation?</vt:lpstr>
      <vt:lpstr>What is Genome Annotation?</vt:lpstr>
      <vt:lpstr>What is Genome Annotation?</vt:lpstr>
      <vt:lpstr>NCBI Prokaryotic Genome Annotation Process </vt:lpstr>
      <vt:lpstr>Models</vt:lpstr>
      <vt:lpstr>Prodigal Pseudocode</vt:lpstr>
      <vt:lpstr>Estimate genome size</vt:lpstr>
      <vt:lpstr>Estimate genome size</vt:lpstr>
    </vt:vector>
  </TitlesOfParts>
  <Manager/>
  <Company>Universidad de los Andes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Semana 1 - Bioinformática CBIO 4404</dc:title>
  <dc:subject/>
  <dc:creator>Diego Mauricio Riaño Pachón</dc:creator>
  <cp:keywords/>
  <dc:description/>
  <cp:lastModifiedBy>Diego Mauricio Riaño Pachón</cp:lastModifiedBy>
  <cp:revision>870</cp:revision>
  <cp:lastPrinted>2009-09-17T09:44:54Z</cp:lastPrinted>
  <dcterms:created xsi:type="dcterms:W3CDTF">2011-03-21T00:06:24Z</dcterms:created>
  <dcterms:modified xsi:type="dcterms:W3CDTF">2019-03-14T04:15:56Z</dcterms:modified>
  <cp:category/>
</cp:coreProperties>
</file>