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6" r:id="rId10"/>
    <p:sldId id="267" r:id="rId11"/>
    <p:sldId id="264" r:id="rId1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0C0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FCEEBFD-8730-4BC9-A92E-58F68962C3BD}" v="2" dt="2023-11-16T13:59:17.0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Estilo Claro 3 - Ênfas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enhum Estilo, Grade de Tabe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lavio Soares Correa da Silva" userId="66f6e8335da3da3d" providerId="LiveId" clId="{FFCEEBFD-8730-4BC9-A92E-58F68962C3BD}"/>
    <pc:docChg chg="undo redo custSel addSld delSld modSld sldOrd">
      <pc:chgData name="Flavio Soares Correa da Silva" userId="66f6e8335da3da3d" providerId="LiveId" clId="{FFCEEBFD-8730-4BC9-A92E-58F68962C3BD}" dt="2023-11-16T14:03:39.777" v="271" actId="47"/>
      <pc:docMkLst>
        <pc:docMk/>
      </pc:docMkLst>
      <pc:sldChg chg="modSp del mod">
        <pc:chgData name="Flavio Soares Correa da Silva" userId="66f6e8335da3da3d" providerId="LiveId" clId="{FFCEEBFD-8730-4BC9-A92E-58F68962C3BD}" dt="2023-11-16T14:03:39.777" v="271" actId="47"/>
        <pc:sldMkLst>
          <pc:docMk/>
          <pc:sldMk cId="3697409912" sldId="263"/>
        </pc:sldMkLst>
        <pc:spChg chg="mod">
          <ac:chgData name="Flavio Soares Correa da Silva" userId="66f6e8335da3da3d" providerId="LiveId" clId="{FFCEEBFD-8730-4BC9-A92E-58F68962C3BD}" dt="2023-11-16T13:57:33.238" v="96" actId="1076"/>
          <ac:spMkLst>
            <pc:docMk/>
            <pc:sldMk cId="3697409912" sldId="263"/>
            <ac:spMk id="14" creationId="{B4845B22-8041-4909-A115-755F1313D437}"/>
          </ac:spMkLst>
        </pc:spChg>
        <pc:spChg chg="mod">
          <ac:chgData name="Flavio Soares Correa da Silva" userId="66f6e8335da3da3d" providerId="LiveId" clId="{FFCEEBFD-8730-4BC9-A92E-58F68962C3BD}" dt="2023-11-16T13:57:33.238" v="96" actId="1076"/>
          <ac:spMkLst>
            <pc:docMk/>
            <pc:sldMk cId="3697409912" sldId="263"/>
            <ac:spMk id="18" creationId="{DEE2AC9F-7DE9-452C-A748-A589FEA432E3}"/>
          </ac:spMkLst>
        </pc:spChg>
        <pc:spChg chg="mod">
          <ac:chgData name="Flavio Soares Correa da Silva" userId="66f6e8335da3da3d" providerId="LiveId" clId="{FFCEEBFD-8730-4BC9-A92E-58F68962C3BD}" dt="2023-11-16T13:58:25.194" v="98" actId="20577"/>
          <ac:spMkLst>
            <pc:docMk/>
            <pc:sldMk cId="3697409912" sldId="263"/>
            <ac:spMk id="25" creationId="{10B2954D-8B93-4363-A7B8-0868720547C5}"/>
          </ac:spMkLst>
        </pc:spChg>
      </pc:sldChg>
      <pc:sldChg chg="modSp add mod ord">
        <pc:chgData name="Flavio Soares Correa da Silva" userId="66f6e8335da3da3d" providerId="LiveId" clId="{FFCEEBFD-8730-4BC9-A92E-58F68962C3BD}" dt="2023-11-16T13:53:51.291" v="54" actId="20577"/>
        <pc:sldMkLst>
          <pc:docMk/>
          <pc:sldMk cId="3077844784" sldId="265"/>
        </pc:sldMkLst>
        <pc:spChg chg="mod">
          <ac:chgData name="Flavio Soares Correa da Silva" userId="66f6e8335da3da3d" providerId="LiveId" clId="{FFCEEBFD-8730-4BC9-A92E-58F68962C3BD}" dt="2023-11-16T13:53:10.182" v="8" actId="20577"/>
          <ac:spMkLst>
            <pc:docMk/>
            <pc:sldMk cId="3077844784" sldId="265"/>
            <ac:spMk id="2" creationId="{2CD49E91-ED8D-4156-A4B1-FC21B4F21FB6}"/>
          </ac:spMkLst>
        </pc:spChg>
        <pc:spChg chg="mod">
          <ac:chgData name="Flavio Soares Correa da Silva" userId="66f6e8335da3da3d" providerId="LiveId" clId="{FFCEEBFD-8730-4BC9-A92E-58F68962C3BD}" dt="2023-11-16T13:53:51.291" v="54" actId="20577"/>
          <ac:spMkLst>
            <pc:docMk/>
            <pc:sldMk cId="3077844784" sldId="265"/>
            <ac:spMk id="6" creationId="{0567A257-0F5B-4934-B4A3-92DF8D9BB8E0}"/>
          </ac:spMkLst>
        </pc:spChg>
      </pc:sldChg>
      <pc:sldChg chg="modSp add mod ord">
        <pc:chgData name="Flavio Soares Correa da Silva" userId="66f6e8335da3da3d" providerId="LiveId" clId="{FFCEEBFD-8730-4BC9-A92E-58F68962C3BD}" dt="2023-11-16T13:58:34.391" v="100" actId="20577"/>
        <pc:sldMkLst>
          <pc:docMk/>
          <pc:sldMk cId="2844453744" sldId="266"/>
        </pc:sldMkLst>
        <pc:spChg chg="mod">
          <ac:chgData name="Flavio Soares Correa da Silva" userId="66f6e8335da3da3d" providerId="LiveId" clId="{FFCEEBFD-8730-4BC9-A92E-58F68962C3BD}" dt="2023-11-16T13:54:24.159" v="65" actId="20577"/>
          <ac:spMkLst>
            <pc:docMk/>
            <pc:sldMk cId="2844453744" sldId="266"/>
            <ac:spMk id="2" creationId="{2CD49E91-ED8D-4156-A4B1-FC21B4F21FB6}"/>
          </ac:spMkLst>
        </pc:spChg>
        <pc:spChg chg="mod">
          <ac:chgData name="Flavio Soares Correa da Silva" userId="66f6e8335da3da3d" providerId="LiveId" clId="{FFCEEBFD-8730-4BC9-A92E-58F68962C3BD}" dt="2023-11-16T13:58:34.391" v="100" actId="20577"/>
          <ac:spMkLst>
            <pc:docMk/>
            <pc:sldMk cId="2844453744" sldId="266"/>
            <ac:spMk id="6" creationId="{0567A257-0F5B-4934-B4A3-92DF8D9BB8E0}"/>
          </ac:spMkLst>
        </pc:spChg>
      </pc:sldChg>
      <pc:sldChg chg="modSp add mod">
        <pc:chgData name="Flavio Soares Correa da Silva" userId="66f6e8335da3da3d" providerId="LiveId" clId="{FFCEEBFD-8730-4BC9-A92E-58F68962C3BD}" dt="2023-11-16T14:03:34.555" v="270" actId="14100"/>
        <pc:sldMkLst>
          <pc:docMk/>
          <pc:sldMk cId="3865812401" sldId="267"/>
        </pc:sldMkLst>
        <pc:spChg chg="mod">
          <ac:chgData name="Flavio Soares Correa da Silva" userId="66f6e8335da3da3d" providerId="LiveId" clId="{FFCEEBFD-8730-4BC9-A92E-58F68962C3BD}" dt="2023-11-16T14:03:15.654" v="266" actId="14100"/>
          <ac:spMkLst>
            <pc:docMk/>
            <pc:sldMk cId="3865812401" sldId="267"/>
            <ac:spMk id="6" creationId="{07155D56-629A-465F-844E-512669D25035}"/>
          </ac:spMkLst>
        </pc:spChg>
        <pc:spChg chg="mod">
          <ac:chgData name="Flavio Soares Correa da Silva" userId="66f6e8335da3da3d" providerId="LiveId" clId="{FFCEEBFD-8730-4BC9-A92E-58F68962C3BD}" dt="2023-11-16T14:03:23.405" v="267" actId="14100"/>
          <ac:spMkLst>
            <pc:docMk/>
            <pc:sldMk cId="3865812401" sldId="267"/>
            <ac:spMk id="8" creationId="{F7254F16-6F92-495F-BA6A-17EB327D74CC}"/>
          </ac:spMkLst>
        </pc:spChg>
        <pc:spChg chg="mod">
          <ac:chgData name="Flavio Soares Correa da Silva" userId="66f6e8335da3da3d" providerId="LiveId" clId="{FFCEEBFD-8730-4BC9-A92E-58F68962C3BD}" dt="2023-11-16T14:03:34.555" v="270" actId="14100"/>
          <ac:spMkLst>
            <pc:docMk/>
            <pc:sldMk cId="3865812401" sldId="267"/>
            <ac:spMk id="14" creationId="{B4845B22-8041-4909-A115-755F1313D437}"/>
          </ac:spMkLst>
        </pc:spChg>
        <pc:spChg chg="mod">
          <ac:chgData name="Flavio Soares Correa da Silva" userId="66f6e8335da3da3d" providerId="LiveId" clId="{FFCEEBFD-8730-4BC9-A92E-58F68962C3BD}" dt="2023-11-16T14:01:00.892" v="178" actId="6549"/>
          <ac:spMkLst>
            <pc:docMk/>
            <pc:sldMk cId="3865812401" sldId="267"/>
            <ac:spMk id="18" creationId="{DEE2AC9F-7DE9-452C-A748-A589FEA432E3}"/>
          </ac:spMkLst>
        </pc:spChg>
        <pc:spChg chg="mod">
          <ac:chgData name="Flavio Soares Correa da Silva" userId="66f6e8335da3da3d" providerId="LiveId" clId="{FFCEEBFD-8730-4BC9-A92E-58F68962C3BD}" dt="2023-11-16T14:02:03.667" v="259" actId="1076"/>
          <ac:spMkLst>
            <pc:docMk/>
            <pc:sldMk cId="3865812401" sldId="267"/>
            <ac:spMk id="19" creationId="{72F9A7F5-48FB-4AC1-90F9-1BF36A5BC23B}"/>
          </ac:spMkLst>
        </pc:spChg>
        <pc:spChg chg="mod">
          <ac:chgData name="Flavio Soares Correa da Silva" userId="66f6e8335da3da3d" providerId="LiveId" clId="{FFCEEBFD-8730-4BC9-A92E-58F68962C3BD}" dt="2023-11-16T14:02:22.563" v="262" actId="14100"/>
          <ac:spMkLst>
            <pc:docMk/>
            <pc:sldMk cId="3865812401" sldId="267"/>
            <ac:spMk id="21" creationId="{75658391-3598-4726-BB9F-DF34F05AC899}"/>
          </ac:spMkLst>
        </pc:spChg>
        <pc:spChg chg="mod">
          <ac:chgData name="Flavio Soares Correa da Silva" userId="66f6e8335da3da3d" providerId="LiveId" clId="{FFCEEBFD-8730-4BC9-A92E-58F68962C3BD}" dt="2023-11-16T14:02:41.030" v="263" actId="1076"/>
          <ac:spMkLst>
            <pc:docMk/>
            <pc:sldMk cId="3865812401" sldId="267"/>
            <ac:spMk id="23" creationId="{8EE6F1C3-E4CA-441F-929A-E580B8775748}"/>
          </ac:spMkLst>
        </pc:spChg>
        <pc:spChg chg="mod">
          <ac:chgData name="Flavio Soares Correa da Silva" userId="66f6e8335da3da3d" providerId="LiveId" clId="{FFCEEBFD-8730-4BC9-A92E-58F68962C3BD}" dt="2023-11-16T14:02:57.520" v="264" actId="1076"/>
          <ac:spMkLst>
            <pc:docMk/>
            <pc:sldMk cId="3865812401" sldId="267"/>
            <ac:spMk id="25" creationId="{10B2954D-8B93-4363-A7B8-0868720547C5}"/>
          </ac:spMkLst>
        </pc:spChg>
        <pc:spChg chg="mod">
          <ac:chgData name="Flavio Soares Correa da Silva" userId="66f6e8335da3da3d" providerId="LiveId" clId="{FFCEEBFD-8730-4BC9-A92E-58F68962C3BD}" dt="2023-11-16T14:03:28.696" v="269" actId="1076"/>
          <ac:spMkLst>
            <pc:docMk/>
            <pc:sldMk cId="3865812401" sldId="267"/>
            <ac:spMk id="27" creationId="{9D450703-E8D9-47FD-BBD7-0A9CAF5BFD7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44330-C372-49A6-A31F-0BF8383966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F93102C-551A-4DCC-9B40-CF5C03ED0F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068D0AD-2816-4BE0-8D16-91BF67593C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A5054F2-55CE-45D2-A4BC-6B5F5271A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B00658-267E-4E48-9BD2-7A295552D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1528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8289F6-E86A-4AC7-A72A-982796B45D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50E444D-D9A8-40BB-8123-CDB05DFE8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02B2AA2-B16D-438C-9E8E-65DAD10C4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18C979E-1FC2-4072-A66F-16B7DB70E7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1F3C406-14B5-4C59-8212-56F55E71D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0036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A3882080-537C-4902-8C62-E3A12D12B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9DEE3DC-9FE8-40B0-91DA-860E9100C8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40E762F-EDF6-48AC-8B34-60C9B6C0A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64D48CD-2CA0-41FD-8B7B-56272BD25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524BFBA-9234-491A-AD75-F9DA9FDEF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30580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3968B7-AC8F-4972-8794-EFEDC43CD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49E681B-A621-4A4F-A9B1-9C52C977B8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AFE1C24-E553-48BA-ABFC-CC0F551338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5A63DB3-AB68-4944-89C4-8275A10EB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2DAC5BB-1A8A-428B-B137-4DA3EC8056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555926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61660F-28EC-4B2D-89D4-1EF5526CD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FC6574-1B1F-4714-839F-DDDC35EAFC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699E948-9321-40D2-82EB-4583BABDF7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0D92BCD-3FC9-4E4D-B37C-8EFB92E8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AC1B82E-E02B-4A3C-A0C8-333B97983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5421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61B9D0-29AA-43A2-8B34-B9163E7BB6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A3083C0-DAB0-469C-B79F-3ACA464D8F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7D1B04D-91E1-466B-9A0C-FE12DF746B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02B564F-8798-469C-961A-126A70076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0DDC5B1-DB90-47A2-B09B-4FD6F9FB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9A162CFD-F553-4F59-9ABB-16BCD2701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29880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E29B6-14A2-4BFE-82E2-9834B06260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B1A09DA-488E-45CC-B026-F7DF9DF5A8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2121A9A-91D8-44A6-AE24-1811920666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4DF98CAB-2F02-42D6-AFD0-467414585F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D892CEBF-62D7-4FEB-8EC9-6E7E8A5C17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E644233-CBE0-41C1-A906-0198442B5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78C15A82-4E85-4528-BA3D-64B206EEF1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29A0BA8-C774-4132-9562-DFF277519C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91287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A36A01-ED03-44FB-A079-E87C7C3D2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E991F5E3-A717-4106-8649-64E75F084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FF43B227-9370-470F-A543-8C77811B5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5073483-2BFD-48FC-BD6A-E4AA9D3F1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377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7F7FE27-8478-47F1-ABA2-AFE87537F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5FAE8DE7-E191-4225-8102-3CE1FB96B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7EB628-6769-4DD2-A2BE-44F9FD84E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1696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1FBA047-FB3C-4DAE-823C-81067AC4B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B53D6DD-E710-47B8-B5EC-7F062DEDFC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7F182DB-D21E-4DFF-88FC-3D8879DDF7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A2C1997-FCFB-4522-BF94-1BA9BEC91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1582729-6AB5-4E79-99DA-CA90D0DC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DCDDED8-D1BD-4B49-BAE4-21F1F4A75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700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70F5EF0-7CAE-4CF7-ABCA-5624C6F3B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76A5134-4335-4846-8B37-6B734835FD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0AE6FFDF-16A1-4F45-91D0-9CBFB2BFBB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9107EFF-9323-4423-944E-AB260B254C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1B678CE-3619-400F-81ED-A2BB4629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94E3918-D630-4EF2-AC82-5A1FF51DE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7025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B0998BA8-0094-4A26-9B66-B44602FBEF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1C62038-3A13-46F2-9BB1-CCF31374AF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2F5E38F-08CF-4431-90C7-81A41A4BD3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C2EBB-B55D-4BF4-B0E4-A17BCE36DDD6}" type="datetimeFigureOut">
              <a:rPr lang="pt-BR" smtClean="0"/>
              <a:t>16/11/2023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80AE524-3B98-448F-A779-A27B0E7CAE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AC79D2E-9B3E-48C3-A882-15103C1F18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B62A92-DDC7-4499-86A6-C777CB901F67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41583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7D65370-FEB9-40C7-979D-A98B3CA15B8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/>
              <a:t>MAC5784 – AI in videogames</a:t>
            </a:r>
            <a:endParaRPr lang="pt-BR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D9CA381-FEC7-44A8-A213-E6844FE56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Flavio Soares Correa da Silva</a:t>
            </a:r>
          </a:p>
          <a:p>
            <a:r>
              <a:rPr lang="pt-BR" dirty="0"/>
              <a:t>2nd </a:t>
            </a:r>
            <a:r>
              <a:rPr lang="pt-BR" dirty="0" err="1"/>
              <a:t>semester</a:t>
            </a:r>
            <a:r>
              <a:rPr lang="pt-BR" dirty="0"/>
              <a:t> 2020</a:t>
            </a:r>
          </a:p>
        </p:txBody>
      </p:sp>
    </p:spTree>
    <p:extLst>
      <p:ext uri="{BB962C8B-B14F-4D97-AF65-F5344CB8AC3E}">
        <p14:creationId xmlns:p14="http://schemas.microsoft.com/office/powerpoint/2010/main" val="7690179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riângulo isósceles 5">
            <a:extLst>
              <a:ext uri="{FF2B5EF4-FFF2-40B4-BE49-F238E27FC236}">
                <a16:creationId xmlns:a16="http://schemas.microsoft.com/office/drawing/2014/main" id="{07155D56-629A-465F-844E-512669D25035}"/>
              </a:ext>
            </a:extLst>
          </p:cNvPr>
          <p:cNvSpPr/>
          <p:nvPr/>
        </p:nvSpPr>
        <p:spPr>
          <a:xfrm>
            <a:off x="150916" y="2183910"/>
            <a:ext cx="3204838" cy="3470002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D3B39B3-A106-4BB2-9277-FF659E6C766A}"/>
              </a:ext>
            </a:extLst>
          </p:cNvPr>
          <p:cNvSpPr/>
          <p:nvPr/>
        </p:nvSpPr>
        <p:spPr>
          <a:xfrm>
            <a:off x="150916" y="1216244"/>
            <a:ext cx="3204839" cy="745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solidFill>
                  <a:schemeClr val="tx1"/>
                </a:solidFill>
              </a:rPr>
              <a:t>Maslow </a:t>
            </a:r>
            <a:r>
              <a:rPr lang="pt-BR" sz="2400" i="1" dirty="0" err="1">
                <a:solidFill>
                  <a:schemeClr val="tx1"/>
                </a:solidFill>
              </a:rPr>
              <a:t>pyramid</a:t>
            </a:r>
            <a:endParaRPr lang="pt-BR" sz="2400" i="1" dirty="0">
              <a:solidFill>
                <a:schemeClr val="tx1"/>
              </a:solidFill>
            </a:endParaRPr>
          </a:p>
        </p:txBody>
      </p:sp>
      <p:sp>
        <p:nvSpPr>
          <p:cNvPr id="5" name="CaixaDeTexto 4">
            <a:extLst>
              <a:ext uri="{FF2B5EF4-FFF2-40B4-BE49-F238E27FC236}">
                <a16:creationId xmlns:a16="http://schemas.microsoft.com/office/drawing/2014/main" id="{11C15F40-8623-4450-ABA8-F8CE2601D48E}"/>
              </a:ext>
            </a:extLst>
          </p:cNvPr>
          <p:cNvSpPr txBox="1"/>
          <p:nvPr/>
        </p:nvSpPr>
        <p:spPr>
          <a:xfrm>
            <a:off x="150916" y="2521261"/>
            <a:ext cx="3204838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Self-</a:t>
            </a:r>
            <a:r>
              <a:rPr lang="pt-BR" sz="2000" b="1" dirty="0" err="1"/>
              <a:t>actualisation</a:t>
            </a:r>
            <a:endParaRPr lang="pt-BR" sz="2000" b="1" dirty="0"/>
          </a:p>
          <a:p>
            <a:pPr algn="ctr"/>
            <a:r>
              <a:rPr lang="pt-BR" i="1" dirty="0"/>
              <a:t>Full </a:t>
            </a:r>
            <a:r>
              <a:rPr lang="pt-BR" i="1" dirty="0" err="1"/>
              <a:t>potential</a:t>
            </a:r>
            <a:endParaRPr lang="pt-BR" i="1" dirty="0"/>
          </a:p>
          <a:p>
            <a:pPr algn="ctr"/>
            <a:r>
              <a:rPr lang="pt-BR" sz="2000" b="1" dirty="0" err="1"/>
              <a:t>Esteem</a:t>
            </a:r>
            <a:endParaRPr lang="pt-BR" sz="2000" b="1" dirty="0"/>
          </a:p>
          <a:p>
            <a:pPr algn="ctr"/>
            <a:r>
              <a:rPr lang="pt-BR" i="1" dirty="0"/>
              <a:t>Prestige, </a:t>
            </a:r>
            <a:r>
              <a:rPr lang="pt-BR" i="1" dirty="0" err="1"/>
              <a:t>accomplishment</a:t>
            </a:r>
            <a:endParaRPr lang="pt-BR" i="1" dirty="0"/>
          </a:p>
          <a:p>
            <a:pPr algn="ctr"/>
            <a:r>
              <a:rPr lang="pt-BR" sz="2000" b="1" dirty="0" err="1"/>
              <a:t>Belongingness</a:t>
            </a:r>
            <a:r>
              <a:rPr lang="pt-BR" sz="2000" b="1" dirty="0"/>
              <a:t> </a:t>
            </a:r>
            <a:r>
              <a:rPr lang="pt-BR" sz="2000" b="1" dirty="0" err="1"/>
              <a:t>and</a:t>
            </a:r>
            <a:r>
              <a:rPr lang="pt-BR" sz="2000" b="1" dirty="0"/>
              <a:t> Love</a:t>
            </a:r>
          </a:p>
          <a:p>
            <a:pPr algn="ctr"/>
            <a:r>
              <a:rPr lang="pt-BR" i="1" dirty="0"/>
              <a:t>Family, friends</a:t>
            </a:r>
          </a:p>
          <a:p>
            <a:pPr algn="ctr"/>
            <a:r>
              <a:rPr lang="pt-BR" sz="2000" b="1" dirty="0" err="1"/>
              <a:t>Safety</a:t>
            </a:r>
            <a:endParaRPr lang="pt-BR" sz="2000" b="1" dirty="0"/>
          </a:p>
          <a:p>
            <a:pPr algn="ctr"/>
            <a:r>
              <a:rPr lang="pt-BR" i="1" dirty="0"/>
              <a:t>Security, </a:t>
            </a:r>
            <a:r>
              <a:rPr lang="pt-BR" i="1" dirty="0" err="1"/>
              <a:t>safety</a:t>
            </a:r>
            <a:endParaRPr lang="pt-BR" i="1" dirty="0"/>
          </a:p>
          <a:p>
            <a:pPr algn="ctr"/>
            <a:r>
              <a:rPr lang="pt-BR" sz="2000" b="1" dirty="0" err="1"/>
              <a:t>Physiological</a:t>
            </a:r>
            <a:endParaRPr lang="pt-BR" sz="2000" b="1" dirty="0"/>
          </a:p>
          <a:p>
            <a:pPr algn="ctr"/>
            <a:r>
              <a:rPr lang="pt-BR" i="1" dirty="0"/>
              <a:t>Food, </a:t>
            </a:r>
            <a:r>
              <a:rPr lang="pt-BR" i="1" dirty="0" err="1"/>
              <a:t>water</a:t>
            </a:r>
            <a:r>
              <a:rPr lang="pt-BR" i="1" dirty="0"/>
              <a:t>, </a:t>
            </a:r>
            <a:r>
              <a:rPr lang="pt-BR" i="1" dirty="0" err="1"/>
              <a:t>shelter</a:t>
            </a:r>
            <a:r>
              <a:rPr lang="pt-BR" i="1" dirty="0"/>
              <a:t>, </a:t>
            </a:r>
            <a:r>
              <a:rPr lang="pt-BR" i="1" dirty="0" err="1"/>
              <a:t>rest</a:t>
            </a:r>
            <a:endParaRPr lang="pt-BR" i="1" dirty="0"/>
          </a:p>
        </p:txBody>
      </p:sp>
      <p:sp>
        <p:nvSpPr>
          <p:cNvPr id="8" name="Triângulo isósceles 7">
            <a:extLst>
              <a:ext uri="{FF2B5EF4-FFF2-40B4-BE49-F238E27FC236}">
                <a16:creationId xmlns:a16="http://schemas.microsoft.com/office/drawing/2014/main" id="{F7254F16-6F92-495F-BA6A-17EB327D74CC}"/>
              </a:ext>
            </a:extLst>
          </p:cNvPr>
          <p:cNvSpPr/>
          <p:nvPr/>
        </p:nvSpPr>
        <p:spPr>
          <a:xfrm>
            <a:off x="4493581" y="2183910"/>
            <a:ext cx="3204838" cy="3470002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FE5E419D-2A09-417E-A433-1C299BF698C5}"/>
              </a:ext>
            </a:extLst>
          </p:cNvPr>
          <p:cNvSpPr/>
          <p:nvPr/>
        </p:nvSpPr>
        <p:spPr>
          <a:xfrm>
            <a:off x="4493581" y="1216244"/>
            <a:ext cx="3204839" cy="745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solidFill>
                  <a:schemeClr val="tx1"/>
                </a:solidFill>
              </a:rPr>
              <a:t>Positive </a:t>
            </a:r>
            <a:r>
              <a:rPr lang="pt-BR" sz="2400" i="1" dirty="0" err="1">
                <a:solidFill>
                  <a:schemeClr val="tx1"/>
                </a:solidFill>
              </a:rPr>
              <a:t>Psychology</a:t>
            </a:r>
            <a:r>
              <a:rPr lang="pt-BR" sz="2400" i="1" dirty="0">
                <a:solidFill>
                  <a:schemeClr val="tx1"/>
                </a:solidFill>
              </a:rPr>
              <a:t>: </a:t>
            </a:r>
            <a:r>
              <a:rPr lang="pt-BR" sz="2400" b="1" i="1" dirty="0">
                <a:solidFill>
                  <a:schemeClr val="tx1"/>
                </a:solidFill>
              </a:rPr>
              <a:t>PERMA</a:t>
            </a:r>
          </a:p>
        </p:txBody>
      </p:sp>
      <p:sp>
        <p:nvSpPr>
          <p:cNvPr id="12" name="CaixaDeTexto 11">
            <a:extLst>
              <a:ext uri="{FF2B5EF4-FFF2-40B4-BE49-F238E27FC236}">
                <a16:creationId xmlns:a16="http://schemas.microsoft.com/office/drawing/2014/main" id="{9DB0EB2C-41F2-47F0-A062-1CF279F3A996}"/>
              </a:ext>
            </a:extLst>
          </p:cNvPr>
          <p:cNvSpPr txBox="1"/>
          <p:nvPr/>
        </p:nvSpPr>
        <p:spPr>
          <a:xfrm>
            <a:off x="4172504" y="2521261"/>
            <a:ext cx="385290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u="sng" dirty="0" err="1"/>
              <a:t>M</a:t>
            </a:r>
            <a:r>
              <a:rPr lang="pt-BR" sz="2000" b="1" dirty="0" err="1"/>
              <a:t>eaning</a:t>
            </a:r>
            <a:endParaRPr lang="pt-BR" sz="2000" b="1" dirty="0"/>
          </a:p>
          <a:p>
            <a:pPr algn="ctr"/>
            <a:r>
              <a:rPr lang="pt-BR" i="1" dirty="0"/>
              <a:t> </a:t>
            </a:r>
          </a:p>
          <a:p>
            <a:pPr algn="ctr"/>
            <a:r>
              <a:rPr lang="pt-BR" sz="2000" b="1" u="sng" dirty="0" err="1"/>
              <a:t>E</a:t>
            </a:r>
            <a:r>
              <a:rPr lang="pt-BR" sz="2000" b="1" dirty="0" err="1"/>
              <a:t>ngagement</a:t>
            </a:r>
            <a:r>
              <a:rPr lang="pt-BR" sz="2000" b="1" dirty="0"/>
              <a:t>, </a:t>
            </a:r>
            <a:r>
              <a:rPr lang="pt-BR" sz="2000" b="1" u="sng" dirty="0" err="1"/>
              <a:t>A</a:t>
            </a:r>
            <a:r>
              <a:rPr lang="pt-BR" sz="2000" b="1" dirty="0" err="1"/>
              <a:t>ccomplishments</a:t>
            </a:r>
            <a:endParaRPr lang="pt-BR" sz="2000" b="1" dirty="0"/>
          </a:p>
          <a:p>
            <a:pPr algn="ctr"/>
            <a:r>
              <a:rPr lang="pt-BR" i="1" dirty="0"/>
              <a:t> </a:t>
            </a:r>
          </a:p>
          <a:p>
            <a:pPr algn="ctr"/>
            <a:r>
              <a:rPr lang="pt-BR" sz="2000" b="1" u="sng" dirty="0" err="1"/>
              <a:t>R</a:t>
            </a:r>
            <a:r>
              <a:rPr lang="pt-BR" sz="2000" b="1" dirty="0" err="1"/>
              <a:t>elationships</a:t>
            </a:r>
            <a:endParaRPr lang="pt-BR" sz="2000" b="1" dirty="0"/>
          </a:p>
          <a:p>
            <a:pPr algn="ctr"/>
            <a:r>
              <a:rPr lang="pt-BR" sz="2000" b="1" u="sng" dirty="0"/>
              <a:t>P</a:t>
            </a:r>
            <a:r>
              <a:rPr lang="pt-BR" sz="2000" b="1" dirty="0"/>
              <a:t>ositive </a:t>
            </a:r>
            <a:r>
              <a:rPr lang="pt-BR" sz="2000" b="1" dirty="0" err="1"/>
              <a:t>emotions</a:t>
            </a:r>
            <a:endParaRPr lang="pt-BR" sz="2000" b="1" dirty="0"/>
          </a:p>
        </p:txBody>
      </p:sp>
      <p:sp>
        <p:nvSpPr>
          <p:cNvPr id="14" name="Triângulo isósceles 13">
            <a:extLst>
              <a:ext uri="{FF2B5EF4-FFF2-40B4-BE49-F238E27FC236}">
                <a16:creationId xmlns:a16="http://schemas.microsoft.com/office/drawing/2014/main" id="{B4845B22-8041-4909-A115-755F1313D437}"/>
              </a:ext>
            </a:extLst>
          </p:cNvPr>
          <p:cNvSpPr/>
          <p:nvPr/>
        </p:nvSpPr>
        <p:spPr>
          <a:xfrm>
            <a:off x="8836245" y="2183910"/>
            <a:ext cx="3204838" cy="3457846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A6C18457-AE34-4B4E-8AFE-BC2028875C97}"/>
              </a:ext>
            </a:extLst>
          </p:cNvPr>
          <p:cNvSpPr/>
          <p:nvPr/>
        </p:nvSpPr>
        <p:spPr>
          <a:xfrm>
            <a:off x="8836245" y="1216244"/>
            <a:ext cx="3204839" cy="74572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i="1" dirty="0">
                <a:solidFill>
                  <a:schemeClr val="tx1"/>
                </a:solidFill>
              </a:rPr>
              <a:t>Social </a:t>
            </a:r>
            <a:r>
              <a:rPr lang="pt-BR" sz="2400" i="1" dirty="0" err="1">
                <a:solidFill>
                  <a:schemeClr val="tx1"/>
                </a:solidFill>
              </a:rPr>
              <a:t>awareness</a:t>
            </a:r>
            <a:endParaRPr lang="pt-BR" sz="2400" i="1" dirty="0">
              <a:solidFill>
                <a:schemeClr val="tx1"/>
              </a:solidFill>
            </a:endParaRPr>
          </a:p>
        </p:txBody>
      </p:sp>
      <p:sp>
        <p:nvSpPr>
          <p:cNvPr id="18" name="CaixaDeTexto 17">
            <a:extLst>
              <a:ext uri="{FF2B5EF4-FFF2-40B4-BE49-F238E27FC236}">
                <a16:creationId xmlns:a16="http://schemas.microsoft.com/office/drawing/2014/main" id="{DEE2AC9F-7DE9-452C-A748-A589FEA432E3}"/>
              </a:ext>
            </a:extLst>
          </p:cNvPr>
          <p:cNvSpPr txBox="1"/>
          <p:nvPr/>
        </p:nvSpPr>
        <p:spPr>
          <a:xfrm>
            <a:off x="8836245" y="2521261"/>
            <a:ext cx="3204838" cy="30777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/>
              <a:t>(Self-</a:t>
            </a:r>
            <a:r>
              <a:rPr lang="pt-BR" sz="2000" b="1" dirty="0" err="1"/>
              <a:t>actualisation</a:t>
            </a:r>
            <a:r>
              <a:rPr lang="pt-BR" sz="2000" b="1" dirty="0"/>
              <a:t>)</a:t>
            </a:r>
          </a:p>
          <a:p>
            <a:pPr algn="ctr"/>
            <a:r>
              <a:rPr lang="pt-BR" i="1" dirty="0"/>
              <a:t> </a:t>
            </a:r>
          </a:p>
          <a:p>
            <a:pPr algn="ctr"/>
            <a:r>
              <a:rPr lang="pt-BR" sz="2000" b="1" dirty="0" err="1"/>
              <a:t>Empathic</a:t>
            </a:r>
            <a:endParaRPr lang="pt-BR" sz="2000" b="1" dirty="0"/>
          </a:p>
          <a:p>
            <a:pPr algn="ctr"/>
            <a:r>
              <a:rPr lang="pt-BR" i="1" dirty="0"/>
              <a:t> </a:t>
            </a:r>
          </a:p>
          <a:p>
            <a:pPr algn="ctr"/>
            <a:r>
              <a:rPr lang="pt-BR" sz="2000" b="1" dirty="0"/>
              <a:t> </a:t>
            </a:r>
          </a:p>
          <a:p>
            <a:pPr algn="ctr"/>
            <a:r>
              <a:rPr lang="pt-BR" sz="2000" b="1" dirty="0"/>
              <a:t>Social</a:t>
            </a:r>
          </a:p>
          <a:p>
            <a:pPr algn="ctr"/>
            <a:r>
              <a:rPr lang="pt-BR" sz="2000" b="1" dirty="0"/>
              <a:t> </a:t>
            </a:r>
          </a:p>
          <a:p>
            <a:pPr algn="ctr"/>
            <a:r>
              <a:rPr lang="pt-BR" i="1" dirty="0"/>
              <a:t> </a:t>
            </a:r>
            <a:r>
              <a:rPr lang="pt-BR" sz="2000" b="1" dirty="0" err="1"/>
              <a:t>Strategic</a:t>
            </a:r>
            <a:endParaRPr lang="pt-BR" sz="2000" b="1" dirty="0"/>
          </a:p>
          <a:p>
            <a:pPr algn="ctr"/>
            <a:endParaRPr lang="pt-BR" b="1" dirty="0"/>
          </a:p>
          <a:p>
            <a:pPr algn="ctr"/>
            <a:r>
              <a:rPr lang="pt-BR" sz="2000" b="1" dirty="0" err="1"/>
              <a:t>Rational</a:t>
            </a:r>
            <a:r>
              <a:rPr lang="pt-BR" i="1" dirty="0"/>
              <a:t> </a:t>
            </a:r>
          </a:p>
        </p:txBody>
      </p:sp>
      <p:sp>
        <p:nvSpPr>
          <p:cNvPr id="19" name="Retângulo 18">
            <a:extLst>
              <a:ext uri="{FF2B5EF4-FFF2-40B4-BE49-F238E27FC236}">
                <a16:creationId xmlns:a16="http://schemas.microsoft.com/office/drawing/2014/main" id="{72F9A7F5-48FB-4AC1-90F9-1BF36A5BC23B}"/>
              </a:ext>
            </a:extLst>
          </p:cNvPr>
          <p:cNvSpPr/>
          <p:nvPr/>
        </p:nvSpPr>
        <p:spPr>
          <a:xfrm>
            <a:off x="144993" y="2481785"/>
            <a:ext cx="11896083" cy="663878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1" name="Retângulo 20">
            <a:extLst>
              <a:ext uri="{FF2B5EF4-FFF2-40B4-BE49-F238E27FC236}">
                <a16:creationId xmlns:a16="http://schemas.microsoft.com/office/drawing/2014/main" id="{75658391-3598-4726-BB9F-DF34F05AC899}"/>
              </a:ext>
            </a:extLst>
          </p:cNvPr>
          <p:cNvSpPr/>
          <p:nvPr/>
        </p:nvSpPr>
        <p:spPr>
          <a:xfrm>
            <a:off x="144986" y="3148022"/>
            <a:ext cx="11896090" cy="603681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3" name="Retângulo 22">
            <a:extLst>
              <a:ext uri="{FF2B5EF4-FFF2-40B4-BE49-F238E27FC236}">
                <a16:creationId xmlns:a16="http://schemas.microsoft.com/office/drawing/2014/main" id="{8EE6F1C3-E4CA-441F-929A-E580B8775748}"/>
              </a:ext>
            </a:extLst>
          </p:cNvPr>
          <p:cNvSpPr/>
          <p:nvPr/>
        </p:nvSpPr>
        <p:spPr>
          <a:xfrm>
            <a:off x="144986" y="3758303"/>
            <a:ext cx="11890165" cy="603681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5" name="Retângulo 24">
            <a:extLst>
              <a:ext uri="{FF2B5EF4-FFF2-40B4-BE49-F238E27FC236}">
                <a16:creationId xmlns:a16="http://schemas.microsoft.com/office/drawing/2014/main" id="{10B2954D-8B93-4363-A7B8-0868720547C5}"/>
              </a:ext>
            </a:extLst>
          </p:cNvPr>
          <p:cNvSpPr/>
          <p:nvPr/>
        </p:nvSpPr>
        <p:spPr>
          <a:xfrm>
            <a:off x="156850" y="4349979"/>
            <a:ext cx="11890164" cy="603681"/>
          </a:xfrm>
          <a:prstGeom prst="rect">
            <a:avLst/>
          </a:prstGeom>
          <a:solidFill>
            <a:srgbClr val="FF000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9D450703-E8D9-47FD-BBD7-0A9CAF5BFD79}"/>
              </a:ext>
            </a:extLst>
          </p:cNvPr>
          <p:cNvSpPr/>
          <p:nvPr/>
        </p:nvSpPr>
        <p:spPr>
          <a:xfrm>
            <a:off x="153876" y="4953660"/>
            <a:ext cx="11890164" cy="700252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8658124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FF39E7-527E-45EC-8C30-94F956FE10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Dan </a:t>
            </a:r>
            <a:r>
              <a:rPr lang="pt-BR" dirty="0" err="1"/>
              <a:t>Ariely</a:t>
            </a:r>
            <a:r>
              <a:rPr lang="pt-BR" dirty="0"/>
              <a:t> (</a:t>
            </a:r>
            <a:r>
              <a:rPr lang="pt-BR" i="1" dirty="0" err="1"/>
              <a:t>Predictably</a:t>
            </a:r>
            <a:r>
              <a:rPr lang="pt-BR" i="1" dirty="0"/>
              <a:t> </a:t>
            </a:r>
            <a:r>
              <a:rPr lang="pt-BR" i="1" dirty="0" err="1"/>
              <a:t>Irrational</a:t>
            </a:r>
            <a:r>
              <a:rPr lang="pt-BR" i="1" dirty="0"/>
              <a:t> etc.)</a:t>
            </a:r>
            <a:endParaRPr lang="pt-BR" dirty="0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E263A77-D05E-44EA-A80F-2FACA41348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Social </a:t>
            </a:r>
            <a:r>
              <a:rPr lang="pt-BR" dirty="0" err="1"/>
              <a:t>experiments</a:t>
            </a:r>
            <a:r>
              <a:rPr lang="pt-BR" dirty="0"/>
              <a:t> – </a:t>
            </a:r>
            <a:r>
              <a:rPr lang="pt-BR" dirty="0" err="1"/>
              <a:t>bonuses</a:t>
            </a:r>
            <a:r>
              <a:rPr lang="pt-BR" dirty="0"/>
              <a:t> </a:t>
            </a:r>
            <a:r>
              <a:rPr lang="pt-BR" dirty="0" err="1"/>
              <a:t>to</a:t>
            </a:r>
            <a:r>
              <a:rPr lang="pt-BR" dirty="0"/>
              <a:t> C*O:</a:t>
            </a:r>
          </a:p>
        </p:txBody>
      </p:sp>
      <p:graphicFrame>
        <p:nvGraphicFramePr>
          <p:cNvPr id="4" name="Tabela 4">
            <a:extLst>
              <a:ext uri="{FF2B5EF4-FFF2-40B4-BE49-F238E27FC236}">
                <a16:creationId xmlns:a16="http://schemas.microsoft.com/office/drawing/2014/main" id="{FE6256BB-B98A-44F0-A380-0C910D3305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559408"/>
              </p:ext>
            </p:extLst>
          </p:nvPr>
        </p:nvGraphicFramePr>
        <p:xfrm>
          <a:off x="838200" y="2504440"/>
          <a:ext cx="3130118" cy="1849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059">
                  <a:extLst>
                    <a:ext uri="{9D8B030D-6E8A-4147-A177-3AD203B41FA5}">
                      <a16:colId xmlns:a16="http://schemas.microsoft.com/office/drawing/2014/main" val="4154460935"/>
                    </a:ext>
                  </a:extLst>
                </a:gridCol>
                <a:gridCol w="1565059">
                  <a:extLst>
                    <a:ext uri="{9D8B030D-6E8A-4147-A177-3AD203B41FA5}">
                      <a16:colId xmlns:a16="http://schemas.microsoft.com/office/drawing/2014/main" val="71397369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Salary</a:t>
                      </a:r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dirty="0" err="1"/>
                        <a:t>Bonus</a:t>
                      </a:r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24075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b="1" i="1" dirty="0"/>
                        <a:t>S</a:t>
                      </a:r>
                      <a:r>
                        <a:rPr lang="pt-BR" b="1" i="1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/>
                        <a:t>B</a:t>
                      </a:r>
                      <a:r>
                        <a:rPr lang="pt-BR" i="1" baseline="-25000" dirty="0"/>
                        <a:t>0</a:t>
                      </a:r>
                      <a:r>
                        <a:rPr lang="pt-BR" i="1" dirty="0"/>
                        <a:t>=K% </a:t>
                      </a:r>
                      <a:r>
                        <a:rPr lang="pt-BR" i="1" dirty="0" err="1"/>
                        <a:t>of</a:t>
                      </a:r>
                      <a:r>
                        <a:rPr lang="pt-BR" i="1" dirty="0"/>
                        <a:t> S</a:t>
                      </a:r>
                      <a:r>
                        <a:rPr lang="pt-BR" i="1" baseline="-25000" dirty="0"/>
                        <a:t>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03309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i="1" dirty="0">
                          <a:solidFill>
                            <a:srgbClr val="C00000"/>
                          </a:solidFill>
                        </a:rPr>
                        <a:t>S</a:t>
                      </a:r>
                      <a:r>
                        <a:rPr lang="pt-BR" b="1" i="1" baseline="-25000" dirty="0">
                          <a:solidFill>
                            <a:srgbClr val="C00000"/>
                          </a:solidFill>
                        </a:rPr>
                        <a:t>1</a:t>
                      </a:r>
                      <a:r>
                        <a:rPr lang="pt-BR" i="1" baseline="0" dirty="0"/>
                        <a:t>=10</a:t>
                      </a:r>
                      <a:r>
                        <a:rPr lang="pt-BR" i="1" dirty="0"/>
                        <a:t>S</a:t>
                      </a:r>
                      <a:r>
                        <a:rPr lang="pt-BR" i="1" baseline="-250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/>
                        <a:t>B</a:t>
                      </a:r>
                      <a:r>
                        <a:rPr lang="pt-BR" i="1" baseline="-25000" dirty="0"/>
                        <a:t>1</a:t>
                      </a:r>
                      <a:r>
                        <a:rPr lang="pt-BR" i="1" baseline="0" dirty="0"/>
                        <a:t>=10</a:t>
                      </a:r>
                      <a:r>
                        <a:rPr lang="pt-BR" i="1" dirty="0"/>
                        <a:t>B</a:t>
                      </a:r>
                      <a:r>
                        <a:rPr lang="pt-BR" i="1" baseline="-25000" dirty="0"/>
                        <a:t>0</a:t>
                      </a:r>
                      <a:endParaRPr lang="pt-B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3844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b="1" i="1" dirty="0">
                          <a:solidFill>
                            <a:srgbClr val="00B050"/>
                          </a:solidFill>
                        </a:rPr>
                        <a:t>S</a:t>
                      </a:r>
                      <a:r>
                        <a:rPr lang="pt-BR" b="1" i="1" baseline="-25000" dirty="0">
                          <a:solidFill>
                            <a:srgbClr val="00B050"/>
                          </a:solidFill>
                        </a:rPr>
                        <a:t>2</a:t>
                      </a:r>
                      <a:r>
                        <a:rPr lang="pt-BR" i="1" baseline="0" dirty="0"/>
                        <a:t>=10</a:t>
                      </a:r>
                      <a:r>
                        <a:rPr lang="pt-BR" i="1" dirty="0"/>
                        <a:t>S</a:t>
                      </a:r>
                      <a:r>
                        <a:rPr lang="pt-BR" i="1" baseline="-250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/>
                        <a:t>B</a:t>
                      </a:r>
                      <a:r>
                        <a:rPr lang="pt-BR" i="1" baseline="-25000" dirty="0"/>
                        <a:t>2</a:t>
                      </a:r>
                      <a:r>
                        <a:rPr lang="pt-BR" i="1" baseline="0" dirty="0"/>
                        <a:t>=10</a:t>
                      </a:r>
                      <a:r>
                        <a:rPr lang="pt-BR" i="1" dirty="0"/>
                        <a:t>B</a:t>
                      </a:r>
                      <a:r>
                        <a:rPr lang="pt-BR" i="1" baseline="-25000" dirty="0"/>
                        <a:t>1</a:t>
                      </a:r>
                      <a:endParaRPr lang="pt-BR" i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27411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t-BR" i="1" dirty="0"/>
                        <a:t>etc.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i="1" dirty="0"/>
                        <a:t>etc.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0714080"/>
                  </a:ext>
                </a:extLst>
              </a:tr>
            </a:tbl>
          </a:graphicData>
        </a:graphic>
      </p:graphicFrame>
      <p:cxnSp>
        <p:nvCxnSpPr>
          <p:cNvPr id="6" name="Conector de Seta Reta 5">
            <a:extLst>
              <a:ext uri="{FF2B5EF4-FFF2-40B4-BE49-F238E27FC236}">
                <a16:creationId xmlns:a16="http://schemas.microsoft.com/office/drawing/2014/main" id="{8975330E-2456-4F28-B2A3-EBB02425A523}"/>
              </a:ext>
            </a:extLst>
          </p:cNvPr>
          <p:cNvCxnSpPr/>
          <p:nvPr/>
        </p:nvCxnSpPr>
        <p:spPr>
          <a:xfrm flipV="1">
            <a:off x="5912528" y="2504440"/>
            <a:ext cx="0" cy="2990838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de Seta Reta 7">
            <a:extLst>
              <a:ext uri="{FF2B5EF4-FFF2-40B4-BE49-F238E27FC236}">
                <a16:creationId xmlns:a16="http://schemas.microsoft.com/office/drawing/2014/main" id="{F19D1AEF-EE40-4CC1-895B-2F2D7576D41D}"/>
              </a:ext>
            </a:extLst>
          </p:cNvPr>
          <p:cNvCxnSpPr/>
          <p:nvPr/>
        </p:nvCxnSpPr>
        <p:spPr>
          <a:xfrm>
            <a:off x="5894771" y="5486399"/>
            <a:ext cx="4811698" cy="0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>
            <a:extLst>
              <a:ext uri="{FF2B5EF4-FFF2-40B4-BE49-F238E27FC236}">
                <a16:creationId xmlns:a16="http://schemas.microsoft.com/office/drawing/2014/main" id="{0662165F-B24E-488D-8367-9C21C9B7018A}"/>
              </a:ext>
            </a:extLst>
          </p:cNvPr>
          <p:cNvSpPr txBox="1"/>
          <p:nvPr/>
        </p:nvSpPr>
        <p:spPr>
          <a:xfrm>
            <a:off x="4502915" y="2711191"/>
            <a:ext cx="13918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/>
              <a:t>Performance</a:t>
            </a:r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9CDC1F80-F35A-438D-96FF-7D44A355BF7C}"/>
              </a:ext>
            </a:extLst>
          </p:cNvPr>
          <p:cNvSpPr txBox="1"/>
          <p:nvPr/>
        </p:nvSpPr>
        <p:spPr>
          <a:xfrm>
            <a:off x="9820640" y="5617686"/>
            <a:ext cx="755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i="1" dirty="0" err="1"/>
              <a:t>Bonus</a:t>
            </a:r>
            <a:endParaRPr lang="pt-BR" i="1" dirty="0"/>
          </a:p>
        </p:txBody>
      </p:sp>
      <p:sp>
        <p:nvSpPr>
          <p:cNvPr id="12" name="Forma Livre: Forma 11">
            <a:extLst>
              <a:ext uri="{FF2B5EF4-FFF2-40B4-BE49-F238E27FC236}">
                <a16:creationId xmlns:a16="http://schemas.microsoft.com/office/drawing/2014/main" id="{D7607251-12AC-4C84-9F72-A41CA36D139E}"/>
              </a:ext>
            </a:extLst>
          </p:cNvPr>
          <p:cNvSpPr/>
          <p:nvPr/>
        </p:nvSpPr>
        <p:spPr>
          <a:xfrm>
            <a:off x="5930283" y="3435169"/>
            <a:ext cx="4465468" cy="2299806"/>
          </a:xfrm>
          <a:custGeom>
            <a:avLst/>
            <a:gdLst>
              <a:gd name="connsiteX0" fmla="*/ 0 w 4465468"/>
              <a:gd name="connsiteY0" fmla="*/ 1465305 h 2299806"/>
              <a:gd name="connsiteX1" fmla="*/ 1660125 w 4465468"/>
              <a:gd name="connsiteY1" fmla="*/ 257942 h 2299806"/>
              <a:gd name="connsiteX2" fmla="*/ 2530136 w 4465468"/>
              <a:gd name="connsiteY2" fmla="*/ 489 h 2299806"/>
              <a:gd name="connsiteX3" fmla="*/ 3364637 w 4465468"/>
              <a:gd name="connsiteY3" fmla="*/ 249064 h 2299806"/>
              <a:gd name="connsiteX4" fmla="*/ 4181383 w 4465468"/>
              <a:gd name="connsiteY4" fmla="*/ 1571837 h 2299806"/>
              <a:gd name="connsiteX5" fmla="*/ 4465468 w 4465468"/>
              <a:gd name="connsiteY5" fmla="*/ 2299806 h 2299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65468" h="2299806">
                <a:moveTo>
                  <a:pt x="0" y="1465305"/>
                </a:moveTo>
                <a:cubicBezTo>
                  <a:pt x="619218" y="983691"/>
                  <a:pt x="1238436" y="502078"/>
                  <a:pt x="1660125" y="257942"/>
                </a:cubicBezTo>
                <a:cubicBezTo>
                  <a:pt x="2081814" y="13806"/>
                  <a:pt x="2246051" y="1969"/>
                  <a:pt x="2530136" y="489"/>
                </a:cubicBezTo>
                <a:cubicBezTo>
                  <a:pt x="2814221" y="-991"/>
                  <a:pt x="3089429" y="-12827"/>
                  <a:pt x="3364637" y="249064"/>
                </a:cubicBezTo>
                <a:cubicBezTo>
                  <a:pt x="3639845" y="510955"/>
                  <a:pt x="3997911" y="1230047"/>
                  <a:pt x="4181383" y="1571837"/>
                </a:cubicBezTo>
                <a:cubicBezTo>
                  <a:pt x="4364855" y="1913627"/>
                  <a:pt x="4415161" y="2106716"/>
                  <a:pt x="4465468" y="2299806"/>
                </a:cubicBezTo>
              </a:path>
            </a:pathLst>
          </a:cu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Forma Livre: Forma 12">
            <a:extLst>
              <a:ext uri="{FF2B5EF4-FFF2-40B4-BE49-F238E27FC236}">
                <a16:creationId xmlns:a16="http://schemas.microsoft.com/office/drawing/2014/main" id="{8F1CE93A-EF5E-4B2C-9EA8-6D4C497A0D13}"/>
              </a:ext>
            </a:extLst>
          </p:cNvPr>
          <p:cNvSpPr/>
          <p:nvPr/>
        </p:nvSpPr>
        <p:spPr>
          <a:xfrm>
            <a:off x="5939161" y="4152694"/>
            <a:ext cx="2778711" cy="1617791"/>
          </a:xfrm>
          <a:custGeom>
            <a:avLst/>
            <a:gdLst>
              <a:gd name="connsiteX0" fmla="*/ 0 w 2778711"/>
              <a:gd name="connsiteY0" fmla="*/ 756657 h 1617791"/>
              <a:gd name="connsiteX1" fmla="*/ 1038688 w 2778711"/>
              <a:gd name="connsiteY1" fmla="*/ 170731 h 1617791"/>
              <a:gd name="connsiteX2" fmla="*/ 1917577 w 2778711"/>
              <a:gd name="connsiteY2" fmla="*/ 117465 h 1617791"/>
              <a:gd name="connsiteX3" fmla="*/ 2778711 w 2778711"/>
              <a:gd name="connsiteY3" fmla="*/ 1617791 h 16177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778711" h="1617791">
                <a:moveTo>
                  <a:pt x="0" y="756657"/>
                </a:moveTo>
                <a:cubicBezTo>
                  <a:pt x="359546" y="516960"/>
                  <a:pt x="719092" y="277263"/>
                  <a:pt x="1038688" y="170731"/>
                </a:cubicBezTo>
                <a:cubicBezTo>
                  <a:pt x="1358284" y="64199"/>
                  <a:pt x="1627573" y="-123712"/>
                  <a:pt x="1917577" y="117465"/>
                </a:cubicBezTo>
                <a:cubicBezTo>
                  <a:pt x="2207581" y="358642"/>
                  <a:pt x="2493146" y="988216"/>
                  <a:pt x="2778711" y="1617791"/>
                </a:cubicBezTo>
              </a:path>
            </a:pathLst>
          </a:cu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Forma Livre: Forma 13">
            <a:extLst>
              <a:ext uri="{FF2B5EF4-FFF2-40B4-BE49-F238E27FC236}">
                <a16:creationId xmlns:a16="http://schemas.microsoft.com/office/drawing/2014/main" id="{CA0FD962-E3EA-47E9-AC42-80BB9B7D2F6E}"/>
              </a:ext>
            </a:extLst>
          </p:cNvPr>
          <p:cNvSpPr/>
          <p:nvPr/>
        </p:nvSpPr>
        <p:spPr>
          <a:xfrm>
            <a:off x="5939161" y="4382365"/>
            <a:ext cx="1988598" cy="1388120"/>
          </a:xfrm>
          <a:custGeom>
            <a:avLst/>
            <a:gdLst>
              <a:gd name="connsiteX0" fmla="*/ 0 w 1988598"/>
              <a:gd name="connsiteY0" fmla="*/ 580252 h 1388120"/>
              <a:gd name="connsiteX1" fmla="*/ 896645 w 1988598"/>
              <a:gd name="connsiteY1" fmla="*/ 83103 h 1388120"/>
              <a:gd name="connsiteX2" fmla="*/ 1420427 w 1988598"/>
              <a:gd name="connsiteY2" fmla="*/ 136369 h 1388120"/>
              <a:gd name="connsiteX3" fmla="*/ 1988598 w 1988598"/>
              <a:gd name="connsiteY3" fmla="*/ 1388120 h 13881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8598" h="1388120">
                <a:moveTo>
                  <a:pt x="0" y="580252"/>
                </a:moveTo>
                <a:cubicBezTo>
                  <a:pt x="329953" y="368668"/>
                  <a:pt x="659907" y="157084"/>
                  <a:pt x="896645" y="83103"/>
                </a:cubicBezTo>
                <a:cubicBezTo>
                  <a:pt x="1133383" y="9122"/>
                  <a:pt x="1238435" y="-81134"/>
                  <a:pt x="1420427" y="136369"/>
                </a:cubicBezTo>
                <a:cubicBezTo>
                  <a:pt x="1602419" y="353872"/>
                  <a:pt x="1795508" y="870996"/>
                  <a:pt x="1988598" y="1388120"/>
                </a:cubicBezTo>
              </a:path>
            </a:pathLst>
          </a:cu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63000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26EFAF-9AC6-4512-A158-24745816DC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Purpose</a:t>
            </a:r>
            <a:r>
              <a:rPr lang="pt-BR" dirty="0"/>
              <a:t> </a:t>
            </a:r>
            <a:r>
              <a:rPr lang="pt-BR" dirty="0" err="1"/>
              <a:t>of</a:t>
            </a:r>
            <a:r>
              <a:rPr lang="pt-BR" dirty="0"/>
              <a:t> AI (</a:t>
            </a:r>
            <a:r>
              <a:rPr lang="pt-BR" dirty="0" err="1"/>
              <a:t>from</a:t>
            </a:r>
            <a:r>
              <a:rPr lang="pt-BR" dirty="0"/>
              <a:t> AIMA 3rd </a:t>
            </a:r>
            <a:r>
              <a:rPr lang="pt-BR" dirty="0" err="1"/>
              <a:t>edition</a:t>
            </a:r>
            <a:r>
              <a:rPr lang="pt-BR" dirty="0"/>
              <a:t>)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7984DF3-EFF5-4EA2-9CBC-19A3A051C2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AIMA = Russell, S. </a:t>
            </a:r>
            <a:r>
              <a:rPr lang="pt-BR" dirty="0" err="1"/>
              <a:t>and</a:t>
            </a:r>
            <a:r>
              <a:rPr lang="pt-BR" dirty="0"/>
              <a:t> </a:t>
            </a:r>
            <a:r>
              <a:rPr lang="pt-BR" dirty="0" err="1"/>
              <a:t>Norvig</a:t>
            </a:r>
            <a:r>
              <a:rPr lang="pt-BR" dirty="0"/>
              <a:t>, P. Artificial </a:t>
            </a:r>
            <a:r>
              <a:rPr lang="pt-BR" dirty="0" err="1"/>
              <a:t>Intelligence</a:t>
            </a:r>
            <a:r>
              <a:rPr lang="pt-BR" dirty="0"/>
              <a:t>, a </a:t>
            </a:r>
            <a:r>
              <a:rPr lang="pt-BR" dirty="0" err="1"/>
              <a:t>Modern</a:t>
            </a:r>
            <a:r>
              <a:rPr lang="pt-BR" dirty="0"/>
              <a:t> Approach (Elsevier) – 3rd </a:t>
            </a:r>
            <a:r>
              <a:rPr lang="pt-BR" dirty="0" err="1"/>
              <a:t>edition</a:t>
            </a:r>
            <a:r>
              <a:rPr lang="pt-BR" dirty="0"/>
              <a:t>, 2010</a:t>
            </a:r>
          </a:p>
          <a:p>
            <a:endParaRPr lang="pt-BR" dirty="0"/>
          </a:p>
        </p:txBody>
      </p:sp>
      <p:graphicFrame>
        <p:nvGraphicFramePr>
          <p:cNvPr id="5" name="Tabela 5">
            <a:extLst>
              <a:ext uri="{FF2B5EF4-FFF2-40B4-BE49-F238E27FC236}">
                <a16:creationId xmlns:a16="http://schemas.microsoft.com/office/drawing/2014/main" id="{80E5523E-17DF-45F9-A4E9-77E8C017B7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805272"/>
              </p:ext>
            </p:extLst>
          </p:nvPr>
        </p:nvGraphicFramePr>
        <p:xfrm>
          <a:off x="1402672" y="3429000"/>
          <a:ext cx="9138576" cy="254789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59114">
                  <a:extLst>
                    <a:ext uri="{9D8B030D-6E8A-4147-A177-3AD203B41FA5}">
                      <a16:colId xmlns:a16="http://schemas.microsoft.com/office/drawing/2014/main" val="461823109"/>
                    </a:ext>
                  </a:extLst>
                </a:gridCol>
                <a:gridCol w="3275861">
                  <a:extLst>
                    <a:ext uri="{9D8B030D-6E8A-4147-A177-3AD203B41FA5}">
                      <a16:colId xmlns:a16="http://schemas.microsoft.com/office/drawing/2014/main" val="3030007021"/>
                    </a:ext>
                  </a:extLst>
                </a:gridCol>
                <a:gridCol w="3403601">
                  <a:extLst>
                    <a:ext uri="{9D8B030D-6E8A-4147-A177-3AD203B41FA5}">
                      <a16:colId xmlns:a16="http://schemas.microsoft.com/office/drawing/2014/main" val="1698377876"/>
                    </a:ext>
                  </a:extLst>
                </a:gridCol>
              </a:tblGrid>
              <a:tr h="841505">
                <a:tc>
                  <a:txBody>
                    <a:bodyPr/>
                    <a:lstStyle/>
                    <a:p>
                      <a:pPr algn="ctr"/>
                      <a:endParaRPr lang="pt-BR" sz="2000" i="1" dirty="0"/>
                    </a:p>
                  </a:txBody>
                  <a:tcPr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Humans</a:t>
                      </a:r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 / 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Rational</a:t>
                      </a:r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Agents</a:t>
                      </a:r>
                      <a:endParaRPr lang="pt-BR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2204177"/>
                  </a:ext>
                </a:extLst>
              </a:tr>
              <a:tr h="853193">
                <a:tc rowSpan="2">
                  <a:txBody>
                    <a:bodyPr/>
                    <a:lstStyle/>
                    <a:p>
                      <a:pPr algn="ctr"/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Thinking</a:t>
                      </a:r>
                      <a:r>
                        <a:rPr lang="pt-BR" sz="2000" b="1" i="1" dirty="0">
                          <a:solidFill>
                            <a:schemeClr val="accent1"/>
                          </a:solidFill>
                        </a:rPr>
                        <a:t> / </a:t>
                      </a:r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Acting</a:t>
                      </a:r>
                      <a:endParaRPr lang="pt-BR" sz="2000" b="1" i="1" dirty="0">
                        <a:solidFill>
                          <a:schemeClr val="accent1"/>
                        </a:solidFill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Think</a:t>
                      </a:r>
                      <a:r>
                        <a:rPr lang="pt-BR" sz="2000" i="1" dirty="0"/>
                        <a:t> 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Humans</a:t>
                      </a:r>
                      <a:endParaRPr lang="pt-BR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i="1" dirty="0"/>
                        <a:t>“</a:t>
                      </a:r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Think</a:t>
                      </a:r>
                      <a:r>
                        <a:rPr lang="pt-BR" sz="2000" i="1" dirty="0"/>
                        <a:t>” 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Rational</a:t>
                      </a:r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Agents</a:t>
                      </a:r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2000" b="1" i="1" dirty="0"/>
                        <a:t>???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6007133"/>
                  </a:ext>
                </a:extLst>
              </a:tr>
              <a:tr h="853193">
                <a:tc vMerge="1">
                  <a:txBody>
                    <a:bodyPr/>
                    <a:lstStyle/>
                    <a:p>
                      <a:endParaRPr lang="pt-B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Act</a:t>
                      </a:r>
                      <a:r>
                        <a:rPr lang="pt-BR" sz="2000" i="1" dirty="0"/>
                        <a:t> 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Humans</a:t>
                      </a:r>
                      <a:endParaRPr lang="pt-BR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2000" b="1" i="1" dirty="0" err="1">
                          <a:solidFill>
                            <a:schemeClr val="accent1"/>
                          </a:solidFill>
                        </a:rPr>
                        <a:t>Act</a:t>
                      </a:r>
                      <a:r>
                        <a:rPr lang="pt-BR" sz="2000" i="1" dirty="0"/>
                        <a:t> as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Rational</a:t>
                      </a:r>
                      <a:r>
                        <a:rPr lang="pt-BR" sz="2000" b="1" i="1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pt-BR" sz="2000" b="1" i="1" dirty="0" err="1">
                          <a:solidFill>
                            <a:srgbClr val="FF0000"/>
                          </a:solidFill>
                        </a:rPr>
                        <a:t>Agents</a:t>
                      </a:r>
                      <a:endParaRPr lang="pt-BR" sz="2000" b="1" i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6201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9231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lipse 9">
            <a:extLst>
              <a:ext uri="{FF2B5EF4-FFF2-40B4-BE49-F238E27FC236}">
                <a16:creationId xmlns:a16="http://schemas.microsoft.com/office/drawing/2014/main" id="{2EC796D8-C212-4988-A613-3DAC3D1B5EEA}"/>
              </a:ext>
            </a:extLst>
          </p:cNvPr>
          <p:cNvSpPr/>
          <p:nvPr/>
        </p:nvSpPr>
        <p:spPr>
          <a:xfrm>
            <a:off x="1569868" y="2379215"/>
            <a:ext cx="9028590" cy="283197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i="1" dirty="0" err="1">
                <a:solidFill>
                  <a:schemeClr val="tx1"/>
                </a:solidFill>
              </a:rPr>
              <a:t>Empathic</a:t>
            </a:r>
            <a:endParaRPr lang="pt-BR" i="1" dirty="0">
              <a:solidFill>
                <a:schemeClr val="tx1"/>
              </a:solidFill>
            </a:endParaRPr>
          </a:p>
        </p:txBody>
      </p:sp>
      <p:sp>
        <p:nvSpPr>
          <p:cNvPr id="8" name="Elipse 7">
            <a:extLst>
              <a:ext uri="{FF2B5EF4-FFF2-40B4-BE49-F238E27FC236}">
                <a16:creationId xmlns:a16="http://schemas.microsoft.com/office/drawing/2014/main" id="{4BED5CD8-727C-4461-AC40-2B9643DD2C4B}"/>
              </a:ext>
            </a:extLst>
          </p:cNvPr>
          <p:cNvSpPr/>
          <p:nvPr/>
        </p:nvSpPr>
        <p:spPr>
          <a:xfrm>
            <a:off x="1857652" y="2752077"/>
            <a:ext cx="5935462" cy="2086253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i="1" dirty="0">
                <a:solidFill>
                  <a:schemeClr val="tx1"/>
                </a:solidFill>
              </a:rPr>
              <a:t>Social</a:t>
            </a:r>
          </a:p>
        </p:txBody>
      </p:sp>
      <p:sp>
        <p:nvSpPr>
          <p:cNvPr id="6" name="Elipse 5">
            <a:extLst>
              <a:ext uri="{FF2B5EF4-FFF2-40B4-BE49-F238E27FC236}">
                <a16:creationId xmlns:a16="http://schemas.microsoft.com/office/drawing/2014/main" id="{D71AB5FB-B78E-43E1-B9DD-3A221A2FDAEA}"/>
              </a:ext>
            </a:extLst>
          </p:cNvPr>
          <p:cNvSpPr/>
          <p:nvPr/>
        </p:nvSpPr>
        <p:spPr>
          <a:xfrm>
            <a:off x="2125461" y="3053179"/>
            <a:ext cx="3636144" cy="1484051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pt-BR" i="1" dirty="0" err="1">
                <a:solidFill>
                  <a:schemeClr val="tx1"/>
                </a:solidFill>
              </a:rPr>
              <a:t>Strategic</a:t>
            </a:r>
            <a:endParaRPr lang="pt-BR" i="1" dirty="0">
              <a:solidFill>
                <a:schemeClr val="tx1"/>
              </a:solidFill>
            </a:endParaRP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DEDEEB9-F9E4-4FC4-B62F-C86D674CF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Agent </a:t>
            </a:r>
            <a:r>
              <a:rPr lang="pt-BR" dirty="0" err="1"/>
              <a:t>modeling</a:t>
            </a:r>
            <a:endParaRPr lang="pt-BR" dirty="0"/>
          </a:p>
        </p:txBody>
      </p:sp>
      <p:sp>
        <p:nvSpPr>
          <p:cNvPr id="4" name="Elipse 3">
            <a:extLst>
              <a:ext uri="{FF2B5EF4-FFF2-40B4-BE49-F238E27FC236}">
                <a16:creationId xmlns:a16="http://schemas.microsoft.com/office/drawing/2014/main" id="{7A430BFB-8C43-462D-B833-406F075E9121}"/>
              </a:ext>
            </a:extLst>
          </p:cNvPr>
          <p:cNvSpPr/>
          <p:nvPr/>
        </p:nvSpPr>
        <p:spPr>
          <a:xfrm>
            <a:off x="2381062" y="3338004"/>
            <a:ext cx="1509204" cy="914400"/>
          </a:xfrm>
          <a:prstGeom prst="ellipse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i="1" dirty="0" err="1">
                <a:solidFill>
                  <a:schemeClr val="tx1"/>
                </a:solidFill>
              </a:rPr>
              <a:t>Rational</a:t>
            </a:r>
            <a:endParaRPr lang="pt-BR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299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49E91-ED8D-4156-A4B1-FC21B4F2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Rational</a:t>
            </a:r>
            <a:r>
              <a:rPr lang="pt-BR" dirty="0"/>
              <a:t> </a:t>
            </a:r>
            <a:r>
              <a:rPr lang="pt-BR" dirty="0" err="1"/>
              <a:t>agents</a:t>
            </a:r>
            <a:r>
              <a:rPr lang="pt-BR" dirty="0"/>
              <a:t> (AIMA 3ed)</a:t>
            </a:r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393B503-728B-4D52-8825-A2AA074B7655}"/>
              </a:ext>
            </a:extLst>
          </p:cNvPr>
          <p:cNvSpPr/>
          <p:nvPr/>
        </p:nvSpPr>
        <p:spPr>
          <a:xfrm>
            <a:off x="1683798" y="1917576"/>
            <a:ext cx="4412202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i="1" dirty="0">
                <a:solidFill>
                  <a:schemeClr val="tx1"/>
                </a:solidFill>
              </a:rPr>
              <a:t>Agent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567A257-0F5B-4934-B4A3-92DF8D9BB8E0}"/>
              </a:ext>
            </a:extLst>
          </p:cNvPr>
          <p:cNvSpPr/>
          <p:nvPr/>
        </p:nvSpPr>
        <p:spPr>
          <a:xfrm>
            <a:off x="8519604" y="1917576"/>
            <a:ext cx="1988598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i="1" dirty="0" err="1">
                <a:solidFill>
                  <a:schemeClr val="tx1"/>
                </a:solidFill>
              </a:rPr>
              <a:t>Environment</a:t>
            </a:r>
            <a:endParaRPr lang="pt-BR" sz="2400" b="1" i="1" dirty="0">
              <a:solidFill>
                <a:schemeClr val="tx1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83F1A66-4159-4E52-8BDE-6FF11BC53AE0}"/>
              </a:ext>
            </a:extLst>
          </p:cNvPr>
          <p:cNvSpPr/>
          <p:nvPr/>
        </p:nvSpPr>
        <p:spPr>
          <a:xfrm>
            <a:off x="3601374" y="2201661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7EC04CA-1158-44E6-A207-87C0FFCD46F3}"/>
              </a:ext>
            </a:extLst>
          </p:cNvPr>
          <p:cNvSpPr/>
          <p:nvPr/>
        </p:nvSpPr>
        <p:spPr>
          <a:xfrm>
            <a:off x="3601373" y="5354714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7A060D8-5709-4D0B-9C26-301CC0F0DCF1}"/>
              </a:ext>
            </a:extLst>
          </p:cNvPr>
          <p:cNvSpPr/>
          <p:nvPr/>
        </p:nvSpPr>
        <p:spPr>
          <a:xfrm>
            <a:off x="3432697" y="3600633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8389D5B-4F75-43AC-81C3-A2391554D9B0}"/>
              </a:ext>
            </a:extLst>
          </p:cNvPr>
          <p:cNvSpPr txBox="1"/>
          <p:nvPr/>
        </p:nvSpPr>
        <p:spPr>
          <a:xfrm>
            <a:off x="2515073" y="2293546"/>
            <a:ext cx="91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Sensors</a:t>
            </a:r>
            <a:endParaRPr lang="pt-BR" b="1" i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C7A85FB-FCEA-470A-9479-DF9650C2B0F5}"/>
              </a:ext>
            </a:extLst>
          </p:cNvPr>
          <p:cNvSpPr txBox="1"/>
          <p:nvPr/>
        </p:nvSpPr>
        <p:spPr>
          <a:xfrm>
            <a:off x="2416328" y="5449694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Actuators</a:t>
            </a:r>
            <a:endParaRPr lang="pt-BR" b="1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C7E602E-D143-4DEF-824A-746C1409D4A2}"/>
              </a:ext>
            </a:extLst>
          </p:cNvPr>
          <p:cNvSpPr txBox="1"/>
          <p:nvPr/>
        </p:nvSpPr>
        <p:spPr>
          <a:xfrm>
            <a:off x="4347097" y="38724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Behaviour</a:t>
            </a:r>
            <a:endParaRPr lang="pt-BR" b="1" i="1" dirty="0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A5BB4660-FD28-44D7-A092-CD04BDD2A153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4178423" y="2441359"/>
            <a:ext cx="4350058" cy="399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1E068125-EFD9-4725-8B0C-5CBD69E5582A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178422" y="5634360"/>
            <a:ext cx="434118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6404FE9D-9468-4469-AB91-8BE656E73245}"/>
              </a:ext>
            </a:extLst>
          </p:cNvPr>
          <p:cNvCxnSpPr>
            <a:stCxn id="7" idx="4"/>
            <a:endCxn id="12" idx="0"/>
          </p:cNvCxnSpPr>
          <p:nvPr/>
        </p:nvCxnSpPr>
        <p:spPr>
          <a:xfrm flipH="1">
            <a:off x="3889897" y="2760953"/>
            <a:ext cx="2" cy="8396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9DEF0FF2-D806-43ED-96C6-C43199A3AF21}"/>
              </a:ext>
            </a:extLst>
          </p:cNvPr>
          <p:cNvCxnSpPr>
            <a:stCxn id="12" idx="2"/>
            <a:endCxn id="11" idx="0"/>
          </p:cNvCxnSpPr>
          <p:nvPr/>
        </p:nvCxnSpPr>
        <p:spPr>
          <a:xfrm>
            <a:off x="3889897" y="4515033"/>
            <a:ext cx="1" cy="8396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41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49E91-ED8D-4156-A4B1-FC21B4F2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Strategic</a:t>
            </a:r>
            <a:r>
              <a:rPr lang="pt-BR" dirty="0"/>
              <a:t> </a:t>
            </a:r>
            <a:r>
              <a:rPr lang="pt-BR" dirty="0" err="1"/>
              <a:t>agents</a:t>
            </a: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393B503-728B-4D52-8825-A2AA074B7655}"/>
              </a:ext>
            </a:extLst>
          </p:cNvPr>
          <p:cNvSpPr/>
          <p:nvPr/>
        </p:nvSpPr>
        <p:spPr>
          <a:xfrm>
            <a:off x="1683798" y="1917576"/>
            <a:ext cx="4412202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i="1" dirty="0">
                <a:solidFill>
                  <a:schemeClr val="tx1"/>
                </a:solidFill>
              </a:rPr>
              <a:t>Agent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567A257-0F5B-4934-B4A3-92DF8D9BB8E0}"/>
              </a:ext>
            </a:extLst>
          </p:cNvPr>
          <p:cNvSpPr/>
          <p:nvPr/>
        </p:nvSpPr>
        <p:spPr>
          <a:xfrm>
            <a:off x="8519604" y="1917576"/>
            <a:ext cx="1988598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i="1" dirty="0" err="1">
                <a:solidFill>
                  <a:schemeClr val="tx1"/>
                </a:solidFill>
              </a:rPr>
              <a:t>Environment</a:t>
            </a:r>
            <a:r>
              <a:rPr lang="pt-BR" sz="2400" b="1" i="1" dirty="0">
                <a:solidFill>
                  <a:schemeClr val="tx1"/>
                </a:solidFill>
              </a:rPr>
              <a:t> </a:t>
            </a:r>
            <a:r>
              <a:rPr lang="pt-BR" sz="2400" b="1" i="1" dirty="0">
                <a:solidFill>
                  <a:srgbClr val="FF0000"/>
                </a:solidFill>
              </a:rPr>
              <a:t>+</a:t>
            </a:r>
            <a:br>
              <a:rPr lang="pt-BR" sz="2400" b="1" i="1" dirty="0">
                <a:solidFill>
                  <a:srgbClr val="FF0000"/>
                </a:solidFill>
              </a:rPr>
            </a:br>
            <a:r>
              <a:rPr lang="pt-BR" sz="2400" b="1" i="1" dirty="0" err="1">
                <a:solidFill>
                  <a:srgbClr val="FF0000"/>
                </a:solidFill>
              </a:rPr>
              <a:t>Other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r>
              <a:rPr lang="pt-BR" sz="2400" b="1" i="1" dirty="0" err="1">
                <a:solidFill>
                  <a:srgbClr val="FF0000"/>
                </a:solidFill>
              </a:rPr>
              <a:t>Agents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83F1A66-4159-4E52-8BDE-6FF11BC53AE0}"/>
              </a:ext>
            </a:extLst>
          </p:cNvPr>
          <p:cNvSpPr/>
          <p:nvPr/>
        </p:nvSpPr>
        <p:spPr>
          <a:xfrm>
            <a:off x="3601374" y="2201661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7EC04CA-1158-44E6-A207-87C0FFCD46F3}"/>
              </a:ext>
            </a:extLst>
          </p:cNvPr>
          <p:cNvSpPr/>
          <p:nvPr/>
        </p:nvSpPr>
        <p:spPr>
          <a:xfrm>
            <a:off x="3601373" y="5354714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7A060D8-5709-4D0B-9C26-301CC0F0DCF1}"/>
              </a:ext>
            </a:extLst>
          </p:cNvPr>
          <p:cNvSpPr/>
          <p:nvPr/>
        </p:nvSpPr>
        <p:spPr>
          <a:xfrm>
            <a:off x="3432697" y="3600633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8389D5B-4F75-43AC-81C3-A2391554D9B0}"/>
              </a:ext>
            </a:extLst>
          </p:cNvPr>
          <p:cNvSpPr txBox="1"/>
          <p:nvPr/>
        </p:nvSpPr>
        <p:spPr>
          <a:xfrm>
            <a:off x="2515073" y="2293546"/>
            <a:ext cx="91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Sensors</a:t>
            </a:r>
            <a:endParaRPr lang="pt-BR" b="1" i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C7A85FB-FCEA-470A-9479-DF9650C2B0F5}"/>
              </a:ext>
            </a:extLst>
          </p:cNvPr>
          <p:cNvSpPr txBox="1"/>
          <p:nvPr/>
        </p:nvSpPr>
        <p:spPr>
          <a:xfrm>
            <a:off x="2416328" y="5449694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Actuators</a:t>
            </a:r>
            <a:endParaRPr lang="pt-BR" b="1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C7E602E-D143-4DEF-824A-746C1409D4A2}"/>
              </a:ext>
            </a:extLst>
          </p:cNvPr>
          <p:cNvSpPr txBox="1"/>
          <p:nvPr/>
        </p:nvSpPr>
        <p:spPr>
          <a:xfrm>
            <a:off x="4347097" y="38724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Behaviour</a:t>
            </a:r>
            <a:endParaRPr lang="pt-BR" b="1" i="1" dirty="0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A5BB4660-FD28-44D7-A092-CD04BDD2A153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4178423" y="2441359"/>
            <a:ext cx="4350058" cy="399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1E068125-EFD9-4725-8B0C-5CBD69E5582A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178422" y="5634360"/>
            <a:ext cx="434118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6404FE9D-9468-4469-AB91-8BE656E73245}"/>
              </a:ext>
            </a:extLst>
          </p:cNvPr>
          <p:cNvCxnSpPr>
            <a:stCxn id="7" idx="4"/>
            <a:endCxn id="12" idx="0"/>
          </p:cNvCxnSpPr>
          <p:nvPr/>
        </p:nvCxnSpPr>
        <p:spPr>
          <a:xfrm flipH="1">
            <a:off x="3889897" y="2760953"/>
            <a:ext cx="2" cy="8396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9DEF0FF2-D806-43ED-96C6-C43199A3AF21}"/>
              </a:ext>
            </a:extLst>
          </p:cNvPr>
          <p:cNvCxnSpPr>
            <a:stCxn id="12" idx="2"/>
            <a:endCxn id="11" idx="0"/>
          </p:cNvCxnSpPr>
          <p:nvPr/>
        </p:nvCxnSpPr>
        <p:spPr>
          <a:xfrm>
            <a:off x="3889897" y="4515033"/>
            <a:ext cx="1" cy="8396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9837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002F2-50F4-4712-B12C-982EB5AB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Social </a:t>
            </a:r>
            <a:r>
              <a:rPr lang="pt-BR" dirty="0" err="1"/>
              <a:t>agents</a:t>
            </a:r>
            <a:endParaRPr lang="pt-BR" dirty="0"/>
          </a:p>
        </p:txBody>
      </p:sp>
      <p:sp>
        <p:nvSpPr>
          <p:cNvPr id="57" name="Espaço Reservado para Conteúdo 56">
            <a:extLst>
              <a:ext uri="{FF2B5EF4-FFF2-40B4-BE49-F238E27FC236}">
                <a16:creationId xmlns:a16="http://schemas.microsoft.com/office/drawing/2014/main" id="{FEC85FC3-44C3-4441-B70F-8808949B1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i="1" dirty="0"/>
              <a:t>“Global” </a:t>
            </a:r>
            <a:r>
              <a:rPr lang="pt-BR" i="1" dirty="0" err="1"/>
              <a:t>agent</a:t>
            </a:r>
            <a:endParaRPr lang="pt-BR" i="1" dirty="0"/>
          </a:p>
          <a:p>
            <a:pPr lvl="1"/>
            <a:r>
              <a:rPr lang="pt-BR" i="1" dirty="0" err="1"/>
              <a:t>Agency</a:t>
            </a:r>
            <a:endParaRPr lang="pt-BR" i="1" dirty="0"/>
          </a:p>
          <a:p>
            <a:pPr lvl="1"/>
            <a:endParaRPr lang="pt-BR" i="1" dirty="0"/>
          </a:p>
          <a:p>
            <a:r>
              <a:rPr lang="pt-BR" i="1" dirty="0" err="1"/>
              <a:t>Individuals</a:t>
            </a:r>
            <a:endParaRPr lang="pt-BR" i="1" dirty="0"/>
          </a:p>
          <a:p>
            <a:pPr lvl="1"/>
            <a:r>
              <a:rPr lang="pt-BR" i="1" dirty="0" err="1"/>
              <a:t>Agents</a:t>
            </a:r>
            <a:endParaRPr lang="pt-BR" i="1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A3ADE618-68EA-40BF-9846-CA3758AF74CA}"/>
              </a:ext>
            </a:extLst>
          </p:cNvPr>
          <p:cNvSpPr/>
          <p:nvPr/>
        </p:nvSpPr>
        <p:spPr>
          <a:xfrm>
            <a:off x="3712346" y="2054034"/>
            <a:ext cx="4767308" cy="403934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6F30D5B5-DC22-4413-A969-447D1F720535}"/>
              </a:ext>
            </a:extLst>
          </p:cNvPr>
          <p:cNvSpPr/>
          <p:nvPr/>
        </p:nvSpPr>
        <p:spPr>
          <a:xfrm>
            <a:off x="4243526" y="2445792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63466F4F-32A9-41F0-83E0-AE603EE22FD5}"/>
              </a:ext>
            </a:extLst>
          </p:cNvPr>
          <p:cNvSpPr/>
          <p:nvPr/>
        </p:nvSpPr>
        <p:spPr>
          <a:xfrm>
            <a:off x="6316836" y="244024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EDD9F3AB-E5AF-4B20-8DD0-3A2CC1DD511E}"/>
              </a:ext>
            </a:extLst>
          </p:cNvPr>
          <p:cNvSpPr/>
          <p:nvPr/>
        </p:nvSpPr>
        <p:spPr>
          <a:xfrm>
            <a:off x="5181604" y="2440244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49776EA0-A4EB-4318-AD7D-814811BB1F6B}"/>
              </a:ext>
            </a:extLst>
          </p:cNvPr>
          <p:cNvSpPr/>
          <p:nvPr/>
        </p:nvSpPr>
        <p:spPr>
          <a:xfrm>
            <a:off x="5652108" y="3388466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D2EFF1DE-9F6F-47B4-9B39-FC36DD1558CC}"/>
              </a:ext>
            </a:extLst>
          </p:cNvPr>
          <p:cNvSpPr/>
          <p:nvPr/>
        </p:nvSpPr>
        <p:spPr>
          <a:xfrm>
            <a:off x="7153918" y="3309939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EDDED854-FFEE-4258-A433-25B513B75DBD}"/>
              </a:ext>
            </a:extLst>
          </p:cNvPr>
          <p:cNvSpPr/>
          <p:nvPr/>
        </p:nvSpPr>
        <p:spPr>
          <a:xfrm>
            <a:off x="4816132" y="397217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BC4BEA27-546B-4C36-82EC-DD6E1D30B728}"/>
              </a:ext>
            </a:extLst>
          </p:cNvPr>
          <p:cNvSpPr/>
          <p:nvPr/>
        </p:nvSpPr>
        <p:spPr>
          <a:xfrm>
            <a:off x="5378385" y="4945257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34EFC15B-F567-4BA8-9E0B-4422F2B846AF}"/>
              </a:ext>
            </a:extLst>
          </p:cNvPr>
          <p:cNvSpPr/>
          <p:nvPr/>
        </p:nvSpPr>
        <p:spPr>
          <a:xfrm>
            <a:off x="6361589" y="4499377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78C90ADE-0A17-4640-ADC4-D76426183D6B}"/>
              </a:ext>
            </a:extLst>
          </p:cNvPr>
          <p:cNvSpPr/>
          <p:nvPr/>
        </p:nvSpPr>
        <p:spPr>
          <a:xfrm>
            <a:off x="7344796" y="2445792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53FDA103-7A0D-42E9-B579-1F2C830F8418}"/>
              </a:ext>
            </a:extLst>
          </p:cNvPr>
          <p:cNvSpPr/>
          <p:nvPr/>
        </p:nvSpPr>
        <p:spPr>
          <a:xfrm>
            <a:off x="7344796" y="508826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148BCEC0-5877-4398-97F4-7D9094E29492}"/>
              </a:ext>
            </a:extLst>
          </p:cNvPr>
          <p:cNvSpPr/>
          <p:nvPr/>
        </p:nvSpPr>
        <p:spPr>
          <a:xfrm>
            <a:off x="4243525" y="5083084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Conector: Curvo 26">
            <a:extLst>
              <a:ext uri="{FF2B5EF4-FFF2-40B4-BE49-F238E27FC236}">
                <a16:creationId xmlns:a16="http://schemas.microsoft.com/office/drawing/2014/main" id="{A1524F9F-4E53-4EC3-9BCC-C96923DE44C6}"/>
              </a:ext>
            </a:extLst>
          </p:cNvPr>
          <p:cNvCxnSpPr>
            <a:cxnSpLocks/>
            <a:stCxn id="5" idx="2"/>
            <a:endCxn id="15" idx="0"/>
          </p:cNvCxnSpPr>
          <p:nvPr/>
        </p:nvCxnSpPr>
        <p:spPr>
          <a:xfrm rot="16200000" flipH="1">
            <a:off x="4360333" y="3214533"/>
            <a:ext cx="942674" cy="572606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Curvo 29">
            <a:extLst>
              <a:ext uri="{FF2B5EF4-FFF2-40B4-BE49-F238E27FC236}">
                <a16:creationId xmlns:a16="http://schemas.microsoft.com/office/drawing/2014/main" id="{C450963F-E346-4DAF-BFE5-B8A49BB732FE}"/>
              </a:ext>
            </a:extLst>
          </p:cNvPr>
          <p:cNvCxnSpPr>
            <a:stCxn id="15" idx="1"/>
            <a:endCxn id="25" idx="1"/>
          </p:cNvCxnSpPr>
          <p:nvPr/>
        </p:nvCxnSpPr>
        <p:spPr>
          <a:xfrm rot="10800000" flipV="1">
            <a:off x="4243526" y="4264026"/>
            <a:ext cx="572607" cy="1110911"/>
          </a:xfrm>
          <a:prstGeom prst="curvedConnector3">
            <a:avLst>
              <a:gd name="adj1" fmla="val 139923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: Curvo 31">
            <a:extLst>
              <a:ext uri="{FF2B5EF4-FFF2-40B4-BE49-F238E27FC236}">
                <a16:creationId xmlns:a16="http://schemas.microsoft.com/office/drawing/2014/main" id="{485EF35C-57A2-42ED-BA92-C377361F745E}"/>
              </a:ext>
            </a:extLst>
          </p:cNvPr>
          <p:cNvCxnSpPr>
            <a:stCxn id="25" idx="3"/>
            <a:endCxn id="17" idx="1"/>
          </p:cNvCxnSpPr>
          <p:nvPr/>
        </p:nvCxnSpPr>
        <p:spPr>
          <a:xfrm flipV="1">
            <a:off x="4847206" y="5237111"/>
            <a:ext cx="531179" cy="137827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Curvo 33">
            <a:extLst>
              <a:ext uri="{FF2B5EF4-FFF2-40B4-BE49-F238E27FC236}">
                <a16:creationId xmlns:a16="http://schemas.microsoft.com/office/drawing/2014/main" id="{87BAE6E1-4DFB-4DA2-B36B-0EF7837A0262}"/>
              </a:ext>
            </a:extLst>
          </p:cNvPr>
          <p:cNvCxnSpPr>
            <a:stCxn id="5" idx="3"/>
            <a:endCxn id="9" idx="0"/>
          </p:cNvCxnSpPr>
          <p:nvPr/>
        </p:nvCxnSpPr>
        <p:spPr>
          <a:xfrm flipV="1">
            <a:off x="4847207" y="2440244"/>
            <a:ext cx="636238" cy="297402"/>
          </a:xfrm>
          <a:prstGeom prst="curvedConnector4">
            <a:avLst>
              <a:gd name="adj1" fmla="val 26279"/>
              <a:gd name="adj2" fmla="val 17686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Curvo 35">
            <a:extLst>
              <a:ext uri="{FF2B5EF4-FFF2-40B4-BE49-F238E27FC236}">
                <a16:creationId xmlns:a16="http://schemas.microsoft.com/office/drawing/2014/main" id="{40BCC8ED-96C9-41AF-BDAF-770461E194A6}"/>
              </a:ext>
            </a:extLst>
          </p:cNvPr>
          <p:cNvCxnSpPr>
            <a:stCxn id="9" idx="2"/>
            <a:endCxn id="7" idx="0"/>
          </p:cNvCxnSpPr>
          <p:nvPr/>
        </p:nvCxnSpPr>
        <p:spPr>
          <a:xfrm rot="5400000" flipH="1" flipV="1">
            <a:off x="5759207" y="2164481"/>
            <a:ext cx="583708" cy="1135232"/>
          </a:xfrm>
          <a:prstGeom prst="curvedConnector5">
            <a:avLst>
              <a:gd name="adj1" fmla="val -39163"/>
              <a:gd name="adj2" fmla="val 50000"/>
              <a:gd name="adj3" fmla="val 139163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: Curvo 37">
            <a:extLst>
              <a:ext uri="{FF2B5EF4-FFF2-40B4-BE49-F238E27FC236}">
                <a16:creationId xmlns:a16="http://schemas.microsoft.com/office/drawing/2014/main" id="{80097921-76CB-4543-B623-5A34964CEECF}"/>
              </a:ext>
            </a:extLst>
          </p:cNvPr>
          <p:cNvCxnSpPr>
            <a:stCxn id="9" idx="1"/>
            <a:endCxn id="11" idx="1"/>
          </p:cNvCxnSpPr>
          <p:nvPr/>
        </p:nvCxnSpPr>
        <p:spPr>
          <a:xfrm rot="10800000" flipH="1" flipV="1">
            <a:off x="5181604" y="2732098"/>
            <a:ext cx="470504" cy="948222"/>
          </a:xfrm>
          <a:prstGeom prst="curvedConnector3">
            <a:avLst>
              <a:gd name="adj1" fmla="val -4858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Curvo 39">
            <a:extLst>
              <a:ext uri="{FF2B5EF4-FFF2-40B4-BE49-F238E27FC236}">
                <a16:creationId xmlns:a16="http://schemas.microsoft.com/office/drawing/2014/main" id="{43C24D7E-E848-483E-AAF5-B9793D582B6D}"/>
              </a:ext>
            </a:extLst>
          </p:cNvPr>
          <p:cNvCxnSpPr>
            <a:stCxn id="7" idx="2"/>
            <a:endCxn id="21" idx="0"/>
          </p:cNvCxnSpPr>
          <p:nvPr/>
        </p:nvCxnSpPr>
        <p:spPr>
          <a:xfrm rot="5400000" flipH="1" flipV="1">
            <a:off x="6843578" y="2220891"/>
            <a:ext cx="578158" cy="1027960"/>
          </a:xfrm>
          <a:prstGeom prst="curvedConnector5">
            <a:avLst>
              <a:gd name="adj1" fmla="val -39539"/>
              <a:gd name="adj2" fmla="val 50000"/>
              <a:gd name="adj3" fmla="val 139539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: Curvo 41">
            <a:extLst>
              <a:ext uri="{FF2B5EF4-FFF2-40B4-BE49-F238E27FC236}">
                <a16:creationId xmlns:a16="http://schemas.microsoft.com/office/drawing/2014/main" id="{CF568502-0BD2-454A-AA8C-518A3178AA12}"/>
              </a:ext>
            </a:extLst>
          </p:cNvPr>
          <p:cNvCxnSpPr>
            <a:stCxn id="7" idx="1"/>
            <a:endCxn id="13" idx="1"/>
          </p:cNvCxnSpPr>
          <p:nvPr/>
        </p:nvCxnSpPr>
        <p:spPr>
          <a:xfrm rot="10800000" flipH="1" flipV="1">
            <a:off x="6316836" y="2732097"/>
            <a:ext cx="837082" cy="869696"/>
          </a:xfrm>
          <a:prstGeom prst="curvedConnector3">
            <a:avLst>
              <a:gd name="adj1" fmla="val -27309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Curvo 45">
            <a:extLst>
              <a:ext uri="{FF2B5EF4-FFF2-40B4-BE49-F238E27FC236}">
                <a16:creationId xmlns:a16="http://schemas.microsoft.com/office/drawing/2014/main" id="{67663A0B-CBD9-4A67-B10E-D3047A67EA63}"/>
              </a:ext>
            </a:extLst>
          </p:cNvPr>
          <p:cNvCxnSpPr>
            <a:stCxn id="21" idx="3"/>
            <a:endCxn id="13" idx="3"/>
          </p:cNvCxnSpPr>
          <p:nvPr/>
        </p:nvCxnSpPr>
        <p:spPr>
          <a:xfrm flipH="1">
            <a:off x="7757599" y="2737646"/>
            <a:ext cx="190878" cy="864147"/>
          </a:xfrm>
          <a:prstGeom prst="curvedConnector3">
            <a:avLst>
              <a:gd name="adj1" fmla="val -119762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: Curvo 47">
            <a:extLst>
              <a:ext uri="{FF2B5EF4-FFF2-40B4-BE49-F238E27FC236}">
                <a16:creationId xmlns:a16="http://schemas.microsoft.com/office/drawing/2014/main" id="{A3F71275-A2A8-44E1-AFE2-FD15D5D5A5C1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rot="5400000">
            <a:off x="5330546" y="4321854"/>
            <a:ext cx="973084" cy="273723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: Curvo 49">
            <a:extLst>
              <a:ext uri="{FF2B5EF4-FFF2-40B4-BE49-F238E27FC236}">
                <a16:creationId xmlns:a16="http://schemas.microsoft.com/office/drawing/2014/main" id="{BE5E3D6B-C3DB-4C79-9959-F68061E17E4F}"/>
              </a:ext>
            </a:extLst>
          </p:cNvPr>
          <p:cNvCxnSpPr>
            <a:stCxn id="11" idx="3"/>
            <a:endCxn id="19" idx="0"/>
          </p:cNvCxnSpPr>
          <p:nvPr/>
        </p:nvCxnSpPr>
        <p:spPr>
          <a:xfrm>
            <a:off x="6255789" y="3680320"/>
            <a:ext cx="407641" cy="819057"/>
          </a:xfrm>
          <a:prstGeom prst="curvedConnector2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: Curvo 51">
            <a:extLst>
              <a:ext uri="{FF2B5EF4-FFF2-40B4-BE49-F238E27FC236}">
                <a16:creationId xmlns:a16="http://schemas.microsoft.com/office/drawing/2014/main" id="{4BEF6154-6CA4-46A6-9C8E-A41BB732DEEA}"/>
              </a:ext>
            </a:extLst>
          </p:cNvPr>
          <p:cNvCxnSpPr>
            <a:endCxn id="23" idx="1"/>
          </p:cNvCxnSpPr>
          <p:nvPr/>
        </p:nvCxnSpPr>
        <p:spPr>
          <a:xfrm flipV="1">
            <a:off x="5649154" y="5380117"/>
            <a:ext cx="1695642" cy="170074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Curvo 53">
            <a:extLst>
              <a:ext uri="{FF2B5EF4-FFF2-40B4-BE49-F238E27FC236}">
                <a16:creationId xmlns:a16="http://schemas.microsoft.com/office/drawing/2014/main" id="{66AA33D7-1ED2-4412-B898-528E18E740AF}"/>
              </a:ext>
            </a:extLst>
          </p:cNvPr>
          <p:cNvCxnSpPr>
            <a:stCxn id="19" idx="3"/>
            <a:endCxn id="23" idx="0"/>
          </p:cNvCxnSpPr>
          <p:nvPr/>
        </p:nvCxnSpPr>
        <p:spPr>
          <a:xfrm>
            <a:off x="6965270" y="4791231"/>
            <a:ext cx="681367" cy="297032"/>
          </a:xfrm>
          <a:prstGeom prst="curvedConnector2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Curvo 55">
            <a:extLst>
              <a:ext uri="{FF2B5EF4-FFF2-40B4-BE49-F238E27FC236}">
                <a16:creationId xmlns:a16="http://schemas.microsoft.com/office/drawing/2014/main" id="{18C1D7A0-E3E7-4D3C-8F51-D37F7F88E1F2}"/>
              </a:ext>
            </a:extLst>
          </p:cNvPr>
          <p:cNvCxnSpPr>
            <a:stCxn id="13" idx="2"/>
            <a:endCxn id="23" idx="3"/>
          </p:cNvCxnSpPr>
          <p:nvPr/>
        </p:nvCxnSpPr>
        <p:spPr>
          <a:xfrm rot="16200000" flipH="1">
            <a:off x="6958883" y="4390522"/>
            <a:ext cx="1486471" cy="492718"/>
          </a:xfrm>
          <a:prstGeom prst="curvedConnector4">
            <a:avLst>
              <a:gd name="adj1" fmla="val 40183"/>
              <a:gd name="adj2" fmla="val 14639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8531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49E91-ED8D-4156-A4B1-FC21B4F2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Social </a:t>
            </a:r>
            <a:r>
              <a:rPr lang="pt-BR" dirty="0" err="1"/>
              <a:t>agents</a:t>
            </a: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393B503-728B-4D52-8825-A2AA074B7655}"/>
              </a:ext>
            </a:extLst>
          </p:cNvPr>
          <p:cNvSpPr/>
          <p:nvPr/>
        </p:nvSpPr>
        <p:spPr>
          <a:xfrm>
            <a:off x="1683798" y="1917576"/>
            <a:ext cx="4412202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i="1" dirty="0">
                <a:solidFill>
                  <a:schemeClr val="tx1"/>
                </a:solidFill>
              </a:rPr>
              <a:t>Agent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567A257-0F5B-4934-B4A3-92DF8D9BB8E0}"/>
              </a:ext>
            </a:extLst>
          </p:cNvPr>
          <p:cNvSpPr/>
          <p:nvPr/>
        </p:nvSpPr>
        <p:spPr>
          <a:xfrm>
            <a:off x="8519604" y="1917576"/>
            <a:ext cx="1988598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i="1" dirty="0" err="1">
                <a:solidFill>
                  <a:schemeClr val="tx1"/>
                </a:solidFill>
              </a:rPr>
              <a:t>Environment</a:t>
            </a:r>
            <a:r>
              <a:rPr lang="pt-BR" sz="2400" b="1" i="1" dirty="0">
                <a:solidFill>
                  <a:schemeClr val="tx1"/>
                </a:solidFill>
              </a:rPr>
              <a:t> </a:t>
            </a:r>
            <a:r>
              <a:rPr lang="pt-BR" sz="2400" b="1" i="1" dirty="0">
                <a:solidFill>
                  <a:srgbClr val="FF0000"/>
                </a:solidFill>
              </a:rPr>
              <a:t>+</a:t>
            </a:r>
            <a:br>
              <a:rPr lang="pt-BR" sz="2400" b="1" i="1" dirty="0">
                <a:solidFill>
                  <a:srgbClr val="FF0000"/>
                </a:solidFill>
              </a:rPr>
            </a:br>
            <a:r>
              <a:rPr lang="pt-BR" sz="2400" b="1" i="1" dirty="0">
                <a:solidFill>
                  <a:srgbClr val="FF0000"/>
                </a:solidFill>
              </a:rPr>
              <a:t>Other </a:t>
            </a:r>
            <a:r>
              <a:rPr lang="pt-BR" sz="2400" b="1" i="1" dirty="0" err="1">
                <a:solidFill>
                  <a:srgbClr val="FF0000"/>
                </a:solidFill>
              </a:rPr>
              <a:t>Agents</a:t>
            </a:r>
            <a:endParaRPr lang="pt-BR" sz="2400" b="1" i="1" dirty="0">
              <a:solidFill>
                <a:srgbClr val="FF0000"/>
              </a:solidFill>
            </a:endParaRPr>
          </a:p>
          <a:p>
            <a:pPr algn="ctr"/>
            <a:r>
              <a:rPr lang="pt-BR" sz="2400" b="1" i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pt-BR" sz="2400" b="1" i="1" dirty="0">
                <a:solidFill>
                  <a:srgbClr val="FF0000"/>
                </a:solidFill>
              </a:rPr>
              <a:t>Global </a:t>
            </a:r>
            <a:r>
              <a:rPr lang="pt-BR" sz="2400" b="1" i="1" dirty="0" err="1">
                <a:solidFill>
                  <a:srgbClr val="FF0000"/>
                </a:solidFill>
              </a:rPr>
              <a:t>Agents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83F1A66-4159-4E52-8BDE-6FF11BC53AE0}"/>
              </a:ext>
            </a:extLst>
          </p:cNvPr>
          <p:cNvSpPr/>
          <p:nvPr/>
        </p:nvSpPr>
        <p:spPr>
          <a:xfrm>
            <a:off x="3601374" y="2201661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7EC04CA-1158-44E6-A207-87C0FFCD46F3}"/>
              </a:ext>
            </a:extLst>
          </p:cNvPr>
          <p:cNvSpPr/>
          <p:nvPr/>
        </p:nvSpPr>
        <p:spPr>
          <a:xfrm>
            <a:off x="3601373" y="5354714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7A060D8-5709-4D0B-9C26-301CC0F0DCF1}"/>
              </a:ext>
            </a:extLst>
          </p:cNvPr>
          <p:cNvSpPr/>
          <p:nvPr/>
        </p:nvSpPr>
        <p:spPr>
          <a:xfrm>
            <a:off x="3432697" y="3600633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8389D5B-4F75-43AC-81C3-A2391554D9B0}"/>
              </a:ext>
            </a:extLst>
          </p:cNvPr>
          <p:cNvSpPr txBox="1"/>
          <p:nvPr/>
        </p:nvSpPr>
        <p:spPr>
          <a:xfrm>
            <a:off x="2515073" y="2293546"/>
            <a:ext cx="91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Sensors</a:t>
            </a:r>
            <a:endParaRPr lang="pt-BR" b="1" i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C7A85FB-FCEA-470A-9479-DF9650C2B0F5}"/>
              </a:ext>
            </a:extLst>
          </p:cNvPr>
          <p:cNvSpPr txBox="1"/>
          <p:nvPr/>
        </p:nvSpPr>
        <p:spPr>
          <a:xfrm>
            <a:off x="2416328" y="5449694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Actuators</a:t>
            </a:r>
            <a:endParaRPr lang="pt-BR" b="1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C7E602E-D143-4DEF-824A-746C1409D4A2}"/>
              </a:ext>
            </a:extLst>
          </p:cNvPr>
          <p:cNvSpPr txBox="1"/>
          <p:nvPr/>
        </p:nvSpPr>
        <p:spPr>
          <a:xfrm>
            <a:off x="4347097" y="38724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Behaviour</a:t>
            </a:r>
            <a:endParaRPr lang="pt-BR" b="1" i="1" dirty="0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A5BB4660-FD28-44D7-A092-CD04BDD2A153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4178423" y="2441359"/>
            <a:ext cx="4350058" cy="399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1E068125-EFD9-4725-8B0C-5CBD69E5582A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178422" y="5634360"/>
            <a:ext cx="434118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6404FE9D-9468-4469-AB91-8BE656E73245}"/>
              </a:ext>
            </a:extLst>
          </p:cNvPr>
          <p:cNvCxnSpPr>
            <a:stCxn id="7" idx="4"/>
            <a:endCxn id="12" idx="0"/>
          </p:cNvCxnSpPr>
          <p:nvPr/>
        </p:nvCxnSpPr>
        <p:spPr>
          <a:xfrm flipH="1">
            <a:off x="3889897" y="2760953"/>
            <a:ext cx="2" cy="8396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9DEF0FF2-D806-43ED-96C6-C43199A3AF21}"/>
              </a:ext>
            </a:extLst>
          </p:cNvPr>
          <p:cNvCxnSpPr>
            <a:stCxn id="12" idx="2"/>
            <a:endCxn id="11" idx="0"/>
          </p:cNvCxnSpPr>
          <p:nvPr/>
        </p:nvCxnSpPr>
        <p:spPr>
          <a:xfrm>
            <a:off x="3889897" y="4515033"/>
            <a:ext cx="1" cy="8396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7784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54002F2-50F4-4712-B12C-982EB5AB9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Empathic</a:t>
            </a:r>
            <a:r>
              <a:rPr lang="pt-BR" dirty="0"/>
              <a:t> </a:t>
            </a:r>
            <a:r>
              <a:rPr lang="pt-BR" dirty="0" err="1"/>
              <a:t>agents</a:t>
            </a: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A3ADE618-68EA-40BF-9846-CA3758AF74CA}"/>
              </a:ext>
            </a:extLst>
          </p:cNvPr>
          <p:cNvSpPr/>
          <p:nvPr/>
        </p:nvSpPr>
        <p:spPr>
          <a:xfrm>
            <a:off x="3712346" y="2054034"/>
            <a:ext cx="4767308" cy="4039340"/>
          </a:xfrm>
          <a:prstGeom prst="roundRect">
            <a:avLst/>
          </a:prstGeom>
          <a:solidFill>
            <a:schemeClr val="bg1"/>
          </a:solidFill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Retângulo: Cantos Arredondados 4">
            <a:extLst>
              <a:ext uri="{FF2B5EF4-FFF2-40B4-BE49-F238E27FC236}">
                <a16:creationId xmlns:a16="http://schemas.microsoft.com/office/drawing/2014/main" id="{6F30D5B5-DC22-4413-A969-447D1F720535}"/>
              </a:ext>
            </a:extLst>
          </p:cNvPr>
          <p:cNvSpPr/>
          <p:nvPr/>
        </p:nvSpPr>
        <p:spPr>
          <a:xfrm>
            <a:off x="4243526" y="2445792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7" name="Retângulo: Cantos Arredondados 6">
            <a:extLst>
              <a:ext uri="{FF2B5EF4-FFF2-40B4-BE49-F238E27FC236}">
                <a16:creationId xmlns:a16="http://schemas.microsoft.com/office/drawing/2014/main" id="{63466F4F-32A9-41F0-83E0-AE603EE22FD5}"/>
              </a:ext>
            </a:extLst>
          </p:cNvPr>
          <p:cNvSpPr/>
          <p:nvPr/>
        </p:nvSpPr>
        <p:spPr>
          <a:xfrm>
            <a:off x="6316836" y="244024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EDD9F3AB-E5AF-4B20-8DD0-3A2CC1DD511E}"/>
              </a:ext>
            </a:extLst>
          </p:cNvPr>
          <p:cNvSpPr/>
          <p:nvPr/>
        </p:nvSpPr>
        <p:spPr>
          <a:xfrm>
            <a:off x="5181604" y="2440244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49776EA0-A4EB-4318-AD7D-814811BB1F6B}"/>
              </a:ext>
            </a:extLst>
          </p:cNvPr>
          <p:cNvSpPr/>
          <p:nvPr/>
        </p:nvSpPr>
        <p:spPr>
          <a:xfrm>
            <a:off x="5652108" y="3388466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D2EFF1DE-9F6F-47B4-9B39-FC36DD1558CC}"/>
              </a:ext>
            </a:extLst>
          </p:cNvPr>
          <p:cNvSpPr/>
          <p:nvPr/>
        </p:nvSpPr>
        <p:spPr>
          <a:xfrm>
            <a:off x="7153918" y="3309939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5" name="Retângulo: Cantos Arredondados 14">
            <a:extLst>
              <a:ext uri="{FF2B5EF4-FFF2-40B4-BE49-F238E27FC236}">
                <a16:creationId xmlns:a16="http://schemas.microsoft.com/office/drawing/2014/main" id="{EDDED854-FFEE-4258-A433-25B513B75DBD}"/>
              </a:ext>
            </a:extLst>
          </p:cNvPr>
          <p:cNvSpPr/>
          <p:nvPr/>
        </p:nvSpPr>
        <p:spPr>
          <a:xfrm>
            <a:off x="4816132" y="397217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7" name="Retângulo: Cantos Arredondados 16">
            <a:extLst>
              <a:ext uri="{FF2B5EF4-FFF2-40B4-BE49-F238E27FC236}">
                <a16:creationId xmlns:a16="http://schemas.microsoft.com/office/drawing/2014/main" id="{BC4BEA27-546B-4C36-82EC-DD6E1D30B728}"/>
              </a:ext>
            </a:extLst>
          </p:cNvPr>
          <p:cNvSpPr/>
          <p:nvPr/>
        </p:nvSpPr>
        <p:spPr>
          <a:xfrm>
            <a:off x="5378385" y="4945257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Retângulo: Cantos Arredondados 18">
            <a:extLst>
              <a:ext uri="{FF2B5EF4-FFF2-40B4-BE49-F238E27FC236}">
                <a16:creationId xmlns:a16="http://schemas.microsoft.com/office/drawing/2014/main" id="{34EFC15B-F567-4BA8-9E0B-4422F2B846AF}"/>
              </a:ext>
            </a:extLst>
          </p:cNvPr>
          <p:cNvSpPr/>
          <p:nvPr/>
        </p:nvSpPr>
        <p:spPr>
          <a:xfrm>
            <a:off x="6361589" y="4499377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Retângulo: Cantos Arredondados 20">
            <a:extLst>
              <a:ext uri="{FF2B5EF4-FFF2-40B4-BE49-F238E27FC236}">
                <a16:creationId xmlns:a16="http://schemas.microsoft.com/office/drawing/2014/main" id="{78C90ADE-0A17-4640-ADC4-D76426183D6B}"/>
              </a:ext>
            </a:extLst>
          </p:cNvPr>
          <p:cNvSpPr/>
          <p:nvPr/>
        </p:nvSpPr>
        <p:spPr>
          <a:xfrm>
            <a:off x="7344796" y="2445792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3" name="Retângulo: Cantos Arredondados 22">
            <a:extLst>
              <a:ext uri="{FF2B5EF4-FFF2-40B4-BE49-F238E27FC236}">
                <a16:creationId xmlns:a16="http://schemas.microsoft.com/office/drawing/2014/main" id="{53FDA103-7A0D-42E9-B579-1F2C830F8418}"/>
              </a:ext>
            </a:extLst>
          </p:cNvPr>
          <p:cNvSpPr/>
          <p:nvPr/>
        </p:nvSpPr>
        <p:spPr>
          <a:xfrm>
            <a:off x="7344796" y="5088263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148BCEC0-5877-4398-97F4-7D9094E29492}"/>
              </a:ext>
            </a:extLst>
          </p:cNvPr>
          <p:cNvSpPr/>
          <p:nvPr/>
        </p:nvSpPr>
        <p:spPr>
          <a:xfrm>
            <a:off x="4243525" y="5083084"/>
            <a:ext cx="603681" cy="583707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27" name="Conector: Curvo 26">
            <a:extLst>
              <a:ext uri="{FF2B5EF4-FFF2-40B4-BE49-F238E27FC236}">
                <a16:creationId xmlns:a16="http://schemas.microsoft.com/office/drawing/2014/main" id="{A1524F9F-4E53-4EC3-9BCC-C96923DE44C6}"/>
              </a:ext>
            </a:extLst>
          </p:cNvPr>
          <p:cNvCxnSpPr>
            <a:cxnSpLocks/>
            <a:stCxn id="5" idx="2"/>
            <a:endCxn id="15" idx="0"/>
          </p:cNvCxnSpPr>
          <p:nvPr/>
        </p:nvCxnSpPr>
        <p:spPr>
          <a:xfrm rot="16200000" flipH="1">
            <a:off x="4360333" y="3214533"/>
            <a:ext cx="942674" cy="572606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Conector: Curvo 29">
            <a:extLst>
              <a:ext uri="{FF2B5EF4-FFF2-40B4-BE49-F238E27FC236}">
                <a16:creationId xmlns:a16="http://schemas.microsoft.com/office/drawing/2014/main" id="{C450963F-E346-4DAF-BFE5-B8A49BB732FE}"/>
              </a:ext>
            </a:extLst>
          </p:cNvPr>
          <p:cNvCxnSpPr>
            <a:stCxn id="15" idx="1"/>
            <a:endCxn id="25" idx="1"/>
          </p:cNvCxnSpPr>
          <p:nvPr/>
        </p:nvCxnSpPr>
        <p:spPr>
          <a:xfrm rot="10800000" flipV="1">
            <a:off x="4243526" y="4264026"/>
            <a:ext cx="572607" cy="1110911"/>
          </a:xfrm>
          <a:prstGeom prst="curvedConnector3">
            <a:avLst>
              <a:gd name="adj1" fmla="val 139923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ector: Curvo 31">
            <a:extLst>
              <a:ext uri="{FF2B5EF4-FFF2-40B4-BE49-F238E27FC236}">
                <a16:creationId xmlns:a16="http://schemas.microsoft.com/office/drawing/2014/main" id="{485EF35C-57A2-42ED-BA92-C377361F745E}"/>
              </a:ext>
            </a:extLst>
          </p:cNvPr>
          <p:cNvCxnSpPr>
            <a:stCxn id="25" idx="3"/>
            <a:endCxn id="17" idx="1"/>
          </p:cNvCxnSpPr>
          <p:nvPr/>
        </p:nvCxnSpPr>
        <p:spPr>
          <a:xfrm flipV="1">
            <a:off x="4847206" y="5237111"/>
            <a:ext cx="531179" cy="137827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Conector: Curvo 33">
            <a:extLst>
              <a:ext uri="{FF2B5EF4-FFF2-40B4-BE49-F238E27FC236}">
                <a16:creationId xmlns:a16="http://schemas.microsoft.com/office/drawing/2014/main" id="{87BAE6E1-4DFB-4DA2-B36B-0EF7837A0262}"/>
              </a:ext>
            </a:extLst>
          </p:cNvPr>
          <p:cNvCxnSpPr>
            <a:stCxn id="5" idx="3"/>
            <a:endCxn id="9" idx="0"/>
          </p:cNvCxnSpPr>
          <p:nvPr/>
        </p:nvCxnSpPr>
        <p:spPr>
          <a:xfrm flipV="1">
            <a:off x="4847207" y="2440244"/>
            <a:ext cx="636238" cy="297402"/>
          </a:xfrm>
          <a:prstGeom prst="curvedConnector4">
            <a:avLst>
              <a:gd name="adj1" fmla="val 26279"/>
              <a:gd name="adj2" fmla="val 17686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: Curvo 35">
            <a:extLst>
              <a:ext uri="{FF2B5EF4-FFF2-40B4-BE49-F238E27FC236}">
                <a16:creationId xmlns:a16="http://schemas.microsoft.com/office/drawing/2014/main" id="{40BCC8ED-96C9-41AF-BDAF-770461E194A6}"/>
              </a:ext>
            </a:extLst>
          </p:cNvPr>
          <p:cNvCxnSpPr>
            <a:stCxn id="9" idx="2"/>
            <a:endCxn id="7" idx="0"/>
          </p:cNvCxnSpPr>
          <p:nvPr/>
        </p:nvCxnSpPr>
        <p:spPr>
          <a:xfrm rot="5400000" flipH="1" flipV="1">
            <a:off x="5759207" y="2164481"/>
            <a:ext cx="583708" cy="1135232"/>
          </a:xfrm>
          <a:prstGeom prst="curvedConnector5">
            <a:avLst>
              <a:gd name="adj1" fmla="val -39163"/>
              <a:gd name="adj2" fmla="val 50000"/>
              <a:gd name="adj3" fmla="val 139163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ector: Curvo 37">
            <a:extLst>
              <a:ext uri="{FF2B5EF4-FFF2-40B4-BE49-F238E27FC236}">
                <a16:creationId xmlns:a16="http://schemas.microsoft.com/office/drawing/2014/main" id="{80097921-76CB-4543-B623-5A34964CEECF}"/>
              </a:ext>
            </a:extLst>
          </p:cNvPr>
          <p:cNvCxnSpPr>
            <a:stCxn id="9" idx="1"/>
            <a:endCxn id="11" idx="1"/>
          </p:cNvCxnSpPr>
          <p:nvPr/>
        </p:nvCxnSpPr>
        <p:spPr>
          <a:xfrm rot="10800000" flipH="1" flipV="1">
            <a:off x="5181604" y="2732098"/>
            <a:ext cx="470504" cy="948222"/>
          </a:xfrm>
          <a:prstGeom prst="curvedConnector3">
            <a:avLst>
              <a:gd name="adj1" fmla="val -4858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ector: Curvo 39">
            <a:extLst>
              <a:ext uri="{FF2B5EF4-FFF2-40B4-BE49-F238E27FC236}">
                <a16:creationId xmlns:a16="http://schemas.microsoft.com/office/drawing/2014/main" id="{43C24D7E-E848-483E-AAF5-B9793D582B6D}"/>
              </a:ext>
            </a:extLst>
          </p:cNvPr>
          <p:cNvCxnSpPr>
            <a:stCxn id="7" idx="2"/>
            <a:endCxn id="21" idx="0"/>
          </p:cNvCxnSpPr>
          <p:nvPr/>
        </p:nvCxnSpPr>
        <p:spPr>
          <a:xfrm rot="5400000" flipH="1" flipV="1">
            <a:off x="6843578" y="2220891"/>
            <a:ext cx="578158" cy="1027960"/>
          </a:xfrm>
          <a:prstGeom prst="curvedConnector5">
            <a:avLst>
              <a:gd name="adj1" fmla="val -39539"/>
              <a:gd name="adj2" fmla="val 50000"/>
              <a:gd name="adj3" fmla="val 139539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: Curvo 41">
            <a:extLst>
              <a:ext uri="{FF2B5EF4-FFF2-40B4-BE49-F238E27FC236}">
                <a16:creationId xmlns:a16="http://schemas.microsoft.com/office/drawing/2014/main" id="{CF568502-0BD2-454A-AA8C-518A3178AA12}"/>
              </a:ext>
            </a:extLst>
          </p:cNvPr>
          <p:cNvCxnSpPr>
            <a:stCxn id="7" idx="1"/>
            <a:endCxn id="13" idx="1"/>
          </p:cNvCxnSpPr>
          <p:nvPr/>
        </p:nvCxnSpPr>
        <p:spPr>
          <a:xfrm rot="10800000" flipH="1" flipV="1">
            <a:off x="6316836" y="2732097"/>
            <a:ext cx="837082" cy="869696"/>
          </a:xfrm>
          <a:prstGeom prst="curvedConnector3">
            <a:avLst>
              <a:gd name="adj1" fmla="val -27309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Conector: Curvo 45">
            <a:extLst>
              <a:ext uri="{FF2B5EF4-FFF2-40B4-BE49-F238E27FC236}">
                <a16:creationId xmlns:a16="http://schemas.microsoft.com/office/drawing/2014/main" id="{67663A0B-CBD9-4A67-B10E-D3047A67EA63}"/>
              </a:ext>
            </a:extLst>
          </p:cNvPr>
          <p:cNvCxnSpPr>
            <a:stCxn id="21" idx="3"/>
            <a:endCxn id="13" idx="3"/>
          </p:cNvCxnSpPr>
          <p:nvPr/>
        </p:nvCxnSpPr>
        <p:spPr>
          <a:xfrm flipH="1">
            <a:off x="7757599" y="2737646"/>
            <a:ext cx="190878" cy="864147"/>
          </a:xfrm>
          <a:prstGeom prst="curvedConnector3">
            <a:avLst>
              <a:gd name="adj1" fmla="val -119762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ector: Curvo 47">
            <a:extLst>
              <a:ext uri="{FF2B5EF4-FFF2-40B4-BE49-F238E27FC236}">
                <a16:creationId xmlns:a16="http://schemas.microsoft.com/office/drawing/2014/main" id="{A3F71275-A2A8-44E1-AFE2-FD15D5D5A5C1}"/>
              </a:ext>
            </a:extLst>
          </p:cNvPr>
          <p:cNvCxnSpPr>
            <a:stCxn id="11" idx="2"/>
            <a:endCxn id="17" idx="0"/>
          </p:cNvCxnSpPr>
          <p:nvPr/>
        </p:nvCxnSpPr>
        <p:spPr>
          <a:xfrm rot="5400000">
            <a:off x="5330546" y="4321854"/>
            <a:ext cx="973084" cy="273723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ector: Curvo 49">
            <a:extLst>
              <a:ext uri="{FF2B5EF4-FFF2-40B4-BE49-F238E27FC236}">
                <a16:creationId xmlns:a16="http://schemas.microsoft.com/office/drawing/2014/main" id="{BE5E3D6B-C3DB-4C79-9959-F68061E17E4F}"/>
              </a:ext>
            </a:extLst>
          </p:cNvPr>
          <p:cNvCxnSpPr>
            <a:stCxn id="11" idx="3"/>
            <a:endCxn id="19" idx="0"/>
          </p:cNvCxnSpPr>
          <p:nvPr/>
        </p:nvCxnSpPr>
        <p:spPr>
          <a:xfrm>
            <a:off x="6255789" y="3680320"/>
            <a:ext cx="407641" cy="819057"/>
          </a:xfrm>
          <a:prstGeom prst="curvedConnector2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ector: Curvo 51">
            <a:extLst>
              <a:ext uri="{FF2B5EF4-FFF2-40B4-BE49-F238E27FC236}">
                <a16:creationId xmlns:a16="http://schemas.microsoft.com/office/drawing/2014/main" id="{4BEF6154-6CA4-46A6-9C8E-A41BB732DEEA}"/>
              </a:ext>
            </a:extLst>
          </p:cNvPr>
          <p:cNvCxnSpPr>
            <a:endCxn id="23" idx="1"/>
          </p:cNvCxnSpPr>
          <p:nvPr/>
        </p:nvCxnSpPr>
        <p:spPr>
          <a:xfrm flipV="1">
            <a:off x="5649154" y="5380117"/>
            <a:ext cx="1695642" cy="170074"/>
          </a:xfrm>
          <a:prstGeom prst="curvedConnector3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ector: Curvo 53">
            <a:extLst>
              <a:ext uri="{FF2B5EF4-FFF2-40B4-BE49-F238E27FC236}">
                <a16:creationId xmlns:a16="http://schemas.microsoft.com/office/drawing/2014/main" id="{66AA33D7-1ED2-4412-B898-528E18E740AF}"/>
              </a:ext>
            </a:extLst>
          </p:cNvPr>
          <p:cNvCxnSpPr>
            <a:stCxn id="19" idx="3"/>
            <a:endCxn id="23" idx="0"/>
          </p:cNvCxnSpPr>
          <p:nvPr/>
        </p:nvCxnSpPr>
        <p:spPr>
          <a:xfrm>
            <a:off x="6965270" y="4791231"/>
            <a:ext cx="681367" cy="297032"/>
          </a:xfrm>
          <a:prstGeom prst="curvedConnector2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ector: Curvo 55">
            <a:extLst>
              <a:ext uri="{FF2B5EF4-FFF2-40B4-BE49-F238E27FC236}">
                <a16:creationId xmlns:a16="http://schemas.microsoft.com/office/drawing/2014/main" id="{18C1D7A0-E3E7-4D3C-8F51-D37F7F88E1F2}"/>
              </a:ext>
            </a:extLst>
          </p:cNvPr>
          <p:cNvCxnSpPr>
            <a:stCxn id="13" idx="2"/>
            <a:endCxn id="23" idx="3"/>
          </p:cNvCxnSpPr>
          <p:nvPr/>
        </p:nvCxnSpPr>
        <p:spPr>
          <a:xfrm rot="16200000" flipH="1">
            <a:off x="6958883" y="4390522"/>
            <a:ext cx="1486471" cy="492718"/>
          </a:xfrm>
          <a:prstGeom prst="curvedConnector4">
            <a:avLst>
              <a:gd name="adj1" fmla="val 40183"/>
              <a:gd name="adj2" fmla="val 146396"/>
            </a:avLst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Gráfico 9" descr="Olho">
            <a:extLst>
              <a:ext uri="{FF2B5EF4-FFF2-40B4-BE49-F238E27FC236}">
                <a16:creationId xmlns:a16="http://schemas.microsoft.com/office/drawing/2014/main" id="{01CE56C4-179E-49DE-93B0-292C3005B9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96749" y="3221880"/>
            <a:ext cx="914400" cy="914400"/>
          </a:xfrm>
          <a:prstGeom prst="rect">
            <a:avLst/>
          </a:prstGeom>
        </p:spPr>
      </p:pic>
      <p:pic>
        <p:nvPicPr>
          <p:cNvPr id="12" name="Gráfico 11" descr="Olho">
            <a:extLst>
              <a:ext uri="{FF2B5EF4-FFF2-40B4-BE49-F238E27FC236}">
                <a16:creationId xmlns:a16="http://schemas.microsoft.com/office/drawing/2014/main" id="{1F02D238-1718-4639-AA69-1BA7986481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96332" y="3144592"/>
            <a:ext cx="914400" cy="914400"/>
          </a:xfrm>
          <a:prstGeom prst="rect">
            <a:avLst/>
          </a:prstGeom>
        </p:spPr>
      </p:pic>
      <p:pic>
        <p:nvPicPr>
          <p:cNvPr id="14" name="Gráfico 13" descr="Olho">
            <a:extLst>
              <a:ext uri="{FF2B5EF4-FFF2-40B4-BE49-F238E27FC236}">
                <a16:creationId xmlns:a16="http://schemas.microsoft.com/office/drawing/2014/main" id="{B777949D-5068-4DA5-B8D6-438B1529E3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92386" y="2282894"/>
            <a:ext cx="914400" cy="914400"/>
          </a:xfrm>
          <a:prstGeom prst="rect">
            <a:avLst/>
          </a:prstGeom>
        </p:spPr>
      </p:pic>
      <p:pic>
        <p:nvPicPr>
          <p:cNvPr id="16" name="Gráfico 15" descr="Olho">
            <a:extLst>
              <a:ext uri="{FF2B5EF4-FFF2-40B4-BE49-F238E27FC236}">
                <a16:creationId xmlns:a16="http://schemas.microsoft.com/office/drawing/2014/main" id="{FFF917EC-8693-4B23-A40A-688B90E3B3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167024" y="2274898"/>
            <a:ext cx="914400" cy="914400"/>
          </a:xfrm>
          <a:prstGeom prst="rect">
            <a:avLst/>
          </a:prstGeom>
        </p:spPr>
      </p:pic>
      <p:pic>
        <p:nvPicPr>
          <p:cNvPr id="18" name="Gráfico 17" descr="Olho">
            <a:extLst>
              <a:ext uri="{FF2B5EF4-FFF2-40B4-BE49-F238E27FC236}">
                <a16:creationId xmlns:a16="http://schemas.microsoft.com/office/drawing/2014/main" id="{7C74CB10-4959-42FF-9A07-BAD1568F02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029568" y="2259958"/>
            <a:ext cx="914400" cy="914400"/>
          </a:xfrm>
          <a:prstGeom prst="rect">
            <a:avLst/>
          </a:prstGeom>
        </p:spPr>
      </p:pic>
      <p:pic>
        <p:nvPicPr>
          <p:cNvPr id="20" name="Gráfico 19" descr="Olho">
            <a:extLst>
              <a:ext uri="{FF2B5EF4-FFF2-40B4-BE49-F238E27FC236}">
                <a16:creationId xmlns:a16="http://schemas.microsoft.com/office/drawing/2014/main" id="{BE2812E1-E9E0-43B6-983D-D79A3A5E0CC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92611" y="2259958"/>
            <a:ext cx="914400" cy="914400"/>
          </a:xfrm>
          <a:prstGeom prst="rect">
            <a:avLst/>
          </a:prstGeom>
        </p:spPr>
      </p:pic>
      <p:pic>
        <p:nvPicPr>
          <p:cNvPr id="22" name="Gráfico 21" descr="Olho">
            <a:extLst>
              <a:ext uri="{FF2B5EF4-FFF2-40B4-BE49-F238E27FC236}">
                <a16:creationId xmlns:a16="http://schemas.microsoft.com/office/drawing/2014/main" id="{720E6D75-39CC-4D9B-BD2B-5B145276F4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653563" y="3808160"/>
            <a:ext cx="914400" cy="914400"/>
          </a:xfrm>
          <a:prstGeom prst="rect">
            <a:avLst/>
          </a:prstGeom>
        </p:spPr>
      </p:pic>
      <p:pic>
        <p:nvPicPr>
          <p:cNvPr id="24" name="Gráfico 23" descr="Olho">
            <a:extLst>
              <a:ext uri="{FF2B5EF4-FFF2-40B4-BE49-F238E27FC236}">
                <a16:creationId xmlns:a16="http://schemas.microsoft.com/office/drawing/2014/main" id="{993320C1-023F-4019-A6D8-34841EE2A7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76313" y="4919226"/>
            <a:ext cx="914400" cy="914400"/>
          </a:xfrm>
          <a:prstGeom prst="rect">
            <a:avLst/>
          </a:prstGeom>
        </p:spPr>
      </p:pic>
      <p:pic>
        <p:nvPicPr>
          <p:cNvPr id="26" name="Gráfico 25" descr="Olho">
            <a:extLst>
              <a:ext uri="{FF2B5EF4-FFF2-40B4-BE49-F238E27FC236}">
                <a16:creationId xmlns:a16="http://schemas.microsoft.com/office/drawing/2014/main" id="{18E97EF6-AA87-4E73-893A-A59FA324DD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223024" y="4779910"/>
            <a:ext cx="914400" cy="914400"/>
          </a:xfrm>
          <a:prstGeom prst="rect">
            <a:avLst/>
          </a:prstGeom>
        </p:spPr>
      </p:pic>
      <p:pic>
        <p:nvPicPr>
          <p:cNvPr id="28" name="Gráfico 27" descr="Olho">
            <a:extLst>
              <a:ext uri="{FF2B5EF4-FFF2-40B4-BE49-F238E27FC236}">
                <a16:creationId xmlns:a16="http://schemas.microsoft.com/office/drawing/2014/main" id="{84256879-C6B7-4823-B947-F0485F0F23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209178" y="4332961"/>
            <a:ext cx="914400" cy="914400"/>
          </a:xfrm>
          <a:prstGeom prst="rect">
            <a:avLst/>
          </a:prstGeom>
        </p:spPr>
      </p:pic>
      <p:pic>
        <p:nvPicPr>
          <p:cNvPr id="29" name="Gráfico 28" descr="Olho">
            <a:extLst>
              <a:ext uri="{FF2B5EF4-FFF2-40B4-BE49-F238E27FC236}">
                <a16:creationId xmlns:a16="http://schemas.microsoft.com/office/drawing/2014/main" id="{86463234-A501-415A-AE51-7064CC4FCE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86488" y="491773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39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D49E91-ED8D-4156-A4B1-FC21B4F21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/>
              <a:t>Empathic</a:t>
            </a:r>
            <a:r>
              <a:rPr lang="pt-BR" dirty="0"/>
              <a:t> </a:t>
            </a:r>
            <a:r>
              <a:rPr lang="pt-BR" dirty="0" err="1"/>
              <a:t>agents</a:t>
            </a:r>
            <a:endParaRPr lang="pt-BR" dirty="0"/>
          </a:p>
        </p:txBody>
      </p:sp>
      <p:sp>
        <p:nvSpPr>
          <p:cNvPr id="4" name="Retângulo: Cantos Arredondados 3">
            <a:extLst>
              <a:ext uri="{FF2B5EF4-FFF2-40B4-BE49-F238E27FC236}">
                <a16:creationId xmlns:a16="http://schemas.microsoft.com/office/drawing/2014/main" id="{4393B503-728B-4D52-8825-A2AA074B7655}"/>
              </a:ext>
            </a:extLst>
          </p:cNvPr>
          <p:cNvSpPr/>
          <p:nvPr/>
        </p:nvSpPr>
        <p:spPr>
          <a:xfrm>
            <a:off x="1683798" y="1917576"/>
            <a:ext cx="4412202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2400" b="1" i="1" dirty="0">
                <a:solidFill>
                  <a:schemeClr val="tx1"/>
                </a:solidFill>
              </a:rPr>
              <a:t>Agent</a:t>
            </a:r>
          </a:p>
        </p:txBody>
      </p:sp>
      <p:sp>
        <p:nvSpPr>
          <p:cNvPr id="6" name="Retângulo: Cantos Arredondados 5">
            <a:extLst>
              <a:ext uri="{FF2B5EF4-FFF2-40B4-BE49-F238E27FC236}">
                <a16:creationId xmlns:a16="http://schemas.microsoft.com/office/drawing/2014/main" id="{0567A257-0F5B-4934-B4A3-92DF8D9BB8E0}"/>
              </a:ext>
            </a:extLst>
          </p:cNvPr>
          <p:cNvSpPr/>
          <p:nvPr/>
        </p:nvSpPr>
        <p:spPr>
          <a:xfrm>
            <a:off x="8519604" y="1917576"/>
            <a:ext cx="1988598" cy="4279037"/>
          </a:xfrm>
          <a:prstGeom prst="roundRect">
            <a:avLst/>
          </a:prstGeom>
          <a:solidFill>
            <a:schemeClr val="bg1"/>
          </a:solidFill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b="1" i="1" dirty="0" err="1">
                <a:solidFill>
                  <a:schemeClr val="tx1"/>
                </a:solidFill>
              </a:rPr>
              <a:t>Environment</a:t>
            </a:r>
            <a:r>
              <a:rPr lang="pt-BR" sz="2400" b="1" i="1" dirty="0">
                <a:solidFill>
                  <a:schemeClr val="tx1"/>
                </a:solidFill>
              </a:rPr>
              <a:t> </a:t>
            </a:r>
            <a:r>
              <a:rPr lang="pt-BR" sz="2400" b="1" i="1" dirty="0">
                <a:solidFill>
                  <a:srgbClr val="FF0000"/>
                </a:solidFill>
              </a:rPr>
              <a:t>+</a:t>
            </a:r>
            <a:br>
              <a:rPr lang="pt-BR" sz="2400" b="1" i="1" dirty="0">
                <a:solidFill>
                  <a:srgbClr val="FF0000"/>
                </a:solidFill>
              </a:rPr>
            </a:br>
            <a:r>
              <a:rPr lang="pt-BR" sz="2400" b="1" i="1" dirty="0">
                <a:solidFill>
                  <a:srgbClr val="FF0000"/>
                </a:solidFill>
              </a:rPr>
              <a:t>Other </a:t>
            </a:r>
            <a:r>
              <a:rPr lang="pt-BR" sz="2400" b="1" i="1" dirty="0" err="1">
                <a:solidFill>
                  <a:srgbClr val="FF0000"/>
                </a:solidFill>
              </a:rPr>
              <a:t>Agents</a:t>
            </a:r>
            <a:endParaRPr lang="pt-BR" sz="2400" b="1" i="1" dirty="0">
              <a:solidFill>
                <a:srgbClr val="FF0000"/>
              </a:solidFill>
            </a:endParaRPr>
          </a:p>
          <a:p>
            <a:pPr algn="ctr"/>
            <a:r>
              <a:rPr lang="pt-BR" sz="2400" b="1" i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pt-BR" sz="2400" b="1" i="1" dirty="0">
                <a:solidFill>
                  <a:srgbClr val="FF0000"/>
                </a:solidFill>
              </a:rPr>
              <a:t>Global </a:t>
            </a:r>
            <a:r>
              <a:rPr lang="pt-BR" sz="2400" b="1" i="1" dirty="0" err="1">
                <a:solidFill>
                  <a:srgbClr val="FF0000"/>
                </a:solidFill>
              </a:rPr>
              <a:t>Agents</a:t>
            </a:r>
            <a:endParaRPr lang="pt-BR" sz="2400" b="1" i="1" dirty="0">
              <a:solidFill>
                <a:srgbClr val="FF0000"/>
              </a:solidFill>
            </a:endParaRPr>
          </a:p>
          <a:p>
            <a:pPr algn="ctr"/>
            <a:r>
              <a:rPr lang="pt-BR" sz="2400" b="1" i="1" dirty="0">
                <a:solidFill>
                  <a:srgbClr val="FF0000"/>
                </a:solidFill>
              </a:rPr>
              <a:t>+</a:t>
            </a:r>
          </a:p>
          <a:p>
            <a:pPr algn="ctr"/>
            <a:r>
              <a:rPr lang="pt-BR" sz="2400" b="1" i="1" dirty="0" err="1">
                <a:solidFill>
                  <a:srgbClr val="FF0000"/>
                </a:solidFill>
              </a:rPr>
              <a:t>Value</a:t>
            </a:r>
            <a:r>
              <a:rPr lang="pt-BR" sz="2400" b="1" i="1" dirty="0">
                <a:solidFill>
                  <a:srgbClr val="FF0000"/>
                </a:solidFill>
              </a:rPr>
              <a:t> </a:t>
            </a:r>
            <a:r>
              <a:rPr lang="pt-BR" sz="2400" b="1" i="1" dirty="0" err="1">
                <a:solidFill>
                  <a:srgbClr val="FF0000"/>
                </a:solidFill>
              </a:rPr>
              <a:t>Scales</a:t>
            </a:r>
            <a:endParaRPr lang="pt-BR" sz="2400" b="1" i="1" dirty="0">
              <a:solidFill>
                <a:srgbClr val="FF0000"/>
              </a:solidFill>
            </a:endParaRPr>
          </a:p>
        </p:txBody>
      </p:sp>
      <p:sp>
        <p:nvSpPr>
          <p:cNvPr id="7" name="Elipse 6">
            <a:extLst>
              <a:ext uri="{FF2B5EF4-FFF2-40B4-BE49-F238E27FC236}">
                <a16:creationId xmlns:a16="http://schemas.microsoft.com/office/drawing/2014/main" id="{F83F1A66-4159-4E52-8BDE-6FF11BC53AE0}"/>
              </a:ext>
            </a:extLst>
          </p:cNvPr>
          <p:cNvSpPr/>
          <p:nvPr/>
        </p:nvSpPr>
        <p:spPr>
          <a:xfrm>
            <a:off x="3601374" y="2201661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Elipse 10">
            <a:extLst>
              <a:ext uri="{FF2B5EF4-FFF2-40B4-BE49-F238E27FC236}">
                <a16:creationId xmlns:a16="http://schemas.microsoft.com/office/drawing/2014/main" id="{07EC04CA-1158-44E6-A207-87C0FFCD46F3}"/>
              </a:ext>
            </a:extLst>
          </p:cNvPr>
          <p:cNvSpPr/>
          <p:nvPr/>
        </p:nvSpPr>
        <p:spPr>
          <a:xfrm>
            <a:off x="3601373" y="5354714"/>
            <a:ext cx="577049" cy="559292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57A060D8-5709-4D0B-9C26-301CC0F0DCF1}"/>
              </a:ext>
            </a:extLst>
          </p:cNvPr>
          <p:cNvSpPr/>
          <p:nvPr/>
        </p:nvSpPr>
        <p:spPr>
          <a:xfrm>
            <a:off x="3432697" y="3600633"/>
            <a:ext cx="914400" cy="914400"/>
          </a:xfrm>
          <a:prstGeom prst="rect">
            <a:avLst/>
          </a:prstGeom>
          <a:solidFill>
            <a:schemeClr val="bg2">
              <a:lumMod val="90000"/>
            </a:scheme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3" name="CaixaDeTexto 12">
            <a:extLst>
              <a:ext uri="{FF2B5EF4-FFF2-40B4-BE49-F238E27FC236}">
                <a16:creationId xmlns:a16="http://schemas.microsoft.com/office/drawing/2014/main" id="{68389D5B-4F75-43AC-81C3-A2391554D9B0}"/>
              </a:ext>
            </a:extLst>
          </p:cNvPr>
          <p:cNvSpPr txBox="1"/>
          <p:nvPr/>
        </p:nvSpPr>
        <p:spPr>
          <a:xfrm>
            <a:off x="2515073" y="2293546"/>
            <a:ext cx="917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Sensors</a:t>
            </a:r>
            <a:endParaRPr lang="pt-BR" b="1" i="1" dirty="0"/>
          </a:p>
        </p:txBody>
      </p:sp>
      <p:sp>
        <p:nvSpPr>
          <p:cNvPr id="15" name="CaixaDeTexto 14">
            <a:extLst>
              <a:ext uri="{FF2B5EF4-FFF2-40B4-BE49-F238E27FC236}">
                <a16:creationId xmlns:a16="http://schemas.microsoft.com/office/drawing/2014/main" id="{9C7A85FB-FCEA-470A-9479-DF9650C2B0F5}"/>
              </a:ext>
            </a:extLst>
          </p:cNvPr>
          <p:cNvSpPr txBox="1"/>
          <p:nvPr/>
        </p:nvSpPr>
        <p:spPr>
          <a:xfrm>
            <a:off x="2416328" y="5449694"/>
            <a:ext cx="1115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Actuators</a:t>
            </a:r>
            <a:endParaRPr lang="pt-BR" b="1" i="1" dirty="0"/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3C7E602E-D143-4DEF-824A-746C1409D4A2}"/>
              </a:ext>
            </a:extLst>
          </p:cNvPr>
          <p:cNvSpPr txBox="1"/>
          <p:nvPr/>
        </p:nvSpPr>
        <p:spPr>
          <a:xfrm>
            <a:off x="4347097" y="3872428"/>
            <a:ext cx="1162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b="1" i="1" dirty="0" err="1"/>
              <a:t>Behaviour</a:t>
            </a:r>
            <a:endParaRPr lang="pt-BR" b="1" i="1" dirty="0"/>
          </a:p>
        </p:txBody>
      </p:sp>
      <p:cxnSp>
        <p:nvCxnSpPr>
          <p:cNvPr id="19" name="Conector de Seta Reta 18">
            <a:extLst>
              <a:ext uri="{FF2B5EF4-FFF2-40B4-BE49-F238E27FC236}">
                <a16:creationId xmlns:a16="http://schemas.microsoft.com/office/drawing/2014/main" id="{A5BB4660-FD28-44D7-A092-CD04BDD2A153}"/>
              </a:ext>
            </a:extLst>
          </p:cNvPr>
          <p:cNvCxnSpPr>
            <a:cxnSpLocks/>
            <a:endCxn id="7" idx="6"/>
          </p:cNvCxnSpPr>
          <p:nvPr/>
        </p:nvCxnSpPr>
        <p:spPr>
          <a:xfrm flipH="1">
            <a:off x="4178423" y="2441359"/>
            <a:ext cx="4350058" cy="39948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ector de Seta Reta 21">
            <a:extLst>
              <a:ext uri="{FF2B5EF4-FFF2-40B4-BE49-F238E27FC236}">
                <a16:creationId xmlns:a16="http://schemas.microsoft.com/office/drawing/2014/main" id="{1E068125-EFD9-4725-8B0C-5CBD69E5582A}"/>
              </a:ext>
            </a:extLst>
          </p:cNvPr>
          <p:cNvCxnSpPr>
            <a:cxnSpLocks/>
            <a:stCxn id="11" idx="6"/>
          </p:cNvCxnSpPr>
          <p:nvPr/>
        </p:nvCxnSpPr>
        <p:spPr>
          <a:xfrm>
            <a:off x="4178422" y="5634360"/>
            <a:ext cx="434118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ector de Seta Reta 24">
            <a:extLst>
              <a:ext uri="{FF2B5EF4-FFF2-40B4-BE49-F238E27FC236}">
                <a16:creationId xmlns:a16="http://schemas.microsoft.com/office/drawing/2014/main" id="{6404FE9D-9468-4469-AB91-8BE656E73245}"/>
              </a:ext>
            </a:extLst>
          </p:cNvPr>
          <p:cNvCxnSpPr>
            <a:stCxn id="7" idx="4"/>
            <a:endCxn id="12" idx="0"/>
          </p:cNvCxnSpPr>
          <p:nvPr/>
        </p:nvCxnSpPr>
        <p:spPr>
          <a:xfrm flipH="1">
            <a:off x="3889897" y="2760953"/>
            <a:ext cx="2" cy="83968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ector de Seta Reta 26">
            <a:extLst>
              <a:ext uri="{FF2B5EF4-FFF2-40B4-BE49-F238E27FC236}">
                <a16:creationId xmlns:a16="http://schemas.microsoft.com/office/drawing/2014/main" id="{9DEF0FF2-D806-43ED-96C6-C43199A3AF21}"/>
              </a:ext>
            </a:extLst>
          </p:cNvPr>
          <p:cNvCxnSpPr>
            <a:stCxn id="12" idx="2"/>
            <a:endCxn id="11" idx="0"/>
          </p:cNvCxnSpPr>
          <p:nvPr/>
        </p:nvCxnSpPr>
        <p:spPr>
          <a:xfrm>
            <a:off x="3889897" y="4515033"/>
            <a:ext cx="1" cy="8396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44537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574</TotalTime>
  <Words>232</Words>
  <Application>Microsoft Office PowerPoint</Application>
  <PresentationFormat>Widescreen</PresentationFormat>
  <Paragraphs>96</Paragraphs>
  <Slides>11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do Office</vt:lpstr>
      <vt:lpstr>MAC5784 – AI in videogames</vt:lpstr>
      <vt:lpstr>Purpose of AI (from AIMA 3rd edition)</vt:lpstr>
      <vt:lpstr>Agent modeling</vt:lpstr>
      <vt:lpstr>Rational agents (AIMA 3ed)</vt:lpstr>
      <vt:lpstr>Strategic agents</vt:lpstr>
      <vt:lpstr>Social agents</vt:lpstr>
      <vt:lpstr>Social agents</vt:lpstr>
      <vt:lpstr>Empathic agents</vt:lpstr>
      <vt:lpstr>Empathic agents</vt:lpstr>
      <vt:lpstr>Apresentação do PowerPoint</vt:lpstr>
      <vt:lpstr>Dan Ariely (Predictably Irrational etc.)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MAC5784 – AI in videogames</dc:title>
  <dc:creator>Flavio Soares Correa da Silva</dc:creator>
  <cp:lastModifiedBy>Flavio Soares Correa da Silva</cp:lastModifiedBy>
  <cp:revision>61</cp:revision>
  <dcterms:created xsi:type="dcterms:W3CDTF">2020-09-06T21:47:41Z</dcterms:created>
  <dcterms:modified xsi:type="dcterms:W3CDTF">2023-11-16T14:03:43Z</dcterms:modified>
</cp:coreProperties>
</file>