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édio 3 - Ênfas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212213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143964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327611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1428056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126279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8DD39CE-234E-4887-A04B-2EA518212BF3}" type="datetimeFigureOut">
              <a:rPr lang="pt-BR" smtClean="0"/>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276677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8DD39CE-234E-4887-A04B-2EA518212BF3}" type="datetimeFigureOut">
              <a:rPr lang="pt-BR" smtClean="0"/>
              <a:t>28/09/2020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3746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8DD39CE-234E-4887-A04B-2EA518212BF3}" type="datetimeFigureOut">
              <a:rPr lang="pt-BR" smtClean="0"/>
              <a:t>28/09/2020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41358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8DD39CE-234E-4887-A04B-2EA518212BF3}" type="datetimeFigureOut">
              <a:rPr lang="pt-BR" smtClean="0"/>
              <a:t>28/09/2020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16635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8DD39CE-234E-4887-A04B-2EA518212BF3}" type="datetimeFigureOut">
              <a:rPr lang="pt-BR" smtClean="0"/>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2952658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8DD39CE-234E-4887-A04B-2EA518212BF3}" type="datetimeFigureOut">
              <a:rPr lang="pt-BR" smtClean="0"/>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B544B40-F7F0-4CF3-A232-B5EEE0252059}" type="slidenum">
              <a:rPr lang="pt-BR" smtClean="0"/>
              <a:t>‹nº›</a:t>
            </a:fld>
            <a:endParaRPr lang="pt-BR"/>
          </a:p>
        </p:txBody>
      </p:sp>
    </p:spTree>
    <p:extLst>
      <p:ext uri="{BB962C8B-B14F-4D97-AF65-F5344CB8AC3E}">
        <p14:creationId xmlns:p14="http://schemas.microsoft.com/office/powerpoint/2010/main" val="333948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D39CE-234E-4887-A04B-2EA518212BF3}" type="datetimeFigureOut">
              <a:rPr lang="pt-BR" smtClean="0"/>
              <a:t>28/09/2020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44B40-F7F0-4CF3-A232-B5EEE0252059}" type="slidenum">
              <a:rPr lang="pt-BR" smtClean="0"/>
              <a:t>‹nº›</a:t>
            </a:fld>
            <a:endParaRPr lang="pt-BR"/>
          </a:p>
        </p:txBody>
      </p:sp>
    </p:spTree>
    <p:extLst>
      <p:ext uri="{BB962C8B-B14F-4D97-AF65-F5344CB8AC3E}">
        <p14:creationId xmlns:p14="http://schemas.microsoft.com/office/powerpoint/2010/main" val="2579612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3648C39-84EB-4DD2-9F28-7BA332C30DC2}"/>
              </a:ext>
            </a:extLst>
          </p:cNvPr>
          <p:cNvSpPr>
            <a:spLocks noGrp="1"/>
          </p:cNvSpPr>
          <p:nvPr>
            <p:ph type="ctrTitle"/>
          </p:nvPr>
        </p:nvSpPr>
        <p:spPr/>
        <p:txBody>
          <a:bodyPr>
            <a:normAutofit/>
          </a:bodyPr>
          <a:lstStyle/>
          <a:p>
            <a:r>
              <a:rPr lang="pt-BR" dirty="0" smtClean="0">
                <a:latin typeface="Arial" panose="020B0604020202020204" pitchFamily="34" charset="0"/>
                <a:cs typeface="Arial" panose="020B0604020202020204" pitchFamily="34" charset="0"/>
              </a:rPr>
              <a:t>Critérios de Rateio e Aplicação de Custos Indiretos </a:t>
            </a:r>
            <a:endParaRPr lang="en-US"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 xmlns:a16="http://schemas.microsoft.com/office/drawing/2014/main" id="{785405EE-E561-4506-8733-756147C95A02}"/>
              </a:ext>
            </a:extLst>
          </p:cNvPr>
          <p:cNvSpPr>
            <a:spLocks noGrp="1"/>
          </p:cNvSpPr>
          <p:nvPr>
            <p:ph type="subTitle" idx="1"/>
          </p:nvPr>
        </p:nvSpPr>
        <p:spPr>
          <a:xfrm>
            <a:off x="1143000" y="3997569"/>
            <a:ext cx="6858000" cy="668217"/>
          </a:xfrm>
        </p:spPr>
        <p:txBody>
          <a:bodyPr/>
          <a:lstStyle/>
          <a:p>
            <a:r>
              <a:rPr lang="pt-BR" u="sng" dirty="0" smtClean="0">
                <a:solidFill>
                  <a:schemeClr val="tx1"/>
                </a:solidFill>
                <a:latin typeface="Arial" panose="020B0604020202020204" pitchFamily="34" charset="0"/>
                <a:cs typeface="Arial" panose="020B0604020202020204" pitchFamily="34" charset="0"/>
              </a:rPr>
              <a:t>Contabilidade de Custos</a:t>
            </a:r>
            <a:endParaRPr lang="en-US" b="1" u="sng" dirty="0">
              <a:solidFill>
                <a:schemeClr val="tx1"/>
              </a:solidFill>
              <a:latin typeface="Arial" panose="020B0604020202020204" pitchFamily="34" charset="0"/>
              <a:cs typeface="Arial" panose="020B0604020202020204" pitchFamily="34" charset="0"/>
            </a:endParaRPr>
          </a:p>
        </p:txBody>
      </p:sp>
      <p:pic>
        <p:nvPicPr>
          <p:cNvPr id="4" name="Picture 2" descr="FEA-RP/U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039" y="360363"/>
            <a:ext cx="7079108" cy="1585668"/>
          </a:xfrm>
          <a:prstGeom prst="rect">
            <a:avLst/>
          </a:prstGeom>
          <a:noFill/>
          <a:extLst>
            <a:ext uri="{909E8E84-426E-40DD-AFC4-6F175D3DCCD1}">
              <a14:hiddenFill xmlns:a14="http://schemas.microsoft.com/office/drawing/2010/main">
                <a:solidFill>
                  <a:srgbClr val="FFFFFF"/>
                </a:solidFill>
              </a14:hiddenFill>
            </a:ext>
          </a:extLst>
        </p:spPr>
      </p:pic>
      <p:sp>
        <p:nvSpPr>
          <p:cNvPr id="5" name="Subtítulo 2">
            <a:extLst>
              <a:ext uri="{FF2B5EF4-FFF2-40B4-BE49-F238E27FC236}">
                <a16:creationId xmlns="" xmlns:a16="http://schemas.microsoft.com/office/drawing/2014/main" id="{785405EE-E561-4506-8733-756147C95A02}"/>
              </a:ext>
            </a:extLst>
          </p:cNvPr>
          <p:cNvSpPr txBox="1">
            <a:spLocks/>
          </p:cNvSpPr>
          <p:nvPr/>
        </p:nvSpPr>
        <p:spPr>
          <a:xfrm>
            <a:off x="5908431" y="5181600"/>
            <a:ext cx="2998178" cy="6682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t-BR" dirty="0" smtClean="0">
                <a:latin typeface="Arial" panose="020B0604020202020204" pitchFamily="34" charset="0"/>
                <a:cs typeface="Arial" panose="020B0604020202020204" pitchFamily="34" charset="0"/>
              </a:rPr>
              <a:t>Prof. Bruno </a:t>
            </a:r>
            <a:r>
              <a:rPr lang="pt-BR" dirty="0" err="1" smtClean="0">
                <a:latin typeface="Arial" panose="020B0604020202020204" pitchFamily="34" charset="0"/>
                <a:cs typeface="Arial" panose="020B0604020202020204" pitchFamily="34" charset="0"/>
              </a:rPr>
              <a:t>Figlioli</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279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Aplicação de Custos Indiretos de Produção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Previsão da taxa de aplicação de CIF</a:t>
            </a:r>
          </a:p>
          <a:p>
            <a:pPr lvl="1" algn="just"/>
            <a:r>
              <a:rPr lang="pt-BR" dirty="0" smtClean="0"/>
              <a:t>Se a empresa pretende ir apurando e talvez até contabilizando o custo de cada produto à medida que vai sendo fabricado, só poderá fazê-lo se tiver bases adequadas para uma boa estimativa. São necessárias, portanto:</a:t>
            </a:r>
          </a:p>
          <a:p>
            <a:pPr marL="971550" lvl="1" indent="-514350" algn="just">
              <a:buFont typeface="+mj-lt"/>
              <a:buAutoNum type="arabicPeriod"/>
            </a:pPr>
            <a:r>
              <a:rPr lang="pt-BR" dirty="0" smtClean="0"/>
              <a:t>Estimativa do volume normal de produção;</a:t>
            </a:r>
          </a:p>
          <a:p>
            <a:pPr marL="971550" lvl="1" indent="-514350" algn="just">
              <a:buFont typeface="+mj-lt"/>
              <a:buAutoNum type="arabicPeriod"/>
            </a:pPr>
            <a:r>
              <a:rPr lang="pt-BR" dirty="0" smtClean="0"/>
              <a:t>Estimativa do valor dos custos indiretos;</a:t>
            </a:r>
          </a:p>
          <a:p>
            <a:pPr marL="971550" lvl="1" indent="-514350" algn="just">
              <a:buFont typeface="+mj-lt"/>
              <a:buAutoNum type="arabicPeriod"/>
            </a:pPr>
            <a:r>
              <a:rPr lang="pt-BR" dirty="0" smtClean="0"/>
              <a:t>Fixação dos critério de alocação dos custos indiretos aos departamentos e aos produtos.</a:t>
            </a:r>
            <a:endParaRPr lang="pt-BR" dirty="0"/>
          </a:p>
        </p:txBody>
      </p:sp>
    </p:spTree>
    <p:extLst>
      <p:ext uri="{BB962C8B-B14F-4D97-AF65-F5344CB8AC3E}">
        <p14:creationId xmlns:p14="http://schemas.microsoft.com/office/powerpoint/2010/main" val="2604980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Aplicação de CIF: exemplo 1</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196752"/>
                <a:ext cx="8229600" cy="4929411"/>
              </a:xfrm>
            </p:spPr>
            <p:txBody>
              <a:bodyPr/>
              <a:lstStyle/>
              <a:p>
                <a:pPr algn="just"/>
                <a:r>
                  <a:rPr lang="pt-BR" sz="2200" dirty="0" smtClean="0">
                    <a:latin typeface="Times New Roman" pitchFamily="18" charset="0"/>
                    <a:cs typeface="Times New Roman" pitchFamily="18" charset="0"/>
                  </a:rPr>
                  <a:t>Suponhamos que uma empresa industrial, bem simples, que não precisa de Departamentalização, preveja o seguinte para o ano de X1:</a:t>
                </a:r>
              </a:p>
              <a:p>
                <a:pPr marL="0" indent="0" algn="just">
                  <a:buNone/>
                </a:pPr>
                <a:r>
                  <a:rPr lang="pt-BR" sz="2200" dirty="0" smtClean="0">
                    <a:latin typeface="Times New Roman" pitchFamily="18" charset="0"/>
                    <a:cs typeface="Times New Roman" pitchFamily="18" charset="0"/>
                  </a:rPr>
                  <a:t>Horas-máquina de trabalho: 10.000</a:t>
                </a:r>
              </a:p>
              <a:p>
                <a:pPr marL="0" indent="0" algn="just">
                  <a:buNone/>
                </a:pPr>
                <a:r>
                  <a:rPr lang="pt-BR" sz="2200" dirty="0" smtClean="0">
                    <a:latin typeface="Times New Roman" pitchFamily="18" charset="0"/>
                    <a:cs typeface="Times New Roman" pitchFamily="18" charset="0"/>
                  </a:rPr>
                  <a:t>Custos indiretos de fabricação: 5.000.000</a:t>
                </a:r>
              </a:p>
              <a:p>
                <a:pPr marL="0" indent="0" algn="just">
                  <a:buNone/>
                </a:pPr>
                <a:r>
                  <a:rPr lang="pt-BR" sz="2200" dirty="0" smtClean="0">
                    <a:latin typeface="Times New Roman" pitchFamily="18" charset="0"/>
                    <a:cs typeface="Times New Roman" pitchFamily="18" charset="0"/>
                  </a:rPr>
                  <a:t>Custos fixos: 3.000.000 por ano e</a:t>
                </a:r>
              </a:p>
              <a:p>
                <a:pPr marL="0" indent="0" algn="just">
                  <a:buNone/>
                </a:pPr>
                <a:r>
                  <a:rPr lang="pt-BR" sz="2200" dirty="0" smtClean="0">
                    <a:latin typeface="Times New Roman" pitchFamily="18" charset="0"/>
                    <a:cs typeface="Times New Roman" pitchFamily="18" charset="0"/>
                  </a:rPr>
                  <a:t>Variáveis: 200/HM</a:t>
                </a:r>
              </a:p>
              <a:p>
                <a:pPr marL="0" indent="0" algn="just">
                  <a:buNone/>
                </a:pPr>
                <a:r>
                  <a:rPr lang="pt-BR" sz="2200" dirty="0" smtClean="0">
                    <a:latin typeface="Times New Roman" pitchFamily="18" charset="0"/>
                    <a:cs typeface="Times New Roman" pitchFamily="18" charset="0"/>
                  </a:rPr>
                  <a:t>Custos Totais: 3.000.000 + 200 * 10.000 = 5.000.000</a:t>
                </a:r>
              </a:p>
              <a:p>
                <a:pPr marL="0" indent="0" algn="just">
                  <a:buNone/>
                </a:pPr>
                <a:endParaRPr lang="pt-BR" sz="2200" dirty="0">
                  <a:latin typeface="Times New Roman" pitchFamily="18" charset="0"/>
                  <a:cs typeface="Times New Roman" pitchFamily="18" charset="0"/>
                </a:endParaRPr>
              </a:p>
              <a:p>
                <a:pPr marL="0" indent="0">
                  <a:buNone/>
                </a:pPr>
                <a:r>
                  <a:rPr lang="pt-BR" sz="2200" b="1" dirty="0" smtClean="0">
                    <a:latin typeface="Times New Roman" pitchFamily="18" charset="0"/>
                    <a:cs typeface="Times New Roman" pitchFamily="18" charset="0"/>
                  </a:rPr>
                  <a:t>Taxa prevista de custos indiretos de produção:</a:t>
                </a:r>
              </a:p>
              <a:p>
                <a:pPr marL="0" indent="0" algn="ctr">
                  <a:buNone/>
                </a:pPr>
                <a:endParaRPr lang="pt-BR" sz="2000" b="1" dirty="0">
                  <a:latin typeface="Times New Roman" pitchFamily="18" charset="0"/>
                  <a:cs typeface="Times New Roman" pitchFamily="18" charset="0"/>
                </a:endParaRPr>
              </a:p>
              <a:p>
                <a:pPr marL="0" indent="0" algn="ctr">
                  <a:buNone/>
                </a:pPr>
                <a14:m>
                  <m:oMathPara xmlns:m="http://schemas.openxmlformats.org/officeDocument/2006/math">
                    <m:oMathParaPr>
                      <m:jc m:val="centerGroup"/>
                    </m:oMathParaPr>
                    <m:oMath xmlns:m="http://schemas.openxmlformats.org/officeDocument/2006/math">
                      <m:f>
                        <m:fPr>
                          <m:ctrlPr>
                            <a:rPr lang="pt-BR" sz="2000" i="1" smtClean="0">
                              <a:latin typeface="Cambria Math"/>
                              <a:cs typeface="Times New Roman" pitchFamily="18" charset="0"/>
                            </a:rPr>
                          </m:ctrlPr>
                        </m:fPr>
                        <m:num>
                          <m:r>
                            <a:rPr lang="pt-BR" sz="2000" b="0" i="1" smtClean="0">
                              <a:latin typeface="Cambria Math"/>
                              <a:cs typeface="Times New Roman" pitchFamily="18" charset="0"/>
                            </a:rPr>
                            <m:t>$5.000.000</m:t>
                          </m:r>
                        </m:num>
                        <m:den>
                          <m:r>
                            <a:rPr lang="pt-BR" sz="2000" b="0" i="1" smtClean="0">
                              <a:latin typeface="Cambria Math"/>
                              <a:cs typeface="Times New Roman" pitchFamily="18" charset="0"/>
                            </a:rPr>
                            <m:t>10.000 </m:t>
                          </m:r>
                          <m:r>
                            <a:rPr lang="pt-BR" sz="2000" b="0" i="1" smtClean="0">
                              <a:latin typeface="Cambria Math"/>
                              <a:cs typeface="Times New Roman" pitchFamily="18" charset="0"/>
                            </a:rPr>
                            <m:t>h𝑚</m:t>
                          </m:r>
                        </m:den>
                      </m:f>
                      <m:r>
                        <a:rPr lang="pt-BR" sz="2000" b="0" i="1" smtClean="0">
                          <a:latin typeface="Cambria Math"/>
                          <a:cs typeface="Times New Roman" pitchFamily="18" charset="0"/>
                        </a:rPr>
                        <m:t>=$500/</m:t>
                      </m:r>
                      <m:r>
                        <a:rPr lang="pt-BR" sz="2000" b="0" i="1" smtClean="0">
                          <a:latin typeface="Cambria Math"/>
                          <a:cs typeface="Times New Roman" pitchFamily="18" charset="0"/>
                        </a:rPr>
                        <m:t>h𝑚</m:t>
                      </m:r>
                    </m:oMath>
                  </m:oMathPara>
                </a14:m>
                <a:endParaRPr lang="pt-BR" sz="2000" dirty="0" smtClean="0">
                  <a:latin typeface="Times New Roman" pitchFamily="18" charset="0"/>
                  <a:cs typeface="Times New Roman" pitchFamily="18" charset="0"/>
                </a:endParaRPr>
              </a:p>
              <a:p>
                <a:pPr marL="0" indent="0">
                  <a:buNone/>
                </a:pP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196752"/>
                <a:ext cx="8229600" cy="4929411"/>
              </a:xfrm>
              <a:blipFill rotWithShape="1">
                <a:blip r:embed="rId2"/>
                <a:stretch>
                  <a:fillRect l="-889" t="-742" r="-963"/>
                </a:stretch>
              </a:blipFill>
            </p:spPr>
            <p:txBody>
              <a:bodyPr/>
              <a:lstStyle/>
              <a:p>
                <a:r>
                  <a:rPr lang="pt-BR">
                    <a:noFill/>
                  </a:rPr>
                  <a:t> </a:t>
                </a:r>
              </a:p>
            </p:txBody>
          </p:sp>
        </mc:Fallback>
      </mc:AlternateContent>
    </p:spTree>
    <p:extLst>
      <p:ext uri="{BB962C8B-B14F-4D97-AF65-F5344CB8AC3E}">
        <p14:creationId xmlns:p14="http://schemas.microsoft.com/office/powerpoint/2010/main" val="4178494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Aplicação de CIF: exemplo 2</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04324162"/>
              </p:ext>
            </p:extLst>
          </p:nvPr>
        </p:nvGraphicFramePr>
        <p:xfrm>
          <a:off x="467544" y="1268760"/>
          <a:ext cx="8229600" cy="2677288"/>
        </p:xfrm>
        <a:graphic>
          <a:graphicData uri="http://schemas.openxmlformats.org/drawingml/2006/table">
            <a:tbl>
              <a:tblPr>
                <a:tableStyleId>{9D7B26C5-4107-4FEC-AEDC-1716B250A1EF}</a:tableStyleId>
              </a:tblPr>
              <a:tblGrid>
                <a:gridCol w="1008112"/>
                <a:gridCol w="1512168"/>
                <a:gridCol w="1296144"/>
                <a:gridCol w="1440160"/>
                <a:gridCol w="1728192"/>
                <a:gridCol w="1244824"/>
              </a:tblGrid>
              <a:tr h="288032">
                <a:tc>
                  <a:txBody>
                    <a:bodyPr/>
                    <a:lstStyle/>
                    <a:p>
                      <a:pPr algn="ctr" fontAlgn="b"/>
                      <a:r>
                        <a:rPr lang="pt-BR" sz="1900" u="none" strike="noStrike" dirty="0">
                          <a:effectLst/>
                        </a:rPr>
                        <a:t>Custo Indireto</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a:effectLst/>
                        </a:rPr>
                        <a:t>Ensacamento</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a:effectLst/>
                        </a:rPr>
                        <a:t>Mistura</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a:effectLst/>
                        </a:rPr>
                        <a:t>Almoxarifado</a:t>
                      </a:r>
                      <a:endParaRPr lang="pt-BR" sz="1900" b="0" i="0" u="none" strike="noStrike">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a:effectLst/>
                        </a:rPr>
                        <a:t>Administração</a:t>
                      </a:r>
                      <a:endParaRPr lang="pt-BR" sz="1900" b="0" i="0" u="none" strike="noStrike">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a:effectLst/>
                        </a:rPr>
                        <a:t>Total</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r>
                        <a:rPr lang="pt-BR" sz="1900" u="none" strike="noStrike" dirty="0">
                          <a:effectLst/>
                        </a:rPr>
                        <a:t>Fixos</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500.000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600.000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r>
                        <a:rPr lang="pt-BR" sz="1900" u="none" strike="noStrike" dirty="0">
                          <a:effectLst/>
                        </a:rPr>
                        <a:t>Variáveis</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1.000.000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r>
                        <a:rPr lang="pt-BR" sz="1900" u="none" strike="noStrike" dirty="0">
                          <a:effectLst/>
                        </a:rPr>
                        <a:t>Total</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600.000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900.000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300.000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600.000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150.000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360.000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90.000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(600.000)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r>
                        <a:rPr lang="pt-BR" sz="1900" u="none" strike="noStrike" dirty="0">
                          <a:effectLst/>
                        </a:rPr>
                        <a:t>Total</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750.000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1.260.000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390.000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156.000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234.000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(390.000)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r h="288032">
                <a:tc>
                  <a:txBody>
                    <a:bodyPr/>
                    <a:lstStyle/>
                    <a:p>
                      <a:pPr algn="ctr" fontAlgn="b"/>
                      <a:r>
                        <a:rPr lang="pt-BR" sz="1900" u="none" strike="noStrike" dirty="0">
                          <a:effectLst/>
                        </a:rPr>
                        <a:t>Total</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906.000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1.494.000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900" u="none" strike="noStrike" dirty="0" smtClean="0">
                          <a:effectLst/>
                        </a:rPr>
                        <a:t>2.400.000</a:t>
                      </a:r>
                      <a:endParaRPr lang="pt-BR" sz="1900" b="0" i="0" u="none" strike="noStrike" dirty="0">
                        <a:solidFill>
                          <a:srgbClr val="000000"/>
                        </a:solidFill>
                        <a:effectLst/>
                        <a:latin typeface="Times New Roman" pitchFamily="18" charset="0"/>
                        <a:cs typeface="Times New Roman" pitchFamily="18" charset="0"/>
                      </a:endParaRPr>
                    </a:p>
                  </a:txBody>
                  <a:tcPr marL="8906" marR="8906" marT="8906" marB="0" anchor="b"/>
                </a:tc>
              </a:tr>
            </a:tbl>
          </a:graphicData>
        </a:graphic>
      </p:graphicFrame>
      <mc:AlternateContent xmlns:mc="http://schemas.openxmlformats.org/markup-compatibility/2006">
        <mc:Choice xmlns:a14="http://schemas.microsoft.com/office/drawing/2010/main" Requires="a14">
          <p:sp>
            <p:nvSpPr>
              <p:cNvPr id="6" name="CaixaDeTexto 5"/>
              <p:cNvSpPr txBox="1"/>
              <p:nvPr/>
            </p:nvSpPr>
            <p:spPr>
              <a:xfrm>
                <a:off x="455293" y="4328372"/>
                <a:ext cx="4422942" cy="485902"/>
              </a:xfrm>
              <a:prstGeom prst="rect">
                <a:avLst/>
              </a:prstGeom>
              <a:noFill/>
            </p:spPr>
            <p:txBody>
              <a:bodyPr wrap="none" rtlCol="0">
                <a:spAutoFit/>
              </a:bodyPr>
              <a:lstStyle/>
              <a:p>
                <a:pPr/>
                <a:r>
                  <a:rPr lang="pt-BR" b="0" dirty="0" smtClean="0"/>
                  <a:t>Ensacamento</a:t>
                </a:r>
                <a14:m>
                  <m:oMath xmlns:m="http://schemas.openxmlformats.org/officeDocument/2006/math">
                    <m:r>
                      <a:rPr lang="pt-BR" b="0" i="1" smtClean="0">
                        <a:latin typeface="Cambria Math"/>
                      </a:rPr>
                      <m:t>=</m:t>
                    </m:r>
                    <m:f>
                      <m:fPr>
                        <m:ctrlPr>
                          <a:rPr lang="pt-BR" b="0" i="1" smtClean="0">
                            <a:latin typeface="Cambria Math"/>
                          </a:rPr>
                        </m:ctrlPr>
                      </m:fPr>
                      <m:num>
                        <m:r>
                          <a:rPr lang="pt-BR" b="0" i="1" smtClean="0">
                            <a:latin typeface="Cambria Math"/>
                          </a:rPr>
                          <m:t>906.000</m:t>
                        </m:r>
                      </m:num>
                      <m:den>
                        <m:r>
                          <a:rPr lang="pt-BR" b="0" i="1" smtClean="0">
                            <a:latin typeface="Cambria Math"/>
                          </a:rPr>
                          <m:t>8.000 </m:t>
                        </m:r>
                        <m:r>
                          <a:rPr lang="pt-BR" b="0" i="1" smtClean="0">
                            <a:latin typeface="Cambria Math"/>
                          </a:rPr>
                          <m:t>h𝑚𝑜𝑑</m:t>
                        </m:r>
                      </m:den>
                    </m:f>
                    <m:r>
                      <a:rPr lang="pt-BR" b="0" i="1" smtClean="0">
                        <a:latin typeface="Cambria Math"/>
                      </a:rPr>
                      <m:t>=$113,25/</m:t>
                    </m:r>
                    <m:r>
                      <a:rPr lang="pt-BR" b="0" i="1" smtClean="0">
                        <a:latin typeface="Cambria Math"/>
                      </a:rPr>
                      <m:t>h𝑚𝑜𝑑</m:t>
                    </m:r>
                  </m:oMath>
                </a14:m>
                <a:endParaRPr lang="pt-BR" dirty="0"/>
              </a:p>
            </p:txBody>
          </p:sp>
        </mc:Choice>
        <mc:Fallback>
          <p:sp>
            <p:nvSpPr>
              <p:cNvPr id="6" name="CaixaDeTexto 5"/>
              <p:cNvSpPr txBox="1">
                <a:spLocks noRot="1" noChangeAspect="1" noMove="1" noResize="1" noEditPoints="1" noAdjustHandles="1" noChangeArrowheads="1" noChangeShapeType="1" noTextEdit="1"/>
              </p:cNvSpPr>
              <p:nvPr/>
            </p:nvSpPr>
            <p:spPr>
              <a:xfrm>
                <a:off x="455293" y="4328372"/>
                <a:ext cx="4422942" cy="485902"/>
              </a:xfrm>
              <a:prstGeom prst="rect">
                <a:avLst/>
              </a:prstGeom>
              <a:blipFill rotWithShape="1">
                <a:blip r:embed="rId2"/>
                <a:stretch>
                  <a:fillRect l="-1241" b="-7500"/>
                </a:stretch>
              </a:blipFill>
            </p:spPr>
            <p:txBody>
              <a:bodyPr/>
              <a:lstStyle/>
              <a:p>
                <a:r>
                  <a:rPr lang="pt-BR">
                    <a:noFill/>
                  </a:rPr>
                  <a:t> </a:t>
                </a:r>
              </a:p>
            </p:txBody>
          </p:sp>
        </mc:Fallback>
      </mc:AlternateContent>
      <mc:AlternateContent xmlns:mc="http://schemas.openxmlformats.org/markup-compatibility/2006">
        <mc:Choice xmlns:a14="http://schemas.microsoft.com/office/drawing/2010/main" Requires="a14">
          <p:sp>
            <p:nvSpPr>
              <p:cNvPr id="8" name="CaixaDeTexto 7"/>
              <p:cNvSpPr txBox="1"/>
              <p:nvPr/>
            </p:nvSpPr>
            <p:spPr>
              <a:xfrm>
                <a:off x="467544" y="5373216"/>
                <a:ext cx="3379323" cy="536365"/>
              </a:xfrm>
              <a:prstGeom prst="rect">
                <a:avLst/>
              </a:prstGeom>
              <a:noFill/>
            </p:spPr>
            <p:txBody>
              <a:bodyPr wrap="none" rtlCol="0">
                <a:spAutoFit/>
              </a:bodyPr>
              <a:lstStyle/>
              <a:p>
                <a:pPr/>
                <a:r>
                  <a:rPr lang="pt-BR" b="0" dirty="0" smtClean="0"/>
                  <a:t>Mistura</a:t>
                </a:r>
                <a14:m>
                  <m:oMath xmlns:m="http://schemas.openxmlformats.org/officeDocument/2006/math">
                    <m:r>
                      <a:rPr lang="pt-BR" b="0" i="1" smtClean="0">
                        <a:latin typeface="Cambria Math"/>
                      </a:rPr>
                      <m:t>=</m:t>
                    </m:r>
                    <m:f>
                      <m:fPr>
                        <m:ctrlPr>
                          <a:rPr lang="pt-BR" b="0" i="1" smtClean="0">
                            <a:latin typeface="Cambria Math"/>
                          </a:rPr>
                        </m:ctrlPr>
                      </m:fPr>
                      <m:num>
                        <m:r>
                          <a:rPr lang="pt-BR" b="0" i="1" smtClean="0">
                            <a:latin typeface="Cambria Math"/>
                          </a:rPr>
                          <m:t>$1.494.000</m:t>
                        </m:r>
                      </m:num>
                      <m:den>
                        <m:r>
                          <a:rPr lang="pt-BR" b="0" i="1" smtClean="0">
                            <a:latin typeface="Cambria Math"/>
                          </a:rPr>
                          <m:t>20.000 </m:t>
                        </m:r>
                        <m:r>
                          <a:rPr lang="pt-BR" b="0" i="1" smtClean="0">
                            <a:latin typeface="Cambria Math"/>
                          </a:rPr>
                          <m:t>𝐾𝑔</m:t>
                        </m:r>
                      </m:den>
                    </m:f>
                    <m:r>
                      <a:rPr lang="pt-BR" b="0" i="1" smtClean="0">
                        <a:latin typeface="Cambria Math"/>
                      </a:rPr>
                      <m:t>=$74,70/</m:t>
                    </m:r>
                    <m:r>
                      <a:rPr lang="pt-BR" b="0" i="1" smtClean="0">
                        <a:latin typeface="Cambria Math"/>
                      </a:rPr>
                      <m:t>𝐾𝑔</m:t>
                    </m:r>
                  </m:oMath>
                </a14:m>
                <a:endParaRPr lang="pt-BR" dirty="0"/>
              </a:p>
            </p:txBody>
          </p:sp>
        </mc:Choice>
        <mc:Fallback>
          <p:sp>
            <p:nvSpPr>
              <p:cNvPr id="8" name="CaixaDeTexto 7"/>
              <p:cNvSpPr txBox="1">
                <a:spLocks noRot="1" noChangeAspect="1" noMove="1" noResize="1" noEditPoints="1" noAdjustHandles="1" noChangeArrowheads="1" noChangeShapeType="1" noTextEdit="1"/>
              </p:cNvSpPr>
              <p:nvPr/>
            </p:nvSpPr>
            <p:spPr>
              <a:xfrm>
                <a:off x="467544" y="5373216"/>
                <a:ext cx="3379323" cy="536365"/>
              </a:xfrm>
              <a:prstGeom prst="rect">
                <a:avLst/>
              </a:prstGeom>
              <a:blipFill rotWithShape="1">
                <a:blip r:embed="rId3"/>
                <a:stretch>
                  <a:fillRect l="-1625" b="-5682"/>
                </a:stretch>
              </a:blipFill>
            </p:spPr>
            <p:txBody>
              <a:bodyPr/>
              <a:lstStyle/>
              <a:p>
                <a:r>
                  <a:rPr lang="pt-BR">
                    <a:noFill/>
                  </a:rPr>
                  <a:t> </a:t>
                </a:r>
              </a:p>
            </p:txBody>
          </p:sp>
        </mc:Fallback>
      </mc:AlternateContent>
    </p:spTree>
    <p:extLst>
      <p:ext uri="{BB962C8B-B14F-4D97-AF65-F5344CB8AC3E}">
        <p14:creationId xmlns:p14="http://schemas.microsoft.com/office/powerpoint/2010/main" val="2694776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Contabilização dos CIP </a:t>
            </a:r>
            <a:endParaRPr lang="pt-BR" dirty="0"/>
          </a:p>
        </p:txBody>
      </p:sp>
      <p:cxnSp>
        <p:nvCxnSpPr>
          <p:cNvPr id="5" name="Conector reto 4"/>
          <p:cNvCxnSpPr/>
          <p:nvPr/>
        </p:nvCxnSpPr>
        <p:spPr>
          <a:xfrm>
            <a:off x="1115616" y="2204864"/>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2339752" y="2204864"/>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5436096" y="2204864"/>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6732240" y="2204864"/>
            <a:ext cx="0" cy="1584176"/>
          </a:xfrm>
          <a:prstGeom prst="line">
            <a:avLst/>
          </a:prstGeom>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2087724" y="1760395"/>
            <a:ext cx="504056" cy="369332"/>
          </a:xfrm>
          <a:prstGeom prst="rect">
            <a:avLst/>
          </a:prstGeom>
          <a:noFill/>
        </p:spPr>
        <p:txBody>
          <a:bodyPr wrap="square" rtlCol="0">
            <a:spAutoFit/>
          </a:bodyPr>
          <a:lstStyle/>
          <a:p>
            <a:r>
              <a:rPr lang="pt-BR" dirty="0" smtClean="0"/>
              <a:t>CIP</a:t>
            </a:r>
            <a:endParaRPr lang="pt-BR" dirty="0"/>
          </a:p>
        </p:txBody>
      </p:sp>
      <p:sp>
        <p:nvSpPr>
          <p:cNvPr id="11" name="CaixaDeTexto 10"/>
          <p:cNvSpPr txBox="1"/>
          <p:nvPr/>
        </p:nvSpPr>
        <p:spPr>
          <a:xfrm>
            <a:off x="6228184" y="1763524"/>
            <a:ext cx="1080120" cy="369332"/>
          </a:xfrm>
          <a:prstGeom prst="rect">
            <a:avLst/>
          </a:prstGeom>
          <a:noFill/>
        </p:spPr>
        <p:txBody>
          <a:bodyPr wrap="square" rtlCol="0">
            <a:spAutoFit/>
          </a:bodyPr>
          <a:lstStyle/>
          <a:p>
            <a:r>
              <a:rPr lang="pt-BR" dirty="0" smtClean="0"/>
              <a:t>Produtos</a:t>
            </a:r>
            <a:endParaRPr lang="pt-BR" dirty="0"/>
          </a:p>
        </p:txBody>
      </p:sp>
      <p:sp>
        <p:nvSpPr>
          <p:cNvPr id="12" name="CaixaDeTexto 11"/>
          <p:cNvSpPr txBox="1"/>
          <p:nvPr/>
        </p:nvSpPr>
        <p:spPr>
          <a:xfrm>
            <a:off x="827584" y="2296849"/>
            <a:ext cx="1260140" cy="369332"/>
          </a:xfrm>
          <a:prstGeom prst="rect">
            <a:avLst/>
          </a:prstGeom>
          <a:noFill/>
        </p:spPr>
        <p:txBody>
          <a:bodyPr wrap="square" rtlCol="0">
            <a:spAutoFit/>
          </a:bodyPr>
          <a:lstStyle/>
          <a:p>
            <a:r>
              <a:rPr lang="pt-BR" dirty="0" smtClean="0"/>
              <a:t>(a) </a:t>
            </a:r>
            <a:r>
              <a:rPr lang="pt-BR" dirty="0" err="1" smtClean="0"/>
              <a:t>xxxxxxx</a:t>
            </a:r>
            <a:endParaRPr lang="pt-BR" dirty="0"/>
          </a:p>
        </p:txBody>
      </p:sp>
      <p:sp>
        <p:nvSpPr>
          <p:cNvPr id="13" name="CaixaDeTexto 12"/>
          <p:cNvSpPr txBox="1"/>
          <p:nvPr/>
        </p:nvSpPr>
        <p:spPr>
          <a:xfrm>
            <a:off x="2411760" y="2339588"/>
            <a:ext cx="1260140" cy="369332"/>
          </a:xfrm>
          <a:prstGeom prst="rect">
            <a:avLst/>
          </a:prstGeom>
          <a:noFill/>
        </p:spPr>
        <p:txBody>
          <a:bodyPr wrap="square" rtlCol="0">
            <a:spAutoFit/>
          </a:bodyPr>
          <a:lstStyle/>
          <a:p>
            <a:r>
              <a:rPr lang="pt-BR" dirty="0" smtClean="0"/>
              <a:t>(b) </a:t>
            </a:r>
            <a:r>
              <a:rPr lang="pt-BR" dirty="0" err="1" smtClean="0"/>
              <a:t>xxxxxxx</a:t>
            </a:r>
            <a:endParaRPr lang="pt-BR" dirty="0"/>
          </a:p>
        </p:txBody>
      </p:sp>
      <p:sp>
        <p:nvSpPr>
          <p:cNvPr id="14" name="CaixaDeTexto 13"/>
          <p:cNvSpPr txBox="1"/>
          <p:nvPr/>
        </p:nvSpPr>
        <p:spPr>
          <a:xfrm>
            <a:off x="5436096" y="2341139"/>
            <a:ext cx="1260140" cy="369332"/>
          </a:xfrm>
          <a:prstGeom prst="rect">
            <a:avLst/>
          </a:prstGeom>
          <a:noFill/>
        </p:spPr>
        <p:txBody>
          <a:bodyPr wrap="square" rtlCol="0">
            <a:spAutoFit/>
          </a:bodyPr>
          <a:lstStyle/>
          <a:p>
            <a:r>
              <a:rPr lang="pt-BR" dirty="0" smtClean="0"/>
              <a:t>(b) </a:t>
            </a:r>
            <a:r>
              <a:rPr lang="pt-BR" dirty="0" err="1" smtClean="0"/>
              <a:t>xxxxxxx</a:t>
            </a:r>
            <a:endParaRPr lang="pt-BR" dirty="0"/>
          </a:p>
        </p:txBody>
      </p:sp>
      <p:sp>
        <p:nvSpPr>
          <p:cNvPr id="15" name="CaixaDeTexto 14"/>
          <p:cNvSpPr txBox="1"/>
          <p:nvPr/>
        </p:nvSpPr>
        <p:spPr>
          <a:xfrm>
            <a:off x="683568" y="4365104"/>
            <a:ext cx="7704856" cy="2031325"/>
          </a:xfrm>
          <a:prstGeom prst="rect">
            <a:avLst/>
          </a:prstGeom>
          <a:noFill/>
        </p:spPr>
        <p:txBody>
          <a:bodyPr wrap="square" rtlCol="0">
            <a:spAutoFit/>
          </a:bodyPr>
          <a:lstStyle/>
          <a:p>
            <a:pPr marL="285750" indent="-285750" algn="just">
              <a:buFont typeface="Arial" pitchFamily="34" charset="0"/>
              <a:buChar char="•"/>
            </a:pPr>
            <a:r>
              <a:rPr lang="pt-BR" dirty="0" smtClean="0"/>
              <a:t>Os custos indiretos de fabricação (produção) são acumulados numa conta ou grupo de contas, e daí são transferidos aos produtos (com ou sem passagem por contas departamentais).</a:t>
            </a:r>
          </a:p>
          <a:p>
            <a:pPr marL="285750" indent="-285750" algn="just">
              <a:buFont typeface="Arial" pitchFamily="34" charset="0"/>
              <a:buChar char="•"/>
            </a:pPr>
            <a:endParaRPr lang="pt-BR" dirty="0"/>
          </a:p>
          <a:p>
            <a:pPr marL="285750" indent="-285750" algn="just">
              <a:buFont typeface="Arial" pitchFamily="34" charset="0"/>
              <a:buChar char="•"/>
            </a:pPr>
            <a:r>
              <a:rPr lang="pt-BR" dirty="0" smtClean="0"/>
              <a:t>O débito à conta CIP (lançamento a) é correspondido nas contas de Estoques de Materiais de Consumo Industrial, Salários e Encargos a Pagar, Contas a Pagar, Disponibilidades, entre outras contas.</a:t>
            </a:r>
            <a:endParaRPr lang="pt-BR" dirty="0"/>
          </a:p>
        </p:txBody>
      </p:sp>
    </p:spTree>
    <p:extLst>
      <p:ext uri="{BB962C8B-B14F-4D97-AF65-F5344CB8AC3E}">
        <p14:creationId xmlns:p14="http://schemas.microsoft.com/office/powerpoint/2010/main" val="3278066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Contabilização do CIP Aplicados</a:t>
            </a:r>
            <a:endParaRPr lang="pt-BR" dirty="0"/>
          </a:p>
        </p:txBody>
      </p:sp>
      <p:cxnSp>
        <p:nvCxnSpPr>
          <p:cNvPr id="4" name="Conector reto 3"/>
          <p:cNvCxnSpPr/>
          <p:nvPr/>
        </p:nvCxnSpPr>
        <p:spPr>
          <a:xfrm>
            <a:off x="1115616" y="2204864"/>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ector reto 4"/>
          <p:cNvCxnSpPr/>
          <p:nvPr/>
        </p:nvCxnSpPr>
        <p:spPr>
          <a:xfrm>
            <a:off x="2339752" y="2204864"/>
            <a:ext cx="0" cy="1584176"/>
          </a:xfrm>
          <a:prstGeom prst="line">
            <a:avLst/>
          </a:prstGeom>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1763688" y="1760395"/>
            <a:ext cx="1044116" cy="369332"/>
          </a:xfrm>
          <a:prstGeom prst="rect">
            <a:avLst/>
          </a:prstGeom>
          <a:noFill/>
        </p:spPr>
        <p:txBody>
          <a:bodyPr wrap="square" rtlCol="0">
            <a:spAutoFit/>
          </a:bodyPr>
          <a:lstStyle/>
          <a:p>
            <a:r>
              <a:rPr lang="pt-BR" dirty="0" smtClean="0"/>
              <a:t>Produtos</a:t>
            </a:r>
            <a:endParaRPr lang="pt-BR" dirty="0"/>
          </a:p>
        </p:txBody>
      </p:sp>
      <p:sp>
        <p:nvSpPr>
          <p:cNvPr id="7" name="CaixaDeTexto 6"/>
          <p:cNvSpPr txBox="1"/>
          <p:nvPr/>
        </p:nvSpPr>
        <p:spPr>
          <a:xfrm>
            <a:off x="683568" y="2296849"/>
            <a:ext cx="1404156" cy="646331"/>
          </a:xfrm>
          <a:prstGeom prst="rect">
            <a:avLst/>
          </a:prstGeom>
          <a:noFill/>
        </p:spPr>
        <p:txBody>
          <a:bodyPr wrap="square" rtlCol="0">
            <a:spAutoFit/>
          </a:bodyPr>
          <a:lstStyle/>
          <a:p>
            <a:r>
              <a:rPr lang="pt-BR" dirty="0" smtClean="0"/>
              <a:t>(CD) 40.000</a:t>
            </a:r>
          </a:p>
          <a:p>
            <a:r>
              <a:rPr lang="pt-BR" dirty="0" smtClean="0"/>
              <a:t>(CI)     5.000</a:t>
            </a:r>
            <a:endParaRPr lang="pt-BR" dirty="0"/>
          </a:p>
        </p:txBody>
      </p:sp>
      <p:cxnSp>
        <p:nvCxnSpPr>
          <p:cNvPr id="9" name="Conector reto 8"/>
          <p:cNvCxnSpPr/>
          <p:nvPr/>
        </p:nvCxnSpPr>
        <p:spPr>
          <a:xfrm>
            <a:off x="4932040" y="2204864"/>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6156176" y="2204864"/>
            <a:ext cx="0" cy="1584176"/>
          </a:xfrm>
          <a:prstGeom prst="line">
            <a:avLst/>
          </a:prstGeom>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5904148" y="1772816"/>
            <a:ext cx="504056" cy="369332"/>
          </a:xfrm>
          <a:prstGeom prst="rect">
            <a:avLst/>
          </a:prstGeom>
          <a:noFill/>
        </p:spPr>
        <p:txBody>
          <a:bodyPr wrap="square" rtlCol="0">
            <a:spAutoFit/>
          </a:bodyPr>
          <a:lstStyle/>
          <a:p>
            <a:r>
              <a:rPr lang="pt-BR" dirty="0" smtClean="0"/>
              <a:t>CIP</a:t>
            </a:r>
            <a:endParaRPr lang="pt-BR" dirty="0"/>
          </a:p>
        </p:txBody>
      </p:sp>
      <p:sp>
        <p:nvSpPr>
          <p:cNvPr id="13" name="CaixaDeTexto 12"/>
          <p:cNvSpPr txBox="1"/>
          <p:nvPr/>
        </p:nvSpPr>
        <p:spPr>
          <a:xfrm>
            <a:off x="6228184" y="2348880"/>
            <a:ext cx="1260140" cy="369332"/>
          </a:xfrm>
          <a:prstGeom prst="rect">
            <a:avLst/>
          </a:prstGeom>
          <a:noFill/>
        </p:spPr>
        <p:txBody>
          <a:bodyPr wrap="square" rtlCol="0">
            <a:spAutoFit/>
          </a:bodyPr>
          <a:lstStyle/>
          <a:p>
            <a:r>
              <a:rPr lang="pt-BR" dirty="0" smtClean="0"/>
              <a:t>(CI) 5.000</a:t>
            </a:r>
            <a:endParaRPr lang="pt-BR" dirty="0"/>
          </a:p>
        </p:txBody>
      </p:sp>
      <p:sp>
        <p:nvSpPr>
          <p:cNvPr id="14" name="CaixaDeTexto 13"/>
          <p:cNvSpPr txBox="1"/>
          <p:nvPr/>
        </p:nvSpPr>
        <p:spPr>
          <a:xfrm>
            <a:off x="323528" y="3861048"/>
            <a:ext cx="8568952" cy="2862322"/>
          </a:xfrm>
          <a:prstGeom prst="rect">
            <a:avLst/>
          </a:prstGeom>
          <a:noFill/>
        </p:spPr>
        <p:txBody>
          <a:bodyPr wrap="square" rtlCol="0">
            <a:spAutoFit/>
          </a:bodyPr>
          <a:lstStyle/>
          <a:p>
            <a:pPr marL="285750" indent="-285750">
              <a:buFont typeface="Arial" pitchFamily="34" charset="0"/>
              <a:buChar char="•"/>
            </a:pPr>
            <a:r>
              <a:rPr lang="pt-BR" dirty="0" smtClean="0"/>
              <a:t>À medida que os produtos vão sendo elaborados, o lançamento é feito:</a:t>
            </a:r>
          </a:p>
          <a:p>
            <a:endParaRPr lang="pt-BR" dirty="0"/>
          </a:p>
          <a:p>
            <a:r>
              <a:rPr lang="pt-BR" dirty="0" smtClean="0"/>
              <a:t>Débito:  Produtos</a:t>
            </a:r>
          </a:p>
          <a:p>
            <a:r>
              <a:rPr lang="pt-BR" dirty="0" smtClean="0"/>
              <a:t>Crédito: CIP Aplicados, pelos valores predeterminados de CIP.</a:t>
            </a:r>
          </a:p>
          <a:p>
            <a:pPr algn="just"/>
            <a:endParaRPr lang="pt-BR" dirty="0"/>
          </a:p>
          <a:p>
            <a:pPr marL="285750" indent="-285750" algn="just">
              <a:buFont typeface="Arial" pitchFamily="34" charset="0"/>
              <a:buChar char="•"/>
            </a:pPr>
            <a:r>
              <a:rPr lang="pt-BR" dirty="0" smtClean="0"/>
              <a:t>Os CIP Reais do período vão sendo contabilizados em sua conta normal. No fim do período é então cotejado o saldo de CIP Aplicados como de CIP Reais. Se a previsão for perfeita, ambos serão iguais, e bastará então a eliminação dos saldos com seu cancelamento mútuo. Entretanto,  costumeiramente haverá uma discrepância, tanto por erro na previsão do volume de previsão como na dos próprios custos Indiretos.</a:t>
            </a:r>
            <a:endParaRPr lang="pt-BR" dirty="0"/>
          </a:p>
        </p:txBody>
      </p:sp>
    </p:spTree>
    <p:extLst>
      <p:ext uri="{BB962C8B-B14F-4D97-AF65-F5344CB8AC3E}">
        <p14:creationId xmlns:p14="http://schemas.microsoft.com/office/powerpoint/2010/main" val="4271834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CIP Aplicados: exemplo</a:t>
            </a:r>
            <a:endParaRPr lang="pt-BR" dirty="0"/>
          </a:p>
        </p:txBody>
      </p:sp>
      <p:sp>
        <p:nvSpPr>
          <p:cNvPr id="3" name="Espaço Reservado para Conteúdo 2"/>
          <p:cNvSpPr>
            <a:spLocks noGrp="1"/>
          </p:cNvSpPr>
          <p:nvPr>
            <p:ph idx="1"/>
          </p:nvPr>
        </p:nvSpPr>
        <p:spPr>
          <a:xfrm>
            <a:off x="467544" y="1340768"/>
            <a:ext cx="8229600" cy="4525963"/>
          </a:xfrm>
        </p:spPr>
        <p:txBody>
          <a:bodyPr>
            <a:normAutofit/>
          </a:bodyPr>
          <a:lstStyle/>
          <a:p>
            <a:pPr algn="just"/>
            <a:r>
              <a:rPr lang="pt-BR" sz="1900" dirty="0" smtClean="0">
                <a:latin typeface="Times New Roman" pitchFamily="18" charset="0"/>
                <a:cs typeface="Times New Roman" pitchFamily="18" charset="0"/>
              </a:rPr>
              <a:t>Uma determinada empresa previu para o período 10.000 horas-máquinas de trabalho com CIP de $5.000.000 no total, estimando a taxa de 500/hora-máquina. Ao final do período a empresa constatou um total de 9.600 horas-máquinas e CIP Reais no valor de de $4.920.000. Admita que 80% dos produtos tenham sido vendidos e os custos diretos perfazem $ 10.000.000.</a:t>
            </a:r>
            <a:endParaRPr lang="pt-BR" sz="1900" dirty="0">
              <a:latin typeface="Times New Roman" pitchFamily="18" charset="0"/>
              <a:cs typeface="Times New Roman" pitchFamily="18" charset="0"/>
            </a:endParaRPr>
          </a:p>
        </p:txBody>
      </p:sp>
      <p:cxnSp>
        <p:nvCxnSpPr>
          <p:cNvPr id="6" name="Conector reto 5"/>
          <p:cNvCxnSpPr/>
          <p:nvPr/>
        </p:nvCxnSpPr>
        <p:spPr>
          <a:xfrm>
            <a:off x="827584" y="35730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835696" y="357301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3419872" y="35730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4499992" y="357301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6156176" y="35730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7236296" y="357301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899592" y="53732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1835696" y="5373216"/>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1313638" y="3140968"/>
            <a:ext cx="1044116" cy="369332"/>
          </a:xfrm>
          <a:prstGeom prst="rect">
            <a:avLst/>
          </a:prstGeom>
          <a:noFill/>
        </p:spPr>
        <p:txBody>
          <a:bodyPr wrap="square" rtlCol="0">
            <a:spAutoFit/>
          </a:bodyPr>
          <a:lstStyle/>
          <a:p>
            <a:r>
              <a:rPr lang="pt-BR" dirty="0" smtClean="0"/>
              <a:t>CIP Reais</a:t>
            </a:r>
            <a:endParaRPr lang="pt-BR" dirty="0"/>
          </a:p>
        </p:txBody>
      </p:sp>
      <p:sp>
        <p:nvSpPr>
          <p:cNvPr id="18" name="CaixaDeTexto 17"/>
          <p:cNvSpPr txBox="1"/>
          <p:nvPr/>
        </p:nvSpPr>
        <p:spPr>
          <a:xfrm>
            <a:off x="3599892" y="3140968"/>
            <a:ext cx="1044116" cy="369332"/>
          </a:xfrm>
          <a:prstGeom prst="rect">
            <a:avLst/>
          </a:prstGeom>
          <a:noFill/>
        </p:spPr>
        <p:txBody>
          <a:bodyPr wrap="square" rtlCol="0">
            <a:spAutoFit/>
          </a:bodyPr>
          <a:lstStyle/>
          <a:p>
            <a:r>
              <a:rPr lang="pt-BR" dirty="0" smtClean="0"/>
              <a:t>Produtos</a:t>
            </a:r>
            <a:endParaRPr lang="pt-BR" dirty="0"/>
          </a:p>
        </p:txBody>
      </p:sp>
      <p:sp>
        <p:nvSpPr>
          <p:cNvPr id="19" name="CaixaDeTexto 18"/>
          <p:cNvSpPr txBox="1"/>
          <p:nvPr/>
        </p:nvSpPr>
        <p:spPr>
          <a:xfrm>
            <a:off x="6570222" y="3104688"/>
            <a:ext cx="1602178" cy="369332"/>
          </a:xfrm>
          <a:prstGeom prst="rect">
            <a:avLst/>
          </a:prstGeom>
          <a:noFill/>
        </p:spPr>
        <p:txBody>
          <a:bodyPr wrap="square" rtlCol="0">
            <a:spAutoFit/>
          </a:bodyPr>
          <a:lstStyle/>
          <a:p>
            <a:r>
              <a:rPr lang="pt-BR" dirty="0" smtClean="0"/>
              <a:t>CIP Aplicados</a:t>
            </a:r>
            <a:endParaRPr lang="pt-BR" dirty="0"/>
          </a:p>
        </p:txBody>
      </p:sp>
      <p:sp>
        <p:nvSpPr>
          <p:cNvPr id="20" name="CaixaDeTexto 19"/>
          <p:cNvSpPr txBox="1"/>
          <p:nvPr/>
        </p:nvSpPr>
        <p:spPr>
          <a:xfrm>
            <a:off x="1367644" y="5003884"/>
            <a:ext cx="1044116" cy="369332"/>
          </a:xfrm>
          <a:prstGeom prst="rect">
            <a:avLst/>
          </a:prstGeom>
          <a:noFill/>
        </p:spPr>
        <p:txBody>
          <a:bodyPr wrap="square" rtlCol="0">
            <a:spAutoFit/>
          </a:bodyPr>
          <a:lstStyle/>
          <a:p>
            <a:r>
              <a:rPr lang="pt-BR" dirty="0" smtClean="0"/>
              <a:t>   CPV</a:t>
            </a:r>
            <a:endParaRPr lang="pt-BR" dirty="0"/>
          </a:p>
        </p:txBody>
      </p:sp>
      <p:sp>
        <p:nvSpPr>
          <p:cNvPr id="21" name="CaixaDeTexto 20"/>
          <p:cNvSpPr txBox="1"/>
          <p:nvPr/>
        </p:nvSpPr>
        <p:spPr>
          <a:xfrm>
            <a:off x="467544" y="3573016"/>
            <a:ext cx="1296144" cy="323165"/>
          </a:xfrm>
          <a:prstGeom prst="rect">
            <a:avLst/>
          </a:prstGeom>
          <a:noFill/>
        </p:spPr>
        <p:txBody>
          <a:bodyPr wrap="square" rtlCol="0">
            <a:spAutoFit/>
          </a:bodyPr>
          <a:lstStyle/>
          <a:p>
            <a:r>
              <a:rPr lang="pt-BR" sz="1500" dirty="0" smtClean="0"/>
              <a:t>4.920.000 (a)</a:t>
            </a:r>
            <a:endParaRPr lang="pt-BR" sz="1500" dirty="0"/>
          </a:p>
        </p:txBody>
      </p:sp>
      <p:sp>
        <p:nvSpPr>
          <p:cNvPr id="22" name="CaixaDeTexto 21"/>
          <p:cNvSpPr txBox="1"/>
          <p:nvPr/>
        </p:nvSpPr>
        <p:spPr>
          <a:xfrm>
            <a:off x="3068216" y="3669282"/>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10.000.000 (b)</a:t>
            </a:r>
            <a:endParaRPr lang="pt-BR" sz="1500" dirty="0">
              <a:latin typeface="Times New Roman" pitchFamily="18" charset="0"/>
              <a:cs typeface="Times New Roman" pitchFamily="18" charset="0"/>
            </a:endParaRPr>
          </a:p>
        </p:txBody>
      </p:sp>
      <p:sp>
        <p:nvSpPr>
          <p:cNvPr id="23" name="CaixaDeTexto 22"/>
          <p:cNvSpPr txBox="1"/>
          <p:nvPr/>
        </p:nvSpPr>
        <p:spPr>
          <a:xfrm>
            <a:off x="3068216" y="3969931"/>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a:t>
            </a:r>
            <a:r>
              <a:rPr lang="pt-BR" sz="1500" dirty="0">
                <a:latin typeface="Times New Roman" pitchFamily="18" charset="0"/>
                <a:cs typeface="Times New Roman" pitchFamily="18" charset="0"/>
              </a:rPr>
              <a:t>c</a:t>
            </a:r>
            <a:r>
              <a:rPr lang="pt-BR" sz="1500" dirty="0" smtClean="0">
                <a:latin typeface="Times New Roman" pitchFamily="18" charset="0"/>
                <a:cs typeface="Times New Roman" pitchFamily="18" charset="0"/>
              </a:rPr>
              <a:t>)</a:t>
            </a:r>
            <a:endParaRPr lang="pt-BR" sz="1500" dirty="0">
              <a:latin typeface="Times New Roman" pitchFamily="18" charset="0"/>
              <a:cs typeface="Times New Roman" pitchFamily="18" charset="0"/>
            </a:endParaRPr>
          </a:p>
        </p:txBody>
      </p:sp>
      <p:sp>
        <p:nvSpPr>
          <p:cNvPr id="24" name="CaixaDeTexto 23"/>
          <p:cNvSpPr txBox="1"/>
          <p:nvPr/>
        </p:nvSpPr>
        <p:spPr>
          <a:xfrm>
            <a:off x="4540188" y="3669282"/>
            <a:ext cx="1327956"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11.840.000 (d)</a:t>
            </a:r>
            <a:endParaRPr lang="pt-BR" sz="1500" dirty="0">
              <a:latin typeface="Times New Roman" pitchFamily="18" charset="0"/>
              <a:cs typeface="Times New Roman" pitchFamily="18" charset="0"/>
            </a:endParaRPr>
          </a:p>
        </p:txBody>
      </p:sp>
      <p:sp>
        <p:nvSpPr>
          <p:cNvPr id="25" name="CaixaDeTexto 24"/>
          <p:cNvSpPr txBox="1"/>
          <p:nvPr/>
        </p:nvSpPr>
        <p:spPr>
          <a:xfrm>
            <a:off x="395536" y="5445224"/>
            <a:ext cx="1327956"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11.840.000 (d)</a:t>
            </a:r>
            <a:endParaRPr lang="pt-BR" sz="1500" dirty="0">
              <a:latin typeface="Times New Roman" pitchFamily="18" charset="0"/>
              <a:cs typeface="Times New Roman" pitchFamily="18" charset="0"/>
            </a:endParaRPr>
          </a:p>
        </p:txBody>
      </p:sp>
      <p:sp>
        <p:nvSpPr>
          <p:cNvPr id="26" name="CaixaDeTexto 25"/>
          <p:cNvSpPr txBox="1"/>
          <p:nvPr/>
        </p:nvSpPr>
        <p:spPr>
          <a:xfrm>
            <a:off x="7308304" y="3609891"/>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a:t>
            </a:r>
            <a:r>
              <a:rPr lang="pt-BR" sz="1500" dirty="0">
                <a:latin typeface="Times New Roman" pitchFamily="18" charset="0"/>
                <a:cs typeface="Times New Roman" pitchFamily="18" charset="0"/>
              </a:rPr>
              <a:t>c</a:t>
            </a:r>
            <a:r>
              <a:rPr lang="pt-BR" sz="1500" dirty="0" smtClean="0">
                <a:latin typeface="Times New Roman" pitchFamily="18" charset="0"/>
                <a:cs typeface="Times New Roman" pitchFamily="18" charset="0"/>
              </a:rPr>
              <a:t>)</a:t>
            </a:r>
            <a:endParaRPr lang="pt-BR" sz="1500" dirty="0">
              <a:latin typeface="Times New Roman" pitchFamily="18" charset="0"/>
              <a:cs typeface="Times New Roman" pitchFamily="18" charset="0"/>
            </a:endParaRPr>
          </a:p>
        </p:txBody>
      </p:sp>
      <p:cxnSp>
        <p:nvCxnSpPr>
          <p:cNvPr id="29" name="Conector reto 28"/>
          <p:cNvCxnSpPr/>
          <p:nvPr/>
        </p:nvCxnSpPr>
        <p:spPr>
          <a:xfrm>
            <a:off x="3491880" y="4293096"/>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3059832" y="4365104"/>
            <a:ext cx="1368152" cy="323165"/>
          </a:xfrm>
          <a:prstGeom prst="rect">
            <a:avLst/>
          </a:prstGeom>
          <a:noFill/>
        </p:spPr>
        <p:txBody>
          <a:bodyPr wrap="square" rtlCol="0">
            <a:spAutoFit/>
          </a:bodyPr>
          <a:lstStyle/>
          <a:p>
            <a:r>
              <a:rPr lang="pt-BR" sz="1500" dirty="0">
                <a:latin typeface="Times New Roman" pitchFamily="18" charset="0"/>
                <a:cs typeface="Times New Roman" pitchFamily="18" charset="0"/>
              </a:rPr>
              <a:t> </a:t>
            </a:r>
            <a:r>
              <a:rPr lang="pt-BR" sz="1500" dirty="0" smtClean="0">
                <a:latin typeface="Times New Roman" pitchFamily="18" charset="0"/>
                <a:cs typeface="Times New Roman" pitchFamily="18" charset="0"/>
              </a:rPr>
              <a:t>2.960.000</a:t>
            </a:r>
            <a:endParaRPr lang="pt-BR" sz="1500" dirty="0">
              <a:latin typeface="Times New Roman" pitchFamily="18" charset="0"/>
              <a:cs typeface="Times New Roman" pitchFamily="18" charset="0"/>
            </a:endParaRPr>
          </a:p>
        </p:txBody>
      </p:sp>
      <p:sp>
        <p:nvSpPr>
          <p:cNvPr id="31" name="CaixaDeTexto 30"/>
          <p:cNvSpPr txBox="1"/>
          <p:nvPr/>
        </p:nvSpPr>
        <p:spPr>
          <a:xfrm>
            <a:off x="4499992" y="5373216"/>
            <a:ext cx="3960440" cy="923330"/>
          </a:xfrm>
          <a:prstGeom prst="rect">
            <a:avLst/>
          </a:prstGeom>
          <a:noFill/>
        </p:spPr>
        <p:txBody>
          <a:bodyPr wrap="square" rtlCol="0">
            <a:spAutoFit/>
          </a:bodyPr>
          <a:lstStyle/>
          <a:p>
            <a:r>
              <a:rPr lang="pt-BR" dirty="0" smtClean="0"/>
              <a:t>CIP REAIS:        $ 4.920.000</a:t>
            </a:r>
          </a:p>
          <a:p>
            <a:r>
              <a:rPr lang="pt-BR" dirty="0" smtClean="0"/>
              <a:t>CIP Aplicados: $ 4.800.000</a:t>
            </a:r>
          </a:p>
          <a:p>
            <a:r>
              <a:rPr lang="pt-BR" dirty="0" smtClean="0"/>
              <a:t>Diferença:         $    120.000</a:t>
            </a:r>
            <a:endParaRPr lang="pt-BR" dirty="0"/>
          </a:p>
        </p:txBody>
      </p:sp>
    </p:spTree>
    <p:extLst>
      <p:ext uri="{BB962C8B-B14F-4D97-AF65-F5344CB8AC3E}">
        <p14:creationId xmlns:p14="http://schemas.microsoft.com/office/powerpoint/2010/main" val="175649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Variação entre CIP Aplicados e Reais</a:t>
            </a:r>
            <a:endParaRPr lang="pt-BR" dirty="0"/>
          </a:p>
        </p:txBody>
      </p:sp>
      <p:cxnSp>
        <p:nvCxnSpPr>
          <p:cNvPr id="20" name="Conector reto 19"/>
          <p:cNvCxnSpPr/>
          <p:nvPr/>
        </p:nvCxnSpPr>
        <p:spPr>
          <a:xfrm>
            <a:off x="1547664" y="178210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3383868" y="179450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4425249" y="179450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6399203" y="1782108"/>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7443319" y="1782108"/>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1222140" y="1412776"/>
            <a:ext cx="1044116" cy="369332"/>
          </a:xfrm>
          <a:prstGeom prst="rect">
            <a:avLst/>
          </a:prstGeom>
          <a:noFill/>
        </p:spPr>
        <p:txBody>
          <a:bodyPr wrap="square" rtlCol="0">
            <a:spAutoFit/>
          </a:bodyPr>
          <a:lstStyle/>
          <a:p>
            <a:r>
              <a:rPr lang="pt-BR" dirty="0" smtClean="0"/>
              <a:t>CIP Reais</a:t>
            </a:r>
            <a:endParaRPr lang="pt-BR" dirty="0"/>
          </a:p>
        </p:txBody>
      </p:sp>
      <p:sp>
        <p:nvSpPr>
          <p:cNvPr id="27" name="CaixaDeTexto 26"/>
          <p:cNvSpPr txBox="1"/>
          <p:nvPr/>
        </p:nvSpPr>
        <p:spPr>
          <a:xfrm>
            <a:off x="3905926" y="1412776"/>
            <a:ext cx="1044116" cy="369332"/>
          </a:xfrm>
          <a:prstGeom prst="rect">
            <a:avLst/>
          </a:prstGeom>
          <a:noFill/>
        </p:spPr>
        <p:txBody>
          <a:bodyPr wrap="square" rtlCol="0">
            <a:spAutoFit/>
          </a:bodyPr>
          <a:lstStyle/>
          <a:p>
            <a:r>
              <a:rPr lang="pt-BR" dirty="0" smtClean="0"/>
              <a:t>Produtos</a:t>
            </a:r>
            <a:endParaRPr lang="pt-BR" dirty="0"/>
          </a:p>
        </p:txBody>
      </p:sp>
      <p:sp>
        <p:nvSpPr>
          <p:cNvPr id="28" name="CaixaDeTexto 27"/>
          <p:cNvSpPr txBox="1"/>
          <p:nvPr/>
        </p:nvSpPr>
        <p:spPr>
          <a:xfrm>
            <a:off x="7155287" y="1384679"/>
            <a:ext cx="801089" cy="369332"/>
          </a:xfrm>
          <a:prstGeom prst="rect">
            <a:avLst/>
          </a:prstGeom>
          <a:noFill/>
        </p:spPr>
        <p:txBody>
          <a:bodyPr wrap="square" rtlCol="0">
            <a:spAutoFit/>
          </a:bodyPr>
          <a:lstStyle/>
          <a:p>
            <a:r>
              <a:rPr lang="pt-BR" dirty="0" smtClean="0"/>
              <a:t>CPV</a:t>
            </a:r>
            <a:endParaRPr lang="pt-BR" dirty="0"/>
          </a:p>
        </p:txBody>
      </p:sp>
      <p:sp>
        <p:nvSpPr>
          <p:cNvPr id="30" name="CaixaDeTexto 29"/>
          <p:cNvSpPr txBox="1"/>
          <p:nvPr/>
        </p:nvSpPr>
        <p:spPr>
          <a:xfrm>
            <a:off x="2987824" y="1833897"/>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10.000.000 (b)</a:t>
            </a:r>
            <a:endParaRPr lang="pt-BR" sz="1500" dirty="0">
              <a:latin typeface="Times New Roman" pitchFamily="18" charset="0"/>
              <a:cs typeface="Times New Roman" pitchFamily="18" charset="0"/>
            </a:endParaRPr>
          </a:p>
        </p:txBody>
      </p:sp>
      <p:sp>
        <p:nvSpPr>
          <p:cNvPr id="31" name="CaixaDeTexto 30"/>
          <p:cNvSpPr txBox="1"/>
          <p:nvPr/>
        </p:nvSpPr>
        <p:spPr>
          <a:xfrm>
            <a:off x="2985267" y="2132856"/>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a:t>
            </a:r>
            <a:r>
              <a:rPr lang="pt-BR" sz="1500" dirty="0">
                <a:latin typeface="Times New Roman" pitchFamily="18" charset="0"/>
                <a:cs typeface="Times New Roman" pitchFamily="18" charset="0"/>
              </a:rPr>
              <a:t>c</a:t>
            </a:r>
            <a:r>
              <a:rPr lang="pt-BR" sz="1500" dirty="0" smtClean="0">
                <a:latin typeface="Times New Roman" pitchFamily="18" charset="0"/>
                <a:cs typeface="Times New Roman" pitchFamily="18" charset="0"/>
              </a:rPr>
              <a:t>)</a:t>
            </a:r>
            <a:endParaRPr lang="pt-BR" sz="1500" dirty="0">
              <a:latin typeface="Times New Roman" pitchFamily="18" charset="0"/>
              <a:cs typeface="Times New Roman" pitchFamily="18" charset="0"/>
            </a:endParaRPr>
          </a:p>
        </p:txBody>
      </p:sp>
      <p:sp>
        <p:nvSpPr>
          <p:cNvPr id="32" name="CaixaDeTexto 31"/>
          <p:cNvSpPr txBox="1"/>
          <p:nvPr/>
        </p:nvSpPr>
        <p:spPr>
          <a:xfrm>
            <a:off x="4468180" y="1881699"/>
            <a:ext cx="1327956"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11.840.000 (d)</a:t>
            </a:r>
            <a:endParaRPr lang="pt-BR" sz="1500" dirty="0">
              <a:latin typeface="Times New Roman" pitchFamily="18" charset="0"/>
              <a:cs typeface="Times New Roman" pitchFamily="18" charset="0"/>
            </a:endParaRPr>
          </a:p>
        </p:txBody>
      </p:sp>
      <p:cxnSp>
        <p:nvCxnSpPr>
          <p:cNvPr id="33" name="Conector reto 32"/>
          <p:cNvCxnSpPr/>
          <p:nvPr/>
        </p:nvCxnSpPr>
        <p:spPr>
          <a:xfrm>
            <a:off x="3309303" y="2481917"/>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CaixaDeTexto 33"/>
          <p:cNvSpPr txBox="1"/>
          <p:nvPr/>
        </p:nvSpPr>
        <p:spPr>
          <a:xfrm>
            <a:off x="3059832" y="2529771"/>
            <a:ext cx="1152128" cy="323165"/>
          </a:xfrm>
          <a:prstGeom prst="rect">
            <a:avLst/>
          </a:prstGeom>
          <a:noFill/>
        </p:spPr>
        <p:txBody>
          <a:bodyPr wrap="square" rtlCol="0">
            <a:spAutoFit/>
          </a:bodyPr>
          <a:lstStyle/>
          <a:p>
            <a:r>
              <a:rPr lang="pt-BR" sz="1500" dirty="0">
                <a:latin typeface="Times New Roman" pitchFamily="18" charset="0"/>
                <a:cs typeface="Times New Roman" pitchFamily="18" charset="0"/>
              </a:rPr>
              <a:t> </a:t>
            </a:r>
            <a:r>
              <a:rPr lang="pt-BR" sz="1500" dirty="0" smtClean="0">
                <a:latin typeface="Times New Roman" pitchFamily="18" charset="0"/>
                <a:cs typeface="Times New Roman" pitchFamily="18" charset="0"/>
              </a:rPr>
              <a:t>2.960.000</a:t>
            </a:r>
            <a:endParaRPr lang="pt-BR" sz="1500" dirty="0">
              <a:latin typeface="Times New Roman" pitchFamily="18" charset="0"/>
              <a:cs typeface="Times New Roman" pitchFamily="18" charset="0"/>
            </a:endParaRPr>
          </a:p>
        </p:txBody>
      </p:sp>
      <p:cxnSp>
        <p:nvCxnSpPr>
          <p:cNvPr id="37" name="Conector reto 36"/>
          <p:cNvCxnSpPr/>
          <p:nvPr/>
        </p:nvCxnSpPr>
        <p:spPr>
          <a:xfrm>
            <a:off x="539552" y="1782108"/>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aixaDeTexto 39"/>
          <p:cNvSpPr txBox="1"/>
          <p:nvPr/>
        </p:nvSpPr>
        <p:spPr>
          <a:xfrm>
            <a:off x="179512" y="1816354"/>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4.920.000 (a)</a:t>
            </a:r>
            <a:endParaRPr lang="pt-BR" sz="1500" dirty="0">
              <a:latin typeface="Times New Roman" pitchFamily="18" charset="0"/>
              <a:cs typeface="Times New Roman" pitchFamily="18" charset="0"/>
            </a:endParaRPr>
          </a:p>
        </p:txBody>
      </p:sp>
      <p:sp>
        <p:nvSpPr>
          <p:cNvPr id="41" name="CaixaDeTexto 40"/>
          <p:cNvSpPr txBox="1"/>
          <p:nvPr/>
        </p:nvSpPr>
        <p:spPr>
          <a:xfrm>
            <a:off x="1619672" y="1833897"/>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4.920.000 (e)</a:t>
            </a:r>
            <a:endParaRPr lang="pt-BR" sz="1500" dirty="0">
              <a:latin typeface="Times New Roman" pitchFamily="18" charset="0"/>
              <a:cs typeface="Times New Roman" pitchFamily="18" charset="0"/>
            </a:endParaRPr>
          </a:p>
        </p:txBody>
      </p:sp>
      <p:sp>
        <p:nvSpPr>
          <p:cNvPr id="42" name="CaixaDeTexto 41"/>
          <p:cNvSpPr txBox="1"/>
          <p:nvPr/>
        </p:nvSpPr>
        <p:spPr>
          <a:xfrm>
            <a:off x="6084168" y="1881699"/>
            <a:ext cx="1327956"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11.840.000 (d)</a:t>
            </a:r>
            <a:endParaRPr lang="pt-BR" sz="1500" dirty="0">
              <a:latin typeface="Times New Roman" pitchFamily="18" charset="0"/>
              <a:cs typeface="Times New Roman" pitchFamily="18" charset="0"/>
            </a:endParaRPr>
          </a:p>
        </p:txBody>
      </p:sp>
      <p:cxnSp>
        <p:nvCxnSpPr>
          <p:cNvPr id="43" name="Conector reto 42"/>
          <p:cNvCxnSpPr/>
          <p:nvPr/>
        </p:nvCxnSpPr>
        <p:spPr>
          <a:xfrm>
            <a:off x="1700064" y="3970818"/>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a:off x="938834" y="3563724"/>
            <a:ext cx="1610727" cy="369332"/>
          </a:xfrm>
          <a:prstGeom prst="rect">
            <a:avLst/>
          </a:prstGeom>
          <a:noFill/>
        </p:spPr>
        <p:txBody>
          <a:bodyPr wrap="square" rtlCol="0">
            <a:spAutoFit/>
          </a:bodyPr>
          <a:lstStyle/>
          <a:p>
            <a:r>
              <a:rPr lang="pt-BR" dirty="0" smtClean="0"/>
              <a:t>CIP Aplicados</a:t>
            </a:r>
            <a:endParaRPr lang="pt-BR" dirty="0"/>
          </a:p>
        </p:txBody>
      </p:sp>
      <p:cxnSp>
        <p:nvCxnSpPr>
          <p:cNvPr id="45" name="Conector reto 44"/>
          <p:cNvCxnSpPr/>
          <p:nvPr/>
        </p:nvCxnSpPr>
        <p:spPr>
          <a:xfrm>
            <a:off x="691952" y="3970818"/>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CaixaDeTexto 45"/>
          <p:cNvSpPr txBox="1"/>
          <p:nvPr/>
        </p:nvSpPr>
        <p:spPr>
          <a:xfrm>
            <a:off x="331912" y="4005064"/>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(f)</a:t>
            </a:r>
            <a:endParaRPr lang="pt-BR" sz="1500" dirty="0">
              <a:latin typeface="Times New Roman" pitchFamily="18" charset="0"/>
              <a:cs typeface="Times New Roman" pitchFamily="18" charset="0"/>
            </a:endParaRPr>
          </a:p>
        </p:txBody>
      </p:sp>
      <p:sp>
        <p:nvSpPr>
          <p:cNvPr id="47" name="CaixaDeTexto 46"/>
          <p:cNvSpPr txBox="1"/>
          <p:nvPr/>
        </p:nvSpPr>
        <p:spPr>
          <a:xfrm>
            <a:off x="1763688" y="4005064"/>
            <a:ext cx="1368152"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(c)</a:t>
            </a:r>
            <a:endParaRPr lang="pt-BR" sz="1500" dirty="0">
              <a:latin typeface="Times New Roman" pitchFamily="18" charset="0"/>
              <a:cs typeface="Times New Roman" pitchFamily="18" charset="0"/>
            </a:endParaRPr>
          </a:p>
        </p:txBody>
      </p:sp>
      <p:cxnSp>
        <p:nvCxnSpPr>
          <p:cNvPr id="48" name="Conector reto 47"/>
          <p:cNvCxnSpPr/>
          <p:nvPr/>
        </p:nvCxnSpPr>
        <p:spPr>
          <a:xfrm>
            <a:off x="4199429" y="397511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240810" y="3975116"/>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50" name="CaixaDeTexto 49"/>
          <p:cNvSpPr txBox="1"/>
          <p:nvPr/>
        </p:nvSpPr>
        <p:spPr>
          <a:xfrm>
            <a:off x="4572000" y="3573016"/>
            <a:ext cx="1362681" cy="369332"/>
          </a:xfrm>
          <a:prstGeom prst="rect">
            <a:avLst/>
          </a:prstGeom>
          <a:noFill/>
        </p:spPr>
        <p:txBody>
          <a:bodyPr wrap="square" rtlCol="0">
            <a:spAutoFit/>
          </a:bodyPr>
          <a:lstStyle/>
          <a:p>
            <a:r>
              <a:rPr lang="pt-BR" dirty="0" smtClean="0"/>
              <a:t>Variação CIP</a:t>
            </a:r>
            <a:endParaRPr lang="pt-BR" dirty="0"/>
          </a:p>
        </p:txBody>
      </p:sp>
      <p:sp>
        <p:nvSpPr>
          <p:cNvPr id="51" name="CaixaDeTexto 50"/>
          <p:cNvSpPr txBox="1"/>
          <p:nvPr/>
        </p:nvSpPr>
        <p:spPr>
          <a:xfrm>
            <a:off x="5283741" y="4062309"/>
            <a:ext cx="1327956"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4.800.000 (f)</a:t>
            </a:r>
            <a:endParaRPr lang="pt-BR" sz="1500" dirty="0">
              <a:latin typeface="Times New Roman" pitchFamily="18" charset="0"/>
              <a:cs typeface="Times New Roman" pitchFamily="18" charset="0"/>
            </a:endParaRPr>
          </a:p>
        </p:txBody>
      </p:sp>
      <p:cxnSp>
        <p:nvCxnSpPr>
          <p:cNvPr id="52" name="Conector reto 51"/>
          <p:cNvCxnSpPr/>
          <p:nvPr/>
        </p:nvCxnSpPr>
        <p:spPr>
          <a:xfrm>
            <a:off x="4124864" y="4662527"/>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CaixaDeTexto 52"/>
          <p:cNvSpPr txBox="1"/>
          <p:nvPr/>
        </p:nvSpPr>
        <p:spPr>
          <a:xfrm>
            <a:off x="3875393" y="4710381"/>
            <a:ext cx="1152128" cy="323165"/>
          </a:xfrm>
          <a:prstGeom prst="rect">
            <a:avLst/>
          </a:prstGeom>
          <a:noFill/>
        </p:spPr>
        <p:txBody>
          <a:bodyPr wrap="square" rtlCol="0">
            <a:spAutoFit/>
          </a:bodyPr>
          <a:lstStyle/>
          <a:p>
            <a:r>
              <a:rPr lang="pt-BR" sz="1500" dirty="0">
                <a:latin typeface="Times New Roman" pitchFamily="18" charset="0"/>
                <a:cs typeface="Times New Roman" pitchFamily="18" charset="0"/>
              </a:rPr>
              <a:t> </a:t>
            </a:r>
            <a:r>
              <a:rPr lang="pt-BR" sz="1500" dirty="0" smtClean="0">
                <a:latin typeface="Times New Roman" pitchFamily="18" charset="0"/>
                <a:cs typeface="Times New Roman" pitchFamily="18" charset="0"/>
              </a:rPr>
              <a:t>120.000</a:t>
            </a:r>
            <a:endParaRPr lang="pt-BR" sz="1500" dirty="0">
              <a:latin typeface="Times New Roman" pitchFamily="18" charset="0"/>
              <a:cs typeface="Times New Roman" pitchFamily="18" charset="0"/>
            </a:endParaRPr>
          </a:p>
        </p:txBody>
      </p:sp>
      <p:sp>
        <p:nvSpPr>
          <p:cNvPr id="54" name="CaixaDeTexto 53"/>
          <p:cNvSpPr txBox="1"/>
          <p:nvPr/>
        </p:nvSpPr>
        <p:spPr>
          <a:xfrm>
            <a:off x="3873045" y="4077072"/>
            <a:ext cx="1295935" cy="323165"/>
          </a:xfrm>
          <a:prstGeom prst="rect">
            <a:avLst/>
          </a:prstGeom>
          <a:noFill/>
        </p:spPr>
        <p:txBody>
          <a:bodyPr wrap="square" rtlCol="0">
            <a:spAutoFit/>
          </a:bodyPr>
          <a:lstStyle/>
          <a:p>
            <a:r>
              <a:rPr lang="pt-BR" sz="1500" dirty="0" smtClean="0">
                <a:latin typeface="Times New Roman" pitchFamily="18" charset="0"/>
                <a:cs typeface="Times New Roman" pitchFamily="18" charset="0"/>
              </a:rPr>
              <a:t>4.920.000 (e)</a:t>
            </a:r>
            <a:endParaRPr lang="pt-BR" sz="1500" dirty="0">
              <a:latin typeface="Times New Roman" pitchFamily="18" charset="0"/>
              <a:cs typeface="Times New Roman" pitchFamily="18" charset="0"/>
            </a:endParaRPr>
          </a:p>
        </p:txBody>
      </p:sp>
      <p:sp>
        <p:nvSpPr>
          <p:cNvPr id="55" name="CaixaDeTexto 54"/>
          <p:cNvSpPr txBox="1"/>
          <p:nvPr/>
        </p:nvSpPr>
        <p:spPr>
          <a:xfrm>
            <a:off x="539552" y="5445224"/>
            <a:ext cx="8352928" cy="923330"/>
          </a:xfrm>
          <a:prstGeom prst="rect">
            <a:avLst/>
          </a:prstGeom>
          <a:noFill/>
        </p:spPr>
        <p:txBody>
          <a:bodyPr wrap="square" rtlCol="0">
            <a:spAutoFit/>
          </a:bodyPr>
          <a:lstStyle/>
          <a:p>
            <a:pPr algn="just"/>
            <a:r>
              <a:rPr lang="pt-BR" dirty="0" smtClean="0"/>
              <a:t>O saldo da conta de Variação de CIP no fim do exercício precisa ser extinto. A alocação desse valor consiste na parte relativa a produtos já vendidos, transferida para despesa (CPV), e a parte relativa aos produtos em estoque, acabados ou em processamento.</a:t>
            </a:r>
            <a:endParaRPr lang="pt-BR" dirty="0"/>
          </a:p>
        </p:txBody>
      </p:sp>
    </p:spTree>
    <p:extLst>
      <p:ext uri="{BB962C8B-B14F-4D97-AF65-F5344CB8AC3E}">
        <p14:creationId xmlns:p14="http://schemas.microsoft.com/office/powerpoint/2010/main" val="3655571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Contabilização: Variação de CIP</a:t>
            </a:r>
            <a:endParaRPr lang="pt-BR" dirty="0"/>
          </a:p>
        </p:txBody>
      </p:sp>
      <p:sp>
        <p:nvSpPr>
          <p:cNvPr id="3" name="Espaço Reservado para Conteúdo 2"/>
          <p:cNvSpPr>
            <a:spLocks noGrp="1"/>
          </p:cNvSpPr>
          <p:nvPr>
            <p:ph idx="1"/>
          </p:nvPr>
        </p:nvSpPr>
        <p:spPr/>
        <p:txBody>
          <a:bodyPr>
            <a:normAutofit lnSpcReduction="10000"/>
          </a:bodyPr>
          <a:lstStyle/>
          <a:p>
            <a:r>
              <a:rPr lang="pt-BR" sz="2500" dirty="0" smtClean="0">
                <a:latin typeface="Times New Roman" pitchFamily="18" charset="0"/>
                <a:cs typeface="Times New Roman" pitchFamily="18" charset="0"/>
              </a:rPr>
              <a:t>Débito: Produtos em estoque    $24.000</a:t>
            </a:r>
          </a:p>
          <a:p>
            <a:r>
              <a:rPr lang="pt-BR" sz="2500" dirty="0" smtClean="0">
                <a:latin typeface="Times New Roman" pitchFamily="18" charset="0"/>
                <a:cs typeface="Times New Roman" pitchFamily="18" charset="0"/>
              </a:rPr>
              <a:t>Débito: Custo dos Produtos Vendidos: $96.000</a:t>
            </a:r>
          </a:p>
          <a:p>
            <a:r>
              <a:rPr lang="pt-BR" sz="2500" dirty="0" smtClean="0">
                <a:latin typeface="Times New Roman" pitchFamily="18" charset="0"/>
                <a:cs typeface="Times New Roman" pitchFamily="18" charset="0"/>
              </a:rPr>
              <a:t>Crédito: Variação </a:t>
            </a:r>
            <a:r>
              <a:rPr lang="pt-BR" sz="2500" dirty="0" smtClean="0">
                <a:latin typeface="Times New Roman" pitchFamily="18" charset="0"/>
                <a:cs typeface="Times New Roman" pitchFamily="18" charset="0"/>
              </a:rPr>
              <a:t>CIP : $120.000</a:t>
            </a:r>
            <a:endParaRPr lang="pt-BR" sz="2500" dirty="0" smtClean="0">
              <a:latin typeface="Times New Roman" pitchFamily="18" charset="0"/>
              <a:cs typeface="Times New Roman" pitchFamily="18" charset="0"/>
            </a:endParaRPr>
          </a:p>
          <a:p>
            <a:pPr marL="0" indent="0">
              <a:buNone/>
            </a:pPr>
            <a:r>
              <a:rPr lang="pt-BR" sz="2500" dirty="0" smtClean="0">
                <a:latin typeface="Times New Roman" pitchFamily="18" charset="0"/>
                <a:cs typeface="Times New Roman" pitchFamily="18" charset="0"/>
              </a:rPr>
              <a:t>(alocação na proporção de 20% e 80%)</a:t>
            </a:r>
          </a:p>
          <a:p>
            <a:pPr marL="0" indent="0">
              <a:buNone/>
            </a:pPr>
            <a:endParaRPr lang="pt-BR" sz="2500" dirty="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O mesmo tratamento deve ser dado também no caso de a Variação ter saldo credor, isto é, de o montante dos Custos Reais ser inferior aos dos Aplicados;</a:t>
            </a:r>
          </a:p>
          <a:p>
            <a:pPr algn="just"/>
            <a:r>
              <a:rPr lang="pt-BR" sz="2000" dirty="0" smtClean="0">
                <a:latin typeface="Times New Roman" pitchFamily="18" charset="0"/>
                <a:cs typeface="Times New Roman" pitchFamily="18" charset="0"/>
              </a:rPr>
              <a:t>Na hipótese de quebra anormal de equipamentos, greve, entre outras perdas, então não há motivos para se considerar essa ineficiência como parte dos estoques nem do próprio custo dos produtos vendidos. Deve ser baixada diretamente para o Resultado na forma de Perda do período.</a:t>
            </a:r>
            <a:endParaRPr lang="pt-BR" sz="2000" dirty="0">
              <a:latin typeface="Times New Roman" pitchFamily="18" charset="0"/>
              <a:cs typeface="Times New Roman" pitchFamily="18" charset="0"/>
            </a:endParaRPr>
          </a:p>
        </p:txBody>
      </p:sp>
    </p:spTree>
    <p:extLst>
      <p:ext uri="{BB962C8B-B14F-4D97-AF65-F5344CB8AC3E}">
        <p14:creationId xmlns:p14="http://schemas.microsoft.com/office/powerpoint/2010/main" val="2122328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Autofit/>
          </a:bodyPr>
          <a:lstStyle/>
          <a:p>
            <a:r>
              <a:rPr lang="pt-BR" sz="3500" dirty="0" smtClean="0"/>
              <a:t>Análise das variações entre CIP Aplicados e Reais</a:t>
            </a:r>
            <a:endParaRPr lang="pt-BR" sz="3500"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412776"/>
                <a:ext cx="8435280" cy="5040560"/>
              </a:xfrm>
            </p:spPr>
            <p:txBody>
              <a:bodyPr>
                <a:normAutofit lnSpcReduction="10000"/>
              </a:bodyPr>
              <a:lstStyle/>
              <a:p>
                <a:pPr algn="just"/>
                <a:r>
                  <a:rPr lang="pt-BR" sz="2000" dirty="0" smtClean="0">
                    <a:latin typeface="Times New Roman" pitchFamily="18" charset="0"/>
                    <a:cs typeface="Times New Roman" pitchFamily="18" charset="0"/>
                  </a:rPr>
                  <a:t>Suponhamos que uma empresa preveja para um determinado Departamento um volume de 400 horas de mão-de-obra direta por mês, com custos indiretos fixos de $1.000.000 e variáveis de $3.000/hora de mão-de-obra direta. Sua taxa de aplicação será:</a:t>
                </a:r>
              </a:p>
              <a:p>
                <a:endParaRPr lang="pt-BR" sz="2000" dirty="0" smtClean="0">
                  <a:latin typeface="Times New Roman" pitchFamily="18" charset="0"/>
                  <a:cs typeface="Times New Roman" pitchFamily="18" charset="0"/>
                </a:endParaRPr>
              </a:p>
              <a:p>
                <a:pPr marL="0" indent="0" algn="ctr">
                  <a:buNone/>
                </a:pPr>
                <a14:m>
                  <m:oMath xmlns:m="http://schemas.openxmlformats.org/officeDocument/2006/math">
                    <m:f>
                      <m:fPr>
                        <m:ctrlPr>
                          <a:rPr lang="pt-BR" sz="2400" i="1" smtClean="0">
                            <a:latin typeface="Cambria Math"/>
                            <a:cs typeface="Times New Roman" pitchFamily="18" charset="0"/>
                          </a:rPr>
                        </m:ctrlPr>
                      </m:fPr>
                      <m:num>
                        <m:r>
                          <a:rPr lang="pt-BR" sz="2400" b="0" i="1" smtClean="0">
                            <a:latin typeface="Cambria Math"/>
                            <a:cs typeface="Times New Roman" pitchFamily="18" charset="0"/>
                          </a:rPr>
                          <m:t>1.000.000+400</m:t>
                        </m:r>
                        <m:r>
                          <a:rPr lang="pt-BR" sz="2400" b="0" i="1" smtClean="0">
                            <a:latin typeface="Cambria Math"/>
                            <a:cs typeface="Times New Roman" pitchFamily="18" charset="0"/>
                          </a:rPr>
                          <m:t>h𝑚𝑜𝑑</m:t>
                        </m:r>
                        <m:r>
                          <a:rPr lang="pt-BR" sz="2400" b="0" i="1" smtClean="0">
                            <a:latin typeface="Cambria Math"/>
                            <a:cs typeface="Times New Roman" pitchFamily="18" charset="0"/>
                          </a:rPr>
                          <m:t>∗$3.000/</m:t>
                        </m:r>
                        <m:r>
                          <a:rPr lang="pt-BR" sz="2400" b="0" i="1" smtClean="0">
                            <a:latin typeface="Cambria Math"/>
                            <a:cs typeface="Times New Roman" pitchFamily="18" charset="0"/>
                          </a:rPr>
                          <m:t>h𝑚𝑜𝑑</m:t>
                        </m:r>
                      </m:num>
                      <m:den>
                        <m:r>
                          <a:rPr lang="pt-BR" sz="2400" b="0" i="1" smtClean="0">
                            <a:latin typeface="Cambria Math"/>
                            <a:cs typeface="Times New Roman" pitchFamily="18" charset="0"/>
                          </a:rPr>
                          <m:t>400 </m:t>
                        </m:r>
                        <m:r>
                          <a:rPr lang="pt-BR" sz="2400" b="0" i="1" smtClean="0">
                            <a:latin typeface="Cambria Math"/>
                            <a:cs typeface="Times New Roman" pitchFamily="18" charset="0"/>
                          </a:rPr>
                          <m:t>h𝑚𝑜𝑑</m:t>
                        </m:r>
                      </m:den>
                    </m:f>
                  </m:oMath>
                </a14:m>
                <a:r>
                  <a:rPr lang="pt-BR" sz="2400"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$5.500/</a:t>
                </a:r>
                <a:r>
                  <a:rPr lang="pt-BR" sz="2000" dirty="0" err="1" smtClean="0">
                    <a:latin typeface="Times New Roman" pitchFamily="18" charset="0"/>
                    <a:cs typeface="Times New Roman" pitchFamily="18" charset="0"/>
                  </a:rPr>
                  <a:t>hmod</a:t>
                </a:r>
                <a:endParaRPr lang="pt-BR" sz="2000" dirty="0" smtClean="0">
                  <a:latin typeface="Times New Roman" pitchFamily="18" charset="0"/>
                  <a:cs typeface="Times New Roman" pitchFamily="18" charset="0"/>
                </a:endParaRPr>
              </a:p>
              <a:p>
                <a:pPr marL="0" indent="0">
                  <a:buNone/>
                </a:pPr>
                <a:endParaRPr lang="pt-BR" sz="2000" dirty="0">
                  <a:latin typeface="Times New Roman" pitchFamily="18" charset="0"/>
                  <a:cs typeface="Times New Roman" pitchFamily="18" charset="0"/>
                </a:endParaRPr>
              </a:p>
              <a:p>
                <a:r>
                  <a:rPr lang="pt-BR" sz="2000" dirty="0" smtClean="0">
                    <a:latin typeface="Times New Roman" pitchFamily="18" charset="0"/>
                    <a:cs typeface="Times New Roman" pitchFamily="18" charset="0"/>
                  </a:rPr>
                  <a:t>No final do mês, consegue trabalhar apenas 380 horas de mão-de-obra direta e incorre em CIP totais de$ 2.100.000. Seus CIP Aplicados serão:</a:t>
                </a:r>
              </a:p>
              <a:p>
                <a:pPr marL="0" indent="0" algn="ctr">
                  <a:buNone/>
                </a:pPr>
                <a:endParaRPr lang="pt-BR" sz="2000" dirty="0" smtClean="0">
                  <a:latin typeface="Times New Roman" pitchFamily="18" charset="0"/>
                  <a:cs typeface="Times New Roman" pitchFamily="18" charset="0"/>
                </a:endParaRPr>
              </a:p>
              <a:p>
                <a:pPr marL="0" indent="0" algn="ctr">
                  <a:buNone/>
                </a:pPr>
                <a:r>
                  <a:rPr lang="pt-BR" sz="2000" dirty="0" smtClean="0">
                    <a:latin typeface="Times New Roman" pitchFamily="18" charset="0"/>
                    <a:cs typeface="Times New Roman" pitchFamily="18" charset="0"/>
                  </a:rPr>
                  <a:t>380hm * $5.500/</a:t>
                </a:r>
                <a:r>
                  <a:rPr lang="pt-BR" sz="2000" dirty="0" err="1" smtClean="0">
                    <a:latin typeface="Times New Roman" pitchFamily="18" charset="0"/>
                    <a:cs typeface="Times New Roman" pitchFamily="18" charset="0"/>
                  </a:rPr>
                  <a:t>hmod</a:t>
                </a:r>
                <a:r>
                  <a:rPr lang="pt-BR" sz="2000" dirty="0">
                    <a:latin typeface="Times New Roman" pitchFamily="18" charset="0"/>
                    <a:cs typeface="Times New Roman" pitchFamily="18" charset="0"/>
                  </a:rPr>
                  <a:t> </a:t>
                </a:r>
                <a:r>
                  <a:rPr lang="pt-BR" sz="2000" dirty="0" smtClean="0">
                    <a:latin typeface="Times New Roman" pitchFamily="18" charset="0"/>
                    <a:cs typeface="Times New Roman" pitchFamily="18" charset="0"/>
                  </a:rPr>
                  <a:t>= $2.090.000</a:t>
                </a:r>
              </a:p>
              <a:p>
                <a:pPr marL="0" indent="0" algn="ctr">
                  <a:buNone/>
                </a:pPr>
                <a:endParaRPr lang="pt-BR" sz="2000" dirty="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A variação dos Custos Indiretos Reais e Aplicados será, portanto, de $10.000 ($2.100.000 – 2.090.000).</a:t>
                </a:r>
                <a:endParaRPr lang="pt-BR" sz="2000" dirty="0">
                  <a:latin typeface="Times New Roman" pitchFamily="18" charset="0"/>
                  <a:cs typeface="Times New Roman" pitchFamily="18" charset="0"/>
                </a:endParaRP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412776"/>
                <a:ext cx="8435280" cy="5040560"/>
              </a:xfrm>
              <a:blipFill rotWithShape="1">
                <a:blip r:embed="rId2"/>
                <a:stretch>
                  <a:fillRect l="-578" t="-1209" r="-723"/>
                </a:stretch>
              </a:blipFill>
            </p:spPr>
            <p:txBody>
              <a:bodyPr/>
              <a:lstStyle/>
              <a:p>
                <a:r>
                  <a:rPr lang="pt-BR">
                    <a:noFill/>
                  </a:rPr>
                  <a:t> </a:t>
                </a:r>
              </a:p>
            </p:txBody>
          </p:sp>
        </mc:Fallback>
      </mc:AlternateContent>
    </p:spTree>
    <p:extLst>
      <p:ext uri="{BB962C8B-B14F-4D97-AF65-F5344CB8AC3E}">
        <p14:creationId xmlns:p14="http://schemas.microsoft.com/office/powerpoint/2010/main" val="2833828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t>Variação de Volume</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124744"/>
                <a:ext cx="8229600" cy="5256584"/>
              </a:xfrm>
            </p:spPr>
            <p:txBody>
              <a:bodyPr>
                <a:normAutofit fontScale="92500" lnSpcReduction="20000"/>
              </a:bodyPr>
              <a:lstStyle/>
              <a:p>
                <a:pPr algn="just"/>
                <a:r>
                  <a:rPr lang="pt-BR" sz="2000" dirty="0" smtClean="0">
                    <a:latin typeface="Times New Roman" pitchFamily="18" charset="0"/>
                    <a:cs typeface="Times New Roman" pitchFamily="18" charset="0"/>
                  </a:rPr>
                  <a:t>A empresa usou uma taxa de $5.500/</a:t>
                </a:r>
                <a:r>
                  <a:rPr lang="pt-BR" sz="2000" dirty="0" err="1" smtClean="0">
                    <a:latin typeface="Times New Roman" pitchFamily="18" charset="0"/>
                    <a:cs typeface="Times New Roman" pitchFamily="18" charset="0"/>
                  </a:rPr>
                  <a:t>hmod</a:t>
                </a:r>
                <a:r>
                  <a:rPr lang="pt-BR" sz="2000" dirty="0" smtClean="0">
                    <a:latin typeface="Times New Roman" pitchFamily="18" charset="0"/>
                    <a:cs typeface="Times New Roman" pitchFamily="18" charset="0"/>
                  </a:rPr>
                  <a:t>, que só é válida para um volume de 400 horas de mão-de-obra direta, e a aplicou para um volume de 380 horas. Houve, portanto. Um erro na taxa em virtude do erro de previsão do volume. A taxa que deveria ser utilizada seria:</a:t>
                </a:r>
              </a:p>
              <a:p>
                <a:pPr algn="just"/>
                <a:endParaRPr lang="pt-BR" sz="2000" dirty="0" smtClean="0">
                  <a:latin typeface="Times New Roman" pitchFamily="18" charset="0"/>
                  <a:cs typeface="Times New Roman" pitchFamily="18" charset="0"/>
                </a:endParaRPr>
              </a:p>
              <a:p>
                <a:pPr marL="0" indent="0" algn="ctr">
                  <a:buNone/>
                </a:pPr>
                <a14:m>
                  <m:oMath xmlns:m="http://schemas.openxmlformats.org/officeDocument/2006/math">
                    <m:f>
                      <m:fPr>
                        <m:ctrlPr>
                          <a:rPr lang="pt-BR" sz="2600" i="1" smtClean="0">
                            <a:latin typeface="Cambria Math"/>
                            <a:cs typeface="Times New Roman" pitchFamily="18" charset="0"/>
                          </a:rPr>
                        </m:ctrlPr>
                      </m:fPr>
                      <m:num>
                        <m:r>
                          <a:rPr lang="pt-BR" sz="2600" b="0" i="1" smtClean="0">
                            <a:latin typeface="Cambria Math"/>
                            <a:cs typeface="Times New Roman" pitchFamily="18" charset="0"/>
                          </a:rPr>
                          <m:t>$1.000.000+380 </m:t>
                        </m:r>
                        <m:r>
                          <a:rPr lang="pt-BR" sz="2600" b="0" i="1" smtClean="0">
                            <a:latin typeface="Cambria Math"/>
                            <a:cs typeface="Times New Roman" pitchFamily="18" charset="0"/>
                          </a:rPr>
                          <m:t>h𝑚𝑜𝑑</m:t>
                        </m:r>
                        <m:r>
                          <a:rPr lang="pt-BR" sz="2600" b="0" i="1" smtClean="0">
                            <a:latin typeface="Cambria Math"/>
                            <a:cs typeface="Times New Roman" pitchFamily="18" charset="0"/>
                          </a:rPr>
                          <m:t>∗$3.000/</m:t>
                        </m:r>
                        <m:r>
                          <a:rPr lang="pt-BR" sz="2600" b="0" i="1" smtClean="0">
                            <a:latin typeface="Cambria Math"/>
                            <a:cs typeface="Times New Roman" pitchFamily="18" charset="0"/>
                          </a:rPr>
                          <m:t>h𝑚𝑜𝑑</m:t>
                        </m:r>
                      </m:num>
                      <m:den>
                        <m:r>
                          <a:rPr lang="pt-BR" sz="2600" b="0" i="1" smtClean="0">
                            <a:latin typeface="Cambria Math"/>
                            <a:cs typeface="Times New Roman" pitchFamily="18" charset="0"/>
                          </a:rPr>
                          <m:t>380 </m:t>
                        </m:r>
                        <m:r>
                          <a:rPr lang="pt-BR" sz="2600" b="0" i="1" smtClean="0">
                            <a:latin typeface="Cambria Math"/>
                            <a:cs typeface="Times New Roman" pitchFamily="18" charset="0"/>
                          </a:rPr>
                          <m:t>h𝑚𝑜𝑑</m:t>
                        </m:r>
                      </m:den>
                    </m:f>
                  </m:oMath>
                </a14:m>
                <a:r>
                  <a:rPr lang="pt-BR" sz="2600"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$5.631,58</a:t>
                </a:r>
              </a:p>
              <a:p>
                <a:pPr marL="0" indent="0" algn="ctr">
                  <a:buNone/>
                </a:pPr>
                <a:endParaRPr lang="pt-BR" sz="2000" dirty="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Em cada uma das 380 horas aplicadas houve uma falta de $131, 58 na Taxa de Aplicação ($5.631,58 - $ 5.500). Logo, o erro total introduzido em função da falha na precisão do volume foi:</a:t>
                </a:r>
              </a:p>
              <a:p>
                <a:pPr marL="0" indent="0" algn="just">
                  <a:buNone/>
                </a:pPr>
                <a:endParaRPr lang="pt-BR" sz="2000" dirty="0">
                  <a:latin typeface="Times New Roman" pitchFamily="18" charset="0"/>
                  <a:cs typeface="Times New Roman" pitchFamily="18" charset="0"/>
                </a:endParaRPr>
              </a:p>
              <a:p>
                <a:pPr marL="0" indent="0" algn="ctr">
                  <a:buNone/>
                </a:pPr>
                <a:r>
                  <a:rPr lang="pt-BR" sz="2000" dirty="0" smtClean="0">
                    <a:latin typeface="Times New Roman" pitchFamily="18" charset="0"/>
                    <a:cs typeface="Times New Roman" pitchFamily="18" charset="0"/>
                  </a:rPr>
                  <a:t>380 </a:t>
                </a:r>
                <a:r>
                  <a:rPr lang="pt-BR" sz="2000" dirty="0" err="1" smtClean="0">
                    <a:latin typeface="Times New Roman" pitchFamily="18" charset="0"/>
                    <a:cs typeface="Times New Roman" pitchFamily="18" charset="0"/>
                  </a:rPr>
                  <a:t>hmod</a:t>
                </a:r>
                <a:r>
                  <a:rPr lang="pt-BR" sz="2000" dirty="0" smtClean="0">
                    <a:latin typeface="Times New Roman" pitchFamily="18" charset="0"/>
                    <a:cs typeface="Times New Roman" pitchFamily="18" charset="0"/>
                  </a:rPr>
                  <a:t> * $131,58hmod = $50.000</a:t>
                </a:r>
              </a:p>
              <a:p>
                <a:pPr marL="0" indent="0" algn="ctr">
                  <a:buNone/>
                </a:pPr>
                <a:endParaRPr lang="pt-BR" sz="2000" dirty="0" smtClean="0">
                  <a:latin typeface="Times New Roman" pitchFamily="18" charset="0"/>
                  <a:cs typeface="Times New Roman" pitchFamily="18" charset="0"/>
                </a:endParaRPr>
              </a:p>
              <a:p>
                <a:pPr marL="0" indent="0" algn="just">
                  <a:buNone/>
                </a:pPr>
                <a:r>
                  <a:rPr lang="pt-BR" sz="2000" dirty="0" smtClean="0">
                    <a:latin typeface="Times New Roman" pitchFamily="18" charset="0"/>
                    <a:cs typeface="Times New Roman" pitchFamily="18" charset="0"/>
                  </a:rPr>
                  <a:t>Ou então, calculando de outra forma: a empresa aplicou CIP de $2.090.000. Se tivesse previsto corretamente o volume de </a:t>
                </a:r>
                <a:r>
                  <a:rPr lang="pt-BR" sz="2000" dirty="0" err="1" smtClean="0">
                    <a:latin typeface="Times New Roman" pitchFamily="18" charset="0"/>
                    <a:cs typeface="Times New Roman" pitchFamily="18" charset="0"/>
                  </a:rPr>
                  <a:t>hmod</a:t>
                </a:r>
                <a:r>
                  <a:rPr lang="pt-BR" sz="2000" dirty="0" smtClean="0">
                    <a:latin typeface="Times New Roman" pitchFamily="18" charset="0"/>
                    <a:cs typeface="Times New Roman" pitchFamily="18" charset="0"/>
                  </a:rPr>
                  <a:t>, teria aplicado: 380 </a:t>
                </a:r>
                <a:r>
                  <a:rPr lang="pt-BR" sz="2000" dirty="0" err="1" smtClean="0">
                    <a:latin typeface="Times New Roman" pitchFamily="18" charset="0"/>
                    <a:cs typeface="Times New Roman" pitchFamily="18" charset="0"/>
                  </a:rPr>
                  <a:t>hmod</a:t>
                </a:r>
                <a:r>
                  <a:rPr lang="pt-BR" sz="2000" dirty="0" smtClean="0">
                    <a:latin typeface="Times New Roman" pitchFamily="18" charset="0"/>
                    <a:cs typeface="Times New Roman" pitchFamily="18" charset="0"/>
                  </a:rPr>
                  <a:t> * $5.631,58 = $2.140.000. Aplicou $50.000 a menos, que representam então a Variação de Volume.</a:t>
                </a:r>
                <a:endParaRPr lang="pt-BR" sz="2000" dirty="0">
                  <a:latin typeface="Times New Roman" pitchFamily="18" charset="0"/>
                  <a:cs typeface="Times New Roman" pitchFamily="18" charset="0"/>
                </a:endParaRP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124744"/>
                <a:ext cx="8229600" cy="5256584"/>
              </a:xfrm>
              <a:blipFill rotWithShape="1">
                <a:blip r:embed="rId2"/>
                <a:stretch>
                  <a:fillRect l="-667" t="-1624" r="-667"/>
                </a:stretch>
              </a:blipFill>
            </p:spPr>
            <p:txBody>
              <a:bodyPr/>
              <a:lstStyle/>
              <a:p>
                <a:r>
                  <a:rPr lang="pt-BR">
                    <a:noFill/>
                  </a:rPr>
                  <a:t> </a:t>
                </a:r>
              </a:p>
            </p:txBody>
          </p:sp>
        </mc:Fallback>
      </mc:AlternateContent>
    </p:spTree>
    <p:extLst>
      <p:ext uri="{BB962C8B-B14F-4D97-AF65-F5344CB8AC3E}">
        <p14:creationId xmlns:p14="http://schemas.microsoft.com/office/powerpoint/2010/main" val="14198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60648"/>
            <a:ext cx="7772400" cy="1224136"/>
          </a:xfrm>
        </p:spPr>
        <p:txBody>
          <a:bodyPr>
            <a:normAutofit fontScale="90000"/>
          </a:bodyPr>
          <a:lstStyle/>
          <a:p>
            <a:r>
              <a:rPr lang="pt-BR" dirty="0" smtClean="0"/>
              <a:t>Natureza Arbitrária do Rateio dos Custos Indiretos</a:t>
            </a:r>
            <a:endParaRPr lang="pt-BR" dirty="0"/>
          </a:p>
        </p:txBody>
      </p:sp>
      <p:sp>
        <p:nvSpPr>
          <p:cNvPr id="3" name="Subtítulo 2"/>
          <p:cNvSpPr>
            <a:spLocks noGrp="1"/>
          </p:cNvSpPr>
          <p:nvPr>
            <p:ph type="subTitle" idx="1"/>
          </p:nvPr>
        </p:nvSpPr>
        <p:spPr>
          <a:xfrm>
            <a:off x="323528" y="1556792"/>
            <a:ext cx="8496944" cy="4824536"/>
          </a:xfrm>
        </p:spPr>
        <p:txBody>
          <a:bodyPr>
            <a:normAutofit fontScale="77500" lnSpcReduction="20000"/>
          </a:bodyPr>
          <a:lstStyle/>
          <a:p>
            <a:pPr algn="l"/>
            <a:r>
              <a:rPr lang="pt-BR" dirty="0" smtClean="0">
                <a:solidFill>
                  <a:schemeClr val="tx1"/>
                </a:solidFill>
              </a:rPr>
              <a:t>Suponha a seguinte situação:</a:t>
            </a:r>
          </a:p>
          <a:p>
            <a:pPr algn="l"/>
            <a:endParaRPr lang="pt-BR" dirty="0" smtClean="0"/>
          </a:p>
          <a:p>
            <a:pPr marL="342900" indent="-342900" algn="just">
              <a:buFont typeface="Arial" pitchFamily="34" charset="0"/>
              <a:buChar char="•"/>
            </a:pPr>
            <a:r>
              <a:rPr lang="pt-BR" dirty="0" smtClean="0">
                <a:solidFill>
                  <a:schemeClr val="tx1"/>
                </a:solidFill>
                <a:latin typeface="Times New Roman" pitchFamily="18" charset="0"/>
                <a:cs typeface="Times New Roman" pitchFamily="18" charset="0"/>
              </a:rPr>
              <a:t>Três estudantes moram em uma casa que tem três dormitórios. Tendo coisa melhor a fazer do que a faxina da casa, eles contratam uma faxineira, que faz a limpeza da casa uma vez por semana. Como eles deveriam dividir o custos da faxina?</a:t>
            </a:r>
          </a:p>
          <a:p>
            <a:pPr algn="just"/>
            <a:endParaRPr lang="pt-BR" dirty="0" smtClean="0">
              <a:solidFill>
                <a:schemeClr val="tx1"/>
              </a:solidFill>
              <a:latin typeface="Times New Roman" pitchFamily="18" charset="0"/>
              <a:cs typeface="Times New Roman" pitchFamily="18" charset="0"/>
            </a:endParaRPr>
          </a:p>
          <a:p>
            <a:pPr marL="342900" indent="-342900" algn="just">
              <a:buFont typeface="Arial" pitchFamily="34" charset="0"/>
              <a:buChar char="•"/>
            </a:pPr>
            <a:r>
              <a:rPr lang="pt-BR" dirty="0" smtClean="0">
                <a:solidFill>
                  <a:schemeClr val="tx1"/>
                </a:solidFill>
                <a:latin typeface="Times New Roman" pitchFamily="18" charset="0"/>
                <a:cs typeface="Times New Roman" pitchFamily="18" charset="0"/>
              </a:rPr>
              <a:t>Uma solução simples é dividir igualmente entre os três. Suponhamos, contudo, que o primeiro estudante ocupe um dormitório que tem o dobro da área dos outros dois; que o segundo estudante somente utilize a casa quatro dias por semana; e que o terceiro estudante ocupe a casa durante a semana, em um dos dois dormitórios menores – que mantém sempre limpo, porque é o mais organizado dos três.</a:t>
            </a:r>
          </a:p>
          <a:p>
            <a:pPr algn="l"/>
            <a:endParaRPr lang="pt-BR" sz="2000" dirty="0">
              <a:solidFill>
                <a:schemeClr val="tx1"/>
              </a:solidFill>
              <a:latin typeface="Times New Roman" pitchFamily="18" charset="0"/>
              <a:cs typeface="Times New Roman" pitchFamily="18" charset="0"/>
            </a:endParaRPr>
          </a:p>
          <a:p>
            <a:pPr algn="l"/>
            <a:endParaRPr lang="pt-BR"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39291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500" dirty="0" smtClean="0">
                <a:latin typeface="Times New Roman" pitchFamily="18" charset="0"/>
                <a:cs typeface="Times New Roman" pitchFamily="18" charset="0"/>
              </a:rPr>
              <a:t>Variação de Custos</a:t>
            </a:r>
            <a:endParaRPr lang="pt-BR" sz="3500" dirty="0">
              <a:latin typeface="Times New Roman" pitchFamily="18" charset="0"/>
              <a:cs typeface="Times New Roman" pitchFamily="18" charset="0"/>
            </a:endParaRPr>
          </a:p>
        </p:txBody>
      </p:sp>
      <p:sp>
        <p:nvSpPr>
          <p:cNvPr id="3" name="Espaço Reservado para Conteúdo 2"/>
          <p:cNvSpPr>
            <a:spLocks noGrp="1"/>
          </p:cNvSpPr>
          <p:nvPr>
            <p:ph idx="1"/>
          </p:nvPr>
        </p:nvSpPr>
        <p:spPr/>
        <p:txBody>
          <a:bodyPr>
            <a:normAutofit/>
          </a:bodyPr>
          <a:lstStyle/>
          <a:p>
            <a:pPr algn="just"/>
            <a:r>
              <a:rPr lang="pt-BR" sz="2500" dirty="0" smtClean="0">
                <a:latin typeface="Times New Roman" pitchFamily="18" charset="0"/>
                <a:cs typeface="Times New Roman" pitchFamily="18" charset="0"/>
              </a:rPr>
              <a:t>Os CIP previstos originalmente eram de $2.200.000; mas esse montante é válido para 400 </a:t>
            </a:r>
            <a:r>
              <a:rPr lang="pt-BR" sz="2500" dirty="0" err="1" smtClean="0">
                <a:latin typeface="Times New Roman" pitchFamily="18" charset="0"/>
                <a:cs typeface="Times New Roman" pitchFamily="18" charset="0"/>
              </a:rPr>
              <a:t>hmod</a:t>
            </a:r>
            <a:r>
              <a:rPr lang="pt-BR" sz="2500" dirty="0" smtClean="0">
                <a:latin typeface="Times New Roman" pitchFamily="18" charset="0"/>
                <a:cs typeface="Times New Roman" pitchFamily="18" charset="0"/>
              </a:rPr>
              <a:t>. Para um total de 380 </a:t>
            </a:r>
            <a:r>
              <a:rPr lang="pt-BR" sz="2500" dirty="0" err="1" smtClean="0">
                <a:latin typeface="Times New Roman" pitchFamily="18" charset="0"/>
                <a:cs typeface="Times New Roman" pitchFamily="18" charset="0"/>
              </a:rPr>
              <a:t>hmod</a:t>
            </a:r>
            <a:r>
              <a:rPr lang="pt-BR" sz="2500" dirty="0" smtClean="0">
                <a:latin typeface="Times New Roman" pitchFamily="18" charset="0"/>
                <a:cs typeface="Times New Roman" pitchFamily="18" charset="0"/>
              </a:rPr>
              <a:t>, a previsão correta seria de $2.140.000 (1.000.000 de CIP fixos + 380*$3.000 </a:t>
            </a:r>
            <a:r>
              <a:rPr lang="pt-BR" sz="2500" dirty="0" err="1" smtClean="0">
                <a:latin typeface="Times New Roman" pitchFamily="18" charset="0"/>
                <a:cs typeface="Times New Roman" pitchFamily="18" charset="0"/>
              </a:rPr>
              <a:t>hmod</a:t>
            </a:r>
            <a:r>
              <a:rPr lang="pt-BR" sz="2500" dirty="0" smtClean="0">
                <a:latin typeface="Times New Roman" pitchFamily="18" charset="0"/>
                <a:cs typeface="Times New Roman" pitchFamily="18" charset="0"/>
              </a:rPr>
              <a:t> de CIP Variáveis). Logo, se os CIP realmente incorridos fossem de $2.140.000,não haveria nenhum erro em termos de previsão de custos, já que somente o volume teria sido responsável pela diferença total, e os custos teriam comportado conforme o previsto.</a:t>
            </a:r>
          </a:p>
          <a:p>
            <a:pPr algn="just"/>
            <a:r>
              <a:rPr lang="pt-BR" sz="2500" dirty="0" smtClean="0">
                <a:latin typeface="Times New Roman" pitchFamily="18" charset="0"/>
                <a:cs typeface="Times New Roman" pitchFamily="18" charset="0"/>
              </a:rPr>
              <a:t>Mas o CIP Reais não foram os $2.140.000, e sim $2.100.000, havendo assim uma Variação Favorável de $40.000 nos Custos.</a:t>
            </a:r>
            <a:endParaRPr lang="pt-BR" sz="2500" dirty="0">
              <a:latin typeface="Times New Roman" pitchFamily="18" charset="0"/>
              <a:cs typeface="Times New Roman" pitchFamily="18" charset="0"/>
            </a:endParaRPr>
          </a:p>
        </p:txBody>
      </p:sp>
    </p:spTree>
    <p:extLst>
      <p:ext uri="{BB962C8B-B14F-4D97-AF65-F5344CB8AC3E}">
        <p14:creationId xmlns:p14="http://schemas.microsoft.com/office/powerpoint/2010/main" val="2259906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Variação Total</a:t>
            </a:r>
            <a:endParaRPr lang="pt-BR" dirty="0"/>
          </a:p>
        </p:txBody>
      </p:sp>
      <p:sp>
        <p:nvSpPr>
          <p:cNvPr id="3" name="Espaço Reservado para Conteúdo 2"/>
          <p:cNvSpPr>
            <a:spLocks noGrp="1"/>
          </p:cNvSpPr>
          <p:nvPr>
            <p:ph idx="1"/>
          </p:nvPr>
        </p:nvSpPr>
        <p:spPr/>
        <p:txBody>
          <a:bodyPr/>
          <a:lstStyle/>
          <a:p>
            <a:pPr marL="0" indent="0">
              <a:buNone/>
            </a:pPr>
            <a:r>
              <a:rPr lang="pt-BR" dirty="0" smtClean="0"/>
              <a:t>Variação de Volume =  $50.000 (Desfavorável)</a:t>
            </a:r>
          </a:p>
          <a:p>
            <a:pPr marL="0" indent="0">
              <a:buNone/>
            </a:pPr>
            <a:r>
              <a:rPr lang="pt-BR" dirty="0" smtClean="0"/>
              <a:t>Variação de Custos =    $40.000 (Favorável)</a:t>
            </a:r>
          </a:p>
          <a:p>
            <a:pPr marL="0" indent="0">
              <a:buNone/>
            </a:pPr>
            <a:r>
              <a:rPr lang="pt-BR" b="1" dirty="0" smtClean="0"/>
              <a:t>Variação Total =             </a:t>
            </a:r>
            <a:r>
              <a:rPr lang="pt-BR" dirty="0" smtClean="0"/>
              <a:t>$10.000 </a:t>
            </a:r>
            <a:r>
              <a:rPr lang="pt-BR" dirty="0"/>
              <a:t>(</a:t>
            </a:r>
            <a:r>
              <a:rPr lang="pt-BR" dirty="0" smtClean="0"/>
              <a:t>Desfavorável)</a:t>
            </a:r>
          </a:p>
          <a:p>
            <a:pPr marL="0" indent="0">
              <a:buNone/>
            </a:pPr>
            <a:endParaRPr lang="pt-BR" dirty="0"/>
          </a:p>
          <a:p>
            <a:pPr marL="0" indent="0" algn="just">
              <a:buNone/>
            </a:pPr>
            <a:r>
              <a:rPr lang="pt-BR" sz="2500" dirty="0" smtClean="0">
                <a:latin typeface="Times New Roman" pitchFamily="18" charset="0"/>
                <a:cs typeface="Times New Roman" pitchFamily="18" charset="0"/>
              </a:rPr>
              <a:t>A análise de variação de CIP pode ficar enriquecida quando realizada por atividades, dentro do enfoque do Custeio por Atividades (ABC). Com o ABC podemos, inclusive, analisar também variações de eficiência no desempenho das atividades.</a:t>
            </a:r>
            <a:endParaRPr lang="pt-BR" sz="2500" dirty="0">
              <a:latin typeface="Times New Roman" pitchFamily="18" charset="0"/>
              <a:cs typeface="Times New Roman" pitchFamily="18" charset="0"/>
            </a:endParaRPr>
          </a:p>
        </p:txBody>
      </p:sp>
    </p:spTree>
    <p:extLst>
      <p:ext uri="{BB962C8B-B14F-4D97-AF65-F5344CB8AC3E}">
        <p14:creationId xmlns:p14="http://schemas.microsoft.com/office/powerpoint/2010/main" val="3890972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Presença de Altas Taxas de Inflação</a:t>
            </a:r>
            <a:endParaRPr lang="pt-BR" dirty="0"/>
          </a:p>
        </p:txBody>
      </p:sp>
      <p:sp>
        <p:nvSpPr>
          <p:cNvPr id="3" name="Espaço Reservado para Conteúdo 2"/>
          <p:cNvSpPr>
            <a:spLocks noGrp="1"/>
          </p:cNvSpPr>
          <p:nvPr>
            <p:ph idx="1"/>
          </p:nvPr>
        </p:nvSpPr>
        <p:spPr/>
        <p:txBody>
          <a:bodyPr>
            <a:normAutofit/>
          </a:bodyPr>
          <a:lstStyle/>
          <a:p>
            <a:pPr algn="just"/>
            <a:r>
              <a:rPr lang="pt-BR" sz="2500" dirty="0" smtClean="0">
                <a:latin typeface="Times New Roman" pitchFamily="18" charset="0"/>
                <a:cs typeface="Times New Roman" pitchFamily="18" charset="0"/>
              </a:rPr>
              <a:t>Quando a inflação é alta, é claro que pode não ser possível o uso de uma Taxa de Aplicação de Custos Indiretos para todo o ano. Assim, o normal é atualizar essa taxa praticamente em cada mês. Isso pode ser feito com a correção da taxa por um índice de inflação, como o IPC, de tal forma que a variação de Custos indique a diferença entre os custos Reais e Aplicados já com o expurgo dos efeitos da inflação.</a:t>
            </a:r>
            <a:endParaRPr lang="pt-BR" sz="2500" dirty="0">
              <a:latin typeface="Times New Roman" pitchFamily="18" charset="0"/>
              <a:cs typeface="Times New Roman" pitchFamily="18" charset="0"/>
            </a:endParaRPr>
          </a:p>
        </p:txBody>
      </p:sp>
    </p:spTree>
    <p:extLst>
      <p:ext uri="{BB962C8B-B14F-4D97-AF65-F5344CB8AC3E}">
        <p14:creationId xmlns:p14="http://schemas.microsoft.com/office/powerpoint/2010/main" val="92294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Outro exemplo: Rateio do Aluguel</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801543491"/>
              </p:ext>
            </p:extLst>
          </p:nvPr>
        </p:nvGraphicFramePr>
        <p:xfrm>
          <a:off x="395534" y="1556795"/>
          <a:ext cx="8496945" cy="4320476"/>
        </p:xfrm>
        <a:graphic>
          <a:graphicData uri="http://schemas.openxmlformats.org/drawingml/2006/table">
            <a:tbl>
              <a:tblPr>
                <a:tableStyleId>{6E25E649-3F16-4E02-A733-19D2CDBF48F0}</a:tableStyleId>
              </a:tblPr>
              <a:tblGrid>
                <a:gridCol w="2016226"/>
                <a:gridCol w="1280004"/>
                <a:gridCol w="1731449"/>
                <a:gridCol w="1800452"/>
                <a:gridCol w="1668814"/>
              </a:tblGrid>
              <a:tr h="465798">
                <a:tc>
                  <a:txBody>
                    <a:bodyPr/>
                    <a:lstStyle/>
                    <a:p>
                      <a:pPr algn="l"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Critério 1</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Critério 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762844">
                <a:tc>
                  <a:txBody>
                    <a:bodyPr/>
                    <a:lstStyle/>
                    <a:p>
                      <a:pPr algn="ctr" fontAlgn="b"/>
                      <a:r>
                        <a:rPr lang="pt-BR" sz="2000" b="1" u="none" strike="noStrike" dirty="0">
                          <a:effectLst/>
                        </a:rPr>
                        <a:t>Departamentos</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Área em M</a:t>
                      </a:r>
                      <a:r>
                        <a:rPr lang="pt-BR" sz="2000" b="1" u="none" strike="noStrike" baseline="30000" dirty="0">
                          <a:effectLst/>
                        </a:rPr>
                        <a:t>2</a:t>
                      </a:r>
                      <a:endParaRPr lang="pt-BR" sz="2000" b="1" i="0" u="none" strike="noStrike" baseline="30000"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Alocação do Aluguel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Fator de Ponderação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rPr>
                        <a:t>Alocação do Aluguel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465798">
                <a:tc>
                  <a:txBody>
                    <a:bodyPr/>
                    <a:lstStyle/>
                    <a:p>
                      <a:pPr algn="l" fontAlgn="b"/>
                      <a:r>
                        <a:rPr lang="pt-BR" sz="2000" u="none" strike="noStrike" dirty="0">
                          <a:effectLst/>
                        </a:rPr>
                        <a:t>Vendas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400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6.486,49</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5</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15.000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65798">
                <a:tc>
                  <a:txBody>
                    <a:bodyPr/>
                    <a:lstStyle/>
                    <a:p>
                      <a:pPr algn="l" fontAlgn="b"/>
                      <a:r>
                        <a:rPr lang="pt-BR" sz="2000" u="none" strike="noStrike" dirty="0">
                          <a:effectLst/>
                        </a:rPr>
                        <a:t>Administração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200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3.243,24</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3</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4.500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65798">
                <a:tc>
                  <a:txBody>
                    <a:bodyPr/>
                    <a:lstStyle/>
                    <a:p>
                      <a:pPr algn="l" fontAlgn="b"/>
                      <a:r>
                        <a:rPr lang="pt-BR" sz="2000" u="none" strike="noStrike" dirty="0">
                          <a:effectLst/>
                        </a:rPr>
                        <a:t>Corte</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600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9.729,73</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4.500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65798">
                <a:tc>
                  <a:txBody>
                    <a:bodyPr/>
                    <a:lstStyle/>
                    <a:p>
                      <a:pPr algn="l" fontAlgn="b"/>
                      <a:r>
                        <a:rPr lang="pt-BR" sz="2000" u="none" strike="noStrike" dirty="0">
                          <a:effectLst/>
                        </a:rPr>
                        <a:t>Soldagem</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500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8.108,11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3.750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762844">
                <a:tc>
                  <a:txBody>
                    <a:bodyPr/>
                    <a:lstStyle/>
                    <a:p>
                      <a:pPr algn="l" fontAlgn="b"/>
                      <a:r>
                        <a:rPr lang="pt-BR" sz="2000" u="none" strike="noStrike" dirty="0">
                          <a:effectLst/>
                        </a:rPr>
                        <a:t>Pintura e Acabamento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150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2.432,43</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rPr>
                        <a:t>2</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2.250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65798">
                <a:tc>
                  <a:txBody>
                    <a:bodyPr/>
                    <a:lstStyle/>
                    <a:p>
                      <a:pPr algn="ctr" fontAlgn="b"/>
                      <a:r>
                        <a:rPr lang="pt-BR" sz="2000" b="1" u="none" strike="noStrike" dirty="0">
                          <a:effectLst/>
                        </a:rPr>
                        <a:t>Total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rPr>
                        <a:t>1.850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rPr>
                        <a:t>30.000.00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rPr>
                        <a:t>Total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rPr>
                        <a:t>30.000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45126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Rateio dos Custos dos Departamentos</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793862185"/>
              </p:ext>
            </p:extLst>
          </p:nvPr>
        </p:nvGraphicFramePr>
        <p:xfrm>
          <a:off x="611558" y="1628797"/>
          <a:ext cx="8208913" cy="4002742"/>
        </p:xfrm>
        <a:graphic>
          <a:graphicData uri="http://schemas.openxmlformats.org/drawingml/2006/table">
            <a:tbl>
              <a:tblPr>
                <a:tableStyleId>{9D7B26C5-4107-4FEC-AEDC-1716B250A1EF}</a:tableStyleId>
              </a:tblPr>
              <a:tblGrid>
                <a:gridCol w="3285955"/>
                <a:gridCol w="1545394"/>
                <a:gridCol w="1688782"/>
                <a:gridCol w="1688782"/>
              </a:tblGrid>
              <a:tr h="542573">
                <a:tc>
                  <a:txBody>
                    <a:bodyPr/>
                    <a:lstStyle/>
                    <a:p>
                      <a:pPr algn="ctr" fontAlgn="b"/>
                      <a:r>
                        <a:rPr lang="pt-BR" sz="2200" b="1" u="none" strike="noStrike" dirty="0">
                          <a:effectLst/>
                        </a:rPr>
                        <a:t>Custos</a:t>
                      </a:r>
                      <a:endParaRPr lang="pt-BR" sz="2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b="1" u="none" strike="noStrike">
                          <a:effectLst/>
                        </a:rPr>
                        <a:t>M</a:t>
                      </a:r>
                      <a:endParaRPr lang="pt-BR" sz="22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b="1" u="none" strike="noStrike" dirty="0">
                          <a:effectLst/>
                        </a:rPr>
                        <a:t>N</a:t>
                      </a:r>
                      <a:endParaRPr lang="pt-BR" sz="2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b="1" u="none" strike="noStrike" dirty="0">
                          <a:effectLst/>
                        </a:rPr>
                        <a:t>Total</a:t>
                      </a:r>
                      <a:endParaRPr lang="pt-BR" sz="2200" b="1" i="0" u="none" strike="noStrike" dirty="0">
                        <a:solidFill>
                          <a:srgbClr val="000000"/>
                        </a:solidFill>
                        <a:effectLst/>
                        <a:latin typeface="Times New Roman" pitchFamily="18" charset="0"/>
                        <a:cs typeface="Times New Roman" pitchFamily="18" charset="0"/>
                      </a:endParaRPr>
                    </a:p>
                  </a:txBody>
                  <a:tcPr marL="9525" marR="9525" marT="9525" marB="0" anchor="b"/>
                </a:tc>
              </a:tr>
              <a:tr h="747304">
                <a:tc>
                  <a:txBody>
                    <a:bodyPr/>
                    <a:lstStyle/>
                    <a:p>
                      <a:pPr algn="l" fontAlgn="b"/>
                      <a:r>
                        <a:rPr lang="pt-BR" sz="2200" u="none" strike="noStrike" dirty="0">
                          <a:effectLst/>
                        </a:rPr>
                        <a:t>Matéria-prima aplicada em cada produto</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5.000.000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7.000.000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12.000.000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r h="542573">
                <a:tc>
                  <a:txBody>
                    <a:bodyPr/>
                    <a:lstStyle/>
                    <a:p>
                      <a:pPr algn="l" fontAlgn="b"/>
                      <a:r>
                        <a:rPr lang="pt-BR" sz="2200" u="none" strike="noStrike" dirty="0">
                          <a:effectLst/>
                        </a:rPr>
                        <a:t>Mão-de-obra direta aplicada</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2.000.000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r h="542573">
                <a:tc>
                  <a:txBody>
                    <a:bodyPr/>
                    <a:lstStyle/>
                    <a:p>
                      <a:pPr algn="l" fontAlgn="b"/>
                      <a:r>
                        <a:rPr lang="pt-BR" sz="2200" u="none" strike="noStrike">
                          <a:effectLst/>
                        </a:rPr>
                        <a:t>Custos diretos totais</a:t>
                      </a:r>
                      <a:endParaRPr lang="pt-BR" sz="22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6.000.000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8.000.000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14.000.000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r h="542573">
                <a:tc>
                  <a:txBody>
                    <a:bodyPr/>
                    <a:lstStyle/>
                    <a:p>
                      <a:pPr algn="l" fontAlgn="b"/>
                      <a:r>
                        <a:rPr lang="pt-BR" sz="2200" u="none" strike="noStrike">
                          <a:effectLst/>
                        </a:rPr>
                        <a:t>Custos indiretos a ratear</a:t>
                      </a:r>
                      <a:endParaRPr lang="pt-BR" sz="22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a:effectLst/>
                        </a:rPr>
                        <a:t>?</a:t>
                      </a:r>
                      <a:endParaRPr lang="pt-BR" sz="2200" b="0" i="0" u="none" strike="noStrike" dirty="0">
                        <a:solidFill>
                          <a:schemeClr val="tx1"/>
                        </a:solidFill>
                        <a:effectLst/>
                        <a:latin typeface="Times New Roman" pitchFamily="18" charset="0"/>
                        <a:cs typeface="Times New Roman" pitchFamily="18" charset="0"/>
                      </a:endParaRPr>
                    </a:p>
                  </a:txBody>
                  <a:tcPr marL="9525" marR="9525" marT="9525" marB="0" anchor="b">
                    <a:solidFill>
                      <a:schemeClr val="accent1">
                        <a:lumMod val="60000"/>
                        <a:lumOff val="40000"/>
                      </a:schemeClr>
                    </a:solidFill>
                  </a:tcPr>
                </a:tc>
                <a:tc>
                  <a:txBody>
                    <a:bodyPr/>
                    <a:lstStyle/>
                    <a:p>
                      <a:pPr algn="ctr" fontAlgn="b"/>
                      <a:r>
                        <a:rPr lang="pt-BR" sz="2200" u="none" strike="noStrike" dirty="0">
                          <a:effectLst/>
                        </a:rPr>
                        <a:t>?</a:t>
                      </a:r>
                      <a:endParaRPr lang="pt-BR" sz="2200" b="0" i="0" u="none" strike="noStrike" dirty="0">
                        <a:solidFill>
                          <a:schemeClr val="tx1"/>
                        </a:solidFill>
                        <a:effectLst/>
                        <a:latin typeface="Times New Roman" pitchFamily="18" charset="0"/>
                        <a:cs typeface="Times New Roman" pitchFamily="18" charset="0"/>
                      </a:endParaRPr>
                    </a:p>
                  </a:txBody>
                  <a:tcPr marL="9525" marR="9525" marT="9525" marB="0" anchor="b">
                    <a:solidFill>
                      <a:schemeClr val="accent1">
                        <a:lumMod val="60000"/>
                        <a:lumOff val="40000"/>
                      </a:schemeClr>
                    </a:solidFill>
                  </a:tcPr>
                </a:tc>
                <a:tc>
                  <a:txBody>
                    <a:bodyPr/>
                    <a:lstStyle/>
                    <a:p>
                      <a:pPr algn="ctr" fontAlgn="b"/>
                      <a:r>
                        <a:rPr lang="pt-BR" sz="2200" u="none" strike="noStrike" dirty="0" smtClean="0">
                          <a:effectLst/>
                        </a:rPr>
                        <a:t>5.400.000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r h="542573">
                <a:tc>
                  <a:txBody>
                    <a:bodyPr/>
                    <a:lstStyle/>
                    <a:p>
                      <a:pPr algn="ctr" fontAlgn="b"/>
                      <a:r>
                        <a:rPr lang="pt-BR" sz="2200" b="1" u="none" strike="noStrike" dirty="0">
                          <a:effectLst/>
                        </a:rPr>
                        <a:t>Total</a:t>
                      </a:r>
                      <a:endParaRPr lang="pt-BR" sz="22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a:effectLst/>
                        </a:rPr>
                        <a:t>?</a:t>
                      </a:r>
                      <a:endParaRPr lang="pt-BR" sz="2200" b="0" i="0" u="none" strike="noStrike">
                        <a:solidFill>
                          <a:schemeClr val="tx1"/>
                        </a:solidFill>
                        <a:effectLst/>
                        <a:latin typeface="Times New Roman" pitchFamily="18" charset="0"/>
                        <a:cs typeface="Times New Roman" pitchFamily="18" charset="0"/>
                      </a:endParaRPr>
                    </a:p>
                  </a:txBody>
                  <a:tcPr marL="9525" marR="9525" marT="9525" marB="0" anchor="b">
                    <a:solidFill>
                      <a:schemeClr val="accent1">
                        <a:lumMod val="60000"/>
                        <a:lumOff val="40000"/>
                      </a:schemeClr>
                    </a:solidFill>
                  </a:tcPr>
                </a:tc>
                <a:tc>
                  <a:txBody>
                    <a:bodyPr/>
                    <a:lstStyle/>
                    <a:p>
                      <a:pPr algn="ctr" fontAlgn="b"/>
                      <a:r>
                        <a:rPr lang="pt-BR" sz="2200" u="none" strike="noStrike" dirty="0">
                          <a:effectLst/>
                        </a:rPr>
                        <a:t>?</a:t>
                      </a:r>
                      <a:endParaRPr lang="pt-BR" sz="2200" b="0" i="0" u="none" strike="noStrike" dirty="0">
                        <a:solidFill>
                          <a:schemeClr val="tx1"/>
                        </a:solidFill>
                        <a:effectLst/>
                        <a:latin typeface="Times New Roman" pitchFamily="18" charset="0"/>
                        <a:cs typeface="Times New Roman" pitchFamily="18" charset="0"/>
                      </a:endParaRPr>
                    </a:p>
                  </a:txBody>
                  <a:tcPr marL="9525" marR="9525" marT="9525" marB="0" anchor="b">
                    <a:solidFill>
                      <a:schemeClr val="accent1">
                        <a:lumMod val="60000"/>
                        <a:lumOff val="40000"/>
                      </a:schemeClr>
                    </a:solidFill>
                  </a:tcPr>
                </a:tc>
                <a:tc>
                  <a:txBody>
                    <a:bodyPr/>
                    <a:lstStyle/>
                    <a:p>
                      <a:pPr algn="ctr" fontAlgn="b"/>
                      <a:r>
                        <a:rPr lang="pt-BR" sz="2200" u="none" strike="noStrike" dirty="0" smtClean="0">
                          <a:effectLst/>
                        </a:rPr>
                        <a:t>19.400.000</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r h="542573">
                <a:tc>
                  <a:txBody>
                    <a:bodyPr/>
                    <a:lstStyle/>
                    <a:p>
                      <a:pPr algn="ctr" fontAlgn="b"/>
                      <a:r>
                        <a:rPr lang="pt-BR" sz="2200" u="none" strike="noStrike">
                          <a:effectLst/>
                        </a:rPr>
                        <a:t>Horas-máquina utilizadas</a:t>
                      </a:r>
                      <a:endParaRPr lang="pt-BR" sz="22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1.400 </a:t>
                      </a:r>
                      <a:r>
                        <a:rPr lang="pt-BR" sz="2200" u="none" strike="noStrike" dirty="0">
                          <a:effectLst/>
                        </a:rPr>
                        <a:t>hm</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1.000 </a:t>
                      </a:r>
                      <a:r>
                        <a:rPr lang="pt-BR" sz="2200" u="none" strike="noStrike" dirty="0">
                          <a:effectLst/>
                        </a:rPr>
                        <a:t>hm</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200" u="none" strike="noStrike" dirty="0" smtClean="0">
                          <a:effectLst/>
                        </a:rPr>
                        <a:t>2.400 </a:t>
                      </a:r>
                      <a:r>
                        <a:rPr lang="pt-BR" sz="2200" u="none" strike="noStrike" dirty="0">
                          <a:effectLst/>
                        </a:rPr>
                        <a:t>hm</a:t>
                      </a:r>
                      <a:endParaRPr lang="pt-BR" sz="22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1177683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Rateio dos Custos dos Departamentos: Continuação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306980990"/>
              </p:ext>
            </p:extLst>
          </p:nvPr>
        </p:nvGraphicFramePr>
        <p:xfrm>
          <a:off x="395535" y="1844824"/>
          <a:ext cx="8424936" cy="2016223"/>
        </p:xfrm>
        <a:graphic>
          <a:graphicData uri="http://schemas.openxmlformats.org/drawingml/2006/table">
            <a:tbl>
              <a:tblPr>
                <a:tableStyleId>{9D7B26C5-4107-4FEC-AEDC-1716B250A1EF}</a:tableStyleId>
              </a:tblPr>
              <a:tblGrid>
                <a:gridCol w="1630998"/>
                <a:gridCol w="1753379"/>
                <a:gridCol w="2520280"/>
                <a:gridCol w="2520279"/>
              </a:tblGrid>
              <a:tr h="734617">
                <a:tc>
                  <a:txBody>
                    <a:bodyPr/>
                    <a:lstStyle/>
                    <a:p>
                      <a:pPr algn="ctr" fontAlgn="b"/>
                      <a:r>
                        <a:rPr lang="pt-BR" sz="2000" u="none" strike="noStrike" dirty="0" smtClean="0">
                          <a:effectLst/>
                        </a:rPr>
                        <a:t>Produtos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rPr>
                        <a:t>Horas-Máquinas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rPr>
                        <a:t>Mão-de-Obra Direta</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rPr>
                        <a:t>Matéria-prima Aplicada</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427202">
                <a:tc>
                  <a:txBody>
                    <a:bodyPr/>
                    <a:lstStyle/>
                    <a:p>
                      <a:pPr algn="l" fontAlgn="b"/>
                      <a:r>
                        <a:rPr lang="pt-BR" sz="2000" u="none" strike="noStrike" dirty="0">
                          <a:effectLst/>
                        </a:rPr>
                        <a:t>Produto M</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3.150.000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2.250.000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27202">
                <a:tc>
                  <a:txBody>
                    <a:bodyPr/>
                    <a:lstStyle/>
                    <a:p>
                      <a:pPr algn="l" fontAlgn="b"/>
                      <a:r>
                        <a:rPr lang="pt-BR" sz="2000" u="none" strike="noStrike">
                          <a:effectLst/>
                        </a:rPr>
                        <a:t>Produto N</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2.250.000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2.700.000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3.150.000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27202">
                <a:tc>
                  <a:txBody>
                    <a:bodyPr/>
                    <a:lstStyle/>
                    <a:p>
                      <a:pPr algn="ctr" fontAlgn="b"/>
                      <a:r>
                        <a:rPr lang="pt-BR" sz="2000" u="none" strike="noStrike">
                          <a:effectLst/>
                        </a:rPr>
                        <a:t>Total</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5.400.000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5.400.000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rPr>
                        <a:t>5.400.000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
        <p:nvSpPr>
          <p:cNvPr id="5" name="CaixaDeTexto 4"/>
          <p:cNvSpPr txBox="1"/>
          <p:nvPr/>
        </p:nvSpPr>
        <p:spPr>
          <a:xfrm>
            <a:off x="395536" y="4437112"/>
            <a:ext cx="8352928" cy="1631216"/>
          </a:xfrm>
          <a:prstGeom prst="rect">
            <a:avLst/>
          </a:prstGeom>
          <a:noFill/>
        </p:spPr>
        <p:txBody>
          <a:bodyPr wrap="square" rtlCol="0">
            <a:spAutoFit/>
          </a:bodyPr>
          <a:lstStyle/>
          <a:p>
            <a:pPr marL="285750" indent="-285750" algn="just">
              <a:buFont typeface="Arial" pitchFamily="34" charset="0"/>
              <a:buChar char="•"/>
            </a:pPr>
            <a:r>
              <a:rPr lang="pt-BR" sz="2000" dirty="0" smtClean="0">
                <a:latin typeface="Times New Roman" pitchFamily="18" charset="0"/>
                <a:cs typeface="Times New Roman" pitchFamily="18" charset="0"/>
              </a:rPr>
              <a:t>Para a alocação dos Custos Indiretos de Fabricação é necessário proceder a uma análise de seus componentes e verificação de quais critérios melhor se relacionam esses Custos com os produtos. </a:t>
            </a:r>
          </a:p>
          <a:p>
            <a:pPr marL="285750" indent="-285750" algn="just">
              <a:buFont typeface="Arial" pitchFamily="34" charset="0"/>
              <a:buChar char="•"/>
            </a:pPr>
            <a:r>
              <a:rPr lang="pt-BR" sz="2000" dirty="0" smtClean="0">
                <a:latin typeface="Times New Roman" pitchFamily="18" charset="0"/>
                <a:cs typeface="Times New Roman" pitchFamily="18" charset="0"/>
              </a:rPr>
              <a:t>O desconhecimento da tecnologia de produção pode provocar aparecimento de impropriedades  de vulto na apuração dos custos.</a:t>
            </a:r>
            <a:endParaRPr lang="pt-BR" sz="2000" dirty="0">
              <a:latin typeface="Times New Roman" pitchFamily="18" charset="0"/>
              <a:cs typeface="Times New Roman" pitchFamily="18" charset="0"/>
            </a:endParaRPr>
          </a:p>
        </p:txBody>
      </p:sp>
    </p:spTree>
    <p:extLst>
      <p:ext uri="{BB962C8B-B14F-4D97-AF65-F5344CB8AC3E}">
        <p14:creationId xmlns:p14="http://schemas.microsoft.com/office/powerpoint/2010/main" val="1865292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Influência dos Custos Fixos e Variáveis</a:t>
            </a:r>
            <a:endParaRPr lang="pt-BR" dirty="0"/>
          </a:p>
        </p:txBody>
      </p:sp>
      <p:sp>
        <p:nvSpPr>
          <p:cNvPr id="3" name="Espaço Reservado para Conteúdo 2"/>
          <p:cNvSpPr>
            <a:spLocks noGrp="1"/>
          </p:cNvSpPr>
          <p:nvPr>
            <p:ph idx="1"/>
          </p:nvPr>
        </p:nvSpPr>
        <p:spPr/>
        <p:txBody>
          <a:bodyPr/>
          <a:lstStyle/>
          <a:p>
            <a:r>
              <a:rPr lang="pt-BR" dirty="0" smtClean="0"/>
              <a:t>Recomendações:</a:t>
            </a:r>
          </a:p>
          <a:p>
            <a:pPr lvl="1" algn="just"/>
            <a:r>
              <a:rPr lang="pt-BR" dirty="0" smtClean="0"/>
              <a:t>Os departamentos cujos custos sejam predominantemente fixos devem ser rateados à base de potencial de uso; e </a:t>
            </a:r>
          </a:p>
          <a:p>
            <a:pPr lvl="1" algn="just"/>
            <a:r>
              <a:rPr lang="pt-BR" dirty="0" smtClean="0"/>
              <a:t>Os departamentos cujos custos sejam predominantemente variáveis devem ser rateados à base do serviço realmente prestado.</a:t>
            </a:r>
          </a:p>
          <a:p>
            <a:pPr lvl="1" algn="just"/>
            <a:endParaRPr lang="pt-BR" dirty="0"/>
          </a:p>
        </p:txBody>
      </p:sp>
    </p:spTree>
    <p:extLst>
      <p:ext uri="{BB962C8B-B14F-4D97-AF65-F5344CB8AC3E}">
        <p14:creationId xmlns:p14="http://schemas.microsoft.com/office/powerpoint/2010/main" val="3270330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Exemplo: custos fixos e variáveis</a:t>
            </a:r>
            <a:endParaRPr lang="pt-BR" dirty="0"/>
          </a:p>
        </p:txBody>
      </p:sp>
      <p:sp>
        <p:nvSpPr>
          <p:cNvPr id="3" name="Espaço Reservado para Conteúdo 2"/>
          <p:cNvSpPr>
            <a:spLocks noGrp="1"/>
          </p:cNvSpPr>
          <p:nvPr>
            <p:ph idx="1"/>
          </p:nvPr>
        </p:nvSpPr>
        <p:spPr>
          <a:xfrm>
            <a:off x="323528" y="980728"/>
            <a:ext cx="8568952" cy="5877272"/>
          </a:xfrm>
        </p:spPr>
        <p:txBody>
          <a:bodyPr>
            <a:normAutofit/>
          </a:bodyPr>
          <a:lstStyle/>
          <a:p>
            <a:r>
              <a:rPr lang="pt-BR" sz="2000" dirty="0" smtClean="0"/>
              <a:t>O departamento de Manutenção de uma empresa apresenta os seguintes custos:</a:t>
            </a:r>
          </a:p>
          <a:p>
            <a:pPr lvl="1" algn="just"/>
            <a:r>
              <a:rPr lang="pt-BR" sz="2000" dirty="0" smtClean="0"/>
              <a:t>Custos fixos, por mês, representado por mão-de-obra-indireta, depreciação, seguros e parte do aluguel: $800.000;</a:t>
            </a:r>
          </a:p>
          <a:p>
            <a:pPr lvl="1" algn="just"/>
            <a:r>
              <a:rPr lang="pt-BR" sz="2000" dirty="0" smtClean="0"/>
              <a:t>Custo variável representando por consumo de energia, materiais, e ferramentas: $500/hm.</a:t>
            </a:r>
          </a:p>
          <a:p>
            <a:pPr marL="457200" lvl="1" indent="0" algn="just">
              <a:buNone/>
            </a:pPr>
            <a:r>
              <a:rPr lang="pt-BR" sz="2000" dirty="0" smtClean="0">
                <a:latin typeface="Times New Roman" pitchFamily="18" charset="0"/>
                <a:cs typeface="Times New Roman" pitchFamily="18" charset="0"/>
              </a:rPr>
              <a:t>Para uma verificação do potencial de cada departamento representa como beneficiário dos serviços da manutenção, a empresa elaborou uma média dos últimos cinco anos.</a:t>
            </a:r>
          </a:p>
          <a:p>
            <a:pPr lvl="1" algn="just"/>
            <a:r>
              <a:rPr lang="pt-BR" sz="2000" dirty="0" smtClean="0">
                <a:latin typeface="Times New Roman" pitchFamily="18" charset="0"/>
                <a:cs typeface="Times New Roman" pitchFamily="18" charset="0"/>
              </a:rPr>
              <a:t>Departamento de Furação: 25%</a:t>
            </a:r>
          </a:p>
          <a:p>
            <a:pPr lvl="1" algn="just"/>
            <a:r>
              <a:rPr lang="pt-BR" sz="2000" dirty="0" smtClean="0">
                <a:latin typeface="Times New Roman" pitchFamily="18" charset="0"/>
                <a:cs typeface="Times New Roman" pitchFamily="18" charset="0"/>
              </a:rPr>
              <a:t>Departamento de Frenagem: 40%</a:t>
            </a:r>
          </a:p>
          <a:p>
            <a:pPr lvl="1" algn="just"/>
            <a:r>
              <a:rPr lang="pt-BR" sz="2000" dirty="0" smtClean="0">
                <a:latin typeface="Times New Roman" pitchFamily="18" charset="0"/>
                <a:cs typeface="Times New Roman" pitchFamily="18" charset="0"/>
              </a:rPr>
              <a:t>Departamento de Pintura: 15%</a:t>
            </a:r>
          </a:p>
          <a:p>
            <a:pPr lvl="1" algn="just"/>
            <a:r>
              <a:rPr lang="pt-BR" sz="2000" dirty="0" smtClean="0">
                <a:latin typeface="Times New Roman" pitchFamily="18" charset="0"/>
                <a:cs typeface="Times New Roman" pitchFamily="18" charset="0"/>
              </a:rPr>
              <a:t>Departamento Laboratório: 20%</a:t>
            </a:r>
          </a:p>
          <a:p>
            <a:pPr marL="457200" lvl="1" indent="0" algn="just">
              <a:buNone/>
            </a:pPr>
            <a:r>
              <a:rPr lang="pt-BR" sz="2000" dirty="0" smtClean="0">
                <a:latin typeface="Times New Roman" pitchFamily="18" charset="0"/>
                <a:cs typeface="Times New Roman" pitchFamily="18" charset="0"/>
              </a:rPr>
              <a:t>No presente mês, houve um trabalho total de 1.800 horas (530h para Furação, 880h para Frenagem e 390h para Laboratório). O Custo total da Manutenção foi: Custo Fixo $800.000 e Custo Variável $900.000.</a:t>
            </a:r>
          </a:p>
          <a:p>
            <a:pPr lvl="1"/>
            <a:endParaRPr lang="pt-BR" dirty="0" smtClean="0"/>
          </a:p>
          <a:p>
            <a:pPr marL="0" indent="0">
              <a:buNone/>
            </a:pPr>
            <a:endParaRPr lang="pt-BR" dirty="0"/>
          </a:p>
          <a:p>
            <a:endParaRPr lang="pt-BR" dirty="0"/>
          </a:p>
        </p:txBody>
      </p:sp>
    </p:spTree>
    <p:extLst>
      <p:ext uri="{BB962C8B-B14F-4D97-AF65-F5344CB8AC3E}">
        <p14:creationId xmlns:p14="http://schemas.microsoft.com/office/powerpoint/2010/main" val="2092748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Custos Fixos e Variáveis: alocação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577177221"/>
              </p:ext>
            </p:extLst>
          </p:nvPr>
        </p:nvGraphicFramePr>
        <p:xfrm>
          <a:off x="179512" y="2060848"/>
          <a:ext cx="8712967" cy="2736301"/>
        </p:xfrm>
        <a:graphic>
          <a:graphicData uri="http://schemas.openxmlformats.org/drawingml/2006/table">
            <a:tbl>
              <a:tblPr>
                <a:tableStyleId>{9D7B26C5-4107-4FEC-AEDC-1716B250A1EF}</a:tableStyleId>
              </a:tblPr>
              <a:tblGrid>
                <a:gridCol w="1272540"/>
                <a:gridCol w="1558467"/>
                <a:gridCol w="1417464"/>
                <a:gridCol w="1435538"/>
                <a:gridCol w="1407649"/>
                <a:gridCol w="1621309"/>
              </a:tblGrid>
              <a:tr h="568878">
                <a:tc>
                  <a:txBody>
                    <a:bodyPr/>
                    <a:lstStyle/>
                    <a:p>
                      <a:pPr algn="ctr" fontAlgn="b"/>
                      <a:r>
                        <a:rPr lang="pt-BR" sz="1700" b="1" u="none" strike="noStrike" dirty="0">
                          <a:effectLst/>
                        </a:rPr>
                        <a:t>Custos</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a:effectLst/>
                        </a:rPr>
                        <a:t>Furação</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a:effectLst/>
                        </a:rPr>
                        <a:t>Frenagem</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a:effectLst/>
                        </a:rPr>
                        <a:t>Pintura</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a:effectLst/>
                        </a:rPr>
                        <a:t>Laboratório</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a:effectLst/>
                        </a:rPr>
                        <a:t>Total</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r>
              <a:tr h="568878">
                <a:tc>
                  <a:txBody>
                    <a:bodyPr/>
                    <a:lstStyle/>
                    <a:p>
                      <a:pPr algn="l" fontAlgn="b"/>
                      <a:r>
                        <a:rPr lang="pt-BR" sz="1700" u="none" strike="noStrike" dirty="0">
                          <a:effectLst/>
                        </a:rPr>
                        <a:t>Parte Fixa</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25%: 200.000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40%: 320.000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15%: 120.000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a:effectLst/>
                        </a:rPr>
                        <a:t>20%: 160.000</a:t>
                      </a:r>
                      <a:endParaRPr lang="pt-BR" sz="1700" b="0" i="0" u="none" strike="noStrike">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smtClean="0">
                          <a:effectLst/>
                        </a:rPr>
                        <a:t>800.000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r>
              <a:tr h="1029667">
                <a:tc>
                  <a:txBody>
                    <a:bodyPr/>
                    <a:lstStyle/>
                    <a:p>
                      <a:pPr algn="l" fontAlgn="b"/>
                      <a:r>
                        <a:rPr lang="pt-BR" sz="1700" u="none" strike="noStrike">
                          <a:effectLst/>
                        </a:rPr>
                        <a:t>Parte Variável</a:t>
                      </a:r>
                      <a:endParaRPr lang="pt-BR" sz="1700" b="0" i="0" u="none" strike="noStrike">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a:effectLst/>
                        </a:rPr>
                        <a:t>530h * $500/h= 265.000</a:t>
                      </a:r>
                      <a:endParaRPr lang="pt-BR" sz="1700" b="0" i="0" u="none" strike="noStrike">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880h*$500/h= 440.000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a:effectLst/>
                        </a:rPr>
                        <a:t>390h*$500/h=195.000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u="none" strike="noStrike" dirty="0" smtClean="0">
                          <a:effectLst/>
                        </a:rPr>
                        <a:t>900.000</a:t>
                      </a:r>
                      <a:endParaRPr lang="pt-BR" sz="1700" b="0" i="0" u="none" strike="noStrike" dirty="0">
                        <a:solidFill>
                          <a:srgbClr val="000000"/>
                        </a:solidFill>
                        <a:effectLst/>
                        <a:latin typeface="Times New Roman" pitchFamily="18" charset="0"/>
                        <a:cs typeface="Times New Roman" pitchFamily="18" charset="0"/>
                      </a:endParaRPr>
                    </a:p>
                  </a:txBody>
                  <a:tcPr marL="8906" marR="8906" marT="8906" marB="0" anchor="b"/>
                </a:tc>
              </a:tr>
              <a:tr h="568878">
                <a:tc>
                  <a:txBody>
                    <a:bodyPr/>
                    <a:lstStyle/>
                    <a:p>
                      <a:pPr algn="ctr" fontAlgn="b"/>
                      <a:r>
                        <a:rPr lang="pt-BR" sz="1700" b="1" u="none" strike="noStrike" dirty="0">
                          <a:effectLst/>
                        </a:rPr>
                        <a:t>Total</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smtClean="0">
                          <a:effectLst/>
                        </a:rPr>
                        <a:t>465.000</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smtClean="0">
                          <a:effectLst/>
                        </a:rPr>
                        <a:t>760.000</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smtClean="0">
                          <a:effectLst/>
                        </a:rPr>
                        <a:t>120.000</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smtClean="0">
                          <a:effectLst/>
                        </a:rPr>
                        <a:t>355.000</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c>
                  <a:txBody>
                    <a:bodyPr/>
                    <a:lstStyle/>
                    <a:p>
                      <a:pPr algn="ctr" fontAlgn="b"/>
                      <a:r>
                        <a:rPr lang="pt-BR" sz="1700" b="1" u="none" strike="noStrike" dirty="0" smtClean="0">
                          <a:effectLst/>
                        </a:rPr>
                        <a:t>1.700.000</a:t>
                      </a:r>
                      <a:endParaRPr lang="pt-BR" sz="1700" b="1" i="0" u="none" strike="noStrike" dirty="0">
                        <a:solidFill>
                          <a:srgbClr val="000000"/>
                        </a:solidFill>
                        <a:effectLst/>
                        <a:latin typeface="Times New Roman" pitchFamily="18" charset="0"/>
                        <a:cs typeface="Times New Roman" pitchFamily="18" charset="0"/>
                      </a:endParaRPr>
                    </a:p>
                  </a:txBody>
                  <a:tcPr marL="8906" marR="8906" marT="8906" marB="0" anchor="b"/>
                </a:tc>
              </a:tr>
            </a:tbl>
          </a:graphicData>
        </a:graphic>
      </p:graphicFrame>
    </p:spTree>
    <p:extLst>
      <p:ext uri="{BB962C8B-B14F-4D97-AF65-F5344CB8AC3E}">
        <p14:creationId xmlns:p14="http://schemas.microsoft.com/office/powerpoint/2010/main" val="1379507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Consistência dos Critérios de Rateio</a:t>
            </a:r>
            <a:endParaRPr lang="pt-BR" dirty="0"/>
          </a:p>
        </p:txBody>
      </p:sp>
      <p:sp>
        <p:nvSpPr>
          <p:cNvPr id="3" name="Espaço Reservado para Conteúdo 2"/>
          <p:cNvSpPr>
            <a:spLocks noGrp="1"/>
          </p:cNvSpPr>
          <p:nvPr>
            <p:ph idx="1"/>
          </p:nvPr>
        </p:nvSpPr>
        <p:spPr>
          <a:xfrm>
            <a:off x="457200" y="1268760"/>
            <a:ext cx="8229600" cy="5112568"/>
          </a:xfrm>
        </p:spPr>
        <p:txBody>
          <a:bodyPr>
            <a:noAutofit/>
          </a:bodyPr>
          <a:lstStyle/>
          <a:p>
            <a:pPr algn="just"/>
            <a:r>
              <a:rPr lang="pt-BR" sz="2400" dirty="0" smtClean="0">
                <a:latin typeface="Times New Roman" pitchFamily="18" charset="0"/>
                <a:cs typeface="Times New Roman" pitchFamily="18" charset="0"/>
              </a:rPr>
              <a:t>A alteração de um critério de rateio pode provocar mudanças no valor apontado como custo de um produto, sem que de fato nenhuma oura modificação tenha ocorrido no processo de produção;</a:t>
            </a:r>
          </a:p>
          <a:p>
            <a:pPr algn="just"/>
            <a:r>
              <a:rPr lang="pt-BR" sz="2400" dirty="0" smtClean="0">
                <a:latin typeface="Times New Roman" pitchFamily="18" charset="0"/>
                <a:cs typeface="Times New Roman" pitchFamily="18" charset="0"/>
              </a:rPr>
              <a:t>Se todos os produtos feitos fossem vendidos no mesmo período, o efeito dessas alterações não seria sensível na avaliação do resultado global da empresa. Mas se parte da produção ficar estocada, na forma de produtos acabados ou ainda em elaboração, poderão existir alterações artificiais no resultado;</a:t>
            </a:r>
          </a:p>
          <a:p>
            <a:pPr algn="just"/>
            <a:r>
              <a:rPr lang="pt-BR" sz="2400" dirty="0" smtClean="0">
                <a:latin typeface="Times New Roman" pitchFamily="18" charset="0"/>
                <a:cs typeface="Times New Roman" pitchFamily="18" charset="0"/>
              </a:rPr>
              <a:t>É comum encontrarmos os Auditores Independentes muito mais preocupados com a consistência na aplicação dos critérios de alocação de custos indiretos do que com os fatores levados em conta para a sua escolha.</a:t>
            </a:r>
            <a:endParaRPr lang="pt-BR"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608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2039</Words>
  <Application>Microsoft Office PowerPoint</Application>
  <PresentationFormat>Apresentação na tela (4:3)</PresentationFormat>
  <Paragraphs>293</Paragraphs>
  <Slides>22</Slides>
  <Notes>0</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Tema do Office</vt:lpstr>
      <vt:lpstr>Critérios de Rateio e Aplicação de Custos Indiretos </vt:lpstr>
      <vt:lpstr>Natureza Arbitrária do Rateio dos Custos Indiretos</vt:lpstr>
      <vt:lpstr>Outro exemplo: Rateio do Aluguel</vt:lpstr>
      <vt:lpstr>Rateio dos Custos dos Departamentos</vt:lpstr>
      <vt:lpstr>Rateio dos Custos dos Departamentos: Continuação</vt:lpstr>
      <vt:lpstr>Influência dos Custos Fixos e Variáveis</vt:lpstr>
      <vt:lpstr>Exemplo: custos fixos e variáveis</vt:lpstr>
      <vt:lpstr>Custos Fixos e Variáveis: alocação</vt:lpstr>
      <vt:lpstr>Consistência dos Critérios de Rateio</vt:lpstr>
      <vt:lpstr>Aplicação de Custos Indiretos de Produção</vt:lpstr>
      <vt:lpstr>Aplicação de CIF: exemplo 1</vt:lpstr>
      <vt:lpstr>Aplicação de CIF: exemplo 2</vt:lpstr>
      <vt:lpstr>Contabilização dos CIP </vt:lpstr>
      <vt:lpstr>Contabilização do CIP Aplicados</vt:lpstr>
      <vt:lpstr>CIP Aplicados: exemplo</vt:lpstr>
      <vt:lpstr>Variação entre CIP Aplicados e Reais</vt:lpstr>
      <vt:lpstr>Contabilização: Variação de CIP</vt:lpstr>
      <vt:lpstr>Análise das variações entre CIP Aplicados e Reais</vt:lpstr>
      <vt:lpstr>Variação de Volume</vt:lpstr>
      <vt:lpstr>Variação de Custos</vt:lpstr>
      <vt:lpstr>Variação Total</vt:lpstr>
      <vt:lpstr>Presença de Altas Taxas de Inflação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Critérios de Rateio e Aplicação de Custos indiretos</dc:title>
  <dc:creator>Usuário do Windows</dc:creator>
  <cp:lastModifiedBy>Usuário do Windows</cp:lastModifiedBy>
  <cp:revision>36</cp:revision>
  <dcterms:created xsi:type="dcterms:W3CDTF">2020-09-26T16:38:22Z</dcterms:created>
  <dcterms:modified xsi:type="dcterms:W3CDTF">2020-09-28T23:25:03Z</dcterms:modified>
</cp:coreProperties>
</file>