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30"/>
  </p:notesMasterIdLst>
  <p:handoutMasterIdLst>
    <p:handoutMasterId r:id="rId31"/>
  </p:handoutMasterIdLst>
  <p:sldIdLst>
    <p:sldId id="29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57" r:id="rId20"/>
    <p:sldId id="358" r:id="rId21"/>
    <p:sldId id="359" r:id="rId22"/>
    <p:sldId id="360" r:id="rId23"/>
    <p:sldId id="361" r:id="rId24"/>
    <p:sldId id="362" r:id="rId25"/>
    <p:sldId id="363" r:id="rId26"/>
    <p:sldId id="364" r:id="rId27"/>
    <p:sldId id="365" r:id="rId28"/>
    <p:sldId id="366" r:id="rId29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494" y="8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7EF7A-7C84-452C-98C8-2624B8AAB901}" type="datetimeFigureOut">
              <a:rPr lang="pt-BR" smtClean="0"/>
              <a:t>09/05/2023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02ECF-0F95-49D6-977D-86B882A3968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9808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1FC03-2196-4DCB-8924-F68D70992EB6}" type="datetimeFigureOut">
              <a:rPr lang="pt-BR" smtClean="0"/>
              <a:t>09/05/2023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D0455-161A-43AC-85B9-9B62579387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7414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D0455-161A-43AC-85B9-9B62579387A6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7063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 useBgFill="1">
        <p:nvSpPr>
          <p:cNvPr id="10" name="Retângu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ângu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ângu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Clique para editar o estilo do subtítulo Mestre</a:t>
            </a:r>
            <a:endParaRPr lang="pt-BR" noProof="0" dirty="0"/>
          </a:p>
        </p:txBody>
      </p:sp>
      <p:sp>
        <p:nvSpPr>
          <p:cNvPr id="20" name="Espaço Reservado para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8D7758FC-87E8-4F64-BF34-460BFEF81A97}" type="datetime1">
              <a:rPr lang="pt-BR" noProof="0" smtClean="0"/>
              <a:t>09/05/2023</a:t>
            </a:fld>
            <a:endParaRPr lang="pt-BR" noProof="0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22" name="Espaço reservado para o número do slide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9577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D6C025B-2C7E-4E3B-8CEC-4B529E7C068D}" type="datetime1">
              <a:rPr lang="pt-BR" noProof="0" smtClean="0"/>
              <a:t>09/05/2023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87031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 useBgFill="1">
        <p:nvSpPr>
          <p:cNvPr id="23" name="Retângu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ângu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ângu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ector Re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08CA6962-0433-41D3-AD4C-16BFD9D28914}" type="datetime1">
              <a:rPr lang="pt-BR" noProof="0" smtClean="0"/>
              <a:t>09/05/2023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49905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E0A3D8-2548-4316-9A06-E485F26025B4}" type="datetime1">
              <a:rPr lang="pt-BR" noProof="0" smtClean="0"/>
              <a:t>09/05/2023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29095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FF6E41-DB69-4080-8ABD-C41AFF03B85C}" type="datetime1">
              <a:rPr lang="pt-BR" noProof="0" smtClean="0"/>
              <a:t>09/05/2023</a:t>
            </a:fld>
            <a:endParaRPr lang="pt-BR" noProof="0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54514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2677F0-039A-46E6-AE75-561202778A38}" type="datetime1">
              <a:rPr lang="pt-BR" noProof="0" smtClean="0"/>
              <a:t>09/05/2023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38170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99D4BA-3969-45D2-B0B5-97C28CC89C91}" type="datetime1">
              <a:rPr lang="pt-BR" noProof="0" smtClean="0"/>
              <a:t>09/05/2023</a:t>
            </a:fld>
            <a:endParaRPr lang="pt-BR" noProof="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96916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D7892770-2ED2-44D8-9565-F5EAB94A70DA}" type="datetime1">
              <a:rPr lang="pt-BR" noProof="0" smtClean="0"/>
              <a:t>09/05/2023</a:t>
            </a:fld>
            <a:endParaRPr lang="pt-BR" noProof="0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pt-BR" noProof="0" dirty="0"/>
          </a:p>
        </p:txBody>
      </p:sp>
      <p:sp>
        <p:nvSpPr>
          <p:cNvPr id="11" name="Espaço Reservado para o Número do Slide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00753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559FF860-6992-4A40-8BA7-A8EDBB5E3573}" type="datetime1">
              <a:rPr lang="pt-BR" noProof="0" smtClean="0"/>
              <a:t>09/05/2023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pt-BR" noProof="0" smtClean="0"/>
              <a:t>‹nº›</a:t>
            </a:fld>
            <a:endParaRPr lang="pt-BR" noProof="0" dirty="0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</p:spTree>
    <p:extLst>
      <p:ext uri="{BB962C8B-B14F-4D97-AF65-F5344CB8AC3E}">
        <p14:creationId xmlns:p14="http://schemas.microsoft.com/office/powerpoint/2010/main" val="198808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ângu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 dirty="0"/>
          </a:p>
        </p:txBody>
      </p:sp>
      <p:sp>
        <p:nvSpPr>
          <p:cNvPr id="7" name="Retângulo 6"/>
          <p:cNvSpPr/>
          <p:nvPr/>
        </p:nvSpPr>
        <p:spPr>
          <a:xfrm>
            <a:off x="159195" y="229355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ângu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0" dirty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 dirty="0"/>
              <a:t>Clique para editar o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AD83A4F-18F9-4D3C-A6BC-C771A3949B58}" type="datetime1">
              <a:rPr lang="pt-BR" noProof="0" smtClean="0"/>
              <a:t>09/05/2023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11640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2BA1780-A246-4C7F-9267-727EF2F4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846"/>
          <a:stretch/>
        </p:blipFill>
        <p:spPr>
          <a:xfrm>
            <a:off x="-44860" y="10"/>
            <a:ext cx="12191979" cy="6857990"/>
          </a:xfrm>
          <a:prstGeom prst="rect">
            <a:avLst/>
          </a:prstGeom>
        </p:spPr>
      </p:pic>
      <p:sp>
        <p:nvSpPr>
          <p:cNvPr id="19" name="Retângulo 1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0D7398C-75E5-4CB0-BA4F-D7D5CF249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 rtlCol="0">
            <a:normAutofit/>
          </a:bodyPr>
          <a:lstStyle/>
          <a:p>
            <a:r>
              <a:rPr lang="pt-BR" sz="4400" dirty="0">
                <a:solidFill>
                  <a:schemeClr val="tx1"/>
                </a:solidFill>
              </a:rPr>
              <a:t>Princípios de Economia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5BFB45-FC34-495C-9C68-F9641246C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 rtlCol="0">
            <a:normAutofit fontScale="85000" lnSpcReduction="20000"/>
          </a:bodyPr>
          <a:lstStyle/>
          <a:p>
            <a:pPr rtl="0"/>
            <a:r>
              <a:rPr lang="pt-BR" dirty="0">
                <a:solidFill>
                  <a:schemeClr val="tx1"/>
                </a:solidFill>
              </a:rPr>
              <a:t>Alfred Marshall – continuação!</a:t>
            </a:r>
          </a:p>
          <a:p>
            <a:pPr rtl="0"/>
            <a:r>
              <a:rPr lang="pt-BR" dirty="0">
                <a:solidFill>
                  <a:schemeClr val="tx1"/>
                </a:solidFill>
              </a:rPr>
              <a:t>HPE 2023 </a:t>
            </a:r>
          </a:p>
        </p:txBody>
      </p:sp>
      <p:pic>
        <p:nvPicPr>
          <p:cNvPr id="7" name="Picture 5" descr="http://buy.overstock.com/images/products/bnt/FC1573921408.JPG">
            <a:extLst>
              <a:ext uri="{FF2B5EF4-FFF2-40B4-BE49-F238E27FC236}">
                <a16:creationId xmlns:a16="http://schemas.microsoft.com/office/drawing/2014/main" id="{4CBB1DAD-177B-4C5E-B00B-096F4CC18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154112"/>
            <a:ext cx="2949575" cy="454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2082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15ED9-B1AF-4441-8A67-DE769FC32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Principais questões que o economista estuda,</a:t>
            </a:r>
            <a:br>
              <a:rPr lang="pt-BR" dirty="0"/>
            </a:br>
            <a:r>
              <a:rPr lang="pt-BR" dirty="0"/>
              <a:t> segundo Marshall: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9AF2C9-7FFE-46F5-9795-DC7C81EF0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000" dirty="0">
                <a:solidFill>
                  <a:srgbClr val="FF0000"/>
                </a:solidFill>
              </a:rPr>
              <a:t>“Até onde, de fato, alcança a influência da liberdade econômica em tal época, em tal lugar, em tal classe social ou em tal ramo de produção? Que outras influências são aí mais poderosas e como se combinam todas essas influências? Em particular, até que ponto a liberdade econômica tende, por si mesma, a fazer nascer consórcios e monopólios, e quais são os seus efeitos? Como as diversas classes da sociedade podem, a longo prazo, ser afetadas pela ação da liberdade econômica; quais os seus efeitos intermediários enquanto não se produzem os seus efeitos remotos e, levando em conta a duração de uns e outros, qual a importância relativa dessas duas categorias de efeitos imediatos e finais? Qual será a incidência de qualquer sistema de impostos? Que ônus imporá ele à comunidade e que rendas dará ao Estado?”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4954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30C993-A097-4EBB-8A07-22D3D8D1F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Problemas mais urgentes da época: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E38973-7410-4018-990F-BB635CF54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A tensão entre o livre mercado, com a eficiência alocativa a ele associada, e o atendimento das necessidades das classes pobres.</a:t>
            </a:r>
          </a:p>
          <a:p>
            <a:r>
              <a:rPr lang="pt-BR" sz="2000" dirty="0"/>
              <a:t>Até que ponto deve-se aceitar a intervenção em prol de excluídos e mais necessitados, mesmo quando tal política comprometa a riqueza geral da sociedade?</a:t>
            </a:r>
          </a:p>
          <a:p>
            <a:r>
              <a:rPr lang="pt-BR" sz="2000" dirty="0"/>
              <a:t>Os princípios da propriedade privada e da concorrência podem ser violados em nome de um objetivo social?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2696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EE5D38-4F10-427A-AB19-C443C867B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Conhecimento por amor.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E9CCF4-EA77-4C04-8560-B251906CF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Além de procurar resolver problemas de ordem prática, a ciência econômica também deve cultivar o conhecimento pelo amor ao conhecimento.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9590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225484-E0D5-4FDE-8ED5-60CD85E86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Ciência pura e aplicada.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8ADDCF-9076-4561-B1DB-ED32D98C5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solidFill>
                  <a:srgbClr val="FF0000"/>
                </a:solidFill>
              </a:rPr>
              <a:t>“Ela é, portanto, uma ciência ao mesmo tempo pura e aplicada, mais do que uma ciência e uma arte. E é melhor, para designá-la, servir-se da expressão lata de “economia”, do que da mais restrita ‘economia política’ ”. </a:t>
            </a:r>
          </a:p>
        </p:txBody>
      </p:sp>
    </p:spTree>
    <p:extLst>
      <p:ext uri="{BB962C8B-B14F-4D97-AF65-F5344CB8AC3E}">
        <p14:creationId xmlns:p14="http://schemas.microsoft.com/office/powerpoint/2010/main" val="1908853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D30478-A66C-481C-8944-7246ED777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3 grandes faculdades intelectuais do economista: </a:t>
            </a:r>
            <a:br>
              <a:rPr lang="pt-BR" dirty="0"/>
            </a:br>
            <a:r>
              <a:rPr lang="pt-BR" dirty="0"/>
              <a:t>percepção, imaginação e razão.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BE1037-2348-441F-A0EF-48DCCF738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O estudo econômico demanda do pesquisador qualidades puramente intelectuais, bem como espírito de crítica e de empatia, mas também requer imaginação, a fim de que o economista possa seguir as pistas das causas ocultas e de seus efeitos, precaução e reserva. Esta última para que a defesa dos ideais não ultrapasse a sua compreensão do futuro.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7482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AB4144-2EB3-488A-832B-1CC28C695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 novos economistas...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873C01-3D65-48E0-A85E-5DE6A0F56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>
                <a:solidFill>
                  <a:srgbClr val="FF0000"/>
                </a:solidFill>
              </a:rPr>
              <a:t>“Os economistas aprenderam agora a considerar com vistas mais amplas e esperançosas as possibilidades do progresso humano. Aprenderam a confiar em que a vontade humana, guiada pela reflexão cuidadosa, pode modificar as circunstâncias a ponto de alterar o caráter e, assim, realizar novas condições de vida ainda mais favoráveis ao caráter e, por conseguinte, ao bem-estar tanto moral quanto econômico das massas populares. Agora, como sempre, é dever deles se oporem a todos os açodamentos em relação a esse grande objetivo, que enfraquecem os impulsos da energia e da iniciativa.” </a:t>
            </a:r>
          </a:p>
        </p:txBody>
      </p:sp>
    </p:spTree>
    <p:extLst>
      <p:ext uri="{BB962C8B-B14F-4D97-AF65-F5344CB8AC3E}">
        <p14:creationId xmlns:p14="http://schemas.microsoft.com/office/powerpoint/2010/main" val="2002273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57AA5B-2BB4-4909-B77D-CA78DABA2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Livro segundo.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C1EA56-D621-484B-BEDA-20C69E4E1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Prossegue a apresentação de conceitos e discute as noções de riqueza, consumo, produção, trabalho, renda e capital.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3491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279B77-D02C-449A-9776-87540F035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Livro terceiro.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E1B6A6-6184-4928-A272-D07E4F5EE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Contém a essência da teoria da demanda, discorrendo sobre noções como elasticidade da demanda e utilidade.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8266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4F8F25-57BE-4EF9-94CE-BC9F2130F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Capítulo VI: “Valor e Utilidade”.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EADAE1-E41E-424A-B39B-796569301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Marshall afirma no início do capítulo que a economia científica tem pouco a dizer em que medida o preço de uma coisa representa a vantagem proveniente de possuí-la. Em todo caso, esta é uma questão central que deve ser respondida por ela. </a:t>
            </a:r>
          </a:p>
          <a:p>
            <a:r>
              <a:rPr lang="pt-BR" sz="2000" dirty="0"/>
              <a:t>Se o preço que se paga por um bem nunca excede e raramente atinge o que se estaria disposto a pagar por ele, a satisfação que se obtém na compra é maior do que a satisfação do dinheiro que se priva ao pagar o preço dele. De modo que se pode inferir logicamente que há um preço, além do valor pago no mercado para adquirir o bem, que o comprador consentiria em pagar para não se privar dele.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2175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D02954-C57F-4A68-B333-626EDAE07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589" y="596194"/>
            <a:ext cx="10058400" cy="1371600"/>
          </a:xfrm>
        </p:spPr>
        <p:txBody>
          <a:bodyPr/>
          <a:lstStyle/>
          <a:p>
            <a:r>
              <a:rPr lang="pt-BR" dirty="0"/>
              <a:t>Excedente do consumidor.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335877-175D-4687-B05C-C12AF6D65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429" y="1967794"/>
            <a:ext cx="4785360" cy="3849624"/>
          </a:xfrm>
        </p:spPr>
        <p:txBody>
          <a:bodyPr/>
          <a:lstStyle/>
          <a:p>
            <a:r>
              <a:rPr lang="pt-BR" sz="2000" dirty="0"/>
              <a:t>É a diferença entre o preço que o comprador pagaria para não se privar do bem e o que de fato pagou.</a:t>
            </a:r>
          </a:p>
          <a:p>
            <a:r>
              <a:rPr lang="pt-BR" sz="2000" dirty="0"/>
              <a:t>Varia de artigo para artigo.</a:t>
            </a:r>
          </a:p>
          <a:p>
            <a:r>
              <a:rPr lang="pt-BR" sz="2000" dirty="0"/>
              <a:t>Corresponde ao benefício que o consumidor tira de suas oportunidades e do meio ambiente.</a:t>
            </a:r>
          </a:p>
          <a:p>
            <a:r>
              <a:rPr lang="pt-BR" sz="2000" dirty="0"/>
              <a:t>Exemplo do consumidor na compra de chá.</a:t>
            </a:r>
          </a:p>
          <a:p>
            <a:endParaRPr lang="pt-BR" dirty="0"/>
          </a:p>
        </p:txBody>
      </p:sp>
      <p:pic>
        <p:nvPicPr>
          <p:cNvPr id="79" name="Imagem 78">
            <a:extLst>
              <a:ext uri="{FF2B5EF4-FFF2-40B4-BE49-F238E27FC236}">
                <a16:creationId xmlns:a16="http://schemas.microsoft.com/office/drawing/2014/main" id="{4F5EA786-B5F5-4D12-A23B-899C78152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7789" y="1715831"/>
            <a:ext cx="6133333" cy="410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745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666365-EC64-44DA-A99B-433DAC80C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Livro primeiro, capítulo 2.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84F2E0-89D9-48DA-A2BE-137E488A5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Economia é o estudo dos homens nos assuntos ordinários da vida. Como vivem, agem e pensam e quais os motivos que afetam a conduta comercial.</a:t>
            </a:r>
          </a:p>
          <a:p>
            <a:r>
              <a:rPr lang="pt-BR" sz="2000" dirty="0"/>
              <a:t>A economia deve preocupar-se com os motivos que impelem os homens ao comércio.</a:t>
            </a:r>
          </a:p>
          <a:p>
            <a:r>
              <a:rPr lang="pt-BR" sz="2000" dirty="0"/>
              <a:t>Tais motivos podem ser medidos em dinheiro. O dinheiro permite mensurar a força dos motivos pela remuneração pecuniária, conferindo à economia o caráter de ciência quantitativa. Mede-se, por exemplo, quanto será pago para obter uma dada satisfação ou quanto será pago para induzir alguém a suportar uma fadiga.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72840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3F3E57-B2E3-45ED-9B30-CDED734D4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Livro IV.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CE2982-1F5A-4F42-B511-70320F2CD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Os agentes da produção: terra, trabalho, capital e organização.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5838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>
            <a:extLst>
              <a:ext uri="{FF2B5EF4-FFF2-40B4-BE49-F238E27FC236}">
                <a16:creationId xmlns:a16="http://schemas.microsoft.com/office/drawing/2014/main" id="{D351FB3E-3362-4CED-A655-F1F6016808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002" y="252412"/>
            <a:ext cx="3781425" cy="635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58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6E362F81-1EC7-4B68-9773-25659E5179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217" y="482370"/>
            <a:ext cx="7234011" cy="5893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5421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FBCE5CF-0B1C-4D5E-9968-FA900F960F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890" y="459901"/>
            <a:ext cx="6756991" cy="1487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F85D3324-214D-4CDF-9901-28845C5F98A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890" y="1817420"/>
            <a:ext cx="6756991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59211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A414FB2B-9DB7-4357-A352-F2700334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486" y="857025"/>
            <a:ext cx="9055028" cy="4919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5137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A68E4C66-5C28-45AE-BC89-625E80C6DE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275" y="955766"/>
            <a:ext cx="8613450" cy="4946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255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2332E1-06CF-4123-99E3-373351180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Sobre a medida das sensações.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4C7EED-C633-40FA-91D9-08F7B0329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Medimos as inclinações dos espíritos (prazeres ou sofrimentos) indiretamente e por conjectura através de seus efeitos.</a:t>
            </a:r>
          </a:p>
          <a:p>
            <a:r>
              <a:rPr lang="pt-BR" sz="2000" dirty="0"/>
              <a:t>As satisfações ou desconfortos físicos são comparadas pelo incentivo que oferecem à ação. Não se estudam os estados de espírito em si mesmos: se oferecerem à ação incentivos de força igual, o estudioso os trata como iguais para fins de análise. Assim, não se penetra nas características mentais dos indivíduos. Satisfações igualmente poderosas como incentivo à ação têm idênticas medidas econômicas não se levando em conta outras peculiaridades </a:t>
            </a:r>
          </a:p>
          <a:p>
            <a:r>
              <a:rPr lang="pt-BR" sz="2000" dirty="0"/>
              <a:t>Só se comparam prazeres e sofrimento na mesma pessoa e no mesmo tempo.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4279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A5E8E4-E9B8-48A3-A88D-101A0F86D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Dinheiro e prazer.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7A83C5-89A7-48CC-B0F7-2F6697779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000" dirty="0"/>
              <a:t>A mesma soma de dinheiro representa diferentes variações de prazeres para diferentes pessoas e para a mesma pessoa em circunstâncias diferentes</a:t>
            </a:r>
          </a:p>
          <a:p>
            <a:r>
              <a:rPr lang="pt-BR" sz="2000" dirty="0"/>
              <a:t>Exemplo: duas pessoas com a mesma renda são obrigadas a pagarem um imposto. </a:t>
            </a:r>
          </a:p>
          <a:p>
            <a:pPr marL="717550" indent="-352425">
              <a:buFont typeface="+mj-lt"/>
              <a:buAutoNum type="romanLcPeriod"/>
            </a:pPr>
            <a:r>
              <a:rPr lang="pt-BR" sz="2000" dirty="0"/>
              <a:t>Distribuição igualitária: na média de um agregado de indivíduos, o dinheiro dissipado é uma boa medida do dano (ou benefício). </a:t>
            </a:r>
          </a:p>
          <a:p>
            <a:pPr marL="717550" indent="-352425">
              <a:buFont typeface="+mj-lt"/>
              <a:buAutoNum type="romanLcPeriod"/>
            </a:pPr>
            <a:r>
              <a:rPr lang="pt-BR" sz="2000" dirty="0"/>
              <a:t>Distribuição desigual da riqueza: uma unidade monetária representa menos satisfação para o rico do que para o pobre. Mesmo neste caso, entretanto, as diferenças são atenuadas pela hipótese de grande número de pessoas quando se pensa em termos de riqueza média.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634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CD50BC-5CBB-413F-8BB1-B01094469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dinheiro e a economia.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0A2FCF-2890-47E3-A3E1-78B02CB4E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Dinheiro: é um meio conveniente para medir motivos humanos, qualquer motivo e não apenas o desejo egoísta da riqueza.</a:t>
            </a:r>
          </a:p>
          <a:p>
            <a:r>
              <a:rPr lang="pt-BR" sz="2000" dirty="0"/>
              <a:t>A economia científica lida com fatos que podem ser observados e com quantidades que podem ser medidas e registradas.</a:t>
            </a:r>
          </a:p>
          <a:p>
            <a:r>
              <a:rPr lang="pt-BR" sz="2000" dirty="0"/>
              <a:t>Os problemas agrupados como econômicos focalizam a conduta humana sob a influência de motivos mensuráveis em dinheiro. </a:t>
            </a:r>
          </a:p>
          <a:p>
            <a:r>
              <a:rPr lang="pt-BR" sz="2000" dirty="0"/>
              <a:t>Só interessam à economia ações que são resultados de um cálculo deliberado do esforço despendido e do resultado por ele obtido, no qual os pesos de cada parte são atribuídos em dinheiro.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5927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4E1F39-F8FF-4DE3-BAD1-92F0227A9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Livro primeiro, capítulo 3.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57EEA3-81FE-44B9-86C8-A8396882C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000" dirty="0"/>
              <a:t>O método da investigação econômica: a economia observa, descreve, define e classifica.</a:t>
            </a:r>
          </a:p>
          <a:p>
            <a:r>
              <a:rPr lang="pt-BR" sz="2000" dirty="0"/>
              <a:t>Uso simultâneo tanto do método indutivo quanto do dedutivo:</a:t>
            </a:r>
          </a:p>
          <a:p>
            <a:pPr marL="365125" indent="0">
              <a:buNone/>
            </a:pPr>
            <a:r>
              <a:rPr lang="pt-BR" sz="2000" dirty="0"/>
              <a:t> </a:t>
            </a:r>
            <a:r>
              <a:rPr lang="pt-BR" sz="2000" dirty="0">
                <a:solidFill>
                  <a:srgbClr val="FF0000"/>
                </a:solidFill>
              </a:rPr>
              <a:t>“A indução e a dedução se fazem tão necessárias para o pensamento científico como os pés direito e esquerdo são necessários para a marcha.” </a:t>
            </a:r>
            <a:r>
              <a:rPr lang="pt-BR" sz="2000" dirty="0"/>
              <a:t>(Schmoller)</a:t>
            </a:r>
          </a:p>
          <a:p>
            <a:r>
              <a:rPr lang="pt-BR" sz="2000" dirty="0"/>
              <a:t>A economia como ciência usa os mesmos recursos das ciências naturais para descobrir relações de causa e efeito.</a:t>
            </a:r>
          </a:p>
          <a:p>
            <a:r>
              <a:rPr lang="pt-BR" sz="2000" dirty="0"/>
              <a:t>A economia busca leis cada vez mais gerais e medidas cada vez mais exatas</a:t>
            </a:r>
          </a:p>
          <a:p>
            <a:r>
              <a:rPr lang="pt-BR" sz="2000" dirty="0"/>
              <a:t>Da causa identificada pela análise decorre necessariamente o resultado se nada ocorrer para extraviá-lo.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5932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F8C76C-7609-438B-85FC-9AD25C291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lei econômica.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817D0D-4491-468B-8DA6-F7DCC9D4B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A economia científica elabora leis provisórias das tendências da ação humana.</a:t>
            </a:r>
          </a:p>
          <a:p>
            <a:r>
              <a:rPr lang="pt-BR" sz="2000" dirty="0"/>
              <a:t>Como em economia as forças dos motivos podem ser medidas em dinheiro, as leis econômicas são mais precisas que as leis obtidas nos outros ramos do saber social.</a:t>
            </a:r>
          </a:p>
          <a:p>
            <a:r>
              <a:rPr lang="pt-BR" sz="2000" dirty="0"/>
              <a:t>As leis econômicas podem ser alteradas pela ação do homem. Elas são apenas hipotéticas e pressupõem que “outras coisas sejam iguais ”. Ocorrem se houver tempo para que as tendências se manifestem, mas nem sempre este é o caso.</a:t>
            </a:r>
          </a:p>
          <a:p>
            <a:r>
              <a:rPr lang="pt-BR" sz="2000" dirty="0"/>
              <a:t>A teoria deve explicitar as causas condicionais implícitas na lei econômica e prestar a máxima atenção a mudanças nas condições sociais.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3962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1A8943-DD33-4F83-A45C-64A0252F7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 de </a:t>
            </a:r>
            <a:r>
              <a:rPr lang="pt-BR" i="1" dirty="0"/>
              <a:t>ação normal</a:t>
            </a:r>
            <a:r>
              <a:rPr lang="pt-BR" dirty="0"/>
              <a:t>.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E3DD1C-8619-4A8B-9795-1ECA3CDB5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O caso normal ocorre quando predominam certas tendências que se afiguram ser mais ou menos firmes e persistentes na sua atuação sobre outras relativamente excepcionais e intermitentes.</a:t>
            </a:r>
          </a:p>
          <a:p>
            <a:r>
              <a:rPr lang="pt-BR" sz="2000" dirty="0"/>
              <a:t>Assim, a ação econômica normal é a que se pode esperar no longo prazo, não se aplicando o termo apenas ao caso em que há concorrência.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1242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B16118-3569-49EC-B980-03962B574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Principais questões que o economista estuda,</a:t>
            </a:r>
            <a:br>
              <a:rPr lang="pt-BR" dirty="0"/>
            </a:br>
            <a:r>
              <a:rPr lang="pt-BR" dirty="0"/>
              <a:t> segundo Marshall: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6F9B34-6649-4597-9B72-2D4034CDE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“Quais são as causas que, particularmente no mundo moderno, afetam o consumo e a produção, a distribuição e a troca de riquezas; a organização da indústria e do comércio; o mercado monetário; a venda por atacado e a varejo; o comércio exterior e as relações entre empregadores e empregados? Como agem e reagem esses fenômenos uns sobre os outros? Como diferem os seus resultados mediatos dos imediatos? ...”</a:t>
            </a:r>
          </a:p>
          <a:p>
            <a:pPr marL="0" indent="0">
              <a:buNone/>
            </a:pPr>
            <a:r>
              <a:rPr lang="pt-BR" sz="1800" dirty="0">
                <a:solidFill>
                  <a:srgbClr val="FF0000"/>
                </a:solidFill>
              </a:rPr>
              <a:t> “Dentro de que limites o preço de uma coisa é uma medida de sua desejabilidade? Que acréscimo de bem-estar deve, à primeira vista, resultar de um dado aumento de riqueza numa classe da sociedade? Em que medida a eficiência de uma classe é enfraquecida pela insuficiência de suas rendas? Como se sustentaria o aumento da renda de qualquer classe social por efeito de um incremento proporcional de sua eficiência e de seu poder aquisitivo?” </a:t>
            </a:r>
          </a:p>
        </p:txBody>
      </p:sp>
    </p:spTree>
    <p:extLst>
      <p:ext uri="{BB962C8B-B14F-4D97-AF65-F5344CB8AC3E}">
        <p14:creationId xmlns:p14="http://schemas.microsoft.com/office/powerpoint/2010/main" val="31762165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4285721_TF78829772.potx" id="{EC0AD4BC-DAFE-4CD0-ACE9-5BDDF7EB3C5A}" vid="{31AF503B-F845-43CD-AFC5-DFB5C8F63141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2713E1-6312-427E-BFCB-C5A5DA3013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F3B215-496E-4790-A364-7C1C46DEC77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50DB95DD-0319-4EE5-8C5C-9CEDF75E0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{F8163E1E-0C70-4256-BA86-702D7312DC6B}tf78829772_win32</Template>
  <TotalTime>181</TotalTime>
  <Words>1652</Words>
  <Application>Microsoft Office PowerPoint</Application>
  <PresentationFormat>Widescreen</PresentationFormat>
  <Paragraphs>68</Paragraphs>
  <Slides>25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Calibri</vt:lpstr>
      <vt:lpstr>Garamond</vt:lpstr>
      <vt:lpstr>Sagona Book</vt:lpstr>
      <vt:lpstr>Sagona ExtraLight</vt:lpstr>
      <vt:lpstr>SavonVTI</vt:lpstr>
      <vt:lpstr>Princípios de Economia </vt:lpstr>
      <vt:lpstr>Livro primeiro, capítulo 2. </vt:lpstr>
      <vt:lpstr>Sobre a medida das sensações.</vt:lpstr>
      <vt:lpstr>Dinheiro e prazer.</vt:lpstr>
      <vt:lpstr>O dinheiro e a economia.</vt:lpstr>
      <vt:lpstr>Livro primeiro, capítulo 3.</vt:lpstr>
      <vt:lpstr>A lei econômica.</vt:lpstr>
      <vt:lpstr>Conceito de ação normal. </vt:lpstr>
      <vt:lpstr>Principais questões que o economista estuda,  segundo Marshall: </vt:lpstr>
      <vt:lpstr>Principais questões que o economista estuda,  segundo Marshall: </vt:lpstr>
      <vt:lpstr>Problemas mais urgentes da época:</vt:lpstr>
      <vt:lpstr>Conhecimento por amor.</vt:lpstr>
      <vt:lpstr>Ciência pura e aplicada. </vt:lpstr>
      <vt:lpstr>3 grandes faculdades intelectuais do economista:  percepção, imaginação e razão. </vt:lpstr>
      <vt:lpstr>Os novos economistas...</vt:lpstr>
      <vt:lpstr>Livro segundo.</vt:lpstr>
      <vt:lpstr>Livro terceiro.</vt:lpstr>
      <vt:lpstr>Capítulo VI: “Valor e Utilidade”.</vt:lpstr>
      <vt:lpstr>Excedente do consumidor.</vt:lpstr>
      <vt:lpstr>Livro IV.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Princípios de Economia</dc:title>
  <dc:creator>Ricardo Feijó</dc:creator>
  <cp:lastModifiedBy>Ricardo Feijó</cp:lastModifiedBy>
  <cp:revision>6</cp:revision>
  <dcterms:created xsi:type="dcterms:W3CDTF">2022-04-26T22:41:12Z</dcterms:created>
  <dcterms:modified xsi:type="dcterms:W3CDTF">2023-05-09T12:55:17Z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