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21" r:id="rId2"/>
    <p:sldId id="320" r:id="rId3"/>
    <p:sldId id="309" r:id="rId4"/>
    <p:sldId id="317" r:id="rId5"/>
    <p:sldId id="311" r:id="rId6"/>
    <p:sldId id="312" r:id="rId7"/>
    <p:sldId id="313" r:id="rId8"/>
    <p:sldId id="318" r:id="rId9"/>
    <p:sldId id="310" r:id="rId10"/>
    <p:sldId id="302" r:id="rId11"/>
    <p:sldId id="329" r:id="rId12"/>
    <p:sldId id="330" r:id="rId13"/>
    <p:sldId id="331" r:id="rId14"/>
    <p:sldId id="262" r:id="rId15"/>
    <p:sldId id="324" r:id="rId16"/>
    <p:sldId id="327" r:id="rId17"/>
    <p:sldId id="256" r:id="rId18"/>
    <p:sldId id="319" r:id="rId19"/>
    <p:sldId id="326" r:id="rId20"/>
    <p:sldId id="325" r:id="rId21"/>
    <p:sldId id="333" r:id="rId22"/>
    <p:sldId id="257" r:id="rId23"/>
    <p:sldId id="258" r:id="rId24"/>
    <p:sldId id="259" r:id="rId25"/>
    <p:sldId id="322" r:id="rId26"/>
    <p:sldId id="260" r:id="rId27"/>
    <p:sldId id="261"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9900"/>
    <a:srgbClr val="228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6513" autoAdjust="0"/>
  </p:normalViewPr>
  <p:slideViewPr>
    <p:cSldViewPr snapToGrid="0" showGuides="1">
      <p:cViewPr varScale="1">
        <p:scale>
          <a:sx n="62" d="100"/>
          <a:sy n="62" d="100"/>
        </p:scale>
        <p:origin x="1136" y="80"/>
      </p:cViewPr>
      <p:guideLst>
        <p:guide orient="horz" pos="2409"/>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284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C92819-AC4E-4A75-A2C4-422803C832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F864C3-47D9-4F1C-9FB6-F92B1FA56C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BABF17-A4D6-4155-95EF-89D4AAECF16D}" type="datetimeFigureOut">
              <a:rPr lang="en-US" smtClean="0"/>
              <a:t>5/26/2020</a:t>
            </a:fld>
            <a:endParaRPr lang="en-US"/>
          </a:p>
        </p:txBody>
      </p:sp>
      <p:sp>
        <p:nvSpPr>
          <p:cNvPr id="4" name="Footer Placeholder 3">
            <a:extLst>
              <a:ext uri="{FF2B5EF4-FFF2-40B4-BE49-F238E27FC236}">
                <a16:creationId xmlns:a16="http://schemas.microsoft.com/office/drawing/2014/main" id="{AACB89F8-A925-479D-9806-F2234B42A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1CDCD4-98D0-4596-B01E-EC97F15115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1FA402-9176-4517-A996-2596D48FD7A8}" type="slidenum">
              <a:rPr lang="en-US" smtClean="0"/>
              <a:t>‹#›</a:t>
            </a:fld>
            <a:endParaRPr lang="en-US"/>
          </a:p>
        </p:txBody>
      </p:sp>
    </p:spTree>
    <p:extLst>
      <p:ext uri="{BB962C8B-B14F-4D97-AF65-F5344CB8AC3E}">
        <p14:creationId xmlns:p14="http://schemas.microsoft.com/office/powerpoint/2010/main" val="512833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2DB02-3C5C-43DE-8EFF-952F9437CD2F}"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DD209-3CC9-45D3-95AC-46C7C5DE61C9}" type="slidenum">
              <a:rPr lang="en-US" smtClean="0"/>
              <a:t>‹#›</a:t>
            </a:fld>
            <a:endParaRPr lang="en-US"/>
          </a:p>
        </p:txBody>
      </p:sp>
    </p:spTree>
    <p:extLst>
      <p:ext uri="{BB962C8B-B14F-4D97-AF65-F5344CB8AC3E}">
        <p14:creationId xmlns:p14="http://schemas.microsoft.com/office/powerpoint/2010/main" val="34573712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2" name="Google Shape;1562;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5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2" name="Google Shape;1562;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33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2" name="Google Shape;1562;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48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5" name="Google Shape;1605;p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87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5" name="Google Shape;1605;p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22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4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5" name="Google Shape;1605;p4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17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4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2" name="Google Shape;1562;p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28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4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4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9" name="Google Shape;1849;p4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9</a:t>
            </a:fld>
            <a:endParaRPr/>
          </a:p>
        </p:txBody>
      </p:sp>
    </p:spTree>
    <p:extLst>
      <p:ext uri="{BB962C8B-B14F-4D97-AF65-F5344CB8AC3E}">
        <p14:creationId xmlns:p14="http://schemas.microsoft.com/office/powerpoint/2010/main" val="97253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4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4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9" name="Google Shape;1849;p4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9C0D10-747C-4AF4-8B6C-320CA4F130A3}"/>
              </a:ext>
            </a:extLst>
          </p:cNvPr>
          <p:cNvSpPr>
            <a:spLocks noGrp="1"/>
          </p:cNvSpPr>
          <p:nvPr>
            <p:ph type="dt" sz="half" idx="10"/>
          </p:nvPr>
        </p:nvSpPr>
        <p:spPr/>
        <p:txBody>
          <a:bodyPr/>
          <a:lstStyle/>
          <a:p>
            <a:fld id="{3A10D959-D78B-404A-BC6C-8447ECEFB4BB}" type="datetime1">
              <a:rPr lang="en-US" smtClean="0"/>
              <a:t>5/26/2020</a:t>
            </a:fld>
            <a:endParaRPr lang="en-US"/>
          </a:p>
        </p:txBody>
      </p:sp>
      <p:sp>
        <p:nvSpPr>
          <p:cNvPr id="5" name="Footer Placeholder 4">
            <a:extLst>
              <a:ext uri="{FF2B5EF4-FFF2-40B4-BE49-F238E27FC236}">
                <a16:creationId xmlns:a16="http://schemas.microsoft.com/office/drawing/2014/main" id="{72360D55-9C65-4F10-9134-BDFBF62AB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F8E72-5C82-4235-84BF-07F0AEAF920D}"/>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7" name="Picture 2" descr="Engenharia de Produção - Poli-USP | LinkedIn">
            <a:extLst>
              <a:ext uri="{FF2B5EF4-FFF2-40B4-BE49-F238E27FC236}">
                <a16:creationId xmlns:a16="http://schemas.microsoft.com/office/drawing/2014/main" id="{AC26D889-CB58-42DC-A519-70240CAFAA2B}"/>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8944" y="1421826"/>
            <a:ext cx="2587331" cy="25873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2D7E4C-EBF0-4037-AC5C-E0C3B22187D3}"/>
              </a:ext>
            </a:extLst>
          </p:cNvPr>
          <p:cNvSpPr txBox="1"/>
          <p:nvPr userDrawn="1"/>
        </p:nvSpPr>
        <p:spPr>
          <a:xfrm>
            <a:off x="3332335" y="4052945"/>
            <a:ext cx="5083991" cy="369332"/>
          </a:xfrm>
          <a:prstGeom prst="rect">
            <a:avLst/>
          </a:prstGeom>
          <a:noFill/>
        </p:spPr>
        <p:txBody>
          <a:bodyPr wrap="square" rtlCol="0">
            <a:spAutoFit/>
          </a:bodyPr>
          <a:lstStyle/>
          <a:p>
            <a:pPr algn="ctr"/>
            <a:r>
              <a:rPr lang="pt-BR" b="1" dirty="0"/>
              <a:t>PRO3432 - Organização do Trabalho na Produção</a:t>
            </a:r>
            <a:endParaRPr lang="en-US" dirty="0"/>
          </a:p>
        </p:txBody>
      </p:sp>
    </p:spTree>
    <p:extLst>
      <p:ext uri="{BB962C8B-B14F-4D97-AF65-F5344CB8AC3E}">
        <p14:creationId xmlns:p14="http://schemas.microsoft.com/office/powerpoint/2010/main" val="364968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FB4BB5-9D69-4BC3-B48F-1173543F134F}"/>
              </a:ext>
            </a:extLst>
          </p:cNvPr>
          <p:cNvSpPr>
            <a:spLocks noGrp="1"/>
          </p:cNvSpPr>
          <p:nvPr>
            <p:ph type="dt" sz="half" idx="10"/>
          </p:nvPr>
        </p:nvSpPr>
        <p:spPr/>
        <p:txBody>
          <a:bodyPr/>
          <a:lstStyle/>
          <a:p>
            <a:fld id="{44A79C76-27D4-4539-AC58-4FCDF31DE9CA}" type="datetime1">
              <a:rPr lang="en-US" smtClean="0"/>
              <a:t>5/26/2020</a:t>
            </a:fld>
            <a:endParaRPr lang="en-US"/>
          </a:p>
        </p:txBody>
      </p:sp>
      <p:sp>
        <p:nvSpPr>
          <p:cNvPr id="5" name="Footer Placeholder 4">
            <a:extLst>
              <a:ext uri="{FF2B5EF4-FFF2-40B4-BE49-F238E27FC236}">
                <a16:creationId xmlns:a16="http://schemas.microsoft.com/office/drawing/2014/main" id="{1919445D-8975-4AB0-8562-DBFCD14FA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20919-C272-4EF7-B2BA-47D6671D642B}"/>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7" name="Picture 2" descr="Engenharia de Produção - Poli-USP | LinkedIn">
            <a:extLst>
              <a:ext uri="{FF2B5EF4-FFF2-40B4-BE49-F238E27FC236}">
                <a16:creationId xmlns:a16="http://schemas.microsoft.com/office/drawing/2014/main" id="{81D0DDEE-0C31-48D7-8635-EBFC91846D5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4">
            <a:extLst>
              <a:ext uri="{FF2B5EF4-FFF2-40B4-BE49-F238E27FC236}">
                <a16:creationId xmlns:a16="http://schemas.microsoft.com/office/drawing/2014/main" id="{064D7EEC-E71E-4668-B649-9FC18F857BF7}"/>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1755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B96FE4-9011-4657-B924-B1267419FD54}"/>
              </a:ext>
            </a:extLst>
          </p:cNvPr>
          <p:cNvSpPr>
            <a:spLocks noGrp="1"/>
          </p:cNvSpPr>
          <p:nvPr>
            <p:ph type="dt" sz="half" idx="10"/>
          </p:nvPr>
        </p:nvSpPr>
        <p:spPr/>
        <p:txBody>
          <a:bodyPr/>
          <a:lstStyle/>
          <a:p>
            <a:fld id="{AE6B130B-A247-43DD-AFF9-0E29F0749F31}" type="datetime1">
              <a:rPr lang="en-US" smtClean="0"/>
              <a:t>5/26/2020</a:t>
            </a:fld>
            <a:endParaRPr lang="en-US"/>
          </a:p>
        </p:txBody>
      </p:sp>
      <p:sp>
        <p:nvSpPr>
          <p:cNvPr id="5" name="Footer Placeholder 4">
            <a:extLst>
              <a:ext uri="{FF2B5EF4-FFF2-40B4-BE49-F238E27FC236}">
                <a16:creationId xmlns:a16="http://schemas.microsoft.com/office/drawing/2014/main" id="{DA7C35B2-1E98-4275-9DE7-1599B968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C5C35-E8CE-4739-AD92-630E754C8637}"/>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7" name="Picture 2" descr="Engenharia de Produção - Poli-USP | LinkedIn">
            <a:extLst>
              <a:ext uri="{FF2B5EF4-FFF2-40B4-BE49-F238E27FC236}">
                <a16:creationId xmlns:a16="http://schemas.microsoft.com/office/drawing/2014/main" id="{7C6E66A5-159A-42AF-B1F8-7A80E94C4340}"/>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4">
            <a:extLst>
              <a:ext uri="{FF2B5EF4-FFF2-40B4-BE49-F238E27FC236}">
                <a16:creationId xmlns:a16="http://schemas.microsoft.com/office/drawing/2014/main" id="{2CE3BF92-EB25-4097-8A65-039FCAFC79D6}"/>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443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2701D34-22D2-4628-9E52-69C909B337C9}"/>
              </a:ext>
            </a:extLst>
          </p:cNvPr>
          <p:cNvSpPr>
            <a:spLocks noGrp="1"/>
          </p:cNvSpPr>
          <p:nvPr>
            <p:ph type="dt" sz="half" idx="10"/>
          </p:nvPr>
        </p:nvSpPr>
        <p:spPr/>
        <p:txBody>
          <a:bodyPr/>
          <a:lstStyle/>
          <a:p>
            <a:fld id="{37EF156E-8A25-40A7-B92D-6250E2A3249F}" type="datetime1">
              <a:rPr lang="en-US" smtClean="0"/>
              <a:t>5/26/2020</a:t>
            </a:fld>
            <a:endParaRPr lang="en-US"/>
          </a:p>
        </p:txBody>
      </p:sp>
      <p:sp>
        <p:nvSpPr>
          <p:cNvPr id="4" name="Footer Placeholder 3">
            <a:extLst>
              <a:ext uri="{FF2B5EF4-FFF2-40B4-BE49-F238E27FC236}">
                <a16:creationId xmlns:a16="http://schemas.microsoft.com/office/drawing/2014/main" id="{4EED733B-84CC-4203-9953-306DE7F15A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EA2D0-3893-4139-B98B-D4655A30DBFC}"/>
              </a:ext>
            </a:extLst>
          </p:cNvPr>
          <p:cNvSpPr>
            <a:spLocks noGrp="1"/>
          </p:cNvSpPr>
          <p:nvPr>
            <p:ph type="sldNum" sz="quarter" idx="12"/>
          </p:nvPr>
        </p:nvSpPr>
        <p:spPr/>
        <p:txBody>
          <a:bodyPr/>
          <a:lstStyle/>
          <a:p>
            <a:fld id="{59F833C3-D889-4A24-B36F-98C6F562E13E}" type="slidenum">
              <a:rPr lang="en-US" smtClean="0"/>
              <a:t>‹#›</a:t>
            </a:fld>
            <a:endParaRPr lang="en-US"/>
          </a:p>
        </p:txBody>
      </p:sp>
      <p:sp>
        <p:nvSpPr>
          <p:cNvPr id="6" name="Text Placeholder 24">
            <a:extLst>
              <a:ext uri="{FF2B5EF4-FFF2-40B4-BE49-F238E27FC236}">
                <a16:creationId xmlns:a16="http://schemas.microsoft.com/office/drawing/2014/main" id="{E1994CB3-5F73-415C-ADE1-51D992EBF736}"/>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8820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type="obj">
  <p:cSld name="1_Two Content">
    <p:spTree>
      <p:nvGrpSpPr>
        <p:cNvPr id="1" name="Shape 24"/>
        <p:cNvGrpSpPr/>
        <p:nvPr/>
      </p:nvGrpSpPr>
      <p:grpSpPr>
        <a:xfrm>
          <a:off x="0" y="0"/>
          <a:ext cx="0" cy="0"/>
          <a:chOff x="0" y="0"/>
          <a:chExt cx="0" cy="0"/>
        </a:xfrm>
      </p:grpSpPr>
      <p:sp>
        <p:nvSpPr>
          <p:cNvPr id="25" name="Google Shape;25;p79"/>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455F51"/>
              </a:buClr>
              <a:buSzPts val="3000"/>
              <a:buFont typeface="Calibri"/>
              <a:buNone/>
              <a:defRPr sz="3000" b="0" i="0">
                <a:solidFill>
                  <a:srgbClr val="455F5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9"/>
          <p:cNvSpPr txBox="1">
            <a:spLocks noGrp="1"/>
          </p:cNvSpPr>
          <p:nvPr>
            <p:ph type="body" idx="1"/>
          </p:nvPr>
        </p:nvSpPr>
        <p:spPr>
          <a:xfrm>
            <a:off x="634119" y="1569086"/>
            <a:ext cx="4747260" cy="290849"/>
          </a:xfrm>
          <a:prstGeom prst="rect">
            <a:avLst/>
          </a:prstGeom>
          <a:noFill/>
          <a:ln>
            <a:noFill/>
          </a:ln>
        </p:spPr>
        <p:txBody>
          <a:bodyPr spcFirstLastPara="1" wrap="square" lIns="0" tIns="0" rIns="0" bIns="0" anchor="t" anchorCtr="0">
            <a:spAutoFit/>
          </a:bodyPr>
          <a:lstStyle>
            <a:lvl1pPr marL="457200" lvl="0" indent="-361950" algn="l">
              <a:lnSpc>
                <a:spcPct val="90000"/>
              </a:lnSpc>
              <a:spcBef>
                <a:spcPts val="1000"/>
              </a:spcBef>
              <a:spcAft>
                <a:spcPts val="0"/>
              </a:spcAft>
              <a:buClr>
                <a:srgbClr val="455F51"/>
              </a:buClr>
              <a:buSzPts val="2100"/>
              <a:buChar char="•"/>
              <a:defRPr sz="2100" b="0" i="0">
                <a:solidFill>
                  <a:srgbClr val="455F5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9"/>
          <p:cNvSpPr txBox="1">
            <a:spLocks noGrp="1"/>
          </p:cNvSpPr>
          <p:nvPr>
            <p:ph type="body" idx="2"/>
          </p:nvPr>
        </p:nvSpPr>
        <p:spPr>
          <a:xfrm>
            <a:off x="6429757" y="1569086"/>
            <a:ext cx="5078305" cy="290849"/>
          </a:xfrm>
          <a:prstGeom prst="rect">
            <a:avLst/>
          </a:prstGeom>
          <a:noFill/>
          <a:ln>
            <a:noFill/>
          </a:ln>
        </p:spPr>
        <p:txBody>
          <a:bodyPr spcFirstLastPara="1" wrap="square" lIns="0" tIns="0" rIns="0" bIns="0" anchor="t" anchorCtr="0">
            <a:spAutoFit/>
          </a:bodyPr>
          <a:lstStyle>
            <a:lvl1pPr marL="457200" lvl="0" indent="-361950" algn="l">
              <a:lnSpc>
                <a:spcPct val="90000"/>
              </a:lnSpc>
              <a:spcBef>
                <a:spcPts val="1000"/>
              </a:spcBef>
              <a:spcAft>
                <a:spcPts val="0"/>
              </a:spcAft>
              <a:buClr>
                <a:srgbClr val="455F51"/>
              </a:buClr>
              <a:buSzPts val="2100"/>
              <a:buChar char="•"/>
              <a:defRPr sz="2100" b="0" i="0">
                <a:solidFill>
                  <a:srgbClr val="455F5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7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888888"/>
                </a:solidFill>
                <a:latin typeface="Montserrat"/>
                <a:ea typeface="Montserrat"/>
                <a:cs typeface="Montserrat"/>
                <a:sym typeface="Montserrat"/>
              </a:defRPr>
            </a:lvl1pPr>
            <a:lvl2pPr marL="0" lvl="1" indent="0" algn="r">
              <a:spcBef>
                <a:spcPts val="0"/>
              </a:spcBef>
              <a:buNone/>
              <a:defRPr sz="1200">
                <a:solidFill>
                  <a:srgbClr val="888888"/>
                </a:solidFill>
                <a:latin typeface="Montserrat"/>
                <a:ea typeface="Montserrat"/>
                <a:cs typeface="Montserrat"/>
                <a:sym typeface="Montserrat"/>
              </a:defRPr>
            </a:lvl2pPr>
            <a:lvl3pPr marL="0" lvl="2" indent="0" algn="r">
              <a:spcBef>
                <a:spcPts val="0"/>
              </a:spcBef>
              <a:buNone/>
              <a:defRPr sz="1200">
                <a:solidFill>
                  <a:srgbClr val="888888"/>
                </a:solidFill>
                <a:latin typeface="Montserrat"/>
                <a:ea typeface="Montserrat"/>
                <a:cs typeface="Montserrat"/>
                <a:sym typeface="Montserrat"/>
              </a:defRPr>
            </a:lvl3pPr>
            <a:lvl4pPr marL="0" lvl="3" indent="0" algn="r">
              <a:spcBef>
                <a:spcPts val="0"/>
              </a:spcBef>
              <a:buNone/>
              <a:defRPr sz="1200">
                <a:solidFill>
                  <a:srgbClr val="888888"/>
                </a:solidFill>
                <a:latin typeface="Montserrat"/>
                <a:ea typeface="Montserrat"/>
                <a:cs typeface="Montserrat"/>
                <a:sym typeface="Montserrat"/>
              </a:defRPr>
            </a:lvl4pPr>
            <a:lvl5pPr marL="0" lvl="4" indent="0" algn="r">
              <a:spcBef>
                <a:spcPts val="0"/>
              </a:spcBef>
              <a:buNone/>
              <a:defRPr sz="1200">
                <a:solidFill>
                  <a:srgbClr val="888888"/>
                </a:solidFill>
                <a:latin typeface="Montserrat"/>
                <a:ea typeface="Montserrat"/>
                <a:cs typeface="Montserrat"/>
                <a:sym typeface="Montserrat"/>
              </a:defRPr>
            </a:lvl5pPr>
            <a:lvl6pPr marL="0" lvl="5" indent="0" algn="r">
              <a:spcBef>
                <a:spcPts val="0"/>
              </a:spcBef>
              <a:buNone/>
              <a:defRPr sz="1200">
                <a:solidFill>
                  <a:srgbClr val="888888"/>
                </a:solidFill>
                <a:latin typeface="Montserrat"/>
                <a:ea typeface="Montserrat"/>
                <a:cs typeface="Montserrat"/>
                <a:sym typeface="Montserrat"/>
              </a:defRPr>
            </a:lvl6pPr>
            <a:lvl7pPr marL="0" lvl="6" indent="0" algn="r">
              <a:spcBef>
                <a:spcPts val="0"/>
              </a:spcBef>
              <a:buNone/>
              <a:defRPr sz="1200">
                <a:solidFill>
                  <a:srgbClr val="888888"/>
                </a:solidFill>
                <a:latin typeface="Montserrat"/>
                <a:ea typeface="Montserrat"/>
                <a:cs typeface="Montserrat"/>
                <a:sym typeface="Montserrat"/>
              </a:defRPr>
            </a:lvl7pPr>
            <a:lvl8pPr marL="0" lvl="7" indent="0" algn="r">
              <a:spcBef>
                <a:spcPts val="0"/>
              </a:spcBef>
              <a:buNone/>
              <a:defRPr sz="1200">
                <a:solidFill>
                  <a:srgbClr val="888888"/>
                </a:solidFill>
                <a:latin typeface="Montserrat"/>
                <a:ea typeface="Montserrat"/>
                <a:cs typeface="Montserrat"/>
                <a:sym typeface="Montserrat"/>
              </a:defRPr>
            </a:lvl8pPr>
            <a:lvl9pPr marL="0" lvl="8" indent="0" algn="r">
              <a:spcBef>
                <a:spcPts val="0"/>
              </a:spcBef>
              <a:buNone/>
              <a:defRPr sz="120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pt-BR"/>
              <a:t>‹#›</a:t>
            </a:fld>
            <a:endParaRPr/>
          </a:p>
        </p:txBody>
      </p:sp>
      <p:pic>
        <p:nvPicPr>
          <p:cNvPr id="31" name="Google Shape;31;p79"/>
          <p:cNvPicPr preferRelativeResize="0"/>
          <p:nvPr/>
        </p:nvPicPr>
        <p:blipFill rotWithShape="1">
          <a:blip r:embed="rId2">
            <a:alphaModFix/>
          </a:blip>
          <a:srcRect b="70993"/>
          <a:stretch/>
        </p:blipFill>
        <p:spPr>
          <a:xfrm rot="-5400000" flipH="1">
            <a:off x="11420696" y="907430"/>
            <a:ext cx="2057401" cy="209991"/>
          </a:xfrm>
          <a:prstGeom prst="rect">
            <a:avLst/>
          </a:prstGeom>
          <a:noFill/>
          <a:ln>
            <a:noFill/>
          </a:ln>
        </p:spPr>
      </p:pic>
    </p:spTree>
    <p:extLst>
      <p:ext uri="{BB962C8B-B14F-4D97-AF65-F5344CB8AC3E}">
        <p14:creationId xmlns:p14="http://schemas.microsoft.com/office/powerpoint/2010/main" val="32843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CE0A-95AC-4D3B-B465-B38C479A2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4A700-E83C-4FAB-824C-CD2AE61CA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43A42A-9A0C-424E-869D-F5CBE9229654}"/>
              </a:ext>
            </a:extLst>
          </p:cNvPr>
          <p:cNvSpPr>
            <a:spLocks noGrp="1"/>
          </p:cNvSpPr>
          <p:nvPr>
            <p:ph type="dt" sz="half" idx="10"/>
          </p:nvPr>
        </p:nvSpPr>
        <p:spPr/>
        <p:txBody>
          <a:bodyPr/>
          <a:lstStyle/>
          <a:p>
            <a:fld id="{E83FABEB-3AC5-4188-97E6-D38DF9A2E5B5}" type="datetimeFigureOut">
              <a:rPr lang="en-US" smtClean="0"/>
              <a:t>5/26/2020</a:t>
            </a:fld>
            <a:endParaRPr lang="en-US"/>
          </a:p>
        </p:txBody>
      </p:sp>
      <p:sp>
        <p:nvSpPr>
          <p:cNvPr id="5" name="Footer Placeholder 4">
            <a:extLst>
              <a:ext uri="{FF2B5EF4-FFF2-40B4-BE49-F238E27FC236}">
                <a16:creationId xmlns:a16="http://schemas.microsoft.com/office/drawing/2014/main" id="{2A3C68C1-AC71-4CB0-8E91-4A83175B0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7B5D7-65E2-40E7-B49D-726D925E7E0E}"/>
              </a:ext>
            </a:extLst>
          </p:cNvPr>
          <p:cNvSpPr>
            <a:spLocks noGrp="1"/>
          </p:cNvSpPr>
          <p:nvPr>
            <p:ph type="sldNum" sz="quarter" idx="12"/>
          </p:nvPr>
        </p:nvSpPr>
        <p:spPr/>
        <p:txBody>
          <a:bodyPr/>
          <a:lstStyle/>
          <a:p>
            <a:fld id="{E9DADAF6-2210-4D98-9F36-AE0EEA7519CB}" type="slidenum">
              <a:rPr lang="en-US" smtClean="0"/>
              <a:t>‹#›</a:t>
            </a:fld>
            <a:endParaRPr lang="en-US"/>
          </a:p>
        </p:txBody>
      </p:sp>
    </p:spTree>
    <p:extLst>
      <p:ext uri="{BB962C8B-B14F-4D97-AF65-F5344CB8AC3E}">
        <p14:creationId xmlns:p14="http://schemas.microsoft.com/office/powerpoint/2010/main" val="357729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1" name="Shape 21"/>
          <p:cNvSpPr/>
          <p:nvPr/>
        </p:nvSpPr>
        <p:spPr>
          <a:xfrm>
            <a:off x="-302492" y="-9948"/>
            <a:ext cx="10876393" cy="846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1" y="0"/>
                </a:lnTo>
                <a:lnTo>
                  <a:pt x="21600" y="0"/>
                </a:lnTo>
                <a:lnTo>
                  <a:pt x="21279" y="21600"/>
                </a:lnTo>
                <a:close/>
              </a:path>
            </a:pathLst>
          </a:custGeom>
          <a:solidFill>
            <a:srgbClr val="1F4E79"/>
          </a:solidFill>
          <a:ln w="12700">
            <a:miter lim="400000"/>
          </a:ln>
        </p:spPr>
        <p:txBody>
          <a:bodyPr lIns="45719" rIns="45719" anchor="ctr"/>
          <a:lstStyle/>
          <a:p>
            <a:pPr algn="ctr">
              <a:defRPr>
                <a:solidFill>
                  <a:srgbClr val="FFFFFF"/>
                </a:solidFill>
              </a:defRPr>
            </a:pP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23" name="image1.tif" descr="Engenharia de Produção - Poli-USP | LinkedIn"/>
          <p:cNvPicPr>
            <a:picLocks noChangeAspect="1"/>
          </p:cNvPicPr>
          <p:nvPr/>
        </p:nvPicPr>
        <p:blipFill>
          <a:blip r:embed="rId2"/>
          <a:stretch>
            <a:fillRect/>
          </a:stretch>
        </p:blipFill>
        <p:spPr>
          <a:xfrm>
            <a:off x="10820972" y="0"/>
            <a:ext cx="997529" cy="997528"/>
          </a:xfrm>
          <a:prstGeom prst="rect">
            <a:avLst/>
          </a:prstGeom>
          <a:ln w="12700">
            <a:miter lim="400000"/>
          </a:ln>
        </p:spPr>
      </p:pic>
      <p:grpSp>
        <p:nvGrpSpPr>
          <p:cNvPr id="26" name="Group 26"/>
          <p:cNvGrpSpPr/>
          <p:nvPr/>
        </p:nvGrpSpPr>
        <p:grpSpPr>
          <a:xfrm>
            <a:off x="4986844" y="1668989"/>
            <a:ext cx="2218313" cy="4337698"/>
            <a:chOff x="0" y="0"/>
            <a:chExt cx="2218312" cy="4337696"/>
          </a:xfrm>
        </p:grpSpPr>
        <p:sp>
          <p:nvSpPr>
            <p:cNvPr id="24" name="Shape 24"/>
            <p:cNvSpPr/>
            <p:nvPr/>
          </p:nvSpPr>
          <p:spPr>
            <a:xfrm>
              <a:off x="-1" y="-1"/>
              <a:ext cx="2218314" cy="4337698"/>
            </a:xfrm>
            <a:prstGeom prst="rect">
              <a:avLst/>
            </a:prstGeom>
            <a:solidFill>
              <a:srgbClr val="FFFFFF"/>
            </a:solidFill>
            <a:ln w="12700" cap="flat">
              <a:solidFill>
                <a:srgbClr val="828282"/>
              </a:solidFill>
              <a:prstDash val="solid"/>
              <a:round/>
            </a:ln>
            <a:effectLst>
              <a:outerShdw blurRad="50800" dist="38100" dir="2700000" rotWithShape="0">
                <a:srgbClr val="000000">
                  <a:alpha val="40000"/>
                </a:srgbClr>
              </a:outerShdw>
            </a:effectLst>
          </p:spPr>
          <p:txBody>
            <a:bodyPr wrap="square" lIns="45719" tIns="45719" rIns="45719" bIns="45719" numCol="1" anchor="t">
              <a:noAutofit/>
            </a:bodyPr>
            <a:lstStyle/>
            <a:p>
              <a:pPr>
                <a:defRPr sz="1400">
                  <a:latin typeface="Arial Narrow"/>
                  <a:ea typeface="Arial Narrow"/>
                  <a:cs typeface="Arial Narrow"/>
                  <a:sym typeface="Arial Narrow"/>
                </a:defRPr>
              </a:pPr>
              <a:endParaRPr/>
            </a:p>
          </p:txBody>
        </p:sp>
        <p:sp>
          <p:nvSpPr>
            <p:cNvPr id="25" name="Shape 25"/>
            <p:cNvSpPr/>
            <p:nvPr/>
          </p:nvSpPr>
          <p:spPr>
            <a:xfrm>
              <a:off x="55975" y="71065"/>
              <a:ext cx="2106362" cy="789287"/>
            </a:xfrm>
            <a:prstGeom prst="rect">
              <a:avLst/>
            </a:prstGeom>
            <a:solidFill>
              <a:srgbClr val="208E3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b="1">
                  <a:solidFill>
                    <a:srgbClr val="FFFFFF"/>
                  </a:solidFill>
                </a:defRPr>
              </a:pPr>
              <a:endParaRPr/>
            </a:p>
          </p:txBody>
        </p:sp>
      </p:grpSp>
      <p:grpSp>
        <p:nvGrpSpPr>
          <p:cNvPr id="29" name="Group 29"/>
          <p:cNvGrpSpPr/>
          <p:nvPr/>
        </p:nvGrpSpPr>
        <p:grpSpPr>
          <a:xfrm>
            <a:off x="2632075" y="1668989"/>
            <a:ext cx="2218313" cy="4337698"/>
            <a:chOff x="0" y="0"/>
            <a:chExt cx="2218312" cy="4337696"/>
          </a:xfrm>
        </p:grpSpPr>
        <p:sp>
          <p:nvSpPr>
            <p:cNvPr id="27" name="Shape 27"/>
            <p:cNvSpPr/>
            <p:nvPr/>
          </p:nvSpPr>
          <p:spPr>
            <a:xfrm>
              <a:off x="-1" y="-1"/>
              <a:ext cx="2218314" cy="4337698"/>
            </a:xfrm>
            <a:prstGeom prst="rect">
              <a:avLst/>
            </a:prstGeom>
            <a:solidFill>
              <a:srgbClr val="FFFFFF"/>
            </a:solidFill>
            <a:ln w="12700" cap="flat">
              <a:solidFill>
                <a:srgbClr val="828282"/>
              </a:solidFill>
              <a:prstDash val="solid"/>
              <a:round/>
            </a:ln>
            <a:effectLst>
              <a:outerShdw blurRad="50800" dist="38100" dir="2700000" rotWithShape="0">
                <a:srgbClr val="000000">
                  <a:alpha val="40000"/>
                </a:srgbClr>
              </a:outerShdw>
            </a:effectLst>
          </p:spPr>
          <p:txBody>
            <a:bodyPr wrap="square" lIns="45719" tIns="45719" rIns="45719" bIns="45719" numCol="1" anchor="t">
              <a:noAutofit/>
            </a:bodyPr>
            <a:lstStyle/>
            <a:p>
              <a:pPr>
                <a:defRPr sz="1400">
                  <a:latin typeface="Arial Narrow"/>
                  <a:ea typeface="Arial Narrow"/>
                  <a:cs typeface="Arial Narrow"/>
                  <a:sym typeface="Arial Narrow"/>
                </a:defRPr>
              </a:pPr>
              <a:endParaRPr/>
            </a:p>
          </p:txBody>
        </p:sp>
        <p:sp>
          <p:nvSpPr>
            <p:cNvPr id="28" name="Shape 28"/>
            <p:cNvSpPr/>
            <p:nvPr/>
          </p:nvSpPr>
          <p:spPr>
            <a:xfrm>
              <a:off x="56226" y="71065"/>
              <a:ext cx="2106362" cy="771675"/>
            </a:xfrm>
            <a:prstGeom prst="rect">
              <a:avLst/>
            </a:prstGeom>
            <a:solidFill>
              <a:srgbClr val="208E3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b="1">
                  <a:solidFill>
                    <a:srgbClr val="FFFFFF"/>
                  </a:solidFill>
                </a:defRPr>
              </a:pPr>
              <a:endParaRPr/>
            </a:p>
          </p:txBody>
        </p:sp>
      </p:grpSp>
      <p:grpSp>
        <p:nvGrpSpPr>
          <p:cNvPr id="32" name="Group 32"/>
          <p:cNvGrpSpPr/>
          <p:nvPr/>
        </p:nvGrpSpPr>
        <p:grpSpPr>
          <a:xfrm>
            <a:off x="277306" y="1668989"/>
            <a:ext cx="2218313" cy="4337698"/>
            <a:chOff x="0" y="0"/>
            <a:chExt cx="2218312" cy="4337696"/>
          </a:xfrm>
        </p:grpSpPr>
        <p:sp>
          <p:nvSpPr>
            <p:cNvPr id="30" name="Shape 30"/>
            <p:cNvSpPr/>
            <p:nvPr/>
          </p:nvSpPr>
          <p:spPr>
            <a:xfrm>
              <a:off x="-1" y="-1"/>
              <a:ext cx="2218314" cy="4337698"/>
            </a:xfrm>
            <a:prstGeom prst="rect">
              <a:avLst/>
            </a:prstGeom>
            <a:solidFill>
              <a:srgbClr val="FFFFFF"/>
            </a:solidFill>
            <a:ln w="12700" cap="flat">
              <a:solidFill>
                <a:srgbClr val="828282"/>
              </a:solidFill>
              <a:prstDash val="solid"/>
              <a:round/>
            </a:ln>
            <a:effectLst>
              <a:outerShdw blurRad="50800" dist="38100" dir="2700000" rotWithShape="0">
                <a:srgbClr val="000000">
                  <a:alpha val="40000"/>
                </a:srgbClr>
              </a:outerShdw>
            </a:effectLst>
          </p:spPr>
          <p:txBody>
            <a:bodyPr wrap="square" lIns="45719" tIns="45719" rIns="45719" bIns="45719" numCol="1" anchor="t">
              <a:noAutofit/>
            </a:bodyPr>
            <a:lstStyle/>
            <a:p>
              <a:pPr>
                <a:defRPr sz="1400">
                  <a:latin typeface="Arial Narrow"/>
                  <a:ea typeface="Arial Narrow"/>
                  <a:cs typeface="Arial Narrow"/>
                  <a:sym typeface="Arial Narrow"/>
                </a:defRPr>
              </a:pPr>
              <a:endParaRPr/>
            </a:p>
          </p:txBody>
        </p:sp>
        <p:sp>
          <p:nvSpPr>
            <p:cNvPr id="31" name="Shape 31"/>
            <p:cNvSpPr/>
            <p:nvPr/>
          </p:nvSpPr>
          <p:spPr>
            <a:xfrm>
              <a:off x="55975" y="71066"/>
              <a:ext cx="2106362" cy="777331"/>
            </a:xfrm>
            <a:prstGeom prst="rect">
              <a:avLst/>
            </a:prstGeom>
            <a:solidFill>
              <a:srgbClr val="208E3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b="1">
                  <a:solidFill>
                    <a:srgbClr val="FFFFFF"/>
                  </a:solidFill>
                </a:defRPr>
              </a:pPr>
              <a:endParaRPr/>
            </a:p>
          </p:txBody>
        </p:sp>
      </p:grpSp>
      <p:grpSp>
        <p:nvGrpSpPr>
          <p:cNvPr id="35" name="Group 35"/>
          <p:cNvGrpSpPr/>
          <p:nvPr/>
        </p:nvGrpSpPr>
        <p:grpSpPr>
          <a:xfrm>
            <a:off x="7334249" y="1668989"/>
            <a:ext cx="2218314" cy="4337698"/>
            <a:chOff x="0" y="0"/>
            <a:chExt cx="2218312" cy="4337696"/>
          </a:xfrm>
        </p:grpSpPr>
        <p:sp>
          <p:nvSpPr>
            <p:cNvPr id="33" name="Shape 33"/>
            <p:cNvSpPr/>
            <p:nvPr/>
          </p:nvSpPr>
          <p:spPr>
            <a:xfrm>
              <a:off x="-1" y="-1"/>
              <a:ext cx="2218314" cy="4337698"/>
            </a:xfrm>
            <a:prstGeom prst="rect">
              <a:avLst/>
            </a:prstGeom>
            <a:solidFill>
              <a:srgbClr val="FFFFFF"/>
            </a:solidFill>
            <a:ln w="12700" cap="flat">
              <a:solidFill>
                <a:srgbClr val="828282"/>
              </a:solidFill>
              <a:prstDash val="solid"/>
              <a:round/>
            </a:ln>
            <a:effectLst>
              <a:outerShdw blurRad="50800" dist="38100" dir="2700000" rotWithShape="0">
                <a:srgbClr val="000000">
                  <a:alpha val="40000"/>
                </a:srgbClr>
              </a:outerShdw>
            </a:effectLst>
          </p:spPr>
          <p:txBody>
            <a:bodyPr wrap="square" lIns="45719" tIns="45719" rIns="45719" bIns="45719" numCol="1" anchor="t">
              <a:noAutofit/>
            </a:bodyPr>
            <a:lstStyle/>
            <a:p>
              <a:pPr>
                <a:defRPr sz="1400">
                  <a:latin typeface="Arial Narrow"/>
                  <a:ea typeface="Arial Narrow"/>
                  <a:cs typeface="Arial Narrow"/>
                  <a:sym typeface="Arial Narrow"/>
                </a:defRPr>
              </a:pPr>
              <a:endParaRPr/>
            </a:p>
          </p:txBody>
        </p:sp>
        <p:sp>
          <p:nvSpPr>
            <p:cNvPr id="34" name="Shape 34"/>
            <p:cNvSpPr/>
            <p:nvPr/>
          </p:nvSpPr>
          <p:spPr>
            <a:xfrm>
              <a:off x="55975" y="71065"/>
              <a:ext cx="2106362" cy="788294"/>
            </a:xfrm>
            <a:prstGeom prst="rect">
              <a:avLst/>
            </a:prstGeom>
            <a:solidFill>
              <a:srgbClr val="208E3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b="1">
                  <a:solidFill>
                    <a:srgbClr val="FFFFFF"/>
                  </a:solidFill>
                </a:defRPr>
              </a:pPr>
              <a:endParaRPr/>
            </a:p>
          </p:txBody>
        </p:sp>
      </p:grpSp>
      <p:sp>
        <p:nvSpPr>
          <p:cNvPr id="36" name="Shape 36"/>
          <p:cNvSpPr>
            <a:spLocks noGrp="1"/>
          </p:cNvSpPr>
          <p:nvPr>
            <p:ph type="body" sz="quarter" idx="1"/>
          </p:nvPr>
        </p:nvSpPr>
        <p:spPr>
          <a:xfrm>
            <a:off x="399037" y="1835875"/>
            <a:ext cx="1974851" cy="228601"/>
          </a:xfrm>
          <a:prstGeom prst="rect">
            <a:avLst/>
          </a:prstGeom>
        </p:spPr>
        <p:txBody>
          <a:bodyPr>
            <a:normAutofit/>
          </a:bodyPr>
          <a:lstStyle>
            <a:lvl1pPr marL="0" indent="0">
              <a:buSzTx/>
              <a:buFontTx/>
              <a:buNone/>
              <a:defRPr sz="1700">
                <a:solidFill>
                  <a:srgbClr val="858585"/>
                </a:solidFill>
              </a:defRPr>
            </a:lvl1pPr>
            <a:lvl2pPr marL="619125" indent="-161925">
              <a:buFontTx/>
              <a:defRPr sz="1700">
                <a:solidFill>
                  <a:srgbClr val="858585"/>
                </a:solidFill>
              </a:defRPr>
            </a:lvl2pPr>
            <a:lvl3pPr marL="1108710" indent="-194310">
              <a:buFontTx/>
              <a:defRPr sz="1700">
                <a:solidFill>
                  <a:srgbClr val="858585"/>
                </a:solidFill>
              </a:defRPr>
            </a:lvl3pPr>
            <a:lvl4pPr marL="1587500" indent="-215900">
              <a:buFontTx/>
              <a:defRPr sz="1700">
                <a:solidFill>
                  <a:srgbClr val="858585"/>
                </a:solidFill>
              </a:defRPr>
            </a:lvl4pPr>
            <a:lvl5pPr marL="2044700" indent="-215900">
              <a:buFontTx/>
              <a:defRPr sz="1700">
                <a:solidFill>
                  <a:srgbClr val="858585"/>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7" name="Shape 37"/>
          <p:cNvSpPr>
            <a:spLocks noGrp="1"/>
          </p:cNvSpPr>
          <p:nvPr>
            <p:ph type="body" sz="quarter" idx="13"/>
          </p:nvPr>
        </p:nvSpPr>
        <p:spPr>
          <a:xfrm>
            <a:off x="399037" y="2379579"/>
            <a:ext cx="1974851" cy="3333156"/>
          </a:xfrm>
          <a:prstGeom prst="rect">
            <a:avLst/>
          </a:prstGeom>
        </p:spPr>
        <p:txBody>
          <a:bodyPr>
            <a:normAutofit/>
          </a:bodyPr>
          <a:lstStyle/>
          <a:p>
            <a:pPr marL="0" indent="0">
              <a:buSzTx/>
              <a:buFontTx/>
              <a:buNone/>
              <a:defRPr sz="1400"/>
            </a:pPr>
            <a:endParaRPr/>
          </a:p>
        </p:txBody>
      </p:sp>
      <p:sp>
        <p:nvSpPr>
          <p:cNvPr id="38" name="Shape 38"/>
          <p:cNvSpPr>
            <a:spLocks noGrp="1"/>
          </p:cNvSpPr>
          <p:nvPr>
            <p:ph type="body" sz="quarter" idx="14"/>
          </p:nvPr>
        </p:nvSpPr>
        <p:spPr>
          <a:xfrm>
            <a:off x="2753806" y="2379579"/>
            <a:ext cx="1974851" cy="3333156"/>
          </a:xfrm>
          <a:prstGeom prst="rect">
            <a:avLst/>
          </a:prstGeom>
        </p:spPr>
        <p:txBody>
          <a:bodyPr>
            <a:normAutofit/>
          </a:bodyPr>
          <a:lstStyle/>
          <a:p>
            <a:pPr marL="0" indent="0">
              <a:buSzTx/>
              <a:buFontTx/>
              <a:buNone/>
              <a:defRPr sz="1400"/>
            </a:pPr>
            <a:endParaRPr/>
          </a:p>
        </p:txBody>
      </p:sp>
      <p:sp>
        <p:nvSpPr>
          <p:cNvPr id="39" name="Shape 39"/>
          <p:cNvSpPr>
            <a:spLocks noGrp="1"/>
          </p:cNvSpPr>
          <p:nvPr>
            <p:ph type="body" sz="quarter" idx="15"/>
          </p:nvPr>
        </p:nvSpPr>
        <p:spPr>
          <a:xfrm>
            <a:off x="5138273" y="2379579"/>
            <a:ext cx="1974851" cy="3333156"/>
          </a:xfrm>
          <a:prstGeom prst="rect">
            <a:avLst/>
          </a:prstGeom>
        </p:spPr>
        <p:txBody>
          <a:bodyPr>
            <a:normAutofit/>
          </a:bodyPr>
          <a:lstStyle/>
          <a:p>
            <a:pPr marL="0" indent="0">
              <a:buSzTx/>
              <a:buFontTx/>
              <a:buNone/>
              <a:defRPr sz="1400"/>
            </a:pPr>
            <a:endParaRPr/>
          </a:p>
        </p:txBody>
      </p:sp>
      <p:sp>
        <p:nvSpPr>
          <p:cNvPr id="40" name="Shape 40"/>
          <p:cNvSpPr>
            <a:spLocks noGrp="1"/>
          </p:cNvSpPr>
          <p:nvPr>
            <p:ph type="body" sz="quarter" idx="16"/>
          </p:nvPr>
        </p:nvSpPr>
        <p:spPr>
          <a:xfrm>
            <a:off x="7463344" y="2379578"/>
            <a:ext cx="1974851" cy="3333158"/>
          </a:xfrm>
          <a:prstGeom prst="rect">
            <a:avLst/>
          </a:prstGeom>
        </p:spPr>
        <p:txBody>
          <a:bodyPr>
            <a:normAutofit/>
          </a:bodyPr>
          <a:lstStyle/>
          <a:p>
            <a:pPr marL="0" indent="0">
              <a:buSzTx/>
              <a:buFontTx/>
              <a:buNone/>
              <a:defRPr sz="1400"/>
            </a:pPr>
            <a:endParaRPr/>
          </a:p>
        </p:txBody>
      </p:sp>
      <p:sp>
        <p:nvSpPr>
          <p:cNvPr id="41" name="Shape 41"/>
          <p:cNvSpPr>
            <a:spLocks noGrp="1"/>
          </p:cNvSpPr>
          <p:nvPr>
            <p:ph type="body" sz="quarter" idx="17"/>
          </p:nvPr>
        </p:nvSpPr>
        <p:spPr>
          <a:xfrm>
            <a:off x="2747446" y="1835875"/>
            <a:ext cx="1974851" cy="228601"/>
          </a:xfrm>
          <a:prstGeom prst="rect">
            <a:avLst/>
          </a:prstGeom>
        </p:spPr>
        <p:txBody>
          <a:bodyPr>
            <a:normAutofit/>
          </a:bodyPr>
          <a:lstStyle/>
          <a:p>
            <a:pPr marL="0" indent="0" defTabSz="768095">
              <a:spcBef>
                <a:spcPts val="800"/>
              </a:spcBef>
              <a:buSzTx/>
              <a:buFontTx/>
              <a:buNone/>
              <a:defRPr sz="1008" b="1">
                <a:solidFill>
                  <a:srgbClr val="FFFFFF"/>
                </a:solidFill>
              </a:defRPr>
            </a:pPr>
            <a:endParaRPr/>
          </a:p>
        </p:txBody>
      </p:sp>
      <p:sp>
        <p:nvSpPr>
          <p:cNvPr id="42" name="Shape 42"/>
          <p:cNvSpPr>
            <a:spLocks noGrp="1"/>
          </p:cNvSpPr>
          <p:nvPr>
            <p:ph type="body" sz="quarter" idx="18"/>
          </p:nvPr>
        </p:nvSpPr>
        <p:spPr>
          <a:xfrm>
            <a:off x="5108575" y="1835875"/>
            <a:ext cx="1974850" cy="228601"/>
          </a:xfrm>
          <a:prstGeom prst="rect">
            <a:avLst/>
          </a:prstGeom>
        </p:spPr>
        <p:txBody>
          <a:bodyPr>
            <a:normAutofit/>
          </a:bodyPr>
          <a:lstStyle/>
          <a:p>
            <a:pPr marL="0" indent="0" defTabSz="768095">
              <a:spcBef>
                <a:spcPts val="800"/>
              </a:spcBef>
              <a:buSzTx/>
              <a:buFontTx/>
              <a:buNone/>
              <a:defRPr sz="1008" b="1">
                <a:solidFill>
                  <a:srgbClr val="FFFFFF"/>
                </a:solidFill>
              </a:defRPr>
            </a:pPr>
            <a:endParaRPr/>
          </a:p>
        </p:txBody>
      </p:sp>
      <p:sp>
        <p:nvSpPr>
          <p:cNvPr id="43" name="Shape 43"/>
          <p:cNvSpPr>
            <a:spLocks noGrp="1"/>
          </p:cNvSpPr>
          <p:nvPr>
            <p:ph type="body" sz="quarter" idx="19"/>
          </p:nvPr>
        </p:nvSpPr>
        <p:spPr>
          <a:xfrm>
            <a:off x="7455981" y="1835875"/>
            <a:ext cx="1974851" cy="228601"/>
          </a:xfrm>
          <a:prstGeom prst="rect">
            <a:avLst/>
          </a:prstGeom>
        </p:spPr>
        <p:txBody>
          <a:bodyPr>
            <a:normAutofit/>
          </a:bodyPr>
          <a:lstStyle/>
          <a:p>
            <a:pPr marL="0" indent="0" defTabSz="768095">
              <a:spcBef>
                <a:spcPts val="800"/>
              </a:spcBef>
              <a:buSzTx/>
              <a:buFontTx/>
              <a:buNone/>
              <a:defRPr sz="1008" b="1">
                <a:solidFill>
                  <a:srgbClr val="FFFFFF"/>
                </a:solidFill>
              </a:defRPr>
            </a:pPr>
            <a:endParaRPr/>
          </a:p>
        </p:txBody>
      </p:sp>
      <p:sp>
        <p:nvSpPr>
          <p:cNvPr id="44" name="Shape 44"/>
          <p:cNvSpPr>
            <a:spLocks noGrp="1"/>
          </p:cNvSpPr>
          <p:nvPr>
            <p:ph type="body" sz="quarter" idx="20"/>
          </p:nvPr>
        </p:nvSpPr>
        <p:spPr>
          <a:xfrm>
            <a:off x="204788" y="215065"/>
            <a:ext cx="7466011" cy="396876"/>
          </a:xfrm>
          <a:prstGeom prst="rect">
            <a:avLst/>
          </a:prstGeom>
        </p:spPr>
        <p:txBody>
          <a:bodyPr>
            <a:normAutofit/>
          </a:bodyPr>
          <a:lstStyle/>
          <a:p>
            <a:pPr marL="0" indent="0" defTabSz="676655">
              <a:spcBef>
                <a:spcPts val="700"/>
              </a:spcBef>
              <a:buSzTx/>
              <a:buFontTx/>
              <a:buNone/>
              <a:defRPr sz="2072">
                <a:solidFill>
                  <a:srgbClr val="FFFFFF"/>
                </a:solidFill>
              </a:defRPr>
            </a:pPr>
            <a:endParaRPr/>
          </a:p>
        </p:txBody>
      </p:sp>
      <p:grpSp>
        <p:nvGrpSpPr>
          <p:cNvPr id="47" name="Group 47"/>
          <p:cNvGrpSpPr/>
          <p:nvPr/>
        </p:nvGrpSpPr>
        <p:grpSpPr>
          <a:xfrm>
            <a:off x="9689018" y="1668989"/>
            <a:ext cx="2218313" cy="4337698"/>
            <a:chOff x="0" y="0"/>
            <a:chExt cx="2218312" cy="4337696"/>
          </a:xfrm>
        </p:grpSpPr>
        <p:sp>
          <p:nvSpPr>
            <p:cNvPr id="45" name="Shape 45"/>
            <p:cNvSpPr/>
            <p:nvPr/>
          </p:nvSpPr>
          <p:spPr>
            <a:xfrm>
              <a:off x="-1" y="-1"/>
              <a:ext cx="2218314" cy="4337698"/>
            </a:xfrm>
            <a:prstGeom prst="rect">
              <a:avLst/>
            </a:prstGeom>
            <a:solidFill>
              <a:srgbClr val="FFFFFF"/>
            </a:solidFill>
            <a:ln w="12700" cap="flat">
              <a:solidFill>
                <a:srgbClr val="828282"/>
              </a:solidFill>
              <a:prstDash val="solid"/>
              <a:round/>
            </a:ln>
            <a:effectLst>
              <a:outerShdw blurRad="50800" dist="38100" dir="2700000" rotWithShape="0">
                <a:srgbClr val="000000">
                  <a:alpha val="40000"/>
                </a:srgbClr>
              </a:outerShdw>
            </a:effectLst>
          </p:spPr>
          <p:txBody>
            <a:bodyPr wrap="square" lIns="45719" tIns="45719" rIns="45719" bIns="45719" numCol="1" anchor="t">
              <a:noAutofit/>
            </a:bodyPr>
            <a:lstStyle/>
            <a:p>
              <a:pPr>
                <a:defRPr sz="1400">
                  <a:latin typeface="Arial Narrow"/>
                  <a:ea typeface="Arial Narrow"/>
                  <a:cs typeface="Arial Narrow"/>
                  <a:sym typeface="Arial Narrow"/>
                </a:defRPr>
              </a:pPr>
              <a:endParaRPr/>
            </a:p>
          </p:txBody>
        </p:sp>
        <p:sp>
          <p:nvSpPr>
            <p:cNvPr id="46" name="Shape 46"/>
            <p:cNvSpPr/>
            <p:nvPr/>
          </p:nvSpPr>
          <p:spPr>
            <a:xfrm>
              <a:off x="55975" y="71065"/>
              <a:ext cx="2106362" cy="796678"/>
            </a:xfrm>
            <a:prstGeom prst="rect">
              <a:avLst/>
            </a:prstGeom>
            <a:solidFill>
              <a:srgbClr val="208E3C"/>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400" b="1">
                  <a:solidFill>
                    <a:srgbClr val="FFFFFF"/>
                  </a:solidFill>
                </a:defRPr>
              </a:pPr>
              <a:endParaRPr/>
            </a:p>
          </p:txBody>
        </p:sp>
      </p:grpSp>
      <p:sp>
        <p:nvSpPr>
          <p:cNvPr id="48" name="Shape 48"/>
          <p:cNvSpPr>
            <a:spLocks noGrp="1"/>
          </p:cNvSpPr>
          <p:nvPr>
            <p:ph type="body" sz="quarter" idx="21"/>
          </p:nvPr>
        </p:nvSpPr>
        <p:spPr>
          <a:xfrm>
            <a:off x="9818113" y="2379578"/>
            <a:ext cx="1974851" cy="3333158"/>
          </a:xfrm>
          <a:prstGeom prst="rect">
            <a:avLst/>
          </a:prstGeom>
        </p:spPr>
        <p:txBody>
          <a:bodyPr>
            <a:normAutofit/>
          </a:bodyPr>
          <a:lstStyle/>
          <a:p>
            <a:pPr marL="0" indent="0">
              <a:buSzTx/>
              <a:buFontTx/>
              <a:buNone/>
              <a:defRPr sz="1400"/>
            </a:pPr>
            <a:endParaRPr/>
          </a:p>
        </p:txBody>
      </p:sp>
      <p:sp>
        <p:nvSpPr>
          <p:cNvPr id="49" name="Shape 49"/>
          <p:cNvSpPr>
            <a:spLocks noGrp="1"/>
          </p:cNvSpPr>
          <p:nvPr>
            <p:ph type="body" sz="quarter" idx="22"/>
          </p:nvPr>
        </p:nvSpPr>
        <p:spPr>
          <a:xfrm>
            <a:off x="9810750" y="1835875"/>
            <a:ext cx="1974850" cy="228601"/>
          </a:xfrm>
          <a:prstGeom prst="rect">
            <a:avLst/>
          </a:prstGeom>
        </p:spPr>
        <p:txBody>
          <a:bodyPr>
            <a:normAutofit/>
          </a:bodyPr>
          <a:lstStyle/>
          <a:p>
            <a:pPr marL="0" indent="0" defTabSz="768095">
              <a:spcBef>
                <a:spcPts val="800"/>
              </a:spcBef>
              <a:buSzTx/>
              <a:buFontTx/>
              <a:buNone/>
              <a:defRPr sz="1008" b="1">
                <a:solidFill>
                  <a:srgbClr val="FFFFFF"/>
                </a:solidFill>
              </a:defRPr>
            </a:pPr>
            <a:endParaRPr/>
          </a:p>
        </p:txBody>
      </p:sp>
    </p:spTree>
    <p:extLst>
      <p:ext uri="{BB962C8B-B14F-4D97-AF65-F5344CB8AC3E}">
        <p14:creationId xmlns:p14="http://schemas.microsoft.com/office/powerpoint/2010/main" val="156451899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259" name="Shape 259"/>
          <p:cNvSpPr/>
          <p:nvPr/>
        </p:nvSpPr>
        <p:spPr>
          <a:xfrm>
            <a:off x="-162792" y="1717"/>
            <a:ext cx="10754006" cy="8416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1" y="0"/>
                </a:lnTo>
                <a:lnTo>
                  <a:pt x="21600" y="0"/>
                </a:lnTo>
                <a:lnTo>
                  <a:pt x="21279" y="21600"/>
                </a:lnTo>
                <a:close/>
              </a:path>
            </a:pathLst>
          </a:custGeom>
          <a:solidFill>
            <a:srgbClr val="1F4E79"/>
          </a:solidFill>
          <a:ln w="12700">
            <a:miter lim="400000"/>
          </a:ln>
        </p:spPr>
        <p:txBody>
          <a:bodyPr lIns="45719" rIns="45719" anchor="ctr"/>
          <a:lstStyle/>
          <a:p>
            <a:pPr algn="ctr">
              <a:lnSpc>
                <a:spcPct val="90000"/>
              </a:lnSpc>
              <a:spcBef>
                <a:spcPts val="1000"/>
              </a:spcBef>
              <a:defRPr sz="1700" b="1">
                <a:solidFill>
                  <a:srgbClr val="FFFFFF"/>
                </a:solidFill>
              </a:defRPr>
            </a:pPr>
            <a:endParaRPr/>
          </a:p>
        </p:txBody>
      </p:sp>
      <p:sp>
        <p:nvSpPr>
          <p:cNvPr id="260" name="Shape 260"/>
          <p:cNvSpPr>
            <a:spLocks noGrp="1"/>
          </p:cNvSpPr>
          <p:nvPr>
            <p:ph type="body" sz="quarter" idx="13"/>
          </p:nvPr>
        </p:nvSpPr>
        <p:spPr>
          <a:xfrm>
            <a:off x="204788" y="173643"/>
            <a:ext cx="7466011" cy="497841"/>
          </a:xfrm>
          <a:prstGeom prst="rect">
            <a:avLst/>
          </a:prstGeom>
        </p:spPr>
        <p:txBody>
          <a:bodyPr>
            <a:spAutoFit/>
          </a:bodyPr>
          <a:lstStyle/>
          <a:p>
            <a:pPr marL="0" indent="0">
              <a:buSzTx/>
              <a:buFontTx/>
              <a:buNone/>
              <a:defRPr>
                <a:solidFill>
                  <a:srgbClr val="FFFFFF"/>
                </a:solidFill>
              </a:defRPr>
            </a:pPr>
            <a:endParaRPr/>
          </a:p>
        </p:txBody>
      </p:sp>
      <p:sp>
        <p:nvSpPr>
          <p:cNvPr id="261" name="Shape 261"/>
          <p:cNvSpPr>
            <a:spLocks noGrp="1"/>
          </p:cNvSpPr>
          <p:nvPr>
            <p:ph type="sldNum" sz="quarter" idx="2"/>
          </p:nvPr>
        </p:nvSpPr>
        <p:spPr>
          <a:prstGeom prst="rect">
            <a:avLst/>
          </a:prstGeom>
        </p:spPr>
        <p:txBody>
          <a:bodyPr/>
          <a:lstStyle/>
          <a:p>
            <a:fld id="{86CB4B4D-7CA3-9044-876B-883B54F8677D}" type="slidenum">
              <a:t>‹#›</a:t>
            </a:fld>
            <a:endParaRPr/>
          </a:p>
        </p:txBody>
      </p:sp>
      <p:pic>
        <p:nvPicPr>
          <p:cNvPr id="262" name="image1.tif" descr="Engenharia de Produção - Poli-USP | LinkedIn"/>
          <p:cNvPicPr>
            <a:picLocks noChangeAspect="1"/>
          </p:cNvPicPr>
          <p:nvPr/>
        </p:nvPicPr>
        <p:blipFill>
          <a:blip r:embed="rId2"/>
          <a:stretch>
            <a:fillRect/>
          </a:stretch>
        </p:blipFill>
        <p:spPr>
          <a:xfrm>
            <a:off x="10820972" y="0"/>
            <a:ext cx="997529" cy="997528"/>
          </a:xfrm>
          <a:prstGeom prst="rect">
            <a:avLst/>
          </a:prstGeom>
          <a:ln w="12700">
            <a:miter lim="400000"/>
          </a:ln>
        </p:spPr>
      </p:pic>
      <p:sp>
        <p:nvSpPr>
          <p:cNvPr id="263" name="Shape 263"/>
          <p:cNvSpPr>
            <a:spLocks noGrp="1"/>
          </p:cNvSpPr>
          <p:nvPr>
            <p:ph type="body" sz="quarter" idx="1"/>
          </p:nvPr>
        </p:nvSpPr>
        <p:spPr>
          <a:xfrm>
            <a:off x="204787" y="889000"/>
            <a:ext cx="7466013" cy="396875"/>
          </a:xfrm>
          <a:prstGeom prst="rect">
            <a:avLst/>
          </a:prstGeom>
        </p:spPr>
        <p:txBody>
          <a:bodyPr>
            <a:normAutofit/>
          </a:bodyPr>
          <a:lstStyle>
            <a:lvl1pPr marL="0" indent="0">
              <a:buSzTx/>
              <a:buFontTx/>
              <a:buNone/>
              <a:defRPr>
                <a:solidFill>
                  <a:srgbClr val="FFFFFF"/>
                </a:solidFill>
              </a:defRPr>
            </a:lvl1pPr>
            <a:lvl2pPr>
              <a:buFontTx/>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Tree>
    <p:extLst>
      <p:ext uri="{BB962C8B-B14F-4D97-AF65-F5344CB8AC3E}">
        <p14:creationId xmlns:p14="http://schemas.microsoft.com/office/powerpoint/2010/main" val="41798376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204" name="Shape 204"/>
          <p:cNvSpPr/>
          <p:nvPr/>
        </p:nvSpPr>
        <p:spPr>
          <a:xfrm>
            <a:off x="-289792" y="-16984"/>
            <a:ext cx="10876393" cy="8745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1" y="0"/>
                </a:lnTo>
                <a:lnTo>
                  <a:pt x="21600" y="0"/>
                </a:lnTo>
                <a:lnTo>
                  <a:pt x="21279" y="21600"/>
                </a:lnTo>
                <a:close/>
              </a:path>
            </a:pathLst>
          </a:custGeom>
          <a:solidFill>
            <a:srgbClr val="1F4E79"/>
          </a:solidFill>
          <a:ln w="12700">
            <a:miter lim="400000"/>
          </a:ln>
        </p:spPr>
        <p:txBody>
          <a:bodyPr lIns="45719" rIns="45719" anchor="ctr"/>
          <a:lstStyle/>
          <a:p>
            <a:pPr algn="ctr">
              <a:defRPr>
                <a:solidFill>
                  <a:srgbClr val="FFFFFF"/>
                </a:solidFill>
              </a:defRPr>
            </a:pPr>
            <a:endParaRPr/>
          </a:p>
        </p:txBody>
      </p:sp>
      <p:sp>
        <p:nvSpPr>
          <p:cNvPr id="205" name="Shape 205"/>
          <p:cNvSpPr>
            <a:spLocks noGrp="1"/>
          </p:cNvSpPr>
          <p:nvPr>
            <p:ph type="sldNum" sz="quarter" idx="2"/>
          </p:nvPr>
        </p:nvSpPr>
        <p:spPr>
          <a:prstGeom prst="rect">
            <a:avLst/>
          </a:prstGeom>
        </p:spPr>
        <p:txBody>
          <a:bodyPr/>
          <a:lstStyle/>
          <a:p>
            <a:fld id="{86CB4B4D-7CA3-9044-876B-883B54F8677D}" type="slidenum">
              <a:t>‹#›</a:t>
            </a:fld>
            <a:endParaRPr/>
          </a:p>
        </p:txBody>
      </p:sp>
      <p:sp>
        <p:nvSpPr>
          <p:cNvPr id="206" name="Shape 206"/>
          <p:cNvSpPr/>
          <p:nvPr/>
        </p:nvSpPr>
        <p:spPr>
          <a:xfrm>
            <a:off x="4225021" y="1393968"/>
            <a:ext cx="7466013" cy="1060641"/>
          </a:xfrm>
          <a:prstGeom prst="rect">
            <a:avLst/>
          </a:prstGeom>
          <a:solidFill>
            <a:srgbClr val="F2F2F2"/>
          </a:solidFill>
          <a:ln w="12700">
            <a:miter lim="400000"/>
          </a:ln>
          <a:effectLst>
            <a:outerShdw blurRad="50800" dist="38100" dir="2700000" rotWithShape="0">
              <a:srgbClr val="000000">
                <a:alpha val="40000"/>
              </a:srgbClr>
            </a:outerShdw>
          </a:effectLst>
        </p:spPr>
        <p:txBody>
          <a:bodyPr lIns="45719" rIns="45719"/>
          <a:lstStyle/>
          <a:p>
            <a:pPr defTabSz="1006475"/>
            <a:endParaRPr/>
          </a:p>
        </p:txBody>
      </p:sp>
      <p:sp>
        <p:nvSpPr>
          <p:cNvPr id="207" name="Shape 207"/>
          <p:cNvSpPr/>
          <p:nvPr/>
        </p:nvSpPr>
        <p:spPr>
          <a:xfrm>
            <a:off x="4279741" y="1447915"/>
            <a:ext cx="2133515" cy="952747"/>
          </a:xfrm>
          <a:prstGeom prst="roundRect">
            <a:avLst>
              <a:gd name="adj" fmla="val 0"/>
            </a:avLst>
          </a:prstGeom>
          <a:solidFill>
            <a:srgbClr val="228F35"/>
          </a:solidFill>
          <a:ln w="12700">
            <a:miter lim="400000"/>
          </a:ln>
          <a:effectLst>
            <a:outerShdw blurRad="50800" dist="38100" dir="2700000" rotWithShape="0">
              <a:srgbClr val="000000">
                <a:alpha val="40000"/>
              </a:srgbClr>
            </a:outerShdw>
          </a:effectLst>
        </p:spPr>
        <p:txBody>
          <a:bodyPr lIns="45719" rIns="45719" anchor="ctr"/>
          <a:lstStyle/>
          <a:p>
            <a:pPr algn="ctr">
              <a:defRPr sz="1400" b="1">
                <a:solidFill>
                  <a:srgbClr val="FFFFFF"/>
                </a:solidFill>
              </a:defRPr>
            </a:pPr>
            <a:endParaRPr/>
          </a:p>
        </p:txBody>
      </p:sp>
      <p:pic>
        <p:nvPicPr>
          <p:cNvPr id="208" name="image1.tif" descr="Engenharia de Produção - Poli-USP | LinkedIn"/>
          <p:cNvPicPr>
            <a:picLocks noChangeAspect="1"/>
          </p:cNvPicPr>
          <p:nvPr/>
        </p:nvPicPr>
        <p:blipFill>
          <a:blip r:embed="rId2"/>
          <a:stretch>
            <a:fillRect/>
          </a:stretch>
        </p:blipFill>
        <p:spPr>
          <a:xfrm>
            <a:off x="10820972" y="0"/>
            <a:ext cx="997529" cy="997528"/>
          </a:xfrm>
          <a:prstGeom prst="rect">
            <a:avLst/>
          </a:prstGeom>
          <a:ln w="12700">
            <a:miter lim="400000"/>
          </a:ln>
        </p:spPr>
      </p:pic>
      <p:sp>
        <p:nvSpPr>
          <p:cNvPr id="209" name="Shape 209"/>
          <p:cNvSpPr>
            <a:spLocks noGrp="1"/>
          </p:cNvSpPr>
          <p:nvPr>
            <p:ph type="body" sz="quarter" idx="1"/>
          </p:nvPr>
        </p:nvSpPr>
        <p:spPr>
          <a:xfrm>
            <a:off x="204788" y="141840"/>
            <a:ext cx="7466012" cy="396876"/>
          </a:xfrm>
          <a:prstGeom prst="rect">
            <a:avLst/>
          </a:prstGeom>
        </p:spPr>
        <p:txBody>
          <a:bodyPr>
            <a:normAutofit/>
          </a:bodyPr>
          <a:lstStyle>
            <a:lvl1pPr marL="0" indent="0">
              <a:buSzTx/>
              <a:buFontTx/>
              <a:buNone/>
              <a:defRPr>
                <a:solidFill>
                  <a:srgbClr val="FFFFFF"/>
                </a:solidFill>
              </a:defRPr>
            </a:lvl1pPr>
            <a:lvl2pPr>
              <a:buFontTx/>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210" name="Shape 210"/>
          <p:cNvSpPr>
            <a:spLocks noGrp="1"/>
          </p:cNvSpPr>
          <p:nvPr>
            <p:ph type="body" sz="quarter" idx="13"/>
          </p:nvPr>
        </p:nvSpPr>
        <p:spPr>
          <a:xfrm>
            <a:off x="6660357" y="1526145"/>
            <a:ext cx="4938215" cy="874517"/>
          </a:xfrm>
          <a:prstGeom prst="rect">
            <a:avLst/>
          </a:prstGeom>
        </p:spPr>
        <p:txBody>
          <a:bodyPr>
            <a:normAutofit/>
          </a:bodyPr>
          <a:lstStyle/>
          <a:p>
            <a:pPr marL="0" indent="0">
              <a:buSzTx/>
              <a:buFontTx/>
              <a:buNone/>
              <a:defRPr sz="1200"/>
            </a:pPr>
            <a:endParaRPr/>
          </a:p>
        </p:txBody>
      </p:sp>
      <p:sp>
        <p:nvSpPr>
          <p:cNvPr id="211" name="Shape 211"/>
          <p:cNvSpPr>
            <a:spLocks noGrp="1"/>
          </p:cNvSpPr>
          <p:nvPr>
            <p:ph type="body" sz="quarter" idx="14"/>
          </p:nvPr>
        </p:nvSpPr>
        <p:spPr>
          <a:xfrm>
            <a:off x="4448018" y="1609509"/>
            <a:ext cx="1796956" cy="657038"/>
          </a:xfrm>
          <a:prstGeom prst="rect">
            <a:avLst/>
          </a:prstGeom>
        </p:spPr>
        <p:txBody>
          <a:bodyPr>
            <a:normAutofit/>
          </a:bodyPr>
          <a:lstStyle/>
          <a:p>
            <a:pPr marL="0" indent="0">
              <a:buSzTx/>
              <a:buFontTx/>
              <a:buNone/>
              <a:defRPr sz="1200" b="1">
                <a:solidFill>
                  <a:srgbClr val="FFFFFF"/>
                </a:solidFill>
              </a:defRPr>
            </a:pPr>
            <a:endParaRPr/>
          </a:p>
        </p:txBody>
      </p:sp>
      <p:sp>
        <p:nvSpPr>
          <p:cNvPr id="212" name="Shape 212"/>
          <p:cNvSpPr/>
          <p:nvPr/>
        </p:nvSpPr>
        <p:spPr>
          <a:xfrm>
            <a:off x="4225021" y="2573489"/>
            <a:ext cx="7466013" cy="1060642"/>
          </a:xfrm>
          <a:prstGeom prst="rect">
            <a:avLst/>
          </a:prstGeom>
          <a:solidFill>
            <a:srgbClr val="F2F2F2"/>
          </a:solidFill>
          <a:ln w="12700">
            <a:miter lim="400000"/>
          </a:ln>
          <a:effectLst>
            <a:outerShdw blurRad="50800" dist="38100" dir="2700000" rotWithShape="0">
              <a:srgbClr val="000000">
                <a:alpha val="40000"/>
              </a:srgbClr>
            </a:outerShdw>
          </a:effectLst>
        </p:spPr>
        <p:txBody>
          <a:bodyPr lIns="45719" rIns="45719"/>
          <a:lstStyle/>
          <a:p>
            <a:pPr defTabSz="1006475">
              <a:lnSpc>
                <a:spcPct val="90000"/>
              </a:lnSpc>
              <a:spcBef>
                <a:spcPts val="1000"/>
              </a:spcBef>
              <a:defRPr sz="1700" b="1"/>
            </a:pPr>
            <a:endParaRPr/>
          </a:p>
        </p:txBody>
      </p:sp>
      <p:sp>
        <p:nvSpPr>
          <p:cNvPr id="213" name="Shape 213"/>
          <p:cNvSpPr/>
          <p:nvPr/>
        </p:nvSpPr>
        <p:spPr>
          <a:xfrm>
            <a:off x="4279741" y="2627437"/>
            <a:ext cx="2133515" cy="952746"/>
          </a:xfrm>
          <a:prstGeom prst="roundRect">
            <a:avLst>
              <a:gd name="adj" fmla="val 0"/>
            </a:avLst>
          </a:prstGeom>
          <a:solidFill>
            <a:srgbClr val="228F35"/>
          </a:solidFill>
          <a:ln w="12700">
            <a:miter lim="400000"/>
          </a:ln>
          <a:effectLst>
            <a:outerShdw blurRad="50800" dist="38100" dir="2700000" rotWithShape="0">
              <a:srgbClr val="000000">
                <a:alpha val="40000"/>
              </a:srgbClr>
            </a:outerShdw>
          </a:effectLst>
        </p:spPr>
        <p:txBody>
          <a:bodyPr lIns="45719" rIns="45719" anchor="ctr"/>
          <a:lstStyle/>
          <a:p>
            <a:pPr algn="ctr">
              <a:lnSpc>
                <a:spcPct val="90000"/>
              </a:lnSpc>
              <a:spcBef>
                <a:spcPts val="1000"/>
              </a:spcBef>
              <a:defRPr sz="1400" b="1">
                <a:solidFill>
                  <a:srgbClr val="FFFFFF"/>
                </a:solidFill>
              </a:defRPr>
            </a:pPr>
            <a:endParaRPr/>
          </a:p>
        </p:txBody>
      </p:sp>
      <p:sp>
        <p:nvSpPr>
          <p:cNvPr id="214" name="Shape 214"/>
          <p:cNvSpPr>
            <a:spLocks noGrp="1"/>
          </p:cNvSpPr>
          <p:nvPr>
            <p:ph type="body" sz="quarter" idx="15"/>
          </p:nvPr>
        </p:nvSpPr>
        <p:spPr>
          <a:xfrm>
            <a:off x="6660357" y="2705666"/>
            <a:ext cx="4938215" cy="874517"/>
          </a:xfrm>
          <a:prstGeom prst="rect">
            <a:avLst/>
          </a:prstGeom>
        </p:spPr>
        <p:txBody>
          <a:bodyPr>
            <a:normAutofit/>
          </a:bodyPr>
          <a:lstStyle/>
          <a:p>
            <a:pPr marL="0" indent="0">
              <a:buSzTx/>
              <a:buFontTx/>
              <a:buNone/>
              <a:defRPr sz="1200" b="1"/>
            </a:pPr>
            <a:endParaRPr/>
          </a:p>
        </p:txBody>
      </p:sp>
      <p:sp>
        <p:nvSpPr>
          <p:cNvPr id="215" name="Shape 215"/>
          <p:cNvSpPr>
            <a:spLocks noGrp="1"/>
          </p:cNvSpPr>
          <p:nvPr>
            <p:ph type="body" sz="quarter" idx="16"/>
          </p:nvPr>
        </p:nvSpPr>
        <p:spPr>
          <a:xfrm>
            <a:off x="4448018" y="2789031"/>
            <a:ext cx="1796956" cy="657038"/>
          </a:xfrm>
          <a:prstGeom prst="rect">
            <a:avLst/>
          </a:prstGeom>
        </p:spPr>
        <p:txBody>
          <a:bodyPr>
            <a:normAutofit/>
          </a:bodyPr>
          <a:lstStyle/>
          <a:p>
            <a:pPr marL="0" indent="0">
              <a:buSzTx/>
              <a:buFontTx/>
              <a:buNone/>
              <a:defRPr sz="1200" b="1">
                <a:solidFill>
                  <a:srgbClr val="FFFFFF"/>
                </a:solidFill>
              </a:defRPr>
            </a:pPr>
            <a:endParaRPr/>
          </a:p>
        </p:txBody>
      </p:sp>
      <p:sp>
        <p:nvSpPr>
          <p:cNvPr id="216" name="Shape 216"/>
          <p:cNvSpPr/>
          <p:nvPr/>
        </p:nvSpPr>
        <p:spPr>
          <a:xfrm>
            <a:off x="4225021" y="3768978"/>
            <a:ext cx="7466013" cy="1060642"/>
          </a:xfrm>
          <a:prstGeom prst="rect">
            <a:avLst/>
          </a:prstGeom>
          <a:solidFill>
            <a:srgbClr val="F2F2F2"/>
          </a:solidFill>
          <a:ln w="12700">
            <a:miter lim="400000"/>
          </a:ln>
          <a:effectLst>
            <a:outerShdw blurRad="50800" dist="38100" dir="2700000" rotWithShape="0">
              <a:srgbClr val="000000">
                <a:alpha val="40000"/>
              </a:srgbClr>
            </a:outerShdw>
          </a:effectLst>
        </p:spPr>
        <p:txBody>
          <a:bodyPr lIns="45719" rIns="45719"/>
          <a:lstStyle/>
          <a:p>
            <a:pPr defTabSz="1006475">
              <a:lnSpc>
                <a:spcPct val="90000"/>
              </a:lnSpc>
              <a:spcBef>
                <a:spcPts val="1000"/>
              </a:spcBef>
              <a:defRPr sz="1700" b="1"/>
            </a:pPr>
            <a:endParaRPr/>
          </a:p>
        </p:txBody>
      </p:sp>
      <p:sp>
        <p:nvSpPr>
          <p:cNvPr id="217" name="Shape 217"/>
          <p:cNvSpPr/>
          <p:nvPr/>
        </p:nvSpPr>
        <p:spPr>
          <a:xfrm>
            <a:off x="4279741" y="3822925"/>
            <a:ext cx="2133515" cy="952746"/>
          </a:xfrm>
          <a:prstGeom prst="roundRect">
            <a:avLst>
              <a:gd name="adj" fmla="val 0"/>
            </a:avLst>
          </a:prstGeom>
          <a:solidFill>
            <a:srgbClr val="228F35"/>
          </a:solidFill>
          <a:ln w="12700">
            <a:miter lim="400000"/>
          </a:ln>
          <a:effectLst>
            <a:outerShdw blurRad="50800" dist="38100" dir="2700000" rotWithShape="0">
              <a:srgbClr val="000000">
                <a:alpha val="40000"/>
              </a:srgbClr>
            </a:outerShdw>
          </a:effectLst>
        </p:spPr>
        <p:txBody>
          <a:bodyPr lIns="45719" rIns="45719" anchor="ctr"/>
          <a:lstStyle/>
          <a:p>
            <a:pPr algn="ctr">
              <a:lnSpc>
                <a:spcPct val="90000"/>
              </a:lnSpc>
              <a:spcBef>
                <a:spcPts val="1000"/>
              </a:spcBef>
              <a:defRPr sz="1400" b="1">
                <a:solidFill>
                  <a:srgbClr val="FFFFFF"/>
                </a:solidFill>
              </a:defRPr>
            </a:pPr>
            <a:endParaRPr/>
          </a:p>
        </p:txBody>
      </p:sp>
      <p:sp>
        <p:nvSpPr>
          <p:cNvPr id="218" name="Shape 218"/>
          <p:cNvSpPr>
            <a:spLocks noGrp="1"/>
          </p:cNvSpPr>
          <p:nvPr>
            <p:ph type="body" sz="quarter" idx="17"/>
          </p:nvPr>
        </p:nvSpPr>
        <p:spPr>
          <a:xfrm>
            <a:off x="6660357" y="3901155"/>
            <a:ext cx="4938215" cy="874517"/>
          </a:xfrm>
          <a:prstGeom prst="rect">
            <a:avLst/>
          </a:prstGeom>
        </p:spPr>
        <p:txBody>
          <a:bodyPr>
            <a:normAutofit/>
          </a:bodyPr>
          <a:lstStyle/>
          <a:p>
            <a:pPr marL="0" indent="0">
              <a:buSzTx/>
              <a:buFontTx/>
              <a:buNone/>
              <a:defRPr sz="1200" b="1"/>
            </a:pPr>
            <a:endParaRPr/>
          </a:p>
        </p:txBody>
      </p:sp>
      <p:sp>
        <p:nvSpPr>
          <p:cNvPr id="219" name="Shape 219"/>
          <p:cNvSpPr>
            <a:spLocks noGrp="1"/>
          </p:cNvSpPr>
          <p:nvPr>
            <p:ph type="body" sz="quarter" idx="18"/>
          </p:nvPr>
        </p:nvSpPr>
        <p:spPr>
          <a:xfrm>
            <a:off x="4448018" y="3984519"/>
            <a:ext cx="1796956" cy="657038"/>
          </a:xfrm>
          <a:prstGeom prst="rect">
            <a:avLst/>
          </a:prstGeom>
        </p:spPr>
        <p:txBody>
          <a:bodyPr>
            <a:normAutofit/>
          </a:bodyPr>
          <a:lstStyle/>
          <a:p>
            <a:pPr marL="0" indent="0">
              <a:buSzTx/>
              <a:buFontTx/>
              <a:buNone/>
              <a:defRPr sz="1200" b="1">
                <a:solidFill>
                  <a:srgbClr val="FFFFFF"/>
                </a:solidFill>
              </a:defRPr>
            </a:pPr>
            <a:endParaRPr/>
          </a:p>
        </p:txBody>
      </p:sp>
      <p:sp>
        <p:nvSpPr>
          <p:cNvPr id="220" name="Shape 220"/>
          <p:cNvSpPr/>
          <p:nvPr/>
        </p:nvSpPr>
        <p:spPr>
          <a:xfrm>
            <a:off x="4225021" y="4967622"/>
            <a:ext cx="7466013" cy="1060642"/>
          </a:xfrm>
          <a:prstGeom prst="rect">
            <a:avLst/>
          </a:prstGeom>
          <a:solidFill>
            <a:srgbClr val="F2F2F2"/>
          </a:solidFill>
          <a:ln w="12700">
            <a:miter lim="400000"/>
          </a:ln>
          <a:effectLst>
            <a:outerShdw blurRad="50800" dist="38100" dir="2700000" rotWithShape="0">
              <a:srgbClr val="000000">
                <a:alpha val="40000"/>
              </a:srgbClr>
            </a:outerShdw>
          </a:effectLst>
        </p:spPr>
        <p:txBody>
          <a:bodyPr lIns="45719" rIns="45719"/>
          <a:lstStyle/>
          <a:p>
            <a:pPr defTabSz="1006475">
              <a:lnSpc>
                <a:spcPct val="90000"/>
              </a:lnSpc>
              <a:spcBef>
                <a:spcPts val="1000"/>
              </a:spcBef>
              <a:defRPr sz="1700" b="1"/>
            </a:pPr>
            <a:endParaRPr/>
          </a:p>
        </p:txBody>
      </p:sp>
      <p:sp>
        <p:nvSpPr>
          <p:cNvPr id="221" name="Shape 221"/>
          <p:cNvSpPr/>
          <p:nvPr/>
        </p:nvSpPr>
        <p:spPr>
          <a:xfrm>
            <a:off x="4279741" y="5021570"/>
            <a:ext cx="2133515" cy="952746"/>
          </a:xfrm>
          <a:prstGeom prst="roundRect">
            <a:avLst>
              <a:gd name="adj" fmla="val 0"/>
            </a:avLst>
          </a:prstGeom>
          <a:solidFill>
            <a:srgbClr val="228F35"/>
          </a:solidFill>
          <a:ln w="12700">
            <a:miter lim="400000"/>
          </a:ln>
          <a:effectLst>
            <a:outerShdw blurRad="50800" dist="38100" dir="2700000" rotWithShape="0">
              <a:srgbClr val="000000">
                <a:alpha val="40000"/>
              </a:srgbClr>
            </a:outerShdw>
          </a:effectLst>
        </p:spPr>
        <p:txBody>
          <a:bodyPr lIns="45719" rIns="45719" anchor="ctr"/>
          <a:lstStyle/>
          <a:p>
            <a:pPr algn="ctr">
              <a:lnSpc>
                <a:spcPct val="90000"/>
              </a:lnSpc>
              <a:spcBef>
                <a:spcPts val="1000"/>
              </a:spcBef>
              <a:defRPr sz="1400" b="1">
                <a:solidFill>
                  <a:srgbClr val="FFFFFF"/>
                </a:solidFill>
              </a:defRPr>
            </a:pPr>
            <a:endParaRPr/>
          </a:p>
        </p:txBody>
      </p:sp>
      <p:sp>
        <p:nvSpPr>
          <p:cNvPr id="222" name="Shape 222"/>
          <p:cNvSpPr>
            <a:spLocks noGrp="1"/>
          </p:cNvSpPr>
          <p:nvPr>
            <p:ph type="body" sz="quarter" idx="19"/>
          </p:nvPr>
        </p:nvSpPr>
        <p:spPr>
          <a:xfrm>
            <a:off x="6660357" y="5099799"/>
            <a:ext cx="4938215" cy="874517"/>
          </a:xfrm>
          <a:prstGeom prst="rect">
            <a:avLst/>
          </a:prstGeom>
        </p:spPr>
        <p:txBody>
          <a:bodyPr>
            <a:normAutofit/>
          </a:bodyPr>
          <a:lstStyle/>
          <a:p>
            <a:pPr marL="0" indent="0">
              <a:buSzTx/>
              <a:buFontTx/>
              <a:buNone/>
              <a:defRPr sz="1200" b="1"/>
            </a:pPr>
            <a:endParaRPr/>
          </a:p>
        </p:txBody>
      </p:sp>
      <p:sp>
        <p:nvSpPr>
          <p:cNvPr id="223" name="Shape 223"/>
          <p:cNvSpPr>
            <a:spLocks noGrp="1"/>
          </p:cNvSpPr>
          <p:nvPr>
            <p:ph type="body" sz="quarter" idx="20"/>
          </p:nvPr>
        </p:nvSpPr>
        <p:spPr>
          <a:xfrm>
            <a:off x="4448018" y="5183164"/>
            <a:ext cx="1796956" cy="657038"/>
          </a:xfrm>
          <a:prstGeom prst="rect">
            <a:avLst/>
          </a:prstGeom>
        </p:spPr>
        <p:txBody>
          <a:bodyPr>
            <a:normAutofit/>
          </a:bodyPr>
          <a:lstStyle/>
          <a:p>
            <a:pPr marL="0" indent="0">
              <a:buSzTx/>
              <a:buFontTx/>
              <a:buNone/>
              <a:defRPr sz="1200" b="1">
                <a:solidFill>
                  <a:srgbClr val="FFFFFF"/>
                </a:solidFill>
              </a:defRPr>
            </a:pPr>
            <a:endParaRPr/>
          </a:p>
        </p:txBody>
      </p:sp>
    </p:spTree>
    <p:extLst>
      <p:ext uri="{BB962C8B-B14F-4D97-AF65-F5344CB8AC3E}">
        <p14:creationId xmlns:p14="http://schemas.microsoft.com/office/powerpoint/2010/main" val="17302919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1A5E6A-62CF-448E-BBD8-41596F9105F6}"/>
              </a:ext>
            </a:extLst>
          </p:cNvPr>
          <p:cNvSpPr>
            <a:spLocks noGrp="1"/>
          </p:cNvSpPr>
          <p:nvPr>
            <p:ph type="dt" sz="half" idx="10"/>
          </p:nvPr>
        </p:nvSpPr>
        <p:spPr/>
        <p:txBody>
          <a:bodyPr/>
          <a:lstStyle/>
          <a:p>
            <a:fld id="{884568D1-35A0-42FC-93DD-CCC4CF0091DA}" type="datetime1">
              <a:rPr lang="en-US" smtClean="0"/>
              <a:t>5/26/2020</a:t>
            </a:fld>
            <a:endParaRPr lang="en-US"/>
          </a:p>
        </p:txBody>
      </p:sp>
      <p:sp>
        <p:nvSpPr>
          <p:cNvPr id="5" name="Footer Placeholder 4">
            <a:extLst>
              <a:ext uri="{FF2B5EF4-FFF2-40B4-BE49-F238E27FC236}">
                <a16:creationId xmlns:a16="http://schemas.microsoft.com/office/drawing/2014/main" id="{1C53C1F1-D335-4B11-98E2-58D95C7CD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A44A-3EB4-4886-9CE8-E581F30C1EE0}"/>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7" name="Picture 2" descr="Engenharia de Produção - Poli-USP | LinkedIn">
            <a:extLst>
              <a:ext uri="{FF2B5EF4-FFF2-40B4-BE49-F238E27FC236}">
                <a16:creationId xmlns:a16="http://schemas.microsoft.com/office/drawing/2014/main" id="{4DC54BCA-D2AF-46CD-AECE-BE3AF8E5CA06}"/>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91BA9D4-2749-4225-B596-B621BAFFC715}"/>
              </a:ext>
            </a:extLst>
          </p:cNvPr>
          <p:cNvGrpSpPr/>
          <p:nvPr userDrawn="1"/>
        </p:nvGrpSpPr>
        <p:grpSpPr>
          <a:xfrm>
            <a:off x="4957146" y="1351490"/>
            <a:ext cx="2218312" cy="4337696"/>
            <a:chOff x="6230337" y="1347802"/>
            <a:chExt cx="2684157" cy="4337696"/>
          </a:xfrm>
        </p:grpSpPr>
        <p:sp>
          <p:nvSpPr>
            <p:cNvPr id="9" name="Rectangle 8">
              <a:extLst>
                <a:ext uri="{FF2B5EF4-FFF2-40B4-BE49-F238E27FC236}">
                  <a16:creationId xmlns:a16="http://schemas.microsoft.com/office/drawing/2014/main" id="{037FB804-FB0D-4AA8-A5DC-BBFBFE0D70C6}"/>
                </a:ext>
              </a:extLst>
            </p:cNvPr>
            <p:cNvSpPr/>
            <p:nvPr/>
          </p:nvSpPr>
          <p:spPr bwMode="auto">
            <a:xfrm>
              <a:off x="6230337" y="1347802"/>
              <a:ext cx="2684157" cy="4337696"/>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31CBDCCE-6D1D-492F-9C22-3D7CDF73D12C}"/>
                </a:ext>
              </a:extLst>
            </p:cNvPr>
            <p:cNvSpPr/>
            <p:nvPr/>
          </p:nvSpPr>
          <p:spPr bwMode="auto">
            <a:xfrm>
              <a:off x="6298067" y="1418868"/>
              <a:ext cx="2548697" cy="420241"/>
            </a:xfrm>
            <a:prstGeom prst="rect">
              <a:avLst/>
            </a:prstGeom>
            <a:solidFill>
              <a:srgbClr val="208E3C"/>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panose="020F0502020204030204" pitchFamily="34" charset="0"/>
              </a:endParaRPr>
            </a:p>
          </p:txBody>
        </p:sp>
      </p:grpSp>
      <p:grpSp>
        <p:nvGrpSpPr>
          <p:cNvPr id="12" name="Group 11">
            <a:extLst>
              <a:ext uri="{FF2B5EF4-FFF2-40B4-BE49-F238E27FC236}">
                <a16:creationId xmlns:a16="http://schemas.microsoft.com/office/drawing/2014/main" id="{73C54D28-BB7D-4081-8206-F3D68E81C1EF}"/>
              </a:ext>
            </a:extLst>
          </p:cNvPr>
          <p:cNvGrpSpPr/>
          <p:nvPr userDrawn="1"/>
        </p:nvGrpSpPr>
        <p:grpSpPr>
          <a:xfrm>
            <a:off x="2602377" y="1351490"/>
            <a:ext cx="2218312" cy="4337696"/>
            <a:chOff x="3411843" y="1347802"/>
            <a:chExt cx="2684157" cy="4337696"/>
          </a:xfrm>
        </p:grpSpPr>
        <p:sp>
          <p:nvSpPr>
            <p:cNvPr id="13" name="Rectangle 12">
              <a:extLst>
                <a:ext uri="{FF2B5EF4-FFF2-40B4-BE49-F238E27FC236}">
                  <a16:creationId xmlns:a16="http://schemas.microsoft.com/office/drawing/2014/main" id="{F7B42A4C-4655-4B46-BA84-50AD41A4CDF7}"/>
                </a:ext>
              </a:extLst>
            </p:cNvPr>
            <p:cNvSpPr/>
            <p:nvPr/>
          </p:nvSpPr>
          <p:spPr bwMode="auto">
            <a:xfrm>
              <a:off x="3411843" y="1347802"/>
              <a:ext cx="2684157" cy="4337696"/>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p:txBody>
        </p:sp>
        <p:sp>
          <p:nvSpPr>
            <p:cNvPr id="14" name="Rectangle 13">
              <a:extLst>
                <a:ext uri="{FF2B5EF4-FFF2-40B4-BE49-F238E27FC236}">
                  <a16:creationId xmlns:a16="http://schemas.microsoft.com/office/drawing/2014/main" id="{E0D2B16E-07DE-4321-9E74-57175771FE9A}"/>
                </a:ext>
              </a:extLst>
            </p:cNvPr>
            <p:cNvSpPr/>
            <p:nvPr/>
          </p:nvSpPr>
          <p:spPr bwMode="auto">
            <a:xfrm>
              <a:off x="3479877" y="1418868"/>
              <a:ext cx="2548697" cy="420241"/>
            </a:xfrm>
            <a:prstGeom prst="rect">
              <a:avLst/>
            </a:prstGeom>
            <a:solidFill>
              <a:srgbClr val="208E3C"/>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panose="020F0502020204030204" pitchFamily="34" charset="0"/>
              </a:endParaRPr>
            </a:p>
          </p:txBody>
        </p:sp>
      </p:grpSp>
      <p:grpSp>
        <p:nvGrpSpPr>
          <p:cNvPr id="16" name="Group 15">
            <a:extLst>
              <a:ext uri="{FF2B5EF4-FFF2-40B4-BE49-F238E27FC236}">
                <a16:creationId xmlns:a16="http://schemas.microsoft.com/office/drawing/2014/main" id="{7D92D557-AEE7-403D-B027-744533A6784E}"/>
              </a:ext>
            </a:extLst>
          </p:cNvPr>
          <p:cNvGrpSpPr/>
          <p:nvPr userDrawn="1"/>
        </p:nvGrpSpPr>
        <p:grpSpPr>
          <a:xfrm>
            <a:off x="247608" y="1351490"/>
            <a:ext cx="2218312" cy="4337696"/>
            <a:chOff x="593349" y="1338919"/>
            <a:chExt cx="2684157" cy="4337696"/>
          </a:xfrm>
        </p:grpSpPr>
        <p:sp>
          <p:nvSpPr>
            <p:cNvPr id="17" name="Rectangle 16">
              <a:extLst>
                <a:ext uri="{FF2B5EF4-FFF2-40B4-BE49-F238E27FC236}">
                  <a16:creationId xmlns:a16="http://schemas.microsoft.com/office/drawing/2014/main" id="{B11CDBF3-D60F-4714-AC25-1E2CE2CF4467}"/>
                </a:ext>
              </a:extLst>
            </p:cNvPr>
            <p:cNvSpPr/>
            <p:nvPr/>
          </p:nvSpPr>
          <p:spPr bwMode="auto">
            <a:xfrm>
              <a:off x="593349" y="1338919"/>
              <a:ext cx="2684157" cy="4337696"/>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p:txBody>
        </p:sp>
        <p:sp>
          <p:nvSpPr>
            <p:cNvPr id="18" name="Rectangle 17">
              <a:extLst>
                <a:ext uri="{FF2B5EF4-FFF2-40B4-BE49-F238E27FC236}">
                  <a16:creationId xmlns:a16="http://schemas.microsoft.com/office/drawing/2014/main" id="{E98E61E6-1065-4581-B6D9-65373B861409}"/>
                </a:ext>
              </a:extLst>
            </p:cNvPr>
            <p:cNvSpPr/>
            <p:nvPr/>
          </p:nvSpPr>
          <p:spPr bwMode="auto">
            <a:xfrm>
              <a:off x="661079" y="1409986"/>
              <a:ext cx="2548697" cy="420241"/>
            </a:xfrm>
            <a:prstGeom prst="rect">
              <a:avLst/>
            </a:prstGeom>
            <a:solidFill>
              <a:srgbClr val="208E3C"/>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panose="020F0502020204030204" pitchFamily="34" charset="0"/>
              </a:endParaRPr>
            </a:p>
          </p:txBody>
        </p:sp>
      </p:grpSp>
      <p:grpSp>
        <p:nvGrpSpPr>
          <p:cNvPr id="20" name="Group 19">
            <a:extLst>
              <a:ext uri="{FF2B5EF4-FFF2-40B4-BE49-F238E27FC236}">
                <a16:creationId xmlns:a16="http://schemas.microsoft.com/office/drawing/2014/main" id="{7CF0424C-11C8-457D-A9DE-C7C18252C17F}"/>
              </a:ext>
            </a:extLst>
          </p:cNvPr>
          <p:cNvGrpSpPr/>
          <p:nvPr userDrawn="1"/>
        </p:nvGrpSpPr>
        <p:grpSpPr>
          <a:xfrm>
            <a:off x="7311915" y="1351490"/>
            <a:ext cx="2218312" cy="4337696"/>
            <a:chOff x="8982224" y="1336353"/>
            <a:chExt cx="2684157" cy="4337696"/>
          </a:xfrm>
        </p:grpSpPr>
        <p:sp>
          <p:nvSpPr>
            <p:cNvPr id="21" name="Rectangle 20">
              <a:extLst>
                <a:ext uri="{FF2B5EF4-FFF2-40B4-BE49-F238E27FC236}">
                  <a16:creationId xmlns:a16="http://schemas.microsoft.com/office/drawing/2014/main" id="{362DB612-0FD8-42A6-96B4-2AFEA8DBC01F}"/>
                </a:ext>
              </a:extLst>
            </p:cNvPr>
            <p:cNvSpPr/>
            <p:nvPr/>
          </p:nvSpPr>
          <p:spPr bwMode="auto">
            <a:xfrm>
              <a:off x="8982224" y="1336353"/>
              <a:ext cx="2684157" cy="4337696"/>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p:txBody>
        </p:sp>
        <p:sp>
          <p:nvSpPr>
            <p:cNvPr id="22" name="Rectangle 21">
              <a:extLst>
                <a:ext uri="{FF2B5EF4-FFF2-40B4-BE49-F238E27FC236}">
                  <a16:creationId xmlns:a16="http://schemas.microsoft.com/office/drawing/2014/main" id="{4DC7DF04-4B4A-4D78-9A39-8C6074B090B5}"/>
                </a:ext>
              </a:extLst>
            </p:cNvPr>
            <p:cNvSpPr/>
            <p:nvPr/>
          </p:nvSpPr>
          <p:spPr bwMode="auto">
            <a:xfrm>
              <a:off x="9049954" y="1407419"/>
              <a:ext cx="2548697" cy="420241"/>
            </a:xfrm>
            <a:prstGeom prst="rect">
              <a:avLst/>
            </a:prstGeom>
            <a:solidFill>
              <a:srgbClr val="208E3C"/>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fontAlgn="base">
                <a:spcAft>
                  <a:spcPct val="0"/>
                </a:spcAft>
              </a:pPr>
              <a:endParaRPr kumimoji="0" lang="en-US" sz="1400" b="1" i="0" u="none" strike="noStrike" cap="none" normalizeH="0" baseline="0" dirty="0">
                <a:ln>
                  <a:noFill/>
                </a:ln>
                <a:solidFill>
                  <a:schemeClr val="bg1"/>
                </a:solidFill>
                <a:effectLst/>
                <a:latin typeface="Calibri" panose="020F0502020204030204" pitchFamily="34" charset="0"/>
              </a:endParaRPr>
            </a:p>
          </p:txBody>
        </p:sp>
      </p:grpSp>
      <p:grpSp>
        <p:nvGrpSpPr>
          <p:cNvPr id="23" name="Group 22">
            <a:extLst>
              <a:ext uri="{FF2B5EF4-FFF2-40B4-BE49-F238E27FC236}">
                <a16:creationId xmlns:a16="http://schemas.microsoft.com/office/drawing/2014/main" id="{7EFBBF39-AEB7-4661-ABFD-F5922C368E3B}"/>
              </a:ext>
            </a:extLst>
          </p:cNvPr>
          <p:cNvGrpSpPr/>
          <p:nvPr userDrawn="1"/>
        </p:nvGrpSpPr>
        <p:grpSpPr>
          <a:xfrm>
            <a:off x="9666683" y="1351490"/>
            <a:ext cx="2218312" cy="4337696"/>
            <a:chOff x="8982224" y="1336353"/>
            <a:chExt cx="2684157" cy="4337696"/>
          </a:xfrm>
        </p:grpSpPr>
        <p:sp>
          <p:nvSpPr>
            <p:cNvPr id="24" name="Rectangle 23">
              <a:extLst>
                <a:ext uri="{FF2B5EF4-FFF2-40B4-BE49-F238E27FC236}">
                  <a16:creationId xmlns:a16="http://schemas.microsoft.com/office/drawing/2014/main" id="{DB6E3AE0-C042-46EB-9260-E128B2422A1C}"/>
                </a:ext>
              </a:extLst>
            </p:cNvPr>
            <p:cNvSpPr/>
            <p:nvPr/>
          </p:nvSpPr>
          <p:spPr bwMode="auto">
            <a:xfrm>
              <a:off x="8982224" y="1336353"/>
              <a:ext cx="2684157" cy="4337696"/>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Narrow" pitchFamily="34" charset="0"/>
              </a:endParaRPr>
            </a:p>
          </p:txBody>
        </p:sp>
        <p:sp>
          <p:nvSpPr>
            <p:cNvPr id="25" name="Rectangle 24">
              <a:extLst>
                <a:ext uri="{FF2B5EF4-FFF2-40B4-BE49-F238E27FC236}">
                  <a16:creationId xmlns:a16="http://schemas.microsoft.com/office/drawing/2014/main" id="{CCE0200C-3A4B-4526-88B2-914865A49D00}"/>
                </a:ext>
              </a:extLst>
            </p:cNvPr>
            <p:cNvSpPr/>
            <p:nvPr/>
          </p:nvSpPr>
          <p:spPr bwMode="auto">
            <a:xfrm>
              <a:off x="9049954" y="1407419"/>
              <a:ext cx="2548697" cy="420241"/>
            </a:xfrm>
            <a:prstGeom prst="rect">
              <a:avLst/>
            </a:prstGeom>
            <a:solidFill>
              <a:srgbClr val="208E3C"/>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panose="020F0502020204030204" pitchFamily="34" charset="0"/>
              </a:endParaRPr>
            </a:p>
          </p:txBody>
        </p:sp>
      </p:grpSp>
      <p:sp>
        <p:nvSpPr>
          <p:cNvPr id="3" name="Text Placeholder 2">
            <a:extLst>
              <a:ext uri="{FF2B5EF4-FFF2-40B4-BE49-F238E27FC236}">
                <a16:creationId xmlns:a16="http://schemas.microsoft.com/office/drawing/2014/main" id="{2F6CE5C4-6B62-4867-941D-EF284F4061BC}"/>
              </a:ext>
            </a:extLst>
          </p:cNvPr>
          <p:cNvSpPr>
            <a:spLocks noGrp="1"/>
          </p:cNvSpPr>
          <p:nvPr>
            <p:ph type="body" sz="quarter" idx="13" hasCustomPrompt="1"/>
          </p:nvPr>
        </p:nvSpPr>
        <p:spPr>
          <a:xfrm>
            <a:off x="369339" y="1518376"/>
            <a:ext cx="1974850" cy="228600"/>
          </a:xfrm>
          <a:prstGeom prst="rect">
            <a:avLst/>
          </a:prstGeom>
        </p:spPr>
        <p:txBody>
          <a:bodyPr/>
          <a:lstStyle>
            <a:lvl1pPr marL="0" indent="0">
              <a:buNone/>
              <a:defRPr sz="1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0" name="Text Placeholder 2">
            <a:extLst>
              <a:ext uri="{FF2B5EF4-FFF2-40B4-BE49-F238E27FC236}">
                <a16:creationId xmlns:a16="http://schemas.microsoft.com/office/drawing/2014/main" id="{FA93FD16-3AE6-429F-AE5A-C05FC3B4F3E8}"/>
              </a:ext>
            </a:extLst>
          </p:cNvPr>
          <p:cNvSpPr>
            <a:spLocks noGrp="1"/>
          </p:cNvSpPr>
          <p:nvPr>
            <p:ph type="body" sz="quarter" idx="14" hasCustomPrompt="1"/>
          </p:nvPr>
        </p:nvSpPr>
        <p:spPr>
          <a:xfrm>
            <a:off x="369339" y="2062080"/>
            <a:ext cx="1974850" cy="228600"/>
          </a:xfrm>
          <a:prstGeom prst="rect">
            <a:avLst/>
          </a:prstGeom>
        </p:spPr>
        <p:txBody>
          <a:bodyPr/>
          <a:lstStyle>
            <a:lvl1pPr marL="0" indent="0">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1" name="Text Placeholder 2">
            <a:extLst>
              <a:ext uri="{FF2B5EF4-FFF2-40B4-BE49-F238E27FC236}">
                <a16:creationId xmlns:a16="http://schemas.microsoft.com/office/drawing/2014/main" id="{3B097FAD-2E79-4771-9BEA-2464E1265609}"/>
              </a:ext>
            </a:extLst>
          </p:cNvPr>
          <p:cNvSpPr>
            <a:spLocks noGrp="1"/>
          </p:cNvSpPr>
          <p:nvPr>
            <p:ph type="body" sz="quarter" idx="15" hasCustomPrompt="1"/>
          </p:nvPr>
        </p:nvSpPr>
        <p:spPr>
          <a:xfrm>
            <a:off x="2724108" y="2062080"/>
            <a:ext cx="1974850" cy="228600"/>
          </a:xfrm>
          <a:prstGeom prst="rect">
            <a:avLst/>
          </a:prstGeom>
        </p:spPr>
        <p:txBody>
          <a:bodyPr/>
          <a:lstStyle>
            <a:lvl1pPr marL="0" indent="0">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2" name="Text Placeholder 2">
            <a:extLst>
              <a:ext uri="{FF2B5EF4-FFF2-40B4-BE49-F238E27FC236}">
                <a16:creationId xmlns:a16="http://schemas.microsoft.com/office/drawing/2014/main" id="{00DA9B7E-9A28-4B5A-A226-673914EADF9D}"/>
              </a:ext>
            </a:extLst>
          </p:cNvPr>
          <p:cNvSpPr>
            <a:spLocks noGrp="1"/>
          </p:cNvSpPr>
          <p:nvPr>
            <p:ph type="body" sz="quarter" idx="16" hasCustomPrompt="1"/>
          </p:nvPr>
        </p:nvSpPr>
        <p:spPr>
          <a:xfrm>
            <a:off x="5108575" y="2062080"/>
            <a:ext cx="1974850" cy="228600"/>
          </a:xfrm>
          <a:prstGeom prst="rect">
            <a:avLst/>
          </a:prstGeom>
        </p:spPr>
        <p:txBody>
          <a:bodyPr/>
          <a:lstStyle>
            <a:lvl1pPr marL="0" indent="0">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3" name="Text Placeholder 2">
            <a:extLst>
              <a:ext uri="{FF2B5EF4-FFF2-40B4-BE49-F238E27FC236}">
                <a16:creationId xmlns:a16="http://schemas.microsoft.com/office/drawing/2014/main" id="{E9943BB5-D000-4994-BFD5-44BCDB19C579}"/>
              </a:ext>
            </a:extLst>
          </p:cNvPr>
          <p:cNvSpPr>
            <a:spLocks noGrp="1"/>
          </p:cNvSpPr>
          <p:nvPr>
            <p:ph type="body" sz="quarter" idx="17" hasCustomPrompt="1"/>
          </p:nvPr>
        </p:nvSpPr>
        <p:spPr>
          <a:xfrm>
            <a:off x="9788414" y="2062079"/>
            <a:ext cx="1974850" cy="228600"/>
          </a:xfrm>
          <a:prstGeom prst="rect">
            <a:avLst/>
          </a:prstGeom>
        </p:spPr>
        <p:txBody>
          <a:bodyPr/>
          <a:lstStyle>
            <a:lvl1pPr marL="0" indent="0">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4" name="Text Placeholder 2">
            <a:extLst>
              <a:ext uri="{FF2B5EF4-FFF2-40B4-BE49-F238E27FC236}">
                <a16:creationId xmlns:a16="http://schemas.microsoft.com/office/drawing/2014/main" id="{AB3E2322-0158-4D49-8A76-0E79CE88A238}"/>
              </a:ext>
            </a:extLst>
          </p:cNvPr>
          <p:cNvSpPr>
            <a:spLocks noGrp="1"/>
          </p:cNvSpPr>
          <p:nvPr>
            <p:ph type="body" sz="quarter" idx="18" hasCustomPrompt="1"/>
          </p:nvPr>
        </p:nvSpPr>
        <p:spPr>
          <a:xfrm>
            <a:off x="7433646" y="2062079"/>
            <a:ext cx="1974850" cy="228600"/>
          </a:xfrm>
          <a:prstGeom prst="rect">
            <a:avLst/>
          </a:prstGeom>
        </p:spPr>
        <p:txBody>
          <a:bodyPr/>
          <a:lstStyle>
            <a:lvl1pPr marL="0" indent="0">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5" name="Text Placeholder 2">
            <a:extLst>
              <a:ext uri="{FF2B5EF4-FFF2-40B4-BE49-F238E27FC236}">
                <a16:creationId xmlns:a16="http://schemas.microsoft.com/office/drawing/2014/main" id="{7BA81118-3FBE-4DC7-9AEE-130C33BC406F}"/>
              </a:ext>
            </a:extLst>
          </p:cNvPr>
          <p:cNvSpPr>
            <a:spLocks noGrp="1"/>
          </p:cNvSpPr>
          <p:nvPr>
            <p:ph type="body" sz="quarter" idx="19" hasCustomPrompt="1"/>
          </p:nvPr>
        </p:nvSpPr>
        <p:spPr>
          <a:xfrm>
            <a:off x="2717748" y="1518376"/>
            <a:ext cx="1974850" cy="228600"/>
          </a:xfrm>
          <a:prstGeom prst="rect">
            <a:avLst/>
          </a:prstGeom>
        </p:spPr>
        <p:txBody>
          <a:bodyPr/>
          <a:lstStyle>
            <a:lvl1pPr marL="0" indent="0">
              <a:buNone/>
              <a:defRPr sz="1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6" name="Text Placeholder 2">
            <a:extLst>
              <a:ext uri="{FF2B5EF4-FFF2-40B4-BE49-F238E27FC236}">
                <a16:creationId xmlns:a16="http://schemas.microsoft.com/office/drawing/2014/main" id="{B3AC505A-2887-487E-8465-D25AD03FBFF0}"/>
              </a:ext>
            </a:extLst>
          </p:cNvPr>
          <p:cNvSpPr>
            <a:spLocks noGrp="1"/>
          </p:cNvSpPr>
          <p:nvPr>
            <p:ph type="body" sz="quarter" idx="20" hasCustomPrompt="1"/>
          </p:nvPr>
        </p:nvSpPr>
        <p:spPr>
          <a:xfrm>
            <a:off x="5078877" y="1518376"/>
            <a:ext cx="1974850" cy="228600"/>
          </a:xfrm>
          <a:prstGeom prst="rect">
            <a:avLst/>
          </a:prstGeom>
        </p:spPr>
        <p:txBody>
          <a:bodyPr/>
          <a:lstStyle>
            <a:lvl1pPr marL="0" indent="0">
              <a:buNone/>
              <a:defRPr sz="1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7" name="Text Placeholder 2">
            <a:extLst>
              <a:ext uri="{FF2B5EF4-FFF2-40B4-BE49-F238E27FC236}">
                <a16:creationId xmlns:a16="http://schemas.microsoft.com/office/drawing/2014/main" id="{05B4EE73-467A-4678-AA46-B3D148497AC8}"/>
              </a:ext>
            </a:extLst>
          </p:cNvPr>
          <p:cNvSpPr>
            <a:spLocks noGrp="1"/>
          </p:cNvSpPr>
          <p:nvPr>
            <p:ph type="body" sz="quarter" idx="21" hasCustomPrompt="1"/>
          </p:nvPr>
        </p:nvSpPr>
        <p:spPr>
          <a:xfrm>
            <a:off x="7433646" y="1518376"/>
            <a:ext cx="1974850" cy="228600"/>
          </a:xfrm>
          <a:prstGeom prst="rect">
            <a:avLst/>
          </a:prstGeom>
        </p:spPr>
        <p:txBody>
          <a:bodyPr/>
          <a:lstStyle>
            <a:lvl1pPr marL="0" indent="0">
              <a:buNone/>
              <a:defRPr sz="1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8" name="Text Placeholder 2">
            <a:extLst>
              <a:ext uri="{FF2B5EF4-FFF2-40B4-BE49-F238E27FC236}">
                <a16:creationId xmlns:a16="http://schemas.microsoft.com/office/drawing/2014/main" id="{3528FF73-C1B0-44C8-BA08-9498B464E281}"/>
              </a:ext>
            </a:extLst>
          </p:cNvPr>
          <p:cNvSpPr>
            <a:spLocks noGrp="1"/>
          </p:cNvSpPr>
          <p:nvPr>
            <p:ph type="body" sz="quarter" idx="22" hasCustomPrompt="1"/>
          </p:nvPr>
        </p:nvSpPr>
        <p:spPr>
          <a:xfrm>
            <a:off x="9788414" y="1518376"/>
            <a:ext cx="1974850" cy="228600"/>
          </a:xfrm>
          <a:prstGeom prst="rect">
            <a:avLst/>
          </a:prstGeom>
        </p:spPr>
        <p:txBody>
          <a:bodyPr/>
          <a:lstStyle>
            <a:lvl1pPr marL="0" indent="0">
              <a:buNone/>
              <a:defRPr sz="1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xxxxx</a:t>
            </a:r>
            <a:endParaRPr lang="en-US" dirty="0"/>
          </a:p>
        </p:txBody>
      </p:sp>
      <p:sp>
        <p:nvSpPr>
          <p:cNvPr id="39" name="Text Placeholder 24">
            <a:extLst>
              <a:ext uri="{FF2B5EF4-FFF2-40B4-BE49-F238E27FC236}">
                <a16:creationId xmlns:a16="http://schemas.microsoft.com/office/drawing/2014/main" id="{B66D1572-231F-431C-B3AB-7C48FD1B67CB}"/>
              </a:ext>
            </a:extLst>
          </p:cNvPr>
          <p:cNvSpPr>
            <a:spLocks noGrp="1"/>
          </p:cNvSpPr>
          <p:nvPr>
            <p:ph type="body" sz="quarter" idx="2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6744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C189AE3-9A23-47F0-8B4B-31C2389292CA}"/>
              </a:ext>
            </a:extLst>
          </p:cNvPr>
          <p:cNvSpPr/>
          <p:nvPr userDrawn="1"/>
        </p:nvSpPr>
        <p:spPr bwMode="auto">
          <a:xfrm>
            <a:off x="443914" y="1242290"/>
            <a:ext cx="11273805" cy="4618334"/>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4" name="Date Placeholder 3">
            <a:extLst>
              <a:ext uri="{FF2B5EF4-FFF2-40B4-BE49-F238E27FC236}">
                <a16:creationId xmlns:a16="http://schemas.microsoft.com/office/drawing/2014/main" id="{BA75368F-4DAA-4DB6-AEBD-CB007EFE3D0E}"/>
              </a:ext>
            </a:extLst>
          </p:cNvPr>
          <p:cNvSpPr>
            <a:spLocks noGrp="1"/>
          </p:cNvSpPr>
          <p:nvPr>
            <p:ph type="dt" sz="half" idx="10"/>
          </p:nvPr>
        </p:nvSpPr>
        <p:spPr/>
        <p:txBody>
          <a:bodyPr/>
          <a:lstStyle/>
          <a:p>
            <a:fld id="{B1B48E32-621F-404D-B280-F75E0F183B52}" type="datetime1">
              <a:rPr lang="en-US" smtClean="0"/>
              <a:t>5/26/2020</a:t>
            </a:fld>
            <a:endParaRPr lang="en-US"/>
          </a:p>
        </p:txBody>
      </p:sp>
      <p:sp>
        <p:nvSpPr>
          <p:cNvPr id="5" name="Footer Placeholder 4">
            <a:extLst>
              <a:ext uri="{FF2B5EF4-FFF2-40B4-BE49-F238E27FC236}">
                <a16:creationId xmlns:a16="http://schemas.microsoft.com/office/drawing/2014/main" id="{C9E0876D-D30D-4A70-8C4D-A5B1D63C9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3F1C2-8E6F-481D-826B-2DBE03C75998}"/>
              </a:ext>
            </a:extLst>
          </p:cNvPr>
          <p:cNvSpPr>
            <a:spLocks noGrp="1"/>
          </p:cNvSpPr>
          <p:nvPr>
            <p:ph type="sldNum" sz="quarter" idx="12"/>
          </p:nvPr>
        </p:nvSpPr>
        <p:spPr/>
        <p:txBody>
          <a:bodyPr/>
          <a:lstStyle/>
          <a:p>
            <a:fld id="{59F833C3-D889-4A24-B36F-98C6F562E13E}" type="slidenum">
              <a:rPr lang="en-US" smtClean="0"/>
              <a:t>‹#›</a:t>
            </a:fld>
            <a:endParaRPr lang="en-US"/>
          </a:p>
        </p:txBody>
      </p:sp>
      <p:grpSp>
        <p:nvGrpSpPr>
          <p:cNvPr id="7" name="Group 6">
            <a:extLst>
              <a:ext uri="{FF2B5EF4-FFF2-40B4-BE49-F238E27FC236}">
                <a16:creationId xmlns:a16="http://schemas.microsoft.com/office/drawing/2014/main" id="{CFFCC28B-8794-4CE9-93E5-31776C3FB47B}"/>
              </a:ext>
            </a:extLst>
          </p:cNvPr>
          <p:cNvGrpSpPr/>
          <p:nvPr userDrawn="1"/>
        </p:nvGrpSpPr>
        <p:grpSpPr>
          <a:xfrm>
            <a:off x="474281" y="1901405"/>
            <a:ext cx="11220458" cy="3055190"/>
            <a:chOff x="664140" y="4591719"/>
            <a:chExt cx="5298124" cy="1420461"/>
          </a:xfrm>
        </p:grpSpPr>
        <p:sp>
          <p:nvSpPr>
            <p:cNvPr id="8" name="Right Arrow 35">
              <a:extLst>
                <a:ext uri="{FF2B5EF4-FFF2-40B4-BE49-F238E27FC236}">
                  <a16:creationId xmlns:a16="http://schemas.microsoft.com/office/drawing/2014/main" id="{03E5C6B4-9300-46FA-AA23-9CFFDD746C0F}"/>
                </a:ext>
              </a:extLst>
            </p:cNvPr>
            <p:cNvSpPr/>
            <p:nvPr/>
          </p:nvSpPr>
          <p:spPr bwMode="auto">
            <a:xfrm>
              <a:off x="664140" y="4608949"/>
              <a:ext cx="5298124" cy="236484"/>
            </a:xfrm>
            <a:prstGeom prst="rightArrow">
              <a:avLst>
                <a:gd name="adj1" fmla="val 50000"/>
                <a:gd name="adj2" fmla="val 66805"/>
              </a:avLst>
            </a:prstGeom>
            <a:solidFill>
              <a:schemeClr val="bg1">
                <a:lumMod val="5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dirty="0">
                <a:solidFill>
                  <a:srgbClr val="000000"/>
                </a:solidFill>
                <a:latin typeface="+mj-lt"/>
              </a:endParaRPr>
            </a:p>
          </p:txBody>
        </p:sp>
        <p:sp>
          <p:nvSpPr>
            <p:cNvPr id="9" name="Freeform 797">
              <a:extLst>
                <a:ext uri="{FF2B5EF4-FFF2-40B4-BE49-F238E27FC236}">
                  <a16:creationId xmlns:a16="http://schemas.microsoft.com/office/drawing/2014/main" id="{E84BEC3D-B3CF-4A25-86DD-5748449F4D08}"/>
                </a:ext>
              </a:extLst>
            </p:cNvPr>
            <p:cNvSpPr>
              <a:spLocks/>
            </p:cNvSpPr>
            <p:nvPr userDrawn="1"/>
          </p:nvSpPr>
          <p:spPr bwMode="auto">
            <a:xfrm>
              <a:off x="936091" y="4882350"/>
              <a:ext cx="731520" cy="1129830"/>
            </a:xfrm>
            <a:prstGeom prst="accentCallout1">
              <a:avLst>
                <a:gd name="adj1" fmla="val 370"/>
                <a:gd name="adj2" fmla="val -8333"/>
                <a:gd name="adj3" fmla="val -19247"/>
                <a:gd name="adj4" fmla="val -8973"/>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pPr fontAlgn="base">
                <a:spcBef>
                  <a:spcPct val="0"/>
                </a:spcBef>
                <a:spcAft>
                  <a:spcPct val="0"/>
                </a:spcAft>
              </a:pPr>
              <a:endParaRPr lang="en-US" sz="700" dirty="0">
                <a:solidFill>
                  <a:schemeClr val="tx1"/>
                </a:solidFill>
                <a:latin typeface="+mj-lt"/>
              </a:endParaRPr>
            </a:p>
          </p:txBody>
        </p:sp>
        <p:sp>
          <p:nvSpPr>
            <p:cNvPr id="10" name="Oval 9">
              <a:extLst>
                <a:ext uri="{FF2B5EF4-FFF2-40B4-BE49-F238E27FC236}">
                  <a16:creationId xmlns:a16="http://schemas.microsoft.com/office/drawing/2014/main" id="{32EECAD4-382C-47E9-A289-BA1B077E3C48}"/>
                </a:ext>
              </a:extLst>
            </p:cNvPr>
            <p:cNvSpPr/>
            <p:nvPr/>
          </p:nvSpPr>
          <p:spPr bwMode="auto">
            <a:xfrm>
              <a:off x="724133"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1050" b="1" dirty="0">
                <a:solidFill>
                  <a:srgbClr val="FFFFFF"/>
                </a:solidFill>
                <a:latin typeface="+mj-lt"/>
              </a:endParaRPr>
            </a:p>
          </p:txBody>
        </p:sp>
        <p:sp>
          <p:nvSpPr>
            <p:cNvPr id="11" name="Freeform 797">
              <a:extLst>
                <a:ext uri="{FF2B5EF4-FFF2-40B4-BE49-F238E27FC236}">
                  <a16:creationId xmlns:a16="http://schemas.microsoft.com/office/drawing/2014/main" id="{64A0ED17-6E18-4867-9105-6479F105FF2C}"/>
                </a:ext>
              </a:extLst>
            </p:cNvPr>
            <p:cNvSpPr>
              <a:spLocks/>
            </p:cNvSpPr>
            <p:nvPr/>
          </p:nvSpPr>
          <p:spPr bwMode="auto">
            <a:xfrm>
              <a:off x="1794025" y="4882350"/>
              <a:ext cx="731520" cy="1129830"/>
            </a:xfrm>
            <a:prstGeom prst="accentCallout1">
              <a:avLst>
                <a:gd name="adj1" fmla="val 370"/>
                <a:gd name="adj2" fmla="val -8333"/>
                <a:gd name="adj3" fmla="val -19833"/>
                <a:gd name="adj4" fmla="val -8768"/>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endParaRPr lang="en-US" sz="700" dirty="0">
                <a:solidFill>
                  <a:schemeClr val="tx1"/>
                </a:solidFill>
                <a:latin typeface="+mj-lt"/>
              </a:endParaRPr>
            </a:p>
          </p:txBody>
        </p:sp>
        <p:sp>
          <p:nvSpPr>
            <p:cNvPr id="12" name="Oval 11">
              <a:extLst>
                <a:ext uri="{FF2B5EF4-FFF2-40B4-BE49-F238E27FC236}">
                  <a16:creationId xmlns:a16="http://schemas.microsoft.com/office/drawing/2014/main" id="{3ADB16F3-5880-4F67-AB64-23B0C7D0659A}"/>
                </a:ext>
              </a:extLst>
            </p:cNvPr>
            <p:cNvSpPr/>
            <p:nvPr/>
          </p:nvSpPr>
          <p:spPr bwMode="auto">
            <a:xfrm>
              <a:off x="1575139"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1050" b="1" dirty="0">
                <a:solidFill>
                  <a:srgbClr val="FFFFFF"/>
                </a:solidFill>
                <a:latin typeface="+mj-lt"/>
              </a:endParaRPr>
            </a:p>
          </p:txBody>
        </p:sp>
        <p:sp>
          <p:nvSpPr>
            <p:cNvPr id="13" name="Freeform 797">
              <a:extLst>
                <a:ext uri="{FF2B5EF4-FFF2-40B4-BE49-F238E27FC236}">
                  <a16:creationId xmlns:a16="http://schemas.microsoft.com/office/drawing/2014/main" id="{EA310F07-8647-4177-8362-5BD075DED565}"/>
                </a:ext>
              </a:extLst>
            </p:cNvPr>
            <p:cNvSpPr>
              <a:spLocks/>
            </p:cNvSpPr>
            <p:nvPr/>
          </p:nvSpPr>
          <p:spPr bwMode="auto">
            <a:xfrm>
              <a:off x="2642710" y="4882350"/>
              <a:ext cx="731520" cy="1129830"/>
            </a:xfrm>
            <a:prstGeom prst="accentCallout1">
              <a:avLst>
                <a:gd name="adj1" fmla="val 370"/>
                <a:gd name="adj2" fmla="val -8333"/>
                <a:gd name="adj3" fmla="val -22466"/>
                <a:gd name="adj4" fmla="val -8334"/>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endParaRPr lang="en-US" sz="700" dirty="0">
                <a:solidFill>
                  <a:schemeClr val="tx1"/>
                </a:solidFill>
                <a:latin typeface="+mj-lt"/>
              </a:endParaRPr>
            </a:p>
          </p:txBody>
        </p:sp>
        <p:sp>
          <p:nvSpPr>
            <p:cNvPr id="14" name="Oval 13">
              <a:extLst>
                <a:ext uri="{FF2B5EF4-FFF2-40B4-BE49-F238E27FC236}">
                  <a16:creationId xmlns:a16="http://schemas.microsoft.com/office/drawing/2014/main" id="{8FDA3DE0-F180-459A-B8FA-421930932AFA}"/>
                </a:ext>
              </a:extLst>
            </p:cNvPr>
            <p:cNvSpPr/>
            <p:nvPr/>
          </p:nvSpPr>
          <p:spPr bwMode="auto">
            <a:xfrm>
              <a:off x="2433073"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1050" b="1" dirty="0">
                <a:solidFill>
                  <a:srgbClr val="FFFFFF"/>
                </a:solidFill>
                <a:latin typeface="+mj-lt"/>
              </a:endParaRPr>
            </a:p>
          </p:txBody>
        </p:sp>
        <p:sp>
          <p:nvSpPr>
            <p:cNvPr id="15" name="Freeform 797">
              <a:extLst>
                <a:ext uri="{FF2B5EF4-FFF2-40B4-BE49-F238E27FC236}">
                  <a16:creationId xmlns:a16="http://schemas.microsoft.com/office/drawing/2014/main" id="{35E5AED9-AD54-41E7-AD62-02AEAC7F2B4C}"/>
                </a:ext>
              </a:extLst>
            </p:cNvPr>
            <p:cNvSpPr>
              <a:spLocks/>
            </p:cNvSpPr>
            <p:nvPr/>
          </p:nvSpPr>
          <p:spPr bwMode="auto">
            <a:xfrm>
              <a:off x="3491395" y="4882350"/>
              <a:ext cx="731520" cy="1129830"/>
            </a:xfrm>
            <a:prstGeom prst="accentCallout1">
              <a:avLst>
                <a:gd name="adj1" fmla="val 370"/>
                <a:gd name="adj2" fmla="val -8333"/>
                <a:gd name="adj3" fmla="val -22466"/>
                <a:gd name="adj4" fmla="val -8334"/>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endParaRPr lang="en-US" sz="700" dirty="0">
                <a:solidFill>
                  <a:schemeClr val="tx1"/>
                </a:solidFill>
                <a:latin typeface="+mj-lt"/>
              </a:endParaRPr>
            </a:p>
          </p:txBody>
        </p:sp>
        <p:sp>
          <p:nvSpPr>
            <p:cNvPr id="16" name="Oval 15">
              <a:extLst>
                <a:ext uri="{FF2B5EF4-FFF2-40B4-BE49-F238E27FC236}">
                  <a16:creationId xmlns:a16="http://schemas.microsoft.com/office/drawing/2014/main" id="{BBD1EF65-B7E1-4444-AECB-3CB5BCF1F971}"/>
                </a:ext>
              </a:extLst>
            </p:cNvPr>
            <p:cNvSpPr/>
            <p:nvPr/>
          </p:nvSpPr>
          <p:spPr bwMode="auto">
            <a:xfrm>
              <a:off x="3281758"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050" b="1" dirty="0">
                <a:solidFill>
                  <a:srgbClr val="FFFFFF"/>
                </a:solidFill>
                <a:latin typeface="+mj-lt"/>
              </a:endParaRPr>
            </a:p>
          </p:txBody>
        </p:sp>
        <p:sp>
          <p:nvSpPr>
            <p:cNvPr id="17" name="Freeform 797">
              <a:extLst>
                <a:ext uri="{FF2B5EF4-FFF2-40B4-BE49-F238E27FC236}">
                  <a16:creationId xmlns:a16="http://schemas.microsoft.com/office/drawing/2014/main" id="{B031446D-6721-4C81-935B-023941016EFC}"/>
                </a:ext>
              </a:extLst>
            </p:cNvPr>
            <p:cNvSpPr>
              <a:spLocks/>
            </p:cNvSpPr>
            <p:nvPr/>
          </p:nvSpPr>
          <p:spPr bwMode="auto">
            <a:xfrm>
              <a:off x="4340080" y="4882350"/>
              <a:ext cx="731520" cy="1129830"/>
            </a:xfrm>
            <a:prstGeom prst="accentCallout1">
              <a:avLst>
                <a:gd name="adj1" fmla="val 370"/>
                <a:gd name="adj2" fmla="val -8333"/>
                <a:gd name="adj3" fmla="val -22466"/>
                <a:gd name="adj4" fmla="val -8334"/>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endParaRPr lang="en-US" sz="700" dirty="0">
                <a:solidFill>
                  <a:schemeClr val="tx1"/>
                </a:solidFill>
                <a:latin typeface="+mj-lt"/>
              </a:endParaRPr>
            </a:p>
          </p:txBody>
        </p:sp>
        <p:sp>
          <p:nvSpPr>
            <p:cNvPr id="18" name="Oval 17">
              <a:extLst>
                <a:ext uri="{FF2B5EF4-FFF2-40B4-BE49-F238E27FC236}">
                  <a16:creationId xmlns:a16="http://schemas.microsoft.com/office/drawing/2014/main" id="{A3F511F8-88A8-4FED-8CB8-279E45E861E2}"/>
                </a:ext>
              </a:extLst>
            </p:cNvPr>
            <p:cNvSpPr/>
            <p:nvPr userDrawn="1"/>
          </p:nvSpPr>
          <p:spPr bwMode="auto">
            <a:xfrm>
              <a:off x="4130443"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1050" b="1" dirty="0">
                <a:solidFill>
                  <a:srgbClr val="FFFFFF"/>
                </a:solidFill>
                <a:latin typeface="+mj-lt"/>
              </a:endParaRPr>
            </a:p>
          </p:txBody>
        </p:sp>
        <p:sp>
          <p:nvSpPr>
            <p:cNvPr id="19" name="Freeform 797">
              <a:extLst>
                <a:ext uri="{FF2B5EF4-FFF2-40B4-BE49-F238E27FC236}">
                  <a16:creationId xmlns:a16="http://schemas.microsoft.com/office/drawing/2014/main" id="{F9B2B100-D597-44A6-BBE0-DA28215AAC1C}"/>
                </a:ext>
              </a:extLst>
            </p:cNvPr>
            <p:cNvSpPr>
              <a:spLocks/>
            </p:cNvSpPr>
            <p:nvPr/>
          </p:nvSpPr>
          <p:spPr bwMode="auto">
            <a:xfrm>
              <a:off x="5188765" y="4882350"/>
              <a:ext cx="731520" cy="1129830"/>
            </a:xfrm>
            <a:prstGeom prst="accentCallout1">
              <a:avLst>
                <a:gd name="adj1" fmla="val 370"/>
                <a:gd name="adj2" fmla="val -8333"/>
                <a:gd name="adj3" fmla="val -22466"/>
                <a:gd name="adj4" fmla="val -8334"/>
              </a:avLst>
            </a:prstGeom>
            <a:noFill/>
            <a:ln w="12700">
              <a:solidFill>
                <a:srgbClr val="228F35"/>
              </a:solidFill>
              <a:prstDash val="solid"/>
              <a:round/>
              <a:headEnd type="none"/>
              <a:tailEnd/>
            </a:ln>
          </p:spPr>
          <p:txBody>
            <a:bodyPr vert="horz" wrap="square" lIns="0" tIns="0" rIns="0" bIns="0" numCol="1" anchor="t" anchorCtr="0" compatLnSpc="1">
              <a:prstTxWarp prst="textNoShape">
                <a:avLst/>
              </a:prstTxWarp>
            </a:bodyPr>
            <a:lstStyle/>
            <a:p>
              <a:endParaRPr lang="en-US" sz="700" dirty="0">
                <a:solidFill>
                  <a:schemeClr val="tx1"/>
                </a:solidFill>
                <a:latin typeface="+mj-lt"/>
              </a:endParaRPr>
            </a:p>
          </p:txBody>
        </p:sp>
        <p:sp>
          <p:nvSpPr>
            <p:cNvPr id="20" name="Oval 19">
              <a:extLst>
                <a:ext uri="{FF2B5EF4-FFF2-40B4-BE49-F238E27FC236}">
                  <a16:creationId xmlns:a16="http://schemas.microsoft.com/office/drawing/2014/main" id="{C6D0E666-3186-45E1-8B38-FB1722C10358}"/>
                </a:ext>
              </a:extLst>
            </p:cNvPr>
            <p:cNvSpPr/>
            <p:nvPr/>
          </p:nvSpPr>
          <p:spPr bwMode="auto">
            <a:xfrm>
              <a:off x="4979128" y="4591719"/>
              <a:ext cx="270944" cy="270944"/>
            </a:xfrm>
            <a:prstGeom prst="ellipse">
              <a:avLst/>
            </a:prstGeom>
            <a:solidFill>
              <a:srgbClr val="00457C"/>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1050" b="1" dirty="0">
                <a:solidFill>
                  <a:srgbClr val="FFFFFF"/>
                </a:solidFill>
                <a:latin typeface="+mj-lt"/>
              </a:endParaRPr>
            </a:p>
          </p:txBody>
        </p:sp>
      </p:grpSp>
      <p:sp>
        <p:nvSpPr>
          <p:cNvPr id="21" name="Rectangle 20">
            <a:extLst>
              <a:ext uri="{FF2B5EF4-FFF2-40B4-BE49-F238E27FC236}">
                <a16:creationId xmlns:a16="http://schemas.microsoft.com/office/drawing/2014/main" id="{FA42360C-149C-404F-BEE6-3E32BA81CCC4}"/>
              </a:ext>
            </a:extLst>
          </p:cNvPr>
          <p:cNvSpPr/>
          <p:nvPr userDrawn="1"/>
        </p:nvSpPr>
        <p:spPr bwMode="auto">
          <a:xfrm>
            <a:off x="478894" y="1301278"/>
            <a:ext cx="11124000" cy="324000"/>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a:spcBef>
                <a:spcPts val="0"/>
              </a:spcBef>
            </a:pPr>
            <a:r>
              <a:rPr lang="en-US" sz="1200" b="1" dirty="0">
                <a:solidFill>
                  <a:schemeClr val="bg1"/>
                </a:solidFill>
                <a:latin typeface="+mj-lt"/>
              </a:rPr>
              <a:t>Timeline</a:t>
            </a:r>
          </a:p>
        </p:txBody>
      </p:sp>
      <p:pic>
        <p:nvPicPr>
          <p:cNvPr id="23" name="Picture 2" descr="Engenharia de Produção - Poli-USP | LinkedIn">
            <a:extLst>
              <a:ext uri="{FF2B5EF4-FFF2-40B4-BE49-F238E27FC236}">
                <a16:creationId xmlns:a16="http://schemas.microsoft.com/office/drawing/2014/main" id="{C0B80E0C-EE69-47DC-9039-5E77BA2D957A}"/>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4">
            <a:extLst>
              <a:ext uri="{FF2B5EF4-FFF2-40B4-BE49-F238E27FC236}">
                <a16:creationId xmlns:a16="http://schemas.microsoft.com/office/drawing/2014/main" id="{941E65CB-8558-453A-B8C0-46417DDE04C0}"/>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3" name="Text Placeholder 2">
            <a:extLst>
              <a:ext uri="{FF2B5EF4-FFF2-40B4-BE49-F238E27FC236}">
                <a16:creationId xmlns:a16="http://schemas.microsoft.com/office/drawing/2014/main" id="{6C1B719C-1F8B-45DB-ADCE-724740EAD0C0}"/>
              </a:ext>
            </a:extLst>
          </p:cNvPr>
          <p:cNvSpPr>
            <a:spLocks noGrp="1"/>
          </p:cNvSpPr>
          <p:nvPr>
            <p:ph type="body" sz="quarter" idx="14" hasCustomPrompt="1"/>
          </p:nvPr>
        </p:nvSpPr>
        <p:spPr>
          <a:xfrm>
            <a:off x="978471"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26" name="Text Placeholder 2">
            <a:extLst>
              <a:ext uri="{FF2B5EF4-FFF2-40B4-BE49-F238E27FC236}">
                <a16:creationId xmlns:a16="http://schemas.microsoft.com/office/drawing/2014/main" id="{0093D061-B123-4EF3-931B-9D9DE497E288}"/>
              </a:ext>
            </a:extLst>
          </p:cNvPr>
          <p:cNvSpPr>
            <a:spLocks noGrp="1"/>
          </p:cNvSpPr>
          <p:nvPr>
            <p:ph type="body" sz="quarter" idx="15" hasCustomPrompt="1"/>
          </p:nvPr>
        </p:nvSpPr>
        <p:spPr>
          <a:xfrm>
            <a:off x="2846871"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27" name="Text Placeholder 2">
            <a:extLst>
              <a:ext uri="{FF2B5EF4-FFF2-40B4-BE49-F238E27FC236}">
                <a16:creationId xmlns:a16="http://schemas.microsoft.com/office/drawing/2014/main" id="{E00EC882-8D9D-4132-B20F-283EBEA886BC}"/>
              </a:ext>
            </a:extLst>
          </p:cNvPr>
          <p:cNvSpPr>
            <a:spLocks noGrp="1"/>
          </p:cNvSpPr>
          <p:nvPr>
            <p:ph type="body" sz="quarter" idx="16" hasCustomPrompt="1"/>
          </p:nvPr>
        </p:nvSpPr>
        <p:spPr>
          <a:xfrm>
            <a:off x="4641710"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28" name="Text Placeholder 2">
            <a:extLst>
              <a:ext uri="{FF2B5EF4-FFF2-40B4-BE49-F238E27FC236}">
                <a16:creationId xmlns:a16="http://schemas.microsoft.com/office/drawing/2014/main" id="{62EDD8EF-43B1-4BE4-B205-F13088209A41}"/>
              </a:ext>
            </a:extLst>
          </p:cNvPr>
          <p:cNvSpPr>
            <a:spLocks noGrp="1"/>
          </p:cNvSpPr>
          <p:nvPr>
            <p:ph type="body" sz="quarter" idx="17" hasCustomPrompt="1"/>
          </p:nvPr>
        </p:nvSpPr>
        <p:spPr>
          <a:xfrm>
            <a:off x="6443543"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29" name="Text Placeholder 2">
            <a:extLst>
              <a:ext uri="{FF2B5EF4-FFF2-40B4-BE49-F238E27FC236}">
                <a16:creationId xmlns:a16="http://schemas.microsoft.com/office/drawing/2014/main" id="{40DD3E86-6604-4E94-B217-AB9053E7B353}"/>
              </a:ext>
            </a:extLst>
          </p:cNvPr>
          <p:cNvSpPr>
            <a:spLocks noGrp="1"/>
          </p:cNvSpPr>
          <p:nvPr>
            <p:ph type="body" sz="quarter" idx="18" hasCustomPrompt="1"/>
          </p:nvPr>
        </p:nvSpPr>
        <p:spPr>
          <a:xfrm>
            <a:off x="8272866"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30" name="Text Placeholder 2">
            <a:extLst>
              <a:ext uri="{FF2B5EF4-FFF2-40B4-BE49-F238E27FC236}">
                <a16:creationId xmlns:a16="http://schemas.microsoft.com/office/drawing/2014/main" id="{36D033A5-B1F4-49A6-AAFD-829A36F517C1}"/>
              </a:ext>
            </a:extLst>
          </p:cNvPr>
          <p:cNvSpPr>
            <a:spLocks noGrp="1"/>
          </p:cNvSpPr>
          <p:nvPr>
            <p:ph type="body" sz="quarter" idx="19" hasCustomPrompt="1"/>
          </p:nvPr>
        </p:nvSpPr>
        <p:spPr>
          <a:xfrm>
            <a:off x="10018502" y="2484163"/>
            <a:ext cx="1547813" cy="2428875"/>
          </a:xfrm>
          <a:prstGeom prst="rect">
            <a:avLst/>
          </a:prstGeom>
        </p:spPr>
        <p:txBody>
          <a:bodyPr/>
          <a:lstStyle>
            <a:lvl1pPr>
              <a:defRPr sz="1200"/>
            </a:lvl1pPr>
            <a:lvl2pPr>
              <a:defRPr sz="1400"/>
            </a:lvl2pPr>
            <a:lvl3pPr>
              <a:defRPr sz="1400"/>
            </a:lvl3pPr>
            <a:lvl4pPr>
              <a:defRPr sz="1400"/>
            </a:lvl4pPr>
            <a:lvl5pPr>
              <a:defRPr sz="1400"/>
            </a:lvl5pPr>
          </a:lstStyle>
          <a:p>
            <a:pPr lvl="0"/>
            <a:r>
              <a:rPr lang="pt-BR" dirty="0" err="1"/>
              <a:t>xx</a:t>
            </a:r>
            <a:endParaRPr lang="en-US" dirty="0"/>
          </a:p>
        </p:txBody>
      </p:sp>
      <p:sp>
        <p:nvSpPr>
          <p:cNvPr id="31" name="Text Placeholder 2">
            <a:extLst>
              <a:ext uri="{FF2B5EF4-FFF2-40B4-BE49-F238E27FC236}">
                <a16:creationId xmlns:a16="http://schemas.microsoft.com/office/drawing/2014/main" id="{B429B63E-B8D9-40AB-BB35-887F561E45F7}"/>
              </a:ext>
            </a:extLst>
          </p:cNvPr>
          <p:cNvSpPr>
            <a:spLocks noGrp="1"/>
          </p:cNvSpPr>
          <p:nvPr>
            <p:ph type="body" sz="quarter" idx="20" hasCustomPrompt="1"/>
          </p:nvPr>
        </p:nvSpPr>
        <p:spPr>
          <a:xfrm>
            <a:off x="527207"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
        <p:nvSpPr>
          <p:cNvPr id="32" name="Text Placeholder 2">
            <a:extLst>
              <a:ext uri="{FF2B5EF4-FFF2-40B4-BE49-F238E27FC236}">
                <a16:creationId xmlns:a16="http://schemas.microsoft.com/office/drawing/2014/main" id="{E6DE12FA-A716-4536-9488-C18DBD77B6D7}"/>
              </a:ext>
            </a:extLst>
          </p:cNvPr>
          <p:cNvSpPr>
            <a:spLocks noGrp="1"/>
          </p:cNvSpPr>
          <p:nvPr>
            <p:ph type="body" sz="quarter" idx="21" hasCustomPrompt="1"/>
          </p:nvPr>
        </p:nvSpPr>
        <p:spPr>
          <a:xfrm>
            <a:off x="2328253"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
        <p:nvSpPr>
          <p:cNvPr id="33" name="Text Placeholder 2">
            <a:extLst>
              <a:ext uri="{FF2B5EF4-FFF2-40B4-BE49-F238E27FC236}">
                <a16:creationId xmlns:a16="http://schemas.microsoft.com/office/drawing/2014/main" id="{45AB0250-F49E-4E81-8B80-7B66460123D0}"/>
              </a:ext>
            </a:extLst>
          </p:cNvPr>
          <p:cNvSpPr>
            <a:spLocks noGrp="1"/>
          </p:cNvSpPr>
          <p:nvPr>
            <p:ph type="body" sz="quarter" idx="22" hasCustomPrompt="1"/>
          </p:nvPr>
        </p:nvSpPr>
        <p:spPr>
          <a:xfrm>
            <a:off x="4146430"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
        <p:nvSpPr>
          <p:cNvPr id="34" name="Text Placeholder 2">
            <a:extLst>
              <a:ext uri="{FF2B5EF4-FFF2-40B4-BE49-F238E27FC236}">
                <a16:creationId xmlns:a16="http://schemas.microsoft.com/office/drawing/2014/main" id="{04163181-FC61-4AAB-A3D1-F5704B554CA4}"/>
              </a:ext>
            </a:extLst>
          </p:cNvPr>
          <p:cNvSpPr>
            <a:spLocks noGrp="1"/>
          </p:cNvSpPr>
          <p:nvPr>
            <p:ph type="body" sz="quarter" idx="23" hasCustomPrompt="1"/>
          </p:nvPr>
        </p:nvSpPr>
        <p:spPr>
          <a:xfrm>
            <a:off x="5943789"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
        <p:nvSpPr>
          <p:cNvPr id="35" name="Text Placeholder 2">
            <a:extLst>
              <a:ext uri="{FF2B5EF4-FFF2-40B4-BE49-F238E27FC236}">
                <a16:creationId xmlns:a16="http://schemas.microsoft.com/office/drawing/2014/main" id="{A9146661-D198-454A-9E84-AC9FFA1E3E21}"/>
              </a:ext>
            </a:extLst>
          </p:cNvPr>
          <p:cNvSpPr>
            <a:spLocks noGrp="1"/>
          </p:cNvSpPr>
          <p:nvPr>
            <p:ph type="body" sz="quarter" idx="24" hasCustomPrompt="1"/>
          </p:nvPr>
        </p:nvSpPr>
        <p:spPr>
          <a:xfrm>
            <a:off x="7741149"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
        <p:nvSpPr>
          <p:cNvPr id="36" name="Text Placeholder 2">
            <a:extLst>
              <a:ext uri="{FF2B5EF4-FFF2-40B4-BE49-F238E27FC236}">
                <a16:creationId xmlns:a16="http://schemas.microsoft.com/office/drawing/2014/main" id="{CBCD1E20-2182-4A86-80B8-49E3AD893F53}"/>
              </a:ext>
            </a:extLst>
          </p:cNvPr>
          <p:cNvSpPr>
            <a:spLocks noGrp="1"/>
          </p:cNvSpPr>
          <p:nvPr>
            <p:ph type="body" sz="quarter" idx="25" hasCustomPrompt="1"/>
          </p:nvPr>
        </p:nvSpPr>
        <p:spPr>
          <a:xfrm>
            <a:off x="9538509" y="2053571"/>
            <a:ext cx="722066" cy="298377"/>
          </a:xfrm>
          <a:prstGeom prst="rect">
            <a:avLst/>
          </a:prstGeom>
        </p:spPr>
        <p:txBody>
          <a:bodyPr/>
          <a:lstStyle>
            <a:lvl1pPr marL="0" indent="0" algn="ctr">
              <a:buNone/>
              <a:defRPr sz="1200" b="1">
                <a:solidFill>
                  <a:schemeClr val="bg1"/>
                </a:solidFill>
              </a:defRPr>
            </a:lvl1pPr>
            <a:lvl2pPr>
              <a:defRPr sz="1400"/>
            </a:lvl2pPr>
            <a:lvl3pPr>
              <a:defRPr sz="1400"/>
            </a:lvl3pPr>
            <a:lvl4pPr>
              <a:defRPr sz="1400"/>
            </a:lvl4pPr>
            <a:lvl5pPr>
              <a:defRPr sz="1400"/>
            </a:lvl5pPr>
          </a:lstStyle>
          <a:p>
            <a:pPr lvl="0"/>
            <a:r>
              <a:rPr lang="pt-BR" dirty="0" err="1"/>
              <a:t>xx</a:t>
            </a:r>
            <a:endParaRPr lang="en-US" dirty="0"/>
          </a:p>
        </p:txBody>
      </p:sp>
    </p:spTree>
    <p:extLst>
      <p:ext uri="{BB962C8B-B14F-4D97-AF65-F5344CB8AC3E}">
        <p14:creationId xmlns:p14="http://schemas.microsoft.com/office/powerpoint/2010/main" val="236062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FC93BDD-0EE8-423B-BACB-2FF56A606B83}"/>
              </a:ext>
            </a:extLst>
          </p:cNvPr>
          <p:cNvSpPr>
            <a:spLocks noGrp="1"/>
          </p:cNvSpPr>
          <p:nvPr>
            <p:ph type="dt" sz="half" idx="10"/>
          </p:nvPr>
        </p:nvSpPr>
        <p:spPr/>
        <p:txBody>
          <a:bodyPr/>
          <a:lstStyle/>
          <a:p>
            <a:fld id="{967671B6-3EBF-43EF-823B-1B0E1DC523B2}" type="datetime1">
              <a:rPr lang="en-US" smtClean="0"/>
              <a:t>5/26/2020</a:t>
            </a:fld>
            <a:endParaRPr lang="en-US"/>
          </a:p>
        </p:txBody>
      </p:sp>
      <p:sp>
        <p:nvSpPr>
          <p:cNvPr id="6" name="Footer Placeholder 5">
            <a:extLst>
              <a:ext uri="{FF2B5EF4-FFF2-40B4-BE49-F238E27FC236}">
                <a16:creationId xmlns:a16="http://schemas.microsoft.com/office/drawing/2014/main" id="{1BA181BE-33F3-4772-923E-8492AD1F8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01580-8B33-4DA5-8741-DEC718CFC163}"/>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8" name="Picture 2" descr="Engenharia de Produção - Poli-USP | LinkedIn">
            <a:extLst>
              <a:ext uri="{FF2B5EF4-FFF2-40B4-BE49-F238E27FC236}">
                <a16:creationId xmlns:a16="http://schemas.microsoft.com/office/drawing/2014/main" id="{C5D1B142-498D-4EDC-A8DA-279537EBFC4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DE0EEEC-676E-4C7A-BBE5-FBD5455E1568}"/>
              </a:ext>
            </a:extLst>
          </p:cNvPr>
          <p:cNvGrpSpPr/>
          <p:nvPr userDrawn="1"/>
        </p:nvGrpSpPr>
        <p:grpSpPr>
          <a:xfrm>
            <a:off x="550922" y="997528"/>
            <a:ext cx="10804017" cy="2284210"/>
            <a:chOff x="373500" y="997528"/>
            <a:chExt cx="8068536" cy="2284210"/>
          </a:xfrm>
        </p:grpSpPr>
        <p:sp>
          <p:nvSpPr>
            <p:cNvPr id="9" name="Group Double frame Seq_1">
              <a:extLst>
                <a:ext uri="{FF2B5EF4-FFF2-40B4-BE49-F238E27FC236}">
                  <a16:creationId xmlns:a16="http://schemas.microsoft.com/office/drawing/2014/main" id="{5FE37FAA-4F7D-4FC4-AD37-1BC2BE2FF8A7}"/>
                </a:ext>
              </a:extLst>
            </p:cNvPr>
            <p:cNvSpPr/>
            <p:nvPr userDrawn="1"/>
          </p:nvSpPr>
          <p:spPr bwMode="auto">
            <a:xfrm>
              <a:off x="373500" y="997528"/>
              <a:ext cx="8068536" cy="2284210"/>
            </a:xfrm>
            <a:prstGeom prst="rect">
              <a:avLst/>
            </a:prstGeom>
            <a:solidFill>
              <a:schemeClr val="bg1"/>
            </a:solidFill>
            <a:ln w="12700" cap="flat" cmpd="sng" algn="ctr">
              <a:solidFill>
                <a:srgbClr val="D9D9D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Group Double frame Seq_2">
              <a:extLst>
                <a:ext uri="{FF2B5EF4-FFF2-40B4-BE49-F238E27FC236}">
                  <a16:creationId xmlns:a16="http://schemas.microsoft.com/office/drawing/2014/main" id="{CF6466D3-194F-4C11-B114-88C200357343}"/>
                </a:ext>
              </a:extLst>
            </p:cNvPr>
            <p:cNvSpPr/>
            <p:nvPr userDrawn="1"/>
          </p:nvSpPr>
          <p:spPr bwMode="auto">
            <a:xfrm>
              <a:off x="479135" y="1069205"/>
              <a:ext cx="7847873" cy="274320"/>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91440" bIns="0" numCol="1" rtlCol="0" anchor="ctr" anchorCtr="0" compatLnSpc="1">
              <a:prstTxWarp prst="textNoShape">
                <a:avLst/>
              </a:prstTxWarp>
            </a:bodyPr>
            <a:lstStyle/>
            <a:p>
              <a:pPr lvl="0">
                <a:defRPr/>
              </a:pPr>
              <a:endParaRPr kumimoji="0" lang="en-US" sz="1200" b="1" i="0" u="none" strike="noStrike" kern="0" cap="none" spc="0" normalizeH="0" baseline="30000" noProof="0" dirty="0">
                <a:ln>
                  <a:noFill/>
                </a:ln>
                <a:solidFill>
                  <a:srgbClr val="FFFFFF"/>
                </a:solidFill>
                <a:effectLst/>
                <a:uLnTx/>
                <a:uFillTx/>
                <a:ea typeface="+mn-ea"/>
                <a:cs typeface="+mn-cs"/>
              </a:endParaRPr>
            </a:p>
          </p:txBody>
        </p:sp>
      </p:grpSp>
      <p:grpSp>
        <p:nvGrpSpPr>
          <p:cNvPr id="14" name="Group 13">
            <a:extLst>
              <a:ext uri="{FF2B5EF4-FFF2-40B4-BE49-F238E27FC236}">
                <a16:creationId xmlns:a16="http://schemas.microsoft.com/office/drawing/2014/main" id="{C1F43001-3A57-45B0-B8D9-1953FE232990}"/>
              </a:ext>
            </a:extLst>
          </p:cNvPr>
          <p:cNvGrpSpPr/>
          <p:nvPr userDrawn="1"/>
        </p:nvGrpSpPr>
        <p:grpSpPr>
          <a:xfrm>
            <a:off x="550923" y="3435927"/>
            <a:ext cx="10804016" cy="2284210"/>
            <a:chOff x="373500" y="3435927"/>
            <a:chExt cx="8068536" cy="2284210"/>
          </a:xfrm>
        </p:grpSpPr>
        <p:sp>
          <p:nvSpPr>
            <p:cNvPr id="11" name="Group Double frame Seq_1">
              <a:extLst>
                <a:ext uri="{FF2B5EF4-FFF2-40B4-BE49-F238E27FC236}">
                  <a16:creationId xmlns:a16="http://schemas.microsoft.com/office/drawing/2014/main" id="{563B3112-30E1-41F2-AE08-C181149140A2}"/>
                </a:ext>
              </a:extLst>
            </p:cNvPr>
            <p:cNvSpPr/>
            <p:nvPr userDrawn="1"/>
          </p:nvSpPr>
          <p:spPr bwMode="auto">
            <a:xfrm>
              <a:off x="373500" y="3435927"/>
              <a:ext cx="8068536" cy="2284210"/>
            </a:xfrm>
            <a:prstGeom prst="rect">
              <a:avLst/>
            </a:prstGeom>
            <a:solidFill>
              <a:schemeClr val="bg1"/>
            </a:solidFill>
            <a:ln w="12700" cap="flat" cmpd="sng" algn="ctr">
              <a:solidFill>
                <a:srgbClr val="D9D9D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2" name="Group Double frame Seq_2">
              <a:extLst>
                <a:ext uri="{FF2B5EF4-FFF2-40B4-BE49-F238E27FC236}">
                  <a16:creationId xmlns:a16="http://schemas.microsoft.com/office/drawing/2014/main" id="{ED1A72A0-31B5-4401-8980-D55FDD6AC4A8}"/>
                </a:ext>
              </a:extLst>
            </p:cNvPr>
            <p:cNvSpPr/>
            <p:nvPr userDrawn="1"/>
          </p:nvSpPr>
          <p:spPr bwMode="auto">
            <a:xfrm>
              <a:off x="479135" y="3507604"/>
              <a:ext cx="7847873" cy="274320"/>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91440" bIns="0" numCol="1" rtlCol="0" anchor="ctr" anchorCtr="0" compatLnSpc="1">
              <a:prstTxWarp prst="textNoShape">
                <a:avLst/>
              </a:prstTxWarp>
            </a:bodyPr>
            <a:lstStyle/>
            <a:p>
              <a:pPr lvl="0">
                <a:defRPr/>
              </a:pPr>
              <a:endParaRPr kumimoji="0" lang="en-US" sz="1200" b="1" i="0" u="none" strike="noStrike" kern="0" cap="none" spc="0" normalizeH="0" baseline="30000" noProof="0" dirty="0">
                <a:ln>
                  <a:noFill/>
                </a:ln>
                <a:solidFill>
                  <a:srgbClr val="FFFFFF"/>
                </a:solidFill>
                <a:effectLst/>
                <a:uLnTx/>
                <a:uFillTx/>
                <a:ea typeface="+mn-ea"/>
                <a:cs typeface="+mn-cs"/>
              </a:endParaRPr>
            </a:p>
          </p:txBody>
        </p:sp>
      </p:grpSp>
      <p:sp>
        <p:nvSpPr>
          <p:cNvPr id="15" name="Text Placeholder 24">
            <a:extLst>
              <a:ext uri="{FF2B5EF4-FFF2-40B4-BE49-F238E27FC236}">
                <a16:creationId xmlns:a16="http://schemas.microsoft.com/office/drawing/2014/main" id="{5D7E0536-E602-4C4C-AE33-922B968E6024}"/>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3" name="Text Placeholder 2">
            <a:extLst>
              <a:ext uri="{FF2B5EF4-FFF2-40B4-BE49-F238E27FC236}">
                <a16:creationId xmlns:a16="http://schemas.microsoft.com/office/drawing/2014/main" id="{FDE323E0-D158-43AC-82BA-0C679391B0B5}"/>
              </a:ext>
            </a:extLst>
          </p:cNvPr>
          <p:cNvSpPr>
            <a:spLocks noGrp="1"/>
          </p:cNvSpPr>
          <p:nvPr>
            <p:ph type="body" sz="quarter" idx="14" hasCustomPrompt="1"/>
          </p:nvPr>
        </p:nvSpPr>
        <p:spPr>
          <a:xfrm>
            <a:off x="759681" y="1069975"/>
            <a:ext cx="10080625" cy="273050"/>
          </a:xfrm>
          <a:prstGeom prst="rect">
            <a:avLst/>
          </a:prstGeom>
        </p:spPr>
        <p:txBody>
          <a:bodyPr/>
          <a:lstStyle>
            <a:lvl1pPr marL="0" indent="0">
              <a:buNone/>
              <a:defRPr sz="1400">
                <a:solidFill>
                  <a:schemeClr val="bg1"/>
                </a:solidFill>
              </a:defRPr>
            </a:lvl1pPr>
          </a:lstStyle>
          <a:p>
            <a:pPr lvl="0"/>
            <a:r>
              <a:rPr lang="en-US" dirty="0" err="1"/>
              <a:t>xxxx</a:t>
            </a:r>
            <a:endParaRPr lang="en-US" dirty="0"/>
          </a:p>
        </p:txBody>
      </p:sp>
      <p:sp>
        <p:nvSpPr>
          <p:cNvPr id="16" name="Text Placeholder 2">
            <a:extLst>
              <a:ext uri="{FF2B5EF4-FFF2-40B4-BE49-F238E27FC236}">
                <a16:creationId xmlns:a16="http://schemas.microsoft.com/office/drawing/2014/main" id="{09FF3401-5AD2-40B7-882D-C4EFD7475017}"/>
              </a:ext>
            </a:extLst>
          </p:cNvPr>
          <p:cNvSpPr>
            <a:spLocks noGrp="1"/>
          </p:cNvSpPr>
          <p:nvPr>
            <p:ph type="body" sz="quarter" idx="15" hasCustomPrompt="1"/>
          </p:nvPr>
        </p:nvSpPr>
        <p:spPr>
          <a:xfrm>
            <a:off x="692371" y="3507604"/>
            <a:ext cx="10080625" cy="273050"/>
          </a:xfrm>
          <a:prstGeom prst="rect">
            <a:avLst/>
          </a:prstGeom>
        </p:spPr>
        <p:txBody>
          <a:bodyPr/>
          <a:lstStyle>
            <a:lvl1pPr marL="0" indent="0">
              <a:buNone/>
              <a:defRPr sz="1400">
                <a:solidFill>
                  <a:schemeClr val="bg1"/>
                </a:solidFill>
              </a:defRPr>
            </a:lvl1pPr>
          </a:lstStyle>
          <a:p>
            <a:pPr lvl="0"/>
            <a:r>
              <a:rPr lang="en-US" dirty="0" err="1"/>
              <a:t>xxxx</a:t>
            </a:r>
            <a:endParaRPr lang="en-US" dirty="0"/>
          </a:p>
        </p:txBody>
      </p:sp>
      <p:sp>
        <p:nvSpPr>
          <p:cNvPr id="17" name="Text Placeholder 16">
            <a:extLst>
              <a:ext uri="{FF2B5EF4-FFF2-40B4-BE49-F238E27FC236}">
                <a16:creationId xmlns:a16="http://schemas.microsoft.com/office/drawing/2014/main" id="{096A6C9D-7799-4643-807C-9128F02C958C}"/>
              </a:ext>
            </a:extLst>
          </p:cNvPr>
          <p:cNvSpPr>
            <a:spLocks noGrp="1"/>
          </p:cNvSpPr>
          <p:nvPr>
            <p:ph type="body" sz="quarter" idx="16" hasCustomPrompt="1"/>
          </p:nvPr>
        </p:nvSpPr>
        <p:spPr>
          <a:xfrm>
            <a:off x="691442" y="1436471"/>
            <a:ext cx="10509250" cy="1808163"/>
          </a:xfrm>
          <a:prstGeom prst="rect">
            <a:avLst/>
          </a:prstGeom>
        </p:spPr>
        <p:txBody>
          <a:bodyPr/>
          <a:lstStyle>
            <a:lvl1pPr marL="0" indent="0">
              <a:buNone/>
              <a:defRPr sz="1600"/>
            </a:lvl1pPr>
          </a:lstStyle>
          <a:p>
            <a:pPr lvl="0"/>
            <a:r>
              <a:rPr lang="pt-BR" dirty="0" err="1"/>
              <a:t>xxx</a:t>
            </a:r>
            <a:endParaRPr lang="en-US" dirty="0"/>
          </a:p>
        </p:txBody>
      </p:sp>
      <p:sp>
        <p:nvSpPr>
          <p:cNvPr id="18" name="Text Placeholder 16">
            <a:extLst>
              <a:ext uri="{FF2B5EF4-FFF2-40B4-BE49-F238E27FC236}">
                <a16:creationId xmlns:a16="http://schemas.microsoft.com/office/drawing/2014/main" id="{BA46BBFB-DC63-47DC-84BC-625FA1753663}"/>
              </a:ext>
            </a:extLst>
          </p:cNvPr>
          <p:cNvSpPr>
            <a:spLocks noGrp="1"/>
          </p:cNvSpPr>
          <p:nvPr>
            <p:ph type="body" sz="quarter" idx="17" hasCustomPrompt="1"/>
          </p:nvPr>
        </p:nvSpPr>
        <p:spPr>
          <a:xfrm>
            <a:off x="691442" y="3862534"/>
            <a:ext cx="10509250" cy="1808163"/>
          </a:xfrm>
          <a:prstGeom prst="rect">
            <a:avLst/>
          </a:prstGeom>
        </p:spPr>
        <p:txBody>
          <a:bodyPr/>
          <a:lstStyle>
            <a:lvl1pPr marL="0" indent="0">
              <a:buNone/>
              <a:defRPr sz="1600"/>
            </a:lvl1pPr>
          </a:lstStyle>
          <a:p>
            <a:pPr lvl="0"/>
            <a:r>
              <a:rPr lang="pt-BR" dirty="0" err="1"/>
              <a:t>xxx</a:t>
            </a:r>
            <a:endParaRPr lang="en-US" dirty="0"/>
          </a:p>
        </p:txBody>
      </p:sp>
    </p:spTree>
    <p:extLst>
      <p:ext uri="{BB962C8B-B14F-4D97-AF65-F5344CB8AC3E}">
        <p14:creationId xmlns:p14="http://schemas.microsoft.com/office/powerpoint/2010/main" val="421137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5C0347-F102-4115-B576-C2AC01D02924}"/>
              </a:ext>
            </a:extLst>
          </p:cNvPr>
          <p:cNvSpPr>
            <a:spLocks noGrp="1"/>
          </p:cNvSpPr>
          <p:nvPr>
            <p:ph type="dt" sz="half" idx="10"/>
          </p:nvPr>
        </p:nvSpPr>
        <p:spPr/>
        <p:txBody>
          <a:bodyPr/>
          <a:lstStyle/>
          <a:p>
            <a:fld id="{45A6FD4C-5AF2-460D-96EE-7178AA212419}" type="datetime1">
              <a:rPr lang="en-US" smtClean="0"/>
              <a:t>5/26/2020</a:t>
            </a:fld>
            <a:endParaRPr lang="en-US"/>
          </a:p>
        </p:txBody>
      </p:sp>
      <p:sp>
        <p:nvSpPr>
          <p:cNvPr id="8" name="Footer Placeholder 7">
            <a:extLst>
              <a:ext uri="{FF2B5EF4-FFF2-40B4-BE49-F238E27FC236}">
                <a16:creationId xmlns:a16="http://schemas.microsoft.com/office/drawing/2014/main" id="{B1677EF2-A28C-4724-89F8-A709C0CC0F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CF6D2A-D1B2-4E6D-B609-045C4A7F8FCF}"/>
              </a:ext>
            </a:extLst>
          </p:cNvPr>
          <p:cNvSpPr>
            <a:spLocks noGrp="1"/>
          </p:cNvSpPr>
          <p:nvPr>
            <p:ph type="sldNum" sz="quarter" idx="12"/>
          </p:nvPr>
        </p:nvSpPr>
        <p:spPr/>
        <p:txBody>
          <a:bodyPr/>
          <a:lstStyle/>
          <a:p>
            <a:fld id="{59F833C3-D889-4A24-B36F-98C6F562E13E}" type="slidenum">
              <a:rPr lang="en-US" smtClean="0"/>
              <a:t>‹#›</a:t>
            </a:fld>
            <a:endParaRPr lang="en-US"/>
          </a:p>
        </p:txBody>
      </p:sp>
      <p:grpSp>
        <p:nvGrpSpPr>
          <p:cNvPr id="15" name="Group 14">
            <a:extLst>
              <a:ext uri="{FF2B5EF4-FFF2-40B4-BE49-F238E27FC236}">
                <a16:creationId xmlns:a16="http://schemas.microsoft.com/office/drawing/2014/main" id="{5FC7E594-4C1F-407B-BB43-5E07EA828D47}"/>
              </a:ext>
            </a:extLst>
          </p:cNvPr>
          <p:cNvGrpSpPr/>
          <p:nvPr userDrawn="1"/>
        </p:nvGrpSpPr>
        <p:grpSpPr>
          <a:xfrm>
            <a:off x="415120" y="1066503"/>
            <a:ext cx="4644000" cy="4724991"/>
            <a:chOff x="838200" y="1066504"/>
            <a:chExt cx="3887788" cy="4724991"/>
          </a:xfrm>
        </p:grpSpPr>
        <p:sp>
          <p:nvSpPr>
            <p:cNvPr id="10" name="Group Double frame Seq_1">
              <a:extLst>
                <a:ext uri="{FF2B5EF4-FFF2-40B4-BE49-F238E27FC236}">
                  <a16:creationId xmlns:a16="http://schemas.microsoft.com/office/drawing/2014/main" id="{BD81E726-6B84-46D5-8485-C8B3A09804F3}"/>
                </a:ext>
              </a:extLst>
            </p:cNvPr>
            <p:cNvSpPr/>
            <p:nvPr userDrawn="1"/>
          </p:nvSpPr>
          <p:spPr bwMode="auto">
            <a:xfrm>
              <a:off x="838200" y="1066504"/>
              <a:ext cx="3887788" cy="4724991"/>
            </a:xfrm>
            <a:prstGeom prst="rect">
              <a:avLst/>
            </a:prstGeom>
            <a:solidFill>
              <a:schemeClr val="bg1"/>
            </a:solidFill>
            <a:ln w="12700" cap="flat" cmpd="sng" algn="ctr">
              <a:solidFill>
                <a:srgbClr val="D9D9D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1" name="Group Double frame Seq_2">
              <a:extLst>
                <a:ext uri="{FF2B5EF4-FFF2-40B4-BE49-F238E27FC236}">
                  <a16:creationId xmlns:a16="http://schemas.microsoft.com/office/drawing/2014/main" id="{C27E6C54-3BBA-47A0-B3BE-2B6EB57FD7CC}"/>
                </a:ext>
              </a:extLst>
            </p:cNvPr>
            <p:cNvSpPr/>
            <p:nvPr userDrawn="1"/>
          </p:nvSpPr>
          <p:spPr bwMode="auto">
            <a:xfrm>
              <a:off x="943835" y="1138182"/>
              <a:ext cx="3667125" cy="274320"/>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91440" bIns="0" numCol="1" rtlCol="0" anchor="ctr" anchorCtr="0" compatLnSpc="1">
              <a:prstTxWarp prst="textNoShape">
                <a:avLst/>
              </a:prstTxWarp>
            </a:bodyPr>
            <a:lstStyle/>
            <a:p>
              <a:pPr lvl="0">
                <a:defRPr/>
              </a:pPr>
              <a:endParaRPr kumimoji="0" lang="en-US" sz="1200" b="1" i="0" u="none" strike="noStrike" kern="0" cap="none" spc="0" normalizeH="0" baseline="30000" noProof="0" dirty="0">
                <a:ln>
                  <a:noFill/>
                </a:ln>
                <a:solidFill>
                  <a:srgbClr val="FFFFFF"/>
                </a:solidFill>
                <a:effectLst/>
                <a:uLnTx/>
                <a:uFillTx/>
                <a:ea typeface="+mn-ea"/>
                <a:cs typeface="+mn-cs"/>
              </a:endParaRPr>
            </a:p>
          </p:txBody>
        </p:sp>
      </p:grpSp>
      <p:grpSp>
        <p:nvGrpSpPr>
          <p:cNvPr id="14" name="Group 13">
            <a:extLst>
              <a:ext uri="{FF2B5EF4-FFF2-40B4-BE49-F238E27FC236}">
                <a16:creationId xmlns:a16="http://schemas.microsoft.com/office/drawing/2014/main" id="{184C324E-658D-4511-8C87-09D7336F3D69}"/>
              </a:ext>
            </a:extLst>
          </p:cNvPr>
          <p:cNvGrpSpPr/>
          <p:nvPr userDrawn="1"/>
        </p:nvGrpSpPr>
        <p:grpSpPr>
          <a:xfrm>
            <a:off x="6424666" y="1066503"/>
            <a:ext cx="4643667" cy="4724991"/>
            <a:chOff x="5018948" y="1066504"/>
            <a:chExt cx="3887788" cy="4724991"/>
          </a:xfrm>
        </p:grpSpPr>
        <p:sp>
          <p:nvSpPr>
            <p:cNvPr id="12" name="Group Double frame Seq_1">
              <a:extLst>
                <a:ext uri="{FF2B5EF4-FFF2-40B4-BE49-F238E27FC236}">
                  <a16:creationId xmlns:a16="http://schemas.microsoft.com/office/drawing/2014/main" id="{0E817C49-3B4D-4B80-B2AF-72FB90934B40}"/>
                </a:ext>
              </a:extLst>
            </p:cNvPr>
            <p:cNvSpPr/>
            <p:nvPr userDrawn="1"/>
          </p:nvSpPr>
          <p:spPr bwMode="auto">
            <a:xfrm>
              <a:off x="5018948" y="1066504"/>
              <a:ext cx="3887788" cy="4724991"/>
            </a:xfrm>
            <a:prstGeom prst="rect">
              <a:avLst/>
            </a:prstGeom>
            <a:solidFill>
              <a:schemeClr val="bg1"/>
            </a:solidFill>
            <a:ln w="12700" cap="flat" cmpd="sng" algn="ctr">
              <a:solidFill>
                <a:srgbClr val="D9D9D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3" name="Group Double frame Seq_2">
              <a:extLst>
                <a:ext uri="{FF2B5EF4-FFF2-40B4-BE49-F238E27FC236}">
                  <a16:creationId xmlns:a16="http://schemas.microsoft.com/office/drawing/2014/main" id="{52248B6A-8FF2-43AD-A193-06D8E23F65C7}"/>
                </a:ext>
              </a:extLst>
            </p:cNvPr>
            <p:cNvSpPr/>
            <p:nvPr userDrawn="1"/>
          </p:nvSpPr>
          <p:spPr bwMode="auto">
            <a:xfrm>
              <a:off x="5124583" y="1138182"/>
              <a:ext cx="3667125" cy="274320"/>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91440" bIns="0" numCol="1" rtlCol="0" anchor="ctr" anchorCtr="0" compatLnSpc="1">
              <a:prstTxWarp prst="textNoShape">
                <a:avLst/>
              </a:prstTxWarp>
            </a:bodyPr>
            <a:lstStyle/>
            <a:p>
              <a:pPr lvl="0">
                <a:defRPr/>
              </a:pPr>
              <a:endParaRPr kumimoji="0" lang="en-US" sz="1200" b="1" i="0" u="none" strike="noStrike" kern="0" cap="none" spc="0" normalizeH="0" baseline="30000" noProof="0" dirty="0">
                <a:ln>
                  <a:noFill/>
                </a:ln>
                <a:solidFill>
                  <a:srgbClr val="FFFFFF"/>
                </a:solidFill>
                <a:effectLst/>
                <a:uLnTx/>
                <a:uFillTx/>
                <a:ea typeface="+mn-ea"/>
                <a:cs typeface="+mn-cs"/>
              </a:endParaRPr>
            </a:p>
          </p:txBody>
        </p:sp>
      </p:grpSp>
      <p:pic>
        <p:nvPicPr>
          <p:cNvPr id="16" name="Picture 2" descr="Engenharia de Produção - Poli-USP | LinkedIn">
            <a:extLst>
              <a:ext uri="{FF2B5EF4-FFF2-40B4-BE49-F238E27FC236}">
                <a16:creationId xmlns:a16="http://schemas.microsoft.com/office/drawing/2014/main" id="{A6F17FE7-226B-4C0A-9EA8-9580B3433140}"/>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4">
            <a:extLst>
              <a:ext uri="{FF2B5EF4-FFF2-40B4-BE49-F238E27FC236}">
                <a16:creationId xmlns:a16="http://schemas.microsoft.com/office/drawing/2014/main" id="{C450F200-28FA-4170-8A35-A77C484FB743}"/>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8" name="Text Placeholder 2">
            <a:extLst>
              <a:ext uri="{FF2B5EF4-FFF2-40B4-BE49-F238E27FC236}">
                <a16:creationId xmlns:a16="http://schemas.microsoft.com/office/drawing/2014/main" id="{3DFF0EA4-EA8C-47A0-BBDE-8DE262CF8AB8}"/>
              </a:ext>
            </a:extLst>
          </p:cNvPr>
          <p:cNvSpPr>
            <a:spLocks noGrp="1"/>
          </p:cNvSpPr>
          <p:nvPr>
            <p:ph type="body" sz="quarter" idx="14" hasCustomPrompt="1"/>
          </p:nvPr>
        </p:nvSpPr>
        <p:spPr>
          <a:xfrm>
            <a:off x="603801" y="1159120"/>
            <a:ext cx="3211997" cy="205146"/>
          </a:xfrm>
          <a:prstGeom prst="rect">
            <a:avLst/>
          </a:prstGeom>
        </p:spPr>
        <p:txBody>
          <a:bodyPr/>
          <a:lstStyle>
            <a:lvl1pPr marL="0" indent="0">
              <a:buNone/>
              <a:defRPr sz="1400">
                <a:solidFill>
                  <a:schemeClr val="bg1"/>
                </a:solidFill>
              </a:defRPr>
            </a:lvl1pPr>
          </a:lstStyle>
          <a:p>
            <a:pPr lvl="0"/>
            <a:r>
              <a:rPr lang="en-US" dirty="0" err="1"/>
              <a:t>xxxx</a:t>
            </a:r>
            <a:endParaRPr lang="en-US" dirty="0"/>
          </a:p>
        </p:txBody>
      </p:sp>
      <p:sp>
        <p:nvSpPr>
          <p:cNvPr id="19" name="Text Placeholder 2">
            <a:extLst>
              <a:ext uri="{FF2B5EF4-FFF2-40B4-BE49-F238E27FC236}">
                <a16:creationId xmlns:a16="http://schemas.microsoft.com/office/drawing/2014/main" id="{1BDF7A3A-BE9E-4F55-B103-FA594AD6B618}"/>
              </a:ext>
            </a:extLst>
          </p:cNvPr>
          <p:cNvSpPr>
            <a:spLocks noGrp="1"/>
          </p:cNvSpPr>
          <p:nvPr>
            <p:ph type="body" sz="quarter" idx="15" hasCustomPrompt="1"/>
          </p:nvPr>
        </p:nvSpPr>
        <p:spPr>
          <a:xfrm>
            <a:off x="6550839" y="1159120"/>
            <a:ext cx="3211997" cy="205146"/>
          </a:xfrm>
          <a:prstGeom prst="rect">
            <a:avLst/>
          </a:prstGeom>
        </p:spPr>
        <p:txBody>
          <a:bodyPr/>
          <a:lstStyle>
            <a:lvl1pPr marL="0" indent="0">
              <a:buNone/>
              <a:defRPr sz="1400">
                <a:solidFill>
                  <a:schemeClr val="bg1"/>
                </a:solidFill>
              </a:defRPr>
            </a:lvl1pPr>
          </a:lstStyle>
          <a:p>
            <a:pPr lvl="0"/>
            <a:r>
              <a:rPr lang="en-US" dirty="0" err="1"/>
              <a:t>xxxx</a:t>
            </a:r>
            <a:endParaRPr lang="en-US" dirty="0"/>
          </a:p>
        </p:txBody>
      </p:sp>
      <p:sp>
        <p:nvSpPr>
          <p:cNvPr id="20" name="Text Placeholder 16">
            <a:extLst>
              <a:ext uri="{FF2B5EF4-FFF2-40B4-BE49-F238E27FC236}">
                <a16:creationId xmlns:a16="http://schemas.microsoft.com/office/drawing/2014/main" id="{F9DE58AC-45A4-40A0-AA62-B1692E707891}"/>
              </a:ext>
            </a:extLst>
          </p:cNvPr>
          <p:cNvSpPr>
            <a:spLocks noGrp="1"/>
          </p:cNvSpPr>
          <p:nvPr>
            <p:ph type="body" sz="quarter" idx="16" hasCustomPrompt="1"/>
          </p:nvPr>
        </p:nvSpPr>
        <p:spPr>
          <a:xfrm>
            <a:off x="541302" y="1436471"/>
            <a:ext cx="4380416" cy="4262409"/>
          </a:xfrm>
          <a:prstGeom prst="rect">
            <a:avLst/>
          </a:prstGeom>
        </p:spPr>
        <p:txBody>
          <a:bodyPr/>
          <a:lstStyle>
            <a:lvl1pPr marL="0" indent="0">
              <a:buNone/>
              <a:defRPr sz="1600"/>
            </a:lvl1pPr>
          </a:lstStyle>
          <a:p>
            <a:pPr lvl="0"/>
            <a:r>
              <a:rPr lang="pt-BR" dirty="0" err="1"/>
              <a:t>xxx</a:t>
            </a:r>
            <a:endParaRPr lang="en-US" dirty="0"/>
          </a:p>
        </p:txBody>
      </p:sp>
      <p:sp>
        <p:nvSpPr>
          <p:cNvPr id="21" name="Text Placeholder 16">
            <a:extLst>
              <a:ext uri="{FF2B5EF4-FFF2-40B4-BE49-F238E27FC236}">
                <a16:creationId xmlns:a16="http://schemas.microsoft.com/office/drawing/2014/main" id="{F68EECCF-A7D6-4647-B2D8-86886C93161D}"/>
              </a:ext>
            </a:extLst>
          </p:cNvPr>
          <p:cNvSpPr>
            <a:spLocks noGrp="1"/>
          </p:cNvSpPr>
          <p:nvPr>
            <p:ph type="body" sz="quarter" idx="17" hasCustomPrompt="1"/>
          </p:nvPr>
        </p:nvSpPr>
        <p:spPr>
          <a:xfrm>
            <a:off x="6550525" y="1436471"/>
            <a:ext cx="4380416" cy="4262409"/>
          </a:xfrm>
          <a:prstGeom prst="rect">
            <a:avLst/>
          </a:prstGeom>
        </p:spPr>
        <p:txBody>
          <a:bodyPr/>
          <a:lstStyle>
            <a:lvl1pPr marL="0" indent="0">
              <a:buNone/>
              <a:defRPr sz="1600"/>
            </a:lvl1pPr>
          </a:lstStyle>
          <a:p>
            <a:pPr lvl="0"/>
            <a:r>
              <a:rPr lang="pt-BR" dirty="0" err="1"/>
              <a:t>xxx</a:t>
            </a:r>
            <a:endParaRPr lang="en-US" dirty="0"/>
          </a:p>
        </p:txBody>
      </p:sp>
    </p:spTree>
    <p:extLst>
      <p:ext uri="{BB962C8B-B14F-4D97-AF65-F5344CB8AC3E}">
        <p14:creationId xmlns:p14="http://schemas.microsoft.com/office/powerpoint/2010/main" val="279254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352F16-4CF6-4480-BC5E-9BE5E3850A48}"/>
              </a:ext>
            </a:extLst>
          </p:cNvPr>
          <p:cNvSpPr>
            <a:spLocks noGrp="1"/>
          </p:cNvSpPr>
          <p:nvPr>
            <p:ph type="dt" sz="half" idx="10"/>
          </p:nvPr>
        </p:nvSpPr>
        <p:spPr/>
        <p:txBody>
          <a:bodyPr/>
          <a:lstStyle/>
          <a:p>
            <a:fld id="{4E02FD4C-20E2-4E12-B07B-B146A38C8F20}" type="datetime1">
              <a:rPr lang="en-US" smtClean="0"/>
              <a:t>5/26/2020</a:t>
            </a:fld>
            <a:endParaRPr lang="en-US"/>
          </a:p>
        </p:txBody>
      </p:sp>
      <p:sp>
        <p:nvSpPr>
          <p:cNvPr id="4" name="Footer Placeholder 3">
            <a:extLst>
              <a:ext uri="{FF2B5EF4-FFF2-40B4-BE49-F238E27FC236}">
                <a16:creationId xmlns:a16="http://schemas.microsoft.com/office/drawing/2014/main" id="{7A3DD17B-C050-4CA6-B728-F4F3E1B7F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B911E3-6E8F-49BC-9CDE-A42454636AD3}"/>
              </a:ext>
            </a:extLst>
          </p:cNvPr>
          <p:cNvSpPr>
            <a:spLocks noGrp="1"/>
          </p:cNvSpPr>
          <p:nvPr>
            <p:ph type="sldNum" sz="quarter" idx="12"/>
          </p:nvPr>
        </p:nvSpPr>
        <p:spPr/>
        <p:txBody>
          <a:bodyPr/>
          <a:lstStyle/>
          <a:p>
            <a:fld id="{59F833C3-D889-4A24-B36F-98C6F562E13E}" type="slidenum">
              <a:rPr lang="en-US" smtClean="0"/>
              <a:t>‹#›</a:t>
            </a:fld>
            <a:endParaRPr lang="en-US"/>
          </a:p>
        </p:txBody>
      </p:sp>
      <p:pic>
        <p:nvPicPr>
          <p:cNvPr id="6" name="Picture 2" descr="Engenharia de Produção - Poli-USP | LinkedIn">
            <a:extLst>
              <a:ext uri="{FF2B5EF4-FFF2-40B4-BE49-F238E27FC236}">
                <a16:creationId xmlns:a16="http://schemas.microsoft.com/office/drawing/2014/main" id="{AA52030C-25AD-46D3-A8CE-31CB4016086E}"/>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4">
            <a:extLst>
              <a:ext uri="{FF2B5EF4-FFF2-40B4-BE49-F238E27FC236}">
                <a16:creationId xmlns:a16="http://schemas.microsoft.com/office/drawing/2014/main" id="{8FAF3A65-5709-4246-B5B0-A2CF389FD669}"/>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7742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33AC4-00E8-4537-A23F-610A9FC4A9E4}"/>
              </a:ext>
            </a:extLst>
          </p:cNvPr>
          <p:cNvSpPr>
            <a:spLocks noGrp="1"/>
          </p:cNvSpPr>
          <p:nvPr>
            <p:ph type="dt" sz="half" idx="10"/>
          </p:nvPr>
        </p:nvSpPr>
        <p:spPr/>
        <p:txBody>
          <a:bodyPr/>
          <a:lstStyle/>
          <a:p>
            <a:fld id="{E19F0EA3-3DD1-4080-A888-92BDB4EDDA1F}" type="datetime1">
              <a:rPr lang="en-US" smtClean="0"/>
              <a:t>5/26/2020</a:t>
            </a:fld>
            <a:endParaRPr lang="en-US"/>
          </a:p>
        </p:txBody>
      </p:sp>
      <p:sp>
        <p:nvSpPr>
          <p:cNvPr id="3" name="Footer Placeholder 2">
            <a:extLst>
              <a:ext uri="{FF2B5EF4-FFF2-40B4-BE49-F238E27FC236}">
                <a16:creationId xmlns:a16="http://schemas.microsoft.com/office/drawing/2014/main" id="{7FE16E88-9561-4E2D-B8F6-F4E03A3A8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BA699-E379-41A1-97F7-3DA266738237}"/>
              </a:ext>
            </a:extLst>
          </p:cNvPr>
          <p:cNvSpPr>
            <a:spLocks noGrp="1"/>
          </p:cNvSpPr>
          <p:nvPr>
            <p:ph type="sldNum" sz="quarter" idx="12"/>
          </p:nvPr>
        </p:nvSpPr>
        <p:spPr/>
        <p:txBody>
          <a:bodyPr/>
          <a:lstStyle/>
          <a:p>
            <a:fld id="{59F833C3-D889-4A24-B36F-98C6F562E13E}" type="slidenum">
              <a:rPr lang="en-US" smtClean="0"/>
              <a:t>‹#›</a:t>
            </a:fld>
            <a:endParaRPr lang="en-US"/>
          </a:p>
        </p:txBody>
      </p:sp>
      <p:grpSp>
        <p:nvGrpSpPr>
          <p:cNvPr id="11" name="Group 10">
            <a:extLst>
              <a:ext uri="{FF2B5EF4-FFF2-40B4-BE49-F238E27FC236}">
                <a16:creationId xmlns:a16="http://schemas.microsoft.com/office/drawing/2014/main" id="{AD3D8E0F-4A05-4C5D-B8F2-C24E86D5E7F8}"/>
              </a:ext>
            </a:extLst>
          </p:cNvPr>
          <p:cNvGrpSpPr/>
          <p:nvPr userDrawn="1"/>
        </p:nvGrpSpPr>
        <p:grpSpPr>
          <a:xfrm>
            <a:off x="6096000" y="707366"/>
            <a:ext cx="4685873" cy="5479724"/>
            <a:chOff x="4894855" y="987209"/>
            <a:chExt cx="4685873" cy="5479724"/>
          </a:xfrm>
        </p:grpSpPr>
        <p:sp>
          <p:nvSpPr>
            <p:cNvPr id="5" name="Rectangle 4">
              <a:extLst>
                <a:ext uri="{FF2B5EF4-FFF2-40B4-BE49-F238E27FC236}">
                  <a16:creationId xmlns:a16="http://schemas.microsoft.com/office/drawing/2014/main" id="{E5828E77-DB1E-4994-BCDB-34E690702801}"/>
                </a:ext>
              </a:extLst>
            </p:cNvPr>
            <p:cNvSpPr/>
            <p:nvPr userDrawn="1"/>
          </p:nvSpPr>
          <p:spPr bwMode="auto">
            <a:xfrm>
              <a:off x="4894855" y="987209"/>
              <a:ext cx="4685873" cy="5479724"/>
            </a:xfrm>
            <a:prstGeom prst="rect">
              <a:avLst/>
            </a:prstGeom>
            <a:solidFill>
              <a:schemeClr val="bg1"/>
            </a:solidFill>
            <a:ln w="12700"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endParaRPr lang="en-US" sz="1400" dirty="0"/>
            </a:p>
          </p:txBody>
        </p:sp>
        <p:sp>
          <p:nvSpPr>
            <p:cNvPr id="6" name="Rectangle 5">
              <a:extLst>
                <a:ext uri="{FF2B5EF4-FFF2-40B4-BE49-F238E27FC236}">
                  <a16:creationId xmlns:a16="http://schemas.microsoft.com/office/drawing/2014/main" id="{924224AE-2083-4233-B189-519F7EB28A0F}"/>
                </a:ext>
              </a:extLst>
            </p:cNvPr>
            <p:cNvSpPr/>
            <p:nvPr userDrawn="1"/>
          </p:nvSpPr>
          <p:spPr bwMode="auto">
            <a:xfrm>
              <a:off x="4973746" y="1064090"/>
              <a:ext cx="4501969" cy="330903"/>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a:spcBef>
                  <a:spcPts val="0"/>
                </a:spcBef>
              </a:pPr>
              <a:endParaRPr lang="en-US" sz="1200" b="1" baseline="30000" dirty="0">
                <a:solidFill>
                  <a:schemeClr val="bg1"/>
                </a:solidFill>
                <a:latin typeface="+mn-lt"/>
              </a:endParaRPr>
            </a:p>
          </p:txBody>
        </p:sp>
      </p:grpSp>
      <p:grpSp>
        <p:nvGrpSpPr>
          <p:cNvPr id="12" name="Group 11">
            <a:extLst>
              <a:ext uri="{FF2B5EF4-FFF2-40B4-BE49-F238E27FC236}">
                <a16:creationId xmlns:a16="http://schemas.microsoft.com/office/drawing/2014/main" id="{94C6B881-0EA2-42B7-893B-8BB9003F76A8}"/>
              </a:ext>
            </a:extLst>
          </p:cNvPr>
          <p:cNvGrpSpPr/>
          <p:nvPr userDrawn="1"/>
        </p:nvGrpSpPr>
        <p:grpSpPr>
          <a:xfrm>
            <a:off x="421596" y="701701"/>
            <a:ext cx="4685873" cy="5479724"/>
            <a:chOff x="656230" y="987209"/>
            <a:chExt cx="4685873" cy="5479724"/>
          </a:xfrm>
        </p:grpSpPr>
        <p:sp>
          <p:nvSpPr>
            <p:cNvPr id="7" name="Rectangle 6">
              <a:extLst>
                <a:ext uri="{FF2B5EF4-FFF2-40B4-BE49-F238E27FC236}">
                  <a16:creationId xmlns:a16="http://schemas.microsoft.com/office/drawing/2014/main" id="{91C389CC-5B5E-4855-854F-920F89F87BB4}"/>
                </a:ext>
              </a:extLst>
            </p:cNvPr>
            <p:cNvSpPr/>
            <p:nvPr userDrawn="1"/>
          </p:nvSpPr>
          <p:spPr bwMode="auto">
            <a:xfrm>
              <a:off x="656230" y="987209"/>
              <a:ext cx="4685873" cy="5479724"/>
            </a:xfrm>
            <a:prstGeom prst="rect">
              <a:avLst/>
            </a:prstGeom>
            <a:solidFill>
              <a:schemeClr val="bg1"/>
            </a:solidFill>
            <a:ln w="12700"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endParaRPr lang="en-US" sz="1400" dirty="0"/>
            </a:p>
          </p:txBody>
        </p:sp>
        <p:sp>
          <p:nvSpPr>
            <p:cNvPr id="8" name="Rectangle 7">
              <a:extLst>
                <a:ext uri="{FF2B5EF4-FFF2-40B4-BE49-F238E27FC236}">
                  <a16:creationId xmlns:a16="http://schemas.microsoft.com/office/drawing/2014/main" id="{45735582-95F7-404D-901C-29A7DE831D12}"/>
                </a:ext>
              </a:extLst>
            </p:cNvPr>
            <p:cNvSpPr/>
            <p:nvPr userDrawn="1"/>
          </p:nvSpPr>
          <p:spPr bwMode="auto">
            <a:xfrm>
              <a:off x="735121" y="1064090"/>
              <a:ext cx="4501969" cy="330903"/>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a:spcBef>
                  <a:spcPts val="0"/>
                </a:spcBef>
              </a:pPr>
              <a:endParaRPr lang="en-US" sz="1200" b="1" baseline="30000" dirty="0">
                <a:solidFill>
                  <a:schemeClr val="bg1"/>
                </a:solidFill>
                <a:latin typeface="+mn-lt"/>
              </a:endParaRPr>
            </a:p>
          </p:txBody>
        </p:sp>
      </p:grpSp>
      <p:graphicFrame>
        <p:nvGraphicFramePr>
          <p:cNvPr id="9" name="Table 8">
            <a:extLst>
              <a:ext uri="{FF2B5EF4-FFF2-40B4-BE49-F238E27FC236}">
                <a16:creationId xmlns:a16="http://schemas.microsoft.com/office/drawing/2014/main" id="{E2D73194-2C09-4F2F-B20A-0CBF4509D08B}"/>
              </a:ext>
            </a:extLst>
          </p:cNvPr>
          <p:cNvGraphicFramePr>
            <a:graphicFrameLocks noGrp="1"/>
          </p:cNvGraphicFramePr>
          <p:nvPr userDrawn="1">
            <p:extLst>
              <p:ext uri="{D42A27DB-BD31-4B8C-83A1-F6EECF244321}">
                <p14:modId xmlns:p14="http://schemas.microsoft.com/office/powerpoint/2010/main" val="3310004636"/>
              </p:ext>
            </p:extLst>
          </p:nvPr>
        </p:nvGraphicFramePr>
        <p:xfrm>
          <a:off x="503110" y="1206131"/>
          <a:ext cx="4522844" cy="4778218"/>
        </p:xfrm>
        <a:graphic>
          <a:graphicData uri="http://schemas.openxmlformats.org/drawingml/2006/table">
            <a:tbl>
              <a:tblPr firstRow="1" bandRow="1">
                <a:tableStyleId>{5C22544A-7EE6-4342-B048-85BDC9FD1C3A}</a:tableStyleId>
              </a:tblPr>
              <a:tblGrid>
                <a:gridCol w="1103517">
                  <a:extLst>
                    <a:ext uri="{9D8B030D-6E8A-4147-A177-3AD203B41FA5}">
                      <a16:colId xmlns:a16="http://schemas.microsoft.com/office/drawing/2014/main" val="3028345869"/>
                    </a:ext>
                  </a:extLst>
                </a:gridCol>
                <a:gridCol w="3419327">
                  <a:extLst>
                    <a:ext uri="{9D8B030D-6E8A-4147-A177-3AD203B41FA5}">
                      <a16:colId xmlns:a16="http://schemas.microsoft.com/office/drawing/2014/main" val="2280698273"/>
                    </a:ext>
                  </a:extLst>
                </a:gridCol>
              </a:tblGrid>
              <a:tr h="2389109">
                <a:tc>
                  <a:txBody>
                    <a:bodyPr/>
                    <a:lstStyle/>
                    <a:p>
                      <a:pPr algn="ctr"/>
                      <a:endParaRPr kumimoji="0" lang="en-US" sz="1200" b="1" i="0" u="none" strike="noStrike" kern="1200" cap="none" spc="0" normalizeH="0" baseline="30000" noProof="0" dirty="0">
                        <a:ln>
                          <a:noFill/>
                        </a:ln>
                        <a:solidFill>
                          <a:srgbClr val="FFFFFF"/>
                        </a:solidFill>
                        <a:effectLst/>
                        <a:uLnTx/>
                        <a:uFillTx/>
                        <a:latin typeface="+mn-lt"/>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l" defTabSz="914400" rtl="0" eaLnBrk="0" fontAlgn="base" latinLnBrk="0" hangingPunct="0">
                        <a:lnSpc>
                          <a:spcPct val="100000"/>
                        </a:lnSpc>
                        <a:spcBef>
                          <a:spcPts val="100"/>
                        </a:spcBef>
                        <a:spcAft>
                          <a:spcPts val="100"/>
                        </a:spcAft>
                        <a:buClr>
                          <a:srgbClr val="0080BD"/>
                        </a:buClr>
                        <a:buSzPct val="100000"/>
                        <a:buFont typeface="Wingdings" panose="05000000000000000000" pitchFamily="2" charset="2"/>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1430241"/>
                  </a:ext>
                </a:extLst>
              </a:tr>
              <a:tr h="2389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Narrow"/>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171450" marR="0" lvl="0" indent="-171450" algn="l" defTabSz="914400" rtl="0" eaLnBrk="0" fontAlgn="base" latinLnBrk="0" hangingPunct="0">
                        <a:lnSpc>
                          <a:spcPct val="100000"/>
                        </a:lnSpc>
                        <a:spcBef>
                          <a:spcPts val="100"/>
                        </a:spcBef>
                        <a:spcAft>
                          <a:spcPts val="100"/>
                        </a:spcAft>
                        <a:buClr>
                          <a:srgbClr val="0080BD"/>
                        </a:buClr>
                        <a:buSzPct val="100000"/>
                        <a:buFont typeface="Wingdings" panose="05000000000000000000" pitchFamily="2" charset="2"/>
                        <a:buChar char="§"/>
                        <a:tabLst/>
                        <a:defRPr/>
                      </a:pPr>
                      <a:endParaRPr lang="en-US" sz="1900" dirty="0"/>
                    </a:p>
                  </a:txBody>
                  <a:tcPr marL="110301" marR="110301" marT="55702" marB="5570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39731"/>
                  </a:ext>
                </a:extLst>
              </a:tr>
            </a:tbl>
          </a:graphicData>
        </a:graphic>
      </p:graphicFrame>
      <p:graphicFrame>
        <p:nvGraphicFramePr>
          <p:cNvPr id="10" name="Table 9">
            <a:extLst>
              <a:ext uri="{FF2B5EF4-FFF2-40B4-BE49-F238E27FC236}">
                <a16:creationId xmlns:a16="http://schemas.microsoft.com/office/drawing/2014/main" id="{3D166FDA-87C1-4A8F-9411-355BEC82CFA4}"/>
              </a:ext>
            </a:extLst>
          </p:cNvPr>
          <p:cNvGraphicFramePr>
            <a:graphicFrameLocks noGrp="1"/>
          </p:cNvGraphicFramePr>
          <p:nvPr userDrawn="1">
            <p:extLst>
              <p:ext uri="{D42A27DB-BD31-4B8C-83A1-F6EECF244321}">
                <p14:modId xmlns:p14="http://schemas.microsoft.com/office/powerpoint/2010/main" val="2427970489"/>
              </p:ext>
            </p:extLst>
          </p:nvPr>
        </p:nvGraphicFramePr>
        <p:xfrm>
          <a:off x="6154016" y="1273477"/>
          <a:ext cx="4522844" cy="4778218"/>
        </p:xfrm>
        <a:graphic>
          <a:graphicData uri="http://schemas.openxmlformats.org/drawingml/2006/table">
            <a:tbl>
              <a:tblPr firstRow="1" bandRow="1">
                <a:tableStyleId>{5C22544A-7EE6-4342-B048-85BDC9FD1C3A}</a:tableStyleId>
              </a:tblPr>
              <a:tblGrid>
                <a:gridCol w="1103517">
                  <a:extLst>
                    <a:ext uri="{9D8B030D-6E8A-4147-A177-3AD203B41FA5}">
                      <a16:colId xmlns:a16="http://schemas.microsoft.com/office/drawing/2014/main" val="3028345869"/>
                    </a:ext>
                  </a:extLst>
                </a:gridCol>
                <a:gridCol w="3419327">
                  <a:extLst>
                    <a:ext uri="{9D8B030D-6E8A-4147-A177-3AD203B41FA5}">
                      <a16:colId xmlns:a16="http://schemas.microsoft.com/office/drawing/2014/main" val="2280698273"/>
                    </a:ext>
                  </a:extLst>
                </a:gridCol>
              </a:tblGrid>
              <a:tr h="2389109">
                <a:tc>
                  <a:txBody>
                    <a:bodyPr/>
                    <a:lstStyle/>
                    <a:p>
                      <a:pPr algn="ctr"/>
                      <a:endParaRPr kumimoji="0" lang="en-US" sz="1200" b="1" i="0" u="none" strike="noStrike" kern="1200" cap="none" spc="0" normalizeH="0" baseline="0" noProof="0" dirty="0">
                        <a:ln>
                          <a:noFill/>
                        </a:ln>
                        <a:solidFill>
                          <a:srgbClr val="FFFFFF"/>
                        </a:solidFill>
                        <a:effectLst/>
                        <a:uLnTx/>
                        <a:uFillTx/>
                        <a:latin typeface="+mn-lt"/>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l" defTabSz="914400" rtl="0" eaLnBrk="0" fontAlgn="base" latinLnBrk="0" hangingPunct="0">
                        <a:lnSpc>
                          <a:spcPct val="100000"/>
                        </a:lnSpc>
                        <a:spcBef>
                          <a:spcPts val="100"/>
                        </a:spcBef>
                        <a:spcAft>
                          <a:spcPts val="100"/>
                        </a:spcAft>
                        <a:buClr>
                          <a:srgbClr val="0080BD"/>
                        </a:buClr>
                        <a:buSzPct val="100000"/>
                        <a:buFont typeface="Wingdings" panose="05000000000000000000" pitchFamily="2" charset="2"/>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1430241"/>
                  </a:ext>
                </a:extLst>
              </a:tr>
              <a:tr h="2389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Narrow"/>
                        <a:ea typeface="+mn-ea"/>
                        <a:cs typeface="+mn-cs"/>
                      </a:endParaRPr>
                    </a:p>
                  </a:txBody>
                  <a:tcPr marL="110301" marR="110301" marT="55702" marB="5570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171450" marR="0" lvl="0" indent="-171450" algn="l" defTabSz="914400" rtl="0" eaLnBrk="0" fontAlgn="base" latinLnBrk="0" hangingPunct="0">
                        <a:lnSpc>
                          <a:spcPct val="100000"/>
                        </a:lnSpc>
                        <a:spcBef>
                          <a:spcPts val="100"/>
                        </a:spcBef>
                        <a:spcAft>
                          <a:spcPts val="100"/>
                        </a:spcAft>
                        <a:buClr>
                          <a:srgbClr val="0080BD"/>
                        </a:buClr>
                        <a:buSzPct val="100000"/>
                        <a:buFont typeface="Wingdings" panose="05000000000000000000" pitchFamily="2" charset="2"/>
                        <a:buChar char="§"/>
                        <a:tabLst/>
                        <a:defRPr/>
                      </a:pPr>
                      <a:endParaRPr lang="en-US" sz="1900" dirty="0"/>
                    </a:p>
                  </a:txBody>
                  <a:tcPr marL="110301" marR="110301" marT="55702" marB="5570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639731"/>
                  </a:ext>
                </a:extLst>
              </a:tr>
            </a:tbl>
          </a:graphicData>
        </a:graphic>
      </p:graphicFrame>
      <p:pic>
        <p:nvPicPr>
          <p:cNvPr id="13" name="Picture 2" descr="Engenharia de Produção - Poli-USP | LinkedIn">
            <a:extLst>
              <a:ext uri="{FF2B5EF4-FFF2-40B4-BE49-F238E27FC236}">
                <a16:creationId xmlns:a16="http://schemas.microsoft.com/office/drawing/2014/main" id="{CB647AAD-0F3F-4667-8B4E-5583A3A6D64E}"/>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4">
            <a:extLst>
              <a:ext uri="{FF2B5EF4-FFF2-40B4-BE49-F238E27FC236}">
                <a16:creationId xmlns:a16="http://schemas.microsoft.com/office/drawing/2014/main" id="{05F9728A-90FA-4357-91FA-BAB2D41AE42D}"/>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5" name="Text Placeholder 16">
            <a:extLst>
              <a:ext uri="{FF2B5EF4-FFF2-40B4-BE49-F238E27FC236}">
                <a16:creationId xmlns:a16="http://schemas.microsoft.com/office/drawing/2014/main" id="{A1AE02B7-2D8A-4826-A94B-DD09F759694B}"/>
              </a:ext>
            </a:extLst>
          </p:cNvPr>
          <p:cNvSpPr>
            <a:spLocks noGrp="1"/>
          </p:cNvSpPr>
          <p:nvPr>
            <p:ph type="body" sz="quarter" idx="16" hasCustomPrompt="1"/>
          </p:nvPr>
        </p:nvSpPr>
        <p:spPr>
          <a:xfrm>
            <a:off x="1665027" y="1284411"/>
            <a:ext cx="3337430" cy="2250360"/>
          </a:xfrm>
          <a:prstGeom prst="rect">
            <a:avLst/>
          </a:prstGeom>
        </p:spPr>
        <p:txBody>
          <a:bodyPr/>
          <a:lstStyle>
            <a:lvl1pPr marL="0" indent="0">
              <a:buNone/>
              <a:defRPr sz="1600"/>
            </a:lvl1pPr>
          </a:lstStyle>
          <a:p>
            <a:pPr lvl="0"/>
            <a:r>
              <a:rPr lang="pt-BR" dirty="0" err="1"/>
              <a:t>xxx</a:t>
            </a:r>
            <a:endParaRPr lang="en-US" dirty="0"/>
          </a:p>
        </p:txBody>
      </p:sp>
      <p:sp>
        <p:nvSpPr>
          <p:cNvPr id="16" name="Text Placeholder 16">
            <a:extLst>
              <a:ext uri="{FF2B5EF4-FFF2-40B4-BE49-F238E27FC236}">
                <a16:creationId xmlns:a16="http://schemas.microsoft.com/office/drawing/2014/main" id="{D5C33BBF-6CF3-4BCE-985F-6C15FB84BAFC}"/>
              </a:ext>
            </a:extLst>
          </p:cNvPr>
          <p:cNvSpPr>
            <a:spLocks noGrp="1"/>
          </p:cNvSpPr>
          <p:nvPr>
            <p:ph type="body" sz="quarter" idx="17" hasCustomPrompt="1"/>
          </p:nvPr>
        </p:nvSpPr>
        <p:spPr>
          <a:xfrm>
            <a:off x="1665026" y="3649300"/>
            <a:ext cx="3337430" cy="2250360"/>
          </a:xfrm>
          <a:prstGeom prst="rect">
            <a:avLst/>
          </a:prstGeom>
        </p:spPr>
        <p:txBody>
          <a:bodyPr/>
          <a:lstStyle>
            <a:lvl1pPr marL="0" indent="0">
              <a:buNone/>
              <a:defRPr sz="1600"/>
            </a:lvl1pPr>
          </a:lstStyle>
          <a:p>
            <a:pPr lvl="0"/>
            <a:r>
              <a:rPr lang="pt-BR" dirty="0" err="1"/>
              <a:t>xxx</a:t>
            </a:r>
            <a:endParaRPr lang="en-US" dirty="0"/>
          </a:p>
        </p:txBody>
      </p:sp>
      <p:sp>
        <p:nvSpPr>
          <p:cNvPr id="17" name="Text Placeholder 16">
            <a:extLst>
              <a:ext uri="{FF2B5EF4-FFF2-40B4-BE49-F238E27FC236}">
                <a16:creationId xmlns:a16="http://schemas.microsoft.com/office/drawing/2014/main" id="{1986321E-CCC6-4AC2-B1C9-979428655D5A}"/>
              </a:ext>
            </a:extLst>
          </p:cNvPr>
          <p:cNvSpPr>
            <a:spLocks noGrp="1"/>
          </p:cNvSpPr>
          <p:nvPr>
            <p:ph type="body" sz="quarter" idx="18" hasCustomPrompt="1"/>
          </p:nvPr>
        </p:nvSpPr>
        <p:spPr>
          <a:xfrm>
            <a:off x="7323244" y="1344880"/>
            <a:ext cx="3337430" cy="2250360"/>
          </a:xfrm>
          <a:prstGeom prst="rect">
            <a:avLst/>
          </a:prstGeom>
        </p:spPr>
        <p:txBody>
          <a:bodyPr/>
          <a:lstStyle>
            <a:lvl1pPr marL="0" indent="0">
              <a:buNone/>
              <a:defRPr sz="1600"/>
            </a:lvl1pPr>
          </a:lstStyle>
          <a:p>
            <a:pPr lvl="0"/>
            <a:r>
              <a:rPr lang="pt-BR" dirty="0" err="1"/>
              <a:t>xxx</a:t>
            </a:r>
            <a:endParaRPr lang="en-US" dirty="0"/>
          </a:p>
        </p:txBody>
      </p:sp>
      <p:sp>
        <p:nvSpPr>
          <p:cNvPr id="18" name="Text Placeholder 16">
            <a:extLst>
              <a:ext uri="{FF2B5EF4-FFF2-40B4-BE49-F238E27FC236}">
                <a16:creationId xmlns:a16="http://schemas.microsoft.com/office/drawing/2014/main" id="{875907F7-BCD9-4746-872B-0B650221E4A1}"/>
              </a:ext>
            </a:extLst>
          </p:cNvPr>
          <p:cNvSpPr>
            <a:spLocks noGrp="1"/>
          </p:cNvSpPr>
          <p:nvPr>
            <p:ph type="body" sz="quarter" idx="19" hasCustomPrompt="1"/>
          </p:nvPr>
        </p:nvSpPr>
        <p:spPr>
          <a:xfrm>
            <a:off x="7323244" y="3712233"/>
            <a:ext cx="3337430" cy="2250360"/>
          </a:xfrm>
          <a:prstGeom prst="rect">
            <a:avLst/>
          </a:prstGeom>
        </p:spPr>
        <p:txBody>
          <a:bodyPr/>
          <a:lstStyle>
            <a:lvl1pPr marL="0" indent="0">
              <a:buNone/>
              <a:defRPr sz="1600"/>
            </a:lvl1pPr>
          </a:lstStyle>
          <a:p>
            <a:pPr lvl="0"/>
            <a:r>
              <a:rPr lang="pt-BR" dirty="0" err="1"/>
              <a:t>xxx</a:t>
            </a:r>
            <a:endParaRPr lang="en-US" dirty="0"/>
          </a:p>
        </p:txBody>
      </p:sp>
      <p:sp>
        <p:nvSpPr>
          <p:cNvPr id="19" name="Text Placeholder 24">
            <a:extLst>
              <a:ext uri="{FF2B5EF4-FFF2-40B4-BE49-F238E27FC236}">
                <a16:creationId xmlns:a16="http://schemas.microsoft.com/office/drawing/2014/main" id="{C5561B01-1C75-4FE7-926F-8D238B0D990A}"/>
              </a:ext>
            </a:extLst>
          </p:cNvPr>
          <p:cNvSpPr>
            <a:spLocks noGrp="1"/>
          </p:cNvSpPr>
          <p:nvPr>
            <p:ph type="body" sz="quarter" idx="20"/>
          </p:nvPr>
        </p:nvSpPr>
        <p:spPr>
          <a:xfrm>
            <a:off x="533078" y="822554"/>
            <a:ext cx="2616791" cy="224025"/>
          </a:xfrm>
          <a:prstGeom prst="rect">
            <a:avLst/>
          </a:prstGeom>
        </p:spPr>
        <p:txBody>
          <a:bodyPr/>
          <a:lstStyle>
            <a:lvl1pPr marL="0" indent="0">
              <a:buNone/>
              <a:defRPr sz="1200">
                <a:solidFill>
                  <a:schemeClr val="bg1"/>
                </a:solidFill>
              </a:defRPr>
            </a:lvl1pPr>
          </a:lstStyle>
          <a:p>
            <a:pPr lvl="0"/>
            <a:r>
              <a:rPr lang="en-US" dirty="0"/>
              <a:t>Click to edit Master text styles</a:t>
            </a:r>
          </a:p>
        </p:txBody>
      </p:sp>
      <p:sp>
        <p:nvSpPr>
          <p:cNvPr id="20" name="Text Placeholder 24">
            <a:extLst>
              <a:ext uri="{FF2B5EF4-FFF2-40B4-BE49-F238E27FC236}">
                <a16:creationId xmlns:a16="http://schemas.microsoft.com/office/drawing/2014/main" id="{B2C0D1DD-E5FF-48B0-AFFF-C6F61A3795D6}"/>
              </a:ext>
            </a:extLst>
          </p:cNvPr>
          <p:cNvSpPr>
            <a:spLocks noGrp="1"/>
          </p:cNvSpPr>
          <p:nvPr>
            <p:ph type="body" sz="quarter" idx="21"/>
          </p:nvPr>
        </p:nvSpPr>
        <p:spPr>
          <a:xfrm>
            <a:off x="6216878" y="822554"/>
            <a:ext cx="2616791" cy="224025"/>
          </a:xfrm>
          <a:prstGeom prst="rect">
            <a:avLst/>
          </a:prstGeom>
        </p:spPr>
        <p:txBody>
          <a:bodyPr/>
          <a:lstStyle>
            <a:lvl1pPr marL="0" indent="0">
              <a:buNone/>
              <a:defRPr sz="1200">
                <a:solidFill>
                  <a:schemeClr val="bg1"/>
                </a:solidFill>
              </a:defRPr>
            </a:lvl1pPr>
          </a:lstStyle>
          <a:p>
            <a:pPr lvl="0"/>
            <a:r>
              <a:rPr lang="en-US" dirty="0"/>
              <a:t>Click to edit Master text styles</a:t>
            </a:r>
          </a:p>
        </p:txBody>
      </p:sp>
      <p:sp>
        <p:nvSpPr>
          <p:cNvPr id="21" name="Text Placeholder 24">
            <a:extLst>
              <a:ext uri="{FF2B5EF4-FFF2-40B4-BE49-F238E27FC236}">
                <a16:creationId xmlns:a16="http://schemas.microsoft.com/office/drawing/2014/main" id="{B8E44C22-78A9-4B53-BD23-6437296342A5}"/>
              </a:ext>
            </a:extLst>
          </p:cNvPr>
          <p:cNvSpPr>
            <a:spLocks noGrp="1"/>
          </p:cNvSpPr>
          <p:nvPr>
            <p:ph type="body" sz="quarter" idx="22" hasCustomPrompt="1"/>
          </p:nvPr>
        </p:nvSpPr>
        <p:spPr>
          <a:xfrm>
            <a:off x="676496" y="1284411"/>
            <a:ext cx="733631" cy="2144590"/>
          </a:xfrm>
          <a:prstGeom prst="rect">
            <a:avLst/>
          </a:prstGeom>
        </p:spPr>
        <p:txBody>
          <a:bodyPr/>
          <a:lstStyle>
            <a:lvl1pPr marL="0" indent="0">
              <a:buNone/>
              <a:defRPr sz="1200">
                <a:solidFill>
                  <a:schemeClr val="bg1"/>
                </a:solidFill>
              </a:defRPr>
            </a:lvl1pPr>
          </a:lstStyle>
          <a:p>
            <a:pPr lvl="0"/>
            <a:r>
              <a:rPr lang="en-US" dirty="0"/>
              <a:t>[x]</a:t>
            </a:r>
          </a:p>
        </p:txBody>
      </p:sp>
      <p:sp>
        <p:nvSpPr>
          <p:cNvPr id="22" name="Text Placeholder 24">
            <a:extLst>
              <a:ext uri="{FF2B5EF4-FFF2-40B4-BE49-F238E27FC236}">
                <a16:creationId xmlns:a16="http://schemas.microsoft.com/office/drawing/2014/main" id="{2466E0B4-05C4-43CF-8437-48250C6F7019}"/>
              </a:ext>
            </a:extLst>
          </p:cNvPr>
          <p:cNvSpPr>
            <a:spLocks noGrp="1"/>
          </p:cNvSpPr>
          <p:nvPr>
            <p:ph type="body" sz="quarter" idx="23" hasCustomPrompt="1"/>
          </p:nvPr>
        </p:nvSpPr>
        <p:spPr>
          <a:xfrm>
            <a:off x="676495" y="3702185"/>
            <a:ext cx="733631" cy="2144590"/>
          </a:xfrm>
          <a:prstGeom prst="rect">
            <a:avLst/>
          </a:prstGeom>
        </p:spPr>
        <p:txBody>
          <a:bodyPr/>
          <a:lstStyle>
            <a:lvl1pPr marL="0" indent="0">
              <a:buNone/>
              <a:defRPr sz="1200">
                <a:solidFill>
                  <a:schemeClr val="bg1"/>
                </a:solidFill>
              </a:defRPr>
            </a:lvl1pPr>
          </a:lstStyle>
          <a:p>
            <a:pPr lvl="0"/>
            <a:r>
              <a:rPr lang="en-US" dirty="0"/>
              <a:t>[x]</a:t>
            </a:r>
          </a:p>
        </p:txBody>
      </p:sp>
      <p:sp>
        <p:nvSpPr>
          <p:cNvPr id="23" name="Text Placeholder 24">
            <a:extLst>
              <a:ext uri="{FF2B5EF4-FFF2-40B4-BE49-F238E27FC236}">
                <a16:creationId xmlns:a16="http://schemas.microsoft.com/office/drawing/2014/main" id="{E400767C-F442-41B7-84A0-CECFF704A088}"/>
              </a:ext>
            </a:extLst>
          </p:cNvPr>
          <p:cNvSpPr>
            <a:spLocks noGrp="1"/>
          </p:cNvSpPr>
          <p:nvPr>
            <p:ph type="body" sz="quarter" idx="24" hasCustomPrompt="1"/>
          </p:nvPr>
        </p:nvSpPr>
        <p:spPr>
          <a:xfrm>
            <a:off x="6334868" y="3818003"/>
            <a:ext cx="733631" cy="2144590"/>
          </a:xfrm>
          <a:prstGeom prst="rect">
            <a:avLst/>
          </a:prstGeom>
        </p:spPr>
        <p:txBody>
          <a:bodyPr/>
          <a:lstStyle>
            <a:lvl1pPr marL="0" indent="0">
              <a:buNone/>
              <a:defRPr sz="1200">
                <a:solidFill>
                  <a:schemeClr val="bg1"/>
                </a:solidFill>
              </a:defRPr>
            </a:lvl1pPr>
          </a:lstStyle>
          <a:p>
            <a:pPr lvl="0"/>
            <a:r>
              <a:rPr lang="en-US" dirty="0"/>
              <a:t>[x]</a:t>
            </a:r>
          </a:p>
        </p:txBody>
      </p:sp>
      <p:sp>
        <p:nvSpPr>
          <p:cNvPr id="24" name="Text Placeholder 24">
            <a:extLst>
              <a:ext uri="{FF2B5EF4-FFF2-40B4-BE49-F238E27FC236}">
                <a16:creationId xmlns:a16="http://schemas.microsoft.com/office/drawing/2014/main" id="{BBA2467A-90CC-44F2-BFA8-00B3030DD801}"/>
              </a:ext>
            </a:extLst>
          </p:cNvPr>
          <p:cNvSpPr>
            <a:spLocks noGrp="1"/>
          </p:cNvSpPr>
          <p:nvPr>
            <p:ph type="body" sz="quarter" idx="25" hasCustomPrompt="1"/>
          </p:nvPr>
        </p:nvSpPr>
        <p:spPr>
          <a:xfrm>
            <a:off x="6334867" y="1357070"/>
            <a:ext cx="733631" cy="2144590"/>
          </a:xfrm>
          <a:prstGeom prst="rect">
            <a:avLst/>
          </a:prstGeom>
        </p:spPr>
        <p:txBody>
          <a:bodyPr/>
          <a:lstStyle>
            <a:lvl1pPr marL="0" indent="0">
              <a:buNone/>
              <a:defRPr sz="1200">
                <a:solidFill>
                  <a:schemeClr val="bg1"/>
                </a:solidFill>
              </a:defRPr>
            </a:lvl1pPr>
          </a:lstStyle>
          <a:p>
            <a:pPr lvl="0"/>
            <a:r>
              <a:rPr lang="en-US" dirty="0"/>
              <a:t>[x]</a:t>
            </a:r>
          </a:p>
        </p:txBody>
      </p:sp>
    </p:spTree>
    <p:extLst>
      <p:ext uri="{BB962C8B-B14F-4D97-AF65-F5344CB8AC3E}">
        <p14:creationId xmlns:p14="http://schemas.microsoft.com/office/powerpoint/2010/main" val="384040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7F1E87F-8703-48B9-8677-0B16D439B588}"/>
              </a:ext>
            </a:extLst>
          </p:cNvPr>
          <p:cNvSpPr>
            <a:spLocks noGrp="1"/>
          </p:cNvSpPr>
          <p:nvPr>
            <p:ph type="dt" sz="half" idx="10"/>
          </p:nvPr>
        </p:nvSpPr>
        <p:spPr/>
        <p:txBody>
          <a:bodyPr/>
          <a:lstStyle/>
          <a:p>
            <a:fld id="{AE0FFF9B-DA07-4193-8A9E-D61EF86150BA}" type="datetime1">
              <a:rPr lang="en-US" smtClean="0"/>
              <a:t>5/26/2020</a:t>
            </a:fld>
            <a:endParaRPr lang="en-US"/>
          </a:p>
        </p:txBody>
      </p:sp>
      <p:sp>
        <p:nvSpPr>
          <p:cNvPr id="6" name="Footer Placeholder 5">
            <a:extLst>
              <a:ext uri="{FF2B5EF4-FFF2-40B4-BE49-F238E27FC236}">
                <a16:creationId xmlns:a16="http://schemas.microsoft.com/office/drawing/2014/main" id="{47CC5739-36F5-4B46-B2A0-C2C973342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9AC58-86DD-4FBF-B111-A7212A7F02F5}"/>
              </a:ext>
            </a:extLst>
          </p:cNvPr>
          <p:cNvSpPr>
            <a:spLocks noGrp="1"/>
          </p:cNvSpPr>
          <p:nvPr>
            <p:ph type="sldNum" sz="quarter" idx="12"/>
          </p:nvPr>
        </p:nvSpPr>
        <p:spPr/>
        <p:txBody>
          <a:bodyPr/>
          <a:lstStyle/>
          <a:p>
            <a:fld id="{59F833C3-D889-4A24-B36F-98C6F562E13E}" type="slidenum">
              <a:rPr lang="en-US" smtClean="0"/>
              <a:t>‹#›</a:t>
            </a:fld>
            <a:endParaRPr lang="en-US"/>
          </a:p>
        </p:txBody>
      </p:sp>
      <p:grpSp>
        <p:nvGrpSpPr>
          <p:cNvPr id="17" name="Group 16">
            <a:extLst>
              <a:ext uri="{FF2B5EF4-FFF2-40B4-BE49-F238E27FC236}">
                <a16:creationId xmlns:a16="http://schemas.microsoft.com/office/drawing/2014/main" id="{332E4DB6-75D9-4FDB-A3C4-6D5750493D76}"/>
              </a:ext>
            </a:extLst>
          </p:cNvPr>
          <p:cNvGrpSpPr/>
          <p:nvPr userDrawn="1"/>
        </p:nvGrpSpPr>
        <p:grpSpPr>
          <a:xfrm>
            <a:off x="368225" y="932757"/>
            <a:ext cx="3524485" cy="5265445"/>
            <a:chOff x="539749" y="1036012"/>
            <a:chExt cx="2369067" cy="5265445"/>
          </a:xfrm>
        </p:grpSpPr>
        <p:sp>
          <p:nvSpPr>
            <p:cNvPr id="8" name="Rectangle 7">
              <a:extLst>
                <a:ext uri="{FF2B5EF4-FFF2-40B4-BE49-F238E27FC236}">
                  <a16:creationId xmlns:a16="http://schemas.microsoft.com/office/drawing/2014/main" id="{499DE66C-D110-44BB-A6BA-E7948D4F42F1}"/>
                </a:ext>
              </a:extLst>
            </p:cNvPr>
            <p:cNvSpPr/>
            <p:nvPr userDrawn="1"/>
          </p:nvSpPr>
          <p:spPr bwMode="auto">
            <a:xfrm>
              <a:off x="539749" y="1036012"/>
              <a:ext cx="2369067" cy="5265445"/>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A4BC0314-23AC-4DF5-8AAC-AC14A5862589}"/>
                </a:ext>
              </a:extLst>
            </p:cNvPr>
            <p:cNvSpPr/>
            <p:nvPr userDrawn="1"/>
          </p:nvSpPr>
          <p:spPr bwMode="auto">
            <a:xfrm>
              <a:off x="608550" y="1124956"/>
              <a:ext cx="2231465" cy="284152"/>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mj-lt"/>
              </a:endParaRPr>
            </a:p>
          </p:txBody>
        </p:sp>
      </p:grpSp>
      <p:grpSp>
        <p:nvGrpSpPr>
          <p:cNvPr id="18" name="Group 17">
            <a:extLst>
              <a:ext uri="{FF2B5EF4-FFF2-40B4-BE49-F238E27FC236}">
                <a16:creationId xmlns:a16="http://schemas.microsoft.com/office/drawing/2014/main" id="{F70951DA-92B1-4F2D-9C10-A28074C6BFBE}"/>
              </a:ext>
            </a:extLst>
          </p:cNvPr>
          <p:cNvGrpSpPr/>
          <p:nvPr userDrawn="1"/>
        </p:nvGrpSpPr>
        <p:grpSpPr>
          <a:xfrm>
            <a:off x="4101209" y="932757"/>
            <a:ext cx="7218527" cy="2593013"/>
            <a:chOff x="2999815" y="1036012"/>
            <a:chExt cx="5832478" cy="2593013"/>
          </a:xfrm>
        </p:grpSpPr>
        <p:sp>
          <p:nvSpPr>
            <p:cNvPr id="10" name="Rectangle 9">
              <a:extLst>
                <a:ext uri="{FF2B5EF4-FFF2-40B4-BE49-F238E27FC236}">
                  <a16:creationId xmlns:a16="http://schemas.microsoft.com/office/drawing/2014/main" id="{11AFBC6C-7E96-4BFD-AD62-9CE54A730B3A}"/>
                </a:ext>
              </a:extLst>
            </p:cNvPr>
            <p:cNvSpPr/>
            <p:nvPr userDrawn="1"/>
          </p:nvSpPr>
          <p:spPr bwMode="auto">
            <a:xfrm>
              <a:off x="2999815" y="1036012"/>
              <a:ext cx="5832478" cy="2593013"/>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41D1CFBD-9034-4738-8149-611B8FD2FB20}"/>
                </a:ext>
              </a:extLst>
            </p:cNvPr>
            <p:cNvSpPr/>
            <p:nvPr userDrawn="1"/>
          </p:nvSpPr>
          <p:spPr bwMode="auto">
            <a:xfrm>
              <a:off x="3085963" y="1124956"/>
              <a:ext cx="5660182" cy="284152"/>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mj-lt"/>
              </a:endParaRPr>
            </a:p>
          </p:txBody>
        </p:sp>
      </p:grpSp>
      <p:grpSp>
        <p:nvGrpSpPr>
          <p:cNvPr id="19" name="Group 18">
            <a:extLst>
              <a:ext uri="{FF2B5EF4-FFF2-40B4-BE49-F238E27FC236}">
                <a16:creationId xmlns:a16="http://schemas.microsoft.com/office/drawing/2014/main" id="{3A71B90D-5F5E-4F71-8916-A2AE89FF097A}"/>
              </a:ext>
            </a:extLst>
          </p:cNvPr>
          <p:cNvGrpSpPr/>
          <p:nvPr userDrawn="1"/>
        </p:nvGrpSpPr>
        <p:grpSpPr>
          <a:xfrm>
            <a:off x="4101209" y="3584109"/>
            <a:ext cx="3731525" cy="2593013"/>
            <a:chOff x="2999815" y="3708444"/>
            <a:chExt cx="3248586" cy="2593013"/>
          </a:xfrm>
        </p:grpSpPr>
        <p:sp>
          <p:nvSpPr>
            <p:cNvPr id="12" name="Rectangle 11">
              <a:extLst>
                <a:ext uri="{FF2B5EF4-FFF2-40B4-BE49-F238E27FC236}">
                  <a16:creationId xmlns:a16="http://schemas.microsoft.com/office/drawing/2014/main" id="{71761A9D-7C2E-4B22-B4EB-21B920118853}"/>
                </a:ext>
              </a:extLst>
            </p:cNvPr>
            <p:cNvSpPr/>
            <p:nvPr userDrawn="1"/>
          </p:nvSpPr>
          <p:spPr bwMode="auto">
            <a:xfrm>
              <a:off x="2999815" y="3708444"/>
              <a:ext cx="3248586" cy="2593013"/>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655A1D5-7ADF-41AC-8BBC-60832A229F04}"/>
                </a:ext>
              </a:extLst>
            </p:cNvPr>
            <p:cNvSpPr/>
            <p:nvPr userDrawn="1"/>
          </p:nvSpPr>
          <p:spPr bwMode="auto">
            <a:xfrm>
              <a:off x="3076884" y="3797388"/>
              <a:ext cx="3094448" cy="284152"/>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mj-lt"/>
              </a:endParaRPr>
            </a:p>
          </p:txBody>
        </p:sp>
      </p:grpSp>
      <p:grpSp>
        <p:nvGrpSpPr>
          <p:cNvPr id="20" name="Group 19">
            <a:extLst>
              <a:ext uri="{FF2B5EF4-FFF2-40B4-BE49-F238E27FC236}">
                <a16:creationId xmlns:a16="http://schemas.microsoft.com/office/drawing/2014/main" id="{5408DF23-662E-4188-9F3F-D9CC52E8BFCB}"/>
              </a:ext>
            </a:extLst>
          </p:cNvPr>
          <p:cNvGrpSpPr/>
          <p:nvPr userDrawn="1"/>
        </p:nvGrpSpPr>
        <p:grpSpPr>
          <a:xfrm>
            <a:off x="8041233" y="3584109"/>
            <a:ext cx="3210377" cy="2593013"/>
            <a:chOff x="6339399" y="3708444"/>
            <a:chExt cx="2492893" cy="2593013"/>
          </a:xfrm>
        </p:grpSpPr>
        <p:sp>
          <p:nvSpPr>
            <p:cNvPr id="14" name="Rectangle 13">
              <a:extLst>
                <a:ext uri="{FF2B5EF4-FFF2-40B4-BE49-F238E27FC236}">
                  <a16:creationId xmlns:a16="http://schemas.microsoft.com/office/drawing/2014/main" id="{D44EB289-A8B7-4DAC-8CA7-6E64485EE6E0}"/>
                </a:ext>
              </a:extLst>
            </p:cNvPr>
            <p:cNvSpPr/>
            <p:nvPr userDrawn="1"/>
          </p:nvSpPr>
          <p:spPr bwMode="auto">
            <a:xfrm>
              <a:off x="6339399" y="3708444"/>
              <a:ext cx="2492893" cy="2593013"/>
            </a:xfrm>
            <a:prstGeom prst="rect">
              <a:avLst/>
            </a:prstGeom>
            <a:solidFill>
              <a:schemeClr val="bg1"/>
            </a:solidFill>
            <a:ln w="12700" cap="flat" cmpd="sng" algn="ctr">
              <a:solidFill>
                <a:srgbClr val="82828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141D9F62-42D8-4E35-ACAC-8F4804A91561}"/>
                </a:ext>
              </a:extLst>
            </p:cNvPr>
            <p:cNvSpPr/>
            <p:nvPr userDrawn="1"/>
          </p:nvSpPr>
          <p:spPr bwMode="auto">
            <a:xfrm>
              <a:off x="6398540" y="3797388"/>
              <a:ext cx="2374611" cy="284152"/>
            </a:xfrm>
            <a:prstGeom prst="rect">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chemeClr val="bg1"/>
                </a:solidFill>
                <a:effectLst/>
                <a:latin typeface="+mj-lt"/>
              </a:endParaRPr>
            </a:p>
          </p:txBody>
        </p:sp>
      </p:grpSp>
      <p:pic>
        <p:nvPicPr>
          <p:cNvPr id="21" name="Picture 2" descr="Engenharia de Produção - Poli-USP | LinkedIn">
            <a:extLst>
              <a:ext uri="{FF2B5EF4-FFF2-40B4-BE49-F238E27FC236}">
                <a16:creationId xmlns:a16="http://schemas.microsoft.com/office/drawing/2014/main" id="{E5DECF07-20D4-4204-9EFF-3D8227C2A9F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4">
            <a:extLst>
              <a:ext uri="{FF2B5EF4-FFF2-40B4-BE49-F238E27FC236}">
                <a16:creationId xmlns:a16="http://schemas.microsoft.com/office/drawing/2014/main" id="{2A27D2D8-FA6E-4665-BC17-E8C377D50413}"/>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23" name="Text Placeholder 24">
            <a:extLst>
              <a:ext uri="{FF2B5EF4-FFF2-40B4-BE49-F238E27FC236}">
                <a16:creationId xmlns:a16="http://schemas.microsoft.com/office/drawing/2014/main" id="{CC123815-C6E6-4A42-A11B-27DB537E9C13}"/>
              </a:ext>
            </a:extLst>
          </p:cNvPr>
          <p:cNvSpPr>
            <a:spLocks noGrp="1"/>
          </p:cNvSpPr>
          <p:nvPr>
            <p:ph type="body" sz="quarter" idx="20"/>
          </p:nvPr>
        </p:nvSpPr>
        <p:spPr>
          <a:xfrm>
            <a:off x="560373" y="1068330"/>
            <a:ext cx="2616791" cy="185145"/>
          </a:xfrm>
          <a:prstGeom prst="rect">
            <a:avLst/>
          </a:prstGeom>
        </p:spPr>
        <p:txBody>
          <a:bodyPr/>
          <a:lstStyle>
            <a:lvl1pPr marL="0" indent="0">
              <a:buNone/>
              <a:defRPr sz="1200" b="1">
                <a:solidFill>
                  <a:schemeClr val="bg1"/>
                </a:solidFill>
              </a:defRPr>
            </a:lvl1pPr>
          </a:lstStyle>
          <a:p>
            <a:pPr lvl="0"/>
            <a:r>
              <a:rPr lang="en-US" dirty="0"/>
              <a:t>Click to edit Master text styles</a:t>
            </a:r>
          </a:p>
        </p:txBody>
      </p:sp>
      <p:sp>
        <p:nvSpPr>
          <p:cNvPr id="24" name="Text Placeholder 24">
            <a:extLst>
              <a:ext uri="{FF2B5EF4-FFF2-40B4-BE49-F238E27FC236}">
                <a16:creationId xmlns:a16="http://schemas.microsoft.com/office/drawing/2014/main" id="{F2711317-8A48-43F6-8D00-0BB53A7DEE75}"/>
              </a:ext>
            </a:extLst>
          </p:cNvPr>
          <p:cNvSpPr>
            <a:spLocks noGrp="1"/>
          </p:cNvSpPr>
          <p:nvPr>
            <p:ph type="body" sz="quarter" idx="21"/>
          </p:nvPr>
        </p:nvSpPr>
        <p:spPr>
          <a:xfrm>
            <a:off x="4311973" y="1063158"/>
            <a:ext cx="2616791" cy="185145"/>
          </a:xfrm>
          <a:prstGeom prst="rect">
            <a:avLst/>
          </a:prstGeom>
        </p:spPr>
        <p:txBody>
          <a:bodyPr/>
          <a:lstStyle>
            <a:lvl1pPr marL="0" indent="0">
              <a:buNone/>
              <a:defRPr sz="1200" b="1">
                <a:solidFill>
                  <a:schemeClr val="bg1"/>
                </a:solidFill>
              </a:defRPr>
            </a:lvl1pPr>
          </a:lstStyle>
          <a:p>
            <a:pPr lvl="0"/>
            <a:r>
              <a:rPr lang="en-US" dirty="0"/>
              <a:t>Click to edit Master text styles</a:t>
            </a:r>
          </a:p>
        </p:txBody>
      </p:sp>
      <p:sp>
        <p:nvSpPr>
          <p:cNvPr id="25" name="Text Placeholder 24">
            <a:extLst>
              <a:ext uri="{FF2B5EF4-FFF2-40B4-BE49-F238E27FC236}">
                <a16:creationId xmlns:a16="http://schemas.microsoft.com/office/drawing/2014/main" id="{7EDB07E4-AB20-4666-AC76-7DBC9572A36D}"/>
              </a:ext>
            </a:extLst>
          </p:cNvPr>
          <p:cNvSpPr>
            <a:spLocks noGrp="1"/>
          </p:cNvSpPr>
          <p:nvPr>
            <p:ph type="body" sz="quarter" idx="22"/>
          </p:nvPr>
        </p:nvSpPr>
        <p:spPr>
          <a:xfrm>
            <a:off x="4311973" y="3715677"/>
            <a:ext cx="2616791" cy="185145"/>
          </a:xfrm>
          <a:prstGeom prst="rect">
            <a:avLst/>
          </a:prstGeom>
        </p:spPr>
        <p:txBody>
          <a:bodyPr/>
          <a:lstStyle>
            <a:lvl1pPr marL="0" indent="0">
              <a:buNone/>
              <a:defRPr sz="1200" b="1">
                <a:solidFill>
                  <a:schemeClr val="bg1"/>
                </a:solidFill>
              </a:defRPr>
            </a:lvl1pPr>
          </a:lstStyle>
          <a:p>
            <a:pPr lvl="0"/>
            <a:r>
              <a:rPr lang="en-US" dirty="0"/>
              <a:t>Click to edit Master text styles</a:t>
            </a:r>
          </a:p>
        </p:txBody>
      </p:sp>
      <p:sp>
        <p:nvSpPr>
          <p:cNvPr id="26" name="Text Placeholder 24">
            <a:extLst>
              <a:ext uri="{FF2B5EF4-FFF2-40B4-BE49-F238E27FC236}">
                <a16:creationId xmlns:a16="http://schemas.microsoft.com/office/drawing/2014/main" id="{83BC919E-5271-4575-BBDE-9A1D1FBE2773}"/>
              </a:ext>
            </a:extLst>
          </p:cNvPr>
          <p:cNvSpPr>
            <a:spLocks noGrp="1"/>
          </p:cNvSpPr>
          <p:nvPr>
            <p:ph type="body" sz="quarter" idx="23"/>
          </p:nvPr>
        </p:nvSpPr>
        <p:spPr>
          <a:xfrm>
            <a:off x="8204181" y="3715677"/>
            <a:ext cx="2616791" cy="185145"/>
          </a:xfrm>
          <a:prstGeom prst="rect">
            <a:avLst/>
          </a:prstGeom>
        </p:spPr>
        <p:txBody>
          <a:bodyPr/>
          <a:lstStyle>
            <a:lvl1pPr marL="0" indent="0">
              <a:buNone/>
              <a:defRPr sz="1200" b="1">
                <a:solidFill>
                  <a:schemeClr val="bg1"/>
                </a:solidFill>
              </a:defRPr>
            </a:lvl1pPr>
          </a:lstStyle>
          <a:p>
            <a:pPr lvl="0"/>
            <a:r>
              <a:rPr lang="en-US" dirty="0"/>
              <a:t>Click to edit Master text styles</a:t>
            </a:r>
          </a:p>
        </p:txBody>
      </p:sp>
      <p:sp>
        <p:nvSpPr>
          <p:cNvPr id="28" name="Text Placeholder 24">
            <a:extLst>
              <a:ext uri="{FF2B5EF4-FFF2-40B4-BE49-F238E27FC236}">
                <a16:creationId xmlns:a16="http://schemas.microsoft.com/office/drawing/2014/main" id="{7459B547-908E-40D9-9624-101A1FDDD70A}"/>
              </a:ext>
            </a:extLst>
          </p:cNvPr>
          <p:cNvSpPr>
            <a:spLocks noGrp="1"/>
          </p:cNvSpPr>
          <p:nvPr>
            <p:ph type="body" sz="quarter" idx="24" hasCustomPrompt="1"/>
          </p:nvPr>
        </p:nvSpPr>
        <p:spPr>
          <a:xfrm>
            <a:off x="470581" y="1464001"/>
            <a:ext cx="3319773" cy="4372298"/>
          </a:xfrm>
          <a:prstGeom prst="rect">
            <a:avLst/>
          </a:prstGeom>
        </p:spPr>
        <p:txBody>
          <a:bodyPr/>
          <a:lstStyle>
            <a:lvl1pPr marL="0" indent="0">
              <a:buNone/>
              <a:defRPr sz="1200">
                <a:solidFill>
                  <a:schemeClr val="tx1"/>
                </a:solidFill>
              </a:defRPr>
            </a:lvl1pPr>
          </a:lstStyle>
          <a:p>
            <a:pPr lvl="0"/>
            <a:r>
              <a:rPr lang="en-US" dirty="0"/>
              <a:t>[x]</a:t>
            </a:r>
          </a:p>
        </p:txBody>
      </p:sp>
      <p:sp>
        <p:nvSpPr>
          <p:cNvPr id="30" name="Text Placeholder 24">
            <a:extLst>
              <a:ext uri="{FF2B5EF4-FFF2-40B4-BE49-F238E27FC236}">
                <a16:creationId xmlns:a16="http://schemas.microsoft.com/office/drawing/2014/main" id="{932D8438-7B76-4FFD-A622-5B9D06704DD7}"/>
              </a:ext>
            </a:extLst>
          </p:cNvPr>
          <p:cNvSpPr>
            <a:spLocks noGrp="1"/>
          </p:cNvSpPr>
          <p:nvPr>
            <p:ph type="body" sz="quarter" idx="25" hasCustomPrompt="1"/>
          </p:nvPr>
        </p:nvSpPr>
        <p:spPr>
          <a:xfrm>
            <a:off x="4189735" y="1397960"/>
            <a:ext cx="6985712" cy="2031040"/>
          </a:xfrm>
          <a:prstGeom prst="rect">
            <a:avLst/>
          </a:prstGeom>
        </p:spPr>
        <p:txBody>
          <a:bodyPr/>
          <a:lstStyle>
            <a:lvl1pPr marL="0" indent="0">
              <a:buNone/>
              <a:defRPr sz="1200">
                <a:solidFill>
                  <a:schemeClr val="tx1"/>
                </a:solidFill>
              </a:defRPr>
            </a:lvl1pPr>
          </a:lstStyle>
          <a:p>
            <a:pPr lvl="0"/>
            <a:r>
              <a:rPr lang="en-US" dirty="0"/>
              <a:t>[x]</a:t>
            </a:r>
          </a:p>
        </p:txBody>
      </p:sp>
      <p:sp>
        <p:nvSpPr>
          <p:cNvPr id="31" name="Text Placeholder 24">
            <a:extLst>
              <a:ext uri="{FF2B5EF4-FFF2-40B4-BE49-F238E27FC236}">
                <a16:creationId xmlns:a16="http://schemas.microsoft.com/office/drawing/2014/main" id="{677845F0-7FB5-4C13-93C2-1D00177E7DE6}"/>
              </a:ext>
            </a:extLst>
          </p:cNvPr>
          <p:cNvSpPr>
            <a:spLocks noGrp="1"/>
          </p:cNvSpPr>
          <p:nvPr>
            <p:ph type="body" sz="quarter" idx="26" hasCustomPrompt="1"/>
          </p:nvPr>
        </p:nvSpPr>
        <p:spPr>
          <a:xfrm>
            <a:off x="4177944" y="4046149"/>
            <a:ext cx="3566264" cy="2031040"/>
          </a:xfrm>
          <a:prstGeom prst="rect">
            <a:avLst/>
          </a:prstGeom>
        </p:spPr>
        <p:txBody>
          <a:bodyPr/>
          <a:lstStyle>
            <a:lvl1pPr marL="0" indent="0">
              <a:buNone/>
              <a:defRPr sz="1200">
                <a:solidFill>
                  <a:schemeClr val="tx1"/>
                </a:solidFill>
              </a:defRPr>
            </a:lvl1pPr>
          </a:lstStyle>
          <a:p>
            <a:pPr lvl="0"/>
            <a:r>
              <a:rPr lang="en-US" dirty="0"/>
              <a:t>[x]</a:t>
            </a:r>
          </a:p>
        </p:txBody>
      </p:sp>
      <p:sp>
        <p:nvSpPr>
          <p:cNvPr id="32" name="Text Placeholder 24">
            <a:extLst>
              <a:ext uri="{FF2B5EF4-FFF2-40B4-BE49-F238E27FC236}">
                <a16:creationId xmlns:a16="http://schemas.microsoft.com/office/drawing/2014/main" id="{4A156AAC-4714-4008-A93A-8EFBE11896A4}"/>
              </a:ext>
            </a:extLst>
          </p:cNvPr>
          <p:cNvSpPr>
            <a:spLocks noGrp="1"/>
          </p:cNvSpPr>
          <p:nvPr>
            <p:ph type="body" sz="quarter" idx="27" hasCustomPrompt="1"/>
          </p:nvPr>
        </p:nvSpPr>
        <p:spPr>
          <a:xfrm>
            <a:off x="8117395" y="4046149"/>
            <a:ext cx="3058052" cy="2031040"/>
          </a:xfrm>
          <a:prstGeom prst="rect">
            <a:avLst/>
          </a:prstGeom>
        </p:spPr>
        <p:txBody>
          <a:bodyPr/>
          <a:lstStyle>
            <a:lvl1pPr marL="0" indent="0">
              <a:buNone/>
              <a:defRPr sz="1200">
                <a:solidFill>
                  <a:schemeClr val="tx1"/>
                </a:solidFill>
              </a:defRPr>
            </a:lvl1pPr>
          </a:lstStyle>
          <a:p>
            <a:pPr lvl="0"/>
            <a:r>
              <a:rPr lang="en-US" dirty="0"/>
              <a:t>[x]</a:t>
            </a:r>
          </a:p>
        </p:txBody>
      </p:sp>
    </p:spTree>
    <p:extLst>
      <p:ext uri="{BB962C8B-B14F-4D97-AF65-F5344CB8AC3E}">
        <p14:creationId xmlns:p14="http://schemas.microsoft.com/office/powerpoint/2010/main" val="279696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86B51AE-128C-4FD4-AC34-38A20CDCBD1B}"/>
              </a:ext>
            </a:extLst>
          </p:cNvPr>
          <p:cNvSpPr>
            <a:spLocks noGrp="1"/>
          </p:cNvSpPr>
          <p:nvPr>
            <p:ph type="dt" sz="half" idx="10"/>
          </p:nvPr>
        </p:nvSpPr>
        <p:spPr/>
        <p:txBody>
          <a:bodyPr/>
          <a:lstStyle/>
          <a:p>
            <a:fld id="{E4A0489D-2C17-45F1-A447-CA0AF546E8A3}" type="datetime1">
              <a:rPr lang="en-US" smtClean="0"/>
              <a:t>5/26/2020</a:t>
            </a:fld>
            <a:endParaRPr lang="en-US"/>
          </a:p>
        </p:txBody>
      </p:sp>
      <p:sp>
        <p:nvSpPr>
          <p:cNvPr id="6" name="Footer Placeholder 5">
            <a:extLst>
              <a:ext uri="{FF2B5EF4-FFF2-40B4-BE49-F238E27FC236}">
                <a16:creationId xmlns:a16="http://schemas.microsoft.com/office/drawing/2014/main" id="{214E377D-EE24-49AF-8B79-080F92CD7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58DCD-3C7B-46DB-B522-89765BAE5385}"/>
              </a:ext>
            </a:extLst>
          </p:cNvPr>
          <p:cNvSpPr>
            <a:spLocks noGrp="1"/>
          </p:cNvSpPr>
          <p:nvPr>
            <p:ph type="sldNum" sz="quarter" idx="12"/>
          </p:nvPr>
        </p:nvSpPr>
        <p:spPr/>
        <p:txBody>
          <a:bodyPr/>
          <a:lstStyle/>
          <a:p>
            <a:fld id="{59F833C3-D889-4A24-B36F-98C6F562E13E}" type="slidenum">
              <a:rPr lang="en-US" smtClean="0"/>
              <a:t>‹#›</a:t>
            </a:fld>
            <a:endParaRPr lang="en-US"/>
          </a:p>
        </p:txBody>
      </p:sp>
      <p:sp>
        <p:nvSpPr>
          <p:cNvPr id="8" name="Rectangle 7">
            <a:extLst>
              <a:ext uri="{FF2B5EF4-FFF2-40B4-BE49-F238E27FC236}">
                <a16:creationId xmlns:a16="http://schemas.microsoft.com/office/drawing/2014/main" id="{FD18D362-DB32-4D35-82EE-CAC562E5A481}"/>
              </a:ext>
            </a:extLst>
          </p:cNvPr>
          <p:cNvSpPr/>
          <p:nvPr userDrawn="1"/>
        </p:nvSpPr>
        <p:spPr bwMode="auto">
          <a:xfrm>
            <a:off x="389622" y="1038368"/>
            <a:ext cx="11142736" cy="1060641"/>
          </a:xfrm>
          <a:prstGeom prst="rect">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defTabSz="1006475"/>
            <a:endParaRPr lang="en-US">
              <a:latin typeface="Calibri" panose="020F0502020204030204" pitchFamily="34" charset="0"/>
            </a:endParaRPr>
          </a:p>
        </p:txBody>
      </p:sp>
      <p:sp>
        <p:nvSpPr>
          <p:cNvPr id="9" name="Rounded Rectangle 53">
            <a:extLst>
              <a:ext uri="{FF2B5EF4-FFF2-40B4-BE49-F238E27FC236}">
                <a16:creationId xmlns:a16="http://schemas.microsoft.com/office/drawing/2014/main" id="{C9DAC667-510A-4680-AF06-DB656F34E405}"/>
              </a:ext>
            </a:extLst>
          </p:cNvPr>
          <p:cNvSpPr/>
          <p:nvPr userDrawn="1"/>
        </p:nvSpPr>
        <p:spPr bwMode="auto">
          <a:xfrm>
            <a:off x="444341" y="1092316"/>
            <a:ext cx="2133514" cy="952745"/>
          </a:xfrm>
          <a:prstGeom prst="roundRect">
            <a:avLst>
              <a:gd name="adj" fmla="val 0"/>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bg1"/>
              </a:solidFill>
              <a:latin typeface="Calibri" panose="020F0502020204030204" pitchFamily="34" charset="0"/>
            </a:endParaRPr>
          </a:p>
        </p:txBody>
      </p:sp>
      <p:sp>
        <p:nvSpPr>
          <p:cNvPr id="10" name="Rectangle 9">
            <a:extLst>
              <a:ext uri="{FF2B5EF4-FFF2-40B4-BE49-F238E27FC236}">
                <a16:creationId xmlns:a16="http://schemas.microsoft.com/office/drawing/2014/main" id="{22A1BC25-A15E-40FE-A9EA-0C38F03F62D1}"/>
              </a:ext>
            </a:extLst>
          </p:cNvPr>
          <p:cNvSpPr/>
          <p:nvPr userDrawn="1"/>
        </p:nvSpPr>
        <p:spPr bwMode="auto">
          <a:xfrm>
            <a:off x="389622" y="2272025"/>
            <a:ext cx="11142736" cy="1060641"/>
          </a:xfrm>
          <a:prstGeom prst="rect">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defTabSz="1006475"/>
            <a:endParaRPr lang="en-US">
              <a:latin typeface="Calibri" panose="020F0502020204030204" pitchFamily="34" charset="0"/>
            </a:endParaRPr>
          </a:p>
        </p:txBody>
      </p:sp>
      <p:sp>
        <p:nvSpPr>
          <p:cNvPr id="11" name="Rounded Rectangle 53">
            <a:extLst>
              <a:ext uri="{FF2B5EF4-FFF2-40B4-BE49-F238E27FC236}">
                <a16:creationId xmlns:a16="http://schemas.microsoft.com/office/drawing/2014/main" id="{BC7DB386-8CE9-44E6-BFC8-91455961D182}"/>
              </a:ext>
            </a:extLst>
          </p:cNvPr>
          <p:cNvSpPr/>
          <p:nvPr userDrawn="1"/>
        </p:nvSpPr>
        <p:spPr bwMode="auto">
          <a:xfrm>
            <a:off x="444341" y="2325973"/>
            <a:ext cx="2133514" cy="952745"/>
          </a:xfrm>
          <a:prstGeom prst="roundRect">
            <a:avLst>
              <a:gd name="adj" fmla="val 0"/>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bg1"/>
              </a:solidFill>
              <a:latin typeface="Calibri" panose="020F0502020204030204" pitchFamily="34" charset="0"/>
            </a:endParaRPr>
          </a:p>
        </p:txBody>
      </p:sp>
      <p:sp>
        <p:nvSpPr>
          <p:cNvPr id="12" name="Rectangle 11">
            <a:extLst>
              <a:ext uri="{FF2B5EF4-FFF2-40B4-BE49-F238E27FC236}">
                <a16:creationId xmlns:a16="http://schemas.microsoft.com/office/drawing/2014/main" id="{CB23EB03-A0A2-4F8B-9C70-F1A0FF37180A}"/>
              </a:ext>
            </a:extLst>
          </p:cNvPr>
          <p:cNvSpPr/>
          <p:nvPr userDrawn="1"/>
        </p:nvSpPr>
        <p:spPr bwMode="auto">
          <a:xfrm>
            <a:off x="389622" y="3505682"/>
            <a:ext cx="11142736" cy="1060641"/>
          </a:xfrm>
          <a:prstGeom prst="rect">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defTabSz="1006475"/>
            <a:endParaRPr lang="en-US">
              <a:latin typeface="Calibri" panose="020F0502020204030204" pitchFamily="34" charset="0"/>
            </a:endParaRPr>
          </a:p>
        </p:txBody>
      </p:sp>
      <p:sp>
        <p:nvSpPr>
          <p:cNvPr id="13" name="Rounded Rectangle 53">
            <a:extLst>
              <a:ext uri="{FF2B5EF4-FFF2-40B4-BE49-F238E27FC236}">
                <a16:creationId xmlns:a16="http://schemas.microsoft.com/office/drawing/2014/main" id="{07777314-05AB-4A28-8AA3-790EB184CB1C}"/>
              </a:ext>
            </a:extLst>
          </p:cNvPr>
          <p:cNvSpPr/>
          <p:nvPr userDrawn="1"/>
        </p:nvSpPr>
        <p:spPr bwMode="auto">
          <a:xfrm>
            <a:off x="444341" y="3559630"/>
            <a:ext cx="2133514" cy="952745"/>
          </a:xfrm>
          <a:prstGeom prst="roundRect">
            <a:avLst>
              <a:gd name="adj" fmla="val 0"/>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bg1"/>
              </a:solidFill>
              <a:latin typeface="Calibri" panose="020F0502020204030204" pitchFamily="34" charset="0"/>
            </a:endParaRPr>
          </a:p>
        </p:txBody>
      </p:sp>
      <p:sp>
        <p:nvSpPr>
          <p:cNvPr id="14" name="Rectangle 13">
            <a:extLst>
              <a:ext uri="{FF2B5EF4-FFF2-40B4-BE49-F238E27FC236}">
                <a16:creationId xmlns:a16="http://schemas.microsoft.com/office/drawing/2014/main" id="{F8197F20-44E9-4ED0-8FB1-C27ACF2D5144}"/>
              </a:ext>
            </a:extLst>
          </p:cNvPr>
          <p:cNvSpPr/>
          <p:nvPr userDrawn="1"/>
        </p:nvSpPr>
        <p:spPr bwMode="auto">
          <a:xfrm>
            <a:off x="389622" y="4739339"/>
            <a:ext cx="11142736" cy="1060641"/>
          </a:xfrm>
          <a:prstGeom prst="rect">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defTabSz="1006475"/>
            <a:endParaRPr lang="en-US">
              <a:latin typeface="Calibri" panose="020F0502020204030204" pitchFamily="34" charset="0"/>
            </a:endParaRPr>
          </a:p>
        </p:txBody>
      </p:sp>
      <p:sp>
        <p:nvSpPr>
          <p:cNvPr id="15" name="Rounded Rectangle 53">
            <a:extLst>
              <a:ext uri="{FF2B5EF4-FFF2-40B4-BE49-F238E27FC236}">
                <a16:creationId xmlns:a16="http://schemas.microsoft.com/office/drawing/2014/main" id="{87162561-D720-411A-BC1C-028BBF0B3C9E}"/>
              </a:ext>
            </a:extLst>
          </p:cNvPr>
          <p:cNvSpPr/>
          <p:nvPr userDrawn="1"/>
        </p:nvSpPr>
        <p:spPr bwMode="auto">
          <a:xfrm>
            <a:off x="444341" y="4793287"/>
            <a:ext cx="2133514" cy="952745"/>
          </a:xfrm>
          <a:prstGeom prst="roundRect">
            <a:avLst>
              <a:gd name="adj" fmla="val 0"/>
            </a:avLst>
          </a:prstGeom>
          <a:solidFill>
            <a:srgbClr val="228F35"/>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bg1"/>
              </a:solidFill>
              <a:latin typeface="Calibri" panose="020F0502020204030204" pitchFamily="34" charset="0"/>
            </a:endParaRPr>
          </a:p>
        </p:txBody>
      </p:sp>
      <p:pic>
        <p:nvPicPr>
          <p:cNvPr id="16" name="Picture 2" descr="Engenharia de Produção - Poli-USP | LinkedIn">
            <a:extLst>
              <a:ext uri="{FF2B5EF4-FFF2-40B4-BE49-F238E27FC236}">
                <a16:creationId xmlns:a16="http://schemas.microsoft.com/office/drawing/2014/main" id="{94700CD9-58BB-40EB-87CD-140BC7FAAFD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972" y="0"/>
            <a:ext cx="997528" cy="9975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4">
            <a:extLst>
              <a:ext uri="{FF2B5EF4-FFF2-40B4-BE49-F238E27FC236}">
                <a16:creationId xmlns:a16="http://schemas.microsoft.com/office/drawing/2014/main" id="{E319D4FC-7061-4770-945E-357DCFDC6387}"/>
              </a:ext>
            </a:extLst>
          </p:cNvPr>
          <p:cNvSpPr>
            <a:spLocks noGrp="1"/>
          </p:cNvSpPr>
          <p:nvPr>
            <p:ph type="body" sz="quarter" idx="13"/>
          </p:nvPr>
        </p:nvSpPr>
        <p:spPr>
          <a:xfrm>
            <a:off x="204788" y="0"/>
            <a:ext cx="7466012" cy="396875"/>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9" name="Text Placeholder 24">
            <a:extLst>
              <a:ext uri="{FF2B5EF4-FFF2-40B4-BE49-F238E27FC236}">
                <a16:creationId xmlns:a16="http://schemas.microsoft.com/office/drawing/2014/main" id="{ACDF91F4-C06D-4E4E-9439-65D4459FA3C7}"/>
              </a:ext>
            </a:extLst>
          </p:cNvPr>
          <p:cNvSpPr>
            <a:spLocks noGrp="1"/>
          </p:cNvSpPr>
          <p:nvPr>
            <p:ph type="body" sz="quarter" idx="25" hasCustomPrompt="1"/>
          </p:nvPr>
        </p:nvSpPr>
        <p:spPr>
          <a:xfrm>
            <a:off x="2824958" y="1170545"/>
            <a:ext cx="8528841" cy="874516"/>
          </a:xfrm>
          <a:prstGeom prst="rect">
            <a:avLst/>
          </a:prstGeom>
        </p:spPr>
        <p:txBody>
          <a:bodyPr/>
          <a:lstStyle>
            <a:lvl1pPr marL="0" indent="0">
              <a:buNone/>
              <a:defRPr sz="1200">
                <a:solidFill>
                  <a:schemeClr val="tx1"/>
                </a:solidFill>
              </a:defRPr>
            </a:lvl1pPr>
          </a:lstStyle>
          <a:p>
            <a:pPr lvl="0"/>
            <a:r>
              <a:rPr lang="en-US" dirty="0"/>
              <a:t>[x]</a:t>
            </a:r>
          </a:p>
        </p:txBody>
      </p:sp>
      <p:sp>
        <p:nvSpPr>
          <p:cNvPr id="20" name="Text Placeholder 24">
            <a:extLst>
              <a:ext uri="{FF2B5EF4-FFF2-40B4-BE49-F238E27FC236}">
                <a16:creationId xmlns:a16="http://schemas.microsoft.com/office/drawing/2014/main" id="{1F941C1E-C60E-4A8A-BCEF-D1F65F8277C8}"/>
              </a:ext>
            </a:extLst>
          </p:cNvPr>
          <p:cNvSpPr>
            <a:spLocks noGrp="1"/>
          </p:cNvSpPr>
          <p:nvPr>
            <p:ph type="body" sz="quarter" idx="26" hasCustomPrompt="1"/>
          </p:nvPr>
        </p:nvSpPr>
        <p:spPr>
          <a:xfrm>
            <a:off x="2824958" y="2404202"/>
            <a:ext cx="8528841" cy="874516"/>
          </a:xfrm>
          <a:prstGeom prst="rect">
            <a:avLst/>
          </a:prstGeom>
        </p:spPr>
        <p:txBody>
          <a:bodyPr/>
          <a:lstStyle>
            <a:lvl1pPr marL="0" indent="0">
              <a:buNone/>
              <a:defRPr sz="1200">
                <a:solidFill>
                  <a:schemeClr val="tx1"/>
                </a:solidFill>
              </a:defRPr>
            </a:lvl1pPr>
          </a:lstStyle>
          <a:p>
            <a:pPr lvl="0"/>
            <a:r>
              <a:rPr lang="en-US" dirty="0"/>
              <a:t>[x]</a:t>
            </a:r>
          </a:p>
        </p:txBody>
      </p:sp>
      <p:sp>
        <p:nvSpPr>
          <p:cNvPr id="21" name="Text Placeholder 24">
            <a:extLst>
              <a:ext uri="{FF2B5EF4-FFF2-40B4-BE49-F238E27FC236}">
                <a16:creationId xmlns:a16="http://schemas.microsoft.com/office/drawing/2014/main" id="{43367738-26EF-4A86-A822-FEDEE29CED41}"/>
              </a:ext>
            </a:extLst>
          </p:cNvPr>
          <p:cNvSpPr>
            <a:spLocks noGrp="1"/>
          </p:cNvSpPr>
          <p:nvPr>
            <p:ph type="body" sz="quarter" idx="27" hasCustomPrompt="1"/>
          </p:nvPr>
        </p:nvSpPr>
        <p:spPr>
          <a:xfrm>
            <a:off x="2824958" y="3559630"/>
            <a:ext cx="8528841" cy="874516"/>
          </a:xfrm>
          <a:prstGeom prst="rect">
            <a:avLst/>
          </a:prstGeom>
        </p:spPr>
        <p:txBody>
          <a:bodyPr/>
          <a:lstStyle>
            <a:lvl1pPr marL="0" indent="0">
              <a:buNone/>
              <a:defRPr sz="1200">
                <a:solidFill>
                  <a:schemeClr val="tx1"/>
                </a:solidFill>
              </a:defRPr>
            </a:lvl1pPr>
          </a:lstStyle>
          <a:p>
            <a:pPr lvl="0"/>
            <a:r>
              <a:rPr lang="en-US" dirty="0"/>
              <a:t>[x]</a:t>
            </a:r>
          </a:p>
        </p:txBody>
      </p:sp>
      <p:sp>
        <p:nvSpPr>
          <p:cNvPr id="22" name="Text Placeholder 24">
            <a:extLst>
              <a:ext uri="{FF2B5EF4-FFF2-40B4-BE49-F238E27FC236}">
                <a16:creationId xmlns:a16="http://schemas.microsoft.com/office/drawing/2014/main" id="{A32DA955-0D89-4D34-9008-180C668D722E}"/>
              </a:ext>
            </a:extLst>
          </p:cNvPr>
          <p:cNvSpPr>
            <a:spLocks noGrp="1"/>
          </p:cNvSpPr>
          <p:nvPr>
            <p:ph type="body" sz="quarter" idx="28" hasCustomPrompt="1"/>
          </p:nvPr>
        </p:nvSpPr>
        <p:spPr>
          <a:xfrm>
            <a:off x="2824958" y="4793287"/>
            <a:ext cx="8528841" cy="874516"/>
          </a:xfrm>
          <a:prstGeom prst="rect">
            <a:avLst/>
          </a:prstGeom>
        </p:spPr>
        <p:txBody>
          <a:bodyPr/>
          <a:lstStyle>
            <a:lvl1pPr marL="0" indent="0">
              <a:buNone/>
              <a:defRPr sz="1200">
                <a:solidFill>
                  <a:schemeClr val="tx1"/>
                </a:solidFill>
              </a:defRPr>
            </a:lvl1pPr>
          </a:lstStyle>
          <a:p>
            <a:pPr lvl="0"/>
            <a:r>
              <a:rPr lang="en-US" dirty="0"/>
              <a:t>[x]</a:t>
            </a:r>
          </a:p>
        </p:txBody>
      </p:sp>
      <p:sp>
        <p:nvSpPr>
          <p:cNvPr id="23" name="Text Placeholder 24">
            <a:extLst>
              <a:ext uri="{FF2B5EF4-FFF2-40B4-BE49-F238E27FC236}">
                <a16:creationId xmlns:a16="http://schemas.microsoft.com/office/drawing/2014/main" id="{646630CD-F472-41B6-8A1D-111B680112AE}"/>
              </a:ext>
            </a:extLst>
          </p:cNvPr>
          <p:cNvSpPr>
            <a:spLocks noGrp="1"/>
          </p:cNvSpPr>
          <p:nvPr>
            <p:ph type="body" sz="quarter" idx="29" hasCustomPrompt="1"/>
          </p:nvPr>
        </p:nvSpPr>
        <p:spPr>
          <a:xfrm>
            <a:off x="612619" y="1253910"/>
            <a:ext cx="1796955" cy="657037"/>
          </a:xfrm>
          <a:prstGeom prst="rect">
            <a:avLst/>
          </a:prstGeom>
        </p:spPr>
        <p:txBody>
          <a:bodyPr/>
          <a:lstStyle>
            <a:lvl1pPr marL="0" indent="0">
              <a:buNone/>
              <a:defRPr sz="1200" b="1">
                <a:solidFill>
                  <a:schemeClr val="bg1"/>
                </a:solidFill>
              </a:defRPr>
            </a:lvl1pPr>
          </a:lstStyle>
          <a:p>
            <a:pPr lvl="0"/>
            <a:r>
              <a:rPr lang="en-US" dirty="0"/>
              <a:t>[x]</a:t>
            </a:r>
          </a:p>
        </p:txBody>
      </p:sp>
      <p:sp>
        <p:nvSpPr>
          <p:cNvPr id="24" name="Text Placeholder 24">
            <a:extLst>
              <a:ext uri="{FF2B5EF4-FFF2-40B4-BE49-F238E27FC236}">
                <a16:creationId xmlns:a16="http://schemas.microsoft.com/office/drawing/2014/main" id="{A172A57E-D9BD-49AD-BD36-9ABF27C3C237}"/>
              </a:ext>
            </a:extLst>
          </p:cNvPr>
          <p:cNvSpPr>
            <a:spLocks noGrp="1"/>
          </p:cNvSpPr>
          <p:nvPr>
            <p:ph type="body" sz="quarter" idx="30" hasCustomPrompt="1"/>
          </p:nvPr>
        </p:nvSpPr>
        <p:spPr>
          <a:xfrm>
            <a:off x="612619" y="2467317"/>
            <a:ext cx="1796955" cy="657037"/>
          </a:xfrm>
          <a:prstGeom prst="rect">
            <a:avLst/>
          </a:prstGeom>
        </p:spPr>
        <p:txBody>
          <a:bodyPr/>
          <a:lstStyle>
            <a:lvl1pPr marL="0" indent="0">
              <a:buNone/>
              <a:defRPr sz="1200" b="1">
                <a:solidFill>
                  <a:schemeClr val="bg1"/>
                </a:solidFill>
              </a:defRPr>
            </a:lvl1pPr>
          </a:lstStyle>
          <a:p>
            <a:pPr lvl="0"/>
            <a:r>
              <a:rPr lang="en-US" dirty="0"/>
              <a:t>[x]</a:t>
            </a:r>
          </a:p>
        </p:txBody>
      </p:sp>
      <p:sp>
        <p:nvSpPr>
          <p:cNvPr id="25" name="Text Placeholder 24">
            <a:extLst>
              <a:ext uri="{FF2B5EF4-FFF2-40B4-BE49-F238E27FC236}">
                <a16:creationId xmlns:a16="http://schemas.microsoft.com/office/drawing/2014/main" id="{089CF39B-EB54-4AF2-A59D-CD5EBAC92484}"/>
              </a:ext>
            </a:extLst>
          </p:cNvPr>
          <p:cNvSpPr>
            <a:spLocks noGrp="1"/>
          </p:cNvSpPr>
          <p:nvPr>
            <p:ph type="body" sz="quarter" idx="31" hasCustomPrompt="1"/>
          </p:nvPr>
        </p:nvSpPr>
        <p:spPr>
          <a:xfrm>
            <a:off x="612619" y="3726810"/>
            <a:ext cx="1796955" cy="657037"/>
          </a:xfrm>
          <a:prstGeom prst="rect">
            <a:avLst/>
          </a:prstGeom>
        </p:spPr>
        <p:txBody>
          <a:bodyPr/>
          <a:lstStyle>
            <a:lvl1pPr marL="0" indent="0">
              <a:buNone/>
              <a:defRPr sz="1200" b="1">
                <a:solidFill>
                  <a:schemeClr val="bg1"/>
                </a:solidFill>
              </a:defRPr>
            </a:lvl1pPr>
          </a:lstStyle>
          <a:p>
            <a:pPr lvl="0"/>
            <a:r>
              <a:rPr lang="en-US" dirty="0"/>
              <a:t>[x]</a:t>
            </a:r>
          </a:p>
        </p:txBody>
      </p:sp>
      <p:sp>
        <p:nvSpPr>
          <p:cNvPr id="26" name="Text Placeholder 24">
            <a:extLst>
              <a:ext uri="{FF2B5EF4-FFF2-40B4-BE49-F238E27FC236}">
                <a16:creationId xmlns:a16="http://schemas.microsoft.com/office/drawing/2014/main" id="{9AAB33A6-F62F-4041-BE8F-149FED31E941}"/>
              </a:ext>
            </a:extLst>
          </p:cNvPr>
          <p:cNvSpPr>
            <a:spLocks noGrp="1"/>
          </p:cNvSpPr>
          <p:nvPr>
            <p:ph type="body" sz="quarter" idx="32" hasCustomPrompt="1"/>
          </p:nvPr>
        </p:nvSpPr>
        <p:spPr>
          <a:xfrm>
            <a:off x="612619" y="4965650"/>
            <a:ext cx="1796955" cy="657037"/>
          </a:xfrm>
          <a:prstGeom prst="rect">
            <a:avLst/>
          </a:prstGeom>
        </p:spPr>
        <p:txBody>
          <a:bodyPr/>
          <a:lstStyle>
            <a:lvl1pPr marL="0" indent="0">
              <a:buNone/>
              <a:defRPr sz="1200" b="1">
                <a:solidFill>
                  <a:schemeClr val="bg1"/>
                </a:solidFill>
              </a:defRPr>
            </a:lvl1pPr>
          </a:lstStyle>
          <a:p>
            <a:pPr lvl="0"/>
            <a:r>
              <a:rPr lang="en-US" dirty="0"/>
              <a:t>[x]</a:t>
            </a:r>
          </a:p>
        </p:txBody>
      </p:sp>
    </p:spTree>
    <p:extLst>
      <p:ext uri="{BB962C8B-B14F-4D97-AF65-F5344CB8AC3E}">
        <p14:creationId xmlns:p14="http://schemas.microsoft.com/office/powerpoint/2010/main" val="382986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9D30AF-3AB1-4A4A-9FF4-4396B7DF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F156E-8A25-40A7-B92D-6250E2A3249F}" type="datetime1">
              <a:rPr lang="en-US" smtClean="0"/>
              <a:t>5/26/2020</a:t>
            </a:fld>
            <a:endParaRPr lang="en-US"/>
          </a:p>
        </p:txBody>
      </p:sp>
      <p:sp>
        <p:nvSpPr>
          <p:cNvPr id="5" name="Footer Placeholder 4">
            <a:extLst>
              <a:ext uri="{FF2B5EF4-FFF2-40B4-BE49-F238E27FC236}">
                <a16:creationId xmlns:a16="http://schemas.microsoft.com/office/drawing/2014/main" id="{BA30F10B-B62E-417B-BD87-A112094D5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F8507A-738C-47A6-9380-D19C372867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833C3-D889-4A24-B36F-98C6F562E13E}" type="slidenum">
              <a:rPr lang="en-US" smtClean="0"/>
              <a:t>‹#›</a:t>
            </a:fld>
            <a:endParaRPr lang="en-US"/>
          </a:p>
        </p:txBody>
      </p:sp>
      <p:sp>
        <p:nvSpPr>
          <p:cNvPr id="7" name="Parallelogram 6">
            <a:extLst>
              <a:ext uri="{FF2B5EF4-FFF2-40B4-BE49-F238E27FC236}">
                <a16:creationId xmlns:a16="http://schemas.microsoft.com/office/drawing/2014/main" id="{426E2421-30A5-4666-A9BF-F54F00EF4C25}"/>
              </a:ext>
            </a:extLst>
          </p:cNvPr>
          <p:cNvSpPr/>
          <p:nvPr userDrawn="1"/>
        </p:nvSpPr>
        <p:spPr>
          <a:xfrm>
            <a:off x="-277091" y="-131144"/>
            <a:ext cx="10876391" cy="646331"/>
          </a:xfrm>
          <a:prstGeom prst="parallelogram">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6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277092" y="-131145"/>
            <a:ext cx="10876393" cy="6463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1" y="0"/>
                </a:lnTo>
                <a:lnTo>
                  <a:pt x="21600" y="0"/>
                </a:lnTo>
                <a:lnTo>
                  <a:pt x="21279" y="21600"/>
                </a:lnTo>
                <a:close/>
              </a:path>
            </a:pathLst>
          </a:custGeom>
          <a:solidFill>
            <a:srgbClr val="1F4E79"/>
          </a:solidFill>
          <a:ln w="12700">
            <a:miter lim="400000"/>
          </a:ln>
        </p:spPr>
        <p:txBody>
          <a:bodyPr lIns="45719" rIns="45719" anchor="ctr"/>
          <a:lstStyle/>
          <a:p>
            <a:pPr algn="ctr">
              <a:defRPr>
                <a:solidFill>
                  <a:srgbClr val="FFFFFF"/>
                </a:solidFill>
              </a:defRPr>
            </a:pPr>
            <a:endParaRPr/>
          </a:p>
        </p:txBody>
      </p:sp>
      <p:pic>
        <p:nvPicPr>
          <p:cNvPr id="284" name="image1.tif" descr="Engenharia de Produção - Poli-USP | LinkedIn"/>
          <p:cNvPicPr>
            <a:picLocks noChangeAspect="1"/>
          </p:cNvPicPr>
          <p:nvPr/>
        </p:nvPicPr>
        <p:blipFill>
          <a:blip r:embed="rId2"/>
          <a:stretch>
            <a:fillRect/>
          </a:stretch>
        </p:blipFill>
        <p:spPr>
          <a:xfrm>
            <a:off x="4608943" y="1421826"/>
            <a:ext cx="2587332" cy="2587332"/>
          </a:xfrm>
          <a:prstGeom prst="rect">
            <a:avLst/>
          </a:prstGeom>
          <a:ln w="12700">
            <a:miter lim="400000"/>
          </a:ln>
        </p:spPr>
      </p:pic>
      <p:sp>
        <p:nvSpPr>
          <p:cNvPr id="285" name="Shape 285"/>
          <p:cNvSpPr/>
          <p:nvPr/>
        </p:nvSpPr>
        <p:spPr>
          <a:xfrm>
            <a:off x="3332334" y="4052944"/>
            <a:ext cx="5083993"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r>
              <a:rPr dirty="0"/>
              <a:t>PRO3432 - </a:t>
            </a:r>
            <a:r>
              <a:rPr dirty="0" err="1"/>
              <a:t>Organização</a:t>
            </a:r>
            <a:r>
              <a:rPr dirty="0"/>
              <a:t> do </a:t>
            </a:r>
            <a:r>
              <a:rPr dirty="0" err="1"/>
              <a:t>Trabalho</a:t>
            </a:r>
            <a:r>
              <a:rPr dirty="0"/>
              <a:t> </a:t>
            </a:r>
            <a:r>
              <a:rPr dirty="0" err="1"/>
              <a:t>na</a:t>
            </a:r>
            <a:r>
              <a:rPr dirty="0"/>
              <a:t> </a:t>
            </a:r>
            <a:r>
              <a:rPr dirty="0" err="1"/>
              <a:t>Produção</a:t>
            </a:r>
            <a:endParaRPr dirty="0"/>
          </a:p>
        </p:txBody>
      </p:sp>
      <p:sp>
        <p:nvSpPr>
          <p:cNvPr id="286" name="Shape 286"/>
          <p:cNvSpPr>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pt-BR" smtClean="0"/>
              <a:pPr/>
              <a:t>1</a:t>
            </a:fld>
            <a:endParaRPr/>
          </a:p>
        </p:txBody>
      </p:sp>
      <p:sp>
        <p:nvSpPr>
          <p:cNvPr id="287" name="Shape 287"/>
          <p:cNvSpPr/>
          <p:nvPr/>
        </p:nvSpPr>
        <p:spPr>
          <a:xfrm>
            <a:off x="838200" y="6404292"/>
            <a:ext cx="27432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1200">
                <a:solidFill>
                  <a:srgbClr val="888888"/>
                </a:solidFill>
              </a:defRPr>
            </a:lvl1pPr>
          </a:lstStyle>
          <a:p>
            <a:r>
              <a:t>5/22/2020</a:t>
            </a:r>
          </a:p>
        </p:txBody>
      </p:sp>
      <p:sp>
        <p:nvSpPr>
          <p:cNvPr id="2" name="CaixaDeTexto 1">
            <a:extLst>
              <a:ext uri="{FF2B5EF4-FFF2-40B4-BE49-F238E27FC236}">
                <a16:creationId xmlns:a16="http://schemas.microsoft.com/office/drawing/2014/main" id="{00C073FE-6A39-4B0A-9939-F882A342C22E}"/>
              </a:ext>
            </a:extLst>
          </p:cNvPr>
          <p:cNvSpPr txBox="1"/>
          <p:nvPr/>
        </p:nvSpPr>
        <p:spPr>
          <a:xfrm>
            <a:off x="6958148" y="4157523"/>
            <a:ext cx="5005253" cy="2246769"/>
          </a:xfrm>
          <a:prstGeom prst="rect">
            <a:avLst/>
          </a:prstGeom>
          <a:noFill/>
        </p:spPr>
        <p:txBody>
          <a:bodyPr wrap="square" rtlCol="0">
            <a:spAutoFit/>
          </a:bodyPr>
          <a:lstStyle/>
          <a:p>
            <a:pPr algn="r"/>
            <a:r>
              <a:rPr lang="pt-BR" sz="2000" b="1" dirty="0"/>
              <a:t>Grupo 2</a:t>
            </a:r>
            <a:br>
              <a:rPr lang="pt-BR" sz="2000" dirty="0"/>
            </a:br>
            <a:r>
              <a:rPr lang="pt-BR" sz="2000" dirty="0"/>
              <a:t>Enrico </a:t>
            </a:r>
            <a:r>
              <a:rPr lang="pt-BR" sz="2000" dirty="0" err="1"/>
              <a:t>Guerrini</a:t>
            </a:r>
            <a:r>
              <a:rPr lang="pt-BR" sz="2000" dirty="0"/>
              <a:t> – 10273967</a:t>
            </a:r>
          </a:p>
          <a:p>
            <a:pPr algn="r"/>
            <a:r>
              <a:rPr lang="pt-BR" sz="2000" dirty="0"/>
              <a:t>Luciana Filoni – 10274096 </a:t>
            </a:r>
          </a:p>
          <a:p>
            <a:pPr algn="r"/>
            <a:r>
              <a:rPr lang="pt-BR" sz="2000" dirty="0"/>
              <a:t>Luiza Marques – 10334190</a:t>
            </a:r>
          </a:p>
          <a:p>
            <a:pPr algn="r"/>
            <a:r>
              <a:rPr lang="pt-BR" sz="2000" dirty="0"/>
              <a:t>Marcel Koga – 10274158 </a:t>
            </a:r>
          </a:p>
          <a:p>
            <a:pPr algn="r"/>
            <a:r>
              <a:rPr lang="pt-BR" sz="2000" dirty="0"/>
              <a:t>Patrick Bittencourt – 10334335</a:t>
            </a:r>
          </a:p>
          <a:p>
            <a:pPr algn="r"/>
            <a:r>
              <a:rPr lang="pt-BR" sz="2000" dirty="0"/>
              <a:t>Vinícius Geroto – 10274075</a:t>
            </a:r>
          </a:p>
        </p:txBody>
      </p:sp>
      <p:sp>
        <p:nvSpPr>
          <p:cNvPr id="3" name="CaixaDeTexto 2">
            <a:extLst>
              <a:ext uri="{FF2B5EF4-FFF2-40B4-BE49-F238E27FC236}">
                <a16:creationId xmlns:a16="http://schemas.microsoft.com/office/drawing/2014/main" id="{125A6A9F-9178-40FB-AC34-43E423D6803B}"/>
              </a:ext>
            </a:extLst>
          </p:cNvPr>
          <p:cNvSpPr txBox="1"/>
          <p:nvPr/>
        </p:nvSpPr>
        <p:spPr>
          <a:xfrm>
            <a:off x="7887789" y="824442"/>
            <a:ext cx="4075612" cy="369332"/>
          </a:xfrm>
          <a:prstGeom prst="rect">
            <a:avLst/>
          </a:prstGeom>
          <a:noFill/>
        </p:spPr>
        <p:txBody>
          <a:bodyPr wrap="square" rtlCol="0">
            <a:spAutoFit/>
          </a:bodyPr>
          <a:lstStyle/>
          <a:p>
            <a:pPr algn="r"/>
            <a:r>
              <a:rPr lang="pt-BR" dirty="0" err="1"/>
              <a:t>Prof</a:t>
            </a:r>
            <a:r>
              <a:rPr lang="pt-BR" dirty="0"/>
              <a:t> Dr. Mario Sérgio Salerno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47"/>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852" name="Google Shape;1852;p47"/>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853" name="Google Shape;1853;p47"/>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855" name="Google Shape;1855;p47"/>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dirty="0">
                <a:solidFill>
                  <a:schemeClr val="lt1"/>
                </a:solidFill>
                <a:latin typeface="Montserrat"/>
                <a:ea typeface="Montserrat"/>
                <a:cs typeface="Montserrat"/>
                <a:sym typeface="Montserrat"/>
              </a:rPr>
              <a:t>Instituições Financeiras</a:t>
            </a:r>
            <a:endParaRPr sz="3200" dirty="0">
              <a:solidFill>
                <a:schemeClr val="lt1"/>
              </a:solidFill>
              <a:latin typeface="Montserrat"/>
              <a:ea typeface="Montserrat"/>
              <a:cs typeface="Montserrat"/>
              <a:sym typeface="Montserrat"/>
            </a:endParaRPr>
          </a:p>
        </p:txBody>
      </p:sp>
      <p:grpSp>
        <p:nvGrpSpPr>
          <p:cNvPr id="1872" name="Google Shape;1872;p47"/>
          <p:cNvGrpSpPr/>
          <p:nvPr/>
        </p:nvGrpSpPr>
        <p:grpSpPr>
          <a:xfrm>
            <a:off x="7973490" y="1442479"/>
            <a:ext cx="3304110" cy="2229726"/>
            <a:chOff x="7942315" y="1356754"/>
            <a:chExt cx="3304110" cy="2222909"/>
          </a:xfrm>
        </p:grpSpPr>
        <p:pic>
          <p:nvPicPr>
            <p:cNvPr id="1873" name="Google Shape;1873;p47"/>
            <p:cNvPicPr preferRelativeResize="0"/>
            <p:nvPr/>
          </p:nvPicPr>
          <p:blipFill rotWithShape="1">
            <a:blip r:embed="rId4">
              <a:alphaModFix/>
            </a:blip>
            <a:srcRect/>
            <a:stretch/>
          </p:blipFill>
          <p:spPr>
            <a:xfrm>
              <a:off x="8694370" y="1356754"/>
              <a:ext cx="1800000" cy="1800000"/>
            </a:xfrm>
            <a:prstGeom prst="rect">
              <a:avLst/>
            </a:prstGeom>
            <a:noFill/>
            <a:ln>
              <a:noFill/>
            </a:ln>
          </p:spPr>
        </p:pic>
        <p:sp>
          <p:nvSpPr>
            <p:cNvPr id="1874" name="Google Shape;1874;p47"/>
            <p:cNvSpPr txBox="1"/>
            <p:nvPr/>
          </p:nvSpPr>
          <p:spPr>
            <a:xfrm>
              <a:off x="7942315" y="3179553"/>
              <a:ext cx="330411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000">
                  <a:solidFill>
                    <a:schemeClr val="dk1"/>
                  </a:solidFill>
                  <a:latin typeface="Montserrat"/>
                  <a:ea typeface="Montserrat"/>
                  <a:cs typeface="Montserrat"/>
                  <a:sym typeface="Montserrat"/>
                </a:rPr>
                <a:t>Banco de Investimentos</a:t>
              </a:r>
              <a:endParaRPr/>
            </a:p>
          </p:txBody>
        </p:sp>
      </p:grpSp>
      <p:grpSp>
        <p:nvGrpSpPr>
          <p:cNvPr id="1875" name="Google Shape;1875;p47"/>
          <p:cNvGrpSpPr/>
          <p:nvPr/>
        </p:nvGrpSpPr>
        <p:grpSpPr>
          <a:xfrm>
            <a:off x="339282" y="3781420"/>
            <a:ext cx="10813834" cy="2674359"/>
            <a:chOff x="339282" y="3581395"/>
            <a:chExt cx="10813834" cy="2674359"/>
          </a:xfrm>
        </p:grpSpPr>
        <p:cxnSp>
          <p:nvCxnSpPr>
            <p:cNvPr id="1876" name="Google Shape;1876;p47"/>
            <p:cNvCxnSpPr/>
            <p:nvPr/>
          </p:nvCxnSpPr>
          <p:spPr>
            <a:xfrm>
              <a:off x="4881105" y="4095754"/>
              <a:ext cx="0" cy="2160000"/>
            </a:xfrm>
            <a:prstGeom prst="straightConnector1">
              <a:avLst/>
            </a:prstGeom>
            <a:noFill/>
            <a:ln w="9525" cap="flat" cmpd="sng">
              <a:solidFill>
                <a:srgbClr val="222A35"/>
              </a:solidFill>
              <a:prstDash val="lgDash"/>
              <a:miter lim="800000"/>
              <a:headEnd type="none" w="sm" len="sm"/>
              <a:tailEnd type="none" w="sm" len="sm"/>
            </a:ln>
          </p:spPr>
        </p:cxnSp>
        <p:cxnSp>
          <p:nvCxnSpPr>
            <p:cNvPr id="1877" name="Google Shape;1877;p47"/>
            <p:cNvCxnSpPr/>
            <p:nvPr/>
          </p:nvCxnSpPr>
          <p:spPr>
            <a:xfrm rot="10800000">
              <a:off x="9601200" y="3581395"/>
              <a:ext cx="0" cy="1499702"/>
            </a:xfrm>
            <a:prstGeom prst="straightConnector1">
              <a:avLst/>
            </a:prstGeom>
            <a:noFill/>
            <a:ln w="9525" cap="flat" cmpd="sng">
              <a:solidFill>
                <a:srgbClr val="222A35"/>
              </a:solidFill>
              <a:prstDash val="solid"/>
              <a:miter lim="800000"/>
              <a:headEnd type="none" w="sm" len="sm"/>
              <a:tailEnd type="none" w="sm" len="sm"/>
            </a:ln>
          </p:spPr>
        </p:cxnSp>
        <p:cxnSp>
          <p:nvCxnSpPr>
            <p:cNvPr id="1878" name="Google Shape;1878;p47"/>
            <p:cNvCxnSpPr/>
            <p:nvPr/>
          </p:nvCxnSpPr>
          <p:spPr>
            <a:xfrm>
              <a:off x="7147259" y="4087200"/>
              <a:ext cx="0" cy="2160000"/>
            </a:xfrm>
            <a:prstGeom prst="straightConnector1">
              <a:avLst/>
            </a:prstGeom>
            <a:noFill/>
            <a:ln w="9525" cap="flat" cmpd="sng">
              <a:solidFill>
                <a:srgbClr val="222A35"/>
              </a:solidFill>
              <a:prstDash val="lgDash"/>
              <a:miter lim="800000"/>
              <a:headEnd type="none" w="sm" len="sm"/>
              <a:tailEnd type="none" w="sm" len="sm"/>
            </a:ln>
          </p:spPr>
        </p:cxnSp>
        <p:grpSp>
          <p:nvGrpSpPr>
            <p:cNvPr id="1879" name="Google Shape;1879;p47"/>
            <p:cNvGrpSpPr/>
            <p:nvPr/>
          </p:nvGrpSpPr>
          <p:grpSpPr>
            <a:xfrm>
              <a:off x="339282" y="4087079"/>
              <a:ext cx="10813834" cy="1935121"/>
              <a:chOff x="339282" y="4087079"/>
              <a:chExt cx="10813834" cy="1935121"/>
            </a:xfrm>
          </p:grpSpPr>
          <p:cxnSp>
            <p:nvCxnSpPr>
              <p:cNvPr id="1880" name="Google Shape;1880;p47"/>
              <p:cNvCxnSpPr/>
              <p:nvPr/>
            </p:nvCxnSpPr>
            <p:spPr>
              <a:xfrm>
                <a:off x="8614967" y="5081096"/>
                <a:ext cx="0" cy="324000"/>
              </a:xfrm>
              <a:prstGeom prst="straightConnector1">
                <a:avLst/>
              </a:prstGeom>
              <a:noFill/>
              <a:ln w="9525" cap="flat" cmpd="sng">
                <a:solidFill>
                  <a:srgbClr val="222A35"/>
                </a:solidFill>
                <a:prstDash val="solid"/>
                <a:miter lim="800000"/>
                <a:headEnd type="none" w="sm" len="sm"/>
                <a:tailEnd type="none" w="sm" len="sm"/>
              </a:ln>
            </p:spPr>
          </p:cxnSp>
          <p:cxnSp>
            <p:nvCxnSpPr>
              <p:cNvPr id="1881" name="Google Shape;1881;p47"/>
              <p:cNvCxnSpPr/>
              <p:nvPr/>
            </p:nvCxnSpPr>
            <p:spPr>
              <a:xfrm rot="10800000">
                <a:off x="2484393" y="4093238"/>
                <a:ext cx="8038723" cy="0"/>
              </a:xfrm>
              <a:prstGeom prst="straightConnector1">
                <a:avLst/>
              </a:prstGeom>
              <a:noFill/>
              <a:ln w="9525" cap="flat" cmpd="sng">
                <a:solidFill>
                  <a:srgbClr val="222A35"/>
                </a:solidFill>
                <a:prstDash val="solid"/>
                <a:miter lim="800000"/>
                <a:headEnd type="none" w="sm" len="sm"/>
                <a:tailEnd type="none" w="sm" len="sm"/>
              </a:ln>
            </p:spPr>
          </p:cxnSp>
          <p:cxnSp>
            <p:nvCxnSpPr>
              <p:cNvPr id="1882" name="Google Shape;1882;p47"/>
              <p:cNvCxnSpPr/>
              <p:nvPr/>
            </p:nvCxnSpPr>
            <p:spPr>
              <a:xfrm>
                <a:off x="10527669" y="4087523"/>
                <a:ext cx="0" cy="180000"/>
              </a:xfrm>
              <a:prstGeom prst="straightConnector1">
                <a:avLst/>
              </a:prstGeom>
              <a:noFill/>
              <a:ln w="9525" cap="flat" cmpd="sng">
                <a:solidFill>
                  <a:srgbClr val="222A35"/>
                </a:solidFill>
                <a:prstDash val="solid"/>
                <a:miter lim="800000"/>
                <a:headEnd type="none" w="sm" len="sm"/>
                <a:tailEnd type="none" w="sm" len="sm"/>
              </a:ln>
            </p:spPr>
          </p:cxnSp>
          <p:cxnSp>
            <p:nvCxnSpPr>
              <p:cNvPr id="1883" name="Google Shape;1883;p47"/>
              <p:cNvCxnSpPr/>
              <p:nvPr/>
            </p:nvCxnSpPr>
            <p:spPr>
              <a:xfrm flipH="1">
                <a:off x="8614967" y="5083647"/>
                <a:ext cx="1912702" cy="1"/>
              </a:xfrm>
              <a:prstGeom prst="straightConnector1">
                <a:avLst/>
              </a:prstGeom>
              <a:noFill/>
              <a:ln w="9525" cap="flat" cmpd="sng">
                <a:solidFill>
                  <a:srgbClr val="222A35"/>
                </a:solidFill>
                <a:prstDash val="solid"/>
                <a:miter lim="800000"/>
                <a:headEnd type="none" w="sm" len="sm"/>
                <a:tailEnd type="none" w="sm" len="sm"/>
              </a:ln>
            </p:spPr>
          </p:cxnSp>
          <p:cxnSp>
            <p:nvCxnSpPr>
              <p:cNvPr id="1884" name="Google Shape;1884;p47"/>
              <p:cNvCxnSpPr/>
              <p:nvPr/>
            </p:nvCxnSpPr>
            <p:spPr>
              <a:xfrm>
                <a:off x="10527669" y="5081096"/>
                <a:ext cx="0" cy="324000"/>
              </a:xfrm>
              <a:prstGeom prst="straightConnector1">
                <a:avLst/>
              </a:prstGeom>
              <a:noFill/>
              <a:ln w="9525" cap="flat" cmpd="sng">
                <a:solidFill>
                  <a:srgbClr val="222A35"/>
                </a:solidFill>
                <a:prstDash val="solid"/>
                <a:miter lim="800000"/>
                <a:headEnd type="none" w="sm" len="sm"/>
                <a:tailEnd type="none" w="sm" len="sm"/>
              </a:ln>
            </p:spPr>
          </p:cxnSp>
          <p:sp>
            <p:nvSpPr>
              <p:cNvPr id="1885" name="Google Shape;1885;p47"/>
              <p:cNvSpPr/>
              <p:nvPr/>
            </p:nvSpPr>
            <p:spPr>
              <a:xfrm>
                <a:off x="9864370" y="5410200"/>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86" name="Google Shape;1886;p47"/>
              <p:cNvSpPr txBox="1"/>
              <p:nvPr/>
            </p:nvSpPr>
            <p:spPr>
              <a:xfrm>
                <a:off x="9986058" y="5559234"/>
                <a:ext cx="1016625" cy="287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Trading</a:t>
                </a:r>
                <a:endParaRPr/>
              </a:p>
            </p:txBody>
          </p:sp>
          <p:grpSp>
            <p:nvGrpSpPr>
              <p:cNvPr id="1887" name="Google Shape;1887;p47"/>
              <p:cNvGrpSpPr/>
              <p:nvPr/>
            </p:nvGrpSpPr>
            <p:grpSpPr>
              <a:xfrm>
                <a:off x="9893116" y="4242256"/>
                <a:ext cx="1260000" cy="612000"/>
                <a:chOff x="9893116" y="4242256"/>
                <a:chExt cx="1260000" cy="612000"/>
              </a:xfrm>
            </p:grpSpPr>
            <p:sp>
              <p:nvSpPr>
                <p:cNvPr id="1888" name="Google Shape;1888;p47"/>
                <p:cNvSpPr/>
                <p:nvPr/>
              </p:nvSpPr>
              <p:spPr>
                <a:xfrm>
                  <a:off x="9893116" y="4242256"/>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89" name="Google Shape;1889;p47"/>
                <p:cNvSpPr txBox="1"/>
                <p:nvPr/>
              </p:nvSpPr>
              <p:spPr>
                <a:xfrm>
                  <a:off x="9977134" y="4378999"/>
                  <a:ext cx="109196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Tesouraria</a:t>
                  </a:r>
                  <a:endParaRPr dirty="0"/>
                </a:p>
              </p:txBody>
            </p:sp>
          </p:grpSp>
          <p:cxnSp>
            <p:nvCxnSpPr>
              <p:cNvPr id="1890" name="Google Shape;1890;p47"/>
              <p:cNvCxnSpPr/>
              <p:nvPr/>
            </p:nvCxnSpPr>
            <p:spPr>
              <a:xfrm>
                <a:off x="8644645" y="4087200"/>
                <a:ext cx="1" cy="180000"/>
              </a:xfrm>
              <a:prstGeom prst="straightConnector1">
                <a:avLst/>
              </a:prstGeom>
              <a:noFill/>
              <a:ln w="9525" cap="flat" cmpd="sng">
                <a:solidFill>
                  <a:srgbClr val="222A35"/>
                </a:solidFill>
                <a:prstDash val="solid"/>
                <a:miter lim="800000"/>
                <a:headEnd type="none" w="sm" len="sm"/>
                <a:tailEnd type="none" w="sm" len="sm"/>
              </a:ln>
            </p:spPr>
          </p:cxnSp>
          <p:grpSp>
            <p:nvGrpSpPr>
              <p:cNvPr id="1891" name="Google Shape;1891;p47"/>
              <p:cNvGrpSpPr/>
              <p:nvPr/>
            </p:nvGrpSpPr>
            <p:grpSpPr>
              <a:xfrm>
                <a:off x="8014645" y="4263585"/>
                <a:ext cx="1260000" cy="612000"/>
                <a:chOff x="8014645" y="4264800"/>
                <a:chExt cx="1260000" cy="612000"/>
              </a:xfrm>
            </p:grpSpPr>
            <p:sp>
              <p:nvSpPr>
                <p:cNvPr id="1892" name="Google Shape;1892;p47"/>
                <p:cNvSpPr/>
                <p:nvPr/>
              </p:nvSpPr>
              <p:spPr>
                <a:xfrm>
                  <a:off x="8014645" y="4264800"/>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3" name="Google Shape;1893;p47"/>
                <p:cNvSpPr txBox="1"/>
                <p:nvPr/>
              </p:nvSpPr>
              <p:spPr>
                <a:xfrm>
                  <a:off x="8053780" y="4401523"/>
                  <a:ext cx="118173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Research</a:t>
                  </a:r>
                  <a:endParaRPr/>
                </a:p>
              </p:txBody>
            </p:sp>
          </p:grpSp>
          <p:grpSp>
            <p:nvGrpSpPr>
              <p:cNvPr id="1894" name="Google Shape;1894;p47"/>
              <p:cNvGrpSpPr/>
              <p:nvPr/>
            </p:nvGrpSpPr>
            <p:grpSpPr>
              <a:xfrm>
                <a:off x="8012100" y="5397119"/>
                <a:ext cx="1265090" cy="612000"/>
                <a:chOff x="8107823" y="5477344"/>
                <a:chExt cx="1265090" cy="612000"/>
              </a:xfrm>
            </p:grpSpPr>
            <p:sp>
              <p:nvSpPr>
                <p:cNvPr id="1895" name="Google Shape;1895;p47"/>
                <p:cNvSpPr/>
                <p:nvPr/>
              </p:nvSpPr>
              <p:spPr>
                <a:xfrm>
                  <a:off x="8110368" y="5477344"/>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6" name="Google Shape;1896;p47"/>
                <p:cNvSpPr txBox="1"/>
                <p:nvPr/>
              </p:nvSpPr>
              <p:spPr>
                <a:xfrm>
                  <a:off x="8107823" y="5552512"/>
                  <a:ext cx="12650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chemeClr val="dk1"/>
                      </a:solidFill>
                      <a:latin typeface="Montserrat"/>
                      <a:ea typeface="Montserrat"/>
                      <a:cs typeface="Montserrat"/>
                      <a:sym typeface="Montserrat"/>
                    </a:rPr>
                    <a:t>Asset </a:t>
                  </a:r>
                  <a:endParaRPr/>
                </a:p>
                <a:p>
                  <a:pPr marL="0" marR="0" lvl="0" indent="0" algn="ctr" rtl="0">
                    <a:spcBef>
                      <a:spcPts val="0"/>
                    </a:spcBef>
                    <a:spcAft>
                      <a:spcPts val="0"/>
                    </a:spcAft>
                    <a:buNone/>
                  </a:pPr>
                  <a:r>
                    <a:rPr lang="pt-BR" sz="1200" b="1">
                      <a:solidFill>
                        <a:schemeClr val="dk1"/>
                      </a:solidFill>
                      <a:latin typeface="Montserrat"/>
                      <a:ea typeface="Montserrat"/>
                      <a:cs typeface="Montserrat"/>
                      <a:sym typeface="Montserrat"/>
                    </a:rPr>
                    <a:t>Management</a:t>
                  </a:r>
                  <a:endParaRPr/>
                </a:p>
              </p:txBody>
            </p:sp>
          </p:grpSp>
          <p:grpSp>
            <p:nvGrpSpPr>
              <p:cNvPr id="1897" name="Google Shape;1897;p47"/>
              <p:cNvGrpSpPr/>
              <p:nvPr/>
            </p:nvGrpSpPr>
            <p:grpSpPr>
              <a:xfrm>
                <a:off x="6512400" y="4854256"/>
                <a:ext cx="1260000" cy="612000"/>
                <a:chOff x="3837243" y="4683106"/>
                <a:chExt cx="1260000" cy="612000"/>
              </a:xfrm>
            </p:grpSpPr>
            <p:sp>
              <p:nvSpPr>
                <p:cNvPr id="1898" name="Google Shape;1898;p47"/>
                <p:cNvSpPr/>
                <p:nvPr/>
              </p:nvSpPr>
              <p:spPr>
                <a:xfrm>
                  <a:off x="3837243" y="4683106"/>
                  <a:ext cx="1260000" cy="612000"/>
                </a:xfrm>
                <a:prstGeom prst="roundRect">
                  <a:avLst>
                    <a:gd name="adj" fmla="val 16667"/>
                  </a:avLst>
                </a:prstGeom>
                <a:solidFill>
                  <a:srgbClr val="FFABAB"/>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9" name="Google Shape;1899;p47"/>
                <p:cNvSpPr txBox="1"/>
                <p:nvPr/>
              </p:nvSpPr>
              <p:spPr>
                <a:xfrm>
                  <a:off x="3942904" y="4696719"/>
                  <a:ext cx="104868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Chinese</a:t>
                  </a:r>
                  <a:endParaRPr/>
                </a:p>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Wall</a:t>
                  </a:r>
                  <a:endParaRPr/>
                </a:p>
              </p:txBody>
            </p:sp>
          </p:grpSp>
          <p:cxnSp>
            <p:nvCxnSpPr>
              <p:cNvPr id="1900" name="Google Shape;1900;p47"/>
              <p:cNvCxnSpPr>
                <a:endCxn id="1901" idx="0"/>
              </p:cNvCxnSpPr>
              <p:nvPr/>
            </p:nvCxnSpPr>
            <p:spPr>
              <a:xfrm flipH="1">
                <a:off x="2489107" y="4087079"/>
                <a:ext cx="2400" cy="1324500"/>
              </a:xfrm>
              <a:prstGeom prst="straightConnector1">
                <a:avLst/>
              </a:prstGeom>
              <a:noFill/>
              <a:ln w="9525" cap="flat" cmpd="sng">
                <a:solidFill>
                  <a:srgbClr val="222A35"/>
                </a:solidFill>
                <a:prstDash val="solid"/>
                <a:miter lim="800000"/>
                <a:headEnd type="none" w="sm" len="sm"/>
                <a:tailEnd type="none" w="sm" len="sm"/>
              </a:ln>
            </p:spPr>
          </p:cxnSp>
          <p:grpSp>
            <p:nvGrpSpPr>
              <p:cNvPr id="1902" name="Google Shape;1902;p47"/>
              <p:cNvGrpSpPr/>
              <p:nvPr/>
            </p:nvGrpSpPr>
            <p:grpSpPr>
              <a:xfrm>
                <a:off x="1861650" y="4263585"/>
                <a:ext cx="1260000" cy="612000"/>
                <a:chOff x="1608563" y="4299310"/>
                <a:chExt cx="1260000" cy="612000"/>
              </a:xfrm>
            </p:grpSpPr>
            <p:sp>
              <p:nvSpPr>
                <p:cNvPr id="1903" name="Google Shape;1903;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4" name="Google Shape;1904;p47"/>
                <p:cNvSpPr txBox="1"/>
                <p:nvPr/>
              </p:nvSpPr>
              <p:spPr>
                <a:xfrm>
                  <a:off x="1696592" y="4343700"/>
                  <a:ext cx="108395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Investment</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Banking (IB)</a:t>
                  </a:r>
                  <a:endParaRPr/>
                </a:p>
              </p:txBody>
            </p:sp>
          </p:grpSp>
          <p:grpSp>
            <p:nvGrpSpPr>
              <p:cNvPr id="1905" name="Google Shape;1905;p47"/>
              <p:cNvGrpSpPr/>
              <p:nvPr/>
            </p:nvGrpSpPr>
            <p:grpSpPr>
              <a:xfrm>
                <a:off x="339282" y="5365592"/>
                <a:ext cx="1260000" cy="612000"/>
                <a:chOff x="1608563" y="4299310"/>
                <a:chExt cx="1260000" cy="612000"/>
              </a:xfrm>
            </p:grpSpPr>
            <p:sp>
              <p:nvSpPr>
                <p:cNvPr id="1906" name="Google Shape;1906;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7" name="Google Shape;1907;p47"/>
                <p:cNvSpPr txBox="1"/>
                <p:nvPr/>
              </p:nvSpPr>
              <p:spPr>
                <a:xfrm>
                  <a:off x="1690983" y="4343700"/>
                  <a:ext cx="10951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Merger &amp; </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Acquisitions</a:t>
                  </a:r>
                  <a:endParaRPr/>
                </a:p>
              </p:txBody>
            </p:sp>
          </p:grpSp>
          <p:cxnSp>
            <p:nvCxnSpPr>
              <p:cNvPr id="1908" name="Google Shape;1908;p47"/>
              <p:cNvCxnSpPr/>
              <p:nvPr/>
            </p:nvCxnSpPr>
            <p:spPr>
              <a:xfrm rot="10800000">
                <a:off x="969283" y="5111216"/>
                <a:ext cx="2981139" cy="0"/>
              </a:xfrm>
              <a:prstGeom prst="straightConnector1">
                <a:avLst/>
              </a:prstGeom>
              <a:noFill/>
              <a:ln w="9525" cap="flat" cmpd="sng">
                <a:solidFill>
                  <a:srgbClr val="222A35"/>
                </a:solidFill>
                <a:prstDash val="solid"/>
                <a:miter lim="800000"/>
                <a:headEnd type="none" w="sm" len="sm"/>
                <a:tailEnd type="none" w="sm" len="sm"/>
              </a:ln>
            </p:spPr>
          </p:cxnSp>
          <p:cxnSp>
            <p:nvCxnSpPr>
              <p:cNvPr id="1909" name="Google Shape;1909;p47"/>
              <p:cNvCxnSpPr/>
              <p:nvPr/>
            </p:nvCxnSpPr>
            <p:spPr>
              <a:xfrm>
                <a:off x="969282" y="5111216"/>
                <a:ext cx="0" cy="254376"/>
              </a:xfrm>
              <a:prstGeom prst="straightConnector1">
                <a:avLst/>
              </a:prstGeom>
              <a:noFill/>
              <a:ln w="9525" cap="flat" cmpd="sng">
                <a:solidFill>
                  <a:srgbClr val="222A35"/>
                </a:solidFill>
                <a:prstDash val="solid"/>
                <a:miter lim="800000"/>
                <a:headEnd type="none" w="sm" len="sm"/>
                <a:tailEnd type="none" w="sm" len="sm"/>
              </a:ln>
            </p:spPr>
          </p:cxnSp>
          <p:grpSp>
            <p:nvGrpSpPr>
              <p:cNvPr id="1910" name="Google Shape;1910;p47"/>
              <p:cNvGrpSpPr/>
              <p:nvPr/>
            </p:nvGrpSpPr>
            <p:grpSpPr>
              <a:xfrm>
                <a:off x="1806869" y="5367189"/>
                <a:ext cx="1364476" cy="612000"/>
                <a:chOff x="1556332" y="4299310"/>
                <a:chExt cx="1364476" cy="612000"/>
              </a:xfrm>
            </p:grpSpPr>
            <p:sp>
              <p:nvSpPr>
                <p:cNvPr id="1911" name="Google Shape;1911;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1" name="Google Shape;1901;p47"/>
                <p:cNvSpPr txBox="1"/>
                <p:nvPr/>
              </p:nvSpPr>
              <p:spPr>
                <a:xfrm>
                  <a:off x="1556332" y="4343700"/>
                  <a:ext cx="13644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Debt Capital</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Markets</a:t>
                  </a:r>
                  <a:endParaRPr/>
                </a:p>
              </p:txBody>
            </p:sp>
          </p:grpSp>
          <p:grpSp>
            <p:nvGrpSpPr>
              <p:cNvPr id="1912" name="Google Shape;1912;p47"/>
              <p:cNvGrpSpPr/>
              <p:nvPr/>
            </p:nvGrpSpPr>
            <p:grpSpPr>
              <a:xfrm>
                <a:off x="3246551" y="5366114"/>
                <a:ext cx="1407758" cy="612000"/>
                <a:chOff x="3246551" y="5366114"/>
                <a:chExt cx="1407758" cy="612000"/>
              </a:xfrm>
            </p:grpSpPr>
            <p:sp>
              <p:nvSpPr>
                <p:cNvPr id="1913" name="Google Shape;1913;p47"/>
                <p:cNvSpPr/>
                <p:nvPr/>
              </p:nvSpPr>
              <p:spPr>
                <a:xfrm>
                  <a:off x="3320422" y="5366114"/>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14" name="Google Shape;1914;p47"/>
                <p:cNvSpPr txBox="1"/>
                <p:nvPr/>
              </p:nvSpPr>
              <p:spPr>
                <a:xfrm>
                  <a:off x="3246551" y="5441282"/>
                  <a:ext cx="1407758"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300" b="1">
                      <a:solidFill>
                        <a:schemeClr val="dk1"/>
                      </a:solidFill>
                      <a:latin typeface="Montserrat"/>
                      <a:ea typeface="Montserrat"/>
                      <a:cs typeface="Montserrat"/>
                      <a:sym typeface="Montserrat"/>
                    </a:rPr>
                    <a:t>Equity Capital</a:t>
                  </a:r>
                  <a:endParaRPr/>
                </a:p>
                <a:p>
                  <a:pPr marL="0" marR="0" lvl="0" indent="0" algn="ctr" rtl="0">
                    <a:spcBef>
                      <a:spcPts val="0"/>
                    </a:spcBef>
                    <a:spcAft>
                      <a:spcPts val="0"/>
                    </a:spcAft>
                    <a:buNone/>
                  </a:pPr>
                  <a:r>
                    <a:rPr lang="pt-BR" sz="1300" b="1">
                      <a:solidFill>
                        <a:schemeClr val="dk1"/>
                      </a:solidFill>
                      <a:latin typeface="Montserrat"/>
                      <a:ea typeface="Montserrat"/>
                      <a:cs typeface="Montserrat"/>
                      <a:sym typeface="Montserrat"/>
                    </a:rPr>
                    <a:t>Markets</a:t>
                  </a:r>
                  <a:endParaRPr/>
                </a:p>
              </p:txBody>
            </p:sp>
          </p:grpSp>
          <p:cxnSp>
            <p:nvCxnSpPr>
              <p:cNvPr id="1915" name="Google Shape;1915;p47"/>
              <p:cNvCxnSpPr/>
              <p:nvPr/>
            </p:nvCxnSpPr>
            <p:spPr>
              <a:xfrm>
                <a:off x="3950422" y="5111738"/>
                <a:ext cx="0" cy="254376"/>
              </a:xfrm>
              <a:prstGeom prst="straightConnector1">
                <a:avLst/>
              </a:prstGeom>
              <a:noFill/>
              <a:ln w="9525" cap="flat" cmpd="sng">
                <a:solidFill>
                  <a:srgbClr val="222A35"/>
                </a:solidFill>
                <a:prstDash val="solid"/>
                <a:miter lim="800000"/>
                <a:headEnd type="none" w="sm" len="sm"/>
                <a:tailEnd type="none" w="sm" len="sm"/>
              </a:ln>
            </p:spPr>
          </p:cxnSp>
          <p:grpSp>
            <p:nvGrpSpPr>
              <p:cNvPr id="1916" name="Google Shape;1916;p47"/>
              <p:cNvGrpSpPr/>
              <p:nvPr/>
            </p:nvGrpSpPr>
            <p:grpSpPr>
              <a:xfrm>
                <a:off x="5165945" y="4255869"/>
                <a:ext cx="1260000" cy="612000"/>
                <a:chOff x="1608563" y="4299310"/>
                <a:chExt cx="1260000" cy="612000"/>
              </a:xfrm>
            </p:grpSpPr>
            <p:sp>
              <p:nvSpPr>
                <p:cNvPr id="1917" name="Google Shape;1917;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18" name="Google Shape;1918;p47"/>
                <p:cNvSpPr txBox="1"/>
                <p:nvPr/>
              </p:nvSpPr>
              <p:spPr>
                <a:xfrm>
                  <a:off x="1864140" y="4343700"/>
                  <a:ext cx="7488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Private </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Equity</a:t>
                  </a:r>
                  <a:endParaRPr/>
                </a:p>
              </p:txBody>
            </p:sp>
          </p:grpSp>
          <p:cxnSp>
            <p:nvCxnSpPr>
              <p:cNvPr id="1919" name="Google Shape;1919;p47"/>
              <p:cNvCxnSpPr>
                <a:endCxn id="1917" idx="0"/>
              </p:cNvCxnSpPr>
              <p:nvPr/>
            </p:nvCxnSpPr>
            <p:spPr>
              <a:xfrm>
                <a:off x="5795945" y="4087269"/>
                <a:ext cx="0" cy="168600"/>
              </a:xfrm>
              <a:prstGeom prst="straightConnector1">
                <a:avLst/>
              </a:prstGeom>
              <a:noFill/>
              <a:ln w="9525" cap="flat" cmpd="sng">
                <a:solidFill>
                  <a:srgbClr val="222A35"/>
                </a:solidFill>
                <a:prstDash val="solid"/>
                <a:miter lim="800000"/>
                <a:headEnd type="none" w="sm" len="sm"/>
                <a:tailEnd type="none" w="sm" len="sm"/>
              </a:ln>
            </p:spPr>
          </p:cxnSp>
        </p:grpSp>
      </p:grpSp>
      <p:sp>
        <p:nvSpPr>
          <p:cNvPr id="72" name="Google Shape;1610;p43">
            <a:extLst>
              <a:ext uri="{FF2B5EF4-FFF2-40B4-BE49-F238E27FC236}">
                <a16:creationId xmlns:a16="http://schemas.microsoft.com/office/drawing/2014/main" id="{6034CEA5-D256-41A5-854D-724A51317E17}"/>
              </a:ext>
            </a:extLst>
          </p:cNvPr>
          <p:cNvSpPr/>
          <p:nvPr/>
        </p:nvSpPr>
        <p:spPr>
          <a:xfrm>
            <a:off x="336000" y="689550"/>
            <a:ext cx="11520000" cy="360000"/>
          </a:xfrm>
          <a:prstGeom prst="roundRect">
            <a:avLst>
              <a:gd name="adj" fmla="val 16667"/>
            </a:avLst>
          </a:prstGeom>
          <a:solidFill>
            <a:srgbClr val="1F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dirty="0">
                <a:solidFill>
                  <a:schemeClr val="lt1"/>
                </a:solidFill>
                <a:latin typeface="Montserrat"/>
                <a:ea typeface="Montserrat"/>
                <a:cs typeface="Montserrat"/>
                <a:sym typeface="Montserrat"/>
              </a:rPr>
              <a:t>Banco de Investimento</a:t>
            </a:r>
            <a:endParaRPr sz="1800" dirty="0">
              <a:solidFill>
                <a:schemeClr val="lt1"/>
              </a:solidFill>
              <a:latin typeface="Montserrat"/>
              <a:ea typeface="Montserrat"/>
              <a:cs typeface="Montserrat"/>
              <a:sym typeface="Montserrat"/>
            </a:endParaRPr>
          </a:p>
        </p:txBody>
      </p:sp>
      <p:sp>
        <p:nvSpPr>
          <p:cNvPr id="73" name="Rectangle: Rounded Corners 72">
            <a:extLst>
              <a:ext uri="{FF2B5EF4-FFF2-40B4-BE49-F238E27FC236}">
                <a16:creationId xmlns:a16="http://schemas.microsoft.com/office/drawing/2014/main" id="{D15792AD-4A37-40B0-867C-2E5BBA89E908}"/>
              </a:ext>
            </a:extLst>
          </p:cNvPr>
          <p:cNvSpPr/>
          <p:nvPr/>
        </p:nvSpPr>
        <p:spPr>
          <a:xfrm>
            <a:off x="512307" y="1219896"/>
            <a:ext cx="5449662" cy="2664676"/>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endParaRPr>
          </a:p>
          <a:p>
            <a:pPr algn="ctr"/>
            <a:r>
              <a:rPr lang="pt-BR" dirty="0">
                <a:solidFill>
                  <a:schemeClr val="tx1"/>
                </a:solidFill>
              </a:rPr>
              <a:t>Possuem regulamentação própria</a:t>
            </a:r>
          </a:p>
          <a:p>
            <a:pPr algn="ctr"/>
            <a:endParaRPr lang="pt-BR" dirty="0">
              <a:solidFill>
                <a:schemeClr val="tx1"/>
              </a:solidFill>
            </a:endParaRPr>
          </a:p>
          <a:p>
            <a:pPr marL="525146" lvl="0" indent="-285750">
              <a:spcBef>
                <a:spcPts val="944"/>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Separados dos bancos comerciais</a:t>
            </a:r>
            <a:endParaRPr lang="pt-BR" dirty="0"/>
          </a:p>
          <a:p>
            <a:pPr marL="525146" lvl="0" indent="-285750">
              <a:spcBef>
                <a:spcPts val="944"/>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Não possuem contas correntes</a:t>
            </a:r>
          </a:p>
          <a:p>
            <a:pPr marL="525146" lvl="0" indent="-285750">
              <a:spcBef>
                <a:spcPts val="960"/>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Operações geralmente mais arriscadas, de médio a longo prazo</a:t>
            </a:r>
            <a:endParaRPr lang="pt-BR" dirty="0"/>
          </a:p>
          <a:p>
            <a:pPr marL="525146" lvl="0" indent="-285750">
              <a:spcBef>
                <a:spcPts val="960"/>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Mais inseridos no mercado de capitais</a:t>
            </a:r>
            <a:endParaRPr lang="pt-BR" dirty="0"/>
          </a:p>
          <a:p>
            <a:endParaRPr lang="en-US" dirty="0">
              <a:solidFill>
                <a:schemeClr val="tx1"/>
              </a:solidFill>
            </a:endParaRPr>
          </a:p>
        </p:txBody>
      </p:sp>
      <p:sp>
        <p:nvSpPr>
          <p:cNvPr id="1920" name="Google Shape;1920;p47"/>
          <p:cNvSpPr/>
          <p:nvPr/>
        </p:nvSpPr>
        <p:spPr>
          <a:xfrm>
            <a:off x="226544" y="1115141"/>
            <a:ext cx="6277210" cy="2992040"/>
          </a:xfrm>
          <a:prstGeom prst="rect">
            <a:avLst/>
          </a:prstGeom>
          <a:solidFill>
            <a:srgbClr val="FFFFFF">
              <a:alpha val="69803"/>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D83A9-4A49-4C02-AD63-2007ACD3DCDD}"/>
              </a:ext>
            </a:extLst>
          </p:cNvPr>
          <p:cNvSpPr>
            <a:spLocks noGrp="1"/>
          </p:cNvSpPr>
          <p:nvPr>
            <p:ph type="dt" sz="half" idx="10"/>
          </p:nvPr>
        </p:nvSpPr>
        <p:spPr/>
        <p:txBody>
          <a:bodyPr/>
          <a:lstStyle/>
          <a:p>
            <a:fld id="{B1B48E32-621F-404D-B280-F75E0F183B52}" type="datetime1">
              <a:rPr lang="en-US" smtClean="0"/>
              <a:t>5/26/2020</a:t>
            </a:fld>
            <a:endParaRPr lang="en-US"/>
          </a:p>
        </p:txBody>
      </p:sp>
      <p:sp>
        <p:nvSpPr>
          <p:cNvPr id="3" name="Slide Number Placeholder 2">
            <a:extLst>
              <a:ext uri="{FF2B5EF4-FFF2-40B4-BE49-F238E27FC236}">
                <a16:creationId xmlns:a16="http://schemas.microsoft.com/office/drawing/2014/main" id="{433EFDD6-ACC2-49CE-B913-8BE070029657}"/>
              </a:ext>
            </a:extLst>
          </p:cNvPr>
          <p:cNvSpPr>
            <a:spLocks noGrp="1"/>
          </p:cNvSpPr>
          <p:nvPr>
            <p:ph type="sldNum" sz="quarter" idx="12"/>
          </p:nvPr>
        </p:nvSpPr>
        <p:spPr/>
        <p:txBody>
          <a:bodyPr/>
          <a:lstStyle/>
          <a:p>
            <a:fld id="{59F833C3-D889-4A24-B36F-98C6F562E13E}" type="slidenum">
              <a:rPr lang="en-US" smtClean="0"/>
              <a:t>11</a:t>
            </a:fld>
            <a:endParaRPr lang="en-US"/>
          </a:p>
        </p:txBody>
      </p:sp>
      <p:sp>
        <p:nvSpPr>
          <p:cNvPr id="4" name="Text Placeholder 3">
            <a:extLst>
              <a:ext uri="{FF2B5EF4-FFF2-40B4-BE49-F238E27FC236}">
                <a16:creationId xmlns:a16="http://schemas.microsoft.com/office/drawing/2014/main" id="{F0F7E5F0-3700-4B5A-BE07-C9536654F371}"/>
              </a:ext>
            </a:extLst>
          </p:cNvPr>
          <p:cNvSpPr>
            <a:spLocks noGrp="1"/>
          </p:cNvSpPr>
          <p:nvPr>
            <p:ph type="body" sz="quarter" idx="13"/>
          </p:nvPr>
        </p:nvSpPr>
        <p:spPr/>
        <p:txBody>
          <a:bodyPr/>
          <a:lstStyle/>
          <a:p>
            <a:r>
              <a:rPr lang="en-US" dirty="0" err="1"/>
              <a:t>Linha</a:t>
            </a:r>
            <a:r>
              <a:rPr lang="en-US" dirty="0"/>
              <a:t> do Tempo – da </a:t>
            </a:r>
            <a:r>
              <a:rPr lang="en-US" dirty="0" err="1"/>
              <a:t>Idade</a:t>
            </a:r>
            <a:r>
              <a:rPr lang="en-US" dirty="0"/>
              <a:t> </a:t>
            </a:r>
            <a:r>
              <a:rPr lang="en-US" dirty="0" err="1"/>
              <a:t>Média</a:t>
            </a:r>
            <a:r>
              <a:rPr lang="en-US" dirty="0"/>
              <a:t> </a:t>
            </a:r>
            <a:r>
              <a:rPr lang="en-US" dirty="0" err="1"/>
              <a:t>até</a:t>
            </a:r>
            <a:r>
              <a:rPr lang="en-US" dirty="0"/>
              <a:t> o </a:t>
            </a:r>
            <a:r>
              <a:rPr lang="en-US" dirty="0" err="1"/>
              <a:t>Século</a:t>
            </a:r>
            <a:r>
              <a:rPr lang="en-US" dirty="0"/>
              <a:t> XIX</a:t>
            </a:r>
          </a:p>
        </p:txBody>
      </p:sp>
      <p:sp>
        <p:nvSpPr>
          <p:cNvPr id="6" name="Text Placeholder 5">
            <a:extLst>
              <a:ext uri="{FF2B5EF4-FFF2-40B4-BE49-F238E27FC236}">
                <a16:creationId xmlns:a16="http://schemas.microsoft.com/office/drawing/2014/main" id="{E34699EF-6DAE-40F5-B79A-0E133B3E93E8}"/>
              </a:ext>
            </a:extLst>
          </p:cNvPr>
          <p:cNvSpPr>
            <a:spLocks noGrp="1"/>
          </p:cNvSpPr>
          <p:nvPr>
            <p:ph type="body" sz="quarter" idx="15"/>
          </p:nvPr>
        </p:nvSpPr>
        <p:spPr>
          <a:xfrm>
            <a:off x="2846871" y="2484163"/>
            <a:ext cx="1547813" cy="3278008"/>
          </a:xfrm>
        </p:spPr>
        <p:txBody>
          <a:bodyPr/>
          <a:lstStyle/>
          <a:p>
            <a:pPr marL="0" indent="0">
              <a:spcBef>
                <a:spcPts val="0"/>
              </a:spcBef>
            </a:pPr>
            <a:r>
              <a:rPr lang="en-US" dirty="0"/>
              <a:t> </a:t>
            </a:r>
            <a:r>
              <a:rPr lang="en-US" dirty="0" err="1"/>
              <a:t>Origem</a:t>
            </a:r>
            <a:r>
              <a:rPr lang="en-US" dirty="0"/>
              <a:t>: </a:t>
            </a:r>
            <a:r>
              <a:rPr lang="en-US" dirty="0" err="1"/>
              <a:t>comerciantes</a:t>
            </a:r>
            <a:r>
              <a:rPr lang="en-US" dirty="0"/>
              <a:t> de commodities (</a:t>
            </a:r>
            <a:r>
              <a:rPr lang="en-US" dirty="0" err="1"/>
              <a:t>grãos</a:t>
            </a:r>
            <a:r>
              <a:rPr lang="en-US" dirty="0"/>
              <a:t>, </a:t>
            </a:r>
            <a:r>
              <a:rPr lang="en-US" dirty="0" err="1"/>
              <a:t>seda</a:t>
            </a:r>
            <a:r>
              <a:rPr lang="en-US" dirty="0"/>
              <a:t>, </a:t>
            </a:r>
            <a:r>
              <a:rPr lang="en-US" dirty="0" err="1"/>
              <a:t>metais</a:t>
            </a:r>
            <a:r>
              <a:rPr lang="en-US" dirty="0"/>
              <a:t>…)</a:t>
            </a:r>
          </a:p>
          <a:p>
            <a:pPr marL="0" indent="0">
              <a:spcBef>
                <a:spcPts val="0"/>
              </a:spcBef>
            </a:pPr>
            <a:endParaRPr lang="en-US" dirty="0"/>
          </a:p>
          <a:p>
            <a:pPr marL="0" indent="0">
              <a:spcBef>
                <a:spcPts val="0"/>
              </a:spcBef>
            </a:pPr>
            <a:r>
              <a:rPr lang="en-US" dirty="0"/>
              <a:t> </a:t>
            </a:r>
            <a:r>
              <a:rPr lang="en-US" dirty="0" err="1"/>
              <a:t>Centros</a:t>
            </a:r>
            <a:r>
              <a:rPr lang="en-US" dirty="0"/>
              <a:t> </a:t>
            </a:r>
            <a:r>
              <a:rPr lang="en-US" dirty="0" err="1"/>
              <a:t>comerciais</a:t>
            </a:r>
            <a:r>
              <a:rPr lang="en-US" dirty="0"/>
              <a:t> </a:t>
            </a:r>
            <a:r>
              <a:rPr lang="en-US" dirty="0" err="1"/>
              <a:t>na</a:t>
            </a:r>
            <a:r>
              <a:rPr lang="en-US" dirty="0"/>
              <a:t> </a:t>
            </a:r>
            <a:r>
              <a:rPr lang="en-US" dirty="0" err="1"/>
              <a:t>Itália</a:t>
            </a:r>
            <a:r>
              <a:rPr lang="en-US" dirty="0"/>
              <a:t>: Siena, </a:t>
            </a:r>
            <a:r>
              <a:rPr lang="en-US" dirty="0" err="1"/>
              <a:t>Florença</a:t>
            </a:r>
            <a:r>
              <a:rPr lang="en-US" dirty="0"/>
              <a:t> e </a:t>
            </a:r>
            <a:r>
              <a:rPr lang="en-US" dirty="0" err="1"/>
              <a:t>Gênova</a:t>
            </a:r>
            <a:endParaRPr lang="en-US" dirty="0"/>
          </a:p>
          <a:p>
            <a:pPr marL="0" indent="0">
              <a:spcBef>
                <a:spcPts val="0"/>
              </a:spcBef>
            </a:pPr>
            <a:endParaRPr lang="en-US" dirty="0"/>
          </a:p>
          <a:p>
            <a:pPr marL="0" indent="0">
              <a:spcBef>
                <a:spcPts val="0"/>
              </a:spcBef>
            </a:pPr>
            <a:r>
              <a:rPr lang="en-US" dirty="0"/>
              <a:t> </a:t>
            </a:r>
            <a:r>
              <a:rPr lang="en-US" dirty="0" err="1"/>
              <a:t>Baseados</a:t>
            </a:r>
            <a:r>
              <a:rPr lang="en-US" dirty="0"/>
              <a:t> </a:t>
            </a:r>
            <a:r>
              <a:rPr lang="en-US" dirty="0" err="1"/>
              <a:t>em</a:t>
            </a:r>
            <a:r>
              <a:rPr lang="en-US" dirty="0"/>
              <a:t> capital </a:t>
            </a:r>
            <a:r>
              <a:rPr lang="en-US" dirty="0" err="1"/>
              <a:t>próprio</a:t>
            </a:r>
            <a:r>
              <a:rPr lang="en-US" dirty="0"/>
              <a:t> familiar</a:t>
            </a:r>
          </a:p>
          <a:p>
            <a:pPr marL="0" indent="0">
              <a:spcBef>
                <a:spcPts val="0"/>
              </a:spcBef>
            </a:pPr>
            <a:endParaRPr lang="en-US" dirty="0"/>
          </a:p>
          <a:p>
            <a:pPr marL="0" indent="0">
              <a:spcBef>
                <a:spcPts val="0"/>
              </a:spcBef>
            </a:pPr>
            <a:r>
              <a:rPr lang="en-US" dirty="0"/>
              <a:t> </a:t>
            </a:r>
            <a:r>
              <a:rPr lang="en-US" dirty="0" err="1"/>
              <a:t>Instrumentos</a:t>
            </a:r>
            <a:r>
              <a:rPr lang="en-US" dirty="0"/>
              <a:t>: cartas de </a:t>
            </a:r>
            <a:r>
              <a:rPr lang="en-US" dirty="0" err="1"/>
              <a:t>troca</a:t>
            </a:r>
            <a:endParaRPr lang="en-US" dirty="0"/>
          </a:p>
        </p:txBody>
      </p:sp>
      <p:sp>
        <p:nvSpPr>
          <p:cNvPr id="7" name="Text Placeholder 6">
            <a:extLst>
              <a:ext uri="{FF2B5EF4-FFF2-40B4-BE49-F238E27FC236}">
                <a16:creationId xmlns:a16="http://schemas.microsoft.com/office/drawing/2014/main" id="{54267AB0-9604-4A06-AE2C-3B9BF9FB82FE}"/>
              </a:ext>
            </a:extLst>
          </p:cNvPr>
          <p:cNvSpPr>
            <a:spLocks noGrp="1"/>
          </p:cNvSpPr>
          <p:nvPr>
            <p:ph type="body" sz="quarter" idx="16"/>
          </p:nvPr>
        </p:nvSpPr>
        <p:spPr>
          <a:xfrm>
            <a:off x="4641710" y="2484163"/>
            <a:ext cx="1642183" cy="3278008"/>
          </a:xfrm>
        </p:spPr>
        <p:txBody>
          <a:bodyPr/>
          <a:lstStyle/>
          <a:p>
            <a:pPr marL="0" indent="0">
              <a:spcBef>
                <a:spcPts val="0"/>
              </a:spcBef>
            </a:pPr>
            <a:r>
              <a:rPr lang="en-US" dirty="0"/>
              <a:t> </a:t>
            </a:r>
            <a:r>
              <a:rPr lang="en-US" dirty="0" err="1"/>
              <a:t>Expansão</a:t>
            </a:r>
            <a:r>
              <a:rPr lang="en-US" dirty="0"/>
              <a:t> para </a:t>
            </a:r>
            <a:r>
              <a:rPr lang="en-US" dirty="0" err="1"/>
              <a:t>além</a:t>
            </a:r>
            <a:r>
              <a:rPr lang="en-US" dirty="0"/>
              <a:t> das </a:t>
            </a:r>
            <a:r>
              <a:rPr lang="en-US" dirty="0" err="1"/>
              <a:t>famílias</a:t>
            </a:r>
            <a:r>
              <a:rPr lang="en-US" dirty="0"/>
              <a:t> e </a:t>
            </a:r>
            <a:r>
              <a:rPr lang="en-US" dirty="0" err="1"/>
              <a:t>início</a:t>
            </a:r>
            <a:r>
              <a:rPr lang="en-US" dirty="0"/>
              <a:t> de </a:t>
            </a:r>
            <a:r>
              <a:rPr lang="en-US" dirty="0" err="1"/>
              <a:t>parcerias</a:t>
            </a:r>
            <a:r>
              <a:rPr lang="en-US" dirty="0"/>
              <a:t> </a:t>
            </a:r>
          </a:p>
          <a:p>
            <a:pPr marL="0" indent="0">
              <a:spcBef>
                <a:spcPts val="0"/>
              </a:spcBef>
            </a:pPr>
            <a:endParaRPr lang="en-US" dirty="0"/>
          </a:p>
          <a:p>
            <a:pPr marL="0" indent="0">
              <a:spcBef>
                <a:spcPts val="0"/>
              </a:spcBef>
            </a:pPr>
            <a:r>
              <a:rPr lang="en-US" dirty="0"/>
              <a:t> </a:t>
            </a:r>
            <a:r>
              <a:rPr lang="en-US" dirty="0" err="1"/>
              <a:t>Instrumentos</a:t>
            </a:r>
            <a:r>
              <a:rPr lang="en-US" dirty="0"/>
              <a:t> para </a:t>
            </a:r>
            <a:r>
              <a:rPr lang="en-US" dirty="0" err="1"/>
              <a:t>vendas</a:t>
            </a:r>
            <a:r>
              <a:rPr lang="en-US" dirty="0"/>
              <a:t> </a:t>
            </a:r>
            <a:r>
              <a:rPr lang="en-US" dirty="0" err="1"/>
              <a:t>futuras</a:t>
            </a:r>
            <a:r>
              <a:rPr lang="en-US" dirty="0"/>
              <a:t> e </a:t>
            </a:r>
            <a:r>
              <a:rPr lang="en-US" dirty="0" err="1"/>
              <a:t>financiamento</a:t>
            </a:r>
            <a:r>
              <a:rPr lang="en-US" dirty="0"/>
              <a:t> de </a:t>
            </a:r>
            <a:r>
              <a:rPr lang="en-US" dirty="0" err="1"/>
              <a:t>longo</a:t>
            </a:r>
            <a:r>
              <a:rPr lang="en-US" dirty="0"/>
              <a:t> </a:t>
            </a:r>
            <a:r>
              <a:rPr lang="en-US" dirty="0" err="1"/>
              <a:t>prazo</a:t>
            </a:r>
            <a:r>
              <a:rPr lang="en-US" dirty="0"/>
              <a:t> </a:t>
            </a:r>
          </a:p>
          <a:p>
            <a:pPr marL="0" indent="0">
              <a:spcBef>
                <a:spcPts val="0"/>
              </a:spcBef>
            </a:pPr>
            <a:endParaRPr lang="en-US" dirty="0"/>
          </a:p>
          <a:p>
            <a:pPr marL="0" indent="0">
              <a:spcBef>
                <a:spcPts val="0"/>
              </a:spcBef>
            </a:pPr>
            <a:r>
              <a:rPr lang="en-US" dirty="0"/>
              <a:t> </a:t>
            </a:r>
            <a:r>
              <a:rPr lang="en-US" dirty="0" err="1"/>
              <a:t>Início</a:t>
            </a:r>
            <a:r>
              <a:rPr lang="en-US" dirty="0"/>
              <a:t> do </a:t>
            </a:r>
            <a:r>
              <a:rPr lang="en-US" dirty="0" err="1"/>
              <a:t>uso</a:t>
            </a:r>
            <a:r>
              <a:rPr lang="en-US" dirty="0"/>
              <a:t> de </a:t>
            </a:r>
            <a:r>
              <a:rPr lang="en-US" dirty="0" err="1"/>
              <a:t>instrumentos</a:t>
            </a:r>
            <a:r>
              <a:rPr lang="en-US" dirty="0"/>
              <a:t> </a:t>
            </a:r>
            <a:r>
              <a:rPr lang="en-US" dirty="0" err="1"/>
              <a:t>financeiros</a:t>
            </a:r>
            <a:r>
              <a:rPr lang="en-US" dirty="0"/>
              <a:t> para se </a:t>
            </a:r>
            <a:r>
              <a:rPr lang="en-US" dirty="0" err="1"/>
              <a:t>financiarem</a:t>
            </a:r>
            <a:r>
              <a:rPr lang="en-US" dirty="0"/>
              <a:t> </a:t>
            </a:r>
          </a:p>
          <a:p>
            <a:pPr marL="0" indent="0">
              <a:spcBef>
                <a:spcPts val="0"/>
              </a:spcBef>
              <a:buNone/>
            </a:pPr>
            <a:endParaRPr lang="en-US" dirty="0"/>
          </a:p>
        </p:txBody>
      </p:sp>
      <p:sp>
        <p:nvSpPr>
          <p:cNvPr id="8" name="Text Placeholder 7">
            <a:extLst>
              <a:ext uri="{FF2B5EF4-FFF2-40B4-BE49-F238E27FC236}">
                <a16:creationId xmlns:a16="http://schemas.microsoft.com/office/drawing/2014/main" id="{A7BCFC56-09E4-480E-A52E-BB9842A15B0C}"/>
              </a:ext>
            </a:extLst>
          </p:cNvPr>
          <p:cNvSpPr>
            <a:spLocks noGrp="1"/>
          </p:cNvSpPr>
          <p:nvPr>
            <p:ph type="body" sz="quarter" idx="17"/>
          </p:nvPr>
        </p:nvSpPr>
        <p:spPr>
          <a:xfrm>
            <a:off x="6443543" y="2484163"/>
            <a:ext cx="1642183" cy="3278008"/>
          </a:xfrm>
        </p:spPr>
        <p:txBody>
          <a:bodyPr/>
          <a:lstStyle/>
          <a:p>
            <a:pPr marL="0" indent="0">
              <a:spcBef>
                <a:spcPts val="0"/>
              </a:spcBef>
            </a:pPr>
            <a:r>
              <a:rPr lang="en-US" dirty="0"/>
              <a:t> </a:t>
            </a:r>
            <a:r>
              <a:rPr lang="en-US" dirty="0" err="1"/>
              <a:t>Filiais</a:t>
            </a:r>
            <a:r>
              <a:rPr lang="en-US" dirty="0"/>
              <a:t> e correspondents</a:t>
            </a:r>
          </a:p>
          <a:p>
            <a:pPr marL="0" indent="0">
              <a:spcBef>
                <a:spcPts val="0"/>
              </a:spcBef>
            </a:pPr>
            <a:endParaRPr lang="en-US" dirty="0"/>
          </a:p>
          <a:p>
            <a:pPr marL="0" indent="0">
              <a:spcBef>
                <a:spcPts val="0"/>
              </a:spcBef>
            </a:pPr>
            <a:r>
              <a:rPr lang="en-US" dirty="0"/>
              <a:t> </a:t>
            </a:r>
            <a:r>
              <a:rPr lang="en-US" dirty="0" err="1"/>
              <a:t>Ganho</a:t>
            </a:r>
            <a:r>
              <a:rPr lang="en-US" dirty="0"/>
              <a:t> de </a:t>
            </a:r>
            <a:r>
              <a:rPr lang="en-US" dirty="0" err="1"/>
              <a:t>notoriedade</a:t>
            </a:r>
            <a:r>
              <a:rPr lang="en-US" dirty="0"/>
              <a:t> – </a:t>
            </a:r>
            <a:r>
              <a:rPr lang="en-US" dirty="0" err="1"/>
              <a:t>Realeza</a:t>
            </a:r>
            <a:r>
              <a:rPr lang="en-US" dirty="0"/>
              <a:t> e </a:t>
            </a:r>
            <a:r>
              <a:rPr lang="en-US" dirty="0" err="1"/>
              <a:t>Igreja</a:t>
            </a:r>
            <a:endParaRPr lang="en-US" dirty="0"/>
          </a:p>
          <a:p>
            <a:pPr marL="0" indent="0">
              <a:spcBef>
                <a:spcPts val="0"/>
              </a:spcBef>
            </a:pPr>
            <a:endParaRPr lang="en-US" dirty="0"/>
          </a:p>
          <a:p>
            <a:pPr marL="0" indent="0">
              <a:spcBef>
                <a:spcPts val="0"/>
              </a:spcBef>
            </a:pPr>
            <a:r>
              <a:rPr lang="en-US" dirty="0"/>
              <a:t> </a:t>
            </a:r>
            <a:r>
              <a:rPr lang="en-US" dirty="0" err="1"/>
              <a:t>Séc</a:t>
            </a:r>
            <a:r>
              <a:rPr lang="en-US" dirty="0"/>
              <a:t>. XVII – </a:t>
            </a:r>
            <a:r>
              <a:rPr lang="en-US" dirty="0" err="1"/>
              <a:t>desnvolvimeento</a:t>
            </a:r>
            <a:r>
              <a:rPr lang="en-US" dirty="0"/>
              <a:t> </a:t>
            </a:r>
            <a:r>
              <a:rPr lang="en-US" dirty="0" err="1"/>
              <a:t>em</a:t>
            </a:r>
            <a:r>
              <a:rPr lang="en-US" dirty="0"/>
              <a:t> </a:t>
            </a:r>
            <a:r>
              <a:rPr lang="en-US" dirty="0" err="1"/>
              <a:t>Amsterdã</a:t>
            </a:r>
            <a:r>
              <a:rPr lang="en-US" dirty="0"/>
              <a:t> e </a:t>
            </a:r>
            <a:r>
              <a:rPr lang="en-US" dirty="0" err="1"/>
              <a:t>Londres</a:t>
            </a:r>
            <a:endParaRPr lang="en-US" dirty="0"/>
          </a:p>
          <a:p>
            <a:pPr marL="0" indent="0">
              <a:spcBef>
                <a:spcPts val="0"/>
              </a:spcBef>
            </a:pPr>
            <a:endParaRPr lang="en-US" dirty="0"/>
          </a:p>
          <a:p>
            <a:pPr marL="0" indent="0">
              <a:spcBef>
                <a:spcPts val="0"/>
              </a:spcBef>
            </a:pPr>
            <a:r>
              <a:rPr lang="en-US" dirty="0"/>
              <a:t> </a:t>
            </a:r>
            <a:r>
              <a:rPr lang="en-US" dirty="0" err="1"/>
              <a:t>Primeira</a:t>
            </a:r>
            <a:r>
              <a:rPr lang="en-US" dirty="0"/>
              <a:t> </a:t>
            </a:r>
            <a:r>
              <a:rPr lang="en-US" dirty="0" err="1"/>
              <a:t>emissão</a:t>
            </a:r>
            <a:r>
              <a:rPr lang="en-US" dirty="0"/>
              <a:t> de </a:t>
            </a:r>
            <a:r>
              <a:rPr lang="en-US" dirty="0" err="1"/>
              <a:t>ações</a:t>
            </a:r>
            <a:r>
              <a:rPr lang="en-US" dirty="0"/>
              <a:t> – </a:t>
            </a:r>
            <a:r>
              <a:rPr lang="en-US" dirty="0" err="1"/>
              <a:t>Companhias</a:t>
            </a:r>
            <a:r>
              <a:rPr lang="en-US" dirty="0"/>
              <a:t> das </a:t>
            </a:r>
            <a:r>
              <a:rPr lang="en-US" dirty="0" err="1"/>
              <a:t>Índias</a:t>
            </a:r>
            <a:r>
              <a:rPr lang="en-US" dirty="0"/>
              <a:t> </a:t>
            </a:r>
            <a:r>
              <a:rPr lang="en-US" dirty="0" err="1"/>
              <a:t>Orientais</a:t>
            </a:r>
            <a:endParaRPr lang="en-US" dirty="0"/>
          </a:p>
          <a:p>
            <a:pPr marL="0" indent="0">
              <a:spcBef>
                <a:spcPts val="0"/>
              </a:spcBef>
            </a:pPr>
            <a:endParaRPr lang="en-US" dirty="0"/>
          </a:p>
        </p:txBody>
      </p:sp>
      <p:sp>
        <p:nvSpPr>
          <p:cNvPr id="9" name="Text Placeholder 8">
            <a:extLst>
              <a:ext uri="{FF2B5EF4-FFF2-40B4-BE49-F238E27FC236}">
                <a16:creationId xmlns:a16="http://schemas.microsoft.com/office/drawing/2014/main" id="{B495BC9A-103F-4487-9CF2-5FABA7205800}"/>
              </a:ext>
            </a:extLst>
          </p:cNvPr>
          <p:cNvSpPr>
            <a:spLocks noGrp="1"/>
          </p:cNvSpPr>
          <p:nvPr>
            <p:ph type="body" sz="quarter" idx="18"/>
          </p:nvPr>
        </p:nvSpPr>
        <p:spPr>
          <a:xfrm>
            <a:off x="8272866" y="2484163"/>
            <a:ext cx="1642183" cy="3278008"/>
          </a:xfrm>
        </p:spPr>
        <p:txBody>
          <a:bodyPr/>
          <a:lstStyle/>
          <a:p>
            <a:pPr marL="0" indent="0">
              <a:spcBef>
                <a:spcPts val="0"/>
              </a:spcBef>
            </a:pPr>
            <a:r>
              <a:rPr lang="en-US" dirty="0"/>
              <a:t> </a:t>
            </a:r>
            <a:r>
              <a:rPr lang="en-US" dirty="0" err="1"/>
              <a:t>Primeiras</a:t>
            </a:r>
            <a:r>
              <a:rPr lang="en-US" dirty="0"/>
              <a:t> </a:t>
            </a:r>
            <a:r>
              <a:rPr lang="en-US" dirty="0" err="1"/>
              <a:t>emissões</a:t>
            </a:r>
            <a:r>
              <a:rPr lang="en-US" dirty="0"/>
              <a:t> de </a:t>
            </a:r>
            <a:r>
              <a:rPr lang="en-US" dirty="0" err="1"/>
              <a:t>ações</a:t>
            </a:r>
            <a:r>
              <a:rPr lang="en-US" dirty="0"/>
              <a:t> – </a:t>
            </a:r>
            <a:r>
              <a:rPr lang="en-US" dirty="0" err="1"/>
              <a:t>Companhias</a:t>
            </a:r>
            <a:r>
              <a:rPr lang="en-US" dirty="0"/>
              <a:t> das </a:t>
            </a:r>
            <a:r>
              <a:rPr lang="en-US" dirty="0" err="1"/>
              <a:t>Índias</a:t>
            </a:r>
            <a:r>
              <a:rPr lang="en-US" dirty="0"/>
              <a:t> </a:t>
            </a:r>
            <a:r>
              <a:rPr lang="en-US" dirty="0" err="1"/>
              <a:t>Orientais</a:t>
            </a:r>
            <a:endParaRPr lang="en-US" dirty="0"/>
          </a:p>
          <a:p>
            <a:pPr marL="0" indent="0">
              <a:spcBef>
                <a:spcPts val="0"/>
              </a:spcBef>
            </a:pPr>
            <a:endParaRPr lang="en-US" dirty="0"/>
          </a:p>
          <a:p>
            <a:pPr marL="0" indent="0">
              <a:spcBef>
                <a:spcPts val="0"/>
              </a:spcBef>
            </a:pPr>
            <a:r>
              <a:rPr lang="en-US" dirty="0"/>
              <a:t> </a:t>
            </a:r>
            <a:r>
              <a:rPr lang="en-US" dirty="0" err="1"/>
              <a:t>Aprimoramento</a:t>
            </a:r>
            <a:r>
              <a:rPr lang="en-US" dirty="0"/>
              <a:t> - </a:t>
            </a:r>
            <a:r>
              <a:rPr lang="en-US" dirty="0" err="1"/>
              <a:t>emissão</a:t>
            </a:r>
            <a:r>
              <a:rPr lang="en-US" dirty="0"/>
              <a:t> e </a:t>
            </a:r>
            <a:r>
              <a:rPr lang="en-US" dirty="0" err="1"/>
              <a:t>distribuição</a:t>
            </a:r>
            <a:r>
              <a:rPr lang="en-US" dirty="0"/>
              <a:t> de </a:t>
            </a:r>
            <a:r>
              <a:rPr lang="en-US" dirty="0" err="1"/>
              <a:t>títulos</a:t>
            </a:r>
            <a:endParaRPr lang="en-US" dirty="0"/>
          </a:p>
          <a:p>
            <a:pPr marL="0" indent="0">
              <a:spcBef>
                <a:spcPts val="0"/>
              </a:spcBef>
            </a:pPr>
            <a:endParaRPr lang="en-US" dirty="0"/>
          </a:p>
          <a:p>
            <a:pPr marL="0" indent="0">
              <a:spcBef>
                <a:spcPts val="0"/>
              </a:spcBef>
            </a:pPr>
            <a:r>
              <a:rPr lang="en-US" dirty="0"/>
              <a:t> </a:t>
            </a:r>
            <a:r>
              <a:rPr lang="en-US" dirty="0" err="1"/>
              <a:t>Início</a:t>
            </a:r>
            <a:r>
              <a:rPr lang="en-US" dirty="0"/>
              <a:t> da </a:t>
            </a:r>
            <a:r>
              <a:rPr lang="en-US" dirty="0" err="1"/>
              <a:t>Revolução</a:t>
            </a:r>
            <a:r>
              <a:rPr lang="en-US" dirty="0"/>
              <a:t> Industrial: </a:t>
            </a:r>
            <a:r>
              <a:rPr lang="en-US" dirty="0" err="1"/>
              <a:t>maiores</a:t>
            </a:r>
            <a:r>
              <a:rPr lang="en-US" dirty="0"/>
              <a:t> </a:t>
            </a:r>
            <a:r>
              <a:rPr lang="en-US" dirty="0" err="1"/>
              <a:t>necessidades</a:t>
            </a:r>
            <a:r>
              <a:rPr lang="en-US" dirty="0"/>
              <a:t> de </a:t>
            </a:r>
            <a:r>
              <a:rPr lang="en-US" dirty="0" err="1"/>
              <a:t>finaciamento</a:t>
            </a:r>
            <a:endParaRPr lang="en-US" dirty="0"/>
          </a:p>
        </p:txBody>
      </p:sp>
      <p:sp>
        <p:nvSpPr>
          <p:cNvPr id="10" name="Text Placeholder 9">
            <a:extLst>
              <a:ext uri="{FF2B5EF4-FFF2-40B4-BE49-F238E27FC236}">
                <a16:creationId xmlns:a16="http://schemas.microsoft.com/office/drawing/2014/main" id="{7B2DFEE0-1EEA-435C-95B3-376F66EE6F6C}"/>
              </a:ext>
            </a:extLst>
          </p:cNvPr>
          <p:cNvSpPr>
            <a:spLocks noGrp="1"/>
          </p:cNvSpPr>
          <p:nvPr>
            <p:ph type="body" sz="quarter" idx="19"/>
          </p:nvPr>
        </p:nvSpPr>
        <p:spPr>
          <a:xfrm>
            <a:off x="10018502" y="2484163"/>
            <a:ext cx="1547813" cy="3278008"/>
          </a:xfrm>
        </p:spPr>
        <p:txBody>
          <a:bodyPr/>
          <a:lstStyle/>
          <a:p>
            <a:pPr marL="0" indent="0">
              <a:spcBef>
                <a:spcPts val="0"/>
              </a:spcBef>
            </a:pPr>
            <a:r>
              <a:rPr lang="en-US" dirty="0"/>
              <a:t> </a:t>
            </a:r>
            <a:r>
              <a:rPr lang="en-US" dirty="0" err="1"/>
              <a:t>Guerras</a:t>
            </a:r>
            <a:r>
              <a:rPr lang="en-US" dirty="0"/>
              <a:t> </a:t>
            </a:r>
            <a:r>
              <a:rPr lang="en-US" dirty="0" err="1"/>
              <a:t>trouxeram</a:t>
            </a:r>
            <a:r>
              <a:rPr lang="en-US" dirty="0"/>
              <a:t> a </a:t>
            </a:r>
            <a:r>
              <a:rPr lang="en-US" dirty="0" err="1"/>
              <a:t>necessidade</a:t>
            </a:r>
            <a:r>
              <a:rPr lang="en-US" dirty="0"/>
              <a:t> de </a:t>
            </a:r>
            <a:r>
              <a:rPr lang="en-US" dirty="0" err="1"/>
              <a:t>maiores</a:t>
            </a:r>
            <a:r>
              <a:rPr lang="en-US" dirty="0"/>
              <a:t> </a:t>
            </a:r>
            <a:r>
              <a:rPr lang="en-US" dirty="0" err="1"/>
              <a:t>financiamentos</a:t>
            </a:r>
            <a:endParaRPr lang="en-US" dirty="0"/>
          </a:p>
          <a:p>
            <a:pPr marL="0" indent="0">
              <a:spcBef>
                <a:spcPts val="0"/>
              </a:spcBef>
            </a:pPr>
            <a:endParaRPr lang="en-US" dirty="0"/>
          </a:p>
          <a:p>
            <a:pPr marL="0" indent="0">
              <a:spcBef>
                <a:spcPts val="0"/>
              </a:spcBef>
            </a:pPr>
            <a:r>
              <a:rPr lang="en-US" dirty="0"/>
              <a:t> </a:t>
            </a:r>
            <a:r>
              <a:rPr lang="en-US" dirty="0" err="1"/>
              <a:t>Expansão</a:t>
            </a:r>
            <a:r>
              <a:rPr lang="en-US" dirty="0"/>
              <a:t> da </a:t>
            </a:r>
            <a:r>
              <a:rPr lang="en-US" dirty="0" err="1"/>
              <a:t>Revolução</a:t>
            </a:r>
            <a:r>
              <a:rPr lang="en-US" dirty="0"/>
              <a:t> Industrial</a:t>
            </a:r>
          </a:p>
          <a:p>
            <a:pPr marL="0" indent="0">
              <a:spcBef>
                <a:spcPts val="0"/>
              </a:spcBef>
            </a:pPr>
            <a:endParaRPr lang="en-US" dirty="0"/>
          </a:p>
          <a:p>
            <a:pPr marL="0" indent="0">
              <a:spcBef>
                <a:spcPts val="0"/>
              </a:spcBef>
            </a:pPr>
            <a:r>
              <a:rPr lang="en-US" dirty="0"/>
              <a:t> A </a:t>
            </a:r>
            <a:r>
              <a:rPr lang="en-US" dirty="0" err="1"/>
              <a:t>partir</a:t>
            </a:r>
            <a:r>
              <a:rPr lang="en-US" dirty="0"/>
              <a:t> de 1830: </a:t>
            </a:r>
            <a:r>
              <a:rPr lang="en-US" dirty="0" err="1"/>
              <a:t>expansão</a:t>
            </a:r>
            <a:r>
              <a:rPr lang="en-US" dirty="0"/>
              <a:t> das </a:t>
            </a:r>
            <a:r>
              <a:rPr lang="en-US" dirty="0" err="1"/>
              <a:t>ferrovias</a:t>
            </a:r>
            <a:r>
              <a:rPr lang="en-US" dirty="0"/>
              <a:t> e </a:t>
            </a:r>
            <a:r>
              <a:rPr lang="en-US" dirty="0" err="1"/>
              <a:t>industrias</a:t>
            </a:r>
            <a:r>
              <a:rPr lang="en-US" dirty="0"/>
              <a:t> de base, </a:t>
            </a:r>
            <a:r>
              <a:rPr lang="en-US" dirty="0" err="1"/>
              <a:t>depois</a:t>
            </a:r>
            <a:r>
              <a:rPr lang="en-US" dirty="0"/>
              <a:t> </a:t>
            </a:r>
            <a:r>
              <a:rPr lang="en-US" dirty="0" err="1"/>
              <a:t>eletricidade</a:t>
            </a:r>
            <a:endParaRPr lang="en-US" dirty="0"/>
          </a:p>
        </p:txBody>
      </p:sp>
      <p:sp>
        <p:nvSpPr>
          <p:cNvPr id="11" name="Text Placeholder 10">
            <a:extLst>
              <a:ext uri="{FF2B5EF4-FFF2-40B4-BE49-F238E27FC236}">
                <a16:creationId xmlns:a16="http://schemas.microsoft.com/office/drawing/2014/main" id="{6C0EC6CF-C30B-4279-BEB1-9CE1EF2E8D5F}"/>
              </a:ext>
            </a:extLst>
          </p:cNvPr>
          <p:cNvSpPr>
            <a:spLocks noGrp="1"/>
          </p:cNvSpPr>
          <p:nvPr>
            <p:ph type="body" sz="quarter" idx="20"/>
          </p:nvPr>
        </p:nvSpPr>
        <p:spPr>
          <a:xfrm>
            <a:off x="530893" y="1970490"/>
            <a:ext cx="722066" cy="298377"/>
          </a:xfrm>
        </p:spPr>
        <p:txBody>
          <a:bodyPr/>
          <a:lstStyle/>
          <a:p>
            <a:r>
              <a:rPr lang="en-US" dirty="0" err="1"/>
              <a:t>Idade</a:t>
            </a:r>
            <a:r>
              <a:rPr lang="en-US" dirty="0"/>
              <a:t> </a:t>
            </a:r>
            <a:r>
              <a:rPr lang="en-US" dirty="0" err="1"/>
              <a:t>Média</a:t>
            </a:r>
            <a:endParaRPr lang="en-US" dirty="0"/>
          </a:p>
        </p:txBody>
      </p:sp>
      <p:sp>
        <p:nvSpPr>
          <p:cNvPr id="12" name="Text Placeholder 11">
            <a:extLst>
              <a:ext uri="{FF2B5EF4-FFF2-40B4-BE49-F238E27FC236}">
                <a16:creationId xmlns:a16="http://schemas.microsoft.com/office/drawing/2014/main" id="{F52AE4D5-A468-4504-BA77-B8B690F46825}"/>
              </a:ext>
            </a:extLst>
          </p:cNvPr>
          <p:cNvSpPr>
            <a:spLocks noGrp="1"/>
          </p:cNvSpPr>
          <p:nvPr>
            <p:ph type="body" sz="quarter" idx="21"/>
          </p:nvPr>
        </p:nvSpPr>
        <p:spPr>
          <a:xfrm>
            <a:off x="2328253" y="1970490"/>
            <a:ext cx="722066" cy="298377"/>
          </a:xfrm>
        </p:spPr>
        <p:txBody>
          <a:bodyPr/>
          <a:lstStyle/>
          <a:p>
            <a:r>
              <a:rPr lang="en-US" dirty="0" err="1"/>
              <a:t>Idade</a:t>
            </a:r>
            <a:r>
              <a:rPr lang="en-US" dirty="0"/>
              <a:t> </a:t>
            </a:r>
            <a:r>
              <a:rPr lang="en-US" dirty="0" err="1"/>
              <a:t>Média</a:t>
            </a:r>
            <a:endParaRPr lang="en-US" dirty="0"/>
          </a:p>
        </p:txBody>
      </p:sp>
      <p:sp>
        <p:nvSpPr>
          <p:cNvPr id="13" name="Text Placeholder 12">
            <a:extLst>
              <a:ext uri="{FF2B5EF4-FFF2-40B4-BE49-F238E27FC236}">
                <a16:creationId xmlns:a16="http://schemas.microsoft.com/office/drawing/2014/main" id="{9385ACD5-4830-4568-BFE7-22771CE4F2B3}"/>
              </a:ext>
            </a:extLst>
          </p:cNvPr>
          <p:cNvSpPr>
            <a:spLocks noGrp="1"/>
          </p:cNvSpPr>
          <p:nvPr>
            <p:ph type="body" sz="quarter" idx="22"/>
          </p:nvPr>
        </p:nvSpPr>
        <p:spPr>
          <a:xfrm>
            <a:off x="4146430" y="1970490"/>
            <a:ext cx="722066" cy="298377"/>
          </a:xfrm>
        </p:spPr>
        <p:txBody>
          <a:bodyPr/>
          <a:lstStyle/>
          <a:p>
            <a:r>
              <a:rPr lang="en-US" dirty="0" err="1"/>
              <a:t>Séc</a:t>
            </a:r>
            <a:r>
              <a:rPr lang="en-US" dirty="0"/>
              <a:t> XVI e XVII</a:t>
            </a:r>
          </a:p>
        </p:txBody>
      </p:sp>
      <p:sp>
        <p:nvSpPr>
          <p:cNvPr id="14" name="Text Placeholder 13">
            <a:extLst>
              <a:ext uri="{FF2B5EF4-FFF2-40B4-BE49-F238E27FC236}">
                <a16:creationId xmlns:a16="http://schemas.microsoft.com/office/drawing/2014/main" id="{BE862E38-2658-4D16-BDD8-E5D2BA85C3E0}"/>
              </a:ext>
            </a:extLst>
          </p:cNvPr>
          <p:cNvSpPr>
            <a:spLocks noGrp="1"/>
          </p:cNvSpPr>
          <p:nvPr>
            <p:ph type="body" sz="quarter" idx="23"/>
          </p:nvPr>
        </p:nvSpPr>
        <p:spPr>
          <a:xfrm>
            <a:off x="5976837" y="1970490"/>
            <a:ext cx="655970" cy="302084"/>
          </a:xfrm>
        </p:spPr>
        <p:txBody>
          <a:bodyPr/>
          <a:lstStyle/>
          <a:p>
            <a:r>
              <a:rPr lang="en-US" dirty="0" err="1"/>
              <a:t>Séc</a:t>
            </a:r>
            <a:r>
              <a:rPr lang="en-US" dirty="0"/>
              <a:t> XVI e XVII</a:t>
            </a:r>
          </a:p>
        </p:txBody>
      </p:sp>
      <p:sp>
        <p:nvSpPr>
          <p:cNvPr id="15" name="Text Placeholder 14">
            <a:extLst>
              <a:ext uri="{FF2B5EF4-FFF2-40B4-BE49-F238E27FC236}">
                <a16:creationId xmlns:a16="http://schemas.microsoft.com/office/drawing/2014/main" id="{37A7295B-A9D5-4B14-847C-64FBFC38C11F}"/>
              </a:ext>
            </a:extLst>
          </p:cNvPr>
          <p:cNvSpPr>
            <a:spLocks noGrp="1"/>
          </p:cNvSpPr>
          <p:nvPr>
            <p:ph type="body" sz="quarter" idx="24"/>
          </p:nvPr>
        </p:nvSpPr>
        <p:spPr>
          <a:xfrm>
            <a:off x="7741149" y="1970490"/>
            <a:ext cx="722066" cy="298377"/>
          </a:xfrm>
        </p:spPr>
        <p:txBody>
          <a:bodyPr/>
          <a:lstStyle/>
          <a:p>
            <a:r>
              <a:rPr lang="en-US" dirty="0" err="1"/>
              <a:t>Séc</a:t>
            </a:r>
            <a:r>
              <a:rPr lang="en-US" dirty="0"/>
              <a:t> XVII e XVIII</a:t>
            </a:r>
          </a:p>
        </p:txBody>
      </p:sp>
      <p:sp>
        <p:nvSpPr>
          <p:cNvPr id="16" name="Text Placeholder 15">
            <a:extLst>
              <a:ext uri="{FF2B5EF4-FFF2-40B4-BE49-F238E27FC236}">
                <a16:creationId xmlns:a16="http://schemas.microsoft.com/office/drawing/2014/main" id="{72FA3428-80E8-427D-A603-4141C498A663}"/>
              </a:ext>
            </a:extLst>
          </p:cNvPr>
          <p:cNvSpPr>
            <a:spLocks noGrp="1"/>
          </p:cNvSpPr>
          <p:nvPr>
            <p:ph type="body" sz="quarter" idx="25"/>
          </p:nvPr>
        </p:nvSpPr>
        <p:spPr>
          <a:xfrm>
            <a:off x="9538509" y="2059390"/>
            <a:ext cx="722066" cy="298377"/>
          </a:xfrm>
        </p:spPr>
        <p:txBody>
          <a:bodyPr/>
          <a:lstStyle/>
          <a:p>
            <a:r>
              <a:rPr lang="en-US" dirty="0" err="1"/>
              <a:t>Séc</a:t>
            </a:r>
            <a:r>
              <a:rPr lang="en-US" dirty="0"/>
              <a:t>. XIX</a:t>
            </a:r>
          </a:p>
        </p:txBody>
      </p:sp>
      <p:sp>
        <p:nvSpPr>
          <p:cNvPr id="29" name="Text Placeholder 4">
            <a:extLst>
              <a:ext uri="{FF2B5EF4-FFF2-40B4-BE49-F238E27FC236}">
                <a16:creationId xmlns:a16="http://schemas.microsoft.com/office/drawing/2014/main" id="{487B3A65-A7EC-48FF-9A7A-6207BDF68CEB}"/>
              </a:ext>
            </a:extLst>
          </p:cNvPr>
          <p:cNvSpPr txBox="1">
            <a:spLocks/>
          </p:cNvSpPr>
          <p:nvPr/>
        </p:nvSpPr>
        <p:spPr>
          <a:xfrm>
            <a:off x="971477" y="2484163"/>
            <a:ext cx="1642183" cy="3278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dirty="0"/>
              <a:t> </a:t>
            </a:r>
            <a:r>
              <a:rPr lang="en-US" dirty="0" err="1"/>
              <a:t>Essência</a:t>
            </a:r>
            <a:r>
              <a:rPr lang="en-US" dirty="0"/>
              <a:t>: </a:t>
            </a:r>
            <a:r>
              <a:rPr lang="en-US" dirty="0" err="1"/>
              <a:t>instituição</a:t>
            </a:r>
            <a:r>
              <a:rPr lang="en-US" dirty="0"/>
              <a:t> </a:t>
            </a:r>
            <a:r>
              <a:rPr lang="en-US" dirty="0" err="1"/>
              <a:t>financeira</a:t>
            </a:r>
            <a:r>
              <a:rPr lang="en-US" dirty="0"/>
              <a:t> que </a:t>
            </a:r>
            <a:r>
              <a:rPr lang="en-US" dirty="0" err="1"/>
              <a:t>possibilita</a:t>
            </a:r>
            <a:r>
              <a:rPr lang="en-US" dirty="0"/>
              <a:t> </a:t>
            </a:r>
            <a:r>
              <a:rPr lang="en-US" dirty="0" err="1"/>
              <a:t>financiamentos</a:t>
            </a:r>
            <a:r>
              <a:rPr lang="en-US" dirty="0"/>
              <a:t> </a:t>
            </a:r>
            <a:r>
              <a:rPr lang="en-US" dirty="0" err="1"/>
              <a:t>em</a:t>
            </a:r>
            <a:r>
              <a:rPr lang="en-US" dirty="0"/>
              <a:t> </a:t>
            </a:r>
            <a:r>
              <a:rPr lang="en-US" dirty="0" err="1"/>
              <a:t>quantias</a:t>
            </a:r>
            <a:r>
              <a:rPr lang="en-US" dirty="0"/>
              <a:t> e </a:t>
            </a:r>
            <a:r>
              <a:rPr lang="en-US" dirty="0" err="1"/>
              <a:t>prazos</a:t>
            </a:r>
            <a:r>
              <a:rPr lang="en-US" dirty="0"/>
              <a:t> </a:t>
            </a:r>
            <a:r>
              <a:rPr lang="en-US" dirty="0" err="1"/>
              <a:t>maiores</a:t>
            </a:r>
            <a:endParaRPr lang="en-US" dirty="0"/>
          </a:p>
          <a:p>
            <a:pPr marL="0" indent="0">
              <a:spcBef>
                <a:spcPts val="0"/>
              </a:spcBef>
              <a:buNone/>
            </a:pPr>
            <a:endParaRPr lang="en-US" dirty="0"/>
          </a:p>
          <a:p>
            <a:pPr marL="0" indent="0">
              <a:spcBef>
                <a:spcPts val="0"/>
              </a:spcBef>
            </a:pPr>
            <a:r>
              <a:rPr lang="en-US" dirty="0"/>
              <a:t> O </a:t>
            </a:r>
            <a:r>
              <a:rPr lang="en-US" dirty="0" err="1"/>
              <a:t>termo</a:t>
            </a:r>
            <a:r>
              <a:rPr lang="en-US" dirty="0"/>
              <a:t> “</a:t>
            </a:r>
            <a:r>
              <a:rPr lang="en-US" u="sng" dirty="0"/>
              <a:t>banco de </a:t>
            </a:r>
            <a:r>
              <a:rPr lang="en-US" u="sng" dirty="0" err="1"/>
              <a:t>investimento</a:t>
            </a:r>
            <a:r>
              <a:rPr lang="en-US" dirty="0"/>
              <a:t>” </a:t>
            </a:r>
            <a:r>
              <a:rPr lang="en-US" dirty="0" err="1"/>
              <a:t>só</a:t>
            </a:r>
            <a:r>
              <a:rPr lang="en-US" dirty="0"/>
              <a:t> </a:t>
            </a:r>
            <a:r>
              <a:rPr lang="en-US" dirty="0" err="1"/>
              <a:t>surgiu</a:t>
            </a:r>
            <a:r>
              <a:rPr lang="en-US" dirty="0"/>
              <a:t> no </a:t>
            </a:r>
            <a:r>
              <a:rPr lang="en-US" dirty="0" err="1"/>
              <a:t>séc</a:t>
            </a:r>
            <a:r>
              <a:rPr lang="en-US" dirty="0"/>
              <a:t>. XIX, mas </a:t>
            </a:r>
            <a:r>
              <a:rPr lang="en-US" dirty="0" err="1"/>
              <a:t>seu</a:t>
            </a:r>
            <a:r>
              <a:rPr lang="en-US" dirty="0"/>
              <a:t> </a:t>
            </a:r>
            <a:r>
              <a:rPr lang="en-US" dirty="0" err="1"/>
              <a:t>conceito</a:t>
            </a:r>
            <a:r>
              <a:rPr lang="en-US" dirty="0"/>
              <a:t> </a:t>
            </a:r>
            <a:r>
              <a:rPr lang="en-US" dirty="0" err="1"/>
              <a:t>surgiu</a:t>
            </a:r>
            <a:r>
              <a:rPr lang="en-US" dirty="0"/>
              <a:t> </a:t>
            </a:r>
            <a:r>
              <a:rPr lang="en-US" dirty="0" err="1"/>
              <a:t>bem</a:t>
            </a:r>
            <a:r>
              <a:rPr lang="en-US" dirty="0"/>
              <a:t> antes</a:t>
            </a:r>
          </a:p>
          <a:p>
            <a:pPr marL="0" indent="0">
              <a:spcBef>
                <a:spcPts val="0"/>
              </a:spcBef>
            </a:pPr>
            <a:endParaRPr lang="en-US" dirty="0"/>
          </a:p>
        </p:txBody>
      </p:sp>
      <p:sp>
        <p:nvSpPr>
          <p:cNvPr id="30" name="Text Placeholder 5">
            <a:extLst>
              <a:ext uri="{FF2B5EF4-FFF2-40B4-BE49-F238E27FC236}">
                <a16:creationId xmlns:a16="http://schemas.microsoft.com/office/drawing/2014/main" id="{F6040FB5-898C-41AE-B5F2-73886D51C3BE}"/>
              </a:ext>
            </a:extLst>
          </p:cNvPr>
          <p:cNvSpPr txBox="1">
            <a:spLocks/>
          </p:cNvSpPr>
          <p:nvPr/>
        </p:nvSpPr>
        <p:spPr>
          <a:xfrm>
            <a:off x="2915037" y="2463800"/>
            <a:ext cx="1491864" cy="33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68064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D83A9-4A49-4C02-AD63-2007ACD3DCDD}"/>
              </a:ext>
            </a:extLst>
          </p:cNvPr>
          <p:cNvSpPr>
            <a:spLocks noGrp="1"/>
          </p:cNvSpPr>
          <p:nvPr>
            <p:ph type="dt" sz="half" idx="10"/>
          </p:nvPr>
        </p:nvSpPr>
        <p:spPr/>
        <p:txBody>
          <a:bodyPr/>
          <a:lstStyle/>
          <a:p>
            <a:fld id="{B1B48E32-621F-404D-B280-F75E0F183B52}" type="datetime1">
              <a:rPr lang="en-US" smtClean="0"/>
              <a:t>5/26/2020</a:t>
            </a:fld>
            <a:endParaRPr lang="en-US"/>
          </a:p>
        </p:txBody>
      </p:sp>
      <p:sp>
        <p:nvSpPr>
          <p:cNvPr id="3" name="Slide Number Placeholder 2">
            <a:extLst>
              <a:ext uri="{FF2B5EF4-FFF2-40B4-BE49-F238E27FC236}">
                <a16:creationId xmlns:a16="http://schemas.microsoft.com/office/drawing/2014/main" id="{433EFDD6-ACC2-49CE-B913-8BE070029657}"/>
              </a:ext>
            </a:extLst>
          </p:cNvPr>
          <p:cNvSpPr>
            <a:spLocks noGrp="1"/>
          </p:cNvSpPr>
          <p:nvPr>
            <p:ph type="sldNum" sz="quarter" idx="12"/>
          </p:nvPr>
        </p:nvSpPr>
        <p:spPr/>
        <p:txBody>
          <a:bodyPr/>
          <a:lstStyle/>
          <a:p>
            <a:fld id="{59F833C3-D889-4A24-B36F-98C6F562E13E}" type="slidenum">
              <a:rPr lang="en-US" smtClean="0"/>
              <a:t>12</a:t>
            </a:fld>
            <a:endParaRPr lang="en-US"/>
          </a:p>
        </p:txBody>
      </p:sp>
      <p:sp>
        <p:nvSpPr>
          <p:cNvPr id="4" name="Text Placeholder 3">
            <a:extLst>
              <a:ext uri="{FF2B5EF4-FFF2-40B4-BE49-F238E27FC236}">
                <a16:creationId xmlns:a16="http://schemas.microsoft.com/office/drawing/2014/main" id="{F0F7E5F0-3700-4B5A-BE07-C9536654F371}"/>
              </a:ext>
            </a:extLst>
          </p:cNvPr>
          <p:cNvSpPr>
            <a:spLocks noGrp="1"/>
          </p:cNvSpPr>
          <p:nvPr>
            <p:ph type="body" sz="quarter" idx="13"/>
          </p:nvPr>
        </p:nvSpPr>
        <p:spPr/>
        <p:txBody>
          <a:bodyPr/>
          <a:lstStyle/>
          <a:p>
            <a:r>
              <a:rPr lang="en-US" dirty="0" err="1"/>
              <a:t>Linha</a:t>
            </a:r>
            <a:r>
              <a:rPr lang="en-US" dirty="0"/>
              <a:t> do Tempo – </a:t>
            </a:r>
            <a:r>
              <a:rPr lang="en-US" dirty="0" err="1"/>
              <a:t>Séculos</a:t>
            </a:r>
            <a:r>
              <a:rPr lang="en-US" dirty="0"/>
              <a:t> XIX e XX</a:t>
            </a:r>
          </a:p>
        </p:txBody>
      </p:sp>
      <p:sp>
        <p:nvSpPr>
          <p:cNvPr id="6" name="Text Placeholder 5">
            <a:extLst>
              <a:ext uri="{FF2B5EF4-FFF2-40B4-BE49-F238E27FC236}">
                <a16:creationId xmlns:a16="http://schemas.microsoft.com/office/drawing/2014/main" id="{E34699EF-6DAE-40F5-B79A-0E133B3E93E8}"/>
              </a:ext>
            </a:extLst>
          </p:cNvPr>
          <p:cNvSpPr>
            <a:spLocks noGrp="1"/>
          </p:cNvSpPr>
          <p:nvPr>
            <p:ph type="body" sz="quarter" idx="15"/>
          </p:nvPr>
        </p:nvSpPr>
        <p:spPr>
          <a:xfrm>
            <a:off x="2846871" y="2484163"/>
            <a:ext cx="1547813" cy="3278008"/>
          </a:xfrm>
        </p:spPr>
        <p:txBody>
          <a:bodyPr/>
          <a:lstStyle/>
          <a:p>
            <a:pPr marL="0" indent="0">
              <a:spcBef>
                <a:spcPts val="0"/>
              </a:spcBef>
            </a:pPr>
            <a:r>
              <a:rPr lang="en-US" dirty="0"/>
              <a:t> </a:t>
            </a:r>
            <a:r>
              <a:rPr lang="en-US" dirty="0" err="1"/>
              <a:t>Surgimento</a:t>
            </a:r>
            <a:r>
              <a:rPr lang="en-US" dirty="0"/>
              <a:t> de </a:t>
            </a:r>
            <a:r>
              <a:rPr lang="en-US" dirty="0" err="1"/>
              <a:t>bancos</a:t>
            </a:r>
            <a:r>
              <a:rPr lang="en-US" dirty="0"/>
              <a:t> </a:t>
            </a:r>
            <a:r>
              <a:rPr lang="en-US" dirty="0" err="1"/>
              <a:t>múltiplos</a:t>
            </a:r>
            <a:r>
              <a:rPr lang="en-US" dirty="0"/>
              <a:t> (</a:t>
            </a:r>
            <a:r>
              <a:rPr lang="en-US" dirty="0" err="1"/>
              <a:t>primeiro</a:t>
            </a:r>
            <a:r>
              <a:rPr lang="en-US" dirty="0"/>
              <a:t> </a:t>
            </a:r>
            <a:r>
              <a:rPr lang="en-US" dirty="0" err="1"/>
              <a:t>Bélgica</a:t>
            </a:r>
            <a:r>
              <a:rPr lang="en-US" dirty="0"/>
              <a:t>)</a:t>
            </a:r>
          </a:p>
          <a:p>
            <a:pPr marL="0" indent="0">
              <a:spcBef>
                <a:spcPts val="0"/>
              </a:spcBef>
            </a:pPr>
            <a:endParaRPr lang="en-US" dirty="0"/>
          </a:p>
          <a:p>
            <a:pPr marL="0" indent="0">
              <a:spcBef>
                <a:spcPts val="0"/>
              </a:spcBef>
            </a:pPr>
            <a:r>
              <a:rPr lang="en-US" dirty="0"/>
              <a:t> </a:t>
            </a:r>
            <a:r>
              <a:rPr lang="en-US" dirty="0" err="1"/>
              <a:t>Surgimento</a:t>
            </a:r>
            <a:r>
              <a:rPr lang="en-US" dirty="0"/>
              <a:t> </a:t>
            </a:r>
            <a:r>
              <a:rPr lang="en-US" dirty="0" err="1"/>
              <a:t>nos</a:t>
            </a:r>
            <a:r>
              <a:rPr lang="en-US" dirty="0"/>
              <a:t> EUA de </a:t>
            </a:r>
            <a:r>
              <a:rPr lang="en-US" dirty="0" err="1"/>
              <a:t>grandes</a:t>
            </a:r>
            <a:r>
              <a:rPr lang="en-US" dirty="0"/>
              <a:t> </a:t>
            </a:r>
            <a:r>
              <a:rPr lang="en-US" dirty="0" err="1"/>
              <a:t>bancos</a:t>
            </a:r>
            <a:r>
              <a:rPr lang="en-US" dirty="0"/>
              <a:t>: JP Morgan, Goldman Sachs, Lehman Brothers, Citi…</a:t>
            </a:r>
          </a:p>
          <a:p>
            <a:pPr marL="0" indent="0">
              <a:spcBef>
                <a:spcPts val="0"/>
              </a:spcBef>
            </a:pPr>
            <a:endParaRPr lang="en-US" dirty="0"/>
          </a:p>
          <a:p>
            <a:pPr marL="0" indent="0">
              <a:spcBef>
                <a:spcPts val="0"/>
              </a:spcBef>
            </a:pPr>
            <a:r>
              <a:rPr lang="en-US" dirty="0"/>
              <a:t> </a:t>
            </a:r>
            <a:r>
              <a:rPr lang="en-US" dirty="0" err="1"/>
              <a:t>Desenvolvimento</a:t>
            </a:r>
            <a:r>
              <a:rPr lang="en-US" dirty="0"/>
              <a:t> do </a:t>
            </a:r>
            <a:r>
              <a:rPr lang="en-US" dirty="0" err="1"/>
              <a:t>mercado</a:t>
            </a:r>
            <a:r>
              <a:rPr lang="en-US" dirty="0"/>
              <a:t> </a:t>
            </a:r>
            <a:r>
              <a:rPr lang="en-US" dirty="0" err="1"/>
              <a:t>secundário</a:t>
            </a:r>
            <a:endParaRPr lang="en-US" dirty="0"/>
          </a:p>
        </p:txBody>
      </p:sp>
      <p:sp>
        <p:nvSpPr>
          <p:cNvPr id="7" name="Text Placeholder 6">
            <a:extLst>
              <a:ext uri="{FF2B5EF4-FFF2-40B4-BE49-F238E27FC236}">
                <a16:creationId xmlns:a16="http://schemas.microsoft.com/office/drawing/2014/main" id="{54267AB0-9604-4A06-AE2C-3B9BF9FB82FE}"/>
              </a:ext>
            </a:extLst>
          </p:cNvPr>
          <p:cNvSpPr>
            <a:spLocks noGrp="1"/>
          </p:cNvSpPr>
          <p:nvPr>
            <p:ph type="body" sz="quarter" idx="16"/>
          </p:nvPr>
        </p:nvSpPr>
        <p:spPr>
          <a:xfrm>
            <a:off x="4641710" y="2484163"/>
            <a:ext cx="1642183" cy="3278008"/>
          </a:xfrm>
        </p:spPr>
        <p:txBody>
          <a:bodyPr/>
          <a:lstStyle/>
          <a:p>
            <a:pPr marL="0" indent="0">
              <a:spcBef>
                <a:spcPts val="0"/>
              </a:spcBef>
            </a:pPr>
            <a:r>
              <a:rPr lang="en-US" dirty="0"/>
              <a:t> </a:t>
            </a:r>
            <a:r>
              <a:rPr lang="en-US" dirty="0" err="1"/>
              <a:t>Após</a:t>
            </a:r>
            <a:r>
              <a:rPr lang="en-US" dirty="0"/>
              <a:t> a 1ª Guerra, de um </a:t>
            </a:r>
            <a:r>
              <a:rPr lang="en-US" dirty="0" err="1"/>
              <a:t>lado</a:t>
            </a:r>
            <a:r>
              <a:rPr lang="en-US" dirty="0"/>
              <a:t> </a:t>
            </a:r>
            <a:r>
              <a:rPr lang="en-US" dirty="0" err="1"/>
              <a:t>grandes</a:t>
            </a:r>
            <a:r>
              <a:rPr lang="en-US" dirty="0"/>
              <a:t> </a:t>
            </a:r>
            <a:r>
              <a:rPr lang="en-US" dirty="0" err="1"/>
              <a:t>dívidas</a:t>
            </a:r>
            <a:endParaRPr lang="en-US" dirty="0"/>
          </a:p>
          <a:p>
            <a:pPr marL="0" indent="0">
              <a:spcBef>
                <a:spcPts val="0"/>
              </a:spcBef>
            </a:pPr>
            <a:endParaRPr lang="en-US" dirty="0"/>
          </a:p>
          <a:p>
            <a:pPr marL="0" indent="0">
              <a:spcBef>
                <a:spcPts val="0"/>
              </a:spcBef>
            </a:pPr>
            <a:r>
              <a:rPr lang="en-US" dirty="0"/>
              <a:t> De outro, boom de </a:t>
            </a:r>
            <a:r>
              <a:rPr lang="en-US" dirty="0" err="1"/>
              <a:t>novos</a:t>
            </a:r>
            <a:r>
              <a:rPr lang="en-US" dirty="0"/>
              <a:t> </a:t>
            </a:r>
            <a:r>
              <a:rPr lang="en-US" dirty="0" err="1"/>
              <a:t>emissores</a:t>
            </a:r>
            <a:r>
              <a:rPr lang="en-US" dirty="0"/>
              <a:t> e </a:t>
            </a:r>
            <a:r>
              <a:rPr lang="en-US" dirty="0" err="1"/>
              <a:t>cresciemento</a:t>
            </a:r>
            <a:r>
              <a:rPr lang="en-US" dirty="0"/>
              <a:t> </a:t>
            </a:r>
            <a:r>
              <a:rPr lang="en-US" dirty="0" err="1"/>
              <a:t>acelerado</a:t>
            </a:r>
            <a:endParaRPr lang="en-US" dirty="0"/>
          </a:p>
          <a:p>
            <a:pPr marL="0" indent="0">
              <a:spcBef>
                <a:spcPts val="0"/>
              </a:spcBef>
            </a:pPr>
            <a:endParaRPr lang="en-US" dirty="0"/>
          </a:p>
          <a:p>
            <a:pPr marL="0" indent="0">
              <a:spcBef>
                <a:spcPts val="0"/>
              </a:spcBef>
            </a:pPr>
            <a:r>
              <a:rPr lang="en-US" dirty="0"/>
              <a:t> </a:t>
            </a:r>
            <a:r>
              <a:rPr lang="en-US" dirty="0" err="1"/>
              <a:t>Crise</a:t>
            </a:r>
            <a:r>
              <a:rPr lang="en-US" dirty="0"/>
              <a:t> de </a:t>
            </a:r>
            <a:r>
              <a:rPr lang="en-US" dirty="0" err="1"/>
              <a:t>superprodução</a:t>
            </a:r>
            <a:r>
              <a:rPr lang="en-US" dirty="0"/>
              <a:t> e </a:t>
            </a:r>
            <a:r>
              <a:rPr lang="en-US" dirty="0" err="1"/>
              <a:t>quebra</a:t>
            </a:r>
            <a:r>
              <a:rPr lang="en-US" dirty="0"/>
              <a:t> da Bolsa de NY</a:t>
            </a:r>
          </a:p>
        </p:txBody>
      </p:sp>
      <p:sp>
        <p:nvSpPr>
          <p:cNvPr id="8" name="Text Placeholder 7">
            <a:extLst>
              <a:ext uri="{FF2B5EF4-FFF2-40B4-BE49-F238E27FC236}">
                <a16:creationId xmlns:a16="http://schemas.microsoft.com/office/drawing/2014/main" id="{A7BCFC56-09E4-480E-A52E-BB9842A15B0C}"/>
              </a:ext>
            </a:extLst>
          </p:cNvPr>
          <p:cNvSpPr>
            <a:spLocks noGrp="1"/>
          </p:cNvSpPr>
          <p:nvPr>
            <p:ph type="body" sz="quarter" idx="17"/>
          </p:nvPr>
        </p:nvSpPr>
        <p:spPr>
          <a:xfrm>
            <a:off x="6443543" y="2484163"/>
            <a:ext cx="1642183" cy="3278008"/>
          </a:xfrm>
        </p:spPr>
        <p:txBody>
          <a:bodyPr/>
          <a:lstStyle/>
          <a:p>
            <a:pPr marL="0" indent="0">
              <a:spcBef>
                <a:spcPts val="0"/>
              </a:spcBef>
            </a:pPr>
            <a:r>
              <a:rPr lang="en-US" dirty="0"/>
              <a:t> Grande </a:t>
            </a:r>
            <a:r>
              <a:rPr lang="en-US" dirty="0" err="1"/>
              <a:t>Depressão</a:t>
            </a:r>
            <a:r>
              <a:rPr lang="en-US" dirty="0"/>
              <a:t>, </a:t>
            </a:r>
            <a:r>
              <a:rPr lang="en-US" dirty="0" err="1"/>
              <a:t>hiperflação</a:t>
            </a:r>
            <a:r>
              <a:rPr lang="en-US" dirty="0"/>
              <a:t> e </a:t>
            </a:r>
            <a:r>
              <a:rPr lang="en-US" dirty="0" err="1"/>
              <a:t>cris</a:t>
            </a:r>
            <a:r>
              <a:rPr lang="en-US" dirty="0"/>
              <a:t> </a:t>
            </a:r>
            <a:r>
              <a:rPr lang="en-US" dirty="0" err="1"/>
              <a:t>econômica</a:t>
            </a:r>
            <a:endParaRPr lang="en-US" dirty="0"/>
          </a:p>
          <a:p>
            <a:pPr marL="0" indent="0">
              <a:spcBef>
                <a:spcPts val="0"/>
              </a:spcBef>
            </a:pPr>
            <a:endParaRPr lang="en-US" dirty="0"/>
          </a:p>
          <a:p>
            <a:pPr marL="0" indent="0">
              <a:spcBef>
                <a:spcPts val="0"/>
              </a:spcBef>
            </a:pPr>
            <a:r>
              <a:rPr lang="en-US" dirty="0"/>
              <a:t> </a:t>
            </a:r>
            <a:r>
              <a:rPr lang="en-US" dirty="0" err="1"/>
              <a:t>Regulação</a:t>
            </a:r>
            <a:r>
              <a:rPr lang="en-US" dirty="0"/>
              <a:t> do </a:t>
            </a:r>
            <a:r>
              <a:rPr lang="en-US" dirty="0" err="1"/>
              <a:t>setor</a:t>
            </a:r>
            <a:endParaRPr lang="en-US" dirty="0"/>
          </a:p>
          <a:p>
            <a:pPr marL="0" indent="0">
              <a:spcBef>
                <a:spcPts val="0"/>
              </a:spcBef>
            </a:pPr>
            <a:endParaRPr lang="en-US" dirty="0"/>
          </a:p>
          <a:p>
            <a:pPr marL="0" indent="0">
              <a:spcBef>
                <a:spcPts val="0"/>
              </a:spcBef>
            </a:pPr>
            <a:r>
              <a:rPr lang="en-US" dirty="0"/>
              <a:t> </a:t>
            </a:r>
            <a:r>
              <a:rPr lang="en-US" dirty="0" err="1"/>
              <a:t>Séc</a:t>
            </a:r>
            <a:r>
              <a:rPr lang="en-US" dirty="0"/>
              <a:t>. XVII – </a:t>
            </a:r>
            <a:r>
              <a:rPr lang="en-US" dirty="0" err="1"/>
              <a:t>desnvolvimeento</a:t>
            </a:r>
            <a:r>
              <a:rPr lang="en-US" dirty="0"/>
              <a:t> </a:t>
            </a:r>
            <a:r>
              <a:rPr lang="en-US" dirty="0" err="1"/>
              <a:t>em</a:t>
            </a:r>
            <a:r>
              <a:rPr lang="en-US" dirty="0"/>
              <a:t> </a:t>
            </a:r>
            <a:r>
              <a:rPr lang="en-US" dirty="0" err="1"/>
              <a:t>Amsterdã</a:t>
            </a:r>
            <a:r>
              <a:rPr lang="en-US" dirty="0"/>
              <a:t> e </a:t>
            </a:r>
            <a:r>
              <a:rPr lang="en-US" dirty="0" err="1"/>
              <a:t>Londres</a:t>
            </a:r>
            <a:endParaRPr lang="en-US" dirty="0"/>
          </a:p>
          <a:p>
            <a:pPr marL="0" indent="0">
              <a:spcBef>
                <a:spcPts val="0"/>
              </a:spcBef>
            </a:pPr>
            <a:endParaRPr lang="en-US" dirty="0"/>
          </a:p>
          <a:p>
            <a:pPr marL="0" indent="0">
              <a:spcBef>
                <a:spcPts val="0"/>
              </a:spcBef>
            </a:pPr>
            <a:r>
              <a:rPr lang="en-US" dirty="0"/>
              <a:t> 1933 – EUA: </a:t>
            </a:r>
            <a:r>
              <a:rPr lang="en-US" dirty="0" err="1"/>
              <a:t>separação</a:t>
            </a:r>
            <a:r>
              <a:rPr lang="en-US" dirty="0"/>
              <a:t> de </a:t>
            </a:r>
            <a:r>
              <a:rPr lang="en-US" dirty="0" err="1"/>
              <a:t>bancos</a:t>
            </a:r>
            <a:r>
              <a:rPr lang="en-US" dirty="0"/>
              <a:t> </a:t>
            </a:r>
            <a:r>
              <a:rPr lang="en-US" dirty="0" err="1"/>
              <a:t>comerciais</a:t>
            </a:r>
            <a:r>
              <a:rPr lang="en-US" dirty="0"/>
              <a:t> de </a:t>
            </a:r>
            <a:r>
              <a:rPr lang="en-US" dirty="0" err="1"/>
              <a:t>bancos</a:t>
            </a:r>
            <a:r>
              <a:rPr lang="en-US" dirty="0"/>
              <a:t> de </a:t>
            </a:r>
            <a:r>
              <a:rPr lang="en-US" dirty="0" err="1"/>
              <a:t>investimento</a:t>
            </a:r>
            <a:r>
              <a:rPr lang="en-US" dirty="0"/>
              <a:t> (</a:t>
            </a:r>
            <a:r>
              <a:rPr lang="en-US" dirty="0" err="1"/>
              <a:t>Bélgica</a:t>
            </a:r>
            <a:r>
              <a:rPr lang="en-US" dirty="0"/>
              <a:t> e </a:t>
            </a:r>
            <a:r>
              <a:rPr lang="en-US" dirty="0" err="1"/>
              <a:t>Itália</a:t>
            </a:r>
            <a:r>
              <a:rPr lang="en-US" dirty="0"/>
              <a:t> </a:t>
            </a:r>
            <a:r>
              <a:rPr lang="en-US" dirty="0" err="1"/>
              <a:t>também</a:t>
            </a:r>
            <a:r>
              <a:rPr lang="en-US" dirty="0"/>
              <a:t>)</a:t>
            </a:r>
          </a:p>
        </p:txBody>
      </p:sp>
      <p:sp>
        <p:nvSpPr>
          <p:cNvPr id="9" name="Text Placeholder 8">
            <a:extLst>
              <a:ext uri="{FF2B5EF4-FFF2-40B4-BE49-F238E27FC236}">
                <a16:creationId xmlns:a16="http://schemas.microsoft.com/office/drawing/2014/main" id="{B495BC9A-103F-4487-9CF2-5FABA7205800}"/>
              </a:ext>
            </a:extLst>
          </p:cNvPr>
          <p:cNvSpPr>
            <a:spLocks noGrp="1"/>
          </p:cNvSpPr>
          <p:nvPr>
            <p:ph type="body" sz="quarter" idx="18"/>
          </p:nvPr>
        </p:nvSpPr>
        <p:spPr>
          <a:xfrm>
            <a:off x="8272866" y="2484163"/>
            <a:ext cx="1642183" cy="3278008"/>
          </a:xfrm>
        </p:spPr>
        <p:txBody>
          <a:bodyPr/>
          <a:lstStyle/>
          <a:p>
            <a:pPr marL="0" indent="0">
              <a:spcBef>
                <a:spcPts val="0"/>
              </a:spcBef>
            </a:pPr>
            <a:r>
              <a:rPr lang="en-US" dirty="0"/>
              <a:t> </a:t>
            </a:r>
            <a:r>
              <a:rPr lang="en-US" dirty="0" err="1"/>
              <a:t>Após</a:t>
            </a:r>
            <a:r>
              <a:rPr lang="en-US" dirty="0"/>
              <a:t> a 2ª Guerra, </a:t>
            </a:r>
            <a:r>
              <a:rPr lang="en-US" dirty="0" err="1"/>
              <a:t>expansão</a:t>
            </a:r>
            <a:r>
              <a:rPr lang="en-US" dirty="0"/>
              <a:t> com base </a:t>
            </a:r>
            <a:r>
              <a:rPr lang="en-US" dirty="0" err="1"/>
              <a:t>na</a:t>
            </a:r>
            <a:r>
              <a:rPr lang="en-US" dirty="0"/>
              <a:t> </a:t>
            </a:r>
            <a:r>
              <a:rPr lang="en-US" dirty="0" err="1"/>
              <a:t>reconstrução</a:t>
            </a:r>
            <a:r>
              <a:rPr lang="en-US" dirty="0"/>
              <a:t> dos </a:t>
            </a:r>
            <a:r>
              <a:rPr lang="en-US" dirty="0" err="1"/>
              <a:t>países</a:t>
            </a:r>
            <a:endParaRPr lang="en-US" dirty="0"/>
          </a:p>
          <a:p>
            <a:pPr marL="0" indent="0">
              <a:spcBef>
                <a:spcPts val="0"/>
              </a:spcBef>
            </a:pPr>
            <a:endParaRPr lang="en-US" dirty="0"/>
          </a:p>
          <a:p>
            <a:pPr marL="0" indent="0">
              <a:spcBef>
                <a:spcPts val="0"/>
              </a:spcBef>
            </a:pPr>
            <a:r>
              <a:rPr lang="en-US" dirty="0"/>
              <a:t> </a:t>
            </a:r>
            <a:r>
              <a:rPr lang="en-US" dirty="0" err="1"/>
              <a:t>Formação</a:t>
            </a:r>
            <a:r>
              <a:rPr lang="en-US" dirty="0"/>
              <a:t> de </a:t>
            </a:r>
            <a:r>
              <a:rPr lang="en-US" dirty="0" err="1"/>
              <a:t>conglomerados</a:t>
            </a:r>
            <a:r>
              <a:rPr lang="en-US" dirty="0"/>
              <a:t> </a:t>
            </a:r>
            <a:r>
              <a:rPr lang="en-US" dirty="0" err="1"/>
              <a:t>novametne</a:t>
            </a:r>
            <a:r>
              <a:rPr lang="en-US" dirty="0"/>
              <a:t> </a:t>
            </a:r>
            <a:r>
              <a:rPr lang="en-US" dirty="0" err="1"/>
              <a:t>em</a:t>
            </a:r>
            <a:r>
              <a:rPr lang="en-US" dirty="0"/>
              <a:t> </a:t>
            </a:r>
            <a:r>
              <a:rPr lang="en-US" dirty="0" err="1"/>
              <a:t>diversos</a:t>
            </a:r>
            <a:r>
              <a:rPr lang="en-US" dirty="0"/>
              <a:t> </a:t>
            </a:r>
            <a:r>
              <a:rPr lang="en-US" dirty="0" err="1"/>
              <a:t>setores</a:t>
            </a:r>
            <a:r>
              <a:rPr lang="en-US" dirty="0"/>
              <a:t> </a:t>
            </a:r>
            <a:r>
              <a:rPr lang="en-US" dirty="0" err="1"/>
              <a:t>através</a:t>
            </a:r>
            <a:r>
              <a:rPr lang="en-US" dirty="0"/>
              <a:t> de </a:t>
            </a:r>
            <a:r>
              <a:rPr lang="en-US" dirty="0" err="1"/>
              <a:t>incorporações</a:t>
            </a:r>
            <a:endParaRPr lang="en-US" dirty="0"/>
          </a:p>
        </p:txBody>
      </p:sp>
      <p:sp>
        <p:nvSpPr>
          <p:cNvPr id="10" name="Text Placeholder 9">
            <a:extLst>
              <a:ext uri="{FF2B5EF4-FFF2-40B4-BE49-F238E27FC236}">
                <a16:creationId xmlns:a16="http://schemas.microsoft.com/office/drawing/2014/main" id="{7B2DFEE0-1EEA-435C-95B3-376F66EE6F6C}"/>
              </a:ext>
            </a:extLst>
          </p:cNvPr>
          <p:cNvSpPr>
            <a:spLocks noGrp="1"/>
          </p:cNvSpPr>
          <p:nvPr>
            <p:ph type="body" sz="quarter" idx="19"/>
          </p:nvPr>
        </p:nvSpPr>
        <p:spPr>
          <a:xfrm>
            <a:off x="10018502" y="2484163"/>
            <a:ext cx="1547813" cy="3278008"/>
          </a:xfrm>
        </p:spPr>
        <p:txBody>
          <a:bodyPr/>
          <a:lstStyle/>
          <a:p>
            <a:pPr marL="0" indent="0">
              <a:spcBef>
                <a:spcPts val="0"/>
              </a:spcBef>
            </a:pPr>
            <a:r>
              <a:rPr lang="en-US" dirty="0"/>
              <a:t> </a:t>
            </a:r>
            <a:r>
              <a:rPr lang="en-US" dirty="0" err="1"/>
              <a:t>Formação</a:t>
            </a:r>
            <a:r>
              <a:rPr lang="en-US" dirty="0"/>
              <a:t> de </a:t>
            </a:r>
            <a:r>
              <a:rPr lang="en-US" dirty="0" err="1"/>
              <a:t>conglomerados</a:t>
            </a:r>
            <a:r>
              <a:rPr lang="en-US" dirty="0"/>
              <a:t> no </a:t>
            </a:r>
            <a:r>
              <a:rPr lang="en-US" dirty="0" err="1"/>
              <a:t>setor</a:t>
            </a:r>
            <a:r>
              <a:rPr lang="en-US" dirty="0"/>
              <a:t> </a:t>
            </a:r>
            <a:r>
              <a:rPr lang="en-US" dirty="0" err="1"/>
              <a:t>financeiro</a:t>
            </a:r>
            <a:r>
              <a:rPr lang="en-US" dirty="0"/>
              <a:t> </a:t>
            </a:r>
            <a:r>
              <a:rPr lang="en-US" dirty="0" err="1"/>
              <a:t>novamente</a:t>
            </a:r>
            <a:endParaRPr lang="en-US" dirty="0"/>
          </a:p>
          <a:p>
            <a:pPr marL="0" indent="0">
              <a:spcBef>
                <a:spcPts val="0"/>
              </a:spcBef>
            </a:pPr>
            <a:endParaRPr lang="en-US" dirty="0"/>
          </a:p>
          <a:p>
            <a:pPr marL="0" indent="0">
              <a:spcBef>
                <a:spcPts val="0"/>
              </a:spcBef>
            </a:pPr>
            <a:r>
              <a:rPr lang="en-US" dirty="0"/>
              <a:t> </a:t>
            </a:r>
            <a:r>
              <a:rPr lang="en-US" dirty="0" err="1"/>
              <a:t>Inovações</a:t>
            </a:r>
            <a:r>
              <a:rPr lang="en-US" dirty="0"/>
              <a:t> </a:t>
            </a:r>
            <a:r>
              <a:rPr lang="en-US" dirty="0" err="1"/>
              <a:t>tecnológicas</a:t>
            </a:r>
            <a:r>
              <a:rPr lang="en-US" dirty="0"/>
              <a:t> e </a:t>
            </a:r>
            <a:r>
              <a:rPr lang="en-US" dirty="0" err="1"/>
              <a:t>surgimento</a:t>
            </a:r>
            <a:r>
              <a:rPr lang="en-US" dirty="0"/>
              <a:t> de </a:t>
            </a:r>
            <a:r>
              <a:rPr lang="en-US" dirty="0" err="1"/>
              <a:t>novos</a:t>
            </a:r>
            <a:r>
              <a:rPr lang="en-US" dirty="0"/>
              <a:t> </a:t>
            </a:r>
            <a:r>
              <a:rPr lang="en-US" dirty="0" err="1"/>
              <a:t>instrumentos</a:t>
            </a:r>
            <a:endParaRPr lang="en-US" dirty="0"/>
          </a:p>
          <a:p>
            <a:pPr marL="0" indent="0">
              <a:spcBef>
                <a:spcPts val="0"/>
              </a:spcBef>
            </a:pPr>
            <a:endParaRPr lang="en-US" dirty="0"/>
          </a:p>
          <a:p>
            <a:pPr marL="0" indent="0">
              <a:spcBef>
                <a:spcPts val="0"/>
              </a:spcBef>
            </a:pPr>
            <a:r>
              <a:rPr lang="en-US" dirty="0"/>
              <a:t> 1999 – EUA: </a:t>
            </a:r>
            <a:r>
              <a:rPr lang="en-US" dirty="0" err="1"/>
              <a:t>fim</a:t>
            </a:r>
            <a:r>
              <a:rPr lang="en-US" dirty="0"/>
              <a:t> da </a:t>
            </a:r>
            <a:r>
              <a:rPr lang="en-US" dirty="0" err="1"/>
              <a:t>separação</a:t>
            </a:r>
            <a:r>
              <a:rPr lang="en-US" dirty="0"/>
              <a:t> entre </a:t>
            </a:r>
            <a:r>
              <a:rPr lang="en-US" dirty="0" err="1"/>
              <a:t>bancos</a:t>
            </a:r>
            <a:r>
              <a:rPr lang="en-US" dirty="0"/>
              <a:t> </a:t>
            </a:r>
            <a:r>
              <a:rPr lang="en-US" dirty="0" err="1"/>
              <a:t>comerciais</a:t>
            </a:r>
            <a:r>
              <a:rPr lang="en-US" dirty="0"/>
              <a:t> e de </a:t>
            </a:r>
            <a:r>
              <a:rPr lang="en-US" dirty="0" err="1"/>
              <a:t>investimeneto</a:t>
            </a:r>
            <a:endParaRPr lang="en-US" dirty="0"/>
          </a:p>
        </p:txBody>
      </p:sp>
      <p:sp>
        <p:nvSpPr>
          <p:cNvPr id="11" name="Text Placeholder 10">
            <a:extLst>
              <a:ext uri="{FF2B5EF4-FFF2-40B4-BE49-F238E27FC236}">
                <a16:creationId xmlns:a16="http://schemas.microsoft.com/office/drawing/2014/main" id="{6C0EC6CF-C30B-4279-BEB1-9CE1EF2E8D5F}"/>
              </a:ext>
            </a:extLst>
          </p:cNvPr>
          <p:cNvSpPr>
            <a:spLocks noGrp="1"/>
          </p:cNvSpPr>
          <p:nvPr>
            <p:ph type="body" sz="quarter" idx="20"/>
          </p:nvPr>
        </p:nvSpPr>
        <p:spPr>
          <a:xfrm>
            <a:off x="530893" y="2046690"/>
            <a:ext cx="722066" cy="298377"/>
          </a:xfrm>
        </p:spPr>
        <p:txBody>
          <a:bodyPr/>
          <a:lstStyle/>
          <a:p>
            <a:r>
              <a:rPr lang="en-US" dirty="0" err="1"/>
              <a:t>Séc</a:t>
            </a:r>
            <a:r>
              <a:rPr lang="en-US" dirty="0"/>
              <a:t> XIX</a:t>
            </a:r>
          </a:p>
        </p:txBody>
      </p:sp>
      <p:sp>
        <p:nvSpPr>
          <p:cNvPr id="12" name="Text Placeholder 11">
            <a:extLst>
              <a:ext uri="{FF2B5EF4-FFF2-40B4-BE49-F238E27FC236}">
                <a16:creationId xmlns:a16="http://schemas.microsoft.com/office/drawing/2014/main" id="{F52AE4D5-A468-4504-BA77-B8B690F46825}"/>
              </a:ext>
            </a:extLst>
          </p:cNvPr>
          <p:cNvSpPr>
            <a:spLocks noGrp="1"/>
          </p:cNvSpPr>
          <p:nvPr>
            <p:ph type="body" sz="quarter" idx="21"/>
          </p:nvPr>
        </p:nvSpPr>
        <p:spPr>
          <a:xfrm>
            <a:off x="2328253" y="2046690"/>
            <a:ext cx="722066" cy="298377"/>
          </a:xfrm>
        </p:spPr>
        <p:txBody>
          <a:bodyPr/>
          <a:lstStyle/>
          <a:p>
            <a:r>
              <a:rPr lang="en-US" dirty="0" err="1"/>
              <a:t>Séc</a:t>
            </a:r>
            <a:r>
              <a:rPr lang="en-US" dirty="0"/>
              <a:t> XIX</a:t>
            </a:r>
          </a:p>
        </p:txBody>
      </p:sp>
      <p:sp>
        <p:nvSpPr>
          <p:cNvPr id="13" name="Text Placeholder 12">
            <a:extLst>
              <a:ext uri="{FF2B5EF4-FFF2-40B4-BE49-F238E27FC236}">
                <a16:creationId xmlns:a16="http://schemas.microsoft.com/office/drawing/2014/main" id="{9385ACD5-4830-4568-BFE7-22771CE4F2B3}"/>
              </a:ext>
            </a:extLst>
          </p:cNvPr>
          <p:cNvSpPr>
            <a:spLocks noGrp="1"/>
          </p:cNvSpPr>
          <p:nvPr>
            <p:ph type="body" sz="quarter" idx="22"/>
          </p:nvPr>
        </p:nvSpPr>
        <p:spPr>
          <a:xfrm>
            <a:off x="4146430" y="1970490"/>
            <a:ext cx="722066" cy="298377"/>
          </a:xfrm>
        </p:spPr>
        <p:txBody>
          <a:bodyPr/>
          <a:lstStyle/>
          <a:p>
            <a:r>
              <a:rPr lang="en-US" dirty="0"/>
              <a:t>1ª Guerra</a:t>
            </a:r>
          </a:p>
        </p:txBody>
      </p:sp>
      <p:sp>
        <p:nvSpPr>
          <p:cNvPr id="14" name="Text Placeholder 13">
            <a:extLst>
              <a:ext uri="{FF2B5EF4-FFF2-40B4-BE49-F238E27FC236}">
                <a16:creationId xmlns:a16="http://schemas.microsoft.com/office/drawing/2014/main" id="{BE862E38-2658-4D16-BDD8-E5D2BA85C3E0}"/>
              </a:ext>
            </a:extLst>
          </p:cNvPr>
          <p:cNvSpPr>
            <a:spLocks noGrp="1"/>
          </p:cNvSpPr>
          <p:nvPr>
            <p:ph type="body" sz="quarter" idx="23"/>
          </p:nvPr>
        </p:nvSpPr>
        <p:spPr>
          <a:xfrm>
            <a:off x="5976837" y="1970490"/>
            <a:ext cx="655970" cy="302084"/>
          </a:xfrm>
        </p:spPr>
        <p:txBody>
          <a:bodyPr/>
          <a:lstStyle/>
          <a:p>
            <a:r>
              <a:rPr lang="en-US" dirty="0" err="1"/>
              <a:t>Anos</a:t>
            </a:r>
            <a:r>
              <a:rPr lang="en-US" dirty="0"/>
              <a:t> 30</a:t>
            </a:r>
          </a:p>
        </p:txBody>
      </p:sp>
      <p:sp>
        <p:nvSpPr>
          <p:cNvPr id="15" name="Text Placeholder 14">
            <a:extLst>
              <a:ext uri="{FF2B5EF4-FFF2-40B4-BE49-F238E27FC236}">
                <a16:creationId xmlns:a16="http://schemas.microsoft.com/office/drawing/2014/main" id="{37A7295B-A9D5-4B14-847C-64FBFC38C11F}"/>
              </a:ext>
            </a:extLst>
          </p:cNvPr>
          <p:cNvSpPr>
            <a:spLocks noGrp="1"/>
          </p:cNvSpPr>
          <p:nvPr>
            <p:ph type="body" sz="quarter" idx="24"/>
          </p:nvPr>
        </p:nvSpPr>
        <p:spPr>
          <a:xfrm>
            <a:off x="7741149" y="1970490"/>
            <a:ext cx="722066" cy="298377"/>
          </a:xfrm>
        </p:spPr>
        <p:txBody>
          <a:bodyPr/>
          <a:lstStyle/>
          <a:p>
            <a:r>
              <a:rPr lang="en-US" dirty="0"/>
              <a:t>2ª Guerra</a:t>
            </a:r>
          </a:p>
        </p:txBody>
      </p:sp>
      <p:sp>
        <p:nvSpPr>
          <p:cNvPr id="16" name="Text Placeholder 15">
            <a:extLst>
              <a:ext uri="{FF2B5EF4-FFF2-40B4-BE49-F238E27FC236}">
                <a16:creationId xmlns:a16="http://schemas.microsoft.com/office/drawing/2014/main" id="{72FA3428-80E8-427D-A603-4141C498A663}"/>
              </a:ext>
            </a:extLst>
          </p:cNvPr>
          <p:cNvSpPr>
            <a:spLocks noGrp="1"/>
          </p:cNvSpPr>
          <p:nvPr>
            <p:ph type="body" sz="quarter" idx="25"/>
          </p:nvPr>
        </p:nvSpPr>
        <p:spPr>
          <a:xfrm>
            <a:off x="9538509" y="1970490"/>
            <a:ext cx="722066" cy="298377"/>
          </a:xfrm>
        </p:spPr>
        <p:txBody>
          <a:bodyPr/>
          <a:lstStyle/>
          <a:p>
            <a:r>
              <a:rPr lang="en-US" dirty="0" err="1"/>
              <a:t>Anos</a:t>
            </a:r>
            <a:r>
              <a:rPr lang="en-US" dirty="0"/>
              <a:t>  80 e 90 </a:t>
            </a:r>
          </a:p>
        </p:txBody>
      </p:sp>
      <p:sp>
        <p:nvSpPr>
          <p:cNvPr id="29" name="Text Placeholder 4">
            <a:extLst>
              <a:ext uri="{FF2B5EF4-FFF2-40B4-BE49-F238E27FC236}">
                <a16:creationId xmlns:a16="http://schemas.microsoft.com/office/drawing/2014/main" id="{487B3A65-A7EC-48FF-9A7A-6207BDF68CEB}"/>
              </a:ext>
            </a:extLst>
          </p:cNvPr>
          <p:cNvSpPr txBox="1">
            <a:spLocks/>
          </p:cNvSpPr>
          <p:nvPr/>
        </p:nvSpPr>
        <p:spPr>
          <a:xfrm>
            <a:off x="971477" y="2484163"/>
            <a:ext cx="1642183" cy="3278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dirty="0"/>
              <a:t> </a:t>
            </a:r>
            <a:r>
              <a:rPr lang="en-US" dirty="0" err="1"/>
              <a:t>Molde</a:t>
            </a:r>
            <a:r>
              <a:rPr lang="en-US" dirty="0"/>
              <a:t> dos </a:t>
            </a:r>
            <a:r>
              <a:rPr lang="en-US" dirty="0" err="1"/>
              <a:t>bancos</a:t>
            </a:r>
            <a:r>
              <a:rPr lang="en-US" dirty="0"/>
              <a:t> de </a:t>
            </a:r>
            <a:r>
              <a:rPr lang="en-US" dirty="0" err="1"/>
              <a:t>investimento</a:t>
            </a:r>
            <a:r>
              <a:rPr lang="en-US" dirty="0"/>
              <a:t> </a:t>
            </a:r>
            <a:r>
              <a:rPr lang="en-US" dirty="0" err="1"/>
              <a:t>nos</a:t>
            </a:r>
            <a:r>
              <a:rPr lang="en-US" dirty="0"/>
              <a:t> </a:t>
            </a:r>
            <a:r>
              <a:rPr lang="en-US" dirty="0" err="1"/>
              <a:t>moldes</a:t>
            </a:r>
            <a:r>
              <a:rPr lang="en-US" dirty="0"/>
              <a:t> </a:t>
            </a:r>
            <a:r>
              <a:rPr lang="en-US" dirty="0" err="1"/>
              <a:t>atuais</a:t>
            </a:r>
            <a:endParaRPr lang="en-US" dirty="0"/>
          </a:p>
          <a:p>
            <a:pPr marL="0" indent="0">
              <a:spcBef>
                <a:spcPts val="0"/>
              </a:spcBef>
            </a:pPr>
            <a:endParaRPr lang="en-US" dirty="0"/>
          </a:p>
          <a:p>
            <a:pPr marL="0" indent="0">
              <a:spcBef>
                <a:spcPts val="0"/>
              </a:spcBef>
            </a:pPr>
            <a:r>
              <a:rPr lang="en-US" dirty="0"/>
              <a:t> </a:t>
            </a:r>
            <a:r>
              <a:rPr lang="en-US" dirty="0" err="1"/>
              <a:t>Emissões</a:t>
            </a:r>
            <a:r>
              <a:rPr lang="en-US" dirty="0"/>
              <a:t> </a:t>
            </a:r>
            <a:r>
              <a:rPr lang="en-US" dirty="0" err="1"/>
              <a:t>frequentes</a:t>
            </a:r>
            <a:endParaRPr lang="en-US" dirty="0"/>
          </a:p>
          <a:p>
            <a:pPr marL="0" indent="0">
              <a:spcBef>
                <a:spcPts val="0"/>
              </a:spcBef>
            </a:pPr>
            <a:endParaRPr lang="en-US" dirty="0"/>
          </a:p>
          <a:p>
            <a:pPr marL="0" indent="0">
              <a:spcBef>
                <a:spcPts val="0"/>
              </a:spcBef>
            </a:pPr>
            <a:r>
              <a:rPr lang="en-US" dirty="0"/>
              <a:t> </a:t>
            </a:r>
            <a:r>
              <a:rPr lang="en-US" dirty="0" err="1"/>
              <a:t>Ações</a:t>
            </a:r>
            <a:r>
              <a:rPr lang="en-US" dirty="0"/>
              <a:t>: com </a:t>
            </a:r>
            <a:r>
              <a:rPr lang="en-US" dirty="0" err="1"/>
              <a:t>participação</a:t>
            </a:r>
            <a:r>
              <a:rPr lang="en-US" dirty="0"/>
              <a:t> </a:t>
            </a:r>
            <a:r>
              <a:rPr lang="en-US" dirty="0" err="1"/>
              <a:t>acionária</a:t>
            </a:r>
            <a:r>
              <a:rPr lang="en-US" dirty="0"/>
              <a:t> | </a:t>
            </a:r>
            <a:r>
              <a:rPr lang="en-US" dirty="0" err="1"/>
              <a:t>retornos</a:t>
            </a:r>
            <a:r>
              <a:rPr lang="en-US" dirty="0"/>
              <a:t> </a:t>
            </a:r>
            <a:r>
              <a:rPr lang="en-US" dirty="0" err="1"/>
              <a:t>não</a:t>
            </a:r>
            <a:r>
              <a:rPr lang="en-US" dirty="0"/>
              <a:t> </a:t>
            </a:r>
            <a:r>
              <a:rPr lang="en-US" dirty="0" err="1"/>
              <a:t>definidos</a:t>
            </a:r>
            <a:endParaRPr lang="en-US" dirty="0"/>
          </a:p>
          <a:p>
            <a:pPr marL="0" indent="0">
              <a:spcBef>
                <a:spcPts val="0"/>
              </a:spcBef>
            </a:pPr>
            <a:endParaRPr lang="en-US" dirty="0"/>
          </a:p>
          <a:p>
            <a:pPr marL="0" indent="0">
              <a:spcBef>
                <a:spcPts val="0"/>
              </a:spcBef>
            </a:pPr>
            <a:r>
              <a:rPr lang="en-US" dirty="0"/>
              <a:t> </a:t>
            </a:r>
            <a:r>
              <a:rPr lang="en-US" dirty="0" err="1"/>
              <a:t>Títulos</a:t>
            </a:r>
            <a:r>
              <a:rPr lang="en-US" dirty="0"/>
              <a:t> de </a:t>
            </a:r>
            <a:r>
              <a:rPr lang="en-US" dirty="0" err="1"/>
              <a:t>dívida</a:t>
            </a:r>
            <a:r>
              <a:rPr lang="en-US" dirty="0"/>
              <a:t>: </a:t>
            </a:r>
            <a:r>
              <a:rPr lang="en-US" dirty="0" err="1"/>
              <a:t>sem</a:t>
            </a:r>
            <a:r>
              <a:rPr lang="en-US" dirty="0"/>
              <a:t> </a:t>
            </a:r>
            <a:r>
              <a:rPr lang="en-US" dirty="0" err="1"/>
              <a:t>participação</a:t>
            </a:r>
            <a:r>
              <a:rPr lang="en-US" dirty="0"/>
              <a:t> </a:t>
            </a:r>
            <a:r>
              <a:rPr lang="en-US" dirty="0" err="1"/>
              <a:t>acionária</a:t>
            </a:r>
            <a:r>
              <a:rPr lang="en-US" dirty="0"/>
              <a:t> | </a:t>
            </a:r>
            <a:r>
              <a:rPr lang="en-US" dirty="0" err="1"/>
              <a:t>retornos</a:t>
            </a:r>
            <a:r>
              <a:rPr lang="en-US" dirty="0"/>
              <a:t> </a:t>
            </a:r>
            <a:r>
              <a:rPr lang="en-US" dirty="0" err="1"/>
              <a:t>definidos</a:t>
            </a:r>
            <a:endParaRPr lang="en-US" dirty="0"/>
          </a:p>
          <a:p>
            <a:pPr marL="0" indent="0">
              <a:spcBef>
                <a:spcPts val="0"/>
              </a:spcBef>
              <a:buNone/>
            </a:pPr>
            <a:endParaRPr lang="en-US" dirty="0"/>
          </a:p>
          <a:p>
            <a:pPr marL="0" indent="0">
              <a:spcBef>
                <a:spcPts val="0"/>
              </a:spcBef>
              <a:buNone/>
            </a:pPr>
            <a:endParaRPr lang="en-US" dirty="0"/>
          </a:p>
        </p:txBody>
      </p:sp>
      <p:sp>
        <p:nvSpPr>
          <p:cNvPr id="30" name="Text Placeholder 5">
            <a:extLst>
              <a:ext uri="{FF2B5EF4-FFF2-40B4-BE49-F238E27FC236}">
                <a16:creationId xmlns:a16="http://schemas.microsoft.com/office/drawing/2014/main" id="{F6040FB5-898C-41AE-B5F2-73886D51C3BE}"/>
              </a:ext>
            </a:extLst>
          </p:cNvPr>
          <p:cNvSpPr txBox="1">
            <a:spLocks/>
          </p:cNvSpPr>
          <p:nvPr/>
        </p:nvSpPr>
        <p:spPr>
          <a:xfrm>
            <a:off x="2915037" y="2463800"/>
            <a:ext cx="1491864" cy="33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15368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D83A9-4A49-4C02-AD63-2007ACD3DCDD}"/>
              </a:ext>
            </a:extLst>
          </p:cNvPr>
          <p:cNvSpPr>
            <a:spLocks noGrp="1"/>
          </p:cNvSpPr>
          <p:nvPr>
            <p:ph type="dt" sz="half" idx="10"/>
          </p:nvPr>
        </p:nvSpPr>
        <p:spPr/>
        <p:txBody>
          <a:bodyPr/>
          <a:lstStyle/>
          <a:p>
            <a:fld id="{B1B48E32-621F-404D-B280-F75E0F183B52}" type="datetime1">
              <a:rPr lang="en-US" smtClean="0"/>
              <a:t>5/26/2020</a:t>
            </a:fld>
            <a:endParaRPr lang="en-US"/>
          </a:p>
        </p:txBody>
      </p:sp>
      <p:sp>
        <p:nvSpPr>
          <p:cNvPr id="3" name="Slide Number Placeholder 2">
            <a:extLst>
              <a:ext uri="{FF2B5EF4-FFF2-40B4-BE49-F238E27FC236}">
                <a16:creationId xmlns:a16="http://schemas.microsoft.com/office/drawing/2014/main" id="{433EFDD6-ACC2-49CE-B913-8BE070029657}"/>
              </a:ext>
            </a:extLst>
          </p:cNvPr>
          <p:cNvSpPr>
            <a:spLocks noGrp="1"/>
          </p:cNvSpPr>
          <p:nvPr>
            <p:ph type="sldNum" sz="quarter" idx="12"/>
          </p:nvPr>
        </p:nvSpPr>
        <p:spPr/>
        <p:txBody>
          <a:bodyPr/>
          <a:lstStyle/>
          <a:p>
            <a:fld id="{59F833C3-D889-4A24-B36F-98C6F562E13E}" type="slidenum">
              <a:rPr lang="en-US" smtClean="0"/>
              <a:t>13</a:t>
            </a:fld>
            <a:endParaRPr lang="en-US"/>
          </a:p>
        </p:txBody>
      </p:sp>
      <p:sp>
        <p:nvSpPr>
          <p:cNvPr id="4" name="Text Placeholder 3">
            <a:extLst>
              <a:ext uri="{FF2B5EF4-FFF2-40B4-BE49-F238E27FC236}">
                <a16:creationId xmlns:a16="http://schemas.microsoft.com/office/drawing/2014/main" id="{F0F7E5F0-3700-4B5A-BE07-C9536654F371}"/>
              </a:ext>
            </a:extLst>
          </p:cNvPr>
          <p:cNvSpPr>
            <a:spLocks noGrp="1"/>
          </p:cNvSpPr>
          <p:nvPr>
            <p:ph type="body" sz="quarter" idx="13"/>
          </p:nvPr>
        </p:nvSpPr>
        <p:spPr/>
        <p:txBody>
          <a:bodyPr/>
          <a:lstStyle/>
          <a:p>
            <a:r>
              <a:rPr lang="en-US" dirty="0" err="1"/>
              <a:t>Linha</a:t>
            </a:r>
            <a:r>
              <a:rPr lang="en-US" dirty="0"/>
              <a:t> do Tempo – </a:t>
            </a:r>
            <a:r>
              <a:rPr lang="en-US" dirty="0" err="1"/>
              <a:t>Século</a:t>
            </a:r>
            <a:r>
              <a:rPr lang="en-US" dirty="0"/>
              <a:t> XXI</a:t>
            </a:r>
          </a:p>
        </p:txBody>
      </p:sp>
      <p:sp>
        <p:nvSpPr>
          <p:cNvPr id="6" name="Text Placeholder 5">
            <a:extLst>
              <a:ext uri="{FF2B5EF4-FFF2-40B4-BE49-F238E27FC236}">
                <a16:creationId xmlns:a16="http://schemas.microsoft.com/office/drawing/2014/main" id="{E34699EF-6DAE-40F5-B79A-0E133B3E93E8}"/>
              </a:ext>
            </a:extLst>
          </p:cNvPr>
          <p:cNvSpPr>
            <a:spLocks noGrp="1"/>
          </p:cNvSpPr>
          <p:nvPr>
            <p:ph type="body" sz="quarter" idx="15"/>
          </p:nvPr>
        </p:nvSpPr>
        <p:spPr>
          <a:xfrm>
            <a:off x="2846871" y="2484163"/>
            <a:ext cx="1547813" cy="3278008"/>
          </a:xfrm>
        </p:spPr>
        <p:txBody>
          <a:bodyPr/>
          <a:lstStyle/>
          <a:p>
            <a:pPr marL="0" indent="0">
              <a:spcBef>
                <a:spcPts val="0"/>
              </a:spcBef>
            </a:pPr>
            <a:r>
              <a:rPr lang="en-US" dirty="0"/>
              <a:t> </a:t>
            </a:r>
            <a:r>
              <a:rPr lang="en-US" dirty="0" err="1"/>
              <a:t>Bancos</a:t>
            </a:r>
            <a:r>
              <a:rPr lang="en-US" dirty="0"/>
              <a:t> de </a:t>
            </a:r>
            <a:r>
              <a:rPr lang="en-US" dirty="0" err="1"/>
              <a:t>investimento</a:t>
            </a:r>
            <a:r>
              <a:rPr lang="en-US" dirty="0"/>
              <a:t> </a:t>
            </a:r>
            <a:r>
              <a:rPr lang="en-US" dirty="0" err="1"/>
              <a:t>são</a:t>
            </a:r>
            <a:r>
              <a:rPr lang="en-US" dirty="0"/>
              <a:t> </a:t>
            </a:r>
            <a:r>
              <a:rPr lang="en-US" dirty="0" err="1"/>
              <a:t>conglomerados</a:t>
            </a:r>
            <a:r>
              <a:rPr lang="en-US" dirty="0"/>
              <a:t> </a:t>
            </a:r>
            <a:r>
              <a:rPr lang="en-US" dirty="0" err="1"/>
              <a:t>globais</a:t>
            </a:r>
            <a:endParaRPr lang="en-US" dirty="0"/>
          </a:p>
          <a:p>
            <a:pPr marL="0" indent="0">
              <a:spcBef>
                <a:spcPts val="0"/>
              </a:spcBef>
            </a:pPr>
            <a:endParaRPr lang="en-US" dirty="0"/>
          </a:p>
          <a:p>
            <a:pPr marL="0" indent="0">
              <a:spcBef>
                <a:spcPts val="0"/>
              </a:spcBef>
            </a:pPr>
            <a:r>
              <a:rPr lang="en-US" dirty="0"/>
              <a:t> </a:t>
            </a:r>
            <a:r>
              <a:rPr lang="en-US" dirty="0" err="1"/>
              <a:t>Em</a:t>
            </a:r>
            <a:r>
              <a:rPr lang="en-US" dirty="0"/>
              <a:t> </a:t>
            </a:r>
            <a:r>
              <a:rPr lang="en-US" dirty="0" err="1"/>
              <a:t>economias</a:t>
            </a:r>
            <a:r>
              <a:rPr lang="en-US" dirty="0"/>
              <a:t> </a:t>
            </a:r>
            <a:r>
              <a:rPr lang="en-US" dirty="0" err="1"/>
              <a:t>emergentes</a:t>
            </a:r>
            <a:r>
              <a:rPr lang="en-US" dirty="0"/>
              <a:t>, </a:t>
            </a:r>
            <a:r>
              <a:rPr lang="en-US" dirty="0" err="1"/>
              <a:t>bancos</a:t>
            </a:r>
            <a:r>
              <a:rPr lang="en-US" dirty="0"/>
              <a:t> de </a:t>
            </a:r>
            <a:r>
              <a:rPr lang="en-US" dirty="0" err="1"/>
              <a:t>investimento</a:t>
            </a:r>
            <a:r>
              <a:rPr lang="en-US" dirty="0"/>
              <a:t> </a:t>
            </a:r>
            <a:r>
              <a:rPr lang="en-US" dirty="0" err="1"/>
              <a:t>surgiram</a:t>
            </a:r>
            <a:r>
              <a:rPr lang="en-US" dirty="0"/>
              <a:t> </a:t>
            </a:r>
            <a:r>
              <a:rPr lang="en-US" dirty="0" err="1"/>
              <a:t>como</a:t>
            </a:r>
            <a:r>
              <a:rPr lang="en-US" dirty="0"/>
              <a:t> </a:t>
            </a:r>
            <a:r>
              <a:rPr lang="en-US" dirty="0" err="1"/>
              <a:t>instituições</a:t>
            </a:r>
            <a:r>
              <a:rPr lang="en-US" dirty="0"/>
              <a:t> </a:t>
            </a:r>
            <a:r>
              <a:rPr lang="en-US" dirty="0" err="1"/>
              <a:t>governamentais</a:t>
            </a:r>
            <a:r>
              <a:rPr lang="en-US" dirty="0"/>
              <a:t>, </a:t>
            </a:r>
            <a:r>
              <a:rPr lang="en-US" dirty="0" err="1"/>
              <a:t>subisdiárias</a:t>
            </a:r>
            <a:r>
              <a:rPr lang="en-US" dirty="0"/>
              <a:t> de </a:t>
            </a:r>
            <a:r>
              <a:rPr lang="en-US" dirty="0" err="1"/>
              <a:t>bancos</a:t>
            </a:r>
            <a:r>
              <a:rPr lang="en-US" dirty="0"/>
              <a:t> </a:t>
            </a:r>
            <a:r>
              <a:rPr lang="en-US" dirty="0" err="1"/>
              <a:t>internacionais</a:t>
            </a:r>
            <a:r>
              <a:rPr lang="en-US" dirty="0"/>
              <a:t> e, </a:t>
            </a:r>
            <a:r>
              <a:rPr lang="en-US" dirty="0" err="1"/>
              <a:t>em</a:t>
            </a:r>
            <a:r>
              <a:rPr lang="en-US" dirty="0"/>
              <a:t> </a:t>
            </a:r>
            <a:r>
              <a:rPr lang="en-US" dirty="0" err="1"/>
              <a:t>menor</a:t>
            </a:r>
            <a:r>
              <a:rPr lang="en-US" dirty="0"/>
              <a:t> </a:t>
            </a:r>
            <a:r>
              <a:rPr lang="en-US" dirty="0" err="1"/>
              <a:t>escala</a:t>
            </a:r>
            <a:r>
              <a:rPr lang="en-US" dirty="0"/>
              <a:t>, </a:t>
            </a:r>
            <a:r>
              <a:rPr lang="en-US" dirty="0" err="1"/>
              <a:t>instituições</a:t>
            </a:r>
            <a:r>
              <a:rPr lang="en-US" dirty="0"/>
              <a:t> </a:t>
            </a:r>
            <a:r>
              <a:rPr lang="en-US" dirty="0" err="1"/>
              <a:t>privadas</a:t>
            </a:r>
            <a:r>
              <a:rPr lang="en-US" dirty="0"/>
              <a:t> </a:t>
            </a:r>
            <a:r>
              <a:rPr lang="en-US" dirty="0" err="1"/>
              <a:t>locais</a:t>
            </a:r>
            <a:endParaRPr lang="en-US" dirty="0"/>
          </a:p>
        </p:txBody>
      </p:sp>
      <p:sp>
        <p:nvSpPr>
          <p:cNvPr id="7" name="Text Placeholder 6">
            <a:extLst>
              <a:ext uri="{FF2B5EF4-FFF2-40B4-BE49-F238E27FC236}">
                <a16:creationId xmlns:a16="http://schemas.microsoft.com/office/drawing/2014/main" id="{54267AB0-9604-4A06-AE2C-3B9BF9FB82FE}"/>
              </a:ext>
            </a:extLst>
          </p:cNvPr>
          <p:cNvSpPr>
            <a:spLocks noGrp="1"/>
          </p:cNvSpPr>
          <p:nvPr>
            <p:ph type="body" sz="quarter" idx="16"/>
          </p:nvPr>
        </p:nvSpPr>
        <p:spPr>
          <a:xfrm>
            <a:off x="4641710" y="2484163"/>
            <a:ext cx="1642183" cy="3278008"/>
          </a:xfrm>
        </p:spPr>
        <p:txBody>
          <a:bodyPr/>
          <a:lstStyle/>
          <a:p>
            <a:pPr marL="0" indent="0">
              <a:spcBef>
                <a:spcPts val="0"/>
              </a:spcBef>
            </a:pPr>
            <a:r>
              <a:rPr lang="en-US" dirty="0"/>
              <a:t> No </a:t>
            </a:r>
            <a:r>
              <a:rPr lang="en-US" dirty="0" err="1"/>
              <a:t>Brasil</a:t>
            </a:r>
            <a:r>
              <a:rPr lang="en-US" dirty="0"/>
              <a:t>, </a:t>
            </a:r>
            <a:r>
              <a:rPr lang="en-US" dirty="0" err="1"/>
              <a:t>há</a:t>
            </a:r>
            <a:r>
              <a:rPr lang="en-US" dirty="0"/>
              <a:t> </a:t>
            </a:r>
            <a:r>
              <a:rPr lang="en-US" dirty="0" err="1"/>
              <a:t>instituições</a:t>
            </a:r>
            <a:r>
              <a:rPr lang="en-US" dirty="0"/>
              <a:t> </a:t>
            </a:r>
            <a:r>
              <a:rPr lang="en-US" dirty="0" err="1"/>
              <a:t>governamentais</a:t>
            </a:r>
            <a:r>
              <a:rPr lang="en-US" dirty="0"/>
              <a:t> que </a:t>
            </a:r>
            <a:r>
              <a:rPr lang="en-US" dirty="0" err="1"/>
              <a:t>atuam</a:t>
            </a:r>
            <a:r>
              <a:rPr lang="en-US" dirty="0"/>
              <a:t> no </a:t>
            </a:r>
            <a:r>
              <a:rPr lang="en-US" dirty="0" err="1"/>
              <a:t>setor</a:t>
            </a:r>
            <a:r>
              <a:rPr lang="en-US" dirty="0"/>
              <a:t> (BB, </a:t>
            </a:r>
            <a:r>
              <a:rPr lang="en-US" dirty="0" err="1"/>
              <a:t>instituições</a:t>
            </a:r>
            <a:r>
              <a:rPr lang="en-US" dirty="0"/>
              <a:t> </a:t>
            </a:r>
            <a:r>
              <a:rPr lang="en-US" dirty="0" err="1"/>
              <a:t>internacionais</a:t>
            </a:r>
            <a:r>
              <a:rPr lang="en-US" dirty="0"/>
              <a:t> (JPM, Goldman, </a:t>
            </a:r>
            <a:r>
              <a:rPr lang="en-US" dirty="0" err="1"/>
              <a:t>BofA</a:t>
            </a:r>
            <a:r>
              <a:rPr lang="en-US" dirty="0"/>
              <a:t>, Citi) e </a:t>
            </a:r>
            <a:r>
              <a:rPr lang="en-US" dirty="0" err="1"/>
              <a:t>instituições</a:t>
            </a:r>
            <a:r>
              <a:rPr lang="en-US" dirty="0"/>
              <a:t> </a:t>
            </a:r>
            <a:r>
              <a:rPr lang="en-US" dirty="0" err="1"/>
              <a:t>locais</a:t>
            </a:r>
            <a:r>
              <a:rPr lang="en-US" dirty="0"/>
              <a:t> (Itaú, Bradesco, BTG, </a:t>
            </a:r>
            <a:r>
              <a:rPr lang="en-US" dirty="0" err="1"/>
              <a:t>Safra</a:t>
            </a:r>
            <a:r>
              <a:rPr lang="en-US" dirty="0"/>
              <a:t>)</a:t>
            </a:r>
          </a:p>
        </p:txBody>
      </p:sp>
      <p:sp>
        <p:nvSpPr>
          <p:cNvPr id="8" name="Text Placeholder 7">
            <a:extLst>
              <a:ext uri="{FF2B5EF4-FFF2-40B4-BE49-F238E27FC236}">
                <a16:creationId xmlns:a16="http://schemas.microsoft.com/office/drawing/2014/main" id="{A7BCFC56-09E4-480E-A52E-BB9842A15B0C}"/>
              </a:ext>
            </a:extLst>
          </p:cNvPr>
          <p:cNvSpPr>
            <a:spLocks noGrp="1"/>
          </p:cNvSpPr>
          <p:nvPr>
            <p:ph type="body" sz="quarter" idx="17"/>
          </p:nvPr>
        </p:nvSpPr>
        <p:spPr>
          <a:xfrm>
            <a:off x="6443543" y="2484163"/>
            <a:ext cx="1642183" cy="3278008"/>
          </a:xfrm>
        </p:spPr>
        <p:txBody>
          <a:bodyPr/>
          <a:lstStyle/>
          <a:p>
            <a:pPr marL="0" indent="0">
              <a:spcBef>
                <a:spcPts val="0"/>
              </a:spcBef>
            </a:pPr>
            <a:r>
              <a:rPr lang="en-US" dirty="0"/>
              <a:t> </a:t>
            </a:r>
            <a:r>
              <a:rPr lang="en-US" dirty="0" err="1"/>
              <a:t>Maiores</a:t>
            </a:r>
            <a:r>
              <a:rPr lang="en-US" dirty="0"/>
              <a:t> </a:t>
            </a:r>
            <a:r>
              <a:rPr lang="en-US" dirty="0" err="1"/>
              <a:t>bancos</a:t>
            </a:r>
            <a:r>
              <a:rPr lang="en-US" dirty="0"/>
              <a:t> de </a:t>
            </a:r>
            <a:r>
              <a:rPr lang="en-US" dirty="0" err="1"/>
              <a:t>investimento</a:t>
            </a:r>
            <a:r>
              <a:rPr lang="en-US" dirty="0"/>
              <a:t> </a:t>
            </a:r>
            <a:r>
              <a:rPr lang="en-US" dirty="0" err="1"/>
              <a:t>em</a:t>
            </a:r>
            <a:r>
              <a:rPr lang="en-US" dirty="0"/>
              <a:t> fees (2019FY):</a:t>
            </a:r>
          </a:p>
          <a:p>
            <a:pPr>
              <a:spcBef>
                <a:spcPts val="0"/>
              </a:spcBef>
              <a:buFont typeface="+mj-lt"/>
              <a:buAutoNum type="arabicPeriod"/>
            </a:pPr>
            <a:r>
              <a:rPr lang="en-US" dirty="0"/>
              <a:t>JP Morgan</a:t>
            </a:r>
          </a:p>
          <a:p>
            <a:pPr>
              <a:spcBef>
                <a:spcPts val="0"/>
              </a:spcBef>
              <a:buFont typeface="+mj-lt"/>
              <a:buAutoNum type="arabicPeriod"/>
            </a:pPr>
            <a:r>
              <a:rPr lang="en-US" dirty="0"/>
              <a:t>Goldman Sachs</a:t>
            </a:r>
          </a:p>
          <a:p>
            <a:pPr>
              <a:spcBef>
                <a:spcPts val="0"/>
              </a:spcBef>
              <a:buFont typeface="+mj-lt"/>
              <a:buAutoNum type="arabicPeriod"/>
            </a:pPr>
            <a:r>
              <a:rPr lang="en-US" dirty="0"/>
              <a:t>Bank of America</a:t>
            </a:r>
          </a:p>
          <a:p>
            <a:pPr>
              <a:spcBef>
                <a:spcPts val="0"/>
              </a:spcBef>
              <a:buFont typeface="+mj-lt"/>
              <a:buAutoNum type="arabicPeriod"/>
            </a:pPr>
            <a:r>
              <a:rPr lang="en-US" dirty="0"/>
              <a:t>Morgan Stanley</a:t>
            </a:r>
          </a:p>
          <a:p>
            <a:pPr>
              <a:spcBef>
                <a:spcPts val="0"/>
              </a:spcBef>
              <a:buFont typeface="+mj-lt"/>
              <a:buAutoNum type="arabicPeriod"/>
            </a:pPr>
            <a:r>
              <a:rPr lang="en-US" dirty="0"/>
              <a:t>Citi</a:t>
            </a:r>
          </a:p>
          <a:p>
            <a:pPr>
              <a:spcBef>
                <a:spcPts val="0"/>
              </a:spcBef>
              <a:buFont typeface="+mj-lt"/>
              <a:buAutoNum type="arabicPeriod"/>
            </a:pPr>
            <a:r>
              <a:rPr lang="en-US" dirty="0"/>
              <a:t>Credit Suisse</a:t>
            </a:r>
          </a:p>
          <a:p>
            <a:pPr>
              <a:spcBef>
                <a:spcPts val="0"/>
              </a:spcBef>
              <a:buFont typeface="+mj-lt"/>
              <a:buAutoNum type="arabicPeriod"/>
            </a:pPr>
            <a:r>
              <a:rPr lang="en-US" dirty="0"/>
              <a:t>Barclays</a:t>
            </a:r>
          </a:p>
          <a:p>
            <a:pPr>
              <a:spcBef>
                <a:spcPts val="0"/>
              </a:spcBef>
              <a:buFont typeface="+mj-lt"/>
              <a:buAutoNum type="arabicPeriod"/>
            </a:pPr>
            <a:r>
              <a:rPr lang="en-US" dirty="0"/>
              <a:t>Deutsche Bank</a:t>
            </a:r>
          </a:p>
          <a:p>
            <a:pPr>
              <a:spcBef>
                <a:spcPts val="0"/>
              </a:spcBef>
              <a:buFont typeface="+mj-lt"/>
              <a:buAutoNum type="arabicPeriod"/>
            </a:pPr>
            <a:r>
              <a:rPr lang="en-US" dirty="0"/>
              <a:t>Wells Fargo</a:t>
            </a:r>
          </a:p>
          <a:p>
            <a:pPr>
              <a:spcBef>
                <a:spcPts val="0"/>
              </a:spcBef>
              <a:buFont typeface="+mj-lt"/>
              <a:buAutoNum type="arabicPeriod"/>
            </a:pPr>
            <a:r>
              <a:rPr lang="en-US" dirty="0"/>
              <a:t>RBC Capital Markets</a:t>
            </a:r>
          </a:p>
        </p:txBody>
      </p:sp>
      <p:sp>
        <p:nvSpPr>
          <p:cNvPr id="9" name="Text Placeholder 8">
            <a:extLst>
              <a:ext uri="{FF2B5EF4-FFF2-40B4-BE49-F238E27FC236}">
                <a16:creationId xmlns:a16="http://schemas.microsoft.com/office/drawing/2014/main" id="{B495BC9A-103F-4487-9CF2-5FABA7205800}"/>
              </a:ext>
            </a:extLst>
          </p:cNvPr>
          <p:cNvSpPr>
            <a:spLocks noGrp="1"/>
          </p:cNvSpPr>
          <p:nvPr>
            <p:ph type="body" sz="quarter" idx="18"/>
          </p:nvPr>
        </p:nvSpPr>
        <p:spPr>
          <a:xfrm>
            <a:off x="8272866" y="2484163"/>
            <a:ext cx="1642183" cy="3278008"/>
          </a:xfrm>
        </p:spPr>
        <p:txBody>
          <a:bodyPr/>
          <a:lstStyle/>
          <a:p>
            <a:pPr marL="0" indent="0">
              <a:spcBef>
                <a:spcPts val="0"/>
              </a:spcBef>
            </a:pPr>
            <a:r>
              <a:rPr lang="en-US" dirty="0"/>
              <a:t> </a:t>
            </a:r>
            <a:r>
              <a:rPr lang="en-US" dirty="0" err="1"/>
              <a:t>Bancos</a:t>
            </a:r>
            <a:r>
              <a:rPr lang="en-US" dirty="0"/>
              <a:t> de </a:t>
            </a:r>
            <a:r>
              <a:rPr lang="en-US" dirty="0" err="1"/>
              <a:t>investimento</a:t>
            </a:r>
            <a:r>
              <a:rPr lang="en-US" dirty="0"/>
              <a:t> </a:t>
            </a:r>
            <a:r>
              <a:rPr lang="en-US" dirty="0" err="1"/>
              <a:t>brasileiros</a:t>
            </a:r>
            <a:r>
              <a:rPr lang="en-US" dirty="0"/>
              <a:t>:</a:t>
            </a:r>
          </a:p>
          <a:p>
            <a:pPr marL="0" indent="0">
              <a:spcBef>
                <a:spcPts val="0"/>
              </a:spcBef>
            </a:pPr>
            <a:r>
              <a:rPr lang="en-US" dirty="0"/>
              <a:t>BTG </a:t>
            </a:r>
            <a:r>
              <a:rPr lang="en-US" dirty="0" err="1"/>
              <a:t>Pactual</a:t>
            </a:r>
            <a:endParaRPr lang="en-US" dirty="0"/>
          </a:p>
          <a:p>
            <a:pPr marL="0" indent="0">
              <a:spcBef>
                <a:spcPts val="0"/>
              </a:spcBef>
            </a:pPr>
            <a:r>
              <a:rPr lang="en-US" dirty="0"/>
              <a:t>Itaú BBA</a:t>
            </a:r>
          </a:p>
          <a:p>
            <a:pPr marL="0" indent="0">
              <a:spcBef>
                <a:spcPts val="0"/>
              </a:spcBef>
            </a:pPr>
            <a:r>
              <a:rPr lang="en-US" dirty="0"/>
              <a:t>Bradesco BBI</a:t>
            </a:r>
          </a:p>
          <a:p>
            <a:pPr marL="0" indent="0">
              <a:spcBef>
                <a:spcPts val="0"/>
              </a:spcBef>
            </a:pPr>
            <a:r>
              <a:rPr lang="en-US" dirty="0"/>
              <a:t>BB Securities</a:t>
            </a:r>
          </a:p>
          <a:p>
            <a:pPr marL="0" indent="0">
              <a:spcBef>
                <a:spcPts val="0"/>
              </a:spcBef>
            </a:pPr>
            <a:r>
              <a:rPr lang="en-US" dirty="0" err="1"/>
              <a:t>Safra</a:t>
            </a:r>
            <a:endParaRPr lang="en-US" dirty="0"/>
          </a:p>
        </p:txBody>
      </p:sp>
      <p:sp>
        <p:nvSpPr>
          <p:cNvPr id="10" name="Text Placeholder 9">
            <a:extLst>
              <a:ext uri="{FF2B5EF4-FFF2-40B4-BE49-F238E27FC236}">
                <a16:creationId xmlns:a16="http://schemas.microsoft.com/office/drawing/2014/main" id="{7B2DFEE0-1EEA-435C-95B3-376F66EE6F6C}"/>
              </a:ext>
            </a:extLst>
          </p:cNvPr>
          <p:cNvSpPr>
            <a:spLocks noGrp="1"/>
          </p:cNvSpPr>
          <p:nvPr>
            <p:ph type="body" sz="quarter" idx="19"/>
          </p:nvPr>
        </p:nvSpPr>
        <p:spPr>
          <a:xfrm>
            <a:off x="10018502" y="2484163"/>
            <a:ext cx="1547813" cy="3278008"/>
          </a:xfrm>
        </p:spPr>
        <p:txBody>
          <a:bodyPr/>
          <a:lstStyle/>
          <a:p>
            <a:pPr marL="0" indent="0">
              <a:spcBef>
                <a:spcPts val="0"/>
              </a:spcBef>
            </a:pPr>
            <a:r>
              <a:rPr lang="en-US" dirty="0"/>
              <a:t> </a:t>
            </a:r>
            <a:r>
              <a:rPr lang="en-US" dirty="0" err="1"/>
              <a:t>Crise</a:t>
            </a:r>
            <a:r>
              <a:rPr lang="en-US" dirty="0"/>
              <a:t> de </a:t>
            </a:r>
            <a:r>
              <a:rPr lang="en-US" dirty="0" err="1"/>
              <a:t>saúde</a:t>
            </a:r>
            <a:r>
              <a:rPr lang="en-US" dirty="0"/>
              <a:t> e, por </a:t>
            </a:r>
            <a:r>
              <a:rPr lang="en-US" dirty="0" err="1"/>
              <a:t>consequência</a:t>
            </a:r>
            <a:r>
              <a:rPr lang="en-US" dirty="0"/>
              <a:t>, </a:t>
            </a:r>
            <a:r>
              <a:rPr lang="en-US" dirty="0" err="1"/>
              <a:t>econômica</a:t>
            </a:r>
            <a:r>
              <a:rPr lang="en-US" dirty="0"/>
              <a:t> e </a:t>
            </a:r>
            <a:r>
              <a:rPr lang="en-US" dirty="0" err="1"/>
              <a:t>fianceira</a:t>
            </a:r>
            <a:endParaRPr lang="en-US" dirty="0"/>
          </a:p>
          <a:p>
            <a:pPr marL="0" indent="0">
              <a:spcBef>
                <a:spcPts val="0"/>
              </a:spcBef>
            </a:pPr>
            <a:endParaRPr lang="en-US" dirty="0"/>
          </a:p>
          <a:p>
            <a:pPr marL="0" indent="0">
              <a:spcBef>
                <a:spcPts val="0"/>
              </a:spcBef>
            </a:pPr>
            <a:r>
              <a:rPr lang="en-US" dirty="0"/>
              <a:t> </a:t>
            </a:r>
            <a:r>
              <a:rPr lang="en-US" dirty="0" err="1"/>
              <a:t>Impactos</a:t>
            </a:r>
            <a:r>
              <a:rPr lang="en-US" dirty="0"/>
              <a:t> do Covid-19 </a:t>
            </a:r>
          </a:p>
        </p:txBody>
      </p:sp>
      <p:sp>
        <p:nvSpPr>
          <p:cNvPr id="11" name="Text Placeholder 10">
            <a:extLst>
              <a:ext uri="{FF2B5EF4-FFF2-40B4-BE49-F238E27FC236}">
                <a16:creationId xmlns:a16="http://schemas.microsoft.com/office/drawing/2014/main" id="{6C0EC6CF-C30B-4279-BEB1-9CE1EF2E8D5F}"/>
              </a:ext>
            </a:extLst>
          </p:cNvPr>
          <p:cNvSpPr>
            <a:spLocks noGrp="1"/>
          </p:cNvSpPr>
          <p:nvPr>
            <p:ph type="body" sz="quarter" idx="20"/>
          </p:nvPr>
        </p:nvSpPr>
        <p:spPr>
          <a:xfrm>
            <a:off x="530893" y="2059390"/>
            <a:ext cx="722066" cy="298377"/>
          </a:xfrm>
        </p:spPr>
        <p:txBody>
          <a:bodyPr/>
          <a:lstStyle/>
          <a:p>
            <a:r>
              <a:rPr lang="en-US" dirty="0" err="1"/>
              <a:t>Séc</a:t>
            </a:r>
            <a:r>
              <a:rPr lang="en-US" dirty="0"/>
              <a:t> XXI</a:t>
            </a:r>
          </a:p>
        </p:txBody>
      </p:sp>
      <p:sp>
        <p:nvSpPr>
          <p:cNvPr id="12" name="Text Placeholder 11">
            <a:extLst>
              <a:ext uri="{FF2B5EF4-FFF2-40B4-BE49-F238E27FC236}">
                <a16:creationId xmlns:a16="http://schemas.microsoft.com/office/drawing/2014/main" id="{F52AE4D5-A468-4504-BA77-B8B690F46825}"/>
              </a:ext>
            </a:extLst>
          </p:cNvPr>
          <p:cNvSpPr>
            <a:spLocks noGrp="1"/>
          </p:cNvSpPr>
          <p:nvPr>
            <p:ph type="body" sz="quarter" idx="21"/>
          </p:nvPr>
        </p:nvSpPr>
        <p:spPr>
          <a:xfrm>
            <a:off x="2328253" y="2059390"/>
            <a:ext cx="722066" cy="298377"/>
          </a:xfrm>
        </p:spPr>
        <p:txBody>
          <a:bodyPr/>
          <a:lstStyle/>
          <a:p>
            <a:r>
              <a:rPr lang="en-US" dirty="0" err="1"/>
              <a:t>Séc</a:t>
            </a:r>
            <a:r>
              <a:rPr lang="en-US" dirty="0"/>
              <a:t> XXI</a:t>
            </a:r>
          </a:p>
        </p:txBody>
      </p:sp>
      <p:sp>
        <p:nvSpPr>
          <p:cNvPr id="13" name="Text Placeholder 12">
            <a:extLst>
              <a:ext uri="{FF2B5EF4-FFF2-40B4-BE49-F238E27FC236}">
                <a16:creationId xmlns:a16="http://schemas.microsoft.com/office/drawing/2014/main" id="{9385ACD5-4830-4568-BFE7-22771CE4F2B3}"/>
              </a:ext>
            </a:extLst>
          </p:cNvPr>
          <p:cNvSpPr>
            <a:spLocks noGrp="1"/>
          </p:cNvSpPr>
          <p:nvPr>
            <p:ph type="body" sz="quarter" idx="22"/>
          </p:nvPr>
        </p:nvSpPr>
        <p:spPr>
          <a:xfrm>
            <a:off x="4146430" y="2059390"/>
            <a:ext cx="722066" cy="298377"/>
          </a:xfrm>
        </p:spPr>
        <p:txBody>
          <a:bodyPr/>
          <a:lstStyle/>
          <a:p>
            <a:r>
              <a:rPr lang="en-US" dirty="0" err="1"/>
              <a:t>Séc</a:t>
            </a:r>
            <a:r>
              <a:rPr lang="en-US" dirty="0"/>
              <a:t> XXI</a:t>
            </a:r>
          </a:p>
        </p:txBody>
      </p:sp>
      <p:sp>
        <p:nvSpPr>
          <p:cNvPr id="14" name="Text Placeholder 13">
            <a:extLst>
              <a:ext uri="{FF2B5EF4-FFF2-40B4-BE49-F238E27FC236}">
                <a16:creationId xmlns:a16="http://schemas.microsoft.com/office/drawing/2014/main" id="{BE862E38-2658-4D16-BDD8-E5D2BA85C3E0}"/>
              </a:ext>
            </a:extLst>
          </p:cNvPr>
          <p:cNvSpPr>
            <a:spLocks noGrp="1"/>
          </p:cNvSpPr>
          <p:nvPr>
            <p:ph type="body" sz="quarter" idx="23"/>
          </p:nvPr>
        </p:nvSpPr>
        <p:spPr>
          <a:xfrm>
            <a:off x="5976837" y="2081083"/>
            <a:ext cx="655970" cy="302084"/>
          </a:xfrm>
        </p:spPr>
        <p:txBody>
          <a:bodyPr/>
          <a:lstStyle/>
          <a:p>
            <a:r>
              <a:rPr lang="en-US" dirty="0"/>
              <a:t>2019</a:t>
            </a:r>
          </a:p>
        </p:txBody>
      </p:sp>
      <p:sp>
        <p:nvSpPr>
          <p:cNvPr id="15" name="Text Placeholder 14">
            <a:extLst>
              <a:ext uri="{FF2B5EF4-FFF2-40B4-BE49-F238E27FC236}">
                <a16:creationId xmlns:a16="http://schemas.microsoft.com/office/drawing/2014/main" id="{37A7295B-A9D5-4B14-847C-64FBFC38C11F}"/>
              </a:ext>
            </a:extLst>
          </p:cNvPr>
          <p:cNvSpPr>
            <a:spLocks noGrp="1"/>
          </p:cNvSpPr>
          <p:nvPr>
            <p:ph type="body" sz="quarter" idx="24"/>
          </p:nvPr>
        </p:nvSpPr>
        <p:spPr>
          <a:xfrm>
            <a:off x="7741149" y="2072090"/>
            <a:ext cx="722066" cy="298377"/>
          </a:xfrm>
        </p:spPr>
        <p:txBody>
          <a:bodyPr/>
          <a:lstStyle/>
          <a:p>
            <a:r>
              <a:rPr lang="en-US" dirty="0"/>
              <a:t>2019</a:t>
            </a:r>
          </a:p>
        </p:txBody>
      </p:sp>
      <p:sp>
        <p:nvSpPr>
          <p:cNvPr id="16" name="Text Placeholder 15">
            <a:extLst>
              <a:ext uri="{FF2B5EF4-FFF2-40B4-BE49-F238E27FC236}">
                <a16:creationId xmlns:a16="http://schemas.microsoft.com/office/drawing/2014/main" id="{72FA3428-80E8-427D-A603-4141C498A663}"/>
              </a:ext>
            </a:extLst>
          </p:cNvPr>
          <p:cNvSpPr>
            <a:spLocks noGrp="1"/>
          </p:cNvSpPr>
          <p:nvPr>
            <p:ph type="body" sz="quarter" idx="25"/>
          </p:nvPr>
        </p:nvSpPr>
        <p:spPr>
          <a:xfrm>
            <a:off x="9563909" y="2057400"/>
            <a:ext cx="646891" cy="325767"/>
          </a:xfrm>
        </p:spPr>
        <p:txBody>
          <a:bodyPr/>
          <a:lstStyle/>
          <a:p>
            <a:r>
              <a:rPr lang="en-US" dirty="0"/>
              <a:t>2020</a:t>
            </a:r>
          </a:p>
        </p:txBody>
      </p:sp>
      <p:sp>
        <p:nvSpPr>
          <p:cNvPr id="29" name="Text Placeholder 4">
            <a:extLst>
              <a:ext uri="{FF2B5EF4-FFF2-40B4-BE49-F238E27FC236}">
                <a16:creationId xmlns:a16="http://schemas.microsoft.com/office/drawing/2014/main" id="{487B3A65-A7EC-48FF-9A7A-6207BDF68CEB}"/>
              </a:ext>
            </a:extLst>
          </p:cNvPr>
          <p:cNvSpPr txBox="1">
            <a:spLocks/>
          </p:cNvSpPr>
          <p:nvPr/>
        </p:nvSpPr>
        <p:spPr>
          <a:xfrm>
            <a:off x="971477" y="2484163"/>
            <a:ext cx="1642183" cy="3278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dirty="0"/>
              <a:t> </a:t>
            </a:r>
            <a:r>
              <a:rPr lang="en-US" dirty="0" err="1"/>
              <a:t>Ritmo</a:t>
            </a:r>
            <a:r>
              <a:rPr lang="en-US" dirty="0"/>
              <a:t> </a:t>
            </a:r>
            <a:r>
              <a:rPr lang="en-US" dirty="0" err="1"/>
              <a:t>acelerado</a:t>
            </a:r>
            <a:r>
              <a:rPr lang="en-US" dirty="0"/>
              <a:t> de </a:t>
            </a:r>
            <a:r>
              <a:rPr lang="en-US" dirty="0" err="1"/>
              <a:t>cresciemento</a:t>
            </a:r>
            <a:r>
              <a:rPr lang="en-US" dirty="0"/>
              <a:t> dos </a:t>
            </a:r>
            <a:r>
              <a:rPr lang="en-US" dirty="0" err="1"/>
              <a:t>conglomerados</a:t>
            </a:r>
            <a:r>
              <a:rPr lang="en-US" dirty="0"/>
              <a:t> </a:t>
            </a:r>
            <a:r>
              <a:rPr lang="en-US" dirty="0" err="1"/>
              <a:t>financeiros</a:t>
            </a:r>
            <a:r>
              <a:rPr lang="en-US" dirty="0"/>
              <a:t> </a:t>
            </a:r>
          </a:p>
          <a:p>
            <a:pPr marL="0" indent="0">
              <a:spcBef>
                <a:spcPts val="0"/>
              </a:spcBef>
            </a:pPr>
            <a:endParaRPr lang="en-US" dirty="0"/>
          </a:p>
          <a:p>
            <a:pPr marL="0" indent="0">
              <a:spcBef>
                <a:spcPts val="0"/>
              </a:spcBef>
            </a:pPr>
            <a:r>
              <a:rPr lang="en-US" dirty="0"/>
              <a:t> </a:t>
            </a:r>
            <a:r>
              <a:rPr lang="en-US" dirty="0" err="1"/>
              <a:t>Crise</a:t>
            </a:r>
            <a:r>
              <a:rPr lang="en-US" dirty="0"/>
              <a:t> de 2008</a:t>
            </a:r>
          </a:p>
          <a:p>
            <a:pPr marL="0" indent="0">
              <a:spcBef>
                <a:spcPts val="0"/>
              </a:spcBef>
            </a:pPr>
            <a:endParaRPr lang="en-US" dirty="0"/>
          </a:p>
          <a:p>
            <a:pPr marL="0" indent="0">
              <a:spcBef>
                <a:spcPts val="0"/>
              </a:spcBef>
            </a:pPr>
            <a:r>
              <a:rPr lang="en-US" dirty="0"/>
              <a:t> </a:t>
            </a:r>
            <a:r>
              <a:rPr lang="en-US" dirty="0" err="1"/>
              <a:t>Falência</a:t>
            </a:r>
            <a:r>
              <a:rPr lang="en-US" dirty="0"/>
              <a:t> de </a:t>
            </a:r>
            <a:r>
              <a:rPr lang="en-US" dirty="0" err="1"/>
              <a:t>grandes</a:t>
            </a:r>
            <a:r>
              <a:rPr lang="en-US" dirty="0"/>
              <a:t> players, </a:t>
            </a:r>
            <a:r>
              <a:rPr lang="en-US" dirty="0" err="1"/>
              <a:t>como</a:t>
            </a:r>
            <a:r>
              <a:rPr lang="en-US" dirty="0"/>
              <a:t> Lehman Brothers</a:t>
            </a:r>
          </a:p>
          <a:p>
            <a:pPr marL="0" indent="0">
              <a:spcBef>
                <a:spcPts val="0"/>
              </a:spcBef>
            </a:pPr>
            <a:endParaRPr lang="en-US" dirty="0"/>
          </a:p>
          <a:p>
            <a:pPr marL="0" indent="0">
              <a:spcBef>
                <a:spcPts val="0"/>
              </a:spcBef>
            </a:pPr>
            <a:r>
              <a:rPr lang="en-US" dirty="0"/>
              <a:t> </a:t>
            </a:r>
            <a:r>
              <a:rPr lang="en-US" dirty="0" err="1"/>
              <a:t>Regulação</a:t>
            </a:r>
            <a:r>
              <a:rPr lang="en-US" dirty="0"/>
              <a:t> </a:t>
            </a:r>
            <a:r>
              <a:rPr lang="en-US" dirty="0" err="1"/>
              <a:t>mais</a:t>
            </a:r>
            <a:r>
              <a:rPr lang="en-US" dirty="0"/>
              <a:t> </a:t>
            </a:r>
            <a:r>
              <a:rPr lang="en-US" dirty="0" err="1"/>
              <a:t>restritiva</a:t>
            </a:r>
            <a:r>
              <a:rPr lang="en-US" dirty="0"/>
              <a:t> e </a:t>
            </a:r>
            <a:r>
              <a:rPr lang="en-US" dirty="0" err="1"/>
              <a:t>reestruturação</a:t>
            </a:r>
            <a:r>
              <a:rPr lang="en-US" dirty="0"/>
              <a:t> do </a:t>
            </a:r>
            <a:r>
              <a:rPr lang="en-US" dirty="0" err="1"/>
              <a:t>mercado</a:t>
            </a:r>
            <a:r>
              <a:rPr lang="en-US" dirty="0"/>
              <a:t> </a:t>
            </a:r>
            <a:r>
              <a:rPr lang="en-US" dirty="0" err="1"/>
              <a:t>finaceiro</a:t>
            </a:r>
            <a:endParaRPr lang="en-US" dirty="0"/>
          </a:p>
          <a:p>
            <a:pPr marL="0" indent="0">
              <a:spcBef>
                <a:spcPts val="0"/>
              </a:spcBef>
              <a:buNone/>
            </a:pPr>
            <a:endParaRPr lang="en-US" dirty="0"/>
          </a:p>
        </p:txBody>
      </p:sp>
      <p:sp>
        <p:nvSpPr>
          <p:cNvPr id="30" name="Text Placeholder 5">
            <a:extLst>
              <a:ext uri="{FF2B5EF4-FFF2-40B4-BE49-F238E27FC236}">
                <a16:creationId xmlns:a16="http://schemas.microsoft.com/office/drawing/2014/main" id="{F6040FB5-898C-41AE-B5F2-73886D51C3BE}"/>
              </a:ext>
            </a:extLst>
          </p:cNvPr>
          <p:cNvSpPr txBox="1">
            <a:spLocks/>
          </p:cNvSpPr>
          <p:nvPr/>
        </p:nvSpPr>
        <p:spPr>
          <a:xfrm>
            <a:off x="2915037" y="2463800"/>
            <a:ext cx="1491864" cy="33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67649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A5F17-FF74-4F96-BBB0-96D9700F1DCE}"/>
              </a:ext>
            </a:extLst>
          </p:cNvPr>
          <p:cNvSpPr>
            <a:spLocks noGrp="1"/>
          </p:cNvSpPr>
          <p:nvPr>
            <p:ph type="dt" sz="half" idx="10"/>
          </p:nvPr>
        </p:nvSpPr>
        <p:spPr/>
        <p:txBody>
          <a:bodyPr/>
          <a:lstStyle/>
          <a:p>
            <a:fld id="{AE0FFF9B-DA07-4193-8A9E-D61EF86150BA}" type="datetime1">
              <a:rPr lang="en-US" smtClean="0"/>
              <a:t>5/26/2020</a:t>
            </a:fld>
            <a:endParaRPr lang="en-US"/>
          </a:p>
        </p:txBody>
      </p:sp>
      <p:sp>
        <p:nvSpPr>
          <p:cNvPr id="3" name="Slide Number Placeholder 2">
            <a:extLst>
              <a:ext uri="{FF2B5EF4-FFF2-40B4-BE49-F238E27FC236}">
                <a16:creationId xmlns:a16="http://schemas.microsoft.com/office/drawing/2014/main" id="{6E36DCB2-69D0-4B59-B8AF-82EA44EF6FCE}"/>
              </a:ext>
            </a:extLst>
          </p:cNvPr>
          <p:cNvSpPr>
            <a:spLocks noGrp="1"/>
          </p:cNvSpPr>
          <p:nvPr>
            <p:ph type="sldNum" sz="quarter" idx="12"/>
          </p:nvPr>
        </p:nvSpPr>
        <p:spPr/>
        <p:txBody>
          <a:bodyPr/>
          <a:lstStyle/>
          <a:p>
            <a:fld id="{59F833C3-D889-4A24-B36F-98C6F562E13E}" type="slidenum">
              <a:rPr lang="en-US" smtClean="0"/>
              <a:t>14</a:t>
            </a:fld>
            <a:endParaRPr lang="en-US"/>
          </a:p>
        </p:txBody>
      </p:sp>
      <p:sp>
        <p:nvSpPr>
          <p:cNvPr id="4" name="Text Placeholder 3">
            <a:extLst>
              <a:ext uri="{FF2B5EF4-FFF2-40B4-BE49-F238E27FC236}">
                <a16:creationId xmlns:a16="http://schemas.microsoft.com/office/drawing/2014/main" id="{B688C966-5BEE-4AA0-8769-75D595BAD075}"/>
              </a:ext>
            </a:extLst>
          </p:cNvPr>
          <p:cNvSpPr>
            <a:spLocks noGrp="1"/>
          </p:cNvSpPr>
          <p:nvPr>
            <p:ph type="body" sz="quarter" idx="13"/>
          </p:nvPr>
        </p:nvSpPr>
        <p:spPr>
          <a:xfrm>
            <a:off x="204788" y="0"/>
            <a:ext cx="9601942" cy="396875"/>
          </a:xfrm>
        </p:spPr>
        <p:txBody>
          <a:bodyPr/>
          <a:lstStyle/>
          <a:p>
            <a:r>
              <a:rPr lang="pt-BR" dirty="0"/>
              <a:t>Investment Banking Safra | Abordagem Sociotécnica</a:t>
            </a:r>
          </a:p>
        </p:txBody>
      </p:sp>
      <p:sp>
        <p:nvSpPr>
          <p:cNvPr id="5" name="Text Placeholder 4">
            <a:extLst>
              <a:ext uri="{FF2B5EF4-FFF2-40B4-BE49-F238E27FC236}">
                <a16:creationId xmlns:a16="http://schemas.microsoft.com/office/drawing/2014/main" id="{43610FC3-F2E5-4641-AC4A-A1779968B682}"/>
              </a:ext>
            </a:extLst>
          </p:cNvPr>
          <p:cNvSpPr>
            <a:spLocks noGrp="1"/>
          </p:cNvSpPr>
          <p:nvPr>
            <p:ph type="body" sz="quarter" idx="20"/>
          </p:nvPr>
        </p:nvSpPr>
        <p:spPr/>
        <p:txBody>
          <a:bodyPr/>
          <a:lstStyle/>
          <a:p>
            <a:r>
              <a:rPr lang="pt-BR" dirty="0"/>
              <a:t>A Companhia e a área</a:t>
            </a:r>
          </a:p>
        </p:txBody>
      </p:sp>
      <p:sp>
        <p:nvSpPr>
          <p:cNvPr id="6" name="Text Placeholder 5">
            <a:extLst>
              <a:ext uri="{FF2B5EF4-FFF2-40B4-BE49-F238E27FC236}">
                <a16:creationId xmlns:a16="http://schemas.microsoft.com/office/drawing/2014/main" id="{E1F42249-D5E0-4397-8923-EBB6EF8723AB}"/>
              </a:ext>
            </a:extLst>
          </p:cNvPr>
          <p:cNvSpPr>
            <a:spLocks noGrp="1"/>
          </p:cNvSpPr>
          <p:nvPr>
            <p:ph type="body" sz="quarter" idx="21"/>
          </p:nvPr>
        </p:nvSpPr>
        <p:spPr/>
        <p:txBody>
          <a:bodyPr/>
          <a:lstStyle/>
          <a:p>
            <a:r>
              <a:rPr lang="pt-BR" dirty="0"/>
              <a:t>Estrutura</a:t>
            </a:r>
          </a:p>
        </p:txBody>
      </p:sp>
      <p:sp>
        <p:nvSpPr>
          <p:cNvPr id="7" name="Text Placeholder 6">
            <a:extLst>
              <a:ext uri="{FF2B5EF4-FFF2-40B4-BE49-F238E27FC236}">
                <a16:creationId xmlns:a16="http://schemas.microsoft.com/office/drawing/2014/main" id="{381904E8-0382-4985-84C8-7908478E0079}"/>
              </a:ext>
            </a:extLst>
          </p:cNvPr>
          <p:cNvSpPr>
            <a:spLocks noGrp="1"/>
          </p:cNvSpPr>
          <p:nvPr>
            <p:ph type="body" sz="quarter" idx="22"/>
          </p:nvPr>
        </p:nvSpPr>
        <p:spPr/>
        <p:txBody>
          <a:bodyPr/>
          <a:lstStyle/>
          <a:p>
            <a:r>
              <a:rPr lang="pt-BR" dirty="0"/>
              <a:t>Alguns Números</a:t>
            </a:r>
          </a:p>
        </p:txBody>
      </p:sp>
      <p:sp>
        <p:nvSpPr>
          <p:cNvPr id="8" name="Text Placeholder 7">
            <a:extLst>
              <a:ext uri="{FF2B5EF4-FFF2-40B4-BE49-F238E27FC236}">
                <a16:creationId xmlns:a16="http://schemas.microsoft.com/office/drawing/2014/main" id="{9CDFBC0B-4D7D-4BFF-9DA2-892415F7BF3E}"/>
              </a:ext>
            </a:extLst>
          </p:cNvPr>
          <p:cNvSpPr>
            <a:spLocks noGrp="1"/>
          </p:cNvSpPr>
          <p:nvPr>
            <p:ph type="body" sz="quarter" idx="23"/>
          </p:nvPr>
        </p:nvSpPr>
        <p:spPr/>
        <p:txBody>
          <a:bodyPr/>
          <a:lstStyle/>
          <a:p>
            <a:r>
              <a:rPr lang="pt-BR" dirty="0"/>
              <a:t>Organização do Trabalho</a:t>
            </a:r>
          </a:p>
        </p:txBody>
      </p:sp>
      <p:sp>
        <p:nvSpPr>
          <p:cNvPr id="9" name="Text Placeholder 8">
            <a:extLst>
              <a:ext uri="{FF2B5EF4-FFF2-40B4-BE49-F238E27FC236}">
                <a16:creationId xmlns:a16="http://schemas.microsoft.com/office/drawing/2014/main" id="{9FDB7EC9-9C92-4436-B2DE-BF19AAB30B04}"/>
              </a:ext>
            </a:extLst>
          </p:cNvPr>
          <p:cNvSpPr>
            <a:spLocks noGrp="1"/>
          </p:cNvSpPr>
          <p:nvPr>
            <p:ph type="body" sz="quarter" idx="24"/>
          </p:nvPr>
        </p:nvSpPr>
        <p:spPr/>
        <p:txBody>
          <a:bodyPr/>
          <a:lstStyle/>
          <a:p>
            <a:r>
              <a:rPr lang="pt-BR" dirty="0"/>
              <a:t>O Banco Safra S.A. é um banco brasileiro, sendo o 4º maior banco de controle privado do País considerando-se seus totais de ativos, conforme o Banco Central. Atua como um banco múltiplo provendo uma ampla linha de produtos e serviços financeiros, e diferencia-se no mercado brasileiro pela experiência e proximidade da família Safra junto aos negócios.</a:t>
            </a:r>
          </a:p>
          <a:p>
            <a:r>
              <a:rPr lang="pt-BR" dirty="0"/>
              <a:t>O Banco Safra, integrante do Grupo Safra presente em 24 países, faz parte de uma rede internacional de empresas, que pautada na tradição, segurança e gestão conservadora de seus negócios continua expandindo e diversificando sua atuação, por meio de investimentos em vários empreendimentos. Possui uma rede de atendimento que atua de forma segmentada e que permeia todo o território nacional, distribuídas nas principais cidades.</a:t>
            </a:r>
          </a:p>
          <a:p>
            <a:r>
              <a:rPr lang="pt-BR" dirty="0"/>
              <a:t>Especificamente, a área de Investment Banking (M&amp;A/ECM) lida com fusões e quisições de empresas e com levantamento de capital acionário para empresas.</a:t>
            </a:r>
          </a:p>
          <a:p>
            <a:endParaRPr lang="pt-BR" dirty="0"/>
          </a:p>
        </p:txBody>
      </p:sp>
      <p:sp>
        <p:nvSpPr>
          <p:cNvPr id="11" name="Text Placeholder 10">
            <a:extLst>
              <a:ext uri="{FF2B5EF4-FFF2-40B4-BE49-F238E27FC236}">
                <a16:creationId xmlns:a16="http://schemas.microsoft.com/office/drawing/2014/main" id="{B70D7DBC-53BC-437A-873C-4CBACDE4DDAF}"/>
              </a:ext>
            </a:extLst>
          </p:cNvPr>
          <p:cNvSpPr>
            <a:spLocks noGrp="1"/>
          </p:cNvSpPr>
          <p:nvPr>
            <p:ph type="body" sz="quarter" idx="26"/>
          </p:nvPr>
        </p:nvSpPr>
        <p:spPr/>
        <p:txBody>
          <a:bodyPr anchor="ctr"/>
          <a:lstStyle/>
          <a:p>
            <a:r>
              <a:rPr lang="pt-BR" dirty="0"/>
              <a:t>A área cresceu de 15 pessoas em 2017 para aproximadamente </a:t>
            </a:r>
            <a:r>
              <a:rPr lang="pt-BR" b="1" dirty="0"/>
              <a:t>50 colaboradores</a:t>
            </a:r>
            <a:r>
              <a:rPr lang="pt-BR" dirty="0"/>
              <a:t> em 2019</a:t>
            </a:r>
          </a:p>
          <a:p>
            <a:r>
              <a:rPr lang="pt-BR" dirty="0"/>
              <a:t>No ano passado, alcançou a </a:t>
            </a:r>
            <a:r>
              <a:rPr lang="pt-BR" b="1" dirty="0"/>
              <a:t>5ª posição</a:t>
            </a:r>
            <a:r>
              <a:rPr lang="pt-BR" dirty="0"/>
              <a:t> no ranking de M&amp;A em número de deals</a:t>
            </a:r>
          </a:p>
          <a:p>
            <a:r>
              <a:rPr lang="pt-BR" dirty="0"/>
              <a:t>Cada um da área pode ter envolvimento em múltiplos deals simultâneos, sendo possível estar em até </a:t>
            </a:r>
            <a:r>
              <a:rPr lang="pt-BR" b="1" dirty="0"/>
              <a:t>mais de 10</a:t>
            </a:r>
            <a:r>
              <a:rPr lang="pt-BR" dirty="0"/>
              <a:t> dependendo do momento e da natureza destes</a:t>
            </a:r>
          </a:p>
        </p:txBody>
      </p:sp>
      <p:sp>
        <p:nvSpPr>
          <p:cNvPr id="12" name="Text Placeholder 11">
            <a:extLst>
              <a:ext uri="{FF2B5EF4-FFF2-40B4-BE49-F238E27FC236}">
                <a16:creationId xmlns:a16="http://schemas.microsoft.com/office/drawing/2014/main" id="{23707B19-9BA2-495F-8A9D-68A8D59E65BB}"/>
              </a:ext>
            </a:extLst>
          </p:cNvPr>
          <p:cNvSpPr>
            <a:spLocks noGrp="1"/>
          </p:cNvSpPr>
          <p:nvPr>
            <p:ph type="body" sz="quarter" idx="27"/>
          </p:nvPr>
        </p:nvSpPr>
        <p:spPr/>
        <p:txBody>
          <a:bodyPr anchor="ctr"/>
          <a:lstStyle/>
          <a:p>
            <a:pPr algn="ctr"/>
            <a:r>
              <a:rPr lang="pt-BR" dirty="0"/>
              <a:t>O trabalho se configura na abordagem </a:t>
            </a:r>
            <a:r>
              <a:rPr lang="pt-BR" b="1" dirty="0"/>
              <a:t>sociotécnica</a:t>
            </a:r>
            <a:r>
              <a:rPr lang="pt-BR" dirty="0"/>
              <a:t>:</a:t>
            </a:r>
          </a:p>
          <a:p>
            <a:pPr algn="ctr"/>
            <a:r>
              <a:rPr lang="pt-BR" dirty="0"/>
              <a:t>Para cada deal, é alocada uma equipe que divide as tarefas e é responsável pela entrega. Tal responsabilidade coletiva com rotações de tarefas caracteriza um grupo semi-autônomo</a:t>
            </a:r>
          </a:p>
          <a:p>
            <a:pPr algn="ctr"/>
            <a:r>
              <a:rPr lang="pt-BR" dirty="0"/>
              <a:t>Os times têm autonomia quanto ao jeito que trabalham ou o que fazem, contanto que entreguem as análises, apresentações e documentos dos deals</a:t>
            </a:r>
          </a:p>
          <a:p>
            <a:pPr algn="ctr"/>
            <a:endParaRPr lang="pt-BR" dirty="0"/>
          </a:p>
        </p:txBody>
      </p:sp>
      <p:sp>
        <p:nvSpPr>
          <p:cNvPr id="13" name="Retângulo 62">
            <a:extLst>
              <a:ext uri="{FF2B5EF4-FFF2-40B4-BE49-F238E27FC236}">
                <a16:creationId xmlns:a16="http://schemas.microsoft.com/office/drawing/2014/main" id="{B0A3B2AA-43C4-4431-AE6C-8A5855EF5243}"/>
              </a:ext>
            </a:extLst>
          </p:cNvPr>
          <p:cNvSpPr/>
          <p:nvPr/>
        </p:nvSpPr>
        <p:spPr bwMode="auto">
          <a:xfrm>
            <a:off x="6503127" y="1517534"/>
            <a:ext cx="2482162" cy="250185"/>
          </a:xfrm>
          <a:prstGeom prst="rect">
            <a:avLst/>
          </a:prstGeom>
          <a:solidFill>
            <a:schemeClr val="bg1"/>
          </a:solidFill>
          <a:ln w="3175" cap="flat" cmpd="sng" algn="ctr">
            <a:solidFill>
              <a:srgbClr val="0B294B"/>
            </a:solidFill>
            <a:prstDash val="solid"/>
            <a:round/>
            <a:headEnd type="none" w="med" len="med"/>
            <a:tailEnd type="none" w="med" len="med"/>
          </a:ln>
          <a:effectLst>
            <a:outerShdw blurRad="50800" dist="38100" dir="5400000" algn="t" rotWithShape="0">
              <a:prstClr val="black">
                <a:alpha val="40000"/>
              </a:prstClr>
            </a:outerShdw>
          </a:effectLst>
        </p:spPr>
        <p:txBody>
          <a:bodyPr lIns="38543" tIns="38543" rIns="38543" bIns="38543" anchor="ctr"/>
          <a:lstStyle/>
          <a:p>
            <a:pPr algn="ctr" defTabSz="839112">
              <a:defRPr/>
            </a:pPr>
            <a:r>
              <a:rPr lang="pt-BR" sz="1100" dirty="0">
                <a:solidFill>
                  <a:srgbClr val="000000"/>
                </a:solidFill>
                <a:latin typeface="Arial" panose="020B0604020202020204" pitchFamily="34" charset="0"/>
                <a:cs typeface="Arial" panose="020B0604020202020204" pitchFamily="34" charset="0"/>
              </a:rPr>
              <a:t>Comitê Executivo</a:t>
            </a:r>
          </a:p>
        </p:txBody>
      </p:sp>
      <p:sp>
        <p:nvSpPr>
          <p:cNvPr id="14" name="CaixaDeTexto 66">
            <a:extLst>
              <a:ext uri="{FF2B5EF4-FFF2-40B4-BE49-F238E27FC236}">
                <a16:creationId xmlns:a16="http://schemas.microsoft.com/office/drawing/2014/main" id="{1728D9BE-C911-453C-87D5-797251BDAB6F}"/>
              </a:ext>
            </a:extLst>
          </p:cNvPr>
          <p:cNvSpPr txBox="1"/>
          <p:nvPr/>
        </p:nvSpPr>
        <p:spPr>
          <a:xfrm>
            <a:off x="6503127" y="1366025"/>
            <a:ext cx="2482162" cy="148567"/>
          </a:xfrm>
          <a:prstGeom prst="rect">
            <a:avLst/>
          </a:prstGeom>
          <a:solidFill>
            <a:srgbClr val="228F35"/>
          </a:solidFill>
          <a:ln w="3175">
            <a:solidFill>
              <a:srgbClr val="0B294B"/>
            </a:solidFill>
          </a:ln>
        </p:spPr>
        <p:txBody>
          <a:bodyPr lIns="77087" tIns="38543" rIns="77087" bIns="38543" anchor="ctr"/>
          <a:lstStyle/>
          <a:p>
            <a:pPr algn="ctr">
              <a:defRPr/>
            </a:pPr>
            <a:r>
              <a:rPr lang="pt-BR" sz="1100" b="1" dirty="0">
                <a:solidFill>
                  <a:srgbClr val="FFFFFF"/>
                </a:solidFill>
                <a:latin typeface="Arial" panose="020B0604020202020204" pitchFamily="34" charset="0"/>
                <a:cs typeface="Arial" panose="020B0604020202020204" pitchFamily="34" charset="0"/>
              </a:rPr>
              <a:t>Suporte Sênior</a:t>
            </a:r>
          </a:p>
        </p:txBody>
      </p:sp>
      <p:sp>
        <p:nvSpPr>
          <p:cNvPr id="16" name="Retângulo 62">
            <a:extLst>
              <a:ext uri="{FF2B5EF4-FFF2-40B4-BE49-F238E27FC236}">
                <a16:creationId xmlns:a16="http://schemas.microsoft.com/office/drawing/2014/main" id="{8BC702D5-DE79-4E99-927A-01FEECCC8AC4}"/>
              </a:ext>
            </a:extLst>
          </p:cNvPr>
          <p:cNvSpPr/>
          <p:nvPr/>
        </p:nvSpPr>
        <p:spPr bwMode="auto">
          <a:xfrm>
            <a:off x="4525163" y="3023572"/>
            <a:ext cx="6438090" cy="366295"/>
          </a:xfrm>
          <a:prstGeom prst="rect">
            <a:avLst/>
          </a:prstGeom>
          <a:solidFill>
            <a:schemeClr val="bg1"/>
          </a:solidFill>
          <a:ln w="3175" cap="flat" cmpd="sng" algn="ctr">
            <a:solidFill>
              <a:srgbClr val="0B294B"/>
            </a:solidFill>
            <a:prstDash val="solid"/>
            <a:round/>
            <a:headEnd type="none" w="med" len="med"/>
            <a:tailEnd type="none" w="med" len="med"/>
          </a:ln>
          <a:effectLst>
            <a:outerShdw blurRad="50800" dist="38100" dir="5400000" algn="t" rotWithShape="0">
              <a:prstClr val="black">
                <a:alpha val="40000"/>
              </a:prstClr>
            </a:outerShdw>
          </a:effectLst>
        </p:spPr>
        <p:txBody>
          <a:bodyPr lIns="38543" tIns="38543" rIns="38543" bIns="38543" anchor="ctr"/>
          <a:lstStyle/>
          <a:p>
            <a:pPr algn="ctr" defTabSz="839112">
              <a:defRPr/>
            </a:pPr>
            <a:r>
              <a:rPr lang="pt-BR" sz="1100" dirty="0">
                <a:solidFill>
                  <a:srgbClr val="000000"/>
                </a:solidFill>
                <a:latin typeface="Arial" panose="020B0604020202020204" pitchFamily="34" charset="0"/>
                <a:cs typeface="Arial" panose="020B0604020202020204" pitchFamily="34" charset="0"/>
              </a:rPr>
              <a:t>Associates, Analistas, Trainees e Estagiários</a:t>
            </a:r>
          </a:p>
        </p:txBody>
      </p:sp>
      <p:sp>
        <p:nvSpPr>
          <p:cNvPr id="17" name="CaixaDeTexto 66">
            <a:extLst>
              <a:ext uri="{FF2B5EF4-FFF2-40B4-BE49-F238E27FC236}">
                <a16:creationId xmlns:a16="http://schemas.microsoft.com/office/drawing/2014/main" id="{7A4C08CA-0F30-454A-AA08-8C77709EFD5F}"/>
              </a:ext>
            </a:extLst>
          </p:cNvPr>
          <p:cNvSpPr txBox="1"/>
          <p:nvPr/>
        </p:nvSpPr>
        <p:spPr>
          <a:xfrm>
            <a:off x="4525163" y="2803364"/>
            <a:ext cx="6438090" cy="217517"/>
          </a:xfrm>
          <a:prstGeom prst="rect">
            <a:avLst/>
          </a:prstGeom>
          <a:solidFill>
            <a:srgbClr val="228F35"/>
          </a:solidFill>
          <a:ln w="3175">
            <a:solidFill>
              <a:srgbClr val="0B294B"/>
            </a:solidFill>
          </a:ln>
        </p:spPr>
        <p:txBody>
          <a:bodyPr lIns="77087" tIns="38543" rIns="77087" bIns="38543" anchor="ctr"/>
          <a:lstStyle/>
          <a:p>
            <a:pPr algn="ctr">
              <a:defRPr/>
            </a:pPr>
            <a:r>
              <a:rPr lang="pt-BR" sz="1100" b="1" dirty="0">
                <a:solidFill>
                  <a:srgbClr val="FFFFFF"/>
                </a:solidFill>
                <a:latin typeface="Arial" panose="020B0604020202020204" pitchFamily="34" charset="0"/>
                <a:cs typeface="Arial" panose="020B0604020202020204" pitchFamily="34" charset="0"/>
              </a:rPr>
              <a:t>Equipe de Execução</a:t>
            </a:r>
          </a:p>
        </p:txBody>
      </p:sp>
      <p:sp>
        <p:nvSpPr>
          <p:cNvPr id="19" name="Retângulo 62">
            <a:extLst>
              <a:ext uri="{FF2B5EF4-FFF2-40B4-BE49-F238E27FC236}">
                <a16:creationId xmlns:a16="http://schemas.microsoft.com/office/drawing/2014/main" id="{0F50EFEC-9626-4A37-99CF-A55874468E22}"/>
              </a:ext>
            </a:extLst>
          </p:cNvPr>
          <p:cNvSpPr/>
          <p:nvPr/>
        </p:nvSpPr>
        <p:spPr bwMode="auto">
          <a:xfrm>
            <a:off x="5545557" y="2204271"/>
            <a:ext cx="4397302" cy="301997"/>
          </a:xfrm>
          <a:prstGeom prst="rect">
            <a:avLst/>
          </a:prstGeom>
          <a:solidFill>
            <a:schemeClr val="bg1"/>
          </a:solidFill>
          <a:ln w="3175" cap="flat" cmpd="sng" algn="ctr">
            <a:solidFill>
              <a:srgbClr val="0B294B"/>
            </a:solidFill>
            <a:prstDash val="solid"/>
            <a:round/>
            <a:headEnd type="none" w="med" len="med"/>
            <a:tailEnd type="none" w="med" len="med"/>
          </a:ln>
          <a:effectLst>
            <a:outerShdw blurRad="50800" dist="38100" dir="5400000" algn="t" rotWithShape="0">
              <a:prstClr val="black">
                <a:alpha val="40000"/>
              </a:prstClr>
            </a:outerShdw>
          </a:effectLst>
        </p:spPr>
        <p:txBody>
          <a:bodyPr lIns="38543" tIns="38543" rIns="38543" bIns="38543" anchor="ctr"/>
          <a:lstStyle/>
          <a:p>
            <a:pPr algn="ctr" defTabSz="839112">
              <a:defRPr/>
            </a:pPr>
            <a:r>
              <a:rPr lang="pt-BR" sz="1100" dirty="0">
                <a:solidFill>
                  <a:srgbClr val="000000"/>
                </a:solidFill>
                <a:latin typeface="Arial" panose="020B0604020202020204" pitchFamily="34" charset="0"/>
                <a:cs typeface="Arial" panose="020B0604020202020204" pitchFamily="34" charset="0"/>
              </a:rPr>
              <a:t>Co-Heads do IB, Managing Directors e Coverage Bankers</a:t>
            </a:r>
          </a:p>
        </p:txBody>
      </p:sp>
      <p:sp>
        <p:nvSpPr>
          <p:cNvPr id="20" name="CaixaDeTexto 66">
            <a:extLst>
              <a:ext uri="{FF2B5EF4-FFF2-40B4-BE49-F238E27FC236}">
                <a16:creationId xmlns:a16="http://schemas.microsoft.com/office/drawing/2014/main" id="{5D21D293-E33B-45FB-96CA-8D3EF62F442B}"/>
              </a:ext>
            </a:extLst>
          </p:cNvPr>
          <p:cNvSpPr txBox="1"/>
          <p:nvPr/>
        </p:nvSpPr>
        <p:spPr>
          <a:xfrm>
            <a:off x="5545557" y="2062962"/>
            <a:ext cx="4397302" cy="148567"/>
          </a:xfrm>
          <a:prstGeom prst="rect">
            <a:avLst/>
          </a:prstGeom>
          <a:solidFill>
            <a:srgbClr val="228F35"/>
          </a:solidFill>
          <a:ln w="3175">
            <a:solidFill>
              <a:srgbClr val="0B294B"/>
            </a:solidFill>
          </a:ln>
        </p:spPr>
        <p:txBody>
          <a:bodyPr lIns="77087" tIns="38543" rIns="77087" bIns="38543" anchor="ctr"/>
          <a:lstStyle/>
          <a:p>
            <a:pPr algn="ctr">
              <a:defRPr/>
            </a:pPr>
            <a:r>
              <a:rPr lang="pt-BR" sz="1100" b="1" dirty="0">
                <a:solidFill>
                  <a:srgbClr val="FFFFFF"/>
                </a:solidFill>
                <a:latin typeface="Arial" panose="020B0604020202020204" pitchFamily="34" charset="0"/>
                <a:cs typeface="Arial" panose="020B0604020202020204" pitchFamily="34" charset="0"/>
              </a:rPr>
              <a:t>Equipe de Cobertura</a:t>
            </a:r>
          </a:p>
        </p:txBody>
      </p:sp>
      <p:pic>
        <p:nvPicPr>
          <p:cNvPr id="1026" name="Picture 2">
            <a:extLst>
              <a:ext uri="{FF2B5EF4-FFF2-40B4-BE49-F238E27FC236}">
                <a16:creationId xmlns:a16="http://schemas.microsoft.com/office/drawing/2014/main" id="{5D3437FB-3EE7-4A88-A601-852FED42E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65" y="5533616"/>
            <a:ext cx="1535021" cy="4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42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BE2F6-774F-4940-8665-8A5CFF47B69E}"/>
              </a:ext>
            </a:extLst>
          </p:cNvPr>
          <p:cNvSpPr>
            <a:spLocks noGrp="1"/>
          </p:cNvSpPr>
          <p:nvPr>
            <p:ph type="dt" sz="half" idx="10"/>
          </p:nvPr>
        </p:nvSpPr>
        <p:spPr/>
        <p:txBody>
          <a:bodyPr/>
          <a:lstStyle/>
          <a:p>
            <a:fld id="{AE0FFF9B-DA07-4193-8A9E-D61EF86150BA}" type="datetime1">
              <a:rPr lang="en-US" smtClean="0"/>
              <a:t>5/26/2020</a:t>
            </a:fld>
            <a:endParaRPr lang="en-US"/>
          </a:p>
        </p:txBody>
      </p:sp>
      <p:sp>
        <p:nvSpPr>
          <p:cNvPr id="3" name="Slide Number Placeholder 2">
            <a:extLst>
              <a:ext uri="{FF2B5EF4-FFF2-40B4-BE49-F238E27FC236}">
                <a16:creationId xmlns:a16="http://schemas.microsoft.com/office/drawing/2014/main" id="{2BE256D7-96B4-4E64-BDD2-516E5BFE2C3D}"/>
              </a:ext>
            </a:extLst>
          </p:cNvPr>
          <p:cNvSpPr>
            <a:spLocks noGrp="1"/>
          </p:cNvSpPr>
          <p:nvPr>
            <p:ph type="sldNum" sz="quarter" idx="12"/>
          </p:nvPr>
        </p:nvSpPr>
        <p:spPr/>
        <p:txBody>
          <a:bodyPr/>
          <a:lstStyle/>
          <a:p>
            <a:fld id="{59F833C3-D889-4A24-B36F-98C6F562E13E}" type="slidenum">
              <a:rPr lang="en-US" smtClean="0"/>
              <a:t>15</a:t>
            </a:fld>
            <a:endParaRPr lang="en-US"/>
          </a:p>
        </p:txBody>
      </p:sp>
      <p:sp>
        <p:nvSpPr>
          <p:cNvPr id="4" name="Text Placeholder 3">
            <a:extLst>
              <a:ext uri="{FF2B5EF4-FFF2-40B4-BE49-F238E27FC236}">
                <a16:creationId xmlns:a16="http://schemas.microsoft.com/office/drawing/2014/main" id="{A0FFCC61-2CD0-4A27-84D3-1A4A29ECC488}"/>
              </a:ext>
            </a:extLst>
          </p:cNvPr>
          <p:cNvSpPr>
            <a:spLocks noGrp="1"/>
          </p:cNvSpPr>
          <p:nvPr>
            <p:ph type="body" sz="quarter" idx="13"/>
          </p:nvPr>
        </p:nvSpPr>
        <p:spPr>
          <a:xfrm>
            <a:off x="204788" y="0"/>
            <a:ext cx="8828376" cy="396875"/>
          </a:xfrm>
        </p:spPr>
        <p:txBody>
          <a:bodyPr/>
          <a:lstStyle/>
          <a:p>
            <a:r>
              <a:rPr lang="pt-BR" dirty="0" err="1"/>
              <a:t>Investment</a:t>
            </a:r>
            <a:r>
              <a:rPr lang="pt-BR" dirty="0"/>
              <a:t> Banking BTG Pactual | Abordagem Sociotécnica</a:t>
            </a:r>
          </a:p>
          <a:p>
            <a:endParaRPr lang="en-US" dirty="0"/>
          </a:p>
        </p:txBody>
      </p:sp>
      <p:sp>
        <p:nvSpPr>
          <p:cNvPr id="5" name="Text Placeholder 4">
            <a:extLst>
              <a:ext uri="{FF2B5EF4-FFF2-40B4-BE49-F238E27FC236}">
                <a16:creationId xmlns:a16="http://schemas.microsoft.com/office/drawing/2014/main" id="{1E2DF6FD-D4D1-404B-B8AF-4DE644C6E844}"/>
              </a:ext>
            </a:extLst>
          </p:cNvPr>
          <p:cNvSpPr>
            <a:spLocks noGrp="1"/>
          </p:cNvSpPr>
          <p:nvPr>
            <p:ph type="body" sz="quarter" idx="20"/>
          </p:nvPr>
        </p:nvSpPr>
        <p:spPr/>
        <p:txBody>
          <a:bodyPr/>
          <a:lstStyle/>
          <a:p>
            <a:r>
              <a:rPr lang="pt-BR" dirty="0"/>
              <a:t>A Companhia e a área</a:t>
            </a:r>
          </a:p>
          <a:p>
            <a:endParaRPr lang="en-US" dirty="0"/>
          </a:p>
        </p:txBody>
      </p:sp>
      <p:sp>
        <p:nvSpPr>
          <p:cNvPr id="6" name="Text Placeholder 5">
            <a:extLst>
              <a:ext uri="{FF2B5EF4-FFF2-40B4-BE49-F238E27FC236}">
                <a16:creationId xmlns:a16="http://schemas.microsoft.com/office/drawing/2014/main" id="{68BDE523-E0C1-4AEF-9A25-E4DFCEDF2D35}"/>
              </a:ext>
            </a:extLst>
          </p:cNvPr>
          <p:cNvSpPr>
            <a:spLocks noGrp="1"/>
          </p:cNvSpPr>
          <p:nvPr>
            <p:ph type="body" sz="quarter" idx="21"/>
          </p:nvPr>
        </p:nvSpPr>
        <p:spPr/>
        <p:txBody>
          <a:bodyPr/>
          <a:lstStyle/>
          <a:p>
            <a:r>
              <a:rPr lang="pt-BR" dirty="0"/>
              <a:t>Estrutura</a:t>
            </a:r>
            <a:endParaRPr lang="en-US" dirty="0"/>
          </a:p>
        </p:txBody>
      </p:sp>
      <p:sp>
        <p:nvSpPr>
          <p:cNvPr id="7" name="Text Placeholder 6">
            <a:extLst>
              <a:ext uri="{FF2B5EF4-FFF2-40B4-BE49-F238E27FC236}">
                <a16:creationId xmlns:a16="http://schemas.microsoft.com/office/drawing/2014/main" id="{6660A563-A5B2-4BB2-9892-9B908F7C6116}"/>
              </a:ext>
            </a:extLst>
          </p:cNvPr>
          <p:cNvSpPr>
            <a:spLocks noGrp="1"/>
          </p:cNvSpPr>
          <p:nvPr>
            <p:ph type="body" sz="quarter" idx="22"/>
          </p:nvPr>
        </p:nvSpPr>
        <p:spPr/>
        <p:txBody>
          <a:bodyPr/>
          <a:lstStyle/>
          <a:p>
            <a:r>
              <a:rPr lang="pt-BR" dirty="0"/>
              <a:t>Alguns números</a:t>
            </a:r>
            <a:endParaRPr lang="en-US" dirty="0"/>
          </a:p>
        </p:txBody>
      </p:sp>
      <p:sp>
        <p:nvSpPr>
          <p:cNvPr id="8" name="Text Placeholder 7">
            <a:extLst>
              <a:ext uri="{FF2B5EF4-FFF2-40B4-BE49-F238E27FC236}">
                <a16:creationId xmlns:a16="http://schemas.microsoft.com/office/drawing/2014/main" id="{6407EA81-4B5F-465B-B3E1-231E31CD0D91}"/>
              </a:ext>
            </a:extLst>
          </p:cNvPr>
          <p:cNvSpPr>
            <a:spLocks noGrp="1"/>
          </p:cNvSpPr>
          <p:nvPr>
            <p:ph type="body" sz="quarter" idx="23"/>
          </p:nvPr>
        </p:nvSpPr>
        <p:spPr/>
        <p:txBody>
          <a:bodyPr/>
          <a:lstStyle/>
          <a:p>
            <a:r>
              <a:rPr lang="pt-BR" dirty="0"/>
              <a:t>Organização do Trabalho</a:t>
            </a:r>
            <a:endParaRPr lang="en-US" dirty="0"/>
          </a:p>
        </p:txBody>
      </p:sp>
      <p:sp>
        <p:nvSpPr>
          <p:cNvPr id="9" name="Text Placeholder 8">
            <a:extLst>
              <a:ext uri="{FF2B5EF4-FFF2-40B4-BE49-F238E27FC236}">
                <a16:creationId xmlns:a16="http://schemas.microsoft.com/office/drawing/2014/main" id="{F3D5C2CE-BB94-49EF-8969-78D74FA00BC4}"/>
              </a:ext>
            </a:extLst>
          </p:cNvPr>
          <p:cNvSpPr>
            <a:spLocks noGrp="1"/>
          </p:cNvSpPr>
          <p:nvPr>
            <p:ph type="body" sz="quarter" idx="24"/>
          </p:nvPr>
        </p:nvSpPr>
        <p:spPr/>
        <p:txBody>
          <a:bodyPr/>
          <a:lstStyle/>
          <a:p>
            <a:pPr algn="just"/>
            <a:r>
              <a:rPr lang="pt-BR" dirty="0"/>
              <a:t>O BTG Pactual é </a:t>
            </a:r>
            <a:r>
              <a:rPr lang="pt-BR" dirty="0" err="1"/>
              <a:t>é</a:t>
            </a:r>
            <a:r>
              <a:rPr lang="pt-BR" dirty="0"/>
              <a:t> o maior banco de investimentos da América </a:t>
            </a:r>
            <a:r>
              <a:rPr lang="pt-BR" dirty="0" err="1"/>
              <a:t>Latina,sua</a:t>
            </a:r>
            <a:r>
              <a:rPr lang="pt-BR" dirty="0"/>
              <a:t> está no Brasil. Emprega cerca de 2.300 colaboradores em operações de serviços de banco de investimento, gestão de recursos (</a:t>
            </a:r>
            <a:r>
              <a:rPr lang="pt-BR" dirty="0" err="1"/>
              <a:t>asset</a:t>
            </a:r>
            <a:r>
              <a:rPr lang="pt-BR" dirty="0"/>
              <a:t> management), e gestão de fortunas (</a:t>
            </a:r>
            <a:r>
              <a:rPr lang="pt-BR" dirty="0" err="1"/>
              <a:t>wealth</a:t>
            </a:r>
            <a:r>
              <a:rPr lang="pt-BR" dirty="0"/>
              <a:t> </a:t>
            </a:r>
            <a:r>
              <a:rPr lang="pt-BR" dirty="0" err="1"/>
              <a:t>managment</a:t>
            </a:r>
            <a:r>
              <a:rPr lang="pt-BR" dirty="0"/>
              <a:t>). O BTG Pactual caracteriza-se por operar sob a forma de um </a:t>
            </a:r>
            <a:r>
              <a:rPr lang="pt-BR" dirty="0" err="1"/>
              <a:t>partnership</a:t>
            </a:r>
            <a:r>
              <a:rPr lang="pt-BR" dirty="0"/>
              <a:t> meritocrático, que conta atualmente com 250 </a:t>
            </a:r>
            <a:r>
              <a:rPr lang="pt-BR" dirty="0" err="1"/>
              <a:t>sóciosO</a:t>
            </a:r>
            <a:r>
              <a:rPr lang="pt-BR" dirty="0"/>
              <a:t> BTG Pactual ocupa posição de liderança no mercado brasileiro e, como resultado da sua expansão e foco estratégico na América Latina.</a:t>
            </a:r>
          </a:p>
          <a:p>
            <a:pPr algn="just"/>
            <a:r>
              <a:rPr lang="pt-BR" dirty="0"/>
              <a:t>Principais Áreas :</a:t>
            </a:r>
          </a:p>
          <a:p>
            <a:pPr marL="171450" indent="-171450" algn="just">
              <a:buFont typeface="Wingdings" panose="05000000000000000000" pitchFamily="2" charset="2"/>
              <a:buChar char="§"/>
            </a:pPr>
            <a:r>
              <a:rPr lang="pt-BR" sz="1000" dirty="0" err="1"/>
              <a:t>Investment</a:t>
            </a:r>
            <a:r>
              <a:rPr lang="pt-BR" sz="1000" dirty="0"/>
              <a:t> Banking.</a:t>
            </a:r>
          </a:p>
          <a:p>
            <a:pPr marL="171450" indent="-171450" algn="just">
              <a:buFont typeface="Wingdings" panose="05000000000000000000" pitchFamily="2" charset="2"/>
              <a:buChar char="§"/>
            </a:pPr>
            <a:r>
              <a:rPr lang="pt-BR" sz="1000" dirty="0"/>
              <a:t>Corporate </a:t>
            </a:r>
            <a:r>
              <a:rPr lang="pt-BR" sz="1000" dirty="0" err="1"/>
              <a:t>Lending</a:t>
            </a:r>
            <a:r>
              <a:rPr lang="pt-BR" sz="1000" dirty="0"/>
              <a:t>.  </a:t>
            </a:r>
          </a:p>
          <a:p>
            <a:pPr marL="171450" indent="-171450" algn="just">
              <a:buFont typeface="Wingdings" panose="05000000000000000000" pitchFamily="2" charset="2"/>
              <a:buChar char="§"/>
            </a:pPr>
            <a:r>
              <a:rPr lang="pt-BR" sz="1000" dirty="0"/>
              <a:t>Sales </a:t>
            </a:r>
            <a:r>
              <a:rPr lang="pt-BR" sz="1000" dirty="0" err="1"/>
              <a:t>and</a:t>
            </a:r>
            <a:r>
              <a:rPr lang="pt-BR" sz="1000" dirty="0"/>
              <a:t> Trading.</a:t>
            </a:r>
          </a:p>
          <a:p>
            <a:pPr marL="171450" indent="-171450" algn="just">
              <a:buFont typeface="Wingdings" panose="05000000000000000000" pitchFamily="2" charset="2"/>
              <a:buChar char="§"/>
            </a:pPr>
            <a:r>
              <a:rPr lang="pt-BR" sz="1000" dirty="0" err="1"/>
              <a:t>Asset</a:t>
            </a:r>
            <a:r>
              <a:rPr lang="pt-BR" sz="1000" dirty="0"/>
              <a:t> Management.</a:t>
            </a:r>
          </a:p>
          <a:p>
            <a:pPr marL="171450" indent="-171450" algn="just">
              <a:buFont typeface="Wingdings" panose="05000000000000000000" pitchFamily="2" charset="2"/>
              <a:buChar char="§"/>
            </a:pPr>
            <a:r>
              <a:rPr lang="pt-BR" sz="1000" dirty="0" err="1"/>
              <a:t>Wealth</a:t>
            </a:r>
            <a:r>
              <a:rPr lang="pt-BR" sz="1000" dirty="0"/>
              <a:t> Management.</a:t>
            </a:r>
          </a:p>
          <a:p>
            <a:pPr marL="171450" indent="-171450" algn="just">
              <a:buFont typeface="Wingdings" panose="05000000000000000000" pitchFamily="2" charset="2"/>
              <a:buChar char="§"/>
            </a:pPr>
            <a:r>
              <a:rPr lang="pt-BR" sz="1000" dirty="0" err="1"/>
              <a:t>Consumer</a:t>
            </a:r>
            <a:r>
              <a:rPr lang="pt-BR" sz="1000" dirty="0"/>
              <a:t> </a:t>
            </a:r>
            <a:r>
              <a:rPr lang="pt-BR" sz="1000" dirty="0" err="1"/>
              <a:t>lending</a:t>
            </a:r>
            <a:r>
              <a:rPr lang="pt-BR" sz="1000" dirty="0"/>
              <a:t> </a:t>
            </a:r>
            <a:r>
              <a:rPr lang="pt-BR" sz="1000" dirty="0" err="1"/>
              <a:t>and</a:t>
            </a:r>
            <a:r>
              <a:rPr lang="pt-BR" sz="1000" dirty="0"/>
              <a:t> </a:t>
            </a:r>
            <a:r>
              <a:rPr lang="pt-BR" sz="1000" dirty="0" err="1"/>
              <a:t>insurance</a:t>
            </a:r>
            <a:r>
              <a:rPr lang="pt-BR" sz="1000" dirty="0"/>
              <a:t>. </a:t>
            </a:r>
            <a:endParaRPr lang="pt-BR" dirty="0"/>
          </a:p>
          <a:p>
            <a:pPr algn="just"/>
            <a:r>
              <a:rPr lang="pt-BR" dirty="0"/>
              <a:t>Especificamente, a área de </a:t>
            </a:r>
            <a:r>
              <a:rPr lang="pt-BR" dirty="0" err="1"/>
              <a:t>Investment</a:t>
            </a:r>
            <a:r>
              <a:rPr lang="pt-BR" dirty="0"/>
              <a:t> Banking (M&amp;A/ECM) lida com fusões e </a:t>
            </a:r>
            <a:r>
              <a:rPr lang="pt-BR" dirty="0" err="1"/>
              <a:t>quisições</a:t>
            </a:r>
            <a:r>
              <a:rPr lang="pt-BR" dirty="0"/>
              <a:t> de empresas e com levantamento de capital acionário para empresas.</a:t>
            </a:r>
          </a:p>
          <a:p>
            <a:endParaRPr lang="en-US" dirty="0"/>
          </a:p>
        </p:txBody>
      </p:sp>
      <p:sp>
        <p:nvSpPr>
          <p:cNvPr id="10" name="Text Placeholder 9">
            <a:extLst>
              <a:ext uri="{FF2B5EF4-FFF2-40B4-BE49-F238E27FC236}">
                <a16:creationId xmlns:a16="http://schemas.microsoft.com/office/drawing/2014/main" id="{000D827E-2214-4483-94B3-E7ED4923BC0F}"/>
              </a:ext>
            </a:extLst>
          </p:cNvPr>
          <p:cNvSpPr>
            <a:spLocks noGrp="1"/>
          </p:cNvSpPr>
          <p:nvPr>
            <p:ph type="body" sz="quarter" idx="25"/>
          </p:nvPr>
        </p:nvSpPr>
        <p:spPr/>
        <p:txBody>
          <a:bodyPr/>
          <a:lstStyle/>
          <a:p>
            <a:endParaRPr lang="en-US" dirty="0"/>
          </a:p>
        </p:txBody>
      </p:sp>
      <p:sp>
        <p:nvSpPr>
          <p:cNvPr id="11" name="Text Placeholder 10">
            <a:extLst>
              <a:ext uri="{FF2B5EF4-FFF2-40B4-BE49-F238E27FC236}">
                <a16:creationId xmlns:a16="http://schemas.microsoft.com/office/drawing/2014/main" id="{8AFC2106-4E6E-4DFD-A778-B209D594DED9}"/>
              </a:ext>
            </a:extLst>
          </p:cNvPr>
          <p:cNvSpPr>
            <a:spLocks noGrp="1"/>
          </p:cNvSpPr>
          <p:nvPr>
            <p:ph type="body" sz="quarter" idx="26"/>
          </p:nvPr>
        </p:nvSpPr>
        <p:spPr/>
        <p:txBody>
          <a:bodyPr/>
          <a:lstStyle/>
          <a:p>
            <a:pPr marL="171450" indent="-171450" algn="just">
              <a:buFont typeface="Wingdings" panose="05000000000000000000" pitchFamily="2" charset="2"/>
              <a:buChar char="§"/>
            </a:pPr>
            <a:endParaRPr lang="pt-BR" sz="1050" dirty="0"/>
          </a:p>
          <a:p>
            <a:pPr marL="171450" indent="-171450" algn="just">
              <a:buFont typeface="Wingdings" panose="05000000000000000000" pitchFamily="2" charset="2"/>
              <a:buChar char="§"/>
            </a:pPr>
            <a:r>
              <a:rPr lang="pt-BR" sz="1050" dirty="0"/>
              <a:t>Desde em 2012, o BTG Pactual foi o #1 em ECM na América Latina por volume e número de negócios e tem consistentemente sido coordenador mais ativo ano após ano</a:t>
            </a:r>
          </a:p>
          <a:p>
            <a:pPr marL="171450" indent="-171450" algn="just">
              <a:buFont typeface="Wingdings" panose="05000000000000000000" pitchFamily="2" charset="2"/>
              <a:buChar char="§"/>
            </a:pPr>
            <a:r>
              <a:rPr lang="pt-BR" sz="1050" dirty="0"/>
              <a:t>O BTG Pactual participou de 30 das 39 transações com esforços internacionais de emissores privados em 2019 no Brasil, ficando em 1º lugar em transações segundo esse critério, assim como em 1º lugar considerando todas as transações, com participação em 30 das 44 transações</a:t>
            </a:r>
          </a:p>
          <a:p>
            <a:pPr marL="171450" indent="-171450" algn="just">
              <a:buFont typeface="Wingdings" panose="05000000000000000000" pitchFamily="2" charset="2"/>
              <a:buChar char="§"/>
            </a:pPr>
            <a:endParaRPr lang="pt-BR" sz="1050" dirty="0"/>
          </a:p>
          <a:p>
            <a:pPr marL="171450" indent="-171450">
              <a:buFont typeface="Wingdings" panose="05000000000000000000" pitchFamily="2" charset="2"/>
              <a:buChar char="§"/>
            </a:pPr>
            <a:endParaRPr lang="en-US" dirty="0"/>
          </a:p>
        </p:txBody>
      </p:sp>
      <p:sp>
        <p:nvSpPr>
          <p:cNvPr id="12" name="Text Placeholder 11">
            <a:extLst>
              <a:ext uri="{FF2B5EF4-FFF2-40B4-BE49-F238E27FC236}">
                <a16:creationId xmlns:a16="http://schemas.microsoft.com/office/drawing/2014/main" id="{641A89C9-D537-4DEB-8153-A2FEAACF454C}"/>
              </a:ext>
            </a:extLst>
          </p:cNvPr>
          <p:cNvSpPr>
            <a:spLocks noGrp="1"/>
          </p:cNvSpPr>
          <p:nvPr>
            <p:ph type="body" sz="quarter" idx="27"/>
          </p:nvPr>
        </p:nvSpPr>
        <p:spPr/>
        <p:txBody>
          <a:bodyPr/>
          <a:lstStyle/>
          <a:p>
            <a:pPr algn="ctr"/>
            <a:r>
              <a:rPr lang="pt-BR" dirty="0"/>
              <a:t>O trabalho se configura na abordagem </a:t>
            </a:r>
            <a:r>
              <a:rPr lang="pt-BR" b="1" dirty="0"/>
              <a:t>sociotécnica</a:t>
            </a:r>
            <a:r>
              <a:rPr lang="pt-BR" dirty="0"/>
              <a:t>:</a:t>
            </a:r>
          </a:p>
          <a:p>
            <a:pPr algn="just"/>
            <a:r>
              <a:rPr lang="pt-BR" dirty="0"/>
              <a:t>Para cada </a:t>
            </a:r>
            <a:r>
              <a:rPr lang="pt-BR" dirty="0" err="1"/>
              <a:t>deal</a:t>
            </a:r>
            <a:r>
              <a:rPr lang="pt-BR" dirty="0"/>
              <a:t>, é alocada uma equipe que divide as tarefas e é responsável pela entrega. Tal responsabilidade coletiva com rotações de tarefas caracteriza um grupo </a:t>
            </a:r>
            <a:r>
              <a:rPr lang="pt-BR" dirty="0" err="1"/>
              <a:t>semi-autônomo</a:t>
            </a:r>
            <a:endParaRPr lang="pt-BR" dirty="0"/>
          </a:p>
          <a:p>
            <a:pPr algn="just"/>
            <a:r>
              <a:rPr lang="pt-BR" dirty="0"/>
              <a:t>Os times têm autonomia quanto ao jeito que trabalham ou o que fazem, contanto que entreguem as análises, apresentações e documentos dos </a:t>
            </a:r>
            <a:r>
              <a:rPr lang="pt-BR" dirty="0" err="1"/>
              <a:t>deals</a:t>
            </a:r>
            <a:endParaRPr lang="pt-BR" dirty="0"/>
          </a:p>
          <a:p>
            <a:endParaRPr lang="en-US" dirty="0"/>
          </a:p>
        </p:txBody>
      </p:sp>
      <p:grpSp>
        <p:nvGrpSpPr>
          <p:cNvPr id="48" name="Group 47">
            <a:extLst>
              <a:ext uri="{FF2B5EF4-FFF2-40B4-BE49-F238E27FC236}">
                <a16:creationId xmlns:a16="http://schemas.microsoft.com/office/drawing/2014/main" id="{218F96E1-83D7-47AC-9B09-33A16F794A17}"/>
              </a:ext>
            </a:extLst>
          </p:cNvPr>
          <p:cNvGrpSpPr/>
          <p:nvPr/>
        </p:nvGrpSpPr>
        <p:grpSpPr>
          <a:xfrm>
            <a:off x="4414188" y="1393630"/>
            <a:ext cx="2521840" cy="2089048"/>
            <a:chOff x="4315594" y="1373007"/>
            <a:chExt cx="2521840" cy="2089048"/>
          </a:xfrm>
        </p:grpSpPr>
        <p:grpSp>
          <p:nvGrpSpPr>
            <p:cNvPr id="29" name="Group 28">
              <a:extLst>
                <a:ext uri="{FF2B5EF4-FFF2-40B4-BE49-F238E27FC236}">
                  <a16:creationId xmlns:a16="http://schemas.microsoft.com/office/drawing/2014/main" id="{A9A5B82B-1363-4278-A997-97BB4D3C3585}"/>
                </a:ext>
              </a:extLst>
            </p:cNvPr>
            <p:cNvGrpSpPr/>
            <p:nvPr/>
          </p:nvGrpSpPr>
          <p:grpSpPr>
            <a:xfrm>
              <a:off x="4315594" y="1444137"/>
              <a:ext cx="1581465" cy="2017918"/>
              <a:chOff x="-915103" y="1123217"/>
              <a:chExt cx="6380432" cy="8141301"/>
            </a:xfrm>
          </p:grpSpPr>
          <p:grpSp>
            <p:nvGrpSpPr>
              <p:cNvPr id="30" name="Google Shape;7477;p42">
                <a:extLst>
                  <a:ext uri="{FF2B5EF4-FFF2-40B4-BE49-F238E27FC236}">
                    <a16:creationId xmlns:a16="http://schemas.microsoft.com/office/drawing/2014/main" id="{1C1D592C-0DFA-45E7-A38A-61C654239882}"/>
                  </a:ext>
                </a:extLst>
              </p:cNvPr>
              <p:cNvGrpSpPr/>
              <p:nvPr/>
            </p:nvGrpSpPr>
            <p:grpSpPr>
              <a:xfrm>
                <a:off x="-915103" y="1123217"/>
                <a:ext cx="6380432" cy="8141301"/>
                <a:chOff x="1111805" y="475078"/>
                <a:chExt cx="352956" cy="450365"/>
              </a:xfrm>
              <a:solidFill>
                <a:schemeClr val="bg1">
                  <a:lumMod val="65000"/>
                </a:schemeClr>
              </a:solidFill>
            </p:grpSpPr>
            <p:sp>
              <p:nvSpPr>
                <p:cNvPr id="37" name="Google Shape;7478;p42">
                  <a:extLst>
                    <a:ext uri="{FF2B5EF4-FFF2-40B4-BE49-F238E27FC236}">
                      <a16:creationId xmlns:a16="http://schemas.microsoft.com/office/drawing/2014/main" id="{7021CA9C-19C8-4224-AEB5-DBADAF85EA9A}"/>
                    </a:ext>
                  </a:extLst>
                </p:cNvPr>
                <p:cNvSpPr/>
                <p:nvPr/>
              </p:nvSpPr>
              <p:spPr>
                <a:xfrm>
                  <a:off x="1111805" y="704563"/>
                  <a:ext cx="352956" cy="220879"/>
                </a:xfrm>
                <a:custGeom>
                  <a:avLst/>
                  <a:gdLst/>
                  <a:ahLst/>
                  <a:cxnLst/>
                  <a:rect l="l" t="t" r="r" b="b"/>
                  <a:pathLst>
                    <a:path w="8939" h="5594" extrusionOk="0">
                      <a:moveTo>
                        <a:pt x="4470" y="5594"/>
                      </a:moveTo>
                      <a:lnTo>
                        <a:pt x="4583" y="5594"/>
                      </a:lnTo>
                      <a:cubicBezTo>
                        <a:pt x="5311" y="5584"/>
                        <a:pt x="6043" y="5463"/>
                        <a:pt x="6719" y="5220"/>
                      </a:cubicBezTo>
                      <a:cubicBezTo>
                        <a:pt x="7747" y="4845"/>
                        <a:pt x="8939" y="4045"/>
                        <a:pt x="8939" y="2811"/>
                      </a:cubicBezTo>
                      <a:lnTo>
                        <a:pt x="8939" y="2798"/>
                      </a:lnTo>
                      <a:lnTo>
                        <a:pt x="8939" y="2787"/>
                      </a:lnTo>
                      <a:cubicBezTo>
                        <a:pt x="8939" y="1553"/>
                        <a:pt x="7747" y="750"/>
                        <a:pt x="6719" y="379"/>
                      </a:cubicBezTo>
                      <a:cubicBezTo>
                        <a:pt x="6043" y="135"/>
                        <a:pt x="5311" y="11"/>
                        <a:pt x="4583" y="1"/>
                      </a:cubicBezTo>
                      <a:lnTo>
                        <a:pt x="4470" y="1"/>
                      </a:lnTo>
                      <a:lnTo>
                        <a:pt x="4356" y="1"/>
                      </a:lnTo>
                      <a:cubicBezTo>
                        <a:pt x="3632" y="11"/>
                        <a:pt x="2897" y="135"/>
                        <a:pt x="2221" y="379"/>
                      </a:cubicBezTo>
                      <a:cubicBezTo>
                        <a:pt x="1192" y="750"/>
                        <a:pt x="1" y="1553"/>
                        <a:pt x="1" y="2787"/>
                      </a:cubicBezTo>
                      <a:lnTo>
                        <a:pt x="1" y="2798"/>
                      </a:lnTo>
                      <a:lnTo>
                        <a:pt x="1" y="2811"/>
                      </a:lnTo>
                      <a:cubicBezTo>
                        <a:pt x="1" y="4045"/>
                        <a:pt x="1192" y="4845"/>
                        <a:pt x="2221" y="5220"/>
                      </a:cubicBezTo>
                      <a:cubicBezTo>
                        <a:pt x="2897" y="5463"/>
                        <a:pt x="3632" y="5584"/>
                        <a:pt x="4356" y="559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79;p42">
                  <a:extLst>
                    <a:ext uri="{FF2B5EF4-FFF2-40B4-BE49-F238E27FC236}">
                      <a16:creationId xmlns:a16="http://schemas.microsoft.com/office/drawing/2014/main" id="{8CEE8BCD-A593-4922-83E2-5DAE8A53C6E4}"/>
                    </a:ext>
                  </a:extLst>
                </p:cNvPr>
                <p:cNvSpPr/>
                <p:nvPr/>
              </p:nvSpPr>
              <p:spPr>
                <a:xfrm>
                  <a:off x="1119070" y="475078"/>
                  <a:ext cx="338584" cy="307707"/>
                </a:xfrm>
                <a:custGeom>
                  <a:avLst/>
                  <a:gdLst/>
                  <a:ahLst/>
                  <a:cxnLst/>
                  <a:rect l="l" t="t" r="r" b="b"/>
                  <a:pathLst>
                    <a:path w="8575" h="7793" extrusionOk="0">
                      <a:moveTo>
                        <a:pt x="4286" y="0"/>
                      </a:moveTo>
                      <a:lnTo>
                        <a:pt x="1" y="7793"/>
                      </a:lnTo>
                      <a:lnTo>
                        <a:pt x="8575" y="779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477;p42">
                <a:extLst>
                  <a:ext uri="{FF2B5EF4-FFF2-40B4-BE49-F238E27FC236}">
                    <a16:creationId xmlns:a16="http://schemas.microsoft.com/office/drawing/2014/main" id="{A963728D-210C-4FEE-AA35-40BEBB1C14C6}"/>
                  </a:ext>
                </a:extLst>
              </p:cNvPr>
              <p:cNvGrpSpPr/>
              <p:nvPr/>
            </p:nvGrpSpPr>
            <p:grpSpPr>
              <a:xfrm>
                <a:off x="774011" y="1127984"/>
                <a:ext cx="3013861" cy="3845625"/>
                <a:chOff x="1111805" y="475078"/>
                <a:chExt cx="352956" cy="450365"/>
              </a:xfrm>
              <a:solidFill>
                <a:srgbClr val="104D7F"/>
              </a:solidFill>
            </p:grpSpPr>
            <p:sp>
              <p:nvSpPr>
                <p:cNvPr id="35" name="Google Shape;7478;p42">
                  <a:extLst>
                    <a:ext uri="{FF2B5EF4-FFF2-40B4-BE49-F238E27FC236}">
                      <a16:creationId xmlns:a16="http://schemas.microsoft.com/office/drawing/2014/main" id="{E0B5D46C-2F49-478D-98DA-0F4711C8EE18}"/>
                    </a:ext>
                  </a:extLst>
                </p:cNvPr>
                <p:cNvSpPr/>
                <p:nvPr/>
              </p:nvSpPr>
              <p:spPr>
                <a:xfrm>
                  <a:off x="1111805" y="704563"/>
                  <a:ext cx="352956" cy="220879"/>
                </a:xfrm>
                <a:custGeom>
                  <a:avLst/>
                  <a:gdLst/>
                  <a:ahLst/>
                  <a:cxnLst/>
                  <a:rect l="l" t="t" r="r" b="b"/>
                  <a:pathLst>
                    <a:path w="8939" h="5594" extrusionOk="0">
                      <a:moveTo>
                        <a:pt x="4470" y="5594"/>
                      </a:moveTo>
                      <a:lnTo>
                        <a:pt x="4583" y="5594"/>
                      </a:lnTo>
                      <a:cubicBezTo>
                        <a:pt x="5311" y="5584"/>
                        <a:pt x="6043" y="5463"/>
                        <a:pt x="6719" y="5220"/>
                      </a:cubicBezTo>
                      <a:cubicBezTo>
                        <a:pt x="7747" y="4845"/>
                        <a:pt x="8939" y="4045"/>
                        <a:pt x="8939" y="2811"/>
                      </a:cubicBezTo>
                      <a:lnTo>
                        <a:pt x="8939" y="2798"/>
                      </a:lnTo>
                      <a:lnTo>
                        <a:pt x="8939" y="2787"/>
                      </a:lnTo>
                      <a:cubicBezTo>
                        <a:pt x="8939" y="1553"/>
                        <a:pt x="7747" y="750"/>
                        <a:pt x="6719" y="379"/>
                      </a:cubicBezTo>
                      <a:cubicBezTo>
                        <a:pt x="6043" y="135"/>
                        <a:pt x="5311" y="11"/>
                        <a:pt x="4583" y="1"/>
                      </a:cubicBezTo>
                      <a:lnTo>
                        <a:pt x="4470" y="1"/>
                      </a:lnTo>
                      <a:lnTo>
                        <a:pt x="4356" y="1"/>
                      </a:lnTo>
                      <a:cubicBezTo>
                        <a:pt x="3632" y="11"/>
                        <a:pt x="2897" y="135"/>
                        <a:pt x="2221" y="379"/>
                      </a:cubicBezTo>
                      <a:cubicBezTo>
                        <a:pt x="1192" y="750"/>
                        <a:pt x="1" y="1553"/>
                        <a:pt x="1" y="2787"/>
                      </a:cubicBezTo>
                      <a:lnTo>
                        <a:pt x="1" y="2798"/>
                      </a:lnTo>
                      <a:lnTo>
                        <a:pt x="1" y="2811"/>
                      </a:lnTo>
                      <a:cubicBezTo>
                        <a:pt x="1" y="4045"/>
                        <a:pt x="1192" y="4845"/>
                        <a:pt x="2221" y="5220"/>
                      </a:cubicBezTo>
                      <a:cubicBezTo>
                        <a:pt x="2897" y="5463"/>
                        <a:pt x="3632" y="5584"/>
                        <a:pt x="4356" y="559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79;p42">
                  <a:extLst>
                    <a:ext uri="{FF2B5EF4-FFF2-40B4-BE49-F238E27FC236}">
                      <a16:creationId xmlns:a16="http://schemas.microsoft.com/office/drawing/2014/main" id="{C6CCE6F5-F0A2-43C8-BB2E-9FF8F1139B51}"/>
                    </a:ext>
                  </a:extLst>
                </p:cNvPr>
                <p:cNvSpPr/>
                <p:nvPr/>
              </p:nvSpPr>
              <p:spPr>
                <a:xfrm>
                  <a:off x="1119070" y="475078"/>
                  <a:ext cx="338584" cy="307707"/>
                </a:xfrm>
                <a:custGeom>
                  <a:avLst/>
                  <a:gdLst/>
                  <a:ahLst/>
                  <a:cxnLst/>
                  <a:rect l="l" t="t" r="r" b="b"/>
                  <a:pathLst>
                    <a:path w="8575" h="7793" extrusionOk="0">
                      <a:moveTo>
                        <a:pt x="4286" y="0"/>
                      </a:moveTo>
                      <a:lnTo>
                        <a:pt x="1" y="7793"/>
                      </a:lnTo>
                      <a:lnTo>
                        <a:pt x="8575" y="779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7477;p42">
                <a:extLst>
                  <a:ext uri="{FF2B5EF4-FFF2-40B4-BE49-F238E27FC236}">
                    <a16:creationId xmlns:a16="http://schemas.microsoft.com/office/drawing/2014/main" id="{8D4FDDDE-0035-48AA-B665-1170EE213675}"/>
                  </a:ext>
                </a:extLst>
              </p:cNvPr>
              <p:cNvGrpSpPr/>
              <p:nvPr/>
            </p:nvGrpSpPr>
            <p:grpSpPr>
              <a:xfrm>
                <a:off x="1449441" y="1123217"/>
                <a:ext cx="1671139" cy="2132339"/>
                <a:chOff x="1111805" y="475078"/>
                <a:chExt cx="352956" cy="450365"/>
              </a:xfrm>
              <a:solidFill>
                <a:srgbClr val="0078AE"/>
              </a:solidFill>
            </p:grpSpPr>
            <p:sp>
              <p:nvSpPr>
                <p:cNvPr id="33" name="Google Shape;7478;p42">
                  <a:extLst>
                    <a:ext uri="{FF2B5EF4-FFF2-40B4-BE49-F238E27FC236}">
                      <a16:creationId xmlns:a16="http://schemas.microsoft.com/office/drawing/2014/main" id="{B90D71CD-B795-41AB-98C9-B514EFA250DB}"/>
                    </a:ext>
                  </a:extLst>
                </p:cNvPr>
                <p:cNvSpPr/>
                <p:nvPr/>
              </p:nvSpPr>
              <p:spPr>
                <a:xfrm>
                  <a:off x="1111805" y="704563"/>
                  <a:ext cx="352956" cy="220879"/>
                </a:xfrm>
                <a:custGeom>
                  <a:avLst/>
                  <a:gdLst/>
                  <a:ahLst/>
                  <a:cxnLst/>
                  <a:rect l="l" t="t" r="r" b="b"/>
                  <a:pathLst>
                    <a:path w="8939" h="5594" extrusionOk="0">
                      <a:moveTo>
                        <a:pt x="4470" y="5594"/>
                      </a:moveTo>
                      <a:lnTo>
                        <a:pt x="4583" y="5594"/>
                      </a:lnTo>
                      <a:cubicBezTo>
                        <a:pt x="5311" y="5584"/>
                        <a:pt x="6043" y="5463"/>
                        <a:pt x="6719" y="5220"/>
                      </a:cubicBezTo>
                      <a:cubicBezTo>
                        <a:pt x="7747" y="4845"/>
                        <a:pt x="8939" y="4045"/>
                        <a:pt x="8939" y="2811"/>
                      </a:cubicBezTo>
                      <a:lnTo>
                        <a:pt x="8939" y="2798"/>
                      </a:lnTo>
                      <a:lnTo>
                        <a:pt x="8939" y="2787"/>
                      </a:lnTo>
                      <a:cubicBezTo>
                        <a:pt x="8939" y="1553"/>
                        <a:pt x="7747" y="750"/>
                        <a:pt x="6719" y="379"/>
                      </a:cubicBezTo>
                      <a:cubicBezTo>
                        <a:pt x="6043" y="135"/>
                        <a:pt x="5311" y="11"/>
                        <a:pt x="4583" y="1"/>
                      </a:cubicBezTo>
                      <a:lnTo>
                        <a:pt x="4470" y="1"/>
                      </a:lnTo>
                      <a:lnTo>
                        <a:pt x="4356" y="1"/>
                      </a:lnTo>
                      <a:cubicBezTo>
                        <a:pt x="3632" y="11"/>
                        <a:pt x="2897" y="135"/>
                        <a:pt x="2221" y="379"/>
                      </a:cubicBezTo>
                      <a:cubicBezTo>
                        <a:pt x="1192" y="750"/>
                        <a:pt x="1" y="1553"/>
                        <a:pt x="1" y="2787"/>
                      </a:cubicBezTo>
                      <a:lnTo>
                        <a:pt x="1" y="2798"/>
                      </a:lnTo>
                      <a:lnTo>
                        <a:pt x="1" y="2811"/>
                      </a:lnTo>
                      <a:cubicBezTo>
                        <a:pt x="1" y="4045"/>
                        <a:pt x="1192" y="4845"/>
                        <a:pt x="2221" y="5220"/>
                      </a:cubicBezTo>
                      <a:cubicBezTo>
                        <a:pt x="2897" y="5463"/>
                        <a:pt x="3632" y="5584"/>
                        <a:pt x="4356" y="559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79;p42">
                  <a:extLst>
                    <a:ext uri="{FF2B5EF4-FFF2-40B4-BE49-F238E27FC236}">
                      <a16:creationId xmlns:a16="http://schemas.microsoft.com/office/drawing/2014/main" id="{B366E1BA-8042-4D4B-A0AD-4780BF269B03}"/>
                    </a:ext>
                  </a:extLst>
                </p:cNvPr>
                <p:cNvSpPr/>
                <p:nvPr/>
              </p:nvSpPr>
              <p:spPr>
                <a:xfrm>
                  <a:off x="1119070" y="475078"/>
                  <a:ext cx="338584" cy="307707"/>
                </a:xfrm>
                <a:custGeom>
                  <a:avLst/>
                  <a:gdLst/>
                  <a:ahLst/>
                  <a:cxnLst/>
                  <a:rect l="l" t="t" r="r" b="b"/>
                  <a:pathLst>
                    <a:path w="8575" h="7793" extrusionOk="0">
                      <a:moveTo>
                        <a:pt x="4286" y="0"/>
                      </a:moveTo>
                      <a:lnTo>
                        <a:pt x="1" y="7793"/>
                      </a:lnTo>
                      <a:lnTo>
                        <a:pt x="8575" y="779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TextBox 38">
              <a:extLst>
                <a:ext uri="{FF2B5EF4-FFF2-40B4-BE49-F238E27FC236}">
                  <a16:creationId xmlns:a16="http://schemas.microsoft.com/office/drawing/2014/main" id="{C663BA7A-77CC-48E3-B5CC-0CFF7594EF11}"/>
                </a:ext>
              </a:extLst>
            </p:cNvPr>
            <p:cNvSpPr txBox="1"/>
            <p:nvPr/>
          </p:nvSpPr>
          <p:spPr>
            <a:xfrm>
              <a:off x="4734261" y="1373007"/>
              <a:ext cx="1960098" cy="246221"/>
            </a:xfrm>
            <a:prstGeom prst="rect">
              <a:avLst/>
            </a:prstGeom>
            <a:noFill/>
          </p:spPr>
          <p:txBody>
            <a:bodyPr wrap="square" rtlCol="0">
              <a:spAutoFit/>
            </a:bodyPr>
            <a:lstStyle/>
            <a:p>
              <a:pPr algn="ctr"/>
              <a:r>
                <a:rPr lang="pt-BR" sz="1000" b="1" dirty="0" err="1"/>
                <a:t>Managing</a:t>
              </a:r>
              <a:r>
                <a:rPr lang="pt-BR" sz="1000" b="1" dirty="0"/>
                <a:t> </a:t>
              </a:r>
              <a:r>
                <a:rPr lang="pt-BR" sz="1000" b="1" dirty="0" err="1"/>
                <a:t>Director</a:t>
              </a:r>
              <a:endParaRPr lang="en-US" sz="1000" b="1" dirty="0"/>
            </a:p>
          </p:txBody>
        </p:sp>
        <p:sp>
          <p:nvSpPr>
            <p:cNvPr id="40" name="TextBox 39">
              <a:extLst>
                <a:ext uri="{FF2B5EF4-FFF2-40B4-BE49-F238E27FC236}">
                  <a16:creationId xmlns:a16="http://schemas.microsoft.com/office/drawing/2014/main" id="{D9AA39C0-7162-43D6-BBAD-82F15CD468B3}"/>
                </a:ext>
              </a:extLst>
            </p:cNvPr>
            <p:cNvSpPr txBox="1"/>
            <p:nvPr/>
          </p:nvSpPr>
          <p:spPr>
            <a:xfrm>
              <a:off x="5192675" y="1581704"/>
              <a:ext cx="1217066" cy="246221"/>
            </a:xfrm>
            <a:prstGeom prst="rect">
              <a:avLst/>
            </a:prstGeom>
            <a:noFill/>
          </p:spPr>
          <p:txBody>
            <a:bodyPr wrap="square" rtlCol="0">
              <a:spAutoFit/>
            </a:bodyPr>
            <a:lstStyle/>
            <a:p>
              <a:pPr algn="ctr"/>
              <a:r>
                <a:rPr lang="pt-BR" sz="1000" b="1" dirty="0" err="1"/>
                <a:t>Associate</a:t>
              </a:r>
              <a:r>
                <a:rPr lang="pt-BR" sz="1000" b="1" dirty="0"/>
                <a:t> </a:t>
              </a:r>
              <a:r>
                <a:rPr lang="pt-BR" sz="1000" b="1" dirty="0" err="1"/>
                <a:t>Partner</a:t>
              </a:r>
              <a:endParaRPr lang="en-US" sz="1000" b="1" dirty="0"/>
            </a:p>
          </p:txBody>
        </p:sp>
        <p:sp>
          <p:nvSpPr>
            <p:cNvPr id="41" name="TextBox 40">
              <a:extLst>
                <a:ext uri="{FF2B5EF4-FFF2-40B4-BE49-F238E27FC236}">
                  <a16:creationId xmlns:a16="http://schemas.microsoft.com/office/drawing/2014/main" id="{0C9FE728-2117-4668-95E2-4E2A7694AD3E}"/>
                </a:ext>
              </a:extLst>
            </p:cNvPr>
            <p:cNvSpPr txBox="1"/>
            <p:nvPr/>
          </p:nvSpPr>
          <p:spPr>
            <a:xfrm>
              <a:off x="5265525" y="1763491"/>
              <a:ext cx="1338773" cy="246221"/>
            </a:xfrm>
            <a:prstGeom prst="rect">
              <a:avLst/>
            </a:prstGeom>
            <a:noFill/>
          </p:spPr>
          <p:txBody>
            <a:bodyPr wrap="square" rtlCol="0">
              <a:spAutoFit/>
            </a:bodyPr>
            <a:lstStyle/>
            <a:p>
              <a:pPr algn="ctr"/>
              <a:r>
                <a:rPr lang="pt-BR" sz="1000" b="1" dirty="0" err="1"/>
                <a:t>Executive</a:t>
              </a:r>
              <a:r>
                <a:rPr lang="pt-BR" sz="1000" b="1" dirty="0"/>
                <a:t> </a:t>
              </a:r>
              <a:r>
                <a:rPr lang="pt-BR" sz="1000" b="1" dirty="0" err="1"/>
                <a:t>Director</a:t>
              </a:r>
              <a:endParaRPr lang="en-US" sz="1000" b="1" dirty="0"/>
            </a:p>
          </p:txBody>
        </p:sp>
        <p:sp>
          <p:nvSpPr>
            <p:cNvPr id="42" name="TextBox 41">
              <a:extLst>
                <a:ext uri="{FF2B5EF4-FFF2-40B4-BE49-F238E27FC236}">
                  <a16:creationId xmlns:a16="http://schemas.microsoft.com/office/drawing/2014/main" id="{42884C20-0682-4975-B2D4-2034F3526B2E}"/>
                </a:ext>
              </a:extLst>
            </p:cNvPr>
            <p:cNvSpPr txBox="1"/>
            <p:nvPr/>
          </p:nvSpPr>
          <p:spPr>
            <a:xfrm>
              <a:off x="5160929" y="1996830"/>
              <a:ext cx="1217066" cy="246221"/>
            </a:xfrm>
            <a:prstGeom prst="rect">
              <a:avLst/>
            </a:prstGeom>
            <a:noFill/>
          </p:spPr>
          <p:txBody>
            <a:bodyPr wrap="square" rtlCol="0">
              <a:spAutoFit/>
            </a:bodyPr>
            <a:lstStyle/>
            <a:p>
              <a:pPr algn="ctr"/>
              <a:r>
                <a:rPr lang="pt-BR" sz="1000" b="1" dirty="0" err="1"/>
                <a:t>Director</a:t>
              </a:r>
              <a:endParaRPr lang="en-US" sz="1000" b="1" dirty="0"/>
            </a:p>
          </p:txBody>
        </p:sp>
        <p:sp>
          <p:nvSpPr>
            <p:cNvPr id="43" name="TextBox 42">
              <a:extLst>
                <a:ext uri="{FF2B5EF4-FFF2-40B4-BE49-F238E27FC236}">
                  <a16:creationId xmlns:a16="http://schemas.microsoft.com/office/drawing/2014/main" id="{E29DECED-A01E-4104-ABDC-6A3FC1008E94}"/>
                </a:ext>
              </a:extLst>
            </p:cNvPr>
            <p:cNvSpPr txBox="1"/>
            <p:nvPr/>
          </p:nvSpPr>
          <p:spPr>
            <a:xfrm>
              <a:off x="5528745" y="2240298"/>
              <a:ext cx="1217066" cy="253916"/>
            </a:xfrm>
            <a:prstGeom prst="rect">
              <a:avLst/>
            </a:prstGeom>
            <a:noFill/>
          </p:spPr>
          <p:txBody>
            <a:bodyPr wrap="square" rtlCol="0">
              <a:spAutoFit/>
            </a:bodyPr>
            <a:lstStyle/>
            <a:p>
              <a:pPr algn="ctr"/>
              <a:r>
                <a:rPr lang="pt-BR" sz="1000" b="1" dirty="0" err="1"/>
                <a:t>Associate</a:t>
              </a:r>
              <a:r>
                <a:rPr lang="pt-BR" sz="1000" b="1" dirty="0"/>
                <a:t> </a:t>
              </a:r>
              <a:r>
                <a:rPr lang="pt-BR" sz="1000" b="1" dirty="0" err="1"/>
                <a:t>Director</a:t>
              </a:r>
              <a:r>
                <a:rPr lang="pt-BR" sz="1000" b="1" dirty="0"/>
                <a:t> </a:t>
              </a:r>
              <a:endParaRPr lang="en-US" sz="1000" b="1" dirty="0"/>
            </a:p>
          </p:txBody>
        </p:sp>
        <p:sp>
          <p:nvSpPr>
            <p:cNvPr id="44" name="TextBox 43">
              <a:extLst>
                <a:ext uri="{FF2B5EF4-FFF2-40B4-BE49-F238E27FC236}">
                  <a16:creationId xmlns:a16="http://schemas.microsoft.com/office/drawing/2014/main" id="{805C71D7-C835-4D0E-9F74-815F0E080EF2}"/>
                </a:ext>
              </a:extLst>
            </p:cNvPr>
            <p:cNvSpPr txBox="1"/>
            <p:nvPr/>
          </p:nvSpPr>
          <p:spPr>
            <a:xfrm>
              <a:off x="5524856" y="2567445"/>
              <a:ext cx="1106424" cy="246221"/>
            </a:xfrm>
            <a:prstGeom prst="rect">
              <a:avLst/>
            </a:prstGeom>
            <a:noFill/>
          </p:spPr>
          <p:txBody>
            <a:bodyPr wrap="square" rtlCol="0">
              <a:spAutoFit/>
            </a:bodyPr>
            <a:lstStyle/>
            <a:p>
              <a:pPr algn="ctr"/>
              <a:r>
                <a:rPr lang="pt-BR" sz="1000" b="1" dirty="0"/>
                <a:t>Analista</a:t>
              </a:r>
              <a:endParaRPr lang="en-US" sz="1000" b="1" dirty="0"/>
            </a:p>
          </p:txBody>
        </p:sp>
        <p:sp>
          <p:nvSpPr>
            <p:cNvPr id="45" name="TextBox 44">
              <a:extLst>
                <a:ext uri="{FF2B5EF4-FFF2-40B4-BE49-F238E27FC236}">
                  <a16:creationId xmlns:a16="http://schemas.microsoft.com/office/drawing/2014/main" id="{B3A9E0D0-D128-44CC-8F30-8269DBD58E02}"/>
                </a:ext>
              </a:extLst>
            </p:cNvPr>
            <p:cNvSpPr txBox="1"/>
            <p:nvPr/>
          </p:nvSpPr>
          <p:spPr>
            <a:xfrm>
              <a:off x="5620368" y="2860255"/>
              <a:ext cx="1217066" cy="246221"/>
            </a:xfrm>
            <a:prstGeom prst="rect">
              <a:avLst/>
            </a:prstGeom>
            <a:noFill/>
          </p:spPr>
          <p:txBody>
            <a:bodyPr wrap="square" rtlCol="0">
              <a:spAutoFit/>
            </a:bodyPr>
            <a:lstStyle/>
            <a:p>
              <a:pPr algn="ctr"/>
              <a:r>
                <a:rPr lang="pt-BR" sz="1000" b="1" dirty="0"/>
                <a:t>Estagiário</a:t>
              </a:r>
              <a:endParaRPr lang="en-US" sz="1000" b="1" dirty="0"/>
            </a:p>
          </p:txBody>
        </p:sp>
      </p:grpSp>
      <p:sp>
        <p:nvSpPr>
          <p:cNvPr id="49" name="TextBox 48">
            <a:extLst>
              <a:ext uri="{FF2B5EF4-FFF2-40B4-BE49-F238E27FC236}">
                <a16:creationId xmlns:a16="http://schemas.microsoft.com/office/drawing/2014/main" id="{4E055E48-F3DD-4B7A-95E4-0F9909A78151}"/>
              </a:ext>
            </a:extLst>
          </p:cNvPr>
          <p:cNvSpPr txBox="1"/>
          <p:nvPr/>
        </p:nvSpPr>
        <p:spPr>
          <a:xfrm>
            <a:off x="7931965" y="1848548"/>
            <a:ext cx="2571088" cy="877163"/>
          </a:xfrm>
          <a:prstGeom prst="rect">
            <a:avLst/>
          </a:prstGeom>
          <a:noFill/>
        </p:spPr>
        <p:txBody>
          <a:bodyPr wrap="square" rtlCol="0">
            <a:spAutoFit/>
          </a:bodyPr>
          <a:lstStyle/>
          <a:p>
            <a:pPr marL="285750" indent="-285750">
              <a:buFont typeface="Wingdings" panose="05000000000000000000" pitchFamily="2" charset="2"/>
              <a:buChar char="§"/>
            </a:pPr>
            <a:r>
              <a:rPr lang="pt-BR" sz="1100" dirty="0"/>
              <a:t>Equipe Sênior</a:t>
            </a:r>
          </a:p>
          <a:p>
            <a:pPr marL="285750" indent="-285750">
              <a:buFont typeface="Wingdings" panose="05000000000000000000" pitchFamily="2" charset="2"/>
              <a:buChar char="§"/>
            </a:pPr>
            <a:r>
              <a:rPr lang="pt-BR" sz="1100" dirty="0"/>
              <a:t>Equipe de Cobertura</a:t>
            </a:r>
          </a:p>
          <a:p>
            <a:pPr marL="285750" indent="-285750">
              <a:buFont typeface="Wingdings" panose="05000000000000000000" pitchFamily="2" charset="2"/>
              <a:buChar char="§"/>
            </a:pPr>
            <a:r>
              <a:rPr lang="pt-BR" sz="1100" dirty="0"/>
              <a:t>Equipe de Execução</a:t>
            </a:r>
          </a:p>
          <a:p>
            <a:pPr marL="285750" indent="-285750">
              <a:buFont typeface="Wingdings" panose="05000000000000000000" pitchFamily="2" charset="2"/>
              <a:buChar char="§"/>
            </a:pPr>
            <a:endParaRPr lang="en-US" sz="1600" dirty="0"/>
          </a:p>
        </p:txBody>
      </p:sp>
    </p:spTree>
    <p:extLst>
      <p:ext uri="{BB962C8B-B14F-4D97-AF65-F5344CB8AC3E}">
        <p14:creationId xmlns:p14="http://schemas.microsoft.com/office/powerpoint/2010/main" val="181201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body" idx="13"/>
          </p:nvPr>
        </p:nvSpPr>
        <p:spPr>
          <a:xfrm>
            <a:off x="204788" y="173643"/>
            <a:ext cx="9308524" cy="867930"/>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a:solidFill>
                  <a:srgbClr val="FFFFFF"/>
                </a:solidFill>
              </a:defRPr>
            </a:lvl1pPr>
          </a:lstStyle>
          <a:p>
            <a:r>
              <a:rPr lang="pt-BR" dirty="0"/>
              <a:t>Corporate Banking – JP Morgan | Abordagem </a:t>
            </a:r>
            <a:r>
              <a:rPr lang="pt-BR" dirty="0" err="1"/>
              <a:t>Sociotécnica</a:t>
            </a:r>
            <a:endParaRPr dirty="0"/>
          </a:p>
        </p:txBody>
      </p:sp>
      <p:sp>
        <p:nvSpPr>
          <p:cNvPr id="284" name="Shape 284"/>
          <p:cNvSpPr>
            <a:spLocks noGrp="1"/>
          </p:cNvSpPr>
          <p:nvPr>
            <p:ph type="sldNum" sz="quarter" idx="2"/>
          </p:nvPr>
        </p:nvSpPr>
        <p:spPr>
          <a:xfrm>
            <a:off x="11169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285" name="Shape 285"/>
          <p:cNvSpPr/>
          <p:nvPr/>
        </p:nvSpPr>
        <p:spPr>
          <a:xfrm>
            <a:off x="-41748" y="866335"/>
            <a:ext cx="5865773" cy="6035923"/>
          </a:xfrm>
          <a:prstGeom prst="rect">
            <a:avLst/>
          </a:prstGeom>
          <a:solidFill>
            <a:srgbClr val="F2F2F2"/>
          </a:solidFill>
          <a:ln w="12700">
            <a:miter lim="400000"/>
          </a:ln>
        </p:spPr>
        <p:txBody>
          <a:bodyPr lIns="45719" rIns="45719" anchor="ctr"/>
          <a:lstStyle/>
          <a:p>
            <a:pPr>
              <a:lnSpc>
                <a:spcPct val="90000"/>
              </a:lnSpc>
              <a:spcBef>
                <a:spcPts val="1000"/>
              </a:spcBef>
              <a:defRPr sz="1700" b="1">
                <a:solidFill>
                  <a:srgbClr val="FFFFFF"/>
                </a:solidFill>
              </a:defRPr>
            </a:pPr>
            <a:endParaRPr/>
          </a:p>
        </p:txBody>
      </p:sp>
      <p:sp>
        <p:nvSpPr>
          <p:cNvPr id="287" name="Shape 287"/>
          <p:cNvSpPr/>
          <p:nvPr/>
        </p:nvSpPr>
        <p:spPr>
          <a:xfrm>
            <a:off x="408187" y="1078154"/>
            <a:ext cx="5106587" cy="4423854"/>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a:lnSpc>
                <a:spcPct val="90000"/>
              </a:lnSpc>
              <a:spcBef>
                <a:spcPts val="600"/>
              </a:spcBef>
              <a:defRPr sz="2000">
                <a:solidFill>
                  <a:srgbClr val="1F4F79"/>
                </a:solidFill>
              </a:defRPr>
            </a:pPr>
            <a:r>
              <a:rPr lang="pt-BR" sz="1400" dirty="0"/>
              <a:t>O banco</a:t>
            </a:r>
            <a:endParaRPr sz="1400" dirty="0"/>
          </a:p>
          <a:p>
            <a:pPr marL="621631" lvl="1" indent="-240631">
              <a:lnSpc>
                <a:spcPct val="90000"/>
              </a:lnSpc>
              <a:spcBef>
                <a:spcPts val="600"/>
              </a:spcBef>
              <a:buClr>
                <a:srgbClr val="488F37"/>
              </a:buClr>
              <a:buSzPct val="100000"/>
              <a:buChar char="•"/>
              <a:defRPr sz="1500"/>
            </a:pPr>
            <a:r>
              <a:rPr lang="pt-BR" sz="1200" dirty="0"/>
              <a:t>O JP Morgan Chase &amp; Co é um dos maiores bancos múltiplos do mundo, resultado de diversas fusões e aquisições </a:t>
            </a:r>
          </a:p>
          <a:p>
            <a:pPr marL="621631" lvl="1" indent="-240631">
              <a:lnSpc>
                <a:spcPct val="90000"/>
              </a:lnSpc>
              <a:spcBef>
                <a:spcPts val="600"/>
              </a:spcBef>
              <a:buClr>
                <a:srgbClr val="488F37"/>
              </a:buClr>
              <a:buSzPct val="100000"/>
              <a:buChar char="•"/>
              <a:defRPr sz="1500"/>
            </a:pPr>
            <a:r>
              <a:rPr lang="pt-BR" sz="1200" dirty="0"/>
              <a:t>Sua história começa com a fundação do The </a:t>
            </a:r>
            <a:r>
              <a:rPr lang="pt-BR" sz="1200" dirty="0" err="1"/>
              <a:t>bank</a:t>
            </a:r>
            <a:r>
              <a:rPr lang="pt-BR" sz="1200" dirty="0"/>
              <a:t> </a:t>
            </a:r>
            <a:r>
              <a:rPr lang="pt-BR" sz="1200" dirty="0" err="1"/>
              <a:t>of</a:t>
            </a:r>
            <a:r>
              <a:rPr lang="pt-BR" sz="1200" dirty="0"/>
              <a:t> </a:t>
            </a:r>
            <a:r>
              <a:rPr lang="pt-BR" sz="1200" dirty="0" err="1"/>
              <a:t>the</a:t>
            </a:r>
            <a:r>
              <a:rPr lang="pt-BR" sz="1200" dirty="0"/>
              <a:t> Manhattan </a:t>
            </a:r>
            <a:r>
              <a:rPr lang="pt-BR" sz="1200" dirty="0" err="1"/>
              <a:t>Company</a:t>
            </a:r>
            <a:r>
              <a:rPr lang="pt-BR" sz="1200" dirty="0"/>
              <a:t> em 1799</a:t>
            </a:r>
          </a:p>
          <a:p>
            <a:pPr marL="621631" lvl="1" indent="-240631">
              <a:lnSpc>
                <a:spcPct val="90000"/>
              </a:lnSpc>
              <a:spcBef>
                <a:spcPts val="600"/>
              </a:spcBef>
              <a:buClr>
                <a:srgbClr val="488F37"/>
              </a:buClr>
              <a:buSzPct val="100000"/>
              <a:buChar char="•"/>
              <a:defRPr sz="1500"/>
            </a:pPr>
            <a:r>
              <a:rPr lang="pt-BR" sz="1200" dirty="0"/>
              <a:t>John </a:t>
            </a:r>
            <a:r>
              <a:rPr lang="pt-BR" sz="1200" dirty="0" err="1"/>
              <a:t>Pierpont</a:t>
            </a:r>
            <a:r>
              <a:rPr lang="pt-BR" sz="1200" dirty="0"/>
              <a:t> Morgan, de deu nome à companhia, foi um dos maiores e mais famosos banqueiros</a:t>
            </a:r>
            <a:endParaRPr sz="1200" dirty="0"/>
          </a:p>
          <a:p>
            <a:pPr>
              <a:lnSpc>
                <a:spcPct val="90000"/>
              </a:lnSpc>
              <a:spcBef>
                <a:spcPts val="600"/>
              </a:spcBef>
              <a:defRPr sz="2000">
                <a:solidFill>
                  <a:srgbClr val="1F4F79"/>
                </a:solidFill>
              </a:defRPr>
            </a:pPr>
            <a:r>
              <a:rPr lang="pt-BR" sz="1400" dirty="0"/>
              <a:t>As áreas</a:t>
            </a:r>
            <a:endParaRPr sz="1400" dirty="0"/>
          </a:p>
          <a:p>
            <a:pPr marL="661736" lvl="1" indent="-280736">
              <a:lnSpc>
                <a:spcPct val="90000"/>
              </a:lnSpc>
              <a:spcBef>
                <a:spcPts val="600"/>
              </a:spcBef>
              <a:buClr>
                <a:srgbClr val="488F37"/>
              </a:buClr>
              <a:buSzPct val="100000"/>
              <a:buChar char="•"/>
              <a:defRPr sz="1500"/>
            </a:pPr>
            <a:r>
              <a:rPr lang="pt-BR" sz="1200" dirty="0"/>
              <a:t>Corporate &amp; </a:t>
            </a:r>
            <a:r>
              <a:rPr lang="pt-BR" sz="1200" dirty="0" err="1"/>
              <a:t>Investment</a:t>
            </a:r>
            <a:r>
              <a:rPr lang="pt-BR" sz="1200" dirty="0"/>
              <a:t> Banking</a:t>
            </a:r>
          </a:p>
          <a:p>
            <a:pPr marL="661736" lvl="1" indent="-280736">
              <a:lnSpc>
                <a:spcPct val="90000"/>
              </a:lnSpc>
              <a:spcBef>
                <a:spcPts val="600"/>
              </a:spcBef>
              <a:buClr>
                <a:srgbClr val="488F37"/>
              </a:buClr>
              <a:buSzPct val="100000"/>
              <a:buChar char="•"/>
              <a:defRPr sz="1500"/>
            </a:pPr>
            <a:r>
              <a:rPr lang="pt-BR" sz="1200" dirty="0" err="1"/>
              <a:t>Commercial</a:t>
            </a:r>
            <a:r>
              <a:rPr lang="pt-BR" sz="1200" dirty="0"/>
              <a:t> Banking</a:t>
            </a:r>
          </a:p>
          <a:p>
            <a:pPr marL="661736" lvl="1" indent="-280736">
              <a:lnSpc>
                <a:spcPct val="90000"/>
              </a:lnSpc>
              <a:spcBef>
                <a:spcPts val="600"/>
              </a:spcBef>
              <a:buClr>
                <a:srgbClr val="488F37"/>
              </a:buClr>
              <a:buSzPct val="100000"/>
              <a:buChar char="•"/>
              <a:defRPr sz="1500"/>
            </a:pPr>
            <a:r>
              <a:rPr lang="pt-BR" sz="1200" dirty="0" err="1"/>
              <a:t>Consumer</a:t>
            </a:r>
            <a:r>
              <a:rPr lang="pt-BR" sz="1200" dirty="0"/>
              <a:t> &amp; Community Banking </a:t>
            </a:r>
          </a:p>
          <a:p>
            <a:pPr marL="661736" lvl="1" indent="-280736">
              <a:lnSpc>
                <a:spcPct val="90000"/>
              </a:lnSpc>
              <a:spcBef>
                <a:spcPts val="600"/>
              </a:spcBef>
              <a:buClr>
                <a:srgbClr val="488F37"/>
              </a:buClr>
              <a:buSzPct val="100000"/>
              <a:buChar char="•"/>
              <a:defRPr sz="1500"/>
            </a:pPr>
            <a:r>
              <a:rPr lang="pt-BR" sz="1200" dirty="0" err="1"/>
              <a:t>Asset</a:t>
            </a:r>
            <a:r>
              <a:rPr lang="pt-BR" sz="1200" dirty="0"/>
              <a:t> &amp; </a:t>
            </a:r>
            <a:r>
              <a:rPr lang="pt-BR" sz="1200" dirty="0" err="1"/>
              <a:t>Wealth</a:t>
            </a:r>
            <a:r>
              <a:rPr lang="pt-BR" sz="1200" dirty="0"/>
              <a:t> Management</a:t>
            </a:r>
          </a:p>
          <a:p>
            <a:pPr marL="661736" lvl="1" indent="-280736">
              <a:lnSpc>
                <a:spcPct val="90000"/>
              </a:lnSpc>
              <a:spcBef>
                <a:spcPts val="600"/>
              </a:spcBef>
              <a:buClr>
                <a:srgbClr val="488F37"/>
              </a:buClr>
              <a:buSzPct val="100000"/>
              <a:buChar char="•"/>
              <a:defRPr sz="1500"/>
            </a:pPr>
            <a:r>
              <a:rPr lang="pt-BR" sz="1200" dirty="0"/>
              <a:t>Corporate Staff</a:t>
            </a:r>
          </a:p>
          <a:p>
            <a:pPr>
              <a:lnSpc>
                <a:spcPct val="90000"/>
              </a:lnSpc>
              <a:spcBef>
                <a:spcPts val="600"/>
              </a:spcBef>
              <a:defRPr sz="2000">
                <a:solidFill>
                  <a:srgbClr val="1F4F79"/>
                </a:solidFill>
              </a:defRPr>
            </a:pPr>
            <a:r>
              <a:rPr lang="pt-BR" sz="1400" dirty="0"/>
              <a:t>O Corporate Banking</a:t>
            </a:r>
          </a:p>
          <a:p>
            <a:pPr marL="661736" lvl="1" indent="-280736">
              <a:lnSpc>
                <a:spcPct val="90000"/>
              </a:lnSpc>
              <a:spcBef>
                <a:spcPts val="600"/>
              </a:spcBef>
              <a:buClr>
                <a:srgbClr val="488F37"/>
              </a:buClr>
              <a:buSzPct val="100000"/>
              <a:buChar char="•"/>
              <a:defRPr sz="1500"/>
            </a:pPr>
            <a:r>
              <a:rPr lang="pt-BR" sz="1200" dirty="0"/>
              <a:t>Relacionamento com grades empresas nacionais ou </a:t>
            </a:r>
            <a:r>
              <a:rPr lang="pt-BR" sz="1200" dirty="0" err="1"/>
              <a:t>multionacionais</a:t>
            </a:r>
            <a:r>
              <a:rPr lang="pt-BR" sz="1200" dirty="0"/>
              <a:t>, governos e instituições financeiras</a:t>
            </a:r>
          </a:p>
          <a:p>
            <a:pPr marL="661736" lvl="1" indent="-280736">
              <a:lnSpc>
                <a:spcPct val="90000"/>
              </a:lnSpc>
              <a:spcBef>
                <a:spcPts val="600"/>
              </a:spcBef>
              <a:buClr>
                <a:srgbClr val="488F37"/>
              </a:buClr>
              <a:buSzPct val="100000"/>
              <a:buChar char="•"/>
              <a:defRPr sz="1500"/>
            </a:pPr>
            <a:r>
              <a:rPr lang="pt-BR" sz="1200" dirty="0"/>
              <a:t>Área comercial</a:t>
            </a:r>
          </a:p>
          <a:p>
            <a:pPr marL="661736" lvl="1" indent="-280736">
              <a:lnSpc>
                <a:spcPct val="90000"/>
              </a:lnSpc>
              <a:spcBef>
                <a:spcPts val="600"/>
              </a:spcBef>
              <a:buClr>
                <a:srgbClr val="488F37"/>
              </a:buClr>
              <a:buSzPct val="100000"/>
              <a:buChar char="•"/>
              <a:defRPr sz="1500"/>
            </a:pPr>
            <a:r>
              <a:rPr lang="pt-BR" sz="1200" dirty="0"/>
              <a:t>Venda dos diversos produtos oferecidos pelo banco, engajamento das áreas de produtos e construção de soluções integradas</a:t>
            </a:r>
          </a:p>
          <a:p>
            <a:pPr marL="0" lvl="1">
              <a:lnSpc>
                <a:spcPct val="90000"/>
              </a:lnSpc>
              <a:spcBef>
                <a:spcPts val="600"/>
              </a:spcBef>
              <a:buClr>
                <a:srgbClr val="488F37"/>
              </a:buClr>
              <a:buSzPct val="100000"/>
              <a:defRPr sz="1500"/>
            </a:pPr>
            <a:endParaRPr lang="pt-BR" sz="1200" dirty="0"/>
          </a:p>
        </p:txBody>
      </p:sp>
      <p:sp>
        <p:nvSpPr>
          <p:cNvPr id="20" name="Shape 287">
            <a:extLst>
              <a:ext uri="{FF2B5EF4-FFF2-40B4-BE49-F238E27FC236}">
                <a16:creationId xmlns:a16="http://schemas.microsoft.com/office/drawing/2014/main" id="{99D9BA54-DD34-40CA-9CA4-840EBA6EABBD}"/>
              </a:ext>
            </a:extLst>
          </p:cNvPr>
          <p:cNvSpPr/>
          <p:nvPr/>
        </p:nvSpPr>
        <p:spPr>
          <a:xfrm>
            <a:off x="6367977" y="1078154"/>
            <a:ext cx="4985823" cy="2073009"/>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a:lnSpc>
                <a:spcPct val="90000"/>
              </a:lnSpc>
              <a:spcBef>
                <a:spcPts val="1000"/>
              </a:spcBef>
              <a:defRPr sz="2000">
                <a:solidFill>
                  <a:srgbClr val="1F4F79"/>
                </a:solidFill>
              </a:defRPr>
            </a:pPr>
            <a:r>
              <a:rPr lang="pt-BR" sz="1400" dirty="0"/>
              <a:t>Abordagem </a:t>
            </a:r>
            <a:r>
              <a:rPr lang="pt-BR" sz="1400" dirty="0" err="1"/>
              <a:t>sociotécnica</a:t>
            </a:r>
            <a:endParaRPr sz="1400" dirty="0"/>
          </a:p>
          <a:p>
            <a:pPr marL="621631" lvl="1" indent="-240631">
              <a:lnSpc>
                <a:spcPct val="90000"/>
              </a:lnSpc>
              <a:spcBef>
                <a:spcPts val="1000"/>
              </a:spcBef>
              <a:buClr>
                <a:srgbClr val="488F37"/>
              </a:buClr>
              <a:buSzPct val="100000"/>
              <a:buChar char="•"/>
              <a:defRPr sz="1500"/>
            </a:pPr>
            <a:r>
              <a:rPr lang="pt-BR" sz="1200" dirty="0"/>
              <a:t>Grupos semiautônomos formados, em geral, por um </a:t>
            </a:r>
            <a:r>
              <a:rPr lang="pt-BR" sz="1200" dirty="0" err="1"/>
              <a:t>banker</a:t>
            </a:r>
            <a:r>
              <a:rPr lang="pt-BR" sz="1200" dirty="0"/>
              <a:t>, um analista/</a:t>
            </a:r>
            <a:r>
              <a:rPr lang="pt-BR" sz="1200" dirty="0" err="1"/>
              <a:t>associate</a:t>
            </a:r>
            <a:r>
              <a:rPr lang="pt-BR" sz="1200" dirty="0"/>
              <a:t> e um estagiário, que atuam de modo independente em cada projeto</a:t>
            </a:r>
          </a:p>
          <a:p>
            <a:pPr marL="621631" lvl="1" indent="-240631">
              <a:lnSpc>
                <a:spcPct val="90000"/>
              </a:lnSpc>
              <a:spcBef>
                <a:spcPts val="1000"/>
              </a:spcBef>
              <a:buClr>
                <a:srgbClr val="488F37"/>
              </a:buClr>
              <a:buSzPct val="100000"/>
              <a:buChar char="•"/>
              <a:defRPr sz="1500"/>
            </a:pPr>
            <a:r>
              <a:rPr lang="pt-BR" sz="1200" dirty="0"/>
              <a:t>Cada grupo tem autonomia e também responsabilidade por cada entrega</a:t>
            </a:r>
          </a:p>
          <a:p>
            <a:pPr marL="621631" lvl="1" indent="-240631">
              <a:lnSpc>
                <a:spcPct val="90000"/>
              </a:lnSpc>
              <a:spcBef>
                <a:spcPts val="1000"/>
              </a:spcBef>
              <a:buClr>
                <a:srgbClr val="488F37"/>
              </a:buClr>
              <a:buSzPct val="100000"/>
              <a:buChar char="•"/>
              <a:defRPr sz="1500"/>
            </a:pPr>
            <a:endParaRPr sz="1200" dirty="0"/>
          </a:p>
          <a:p>
            <a:pPr>
              <a:lnSpc>
                <a:spcPct val="90000"/>
              </a:lnSpc>
              <a:spcBef>
                <a:spcPts val="1000"/>
              </a:spcBef>
              <a:defRPr sz="2000">
                <a:solidFill>
                  <a:srgbClr val="1F4F79"/>
                </a:solidFill>
              </a:defRPr>
            </a:pPr>
            <a:r>
              <a:rPr lang="pt-BR" sz="1400" dirty="0"/>
              <a:t>Estrutura</a:t>
            </a:r>
            <a:endParaRPr sz="1400" dirty="0"/>
          </a:p>
          <a:p>
            <a:pPr marL="0" lvl="1">
              <a:lnSpc>
                <a:spcPct val="90000"/>
              </a:lnSpc>
              <a:spcBef>
                <a:spcPts val="1000"/>
              </a:spcBef>
              <a:buClr>
                <a:srgbClr val="488F37"/>
              </a:buClr>
              <a:buSzPct val="100000"/>
              <a:defRPr sz="1500"/>
            </a:pPr>
            <a:endParaRPr lang="pt-BR" sz="1200" dirty="0"/>
          </a:p>
        </p:txBody>
      </p:sp>
      <p:sp>
        <p:nvSpPr>
          <p:cNvPr id="2" name="Retângulo 1">
            <a:extLst>
              <a:ext uri="{FF2B5EF4-FFF2-40B4-BE49-F238E27FC236}">
                <a16:creationId xmlns:a16="http://schemas.microsoft.com/office/drawing/2014/main" id="{CE6E2833-7DE5-471D-90F7-8F1D238BC12D}"/>
              </a:ext>
            </a:extLst>
          </p:cNvPr>
          <p:cNvSpPr/>
          <p:nvPr/>
        </p:nvSpPr>
        <p:spPr>
          <a:xfrm>
            <a:off x="7806690" y="3151163"/>
            <a:ext cx="2278966" cy="5556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pt-BR" sz="1300" dirty="0" err="1">
                <a:solidFill>
                  <a:schemeClr val="tx1"/>
                </a:solidFill>
              </a:rPr>
              <a:t>Banker</a:t>
            </a:r>
            <a:r>
              <a:rPr lang="pt-BR" sz="1300" dirty="0">
                <a:solidFill>
                  <a:schemeClr val="tx1"/>
                </a:solidFill>
              </a:rPr>
              <a:t> / Head – MD ou ED</a:t>
            </a:r>
          </a:p>
        </p:txBody>
      </p:sp>
      <p:sp>
        <p:nvSpPr>
          <p:cNvPr id="22" name="Retângulo 21">
            <a:extLst>
              <a:ext uri="{FF2B5EF4-FFF2-40B4-BE49-F238E27FC236}">
                <a16:creationId xmlns:a16="http://schemas.microsoft.com/office/drawing/2014/main" id="{CD8766C7-A73F-42D1-A904-5A294AE9DE33}"/>
              </a:ext>
            </a:extLst>
          </p:cNvPr>
          <p:cNvSpPr/>
          <p:nvPr/>
        </p:nvSpPr>
        <p:spPr>
          <a:xfrm>
            <a:off x="7806690" y="3944215"/>
            <a:ext cx="2278966" cy="5556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pt-BR" sz="1300" dirty="0" err="1">
                <a:solidFill>
                  <a:schemeClr val="tx1"/>
                </a:solidFill>
              </a:rPr>
              <a:t>Banker</a:t>
            </a:r>
            <a:r>
              <a:rPr lang="pt-BR" sz="1300" dirty="0">
                <a:solidFill>
                  <a:schemeClr val="tx1"/>
                </a:solidFill>
              </a:rPr>
              <a:t> – ED ou VP</a:t>
            </a:r>
          </a:p>
        </p:txBody>
      </p:sp>
      <p:sp>
        <p:nvSpPr>
          <p:cNvPr id="23" name="Retângulo 22">
            <a:extLst>
              <a:ext uri="{FF2B5EF4-FFF2-40B4-BE49-F238E27FC236}">
                <a16:creationId xmlns:a16="http://schemas.microsoft.com/office/drawing/2014/main" id="{B1AF4135-0A17-414A-863C-AF8FEE0B4DC0}"/>
              </a:ext>
            </a:extLst>
          </p:cNvPr>
          <p:cNvSpPr/>
          <p:nvPr/>
        </p:nvSpPr>
        <p:spPr>
          <a:xfrm>
            <a:off x="7806690" y="4668497"/>
            <a:ext cx="2278966" cy="5556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pt-BR" sz="1300" dirty="0">
                <a:solidFill>
                  <a:schemeClr val="tx1"/>
                </a:solidFill>
              </a:rPr>
              <a:t>Junior – </a:t>
            </a:r>
            <a:r>
              <a:rPr lang="pt-BR" sz="1300" dirty="0" err="1">
                <a:solidFill>
                  <a:schemeClr val="tx1"/>
                </a:solidFill>
              </a:rPr>
              <a:t>Associate</a:t>
            </a:r>
            <a:r>
              <a:rPr lang="pt-BR" sz="1300" dirty="0">
                <a:solidFill>
                  <a:schemeClr val="tx1"/>
                </a:solidFill>
              </a:rPr>
              <a:t> ou Analista</a:t>
            </a:r>
          </a:p>
        </p:txBody>
      </p:sp>
      <p:sp>
        <p:nvSpPr>
          <p:cNvPr id="24" name="Retângulo 23">
            <a:extLst>
              <a:ext uri="{FF2B5EF4-FFF2-40B4-BE49-F238E27FC236}">
                <a16:creationId xmlns:a16="http://schemas.microsoft.com/office/drawing/2014/main" id="{D40FD4F0-9023-43A0-9467-DBA53997E469}"/>
              </a:ext>
            </a:extLst>
          </p:cNvPr>
          <p:cNvSpPr/>
          <p:nvPr/>
        </p:nvSpPr>
        <p:spPr>
          <a:xfrm>
            <a:off x="7806690" y="5502008"/>
            <a:ext cx="2278966" cy="5556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pt-BR" sz="1300" dirty="0">
                <a:solidFill>
                  <a:schemeClr val="tx1"/>
                </a:solidFill>
              </a:rPr>
              <a:t>Estagiário</a:t>
            </a:r>
          </a:p>
        </p:txBody>
      </p:sp>
      <p:pic>
        <p:nvPicPr>
          <p:cNvPr id="4098" name="Picture 2">
            <a:extLst>
              <a:ext uri="{FF2B5EF4-FFF2-40B4-BE49-F238E27FC236}">
                <a16:creationId xmlns:a16="http://schemas.microsoft.com/office/drawing/2014/main" id="{0DC0A1E6-F997-4903-A534-F0C7FD97F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148" y="5853879"/>
            <a:ext cx="1699979" cy="363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5ADD7A-0838-4A94-9F23-860A01CC43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 name="think-cell Slide" r:id="rId4" imgW="421" imgH="420" progId="TCLayout.ActiveDocument.1">
                  <p:embed/>
                </p:oleObj>
              </mc:Choice>
              <mc:Fallback>
                <p:oleObj name="think-cell Slide" r:id="rId4" imgW="421" imgH="420" progId="TCLayout.ActiveDocument.1">
                  <p:embed/>
                  <p:pic>
                    <p:nvPicPr>
                      <p:cNvPr id="4" name="Object 3" hidden="1">
                        <a:extLst>
                          <a:ext uri="{FF2B5EF4-FFF2-40B4-BE49-F238E27FC236}">
                            <a16:creationId xmlns:a16="http://schemas.microsoft.com/office/drawing/2014/main" id="{1F5ADD7A-0838-4A94-9F23-860A01CC43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65">
            <a:extLst>
              <a:ext uri="{FF2B5EF4-FFF2-40B4-BE49-F238E27FC236}">
                <a16:creationId xmlns:a16="http://schemas.microsoft.com/office/drawing/2014/main" id="{099BCEA4-2E17-4829-ABC5-F41D42E52BB4}"/>
              </a:ext>
            </a:extLst>
          </p:cNvPr>
          <p:cNvSpPr/>
          <p:nvPr/>
        </p:nvSpPr>
        <p:spPr bwMode="auto">
          <a:xfrm>
            <a:off x="3701005" y="904339"/>
            <a:ext cx="1772109" cy="72771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None/>
            </a:pPr>
            <a:r>
              <a:rPr lang="pt-BR" sz="1300" b="1">
                <a:latin typeface="Calibri" pitchFamily="34" charset="0"/>
                <a:cs typeface="Calibri" pitchFamily="34" charset="0"/>
              </a:rPr>
              <a:t>Sócios Executivos</a:t>
            </a:r>
          </a:p>
        </p:txBody>
      </p:sp>
      <p:pic>
        <p:nvPicPr>
          <p:cNvPr id="6" name="Picture 3" descr="C:\Documents and Settings\okidolu\Desktop\Logos e Clipart\Itau.bmp">
            <a:extLst>
              <a:ext uri="{FF2B5EF4-FFF2-40B4-BE49-F238E27FC236}">
                <a16:creationId xmlns:a16="http://schemas.microsoft.com/office/drawing/2014/main" id="{7EE8BC8F-8DA6-43C8-8B5D-B763DED0DCD4}"/>
              </a:ext>
            </a:extLst>
          </p:cNvPr>
          <p:cNvPicPr>
            <a:picLocks noChangeAspect="1" noChangeArrowheads="1"/>
          </p:cNvPicPr>
          <p:nvPr/>
        </p:nvPicPr>
        <p:blipFill>
          <a:blip r:embed="rId6" cstate="print">
            <a:clrChange>
              <a:clrFrom>
                <a:srgbClr val="FFFFFF"/>
              </a:clrFrom>
              <a:clrTo>
                <a:srgbClr val="FFFFFF">
                  <a:alpha val="0"/>
                </a:srgbClr>
              </a:clrTo>
            </a:clrChange>
          </a:blip>
          <a:srcRect l="4057"/>
          <a:stretch>
            <a:fillRect/>
          </a:stretch>
        </p:blipFill>
        <p:spPr bwMode="auto">
          <a:xfrm>
            <a:off x="751170" y="899824"/>
            <a:ext cx="756350" cy="732224"/>
          </a:xfrm>
          <a:prstGeom prst="rect">
            <a:avLst/>
          </a:prstGeom>
          <a:noFill/>
        </p:spPr>
      </p:pic>
      <p:pic>
        <p:nvPicPr>
          <p:cNvPr id="7" name="Picture 2" descr="kinea">
            <a:extLst>
              <a:ext uri="{FF2B5EF4-FFF2-40B4-BE49-F238E27FC236}">
                <a16:creationId xmlns:a16="http://schemas.microsoft.com/office/drawing/2014/main" id="{64442F7C-0DC9-48BD-81DE-8F13F748798C}"/>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00333" y="2388451"/>
            <a:ext cx="1385204" cy="506543"/>
          </a:xfrm>
          <a:prstGeom prst="rect">
            <a:avLst/>
          </a:prstGeom>
          <a:noFill/>
          <a:ln w="9525">
            <a:noFill/>
            <a:miter lim="800000"/>
            <a:headEnd/>
            <a:tailEnd/>
          </a:ln>
        </p:spPr>
      </p:pic>
      <p:cxnSp>
        <p:nvCxnSpPr>
          <p:cNvPr id="8" name="Elbow Connector 77">
            <a:extLst>
              <a:ext uri="{FF2B5EF4-FFF2-40B4-BE49-F238E27FC236}">
                <a16:creationId xmlns:a16="http://schemas.microsoft.com/office/drawing/2014/main" id="{5CE757FD-1010-4A5B-9C99-98222B872788}"/>
              </a:ext>
            </a:extLst>
          </p:cNvPr>
          <p:cNvCxnSpPr>
            <a:stCxn id="6" idx="2"/>
            <a:endCxn id="7" idx="0"/>
          </p:cNvCxnSpPr>
          <p:nvPr/>
        </p:nvCxnSpPr>
        <p:spPr bwMode="auto">
          <a:xfrm rot="16200000" flipH="1">
            <a:off x="1632939" y="1128454"/>
            <a:ext cx="756403" cy="1763590"/>
          </a:xfrm>
          <a:prstGeom prst="bentConnector3">
            <a:avLst>
              <a:gd name="adj1" fmla="val 50000"/>
            </a:avLst>
          </a:prstGeom>
          <a:noFill/>
          <a:ln w="9525" cap="flat" cmpd="sng" algn="ctr">
            <a:solidFill>
              <a:srgbClr val="002060"/>
            </a:solidFill>
            <a:prstDash val="solid"/>
            <a:round/>
            <a:headEnd type="none" w="med" len="med"/>
            <a:tailEnd type="none" w="med" len="med"/>
          </a:ln>
          <a:effectLst/>
        </p:spPr>
      </p:cxnSp>
      <p:cxnSp>
        <p:nvCxnSpPr>
          <p:cNvPr id="9" name="Elbow Connector 78">
            <a:extLst>
              <a:ext uri="{FF2B5EF4-FFF2-40B4-BE49-F238E27FC236}">
                <a16:creationId xmlns:a16="http://schemas.microsoft.com/office/drawing/2014/main" id="{ACA38832-E66E-4D83-B487-7040B22BD8C1}"/>
              </a:ext>
            </a:extLst>
          </p:cNvPr>
          <p:cNvCxnSpPr>
            <a:stCxn id="5" idx="2"/>
            <a:endCxn id="7" idx="0"/>
          </p:cNvCxnSpPr>
          <p:nvPr/>
        </p:nvCxnSpPr>
        <p:spPr bwMode="auto">
          <a:xfrm rot="5400000">
            <a:off x="3361797" y="1163188"/>
            <a:ext cx="756402" cy="1694125"/>
          </a:xfrm>
          <a:prstGeom prst="bentConnector3">
            <a:avLst>
              <a:gd name="adj1" fmla="val 50000"/>
            </a:avLst>
          </a:prstGeom>
          <a:noFill/>
          <a:ln w="9525" cap="flat" cmpd="sng" algn="ctr">
            <a:solidFill>
              <a:srgbClr val="002060"/>
            </a:solidFill>
            <a:prstDash val="solid"/>
            <a:round/>
            <a:headEnd type="none" w="med" len="med"/>
            <a:tailEnd type="none" w="med" len="med"/>
          </a:ln>
          <a:effectLst/>
        </p:spPr>
      </p:cxnSp>
      <p:sp>
        <p:nvSpPr>
          <p:cNvPr id="10" name="Bent Arrow 88">
            <a:extLst>
              <a:ext uri="{FF2B5EF4-FFF2-40B4-BE49-F238E27FC236}">
                <a16:creationId xmlns:a16="http://schemas.microsoft.com/office/drawing/2014/main" id="{A60A8951-43C6-4703-B190-83F848ECF68C}"/>
              </a:ext>
            </a:extLst>
          </p:cNvPr>
          <p:cNvSpPr/>
          <p:nvPr/>
        </p:nvSpPr>
        <p:spPr bwMode="auto">
          <a:xfrm rot="5400000">
            <a:off x="2112468" y="1578057"/>
            <a:ext cx="758650" cy="489701"/>
          </a:xfrm>
          <a:prstGeom prst="bentArrow">
            <a:avLst>
              <a:gd name="adj1" fmla="val 37788"/>
              <a:gd name="adj2" fmla="val 37788"/>
              <a:gd name="adj3" fmla="val 25000"/>
              <a:gd name="adj4" fmla="val 53980"/>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endParaRPr kumimoji="0" lang="pt-BR" sz="1200" b="0" i="0" u="none" strike="noStrike" cap="none" normalizeH="0" baseline="0">
              <a:ln>
                <a:noFill/>
              </a:ln>
              <a:solidFill>
                <a:schemeClr val="tx1"/>
              </a:solidFill>
              <a:effectLst/>
              <a:latin typeface="Calibri" pitchFamily="34" charset="0"/>
              <a:cs typeface="Calibri" pitchFamily="34" charset="0"/>
            </a:endParaRPr>
          </a:p>
        </p:txBody>
      </p:sp>
      <p:sp>
        <p:nvSpPr>
          <p:cNvPr id="11" name="TextBox 89">
            <a:extLst>
              <a:ext uri="{FF2B5EF4-FFF2-40B4-BE49-F238E27FC236}">
                <a16:creationId xmlns:a16="http://schemas.microsoft.com/office/drawing/2014/main" id="{DC7E5B1B-2FC3-4BBF-B7F8-1F5A34D5ACAB}"/>
              </a:ext>
            </a:extLst>
          </p:cNvPr>
          <p:cNvSpPr txBox="1"/>
          <p:nvPr/>
        </p:nvSpPr>
        <p:spPr>
          <a:xfrm>
            <a:off x="1238830" y="1340768"/>
            <a:ext cx="1200251" cy="369332"/>
          </a:xfrm>
          <a:prstGeom prst="rect">
            <a:avLst/>
          </a:prstGeom>
          <a:noFill/>
        </p:spPr>
        <p:txBody>
          <a:bodyPr wrap="square" rtlCol="0">
            <a:spAutoFit/>
          </a:bodyPr>
          <a:lstStyle/>
          <a:p>
            <a:pPr algn="ctr">
              <a:buNone/>
            </a:pPr>
            <a:r>
              <a:rPr lang="pt-BR" sz="900" b="1" dirty="0">
                <a:solidFill>
                  <a:srgbClr val="002060"/>
                </a:solidFill>
                <a:latin typeface="Calibri" pitchFamily="34" charset="0"/>
                <a:cs typeface="Calibri" pitchFamily="34" charset="0"/>
              </a:rPr>
              <a:t>R$500m</a:t>
            </a:r>
            <a:br>
              <a:rPr lang="pt-BR" sz="900" b="1" dirty="0">
                <a:solidFill>
                  <a:srgbClr val="002060"/>
                </a:solidFill>
                <a:latin typeface="Calibri" pitchFamily="34" charset="0"/>
                <a:cs typeface="Calibri" pitchFamily="34" charset="0"/>
              </a:rPr>
            </a:br>
            <a:r>
              <a:rPr lang="pt-BR" sz="900" b="1" dirty="0">
                <a:solidFill>
                  <a:srgbClr val="002060"/>
                </a:solidFill>
                <a:latin typeface="Calibri" pitchFamily="34" charset="0"/>
                <a:cs typeface="Calibri" pitchFamily="34" charset="0"/>
              </a:rPr>
              <a:t>para fundos</a:t>
            </a:r>
          </a:p>
        </p:txBody>
      </p:sp>
      <p:sp>
        <p:nvSpPr>
          <p:cNvPr id="12" name="Freeform 94">
            <a:extLst>
              <a:ext uri="{FF2B5EF4-FFF2-40B4-BE49-F238E27FC236}">
                <a16:creationId xmlns:a16="http://schemas.microsoft.com/office/drawing/2014/main" id="{56ABB506-B4D7-4B8C-968D-0E50D80D045E}"/>
              </a:ext>
            </a:extLst>
          </p:cNvPr>
          <p:cNvSpPr/>
          <p:nvPr/>
        </p:nvSpPr>
        <p:spPr bwMode="auto">
          <a:xfrm>
            <a:off x="321595" y="2979411"/>
            <a:ext cx="5126565" cy="1755610"/>
          </a:xfrm>
          <a:custGeom>
            <a:avLst/>
            <a:gdLst>
              <a:gd name="connsiteX0" fmla="*/ 1143000 w 3898900"/>
              <a:gd name="connsiteY0" fmla="*/ 0 h 1600200"/>
              <a:gd name="connsiteX1" fmla="*/ 0 w 3898900"/>
              <a:gd name="connsiteY1" fmla="*/ 203200 h 1600200"/>
              <a:gd name="connsiteX2" fmla="*/ 2070100 w 3898900"/>
              <a:gd name="connsiteY2" fmla="*/ 1600200 h 1600200"/>
              <a:gd name="connsiteX3" fmla="*/ 3898900 w 3898900"/>
              <a:gd name="connsiteY3" fmla="*/ 203200 h 1600200"/>
              <a:gd name="connsiteX4" fmla="*/ 2781300 w 3898900"/>
              <a:gd name="connsiteY4" fmla="*/ 0 h 1600200"/>
              <a:gd name="connsiteX5" fmla="*/ 1143000 w 3898900"/>
              <a:gd name="connsiteY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8900" h="1600200">
                <a:moveTo>
                  <a:pt x="1143000" y="0"/>
                </a:moveTo>
                <a:lnTo>
                  <a:pt x="0" y="203200"/>
                </a:lnTo>
                <a:lnTo>
                  <a:pt x="2070100" y="1600200"/>
                </a:lnTo>
                <a:lnTo>
                  <a:pt x="3898900" y="203200"/>
                </a:lnTo>
                <a:lnTo>
                  <a:pt x="2781300" y="0"/>
                </a:lnTo>
                <a:lnTo>
                  <a:pt x="1143000" y="0"/>
                </a:lnTo>
                <a:close/>
              </a:path>
            </a:pathLst>
          </a:custGeom>
          <a:gradFill flip="none" rotWithShape="1">
            <a:gsLst>
              <a:gs pos="0">
                <a:srgbClr val="002060"/>
              </a:gs>
              <a:gs pos="69000">
                <a:schemeClr val="accent1">
                  <a:tint val="66000"/>
                  <a:satMod val="160000"/>
                </a:schemeClr>
              </a:gs>
              <a:gs pos="69000">
                <a:schemeClr val="accent1">
                  <a:lumMod val="50000"/>
                  <a:alpha val="39000"/>
                </a:schemeClr>
              </a:gs>
              <a:gs pos="50000">
                <a:schemeClr val="accent1">
                  <a:tint val="44500"/>
                  <a:satMod val="160000"/>
                </a:schemeClr>
              </a:gs>
              <a:gs pos="100000">
                <a:schemeClr val="accent1">
                  <a:tint val="23500"/>
                  <a:satMod val="160000"/>
                </a:schemeClr>
              </a:gs>
            </a:gsLst>
            <a:path path="shape">
              <a:fillToRect l="50000" t="50000" r="50000" b="50000"/>
            </a:path>
            <a:tileRect/>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pt-BR">
              <a:latin typeface="Calibri" pitchFamily="34" charset="0"/>
              <a:cs typeface="Calibri" pitchFamily="34" charset="0"/>
            </a:endParaRPr>
          </a:p>
        </p:txBody>
      </p:sp>
      <p:sp>
        <p:nvSpPr>
          <p:cNvPr id="13" name="Rectangle 96">
            <a:extLst>
              <a:ext uri="{FF2B5EF4-FFF2-40B4-BE49-F238E27FC236}">
                <a16:creationId xmlns:a16="http://schemas.microsoft.com/office/drawing/2014/main" id="{1EC7C610-D694-42A1-870E-56029B682B09}"/>
              </a:ext>
            </a:extLst>
          </p:cNvPr>
          <p:cNvSpPr/>
          <p:nvPr/>
        </p:nvSpPr>
        <p:spPr bwMode="auto">
          <a:xfrm>
            <a:off x="327783" y="3207576"/>
            <a:ext cx="5128724" cy="3029736"/>
          </a:xfrm>
          <a:prstGeom prst="rec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endParaRPr lang="pt-BR" b="1">
              <a:solidFill>
                <a:schemeClr val="bg1"/>
              </a:solidFill>
              <a:latin typeface="Calibri" pitchFamily="34" charset="0"/>
              <a:cs typeface="Calibri" pitchFamily="34" charset="0"/>
            </a:endParaRPr>
          </a:p>
        </p:txBody>
      </p:sp>
      <p:sp>
        <p:nvSpPr>
          <p:cNvPr id="14" name="Rectangle 98">
            <a:extLst>
              <a:ext uri="{FF2B5EF4-FFF2-40B4-BE49-F238E27FC236}">
                <a16:creationId xmlns:a16="http://schemas.microsoft.com/office/drawing/2014/main" id="{9C005C6E-A5E4-4DEE-B7AB-8B36742CF519}"/>
              </a:ext>
            </a:extLst>
          </p:cNvPr>
          <p:cNvSpPr/>
          <p:nvPr/>
        </p:nvSpPr>
        <p:spPr bwMode="auto">
          <a:xfrm>
            <a:off x="411277" y="3294213"/>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Hedge </a:t>
            </a:r>
            <a:r>
              <a:rPr lang="pt-BR" sz="1100" b="1" i="1" dirty="0" err="1">
                <a:solidFill>
                  <a:schemeClr val="bg1"/>
                </a:solidFill>
                <a:latin typeface="Calibri" pitchFamily="34" charset="0"/>
                <a:cs typeface="Calibri" pitchFamily="34" charset="0"/>
              </a:rPr>
              <a:t>Funds</a:t>
            </a:r>
            <a:endParaRPr lang="pt-BR" sz="1100" b="1" i="1" dirty="0">
              <a:solidFill>
                <a:schemeClr val="bg1"/>
              </a:solidFill>
              <a:latin typeface="Calibri" pitchFamily="34" charset="0"/>
              <a:cs typeface="Calibri" pitchFamily="34" charset="0"/>
            </a:endParaRPr>
          </a:p>
        </p:txBody>
      </p:sp>
      <p:sp>
        <p:nvSpPr>
          <p:cNvPr id="15" name="Rectangle 99">
            <a:extLst>
              <a:ext uri="{FF2B5EF4-FFF2-40B4-BE49-F238E27FC236}">
                <a16:creationId xmlns:a16="http://schemas.microsoft.com/office/drawing/2014/main" id="{168B27E7-308A-4D78-A421-D34242A02E40}"/>
              </a:ext>
            </a:extLst>
          </p:cNvPr>
          <p:cNvSpPr/>
          <p:nvPr/>
        </p:nvSpPr>
        <p:spPr bwMode="auto">
          <a:xfrm>
            <a:off x="411277" y="5517232"/>
            <a:ext cx="1440299" cy="648000"/>
          </a:xfrm>
          <a:prstGeom prst="rect">
            <a:avLst/>
          </a:prstGeom>
          <a:solidFill>
            <a:schemeClr val="accent6"/>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Private Equity</a:t>
            </a:r>
          </a:p>
        </p:txBody>
      </p:sp>
      <p:sp>
        <p:nvSpPr>
          <p:cNvPr id="16" name="Rectangle 100">
            <a:extLst>
              <a:ext uri="{FF2B5EF4-FFF2-40B4-BE49-F238E27FC236}">
                <a16:creationId xmlns:a16="http://schemas.microsoft.com/office/drawing/2014/main" id="{CBB46464-12FD-4C50-BF69-403A6BF4D94A}"/>
              </a:ext>
            </a:extLst>
          </p:cNvPr>
          <p:cNvSpPr/>
          <p:nvPr/>
        </p:nvSpPr>
        <p:spPr bwMode="auto">
          <a:xfrm>
            <a:off x="411277" y="4787347"/>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Infraestrutura</a:t>
            </a:r>
          </a:p>
        </p:txBody>
      </p:sp>
      <p:sp>
        <p:nvSpPr>
          <p:cNvPr id="17" name="Rectangle 102">
            <a:extLst>
              <a:ext uri="{FF2B5EF4-FFF2-40B4-BE49-F238E27FC236}">
                <a16:creationId xmlns:a16="http://schemas.microsoft.com/office/drawing/2014/main" id="{69BB9ACC-D79A-4AB6-B4E8-92A1D95053C3}"/>
              </a:ext>
            </a:extLst>
          </p:cNvPr>
          <p:cNvSpPr/>
          <p:nvPr/>
        </p:nvSpPr>
        <p:spPr bwMode="auto">
          <a:xfrm>
            <a:off x="1912118" y="3294213"/>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R$50 bilhões</a:t>
            </a:r>
          </a:p>
        </p:txBody>
      </p:sp>
      <p:sp>
        <p:nvSpPr>
          <p:cNvPr id="18" name="Rectangle 103">
            <a:extLst>
              <a:ext uri="{FF2B5EF4-FFF2-40B4-BE49-F238E27FC236}">
                <a16:creationId xmlns:a16="http://schemas.microsoft.com/office/drawing/2014/main" id="{7917CF5E-CE29-4BD6-A7AE-DE1DF85A6046}"/>
              </a:ext>
            </a:extLst>
          </p:cNvPr>
          <p:cNvSpPr/>
          <p:nvPr/>
        </p:nvSpPr>
        <p:spPr bwMode="auto">
          <a:xfrm>
            <a:off x="1912118" y="5517232"/>
            <a:ext cx="3456716" cy="648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R$3 bilhões</a:t>
            </a:r>
          </a:p>
        </p:txBody>
      </p:sp>
      <p:sp>
        <p:nvSpPr>
          <p:cNvPr id="19" name="Rectangle 104">
            <a:extLst>
              <a:ext uri="{FF2B5EF4-FFF2-40B4-BE49-F238E27FC236}">
                <a16:creationId xmlns:a16="http://schemas.microsoft.com/office/drawing/2014/main" id="{0836F526-220D-4AA4-8A42-631DADFAB347}"/>
              </a:ext>
            </a:extLst>
          </p:cNvPr>
          <p:cNvSpPr/>
          <p:nvPr/>
        </p:nvSpPr>
        <p:spPr bwMode="auto">
          <a:xfrm>
            <a:off x="1912118" y="4787347"/>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R$3 bilhões</a:t>
            </a:r>
          </a:p>
        </p:txBody>
      </p:sp>
      <p:sp>
        <p:nvSpPr>
          <p:cNvPr id="20" name="TextBox 115">
            <a:extLst>
              <a:ext uri="{FF2B5EF4-FFF2-40B4-BE49-F238E27FC236}">
                <a16:creationId xmlns:a16="http://schemas.microsoft.com/office/drawing/2014/main" id="{7727F86B-1262-4D13-9820-1C06706FB9C0}"/>
              </a:ext>
            </a:extLst>
          </p:cNvPr>
          <p:cNvSpPr txBox="1"/>
          <p:nvPr/>
        </p:nvSpPr>
        <p:spPr>
          <a:xfrm>
            <a:off x="-129322" y="1988840"/>
            <a:ext cx="2383850" cy="400111"/>
          </a:xfrm>
          <a:prstGeom prst="rect">
            <a:avLst/>
          </a:prstGeom>
          <a:noFill/>
        </p:spPr>
        <p:txBody>
          <a:bodyPr wrap="square" rtlCol="0">
            <a:spAutoFit/>
          </a:bodyPr>
          <a:lstStyle/>
          <a:p>
            <a:pPr algn="r">
              <a:buNone/>
            </a:pPr>
            <a:r>
              <a:rPr lang="pt-BR" sz="1000" b="1" dirty="0">
                <a:latin typeface="Calibri" pitchFamily="34" charset="0"/>
                <a:cs typeface="Calibri" pitchFamily="34" charset="0"/>
              </a:rPr>
              <a:t>80% de Participação</a:t>
            </a:r>
          </a:p>
          <a:p>
            <a:pPr algn="r">
              <a:buNone/>
            </a:pPr>
            <a:r>
              <a:rPr lang="pt-BR" sz="1000" b="1" dirty="0">
                <a:solidFill>
                  <a:srgbClr val="002060"/>
                </a:solidFill>
                <a:latin typeface="Calibri" pitchFamily="34" charset="0"/>
                <a:cs typeface="Calibri" pitchFamily="34" charset="0"/>
              </a:rPr>
              <a:t>50% dos Lucros</a:t>
            </a:r>
          </a:p>
        </p:txBody>
      </p:sp>
      <p:sp>
        <p:nvSpPr>
          <p:cNvPr id="21" name="Rectangle 100">
            <a:extLst>
              <a:ext uri="{FF2B5EF4-FFF2-40B4-BE49-F238E27FC236}">
                <a16:creationId xmlns:a16="http://schemas.microsoft.com/office/drawing/2014/main" id="{74C016E4-C36A-4163-BC40-2BCA7F70F3F7}"/>
              </a:ext>
            </a:extLst>
          </p:cNvPr>
          <p:cNvSpPr/>
          <p:nvPr/>
        </p:nvSpPr>
        <p:spPr bwMode="auto">
          <a:xfrm>
            <a:off x="411277" y="4045358"/>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Real </a:t>
            </a:r>
            <a:r>
              <a:rPr lang="pt-BR" sz="1100" b="1" i="1" dirty="0" err="1">
                <a:solidFill>
                  <a:schemeClr val="bg1"/>
                </a:solidFill>
                <a:latin typeface="Calibri" pitchFamily="34" charset="0"/>
                <a:cs typeface="Calibri" pitchFamily="34" charset="0"/>
              </a:rPr>
              <a:t>Estate</a:t>
            </a:r>
            <a:endParaRPr lang="pt-BR" sz="1100" b="1" i="1" dirty="0">
              <a:solidFill>
                <a:schemeClr val="bg1"/>
              </a:solidFill>
              <a:latin typeface="Calibri" pitchFamily="34" charset="0"/>
              <a:cs typeface="Calibri" pitchFamily="34" charset="0"/>
            </a:endParaRPr>
          </a:p>
        </p:txBody>
      </p:sp>
      <p:sp>
        <p:nvSpPr>
          <p:cNvPr id="22" name="Rectangle 104">
            <a:extLst>
              <a:ext uri="{FF2B5EF4-FFF2-40B4-BE49-F238E27FC236}">
                <a16:creationId xmlns:a16="http://schemas.microsoft.com/office/drawing/2014/main" id="{0006E6E3-A52E-4FBC-AE9C-8B4DAAFF1065}"/>
              </a:ext>
            </a:extLst>
          </p:cNvPr>
          <p:cNvSpPr/>
          <p:nvPr/>
        </p:nvSpPr>
        <p:spPr bwMode="auto">
          <a:xfrm>
            <a:off x="1912118" y="4045358"/>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R$15 bilhões</a:t>
            </a:r>
          </a:p>
        </p:txBody>
      </p:sp>
      <p:graphicFrame>
        <p:nvGraphicFramePr>
          <p:cNvPr id="69" name="Table 68">
            <a:extLst>
              <a:ext uri="{FF2B5EF4-FFF2-40B4-BE49-F238E27FC236}">
                <a16:creationId xmlns:a16="http://schemas.microsoft.com/office/drawing/2014/main" id="{002C61CD-1E98-4024-8427-4BE821C2F695}"/>
              </a:ext>
            </a:extLst>
          </p:cNvPr>
          <p:cNvGraphicFramePr>
            <a:graphicFrameLocks noGrp="1"/>
          </p:cNvGraphicFramePr>
          <p:nvPr>
            <p:extLst>
              <p:ext uri="{D42A27DB-BD31-4B8C-83A1-F6EECF244321}">
                <p14:modId xmlns:p14="http://schemas.microsoft.com/office/powerpoint/2010/main" val="1328668323"/>
              </p:ext>
            </p:extLst>
          </p:nvPr>
        </p:nvGraphicFramePr>
        <p:xfrm>
          <a:off x="9778686" y="940022"/>
          <a:ext cx="1867054" cy="302304"/>
        </p:xfrm>
        <a:graphic>
          <a:graphicData uri="http://schemas.openxmlformats.org/drawingml/2006/table">
            <a:tbl>
              <a:tblPr firstRow="1" bandRow="1">
                <a:tableStyleId>{5C22544A-7EE6-4342-B048-85BDC9FD1C3A}</a:tableStyleId>
              </a:tblPr>
              <a:tblGrid>
                <a:gridCol w="256219">
                  <a:extLst>
                    <a:ext uri="{9D8B030D-6E8A-4147-A177-3AD203B41FA5}">
                      <a16:colId xmlns:a16="http://schemas.microsoft.com/office/drawing/2014/main" val="20000"/>
                    </a:ext>
                  </a:extLst>
                </a:gridCol>
                <a:gridCol w="1610835">
                  <a:extLst>
                    <a:ext uri="{9D8B030D-6E8A-4147-A177-3AD203B41FA5}">
                      <a16:colId xmlns:a16="http://schemas.microsoft.com/office/drawing/2014/main" val="20001"/>
                    </a:ext>
                  </a:extLst>
                </a:gridCol>
              </a:tblGrid>
              <a:tr h="151152">
                <a:tc>
                  <a:txBody>
                    <a:bodyPr/>
                    <a:lstStyle/>
                    <a:p>
                      <a:pPr algn="ctr"/>
                      <a:r>
                        <a:rPr lang="en-US" sz="700" dirty="0">
                          <a:latin typeface="+mj-l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1CC"/>
                    </a:solidFill>
                  </a:tcPr>
                </a:tc>
                <a:tc>
                  <a:txBody>
                    <a:bodyPr/>
                    <a:lstStyle/>
                    <a:p>
                      <a:r>
                        <a:rPr lang="pt-BR" sz="700" b="1" kern="1200" dirty="0">
                          <a:solidFill>
                            <a:sysClr val="windowText" lastClr="000000"/>
                          </a:solidFill>
                          <a:latin typeface="+mn-lt"/>
                          <a:ea typeface="+mn-ea"/>
                          <a:cs typeface="+mn-cs"/>
                        </a:rPr>
                        <a:t>Anos de experiência em Private Equity</a:t>
                      </a:r>
                    </a:p>
                  </a:txBody>
                  <a:tcPr marL="8253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1152">
                <a:tc>
                  <a:txBody>
                    <a:bodyPr/>
                    <a:lstStyle/>
                    <a:p>
                      <a:pPr algn="ctr"/>
                      <a:r>
                        <a:rPr lang="en-US" sz="700" b="1" dirty="0">
                          <a:solidFill>
                            <a:schemeClr val="bg1"/>
                          </a:solidFill>
                          <a:latin typeface="+mj-lt"/>
                        </a:rPr>
                        <a:t>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r>
                        <a:rPr lang="en-US" sz="700" b="1" dirty="0" err="1">
                          <a:solidFill>
                            <a:sysClr val="windowText" lastClr="000000"/>
                          </a:solidFill>
                          <a:latin typeface="+mj-lt"/>
                        </a:rPr>
                        <a:t>Membro</a:t>
                      </a:r>
                      <a:r>
                        <a:rPr lang="en-US" sz="700" b="1" dirty="0">
                          <a:solidFill>
                            <a:sysClr val="windowText" lastClr="000000"/>
                          </a:solidFill>
                          <a:latin typeface="+mj-lt"/>
                        </a:rPr>
                        <a:t> do </a:t>
                      </a:r>
                      <a:r>
                        <a:rPr lang="en-US" sz="700" b="1" dirty="0" err="1">
                          <a:solidFill>
                            <a:sysClr val="windowText" lastClr="000000"/>
                          </a:solidFill>
                          <a:latin typeface="+mj-lt"/>
                        </a:rPr>
                        <a:t>Comitê</a:t>
                      </a:r>
                      <a:r>
                        <a:rPr lang="en-US" sz="700" b="1" dirty="0">
                          <a:solidFill>
                            <a:sysClr val="windowText" lastClr="000000"/>
                          </a:solidFill>
                          <a:latin typeface="+mj-lt"/>
                        </a:rPr>
                        <a:t> de </a:t>
                      </a:r>
                      <a:r>
                        <a:rPr lang="en-US" sz="700" b="1" dirty="0" err="1">
                          <a:solidFill>
                            <a:sysClr val="windowText" lastClr="000000"/>
                          </a:solidFill>
                          <a:latin typeface="+mj-lt"/>
                        </a:rPr>
                        <a:t>Investimentos</a:t>
                      </a:r>
                      <a:r>
                        <a:rPr lang="en-US" sz="700" b="1" dirty="0">
                          <a:solidFill>
                            <a:sysClr val="windowText" lastClr="000000"/>
                          </a:solidFill>
                          <a:latin typeface="+mj-lt"/>
                        </a:rPr>
                        <a:t> </a:t>
                      </a:r>
                      <a:endParaRPr lang="en-US" sz="700" b="1" baseline="30000" dirty="0">
                        <a:solidFill>
                          <a:sysClr val="windowText" lastClr="000000"/>
                        </a:solidFill>
                        <a:latin typeface="+mj-lt"/>
                      </a:endParaRPr>
                    </a:p>
                  </a:txBody>
                  <a:tcPr marL="8253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70" name="Group 69">
            <a:extLst>
              <a:ext uri="{FF2B5EF4-FFF2-40B4-BE49-F238E27FC236}">
                <a16:creationId xmlns:a16="http://schemas.microsoft.com/office/drawing/2014/main" id="{C24720C5-16E7-4B3E-8354-69420F38B7FB}"/>
              </a:ext>
            </a:extLst>
          </p:cNvPr>
          <p:cNvGrpSpPr/>
          <p:nvPr/>
        </p:nvGrpSpPr>
        <p:grpSpPr>
          <a:xfrm>
            <a:off x="7860246" y="753114"/>
            <a:ext cx="1652054" cy="585568"/>
            <a:chOff x="3680158" y="1999670"/>
            <a:chExt cx="1830366" cy="685800"/>
          </a:xfrm>
        </p:grpSpPr>
        <p:sp>
          <p:nvSpPr>
            <p:cNvPr id="71" name="Rectangle 70">
              <a:extLst>
                <a:ext uri="{FF2B5EF4-FFF2-40B4-BE49-F238E27FC236}">
                  <a16:creationId xmlns:a16="http://schemas.microsoft.com/office/drawing/2014/main" id="{0CDA9151-C218-4AFD-BA88-F0D74322CAB5}"/>
                </a:ext>
              </a:extLst>
            </p:cNvPr>
            <p:cNvSpPr/>
            <p:nvPr/>
          </p:nvSpPr>
          <p:spPr>
            <a:xfrm>
              <a:off x="3680158" y="1999670"/>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50" b="1" dirty="0">
                  <a:solidFill>
                    <a:schemeClr val="bg1"/>
                  </a:solidFill>
                  <a:latin typeface="+mj-lt"/>
                </a:rPr>
                <a:t>Cristiano Lauretti</a:t>
              </a:r>
            </a:p>
            <a:p>
              <a:pPr algn="ctr">
                <a:spcAft>
                  <a:spcPts val="0"/>
                </a:spcAft>
              </a:pPr>
              <a:r>
                <a:rPr lang="en-US" sz="800" b="1" dirty="0">
                  <a:solidFill>
                    <a:schemeClr val="bg1"/>
                  </a:solidFill>
                  <a:latin typeface="+mj-lt"/>
                </a:rPr>
                <a:t>Managing Partner, </a:t>
              </a:r>
            </a:p>
            <a:p>
              <a:pPr algn="ctr">
                <a:spcAft>
                  <a:spcPts val="0"/>
                </a:spcAft>
              </a:pPr>
              <a:r>
                <a:rPr lang="en-US" sz="800" b="1" dirty="0">
                  <a:solidFill>
                    <a:schemeClr val="bg1"/>
                  </a:solidFill>
                  <a:latin typeface="+mj-lt"/>
                </a:rPr>
                <a:t>Head of Private Equity</a:t>
              </a:r>
            </a:p>
            <a:p>
              <a:pPr algn="ctr"/>
              <a:r>
                <a:rPr lang="en-US" sz="800" b="1" i="1" dirty="0">
                  <a:solidFill>
                    <a:schemeClr val="bg1"/>
                  </a:solidFill>
                  <a:latin typeface="+mj-lt"/>
                </a:rPr>
                <a:t>AIG Capital Partners</a:t>
              </a:r>
            </a:p>
          </p:txBody>
        </p:sp>
        <p:sp>
          <p:nvSpPr>
            <p:cNvPr id="72" name="Rectangle 71">
              <a:extLst>
                <a:ext uri="{FF2B5EF4-FFF2-40B4-BE49-F238E27FC236}">
                  <a16:creationId xmlns:a16="http://schemas.microsoft.com/office/drawing/2014/main" id="{682D702A-A1AB-4CF3-BEED-D0CBF0213185}"/>
                </a:ext>
              </a:extLst>
            </p:cNvPr>
            <p:cNvSpPr/>
            <p:nvPr/>
          </p:nvSpPr>
          <p:spPr>
            <a:xfrm>
              <a:off x="5190484" y="254831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1"/>
                  </a:solidFill>
                  <a:latin typeface="+mj-lt"/>
                </a:rPr>
                <a:t>21</a:t>
              </a:r>
              <a:endParaRPr lang="en-US" sz="800" b="1" i="1" dirty="0">
                <a:solidFill>
                  <a:schemeClr val="bg1"/>
                </a:solidFill>
                <a:latin typeface="+mj-lt"/>
              </a:endParaRPr>
            </a:p>
          </p:txBody>
        </p:sp>
        <p:sp>
          <p:nvSpPr>
            <p:cNvPr id="73" name="Rectangle 72">
              <a:extLst>
                <a:ext uri="{FF2B5EF4-FFF2-40B4-BE49-F238E27FC236}">
                  <a16:creationId xmlns:a16="http://schemas.microsoft.com/office/drawing/2014/main" id="{6F81F7BA-7E66-4C4A-A34D-BB605203E96B}"/>
                </a:ext>
              </a:extLst>
            </p:cNvPr>
            <p:cNvSpPr/>
            <p:nvPr/>
          </p:nvSpPr>
          <p:spPr>
            <a:xfrm>
              <a:off x="3687299" y="2548310"/>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4" name="Group 73">
            <a:extLst>
              <a:ext uri="{FF2B5EF4-FFF2-40B4-BE49-F238E27FC236}">
                <a16:creationId xmlns:a16="http://schemas.microsoft.com/office/drawing/2014/main" id="{3689DB11-C3A0-468F-9F82-7E78AD73AE8D}"/>
              </a:ext>
            </a:extLst>
          </p:cNvPr>
          <p:cNvGrpSpPr/>
          <p:nvPr/>
        </p:nvGrpSpPr>
        <p:grpSpPr>
          <a:xfrm>
            <a:off x="5939906" y="1507023"/>
            <a:ext cx="5482163" cy="587780"/>
            <a:chOff x="1556618" y="2651047"/>
            <a:chExt cx="6073872" cy="688391"/>
          </a:xfrm>
        </p:grpSpPr>
        <p:grpSp>
          <p:nvGrpSpPr>
            <p:cNvPr id="75" name="Group 74">
              <a:extLst>
                <a:ext uri="{FF2B5EF4-FFF2-40B4-BE49-F238E27FC236}">
                  <a16:creationId xmlns:a16="http://schemas.microsoft.com/office/drawing/2014/main" id="{C255A200-C286-4836-80E5-E3B0806A56ED}"/>
                </a:ext>
              </a:extLst>
            </p:cNvPr>
            <p:cNvGrpSpPr/>
            <p:nvPr/>
          </p:nvGrpSpPr>
          <p:grpSpPr>
            <a:xfrm>
              <a:off x="1556618" y="2653638"/>
              <a:ext cx="1828800" cy="685800"/>
              <a:chOff x="482037" y="2915295"/>
              <a:chExt cx="1828800" cy="685800"/>
            </a:xfrm>
          </p:grpSpPr>
          <p:sp>
            <p:nvSpPr>
              <p:cNvPr id="84" name="Rectangle 83">
                <a:extLst>
                  <a:ext uri="{FF2B5EF4-FFF2-40B4-BE49-F238E27FC236}">
                    <a16:creationId xmlns:a16="http://schemas.microsoft.com/office/drawing/2014/main" id="{812E6471-7204-4BE8-8CB6-9E4E82DCDCFF}"/>
                  </a:ext>
                </a:extLst>
              </p:cNvPr>
              <p:cNvSpPr/>
              <p:nvPr/>
            </p:nvSpPr>
            <p:spPr>
              <a:xfrm>
                <a:off x="482037" y="2915295"/>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Eduardo Marrachine</a:t>
                </a:r>
              </a:p>
              <a:p>
                <a:pPr algn="ctr">
                  <a:spcAft>
                    <a:spcPts val="300"/>
                  </a:spcAft>
                </a:pPr>
                <a:r>
                  <a:rPr lang="en-US" sz="800" b="1" dirty="0" err="1">
                    <a:solidFill>
                      <a:schemeClr val="bg1"/>
                    </a:solidFill>
                    <a:latin typeface="+mj-lt"/>
                  </a:rPr>
                  <a:t>Sócio</a:t>
                </a:r>
                <a:endParaRPr lang="en-US" sz="800" b="1" dirty="0">
                  <a:solidFill>
                    <a:schemeClr val="bg1"/>
                  </a:solidFill>
                  <a:latin typeface="+mj-lt"/>
                </a:endParaRPr>
              </a:p>
              <a:p>
                <a:pPr lvl="0" algn="ctr">
                  <a:spcBef>
                    <a:spcPts val="200"/>
                  </a:spcBef>
                </a:pPr>
                <a:r>
                  <a:rPr lang="en-US" sz="800" b="1" i="1" dirty="0">
                    <a:solidFill>
                      <a:schemeClr val="bg1"/>
                    </a:solidFill>
                  </a:rPr>
                  <a:t>AIG Capital Partners</a:t>
                </a:r>
                <a:endParaRPr lang="en-US" sz="800" b="1" dirty="0">
                  <a:solidFill>
                    <a:schemeClr val="bg1"/>
                  </a:solidFill>
                </a:endParaRPr>
              </a:p>
            </p:txBody>
          </p:sp>
          <p:sp>
            <p:nvSpPr>
              <p:cNvPr id="85" name="Rectangle 84">
                <a:extLst>
                  <a:ext uri="{FF2B5EF4-FFF2-40B4-BE49-F238E27FC236}">
                    <a16:creationId xmlns:a16="http://schemas.microsoft.com/office/drawing/2014/main" id="{E3BB5D21-5BBD-4457-8AF5-B5F8ADE0F9FA}"/>
                  </a:ext>
                </a:extLst>
              </p:cNvPr>
              <p:cNvSpPr/>
              <p:nvPr/>
            </p:nvSpPr>
            <p:spPr>
              <a:xfrm>
                <a:off x="1990797" y="3463935"/>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latin typeface="+mj-lt"/>
                  </a:rPr>
                  <a:t>21</a:t>
                </a:r>
                <a:endParaRPr lang="en-US" sz="800" b="1" i="1" dirty="0">
                  <a:latin typeface="+mj-lt"/>
                </a:endParaRPr>
              </a:p>
            </p:txBody>
          </p:sp>
          <p:sp>
            <p:nvSpPr>
              <p:cNvPr id="86" name="Rectangle 85">
                <a:extLst>
                  <a:ext uri="{FF2B5EF4-FFF2-40B4-BE49-F238E27FC236}">
                    <a16:creationId xmlns:a16="http://schemas.microsoft.com/office/drawing/2014/main" id="{EAB8BCC9-49A7-4DFE-A061-B90B09635A15}"/>
                  </a:ext>
                </a:extLst>
              </p:cNvPr>
              <p:cNvSpPr/>
              <p:nvPr/>
            </p:nvSpPr>
            <p:spPr>
              <a:xfrm>
                <a:off x="482037" y="3463935"/>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6" name="Group 75">
              <a:extLst>
                <a:ext uri="{FF2B5EF4-FFF2-40B4-BE49-F238E27FC236}">
                  <a16:creationId xmlns:a16="http://schemas.microsoft.com/office/drawing/2014/main" id="{3CFBFCE5-BE0B-471B-B05C-FDB0DDDB6590}"/>
                </a:ext>
              </a:extLst>
            </p:cNvPr>
            <p:cNvGrpSpPr/>
            <p:nvPr/>
          </p:nvGrpSpPr>
          <p:grpSpPr>
            <a:xfrm>
              <a:off x="3679156" y="2651047"/>
              <a:ext cx="1828800" cy="685800"/>
              <a:chOff x="4716887" y="2912704"/>
              <a:chExt cx="1828800" cy="685800"/>
            </a:xfrm>
          </p:grpSpPr>
          <p:sp>
            <p:nvSpPr>
              <p:cNvPr id="81" name="Rectangle 80">
                <a:extLst>
                  <a:ext uri="{FF2B5EF4-FFF2-40B4-BE49-F238E27FC236}">
                    <a16:creationId xmlns:a16="http://schemas.microsoft.com/office/drawing/2014/main" id="{B817A694-06B5-4352-BED1-ECAFAB115868}"/>
                  </a:ext>
                </a:extLst>
              </p:cNvPr>
              <p:cNvSpPr/>
              <p:nvPr/>
            </p:nvSpPr>
            <p:spPr>
              <a:xfrm>
                <a:off x="4716887" y="2912704"/>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Diego Santos</a:t>
                </a:r>
              </a:p>
              <a:p>
                <a:pPr algn="ctr">
                  <a:spcAft>
                    <a:spcPts val="300"/>
                  </a:spcAft>
                </a:pPr>
                <a:r>
                  <a:rPr lang="en-US" sz="800" b="1" dirty="0" err="1">
                    <a:solidFill>
                      <a:schemeClr val="bg1"/>
                    </a:solidFill>
                  </a:rPr>
                  <a:t>Sócio</a:t>
                </a:r>
                <a:endParaRPr lang="en-US" sz="800" b="1" dirty="0">
                  <a:solidFill>
                    <a:schemeClr val="bg1"/>
                  </a:solidFill>
                  <a:latin typeface="+mj-lt"/>
                </a:endParaRPr>
              </a:p>
              <a:p>
                <a:pPr lvl="0" algn="ctr">
                  <a:spcBef>
                    <a:spcPts val="200"/>
                  </a:spcBef>
                </a:pPr>
                <a:r>
                  <a:rPr lang="en-US" sz="800" b="1" i="1" dirty="0">
                    <a:solidFill>
                      <a:schemeClr val="bg1"/>
                    </a:solidFill>
                  </a:rPr>
                  <a:t>AIG Capital Partners</a:t>
                </a:r>
                <a:endParaRPr lang="en-US" sz="800" b="1" dirty="0">
                  <a:solidFill>
                    <a:prstClr val="white"/>
                  </a:solidFill>
                </a:endParaRPr>
              </a:p>
            </p:txBody>
          </p:sp>
          <p:sp>
            <p:nvSpPr>
              <p:cNvPr id="82" name="Rectangle 81">
                <a:extLst>
                  <a:ext uri="{FF2B5EF4-FFF2-40B4-BE49-F238E27FC236}">
                    <a16:creationId xmlns:a16="http://schemas.microsoft.com/office/drawing/2014/main" id="{9D2103A0-756B-413A-BD0F-6EDC96678230}"/>
                  </a:ext>
                </a:extLst>
              </p:cNvPr>
              <p:cNvSpPr/>
              <p:nvPr/>
            </p:nvSpPr>
            <p:spPr>
              <a:xfrm>
                <a:off x="6225647" y="3461344"/>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11</a:t>
                </a:r>
                <a:endParaRPr lang="en-US" sz="800" b="1" i="1" dirty="0">
                  <a:solidFill>
                    <a:schemeClr val="bg2"/>
                  </a:solidFill>
                  <a:latin typeface="+mj-lt"/>
                </a:endParaRPr>
              </a:p>
            </p:txBody>
          </p:sp>
          <p:sp>
            <p:nvSpPr>
              <p:cNvPr id="83" name="Rectangle 82">
                <a:extLst>
                  <a:ext uri="{FF2B5EF4-FFF2-40B4-BE49-F238E27FC236}">
                    <a16:creationId xmlns:a16="http://schemas.microsoft.com/office/drawing/2014/main" id="{6A820901-69A6-48B5-B153-6229E1D129A8}"/>
                  </a:ext>
                </a:extLst>
              </p:cNvPr>
              <p:cNvSpPr/>
              <p:nvPr/>
            </p:nvSpPr>
            <p:spPr>
              <a:xfrm>
                <a:off x="4716887" y="3461344"/>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7" name="Group 76">
              <a:extLst>
                <a:ext uri="{FF2B5EF4-FFF2-40B4-BE49-F238E27FC236}">
                  <a16:creationId xmlns:a16="http://schemas.microsoft.com/office/drawing/2014/main" id="{03489A54-2EB2-4F5D-9852-1DF9146146A8}"/>
                </a:ext>
              </a:extLst>
            </p:cNvPr>
            <p:cNvGrpSpPr/>
            <p:nvPr/>
          </p:nvGrpSpPr>
          <p:grpSpPr>
            <a:xfrm>
              <a:off x="5801690" y="2653638"/>
              <a:ext cx="1828800" cy="685800"/>
              <a:chOff x="6849643" y="2915295"/>
              <a:chExt cx="1828800" cy="685800"/>
            </a:xfrm>
          </p:grpSpPr>
          <p:sp>
            <p:nvSpPr>
              <p:cNvPr id="78" name="Rectangle 77">
                <a:extLst>
                  <a:ext uri="{FF2B5EF4-FFF2-40B4-BE49-F238E27FC236}">
                    <a16:creationId xmlns:a16="http://schemas.microsoft.com/office/drawing/2014/main" id="{A80549B4-42D0-45BD-BBD1-68D49D6E169F}"/>
                  </a:ext>
                </a:extLst>
              </p:cNvPr>
              <p:cNvSpPr/>
              <p:nvPr/>
            </p:nvSpPr>
            <p:spPr>
              <a:xfrm>
                <a:off x="6849643" y="2915295"/>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Camilo Ramos</a:t>
                </a:r>
              </a:p>
              <a:p>
                <a:pPr algn="ctr">
                  <a:spcAft>
                    <a:spcPts val="300"/>
                  </a:spcAft>
                </a:pPr>
                <a:r>
                  <a:rPr lang="en-US" sz="800" b="1" dirty="0" err="1">
                    <a:solidFill>
                      <a:schemeClr val="bg1"/>
                    </a:solidFill>
                  </a:rPr>
                  <a:t>Sócio</a:t>
                </a:r>
                <a:endParaRPr lang="en-US" sz="800" b="1" dirty="0">
                  <a:solidFill>
                    <a:schemeClr val="bg1"/>
                  </a:solidFill>
                  <a:latin typeface="+mj-lt"/>
                </a:endParaRPr>
              </a:p>
              <a:p>
                <a:pPr lvl="0" algn="ctr">
                  <a:spcBef>
                    <a:spcPts val="100"/>
                  </a:spcBef>
                </a:pPr>
                <a:r>
                  <a:rPr lang="en-US" sz="800" b="1" i="1" dirty="0">
                    <a:solidFill>
                      <a:prstClr val="white"/>
                    </a:solidFill>
                  </a:rPr>
                  <a:t>Itaú BBA Investment Bank</a:t>
                </a:r>
              </a:p>
            </p:txBody>
          </p:sp>
          <p:sp>
            <p:nvSpPr>
              <p:cNvPr id="79" name="Rectangle 78">
                <a:extLst>
                  <a:ext uri="{FF2B5EF4-FFF2-40B4-BE49-F238E27FC236}">
                    <a16:creationId xmlns:a16="http://schemas.microsoft.com/office/drawing/2014/main" id="{99572096-B057-4B25-9AF8-ED8C26CAA893}"/>
                  </a:ext>
                </a:extLst>
              </p:cNvPr>
              <p:cNvSpPr/>
              <p:nvPr/>
            </p:nvSpPr>
            <p:spPr>
              <a:xfrm>
                <a:off x="8358403" y="3463935"/>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10</a:t>
                </a:r>
                <a:endParaRPr lang="en-US" sz="800" b="1" i="1" dirty="0">
                  <a:solidFill>
                    <a:schemeClr val="bg2"/>
                  </a:solidFill>
                  <a:latin typeface="+mj-lt"/>
                </a:endParaRPr>
              </a:p>
            </p:txBody>
          </p:sp>
          <p:sp>
            <p:nvSpPr>
              <p:cNvPr id="80" name="Rectangle 79">
                <a:extLst>
                  <a:ext uri="{FF2B5EF4-FFF2-40B4-BE49-F238E27FC236}">
                    <a16:creationId xmlns:a16="http://schemas.microsoft.com/office/drawing/2014/main" id="{AE3E343E-AF4E-465A-B707-555DC8A6D36F}"/>
                  </a:ext>
                </a:extLst>
              </p:cNvPr>
              <p:cNvSpPr/>
              <p:nvPr/>
            </p:nvSpPr>
            <p:spPr>
              <a:xfrm>
                <a:off x="6857684" y="3463935"/>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grpSp>
        <p:nvGrpSpPr>
          <p:cNvPr id="87" name="Group 86">
            <a:extLst>
              <a:ext uri="{FF2B5EF4-FFF2-40B4-BE49-F238E27FC236}">
                <a16:creationId xmlns:a16="http://schemas.microsoft.com/office/drawing/2014/main" id="{15EF705C-2A89-4F3E-B686-05F4ACF65B0C}"/>
              </a:ext>
            </a:extLst>
          </p:cNvPr>
          <p:cNvGrpSpPr/>
          <p:nvPr/>
        </p:nvGrpSpPr>
        <p:grpSpPr>
          <a:xfrm>
            <a:off x="6987861" y="2262905"/>
            <a:ext cx="3566402" cy="585568"/>
            <a:chOff x="2604573" y="3512367"/>
            <a:chExt cx="3951336" cy="685800"/>
          </a:xfrm>
        </p:grpSpPr>
        <p:grpSp>
          <p:nvGrpSpPr>
            <p:cNvPr id="88" name="Group 87">
              <a:extLst>
                <a:ext uri="{FF2B5EF4-FFF2-40B4-BE49-F238E27FC236}">
                  <a16:creationId xmlns:a16="http://schemas.microsoft.com/office/drawing/2014/main" id="{331518D0-8619-4D7E-AC90-0E5E46C8E30D}"/>
                </a:ext>
              </a:extLst>
            </p:cNvPr>
            <p:cNvGrpSpPr/>
            <p:nvPr/>
          </p:nvGrpSpPr>
          <p:grpSpPr>
            <a:xfrm>
              <a:off x="2604573" y="3512367"/>
              <a:ext cx="1828800" cy="685800"/>
              <a:chOff x="2611813" y="3783747"/>
              <a:chExt cx="1828800" cy="685800"/>
            </a:xfrm>
          </p:grpSpPr>
          <p:sp>
            <p:nvSpPr>
              <p:cNvPr id="92" name="Rectangle 91">
                <a:extLst>
                  <a:ext uri="{FF2B5EF4-FFF2-40B4-BE49-F238E27FC236}">
                    <a16:creationId xmlns:a16="http://schemas.microsoft.com/office/drawing/2014/main" id="{0C752CD1-C44B-42B8-84DA-4BE555E27FCF}"/>
                  </a:ext>
                </a:extLst>
              </p:cNvPr>
              <p:cNvSpPr/>
              <p:nvPr/>
            </p:nvSpPr>
            <p:spPr>
              <a:xfrm>
                <a:off x="2611813"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900" b="1" dirty="0">
                    <a:solidFill>
                      <a:schemeClr val="bg1"/>
                    </a:solidFill>
                  </a:rPr>
                  <a:t>Eric Varga</a:t>
                </a:r>
              </a:p>
              <a:p>
                <a:pPr algn="ctr">
                  <a:spcAft>
                    <a:spcPts val="300"/>
                  </a:spcAft>
                </a:pPr>
                <a:r>
                  <a:rPr lang="en-US" sz="800" b="1" dirty="0">
                    <a:solidFill>
                      <a:schemeClr val="bg1"/>
                    </a:solidFill>
                  </a:rPr>
                  <a:t>Vice-</a:t>
                </a:r>
                <a:r>
                  <a:rPr lang="en-US" sz="800" b="1" dirty="0" err="1">
                    <a:solidFill>
                      <a:schemeClr val="bg1"/>
                    </a:solidFill>
                  </a:rPr>
                  <a:t>Presidente</a:t>
                </a:r>
                <a:endParaRPr lang="en-US" sz="800" b="1" dirty="0">
                  <a:solidFill>
                    <a:schemeClr val="bg1"/>
                  </a:solidFill>
                </a:endParaRPr>
              </a:p>
              <a:p>
                <a:pPr algn="ctr"/>
                <a:r>
                  <a:rPr lang="en-US" sz="800" b="1" i="1" dirty="0">
                    <a:solidFill>
                      <a:schemeClr val="bg1"/>
                    </a:solidFill>
                  </a:rPr>
                  <a:t>BRZ Investimentos</a:t>
                </a:r>
                <a:endParaRPr lang="en-US" sz="800" i="1" dirty="0">
                  <a:solidFill>
                    <a:prstClr val="white"/>
                  </a:solidFill>
                </a:endParaRPr>
              </a:p>
            </p:txBody>
          </p:sp>
          <p:sp>
            <p:nvSpPr>
              <p:cNvPr id="93" name="Rectangle 92">
                <a:extLst>
                  <a:ext uri="{FF2B5EF4-FFF2-40B4-BE49-F238E27FC236}">
                    <a16:creationId xmlns:a16="http://schemas.microsoft.com/office/drawing/2014/main" id="{A11A6802-AE1B-4106-ACBD-13925E6105A0}"/>
                  </a:ext>
                </a:extLst>
              </p:cNvPr>
              <p:cNvSpPr/>
              <p:nvPr/>
            </p:nvSpPr>
            <p:spPr>
              <a:xfrm>
                <a:off x="4120573"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9</a:t>
                </a:r>
                <a:endParaRPr lang="en-US" sz="800" b="1" i="1" dirty="0">
                  <a:solidFill>
                    <a:schemeClr val="bg2"/>
                  </a:solidFill>
                  <a:latin typeface="+mj-lt"/>
                </a:endParaRPr>
              </a:p>
            </p:txBody>
          </p:sp>
        </p:grpSp>
        <p:grpSp>
          <p:nvGrpSpPr>
            <p:cNvPr id="89" name="Group 88">
              <a:extLst>
                <a:ext uri="{FF2B5EF4-FFF2-40B4-BE49-F238E27FC236}">
                  <a16:creationId xmlns:a16="http://schemas.microsoft.com/office/drawing/2014/main" id="{6C6DC23C-372B-4974-9F87-E0C17000D151}"/>
                </a:ext>
              </a:extLst>
            </p:cNvPr>
            <p:cNvGrpSpPr/>
            <p:nvPr/>
          </p:nvGrpSpPr>
          <p:grpSpPr>
            <a:xfrm>
              <a:off x="4727109" y="3512367"/>
              <a:ext cx="1828800" cy="685800"/>
              <a:chOff x="6849643" y="3783747"/>
              <a:chExt cx="1828800" cy="685800"/>
            </a:xfrm>
          </p:grpSpPr>
          <p:sp>
            <p:nvSpPr>
              <p:cNvPr id="90" name="Rectangle 89">
                <a:extLst>
                  <a:ext uri="{FF2B5EF4-FFF2-40B4-BE49-F238E27FC236}">
                    <a16:creationId xmlns:a16="http://schemas.microsoft.com/office/drawing/2014/main" id="{5266FAF6-CF3C-432E-BB94-CC8DDC1D20F9}"/>
                  </a:ext>
                </a:extLst>
              </p:cNvPr>
              <p:cNvSpPr/>
              <p:nvPr/>
            </p:nvSpPr>
            <p:spPr>
              <a:xfrm>
                <a:off x="6849643"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Conrado Pietraroia</a:t>
                </a:r>
              </a:p>
              <a:p>
                <a:pPr algn="ctr">
                  <a:spcAft>
                    <a:spcPts val="600"/>
                  </a:spcAft>
                </a:pPr>
                <a:r>
                  <a:rPr lang="en-US" sz="800" b="1" dirty="0">
                    <a:solidFill>
                      <a:schemeClr val="bg1"/>
                    </a:solidFill>
                  </a:rPr>
                  <a:t>Vice-</a:t>
                </a:r>
                <a:r>
                  <a:rPr lang="en-US" sz="800" b="1" dirty="0" err="1">
                    <a:solidFill>
                      <a:schemeClr val="bg1"/>
                    </a:solidFill>
                  </a:rPr>
                  <a:t>Presidente</a:t>
                </a:r>
                <a:endParaRPr lang="en-US" sz="800" b="1" dirty="0">
                  <a:solidFill>
                    <a:schemeClr val="bg1"/>
                  </a:solidFill>
                </a:endParaRPr>
              </a:p>
            </p:txBody>
          </p:sp>
          <p:sp>
            <p:nvSpPr>
              <p:cNvPr id="91" name="Rectangle 90">
                <a:extLst>
                  <a:ext uri="{FF2B5EF4-FFF2-40B4-BE49-F238E27FC236}">
                    <a16:creationId xmlns:a16="http://schemas.microsoft.com/office/drawing/2014/main" id="{D2C94A97-A343-4098-B756-528E330B4BAE}"/>
                  </a:ext>
                </a:extLst>
              </p:cNvPr>
              <p:cNvSpPr/>
              <p:nvPr/>
            </p:nvSpPr>
            <p:spPr>
              <a:xfrm>
                <a:off x="8358403"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8</a:t>
                </a:r>
                <a:endParaRPr lang="en-US" sz="800" b="1" i="1" dirty="0">
                  <a:solidFill>
                    <a:schemeClr val="bg2"/>
                  </a:solidFill>
                  <a:latin typeface="+mj-lt"/>
                </a:endParaRPr>
              </a:p>
            </p:txBody>
          </p:sp>
        </p:grpSp>
      </p:grpSp>
      <p:grpSp>
        <p:nvGrpSpPr>
          <p:cNvPr id="94" name="Group 93">
            <a:extLst>
              <a:ext uri="{FF2B5EF4-FFF2-40B4-BE49-F238E27FC236}">
                <a16:creationId xmlns:a16="http://schemas.microsoft.com/office/drawing/2014/main" id="{E623E0C0-6FF1-4790-BC7F-F31289B01BB7}"/>
              </a:ext>
            </a:extLst>
          </p:cNvPr>
          <p:cNvGrpSpPr/>
          <p:nvPr/>
        </p:nvGrpSpPr>
        <p:grpSpPr>
          <a:xfrm>
            <a:off x="6987861" y="3016699"/>
            <a:ext cx="3566402" cy="586710"/>
            <a:chOff x="2604573" y="4418098"/>
            <a:chExt cx="3951336" cy="687139"/>
          </a:xfrm>
        </p:grpSpPr>
        <p:grpSp>
          <p:nvGrpSpPr>
            <p:cNvPr id="95" name="Group 94">
              <a:extLst>
                <a:ext uri="{FF2B5EF4-FFF2-40B4-BE49-F238E27FC236}">
                  <a16:creationId xmlns:a16="http://schemas.microsoft.com/office/drawing/2014/main" id="{E3CBFCC9-C6DD-459C-88A3-973BC889A915}"/>
                </a:ext>
              </a:extLst>
            </p:cNvPr>
            <p:cNvGrpSpPr/>
            <p:nvPr/>
          </p:nvGrpSpPr>
          <p:grpSpPr>
            <a:xfrm>
              <a:off x="4727109" y="4418098"/>
              <a:ext cx="1828800" cy="687139"/>
              <a:chOff x="2611813" y="4634861"/>
              <a:chExt cx="1828800" cy="687139"/>
            </a:xfrm>
          </p:grpSpPr>
          <p:sp>
            <p:nvSpPr>
              <p:cNvPr id="99" name="Rectangle 98">
                <a:extLst>
                  <a:ext uri="{FF2B5EF4-FFF2-40B4-BE49-F238E27FC236}">
                    <a16:creationId xmlns:a16="http://schemas.microsoft.com/office/drawing/2014/main" id="{8D563113-8D13-4B85-BF90-A198696EFE5F}"/>
                  </a:ext>
                </a:extLst>
              </p:cNvPr>
              <p:cNvSpPr/>
              <p:nvPr/>
            </p:nvSpPr>
            <p:spPr>
              <a:xfrm>
                <a:off x="2611813" y="4634861"/>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Arthur Hadler</a:t>
                </a:r>
              </a:p>
              <a:p>
                <a:pPr algn="ctr">
                  <a:spcAft>
                    <a:spcPts val="600"/>
                  </a:spcAft>
                </a:pPr>
                <a:r>
                  <a:rPr lang="en-US" sz="800" b="1" dirty="0">
                    <a:solidFill>
                      <a:schemeClr val="bg1"/>
                    </a:solidFill>
                  </a:rPr>
                  <a:t>Associate</a:t>
                </a:r>
                <a:endParaRPr lang="en-US" sz="700" dirty="0">
                  <a:solidFill>
                    <a:prstClr val="white"/>
                  </a:solidFill>
                </a:endParaRPr>
              </a:p>
            </p:txBody>
          </p:sp>
          <p:sp>
            <p:nvSpPr>
              <p:cNvPr id="100" name="Rectangle 99">
                <a:extLst>
                  <a:ext uri="{FF2B5EF4-FFF2-40B4-BE49-F238E27FC236}">
                    <a16:creationId xmlns:a16="http://schemas.microsoft.com/office/drawing/2014/main" id="{D2111110-E193-444A-B67A-0C031C5B4FB4}"/>
                  </a:ext>
                </a:extLst>
              </p:cNvPr>
              <p:cNvSpPr/>
              <p:nvPr/>
            </p:nvSpPr>
            <p:spPr>
              <a:xfrm>
                <a:off x="4120573" y="518484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6</a:t>
                </a:r>
                <a:endParaRPr lang="en-US" sz="800" b="1" i="1" dirty="0">
                  <a:solidFill>
                    <a:schemeClr val="bg2"/>
                  </a:solidFill>
                  <a:latin typeface="+mj-lt"/>
                </a:endParaRPr>
              </a:p>
            </p:txBody>
          </p:sp>
        </p:grpSp>
        <p:grpSp>
          <p:nvGrpSpPr>
            <p:cNvPr id="96" name="Group 95">
              <a:extLst>
                <a:ext uri="{FF2B5EF4-FFF2-40B4-BE49-F238E27FC236}">
                  <a16:creationId xmlns:a16="http://schemas.microsoft.com/office/drawing/2014/main" id="{B8AEA8FC-4013-4A8D-96B1-11CC4E4CD999}"/>
                </a:ext>
              </a:extLst>
            </p:cNvPr>
            <p:cNvGrpSpPr/>
            <p:nvPr/>
          </p:nvGrpSpPr>
          <p:grpSpPr>
            <a:xfrm>
              <a:off x="2604573" y="4418768"/>
              <a:ext cx="1828800" cy="685800"/>
              <a:chOff x="4716887" y="3783747"/>
              <a:chExt cx="1828800" cy="685800"/>
            </a:xfrm>
          </p:grpSpPr>
          <p:sp>
            <p:nvSpPr>
              <p:cNvPr id="97" name="Rectangle 96">
                <a:extLst>
                  <a:ext uri="{FF2B5EF4-FFF2-40B4-BE49-F238E27FC236}">
                    <a16:creationId xmlns:a16="http://schemas.microsoft.com/office/drawing/2014/main" id="{2E31C9BD-0CF3-4858-99AB-8CB1B921738A}"/>
                  </a:ext>
                </a:extLst>
              </p:cNvPr>
              <p:cNvSpPr/>
              <p:nvPr/>
            </p:nvSpPr>
            <p:spPr>
              <a:xfrm>
                <a:off x="4716887"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900" b="1" dirty="0">
                    <a:solidFill>
                      <a:schemeClr val="bg1"/>
                    </a:solidFill>
                  </a:rPr>
                  <a:t>Philippe </a:t>
                </a:r>
                <a:r>
                  <a:rPr lang="en-US" sz="900" b="1" dirty="0" err="1">
                    <a:solidFill>
                      <a:schemeClr val="bg1"/>
                    </a:solidFill>
                  </a:rPr>
                  <a:t>Schlumpf</a:t>
                </a:r>
                <a:endParaRPr lang="en-US" sz="900" b="1" dirty="0">
                  <a:solidFill>
                    <a:schemeClr val="bg1"/>
                  </a:solidFill>
                </a:endParaRPr>
              </a:p>
              <a:p>
                <a:pPr algn="ctr">
                  <a:spcAft>
                    <a:spcPts val="300"/>
                  </a:spcAft>
                </a:pPr>
                <a:r>
                  <a:rPr lang="en-US" sz="800" b="1" dirty="0">
                    <a:solidFill>
                      <a:schemeClr val="bg1"/>
                    </a:solidFill>
                  </a:rPr>
                  <a:t>Associate</a:t>
                </a:r>
              </a:p>
              <a:p>
                <a:pPr algn="ctr"/>
                <a:r>
                  <a:rPr lang="en-US" sz="800" b="1" i="1" dirty="0">
                    <a:solidFill>
                      <a:schemeClr val="bg1"/>
                    </a:solidFill>
                  </a:rPr>
                  <a:t>Advent International</a:t>
                </a:r>
                <a:endParaRPr lang="en-US" sz="800" i="1" dirty="0">
                  <a:solidFill>
                    <a:prstClr val="white"/>
                  </a:solidFill>
                </a:endParaRPr>
              </a:p>
            </p:txBody>
          </p:sp>
          <p:sp>
            <p:nvSpPr>
              <p:cNvPr id="98" name="Rectangle 97">
                <a:extLst>
                  <a:ext uri="{FF2B5EF4-FFF2-40B4-BE49-F238E27FC236}">
                    <a16:creationId xmlns:a16="http://schemas.microsoft.com/office/drawing/2014/main" id="{CAF8B4BF-C915-4B70-8F06-3085B01850FB}"/>
                  </a:ext>
                </a:extLst>
              </p:cNvPr>
              <p:cNvSpPr/>
              <p:nvPr/>
            </p:nvSpPr>
            <p:spPr>
              <a:xfrm>
                <a:off x="6225647"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7</a:t>
                </a:r>
                <a:endParaRPr lang="en-US" sz="800" b="1" i="1" dirty="0">
                  <a:solidFill>
                    <a:schemeClr val="bg2"/>
                  </a:solidFill>
                  <a:latin typeface="+mj-lt"/>
                </a:endParaRPr>
              </a:p>
            </p:txBody>
          </p:sp>
        </p:grpSp>
      </p:grpSp>
      <p:grpSp>
        <p:nvGrpSpPr>
          <p:cNvPr id="101" name="Group 100">
            <a:extLst>
              <a:ext uri="{FF2B5EF4-FFF2-40B4-BE49-F238E27FC236}">
                <a16:creationId xmlns:a16="http://schemas.microsoft.com/office/drawing/2014/main" id="{CBE873AC-9C53-4854-8504-6831BF5A75DE}"/>
              </a:ext>
            </a:extLst>
          </p:cNvPr>
          <p:cNvGrpSpPr/>
          <p:nvPr/>
        </p:nvGrpSpPr>
        <p:grpSpPr>
          <a:xfrm>
            <a:off x="5915192" y="3771511"/>
            <a:ext cx="5482163" cy="585568"/>
            <a:chOff x="1531904" y="5384086"/>
            <a:chExt cx="6073872" cy="685800"/>
          </a:xfrm>
        </p:grpSpPr>
        <p:sp>
          <p:nvSpPr>
            <p:cNvPr id="102" name="Rectangle 101">
              <a:extLst>
                <a:ext uri="{FF2B5EF4-FFF2-40B4-BE49-F238E27FC236}">
                  <a16:creationId xmlns:a16="http://schemas.microsoft.com/office/drawing/2014/main" id="{66694E7D-4012-42A2-8777-591D95FADCC9}"/>
                </a:ext>
              </a:extLst>
            </p:cNvPr>
            <p:cNvSpPr/>
            <p:nvPr/>
          </p:nvSpPr>
          <p:spPr>
            <a:xfrm>
              <a:off x="1531904"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Lucas Ottoni</a:t>
              </a:r>
            </a:p>
            <a:p>
              <a:pPr algn="ctr">
                <a:spcAft>
                  <a:spcPts val="600"/>
                </a:spcAft>
              </a:pPr>
              <a:r>
                <a:rPr lang="en-US" sz="800" b="1" dirty="0" err="1">
                  <a:solidFill>
                    <a:schemeClr val="bg1"/>
                  </a:solidFill>
                </a:rPr>
                <a:t>Analista</a:t>
              </a:r>
              <a:endParaRPr lang="en-US" sz="700" dirty="0">
                <a:solidFill>
                  <a:prstClr val="white"/>
                </a:solidFill>
              </a:endParaRPr>
            </a:p>
          </p:txBody>
        </p:sp>
        <p:sp>
          <p:nvSpPr>
            <p:cNvPr id="103" name="Rectangle 102">
              <a:extLst>
                <a:ext uri="{FF2B5EF4-FFF2-40B4-BE49-F238E27FC236}">
                  <a16:creationId xmlns:a16="http://schemas.microsoft.com/office/drawing/2014/main" id="{CF93B06A-6E89-4B30-99FE-3F686824E0D3}"/>
                </a:ext>
              </a:extLst>
            </p:cNvPr>
            <p:cNvSpPr/>
            <p:nvPr/>
          </p:nvSpPr>
          <p:spPr>
            <a:xfrm>
              <a:off x="3040664"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3</a:t>
              </a:r>
              <a:endParaRPr lang="en-US" sz="800" b="1" i="1" dirty="0">
                <a:solidFill>
                  <a:schemeClr val="bg2"/>
                </a:solidFill>
                <a:latin typeface="+mj-lt"/>
              </a:endParaRPr>
            </a:p>
          </p:txBody>
        </p:sp>
        <p:sp>
          <p:nvSpPr>
            <p:cNvPr id="104" name="Rectangle 103">
              <a:extLst>
                <a:ext uri="{FF2B5EF4-FFF2-40B4-BE49-F238E27FC236}">
                  <a16:creationId xmlns:a16="http://schemas.microsoft.com/office/drawing/2014/main" id="{35E4C882-227E-4294-9232-C436D7BA33ED}"/>
                </a:ext>
              </a:extLst>
            </p:cNvPr>
            <p:cNvSpPr/>
            <p:nvPr/>
          </p:nvSpPr>
          <p:spPr>
            <a:xfrm>
              <a:off x="3654440"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Rafael Serson</a:t>
              </a:r>
            </a:p>
            <a:p>
              <a:pPr algn="ctr">
                <a:spcAft>
                  <a:spcPts val="600"/>
                </a:spcAft>
              </a:pPr>
              <a:r>
                <a:rPr lang="en-US" sz="800" b="1" dirty="0" err="1">
                  <a:solidFill>
                    <a:schemeClr val="bg1"/>
                  </a:solidFill>
                </a:rPr>
                <a:t>Analista</a:t>
              </a:r>
              <a:endParaRPr lang="en-US" sz="800" b="1" dirty="0">
                <a:solidFill>
                  <a:schemeClr val="bg1"/>
                </a:solidFill>
              </a:endParaRPr>
            </a:p>
          </p:txBody>
        </p:sp>
        <p:sp>
          <p:nvSpPr>
            <p:cNvPr id="105" name="Rectangle 104">
              <a:extLst>
                <a:ext uri="{FF2B5EF4-FFF2-40B4-BE49-F238E27FC236}">
                  <a16:creationId xmlns:a16="http://schemas.microsoft.com/office/drawing/2014/main" id="{C88FE369-5631-4182-A448-376A684E7FB7}"/>
                </a:ext>
              </a:extLst>
            </p:cNvPr>
            <p:cNvSpPr/>
            <p:nvPr/>
          </p:nvSpPr>
          <p:spPr>
            <a:xfrm>
              <a:off x="5163200"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3</a:t>
              </a:r>
              <a:endParaRPr lang="en-US" sz="800" b="1" i="1" dirty="0">
                <a:solidFill>
                  <a:schemeClr val="bg2"/>
                </a:solidFill>
                <a:latin typeface="+mj-lt"/>
              </a:endParaRPr>
            </a:p>
          </p:txBody>
        </p:sp>
        <p:sp>
          <p:nvSpPr>
            <p:cNvPr id="106" name="Rectangle 105">
              <a:extLst>
                <a:ext uri="{FF2B5EF4-FFF2-40B4-BE49-F238E27FC236}">
                  <a16:creationId xmlns:a16="http://schemas.microsoft.com/office/drawing/2014/main" id="{8F85B74D-47AA-43F9-8ACD-AED22B0D0914}"/>
                </a:ext>
              </a:extLst>
            </p:cNvPr>
            <p:cNvSpPr/>
            <p:nvPr/>
          </p:nvSpPr>
          <p:spPr>
            <a:xfrm>
              <a:off x="5776976"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Matheus Lino</a:t>
              </a:r>
            </a:p>
            <a:p>
              <a:pPr algn="ctr">
                <a:spcAft>
                  <a:spcPts val="600"/>
                </a:spcAft>
              </a:pPr>
              <a:r>
                <a:rPr lang="en-US" sz="800" b="1" dirty="0" err="1">
                  <a:solidFill>
                    <a:schemeClr val="bg1"/>
                  </a:solidFill>
                </a:rPr>
                <a:t>Analista</a:t>
              </a:r>
              <a:endParaRPr lang="en-US" sz="800" b="1" dirty="0">
                <a:solidFill>
                  <a:schemeClr val="bg1"/>
                </a:solidFill>
              </a:endParaRPr>
            </a:p>
          </p:txBody>
        </p:sp>
        <p:sp>
          <p:nvSpPr>
            <p:cNvPr id="107" name="Rectangle 106">
              <a:extLst>
                <a:ext uri="{FF2B5EF4-FFF2-40B4-BE49-F238E27FC236}">
                  <a16:creationId xmlns:a16="http://schemas.microsoft.com/office/drawing/2014/main" id="{19083321-BBD4-43F6-8EB6-56ECD77C943E}"/>
                </a:ext>
              </a:extLst>
            </p:cNvPr>
            <p:cNvSpPr/>
            <p:nvPr/>
          </p:nvSpPr>
          <p:spPr>
            <a:xfrm>
              <a:off x="7285736"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2</a:t>
              </a:r>
              <a:endParaRPr lang="en-US" sz="800" b="1" i="1" dirty="0">
                <a:solidFill>
                  <a:schemeClr val="bg2"/>
                </a:solidFill>
                <a:latin typeface="+mj-lt"/>
              </a:endParaRPr>
            </a:p>
          </p:txBody>
        </p:sp>
      </p:grpSp>
      <p:grpSp>
        <p:nvGrpSpPr>
          <p:cNvPr id="108" name="Group 107">
            <a:extLst>
              <a:ext uri="{FF2B5EF4-FFF2-40B4-BE49-F238E27FC236}">
                <a16:creationId xmlns:a16="http://schemas.microsoft.com/office/drawing/2014/main" id="{C734DAA8-0706-47C3-A6C3-BF836B74A415}"/>
              </a:ext>
            </a:extLst>
          </p:cNvPr>
          <p:cNvGrpSpPr/>
          <p:nvPr/>
        </p:nvGrpSpPr>
        <p:grpSpPr>
          <a:xfrm>
            <a:off x="6987861" y="4525877"/>
            <a:ext cx="3566402" cy="586138"/>
            <a:chOff x="2604573" y="4418768"/>
            <a:chExt cx="3951336" cy="686469"/>
          </a:xfrm>
        </p:grpSpPr>
        <p:sp>
          <p:nvSpPr>
            <p:cNvPr id="114" name="Rectangle 113">
              <a:extLst>
                <a:ext uri="{FF2B5EF4-FFF2-40B4-BE49-F238E27FC236}">
                  <a16:creationId xmlns:a16="http://schemas.microsoft.com/office/drawing/2014/main" id="{168C9759-FAEF-4368-92D0-AECB33FFABB7}"/>
                </a:ext>
              </a:extLst>
            </p:cNvPr>
            <p:cNvSpPr/>
            <p:nvPr/>
          </p:nvSpPr>
          <p:spPr>
            <a:xfrm>
              <a:off x="6235869" y="496807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a:t>
              </a:r>
              <a:endParaRPr lang="en-US" sz="800" b="1" i="1" dirty="0">
                <a:solidFill>
                  <a:schemeClr val="bg2"/>
                </a:solidFill>
                <a:latin typeface="+mj-lt"/>
              </a:endParaRPr>
            </a:p>
          </p:txBody>
        </p:sp>
        <p:grpSp>
          <p:nvGrpSpPr>
            <p:cNvPr id="110" name="Group 109">
              <a:extLst>
                <a:ext uri="{FF2B5EF4-FFF2-40B4-BE49-F238E27FC236}">
                  <a16:creationId xmlns:a16="http://schemas.microsoft.com/office/drawing/2014/main" id="{E45E6699-3871-4492-A5C7-BB68586B0FBB}"/>
                </a:ext>
              </a:extLst>
            </p:cNvPr>
            <p:cNvGrpSpPr/>
            <p:nvPr/>
          </p:nvGrpSpPr>
          <p:grpSpPr>
            <a:xfrm>
              <a:off x="2604573" y="4418768"/>
              <a:ext cx="1828800" cy="685800"/>
              <a:chOff x="4716887" y="3783747"/>
              <a:chExt cx="1828800" cy="685800"/>
            </a:xfrm>
          </p:grpSpPr>
          <p:sp>
            <p:nvSpPr>
              <p:cNvPr id="111" name="Rectangle 110">
                <a:extLst>
                  <a:ext uri="{FF2B5EF4-FFF2-40B4-BE49-F238E27FC236}">
                    <a16:creationId xmlns:a16="http://schemas.microsoft.com/office/drawing/2014/main" id="{FEB87AA4-FDB0-44CD-BE50-E5A61360CF34}"/>
                  </a:ext>
                </a:extLst>
              </p:cNvPr>
              <p:cNvSpPr/>
              <p:nvPr/>
            </p:nvSpPr>
            <p:spPr>
              <a:xfrm>
                <a:off x="4716887"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endParaRPr lang="en-US" sz="900" b="1" dirty="0">
                  <a:solidFill>
                    <a:schemeClr val="bg1"/>
                  </a:solidFill>
                </a:endParaRPr>
              </a:p>
              <a:p>
                <a:pPr algn="ctr"/>
                <a:r>
                  <a:rPr lang="en-US" sz="900" b="1" dirty="0">
                    <a:solidFill>
                      <a:schemeClr val="bg1"/>
                    </a:solidFill>
                  </a:rPr>
                  <a:t>Gustavo Baes</a:t>
                </a:r>
              </a:p>
              <a:p>
                <a:pPr algn="ctr">
                  <a:spcAft>
                    <a:spcPts val="300"/>
                  </a:spcAft>
                </a:pPr>
                <a:r>
                  <a:rPr lang="en-US" sz="800" b="1" dirty="0" err="1">
                    <a:solidFill>
                      <a:schemeClr val="bg1"/>
                    </a:solidFill>
                  </a:rPr>
                  <a:t>Estagiário</a:t>
                </a:r>
                <a:endParaRPr lang="en-US" sz="800" b="1" dirty="0">
                  <a:solidFill>
                    <a:schemeClr val="bg1"/>
                  </a:solidFill>
                </a:endParaRPr>
              </a:p>
            </p:txBody>
          </p:sp>
          <p:sp>
            <p:nvSpPr>
              <p:cNvPr id="112" name="Rectangle 111">
                <a:extLst>
                  <a:ext uri="{FF2B5EF4-FFF2-40B4-BE49-F238E27FC236}">
                    <a16:creationId xmlns:a16="http://schemas.microsoft.com/office/drawing/2014/main" id="{ADF4F0B3-D4DA-4195-856F-607AC1378FB9}"/>
                  </a:ext>
                </a:extLst>
              </p:cNvPr>
              <p:cNvSpPr/>
              <p:nvPr/>
            </p:nvSpPr>
            <p:spPr>
              <a:xfrm>
                <a:off x="6225647"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a:t>
                </a:r>
                <a:endParaRPr lang="en-US" sz="800" b="1" i="1" dirty="0">
                  <a:solidFill>
                    <a:schemeClr val="bg2"/>
                  </a:solidFill>
                  <a:latin typeface="+mj-lt"/>
                </a:endParaRPr>
              </a:p>
            </p:txBody>
          </p:sp>
        </p:grpSp>
      </p:grpSp>
      <p:sp>
        <p:nvSpPr>
          <p:cNvPr id="115" name="Google Shape;1855;p47">
            <a:extLst>
              <a:ext uri="{FF2B5EF4-FFF2-40B4-BE49-F238E27FC236}">
                <a16:creationId xmlns:a16="http://schemas.microsoft.com/office/drawing/2014/main" id="{A5636998-0F8D-4D28-B7FB-6EA7E25ECFF5}"/>
              </a:ext>
            </a:extLst>
          </p:cNvPr>
          <p:cNvSpPr txBox="1"/>
          <p:nvPr/>
        </p:nvSpPr>
        <p:spPr>
          <a:xfrm>
            <a:off x="-1" y="-50800"/>
            <a:ext cx="7980947" cy="584735"/>
          </a:xfrm>
          <a:prstGeom prst="rect">
            <a:avLst/>
          </a:prstGeom>
          <a:noFill/>
          <a:ln>
            <a:noFill/>
          </a:ln>
        </p:spPr>
        <p:txBody>
          <a:bodyPr spcFirstLastPara="1" wrap="square" lIns="91425" tIns="45700" rIns="91425" bIns="45700" anchor="t" anchorCtr="0">
            <a:spAutoFit/>
          </a:bodyPr>
          <a:lstStyle/>
          <a:p>
            <a:pPr lvl="0"/>
            <a:r>
              <a:rPr lang="pt-BR" sz="3200" dirty="0" err="1">
                <a:solidFill>
                  <a:schemeClr val="lt1"/>
                </a:solidFill>
                <a:latin typeface="Montserrat"/>
                <a:ea typeface="Montserrat"/>
                <a:cs typeface="Montserrat"/>
                <a:sym typeface="Montserrat"/>
              </a:rPr>
              <a:t>Kinea</a:t>
            </a:r>
            <a:r>
              <a:rPr lang="pt-BR" sz="3200" dirty="0">
                <a:solidFill>
                  <a:schemeClr val="lt1"/>
                </a:solidFill>
                <a:latin typeface="Montserrat"/>
                <a:ea typeface="Montserrat"/>
                <a:cs typeface="Montserrat"/>
                <a:sym typeface="Montserrat"/>
              </a:rPr>
              <a:t> Private </a:t>
            </a:r>
            <a:r>
              <a:rPr lang="pt-BR" sz="3200" dirty="0" err="1">
                <a:solidFill>
                  <a:schemeClr val="lt1"/>
                </a:solidFill>
                <a:latin typeface="Montserrat"/>
                <a:ea typeface="Montserrat"/>
                <a:cs typeface="Montserrat"/>
                <a:sym typeface="Montserrat"/>
              </a:rPr>
              <a:t>Equity</a:t>
            </a:r>
            <a:r>
              <a:rPr lang="pt-BR" sz="3200" dirty="0">
                <a:solidFill>
                  <a:schemeClr val="lt1"/>
                </a:solidFill>
                <a:latin typeface="Montserrat"/>
                <a:ea typeface="Montserrat"/>
                <a:cs typeface="Montserrat"/>
                <a:sym typeface="Montserrat"/>
              </a:rPr>
              <a:t> </a:t>
            </a:r>
            <a:r>
              <a:rPr lang="pt-BR" sz="3200" dirty="0">
                <a:solidFill>
                  <a:schemeClr val="lt1"/>
                </a:solidFill>
                <a:latin typeface="Montserrat"/>
              </a:rPr>
              <a:t>| Abordagem Sociotécnica</a:t>
            </a:r>
            <a:endParaRPr sz="3200" dirty="0">
              <a:solidFill>
                <a:schemeClr val="lt1"/>
              </a:solidFill>
              <a:latin typeface="Montserrat"/>
              <a:sym typeface="Montserrat"/>
            </a:endParaRPr>
          </a:p>
        </p:txBody>
      </p:sp>
      <p:sp>
        <p:nvSpPr>
          <p:cNvPr id="2" name="Rectangle: Rounded Corners 1">
            <a:extLst>
              <a:ext uri="{FF2B5EF4-FFF2-40B4-BE49-F238E27FC236}">
                <a16:creationId xmlns:a16="http://schemas.microsoft.com/office/drawing/2014/main" id="{E0BD8AFB-0754-4819-BC50-6320FD3AD72E}"/>
              </a:ext>
            </a:extLst>
          </p:cNvPr>
          <p:cNvSpPr/>
          <p:nvPr/>
        </p:nvSpPr>
        <p:spPr>
          <a:xfrm>
            <a:off x="6129421" y="5427300"/>
            <a:ext cx="5292648" cy="81001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Organização: </a:t>
            </a:r>
            <a:r>
              <a:rPr lang="pt-BR" dirty="0" err="1">
                <a:solidFill>
                  <a:schemeClr val="tx1"/>
                </a:solidFill>
              </a:rPr>
              <a:t>Sócio-Técnica</a:t>
            </a:r>
            <a:endParaRPr lang="en-US" dirty="0">
              <a:solidFill>
                <a:schemeClr val="tx1"/>
              </a:solidFill>
            </a:endParaRPr>
          </a:p>
        </p:txBody>
      </p:sp>
      <p:sp>
        <p:nvSpPr>
          <p:cNvPr id="116" name="Google Shape;1920;p47">
            <a:extLst>
              <a:ext uri="{FF2B5EF4-FFF2-40B4-BE49-F238E27FC236}">
                <a16:creationId xmlns:a16="http://schemas.microsoft.com/office/drawing/2014/main" id="{9C9E627F-B01C-4EB4-9DFF-524EC892BDAD}"/>
              </a:ext>
            </a:extLst>
          </p:cNvPr>
          <p:cNvSpPr/>
          <p:nvPr/>
        </p:nvSpPr>
        <p:spPr>
          <a:xfrm>
            <a:off x="5762716" y="607904"/>
            <a:ext cx="6067445" cy="5872753"/>
          </a:xfrm>
          <a:prstGeom prst="rect">
            <a:avLst/>
          </a:prstGeom>
          <a:solidFill>
            <a:srgbClr val="FFFFFF">
              <a:alpha val="69803"/>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grpSp>
        <p:nvGrpSpPr>
          <p:cNvPr id="117" name="Group 116">
            <a:extLst>
              <a:ext uri="{FF2B5EF4-FFF2-40B4-BE49-F238E27FC236}">
                <a16:creationId xmlns:a16="http://schemas.microsoft.com/office/drawing/2014/main" id="{9D5D1D19-EC3C-4E1E-82CE-55360D68553D}"/>
              </a:ext>
            </a:extLst>
          </p:cNvPr>
          <p:cNvGrpSpPr/>
          <p:nvPr/>
        </p:nvGrpSpPr>
        <p:grpSpPr>
          <a:xfrm>
            <a:off x="8903622" y="4525304"/>
            <a:ext cx="1650641" cy="586710"/>
            <a:chOff x="2611813" y="4634861"/>
            <a:chExt cx="1828800" cy="687139"/>
          </a:xfrm>
        </p:grpSpPr>
        <p:sp>
          <p:nvSpPr>
            <p:cNvPr id="118" name="Rectangle 117">
              <a:extLst>
                <a:ext uri="{FF2B5EF4-FFF2-40B4-BE49-F238E27FC236}">
                  <a16:creationId xmlns:a16="http://schemas.microsoft.com/office/drawing/2014/main" id="{A1366A9A-7FAF-4E4E-A723-382B1384BBBF}"/>
                </a:ext>
              </a:extLst>
            </p:cNvPr>
            <p:cNvSpPr/>
            <p:nvPr/>
          </p:nvSpPr>
          <p:spPr>
            <a:xfrm>
              <a:off x="2611813" y="4634861"/>
              <a:ext cx="1828800" cy="685800"/>
            </a:xfrm>
            <a:prstGeom prst="rect">
              <a:avLst/>
            </a:prstGeom>
            <a:solidFill>
              <a:schemeClr val="accent6"/>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Enrico Guerrini</a:t>
              </a:r>
            </a:p>
            <a:p>
              <a:pPr algn="ctr">
                <a:spcAft>
                  <a:spcPts val="600"/>
                </a:spcAft>
              </a:pPr>
              <a:r>
                <a:rPr lang="en-US" sz="800" b="1" dirty="0" err="1">
                  <a:solidFill>
                    <a:schemeClr val="bg1"/>
                  </a:solidFill>
                </a:rPr>
                <a:t>Estagiário</a:t>
              </a:r>
              <a:endParaRPr lang="en-US" sz="700" dirty="0">
                <a:solidFill>
                  <a:schemeClr val="bg1"/>
                </a:solidFill>
              </a:endParaRPr>
            </a:p>
          </p:txBody>
        </p:sp>
        <p:sp>
          <p:nvSpPr>
            <p:cNvPr id="119" name="Rectangle 118">
              <a:extLst>
                <a:ext uri="{FF2B5EF4-FFF2-40B4-BE49-F238E27FC236}">
                  <a16:creationId xmlns:a16="http://schemas.microsoft.com/office/drawing/2014/main" id="{F286133A-E978-4EE7-90B3-29C079CF38D9}"/>
                </a:ext>
              </a:extLst>
            </p:cNvPr>
            <p:cNvSpPr/>
            <p:nvPr/>
          </p:nvSpPr>
          <p:spPr>
            <a:xfrm>
              <a:off x="4120573" y="518484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a:t>
              </a:r>
              <a:endParaRPr lang="en-US" sz="800" b="1" i="1" dirty="0">
                <a:solidFill>
                  <a:schemeClr val="bg2"/>
                </a:solidFill>
                <a:latin typeface="+mj-lt"/>
              </a:endParaRPr>
            </a:p>
          </p:txBody>
        </p:sp>
      </p:grpSp>
    </p:spTree>
    <p:extLst>
      <p:ext uri="{BB962C8B-B14F-4D97-AF65-F5344CB8AC3E}">
        <p14:creationId xmlns:p14="http://schemas.microsoft.com/office/powerpoint/2010/main" val="225558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5ADD7A-0838-4A94-9F23-860A01CC43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6" name="think-cell Slide" r:id="rId4" imgW="421" imgH="420" progId="TCLayout.ActiveDocument.1">
                  <p:embed/>
                </p:oleObj>
              </mc:Choice>
              <mc:Fallback>
                <p:oleObj name="think-cell Slide" r:id="rId4" imgW="421" imgH="420" progId="TCLayout.ActiveDocument.1">
                  <p:embed/>
                  <p:pic>
                    <p:nvPicPr>
                      <p:cNvPr id="4" name="Object 3" hidden="1">
                        <a:extLst>
                          <a:ext uri="{FF2B5EF4-FFF2-40B4-BE49-F238E27FC236}">
                            <a16:creationId xmlns:a16="http://schemas.microsoft.com/office/drawing/2014/main" id="{1F5ADD7A-0838-4A94-9F23-860A01CC43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65">
            <a:extLst>
              <a:ext uri="{FF2B5EF4-FFF2-40B4-BE49-F238E27FC236}">
                <a16:creationId xmlns:a16="http://schemas.microsoft.com/office/drawing/2014/main" id="{099BCEA4-2E17-4829-ABC5-F41D42E52BB4}"/>
              </a:ext>
            </a:extLst>
          </p:cNvPr>
          <p:cNvSpPr/>
          <p:nvPr/>
        </p:nvSpPr>
        <p:spPr bwMode="auto">
          <a:xfrm>
            <a:off x="3701005" y="904339"/>
            <a:ext cx="1772109" cy="72771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None/>
            </a:pPr>
            <a:r>
              <a:rPr lang="pt-BR" sz="1300" b="1">
                <a:latin typeface="Calibri" pitchFamily="34" charset="0"/>
                <a:cs typeface="Calibri" pitchFamily="34" charset="0"/>
              </a:rPr>
              <a:t>Sócios Executivos</a:t>
            </a:r>
          </a:p>
        </p:txBody>
      </p:sp>
      <p:pic>
        <p:nvPicPr>
          <p:cNvPr id="6" name="Picture 3" descr="C:\Documents and Settings\okidolu\Desktop\Logos e Clipart\Itau.bmp">
            <a:extLst>
              <a:ext uri="{FF2B5EF4-FFF2-40B4-BE49-F238E27FC236}">
                <a16:creationId xmlns:a16="http://schemas.microsoft.com/office/drawing/2014/main" id="{7EE8BC8F-8DA6-43C8-8B5D-B763DED0DCD4}"/>
              </a:ext>
            </a:extLst>
          </p:cNvPr>
          <p:cNvPicPr>
            <a:picLocks noChangeAspect="1" noChangeArrowheads="1"/>
          </p:cNvPicPr>
          <p:nvPr/>
        </p:nvPicPr>
        <p:blipFill>
          <a:blip r:embed="rId6" cstate="print">
            <a:clrChange>
              <a:clrFrom>
                <a:srgbClr val="FFFFFF"/>
              </a:clrFrom>
              <a:clrTo>
                <a:srgbClr val="FFFFFF">
                  <a:alpha val="0"/>
                </a:srgbClr>
              </a:clrTo>
            </a:clrChange>
          </a:blip>
          <a:srcRect l="4057"/>
          <a:stretch>
            <a:fillRect/>
          </a:stretch>
        </p:blipFill>
        <p:spPr bwMode="auto">
          <a:xfrm>
            <a:off x="751170" y="899824"/>
            <a:ext cx="756350" cy="732224"/>
          </a:xfrm>
          <a:prstGeom prst="rect">
            <a:avLst/>
          </a:prstGeom>
          <a:noFill/>
        </p:spPr>
      </p:pic>
      <p:pic>
        <p:nvPicPr>
          <p:cNvPr id="7" name="Picture 2" descr="kinea">
            <a:extLst>
              <a:ext uri="{FF2B5EF4-FFF2-40B4-BE49-F238E27FC236}">
                <a16:creationId xmlns:a16="http://schemas.microsoft.com/office/drawing/2014/main" id="{64442F7C-0DC9-48BD-81DE-8F13F748798C}"/>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00333" y="2388451"/>
            <a:ext cx="1385204" cy="506543"/>
          </a:xfrm>
          <a:prstGeom prst="rect">
            <a:avLst/>
          </a:prstGeom>
          <a:noFill/>
          <a:ln w="9525">
            <a:noFill/>
            <a:miter lim="800000"/>
            <a:headEnd/>
            <a:tailEnd/>
          </a:ln>
        </p:spPr>
      </p:pic>
      <p:cxnSp>
        <p:nvCxnSpPr>
          <p:cNvPr id="8" name="Elbow Connector 77">
            <a:extLst>
              <a:ext uri="{FF2B5EF4-FFF2-40B4-BE49-F238E27FC236}">
                <a16:creationId xmlns:a16="http://schemas.microsoft.com/office/drawing/2014/main" id="{5CE757FD-1010-4A5B-9C99-98222B872788}"/>
              </a:ext>
            </a:extLst>
          </p:cNvPr>
          <p:cNvCxnSpPr>
            <a:stCxn id="6" idx="2"/>
            <a:endCxn id="7" idx="0"/>
          </p:cNvCxnSpPr>
          <p:nvPr/>
        </p:nvCxnSpPr>
        <p:spPr bwMode="auto">
          <a:xfrm rot="16200000" flipH="1">
            <a:off x="1632939" y="1128454"/>
            <a:ext cx="756403" cy="1763590"/>
          </a:xfrm>
          <a:prstGeom prst="bentConnector3">
            <a:avLst>
              <a:gd name="adj1" fmla="val 50000"/>
            </a:avLst>
          </a:prstGeom>
          <a:noFill/>
          <a:ln w="9525" cap="flat" cmpd="sng" algn="ctr">
            <a:solidFill>
              <a:srgbClr val="002060"/>
            </a:solidFill>
            <a:prstDash val="solid"/>
            <a:round/>
            <a:headEnd type="none" w="med" len="med"/>
            <a:tailEnd type="none" w="med" len="med"/>
          </a:ln>
          <a:effectLst/>
        </p:spPr>
      </p:cxnSp>
      <p:cxnSp>
        <p:nvCxnSpPr>
          <p:cNvPr id="9" name="Elbow Connector 78">
            <a:extLst>
              <a:ext uri="{FF2B5EF4-FFF2-40B4-BE49-F238E27FC236}">
                <a16:creationId xmlns:a16="http://schemas.microsoft.com/office/drawing/2014/main" id="{ACA38832-E66E-4D83-B487-7040B22BD8C1}"/>
              </a:ext>
            </a:extLst>
          </p:cNvPr>
          <p:cNvCxnSpPr>
            <a:stCxn id="5" idx="2"/>
            <a:endCxn id="7" idx="0"/>
          </p:cNvCxnSpPr>
          <p:nvPr/>
        </p:nvCxnSpPr>
        <p:spPr bwMode="auto">
          <a:xfrm rot="5400000">
            <a:off x="3361797" y="1163188"/>
            <a:ext cx="756402" cy="1694125"/>
          </a:xfrm>
          <a:prstGeom prst="bentConnector3">
            <a:avLst>
              <a:gd name="adj1" fmla="val 50000"/>
            </a:avLst>
          </a:prstGeom>
          <a:noFill/>
          <a:ln w="9525" cap="flat" cmpd="sng" algn="ctr">
            <a:solidFill>
              <a:srgbClr val="002060"/>
            </a:solidFill>
            <a:prstDash val="solid"/>
            <a:round/>
            <a:headEnd type="none" w="med" len="med"/>
            <a:tailEnd type="none" w="med" len="med"/>
          </a:ln>
          <a:effectLst/>
        </p:spPr>
      </p:cxnSp>
      <p:sp>
        <p:nvSpPr>
          <p:cNvPr id="10" name="Bent Arrow 88">
            <a:extLst>
              <a:ext uri="{FF2B5EF4-FFF2-40B4-BE49-F238E27FC236}">
                <a16:creationId xmlns:a16="http://schemas.microsoft.com/office/drawing/2014/main" id="{A60A8951-43C6-4703-B190-83F848ECF68C}"/>
              </a:ext>
            </a:extLst>
          </p:cNvPr>
          <p:cNvSpPr/>
          <p:nvPr/>
        </p:nvSpPr>
        <p:spPr bwMode="auto">
          <a:xfrm rot="5400000">
            <a:off x="2112468" y="1578057"/>
            <a:ext cx="758650" cy="489701"/>
          </a:xfrm>
          <a:prstGeom prst="bentArrow">
            <a:avLst>
              <a:gd name="adj1" fmla="val 37788"/>
              <a:gd name="adj2" fmla="val 37788"/>
              <a:gd name="adj3" fmla="val 25000"/>
              <a:gd name="adj4" fmla="val 53980"/>
            </a:avLst>
          </a:prstGeom>
          <a:solidFill>
            <a:srgbClr val="1F4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endParaRPr kumimoji="0" lang="pt-BR" sz="1200" b="0" i="0" u="none" strike="noStrike" cap="none" normalizeH="0" baseline="0">
              <a:ln>
                <a:noFill/>
              </a:ln>
              <a:solidFill>
                <a:schemeClr val="tx1"/>
              </a:solidFill>
              <a:effectLst/>
              <a:latin typeface="Calibri" pitchFamily="34" charset="0"/>
              <a:cs typeface="Calibri" pitchFamily="34" charset="0"/>
            </a:endParaRPr>
          </a:p>
        </p:txBody>
      </p:sp>
      <p:sp>
        <p:nvSpPr>
          <p:cNvPr id="11" name="TextBox 89">
            <a:extLst>
              <a:ext uri="{FF2B5EF4-FFF2-40B4-BE49-F238E27FC236}">
                <a16:creationId xmlns:a16="http://schemas.microsoft.com/office/drawing/2014/main" id="{DC7E5B1B-2FC3-4BBF-B7F8-1F5A34D5ACAB}"/>
              </a:ext>
            </a:extLst>
          </p:cNvPr>
          <p:cNvSpPr txBox="1"/>
          <p:nvPr/>
        </p:nvSpPr>
        <p:spPr>
          <a:xfrm>
            <a:off x="1238830" y="1340768"/>
            <a:ext cx="1200251" cy="369332"/>
          </a:xfrm>
          <a:prstGeom prst="rect">
            <a:avLst/>
          </a:prstGeom>
          <a:noFill/>
        </p:spPr>
        <p:txBody>
          <a:bodyPr wrap="square" rtlCol="0">
            <a:spAutoFit/>
          </a:bodyPr>
          <a:lstStyle/>
          <a:p>
            <a:pPr algn="ctr">
              <a:buNone/>
            </a:pPr>
            <a:r>
              <a:rPr lang="pt-BR" sz="900" b="1" dirty="0">
                <a:solidFill>
                  <a:srgbClr val="002060"/>
                </a:solidFill>
                <a:latin typeface="Calibri" pitchFamily="34" charset="0"/>
                <a:cs typeface="Calibri" pitchFamily="34" charset="0"/>
              </a:rPr>
              <a:t>R$500m</a:t>
            </a:r>
            <a:br>
              <a:rPr lang="pt-BR" sz="900" b="1" dirty="0">
                <a:solidFill>
                  <a:srgbClr val="002060"/>
                </a:solidFill>
                <a:latin typeface="Calibri" pitchFamily="34" charset="0"/>
                <a:cs typeface="Calibri" pitchFamily="34" charset="0"/>
              </a:rPr>
            </a:br>
            <a:r>
              <a:rPr lang="pt-BR" sz="900" b="1" dirty="0">
                <a:solidFill>
                  <a:srgbClr val="002060"/>
                </a:solidFill>
                <a:latin typeface="Calibri" pitchFamily="34" charset="0"/>
                <a:cs typeface="Calibri" pitchFamily="34" charset="0"/>
              </a:rPr>
              <a:t>para fundos</a:t>
            </a:r>
          </a:p>
        </p:txBody>
      </p:sp>
      <p:sp>
        <p:nvSpPr>
          <p:cNvPr id="12" name="Freeform 94">
            <a:extLst>
              <a:ext uri="{FF2B5EF4-FFF2-40B4-BE49-F238E27FC236}">
                <a16:creationId xmlns:a16="http://schemas.microsoft.com/office/drawing/2014/main" id="{56ABB506-B4D7-4B8C-968D-0E50D80D045E}"/>
              </a:ext>
            </a:extLst>
          </p:cNvPr>
          <p:cNvSpPr/>
          <p:nvPr/>
        </p:nvSpPr>
        <p:spPr bwMode="auto">
          <a:xfrm>
            <a:off x="321595" y="2979411"/>
            <a:ext cx="5126565" cy="1755610"/>
          </a:xfrm>
          <a:custGeom>
            <a:avLst/>
            <a:gdLst>
              <a:gd name="connsiteX0" fmla="*/ 1143000 w 3898900"/>
              <a:gd name="connsiteY0" fmla="*/ 0 h 1600200"/>
              <a:gd name="connsiteX1" fmla="*/ 0 w 3898900"/>
              <a:gd name="connsiteY1" fmla="*/ 203200 h 1600200"/>
              <a:gd name="connsiteX2" fmla="*/ 2070100 w 3898900"/>
              <a:gd name="connsiteY2" fmla="*/ 1600200 h 1600200"/>
              <a:gd name="connsiteX3" fmla="*/ 3898900 w 3898900"/>
              <a:gd name="connsiteY3" fmla="*/ 203200 h 1600200"/>
              <a:gd name="connsiteX4" fmla="*/ 2781300 w 3898900"/>
              <a:gd name="connsiteY4" fmla="*/ 0 h 1600200"/>
              <a:gd name="connsiteX5" fmla="*/ 1143000 w 3898900"/>
              <a:gd name="connsiteY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8900" h="1600200">
                <a:moveTo>
                  <a:pt x="1143000" y="0"/>
                </a:moveTo>
                <a:lnTo>
                  <a:pt x="0" y="203200"/>
                </a:lnTo>
                <a:lnTo>
                  <a:pt x="2070100" y="1600200"/>
                </a:lnTo>
                <a:lnTo>
                  <a:pt x="3898900" y="203200"/>
                </a:lnTo>
                <a:lnTo>
                  <a:pt x="2781300" y="0"/>
                </a:lnTo>
                <a:lnTo>
                  <a:pt x="1143000" y="0"/>
                </a:lnTo>
                <a:close/>
              </a:path>
            </a:pathLst>
          </a:custGeom>
          <a:gradFill flip="none" rotWithShape="1">
            <a:gsLst>
              <a:gs pos="0">
                <a:srgbClr val="002060"/>
              </a:gs>
              <a:gs pos="69000">
                <a:schemeClr val="accent1">
                  <a:tint val="66000"/>
                  <a:satMod val="160000"/>
                </a:schemeClr>
              </a:gs>
              <a:gs pos="69000">
                <a:schemeClr val="accent1">
                  <a:lumMod val="50000"/>
                  <a:alpha val="39000"/>
                </a:schemeClr>
              </a:gs>
              <a:gs pos="50000">
                <a:schemeClr val="accent1">
                  <a:tint val="44500"/>
                  <a:satMod val="160000"/>
                </a:schemeClr>
              </a:gs>
              <a:gs pos="100000">
                <a:schemeClr val="accent1">
                  <a:tint val="23500"/>
                  <a:satMod val="160000"/>
                </a:schemeClr>
              </a:gs>
            </a:gsLst>
            <a:path path="shape">
              <a:fillToRect l="50000" t="50000" r="50000" b="50000"/>
            </a:path>
            <a:tileRect/>
          </a:gra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pt-BR">
              <a:latin typeface="Calibri" pitchFamily="34" charset="0"/>
              <a:cs typeface="Calibri" pitchFamily="34" charset="0"/>
            </a:endParaRPr>
          </a:p>
        </p:txBody>
      </p:sp>
      <p:sp>
        <p:nvSpPr>
          <p:cNvPr id="13" name="Rectangle 96">
            <a:extLst>
              <a:ext uri="{FF2B5EF4-FFF2-40B4-BE49-F238E27FC236}">
                <a16:creationId xmlns:a16="http://schemas.microsoft.com/office/drawing/2014/main" id="{1EC7C610-D694-42A1-870E-56029B682B09}"/>
              </a:ext>
            </a:extLst>
          </p:cNvPr>
          <p:cNvSpPr/>
          <p:nvPr/>
        </p:nvSpPr>
        <p:spPr bwMode="auto">
          <a:xfrm>
            <a:off x="327783" y="3207576"/>
            <a:ext cx="5128724" cy="3029736"/>
          </a:xfrm>
          <a:prstGeom prst="rec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endParaRPr lang="pt-BR" b="1">
              <a:solidFill>
                <a:schemeClr val="bg1"/>
              </a:solidFill>
              <a:latin typeface="Calibri" pitchFamily="34" charset="0"/>
              <a:cs typeface="Calibri" pitchFamily="34" charset="0"/>
            </a:endParaRPr>
          </a:p>
        </p:txBody>
      </p:sp>
      <p:sp>
        <p:nvSpPr>
          <p:cNvPr id="14" name="Rectangle 98">
            <a:extLst>
              <a:ext uri="{FF2B5EF4-FFF2-40B4-BE49-F238E27FC236}">
                <a16:creationId xmlns:a16="http://schemas.microsoft.com/office/drawing/2014/main" id="{9C005C6E-A5E4-4DEE-B7AB-8B36742CF519}"/>
              </a:ext>
            </a:extLst>
          </p:cNvPr>
          <p:cNvSpPr/>
          <p:nvPr/>
        </p:nvSpPr>
        <p:spPr bwMode="auto">
          <a:xfrm>
            <a:off x="411277" y="3294213"/>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Hedge </a:t>
            </a:r>
            <a:r>
              <a:rPr lang="pt-BR" sz="1100" b="1" i="1" dirty="0" err="1">
                <a:solidFill>
                  <a:schemeClr val="bg1"/>
                </a:solidFill>
                <a:latin typeface="Calibri" pitchFamily="34" charset="0"/>
                <a:cs typeface="Calibri" pitchFamily="34" charset="0"/>
              </a:rPr>
              <a:t>Funds</a:t>
            </a:r>
            <a:endParaRPr lang="pt-BR" sz="1100" b="1" i="1" dirty="0">
              <a:solidFill>
                <a:schemeClr val="bg1"/>
              </a:solidFill>
              <a:latin typeface="Calibri" pitchFamily="34" charset="0"/>
              <a:cs typeface="Calibri" pitchFamily="34" charset="0"/>
            </a:endParaRPr>
          </a:p>
        </p:txBody>
      </p:sp>
      <p:sp>
        <p:nvSpPr>
          <p:cNvPr id="15" name="Rectangle 99">
            <a:extLst>
              <a:ext uri="{FF2B5EF4-FFF2-40B4-BE49-F238E27FC236}">
                <a16:creationId xmlns:a16="http://schemas.microsoft.com/office/drawing/2014/main" id="{168B27E7-308A-4D78-A421-D34242A02E40}"/>
              </a:ext>
            </a:extLst>
          </p:cNvPr>
          <p:cNvSpPr/>
          <p:nvPr/>
        </p:nvSpPr>
        <p:spPr bwMode="auto">
          <a:xfrm>
            <a:off x="411277" y="5517232"/>
            <a:ext cx="1440299" cy="648000"/>
          </a:xfrm>
          <a:prstGeom prst="rect">
            <a:avLst/>
          </a:prstGeom>
          <a:solidFill>
            <a:schemeClr val="accent6">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Private Equity</a:t>
            </a:r>
          </a:p>
        </p:txBody>
      </p:sp>
      <p:sp>
        <p:nvSpPr>
          <p:cNvPr id="16" name="Rectangle 100">
            <a:extLst>
              <a:ext uri="{FF2B5EF4-FFF2-40B4-BE49-F238E27FC236}">
                <a16:creationId xmlns:a16="http://schemas.microsoft.com/office/drawing/2014/main" id="{CBB46464-12FD-4C50-BF69-403A6BF4D94A}"/>
              </a:ext>
            </a:extLst>
          </p:cNvPr>
          <p:cNvSpPr/>
          <p:nvPr/>
        </p:nvSpPr>
        <p:spPr bwMode="auto">
          <a:xfrm>
            <a:off x="411277" y="4787347"/>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Infraestrutura</a:t>
            </a:r>
          </a:p>
        </p:txBody>
      </p:sp>
      <p:sp>
        <p:nvSpPr>
          <p:cNvPr id="17" name="Rectangle 102">
            <a:extLst>
              <a:ext uri="{FF2B5EF4-FFF2-40B4-BE49-F238E27FC236}">
                <a16:creationId xmlns:a16="http://schemas.microsoft.com/office/drawing/2014/main" id="{69BB9ACC-D79A-4AB6-B4E8-92A1D95053C3}"/>
              </a:ext>
            </a:extLst>
          </p:cNvPr>
          <p:cNvSpPr/>
          <p:nvPr/>
        </p:nvSpPr>
        <p:spPr bwMode="auto">
          <a:xfrm>
            <a:off x="1912118" y="3294213"/>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R$50 bilhões</a:t>
            </a:r>
          </a:p>
        </p:txBody>
      </p:sp>
      <p:sp>
        <p:nvSpPr>
          <p:cNvPr id="18" name="Rectangle 103">
            <a:extLst>
              <a:ext uri="{FF2B5EF4-FFF2-40B4-BE49-F238E27FC236}">
                <a16:creationId xmlns:a16="http://schemas.microsoft.com/office/drawing/2014/main" id="{7917CF5E-CE29-4BD6-A7AE-DE1DF85A6046}"/>
              </a:ext>
            </a:extLst>
          </p:cNvPr>
          <p:cNvSpPr/>
          <p:nvPr/>
        </p:nvSpPr>
        <p:spPr bwMode="auto">
          <a:xfrm>
            <a:off x="1912118" y="5517232"/>
            <a:ext cx="3456716" cy="648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R$3 bilhões</a:t>
            </a:r>
          </a:p>
        </p:txBody>
      </p:sp>
      <p:sp>
        <p:nvSpPr>
          <p:cNvPr id="19" name="Rectangle 104">
            <a:extLst>
              <a:ext uri="{FF2B5EF4-FFF2-40B4-BE49-F238E27FC236}">
                <a16:creationId xmlns:a16="http://schemas.microsoft.com/office/drawing/2014/main" id="{0836F526-220D-4AA4-8A42-631DADFAB347}"/>
              </a:ext>
            </a:extLst>
          </p:cNvPr>
          <p:cNvSpPr/>
          <p:nvPr/>
        </p:nvSpPr>
        <p:spPr bwMode="auto">
          <a:xfrm>
            <a:off x="1912118" y="4787347"/>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R$3 bilhões</a:t>
            </a:r>
          </a:p>
        </p:txBody>
      </p:sp>
      <p:sp>
        <p:nvSpPr>
          <p:cNvPr id="20" name="TextBox 115">
            <a:extLst>
              <a:ext uri="{FF2B5EF4-FFF2-40B4-BE49-F238E27FC236}">
                <a16:creationId xmlns:a16="http://schemas.microsoft.com/office/drawing/2014/main" id="{7727F86B-1262-4D13-9820-1C06706FB9C0}"/>
              </a:ext>
            </a:extLst>
          </p:cNvPr>
          <p:cNvSpPr txBox="1"/>
          <p:nvPr/>
        </p:nvSpPr>
        <p:spPr>
          <a:xfrm>
            <a:off x="-129322" y="1988840"/>
            <a:ext cx="2383850" cy="400111"/>
          </a:xfrm>
          <a:prstGeom prst="rect">
            <a:avLst/>
          </a:prstGeom>
          <a:noFill/>
        </p:spPr>
        <p:txBody>
          <a:bodyPr wrap="square" rtlCol="0">
            <a:spAutoFit/>
          </a:bodyPr>
          <a:lstStyle/>
          <a:p>
            <a:pPr algn="r">
              <a:buNone/>
            </a:pPr>
            <a:r>
              <a:rPr lang="pt-BR" sz="1000" b="1" dirty="0">
                <a:latin typeface="Calibri" pitchFamily="34" charset="0"/>
                <a:cs typeface="Calibri" pitchFamily="34" charset="0"/>
              </a:rPr>
              <a:t>80% de Participação</a:t>
            </a:r>
          </a:p>
          <a:p>
            <a:pPr algn="r">
              <a:buNone/>
            </a:pPr>
            <a:r>
              <a:rPr lang="pt-BR" sz="1000" b="1" dirty="0">
                <a:solidFill>
                  <a:srgbClr val="002060"/>
                </a:solidFill>
                <a:latin typeface="Calibri" pitchFamily="34" charset="0"/>
                <a:cs typeface="Calibri" pitchFamily="34" charset="0"/>
              </a:rPr>
              <a:t>50% dos Lucros</a:t>
            </a:r>
          </a:p>
        </p:txBody>
      </p:sp>
      <p:sp>
        <p:nvSpPr>
          <p:cNvPr id="21" name="Rectangle 100">
            <a:extLst>
              <a:ext uri="{FF2B5EF4-FFF2-40B4-BE49-F238E27FC236}">
                <a16:creationId xmlns:a16="http://schemas.microsoft.com/office/drawing/2014/main" id="{74C016E4-C36A-4163-BC40-2BCA7F70F3F7}"/>
              </a:ext>
            </a:extLst>
          </p:cNvPr>
          <p:cNvSpPr/>
          <p:nvPr/>
        </p:nvSpPr>
        <p:spPr bwMode="auto">
          <a:xfrm>
            <a:off x="411277" y="4045358"/>
            <a:ext cx="1440299" cy="648000"/>
          </a:xfrm>
          <a:prstGeom prst="rect">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SzTx/>
              <a:buNone/>
              <a:tabLst/>
            </a:pPr>
            <a:r>
              <a:rPr lang="pt-BR" sz="1100" b="1" i="1" dirty="0">
                <a:solidFill>
                  <a:schemeClr val="bg1"/>
                </a:solidFill>
                <a:latin typeface="Calibri" pitchFamily="34" charset="0"/>
                <a:cs typeface="Calibri" pitchFamily="34" charset="0"/>
              </a:rPr>
              <a:t>Real </a:t>
            </a:r>
            <a:r>
              <a:rPr lang="pt-BR" sz="1100" b="1" i="1" dirty="0" err="1">
                <a:solidFill>
                  <a:schemeClr val="bg1"/>
                </a:solidFill>
                <a:latin typeface="Calibri" pitchFamily="34" charset="0"/>
                <a:cs typeface="Calibri" pitchFamily="34" charset="0"/>
              </a:rPr>
              <a:t>Estate</a:t>
            </a:r>
            <a:endParaRPr lang="pt-BR" sz="1100" b="1" i="1" dirty="0">
              <a:solidFill>
                <a:schemeClr val="bg1"/>
              </a:solidFill>
              <a:latin typeface="Calibri" pitchFamily="34" charset="0"/>
              <a:cs typeface="Calibri" pitchFamily="34" charset="0"/>
            </a:endParaRPr>
          </a:p>
        </p:txBody>
      </p:sp>
      <p:sp>
        <p:nvSpPr>
          <p:cNvPr id="22" name="Rectangle 104">
            <a:extLst>
              <a:ext uri="{FF2B5EF4-FFF2-40B4-BE49-F238E27FC236}">
                <a16:creationId xmlns:a16="http://schemas.microsoft.com/office/drawing/2014/main" id="{0006E6E3-A52E-4FBC-AE9C-8B4DAAFF1065}"/>
              </a:ext>
            </a:extLst>
          </p:cNvPr>
          <p:cNvSpPr/>
          <p:nvPr/>
        </p:nvSpPr>
        <p:spPr bwMode="auto">
          <a:xfrm>
            <a:off x="1912118" y="4045358"/>
            <a:ext cx="3456716" cy="648000"/>
          </a:xfrm>
          <a:prstGeom prst="rect">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90000"/>
              </a:lnSpc>
              <a:buClr>
                <a:srgbClr val="FF6600"/>
              </a:buClr>
              <a:buSzPct val="120000"/>
              <a:tabLst>
                <a:tab pos="4000500" algn="l"/>
              </a:tabLst>
              <a:defRPr/>
            </a:pPr>
            <a:r>
              <a:rPr lang="pt-BR" sz="1100" b="1" kern="0" dirty="0">
                <a:latin typeface="Calibri" pitchFamily="34" charset="0"/>
                <a:cs typeface="Calibri" pitchFamily="34" charset="0"/>
              </a:rPr>
              <a:t>                              Tamanho: R$15 bilhões</a:t>
            </a:r>
          </a:p>
        </p:txBody>
      </p:sp>
      <p:graphicFrame>
        <p:nvGraphicFramePr>
          <p:cNvPr id="69" name="Table 68">
            <a:extLst>
              <a:ext uri="{FF2B5EF4-FFF2-40B4-BE49-F238E27FC236}">
                <a16:creationId xmlns:a16="http://schemas.microsoft.com/office/drawing/2014/main" id="{002C61CD-1E98-4024-8427-4BE821C2F695}"/>
              </a:ext>
            </a:extLst>
          </p:cNvPr>
          <p:cNvGraphicFramePr>
            <a:graphicFrameLocks noGrp="1"/>
          </p:cNvGraphicFramePr>
          <p:nvPr/>
        </p:nvGraphicFramePr>
        <p:xfrm>
          <a:off x="9778686" y="940022"/>
          <a:ext cx="1867054" cy="302304"/>
        </p:xfrm>
        <a:graphic>
          <a:graphicData uri="http://schemas.openxmlformats.org/drawingml/2006/table">
            <a:tbl>
              <a:tblPr firstRow="1" bandRow="1">
                <a:tableStyleId>{5C22544A-7EE6-4342-B048-85BDC9FD1C3A}</a:tableStyleId>
              </a:tblPr>
              <a:tblGrid>
                <a:gridCol w="256219">
                  <a:extLst>
                    <a:ext uri="{9D8B030D-6E8A-4147-A177-3AD203B41FA5}">
                      <a16:colId xmlns:a16="http://schemas.microsoft.com/office/drawing/2014/main" val="20000"/>
                    </a:ext>
                  </a:extLst>
                </a:gridCol>
                <a:gridCol w="1610835">
                  <a:extLst>
                    <a:ext uri="{9D8B030D-6E8A-4147-A177-3AD203B41FA5}">
                      <a16:colId xmlns:a16="http://schemas.microsoft.com/office/drawing/2014/main" val="20001"/>
                    </a:ext>
                  </a:extLst>
                </a:gridCol>
              </a:tblGrid>
              <a:tr h="151152">
                <a:tc>
                  <a:txBody>
                    <a:bodyPr/>
                    <a:lstStyle/>
                    <a:p>
                      <a:pPr algn="ctr"/>
                      <a:r>
                        <a:rPr lang="en-US" sz="700" dirty="0">
                          <a:latin typeface="+mj-l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1CC"/>
                    </a:solidFill>
                  </a:tcPr>
                </a:tc>
                <a:tc>
                  <a:txBody>
                    <a:bodyPr/>
                    <a:lstStyle/>
                    <a:p>
                      <a:r>
                        <a:rPr lang="pt-BR" sz="700" b="1" kern="1200" dirty="0">
                          <a:solidFill>
                            <a:sysClr val="windowText" lastClr="000000"/>
                          </a:solidFill>
                          <a:latin typeface="+mn-lt"/>
                          <a:ea typeface="+mn-ea"/>
                          <a:cs typeface="+mn-cs"/>
                        </a:rPr>
                        <a:t>Anos de experiência em Private Equity</a:t>
                      </a:r>
                    </a:p>
                  </a:txBody>
                  <a:tcPr marL="8253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1152">
                <a:tc>
                  <a:txBody>
                    <a:bodyPr/>
                    <a:lstStyle/>
                    <a:p>
                      <a:pPr algn="ctr"/>
                      <a:r>
                        <a:rPr lang="en-US" sz="700" b="1" dirty="0">
                          <a:solidFill>
                            <a:schemeClr val="bg1"/>
                          </a:solidFill>
                          <a:latin typeface="+mj-lt"/>
                        </a:rPr>
                        <a:t>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r>
                        <a:rPr lang="en-US" sz="700" b="1" dirty="0" err="1">
                          <a:solidFill>
                            <a:sysClr val="windowText" lastClr="000000"/>
                          </a:solidFill>
                          <a:latin typeface="+mj-lt"/>
                        </a:rPr>
                        <a:t>Membro</a:t>
                      </a:r>
                      <a:r>
                        <a:rPr lang="en-US" sz="700" b="1" dirty="0">
                          <a:solidFill>
                            <a:sysClr val="windowText" lastClr="000000"/>
                          </a:solidFill>
                          <a:latin typeface="+mj-lt"/>
                        </a:rPr>
                        <a:t> do </a:t>
                      </a:r>
                      <a:r>
                        <a:rPr lang="en-US" sz="700" b="1" dirty="0" err="1">
                          <a:solidFill>
                            <a:sysClr val="windowText" lastClr="000000"/>
                          </a:solidFill>
                          <a:latin typeface="+mj-lt"/>
                        </a:rPr>
                        <a:t>Comitê</a:t>
                      </a:r>
                      <a:r>
                        <a:rPr lang="en-US" sz="700" b="1" dirty="0">
                          <a:solidFill>
                            <a:sysClr val="windowText" lastClr="000000"/>
                          </a:solidFill>
                          <a:latin typeface="+mj-lt"/>
                        </a:rPr>
                        <a:t> de </a:t>
                      </a:r>
                      <a:r>
                        <a:rPr lang="en-US" sz="700" b="1" dirty="0" err="1">
                          <a:solidFill>
                            <a:sysClr val="windowText" lastClr="000000"/>
                          </a:solidFill>
                          <a:latin typeface="+mj-lt"/>
                        </a:rPr>
                        <a:t>Investimentos</a:t>
                      </a:r>
                      <a:r>
                        <a:rPr lang="en-US" sz="700" b="1" dirty="0">
                          <a:solidFill>
                            <a:sysClr val="windowText" lastClr="000000"/>
                          </a:solidFill>
                          <a:latin typeface="+mj-lt"/>
                        </a:rPr>
                        <a:t> </a:t>
                      </a:r>
                      <a:endParaRPr lang="en-US" sz="700" b="1" baseline="30000" dirty="0">
                        <a:solidFill>
                          <a:sysClr val="windowText" lastClr="000000"/>
                        </a:solidFill>
                        <a:latin typeface="+mj-lt"/>
                      </a:endParaRPr>
                    </a:p>
                  </a:txBody>
                  <a:tcPr marL="8253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70" name="Group 69">
            <a:extLst>
              <a:ext uri="{FF2B5EF4-FFF2-40B4-BE49-F238E27FC236}">
                <a16:creationId xmlns:a16="http://schemas.microsoft.com/office/drawing/2014/main" id="{C24720C5-16E7-4B3E-8354-69420F38B7FB}"/>
              </a:ext>
            </a:extLst>
          </p:cNvPr>
          <p:cNvGrpSpPr/>
          <p:nvPr/>
        </p:nvGrpSpPr>
        <p:grpSpPr>
          <a:xfrm>
            <a:off x="7860246" y="753114"/>
            <a:ext cx="1652054" cy="585568"/>
            <a:chOff x="3680158" y="1999670"/>
            <a:chExt cx="1830366" cy="685800"/>
          </a:xfrm>
        </p:grpSpPr>
        <p:sp>
          <p:nvSpPr>
            <p:cNvPr id="71" name="Rectangle 70">
              <a:extLst>
                <a:ext uri="{FF2B5EF4-FFF2-40B4-BE49-F238E27FC236}">
                  <a16:creationId xmlns:a16="http://schemas.microsoft.com/office/drawing/2014/main" id="{0CDA9151-C218-4AFD-BA88-F0D74322CAB5}"/>
                </a:ext>
              </a:extLst>
            </p:cNvPr>
            <p:cNvSpPr/>
            <p:nvPr/>
          </p:nvSpPr>
          <p:spPr>
            <a:xfrm>
              <a:off x="3680158" y="1999670"/>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50" b="1" dirty="0">
                  <a:solidFill>
                    <a:schemeClr val="bg1"/>
                  </a:solidFill>
                  <a:latin typeface="+mj-lt"/>
                </a:rPr>
                <a:t>Cristiano Lauretti</a:t>
              </a:r>
            </a:p>
            <a:p>
              <a:pPr algn="ctr">
                <a:spcAft>
                  <a:spcPts val="0"/>
                </a:spcAft>
              </a:pPr>
              <a:r>
                <a:rPr lang="en-US" sz="800" b="1" dirty="0">
                  <a:solidFill>
                    <a:schemeClr val="bg1"/>
                  </a:solidFill>
                  <a:latin typeface="+mj-lt"/>
                </a:rPr>
                <a:t>Managing Partner, </a:t>
              </a:r>
            </a:p>
            <a:p>
              <a:pPr algn="ctr">
                <a:spcAft>
                  <a:spcPts val="0"/>
                </a:spcAft>
              </a:pPr>
              <a:r>
                <a:rPr lang="en-US" sz="800" b="1" dirty="0">
                  <a:solidFill>
                    <a:schemeClr val="bg1"/>
                  </a:solidFill>
                  <a:latin typeface="+mj-lt"/>
                </a:rPr>
                <a:t>Head of Private Equity</a:t>
              </a:r>
            </a:p>
            <a:p>
              <a:pPr algn="ctr"/>
              <a:r>
                <a:rPr lang="en-US" sz="800" b="1" i="1" dirty="0">
                  <a:solidFill>
                    <a:schemeClr val="bg1"/>
                  </a:solidFill>
                  <a:latin typeface="+mj-lt"/>
                </a:rPr>
                <a:t>AIG Capital Partners</a:t>
              </a:r>
            </a:p>
          </p:txBody>
        </p:sp>
        <p:sp>
          <p:nvSpPr>
            <p:cNvPr id="72" name="Rectangle 71">
              <a:extLst>
                <a:ext uri="{FF2B5EF4-FFF2-40B4-BE49-F238E27FC236}">
                  <a16:creationId xmlns:a16="http://schemas.microsoft.com/office/drawing/2014/main" id="{682D702A-A1AB-4CF3-BEED-D0CBF0213185}"/>
                </a:ext>
              </a:extLst>
            </p:cNvPr>
            <p:cNvSpPr/>
            <p:nvPr/>
          </p:nvSpPr>
          <p:spPr>
            <a:xfrm>
              <a:off x="5190484" y="254831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1"/>
                  </a:solidFill>
                  <a:latin typeface="+mj-lt"/>
                </a:rPr>
                <a:t>21</a:t>
              </a:r>
              <a:endParaRPr lang="en-US" sz="800" b="1" i="1" dirty="0">
                <a:solidFill>
                  <a:schemeClr val="bg1"/>
                </a:solidFill>
                <a:latin typeface="+mj-lt"/>
              </a:endParaRPr>
            </a:p>
          </p:txBody>
        </p:sp>
        <p:sp>
          <p:nvSpPr>
            <p:cNvPr id="73" name="Rectangle 72">
              <a:extLst>
                <a:ext uri="{FF2B5EF4-FFF2-40B4-BE49-F238E27FC236}">
                  <a16:creationId xmlns:a16="http://schemas.microsoft.com/office/drawing/2014/main" id="{6F81F7BA-7E66-4C4A-A34D-BB605203E96B}"/>
                </a:ext>
              </a:extLst>
            </p:cNvPr>
            <p:cNvSpPr/>
            <p:nvPr/>
          </p:nvSpPr>
          <p:spPr>
            <a:xfrm>
              <a:off x="3687299" y="2548310"/>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4" name="Group 73">
            <a:extLst>
              <a:ext uri="{FF2B5EF4-FFF2-40B4-BE49-F238E27FC236}">
                <a16:creationId xmlns:a16="http://schemas.microsoft.com/office/drawing/2014/main" id="{3689DB11-C3A0-468F-9F82-7E78AD73AE8D}"/>
              </a:ext>
            </a:extLst>
          </p:cNvPr>
          <p:cNvGrpSpPr/>
          <p:nvPr/>
        </p:nvGrpSpPr>
        <p:grpSpPr>
          <a:xfrm>
            <a:off x="5939906" y="1507023"/>
            <a:ext cx="5482163" cy="587780"/>
            <a:chOff x="1556618" y="2651047"/>
            <a:chExt cx="6073872" cy="688391"/>
          </a:xfrm>
        </p:grpSpPr>
        <p:grpSp>
          <p:nvGrpSpPr>
            <p:cNvPr id="75" name="Group 74">
              <a:extLst>
                <a:ext uri="{FF2B5EF4-FFF2-40B4-BE49-F238E27FC236}">
                  <a16:creationId xmlns:a16="http://schemas.microsoft.com/office/drawing/2014/main" id="{C255A200-C286-4836-80E5-E3B0806A56ED}"/>
                </a:ext>
              </a:extLst>
            </p:cNvPr>
            <p:cNvGrpSpPr/>
            <p:nvPr/>
          </p:nvGrpSpPr>
          <p:grpSpPr>
            <a:xfrm>
              <a:off x="1556618" y="2653638"/>
              <a:ext cx="1828800" cy="685800"/>
              <a:chOff x="482037" y="2915295"/>
              <a:chExt cx="1828800" cy="685800"/>
            </a:xfrm>
          </p:grpSpPr>
          <p:sp>
            <p:nvSpPr>
              <p:cNvPr id="84" name="Rectangle 83">
                <a:extLst>
                  <a:ext uri="{FF2B5EF4-FFF2-40B4-BE49-F238E27FC236}">
                    <a16:creationId xmlns:a16="http://schemas.microsoft.com/office/drawing/2014/main" id="{812E6471-7204-4BE8-8CB6-9E4E82DCDCFF}"/>
                  </a:ext>
                </a:extLst>
              </p:cNvPr>
              <p:cNvSpPr/>
              <p:nvPr/>
            </p:nvSpPr>
            <p:spPr>
              <a:xfrm>
                <a:off x="482037" y="2915295"/>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Eduardo Marrachine</a:t>
                </a:r>
              </a:p>
              <a:p>
                <a:pPr algn="ctr">
                  <a:spcAft>
                    <a:spcPts val="300"/>
                  </a:spcAft>
                </a:pPr>
                <a:r>
                  <a:rPr lang="en-US" sz="800" b="1" dirty="0" err="1">
                    <a:solidFill>
                      <a:schemeClr val="bg1"/>
                    </a:solidFill>
                    <a:latin typeface="+mj-lt"/>
                  </a:rPr>
                  <a:t>Sócio</a:t>
                </a:r>
                <a:endParaRPr lang="en-US" sz="800" b="1" dirty="0">
                  <a:solidFill>
                    <a:schemeClr val="bg1"/>
                  </a:solidFill>
                  <a:latin typeface="+mj-lt"/>
                </a:endParaRPr>
              </a:p>
              <a:p>
                <a:pPr lvl="0" algn="ctr">
                  <a:spcBef>
                    <a:spcPts val="200"/>
                  </a:spcBef>
                </a:pPr>
                <a:r>
                  <a:rPr lang="en-US" sz="800" b="1" i="1" dirty="0">
                    <a:solidFill>
                      <a:schemeClr val="bg1"/>
                    </a:solidFill>
                  </a:rPr>
                  <a:t>AIG Capital Partners</a:t>
                </a:r>
                <a:endParaRPr lang="en-US" sz="800" b="1" dirty="0">
                  <a:solidFill>
                    <a:schemeClr val="bg1"/>
                  </a:solidFill>
                </a:endParaRPr>
              </a:p>
            </p:txBody>
          </p:sp>
          <p:sp>
            <p:nvSpPr>
              <p:cNvPr id="85" name="Rectangle 84">
                <a:extLst>
                  <a:ext uri="{FF2B5EF4-FFF2-40B4-BE49-F238E27FC236}">
                    <a16:creationId xmlns:a16="http://schemas.microsoft.com/office/drawing/2014/main" id="{E3BB5D21-5BBD-4457-8AF5-B5F8ADE0F9FA}"/>
                  </a:ext>
                </a:extLst>
              </p:cNvPr>
              <p:cNvSpPr/>
              <p:nvPr/>
            </p:nvSpPr>
            <p:spPr>
              <a:xfrm>
                <a:off x="1990797" y="3463935"/>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latin typeface="+mj-lt"/>
                  </a:rPr>
                  <a:t>21</a:t>
                </a:r>
                <a:endParaRPr lang="en-US" sz="800" b="1" i="1" dirty="0">
                  <a:latin typeface="+mj-lt"/>
                </a:endParaRPr>
              </a:p>
            </p:txBody>
          </p:sp>
          <p:sp>
            <p:nvSpPr>
              <p:cNvPr id="86" name="Rectangle 85">
                <a:extLst>
                  <a:ext uri="{FF2B5EF4-FFF2-40B4-BE49-F238E27FC236}">
                    <a16:creationId xmlns:a16="http://schemas.microsoft.com/office/drawing/2014/main" id="{EAB8BCC9-49A7-4DFE-A061-B90B09635A15}"/>
                  </a:ext>
                </a:extLst>
              </p:cNvPr>
              <p:cNvSpPr/>
              <p:nvPr/>
            </p:nvSpPr>
            <p:spPr>
              <a:xfrm>
                <a:off x="482037" y="3463935"/>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6" name="Group 75">
              <a:extLst>
                <a:ext uri="{FF2B5EF4-FFF2-40B4-BE49-F238E27FC236}">
                  <a16:creationId xmlns:a16="http://schemas.microsoft.com/office/drawing/2014/main" id="{3CFBFCE5-BE0B-471B-B05C-FDB0DDDB6590}"/>
                </a:ext>
              </a:extLst>
            </p:cNvPr>
            <p:cNvGrpSpPr/>
            <p:nvPr/>
          </p:nvGrpSpPr>
          <p:grpSpPr>
            <a:xfrm>
              <a:off x="3679156" y="2651047"/>
              <a:ext cx="1828800" cy="685800"/>
              <a:chOff x="4716887" y="2912704"/>
              <a:chExt cx="1828800" cy="685800"/>
            </a:xfrm>
          </p:grpSpPr>
          <p:sp>
            <p:nvSpPr>
              <p:cNvPr id="81" name="Rectangle 80">
                <a:extLst>
                  <a:ext uri="{FF2B5EF4-FFF2-40B4-BE49-F238E27FC236}">
                    <a16:creationId xmlns:a16="http://schemas.microsoft.com/office/drawing/2014/main" id="{B817A694-06B5-4352-BED1-ECAFAB115868}"/>
                  </a:ext>
                </a:extLst>
              </p:cNvPr>
              <p:cNvSpPr/>
              <p:nvPr/>
            </p:nvSpPr>
            <p:spPr>
              <a:xfrm>
                <a:off x="4716887" y="2912704"/>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Diego Santos</a:t>
                </a:r>
              </a:p>
              <a:p>
                <a:pPr algn="ctr">
                  <a:spcAft>
                    <a:spcPts val="300"/>
                  </a:spcAft>
                </a:pPr>
                <a:r>
                  <a:rPr lang="en-US" sz="800" b="1" dirty="0" err="1">
                    <a:solidFill>
                      <a:schemeClr val="bg1"/>
                    </a:solidFill>
                  </a:rPr>
                  <a:t>Sócio</a:t>
                </a:r>
                <a:endParaRPr lang="en-US" sz="800" b="1" dirty="0">
                  <a:solidFill>
                    <a:schemeClr val="bg1"/>
                  </a:solidFill>
                  <a:latin typeface="+mj-lt"/>
                </a:endParaRPr>
              </a:p>
              <a:p>
                <a:pPr lvl="0" algn="ctr">
                  <a:spcBef>
                    <a:spcPts val="200"/>
                  </a:spcBef>
                </a:pPr>
                <a:r>
                  <a:rPr lang="en-US" sz="800" b="1" i="1" dirty="0">
                    <a:solidFill>
                      <a:schemeClr val="bg1"/>
                    </a:solidFill>
                  </a:rPr>
                  <a:t>AIG Capital Partners</a:t>
                </a:r>
                <a:endParaRPr lang="en-US" sz="800" b="1" dirty="0">
                  <a:solidFill>
                    <a:prstClr val="white"/>
                  </a:solidFill>
                </a:endParaRPr>
              </a:p>
            </p:txBody>
          </p:sp>
          <p:sp>
            <p:nvSpPr>
              <p:cNvPr id="82" name="Rectangle 81">
                <a:extLst>
                  <a:ext uri="{FF2B5EF4-FFF2-40B4-BE49-F238E27FC236}">
                    <a16:creationId xmlns:a16="http://schemas.microsoft.com/office/drawing/2014/main" id="{9D2103A0-756B-413A-BD0F-6EDC96678230}"/>
                  </a:ext>
                </a:extLst>
              </p:cNvPr>
              <p:cNvSpPr/>
              <p:nvPr/>
            </p:nvSpPr>
            <p:spPr>
              <a:xfrm>
                <a:off x="6225647" y="3461344"/>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11</a:t>
                </a:r>
                <a:endParaRPr lang="en-US" sz="800" b="1" i="1" dirty="0">
                  <a:solidFill>
                    <a:schemeClr val="bg2"/>
                  </a:solidFill>
                  <a:latin typeface="+mj-lt"/>
                </a:endParaRPr>
              </a:p>
            </p:txBody>
          </p:sp>
          <p:sp>
            <p:nvSpPr>
              <p:cNvPr id="83" name="Rectangle 82">
                <a:extLst>
                  <a:ext uri="{FF2B5EF4-FFF2-40B4-BE49-F238E27FC236}">
                    <a16:creationId xmlns:a16="http://schemas.microsoft.com/office/drawing/2014/main" id="{6A820901-69A6-48B5-B153-6229E1D129A8}"/>
                  </a:ext>
                </a:extLst>
              </p:cNvPr>
              <p:cNvSpPr/>
              <p:nvPr/>
            </p:nvSpPr>
            <p:spPr>
              <a:xfrm>
                <a:off x="4716887" y="3461344"/>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nvGrpSpPr>
            <p:cNvPr id="77" name="Group 76">
              <a:extLst>
                <a:ext uri="{FF2B5EF4-FFF2-40B4-BE49-F238E27FC236}">
                  <a16:creationId xmlns:a16="http://schemas.microsoft.com/office/drawing/2014/main" id="{03489A54-2EB2-4F5D-9852-1DF9146146A8}"/>
                </a:ext>
              </a:extLst>
            </p:cNvPr>
            <p:cNvGrpSpPr/>
            <p:nvPr/>
          </p:nvGrpSpPr>
          <p:grpSpPr>
            <a:xfrm>
              <a:off x="5801690" y="2653638"/>
              <a:ext cx="1828800" cy="685800"/>
              <a:chOff x="6849643" y="2915295"/>
              <a:chExt cx="1828800" cy="685800"/>
            </a:xfrm>
          </p:grpSpPr>
          <p:sp>
            <p:nvSpPr>
              <p:cNvPr id="78" name="Rectangle 77">
                <a:extLst>
                  <a:ext uri="{FF2B5EF4-FFF2-40B4-BE49-F238E27FC236}">
                    <a16:creationId xmlns:a16="http://schemas.microsoft.com/office/drawing/2014/main" id="{A80549B4-42D0-45BD-BBD1-68D49D6E169F}"/>
                  </a:ext>
                </a:extLst>
              </p:cNvPr>
              <p:cNvSpPr/>
              <p:nvPr/>
            </p:nvSpPr>
            <p:spPr>
              <a:xfrm>
                <a:off x="6849643" y="2915295"/>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1000" b="1" dirty="0">
                    <a:solidFill>
                      <a:schemeClr val="bg1"/>
                    </a:solidFill>
                    <a:latin typeface="+mj-lt"/>
                  </a:rPr>
                  <a:t>Camilo Ramos</a:t>
                </a:r>
              </a:p>
              <a:p>
                <a:pPr algn="ctr">
                  <a:spcAft>
                    <a:spcPts val="300"/>
                  </a:spcAft>
                </a:pPr>
                <a:r>
                  <a:rPr lang="en-US" sz="800" b="1" dirty="0" err="1">
                    <a:solidFill>
                      <a:schemeClr val="bg1"/>
                    </a:solidFill>
                  </a:rPr>
                  <a:t>Sócio</a:t>
                </a:r>
                <a:endParaRPr lang="en-US" sz="800" b="1" dirty="0">
                  <a:solidFill>
                    <a:schemeClr val="bg1"/>
                  </a:solidFill>
                  <a:latin typeface="+mj-lt"/>
                </a:endParaRPr>
              </a:p>
              <a:p>
                <a:pPr lvl="0" algn="ctr">
                  <a:spcBef>
                    <a:spcPts val="100"/>
                  </a:spcBef>
                </a:pPr>
                <a:r>
                  <a:rPr lang="en-US" sz="800" b="1" i="1" dirty="0">
                    <a:solidFill>
                      <a:prstClr val="white"/>
                    </a:solidFill>
                  </a:rPr>
                  <a:t>Itaú BBA Investment Bank</a:t>
                </a:r>
              </a:p>
            </p:txBody>
          </p:sp>
          <p:sp>
            <p:nvSpPr>
              <p:cNvPr id="79" name="Rectangle 78">
                <a:extLst>
                  <a:ext uri="{FF2B5EF4-FFF2-40B4-BE49-F238E27FC236}">
                    <a16:creationId xmlns:a16="http://schemas.microsoft.com/office/drawing/2014/main" id="{99572096-B057-4B25-9AF8-ED8C26CAA893}"/>
                  </a:ext>
                </a:extLst>
              </p:cNvPr>
              <p:cNvSpPr/>
              <p:nvPr/>
            </p:nvSpPr>
            <p:spPr>
              <a:xfrm>
                <a:off x="8358403" y="3463935"/>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10</a:t>
                </a:r>
                <a:endParaRPr lang="en-US" sz="800" b="1" i="1" dirty="0">
                  <a:solidFill>
                    <a:schemeClr val="bg2"/>
                  </a:solidFill>
                  <a:latin typeface="+mj-lt"/>
                </a:endParaRPr>
              </a:p>
            </p:txBody>
          </p:sp>
          <p:sp>
            <p:nvSpPr>
              <p:cNvPr id="80" name="Rectangle 79">
                <a:extLst>
                  <a:ext uri="{FF2B5EF4-FFF2-40B4-BE49-F238E27FC236}">
                    <a16:creationId xmlns:a16="http://schemas.microsoft.com/office/drawing/2014/main" id="{AE3E343E-AF4E-465A-B707-555DC8A6D36F}"/>
                  </a:ext>
                </a:extLst>
              </p:cNvPr>
              <p:cNvSpPr/>
              <p:nvPr/>
            </p:nvSpPr>
            <p:spPr>
              <a:xfrm>
                <a:off x="6857684" y="3463935"/>
                <a:ext cx="32004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i="1" dirty="0">
                    <a:solidFill>
                      <a:schemeClr val="bg1"/>
                    </a:solidFill>
                    <a:latin typeface="+mj-lt"/>
                  </a:rPr>
                  <a:t>CI</a:t>
                </a:r>
              </a:p>
            </p:txBody>
          </p:sp>
        </p:grpSp>
      </p:grpSp>
      <p:grpSp>
        <p:nvGrpSpPr>
          <p:cNvPr id="87" name="Group 86">
            <a:extLst>
              <a:ext uri="{FF2B5EF4-FFF2-40B4-BE49-F238E27FC236}">
                <a16:creationId xmlns:a16="http://schemas.microsoft.com/office/drawing/2014/main" id="{15EF705C-2A89-4F3E-B686-05F4ACF65B0C}"/>
              </a:ext>
            </a:extLst>
          </p:cNvPr>
          <p:cNvGrpSpPr/>
          <p:nvPr/>
        </p:nvGrpSpPr>
        <p:grpSpPr>
          <a:xfrm>
            <a:off x="6987861" y="2262905"/>
            <a:ext cx="3566402" cy="585568"/>
            <a:chOff x="2604573" y="3512367"/>
            <a:chExt cx="3951336" cy="685800"/>
          </a:xfrm>
        </p:grpSpPr>
        <p:grpSp>
          <p:nvGrpSpPr>
            <p:cNvPr id="88" name="Group 87">
              <a:extLst>
                <a:ext uri="{FF2B5EF4-FFF2-40B4-BE49-F238E27FC236}">
                  <a16:creationId xmlns:a16="http://schemas.microsoft.com/office/drawing/2014/main" id="{331518D0-8619-4D7E-AC90-0E5E46C8E30D}"/>
                </a:ext>
              </a:extLst>
            </p:cNvPr>
            <p:cNvGrpSpPr/>
            <p:nvPr/>
          </p:nvGrpSpPr>
          <p:grpSpPr>
            <a:xfrm>
              <a:off x="2604573" y="3512367"/>
              <a:ext cx="1828800" cy="685800"/>
              <a:chOff x="2611813" y="3783747"/>
              <a:chExt cx="1828800" cy="685800"/>
            </a:xfrm>
          </p:grpSpPr>
          <p:sp>
            <p:nvSpPr>
              <p:cNvPr id="92" name="Rectangle 91">
                <a:extLst>
                  <a:ext uri="{FF2B5EF4-FFF2-40B4-BE49-F238E27FC236}">
                    <a16:creationId xmlns:a16="http://schemas.microsoft.com/office/drawing/2014/main" id="{0C752CD1-C44B-42B8-84DA-4BE555E27FCF}"/>
                  </a:ext>
                </a:extLst>
              </p:cNvPr>
              <p:cNvSpPr/>
              <p:nvPr/>
            </p:nvSpPr>
            <p:spPr>
              <a:xfrm>
                <a:off x="2611813"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900" b="1" dirty="0">
                    <a:solidFill>
                      <a:schemeClr val="bg1"/>
                    </a:solidFill>
                  </a:rPr>
                  <a:t>Eric Varga</a:t>
                </a:r>
              </a:p>
              <a:p>
                <a:pPr algn="ctr">
                  <a:spcAft>
                    <a:spcPts val="300"/>
                  </a:spcAft>
                </a:pPr>
                <a:r>
                  <a:rPr lang="en-US" sz="800" b="1" dirty="0">
                    <a:solidFill>
                      <a:schemeClr val="bg1"/>
                    </a:solidFill>
                  </a:rPr>
                  <a:t>Vice-</a:t>
                </a:r>
                <a:r>
                  <a:rPr lang="en-US" sz="800" b="1" dirty="0" err="1">
                    <a:solidFill>
                      <a:schemeClr val="bg1"/>
                    </a:solidFill>
                  </a:rPr>
                  <a:t>Presidente</a:t>
                </a:r>
                <a:endParaRPr lang="en-US" sz="800" b="1" dirty="0">
                  <a:solidFill>
                    <a:schemeClr val="bg1"/>
                  </a:solidFill>
                </a:endParaRPr>
              </a:p>
              <a:p>
                <a:pPr algn="ctr"/>
                <a:r>
                  <a:rPr lang="en-US" sz="800" b="1" i="1" dirty="0">
                    <a:solidFill>
                      <a:schemeClr val="bg1"/>
                    </a:solidFill>
                  </a:rPr>
                  <a:t>BRZ Investimentos</a:t>
                </a:r>
                <a:endParaRPr lang="en-US" sz="800" i="1" dirty="0">
                  <a:solidFill>
                    <a:prstClr val="white"/>
                  </a:solidFill>
                </a:endParaRPr>
              </a:p>
            </p:txBody>
          </p:sp>
          <p:sp>
            <p:nvSpPr>
              <p:cNvPr id="93" name="Rectangle 92">
                <a:extLst>
                  <a:ext uri="{FF2B5EF4-FFF2-40B4-BE49-F238E27FC236}">
                    <a16:creationId xmlns:a16="http://schemas.microsoft.com/office/drawing/2014/main" id="{A11A6802-AE1B-4106-ACBD-13925E6105A0}"/>
                  </a:ext>
                </a:extLst>
              </p:cNvPr>
              <p:cNvSpPr/>
              <p:nvPr/>
            </p:nvSpPr>
            <p:spPr>
              <a:xfrm>
                <a:off x="4120573"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9</a:t>
                </a:r>
                <a:endParaRPr lang="en-US" sz="800" b="1" i="1" dirty="0">
                  <a:solidFill>
                    <a:schemeClr val="bg2"/>
                  </a:solidFill>
                  <a:latin typeface="+mj-lt"/>
                </a:endParaRPr>
              </a:p>
            </p:txBody>
          </p:sp>
        </p:grpSp>
        <p:grpSp>
          <p:nvGrpSpPr>
            <p:cNvPr id="89" name="Group 88">
              <a:extLst>
                <a:ext uri="{FF2B5EF4-FFF2-40B4-BE49-F238E27FC236}">
                  <a16:creationId xmlns:a16="http://schemas.microsoft.com/office/drawing/2014/main" id="{6C6DC23C-372B-4974-9F87-E0C17000D151}"/>
                </a:ext>
              </a:extLst>
            </p:cNvPr>
            <p:cNvGrpSpPr/>
            <p:nvPr/>
          </p:nvGrpSpPr>
          <p:grpSpPr>
            <a:xfrm>
              <a:off x="4727109" y="3512367"/>
              <a:ext cx="1828800" cy="685800"/>
              <a:chOff x="6849643" y="3783747"/>
              <a:chExt cx="1828800" cy="685800"/>
            </a:xfrm>
          </p:grpSpPr>
          <p:sp>
            <p:nvSpPr>
              <p:cNvPr id="90" name="Rectangle 89">
                <a:extLst>
                  <a:ext uri="{FF2B5EF4-FFF2-40B4-BE49-F238E27FC236}">
                    <a16:creationId xmlns:a16="http://schemas.microsoft.com/office/drawing/2014/main" id="{5266FAF6-CF3C-432E-BB94-CC8DDC1D20F9}"/>
                  </a:ext>
                </a:extLst>
              </p:cNvPr>
              <p:cNvSpPr/>
              <p:nvPr/>
            </p:nvSpPr>
            <p:spPr>
              <a:xfrm>
                <a:off x="6849643"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Conrado Pietraroia</a:t>
                </a:r>
              </a:p>
              <a:p>
                <a:pPr algn="ctr">
                  <a:spcAft>
                    <a:spcPts val="600"/>
                  </a:spcAft>
                </a:pPr>
                <a:r>
                  <a:rPr lang="en-US" sz="800" b="1" dirty="0">
                    <a:solidFill>
                      <a:schemeClr val="bg1"/>
                    </a:solidFill>
                  </a:rPr>
                  <a:t>Vice-</a:t>
                </a:r>
                <a:r>
                  <a:rPr lang="en-US" sz="800" b="1" dirty="0" err="1">
                    <a:solidFill>
                      <a:schemeClr val="bg1"/>
                    </a:solidFill>
                  </a:rPr>
                  <a:t>Presidente</a:t>
                </a:r>
                <a:endParaRPr lang="en-US" sz="800" b="1" dirty="0">
                  <a:solidFill>
                    <a:schemeClr val="bg1"/>
                  </a:solidFill>
                </a:endParaRPr>
              </a:p>
            </p:txBody>
          </p:sp>
          <p:sp>
            <p:nvSpPr>
              <p:cNvPr id="91" name="Rectangle 90">
                <a:extLst>
                  <a:ext uri="{FF2B5EF4-FFF2-40B4-BE49-F238E27FC236}">
                    <a16:creationId xmlns:a16="http://schemas.microsoft.com/office/drawing/2014/main" id="{D2C94A97-A343-4098-B756-528E330B4BAE}"/>
                  </a:ext>
                </a:extLst>
              </p:cNvPr>
              <p:cNvSpPr/>
              <p:nvPr/>
            </p:nvSpPr>
            <p:spPr>
              <a:xfrm>
                <a:off x="8358403"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8</a:t>
                </a:r>
                <a:endParaRPr lang="en-US" sz="800" b="1" i="1" dirty="0">
                  <a:solidFill>
                    <a:schemeClr val="bg2"/>
                  </a:solidFill>
                  <a:latin typeface="+mj-lt"/>
                </a:endParaRPr>
              </a:p>
            </p:txBody>
          </p:sp>
        </p:grpSp>
      </p:grpSp>
      <p:grpSp>
        <p:nvGrpSpPr>
          <p:cNvPr id="94" name="Group 93">
            <a:extLst>
              <a:ext uri="{FF2B5EF4-FFF2-40B4-BE49-F238E27FC236}">
                <a16:creationId xmlns:a16="http://schemas.microsoft.com/office/drawing/2014/main" id="{E623E0C0-6FF1-4790-BC7F-F31289B01BB7}"/>
              </a:ext>
            </a:extLst>
          </p:cNvPr>
          <p:cNvGrpSpPr/>
          <p:nvPr/>
        </p:nvGrpSpPr>
        <p:grpSpPr>
          <a:xfrm>
            <a:off x="6987861" y="3016699"/>
            <a:ext cx="3566402" cy="586710"/>
            <a:chOff x="2604573" y="4418098"/>
            <a:chExt cx="3951336" cy="687139"/>
          </a:xfrm>
        </p:grpSpPr>
        <p:grpSp>
          <p:nvGrpSpPr>
            <p:cNvPr id="95" name="Group 94">
              <a:extLst>
                <a:ext uri="{FF2B5EF4-FFF2-40B4-BE49-F238E27FC236}">
                  <a16:creationId xmlns:a16="http://schemas.microsoft.com/office/drawing/2014/main" id="{E3CBFCC9-C6DD-459C-88A3-973BC889A915}"/>
                </a:ext>
              </a:extLst>
            </p:cNvPr>
            <p:cNvGrpSpPr/>
            <p:nvPr/>
          </p:nvGrpSpPr>
          <p:grpSpPr>
            <a:xfrm>
              <a:off x="4727109" y="4418098"/>
              <a:ext cx="1828800" cy="687139"/>
              <a:chOff x="2611813" y="4634861"/>
              <a:chExt cx="1828800" cy="687139"/>
            </a:xfrm>
          </p:grpSpPr>
          <p:sp>
            <p:nvSpPr>
              <p:cNvPr id="99" name="Rectangle 98">
                <a:extLst>
                  <a:ext uri="{FF2B5EF4-FFF2-40B4-BE49-F238E27FC236}">
                    <a16:creationId xmlns:a16="http://schemas.microsoft.com/office/drawing/2014/main" id="{8D563113-8D13-4B85-BF90-A198696EFE5F}"/>
                  </a:ext>
                </a:extLst>
              </p:cNvPr>
              <p:cNvSpPr/>
              <p:nvPr/>
            </p:nvSpPr>
            <p:spPr>
              <a:xfrm>
                <a:off x="2611813" y="4634861"/>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Arthur Hadler</a:t>
                </a:r>
              </a:p>
              <a:p>
                <a:pPr algn="ctr">
                  <a:spcAft>
                    <a:spcPts val="600"/>
                  </a:spcAft>
                </a:pPr>
                <a:r>
                  <a:rPr lang="en-US" sz="800" b="1" dirty="0">
                    <a:solidFill>
                      <a:schemeClr val="bg1"/>
                    </a:solidFill>
                  </a:rPr>
                  <a:t>Associate</a:t>
                </a:r>
                <a:endParaRPr lang="en-US" sz="700" dirty="0">
                  <a:solidFill>
                    <a:prstClr val="white"/>
                  </a:solidFill>
                </a:endParaRPr>
              </a:p>
            </p:txBody>
          </p:sp>
          <p:sp>
            <p:nvSpPr>
              <p:cNvPr id="100" name="Rectangle 99">
                <a:extLst>
                  <a:ext uri="{FF2B5EF4-FFF2-40B4-BE49-F238E27FC236}">
                    <a16:creationId xmlns:a16="http://schemas.microsoft.com/office/drawing/2014/main" id="{D2111110-E193-444A-B67A-0C031C5B4FB4}"/>
                  </a:ext>
                </a:extLst>
              </p:cNvPr>
              <p:cNvSpPr/>
              <p:nvPr/>
            </p:nvSpPr>
            <p:spPr>
              <a:xfrm>
                <a:off x="4120573" y="518484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6</a:t>
                </a:r>
                <a:endParaRPr lang="en-US" sz="800" b="1" i="1" dirty="0">
                  <a:solidFill>
                    <a:schemeClr val="bg2"/>
                  </a:solidFill>
                  <a:latin typeface="+mj-lt"/>
                </a:endParaRPr>
              </a:p>
            </p:txBody>
          </p:sp>
        </p:grpSp>
        <p:grpSp>
          <p:nvGrpSpPr>
            <p:cNvPr id="96" name="Group 95">
              <a:extLst>
                <a:ext uri="{FF2B5EF4-FFF2-40B4-BE49-F238E27FC236}">
                  <a16:creationId xmlns:a16="http://schemas.microsoft.com/office/drawing/2014/main" id="{B8AEA8FC-4013-4A8D-96B1-11CC4E4CD999}"/>
                </a:ext>
              </a:extLst>
            </p:cNvPr>
            <p:cNvGrpSpPr/>
            <p:nvPr/>
          </p:nvGrpSpPr>
          <p:grpSpPr>
            <a:xfrm>
              <a:off x="2604573" y="4418768"/>
              <a:ext cx="1828800" cy="685800"/>
              <a:chOff x="4716887" y="3783747"/>
              <a:chExt cx="1828800" cy="685800"/>
            </a:xfrm>
          </p:grpSpPr>
          <p:sp>
            <p:nvSpPr>
              <p:cNvPr id="97" name="Rectangle 96">
                <a:extLst>
                  <a:ext uri="{FF2B5EF4-FFF2-40B4-BE49-F238E27FC236}">
                    <a16:creationId xmlns:a16="http://schemas.microsoft.com/office/drawing/2014/main" id="{2E31C9BD-0CF3-4858-99AB-8CB1B921738A}"/>
                  </a:ext>
                </a:extLst>
              </p:cNvPr>
              <p:cNvSpPr/>
              <p:nvPr/>
            </p:nvSpPr>
            <p:spPr>
              <a:xfrm>
                <a:off x="4716887"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r>
                  <a:rPr lang="en-US" sz="900" b="1" dirty="0">
                    <a:solidFill>
                      <a:schemeClr val="bg1"/>
                    </a:solidFill>
                  </a:rPr>
                  <a:t>Philippe </a:t>
                </a:r>
                <a:r>
                  <a:rPr lang="en-US" sz="900" b="1" dirty="0" err="1">
                    <a:solidFill>
                      <a:schemeClr val="bg1"/>
                    </a:solidFill>
                  </a:rPr>
                  <a:t>Schlumpf</a:t>
                </a:r>
                <a:endParaRPr lang="en-US" sz="900" b="1" dirty="0">
                  <a:solidFill>
                    <a:schemeClr val="bg1"/>
                  </a:solidFill>
                </a:endParaRPr>
              </a:p>
              <a:p>
                <a:pPr algn="ctr">
                  <a:spcAft>
                    <a:spcPts val="300"/>
                  </a:spcAft>
                </a:pPr>
                <a:r>
                  <a:rPr lang="en-US" sz="800" b="1" dirty="0">
                    <a:solidFill>
                      <a:schemeClr val="bg1"/>
                    </a:solidFill>
                  </a:rPr>
                  <a:t>Associate</a:t>
                </a:r>
              </a:p>
              <a:p>
                <a:pPr algn="ctr"/>
                <a:r>
                  <a:rPr lang="en-US" sz="800" b="1" i="1" dirty="0">
                    <a:solidFill>
                      <a:schemeClr val="bg1"/>
                    </a:solidFill>
                  </a:rPr>
                  <a:t>Advent International</a:t>
                </a:r>
                <a:endParaRPr lang="en-US" sz="800" i="1" dirty="0">
                  <a:solidFill>
                    <a:prstClr val="white"/>
                  </a:solidFill>
                </a:endParaRPr>
              </a:p>
            </p:txBody>
          </p:sp>
          <p:sp>
            <p:nvSpPr>
              <p:cNvPr id="98" name="Rectangle 97">
                <a:extLst>
                  <a:ext uri="{FF2B5EF4-FFF2-40B4-BE49-F238E27FC236}">
                    <a16:creationId xmlns:a16="http://schemas.microsoft.com/office/drawing/2014/main" id="{CAF8B4BF-C915-4B70-8F06-3085B01850FB}"/>
                  </a:ext>
                </a:extLst>
              </p:cNvPr>
              <p:cNvSpPr/>
              <p:nvPr/>
            </p:nvSpPr>
            <p:spPr>
              <a:xfrm>
                <a:off x="6225647"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7</a:t>
                </a:r>
                <a:endParaRPr lang="en-US" sz="800" b="1" i="1" dirty="0">
                  <a:solidFill>
                    <a:schemeClr val="bg2"/>
                  </a:solidFill>
                  <a:latin typeface="+mj-lt"/>
                </a:endParaRPr>
              </a:p>
            </p:txBody>
          </p:sp>
        </p:grpSp>
      </p:grpSp>
      <p:grpSp>
        <p:nvGrpSpPr>
          <p:cNvPr id="101" name="Group 100">
            <a:extLst>
              <a:ext uri="{FF2B5EF4-FFF2-40B4-BE49-F238E27FC236}">
                <a16:creationId xmlns:a16="http://schemas.microsoft.com/office/drawing/2014/main" id="{CBE873AC-9C53-4854-8504-6831BF5A75DE}"/>
              </a:ext>
            </a:extLst>
          </p:cNvPr>
          <p:cNvGrpSpPr/>
          <p:nvPr/>
        </p:nvGrpSpPr>
        <p:grpSpPr>
          <a:xfrm>
            <a:off x="5915192" y="3771511"/>
            <a:ext cx="5482163" cy="585568"/>
            <a:chOff x="1531904" y="5384086"/>
            <a:chExt cx="6073872" cy="685800"/>
          </a:xfrm>
        </p:grpSpPr>
        <p:sp>
          <p:nvSpPr>
            <p:cNvPr id="102" name="Rectangle 101">
              <a:extLst>
                <a:ext uri="{FF2B5EF4-FFF2-40B4-BE49-F238E27FC236}">
                  <a16:creationId xmlns:a16="http://schemas.microsoft.com/office/drawing/2014/main" id="{66694E7D-4012-42A2-8777-591D95FADCC9}"/>
                </a:ext>
              </a:extLst>
            </p:cNvPr>
            <p:cNvSpPr/>
            <p:nvPr/>
          </p:nvSpPr>
          <p:spPr>
            <a:xfrm>
              <a:off x="1531904"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Lucas Ottoni</a:t>
              </a:r>
            </a:p>
            <a:p>
              <a:pPr algn="ctr">
                <a:spcAft>
                  <a:spcPts val="600"/>
                </a:spcAft>
              </a:pPr>
              <a:r>
                <a:rPr lang="en-US" sz="800" b="1" dirty="0" err="1">
                  <a:solidFill>
                    <a:schemeClr val="bg1"/>
                  </a:solidFill>
                </a:rPr>
                <a:t>Analista</a:t>
              </a:r>
              <a:endParaRPr lang="en-US" sz="700" dirty="0">
                <a:solidFill>
                  <a:prstClr val="white"/>
                </a:solidFill>
              </a:endParaRPr>
            </a:p>
          </p:txBody>
        </p:sp>
        <p:sp>
          <p:nvSpPr>
            <p:cNvPr id="103" name="Rectangle 102">
              <a:extLst>
                <a:ext uri="{FF2B5EF4-FFF2-40B4-BE49-F238E27FC236}">
                  <a16:creationId xmlns:a16="http://schemas.microsoft.com/office/drawing/2014/main" id="{CF93B06A-6E89-4B30-99FE-3F686824E0D3}"/>
                </a:ext>
              </a:extLst>
            </p:cNvPr>
            <p:cNvSpPr/>
            <p:nvPr/>
          </p:nvSpPr>
          <p:spPr>
            <a:xfrm>
              <a:off x="3040664"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3</a:t>
              </a:r>
              <a:endParaRPr lang="en-US" sz="800" b="1" i="1" dirty="0">
                <a:solidFill>
                  <a:schemeClr val="bg2"/>
                </a:solidFill>
                <a:latin typeface="+mj-lt"/>
              </a:endParaRPr>
            </a:p>
          </p:txBody>
        </p:sp>
        <p:sp>
          <p:nvSpPr>
            <p:cNvPr id="104" name="Rectangle 103">
              <a:extLst>
                <a:ext uri="{FF2B5EF4-FFF2-40B4-BE49-F238E27FC236}">
                  <a16:creationId xmlns:a16="http://schemas.microsoft.com/office/drawing/2014/main" id="{35E4C882-227E-4294-9232-C436D7BA33ED}"/>
                </a:ext>
              </a:extLst>
            </p:cNvPr>
            <p:cNvSpPr/>
            <p:nvPr/>
          </p:nvSpPr>
          <p:spPr>
            <a:xfrm>
              <a:off x="3654440"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Rafael Serson</a:t>
              </a:r>
            </a:p>
            <a:p>
              <a:pPr algn="ctr">
                <a:spcAft>
                  <a:spcPts val="600"/>
                </a:spcAft>
              </a:pPr>
              <a:r>
                <a:rPr lang="en-US" sz="800" b="1" dirty="0" err="1">
                  <a:solidFill>
                    <a:schemeClr val="bg1"/>
                  </a:solidFill>
                </a:rPr>
                <a:t>Analista</a:t>
              </a:r>
              <a:endParaRPr lang="en-US" sz="800" b="1" dirty="0">
                <a:solidFill>
                  <a:schemeClr val="bg1"/>
                </a:solidFill>
              </a:endParaRPr>
            </a:p>
          </p:txBody>
        </p:sp>
        <p:sp>
          <p:nvSpPr>
            <p:cNvPr id="105" name="Rectangle 104">
              <a:extLst>
                <a:ext uri="{FF2B5EF4-FFF2-40B4-BE49-F238E27FC236}">
                  <a16:creationId xmlns:a16="http://schemas.microsoft.com/office/drawing/2014/main" id="{C88FE369-5631-4182-A448-376A684E7FB7}"/>
                </a:ext>
              </a:extLst>
            </p:cNvPr>
            <p:cNvSpPr/>
            <p:nvPr/>
          </p:nvSpPr>
          <p:spPr>
            <a:xfrm>
              <a:off x="5163200"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3</a:t>
              </a:r>
              <a:endParaRPr lang="en-US" sz="800" b="1" i="1" dirty="0">
                <a:solidFill>
                  <a:schemeClr val="bg2"/>
                </a:solidFill>
                <a:latin typeface="+mj-lt"/>
              </a:endParaRPr>
            </a:p>
          </p:txBody>
        </p:sp>
        <p:sp>
          <p:nvSpPr>
            <p:cNvPr id="106" name="Rectangle 105">
              <a:extLst>
                <a:ext uri="{FF2B5EF4-FFF2-40B4-BE49-F238E27FC236}">
                  <a16:creationId xmlns:a16="http://schemas.microsoft.com/office/drawing/2014/main" id="{8F85B74D-47AA-43F9-8ACD-AED22B0D0914}"/>
                </a:ext>
              </a:extLst>
            </p:cNvPr>
            <p:cNvSpPr/>
            <p:nvPr/>
          </p:nvSpPr>
          <p:spPr>
            <a:xfrm>
              <a:off x="5776976" y="5384086"/>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rPr>
                <a:t>Matheus Lino</a:t>
              </a:r>
            </a:p>
            <a:p>
              <a:pPr algn="ctr">
                <a:spcAft>
                  <a:spcPts val="600"/>
                </a:spcAft>
              </a:pPr>
              <a:r>
                <a:rPr lang="en-US" sz="800" b="1" dirty="0" err="1">
                  <a:solidFill>
                    <a:schemeClr val="bg1"/>
                  </a:solidFill>
                </a:rPr>
                <a:t>Analista</a:t>
              </a:r>
              <a:endParaRPr lang="en-US" sz="800" b="1" dirty="0">
                <a:solidFill>
                  <a:schemeClr val="bg1"/>
                </a:solidFill>
              </a:endParaRPr>
            </a:p>
          </p:txBody>
        </p:sp>
        <p:sp>
          <p:nvSpPr>
            <p:cNvPr id="107" name="Rectangle 106">
              <a:extLst>
                <a:ext uri="{FF2B5EF4-FFF2-40B4-BE49-F238E27FC236}">
                  <a16:creationId xmlns:a16="http://schemas.microsoft.com/office/drawing/2014/main" id="{19083321-BBD4-43F6-8EB6-56ECD77C943E}"/>
                </a:ext>
              </a:extLst>
            </p:cNvPr>
            <p:cNvSpPr/>
            <p:nvPr/>
          </p:nvSpPr>
          <p:spPr>
            <a:xfrm>
              <a:off x="7285736" y="5932726"/>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2</a:t>
              </a:r>
              <a:endParaRPr lang="en-US" sz="800" b="1" i="1" dirty="0">
                <a:solidFill>
                  <a:schemeClr val="bg2"/>
                </a:solidFill>
                <a:latin typeface="+mj-lt"/>
              </a:endParaRPr>
            </a:p>
          </p:txBody>
        </p:sp>
      </p:grpSp>
      <p:grpSp>
        <p:nvGrpSpPr>
          <p:cNvPr id="109" name="Group 108">
            <a:extLst>
              <a:ext uri="{FF2B5EF4-FFF2-40B4-BE49-F238E27FC236}">
                <a16:creationId xmlns:a16="http://schemas.microsoft.com/office/drawing/2014/main" id="{28AEC8B8-E219-450D-8C44-F6A6C14F116D}"/>
              </a:ext>
            </a:extLst>
          </p:cNvPr>
          <p:cNvGrpSpPr/>
          <p:nvPr/>
        </p:nvGrpSpPr>
        <p:grpSpPr>
          <a:xfrm>
            <a:off x="8903622" y="4525304"/>
            <a:ext cx="1650641" cy="586710"/>
            <a:chOff x="2611813" y="4634861"/>
            <a:chExt cx="1828800" cy="687139"/>
          </a:xfrm>
        </p:grpSpPr>
        <p:sp>
          <p:nvSpPr>
            <p:cNvPr id="113" name="Rectangle 112">
              <a:extLst>
                <a:ext uri="{FF2B5EF4-FFF2-40B4-BE49-F238E27FC236}">
                  <a16:creationId xmlns:a16="http://schemas.microsoft.com/office/drawing/2014/main" id="{E1B427D6-E379-466E-AEB7-8D02F1F70DEB}"/>
                </a:ext>
              </a:extLst>
            </p:cNvPr>
            <p:cNvSpPr/>
            <p:nvPr/>
          </p:nvSpPr>
          <p:spPr>
            <a:xfrm>
              <a:off x="2611813" y="4634861"/>
              <a:ext cx="1828800" cy="685800"/>
            </a:xfrm>
            <a:prstGeom prst="rect">
              <a:avLst/>
            </a:prstGeom>
            <a:solidFill>
              <a:schemeClr val="accent6"/>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nchorCtr="0"/>
            <a:lstStyle/>
            <a:p>
              <a:pPr algn="ctr"/>
              <a:r>
                <a:rPr lang="en-US" sz="900" b="1" dirty="0">
                  <a:solidFill>
                    <a:schemeClr val="bg1"/>
                  </a:solidFill>
                  <a:latin typeface="+mj-lt"/>
                </a:rPr>
                <a:t>Enrico Guerrini</a:t>
              </a:r>
            </a:p>
            <a:p>
              <a:pPr algn="ctr">
                <a:spcAft>
                  <a:spcPts val="600"/>
                </a:spcAft>
              </a:pPr>
              <a:r>
                <a:rPr lang="en-US" sz="800" b="1" dirty="0" err="1">
                  <a:solidFill>
                    <a:schemeClr val="bg1"/>
                  </a:solidFill>
                </a:rPr>
                <a:t>Estagiário</a:t>
              </a:r>
              <a:endParaRPr lang="en-US" sz="700" dirty="0">
                <a:solidFill>
                  <a:schemeClr val="bg1"/>
                </a:solidFill>
              </a:endParaRPr>
            </a:p>
          </p:txBody>
        </p:sp>
        <p:sp>
          <p:nvSpPr>
            <p:cNvPr id="114" name="Rectangle 113">
              <a:extLst>
                <a:ext uri="{FF2B5EF4-FFF2-40B4-BE49-F238E27FC236}">
                  <a16:creationId xmlns:a16="http://schemas.microsoft.com/office/drawing/2014/main" id="{168C9759-FAEF-4368-92D0-AECB33FFABB7}"/>
                </a:ext>
              </a:extLst>
            </p:cNvPr>
            <p:cNvSpPr/>
            <p:nvPr/>
          </p:nvSpPr>
          <p:spPr>
            <a:xfrm>
              <a:off x="4120573" y="5184840"/>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a:t>
              </a:r>
              <a:endParaRPr lang="en-US" sz="800" b="1" i="1" dirty="0">
                <a:solidFill>
                  <a:schemeClr val="bg2"/>
                </a:solidFill>
                <a:latin typeface="+mj-lt"/>
              </a:endParaRPr>
            </a:p>
          </p:txBody>
        </p:sp>
      </p:grpSp>
      <p:grpSp>
        <p:nvGrpSpPr>
          <p:cNvPr id="110" name="Group 109">
            <a:extLst>
              <a:ext uri="{FF2B5EF4-FFF2-40B4-BE49-F238E27FC236}">
                <a16:creationId xmlns:a16="http://schemas.microsoft.com/office/drawing/2014/main" id="{E45E6699-3871-4492-A5C7-BB68586B0FBB}"/>
              </a:ext>
            </a:extLst>
          </p:cNvPr>
          <p:cNvGrpSpPr/>
          <p:nvPr/>
        </p:nvGrpSpPr>
        <p:grpSpPr>
          <a:xfrm>
            <a:off x="6987861" y="4525876"/>
            <a:ext cx="1650641" cy="585567"/>
            <a:chOff x="4716887" y="3783747"/>
            <a:chExt cx="1828800" cy="685800"/>
          </a:xfrm>
        </p:grpSpPr>
        <p:sp>
          <p:nvSpPr>
            <p:cNvPr id="111" name="Rectangle 110">
              <a:extLst>
                <a:ext uri="{FF2B5EF4-FFF2-40B4-BE49-F238E27FC236}">
                  <a16:creationId xmlns:a16="http://schemas.microsoft.com/office/drawing/2014/main" id="{FEB87AA4-FDB0-44CD-BE50-E5A61360CF34}"/>
                </a:ext>
              </a:extLst>
            </p:cNvPr>
            <p:cNvSpPr/>
            <p:nvPr/>
          </p:nvSpPr>
          <p:spPr>
            <a:xfrm>
              <a:off x="4716887" y="3783747"/>
              <a:ext cx="1828800" cy="685800"/>
            </a:xfrm>
            <a:prstGeom prst="rect">
              <a:avLst/>
            </a:prstGeom>
            <a:solidFill>
              <a:srgbClr val="0A0141"/>
            </a:solidFill>
            <a:ln w="12700">
              <a:solidFill>
                <a:srgbClr val="93B1CC"/>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t" anchorCtr="0"/>
            <a:lstStyle/>
            <a:p>
              <a:pPr algn="ctr"/>
              <a:endParaRPr lang="en-US" sz="900" b="1" dirty="0">
                <a:solidFill>
                  <a:schemeClr val="bg1"/>
                </a:solidFill>
              </a:endParaRPr>
            </a:p>
            <a:p>
              <a:pPr algn="ctr"/>
              <a:r>
                <a:rPr lang="en-US" sz="900" b="1" dirty="0">
                  <a:solidFill>
                    <a:schemeClr val="bg1"/>
                  </a:solidFill>
                </a:rPr>
                <a:t>Gustavo Baes</a:t>
              </a:r>
            </a:p>
            <a:p>
              <a:pPr algn="ctr">
                <a:spcAft>
                  <a:spcPts val="300"/>
                </a:spcAft>
              </a:pPr>
              <a:r>
                <a:rPr lang="en-US" sz="800" b="1" dirty="0" err="1">
                  <a:solidFill>
                    <a:schemeClr val="bg1"/>
                  </a:solidFill>
                </a:rPr>
                <a:t>Estagiário</a:t>
              </a:r>
              <a:endParaRPr lang="en-US" sz="800" b="1" dirty="0">
                <a:solidFill>
                  <a:schemeClr val="bg1"/>
                </a:solidFill>
              </a:endParaRPr>
            </a:p>
          </p:txBody>
        </p:sp>
        <p:sp>
          <p:nvSpPr>
            <p:cNvPr id="112" name="Rectangle 111">
              <a:extLst>
                <a:ext uri="{FF2B5EF4-FFF2-40B4-BE49-F238E27FC236}">
                  <a16:creationId xmlns:a16="http://schemas.microsoft.com/office/drawing/2014/main" id="{ADF4F0B3-D4DA-4195-856F-607AC1378FB9}"/>
                </a:ext>
              </a:extLst>
            </p:cNvPr>
            <p:cNvSpPr/>
            <p:nvPr/>
          </p:nvSpPr>
          <p:spPr>
            <a:xfrm>
              <a:off x="6225647" y="4332387"/>
              <a:ext cx="320040" cy="137160"/>
            </a:xfrm>
            <a:prstGeom prst="rect">
              <a:avLst/>
            </a:prstGeom>
            <a:solidFill>
              <a:srgbClr val="93B1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BR" sz="800" b="1" i="1" dirty="0">
                  <a:solidFill>
                    <a:schemeClr val="bg2"/>
                  </a:solidFill>
                  <a:latin typeface="+mj-lt"/>
                </a:rPr>
                <a:t>1</a:t>
              </a:r>
              <a:endParaRPr lang="en-US" sz="800" b="1" i="1" dirty="0">
                <a:solidFill>
                  <a:schemeClr val="bg2"/>
                </a:solidFill>
                <a:latin typeface="+mj-lt"/>
              </a:endParaRPr>
            </a:p>
          </p:txBody>
        </p:sp>
      </p:grpSp>
      <p:sp>
        <p:nvSpPr>
          <p:cNvPr id="115" name="Google Shape;1855;p47">
            <a:extLst>
              <a:ext uri="{FF2B5EF4-FFF2-40B4-BE49-F238E27FC236}">
                <a16:creationId xmlns:a16="http://schemas.microsoft.com/office/drawing/2014/main" id="{A5636998-0F8D-4D28-B7FB-6EA7E25ECFF5}"/>
              </a:ext>
            </a:extLst>
          </p:cNvPr>
          <p:cNvSpPr txBox="1"/>
          <p:nvPr/>
        </p:nvSpPr>
        <p:spPr>
          <a:xfrm>
            <a:off x="-1" y="-50800"/>
            <a:ext cx="8155553" cy="584735"/>
          </a:xfrm>
          <a:prstGeom prst="rect">
            <a:avLst/>
          </a:prstGeom>
          <a:noFill/>
          <a:ln>
            <a:noFill/>
          </a:ln>
        </p:spPr>
        <p:txBody>
          <a:bodyPr spcFirstLastPara="1" wrap="square" lIns="91425" tIns="45700" rIns="91425" bIns="45700" anchor="t" anchorCtr="0">
            <a:spAutoFit/>
          </a:bodyPr>
          <a:lstStyle/>
          <a:p>
            <a:pPr lvl="0"/>
            <a:r>
              <a:rPr lang="pt-BR" sz="3200" dirty="0" err="1">
                <a:solidFill>
                  <a:schemeClr val="lt1"/>
                </a:solidFill>
                <a:latin typeface="Montserrat"/>
                <a:ea typeface="Montserrat"/>
                <a:cs typeface="Montserrat"/>
                <a:sym typeface="Montserrat"/>
              </a:rPr>
              <a:t>Kinea</a:t>
            </a:r>
            <a:r>
              <a:rPr lang="pt-BR" sz="3200" dirty="0">
                <a:solidFill>
                  <a:schemeClr val="lt1"/>
                </a:solidFill>
                <a:latin typeface="Montserrat"/>
                <a:ea typeface="Montserrat"/>
                <a:cs typeface="Montserrat"/>
                <a:sym typeface="Montserrat"/>
              </a:rPr>
              <a:t> Private </a:t>
            </a:r>
            <a:r>
              <a:rPr lang="pt-BR" sz="3200" dirty="0" err="1">
                <a:solidFill>
                  <a:schemeClr val="lt1"/>
                </a:solidFill>
                <a:latin typeface="Montserrat"/>
                <a:sym typeface="Montserrat"/>
              </a:rPr>
              <a:t>Equity</a:t>
            </a:r>
            <a:r>
              <a:rPr lang="pt-BR" sz="3200" dirty="0">
                <a:solidFill>
                  <a:schemeClr val="lt1"/>
                </a:solidFill>
                <a:latin typeface="Montserrat"/>
              </a:rPr>
              <a:t> | Abordagem Sociotécnica</a:t>
            </a:r>
            <a:endParaRPr sz="3200" dirty="0">
              <a:solidFill>
                <a:schemeClr val="lt1"/>
              </a:solidFill>
              <a:latin typeface="Montserrat"/>
              <a:sym typeface="Montserrat"/>
            </a:endParaRPr>
          </a:p>
        </p:txBody>
      </p:sp>
      <p:sp>
        <p:nvSpPr>
          <p:cNvPr id="2" name="Rectangle: Rounded Corners 1">
            <a:extLst>
              <a:ext uri="{FF2B5EF4-FFF2-40B4-BE49-F238E27FC236}">
                <a16:creationId xmlns:a16="http://schemas.microsoft.com/office/drawing/2014/main" id="{E0BD8AFB-0754-4819-BC50-6320FD3AD72E}"/>
              </a:ext>
            </a:extLst>
          </p:cNvPr>
          <p:cNvSpPr/>
          <p:nvPr/>
        </p:nvSpPr>
        <p:spPr>
          <a:xfrm>
            <a:off x="6129421" y="5427300"/>
            <a:ext cx="5292648" cy="81001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Organização: </a:t>
            </a:r>
            <a:r>
              <a:rPr lang="pt-BR" dirty="0" err="1">
                <a:solidFill>
                  <a:schemeClr val="tx1"/>
                </a:solidFill>
              </a:rPr>
              <a:t>Sócio-Técnica</a:t>
            </a:r>
            <a:endParaRPr lang="en-US" dirty="0">
              <a:solidFill>
                <a:schemeClr val="tx1"/>
              </a:solidFill>
            </a:endParaRPr>
          </a:p>
        </p:txBody>
      </p:sp>
      <p:sp>
        <p:nvSpPr>
          <p:cNvPr id="116" name="Google Shape;1920;p47">
            <a:extLst>
              <a:ext uri="{FF2B5EF4-FFF2-40B4-BE49-F238E27FC236}">
                <a16:creationId xmlns:a16="http://schemas.microsoft.com/office/drawing/2014/main" id="{C9CEED71-196C-4EEB-9644-77B51184E57B}"/>
              </a:ext>
            </a:extLst>
          </p:cNvPr>
          <p:cNvSpPr/>
          <p:nvPr/>
        </p:nvSpPr>
        <p:spPr>
          <a:xfrm>
            <a:off x="183358" y="698387"/>
            <a:ext cx="5549043" cy="5872753"/>
          </a:xfrm>
          <a:prstGeom prst="rect">
            <a:avLst/>
          </a:prstGeom>
          <a:solidFill>
            <a:srgbClr val="FFFFFF">
              <a:alpha val="69803"/>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340334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4D32E4D-6631-4187-8AB6-8A1A4BCE9558}"/>
              </a:ext>
            </a:extLst>
          </p:cNvPr>
          <p:cNvSpPr>
            <a:spLocks noGrp="1"/>
          </p:cNvSpPr>
          <p:nvPr>
            <p:ph type="dt" sz="half" idx="10"/>
          </p:nvPr>
        </p:nvSpPr>
        <p:spPr/>
        <p:txBody>
          <a:bodyPr/>
          <a:lstStyle/>
          <a:p>
            <a:fld id="{4E02FD4C-20E2-4E12-B07B-B146A38C8F20}" type="datetime1">
              <a:rPr lang="en-US" smtClean="0"/>
              <a:t>5/26/2020</a:t>
            </a:fld>
            <a:endParaRPr lang="en-US"/>
          </a:p>
        </p:txBody>
      </p:sp>
      <p:sp>
        <p:nvSpPr>
          <p:cNvPr id="3" name="Espaço Reservado para Número de Slide 2">
            <a:extLst>
              <a:ext uri="{FF2B5EF4-FFF2-40B4-BE49-F238E27FC236}">
                <a16:creationId xmlns:a16="http://schemas.microsoft.com/office/drawing/2014/main" id="{48D54583-D00B-46D7-BE13-DCD4A7C62E61}"/>
              </a:ext>
            </a:extLst>
          </p:cNvPr>
          <p:cNvSpPr>
            <a:spLocks noGrp="1"/>
          </p:cNvSpPr>
          <p:nvPr>
            <p:ph type="sldNum" sz="quarter" idx="12"/>
          </p:nvPr>
        </p:nvSpPr>
        <p:spPr/>
        <p:txBody>
          <a:bodyPr/>
          <a:lstStyle/>
          <a:p>
            <a:fld id="{59F833C3-D889-4A24-B36F-98C6F562E13E}" type="slidenum">
              <a:rPr lang="en-US" smtClean="0"/>
              <a:t>19</a:t>
            </a:fld>
            <a:endParaRPr lang="en-US"/>
          </a:p>
        </p:txBody>
      </p:sp>
      <p:sp>
        <p:nvSpPr>
          <p:cNvPr id="5" name="Text Placeholder 3">
            <a:extLst>
              <a:ext uri="{FF2B5EF4-FFF2-40B4-BE49-F238E27FC236}">
                <a16:creationId xmlns:a16="http://schemas.microsoft.com/office/drawing/2014/main" id="{97A42FE5-05F6-4D00-9109-EB4D53392960}"/>
              </a:ext>
            </a:extLst>
          </p:cNvPr>
          <p:cNvSpPr>
            <a:spLocks noGrp="1"/>
          </p:cNvSpPr>
          <p:nvPr>
            <p:ph type="body" sz="quarter" idx="13"/>
          </p:nvPr>
        </p:nvSpPr>
        <p:spPr>
          <a:xfrm>
            <a:off x="204787" y="0"/>
            <a:ext cx="8971869" cy="396875"/>
          </a:xfrm>
        </p:spPr>
        <p:txBody>
          <a:bodyPr/>
          <a:lstStyle/>
          <a:p>
            <a:r>
              <a:rPr lang="pt-BR" dirty="0"/>
              <a:t>Goldman Sachs </a:t>
            </a:r>
            <a:r>
              <a:rPr lang="pt-BR" dirty="0" err="1"/>
              <a:t>Securities</a:t>
            </a:r>
            <a:r>
              <a:rPr lang="pt-BR" dirty="0"/>
              <a:t> Division| Abordagem Sociotécnica</a:t>
            </a:r>
          </a:p>
          <a:p>
            <a:endParaRPr lang="en-US" dirty="0"/>
          </a:p>
        </p:txBody>
      </p:sp>
      <p:pic>
        <p:nvPicPr>
          <p:cNvPr id="4098" name="Picture 2" descr="About Us | Sell Side Handbook">
            <a:extLst>
              <a:ext uri="{FF2B5EF4-FFF2-40B4-BE49-F238E27FC236}">
                <a16:creationId xmlns:a16="http://schemas.microsoft.com/office/drawing/2014/main" id="{137175C3-E29A-4E36-85F7-1F70EF69C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 y="621847"/>
            <a:ext cx="1509032" cy="1509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oldman Sachs | Global Markets">
            <a:extLst>
              <a:ext uri="{FF2B5EF4-FFF2-40B4-BE49-F238E27FC236}">
                <a16:creationId xmlns:a16="http://schemas.microsoft.com/office/drawing/2014/main" id="{6AA98F9B-76A3-4499-9E0E-94BF1BF9C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755" y="3391599"/>
            <a:ext cx="6076951" cy="173604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CFBF25A-3EB5-4415-BCED-43A679017F04}"/>
              </a:ext>
            </a:extLst>
          </p:cNvPr>
          <p:cNvSpPr txBox="1"/>
          <p:nvPr/>
        </p:nvSpPr>
        <p:spPr>
          <a:xfrm>
            <a:off x="204786" y="2314381"/>
            <a:ext cx="8971869" cy="1077218"/>
          </a:xfrm>
          <a:prstGeom prst="rect">
            <a:avLst/>
          </a:prstGeom>
          <a:noFill/>
        </p:spPr>
        <p:txBody>
          <a:bodyPr wrap="square" rtlCol="0">
            <a:spAutoFit/>
          </a:bodyPr>
          <a:lstStyle/>
          <a:p>
            <a:r>
              <a:rPr lang="pt-BR" sz="1600" dirty="0"/>
              <a:t>Security: </a:t>
            </a:r>
            <a:r>
              <a:rPr lang="en-US" sz="1600" dirty="0"/>
              <a:t> ”is a certificate or other </a:t>
            </a:r>
            <a:r>
              <a:rPr lang="en-US" sz="1600" b="1" dirty="0"/>
              <a:t>financial</a:t>
            </a:r>
            <a:r>
              <a:rPr lang="en-US" sz="1600" dirty="0"/>
              <a:t> instrument that has monetary value and can be traded”</a:t>
            </a:r>
            <a:br>
              <a:rPr lang="en-US" sz="1600" dirty="0"/>
            </a:br>
            <a:r>
              <a:rPr lang="en-US" sz="1600" dirty="0" err="1"/>
              <a:t>Podem</a:t>
            </a:r>
            <a:r>
              <a:rPr lang="en-US" sz="1600" dirty="0"/>
              <a:t> ser 3 </a:t>
            </a:r>
            <a:r>
              <a:rPr lang="en-US" sz="1600" dirty="0" err="1"/>
              <a:t>tipos</a:t>
            </a:r>
            <a:r>
              <a:rPr lang="en-US" sz="1600" dirty="0"/>
              <a:t>:	</a:t>
            </a:r>
            <a:r>
              <a:rPr lang="en-US" sz="1600" dirty="0" err="1"/>
              <a:t>Títulos</a:t>
            </a:r>
            <a:r>
              <a:rPr lang="en-US" sz="1600" dirty="0"/>
              <a:t> de </a:t>
            </a:r>
            <a:r>
              <a:rPr lang="en-US" sz="1600" dirty="0" err="1"/>
              <a:t>Dívida</a:t>
            </a:r>
            <a:r>
              <a:rPr lang="en-US" sz="1600" dirty="0"/>
              <a:t> – Ex: Debentures</a:t>
            </a:r>
          </a:p>
          <a:p>
            <a:r>
              <a:rPr lang="en-US" sz="1600" dirty="0"/>
              <a:t>		</a:t>
            </a:r>
            <a:r>
              <a:rPr lang="en-US" sz="1600" dirty="0" err="1"/>
              <a:t>Títulos</a:t>
            </a:r>
            <a:r>
              <a:rPr lang="en-US" sz="1600" dirty="0"/>
              <a:t> de Capital – Ex: </a:t>
            </a:r>
            <a:r>
              <a:rPr lang="en-US" sz="1600" dirty="0" err="1"/>
              <a:t>Ações</a:t>
            </a:r>
            <a:r>
              <a:rPr lang="en-US" sz="1600" dirty="0"/>
              <a:t>                                      Mesas</a:t>
            </a:r>
          </a:p>
          <a:p>
            <a:r>
              <a:rPr lang="en-US" sz="1600" dirty="0"/>
              <a:t>		</a:t>
            </a:r>
            <a:r>
              <a:rPr lang="en-US" sz="1600" dirty="0" err="1"/>
              <a:t>Derivativos</a:t>
            </a:r>
            <a:r>
              <a:rPr lang="en-US" sz="1600" dirty="0"/>
              <a:t> – Ex: </a:t>
            </a:r>
            <a:r>
              <a:rPr lang="en-US" sz="1600" dirty="0" err="1"/>
              <a:t>Opções</a:t>
            </a:r>
            <a:r>
              <a:rPr lang="en-US" sz="1600" dirty="0"/>
              <a:t> de </a:t>
            </a:r>
            <a:r>
              <a:rPr lang="en-US" sz="1600" dirty="0" err="1"/>
              <a:t>Compra</a:t>
            </a:r>
            <a:endParaRPr lang="pt-BR" sz="1600" dirty="0"/>
          </a:p>
        </p:txBody>
      </p:sp>
      <p:sp>
        <p:nvSpPr>
          <p:cNvPr id="7" name="CaixaDeTexto 6">
            <a:extLst>
              <a:ext uri="{FF2B5EF4-FFF2-40B4-BE49-F238E27FC236}">
                <a16:creationId xmlns:a16="http://schemas.microsoft.com/office/drawing/2014/main" id="{D38656EE-A672-47EB-A5F5-2BF2609C45F8}"/>
              </a:ext>
            </a:extLst>
          </p:cNvPr>
          <p:cNvSpPr txBox="1"/>
          <p:nvPr/>
        </p:nvSpPr>
        <p:spPr>
          <a:xfrm>
            <a:off x="4436214" y="5309105"/>
            <a:ext cx="7345545" cy="1200329"/>
          </a:xfrm>
          <a:prstGeom prst="rect">
            <a:avLst/>
          </a:prstGeom>
          <a:noFill/>
        </p:spPr>
        <p:txBody>
          <a:bodyPr wrap="square" rtlCol="0">
            <a:spAutoFit/>
          </a:bodyPr>
          <a:lstStyle/>
          <a:p>
            <a:r>
              <a:rPr lang="pt-BR" dirty="0"/>
              <a:t>Área de Sales: uso de capital do cliente para transações</a:t>
            </a:r>
          </a:p>
          <a:p>
            <a:endParaRPr lang="pt-BR" dirty="0"/>
          </a:p>
          <a:p>
            <a:r>
              <a:rPr lang="pt-BR" dirty="0"/>
              <a:t>Geração de conteúdo para auxilio das mesas de </a:t>
            </a:r>
            <a:r>
              <a:rPr lang="pt-BR" dirty="0" err="1"/>
              <a:t>securities</a:t>
            </a:r>
            <a:r>
              <a:rPr lang="pt-BR" dirty="0"/>
              <a:t>: Gráficos, análises, bases de dados</a:t>
            </a:r>
          </a:p>
        </p:txBody>
      </p:sp>
      <p:pic>
        <p:nvPicPr>
          <p:cNvPr id="8" name="Imagem 7">
            <a:extLst>
              <a:ext uri="{FF2B5EF4-FFF2-40B4-BE49-F238E27FC236}">
                <a16:creationId xmlns:a16="http://schemas.microsoft.com/office/drawing/2014/main" id="{B53BF941-B886-4D87-AB63-9E7B34152E8D}"/>
              </a:ext>
            </a:extLst>
          </p:cNvPr>
          <p:cNvPicPr>
            <a:picLocks noChangeAspect="1"/>
          </p:cNvPicPr>
          <p:nvPr/>
        </p:nvPicPr>
        <p:blipFill>
          <a:blip r:embed="rId4"/>
          <a:stretch>
            <a:fillRect/>
          </a:stretch>
        </p:blipFill>
        <p:spPr>
          <a:xfrm>
            <a:off x="410241" y="3907208"/>
            <a:ext cx="3599118" cy="2229807"/>
          </a:xfrm>
          <a:prstGeom prst="rect">
            <a:avLst/>
          </a:prstGeom>
        </p:spPr>
      </p:pic>
      <p:sp>
        <p:nvSpPr>
          <p:cNvPr id="9" name="Chave Direita 8">
            <a:extLst>
              <a:ext uri="{FF2B5EF4-FFF2-40B4-BE49-F238E27FC236}">
                <a16:creationId xmlns:a16="http://schemas.microsoft.com/office/drawing/2014/main" id="{CE6CF786-8270-443E-98D5-79CDE415EE91}"/>
              </a:ext>
            </a:extLst>
          </p:cNvPr>
          <p:cNvSpPr/>
          <p:nvPr/>
        </p:nvSpPr>
        <p:spPr>
          <a:xfrm>
            <a:off x="5181600" y="2643895"/>
            <a:ext cx="809896" cy="670339"/>
          </a:xfrm>
          <a:prstGeom prst="rightBrace">
            <a:avLst>
              <a:gd name="adj1" fmla="val 8333"/>
              <a:gd name="adj2" fmla="val 4903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12" name="CaixaDeTexto 11">
            <a:extLst>
              <a:ext uri="{FF2B5EF4-FFF2-40B4-BE49-F238E27FC236}">
                <a16:creationId xmlns:a16="http://schemas.microsoft.com/office/drawing/2014/main" id="{71CA097F-5A33-4711-8D59-CFD94A8ED7CD}"/>
              </a:ext>
            </a:extLst>
          </p:cNvPr>
          <p:cNvSpPr txBox="1"/>
          <p:nvPr/>
        </p:nvSpPr>
        <p:spPr>
          <a:xfrm>
            <a:off x="1822595" y="912484"/>
            <a:ext cx="9531205" cy="923330"/>
          </a:xfrm>
          <a:prstGeom prst="rect">
            <a:avLst/>
          </a:prstGeom>
          <a:noFill/>
        </p:spPr>
        <p:txBody>
          <a:bodyPr wrap="square" rtlCol="0">
            <a:spAutoFit/>
          </a:bodyPr>
          <a:lstStyle/>
          <a:p>
            <a:r>
              <a:rPr lang="pt-BR" dirty="0"/>
              <a:t>Fundado em 1869, com sede em Nova York</a:t>
            </a:r>
          </a:p>
          <a:p>
            <a:r>
              <a:rPr lang="pt-BR" dirty="0"/>
              <a:t>Veio para o Brasil em 1995 – Inicialmente focado em fusões e aquisições</a:t>
            </a:r>
          </a:p>
          <a:p>
            <a:r>
              <a:rPr lang="pt-BR" dirty="0"/>
              <a:t>Áreas atuantes no país: Corretora, </a:t>
            </a:r>
            <a:r>
              <a:rPr lang="pt-BR" dirty="0" err="1"/>
              <a:t>Securities</a:t>
            </a:r>
            <a:r>
              <a:rPr lang="pt-BR" dirty="0"/>
              <a:t>, Global </a:t>
            </a:r>
            <a:r>
              <a:rPr lang="pt-BR" dirty="0" err="1"/>
              <a:t>Investment</a:t>
            </a:r>
            <a:r>
              <a:rPr lang="pt-BR" dirty="0"/>
              <a:t> </a:t>
            </a:r>
            <a:r>
              <a:rPr lang="pt-BR" dirty="0" err="1"/>
              <a:t>Research</a:t>
            </a:r>
            <a:r>
              <a:rPr lang="pt-BR" dirty="0"/>
              <a:t> e </a:t>
            </a:r>
            <a:r>
              <a:rPr lang="pt-BR" dirty="0" err="1"/>
              <a:t>Investment</a:t>
            </a:r>
            <a:r>
              <a:rPr lang="pt-BR" dirty="0"/>
              <a:t> Banking</a:t>
            </a:r>
          </a:p>
        </p:txBody>
      </p:sp>
    </p:spTree>
    <p:extLst>
      <p:ext uri="{BB962C8B-B14F-4D97-AF65-F5344CB8AC3E}">
        <p14:creationId xmlns:p14="http://schemas.microsoft.com/office/powerpoint/2010/main" val="124975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p42"/>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565" name="Google Shape;1565;p42"/>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6" name="Google Shape;1566;p42"/>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8" name="Google Shape;1568;p42"/>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lvl="0"/>
            <a:r>
              <a:rPr lang="pt-BR" sz="3200" dirty="0">
                <a:solidFill>
                  <a:schemeClr val="lt1"/>
                </a:solidFill>
                <a:latin typeface="Montserrat"/>
                <a:ea typeface="Montserrat"/>
                <a:cs typeface="Montserrat"/>
                <a:sym typeface="Montserrat"/>
              </a:rPr>
              <a:t>Instituições Financeiras</a:t>
            </a:r>
          </a:p>
        </p:txBody>
      </p:sp>
      <p:pic>
        <p:nvPicPr>
          <p:cNvPr id="1584" name="Google Shape;1584;p42"/>
          <p:cNvPicPr preferRelativeResize="0"/>
          <p:nvPr/>
        </p:nvPicPr>
        <p:blipFill rotWithShape="1">
          <a:blip r:embed="rId4">
            <a:alphaModFix/>
          </a:blip>
          <a:srcRect/>
          <a:stretch/>
        </p:blipFill>
        <p:spPr>
          <a:xfrm>
            <a:off x="704850" y="3094650"/>
            <a:ext cx="1800000" cy="1800000"/>
          </a:xfrm>
          <a:prstGeom prst="rect">
            <a:avLst/>
          </a:prstGeom>
          <a:noFill/>
          <a:ln>
            <a:noFill/>
          </a:ln>
        </p:spPr>
      </p:pic>
      <p:sp>
        <p:nvSpPr>
          <p:cNvPr id="1585" name="Google Shape;1585;p42"/>
          <p:cNvSpPr txBox="1"/>
          <p:nvPr/>
        </p:nvSpPr>
        <p:spPr>
          <a:xfrm>
            <a:off x="495415" y="4917449"/>
            <a:ext cx="22188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dirty="0">
                <a:solidFill>
                  <a:schemeClr val="dk1"/>
                </a:solidFill>
                <a:latin typeface="Montserrat"/>
                <a:ea typeface="Montserrat"/>
                <a:cs typeface="Montserrat"/>
                <a:sym typeface="Montserrat"/>
              </a:rPr>
              <a:t>Banco…</a:t>
            </a:r>
            <a:endParaRPr dirty="0"/>
          </a:p>
        </p:txBody>
      </p:sp>
      <p:grpSp>
        <p:nvGrpSpPr>
          <p:cNvPr id="1586" name="Google Shape;1586;p42"/>
          <p:cNvGrpSpPr/>
          <p:nvPr/>
        </p:nvGrpSpPr>
        <p:grpSpPr>
          <a:xfrm>
            <a:off x="4664250" y="1849050"/>
            <a:ext cx="6480000" cy="1980000"/>
            <a:chOff x="4231737" y="1601400"/>
            <a:chExt cx="6480000" cy="1980000"/>
          </a:xfrm>
        </p:grpSpPr>
        <p:grpSp>
          <p:nvGrpSpPr>
            <p:cNvPr id="1587" name="Google Shape;1587;p42"/>
            <p:cNvGrpSpPr/>
            <p:nvPr/>
          </p:nvGrpSpPr>
          <p:grpSpPr>
            <a:xfrm>
              <a:off x="4231737" y="1601400"/>
              <a:ext cx="6480000" cy="1980000"/>
              <a:chOff x="6564604" y="3161278"/>
              <a:chExt cx="5345078" cy="828001"/>
            </a:xfrm>
          </p:grpSpPr>
          <p:sp>
            <p:nvSpPr>
              <p:cNvPr id="1588" name="Google Shape;1588;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89" name="Google Shape;1589;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i="0" u="none" strike="noStrike" cap="none" dirty="0">
                    <a:solidFill>
                      <a:srgbClr val="000000"/>
                    </a:solidFill>
                    <a:latin typeface="Montserrat"/>
                    <a:ea typeface="Montserrat"/>
                    <a:cs typeface="Montserrat"/>
                    <a:sym typeface="Montserrat"/>
                  </a:rPr>
                  <a:t>... Comercial</a:t>
                </a:r>
                <a:endParaRPr dirty="0"/>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0" name="Google Shape;1590;p42" descr="Resultado de imagem para itau"/>
            <p:cNvPicPr preferRelativeResize="0"/>
            <p:nvPr/>
          </p:nvPicPr>
          <p:blipFill rotWithShape="1">
            <a:blip r:embed="rId5">
              <a:alphaModFix/>
            </a:blip>
            <a:srcRect/>
            <a:stretch/>
          </p:blipFill>
          <p:spPr>
            <a:xfrm>
              <a:off x="4419600" y="2120400"/>
              <a:ext cx="1080000" cy="1080000"/>
            </a:xfrm>
            <a:prstGeom prst="rect">
              <a:avLst/>
            </a:prstGeom>
            <a:noFill/>
            <a:ln>
              <a:noFill/>
            </a:ln>
          </p:spPr>
        </p:pic>
        <p:pic>
          <p:nvPicPr>
            <p:cNvPr id="1591" name="Google Shape;1591;p42" descr="Resultado de imagem para banco do brasil"/>
            <p:cNvPicPr preferRelativeResize="0"/>
            <p:nvPr/>
          </p:nvPicPr>
          <p:blipFill rotWithShape="1">
            <a:blip r:embed="rId6">
              <a:alphaModFix/>
            </a:blip>
            <a:srcRect/>
            <a:stretch/>
          </p:blipFill>
          <p:spPr>
            <a:xfrm>
              <a:off x="5798891" y="2425200"/>
              <a:ext cx="1560822" cy="1080000"/>
            </a:xfrm>
            <a:prstGeom prst="roundRect">
              <a:avLst>
                <a:gd name="adj" fmla="val 11430"/>
              </a:avLst>
            </a:prstGeom>
            <a:noFill/>
            <a:ln>
              <a:noFill/>
            </a:ln>
          </p:spPr>
        </p:pic>
        <p:pic>
          <p:nvPicPr>
            <p:cNvPr id="1592" name="Google Shape;1592;p42" descr="Resultado de imagem para bradesco"/>
            <p:cNvPicPr preferRelativeResize="0"/>
            <p:nvPr/>
          </p:nvPicPr>
          <p:blipFill rotWithShape="1">
            <a:blip r:embed="rId7">
              <a:alphaModFix/>
            </a:blip>
            <a:srcRect l="4493" t="8562" r="146" b="13826"/>
            <a:stretch/>
          </p:blipFill>
          <p:spPr>
            <a:xfrm>
              <a:off x="7659004" y="2120400"/>
              <a:ext cx="1472727" cy="1080000"/>
            </a:xfrm>
            <a:prstGeom prst="rect">
              <a:avLst/>
            </a:prstGeom>
            <a:noFill/>
            <a:ln>
              <a:noFill/>
            </a:ln>
          </p:spPr>
        </p:pic>
        <p:pic>
          <p:nvPicPr>
            <p:cNvPr id="1593" name="Google Shape;1593;p42"/>
            <p:cNvPicPr preferRelativeResize="0"/>
            <p:nvPr/>
          </p:nvPicPr>
          <p:blipFill rotWithShape="1">
            <a:blip r:embed="rId8">
              <a:alphaModFix/>
            </a:blip>
            <a:srcRect l="7485" t="7333" r="7449" b="11544"/>
            <a:stretch/>
          </p:blipFill>
          <p:spPr>
            <a:xfrm>
              <a:off x="9431023" y="2425200"/>
              <a:ext cx="1132520" cy="1080000"/>
            </a:xfrm>
            <a:prstGeom prst="rect">
              <a:avLst/>
            </a:prstGeom>
            <a:noFill/>
            <a:ln>
              <a:noFill/>
            </a:ln>
          </p:spPr>
        </p:pic>
      </p:grpSp>
      <p:grpSp>
        <p:nvGrpSpPr>
          <p:cNvPr id="1594" name="Google Shape;1594;p42"/>
          <p:cNvGrpSpPr/>
          <p:nvPr/>
        </p:nvGrpSpPr>
        <p:grpSpPr>
          <a:xfrm>
            <a:off x="4657965" y="4189061"/>
            <a:ext cx="6480000" cy="1980000"/>
            <a:chOff x="4225452" y="3941411"/>
            <a:chExt cx="6480000" cy="1980000"/>
          </a:xfrm>
        </p:grpSpPr>
        <p:grpSp>
          <p:nvGrpSpPr>
            <p:cNvPr id="1595" name="Google Shape;1595;p42"/>
            <p:cNvGrpSpPr/>
            <p:nvPr/>
          </p:nvGrpSpPr>
          <p:grpSpPr>
            <a:xfrm>
              <a:off x="4225452" y="3941411"/>
              <a:ext cx="6480000" cy="1980000"/>
              <a:chOff x="6564604" y="3161278"/>
              <a:chExt cx="5345078" cy="828001"/>
            </a:xfrm>
          </p:grpSpPr>
          <p:sp>
            <p:nvSpPr>
              <p:cNvPr id="1596" name="Google Shape;1596;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97" name="Google Shape;1597;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dirty="0">
                    <a:solidFill>
                      <a:srgbClr val="000000"/>
                    </a:solidFill>
                    <a:latin typeface="Montserrat"/>
                    <a:ea typeface="Montserrat"/>
                    <a:cs typeface="Montserrat"/>
                    <a:sym typeface="Montserrat"/>
                  </a:rPr>
                  <a:t>... de Investimento</a:t>
                </a:r>
                <a:endParaRPr sz="2800"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8" name="Google Shape;1598;p42" descr="Resultado de imagem para itau bba"/>
            <p:cNvPicPr preferRelativeResize="0"/>
            <p:nvPr/>
          </p:nvPicPr>
          <p:blipFill rotWithShape="1">
            <a:blip r:embed="rId9">
              <a:alphaModFix/>
            </a:blip>
            <a:srcRect/>
            <a:stretch/>
          </p:blipFill>
          <p:spPr>
            <a:xfrm>
              <a:off x="4343527" y="5029200"/>
              <a:ext cx="1598263" cy="838200"/>
            </a:xfrm>
            <a:prstGeom prst="rect">
              <a:avLst/>
            </a:prstGeom>
            <a:noFill/>
            <a:ln>
              <a:noFill/>
            </a:ln>
          </p:spPr>
        </p:pic>
        <p:pic>
          <p:nvPicPr>
            <p:cNvPr id="1599" name="Google Shape;1599;p42" descr="Resultado de imagem para btg pactual"/>
            <p:cNvPicPr preferRelativeResize="0"/>
            <p:nvPr/>
          </p:nvPicPr>
          <p:blipFill rotWithShape="1">
            <a:blip r:embed="rId10">
              <a:alphaModFix/>
            </a:blip>
            <a:srcRect t="18205" b="20116"/>
            <a:stretch/>
          </p:blipFill>
          <p:spPr>
            <a:xfrm>
              <a:off x="5547687" y="4462383"/>
              <a:ext cx="2317820" cy="794215"/>
            </a:xfrm>
            <a:prstGeom prst="rect">
              <a:avLst/>
            </a:prstGeom>
            <a:noFill/>
            <a:ln>
              <a:noFill/>
            </a:ln>
          </p:spPr>
        </p:pic>
        <p:pic>
          <p:nvPicPr>
            <p:cNvPr id="1600" name="Google Shape;1600;p42"/>
            <p:cNvPicPr preferRelativeResize="0"/>
            <p:nvPr/>
          </p:nvPicPr>
          <p:blipFill rotWithShape="1">
            <a:blip r:embed="rId11">
              <a:alphaModFix/>
            </a:blip>
            <a:srcRect/>
            <a:stretch/>
          </p:blipFill>
          <p:spPr>
            <a:xfrm>
              <a:off x="9565806" y="4517765"/>
              <a:ext cx="930535" cy="930535"/>
            </a:xfrm>
            <a:prstGeom prst="roundRect">
              <a:avLst>
                <a:gd name="adj" fmla="val 8811"/>
              </a:avLst>
            </a:prstGeom>
            <a:noFill/>
            <a:ln>
              <a:noFill/>
            </a:ln>
          </p:spPr>
        </p:pic>
        <p:pic>
          <p:nvPicPr>
            <p:cNvPr id="1601" name="Google Shape;1601;p42" descr="Resultado de imagem para jp morgan logo"/>
            <p:cNvPicPr preferRelativeResize="0"/>
            <p:nvPr/>
          </p:nvPicPr>
          <p:blipFill rotWithShape="1">
            <a:blip r:embed="rId12">
              <a:alphaModFix/>
            </a:blip>
            <a:srcRect t="27989" b="36349"/>
            <a:stretch/>
          </p:blipFill>
          <p:spPr>
            <a:xfrm>
              <a:off x="7543800" y="5153752"/>
              <a:ext cx="1902313" cy="589102"/>
            </a:xfrm>
            <a:prstGeom prst="roundRect">
              <a:avLst>
                <a:gd name="adj" fmla="val 12672"/>
              </a:avLst>
            </a:prstGeom>
            <a:noFill/>
            <a:ln>
              <a:noFill/>
            </a:ln>
          </p:spPr>
        </p:pic>
      </p:grpSp>
      <p:sp>
        <p:nvSpPr>
          <p:cNvPr id="2" name="TextBox 1">
            <a:extLst>
              <a:ext uri="{FF2B5EF4-FFF2-40B4-BE49-F238E27FC236}">
                <a16:creationId xmlns:a16="http://schemas.microsoft.com/office/drawing/2014/main" id="{6A91408F-B894-4DE1-809D-0AC77A134068}"/>
              </a:ext>
            </a:extLst>
          </p:cNvPr>
          <p:cNvSpPr txBox="1"/>
          <p:nvPr/>
        </p:nvSpPr>
        <p:spPr>
          <a:xfrm>
            <a:off x="2988129" y="753787"/>
            <a:ext cx="6215741" cy="584775"/>
          </a:xfrm>
          <a:prstGeom prst="rect">
            <a:avLst/>
          </a:prstGeom>
          <a:noFill/>
        </p:spPr>
        <p:txBody>
          <a:bodyPr wrap="none" rtlCol="0">
            <a:spAutoFit/>
          </a:bodyPr>
          <a:lstStyle/>
          <a:p>
            <a:r>
              <a:rPr lang="pt-BR" sz="3200" dirty="0"/>
              <a:t>O que é um Banco de Investimento?</a:t>
            </a:r>
            <a:endParaRPr lang="en-US" sz="3200" dirty="0"/>
          </a:p>
        </p:txBody>
      </p:sp>
      <p:cxnSp>
        <p:nvCxnSpPr>
          <p:cNvPr id="30" name="Google Shape;1582;p42">
            <a:extLst>
              <a:ext uri="{FF2B5EF4-FFF2-40B4-BE49-F238E27FC236}">
                <a16:creationId xmlns:a16="http://schemas.microsoft.com/office/drawing/2014/main" id="{896C2BFD-A239-404D-A0A6-35D2E0F83992}"/>
              </a:ext>
            </a:extLst>
          </p:cNvPr>
          <p:cNvCxnSpPr>
            <a:cxnSpLocks/>
          </p:cNvCxnSpPr>
          <p:nvPr/>
        </p:nvCxnSpPr>
        <p:spPr>
          <a:xfrm flipV="1">
            <a:off x="2655082" y="3094650"/>
            <a:ext cx="1505012" cy="658201"/>
          </a:xfrm>
          <a:prstGeom prst="straightConnector1">
            <a:avLst/>
          </a:prstGeom>
          <a:noFill/>
          <a:ln w="57150" cap="flat" cmpd="sng">
            <a:solidFill>
              <a:srgbClr val="1F4E79"/>
            </a:solidFill>
            <a:prstDash val="solid"/>
            <a:miter lim="800000"/>
            <a:headEnd type="none" w="sm" len="sm"/>
            <a:tailEnd type="triangle" w="med" len="med"/>
          </a:ln>
        </p:spPr>
      </p:cxnSp>
      <p:cxnSp>
        <p:nvCxnSpPr>
          <p:cNvPr id="31" name="Google Shape;1583;p42">
            <a:extLst>
              <a:ext uri="{FF2B5EF4-FFF2-40B4-BE49-F238E27FC236}">
                <a16:creationId xmlns:a16="http://schemas.microsoft.com/office/drawing/2014/main" id="{99A30732-24BF-429C-B5EC-BD82F264F674}"/>
              </a:ext>
            </a:extLst>
          </p:cNvPr>
          <p:cNvCxnSpPr>
            <a:cxnSpLocks/>
          </p:cNvCxnSpPr>
          <p:nvPr/>
        </p:nvCxnSpPr>
        <p:spPr>
          <a:xfrm>
            <a:off x="2707073" y="4267200"/>
            <a:ext cx="1271248" cy="839940"/>
          </a:xfrm>
          <a:prstGeom prst="straightConnector1">
            <a:avLst/>
          </a:prstGeom>
          <a:noFill/>
          <a:ln w="57150" cap="flat" cmpd="sng">
            <a:solidFill>
              <a:srgbClr val="1F4E79"/>
            </a:solidFill>
            <a:prstDash val="solid"/>
            <a:miter lim="800000"/>
            <a:headEnd type="none" w="sm" len="sm"/>
            <a:tailEnd type="triangle" w="med" len="med"/>
          </a:ln>
        </p:spPr>
      </p:cxnSp>
      <p:sp>
        <p:nvSpPr>
          <p:cNvPr id="29" name="Google Shape;1602;p42">
            <a:extLst>
              <a:ext uri="{FF2B5EF4-FFF2-40B4-BE49-F238E27FC236}">
                <a16:creationId xmlns:a16="http://schemas.microsoft.com/office/drawing/2014/main" id="{B71663A1-48C3-4BEC-81CB-84C2C3794BB1}"/>
              </a:ext>
            </a:extLst>
          </p:cNvPr>
          <p:cNvSpPr/>
          <p:nvPr/>
        </p:nvSpPr>
        <p:spPr>
          <a:xfrm>
            <a:off x="446141" y="1519875"/>
            <a:ext cx="11250444" cy="5027483"/>
          </a:xfrm>
          <a:prstGeom prst="rect">
            <a:avLst/>
          </a:prstGeom>
          <a:solidFill>
            <a:srgbClr val="FFFFFF">
              <a:alpha val="80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428429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791E58A-01E4-491C-A1A2-2E5DDB86B4A9}"/>
              </a:ext>
            </a:extLst>
          </p:cNvPr>
          <p:cNvSpPr>
            <a:spLocks noGrp="1"/>
          </p:cNvSpPr>
          <p:nvPr>
            <p:ph type="dt" sz="half" idx="10"/>
          </p:nvPr>
        </p:nvSpPr>
        <p:spPr/>
        <p:txBody>
          <a:bodyPr/>
          <a:lstStyle/>
          <a:p>
            <a:fld id="{884568D1-35A0-42FC-93DD-CCC4CF0091DA}" type="datetime1">
              <a:rPr lang="en-US" smtClean="0"/>
              <a:t>5/26/2020</a:t>
            </a:fld>
            <a:endParaRPr lang="en-US"/>
          </a:p>
        </p:txBody>
      </p:sp>
      <p:sp>
        <p:nvSpPr>
          <p:cNvPr id="3" name="Espaço Reservado para Número de Slide 2">
            <a:extLst>
              <a:ext uri="{FF2B5EF4-FFF2-40B4-BE49-F238E27FC236}">
                <a16:creationId xmlns:a16="http://schemas.microsoft.com/office/drawing/2014/main" id="{714B38FA-86B2-4EB7-A919-CF0BCF0A1135}"/>
              </a:ext>
            </a:extLst>
          </p:cNvPr>
          <p:cNvSpPr>
            <a:spLocks noGrp="1"/>
          </p:cNvSpPr>
          <p:nvPr>
            <p:ph type="sldNum" sz="quarter" idx="12"/>
          </p:nvPr>
        </p:nvSpPr>
        <p:spPr/>
        <p:txBody>
          <a:bodyPr/>
          <a:lstStyle/>
          <a:p>
            <a:fld id="{59F833C3-D889-4A24-B36F-98C6F562E13E}" type="slidenum">
              <a:rPr lang="en-US" smtClean="0"/>
              <a:t>20</a:t>
            </a:fld>
            <a:endParaRPr lang="en-US"/>
          </a:p>
        </p:txBody>
      </p:sp>
      <p:sp>
        <p:nvSpPr>
          <p:cNvPr id="4" name="Espaço Reservado para Texto 3">
            <a:extLst>
              <a:ext uri="{FF2B5EF4-FFF2-40B4-BE49-F238E27FC236}">
                <a16:creationId xmlns:a16="http://schemas.microsoft.com/office/drawing/2014/main" id="{3385A612-B7B8-488A-A6DD-DD0466C7DD6E}"/>
              </a:ext>
            </a:extLst>
          </p:cNvPr>
          <p:cNvSpPr>
            <a:spLocks noGrp="1"/>
          </p:cNvSpPr>
          <p:nvPr>
            <p:ph type="body" sz="quarter" idx="13"/>
          </p:nvPr>
        </p:nvSpPr>
        <p:spPr/>
        <p:txBody>
          <a:bodyPr/>
          <a:lstStyle/>
          <a:p>
            <a:r>
              <a:rPr lang="pt-BR" dirty="0"/>
              <a:t>Interação com o ambiente</a:t>
            </a:r>
          </a:p>
        </p:txBody>
      </p:sp>
      <p:sp>
        <p:nvSpPr>
          <p:cNvPr id="5" name="Espaço Reservado para Texto 4">
            <a:extLst>
              <a:ext uri="{FF2B5EF4-FFF2-40B4-BE49-F238E27FC236}">
                <a16:creationId xmlns:a16="http://schemas.microsoft.com/office/drawing/2014/main" id="{546A6E7C-9645-438D-8DD4-E3DCC8804D18}"/>
              </a:ext>
            </a:extLst>
          </p:cNvPr>
          <p:cNvSpPr>
            <a:spLocks noGrp="1"/>
          </p:cNvSpPr>
          <p:nvPr>
            <p:ph type="body" sz="quarter" idx="14"/>
          </p:nvPr>
        </p:nvSpPr>
        <p:spPr>
          <a:xfrm>
            <a:off x="369339" y="3267219"/>
            <a:ext cx="1974850" cy="2205521"/>
          </a:xfrm>
        </p:spPr>
        <p:txBody>
          <a:bodyPr/>
          <a:lstStyle/>
          <a:p>
            <a:pPr marL="285750" indent="-285750">
              <a:buFont typeface="Arial" panose="020B0604020202020204" pitchFamily="34" charset="0"/>
              <a:buChar char="•"/>
            </a:pPr>
            <a:r>
              <a:rPr lang="pt-BR" sz="1600" dirty="0"/>
              <a:t>Adaptação ao momento do mercado financeiro</a:t>
            </a:r>
          </a:p>
          <a:p>
            <a:pPr marL="285750" indent="-285750">
              <a:buFont typeface="Arial" panose="020B0604020202020204" pitchFamily="34" charset="0"/>
              <a:buChar char="•"/>
            </a:pPr>
            <a:r>
              <a:rPr lang="pt-BR" sz="1600" dirty="0"/>
              <a:t>Rotina imprevisível, sujeita a mudanças repentinas</a:t>
            </a:r>
          </a:p>
          <a:p>
            <a:pPr marL="285750" indent="-285750">
              <a:buFont typeface="Arial" panose="020B0604020202020204" pitchFamily="34" charset="0"/>
              <a:buChar char="•"/>
            </a:pPr>
            <a:endParaRPr lang="pt-BR" dirty="0"/>
          </a:p>
        </p:txBody>
      </p:sp>
      <p:sp>
        <p:nvSpPr>
          <p:cNvPr id="6" name="Espaço Reservado para Texto 5">
            <a:extLst>
              <a:ext uri="{FF2B5EF4-FFF2-40B4-BE49-F238E27FC236}">
                <a16:creationId xmlns:a16="http://schemas.microsoft.com/office/drawing/2014/main" id="{212FB6F8-70F3-4EEE-B5EC-636603F2C1F7}"/>
              </a:ext>
            </a:extLst>
          </p:cNvPr>
          <p:cNvSpPr>
            <a:spLocks noGrp="1"/>
          </p:cNvSpPr>
          <p:nvPr>
            <p:ph type="body" sz="quarter" idx="15"/>
          </p:nvPr>
        </p:nvSpPr>
        <p:spPr>
          <a:xfrm>
            <a:off x="2717530" y="2062080"/>
            <a:ext cx="1974850" cy="3277544"/>
          </a:xfrm>
        </p:spPr>
        <p:txBody>
          <a:bodyPr/>
          <a:lstStyle/>
          <a:p>
            <a:pPr marL="285750" indent="-285750">
              <a:buFont typeface="Arial" panose="020B0604020202020204" pitchFamily="34" charset="0"/>
              <a:buChar char="•"/>
            </a:pPr>
            <a:r>
              <a:rPr lang="pt-BR" sz="1600" dirty="0"/>
              <a:t>Softwares responsáveis pelos mais diversos tipos de interação</a:t>
            </a:r>
          </a:p>
          <a:p>
            <a:pPr marL="285750" indent="-285750">
              <a:buFont typeface="Arial" panose="020B0604020202020204" pitchFamily="34" charset="0"/>
              <a:buChar char="•"/>
            </a:pPr>
            <a:endParaRPr lang="pt-BR" sz="1600" dirty="0"/>
          </a:p>
        </p:txBody>
      </p:sp>
      <p:sp>
        <p:nvSpPr>
          <p:cNvPr id="7" name="Espaço Reservado para Texto 6">
            <a:extLst>
              <a:ext uri="{FF2B5EF4-FFF2-40B4-BE49-F238E27FC236}">
                <a16:creationId xmlns:a16="http://schemas.microsoft.com/office/drawing/2014/main" id="{ED37EAEB-C35D-4E9D-9A8F-19F5E9E1D448}"/>
              </a:ext>
            </a:extLst>
          </p:cNvPr>
          <p:cNvSpPr>
            <a:spLocks noGrp="1"/>
          </p:cNvSpPr>
          <p:nvPr>
            <p:ph type="body" sz="quarter" idx="16"/>
          </p:nvPr>
        </p:nvSpPr>
        <p:spPr>
          <a:xfrm>
            <a:off x="5078877" y="1833479"/>
            <a:ext cx="1974850" cy="228600"/>
          </a:xfrm>
        </p:spPr>
        <p:txBody>
          <a:bodyPr/>
          <a:lstStyle/>
          <a:p>
            <a:pPr marL="285750" indent="-285750">
              <a:buFont typeface="Arial" panose="020B0604020202020204" pitchFamily="34" charset="0"/>
              <a:buChar char="•"/>
            </a:pPr>
            <a:r>
              <a:rPr lang="pt-BR" sz="1600" dirty="0"/>
              <a:t>Capacidade de interpretação tomada de decisões a partir dos dados</a:t>
            </a:r>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r>
              <a:rPr lang="pt-BR" sz="1600" dirty="0"/>
              <a:t>Contratações por meio de processos seletivos e/ou indicação </a:t>
            </a:r>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endParaRPr lang="pt-BR" sz="1600" dirty="0"/>
          </a:p>
        </p:txBody>
      </p:sp>
      <p:sp>
        <p:nvSpPr>
          <p:cNvPr id="8" name="Espaço Reservado para Texto 7">
            <a:extLst>
              <a:ext uri="{FF2B5EF4-FFF2-40B4-BE49-F238E27FC236}">
                <a16:creationId xmlns:a16="http://schemas.microsoft.com/office/drawing/2014/main" id="{09036EB1-9744-4F78-ADE1-5F7E66049C5F}"/>
              </a:ext>
            </a:extLst>
          </p:cNvPr>
          <p:cNvSpPr>
            <a:spLocks noGrp="1"/>
          </p:cNvSpPr>
          <p:nvPr>
            <p:ph type="body" sz="quarter" idx="17"/>
          </p:nvPr>
        </p:nvSpPr>
        <p:spPr/>
        <p:txBody>
          <a:bodyPr/>
          <a:lstStyle/>
          <a:p>
            <a:pPr marL="285750" indent="-285750">
              <a:buFont typeface="Arial" panose="020B0604020202020204" pitchFamily="34" charset="0"/>
              <a:buChar char="•"/>
            </a:pPr>
            <a:r>
              <a:rPr lang="pt-BR" sz="1600" dirty="0"/>
              <a:t>Distribuição de “bônus” periódicos de acordo com o desempenho da empresa</a:t>
            </a:r>
          </a:p>
          <a:p>
            <a:pPr marL="285750" indent="-285750">
              <a:buFont typeface="Arial" panose="020B0604020202020204" pitchFamily="34" charset="0"/>
              <a:buChar char="•"/>
            </a:pPr>
            <a:endParaRPr lang="pt-BR" sz="1600" dirty="0"/>
          </a:p>
        </p:txBody>
      </p:sp>
      <p:sp>
        <p:nvSpPr>
          <p:cNvPr id="9" name="Espaço Reservado para Texto 8">
            <a:extLst>
              <a:ext uri="{FF2B5EF4-FFF2-40B4-BE49-F238E27FC236}">
                <a16:creationId xmlns:a16="http://schemas.microsoft.com/office/drawing/2014/main" id="{8C25B36D-59BB-4D72-80E3-A0B67841E905}"/>
              </a:ext>
            </a:extLst>
          </p:cNvPr>
          <p:cNvSpPr>
            <a:spLocks noGrp="1"/>
          </p:cNvSpPr>
          <p:nvPr>
            <p:ph type="body" sz="quarter" idx="18"/>
          </p:nvPr>
        </p:nvSpPr>
        <p:spPr>
          <a:xfrm>
            <a:off x="7433646" y="1878863"/>
            <a:ext cx="1974850" cy="228600"/>
          </a:xfrm>
        </p:spPr>
        <p:txBody>
          <a:bodyPr/>
          <a:lstStyle/>
          <a:p>
            <a:pPr marL="285750" indent="-285750">
              <a:buFont typeface="Arial" panose="020B0604020202020204" pitchFamily="34" charset="0"/>
              <a:buChar char="•"/>
            </a:pPr>
            <a:r>
              <a:rPr lang="pt-BR" sz="1600" dirty="0"/>
              <a:t>Divisão em grupos com especializações em determinadas áreas de atuação</a:t>
            </a:r>
          </a:p>
          <a:p>
            <a:pPr marL="285750" indent="-285750">
              <a:buFont typeface="Arial" panose="020B0604020202020204" pitchFamily="34" charset="0"/>
              <a:buChar char="•"/>
            </a:pPr>
            <a:r>
              <a:rPr lang="pt-BR" sz="1600" dirty="0"/>
              <a:t>Líderes atuam no sentido de garantir a fluidez dos processos</a:t>
            </a:r>
          </a:p>
        </p:txBody>
      </p:sp>
      <p:sp>
        <p:nvSpPr>
          <p:cNvPr id="10" name="Espaço Reservado para Texto 9">
            <a:extLst>
              <a:ext uri="{FF2B5EF4-FFF2-40B4-BE49-F238E27FC236}">
                <a16:creationId xmlns:a16="http://schemas.microsoft.com/office/drawing/2014/main" id="{AE5453A7-28C0-4C1A-81E4-83D475BFC702}"/>
              </a:ext>
            </a:extLst>
          </p:cNvPr>
          <p:cNvSpPr>
            <a:spLocks noGrp="1"/>
          </p:cNvSpPr>
          <p:nvPr>
            <p:ph type="body" sz="quarter" idx="19"/>
          </p:nvPr>
        </p:nvSpPr>
        <p:spPr/>
        <p:txBody>
          <a:bodyPr/>
          <a:lstStyle/>
          <a:p>
            <a:r>
              <a:rPr lang="pt-BR" dirty="0"/>
              <a:t>Subsistema Técnico</a:t>
            </a:r>
          </a:p>
        </p:txBody>
      </p:sp>
      <p:sp>
        <p:nvSpPr>
          <p:cNvPr id="11" name="Espaço Reservado para Texto 10">
            <a:extLst>
              <a:ext uri="{FF2B5EF4-FFF2-40B4-BE49-F238E27FC236}">
                <a16:creationId xmlns:a16="http://schemas.microsoft.com/office/drawing/2014/main" id="{3707CF8F-5D38-46D2-96D0-59C5E1A34B90}"/>
              </a:ext>
            </a:extLst>
          </p:cNvPr>
          <p:cNvSpPr>
            <a:spLocks noGrp="1"/>
          </p:cNvSpPr>
          <p:nvPr>
            <p:ph type="body" sz="quarter" idx="20"/>
          </p:nvPr>
        </p:nvSpPr>
        <p:spPr/>
        <p:txBody>
          <a:bodyPr/>
          <a:lstStyle/>
          <a:p>
            <a:r>
              <a:rPr lang="pt-BR" dirty="0"/>
              <a:t>Subsistema Social</a:t>
            </a:r>
          </a:p>
        </p:txBody>
      </p:sp>
      <p:sp>
        <p:nvSpPr>
          <p:cNvPr id="12" name="Espaço Reservado para Texto 11">
            <a:extLst>
              <a:ext uri="{FF2B5EF4-FFF2-40B4-BE49-F238E27FC236}">
                <a16:creationId xmlns:a16="http://schemas.microsoft.com/office/drawing/2014/main" id="{AED67B26-0365-406A-9900-F686E6F518F0}"/>
              </a:ext>
            </a:extLst>
          </p:cNvPr>
          <p:cNvSpPr>
            <a:spLocks noGrp="1"/>
          </p:cNvSpPr>
          <p:nvPr>
            <p:ph type="body" sz="quarter" idx="21"/>
          </p:nvPr>
        </p:nvSpPr>
        <p:spPr/>
        <p:txBody>
          <a:bodyPr/>
          <a:lstStyle/>
          <a:p>
            <a:r>
              <a:rPr lang="pt-BR" dirty="0"/>
              <a:t>Grupos Semiautônomos</a:t>
            </a:r>
          </a:p>
        </p:txBody>
      </p:sp>
      <p:sp>
        <p:nvSpPr>
          <p:cNvPr id="13" name="Espaço Reservado para Texto 12">
            <a:extLst>
              <a:ext uri="{FF2B5EF4-FFF2-40B4-BE49-F238E27FC236}">
                <a16:creationId xmlns:a16="http://schemas.microsoft.com/office/drawing/2014/main" id="{17B2CDF0-DD9E-4036-BCED-F97735963933}"/>
              </a:ext>
            </a:extLst>
          </p:cNvPr>
          <p:cNvSpPr>
            <a:spLocks noGrp="1"/>
          </p:cNvSpPr>
          <p:nvPr>
            <p:ph type="body" sz="quarter" idx="22"/>
          </p:nvPr>
        </p:nvSpPr>
        <p:spPr/>
        <p:txBody>
          <a:bodyPr/>
          <a:lstStyle/>
          <a:p>
            <a:r>
              <a:rPr lang="pt-BR" dirty="0"/>
              <a:t>Recompensa por resultado</a:t>
            </a:r>
          </a:p>
        </p:txBody>
      </p:sp>
      <p:sp>
        <p:nvSpPr>
          <p:cNvPr id="14" name="Espaço Reservado para Texto 13">
            <a:extLst>
              <a:ext uri="{FF2B5EF4-FFF2-40B4-BE49-F238E27FC236}">
                <a16:creationId xmlns:a16="http://schemas.microsoft.com/office/drawing/2014/main" id="{37435E2F-D586-4D1B-8DE8-208F61F7000F}"/>
              </a:ext>
            </a:extLst>
          </p:cNvPr>
          <p:cNvSpPr>
            <a:spLocks noGrp="1"/>
          </p:cNvSpPr>
          <p:nvPr>
            <p:ph type="body" sz="quarter" idx="23"/>
          </p:nvPr>
        </p:nvSpPr>
        <p:spPr/>
        <p:txBody>
          <a:bodyPr/>
          <a:lstStyle/>
          <a:p>
            <a:r>
              <a:rPr lang="pt-BR" dirty="0"/>
              <a:t>Bancos de Investimento e a Escola Sociotécnica</a:t>
            </a:r>
          </a:p>
          <a:p>
            <a:endParaRPr lang="pt-BR" dirty="0"/>
          </a:p>
        </p:txBody>
      </p:sp>
      <p:pic>
        <p:nvPicPr>
          <p:cNvPr id="16" name="Imagem 15">
            <a:extLst>
              <a:ext uri="{FF2B5EF4-FFF2-40B4-BE49-F238E27FC236}">
                <a16:creationId xmlns:a16="http://schemas.microsoft.com/office/drawing/2014/main" id="{EBFE00EC-CCD5-482E-A865-1482B12E2074}"/>
              </a:ext>
            </a:extLst>
          </p:cNvPr>
          <p:cNvPicPr>
            <a:picLocks noChangeAspect="1"/>
          </p:cNvPicPr>
          <p:nvPr/>
        </p:nvPicPr>
        <p:blipFill>
          <a:blip r:embed="rId2"/>
          <a:stretch>
            <a:fillRect/>
          </a:stretch>
        </p:blipFill>
        <p:spPr>
          <a:xfrm>
            <a:off x="2770244" y="3352800"/>
            <a:ext cx="1869858" cy="1794318"/>
          </a:xfrm>
          <a:prstGeom prst="rect">
            <a:avLst/>
          </a:prstGeom>
        </p:spPr>
      </p:pic>
      <p:pic>
        <p:nvPicPr>
          <p:cNvPr id="17" name="Imagem 16">
            <a:extLst>
              <a:ext uri="{FF2B5EF4-FFF2-40B4-BE49-F238E27FC236}">
                <a16:creationId xmlns:a16="http://schemas.microsoft.com/office/drawing/2014/main" id="{9116E445-D26E-43ED-9D6D-226B128DDCF3}"/>
              </a:ext>
            </a:extLst>
          </p:cNvPr>
          <p:cNvPicPr>
            <a:picLocks noChangeAspect="1"/>
          </p:cNvPicPr>
          <p:nvPr/>
        </p:nvPicPr>
        <p:blipFill>
          <a:blip r:embed="rId3"/>
          <a:stretch>
            <a:fillRect/>
          </a:stretch>
        </p:blipFill>
        <p:spPr>
          <a:xfrm>
            <a:off x="5115816" y="2983343"/>
            <a:ext cx="1974850" cy="1435016"/>
          </a:xfrm>
          <a:prstGeom prst="rect">
            <a:avLst/>
          </a:prstGeom>
        </p:spPr>
      </p:pic>
      <p:pic>
        <p:nvPicPr>
          <p:cNvPr id="18" name="Imagem 17">
            <a:extLst>
              <a:ext uri="{FF2B5EF4-FFF2-40B4-BE49-F238E27FC236}">
                <a16:creationId xmlns:a16="http://schemas.microsoft.com/office/drawing/2014/main" id="{207A5911-D5E4-47BA-81C3-FCBF8E4CA5DE}"/>
              </a:ext>
            </a:extLst>
          </p:cNvPr>
          <p:cNvPicPr>
            <a:picLocks noChangeAspect="1"/>
          </p:cNvPicPr>
          <p:nvPr/>
        </p:nvPicPr>
        <p:blipFill>
          <a:blip r:embed="rId4"/>
          <a:stretch>
            <a:fillRect/>
          </a:stretch>
        </p:blipFill>
        <p:spPr>
          <a:xfrm>
            <a:off x="7433646" y="4114322"/>
            <a:ext cx="1974850" cy="1351734"/>
          </a:xfrm>
          <a:prstGeom prst="rect">
            <a:avLst/>
          </a:prstGeom>
        </p:spPr>
      </p:pic>
      <p:pic>
        <p:nvPicPr>
          <p:cNvPr id="19" name="Imagem 18">
            <a:extLst>
              <a:ext uri="{FF2B5EF4-FFF2-40B4-BE49-F238E27FC236}">
                <a16:creationId xmlns:a16="http://schemas.microsoft.com/office/drawing/2014/main" id="{E1C79AB8-1A28-4A84-8E90-EBAC119DBA6A}"/>
              </a:ext>
            </a:extLst>
          </p:cNvPr>
          <p:cNvPicPr>
            <a:picLocks noChangeAspect="1"/>
          </p:cNvPicPr>
          <p:nvPr/>
        </p:nvPicPr>
        <p:blipFill>
          <a:blip r:embed="rId5"/>
          <a:stretch>
            <a:fillRect/>
          </a:stretch>
        </p:blipFill>
        <p:spPr>
          <a:xfrm>
            <a:off x="438663" y="1958433"/>
            <a:ext cx="1836202" cy="1225731"/>
          </a:xfrm>
          <a:prstGeom prst="rect">
            <a:avLst/>
          </a:prstGeom>
        </p:spPr>
      </p:pic>
      <p:pic>
        <p:nvPicPr>
          <p:cNvPr id="2054" name="Picture 6" descr="Give money | Free Icon">
            <a:extLst>
              <a:ext uri="{FF2B5EF4-FFF2-40B4-BE49-F238E27FC236}">
                <a16:creationId xmlns:a16="http://schemas.microsoft.com/office/drawing/2014/main" id="{C43A739E-25BD-402C-85E7-6E78ACE577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3606" y="3586056"/>
            <a:ext cx="1664607" cy="166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uiExpand="1" build="p"/>
      <p:bldP spid="10" grpId="0" build="p"/>
      <p:bldP spid="11" grpId="0" build="p"/>
      <p:bldP spid="12" grpId="0" build="p"/>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a:solidFill>
                  <a:srgbClr val="FFFFFF"/>
                </a:solidFill>
              </a:defRPr>
            </a:lvl1pPr>
          </a:lstStyle>
          <a:p>
            <a:r>
              <a:t>Tesouraria - BNP Paribas</a:t>
            </a:r>
          </a:p>
        </p:txBody>
      </p:sp>
      <p:sp>
        <p:nvSpPr>
          <p:cNvPr id="284" name="Shape 284"/>
          <p:cNvSpPr>
            <a:spLocks noGrp="1"/>
          </p:cNvSpPr>
          <p:nvPr>
            <p:ph type="sldNum" sz="quarter" idx="2"/>
          </p:nvPr>
        </p:nvSpPr>
        <p:spPr>
          <a:xfrm>
            <a:off x="11169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285" name="Shape 285"/>
          <p:cNvSpPr/>
          <p:nvPr/>
        </p:nvSpPr>
        <p:spPr>
          <a:xfrm>
            <a:off x="-41747" y="838200"/>
            <a:ext cx="4625422" cy="6035923"/>
          </a:xfrm>
          <a:prstGeom prst="rect">
            <a:avLst/>
          </a:prstGeom>
          <a:solidFill>
            <a:srgbClr val="F2F2F2"/>
          </a:solidFill>
          <a:ln w="12700">
            <a:miter lim="400000"/>
          </a:ln>
        </p:spPr>
        <p:txBody>
          <a:bodyPr lIns="45719" rIns="45719" anchor="ctr"/>
          <a:lstStyle/>
          <a:p>
            <a:pPr>
              <a:lnSpc>
                <a:spcPct val="90000"/>
              </a:lnSpc>
              <a:spcBef>
                <a:spcPts val="1000"/>
              </a:spcBef>
              <a:defRPr sz="1700" b="1">
                <a:solidFill>
                  <a:srgbClr val="FFFFFF"/>
                </a:solidFill>
              </a:defRPr>
            </a:pPr>
            <a:endParaRPr/>
          </a:p>
        </p:txBody>
      </p:sp>
      <p:pic>
        <p:nvPicPr>
          <p:cNvPr id="286" name="Design sem nome (7).png"/>
          <p:cNvPicPr>
            <a:picLocks noChangeAspect="1"/>
          </p:cNvPicPr>
          <p:nvPr/>
        </p:nvPicPr>
        <p:blipFill>
          <a:blip r:embed="rId2"/>
          <a:srcRect t="23324" b="23324"/>
          <a:stretch>
            <a:fillRect/>
          </a:stretch>
        </p:blipFill>
        <p:spPr>
          <a:xfrm>
            <a:off x="6812844" y="1076069"/>
            <a:ext cx="2547057" cy="764382"/>
          </a:xfrm>
          <a:prstGeom prst="rect">
            <a:avLst/>
          </a:prstGeom>
          <a:ln w="12700">
            <a:miter lim="400000"/>
          </a:ln>
        </p:spPr>
      </p:pic>
      <p:sp>
        <p:nvSpPr>
          <p:cNvPr id="287" name="Shape 287"/>
          <p:cNvSpPr/>
          <p:nvPr/>
        </p:nvSpPr>
        <p:spPr>
          <a:xfrm>
            <a:off x="662805" y="1573386"/>
            <a:ext cx="3216318" cy="492115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lnSpc>
                <a:spcPct val="90000"/>
              </a:lnSpc>
              <a:spcBef>
                <a:spcPts val="1000"/>
              </a:spcBef>
              <a:defRPr sz="2000">
                <a:solidFill>
                  <a:srgbClr val="1F4F79"/>
                </a:solidFill>
              </a:defRPr>
            </a:pPr>
            <a:r>
              <a:t>Área transversal do Banco</a:t>
            </a:r>
          </a:p>
          <a:p>
            <a:pPr marL="621631" lvl="1" indent="-240631">
              <a:lnSpc>
                <a:spcPct val="90000"/>
              </a:lnSpc>
              <a:spcBef>
                <a:spcPts val="1000"/>
              </a:spcBef>
              <a:buClr>
                <a:srgbClr val="488F37"/>
              </a:buClr>
              <a:buSzPct val="100000"/>
              <a:buChar char="•"/>
              <a:defRPr sz="1500"/>
            </a:pPr>
            <a:r>
              <a:t>Atende as linhas de negócio do Banco e clientes externos (corporativos ou outras instituições financeiras)</a:t>
            </a:r>
          </a:p>
          <a:p>
            <a:pPr marL="621631" lvl="1" indent="-240631">
              <a:lnSpc>
                <a:spcPct val="90000"/>
              </a:lnSpc>
              <a:spcBef>
                <a:spcPts val="1000"/>
              </a:spcBef>
              <a:buClr>
                <a:srgbClr val="488F37"/>
              </a:buClr>
              <a:buSzPct val="100000"/>
              <a:buChar char="•"/>
              <a:defRPr sz="1500"/>
            </a:pPr>
            <a:r>
              <a:t>Contato direto com outros bancos, corretoras e clearings</a:t>
            </a:r>
          </a:p>
          <a:p>
            <a:pPr>
              <a:lnSpc>
                <a:spcPct val="90000"/>
              </a:lnSpc>
              <a:spcBef>
                <a:spcPts val="1000"/>
              </a:spcBef>
              <a:defRPr sz="500"/>
            </a:pPr>
            <a:endParaRPr/>
          </a:p>
          <a:p>
            <a:pPr>
              <a:lnSpc>
                <a:spcPct val="90000"/>
              </a:lnSpc>
              <a:spcBef>
                <a:spcPts val="1000"/>
              </a:spcBef>
              <a:defRPr sz="2000">
                <a:solidFill>
                  <a:srgbClr val="1F4F79"/>
                </a:solidFill>
              </a:defRPr>
            </a:pPr>
            <a:r>
              <a:t>Responsabilidades</a:t>
            </a:r>
          </a:p>
          <a:p>
            <a:pPr marL="661736" lvl="1" indent="-280736">
              <a:lnSpc>
                <a:spcPct val="90000"/>
              </a:lnSpc>
              <a:spcBef>
                <a:spcPts val="1000"/>
              </a:spcBef>
              <a:buClr>
                <a:srgbClr val="488F37"/>
              </a:buClr>
              <a:buSzPct val="100000"/>
              <a:buChar char="•"/>
              <a:defRPr sz="1500"/>
            </a:pPr>
            <a:r>
              <a:t>gestão da liquidez do Banco</a:t>
            </a:r>
          </a:p>
          <a:p>
            <a:pPr marL="661736" lvl="1" indent="-280736">
              <a:lnSpc>
                <a:spcPct val="90000"/>
              </a:lnSpc>
              <a:spcBef>
                <a:spcPts val="1000"/>
              </a:spcBef>
              <a:buClr>
                <a:srgbClr val="488F37"/>
              </a:buClr>
              <a:buSzPct val="100000"/>
              <a:buChar char="•"/>
              <a:defRPr sz="1500"/>
            </a:pPr>
            <a:r>
              <a:t>captação de recursos</a:t>
            </a:r>
          </a:p>
          <a:p>
            <a:pPr marL="661736" lvl="1" indent="-280736">
              <a:lnSpc>
                <a:spcPct val="90000"/>
              </a:lnSpc>
              <a:spcBef>
                <a:spcPts val="1000"/>
              </a:spcBef>
              <a:buClr>
                <a:srgbClr val="488F37"/>
              </a:buClr>
              <a:buSzPct val="100000"/>
              <a:buChar char="•"/>
              <a:defRPr sz="1500"/>
            </a:pPr>
            <a:r>
              <a:t>gestão do caixa</a:t>
            </a:r>
          </a:p>
          <a:p>
            <a:pPr marL="661736" lvl="1" indent="-280736">
              <a:lnSpc>
                <a:spcPct val="90000"/>
              </a:lnSpc>
              <a:spcBef>
                <a:spcPts val="1000"/>
              </a:spcBef>
              <a:buClr>
                <a:srgbClr val="488F37"/>
              </a:buClr>
              <a:buSzPct val="100000"/>
              <a:buChar char="•"/>
              <a:defRPr sz="1500"/>
            </a:pPr>
            <a:r>
              <a:t>gerenciamento de riscos</a:t>
            </a:r>
          </a:p>
          <a:p>
            <a:pPr marL="661736" lvl="1" indent="-280736">
              <a:lnSpc>
                <a:spcPct val="90000"/>
              </a:lnSpc>
              <a:spcBef>
                <a:spcPts val="1000"/>
              </a:spcBef>
              <a:buClr>
                <a:srgbClr val="488F37"/>
              </a:buClr>
              <a:buSzPct val="100000"/>
              <a:buChar char="•"/>
              <a:defRPr sz="1500"/>
            </a:pPr>
            <a:r>
              <a:t>gerar resultado</a:t>
            </a:r>
          </a:p>
        </p:txBody>
      </p:sp>
      <p:sp>
        <p:nvSpPr>
          <p:cNvPr id="288" name="Shape 288"/>
          <p:cNvSpPr/>
          <p:nvPr/>
        </p:nvSpPr>
        <p:spPr>
          <a:xfrm>
            <a:off x="7725559" y="2541730"/>
            <a:ext cx="1225926" cy="39290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defTabSz="566927">
              <a:lnSpc>
                <a:spcPct val="90000"/>
              </a:lnSpc>
              <a:spcBef>
                <a:spcPts val="600"/>
              </a:spcBef>
              <a:defRPr sz="2046">
                <a:solidFill>
                  <a:srgbClr val="858585"/>
                </a:solidFill>
              </a:defRPr>
            </a:lvl1pPr>
          </a:lstStyle>
          <a:p>
            <a:r>
              <a:t>Treasury</a:t>
            </a:r>
          </a:p>
        </p:txBody>
      </p:sp>
      <p:pic>
        <p:nvPicPr>
          <p:cNvPr id="289" name="pasted-image.png"/>
          <p:cNvPicPr>
            <a:picLocks noChangeAspect="1"/>
          </p:cNvPicPr>
          <p:nvPr/>
        </p:nvPicPr>
        <p:blipFill>
          <a:blip r:embed="rId3"/>
          <a:srcRect l="51691" t="25327" r="35403" b="66213"/>
          <a:stretch>
            <a:fillRect/>
          </a:stretch>
        </p:blipFill>
        <p:spPr>
          <a:xfrm>
            <a:off x="10906363" y="2430488"/>
            <a:ext cx="991749" cy="392936"/>
          </a:xfrm>
          <a:prstGeom prst="rect">
            <a:avLst/>
          </a:prstGeom>
          <a:ln w="12700">
            <a:miter lim="400000"/>
          </a:ln>
        </p:spPr>
      </p:pic>
      <p:pic>
        <p:nvPicPr>
          <p:cNvPr id="290" name="pasted-image.png"/>
          <p:cNvPicPr>
            <a:picLocks noChangeAspect="1"/>
          </p:cNvPicPr>
          <p:nvPr/>
        </p:nvPicPr>
        <p:blipFill>
          <a:blip r:embed="rId3"/>
          <a:srcRect l="35403" t="4027" r="35403" b="74765"/>
          <a:stretch>
            <a:fillRect/>
          </a:stretch>
        </p:blipFill>
        <p:spPr>
          <a:xfrm>
            <a:off x="10130656" y="1739254"/>
            <a:ext cx="1468154" cy="644592"/>
          </a:xfrm>
          <a:prstGeom prst="rect">
            <a:avLst/>
          </a:prstGeom>
          <a:ln w="12700">
            <a:miter lim="400000"/>
          </a:ln>
        </p:spPr>
      </p:pic>
      <p:pic>
        <p:nvPicPr>
          <p:cNvPr id="291" name="pasted-image.png"/>
          <p:cNvPicPr>
            <a:picLocks noChangeAspect="1"/>
          </p:cNvPicPr>
          <p:nvPr/>
        </p:nvPicPr>
        <p:blipFill>
          <a:blip r:embed="rId3"/>
          <a:srcRect l="35968" t="25075" r="53216" b="66465"/>
          <a:stretch>
            <a:fillRect/>
          </a:stretch>
        </p:blipFill>
        <p:spPr>
          <a:xfrm>
            <a:off x="9928645" y="2430488"/>
            <a:ext cx="831140" cy="392936"/>
          </a:xfrm>
          <a:prstGeom prst="rect">
            <a:avLst/>
          </a:prstGeom>
          <a:ln w="12700">
            <a:miter lim="400000"/>
          </a:ln>
        </p:spPr>
      </p:pic>
      <p:sp>
        <p:nvSpPr>
          <p:cNvPr id="292" name="Shape 292"/>
          <p:cNvSpPr/>
          <p:nvPr/>
        </p:nvSpPr>
        <p:spPr>
          <a:xfrm>
            <a:off x="5358101" y="2554430"/>
            <a:ext cx="1593032" cy="39290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defTabSz="512063">
              <a:lnSpc>
                <a:spcPct val="90000"/>
              </a:lnSpc>
              <a:spcBef>
                <a:spcPts val="500"/>
              </a:spcBef>
              <a:defRPr sz="1848">
                <a:solidFill>
                  <a:srgbClr val="858585"/>
                </a:solidFill>
              </a:defRPr>
            </a:lvl1pPr>
          </a:lstStyle>
          <a:p>
            <a:r>
              <a:t>Business Lines</a:t>
            </a:r>
          </a:p>
        </p:txBody>
      </p:sp>
      <p:pic>
        <p:nvPicPr>
          <p:cNvPr id="293" name="Captura de Tela 2020-05-23 às 21.57.50.png"/>
          <p:cNvPicPr>
            <a:picLocks noChangeAspect="1"/>
          </p:cNvPicPr>
          <p:nvPr/>
        </p:nvPicPr>
        <p:blipFill>
          <a:blip r:embed="rId4"/>
          <a:stretch>
            <a:fillRect/>
          </a:stretch>
        </p:blipFill>
        <p:spPr>
          <a:xfrm>
            <a:off x="5483344" y="3245111"/>
            <a:ext cx="4463405" cy="3021013"/>
          </a:xfrm>
          <a:prstGeom prst="rect">
            <a:avLst/>
          </a:prstGeom>
          <a:ln w="12700">
            <a:miter lim="400000"/>
          </a:ln>
        </p:spPr>
      </p:pic>
      <p:sp>
        <p:nvSpPr>
          <p:cNvPr id="301" name="Shape 301"/>
          <p:cNvSpPr/>
          <p:nvPr/>
        </p:nvSpPr>
        <p:spPr>
          <a:xfrm>
            <a:off x="8231456" y="1739278"/>
            <a:ext cx="1540" cy="8290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D9D9D9"/>
            </a:solidFill>
            <a:miter lim="400000"/>
          </a:ln>
        </p:spPr>
        <p:txBody>
          <a:bodyPr/>
          <a:lstStyle/>
          <a:p>
            <a:endParaRPr/>
          </a:p>
        </p:txBody>
      </p:sp>
      <p:sp>
        <p:nvSpPr>
          <p:cNvPr id="295" name="Shape 295"/>
          <p:cNvSpPr/>
          <p:nvPr/>
        </p:nvSpPr>
        <p:spPr>
          <a:xfrm>
            <a:off x="6166672" y="2078314"/>
            <a:ext cx="2066344" cy="1"/>
          </a:xfrm>
          <a:prstGeom prst="line">
            <a:avLst/>
          </a:prstGeom>
          <a:ln w="25400">
            <a:solidFill>
              <a:srgbClr val="D9D9D9"/>
            </a:solidFill>
            <a:miter/>
          </a:ln>
        </p:spPr>
        <p:txBody>
          <a:bodyPr lIns="45719" rIns="45719"/>
          <a:lstStyle/>
          <a:p>
            <a:endParaRPr/>
          </a:p>
        </p:txBody>
      </p:sp>
      <p:sp>
        <p:nvSpPr>
          <p:cNvPr id="296" name="Shape 296"/>
          <p:cNvSpPr/>
          <p:nvPr/>
        </p:nvSpPr>
        <p:spPr>
          <a:xfrm flipV="1">
            <a:off x="6154616" y="2072186"/>
            <a:ext cx="1" cy="497841"/>
          </a:xfrm>
          <a:prstGeom prst="line">
            <a:avLst/>
          </a:prstGeom>
          <a:ln w="25400">
            <a:solidFill>
              <a:srgbClr val="D9D9D9"/>
            </a:solidFill>
            <a:miter/>
          </a:ln>
        </p:spPr>
        <p:txBody>
          <a:bodyPr lIns="45719" rIns="45719"/>
          <a:lstStyle/>
          <a:p>
            <a:endParaRPr/>
          </a:p>
        </p:txBody>
      </p:sp>
      <p:sp>
        <p:nvSpPr>
          <p:cNvPr id="302" name="Shape 302"/>
          <p:cNvSpPr/>
          <p:nvPr/>
        </p:nvSpPr>
        <p:spPr>
          <a:xfrm>
            <a:off x="8238703" y="2943411"/>
            <a:ext cx="6957" cy="3786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D9D9D9"/>
            </a:solidFill>
            <a:miter/>
          </a:ln>
        </p:spPr>
        <p:txBody>
          <a:bodyPr/>
          <a:lstStyle/>
          <a:p>
            <a:endParaRPr/>
          </a:p>
        </p:txBody>
      </p:sp>
      <p:pic>
        <p:nvPicPr>
          <p:cNvPr id="298" name="Design sem nome (9).png"/>
          <p:cNvPicPr>
            <a:picLocks noChangeAspect="1"/>
          </p:cNvPicPr>
          <p:nvPr/>
        </p:nvPicPr>
        <p:blipFill>
          <a:blip r:embed="rId5"/>
          <a:srcRect l="32901" t="22786" r="32901" b="22786"/>
          <a:stretch>
            <a:fillRect/>
          </a:stretch>
        </p:blipFill>
        <p:spPr>
          <a:xfrm>
            <a:off x="10525348" y="2908202"/>
            <a:ext cx="678784" cy="607699"/>
          </a:xfrm>
          <a:prstGeom prst="rect">
            <a:avLst/>
          </a:prstGeom>
          <a:ln w="12700">
            <a:miter lim="400000"/>
          </a:ln>
        </p:spPr>
      </p:pic>
      <p:pic>
        <p:nvPicPr>
          <p:cNvPr id="299" name="Captura de Tela 2020-05-23 às 22.24.22.png"/>
          <p:cNvPicPr>
            <a:picLocks noChangeAspect="1"/>
          </p:cNvPicPr>
          <p:nvPr/>
        </p:nvPicPr>
        <p:blipFill>
          <a:blip r:embed="rId6"/>
          <a:stretch>
            <a:fillRect/>
          </a:stretch>
        </p:blipFill>
        <p:spPr>
          <a:xfrm>
            <a:off x="9513319" y="1555442"/>
            <a:ext cx="355601" cy="2565401"/>
          </a:xfrm>
          <a:prstGeom prst="rect">
            <a:avLst/>
          </a:prstGeom>
          <a:ln w="12700">
            <a:miter lim="400000"/>
          </a:ln>
        </p:spPr>
      </p:pic>
      <p:sp>
        <p:nvSpPr>
          <p:cNvPr id="300" name="Shape 300"/>
          <p:cNvSpPr/>
          <p:nvPr/>
        </p:nvSpPr>
        <p:spPr>
          <a:xfrm>
            <a:off x="9928645" y="3524426"/>
            <a:ext cx="1872063" cy="76438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a:lnSpc>
                <a:spcPct val="90000"/>
              </a:lnSpc>
              <a:spcBef>
                <a:spcPts val="1000"/>
              </a:spcBef>
              <a:defRPr sz="1300">
                <a:solidFill>
                  <a:srgbClr val="858585"/>
                </a:solidFill>
              </a:defRPr>
            </a:lvl1pPr>
          </a:lstStyle>
          <a:p>
            <a:r>
              <a:t>other banks and financial institutions</a:t>
            </a:r>
          </a:p>
        </p:txBody>
      </p:sp>
    </p:spTree>
    <p:extLst>
      <p:ext uri="{BB962C8B-B14F-4D97-AF65-F5344CB8AC3E}">
        <p14:creationId xmlns:p14="http://schemas.microsoft.com/office/powerpoint/2010/main" val="41212869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sldNum" sz="quarter" idx="2"/>
          </p:nvPr>
        </p:nvSpPr>
        <p:spPr>
          <a:xfrm>
            <a:off x="11169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305" name="Shape 305"/>
          <p:cNvSpPr>
            <a:spLocks noGrp="1"/>
          </p:cNvSpPr>
          <p:nvPr>
            <p:ph type="body" sz="quarter" idx="1"/>
          </p:nvPr>
        </p:nvSpPr>
        <p:spPr>
          <a:xfrm>
            <a:off x="217488" y="143347"/>
            <a:ext cx="7466012" cy="553855"/>
          </a:xfrm>
          <a:prstGeom prst="rect">
            <a:avLst/>
          </a:prstGeom>
        </p:spPr>
        <p:txBody>
          <a:bodyPr/>
          <a:lstStyle>
            <a:lvl1pPr>
              <a:defRPr sz="2700"/>
            </a:lvl1pPr>
          </a:lstStyle>
          <a:p>
            <a:r>
              <a:t>Organização do trabalho na Tesouraria</a:t>
            </a:r>
          </a:p>
        </p:txBody>
      </p:sp>
      <p:sp>
        <p:nvSpPr>
          <p:cNvPr id="306" name="Shape 306"/>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defTabSz="804672">
              <a:lnSpc>
                <a:spcPct val="100000"/>
              </a:lnSpc>
              <a:spcBef>
                <a:spcPts val="0"/>
              </a:spcBef>
              <a:buSzTx/>
              <a:buFontTx/>
              <a:buNone/>
              <a:defRPr sz="1320"/>
            </a:lvl1pPr>
          </a:lstStyle>
          <a:p>
            <a:r>
              <a:t>Compra e venda/emissão de ativos financeiros diversificados (CDB, LF, títulos públicos, etc.), customizados de acordo com o cliente, somente na quantidade necessária e no momento necessário. </a:t>
            </a:r>
          </a:p>
        </p:txBody>
      </p:sp>
      <p:sp>
        <p:nvSpPr>
          <p:cNvPr id="307" name="Shape 307"/>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nchor="ctr"/>
          <a:lstStyle>
            <a:lvl1pPr marL="0" indent="0" algn="ctr">
              <a:buSzTx/>
              <a:buFontTx/>
              <a:buNone/>
              <a:defRPr sz="1600" b="1" i="1">
                <a:solidFill>
                  <a:srgbClr val="FFFFFF"/>
                </a:solidFill>
              </a:defRPr>
            </a:lvl1pPr>
          </a:lstStyle>
          <a:p>
            <a:r>
              <a:t>Just in time</a:t>
            </a:r>
          </a:p>
        </p:txBody>
      </p:sp>
      <p:sp>
        <p:nvSpPr>
          <p:cNvPr id="308" name="Shape 308"/>
          <p:cNvSpPr>
            <a:spLocks noGrp="1"/>
          </p:cNvSpPr>
          <p:nvPr>
            <p:ph type="body" idx="15"/>
          </p:nvPr>
        </p:nvSpPr>
        <p:spPr>
          <a:xfrm>
            <a:off x="6660357" y="2666552"/>
            <a:ext cx="4938215" cy="874517"/>
          </a:xfrm>
          <a:prstGeom prst="rect">
            <a:avLst/>
          </a:prstGeom>
          <a:extLst>
            <a:ext uri="{C572A759-6A51-4108-AA02-DFA0A04FC94B}">
              <ma14:wrappingTextBoxFlag xmlns:ma14="http://schemas.microsoft.com/office/mac/drawingml/2011/main" xmlns="" val="1"/>
            </a:ext>
          </a:extLst>
        </p:spPr>
        <p:txBody>
          <a:bodyPr anchor="ctr"/>
          <a:lstStyle>
            <a:lvl1pPr marL="0" indent="0">
              <a:lnSpc>
                <a:spcPct val="100000"/>
              </a:lnSpc>
              <a:buSzTx/>
              <a:buFontTx/>
              <a:buNone/>
              <a:defRPr sz="1300"/>
            </a:lvl1pPr>
          </a:lstStyle>
          <a:p>
            <a:r>
              <a:t>Centenas de transações por dia, na casa dos milhões de BRL/USD, todas seguindo normas e exigências estabelecidas pelo Banco Central e por outros órgãos reguladores do SFN</a:t>
            </a:r>
          </a:p>
        </p:txBody>
      </p:sp>
      <p:sp>
        <p:nvSpPr>
          <p:cNvPr id="309" name="Shape 309"/>
          <p:cNvSpPr>
            <a:spLocks noGrp="1"/>
          </p:cNvSpPr>
          <p:nvPr>
            <p:ph type="body" idx="16"/>
          </p:nvPr>
        </p:nvSpPr>
        <p:spPr>
          <a:prstGeom prst="rect">
            <a:avLst/>
          </a:prstGeom>
          <a:extLst>
            <a:ext uri="{C572A759-6A51-4108-AA02-DFA0A04FC94B}">
              <ma14:wrappingTextBoxFlag xmlns:ma14="http://schemas.microsoft.com/office/mac/drawingml/2011/main" xmlns="" val="1"/>
            </a:ext>
          </a:extLst>
        </p:spPr>
        <p:txBody>
          <a:bodyPr anchor="ctr"/>
          <a:lstStyle>
            <a:lvl1pPr marL="0" indent="0" algn="ctr" defTabSz="786384">
              <a:spcBef>
                <a:spcPts val="800"/>
              </a:spcBef>
              <a:buSzTx/>
              <a:buFontTx/>
              <a:buNone/>
              <a:defRPr sz="1462" b="1">
                <a:solidFill>
                  <a:srgbClr val="FFFFFF"/>
                </a:solidFill>
              </a:defRPr>
            </a:lvl1pPr>
          </a:lstStyle>
          <a:p>
            <a:r>
              <a:t>Produção em massa e padronizada</a:t>
            </a:r>
          </a:p>
        </p:txBody>
      </p:sp>
      <p:sp>
        <p:nvSpPr>
          <p:cNvPr id="310" name="Shape 310"/>
          <p:cNvSpPr>
            <a:spLocks noGrp="1"/>
          </p:cNvSpPr>
          <p:nvPr>
            <p:ph type="body" idx="17"/>
          </p:nvPr>
        </p:nvSpPr>
        <p:spPr>
          <a:xfrm>
            <a:off x="6660357" y="3875780"/>
            <a:ext cx="4938215" cy="874517"/>
          </a:xfrm>
          <a:prstGeom prst="rect">
            <a:avLst/>
          </a:prstGeom>
          <a:extLst>
            <a:ext uri="{C572A759-6A51-4108-AA02-DFA0A04FC94B}">
              <ma14:wrappingTextBoxFlag xmlns:ma14="http://schemas.microsoft.com/office/mac/drawingml/2011/main" xmlns="" val="1"/>
            </a:ext>
          </a:extLst>
        </p:spPr>
        <p:txBody>
          <a:bodyPr anchor="ctr"/>
          <a:lstStyle>
            <a:lvl1pPr marL="0" indent="0">
              <a:lnSpc>
                <a:spcPct val="100000"/>
              </a:lnSpc>
              <a:buSzTx/>
              <a:buFontTx/>
              <a:buNone/>
              <a:defRPr sz="1300"/>
            </a:lvl1pPr>
          </a:lstStyle>
          <a:p>
            <a:r>
              <a:t>Cada membro da área tem um papel específico, com processos e atividades determinados. A composição do grupo é fixa e o trabalho em equipe permite maior flexibilidade</a:t>
            </a:r>
          </a:p>
        </p:txBody>
      </p:sp>
      <p:sp>
        <p:nvSpPr>
          <p:cNvPr id="311" name="Shape 311"/>
          <p:cNvSpPr>
            <a:spLocks noGrp="1"/>
          </p:cNvSpPr>
          <p:nvPr>
            <p:ph type="body" idx="18"/>
          </p:nvPr>
        </p:nvSpPr>
        <p:spPr>
          <a:prstGeom prst="rect">
            <a:avLst/>
          </a:prstGeom>
          <a:extLst>
            <a:ext uri="{C572A759-6A51-4108-AA02-DFA0A04FC94B}">
              <ma14:wrappingTextBoxFlag xmlns:ma14="http://schemas.microsoft.com/office/mac/drawingml/2011/main" xmlns="" val="1"/>
            </a:ext>
          </a:extLst>
        </p:spPr>
        <p:txBody>
          <a:bodyPr anchor="ctr">
            <a:normAutofit lnSpcReduction="10000"/>
          </a:bodyPr>
          <a:lstStyle>
            <a:lvl1pPr marL="0" indent="0" algn="ctr" defTabSz="813816">
              <a:spcBef>
                <a:spcPts val="800"/>
              </a:spcBef>
              <a:buSzTx/>
              <a:buFontTx/>
              <a:buNone/>
              <a:defRPr sz="1424" b="1">
                <a:solidFill>
                  <a:srgbClr val="FFFFFF"/>
                </a:solidFill>
              </a:defRPr>
            </a:lvl1pPr>
          </a:lstStyle>
          <a:p>
            <a:r>
              <a:t>Trabalho em equipe com postos de trabalho definidos</a:t>
            </a:r>
          </a:p>
        </p:txBody>
      </p:sp>
      <p:sp>
        <p:nvSpPr>
          <p:cNvPr id="312" name="Shape 312"/>
          <p:cNvSpPr>
            <a:spLocks noGrp="1"/>
          </p:cNvSpPr>
          <p:nvPr>
            <p:ph type="body" idx="19"/>
          </p:nvPr>
        </p:nvSpPr>
        <p:spPr>
          <a:prstGeom prst="rect">
            <a:avLst/>
          </a:prstGeom>
          <a:extLst>
            <a:ext uri="{C572A759-6A51-4108-AA02-DFA0A04FC94B}">
              <ma14:wrappingTextBoxFlag xmlns:ma14="http://schemas.microsoft.com/office/mac/drawingml/2011/main" xmlns="" val="1"/>
            </a:ext>
          </a:extLst>
        </p:spPr>
        <p:txBody>
          <a:bodyPr anchor="ctr"/>
          <a:lstStyle>
            <a:lvl1pPr marL="0" indent="0">
              <a:lnSpc>
                <a:spcPct val="100000"/>
              </a:lnSpc>
              <a:buSzTx/>
              <a:buFontTx/>
              <a:buNone/>
              <a:defRPr sz="1300"/>
            </a:lvl1pPr>
          </a:lstStyle>
          <a:p>
            <a:r>
              <a:t>Equipe é composta por membros multifuncionais, que executam mais de uma tarefa, com formação acadêmica e certificações necessárias para atuar em certos cargos (Anbima, CFA, etc.) </a:t>
            </a:r>
          </a:p>
        </p:txBody>
      </p:sp>
      <p:sp>
        <p:nvSpPr>
          <p:cNvPr id="313" name="Shape 313"/>
          <p:cNvSpPr>
            <a:spLocks noGrp="1"/>
          </p:cNvSpPr>
          <p:nvPr>
            <p:ph type="body" idx="20"/>
          </p:nvPr>
        </p:nvSpPr>
        <p:spPr>
          <a:prstGeom prst="rect">
            <a:avLst/>
          </a:prstGeom>
          <a:extLst>
            <a:ext uri="{C572A759-6A51-4108-AA02-DFA0A04FC94B}">
              <ma14:wrappingTextBoxFlag xmlns:ma14="http://schemas.microsoft.com/office/mac/drawingml/2011/main" xmlns="" val="1"/>
            </a:ext>
          </a:extLst>
        </p:spPr>
        <p:txBody>
          <a:bodyPr anchor="ctr"/>
          <a:lstStyle>
            <a:lvl1pPr marL="0" indent="0" algn="ctr">
              <a:buSzTx/>
              <a:buFontTx/>
              <a:buNone/>
              <a:defRPr sz="1400" b="1">
                <a:solidFill>
                  <a:srgbClr val="FFFFFF"/>
                </a:solidFill>
              </a:defRPr>
            </a:lvl1pPr>
          </a:lstStyle>
          <a:p>
            <a:r>
              <a:t>Multifuncionalidade</a:t>
            </a:r>
          </a:p>
        </p:txBody>
      </p:sp>
      <p:sp>
        <p:nvSpPr>
          <p:cNvPr id="314" name="Shape 314"/>
          <p:cNvSpPr/>
          <p:nvPr/>
        </p:nvSpPr>
        <p:spPr>
          <a:xfrm>
            <a:off x="750906" y="1749210"/>
            <a:ext cx="2903376" cy="154122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lgn="ctr">
              <a:lnSpc>
                <a:spcPct val="90000"/>
              </a:lnSpc>
              <a:spcBef>
                <a:spcPts val="1000"/>
              </a:spcBef>
              <a:defRPr sz="3300" b="1">
                <a:solidFill>
                  <a:srgbClr val="1F4F79"/>
                </a:solidFill>
              </a:defRPr>
            </a:pPr>
            <a:r>
              <a:t>TOYOTISMO</a:t>
            </a:r>
          </a:p>
          <a:p>
            <a:pPr algn="ctr">
              <a:lnSpc>
                <a:spcPct val="90000"/>
              </a:lnSpc>
              <a:spcBef>
                <a:spcPts val="1000"/>
              </a:spcBef>
              <a:defRPr sz="2200" i="1">
                <a:solidFill>
                  <a:srgbClr val="1F4F79"/>
                </a:solidFill>
              </a:defRPr>
            </a:pPr>
            <a:r>
              <a:t>lean production</a:t>
            </a:r>
          </a:p>
        </p:txBody>
      </p:sp>
      <p:pic>
        <p:nvPicPr>
          <p:cNvPr id="315" name="pasted-image.png"/>
          <p:cNvPicPr>
            <a:picLocks noChangeAspect="1"/>
          </p:cNvPicPr>
          <p:nvPr/>
        </p:nvPicPr>
        <p:blipFill>
          <a:blip r:embed="rId2"/>
          <a:srcRect r="26958"/>
          <a:stretch>
            <a:fillRect/>
          </a:stretch>
        </p:blipFill>
        <p:spPr>
          <a:xfrm>
            <a:off x="563698" y="3005330"/>
            <a:ext cx="3277750" cy="2991681"/>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a:solidFill>
                  <a:srgbClr val="FFFFFF"/>
                </a:solidFill>
              </a:defRPr>
            </a:lvl1pPr>
          </a:lstStyle>
          <a:p>
            <a:r>
              <a:t>Organização do trabalho mista?</a:t>
            </a:r>
          </a:p>
        </p:txBody>
      </p:sp>
      <p:sp>
        <p:nvSpPr>
          <p:cNvPr id="318" name="Shape 318"/>
          <p:cNvSpPr>
            <a:spLocks noGrp="1"/>
          </p:cNvSpPr>
          <p:nvPr>
            <p:ph type="sldNum" sz="quarter" idx="2"/>
          </p:nvPr>
        </p:nvSpPr>
        <p:spPr>
          <a:xfrm>
            <a:off x="11169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319" name="Shape 319"/>
          <p:cNvSpPr>
            <a:spLocks noGrp="1"/>
          </p:cNvSpPr>
          <p:nvPr>
            <p:ph type="body" sz="half" idx="1"/>
          </p:nvPr>
        </p:nvSpPr>
        <p:spPr>
          <a:xfrm>
            <a:off x="3628091" y="3141034"/>
            <a:ext cx="7956460" cy="2453527"/>
          </a:xfrm>
          <a:prstGeom prst="rect">
            <a:avLst/>
          </a:prstGeom>
        </p:spPr>
        <p:txBody>
          <a:bodyPr/>
          <a:lstStyle/>
          <a:p>
            <a:pPr marL="0" lvl="1" indent="457200" algn="r">
              <a:buSzTx/>
              <a:buNone/>
              <a:defRPr sz="1600" i="1">
                <a:solidFill>
                  <a:srgbClr val="1F4F79"/>
                </a:solidFill>
              </a:defRPr>
            </a:pPr>
            <a:r>
              <a:t>“ […] necessidade da organização em investir em um </a:t>
            </a:r>
            <a:r>
              <a:rPr b="1"/>
              <a:t>modelo de OT mista</a:t>
            </a:r>
            <a:r>
              <a:t>. Em alguns processos trabalhando no sentido da máxima padronização e redução das variabilidades, e em outros o incentivo ao desenvolvimento das competências individuais e coletivas, buscando assim, reduzir as incertezas do processo através do aumento do nível de decisões delegadas aos colaboradores da produção.”</a:t>
            </a:r>
          </a:p>
          <a:p>
            <a:pPr marL="0" lvl="8" indent="3657600" algn="r">
              <a:buSzTx/>
              <a:buFontTx/>
              <a:buNone/>
              <a:defRPr sz="1000" i="1">
                <a:solidFill>
                  <a:srgbClr val="1F4F79"/>
                </a:solidFill>
              </a:defRPr>
            </a:pPr>
            <a:endParaRPr/>
          </a:p>
          <a:p>
            <a:pPr marL="0" lvl="8" indent="3657600" algn="r">
              <a:buSzTx/>
              <a:buFontTx/>
              <a:buNone/>
              <a:defRPr sz="1000" i="1">
                <a:solidFill>
                  <a:srgbClr val="1F4F79"/>
                </a:solidFill>
              </a:defRPr>
            </a:pPr>
            <a:endParaRPr/>
          </a:p>
          <a:p>
            <a:pPr marL="0" lvl="8" indent="3657600" algn="r">
              <a:buSzTx/>
              <a:buFontTx/>
              <a:buNone/>
              <a:defRPr sz="1000" i="1">
                <a:solidFill>
                  <a:srgbClr val="424242"/>
                </a:solidFill>
              </a:defRPr>
            </a:pPr>
            <a:r>
              <a:t>-</a:t>
            </a:r>
            <a:r>
              <a:rPr b="1"/>
              <a:t>Sistema de Produção Enxuto e Sistema Sócio-Técnico:</a:t>
            </a:r>
            <a:r>
              <a:t> Impactos na Organização doTrabalho em Uma Empresa, EnAnpad - Rio de Janeiro, setembro de 2007 </a:t>
            </a:r>
          </a:p>
        </p:txBody>
      </p:sp>
      <p:sp>
        <p:nvSpPr>
          <p:cNvPr id="320" name="Shape 320"/>
          <p:cNvSpPr/>
          <p:nvPr/>
        </p:nvSpPr>
        <p:spPr>
          <a:xfrm>
            <a:off x="574780" y="1146402"/>
            <a:ext cx="7249214" cy="1691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endParaRPr/>
          </a:p>
          <a:p>
            <a:r>
              <a:t>Afinal, é possível uma organização apresentar traços tanto da </a:t>
            </a:r>
            <a:r>
              <a:rPr b="1"/>
              <a:t>Escola Sociotécncia </a:t>
            </a:r>
            <a:r>
              <a:t>quanto do </a:t>
            </a:r>
            <a:r>
              <a:rPr b="1"/>
              <a:t>Sistema Enxuto de Produção</a:t>
            </a:r>
            <a:r>
              <a:t> (</a:t>
            </a:r>
            <a:r>
              <a:rPr i="1"/>
              <a:t>Toyotismo</a:t>
            </a:r>
            <a:r>
              <a:t>) em sua organização do trabalho? </a:t>
            </a:r>
          </a:p>
          <a:p>
            <a:endParaRPr/>
          </a:p>
        </p:txBody>
      </p:sp>
      <p:pic>
        <p:nvPicPr>
          <p:cNvPr id="321" name="pasted-image.png"/>
          <p:cNvPicPr>
            <a:picLocks noChangeAspect="1"/>
          </p:cNvPicPr>
          <p:nvPr/>
        </p:nvPicPr>
        <p:blipFill>
          <a:blip r:embed="rId2"/>
          <a:stretch>
            <a:fillRect/>
          </a:stretch>
        </p:blipFill>
        <p:spPr>
          <a:xfrm>
            <a:off x="621654" y="5577240"/>
            <a:ext cx="2430050" cy="798806"/>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sldNum" sz="quarter" idx="2"/>
          </p:nvPr>
        </p:nvSpPr>
        <p:spPr>
          <a:xfrm>
            <a:off x="11169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324" name="Shape 324"/>
          <p:cNvSpPr>
            <a:spLocks noGrp="1"/>
          </p:cNvSpPr>
          <p:nvPr>
            <p:ph type="body" sz="quarter" idx="1"/>
          </p:nvPr>
        </p:nvSpPr>
        <p:spPr>
          <a:xfrm>
            <a:off x="392677" y="1848575"/>
            <a:ext cx="1974851" cy="541998"/>
          </a:xfrm>
          <a:prstGeom prst="rect">
            <a:avLst/>
          </a:prstGeom>
        </p:spPr>
        <p:txBody>
          <a:bodyPr anchor="ctr"/>
          <a:lstStyle>
            <a:lvl1pPr algn="ctr" defTabSz="886968">
              <a:spcBef>
                <a:spcPts val="900"/>
              </a:spcBef>
              <a:defRPr sz="1552" b="1">
                <a:solidFill>
                  <a:srgbClr val="FFFFFF"/>
                </a:solidFill>
              </a:defRPr>
            </a:lvl1pPr>
          </a:lstStyle>
          <a:p>
            <a:r>
              <a:t>Redução de liquidez no mercado</a:t>
            </a:r>
          </a:p>
        </p:txBody>
      </p:sp>
      <p:sp>
        <p:nvSpPr>
          <p:cNvPr id="325" name="Shape 325"/>
          <p:cNvSpPr>
            <a:spLocks noGrp="1"/>
          </p:cNvSpPr>
          <p:nvPr>
            <p:ph type="body" idx="13"/>
          </p:nvPr>
        </p:nvSpPr>
        <p:spPr>
          <a:xfrm>
            <a:off x="399037" y="2679319"/>
            <a:ext cx="1974851" cy="3033416"/>
          </a:xfrm>
          <a:prstGeom prst="rect">
            <a:avLst/>
          </a:prstGeom>
          <a:extLst>
            <a:ext uri="{C572A759-6A51-4108-AA02-DFA0A04FC94B}">
              <ma14:wrappingTextBoxFlag xmlns:ma14="http://schemas.microsoft.com/office/mac/drawingml/2011/main" xmlns="" val="1"/>
            </a:ext>
          </a:extLst>
        </p:spPr>
        <p:txBody>
          <a:bodyPr/>
          <a:lstStyle/>
          <a:p>
            <a:pPr marL="140368" indent="-140368">
              <a:buFontTx/>
              <a:defRPr sz="1400"/>
            </a:pPr>
            <a:r>
              <a:t>Diminuição na entrada x aumento da saída de caixa dos bancos</a:t>
            </a:r>
          </a:p>
          <a:p>
            <a:pPr marL="140368" indent="-140368">
              <a:buFontTx/>
              <a:defRPr sz="1400"/>
            </a:pPr>
            <a:r>
              <a:t>Banco Central vem adotando uma série de medidas para manter o sistema bancário com níveis adequados de liquidez</a:t>
            </a:r>
          </a:p>
        </p:txBody>
      </p:sp>
      <p:sp>
        <p:nvSpPr>
          <p:cNvPr id="326" name="Shape 326"/>
          <p:cNvSpPr>
            <a:spLocks noGrp="1"/>
          </p:cNvSpPr>
          <p:nvPr>
            <p:ph type="body" idx="14"/>
          </p:nvPr>
        </p:nvSpPr>
        <p:spPr>
          <a:xfrm>
            <a:off x="2753806" y="2679319"/>
            <a:ext cx="1974851" cy="3033416"/>
          </a:xfrm>
          <a:prstGeom prst="rect">
            <a:avLst/>
          </a:prstGeom>
          <a:extLst>
            <a:ext uri="{C572A759-6A51-4108-AA02-DFA0A04FC94B}">
              <ma14:wrappingTextBoxFlag xmlns:ma14="http://schemas.microsoft.com/office/mac/drawingml/2011/main" xmlns="" val="1"/>
            </a:ext>
          </a:extLst>
        </p:spPr>
        <p:txBody>
          <a:bodyPr/>
          <a:lstStyle/>
          <a:p>
            <a:pPr marL="140368" indent="-140368">
              <a:buFontTx/>
              <a:defRPr sz="1400"/>
            </a:pPr>
            <a:r>
              <a:t>Mínima histórica da Selic a 3% ao ano</a:t>
            </a:r>
          </a:p>
          <a:p>
            <a:pPr marL="140368" indent="-140368">
              <a:buFontTx/>
              <a:defRPr sz="1400"/>
            </a:pPr>
            <a:r>
              <a:t>Previsão de cortes adicionais, chegando a 2.25% até o final do ano</a:t>
            </a:r>
          </a:p>
        </p:txBody>
      </p:sp>
      <p:sp>
        <p:nvSpPr>
          <p:cNvPr id="327" name="Shape 327"/>
          <p:cNvSpPr>
            <a:spLocks noGrp="1"/>
          </p:cNvSpPr>
          <p:nvPr>
            <p:ph type="body" idx="15"/>
          </p:nvPr>
        </p:nvSpPr>
        <p:spPr>
          <a:xfrm>
            <a:off x="5138273" y="2679319"/>
            <a:ext cx="1974851" cy="3033416"/>
          </a:xfrm>
          <a:prstGeom prst="rect">
            <a:avLst/>
          </a:prstGeom>
          <a:extLst>
            <a:ext uri="{C572A759-6A51-4108-AA02-DFA0A04FC94B}">
              <ma14:wrappingTextBoxFlag xmlns:ma14="http://schemas.microsoft.com/office/mac/drawingml/2011/main" xmlns="" val="1"/>
            </a:ext>
          </a:extLst>
        </p:spPr>
        <p:txBody>
          <a:bodyPr/>
          <a:lstStyle/>
          <a:p>
            <a:pPr marL="140368" indent="-140368">
              <a:buFontTx/>
              <a:defRPr sz="1400"/>
            </a:pPr>
            <a:r>
              <a:t>Previsão de -4.5% PIB brasileiro em 2020</a:t>
            </a:r>
          </a:p>
          <a:p>
            <a:pPr marL="140368" indent="-140368">
              <a:buFontTx/>
              <a:defRPr sz="1400"/>
            </a:pPr>
            <a:r>
              <a:t>Desemprego de 12.2% em março</a:t>
            </a:r>
          </a:p>
          <a:p>
            <a:pPr marL="140368" indent="-140368">
              <a:buFontTx/>
              <a:defRPr sz="1400"/>
            </a:pPr>
            <a:r>
              <a:t>IPCA acumulado em 12 meses até abril de 2.4%, o menor em 21 anos</a:t>
            </a:r>
          </a:p>
        </p:txBody>
      </p:sp>
      <p:sp>
        <p:nvSpPr>
          <p:cNvPr id="328" name="Shape 328"/>
          <p:cNvSpPr>
            <a:spLocks noGrp="1"/>
          </p:cNvSpPr>
          <p:nvPr>
            <p:ph type="body" idx="16"/>
          </p:nvPr>
        </p:nvSpPr>
        <p:spPr>
          <a:xfrm>
            <a:off x="7463344" y="2679318"/>
            <a:ext cx="1974851" cy="3033418"/>
          </a:xfrm>
          <a:prstGeom prst="rect">
            <a:avLst/>
          </a:prstGeom>
          <a:extLst>
            <a:ext uri="{C572A759-6A51-4108-AA02-DFA0A04FC94B}">
              <ma14:wrappingTextBoxFlag xmlns:ma14="http://schemas.microsoft.com/office/mac/drawingml/2011/main" xmlns="" val="1"/>
            </a:ext>
          </a:extLst>
        </p:spPr>
        <p:txBody>
          <a:bodyPr/>
          <a:lstStyle>
            <a:lvl1pPr marL="140368" indent="-140368">
              <a:buFontTx/>
              <a:defRPr sz="1400"/>
            </a:lvl1pPr>
          </a:lstStyle>
          <a:p>
            <a:r>
              <a:t>Dólar chegou à maxima histórica de R$5,90</a:t>
            </a:r>
          </a:p>
        </p:txBody>
      </p:sp>
      <p:sp>
        <p:nvSpPr>
          <p:cNvPr id="329" name="Shape 329"/>
          <p:cNvSpPr>
            <a:spLocks noGrp="1"/>
          </p:cNvSpPr>
          <p:nvPr>
            <p:ph type="body" idx="17"/>
          </p:nvPr>
        </p:nvSpPr>
        <p:spPr>
          <a:xfrm>
            <a:off x="2747446" y="1835875"/>
            <a:ext cx="1974851" cy="567398"/>
          </a:xfrm>
          <a:prstGeom prst="rect">
            <a:avLst/>
          </a:prstGeom>
          <a:extLst>
            <a:ext uri="{C572A759-6A51-4108-AA02-DFA0A04FC94B}">
              <ma14:wrappingTextBoxFlag xmlns:ma14="http://schemas.microsoft.com/office/mac/drawingml/2011/main" xmlns="" val="1"/>
            </a:ext>
          </a:extLst>
        </p:spPr>
        <p:txBody>
          <a:bodyPr anchor="ctr"/>
          <a:lstStyle>
            <a:lvl1pPr marL="0" indent="0" algn="ctr">
              <a:buSzTx/>
              <a:buFontTx/>
              <a:buNone/>
              <a:defRPr sz="1600" b="1">
                <a:solidFill>
                  <a:srgbClr val="FFFFFF"/>
                </a:solidFill>
              </a:defRPr>
            </a:lvl1pPr>
          </a:lstStyle>
          <a:p>
            <a:r>
              <a:t>Queda na Selic</a:t>
            </a:r>
          </a:p>
        </p:txBody>
      </p:sp>
      <p:sp>
        <p:nvSpPr>
          <p:cNvPr id="330" name="Shape 330"/>
          <p:cNvSpPr>
            <a:spLocks noGrp="1"/>
          </p:cNvSpPr>
          <p:nvPr>
            <p:ph type="body" idx="18"/>
          </p:nvPr>
        </p:nvSpPr>
        <p:spPr>
          <a:xfrm>
            <a:off x="5108575" y="1835875"/>
            <a:ext cx="1974850" cy="567398"/>
          </a:xfrm>
          <a:prstGeom prst="rect">
            <a:avLst/>
          </a:prstGeom>
          <a:extLst>
            <a:ext uri="{C572A759-6A51-4108-AA02-DFA0A04FC94B}">
              <ma14:wrappingTextBoxFlag xmlns:ma14="http://schemas.microsoft.com/office/mac/drawingml/2011/main" xmlns="" val="1"/>
            </a:ext>
          </a:extLst>
        </p:spPr>
        <p:txBody>
          <a:bodyPr/>
          <a:lstStyle>
            <a:lvl1pPr marL="0" indent="0" algn="ctr">
              <a:buSzTx/>
              <a:buFontTx/>
              <a:buNone/>
              <a:defRPr sz="1600" b="1">
                <a:solidFill>
                  <a:srgbClr val="FFFFFF"/>
                </a:solidFill>
              </a:defRPr>
            </a:lvl1pPr>
          </a:lstStyle>
          <a:p>
            <a:r>
              <a:t>Contração econômica</a:t>
            </a:r>
          </a:p>
        </p:txBody>
      </p:sp>
      <p:sp>
        <p:nvSpPr>
          <p:cNvPr id="331" name="Shape 331"/>
          <p:cNvSpPr>
            <a:spLocks noGrp="1"/>
          </p:cNvSpPr>
          <p:nvPr>
            <p:ph type="body" idx="19"/>
          </p:nvPr>
        </p:nvSpPr>
        <p:spPr>
          <a:xfrm>
            <a:off x="7455981" y="1835875"/>
            <a:ext cx="1974851" cy="567398"/>
          </a:xfrm>
          <a:prstGeom prst="rect">
            <a:avLst/>
          </a:prstGeom>
          <a:extLst>
            <a:ext uri="{C572A759-6A51-4108-AA02-DFA0A04FC94B}">
              <ma14:wrappingTextBoxFlag xmlns:ma14="http://schemas.microsoft.com/office/mac/drawingml/2011/main" xmlns="" val="1"/>
            </a:ext>
          </a:extLst>
        </p:spPr>
        <p:txBody>
          <a:bodyPr/>
          <a:lstStyle>
            <a:lvl1pPr marL="0" indent="0" algn="ctr">
              <a:buSzTx/>
              <a:buFontTx/>
              <a:buNone/>
              <a:defRPr sz="1600" b="1">
                <a:solidFill>
                  <a:srgbClr val="FFFFFF"/>
                </a:solidFill>
              </a:defRPr>
            </a:lvl1pPr>
          </a:lstStyle>
          <a:p>
            <a:r>
              <a:t>Saída de capital estrangeiro</a:t>
            </a:r>
          </a:p>
        </p:txBody>
      </p:sp>
      <p:sp>
        <p:nvSpPr>
          <p:cNvPr id="332" name="Shape 332"/>
          <p:cNvSpPr>
            <a:spLocks noGrp="1"/>
          </p:cNvSpPr>
          <p:nvPr>
            <p:ph type="body" idx="20"/>
          </p:nvPr>
        </p:nvSpPr>
        <p:spPr>
          <a:xfrm>
            <a:off x="204788" y="215065"/>
            <a:ext cx="7548418" cy="567398"/>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sz="2700">
                <a:solidFill>
                  <a:srgbClr val="FFFFFF"/>
                </a:solidFill>
              </a:defRPr>
            </a:lvl1pPr>
          </a:lstStyle>
          <a:p>
            <a:r>
              <a:t>Impactos da Crise do Covid-19</a:t>
            </a:r>
          </a:p>
        </p:txBody>
      </p:sp>
      <p:sp>
        <p:nvSpPr>
          <p:cNvPr id="333" name="Shape 333"/>
          <p:cNvSpPr>
            <a:spLocks noGrp="1"/>
          </p:cNvSpPr>
          <p:nvPr>
            <p:ph type="body" idx="21"/>
          </p:nvPr>
        </p:nvSpPr>
        <p:spPr>
          <a:xfrm>
            <a:off x="9818113" y="2679318"/>
            <a:ext cx="1974851" cy="3033418"/>
          </a:xfrm>
          <a:prstGeom prst="rect">
            <a:avLst/>
          </a:prstGeom>
          <a:extLst>
            <a:ext uri="{C572A759-6A51-4108-AA02-DFA0A04FC94B}">
              <ma14:wrappingTextBoxFlag xmlns:ma14="http://schemas.microsoft.com/office/mac/drawingml/2011/main" xmlns="" val="1"/>
            </a:ext>
          </a:extLst>
        </p:spPr>
        <p:txBody>
          <a:bodyPr/>
          <a:lstStyle/>
          <a:p>
            <a:pPr marL="140368" indent="-140368">
              <a:buFontTx/>
              <a:defRPr sz="1400"/>
            </a:pPr>
            <a:r>
              <a:t>Ibovespa apresentou maior queda desde 2008, recuando 40% em 2020.</a:t>
            </a:r>
          </a:p>
          <a:p>
            <a:pPr marL="140368" indent="-140368">
              <a:buFontTx/>
              <a:defRPr sz="1400"/>
            </a:pPr>
            <a:r>
              <a:t>6 circuit breakers na B3 em março</a:t>
            </a:r>
          </a:p>
        </p:txBody>
      </p:sp>
      <p:sp>
        <p:nvSpPr>
          <p:cNvPr id="334" name="Shape 334"/>
          <p:cNvSpPr>
            <a:spLocks noGrp="1"/>
          </p:cNvSpPr>
          <p:nvPr>
            <p:ph type="body" idx="22"/>
          </p:nvPr>
        </p:nvSpPr>
        <p:spPr>
          <a:xfrm>
            <a:off x="9810750" y="1835875"/>
            <a:ext cx="1974850" cy="567398"/>
          </a:xfrm>
          <a:prstGeom prst="rect">
            <a:avLst/>
          </a:prstGeom>
          <a:extLst>
            <a:ext uri="{C572A759-6A51-4108-AA02-DFA0A04FC94B}">
              <ma14:wrappingTextBoxFlag xmlns:ma14="http://schemas.microsoft.com/office/mac/drawingml/2011/main" xmlns="" val="1"/>
            </a:ext>
          </a:extLst>
        </p:spPr>
        <p:txBody>
          <a:bodyPr anchor="ctr"/>
          <a:lstStyle>
            <a:lvl1pPr marL="0" indent="0" algn="ctr">
              <a:buSzTx/>
              <a:buFontTx/>
              <a:buNone/>
              <a:defRPr sz="1600" b="1">
                <a:solidFill>
                  <a:srgbClr val="FFFFFF"/>
                </a:solidFill>
              </a:defRPr>
            </a:lvl1pPr>
          </a:lstStyle>
          <a:p>
            <a:r>
              <a:t>Bolsa</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D2CE9-0853-4783-9437-198B1E26BF57}"/>
              </a:ext>
            </a:extLst>
          </p:cNvPr>
          <p:cNvSpPr>
            <a:spLocks noGrp="1"/>
          </p:cNvSpPr>
          <p:nvPr>
            <p:ph type="dt" sz="half" idx="10"/>
          </p:nvPr>
        </p:nvSpPr>
        <p:spPr/>
        <p:txBody>
          <a:bodyPr/>
          <a:lstStyle/>
          <a:p>
            <a:fld id="{45A6FD4C-5AF2-460D-96EE-7178AA212419}" type="datetime1">
              <a:rPr lang="en-US" smtClean="0"/>
              <a:t>5/26/2020</a:t>
            </a:fld>
            <a:endParaRPr lang="en-US"/>
          </a:p>
        </p:txBody>
      </p:sp>
      <p:sp>
        <p:nvSpPr>
          <p:cNvPr id="3" name="Slide Number Placeholder 2">
            <a:extLst>
              <a:ext uri="{FF2B5EF4-FFF2-40B4-BE49-F238E27FC236}">
                <a16:creationId xmlns:a16="http://schemas.microsoft.com/office/drawing/2014/main" id="{4EBD2C11-8B52-4611-927A-4D8A5936CA6D}"/>
              </a:ext>
            </a:extLst>
          </p:cNvPr>
          <p:cNvSpPr>
            <a:spLocks noGrp="1"/>
          </p:cNvSpPr>
          <p:nvPr>
            <p:ph type="sldNum" sz="quarter" idx="12"/>
          </p:nvPr>
        </p:nvSpPr>
        <p:spPr/>
        <p:txBody>
          <a:bodyPr/>
          <a:lstStyle/>
          <a:p>
            <a:fld id="{59F833C3-D889-4A24-B36F-98C6F562E13E}" type="slidenum">
              <a:rPr lang="en-US" smtClean="0"/>
              <a:t>25</a:t>
            </a:fld>
            <a:endParaRPr lang="en-US"/>
          </a:p>
        </p:txBody>
      </p:sp>
      <p:sp>
        <p:nvSpPr>
          <p:cNvPr id="4" name="Text Placeholder 3">
            <a:extLst>
              <a:ext uri="{FF2B5EF4-FFF2-40B4-BE49-F238E27FC236}">
                <a16:creationId xmlns:a16="http://schemas.microsoft.com/office/drawing/2014/main" id="{C508D076-670C-429D-983B-6F789C84F2AE}"/>
              </a:ext>
            </a:extLst>
          </p:cNvPr>
          <p:cNvSpPr>
            <a:spLocks noGrp="1"/>
          </p:cNvSpPr>
          <p:nvPr>
            <p:ph type="body" sz="quarter" idx="13"/>
          </p:nvPr>
        </p:nvSpPr>
        <p:spPr/>
        <p:txBody>
          <a:bodyPr/>
          <a:lstStyle/>
          <a:p>
            <a:r>
              <a:rPr lang="pt-BR" dirty="0"/>
              <a:t>COVID-19</a:t>
            </a:r>
          </a:p>
        </p:txBody>
      </p:sp>
      <p:sp>
        <p:nvSpPr>
          <p:cNvPr id="5" name="Text Placeholder 4">
            <a:extLst>
              <a:ext uri="{FF2B5EF4-FFF2-40B4-BE49-F238E27FC236}">
                <a16:creationId xmlns:a16="http://schemas.microsoft.com/office/drawing/2014/main" id="{B27121EA-6692-468D-823B-EF3D9564D873}"/>
              </a:ext>
            </a:extLst>
          </p:cNvPr>
          <p:cNvSpPr>
            <a:spLocks noGrp="1"/>
          </p:cNvSpPr>
          <p:nvPr>
            <p:ph type="body" sz="quarter" idx="14"/>
          </p:nvPr>
        </p:nvSpPr>
        <p:spPr/>
        <p:txBody>
          <a:bodyPr/>
          <a:lstStyle/>
          <a:p>
            <a:r>
              <a:rPr lang="pt-BR" dirty="0"/>
              <a:t>Contexto e efeitos</a:t>
            </a:r>
          </a:p>
        </p:txBody>
      </p:sp>
      <p:sp>
        <p:nvSpPr>
          <p:cNvPr id="6" name="Text Placeholder 5">
            <a:extLst>
              <a:ext uri="{FF2B5EF4-FFF2-40B4-BE49-F238E27FC236}">
                <a16:creationId xmlns:a16="http://schemas.microsoft.com/office/drawing/2014/main" id="{5B13C45D-2E81-4995-8B03-3AF7FAECA878}"/>
              </a:ext>
            </a:extLst>
          </p:cNvPr>
          <p:cNvSpPr>
            <a:spLocks noGrp="1"/>
          </p:cNvSpPr>
          <p:nvPr>
            <p:ph type="body" sz="quarter" idx="15"/>
          </p:nvPr>
        </p:nvSpPr>
        <p:spPr/>
        <p:txBody>
          <a:bodyPr/>
          <a:lstStyle/>
          <a:p>
            <a:r>
              <a:rPr lang="pt-BR" dirty="0"/>
              <a:t>Mudanças</a:t>
            </a:r>
          </a:p>
        </p:txBody>
      </p:sp>
      <p:sp>
        <p:nvSpPr>
          <p:cNvPr id="7" name="Text Placeholder 6">
            <a:extLst>
              <a:ext uri="{FF2B5EF4-FFF2-40B4-BE49-F238E27FC236}">
                <a16:creationId xmlns:a16="http://schemas.microsoft.com/office/drawing/2014/main" id="{E6D49E06-05F0-409C-A26D-72F2AC4E110E}"/>
              </a:ext>
            </a:extLst>
          </p:cNvPr>
          <p:cNvSpPr>
            <a:spLocks noGrp="1"/>
          </p:cNvSpPr>
          <p:nvPr>
            <p:ph type="body" sz="quarter" idx="16"/>
          </p:nvPr>
        </p:nvSpPr>
        <p:spPr/>
        <p:txBody>
          <a:bodyPr/>
          <a:lstStyle/>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Súbita ameaça à saúde para o ambiente de trabalho diário nos bancos de investimento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Para bancos de investimento, home-office foi amplamente adotado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Imprevisibilidade aumentou para todos os projetos do banco</a:t>
            </a:r>
          </a:p>
          <a:p>
            <a:pPr marL="285750" indent="-285750">
              <a:buFont typeface="Arial" panose="020B0604020202020204" pitchFamily="34" charset="0"/>
              <a:buChar char="•"/>
            </a:pPr>
            <a:endParaRPr lang="pt-BR" dirty="0"/>
          </a:p>
        </p:txBody>
      </p:sp>
      <p:sp>
        <p:nvSpPr>
          <p:cNvPr id="8" name="Text Placeholder 7">
            <a:extLst>
              <a:ext uri="{FF2B5EF4-FFF2-40B4-BE49-F238E27FC236}">
                <a16:creationId xmlns:a16="http://schemas.microsoft.com/office/drawing/2014/main" id="{53A896E6-886E-4CD0-BC23-615773020419}"/>
              </a:ext>
            </a:extLst>
          </p:cNvPr>
          <p:cNvSpPr>
            <a:spLocks noGrp="1"/>
          </p:cNvSpPr>
          <p:nvPr>
            <p:ph type="body" sz="quarter" idx="17"/>
          </p:nvPr>
        </p:nvSpPr>
        <p:spPr/>
        <p:txBody>
          <a:bodyPr/>
          <a:lstStyle/>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 ferramental do trabalho no escritório em parte pode não ter sido transferido para o home-office (dois monitores, impressoras de alto desempenho, softwares próprios para análises específicas de bancos de investimentos, etc...)</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 ritmo e regime de trabalho tiveram de ser totalmente remanejados, em busca de aproveitar possibilidades mais eficientes, adaptar-se à rotina que o próprio mercado adotou em tempos de COVID-19 e pensar estrategicamente em como cada atividade se encaixa na nova dinâmica cotidiana de trabalho</a:t>
            </a:r>
          </a:p>
        </p:txBody>
      </p:sp>
    </p:spTree>
    <p:extLst>
      <p:ext uri="{BB962C8B-B14F-4D97-AF65-F5344CB8AC3E}">
        <p14:creationId xmlns:p14="http://schemas.microsoft.com/office/powerpoint/2010/main" val="231293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F99AB-F27C-49DB-BAB4-2624BDE27090}"/>
              </a:ext>
            </a:extLst>
          </p:cNvPr>
          <p:cNvSpPr>
            <a:spLocks noGrp="1"/>
          </p:cNvSpPr>
          <p:nvPr>
            <p:ph type="dt" sz="half" idx="10"/>
          </p:nvPr>
        </p:nvSpPr>
        <p:spPr/>
        <p:txBody>
          <a:bodyPr/>
          <a:lstStyle/>
          <a:p>
            <a:fld id="{E19F0EA3-3DD1-4080-A888-92BDB4EDDA1F}" type="datetime1">
              <a:rPr lang="en-US" smtClean="0"/>
              <a:t>5/26/2020</a:t>
            </a:fld>
            <a:endParaRPr lang="en-US"/>
          </a:p>
        </p:txBody>
      </p:sp>
      <p:sp>
        <p:nvSpPr>
          <p:cNvPr id="3" name="Slide Number Placeholder 2">
            <a:extLst>
              <a:ext uri="{FF2B5EF4-FFF2-40B4-BE49-F238E27FC236}">
                <a16:creationId xmlns:a16="http://schemas.microsoft.com/office/drawing/2014/main" id="{ABBA9961-2520-4A9A-AA7C-E6C2C9C63AE6}"/>
              </a:ext>
            </a:extLst>
          </p:cNvPr>
          <p:cNvSpPr>
            <a:spLocks noGrp="1"/>
          </p:cNvSpPr>
          <p:nvPr>
            <p:ph type="sldNum" sz="quarter" idx="12"/>
          </p:nvPr>
        </p:nvSpPr>
        <p:spPr/>
        <p:txBody>
          <a:bodyPr/>
          <a:lstStyle/>
          <a:p>
            <a:fld id="{59F833C3-D889-4A24-B36F-98C6F562E13E}" type="slidenum">
              <a:rPr lang="en-US" smtClean="0"/>
              <a:t>26</a:t>
            </a:fld>
            <a:endParaRPr lang="en-US"/>
          </a:p>
        </p:txBody>
      </p:sp>
      <p:sp>
        <p:nvSpPr>
          <p:cNvPr id="4" name="Text Placeholder 3">
            <a:extLst>
              <a:ext uri="{FF2B5EF4-FFF2-40B4-BE49-F238E27FC236}">
                <a16:creationId xmlns:a16="http://schemas.microsoft.com/office/drawing/2014/main" id="{B0E31B80-0378-431D-8BEB-B78CE0CED149}"/>
              </a:ext>
            </a:extLst>
          </p:cNvPr>
          <p:cNvSpPr>
            <a:spLocks noGrp="1"/>
          </p:cNvSpPr>
          <p:nvPr>
            <p:ph type="body" sz="quarter" idx="13"/>
          </p:nvPr>
        </p:nvSpPr>
        <p:spPr/>
        <p:txBody>
          <a:bodyPr/>
          <a:lstStyle/>
          <a:p>
            <a:r>
              <a:rPr lang="pt-BR" dirty="0"/>
              <a:t>Contexto e Efeitos</a:t>
            </a:r>
          </a:p>
        </p:txBody>
      </p:sp>
      <p:sp>
        <p:nvSpPr>
          <p:cNvPr id="5" name="Text Placeholder 4">
            <a:extLst>
              <a:ext uri="{FF2B5EF4-FFF2-40B4-BE49-F238E27FC236}">
                <a16:creationId xmlns:a16="http://schemas.microsoft.com/office/drawing/2014/main" id="{8A386D7B-0DDA-4999-AE36-66624EC7764D}"/>
              </a:ext>
            </a:extLst>
          </p:cNvPr>
          <p:cNvSpPr>
            <a:spLocks noGrp="1"/>
          </p:cNvSpPr>
          <p:nvPr>
            <p:ph type="body" sz="quarter" idx="16"/>
          </p:nvPr>
        </p:nvSpPr>
        <p:spPr/>
        <p:txBody>
          <a:bodyPr/>
          <a:lstStyle/>
          <a:p>
            <a:pPr marL="285750" indent="-285750">
              <a:buFont typeface="Arial" panose="020B0604020202020204" pitchFamily="34" charset="0"/>
              <a:buChar char="•"/>
            </a:pPr>
            <a:r>
              <a:rPr lang="pt-BR" dirty="0"/>
              <a:t>Bancos de Investimento por vezes requerem contato com empresas de distintas localidades, e devido a necessidades de os banqueiros precisarem fechar negócios encontrando com os empresários, a área se mostrava muito exposta à propagação do COVID-19</a:t>
            </a:r>
          </a:p>
        </p:txBody>
      </p:sp>
      <p:sp>
        <p:nvSpPr>
          <p:cNvPr id="6" name="Text Placeholder 5">
            <a:extLst>
              <a:ext uri="{FF2B5EF4-FFF2-40B4-BE49-F238E27FC236}">
                <a16:creationId xmlns:a16="http://schemas.microsoft.com/office/drawing/2014/main" id="{55E5279D-94A1-47DC-9305-58B352A83CCC}"/>
              </a:ext>
            </a:extLst>
          </p:cNvPr>
          <p:cNvSpPr>
            <a:spLocks noGrp="1"/>
          </p:cNvSpPr>
          <p:nvPr>
            <p:ph type="body" sz="quarter" idx="17"/>
          </p:nvPr>
        </p:nvSpPr>
        <p:spPr/>
        <p:txBody>
          <a:bodyPr/>
          <a:lstStyle/>
          <a:p>
            <a:pPr marL="285750" indent="-285750">
              <a:buFont typeface="Arial" panose="020B0604020202020204" pitchFamily="34" charset="0"/>
              <a:buChar char="•"/>
            </a:pPr>
            <a:r>
              <a:rPr lang="pt-BR" dirty="0"/>
              <a:t>Comunicados e medidas de primeiras precauções foram iniciadas no começo da propagação do vírus no Brasil</a:t>
            </a:r>
          </a:p>
        </p:txBody>
      </p:sp>
      <p:sp>
        <p:nvSpPr>
          <p:cNvPr id="7" name="Text Placeholder 6">
            <a:extLst>
              <a:ext uri="{FF2B5EF4-FFF2-40B4-BE49-F238E27FC236}">
                <a16:creationId xmlns:a16="http://schemas.microsoft.com/office/drawing/2014/main" id="{BD5D0FE2-4CCB-414A-82C3-0E90B0500865}"/>
              </a:ext>
            </a:extLst>
          </p:cNvPr>
          <p:cNvSpPr>
            <a:spLocks noGrp="1"/>
          </p:cNvSpPr>
          <p:nvPr>
            <p:ph type="body" sz="quarter" idx="18"/>
          </p:nvPr>
        </p:nvSpPr>
        <p:spPr/>
        <p:txBody>
          <a:bodyPr/>
          <a:lstStyle/>
          <a:p>
            <a:pPr marL="285750" indent="-285750">
              <a:buFont typeface="Arial" panose="020B0604020202020204" pitchFamily="34" charset="0"/>
              <a:buChar char="•"/>
            </a:pPr>
            <a:r>
              <a:rPr lang="pt-BR" dirty="0"/>
              <a:t>A migração para home-office foi relativamente rápida</a:t>
            </a:r>
          </a:p>
        </p:txBody>
      </p:sp>
      <p:sp>
        <p:nvSpPr>
          <p:cNvPr id="8" name="Text Placeholder 7">
            <a:extLst>
              <a:ext uri="{FF2B5EF4-FFF2-40B4-BE49-F238E27FC236}">
                <a16:creationId xmlns:a16="http://schemas.microsoft.com/office/drawing/2014/main" id="{E4A38A80-B22A-4941-9A7E-ACD1C14603DC}"/>
              </a:ext>
            </a:extLst>
          </p:cNvPr>
          <p:cNvSpPr>
            <a:spLocks noGrp="1"/>
          </p:cNvSpPr>
          <p:nvPr>
            <p:ph type="body" sz="quarter" idx="19"/>
          </p:nvPr>
        </p:nvSpPr>
        <p:spPr/>
        <p:txBody>
          <a:bodyPr/>
          <a:lstStyle/>
          <a:p>
            <a:pPr marL="285750" indent="-285750">
              <a:buFont typeface="Arial" panose="020B0604020202020204" pitchFamily="34" charset="0"/>
              <a:buChar char="•"/>
            </a:pPr>
            <a:r>
              <a:rPr lang="pt-BR" dirty="0"/>
              <a:t>Todos os negócios da área ficaram sucetíveis à imprevisibilidade do cenário dos mercados devido às projeções da pandemia</a:t>
            </a:r>
          </a:p>
        </p:txBody>
      </p:sp>
      <p:sp>
        <p:nvSpPr>
          <p:cNvPr id="9" name="Text Placeholder 8">
            <a:extLst>
              <a:ext uri="{FF2B5EF4-FFF2-40B4-BE49-F238E27FC236}">
                <a16:creationId xmlns:a16="http://schemas.microsoft.com/office/drawing/2014/main" id="{73AE7876-F4C5-454B-876D-BADA1FBD7562}"/>
              </a:ext>
            </a:extLst>
          </p:cNvPr>
          <p:cNvSpPr>
            <a:spLocks noGrp="1"/>
          </p:cNvSpPr>
          <p:nvPr>
            <p:ph type="body" sz="quarter" idx="20"/>
          </p:nvPr>
        </p:nvSpPr>
        <p:spPr/>
        <p:txBody>
          <a:bodyPr/>
          <a:lstStyle/>
          <a:p>
            <a:r>
              <a:rPr lang="pt-BR" dirty="0"/>
              <a:t>Contexto</a:t>
            </a:r>
          </a:p>
        </p:txBody>
      </p:sp>
      <p:sp>
        <p:nvSpPr>
          <p:cNvPr id="10" name="Text Placeholder 9">
            <a:extLst>
              <a:ext uri="{FF2B5EF4-FFF2-40B4-BE49-F238E27FC236}">
                <a16:creationId xmlns:a16="http://schemas.microsoft.com/office/drawing/2014/main" id="{B9114342-FC02-4E19-9352-DE98E6D2D279}"/>
              </a:ext>
            </a:extLst>
          </p:cNvPr>
          <p:cNvSpPr>
            <a:spLocks noGrp="1"/>
          </p:cNvSpPr>
          <p:nvPr>
            <p:ph type="body" sz="quarter" idx="21"/>
          </p:nvPr>
        </p:nvSpPr>
        <p:spPr/>
        <p:txBody>
          <a:bodyPr/>
          <a:lstStyle/>
          <a:p>
            <a:r>
              <a:rPr lang="pt-BR" dirty="0"/>
              <a:t>Efeitos</a:t>
            </a:r>
          </a:p>
        </p:txBody>
      </p:sp>
      <p:sp>
        <p:nvSpPr>
          <p:cNvPr id="11" name="Text Placeholder 10">
            <a:extLst>
              <a:ext uri="{FF2B5EF4-FFF2-40B4-BE49-F238E27FC236}">
                <a16:creationId xmlns:a16="http://schemas.microsoft.com/office/drawing/2014/main" id="{33B1CFBD-0ED2-45A0-8427-4FBAD0AB9CED}"/>
              </a:ext>
            </a:extLst>
          </p:cNvPr>
          <p:cNvSpPr>
            <a:spLocks noGrp="1"/>
          </p:cNvSpPr>
          <p:nvPr>
            <p:ph type="body" sz="quarter" idx="22"/>
          </p:nvPr>
        </p:nvSpPr>
        <p:spPr>
          <a:xfrm>
            <a:off x="639814" y="1284411"/>
            <a:ext cx="806994" cy="2144590"/>
          </a:xfrm>
        </p:spPr>
        <p:txBody>
          <a:bodyPr/>
          <a:lstStyle/>
          <a:p>
            <a:r>
              <a:rPr lang="pt-BR" dirty="0"/>
              <a:t>Exposição</a:t>
            </a:r>
          </a:p>
        </p:txBody>
      </p:sp>
      <p:sp>
        <p:nvSpPr>
          <p:cNvPr id="12" name="Text Placeholder 11">
            <a:extLst>
              <a:ext uri="{FF2B5EF4-FFF2-40B4-BE49-F238E27FC236}">
                <a16:creationId xmlns:a16="http://schemas.microsoft.com/office/drawing/2014/main" id="{6D531E59-4647-4FC2-9C5C-93A3695AEF0A}"/>
              </a:ext>
            </a:extLst>
          </p:cNvPr>
          <p:cNvSpPr>
            <a:spLocks noGrp="1"/>
          </p:cNvSpPr>
          <p:nvPr>
            <p:ph type="body" sz="quarter" idx="23"/>
          </p:nvPr>
        </p:nvSpPr>
        <p:spPr/>
        <p:txBody>
          <a:bodyPr/>
          <a:lstStyle/>
          <a:p>
            <a:r>
              <a:rPr lang="pt-BR" dirty="0"/>
              <a:t>Medidas Iniciais</a:t>
            </a:r>
          </a:p>
        </p:txBody>
      </p:sp>
      <p:sp>
        <p:nvSpPr>
          <p:cNvPr id="13" name="Text Placeholder 12">
            <a:extLst>
              <a:ext uri="{FF2B5EF4-FFF2-40B4-BE49-F238E27FC236}">
                <a16:creationId xmlns:a16="http://schemas.microsoft.com/office/drawing/2014/main" id="{E4F807FD-DD14-48A7-88E3-B17E30F85D3E}"/>
              </a:ext>
            </a:extLst>
          </p:cNvPr>
          <p:cNvSpPr>
            <a:spLocks noGrp="1"/>
          </p:cNvSpPr>
          <p:nvPr>
            <p:ph type="body" sz="quarter" idx="24"/>
          </p:nvPr>
        </p:nvSpPr>
        <p:spPr>
          <a:xfrm>
            <a:off x="6257837" y="3818003"/>
            <a:ext cx="887693" cy="2144590"/>
          </a:xfrm>
        </p:spPr>
        <p:txBody>
          <a:bodyPr/>
          <a:lstStyle/>
          <a:p>
            <a:r>
              <a:rPr lang="pt-BR" dirty="0"/>
              <a:t>Incertezas</a:t>
            </a:r>
          </a:p>
        </p:txBody>
      </p:sp>
      <p:sp>
        <p:nvSpPr>
          <p:cNvPr id="14" name="Text Placeholder 13">
            <a:extLst>
              <a:ext uri="{FF2B5EF4-FFF2-40B4-BE49-F238E27FC236}">
                <a16:creationId xmlns:a16="http://schemas.microsoft.com/office/drawing/2014/main" id="{D721EDDF-9263-4825-8E1C-A3CF36811424}"/>
              </a:ext>
            </a:extLst>
          </p:cNvPr>
          <p:cNvSpPr>
            <a:spLocks noGrp="1"/>
          </p:cNvSpPr>
          <p:nvPr>
            <p:ph type="body" sz="quarter" idx="25"/>
          </p:nvPr>
        </p:nvSpPr>
        <p:spPr>
          <a:xfrm>
            <a:off x="6298185" y="1357070"/>
            <a:ext cx="806994" cy="2144590"/>
          </a:xfrm>
        </p:spPr>
        <p:txBody>
          <a:bodyPr/>
          <a:lstStyle/>
          <a:p>
            <a:r>
              <a:rPr lang="pt-BR" dirty="0"/>
              <a:t>Migração</a:t>
            </a:r>
          </a:p>
        </p:txBody>
      </p:sp>
      <p:pic>
        <p:nvPicPr>
          <p:cNvPr id="1028" name="Picture 4">
            <a:extLst>
              <a:ext uri="{FF2B5EF4-FFF2-40B4-BE49-F238E27FC236}">
                <a16:creationId xmlns:a16="http://schemas.microsoft.com/office/drawing/2014/main" id="{4CF81074-FE36-46E9-9AE5-70D2E0BF0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534" y="2076743"/>
            <a:ext cx="964849" cy="9648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30222FA-AD3B-4DC5-A446-CEF7F1BB311F}"/>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8430096" y="4726717"/>
            <a:ext cx="1123723" cy="1075985"/>
          </a:xfrm>
          <a:prstGeom prst="rect">
            <a:avLst/>
          </a:prstGeom>
        </p:spPr>
      </p:pic>
      <p:pic>
        <p:nvPicPr>
          <p:cNvPr id="19" name="Picture 18">
            <a:extLst>
              <a:ext uri="{FF2B5EF4-FFF2-40B4-BE49-F238E27FC236}">
                <a16:creationId xmlns:a16="http://schemas.microsoft.com/office/drawing/2014/main" id="{66FAB1E1-B902-42D9-BCDE-A0F6EB4A954F}"/>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2463351" y="4642621"/>
            <a:ext cx="1373036" cy="1244175"/>
          </a:xfrm>
          <a:prstGeom prst="rect">
            <a:avLst/>
          </a:prstGeom>
        </p:spPr>
      </p:pic>
    </p:spTree>
    <p:extLst>
      <p:ext uri="{BB962C8B-B14F-4D97-AF65-F5344CB8AC3E}">
        <p14:creationId xmlns:p14="http://schemas.microsoft.com/office/powerpoint/2010/main" val="6367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F99AB-F27C-49DB-BAB4-2624BDE27090}"/>
              </a:ext>
            </a:extLst>
          </p:cNvPr>
          <p:cNvSpPr>
            <a:spLocks noGrp="1"/>
          </p:cNvSpPr>
          <p:nvPr>
            <p:ph type="dt" sz="half" idx="10"/>
          </p:nvPr>
        </p:nvSpPr>
        <p:spPr/>
        <p:txBody>
          <a:bodyPr/>
          <a:lstStyle/>
          <a:p>
            <a:fld id="{E19F0EA3-3DD1-4080-A888-92BDB4EDDA1F}" type="datetime1">
              <a:rPr lang="en-US" smtClean="0"/>
              <a:t>5/26/2020</a:t>
            </a:fld>
            <a:endParaRPr lang="en-US"/>
          </a:p>
        </p:txBody>
      </p:sp>
      <p:sp>
        <p:nvSpPr>
          <p:cNvPr id="3" name="Slide Number Placeholder 2">
            <a:extLst>
              <a:ext uri="{FF2B5EF4-FFF2-40B4-BE49-F238E27FC236}">
                <a16:creationId xmlns:a16="http://schemas.microsoft.com/office/drawing/2014/main" id="{ABBA9961-2520-4A9A-AA7C-E6C2C9C63AE6}"/>
              </a:ext>
            </a:extLst>
          </p:cNvPr>
          <p:cNvSpPr>
            <a:spLocks noGrp="1"/>
          </p:cNvSpPr>
          <p:nvPr>
            <p:ph type="sldNum" sz="quarter" idx="12"/>
          </p:nvPr>
        </p:nvSpPr>
        <p:spPr/>
        <p:txBody>
          <a:bodyPr/>
          <a:lstStyle/>
          <a:p>
            <a:fld id="{59F833C3-D889-4A24-B36F-98C6F562E13E}" type="slidenum">
              <a:rPr lang="en-US" smtClean="0"/>
              <a:t>27</a:t>
            </a:fld>
            <a:endParaRPr lang="en-US"/>
          </a:p>
        </p:txBody>
      </p:sp>
      <p:sp>
        <p:nvSpPr>
          <p:cNvPr id="4" name="Text Placeholder 3">
            <a:extLst>
              <a:ext uri="{FF2B5EF4-FFF2-40B4-BE49-F238E27FC236}">
                <a16:creationId xmlns:a16="http://schemas.microsoft.com/office/drawing/2014/main" id="{B0E31B80-0378-431D-8BEB-B78CE0CED149}"/>
              </a:ext>
            </a:extLst>
          </p:cNvPr>
          <p:cNvSpPr>
            <a:spLocks noGrp="1"/>
          </p:cNvSpPr>
          <p:nvPr>
            <p:ph type="body" sz="quarter" idx="13"/>
          </p:nvPr>
        </p:nvSpPr>
        <p:spPr/>
        <p:txBody>
          <a:bodyPr/>
          <a:lstStyle/>
          <a:p>
            <a:r>
              <a:rPr lang="pt-BR" dirty="0"/>
              <a:t>Contexto e Efeitos</a:t>
            </a:r>
          </a:p>
        </p:txBody>
      </p:sp>
      <p:sp>
        <p:nvSpPr>
          <p:cNvPr id="5" name="Text Placeholder 4">
            <a:extLst>
              <a:ext uri="{FF2B5EF4-FFF2-40B4-BE49-F238E27FC236}">
                <a16:creationId xmlns:a16="http://schemas.microsoft.com/office/drawing/2014/main" id="{8A386D7B-0DDA-4999-AE36-66624EC7764D}"/>
              </a:ext>
            </a:extLst>
          </p:cNvPr>
          <p:cNvSpPr>
            <a:spLocks noGrp="1"/>
          </p:cNvSpPr>
          <p:nvPr>
            <p:ph type="body" sz="quarter" idx="16"/>
          </p:nvPr>
        </p:nvSpPr>
        <p:spPr/>
        <p:txBody>
          <a:bodyPr/>
          <a:lstStyle/>
          <a:p>
            <a:pPr marL="285750" indent="-285750">
              <a:buFont typeface="Arial" panose="020B0604020202020204" pitchFamily="34" charset="0"/>
              <a:buChar char="•"/>
            </a:pPr>
            <a:r>
              <a:rPr lang="pt-BR" dirty="0"/>
              <a:t>Acompanhando a rápida migração, algumas medidas para viabilização de acesso remoto foram tomadas de imediato</a:t>
            </a:r>
          </a:p>
        </p:txBody>
      </p:sp>
      <p:sp>
        <p:nvSpPr>
          <p:cNvPr id="6" name="Text Placeholder 5">
            <a:extLst>
              <a:ext uri="{FF2B5EF4-FFF2-40B4-BE49-F238E27FC236}">
                <a16:creationId xmlns:a16="http://schemas.microsoft.com/office/drawing/2014/main" id="{55E5279D-94A1-47DC-9305-58B352A83CCC}"/>
              </a:ext>
            </a:extLst>
          </p:cNvPr>
          <p:cNvSpPr>
            <a:spLocks noGrp="1"/>
          </p:cNvSpPr>
          <p:nvPr>
            <p:ph type="body" sz="quarter" idx="17"/>
          </p:nvPr>
        </p:nvSpPr>
        <p:spPr/>
        <p:txBody>
          <a:bodyPr/>
          <a:lstStyle/>
          <a:p>
            <a:pPr marL="285750" indent="-285750">
              <a:buFont typeface="Arial" panose="020B0604020202020204" pitchFamily="34" charset="0"/>
              <a:buChar char="•"/>
            </a:pPr>
            <a:r>
              <a:rPr lang="pt-BR" dirty="0"/>
              <a:t>A comunicação por dispositivos móveis passou a ser vital e recorrente para tratar de cada assunto</a:t>
            </a:r>
          </a:p>
        </p:txBody>
      </p:sp>
      <p:sp>
        <p:nvSpPr>
          <p:cNvPr id="7" name="Text Placeholder 6">
            <a:extLst>
              <a:ext uri="{FF2B5EF4-FFF2-40B4-BE49-F238E27FC236}">
                <a16:creationId xmlns:a16="http://schemas.microsoft.com/office/drawing/2014/main" id="{BD5D0FE2-4CCB-414A-82C3-0E90B0500865}"/>
              </a:ext>
            </a:extLst>
          </p:cNvPr>
          <p:cNvSpPr>
            <a:spLocks noGrp="1"/>
          </p:cNvSpPr>
          <p:nvPr>
            <p:ph type="body" sz="quarter" idx="18"/>
          </p:nvPr>
        </p:nvSpPr>
        <p:spPr/>
        <p:txBody>
          <a:bodyPr/>
          <a:lstStyle/>
          <a:p>
            <a:pPr marL="285750" indent="-285750">
              <a:buFont typeface="Arial" panose="020B0604020202020204" pitchFamily="34" charset="0"/>
              <a:buChar char="•"/>
            </a:pPr>
            <a:r>
              <a:rPr lang="pt-BR" dirty="0"/>
              <a:t>Aos poucos, outras ferramentas usadas no trabalho, como alguns softwares ou até notebooks em algumas empresas começaram a ser fornecidos</a:t>
            </a:r>
          </a:p>
        </p:txBody>
      </p:sp>
      <p:sp>
        <p:nvSpPr>
          <p:cNvPr id="8" name="Text Placeholder 7">
            <a:extLst>
              <a:ext uri="{FF2B5EF4-FFF2-40B4-BE49-F238E27FC236}">
                <a16:creationId xmlns:a16="http://schemas.microsoft.com/office/drawing/2014/main" id="{E4A38A80-B22A-4941-9A7E-ACD1C14603DC}"/>
              </a:ext>
            </a:extLst>
          </p:cNvPr>
          <p:cNvSpPr>
            <a:spLocks noGrp="1"/>
          </p:cNvSpPr>
          <p:nvPr>
            <p:ph type="body" sz="quarter" idx="19"/>
          </p:nvPr>
        </p:nvSpPr>
        <p:spPr/>
        <p:txBody>
          <a:bodyPr/>
          <a:lstStyle/>
          <a:p>
            <a:pPr marL="285750" indent="-285750">
              <a:buFont typeface="Arial" panose="020B0604020202020204" pitchFamily="34" charset="0"/>
              <a:buChar char="•"/>
            </a:pPr>
            <a:r>
              <a:rPr lang="pt-BR" dirty="0"/>
              <a:t>Aos poucos o cotidiano de reuniões e dinâmica de trabalho começaram a ser mais bem delimitados, adaptando-se ao novo ritmo da realidade em quarentena</a:t>
            </a:r>
          </a:p>
        </p:txBody>
      </p:sp>
      <p:sp>
        <p:nvSpPr>
          <p:cNvPr id="9" name="Text Placeholder 8">
            <a:extLst>
              <a:ext uri="{FF2B5EF4-FFF2-40B4-BE49-F238E27FC236}">
                <a16:creationId xmlns:a16="http://schemas.microsoft.com/office/drawing/2014/main" id="{73AE7876-F4C5-454B-876D-BADA1FBD7562}"/>
              </a:ext>
            </a:extLst>
          </p:cNvPr>
          <p:cNvSpPr>
            <a:spLocks noGrp="1"/>
          </p:cNvSpPr>
          <p:nvPr>
            <p:ph type="body" sz="quarter" idx="20"/>
          </p:nvPr>
        </p:nvSpPr>
        <p:spPr/>
        <p:txBody>
          <a:bodyPr/>
          <a:lstStyle/>
          <a:p>
            <a:r>
              <a:rPr lang="pt-BR" dirty="0"/>
              <a:t>Mudanças Pontuais</a:t>
            </a:r>
          </a:p>
        </p:txBody>
      </p:sp>
      <p:sp>
        <p:nvSpPr>
          <p:cNvPr id="10" name="Text Placeholder 9">
            <a:extLst>
              <a:ext uri="{FF2B5EF4-FFF2-40B4-BE49-F238E27FC236}">
                <a16:creationId xmlns:a16="http://schemas.microsoft.com/office/drawing/2014/main" id="{B9114342-FC02-4E19-9352-DE98E6D2D279}"/>
              </a:ext>
            </a:extLst>
          </p:cNvPr>
          <p:cNvSpPr>
            <a:spLocks noGrp="1"/>
          </p:cNvSpPr>
          <p:nvPr>
            <p:ph type="body" sz="quarter" idx="21"/>
          </p:nvPr>
        </p:nvSpPr>
        <p:spPr/>
        <p:txBody>
          <a:bodyPr/>
          <a:lstStyle/>
          <a:p>
            <a:r>
              <a:rPr lang="pt-BR" dirty="0"/>
              <a:t>Mudanças Estruturais</a:t>
            </a:r>
          </a:p>
        </p:txBody>
      </p:sp>
      <p:sp>
        <p:nvSpPr>
          <p:cNvPr id="11" name="Text Placeholder 10">
            <a:extLst>
              <a:ext uri="{FF2B5EF4-FFF2-40B4-BE49-F238E27FC236}">
                <a16:creationId xmlns:a16="http://schemas.microsoft.com/office/drawing/2014/main" id="{33B1CFBD-0ED2-45A0-8427-4FBAD0AB9CED}"/>
              </a:ext>
            </a:extLst>
          </p:cNvPr>
          <p:cNvSpPr>
            <a:spLocks noGrp="1"/>
          </p:cNvSpPr>
          <p:nvPr>
            <p:ph type="body" sz="quarter" idx="22"/>
          </p:nvPr>
        </p:nvSpPr>
        <p:spPr>
          <a:xfrm>
            <a:off x="555080" y="1284411"/>
            <a:ext cx="976462" cy="2144590"/>
          </a:xfrm>
        </p:spPr>
        <p:txBody>
          <a:bodyPr/>
          <a:lstStyle/>
          <a:p>
            <a:r>
              <a:rPr lang="pt-BR" dirty="0"/>
              <a:t>Ferramentas</a:t>
            </a:r>
          </a:p>
        </p:txBody>
      </p:sp>
      <p:sp>
        <p:nvSpPr>
          <p:cNvPr id="12" name="Text Placeholder 11">
            <a:extLst>
              <a:ext uri="{FF2B5EF4-FFF2-40B4-BE49-F238E27FC236}">
                <a16:creationId xmlns:a16="http://schemas.microsoft.com/office/drawing/2014/main" id="{6D531E59-4647-4FC2-9C5C-93A3695AEF0A}"/>
              </a:ext>
            </a:extLst>
          </p:cNvPr>
          <p:cNvSpPr>
            <a:spLocks noGrp="1"/>
          </p:cNvSpPr>
          <p:nvPr>
            <p:ph type="body" sz="quarter" idx="23"/>
          </p:nvPr>
        </p:nvSpPr>
        <p:spPr>
          <a:xfrm>
            <a:off x="639813" y="3702185"/>
            <a:ext cx="806994" cy="2144590"/>
          </a:xfrm>
        </p:spPr>
        <p:txBody>
          <a:bodyPr/>
          <a:lstStyle/>
          <a:p>
            <a:r>
              <a:rPr lang="pt-BR" dirty="0"/>
              <a:t>Cotidiano</a:t>
            </a:r>
          </a:p>
        </p:txBody>
      </p:sp>
      <p:sp>
        <p:nvSpPr>
          <p:cNvPr id="13" name="Text Placeholder 12">
            <a:extLst>
              <a:ext uri="{FF2B5EF4-FFF2-40B4-BE49-F238E27FC236}">
                <a16:creationId xmlns:a16="http://schemas.microsoft.com/office/drawing/2014/main" id="{E4F807FD-DD14-48A7-88E3-B17E30F85D3E}"/>
              </a:ext>
            </a:extLst>
          </p:cNvPr>
          <p:cNvSpPr>
            <a:spLocks noGrp="1"/>
          </p:cNvSpPr>
          <p:nvPr>
            <p:ph type="body" sz="quarter" idx="24"/>
          </p:nvPr>
        </p:nvSpPr>
        <p:spPr>
          <a:xfrm>
            <a:off x="6298186" y="3818003"/>
            <a:ext cx="806994" cy="2144590"/>
          </a:xfrm>
        </p:spPr>
        <p:txBody>
          <a:bodyPr/>
          <a:lstStyle/>
          <a:p>
            <a:r>
              <a:rPr lang="pt-BR" dirty="0"/>
              <a:t>Cotidiano</a:t>
            </a:r>
          </a:p>
        </p:txBody>
      </p:sp>
      <p:sp>
        <p:nvSpPr>
          <p:cNvPr id="14" name="Text Placeholder 13">
            <a:extLst>
              <a:ext uri="{FF2B5EF4-FFF2-40B4-BE49-F238E27FC236}">
                <a16:creationId xmlns:a16="http://schemas.microsoft.com/office/drawing/2014/main" id="{D721EDDF-9263-4825-8E1C-A3CF36811424}"/>
              </a:ext>
            </a:extLst>
          </p:cNvPr>
          <p:cNvSpPr>
            <a:spLocks noGrp="1"/>
          </p:cNvSpPr>
          <p:nvPr>
            <p:ph type="body" sz="quarter" idx="25"/>
          </p:nvPr>
        </p:nvSpPr>
        <p:spPr>
          <a:xfrm>
            <a:off x="6213451" y="1357070"/>
            <a:ext cx="976462" cy="2144590"/>
          </a:xfrm>
        </p:spPr>
        <p:txBody>
          <a:bodyPr/>
          <a:lstStyle/>
          <a:p>
            <a:r>
              <a:rPr lang="pt-BR" dirty="0"/>
              <a:t>Ferramentas</a:t>
            </a:r>
          </a:p>
        </p:txBody>
      </p:sp>
      <p:pic>
        <p:nvPicPr>
          <p:cNvPr id="15" name="Picture 14">
            <a:extLst>
              <a:ext uri="{FF2B5EF4-FFF2-40B4-BE49-F238E27FC236}">
                <a16:creationId xmlns:a16="http://schemas.microsoft.com/office/drawing/2014/main" id="{8D5F2045-78DA-4E3E-9EFA-47A1552E1FF3}"/>
              </a:ext>
            </a:extLst>
          </p:cNvPr>
          <p:cNvPicPr>
            <a:picLocks noChangeAspect="1"/>
          </p:cNvPicPr>
          <p:nvPr/>
        </p:nvPicPr>
        <p:blipFill>
          <a:blip r:embed="rId2">
            <a:clrChange>
              <a:clrFrom>
                <a:srgbClr val="F8FAFB"/>
              </a:clrFrom>
              <a:clrTo>
                <a:srgbClr val="F8FAFB">
                  <a:alpha val="0"/>
                </a:srgbClr>
              </a:clrTo>
            </a:clrChange>
          </a:blip>
          <a:stretch>
            <a:fillRect/>
          </a:stretch>
        </p:blipFill>
        <p:spPr>
          <a:xfrm>
            <a:off x="2741949" y="2232734"/>
            <a:ext cx="1183583" cy="1082594"/>
          </a:xfrm>
          <a:prstGeom prst="rect">
            <a:avLst/>
          </a:prstGeom>
        </p:spPr>
      </p:pic>
      <p:pic>
        <p:nvPicPr>
          <p:cNvPr id="2050" name="Picture 2" descr="Call premium icon">
            <a:extLst>
              <a:ext uri="{FF2B5EF4-FFF2-40B4-BE49-F238E27FC236}">
                <a16:creationId xmlns:a16="http://schemas.microsoft.com/office/drawing/2014/main" id="{86B3388F-81F9-4984-90C5-E00D7A56CD8D}"/>
              </a:ext>
            </a:extLst>
          </p:cNvPr>
          <p:cNvPicPr>
            <a:picLocks noChangeAspect="1" noChangeArrowheads="1"/>
          </p:cNvPicPr>
          <p:nvPr/>
        </p:nvPicPr>
        <p:blipFill>
          <a:blip r:embed="rId3">
            <a:clrChange>
              <a:clrFrom>
                <a:srgbClr val="000000">
                  <a:alpha val="5098"/>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1315" y="4741797"/>
            <a:ext cx="964849" cy="9648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3FE7949-2E6A-444C-BD12-B3F7ABECACEF}"/>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8460761" y="5134489"/>
            <a:ext cx="1062396" cy="828104"/>
          </a:xfrm>
          <a:prstGeom prst="rect">
            <a:avLst/>
          </a:prstGeom>
        </p:spPr>
      </p:pic>
      <p:pic>
        <p:nvPicPr>
          <p:cNvPr id="18" name="Picture 17">
            <a:extLst>
              <a:ext uri="{FF2B5EF4-FFF2-40B4-BE49-F238E27FC236}">
                <a16:creationId xmlns:a16="http://schemas.microsoft.com/office/drawing/2014/main" id="{92ABD7B7-1F4C-4E0B-8A07-642ABEC347B8}"/>
              </a:ext>
            </a:extLst>
          </p:cNvPr>
          <p:cNvPicPr>
            <a:picLocks noChangeAspect="1"/>
          </p:cNvPicPr>
          <p:nvPr/>
        </p:nvPicPr>
        <p:blipFill>
          <a:blip r:embed="rId5">
            <a:clrChange>
              <a:clrFrom>
                <a:srgbClr val="F8FAFB"/>
              </a:clrFrom>
              <a:clrTo>
                <a:srgbClr val="F8FAFB">
                  <a:alpha val="0"/>
                </a:srgbClr>
              </a:clrTo>
            </a:clrChange>
          </a:blip>
          <a:stretch>
            <a:fillRect/>
          </a:stretch>
        </p:blipFill>
        <p:spPr>
          <a:xfrm>
            <a:off x="8419080" y="2430506"/>
            <a:ext cx="1145758" cy="954798"/>
          </a:xfrm>
          <a:prstGeom prst="rect">
            <a:avLst/>
          </a:prstGeom>
        </p:spPr>
      </p:pic>
    </p:spTree>
    <p:extLst>
      <p:ext uri="{BB962C8B-B14F-4D97-AF65-F5344CB8AC3E}">
        <p14:creationId xmlns:p14="http://schemas.microsoft.com/office/powerpoint/2010/main" val="255314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BB363-0C64-4176-90E6-DBA9D7C95E64}"/>
              </a:ext>
            </a:extLst>
          </p:cNvPr>
          <p:cNvSpPr>
            <a:spLocks noGrp="1"/>
          </p:cNvSpPr>
          <p:nvPr>
            <p:ph type="dt" sz="half" idx="10"/>
          </p:nvPr>
        </p:nvSpPr>
        <p:spPr/>
        <p:txBody>
          <a:bodyPr/>
          <a:lstStyle/>
          <a:p>
            <a:fld id="{E4A0489D-2C17-45F1-A447-CA0AF546E8A3}" type="datetime1">
              <a:rPr lang="en-US" smtClean="0"/>
              <a:t>5/26/2020</a:t>
            </a:fld>
            <a:endParaRPr lang="en-US"/>
          </a:p>
        </p:txBody>
      </p:sp>
      <p:sp>
        <p:nvSpPr>
          <p:cNvPr id="3" name="Slide Number Placeholder 2">
            <a:extLst>
              <a:ext uri="{FF2B5EF4-FFF2-40B4-BE49-F238E27FC236}">
                <a16:creationId xmlns:a16="http://schemas.microsoft.com/office/drawing/2014/main" id="{58CB448C-D906-4BC8-A3D0-989104762EC9}"/>
              </a:ext>
            </a:extLst>
          </p:cNvPr>
          <p:cNvSpPr>
            <a:spLocks noGrp="1"/>
          </p:cNvSpPr>
          <p:nvPr>
            <p:ph type="sldNum" sz="quarter" idx="12"/>
          </p:nvPr>
        </p:nvSpPr>
        <p:spPr/>
        <p:txBody>
          <a:bodyPr/>
          <a:lstStyle/>
          <a:p>
            <a:fld id="{59F833C3-D889-4A24-B36F-98C6F562E13E}" type="slidenum">
              <a:rPr lang="en-US" smtClean="0"/>
              <a:t>28</a:t>
            </a:fld>
            <a:endParaRPr lang="en-US"/>
          </a:p>
        </p:txBody>
      </p:sp>
      <p:sp>
        <p:nvSpPr>
          <p:cNvPr id="4" name="Text Placeholder 3">
            <a:extLst>
              <a:ext uri="{FF2B5EF4-FFF2-40B4-BE49-F238E27FC236}">
                <a16:creationId xmlns:a16="http://schemas.microsoft.com/office/drawing/2014/main" id="{C7391F70-7327-4B1B-BD0C-4D4F3A1BA347}"/>
              </a:ext>
            </a:extLst>
          </p:cNvPr>
          <p:cNvSpPr>
            <a:spLocks noGrp="1"/>
          </p:cNvSpPr>
          <p:nvPr>
            <p:ph type="body" sz="quarter" idx="13"/>
          </p:nvPr>
        </p:nvSpPr>
        <p:spPr/>
        <p:txBody>
          <a:bodyPr/>
          <a:lstStyle/>
          <a:p>
            <a:r>
              <a:rPr lang="pt-BR" b="1" dirty="0"/>
              <a:t>Perspectivas para o futuro</a:t>
            </a:r>
            <a:endParaRPr lang="en-US" b="1" dirty="0"/>
          </a:p>
        </p:txBody>
      </p:sp>
      <p:sp>
        <p:nvSpPr>
          <p:cNvPr id="5" name="Text Placeholder 4">
            <a:extLst>
              <a:ext uri="{FF2B5EF4-FFF2-40B4-BE49-F238E27FC236}">
                <a16:creationId xmlns:a16="http://schemas.microsoft.com/office/drawing/2014/main" id="{C82A7F4F-2BBC-4FAA-9E15-685DF2D0E31A}"/>
              </a:ext>
            </a:extLst>
          </p:cNvPr>
          <p:cNvSpPr>
            <a:spLocks noGrp="1"/>
          </p:cNvSpPr>
          <p:nvPr>
            <p:ph type="body" sz="quarter" idx="25"/>
          </p:nvPr>
        </p:nvSpPr>
        <p:spPr/>
        <p:txBody>
          <a:bodyPr/>
          <a:lstStyle/>
          <a:p>
            <a:pPr algn="just"/>
            <a:r>
              <a:rPr lang="pt-BR" sz="1400" dirty="0"/>
              <a:t>Menos gente, mais espaço </a:t>
            </a:r>
          </a:p>
          <a:p>
            <a:pPr algn="just"/>
            <a:r>
              <a:rPr lang="en-US" sz="1400" dirty="0" err="1"/>
              <a:t>Afastar</a:t>
            </a:r>
            <a:r>
              <a:rPr lang="en-US" sz="1400" dirty="0"/>
              <a:t> as mesas,</a:t>
            </a:r>
            <a:r>
              <a:rPr lang="pt-BR" sz="1400" dirty="0"/>
              <a:t>funcionários para que não fiquem de frente para o outro</a:t>
            </a:r>
          </a:p>
          <a:p>
            <a:pPr algn="just"/>
            <a:r>
              <a:rPr lang="en-US" sz="1400" dirty="0" err="1"/>
              <a:t>Eliminação</a:t>
            </a:r>
            <a:r>
              <a:rPr lang="en-US" sz="1400" dirty="0"/>
              <a:t> de </a:t>
            </a:r>
            <a:r>
              <a:rPr lang="en-US" sz="1400" dirty="0" err="1"/>
              <a:t>salas</a:t>
            </a:r>
            <a:r>
              <a:rPr lang="en-US" sz="1400" dirty="0"/>
              <a:t> </a:t>
            </a:r>
            <a:r>
              <a:rPr lang="en-US" sz="1400" dirty="0" err="1"/>
              <a:t>particulares</a:t>
            </a:r>
            <a:endParaRPr lang="en-US" sz="1400" dirty="0"/>
          </a:p>
        </p:txBody>
      </p:sp>
      <p:sp>
        <p:nvSpPr>
          <p:cNvPr id="6" name="Text Placeholder 5">
            <a:extLst>
              <a:ext uri="{FF2B5EF4-FFF2-40B4-BE49-F238E27FC236}">
                <a16:creationId xmlns:a16="http://schemas.microsoft.com/office/drawing/2014/main" id="{36F92AEF-F1E1-4CDD-B185-4922033C9AA5}"/>
              </a:ext>
            </a:extLst>
          </p:cNvPr>
          <p:cNvSpPr>
            <a:spLocks noGrp="1"/>
          </p:cNvSpPr>
          <p:nvPr>
            <p:ph type="body" sz="quarter" idx="26"/>
          </p:nvPr>
        </p:nvSpPr>
        <p:spPr>
          <a:xfrm>
            <a:off x="2824958" y="2404202"/>
            <a:ext cx="6152787" cy="874516"/>
          </a:xfrm>
        </p:spPr>
        <p:txBody>
          <a:bodyPr/>
          <a:lstStyle/>
          <a:p>
            <a:pPr algn="just"/>
            <a:r>
              <a:rPr lang="pt-BR" sz="1400" dirty="0"/>
              <a:t>Testes de anticorpos</a:t>
            </a:r>
          </a:p>
          <a:p>
            <a:pPr algn="just"/>
            <a:r>
              <a:rPr lang="pt-BR" sz="1400" dirty="0"/>
              <a:t>Distanciamento social</a:t>
            </a:r>
          </a:p>
          <a:p>
            <a:pPr algn="just"/>
            <a:r>
              <a:rPr lang="pt-BR" sz="1400" dirty="0"/>
              <a:t>Limite no número de pessoas permitidas em um elevador</a:t>
            </a:r>
            <a:endParaRPr lang="en-US" sz="1400" dirty="0"/>
          </a:p>
        </p:txBody>
      </p:sp>
      <p:sp>
        <p:nvSpPr>
          <p:cNvPr id="7" name="Text Placeholder 6">
            <a:extLst>
              <a:ext uri="{FF2B5EF4-FFF2-40B4-BE49-F238E27FC236}">
                <a16:creationId xmlns:a16="http://schemas.microsoft.com/office/drawing/2014/main" id="{6119AC36-42E6-471B-BCB7-E9FC9A70BA93}"/>
              </a:ext>
            </a:extLst>
          </p:cNvPr>
          <p:cNvSpPr>
            <a:spLocks noGrp="1"/>
          </p:cNvSpPr>
          <p:nvPr>
            <p:ph type="body" sz="quarter" idx="27"/>
          </p:nvPr>
        </p:nvSpPr>
        <p:spPr/>
        <p:txBody>
          <a:bodyPr/>
          <a:lstStyle/>
          <a:p>
            <a:pPr algn="just"/>
            <a:r>
              <a:rPr lang="pt-BR" sz="1400" dirty="0"/>
              <a:t>Suportes para desinfetantes para as mãos</a:t>
            </a:r>
          </a:p>
          <a:p>
            <a:pPr algn="just"/>
            <a:r>
              <a:rPr lang="pt-BR" sz="1400" dirty="0"/>
              <a:t> Limpeza intensificada </a:t>
            </a:r>
            <a:endParaRPr lang="en-US" sz="1400" dirty="0"/>
          </a:p>
        </p:txBody>
      </p:sp>
      <p:sp>
        <p:nvSpPr>
          <p:cNvPr id="8" name="Text Placeholder 7">
            <a:extLst>
              <a:ext uri="{FF2B5EF4-FFF2-40B4-BE49-F238E27FC236}">
                <a16:creationId xmlns:a16="http://schemas.microsoft.com/office/drawing/2014/main" id="{C68A8300-8C01-4428-9B75-432D26D427A8}"/>
              </a:ext>
            </a:extLst>
          </p:cNvPr>
          <p:cNvSpPr>
            <a:spLocks noGrp="1"/>
          </p:cNvSpPr>
          <p:nvPr>
            <p:ph type="body" sz="quarter" idx="28"/>
          </p:nvPr>
        </p:nvSpPr>
        <p:spPr/>
        <p:txBody>
          <a:bodyPr/>
          <a:lstStyle/>
          <a:p>
            <a:pPr algn="just"/>
            <a:r>
              <a:rPr lang="pt-BR" sz="1400" dirty="0"/>
              <a:t>Câmeras com scanners térmicos</a:t>
            </a:r>
          </a:p>
          <a:p>
            <a:pPr algn="just"/>
            <a:r>
              <a:rPr lang="pt-BR" sz="1400" dirty="0"/>
              <a:t>Elevadores com comando por voz </a:t>
            </a:r>
          </a:p>
          <a:p>
            <a:pPr algn="just"/>
            <a:r>
              <a:rPr lang="pt-BR" sz="1400" dirty="0"/>
              <a:t>Os controles ativados por sensor</a:t>
            </a:r>
            <a:endParaRPr lang="en-US" sz="1400" dirty="0"/>
          </a:p>
        </p:txBody>
      </p:sp>
      <p:sp>
        <p:nvSpPr>
          <p:cNvPr id="9" name="Text Placeholder 8">
            <a:extLst>
              <a:ext uri="{FF2B5EF4-FFF2-40B4-BE49-F238E27FC236}">
                <a16:creationId xmlns:a16="http://schemas.microsoft.com/office/drawing/2014/main" id="{DCCF23BA-1FFD-4253-9965-935CE5A6222F}"/>
              </a:ext>
            </a:extLst>
          </p:cNvPr>
          <p:cNvSpPr>
            <a:spLocks noGrp="1"/>
          </p:cNvSpPr>
          <p:nvPr>
            <p:ph type="body" sz="quarter" idx="29"/>
          </p:nvPr>
        </p:nvSpPr>
        <p:spPr/>
        <p:txBody>
          <a:bodyPr anchor="ctr"/>
          <a:lstStyle/>
          <a:p>
            <a:pPr algn="ctr"/>
            <a:r>
              <a:rPr lang="pt-BR" sz="1800" dirty="0"/>
              <a:t>Arquitetônico </a:t>
            </a:r>
            <a:endParaRPr lang="en-US" sz="1800" dirty="0"/>
          </a:p>
        </p:txBody>
      </p:sp>
      <p:sp>
        <p:nvSpPr>
          <p:cNvPr id="10" name="Text Placeholder 9">
            <a:extLst>
              <a:ext uri="{FF2B5EF4-FFF2-40B4-BE49-F238E27FC236}">
                <a16:creationId xmlns:a16="http://schemas.microsoft.com/office/drawing/2014/main" id="{C10EB5F3-78D0-4A04-B425-58523600775D}"/>
              </a:ext>
            </a:extLst>
          </p:cNvPr>
          <p:cNvSpPr>
            <a:spLocks noGrp="1"/>
          </p:cNvSpPr>
          <p:nvPr>
            <p:ph type="body" sz="quarter" idx="30"/>
          </p:nvPr>
        </p:nvSpPr>
        <p:spPr/>
        <p:txBody>
          <a:bodyPr anchor="ctr"/>
          <a:lstStyle/>
          <a:p>
            <a:pPr algn="ctr"/>
            <a:r>
              <a:rPr lang="pt-BR" sz="1800" dirty="0"/>
              <a:t>Hábitos</a:t>
            </a:r>
            <a:endParaRPr lang="en-US" sz="1800" dirty="0"/>
          </a:p>
        </p:txBody>
      </p:sp>
      <p:sp>
        <p:nvSpPr>
          <p:cNvPr id="11" name="Text Placeholder 10">
            <a:extLst>
              <a:ext uri="{FF2B5EF4-FFF2-40B4-BE49-F238E27FC236}">
                <a16:creationId xmlns:a16="http://schemas.microsoft.com/office/drawing/2014/main" id="{04B102E4-3DED-4839-9C15-066D1EC2EBAE}"/>
              </a:ext>
            </a:extLst>
          </p:cNvPr>
          <p:cNvSpPr>
            <a:spLocks noGrp="1"/>
          </p:cNvSpPr>
          <p:nvPr>
            <p:ph type="body" sz="quarter" idx="31"/>
          </p:nvPr>
        </p:nvSpPr>
        <p:spPr/>
        <p:txBody>
          <a:bodyPr anchor="ctr"/>
          <a:lstStyle/>
          <a:p>
            <a:pPr algn="ctr"/>
            <a:r>
              <a:rPr lang="pt-BR" sz="1800" dirty="0"/>
              <a:t>Higiene</a:t>
            </a:r>
            <a:endParaRPr lang="en-US" sz="1800" dirty="0"/>
          </a:p>
        </p:txBody>
      </p:sp>
      <p:sp>
        <p:nvSpPr>
          <p:cNvPr id="12" name="Text Placeholder 11">
            <a:extLst>
              <a:ext uri="{FF2B5EF4-FFF2-40B4-BE49-F238E27FC236}">
                <a16:creationId xmlns:a16="http://schemas.microsoft.com/office/drawing/2014/main" id="{235751EE-0E11-4BE2-B584-531CAAC646CD}"/>
              </a:ext>
            </a:extLst>
          </p:cNvPr>
          <p:cNvSpPr>
            <a:spLocks noGrp="1"/>
          </p:cNvSpPr>
          <p:nvPr>
            <p:ph type="body" sz="quarter" idx="32"/>
          </p:nvPr>
        </p:nvSpPr>
        <p:spPr/>
        <p:txBody>
          <a:bodyPr anchor="ctr"/>
          <a:lstStyle/>
          <a:p>
            <a:pPr algn="ctr"/>
            <a:r>
              <a:rPr lang="pt-BR" sz="1800" dirty="0"/>
              <a:t>Tecnologia</a:t>
            </a:r>
            <a:endParaRPr lang="en-US" sz="1800" dirty="0"/>
          </a:p>
        </p:txBody>
      </p:sp>
    </p:spTree>
    <p:extLst>
      <p:ext uri="{BB962C8B-B14F-4D97-AF65-F5344CB8AC3E}">
        <p14:creationId xmlns:p14="http://schemas.microsoft.com/office/powerpoint/2010/main" val="215497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p42"/>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565" name="Google Shape;1565;p42"/>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6" name="Google Shape;1566;p42"/>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8" name="Google Shape;1568;p42"/>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lvl="0"/>
            <a:r>
              <a:rPr lang="pt-BR" sz="3200" dirty="0">
                <a:solidFill>
                  <a:schemeClr val="lt1"/>
                </a:solidFill>
                <a:latin typeface="Montserrat"/>
                <a:ea typeface="Montserrat"/>
                <a:cs typeface="Montserrat"/>
                <a:sym typeface="Montserrat"/>
              </a:rPr>
              <a:t>Instituições Financeiras</a:t>
            </a:r>
          </a:p>
        </p:txBody>
      </p:sp>
      <p:cxnSp>
        <p:nvCxnSpPr>
          <p:cNvPr id="1582" name="Google Shape;1582;p42"/>
          <p:cNvCxnSpPr>
            <a:cxnSpLocks/>
          </p:cNvCxnSpPr>
          <p:nvPr/>
        </p:nvCxnSpPr>
        <p:spPr>
          <a:xfrm flipV="1">
            <a:off x="2655082" y="3094650"/>
            <a:ext cx="1505012" cy="658201"/>
          </a:xfrm>
          <a:prstGeom prst="straightConnector1">
            <a:avLst/>
          </a:prstGeom>
          <a:noFill/>
          <a:ln w="57150" cap="flat" cmpd="sng">
            <a:solidFill>
              <a:srgbClr val="1F4E79"/>
            </a:solidFill>
            <a:prstDash val="solid"/>
            <a:miter lim="800000"/>
            <a:headEnd type="none" w="sm" len="sm"/>
            <a:tailEnd type="triangle" w="med" len="med"/>
          </a:ln>
        </p:spPr>
      </p:cxnSp>
      <p:cxnSp>
        <p:nvCxnSpPr>
          <p:cNvPr id="1583" name="Google Shape;1583;p42"/>
          <p:cNvCxnSpPr>
            <a:cxnSpLocks/>
          </p:cNvCxnSpPr>
          <p:nvPr/>
        </p:nvCxnSpPr>
        <p:spPr>
          <a:xfrm>
            <a:off x="2707073" y="4267200"/>
            <a:ext cx="1271248" cy="839940"/>
          </a:xfrm>
          <a:prstGeom prst="straightConnector1">
            <a:avLst/>
          </a:prstGeom>
          <a:noFill/>
          <a:ln w="57150" cap="flat" cmpd="sng">
            <a:solidFill>
              <a:srgbClr val="1F4E79"/>
            </a:solidFill>
            <a:prstDash val="solid"/>
            <a:miter lim="800000"/>
            <a:headEnd type="none" w="sm" len="sm"/>
            <a:tailEnd type="triangle" w="med" len="med"/>
          </a:ln>
        </p:spPr>
      </p:cxnSp>
      <p:pic>
        <p:nvPicPr>
          <p:cNvPr id="1584" name="Google Shape;1584;p42"/>
          <p:cNvPicPr preferRelativeResize="0"/>
          <p:nvPr/>
        </p:nvPicPr>
        <p:blipFill rotWithShape="1">
          <a:blip r:embed="rId4">
            <a:alphaModFix/>
          </a:blip>
          <a:srcRect/>
          <a:stretch/>
        </p:blipFill>
        <p:spPr>
          <a:xfrm>
            <a:off x="704850" y="3094650"/>
            <a:ext cx="1800000" cy="1800000"/>
          </a:xfrm>
          <a:prstGeom prst="rect">
            <a:avLst/>
          </a:prstGeom>
          <a:noFill/>
          <a:ln>
            <a:noFill/>
          </a:ln>
        </p:spPr>
      </p:pic>
      <p:sp>
        <p:nvSpPr>
          <p:cNvPr id="1585" name="Google Shape;1585;p42"/>
          <p:cNvSpPr txBox="1"/>
          <p:nvPr/>
        </p:nvSpPr>
        <p:spPr>
          <a:xfrm>
            <a:off x="495415" y="4917449"/>
            <a:ext cx="22188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dirty="0">
                <a:solidFill>
                  <a:schemeClr val="dk1"/>
                </a:solidFill>
                <a:latin typeface="Montserrat"/>
                <a:ea typeface="Montserrat"/>
                <a:cs typeface="Montserrat"/>
                <a:sym typeface="Montserrat"/>
              </a:rPr>
              <a:t>Banco…</a:t>
            </a:r>
            <a:endParaRPr dirty="0"/>
          </a:p>
        </p:txBody>
      </p:sp>
      <p:grpSp>
        <p:nvGrpSpPr>
          <p:cNvPr id="1586" name="Google Shape;1586;p42"/>
          <p:cNvGrpSpPr/>
          <p:nvPr/>
        </p:nvGrpSpPr>
        <p:grpSpPr>
          <a:xfrm>
            <a:off x="4664250" y="1849050"/>
            <a:ext cx="6480000" cy="1980000"/>
            <a:chOff x="4231737" y="1601400"/>
            <a:chExt cx="6480000" cy="1980000"/>
          </a:xfrm>
        </p:grpSpPr>
        <p:grpSp>
          <p:nvGrpSpPr>
            <p:cNvPr id="1587" name="Google Shape;1587;p42"/>
            <p:cNvGrpSpPr/>
            <p:nvPr/>
          </p:nvGrpSpPr>
          <p:grpSpPr>
            <a:xfrm>
              <a:off x="4231737" y="1601400"/>
              <a:ext cx="6480000" cy="1980000"/>
              <a:chOff x="6564604" y="3161278"/>
              <a:chExt cx="5345078" cy="828001"/>
            </a:xfrm>
          </p:grpSpPr>
          <p:sp>
            <p:nvSpPr>
              <p:cNvPr id="1588" name="Google Shape;1588;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89" name="Google Shape;1589;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i="0" u="none" strike="noStrike" cap="none" dirty="0">
                    <a:solidFill>
                      <a:srgbClr val="000000"/>
                    </a:solidFill>
                    <a:latin typeface="Montserrat"/>
                    <a:ea typeface="Montserrat"/>
                    <a:cs typeface="Montserrat"/>
                    <a:sym typeface="Montserrat"/>
                  </a:rPr>
                  <a:t>... Comercial</a:t>
                </a:r>
                <a:endParaRPr dirty="0"/>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0" name="Google Shape;1590;p42" descr="Resultado de imagem para itau"/>
            <p:cNvPicPr preferRelativeResize="0"/>
            <p:nvPr/>
          </p:nvPicPr>
          <p:blipFill rotWithShape="1">
            <a:blip r:embed="rId5">
              <a:alphaModFix/>
            </a:blip>
            <a:srcRect/>
            <a:stretch/>
          </p:blipFill>
          <p:spPr>
            <a:xfrm>
              <a:off x="4419600" y="2120400"/>
              <a:ext cx="1080000" cy="1080000"/>
            </a:xfrm>
            <a:prstGeom prst="rect">
              <a:avLst/>
            </a:prstGeom>
            <a:noFill/>
            <a:ln>
              <a:noFill/>
            </a:ln>
          </p:spPr>
        </p:pic>
        <p:pic>
          <p:nvPicPr>
            <p:cNvPr id="1591" name="Google Shape;1591;p42" descr="Resultado de imagem para banco do brasil"/>
            <p:cNvPicPr preferRelativeResize="0"/>
            <p:nvPr/>
          </p:nvPicPr>
          <p:blipFill rotWithShape="1">
            <a:blip r:embed="rId6">
              <a:alphaModFix/>
            </a:blip>
            <a:srcRect/>
            <a:stretch/>
          </p:blipFill>
          <p:spPr>
            <a:xfrm>
              <a:off x="5798891" y="2425200"/>
              <a:ext cx="1560822" cy="1080000"/>
            </a:xfrm>
            <a:prstGeom prst="roundRect">
              <a:avLst>
                <a:gd name="adj" fmla="val 11430"/>
              </a:avLst>
            </a:prstGeom>
            <a:noFill/>
            <a:ln>
              <a:noFill/>
            </a:ln>
          </p:spPr>
        </p:pic>
        <p:pic>
          <p:nvPicPr>
            <p:cNvPr id="1592" name="Google Shape;1592;p42" descr="Resultado de imagem para bradesco"/>
            <p:cNvPicPr preferRelativeResize="0"/>
            <p:nvPr/>
          </p:nvPicPr>
          <p:blipFill rotWithShape="1">
            <a:blip r:embed="rId7">
              <a:alphaModFix/>
            </a:blip>
            <a:srcRect l="4493" t="8562" r="146" b="13826"/>
            <a:stretch/>
          </p:blipFill>
          <p:spPr>
            <a:xfrm>
              <a:off x="7659004" y="2120400"/>
              <a:ext cx="1472727" cy="1080000"/>
            </a:xfrm>
            <a:prstGeom prst="rect">
              <a:avLst/>
            </a:prstGeom>
            <a:noFill/>
            <a:ln>
              <a:noFill/>
            </a:ln>
          </p:spPr>
        </p:pic>
        <p:pic>
          <p:nvPicPr>
            <p:cNvPr id="1593" name="Google Shape;1593;p42"/>
            <p:cNvPicPr preferRelativeResize="0"/>
            <p:nvPr/>
          </p:nvPicPr>
          <p:blipFill rotWithShape="1">
            <a:blip r:embed="rId8">
              <a:alphaModFix/>
            </a:blip>
            <a:srcRect l="7485" t="7333" r="7449" b="11544"/>
            <a:stretch/>
          </p:blipFill>
          <p:spPr>
            <a:xfrm>
              <a:off x="9431023" y="2425200"/>
              <a:ext cx="1132520" cy="1080000"/>
            </a:xfrm>
            <a:prstGeom prst="rect">
              <a:avLst/>
            </a:prstGeom>
            <a:noFill/>
            <a:ln>
              <a:noFill/>
            </a:ln>
          </p:spPr>
        </p:pic>
      </p:grpSp>
      <p:grpSp>
        <p:nvGrpSpPr>
          <p:cNvPr id="1594" name="Google Shape;1594;p42"/>
          <p:cNvGrpSpPr/>
          <p:nvPr/>
        </p:nvGrpSpPr>
        <p:grpSpPr>
          <a:xfrm>
            <a:off x="4657965" y="4189061"/>
            <a:ext cx="6480000" cy="1980000"/>
            <a:chOff x="4225452" y="3941411"/>
            <a:chExt cx="6480000" cy="1980000"/>
          </a:xfrm>
        </p:grpSpPr>
        <p:grpSp>
          <p:nvGrpSpPr>
            <p:cNvPr id="1595" name="Google Shape;1595;p42"/>
            <p:cNvGrpSpPr/>
            <p:nvPr/>
          </p:nvGrpSpPr>
          <p:grpSpPr>
            <a:xfrm>
              <a:off x="4225452" y="3941411"/>
              <a:ext cx="6480000" cy="1980000"/>
              <a:chOff x="6564604" y="3161278"/>
              <a:chExt cx="5345078" cy="828001"/>
            </a:xfrm>
          </p:grpSpPr>
          <p:sp>
            <p:nvSpPr>
              <p:cNvPr id="1596" name="Google Shape;1596;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97" name="Google Shape;1597;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dirty="0">
                    <a:solidFill>
                      <a:srgbClr val="000000"/>
                    </a:solidFill>
                    <a:latin typeface="Montserrat"/>
                    <a:ea typeface="Montserrat"/>
                    <a:cs typeface="Montserrat"/>
                    <a:sym typeface="Montserrat"/>
                  </a:rPr>
                  <a:t>... de Investimento</a:t>
                </a:r>
                <a:endParaRPr sz="2800"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8" name="Google Shape;1598;p42" descr="Resultado de imagem para itau bba"/>
            <p:cNvPicPr preferRelativeResize="0"/>
            <p:nvPr/>
          </p:nvPicPr>
          <p:blipFill rotWithShape="1">
            <a:blip r:embed="rId9">
              <a:alphaModFix/>
            </a:blip>
            <a:srcRect/>
            <a:stretch/>
          </p:blipFill>
          <p:spPr>
            <a:xfrm>
              <a:off x="4343527" y="5029200"/>
              <a:ext cx="1598263" cy="838200"/>
            </a:xfrm>
            <a:prstGeom prst="rect">
              <a:avLst/>
            </a:prstGeom>
            <a:noFill/>
            <a:ln>
              <a:noFill/>
            </a:ln>
          </p:spPr>
        </p:pic>
        <p:pic>
          <p:nvPicPr>
            <p:cNvPr id="1599" name="Google Shape;1599;p42" descr="Resultado de imagem para btg pactual"/>
            <p:cNvPicPr preferRelativeResize="0"/>
            <p:nvPr/>
          </p:nvPicPr>
          <p:blipFill rotWithShape="1">
            <a:blip r:embed="rId10">
              <a:alphaModFix/>
            </a:blip>
            <a:srcRect t="18205" b="20116"/>
            <a:stretch/>
          </p:blipFill>
          <p:spPr>
            <a:xfrm>
              <a:off x="5547687" y="4462383"/>
              <a:ext cx="2317820" cy="794215"/>
            </a:xfrm>
            <a:prstGeom prst="rect">
              <a:avLst/>
            </a:prstGeom>
            <a:noFill/>
            <a:ln>
              <a:noFill/>
            </a:ln>
          </p:spPr>
        </p:pic>
        <p:pic>
          <p:nvPicPr>
            <p:cNvPr id="1600" name="Google Shape;1600;p42"/>
            <p:cNvPicPr preferRelativeResize="0"/>
            <p:nvPr/>
          </p:nvPicPr>
          <p:blipFill rotWithShape="1">
            <a:blip r:embed="rId11">
              <a:alphaModFix/>
            </a:blip>
            <a:srcRect/>
            <a:stretch/>
          </p:blipFill>
          <p:spPr>
            <a:xfrm>
              <a:off x="9565806" y="4517765"/>
              <a:ext cx="930535" cy="930535"/>
            </a:xfrm>
            <a:prstGeom prst="roundRect">
              <a:avLst>
                <a:gd name="adj" fmla="val 8811"/>
              </a:avLst>
            </a:prstGeom>
            <a:noFill/>
            <a:ln>
              <a:noFill/>
            </a:ln>
          </p:spPr>
        </p:pic>
        <p:pic>
          <p:nvPicPr>
            <p:cNvPr id="1601" name="Google Shape;1601;p42" descr="Resultado de imagem para jp morgan logo"/>
            <p:cNvPicPr preferRelativeResize="0"/>
            <p:nvPr/>
          </p:nvPicPr>
          <p:blipFill rotWithShape="1">
            <a:blip r:embed="rId12">
              <a:alphaModFix/>
            </a:blip>
            <a:srcRect t="27989" b="36349"/>
            <a:stretch/>
          </p:blipFill>
          <p:spPr>
            <a:xfrm>
              <a:off x="7543800" y="5153752"/>
              <a:ext cx="1902313" cy="589102"/>
            </a:xfrm>
            <a:prstGeom prst="roundRect">
              <a:avLst>
                <a:gd name="adj" fmla="val 12672"/>
              </a:avLst>
            </a:prstGeom>
            <a:noFill/>
            <a:ln>
              <a:noFill/>
            </a:ln>
          </p:spPr>
        </p:pic>
      </p:grpSp>
      <p:sp>
        <p:nvSpPr>
          <p:cNvPr id="2" name="TextBox 1">
            <a:extLst>
              <a:ext uri="{FF2B5EF4-FFF2-40B4-BE49-F238E27FC236}">
                <a16:creationId xmlns:a16="http://schemas.microsoft.com/office/drawing/2014/main" id="{6A91408F-B894-4DE1-809D-0AC77A134068}"/>
              </a:ext>
            </a:extLst>
          </p:cNvPr>
          <p:cNvSpPr txBox="1"/>
          <p:nvPr/>
        </p:nvSpPr>
        <p:spPr>
          <a:xfrm>
            <a:off x="2988129" y="753787"/>
            <a:ext cx="6215741" cy="584775"/>
          </a:xfrm>
          <a:prstGeom prst="rect">
            <a:avLst/>
          </a:prstGeom>
          <a:noFill/>
        </p:spPr>
        <p:txBody>
          <a:bodyPr wrap="none" rtlCol="0">
            <a:spAutoFit/>
          </a:bodyPr>
          <a:lstStyle/>
          <a:p>
            <a:r>
              <a:rPr lang="pt-BR" sz="3200" dirty="0"/>
              <a:t>O que é um Banco de Investimento?</a:t>
            </a:r>
            <a:endParaRPr lang="en-US" sz="3200" dirty="0"/>
          </a:p>
        </p:txBody>
      </p:sp>
      <p:sp>
        <p:nvSpPr>
          <p:cNvPr id="29" name="Google Shape;1602;p42">
            <a:extLst>
              <a:ext uri="{FF2B5EF4-FFF2-40B4-BE49-F238E27FC236}">
                <a16:creationId xmlns:a16="http://schemas.microsoft.com/office/drawing/2014/main" id="{B71663A1-48C3-4BEC-81CB-84C2C3794BB1}"/>
              </a:ext>
            </a:extLst>
          </p:cNvPr>
          <p:cNvSpPr/>
          <p:nvPr/>
        </p:nvSpPr>
        <p:spPr>
          <a:xfrm>
            <a:off x="2504850" y="3994651"/>
            <a:ext cx="9155169" cy="2551840"/>
          </a:xfrm>
          <a:prstGeom prst="rect">
            <a:avLst/>
          </a:prstGeom>
          <a:solidFill>
            <a:srgbClr val="FFFFFF">
              <a:alpha val="80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31170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p42"/>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565" name="Google Shape;1565;p42"/>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6" name="Google Shape;1566;p42"/>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8" name="Google Shape;1568;p42"/>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lvl="0"/>
            <a:r>
              <a:rPr lang="pt-BR" sz="3200" dirty="0">
                <a:solidFill>
                  <a:schemeClr val="lt1"/>
                </a:solidFill>
                <a:latin typeface="Montserrat"/>
                <a:ea typeface="Montserrat"/>
                <a:cs typeface="Montserrat"/>
                <a:sym typeface="Montserrat"/>
              </a:rPr>
              <a:t>Instituições Financeiras</a:t>
            </a:r>
          </a:p>
        </p:txBody>
      </p:sp>
      <p:pic>
        <p:nvPicPr>
          <p:cNvPr id="1584" name="Google Shape;1584;p42"/>
          <p:cNvPicPr preferRelativeResize="0"/>
          <p:nvPr/>
        </p:nvPicPr>
        <p:blipFill rotWithShape="1">
          <a:blip r:embed="rId4">
            <a:alphaModFix/>
          </a:blip>
          <a:srcRect/>
          <a:stretch/>
        </p:blipFill>
        <p:spPr>
          <a:xfrm>
            <a:off x="704850" y="3094650"/>
            <a:ext cx="1800000" cy="1800000"/>
          </a:xfrm>
          <a:prstGeom prst="rect">
            <a:avLst/>
          </a:prstGeom>
          <a:noFill/>
          <a:ln>
            <a:noFill/>
          </a:ln>
        </p:spPr>
      </p:pic>
      <p:sp>
        <p:nvSpPr>
          <p:cNvPr id="1585" name="Google Shape;1585;p42"/>
          <p:cNvSpPr txBox="1"/>
          <p:nvPr/>
        </p:nvSpPr>
        <p:spPr>
          <a:xfrm>
            <a:off x="495415" y="4917449"/>
            <a:ext cx="22188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dirty="0">
                <a:solidFill>
                  <a:schemeClr val="dk1"/>
                </a:solidFill>
                <a:latin typeface="Montserrat"/>
                <a:ea typeface="Montserrat"/>
                <a:cs typeface="Montserrat"/>
                <a:sym typeface="Montserrat"/>
              </a:rPr>
              <a:t>Banco…</a:t>
            </a:r>
            <a:endParaRPr dirty="0"/>
          </a:p>
        </p:txBody>
      </p:sp>
      <p:grpSp>
        <p:nvGrpSpPr>
          <p:cNvPr id="1586" name="Google Shape;1586;p42"/>
          <p:cNvGrpSpPr/>
          <p:nvPr/>
        </p:nvGrpSpPr>
        <p:grpSpPr>
          <a:xfrm>
            <a:off x="4664250" y="1849050"/>
            <a:ext cx="6480000" cy="1980000"/>
            <a:chOff x="4231737" y="1601400"/>
            <a:chExt cx="6480000" cy="1980000"/>
          </a:xfrm>
        </p:grpSpPr>
        <p:grpSp>
          <p:nvGrpSpPr>
            <p:cNvPr id="1587" name="Google Shape;1587;p42"/>
            <p:cNvGrpSpPr/>
            <p:nvPr/>
          </p:nvGrpSpPr>
          <p:grpSpPr>
            <a:xfrm>
              <a:off x="4231737" y="1601400"/>
              <a:ext cx="6480000" cy="1980000"/>
              <a:chOff x="6564604" y="3161278"/>
              <a:chExt cx="5345078" cy="828001"/>
            </a:xfrm>
          </p:grpSpPr>
          <p:sp>
            <p:nvSpPr>
              <p:cNvPr id="1588" name="Google Shape;1588;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89" name="Google Shape;1589;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i="0" u="none" strike="noStrike" cap="none" dirty="0">
                    <a:solidFill>
                      <a:srgbClr val="000000"/>
                    </a:solidFill>
                    <a:latin typeface="Montserrat"/>
                    <a:ea typeface="Montserrat"/>
                    <a:cs typeface="Montserrat"/>
                    <a:sym typeface="Montserrat"/>
                  </a:rPr>
                  <a:t>... Comercial</a:t>
                </a:r>
                <a:endParaRPr dirty="0"/>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0" name="Google Shape;1590;p42" descr="Resultado de imagem para itau"/>
            <p:cNvPicPr preferRelativeResize="0"/>
            <p:nvPr/>
          </p:nvPicPr>
          <p:blipFill rotWithShape="1">
            <a:blip r:embed="rId5">
              <a:alphaModFix/>
            </a:blip>
            <a:srcRect/>
            <a:stretch/>
          </p:blipFill>
          <p:spPr>
            <a:xfrm>
              <a:off x="4419600" y="2120400"/>
              <a:ext cx="1080000" cy="1080000"/>
            </a:xfrm>
            <a:prstGeom prst="rect">
              <a:avLst/>
            </a:prstGeom>
            <a:noFill/>
            <a:ln>
              <a:noFill/>
            </a:ln>
          </p:spPr>
        </p:pic>
        <p:pic>
          <p:nvPicPr>
            <p:cNvPr id="1591" name="Google Shape;1591;p42" descr="Resultado de imagem para banco do brasil"/>
            <p:cNvPicPr preferRelativeResize="0"/>
            <p:nvPr/>
          </p:nvPicPr>
          <p:blipFill rotWithShape="1">
            <a:blip r:embed="rId6">
              <a:alphaModFix/>
            </a:blip>
            <a:srcRect/>
            <a:stretch/>
          </p:blipFill>
          <p:spPr>
            <a:xfrm>
              <a:off x="5798891" y="2425200"/>
              <a:ext cx="1560822" cy="1080000"/>
            </a:xfrm>
            <a:prstGeom prst="roundRect">
              <a:avLst>
                <a:gd name="adj" fmla="val 11430"/>
              </a:avLst>
            </a:prstGeom>
            <a:noFill/>
            <a:ln>
              <a:noFill/>
            </a:ln>
          </p:spPr>
        </p:pic>
        <p:pic>
          <p:nvPicPr>
            <p:cNvPr id="1592" name="Google Shape;1592;p42" descr="Resultado de imagem para bradesco"/>
            <p:cNvPicPr preferRelativeResize="0"/>
            <p:nvPr/>
          </p:nvPicPr>
          <p:blipFill rotWithShape="1">
            <a:blip r:embed="rId7">
              <a:alphaModFix/>
            </a:blip>
            <a:srcRect l="4493" t="8562" r="146" b="13826"/>
            <a:stretch/>
          </p:blipFill>
          <p:spPr>
            <a:xfrm>
              <a:off x="7659004" y="2120400"/>
              <a:ext cx="1472727" cy="1080000"/>
            </a:xfrm>
            <a:prstGeom prst="rect">
              <a:avLst/>
            </a:prstGeom>
            <a:noFill/>
            <a:ln>
              <a:noFill/>
            </a:ln>
          </p:spPr>
        </p:pic>
        <p:pic>
          <p:nvPicPr>
            <p:cNvPr id="1593" name="Google Shape;1593;p42"/>
            <p:cNvPicPr preferRelativeResize="0"/>
            <p:nvPr/>
          </p:nvPicPr>
          <p:blipFill rotWithShape="1">
            <a:blip r:embed="rId8">
              <a:alphaModFix/>
            </a:blip>
            <a:srcRect l="7485" t="7333" r="7449" b="11544"/>
            <a:stretch/>
          </p:blipFill>
          <p:spPr>
            <a:xfrm>
              <a:off x="9431023" y="2425200"/>
              <a:ext cx="1132520" cy="1080000"/>
            </a:xfrm>
            <a:prstGeom prst="rect">
              <a:avLst/>
            </a:prstGeom>
            <a:noFill/>
            <a:ln>
              <a:noFill/>
            </a:ln>
          </p:spPr>
        </p:pic>
      </p:grpSp>
      <p:grpSp>
        <p:nvGrpSpPr>
          <p:cNvPr id="1594" name="Google Shape;1594;p42"/>
          <p:cNvGrpSpPr/>
          <p:nvPr/>
        </p:nvGrpSpPr>
        <p:grpSpPr>
          <a:xfrm>
            <a:off x="4657965" y="4189061"/>
            <a:ext cx="6480000" cy="1980000"/>
            <a:chOff x="4225452" y="3941411"/>
            <a:chExt cx="6480000" cy="1980000"/>
          </a:xfrm>
        </p:grpSpPr>
        <p:grpSp>
          <p:nvGrpSpPr>
            <p:cNvPr id="1595" name="Google Shape;1595;p42"/>
            <p:cNvGrpSpPr/>
            <p:nvPr/>
          </p:nvGrpSpPr>
          <p:grpSpPr>
            <a:xfrm>
              <a:off x="4225452" y="3941411"/>
              <a:ext cx="6480000" cy="1980000"/>
              <a:chOff x="6564604" y="3161278"/>
              <a:chExt cx="5345078" cy="828001"/>
            </a:xfrm>
          </p:grpSpPr>
          <p:sp>
            <p:nvSpPr>
              <p:cNvPr id="1596" name="Google Shape;1596;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97" name="Google Shape;1597;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dirty="0">
                    <a:solidFill>
                      <a:srgbClr val="000000"/>
                    </a:solidFill>
                    <a:latin typeface="Montserrat"/>
                    <a:ea typeface="Montserrat"/>
                    <a:cs typeface="Montserrat"/>
                    <a:sym typeface="Montserrat"/>
                  </a:rPr>
                  <a:t>... de Investimento</a:t>
                </a:r>
                <a:endParaRPr sz="2800"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8" name="Google Shape;1598;p42" descr="Resultado de imagem para itau bba"/>
            <p:cNvPicPr preferRelativeResize="0"/>
            <p:nvPr/>
          </p:nvPicPr>
          <p:blipFill rotWithShape="1">
            <a:blip r:embed="rId9">
              <a:alphaModFix/>
            </a:blip>
            <a:srcRect/>
            <a:stretch/>
          </p:blipFill>
          <p:spPr>
            <a:xfrm>
              <a:off x="4343527" y="5029200"/>
              <a:ext cx="1598263" cy="838200"/>
            </a:xfrm>
            <a:prstGeom prst="rect">
              <a:avLst/>
            </a:prstGeom>
            <a:noFill/>
            <a:ln>
              <a:noFill/>
            </a:ln>
          </p:spPr>
        </p:pic>
        <p:pic>
          <p:nvPicPr>
            <p:cNvPr id="1599" name="Google Shape;1599;p42" descr="Resultado de imagem para btg pactual"/>
            <p:cNvPicPr preferRelativeResize="0"/>
            <p:nvPr/>
          </p:nvPicPr>
          <p:blipFill rotWithShape="1">
            <a:blip r:embed="rId10">
              <a:alphaModFix/>
            </a:blip>
            <a:srcRect t="18205" b="20116"/>
            <a:stretch/>
          </p:blipFill>
          <p:spPr>
            <a:xfrm>
              <a:off x="5547687" y="4462383"/>
              <a:ext cx="2317820" cy="794215"/>
            </a:xfrm>
            <a:prstGeom prst="rect">
              <a:avLst/>
            </a:prstGeom>
            <a:noFill/>
            <a:ln>
              <a:noFill/>
            </a:ln>
          </p:spPr>
        </p:pic>
        <p:pic>
          <p:nvPicPr>
            <p:cNvPr id="1600" name="Google Shape;1600;p42"/>
            <p:cNvPicPr preferRelativeResize="0"/>
            <p:nvPr/>
          </p:nvPicPr>
          <p:blipFill rotWithShape="1">
            <a:blip r:embed="rId11">
              <a:alphaModFix/>
            </a:blip>
            <a:srcRect/>
            <a:stretch/>
          </p:blipFill>
          <p:spPr>
            <a:xfrm>
              <a:off x="9565806" y="4517765"/>
              <a:ext cx="930535" cy="930535"/>
            </a:xfrm>
            <a:prstGeom prst="roundRect">
              <a:avLst>
                <a:gd name="adj" fmla="val 8811"/>
              </a:avLst>
            </a:prstGeom>
            <a:noFill/>
            <a:ln>
              <a:noFill/>
            </a:ln>
          </p:spPr>
        </p:pic>
        <p:pic>
          <p:nvPicPr>
            <p:cNvPr id="1601" name="Google Shape;1601;p42" descr="Resultado de imagem para jp morgan logo"/>
            <p:cNvPicPr preferRelativeResize="0"/>
            <p:nvPr/>
          </p:nvPicPr>
          <p:blipFill rotWithShape="1">
            <a:blip r:embed="rId12">
              <a:alphaModFix/>
            </a:blip>
            <a:srcRect t="27989" b="36349"/>
            <a:stretch/>
          </p:blipFill>
          <p:spPr>
            <a:xfrm>
              <a:off x="7543800" y="5153752"/>
              <a:ext cx="1902313" cy="589102"/>
            </a:xfrm>
            <a:prstGeom prst="roundRect">
              <a:avLst>
                <a:gd name="adj" fmla="val 12672"/>
              </a:avLst>
            </a:prstGeom>
            <a:noFill/>
            <a:ln>
              <a:noFill/>
            </a:ln>
          </p:spPr>
        </p:pic>
      </p:grpSp>
      <p:sp>
        <p:nvSpPr>
          <p:cNvPr id="2" name="TextBox 1">
            <a:extLst>
              <a:ext uri="{FF2B5EF4-FFF2-40B4-BE49-F238E27FC236}">
                <a16:creationId xmlns:a16="http://schemas.microsoft.com/office/drawing/2014/main" id="{6A91408F-B894-4DE1-809D-0AC77A134068}"/>
              </a:ext>
            </a:extLst>
          </p:cNvPr>
          <p:cNvSpPr txBox="1"/>
          <p:nvPr/>
        </p:nvSpPr>
        <p:spPr>
          <a:xfrm>
            <a:off x="2988129" y="753787"/>
            <a:ext cx="6215741" cy="584775"/>
          </a:xfrm>
          <a:prstGeom prst="rect">
            <a:avLst/>
          </a:prstGeom>
          <a:noFill/>
        </p:spPr>
        <p:txBody>
          <a:bodyPr wrap="none" rtlCol="0">
            <a:spAutoFit/>
          </a:bodyPr>
          <a:lstStyle/>
          <a:p>
            <a:r>
              <a:rPr lang="pt-BR" sz="3200" dirty="0"/>
              <a:t>O que é um Banco de Investimento?</a:t>
            </a:r>
            <a:endParaRPr lang="en-US" sz="3200" dirty="0"/>
          </a:p>
        </p:txBody>
      </p:sp>
      <p:cxnSp>
        <p:nvCxnSpPr>
          <p:cNvPr id="28" name="Google Shape;1582;p42">
            <a:extLst>
              <a:ext uri="{FF2B5EF4-FFF2-40B4-BE49-F238E27FC236}">
                <a16:creationId xmlns:a16="http://schemas.microsoft.com/office/drawing/2014/main" id="{8DD3C6F5-1754-4817-A0B2-CF8CE58FA276}"/>
              </a:ext>
            </a:extLst>
          </p:cNvPr>
          <p:cNvCxnSpPr>
            <a:cxnSpLocks/>
          </p:cNvCxnSpPr>
          <p:nvPr/>
        </p:nvCxnSpPr>
        <p:spPr>
          <a:xfrm flipV="1">
            <a:off x="2655082" y="3094650"/>
            <a:ext cx="1505012" cy="658201"/>
          </a:xfrm>
          <a:prstGeom prst="straightConnector1">
            <a:avLst/>
          </a:prstGeom>
          <a:noFill/>
          <a:ln w="57150" cap="flat" cmpd="sng">
            <a:solidFill>
              <a:srgbClr val="1F4E79"/>
            </a:solidFill>
            <a:prstDash val="solid"/>
            <a:miter lim="800000"/>
            <a:headEnd type="none" w="sm" len="sm"/>
            <a:tailEnd type="triangle" w="med" len="med"/>
          </a:ln>
        </p:spPr>
      </p:cxnSp>
      <p:cxnSp>
        <p:nvCxnSpPr>
          <p:cNvPr id="29" name="Google Shape;1583;p42">
            <a:extLst>
              <a:ext uri="{FF2B5EF4-FFF2-40B4-BE49-F238E27FC236}">
                <a16:creationId xmlns:a16="http://schemas.microsoft.com/office/drawing/2014/main" id="{DCF8A84A-2AB6-48B5-A20C-E63614950E70}"/>
              </a:ext>
            </a:extLst>
          </p:cNvPr>
          <p:cNvCxnSpPr>
            <a:cxnSpLocks/>
          </p:cNvCxnSpPr>
          <p:nvPr/>
        </p:nvCxnSpPr>
        <p:spPr>
          <a:xfrm>
            <a:off x="2707073" y="4267200"/>
            <a:ext cx="1271248" cy="839940"/>
          </a:xfrm>
          <a:prstGeom prst="straightConnector1">
            <a:avLst/>
          </a:prstGeom>
          <a:noFill/>
          <a:ln w="57150" cap="flat" cmpd="sng">
            <a:solidFill>
              <a:srgbClr val="1F4E79"/>
            </a:solidFill>
            <a:prstDash val="solid"/>
            <a:miter lim="800000"/>
            <a:headEnd type="none" w="sm" len="sm"/>
            <a:tailEnd type="triangle" w="med" len="med"/>
          </a:ln>
        </p:spPr>
      </p:cxnSp>
      <p:sp>
        <p:nvSpPr>
          <p:cNvPr id="27" name="Google Shape;1602;p42">
            <a:extLst>
              <a:ext uri="{FF2B5EF4-FFF2-40B4-BE49-F238E27FC236}">
                <a16:creationId xmlns:a16="http://schemas.microsoft.com/office/drawing/2014/main" id="{AFF42905-FD08-42D2-B616-51BC91761B7C}"/>
              </a:ext>
            </a:extLst>
          </p:cNvPr>
          <p:cNvSpPr/>
          <p:nvPr/>
        </p:nvSpPr>
        <p:spPr>
          <a:xfrm>
            <a:off x="2627756" y="1474089"/>
            <a:ext cx="8849869" cy="2579443"/>
          </a:xfrm>
          <a:prstGeom prst="rect">
            <a:avLst/>
          </a:prstGeom>
          <a:solidFill>
            <a:srgbClr val="FFFFFF">
              <a:alpha val="80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217341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1607" name="Google Shape;1607;p43"/>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608" name="Google Shape;1608;p43"/>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09" name="Google Shape;1609;p43"/>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10" name="Google Shape;1610;p43"/>
          <p:cNvSpPr/>
          <p:nvPr/>
        </p:nvSpPr>
        <p:spPr>
          <a:xfrm>
            <a:off x="336000" y="689550"/>
            <a:ext cx="11520000" cy="360000"/>
          </a:xfrm>
          <a:prstGeom prst="roundRect">
            <a:avLst>
              <a:gd name="adj" fmla="val 16667"/>
            </a:avLst>
          </a:prstGeom>
          <a:solidFill>
            <a:srgbClr val="1F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dirty="0">
                <a:solidFill>
                  <a:schemeClr val="lt1"/>
                </a:solidFill>
                <a:latin typeface="Montserrat"/>
                <a:ea typeface="Montserrat"/>
                <a:cs typeface="Montserrat"/>
                <a:sym typeface="Montserrat"/>
              </a:rPr>
              <a:t>Banco Comercial</a:t>
            </a:r>
            <a:endParaRPr sz="1800" dirty="0">
              <a:solidFill>
                <a:schemeClr val="lt1"/>
              </a:solidFill>
              <a:latin typeface="Montserrat"/>
              <a:ea typeface="Montserrat"/>
              <a:cs typeface="Montserrat"/>
              <a:sym typeface="Montserrat"/>
            </a:endParaRPr>
          </a:p>
        </p:txBody>
      </p:sp>
      <p:sp>
        <p:nvSpPr>
          <p:cNvPr id="1611" name="Google Shape;1611;p43"/>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dirty="0">
                <a:solidFill>
                  <a:schemeClr val="lt1"/>
                </a:solidFill>
                <a:latin typeface="Montserrat"/>
                <a:ea typeface="Montserrat"/>
                <a:cs typeface="Montserrat"/>
                <a:sym typeface="Montserrat"/>
              </a:rPr>
              <a:t>Instituições Financeiras</a:t>
            </a:r>
            <a:endParaRPr sz="3200" dirty="0">
              <a:solidFill>
                <a:schemeClr val="lt1"/>
              </a:solidFill>
              <a:latin typeface="Montserrat"/>
              <a:ea typeface="Montserrat"/>
              <a:cs typeface="Montserrat"/>
              <a:sym typeface="Montserrat"/>
            </a:endParaRPr>
          </a:p>
        </p:txBody>
      </p:sp>
      <p:grpSp>
        <p:nvGrpSpPr>
          <p:cNvPr id="49" name="Google Shape;1688;p44">
            <a:extLst>
              <a:ext uri="{FF2B5EF4-FFF2-40B4-BE49-F238E27FC236}">
                <a16:creationId xmlns:a16="http://schemas.microsoft.com/office/drawing/2014/main" id="{37F2EB82-24E0-4BD4-9DB4-9292DF2268F8}"/>
              </a:ext>
            </a:extLst>
          </p:cNvPr>
          <p:cNvGrpSpPr/>
          <p:nvPr/>
        </p:nvGrpSpPr>
        <p:grpSpPr>
          <a:xfrm>
            <a:off x="5122041" y="4271843"/>
            <a:ext cx="1947915" cy="1998503"/>
            <a:chOff x="5122043" y="1177072"/>
            <a:chExt cx="1947915" cy="1998503"/>
          </a:xfrm>
        </p:grpSpPr>
        <p:sp>
          <p:nvSpPr>
            <p:cNvPr id="50" name="Google Shape;1689;p44">
              <a:extLst>
                <a:ext uri="{FF2B5EF4-FFF2-40B4-BE49-F238E27FC236}">
                  <a16:creationId xmlns:a16="http://schemas.microsoft.com/office/drawing/2014/main" id="{BAA36BEC-A530-460F-8953-065F0E5D4D75}"/>
                </a:ext>
              </a:extLst>
            </p:cNvPr>
            <p:cNvSpPr/>
            <p:nvPr/>
          </p:nvSpPr>
          <p:spPr>
            <a:xfrm rot="5400000">
              <a:off x="6027891" y="1568115"/>
              <a:ext cx="163910" cy="1729061"/>
            </a:xfrm>
            <a:prstGeom prst="rightBrace">
              <a:avLst>
                <a:gd name="adj1" fmla="val 8333"/>
                <a:gd name="adj2" fmla="val 50000"/>
              </a:avLst>
            </a:pr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51" name="Google Shape;1690;p44" descr="Court">
              <a:extLst>
                <a:ext uri="{FF2B5EF4-FFF2-40B4-BE49-F238E27FC236}">
                  <a16:creationId xmlns:a16="http://schemas.microsoft.com/office/drawing/2014/main" id="{50F23E9F-3CED-4D2A-B23F-74A589A6E6D7}"/>
                </a:ext>
              </a:extLst>
            </p:cNvPr>
            <p:cNvPicPr preferRelativeResize="0"/>
            <p:nvPr/>
          </p:nvPicPr>
          <p:blipFill rotWithShape="1">
            <a:blip r:embed="rId4">
              <a:alphaModFix/>
            </a:blip>
            <a:srcRect/>
            <a:stretch/>
          </p:blipFill>
          <p:spPr>
            <a:xfrm>
              <a:off x="5609999" y="1177072"/>
              <a:ext cx="972000" cy="972000"/>
            </a:xfrm>
            <a:prstGeom prst="rect">
              <a:avLst/>
            </a:prstGeom>
            <a:noFill/>
            <a:ln>
              <a:noFill/>
            </a:ln>
          </p:spPr>
        </p:pic>
        <p:sp>
          <p:nvSpPr>
            <p:cNvPr id="52" name="Google Shape;1691;p44">
              <a:extLst>
                <a:ext uri="{FF2B5EF4-FFF2-40B4-BE49-F238E27FC236}">
                  <a16:creationId xmlns:a16="http://schemas.microsoft.com/office/drawing/2014/main" id="{9150E302-47B9-486F-AA5D-DB14295DD2B0}"/>
                </a:ext>
              </a:extLst>
            </p:cNvPr>
            <p:cNvSpPr txBox="1"/>
            <p:nvPr/>
          </p:nvSpPr>
          <p:spPr>
            <a:xfrm>
              <a:off x="5217624" y="2057401"/>
              <a:ext cx="17290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dirty="0">
                  <a:solidFill>
                    <a:srgbClr val="7F7F7F"/>
                  </a:solidFill>
                  <a:latin typeface="Montserrat"/>
                  <a:ea typeface="Montserrat"/>
                  <a:cs typeface="Montserrat"/>
                  <a:sym typeface="Montserrat"/>
                </a:rPr>
                <a:t>Banco Comercial</a:t>
              </a:r>
              <a:endParaRPr dirty="0"/>
            </a:p>
          </p:txBody>
        </p:sp>
        <p:sp>
          <p:nvSpPr>
            <p:cNvPr id="53" name="Google Shape;1692;p44">
              <a:extLst>
                <a:ext uri="{FF2B5EF4-FFF2-40B4-BE49-F238E27FC236}">
                  <a16:creationId xmlns:a16="http://schemas.microsoft.com/office/drawing/2014/main" id="{1B4952BA-F13F-4A1F-9C59-F2F535DB7C52}"/>
                </a:ext>
              </a:extLst>
            </p:cNvPr>
            <p:cNvSpPr txBox="1"/>
            <p:nvPr/>
          </p:nvSpPr>
          <p:spPr>
            <a:xfrm>
              <a:off x="5122043" y="2590800"/>
              <a:ext cx="19479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7F7F7F"/>
                  </a:solidFill>
                  <a:latin typeface="Montserrat"/>
                  <a:ea typeface="Montserrat"/>
                  <a:cs typeface="Montserrat"/>
                  <a:sym typeface="Montserrat"/>
                </a:rPr>
                <a:t>Spread Bancário </a:t>
              </a:r>
              <a:endParaRPr/>
            </a:p>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Y% - </a:t>
              </a:r>
              <a:r>
                <a:rPr lang="pt-BR" sz="1600" b="1">
                  <a:solidFill>
                    <a:srgbClr val="8296B0"/>
                  </a:solidFill>
                  <a:latin typeface="Montserrat"/>
                  <a:ea typeface="Montserrat"/>
                  <a:cs typeface="Montserrat"/>
                  <a:sym typeface="Montserrat"/>
                </a:rPr>
                <a:t>X%</a:t>
              </a:r>
              <a:endParaRPr/>
            </a:p>
          </p:txBody>
        </p:sp>
      </p:grpSp>
      <p:grpSp>
        <p:nvGrpSpPr>
          <p:cNvPr id="54" name="Google Shape;1693;p44">
            <a:extLst>
              <a:ext uri="{FF2B5EF4-FFF2-40B4-BE49-F238E27FC236}">
                <a16:creationId xmlns:a16="http://schemas.microsoft.com/office/drawing/2014/main" id="{A873115E-53AD-4340-8146-FA06184BA50E}"/>
              </a:ext>
            </a:extLst>
          </p:cNvPr>
          <p:cNvGrpSpPr/>
          <p:nvPr/>
        </p:nvGrpSpPr>
        <p:grpSpPr>
          <a:xfrm>
            <a:off x="705930" y="4535839"/>
            <a:ext cx="2113470" cy="1225932"/>
            <a:chOff x="566795" y="1262355"/>
            <a:chExt cx="2113470" cy="1225932"/>
          </a:xfrm>
        </p:grpSpPr>
        <p:sp>
          <p:nvSpPr>
            <p:cNvPr id="55" name="Google Shape;1694;p44">
              <a:extLst>
                <a:ext uri="{FF2B5EF4-FFF2-40B4-BE49-F238E27FC236}">
                  <a16:creationId xmlns:a16="http://schemas.microsoft.com/office/drawing/2014/main" id="{29130A65-5AB5-47E5-8104-E6D335E7039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8296B0"/>
                  </a:solidFill>
                  <a:latin typeface="Montserrat"/>
                  <a:ea typeface="Montserrat"/>
                  <a:cs typeface="Montserrat"/>
                  <a:sym typeface="Montserrat"/>
                </a:rPr>
                <a:t>Provedores de Recursos</a:t>
              </a:r>
              <a:endParaRPr/>
            </a:p>
          </p:txBody>
        </p:sp>
        <p:pic>
          <p:nvPicPr>
            <p:cNvPr id="56" name="Google Shape;1695;p44">
              <a:extLst>
                <a:ext uri="{FF2B5EF4-FFF2-40B4-BE49-F238E27FC236}">
                  <a16:creationId xmlns:a16="http://schemas.microsoft.com/office/drawing/2014/main" id="{8EC8F19F-887A-4D78-BC5A-84CEC16567FF}"/>
                </a:ext>
              </a:extLst>
            </p:cNvPr>
            <p:cNvPicPr preferRelativeResize="0"/>
            <p:nvPr/>
          </p:nvPicPr>
          <p:blipFill rotWithShape="1">
            <a:blip r:embed="rId5">
              <a:alphaModFix/>
            </a:blip>
            <a:srcRect/>
            <a:stretch/>
          </p:blipFill>
          <p:spPr>
            <a:xfrm>
              <a:off x="1173530" y="1262355"/>
              <a:ext cx="900000" cy="900000"/>
            </a:xfrm>
            <a:prstGeom prst="rect">
              <a:avLst/>
            </a:prstGeom>
            <a:noFill/>
            <a:ln>
              <a:noFill/>
            </a:ln>
          </p:spPr>
        </p:pic>
      </p:grpSp>
      <p:grpSp>
        <p:nvGrpSpPr>
          <p:cNvPr id="57" name="Google Shape;1696;p44">
            <a:extLst>
              <a:ext uri="{FF2B5EF4-FFF2-40B4-BE49-F238E27FC236}">
                <a16:creationId xmlns:a16="http://schemas.microsoft.com/office/drawing/2014/main" id="{3080EC2D-BA89-4AA4-AAB9-107558782182}"/>
              </a:ext>
            </a:extLst>
          </p:cNvPr>
          <p:cNvGrpSpPr/>
          <p:nvPr/>
        </p:nvGrpSpPr>
        <p:grpSpPr>
          <a:xfrm>
            <a:off x="9372599" y="4535839"/>
            <a:ext cx="2113470" cy="1225932"/>
            <a:chOff x="566795" y="1262355"/>
            <a:chExt cx="2113470" cy="1225932"/>
          </a:xfrm>
        </p:grpSpPr>
        <p:sp>
          <p:nvSpPr>
            <p:cNvPr id="58" name="Google Shape;1697;p44">
              <a:extLst>
                <a:ext uri="{FF2B5EF4-FFF2-40B4-BE49-F238E27FC236}">
                  <a16:creationId xmlns:a16="http://schemas.microsoft.com/office/drawing/2014/main" id="{2FC5A508-FC2E-4203-8E4A-F7BE9FB9714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222A35"/>
                  </a:solidFill>
                  <a:latin typeface="Montserrat"/>
                  <a:ea typeface="Montserrat"/>
                  <a:cs typeface="Montserrat"/>
                  <a:sym typeface="Montserrat"/>
                </a:rPr>
                <a:t>Tomadores de Recursos</a:t>
              </a:r>
              <a:endParaRPr/>
            </a:p>
          </p:txBody>
        </p:sp>
        <p:pic>
          <p:nvPicPr>
            <p:cNvPr id="59" name="Google Shape;1698;p44">
              <a:extLst>
                <a:ext uri="{FF2B5EF4-FFF2-40B4-BE49-F238E27FC236}">
                  <a16:creationId xmlns:a16="http://schemas.microsoft.com/office/drawing/2014/main" id="{71FD6074-3970-447B-9E24-0DF1790712AE}"/>
                </a:ext>
              </a:extLst>
            </p:cNvPr>
            <p:cNvPicPr preferRelativeResize="0"/>
            <p:nvPr/>
          </p:nvPicPr>
          <p:blipFill rotWithShape="1">
            <a:blip r:embed="rId6">
              <a:alphaModFix/>
            </a:blip>
            <a:srcRect/>
            <a:stretch/>
          </p:blipFill>
          <p:spPr>
            <a:xfrm>
              <a:off x="1173530" y="1262355"/>
              <a:ext cx="900000" cy="900000"/>
            </a:xfrm>
            <a:prstGeom prst="rect">
              <a:avLst/>
            </a:prstGeom>
            <a:noFill/>
            <a:ln>
              <a:noFill/>
            </a:ln>
          </p:spPr>
        </p:pic>
      </p:grpSp>
      <p:grpSp>
        <p:nvGrpSpPr>
          <p:cNvPr id="60" name="Google Shape;1699;p44">
            <a:extLst>
              <a:ext uri="{FF2B5EF4-FFF2-40B4-BE49-F238E27FC236}">
                <a16:creationId xmlns:a16="http://schemas.microsoft.com/office/drawing/2014/main" id="{F0DC9646-3C8F-41A7-AEBF-8DEDA6134BFC}"/>
              </a:ext>
            </a:extLst>
          </p:cNvPr>
          <p:cNvGrpSpPr/>
          <p:nvPr/>
        </p:nvGrpSpPr>
        <p:grpSpPr>
          <a:xfrm>
            <a:off x="3003148" y="4484990"/>
            <a:ext cx="1935145" cy="1553554"/>
            <a:chOff x="3005815" y="1390219"/>
            <a:chExt cx="1935145" cy="1553554"/>
          </a:xfrm>
        </p:grpSpPr>
        <p:grpSp>
          <p:nvGrpSpPr>
            <p:cNvPr id="61" name="Google Shape;1700;p44">
              <a:extLst>
                <a:ext uri="{FF2B5EF4-FFF2-40B4-BE49-F238E27FC236}">
                  <a16:creationId xmlns:a16="http://schemas.microsoft.com/office/drawing/2014/main" id="{2E587422-8471-4D7C-A027-D4B7FFF274D0}"/>
                </a:ext>
              </a:extLst>
            </p:cNvPr>
            <p:cNvGrpSpPr/>
            <p:nvPr/>
          </p:nvGrpSpPr>
          <p:grpSpPr>
            <a:xfrm>
              <a:off x="3005815" y="2390001"/>
              <a:ext cx="1935145" cy="553772"/>
              <a:chOff x="3003148" y="2390002"/>
              <a:chExt cx="1935145" cy="553772"/>
            </a:xfrm>
          </p:grpSpPr>
          <p:sp>
            <p:nvSpPr>
              <p:cNvPr id="74" name="Google Shape;1701;p44">
                <a:extLst>
                  <a:ext uri="{FF2B5EF4-FFF2-40B4-BE49-F238E27FC236}">
                    <a16:creationId xmlns:a16="http://schemas.microsoft.com/office/drawing/2014/main" id="{0AB2E79B-1856-4734-9E78-D04120D97F58}"/>
                  </a:ext>
                </a:extLst>
              </p:cNvPr>
              <p:cNvSpPr txBox="1"/>
              <p:nvPr/>
            </p:nvSpPr>
            <p:spPr>
              <a:xfrm>
                <a:off x="3003148" y="26052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Juros (X%)</a:t>
                </a:r>
                <a:endParaRPr/>
              </a:p>
            </p:txBody>
          </p:sp>
          <p:cxnSp>
            <p:nvCxnSpPr>
              <p:cNvPr id="75" name="Google Shape;1702;p44">
                <a:extLst>
                  <a:ext uri="{FF2B5EF4-FFF2-40B4-BE49-F238E27FC236}">
                    <a16:creationId xmlns:a16="http://schemas.microsoft.com/office/drawing/2014/main" id="{EA96D383-8B4D-4897-8943-27B38DAA33EC}"/>
                  </a:ext>
                </a:extLst>
              </p:cNvPr>
              <p:cNvCxnSpPr/>
              <p:nvPr/>
            </p:nvCxnSpPr>
            <p:spPr>
              <a:xfrm rot="10800000">
                <a:off x="3250720" y="23900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69" name="Google Shape;1703;p44">
              <a:extLst>
                <a:ext uri="{FF2B5EF4-FFF2-40B4-BE49-F238E27FC236}">
                  <a16:creationId xmlns:a16="http://schemas.microsoft.com/office/drawing/2014/main" id="{F15D55BA-01A3-42BF-93FB-58B04D8852C8}"/>
                </a:ext>
              </a:extLst>
            </p:cNvPr>
            <p:cNvGrpSpPr/>
            <p:nvPr/>
          </p:nvGrpSpPr>
          <p:grpSpPr>
            <a:xfrm>
              <a:off x="3005815" y="1390219"/>
              <a:ext cx="1935145" cy="514781"/>
              <a:chOff x="2931084" y="1279452"/>
              <a:chExt cx="1935145" cy="514781"/>
            </a:xfrm>
          </p:grpSpPr>
          <p:cxnSp>
            <p:nvCxnSpPr>
              <p:cNvPr id="72" name="Google Shape;1704;p44">
                <a:extLst>
                  <a:ext uri="{FF2B5EF4-FFF2-40B4-BE49-F238E27FC236}">
                    <a16:creationId xmlns:a16="http://schemas.microsoft.com/office/drawing/2014/main" id="{9491E827-2DA0-4557-BBD9-3F7E9CE4D3CC}"/>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73" name="Google Shape;1705;p44">
                <a:extLst>
                  <a:ext uri="{FF2B5EF4-FFF2-40B4-BE49-F238E27FC236}">
                    <a16:creationId xmlns:a16="http://schemas.microsoft.com/office/drawing/2014/main" id="{E61D4E53-2AB8-4CC8-9874-1A73B1DD9572}"/>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Depósitos</a:t>
                </a:r>
                <a:endParaRPr/>
              </a:p>
            </p:txBody>
          </p:sp>
        </p:grpSp>
      </p:grpSp>
      <p:grpSp>
        <p:nvGrpSpPr>
          <p:cNvPr id="76" name="Google Shape;1706;p44">
            <a:extLst>
              <a:ext uri="{FF2B5EF4-FFF2-40B4-BE49-F238E27FC236}">
                <a16:creationId xmlns:a16="http://schemas.microsoft.com/office/drawing/2014/main" id="{ED3F8124-B8BC-465D-8B17-FB4F16E60533}"/>
              </a:ext>
            </a:extLst>
          </p:cNvPr>
          <p:cNvGrpSpPr/>
          <p:nvPr/>
        </p:nvGrpSpPr>
        <p:grpSpPr>
          <a:xfrm>
            <a:off x="7253704" y="4484990"/>
            <a:ext cx="1935145" cy="1553554"/>
            <a:chOff x="7454662" y="1390219"/>
            <a:chExt cx="1935145" cy="1553554"/>
          </a:xfrm>
        </p:grpSpPr>
        <p:grpSp>
          <p:nvGrpSpPr>
            <p:cNvPr id="77" name="Google Shape;1707;p44">
              <a:extLst>
                <a:ext uri="{FF2B5EF4-FFF2-40B4-BE49-F238E27FC236}">
                  <a16:creationId xmlns:a16="http://schemas.microsoft.com/office/drawing/2014/main" id="{32B307D5-CD74-4A93-AD27-F2A9B30620A7}"/>
                </a:ext>
              </a:extLst>
            </p:cNvPr>
            <p:cNvGrpSpPr/>
            <p:nvPr/>
          </p:nvGrpSpPr>
          <p:grpSpPr>
            <a:xfrm>
              <a:off x="7454662" y="2390001"/>
              <a:ext cx="1935145" cy="553772"/>
              <a:chOff x="8033779" y="2303902"/>
              <a:chExt cx="1935145" cy="553772"/>
            </a:xfrm>
          </p:grpSpPr>
          <p:sp>
            <p:nvSpPr>
              <p:cNvPr id="81" name="Google Shape;1708;p44">
                <a:extLst>
                  <a:ext uri="{FF2B5EF4-FFF2-40B4-BE49-F238E27FC236}">
                    <a16:creationId xmlns:a16="http://schemas.microsoft.com/office/drawing/2014/main" id="{F8B62477-D2ED-4BD0-BD0B-5D7C1BFD9F28}"/>
                  </a:ext>
                </a:extLst>
              </p:cNvPr>
              <p:cNvSpPr txBox="1"/>
              <p:nvPr/>
            </p:nvSpPr>
            <p:spPr>
              <a:xfrm>
                <a:off x="8033779" y="25191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Juros (Y%)</a:t>
                </a:r>
                <a:endParaRPr/>
              </a:p>
            </p:txBody>
          </p:sp>
          <p:cxnSp>
            <p:nvCxnSpPr>
              <p:cNvPr id="82" name="Google Shape;1709;p44">
                <a:extLst>
                  <a:ext uri="{FF2B5EF4-FFF2-40B4-BE49-F238E27FC236}">
                    <a16:creationId xmlns:a16="http://schemas.microsoft.com/office/drawing/2014/main" id="{915A792D-86DD-4A27-82B4-AF3834953006}"/>
                  </a:ext>
                </a:extLst>
              </p:cNvPr>
              <p:cNvCxnSpPr/>
              <p:nvPr/>
            </p:nvCxnSpPr>
            <p:spPr>
              <a:xfrm rot="10800000">
                <a:off x="8281351" y="23039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78" name="Google Shape;1710;p44">
              <a:extLst>
                <a:ext uri="{FF2B5EF4-FFF2-40B4-BE49-F238E27FC236}">
                  <a16:creationId xmlns:a16="http://schemas.microsoft.com/office/drawing/2014/main" id="{37FE95D5-CD00-4C77-9F72-218DBAA8D4C7}"/>
                </a:ext>
              </a:extLst>
            </p:cNvPr>
            <p:cNvGrpSpPr/>
            <p:nvPr/>
          </p:nvGrpSpPr>
          <p:grpSpPr>
            <a:xfrm>
              <a:off x="7454662" y="1390219"/>
              <a:ext cx="1935145" cy="514781"/>
              <a:chOff x="2931084" y="1279452"/>
              <a:chExt cx="1935145" cy="514781"/>
            </a:xfrm>
          </p:grpSpPr>
          <p:cxnSp>
            <p:nvCxnSpPr>
              <p:cNvPr id="79" name="Google Shape;1711;p44">
                <a:extLst>
                  <a:ext uri="{FF2B5EF4-FFF2-40B4-BE49-F238E27FC236}">
                    <a16:creationId xmlns:a16="http://schemas.microsoft.com/office/drawing/2014/main" id="{758BD3AF-8708-4AB4-80CC-76026DFE0E0B}"/>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80" name="Google Shape;1712;p44">
                <a:extLst>
                  <a:ext uri="{FF2B5EF4-FFF2-40B4-BE49-F238E27FC236}">
                    <a16:creationId xmlns:a16="http://schemas.microsoft.com/office/drawing/2014/main" id="{7B1447D0-A647-4061-A659-3C9697B2A60D}"/>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Empréstimos</a:t>
                </a:r>
                <a:endParaRPr/>
              </a:p>
            </p:txBody>
          </p:sp>
        </p:grpSp>
      </p:grpSp>
      <p:sp>
        <p:nvSpPr>
          <p:cNvPr id="83" name="Google Shape;1687;p44">
            <a:extLst>
              <a:ext uri="{FF2B5EF4-FFF2-40B4-BE49-F238E27FC236}">
                <a16:creationId xmlns:a16="http://schemas.microsoft.com/office/drawing/2014/main" id="{0E988BEB-5750-4CC1-BD38-CC249FA8959A}"/>
              </a:ext>
            </a:extLst>
          </p:cNvPr>
          <p:cNvSpPr/>
          <p:nvPr/>
        </p:nvSpPr>
        <p:spPr>
          <a:xfrm>
            <a:off x="7416386" y="1494948"/>
            <a:ext cx="2826141" cy="2117411"/>
          </a:xfrm>
          <a:prstGeom prst="triangle">
            <a:avLst>
              <a:gd name="adj" fmla="val 50000"/>
            </a:avLst>
          </a:prstGeom>
          <a:solidFill>
            <a:schemeClr val="lt1"/>
          </a:solidFill>
          <a:ln w="38100" cap="flat" cmpd="sng">
            <a:solidFill>
              <a:srgbClr val="2731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4" name="Google Shape;1716;p44">
            <a:extLst>
              <a:ext uri="{FF2B5EF4-FFF2-40B4-BE49-F238E27FC236}">
                <a16:creationId xmlns:a16="http://schemas.microsoft.com/office/drawing/2014/main" id="{97FCEE06-3727-482B-A426-AA3E9111CD34}"/>
              </a:ext>
            </a:extLst>
          </p:cNvPr>
          <p:cNvSpPr txBox="1"/>
          <p:nvPr/>
        </p:nvSpPr>
        <p:spPr>
          <a:xfrm>
            <a:off x="8446626" y="152604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Grandes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R$ 150 mi</a:t>
            </a:r>
            <a:endParaRPr sz="1400" dirty="0"/>
          </a:p>
        </p:txBody>
      </p:sp>
      <p:sp>
        <p:nvSpPr>
          <p:cNvPr id="85" name="Google Shape;1717;p44">
            <a:extLst>
              <a:ext uri="{FF2B5EF4-FFF2-40B4-BE49-F238E27FC236}">
                <a16:creationId xmlns:a16="http://schemas.microsoft.com/office/drawing/2014/main" id="{5C68853A-B26B-413B-82F4-1CF49A1AED7E}"/>
              </a:ext>
            </a:extLst>
          </p:cNvPr>
          <p:cNvSpPr txBox="1"/>
          <p:nvPr/>
        </p:nvSpPr>
        <p:spPr>
          <a:xfrm>
            <a:off x="8883794" y="2363199"/>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Médias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R$ 5 mi – R$ 150 mi</a:t>
            </a:r>
            <a:endParaRPr sz="1400" dirty="0"/>
          </a:p>
        </p:txBody>
      </p:sp>
      <p:sp>
        <p:nvSpPr>
          <p:cNvPr id="86" name="Google Shape;1718;p44">
            <a:extLst>
              <a:ext uri="{FF2B5EF4-FFF2-40B4-BE49-F238E27FC236}">
                <a16:creationId xmlns:a16="http://schemas.microsoft.com/office/drawing/2014/main" id="{685586A5-EE6F-4D1C-83F6-4775DE3DFF40}"/>
              </a:ext>
            </a:extLst>
          </p:cNvPr>
          <p:cNvSpPr txBox="1"/>
          <p:nvPr/>
        </p:nvSpPr>
        <p:spPr>
          <a:xfrm>
            <a:off x="9487898" y="3181512"/>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Pequenas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R$ 5 mi</a:t>
            </a:r>
            <a:endParaRPr sz="1400" dirty="0"/>
          </a:p>
        </p:txBody>
      </p:sp>
      <p:sp>
        <p:nvSpPr>
          <p:cNvPr id="87" name="Google Shape;1719;p44">
            <a:extLst>
              <a:ext uri="{FF2B5EF4-FFF2-40B4-BE49-F238E27FC236}">
                <a16:creationId xmlns:a16="http://schemas.microsoft.com/office/drawing/2014/main" id="{D1AAB236-D77C-4F58-8CDE-79BA913DC836}"/>
              </a:ext>
            </a:extLst>
          </p:cNvPr>
          <p:cNvSpPr txBox="1"/>
          <p:nvPr/>
        </p:nvSpPr>
        <p:spPr>
          <a:xfrm>
            <a:off x="6812781" y="156840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Private Bank</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R$ 3 mi</a:t>
            </a:r>
            <a:endParaRPr sz="1400" dirty="0"/>
          </a:p>
        </p:txBody>
      </p:sp>
      <p:sp>
        <p:nvSpPr>
          <p:cNvPr id="88" name="Google Shape;1720;p44">
            <a:extLst>
              <a:ext uri="{FF2B5EF4-FFF2-40B4-BE49-F238E27FC236}">
                <a16:creationId xmlns:a16="http://schemas.microsoft.com/office/drawing/2014/main" id="{A7618F34-859D-426A-8D7B-11239D9825DE}"/>
              </a:ext>
            </a:extLst>
          </p:cNvPr>
          <p:cNvSpPr txBox="1"/>
          <p:nvPr/>
        </p:nvSpPr>
        <p:spPr>
          <a:xfrm>
            <a:off x="5776692" y="2357778"/>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Prime / </a:t>
            </a:r>
            <a:r>
              <a:rPr lang="pt-BR" sz="1100" b="1" dirty="0" err="1">
                <a:solidFill>
                  <a:schemeClr val="dk1"/>
                </a:solidFill>
                <a:latin typeface="Montserrat"/>
                <a:ea typeface="Montserrat"/>
                <a:cs typeface="Montserrat"/>
                <a:sym typeface="Montserrat"/>
              </a:rPr>
              <a:t>Personnalite</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R$ 10 k – R$ 3 mi</a:t>
            </a:r>
            <a:endParaRPr sz="1400" dirty="0"/>
          </a:p>
        </p:txBody>
      </p:sp>
      <p:sp>
        <p:nvSpPr>
          <p:cNvPr id="89" name="Google Shape;1721;p44">
            <a:extLst>
              <a:ext uri="{FF2B5EF4-FFF2-40B4-BE49-F238E27FC236}">
                <a16:creationId xmlns:a16="http://schemas.microsoft.com/office/drawing/2014/main" id="{1BC860DE-ED21-4BA5-BC36-A3218321DA7B}"/>
              </a:ext>
            </a:extLst>
          </p:cNvPr>
          <p:cNvSpPr txBox="1"/>
          <p:nvPr/>
        </p:nvSpPr>
        <p:spPr>
          <a:xfrm>
            <a:off x="5571687" y="3191199"/>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Varejo</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R$ 10 k</a:t>
            </a:r>
            <a:endParaRPr sz="1400" dirty="0"/>
          </a:p>
        </p:txBody>
      </p:sp>
      <p:sp>
        <p:nvSpPr>
          <p:cNvPr id="90" name="Google Shape;1722;p44">
            <a:extLst>
              <a:ext uri="{FF2B5EF4-FFF2-40B4-BE49-F238E27FC236}">
                <a16:creationId xmlns:a16="http://schemas.microsoft.com/office/drawing/2014/main" id="{9A91572C-8325-4DBA-88FA-4444C9626D5B}"/>
              </a:ext>
            </a:extLst>
          </p:cNvPr>
          <p:cNvSpPr txBox="1"/>
          <p:nvPr/>
        </p:nvSpPr>
        <p:spPr>
          <a:xfrm>
            <a:off x="5835679" y="1276132"/>
            <a:ext cx="1527645" cy="3473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Física</a:t>
            </a:r>
            <a:endParaRPr sz="1600" b="1" dirty="0">
              <a:solidFill>
                <a:schemeClr val="dk1"/>
              </a:solidFill>
              <a:latin typeface="Montserrat"/>
              <a:ea typeface="Montserrat"/>
              <a:cs typeface="Montserrat"/>
              <a:sym typeface="Montserrat"/>
            </a:endParaRPr>
          </a:p>
        </p:txBody>
      </p:sp>
      <p:sp>
        <p:nvSpPr>
          <p:cNvPr id="91" name="Google Shape;1723;p44">
            <a:extLst>
              <a:ext uri="{FF2B5EF4-FFF2-40B4-BE49-F238E27FC236}">
                <a16:creationId xmlns:a16="http://schemas.microsoft.com/office/drawing/2014/main" id="{29D28833-7156-487C-A084-5109E9DC9030}"/>
              </a:ext>
            </a:extLst>
          </p:cNvPr>
          <p:cNvSpPr txBox="1"/>
          <p:nvPr/>
        </p:nvSpPr>
        <p:spPr>
          <a:xfrm>
            <a:off x="10224223" y="1279633"/>
            <a:ext cx="169999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Jurídica</a:t>
            </a:r>
            <a:endParaRPr sz="1600" b="1" dirty="0">
              <a:solidFill>
                <a:schemeClr val="dk1"/>
              </a:solidFill>
              <a:latin typeface="Montserrat"/>
              <a:ea typeface="Montserrat"/>
              <a:cs typeface="Montserrat"/>
              <a:sym typeface="Montserrat"/>
            </a:endParaRPr>
          </a:p>
        </p:txBody>
      </p:sp>
      <p:pic>
        <p:nvPicPr>
          <p:cNvPr id="92" name="Google Shape;1725;p44">
            <a:extLst>
              <a:ext uri="{FF2B5EF4-FFF2-40B4-BE49-F238E27FC236}">
                <a16:creationId xmlns:a16="http://schemas.microsoft.com/office/drawing/2014/main" id="{4FCC9446-C5B3-42C2-92C0-37E7AA4BAACA}"/>
              </a:ext>
            </a:extLst>
          </p:cNvPr>
          <p:cNvPicPr preferRelativeResize="0"/>
          <p:nvPr/>
        </p:nvPicPr>
        <p:blipFill rotWithShape="1">
          <a:blip r:embed="rId7">
            <a:alphaModFix/>
          </a:blip>
          <a:srcRect/>
          <a:stretch/>
        </p:blipFill>
        <p:spPr>
          <a:xfrm>
            <a:off x="6277989" y="1569879"/>
            <a:ext cx="697967" cy="668885"/>
          </a:xfrm>
          <a:prstGeom prst="rect">
            <a:avLst/>
          </a:prstGeom>
          <a:noFill/>
          <a:ln>
            <a:noFill/>
          </a:ln>
        </p:spPr>
      </p:pic>
      <p:pic>
        <p:nvPicPr>
          <p:cNvPr id="93" name="Google Shape;1726;p44">
            <a:extLst>
              <a:ext uri="{FF2B5EF4-FFF2-40B4-BE49-F238E27FC236}">
                <a16:creationId xmlns:a16="http://schemas.microsoft.com/office/drawing/2014/main" id="{D908B6F2-8CDA-44A1-A440-6F1084872DEB}"/>
              </a:ext>
            </a:extLst>
          </p:cNvPr>
          <p:cNvPicPr preferRelativeResize="0"/>
          <p:nvPr/>
        </p:nvPicPr>
        <p:blipFill rotWithShape="1">
          <a:blip r:embed="rId8">
            <a:alphaModFix/>
          </a:blip>
          <a:srcRect/>
          <a:stretch/>
        </p:blipFill>
        <p:spPr>
          <a:xfrm>
            <a:off x="10886725" y="1622484"/>
            <a:ext cx="563673" cy="563673"/>
          </a:xfrm>
          <a:prstGeom prst="rect">
            <a:avLst/>
          </a:prstGeom>
          <a:noFill/>
          <a:ln>
            <a:noFill/>
          </a:ln>
        </p:spPr>
      </p:pic>
      <p:cxnSp>
        <p:nvCxnSpPr>
          <p:cNvPr id="96" name="Google Shape;1713;p44">
            <a:extLst>
              <a:ext uri="{FF2B5EF4-FFF2-40B4-BE49-F238E27FC236}">
                <a16:creationId xmlns:a16="http://schemas.microsoft.com/office/drawing/2014/main" id="{1B63F861-F47E-4823-8763-793E04AF96DE}"/>
              </a:ext>
            </a:extLst>
          </p:cNvPr>
          <p:cNvCxnSpPr>
            <a:cxnSpLocks/>
          </p:cNvCxnSpPr>
          <p:nvPr/>
        </p:nvCxnSpPr>
        <p:spPr>
          <a:xfrm>
            <a:off x="8315325" y="2241151"/>
            <a:ext cx="1019175" cy="0"/>
          </a:xfrm>
          <a:prstGeom prst="straightConnector1">
            <a:avLst/>
          </a:prstGeom>
          <a:noFill/>
          <a:ln w="38100" cap="flat" cmpd="sng">
            <a:solidFill>
              <a:srgbClr val="27313D"/>
            </a:solidFill>
            <a:prstDash val="solid"/>
            <a:miter lim="800000"/>
            <a:headEnd type="none" w="sm" len="sm"/>
            <a:tailEnd type="none" w="sm" len="sm"/>
          </a:ln>
        </p:spPr>
      </p:cxnSp>
      <p:cxnSp>
        <p:nvCxnSpPr>
          <p:cNvPr id="97" name="Google Shape;1715;p44">
            <a:extLst>
              <a:ext uri="{FF2B5EF4-FFF2-40B4-BE49-F238E27FC236}">
                <a16:creationId xmlns:a16="http://schemas.microsoft.com/office/drawing/2014/main" id="{FC0B95D1-B83B-43F7-AE46-F7BA6BBB5C4B}"/>
              </a:ext>
            </a:extLst>
          </p:cNvPr>
          <p:cNvCxnSpPr>
            <a:cxnSpLocks/>
            <a:stCxn id="83" idx="3"/>
          </p:cNvCxnSpPr>
          <p:nvPr/>
        </p:nvCxnSpPr>
        <p:spPr>
          <a:xfrm flipV="1">
            <a:off x="8829457" y="1474727"/>
            <a:ext cx="4320" cy="2137632"/>
          </a:xfrm>
          <a:prstGeom prst="straightConnector1">
            <a:avLst/>
          </a:prstGeom>
          <a:noFill/>
          <a:ln w="38100" cap="flat" cmpd="sng">
            <a:solidFill>
              <a:srgbClr val="27313D"/>
            </a:solidFill>
            <a:prstDash val="solid"/>
            <a:miter lim="800000"/>
            <a:headEnd type="none" w="sm" len="sm"/>
            <a:tailEnd type="none" w="sm" len="sm"/>
          </a:ln>
        </p:spPr>
      </p:cxnSp>
      <p:cxnSp>
        <p:nvCxnSpPr>
          <p:cNvPr id="98" name="Google Shape;1713;p44">
            <a:extLst>
              <a:ext uri="{FF2B5EF4-FFF2-40B4-BE49-F238E27FC236}">
                <a16:creationId xmlns:a16="http://schemas.microsoft.com/office/drawing/2014/main" id="{658FA306-EFAC-453D-879D-BC3E694FEA0F}"/>
              </a:ext>
            </a:extLst>
          </p:cNvPr>
          <p:cNvCxnSpPr>
            <a:cxnSpLocks/>
          </p:cNvCxnSpPr>
          <p:nvPr/>
        </p:nvCxnSpPr>
        <p:spPr>
          <a:xfrm>
            <a:off x="7858125" y="2955526"/>
            <a:ext cx="1962150" cy="0"/>
          </a:xfrm>
          <a:prstGeom prst="straightConnector1">
            <a:avLst/>
          </a:prstGeom>
          <a:noFill/>
          <a:ln w="38100" cap="flat" cmpd="sng">
            <a:solidFill>
              <a:srgbClr val="27313D"/>
            </a:solidFill>
            <a:prstDash val="solid"/>
            <a:miter lim="800000"/>
            <a:headEnd type="none" w="sm" len="sm"/>
            <a:tailEnd type="none" w="sm" len="sm"/>
          </a:ln>
        </p:spPr>
      </p:cxnSp>
      <p:sp>
        <p:nvSpPr>
          <p:cNvPr id="2" name="Rectangle: Rounded Corners 1">
            <a:extLst>
              <a:ext uri="{FF2B5EF4-FFF2-40B4-BE49-F238E27FC236}">
                <a16:creationId xmlns:a16="http://schemas.microsoft.com/office/drawing/2014/main" id="{01CFC00A-1E3F-4FA6-975D-5D28C452DA49}"/>
              </a:ext>
            </a:extLst>
          </p:cNvPr>
          <p:cNvSpPr/>
          <p:nvPr/>
        </p:nvSpPr>
        <p:spPr>
          <a:xfrm>
            <a:off x="336000" y="1276132"/>
            <a:ext cx="5449662" cy="2508640"/>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dirty="0">
                <a:solidFill>
                  <a:schemeClr val="tx1"/>
                </a:solidFill>
              </a:rPr>
              <a:t>Executam operações de crédito de curto prazo</a:t>
            </a:r>
          </a:p>
          <a:p>
            <a:endParaRPr lang="pt-BR" dirty="0">
              <a:solidFill>
                <a:schemeClr val="tx1"/>
              </a:solidFill>
            </a:endParaRPr>
          </a:p>
          <a:p>
            <a:pPr marL="285750" indent="-285750">
              <a:buFont typeface="Arial" panose="020B0604020202020204" pitchFamily="34" charset="0"/>
              <a:buChar char="•"/>
            </a:pPr>
            <a:r>
              <a:rPr lang="pt-BR" dirty="0">
                <a:solidFill>
                  <a:schemeClr val="tx1"/>
                </a:solidFill>
              </a:rPr>
              <a:t>Possuem capacidade de “criação de moeda”</a:t>
            </a:r>
          </a:p>
          <a:p>
            <a:pPr marL="285750" indent="-285750">
              <a:buFont typeface="Arial" panose="020B0604020202020204" pitchFamily="34" charset="0"/>
              <a:buChar char="•"/>
            </a:pPr>
            <a:endParaRPr lang="pt-BR" dirty="0">
              <a:solidFill>
                <a:schemeClr val="tx1"/>
              </a:solidFill>
            </a:endParaRPr>
          </a:p>
          <a:p>
            <a:pPr marL="285750" indent="-285750">
              <a:buFont typeface="Arial" panose="020B0604020202020204" pitchFamily="34" charset="0"/>
              <a:buChar char="•"/>
            </a:pPr>
            <a:r>
              <a:rPr lang="en-US" dirty="0" err="1">
                <a:solidFill>
                  <a:schemeClr val="tx1"/>
                </a:solidFill>
              </a:rPr>
              <a:t>Operações</a:t>
            </a:r>
            <a:r>
              <a:rPr lang="en-US" dirty="0">
                <a:solidFill>
                  <a:schemeClr val="tx1"/>
                </a:solidFill>
              </a:rPr>
              <a:t>: </a:t>
            </a:r>
            <a:r>
              <a:rPr lang="en-US" dirty="0" err="1">
                <a:solidFill>
                  <a:schemeClr val="tx1"/>
                </a:solidFill>
              </a:rPr>
              <a:t>transferências</a:t>
            </a:r>
            <a:r>
              <a:rPr lang="en-US" dirty="0">
                <a:solidFill>
                  <a:schemeClr val="tx1"/>
                </a:solidFill>
              </a:rPr>
              <a:t>, </a:t>
            </a:r>
            <a:r>
              <a:rPr lang="en-US" dirty="0" err="1">
                <a:solidFill>
                  <a:schemeClr val="tx1"/>
                </a:solidFill>
              </a:rPr>
              <a:t>pagamentos</a:t>
            </a:r>
            <a:r>
              <a:rPr lang="en-US" dirty="0">
                <a:solidFill>
                  <a:schemeClr val="tx1"/>
                </a:solidFill>
              </a:rPr>
              <a:t>, </a:t>
            </a:r>
            <a:r>
              <a:rPr lang="en-US" dirty="0" err="1">
                <a:solidFill>
                  <a:schemeClr val="tx1"/>
                </a:solidFill>
              </a:rPr>
              <a:t>custódia</a:t>
            </a:r>
            <a:r>
              <a:rPr lang="en-US" dirty="0">
                <a:solidFill>
                  <a:schemeClr val="tx1"/>
                </a:solidFill>
              </a:rPr>
              <a:t> de </a:t>
            </a:r>
            <a:r>
              <a:rPr lang="en-US" dirty="0" err="1">
                <a:solidFill>
                  <a:schemeClr val="tx1"/>
                </a:solidFill>
              </a:rPr>
              <a:t>valores</a:t>
            </a:r>
            <a:r>
              <a:rPr lang="en-US" dirty="0">
                <a:solidFill>
                  <a:schemeClr val="tx1"/>
                </a:solidFill>
              </a:rPr>
              <a:t>, </a:t>
            </a:r>
            <a:r>
              <a:rPr lang="en-US" dirty="0" err="1">
                <a:solidFill>
                  <a:schemeClr val="tx1"/>
                </a:solidFill>
              </a:rPr>
              <a:t>prestação</a:t>
            </a:r>
            <a:r>
              <a:rPr lang="en-US" dirty="0">
                <a:solidFill>
                  <a:schemeClr val="tx1"/>
                </a:solidFill>
              </a:rPr>
              <a:t> de </a:t>
            </a:r>
            <a:r>
              <a:rPr lang="en-US" dirty="0" err="1">
                <a:solidFill>
                  <a:schemeClr val="tx1"/>
                </a:solidFill>
              </a:rPr>
              <a:t>serviços</a:t>
            </a:r>
            <a:r>
              <a:rPr lang="en-US" dirty="0">
                <a:solidFill>
                  <a:schemeClr val="tx1"/>
                </a:solidFill>
              </a:rPr>
              <a:t>, entre outros</a:t>
            </a:r>
          </a:p>
        </p:txBody>
      </p:sp>
      <p:sp>
        <p:nvSpPr>
          <p:cNvPr id="48" name="Google Shape;1664;p43">
            <a:extLst>
              <a:ext uri="{FF2B5EF4-FFF2-40B4-BE49-F238E27FC236}">
                <a16:creationId xmlns:a16="http://schemas.microsoft.com/office/drawing/2014/main" id="{48538632-F90D-47EC-ACBC-60C1D184FB35}"/>
              </a:ext>
            </a:extLst>
          </p:cNvPr>
          <p:cNvSpPr/>
          <p:nvPr/>
        </p:nvSpPr>
        <p:spPr>
          <a:xfrm>
            <a:off x="5837925" y="1162257"/>
            <a:ext cx="6077849" cy="2720010"/>
          </a:xfrm>
          <a:prstGeom prst="rect">
            <a:avLst/>
          </a:prstGeom>
          <a:solidFill>
            <a:srgbClr val="FFFFFF">
              <a:alpha val="85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
        <p:nvSpPr>
          <p:cNvPr id="62" name="Google Shape;1664;p43">
            <a:extLst>
              <a:ext uri="{FF2B5EF4-FFF2-40B4-BE49-F238E27FC236}">
                <a16:creationId xmlns:a16="http://schemas.microsoft.com/office/drawing/2014/main" id="{80467EF5-FBC3-41C5-A721-AA6D70DEE1C4}"/>
              </a:ext>
            </a:extLst>
          </p:cNvPr>
          <p:cNvSpPr/>
          <p:nvPr/>
        </p:nvSpPr>
        <p:spPr>
          <a:xfrm>
            <a:off x="142873" y="3894581"/>
            <a:ext cx="11887200" cy="2720010"/>
          </a:xfrm>
          <a:prstGeom prst="rect">
            <a:avLst/>
          </a:prstGeom>
          <a:solidFill>
            <a:srgbClr val="FFFFFF">
              <a:alpha val="85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93344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1607" name="Google Shape;1607;p43"/>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608" name="Google Shape;1608;p43"/>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09" name="Google Shape;1609;p43"/>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10" name="Google Shape;1610;p43"/>
          <p:cNvSpPr/>
          <p:nvPr/>
        </p:nvSpPr>
        <p:spPr>
          <a:xfrm>
            <a:off x="336000" y="689550"/>
            <a:ext cx="11520000" cy="360000"/>
          </a:xfrm>
          <a:prstGeom prst="roundRect">
            <a:avLst>
              <a:gd name="adj" fmla="val 16667"/>
            </a:avLst>
          </a:prstGeom>
          <a:solidFill>
            <a:srgbClr val="1F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dirty="0">
                <a:solidFill>
                  <a:schemeClr val="lt1"/>
                </a:solidFill>
                <a:latin typeface="Montserrat"/>
                <a:ea typeface="Montserrat"/>
                <a:cs typeface="Montserrat"/>
                <a:sym typeface="Montserrat"/>
              </a:rPr>
              <a:t>Banco Comercial</a:t>
            </a:r>
            <a:endParaRPr sz="1800" dirty="0">
              <a:solidFill>
                <a:schemeClr val="lt1"/>
              </a:solidFill>
              <a:latin typeface="Montserrat"/>
              <a:ea typeface="Montserrat"/>
              <a:cs typeface="Montserrat"/>
              <a:sym typeface="Montserrat"/>
            </a:endParaRPr>
          </a:p>
        </p:txBody>
      </p:sp>
      <p:sp>
        <p:nvSpPr>
          <p:cNvPr id="1611" name="Google Shape;1611;p43"/>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a:solidFill>
                  <a:schemeClr val="lt1"/>
                </a:solidFill>
                <a:latin typeface="Montserrat"/>
                <a:ea typeface="Montserrat"/>
                <a:cs typeface="Montserrat"/>
                <a:sym typeface="Montserrat"/>
              </a:rPr>
              <a:t>Instituições Financeiras</a:t>
            </a:r>
            <a:endParaRPr sz="3200">
              <a:solidFill>
                <a:schemeClr val="lt1"/>
              </a:solidFill>
              <a:latin typeface="Montserrat"/>
              <a:ea typeface="Montserrat"/>
              <a:cs typeface="Montserrat"/>
              <a:sym typeface="Montserrat"/>
            </a:endParaRPr>
          </a:p>
        </p:txBody>
      </p:sp>
      <p:grpSp>
        <p:nvGrpSpPr>
          <p:cNvPr id="49" name="Google Shape;1688;p44">
            <a:extLst>
              <a:ext uri="{FF2B5EF4-FFF2-40B4-BE49-F238E27FC236}">
                <a16:creationId xmlns:a16="http://schemas.microsoft.com/office/drawing/2014/main" id="{37F2EB82-24E0-4BD4-9DB4-9292DF2268F8}"/>
              </a:ext>
            </a:extLst>
          </p:cNvPr>
          <p:cNvGrpSpPr/>
          <p:nvPr/>
        </p:nvGrpSpPr>
        <p:grpSpPr>
          <a:xfrm>
            <a:off x="5122041" y="4271843"/>
            <a:ext cx="1947915" cy="1998503"/>
            <a:chOff x="5122043" y="1177072"/>
            <a:chExt cx="1947915" cy="1998503"/>
          </a:xfrm>
        </p:grpSpPr>
        <p:sp>
          <p:nvSpPr>
            <p:cNvPr id="50" name="Google Shape;1689;p44">
              <a:extLst>
                <a:ext uri="{FF2B5EF4-FFF2-40B4-BE49-F238E27FC236}">
                  <a16:creationId xmlns:a16="http://schemas.microsoft.com/office/drawing/2014/main" id="{BAA36BEC-A530-460F-8953-065F0E5D4D75}"/>
                </a:ext>
              </a:extLst>
            </p:cNvPr>
            <p:cNvSpPr/>
            <p:nvPr/>
          </p:nvSpPr>
          <p:spPr>
            <a:xfrm rot="5400000">
              <a:off x="6027891" y="1568115"/>
              <a:ext cx="163910" cy="1729061"/>
            </a:xfrm>
            <a:prstGeom prst="rightBrace">
              <a:avLst>
                <a:gd name="adj1" fmla="val 8333"/>
                <a:gd name="adj2" fmla="val 50000"/>
              </a:avLst>
            </a:pr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51" name="Google Shape;1690;p44" descr="Court">
              <a:extLst>
                <a:ext uri="{FF2B5EF4-FFF2-40B4-BE49-F238E27FC236}">
                  <a16:creationId xmlns:a16="http://schemas.microsoft.com/office/drawing/2014/main" id="{50F23E9F-3CED-4D2A-B23F-74A589A6E6D7}"/>
                </a:ext>
              </a:extLst>
            </p:cNvPr>
            <p:cNvPicPr preferRelativeResize="0"/>
            <p:nvPr/>
          </p:nvPicPr>
          <p:blipFill rotWithShape="1">
            <a:blip r:embed="rId4">
              <a:alphaModFix/>
            </a:blip>
            <a:srcRect/>
            <a:stretch/>
          </p:blipFill>
          <p:spPr>
            <a:xfrm>
              <a:off x="5609999" y="1177072"/>
              <a:ext cx="972000" cy="972000"/>
            </a:xfrm>
            <a:prstGeom prst="rect">
              <a:avLst/>
            </a:prstGeom>
            <a:noFill/>
            <a:ln>
              <a:noFill/>
            </a:ln>
          </p:spPr>
        </p:pic>
        <p:sp>
          <p:nvSpPr>
            <p:cNvPr id="52" name="Google Shape;1691;p44">
              <a:extLst>
                <a:ext uri="{FF2B5EF4-FFF2-40B4-BE49-F238E27FC236}">
                  <a16:creationId xmlns:a16="http://schemas.microsoft.com/office/drawing/2014/main" id="{9150E302-47B9-486F-AA5D-DB14295DD2B0}"/>
                </a:ext>
              </a:extLst>
            </p:cNvPr>
            <p:cNvSpPr txBox="1"/>
            <p:nvPr/>
          </p:nvSpPr>
          <p:spPr>
            <a:xfrm>
              <a:off x="5217624" y="2057401"/>
              <a:ext cx="17290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dirty="0">
                  <a:solidFill>
                    <a:srgbClr val="7F7F7F"/>
                  </a:solidFill>
                  <a:latin typeface="Montserrat"/>
                  <a:ea typeface="Montserrat"/>
                  <a:cs typeface="Montserrat"/>
                  <a:sym typeface="Montserrat"/>
                </a:rPr>
                <a:t>Banco Comercial</a:t>
              </a:r>
              <a:endParaRPr dirty="0"/>
            </a:p>
          </p:txBody>
        </p:sp>
        <p:sp>
          <p:nvSpPr>
            <p:cNvPr id="53" name="Google Shape;1692;p44">
              <a:extLst>
                <a:ext uri="{FF2B5EF4-FFF2-40B4-BE49-F238E27FC236}">
                  <a16:creationId xmlns:a16="http://schemas.microsoft.com/office/drawing/2014/main" id="{1B4952BA-F13F-4A1F-9C59-F2F535DB7C52}"/>
                </a:ext>
              </a:extLst>
            </p:cNvPr>
            <p:cNvSpPr txBox="1"/>
            <p:nvPr/>
          </p:nvSpPr>
          <p:spPr>
            <a:xfrm>
              <a:off x="5122043" y="2590800"/>
              <a:ext cx="19479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7F7F7F"/>
                  </a:solidFill>
                  <a:latin typeface="Montserrat"/>
                  <a:ea typeface="Montserrat"/>
                  <a:cs typeface="Montserrat"/>
                  <a:sym typeface="Montserrat"/>
                </a:rPr>
                <a:t>Spread Bancário </a:t>
              </a:r>
              <a:endParaRPr/>
            </a:p>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Y% - </a:t>
              </a:r>
              <a:r>
                <a:rPr lang="pt-BR" sz="1600" b="1">
                  <a:solidFill>
                    <a:srgbClr val="8296B0"/>
                  </a:solidFill>
                  <a:latin typeface="Montserrat"/>
                  <a:ea typeface="Montserrat"/>
                  <a:cs typeface="Montserrat"/>
                  <a:sym typeface="Montserrat"/>
                </a:rPr>
                <a:t>X%</a:t>
              </a:r>
              <a:endParaRPr/>
            </a:p>
          </p:txBody>
        </p:sp>
      </p:grpSp>
      <p:grpSp>
        <p:nvGrpSpPr>
          <p:cNvPr id="54" name="Google Shape;1693;p44">
            <a:extLst>
              <a:ext uri="{FF2B5EF4-FFF2-40B4-BE49-F238E27FC236}">
                <a16:creationId xmlns:a16="http://schemas.microsoft.com/office/drawing/2014/main" id="{A873115E-53AD-4340-8146-FA06184BA50E}"/>
              </a:ext>
            </a:extLst>
          </p:cNvPr>
          <p:cNvGrpSpPr/>
          <p:nvPr/>
        </p:nvGrpSpPr>
        <p:grpSpPr>
          <a:xfrm>
            <a:off x="705930" y="4535839"/>
            <a:ext cx="2113470" cy="1225932"/>
            <a:chOff x="566795" y="1262355"/>
            <a:chExt cx="2113470" cy="1225932"/>
          </a:xfrm>
        </p:grpSpPr>
        <p:sp>
          <p:nvSpPr>
            <p:cNvPr id="55" name="Google Shape;1694;p44">
              <a:extLst>
                <a:ext uri="{FF2B5EF4-FFF2-40B4-BE49-F238E27FC236}">
                  <a16:creationId xmlns:a16="http://schemas.microsoft.com/office/drawing/2014/main" id="{29130A65-5AB5-47E5-8104-E6D335E7039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8296B0"/>
                  </a:solidFill>
                  <a:latin typeface="Montserrat"/>
                  <a:ea typeface="Montserrat"/>
                  <a:cs typeface="Montserrat"/>
                  <a:sym typeface="Montserrat"/>
                </a:rPr>
                <a:t>Provedores de Recursos</a:t>
              </a:r>
              <a:endParaRPr/>
            </a:p>
          </p:txBody>
        </p:sp>
        <p:pic>
          <p:nvPicPr>
            <p:cNvPr id="56" name="Google Shape;1695;p44">
              <a:extLst>
                <a:ext uri="{FF2B5EF4-FFF2-40B4-BE49-F238E27FC236}">
                  <a16:creationId xmlns:a16="http://schemas.microsoft.com/office/drawing/2014/main" id="{8EC8F19F-887A-4D78-BC5A-84CEC16567FF}"/>
                </a:ext>
              </a:extLst>
            </p:cNvPr>
            <p:cNvPicPr preferRelativeResize="0"/>
            <p:nvPr/>
          </p:nvPicPr>
          <p:blipFill rotWithShape="1">
            <a:blip r:embed="rId5">
              <a:alphaModFix/>
            </a:blip>
            <a:srcRect/>
            <a:stretch/>
          </p:blipFill>
          <p:spPr>
            <a:xfrm>
              <a:off x="1173530" y="1262355"/>
              <a:ext cx="900000" cy="900000"/>
            </a:xfrm>
            <a:prstGeom prst="rect">
              <a:avLst/>
            </a:prstGeom>
            <a:noFill/>
            <a:ln>
              <a:noFill/>
            </a:ln>
          </p:spPr>
        </p:pic>
      </p:grpSp>
      <p:grpSp>
        <p:nvGrpSpPr>
          <p:cNvPr id="57" name="Google Shape;1696;p44">
            <a:extLst>
              <a:ext uri="{FF2B5EF4-FFF2-40B4-BE49-F238E27FC236}">
                <a16:creationId xmlns:a16="http://schemas.microsoft.com/office/drawing/2014/main" id="{3080EC2D-BA89-4AA4-AAB9-107558782182}"/>
              </a:ext>
            </a:extLst>
          </p:cNvPr>
          <p:cNvGrpSpPr/>
          <p:nvPr/>
        </p:nvGrpSpPr>
        <p:grpSpPr>
          <a:xfrm>
            <a:off x="9372599" y="4535839"/>
            <a:ext cx="2113470" cy="1225932"/>
            <a:chOff x="566795" y="1262355"/>
            <a:chExt cx="2113470" cy="1225932"/>
          </a:xfrm>
        </p:grpSpPr>
        <p:sp>
          <p:nvSpPr>
            <p:cNvPr id="58" name="Google Shape;1697;p44">
              <a:extLst>
                <a:ext uri="{FF2B5EF4-FFF2-40B4-BE49-F238E27FC236}">
                  <a16:creationId xmlns:a16="http://schemas.microsoft.com/office/drawing/2014/main" id="{2FC5A508-FC2E-4203-8E4A-F7BE9FB9714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222A35"/>
                  </a:solidFill>
                  <a:latin typeface="Montserrat"/>
                  <a:ea typeface="Montserrat"/>
                  <a:cs typeface="Montserrat"/>
                  <a:sym typeface="Montserrat"/>
                </a:rPr>
                <a:t>Tomadores de Recursos</a:t>
              </a:r>
              <a:endParaRPr/>
            </a:p>
          </p:txBody>
        </p:sp>
        <p:pic>
          <p:nvPicPr>
            <p:cNvPr id="59" name="Google Shape;1698;p44">
              <a:extLst>
                <a:ext uri="{FF2B5EF4-FFF2-40B4-BE49-F238E27FC236}">
                  <a16:creationId xmlns:a16="http://schemas.microsoft.com/office/drawing/2014/main" id="{71FD6074-3970-447B-9E24-0DF1790712AE}"/>
                </a:ext>
              </a:extLst>
            </p:cNvPr>
            <p:cNvPicPr preferRelativeResize="0"/>
            <p:nvPr/>
          </p:nvPicPr>
          <p:blipFill rotWithShape="1">
            <a:blip r:embed="rId6">
              <a:alphaModFix/>
            </a:blip>
            <a:srcRect/>
            <a:stretch/>
          </p:blipFill>
          <p:spPr>
            <a:xfrm>
              <a:off x="1173530" y="1262355"/>
              <a:ext cx="900000" cy="900000"/>
            </a:xfrm>
            <a:prstGeom prst="rect">
              <a:avLst/>
            </a:prstGeom>
            <a:noFill/>
            <a:ln>
              <a:noFill/>
            </a:ln>
          </p:spPr>
        </p:pic>
      </p:grpSp>
      <p:grpSp>
        <p:nvGrpSpPr>
          <p:cNvPr id="60" name="Google Shape;1699;p44">
            <a:extLst>
              <a:ext uri="{FF2B5EF4-FFF2-40B4-BE49-F238E27FC236}">
                <a16:creationId xmlns:a16="http://schemas.microsoft.com/office/drawing/2014/main" id="{F0DC9646-3C8F-41A7-AEBF-8DEDA6134BFC}"/>
              </a:ext>
            </a:extLst>
          </p:cNvPr>
          <p:cNvGrpSpPr/>
          <p:nvPr/>
        </p:nvGrpSpPr>
        <p:grpSpPr>
          <a:xfrm>
            <a:off x="3003148" y="4484990"/>
            <a:ext cx="1935145" cy="1553554"/>
            <a:chOff x="3005815" y="1390219"/>
            <a:chExt cx="1935145" cy="1553554"/>
          </a:xfrm>
        </p:grpSpPr>
        <p:grpSp>
          <p:nvGrpSpPr>
            <p:cNvPr id="61" name="Google Shape;1700;p44">
              <a:extLst>
                <a:ext uri="{FF2B5EF4-FFF2-40B4-BE49-F238E27FC236}">
                  <a16:creationId xmlns:a16="http://schemas.microsoft.com/office/drawing/2014/main" id="{2E587422-8471-4D7C-A027-D4B7FFF274D0}"/>
                </a:ext>
              </a:extLst>
            </p:cNvPr>
            <p:cNvGrpSpPr/>
            <p:nvPr/>
          </p:nvGrpSpPr>
          <p:grpSpPr>
            <a:xfrm>
              <a:off x="3005815" y="2390001"/>
              <a:ext cx="1935145" cy="553772"/>
              <a:chOff x="3003148" y="2390002"/>
              <a:chExt cx="1935145" cy="553772"/>
            </a:xfrm>
          </p:grpSpPr>
          <p:sp>
            <p:nvSpPr>
              <p:cNvPr id="74" name="Google Shape;1701;p44">
                <a:extLst>
                  <a:ext uri="{FF2B5EF4-FFF2-40B4-BE49-F238E27FC236}">
                    <a16:creationId xmlns:a16="http://schemas.microsoft.com/office/drawing/2014/main" id="{0AB2E79B-1856-4734-9E78-D04120D97F58}"/>
                  </a:ext>
                </a:extLst>
              </p:cNvPr>
              <p:cNvSpPr txBox="1"/>
              <p:nvPr/>
            </p:nvSpPr>
            <p:spPr>
              <a:xfrm>
                <a:off x="3003148" y="26052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Juros (X%)</a:t>
                </a:r>
                <a:endParaRPr/>
              </a:p>
            </p:txBody>
          </p:sp>
          <p:cxnSp>
            <p:nvCxnSpPr>
              <p:cNvPr id="75" name="Google Shape;1702;p44">
                <a:extLst>
                  <a:ext uri="{FF2B5EF4-FFF2-40B4-BE49-F238E27FC236}">
                    <a16:creationId xmlns:a16="http://schemas.microsoft.com/office/drawing/2014/main" id="{EA96D383-8B4D-4897-8943-27B38DAA33EC}"/>
                  </a:ext>
                </a:extLst>
              </p:cNvPr>
              <p:cNvCxnSpPr/>
              <p:nvPr/>
            </p:nvCxnSpPr>
            <p:spPr>
              <a:xfrm rot="10800000">
                <a:off x="3250720" y="23900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69" name="Google Shape;1703;p44">
              <a:extLst>
                <a:ext uri="{FF2B5EF4-FFF2-40B4-BE49-F238E27FC236}">
                  <a16:creationId xmlns:a16="http://schemas.microsoft.com/office/drawing/2014/main" id="{F15D55BA-01A3-42BF-93FB-58B04D8852C8}"/>
                </a:ext>
              </a:extLst>
            </p:cNvPr>
            <p:cNvGrpSpPr/>
            <p:nvPr/>
          </p:nvGrpSpPr>
          <p:grpSpPr>
            <a:xfrm>
              <a:off x="3005815" y="1390219"/>
              <a:ext cx="1935145" cy="514781"/>
              <a:chOff x="2931084" y="1279452"/>
              <a:chExt cx="1935145" cy="514781"/>
            </a:xfrm>
          </p:grpSpPr>
          <p:cxnSp>
            <p:nvCxnSpPr>
              <p:cNvPr id="72" name="Google Shape;1704;p44">
                <a:extLst>
                  <a:ext uri="{FF2B5EF4-FFF2-40B4-BE49-F238E27FC236}">
                    <a16:creationId xmlns:a16="http://schemas.microsoft.com/office/drawing/2014/main" id="{9491E827-2DA0-4557-BBD9-3F7E9CE4D3CC}"/>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73" name="Google Shape;1705;p44">
                <a:extLst>
                  <a:ext uri="{FF2B5EF4-FFF2-40B4-BE49-F238E27FC236}">
                    <a16:creationId xmlns:a16="http://schemas.microsoft.com/office/drawing/2014/main" id="{E61D4E53-2AB8-4CC8-9874-1A73B1DD9572}"/>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Depósitos</a:t>
                </a:r>
                <a:endParaRPr/>
              </a:p>
            </p:txBody>
          </p:sp>
        </p:grpSp>
      </p:grpSp>
      <p:grpSp>
        <p:nvGrpSpPr>
          <p:cNvPr id="76" name="Google Shape;1706;p44">
            <a:extLst>
              <a:ext uri="{FF2B5EF4-FFF2-40B4-BE49-F238E27FC236}">
                <a16:creationId xmlns:a16="http://schemas.microsoft.com/office/drawing/2014/main" id="{ED3F8124-B8BC-465D-8B17-FB4F16E60533}"/>
              </a:ext>
            </a:extLst>
          </p:cNvPr>
          <p:cNvGrpSpPr/>
          <p:nvPr/>
        </p:nvGrpSpPr>
        <p:grpSpPr>
          <a:xfrm>
            <a:off x="7253704" y="4484990"/>
            <a:ext cx="1935145" cy="1553554"/>
            <a:chOff x="7454662" y="1390219"/>
            <a:chExt cx="1935145" cy="1553554"/>
          </a:xfrm>
        </p:grpSpPr>
        <p:grpSp>
          <p:nvGrpSpPr>
            <p:cNvPr id="77" name="Google Shape;1707;p44">
              <a:extLst>
                <a:ext uri="{FF2B5EF4-FFF2-40B4-BE49-F238E27FC236}">
                  <a16:creationId xmlns:a16="http://schemas.microsoft.com/office/drawing/2014/main" id="{32B307D5-CD74-4A93-AD27-F2A9B30620A7}"/>
                </a:ext>
              </a:extLst>
            </p:cNvPr>
            <p:cNvGrpSpPr/>
            <p:nvPr/>
          </p:nvGrpSpPr>
          <p:grpSpPr>
            <a:xfrm>
              <a:off x="7454662" y="2390001"/>
              <a:ext cx="1935145" cy="553772"/>
              <a:chOff x="8033779" y="2303902"/>
              <a:chExt cx="1935145" cy="553772"/>
            </a:xfrm>
          </p:grpSpPr>
          <p:sp>
            <p:nvSpPr>
              <p:cNvPr id="81" name="Google Shape;1708;p44">
                <a:extLst>
                  <a:ext uri="{FF2B5EF4-FFF2-40B4-BE49-F238E27FC236}">
                    <a16:creationId xmlns:a16="http://schemas.microsoft.com/office/drawing/2014/main" id="{F8B62477-D2ED-4BD0-BD0B-5D7C1BFD9F28}"/>
                  </a:ext>
                </a:extLst>
              </p:cNvPr>
              <p:cNvSpPr txBox="1"/>
              <p:nvPr/>
            </p:nvSpPr>
            <p:spPr>
              <a:xfrm>
                <a:off x="8033779" y="25191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Juros (Y%)</a:t>
                </a:r>
                <a:endParaRPr/>
              </a:p>
            </p:txBody>
          </p:sp>
          <p:cxnSp>
            <p:nvCxnSpPr>
              <p:cNvPr id="82" name="Google Shape;1709;p44">
                <a:extLst>
                  <a:ext uri="{FF2B5EF4-FFF2-40B4-BE49-F238E27FC236}">
                    <a16:creationId xmlns:a16="http://schemas.microsoft.com/office/drawing/2014/main" id="{915A792D-86DD-4A27-82B4-AF3834953006}"/>
                  </a:ext>
                </a:extLst>
              </p:cNvPr>
              <p:cNvCxnSpPr/>
              <p:nvPr/>
            </p:nvCxnSpPr>
            <p:spPr>
              <a:xfrm rot="10800000">
                <a:off x="8281351" y="23039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78" name="Google Shape;1710;p44">
              <a:extLst>
                <a:ext uri="{FF2B5EF4-FFF2-40B4-BE49-F238E27FC236}">
                  <a16:creationId xmlns:a16="http://schemas.microsoft.com/office/drawing/2014/main" id="{37FE95D5-CD00-4C77-9F72-218DBAA8D4C7}"/>
                </a:ext>
              </a:extLst>
            </p:cNvPr>
            <p:cNvGrpSpPr/>
            <p:nvPr/>
          </p:nvGrpSpPr>
          <p:grpSpPr>
            <a:xfrm>
              <a:off x="7454662" y="1390219"/>
              <a:ext cx="1935145" cy="514781"/>
              <a:chOff x="2931084" y="1279452"/>
              <a:chExt cx="1935145" cy="514781"/>
            </a:xfrm>
          </p:grpSpPr>
          <p:cxnSp>
            <p:nvCxnSpPr>
              <p:cNvPr id="79" name="Google Shape;1711;p44">
                <a:extLst>
                  <a:ext uri="{FF2B5EF4-FFF2-40B4-BE49-F238E27FC236}">
                    <a16:creationId xmlns:a16="http://schemas.microsoft.com/office/drawing/2014/main" id="{758BD3AF-8708-4AB4-80CC-76026DFE0E0B}"/>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80" name="Google Shape;1712;p44">
                <a:extLst>
                  <a:ext uri="{FF2B5EF4-FFF2-40B4-BE49-F238E27FC236}">
                    <a16:creationId xmlns:a16="http://schemas.microsoft.com/office/drawing/2014/main" id="{7B1447D0-A647-4061-A659-3C9697B2A60D}"/>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Empréstimos</a:t>
                </a:r>
                <a:endParaRPr/>
              </a:p>
            </p:txBody>
          </p:sp>
        </p:grpSp>
      </p:grpSp>
      <p:sp>
        <p:nvSpPr>
          <p:cNvPr id="83" name="Google Shape;1687;p44">
            <a:extLst>
              <a:ext uri="{FF2B5EF4-FFF2-40B4-BE49-F238E27FC236}">
                <a16:creationId xmlns:a16="http://schemas.microsoft.com/office/drawing/2014/main" id="{0E988BEB-5750-4CC1-BD38-CC249FA8959A}"/>
              </a:ext>
            </a:extLst>
          </p:cNvPr>
          <p:cNvSpPr/>
          <p:nvPr/>
        </p:nvSpPr>
        <p:spPr>
          <a:xfrm>
            <a:off x="7416386" y="1494948"/>
            <a:ext cx="2826141" cy="2117411"/>
          </a:xfrm>
          <a:prstGeom prst="triangle">
            <a:avLst>
              <a:gd name="adj" fmla="val 50000"/>
            </a:avLst>
          </a:prstGeom>
          <a:solidFill>
            <a:schemeClr val="lt1"/>
          </a:solidFill>
          <a:ln w="38100" cap="flat" cmpd="sng">
            <a:solidFill>
              <a:srgbClr val="2731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4" name="Google Shape;1716;p44">
            <a:extLst>
              <a:ext uri="{FF2B5EF4-FFF2-40B4-BE49-F238E27FC236}">
                <a16:creationId xmlns:a16="http://schemas.microsoft.com/office/drawing/2014/main" id="{97FCEE06-3727-482B-A426-AA3E9111CD34}"/>
              </a:ext>
            </a:extLst>
          </p:cNvPr>
          <p:cNvSpPr txBox="1"/>
          <p:nvPr/>
        </p:nvSpPr>
        <p:spPr>
          <a:xfrm>
            <a:off x="8446626" y="152604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Grandes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R$ 150 mi</a:t>
            </a:r>
            <a:endParaRPr sz="1400" dirty="0"/>
          </a:p>
        </p:txBody>
      </p:sp>
      <p:sp>
        <p:nvSpPr>
          <p:cNvPr id="85" name="Google Shape;1717;p44">
            <a:extLst>
              <a:ext uri="{FF2B5EF4-FFF2-40B4-BE49-F238E27FC236}">
                <a16:creationId xmlns:a16="http://schemas.microsoft.com/office/drawing/2014/main" id="{5C68853A-B26B-413B-82F4-1CF49A1AED7E}"/>
              </a:ext>
            </a:extLst>
          </p:cNvPr>
          <p:cNvSpPr txBox="1"/>
          <p:nvPr/>
        </p:nvSpPr>
        <p:spPr>
          <a:xfrm>
            <a:off x="8883794" y="2363199"/>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Médias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R$ 5 mi – R$ 150 mi</a:t>
            </a:r>
            <a:endParaRPr sz="1400" dirty="0"/>
          </a:p>
        </p:txBody>
      </p:sp>
      <p:sp>
        <p:nvSpPr>
          <p:cNvPr id="86" name="Google Shape;1718;p44">
            <a:extLst>
              <a:ext uri="{FF2B5EF4-FFF2-40B4-BE49-F238E27FC236}">
                <a16:creationId xmlns:a16="http://schemas.microsoft.com/office/drawing/2014/main" id="{685586A5-EE6F-4D1C-83F6-4775DE3DFF40}"/>
              </a:ext>
            </a:extLst>
          </p:cNvPr>
          <p:cNvSpPr txBox="1"/>
          <p:nvPr/>
        </p:nvSpPr>
        <p:spPr>
          <a:xfrm>
            <a:off x="9487898" y="3181512"/>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Pequenas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R$ 5 mi</a:t>
            </a:r>
            <a:endParaRPr sz="1400" dirty="0"/>
          </a:p>
        </p:txBody>
      </p:sp>
      <p:sp>
        <p:nvSpPr>
          <p:cNvPr id="87" name="Google Shape;1719;p44">
            <a:extLst>
              <a:ext uri="{FF2B5EF4-FFF2-40B4-BE49-F238E27FC236}">
                <a16:creationId xmlns:a16="http://schemas.microsoft.com/office/drawing/2014/main" id="{D1AAB236-D77C-4F58-8CDE-79BA913DC836}"/>
              </a:ext>
            </a:extLst>
          </p:cNvPr>
          <p:cNvSpPr txBox="1"/>
          <p:nvPr/>
        </p:nvSpPr>
        <p:spPr>
          <a:xfrm>
            <a:off x="6812781" y="156840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Private Bank</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R$ 3 mi</a:t>
            </a:r>
            <a:endParaRPr sz="1400" dirty="0"/>
          </a:p>
        </p:txBody>
      </p:sp>
      <p:sp>
        <p:nvSpPr>
          <p:cNvPr id="88" name="Google Shape;1720;p44">
            <a:extLst>
              <a:ext uri="{FF2B5EF4-FFF2-40B4-BE49-F238E27FC236}">
                <a16:creationId xmlns:a16="http://schemas.microsoft.com/office/drawing/2014/main" id="{A7618F34-859D-426A-8D7B-11239D9825DE}"/>
              </a:ext>
            </a:extLst>
          </p:cNvPr>
          <p:cNvSpPr txBox="1"/>
          <p:nvPr/>
        </p:nvSpPr>
        <p:spPr>
          <a:xfrm>
            <a:off x="5776692" y="2357778"/>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Prime / </a:t>
            </a:r>
            <a:r>
              <a:rPr lang="pt-BR" sz="1100" b="1" dirty="0" err="1">
                <a:solidFill>
                  <a:schemeClr val="dk1"/>
                </a:solidFill>
                <a:latin typeface="Montserrat"/>
                <a:ea typeface="Montserrat"/>
                <a:cs typeface="Montserrat"/>
                <a:sym typeface="Montserrat"/>
              </a:rPr>
              <a:t>Personnalite</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R$ 10 k – R$ 3 mi</a:t>
            </a:r>
            <a:endParaRPr sz="1400" dirty="0"/>
          </a:p>
        </p:txBody>
      </p:sp>
      <p:sp>
        <p:nvSpPr>
          <p:cNvPr id="89" name="Google Shape;1721;p44">
            <a:extLst>
              <a:ext uri="{FF2B5EF4-FFF2-40B4-BE49-F238E27FC236}">
                <a16:creationId xmlns:a16="http://schemas.microsoft.com/office/drawing/2014/main" id="{1BC860DE-ED21-4BA5-BC36-A3218321DA7B}"/>
              </a:ext>
            </a:extLst>
          </p:cNvPr>
          <p:cNvSpPr txBox="1"/>
          <p:nvPr/>
        </p:nvSpPr>
        <p:spPr>
          <a:xfrm>
            <a:off x="5571687" y="3191199"/>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Varejo</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R$ 10 k</a:t>
            </a:r>
            <a:endParaRPr sz="1400" dirty="0"/>
          </a:p>
        </p:txBody>
      </p:sp>
      <p:sp>
        <p:nvSpPr>
          <p:cNvPr id="90" name="Google Shape;1722;p44">
            <a:extLst>
              <a:ext uri="{FF2B5EF4-FFF2-40B4-BE49-F238E27FC236}">
                <a16:creationId xmlns:a16="http://schemas.microsoft.com/office/drawing/2014/main" id="{9A91572C-8325-4DBA-88FA-4444C9626D5B}"/>
              </a:ext>
            </a:extLst>
          </p:cNvPr>
          <p:cNvSpPr txBox="1"/>
          <p:nvPr/>
        </p:nvSpPr>
        <p:spPr>
          <a:xfrm>
            <a:off x="5835679" y="1276132"/>
            <a:ext cx="1527645" cy="3473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Física</a:t>
            </a:r>
            <a:endParaRPr sz="1600" b="1" dirty="0">
              <a:solidFill>
                <a:schemeClr val="dk1"/>
              </a:solidFill>
              <a:latin typeface="Montserrat"/>
              <a:ea typeface="Montserrat"/>
              <a:cs typeface="Montserrat"/>
              <a:sym typeface="Montserrat"/>
            </a:endParaRPr>
          </a:p>
        </p:txBody>
      </p:sp>
      <p:sp>
        <p:nvSpPr>
          <p:cNvPr id="91" name="Google Shape;1723;p44">
            <a:extLst>
              <a:ext uri="{FF2B5EF4-FFF2-40B4-BE49-F238E27FC236}">
                <a16:creationId xmlns:a16="http://schemas.microsoft.com/office/drawing/2014/main" id="{29D28833-7156-487C-A084-5109E9DC9030}"/>
              </a:ext>
            </a:extLst>
          </p:cNvPr>
          <p:cNvSpPr txBox="1"/>
          <p:nvPr/>
        </p:nvSpPr>
        <p:spPr>
          <a:xfrm>
            <a:off x="10224223" y="1279633"/>
            <a:ext cx="169999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Jurídica</a:t>
            </a:r>
            <a:endParaRPr sz="1600" b="1" dirty="0">
              <a:solidFill>
                <a:schemeClr val="dk1"/>
              </a:solidFill>
              <a:latin typeface="Montserrat"/>
              <a:ea typeface="Montserrat"/>
              <a:cs typeface="Montserrat"/>
              <a:sym typeface="Montserrat"/>
            </a:endParaRPr>
          </a:p>
        </p:txBody>
      </p:sp>
      <p:pic>
        <p:nvPicPr>
          <p:cNvPr id="92" name="Google Shape;1725;p44">
            <a:extLst>
              <a:ext uri="{FF2B5EF4-FFF2-40B4-BE49-F238E27FC236}">
                <a16:creationId xmlns:a16="http://schemas.microsoft.com/office/drawing/2014/main" id="{4FCC9446-C5B3-42C2-92C0-37E7AA4BAACA}"/>
              </a:ext>
            </a:extLst>
          </p:cNvPr>
          <p:cNvPicPr preferRelativeResize="0"/>
          <p:nvPr/>
        </p:nvPicPr>
        <p:blipFill rotWithShape="1">
          <a:blip r:embed="rId7">
            <a:alphaModFix/>
          </a:blip>
          <a:srcRect/>
          <a:stretch/>
        </p:blipFill>
        <p:spPr>
          <a:xfrm>
            <a:off x="6277989" y="1569879"/>
            <a:ext cx="697967" cy="668885"/>
          </a:xfrm>
          <a:prstGeom prst="rect">
            <a:avLst/>
          </a:prstGeom>
          <a:noFill/>
          <a:ln>
            <a:noFill/>
          </a:ln>
        </p:spPr>
      </p:pic>
      <p:pic>
        <p:nvPicPr>
          <p:cNvPr id="93" name="Google Shape;1726;p44">
            <a:extLst>
              <a:ext uri="{FF2B5EF4-FFF2-40B4-BE49-F238E27FC236}">
                <a16:creationId xmlns:a16="http://schemas.microsoft.com/office/drawing/2014/main" id="{D908B6F2-8CDA-44A1-A440-6F1084872DEB}"/>
              </a:ext>
            </a:extLst>
          </p:cNvPr>
          <p:cNvPicPr preferRelativeResize="0"/>
          <p:nvPr/>
        </p:nvPicPr>
        <p:blipFill rotWithShape="1">
          <a:blip r:embed="rId8">
            <a:alphaModFix/>
          </a:blip>
          <a:srcRect/>
          <a:stretch/>
        </p:blipFill>
        <p:spPr>
          <a:xfrm>
            <a:off x="10886725" y="1622484"/>
            <a:ext cx="563673" cy="563673"/>
          </a:xfrm>
          <a:prstGeom prst="rect">
            <a:avLst/>
          </a:prstGeom>
          <a:noFill/>
          <a:ln>
            <a:noFill/>
          </a:ln>
        </p:spPr>
      </p:pic>
      <p:cxnSp>
        <p:nvCxnSpPr>
          <p:cNvPr id="96" name="Google Shape;1713;p44">
            <a:extLst>
              <a:ext uri="{FF2B5EF4-FFF2-40B4-BE49-F238E27FC236}">
                <a16:creationId xmlns:a16="http://schemas.microsoft.com/office/drawing/2014/main" id="{1B63F861-F47E-4823-8763-793E04AF96DE}"/>
              </a:ext>
            </a:extLst>
          </p:cNvPr>
          <p:cNvCxnSpPr>
            <a:cxnSpLocks/>
          </p:cNvCxnSpPr>
          <p:nvPr/>
        </p:nvCxnSpPr>
        <p:spPr>
          <a:xfrm>
            <a:off x="8315325" y="2241151"/>
            <a:ext cx="1019175" cy="0"/>
          </a:xfrm>
          <a:prstGeom prst="straightConnector1">
            <a:avLst/>
          </a:prstGeom>
          <a:noFill/>
          <a:ln w="38100" cap="flat" cmpd="sng">
            <a:solidFill>
              <a:srgbClr val="27313D"/>
            </a:solidFill>
            <a:prstDash val="solid"/>
            <a:miter lim="800000"/>
            <a:headEnd type="none" w="sm" len="sm"/>
            <a:tailEnd type="none" w="sm" len="sm"/>
          </a:ln>
        </p:spPr>
      </p:cxnSp>
      <p:cxnSp>
        <p:nvCxnSpPr>
          <p:cNvPr id="97" name="Google Shape;1715;p44">
            <a:extLst>
              <a:ext uri="{FF2B5EF4-FFF2-40B4-BE49-F238E27FC236}">
                <a16:creationId xmlns:a16="http://schemas.microsoft.com/office/drawing/2014/main" id="{FC0B95D1-B83B-43F7-AE46-F7BA6BBB5C4B}"/>
              </a:ext>
            </a:extLst>
          </p:cNvPr>
          <p:cNvCxnSpPr>
            <a:cxnSpLocks/>
            <a:stCxn id="83" idx="3"/>
          </p:cNvCxnSpPr>
          <p:nvPr/>
        </p:nvCxnSpPr>
        <p:spPr>
          <a:xfrm flipV="1">
            <a:off x="8829457" y="1474727"/>
            <a:ext cx="4320" cy="2137632"/>
          </a:xfrm>
          <a:prstGeom prst="straightConnector1">
            <a:avLst/>
          </a:prstGeom>
          <a:noFill/>
          <a:ln w="38100" cap="flat" cmpd="sng">
            <a:solidFill>
              <a:srgbClr val="27313D"/>
            </a:solidFill>
            <a:prstDash val="solid"/>
            <a:miter lim="800000"/>
            <a:headEnd type="none" w="sm" len="sm"/>
            <a:tailEnd type="none" w="sm" len="sm"/>
          </a:ln>
        </p:spPr>
      </p:cxnSp>
      <p:cxnSp>
        <p:nvCxnSpPr>
          <p:cNvPr id="98" name="Google Shape;1713;p44">
            <a:extLst>
              <a:ext uri="{FF2B5EF4-FFF2-40B4-BE49-F238E27FC236}">
                <a16:creationId xmlns:a16="http://schemas.microsoft.com/office/drawing/2014/main" id="{658FA306-EFAC-453D-879D-BC3E694FEA0F}"/>
              </a:ext>
            </a:extLst>
          </p:cNvPr>
          <p:cNvCxnSpPr>
            <a:cxnSpLocks/>
          </p:cNvCxnSpPr>
          <p:nvPr/>
        </p:nvCxnSpPr>
        <p:spPr>
          <a:xfrm>
            <a:off x="7858125" y="2955526"/>
            <a:ext cx="1962150" cy="0"/>
          </a:xfrm>
          <a:prstGeom prst="straightConnector1">
            <a:avLst/>
          </a:prstGeom>
          <a:noFill/>
          <a:ln w="38100" cap="flat" cmpd="sng">
            <a:solidFill>
              <a:srgbClr val="27313D"/>
            </a:solidFill>
            <a:prstDash val="solid"/>
            <a:miter lim="800000"/>
            <a:headEnd type="none" w="sm" len="sm"/>
            <a:tailEnd type="none" w="sm" len="sm"/>
          </a:ln>
        </p:spPr>
      </p:cxnSp>
      <p:sp>
        <p:nvSpPr>
          <p:cNvPr id="2" name="Rectangle: Rounded Corners 1">
            <a:extLst>
              <a:ext uri="{FF2B5EF4-FFF2-40B4-BE49-F238E27FC236}">
                <a16:creationId xmlns:a16="http://schemas.microsoft.com/office/drawing/2014/main" id="{01CFC00A-1E3F-4FA6-975D-5D28C452DA49}"/>
              </a:ext>
            </a:extLst>
          </p:cNvPr>
          <p:cNvSpPr/>
          <p:nvPr/>
        </p:nvSpPr>
        <p:spPr>
          <a:xfrm>
            <a:off x="336000" y="1276132"/>
            <a:ext cx="5449662" cy="2508640"/>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dirty="0">
                <a:solidFill>
                  <a:schemeClr val="tx1"/>
                </a:solidFill>
              </a:rPr>
              <a:t>Executam operações de crédito de curto prazo</a:t>
            </a:r>
          </a:p>
          <a:p>
            <a:endParaRPr lang="pt-BR" dirty="0">
              <a:solidFill>
                <a:schemeClr val="tx1"/>
              </a:solidFill>
            </a:endParaRPr>
          </a:p>
          <a:p>
            <a:pPr marL="285750" indent="-285750">
              <a:buFont typeface="Arial" panose="020B0604020202020204" pitchFamily="34" charset="0"/>
              <a:buChar char="•"/>
            </a:pPr>
            <a:r>
              <a:rPr lang="pt-BR" dirty="0">
                <a:solidFill>
                  <a:schemeClr val="tx1"/>
                </a:solidFill>
              </a:rPr>
              <a:t>Possuem capacidade de “criação de moeda”</a:t>
            </a:r>
          </a:p>
          <a:p>
            <a:pPr marL="285750" indent="-285750">
              <a:buFont typeface="Arial" panose="020B0604020202020204" pitchFamily="34" charset="0"/>
              <a:buChar char="•"/>
            </a:pPr>
            <a:endParaRPr lang="pt-BR" dirty="0">
              <a:solidFill>
                <a:schemeClr val="tx1"/>
              </a:solidFill>
            </a:endParaRPr>
          </a:p>
          <a:p>
            <a:pPr marL="285750" indent="-285750">
              <a:buFont typeface="Arial" panose="020B0604020202020204" pitchFamily="34" charset="0"/>
              <a:buChar char="•"/>
            </a:pPr>
            <a:r>
              <a:rPr lang="en-US" dirty="0" err="1">
                <a:solidFill>
                  <a:schemeClr val="tx1"/>
                </a:solidFill>
              </a:rPr>
              <a:t>Operações</a:t>
            </a:r>
            <a:r>
              <a:rPr lang="en-US" dirty="0">
                <a:solidFill>
                  <a:schemeClr val="tx1"/>
                </a:solidFill>
              </a:rPr>
              <a:t>: </a:t>
            </a:r>
            <a:r>
              <a:rPr lang="en-US" dirty="0" err="1">
                <a:solidFill>
                  <a:schemeClr val="tx1"/>
                </a:solidFill>
              </a:rPr>
              <a:t>transferências</a:t>
            </a:r>
            <a:r>
              <a:rPr lang="en-US" dirty="0">
                <a:solidFill>
                  <a:schemeClr val="tx1"/>
                </a:solidFill>
              </a:rPr>
              <a:t>, </a:t>
            </a:r>
            <a:r>
              <a:rPr lang="en-US" dirty="0" err="1">
                <a:solidFill>
                  <a:schemeClr val="tx1"/>
                </a:solidFill>
              </a:rPr>
              <a:t>pagamentos</a:t>
            </a:r>
            <a:r>
              <a:rPr lang="en-US" dirty="0">
                <a:solidFill>
                  <a:schemeClr val="tx1"/>
                </a:solidFill>
              </a:rPr>
              <a:t>, </a:t>
            </a:r>
            <a:r>
              <a:rPr lang="en-US" dirty="0" err="1">
                <a:solidFill>
                  <a:schemeClr val="tx1"/>
                </a:solidFill>
              </a:rPr>
              <a:t>custódia</a:t>
            </a:r>
            <a:r>
              <a:rPr lang="en-US" dirty="0">
                <a:solidFill>
                  <a:schemeClr val="tx1"/>
                </a:solidFill>
              </a:rPr>
              <a:t> de </a:t>
            </a:r>
            <a:r>
              <a:rPr lang="en-US" dirty="0" err="1">
                <a:solidFill>
                  <a:schemeClr val="tx1"/>
                </a:solidFill>
              </a:rPr>
              <a:t>valores</a:t>
            </a:r>
            <a:r>
              <a:rPr lang="en-US" dirty="0">
                <a:solidFill>
                  <a:schemeClr val="tx1"/>
                </a:solidFill>
              </a:rPr>
              <a:t>, </a:t>
            </a:r>
            <a:r>
              <a:rPr lang="en-US" dirty="0" err="1">
                <a:solidFill>
                  <a:schemeClr val="tx1"/>
                </a:solidFill>
              </a:rPr>
              <a:t>prestação</a:t>
            </a:r>
            <a:r>
              <a:rPr lang="en-US" dirty="0">
                <a:solidFill>
                  <a:schemeClr val="tx1"/>
                </a:solidFill>
              </a:rPr>
              <a:t> de </a:t>
            </a:r>
            <a:r>
              <a:rPr lang="en-US" dirty="0" err="1">
                <a:solidFill>
                  <a:schemeClr val="tx1"/>
                </a:solidFill>
              </a:rPr>
              <a:t>serviços</a:t>
            </a:r>
            <a:r>
              <a:rPr lang="en-US" dirty="0">
                <a:solidFill>
                  <a:schemeClr val="tx1"/>
                </a:solidFill>
              </a:rPr>
              <a:t>, entre outros</a:t>
            </a:r>
          </a:p>
        </p:txBody>
      </p:sp>
      <p:sp>
        <p:nvSpPr>
          <p:cNvPr id="47" name="Google Shape;1664;p43">
            <a:extLst>
              <a:ext uri="{FF2B5EF4-FFF2-40B4-BE49-F238E27FC236}">
                <a16:creationId xmlns:a16="http://schemas.microsoft.com/office/drawing/2014/main" id="{C80481D8-A5F6-47FF-ACF7-66AB0F43E2BD}"/>
              </a:ext>
            </a:extLst>
          </p:cNvPr>
          <p:cNvSpPr/>
          <p:nvPr/>
        </p:nvSpPr>
        <p:spPr>
          <a:xfrm>
            <a:off x="5837925" y="1162257"/>
            <a:ext cx="6077849" cy="2720010"/>
          </a:xfrm>
          <a:prstGeom prst="rect">
            <a:avLst/>
          </a:prstGeom>
          <a:solidFill>
            <a:srgbClr val="FFFFFF">
              <a:alpha val="85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300446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1607" name="Google Shape;1607;p43"/>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608" name="Google Shape;1608;p43"/>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09" name="Google Shape;1609;p43"/>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610" name="Google Shape;1610;p43"/>
          <p:cNvSpPr/>
          <p:nvPr/>
        </p:nvSpPr>
        <p:spPr>
          <a:xfrm>
            <a:off x="336000" y="689550"/>
            <a:ext cx="11520000" cy="360000"/>
          </a:xfrm>
          <a:prstGeom prst="roundRect">
            <a:avLst>
              <a:gd name="adj" fmla="val 16667"/>
            </a:avLst>
          </a:prstGeom>
          <a:solidFill>
            <a:srgbClr val="1F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dirty="0">
                <a:solidFill>
                  <a:schemeClr val="lt1"/>
                </a:solidFill>
                <a:latin typeface="Montserrat"/>
                <a:ea typeface="Montserrat"/>
                <a:cs typeface="Montserrat"/>
                <a:sym typeface="Montserrat"/>
              </a:rPr>
              <a:t>Banco Comercial</a:t>
            </a:r>
            <a:endParaRPr sz="1800" dirty="0">
              <a:solidFill>
                <a:schemeClr val="lt1"/>
              </a:solidFill>
              <a:latin typeface="Montserrat"/>
              <a:ea typeface="Montserrat"/>
              <a:cs typeface="Montserrat"/>
              <a:sym typeface="Montserrat"/>
            </a:endParaRPr>
          </a:p>
        </p:txBody>
      </p:sp>
      <p:sp>
        <p:nvSpPr>
          <p:cNvPr id="1611" name="Google Shape;1611;p43"/>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a:solidFill>
                  <a:schemeClr val="lt1"/>
                </a:solidFill>
                <a:latin typeface="Montserrat"/>
                <a:ea typeface="Montserrat"/>
                <a:cs typeface="Montserrat"/>
                <a:sym typeface="Montserrat"/>
              </a:rPr>
              <a:t>Instituições Financeiras</a:t>
            </a:r>
            <a:endParaRPr sz="3200">
              <a:solidFill>
                <a:schemeClr val="lt1"/>
              </a:solidFill>
              <a:latin typeface="Montserrat"/>
              <a:ea typeface="Montserrat"/>
              <a:cs typeface="Montserrat"/>
              <a:sym typeface="Montserrat"/>
            </a:endParaRPr>
          </a:p>
        </p:txBody>
      </p:sp>
      <p:grpSp>
        <p:nvGrpSpPr>
          <p:cNvPr id="49" name="Google Shape;1688;p44">
            <a:extLst>
              <a:ext uri="{FF2B5EF4-FFF2-40B4-BE49-F238E27FC236}">
                <a16:creationId xmlns:a16="http://schemas.microsoft.com/office/drawing/2014/main" id="{37F2EB82-24E0-4BD4-9DB4-9292DF2268F8}"/>
              </a:ext>
            </a:extLst>
          </p:cNvPr>
          <p:cNvGrpSpPr/>
          <p:nvPr/>
        </p:nvGrpSpPr>
        <p:grpSpPr>
          <a:xfrm>
            <a:off x="5122041" y="4271843"/>
            <a:ext cx="1947915" cy="1998503"/>
            <a:chOff x="5122043" y="1177072"/>
            <a:chExt cx="1947915" cy="1998503"/>
          </a:xfrm>
        </p:grpSpPr>
        <p:sp>
          <p:nvSpPr>
            <p:cNvPr id="50" name="Google Shape;1689;p44">
              <a:extLst>
                <a:ext uri="{FF2B5EF4-FFF2-40B4-BE49-F238E27FC236}">
                  <a16:creationId xmlns:a16="http://schemas.microsoft.com/office/drawing/2014/main" id="{BAA36BEC-A530-460F-8953-065F0E5D4D75}"/>
                </a:ext>
              </a:extLst>
            </p:cNvPr>
            <p:cNvSpPr/>
            <p:nvPr/>
          </p:nvSpPr>
          <p:spPr>
            <a:xfrm rot="5400000">
              <a:off x="6027891" y="1568115"/>
              <a:ext cx="163910" cy="1729061"/>
            </a:xfrm>
            <a:prstGeom prst="rightBrace">
              <a:avLst>
                <a:gd name="adj1" fmla="val 8333"/>
                <a:gd name="adj2" fmla="val 50000"/>
              </a:avLst>
            </a:pr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51" name="Google Shape;1690;p44" descr="Court">
              <a:extLst>
                <a:ext uri="{FF2B5EF4-FFF2-40B4-BE49-F238E27FC236}">
                  <a16:creationId xmlns:a16="http://schemas.microsoft.com/office/drawing/2014/main" id="{50F23E9F-3CED-4D2A-B23F-74A589A6E6D7}"/>
                </a:ext>
              </a:extLst>
            </p:cNvPr>
            <p:cNvPicPr preferRelativeResize="0"/>
            <p:nvPr/>
          </p:nvPicPr>
          <p:blipFill rotWithShape="1">
            <a:blip r:embed="rId4">
              <a:alphaModFix/>
            </a:blip>
            <a:srcRect/>
            <a:stretch/>
          </p:blipFill>
          <p:spPr>
            <a:xfrm>
              <a:off x="5609999" y="1177072"/>
              <a:ext cx="972000" cy="972000"/>
            </a:xfrm>
            <a:prstGeom prst="rect">
              <a:avLst/>
            </a:prstGeom>
            <a:noFill/>
            <a:ln>
              <a:noFill/>
            </a:ln>
          </p:spPr>
        </p:pic>
        <p:sp>
          <p:nvSpPr>
            <p:cNvPr id="52" name="Google Shape;1691;p44">
              <a:extLst>
                <a:ext uri="{FF2B5EF4-FFF2-40B4-BE49-F238E27FC236}">
                  <a16:creationId xmlns:a16="http://schemas.microsoft.com/office/drawing/2014/main" id="{9150E302-47B9-486F-AA5D-DB14295DD2B0}"/>
                </a:ext>
              </a:extLst>
            </p:cNvPr>
            <p:cNvSpPr txBox="1"/>
            <p:nvPr/>
          </p:nvSpPr>
          <p:spPr>
            <a:xfrm>
              <a:off x="5217624" y="2057401"/>
              <a:ext cx="17290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dirty="0">
                  <a:solidFill>
                    <a:srgbClr val="7F7F7F"/>
                  </a:solidFill>
                  <a:latin typeface="Montserrat"/>
                  <a:ea typeface="Montserrat"/>
                  <a:cs typeface="Montserrat"/>
                  <a:sym typeface="Montserrat"/>
                </a:rPr>
                <a:t>Banco Comercial</a:t>
              </a:r>
              <a:endParaRPr dirty="0"/>
            </a:p>
          </p:txBody>
        </p:sp>
        <p:sp>
          <p:nvSpPr>
            <p:cNvPr id="53" name="Google Shape;1692;p44">
              <a:extLst>
                <a:ext uri="{FF2B5EF4-FFF2-40B4-BE49-F238E27FC236}">
                  <a16:creationId xmlns:a16="http://schemas.microsoft.com/office/drawing/2014/main" id="{1B4952BA-F13F-4A1F-9C59-F2F535DB7C52}"/>
                </a:ext>
              </a:extLst>
            </p:cNvPr>
            <p:cNvSpPr txBox="1"/>
            <p:nvPr/>
          </p:nvSpPr>
          <p:spPr>
            <a:xfrm>
              <a:off x="5122043" y="2590800"/>
              <a:ext cx="19479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7F7F7F"/>
                  </a:solidFill>
                  <a:latin typeface="Montserrat"/>
                  <a:ea typeface="Montserrat"/>
                  <a:cs typeface="Montserrat"/>
                  <a:sym typeface="Montserrat"/>
                </a:rPr>
                <a:t>Spread Bancário </a:t>
              </a:r>
              <a:endParaRPr/>
            </a:p>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Y% - </a:t>
              </a:r>
              <a:r>
                <a:rPr lang="pt-BR" sz="1600" b="1">
                  <a:solidFill>
                    <a:srgbClr val="8296B0"/>
                  </a:solidFill>
                  <a:latin typeface="Montserrat"/>
                  <a:ea typeface="Montserrat"/>
                  <a:cs typeface="Montserrat"/>
                  <a:sym typeface="Montserrat"/>
                </a:rPr>
                <a:t>X%</a:t>
              </a:r>
              <a:endParaRPr/>
            </a:p>
          </p:txBody>
        </p:sp>
      </p:grpSp>
      <p:grpSp>
        <p:nvGrpSpPr>
          <p:cNvPr id="54" name="Google Shape;1693;p44">
            <a:extLst>
              <a:ext uri="{FF2B5EF4-FFF2-40B4-BE49-F238E27FC236}">
                <a16:creationId xmlns:a16="http://schemas.microsoft.com/office/drawing/2014/main" id="{A873115E-53AD-4340-8146-FA06184BA50E}"/>
              </a:ext>
            </a:extLst>
          </p:cNvPr>
          <p:cNvGrpSpPr/>
          <p:nvPr/>
        </p:nvGrpSpPr>
        <p:grpSpPr>
          <a:xfrm>
            <a:off x="705930" y="4535839"/>
            <a:ext cx="2113470" cy="1225932"/>
            <a:chOff x="566795" y="1262355"/>
            <a:chExt cx="2113470" cy="1225932"/>
          </a:xfrm>
        </p:grpSpPr>
        <p:sp>
          <p:nvSpPr>
            <p:cNvPr id="55" name="Google Shape;1694;p44">
              <a:extLst>
                <a:ext uri="{FF2B5EF4-FFF2-40B4-BE49-F238E27FC236}">
                  <a16:creationId xmlns:a16="http://schemas.microsoft.com/office/drawing/2014/main" id="{29130A65-5AB5-47E5-8104-E6D335E7039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8296B0"/>
                  </a:solidFill>
                  <a:latin typeface="Montserrat"/>
                  <a:ea typeface="Montserrat"/>
                  <a:cs typeface="Montserrat"/>
                  <a:sym typeface="Montserrat"/>
                </a:rPr>
                <a:t>Provedores de Recursos</a:t>
              </a:r>
              <a:endParaRPr/>
            </a:p>
          </p:txBody>
        </p:sp>
        <p:pic>
          <p:nvPicPr>
            <p:cNvPr id="56" name="Google Shape;1695;p44">
              <a:extLst>
                <a:ext uri="{FF2B5EF4-FFF2-40B4-BE49-F238E27FC236}">
                  <a16:creationId xmlns:a16="http://schemas.microsoft.com/office/drawing/2014/main" id="{8EC8F19F-887A-4D78-BC5A-84CEC16567FF}"/>
                </a:ext>
              </a:extLst>
            </p:cNvPr>
            <p:cNvPicPr preferRelativeResize="0"/>
            <p:nvPr/>
          </p:nvPicPr>
          <p:blipFill rotWithShape="1">
            <a:blip r:embed="rId5">
              <a:alphaModFix/>
            </a:blip>
            <a:srcRect/>
            <a:stretch/>
          </p:blipFill>
          <p:spPr>
            <a:xfrm>
              <a:off x="1173530" y="1262355"/>
              <a:ext cx="900000" cy="900000"/>
            </a:xfrm>
            <a:prstGeom prst="rect">
              <a:avLst/>
            </a:prstGeom>
            <a:noFill/>
            <a:ln>
              <a:noFill/>
            </a:ln>
          </p:spPr>
        </p:pic>
      </p:grpSp>
      <p:grpSp>
        <p:nvGrpSpPr>
          <p:cNvPr id="57" name="Google Shape;1696;p44">
            <a:extLst>
              <a:ext uri="{FF2B5EF4-FFF2-40B4-BE49-F238E27FC236}">
                <a16:creationId xmlns:a16="http://schemas.microsoft.com/office/drawing/2014/main" id="{3080EC2D-BA89-4AA4-AAB9-107558782182}"/>
              </a:ext>
            </a:extLst>
          </p:cNvPr>
          <p:cNvGrpSpPr/>
          <p:nvPr/>
        </p:nvGrpSpPr>
        <p:grpSpPr>
          <a:xfrm>
            <a:off x="9372599" y="4535839"/>
            <a:ext cx="2113470" cy="1225932"/>
            <a:chOff x="566795" y="1262355"/>
            <a:chExt cx="2113470" cy="1225932"/>
          </a:xfrm>
        </p:grpSpPr>
        <p:sp>
          <p:nvSpPr>
            <p:cNvPr id="58" name="Google Shape;1697;p44">
              <a:extLst>
                <a:ext uri="{FF2B5EF4-FFF2-40B4-BE49-F238E27FC236}">
                  <a16:creationId xmlns:a16="http://schemas.microsoft.com/office/drawing/2014/main" id="{2FC5A508-FC2E-4203-8E4A-F7BE9FB97144}"/>
                </a:ext>
              </a:extLst>
            </p:cNvPr>
            <p:cNvSpPr txBox="1"/>
            <p:nvPr/>
          </p:nvSpPr>
          <p:spPr>
            <a:xfrm>
              <a:off x="566795" y="2211288"/>
              <a:ext cx="211347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rgbClr val="222A35"/>
                  </a:solidFill>
                  <a:latin typeface="Montserrat"/>
                  <a:ea typeface="Montserrat"/>
                  <a:cs typeface="Montserrat"/>
                  <a:sym typeface="Montserrat"/>
                </a:rPr>
                <a:t>Tomadores de Recursos</a:t>
              </a:r>
              <a:endParaRPr/>
            </a:p>
          </p:txBody>
        </p:sp>
        <p:pic>
          <p:nvPicPr>
            <p:cNvPr id="59" name="Google Shape;1698;p44">
              <a:extLst>
                <a:ext uri="{FF2B5EF4-FFF2-40B4-BE49-F238E27FC236}">
                  <a16:creationId xmlns:a16="http://schemas.microsoft.com/office/drawing/2014/main" id="{71FD6074-3970-447B-9E24-0DF1790712AE}"/>
                </a:ext>
              </a:extLst>
            </p:cNvPr>
            <p:cNvPicPr preferRelativeResize="0"/>
            <p:nvPr/>
          </p:nvPicPr>
          <p:blipFill rotWithShape="1">
            <a:blip r:embed="rId6">
              <a:alphaModFix/>
            </a:blip>
            <a:srcRect/>
            <a:stretch/>
          </p:blipFill>
          <p:spPr>
            <a:xfrm>
              <a:off x="1173530" y="1262355"/>
              <a:ext cx="900000" cy="900000"/>
            </a:xfrm>
            <a:prstGeom prst="rect">
              <a:avLst/>
            </a:prstGeom>
            <a:noFill/>
            <a:ln>
              <a:noFill/>
            </a:ln>
          </p:spPr>
        </p:pic>
      </p:grpSp>
      <p:grpSp>
        <p:nvGrpSpPr>
          <p:cNvPr id="60" name="Google Shape;1699;p44">
            <a:extLst>
              <a:ext uri="{FF2B5EF4-FFF2-40B4-BE49-F238E27FC236}">
                <a16:creationId xmlns:a16="http://schemas.microsoft.com/office/drawing/2014/main" id="{F0DC9646-3C8F-41A7-AEBF-8DEDA6134BFC}"/>
              </a:ext>
            </a:extLst>
          </p:cNvPr>
          <p:cNvGrpSpPr/>
          <p:nvPr/>
        </p:nvGrpSpPr>
        <p:grpSpPr>
          <a:xfrm>
            <a:off x="3003148" y="4484990"/>
            <a:ext cx="1935145" cy="1553554"/>
            <a:chOff x="3005815" y="1390219"/>
            <a:chExt cx="1935145" cy="1553554"/>
          </a:xfrm>
        </p:grpSpPr>
        <p:grpSp>
          <p:nvGrpSpPr>
            <p:cNvPr id="61" name="Google Shape;1700;p44">
              <a:extLst>
                <a:ext uri="{FF2B5EF4-FFF2-40B4-BE49-F238E27FC236}">
                  <a16:creationId xmlns:a16="http://schemas.microsoft.com/office/drawing/2014/main" id="{2E587422-8471-4D7C-A027-D4B7FFF274D0}"/>
                </a:ext>
              </a:extLst>
            </p:cNvPr>
            <p:cNvGrpSpPr/>
            <p:nvPr/>
          </p:nvGrpSpPr>
          <p:grpSpPr>
            <a:xfrm>
              <a:off x="3005815" y="2390001"/>
              <a:ext cx="1935145" cy="553772"/>
              <a:chOff x="3003148" y="2390002"/>
              <a:chExt cx="1935145" cy="553772"/>
            </a:xfrm>
          </p:grpSpPr>
          <p:sp>
            <p:nvSpPr>
              <p:cNvPr id="74" name="Google Shape;1701;p44">
                <a:extLst>
                  <a:ext uri="{FF2B5EF4-FFF2-40B4-BE49-F238E27FC236}">
                    <a16:creationId xmlns:a16="http://schemas.microsoft.com/office/drawing/2014/main" id="{0AB2E79B-1856-4734-9E78-D04120D97F58}"/>
                  </a:ext>
                </a:extLst>
              </p:cNvPr>
              <p:cNvSpPr txBox="1"/>
              <p:nvPr/>
            </p:nvSpPr>
            <p:spPr>
              <a:xfrm>
                <a:off x="3003148" y="26052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Juros (X%)</a:t>
                </a:r>
                <a:endParaRPr/>
              </a:p>
            </p:txBody>
          </p:sp>
          <p:cxnSp>
            <p:nvCxnSpPr>
              <p:cNvPr id="75" name="Google Shape;1702;p44">
                <a:extLst>
                  <a:ext uri="{FF2B5EF4-FFF2-40B4-BE49-F238E27FC236}">
                    <a16:creationId xmlns:a16="http://schemas.microsoft.com/office/drawing/2014/main" id="{EA96D383-8B4D-4897-8943-27B38DAA33EC}"/>
                  </a:ext>
                </a:extLst>
              </p:cNvPr>
              <p:cNvCxnSpPr/>
              <p:nvPr/>
            </p:nvCxnSpPr>
            <p:spPr>
              <a:xfrm rot="10800000">
                <a:off x="3250720" y="23900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69" name="Google Shape;1703;p44">
              <a:extLst>
                <a:ext uri="{FF2B5EF4-FFF2-40B4-BE49-F238E27FC236}">
                  <a16:creationId xmlns:a16="http://schemas.microsoft.com/office/drawing/2014/main" id="{F15D55BA-01A3-42BF-93FB-58B04D8852C8}"/>
                </a:ext>
              </a:extLst>
            </p:cNvPr>
            <p:cNvGrpSpPr/>
            <p:nvPr/>
          </p:nvGrpSpPr>
          <p:grpSpPr>
            <a:xfrm>
              <a:off x="3005815" y="1390219"/>
              <a:ext cx="1935145" cy="514781"/>
              <a:chOff x="2931084" y="1279452"/>
              <a:chExt cx="1935145" cy="514781"/>
            </a:xfrm>
          </p:grpSpPr>
          <p:cxnSp>
            <p:nvCxnSpPr>
              <p:cNvPr id="72" name="Google Shape;1704;p44">
                <a:extLst>
                  <a:ext uri="{FF2B5EF4-FFF2-40B4-BE49-F238E27FC236}">
                    <a16:creationId xmlns:a16="http://schemas.microsoft.com/office/drawing/2014/main" id="{9491E827-2DA0-4557-BBD9-3F7E9CE4D3CC}"/>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73" name="Google Shape;1705;p44">
                <a:extLst>
                  <a:ext uri="{FF2B5EF4-FFF2-40B4-BE49-F238E27FC236}">
                    <a16:creationId xmlns:a16="http://schemas.microsoft.com/office/drawing/2014/main" id="{E61D4E53-2AB8-4CC8-9874-1A73B1DD9572}"/>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8296B0"/>
                    </a:solidFill>
                    <a:latin typeface="Montserrat"/>
                    <a:ea typeface="Montserrat"/>
                    <a:cs typeface="Montserrat"/>
                    <a:sym typeface="Montserrat"/>
                  </a:rPr>
                  <a:t>Depósitos</a:t>
                </a:r>
                <a:endParaRPr/>
              </a:p>
            </p:txBody>
          </p:sp>
        </p:grpSp>
      </p:grpSp>
      <p:grpSp>
        <p:nvGrpSpPr>
          <p:cNvPr id="76" name="Google Shape;1706;p44">
            <a:extLst>
              <a:ext uri="{FF2B5EF4-FFF2-40B4-BE49-F238E27FC236}">
                <a16:creationId xmlns:a16="http://schemas.microsoft.com/office/drawing/2014/main" id="{ED3F8124-B8BC-465D-8B17-FB4F16E60533}"/>
              </a:ext>
            </a:extLst>
          </p:cNvPr>
          <p:cNvGrpSpPr/>
          <p:nvPr/>
        </p:nvGrpSpPr>
        <p:grpSpPr>
          <a:xfrm>
            <a:off x="7253704" y="4484990"/>
            <a:ext cx="1935145" cy="1553554"/>
            <a:chOff x="7454662" y="1390219"/>
            <a:chExt cx="1935145" cy="1553554"/>
          </a:xfrm>
        </p:grpSpPr>
        <p:grpSp>
          <p:nvGrpSpPr>
            <p:cNvPr id="77" name="Google Shape;1707;p44">
              <a:extLst>
                <a:ext uri="{FF2B5EF4-FFF2-40B4-BE49-F238E27FC236}">
                  <a16:creationId xmlns:a16="http://schemas.microsoft.com/office/drawing/2014/main" id="{32B307D5-CD74-4A93-AD27-F2A9B30620A7}"/>
                </a:ext>
              </a:extLst>
            </p:cNvPr>
            <p:cNvGrpSpPr/>
            <p:nvPr/>
          </p:nvGrpSpPr>
          <p:grpSpPr>
            <a:xfrm>
              <a:off x="7454662" y="2390001"/>
              <a:ext cx="1935145" cy="553772"/>
              <a:chOff x="8033779" y="2303902"/>
              <a:chExt cx="1935145" cy="553772"/>
            </a:xfrm>
          </p:grpSpPr>
          <p:sp>
            <p:nvSpPr>
              <p:cNvPr id="81" name="Google Shape;1708;p44">
                <a:extLst>
                  <a:ext uri="{FF2B5EF4-FFF2-40B4-BE49-F238E27FC236}">
                    <a16:creationId xmlns:a16="http://schemas.microsoft.com/office/drawing/2014/main" id="{F8B62477-D2ED-4BD0-BD0B-5D7C1BFD9F28}"/>
                  </a:ext>
                </a:extLst>
              </p:cNvPr>
              <p:cNvSpPr txBox="1"/>
              <p:nvPr/>
            </p:nvSpPr>
            <p:spPr>
              <a:xfrm>
                <a:off x="8033779" y="2519120"/>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Juros (Y%)</a:t>
                </a:r>
                <a:endParaRPr/>
              </a:p>
            </p:txBody>
          </p:sp>
          <p:cxnSp>
            <p:nvCxnSpPr>
              <p:cNvPr id="82" name="Google Shape;1709;p44">
                <a:extLst>
                  <a:ext uri="{FF2B5EF4-FFF2-40B4-BE49-F238E27FC236}">
                    <a16:creationId xmlns:a16="http://schemas.microsoft.com/office/drawing/2014/main" id="{915A792D-86DD-4A27-82B4-AF3834953006}"/>
                  </a:ext>
                </a:extLst>
              </p:cNvPr>
              <p:cNvCxnSpPr/>
              <p:nvPr/>
            </p:nvCxnSpPr>
            <p:spPr>
              <a:xfrm rot="10800000">
                <a:off x="8281351" y="2303902"/>
                <a:ext cx="1440000" cy="0"/>
              </a:xfrm>
              <a:prstGeom prst="straightConnector1">
                <a:avLst/>
              </a:prstGeom>
              <a:noFill/>
              <a:ln w="57150" cap="flat" cmpd="sng">
                <a:solidFill>
                  <a:schemeClr val="accent1"/>
                </a:solidFill>
                <a:prstDash val="solid"/>
                <a:miter lim="800000"/>
                <a:headEnd type="none" w="sm" len="sm"/>
                <a:tailEnd type="triangle" w="med" len="med"/>
              </a:ln>
            </p:spPr>
          </p:cxnSp>
        </p:grpSp>
        <p:grpSp>
          <p:nvGrpSpPr>
            <p:cNvPr id="78" name="Google Shape;1710;p44">
              <a:extLst>
                <a:ext uri="{FF2B5EF4-FFF2-40B4-BE49-F238E27FC236}">
                  <a16:creationId xmlns:a16="http://schemas.microsoft.com/office/drawing/2014/main" id="{37FE95D5-CD00-4C77-9F72-218DBAA8D4C7}"/>
                </a:ext>
              </a:extLst>
            </p:cNvPr>
            <p:cNvGrpSpPr/>
            <p:nvPr/>
          </p:nvGrpSpPr>
          <p:grpSpPr>
            <a:xfrm>
              <a:off x="7454662" y="1390219"/>
              <a:ext cx="1935145" cy="514781"/>
              <a:chOff x="2931084" y="1279452"/>
              <a:chExt cx="1935145" cy="514781"/>
            </a:xfrm>
          </p:grpSpPr>
          <p:cxnSp>
            <p:nvCxnSpPr>
              <p:cNvPr id="79" name="Google Shape;1711;p44">
                <a:extLst>
                  <a:ext uri="{FF2B5EF4-FFF2-40B4-BE49-F238E27FC236}">
                    <a16:creationId xmlns:a16="http://schemas.microsoft.com/office/drawing/2014/main" id="{758BD3AF-8708-4AB4-80CC-76026DFE0E0B}"/>
                  </a:ext>
                </a:extLst>
              </p:cNvPr>
              <p:cNvCxnSpPr/>
              <p:nvPr/>
            </p:nvCxnSpPr>
            <p:spPr>
              <a:xfrm>
                <a:off x="3148337" y="1794233"/>
                <a:ext cx="1500639" cy="0"/>
              </a:xfrm>
              <a:prstGeom prst="straightConnector1">
                <a:avLst/>
              </a:prstGeom>
              <a:noFill/>
              <a:ln w="57150" cap="flat" cmpd="sng">
                <a:solidFill>
                  <a:schemeClr val="accent1"/>
                </a:solidFill>
                <a:prstDash val="solid"/>
                <a:miter lim="800000"/>
                <a:headEnd type="none" w="sm" len="sm"/>
                <a:tailEnd type="triangle" w="med" len="med"/>
              </a:ln>
            </p:spPr>
          </p:cxnSp>
          <p:sp>
            <p:nvSpPr>
              <p:cNvPr id="80" name="Google Shape;1712;p44">
                <a:extLst>
                  <a:ext uri="{FF2B5EF4-FFF2-40B4-BE49-F238E27FC236}">
                    <a16:creationId xmlns:a16="http://schemas.microsoft.com/office/drawing/2014/main" id="{7B1447D0-A647-4061-A659-3C9697B2A60D}"/>
                  </a:ext>
                </a:extLst>
              </p:cNvPr>
              <p:cNvSpPr txBox="1"/>
              <p:nvPr/>
            </p:nvSpPr>
            <p:spPr>
              <a:xfrm>
                <a:off x="2931084" y="1279452"/>
                <a:ext cx="19351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rgbClr val="222A35"/>
                    </a:solidFill>
                    <a:latin typeface="Montserrat"/>
                    <a:ea typeface="Montserrat"/>
                    <a:cs typeface="Montserrat"/>
                    <a:sym typeface="Montserrat"/>
                  </a:rPr>
                  <a:t>Empréstimos</a:t>
                </a:r>
                <a:endParaRPr/>
              </a:p>
            </p:txBody>
          </p:sp>
        </p:grpSp>
      </p:grpSp>
      <p:sp>
        <p:nvSpPr>
          <p:cNvPr id="83" name="Google Shape;1687;p44">
            <a:extLst>
              <a:ext uri="{FF2B5EF4-FFF2-40B4-BE49-F238E27FC236}">
                <a16:creationId xmlns:a16="http://schemas.microsoft.com/office/drawing/2014/main" id="{0E988BEB-5750-4CC1-BD38-CC249FA8959A}"/>
              </a:ext>
            </a:extLst>
          </p:cNvPr>
          <p:cNvSpPr/>
          <p:nvPr/>
        </p:nvSpPr>
        <p:spPr>
          <a:xfrm>
            <a:off x="7416386" y="1494948"/>
            <a:ext cx="2826141" cy="2117411"/>
          </a:xfrm>
          <a:prstGeom prst="triangle">
            <a:avLst>
              <a:gd name="adj" fmla="val 50000"/>
            </a:avLst>
          </a:prstGeom>
          <a:solidFill>
            <a:schemeClr val="lt1"/>
          </a:solidFill>
          <a:ln w="38100" cap="flat" cmpd="sng">
            <a:solidFill>
              <a:srgbClr val="2731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4" name="Google Shape;1716;p44">
            <a:extLst>
              <a:ext uri="{FF2B5EF4-FFF2-40B4-BE49-F238E27FC236}">
                <a16:creationId xmlns:a16="http://schemas.microsoft.com/office/drawing/2014/main" id="{97FCEE06-3727-482B-A426-AA3E9111CD34}"/>
              </a:ext>
            </a:extLst>
          </p:cNvPr>
          <p:cNvSpPr txBox="1"/>
          <p:nvPr/>
        </p:nvSpPr>
        <p:spPr>
          <a:xfrm>
            <a:off x="8446626" y="152604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Grandes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R$ 150 mi</a:t>
            </a:r>
            <a:endParaRPr sz="1400" dirty="0"/>
          </a:p>
        </p:txBody>
      </p:sp>
      <p:sp>
        <p:nvSpPr>
          <p:cNvPr id="85" name="Google Shape;1717;p44">
            <a:extLst>
              <a:ext uri="{FF2B5EF4-FFF2-40B4-BE49-F238E27FC236}">
                <a16:creationId xmlns:a16="http://schemas.microsoft.com/office/drawing/2014/main" id="{5C68853A-B26B-413B-82F4-1CF49A1AED7E}"/>
              </a:ext>
            </a:extLst>
          </p:cNvPr>
          <p:cNvSpPr txBox="1"/>
          <p:nvPr/>
        </p:nvSpPr>
        <p:spPr>
          <a:xfrm>
            <a:off x="8883794" y="2363199"/>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Médias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R$ 5 mi – R$ 150 mi</a:t>
            </a:r>
            <a:endParaRPr sz="1400" dirty="0"/>
          </a:p>
        </p:txBody>
      </p:sp>
      <p:sp>
        <p:nvSpPr>
          <p:cNvPr id="86" name="Google Shape;1718;p44">
            <a:extLst>
              <a:ext uri="{FF2B5EF4-FFF2-40B4-BE49-F238E27FC236}">
                <a16:creationId xmlns:a16="http://schemas.microsoft.com/office/drawing/2014/main" id="{685586A5-EE6F-4D1C-83F6-4775DE3DFF40}"/>
              </a:ext>
            </a:extLst>
          </p:cNvPr>
          <p:cNvSpPr txBox="1"/>
          <p:nvPr/>
        </p:nvSpPr>
        <p:spPr>
          <a:xfrm>
            <a:off x="9487898" y="3181512"/>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Pequenas Empresas</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R$ 5 mi</a:t>
            </a:r>
            <a:endParaRPr sz="1400" dirty="0"/>
          </a:p>
        </p:txBody>
      </p:sp>
      <p:sp>
        <p:nvSpPr>
          <p:cNvPr id="87" name="Google Shape;1719;p44">
            <a:extLst>
              <a:ext uri="{FF2B5EF4-FFF2-40B4-BE49-F238E27FC236}">
                <a16:creationId xmlns:a16="http://schemas.microsoft.com/office/drawing/2014/main" id="{D1AAB236-D77C-4F58-8CDE-79BA913DC836}"/>
              </a:ext>
            </a:extLst>
          </p:cNvPr>
          <p:cNvSpPr txBox="1"/>
          <p:nvPr/>
        </p:nvSpPr>
        <p:spPr>
          <a:xfrm>
            <a:off x="6812781" y="1568401"/>
            <a:ext cx="243057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Private Bank</a:t>
            </a:r>
            <a:endParaRPr sz="1400" dirty="0"/>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 R$ 3 mi</a:t>
            </a:r>
            <a:endParaRPr sz="1400" dirty="0"/>
          </a:p>
        </p:txBody>
      </p:sp>
      <p:sp>
        <p:nvSpPr>
          <p:cNvPr id="88" name="Google Shape;1720;p44">
            <a:extLst>
              <a:ext uri="{FF2B5EF4-FFF2-40B4-BE49-F238E27FC236}">
                <a16:creationId xmlns:a16="http://schemas.microsoft.com/office/drawing/2014/main" id="{A7618F34-859D-426A-8D7B-11239D9825DE}"/>
              </a:ext>
            </a:extLst>
          </p:cNvPr>
          <p:cNvSpPr txBox="1"/>
          <p:nvPr/>
        </p:nvSpPr>
        <p:spPr>
          <a:xfrm>
            <a:off x="5776692" y="2357778"/>
            <a:ext cx="293481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Prime / </a:t>
            </a:r>
            <a:r>
              <a:rPr lang="pt-BR" sz="1100" b="1" dirty="0" err="1">
                <a:solidFill>
                  <a:schemeClr val="dk1"/>
                </a:solidFill>
                <a:latin typeface="Montserrat"/>
                <a:ea typeface="Montserrat"/>
                <a:cs typeface="Montserrat"/>
                <a:sym typeface="Montserrat"/>
              </a:rPr>
              <a:t>Personnalite</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R$ 10 k – R$ 3 mi</a:t>
            </a:r>
            <a:endParaRPr sz="1400" dirty="0"/>
          </a:p>
        </p:txBody>
      </p:sp>
      <p:sp>
        <p:nvSpPr>
          <p:cNvPr id="89" name="Google Shape;1721;p44">
            <a:extLst>
              <a:ext uri="{FF2B5EF4-FFF2-40B4-BE49-F238E27FC236}">
                <a16:creationId xmlns:a16="http://schemas.microsoft.com/office/drawing/2014/main" id="{1BC860DE-ED21-4BA5-BC36-A3218321DA7B}"/>
              </a:ext>
            </a:extLst>
          </p:cNvPr>
          <p:cNvSpPr txBox="1"/>
          <p:nvPr/>
        </p:nvSpPr>
        <p:spPr>
          <a:xfrm>
            <a:off x="5571687" y="3191199"/>
            <a:ext cx="2599327"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Varejo</a:t>
            </a:r>
            <a:endParaRPr sz="11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r>
              <a:rPr lang="pt-BR" sz="1100" b="1" dirty="0">
                <a:solidFill>
                  <a:schemeClr val="dk1"/>
                </a:solidFill>
                <a:latin typeface="Montserrat"/>
                <a:ea typeface="Montserrat"/>
                <a:cs typeface="Montserrat"/>
                <a:sym typeface="Montserrat"/>
              </a:rPr>
              <a:t>&lt; R$ 10 k</a:t>
            </a:r>
            <a:endParaRPr sz="1400" dirty="0"/>
          </a:p>
        </p:txBody>
      </p:sp>
      <p:sp>
        <p:nvSpPr>
          <p:cNvPr id="90" name="Google Shape;1722;p44">
            <a:extLst>
              <a:ext uri="{FF2B5EF4-FFF2-40B4-BE49-F238E27FC236}">
                <a16:creationId xmlns:a16="http://schemas.microsoft.com/office/drawing/2014/main" id="{9A91572C-8325-4DBA-88FA-4444C9626D5B}"/>
              </a:ext>
            </a:extLst>
          </p:cNvPr>
          <p:cNvSpPr txBox="1"/>
          <p:nvPr/>
        </p:nvSpPr>
        <p:spPr>
          <a:xfrm>
            <a:off x="5835679" y="1276132"/>
            <a:ext cx="1527645" cy="3473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Física</a:t>
            </a:r>
            <a:endParaRPr sz="1600" b="1" dirty="0">
              <a:solidFill>
                <a:schemeClr val="dk1"/>
              </a:solidFill>
              <a:latin typeface="Montserrat"/>
              <a:ea typeface="Montserrat"/>
              <a:cs typeface="Montserrat"/>
              <a:sym typeface="Montserrat"/>
            </a:endParaRPr>
          </a:p>
        </p:txBody>
      </p:sp>
      <p:sp>
        <p:nvSpPr>
          <p:cNvPr id="91" name="Google Shape;1723;p44">
            <a:extLst>
              <a:ext uri="{FF2B5EF4-FFF2-40B4-BE49-F238E27FC236}">
                <a16:creationId xmlns:a16="http://schemas.microsoft.com/office/drawing/2014/main" id="{29D28833-7156-487C-A084-5109E9DC9030}"/>
              </a:ext>
            </a:extLst>
          </p:cNvPr>
          <p:cNvSpPr txBox="1"/>
          <p:nvPr/>
        </p:nvSpPr>
        <p:spPr>
          <a:xfrm>
            <a:off x="10224223" y="1279633"/>
            <a:ext cx="169999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Pessoa Jurídica</a:t>
            </a:r>
            <a:endParaRPr sz="1600" b="1" dirty="0">
              <a:solidFill>
                <a:schemeClr val="dk1"/>
              </a:solidFill>
              <a:latin typeface="Montserrat"/>
              <a:ea typeface="Montserrat"/>
              <a:cs typeface="Montserrat"/>
              <a:sym typeface="Montserrat"/>
            </a:endParaRPr>
          </a:p>
        </p:txBody>
      </p:sp>
      <p:pic>
        <p:nvPicPr>
          <p:cNvPr id="92" name="Google Shape;1725;p44">
            <a:extLst>
              <a:ext uri="{FF2B5EF4-FFF2-40B4-BE49-F238E27FC236}">
                <a16:creationId xmlns:a16="http://schemas.microsoft.com/office/drawing/2014/main" id="{4FCC9446-C5B3-42C2-92C0-37E7AA4BAACA}"/>
              </a:ext>
            </a:extLst>
          </p:cNvPr>
          <p:cNvPicPr preferRelativeResize="0"/>
          <p:nvPr/>
        </p:nvPicPr>
        <p:blipFill rotWithShape="1">
          <a:blip r:embed="rId7">
            <a:alphaModFix/>
          </a:blip>
          <a:srcRect/>
          <a:stretch/>
        </p:blipFill>
        <p:spPr>
          <a:xfrm>
            <a:off x="6277989" y="1569879"/>
            <a:ext cx="697967" cy="668885"/>
          </a:xfrm>
          <a:prstGeom prst="rect">
            <a:avLst/>
          </a:prstGeom>
          <a:noFill/>
          <a:ln>
            <a:noFill/>
          </a:ln>
        </p:spPr>
      </p:pic>
      <p:pic>
        <p:nvPicPr>
          <p:cNvPr id="93" name="Google Shape;1726;p44">
            <a:extLst>
              <a:ext uri="{FF2B5EF4-FFF2-40B4-BE49-F238E27FC236}">
                <a16:creationId xmlns:a16="http://schemas.microsoft.com/office/drawing/2014/main" id="{D908B6F2-8CDA-44A1-A440-6F1084872DEB}"/>
              </a:ext>
            </a:extLst>
          </p:cNvPr>
          <p:cNvPicPr preferRelativeResize="0"/>
          <p:nvPr/>
        </p:nvPicPr>
        <p:blipFill rotWithShape="1">
          <a:blip r:embed="rId8">
            <a:alphaModFix/>
          </a:blip>
          <a:srcRect/>
          <a:stretch/>
        </p:blipFill>
        <p:spPr>
          <a:xfrm>
            <a:off x="10886725" y="1622484"/>
            <a:ext cx="563673" cy="563673"/>
          </a:xfrm>
          <a:prstGeom prst="rect">
            <a:avLst/>
          </a:prstGeom>
          <a:noFill/>
          <a:ln>
            <a:noFill/>
          </a:ln>
        </p:spPr>
      </p:pic>
      <p:cxnSp>
        <p:nvCxnSpPr>
          <p:cNvPr id="96" name="Google Shape;1713;p44">
            <a:extLst>
              <a:ext uri="{FF2B5EF4-FFF2-40B4-BE49-F238E27FC236}">
                <a16:creationId xmlns:a16="http://schemas.microsoft.com/office/drawing/2014/main" id="{1B63F861-F47E-4823-8763-793E04AF96DE}"/>
              </a:ext>
            </a:extLst>
          </p:cNvPr>
          <p:cNvCxnSpPr>
            <a:cxnSpLocks/>
          </p:cNvCxnSpPr>
          <p:nvPr/>
        </p:nvCxnSpPr>
        <p:spPr>
          <a:xfrm>
            <a:off x="8315325" y="2241151"/>
            <a:ext cx="1019175" cy="0"/>
          </a:xfrm>
          <a:prstGeom prst="straightConnector1">
            <a:avLst/>
          </a:prstGeom>
          <a:noFill/>
          <a:ln w="38100" cap="flat" cmpd="sng">
            <a:solidFill>
              <a:srgbClr val="27313D"/>
            </a:solidFill>
            <a:prstDash val="solid"/>
            <a:miter lim="800000"/>
            <a:headEnd type="none" w="sm" len="sm"/>
            <a:tailEnd type="none" w="sm" len="sm"/>
          </a:ln>
        </p:spPr>
      </p:cxnSp>
      <p:cxnSp>
        <p:nvCxnSpPr>
          <p:cNvPr id="97" name="Google Shape;1715;p44">
            <a:extLst>
              <a:ext uri="{FF2B5EF4-FFF2-40B4-BE49-F238E27FC236}">
                <a16:creationId xmlns:a16="http://schemas.microsoft.com/office/drawing/2014/main" id="{FC0B95D1-B83B-43F7-AE46-F7BA6BBB5C4B}"/>
              </a:ext>
            </a:extLst>
          </p:cNvPr>
          <p:cNvCxnSpPr>
            <a:cxnSpLocks/>
            <a:stCxn id="83" idx="3"/>
          </p:cNvCxnSpPr>
          <p:nvPr/>
        </p:nvCxnSpPr>
        <p:spPr>
          <a:xfrm flipV="1">
            <a:off x="8829457" y="1474727"/>
            <a:ext cx="4320" cy="2137632"/>
          </a:xfrm>
          <a:prstGeom prst="straightConnector1">
            <a:avLst/>
          </a:prstGeom>
          <a:noFill/>
          <a:ln w="38100" cap="flat" cmpd="sng">
            <a:solidFill>
              <a:srgbClr val="27313D"/>
            </a:solidFill>
            <a:prstDash val="solid"/>
            <a:miter lim="800000"/>
            <a:headEnd type="none" w="sm" len="sm"/>
            <a:tailEnd type="none" w="sm" len="sm"/>
          </a:ln>
        </p:spPr>
      </p:cxnSp>
      <p:cxnSp>
        <p:nvCxnSpPr>
          <p:cNvPr id="98" name="Google Shape;1713;p44">
            <a:extLst>
              <a:ext uri="{FF2B5EF4-FFF2-40B4-BE49-F238E27FC236}">
                <a16:creationId xmlns:a16="http://schemas.microsoft.com/office/drawing/2014/main" id="{658FA306-EFAC-453D-879D-BC3E694FEA0F}"/>
              </a:ext>
            </a:extLst>
          </p:cNvPr>
          <p:cNvCxnSpPr>
            <a:cxnSpLocks/>
          </p:cNvCxnSpPr>
          <p:nvPr/>
        </p:nvCxnSpPr>
        <p:spPr>
          <a:xfrm>
            <a:off x="7858125" y="2955526"/>
            <a:ext cx="1962150" cy="0"/>
          </a:xfrm>
          <a:prstGeom prst="straightConnector1">
            <a:avLst/>
          </a:prstGeom>
          <a:noFill/>
          <a:ln w="38100" cap="flat" cmpd="sng">
            <a:solidFill>
              <a:srgbClr val="27313D"/>
            </a:solidFill>
            <a:prstDash val="solid"/>
            <a:miter lim="800000"/>
            <a:headEnd type="none" w="sm" len="sm"/>
            <a:tailEnd type="none" w="sm" len="sm"/>
          </a:ln>
        </p:spPr>
      </p:cxnSp>
      <p:sp>
        <p:nvSpPr>
          <p:cNvPr id="2" name="Rectangle: Rounded Corners 1">
            <a:extLst>
              <a:ext uri="{FF2B5EF4-FFF2-40B4-BE49-F238E27FC236}">
                <a16:creationId xmlns:a16="http://schemas.microsoft.com/office/drawing/2014/main" id="{01CFC00A-1E3F-4FA6-975D-5D28C452DA49}"/>
              </a:ext>
            </a:extLst>
          </p:cNvPr>
          <p:cNvSpPr/>
          <p:nvPr/>
        </p:nvSpPr>
        <p:spPr>
          <a:xfrm>
            <a:off x="336000" y="1276132"/>
            <a:ext cx="5449662" cy="2508640"/>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dirty="0">
                <a:solidFill>
                  <a:schemeClr val="tx1"/>
                </a:solidFill>
              </a:rPr>
              <a:t>Executam operações de crédito de curto prazo</a:t>
            </a:r>
          </a:p>
          <a:p>
            <a:endParaRPr lang="pt-BR" dirty="0">
              <a:solidFill>
                <a:schemeClr val="tx1"/>
              </a:solidFill>
            </a:endParaRPr>
          </a:p>
          <a:p>
            <a:pPr marL="285750" indent="-285750">
              <a:buFont typeface="Arial" panose="020B0604020202020204" pitchFamily="34" charset="0"/>
              <a:buChar char="•"/>
            </a:pPr>
            <a:r>
              <a:rPr lang="pt-BR" dirty="0">
                <a:solidFill>
                  <a:schemeClr val="tx1"/>
                </a:solidFill>
              </a:rPr>
              <a:t>Possuem capacidade de “criação de moeda”</a:t>
            </a:r>
          </a:p>
          <a:p>
            <a:pPr marL="285750" indent="-285750">
              <a:buFont typeface="Arial" panose="020B0604020202020204" pitchFamily="34" charset="0"/>
              <a:buChar char="•"/>
            </a:pPr>
            <a:endParaRPr lang="pt-BR" dirty="0">
              <a:solidFill>
                <a:schemeClr val="tx1"/>
              </a:solidFill>
            </a:endParaRPr>
          </a:p>
          <a:p>
            <a:pPr marL="285750" indent="-285750">
              <a:buFont typeface="Arial" panose="020B0604020202020204" pitchFamily="34" charset="0"/>
              <a:buChar char="•"/>
            </a:pPr>
            <a:r>
              <a:rPr lang="en-US" dirty="0" err="1">
                <a:solidFill>
                  <a:schemeClr val="tx1"/>
                </a:solidFill>
              </a:rPr>
              <a:t>Operações</a:t>
            </a:r>
            <a:r>
              <a:rPr lang="en-US" dirty="0">
                <a:solidFill>
                  <a:schemeClr val="tx1"/>
                </a:solidFill>
              </a:rPr>
              <a:t>: </a:t>
            </a:r>
            <a:r>
              <a:rPr lang="en-US" dirty="0" err="1">
                <a:solidFill>
                  <a:schemeClr val="tx1"/>
                </a:solidFill>
              </a:rPr>
              <a:t>transferências</a:t>
            </a:r>
            <a:r>
              <a:rPr lang="en-US" dirty="0">
                <a:solidFill>
                  <a:schemeClr val="tx1"/>
                </a:solidFill>
              </a:rPr>
              <a:t>, </a:t>
            </a:r>
            <a:r>
              <a:rPr lang="en-US" dirty="0" err="1">
                <a:solidFill>
                  <a:schemeClr val="tx1"/>
                </a:solidFill>
              </a:rPr>
              <a:t>pagamentos</a:t>
            </a:r>
            <a:r>
              <a:rPr lang="en-US" dirty="0">
                <a:solidFill>
                  <a:schemeClr val="tx1"/>
                </a:solidFill>
              </a:rPr>
              <a:t>, </a:t>
            </a:r>
            <a:r>
              <a:rPr lang="en-US" dirty="0" err="1">
                <a:solidFill>
                  <a:schemeClr val="tx1"/>
                </a:solidFill>
              </a:rPr>
              <a:t>custódia</a:t>
            </a:r>
            <a:r>
              <a:rPr lang="en-US" dirty="0">
                <a:solidFill>
                  <a:schemeClr val="tx1"/>
                </a:solidFill>
              </a:rPr>
              <a:t> de </a:t>
            </a:r>
            <a:r>
              <a:rPr lang="en-US" dirty="0" err="1">
                <a:solidFill>
                  <a:schemeClr val="tx1"/>
                </a:solidFill>
              </a:rPr>
              <a:t>valores</a:t>
            </a:r>
            <a:r>
              <a:rPr lang="en-US" dirty="0">
                <a:solidFill>
                  <a:schemeClr val="tx1"/>
                </a:solidFill>
              </a:rPr>
              <a:t>, </a:t>
            </a:r>
            <a:r>
              <a:rPr lang="en-US" dirty="0" err="1">
                <a:solidFill>
                  <a:schemeClr val="tx1"/>
                </a:solidFill>
              </a:rPr>
              <a:t>prestação</a:t>
            </a:r>
            <a:r>
              <a:rPr lang="en-US" dirty="0">
                <a:solidFill>
                  <a:schemeClr val="tx1"/>
                </a:solidFill>
              </a:rPr>
              <a:t> de </a:t>
            </a:r>
            <a:r>
              <a:rPr lang="en-US" dirty="0" err="1">
                <a:solidFill>
                  <a:schemeClr val="tx1"/>
                </a:solidFill>
              </a:rPr>
              <a:t>serviços</a:t>
            </a:r>
            <a:r>
              <a:rPr lang="en-US" dirty="0">
                <a:solidFill>
                  <a:schemeClr val="tx1"/>
                </a:solidFill>
              </a:rPr>
              <a:t>, entre outros</a:t>
            </a:r>
          </a:p>
        </p:txBody>
      </p:sp>
    </p:spTree>
    <p:extLst>
      <p:ext uri="{BB962C8B-B14F-4D97-AF65-F5344CB8AC3E}">
        <p14:creationId xmlns:p14="http://schemas.microsoft.com/office/powerpoint/2010/main" val="150377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pic>
        <p:nvPicPr>
          <p:cNvPr id="1564" name="Google Shape;1564;p42"/>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565" name="Google Shape;1565;p42"/>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6" name="Google Shape;1566;p42"/>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568" name="Google Shape;1568;p42"/>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lvl="0"/>
            <a:r>
              <a:rPr lang="pt-BR" sz="3200" dirty="0">
                <a:solidFill>
                  <a:schemeClr val="lt1"/>
                </a:solidFill>
                <a:latin typeface="Montserrat"/>
                <a:ea typeface="Montserrat"/>
                <a:cs typeface="Montserrat"/>
                <a:sym typeface="Montserrat"/>
              </a:rPr>
              <a:t>Instituições Financeiras</a:t>
            </a:r>
          </a:p>
        </p:txBody>
      </p:sp>
      <p:pic>
        <p:nvPicPr>
          <p:cNvPr id="1584" name="Google Shape;1584;p42"/>
          <p:cNvPicPr preferRelativeResize="0"/>
          <p:nvPr/>
        </p:nvPicPr>
        <p:blipFill rotWithShape="1">
          <a:blip r:embed="rId4">
            <a:alphaModFix/>
          </a:blip>
          <a:srcRect/>
          <a:stretch/>
        </p:blipFill>
        <p:spPr>
          <a:xfrm>
            <a:off x="704850" y="3094650"/>
            <a:ext cx="1800000" cy="1800000"/>
          </a:xfrm>
          <a:prstGeom prst="rect">
            <a:avLst/>
          </a:prstGeom>
          <a:noFill/>
          <a:ln>
            <a:noFill/>
          </a:ln>
        </p:spPr>
      </p:pic>
      <p:sp>
        <p:nvSpPr>
          <p:cNvPr id="1585" name="Google Shape;1585;p42"/>
          <p:cNvSpPr txBox="1"/>
          <p:nvPr/>
        </p:nvSpPr>
        <p:spPr>
          <a:xfrm>
            <a:off x="495415" y="4917449"/>
            <a:ext cx="22188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dirty="0">
                <a:solidFill>
                  <a:schemeClr val="dk1"/>
                </a:solidFill>
                <a:latin typeface="Montserrat"/>
                <a:ea typeface="Montserrat"/>
                <a:cs typeface="Montserrat"/>
                <a:sym typeface="Montserrat"/>
              </a:rPr>
              <a:t>Banco…</a:t>
            </a:r>
            <a:endParaRPr dirty="0"/>
          </a:p>
        </p:txBody>
      </p:sp>
      <p:grpSp>
        <p:nvGrpSpPr>
          <p:cNvPr id="1586" name="Google Shape;1586;p42"/>
          <p:cNvGrpSpPr/>
          <p:nvPr/>
        </p:nvGrpSpPr>
        <p:grpSpPr>
          <a:xfrm>
            <a:off x="4664250" y="1849050"/>
            <a:ext cx="6480000" cy="1980000"/>
            <a:chOff x="4231737" y="1601400"/>
            <a:chExt cx="6480000" cy="1980000"/>
          </a:xfrm>
        </p:grpSpPr>
        <p:grpSp>
          <p:nvGrpSpPr>
            <p:cNvPr id="1587" name="Google Shape;1587;p42"/>
            <p:cNvGrpSpPr/>
            <p:nvPr/>
          </p:nvGrpSpPr>
          <p:grpSpPr>
            <a:xfrm>
              <a:off x="4231737" y="1601400"/>
              <a:ext cx="6480000" cy="1980000"/>
              <a:chOff x="6564604" y="3161278"/>
              <a:chExt cx="5345078" cy="828001"/>
            </a:xfrm>
          </p:grpSpPr>
          <p:sp>
            <p:nvSpPr>
              <p:cNvPr id="1588" name="Google Shape;1588;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89" name="Google Shape;1589;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i="0" u="none" strike="noStrike" cap="none" dirty="0">
                    <a:solidFill>
                      <a:srgbClr val="000000"/>
                    </a:solidFill>
                    <a:latin typeface="Montserrat"/>
                    <a:ea typeface="Montserrat"/>
                    <a:cs typeface="Montserrat"/>
                    <a:sym typeface="Montserrat"/>
                  </a:rPr>
                  <a:t>... Comercial</a:t>
                </a:r>
                <a:endParaRPr dirty="0"/>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0" name="Google Shape;1590;p42" descr="Resultado de imagem para itau"/>
            <p:cNvPicPr preferRelativeResize="0"/>
            <p:nvPr/>
          </p:nvPicPr>
          <p:blipFill rotWithShape="1">
            <a:blip r:embed="rId5">
              <a:alphaModFix/>
            </a:blip>
            <a:srcRect/>
            <a:stretch/>
          </p:blipFill>
          <p:spPr>
            <a:xfrm>
              <a:off x="4419600" y="2120400"/>
              <a:ext cx="1080000" cy="1080000"/>
            </a:xfrm>
            <a:prstGeom prst="rect">
              <a:avLst/>
            </a:prstGeom>
            <a:noFill/>
            <a:ln>
              <a:noFill/>
            </a:ln>
          </p:spPr>
        </p:pic>
        <p:pic>
          <p:nvPicPr>
            <p:cNvPr id="1591" name="Google Shape;1591;p42" descr="Resultado de imagem para banco do brasil"/>
            <p:cNvPicPr preferRelativeResize="0"/>
            <p:nvPr/>
          </p:nvPicPr>
          <p:blipFill rotWithShape="1">
            <a:blip r:embed="rId6">
              <a:alphaModFix/>
            </a:blip>
            <a:srcRect/>
            <a:stretch/>
          </p:blipFill>
          <p:spPr>
            <a:xfrm>
              <a:off x="5798891" y="2425200"/>
              <a:ext cx="1560822" cy="1080000"/>
            </a:xfrm>
            <a:prstGeom prst="roundRect">
              <a:avLst>
                <a:gd name="adj" fmla="val 11430"/>
              </a:avLst>
            </a:prstGeom>
            <a:noFill/>
            <a:ln>
              <a:noFill/>
            </a:ln>
          </p:spPr>
        </p:pic>
        <p:pic>
          <p:nvPicPr>
            <p:cNvPr id="1592" name="Google Shape;1592;p42" descr="Resultado de imagem para bradesco"/>
            <p:cNvPicPr preferRelativeResize="0"/>
            <p:nvPr/>
          </p:nvPicPr>
          <p:blipFill rotWithShape="1">
            <a:blip r:embed="rId7">
              <a:alphaModFix/>
            </a:blip>
            <a:srcRect l="4493" t="8562" r="146" b="13826"/>
            <a:stretch/>
          </p:blipFill>
          <p:spPr>
            <a:xfrm>
              <a:off x="7659004" y="2120400"/>
              <a:ext cx="1472727" cy="1080000"/>
            </a:xfrm>
            <a:prstGeom prst="rect">
              <a:avLst/>
            </a:prstGeom>
            <a:noFill/>
            <a:ln>
              <a:noFill/>
            </a:ln>
          </p:spPr>
        </p:pic>
        <p:pic>
          <p:nvPicPr>
            <p:cNvPr id="1593" name="Google Shape;1593;p42"/>
            <p:cNvPicPr preferRelativeResize="0"/>
            <p:nvPr/>
          </p:nvPicPr>
          <p:blipFill rotWithShape="1">
            <a:blip r:embed="rId8">
              <a:alphaModFix/>
            </a:blip>
            <a:srcRect l="7485" t="7333" r="7449" b="11544"/>
            <a:stretch/>
          </p:blipFill>
          <p:spPr>
            <a:xfrm>
              <a:off x="9431023" y="2425200"/>
              <a:ext cx="1132520" cy="1080000"/>
            </a:xfrm>
            <a:prstGeom prst="rect">
              <a:avLst/>
            </a:prstGeom>
            <a:noFill/>
            <a:ln>
              <a:noFill/>
            </a:ln>
          </p:spPr>
        </p:pic>
      </p:grpSp>
      <p:grpSp>
        <p:nvGrpSpPr>
          <p:cNvPr id="1594" name="Google Shape;1594;p42"/>
          <p:cNvGrpSpPr/>
          <p:nvPr/>
        </p:nvGrpSpPr>
        <p:grpSpPr>
          <a:xfrm>
            <a:off x="4657965" y="4189061"/>
            <a:ext cx="6480000" cy="1980000"/>
            <a:chOff x="4225452" y="3941411"/>
            <a:chExt cx="6480000" cy="1980000"/>
          </a:xfrm>
        </p:grpSpPr>
        <p:grpSp>
          <p:nvGrpSpPr>
            <p:cNvPr id="1595" name="Google Shape;1595;p42"/>
            <p:cNvGrpSpPr/>
            <p:nvPr/>
          </p:nvGrpSpPr>
          <p:grpSpPr>
            <a:xfrm>
              <a:off x="4225452" y="3941411"/>
              <a:ext cx="6480000" cy="1980000"/>
              <a:chOff x="6564604" y="3161278"/>
              <a:chExt cx="5345078" cy="828001"/>
            </a:xfrm>
          </p:grpSpPr>
          <p:sp>
            <p:nvSpPr>
              <p:cNvPr id="1596" name="Google Shape;1596;p42"/>
              <p:cNvSpPr/>
              <p:nvPr/>
            </p:nvSpPr>
            <p:spPr>
              <a:xfrm>
                <a:off x="6564604" y="3161279"/>
                <a:ext cx="5345078" cy="828000"/>
              </a:xfrm>
              <a:prstGeom prst="roundRect">
                <a:avLst>
                  <a:gd name="adj" fmla="val 16667"/>
                </a:avLst>
              </a:prstGeom>
              <a:solidFill>
                <a:schemeClr val="lt1"/>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1597" name="Google Shape;1597;p42"/>
              <p:cNvSpPr txBox="1"/>
              <p:nvPr/>
            </p:nvSpPr>
            <p:spPr>
              <a:xfrm>
                <a:off x="6636930" y="3161278"/>
                <a:ext cx="5237242" cy="827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pt-BR" sz="2800" b="1" dirty="0">
                    <a:solidFill>
                      <a:srgbClr val="000000"/>
                    </a:solidFill>
                    <a:latin typeface="Montserrat"/>
                    <a:ea typeface="Montserrat"/>
                    <a:cs typeface="Montserrat"/>
                    <a:sym typeface="Montserrat"/>
                  </a:rPr>
                  <a:t>... de Investimento</a:t>
                </a:r>
                <a:endParaRPr sz="2800"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600"/>
                  <a:buFont typeface="Calibri"/>
                  <a:buNone/>
                </a:pPr>
                <a:endParaRPr sz="2000" b="1" i="0" u="none" strike="noStrike" cap="none" dirty="0">
                  <a:solidFill>
                    <a:srgbClr val="000000"/>
                  </a:solidFill>
                  <a:latin typeface="Montserrat"/>
                  <a:ea typeface="Montserrat"/>
                  <a:cs typeface="Montserrat"/>
                  <a:sym typeface="Montserrat"/>
                </a:endParaRPr>
              </a:p>
            </p:txBody>
          </p:sp>
        </p:grpSp>
        <p:pic>
          <p:nvPicPr>
            <p:cNvPr id="1598" name="Google Shape;1598;p42" descr="Resultado de imagem para itau bba"/>
            <p:cNvPicPr preferRelativeResize="0"/>
            <p:nvPr/>
          </p:nvPicPr>
          <p:blipFill rotWithShape="1">
            <a:blip r:embed="rId9">
              <a:alphaModFix/>
            </a:blip>
            <a:srcRect/>
            <a:stretch/>
          </p:blipFill>
          <p:spPr>
            <a:xfrm>
              <a:off x="4343527" y="5029200"/>
              <a:ext cx="1598263" cy="838200"/>
            </a:xfrm>
            <a:prstGeom prst="rect">
              <a:avLst/>
            </a:prstGeom>
            <a:noFill/>
            <a:ln>
              <a:noFill/>
            </a:ln>
          </p:spPr>
        </p:pic>
        <p:pic>
          <p:nvPicPr>
            <p:cNvPr id="1599" name="Google Shape;1599;p42" descr="Resultado de imagem para btg pactual"/>
            <p:cNvPicPr preferRelativeResize="0"/>
            <p:nvPr/>
          </p:nvPicPr>
          <p:blipFill rotWithShape="1">
            <a:blip r:embed="rId10">
              <a:alphaModFix/>
            </a:blip>
            <a:srcRect t="18205" b="20116"/>
            <a:stretch/>
          </p:blipFill>
          <p:spPr>
            <a:xfrm>
              <a:off x="5547687" y="4462383"/>
              <a:ext cx="2317820" cy="794215"/>
            </a:xfrm>
            <a:prstGeom prst="rect">
              <a:avLst/>
            </a:prstGeom>
            <a:noFill/>
            <a:ln>
              <a:noFill/>
            </a:ln>
          </p:spPr>
        </p:pic>
        <p:pic>
          <p:nvPicPr>
            <p:cNvPr id="1600" name="Google Shape;1600;p42"/>
            <p:cNvPicPr preferRelativeResize="0"/>
            <p:nvPr/>
          </p:nvPicPr>
          <p:blipFill rotWithShape="1">
            <a:blip r:embed="rId11">
              <a:alphaModFix/>
            </a:blip>
            <a:srcRect/>
            <a:stretch/>
          </p:blipFill>
          <p:spPr>
            <a:xfrm>
              <a:off x="9565806" y="4517765"/>
              <a:ext cx="930535" cy="930535"/>
            </a:xfrm>
            <a:prstGeom prst="roundRect">
              <a:avLst>
                <a:gd name="adj" fmla="val 8811"/>
              </a:avLst>
            </a:prstGeom>
            <a:noFill/>
            <a:ln>
              <a:noFill/>
            </a:ln>
          </p:spPr>
        </p:pic>
        <p:pic>
          <p:nvPicPr>
            <p:cNvPr id="1601" name="Google Shape;1601;p42" descr="Resultado de imagem para jp morgan logo"/>
            <p:cNvPicPr preferRelativeResize="0"/>
            <p:nvPr/>
          </p:nvPicPr>
          <p:blipFill rotWithShape="1">
            <a:blip r:embed="rId12">
              <a:alphaModFix/>
            </a:blip>
            <a:srcRect t="27989" b="36349"/>
            <a:stretch/>
          </p:blipFill>
          <p:spPr>
            <a:xfrm>
              <a:off x="7543800" y="5153752"/>
              <a:ext cx="1902313" cy="589102"/>
            </a:xfrm>
            <a:prstGeom prst="roundRect">
              <a:avLst>
                <a:gd name="adj" fmla="val 12672"/>
              </a:avLst>
            </a:prstGeom>
            <a:noFill/>
            <a:ln>
              <a:noFill/>
            </a:ln>
          </p:spPr>
        </p:pic>
      </p:grpSp>
      <p:sp>
        <p:nvSpPr>
          <p:cNvPr id="2" name="TextBox 1">
            <a:extLst>
              <a:ext uri="{FF2B5EF4-FFF2-40B4-BE49-F238E27FC236}">
                <a16:creationId xmlns:a16="http://schemas.microsoft.com/office/drawing/2014/main" id="{6A91408F-B894-4DE1-809D-0AC77A134068}"/>
              </a:ext>
            </a:extLst>
          </p:cNvPr>
          <p:cNvSpPr txBox="1"/>
          <p:nvPr/>
        </p:nvSpPr>
        <p:spPr>
          <a:xfrm>
            <a:off x="2988129" y="753787"/>
            <a:ext cx="6215741" cy="584775"/>
          </a:xfrm>
          <a:prstGeom prst="rect">
            <a:avLst/>
          </a:prstGeom>
          <a:noFill/>
        </p:spPr>
        <p:txBody>
          <a:bodyPr wrap="none" rtlCol="0">
            <a:spAutoFit/>
          </a:bodyPr>
          <a:lstStyle/>
          <a:p>
            <a:r>
              <a:rPr lang="pt-BR" sz="3200" dirty="0"/>
              <a:t>O que é um Banco de Investimento?</a:t>
            </a:r>
            <a:endParaRPr lang="en-US" sz="3200" dirty="0"/>
          </a:p>
        </p:txBody>
      </p:sp>
      <p:cxnSp>
        <p:nvCxnSpPr>
          <p:cNvPr id="28" name="Google Shape;1582;p42">
            <a:extLst>
              <a:ext uri="{FF2B5EF4-FFF2-40B4-BE49-F238E27FC236}">
                <a16:creationId xmlns:a16="http://schemas.microsoft.com/office/drawing/2014/main" id="{8DD3C6F5-1754-4817-A0B2-CF8CE58FA276}"/>
              </a:ext>
            </a:extLst>
          </p:cNvPr>
          <p:cNvCxnSpPr>
            <a:cxnSpLocks/>
          </p:cNvCxnSpPr>
          <p:nvPr/>
        </p:nvCxnSpPr>
        <p:spPr>
          <a:xfrm flipV="1">
            <a:off x="2655082" y="3094650"/>
            <a:ext cx="1505012" cy="658201"/>
          </a:xfrm>
          <a:prstGeom prst="straightConnector1">
            <a:avLst/>
          </a:prstGeom>
          <a:noFill/>
          <a:ln w="57150" cap="flat" cmpd="sng">
            <a:solidFill>
              <a:srgbClr val="1F4E79"/>
            </a:solidFill>
            <a:prstDash val="solid"/>
            <a:miter lim="800000"/>
            <a:headEnd type="none" w="sm" len="sm"/>
            <a:tailEnd type="triangle" w="med" len="med"/>
          </a:ln>
        </p:spPr>
      </p:cxnSp>
      <p:cxnSp>
        <p:nvCxnSpPr>
          <p:cNvPr id="29" name="Google Shape;1583;p42">
            <a:extLst>
              <a:ext uri="{FF2B5EF4-FFF2-40B4-BE49-F238E27FC236}">
                <a16:creationId xmlns:a16="http://schemas.microsoft.com/office/drawing/2014/main" id="{DCF8A84A-2AB6-48B5-A20C-E63614950E70}"/>
              </a:ext>
            </a:extLst>
          </p:cNvPr>
          <p:cNvCxnSpPr>
            <a:cxnSpLocks/>
          </p:cNvCxnSpPr>
          <p:nvPr/>
        </p:nvCxnSpPr>
        <p:spPr>
          <a:xfrm>
            <a:off x="2707073" y="4267200"/>
            <a:ext cx="1271248" cy="839940"/>
          </a:xfrm>
          <a:prstGeom prst="straightConnector1">
            <a:avLst/>
          </a:prstGeom>
          <a:noFill/>
          <a:ln w="57150" cap="flat" cmpd="sng">
            <a:solidFill>
              <a:srgbClr val="1F4E79"/>
            </a:solidFill>
            <a:prstDash val="solid"/>
            <a:miter lim="800000"/>
            <a:headEnd type="none" w="sm" len="sm"/>
            <a:tailEnd type="triangle" w="med" len="med"/>
          </a:ln>
        </p:spPr>
      </p:cxnSp>
      <p:sp>
        <p:nvSpPr>
          <p:cNvPr id="27" name="Google Shape;1602;p42">
            <a:extLst>
              <a:ext uri="{FF2B5EF4-FFF2-40B4-BE49-F238E27FC236}">
                <a16:creationId xmlns:a16="http://schemas.microsoft.com/office/drawing/2014/main" id="{AFF42905-FD08-42D2-B616-51BC91761B7C}"/>
              </a:ext>
            </a:extLst>
          </p:cNvPr>
          <p:cNvSpPr/>
          <p:nvPr/>
        </p:nvSpPr>
        <p:spPr>
          <a:xfrm>
            <a:off x="2627756" y="1474089"/>
            <a:ext cx="8849869" cy="2579443"/>
          </a:xfrm>
          <a:prstGeom prst="rect">
            <a:avLst/>
          </a:prstGeom>
          <a:solidFill>
            <a:srgbClr val="FFFFFF">
              <a:alpha val="80000"/>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162652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47"/>
          <p:cNvPicPr preferRelativeResize="0"/>
          <p:nvPr/>
        </p:nvPicPr>
        <p:blipFill rotWithShape="1">
          <a:blip r:embed="rId3">
            <a:alphaModFix/>
          </a:blip>
          <a:srcRect b="70993"/>
          <a:stretch/>
        </p:blipFill>
        <p:spPr>
          <a:xfrm rot="-5400000" flipH="1">
            <a:off x="11420696" y="907430"/>
            <a:ext cx="2057401" cy="209991"/>
          </a:xfrm>
          <a:prstGeom prst="rect">
            <a:avLst/>
          </a:prstGeom>
          <a:noFill/>
          <a:ln>
            <a:noFill/>
          </a:ln>
        </p:spPr>
      </p:pic>
      <p:sp>
        <p:nvSpPr>
          <p:cNvPr id="1852" name="Google Shape;1852;p47"/>
          <p:cNvSpPr/>
          <p:nvPr/>
        </p:nvSpPr>
        <p:spPr>
          <a:xfrm>
            <a:off x="12344400" y="2345926"/>
            <a:ext cx="209991" cy="3048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853" name="Google Shape;1853;p47"/>
          <p:cNvSpPr/>
          <p:nvPr/>
        </p:nvSpPr>
        <p:spPr>
          <a:xfrm>
            <a:off x="12344400" y="2041126"/>
            <a:ext cx="209991" cy="304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855" name="Google Shape;1855;p47"/>
          <p:cNvSpPr txBox="1"/>
          <p:nvPr/>
        </p:nvSpPr>
        <p:spPr>
          <a:xfrm>
            <a:off x="0" y="0"/>
            <a:ext cx="74045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dirty="0">
                <a:solidFill>
                  <a:schemeClr val="lt1"/>
                </a:solidFill>
                <a:latin typeface="Montserrat"/>
                <a:ea typeface="Montserrat"/>
                <a:cs typeface="Montserrat"/>
                <a:sym typeface="Montserrat"/>
              </a:rPr>
              <a:t>Instituições Financeiras</a:t>
            </a:r>
            <a:endParaRPr sz="3200" dirty="0">
              <a:solidFill>
                <a:schemeClr val="lt1"/>
              </a:solidFill>
              <a:latin typeface="Montserrat"/>
              <a:ea typeface="Montserrat"/>
              <a:cs typeface="Montserrat"/>
              <a:sym typeface="Montserrat"/>
            </a:endParaRPr>
          </a:p>
        </p:txBody>
      </p:sp>
      <p:grpSp>
        <p:nvGrpSpPr>
          <p:cNvPr id="1872" name="Google Shape;1872;p47"/>
          <p:cNvGrpSpPr/>
          <p:nvPr/>
        </p:nvGrpSpPr>
        <p:grpSpPr>
          <a:xfrm>
            <a:off x="7973490" y="1442479"/>
            <a:ext cx="3304110" cy="2229726"/>
            <a:chOff x="7942315" y="1356754"/>
            <a:chExt cx="3304110" cy="2222909"/>
          </a:xfrm>
        </p:grpSpPr>
        <p:pic>
          <p:nvPicPr>
            <p:cNvPr id="1873" name="Google Shape;1873;p47"/>
            <p:cNvPicPr preferRelativeResize="0"/>
            <p:nvPr/>
          </p:nvPicPr>
          <p:blipFill rotWithShape="1">
            <a:blip r:embed="rId4">
              <a:alphaModFix/>
            </a:blip>
            <a:srcRect/>
            <a:stretch/>
          </p:blipFill>
          <p:spPr>
            <a:xfrm>
              <a:off x="8694370" y="1356754"/>
              <a:ext cx="1800000" cy="1800000"/>
            </a:xfrm>
            <a:prstGeom prst="rect">
              <a:avLst/>
            </a:prstGeom>
            <a:noFill/>
            <a:ln>
              <a:noFill/>
            </a:ln>
          </p:spPr>
        </p:pic>
        <p:sp>
          <p:nvSpPr>
            <p:cNvPr id="1874" name="Google Shape;1874;p47"/>
            <p:cNvSpPr txBox="1"/>
            <p:nvPr/>
          </p:nvSpPr>
          <p:spPr>
            <a:xfrm>
              <a:off x="7942315" y="3179553"/>
              <a:ext cx="330411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000">
                  <a:solidFill>
                    <a:schemeClr val="dk1"/>
                  </a:solidFill>
                  <a:latin typeface="Montserrat"/>
                  <a:ea typeface="Montserrat"/>
                  <a:cs typeface="Montserrat"/>
                  <a:sym typeface="Montserrat"/>
                </a:rPr>
                <a:t>Banco de Investimentos</a:t>
              </a:r>
              <a:endParaRPr/>
            </a:p>
          </p:txBody>
        </p:sp>
      </p:grpSp>
      <p:grpSp>
        <p:nvGrpSpPr>
          <p:cNvPr id="1875" name="Google Shape;1875;p47"/>
          <p:cNvGrpSpPr/>
          <p:nvPr/>
        </p:nvGrpSpPr>
        <p:grpSpPr>
          <a:xfrm>
            <a:off x="339282" y="3781420"/>
            <a:ext cx="10813834" cy="2674359"/>
            <a:chOff x="339282" y="3581395"/>
            <a:chExt cx="10813834" cy="2674359"/>
          </a:xfrm>
        </p:grpSpPr>
        <p:cxnSp>
          <p:nvCxnSpPr>
            <p:cNvPr id="1876" name="Google Shape;1876;p47"/>
            <p:cNvCxnSpPr/>
            <p:nvPr/>
          </p:nvCxnSpPr>
          <p:spPr>
            <a:xfrm>
              <a:off x="4881105" y="4095754"/>
              <a:ext cx="0" cy="2160000"/>
            </a:xfrm>
            <a:prstGeom prst="straightConnector1">
              <a:avLst/>
            </a:prstGeom>
            <a:noFill/>
            <a:ln w="9525" cap="flat" cmpd="sng">
              <a:solidFill>
                <a:srgbClr val="222A35"/>
              </a:solidFill>
              <a:prstDash val="lgDash"/>
              <a:miter lim="800000"/>
              <a:headEnd type="none" w="sm" len="sm"/>
              <a:tailEnd type="none" w="sm" len="sm"/>
            </a:ln>
          </p:spPr>
        </p:cxnSp>
        <p:cxnSp>
          <p:nvCxnSpPr>
            <p:cNvPr id="1877" name="Google Shape;1877;p47"/>
            <p:cNvCxnSpPr/>
            <p:nvPr/>
          </p:nvCxnSpPr>
          <p:spPr>
            <a:xfrm rot="10800000">
              <a:off x="9601200" y="3581395"/>
              <a:ext cx="0" cy="1499702"/>
            </a:xfrm>
            <a:prstGeom prst="straightConnector1">
              <a:avLst/>
            </a:prstGeom>
            <a:noFill/>
            <a:ln w="9525" cap="flat" cmpd="sng">
              <a:solidFill>
                <a:srgbClr val="222A35"/>
              </a:solidFill>
              <a:prstDash val="solid"/>
              <a:miter lim="800000"/>
              <a:headEnd type="none" w="sm" len="sm"/>
              <a:tailEnd type="none" w="sm" len="sm"/>
            </a:ln>
          </p:spPr>
        </p:cxnSp>
        <p:cxnSp>
          <p:nvCxnSpPr>
            <p:cNvPr id="1878" name="Google Shape;1878;p47"/>
            <p:cNvCxnSpPr/>
            <p:nvPr/>
          </p:nvCxnSpPr>
          <p:spPr>
            <a:xfrm>
              <a:off x="7147259" y="4087200"/>
              <a:ext cx="0" cy="2160000"/>
            </a:xfrm>
            <a:prstGeom prst="straightConnector1">
              <a:avLst/>
            </a:prstGeom>
            <a:noFill/>
            <a:ln w="9525" cap="flat" cmpd="sng">
              <a:solidFill>
                <a:srgbClr val="222A35"/>
              </a:solidFill>
              <a:prstDash val="lgDash"/>
              <a:miter lim="800000"/>
              <a:headEnd type="none" w="sm" len="sm"/>
              <a:tailEnd type="none" w="sm" len="sm"/>
            </a:ln>
          </p:spPr>
        </p:cxnSp>
        <p:grpSp>
          <p:nvGrpSpPr>
            <p:cNvPr id="1879" name="Google Shape;1879;p47"/>
            <p:cNvGrpSpPr/>
            <p:nvPr/>
          </p:nvGrpSpPr>
          <p:grpSpPr>
            <a:xfrm>
              <a:off x="339282" y="4087079"/>
              <a:ext cx="10813834" cy="1935121"/>
              <a:chOff x="339282" y="4087079"/>
              <a:chExt cx="10813834" cy="1935121"/>
            </a:xfrm>
          </p:grpSpPr>
          <p:cxnSp>
            <p:nvCxnSpPr>
              <p:cNvPr id="1880" name="Google Shape;1880;p47"/>
              <p:cNvCxnSpPr/>
              <p:nvPr/>
            </p:nvCxnSpPr>
            <p:spPr>
              <a:xfrm>
                <a:off x="8614967" y="5081096"/>
                <a:ext cx="0" cy="324000"/>
              </a:xfrm>
              <a:prstGeom prst="straightConnector1">
                <a:avLst/>
              </a:prstGeom>
              <a:noFill/>
              <a:ln w="9525" cap="flat" cmpd="sng">
                <a:solidFill>
                  <a:srgbClr val="222A35"/>
                </a:solidFill>
                <a:prstDash val="solid"/>
                <a:miter lim="800000"/>
                <a:headEnd type="none" w="sm" len="sm"/>
                <a:tailEnd type="none" w="sm" len="sm"/>
              </a:ln>
            </p:spPr>
          </p:cxnSp>
          <p:cxnSp>
            <p:nvCxnSpPr>
              <p:cNvPr id="1881" name="Google Shape;1881;p47"/>
              <p:cNvCxnSpPr/>
              <p:nvPr/>
            </p:nvCxnSpPr>
            <p:spPr>
              <a:xfrm rot="10800000">
                <a:off x="2484393" y="4093238"/>
                <a:ext cx="8038723" cy="0"/>
              </a:xfrm>
              <a:prstGeom prst="straightConnector1">
                <a:avLst/>
              </a:prstGeom>
              <a:noFill/>
              <a:ln w="9525" cap="flat" cmpd="sng">
                <a:solidFill>
                  <a:srgbClr val="222A35"/>
                </a:solidFill>
                <a:prstDash val="solid"/>
                <a:miter lim="800000"/>
                <a:headEnd type="none" w="sm" len="sm"/>
                <a:tailEnd type="none" w="sm" len="sm"/>
              </a:ln>
            </p:spPr>
          </p:cxnSp>
          <p:cxnSp>
            <p:nvCxnSpPr>
              <p:cNvPr id="1882" name="Google Shape;1882;p47"/>
              <p:cNvCxnSpPr/>
              <p:nvPr/>
            </p:nvCxnSpPr>
            <p:spPr>
              <a:xfrm>
                <a:off x="10527669" y="4087523"/>
                <a:ext cx="0" cy="180000"/>
              </a:xfrm>
              <a:prstGeom prst="straightConnector1">
                <a:avLst/>
              </a:prstGeom>
              <a:noFill/>
              <a:ln w="9525" cap="flat" cmpd="sng">
                <a:solidFill>
                  <a:srgbClr val="222A35"/>
                </a:solidFill>
                <a:prstDash val="solid"/>
                <a:miter lim="800000"/>
                <a:headEnd type="none" w="sm" len="sm"/>
                <a:tailEnd type="none" w="sm" len="sm"/>
              </a:ln>
            </p:spPr>
          </p:cxnSp>
          <p:cxnSp>
            <p:nvCxnSpPr>
              <p:cNvPr id="1883" name="Google Shape;1883;p47"/>
              <p:cNvCxnSpPr/>
              <p:nvPr/>
            </p:nvCxnSpPr>
            <p:spPr>
              <a:xfrm flipH="1">
                <a:off x="8614967" y="5083647"/>
                <a:ext cx="1912702" cy="1"/>
              </a:xfrm>
              <a:prstGeom prst="straightConnector1">
                <a:avLst/>
              </a:prstGeom>
              <a:noFill/>
              <a:ln w="9525" cap="flat" cmpd="sng">
                <a:solidFill>
                  <a:srgbClr val="222A35"/>
                </a:solidFill>
                <a:prstDash val="solid"/>
                <a:miter lim="800000"/>
                <a:headEnd type="none" w="sm" len="sm"/>
                <a:tailEnd type="none" w="sm" len="sm"/>
              </a:ln>
            </p:spPr>
          </p:cxnSp>
          <p:cxnSp>
            <p:nvCxnSpPr>
              <p:cNvPr id="1884" name="Google Shape;1884;p47"/>
              <p:cNvCxnSpPr/>
              <p:nvPr/>
            </p:nvCxnSpPr>
            <p:spPr>
              <a:xfrm>
                <a:off x="10527669" y="5081096"/>
                <a:ext cx="0" cy="324000"/>
              </a:xfrm>
              <a:prstGeom prst="straightConnector1">
                <a:avLst/>
              </a:prstGeom>
              <a:noFill/>
              <a:ln w="9525" cap="flat" cmpd="sng">
                <a:solidFill>
                  <a:srgbClr val="222A35"/>
                </a:solidFill>
                <a:prstDash val="solid"/>
                <a:miter lim="800000"/>
                <a:headEnd type="none" w="sm" len="sm"/>
                <a:tailEnd type="none" w="sm" len="sm"/>
              </a:ln>
            </p:spPr>
          </p:cxnSp>
          <p:sp>
            <p:nvSpPr>
              <p:cNvPr id="1885" name="Google Shape;1885;p47"/>
              <p:cNvSpPr/>
              <p:nvPr/>
            </p:nvSpPr>
            <p:spPr>
              <a:xfrm>
                <a:off x="9864370" y="5410200"/>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86" name="Google Shape;1886;p47"/>
              <p:cNvSpPr txBox="1"/>
              <p:nvPr/>
            </p:nvSpPr>
            <p:spPr>
              <a:xfrm>
                <a:off x="9986058" y="5559234"/>
                <a:ext cx="1016625" cy="287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Trading</a:t>
                </a:r>
                <a:endParaRPr/>
              </a:p>
            </p:txBody>
          </p:sp>
          <p:sp>
            <p:nvSpPr>
              <p:cNvPr id="1888" name="Google Shape;1888;p47"/>
              <p:cNvSpPr/>
              <p:nvPr/>
            </p:nvSpPr>
            <p:spPr>
              <a:xfrm>
                <a:off x="9893116" y="4242256"/>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cxnSp>
            <p:nvCxnSpPr>
              <p:cNvPr id="1890" name="Google Shape;1890;p47"/>
              <p:cNvCxnSpPr/>
              <p:nvPr/>
            </p:nvCxnSpPr>
            <p:spPr>
              <a:xfrm>
                <a:off x="8644645" y="4087200"/>
                <a:ext cx="1" cy="180000"/>
              </a:xfrm>
              <a:prstGeom prst="straightConnector1">
                <a:avLst/>
              </a:prstGeom>
              <a:noFill/>
              <a:ln w="9525" cap="flat" cmpd="sng">
                <a:solidFill>
                  <a:srgbClr val="222A35"/>
                </a:solidFill>
                <a:prstDash val="solid"/>
                <a:miter lim="800000"/>
                <a:headEnd type="none" w="sm" len="sm"/>
                <a:tailEnd type="none" w="sm" len="sm"/>
              </a:ln>
            </p:spPr>
          </p:cxnSp>
          <p:grpSp>
            <p:nvGrpSpPr>
              <p:cNvPr id="1891" name="Google Shape;1891;p47"/>
              <p:cNvGrpSpPr/>
              <p:nvPr/>
            </p:nvGrpSpPr>
            <p:grpSpPr>
              <a:xfrm>
                <a:off x="8014645" y="4263585"/>
                <a:ext cx="1260000" cy="612000"/>
                <a:chOff x="8014645" y="4264800"/>
                <a:chExt cx="1260000" cy="612000"/>
              </a:xfrm>
            </p:grpSpPr>
            <p:sp>
              <p:nvSpPr>
                <p:cNvPr id="1892" name="Google Shape;1892;p47"/>
                <p:cNvSpPr/>
                <p:nvPr/>
              </p:nvSpPr>
              <p:spPr>
                <a:xfrm>
                  <a:off x="8014645" y="4264800"/>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3" name="Google Shape;1893;p47"/>
                <p:cNvSpPr txBox="1"/>
                <p:nvPr/>
              </p:nvSpPr>
              <p:spPr>
                <a:xfrm>
                  <a:off x="8053780" y="4401523"/>
                  <a:ext cx="118173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Research</a:t>
                  </a:r>
                  <a:endParaRPr/>
                </a:p>
              </p:txBody>
            </p:sp>
          </p:grpSp>
          <p:grpSp>
            <p:nvGrpSpPr>
              <p:cNvPr id="1894" name="Google Shape;1894;p47"/>
              <p:cNvGrpSpPr/>
              <p:nvPr/>
            </p:nvGrpSpPr>
            <p:grpSpPr>
              <a:xfrm>
                <a:off x="8012100" y="5397119"/>
                <a:ext cx="1265090" cy="612000"/>
                <a:chOff x="8107823" y="5477344"/>
                <a:chExt cx="1265090" cy="612000"/>
              </a:xfrm>
            </p:grpSpPr>
            <p:sp>
              <p:nvSpPr>
                <p:cNvPr id="1895" name="Google Shape;1895;p47"/>
                <p:cNvSpPr/>
                <p:nvPr/>
              </p:nvSpPr>
              <p:spPr>
                <a:xfrm>
                  <a:off x="8110368" y="5477344"/>
                  <a:ext cx="1260000" cy="612000"/>
                </a:xfrm>
                <a:prstGeom prst="roundRect">
                  <a:avLst>
                    <a:gd name="adj" fmla="val 16667"/>
                  </a:avLst>
                </a:prstGeom>
                <a:solidFill>
                  <a:srgbClr val="ACB8CA"/>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6" name="Google Shape;1896;p47"/>
                <p:cNvSpPr txBox="1"/>
                <p:nvPr/>
              </p:nvSpPr>
              <p:spPr>
                <a:xfrm>
                  <a:off x="8107823" y="5552512"/>
                  <a:ext cx="12650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200" b="1">
                      <a:solidFill>
                        <a:schemeClr val="dk1"/>
                      </a:solidFill>
                      <a:latin typeface="Montserrat"/>
                      <a:ea typeface="Montserrat"/>
                      <a:cs typeface="Montserrat"/>
                      <a:sym typeface="Montserrat"/>
                    </a:rPr>
                    <a:t>Asset </a:t>
                  </a:r>
                  <a:endParaRPr/>
                </a:p>
                <a:p>
                  <a:pPr marL="0" marR="0" lvl="0" indent="0" algn="ctr" rtl="0">
                    <a:spcBef>
                      <a:spcPts val="0"/>
                    </a:spcBef>
                    <a:spcAft>
                      <a:spcPts val="0"/>
                    </a:spcAft>
                    <a:buNone/>
                  </a:pPr>
                  <a:r>
                    <a:rPr lang="pt-BR" sz="1200" b="1">
                      <a:solidFill>
                        <a:schemeClr val="dk1"/>
                      </a:solidFill>
                      <a:latin typeface="Montserrat"/>
                      <a:ea typeface="Montserrat"/>
                      <a:cs typeface="Montserrat"/>
                      <a:sym typeface="Montserrat"/>
                    </a:rPr>
                    <a:t>Management</a:t>
                  </a:r>
                  <a:endParaRPr/>
                </a:p>
              </p:txBody>
            </p:sp>
          </p:grpSp>
          <p:grpSp>
            <p:nvGrpSpPr>
              <p:cNvPr id="1897" name="Google Shape;1897;p47"/>
              <p:cNvGrpSpPr/>
              <p:nvPr/>
            </p:nvGrpSpPr>
            <p:grpSpPr>
              <a:xfrm>
                <a:off x="6512400" y="4854256"/>
                <a:ext cx="1260000" cy="612000"/>
                <a:chOff x="3837243" y="4683106"/>
                <a:chExt cx="1260000" cy="612000"/>
              </a:xfrm>
            </p:grpSpPr>
            <p:sp>
              <p:nvSpPr>
                <p:cNvPr id="1898" name="Google Shape;1898;p47"/>
                <p:cNvSpPr/>
                <p:nvPr/>
              </p:nvSpPr>
              <p:spPr>
                <a:xfrm>
                  <a:off x="3837243" y="4683106"/>
                  <a:ext cx="1260000" cy="612000"/>
                </a:xfrm>
                <a:prstGeom prst="roundRect">
                  <a:avLst>
                    <a:gd name="adj" fmla="val 16667"/>
                  </a:avLst>
                </a:prstGeom>
                <a:solidFill>
                  <a:srgbClr val="FFABAB"/>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899" name="Google Shape;1899;p47"/>
                <p:cNvSpPr txBox="1"/>
                <p:nvPr/>
              </p:nvSpPr>
              <p:spPr>
                <a:xfrm>
                  <a:off x="3942904" y="4696719"/>
                  <a:ext cx="104868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Chinese</a:t>
                  </a:r>
                  <a:endParaRPr/>
                </a:p>
                <a:p>
                  <a:pPr marL="0" marR="0" lvl="0" indent="0" algn="ctr" rtl="0">
                    <a:spcBef>
                      <a:spcPts val="0"/>
                    </a:spcBef>
                    <a:spcAft>
                      <a:spcPts val="0"/>
                    </a:spcAft>
                    <a:buNone/>
                  </a:pPr>
                  <a:r>
                    <a:rPr lang="pt-BR" sz="1600" b="1">
                      <a:solidFill>
                        <a:schemeClr val="dk1"/>
                      </a:solidFill>
                      <a:latin typeface="Montserrat"/>
                      <a:ea typeface="Montserrat"/>
                      <a:cs typeface="Montserrat"/>
                      <a:sym typeface="Montserrat"/>
                    </a:rPr>
                    <a:t>Wall</a:t>
                  </a:r>
                  <a:endParaRPr/>
                </a:p>
              </p:txBody>
            </p:sp>
          </p:grpSp>
          <p:cxnSp>
            <p:nvCxnSpPr>
              <p:cNvPr id="1900" name="Google Shape;1900;p47"/>
              <p:cNvCxnSpPr>
                <a:endCxn id="1901" idx="0"/>
              </p:cNvCxnSpPr>
              <p:nvPr/>
            </p:nvCxnSpPr>
            <p:spPr>
              <a:xfrm flipH="1">
                <a:off x="2489107" y="4087079"/>
                <a:ext cx="2400" cy="1324500"/>
              </a:xfrm>
              <a:prstGeom prst="straightConnector1">
                <a:avLst/>
              </a:prstGeom>
              <a:noFill/>
              <a:ln w="9525" cap="flat" cmpd="sng">
                <a:solidFill>
                  <a:srgbClr val="222A35"/>
                </a:solidFill>
                <a:prstDash val="solid"/>
                <a:miter lim="800000"/>
                <a:headEnd type="none" w="sm" len="sm"/>
                <a:tailEnd type="none" w="sm" len="sm"/>
              </a:ln>
            </p:spPr>
          </p:cxnSp>
          <p:grpSp>
            <p:nvGrpSpPr>
              <p:cNvPr id="1902" name="Google Shape;1902;p47"/>
              <p:cNvGrpSpPr/>
              <p:nvPr/>
            </p:nvGrpSpPr>
            <p:grpSpPr>
              <a:xfrm>
                <a:off x="1861650" y="4263585"/>
                <a:ext cx="1260000" cy="612000"/>
                <a:chOff x="1608563" y="4299310"/>
                <a:chExt cx="1260000" cy="612000"/>
              </a:xfrm>
            </p:grpSpPr>
            <p:sp>
              <p:nvSpPr>
                <p:cNvPr id="1903" name="Google Shape;1903;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4" name="Google Shape;1904;p47"/>
                <p:cNvSpPr txBox="1"/>
                <p:nvPr/>
              </p:nvSpPr>
              <p:spPr>
                <a:xfrm>
                  <a:off x="1696592" y="4343700"/>
                  <a:ext cx="108395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Investment</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Banking (IB)</a:t>
                  </a:r>
                  <a:endParaRPr/>
                </a:p>
              </p:txBody>
            </p:sp>
          </p:grpSp>
          <p:grpSp>
            <p:nvGrpSpPr>
              <p:cNvPr id="1905" name="Google Shape;1905;p47"/>
              <p:cNvGrpSpPr/>
              <p:nvPr/>
            </p:nvGrpSpPr>
            <p:grpSpPr>
              <a:xfrm>
                <a:off x="339282" y="5365592"/>
                <a:ext cx="1260000" cy="612000"/>
                <a:chOff x="1608563" y="4299310"/>
                <a:chExt cx="1260000" cy="612000"/>
              </a:xfrm>
            </p:grpSpPr>
            <p:sp>
              <p:nvSpPr>
                <p:cNvPr id="1906" name="Google Shape;1906;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7" name="Google Shape;1907;p47"/>
                <p:cNvSpPr txBox="1"/>
                <p:nvPr/>
              </p:nvSpPr>
              <p:spPr>
                <a:xfrm>
                  <a:off x="1690983" y="4343700"/>
                  <a:ext cx="109517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Merger &amp; </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Acquisitions</a:t>
                  </a:r>
                  <a:endParaRPr/>
                </a:p>
              </p:txBody>
            </p:sp>
          </p:grpSp>
          <p:cxnSp>
            <p:nvCxnSpPr>
              <p:cNvPr id="1908" name="Google Shape;1908;p47"/>
              <p:cNvCxnSpPr/>
              <p:nvPr/>
            </p:nvCxnSpPr>
            <p:spPr>
              <a:xfrm rot="10800000">
                <a:off x="969283" y="5111216"/>
                <a:ext cx="2981139" cy="0"/>
              </a:xfrm>
              <a:prstGeom prst="straightConnector1">
                <a:avLst/>
              </a:prstGeom>
              <a:noFill/>
              <a:ln w="9525" cap="flat" cmpd="sng">
                <a:solidFill>
                  <a:srgbClr val="222A35"/>
                </a:solidFill>
                <a:prstDash val="solid"/>
                <a:miter lim="800000"/>
                <a:headEnd type="none" w="sm" len="sm"/>
                <a:tailEnd type="none" w="sm" len="sm"/>
              </a:ln>
            </p:spPr>
          </p:cxnSp>
          <p:cxnSp>
            <p:nvCxnSpPr>
              <p:cNvPr id="1909" name="Google Shape;1909;p47"/>
              <p:cNvCxnSpPr/>
              <p:nvPr/>
            </p:nvCxnSpPr>
            <p:spPr>
              <a:xfrm>
                <a:off x="969282" y="5111216"/>
                <a:ext cx="0" cy="254376"/>
              </a:xfrm>
              <a:prstGeom prst="straightConnector1">
                <a:avLst/>
              </a:prstGeom>
              <a:noFill/>
              <a:ln w="9525" cap="flat" cmpd="sng">
                <a:solidFill>
                  <a:srgbClr val="222A35"/>
                </a:solidFill>
                <a:prstDash val="solid"/>
                <a:miter lim="800000"/>
                <a:headEnd type="none" w="sm" len="sm"/>
                <a:tailEnd type="none" w="sm" len="sm"/>
              </a:ln>
            </p:spPr>
          </p:cxnSp>
          <p:grpSp>
            <p:nvGrpSpPr>
              <p:cNvPr id="1910" name="Google Shape;1910;p47"/>
              <p:cNvGrpSpPr/>
              <p:nvPr/>
            </p:nvGrpSpPr>
            <p:grpSpPr>
              <a:xfrm>
                <a:off x="1806869" y="5367189"/>
                <a:ext cx="1364476" cy="612000"/>
                <a:chOff x="1556332" y="4299310"/>
                <a:chExt cx="1364476" cy="612000"/>
              </a:xfrm>
            </p:grpSpPr>
            <p:sp>
              <p:nvSpPr>
                <p:cNvPr id="1911" name="Google Shape;1911;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01" name="Google Shape;1901;p47"/>
                <p:cNvSpPr txBox="1"/>
                <p:nvPr/>
              </p:nvSpPr>
              <p:spPr>
                <a:xfrm>
                  <a:off x="1556332" y="4343700"/>
                  <a:ext cx="13644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Debt Capital</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Markets</a:t>
                  </a:r>
                  <a:endParaRPr/>
                </a:p>
              </p:txBody>
            </p:sp>
          </p:grpSp>
          <p:grpSp>
            <p:nvGrpSpPr>
              <p:cNvPr id="1912" name="Google Shape;1912;p47"/>
              <p:cNvGrpSpPr/>
              <p:nvPr/>
            </p:nvGrpSpPr>
            <p:grpSpPr>
              <a:xfrm>
                <a:off x="3246551" y="5366114"/>
                <a:ext cx="1407758" cy="612000"/>
                <a:chOff x="3246551" y="5366114"/>
                <a:chExt cx="1407758" cy="612000"/>
              </a:xfrm>
            </p:grpSpPr>
            <p:sp>
              <p:nvSpPr>
                <p:cNvPr id="1913" name="Google Shape;1913;p47"/>
                <p:cNvSpPr/>
                <p:nvPr/>
              </p:nvSpPr>
              <p:spPr>
                <a:xfrm>
                  <a:off x="3320422" y="5366114"/>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14" name="Google Shape;1914;p47"/>
                <p:cNvSpPr txBox="1"/>
                <p:nvPr/>
              </p:nvSpPr>
              <p:spPr>
                <a:xfrm>
                  <a:off x="3246551" y="5441282"/>
                  <a:ext cx="1407758"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300" b="1">
                      <a:solidFill>
                        <a:schemeClr val="dk1"/>
                      </a:solidFill>
                      <a:latin typeface="Montserrat"/>
                      <a:ea typeface="Montserrat"/>
                      <a:cs typeface="Montserrat"/>
                      <a:sym typeface="Montserrat"/>
                    </a:rPr>
                    <a:t>Equity Capital</a:t>
                  </a:r>
                  <a:endParaRPr/>
                </a:p>
                <a:p>
                  <a:pPr marL="0" marR="0" lvl="0" indent="0" algn="ctr" rtl="0">
                    <a:spcBef>
                      <a:spcPts val="0"/>
                    </a:spcBef>
                    <a:spcAft>
                      <a:spcPts val="0"/>
                    </a:spcAft>
                    <a:buNone/>
                  </a:pPr>
                  <a:r>
                    <a:rPr lang="pt-BR" sz="1300" b="1">
                      <a:solidFill>
                        <a:schemeClr val="dk1"/>
                      </a:solidFill>
                      <a:latin typeface="Montserrat"/>
                      <a:ea typeface="Montserrat"/>
                      <a:cs typeface="Montserrat"/>
                      <a:sym typeface="Montserrat"/>
                    </a:rPr>
                    <a:t>Markets</a:t>
                  </a:r>
                  <a:endParaRPr/>
                </a:p>
              </p:txBody>
            </p:sp>
          </p:grpSp>
          <p:cxnSp>
            <p:nvCxnSpPr>
              <p:cNvPr id="1915" name="Google Shape;1915;p47"/>
              <p:cNvCxnSpPr/>
              <p:nvPr/>
            </p:nvCxnSpPr>
            <p:spPr>
              <a:xfrm>
                <a:off x="3950422" y="5111738"/>
                <a:ext cx="0" cy="254376"/>
              </a:xfrm>
              <a:prstGeom prst="straightConnector1">
                <a:avLst/>
              </a:prstGeom>
              <a:noFill/>
              <a:ln w="9525" cap="flat" cmpd="sng">
                <a:solidFill>
                  <a:srgbClr val="222A35"/>
                </a:solidFill>
                <a:prstDash val="solid"/>
                <a:miter lim="800000"/>
                <a:headEnd type="none" w="sm" len="sm"/>
                <a:tailEnd type="none" w="sm" len="sm"/>
              </a:ln>
            </p:spPr>
          </p:cxnSp>
          <p:grpSp>
            <p:nvGrpSpPr>
              <p:cNvPr id="1916" name="Google Shape;1916;p47"/>
              <p:cNvGrpSpPr/>
              <p:nvPr/>
            </p:nvGrpSpPr>
            <p:grpSpPr>
              <a:xfrm>
                <a:off x="5165945" y="4255869"/>
                <a:ext cx="1260000" cy="612000"/>
                <a:chOff x="1608563" y="4299310"/>
                <a:chExt cx="1260000" cy="612000"/>
              </a:xfrm>
            </p:grpSpPr>
            <p:sp>
              <p:nvSpPr>
                <p:cNvPr id="1917" name="Google Shape;1917;p47"/>
                <p:cNvSpPr/>
                <p:nvPr/>
              </p:nvSpPr>
              <p:spPr>
                <a:xfrm>
                  <a:off x="1608563" y="4299310"/>
                  <a:ext cx="1260000" cy="612000"/>
                </a:xfrm>
                <a:prstGeom prst="roundRect">
                  <a:avLst>
                    <a:gd name="adj" fmla="val 16667"/>
                  </a:avLst>
                </a:prstGeom>
                <a:solidFill>
                  <a:srgbClr val="BFBFB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200" b="1">
                    <a:solidFill>
                      <a:srgbClr val="27313D"/>
                    </a:solidFill>
                    <a:latin typeface="Montserrat"/>
                    <a:ea typeface="Montserrat"/>
                    <a:cs typeface="Montserrat"/>
                    <a:sym typeface="Montserrat"/>
                  </a:endParaRPr>
                </a:p>
              </p:txBody>
            </p:sp>
            <p:sp>
              <p:nvSpPr>
                <p:cNvPr id="1918" name="Google Shape;1918;p47"/>
                <p:cNvSpPr txBox="1"/>
                <p:nvPr/>
              </p:nvSpPr>
              <p:spPr>
                <a:xfrm>
                  <a:off x="1864140" y="4343700"/>
                  <a:ext cx="7488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Private </a:t>
                  </a:r>
                  <a:endParaRPr/>
                </a:p>
                <a:p>
                  <a:pPr marL="0" marR="0" lvl="0" indent="0" algn="ctr" rtl="0">
                    <a:spcBef>
                      <a:spcPts val="0"/>
                    </a:spcBef>
                    <a:spcAft>
                      <a:spcPts val="0"/>
                    </a:spcAft>
                    <a:buNone/>
                  </a:pPr>
                  <a:r>
                    <a:rPr lang="pt-BR" sz="1400" b="1">
                      <a:solidFill>
                        <a:schemeClr val="dk1"/>
                      </a:solidFill>
                      <a:latin typeface="Montserrat"/>
                      <a:ea typeface="Montserrat"/>
                      <a:cs typeface="Montserrat"/>
                      <a:sym typeface="Montserrat"/>
                    </a:rPr>
                    <a:t>Equity</a:t>
                  </a:r>
                  <a:endParaRPr/>
                </a:p>
              </p:txBody>
            </p:sp>
          </p:grpSp>
          <p:cxnSp>
            <p:nvCxnSpPr>
              <p:cNvPr id="1919" name="Google Shape;1919;p47"/>
              <p:cNvCxnSpPr>
                <a:endCxn id="1917" idx="0"/>
              </p:cNvCxnSpPr>
              <p:nvPr/>
            </p:nvCxnSpPr>
            <p:spPr>
              <a:xfrm>
                <a:off x="5795945" y="4087269"/>
                <a:ext cx="0" cy="168600"/>
              </a:xfrm>
              <a:prstGeom prst="straightConnector1">
                <a:avLst/>
              </a:prstGeom>
              <a:noFill/>
              <a:ln w="9525" cap="flat" cmpd="sng">
                <a:solidFill>
                  <a:srgbClr val="222A35"/>
                </a:solidFill>
                <a:prstDash val="solid"/>
                <a:miter lim="800000"/>
                <a:headEnd type="none" w="sm" len="sm"/>
                <a:tailEnd type="none" w="sm" len="sm"/>
              </a:ln>
            </p:spPr>
          </p:cxnSp>
        </p:grpSp>
      </p:grpSp>
      <p:sp>
        <p:nvSpPr>
          <p:cNvPr id="59" name="Google Shape;1920;p47">
            <a:extLst>
              <a:ext uri="{FF2B5EF4-FFF2-40B4-BE49-F238E27FC236}">
                <a16:creationId xmlns:a16="http://schemas.microsoft.com/office/drawing/2014/main" id="{50C3FA8F-3E0C-4EE2-BEE2-3A00BC7996B6}"/>
              </a:ext>
            </a:extLst>
          </p:cNvPr>
          <p:cNvSpPr/>
          <p:nvPr/>
        </p:nvSpPr>
        <p:spPr>
          <a:xfrm>
            <a:off x="7443328" y="1339740"/>
            <a:ext cx="4383730" cy="2754943"/>
          </a:xfrm>
          <a:prstGeom prst="rect">
            <a:avLst/>
          </a:prstGeom>
          <a:solidFill>
            <a:srgbClr val="FFFFFF">
              <a:alpha val="69803"/>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
        <p:nvSpPr>
          <p:cNvPr id="60" name="Google Shape;1610;p43">
            <a:extLst>
              <a:ext uri="{FF2B5EF4-FFF2-40B4-BE49-F238E27FC236}">
                <a16:creationId xmlns:a16="http://schemas.microsoft.com/office/drawing/2014/main" id="{28EAC1B1-F787-4BED-9F22-8269EA51AF7E}"/>
              </a:ext>
            </a:extLst>
          </p:cNvPr>
          <p:cNvSpPr/>
          <p:nvPr/>
        </p:nvSpPr>
        <p:spPr>
          <a:xfrm>
            <a:off x="336000" y="689550"/>
            <a:ext cx="11520000" cy="360000"/>
          </a:xfrm>
          <a:prstGeom prst="roundRect">
            <a:avLst>
              <a:gd name="adj" fmla="val 16667"/>
            </a:avLst>
          </a:prstGeom>
          <a:solidFill>
            <a:srgbClr val="1F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400" dirty="0">
                <a:solidFill>
                  <a:schemeClr val="lt1"/>
                </a:solidFill>
                <a:latin typeface="Montserrat"/>
                <a:ea typeface="Montserrat"/>
                <a:cs typeface="Montserrat"/>
                <a:sym typeface="Montserrat"/>
              </a:rPr>
              <a:t>Banco de Investimento</a:t>
            </a:r>
            <a:endParaRPr sz="1800" dirty="0">
              <a:solidFill>
                <a:schemeClr val="lt1"/>
              </a:solidFill>
              <a:latin typeface="Montserrat"/>
              <a:ea typeface="Montserrat"/>
              <a:cs typeface="Montserrat"/>
              <a:sym typeface="Montserrat"/>
            </a:endParaRPr>
          </a:p>
        </p:txBody>
      </p:sp>
      <p:sp>
        <p:nvSpPr>
          <p:cNvPr id="61" name="Rectangle: Rounded Corners 60">
            <a:extLst>
              <a:ext uri="{FF2B5EF4-FFF2-40B4-BE49-F238E27FC236}">
                <a16:creationId xmlns:a16="http://schemas.microsoft.com/office/drawing/2014/main" id="{DF13FB30-ADBE-4820-804E-3321D82BA29B}"/>
              </a:ext>
            </a:extLst>
          </p:cNvPr>
          <p:cNvSpPr/>
          <p:nvPr/>
        </p:nvSpPr>
        <p:spPr>
          <a:xfrm>
            <a:off x="512307" y="1219896"/>
            <a:ext cx="5449662" cy="2664676"/>
          </a:xfrm>
          <a:prstGeom prst="round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endParaRPr>
          </a:p>
          <a:p>
            <a:pPr algn="ctr"/>
            <a:r>
              <a:rPr lang="pt-BR" dirty="0">
                <a:solidFill>
                  <a:schemeClr val="tx1"/>
                </a:solidFill>
              </a:rPr>
              <a:t>Possuem regulamentação própria</a:t>
            </a:r>
          </a:p>
          <a:p>
            <a:pPr algn="ctr"/>
            <a:endParaRPr lang="pt-BR" dirty="0">
              <a:solidFill>
                <a:schemeClr val="tx1"/>
              </a:solidFill>
            </a:endParaRPr>
          </a:p>
          <a:p>
            <a:pPr marL="525146" lvl="0" indent="-285750">
              <a:spcBef>
                <a:spcPts val="944"/>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Separados dos bancos comerciais</a:t>
            </a:r>
            <a:endParaRPr lang="pt-BR" dirty="0"/>
          </a:p>
          <a:p>
            <a:pPr marL="525146" lvl="0" indent="-285750">
              <a:spcBef>
                <a:spcPts val="944"/>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Não possuem contas correntes</a:t>
            </a:r>
          </a:p>
          <a:p>
            <a:pPr marL="525146" lvl="0" indent="-285750">
              <a:spcBef>
                <a:spcPts val="960"/>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Operações geralmente mais arriscadas, de médio a longo prazo</a:t>
            </a:r>
            <a:endParaRPr lang="pt-BR" dirty="0"/>
          </a:p>
          <a:p>
            <a:pPr marL="525146" lvl="0" indent="-285750">
              <a:spcBef>
                <a:spcPts val="960"/>
              </a:spcBef>
              <a:buClr>
                <a:srgbClr val="323F4F"/>
              </a:buClr>
              <a:buSzPts val="2000"/>
              <a:buFont typeface="Arial" panose="020B0604020202020204" pitchFamily="34" charset="0"/>
              <a:buChar char="•"/>
            </a:pPr>
            <a:r>
              <a:rPr lang="pt-BR" dirty="0">
                <a:solidFill>
                  <a:schemeClr val="dk1"/>
                </a:solidFill>
                <a:latin typeface="Montserrat"/>
                <a:ea typeface="Montserrat"/>
                <a:cs typeface="Montserrat"/>
                <a:sym typeface="Montserrat"/>
              </a:rPr>
              <a:t>Mais inseridos no mercado de capitais</a:t>
            </a:r>
            <a:endParaRPr lang="pt-BR" dirty="0"/>
          </a:p>
          <a:p>
            <a:endParaRPr lang="en-US" dirty="0">
              <a:solidFill>
                <a:schemeClr val="tx1"/>
              </a:solidFill>
            </a:endParaRPr>
          </a:p>
        </p:txBody>
      </p:sp>
      <p:sp>
        <p:nvSpPr>
          <p:cNvPr id="62" name="Google Shape;1889;p47">
            <a:extLst>
              <a:ext uri="{FF2B5EF4-FFF2-40B4-BE49-F238E27FC236}">
                <a16:creationId xmlns:a16="http://schemas.microsoft.com/office/drawing/2014/main" id="{695EE6AC-C31A-41E9-9717-A2A38E7450B6}"/>
              </a:ext>
            </a:extLst>
          </p:cNvPr>
          <p:cNvSpPr txBox="1"/>
          <p:nvPr/>
        </p:nvSpPr>
        <p:spPr>
          <a:xfrm>
            <a:off x="9977134" y="4579024"/>
            <a:ext cx="109196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600" b="1" dirty="0">
                <a:solidFill>
                  <a:schemeClr val="dk1"/>
                </a:solidFill>
                <a:latin typeface="Montserrat"/>
                <a:ea typeface="Montserrat"/>
                <a:cs typeface="Montserrat"/>
                <a:sym typeface="Montserrat"/>
              </a:rPr>
              <a:t>Tesouraria</a:t>
            </a:r>
            <a:endParaRPr dirty="0"/>
          </a:p>
        </p:txBody>
      </p:sp>
      <p:sp>
        <p:nvSpPr>
          <p:cNvPr id="1920" name="Google Shape;1920;p47"/>
          <p:cNvSpPr/>
          <p:nvPr/>
        </p:nvSpPr>
        <p:spPr>
          <a:xfrm>
            <a:off x="301448" y="4094484"/>
            <a:ext cx="11321041" cy="2433513"/>
          </a:xfrm>
          <a:prstGeom prst="rect">
            <a:avLst/>
          </a:prstGeom>
          <a:solidFill>
            <a:srgbClr val="FFFFFF">
              <a:alpha val="69803"/>
            </a:srgbClr>
          </a:solidFill>
          <a:ln>
            <a:noFill/>
          </a:ln>
        </p:spPr>
        <p:txBody>
          <a:bodyPr spcFirstLastPara="1" wrap="square" lIns="182875" tIns="41975" rIns="83975" bIns="41975" anchor="ctr" anchorCtr="0">
            <a:noAutofit/>
          </a:bodyPr>
          <a:lstStyle/>
          <a:p>
            <a:pPr marL="171450" marR="0" lvl="0" indent="-115570" algn="ctr" rtl="0">
              <a:lnSpc>
                <a:spcPct val="105000"/>
              </a:lnSpc>
              <a:spcBef>
                <a:spcPts val="0"/>
              </a:spcBef>
              <a:spcAft>
                <a:spcPts val="0"/>
              </a:spcAft>
              <a:buClr>
                <a:srgbClr val="5387A2"/>
              </a:buClr>
              <a:buSzPts val="880"/>
              <a:buFont typeface="Noto Sans Symbols"/>
              <a:buNone/>
            </a:pPr>
            <a:endParaRPr sz="1100">
              <a:solidFill>
                <a:srgbClr val="003254"/>
              </a:solidFill>
              <a:latin typeface="Montserrat"/>
              <a:ea typeface="Montserrat"/>
              <a:cs typeface="Montserrat"/>
              <a:sym typeface="Montserrat"/>
            </a:endParaRPr>
          </a:p>
        </p:txBody>
      </p:sp>
    </p:spTree>
    <p:extLst>
      <p:ext uri="{BB962C8B-B14F-4D97-AF65-F5344CB8AC3E}">
        <p14:creationId xmlns:p14="http://schemas.microsoft.com/office/powerpoint/2010/main" val="4181162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3387</Words>
  <Application>Microsoft Office PowerPoint</Application>
  <PresentationFormat>Widescreen</PresentationFormat>
  <Paragraphs>660</Paragraphs>
  <Slides>28</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Montserrat</vt:lpstr>
      <vt:lpstr>Noto Sans Symbols</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Bittencourt</dc:creator>
  <cp:lastModifiedBy>Fabio tominaga</cp:lastModifiedBy>
  <cp:revision>57</cp:revision>
  <dcterms:created xsi:type="dcterms:W3CDTF">2020-05-22T14:55:30Z</dcterms:created>
  <dcterms:modified xsi:type="dcterms:W3CDTF">2020-05-26T12:04:57Z</dcterms:modified>
</cp:coreProperties>
</file>