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67" r:id="rId3"/>
    <p:sldId id="262" r:id="rId4"/>
    <p:sldId id="264" r:id="rId5"/>
    <p:sldId id="259" r:id="rId6"/>
    <p:sldId id="263" r:id="rId7"/>
    <p:sldId id="266" r:id="rId8"/>
    <p:sldId id="265" r:id="rId9"/>
    <p:sldId id="256" r:id="rId10"/>
    <p:sldId id="257" r:id="rId11"/>
    <p:sldId id="258" r:id="rId12"/>
    <p:sldId id="260" r:id="rId13"/>
    <p:sldId id="273" r:id="rId14"/>
    <p:sldId id="284" r:id="rId15"/>
    <p:sldId id="285" r:id="rId16"/>
    <p:sldId id="286" r:id="rId17"/>
    <p:sldId id="287" r:id="rId18"/>
    <p:sldId id="288" r:id="rId19"/>
    <p:sldId id="294" r:id="rId20"/>
    <p:sldId id="289" r:id="rId21"/>
    <p:sldId id="290" r:id="rId22"/>
    <p:sldId id="291" r:id="rId23"/>
    <p:sldId id="292" r:id="rId24"/>
    <p:sldId id="295" r:id="rId25"/>
    <p:sldId id="297" r:id="rId26"/>
    <p:sldId id="298" r:id="rId27"/>
    <p:sldId id="293" r:id="rId2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32" d="100"/>
        <a:sy n="132" d="100"/>
      </p:scale>
      <p:origin x="0" y="46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8AE4B-18C4-4CA8-9CE1-914DBFEDD47C}" type="datetimeFigureOut">
              <a:rPr lang="pt-BR" smtClean="0"/>
              <a:t>15/10/2015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B8FA8-5A3C-427B-833F-7B149615C6F8}" type="slidenum">
              <a:rPr lang="pt-BR" smtClean="0"/>
              <a:t>‹nº›</a:t>
            </a:fld>
            <a:endParaRPr lang="pt-BR"/>
          </a:p>
        </p:txBody>
      </p:sp>
    </p:spTree>
    <p:extLst>
      <p:ext uri="{BB962C8B-B14F-4D97-AF65-F5344CB8AC3E}">
        <p14:creationId xmlns:p14="http://schemas.microsoft.com/office/powerpoint/2010/main" val="1124485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FBED763-0AB0-4C6D-B3ED-08ECEC27D5F8}" type="slidenum">
              <a:rPr lang="en-US" altLang="pt-BR" smtClean="0"/>
              <a:pPr/>
              <a:t>17</a:t>
            </a:fld>
            <a:endParaRPr lang="en-US" altLang="pt-BR" smtClean="0"/>
          </a:p>
        </p:txBody>
      </p:sp>
      <p:sp>
        <p:nvSpPr>
          <p:cNvPr id="22531" name="Rectangle 1"/>
          <p:cNvSpPr>
            <a:spLocks noChangeArrowheads="1" noTextEdit="1"/>
          </p:cNvSpPr>
          <p:nvPr>
            <p:ph type="sldImg"/>
          </p:nvPr>
        </p:nvSpPr>
        <p:spPr>
          <a:xfrm>
            <a:off x="1196975" y="704850"/>
            <a:ext cx="4640263" cy="34813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Text Box 2"/>
          <p:cNvSpPr>
            <a:spLocks noChangeArrowheads="1"/>
          </p:cNvSpPr>
          <p:nvPr>
            <p:ph type="body" idx="1"/>
          </p:nvPr>
        </p:nvSpPr>
        <p:spPr>
          <a:xfrm>
            <a:off x="703263" y="4410075"/>
            <a:ext cx="5627687" cy="4178300"/>
          </a:xfrm>
          <a:no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pt-BR" sz="1000" smtClean="0">
                <a:latin typeface="Arial Unicode MS" panose="020B0604020202020204" pitchFamily="34" charset="-128"/>
                <a:ea typeface="Arial Unicode MS" panose="020B0604020202020204" pitchFamily="34" charset="-128"/>
                <a:cs typeface="Arial Unicode MS" panose="020B0604020202020204" pitchFamily="34" charset="-128"/>
              </a:rPr>
              <a:t>Figure 1. Use of Screening Mammography and Incidence of Stage-Specific Breast Cancer in the United States, 1976–2008. Panel A shows the self-reported use of screening mammography and the incidence of stage-specific breast cancer among women 40 years of age or older. Panel B shows the incidence of stage-specific breast cancer among women who generally did not have exposure to screening mammography — those younger than 40 years of age.</a:t>
            </a:r>
          </a:p>
        </p:txBody>
      </p:sp>
    </p:spTree>
    <p:extLst>
      <p:ext uri="{BB962C8B-B14F-4D97-AF65-F5344CB8AC3E}">
        <p14:creationId xmlns:p14="http://schemas.microsoft.com/office/powerpoint/2010/main" val="2025075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5F52B1-F282-45B3-B916-132191573553}" type="slidenum">
              <a:rPr lang="en-US" altLang="pt-BR" smtClean="0"/>
              <a:pPr/>
              <a:t>19</a:t>
            </a:fld>
            <a:endParaRPr lang="en-US" altLang="pt-BR" smtClean="0"/>
          </a:p>
        </p:txBody>
      </p:sp>
      <p:sp>
        <p:nvSpPr>
          <p:cNvPr id="24579" name="Rectangle 1"/>
          <p:cNvSpPr>
            <a:spLocks noChangeArrowheads="1" noTextEdit="1"/>
          </p:cNvSpPr>
          <p:nvPr>
            <p:ph type="sldImg"/>
          </p:nvPr>
        </p:nvSpPr>
        <p:spPr>
          <a:xfrm>
            <a:off x="1196975" y="704850"/>
            <a:ext cx="4640263" cy="3481388"/>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80" name="Text Box 2"/>
          <p:cNvSpPr>
            <a:spLocks noChangeArrowheads="1"/>
          </p:cNvSpPr>
          <p:nvPr>
            <p:ph type="body" idx="1"/>
          </p:nvPr>
        </p:nvSpPr>
        <p:spPr>
          <a:xfrm>
            <a:off x="703263" y="4410075"/>
            <a:ext cx="5627687" cy="4178300"/>
          </a:xfrm>
          <a:noFill/>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8820" rIns="0" bIns="0"/>
          <a:lstStyle/>
          <a:p>
            <a:pPr eaLnBrk="1">
              <a:lnSpc>
                <a:spcPct val="93000"/>
              </a:lnSpc>
              <a:spcBef>
                <a:spcPct val="0"/>
              </a:spcBef>
              <a:tabLst>
                <a:tab pos="723900" algn="l"/>
                <a:tab pos="1447800" algn="l"/>
                <a:tab pos="2171700" algn="l"/>
                <a:tab pos="2895600" algn="l"/>
                <a:tab pos="3619500" algn="l"/>
                <a:tab pos="4343400" algn="l"/>
                <a:tab pos="5067300" algn="l"/>
              </a:tabLst>
            </a:pPr>
            <a:r>
              <a:rPr lang="en-US" altLang="pt-BR" sz="1000" smtClean="0">
                <a:latin typeface="Arial Unicode MS" panose="020B0604020202020204" pitchFamily="34" charset="-128"/>
                <a:ea typeface="Arial Unicode MS" panose="020B0604020202020204" pitchFamily="34" charset="-128"/>
                <a:cs typeface="Arial Unicode MS" panose="020B0604020202020204" pitchFamily="34" charset="-128"/>
              </a:rPr>
              <a:t>Figure 2. Trends in the Annual Incidence of Late-Stage Breast Cancer and Its Two Components (Regional and Distant Disease) among U.S. Women 40 Years of Age or Older, 1976–2008.</a:t>
            </a:r>
          </a:p>
        </p:txBody>
      </p:sp>
    </p:spTree>
    <p:extLst>
      <p:ext uri="{BB962C8B-B14F-4D97-AF65-F5344CB8AC3E}">
        <p14:creationId xmlns:p14="http://schemas.microsoft.com/office/powerpoint/2010/main" val="3302983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178472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2772540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1225661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4504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64461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231019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03215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66573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73389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5171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41237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41885478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595834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03276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3441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629228" y="365593"/>
            <a:ext cx="7885545" cy="1325096"/>
          </a:xfrm>
          <a:prstGeom prst="rect">
            <a:avLst/>
          </a:prstGeom>
        </p:spPr>
        <p:txBody>
          <a:bodyPr/>
          <a:lstStyle/>
          <a:p>
            <a:r>
              <a:rPr lang="pt-BR" smtClean="0"/>
              <a:t>Clique para editar o título mestre</a:t>
            </a:r>
            <a:endParaRPr lang="pt-BR"/>
          </a:p>
        </p:txBody>
      </p:sp>
    </p:spTree>
    <p:extLst>
      <p:ext uri="{BB962C8B-B14F-4D97-AF65-F5344CB8AC3E}">
        <p14:creationId xmlns:p14="http://schemas.microsoft.com/office/powerpoint/2010/main" val="93477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91028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3417080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700192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69075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2679400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350074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954FA4D0-E7A4-44B6-9643-E68E13DFD082}" type="datetimeFigureOut">
              <a:rPr lang="pt-BR" smtClean="0"/>
              <a:pPr/>
              <a:t>15/10/2015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0434664-1CEB-44F8-BFFA-3995214620C0}" type="slidenum">
              <a:rPr lang="pt-BR" smtClean="0"/>
              <a:pPr/>
              <a:t>‹nº›</a:t>
            </a:fld>
            <a:endParaRPr lang="pt-BR"/>
          </a:p>
        </p:txBody>
      </p:sp>
    </p:spTree>
    <p:extLst>
      <p:ext uri="{BB962C8B-B14F-4D97-AF65-F5344CB8AC3E}">
        <p14:creationId xmlns:p14="http://schemas.microsoft.com/office/powerpoint/2010/main" val="71690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FA4D0-E7A4-44B6-9643-E68E13DFD082}" type="datetimeFigureOut">
              <a:rPr lang="pt-BR" smtClean="0"/>
              <a:pPr/>
              <a:t>15/10/2015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34664-1CEB-44F8-BFFA-3995214620C0}" type="slidenum">
              <a:rPr lang="pt-BR" smtClean="0"/>
              <a:pPr/>
              <a:t>‹nº›</a:t>
            </a:fld>
            <a:endParaRPr lang="pt-BR"/>
          </a:p>
        </p:txBody>
      </p:sp>
    </p:spTree>
    <p:extLst>
      <p:ext uri="{BB962C8B-B14F-4D97-AF65-F5344CB8AC3E}">
        <p14:creationId xmlns:p14="http://schemas.microsoft.com/office/powerpoint/2010/main" val="402437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76684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Rastreamento de Câncer de Mama</a:t>
            </a:r>
            <a:br>
              <a:rPr lang="pt-BR" dirty="0" smtClean="0"/>
            </a:br>
            <a:r>
              <a:rPr lang="pt-BR" dirty="0" smtClean="0"/>
              <a:t>Uma homenagem ao Outubro Rosa</a:t>
            </a:r>
            <a:endParaRPr lang="pt-BR"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5229200"/>
            <a:ext cx="7949902" cy="1385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Espaço Reservado para Conteúdo 2"/>
          <p:cNvPicPr>
            <a:picLocks noGrp="1" noChangeAspect="1"/>
          </p:cNvPicPr>
          <p:nvPr>
            <p:ph idx="1"/>
          </p:nvPr>
        </p:nvPicPr>
        <p:blipFill>
          <a:blip r:embed="rId3"/>
          <a:stretch>
            <a:fillRect/>
          </a:stretch>
        </p:blipFill>
        <p:spPr>
          <a:xfrm>
            <a:off x="683568" y="1712445"/>
            <a:ext cx="5544616" cy="3265166"/>
          </a:xfrm>
          <a:prstGeom prst="rect">
            <a:avLst/>
          </a:prstGeom>
        </p:spPr>
      </p:pic>
      <p:pic>
        <p:nvPicPr>
          <p:cNvPr id="4" name="Imagem 3"/>
          <p:cNvPicPr>
            <a:picLocks noChangeAspect="1"/>
          </p:cNvPicPr>
          <p:nvPr/>
        </p:nvPicPr>
        <p:blipFill>
          <a:blip r:embed="rId4"/>
          <a:stretch>
            <a:fillRect/>
          </a:stretch>
        </p:blipFill>
        <p:spPr>
          <a:xfrm>
            <a:off x="6588224" y="1712445"/>
            <a:ext cx="1943100" cy="3265166"/>
          </a:xfrm>
          <a:prstGeom prst="rect">
            <a:avLst/>
          </a:prstGeom>
        </p:spPr>
      </p:pic>
    </p:spTree>
    <p:extLst>
      <p:ext uri="{BB962C8B-B14F-4D97-AF65-F5344CB8AC3E}">
        <p14:creationId xmlns:p14="http://schemas.microsoft.com/office/powerpoint/2010/main" val="3611788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8124"/>
            <a:ext cx="8614494" cy="610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755576" y="0"/>
            <a:ext cx="7848872" cy="646331"/>
          </a:xfrm>
          <a:prstGeom prst="rect">
            <a:avLst/>
          </a:prstGeom>
        </p:spPr>
        <p:txBody>
          <a:bodyPr wrap="square">
            <a:spAutoFit/>
          </a:bodyPr>
          <a:lstStyle/>
          <a:p>
            <a:pPr algn="just"/>
            <a:r>
              <a:rPr lang="en-US" dirty="0" err="1"/>
              <a:t>Loberg</a:t>
            </a:r>
            <a:r>
              <a:rPr lang="en-US" dirty="0"/>
              <a:t> M, </a:t>
            </a:r>
            <a:r>
              <a:rPr lang="en-US" dirty="0" err="1"/>
              <a:t>Lousdal</a:t>
            </a:r>
            <a:r>
              <a:rPr lang="en-US" dirty="0"/>
              <a:t> ML, </a:t>
            </a:r>
            <a:r>
              <a:rPr lang="en-US" dirty="0" err="1"/>
              <a:t>Bretthauer</a:t>
            </a:r>
            <a:r>
              <a:rPr lang="en-US" dirty="0"/>
              <a:t> M, </a:t>
            </a:r>
            <a:r>
              <a:rPr lang="en-US" dirty="0" err="1"/>
              <a:t>Kalager</a:t>
            </a:r>
            <a:r>
              <a:rPr lang="en-US" dirty="0"/>
              <a:t> M. Benefits and harms of mammography screening. </a:t>
            </a:r>
            <a:r>
              <a:rPr lang="en-US" b="1" i="1" dirty="0"/>
              <a:t>Breast Cancer Research</a:t>
            </a:r>
            <a:r>
              <a:rPr lang="en-US" dirty="0"/>
              <a:t>. 2015, 17:63.</a:t>
            </a:r>
            <a:endParaRPr lang="pt-BR" dirty="0"/>
          </a:p>
        </p:txBody>
      </p:sp>
    </p:spTree>
    <p:extLst>
      <p:ext uri="{BB962C8B-B14F-4D97-AF65-F5344CB8AC3E}">
        <p14:creationId xmlns:p14="http://schemas.microsoft.com/office/powerpoint/2010/main" val="131500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828092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683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404664"/>
            <a:ext cx="8229600" cy="6120680"/>
          </a:xfrm>
        </p:spPr>
        <p:txBody>
          <a:bodyPr>
            <a:normAutofit lnSpcReduction="10000"/>
          </a:bodyPr>
          <a:lstStyle/>
          <a:p>
            <a:pPr marL="0" indent="0" algn="just">
              <a:buNone/>
            </a:pPr>
            <a:r>
              <a:rPr lang="pt-BR" sz="2400" b="1" dirty="0" smtClean="0">
                <a:solidFill>
                  <a:srgbClr val="C00000"/>
                </a:solidFill>
              </a:rPr>
              <a:t>O que eu nós achávamos, até julho:</a:t>
            </a:r>
          </a:p>
          <a:p>
            <a:pPr algn="just"/>
            <a:r>
              <a:rPr lang="pt-BR" sz="2300" dirty="0" smtClean="0"/>
              <a:t>A </a:t>
            </a:r>
            <a:r>
              <a:rPr lang="pt-BR" sz="2300" dirty="0"/>
              <a:t>mamografia não reduzia a mortalidade geral, no máximo reduzia minimamente, e talvez, a mortalidade específica por câncer de mama</a:t>
            </a:r>
            <a:r>
              <a:rPr lang="pt-BR" sz="2300" dirty="0" smtClean="0"/>
              <a:t>.</a:t>
            </a:r>
          </a:p>
          <a:p>
            <a:pPr algn="just"/>
            <a:r>
              <a:rPr lang="pt-BR" sz="2300" dirty="0" smtClean="0"/>
              <a:t>Além de causar problemas graves de sobrediagnóstico e sobretratamento, que são agora considerados agravos à saúde. </a:t>
            </a:r>
          </a:p>
          <a:p>
            <a:pPr marL="0" indent="0" algn="just">
              <a:buNone/>
            </a:pPr>
            <a:r>
              <a:rPr lang="pt-BR" sz="2400" b="1" dirty="0" smtClean="0">
                <a:solidFill>
                  <a:srgbClr val="C00000"/>
                </a:solidFill>
              </a:rPr>
              <a:t>O que nós descobrimos:</a:t>
            </a:r>
          </a:p>
          <a:p>
            <a:pPr algn="just"/>
            <a:r>
              <a:rPr lang="pt-BR" sz="2300" dirty="0" smtClean="0"/>
              <a:t>Saíram vários estudos grandes dizendo que a mamografia não reduz nem mesmo a mortalidade por câncer de mama, </a:t>
            </a:r>
          </a:p>
          <a:p>
            <a:pPr algn="just"/>
            <a:r>
              <a:rPr lang="pt-BR" sz="2300" dirty="0" smtClean="0"/>
              <a:t>não reduz os casos avançados como se acreditava, nem reduz o número de cirurgias mutiladoras. </a:t>
            </a:r>
          </a:p>
          <a:p>
            <a:pPr algn="just"/>
            <a:r>
              <a:rPr lang="pt-BR" sz="2300" dirty="0" smtClean="0"/>
              <a:t>Enfim, parece que ficamos só com os danos. </a:t>
            </a:r>
          </a:p>
          <a:p>
            <a:pPr algn="just"/>
            <a:r>
              <a:rPr lang="pt-BR" sz="2300" dirty="0" smtClean="0"/>
              <a:t>Isso talvez ajude a explicar porque este resultado encontrado por vocês de quanto mais mamografia, mais morte.</a:t>
            </a:r>
          </a:p>
          <a:p>
            <a:pPr algn="just"/>
            <a:r>
              <a:rPr lang="pt-BR" sz="2300" dirty="0" smtClean="0"/>
              <a:t>Mais ricas e mais escolarizadas, mais setor suplementar, mais TRH e mais mamografias, mais incidência e mais morte </a:t>
            </a:r>
          </a:p>
          <a:p>
            <a:endParaRPr lang="pt-BR" dirty="0" smtClean="0"/>
          </a:p>
          <a:p>
            <a:endParaRPr lang="pt-B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2206" y="635000"/>
            <a:ext cx="7487694" cy="3514080"/>
          </a:xfrm>
          <a:prstGeom prst="rect">
            <a:avLst/>
          </a:prstGeom>
        </p:spPr>
      </p:pic>
      <p:sp>
        <p:nvSpPr>
          <p:cNvPr id="3" name="TextBox 2"/>
          <p:cNvSpPr txBox="1"/>
          <p:nvPr/>
        </p:nvSpPr>
        <p:spPr>
          <a:xfrm>
            <a:off x="635000" y="4581128"/>
            <a:ext cx="7620000" cy="327914"/>
          </a:xfrm>
          <a:prstGeom prst="rect">
            <a:avLst/>
          </a:prstGeom>
        </p:spPr>
        <p:txBody>
          <a:bodyPr/>
          <a:lstStyle/>
          <a:p>
            <a:r>
              <a:rPr lang="en-US" sz="1000" dirty="0">
                <a:solidFill>
                  <a:prstClr val="black"/>
                </a:solidFill>
                <a:latin typeface="Arial"/>
              </a:rPr>
              <a:t> Figure 2. Relative risk of ovarian cancer by duration of use in current and past users of hormone therapy*Risk relative to never-users of hormone therapy, stratified by age at diagnosis, study, and body-mass index, and adjusted for age at menopause, </a:t>
            </a:r>
            <a:r>
              <a:rPr lang="en-US" sz="1000" dirty="0" err="1">
                <a:solidFill>
                  <a:prstClr val="black"/>
                </a:solidFill>
                <a:latin typeface="Arial"/>
              </a:rPr>
              <a:t>hysterecto</a:t>
            </a:r>
            <a:r>
              <a:rPr lang="en-US" sz="1000" dirty="0" smtClean="0">
                <a:solidFill>
                  <a:prstClr val="black"/>
                </a:solidFill>
                <a:latin typeface="Arial"/>
              </a:rPr>
              <a:t>...  </a:t>
            </a:r>
            <a:endParaRPr lang="en-US" sz="1000" dirty="0">
              <a:solidFill>
                <a:prstClr val="black"/>
              </a:solidFill>
              <a:latin typeface="Arial"/>
            </a:endParaRPr>
          </a:p>
        </p:txBody>
      </p:sp>
      <p:sp>
        <p:nvSpPr>
          <p:cNvPr id="4" name="TextBox 3"/>
          <p:cNvSpPr txBox="1"/>
          <p:nvPr/>
        </p:nvSpPr>
        <p:spPr>
          <a:xfrm>
            <a:off x="668492" y="5016500"/>
            <a:ext cx="7620000" cy="254000"/>
          </a:xfrm>
          <a:prstGeom prst="rect">
            <a:avLst/>
          </a:prstGeom>
        </p:spPr>
        <p:txBody>
          <a:bodyPr/>
          <a:lstStyle/>
          <a:p>
            <a:r>
              <a:rPr lang="en-US" sz="1000" dirty="0">
                <a:solidFill>
                  <a:prstClr val="black"/>
                </a:solidFill>
                <a:latin typeface="Arial"/>
              </a:rPr>
              <a:t>Collaborative Group on Epidemiological Studies of Ovarian Cancer</a:t>
            </a:r>
          </a:p>
        </p:txBody>
      </p:sp>
      <p:sp>
        <p:nvSpPr>
          <p:cNvPr id="5" name="TextBox 4"/>
          <p:cNvSpPr txBox="1"/>
          <p:nvPr/>
        </p:nvSpPr>
        <p:spPr>
          <a:xfrm>
            <a:off x="635000" y="5248809"/>
            <a:ext cx="7620000" cy="254000"/>
          </a:xfrm>
          <a:prstGeom prst="rect">
            <a:avLst/>
          </a:prstGeom>
        </p:spPr>
        <p:txBody>
          <a:bodyPr/>
          <a:lstStyle/>
          <a:p>
            <a:r>
              <a:rPr lang="en-US" sz="1000" b="1">
                <a:solidFill>
                  <a:prstClr val="black"/>
                </a:solidFill>
                <a:latin typeface="Arial"/>
              </a:rPr>
              <a:t> Menopausal hormone use and ovarian cancer risk: individual participant meta-analysis of 52 epidemiological studies</a:t>
            </a:r>
          </a:p>
        </p:txBody>
      </p:sp>
      <p:sp>
        <p:nvSpPr>
          <p:cNvPr id="6" name="TextBox 5"/>
          <p:cNvSpPr txBox="1"/>
          <p:nvPr/>
        </p:nvSpPr>
        <p:spPr>
          <a:xfrm>
            <a:off x="635000" y="5651500"/>
            <a:ext cx="7620000" cy="254000"/>
          </a:xfrm>
          <a:prstGeom prst="rect">
            <a:avLst/>
          </a:prstGeom>
        </p:spPr>
        <p:txBody>
          <a:bodyPr/>
          <a:lstStyle/>
          <a:p>
            <a:r>
              <a:rPr lang="en-US" sz="1000">
                <a:solidFill>
                  <a:prstClr val="black"/>
                </a:solidFill>
                <a:latin typeface="Arial"/>
              </a:rPr>
              <a:t>null, Volume 385, Issue 9980, 2015, 1835–1842</a:t>
            </a:r>
          </a:p>
        </p:txBody>
      </p:sp>
      <p:sp>
        <p:nvSpPr>
          <p:cNvPr id="7" name="TextBox 6"/>
          <p:cNvSpPr txBox="1"/>
          <p:nvPr/>
        </p:nvSpPr>
        <p:spPr>
          <a:xfrm>
            <a:off x="635000" y="6032500"/>
            <a:ext cx="7620000" cy="254000"/>
          </a:xfrm>
          <a:prstGeom prst="rect">
            <a:avLst/>
          </a:prstGeom>
        </p:spPr>
        <p:txBody>
          <a:bodyPr/>
          <a:lstStyle/>
          <a:p>
            <a:r>
              <a:rPr lang="en-US" sz="1000">
                <a:solidFill>
                  <a:prstClr val="black"/>
                </a:solidFill>
                <a:latin typeface="Arial"/>
              </a:rPr>
              <a:t>http://dx.doi.org/10.1016/S0140-6736(14)61687-1</a:t>
            </a:r>
          </a:p>
        </p:txBody>
      </p:sp>
      <p:sp>
        <p:nvSpPr>
          <p:cNvPr id="8" name="CaixaDeTexto 7"/>
          <p:cNvSpPr txBox="1"/>
          <p:nvPr/>
        </p:nvSpPr>
        <p:spPr>
          <a:xfrm>
            <a:off x="1697379" y="116632"/>
            <a:ext cx="5297348" cy="369332"/>
          </a:xfrm>
          <a:prstGeom prst="rect">
            <a:avLst/>
          </a:prstGeom>
          <a:noFill/>
        </p:spPr>
        <p:txBody>
          <a:bodyPr wrap="none" rtlCol="0">
            <a:spAutoFit/>
          </a:bodyPr>
          <a:lstStyle/>
          <a:p>
            <a:r>
              <a:rPr lang="pt-BR" dirty="0" smtClean="0">
                <a:solidFill>
                  <a:schemeClr val="accent2">
                    <a:lumMod val="75000"/>
                  </a:schemeClr>
                </a:solidFill>
              </a:rPr>
              <a:t>O viés de publicação – caso do TRH e câncer de ovário </a:t>
            </a:r>
            <a:endParaRPr lang="pt-BR" dirty="0">
              <a:solidFill>
                <a:schemeClr val="accent2">
                  <a:lumMod val="7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6159500"/>
            <a:ext cx="28384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221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
          <p:cNvSpPr>
            <a:spLocks noChangeArrowheads="1"/>
          </p:cNvSpPr>
          <p:nvPr/>
        </p:nvSpPr>
        <p:spPr bwMode="auto">
          <a:xfrm>
            <a:off x="0" y="687388"/>
            <a:ext cx="9144000" cy="59055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pt-BR" altLang="pt-BR" sz="1800">
              <a:solidFill>
                <a:srgbClr val="FFFFFF"/>
              </a:solidFill>
            </a:endParaRPr>
          </a:p>
        </p:txBody>
      </p:sp>
      <p:sp>
        <p:nvSpPr>
          <p:cNvPr id="17411"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100">
                <a:solidFill>
                  <a:srgbClr val="999999"/>
                </a:solidFill>
                <a:latin typeface="Helvetica" panose="020B0604020202020204" pitchFamily="34" charset="0"/>
              </a:rPr>
              <a:t>Date of download:  10/14/2015</a:t>
            </a:r>
          </a:p>
        </p:txBody>
      </p:sp>
      <p:sp>
        <p:nvSpPr>
          <p:cNvPr id="17412"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pt-BR" sz="1100">
                <a:solidFill>
                  <a:srgbClr val="999999"/>
                </a:solidFill>
                <a:latin typeface="Helvetica" panose="020B0604020202020204" pitchFamily="34" charset="0"/>
              </a:rPr>
              <a:t>Copyright © 2015 American Medical Association. All rights reserved.</a:t>
            </a:r>
          </a:p>
        </p:txBody>
      </p:sp>
      <p:sp>
        <p:nvSpPr>
          <p:cNvPr id="17413"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300" dirty="0">
                <a:latin typeface="Helvetica" panose="020B0604020202020204" pitchFamily="34" charset="0"/>
              </a:rPr>
              <a:t>From: </a:t>
            </a:r>
            <a:r>
              <a:rPr lang="en-US" altLang="pt-BR" sz="1300" b="1" dirty="0">
                <a:latin typeface="Helvetica" panose="020B0604020202020204" pitchFamily="34" charset="0"/>
              </a:rPr>
              <a:t>Rethinking Screening for Breast Cancer and Prostate Cancer</a:t>
            </a:r>
          </a:p>
        </p:txBody>
      </p:sp>
      <p:cxnSp>
        <p:nvCxnSpPr>
          <p:cNvPr id="17414"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17415" name="Text Placeholder 2"/>
          <p:cNvSpPr txBox="1">
            <a:spLocks/>
          </p:cNvSpPr>
          <p:nvPr/>
        </p:nvSpPr>
        <p:spPr bwMode="auto">
          <a:xfrm>
            <a:off x="0" y="960438"/>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200" dirty="0">
                <a:latin typeface="Helvetica" panose="020B0604020202020204" pitchFamily="34" charset="0"/>
              </a:rPr>
              <a:t>JAMA. 2009;302(15):1685-1692. doi:10.1001/jama.2009.1498</a:t>
            </a:r>
          </a:p>
        </p:txBody>
      </p:sp>
      <p:sp>
        <p:nvSpPr>
          <p:cNvPr id="17416" name="Text Placeholder 2"/>
          <p:cNvSpPr txBox="1">
            <a:spLocks/>
          </p:cNvSpPr>
          <p:nvPr/>
        </p:nvSpPr>
        <p:spPr bwMode="auto">
          <a:xfrm>
            <a:off x="392113" y="5016500"/>
            <a:ext cx="8751887"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pt-BR" sz="1000">
                <a:latin typeface="Helvetica" panose="020B0604020202020204" pitchFamily="34" charset="0"/>
              </a:rPr>
              <a:t>Three hypothetical scenarios of changes over time in stage-specific incidence rates associated with widespread screening usage are presented. The dotted lines indicate the point of screening initiation. The fraction of localized and regional disease before and after screening is shown for each scenario. A, Screening leads to an increase in localized cancers, a decrease in regional cancers, and stable rates of overall invasive cancer (after an initial increase following introduction of screening). B, Screening leads to an increase in the detection of total and early stage cancers but without a decrease in the rate of regional cancers. C, Screening results in an increase in early and overall cancer rates, with some decrease in regional stage disease. This outcome is intermediate between A and B. D, The incidence of localized and regional cancers is shown for the prescreening period and for each of the scenarios. The height of the bars represents total incidence. E, The relative percentage of localized vs regional cancers is shown. Note that all 3 scenarios lead to the same increase in the percentage of detection of localized cancers</a:t>
            </a:r>
            <a:r>
              <a:rPr lang="en-US" altLang="pt-BR" sz="800">
                <a:latin typeface="Helvetica" panose="020B0604020202020204" pitchFamily="34" charset="0"/>
              </a:rPr>
              <a:t>.</a:t>
            </a:r>
          </a:p>
        </p:txBody>
      </p:sp>
      <p:sp>
        <p:nvSpPr>
          <p:cNvPr id="17417" name="TextBox 11"/>
          <p:cNvSpPr txBox="1">
            <a:spLocks noChangeArrowheads="1"/>
          </p:cNvSpPr>
          <p:nvPr/>
        </p:nvSpPr>
        <p:spPr bwMode="auto">
          <a:xfrm>
            <a:off x="157163" y="4691063"/>
            <a:ext cx="91440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200"/>
              <a:t>Figure Legend: </a:t>
            </a:r>
          </a:p>
        </p:txBody>
      </p:sp>
      <p:cxnSp>
        <p:nvCxnSpPr>
          <p:cNvPr id="17418"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17419"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1401763"/>
            <a:ext cx="763428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44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363" y="687388"/>
            <a:ext cx="8321675"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ixaDeTexto 1"/>
          <p:cNvSpPr txBox="1"/>
          <p:nvPr/>
        </p:nvSpPr>
        <p:spPr>
          <a:xfrm>
            <a:off x="663776" y="130629"/>
            <a:ext cx="7968848" cy="369332"/>
          </a:xfrm>
          <a:prstGeom prst="rect">
            <a:avLst/>
          </a:prstGeom>
          <a:noFill/>
        </p:spPr>
        <p:txBody>
          <a:bodyPr wrap="none" rtlCol="0">
            <a:spAutoFit/>
          </a:bodyPr>
          <a:lstStyle/>
          <a:p>
            <a:r>
              <a:rPr lang="pt-BR" dirty="0" smtClean="0"/>
              <a:t>Câncer de mama e de próstata, impacto do rastreamento sobre a incidência</a:t>
            </a:r>
            <a:endParaRPr lang="pt-BR" dirty="0"/>
          </a:p>
        </p:txBody>
      </p:sp>
    </p:spTree>
    <p:extLst>
      <p:ext uri="{BB962C8B-B14F-4D97-AF65-F5344CB8AC3E}">
        <p14:creationId xmlns:p14="http://schemas.microsoft.com/office/powerpoint/2010/main" val="31070250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ChangeArrowheads="1"/>
          </p:cNvSpPr>
          <p:nvPr/>
        </p:nvSpPr>
        <p:spPr bwMode="auto">
          <a:xfrm>
            <a:off x="0" y="687388"/>
            <a:ext cx="9144000" cy="914400"/>
          </a:xfrm>
          <a:prstGeom prst="rect">
            <a:avLst/>
          </a:prstGeom>
          <a:solidFill>
            <a:srgbClr val="EEEEEE"/>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pt-BR" altLang="pt-BR" sz="1800">
              <a:solidFill>
                <a:srgbClr val="FFFFFF"/>
              </a:solidFill>
            </a:endParaRPr>
          </a:p>
        </p:txBody>
      </p:sp>
      <p:sp>
        <p:nvSpPr>
          <p:cNvPr id="20483" name="Date Placeholder 3"/>
          <p:cNvSpPr txBox="1">
            <a:spLocks noGrp="1"/>
          </p:cNvSpPr>
          <p:nvPr/>
        </p:nvSpPr>
        <p:spPr bwMode="auto">
          <a:xfrm>
            <a:off x="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100">
                <a:solidFill>
                  <a:srgbClr val="999999"/>
                </a:solidFill>
                <a:latin typeface="Helvetica" panose="020B0604020202020204" pitchFamily="34" charset="0"/>
              </a:rPr>
              <a:t>Date of download:  10/14/2015</a:t>
            </a:r>
          </a:p>
        </p:txBody>
      </p:sp>
      <p:sp>
        <p:nvSpPr>
          <p:cNvPr id="20484" name="Footer Placeholder 4"/>
          <p:cNvSpPr txBox="1">
            <a:spLocks noGrp="1"/>
          </p:cNvSpPr>
          <p:nvPr/>
        </p:nvSpPr>
        <p:spPr bwMode="auto">
          <a:xfrm>
            <a:off x="2971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r>
              <a:rPr lang="en-US" altLang="pt-BR" sz="1100">
                <a:solidFill>
                  <a:srgbClr val="999999"/>
                </a:solidFill>
                <a:latin typeface="Helvetica" panose="020B0604020202020204" pitchFamily="34" charset="0"/>
              </a:rPr>
              <a:t>Copyright © 2015 American Medical Association. All rights reserved.</a:t>
            </a:r>
          </a:p>
        </p:txBody>
      </p:sp>
      <p:sp>
        <p:nvSpPr>
          <p:cNvPr id="20485" name="Text Placeholder 2"/>
          <p:cNvSpPr txBox="1">
            <a:spLocks/>
          </p:cNvSpPr>
          <p:nvPr/>
        </p:nvSpPr>
        <p:spPr bwMode="auto">
          <a:xfrm>
            <a:off x="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300">
                <a:latin typeface="Helvetica" panose="020B0604020202020204" pitchFamily="34" charset="0"/>
              </a:rPr>
              <a:t>From: </a:t>
            </a:r>
            <a:r>
              <a:rPr lang="en-US" altLang="pt-BR" sz="1300" b="1">
                <a:latin typeface="Helvetica" panose="020B0604020202020204" pitchFamily="34" charset="0"/>
              </a:rPr>
              <a:t>Rethinking Screening for Breast Cancer and Prostate Cancer</a:t>
            </a:r>
          </a:p>
        </p:txBody>
      </p:sp>
      <p:cxnSp>
        <p:nvCxnSpPr>
          <p:cNvPr id="20486" name="Straight Connector 8"/>
          <p:cNvCxnSpPr>
            <a:cxnSpLocks noChangeShapeType="1"/>
          </p:cNvCxnSpPr>
          <p:nvPr/>
        </p:nvCxnSpPr>
        <p:spPr bwMode="auto">
          <a:xfrm flipV="1">
            <a:off x="0" y="6215063"/>
            <a:ext cx="9144000" cy="7937"/>
          </a:xfrm>
          <a:prstGeom prst="line">
            <a:avLst/>
          </a:prstGeom>
          <a:noFill/>
          <a:ln w="12700" algn="ctr">
            <a:solidFill>
              <a:srgbClr val="999999"/>
            </a:solidFill>
            <a:round/>
            <a:headEnd/>
            <a:tailEnd/>
          </a:ln>
          <a:extLst>
            <a:ext uri="{909E8E84-426E-40DD-AFC4-6F175D3DCCD1}">
              <a14:hiddenFill xmlns:a14="http://schemas.microsoft.com/office/drawing/2010/main">
                <a:noFill/>
              </a14:hiddenFill>
            </a:ext>
          </a:extLst>
        </p:spPr>
      </p:cxnSp>
      <p:sp>
        <p:nvSpPr>
          <p:cNvPr id="20487" name="Text Placeholder 2"/>
          <p:cNvSpPr txBox="1">
            <a:spLocks/>
          </p:cNvSpPr>
          <p:nvPr/>
        </p:nvSpPr>
        <p:spPr bwMode="auto">
          <a:xfrm>
            <a:off x="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200">
                <a:latin typeface="Helvetica" panose="020B0604020202020204" pitchFamily="34" charset="0"/>
              </a:rPr>
              <a:t>JAMA. 2009;302(15):1685-1692. doi:10.1001/jama.2009.1498</a:t>
            </a:r>
          </a:p>
        </p:txBody>
      </p:sp>
      <p:sp>
        <p:nvSpPr>
          <p:cNvPr id="20488" name="Text Placeholder 2"/>
          <p:cNvSpPr txBox="1">
            <a:spLocks/>
          </p:cNvSpPr>
          <p:nvPr/>
        </p:nvSpPr>
        <p:spPr bwMode="auto">
          <a:xfrm>
            <a:off x="0" y="4916488"/>
            <a:ext cx="9144000" cy="194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buFontTx/>
              <a:buNone/>
            </a:pPr>
            <a:r>
              <a:rPr lang="en-US" altLang="pt-BR" sz="1000" dirty="0">
                <a:latin typeface="Helvetica" panose="020B0604020202020204" pitchFamily="34" charset="0"/>
              </a:rPr>
              <a:t>A, Age-adjusted incidence rate by stage of invasive female breast cancers for all ages, SEER 1973-2006. Mammography was introduced in 1983 and more widely used beginning in 1986. The incidence per 100 000 women of localized, regional, and metastatic breast cancer is shown over time (left), and for the period prior to the uptake of screening (1982) and 16 years after (1998) (middle). Local disease, as a fraction of all cancers reported, is shown on the right. B, Age-adjusted incidence rate of adenocarcinoma of the prostate for men older than 24 years, SEER, 1973-2006. Prostate cancer screening began in 1986 and was more widely used beginning in 1989-1990. Given the degree of missing data for prostate cancer TNM stage in SEER, we chose to show the change in Gleason grade, a significant predictor of outcome since the introduction of screening. The middle panel shows the incidence per 100 000 men of tumors with Gleason grades that were low- and intermediate-grade (2-7) vs high-grade (8-10) tumors, for the period prior to the uptake of screening (1988) and 16 years after (2004). The low- and intermediate-grade tumors as a fraction of all cancers is shown in the panel on the right.</a:t>
            </a:r>
          </a:p>
        </p:txBody>
      </p:sp>
      <p:sp>
        <p:nvSpPr>
          <p:cNvPr id="20489" name="TextBox 11"/>
          <p:cNvSpPr txBox="1">
            <a:spLocks noChangeArrowheads="1"/>
          </p:cNvSpPr>
          <p:nvPr/>
        </p:nvSpPr>
        <p:spPr bwMode="auto">
          <a:xfrm>
            <a:off x="254000" y="4557713"/>
            <a:ext cx="833278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altLang="pt-BR" sz="1200"/>
              <a:t>Figure Legend: </a:t>
            </a:r>
          </a:p>
        </p:txBody>
      </p:sp>
      <p:cxnSp>
        <p:nvCxnSpPr>
          <p:cNvPr id="20490" name="Straight Connector 5"/>
          <p:cNvCxnSpPr>
            <a:cxnSpLocks noChangeShapeType="1"/>
          </p:cNvCxnSpPr>
          <p:nvPr/>
        </p:nvCxnSpPr>
        <p:spPr bwMode="auto">
          <a:xfrm>
            <a:off x="0" y="666750"/>
            <a:ext cx="9144000" cy="0"/>
          </a:xfrm>
          <a:prstGeom prst="line">
            <a:avLst/>
          </a:prstGeom>
          <a:noFill/>
          <a:ln w="38100" algn="ctr">
            <a:solidFill>
              <a:srgbClr val="999999"/>
            </a:solidFill>
            <a:round/>
            <a:headEnd/>
            <a:tailEnd/>
          </a:ln>
          <a:extLst>
            <a:ext uri="{909E8E84-426E-40DD-AFC4-6F175D3DCCD1}">
              <a14:hiddenFill xmlns:a14="http://schemas.microsoft.com/office/drawing/2010/main">
                <a:noFill/>
              </a14:hiddenFill>
            </a:ext>
          </a:extLst>
        </p:spPr>
      </p:cxnSp>
      <p:pic>
        <p:nvPicPr>
          <p:cNvPr id="20491"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3850" y="1752600"/>
            <a:ext cx="6069013"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12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6446838"/>
            <a:ext cx="2255838" cy="34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a:xfrm>
            <a:off x="292100" y="6429375"/>
            <a:ext cx="6194425" cy="320675"/>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006" rIns="0" bIns="0"/>
          <a:lstStyle/>
          <a:p>
            <a:pPr algn="l">
              <a:tabLst>
                <a:tab pos="638769" algn="l"/>
                <a:tab pos="1277539" algn="l"/>
                <a:tab pos="1916308" algn="l"/>
                <a:tab pos="2555077" algn="l"/>
                <a:tab pos="3193847" algn="l"/>
                <a:tab pos="3832616" algn="l"/>
                <a:tab pos="4471386" algn="l"/>
                <a:tab pos="5110155" algn="l"/>
                <a:tab pos="5748924" algn="l"/>
              </a:tabLst>
              <a:defRPr/>
            </a:pPr>
            <a:r>
              <a:rPr lang="en-US" altLang="pt-BR" sz="1059" b="1" smtClean="0">
                <a:ea typeface="Arial Unicode MS" panose="020B0604020202020204" pitchFamily="34" charset="-128"/>
                <a:cs typeface="Arial Unicode MS" panose="020B0604020202020204" pitchFamily="34" charset="-128"/>
              </a:rPr>
              <a:t>Bleyer A, Welch HG. N Engl J Med 2012;367:1998-2005.</a:t>
            </a:r>
          </a:p>
        </p:txBody>
      </p:sp>
      <p:pic>
        <p:nvPicPr>
          <p:cNvPr id="2150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9988" y="1489075"/>
            <a:ext cx="6992937" cy="4827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633413" y="506413"/>
            <a:ext cx="8067675" cy="6461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9pPr>
          </a:lstStyle>
          <a:p>
            <a:pPr algn="ctr" eaLnBrk="1" hangingPunct="1">
              <a:lnSpc>
                <a:spcPct val="97000"/>
              </a:lnSpc>
              <a:defRPr/>
            </a:pPr>
            <a:r>
              <a:rPr lang="en-US" altLang="pt-BR" sz="2118" b="1" dirty="0" smtClean="0">
                <a:solidFill>
                  <a:schemeClr val="accent2">
                    <a:lumMod val="75000"/>
                  </a:schemeClr>
                </a:solidFill>
                <a:ea typeface="Arial Unicode MS" panose="020B0604020202020204" pitchFamily="34" charset="-128"/>
                <a:cs typeface="Arial Unicode MS" panose="020B0604020202020204" pitchFamily="34" charset="-128"/>
              </a:rPr>
              <a:t>Use of Screening Mammography and Incidence of Stage-Specific Breast Cancer in the United States, 1976–2008.</a:t>
            </a:r>
          </a:p>
        </p:txBody>
      </p:sp>
    </p:spTree>
    <p:extLst>
      <p:ext uri="{BB962C8B-B14F-4D97-AF65-F5344CB8AC3E}">
        <p14:creationId xmlns:p14="http://schemas.microsoft.com/office/powerpoint/2010/main" val="392539951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9228" y="365593"/>
            <a:ext cx="8263252" cy="1325096"/>
          </a:xfrm>
        </p:spPr>
        <p:txBody>
          <a:bodyPr>
            <a:normAutofit fontScale="90000"/>
          </a:bodyPr>
          <a:lstStyle/>
          <a:p>
            <a:r>
              <a:rPr lang="pt-BR" dirty="0" smtClean="0"/>
              <a:t>O que reduz a incidência de late </a:t>
            </a:r>
            <a:r>
              <a:rPr lang="pt-BR" dirty="0" err="1" smtClean="0"/>
              <a:t>stage</a:t>
            </a:r>
            <a:r>
              <a:rPr lang="pt-BR" dirty="0" smtClean="0"/>
              <a:t>?</a:t>
            </a:r>
            <a:endParaRPr lang="pt-BR" dirty="0"/>
          </a:p>
        </p:txBody>
      </p:sp>
      <p:pic>
        <p:nvPicPr>
          <p:cNvPr id="3" name="Imagem 2"/>
          <p:cNvPicPr>
            <a:picLocks noChangeAspect="1"/>
          </p:cNvPicPr>
          <p:nvPr/>
        </p:nvPicPr>
        <p:blipFill>
          <a:blip r:embed="rId2"/>
          <a:stretch>
            <a:fillRect/>
          </a:stretch>
        </p:blipFill>
        <p:spPr>
          <a:xfrm>
            <a:off x="899592" y="1988840"/>
            <a:ext cx="7488832" cy="4248472"/>
          </a:xfrm>
          <a:prstGeom prst="rect">
            <a:avLst/>
          </a:prstGeom>
        </p:spPr>
      </p:pic>
    </p:spTree>
    <p:extLst>
      <p:ext uri="{BB962C8B-B14F-4D97-AF65-F5344CB8AC3E}">
        <p14:creationId xmlns:p14="http://schemas.microsoft.com/office/powerpoint/2010/main" val="812869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1775" y="6446838"/>
            <a:ext cx="2255838" cy="34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4" name="Rectangle 2"/>
          <p:cNvSpPr>
            <a:spLocks noGrp="1" noChangeArrowheads="1"/>
          </p:cNvSpPr>
          <p:nvPr>
            <p:ph type="title"/>
          </p:nvPr>
        </p:nvSpPr>
        <p:spPr>
          <a:xfrm>
            <a:off x="292100" y="6429375"/>
            <a:ext cx="6194425" cy="320675"/>
          </a:xfrm>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2006" rIns="0" bIns="0"/>
          <a:lstStyle/>
          <a:p>
            <a:pPr algn="l">
              <a:tabLst>
                <a:tab pos="638769" algn="l"/>
                <a:tab pos="1277539" algn="l"/>
                <a:tab pos="1916308" algn="l"/>
                <a:tab pos="2555077" algn="l"/>
                <a:tab pos="3193847" algn="l"/>
                <a:tab pos="3832616" algn="l"/>
                <a:tab pos="4471386" algn="l"/>
                <a:tab pos="5110155" algn="l"/>
                <a:tab pos="5748924" algn="l"/>
              </a:tabLst>
              <a:defRPr/>
            </a:pPr>
            <a:r>
              <a:rPr lang="en-US" altLang="pt-BR" sz="1059" b="1" smtClean="0">
                <a:ea typeface="Arial Unicode MS" panose="020B0604020202020204" pitchFamily="34" charset="-128"/>
                <a:cs typeface="Arial Unicode MS" panose="020B0604020202020204" pitchFamily="34" charset="-128"/>
              </a:rPr>
              <a:t>Bleyer A, Welch HG. N Engl J Med 2012;367:1998-2005.</a:t>
            </a:r>
          </a:p>
        </p:txBody>
      </p:sp>
      <p:pic>
        <p:nvPicPr>
          <p:cNvPr id="235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6300" y="1630363"/>
            <a:ext cx="4849813" cy="4829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AutoShape 4"/>
          <p:cNvSpPr>
            <a:spLocks noChangeArrowheads="1"/>
          </p:cNvSpPr>
          <p:nvPr/>
        </p:nvSpPr>
        <p:spPr bwMode="auto">
          <a:xfrm>
            <a:off x="536575" y="633413"/>
            <a:ext cx="8069263" cy="646112"/>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FFFFFF"/>
                </a:solidFill>
                <a:latin typeface="Arial" panose="020B0604020202020204" pitchFamily="34" charset="0"/>
                <a:ea typeface="MS PGothic" panose="020B0600070205080204" pitchFamily="34" charset="-128"/>
              </a:defRPr>
            </a:lvl9pPr>
          </a:lstStyle>
          <a:p>
            <a:pPr algn="ctr" eaLnBrk="1" hangingPunct="1">
              <a:lnSpc>
                <a:spcPct val="97000"/>
              </a:lnSpc>
              <a:defRPr/>
            </a:pPr>
            <a:r>
              <a:rPr lang="en-US" altLang="pt-BR" sz="2118" b="1" dirty="0" smtClean="0">
                <a:solidFill>
                  <a:schemeClr val="bg2">
                    <a:lumMod val="25000"/>
                  </a:schemeClr>
                </a:solidFill>
                <a:ea typeface="Arial Unicode MS" panose="020B0604020202020204" pitchFamily="34" charset="-128"/>
                <a:cs typeface="Arial Unicode MS" panose="020B0604020202020204" pitchFamily="34" charset="-128"/>
              </a:rPr>
              <a:t>Trends in the Annual Incidence of Late-Stage Breast Cancer and Its Two Components (Regional and Distant Disease) among U.S. Women 40 Years of Age or Older, 1976–2008</a:t>
            </a:r>
            <a:r>
              <a:rPr lang="en-US" altLang="pt-BR" sz="2118" b="1" dirty="0" smtClean="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130358615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a:t>C</a:t>
            </a:r>
            <a:r>
              <a:rPr lang="pt-BR" dirty="0" smtClean="0"/>
              <a:t>omo se distribui </a:t>
            </a:r>
            <a:r>
              <a:rPr lang="pt-BR" dirty="0" smtClean="0"/>
              <a:t>o </a:t>
            </a:r>
            <a:r>
              <a:rPr lang="pt-BR" dirty="0" smtClean="0"/>
              <a:t>diagnóstico e a morte por câncer? </a:t>
            </a:r>
            <a:endParaRPr lang="pt-BR" dirty="0"/>
          </a:p>
        </p:txBody>
      </p:sp>
      <p:sp>
        <p:nvSpPr>
          <p:cNvPr id="3" name="Espaço Reservado para Conteúdo 2"/>
          <p:cNvSpPr>
            <a:spLocks noGrp="1"/>
          </p:cNvSpPr>
          <p:nvPr>
            <p:ph sz="half" idx="1"/>
          </p:nvPr>
        </p:nvSpPr>
        <p:spPr>
          <a:xfrm>
            <a:off x="457200" y="1600200"/>
            <a:ext cx="4114800" cy="4925144"/>
          </a:xfrm>
        </p:spPr>
        <p:txBody>
          <a:bodyPr>
            <a:normAutofit fontScale="85000" lnSpcReduction="10000"/>
          </a:bodyPr>
          <a:lstStyle/>
          <a:p>
            <a:r>
              <a:rPr lang="pt-BR" dirty="0" smtClean="0"/>
              <a:t>Os mais ricos OU os mais pobres...</a:t>
            </a:r>
          </a:p>
          <a:p>
            <a:r>
              <a:rPr lang="pt-BR" dirty="0" smtClean="0"/>
              <a:t>têm mais (diagnóstico de) câncer (incidência) </a:t>
            </a:r>
          </a:p>
          <a:p>
            <a:r>
              <a:rPr lang="pt-BR" dirty="0" smtClean="0"/>
              <a:t>e morrem mais daquele câncer (mortalidade específica)?</a:t>
            </a:r>
          </a:p>
          <a:p>
            <a:r>
              <a:rPr lang="pt-BR" dirty="0" smtClean="0"/>
              <a:t>ou morrem mais  (mortalidade geral)?</a:t>
            </a:r>
          </a:p>
          <a:p>
            <a:r>
              <a:rPr lang="pt-BR" dirty="0" smtClean="0">
                <a:solidFill>
                  <a:srgbClr val="FF0000"/>
                </a:solidFill>
              </a:rPr>
              <a:t>DEPENDE DO CÂNCER </a:t>
            </a:r>
          </a:p>
        </p:txBody>
      </p:sp>
      <p:sp>
        <p:nvSpPr>
          <p:cNvPr id="4" name="Espaço Reservado para Conteúdo 3"/>
          <p:cNvSpPr>
            <a:spLocks noGrp="1"/>
          </p:cNvSpPr>
          <p:nvPr>
            <p:ph sz="half" idx="2"/>
          </p:nvPr>
        </p:nvSpPr>
        <p:spPr/>
        <p:txBody>
          <a:bodyPr>
            <a:normAutofit fontScale="85000" lnSpcReduction="10000"/>
          </a:bodyPr>
          <a:lstStyle/>
          <a:p>
            <a:r>
              <a:rPr lang="pt-BR" dirty="0" smtClean="0"/>
              <a:t>Se sim, porque?</a:t>
            </a:r>
          </a:p>
          <a:p>
            <a:pPr marL="0" indent="0">
              <a:buNone/>
            </a:pPr>
            <a:r>
              <a:rPr lang="pt-BR" dirty="0" smtClean="0"/>
              <a:t>“</a:t>
            </a:r>
            <a:r>
              <a:rPr lang="pt-BR" dirty="0" err="1" smtClean="0"/>
              <a:t>Sobrediagnóstico</a:t>
            </a:r>
            <a:r>
              <a:rPr lang="pt-BR" dirty="0" smtClean="0"/>
              <a:t>”</a:t>
            </a:r>
          </a:p>
          <a:p>
            <a:r>
              <a:rPr lang="pt-BR" dirty="0" err="1" smtClean="0"/>
              <a:t>Overdiagnosis</a:t>
            </a:r>
            <a:r>
              <a:rPr lang="pt-BR" dirty="0" smtClean="0"/>
              <a:t> é um diagnóstico verdadeiro, porém desnecessário, com maior potencial de causar danos do que benefícios. Este fenômeno decorre da cultura do check-up, propagada pelo lobby em prol do excesso de exames em pessoas saudáveis. </a:t>
            </a:r>
            <a:endParaRPr lang="pt-BR" dirty="0"/>
          </a:p>
        </p:txBody>
      </p:sp>
    </p:spTree>
    <p:extLst>
      <p:ext uri="{BB962C8B-B14F-4D97-AF65-F5344CB8AC3E}">
        <p14:creationId xmlns:p14="http://schemas.microsoft.com/office/powerpoint/2010/main" val="2158775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p:cNvSpPr>
          <p:nvPr>
            <p:ph type="title"/>
          </p:nvPr>
        </p:nvSpPr>
        <p:spPr>
          <a:xfrm>
            <a:off x="628650" y="365125"/>
            <a:ext cx="7886700" cy="1325563"/>
          </a:xfrm>
        </p:spPr>
        <p:txBody>
          <a:bodyPr/>
          <a:lstStyle/>
          <a:p>
            <a:endParaRPr lang="pt-BR" altLang="pt-BR" smtClean="0"/>
          </a:p>
        </p:txBody>
      </p:sp>
      <p:pic>
        <p:nvPicPr>
          <p:cNvPr id="25603"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888" y="269875"/>
            <a:ext cx="8362950" cy="634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308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p:cNvSpPr>
          <p:nvPr>
            <p:ph type="title"/>
          </p:nvPr>
        </p:nvSpPr>
        <p:spPr>
          <a:xfrm>
            <a:off x="628650" y="365125"/>
            <a:ext cx="7886700" cy="1325563"/>
          </a:xfrm>
        </p:spPr>
        <p:txBody>
          <a:bodyPr/>
          <a:lstStyle/>
          <a:p>
            <a:endParaRPr lang="pt-BR" altLang="pt-BR" smtClean="0"/>
          </a:p>
        </p:txBody>
      </p:sp>
      <p:pic>
        <p:nvPicPr>
          <p:cNvPr id="26627" name="Imagem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0038" y="261938"/>
            <a:ext cx="8543925" cy="627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0690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628650" y="365125"/>
            <a:ext cx="7886700" cy="1325563"/>
          </a:xfrm>
        </p:spPr>
        <p:txBody>
          <a:bodyPr/>
          <a:lstStyle/>
          <a:p>
            <a:endParaRPr lang="pt-BR" altLang="pt-BR" smtClean="0"/>
          </a:p>
        </p:txBody>
      </p:sp>
      <p:pic>
        <p:nvPicPr>
          <p:cNvPr id="27651" name="Imagem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5450" y="365125"/>
            <a:ext cx="8362950" cy="513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CaixaDeTexto 4"/>
          <p:cNvSpPr txBox="1">
            <a:spLocks noChangeArrowheads="1"/>
          </p:cNvSpPr>
          <p:nvPr/>
        </p:nvSpPr>
        <p:spPr bwMode="auto">
          <a:xfrm>
            <a:off x="287338" y="5861050"/>
            <a:ext cx="8501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pt-BR" altLang="pt-BR"/>
              <a:t>A mortalidade por câncer de mama em SP aumentou ano a ano: 12,72/100.000 em 2009; 13,18 em 2010; 13,36 em 2011; 13,45 em 2012; 14,02 em 2013</a:t>
            </a:r>
          </a:p>
        </p:txBody>
      </p:sp>
    </p:spTree>
    <p:extLst>
      <p:ext uri="{BB962C8B-B14F-4D97-AF65-F5344CB8AC3E}">
        <p14:creationId xmlns:p14="http://schemas.microsoft.com/office/powerpoint/2010/main" val="2944009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95536" y="394747"/>
            <a:ext cx="8651730" cy="6130597"/>
          </a:xfrm>
          <a:prstGeom prst="rect">
            <a:avLst/>
          </a:prstGeom>
        </p:spPr>
      </p:pic>
    </p:spTree>
    <p:extLst>
      <p:ext uri="{BB962C8B-B14F-4D97-AF65-F5344CB8AC3E}">
        <p14:creationId xmlns:p14="http://schemas.microsoft.com/office/powerpoint/2010/main" val="293504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059832" y="836712"/>
            <a:ext cx="6120001" cy="5156434"/>
          </a:xfrm>
          <a:prstGeom prst="rect">
            <a:avLst/>
          </a:prstGeom>
        </p:spPr>
      </p:pic>
      <p:pic>
        <p:nvPicPr>
          <p:cNvPr id="3" name="Imagem 2"/>
          <p:cNvPicPr>
            <a:picLocks noChangeAspect="1"/>
          </p:cNvPicPr>
          <p:nvPr/>
        </p:nvPicPr>
        <p:blipFill>
          <a:blip r:embed="rId3"/>
          <a:stretch>
            <a:fillRect/>
          </a:stretch>
        </p:blipFill>
        <p:spPr>
          <a:xfrm>
            <a:off x="446871" y="1700808"/>
            <a:ext cx="2612961" cy="3868374"/>
          </a:xfrm>
          <a:prstGeom prst="rect">
            <a:avLst/>
          </a:prstGeom>
        </p:spPr>
      </p:pic>
    </p:spTree>
    <p:extLst>
      <p:ext uri="{BB962C8B-B14F-4D97-AF65-F5344CB8AC3E}">
        <p14:creationId xmlns:p14="http://schemas.microsoft.com/office/powerpoint/2010/main" val="151521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84736" y="1412776"/>
            <a:ext cx="2870228" cy="4248472"/>
          </a:xfrm>
          <a:prstGeom prst="rect">
            <a:avLst/>
          </a:prstGeom>
        </p:spPr>
      </p:pic>
      <p:pic>
        <p:nvPicPr>
          <p:cNvPr id="3" name="Imagem 2"/>
          <p:cNvPicPr>
            <a:picLocks noChangeAspect="1"/>
          </p:cNvPicPr>
          <p:nvPr/>
        </p:nvPicPr>
        <p:blipFill>
          <a:blip r:embed="rId3"/>
          <a:stretch>
            <a:fillRect/>
          </a:stretch>
        </p:blipFill>
        <p:spPr>
          <a:xfrm>
            <a:off x="3203848" y="889790"/>
            <a:ext cx="6196501" cy="4917267"/>
          </a:xfrm>
          <a:prstGeom prst="rect">
            <a:avLst/>
          </a:prstGeom>
        </p:spPr>
      </p:pic>
    </p:spTree>
    <p:extLst>
      <p:ext uri="{BB962C8B-B14F-4D97-AF65-F5344CB8AC3E}">
        <p14:creationId xmlns:p14="http://schemas.microsoft.com/office/powerpoint/2010/main" val="1821347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1547664" y="886563"/>
            <a:ext cx="6264696" cy="4915378"/>
          </a:xfrm>
          <a:prstGeom prst="rect">
            <a:avLst/>
          </a:prstGeom>
        </p:spPr>
      </p:pic>
    </p:spTree>
    <p:extLst>
      <p:ext uri="{BB962C8B-B14F-4D97-AF65-F5344CB8AC3E}">
        <p14:creationId xmlns:p14="http://schemas.microsoft.com/office/powerpoint/2010/main" val="355683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Como se distribui espacialmente o diagnóstico e a morte por câncer? </a:t>
            </a:r>
            <a:endParaRPr lang="pt-BR" dirty="0"/>
          </a:p>
        </p:txBody>
      </p:sp>
      <p:sp>
        <p:nvSpPr>
          <p:cNvPr id="3" name="Espaço Reservado para Conteúdo 2"/>
          <p:cNvSpPr>
            <a:spLocks noGrp="1"/>
          </p:cNvSpPr>
          <p:nvPr>
            <p:ph sz="half" idx="1"/>
          </p:nvPr>
        </p:nvSpPr>
        <p:spPr/>
        <p:txBody>
          <a:bodyPr/>
          <a:lstStyle/>
          <a:p>
            <a:r>
              <a:rPr lang="pt-BR" dirty="0" smtClean="0"/>
              <a:t>Rastreamento seguro e efetivo -&gt; reduz morbidade e mortalidade</a:t>
            </a:r>
          </a:p>
          <a:p>
            <a:r>
              <a:rPr lang="pt-BR" dirty="0" smtClean="0"/>
              <a:t>Ex. </a:t>
            </a:r>
            <a:r>
              <a:rPr lang="pt-BR" dirty="0" err="1" smtClean="0"/>
              <a:t>papanicolaou</a:t>
            </a:r>
            <a:r>
              <a:rPr lang="pt-BR" dirty="0" smtClean="0"/>
              <a:t> (citologia oncótica do colo do útero)</a:t>
            </a:r>
            <a:endParaRPr lang="pt-BR" dirty="0"/>
          </a:p>
        </p:txBody>
      </p:sp>
      <p:sp>
        <p:nvSpPr>
          <p:cNvPr id="4" name="Espaço Reservado para Conteúdo 3"/>
          <p:cNvSpPr>
            <a:spLocks noGrp="1"/>
          </p:cNvSpPr>
          <p:nvPr>
            <p:ph sz="half" idx="2"/>
          </p:nvPr>
        </p:nvSpPr>
        <p:spPr/>
        <p:txBody>
          <a:bodyPr/>
          <a:lstStyle/>
          <a:p>
            <a:r>
              <a:rPr lang="pt-BR" dirty="0" smtClean="0"/>
              <a:t>Rastreamento inseguro e </a:t>
            </a:r>
            <a:r>
              <a:rPr lang="pt-BR" dirty="0" err="1" smtClean="0"/>
              <a:t>inefetivo</a:t>
            </a:r>
            <a:r>
              <a:rPr lang="pt-BR" dirty="0" smtClean="0"/>
              <a:t> -&gt; pode aumentar a morbidade e mortalidade (geral e específica)</a:t>
            </a:r>
          </a:p>
          <a:p>
            <a:r>
              <a:rPr lang="pt-BR" dirty="0" smtClean="0"/>
              <a:t>Ex. de rastreamentos questionáveis: mamografia e PSA (câncer de próstata)</a:t>
            </a:r>
          </a:p>
          <a:p>
            <a:endParaRPr lang="pt-BR" dirty="0"/>
          </a:p>
        </p:txBody>
      </p:sp>
    </p:spTree>
    <p:extLst>
      <p:ext uri="{BB962C8B-B14F-4D97-AF65-F5344CB8AC3E}">
        <p14:creationId xmlns:p14="http://schemas.microsoft.com/office/powerpoint/2010/main" val="827320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42493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39552" y="404664"/>
            <a:ext cx="8280920" cy="400110"/>
          </a:xfrm>
          <a:prstGeom prst="rect">
            <a:avLst/>
          </a:prstGeom>
        </p:spPr>
        <p:txBody>
          <a:bodyPr wrap="square">
            <a:spAutoFit/>
          </a:bodyPr>
          <a:lstStyle/>
          <a:p>
            <a:r>
              <a:rPr lang="pt-BR" sz="2000" b="1" dirty="0" smtClean="0"/>
              <a:t>Modelos explicativos sobre câncer de mama – incidência e mortalidade</a:t>
            </a:r>
            <a:endParaRPr lang="pt-BR" sz="2000" b="1" dirty="0"/>
          </a:p>
        </p:txBody>
      </p:sp>
      <p:sp>
        <p:nvSpPr>
          <p:cNvPr id="3" name="CaixaDeTexto 2"/>
          <p:cNvSpPr txBox="1"/>
          <p:nvPr/>
        </p:nvSpPr>
        <p:spPr>
          <a:xfrm>
            <a:off x="539552" y="858198"/>
            <a:ext cx="8235140" cy="338554"/>
          </a:xfrm>
          <a:prstGeom prst="rect">
            <a:avLst/>
          </a:prstGeom>
          <a:noFill/>
        </p:spPr>
        <p:txBody>
          <a:bodyPr wrap="none" rtlCol="0">
            <a:spAutoFit/>
          </a:bodyPr>
          <a:lstStyle/>
          <a:p>
            <a:r>
              <a:rPr lang="pt-BR" sz="1600" b="1" dirty="0" smtClean="0">
                <a:solidFill>
                  <a:schemeClr val="accent3">
                    <a:lumMod val="75000"/>
                  </a:schemeClr>
                </a:solidFill>
              </a:rPr>
              <a:t>O problema do lead time bias (viés do tempo de espera) e a invisibilidade dos efeitos adversos </a:t>
            </a:r>
            <a:endParaRPr lang="pt-BR" sz="1600" b="1" dirty="0">
              <a:solidFill>
                <a:schemeClr val="accent3">
                  <a:lumMod val="75000"/>
                </a:schemeClr>
              </a:solidFill>
            </a:endParaRPr>
          </a:p>
        </p:txBody>
      </p:sp>
    </p:spTree>
    <p:extLst>
      <p:ext uri="{BB962C8B-B14F-4D97-AF65-F5344CB8AC3E}">
        <p14:creationId xmlns:p14="http://schemas.microsoft.com/office/powerpoint/2010/main" val="3824575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332655"/>
            <a:ext cx="8568952" cy="619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6847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562527"/>
            <a:ext cx="8136904" cy="578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060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8136904" cy="468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755576" y="508030"/>
            <a:ext cx="7311169" cy="369332"/>
          </a:xfrm>
          <a:prstGeom prst="rect">
            <a:avLst/>
          </a:prstGeom>
          <a:noFill/>
        </p:spPr>
        <p:txBody>
          <a:bodyPr wrap="none" rtlCol="0">
            <a:spAutoFit/>
          </a:bodyPr>
          <a:lstStyle/>
          <a:p>
            <a:r>
              <a:rPr lang="pt-BR" dirty="0" smtClean="0"/>
              <a:t>O que as mulheres imaginam de proteção (entendem que os médicos dizem)</a:t>
            </a:r>
            <a:endParaRPr lang="pt-BR" dirty="0"/>
          </a:p>
        </p:txBody>
      </p:sp>
    </p:spTree>
    <p:extLst>
      <p:ext uri="{BB962C8B-B14F-4D97-AF65-F5344CB8AC3E}">
        <p14:creationId xmlns:p14="http://schemas.microsoft.com/office/powerpoint/2010/main" val="786013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99638"/>
            <a:ext cx="4536504" cy="605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ângulo 5"/>
          <p:cNvSpPr/>
          <p:nvPr/>
        </p:nvSpPr>
        <p:spPr>
          <a:xfrm>
            <a:off x="5220072" y="271004"/>
            <a:ext cx="3672408" cy="6340197"/>
          </a:xfrm>
          <a:prstGeom prst="rect">
            <a:avLst/>
          </a:prstGeom>
        </p:spPr>
        <p:txBody>
          <a:bodyPr wrap="square">
            <a:spAutoFit/>
          </a:bodyPr>
          <a:lstStyle/>
          <a:p>
            <a:pPr algn="ctr" fontAlgn="base">
              <a:spcBef>
                <a:spcPts val="600"/>
              </a:spcBef>
            </a:pPr>
            <a:r>
              <a:rPr lang="pt-BR" b="1" cap="all" dirty="0" smtClean="0">
                <a:solidFill>
                  <a:srgbClr val="FF0000"/>
                </a:solidFill>
              </a:rPr>
              <a:t>FATORES DE RISCO “AMBIENTAIS E de Estilo de vida" (MODIFICÁVEIS)</a:t>
            </a:r>
          </a:p>
          <a:p>
            <a:pPr algn="just" fontAlgn="base">
              <a:spcBef>
                <a:spcPts val="600"/>
              </a:spcBef>
            </a:pPr>
            <a:endParaRPr lang="pt-BR" sz="1500" b="1" cap="all" dirty="0" smtClean="0"/>
          </a:p>
          <a:p>
            <a:pPr marL="285750" indent="-285750" algn="just" fontAlgn="base">
              <a:spcBef>
                <a:spcPts val="600"/>
              </a:spcBef>
              <a:buFont typeface="Arial" panose="020B0604020202020204" pitchFamily="34" charset="0"/>
              <a:buChar char="•"/>
            </a:pPr>
            <a:r>
              <a:rPr lang="pt-BR" sz="1500" b="1" cap="all" dirty="0" smtClean="0">
                <a:solidFill>
                  <a:schemeClr val="accent2">
                    <a:lumMod val="75000"/>
                  </a:schemeClr>
                </a:solidFill>
              </a:rPr>
              <a:t>Falta de atividade física</a:t>
            </a:r>
          </a:p>
          <a:p>
            <a:pPr marL="285750" indent="-285750" algn="just" fontAlgn="base">
              <a:spcBef>
                <a:spcPts val="600"/>
              </a:spcBef>
              <a:buFont typeface="Arial" panose="020B0604020202020204" pitchFamily="34" charset="0"/>
              <a:buChar char="•"/>
            </a:pPr>
            <a:r>
              <a:rPr lang="pt-BR" sz="1500" b="1" cap="all" dirty="0">
                <a:solidFill>
                  <a:schemeClr val="accent2">
                    <a:lumMod val="75000"/>
                  </a:schemeClr>
                </a:solidFill>
              </a:rPr>
              <a:t>Estar acima do peso ou obeso</a:t>
            </a:r>
          </a:p>
          <a:p>
            <a:pPr marL="285750" indent="-285750" algn="just" fontAlgn="base">
              <a:spcBef>
                <a:spcPts val="600"/>
              </a:spcBef>
              <a:buFont typeface="Arial" panose="020B0604020202020204" pitchFamily="34" charset="0"/>
              <a:buChar char="•"/>
            </a:pPr>
            <a:r>
              <a:rPr lang="pt-BR" sz="1500" b="1" cap="all" dirty="0" smtClean="0">
                <a:solidFill>
                  <a:schemeClr val="accent2">
                    <a:lumMod val="75000"/>
                  </a:schemeClr>
                </a:solidFill>
              </a:rPr>
              <a:t>Dieta pobre em alimentos não-processados</a:t>
            </a:r>
          </a:p>
          <a:p>
            <a:pPr marL="285750" indent="-285750" algn="just" fontAlgn="base">
              <a:spcBef>
                <a:spcPts val="600"/>
              </a:spcBef>
              <a:buFont typeface="Arial" panose="020B0604020202020204" pitchFamily="34" charset="0"/>
              <a:buChar char="•"/>
            </a:pPr>
            <a:r>
              <a:rPr lang="pt-BR" sz="1500" b="1" cap="all" dirty="0" smtClean="0"/>
              <a:t>Terapia de Reposição Hormonal Combinada (HRT): Tomar a terapia de reposição hormonal combinada para a menopausa, pode aumentar o risco de câncer de mama e aumenta o risco de que o câncer será detectado em um estágio mais avançado</a:t>
            </a:r>
            <a:r>
              <a:rPr lang="pt-BR" sz="1500" b="1" cap="all" dirty="0"/>
              <a:t>. </a:t>
            </a:r>
            <a:endParaRPr lang="pt-BR" sz="1500" b="1" cap="all" dirty="0" smtClean="0"/>
          </a:p>
          <a:p>
            <a:pPr marL="285750" indent="-285750" algn="just" fontAlgn="base">
              <a:spcBef>
                <a:spcPts val="600"/>
              </a:spcBef>
              <a:buFont typeface="Arial" panose="020B0604020202020204" pitchFamily="34" charset="0"/>
              <a:buChar char="•"/>
            </a:pPr>
            <a:r>
              <a:rPr lang="pt-BR" sz="1500" b="1" cap="all" dirty="0"/>
              <a:t>Consumo de Bebidas Alcoólicas - Quanto mais álcool que você consome, maior o risco.</a:t>
            </a:r>
          </a:p>
          <a:p>
            <a:pPr marL="285750" indent="-285750" algn="just" fontAlgn="base">
              <a:spcBef>
                <a:spcPts val="600"/>
              </a:spcBef>
              <a:buFont typeface="Arial" panose="020B0604020202020204" pitchFamily="34" charset="0"/>
              <a:buChar char="•"/>
            </a:pPr>
            <a:r>
              <a:rPr lang="pt-BR" sz="1500" b="1" cap="all" dirty="0" smtClean="0"/>
              <a:t>Radiação No </a:t>
            </a:r>
            <a:r>
              <a:rPr lang="pt-BR" sz="1500" b="1" cap="all" dirty="0"/>
              <a:t>Peito: Tendo a terapia de radiação para o peito antes da idade de 30 pode aumentar o risco de câncer de mama.</a:t>
            </a:r>
          </a:p>
          <a:p>
            <a:pPr marL="285750" indent="-285750" algn="just" fontAlgn="base">
              <a:spcBef>
                <a:spcPts val="600"/>
              </a:spcBef>
              <a:buFont typeface="Arial" panose="020B0604020202020204" pitchFamily="34" charset="0"/>
              <a:buChar char="•"/>
            </a:pPr>
            <a:endParaRPr lang="en-US" sz="1500" dirty="0"/>
          </a:p>
        </p:txBody>
      </p:sp>
      <p:sp>
        <p:nvSpPr>
          <p:cNvPr id="7" name="Retângulo 6"/>
          <p:cNvSpPr/>
          <p:nvPr/>
        </p:nvSpPr>
        <p:spPr>
          <a:xfrm>
            <a:off x="4237366" y="6335021"/>
            <a:ext cx="4500500" cy="292388"/>
          </a:xfrm>
          <a:prstGeom prst="rect">
            <a:avLst/>
          </a:prstGeom>
        </p:spPr>
        <p:txBody>
          <a:bodyPr wrap="square">
            <a:spAutoFit/>
          </a:bodyPr>
          <a:lstStyle/>
          <a:p>
            <a:r>
              <a:rPr lang="pt-BR" sz="1300" dirty="0" smtClean="0"/>
              <a:t>http://www.nationalbreastcancer.org/breast-cancer-risk-factors</a:t>
            </a:r>
            <a:endParaRPr lang="pt-BR" sz="1300" dirty="0"/>
          </a:p>
        </p:txBody>
      </p:sp>
    </p:spTree>
    <p:extLst>
      <p:ext uri="{BB962C8B-B14F-4D97-AF65-F5344CB8AC3E}">
        <p14:creationId xmlns:p14="http://schemas.microsoft.com/office/powerpoint/2010/main" val="2062444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60648"/>
            <a:ext cx="7704855" cy="60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1115616" y="5674646"/>
            <a:ext cx="6678488" cy="369332"/>
          </a:xfrm>
          <a:prstGeom prst="rect">
            <a:avLst/>
          </a:prstGeom>
        </p:spPr>
        <p:txBody>
          <a:bodyPr wrap="square">
            <a:spAutoFit/>
          </a:bodyPr>
          <a:lstStyle/>
          <a:p>
            <a:r>
              <a:rPr lang="pt-BR" dirty="0" smtClean="0"/>
              <a:t>http://www.yourdiseaserisk.wustl.edu/CommonPdf/RelativeRisks.pdf</a:t>
            </a:r>
            <a:endParaRPr lang="pt-BR" dirty="0"/>
          </a:p>
        </p:txBody>
      </p:sp>
    </p:spTree>
    <p:extLst>
      <p:ext uri="{BB962C8B-B14F-4D97-AF65-F5344CB8AC3E}">
        <p14:creationId xmlns:p14="http://schemas.microsoft.com/office/powerpoint/2010/main" val="330821889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912</TotalTime>
  <Words>1047</Words>
  <Application>Microsoft Office PowerPoint</Application>
  <PresentationFormat>Apresentação na tela (4:3)</PresentationFormat>
  <Paragraphs>67</Paragraphs>
  <Slides>26</Slides>
  <Notes>2</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26</vt:i4>
      </vt:variant>
    </vt:vector>
  </HeadingPairs>
  <TitlesOfParts>
    <vt:vector size="33" baseType="lpstr">
      <vt:lpstr>Arial Unicode MS</vt:lpstr>
      <vt:lpstr>MS PGothic</vt:lpstr>
      <vt:lpstr>Arial</vt:lpstr>
      <vt:lpstr>Calibri</vt:lpstr>
      <vt:lpstr>Helvetica</vt:lpstr>
      <vt:lpstr>Tema do Office</vt:lpstr>
      <vt:lpstr>Office Theme</vt:lpstr>
      <vt:lpstr>Rastreamento de Câncer de Mama Uma homenagem ao Outubro Rosa</vt:lpstr>
      <vt:lpstr>Como se distribui o diagnóstico e a morte por câncer? </vt:lpstr>
      <vt:lpstr>Como se distribui espacialmente o diagnóstico e a morte por câncer?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Bleyer A, Welch HG. N Engl J Med 2012;367:1998-2005.</vt:lpstr>
      <vt:lpstr>O que reduz a incidência de late stage?</vt:lpstr>
      <vt:lpstr>Bleyer A, Welch HG. N Engl J Med 2012;367:1998-2005.</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simone2</dc:creator>
  <cp:lastModifiedBy>simone</cp:lastModifiedBy>
  <cp:revision>53</cp:revision>
  <dcterms:created xsi:type="dcterms:W3CDTF">2015-07-03T15:18:25Z</dcterms:created>
  <dcterms:modified xsi:type="dcterms:W3CDTF">2015-10-15T16:51:46Z</dcterms:modified>
</cp:coreProperties>
</file>