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57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C285D-9468-4CC1-8B95-F3F2F0878A9A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2E2A3-1365-44F6-8516-DAA2608E4F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2E2A3-1365-44F6-8516-DAA2608E4F5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D997FF5-A01F-42F5-9555-7ACE6DE0A0A8}" type="datetimeFigureOut">
              <a:rPr lang="pt-BR" smtClean="0"/>
              <a:pPr/>
              <a:t>11/08/2020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9F968D-7533-4601-B194-C25DEBE4298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FACULDADE DE DIREITO DA UNIVERSIDADE DE SÃO PAULO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BR" dirty="0" smtClean="0"/>
              <a:t>DEPARTAMENTO DE DIREITO DO ESTADO</a:t>
            </a:r>
          </a:p>
          <a:p>
            <a:r>
              <a:rPr lang="pt-BR" dirty="0" smtClean="0"/>
              <a:t>TEORIA GERAL DO ESTADO II</a:t>
            </a:r>
          </a:p>
          <a:p>
            <a:endParaRPr lang="pt-BR" dirty="0" smtClean="0"/>
          </a:p>
          <a:p>
            <a:r>
              <a:rPr lang="pt-BR" dirty="0" smtClean="0"/>
              <a:t>NOTURNO</a:t>
            </a:r>
          </a:p>
          <a:p>
            <a:endParaRPr lang="pt-BR" dirty="0" smtClean="0"/>
          </a:p>
          <a:p>
            <a:r>
              <a:rPr lang="pt-BR" dirty="0" smtClean="0"/>
              <a:t>Docente Responsável: </a:t>
            </a:r>
            <a:r>
              <a:rPr lang="pt-BR" dirty="0" err="1" smtClean="0"/>
              <a:t>Profa</a:t>
            </a:r>
            <a:r>
              <a:rPr lang="pt-BR" dirty="0" smtClean="0"/>
              <a:t>. Dra. Eunice Prudente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DEMOCRACIA REPRESENTATIVA 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POVO concede mandato a cidadãos para atuarem como representantes/manifestantes da vontade popular = representação política</a:t>
            </a:r>
          </a:p>
          <a:p>
            <a:r>
              <a:rPr lang="pt-BR" dirty="0" smtClean="0"/>
              <a:t>Raízes </a:t>
            </a:r>
            <a:r>
              <a:rPr lang="pt-BR" dirty="0" err="1" smtClean="0"/>
              <a:t>privatísticas</a:t>
            </a:r>
            <a:r>
              <a:rPr lang="pt-BR" dirty="0" smtClean="0"/>
              <a:t>: </a:t>
            </a:r>
            <a:r>
              <a:rPr lang="pt-BR" dirty="0" err="1" smtClean="0"/>
              <a:t>manus</a:t>
            </a:r>
            <a:r>
              <a:rPr lang="pt-BR" dirty="0" smtClean="0"/>
              <a:t> </a:t>
            </a:r>
            <a:r>
              <a:rPr lang="pt-BR" dirty="0" err="1" smtClean="0"/>
              <a:t>datio</a:t>
            </a:r>
            <a:r>
              <a:rPr lang="pt-BR" dirty="0" smtClean="0"/>
              <a:t> = </a:t>
            </a:r>
            <a:r>
              <a:rPr lang="pt-BR" dirty="0" err="1" smtClean="0"/>
              <a:t>mandatum</a:t>
            </a:r>
            <a:endParaRPr lang="pt-BR" dirty="0" smtClean="0"/>
          </a:p>
          <a:p>
            <a:r>
              <a:rPr lang="pt-BR" dirty="0" smtClean="0"/>
              <a:t>= mandato ( contrato = mandatário   = representa/executa atos em nome do outro = mandante ) = confiabilidade = preceitos éticos</a:t>
            </a:r>
          </a:p>
          <a:p>
            <a:r>
              <a:rPr lang="pt-BR" dirty="0" smtClean="0"/>
              <a:t>Conquista o estado de direito = mandato imperativo</a:t>
            </a:r>
          </a:p>
          <a:p>
            <a:r>
              <a:rPr lang="pt-BR" dirty="0" smtClean="0"/>
              <a:t>* Reforma política = Resolução de Londres = 1832</a:t>
            </a:r>
          </a:p>
          <a:p>
            <a:r>
              <a:rPr lang="pt-BR" dirty="0" smtClean="0"/>
              <a:t>Eleitores (mandantes) = listas e parlamentares (mandatários) – compromissos assinados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* Atentem = revoluções industriais = nova classe social = operariado urbano = urbanização da convivência/migrações =</a:t>
            </a:r>
          </a:p>
          <a:p>
            <a:r>
              <a:rPr lang="pt-BR" dirty="0" smtClean="0"/>
              <a:t>Respeitável contribuição pensamento socialista = Estado assume a questão social</a:t>
            </a:r>
          </a:p>
          <a:p>
            <a:r>
              <a:rPr lang="pt-BR" dirty="0" smtClean="0"/>
              <a:t>= convivência bem mais complexa = estado social =  partidos políticos populares =</a:t>
            </a:r>
          </a:p>
          <a:p>
            <a:r>
              <a:rPr lang="pt-BR" dirty="0" smtClean="0"/>
              <a:t>= novas feições para mandato político 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Mandato Político – Atualidade ...</a:t>
            </a:r>
          </a:p>
          <a:p>
            <a:r>
              <a:rPr lang="pt-BR" sz="2400" dirty="0" smtClean="0"/>
              <a:t>(mandato-função)</a:t>
            </a:r>
          </a:p>
          <a:p>
            <a:r>
              <a:rPr lang="pt-BR" sz="2400" dirty="0" smtClean="0"/>
              <a:t>Representante Político – representa/expressa todo o POVO</a:t>
            </a:r>
          </a:p>
          <a:p>
            <a:r>
              <a:rPr lang="pt-BR" sz="2400" dirty="0" smtClean="0"/>
              <a:t>Nunca = segmentos/classes determinadas</a:t>
            </a:r>
          </a:p>
          <a:p>
            <a:r>
              <a:rPr lang="pt-BR" sz="2400" dirty="0" smtClean="0"/>
              <a:t>Nunca = assuntos previamente determinados</a:t>
            </a:r>
          </a:p>
          <a:p>
            <a:r>
              <a:rPr lang="pt-BR" sz="2400" dirty="0" smtClean="0"/>
              <a:t>* Analisar atentamente: o mandatário não é  obrigado a explicar motivos/opções e pode abster-se nas votações </a:t>
            </a:r>
          </a:p>
          <a:p>
            <a:r>
              <a:rPr lang="pt-BR" sz="2400" dirty="0" smtClean="0"/>
              <a:t>CRÍTICAS:</a:t>
            </a:r>
          </a:p>
          <a:p>
            <a:r>
              <a:rPr lang="pt-BR" sz="2400" dirty="0" smtClean="0"/>
              <a:t> Deveria explicar publicamente as razões de abstenção </a:t>
            </a:r>
          </a:p>
          <a:p>
            <a:pPr>
              <a:buNone/>
            </a:pPr>
            <a:r>
              <a:rPr lang="pt-BR" sz="2400" dirty="0" smtClean="0"/>
              <a:t>    Já voto secreto  no Legislativo é desrespeito ao </a:t>
            </a:r>
          </a:p>
          <a:p>
            <a:pPr>
              <a:buNone/>
            </a:pPr>
            <a:r>
              <a:rPr lang="pt-BR" sz="2400" dirty="0" smtClean="0"/>
              <a:t>    POVO/mandante</a:t>
            </a:r>
            <a:endParaRPr lang="pt-B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Partidos  Políticos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Antecedentes: </a:t>
            </a:r>
          </a:p>
          <a:p>
            <a:r>
              <a:rPr lang="pt-BR" dirty="0" smtClean="0"/>
              <a:t>facções = interesses/princípios/afeições</a:t>
            </a:r>
          </a:p>
          <a:p>
            <a:r>
              <a:rPr lang="pt-BR" dirty="0" smtClean="0"/>
              <a:t>Idade Média: guelfos e gibelinos</a:t>
            </a:r>
          </a:p>
          <a:p>
            <a:r>
              <a:rPr lang="pt-BR" dirty="0" smtClean="0"/>
              <a:t>Revolução Francesa:  jacobinos e  girondinos</a:t>
            </a:r>
          </a:p>
          <a:p>
            <a:r>
              <a:rPr lang="pt-BR" dirty="0" smtClean="0"/>
              <a:t>Partidos Políticos =  legalização ( Séc. XIX/ XX )</a:t>
            </a:r>
          </a:p>
          <a:p>
            <a:r>
              <a:rPr lang="pt-BR" dirty="0" smtClean="0"/>
              <a:t>Edmund BURKE ( final séc. XVIII ) : “ .. Um corpo de homens que se unem, para colocar seus esforços comuns a  serviço do interesse nacional, sobre a  base de um princípio ao qual todos aderem “ 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Benjamin CONSTANT ( início séc. XIX )</a:t>
            </a:r>
          </a:p>
          <a:p>
            <a:r>
              <a:rPr lang="pt-BR" dirty="0" smtClean="0"/>
              <a:t>“.. Uma reunião de homens que professam a mesma doutrina política”</a:t>
            </a:r>
          </a:p>
          <a:p>
            <a:r>
              <a:rPr lang="pt-BR" dirty="0" smtClean="0"/>
              <a:t>John Stuart Mill = partidos políticos populares - séc. XIX </a:t>
            </a:r>
          </a:p>
          <a:p>
            <a:r>
              <a:rPr lang="pt-BR" dirty="0" smtClean="0"/>
              <a:t>Brasil – Constituição Federal de 1988</a:t>
            </a:r>
          </a:p>
          <a:p>
            <a:r>
              <a:rPr lang="pt-BR" dirty="0" smtClean="0"/>
              <a:t>Art. 17, </a:t>
            </a:r>
            <a:r>
              <a:rPr lang="pt-BR" baseline="-25000" dirty="0" smtClean="0"/>
              <a:t> 2º </a:t>
            </a:r>
            <a:r>
              <a:rPr lang="pt-BR" dirty="0" smtClean="0"/>
              <a:t> “ Os partidos políticos após adquirirem personalidade jurídica na forma da lei civil, registrarão seus estatutos no Tribunal Regional Eleitoral”</a:t>
            </a:r>
          </a:p>
          <a:p>
            <a:r>
              <a:rPr lang="pt-BR" dirty="0" smtClean="0"/>
              <a:t>Lei Nº 9096, de 1995, art. 1º “..pessoa jurídica direito privado “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Sistemas Partidários</a:t>
            </a:r>
            <a:br>
              <a:rPr lang="pt-BR" dirty="0" smtClean="0"/>
            </a:br>
            <a:r>
              <a:rPr lang="pt-BR" dirty="0" smtClean="0"/>
              <a:t>(Maurice </a:t>
            </a:r>
            <a:r>
              <a:rPr lang="pt-BR" dirty="0" err="1" smtClean="0"/>
              <a:t>Duverger</a:t>
            </a:r>
            <a:r>
              <a:rPr lang="pt-BR" dirty="0" smtClean="0"/>
              <a:t>, 1951 e 1968 )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BR" dirty="0" smtClean="0"/>
              <a:t>A) Quanto à organização Interna dos Partidos</a:t>
            </a:r>
          </a:p>
          <a:p>
            <a:r>
              <a:rPr lang="pt-BR" dirty="0" smtClean="0"/>
              <a:t>- partidos de quadros ( exigências pessoais )</a:t>
            </a:r>
          </a:p>
          <a:p>
            <a:r>
              <a:rPr lang="pt-BR" dirty="0" smtClean="0"/>
              <a:t>- partidos de massas  ( sem discriminações )</a:t>
            </a:r>
          </a:p>
          <a:p>
            <a:r>
              <a:rPr lang="pt-BR" dirty="0" smtClean="0"/>
              <a:t>B) Quanto à organização externa  = previsão legal ou constitucional</a:t>
            </a:r>
          </a:p>
          <a:p>
            <a:r>
              <a:rPr lang="pt-BR" dirty="0" smtClean="0"/>
              <a:t>-  sistema de partido único - </a:t>
            </a:r>
            <a:r>
              <a:rPr lang="pt-BR" dirty="0" err="1" smtClean="0"/>
              <a:t>unipartidarismo</a:t>
            </a:r>
            <a:r>
              <a:rPr lang="pt-BR" dirty="0" smtClean="0"/>
              <a:t> </a:t>
            </a:r>
          </a:p>
          <a:p>
            <a:r>
              <a:rPr lang="pt-BR" dirty="0" smtClean="0"/>
              <a:t>- sistemas bipartidários</a:t>
            </a:r>
          </a:p>
          <a:p>
            <a:r>
              <a:rPr lang="pt-BR" dirty="0" smtClean="0"/>
              <a:t>Determinação Legal =Brasil – governo militar: </a:t>
            </a:r>
          </a:p>
          <a:p>
            <a:r>
              <a:rPr lang="pt-BR" dirty="0" smtClean="0"/>
              <a:t>ARENA e MDB</a:t>
            </a:r>
          </a:p>
          <a:p>
            <a:r>
              <a:rPr lang="pt-BR" dirty="0" smtClean="0"/>
              <a:t>Alternância histórica = predominância dois partidos</a:t>
            </a:r>
          </a:p>
          <a:p>
            <a:r>
              <a:rPr lang="pt-BR" dirty="0" smtClean="0"/>
              <a:t>USA – democratas X republicanos</a:t>
            </a:r>
          </a:p>
          <a:p>
            <a:r>
              <a:rPr lang="pt-BR" dirty="0" smtClean="0"/>
              <a:t>Reino Unido – trabalhistas X liberais X conservadores</a:t>
            </a: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- sistema pluripartidário – multipartidarismo o pluripartidarismo ( Vide art. 17 da CF )</a:t>
            </a:r>
          </a:p>
          <a:p>
            <a:r>
              <a:rPr lang="pt-BR" dirty="0" smtClean="0"/>
              <a:t>C)  Quanto ao âmbito da atuação </a:t>
            </a:r>
          </a:p>
          <a:p>
            <a:r>
              <a:rPr lang="pt-BR" dirty="0" smtClean="0"/>
              <a:t>- partidos de vocação universal</a:t>
            </a:r>
          </a:p>
          <a:p>
            <a:pPr>
              <a:buNone/>
            </a:pPr>
            <a:r>
              <a:rPr lang="pt-BR" dirty="0" smtClean="0"/>
              <a:t>    - partidos nacionais</a:t>
            </a:r>
          </a:p>
          <a:p>
            <a:pPr>
              <a:buNone/>
            </a:pPr>
            <a:r>
              <a:rPr lang="pt-BR" dirty="0" smtClean="0"/>
              <a:t>    - partidos regionais</a:t>
            </a:r>
          </a:p>
          <a:p>
            <a:pPr>
              <a:buNone/>
            </a:pPr>
            <a:r>
              <a:rPr lang="pt-BR" dirty="0" smtClean="0"/>
              <a:t>    - partidos locais  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321</TotalTime>
  <Words>480</Words>
  <Application>Microsoft Office PowerPoint</Application>
  <PresentationFormat>Apresentação na tela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Aspecto</vt:lpstr>
      <vt:lpstr>FACULDADE DE DIREITO DA UNIVERSIDADE DE SÃO PAULO</vt:lpstr>
      <vt:lpstr>DEMOCRACIA REPRESENTATIVA  </vt:lpstr>
      <vt:lpstr>Apresentação do PowerPoint</vt:lpstr>
      <vt:lpstr>Apresentação do PowerPoint</vt:lpstr>
      <vt:lpstr>Partidos  Políticos</vt:lpstr>
      <vt:lpstr>Apresentação do PowerPoint</vt:lpstr>
      <vt:lpstr>Sistemas Partidários (Maurice Duverger, 1951 e 1968 )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FACULDADE DE DIREITO DA UNIVERSIDADE DE SÃO PAULO</dc:title>
  <dc:creator>CGA-EAJPrudente</dc:creator>
  <cp:lastModifiedBy>Eunice Prudente</cp:lastModifiedBy>
  <cp:revision>37</cp:revision>
  <dcterms:created xsi:type="dcterms:W3CDTF">2013-09-18T14:19:09Z</dcterms:created>
  <dcterms:modified xsi:type="dcterms:W3CDTF">2020-08-11T18:16:49Z</dcterms:modified>
</cp:coreProperties>
</file>