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20"/>
  </p:notesMasterIdLst>
  <p:sldIdLst>
    <p:sldId id="256" r:id="rId2"/>
    <p:sldId id="262" r:id="rId3"/>
    <p:sldId id="265" r:id="rId4"/>
    <p:sldId id="257" r:id="rId5"/>
    <p:sldId id="270" r:id="rId6"/>
    <p:sldId id="258" r:id="rId7"/>
    <p:sldId id="264" r:id="rId8"/>
    <p:sldId id="266" r:id="rId9"/>
    <p:sldId id="271" r:id="rId10"/>
    <p:sldId id="272" r:id="rId11"/>
    <p:sldId id="267" r:id="rId12"/>
    <p:sldId id="274" r:id="rId13"/>
    <p:sldId id="275" r:id="rId14"/>
    <p:sldId id="276" r:id="rId15"/>
    <p:sldId id="277" r:id="rId16"/>
    <p:sldId id="279" r:id="rId17"/>
    <p:sldId id="278" r:id="rId18"/>
    <p:sldId id="268" r:id="rId19"/>
  </p:sldIdLst>
  <p:sldSz cx="9144000" cy="6858000" type="screen4x3"/>
  <p:notesSz cx="6850063" cy="9748838"/>
  <p:defaultTextStyle>
    <a:defPPr>
      <a:defRPr lang="en-GB"/>
    </a:defPPr>
    <a:lvl1pPr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6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4BE6BF70-BDF2-4CF8-85DA-1295AA221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0063" cy="9748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D8BF571-D7B9-48B9-B7E7-0AD8461C021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53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FC1AD5B-5499-4C32-831C-1CBE353D49B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30738"/>
            <a:ext cx="5476875" cy="438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75A832E4-96C8-4FE0-A21B-2F5C0FB1C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741363"/>
            <a:ext cx="2568575" cy="3656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C064207-FA7B-4995-817F-818B64112A3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630738"/>
            <a:ext cx="5478463" cy="4386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3AE0EC1-6451-4E23-AEC1-C2CE4C9EE94F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79850" y="9259888"/>
            <a:ext cx="2968625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22E8A4D-B6EC-4DA9-ACD5-11AC7AC92599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7752965B-147E-4E50-91FE-201548477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741363"/>
            <a:ext cx="2568575" cy="3656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D6BDFCC-831B-4049-B034-A1D90561FE6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630738"/>
            <a:ext cx="5478463" cy="4386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4257338" y="-11796713"/>
            <a:ext cx="16714788" cy="125364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7210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44713" y="695325"/>
            <a:ext cx="25701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>
            <p:ph type="body"/>
          </p:nvPr>
        </p:nvSpPr>
        <p:spPr>
          <a:xfrm>
            <a:off x="687388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28681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7EE4736-F533-4C43-B983-D62E0348A4AA}" type="slidenum">
              <a:rPr lang="pt-BR" altLang="pt-BR" sz="1200"/>
              <a:pPr algn="r"/>
              <a:t>15</a:t>
            </a:fld>
            <a:endParaRPr lang="pt-BR" altLang="pt-BR" sz="1200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2144713" y="695325"/>
            <a:ext cx="25701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/>
          </p:nvPr>
        </p:nvSpPr>
        <p:spPr>
          <a:xfrm>
            <a:off x="687388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78712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7A77B57-59EF-44B0-B004-5AB899D12C0F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1A223AF-239A-4A1C-872C-5097462A5495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0FA861-0BC4-4091-A66F-258B7A52915D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288ED5A-F978-4A61-BFD5-7152B7F039DC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Conector reto 9">
            <a:extLst>
              <a:ext uri="{FF2B5EF4-FFF2-40B4-BE49-F238E27FC236}">
                <a16:creationId xmlns:a16="http://schemas.microsoft.com/office/drawing/2014/main" id="{C873254B-C908-4494-A86D-E54CB89B4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>
            <a:extLst>
              <a:ext uri="{FF2B5EF4-FFF2-40B4-BE49-F238E27FC236}">
                <a16:creationId xmlns:a16="http://schemas.microsoft.com/office/drawing/2014/main" id="{3492D0D2-936B-42C1-BC58-E53272EDE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>
            <a:extLst>
              <a:ext uri="{FF2B5EF4-FFF2-40B4-BE49-F238E27FC236}">
                <a16:creationId xmlns:a16="http://schemas.microsoft.com/office/drawing/2014/main" id="{D30C93B5-23CB-45B0-BE8E-32010F353F43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>
            <a:extLst>
              <a:ext uri="{FF2B5EF4-FFF2-40B4-BE49-F238E27FC236}">
                <a16:creationId xmlns:a16="http://schemas.microsoft.com/office/drawing/2014/main" id="{4C106960-3337-4B33-865F-DACC97AA2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>
            <a:extLst>
              <a:ext uri="{FF2B5EF4-FFF2-40B4-BE49-F238E27FC236}">
                <a16:creationId xmlns:a16="http://schemas.microsoft.com/office/drawing/2014/main" id="{E54B1451-FB9C-4108-B1CC-582439C30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>
            <a:extLst>
              <a:ext uri="{FF2B5EF4-FFF2-40B4-BE49-F238E27FC236}">
                <a16:creationId xmlns:a16="http://schemas.microsoft.com/office/drawing/2014/main" id="{D7C4C352-0023-4493-894C-3052C53EE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C0EFF232-1633-428C-8F37-C6776BE441E9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FAACAF89-D0B7-47EC-8108-4D69E1080060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5962F45-52B3-47F2-B9F4-5A4C5F47E90A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AF78EA7-739B-472E-A77B-09CB7987461B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54594E4-A193-47AB-9841-D06EAEE731FA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4584A0B6-3A4D-4739-8883-C7B1BCE464CB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>
            <a:extLst>
              <a:ext uri="{FF2B5EF4-FFF2-40B4-BE49-F238E27FC236}">
                <a16:creationId xmlns:a16="http://schemas.microsoft.com/office/drawing/2014/main" id="{C2B3A55F-337E-4328-80BC-7A5972C4350D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Espaço Reservado para Rodapé 16">
            <a:extLst>
              <a:ext uri="{FF2B5EF4-FFF2-40B4-BE49-F238E27FC236}">
                <a16:creationId xmlns:a16="http://schemas.microsoft.com/office/drawing/2014/main" id="{0A92A025-4B10-49DE-8274-6417C31A8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" name="Espaço Reservado para Número de Slide 28">
            <a:extLst>
              <a:ext uri="{FF2B5EF4-FFF2-40B4-BE49-F238E27FC236}">
                <a16:creationId xmlns:a16="http://schemas.microsoft.com/office/drawing/2014/main" id="{5429145E-5A77-4579-A4B3-427479A6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7CD15ED-D629-45EE-ACB1-407C7B8D17E2}" type="slidenum">
              <a:rPr lang="en-GB" altLang="pt-BR"/>
              <a:pPr/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1959795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519A5810-BE94-423E-8ED0-82AFA64C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C38A44D9-6ECA-422D-B43E-E8D8FDC5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7DD79851-2322-4EF5-8B49-FF6CD348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A6422-7523-4623-8012-D8EE0FDCEB38}" type="slidenum">
              <a:rPr lang="en-GB" altLang="pt-BR"/>
              <a:pPr/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61873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5D3A23E6-0E45-4250-AF85-BE85E64A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6FC96331-FED2-4F5C-A5E0-32875E9B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C20BCBD1-B795-466F-A5D0-99F77B44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9D4A8-23DB-4604-AD45-9564B77F03EC}" type="slidenum">
              <a:rPr lang="en-GB" altLang="pt-BR"/>
              <a:pPr/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319524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295275"/>
            <a:ext cx="8912225" cy="15303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8C11C0-7776-46C4-9D1F-521FE21BA1D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711200" y="6229350"/>
            <a:ext cx="1927225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3006225-8E30-457A-BCB5-855B5E6568C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49600" y="6229350"/>
            <a:ext cx="2841625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295DE4-ABCE-4686-916B-55A9B0CB28C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604000" y="6229350"/>
            <a:ext cx="1825625" cy="511175"/>
          </a:xfrm>
        </p:spPr>
        <p:txBody>
          <a:bodyPr/>
          <a:lstStyle>
            <a:lvl1pPr>
              <a:defRPr/>
            </a:lvl1pPr>
          </a:lstStyle>
          <a:p>
            <a:fld id="{D7FCCE50-469C-47B9-B01D-400DB4D70B0E}" type="slidenum">
              <a:rPr lang="en-GB" altLang="pt-BR"/>
              <a:pPr/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404116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6">
            <a:extLst>
              <a:ext uri="{FF2B5EF4-FFF2-40B4-BE49-F238E27FC236}">
                <a16:creationId xmlns:a16="http://schemas.microsoft.com/office/drawing/2014/main" id="{1A6A358A-4F44-4009-B97A-436CD48D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Número de Slide 8">
            <a:extLst>
              <a:ext uri="{FF2B5EF4-FFF2-40B4-BE49-F238E27FC236}">
                <a16:creationId xmlns:a16="http://schemas.microsoft.com/office/drawing/2014/main" id="{8D567BFD-1C9B-405A-BCA0-2872F675EA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BBE8E7-B844-4A36-8884-496028D5109C}" type="slidenum">
              <a:rPr lang="en-GB" altLang="pt-BR"/>
              <a:pPr/>
              <a:t>‹nº›</a:t>
            </a:fld>
            <a:endParaRPr lang="en-GB" altLang="pt-BR"/>
          </a:p>
        </p:txBody>
      </p:sp>
      <p:sp>
        <p:nvSpPr>
          <p:cNvPr id="6" name="Espaço Reservado para Rodapé 9">
            <a:extLst>
              <a:ext uri="{FF2B5EF4-FFF2-40B4-BE49-F238E27FC236}">
                <a16:creationId xmlns:a16="http://schemas.microsoft.com/office/drawing/2014/main" id="{D1F2F8B5-6D9A-4A2A-AF61-AD32D581C7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7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11A7A09-3F98-4E05-AB7A-7F5F2995A092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8C54F9E-E1F9-4CF5-B5F5-E57D042D3299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85F9483-5059-42AB-A59A-A39A9607DEB4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54D58C8-8175-4E9D-A39B-6885C8DCB406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Conector reto 7">
            <a:extLst>
              <a:ext uri="{FF2B5EF4-FFF2-40B4-BE49-F238E27FC236}">
                <a16:creationId xmlns:a16="http://schemas.microsoft.com/office/drawing/2014/main" id="{042C7E49-0D1E-4EB7-AA44-A8D7CC559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>
            <a:extLst>
              <a:ext uri="{FF2B5EF4-FFF2-40B4-BE49-F238E27FC236}">
                <a16:creationId xmlns:a16="http://schemas.microsoft.com/office/drawing/2014/main" id="{F8F8784D-77B7-485D-A1D2-2F74C6BEE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>
            <a:extLst>
              <a:ext uri="{FF2B5EF4-FFF2-40B4-BE49-F238E27FC236}">
                <a16:creationId xmlns:a16="http://schemas.microsoft.com/office/drawing/2014/main" id="{B6553F46-A435-4EB2-BE21-C6912F502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>
            <a:extLst>
              <a:ext uri="{FF2B5EF4-FFF2-40B4-BE49-F238E27FC236}">
                <a16:creationId xmlns:a16="http://schemas.microsoft.com/office/drawing/2014/main" id="{B2CF4CDC-F674-4F56-AD04-5294DDC5B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>
            <a:extLst>
              <a:ext uri="{FF2B5EF4-FFF2-40B4-BE49-F238E27FC236}">
                <a16:creationId xmlns:a16="http://schemas.microsoft.com/office/drawing/2014/main" id="{281295F5-B7BC-4AF7-A770-A5D268D43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EF4936C-473C-45FD-929E-81916082BF68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9D991CB-55D1-4E86-968A-CBAA46E65392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9C299F2-E77E-4AD6-BE50-9658E6684BDC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49E19AD8-E4AA-4F67-B409-8FE2A7B1EDB8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FB334A16-F5B9-41FF-AC95-77541F0DA43D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D6013EE3-AD9B-4888-A7E7-3F1B329B33FF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Conector reto 18">
            <a:extLst>
              <a:ext uri="{FF2B5EF4-FFF2-40B4-BE49-F238E27FC236}">
                <a16:creationId xmlns:a16="http://schemas.microsoft.com/office/drawing/2014/main" id="{3330EE53-3EF2-44AA-A682-BF807CD93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0" name="Espaço Reservado para Data 3">
            <a:extLst>
              <a:ext uri="{FF2B5EF4-FFF2-40B4-BE49-F238E27FC236}">
                <a16:creationId xmlns:a16="http://schemas.microsoft.com/office/drawing/2014/main" id="{81305C3E-9D0F-4A95-B0F5-B32929A2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Espaço Reservado para Rodapé 4">
            <a:extLst>
              <a:ext uri="{FF2B5EF4-FFF2-40B4-BE49-F238E27FC236}">
                <a16:creationId xmlns:a16="http://schemas.microsoft.com/office/drawing/2014/main" id="{8A87AEB9-3A39-4D1A-BA19-7EFC778B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Espaço Reservado para Número de Slide 5">
            <a:extLst>
              <a:ext uri="{FF2B5EF4-FFF2-40B4-BE49-F238E27FC236}">
                <a16:creationId xmlns:a16="http://schemas.microsoft.com/office/drawing/2014/main" id="{9CF3EA5E-66B3-4FB3-8394-124346CFF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622FF3CD-1326-45F5-B203-CE02A3E47354}" type="slidenum">
              <a:rPr lang="en-GB" altLang="pt-BR"/>
              <a:pPr/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44413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80DA69E2-4CE1-4420-8870-A40DD1B5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97E9FFB6-A1CD-4E22-B912-174069B8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512C649F-1ADD-4676-B3D0-D0410338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2D361-3C96-4FBE-A368-B205FC10B75A}" type="slidenum">
              <a:rPr lang="en-GB" altLang="pt-BR"/>
              <a:pPr/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415134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7" name="Espaço Reservado para Data 13">
            <a:extLst>
              <a:ext uri="{FF2B5EF4-FFF2-40B4-BE49-F238E27FC236}">
                <a16:creationId xmlns:a16="http://schemas.microsoft.com/office/drawing/2014/main" id="{1E0F3D42-817D-46D6-B49D-E1EEE686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Espaço Reservado para Rodapé 2">
            <a:extLst>
              <a:ext uri="{FF2B5EF4-FFF2-40B4-BE49-F238E27FC236}">
                <a16:creationId xmlns:a16="http://schemas.microsoft.com/office/drawing/2014/main" id="{0713D310-1EC8-4CDF-891B-BF627611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ço Reservado para Número de Slide 22">
            <a:extLst>
              <a:ext uri="{FF2B5EF4-FFF2-40B4-BE49-F238E27FC236}">
                <a16:creationId xmlns:a16="http://schemas.microsoft.com/office/drawing/2014/main" id="{CE10105F-BB3C-427B-8E93-8AC0E5A1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2200B-1F7B-44E5-B1D0-9B85A68F38B2}" type="slidenum">
              <a:rPr lang="en-GB" altLang="pt-BR"/>
              <a:pPr/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80209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>
            <a:extLst>
              <a:ext uri="{FF2B5EF4-FFF2-40B4-BE49-F238E27FC236}">
                <a16:creationId xmlns:a16="http://schemas.microsoft.com/office/drawing/2014/main" id="{A3DCE13A-E8A9-4FD6-A6F0-98424EF0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Número de Slide 6">
            <a:extLst>
              <a:ext uri="{FF2B5EF4-FFF2-40B4-BE49-F238E27FC236}">
                <a16:creationId xmlns:a16="http://schemas.microsoft.com/office/drawing/2014/main" id="{41E11208-1165-40CA-AC7E-61237B7E7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A3EE1-5DBC-4B82-8B72-4AE7AA124AE5}" type="slidenum">
              <a:rPr lang="en-GB" altLang="pt-BR"/>
              <a:pPr/>
              <a:t>‹nº›</a:t>
            </a:fld>
            <a:endParaRPr lang="en-GB" altLang="pt-BR"/>
          </a:p>
        </p:txBody>
      </p:sp>
      <p:sp>
        <p:nvSpPr>
          <p:cNvPr id="5" name="Espaço Reservado para Rodapé 7">
            <a:extLst>
              <a:ext uri="{FF2B5EF4-FFF2-40B4-BE49-F238E27FC236}">
                <a16:creationId xmlns:a16="http://schemas.microsoft.com/office/drawing/2014/main" id="{FA1EA20E-6CE7-42D3-B228-ACE8D2DA0D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13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>
            <a:extLst>
              <a:ext uri="{FF2B5EF4-FFF2-40B4-BE49-F238E27FC236}">
                <a16:creationId xmlns:a16="http://schemas.microsoft.com/office/drawing/2014/main" id="{5D534F40-9699-47D8-8954-EC5F6799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5D7CF3-0AF3-4CA1-87F6-C20530F6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Número de Slide 22">
            <a:extLst>
              <a:ext uri="{FF2B5EF4-FFF2-40B4-BE49-F238E27FC236}">
                <a16:creationId xmlns:a16="http://schemas.microsoft.com/office/drawing/2014/main" id="{01E337D7-AC99-41F2-A3AE-593599A2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7451F-263C-4516-84E1-3FCD469B24FD}" type="slidenum">
              <a:rPr lang="en-GB" altLang="pt-BR"/>
              <a:pPr/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360468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>
            <a:extLst>
              <a:ext uri="{FF2B5EF4-FFF2-40B4-BE49-F238E27FC236}">
                <a16:creationId xmlns:a16="http://schemas.microsoft.com/office/drawing/2014/main" id="{4FDCA9A4-4F4F-4D31-87F2-B352DCE1FF6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>
            <a:extLst>
              <a:ext uri="{FF2B5EF4-FFF2-40B4-BE49-F238E27FC236}">
                <a16:creationId xmlns:a16="http://schemas.microsoft.com/office/drawing/2014/main" id="{249335FA-B324-4838-8C33-605CEA551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>
            <a:extLst>
              <a:ext uri="{FF2B5EF4-FFF2-40B4-BE49-F238E27FC236}">
                <a16:creationId xmlns:a16="http://schemas.microsoft.com/office/drawing/2014/main" id="{8DDE81C6-834C-4F0E-A6C2-9859105CF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>
            <a:extLst>
              <a:ext uri="{FF2B5EF4-FFF2-40B4-BE49-F238E27FC236}">
                <a16:creationId xmlns:a16="http://schemas.microsoft.com/office/drawing/2014/main" id="{48B4F5F3-8F6D-42F8-AC5D-AE8B2EB0A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1C7DBF1-39F4-4CC7-817D-9A995856F708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Conector reto 9">
            <a:extLst>
              <a:ext uri="{FF2B5EF4-FFF2-40B4-BE49-F238E27FC236}">
                <a16:creationId xmlns:a16="http://schemas.microsoft.com/office/drawing/2014/main" id="{FB993608-2F6F-495A-80E4-CA570FC15F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4477A70-4764-4B6F-9621-42C5FB629474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2" name="Espaço Reservado para Data 20">
            <a:extLst>
              <a:ext uri="{FF2B5EF4-FFF2-40B4-BE49-F238E27FC236}">
                <a16:creationId xmlns:a16="http://schemas.microsoft.com/office/drawing/2014/main" id="{A18F8BE4-4538-40EB-8A5A-35DC84FC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Espaço Reservado para Número de Slide 21">
            <a:extLst>
              <a:ext uri="{FF2B5EF4-FFF2-40B4-BE49-F238E27FC236}">
                <a16:creationId xmlns:a16="http://schemas.microsoft.com/office/drawing/2014/main" id="{9818ABF4-8342-4B71-B43A-3FFBF83C04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FA814C-9136-4F55-8969-F69F98ABDBEA}" type="slidenum">
              <a:rPr lang="en-GB" altLang="pt-BR"/>
              <a:pPr/>
              <a:t>‹nº›</a:t>
            </a:fld>
            <a:endParaRPr lang="en-GB" altLang="pt-BR"/>
          </a:p>
        </p:txBody>
      </p:sp>
      <p:sp>
        <p:nvSpPr>
          <p:cNvPr id="14" name="Espaço Reservado para Rodapé 22">
            <a:extLst>
              <a:ext uri="{FF2B5EF4-FFF2-40B4-BE49-F238E27FC236}">
                <a16:creationId xmlns:a16="http://schemas.microsoft.com/office/drawing/2014/main" id="{95D805FE-BE7B-4FEB-989F-8F7FCF365BD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618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>
            <a:extLst>
              <a:ext uri="{FF2B5EF4-FFF2-40B4-BE49-F238E27FC236}">
                <a16:creationId xmlns:a16="http://schemas.microsoft.com/office/drawing/2014/main" id="{21878221-343F-4E00-867E-0B97893846F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B41B71F-7838-4CD2-A40B-8C81F8D8912B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Conector reto 6">
            <a:extLst>
              <a:ext uri="{FF2B5EF4-FFF2-40B4-BE49-F238E27FC236}">
                <a16:creationId xmlns:a16="http://schemas.microsoft.com/office/drawing/2014/main" id="{D52F6D2B-BFA6-443D-9BCB-DB93658F4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2E09971-8A35-43CA-B538-0DFA43EA079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Conector reto 8">
            <a:extLst>
              <a:ext uri="{FF2B5EF4-FFF2-40B4-BE49-F238E27FC236}">
                <a16:creationId xmlns:a16="http://schemas.microsoft.com/office/drawing/2014/main" id="{8EB6CED0-BD86-4854-811E-F45FB2695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>
            <a:extLst>
              <a:ext uri="{FF2B5EF4-FFF2-40B4-BE49-F238E27FC236}">
                <a16:creationId xmlns:a16="http://schemas.microsoft.com/office/drawing/2014/main" id="{4D4299EC-DE73-434F-B863-501DB1B19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>
            <a:extLst>
              <a:ext uri="{FF2B5EF4-FFF2-40B4-BE49-F238E27FC236}">
                <a16:creationId xmlns:a16="http://schemas.microsoft.com/office/drawing/2014/main" id="{23E48AF9-049B-45FB-B6EF-EE473CC0D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2" name="Espaço Reservado para Data 16">
            <a:extLst>
              <a:ext uri="{FF2B5EF4-FFF2-40B4-BE49-F238E27FC236}">
                <a16:creationId xmlns:a16="http://schemas.microsoft.com/office/drawing/2014/main" id="{EFC52A9A-48FF-4682-99C8-3FD7C16CD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Espaço Reservado para Número de Slide 17">
            <a:extLst>
              <a:ext uri="{FF2B5EF4-FFF2-40B4-BE49-F238E27FC236}">
                <a16:creationId xmlns:a16="http://schemas.microsoft.com/office/drawing/2014/main" id="{2330450D-A624-45D1-9AD2-9F0A1A241C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5DE928-7BB7-40FA-A2FF-7143B09B30C5}" type="slidenum">
              <a:rPr lang="en-GB" altLang="pt-BR"/>
              <a:pPr/>
              <a:t>‹nº›</a:t>
            </a:fld>
            <a:endParaRPr lang="en-GB" altLang="pt-BR"/>
          </a:p>
        </p:txBody>
      </p:sp>
      <p:sp>
        <p:nvSpPr>
          <p:cNvPr id="14" name="Espaço Reservado para Rodapé 20">
            <a:extLst>
              <a:ext uri="{FF2B5EF4-FFF2-40B4-BE49-F238E27FC236}">
                <a16:creationId xmlns:a16="http://schemas.microsoft.com/office/drawing/2014/main" id="{33F63F20-A48A-4EA7-8D20-C7D5CA3D6E3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08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>
            <a:extLst>
              <a:ext uri="{FF2B5EF4-FFF2-40B4-BE49-F238E27FC236}">
                <a16:creationId xmlns:a16="http://schemas.microsoft.com/office/drawing/2014/main" id="{DAED13FC-1640-45C4-9E8F-AFCD7AF9C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>
            <a:extLst>
              <a:ext uri="{FF2B5EF4-FFF2-40B4-BE49-F238E27FC236}">
                <a16:creationId xmlns:a16="http://schemas.microsoft.com/office/drawing/2014/main" id="{5D62F1C8-7591-4A86-B7F5-7DB039A3B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>
            <a:extLst>
              <a:ext uri="{FF2B5EF4-FFF2-40B4-BE49-F238E27FC236}">
                <a16:creationId xmlns:a16="http://schemas.microsoft.com/office/drawing/2014/main" id="{4D0A5BD6-D68D-4713-9C37-2E31516B75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id="{E4AE3C52-832A-4E9D-ABBC-EAF7662DD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2424F2C-680A-4F73-A835-D2F1B96C1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Conector reto 6">
            <a:extLst>
              <a:ext uri="{FF2B5EF4-FFF2-40B4-BE49-F238E27FC236}">
                <a16:creationId xmlns:a16="http://schemas.microsoft.com/office/drawing/2014/main" id="{4BB4999E-77E2-45BF-AA9E-3C57B7C6F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>
            <a:extLst>
              <a:ext uri="{FF2B5EF4-FFF2-40B4-BE49-F238E27FC236}">
                <a16:creationId xmlns:a16="http://schemas.microsoft.com/office/drawing/2014/main" id="{6C291BBB-C2C0-4979-A773-196435D20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049F318-4B9A-4287-A5B4-6B41AF0F9346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Conector reto 10">
            <a:extLst>
              <a:ext uri="{FF2B5EF4-FFF2-40B4-BE49-F238E27FC236}">
                <a16:creationId xmlns:a16="http://schemas.microsoft.com/office/drawing/2014/main" id="{2478DADB-EB4F-4E84-9B96-B0ACB3D13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2D546AC-30B9-4E5C-98DC-0AB88F8D14D2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id="{0F019CF5-B335-4F9F-828B-92F11680F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9F8254A2-1EDB-4CEA-BAE9-BB6F0C125D6F}" type="slidenum">
              <a:rPr lang="en-GB" altLang="pt-BR"/>
              <a:pPr/>
              <a:t>‹nº›</a:t>
            </a:fld>
            <a:endParaRPr lang="en-GB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697" r:id="rId4"/>
    <p:sldLayoutId id="2147483696" r:id="rId5"/>
    <p:sldLayoutId id="2147483701" r:id="rId6"/>
    <p:sldLayoutId id="2147483695" r:id="rId7"/>
    <p:sldLayoutId id="2147483702" r:id="rId8"/>
    <p:sldLayoutId id="2147483703" r:id="rId9"/>
    <p:sldLayoutId id="2147483694" r:id="rId10"/>
    <p:sldLayoutId id="2147483693" r:id="rId11"/>
    <p:sldLayoutId id="214748370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D680E32-C1EF-4BE4-A236-80BAAF6C9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571500"/>
            <a:ext cx="7421563" cy="27051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pt-BR" altLang="pt-BR" cap="none"/>
              <a:t>América Latina frente à primeira Guerra Mundial e a década de 20:</a:t>
            </a:r>
            <a:br>
              <a:rPr lang="pt-BR" altLang="pt-BR" cap="none"/>
            </a:br>
            <a:endParaRPr lang="pt-BR" altLang="pt-BR" cap="none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5D69647-DFB0-4240-8305-E10883FB62E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5326063"/>
            <a:ext cx="6400800" cy="1771650"/>
          </a:xfrm>
          <a:noFill/>
        </p:spPr>
        <p:txBody>
          <a:bodyPr lIns="90000" tIns="46800" rIns="90000" bIns="46800"/>
          <a:lstStyle/>
          <a:p>
            <a:pPr marL="0" indent="0">
              <a:buFont typeface="Monotype Sort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>
                <a:latin typeface="Arial Black" panose="020B0A04020102020204" pitchFamily="34" charset="0"/>
              </a:rPr>
              <a:t>Economia da América Latina</a:t>
            </a:r>
          </a:p>
          <a:p>
            <a:pPr marL="0" indent="0">
              <a:buFont typeface="Monotype Sort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>
                <a:latin typeface="Arial Black" panose="020B0A04020102020204" pitchFamily="34" charset="0"/>
              </a:rPr>
              <a:t>Amaury Patrick Gremaud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146F3D8-26B8-4318-8EF6-7447CC963C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t-BR" altLang="pt-BR" cap="none" dirty="0"/>
              <a:t>AMÉRICA LATINA e a 1ª GUERRA </a:t>
            </a:r>
            <a:r>
              <a:rPr lang="pt-BR" altLang="pt-BR" cap="none" dirty="0" smtClean="0"/>
              <a:t>(3):</a:t>
            </a:r>
            <a:r>
              <a:rPr lang="pt-BR" altLang="pt-BR" cap="none" dirty="0"/>
              <a:t/>
            </a:r>
            <a:br>
              <a:rPr lang="pt-BR" altLang="pt-BR" cap="none" dirty="0"/>
            </a:br>
            <a:r>
              <a:rPr lang="pt-BR" altLang="pt-BR" cap="none" dirty="0" smtClean="0"/>
              <a:t>Balança de capitais</a:t>
            </a:r>
            <a:endParaRPr lang="pt-BR" altLang="pt-BR" cap="none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BFFC2B0-4037-4F23-BAD1-42CEEC2AA31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147050" cy="5205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Fluxos de capitais – estanca </a:t>
            </a:r>
            <a:r>
              <a:rPr lang="pt-BR" altLang="pt-BR" dirty="0" smtClean="0"/>
              <a:t>(reversão) no início da 1ª  guerra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Crises de divida (inicio da guerra): Brasil e Argentina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Forte queda </a:t>
            </a:r>
            <a:r>
              <a:rPr lang="pt-BR" altLang="pt-BR" dirty="0" err="1" smtClean="0"/>
              <a:t>tb</a:t>
            </a:r>
            <a:r>
              <a:rPr lang="pt-BR" altLang="pt-BR" dirty="0" smtClean="0"/>
              <a:t> dos IED, porém ao longo da guerra cresce IED norte-americano 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Expansão do setor bancário norte americano</a:t>
            </a:r>
          </a:p>
          <a:p>
            <a:pPr lvl="2">
              <a:lnSpc>
                <a:spcPct val="90000"/>
              </a:lnSpc>
            </a:pPr>
            <a:r>
              <a:rPr lang="pt-BR" altLang="pt-BR" dirty="0" smtClean="0"/>
              <a:t>Até 1914 – restrições a internacionalização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Exploração de minérios e outros produtos estratégicos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Década de 20: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Ampliação dos investimentos norte americanos na América latina </a:t>
            </a:r>
          </a:p>
          <a:p>
            <a:pPr lvl="2">
              <a:lnSpc>
                <a:spcPct val="90000"/>
              </a:lnSpc>
            </a:pPr>
            <a:r>
              <a:rPr lang="pt-BR" altLang="pt-BR" dirty="0" smtClean="0"/>
              <a:t>Crescimento significativo América do Sul</a:t>
            </a:r>
          </a:p>
          <a:p>
            <a:pPr lvl="2">
              <a:lnSpc>
                <a:spcPct val="90000"/>
              </a:lnSpc>
            </a:pPr>
            <a:r>
              <a:rPr lang="pt-BR" altLang="pt-BR" dirty="0" smtClean="0"/>
              <a:t>Petróleo (minerais), mas </a:t>
            </a:r>
            <a:r>
              <a:rPr lang="pt-BR" altLang="pt-BR" dirty="0" err="1" smtClean="0"/>
              <a:t>tb</a:t>
            </a:r>
            <a:r>
              <a:rPr lang="pt-BR" altLang="pt-BR" dirty="0" smtClean="0"/>
              <a:t> agricultura e serviços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Década de 20: problemas em alguns países – intervenções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Década de 30 : grande default</a:t>
            </a:r>
            <a:endParaRPr lang="pt-BR" altLang="pt-BR" dirty="0"/>
          </a:p>
          <a:p>
            <a:pPr marL="0" indent="0">
              <a:lnSpc>
                <a:spcPct val="90000"/>
              </a:lnSpc>
              <a:buNone/>
            </a:pPr>
            <a:r>
              <a:rPr lang="pt-BR" altLang="pt-BR" dirty="0" smtClean="0"/>
              <a:t> </a:t>
            </a:r>
            <a:endParaRPr lang="pt-BR" altLang="pt-BR" dirty="0"/>
          </a:p>
          <a:p>
            <a:pPr>
              <a:lnSpc>
                <a:spcPct val="90000"/>
              </a:lnSpc>
            </a:pP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16392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146F3D8-26B8-4318-8EF6-7447CC963C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t-BR" altLang="pt-BR" cap="none" dirty="0"/>
              <a:t>AMÉRICA LATINA e a 1ª GUERRA (2):</a:t>
            </a:r>
            <a:br>
              <a:rPr lang="pt-BR" altLang="pt-BR" cap="none" dirty="0"/>
            </a:br>
            <a:r>
              <a:rPr lang="pt-BR" altLang="pt-BR" cap="none" dirty="0" smtClean="0"/>
              <a:t>importações</a:t>
            </a:r>
            <a:endParaRPr lang="pt-BR" altLang="pt-BR" cap="none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BFFC2B0-4037-4F23-BAD1-42CEEC2AA31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147050" cy="5205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 smtClean="0"/>
              <a:t>Do </a:t>
            </a:r>
            <a:r>
              <a:rPr lang="pt-BR" altLang="pt-BR" dirty="0"/>
              <a:t>lado das importações – </a:t>
            </a:r>
            <a:r>
              <a:rPr lang="pt-BR" altLang="pt-BR" dirty="0" smtClean="0"/>
              <a:t>problemas 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/>
              <a:t>Dificuldade de </a:t>
            </a:r>
            <a:r>
              <a:rPr lang="pt-BR" altLang="pt-BR" dirty="0" smtClean="0"/>
              <a:t>importações  </a:t>
            </a:r>
            <a:r>
              <a:rPr lang="pt-BR" altLang="pt-BR" dirty="0"/>
              <a:t>(</a:t>
            </a:r>
            <a:r>
              <a:rPr lang="pt-BR" altLang="pt-BR" dirty="0" smtClean="0"/>
              <a:t>Argentina, Brasil )</a:t>
            </a:r>
            <a:endParaRPr lang="pt-BR" altLang="pt-BR" dirty="0"/>
          </a:p>
          <a:p>
            <a:pPr lvl="2">
              <a:lnSpc>
                <a:spcPct val="90000"/>
              </a:lnSpc>
            </a:pPr>
            <a:r>
              <a:rPr lang="pt-BR" altLang="pt-BR" dirty="0"/>
              <a:t>Problemas com transporte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Europa – reestruturação produtiva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Falta de recursos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Diminuição das </a:t>
            </a:r>
            <a:r>
              <a:rPr lang="pt-BR" altLang="pt-BR" dirty="0" smtClean="0"/>
              <a:t>importações é </a:t>
            </a:r>
            <a:r>
              <a:rPr lang="pt-BR" altLang="pt-BR" dirty="0"/>
              <a:t>menos importante quanto mais se é próximo (ou </a:t>
            </a:r>
            <a:r>
              <a:rPr lang="pt-BR" altLang="pt-BR" dirty="0" smtClean="0"/>
              <a:t>ligado) </a:t>
            </a:r>
            <a:r>
              <a:rPr lang="pt-BR" altLang="pt-BR" dirty="0"/>
              <a:t>aos </a:t>
            </a:r>
            <a:r>
              <a:rPr lang="pt-BR" altLang="pt-BR" dirty="0" smtClean="0"/>
              <a:t>EUA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/>
              <a:t>Japão aparece como fornecedor na costa </a:t>
            </a:r>
            <a:r>
              <a:rPr lang="pt-BR" altLang="pt-BR" dirty="0" smtClean="0"/>
              <a:t>do Pacifico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Crescimento da participação norte -americana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3FE1C34-E6A4-4E4D-8B7F-7AC7F6026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66252"/>
              </p:ext>
            </p:extLst>
          </p:nvPr>
        </p:nvGraphicFramePr>
        <p:xfrm>
          <a:off x="179512" y="91950"/>
          <a:ext cx="8496943" cy="4248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985323906"/>
                    </a:ext>
                  </a:extLst>
                </a:gridCol>
                <a:gridCol w="1051432">
                  <a:extLst>
                    <a:ext uri="{9D8B030D-6E8A-4147-A177-3AD203B41FA5}">
                      <a16:colId xmlns:a16="http://schemas.microsoft.com/office/drawing/2014/main" val="506076958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3491548977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1550609835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2806120822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1457564464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3526512580"/>
                    </a:ext>
                  </a:extLst>
                </a:gridCol>
              </a:tblGrid>
              <a:tr h="35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Pais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exportações para os EUA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importações dos EUA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1153"/>
                  </a:ext>
                </a:extLst>
              </a:tr>
              <a:tr h="351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ca1913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ca</a:t>
                      </a:r>
                      <a:r>
                        <a:rPr lang="pt-BR" sz="1400" u="none" strike="noStrike" dirty="0">
                          <a:effectLst/>
                        </a:rPr>
                        <a:t> 1913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996390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América Latina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29,7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45,4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24,5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41,8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38,6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24715906"/>
                  </a:ext>
                </a:extLst>
              </a:tr>
              <a:tr h="386857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México e </a:t>
                      </a:r>
                      <a:r>
                        <a:rPr lang="pt-BR" sz="1600" u="none" strike="noStrike" dirty="0" err="1">
                          <a:effectLst/>
                        </a:rPr>
                        <a:t>Am</a:t>
                      </a:r>
                      <a:r>
                        <a:rPr lang="pt-BR" sz="1600" u="none" strike="noStrike" dirty="0">
                          <a:effectLst/>
                        </a:rPr>
                        <a:t> Central (Panamá)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67,2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83,5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57,4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53,5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78,1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65,7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6887405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Cuba, Haiti e Rep. Dominicana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73,9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66,1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68,9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55,2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59,6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46113019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América dos Sul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25,1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31,4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99884018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Argentina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29,3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14,7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21,6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23,2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1791148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Brasil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34,0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45,5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22,7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26,7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48898538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Chile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56,8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33,1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148352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Peru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28,8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46,8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41,4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77301115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Uruguai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4,0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78659673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Venezuela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60,0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26,5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46,7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57,5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043347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20545" y="5114800"/>
            <a:ext cx="288032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Argentina (Uruguai):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Déficit com EUA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Superávit com GB </a:t>
            </a:r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567400" y="5087990"/>
            <a:ext cx="3096344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Brasil (Chile):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Déficit com GB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Superávit com EUA </a:t>
            </a:r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3" name="Colchete Esquerdo 12"/>
          <p:cNvSpPr/>
          <p:nvPr/>
        </p:nvSpPr>
        <p:spPr>
          <a:xfrm rot="16200000">
            <a:off x="3530187" y="4497708"/>
            <a:ext cx="144016" cy="3456384"/>
          </a:xfrm>
          <a:prstGeom prst="leftBracket">
            <a:avLst>
              <a:gd name="adj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42535" y="6297908"/>
            <a:ext cx="777686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Problemas com mercado cambial não conversível e flutuante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79513" y="4357670"/>
            <a:ext cx="856895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Crescimento dos EUA no comercio exterior da AL: superavitário (GB era deficitário)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7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animBg="1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14705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normAutofit fontScale="90000"/>
          </a:bodyPr>
          <a:lstStyle/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600" smtClean="0"/>
              <a:t>A evolução dos regimes cambiais no Pós-Guerra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893175" cy="53292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39725" indent="-339725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100" dirty="0" smtClean="0"/>
              <a:t>Expectativa de volta e tentativas de restauração do Padrão Ouro</a:t>
            </a:r>
          </a:p>
          <a:p>
            <a:pPr marL="1143000" lvl="2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1800" dirty="0" smtClean="0"/>
              <a:t>1922 - </a:t>
            </a:r>
            <a:r>
              <a:rPr lang="en-GB" altLang="pt-BR" sz="1800" dirty="0" err="1" smtClean="0"/>
              <a:t>Conferência</a:t>
            </a:r>
            <a:r>
              <a:rPr lang="en-GB" altLang="pt-BR" sz="1800" dirty="0" smtClean="0"/>
              <a:t> de </a:t>
            </a:r>
            <a:r>
              <a:rPr lang="en-GB" altLang="pt-BR" sz="1800" dirty="0" err="1" smtClean="0"/>
              <a:t>Gênova</a:t>
            </a:r>
            <a:endParaRPr lang="pt-BR" altLang="pt-BR" sz="1800" dirty="0" smtClean="0"/>
          </a:p>
          <a:p>
            <a:pPr marL="739775" lvl="1" indent="-282575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 dirty="0" smtClean="0"/>
              <a:t>Primeira metade da década de 20 - flutuação</a:t>
            </a:r>
          </a:p>
          <a:p>
            <a:pPr marL="739775" lvl="1" indent="-282575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 dirty="0" smtClean="0"/>
              <a:t>Cambio fixo adotado (Restrições aos fluxos de capitais também diminuem)</a:t>
            </a:r>
          </a:p>
          <a:p>
            <a:pPr marL="1143000" lvl="2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1400" dirty="0" smtClean="0"/>
              <a:t> </a:t>
            </a:r>
            <a:r>
              <a:rPr lang="pt-BR" altLang="pt-BR" sz="1800" dirty="0" smtClean="0"/>
              <a:t>1924 – Alemanha;  1925 - GB; 1927 - Itália; 1928 - França</a:t>
            </a:r>
          </a:p>
          <a:p>
            <a:pPr marL="1143000" lvl="2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v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1800" dirty="0" smtClean="0"/>
              <a:t> antes de 1929 maior parte (39) dos países, Brasil adota em 1927</a:t>
            </a:r>
          </a:p>
          <a:p>
            <a:pPr marL="1600200" lvl="3" defTabSz="449263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1800" dirty="0" smtClean="0"/>
              <a:t>Espanha, Rússia e China são as principais exceções</a:t>
            </a:r>
          </a:p>
          <a:p>
            <a:pPr marL="1143000" lvl="2" defTabSz="449263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1800" dirty="0" smtClean="0"/>
              <a:t>Nem todos os países voltam com as mesmas taxas de antes da guerra</a:t>
            </a:r>
          </a:p>
          <a:p>
            <a:pPr marL="339725" indent="-339725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100" dirty="0" smtClean="0"/>
              <a:t>Existem dificuldades para voltar ao cambio fixo e elas são ainda maiores para se manter no cambio fixo </a:t>
            </a:r>
          </a:p>
          <a:p>
            <a:pPr marL="739775" lvl="1" indent="-282575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 dirty="0" smtClean="0"/>
              <a:t>cambio flutuante volta e também restrições aos fluxos de capitais</a:t>
            </a:r>
            <a:r>
              <a:rPr lang="pt-BR" altLang="pt-BR" sz="1900" dirty="0" smtClean="0"/>
              <a:t> </a:t>
            </a:r>
          </a:p>
          <a:p>
            <a:pPr marL="1143000" lvl="2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1800" dirty="0" smtClean="0"/>
              <a:t>29/30 – periferia abandona Padrão Ouro</a:t>
            </a:r>
          </a:p>
          <a:p>
            <a:pPr marL="1143000" lvl="2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1800" dirty="0" smtClean="0"/>
              <a:t>31 – Áustria, Alemanha e GB (grande marco); </a:t>
            </a:r>
          </a:p>
          <a:p>
            <a:pPr marL="1143000" lvl="2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1800" dirty="0" smtClean="0"/>
              <a:t>32 -  EUA; 34  - Tchecoslováquia, 35 Bélgica, </a:t>
            </a:r>
            <a:endParaRPr lang="pt-BR" altLang="pt-BR" sz="1800" dirty="0" smtClean="0"/>
          </a:p>
          <a:p>
            <a:pPr marL="1143000" lvl="2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1800" dirty="0" smtClean="0"/>
              <a:t>36 </a:t>
            </a:r>
            <a:r>
              <a:rPr lang="pt-BR" altLang="pt-BR" sz="1800" dirty="0" smtClean="0"/>
              <a:t>Suíça, França e Bélgica</a:t>
            </a:r>
          </a:p>
        </p:txBody>
      </p:sp>
    </p:spTree>
    <p:extLst>
      <p:ext uri="{BB962C8B-B14F-4D97-AF65-F5344CB8AC3E}">
        <p14:creationId xmlns:p14="http://schemas.microsoft.com/office/powerpoint/2010/main" val="89049974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964612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54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304213" cy="1008063"/>
          </a:xfrm>
        </p:spPr>
        <p:txBody>
          <a:bodyPr lIns="90000" tIns="46800" rIns="90000" bIns="46800">
            <a:normAutofit fontScale="90000"/>
          </a:bodyPr>
          <a:lstStyle/>
          <a:p>
            <a:pPr algn="ctr"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200" smtClean="0"/>
              <a:t>A difícil volta ao PO: </a:t>
            </a:r>
            <a:br>
              <a:rPr lang="pt-BR" altLang="pt-BR" sz="3200" smtClean="0"/>
            </a:br>
            <a:r>
              <a:rPr lang="pt-BR" altLang="pt-BR" sz="3200" smtClean="0"/>
              <a:t>crescimentos desequilibrados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0987" y="1556792"/>
            <a:ext cx="8389937" cy="5157787"/>
          </a:xfrm>
        </p:spPr>
        <p:txBody>
          <a:bodyPr lIns="90000" tIns="46800" rIns="90000" bIns="46800"/>
          <a:lstStyle/>
          <a:p>
            <a:pPr marL="339725" indent="-339725" algn="ctr" defTabSz="449263" eaLnBrk="1" hangingPunct="1">
              <a:lnSpc>
                <a:spcPct val="80000"/>
              </a:lnSpc>
              <a:spcBef>
                <a:spcPts val="700"/>
              </a:spcBef>
              <a:buFont typeface="Wingdings 2" panose="05020102010507070707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800" dirty="0" smtClean="0"/>
              <a:t>Nem todos os países voltam com taxas do pré-guerra: desequilíbrios: </a:t>
            </a:r>
          </a:p>
          <a:p>
            <a:pPr marL="339725" indent="-339725" algn="ctr" defTabSz="449263" eaLnBrk="1" hangingPunct="1">
              <a:lnSpc>
                <a:spcPct val="80000"/>
              </a:lnSpc>
              <a:spcBef>
                <a:spcPts val="700"/>
              </a:spcBef>
              <a:buFont typeface="Wingdings 2" panose="05020102010507070707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400" dirty="0" smtClean="0"/>
              <a:t>	Países c/ superávit comerciais (EUA e </a:t>
            </a:r>
            <a:r>
              <a:rPr lang="pt-BR" altLang="pt-BR" sz="2400" dirty="0" err="1" smtClean="0"/>
              <a:t>Fr</a:t>
            </a:r>
            <a:r>
              <a:rPr lang="pt-BR" altLang="pt-BR" sz="2400" dirty="0" smtClean="0"/>
              <a:t>) </a:t>
            </a:r>
            <a:r>
              <a:rPr lang="pt-BR" altLang="pt-BR" sz="2400" dirty="0" smtClean="0"/>
              <a:t>x déficit (GB)</a:t>
            </a:r>
          </a:p>
          <a:p>
            <a:pPr marL="339725" indent="-339725" defTabSz="449263" eaLnBrk="1" hangingPunct="1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800" dirty="0" smtClean="0"/>
              <a:t> Inglaterra: contração monetária depois da guerra – intenção de retornar ao Padrão Ouro com a mesma taxa de cambio </a:t>
            </a:r>
            <a:r>
              <a:rPr lang="pt-BR" altLang="pt-BR" sz="2800" dirty="0" smtClean="0"/>
              <a:t>anterior </a:t>
            </a:r>
            <a:r>
              <a:rPr lang="pt-BR" altLang="pt-BR" sz="2800" dirty="0" smtClean="0"/>
              <a:t>à guerra</a:t>
            </a:r>
          </a:p>
          <a:p>
            <a:pPr marL="739775" lvl="1" indent="-282575" defTabSz="449263" eaLnBrk="1" hangingPunct="1">
              <a:lnSpc>
                <a:spcPct val="80000"/>
              </a:lnSpc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200" dirty="0" smtClean="0"/>
              <a:t>Recessão </a:t>
            </a:r>
            <a:endParaRPr lang="pt-BR" altLang="pt-BR" sz="2200" dirty="0" smtClean="0"/>
          </a:p>
          <a:p>
            <a:pPr marL="339725" indent="-339725" defTabSz="449263" eaLnBrk="1" hangingPunct="1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800" dirty="0" smtClean="0"/>
              <a:t>França - </a:t>
            </a:r>
            <a:r>
              <a:rPr lang="pt-BR" altLang="pt-BR" sz="2800" dirty="0" smtClean="0"/>
              <a:t>políticas expansionistas e inflação alta – não preocupação com restauração da paridade anterior</a:t>
            </a:r>
          </a:p>
          <a:p>
            <a:pPr marL="739775" lvl="1" indent="-282575" defTabSz="449263" eaLnBrk="1" hangingPunct="1">
              <a:lnSpc>
                <a:spcPct val="80000"/>
              </a:lnSpc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200" dirty="0" smtClean="0">
                <a:cs typeface="Arial" panose="020B0604020202020204" pitchFamily="34" charset="0"/>
              </a:rPr>
              <a:t>conseguem uma recuperação econômica mais rápida na década de 20</a:t>
            </a:r>
            <a:r>
              <a:rPr lang="ar-SA" altLang="pt-BR" sz="2200" dirty="0" smtClean="0">
                <a:cs typeface="Arial" panose="020B0604020202020204" pitchFamily="34" charset="0"/>
              </a:rPr>
              <a:t>‏</a:t>
            </a:r>
            <a:r>
              <a:rPr lang="pt-BR" altLang="pt-BR" sz="2200" dirty="0" smtClean="0">
                <a:cs typeface="Arial" panose="020B0604020202020204" pitchFamily="34" charset="0"/>
              </a:rPr>
              <a:t> do que aqueles que procuram restabelecer Padrão Ouro nos níveis do </a:t>
            </a:r>
            <a:r>
              <a:rPr lang="pt-BR" altLang="pt-BR" sz="2200" dirty="0" err="1" smtClean="0">
                <a:cs typeface="Arial" panose="020B0604020202020204" pitchFamily="34" charset="0"/>
              </a:rPr>
              <a:t>pré</a:t>
            </a:r>
            <a:r>
              <a:rPr lang="pt-BR" altLang="pt-BR" sz="2200" dirty="0" smtClean="0">
                <a:cs typeface="Arial" panose="020B0604020202020204" pitchFamily="34" charset="0"/>
              </a:rPr>
              <a:t> guerra</a:t>
            </a:r>
          </a:p>
        </p:txBody>
      </p:sp>
    </p:spTree>
    <p:extLst>
      <p:ext uri="{BB962C8B-B14F-4D97-AF65-F5344CB8AC3E}">
        <p14:creationId xmlns:p14="http://schemas.microsoft.com/office/powerpoint/2010/main" val="3895670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Primeira Guerra </a:t>
            </a:r>
            <a:r>
              <a:rPr lang="pt-BR" dirty="0" smtClean="0"/>
              <a:t>Mundial: as questões internas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1" y="1628800"/>
            <a:ext cx="8083623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t-BR" sz="2700" dirty="0" smtClean="0"/>
              <a:t>O problema das importações, outros aspectos</a:t>
            </a:r>
            <a:r>
              <a:rPr lang="pt-BR" sz="2700" dirty="0"/>
              <a:t>:</a:t>
            </a:r>
            <a:r>
              <a:rPr lang="pt-BR" sz="2700" dirty="0" smtClean="0"/>
              <a:t> A questão fiscal e a inflação </a:t>
            </a:r>
            <a:endParaRPr lang="pt-BR" altLang="pt-BR" sz="18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300" dirty="0" smtClean="0"/>
              <a:t>Problema </a:t>
            </a:r>
            <a:r>
              <a:rPr lang="pt-BR" sz="2300" dirty="0"/>
              <a:t>fiscal  - déficit</a:t>
            </a:r>
          </a:p>
          <a:p>
            <a:pPr lvl="3">
              <a:lnSpc>
                <a:spcPct val="80000"/>
              </a:lnSpc>
            </a:pPr>
            <a:r>
              <a:rPr lang="pt-BR" sz="1900" dirty="0"/>
              <a:t> gastos aumentaram </a:t>
            </a:r>
            <a:r>
              <a:rPr lang="pt-BR" sz="1900" dirty="0"/>
              <a:t>(desvalorização e despesas com secas, </a:t>
            </a:r>
            <a:r>
              <a:rPr lang="pt-BR" sz="1900" dirty="0"/>
              <a:t>infraestrutura)</a:t>
            </a:r>
            <a:endParaRPr lang="pt-BR" sz="1900" dirty="0"/>
          </a:p>
          <a:p>
            <a:pPr lvl="3">
              <a:lnSpc>
                <a:spcPct val="80000"/>
              </a:lnSpc>
            </a:pPr>
            <a:r>
              <a:rPr lang="pt-BR" sz="1900" dirty="0"/>
              <a:t> receita </a:t>
            </a:r>
            <a:r>
              <a:rPr lang="pt-BR" sz="1900" dirty="0"/>
              <a:t>diminui (queda das importações)</a:t>
            </a:r>
          </a:p>
          <a:p>
            <a:pPr lvl="4">
              <a:lnSpc>
                <a:spcPct val="80000"/>
              </a:lnSpc>
            </a:pPr>
            <a:r>
              <a:rPr lang="pt-BR" sz="1500" dirty="0"/>
              <a:t>Mesmo com aumento dos </a:t>
            </a:r>
            <a:r>
              <a:rPr lang="pt-BR" sz="1500" dirty="0" smtClean="0"/>
              <a:t>impostos </a:t>
            </a:r>
            <a:r>
              <a:rPr lang="pt-BR" sz="1500" dirty="0"/>
              <a:t>sobre consumo </a:t>
            </a:r>
            <a:r>
              <a:rPr lang="pt-BR" sz="1500" dirty="0" smtClean="0"/>
              <a:t>e </a:t>
            </a:r>
            <a:r>
              <a:rPr lang="pt-BR" sz="1500" dirty="0"/>
              <a:t>emissão de títulos </a:t>
            </a:r>
            <a:r>
              <a:rPr lang="pt-BR" sz="1500" dirty="0" smtClean="0"/>
              <a:t>internos</a:t>
            </a:r>
            <a:endParaRPr lang="pt-BR" sz="1500" dirty="0"/>
          </a:p>
          <a:p>
            <a:pPr marL="617537" lvl="2" indent="-342900">
              <a:lnSpc>
                <a:spcPct val="80000"/>
              </a:lnSpc>
              <a:spcBef>
                <a:spcPts val="525"/>
              </a:spcBef>
              <a:buFont typeface="Wingdings" panose="05000000000000000000" pitchFamily="2" charset="2"/>
              <a:buChar char="Ø"/>
            </a:pPr>
            <a:r>
              <a:rPr lang="pt-BR" sz="2300" dirty="0"/>
              <a:t>Grande problema: inflação </a:t>
            </a:r>
            <a:endParaRPr lang="pt-BR" sz="2300" dirty="0"/>
          </a:p>
          <a:p>
            <a:pPr marL="760842" lvl="4" indent="-239316">
              <a:lnSpc>
                <a:spcPct val="120000"/>
              </a:lnSpc>
              <a:spcBef>
                <a:spcPts val="525"/>
              </a:spcBef>
              <a:buFont typeface="Wingdings" pitchFamily="2" charset="2"/>
              <a:buChar char=""/>
            </a:pPr>
            <a:r>
              <a:rPr lang="pt-BR" sz="2000" dirty="0"/>
              <a:t>Déficit financiado inflacionariamente, </a:t>
            </a:r>
            <a:endParaRPr lang="pt-BR" sz="2000" dirty="0" smtClean="0"/>
          </a:p>
          <a:p>
            <a:pPr marL="760842" lvl="4" indent="-239316">
              <a:lnSpc>
                <a:spcPct val="120000"/>
              </a:lnSpc>
              <a:spcBef>
                <a:spcPts val="525"/>
              </a:spcBef>
              <a:buFont typeface="Wingdings" pitchFamily="2" charset="2"/>
              <a:buChar char=""/>
            </a:pPr>
            <a:r>
              <a:rPr lang="pt-BR" sz="2000" dirty="0" smtClean="0"/>
              <a:t>problemas cambiais (países com déficit x </a:t>
            </a:r>
            <a:r>
              <a:rPr lang="pt-BR" sz="2000" dirty="0" err="1" smtClean="0"/>
              <a:t>superavis</a:t>
            </a:r>
            <a:r>
              <a:rPr lang="pt-BR" sz="2000" dirty="0" smtClean="0"/>
              <a:t>)</a:t>
            </a:r>
          </a:p>
          <a:p>
            <a:pPr marL="760842" lvl="4" indent="-239316">
              <a:lnSpc>
                <a:spcPct val="120000"/>
              </a:lnSpc>
              <a:spcBef>
                <a:spcPts val="525"/>
              </a:spcBef>
              <a:buFont typeface="Wingdings" pitchFamily="2" charset="2"/>
              <a:buChar char=""/>
            </a:pPr>
            <a:r>
              <a:rPr lang="pt-BR" sz="2000" dirty="0" smtClean="0"/>
              <a:t>“falta</a:t>
            </a:r>
            <a:r>
              <a:rPr lang="pt-BR" sz="2000" dirty="0"/>
              <a:t>” de muitos produtos </a:t>
            </a:r>
            <a:endParaRPr lang="pt-BR" sz="2000" dirty="0"/>
          </a:p>
          <a:p>
            <a:pPr marL="445294" lvl="2" indent="-239316">
              <a:lnSpc>
                <a:spcPct val="80000"/>
              </a:lnSpc>
              <a:spcBef>
                <a:spcPts val="525"/>
              </a:spcBef>
              <a:buFont typeface="Wingdings" pitchFamily="2" charset="2"/>
              <a:buChar char=""/>
            </a:pPr>
            <a:r>
              <a:rPr lang="pt-BR" sz="1900" dirty="0" smtClean="0"/>
              <a:t> Forte </a:t>
            </a:r>
            <a:r>
              <a:rPr lang="pt-BR" sz="1900" dirty="0"/>
              <a:t>queda do salário real </a:t>
            </a:r>
            <a:r>
              <a:rPr lang="pt-BR" sz="1900" dirty="0" smtClean="0"/>
              <a:t>– movimentos sociais / greves 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Ameaça que também se configura em uma oportunidade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Debates grandes sobre possível efeito protecionista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Brasil e Chile – aproveita crescimento industrial anterior – aumento da produção (ciclo investimento - produção) </a:t>
            </a:r>
          </a:p>
          <a:p>
            <a:pPr marL="170657" lvl="1" indent="-239316">
              <a:lnSpc>
                <a:spcPct val="80000"/>
              </a:lnSpc>
              <a:spcBef>
                <a:spcPts val="525"/>
              </a:spcBef>
              <a:buFont typeface="Wingdings" pitchFamily="2" charset="2"/>
              <a:buChar char=""/>
            </a:pPr>
            <a:endParaRPr lang="pt-BR" sz="255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4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29A6D-F1B0-4F59-8C73-050CD0A7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t-BR" altLang="pt-BR" cap="none"/>
              <a:t>I ª Guerra Mundial e os problemas de uma economia agroexportadora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05FD25-94A1-42BE-9752-D66CC9DB13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pt-BR" altLang="pt-BR" sz="3400" dirty="0" smtClean="0">
                <a:solidFill>
                  <a:srgbClr val="FF0000"/>
                </a:solidFill>
              </a:rPr>
              <a:t>Vulnerabilidades </a:t>
            </a:r>
            <a:r>
              <a:rPr lang="pt-BR" altLang="pt-BR" sz="3400" dirty="0">
                <a:solidFill>
                  <a:srgbClr val="FF0000"/>
                </a:solidFill>
              </a:rPr>
              <a:t>de uma economia </a:t>
            </a:r>
            <a:r>
              <a:rPr lang="pt-BR" altLang="pt-BR" sz="3400" dirty="0" err="1">
                <a:solidFill>
                  <a:srgbClr val="FF0000"/>
                </a:solidFill>
              </a:rPr>
              <a:t>agro-exportadora</a:t>
            </a:r>
            <a:r>
              <a:rPr lang="pt-BR" altLang="pt-BR" sz="3400" dirty="0">
                <a:solidFill>
                  <a:srgbClr val="FF0000"/>
                </a:solidFill>
              </a:rPr>
              <a:t> são expostas </a:t>
            </a:r>
          </a:p>
          <a:p>
            <a:pPr lvl="1">
              <a:lnSpc>
                <a:spcPct val="110000"/>
              </a:lnSpc>
            </a:pPr>
            <a:r>
              <a:rPr lang="pt-BR" altLang="pt-BR" sz="2900" dirty="0">
                <a:solidFill>
                  <a:srgbClr val="C00000"/>
                </a:solidFill>
              </a:rPr>
              <a:t>Muitos países da AL: grande distancia entre estrutura produtiva e de consumo </a:t>
            </a:r>
          </a:p>
          <a:p>
            <a:pPr lvl="1">
              <a:lnSpc>
                <a:spcPct val="110000"/>
              </a:lnSpc>
            </a:pPr>
            <a:r>
              <a:rPr lang="pt-BR" altLang="pt-BR" sz="2900" dirty="0">
                <a:solidFill>
                  <a:srgbClr val="C00000"/>
                </a:solidFill>
              </a:rPr>
              <a:t>Vulnerabilidade as vezes nas exportações, as vezes nas importações</a:t>
            </a:r>
          </a:p>
          <a:p>
            <a:pPr lvl="1">
              <a:lnSpc>
                <a:spcPct val="110000"/>
              </a:lnSpc>
            </a:pPr>
            <a:r>
              <a:rPr lang="pt-BR" altLang="pt-BR" sz="2900" dirty="0">
                <a:solidFill>
                  <a:srgbClr val="C00000"/>
                </a:solidFill>
              </a:rPr>
              <a:t>Vulnerabilidade leva crescimento do nacionalismo, de alterações no modelo</a:t>
            </a:r>
          </a:p>
          <a:p>
            <a:pPr lvl="1">
              <a:lnSpc>
                <a:spcPct val="110000"/>
              </a:lnSpc>
            </a:pPr>
            <a:endParaRPr lang="pt-BR" altLang="pt-BR" sz="2900" dirty="0"/>
          </a:p>
        </p:txBody>
      </p:sp>
    </p:spTree>
    <p:extLst>
      <p:ext uri="{BB962C8B-B14F-4D97-AF65-F5344CB8AC3E}">
        <p14:creationId xmlns:p14="http://schemas.microsoft.com/office/powerpoint/2010/main" val="21421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90779C4-D409-4B37-B76F-96D12C963BE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15888"/>
            <a:ext cx="7467600" cy="865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altLang="pt-BR" cap="none"/>
              <a:t>A década de 20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E85309C-6ADC-4FBD-B634-61B7B5FA721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125538"/>
            <a:ext cx="8147050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1800"/>
              <a:t>Boom – crise no imediato pós guerra</a:t>
            </a:r>
          </a:p>
          <a:p>
            <a:pPr lvl="1">
              <a:lnSpc>
                <a:spcPct val="80000"/>
              </a:lnSpc>
            </a:pPr>
            <a:r>
              <a:rPr lang="pt-BR" altLang="pt-BR" sz="1700"/>
              <a:t>Forte crescimento demanda e preços – nos meses que sucedem ao fim da guerra</a:t>
            </a:r>
          </a:p>
          <a:p>
            <a:pPr lvl="2">
              <a:lnSpc>
                <a:spcPct val="80000"/>
              </a:lnSpc>
            </a:pPr>
            <a:r>
              <a:rPr lang="pt-BR" altLang="pt-BR" sz="1400"/>
              <a:t>ampliação capacidade produtiva </a:t>
            </a:r>
          </a:p>
          <a:p>
            <a:pPr lvl="1">
              <a:lnSpc>
                <a:spcPct val="80000"/>
              </a:lnSpc>
            </a:pPr>
            <a:r>
              <a:rPr lang="pt-BR" altLang="pt-BR" sz="1700"/>
              <a:t>Rápida recessão inicio da década de 20 e queda dos preços</a:t>
            </a:r>
          </a:p>
          <a:p>
            <a:pPr>
              <a:lnSpc>
                <a:spcPct val="80000"/>
              </a:lnSpc>
            </a:pPr>
            <a:r>
              <a:rPr lang="pt-BR" altLang="pt-BR" sz="1800"/>
              <a:t>Apesar de retomada do crescimento pos 22, mercados bastante instáveis – preços oscilam muito</a:t>
            </a:r>
          </a:p>
          <a:p>
            <a:pPr lvl="1">
              <a:lnSpc>
                <a:spcPct val="80000"/>
              </a:lnSpc>
            </a:pPr>
            <a:r>
              <a:rPr lang="pt-BR" altLang="pt-BR" sz="1700"/>
              <a:t>Loteria dos produtos continuam:</a:t>
            </a:r>
          </a:p>
          <a:p>
            <a:pPr lvl="2">
              <a:lnSpc>
                <a:spcPct val="80000"/>
              </a:lnSpc>
            </a:pPr>
            <a:r>
              <a:rPr lang="pt-BR" altLang="pt-BR" sz="1400"/>
              <a:t>Problemas com nitrato, borracha, açúcar e cacau</a:t>
            </a:r>
          </a:p>
          <a:p>
            <a:pPr lvl="2">
              <a:lnSpc>
                <a:spcPct val="80000"/>
              </a:lnSpc>
            </a:pPr>
            <a:r>
              <a:rPr lang="pt-BR" altLang="pt-BR" sz="1400"/>
              <a:t>Longo prazo – superprodução e declínio relativo dos preços (ganhos de produtividade no setor exportador) </a:t>
            </a:r>
          </a:p>
          <a:p>
            <a:pPr>
              <a:lnSpc>
                <a:spcPct val="80000"/>
              </a:lnSpc>
            </a:pPr>
            <a:r>
              <a:rPr lang="pt-BR" altLang="pt-BR" sz="1800"/>
              <a:t>Volta às exportações, diminuição dos incentivos à industrialização – “hiato no ajustamento”</a:t>
            </a:r>
          </a:p>
          <a:p>
            <a:pPr lvl="1">
              <a:lnSpc>
                <a:spcPct val="80000"/>
              </a:lnSpc>
            </a:pPr>
            <a:r>
              <a:rPr lang="pt-BR" altLang="pt-BR" sz="1700"/>
              <a:t>Exceções importantes, mas dependência das exportações ainda forte antes da crise de 30 </a:t>
            </a:r>
          </a:p>
          <a:p>
            <a:pPr lvl="2">
              <a:lnSpc>
                <a:spcPct val="80000"/>
              </a:lnSpc>
            </a:pPr>
            <a:r>
              <a:rPr lang="pt-BR" altLang="pt-BR" sz="1400"/>
              <a:t>Crescimento dos investimentos no Brasil, da produção industrial colombiana e argentina</a:t>
            </a:r>
          </a:p>
          <a:p>
            <a:pPr>
              <a:lnSpc>
                <a:spcPct val="80000"/>
              </a:lnSpc>
            </a:pPr>
            <a:r>
              <a:rPr lang="pt-BR" altLang="pt-BR" sz="1800"/>
              <a:t>Forte endividamento compensa problemas do BP (semelhante anos 70)</a:t>
            </a:r>
          </a:p>
          <a:p>
            <a:pPr lvl="1">
              <a:lnSpc>
                <a:spcPct val="80000"/>
              </a:lnSpc>
            </a:pPr>
            <a:r>
              <a:rPr lang="pt-BR" altLang="pt-BR" sz="1700"/>
              <a:t>Evita desvalorização e proteção, mas reduz custos dos investimentos em infra-estrutura e bens de capital</a:t>
            </a:r>
          </a:p>
          <a:p>
            <a:pPr lvl="1">
              <a:lnSpc>
                <a:spcPct val="80000"/>
              </a:lnSpc>
            </a:pPr>
            <a:r>
              <a:rPr lang="pt-BR" altLang="pt-BR" sz="1700"/>
              <a:t>Crédito privado – pouca coordenação com capacidade de pagamento </a:t>
            </a:r>
          </a:p>
          <a:p>
            <a:pPr lvl="2">
              <a:lnSpc>
                <a:spcPct val="80000"/>
              </a:lnSpc>
            </a:pPr>
            <a:r>
              <a:rPr lang="pt-BR" altLang="pt-BR" sz="1400"/>
              <a:t>Investimentos e gastos supérfluos, consumo </a:t>
            </a:r>
          </a:p>
          <a:p>
            <a:pPr lvl="2">
              <a:lnSpc>
                <a:spcPct val="80000"/>
              </a:lnSpc>
            </a:pPr>
            <a:r>
              <a:rPr lang="pt-BR" altLang="pt-BR" sz="1400"/>
              <a:t>reforço de superprodução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D9F1FE4-0719-419A-8907-9EB120167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Primeira Guerra Mundial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698BC06-817D-43B8-B1C8-305EC78DEA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62963" cy="54721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sz="2800" dirty="0"/>
              <a:t>Quem é civilização ? quem é barbárie ?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Grande destruição humana e material</a:t>
            </a:r>
          </a:p>
          <a:p>
            <a:pPr lvl="2">
              <a:lnSpc>
                <a:spcPct val="90000"/>
              </a:lnSpc>
            </a:pPr>
            <a:r>
              <a:rPr lang="pt-BR" altLang="pt-BR" sz="1700" dirty="0"/>
              <a:t>Novos artefatos utilizados de maneira indiscriminada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9 milhões de mortes nas batalhas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5 milhões por privação e enfermidades na Europa (sem Rússia)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7 milhões de incapacitados permanentes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15 milhões de feridos 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Mesmo com fim das hostilidades dificilmente mundo continuaria o mesmo 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Não apenas coloca em xeque </a:t>
            </a:r>
            <a:r>
              <a:rPr lang="pt-BR" altLang="pt-BR" sz="2400" i="1" dirty="0" err="1"/>
              <a:t>pax</a:t>
            </a:r>
            <a:r>
              <a:rPr lang="pt-BR" altLang="pt-BR" sz="2400" i="1" dirty="0"/>
              <a:t> </a:t>
            </a:r>
            <a:r>
              <a:rPr lang="pt-BR" altLang="pt-BR" sz="2400" i="1" dirty="0" err="1"/>
              <a:t>britanica</a:t>
            </a:r>
            <a:r>
              <a:rPr lang="pt-BR" altLang="pt-BR" sz="2400" dirty="0"/>
              <a:t>, ordem liberal burguesa, mundo vitoriano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Possibilidade de alguma ordem internacional minimamente equilibrada e harmônica é posto em xeque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6DB2E3A-59C5-4B0E-863C-855DE362B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32775" cy="736600"/>
          </a:xfrm>
        </p:spPr>
        <p:txBody>
          <a:bodyPr lIns="90000" tIns="46800" rIns="90000" bIns="46800" anchorCtr="0"/>
          <a:lstStyle/>
          <a:p>
            <a:pPr defTabSz="449263"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/>
              <a:t>Conseqüências da Guerra</a:t>
            </a:r>
            <a:r>
              <a:rPr lang="en-GB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9827727-9389-439E-A8FF-F31E2DF1D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732462"/>
          </a:xfrm>
        </p:spPr>
        <p:txBody>
          <a:bodyPr lIns="90000" tIns="46800" rIns="90000" bIns="46800"/>
          <a:lstStyle/>
          <a:p>
            <a:pPr marL="339725" indent="-339725" defTabSz="449263">
              <a:lnSpc>
                <a:spcPct val="90000"/>
              </a:lnSpc>
              <a:buSzTx/>
              <a:buFont typeface="Wingdings" panose="05000000000000000000" pitchFamily="2" charset="2"/>
              <a:buChar char="v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dirty="0"/>
              <a:t>Declínio econômico muito significativo </a:t>
            </a:r>
          </a:p>
          <a:p>
            <a:pPr marL="339725" indent="-339725" defTabSz="449263">
              <a:lnSpc>
                <a:spcPct val="90000"/>
              </a:lnSpc>
              <a:buSzTx/>
              <a:buFont typeface="Wingdings" panose="05000000000000000000" pitchFamily="2" charset="2"/>
              <a:buChar char="v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dirty="0"/>
              <a:t>Forte destruição física, inclusive do parque industrial</a:t>
            </a:r>
          </a:p>
          <a:p>
            <a:pPr marL="739775" lvl="1" indent="-282575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 dirty="0"/>
              <a:t>necessidade de Reconstrução – Investimentos Volumosos </a:t>
            </a:r>
          </a:p>
          <a:p>
            <a:pPr lvl="2" defTabSz="449263">
              <a:lnSpc>
                <a:spcPct val="90000"/>
              </a:lnSpc>
              <a:buSzTx/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dirty="0"/>
              <a:t>Não subestimar necessidade de investimentos para reconversão aos fins civis com poder competitivo </a:t>
            </a:r>
          </a:p>
          <a:p>
            <a:pPr marL="339725" indent="-339725" defTabSz="449263">
              <a:lnSpc>
                <a:spcPct val="90000"/>
              </a:lnSpc>
              <a:buSzTx/>
              <a:buFont typeface="Wingdings" panose="05000000000000000000" pitchFamily="2" charset="2"/>
              <a:buChar char="v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dirty="0"/>
              <a:t>inflação (com diferenças entre os países)</a:t>
            </a:r>
            <a:r>
              <a:rPr lang="ar-SA" altLang="pt-BR" dirty="0">
                <a:cs typeface="Arial" panose="020B0604020202020204" pitchFamily="34" charset="0"/>
              </a:rPr>
              <a:t>‏</a:t>
            </a:r>
            <a:endParaRPr lang="pt-BR" altLang="pt-BR" dirty="0">
              <a:cs typeface="Arial" panose="020B0604020202020204" pitchFamily="34" charset="0"/>
            </a:endParaRPr>
          </a:p>
          <a:p>
            <a:pPr marL="339725" indent="-339725" defTabSz="449263">
              <a:lnSpc>
                <a:spcPct val="90000"/>
              </a:lnSpc>
              <a:buSzTx/>
              <a:buFont typeface="Wingdings" panose="05000000000000000000" pitchFamily="2" charset="2"/>
              <a:buChar char="v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dirty="0"/>
              <a:t>reestruturação da oferta de ouro</a:t>
            </a:r>
          </a:p>
          <a:p>
            <a:pPr marL="339725" indent="-339725" defTabSz="449263">
              <a:lnSpc>
                <a:spcPct val="90000"/>
              </a:lnSpc>
              <a:buSzTx/>
              <a:buFont typeface="Wingdings" panose="05000000000000000000" pitchFamily="2" charset="2"/>
              <a:buChar char="v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dirty="0"/>
              <a:t>novos países surgem e antigos “desaparecem” </a:t>
            </a:r>
          </a:p>
          <a:p>
            <a:pPr marL="739775" lvl="1" indent="-282575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 dirty="0"/>
              <a:t>Rússia desfeita e abandona mercado “liberal” mundial e desobriga suas dívidas (problemas com a França)</a:t>
            </a:r>
          </a:p>
          <a:p>
            <a:pPr marL="739775" lvl="1" indent="-282575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 dirty="0"/>
              <a:t>Império Austro-húngaro e Otomano - modificado</a:t>
            </a:r>
          </a:p>
          <a:p>
            <a:pPr marL="739775" lvl="1" indent="-282575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 dirty="0"/>
              <a:t>endividamento durante e após Guerra</a:t>
            </a:r>
          </a:p>
          <a:p>
            <a:pPr marL="339725" indent="-339725" defTabSz="449263">
              <a:lnSpc>
                <a:spcPct val="90000"/>
              </a:lnSpc>
              <a:buSzTx/>
              <a:buFont typeface="Wingdings" panose="05000000000000000000" pitchFamily="2" charset="2"/>
              <a:buChar char="v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dirty="0"/>
              <a:t>reparações de Guerra </a:t>
            </a:r>
            <a:r>
              <a:rPr lang="pt-BR" altLang="pt-BR" sz="2000" dirty="0"/>
              <a:t>(discussão entre França e Alemanha)</a:t>
            </a:r>
          </a:p>
          <a:p>
            <a:pPr marL="339725" indent="-339725" defTabSz="449263">
              <a:lnSpc>
                <a:spcPct val="90000"/>
              </a:lnSpc>
              <a:buSzTx/>
              <a:buFont typeface="Wingdings" panose="05000000000000000000" pitchFamily="2" charset="2"/>
              <a:buChar char="v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dirty="0"/>
              <a:t>ascensão de novos grupos políticos e ampliação do direito ao voto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dirty="0"/>
              <a:t>Também internamente nos países: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/>
              <a:t>visão conflitiva entre grupos sociais (comunismos, nazismos)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/>
              <a:t>“Polarizações domésticas exacerbam antagonismos no exterior e conflitos internacionais exacerbam extremismos locais”</a:t>
            </a:r>
          </a:p>
          <a:p>
            <a:pPr marL="339725" indent="-339725" defTabSz="449263">
              <a:lnSpc>
                <a:spcPct val="90000"/>
              </a:lnSpc>
              <a:buSzTx/>
              <a:buFont typeface="Wingdings" panose="05000000000000000000" pitchFamily="2" charset="2"/>
              <a:buChar char="v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pt-BR" altLang="pt-BR" dirty="0"/>
          </a:p>
          <a:p>
            <a:pPr marL="0" indent="0" defTabSz="449263">
              <a:lnSpc>
                <a:spcPct val="90000"/>
              </a:lnSpc>
              <a:buSz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pt-BR" altLang="pt-BR" b="1" dirty="0">
              <a:solidFill>
                <a:srgbClr val="F7645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023D1-FD5D-43C4-BDC3-C1CC11F7B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7467600" cy="9286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altLang="pt-BR" cap="none"/>
              <a:t>Entre Guerras: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CF6FED-6504-485D-84F9-62D7097AAA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1357313"/>
            <a:ext cx="8606730" cy="5384055"/>
          </a:xfrm>
        </p:spPr>
        <p:txBody>
          <a:bodyPr>
            <a:normAutofit fontScale="70000" lnSpcReduction="20000"/>
          </a:bodyPr>
          <a:lstStyle/>
          <a:p>
            <a:r>
              <a:rPr lang="pt-BR" altLang="pt-BR" sz="2900" dirty="0"/>
              <a:t>fim do longo ciclo de relativa paz mundial, do Padrão Ouro e da expansão econômica, marcada por:</a:t>
            </a:r>
          </a:p>
          <a:p>
            <a:pPr lvl="2"/>
            <a:r>
              <a:rPr lang="pt-BR" altLang="pt-BR" sz="2200" dirty="0"/>
              <a:t>Crescimento do comércio e  Fluxos de capital</a:t>
            </a:r>
          </a:p>
          <a:p>
            <a:pPr lvl="2"/>
            <a:r>
              <a:rPr lang="pt-BR" altLang="pt-BR" sz="2300" dirty="0"/>
              <a:t>América latina: se inseriu por meio da exportação de produtos agrícolas e minerais (diferenciação entre países)</a:t>
            </a:r>
            <a:endParaRPr lang="pt-BR" altLang="pt-BR" sz="2200" dirty="0"/>
          </a:p>
          <a:p>
            <a:pPr lvl="1"/>
            <a:r>
              <a:rPr lang="pt-BR" altLang="pt-BR" sz="2600" dirty="0"/>
              <a:t>Inaugura período conturbado politicamente e economicamente </a:t>
            </a:r>
          </a:p>
          <a:p>
            <a:pPr lvl="2"/>
            <a:r>
              <a:rPr lang="pt-BR" altLang="pt-BR" sz="2200" dirty="0"/>
              <a:t>Duas guerras mundiais</a:t>
            </a:r>
          </a:p>
          <a:p>
            <a:pPr lvl="2"/>
            <a:r>
              <a:rPr lang="pt-BR" altLang="pt-BR" sz="2200" dirty="0"/>
              <a:t>Crises econômicas: especialmente a de 30</a:t>
            </a:r>
          </a:p>
          <a:p>
            <a:pPr lvl="2"/>
            <a:r>
              <a:rPr lang="pt-BR" altLang="pt-BR" sz="2200" dirty="0"/>
              <a:t>Instabilidade cambial, baixos fluxos financeiro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sz="2900" dirty="0"/>
              <a:t>Período de entre guerras caracterizado externamente como de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pt-BR" sz="2900" dirty="0"/>
              <a:t>Guerras comerciais e batalhas financeiras e monetárias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pt-BR" sz="2900" dirty="0"/>
              <a:t>instabilidade cambial 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pt-BR" sz="2900" dirty="0"/>
              <a:t>Restrições aos fluxos de capitais e insegurança quanto aos ativos de reserva 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pt-BR" sz="2900" dirty="0"/>
              <a:t>descoordenação macroeconômica internacional e ajustes sobre o vizinho.</a:t>
            </a:r>
          </a:p>
          <a:p>
            <a:pPr marL="640080" lvl="1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3200" dirty="0"/>
              <a:t>efeitos negativos sobre renda, comércio, investimentos       no exterior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pt-BR" sz="2900" dirty="0"/>
              <a:t>Crescimento econômico pequeno e variável </a:t>
            </a:r>
          </a:p>
          <a:p>
            <a:pPr lvl="2"/>
            <a:endParaRPr lang="pt-BR" altLang="pt-BR" sz="1700" dirty="0"/>
          </a:p>
          <a:p>
            <a:pPr lvl="1"/>
            <a:endParaRPr lang="pt-BR" altLang="pt-BR" sz="1900" dirty="0"/>
          </a:p>
          <a:p>
            <a:pPr lvl="1"/>
            <a:endParaRPr lang="pt-BR" altLang="pt-BR" sz="1900" dirty="0"/>
          </a:p>
          <a:p>
            <a:pPr lvl="2"/>
            <a:endParaRPr lang="pt-BR" altLang="pt-BR" sz="1700" dirty="0"/>
          </a:p>
          <a:p>
            <a:pPr lvl="2"/>
            <a:endParaRPr lang="pt-BR" altLang="pt-BR" sz="1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5D7D1-9DEB-47E8-ABBE-477B1D7B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976C68-227D-46B3-92BC-6FD0CA91B6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altLang="pt-BR" sz="2200" dirty="0" smtClean="0"/>
              <a:t>América Latina: não participação efetiva na Guerra</a:t>
            </a:r>
          </a:p>
          <a:p>
            <a:pPr lvl="1"/>
            <a:r>
              <a:rPr lang="pt-BR" altLang="pt-BR" sz="1900" dirty="0" err="1" smtClean="0"/>
              <a:t>Exc</a:t>
            </a:r>
            <a:r>
              <a:rPr lang="pt-BR" altLang="pt-BR" sz="1900" dirty="0" smtClean="0"/>
              <a:t>. Brasil no fim do período</a:t>
            </a:r>
            <a:endParaRPr lang="pt-BR" altLang="pt-BR" sz="1900" dirty="0" smtClean="0"/>
          </a:p>
          <a:p>
            <a:r>
              <a:rPr lang="pt-BR" altLang="pt-BR" sz="2200" dirty="0" smtClean="0"/>
              <a:t>América </a:t>
            </a:r>
            <a:r>
              <a:rPr lang="pt-BR" altLang="pt-BR" sz="2200" dirty="0"/>
              <a:t>Latina: período de ameaças e oportunidades</a:t>
            </a:r>
          </a:p>
          <a:p>
            <a:pPr lvl="1"/>
            <a:r>
              <a:rPr lang="pt-BR" altLang="pt-BR" sz="2400" dirty="0"/>
              <a:t>Período de crescimento relativo </a:t>
            </a:r>
          </a:p>
          <a:p>
            <a:pPr lvl="2"/>
            <a:r>
              <a:rPr lang="pt-BR" altLang="pt-BR" sz="2000" dirty="0"/>
              <a:t>Superior à média mundial </a:t>
            </a:r>
            <a:r>
              <a:rPr lang="pt-BR" altLang="pt-BR" sz="2000" dirty="0" smtClean="0"/>
              <a:t>(que foi baixa)</a:t>
            </a:r>
            <a:endParaRPr lang="pt-BR" altLang="pt-BR" sz="2000" dirty="0"/>
          </a:p>
          <a:p>
            <a:pPr lvl="1"/>
            <a:r>
              <a:rPr lang="pt-BR" altLang="pt-BR" sz="2000" dirty="0" smtClean="0"/>
              <a:t>Difícil</a:t>
            </a:r>
            <a:r>
              <a:rPr lang="pt-BR" altLang="pt-BR" sz="2200" dirty="0" smtClean="0"/>
              <a:t> </a:t>
            </a:r>
            <a:r>
              <a:rPr lang="pt-BR" altLang="pt-BR" sz="2200" dirty="0"/>
              <a:t>caracterização do que ocorre na </a:t>
            </a:r>
            <a:r>
              <a:rPr lang="pt-BR" altLang="pt-BR" sz="2200" dirty="0" smtClean="0"/>
              <a:t>AL</a:t>
            </a:r>
          </a:p>
          <a:p>
            <a:pPr lvl="2"/>
            <a:r>
              <a:rPr lang="pt-BR" altLang="pt-BR" sz="1900" dirty="0" smtClean="0"/>
              <a:t>Reforço das economias exportadoras</a:t>
            </a:r>
          </a:p>
          <a:p>
            <a:pPr lvl="2"/>
            <a:r>
              <a:rPr lang="pt-BR" altLang="pt-BR" sz="1900" dirty="0" smtClean="0"/>
              <a:t>Alerta para problemas – iniciativas de </a:t>
            </a:r>
            <a:r>
              <a:rPr lang="pt-BR" altLang="pt-BR" sz="1900" dirty="0" err="1" smtClean="0"/>
              <a:t>diversificção</a:t>
            </a:r>
            <a:r>
              <a:rPr lang="pt-BR" altLang="pt-BR" sz="1900" dirty="0" smtClean="0"/>
              <a:t> </a:t>
            </a:r>
            <a:endParaRPr lang="pt-BR" altLang="pt-BR" sz="19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026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F10D2-4985-4804-81E6-5E2F14B7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pt-BR" altLang="pt-BR" cap="none" dirty="0"/>
              <a:t>AMÉRICA LATINA e a 1ª GUERRA (1):</a:t>
            </a:r>
            <a:br>
              <a:rPr lang="pt-BR" altLang="pt-BR" cap="none" dirty="0"/>
            </a:br>
            <a:r>
              <a:rPr lang="pt-BR" altLang="pt-BR" cap="none" dirty="0"/>
              <a:t>as exportações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F0160C-BFC2-49D9-9A04-6C9D3CDC67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49015" cy="53285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dirty="0" smtClean="0"/>
              <a:t>Problemas no comércio exterior?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Transporte, credito, seguro – condições pioram </a:t>
            </a:r>
            <a:endParaRPr lang="pt-BR" altLang="pt-BR" dirty="0" smtClean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Aumenta ou diminui demanda </a:t>
            </a:r>
            <a:r>
              <a:rPr lang="pt-BR" altLang="pt-BR" dirty="0"/>
              <a:t>por exportações da América Latina? </a:t>
            </a:r>
          </a:p>
          <a:p>
            <a:pPr lvl="1">
              <a:lnSpc>
                <a:spcPct val="90000"/>
              </a:lnSpc>
            </a:pPr>
            <a:r>
              <a:rPr lang="pt-BR" altLang="pt-BR" i="1" dirty="0"/>
              <a:t>Loteria dos produtos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Minerais estratégicos </a:t>
            </a:r>
            <a:r>
              <a:rPr lang="pt-BR" altLang="pt-BR" dirty="0" smtClean="0"/>
              <a:t>- Cobre e </a:t>
            </a:r>
            <a:r>
              <a:rPr lang="pt-BR" altLang="pt-BR" dirty="0" err="1" smtClean="0"/>
              <a:t>Petroleo</a:t>
            </a:r>
            <a:r>
              <a:rPr lang="pt-BR" altLang="pt-BR" dirty="0" smtClean="0"/>
              <a:t> – </a:t>
            </a:r>
            <a:r>
              <a:rPr lang="pt-BR" altLang="pt-BR" dirty="0"/>
              <a:t>forte demanda 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Produtos de consumo direto (café, cacau) – dificuldades </a:t>
            </a:r>
          </a:p>
          <a:p>
            <a:pPr lvl="3">
              <a:lnSpc>
                <a:spcPct val="90000"/>
              </a:lnSpc>
            </a:pPr>
            <a:r>
              <a:rPr lang="pt-BR" altLang="pt-BR" dirty="0"/>
              <a:t>Bens não essenciais e perecíveis (banana) – problemas </a:t>
            </a:r>
            <a:r>
              <a:rPr lang="pt-BR" altLang="pt-BR" dirty="0" err="1"/>
              <a:t>tb</a:t>
            </a:r>
            <a:endParaRPr lang="pt-BR" altLang="pt-BR" dirty="0"/>
          </a:p>
          <a:p>
            <a:pPr lvl="2">
              <a:lnSpc>
                <a:spcPct val="90000"/>
              </a:lnSpc>
            </a:pPr>
            <a:r>
              <a:rPr lang="pt-BR" altLang="pt-BR" dirty="0"/>
              <a:t>Açúcar – problema com beterraba – demanda aumenta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Cereais também </a:t>
            </a:r>
            <a:r>
              <a:rPr lang="pt-BR" altLang="pt-BR" dirty="0" smtClean="0"/>
              <a:t>oportunidades</a:t>
            </a:r>
          </a:p>
          <a:p>
            <a:pPr lvl="2">
              <a:lnSpc>
                <a:spcPct val="90000"/>
              </a:lnSpc>
            </a:pPr>
            <a:r>
              <a:rPr lang="pt-BR" altLang="pt-BR" dirty="0" err="1" smtClean="0"/>
              <a:t>Paises</a:t>
            </a:r>
            <a:r>
              <a:rPr lang="pt-BR" altLang="pt-BR" dirty="0" smtClean="0"/>
              <a:t>/produtos cujo mercado são os EUA – problemas menores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Problema de longo prazo: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Antes da guerra já problema com crescimento menor da população dos países desenvolvidos e elasticidade renda inferior a um de muitos produtos x ampliação da oferta</a:t>
            </a:r>
          </a:p>
          <a:p>
            <a:pPr lvl="1">
              <a:lnSpc>
                <a:spcPct val="90000"/>
              </a:lnSpc>
              <a:buSzTx/>
              <a:buFont typeface="Wingdings" panose="05000000000000000000" pitchFamily="2" charset="2"/>
              <a:buChar char="è"/>
            </a:pPr>
            <a:r>
              <a:rPr lang="pt-BR" altLang="pt-BR" dirty="0"/>
              <a:t> Com guerra: ampliação da capacidade produtiva em alguns setores </a:t>
            </a:r>
          </a:p>
          <a:p>
            <a:pPr lvl="2">
              <a:lnSpc>
                <a:spcPct val="90000"/>
              </a:lnSpc>
              <a:buSzTx/>
              <a:buFont typeface="Wingdings" panose="05000000000000000000" pitchFamily="2" charset="2"/>
              <a:buChar char="è"/>
            </a:pPr>
            <a:r>
              <a:rPr lang="pt-BR" altLang="pt-BR" dirty="0"/>
              <a:t>Em condições normais não tem escoamento suficiente - reforço </a:t>
            </a:r>
            <a:r>
              <a:rPr lang="pt-BR" altLang="pt-BR" dirty="0" smtClean="0"/>
              <a:t>da tendência </a:t>
            </a:r>
            <a:r>
              <a:rPr lang="pt-BR" altLang="pt-BR" dirty="0"/>
              <a:t>a superprodução </a:t>
            </a:r>
          </a:p>
          <a:p>
            <a:pPr lvl="1">
              <a:lnSpc>
                <a:spcPct val="90000"/>
              </a:lnSpc>
              <a:buSzTx/>
              <a:buFont typeface="Wingdings" panose="05000000000000000000" pitchFamily="2" charset="2"/>
              <a:buChar char="è"/>
            </a:pPr>
            <a:r>
              <a:rPr lang="pt-BR" altLang="pt-BR" dirty="0"/>
              <a:t>Boom do pós guerra reforça problema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A4399CB-3F94-42D0-8537-51C313DE2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1775" y="0"/>
            <a:ext cx="8412163" cy="12144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dirty="0"/>
              <a:t> Deslocamento do centro de gravidade do sistema da GB para EUA</a:t>
            </a:r>
            <a:r>
              <a:rPr lang="pt-BR" sz="3600" dirty="0"/>
              <a:t>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DCE1F01-DE76-4567-B7FB-F900A3909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8226425" cy="5167312"/>
          </a:xfrm>
        </p:spPr>
        <p:txBody>
          <a:bodyPr/>
          <a:lstStyle/>
          <a:p>
            <a:pPr>
              <a:lnSpc>
                <a:spcPct val="82000"/>
              </a:lnSpc>
              <a:buFont typeface="Wingdings" panose="05000000000000000000" pitchFamily="2" charset="2"/>
              <a:buChar char="Ø"/>
            </a:pPr>
            <a:r>
              <a:rPr lang="pt-BR" altLang="pt-BR" sz="2000"/>
              <a:t>GB perde sua predominância industrial e monetária</a:t>
            </a:r>
          </a:p>
          <a:p>
            <a:pPr lvl="1">
              <a:lnSpc>
                <a:spcPct val="82000"/>
              </a:lnSpc>
              <a:spcBef>
                <a:spcPts val="600"/>
              </a:spcBef>
              <a:buFontTx/>
              <a:buChar char="•"/>
            </a:pPr>
            <a:r>
              <a:rPr lang="pt-BR" altLang="pt-BR" sz="1800"/>
              <a:t>Perda de ativos metálicos e Libra – que fora o ponto focal para a harmonização das políticas monetárias, não tem mais a posição privilegiada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sz="2000"/>
              <a:t>EUA: Crescimento econômico 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altLang="pt-BR" sz="1800"/>
              <a:t> grande ofertante de produtos para os aliados 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altLang="pt-BR" sz="1600"/>
              <a:t>Balança Comercial positiva  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altLang="pt-BR" sz="1600"/>
              <a:t>Absorveu grande quantidade de ouro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altLang="pt-BR" sz="1800"/>
              <a:t>Europeus se endividam com EUA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1800"/>
              <a:t>passou de devedor para credor dos países europeus , </a:t>
            </a:r>
            <a:r>
              <a:rPr lang="pt-BR" altLang="pt-BR" sz="1600"/>
              <a:t>EUA um dos poucos países a fornecer crédito aos demais</a:t>
            </a:r>
          </a:p>
          <a:p>
            <a:pPr lvl="1">
              <a:lnSpc>
                <a:spcPct val="82000"/>
              </a:lnSpc>
              <a:spcBef>
                <a:spcPts val="600"/>
              </a:spcBef>
              <a:buFontTx/>
              <a:buChar char="•"/>
            </a:pPr>
            <a:r>
              <a:rPr lang="pt-BR" altLang="pt-BR" sz="2000">
                <a:solidFill>
                  <a:srgbClr val="FF0000"/>
                </a:solidFill>
              </a:rPr>
              <a:t>passa a ser principal potencia industrial, comercial e financeira</a:t>
            </a:r>
          </a:p>
          <a:p>
            <a:pPr lvl="1">
              <a:lnSpc>
                <a:spcPct val="82000"/>
              </a:lnSpc>
              <a:spcBef>
                <a:spcPts val="600"/>
              </a:spcBef>
              <a:buFontTx/>
              <a:buChar char="•"/>
            </a:pPr>
            <a:r>
              <a:rPr lang="pt-BR" altLang="pt-BR" sz="2000">
                <a:solidFill>
                  <a:srgbClr val="FF0000"/>
                </a:solidFill>
              </a:rPr>
              <a:t>deixa de ser observador relativamente passivo do cenário internacional</a:t>
            </a:r>
          </a:p>
          <a:p>
            <a:pPr lvl="1">
              <a:lnSpc>
                <a:spcPct val="82000"/>
              </a:lnSpc>
              <a:spcBef>
                <a:spcPts val="600"/>
              </a:spcBef>
              <a:buFontTx/>
              <a:buChar char="•"/>
            </a:pPr>
            <a:r>
              <a:rPr lang="pt-BR" altLang="pt-BR" sz="2000"/>
              <a:t>Entre guerras – posição de condutor da orquestra não claro    para os EUA </a:t>
            </a:r>
          </a:p>
          <a:p>
            <a:pPr lvl="2">
              <a:lnSpc>
                <a:spcPct val="82000"/>
              </a:lnSpc>
              <a:spcBef>
                <a:spcPts val="600"/>
              </a:spcBef>
              <a:buFontTx/>
              <a:buChar char="•"/>
            </a:pPr>
            <a:r>
              <a:rPr lang="pt-BR" altLang="pt-BR" sz="1700"/>
              <a:t>Ou conseqüências disto ainda não aceita por todos nos EUA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0491062-63F3-4264-A29E-434CDEDD84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0"/>
            <a:ext cx="7467600" cy="908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pt-BR" altLang="pt-BR" cap="none"/>
              <a:t>A América Latina e os EUA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099CFD7-9C41-40B1-8E15-1CF9A719705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79388" y="1052512"/>
            <a:ext cx="8362950" cy="5616847"/>
          </a:xfrm>
        </p:spPr>
        <p:txBody>
          <a:bodyPr/>
          <a:lstStyle/>
          <a:p>
            <a:r>
              <a:rPr lang="pt-BR" altLang="pt-BR" sz="2000" dirty="0"/>
              <a:t>EUA já era importante na América latina antes da I GM</a:t>
            </a:r>
          </a:p>
          <a:p>
            <a:pPr lvl="1"/>
            <a:r>
              <a:rPr lang="pt-BR" altLang="pt-BR" sz="1900" dirty="0"/>
              <a:t>México</a:t>
            </a:r>
          </a:p>
          <a:p>
            <a:pPr lvl="1"/>
            <a:r>
              <a:rPr lang="pt-BR" altLang="pt-BR" sz="1900" dirty="0"/>
              <a:t>América Central e Caribe</a:t>
            </a:r>
          </a:p>
          <a:p>
            <a:pPr lvl="1"/>
            <a:r>
              <a:rPr lang="pt-BR" altLang="pt-BR" sz="1900" dirty="0"/>
              <a:t>Venezuela</a:t>
            </a:r>
          </a:p>
          <a:p>
            <a:pPr lvl="1"/>
            <a:r>
              <a:rPr lang="pt-BR" altLang="pt-BR" sz="1900" dirty="0"/>
              <a:t>Colômbia </a:t>
            </a:r>
          </a:p>
          <a:p>
            <a:pPr lvl="1"/>
            <a:r>
              <a:rPr lang="pt-BR" altLang="pt-BR" sz="1900" dirty="0"/>
              <a:t>Equador </a:t>
            </a:r>
          </a:p>
          <a:p>
            <a:pPr lvl="1">
              <a:spcBef>
                <a:spcPct val="40000"/>
              </a:spcBef>
              <a:buFont typeface="Wingdings 2" panose="05020102010507070707" pitchFamily="18" charset="2"/>
              <a:buNone/>
            </a:pPr>
            <a:r>
              <a:rPr lang="pt-BR" altLang="pt-BR" sz="1900" dirty="0"/>
              <a:t>	 Peru importância grande mas menor que exemplos acima </a:t>
            </a:r>
            <a:endParaRPr lang="pt-BR" altLang="pt-BR" sz="1900" dirty="0" smtClean="0"/>
          </a:p>
          <a:p>
            <a:pPr lvl="1">
              <a:spcBef>
                <a:spcPct val="40000"/>
              </a:spcBef>
              <a:buFont typeface="Wingdings 2" panose="05020102010507070707" pitchFamily="18" charset="2"/>
              <a:buNone/>
            </a:pPr>
            <a:r>
              <a:rPr lang="pt-BR" altLang="pt-BR" sz="1900" dirty="0" smtClean="0"/>
              <a:t>Argentina e Uruguai relação pequena</a:t>
            </a:r>
            <a:endParaRPr lang="pt-BR" altLang="pt-BR" sz="1900" dirty="0"/>
          </a:p>
          <a:p>
            <a:pPr>
              <a:buFontTx/>
              <a:buChar char="o"/>
            </a:pPr>
            <a:r>
              <a:rPr lang="pt-BR" altLang="pt-BR" sz="2000" dirty="0" smtClean="0"/>
              <a:t>Com </a:t>
            </a:r>
            <a:r>
              <a:rPr lang="pt-BR" altLang="pt-BR" sz="2000" dirty="0"/>
              <a:t>Guerra – EUA </a:t>
            </a:r>
            <a:r>
              <a:rPr lang="pt-BR" altLang="pt-BR" sz="2000" dirty="0" smtClean="0"/>
              <a:t>ocupa em parte posição </a:t>
            </a:r>
            <a:r>
              <a:rPr lang="pt-BR" altLang="pt-BR" sz="2000" dirty="0"/>
              <a:t>dos países europeus (GB, França e </a:t>
            </a:r>
            <a:r>
              <a:rPr lang="pt-BR" altLang="pt-BR" sz="2000" dirty="0" smtClean="0"/>
              <a:t>sobretudo Alemanha</a:t>
            </a:r>
            <a:r>
              <a:rPr lang="pt-BR" altLang="pt-BR" sz="2000" dirty="0"/>
              <a:t>) na </a:t>
            </a:r>
            <a:r>
              <a:rPr lang="pt-BR" altLang="pt-BR" sz="2000" dirty="0" smtClean="0"/>
              <a:t>AL e </a:t>
            </a:r>
            <a:r>
              <a:rPr lang="pt-BR" altLang="pt-BR" sz="2000" dirty="0" err="1" smtClean="0"/>
              <a:t>tb</a:t>
            </a:r>
            <a:r>
              <a:rPr lang="pt-BR" altLang="pt-BR" sz="2000" dirty="0" smtClean="0"/>
              <a:t> faz papel de intermediário </a:t>
            </a:r>
            <a:endParaRPr lang="pt-BR" altLang="pt-BR" sz="2000" dirty="0"/>
          </a:p>
          <a:p>
            <a:pPr lvl="1"/>
            <a:r>
              <a:rPr lang="pt-BR" altLang="pt-BR" sz="1900" dirty="0"/>
              <a:t>Cresce comércio com América Latina e infraestrutura a ele associado </a:t>
            </a:r>
            <a:endParaRPr lang="pt-BR" altLang="pt-BR" sz="1900" dirty="0" smtClean="0"/>
          </a:p>
          <a:p>
            <a:pPr lvl="1"/>
            <a:r>
              <a:rPr lang="pt-BR" altLang="pt-BR" sz="1900" dirty="0"/>
              <a:t>Investimentos na mineração (Cobre peruano), petróleo, Estradas de Ferro (México), Banana (Colômbia), Açúcar (Cuba) </a:t>
            </a:r>
          </a:p>
          <a:p>
            <a:r>
              <a:rPr lang="pt-BR" altLang="pt-BR" sz="2000" dirty="0" smtClean="0"/>
              <a:t>Década </a:t>
            </a:r>
            <a:r>
              <a:rPr lang="pt-BR" altLang="pt-BR" sz="2000" dirty="0"/>
              <a:t>de 20: posição recua mas se consolida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A9DBC261-38D4-42D6-B899-3A77E4304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700213"/>
            <a:ext cx="3097213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>
                <a:solidFill>
                  <a:schemeClr val="tx1"/>
                </a:solidFill>
              </a:rPr>
              <a:t>Importam antes da Iª GM mais dos EUA do que da GB  </a:t>
            </a:r>
            <a:r>
              <a:rPr lang="pt-BR" altLang="pt-BR" sz="2000">
                <a:solidFill>
                  <a:schemeClr val="tx1"/>
                </a:solidFill>
              </a:rPr>
              <a:t>(diferença ocorreu entre 1890 e 1913)</a:t>
            </a:r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id="{D0B545B6-884B-4038-9C82-BCBE27B9E26F}"/>
              </a:ext>
            </a:extLst>
          </p:cNvPr>
          <p:cNvSpPr>
            <a:spLocks/>
          </p:cNvSpPr>
          <p:nvPr/>
        </p:nvSpPr>
        <p:spPr bwMode="auto">
          <a:xfrm>
            <a:off x="3924300" y="1484313"/>
            <a:ext cx="430213" cy="1584325"/>
          </a:xfrm>
          <a:prstGeom prst="rightBrace">
            <a:avLst>
              <a:gd name="adj1" fmla="val 306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3FE1C34-E6A4-4E4D-8B7F-7AC7F6026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671876"/>
              </p:ext>
            </p:extLst>
          </p:nvPr>
        </p:nvGraphicFramePr>
        <p:xfrm>
          <a:off x="179512" y="836712"/>
          <a:ext cx="8496943" cy="4248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985323906"/>
                    </a:ext>
                  </a:extLst>
                </a:gridCol>
                <a:gridCol w="1051432">
                  <a:extLst>
                    <a:ext uri="{9D8B030D-6E8A-4147-A177-3AD203B41FA5}">
                      <a16:colId xmlns:a16="http://schemas.microsoft.com/office/drawing/2014/main" val="506076958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3491548977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1550609835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2806120822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1457564464"/>
                    </a:ext>
                  </a:extLst>
                </a:gridCol>
                <a:gridCol w="884235">
                  <a:extLst>
                    <a:ext uri="{9D8B030D-6E8A-4147-A177-3AD203B41FA5}">
                      <a16:colId xmlns:a16="http://schemas.microsoft.com/office/drawing/2014/main" val="3526512580"/>
                    </a:ext>
                  </a:extLst>
                </a:gridCol>
              </a:tblGrid>
              <a:tr h="35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Pais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exportações para os EUA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importações dos EUA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1153"/>
                  </a:ext>
                </a:extLst>
              </a:tr>
              <a:tr h="351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ca1913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ca</a:t>
                      </a:r>
                      <a:r>
                        <a:rPr lang="pt-BR" sz="1400" u="none" strike="noStrike" dirty="0">
                          <a:effectLst/>
                        </a:rPr>
                        <a:t> 1913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996390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América Latina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29,7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45,4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24,5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41,8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38,6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24715906"/>
                  </a:ext>
                </a:extLst>
              </a:tr>
              <a:tr h="386857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México e </a:t>
                      </a:r>
                      <a:r>
                        <a:rPr lang="pt-BR" sz="1600" u="none" strike="noStrike" dirty="0" err="1">
                          <a:effectLst/>
                        </a:rPr>
                        <a:t>Am</a:t>
                      </a:r>
                      <a:r>
                        <a:rPr lang="pt-BR" sz="1600" u="none" strike="noStrike" dirty="0">
                          <a:effectLst/>
                        </a:rPr>
                        <a:t> Central (Panamá)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67,2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83,5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57,4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53,5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78,1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65,7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6887405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Cuba, Haiti e Rep. Dominicana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73,9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66,1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68,9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55,2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59,6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46113019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América dos Sul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25,1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31,4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99884018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Argentina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29,3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14,7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21,6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23,2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1791148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Brasil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34,0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45,5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22,7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26,7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48898538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Chile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56,8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33,1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148352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Peru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28,8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46,8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41,4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77301115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Uruguai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4,0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78659673"/>
                  </a:ext>
                </a:extLst>
              </a:tr>
              <a:tr h="351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Venezuela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60,0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26,5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46,7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57,5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043347"/>
                  </a:ext>
                </a:extLst>
              </a:tr>
            </a:tbl>
          </a:graphicData>
        </a:graphic>
      </p:graphicFrame>
      <p:sp>
        <p:nvSpPr>
          <p:cNvPr id="2" name="Elipse 1"/>
          <p:cNvSpPr/>
          <p:nvPr/>
        </p:nvSpPr>
        <p:spPr>
          <a:xfrm>
            <a:off x="3347864" y="1916832"/>
            <a:ext cx="72008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a Direita 2"/>
          <p:cNvSpPr/>
          <p:nvPr/>
        </p:nvSpPr>
        <p:spPr>
          <a:xfrm rot="19953679">
            <a:off x="3203848" y="3339195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 rot="19953679">
            <a:off x="3203848" y="463534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381435" y="2690712"/>
            <a:ext cx="686509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em Curva para Baixo 6"/>
          <p:cNvSpPr/>
          <p:nvPr/>
        </p:nvSpPr>
        <p:spPr>
          <a:xfrm>
            <a:off x="3851920" y="1333246"/>
            <a:ext cx="720080" cy="341832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em Curva para Baixo 7"/>
          <p:cNvSpPr/>
          <p:nvPr/>
        </p:nvSpPr>
        <p:spPr>
          <a:xfrm flipV="1">
            <a:off x="3900499" y="1897503"/>
            <a:ext cx="1647800" cy="37738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25451" y="2060848"/>
            <a:ext cx="2414701" cy="10081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45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935</TotalTime>
  <Words>1684</Words>
  <Application>Microsoft Office PowerPoint</Application>
  <PresentationFormat>Apresentação na tela (4:3)</PresentationFormat>
  <Paragraphs>349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Century Schoolbook</vt:lpstr>
      <vt:lpstr>Monotype Sorts</vt:lpstr>
      <vt:lpstr>Times New Roman</vt:lpstr>
      <vt:lpstr>Wingdings</vt:lpstr>
      <vt:lpstr>Wingdings 2</vt:lpstr>
      <vt:lpstr>Balcão Envidraçado</vt:lpstr>
      <vt:lpstr>América Latina frente à primeira Guerra Mundial e a década de 20: </vt:lpstr>
      <vt:lpstr>Primeira Guerra Mundial </vt:lpstr>
      <vt:lpstr>Conseqüências da Guerra </vt:lpstr>
      <vt:lpstr>Entre Guerras:</vt:lpstr>
      <vt:lpstr>Apresentação do PowerPoint</vt:lpstr>
      <vt:lpstr>AMÉRICA LATINA e a 1ª GUERRA (1): as exportações</vt:lpstr>
      <vt:lpstr> Deslocamento do centro de gravidade do sistema da GB para EUA </vt:lpstr>
      <vt:lpstr>A América Latina e os EUA</vt:lpstr>
      <vt:lpstr>Apresentação do PowerPoint</vt:lpstr>
      <vt:lpstr>AMÉRICA LATINA e a 1ª GUERRA (3): Balança de capitais</vt:lpstr>
      <vt:lpstr>AMÉRICA LATINA e a 1ª GUERRA (2): importações</vt:lpstr>
      <vt:lpstr>Apresentação do PowerPoint</vt:lpstr>
      <vt:lpstr>A evolução dos regimes cambiais no Pós-Guerra</vt:lpstr>
      <vt:lpstr>Apresentação do PowerPoint</vt:lpstr>
      <vt:lpstr>A difícil volta ao PO:  crescimentos desequilibrados</vt:lpstr>
      <vt:lpstr>A Primeira Guerra Mundial: as questões internas</vt:lpstr>
      <vt:lpstr>I ª Guerra Mundial e os problemas de uma economia agroexportadora </vt:lpstr>
      <vt:lpstr>A década de 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SMI no período de entre guerras</dc:title>
  <dc:creator>Amaury Gremaud</dc:creator>
  <cp:lastModifiedBy>Amaury Patrick Gremaud</cp:lastModifiedBy>
  <cp:revision>28</cp:revision>
  <dcterms:modified xsi:type="dcterms:W3CDTF">2017-10-18T22:36:56Z</dcterms:modified>
</cp:coreProperties>
</file>