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3.xml" ContentType="application/vnd.openxmlformats-officedocument.themeOverride+xml"/>
  <Override PartName="/ppt/notesSlides/notesSlide14.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1" r:id="rId2"/>
  </p:sldMasterIdLst>
  <p:notesMasterIdLst>
    <p:notesMasterId r:id="rId86"/>
  </p:notesMasterIdLst>
  <p:handoutMasterIdLst>
    <p:handoutMasterId r:id="rId87"/>
  </p:handoutMasterIdLst>
  <p:sldIdLst>
    <p:sldId id="897" r:id="rId3"/>
    <p:sldId id="886" r:id="rId4"/>
    <p:sldId id="864" r:id="rId5"/>
    <p:sldId id="872" r:id="rId6"/>
    <p:sldId id="870" r:id="rId7"/>
    <p:sldId id="953" r:id="rId8"/>
    <p:sldId id="952" r:id="rId9"/>
    <p:sldId id="995" r:id="rId10"/>
    <p:sldId id="993" r:id="rId11"/>
    <p:sldId id="939" r:id="rId12"/>
    <p:sldId id="941" r:id="rId13"/>
    <p:sldId id="940" r:id="rId14"/>
    <p:sldId id="869" r:id="rId15"/>
    <p:sldId id="983" r:id="rId16"/>
    <p:sldId id="874" r:id="rId17"/>
    <p:sldId id="849" r:id="rId18"/>
    <p:sldId id="572" r:id="rId19"/>
    <p:sldId id="992" r:id="rId20"/>
    <p:sldId id="956" r:id="rId21"/>
    <p:sldId id="991" r:id="rId22"/>
    <p:sldId id="957" r:id="rId23"/>
    <p:sldId id="842" r:id="rId24"/>
    <p:sldId id="841" r:id="rId25"/>
    <p:sldId id="954" r:id="rId26"/>
    <p:sldId id="955" r:id="rId27"/>
    <p:sldId id="833" r:id="rId28"/>
    <p:sldId id="958" r:id="rId29"/>
    <p:sldId id="892" r:id="rId30"/>
    <p:sldId id="893" r:id="rId31"/>
    <p:sldId id="966" r:id="rId32"/>
    <p:sldId id="962" r:id="rId33"/>
    <p:sldId id="931" r:id="rId34"/>
    <p:sldId id="917" r:id="rId35"/>
    <p:sldId id="911" r:id="rId36"/>
    <p:sldId id="912" r:id="rId37"/>
    <p:sldId id="916" r:id="rId38"/>
    <p:sldId id="907" r:id="rId39"/>
    <p:sldId id="888" r:id="rId40"/>
    <p:sldId id="984" r:id="rId41"/>
    <p:sldId id="549" r:id="rId42"/>
    <p:sldId id="546" r:id="rId43"/>
    <p:sldId id="785" r:id="rId44"/>
    <p:sldId id="989" r:id="rId45"/>
    <p:sldId id="988" r:id="rId46"/>
    <p:sldId id="985" r:id="rId47"/>
    <p:sldId id="550" r:id="rId48"/>
    <p:sldId id="979" r:id="rId49"/>
    <p:sldId id="560" r:id="rId50"/>
    <p:sldId id="586" r:id="rId51"/>
    <p:sldId id="588" r:id="rId52"/>
    <p:sldId id="583" r:id="rId53"/>
    <p:sldId id="901" r:id="rId54"/>
    <p:sldId id="902" r:id="rId55"/>
    <p:sldId id="978" r:id="rId56"/>
    <p:sldId id="584" r:id="rId57"/>
    <p:sldId id="822" r:id="rId58"/>
    <p:sldId id="982" r:id="rId59"/>
    <p:sldId id="293" r:id="rId60"/>
    <p:sldId id="330" r:id="rId61"/>
    <p:sldId id="325" r:id="rId62"/>
    <p:sldId id="305" r:id="rId63"/>
    <p:sldId id="331" r:id="rId64"/>
    <p:sldId id="336" r:id="rId65"/>
    <p:sldId id="259" r:id="rId66"/>
    <p:sldId id="286" r:id="rId67"/>
    <p:sldId id="257" r:id="rId68"/>
    <p:sldId id="279" r:id="rId69"/>
    <p:sldId id="280" r:id="rId70"/>
    <p:sldId id="349" r:id="rId71"/>
    <p:sldId id="350" r:id="rId72"/>
    <p:sldId id="352" r:id="rId73"/>
    <p:sldId id="353" r:id="rId74"/>
    <p:sldId id="356" r:id="rId75"/>
    <p:sldId id="357" r:id="rId76"/>
    <p:sldId id="359" r:id="rId77"/>
    <p:sldId id="328" r:id="rId78"/>
    <p:sldId id="256" r:id="rId79"/>
    <p:sldId id="347" r:id="rId80"/>
    <p:sldId id="337" r:id="rId81"/>
    <p:sldId id="338" r:id="rId82"/>
    <p:sldId id="339" r:id="rId83"/>
    <p:sldId id="340" r:id="rId84"/>
    <p:sldId id="344" r:id="rId85"/>
  </p:sldIdLst>
  <p:sldSz cx="9904413" cy="6858000"/>
  <p:notesSz cx="9996488" cy="686435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p15:clr>
            <a:srgbClr val="A4A3A4"/>
          </p15:clr>
        </p15:guide>
        <p15:guide id="2" pos="6238">
          <p15:clr>
            <a:srgbClr val="A4A3A4"/>
          </p15:clr>
        </p15:guide>
      </p15:sldGuideLst>
    </p:ext>
    <p:ext uri="{2D200454-40CA-4A62-9FC3-DE9A4176ACB9}">
      <p15:notesGuideLst xmlns:p15="http://schemas.microsoft.com/office/powerpoint/2012/main">
        <p15:guide id="1" orient="horz" pos="2162">
          <p15:clr>
            <a:srgbClr val="A4A3A4"/>
          </p15:clr>
        </p15:guide>
        <p15:guide id="2" pos="31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90"/>
    <a:srgbClr val="FF6600"/>
    <a:srgbClr val="99CCFF"/>
    <a:srgbClr val="558EFF"/>
    <a:srgbClr val="1D68FF"/>
    <a:srgbClr val="0050F0"/>
    <a:srgbClr val="7F7F7F"/>
    <a:srgbClr val="3A357F"/>
    <a:srgbClr val="6D75CF"/>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38" autoAdjust="0"/>
    <p:restoredTop sz="98255" autoAdjust="0"/>
  </p:normalViewPr>
  <p:slideViewPr>
    <p:cSldViewPr>
      <p:cViewPr varScale="1">
        <p:scale>
          <a:sx n="79" d="100"/>
          <a:sy n="79" d="100"/>
        </p:scale>
        <p:origin x="1253" y="82"/>
      </p:cViewPr>
      <p:guideLst>
        <p:guide orient="horz" pos="3022"/>
        <p:guide pos="6238"/>
      </p:guideLst>
    </p:cSldViewPr>
  </p:slideViewPr>
  <p:outlineViewPr>
    <p:cViewPr>
      <p:scale>
        <a:sx n="33" d="100"/>
        <a:sy n="33" d="100"/>
      </p:scale>
      <p:origin x="42" y="7884"/>
    </p:cViewPr>
  </p:outlineViewPr>
  <p:notesTextViewPr>
    <p:cViewPr>
      <p:scale>
        <a:sx n="100" d="100"/>
        <a:sy n="100" d="100"/>
      </p:scale>
      <p:origin x="0" y="0"/>
    </p:cViewPr>
  </p:notesTextViewPr>
  <p:sorterViewPr>
    <p:cViewPr varScale="1">
      <p:scale>
        <a:sx n="1" d="1"/>
        <a:sy n="1" d="1"/>
      </p:scale>
      <p:origin x="0" y="-19882"/>
    </p:cViewPr>
  </p:sorterViewPr>
  <p:notesViewPr>
    <p:cSldViewPr>
      <p:cViewPr varScale="1">
        <p:scale>
          <a:sx n="72" d="100"/>
          <a:sy n="72" d="100"/>
        </p:scale>
        <p:origin x="-1692" y="-96"/>
      </p:cViewPr>
      <p:guideLst>
        <p:guide orient="horz" pos="2162"/>
        <p:guide pos="314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68374816983897E-2"/>
          <c:y val="5.3097345132743494E-2"/>
          <c:w val="0.87408491947291367"/>
          <c:h val="0.893805309734514"/>
        </c:manualLayout>
      </c:layout>
      <c:scatterChart>
        <c:scatterStyle val="lineMarker"/>
        <c:varyColors val="0"/>
        <c:ser>
          <c:idx val="0"/>
          <c:order val="0"/>
          <c:tx>
            <c:strRef>
              <c:f>Sheet1!$A$2</c:f>
              <c:strCache>
                <c:ptCount val="1"/>
                <c:pt idx="0">
                  <c:v>PIB do Mundo</c:v>
                </c:pt>
              </c:strCache>
            </c:strRef>
          </c:tx>
          <c:spPr>
            <a:ln w="28575">
              <a:solidFill>
                <a:schemeClr val="accent3">
                  <a:lumMod val="90000"/>
                </a:schemeClr>
              </a:solidFill>
              <a:prstDash val="solid"/>
            </a:ln>
          </c:spPr>
          <c:marker>
            <c:symbol val="none"/>
          </c:marker>
          <c:xVal>
            <c:numRef>
              <c:f>Sheet1!$B$1:$AX$1</c:f>
              <c:numCache>
                <c:formatCode>General</c:formatCode>
                <c:ptCount val="49"/>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numCache>
            </c:numRef>
          </c:xVal>
          <c:yVal>
            <c:numRef>
              <c:f>Sheet1!$B$2:$AX$2</c:f>
              <c:numCache>
                <c:formatCode>0%</c:formatCode>
                <c:ptCount val="49"/>
                <c:pt idx="0">
                  <c:v>0.04</c:v>
                </c:pt>
                <c:pt idx="1">
                  <c:v>0</c:v>
                </c:pt>
                <c:pt idx="2">
                  <c:v>0.06</c:v>
                </c:pt>
                <c:pt idx="3">
                  <c:v>0.05</c:v>
                </c:pt>
                <c:pt idx="4">
                  <c:v>0.05</c:v>
                </c:pt>
                <c:pt idx="5">
                  <c:v>0.06</c:v>
                </c:pt>
                <c:pt idx="6">
                  <c:v>0.05</c:v>
                </c:pt>
                <c:pt idx="7">
                  <c:v>7.0000000000000007E-2</c:v>
                </c:pt>
                <c:pt idx="8">
                  <c:v>0.04</c:v>
                </c:pt>
                <c:pt idx="9">
                  <c:v>0.06</c:v>
                </c:pt>
                <c:pt idx="10">
                  <c:v>0.04</c:v>
                </c:pt>
                <c:pt idx="11">
                  <c:v>0.06</c:v>
                </c:pt>
                <c:pt idx="12">
                  <c:v>7.0000000000000007E-2</c:v>
                </c:pt>
                <c:pt idx="13">
                  <c:v>0.05</c:v>
                </c:pt>
                <c:pt idx="14">
                  <c:v>0.04</c:v>
                </c:pt>
                <c:pt idx="15">
                  <c:v>0.06</c:v>
                </c:pt>
                <c:pt idx="16">
                  <c:v>7.0000000000000007E-2</c:v>
                </c:pt>
                <c:pt idx="17">
                  <c:v>0.02</c:v>
                </c:pt>
                <c:pt idx="18">
                  <c:v>0.01</c:v>
                </c:pt>
                <c:pt idx="19">
                  <c:v>0.05</c:v>
                </c:pt>
                <c:pt idx="20">
                  <c:v>0.04</c:v>
                </c:pt>
                <c:pt idx="21">
                  <c:v>0.05</c:v>
                </c:pt>
                <c:pt idx="22">
                  <c:v>0.04</c:v>
                </c:pt>
                <c:pt idx="23">
                  <c:v>0.03</c:v>
                </c:pt>
                <c:pt idx="24">
                  <c:v>0.02</c:v>
                </c:pt>
                <c:pt idx="25">
                  <c:v>0.01</c:v>
                </c:pt>
                <c:pt idx="26">
                  <c:v>0.03</c:v>
                </c:pt>
                <c:pt idx="27">
                  <c:v>0.05</c:v>
                </c:pt>
                <c:pt idx="28">
                  <c:v>0.04</c:v>
                </c:pt>
                <c:pt idx="29">
                  <c:v>0.03</c:v>
                </c:pt>
                <c:pt idx="30">
                  <c:v>0.04</c:v>
                </c:pt>
                <c:pt idx="31">
                  <c:v>0.05</c:v>
                </c:pt>
                <c:pt idx="32">
                  <c:v>0.04</c:v>
                </c:pt>
                <c:pt idx="33">
                  <c:v>0.03</c:v>
                </c:pt>
                <c:pt idx="34">
                  <c:v>0.01</c:v>
                </c:pt>
                <c:pt idx="35">
                  <c:v>0.01</c:v>
                </c:pt>
                <c:pt idx="36">
                  <c:v>0.01</c:v>
                </c:pt>
                <c:pt idx="37">
                  <c:v>0.02</c:v>
                </c:pt>
                <c:pt idx="38">
                  <c:v>0.02</c:v>
                </c:pt>
                <c:pt idx="39">
                  <c:v>0.03</c:v>
                </c:pt>
                <c:pt idx="40">
                  <c:v>0.03</c:v>
                </c:pt>
                <c:pt idx="41">
                  <c:v>0.02</c:v>
                </c:pt>
                <c:pt idx="42">
                  <c:v>0.03</c:v>
                </c:pt>
                <c:pt idx="43">
                  <c:v>0.04</c:v>
                </c:pt>
                <c:pt idx="44">
                  <c:v>0.01</c:v>
                </c:pt>
                <c:pt idx="45">
                  <c:v>0.02</c:v>
                </c:pt>
                <c:pt idx="46">
                  <c:v>0.02</c:v>
                </c:pt>
                <c:pt idx="47">
                  <c:v>0.04</c:v>
                </c:pt>
                <c:pt idx="48">
                  <c:v>0.04</c:v>
                </c:pt>
              </c:numCache>
            </c:numRef>
          </c:yVal>
          <c:smooth val="0"/>
          <c:extLst>
            <c:ext xmlns:c16="http://schemas.microsoft.com/office/drawing/2014/chart" uri="{C3380CC4-5D6E-409C-BE32-E72D297353CC}">
              <c16:uniqueId val="{00000000-B11E-46D1-828D-05D83F7DC1FC}"/>
            </c:ext>
          </c:extLst>
        </c:ser>
        <c:ser>
          <c:idx val="1"/>
          <c:order val="1"/>
          <c:tx>
            <c:strRef>
              <c:f>Sheet1!$A$3</c:f>
              <c:strCache>
                <c:ptCount val="1"/>
                <c:pt idx="0">
                  <c:v>Comércio Marítimo</c:v>
                </c:pt>
              </c:strCache>
            </c:strRef>
          </c:tx>
          <c:spPr>
            <a:ln>
              <a:solidFill>
                <a:schemeClr val="accent1">
                  <a:lumMod val="50000"/>
                </a:schemeClr>
              </a:solidFill>
            </a:ln>
          </c:spPr>
          <c:marker>
            <c:symbol val="none"/>
          </c:marker>
          <c:xVal>
            <c:numRef>
              <c:f>Sheet1!$B$1:$AX$1</c:f>
              <c:numCache>
                <c:formatCode>General</c:formatCode>
                <c:ptCount val="49"/>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numCache>
            </c:numRef>
          </c:xVal>
          <c:yVal>
            <c:numRef>
              <c:f>Sheet1!$B$3:$AX$3</c:f>
              <c:numCache>
                <c:formatCode>0%</c:formatCode>
                <c:ptCount val="49"/>
                <c:pt idx="0">
                  <c:v>0.06</c:v>
                </c:pt>
                <c:pt idx="1">
                  <c:v>0.06</c:v>
                </c:pt>
                <c:pt idx="2">
                  <c:v>0.05</c:v>
                </c:pt>
                <c:pt idx="3">
                  <c:v>0.12</c:v>
                </c:pt>
                <c:pt idx="4">
                  <c:v>0.1</c:v>
                </c:pt>
                <c:pt idx="5">
                  <c:v>0.09</c:v>
                </c:pt>
                <c:pt idx="6">
                  <c:v>0.09</c:v>
                </c:pt>
                <c:pt idx="7">
                  <c:v>0.08</c:v>
                </c:pt>
                <c:pt idx="8">
                  <c:v>7.0000000000000007E-2</c:v>
                </c:pt>
                <c:pt idx="9">
                  <c:v>7.0000000000000007E-2</c:v>
                </c:pt>
                <c:pt idx="10">
                  <c:v>0.06</c:v>
                </c:pt>
                <c:pt idx="11">
                  <c:v>0.1</c:v>
                </c:pt>
                <c:pt idx="12">
                  <c:v>0.09</c:v>
                </c:pt>
                <c:pt idx="13">
                  <c:v>0.14000000000000001</c:v>
                </c:pt>
                <c:pt idx="14">
                  <c:v>0.04</c:v>
                </c:pt>
                <c:pt idx="15">
                  <c:v>0.06</c:v>
                </c:pt>
                <c:pt idx="16">
                  <c:v>0.13</c:v>
                </c:pt>
                <c:pt idx="17">
                  <c:v>0</c:v>
                </c:pt>
                <c:pt idx="18">
                  <c:v>-0.06</c:v>
                </c:pt>
                <c:pt idx="19">
                  <c:v>0.1</c:v>
                </c:pt>
                <c:pt idx="20">
                  <c:v>0.02</c:v>
                </c:pt>
                <c:pt idx="21">
                  <c:v>0.05</c:v>
                </c:pt>
                <c:pt idx="22">
                  <c:v>7.0000000000000007E-2</c:v>
                </c:pt>
                <c:pt idx="23">
                  <c:v>-0.03</c:v>
                </c:pt>
                <c:pt idx="24">
                  <c:v>-7.0000000000000007E-2</c:v>
                </c:pt>
                <c:pt idx="25">
                  <c:v>-0.01</c:v>
                </c:pt>
                <c:pt idx="26">
                  <c:v>-0.04</c:v>
                </c:pt>
                <c:pt idx="27">
                  <c:v>0.04</c:v>
                </c:pt>
                <c:pt idx="28">
                  <c:v>0.04</c:v>
                </c:pt>
                <c:pt idx="29">
                  <c:v>-0.01</c:v>
                </c:pt>
                <c:pt idx="30">
                  <c:v>0.01</c:v>
                </c:pt>
                <c:pt idx="31">
                  <c:v>0.08</c:v>
                </c:pt>
                <c:pt idx="32">
                  <c:v>0.04</c:v>
                </c:pt>
                <c:pt idx="33">
                  <c:v>0.02</c:v>
                </c:pt>
                <c:pt idx="34">
                  <c:v>0.05</c:v>
                </c:pt>
                <c:pt idx="35">
                  <c:v>0.04</c:v>
                </c:pt>
                <c:pt idx="36">
                  <c:v>0.05</c:v>
                </c:pt>
                <c:pt idx="37">
                  <c:v>0.01</c:v>
                </c:pt>
                <c:pt idx="38">
                  <c:v>0.08</c:v>
                </c:pt>
                <c:pt idx="39">
                  <c:v>0.03</c:v>
                </c:pt>
                <c:pt idx="40">
                  <c:v>0.06</c:v>
                </c:pt>
                <c:pt idx="41">
                  <c:v>0.04</c:v>
                </c:pt>
                <c:pt idx="42">
                  <c:v>0.04</c:v>
                </c:pt>
                <c:pt idx="43">
                  <c:v>7.0000000000000007E-2</c:v>
                </c:pt>
                <c:pt idx="44">
                  <c:v>-0.02</c:v>
                </c:pt>
                <c:pt idx="45">
                  <c:v>0.01</c:v>
                </c:pt>
                <c:pt idx="46">
                  <c:v>0.05</c:v>
                </c:pt>
                <c:pt idx="47">
                  <c:v>0.04</c:v>
                </c:pt>
                <c:pt idx="48">
                  <c:v>0.03</c:v>
                </c:pt>
              </c:numCache>
            </c:numRef>
          </c:yVal>
          <c:smooth val="0"/>
          <c:extLst>
            <c:ext xmlns:c16="http://schemas.microsoft.com/office/drawing/2014/chart" uri="{C3380CC4-5D6E-409C-BE32-E72D297353CC}">
              <c16:uniqueId val="{00000001-B11E-46D1-828D-05D83F7DC1FC}"/>
            </c:ext>
          </c:extLst>
        </c:ser>
        <c:dLbls>
          <c:showLegendKey val="0"/>
          <c:showVal val="0"/>
          <c:showCatName val="0"/>
          <c:showSerName val="0"/>
          <c:showPercent val="0"/>
          <c:showBubbleSize val="0"/>
        </c:dLbls>
        <c:axId val="1609450496"/>
        <c:axId val="1609449952"/>
      </c:scatterChart>
      <c:valAx>
        <c:axId val="1609450496"/>
        <c:scaling>
          <c:orientation val="minMax"/>
          <c:max val="2005"/>
          <c:min val="1957"/>
        </c:scaling>
        <c:delete val="0"/>
        <c:axPos val="b"/>
        <c:numFmt formatCode="General" sourceLinked="1"/>
        <c:majorTickMark val="out"/>
        <c:minorTickMark val="none"/>
        <c:tickLblPos val="nextTo"/>
        <c:spPr>
          <a:ln w="2356">
            <a:solidFill>
              <a:schemeClr val="tx1"/>
            </a:solidFill>
            <a:prstDash val="solid"/>
          </a:ln>
        </c:spPr>
        <c:txPr>
          <a:bodyPr rot="0" vert="horz"/>
          <a:lstStyle/>
          <a:p>
            <a:pPr>
              <a:defRPr lang="en-US" sz="890" b="0" i="0" u="none" strike="noStrike" baseline="0">
                <a:solidFill>
                  <a:schemeClr val="tx1"/>
                </a:solidFill>
                <a:latin typeface="Arial"/>
                <a:ea typeface="Arial"/>
                <a:cs typeface="Arial"/>
              </a:defRPr>
            </a:pPr>
            <a:endParaRPr lang="pt-BR"/>
          </a:p>
        </c:txPr>
        <c:crossAx val="1609449952"/>
        <c:crosses val="autoZero"/>
        <c:crossBetween val="midCat"/>
      </c:valAx>
      <c:valAx>
        <c:axId val="1609449952"/>
        <c:scaling>
          <c:orientation val="minMax"/>
        </c:scaling>
        <c:delete val="0"/>
        <c:axPos val="l"/>
        <c:numFmt formatCode="0%" sourceLinked="1"/>
        <c:majorTickMark val="out"/>
        <c:minorTickMark val="none"/>
        <c:tickLblPos val="nextTo"/>
        <c:spPr>
          <a:ln w="2356">
            <a:solidFill>
              <a:schemeClr val="tx1"/>
            </a:solidFill>
            <a:prstDash val="solid"/>
          </a:ln>
        </c:spPr>
        <c:txPr>
          <a:bodyPr rot="0" vert="horz"/>
          <a:lstStyle/>
          <a:p>
            <a:pPr>
              <a:defRPr lang="en-US" sz="890" b="0" i="0" u="none" strike="noStrike" baseline="0">
                <a:solidFill>
                  <a:schemeClr val="tx1"/>
                </a:solidFill>
                <a:latin typeface="Arial"/>
                <a:ea typeface="Arial"/>
                <a:cs typeface="Arial"/>
              </a:defRPr>
            </a:pPr>
            <a:endParaRPr lang="pt-BR"/>
          </a:p>
        </c:txPr>
        <c:crossAx val="1609450496"/>
        <c:crosses val="autoZero"/>
        <c:crossBetween val="midCat"/>
      </c:valAx>
      <c:spPr>
        <a:noFill/>
        <a:ln w="18848">
          <a:noFill/>
        </a:ln>
      </c:spPr>
    </c:plotArea>
    <c:legend>
      <c:legendPos val="r"/>
      <c:layout>
        <c:manualLayout>
          <c:xMode val="edge"/>
          <c:yMode val="edge"/>
          <c:x val="0.65421585280975481"/>
          <c:y val="4.5814110432159799E-2"/>
          <c:w val="0.31409216774083493"/>
          <c:h val="0.18584070796460178"/>
        </c:manualLayout>
      </c:layout>
      <c:overlay val="0"/>
      <c:spPr>
        <a:noFill/>
        <a:ln w="2356">
          <a:solidFill>
            <a:schemeClr val="bg1">
              <a:lumMod val="65000"/>
            </a:schemeClr>
          </a:solidFill>
          <a:prstDash val="solid"/>
        </a:ln>
      </c:spPr>
      <c:txPr>
        <a:bodyPr/>
        <a:lstStyle/>
        <a:p>
          <a:pPr>
            <a:defRPr lang="en-US" sz="1100" b="0" i="0" u="none" strike="noStrike" baseline="0">
              <a:solidFill>
                <a:schemeClr val="tx1"/>
              </a:solidFill>
              <a:latin typeface="Arial"/>
              <a:ea typeface="Arial"/>
              <a:cs typeface="Arial"/>
            </a:defRPr>
          </a:pPr>
          <a:endParaRPr lang="pt-BR"/>
        </a:p>
      </c:txPr>
    </c:legend>
    <c:plotVisOnly val="1"/>
    <c:dispBlanksAs val="gap"/>
    <c:showDLblsOverMax val="0"/>
  </c:chart>
  <c:spPr>
    <a:noFill/>
    <a:ln>
      <a:noFill/>
    </a:ln>
  </c:spPr>
  <c:txPr>
    <a:bodyPr/>
    <a:lstStyle/>
    <a:p>
      <a:pPr>
        <a:defRPr sz="742" b="0" i="0" u="none" strike="noStrike" baseline="0">
          <a:solidFill>
            <a:schemeClr val="tx1"/>
          </a:solidFill>
          <a:latin typeface="Arial"/>
          <a:ea typeface="Arial"/>
          <a:cs typeface="Arial"/>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cat>
            <c:strRef>
              <c:f>Planilha1!$B$1</c:f>
              <c:strCache>
                <c:ptCount val="1"/>
                <c:pt idx="0">
                  <c:v>2018</c:v>
                </c:pt>
              </c:strCache>
            </c:strRef>
          </c:cat>
          <c:val>
            <c:numRef>
              <c:f>Planilha1!$B$2</c:f>
              <c:numCache>
                <c:formatCode>0.0%</c:formatCode>
                <c:ptCount val="1"/>
                <c:pt idx="0">
                  <c:v>0.40300000000000002</c:v>
                </c:pt>
              </c:numCache>
            </c:numRef>
          </c:val>
          <c:extLst>
            <c:ext xmlns:c16="http://schemas.microsoft.com/office/drawing/2014/chart" uri="{C3380CC4-5D6E-409C-BE32-E72D297353CC}">
              <c16:uniqueId val="{00000000-DBAE-41E8-8D69-B31DBA08A999}"/>
            </c:ext>
          </c:extLst>
        </c:ser>
        <c:ser>
          <c:idx val="1"/>
          <c:order val="1"/>
          <c:tx>
            <c:strRef>
              <c:f>Planilha1!$A$3</c:f>
              <c:strCache>
                <c:ptCount val="1"/>
                <c:pt idx="0">
                  <c:v>MSC</c:v>
                </c:pt>
              </c:strCache>
            </c:strRef>
          </c:tx>
          <c:spPr>
            <a:solidFill>
              <a:srgbClr val="BEBE7C"/>
            </a:solidFill>
            <a:ln>
              <a:solidFill>
                <a:schemeClr val="bg1"/>
              </a:solidFill>
            </a:ln>
            <a:effectLst/>
          </c:spPr>
          <c:invertIfNegative val="0"/>
          <c:cat>
            <c:strRef>
              <c:f>Planilha1!$B$1</c:f>
              <c:strCache>
                <c:ptCount val="1"/>
                <c:pt idx="0">
                  <c:v>2018</c:v>
                </c:pt>
              </c:strCache>
            </c:strRef>
          </c:cat>
          <c:val>
            <c:numRef>
              <c:f>Planilha1!$B$3</c:f>
              <c:numCache>
                <c:formatCode>0.0%</c:formatCode>
                <c:ptCount val="1"/>
                <c:pt idx="0">
                  <c:v>0.129</c:v>
                </c:pt>
              </c:numCache>
            </c:numRef>
          </c:val>
          <c:extLst>
            <c:ext xmlns:c16="http://schemas.microsoft.com/office/drawing/2014/chart" uri="{C3380CC4-5D6E-409C-BE32-E72D297353CC}">
              <c16:uniqueId val="{00000001-DBAE-41E8-8D69-B31DBA08A999}"/>
            </c:ext>
          </c:extLst>
        </c:ser>
        <c:ser>
          <c:idx val="2"/>
          <c:order val="2"/>
          <c:tx>
            <c:strRef>
              <c:f>Planilha1!$A$4</c:f>
              <c:strCache>
                <c:ptCount val="1"/>
                <c:pt idx="0">
                  <c:v>Hapag-Lloyd</c:v>
                </c:pt>
              </c:strCache>
            </c:strRef>
          </c:tx>
          <c:spPr>
            <a:solidFill>
              <a:schemeClr val="accent3"/>
            </a:solidFill>
            <a:ln>
              <a:solidFill>
                <a:schemeClr val="bg1"/>
              </a:solidFill>
            </a:ln>
            <a:effectLst/>
          </c:spPr>
          <c:invertIfNegative val="0"/>
          <c:cat>
            <c:strRef>
              <c:f>Planilha1!$B$1</c:f>
              <c:strCache>
                <c:ptCount val="1"/>
                <c:pt idx="0">
                  <c:v>2018</c:v>
                </c:pt>
              </c:strCache>
            </c:strRef>
          </c:cat>
          <c:val>
            <c:numRef>
              <c:f>Planilha1!$B$4</c:f>
              <c:numCache>
                <c:formatCode>0.0%</c:formatCode>
                <c:ptCount val="1"/>
                <c:pt idx="0">
                  <c:v>0.123</c:v>
                </c:pt>
              </c:numCache>
            </c:numRef>
          </c:val>
          <c:extLst>
            <c:ext xmlns:c16="http://schemas.microsoft.com/office/drawing/2014/chart" uri="{C3380CC4-5D6E-409C-BE32-E72D297353CC}">
              <c16:uniqueId val="{00000002-DBAE-41E8-8D69-B31DBA08A999}"/>
            </c:ext>
          </c:extLst>
        </c:ser>
        <c:ser>
          <c:idx val="3"/>
          <c:order val="3"/>
          <c:tx>
            <c:strRef>
              <c:f>Planilha1!$A$5</c:f>
              <c:strCache>
                <c:ptCount val="1"/>
                <c:pt idx="0">
                  <c:v>CMA CGM</c:v>
                </c:pt>
              </c:strCache>
            </c:strRef>
          </c:tx>
          <c:spPr>
            <a:solidFill>
              <a:srgbClr val="584789"/>
            </a:solidFill>
            <a:ln>
              <a:solidFill>
                <a:schemeClr val="bg1"/>
              </a:solidFill>
            </a:ln>
            <a:effectLst/>
          </c:spPr>
          <c:invertIfNegative val="0"/>
          <c:cat>
            <c:strRef>
              <c:f>Planilha1!$B$1</c:f>
              <c:strCache>
                <c:ptCount val="1"/>
                <c:pt idx="0">
                  <c:v>2018</c:v>
                </c:pt>
              </c:strCache>
            </c:strRef>
          </c:cat>
          <c:val>
            <c:numRef>
              <c:f>Planilha1!$B$5</c:f>
              <c:numCache>
                <c:formatCode>0.0%</c:formatCode>
                <c:ptCount val="1"/>
                <c:pt idx="0">
                  <c:v>0.16800000000000001</c:v>
                </c:pt>
              </c:numCache>
            </c:numRef>
          </c:val>
          <c:extLst>
            <c:ext xmlns:c16="http://schemas.microsoft.com/office/drawing/2014/chart" uri="{C3380CC4-5D6E-409C-BE32-E72D297353CC}">
              <c16:uniqueId val="{00000003-DBAE-41E8-8D69-B31DBA08A999}"/>
            </c:ext>
          </c:extLst>
        </c:ser>
        <c:ser>
          <c:idx val="4"/>
          <c:order val="4"/>
          <c:tx>
            <c:strRef>
              <c:f>Planilha1!$A$6</c:f>
              <c:strCache>
                <c:ptCount val="1"/>
                <c:pt idx="0">
                  <c:v>ONE</c:v>
                </c:pt>
              </c:strCache>
            </c:strRef>
          </c:tx>
          <c:spPr>
            <a:solidFill>
              <a:srgbClr val="008C8C"/>
            </a:solidFill>
            <a:ln>
              <a:solidFill>
                <a:schemeClr val="bg1"/>
              </a:solidFill>
            </a:ln>
            <a:effectLst/>
          </c:spPr>
          <c:invertIfNegative val="0"/>
          <c:cat>
            <c:strRef>
              <c:f>Planilha1!$B$1</c:f>
              <c:strCache>
                <c:ptCount val="1"/>
                <c:pt idx="0">
                  <c:v>2018</c:v>
                </c:pt>
              </c:strCache>
            </c:strRef>
          </c:cat>
          <c:val>
            <c:numRef>
              <c:f>Planilha1!$B$6</c:f>
              <c:numCache>
                <c:formatCode>0.0%</c:formatCode>
                <c:ptCount val="1"/>
                <c:pt idx="0">
                  <c:v>3.1E-2</c:v>
                </c:pt>
              </c:numCache>
            </c:numRef>
          </c:val>
          <c:extLst>
            <c:ext xmlns:c16="http://schemas.microsoft.com/office/drawing/2014/chart" uri="{C3380CC4-5D6E-409C-BE32-E72D297353CC}">
              <c16:uniqueId val="{00000004-DBAE-41E8-8D69-B31DBA08A999}"/>
            </c:ext>
          </c:extLst>
        </c:ser>
        <c:ser>
          <c:idx val="5"/>
          <c:order val="5"/>
          <c:tx>
            <c:strRef>
              <c:f>Planilha1!$A$7</c:f>
              <c:strCache>
                <c:ptCount val="1"/>
                <c:pt idx="0">
                  <c:v>COSCO</c:v>
                </c:pt>
              </c:strCache>
            </c:strRef>
          </c:tx>
          <c:spPr>
            <a:solidFill>
              <a:srgbClr val="A3445C"/>
            </a:solidFill>
            <a:ln>
              <a:solidFill>
                <a:schemeClr val="bg1"/>
              </a:solidFill>
            </a:ln>
            <a:effectLst/>
          </c:spPr>
          <c:invertIfNegative val="0"/>
          <c:cat>
            <c:strRef>
              <c:f>Planilha1!$B$1</c:f>
              <c:strCache>
                <c:ptCount val="1"/>
                <c:pt idx="0">
                  <c:v>2018</c:v>
                </c:pt>
              </c:strCache>
            </c:strRef>
          </c:cat>
          <c:val>
            <c:numRef>
              <c:f>Planilha1!$B$7</c:f>
              <c:numCache>
                <c:formatCode>0.0%</c:formatCode>
                <c:ptCount val="1"/>
                <c:pt idx="0">
                  <c:v>2.1000000000000001E-2</c:v>
                </c:pt>
              </c:numCache>
            </c:numRef>
          </c:val>
          <c:extLst>
            <c:ext xmlns:c16="http://schemas.microsoft.com/office/drawing/2014/chart" uri="{C3380CC4-5D6E-409C-BE32-E72D297353CC}">
              <c16:uniqueId val="{00000005-DBAE-41E8-8D69-B31DBA08A999}"/>
            </c:ext>
          </c:extLst>
        </c:ser>
        <c:ser>
          <c:idx val="6"/>
          <c:order val="6"/>
          <c:tx>
            <c:strRef>
              <c:f>Planilha1!$A$8</c:f>
              <c:strCache>
                <c:ptCount val="1"/>
                <c:pt idx="0">
                  <c:v>Evergreen</c:v>
                </c:pt>
              </c:strCache>
            </c:strRef>
          </c:tx>
          <c:spPr>
            <a:solidFill>
              <a:srgbClr val="6B92DC"/>
            </a:solidFill>
            <a:ln>
              <a:solidFill>
                <a:schemeClr val="bg1"/>
              </a:solidFill>
            </a:ln>
            <a:effectLst/>
          </c:spPr>
          <c:invertIfNegative val="0"/>
          <c:cat>
            <c:strRef>
              <c:f>Planilha1!$B$1</c:f>
              <c:strCache>
                <c:ptCount val="1"/>
                <c:pt idx="0">
                  <c:v>2018</c:v>
                </c:pt>
              </c:strCache>
            </c:strRef>
          </c:cat>
          <c:val>
            <c:numRef>
              <c:f>Planilha1!$B$8</c:f>
              <c:numCache>
                <c:formatCode>0.0%</c:formatCode>
                <c:ptCount val="1"/>
                <c:pt idx="0">
                  <c:v>2.1000000000000001E-2</c:v>
                </c:pt>
              </c:numCache>
            </c:numRef>
          </c:val>
          <c:extLst>
            <c:ext xmlns:c16="http://schemas.microsoft.com/office/drawing/2014/chart" uri="{C3380CC4-5D6E-409C-BE32-E72D297353CC}">
              <c16:uniqueId val="{00000006-DBAE-41E8-8D69-B31DBA08A999}"/>
            </c:ext>
          </c:extLst>
        </c:ser>
        <c:ser>
          <c:idx val="7"/>
          <c:order val="7"/>
          <c:tx>
            <c:strRef>
              <c:f>Planilha1!$A$9</c:f>
              <c:strCache>
                <c:ptCount val="1"/>
                <c:pt idx="0">
                  <c:v>ZIM</c:v>
                </c:pt>
              </c:strCache>
            </c:strRef>
          </c:tx>
          <c:spPr>
            <a:solidFill>
              <a:srgbClr val="75A3B9"/>
            </a:solidFill>
            <a:ln>
              <a:solidFill>
                <a:schemeClr val="bg1"/>
              </a:solidFill>
            </a:ln>
            <a:effectLst/>
          </c:spPr>
          <c:invertIfNegative val="0"/>
          <c:cat>
            <c:strRef>
              <c:f>Planilha1!$B$1</c:f>
              <c:strCache>
                <c:ptCount val="1"/>
                <c:pt idx="0">
                  <c:v>2018</c:v>
                </c:pt>
              </c:strCache>
            </c:strRef>
          </c:cat>
          <c:val>
            <c:numRef>
              <c:f>Planilha1!$B$9</c:f>
              <c:numCache>
                <c:formatCode>0.0%</c:formatCode>
                <c:ptCount val="1"/>
                <c:pt idx="0">
                  <c:v>1.2999999999999999E-2</c:v>
                </c:pt>
              </c:numCache>
            </c:numRef>
          </c:val>
          <c:extLst>
            <c:ext xmlns:c16="http://schemas.microsoft.com/office/drawing/2014/chart" uri="{C3380CC4-5D6E-409C-BE32-E72D297353CC}">
              <c16:uniqueId val="{00000007-DBAE-41E8-8D69-B31DBA08A999}"/>
            </c:ext>
          </c:extLst>
        </c:ser>
        <c:ser>
          <c:idx val="8"/>
          <c:order val="8"/>
          <c:tx>
            <c:strRef>
              <c:f>Planilha1!$A$10</c:f>
              <c:strCache>
                <c:ptCount val="1"/>
                <c:pt idx="0">
                  <c:v>PIL</c:v>
                </c:pt>
              </c:strCache>
            </c:strRef>
          </c:tx>
          <c:spPr>
            <a:solidFill>
              <a:srgbClr val="DCDDB5"/>
            </a:solidFill>
            <a:ln>
              <a:solidFill>
                <a:schemeClr val="bg1"/>
              </a:solidFill>
            </a:ln>
            <a:effectLst/>
          </c:spPr>
          <c:invertIfNegative val="0"/>
          <c:cat>
            <c:strRef>
              <c:f>Planilha1!$B$1</c:f>
              <c:strCache>
                <c:ptCount val="1"/>
                <c:pt idx="0">
                  <c:v>2018</c:v>
                </c:pt>
              </c:strCache>
            </c:strRef>
          </c:cat>
          <c:val>
            <c:numRef>
              <c:f>Planilha1!$B$10</c:f>
              <c:numCache>
                <c:formatCode>0.0%</c:formatCode>
                <c:ptCount val="1"/>
                <c:pt idx="0">
                  <c:v>1.0999999999999999E-2</c:v>
                </c:pt>
              </c:numCache>
            </c:numRef>
          </c:val>
          <c:extLst>
            <c:ext xmlns:c16="http://schemas.microsoft.com/office/drawing/2014/chart" uri="{C3380CC4-5D6E-409C-BE32-E72D297353CC}">
              <c16:uniqueId val="{00000008-DBAE-41E8-8D69-B31DBA08A999}"/>
            </c:ext>
          </c:extLst>
        </c:ser>
        <c:ser>
          <c:idx val="9"/>
          <c:order val="9"/>
          <c:tx>
            <c:strRef>
              <c:f>Planilha1!$A$11</c:f>
              <c:strCache>
                <c:ptCount val="1"/>
                <c:pt idx="0">
                  <c:v>Nile Dutch</c:v>
                </c:pt>
              </c:strCache>
            </c:strRef>
          </c:tx>
          <c:spPr>
            <a:solidFill>
              <a:srgbClr val="B6B7B8"/>
            </a:solidFill>
            <a:ln>
              <a:solidFill>
                <a:schemeClr val="bg1"/>
              </a:solidFill>
            </a:ln>
            <a:effectLst/>
          </c:spPr>
          <c:invertIfNegative val="0"/>
          <c:cat>
            <c:strRef>
              <c:f>Planilha1!$B$1</c:f>
              <c:strCache>
                <c:ptCount val="1"/>
                <c:pt idx="0">
                  <c:v>2018</c:v>
                </c:pt>
              </c:strCache>
            </c:strRef>
          </c:cat>
          <c:val>
            <c:numRef>
              <c:f>Planilha1!$B$11</c:f>
              <c:numCache>
                <c:formatCode>0.0%</c:formatCode>
                <c:ptCount val="1"/>
                <c:pt idx="0">
                  <c:v>4.0000000000000001E-3</c:v>
                </c:pt>
              </c:numCache>
            </c:numRef>
          </c:val>
          <c:extLst>
            <c:ext xmlns:c16="http://schemas.microsoft.com/office/drawing/2014/chart" uri="{C3380CC4-5D6E-409C-BE32-E72D297353CC}">
              <c16:uniqueId val="{00000009-DBAE-41E8-8D69-B31DBA08A999}"/>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max val="1"/>
        </c:scaling>
        <c:delete val="1"/>
        <c:axPos val="l"/>
        <c:numFmt formatCode="General" sourceLinked="0"/>
        <c:majorTickMark val="out"/>
        <c:minorTickMark val="none"/>
        <c:tickLblPos val="nextTo"/>
        <c:crossAx val="122229600"/>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Planilha1!$A$2</c:f>
              <c:strCache>
                <c:ptCount val="1"/>
                <c:pt idx="0">
                  <c:v>Asia</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General</c:formatCode>
                <c:ptCount val="8"/>
                <c:pt idx="0">
                  <c:v>9</c:v>
                </c:pt>
                <c:pt idx="1">
                  <c:v>9</c:v>
                </c:pt>
                <c:pt idx="2">
                  <c:v>8</c:v>
                </c:pt>
                <c:pt idx="3">
                  <c:v>6</c:v>
                </c:pt>
                <c:pt idx="4">
                  <c:v>6</c:v>
                </c:pt>
                <c:pt idx="5">
                  <c:v>5</c:v>
                </c:pt>
                <c:pt idx="6">
                  <c:v>3</c:v>
                </c:pt>
                <c:pt idx="7">
                  <c:v>4</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N. Europe</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General</c:formatCode>
                <c:ptCount val="8"/>
                <c:pt idx="0">
                  <c:v>10</c:v>
                </c:pt>
                <c:pt idx="1">
                  <c:v>9</c:v>
                </c:pt>
                <c:pt idx="2">
                  <c:v>7</c:v>
                </c:pt>
                <c:pt idx="3">
                  <c:v>7</c:v>
                </c:pt>
                <c:pt idx="4">
                  <c:v>5</c:v>
                </c:pt>
                <c:pt idx="5">
                  <c:v>4</c:v>
                </c:pt>
                <c:pt idx="6">
                  <c:v>4</c:v>
                </c:pt>
                <c:pt idx="7">
                  <c:v>3</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ECNA</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Planilha1!$B$4:$I$4</c:f>
              <c:numCache>
                <c:formatCode>General</c:formatCode>
                <c:ptCount val="8"/>
                <c:pt idx="0">
                  <c:v>9</c:v>
                </c:pt>
                <c:pt idx="1">
                  <c:v>9</c:v>
                </c:pt>
                <c:pt idx="2">
                  <c:v>8</c:v>
                </c:pt>
                <c:pt idx="3">
                  <c:v>8</c:v>
                </c:pt>
                <c:pt idx="4">
                  <c:v>7</c:v>
                </c:pt>
                <c:pt idx="5">
                  <c:v>5</c:v>
                </c:pt>
                <c:pt idx="6">
                  <c:v>5</c:v>
                </c:pt>
                <c:pt idx="7">
                  <c:v>5</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Mediterranean</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Planilha1!$B$5:$I$5</c:f>
              <c:numCache>
                <c:formatCode>General</c:formatCode>
                <c:ptCount val="8"/>
                <c:pt idx="0">
                  <c:v>4</c:v>
                </c:pt>
                <c:pt idx="1">
                  <c:v>3</c:v>
                </c:pt>
                <c:pt idx="2">
                  <c:v>2</c:v>
                </c:pt>
                <c:pt idx="3">
                  <c:v>2</c:v>
                </c:pt>
                <c:pt idx="4">
                  <c:v>2</c:v>
                </c:pt>
                <c:pt idx="5">
                  <c:v>2</c:v>
                </c:pt>
                <c:pt idx="6">
                  <c:v>2</c:v>
                </c:pt>
                <c:pt idx="7">
                  <c:v>2</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WCSA</c:v>
                </c:pt>
              </c:strCache>
            </c:strRef>
          </c:tx>
          <c:spPr>
            <a:solidFill>
              <a:srgbClr val="008C8C"/>
            </a:solidFill>
            <a:ln>
              <a:solidFill>
                <a:schemeClr val="bg1"/>
              </a:solidFill>
            </a:ln>
            <a:effectLst/>
          </c:spPr>
          <c:invertIfNegative val="0"/>
          <c:dLbls>
            <c:spPr>
              <a:solidFill>
                <a:schemeClr val="accent5"/>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Planilha1!$B$6:$I$6</c:f>
              <c:numCache>
                <c:formatCode>General</c:formatCode>
                <c:ptCount val="8"/>
                <c:pt idx="0">
                  <c:v>2</c:v>
                </c:pt>
                <c:pt idx="1">
                  <c:v>2</c:v>
                </c:pt>
                <c:pt idx="2">
                  <c:v>2</c:v>
                </c:pt>
                <c:pt idx="3">
                  <c:v>2</c:v>
                </c:pt>
                <c:pt idx="4">
                  <c:v>2</c:v>
                </c:pt>
                <c:pt idx="5">
                  <c:v>2</c:v>
                </c:pt>
                <c:pt idx="6">
                  <c:v>1</c:v>
                </c:pt>
                <c:pt idx="7">
                  <c:v>1</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West Africa</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Planilha1!$B$7:$I$7</c:f>
              <c:numCache>
                <c:formatCode>General</c:formatCode>
                <c:ptCount val="8"/>
                <c:pt idx="0">
                  <c:v>1</c:v>
                </c:pt>
                <c:pt idx="1">
                  <c:v>1</c:v>
                </c:pt>
                <c:pt idx="2">
                  <c:v>1</c:v>
                </c:pt>
                <c:pt idx="3">
                  <c:v>2</c:v>
                </c:pt>
                <c:pt idx="4">
                  <c:v>1</c:v>
                </c:pt>
                <c:pt idx="5">
                  <c:v>1</c:v>
                </c:pt>
                <c:pt idx="6">
                  <c:v>1</c:v>
                </c:pt>
                <c:pt idx="7">
                  <c:v>1</c:v>
                </c:pt>
              </c:numCache>
            </c:numRef>
          </c:val>
          <c:extLst>
            <c:ext xmlns:c16="http://schemas.microsoft.com/office/drawing/2014/chart" uri="{C3380CC4-5D6E-409C-BE32-E72D297353CC}">
              <c16:uniqueId val="{00000005-241A-48DA-B55B-81E84FAC5ABF}"/>
            </c:ext>
          </c:extLst>
        </c:ser>
        <c:ser>
          <c:idx val="6"/>
          <c:order val="6"/>
          <c:tx>
            <c:strRef>
              <c:f>Planilha1!$A$8</c:f>
              <c:strCache>
                <c:ptCount val="1"/>
                <c:pt idx="0">
                  <c:v>Caribbean</c:v>
                </c:pt>
              </c:strCache>
            </c:strRef>
          </c:tx>
          <c:spPr>
            <a:solidFill>
              <a:srgbClr val="6B92DC"/>
            </a:solidFill>
            <a:ln>
              <a:solidFill>
                <a:schemeClr val="bg1"/>
              </a:solidFill>
            </a:ln>
            <a:effectLst/>
          </c:spPr>
          <c:invertIfNegative val="0"/>
          <c:dLbls>
            <c:spPr>
              <a:solidFill>
                <a:srgbClr val="6B92D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Planilha1!$B$8:$I$8</c:f>
              <c:numCache>
                <c:formatCode>General</c:formatCode>
                <c:ptCount val="8"/>
                <c:pt idx="0">
                  <c:v>1</c:v>
                </c:pt>
              </c:numCache>
            </c:numRef>
          </c:val>
          <c:extLst>
            <c:ext xmlns:c16="http://schemas.microsoft.com/office/drawing/2014/chart" uri="{C3380CC4-5D6E-409C-BE32-E72D297353CC}">
              <c16:uniqueId val="{00000006-241A-48DA-B55B-81E84FAC5ABF}"/>
            </c:ext>
          </c:extLst>
        </c:ser>
        <c:ser>
          <c:idx val="7"/>
          <c:order val="7"/>
          <c:tx>
            <c:strRef>
              <c:f>Planilha1!$A$9</c:f>
              <c:strCache>
                <c:ptCount val="1"/>
                <c:pt idx="0">
                  <c:v>Middle East</c:v>
                </c:pt>
              </c:strCache>
            </c:strRef>
          </c:tx>
          <c:spPr>
            <a:solidFill>
              <a:srgbClr val="75A3B9"/>
            </a:solidFill>
            <a:ln>
              <a:solidFill>
                <a:schemeClr val="bg1"/>
              </a:solidFill>
            </a:ln>
            <a:effectLst/>
          </c:spPr>
          <c:invertIfNegative val="0"/>
          <c:dLbls>
            <c:spPr>
              <a:solidFill>
                <a:srgbClr val="75A3B9"/>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Planilha1!$B$9:$I$9</c:f>
              <c:numCache>
                <c:formatCode>General</c:formatCode>
                <c:ptCount val="8"/>
                <c:pt idx="0">
                  <c:v>1</c:v>
                </c:pt>
                <c:pt idx="1">
                  <c:v>1</c:v>
                </c:pt>
              </c:numCache>
            </c:numRef>
          </c:val>
          <c:extLst>
            <c:ext xmlns:c16="http://schemas.microsoft.com/office/drawing/2014/chart" uri="{C3380CC4-5D6E-409C-BE32-E72D297353CC}">
              <c16:uniqueId val="{0000001A-A270-46CC-9AFE-0648A369611B}"/>
            </c:ext>
          </c:extLst>
        </c:ser>
        <c:dLbls>
          <c:showLegendKey val="0"/>
          <c:showVal val="0"/>
          <c:showCatName val="0"/>
          <c:showSerName val="0"/>
          <c:showPercent val="0"/>
          <c:showBubbleSize val="0"/>
        </c:dLbls>
        <c:gapWidth val="70"/>
        <c:overlap val="100"/>
        <c:axId val="122233408"/>
        <c:axId val="122231776"/>
      </c:barChart>
      <c:lineChart>
        <c:grouping val="standard"/>
        <c:varyColors val="0"/>
        <c:ser>
          <c:idx val="8"/>
          <c:order val="8"/>
          <c:tx>
            <c:strRef>
              <c:f>Planilha1!$A$10</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797979"/>
                    </a:solidFill>
                    <a:latin typeface="Tahoma" panose="020B0604030504040204" pitchFamily="34" charset="0"/>
                    <a:ea typeface="Tahoma" panose="020B0604030504040204" pitchFamily="34" charset="0"/>
                    <a:cs typeface="Tahoma" panose="020B0604030504040204" pitchFamily="34" charset="0"/>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Planilha1!$B$10:$I$10</c:f>
              <c:numCache>
                <c:formatCode>General</c:formatCode>
                <c:ptCount val="8"/>
                <c:pt idx="0">
                  <c:v>37</c:v>
                </c:pt>
                <c:pt idx="1">
                  <c:v>34</c:v>
                </c:pt>
                <c:pt idx="2">
                  <c:v>28</c:v>
                </c:pt>
                <c:pt idx="3">
                  <c:v>27</c:v>
                </c:pt>
                <c:pt idx="4">
                  <c:v>23</c:v>
                </c:pt>
                <c:pt idx="5">
                  <c:v>19</c:v>
                </c:pt>
                <c:pt idx="6">
                  <c:v>16</c:v>
                </c:pt>
                <c:pt idx="7">
                  <c:v>16</c:v>
                </c:pt>
              </c:numCache>
            </c:numRef>
          </c:val>
          <c:smooth val="0"/>
          <c:extLst>
            <c:ext xmlns:c16="http://schemas.microsoft.com/office/drawing/2014/chart" uri="{C3380CC4-5D6E-409C-BE32-E72D297353CC}">
              <c16:uniqueId val="{0000001C-A270-46CC-9AFE-0648A369611B}"/>
            </c:ext>
          </c:extLst>
        </c:ser>
        <c:dLbls>
          <c:showLegendKey val="0"/>
          <c:showVal val="0"/>
          <c:showCatName val="0"/>
          <c:showSerName val="0"/>
          <c:showPercent val="0"/>
          <c:showBubbleSize val="0"/>
        </c:dLbls>
        <c:marker val="1"/>
        <c:smooth val="0"/>
        <c:axId val="122233408"/>
        <c:axId val="122231776"/>
      </c:lineChart>
      <c:catAx>
        <c:axId val="12223340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31776"/>
        <c:crosses val="autoZero"/>
        <c:auto val="1"/>
        <c:lblAlgn val="ctr"/>
        <c:lblOffset val="100"/>
        <c:noMultiLvlLbl val="0"/>
      </c:catAx>
      <c:valAx>
        <c:axId val="122231776"/>
        <c:scaling>
          <c:orientation val="minMax"/>
        </c:scaling>
        <c:delete val="1"/>
        <c:axPos val="l"/>
        <c:majorGridlines>
          <c:spPr>
            <a:ln w="9525" cap="flat" cmpd="sng" algn="ctr">
              <a:solidFill>
                <a:schemeClr val="bg1">
                  <a:lumMod val="95000"/>
                </a:schemeClr>
              </a:solidFill>
              <a:round/>
            </a:ln>
            <a:effectLst/>
          </c:spPr>
        </c:majorGridlines>
        <c:numFmt formatCode="General" sourceLinked="0"/>
        <c:majorTickMark val="none"/>
        <c:minorTickMark val="none"/>
        <c:tickLblPos val="nextTo"/>
        <c:crossAx val="122233408"/>
        <c:crosses val="autoZero"/>
        <c:crossBetween val="between"/>
      </c:valAx>
      <c:spPr>
        <a:noFill/>
        <a:ln>
          <a:noFill/>
        </a:ln>
        <a:effectLst/>
      </c:spPr>
    </c:plotArea>
    <c:legend>
      <c:legendPos val="r"/>
      <c:legendEntry>
        <c:idx val="8"/>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5555555555551E-2"/>
          <c:y val="3.4992175823305265E-2"/>
          <c:w val="0.82796333333333327"/>
          <c:h val="0.38767473300686278"/>
        </c:manualLayout>
      </c:layout>
      <c:barChart>
        <c:barDir val="col"/>
        <c:grouping val="percentStacked"/>
        <c:varyColors val="0"/>
        <c:ser>
          <c:idx val="0"/>
          <c:order val="0"/>
          <c:tx>
            <c:strRef>
              <c:f>Planilha1!$A$2</c:f>
              <c:strCache>
                <c:ptCount val="1"/>
                <c:pt idx="0">
                  <c:v>&lt; 2,5</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Planilha1!$B$1:$H$1</c:f>
              <c:strCache>
                <c:ptCount val="7"/>
                <c:pt idx="0">
                  <c:v>2011</c:v>
                </c:pt>
                <c:pt idx="1">
                  <c:v>2012</c:v>
                </c:pt>
                <c:pt idx="2">
                  <c:v>2013</c:v>
                </c:pt>
                <c:pt idx="3">
                  <c:v>2014</c:v>
                </c:pt>
                <c:pt idx="4">
                  <c:v>2015</c:v>
                </c:pt>
                <c:pt idx="5">
                  <c:v>2016</c:v>
                </c:pt>
                <c:pt idx="6">
                  <c:v>2017</c:v>
                </c:pt>
              </c:strCache>
            </c:strRef>
          </c:cat>
          <c:val>
            <c:numRef>
              <c:f>Planilha1!$B$2:$H$2</c:f>
              <c:numCache>
                <c:formatCode>0.0%</c:formatCode>
                <c:ptCount val="7"/>
                <c:pt idx="0">
                  <c:v>0.253</c:v>
                </c:pt>
                <c:pt idx="1">
                  <c:v>0.23799999999999999</c:v>
                </c:pt>
                <c:pt idx="2">
                  <c:v>0.23699999999999999</c:v>
                </c:pt>
                <c:pt idx="3">
                  <c:v>0.17199999999999999</c:v>
                </c:pt>
                <c:pt idx="4">
                  <c:v>0.154</c:v>
                </c:pt>
                <c:pt idx="5">
                  <c:v>0.153</c:v>
                </c:pt>
                <c:pt idx="6">
                  <c:v>0.161</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&lt; 5,0</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Planilha1!$B$1:$H$1</c:f>
              <c:strCache>
                <c:ptCount val="7"/>
                <c:pt idx="0">
                  <c:v>2011</c:v>
                </c:pt>
                <c:pt idx="1">
                  <c:v>2012</c:v>
                </c:pt>
                <c:pt idx="2">
                  <c:v>2013</c:v>
                </c:pt>
                <c:pt idx="3">
                  <c:v>2014</c:v>
                </c:pt>
                <c:pt idx="4">
                  <c:v>2015</c:v>
                </c:pt>
                <c:pt idx="5">
                  <c:v>2016</c:v>
                </c:pt>
                <c:pt idx="6">
                  <c:v>2017</c:v>
                </c:pt>
              </c:strCache>
            </c:strRef>
          </c:cat>
          <c:val>
            <c:numRef>
              <c:f>Planilha1!$B$3:$H$3</c:f>
              <c:numCache>
                <c:formatCode>0.0%</c:formatCode>
                <c:ptCount val="7"/>
                <c:pt idx="0">
                  <c:v>0.56699999999999995</c:v>
                </c:pt>
                <c:pt idx="1">
                  <c:v>0.44800000000000001</c:v>
                </c:pt>
                <c:pt idx="2">
                  <c:v>0.316</c:v>
                </c:pt>
                <c:pt idx="3">
                  <c:v>0.308</c:v>
                </c:pt>
                <c:pt idx="4">
                  <c:v>0.26600000000000001</c:v>
                </c:pt>
                <c:pt idx="5">
                  <c:v>0.23699999999999999</c:v>
                </c:pt>
                <c:pt idx="6">
                  <c:v>0.25</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&lt; 7,5</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Planilha1!$B$1:$H$1</c:f>
              <c:strCache>
                <c:ptCount val="7"/>
                <c:pt idx="0">
                  <c:v>2011</c:v>
                </c:pt>
                <c:pt idx="1">
                  <c:v>2012</c:v>
                </c:pt>
                <c:pt idx="2">
                  <c:v>2013</c:v>
                </c:pt>
                <c:pt idx="3">
                  <c:v>2014</c:v>
                </c:pt>
                <c:pt idx="4">
                  <c:v>2015</c:v>
                </c:pt>
                <c:pt idx="5">
                  <c:v>2016</c:v>
                </c:pt>
                <c:pt idx="6">
                  <c:v>2017</c:v>
                </c:pt>
              </c:strCache>
            </c:strRef>
          </c:cat>
          <c:val>
            <c:numRef>
              <c:f>Planilha1!$B$4:$H$4</c:f>
              <c:numCache>
                <c:formatCode>0.0%</c:formatCode>
                <c:ptCount val="7"/>
                <c:pt idx="0">
                  <c:v>0.18</c:v>
                </c:pt>
                <c:pt idx="1">
                  <c:v>0.29399999999999998</c:v>
                </c:pt>
                <c:pt idx="2">
                  <c:v>0.35099999999999998</c:v>
                </c:pt>
                <c:pt idx="3">
                  <c:v>0.29499999999999998</c:v>
                </c:pt>
                <c:pt idx="4">
                  <c:v>0.32400000000000001</c:v>
                </c:pt>
                <c:pt idx="5">
                  <c:v>0.314</c:v>
                </c:pt>
                <c:pt idx="6">
                  <c:v>0.27800000000000002</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&lt; 10,0</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Planilha1!$B$1:$H$1</c:f>
              <c:strCache>
                <c:ptCount val="7"/>
                <c:pt idx="0">
                  <c:v>2011</c:v>
                </c:pt>
                <c:pt idx="1">
                  <c:v>2012</c:v>
                </c:pt>
                <c:pt idx="2">
                  <c:v>2013</c:v>
                </c:pt>
                <c:pt idx="3">
                  <c:v>2014</c:v>
                </c:pt>
                <c:pt idx="4">
                  <c:v>2015</c:v>
                </c:pt>
                <c:pt idx="5">
                  <c:v>2016</c:v>
                </c:pt>
                <c:pt idx="6">
                  <c:v>2017</c:v>
                </c:pt>
              </c:strCache>
            </c:strRef>
          </c:cat>
          <c:val>
            <c:numRef>
              <c:f>Planilha1!$B$5:$H$5</c:f>
              <c:numCache>
                <c:formatCode>0.0%</c:formatCode>
                <c:ptCount val="7"/>
                <c:pt idx="1">
                  <c:v>0.02</c:v>
                </c:pt>
                <c:pt idx="2">
                  <c:v>9.6000000000000002E-2</c:v>
                </c:pt>
                <c:pt idx="3">
                  <c:v>0.22500000000000001</c:v>
                </c:pt>
                <c:pt idx="4">
                  <c:v>0.251</c:v>
                </c:pt>
                <c:pt idx="5">
                  <c:v>0.28100000000000003</c:v>
                </c:pt>
                <c:pt idx="6">
                  <c:v>0.28399999999999997</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&lt; 12,5</c:v>
                </c:pt>
              </c:strCache>
            </c:strRef>
          </c:tx>
          <c:spPr>
            <a:solidFill>
              <a:srgbClr val="008C8C"/>
            </a:solidFill>
            <a:ln>
              <a:solidFill>
                <a:schemeClr val="bg1"/>
              </a:solidFill>
            </a:ln>
            <a:effectLst/>
          </c:spPr>
          <c:invertIfNegative val="0"/>
          <c:dLbls>
            <c:spPr>
              <a:solidFill>
                <a:schemeClr val="accent5"/>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Planilha1!$B$1:$H$1</c:f>
              <c:strCache>
                <c:ptCount val="7"/>
                <c:pt idx="0">
                  <c:v>2011</c:v>
                </c:pt>
                <c:pt idx="1">
                  <c:v>2012</c:v>
                </c:pt>
                <c:pt idx="2">
                  <c:v>2013</c:v>
                </c:pt>
                <c:pt idx="3">
                  <c:v>2014</c:v>
                </c:pt>
                <c:pt idx="4">
                  <c:v>2015</c:v>
                </c:pt>
                <c:pt idx="5">
                  <c:v>2016</c:v>
                </c:pt>
                <c:pt idx="6">
                  <c:v>2017</c:v>
                </c:pt>
              </c:strCache>
            </c:strRef>
          </c:cat>
          <c:val>
            <c:numRef>
              <c:f>Planilha1!$B$6:$H$6</c:f>
              <c:numCache>
                <c:formatCode>General</c:formatCode>
                <c:ptCount val="7"/>
                <c:pt idx="4" formatCode="0.0%">
                  <c:v>5.0000000000000001E-3</c:v>
                </c:pt>
                <c:pt idx="5" formatCode="0.0%">
                  <c:v>1.4999999999999999E-2</c:v>
                </c:pt>
                <c:pt idx="6" formatCode="0.0%">
                  <c:v>2.7E-2</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&lt; 15,0</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Planilha1!$B$1:$H$1</c:f>
              <c:strCache>
                <c:ptCount val="7"/>
                <c:pt idx="0">
                  <c:v>2011</c:v>
                </c:pt>
                <c:pt idx="1">
                  <c:v>2012</c:v>
                </c:pt>
                <c:pt idx="2">
                  <c:v>2013</c:v>
                </c:pt>
                <c:pt idx="3">
                  <c:v>2014</c:v>
                </c:pt>
                <c:pt idx="4">
                  <c:v>2015</c:v>
                </c:pt>
                <c:pt idx="5">
                  <c:v>2016</c:v>
                </c:pt>
                <c:pt idx="6">
                  <c:v>2017</c:v>
                </c:pt>
              </c:strCache>
            </c:strRef>
          </c:cat>
          <c:val>
            <c:numRef>
              <c:f>Planilha1!$B$7:$H$7</c:f>
              <c:numCache>
                <c:formatCode>General</c:formatCode>
                <c:ptCount val="7"/>
              </c:numCache>
            </c:numRef>
          </c:val>
          <c:extLst>
            <c:ext xmlns:c16="http://schemas.microsoft.com/office/drawing/2014/chart" uri="{C3380CC4-5D6E-409C-BE32-E72D297353CC}">
              <c16:uniqueId val="{00000005-241A-48DA-B55B-81E84FAC5ABF}"/>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majorUnit val="0.2"/>
      </c:valAx>
      <c:spPr>
        <a:noFill/>
        <a:ln>
          <a:noFill/>
        </a:ln>
        <a:effectLst/>
      </c:spPr>
    </c:plotArea>
    <c:legend>
      <c:legendPos val="r"/>
      <c:layout>
        <c:manualLayout>
          <c:xMode val="edge"/>
          <c:yMode val="edge"/>
          <c:x val="0.91420222222222225"/>
          <c:y val="0.26556491275924832"/>
          <c:w val="7.7331111111111114E-2"/>
          <c:h val="0.348823470234482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6719601833762"/>
          <c:y val="7.198148148148148E-2"/>
          <c:w val="0.87578776894919519"/>
          <c:h val="0.75757777777777779"/>
        </c:manualLayout>
      </c:layout>
      <c:barChart>
        <c:barDir val="col"/>
        <c:grouping val="percentStacked"/>
        <c:varyColors val="0"/>
        <c:ser>
          <c:idx val="0"/>
          <c:order val="0"/>
          <c:tx>
            <c:strRef>
              <c:f>Planilha1!$A$2</c:f>
              <c:strCache>
                <c:ptCount val="1"/>
                <c:pt idx="0">
                  <c:v>&lt; 2,5</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Planilha1!$B$2:$F$2</c:f>
              <c:numCache>
                <c:formatCode>0.0%</c:formatCode>
                <c:ptCount val="5"/>
                <c:pt idx="1">
                  <c:v>0.17699999999999999</c:v>
                </c:pt>
                <c:pt idx="4">
                  <c:v>0.21</c:v>
                </c:pt>
              </c:numCache>
            </c:numRef>
          </c:val>
          <c:extLst>
            <c:ext xmlns:c16="http://schemas.microsoft.com/office/drawing/2014/chart" uri="{C3380CC4-5D6E-409C-BE32-E72D297353CC}">
              <c16:uniqueId val="{00000000-5B80-45CC-A9DB-51D6E520F5CC}"/>
            </c:ext>
          </c:extLst>
        </c:ser>
        <c:ser>
          <c:idx val="1"/>
          <c:order val="1"/>
          <c:tx>
            <c:strRef>
              <c:f>Planilha1!$A$3</c:f>
              <c:strCache>
                <c:ptCount val="1"/>
                <c:pt idx="0">
                  <c:v>&lt; 5,0</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Planilha1!$B$3:$F$3</c:f>
              <c:numCache>
                <c:formatCode>General</c:formatCode>
                <c:ptCount val="5"/>
                <c:pt idx="0" formatCode="0.0%">
                  <c:v>6.0000000000000001E-3</c:v>
                </c:pt>
                <c:pt idx="2" formatCode="0.0%">
                  <c:v>0.42899999999999999</c:v>
                </c:pt>
                <c:pt idx="4" formatCode="0.0%">
                  <c:v>0.79</c:v>
                </c:pt>
              </c:numCache>
            </c:numRef>
          </c:val>
          <c:extLst>
            <c:ext xmlns:c16="http://schemas.microsoft.com/office/drawing/2014/chart" uri="{C3380CC4-5D6E-409C-BE32-E72D297353CC}">
              <c16:uniqueId val="{00000001-5B80-45CC-A9DB-51D6E520F5CC}"/>
            </c:ext>
          </c:extLst>
        </c:ser>
        <c:ser>
          <c:idx val="2"/>
          <c:order val="2"/>
          <c:tx>
            <c:strRef>
              <c:f>Planilha1!$A$4</c:f>
              <c:strCache>
                <c:ptCount val="1"/>
                <c:pt idx="0">
                  <c:v>&lt; 7,5</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Planilha1!$B$4:$F$4</c:f>
              <c:numCache>
                <c:formatCode>0.0%</c:formatCode>
                <c:ptCount val="5"/>
                <c:pt idx="0">
                  <c:v>7.6999999999999999E-2</c:v>
                </c:pt>
                <c:pt idx="1">
                  <c:v>0.26100000000000001</c:v>
                </c:pt>
                <c:pt idx="2">
                  <c:v>0.57099999999999995</c:v>
                </c:pt>
                <c:pt idx="3">
                  <c:v>0.55800000000000005</c:v>
                </c:pt>
              </c:numCache>
            </c:numRef>
          </c:val>
          <c:extLst>
            <c:ext xmlns:c16="http://schemas.microsoft.com/office/drawing/2014/chart" uri="{C3380CC4-5D6E-409C-BE32-E72D297353CC}">
              <c16:uniqueId val="{00000002-5B80-45CC-A9DB-51D6E520F5CC}"/>
            </c:ext>
          </c:extLst>
        </c:ser>
        <c:ser>
          <c:idx val="3"/>
          <c:order val="3"/>
          <c:tx>
            <c:strRef>
              <c:f>Planilha1!$A$5</c:f>
              <c:strCache>
                <c:ptCount val="1"/>
                <c:pt idx="0">
                  <c:v>&lt; 10,0</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Planilha1!$B$5:$F$5</c:f>
              <c:numCache>
                <c:formatCode>0.0%</c:formatCode>
                <c:ptCount val="5"/>
                <c:pt idx="0">
                  <c:v>0.79400000000000004</c:v>
                </c:pt>
                <c:pt idx="1">
                  <c:v>0.53300000000000003</c:v>
                </c:pt>
                <c:pt idx="3">
                  <c:v>0.442</c:v>
                </c:pt>
              </c:numCache>
            </c:numRef>
          </c:val>
          <c:extLst>
            <c:ext xmlns:c16="http://schemas.microsoft.com/office/drawing/2014/chart" uri="{C3380CC4-5D6E-409C-BE32-E72D297353CC}">
              <c16:uniqueId val="{00000003-5B80-45CC-A9DB-51D6E520F5CC}"/>
            </c:ext>
          </c:extLst>
        </c:ser>
        <c:ser>
          <c:idx val="4"/>
          <c:order val="4"/>
          <c:tx>
            <c:strRef>
              <c:f>Planilha1!$A$6</c:f>
              <c:strCache>
                <c:ptCount val="1"/>
                <c:pt idx="0">
                  <c:v>&lt; 12,5</c:v>
                </c:pt>
              </c:strCache>
            </c:strRef>
          </c:tx>
          <c:spPr>
            <a:solidFill>
              <a:srgbClr val="008C8C"/>
            </a:solidFill>
            <a:ln>
              <a:solidFill>
                <a:schemeClr val="bg1"/>
              </a:solidFill>
            </a:ln>
            <a:effectLst/>
          </c:spPr>
          <c:invertIfNegative val="0"/>
          <c:dLbls>
            <c:spPr>
              <a:solidFill>
                <a:schemeClr val="accent5"/>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Planilha1!$B$6:$F$6</c:f>
              <c:numCache>
                <c:formatCode>0.0%</c:formatCode>
                <c:ptCount val="5"/>
                <c:pt idx="0">
                  <c:v>0.123</c:v>
                </c:pt>
                <c:pt idx="1">
                  <c:v>2.9000000000000001E-2</c:v>
                </c:pt>
              </c:numCache>
            </c:numRef>
          </c:val>
          <c:extLst>
            <c:ext xmlns:c16="http://schemas.microsoft.com/office/drawing/2014/chart" uri="{C3380CC4-5D6E-409C-BE32-E72D297353CC}">
              <c16:uniqueId val="{00000004-5B80-45CC-A9DB-51D6E520F5CC}"/>
            </c:ext>
          </c:extLst>
        </c:ser>
        <c:ser>
          <c:idx val="5"/>
          <c:order val="5"/>
          <c:tx>
            <c:strRef>
              <c:f>Planilha1!$A$7</c:f>
              <c:strCache>
                <c:ptCount val="1"/>
                <c:pt idx="0">
                  <c:v>&lt; 15,0</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Planilha1!$B$7:$F$7</c:f>
              <c:numCache>
                <c:formatCode>General</c:formatCode>
                <c:ptCount val="5"/>
              </c:numCache>
            </c:numRef>
          </c:val>
          <c:extLst>
            <c:ext xmlns:c16="http://schemas.microsoft.com/office/drawing/2014/chart" uri="{C3380CC4-5D6E-409C-BE32-E72D297353CC}">
              <c16:uniqueId val="{00000005-5B80-45CC-A9DB-51D6E520F5CC}"/>
            </c:ext>
          </c:extLst>
        </c:ser>
        <c:ser>
          <c:idx val="6"/>
          <c:order val="6"/>
          <c:tx>
            <c:strRef>
              <c:f>Planilha1!$A$8</c:f>
              <c:strCache>
                <c:ptCount val="1"/>
                <c:pt idx="0">
                  <c:v>&gt; 15,0</c:v>
                </c:pt>
              </c:strCache>
            </c:strRef>
          </c:tx>
          <c:spPr>
            <a:solidFill>
              <a:srgbClr val="6B92DC"/>
            </a:solidFill>
            <a:ln>
              <a:solidFill>
                <a:schemeClr val="bg1"/>
              </a:solidFill>
            </a:ln>
            <a:effectLst/>
          </c:spPr>
          <c:invertIfNegative val="0"/>
          <c:dLbls>
            <c:spPr>
              <a:solidFill>
                <a:srgbClr val="6B92DC"/>
              </a:solid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Asia</c:v>
                </c:pt>
                <c:pt idx="1">
                  <c:v>N. Europe</c:v>
                </c:pt>
                <c:pt idx="2">
                  <c:v>EC N. America</c:v>
                </c:pt>
                <c:pt idx="3">
                  <c:v>Mediterranean</c:v>
                </c:pt>
                <c:pt idx="4">
                  <c:v>Outros</c:v>
                </c:pt>
              </c:strCache>
            </c:strRef>
          </c:cat>
          <c:val>
            <c:numRef>
              <c:f>Planilha1!$B$8:$F$8</c:f>
              <c:numCache>
                <c:formatCode>General</c:formatCode>
                <c:ptCount val="5"/>
              </c:numCache>
            </c:numRef>
          </c:val>
          <c:extLst>
            <c:ext xmlns:c16="http://schemas.microsoft.com/office/drawing/2014/chart" uri="{C3380CC4-5D6E-409C-BE32-E72D297353CC}">
              <c16:uniqueId val="{00000006-5B80-45CC-A9DB-51D6E520F5CC}"/>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dirty="0"/>
              <a:t>Participação das </a:t>
            </a:r>
            <a:r>
              <a:rPr lang="pt-BR" i="1" dirty="0" err="1"/>
              <a:t>tradelanes</a:t>
            </a:r>
            <a:r>
              <a:rPr lang="pt-BR" dirty="0"/>
              <a:t> da carga na movimentação de longo curso do Porto de Santos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manualLayout>
          <c:layoutTarget val="inner"/>
          <c:xMode val="edge"/>
          <c:yMode val="edge"/>
          <c:x val="6.9305555555555551E-2"/>
          <c:y val="0.11211736111111111"/>
          <c:w val="0.77848233333333328"/>
          <c:h val="0.80266226851851852"/>
        </c:manualLayout>
      </c:layout>
      <c:barChart>
        <c:barDir val="col"/>
        <c:grouping val="percentStacked"/>
        <c:varyColors val="0"/>
        <c:ser>
          <c:idx val="0"/>
          <c:order val="0"/>
          <c:tx>
            <c:strRef>
              <c:f>Planilha1!$A$2</c:f>
              <c:strCache>
                <c:ptCount val="1"/>
                <c:pt idx="0">
                  <c:v>Far East</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0.29836504120445573</c:v>
                </c:pt>
                <c:pt idx="1">
                  <c:v>0.317023999571167</c:v>
                </c:pt>
                <c:pt idx="2">
                  <c:v>0.32722632689729025</c:v>
                </c:pt>
                <c:pt idx="3">
                  <c:v>0.33474633173211493</c:v>
                </c:pt>
                <c:pt idx="4">
                  <c:v>0.33400137836435212</c:v>
                </c:pt>
                <c:pt idx="5">
                  <c:v>0.30231437100462122</c:v>
                </c:pt>
                <c:pt idx="6">
                  <c:v>0.32447119144024283</c:v>
                </c:pt>
                <c:pt idx="7">
                  <c:v>0.31500431928547185</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North Europe</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0.2032895125835715</c:v>
                </c:pt>
                <c:pt idx="1">
                  <c:v>0.19619863007961888</c:v>
                </c:pt>
                <c:pt idx="2">
                  <c:v>0.19488408444589225</c:v>
                </c:pt>
                <c:pt idx="3">
                  <c:v>0.18830765397502877</c:v>
                </c:pt>
                <c:pt idx="4">
                  <c:v>0.17557041088941214</c:v>
                </c:pt>
                <c:pt idx="5">
                  <c:v>0.17482261484354619</c:v>
                </c:pt>
                <c:pt idx="6">
                  <c:v>0.19548576881213589</c:v>
                </c:pt>
                <c:pt idx="7">
                  <c:v>0.18340311336284726</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ECNA</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Planilha1!$B$4:$I$4</c:f>
              <c:numCache>
                <c:formatCode>0.0%</c:formatCode>
                <c:ptCount val="8"/>
                <c:pt idx="0">
                  <c:v>0.18528947962587508</c:v>
                </c:pt>
                <c:pt idx="1">
                  <c:v>0.17049377773385219</c:v>
                </c:pt>
                <c:pt idx="2">
                  <c:v>0.17099803609387926</c:v>
                </c:pt>
                <c:pt idx="3">
                  <c:v>0.1705944786278599</c:v>
                </c:pt>
                <c:pt idx="4">
                  <c:v>0.16312675111512345</c:v>
                </c:pt>
                <c:pt idx="5">
                  <c:v>0.1666825787052448</c:v>
                </c:pt>
                <c:pt idx="6">
                  <c:v>0.16012637209594019</c:v>
                </c:pt>
                <c:pt idx="7">
                  <c:v>0.16811985773039342</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Mediterranean</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Planilha1!$B$5:$I$5</c:f>
              <c:numCache>
                <c:formatCode>0.0%</c:formatCode>
                <c:ptCount val="8"/>
                <c:pt idx="0">
                  <c:v>8.9468000661119498E-2</c:v>
                </c:pt>
                <c:pt idx="1">
                  <c:v>8.6262435737869139E-2</c:v>
                </c:pt>
                <c:pt idx="2">
                  <c:v>8.5424368327139816E-2</c:v>
                </c:pt>
                <c:pt idx="3">
                  <c:v>8.1403269203699904E-2</c:v>
                </c:pt>
                <c:pt idx="4">
                  <c:v>8.1959279846344074E-2</c:v>
                </c:pt>
                <c:pt idx="5">
                  <c:v>7.9434293385011429E-2</c:v>
                </c:pt>
                <c:pt idx="6">
                  <c:v>7.964852002172533E-2</c:v>
                </c:pt>
                <c:pt idx="7">
                  <c:v>8.0417734681989664E-2</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Middle East</c:v>
                </c:pt>
              </c:strCache>
            </c:strRef>
          </c:tx>
          <c:spPr>
            <a:solidFill>
              <a:srgbClr val="008C8C"/>
            </a:solidFill>
            <a:ln>
              <a:solidFill>
                <a:schemeClr val="bg1"/>
              </a:solidFill>
            </a:ln>
            <a:effectLst/>
          </c:spPr>
          <c:invertIfNegative val="0"/>
          <c:dLbls>
            <c:spPr>
              <a:solidFill>
                <a:schemeClr val="accent5"/>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Planilha1!$B$6:$I$6</c:f>
              <c:numCache>
                <c:formatCode>0.0%</c:formatCode>
                <c:ptCount val="8"/>
                <c:pt idx="0">
                  <c:v>4.517290004045748E-2</c:v>
                </c:pt>
                <c:pt idx="1">
                  <c:v>5.9136236554996995E-2</c:v>
                </c:pt>
                <c:pt idx="2">
                  <c:v>5.2960652181501658E-2</c:v>
                </c:pt>
                <c:pt idx="3">
                  <c:v>5.6482184085647119E-2</c:v>
                </c:pt>
                <c:pt idx="4">
                  <c:v>6.7816026739600938E-2</c:v>
                </c:pt>
                <c:pt idx="5">
                  <c:v>8.6138785649204713E-2</c:v>
                </c:pt>
                <c:pt idx="6">
                  <c:v>6.2586443636649558E-2</c:v>
                </c:pt>
                <c:pt idx="7">
                  <c:v>5.5521734698026834E-2</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West Africa</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Planilha1!$B$7:$I$7</c:f>
              <c:numCache>
                <c:formatCode>0.0%</c:formatCode>
                <c:ptCount val="8"/>
                <c:pt idx="0">
                  <c:v>3.176572298158202E-2</c:v>
                </c:pt>
                <c:pt idx="1">
                  <c:v>2.8861632681093992E-2</c:v>
                </c:pt>
                <c:pt idx="2">
                  <c:v>3.109814663930215E-2</c:v>
                </c:pt>
                <c:pt idx="3">
                  <c:v>3.462789873655292E-2</c:v>
                </c:pt>
                <c:pt idx="4">
                  <c:v>3.7756503426720579E-2</c:v>
                </c:pt>
                <c:pt idx="5">
                  <c:v>3.3922269016478428E-2</c:v>
                </c:pt>
                <c:pt idx="6">
                  <c:v>3.7239597518418002E-2</c:v>
                </c:pt>
                <c:pt idx="7">
                  <c:v>4.6570534976179502E-2</c:v>
                </c:pt>
              </c:numCache>
            </c:numRef>
          </c:val>
          <c:extLst>
            <c:ext xmlns:c16="http://schemas.microsoft.com/office/drawing/2014/chart" uri="{C3380CC4-5D6E-409C-BE32-E72D297353CC}">
              <c16:uniqueId val="{00000005-241A-48DA-B55B-81E84FAC5ABF}"/>
            </c:ext>
          </c:extLst>
        </c:ser>
        <c:ser>
          <c:idx val="6"/>
          <c:order val="6"/>
          <c:tx>
            <c:strRef>
              <c:f>Planilha1!$A$8</c:f>
              <c:strCache>
                <c:ptCount val="1"/>
                <c:pt idx="0">
                  <c:v>WCSA</c:v>
                </c:pt>
              </c:strCache>
            </c:strRef>
          </c:tx>
          <c:spPr>
            <a:solidFill>
              <a:srgbClr val="6B92DC"/>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Planilha1!$B$8:$I$8</c:f>
              <c:numCache>
                <c:formatCode>0.0%</c:formatCode>
                <c:ptCount val="8"/>
                <c:pt idx="0">
                  <c:v>2.8609699688341414E-2</c:v>
                </c:pt>
                <c:pt idx="1">
                  <c:v>3.0571101681996886E-2</c:v>
                </c:pt>
                <c:pt idx="2">
                  <c:v>2.7081160349460707E-2</c:v>
                </c:pt>
                <c:pt idx="3">
                  <c:v>2.9593687456619062E-2</c:v>
                </c:pt>
                <c:pt idx="4">
                  <c:v>3.2437452128538317E-2</c:v>
                </c:pt>
                <c:pt idx="5">
                  <c:v>4.0839865476376656E-2</c:v>
                </c:pt>
                <c:pt idx="6">
                  <c:v>3.5267669273332219E-2</c:v>
                </c:pt>
                <c:pt idx="7">
                  <c:v>4.1347382384207883E-2</c:v>
                </c:pt>
              </c:numCache>
            </c:numRef>
          </c:val>
          <c:extLst>
            <c:ext xmlns:c16="http://schemas.microsoft.com/office/drawing/2014/chart" uri="{C3380CC4-5D6E-409C-BE32-E72D297353CC}">
              <c16:uniqueId val="{00000006-241A-48DA-B55B-81E84FAC5ABF}"/>
            </c:ext>
          </c:extLst>
        </c:ser>
        <c:ser>
          <c:idx val="7"/>
          <c:order val="7"/>
          <c:tx>
            <c:strRef>
              <c:f>Planilha1!$A$9</c:f>
              <c:strCache>
                <c:ptCount val="1"/>
                <c:pt idx="0">
                  <c:v>Central America</c:v>
                </c:pt>
              </c:strCache>
            </c:strRef>
          </c:tx>
          <c:spPr>
            <a:solidFill>
              <a:srgbClr val="75A3B9"/>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Planilha1!$B$9:$I$9</c:f>
              <c:numCache>
                <c:formatCode>0.0%</c:formatCode>
                <c:ptCount val="8"/>
                <c:pt idx="0">
                  <c:v>4.7281142855475543E-2</c:v>
                </c:pt>
                <c:pt idx="1">
                  <c:v>4.9747976863120193E-2</c:v>
                </c:pt>
                <c:pt idx="2">
                  <c:v>3.9524515703996982E-2</c:v>
                </c:pt>
                <c:pt idx="3">
                  <c:v>3.8646045519042313E-2</c:v>
                </c:pt>
                <c:pt idx="4">
                  <c:v>3.3906761828318546E-2</c:v>
                </c:pt>
                <c:pt idx="5">
                  <c:v>3.4498548844907634E-2</c:v>
                </c:pt>
                <c:pt idx="6">
                  <c:v>3.7611800456484275E-2</c:v>
                </c:pt>
                <c:pt idx="7">
                  <c:v>3.2148669563082405E-2</c:v>
                </c:pt>
              </c:numCache>
            </c:numRef>
          </c:val>
          <c:extLst>
            <c:ext xmlns:c16="http://schemas.microsoft.com/office/drawing/2014/chart" uri="{C3380CC4-5D6E-409C-BE32-E72D297353CC}">
              <c16:uniqueId val="{0000000E-702F-46EF-9D69-3E6D8E72399D}"/>
            </c:ext>
          </c:extLst>
        </c:ser>
        <c:ser>
          <c:idx val="8"/>
          <c:order val="8"/>
          <c:tx>
            <c:strRef>
              <c:f>Planilha1!$A$10</c:f>
              <c:strCache>
                <c:ptCount val="1"/>
                <c:pt idx="0">
                  <c:v>ECSA</c:v>
                </c:pt>
              </c:strCache>
            </c:strRef>
          </c:tx>
          <c:spPr>
            <a:solidFill>
              <a:srgbClr val="DCDDB5"/>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Planilha1!$B$10:$I$10</c:f>
              <c:numCache>
                <c:formatCode>0.0%</c:formatCode>
                <c:ptCount val="8"/>
                <c:pt idx="0">
                  <c:v>2.6400822105770251E-2</c:v>
                </c:pt>
                <c:pt idx="1">
                  <c:v>1.8181011074276887E-2</c:v>
                </c:pt>
                <c:pt idx="2">
                  <c:v>2.4795309348400432E-2</c:v>
                </c:pt>
                <c:pt idx="3">
                  <c:v>2.2854170475560251E-2</c:v>
                </c:pt>
                <c:pt idx="4">
                  <c:v>2.4426752283228843E-2</c:v>
                </c:pt>
                <c:pt idx="5">
                  <c:v>2.6049370383082679E-2</c:v>
                </c:pt>
                <c:pt idx="6">
                  <c:v>2.3009495838593449E-2</c:v>
                </c:pt>
                <c:pt idx="7">
                  <c:v>2.6662504977564876E-2</c:v>
                </c:pt>
              </c:numCache>
            </c:numRef>
          </c:val>
          <c:extLst>
            <c:ext xmlns:c16="http://schemas.microsoft.com/office/drawing/2014/chart" uri="{C3380CC4-5D6E-409C-BE32-E72D297353CC}">
              <c16:uniqueId val="{00000010-702F-46EF-9D69-3E6D8E72399D}"/>
            </c:ext>
          </c:extLst>
        </c:ser>
        <c:ser>
          <c:idx val="9"/>
          <c:order val="9"/>
          <c:tx>
            <c:strRef>
              <c:f>Planilha1!$A$11</c:f>
              <c:strCache>
                <c:ptCount val="1"/>
                <c:pt idx="0">
                  <c:v>East/S. Africa</c:v>
                </c:pt>
              </c:strCache>
            </c:strRef>
          </c:tx>
          <c:spPr>
            <a:solidFill>
              <a:srgbClr val="B6B7B8"/>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Planilha1!$B$11:$I$11</c:f>
              <c:numCache>
                <c:formatCode>0.0%</c:formatCode>
                <c:ptCount val="8"/>
                <c:pt idx="0">
                  <c:v>2.0711187119438822E-2</c:v>
                </c:pt>
                <c:pt idx="1">
                  <c:v>2.0698729749786003E-2</c:v>
                </c:pt>
                <c:pt idx="2">
                  <c:v>2.5264928437744822E-2</c:v>
                </c:pt>
                <c:pt idx="3">
                  <c:v>1.9332730382108206E-2</c:v>
                </c:pt>
                <c:pt idx="4">
                  <c:v>2.1584918758270604E-2</c:v>
                </c:pt>
                <c:pt idx="5">
                  <c:v>2.6694681022247372E-2</c:v>
                </c:pt>
                <c:pt idx="6">
                  <c:v>1.9363862929674083E-2</c:v>
                </c:pt>
                <c:pt idx="7">
                  <c:v>2.0988793262217507E-2</c:v>
                </c:pt>
              </c:numCache>
            </c:numRef>
          </c:val>
          <c:extLst>
            <c:ext xmlns:c16="http://schemas.microsoft.com/office/drawing/2014/chart" uri="{C3380CC4-5D6E-409C-BE32-E72D297353CC}">
              <c16:uniqueId val="{00000012-702F-46EF-9D69-3E6D8E72399D}"/>
            </c:ext>
          </c:extLst>
        </c:ser>
        <c:ser>
          <c:idx val="10"/>
          <c:order val="10"/>
          <c:tx>
            <c:strRef>
              <c:f>Planilha1!$A$12</c:f>
              <c:strCache>
                <c:ptCount val="1"/>
                <c:pt idx="0">
                  <c:v>Caribbean</c:v>
                </c:pt>
              </c:strCache>
            </c:strRef>
          </c:tx>
          <c:spPr>
            <a:solidFill>
              <a:srgbClr val="9286B2"/>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Planilha1!$B$12:$I$12</c:f>
              <c:numCache>
                <c:formatCode>0.0%</c:formatCode>
                <c:ptCount val="8"/>
                <c:pt idx="0">
                  <c:v>1.0451999401601205E-2</c:v>
                </c:pt>
                <c:pt idx="1">
                  <c:v>1.1180647571314423E-2</c:v>
                </c:pt>
                <c:pt idx="2">
                  <c:v>1.0001882768047622E-2</c:v>
                </c:pt>
                <c:pt idx="3">
                  <c:v>1.0664632380422314E-2</c:v>
                </c:pt>
                <c:pt idx="4">
                  <c:v>1.441275170585104E-2</c:v>
                </c:pt>
                <c:pt idx="5">
                  <c:v>1.3845683140358656E-2</c:v>
                </c:pt>
                <c:pt idx="6">
                  <c:v>1.1294577907213305E-2</c:v>
                </c:pt>
                <c:pt idx="7">
                  <c:v>1.4221316036007096E-2</c:v>
                </c:pt>
              </c:numCache>
            </c:numRef>
          </c:val>
          <c:extLst>
            <c:ext xmlns:c16="http://schemas.microsoft.com/office/drawing/2014/chart" uri="{C3380CC4-5D6E-409C-BE32-E72D297353CC}">
              <c16:uniqueId val="{00000014-702F-46EF-9D69-3E6D8E72399D}"/>
            </c:ext>
          </c:extLst>
        </c:ser>
        <c:ser>
          <c:idx val="11"/>
          <c:order val="11"/>
          <c:tx>
            <c:strRef>
              <c:f>Planilha1!$A$13</c:f>
              <c:strCache>
                <c:ptCount val="1"/>
                <c:pt idx="0">
                  <c:v>WCNA/WCCA</c:v>
                </c:pt>
              </c:strCache>
            </c:strRef>
          </c:tx>
          <c:spPr>
            <a:solidFill>
              <a:srgbClr val="58B4B4"/>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Planilha1!$B$13:$I$13</c:f>
              <c:numCache>
                <c:formatCode>0.0%</c:formatCode>
                <c:ptCount val="8"/>
                <c:pt idx="0">
                  <c:v>9.6443891018189228E-3</c:v>
                </c:pt>
                <c:pt idx="1">
                  <c:v>8.1813293487601538E-3</c:v>
                </c:pt>
                <c:pt idx="2">
                  <c:v>7.7235163590140335E-3</c:v>
                </c:pt>
                <c:pt idx="3">
                  <c:v>9.3896979473232032E-3</c:v>
                </c:pt>
                <c:pt idx="4">
                  <c:v>9.2271981657408037E-3</c:v>
                </c:pt>
                <c:pt idx="5">
                  <c:v>1.0600720443733053E-2</c:v>
                </c:pt>
                <c:pt idx="6">
                  <c:v>9.9499852945026581E-3</c:v>
                </c:pt>
                <c:pt idx="7">
                  <c:v>1.1044037453914904E-2</c:v>
                </c:pt>
              </c:numCache>
            </c:numRef>
          </c:val>
          <c:extLst>
            <c:ext xmlns:c16="http://schemas.microsoft.com/office/drawing/2014/chart" uri="{C3380CC4-5D6E-409C-BE32-E72D297353CC}">
              <c16:uniqueId val="{00000016-702F-46EF-9D69-3E6D8E72399D}"/>
            </c:ext>
          </c:extLst>
        </c:ser>
        <c:ser>
          <c:idx val="12"/>
          <c:order val="12"/>
          <c:tx>
            <c:strRef>
              <c:f>Planilha1!$A$14</c:f>
              <c:strCache>
                <c:ptCount val="1"/>
                <c:pt idx="0">
                  <c:v>Australia/NZ</c:v>
                </c:pt>
              </c:strCache>
            </c:strRef>
          </c:tx>
          <c:spPr>
            <a:solidFill>
              <a:srgbClr val="01567E"/>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Planilha1!$B$14:$I$14</c:f>
              <c:numCache>
                <c:formatCode>0.0%</c:formatCode>
                <c:ptCount val="8"/>
                <c:pt idx="0">
                  <c:v>3.5501026304924229E-3</c:v>
                </c:pt>
                <c:pt idx="1">
                  <c:v>3.4624913521472639E-3</c:v>
                </c:pt>
                <c:pt idx="2">
                  <c:v>3.0170724483300744E-3</c:v>
                </c:pt>
                <c:pt idx="3">
                  <c:v>3.3572194780211334E-3</c:v>
                </c:pt>
                <c:pt idx="4">
                  <c:v>3.7738147484985673E-3</c:v>
                </c:pt>
                <c:pt idx="5">
                  <c:v>4.1562180851872537E-3</c:v>
                </c:pt>
                <c:pt idx="6">
                  <c:v>3.9447147750880556E-3</c:v>
                </c:pt>
                <c:pt idx="7">
                  <c:v>4.5500015880966813E-3</c:v>
                </c:pt>
              </c:numCache>
            </c:numRef>
          </c:val>
          <c:extLst>
            <c:ext xmlns:c16="http://schemas.microsoft.com/office/drawing/2014/chart" uri="{C3380CC4-5D6E-409C-BE32-E72D297353CC}">
              <c16:uniqueId val="{00000017-702F-46EF-9D69-3E6D8E72399D}"/>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legend>
      <c:legendPos val="r"/>
      <c:layout>
        <c:manualLayout>
          <c:xMode val="edge"/>
          <c:yMode val="edge"/>
          <c:x val="0.85484344444444449"/>
          <c:y val="0.15232708333333336"/>
          <c:w val="0.14515655555555557"/>
          <c:h val="0.777351851851851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sz="1300" dirty="0"/>
              <a:t>Participação dos armadores na movimentação</a:t>
            </a:r>
            <a:r>
              <a:rPr lang="pt-BR" sz="1300" baseline="0" dirty="0"/>
              <a:t> de cargas da </a:t>
            </a:r>
            <a:r>
              <a:rPr lang="pt-BR" sz="1300" i="1" baseline="0" dirty="0" err="1"/>
              <a:t>tradelane</a:t>
            </a:r>
            <a:r>
              <a:rPr lang="pt-BR" sz="1300" i="0" baseline="0" dirty="0"/>
              <a:t> </a:t>
            </a:r>
            <a:r>
              <a:rPr lang="pt-BR" sz="1300" i="0" baseline="0" dirty="0" err="1"/>
              <a:t>Asia</a:t>
            </a:r>
            <a:r>
              <a:rPr lang="pt-BR" sz="1300" i="0" baseline="0" dirty="0"/>
              <a:t>-ECSA</a:t>
            </a:r>
            <a:endParaRPr lang="pt-BR" sz="1300"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percent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0.13121109013542873</c:v>
                </c:pt>
                <c:pt idx="1">
                  <c:v>0.15129999999999999</c:v>
                </c:pt>
                <c:pt idx="2">
                  <c:v>0.14580294475761438</c:v>
                </c:pt>
                <c:pt idx="3">
                  <c:v>0.14199999999999999</c:v>
                </c:pt>
                <c:pt idx="4">
                  <c:v>0.13370000000000001</c:v>
                </c:pt>
                <c:pt idx="5">
                  <c:v>0.14892894404944082</c:v>
                </c:pt>
                <c:pt idx="6">
                  <c:v>0.1611703392204501</c:v>
                </c:pt>
                <c:pt idx="7">
                  <c:v>0.2648292262263332</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MSC</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2.321316933386296E-2</c:v>
                </c:pt>
                <c:pt idx="1">
                  <c:v>3.1E-2</c:v>
                </c:pt>
                <c:pt idx="2">
                  <c:v>8.912159585696737E-2</c:v>
                </c:pt>
                <c:pt idx="3">
                  <c:v>8.1900000000000001E-2</c:v>
                </c:pt>
                <c:pt idx="4">
                  <c:v>8.8900000000000007E-2</c:v>
                </c:pt>
                <c:pt idx="5">
                  <c:v>0.12797569490775726</c:v>
                </c:pt>
                <c:pt idx="6">
                  <c:v>0.10161073615201922</c:v>
                </c:pt>
                <c:pt idx="7">
                  <c:v>0.10929500256848641</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Hamburg Süd</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Planilha1!$B$4:$I$4</c:f>
              <c:numCache>
                <c:formatCode>0.0%</c:formatCode>
                <c:ptCount val="8"/>
                <c:pt idx="0">
                  <c:v>0.17483851957818475</c:v>
                </c:pt>
                <c:pt idx="1">
                  <c:v>0.125</c:v>
                </c:pt>
                <c:pt idx="2">
                  <c:v>0.12310535743189208</c:v>
                </c:pt>
                <c:pt idx="3">
                  <c:v>0.1132</c:v>
                </c:pt>
                <c:pt idx="4">
                  <c:v>0.13700000000000001</c:v>
                </c:pt>
                <c:pt idx="5">
                  <c:v>0.10752298475995908</c:v>
                </c:pt>
                <c:pt idx="6">
                  <c:v>0.12237581721716391</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Hapag-Lloyd</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Planilha1!$B$5:$I$5</c:f>
              <c:numCache>
                <c:formatCode>0.0%</c:formatCode>
                <c:ptCount val="8"/>
                <c:pt idx="0">
                  <c:v>2.4596322764933908E-2</c:v>
                </c:pt>
                <c:pt idx="1">
                  <c:v>3.1800000000000002E-2</c:v>
                </c:pt>
                <c:pt idx="2">
                  <c:v>2.4079754790803338E-2</c:v>
                </c:pt>
                <c:pt idx="3">
                  <c:v>1.7999999999999999E-2</c:v>
                </c:pt>
                <c:pt idx="4">
                  <c:v>0.1105</c:v>
                </c:pt>
                <c:pt idx="5">
                  <c:v>0.10054409946618818</c:v>
                </c:pt>
                <c:pt idx="6">
                  <c:v>0.11883410138409277</c:v>
                </c:pt>
                <c:pt idx="7">
                  <c:v>0.12561795754955973</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CMA CGM</c:v>
                </c:pt>
              </c:strCache>
            </c:strRef>
          </c:tx>
          <c:spPr>
            <a:solidFill>
              <a:srgbClr val="008C8C"/>
            </a:solidFill>
            <a:ln>
              <a:solidFill>
                <a:schemeClr val="bg1"/>
              </a:solidFill>
            </a:ln>
            <a:effectLst/>
          </c:spPr>
          <c:invertIfNegative val="0"/>
          <c:dLbls>
            <c:spPr>
              <a:solidFill>
                <a:schemeClr val="accent5"/>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Planilha1!$B$6:$I$6</c:f>
              <c:numCache>
                <c:formatCode>0.0%</c:formatCode>
                <c:ptCount val="8"/>
                <c:pt idx="0">
                  <c:v>6.2758820629521095E-2</c:v>
                </c:pt>
                <c:pt idx="1">
                  <c:v>6.5299999999999997E-2</c:v>
                </c:pt>
                <c:pt idx="2">
                  <c:v>5.4716436267848792E-2</c:v>
                </c:pt>
                <c:pt idx="3">
                  <c:v>4.5699999999999998E-2</c:v>
                </c:pt>
                <c:pt idx="4">
                  <c:v>5.0500000000000003E-2</c:v>
                </c:pt>
                <c:pt idx="5">
                  <c:v>6.8377303903726233E-2</c:v>
                </c:pt>
                <c:pt idx="6">
                  <c:v>6.6487897812932503E-2</c:v>
                </c:pt>
                <c:pt idx="7">
                  <c:v>8.4719157706480058E-2</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MOL</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Planilha1!$B$7:$I$7</c:f>
              <c:numCache>
                <c:formatCode>0.0%</c:formatCode>
                <c:ptCount val="8"/>
                <c:pt idx="0">
                  <c:v>8.9392270554142492E-2</c:v>
                </c:pt>
                <c:pt idx="1">
                  <c:v>0.1118</c:v>
                </c:pt>
                <c:pt idx="2">
                  <c:v>0.11339791629772668</c:v>
                </c:pt>
                <c:pt idx="3">
                  <c:v>0.1104</c:v>
                </c:pt>
                <c:pt idx="4">
                  <c:v>0.1116</c:v>
                </c:pt>
                <c:pt idx="5">
                  <c:v>0.10064808694779286</c:v>
                </c:pt>
                <c:pt idx="6">
                  <c:v>9.0303480191923427E-2</c:v>
                </c:pt>
              </c:numCache>
            </c:numRef>
          </c:val>
          <c:extLst>
            <c:ext xmlns:c16="http://schemas.microsoft.com/office/drawing/2014/chart" uri="{C3380CC4-5D6E-409C-BE32-E72D297353CC}">
              <c16:uniqueId val="{00000005-241A-48DA-B55B-81E84FAC5ABF}"/>
            </c:ext>
          </c:extLst>
        </c:ser>
        <c:ser>
          <c:idx val="6"/>
          <c:order val="6"/>
          <c:tx>
            <c:strRef>
              <c:f>Planilha1!$A$8</c:f>
              <c:strCache>
                <c:ptCount val="1"/>
                <c:pt idx="0">
                  <c:v>ONE</c:v>
                </c:pt>
              </c:strCache>
            </c:strRef>
          </c:tx>
          <c:spPr>
            <a:solidFill>
              <a:srgbClr val="6B92DC"/>
            </a:solidFill>
            <a:ln>
              <a:solidFill>
                <a:schemeClr val="bg1"/>
              </a:solidFill>
            </a:ln>
            <a:effectLst/>
          </c:spPr>
          <c:invertIfNegative val="0"/>
          <c:dLbls>
            <c:spPr>
              <a:solidFill>
                <a:srgbClr val="6B92D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Planilha1!$B$8:$I$8</c:f>
              <c:numCache>
                <c:formatCode>General</c:formatCode>
                <c:ptCount val="8"/>
                <c:pt idx="7" formatCode="0.0%">
                  <c:v>0.10976530331201996</c:v>
                </c:pt>
              </c:numCache>
            </c:numRef>
          </c:val>
          <c:extLst>
            <c:ext xmlns:c16="http://schemas.microsoft.com/office/drawing/2014/chart" uri="{C3380CC4-5D6E-409C-BE32-E72D297353CC}">
              <c16:uniqueId val="{00000006-241A-48DA-B55B-81E84FAC5ABF}"/>
            </c:ext>
          </c:extLst>
        </c:ser>
        <c:ser>
          <c:idx val="7"/>
          <c:order val="7"/>
          <c:tx>
            <c:strRef>
              <c:f>Planilha1!$A$9</c:f>
              <c:strCache>
                <c:ptCount val="1"/>
                <c:pt idx="0">
                  <c:v>COSCO</c:v>
                </c:pt>
              </c:strCache>
            </c:strRef>
          </c:tx>
          <c:spPr>
            <a:solidFill>
              <a:srgbClr val="75A3B9"/>
            </a:solidFill>
            <a:ln>
              <a:solidFill>
                <a:schemeClr val="bg1"/>
              </a:solidFill>
            </a:ln>
            <a:effectLst/>
          </c:spPr>
          <c:invertIfNegative val="0"/>
          <c:dLbls>
            <c:spPr>
              <a:solidFill>
                <a:srgbClr val="75A3B9"/>
              </a:solidFill>
              <a:ln w="3175">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Planilha1!$B$9:$I$9</c:f>
              <c:numCache>
                <c:formatCode>0.0%</c:formatCode>
                <c:ptCount val="8"/>
                <c:pt idx="0">
                  <c:v>3.2770532817903035E-2</c:v>
                </c:pt>
                <c:pt idx="1">
                  <c:v>4.2599999999999999E-2</c:v>
                </c:pt>
                <c:pt idx="2">
                  <c:v>4.2994409607528719E-2</c:v>
                </c:pt>
                <c:pt idx="3">
                  <c:v>6.3100000000000003E-2</c:v>
                </c:pt>
                <c:pt idx="4">
                  <c:v>5.45E-2</c:v>
                </c:pt>
                <c:pt idx="5">
                  <c:v>6.2308037053778242E-2</c:v>
                </c:pt>
                <c:pt idx="6">
                  <c:v>7.3842257853152529E-2</c:v>
                </c:pt>
                <c:pt idx="7">
                  <c:v>8.656544448322713E-2</c:v>
                </c:pt>
              </c:numCache>
            </c:numRef>
          </c:val>
          <c:extLst>
            <c:ext xmlns:c16="http://schemas.microsoft.com/office/drawing/2014/chart" uri="{C3380CC4-5D6E-409C-BE32-E72D297353CC}">
              <c16:uniqueId val="{00000019-9663-4471-9050-B24B28062165}"/>
            </c:ext>
          </c:extLst>
        </c:ser>
        <c:ser>
          <c:idx val="8"/>
          <c:order val="8"/>
          <c:tx>
            <c:strRef>
              <c:f>Planilha1!$A$10</c:f>
              <c:strCache>
                <c:ptCount val="1"/>
                <c:pt idx="0">
                  <c:v>Evergreen</c:v>
                </c:pt>
              </c:strCache>
            </c:strRef>
          </c:tx>
          <c:spPr>
            <a:solidFill>
              <a:srgbClr val="DCDDB5"/>
            </a:solidFill>
            <a:ln>
              <a:solidFill>
                <a:schemeClr val="bg1"/>
              </a:solidFill>
            </a:ln>
            <a:effectLst/>
          </c:spPr>
          <c:invertIfNegative val="0"/>
          <c:dLbls>
            <c:spPr>
              <a:solidFill>
                <a:srgbClr val="DCDDB5"/>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Planilha1!$B$10:$I$10</c:f>
              <c:numCache>
                <c:formatCode>0.0%</c:formatCode>
                <c:ptCount val="8"/>
                <c:pt idx="0">
                  <c:v>6.636869561279457E-2</c:v>
                </c:pt>
                <c:pt idx="1">
                  <c:v>6.3799999999999996E-2</c:v>
                </c:pt>
                <c:pt idx="2">
                  <c:v>7.1962359616875804E-2</c:v>
                </c:pt>
                <c:pt idx="3">
                  <c:v>9.8000000000000004E-2</c:v>
                </c:pt>
                <c:pt idx="4">
                  <c:v>9.9500000000000005E-2</c:v>
                </c:pt>
                <c:pt idx="5">
                  <c:v>0.10246515542677608</c:v>
                </c:pt>
                <c:pt idx="6">
                  <c:v>8.7926371746779031E-2</c:v>
                </c:pt>
                <c:pt idx="7">
                  <c:v>0.10034176809470381</c:v>
                </c:pt>
              </c:numCache>
            </c:numRef>
          </c:val>
          <c:extLst>
            <c:ext xmlns:c16="http://schemas.microsoft.com/office/drawing/2014/chart" uri="{C3380CC4-5D6E-409C-BE32-E72D297353CC}">
              <c16:uniqueId val="{0000001B-9663-4471-9050-B24B28062165}"/>
            </c:ext>
          </c:extLst>
        </c:ser>
        <c:ser>
          <c:idx val="9"/>
          <c:order val="9"/>
          <c:tx>
            <c:strRef>
              <c:f>Planilha1!$A$11</c:f>
              <c:strCache>
                <c:ptCount val="1"/>
                <c:pt idx="0">
                  <c:v>Outros</c:v>
                </c:pt>
              </c:strCache>
            </c:strRef>
          </c:tx>
          <c:spPr>
            <a:solidFill>
              <a:srgbClr val="B6B7B8"/>
            </a:solidFill>
            <a:ln>
              <a:solidFill>
                <a:schemeClr val="bg1"/>
              </a:solidFill>
            </a:ln>
            <a:effectLst/>
          </c:spPr>
          <c:invertIfNegative val="0"/>
          <c:dLbls>
            <c:spPr>
              <a:solidFill>
                <a:srgbClr val="B6B7B8"/>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Planilha1!$B$11:$I$11</c:f>
              <c:numCache>
                <c:formatCode>0.0%</c:formatCode>
                <c:ptCount val="8"/>
                <c:pt idx="0">
                  <c:v>0.39483924124999048</c:v>
                </c:pt>
                <c:pt idx="1">
                  <c:v>0.37740000000000012</c:v>
                </c:pt>
                <c:pt idx="2">
                  <c:v>0.33481922537274289</c:v>
                </c:pt>
                <c:pt idx="3">
                  <c:v>0.32770000000000005</c:v>
                </c:pt>
                <c:pt idx="4">
                  <c:v>0.21380000000000002</c:v>
                </c:pt>
                <c:pt idx="5">
                  <c:v>0.18122969348458112</c:v>
                </c:pt>
                <c:pt idx="6">
                  <c:v>0.1774489984214864</c:v>
                </c:pt>
                <c:pt idx="7">
                  <c:v>0.11886614005918975</c:v>
                </c:pt>
              </c:numCache>
            </c:numRef>
          </c:val>
          <c:extLst>
            <c:ext xmlns:c16="http://schemas.microsoft.com/office/drawing/2014/chart" uri="{C3380CC4-5D6E-409C-BE32-E72D297353CC}">
              <c16:uniqueId val="{0000001D-9663-4471-9050-B24B28062165}"/>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5555555555551E-2"/>
          <c:y val="3.599074074074074E-2"/>
          <c:w val="0.77749466666666667"/>
          <c:h val="0.41429814814814819"/>
        </c:manualLayout>
      </c:layout>
      <c:barChart>
        <c:barDir val="col"/>
        <c:grouping val="percent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0.12371559902678156</c:v>
                </c:pt>
                <c:pt idx="1">
                  <c:v>0.1295</c:v>
                </c:pt>
                <c:pt idx="2">
                  <c:v>0.13493333249683204</c:v>
                </c:pt>
                <c:pt idx="3">
                  <c:v>0.1371</c:v>
                </c:pt>
                <c:pt idx="4">
                  <c:v>0.1258</c:v>
                </c:pt>
                <c:pt idx="5">
                  <c:v>0.13169716942688267</c:v>
                </c:pt>
                <c:pt idx="6">
                  <c:v>0.1070789478787114</c:v>
                </c:pt>
                <c:pt idx="7">
                  <c:v>0.39639217963384799</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MSC</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0.19885597803165075</c:v>
                </c:pt>
                <c:pt idx="1">
                  <c:v>0.16869999999999999</c:v>
                </c:pt>
                <c:pt idx="2">
                  <c:v>0.2168079007889426</c:v>
                </c:pt>
                <c:pt idx="3">
                  <c:v>0.20130000000000001</c:v>
                </c:pt>
                <c:pt idx="4">
                  <c:v>0.2142</c:v>
                </c:pt>
                <c:pt idx="5">
                  <c:v>0.22748112989280822</c:v>
                </c:pt>
                <c:pt idx="6">
                  <c:v>0.22863624738504096</c:v>
                </c:pt>
                <c:pt idx="7">
                  <c:v>0.2270403327434978</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Hamburg Süd</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Planilha1!$B$4:$I$4</c:f>
              <c:numCache>
                <c:formatCode>0.0%</c:formatCode>
                <c:ptCount val="8"/>
                <c:pt idx="0">
                  <c:v>0.30025784291209562</c:v>
                </c:pt>
                <c:pt idx="1">
                  <c:v>0.32200000000000001</c:v>
                </c:pt>
                <c:pt idx="2">
                  <c:v>0.31164098295279069</c:v>
                </c:pt>
                <c:pt idx="3">
                  <c:v>0.31090000000000001</c:v>
                </c:pt>
                <c:pt idx="4">
                  <c:v>0.30719999999999997</c:v>
                </c:pt>
                <c:pt idx="5">
                  <c:v>0.28092683211076264</c:v>
                </c:pt>
                <c:pt idx="6">
                  <c:v>0.31508829388218279</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Hapag-Lloyd</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Planilha1!$B$5:$I$5</c:f>
              <c:numCache>
                <c:formatCode>0.0%</c:formatCode>
                <c:ptCount val="8"/>
                <c:pt idx="0">
                  <c:v>0.10089435795775992</c:v>
                </c:pt>
                <c:pt idx="1">
                  <c:v>7.1999999999999995E-2</c:v>
                </c:pt>
                <c:pt idx="2">
                  <c:v>6.1161315069232385E-2</c:v>
                </c:pt>
                <c:pt idx="3">
                  <c:v>6.9800000000000001E-2</c:v>
                </c:pt>
                <c:pt idx="4">
                  <c:v>0.161</c:v>
                </c:pt>
                <c:pt idx="5">
                  <c:v>0.1881030682605421</c:v>
                </c:pt>
                <c:pt idx="6">
                  <c:v>0.19409122859857764</c:v>
                </c:pt>
                <c:pt idx="7">
                  <c:v>0.22989339265546174</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CMA CGM</c:v>
                </c:pt>
              </c:strCache>
            </c:strRef>
          </c:tx>
          <c:spPr>
            <a:solidFill>
              <a:srgbClr val="008C8C"/>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Planilha1!$B$6:$I$6</c:f>
              <c:numCache>
                <c:formatCode>0.0%</c:formatCode>
                <c:ptCount val="8"/>
                <c:pt idx="0">
                  <c:v>8.0469218259584099E-2</c:v>
                </c:pt>
                <c:pt idx="1">
                  <c:v>0.1</c:v>
                </c:pt>
                <c:pt idx="2">
                  <c:v>8.5482102795143691E-2</c:v>
                </c:pt>
                <c:pt idx="3">
                  <c:v>9.4299999999999995E-2</c:v>
                </c:pt>
                <c:pt idx="4">
                  <c:v>0.10249999999999999</c:v>
                </c:pt>
                <c:pt idx="5">
                  <c:v>9.3469621370527861E-2</c:v>
                </c:pt>
                <c:pt idx="6">
                  <c:v>9.3207504561205898E-2</c:v>
                </c:pt>
                <c:pt idx="7">
                  <c:v>0.11032889271805316</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MOL</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Planilha1!$B$7:$I$7</c:f>
              <c:numCache>
                <c:formatCode>General</c:formatCode>
                <c:ptCount val="8"/>
              </c:numCache>
            </c:numRef>
          </c:val>
          <c:extLst>
            <c:ext xmlns:c16="http://schemas.microsoft.com/office/drawing/2014/chart" uri="{C3380CC4-5D6E-409C-BE32-E72D297353CC}">
              <c16:uniqueId val="{00000005-241A-48DA-B55B-81E84FAC5ABF}"/>
            </c:ext>
          </c:extLst>
        </c:ser>
        <c:ser>
          <c:idx val="6"/>
          <c:order val="6"/>
          <c:tx>
            <c:strRef>
              <c:f>Planilha1!$A$8</c:f>
              <c:strCache>
                <c:ptCount val="1"/>
                <c:pt idx="0">
                  <c:v>COSCO</c:v>
                </c:pt>
              </c:strCache>
            </c:strRef>
          </c:tx>
          <c:spPr>
            <a:solidFill>
              <a:srgbClr val="6B92DC"/>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Planilha1!$B$8:$I$8</c:f>
              <c:numCache>
                <c:formatCode>0.0%</c:formatCode>
                <c:ptCount val="8"/>
                <c:pt idx="0">
                  <c:v>2.6003571349788902E-2</c:v>
                </c:pt>
                <c:pt idx="1">
                  <c:v>3.0499999999999999E-2</c:v>
                </c:pt>
                <c:pt idx="2">
                  <c:v>2.9575924566569319E-2</c:v>
                </c:pt>
                <c:pt idx="3">
                  <c:v>3.5900000000000001E-2</c:v>
                </c:pt>
                <c:pt idx="4">
                  <c:v>3.9800000000000002E-2</c:v>
                </c:pt>
                <c:pt idx="5">
                  <c:v>2.7674505836840606E-2</c:v>
                </c:pt>
                <c:pt idx="6">
                  <c:v>2.5460945991730967E-2</c:v>
                </c:pt>
                <c:pt idx="7">
                  <c:v>1.7715009914606776E-2</c:v>
                </c:pt>
              </c:numCache>
            </c:numRef>
          </c:val>
          <c:extLst>
            <c:ext xmlns:c16="http://schemas.microsoft.com/office/drawing/2014/chart" uri="{C3380CC4-5D6E-409C-BE32-E72D297353CC}">
              <c16:uniqueId val="{00000006-241A-48DA-B55B-81E84FAC5ABF}"/>
            </c:ext>
          </c:extLst>
        </c:ser>
        <c:ser>
          <c:idx val="7"/>
          <c:order val="7"/>
          <c:tx>
            <c:strRef>
              <c:f>Planilha1!$A$9</c:f>
              <c:strCache>
                <c:ptCount val="1"/>
                <c:pt idx="0">
                  <c:v>Evergreen</c:v>
                </c:pt>
              </c:strCache>
            </c:strRef>
          </c:tx>
          <c:spPr>
            <a:solidFill>
              <a:srgbClr val="75A3B9"/>
            </a:solidFill>
            <a:ln>
              <a:solidFill>
                <a:schemeClr val="bg1"/>
              </a:solidFill>
            </a:ln>
            <a:effectLst/>
          </c:spPr>
          <c:invertIfNegative val="0"/>
          <c:dLbls>
            <c:spPr>
              <a:solidFill>
                <a:srgbClr val="75A3B9"/>
              </a:solidFill>
              <a:ln w="3175">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Planilha1!$B$9:$I$9</c:f>
              <c:numCache>
                <c:formatCode>General</c:formatCode>
                <c:ptCount val="8"/>
              </c:numCache>
            </c:numRef>
          </c:val>
          <c:extLst>
            <c:ext xmlns:c16="http://schemas.microsoft.com/office/drawing/2014/chart" uri="{C3380CC4-5D6E-409C-BE32-E72D297353CC}">
              <c16:uniqueId val="{00000019-5C4B-420B-A911-3A35B938C14F}"/>
            </c:ext>
          </c:extLst>
        </c:ser>
        <c:ser>
          <c:idx val="8"/>
          <c:order val="8"/>
          <c:tx>
            <c:strRef>
              <c:f>Planilha1!$A$10</c:f>
              <c:strCache>
                <c:ptCount val="1"/>
                <c:pt idx="0">
                  <c:v>Outros</c:v>
                </c:pt>
              </c:strCache>
            </c:strRef>
          </c:tx>
          <c:spPr>
            <a:solidFill>
              <a:srgbClr val="DCDDB5"/>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Planilha1!$B$10:$I$10</c:f>
              <c:numCache>
                <c:formatCode>0.0%</c:formatCode>
                <c:ptCount val="8"/>
                <c:pt idx="0">
                  <c:v>0.16946232018420196</c:v>
                </c:pt>
                <c:pt idx="1">
                  <c:v>0.17730000000000001</c:v>
                </c:pt>
                <c:pt idx="2">
                  <c:v>0.160366095821254</c:v>
                </c:pt>
                <c:pt idx="3">
                  <c:v>0.1507</c:v>
                </c:pt>
                <c:pt idx="4">
                  <c:v>4.9399999999999999E-2</c:v>
                </c:pt>
                <c:pt idx="5">
                  <c:v>5.0414379058731605E-2</c:v>
                </c:pt>
                <c:pt idx="6">
                  <c:v>3.6242207047535453E-2</c:v>
                </c:pt>
                <c:pt idx="7">
                  <c:v>1.9E-2</c:v>
                </c:pt>
              </c:numCache>
            </c:numRef>
          </c:val>
          <c:extLst>
            <c:ext xmlns:c16="http://schemas.microsoft.com/office/drawing/2014/chart" uri="{C3380CC4-5D6E-409C-BE32-E72D297353CC}">
              <c16:uniqueId val="{0000001B-5C4B-420B-A911-3A35B938C14F}"/>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1.2999999999999999E-2</c:v>
                </c:pt>
                <c:pt idx="1">
                  <c:v>2.52E-2</c:v>
                </c:pt>
                <c:pt idx="2">
                  <c:v>2.1999999999999999E-2</c:v>
                </c:pt>
                <c:pt idx="3">
                  <c:v>2.2200000000000001E-2</c:v>
                </c:pt>
                <c:pt idx="4">
                  <c:v>1.55E-2</c:v>
                </c:pt>
                <c:pt idx="5">
                  <c:v>1.7000000000000001E-2</c:v>
                </c:pt>
                <c:pt idx="6">
                  <c:v>2.3E-2</c:v>
                </c:pt>
                <c:pt idx="7">
                  <c:v>0.38</c:v>
                </c:pt>
              </c:numCache>
            </c:numRef>
          </c:val>
          <c:extLst>
            <c:ext xmlns:c16="http://schemas.microsoft.com/office/drawing/2014/chart" uri="{C3380CC4-5D6E-409C-BE32-E72D297353CC}">
              <c16:uniqueId val="{00000000-E069-4BA2-830C-B5CC6B35CE4E}"/>
            </c:ext>
          </c:extLst>
        </c:ser>
        <c:ser>
          <c:idx val="1"/>
          <c:order val="1"/>
          <c:tx>
            <c:strRef>
              <c:f>Planilha1!$A$3</c:f>
              <c:strCache>
                <c:ptCount val="1"/>
                <c:pt idx="0">
                  <c:v>MSC</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0.129</c:v>
                </c:pt>
                <c:pt idx="1">
                  <c:v>0.1086</c:v>
                </c:pt>
                <c:pt idx="2">
                  <c:v>0.14399999999999999</c:v>
                </c:pt>
                <c:pt idx="3">
                  <c:v>0.1817</c:v>
                </c:pt>
                <c:pt idx="4">
                  <c:v>0.22009999999999999</c:v>
                </c:pt>
                <c:pt idx="5">
                  <c:v>0.24199999999999999</c:v>
                </c:pt>
                <c:pt idx="6">
                  <c:v>0.20599999999999999</c:v>
                </c:pt>
                <c:pt idx="7">
                  <c:v>0.219</c:v>
                </c:pt>
              </c:numCache>
            </c:numRef>
          </c:val>
          <c:extLst>
            <c:ext xmlns:c16="http://schemas.microsoft.com/office/drawing/2014/chart" uri="{C3380CC4-5D6E-409C-BE32-E72D297353CC}">
              <c16:uniqueId val="{00000001-E069-4BA2-830C-B5CC6B35CE4E}"/>
            </c:ext>
          </c:extLst>
        </c:ser>
        <c:ser>
          <c:idx val="2"/>
          <c:order val="2"/>
          <c:tx>
            <c:strRef>
              <c:f>Planilha1!$A$4</c:f>
              <c:strCache>
                <c:ptCount val="1"/>
                <c:pt idx="0">
                  <c:v>Hamburg Süd</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Planilha1!$B$4:$I$4</c:f>
              <c:numCache>
                <c:formatCode>0.0%</c:formatCode>
                <c:ptCount val="8"/>
                <c:pt idx="0">
                  <c:v>0.31</c:v>
                </c:pt>
                <c:pt idx="1">
                  <c:v>0.30680000000000002</c:v>
                </c:pt>
                <c:pt idx="2">
                  <c:v>0.29899999999999999</c:v>
                </c:pt>
                <c:pt idx="3">
                  <c:v>0.30549999999999999</c:v>
                </c:pt>
                <c:pt idx="4">
                  <c:v>0.34029999999999999</c:v>
                </c:pt>
                <c:pt idx="5">
                  <c:v>0.36899999999999999</c:v>
                </c:pt>
                <c:pt idx="6">
                  <c:v>0.318</c:v>
                </c:pt>
              </c:numCache>
            </c:numRef>
          </c:val>
          <c:extLst>
            <c:ext xmlns:c16="http://schemas.microsoft.com/office/drawing/2014/chart" uri="{C3380CC4-5D6E-409C-BE32-E72D297353CC}">
              <c16:uniqueId val="{00000002-E069-4BA2-830C-B5CC6B35CE4E}"/>
            </c:ext>
          </c:extLst>
        </c:ser>
        <c:ser>
          <c:idx val="3"/>
          <c:order val="3"/>
          <c:tx>
            <c:strRef>
              <c:f>Planilha1!$A$5</c:f>
              <c:strCache>
                <c:ptCount val="1"/>
                <c:pt idx="0">
                  <c:v>Hapag-Lloyd</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Planilha1!$B$5:$I$5</c:f>
              <c:numCache>
                <c:formatCode>0.0%</c:formatCode>
                <c:ptCount val="8"/>
                <c:pt idx="0">
                  <c:v>0.26700000000000002</c:v>
                </c:pt>
                <c:pt idx="1">
                  <c:v>0.16389999999999999</c:v>
                </c:pt>
                <c:pt idx="2">
                  <c:v>0.17899999999999999</c:v>
                </c:pt>
                <c:pt idx="3">
                  <c:v>0.1232</c:v>
                </c:pt>
                <c:pt idx="4">
                  <c:v>0.22889999999999999</c:v>
                </c:pt>
                <c:pt idx="5">
                  <c:v>0.25</c:v>
                </c:pt>
                <c:pt idx="6">
                  <c:v>0.31900000000000001</c:v>
                </c:pt>
                <c:pt idx="7">
                  <c:v>0.30199999999999999</c:v>
                </c:pt>
              </c:numCache>
            </c:numRef>
          </c:val>
          <c:extLst>
            <c:ext xmlns:c16="http://schemas.microsoft.com/office/drawing/2014/chart" uri="{C3380CC4-5D6E-409C-BE32-E72D297353CC}">
              <c16:uniqueId val="{00000003-E069-4BA2-830C-B5CC6B35CE4E}"/>
            </c:ext>
          </c:extLst>
        </c:ser>
        <c:ser>
          <c:idx val="4"/>
          <c:order val="4"/>
          <c:tx>
            <c:strRef>
              <c:f>Planilha1!$A$6</c:f>
              <c:strCache>
                <c:ptCount val="1"/>
                <c:pt idx="0">
                  <c:v>CMA CGM</c:v>
                </c:pt>
              </c:strCache>
            </c:strRef>
          </c:tx>
          <c:spPr>
            <a:solidFill>
              <a:srgbClr val="008C8C"/>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Planilha1!$B$6:$I$6</c:f>
              <c:numCache>
                <c:formatCode>0.0%</c:formatCode>
                <c:ptCount val="8"/>
                <c:pt idx="0">
                  <c:v>8.9999999999999993E-3</c:v>
                </c:pt>
                <c:pt idx="1">
                  <c:v>1.5699999999999999E-2</c:v>
                </c:pt>
                <c:pt idx="2">
                  <c:v>1.6E-2</c:v>
                </c:pt>
                <c:pt idx="3">
                  <c:v>1.03E-2</c:v>
                </c:pt>
                <c:pt idx="4">
                  <c:v>6.7000000000000002E-3</c:v>
                </c:pt>
                <c:pt idx="5">
                  <c:v>1.0999999999999999E-2</c:v>
                </c:pt>
                <c:pt idx="6">
                  <c:v>8.9999999999999993E-3</c:v>
                </c:pt>
                <c:pt idx="7">
                  <c:v>3.5999999999999997E-2</c:v>
                </c:pt>
              </c:numCache>
            </c:numRef>
          </c:val>
          <c:extLst>
            <c:ext xmlns:c16="http://schemas.microsoft.com/office/drawing/2014/chart" uri="{C3380CC4-5D6E-409C-BE32-E72D297353CC}">
              <c16:uniqueId val="{00000004-E069-4BA2-830C-B5CC6B35CE4E}"/>
            </c:ext>
          </c:extLst>
        </c:ser>
        <c:ser>
          <c:idx val="5"/>
          <c:order val="5"/>
          <c:tx>
            <c:strRef>
              <c:f>Planilha1!$A$7</c:f>
              <c:strCache>
                <c:ptCount val="1"/>
                <c:pt idx="0">
                  <c:v>MOL</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Planilha1!$B$7:$I$7</c:f>
              <c:numCache>
                <c:formatCode>General</c:formatCode>
                <c:ptCount val="8"/>
              </c:numCache>
            </c:numRef>
          </c:val>
          <c:extLst>
            <c:ext xmlns:c16="http://schemas.microsoft.com/office/drawing/2014/chart" uri="{C3380CC4-5D6E-409C-BE32-E72D297353CC}">
              <c16:uniqueId val="{00000005-E069-4BA2-830C-B5CC6B35CE4E}"/>
            </c:ext>
          </c:extLst>
        </c:ser>
        <c:ser>
          <c:idx val="6"/>
          <c:order val="6"/>
          <c:tx>
            <c:strRef>
              <c:f>Planilha1!$A$9</c:f>
              <c:strCache>
                <c:ptCount val="1"/>
                <c:pt idx="0">
                  <c:v>COSCO</c:v>
                </c:pt>
              </c:strCache>
            </c:strRef>
          </c:tx>
          <c:spPr>
            <a:solidFill>
              <a:srgbClr val="6B92DC"/>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Planilha1!$B$9:$I$9</c:f>
              <c:numCache>
                <c:formatCode>General</c:formatCode>
                <c:ptCount val="8"/>
                <c:pt idx="7" formatCode="0.0%">
                  <c:v>0</c:v>
                </c:pt>
              </c:numCache>
            </c:numRef>
          </c:val>
          <c:extLst>
            <c:ext xmlns:c16="http://schemas.microsoft.com/office/drawing/2014/chart" uri="{C3380CC4-5D6E-409C-BE32-E72D297353CC}">
              <c16:uniqueId val="{00000006-E069-4BA2-830C-B5CC6B35CE4E}"/>
            </c:ext>
          </c:extLst>
        </c:ser>
        <c:ser>
          <c:idx val="7"/>
          <c:order val="7"/>
          <c:tx>
            <c:strRef>
              <c:f>Planilha1!$A$10</c:f>
              <c:strCache>
                <c:ptCount val="1"/>
                <c:pt idx="0">
                  <c:v>Evergreen</c:v>
                </c:pt>
              </c:strCache>
            </c:strRef>
          </c:tx>
          <c:spPr>
            <a:solidFill>
              <a:srgbClr val="75A3B9"/>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Planilha1!$B$10:$I$10</c:f>
              <c:numCache>
                <c:formatCode>0.0%</c:formatCode>
                <c:ptCount val="8"/>
                <c:pt idx="1">
                  <c:v>1.8800000000000001E-2</c:v>
                </c:pt>
                <c:pt idx="2">
                  <c:v>2.7E-2</c:v>
                </c:pt>
                <c:pt idx="3">
                  <c:v>5.7000000000000002E-3</c:v>
                </c:pt>
              </c:numCache>
            </c:numRef>
          </c:val>
          <c:extLst>
            <c:ext xmlns:c16="http://schemas.microsoft.com/office/drawing/2014/chart" uri="{C3380CC4-5D6E-409C-BE32-E72D297353CC}">
              <c16:uniqueId val="{00000007-E069-4BA2-830C-B5CC6B35CE4E}"/>
            </c:ext>
          </c:extLst>
        </c:ser>
        <c:ser>
          <c:idx val="8"/>
          <c:order val="8"/>
          <c:tx>
            <c:strRef>
              <c:f>Planilha1!$A$11</c:f>
              <c:strCache>
                <c:ptCount val="1"/>
                <c:pt idx="0">
                  <c:v>Outros</c:v>
                </c:pt>
              </c:strCache>
            </c:strRef>
          </c:tx>
          <c:spPr>
            <a:solidFill>
              <a:srgbClr val="DCDDB5"/>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Planilha1!$B$11:$I$11</c:f>
              <c:numCache>
                <c:formatCode>0.0%</c:formatCode>
                <c:ptCount val="8"/>
                <c:pt idx="0">
                  <c:v>0.27200000000000002</c:v>
                </c:pt>
                <c:pt idx="1">
                  <c:v>0.36099999999999988</c:v>
                </c:pt>
                <c:pt idx="2">
                  <c:v>0.313</c:v>
                </c:pt>
                <c:pt idx="3">
                  <c:v>0.3514000000000001</c:v>
                </c:pt>
                <c:pt idx="4">
                  <c:v>0.1885</c:v>
                </c:pt>
                <c:pt idx="5">
                  <c:v>0.111</c:v>
                </c:pt>
                <c:pt idx="6">
                  <c:v>0.125</c:v>
                </c:pt>
                <c:pt idx="7">
                  <c:v>2.6000000000000002E-2</c:v>
                </c:pt>
              </c:numCache>
            </c:numRef>
          </c:val>
          <c:extLst>
            <c:ext xmlns:c16="http://schemas.microsoft.com/office/drawing/2014/chart" uri="{C3380CC4-5D6E-409C-BE32-E72D297353CC}">
              <c16:uniqueId val="{00000008-E069-4BA2-830C-B5CC6B35CE4E}"/>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Planilha1!$A$2</c:f>
              <c:strCache>
                <c:ptCount val="1"/>
                <c:pt idx="0">
                  <c:v>1º player</c:v>
                </c:pt>
              </c:strCache>
            </c:strRef>
          </c:tx>
          <c:spPr>
            <a:solidFill>
              <a:srgbClr val="01567E"/>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Planilha1!$B$1:$D$1</c:f>
              <c:strCache>
                <c:ptCount val="3"/>
                <c:pt idx="0">
                  <c:v>Brasil 2018¹</c:v>
                </c:pt>
                <c:pt idx="1">
                  <c:v>Alianças 2019²</c:v>
                </c:pt>
                <c:pt idx="2">
                  <c:v>Mundo 2019²</c:v>
                </c:pt>
              </c:strCache>
            </c:strRef>
          </c:cat>
          <c:val>
            <c:numRef>
              <c:f>Planilha1!$B$2:$D$2</c:f>
              <c:numCache>
                <c:formatCode>0.0%</c:formatCode>
                <c:ptCount val="3"/>
                <c:pt idx="0">
                  <c:v>0.40300000000000002</c:v>
                </c:pt>
                <c:pt idx="1">
                  <c:v>0.32800000000000001</c:v>
                </c:pt>
                <c:pt idx="2">
                  <c:v>0.18</c:v>
                </c:pt>
              </c:numCache>
            </c:numRef>
          </c:val>
          <c:extLst>
            <c:ext xmlns:c16="http://schemas.microsoft.com/office/drawing/2014/chart" uri="{C3380CC4-5D6E-409C-BE32-E72D297353CC}">
              <c16:uniqueId val="{00000000-7742-414A-85D4-DC9F82AD50B2}"/>
            </c:ext>
          </c:extLst>
        </c:ser>
        <c:ser>
          <c:idx val="1"/>
          <c:order val="1"/>
          <c:tx>
            <c:strRef>
              <c:f>Planilha1!$A$3</c:f>
              <c:strCache>
                <c:ptCount val="1"/>
                <c:pt idx="0">
                  <c:v>2º player</c:v>
                </c:pt>
              </c:strCache>
            </c:strRef>
          </c:tx>
          <c:spPr>
            <a:solidFill>
              <a:srgbClr val="BEBE7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Brasil 2018¹</c:v>
                </c:pt>
                <c:pt idx="1">
                  <c:v>Alianças 2019²</c:v>
                </c:pt>
                <c:pt idx="2">
                  <c:v>Mundo 2019²</c:v>
                </c:pt>
              </c:strCache>
            </c:strRef>
          </c:cat>
          <c:val>
            <c:numRef>
              <c:f>Planilha1!$B$3:$D$3</c:f>
              <c:numCache>
                <c:formatCode>0.0%</c:formatCode>
                <c:ptCount val="3"/>
                <c:pt idx="0">
                  <c:v>0.16800000000000001</c:v>
                </c:pt>
                <c:pt idx="1">
                  <c:v>0.29599999999999999</c:v>
                </c:pt>
                <c:pt idx="2">
                  <c:v>0.14799999999999999</c:v>
                </c:pt>
              </c:numCache>
            </c:numRef>
          </c:val>
          <c:extLst>
            <c:ext xmlns:c16="http://schemas.microsoft.com/office/drawing/2014/chart" uri="{C3380CC4-5D6E-409C-BE32-E72D297353CC}">
              <c16:uniqueId val="{00000001-7742-414A-85D4-DC9F82AD50B2}"/>
            </c:ext>
          </c:extLst>
        </c:ser>
        <c:ser>
          <c:idx val="2"/>
          <c:order val="2"/>
          <c:tx>
            <c:strRef>
              <c:f>Planilha1!$A$4</c:f>
              <c:strCache>
                <c:ptCount val="1"/>
                <c:pt idx="0">
                  <c:v>3º player</c:v>
                </c:pt>
              </c:strCache>
            </c:strRef>
          </c:tx>
          <c:spPr>
            <a:solidFill>
              <a:schemeClr val="accent3"/>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Brasil 2018¹</c:v>
                </c:pt>
                <c:pt idx="1">
                  <c:v>Alianças 2019²</c:v>
                </c:pt>
                <c:pt idx="2">
                  <c:v>Mundo 2019²</c:v>
                </c:pt>
              </c:strCache>
            </c:strRef>
          </c:cat>
          <c:val>
            <c:numRef>
              <c:f>Planilha1!$B$4:$D$4</c:f>
              <c:numCache>
                <c:formatCode>0.0%</c:formatCode>
                <c:ptCount val="3"/>
                <c:pt idx="0">
                  <c:v>0.129</c:v>
                </c:pt>
                <c:pt idx="1">
                  <c:v>0.17100000000000001</c:v>
                </c:pt>
                <c:pt idx="2">
                  <c:v>0.123</c:v>
                </c:pt>
              </c:numCache>
            </c:numRef>
          </c:val>
          <c:extLst>
            <c:ext xmlns:c16="http://schemas.microsoft.com/office/drawing/2014/chart" uri="{C3380CC4-5D6E-409C-BE32-E72D297353CC}">
              <c16:uniqueId val="{00000002-7742-414A-85D4-DC9F82AD50B2}"/>
            </c:ext>
          </c:extLst>
        </c:ser>
        <c:ser>
          <c:idx val="3"/>
          <c:order val="3"/>
          <c:tx>
            <c:strRef>
              <c:f>Planilha1!$A$5</c:f>
              <c:strCache>
                <c:ptCount val="1"/>
                <c:pt idx="0">
                  <c:v>4º player</c:v>
                </c:pt>
              </c:strCache>
            </c:strRef>
          </c:tx>
          <c:spPr>
            <a:solidFill>
              <a:srgbClr val="584789"/>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Brasil 2018¹</c:v>
                </c:pt>
                <c:pt idx="1">
                  <c:v>Alianças 2019²</c:v>
                </c:pt>
                <c:pt idx="2">
                  <c:v>Mundo 2019²</c:v>
                </c:pt>
              </c:strCache>
            </c:strRef>
          </c:cat>
          <c:val>
            <c:numRef>
              <c:f>Planilha1!$B$5:$D$5</c:f>
              <c:numCache>
                <c:formatCode>0.0%</c:formatCode>
                <c:ptCount val="3"/>
                <c:pt idx="0">
                  <c:v>0.123</c:v>
                </c:pt>
                <c:pt idx="1">
                  <c:v>0</c:v>
                </c:pt>
                <c:pt idx="2">
                  <c:v>0.11600000000000001</c:v>
                </c:pt>
              </c:numCache>
            </c:numRef>
          </c:val>
          <c:extLst>
            <c:ext xmlns:c16="http://schemas.microsoft.com/office/drawing/2014/chart" uri="{C3380CC4-5D6E-409C-BE32-E72D297353CC}">
              <c16:uniqueId val="{00000003-7742-414A-85D4-DC9F82AD50B2}"/>
            </c:ext>
          </c:extLst>
        </c:ser>
        <c:ser>
          <c:idx val="4"/>
          <c:order val="4"/>
          <c:tx>
            <c:strRef>
              <c:f>Planilha1!$A$6</c:f>
              <c:strCache>
                <c:ptCount val="1"/>
                <c:pt idx="0">
                  <c:v>5º player</c:v>
                </c:pt>
              </c:strCache>
            </c:strRef>
          </c:tx>
          <c:spPr>
            <a:solidFill>
              <a:srgbClr val="008C8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Brasil 2018¹</c:v>
                </c:pt>
                <c:pt idx="1">
                  <c:v>Alianças 2019²</c:v>
                </c:pt>
                <c:pt idx="2">
                  <c:v>Mundo 2019²</c:v>
                </c:pt>
              </c:strCache>
            </c:strRef>
          </c:cat>
          <c:val>
            <c:numRef>
              <c:f>Planilha1!$B$6:$D$6</c:f>
              <c:numCache>
                <c:formatCode>0.0%</c:formatCode>
                <c:ptCount val="3"/>
                <c:pt idx="0">
                  <c:v>3.1E-2</c:v>
                </c:pt>
                <c:pt idx="1">
                  <c:v>0</c:v>
                </c:pt>
                <c:pt idx="2">
                  <c:v>7.3999999999999996E-2</c:v>
                </c:pt>
              </c:numCache>
            </c:numRef>
          </c:val>
          <c:extLst>
            <c:ext xmlns:c16="http://schemas.microsoft.com/office/drawing/2014/chart" uri="{C3380CC4-5D6E-409C-BE32-E72D297353CC}">
              <c16:uniqueId val="{00000004-7742-414A-85D4-DC9F82AD50B2}"/>
            </c:ext>
          </c:extLst>
        </c:ser>
        <c:ser>
          <c:idx val="5"/>
          <c:order val="5"/>
          <c:tx>
            <c:strRef>
              <c:f>Planilha1!$A$7</c:f>
              <c:strCache>
                <c:ptCount val="1"/>
                <c:pt idx="0">
                  <c:v>Outros</c:v>
                </c:pt>
              </c:strCache>
            </c:strRef>
          </c:tx>
          <c:spPr>
            <a:solidFill>
              <a:srgbClr val="A3445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Brasil 2018¹</c:v>
                </c:pt>
                <c:pt idx="1">
                  <c:v>Alianças 2019²</c:v>
                </c:pt>
                <c:pt idx="2">
                  <c:v>Mundo 2019²</c:v>
                </c:pt>
              </c:strCache>
            </c:strRef>
          </c:cat>
          <c:val>
            <c:numRef>
              <c:f>Planilha1!$B$7:$D$7</c:f>
              <c:numCache>
                <c:formatCode>0.0%</c:formatCode>
                <c:ptCount val="3"/>
                <c:pt idx="0">
                  <c:v>0.14599999999999991</c:v>
                </c:pt>
                <c:pt idx="1">
                  <c:v>0.20499999999999996</c:v>
                </c:pt>
                <c:pt idx="2">
                  <c:v>0.3590000000000001</c:v>
                </c:pt>
              </c:numCache>
            </c:numRef>
          </c:val>
          <c:extLst>
            <c:ext xmlns:c16="http://schemas.microsoft.com/office/drawing/2014/chart" uri="{C3380CC4-5D6E-409C-BE32-E72D297353CC}">
              <c16:uniqueId val="{00000008-7742-414A-85D4-DC9F82AD50B2}"/>
            </c:ext>
          </c:extLst>
        </c:ser>
        <c:dLbls>
          <c:showLegendKey val="0"/>
          <c:showVal val="0"/>
          <c:showCatName val="0"/>
          <c:showSerName val="0"/>
          <c:showPercent val="0"/>
          <c:showBubbleSize val="0"/>
        </c:dLbls>
        <c:gapWidth val="150"/>
        <c:axId val="1843607552"/>
        <c:axId val="1843603200"/>
      </c:barChart>
      <c:catAx>
        <c:axId val="184360755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scaling>
        <c:delete val="1"/>
        <c:axPos val="l"/>
        <c:numFmt formatCode="General" sourceLinked="0"/>
        <c:majorTickMark val="none"/>
        <c:minorTickMark val="none"/>
        <c:tickLblPos val="nextTo"/>
        <c:crossAx val="184360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solidFill>
        <a:sysClr val="window" lastClr="FFFFFF"/>
      </a:solid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i="1" dirty="0"/>
              <a:t>Market </a:t>
            </a:r>
            <a:r>
              <a:rPr lang="pt-BR" i="1" dirty="0" err="1"/>
              <a:t>share</a:t>
            </a:r>
            <a:r>
              <a:rPr lang="pt-BR" dirty="0"/>
              <a:t> dos quatro</a:t>
            </a:r>
            <a:r>
              <a:rPr lang="pt-BR" baseline="0" dirty="0"/>
              <a:t> maiores armadores</a:t>
            </a:r>
            <a:endParaRPr lang="pt-B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clustered"/>
        <c:varyColors val="0"/>
        <c:ser>
          <c:idx val="0"/>
          <c:order val="0"/>
          <c:tx>
            <c:strRef>
              <c:f>Planilha1!$A$2</c:f>
              <c:strCache>
                <c:ptCount val="1"/>
                <c:pt idx="0">
                  <c:v>Mundo</c:v>
                </c:pt>
              </c:strCache>
            </c:strRef>
          </c:tx>
          <c:spPr>
            <a:solidFill>
              <a:srgbClr val="01567E"/>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0.39700000000000002</c:v>
                </c:pt>
                <c:pt idx="1">
                  <c:v>0.41</c:v>
                </c:pt>
                <c:pt idx="2">
                  <c:v>0.41499999999999998</c:v>
                </c:pt>
                <c:pt idx="3">
                  <c:v>0.43</c:v>
                </c:pt>
                <c:pt idx="4">
                  <c:v>0.44</c:v>
                </c:pt>
                <c:pt idx="5">
                  <c:v>0.49</c:v>
                </c:pt>
                <c:pt idx="6">
                  <c:v>0.51300000000000001</c:v>
                </c:pt>
                <c:pt idx="7">
                  <c:v>0.56999999999999995</c:v>
                </c:pt>
              </c:numCache>
            </c:numRef>
          </c:val>
          <c:extLst>
            <c:ext xmlns:c16="http://schemas.microsoft.com/office/drawing/2014/chart" uri="{C3380CC4-5D6E-409C-BE32-E72D297353CC}">
              <c16:uniqueId val="{00000000-7742-414A-85D4-DC9F82AD50B2}"/>
            </c:ext>
          </c:extLst>
        </c:ser>
        <c:ser>
          <c:idx val="1"/>
          <c:order val="1"/>
          <c:tx>
            <c:strRef>
              <c:f>Planilha1!$A$3</c:f>
              <c:strCache>
                <c:ptCount val="1"/>
                <c:pt idx="0">
                  <c:v>Brasil</c:v>
                </c:pt>
              </c:strCache>
            </c:strRef>
          </c:tx>
          <c:spPr>
            <a:solidFill>
              <a:srgbClr val="BEBE7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0.59299999999999997</c:v>
                </c:pt>
                <c:pt idx="1">
                  <c:v>0.56799999999999995</c:v>
                </c:pt>
                <c:pt idx="2">
                  <c:v>0.59699999999999998</c:v>
                </c:pt>
                <c:pt idx="3">
                  <c:v>0.56499999999999995</c:v>
                </c:pt>
                <c:pt idx="4">
                  <c:v>0.63200000000000001</c:v>
                </c:pt>
                <c:pt idx="5">
                  <c:v>0.70899999999999996</c:v>
                </c:pt>
                <c:pt idx="6">
                  <c:v>0.72799999999999998</c:v>
                </c:pt>
                <c:pt idx="7">
                  <c:v>0.81699999999999995</c:v>
                </c:pt>
              </c:numCache>
            </c:numRef>
          </c:val>
          <c:extLst>
            <c:ext xmlns:c16="http://schemas.microsoft.com/office/drawing/2014/chart" uri="{C3380CC4-5D6E-409C-BE32-E72D297353CC}">
              <c16:uniqueId val="{00000001-7742-414A-85D4-DC9F82AD50B2}"/>
            </c:ext>
          </c:extLst>
        </c:ser>
        <c:dLbls>
          <c:showLegendKey val="0"/>
          <c:showVal val="0"/>
          <c:showCatName val="0"/>
          <c:showSerName val="0"/>
          <c:showPercent val="0"/>
          <c:showBubbleSize val="0"/>
        </c:dLbls>
        <c:gapWidth val="70"/>
        <c:axId val="1843607552"/>
        <c:axId val="1843603200"/>
      </c:barChart>
      <c:catAx>
        <c:axId val="184360755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scaling>
        <c:delete val="1"/>
        <c:axPos val="l"/>
        <c:majorGridlines>
          <c:spPr>
            <a:ln w="9525" cap="flat" cmpd="sng" algn="ctr">
              <a:solidFill>
                <a:schemeClr val="bg1">
                  <a:lumMod val="95000"/>
                </a:schemeClr>
              </a:solidFill>
              <a:round/>
            </a:ln>
            <a:effectLst/>
          </c:spPr>
        </c:majorGridlines>
        <c:numFmt formatCode="General" sourceLinked="0"/>
        <c:majorTickMark val="none"/>
        <c:minorTickMark val="none"/>
        <c:tickLblPos val="nextTo"/>
        <c:crossAx val="184360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solidFill>
        <a:sysClr val="window" lastClr="FFFFFF"/>
      </a:solid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Plan1!$B$1</c:f>
              <c:strCache>
                <c:ptCount val="1"/>
                <c:pt idx="0">
                  <c:v>Série 1</c:v>
                </c:pt>
              </c:strCache>
            </c:strRef>
          </c:tx>
          <c:spPr>
            <a:gradFill>
              <a:gsLst>
                <a:gs pos="0">
                  <a:srgbClr val="52739A"/>
                </a:gs>
                <a:gs pos="100000">
                  <a:srgbClr val="52739A"/>
                </a:gs>
                <a:gs pos="50000">
                  <a:srgbClr val="91CCFF"/>
                </a:gs>
              </a:gsLst>
              <a:lin ang="5400000" scaled="0"/>
            </a:gradFill>
            <a:ln>
              <a:solidFill>
                <a:schemeClr val="tx1">
                  <a:lumMod val="75000"/>
                  <a:lumOff val="25000"/>
                </a:schemeClr>
              </a:solidFill>
            </a:ln>
          </c:spPr>
          <c:invertIfNegative val="0"/>
          <c:cat>
            <c:strRef>
              <c:f>Plan1!$A$2:$A$4</c:f>
              <c:strCache>
                <c:ptCount val="3"/>
                <c:pt idx="0">
                  <c:v>Categoria 1</c:v>
                </c:pt>
                <c:pt idx="1">
                  <c:v>Categoria 2</c:v>
                </c:pt>
                <c:pt idx="2">
                  <c:v>Categoria 3</c:v>
                </c:pt>
              </c:strCache>
            </c:strRef>
          </c:cat>
          <c:val>
            <c:numRef>
              <c:f>Plan1!$B$2:$B$4</c:f>
              <c:numCache>
                <c:formatCode>General</c:formatCode>
                <c:ptCount val="3"/>
                <c:pt idx="0">
                  <c:v>98.5</c:v>
                </c:pt>
                <c:pt idx="1">
                  <c:v>80</c:v>
                </c:pt>
                <c:pt idx="2">
                  <c:v>45</c:v>
                </c:pt>
              </c:numCache>
            </c:numRef>
          </c:val>
          <c:extLst>
            <c:ext xmlns:c16="http://schemas.microsoft.com/office/drawing/2014/chart" uri="{C3380CC4-5D6E-409C-BE32-E72D297353CC}">
              <c16:uniqueId val="{00000000-0DF5-4042-A98E-7C05696AD9D1}"/>
            </c:ext>
          </c:extLst>
        </c:ser>
        <c:ser>
          <c:idx val="1"/>
          <c:order val="1"/>
          <c:tx>
            <c:strRef>
              <c:f>Plan1!$C$1</c:f>
              <c:strCache>
                <c:ptCount val="1"/>
                <c:pt idx="0">
                  <c:v>Série 2</c:v>
                </c:pt>
              </c:strCache>
            </c:strRef>
          </c:tx>
          <c:spPr>
            <a:gradFill>
              <a:gsLst>
                <a:gs pos="0">
                  <a:srgbClr val="3A357F"/>
                </a:gs>
                <a:gs pos="100000">
                  <a:srgbClr val="3A357F"/>
                </a:gs>
                <a:gs pos="50000">
                  <a:srgbClr val="6D75CF"/>
                </a:gs>
              </a:gsLst>
              <a:lin ang="5400000" scaled="0"/>
            </a:gradFill>
            <a:ln>
              <a:solidFill>
                <a:schemeClr val="tx1">
                  <a:lumMod val="75000"/>
                  <a:lumOff val="25000"/>
                </a:schemeClr>
              </a:solidFill>
            </a:ln>
          </c:spPr>
          <c:invertIfNegative val="0"/>
          <c:cat>
            <c:strRef>
              <c:f>Plan1!$A$2:$A$4</c:f>
              <c:strCache>
                <c:ptCount val="3"/>
                <c:pt idx="0">
                  <c:v>Categoria 1</c:v>
                </c:pt>
                <c:pt idx="1">
                  <c:v>Categoria 2</c:v>
                </c:pt>
                <c:pt idx="2">
                  <c:v>Categoria 3</c:v>
                </c:pt>
              </c:strCache>
            </c:strRef>
          </c:cat>
          <c:val>
            <c:numRef>
              <c:f>Plan1!$C$2:$C$4</c:f>
              <c:numCache>
                <c:formatCode>General</c:formatCode>
                <c:ptCount val="3"/>
                <c:pt idx="0">
                  <c:v>1.5</c:v>
                </c:pt>
                <c:pt idx="1">
                  <c:v>20</c:v>
                </c:pt>
                <c:pt idx="2">
                  <c:v>55</c:v>
                </c:pt>
              </c:numCache>
            </c:numRef>
          </c:val>
          <c:extLst>
            <c:ext xmlns:c16="http://schemas.microsoft.com/office/drawing/2014/chart" uri="{C3380CC4-5D6E-409C-BE32-E72D297353CC}">
              <c16:uniqueId val="{00000001-0DF5-4042-A98E-7C05696AD9D1}"/>
            </c:ext>
          </c:extLst>
        </c:ser>
        <c:dLbls>
          <c:showLegendKey val="0"/>
          <c:showVal val="0"/>
          <c:showCatName val="0"/>
          <c:showSerName val="0"/>
          <c:showPercent val="0"/>
          <c:showBubbleSize val="0"/>
        </c:dLbls>
        <c:gapWidth val="100"/>
        <c:overlap val="100"/>
        <c:axId val="1686684016"/>
        <c:axId val="1686668784"/>
      </c:barChart>
      <c:catAx>
        <c:axId val="1686684016"/>
        <c:scaling>
          <c:orientation val="maxMin"/>
        </c:scaling>
        <c:delete val="1"/>
        <c:axPos val="l"/>
        <c:numFmt formatCode="General" sourceLinked="1"/>
        <c:majorTickMark val="out"/>
        <c:minorTickMark val="none"/>
        <c:tickLblPos val="nextTo"/>
        <c:crossAx val="1686668784"/>
        <c:crosses val="autoZero"/>
        <c:auto val="1"/>
        <c:lblAlgn val="ctr"/>
        <c:lblOffset val="100"/>
        <c:noMultiLvlLbl val="0"/>
      </c:catAx>
      <c:valAx>
        <c:axId val="1686668784"/>
        <c:scaling>
          <c:orientation val="minMax"/>
        </c:scaling>
        <c:delete val="0"/>
        <c:axPos val="t"/>
        <c:majorGridlines>
          <c:spPr>
            <a:ln>
              <a:solidFill>
                <a:schemeClr val="bg1">
                  <a:lumMod val="65000"/>
                </a:schemeClr>
              </a:solidFill>
            </a:ln>
          </c:spPr>
        </c:majorGridlines>
        <c:numFmt formatCode="0%" sourceLinked="1"/>
        <c:majorTickMark val="out"/>
        <c:minorTickMark val="none"/>
        <c:tickLblPos val="nextTo"/>
        <c:spPr>
          <a:ln>
            <a:solidFill>
              <a:sysClr val="windowText" lastClr="000000">
                <a:lumMod val="50000"/>
                <a:lumOff val="50000"/>
              </a:sysClr>
            </a:solidFill>
          </a:ln>
        </c:spPr>
        <c:txPr>
          <a:bodyPr/>
          <a:lstStyle/>
          <a:p>
            <a:pPr>
              <a:defRPr sz="1400"/>
            </a:pPr>
            <a:endParaRPr lang="pt-BR"/>
          </a:p>
        </c:txPr>
        <c:crossAx val="1686684016"/>
        <c:crosses val="autoZero"/>
        <c:crossBetween val="between"/>
      </c:valAx>
      <c:spPr>
        <a:solidFill>
          <a:sysClr val="window" lastClr="FFFFFF"/>
        </a:solidFill>
        <a:ln>
          <a:solidFill>
            <a:sysClr val="windowText" lastClr="000000">
              <a:lumMod val="50000"/>
              <a:lumOff val="50000"/>
            </a:sysClr>
          </a:solidFill>
        </a:ln>
      </c:spPr>
    </c:plotArea>
    <c:plotVisOnly val="1"/>
    <c:dispBlanksAs val="gap"/>
    <c:showDLblsOverMax val="0"/>
  </c:chart>
  <c:txPr>
    <a:bodyPr/>
    <a:lstStyle/>
    <a:p>
      <a:pPr>
        <a:defRPr sz="1800"/>
      </a:pPr>
      <a:endParaRPr lang="pt-B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Planilha1!$A$2</c:f>
              <c:strCache>
                <c:ptCount val="1"/>
                <c:pt idx="0">
                  <c:v>1º player</c:v>
                </c:pt>
              </c:strCache>
            </c:strRef>
          </c:tx>
          <c:spPr>
            <a:solidFill>
              <a:srgbClr val="01567E"/>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3 pl Alianças 2019</c:v>
                </c:pt>
              </c:strCache>
            </c:strRef>
          </c:cat>
          <c:val>
            <c:numRef>
              <c:f>Planilha1!$B$2</c:f>
              <c:numCache>
                <c:formatCode>0.0%</c:formatCode>
                <c:ptCount val="1"/>
                <c:pt idx="0">
                  <c:v>0.4</c:v>
                </c:pt>
              </c:numCache>
            </c:numRef>
          </c:val>
          <c:extLst>
            <c:ext xmlns:c16="http://schemas.microsoft.com/office/drawing/2014/chart" uri="{C3380CC4-5D6E-409C-BE32-E72D297353CC}">
              <c16:uniqueId val="{00000000-7742-414A-85D4-DC9F82AD50B2}"/>
            </c:ext>
          </c:extLst>
        </c:ser>
        <c:ser>
          <c:idx val="1"/>
          <c:order val="1"/>
          <c:tx>
            <c:strRef>
              <c:f>Planilha1!$A$3</c:f>
              <c:strCache>
                <c:ptCount val="1"/>
                <c:pt idx="0">
                  <c:v>2º player</c:v>
                </c:pt>
              </c:strCache>
            </c:strRef>
          </c:tx>
          <c:spPr>
            <a:solidFill>
              <a:srgbClr val="BEBE7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3 pl Alianças 2019</c:v>
                </c:pt>
              </c:strCache>
            </c:strRef>
          </c:cat>
          <c:val>
            <c:numRef>
              <c:f>Planilha1!$B$3</c:f>
              <c:numCache>
                <c:formatCode>0.0%</c:formatCode>
                <c:ptCount val="1"/>
                <c:pt idx="0">
                  <c:v>0.36</c:v>
                </c:pt>
              </c:numCache>
            </c:numRef>
          </c:val>
          <c:extLst>
            <c:ext xmlns:c16="http://schemas.microsoft.com/office/drawing/2014/chart" uri="{C3380CC4-5D6E-409C-BE32-E72D297353CC}">
              <c16:uniqueId val="{00000001-7742-414A-85D4-DC9F82AD50B2}"/>
            </c:ext>
          </c:extLst>
        </c:ser>
        <c:ser>
          <c:idx val="2"/>
          <c:order val="2"/>
          <c:tx>
            <c:strRef>
              <c:f>Planilha1!$A$4</c:f>
              <c:strCache>
                <c:ptCount val="1"/>
                <c:pt idx="0">
                  <c:v>3º player</c:v>
                </c:pt>
              </c:strCache>
            </c:strRef>
          </c:tx>
          <c:spPr>
            <a:solidFill>
              <a:schemeClr val="accent3"/>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3 pl Alianças 2019</c:v>
                </c:pt>
              </c:strCache>
            </c:strRef>
          </c:cat>
          <c:val>
            <c:numRef>
              <c:f>Planilha1!$B$4</c:f>
              <c:numCache>
                <c:formatCode>0.0%</c:formatCode>
                <c:ptCount val="1"/>
                <c:pt idx="0">
                  <c:v>0.24</c:v>
                </c:pt>
              </c:numCache>
            </c:numRef>
          </c:val>
          <c:extLst>
            <c:ext xmlns:c16="http://schemas.microsoft.com/office/drawing/2014/chart" uri="{C3380CC4-5D6E-409C-BE32-E72D297353CC}">
              <c16:uniqueId val="{00000002-7742-414A-85D4-DC9F82AD50B2}"/>
            </c:ext>
          </c:extLst>
        </c:ser>
        <c:ser>
          <c:idx val="3"/>
          <c:order val="3"/>
          <c:tx>
            <c:strRef>
              <c:f>Planilha1!$A$5</c:f>
              <c:strCache>
                <c:ptCount val="1"/>
                <c:pt idx="0">
                  <c:v>4º player</c:v>
                </c:pt>
              </c:strCache>
            </c:strRef>
          </c:tx>
          <c:spPr>
            <a:solidFill>
              <a:srgbClr val="584789"/>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3 pl Alianças 2019</c:v>
                </c:pt>
              </c:strCache>
            </c:strRef>
          </c:cat>
          <c:val>
            <c:numRef>
              <c:f>Planilha1!$B$5</c:f>
              <c:numCache>
                <c:formatCode>0.0%</c:formatCode>
                <c:ptCount val="1"/>
              </c:numCache>
            </c:numRef>
          </c:val>
          <c:extLst>
            <c:ext xmlns:c16="http://schemas.microsoft.com/office/drawing/2014/chart" uri="{C3380CC4-5D6E-409C-BE32-E72D297353CC}">
              <c16:uniqueId val="{00000003-7742-414A-85D4-DC9F82AD50B2}"/>
            </c:ext>
          </c:extLst>
        </c:ser>
        <c:ser>
          <c:idx val="4"/>
          <c:order val="4"/>
          <c:tx>
            <c:strRef>
              <c:f>Planilha1!$A$6</c:f>
              <c:strCache>
                <c:ptCount val="1"/>
                <c:pt idx="0">
                  <c:v>5º player</c:v>
                </c:pt>
              </c:strCache>
            </c:strRef>
          </c:tx>
          <c:spPr>
            <a:solidFill>
              <a:srgbClr val="008C8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3 pl Alianças 2019</c:v>
                </c:pt>
              </c:strCache>
            </c:strRef>
          </c:cat>
          <c:val>
            <c:numRef>
              <c:f>Planilha1!$B$6</c:f>
              <c:numCache>
                <c:formatCode>0.0%</c:formatCode>
                <c:ptCount val="1"/>
              </c:numCache>
            </c:numRef>
          </c:val>
          <c:extLst>
            <c:ext xmlns:c16="http://schemas.microsoft.com/office/drawing/2014/chart" uri="{C3380CC4-5D6E-409C-BE32-E72D297353CC}">
              <c16:uniqueId val="{00000004-7742-414A-85D4-DC9F82AD50B2}"/>
            </c:ext>
          </c:extLst>
        </c:ser>
        <c:ser>
          <c:idx val="5"/>
          <c:order val="5"/>
          <c:tx>
            <c:strRef>
              <c:f>Planilha1!$A$7</c:f>
              <c:strCache>
                <c:ptCount val="1"/>
                <c:pt idx="0">
                  <c:v>Outros</c:v>
                </c:pt>
              </c:strCache>
            </c:strRef>
          </c:tx>
          <c:spPr>
            <a:solidFill>
              <a:srgbClr val="A3445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3 pl Alianças 2019</c:v>
                </c:pt>
              </c:strCache>
            </c:strRef>
          </c:cat>
          <c:val>
            <c:numRef>
              <c:f>Planilha1!$B$7</c:f>
              <c:numCache>
                <c:formatCode>0.0%</c:formatCode>
                <c:ptCount val="1"/>
              </c:numCache>
            </c:numRef>
          </c:val>
          <c:extLst>
            <c:ext xmlns:c16="http://schemas.microsoft.com/office/drawing/2014/chart" uri="{C3380CC4-5D6E-409C-BE32-E72D297353CC}">
              <c16:uniqueId val="{00000008-7742-414A-85D4-DC9F82AD50B2}"/>
            </c:ext>
          </c:extLst>
        </c:ser>
        <c:dLbls>
          <c:showLegendKey val="0"/>
          <c:showVal val="0"/>
          <c:showCatName val="0"/>
          <c:showSerName val="0"/>
          <c:showPercent val="0"/>
          <c:showBubbleSize val="0"/>
        </c:dLbls>
        <c:gapWidth val="70"/>
        <c:axId val="1843607552"/>
        <c:axId val="1843603200"/>
      </c:barChart>
      <c:catAx>
        <c:axId val="1843607552"/>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max val="0.5"/>
          <c:min val="0"/>
        </c:scaling>
        <c:delete val="1"/>
        <c:axPos val="l"/>
        <c:numFmt formatCode="General" sourceLinked="0"/>
        <c:majorTickMark val="out"/>
        <c:minorTickMark val="none"/>
        <c:tickLblPos val="nextTo"/>
        <c:crossAx val="1843607552"/>
        <c:crosses val="autoZero"/>
        <c:crossBetween val="between"/>
      </c:valAx>
      <c:spPr>
        <a:noFill/>
        <a:ln>
          <a:noFill/>
        </a:ln>
        <a:effectLst/>
      </c:spPr>
    </c:plotArea>
    <c:legend>
      <c:legendPos val="r"/>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Planilha1!$A$2</c:f>
              <c:strCache>
                <c:ptCount val="1"/>
                <c:pt idx="0">
                  <c:v>1º player</c:v>
                </c:pt>
              </c:strCache>
            </c:strRef>
          </c:tx>
          <c:spPr>
            <a:solidFill>
              <a:srgbClr val="01567E"/>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Planilha1!$B$2</c:f>
              <c:numCache>
                <c:formatCode>0.0%</c:formatCode>
                <c:ptCount val="1"/>
                <c:pt idx="0">
                  <c:v>0.4</c:v>
                </c:pt>
              </c:numCache>
            </c:numRef>
          </c:val>
          <c:extLst>
            <c:ext xmlns:c16="http://schemas.microsoft.com/office/drawing/2014/chart" uri="{C3380CC4-5D6E-409C-BE32-E72D297353CC}">
              <c16:uniqueId val="{00000000-7742-414A-85D4-DC9F82AD50B2}"/>
            </c:ext>
          </c:extLst>
        </c:ser>
        <c:ser>
          <c:idx val="1"/>
          <c:order val="1"/>
          <c:tx>
            <c:strRef>
              <c:f>Planilha1!$A$3</c:f>
              <c:strCache>
                <c:ptCount val="1"/>
                <c:pt idx="0">
                  <c:v>2º player</c:v>
                </c:pt>
              </c:strCache>
            </c:strRef>
          </c:tx>
          <c:spPr>
            <a:solidFill>
              <a:srgbClr val="BEBE7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Planilha1!$B$3</c:f>
              <c:numCache>
                <c:formatCode>0.0%</c:formatCode>
                <c:ptCount val="1"/>
                <c:pt idx="0">
                  <c:v>0.17</c:v>
                </c:pt>
              </c:numCache>
            </c:numRef>
          </c:val>
          <c:extLst>
            <c:ext xmlns:c16="http://schemas.microsoft.com/office/drawing/2014/chart" uri="{C3380CC4-5D6E-409C-BE32-E72D297353CC}">
              <c16:uniqueId val="{00000001-7742-414A-85D4-DC9F82AD50B2}"/>
            </c:ext>
          </c:extLst>
        </c:ser>
        <c:ser>
          <c:idx val="2"/>
          <c:order val="2"/>
          <c:tx>
            <c:strRef>
              <c:f>Planilha1!$A$4</c:f>
              <c:strCache>
                <c:ptCount val="1"/>
                <c:pt idx="0">
                  <c:v>3º player</c:v>
                </c:pt>
              </c:strCache>
            </c:strRef>
          </c:tx>
          <c:spPr>
            <a:solidFill>
              <a:schemeClr val="accent3"/>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Planilha1!$B$4</c:f>
              <c:numCache>
                <c:formatCode>0.0%</c:formatCode>
                <c:ptCount val="1"/>
                <c:pt idx="0">
                  <c:v>0.13</c:v>
                </c:pt>
              </c:numCache>
            </c:numRef>
          </c:val>
          <c:extLst>
            <c:ext xmlns:c16="http://schemas.microsoft.com/office/drawing/2014/chart" uri="{C3380CC4-5D6E-409C-BE32-E72D297353CC}">
              <c16:uniqueId val="{00000002-7742-414A-85D4-DC9F82AD50B2}"/>
            </c:ext>
          </c:extLst>
        </c:ser>
        <c:ser>
          <c:idx val="3"/>
          <c:order val="3"/>
          <c:tx>
            <c:strRef>
              <c:f>Planilha1!$A$5</c:f>
              <c:strCache>
                <c:ptCount val="1"/>
                <c:pt idx="0">
                  <c:v>4º player</c:v>
                </c:pt>
              </c:strCache>
            </c:strRef>
          </c:tx>
          <c:spPr>
            <a:solidFill>
              <a:srgbClr val="584789"/>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Planilha1!$B$5</c:f>
              <c:numCache>
                <c:formatCode>0.0%</c:formatCode>
                <c:ptCount val="1"/>
                <c:pt idx="0">
                  <c:v>0.12</c:v>
                </c:pt>
              </c:numCache>
            </c:numRef>
          </c:val>
          <c:extLst>
            <c:ext xmlns:c16="http://schemas.microsoft.com/office/drawing/2014/chart" uri="{C3380CC4-5D6E-409C-BE32-E72D297353CC}">
              <c16:uniqueId val="{00000003-7742-414A-85D4-DC9F82AD50B2}"/>
            </c:ext>
          </c:extLst>
        </c:ser>
        <c:ser>
          <c:idx val="4"/>
          <c:order val="4"/>
          <c:tx>
            <c:strRef>
              <c:f>Planilha1!$A$6</c:f>
              <c:strCache>
                <c:ptCount val="1"/>
                <c:pt idx="0">
                  <c:v>5º player</c:v>
                </c:pt>
              </c:strCache>
            </c:strRef>
          </c:tx>
          <c:spPr>
            <a:solidFill>
              <a:srgbClr val="008C8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Planilha1!$B$6</c:f>
              <c:numCache>
                <c:formatCode>0.0%</c:formatCode>
                <c:ptCount val="1"/>
                <c:pt idx="0">
                  <c:v>0.03</c:v>
                </c:pt>
              </c:numCache>
            </c:numRef>
          </c:val>
          <c:extLst>
            <c:ext xmlns:c16="http://schemas.microsoft.com/office/drawing/2014/chart" uri="{C3380CC4-5D6E-409C-BE32-E72D297353CC}">
              <c16:uniqueId val="{00000004-7742-414A-85D4-DC9F82AD50B2}"/>
            </c:ext>
          </c:extLst>
        </c:ser>
        <c:ser>
          <c:idx val="5"/>
          <c:order val="5"/>
          <c:tx>
            <c:strRef>
              <c:f>Planilha1!$A$7</c:f>
              <c:strCache>
                <c:ptCount val="1"/>
                <c:pt idx="0">
                  <c:v>Outros¹</c:v>
                </c:pt>
              </c:strCache>
            </c:strRef>
          </c:tx>
          <c:spPr>
            <a:solidFill>
              <a:srgbClr val="A3445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Planilha1!$B$7</c:f>
              <c:numCache>
                <c:formatCode>0.0%</c:formatCode>
                <c:ptCount val="1"/>
                <c:pt idx="0">
                  <c:v>0.14999999999999991</c:v>
                </c:pt>
              </c:numCache>
            </c:numRef>
          </c:val>
          <c:extLst>
            <c:ext xmlns:c16="http://schemas.microsoft.com/office/drawing/2014/chart" uri="{C3380CC4-5D6E-409C-BE32-E72D297353CC}">
              <c16:uniqueId val="{00000008-7742-414A-85D4-DC9F82AD50B2}"/>
            </c:ext>
          </c:extLst>
        </c:ser>
        <c:dLbls>
          <c:showLegendKey val="0"/>
          <c:showVal val="0"/>
          <c:showCatName val="0"/>
          <c:showSerName val="0"/>
          <c:showPercent val="0"/>
          <c:showBubbleSize val="0"/>
        </c:dLbls>
        <c:gapWidth val="70"/>
        <c:axId val="1843607552"/>
        <c:axId val="1843603200"/>
      </c:barChart>
      <c:catAx>
        <c:axId val="1843607552"/>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max val="0.5"/>
          <c:min val="0"/>
        </c:scaling>
        <c:delete val="1"/>
        <c:axPos val="l"/>
        <c:numFmt formatCode="General" sourceLinked="0"/>
        <c:majorTickMark val="out"/>
        <c:minorTickMark val="none"/>
        <c:tickLblPos val="nextTo"/>
        <c:crossAx val="1843607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Planilha1!$A$2</c:f>
              <c:strCache>
                <c:ptCount val="1"/>
                <c:pt idx="0">
                  <c:v>1º player</c:v>
                </c:pt>
              </c:strCache>
            </c:strRef>
          </c:tx>
          <c:spPr>
            <a:solidFill>
              <a:srgbClr val="01567E"/>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Planilha1!$B$2</c:f>
              <c:numCache>
                <c:formatCode>0.0%</c:formatCode>
                <c:ptCount val="1"/>
                <c:pt idx="0">
                  <c:v>0.33</c:v>
                </c:pt>
              </c:numCache>
            </c:numRef>
          </c:val>
          <c:extLst>
            <c:ext xmlns:c16="http://schemas.microsoft.com/office/drawing/2014/chart" uri="{C3380CC4-5D6E-409C-BE32-E72D297353CC}">
              <c16:uniqueId val="{00000000-7742-414A-85D4-DC9F82AD50B2}"/>
            </c:ext>
          </c:extLst>
        </c:ser>
        <c:ser>
          <c:idx val="1"/>
          <c:order val="1"/>
          <c:tx>
            <c:strRef>
              <c:f>Planilha1!$A$3</c:f>
              <c:strCache>
                <c:ptCount val="1"/>
                <c:pt idx="0">
                  <c:v>2º player</c:v>
                </c:pt>
              </c:strCache>
            </c:strRef>
          </c:tx>
          <c:spPr>
            <a:solidFill>
              <a:srgbClr val="BEBE7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Planilha1!$B$3</c:f>
              <c:numCache>
                <c:formatCode>0.0%</c:formatCode>
                <c:ptCount val="1"/>
                <c:pt idx="0">
                  <c:v>0.3</c:v>
                </c:pt>
              </c:numCache>
            </c:numRef>
          </c:val>
          <c:extLst>
            <c:ext xmlns:c16="http://schemas.microsoft.com/office/drawing/2014/chart" uri="{C3380CC4-5D6E-409C-BE32-E72D297353CC}">
              <c16:uniqueId val="{00000001-7742-414A-85D4-DC9F82AD50B2}"/>
            </c:ext>
          </c:extLst>
        </c:ser>
        <c:ser>
          <c:idx val="2"/>
          <c:order val="2"/>
          <c:tx>
            <c:strRef>
              <c:f>Planilha1!$A$4</c:f>
              <c:strCache>
                <c:ptCount val="1"/>
                <c:pt idx="0">
                  <c:v>3º player</c:v>
                </c:pt>
              </c:strCache>
            </c:strRef>
          </c:tx>
          <c:spPr>
            <a:solidFill>
              <a:schemeClr val="accent3"/>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Planilha1!$B$4</c:f>
              <c:numCache>
                <c:formatCode>0.0%</c:formatCode>
                <c:ptCount val="1"/>
                <c:pt idx="0">
                  <c:v>0.2</c:v>
                </c:pt>
              </c:numCache>
            </c:numRef>
          </c:val>
          <c:extLst>
            <c:ext xmlns:c16="http://schemas.microsoft.com/office/drawing/2014/chart" uri="{C3380CC4-5D6E-409C-BE32-E72D297353CC}">
              <c16:uniqueId val="{00000002-7742-414A-85D4-DC9F82AD50B2}"/>
            </c:ext>
          </c:extLst>
        </c:ser>
        <c:ser>
          <c:idx val="3"/>
          <c:order val="3"/>
          <c:tx>
            <c:strRef>
              <c:f>Planilha1!$A$5</c:f>
              <c:strCache>
                <c:ptCount val="1"/>
                <c:pt idx="0">
                  <c:v>4º player</c:v>
                </c:pt>
              </c:strCache>
            </c:strRef>
          </c:tx>
          <c:spPr>
            <a:solidFill>
              <a:srgbClr val="584789"/>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Planilha1!$B$5</c:f>
              <c:numCache>
                <c:formatCode>0.0%</c:formatCode>
                <c:ptCount val="1"/>
                <c:pt idx="0">
                  <c:v>0.17</c:v>
                </c:pt>
              </c:numCache>
            </c:numRef>
          </c:val>
          <c:extLst>
            <c:ext xmlns:c16="http://schemas.microsoft.com/office/drawing/2014/chart" uri="{C3380CC4-5D6E-409C-BE32-E72D297353CC}">
              <c16:uniqueId val="{00000003-7742-414A-85D4-DC9F82AD50B2}"/>
            </c:ext>
          </c:extLst>
        </c:ser>
        <c:ser>
          <c:idx val="4"/>
          <c:order val="4"/>
          <c:tx>
            <c:strRef>
              <c:f>Planilha1!$A$6</c:f>
              <c:strCache>
                <c:ptCount val="1"/>
                <c:pt idx="0">
                  <c:v>5º player</c:v>
                </c:pt>
              </c:strCache>
            </c:strRef>
          </c:tx>
          <c:spPr>
            <a:solidFill>
              <a:srgbClr val="008C8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Planilha1!$B$6</c:f>
              <c:numCache>
                <c:formatCode>0.0%</c:formatCode>
                <c:ptCount val="1"/>
              </c:numCache>
            </c:numRef>
          </c:val>
          <c:extLst>
            <c:ext xmlns:c16="http://schemas.microsoft.com/office/drawing/2014/chart" uri="{C3380CC4-5D6E-409C-BE32-E72D297353CC}">
              <c16:uniqueId val="{00000004-7742-414A-85D4-DC9F82AD50B2}"/>
            </c:ext>
          </c:extLst>
        </c:ser>
        <c:ser>
          <c:idx val="5"/>
          <c:order val="5"/>
          <c:tx>
            <c:strRef>
              <c:f>Planilha1!$A$7</c:f>
              <c:strCache>
                <c:ptCount val="1"/>
                <c:pt idx="0">
                  <c:v>Outros</c:v>
                </c:pt>
              </c:strCache>
            </c:strRef>
          </c:tx>
          <c:spPr>
            <a:solidFill>
              <a:srgbClr val="A3445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Planilha1!$B$7</c:f>
              <c:numCache>
                <c:formatCode>0.0%</c:formatCode>
                <c:ptCount val="1"/>
              </c:numCache>
            </c:numRef>
          </c:val>
          <c:extLst>
            <c:ext xmlns:c16="http://schemas.microsoft.com/office/drawing/2014/chart" uri="{C3380CC4-5D6E-409C-BE32-E72D297353CC}">
              <c16:uniqueId val="{00000008-7742-414A-85D4-DC9F82AD50B2}"/>
            </c:ext>
          </c:extLst>
        </c:ser>
        <c:dLbls>
          <c:showLegendKey val="0"/>
          <c:showVal val="0"/>
          <c:showCatName val="0"/>
          <c:showSerName val="0"/>
          <c:showPercent val="0"/>
          <c:showBubbleSize val="0"/>
        </c:dLbls>
        <c:gapWidth val="70"/>
        <c:axId val="1843607552"/>
        <c:axId val="1843603200"/>
      </c:barChart>
      <c:catAx>
        <c:axId val="1843607552"/>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max val="0.5"/>
          <c:min val="0"/>
        </c:scaling>
        <c:delete val="1"/>
        <c:axPos val="l"/>
        <c:numFmt formatCode="General" sourceLinked="0"/>
        <c:majorTickMark val="out"/>
        <c:minorTickMark val="none"/>
        <c:tickLblPos val="nextTo"/>
        <c:crossAx val="1843607552"/>
        <c:crosses val="autoZero"/>
        <c:crossBetween val="between"/>
      </c:valAx>
      <c:spPr>
        <a:noFill/>
        <a:ln>
          <a:noFill/>
        </a:ln>
        <a:effectLst/>
      </c:spPr>
    </c:plotArea>
    <c:legend>
      <c:legendPos val="r"/>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Planilha1!$A$2</c:f>
              <c:strCache>
                <c:ptCount val="1"/>
                <c:pt idx="0">
                  <c:v>1º player</c:v>
                </c:pt>
              </c:strCache>
            </c:strRef>
          </c:tx>
          <c:spPr>
            <a:solidFill>
              <a:srgbClr val="01567E"/>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Planilha1!$B$2</c:f>
              <c:numCache>
                <c:formatCode>0.0%</c:formatCode>
                <c:ptCount val="1"/>
                <c:pt idx="0">
                  <c:v>0.18</c:v>
                </c:pt>
              </c:numCache>
            </c:numRef>
          </c:val>
          <c:extLst>
            <c:ext xmlns:c16="http://schemas.microsoft.com/office/drawing/2014/chart" uri="{C3380CC4-5D6E-409C-BE32-E72D297353CC}">
              <c16:uniqueId val="{00000000-7742-414A-85D4-DC9F82AD50B2}"/>
            </c:ext>
          </c:extLst>
        </c:ser>
        <c:ser>
          <c:idx val="1"/>
          <c:order val="1"/>
          <c:tx>
            <c:strRef>
              <c:f>Planilha1!$A$3</c:f>
              <c:strCache>
                <c:ptCount val="1"/>
                <c:pt idx="0">
                  <c:v>2º player</c:v>
                </c:pt>
              </c:strCache>
            </c:strRef>
          </c:tx>
          <c:spPr>
            <a:solidFill>
              <a:srgbClr val="BEBE7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Planilha1!$B$3</c:f>
              <c:numCache>
                <c:formatCode>0.0%</c:formatCode>
                <c:ptCount val="1"/>
                <c:pt idx="0">
                  <c:v>0.15</c:v>
                </c:pt>
              </c:numCache>
            </c:numRef>
          </c:val>
          <c:extLst>
            <c:ext xmlns:c16="http://schemas.microsoft.com/office/drawing/2014/chart" uri="{C3380CC4-5D6E-409C-BE32-E72D297353CC}">
              <c16:uniqueId val="{00000001-7742-414A-85D4-DC9F82AD50B2}"/>
            </c:ext>
          </c:extLst>
        </c:ser>
        <c:ser>
          <c:idx val="2"/>
          <c:order val="2"/>
          <c:tx>
            <c:strRef>
              <c:f>Planilha1!$A$4</c:f>
              <c:strCache>
                <c:ptCount val="1"/>
                <c:pt idx="0">
                  <c:v>3º player</c:v>
                </c:pt>
              </c:strCache>
            </c:strRef>
          </c:tx>
          <c:spPr>
            <a:solidFill>
              <a:schemeClr val="accent3"/>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Planilha1!$B$4</c:f>
              <c:numCache>
                <c:formatCode>0.0%</c:formatCode>
                <c:ptCount val="1"/>
                <c:pt idx="0">
                  <c:v>0.12</c:v>
                </c:pt>
              </c:numCache>
            </c:numRef>
          </c:val>
          <c:extLst>
            <c:ext xmlns:c16="http://schemas.microsoft.com/office/drawing/2014/chart" uri="{C3380CC4-5D6E-409C-BE32-E72D297353CC}">
              <c16:uniqueId val="{00000002-7742-414A-85D4-DC9F82AD50B2}"/>
            </c:ext>
          </c:extLst>
        </c:ser>
        <c:ser>
          <c:idx val="3"/>
          <c:order val="3"/>
          <c:tx>
            <c:strRef>
              <c:f>Planilha1!$A$5</c:f>
              <c:strCache>
                <c:ptCount val="1"/>
                <c:pt idx="0">
                  <c:v>4º player</c:v>
                </c:pt>
              </c:strCache>
            </c:strRef>
          </c:tx>
          <c:spPr>
            <a:solidFill>
              <a:srgbClr val="584789"/>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Planilha1!$B$5</c:f>
              <c:numCache>
                <c:formatCode>0.0%</c:formatCode>
                <c:ptCount val="1"/>
                <c:pt idx="0">
                  <c:v>0.12</c:v>
                </c:pt>
              </c:numCache>
            </c:numRef>
          </c:val>
          <c:extLst>
            <c:ext xmlns:c16="http://schemas.microsoft.com/office/drawing/2014/chart" uri="{C3380CC4-5D6E-409C-BE32-E72D297353CC}">
              <c16:uniqueId val="{00000003-7742-414A-85D4-DC9F82AD50B2}"/>
            </c:ext>
          </c:extLst>
        </c:ser>
        <c:ser>
          <c:idx val="4"/>
          <c:order val="4"/>
          <c:tx>
            <c:strRef>
              <c:f>Planilha1!$A$6</c:f>
              <c:strCache>
                <c:ptCount val="1"/>
                <c:pt idx="0">
                  <c:v>5º player</c:v>
                </c:pt>
              </c:strCache>
            </c:strRef>
          </c:tx>
          <c:spPr>
            <a:solidFill>
              <a:srgbClr val="008C8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Planilha1!$B$6</c:f>
              <c:numCache>
                <c:formatCode>0.0%</c:formatCode>
                <c:ptCount val="1"/>
                <c:pt idx="0">
                  <c:v>7.0000000000000007E-2</c:v>
                </c:pt>
              </c:numCache>
            </c:numRef>
          </c:val>
          <c:extLst>
            <c:ext xmlns:c16="http://schemas.microsoft.com/office/drawing/2014/chart" uri="{C3380CC4-5D6E-409C-BE32-E72D297353CC}">
              <c16:uniqueId val="{00000004-7742-414A-85D4-DC9F82AD50B2}"/>
            </c:ext>
          </c:extLst>
        </c:ser>
        <c:ser>
          <c:idx val="5"/>
          <c:order val="5"/>
          <c:tx>
            <c:strRef>
              <c:f>Planilha1!$A$7</c:f>
              <c:strCache>
                <c:ptCount val="1"/>
                <c:pt idx="0">
                  <c:v>Outros¹</c:v>
                </c:pt>
              </c:strCache>
            </c:strRef>
          </c:tx>
          <c:spPr>
            <a:solidFill>
              <a:srgbClr val="A3445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f>
              <c:strCache>
                <c:ptCount val="1"/>
                <c:pt idx="0">
                  <c:v>Brasil 2018</c:v>
                </c:pt>
              </c:strCache>
            </c:strRef>
          </c:cat>
          <c:val>
            <c:numRef>
              <c:f>Planilha1!$B$7</c:f>
              <c:numCache>
                <c:formatCode>0.0%</c:formatCode>
                <c:ptCount val="1"/>
                <c:pt idx="0">
                  <c:v>0.3600000000000001</c:v>
                </c:pt>
              </c:numCache>
            </c:numRef>
          </c:val>
          <c:extLst>
            <c:ext xmlns:c16="http://schemas.microsoft.com/office/drawing/2014/chart" uri="{C3380CC4-5D6E-409C-BE32-E72D297353CC}">
              <c16:uniqueId val="{00000008-7742-414A-85D4-DC9F82AD50B2}"/>
            </c:ext>
          </c:extLst>
        </c:ser>
        <c:dLbls>
          <c:showLegendKey val="0"/>
          <c:showVal val="0"/>
          <c:showCatName val="0"/>
          <c:showSerName val="0"/>
          <c:showPercent val="0"/>
          <c:showBubbleSize val="0"/>
        </c:dLbls>
        <c:gapWidth val="70"/>
        <c:axId val="1843607552"/>
        <c:axId val="1843603200"/>
      </c:barChart>
      <c:catAx>
        <c:axId val="1843607552"/>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max val="0.5"/>
          <c:min val="0"/>
        </c:scaling>
        <c:delete val="1"/>
        <c:axPos val="l"/>
        <c:numFmt formatCode="General" sourceLinked="0"/>
        <c:majorTickMark val="out"/>
        <c:minorTickMark val="none"/>
        <c:tickLblPos val="nextTo"/>
        <c:crossAx val="1843607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solidFill>
        <a:sysClr val="window" lastClr="FFFFFF"/>
      </a:solid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2862762739367E-2"/>
          <c:y val="3.4847132129997453E-2"/>
          <c:w val="0.9707427447452126"/>
          <c:h val="0.83328397432438872"/>
        </c:manualLayout>
      </c:layout>
      <c:barChart>
        <c:barDir val="col"/>
        <c:grouping val="clustered"/>
        <c:varyColors val="0"/>
        <c:ser>
          <c:idx val="0"/>
          <c:order val="0"/>
          <c:tx>
            <c:strRef>
              <c:f>Planilha1!$B$1</c:f>
              <c:strCache>
                <c:ptCount val="1"/>
                <c:pt idx="0">
                  <c:v>1º player</c:v>
                </c:pt>
              </c:strCache>
            </c:strRef>
          </c:tx>
          <c:spPr>
            <a:solidFill>
              <a:srgbClr val="01567E"/>
            </a:solidFill>
            <a:ln>
              <a:solidFill>
                <a:schemeClr val="bg1"/>
              </a:solidFill>
            </a:ln>
            <a:effectLst/>
          </c:spPr>
          <c:invertIfNegative val="0"/>
          <c:dLbls>
            <c:spPr>
              <a:solidFill>
                <a:srgbClr val="01567E"/>
              </a:solidFill>
              <a:ln>
                <a:noFill/>
              </a:ln>
              <a:effectLst/>
            </c:spPr>
            <c:txPr>
              <a:bodyPr rot="-5400000" spcFirstLastPara="1" vertOverflow="ellipsis" wrap="square" anchor="ctr" anchorCtr="1"/>
              <a:lstStyle/>
              <a:p>
                <a:pPr>
                  <a:defRPr sz="1200" b="0"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Cenário A</c:v>
                </c:pt>
                <c:pt idx="1">
                  <c:v>Cenário B</c:v>
                </c:pt>
                <c:pt idx="2">
                  <c:v>Cenário C</c:v>
                </c:pt>
                <c:pt idx="3">
                  <c:v>Cenário D</c:v>
                </c:pt>
              </c:strCache>
            </c:strRef>
          </c:cat>
          <c:val>
            <c:numRef>
              <c:f>Planilha1!$B$2:$B$5</c:f>
              <c:numCache>
                <c:formatCode>#,##0</c:formatCode>
                <c:ptCount val="4"/>
                <c:pt idx="0">
                  <c:v>1627113.2000000002</c:v>
                </c:pt>
                <c:pt idx="1">
                  <c:v>732200.94</c:v>
                </c:pt>
                <c:pt idx="2">
                  <c:v>1342368.3900000001</c:v>
                </c:pt>
                <c:pt idx="3">
                  <c:v>1667791.0299999998</c:v>
                </c:pt>
              </c:numCache>
            </c:numRef>
          </c:val>
          <c:extLst>
            <c:ext xmlns:c16="http://schemas.microsoft.com/office/drawing/2014/chart" uri="{C3380CC4-5D6E-409C-BE32-E72D297353CC}">
              <c16:uniqueId val="{00000000-7742-414A-85D4-DC9F82AD50B2}"/>
            </c:ext>
          </c:extLst>
        </c:ser>
        <c:ser>
          <c:idx val="1"/>
          <c:order val="1"/>
          <c:tx>
            <c:strRef>
              <c:f>Planilha1!$C$1</c:f>
              <c:strCache>
                <c:ptCount val="1"/>
                <c:pt idx="0">
                  <c:v>2º player</c:v>
                </c:pt>
              </c:strCache>
            </c:strRef>
          </c:tx>
          <c:spPr>
            <a:solidFill>
              <a:srgbClr val="BEBE7C"/>
            </a:solidFill>
            <a:ln>
              <a:solidFill>
                <a:schemeClr val="bg1"/>
              </a:solidFill>
            </a:ln>
            <a:effectLst/>
          </c:spPr>
          <c:invertIfNegative val="0"/>
          <c:dLbls>
            <c:spPr>
              <a:solidFill>
                <a:srgbClr val="BEBE7C"/>
              </a:solidFill>
              <a:ln>
                <a:noFill/>
              </a:ln>
              <a:effectLst/>
            </c:spPr>
            <c:txPr>
              <a:bodyPr rot="-5400000" spcFirstLastPara="1" vertOverflow="ellipsis" wrap="square" anchor="ctr" anchorCtr="1"/>
              <a:lstStyle/>
              <a:p>
                <a:pPr>
                  <a:defRPr sz="1200" b="0"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Cenário A</c:v>
                </c:pt>
                <c:pt idx="1">
                  <c:v>Cenário B</c:v>
                </c:pt>
                <c:pt idx="2">
                  <c:v>Cenário C</c:v>
                </c:pt>
                <c:pt idx="3">
                  <c:v>Cenário D</c:v>
                </c:pt>
              </c:strCache>
            </c:strRef>
          </c:cat>
          <c:val>
            <c:numRef>
              <c:f>Planilha1!$C$2:$C$5</c:f>
              <c:numCache>
                <c:formatCode>#,##0</c:formatCode>
                <c:ptCount val="4"/>
                <c:pt idx="0">
                  <c:v>691523.1100000001</c:v>
                </c:pt>
                <c:pt idx="1">
                  <c:v>610167.44999999995</c:v>
                </c:pt>
                <c:pt idx="2">
                  <c:v>1220334.8999999999</c:v>
                </c:pt>
                <c:pt idx="3">
                  <c:v>1545757.54</c:v>
                </c:pt>
              </c:numCache>
            </c:numRef>
          </c:val>
          <c:extLst>
            <c:ext xmlns:c16="http://schemas.microsoft.com/office/drawing/2014/chart" uri="{C3380CC4-5D6E-409C-BE32-E72D297353CC}">
              <c16:uniqueId val="{00000001-7742-414A-85D4-DC9F82AD50B2}"/>
            </c:ext>
          </c:extLst>
        </c:ser>
        <c:ser>
          <c:idx val="2"/>
          <c:order val="2"/>
          <c:tx>
            <c:strRef>
              <c:f>Planilha1!$D$1</c:f>
              <c:strCache>
                <c:ptCount val="1"/>
                <c:pt idx="0">
                  <c:v>3º player</c:v>
                </c:pt>
              </c:strCache>
            </c:strRef>
          </c:tx>
          <c:spPr>
            <a:solidFill>
              <a:schemeClr val="accent3"/>
            </a:solidFill>
            <a:ln>
              <a:solidFill>
                <a:schemeClr val="bg1"/>
              </a:solidFill>
            </a:ln>
            <a:effectLst/>
          </c:spPr>
          <c:invertIfNegative val="0"/>
          <c:dLbls>
            <c:spPr>
              <a:solidFill>
                <a:srgbClr val="787A7B"/>
              </a:solid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Cenário A</c:v>
                </c:pt>
                <c:pt idx="1">
                  <c:v>Cenário B</c:v>
                </c:pt>
                <c:pt idx="2">
                  <c:v>Cenário C</c:v>
                </c:pt>
                <c:pt idx="3">
                  <c:v>Cenário D</c:v>
                </c:pt>
              </c:strCache>
            </c:strRef>
          </c:cat>
          <c:val>
            <c:numRef>
              <c:f>Planilha1!$D$2:$D$5</c:f>
              <c:numCache>
                <c:formatCode>#,##0</c:formatCode>
                <c:ptCount val="4"/>
                <c:pt idx="0">
                  <c:v>528811.79</c:v>
                </c:pt>
                <c:pt idx="1">
                  <c:v>488133.95999999996</c:v>
                </c:pt>
                <c:pt idx="2">
                  <c:v>813556.60000000009</c:v>
                </c:pt>
                <c:pt idx="3">
                  <c:v>854234.42999999993</c:v>
                </c:pt>
              </c:numCache>
            </c:numRef>
          </c:val>
          <c:extLst>
            <c:ext xmlns:c16="http://schemas.microsoft.com/office/drawing/2014/chart" uri="{C3380CC4-5D6E-409C-BE32-E72D297353CC}">
              <c16:uniqueId val="{00000002-7742-414A-85D4-DC9F82AD50B2}"/>
            </c:ext>
          </c:extLst>
        </c:ser>
        <c:ser>
          <c:idx val="3"/>
          <c:order val="3"/>
          <c:tx>
            <c:strRef>
              <c:f>Planilha1!$E$1</c:f>
              <c:strCache>
                <c:ptCount val="1"/>
                <c:pt idx="0">
                  <c:v>4º player</c:v>
                </c:pt>
              </c:strCache>
            </c:strRef>
          </c:tx>
          <c:spPr>
            <a:solidFill>
              <a:srgbClr val="584789"/>
            </a:solidFill>
            <a:ln>
              <a:solidFill>
                <a:schemeClr val="bg1"/>
              </a:solidFill>
            </a:ln>
            <a:effectLst/>
          </c:spPr>
          <c:invertIfNegative val="0"/>
          <c:dLbls>
            <c:spPr>
              <a:solidFill>
                <a:srgbClr val="584789"/>
              </a:solidFill>
              <a:ln>
                <a:noFill/>
              </a:ln>
              <a:effectLst/>
            </c:spPr>
            <c:txPr>
              <a:bodyPr rot="-5400000" spcFirstLastPara="1" vertOverflow="ellipsis" wrap="square" anchor="ctr" anchorCtr="1"/>
              <a:lstStyle/>
              <a:p>
                <a:pPr>
                  <a:defRPr sz="1200" b="0"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Cenário A</c:v>
                </c:pt>
                <c:pt idx="1">
                  <c:v>Cenário B</c:v>
                </c:pt>
                <c:pt idx="2">
                  <c:v>Cenário C</c:v>
                </c:pt>
                <c:pt idx="3">
                  <c:v>Cenário D</c:v>
                </c:pt>
              </c:strCache>
            </c:strRef>
          </c:cat>
          <c:val>
            <c:numRef>
              <c:f>Planilha1!$E$2:$E$5</c:f>
              <c:numCache>
                <c:formatCode>#,##0</c:formatCode>
                <c:ptCount val="4"/>
                <c:pt idx="0">
                  <c:v>488133.95999999996</c:v>
                </c:pt>
                <c:pt idx="1">
                  <c:v>488133.95999999996</c:v>
                </c:pt>
                <c:pt idx="2">
                  <c:v>691523.1100000001</c:v>
                </c:pt>
                <c:pt idx="3">
                  <c:v>0</c:v>
                </c:pt>
              </c:numCache>
            </c:numRef>
          </c:val>
          <c:extLst>
            <c:ext xmlns:c16="http://schemas.microsoft.com/office/drawing/2014/chart" uri="{C3380CC4-5D6E-409C-BE32-E72D297353CC}">
              <c16:uniqueId val="{00000003-7742-414A-85D4-DC9F82AD50B2}"/>
            </c:ext>
          </c:extLst>
        </c:ser>
        <c:ser>
          <c:idx val="4"/>
          <c:order val="4"/>
          <c:tx>
            <c:strRef>
              <c:f>Planilha1!$F$1</c:f>
              <c:strCache>
                <c:ptCount val="1"/>
                <c:pt idx="0">
                  <c:v>5º player</c:v>
                </c:pt>
              </c:strCache>
            </c:strRef>
          </c:tx>
          <c:spPr>
            <a:solidFill>
              <a:srgbClr val="008C8C"/>
            </a:solidFill>
            <a:ln>
              <a:solidFill>
                <a:schemeClr val="bg1"/>
              </a:solidFill>
            </a:ln>
            <a:effectLst/>
          </c:spPr>
          <c:invertIfNegative val="0"/>
          <c:dLbls>
            <c:spPr>
              <a:solidFill>
                <a:srgbClr val="008C8C"/>
              </a:solidFill>
              <a:ln>
                <a:noFill/>
              </a:ln>
              <a:effectLst/>
            </c:spPr>
            <c:txPr>
              <a:bodyPr rot="-5400000" spcFirstLastPara="1" vertOverflow="ellipsis" wrap="square" anchor="ctr" anchorCtr="1"/>
              <a:lstStyle/>
              <a:p>
                <a:pPr>
                  <a:defRPr sz="1200" b="0"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Cenário A</c:v>
                </c:pt>
                <c:pt idx="1">
                  <c:v>Cenário B</c:v>
                </c:pt>
                <c:pt idx="2">
                  <c:v>Cenário C</c:v>
                </c:pt>
                <c:pt idx="3">
                  <c:v>Cenário D</c:v>
                </c:pt>
              </c:strCache>
            </c:strRef>
          </c:cat>
          <c:val>
            <c:numRef>
              <c:f>Planilha1!$F$2:$F$5</c:f>
              <c:numCache>
                <c:formatCode>#,##0</c:formatCode>
                <c:ptCount val="4"/>
                <c:pt idx="0">
                  <c:v>122033.48999999999</c:v>
                </c:pt>
                <c:pt idx="1">
                  <c:v>284744.81000000006</c:v>
                </c:pt>
                <c:pt idx="2">
                  <c:v>0</c:v>
                </c:pt>
                <c:pt idx="3">
                  <c:v>0</c:v>
                </c:pt>
              </c:numCache>
            </c:numRef>
          </c:val>
          <c:extLst>
            <c:ext xmlns:c16="http://schemas.microsoft.com/office/drawing/2014/chart" uri="{C3380CC4-5D6E-409C-BE32-E72D297353CC}">
              <c16:uniqueId val="{00000004-7742-414A-85D4-DC9F82AD50B2}"/>
            </c:ext>
          </c:extLst>
        </c:ser>
        <c:ser>
          <c:idx val="5"/>
          <c:order val="5"/>
          <c:tx>
            <c:strRef>
              <c:f>Planilha1!$G$1</c:f>
              <c:strCache>
                <c:ptCount val="1"/>
                <c:pt idx="0">
                  <c:v>Outros</c:v>
                </c:pt>
              </c:strCache>
            </c:strRef>
          </c:tx>
          <c:spPr>
            <a:solidFill>
              <a:srgbClr val="A3445C"/>
            </a:solidFill>
            <a:ln>
              <a:solidFill>
                <a:schemeClr val="bg1"/>
              </a:solidFill>
            </a:ln>
            <a:effectLst/>
          </c:spPr>
          <c:invertIfNegative val="0"/>
          <c:dLbls>
            <c:spPr>
              <a:solidFill>
                <a:srgbClr val="A3445C"/>
              </a:solidFill>
              <a:ln>
                <a:noFill/>
              </a:ln>
              <a:effectLst/>
            </c:spPr>
            <c:txPr>
              <a:bodyPr rot="-5400000" spcFirstLastPara="1" vertOverflow="ellipsis" wrap="square" anchor="ctr" anchorCtr="1"/>
              <a:lstStyle/>
              <a:p>
                <a:pPr>
                  <a:defRPr sz="1200" b="0" i="0" u="none" strike="noStrike" kern="1200" baseline="0">
                    <a:solidFill>
                      <a:srgbClr val="FFFFFF"/>
                    </a:solidFill>
                    <a:latin typeface="Tahoma" panose="020B0604030504040204" pitchFamily="34" charset="0"/>
                    <a:ea typeface="Tahoma" panose="020B0604030504040204" pitchFamily="34" charset="0"/>
                    <a:cs typeface="Tahoma" panose="020B0604030504040204" pitchFamily="34" charset="0"/>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Cenário A</c:v>
                </c:pt>
                <c:pt idx="1">
                  <c:v>Cenário B</c:v>
                </c:pt>
                <c:pt idx="2">
                  <c:v>Cenário C</c:v>
                </c:pt>
                <c:pt idx="3">
                  <c:v>Cenário D</c:v>
                </c:pt>
              </c:strCache>
            </c:strRef>
          </c:cat>
          <c:val>
            <c:numRef>
              <c:f>Planilha1!$G$2:$G$5</c:f>
              <c:numCache>
                <c:formatCode>#,##0</c:formatCode>
                <c:ptCount val="4"/>
                <c:pt idx="0">
                  <c:v>610167.44999999995</c:v>
                </c:pt>
                <c:pt idx="1">
                  <c:v>1464401.88</c:v>
                </c:pt>
                <c:pt idx="2">
                  <c:v>0</c:v>
                </c:pt>
                <c:pt idx="3">
                  <c:v>0</c:v>
                </c:pt>
              </c:numCache>
            </c:numRef>
          </c:val>
          <c:extLst>
            <c:ext xmlns:c16="http://schemas.microsoft.com/office/drawing/2014/chart" uri="{C3380CC4-5D6E-409C-BE32-E72D297353CC}">
              <c16:uniqueId val="{00000008-7742-414A-85D4-DC9F82AD50B2}"/>
            </c:ext>
          </c:extLst>
        </c:ser>
        <c:dLbls>
          <c:showLegendKey val="0"/>
          <c:showVal val="0"/>
          <c:showCatName val="0"/>
          <c:showSerName val="0"/>
          <c:showPercent val="0"/>
          <c:showBubbleSize val="0"/>
        </c:dLbls>
        <c:gapWidth val="100"/>
        <c:axId val="1843607552"/>
        <c:axId val="1843603200"/>
      </c:barChart>
      <c:catAx>
        <c:axId val="184360755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843603200"/>
        <c:crosses val="autoZero"/>
        <c:auto val="1"/>
        <c:lblAlgn val="ctr"/>
        <c:lblOffset val="100"/>
        <c:noMultiLvlLbl val="0"/>
      </c:catAx>
      <c:valAx>
        <c:axId val="1843603200"/>
        <c:scaling>
          <c:orientation val="minMax"/>
        </c:scaling>
        <c:delete val="1"/>
        <c:axPos val="l"/>
        <c:numFmt formatCode="General" sourceLinked="0"/>
        <c:majorTickMark val="out"/>
        <c:minorTickMark val="none"/>
        <c:tickLblPos val="nextTo"/>
        <c:crossAx val="184360755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solidFill>
        <a:sysClr val="window" lastClr="FFFFFF"/>
      </a:solid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sz="1300" dirty="0"/>
              <a:t>Participação</a:t>
            </a:r>
            <a:r>
              <a:rPr lang="pt-BR" sz="1300" baseline="0" dirty="0"/>
              <a:t> dos armadores na capacidade mundial</a:t>
            </a:r>
            <a:endParaRPr lang="pt-BR" sz="1300"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percent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dLbls>
            <c:spPr>
              <a:solidFill>
                <a:srgbClr val="01567E"/>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Planilha1!$B$2:$J$2</c:f>
              <c:numCache>
                <c:formatCode>0.0%</c:formatCode>
                <c:ptCount val="9"/>
                <c:pt idx="0">
                  <c:v>0.112</c:v>
                </c:pt>
                <c:pt idx="1">
                  <c:v>0.11799999999999999</c:v>
                </c:pt>
                <c:pt idx="2">
                  <c:v>0.13400000000000001</c:v>
                </c:pt>
                <c:pt idx="3">
                  <c:v>0.1258354894811155</c:v>
                </c:pt>
                <c:pt idx="4">
                  <c:v>0.13450000000000001</c:v>
                </c:pt>
                <c:pt idx="5">
                  <c:v>0.151</c:v>
                </c:pt>
                <c:pt idx="6">
                  <c:v>0.16</c:v>
                </c:pt>
                <c:pt idx="7">
                  <c:v>0.153</c:v>
                </c:pt>
                <c:pt idx="8">
                  <c:v>0.18</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MSC</c:v>
                </c:pt>
              </c:strCache>
            </c:strRef>
          </c:tx>
          <c:spPr>
            <a:solidFill>
              <a:srgbClr val="BEBE7C"/>
            </a:solidFill>
            <a:ln>
              <a:solidFill>
                <a:schemeClr val="bg1"/>
              </a:solidFill>
            </a:ln>
            <a:effectLst/>
          </c:spPr>
          <c:invertIfNegative val="0"/>
          <c:dLbls>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Planilha1!$B$3:$J$3</c:f>
              <c:numCache>
                <c:formatCode>0.0%</c:formatCode>
                <c:ptCount val="9"/>
                <c:pt idx="0">
                  <c:v>0.108</c:v>
                </c:pt>
                <c:pt idx="1">
                  <c:v>0.113</c:v>
                </c:pt>
                <c:pt idx="2">
                  <c:v>0.129</c:v>
                </c:pt>
                <c:pt idx="3">
                  <c:v>0.13101998586548591</c:v>
                </c:pt>
                <c:pt idx="4">
                  <c:v>0.13220000000000001</c:v>
                </c:pt>
                <c:pt idx="5">
                  <c:v>0.13400000000000001</c:v>
                </c:pt>
                <c:pt idx="6">
                  <c:v>0.14599999999999999</c:v>
                </c:pt>
                <c:pt idx="7">
                  <c:v>0.123</c:v>
                </c:pt>
                <c:pt idx="8">
                  <c:v>0.14799999999999999</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COSCO</c:v>
                </c:pt>
              </c:strCache>
            </c:strRef>
          </c:tx>
          <c:spPr>
            <a:solidFill>
              <a:schemeClr val="accent3"/>
            </a:solidFill>
            <a:ln>
              <a:solidFill>
                <a:schemeClr val="bg1"/>
              </a:solidFill>
            </a:ln>
            <a:effectLst/>
          </c:spPr>
          <c:invertIfNegative val="0"/>
          <c:dLbls>
            <c:spPr>
              <a:solidFill>
                <a:schemeClr val="accent3"/>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Planilha1!$B$4:$J$4</c:f>
              <c:numCache>
                <c:formatCode>0.0%</c:formatCode>
                <c:ptCount val="9"/>
                <c:pt idx="0">
                  <c:v>3.5000000000000003E-2</c:v>
                </c:pt>
                <c:pt idx="1">
                  <c:v>3.5000000000000003E-2</c:v>
                </c:pt>
                <c:pt idx="2">
                  <c:v>4.4999999999999998E-2</c:v>
                </c:pt>
                <c:pt idx="3">
                  <c:v>4.4173921811451369E-2</c:v>
                </c:pt>
                <c:pt idx="4">
                  <c:v>4.5499999999999999E-2</c:v>
                </c:pt>
                <c:pt idx="5">
                  <c:v>7.8E-2</c:v>
                </c:pt>
                <c:pt idx="6">
                  <c:v>0.08</c:v>
                </c:pt>
                <c:pt idx="7">
                  <c:v>7.8E-2</c:v>
                </c:pt>
                <c:pt idx="8">
                  <c:v>0.123</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CMA CGM</c:v>
                </c:pt>
              </c:strCache>
            </c:strRef>
          </c:tx>
          <c:spPr>
            <a:solidFill>
              <a:srgbClr val="584789"/>
            </a:solidFill>
            <a:ln>
              <a:solidFill>
                <a:schemeClr val="bg1"/>
              </a:solidFill>
            </a:ln>
            <a:effectLst/>
          </c:spPr>
          <c:invertIfNegative val="0"/>
          <c:dLbls>
            <c:spPr>
              <a:solidFill>
                <a:schemeClr val="accent4"/>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Planilha1!$B$5:$J$5</c:f>
              <c:numCache>
                <c:formatCode>0.0%</c:formatCode>
                <c:ptCount val="9"/>
                <c:pt idx="0">
                  <c:v>6.6000000000000003E-2</c:v>
                </c:pt>
                <c:pt idx="1">
                  <c:v>6.5000000000000002E-2</c:v>
                </c:pt>
                <c:pt idx="2">
                  <c:v>7.1999999999999995E-2</c:v>
                </c:pt>
                <c:pt idx="3">
                  <c:v>7.5724549513833575E-2</c:v>
                </c:pt>
                <c:pt idx="4">
                  <c:v>0.08</c:v>
                </c:pt>
                <c:pt idx="5">
                  <c:v>9.1999999999999998E-2</c:v>
                </c:pt>
                <c:pt idx="6">
                  <c:v>0.111</c:v>
                </c:pt>
                <c:pt idx="7">
                  <c:v>0.10100000000000001</c:v>
                </c:pt>
                <c:pt idx="8">
                  <c:v>0.11600000000000001</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CSCL</c:v>
                </c:pt>
              </c:strCache>
            </c:strRef>
          </c:tx>
          <c:spPr>
            <a:solidFill>
              <a:srgbClr val="008C8C"/>
            </a:solidFill>
            <a:ln>
              <a:solidFill>
                <a:schemeClr val="bg1"/>
              </a:solidFill>
            </a:ln>
            <a:effectLst/>
          </c:spPr>
          <c:invertIfNegative val="0"/>
          <c:dLbls>
            <c:spPr>
              <a:solidFill>
                <a:schemeClr val="accent5"/>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Planilha1!$B$6:$J$6</c:f>
              <c:numCache>
                <c:formatCode>0.0%</c:formatCode>
                <c:ptCount val="9"/>
                <c:pt idx="0">
                  <c:v>2.8000000000000001E-2</c:v>
                </c:pt>
                <c:pt idx="1">
                  <c:v>3.1E-2</c:v>
                </c:pt>
                <c:pt idx="2">
                  <c:v>3.5000000000000003E-2</c:v>
                </c:pt>
                <c:pt idx="3">
                  <c:v>3.7693577513408155E-2</c:v>
                </c:pt>
                <c:pt idx="4">
                  <c:v>0.04</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Hapag-Lloyd</c:v>
                </c:pt>
              </c:strCache>
            </c:strRef>
          </c:tx>
          <c:spPr>
            <a:solidFill>
              <a:srgbClr val="A3445C"/>
            </a:solidFill>
            <a:ln>
              <a:solidFill>
                <a:schemeClr val="bg1"/>
              </a:solidFill>
            </a:ln>
            <a:effectLst/>
          </c:spPr>
          <c:invertIfNegative val="0"/>
          <c:dLbls>
            <c:spPr>
              <a:solidFill>
                <a:srgbClr val="A3445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Planilha1!$B$7:$J$7</c:f>
              <c:numCache>
                <c:formatCode>0.0%</c:formatCode>
                <c:ptCount val="9"/>
                <c:pt idx="0">
                  <c:v>3.4000000000000002E-2</c:v>
                </c:pt>
                <c:pt idx="1">
                  <c:v>3.5999999999999997E-2</c:v>
                </c:pt>
                <c:pt idx="2">
                  <c:v>0.04</c:v>
                </c:pt>
                <c:pt idx="3">
                  <c:v>3.8294600673865017E-2</c:v>
                </c:pt>
                <c:pt idx="4">
                  <c:v>3.9E-2</c:v>
                </c:pt>
                <c:pt idx="5">
                  <c:v>4.8000000000000001E-2</c:v>
                </c:pt>
                <c:pt idx="6">
                  <c:v>5.1999999999999998E-2</c:v>
                </c:pt>
                <c:pt idx="7">
                  <c:v>6.0999999999999999E-2</c:v>
                </c:pt>
                <c:pt idx="8">
                  <c:v>7.3999999999999996E-2</c:v>
                </c:pt>
              </c:numCache>
            </c:numRef>
          </c:val>
          <c:extLst>
            <c:ext xmlns:c16="http://schemas.microsoft.com/office/drawing/2014/chart" uri="{C3380CC4-5D6E-409C-BE32-E72D297353CC}">
              <c16:uniqueId val="{00000005-241A-48DA-B55B-81E84FAC5ABF}"/>
            </c:ext>
          </c:extLst>
        </c:ser>
        <c:ser>
          <c:idx val="6"/>
          <c:order val="6"/>
          <c:tx>
            <c:strRef>
              <c:f>Planilha1!$A$8</c:f>
              <c:strCache>
                <c:ptCount val="1"/>
                <c:pt idx="0">
                  <c:v>ONE</c:v>
                </c:pt>
              </c:strCache>
            </c:strRef>
          </c:tx>
          <c:spPr>
            <a:solidFill>
              <a:srgbClr val="6B92DC"/>
            </a:solidFill>
            <a:ln>
              <a:solidFill>
                <a:schemeClr val="bg1"/>
              </a:solidFill>
            </a:ln>
            <a:effectLst/>
          </c:spPr>
          <c:invertIfNegative val="0"/>
          <c:dLbls>
            <c:spPr>
              <a:solidFill>
                <a:srgbClr val="6B92DC"/>
              </a:solid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Planilha1!$B$8:$J$8</c:f>
              <c:numCache>
                <c:formatCode>General</c:formatCode>
                <c:ptCount val="9"/>
                <c:pt idx="7" formatCode="0.0%">
                  <c:v>6.0999999999999999E-2</c:v>
                </c:pt>
                <c:pt idx="8" formatCode="0.0%">
                  <c:v>6.8000000000000005E-2</c:v>
                </c:pt>
              </c:numCache>
            </c:numRef>
          </c:val>
          <c:extLst>
            <c:ext xmlns:c16="http://schemas.microsoft.com/office/drawing/2014/chart" uri="{C3380CC4-5D6E-409C-BE32-E72D297353CC}">
              <c16:uniqueId val="{00000006-241A-48DA-B55B-81E84FAC5ABF}"/>
            </c:ext>
          </c:extLst>
        </c:ser>
        <c:ser>
          <c:idx val="7"/>
          <c:order val="7"/>
          <c:tx>
            <c:strRef>
              <c:f>Planilha1!$A$9</c:f>
              <c:strCache>
                <c:ptCount val="1"/>
                <c:pt idx="0">
                  <c:v>Evergreen</c:v>
                </c:pt>
              </c:strCache>
            </c:strRef>
          </c:tx>
          <c:spPr>
            <a:solidFill>
              <a:srgbClr val="75A3B9"/>
            </a:solidFill>
            <a:ln>
              <a:solidFill>
                <a:schemeClr val="bg1"/>
              </a:solidFill>
            </a:ln>
            <a:effectLst/>
          </c:spPr>
          <c:invertIfNegative val="0"/>
          <c:dLbls>
            <c:spPr>
              <a:solidFill>
                <a:srgbClr val="75A3B9"/>
              </a:solidFill>
              <a:ln w="3175">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Planilha1!$B$9:$J$9</c:f>
              <c:numCache>
                <c:formatCode>0.0%</c:formatCode>
                <c:ptCount val="9"/>
                <c:pt idx="0">
                  <c:v>3.6999999999999998E-2</c:v>
                </c:pt>
                <c:pt idx="1">
                  <c:v>3.2000000000000001E-2</c:v>
                </c:pt>
                <c:pt idx="2">
                  <c:v>4.3999999999999997E-2</c:v>
                </c:pt>
                <c:pt idx="3">
                  <c:v>5.5349216601034007E-2</c:v>
                </c:pt>
                <c:pt idx="4">
                  <c:v>5.0799999999999998E-2</c:v>
                </c:pt>
                <c:pt idx="5">
                  <c:v>4.7E-2</c:v>
                </c:pt>
                <c:pt idx="6">
                  <c:v>0.05</c:v>
                </c:pt>
                <c:pt idx="7">
                  <c:v>4.3999999999999997E-2</c:v>
                </c:pt>
                <c:pt idx="8">
                  <c:v>5.3999999999999999E-2</c:v>
                </c:pt>
              </c:numCache>
            </c:numRef>
          </c:val>
          <c:extLst>
            <c:ext xmlns:c16="http://schemas.microsoft.com/office/drawing/2014/chart" uri="{C3380CC4-5D6E-409C-BE32-E72D297353CC}">
              <c16:uniqueId val="{00000008-13D9-48F5-B22D-54FC88767062}"/>
            </c:ext>
          </c:extLst>
        </c:ser>
        <c:ser>
          <c:idx val="8"/>
          <c:order val="8"/>
          <c:tx>
            <c:strRef>
              <c:f>Planilha1!$A$10</c:f>
              <c:strCache>
                <c:ptCount val="1"/>
                <c:pt idx="0">
                  <c:v>OOCL</c:v>
                </c:pt>
              </c:strCache>
            </c:strRef>
          </c:tx>
          <c:spPr>
            <a:solidFill>
              <a:srgbClr val="DCDDB5"/>
            </a:solidFill>
            <a:ln>
              <a:solidFill>
                <a:schemeClr val="bg1"/>
              </a:solidFill>
            </a:ln>
            <a:effectLst/>
          </c:spPr>
          <c:invertIfNegative val="0"/>
          <c:dLbls>
            <c:spPr>
              <a:solidFill>
                <a:srgbClr val="DCDDB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Planilha1!$B$10:$J$10</c:f>
              <c:numCache>
                <c:formatCode>0.0%</c:formatCode>
                <c:ptCount val="9"/>
                <c:pt idx="0">
                  <c:v>2.3E-2</c:v>
                </c:pt>
                <c:pt idx="1">
                  <c:v>2.1999999999999999E-2</c:v>
                </c:pt>
                <c:pt idx="2">
                  <c:v>2.8000000000000001E-2</c:v>
                </c:pt>
                <c:pt idx="3">
                  <c:v>2.5615417286026666E-2</c:v>
                </c:pt>
                <c:pt idx="4">
                  <c:v>2.7699999999999999E-2</c:v>
                </c:pt>
                <c:pt idx="5">
                  <c:v>0.03</c:v>
                </c:pt>
                <c:pt idx="6">
                  <c:v>3.3000000000000002E-2</c:v>
                </c:pt>
                <c:pt idx="7">
                  <c:v>2.7E-2</c:v>
                </c:pt>
              </c:numCache>
            </c:numRef>
          </c:val>
          <c:extLst>
            <c:ext xmlns:c16="http://schemas.microsoft.com/office/drawing/2014/chart" uri="{C3380CC4-5D6E-409C-BE32-E72D297353CC}">
              <c16:uniqueId val="{0000000A-13D9-48F5-B22D-54FC88767062}"/>
            </c:ext>
          </c:extLst>
        </c:ser>
        <c:ser>
          <c:idx val="9"/>
          <c:order val="9"/>
          <c:tx>
            <c:strRef>
              <c:f>Planilha1!$A$11</c:f>
              <c:strCache>
                <c:ptCount val="1"/>
                <c:pt idx="0">
                  <c:v>Hamburg Süd</c:v>
                </c:pt>
              </c:strCache>
            </c:strRef>
          </c:tx>
          <c:spPr>
            <a:solidFill>
              <a:srgbClr val="B6B7B8"/>
            </a:solidFill>
            <a:ln>
              <a:solidFill>
                <a:schemeClr val="bg1"/>
              </a:solidFill>
            </a:ln>
            <a:effectLst/>
          </c:spPr>
          <c:invertIfNegative val="0"/>
          <c:dLbls>
            <c:spPr>
              <a:solidFill>
                <a:srgbClr val="B6B7B8"/>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Planilha1!$B$11:$J$11</c:f>
              <c:numCache>
                <c:formatCode>0.0%</c:formatCode>
                <c:ptCount val="9"/>
                <c:pt idx="0">
                  <c:v>2.1000000000000001E-2</c:v>
                </c:pt>
                <c:pt idx="1">
                  <c:v>2.1000000000000001E-2</c:v>
                </c:pt>
                <c:pt idx="2">
                  <c:v>2.4E-2</c:v>
                </c:pt>
                <c:pt idx="3">
                  <c:v>2.7105697623234355E-2</c:v>
                </c:pt>
                <c:pt idx="4">
                  <c:v>2.6599999999999999E-2</c:v>
                </c:pt>
                <c:pt idx="5">
                  <c:v>3.3000000000000002E-2</c:v>
                </c:pt>
                <c:pt idx="6">
                  <c:v>0.03</c:v>
                </c:pt>
              </c:numCache>
            </c:numRef>
          </c:val>
          <c:extLst>
            <c:ext xmlns:c16="http://schemas.microsoft.com/office/drawing/2014/chart" uri="{C3380CC4-5D6E-409C-BE32-E72D297353CC}">
              <c16:uniqueId val="{0000000C-13D9-48F5-B22D-54FC88767062}"/>
            </c:ext>
          </c:extLst>
        </c:ser>
        <c:ser>
          <c:idx val="10"/>
          <c:order val="10"/>
          <c:tx>
            <c:strRef>
              <c:f>Planilha1!$A$12</c:f>
              <c:strCache>
                <c:ptCount val="1"/>
                <c:pt idx="0">
                  <c:v>Outros</c:v>
                </c:pt>
              </c:strCache>
            </c:strRef>
          </c:tx>
          <c:spPr>
            <a:solidFill>
              <a:srgbClr val="9286B2"/>
            </a:solidFill>
            <a:ln>
              <a:solidFill>
                <a:schemeClr val="bg1"/>
              </a:solidFill>
            </a:ln>
            <a:effectLst/>
          </c:spPr>
          <c:invertIfNegative val="0"/>
          <c:dLbls>
            <c:spPr>
              <a:solidFill>
                <a:srgbClr val="9286B2"/>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Planilha1!$B$1:$J$1</c:f>
              <c:strCache>
                <c:ptCount val="9"/>
                <c:pt idx="0">
                  <c:v>2011</c:v>
                </c:pt>
                <c:pt idx="1">
                  <c:v>2012</c:v>
                </c:pt>
                <c:pt idx="2">
                  <c:v>2013</c:v>
                </c:pt>
                <c:pt idx="3">
                  <c:v>2014</c:v>
                </c:pt>
                <c:pt idx="4">
                  <c:v>2015</c:v>
                </c:pt>
                <c:pt idx="5">
                  <c:v>2016</c:v>
                </c:pt>
                <c:pt idx="6">
                  <c:v>2017</c:v>
                </c:pt>
                <c:pt idx="7">
                  <c:v>2018</c:v>
                </c:pt>
                <c:pt idx="8">
                  <c:v>2019(*)</c:v>
                </c:pt>
              </c:strCache>
            </c:strRef>
          </c:cat>
          <c:val>
            <c:numRef>
              <c:f>Planilha1!$B$12:$J$12</c:f>
              <c:numCache>
                <c:formatCode>0.0%</c:formatCode>
                <c:ptCount val="9"/>
                <c:pt idx="0">
                  <c:v>0.53600000000000003</c:v>
                </c:pt>
                <c:pt idx="1">
                  <c:v>0.52700000000000002</c:v>
                </c:pt>
                <c:pt idx="2">
                  <c:v>0.44899999999999995</c:v>
                </c:pt>
                <c:pt idx="3">
                  <c:v>0.43918754363054546</c:v>
                </c:pt>
                <c:pt idx="4">
                  <c:v>0.42370000000000008</c:v>
                </c:pt>
                <c:pt idx="5">
                  <c:v>0.38699999999999979</c:v>
                </c:pt>
                <c:pt idx="6">
                  <c:v>0.33799999999999986</c:v>
                </c:pt>
                <c:pt idx="7">
                  <c:v>0.35199999999999998</c:v>
                </c:pt>
                <c:pt idx="8">
                  <c:v>0.2370000000000001</c:v>
                </c:pt>
              </c:numCache>
            </c:numRef>
          </c:val>
          <c:extLst>
            <c:ext xmlns:c16="http://schemas.microsoft.com/office/drawing/2014/chart" uri="{C3380CC4-5D6E-409C-BE32-E72D297353CC}">
              <c16:uniqueId val="{0000000E-13D9-48F5-B22D-54FC88767062}"/>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sz="1300" i="1" dirty="0"/>
              <a:t>Market </a:t>
            </a:r>
            <a:r>
              <a:rPr lang="pt-BR" sz="1300" i="1" dirty="0" err="1"/>
              <a:t>share</a:t>
            </a:r>
            <a:r>
              <a:rPr lang="pt-BR" sz="1300" i="0" baseline="0" dirty="0"/>
              <a:t> dos maiores armadores na movimentação de LC de Santos</a:t>
            </a:r>
            <a:endParaRPr lang="pt-BR" sz="1300" i="1"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clustered"/>
        <c:varyColors val="0"/>
        <c:ser>
          <c:idx val="0"/>
          <c:order val="0"/>
          <c:tx>
            <c:strRef>
              <c:f>Planilha1!$A$2</c:f>
              <c:strCache>
                <c:ptCount val="1"/>
                <c:pt idx="0">
                  <c:v>Top 4</c:v>
                </c:pt>
              </c:strCache>
            </c:strRef>
          </c:tx>
          <c:spPr>
            <a:solidFill>
              <a:srgbClr val="5890AA"/>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0.59299999999999997</c:v>
                </c:pt>
                <c:pt idx="1">
                  <c:v>0.56799999999999995</c:v>
                </c:pt>
                <c:pt idx="2">
                  <c:v>0.59699999999999998</c:v>
                </c:pt>
                <c:pt idx="3">
                  <c:v>0.56499999999999995</c:v>
                </c:pt>
                <c:pt idx="4">
                  <c:v>0.63200000000000001</c:v>
                </c:pt>
                <c:pt idx="5">
                  <c:v>0.70899999999999996</c:v>
                </c:pt>
                <c:pt idx="6">
                  <c:v>0.72799999999999998</c:v>
                </c:pt>
                <c:pt idx="7">
                  <c:v>0.81699999999999995</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Top 10</c:v>
                </c:pt>
              </c:strCache>
            </c:strRef>
          </c:tx>
          <c:spPr>
            <a:solidFill>
              <a:srgbClr val="DCDDB5"/>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0.84599999999999997</c:v>
                </c:pt>
                <c:pt idx="1">
                  <c:v>0.84799999999999998</c:v>
                </c:pt>
                <c:pt idx="2">
                  <c:v>0.85699999999999998</c:v>
                </c:pt>
                <c:pt idx="3">
                  <c:v>0.81799999999999995</c:v>
                </c:pt>
                <c:pt idx="4">
                  <c:v>0.872</c:v>
                </c:pt>
                <c:pt idx="5">
                  <c:v>0.92500000000000004</c:v>
                </c:pt>
                <c:pt idx="6">
                  <c:v>0.94899999999999995</c:v>
                </c:pt>
                <c:pt idx="7">
                  <c:v>0.97499999999999998</c:v>
                </c:pt>
              </c:numCache>
            </c:numRef>
          </c:val>
          <c:extLst>
            <c:ext xmlns:c16="http://schemas.microsoft.com/office/drawing/2014/chart" uri="{C3380CC4-5D6E-409C-BE32-E72D297353CC}">
              <c16:uniqueId val="{00000001-241A-48DA-B55B-81E84FAC5ABF}"/>
            </c:ext>
          </c:extLst>
        </c:ser>
        <c:dLbls>
          <c:showLegendKey val="0"/>
          <c:showVal val="0"/>
          <c:showCatName val="0"/>
          <c:showSerName val="0"/>
          <c:showPercent val="0"/>
          <c:showBubbleSize val="0"/>
        </c:dLbls>
        <c:gapWidth val="5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max val="1"/>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cat>
            <c:strRef>
              <c:f>Planilha1!$B$1</c:f>
              <c:strCache>
                <c:ptCount val="1"/>
                <c:pt idx="0">
                  <c:v>2018</c:v>
                </c:pt>
              </c:strCache>
            </c:strRef>
          </c:cat>
          <c:val>
            <c:numRef>
              <c:f>Planilha1!$B$2</c:f>
              <c:numCache>
                <c:formatCode>0.0%</c:formatCode>
                <c:ptCount val="1"/>
                <c:pt idx="0">
                  <c:v>0.33</c:v>
                </c:pt>
              </c:numCache>
            </c:numRef>
          </c:val>
          <c:extLst>
            <c:ext xmlns:c16="http://schemas.microsoft.com/office/drawing/2014/chart" uri="{C3380CC4-5D6E-409C-BE32-E72D297353CC}">
              <c16:uniqueId val="{00000000-DBAE-41E8-8D69-B31DBA08A999}"/>
            </c:ext>
          </c:extLst>
        </c:ser>
        <c:ser>
          <c:idx val="1"/>
          <c:order val="1"/>
          <c:tx>
            <c:strRef>
              <c:f>Planilha1!$A$3</c:f>
              <c:strCache>
                <c:ptCount val="1"/>
                <c:pt idx="0">
                  <c:v>MSC</c:v>
                </c:pt>
              </c:strCache>
            </c:strRef>
          </c:tx>
          <c:spPr>
            <a:solidFill>
              <a:srgbClr val="BEBE7C"/>
            </a:solidFill>
            <a:ln>
              <a:solidFill>
                <a:schemeClr val="bg1"/>
              </a:solidFill>
            </a:ln>
            <a:effectLst/>
          </c:spPr>
          <c:invertIfNegative val="0"/>
          <c:cat>
            <c:strRef>
              <c:f>Planilha1!$B$1</c:f>
              <c:strCache>
                <c:ptCount val="1"/>
                <c:pt idx="0">
                  <c:v>2018</c:v>
                </c:pt>
              </c:strCache>
            </c:strRef>
          </c:cat>
          <c:val>
            <c:numRef>
              <c:f>Planilha1!$B$3</c:f>
              <c:numCache>
                <c:formatCode>0.0%</c:formatCode>
                <c:ptCount val="1"/>
                <c:pt idx="0">
                  <c:v>0.20300000000000001</c:v>
                </c:pt>
              </c:numCache>
            </c:numRef>
          </c:val>
          <c:extLst>
            <c:ext xmlns:c16="http://schemas.microsoft.com/office/drawing/2014/chart" uri="{C3380CC4-5D6E-409C-BE32-E72D297353CC}">
              <c16:uniqueId val="{00000001-DBAE-41E8-8D69-B31DBA08A999}"/>
            </c:ext>
          </c:extLst>
        </c:ser>
        <c:ser>
          <c:idx val="2"/>
          <c:order val="2"/>
          <c:tx>
            <c:strRef>
              <c:f>Planilha1!$A$4</c:f>
              <c:strCache>
                <c:ptCount val="1"/>
                <c:pt idx="0">
                  <c:v>Hapag-Lloyd</c:v>
                </c:pt>
              </c:strCache>
            </c:strRef>
          </c:tx>
          <c:spPr>
            <a:solidFill>
              <a:schemeClr val="accent3"/>
            </a:solidFill>
            <a:ln>
              <a:solidFill>
                <a:schemeClr val="bg1"/>
              </a:solidFill>
            </a:ln>
            <a:effectLst/>
          </c:spPr>
          <c:invertIfNegative val="0"/>
          <c:cat>
            <c:strRef>
              <c:f>Planilha1!$B$1</c:f>
              <c:strCache>
                <c:ptCount val="1"/>
                <c:pt idx="0">
                  <c:v>2018</c:v>
                </c:pt>
              </c:strCache>
            </c:strRef>
          </c:cat>
          <c:val>
            <c:numRef>
              <c:f>Planilha1!$B$4</c:f>
              <c:numCache>
                <c:formatCode>0.0%</c:formatCode>
                <c:ptCount val="1"/>
                <c:pt idx="0">
                  <c:v>0.193</c:v>
                </c:pt>
              </c:numCache>
            </c:numRef>
          </c:val>
          <c:extLst>
            <c:ext xmlns:c16="http://schemas.microsoft.com/office/drawing/2014/chart" uri="{C3380CC4-5D6E-409C-BE32-E72D297353CC}">
              <c16:uniqueId val="{00000002-DBAE-41E8-8D69-B31DBA08A999}"/>
            </c:ext>
          </c:extLst>
        </c:ser>
        <c:ser>
          <c:idx val="3"/>
          <c:order val="3"/>
          <c:tx>
            <c:strRef>
              <c:f>Planilha1!$A$5</c:f>
              <c:strCache>
                <c:ptCount val="1"/>
                <c:pt idx="0">
                  <c:v>CMA CGM</c:v>
                </c:pt>
              </c:strCache>
            </c:strRef>
          </c:tx>
          <c:spPr>
            <a:solidFill>
              <a:srgbClr val="584789"/>
            </a:solidFill>
            <a:ln>
              <a:solidFill>
                <a:schemeClr val="bg1"/>
              </a:solidFill>
            </a:ln>
            <a:effectLst/>
          </c:spPr>
          <c:invertIfNegative val="0"/>
          <c:cat>
            <c:strRef>
              <c:f>Planilha1!$B$1</c:f>
              <c:strCache>
                <c:ptCount val="1"/>
                <c:pt idx="0">
                  <c:v>2018</c:v>
                </c:pt>
              </c:strCache>
            </c:strRef>
          </c:cat>
          <c:val>
            <c:numRef>
              <c:f>Planilha1!$B$5</c:f>
              <c:numCache>
                <c:formatCode>0.0%</c:formatCode>
                <c:ptCount val="1"/>
                <c:pt idx="0">
                  <c:v>9.0999999999999998E-2</c:v>
                </c:pt>
              </c:numCache>
            </c:numRef>
          </c:val>
          <c:extLst>
            <c:ext xmlns:c16="http://schemas.microsoft.com/office/drawing/2014/chart" uri="{C3380CC4-5D6E-409C-BE32-E72D297353CC}">
              <c16:uniqueId val="{00000003-DBAE-41E8-8D69-B31DBA08A999}"/>
            </c:ext>
          </c:extLst>
        </c:ser>
        <c:ser>
          <c:idx val="4"/>
          <c:order val="4"/>
          <c:tx>
            <c:strRef>
              <c:f>Planilha1!$A$6</c:f>
              <c:strCache>
                <c:ptCount val="1"/>
                <c:pt idx="0">
                  <c:v>ONE</c:v>
                </c:pt>
              </c:strCache>
            </c:strRef>
          </c:tx>
          <c:spPr>
            <a:solidFill>
              <a:srgbClr val="008C8C"/>
            </a:solidFill>
            <a:ln>
              <a:solidFill>
                <a:schemeClr val="bg1"/>
              </a:solidFill>
            </a:ln>
            <a:effectLst/>
          </c:spPr>
          <c:invertIfNegative val="0"/>
          <c:cat>
            <c:strRef>
              <c:f>Planilha1!$B$1</c:f>
              <c:strCache>
                <c:ptCount val="1"/>
                <c:pt idx="0">
                  <c:v>2018</c:v>
                </c:pt>
              </c:strCache>
            </c:strRef>
          </c:cat>
          <c:val>
            <c:numRef>
              <c:f>Planilha1!$B$6</c:f>
              <c:numCache>
                <c:formatCode>0.0%</c:formatCode>
                <c:ptCount val="1"/>
                <c:pt idx="0">
                  <c:v>4.8000000000000001E-2</c:v>
                </c:pt>
              </c:numCache>
            </c:numRef>
          </c:val>
          <c:extLst>
            <c:ext xmlns:c16="http://schemas.microsoft.com/office/drawing/2014/chart" uri="{C3380CC4-5D6E-409C-BE32-E72D297353CC}">
              <c16:uniqueId val="{00000004-DBAE-41E8-8D69-B31DBA08A999}"/>
            </c:ext>
          </c:extLst>
        </c:ser>
        <c:ser>
          <c:idx val="5"/>
          <c:order val="5"/>
          <c:tx>
            <c:strRef>
              <c:f>Planilha1!$A$7</c:f>
              <c:strCache>
                <c:ptCount val="1"/>
                <c:pt idx="0">
                  <c:v>COSCO</c:v>
                </c:pt>
              </c:strCache>
            </c:strRef>
          </c:tx>
          <c:spPr>
            <a:solidFill>
              <a:srgbClr val="A3445C"/>
            </a:solidFill>
            <a:ln>
              <a:solidFill>
                <a:schemeClr val="bg1"/>
              </a:solidFill>
            </a:ln>
            <a:effectLst/>
          </c:spPr>
          <c:invertIfNegative val="0"/>
          <c:cat>
            <c:strRef>
              <c:f>Planilha1!$B$1</c:f>
              <c:strCache>
                <c:ptCount val="1"/>
                <c:pt idx="0">
                  <c:v>2018</c:v>
                </c:pt>
              </c:strCache>
            </c:strRef>
          </c:cat>
          <c:val>
            <c:numRef>
              <c:f>Planilha1!$B$7</c:f>
              <c:numCache>
                <c:formatCode>0.0%</c:formatCode>
                <c:ptCount val="1"/>
                <c:pt idx="0">
                  <c:v>3.3000000000000002E-2</c:v>
                </c:pt>
              </c:numCache>
            </c:numRef>
          </c:val>
          <c:extLst>
            <c:ext xmlns:c16="http://schemas.microsoft.com/office/drawing/2014/chart" uri="{C3380CC4-5D6E-409C-BE32-E72D297353CC}">
              <c16:uniqueId val="{00000005-DBAE-41E8-8D69-B31DBA08A999}"/>
            </c:ext>
          </c:extLst>
        </c:ser>
        <c:ser>
          <c:idx val="6"/>
          <c:order val="6"/>
          <c:tx>
            <c:strRef>
              <c:f>Planilha1!$A$8</c:f>
              <c:strCache>
                <c:ptCount val="1"/>
                <c:pt idx="0">
                  <c:v>Evergreen</c:v>
                </c:pt>
              </c:strCache>
            </c:strRef>
          </c:tx>
          <c:spPr>
            <a:solidFill>
              <a:srgbClr val="6B92DC"/>
            </a:solidFill>
            <a:ln>
              <a:solidFill>
                <a:schemeClr val="bg1"/>
              </a:solidFill>
            </a:ln>
            <a:effectLst/>
          </c:spPr>
          <c:invertIfNegative val="0"/>
          <c:cat>
            <c:strRef>
              <c:f>Planilha1!$B$1</c:f>
              <c:strCache>
                <c:ptCount val="1"/>
                <c:pt idx="0">
                  <c:v>2018</c:v>
                </c:pt>
              </c:strCache>
            </c:strRef>
          </c:cat>
          <c:val>
            <c:numRef>
              <c:f>Planilha1!$B$8</c:f>
              <c:numCache>
                <c:formatCode>0.0%</c:formatCode>
                <c:ptCount val="1"/>
                <c:pt idx="0">
                  <c:v>3.3000000000000002E-2</c:v>
                </c:pt>
              </c:numCache>
            </c:numRef>
          </c:val>
          <c:extLst>
            <c:ext xmlns:c16="http://schemas.microsoft.com/office/drawing/2014/chart" uri="{C3380CC4-5D6E-409C-BE32-E72D297353CC}">
              <c16:uniqueId val="{00000006-DBAE-41E8-8D69-B31DBA08A999}"/>
            </c:ext>
          </c:extLst>
        </c:ser>
        <c:ser>
          <c:idx val="7"/>
          <c:order val="7"/>
          <c:tx>
            <c:strRef>
              <c:f>Planilha1!$A$9</c:f>
              <c:strCache>
                <c:ptCount val="1"/>
                <c:pt idx="0">
                  <c:v>ZIM</c:v>
                </c:pt>
              </c:strCache>
            </c:strRef>
          </c:tx>
          <c:spPr>
            <a:solidFill>
              <a:srgbClr val="75A3B9"/>
            </a:solidFill>
            <a:ln>
              <a:solidFill>
                <a:schemeClr val="bg1"/>
              </a:solidFill>
            </a:ln>
            <a:effectLst/>
          </c:spPr>
          <c:invertIfNegative val="0"/>
          <c:cat>
            <c:strRef>
              <c:f>Planilha1!$B$1</c:f>
              <c:strCache>
                <c:ptCount val="1"/>
                <c:pt idx="0">
                  <c:v>2018</c:v>
                </c:pt>
              </c:strCache>
            </c:strRef>
          </c:cat>
          <c:val>
            <c:numRef>
              <c:f>Planilha1!$B$9</c:f>
              <c:numCache>
                <c:formatCode>0.0%</c:formatCode>
                <c:ptCount val="1"/>
                <c:pt idx="0">
                  <c:v>2.1000000000000001E-2</c:v>
                </c:pt>
              </c:numCache>
            </c:numRef>
          </c:val>
          <c:extLst>
            <c:ext xmlns:c16="http://schemas.microsoft.com/office/drawing/2014/chart" uri="{C3380CC4-5D6E-409C-BE32-E72D297353CC}">
              <c16:uniqueId val="{00000007-DBAE-41E8-8D69-B31DBA08A999}"/>
            </c:ext>
          </c:extLst>
        </c:ser>
        <c:ser>
          <c:idx val="8"/>
          <c:order val="8"/>
          <c:tx>
            <c:strRef>
              <c:f>Planilha1!$A$10</c:f>
              <c:strCache>
                <c:ptCount val="1"/>
                <c:pt idx="0">
                  <c:v>PIL</c:v>
                </c:pt>
              </c:strCache>
            </c:strRef>
          </c:tx>
          <c:spPr>
            <a:solidFill>
              <a:srgbClr val="DCDDB5"/>
            </a:solidFill>
            <a:ln>
              <a:solidFill>
                <a:schemeClr val="bg1"/>
              </a:solidFill>
            </a:ln>
            <a:effectLst/>
          </c:spPr>
          <c:invertIfNegative val="0"/>
          <c:cat>
            <c:strRef>
              <c:f>Planilha1!$B$1</c:f>
              <c:strCache>
                <c:ptCount val="1"/>
                <c:pt idx="0">
                  <c:v>2018</c:v>
                </c:pt>
              </c:strCache>
            </c:strRef>
          </c:cat>
          <c:val>
            <c:numRef>
              <c:f>Planilha1!$B$10</c:f>
              <c:numCache>
                <c:formatCode>0.0%</c:formatCode>
                <c:ptCount val="1"/>
                <c:pt idx="0">
                  <c:v>1.7000000000000001E-2</c:v>
                </c:pt>
              </c:numCache>
            </c:numRef>
          </c:val>
          <c:extLst>
            <c:ext xmlns:c16="http://schemas.microsoft.com/office/drawing/2014/chart" uri="{C3380CC4-5D6E-409C-BE32-E72D297353CC}">
              <c16:uniqueId val="{00000008-DBAE-41E8-8D69-B31DBA08A999}"/>
            </c:ext>
          </c:extLst>
        </c:ser>
        <c:ser>
          <c:idx val="9"/>
          <c:order val="9"/>
          <c:tx>
            <c:strRef>
              <c:f>Planilha1!$A$11</c:f>
              <c:strCache>
                <c:ptCount val="1"/>
                <c:pt idx="0">
                  <c:v>Nile Dutch</c:v>
                </c:pt>
              </c:strCache>
            </c:strRef>
          </c:tx>
          <c:spPr>
            <a:solidFill>
              <a:srgbClr val="B6B7B8"/>
            </a:solidFill>
            <a:ln>
              <a:solidFill>
                <a:schemeClr val="bg1"/>
              </a:solidFill>
            </a:ln>
            <a:effectLst/>
          </c:spPr>
          <c:invertIfNegative val="0"/>
          <c:cat>
            <c:strRef>
              <c:f>Planilha1!$B$1</c:f>
              <c:strCache>
                <c:ptCount val="1"/>
                <c:pt idx="0">
                  <c:v>2018</c:v>
                </c:pt>
              </c:strCache>
            </c:strRef>
          </c:cat>
          <c:val>
            <c:numRef>
              <c:f>Planilha1!$B$11</c:f>
              <c:numCache>
                <c:formatCode>0.0%</c:formatCode>
                <c:ptCount val="1"/>
                <c:pt idx="0">
                  <c:v>6.0000000000000001E-3</c:v>
                </c:pt>
              </c:numCache>
            </c:numRef>
          </c:val>
          <c:extLst>
            <c:ext xmlns:c16="http://schemas.microsoft.com/office/drawing/2014/chart" uri="{C3380CC4-5D6E-409C-BE32-E72D297353CC}">
              <c16:uniqueId val="{00000009-DBAE-41E8-8D69-B31DBA08A999}"/>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max val="1"/>
        </c:scaling>
        <c:delete val="1"/>
        <c:axPos val="l"/>
        <c:numFmt formatCode="General" sourceLinked="0"/>
        <c:majorTickMark val="out"/>
        <c:minorTickMark val="none"/>
        <c:tickLblPos val="nextTo"/>
        <c:crossAx val="122229600"/>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pt-BR" sz="1300" dirty="0"/>
              <a:t>Concentração dos armadores e operadores de terminais </a:t>
            </a:r>
            <a:r>
              <a:rPr lang="pt-BR" sz="1300" b="0" i="0" u="none" strike="noStrike" baseline="0" dirty="0">
                <a:effectLst/>
              </a:rPr>
              <a:t>de contêineres </a:t>
            </a:r>
            <a:endParaRPr lang="pt-BR" sz="1300"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Planilha1!$B$1</c:f>
              <c:strCache>
                <c:ptCount val="1"/>
                <c:pt idx="0">
                  <c:v>Armadores</c:v>
                </c:pt>
              </c:strCache>
            </c:strRef>
          </c:tx>
          <c:spPr>
            <a:ln w="28575" cap="rnd">
              <a:solidFill>
                <a:schemeClr val="accent1"/>
              </a:solidFill>
              <a:round/>
            </a:ln>
            <a:effectLst/>
          </c:spPr>
          <c:marker>
            <c:symbol val="none"/>
          </c:marker>
          <c:cat>
            <c:numRef>
              <c:f>Planilha1!$A$2:$A$31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Planilha1!$B$2:$B$31</c:f>
              <c:numCache>
                <c:formatCode>0%</c:formatCode>
                <c:ptCount val="30"/>
                <c:pt idx="0">
                  <c:v>0.18659999999999999</c:v>
                </c:pt>
                <c:pt idx="1">
                  <c:v>0.33379999999999999</c:v>
                </c:pt>
                <c:pt idx="2">
                  <c:v>0.4506</c:v>
                </c:pt>
                <c:pt idx="3">
                  <c:v>0.5403</c:v>
                </c:pt>
                <c:pt idx="4">
                  <c:v>0.61280000000000001</c:v>
                </c:pt>
                <c:pt idx="5">
                  <c:v>0.68340000000000001</c:v>
                </c:pt>
                <c:pt idx="6">
                  <c:v>0.73170000000000002</c:v>
                </c:pt>
                <c:pt idx="7">
                  <c:v>0.76300000000000001</c:v>
                </c:pt>
                <c:pt idx="8">
                  <c:v>0.79220000000000002</c:v>
                </c:pt>
                <c:pt idx="9">
                  <c:v>0.81130000000000002</c:v>
                </c:pt>
                <c:pt idx="10">
                  <c:v>0.82850000000000001</c:v>
                </c:pt>
                <c:pt idx="11">
                  <c:v>0.84560000000000002</c:v>
                </c:pt>
                <c:pt idx="12">
                  <c:v>0.85770000000000002</c:v>
                </c:pt>
                <c:pt idx="13">
                  <c:v>0.86370000000000002</c:v>
                </c:pt>
                <c:pt idx="14">
                  <c:v>0.86980000000000002</c:v>
                </c:pt>
                <c:pt idx="15">
                  <c:v>0.87580000000000002</c:v>
                </c:pt>
                <c:pt idx="16">
                  <c:v>0.88190000000000002</c:v>
                </c:pt>
                <c:pt idx="17">
                  <c:v>0.88590000000000002</c:v>
                </c:pt>
                <c:pt idx="18">
                  <c:v>0.89090000000000003</c:v>
                </c:pt>
                <c:pt idx="19">
                  <c:v>0.89500000000000002</c:v>
                </c:pt>
                <c:pt idx="20">
                  <c:v>0.89800000000000002</c:v>
                </c:pt>
                <c:pt idx="21">
                  <c:v>0.90100000000000002</c:v>
                </c:pt>
                <c:pt idx="22">
                  <c:v>0.90400000000000003</c:v>
                </c:pt>
                <c:pt idx="23">
                  <c:v>0.90710000000000002</c:v>
                </c:pt>
                <c:pt idx="24">
                  <c:v>0.90910000000000002</c:v>
                </c:pt>
                <c:pt idx="25">
                  <c:v>0.91110000000000002</c:v>
                </c:pt>
                <c:pt idx="26">
                  <c:v>0.91310000000000002</c:v>
                </c:pt>
                <c:pt idx="27">
                  <c:v>0.91510000000000002</c:v>
                </c:pt>
                <c:pt idx="28">
                  <c:v>0.91810000000000003</c:v>
                </c:pt>
                <c:pt idx="29">
                  <c:v>0.91910000000000003</c:v>
                </c:pt>
              </c:numCache>
            </c:numRef>
          </c:val>
          <c:smooth val="1"/>
          <c:extLst>
            <c:ext xmlns:c16="http://schemas.microsoft.com/office/drawing/2014/chart" uri="{C3380CC4-5D6E-409C-BE32-E72D297353CC}">
              <c16:uniqueId val="{00000000-8FDF-4903-AFA6-6F83615E77D4}"/>
            </c:ext>
          </c:extLst>
        </c:ser>
        <c:ser>
          <c:idx val="1"/>
          <c:order val="1"/>
          <c:tx>
            <c:strRef>
              <c:f>Planilha1!$C$1</c:f>
              <c:strCache>
                <c:ptCount val="1"/>
                <c:pt idx="0">
                  <c:v>Operadores de terminais</c:v>
                </c:pt>
              </c:strCache>
            </c:strRef>
          </c:tx>
          <c:spPr>
            <a:ln w="28575" cap="rnd">
              <a:solidFill>
                <a:schemeClr val="accent2"/>
              </a:solidFill>
              <a:round/>
            </a:ln>
            <a:effectLst/>
          </c:spPr>
          <c:marker>
            <c:symbol val="none"/>
          </c:marker>
          <c:cat>
            <c:numRef>
              <c:f>Planilha1!$A$2:$A$31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Planilha1!$C$2:$C$31</c:f>
              <c:numCache>
                <c:formatCode>0%</c:formatCode>
                <c:ptCount val="30"/>
                <c:pt idx="0">
                  <c:v>7.7799999999999994E-2</c:v>
                </c:pt>
                <c:pt idx="1">
                  <c:v>0.14230000000000001</c:v>
                </c:pt>
                <c:pt idx="2">
                  <c:v>0.19869999999999999</c:v>
                </c:pt>
                <c:pt idx="3">
                  <c:v>0.25209999999999999</c:v>
                </c:pt>
                <c:pt idx="4">
                  <c:v>0.29549999999999998</c:v>
                </c:pt>
                <c:pt idx="5">
                  <c:v>0.33879999999999999</c:v>
                </c:pt>
                <c:pt idx="6">
                  <c:v>0.37709999999999999</c:v>
                </c:pt>
                <c:pt idx="7">
                  <c:v>0.40429999999999999</c:v>
                </c:pt>
                <c:pt idx="8">
                  <c:v>0.4244</c:v>
                </c:pt>
                <c:pt idx="9">
                  <c:v>0.4395</c:v>
                </c:pt>
                <c:pt idx="10">
                  <c:v>0.45469999999999999</c:v>
                </c:pt>
                <c:pt idx="11">
                  <c:v>0.46779999999999999</c:v>
                </c:pt>
                <c:pt idx="12">
                  <c:v>0.48089999999999999</c:v>
                </c:pt>
                <c:pt idx="13">
                  <c:v>0.4919</c:v>
                </c:pt>
                <c:pt idx="14">
                  <c:v>0.504</c:v>
                </c:pt>
                <c:pt idx="15">
                  <c:v>0.5141</c:v>
                </c:pt>
                <c:pt idx="16">
                  <c:v>0.5242</c:v>
                </c:pt>
                <c:pt idx="17">
                  <c:v>0.5353</c:v>
                </c:pt>
                <c:pt idx="18">
                  <c:v>0.54430000000000001</c:v>
                </c:pt>
                <c:pt idx="19">
                  <c:v>0.5534</c:v>
                </c:pt>
                <c:pt idx="20">
                  <c:v>0.5615</c:v>
                </c:pt>
                <c:pt idx="21">
                  <c:v>0.56850000000000001</c:v>
                </c:pt>
                <c:pt idx="22">
                  <c:v>0.5766</c:v>
                </c:pt>
                <c:pt idx="23">
                  <c:v>0.58360000000000001</c:v>
                </c:pt>
                <c:pt idx="24">
                  <c:v>0.5897</c:v>
                </c:pt>
                <c:pt idx="25">
                  <c:v>0.59570000000000001</c:v>
                </c:pt>
                <c:pt idx="26">
                  <c:v>0.6028</c:v>
                </c:pt>
                <c:pt idx="27">
                  <c:v>0.60780000000000001</c:v>
                </c:pt>
                <c:pt idx="28">
                  <c:v>0.61280000000000001</c:v>
                </c:pt>
                <c:pt idx="29">
                  <c:v>0.6179</c:v>
                </c:pt>
              </c:numCache>
            </c:numRef>
          </c:val>
          <c:smooth val="1"/>
          <c:extLst>
            <c:ext xmlns:c16="http://schemas.microsoft.com/office/drawing/2014/chart" uri="{C3380CC4-5D6E-409C-BE32-E72D297353CC}">
              <c16:uniqueId val="{00000001-8FDF-4903-AFA6-6F83615E77D4}"/>
            </c:ext>
          </c:extLst>
        </c:ser>
        <c:dLbls>
          <c:showLegendKey val="0"/>
          <c:showVal val="0"/>
          <c:showCatName val="0"/>
          <c:showSerName val="0"/>
          <c:showPercent val="0"/>
          <c:showBubbleSize val="0"/>
        </c:dLbls>
        <c:smooth val="0"/>
        <c:axId val="1947276575"/>
        <c:axId val="1822028799"/>
      </c:lineChart>
      <c:catAx>
        <c:axId val="194727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822028799"/>
        <c:crosses val="autoZero"/>
        <c:auto val="1"/>
        <c:lblAlgn val="ctr"/>
        <c:lblOffset val="100"/>
        <c:tickMarkSkip val="1"/>
        <c:noMultiLvlLbl val="0"/>
      </c:catAx>
      <c:valAx>
        <c:axId val="1822028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947276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Planilha1!$B$1</c:f>
              <c:strCache>
                <c:ptCount val="1"/>
                <c:pt idx="0">
                  <c:v>Granéis sólidos</c:v>
                </c:pt>
              </c:strCache>
            </c:strRef>
          </c:tx>
          <c:spPr>
            <a:solidFill>
              <a:srgbClr val="B6B7B8"/>
            </a:solidFill>
            <a:ln>
              <a:solidFill>
                <a:srgbClr val="FFFFFF"/>
              </a:solidFill>
            </a:ln>
            <a:effectLst/>
          </c:spPr>
          <c:dLbls>
            <c:dLbl>
              <c:idx val="1"/>
              <c:delete val="1"/>
              <c:extLst>
                <c:ext xmlns:c15="http://schemas.microsoft.com/office/drawing/2012/chart" uri="{CE6537A1-D6FC-4f65-9D91-7224C49458BB}"/>
                <c:ext xmlns:c16="http://schemas.microsoft.com/office/drawing/2014/chart" uri="{C3380CC4-5D6E-409C-BE32-E72D297353CC}">
                  <c16:uniqueId val="{00000000-3593-42A3-95BE-48059E906EAE}"/>
                </c:ext>
              </c:extLst>
            </c:dLbl>
            <c:dLbl>
              <c:idx val="2"/>
              <c:delete val="1"/>
              <c:extLst>
                <c:ext xmlns:c15="http://schemas.microsoft.com/office/drawing/2012/chart" uri="{CE6537A1-D6FC-4f65-9D91-7224C49458BB}"/>
                <c:ext xmlns:c16="http://schemas.microsoft.com/office/drawing/2014/chart" uri="{C3380CC4-5D6E-409C-BE32-E72D297353CC}">
                  <c16:uniqueId val="{00000001-3593-42A3-95BE-48059E906EAE}"/>
                </c:ext>
              </c:extLst>
            </c:dLbl>
            <c:dLbl>
              <c:idx val="3"/>
              <c:delete val="1"/>
              <c:extLst>
                <c:ext xmlns:c15="http://schemas.microsoft.com/office/drawing/2012/chart" uri="{CE6537A1-D6FC-4f65-9D91-7224C49458BB}"/>
                <c:ext xmlns:c16="http://schemas.microsoft.com/office/drawing/2014/chart" uri="{C3380CC4-5D6E-409C-BE32-E72D297353CC}">
                  <c16:uniqueId val="{00000002-3593-42A3-95BE-48059E906EAE}"/>
                </c:ext>
              </c:extLst>
            </c:dLbl>
            <c:dLbl>
              <c:idx val="4"/>
              <c:delete val="1"/>
              <c:extLst>
                <c:ext xmlns:c15="http://schemas.microsoft.com/office/drawing/2012/chart" uri="{CE6537A1-D6FC-4f65-9D91-7224C49458BB}"/>
                <c:ext xmlns:c16="http://schemas.microsoft.com/office/drawing/2014/chart" uri="{C3380CC4-5D6E-409C-BE32-E72D297353CC}">
                  <c16:uniqueId val="{00000003-3593-42A3-95BE-48059E906EAE}"/>
                </c:ext>
              </c:extLst>
            </c:dLbl>
            <c:dLbl>
              <c:idx val="6"/>
              <c:delete val="1"/>
              <c:extLst>
                <c:ext xmlns:c15="http://schemas.microsoft.com/office/drawing/2012/chart" uri="{CE6537A1-D6FC-4f65-9D91-7224C49458BB}"/>
                <c:ext xmlns:c16="http://schemas.microsoft.com/office/drawing/2014/chart" uri="{C3380CC4-5D6E-409C-BE32-E72D297353CC}">
                  <c16:uniqueId val="{00000004-3593-42A3-95BE-48059E906EAE}"/>
                </c:ext>
              </c:extLst>
            </c:dLbl>
            <c:dLbl>
              <c:idx val="7"/>
              <c:delete val="1"/>
              <c:extLst>
                <c:ext xmlns:c15="http://schemas.microsoft.com/office/drawing/2012/chart" uri="{CE6537A1-D6FC-4f65-9D91-7224C49458BB}"/>
                <c:ext xmlns:c16="http://schemas.microsoft.com/office/drawing/2014/chart" uri="{C3380CC4-5D6E-409C-BE32-E72D297353CC}">
                  <c16:uniqueId val="{00000005-3593-42A3-95BE-48059E906EAE}"/>
                </c:ext>
              </c:extLst>
            </c:dLbl>
            <c:dLbl>
              <c:idx val="8"/>
              <c:delete val="1"/>
              <c:extLst>
                <c:ext xmlns:c15="http://schemas.microsoft.com/office/drawing/2012/chart" uri="{CE6537A1-D6FC-4f65-9D91-7224C49458BB}"/>
                <c:ext xmlns:c16="http://schemas.microsoft.com/office/drawing/2014/chart" uri="{C3380CC4-5D6E-409C-BE32-E72D297353CC}">
                  <c16:uniqueId val="{00000006-3593-42A3-95BE-48059E906EAE}"/>
                </c:ext>
              </c:extLst>
            </c:dLbl>
            <c:dLbl>
              <c:idx val="9"/>
              <c:delete val="1"/>
              <c:extLst>
                <c:ext xmlns:c15="http://schemas.microsoft.com/office/drawing/2012/chart" uri="{CE6537A1-D6FC-4f65-9D91-7224C49458BB}"/>
                <c:ext xmlns:c16="http://schemas.microsoft.com/office/drawing/2014/chart" uri="{C3380CC4-5D6E-409C-BE32-E72D297353CC}">
                  <c16:uniqueId val="{00000007-3593-42A3-95BE-48059E906EAE}"/>
                </c:ext>
              </c:extLst>
            </c:dLbl>
            <c:dLbl>
              <c:idx val="11"/>
              <c:delete val="1"/>
              <c:extLst>
                <c:ext xmlns:c15="http://schemas.microsoft.com/office/drawing/2012/chart" uri="{CE6537A1-D6FC-4f65-9D91-7224C49458BB}"/>
                <c:ext xmlns:c16="http://schemas.microsoft.com/office/drawing/2014/chart" uri="{C3380CC4-5D6E-409C-BE32-E72D297353CC}">
                  <c16:uniqueId val="{00000008-3593-42A3-95BE-48059E906EAE}"/>
                </c:ext>
              </c:extLst>
            </c:dLbl>
            <c:dLbl>
              <c:idx val="12"/>
              <c:delete val="1"/>
              <c:extLst>
                <c:ext xmlns:c15="http://schemas.microsoft.com/office/drawing/2012/chart" uri="{CE6537A1-D6FC-4f65-9D91-7224C49458BB}"/>
                <c:ext xmlns:c16="http://schemas.microsoft.com/office/drawing/2014/chart" uri="{C3380CC4-5D6E-409C-BE32-E72D297353CC}">
                  <c16:uniqueId val="{00000009-3593-42A3-95BE-48059E906EAE}"/>
                </c:ext>
              </c:extLst>
            </c:dLbl>
            <c:dLbl>
              <c:idx val="13"/>
              <c:delete val="1"/>
              <c:extLst>
                <c:ext xmlns:c15="http://schemas.microsoft.com/office/drawing/2012/chart" uri="{CE6537A1-D6FC-4f65-9D91-7224C49458BB}"/>
                <c:ext xmlns:c16="http://schemas.microsoft.com/office/drawing/2014/chart" uri="{C3380CC4-5D6E-409C-BE32-E72D297353CC}">
                  <c16:uniqueId val="{0000000A-3593-42A3-95BE-48059E906EAE}"/>
                </c:ext>
              </c:extLst>
            </c:dLbl>
            <c:dLbl>
              <c:idx val="14"/>
              <c:delete val="1"/>
              <c:extLst>
                <c:ext xmlns:c15="http://schemas.microsoft.com/office/drawing/2012/chart" uri="{CE6537A1-D6FC-4f65-9D91-7224C49458BB}"/>
                <c:ext xmlns:c16="http://schemas.microsoft.com/office/drawing/2014/chart" uri="{C3380CC4-5D6E-409C-BE32-E72D297353CC}">
                  <c16:uniqueId val="{0000000B-3593-42A3-95BE-48059E906EAE}"/>
                </c:ext>
              </c:extLst>
            </c:dLbl>
            <c:dLbl>
              <c:idx val="16"/>
              <c:delete val="1"/>
              <c:extLst>
                <c:ext xmlns:c15="http://schemas.microsoft.com/office/drawing/2012/chart" uri="{CE6537A1-D6FC-4f65-9D91-7224C49458BB}"/>
                <c:ext xmlns:c16="http://schemas.microsoft.com/office/drawing/2014/chart" uri="{C3380CC4-5D6E-409C-BE32-E72D297353CC}">
                  <c16:uniqueId val="{0000000C-3593-42A3-95BE-48059E906EAE}"/>
                </c:ext>
              </c:extLst>
            </c:dLbl>
            <c:dLbl>
              <c:idx val="17"/>
              <c:delete val="1"/>
              <c:extLst>
                <c:ext xmlns:c15="http://schemas.microsoft.com/office/drawing/2012/chart" uri="{CE6537A1-D6FC-4f65-9D91-7224C49458BB}"/>
                <c:ext xmlns:c16="http://schemas.microsoft.com/office/drawing/2014/chart" uri="{C3380CC4-5D6E-409C-BE32-E72D297353CC}">
                  <c16:uniqueId val="{0000000D-3593-42A3-95BE-48059E906EAE}"/>
                </c:ext>
              </c:extLst>
            </c:dLbl>
            <c:dLbl>
              <c:idx val="18"/>
              <c:delete val="1"/>
              <c:extLst>
                <c:ext xmlns:c15="http://schemas.microsoft.com/office/drawing/2012/chart" uri="{CE6537A1-D6FC-4f65-9D91-7224C49458BB}"/>
                <c:ext xmlns:c16="http://schemas.microsoft.com/office/drawing/2014/chart" uri="{C3380CC4-5D6E-409C-BE32-E72D297353CC}">
                  <c16:uniqueId val="{0000000E-3593-42A3-95BE-48059E906EAE}"/>
                </c:ext>
              </c:extLst>
            </c:dLbl>
            <c:dLbl>
              <c:idx val="19"/>
              <c:delete val="1"/>
              <c:extLst>
                <c:ext xmlns:c15="http://schemas.microsoft.com/office/drawing/2012/chart" uri="{CE6537A1-D6FC-4f65-9D91-7224C49458BB}"/>
                <c:ext xmlns:c16="http://schemas.microsoft.com/office/drawing/2014/chart" uri="{C3380CC4-5D6E-409C-BE32-E72D297353CC}">
                  <c16:uniqueId val="{0000000F-3593-42A3-95BE-48059E906EAE}"/>
                </c:ext>
              </c:extLst>
            </c:dLbl>
            <c:dLbl>
              <c:idx val="21"/>
              <c:delete val="1"/>
              <c:extLst>
                <c:ext xmlns:c15="http://schemas.microsoft.com/office/drawing/2012/chart" uri="{CE6537A1-D6FC-4f65-9D91-7224C49458BB}"/>
                <c:ext xmlns:c16="http://schemas.microsoft.com/office/drawing/2014/chart" uri="{C3380CC4-5D6E-409C-BE32-E72D297353CC}">
                  <c16:uniqueId val="{00000010-3593-42A3-95BE-48059E906EAE}"/>
                </c:ext>
              </c:extLst>
            </c:dLbl>
            <c:dLbl>
              <c:idx val="22"/>
              <c:delete val="1"/>
              <c:extLst>
                <c:ext xmlns:c15="http://schemas.microsoft.com/office/drawing/2012/chart" uri="{CE6537A1-D6FC-4f65-9D91-7224C49458BB}"/>
                <c:ext xmlns:c16="http://schemas.microsoft.com/office/drawing/2014/chart" uri="{C3380CC4-5D6E-409C-BE32-E72D297353CC}">
                  <c16:uniqueId val="{00000011-3593-42A3-95BE-48059E906EAE}"/>
                </c:ext>
              </c:extLst>
            </c:dLbl>
            <c:dLbl>
              <c:idx val="23"/>
              <c:delete val="1"/>
              <c:extLst>
                <c:ext xmlns:c15="http://schemas.microsoft.com/office/drawing/2012/chart" uri="{CE6537A1-D6FC-4f65-9D91-7224C49458BB}"/>
                <c:ext xmlns:c16="http://schemas.microsoft.com/office/drawing/2014/chart" uri="{C3380CC4-5D6E-409C-BE32-E72D297353CC}">
                  <c16:uniqueId val="{00000012-3593-42A3-95BE-48059E906EAE}"/>
                </c:ext>
              </c:extLst>
            </c:dLbl>
            <c:dLbl>
              <c:idx val="24"/>
              <c:delete val="1"/>
              <c:extLst>
                <c:ext xmlns:c15="http://schemas.microsoft.com/office/drawing/2012/chart" uri="{CE6537A1-D6FC-4f65-9D91-7224C49458BB}"/>
                <c:ext xmlns:c16="http://schemas.microsoft.com/office/drawing/2014/chart" uri="{C3380CC4-5D6E-409C-BE32-E72D297353CC}">
                  <c16:uniqueId val="{00000013-3593-42A3-95BE-48059E906EAE}"/>
                </c:ext>
              </c:extLst>
            </c:dLbl>
            <c:dLbl>
              <c:idx val="26"/>
              <c:delete val="1"/>
              <c:extLst>
                <c:ext xmlns:c15="http://schemas.microsoft.com/office/drawing/2012/chart" uri="{CE6537A1-D6FC-4f65-9D91-7224C49458BB}"/>
                <c:ext xmlns:c16="http://schemas.microsoft.com/office/drawing/2014/chart" uri="{C3380CC4-5D6E-409C-BE32-E72D297353CC}">
                  <c16:uniqueId val="{00000014-3593-42A3-95BE-48059E906EAE}"/>
                </c:ext>
              </c:extLst>
            </c:dLbl>
            <c:dLbl>
              <c:idx val="27"/>
              <c:delete val="1"/>
              <c:extLst>
                <c:ext xmlns:c15="http://schemas.microsoft.com/office/drawing/2012/chart" uri="{CE6537A1-D6FC-4f65-9D91-7224C49458BB}"/>
                <c:ext xmlns:c16="http://schemas.microsoft.com/office/drawing/2014/chart" uri="{C3380CC4-5D6E-409C-BE32-E72D297353CC}">
                  <c16:uniqueId val="{00000015-3593-42A3-95BE-48059E906EAE}"/>
                </c:ext>
              </c:extLst>
            </c:dLbl>
            <c:dLbl>
              <c:idx val="28"/>
              <c:delete val="1"/>
              <c:extLst>
                <c:ext xmlns:c15="http://schemas.microsoft.com/office/drawing/2012/chart" uri="{CE6537A1-D6FC-4f65-9D91-7224C49458BB}"/>
                <c:ext xmlns:c16="http://schemas.microsoft.com/office/drawing/2014/chart" uri="{C3380CC4-5D6E-409C-BE32-E72D297353CC}">
                  <c16:uniqueId val="{00000016-3593-42A3-95BE-48059E906EAE}"/>
                </c:ext>
              </c:extLst>
            </c:dLbl>
            <c:dLbl>
              <c:idx val="29"/>
              <c:delete val="1"/>
              <c:extLst>
                <c:ext xmlns:c15="http://schemas.microsoft.com/office/drawing/2012/chart" uri="{CE6537A1-D6FC-4f65-9D91-7224C49458BB}"/>
                <c:ext xmlns:c16="http://schemas.microsoft.com/office/drawing/2014/chart" uri="{C3380CC4-5D6E-409C-BE32-E72D297353CC}">
                  <c16:uniqueId val="{00000017-3593-42A3-95BE-48059E906EAE}"/>
                </c:ext>
              </c:extLst>
            </c:dLbl>
            <c:numFmt formatCode="0%" sourceLinked="0"/>
            <c:spPr>
              <a:solidFill>
                <a:srgbClr val="B6B7B8"/>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Planilha1!$A$2:$A$32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Planilha1!$B$2:$B$32</c:f>
              <c:numCache>
                <c:formatCode>0.00%</c:formatCode>
                <c:ptCount val="31"/>
                <c:pt idx="0">
                  <c:v>0.71799999999999997</c:v>
                </c:pt>
                <c:pt idx="1">
                  <c:v>0.70399999999999996</c:v>
                </c:pt>
                <c:pt idx="2">
                  <c:v>0.70599999999999996</c:v>
                </c:pt>
                <c:pt idx="3">
                  <c:v>0.71299999999999997</c:v>
                </c:pt>
                <c:pt idx="4">
                  <c:v>0.70699999999999996</c:v>
                </c:pt>
                <c:pt idx="5">
                  <c:v>0.66400000000000003</c:v>
                </c:pt>
                <c:pt idx="6">
                  <c:v>0.65</c:v>
                </c:pt>
                <c:pt idx="7">
                  <c:v>0.64100000000000001</c:v>
                </c:pt>
                <c:pt idx="8">
                  <c:v>0.63600000000000001</c:v>
                </c:pt>
                <c:pt idx="9">
                  <c:v>0.63600000000000001</c:v>
                </c:pt>
                <c:pt idx="10">
                  <c:v>0.63600000000000001</c:v>
                </c:pt>
                <c:pt idx="11">
                  <c:v>0.61899999999999999</c:v>
                </c:pt>
                <c:pt idx="12">
                  <c:v>0.61199999999999999</c:v>
                </c:pt>
                <c:pt idx="13">
                  <c:v>0.61599999999999999</c:v>
                </c:pt>
                <c:pt idx="14">
                  <c:v>0.61</c:v>
                </c:pt>
                <c:pt idx="15">
                  <c:v>0.61099999999999999</c:v>
                </c:pt>
                <c:pt idx="16">
                  <c:v>0.61099999999999999</c:v>
                </c:pt>
                <c:pt idx="17">
                  <c:v>0.60399999999999998</c:v>
                </c:pt>
                <c:pt idx="18">
                  <c:v>0.61399999999999999</c:v>
                </c:pt>
                <c:pt idx="19">
                  <c:v>0.623</c:v>
                </c:pt>
                <c:pt idx="20">
                  <c:v>0.625</c:v>
                </c:pt>
                <c:pt idx="21">
                  <c:v>0.63</c:v>
                </c:pt>
                <c:pt idx="22">
                  <c:v>0.64100000000000001</c:v>
                </c:pt>
                <c:pt idx="23">
                  <c:v>0.63500000000000001</c:v>
                </c:pt>
                <c:pt idx="24">
                  <c:v>0.64700000000000002</c:v>
                </c:pt>
                <c:pt idx="25">
                  <c:v>0.64900000000000002</c:v>
                </c:pt>
                <c:pt idx="26">
                  <c:v>0.65100000000000002</c:v>
                </c:pt>
                <c:pt idx="27">
                  <c:v>0.65600000000000003</c:v>
                </c:pt>
                <c:pt idx="28">
                  <c:v>0.65700000000000003</c:v>
                </c:pt>
                <c:pt idx="29">
                  <c:v>0.65700000000000003</c:v>
                </c:pt>
                <c:pt idx="30">
                  <c:v>0.64900000000000002</c:v>
                </c:pt>
              </c:numCache>
            </c:numRef>
          </c:val>
          <c:extLst>
            <c:ext xmlns:c16="http://schemas.microsoft.com/office/drawing/2014/chart" uri="{C3380CC4-5D6E-409C-BE32-E72D297353CC}">
              <c16:uniqueId val="{00000000-9E8E-4462-B6CD-882C545BC82D}"/>
            </c:ext>
          </c:extLst>
        </c:ser>
        <c:ser>
          <c:idx val="1"/>
          <c:order val="1"/>
          <c:tx>
            <c:strRef>
              <c:f>Planilha1!$C$1</c:f>
              <c:strCache>
                <c:ptCount val="1"/>
                <c:pt idx="0">
                  <c:v>Carga geral, Ro-Ro etc.</c:v>
                </c:pt>
              </c:strCache>
            </c:strRef>
          </c:tx>
          <c:spPr>
            <a:solidFill>
              <a:srgbClr val="DCDDB5"/>
            </a:solidFill>
            <a:ln>
              <a:solidFill>
                <a:srgbClr val="FFFFFF"/>
              </a:solidFill>
            </a:ln>
            <a:effectLst/>
          </c:spPr>
          <c:dLbls>
            <c:dLbl>
              <c:idx val="1"/>
              <c:delete val="1"/>
              <c:extLst>
                <c:ext xmlns:c15="http://schemas.microsoft.com/office/drawing/2012/chart" uri="{CE6537A1-D6FC-4f65-9D91-7224C49458BB}"/>
                <c:ext xmlns:c16="http://schemas.microsoft.com/office/drawing/2014/chart" uri="{C3380CC4-5D6E-409C-BE32-E72D297353CC}">
                  <c16:uniqueId val="{00000018-3593-42A3-95BE-48059E906EAE}"/>
                </c:ext>
              </c:extLst>
            </c:dLbl>
            <c:dLbl>
              <c:idx val="2"/>
              <c:delete val="1"/>
              <c:extLst>
                <c:ext xmlns:c15="http://schemas.microsoft.com/office/drawing/2012/chart" uri="{CE6537A1-D6FC-4f65-9D91-7224C49458BB}"/>
                <c:ext xmlns:c16="http://schemas.microsoft.com/office/drawing/2014/chart" uri="{C3380CC4-5D6E-409C-BE32-E72D297353CC}">
                  <c16:uniqueId val="{00000019-3593-42A3-95BE-48059E906EAE}"/>
                </c:ext>
              </c:extLst>
            </c:dLbl>
            <c:dLbl>
              <c:idx val="3"/>
              <c:delete val="1"/>
              <c:extLst>
                <c:ext xmlns:c15="http://schemas.microsoft.com/office/drawing/2012/chart" uri="{CE6537A1-D6FC-4f65-9D91-7224C49458BB}"/>
                <c:ext xmlns:c16="http://schemas.microsoft.com/office/drawing/2014/chart" uri="{C3380CC4-5D6E-409C-BE32-E72D297353CC}">
                  <c16:uniqueId val="{0000001A-3593-42A3-95BE-48059E906EAE}"/>
                </c:ext>
              </c:extLst>
            </c:dLbl>
            <c:dLbl>
              <c:idx val="4"/>
              <c:delete val="1"/>
              <c:extLst>
                <c:ext xmlns:c15="http://schemas.microsoft.com/office/drawing/2012/chart" uri="{CE6537A1-D6FC-4f65-9D91-7224C49458BB}"/>
                <c:ext xmlns:c16="http://schemas.microsoft.com/office/drawing/2014/chart" uri="{C3380CC4-5D6E-409C-BE32-E72D297353CC}">
                  <c16:uniqueId val="{0000001B-3593-42A3-95BE-48059E906EAE}"/>
                </c:ext>
              </c:extLst>
            </c:dLbl>
            <c:dLbl>
              <c:idx val="6"/>
              <c:delete val="1"/>
              <c:extLst>
                <c:ext xmlns:c15="http://schemas.microsoft.com/office/drawing/2012/chart" uri="{CE6537A1-D6FC-4f65-9D91-7224C49458BB}"/>
                <c:ext xmlns:c16="http://schemas.microsoft.com/office/drawing/2014/chart" uri="{C3380CC4-5D6E-409C-BE32-E72D297353CC}">
                  <c16:uniqueId val="{0000001C-3593-42A3-95BE-48059E906EAE}"/>
                </c:ext>
              </c:extLst>
            </c:dLbl>
            <c:dLbl>
              <c:idx val="7"/>
              <c:delete val="1"/>
              <c:extLst>
                <c:ext xmlns:c15="http://schemas.microsoft.com/office/drawing/2012/chart" uri="{CE6537A1-D6FC-4f65-9D91-7224C49458BB}"/>
                <c:ext xmlns:c16="http://schemas.microsoft.com/office/drawing/2014/chart" uri="{C3380CC4-5D6E-409C-BE32-E72D297353CC}">
                  <c16:uniqueId val="{0000001D-3593-42A3-95BE-48059E906EAE}"/>
                </c:ext>
              </c:extLst>
            </c:dLbl>
            <c:dLbl>
              <c:idx val="8"/>
              <c:delete val="1"/>
              <c:extLst>
                <c:ext xmlns:c15="http://schemas.microsoft.com/office/drawing/2012/chart" uri="{CE6537A1-D6FC-4f65-9D91-7224C49458BB}"/>
                <c:ext xmlns:c16="http://schemas.microsoft.com/office/drawing/2014/chart" uri="{C3380CC4-5D6E-409C-BE32-E72D297353CC}">
                  <c16:uniqueId val="{0000001E-3593-42A3-95BE-48059E906EAE}"/>
                </c:ext>
              </c:extLst>
            </c:dLbl>
            <c:dLbl>
              <c:idx val="9"/>
              <c:delete val="1"/>
              <c:extLst>
                <c:ext xmlns:c15="http://schemas.microsoft.com/office/drawing/2012/chart" uri="{CE6537A1-D6FC-4f65-9D91-7224C49458BB}"/>
                <c:ext xmlns:c16="http://schemas.microsoft.com/office/drawing/2014/chart" uri="{C3380CC4-5D6E-409C-BE32-E72D297353CC}">
                  <c16:uniqueId val="{0000001F-3593-42A3-95BE-48059E906EAE}"/>
                </c:ext>
              </c:extLst>
            </c:dLbl>
            <c:dLbl>
              <c:idx val="11"/>
              <c:delete val="1"/>
              <c:extLst>
                <c:ext xmlns:c15="http://schemas.microsoft.com/office/drawing/2012/chart" uri="{CE6537A1-D6FC-4f65-9D91-7224C49458BB}"/>
                <c:ext xmlns:c16="http://schemas.microsoft.com/office/drawing/2014/chart" uri="{C3380CC4-5D6E-409C-BE32-E72D297353CC}">
                  <c16:uniqueId val="{00000020-3593-42A3-95BE-48059E906EAE}"/>
                </c:ext>
              </c:extLst>
            </c:dLbl>
            <c:dLbl>
              <c:idx val="12"/>
              <c:delete val="1"/>
              <c:extLst>
                <c:ext xmlns:c15="http://schemas.microsoft.com/office/drawing/2012/chart" uri="{CE6537A1-D6FC-4f65-9D91-7224C49458BB}"/>
                <c:ext xmlns:c16="http://schemas.microsoft.com/office/drawing/2014/chart" uri="{C3380CC4-5D6E-409C-BE32-E72D297353CC}">
                  <c16:uniqueId val="{00000021-3593-42A3-95BE-48059E906EAE}"/>
                </c:ext>
              </c:extLst>
            </c:dLbl>
            <c:dLbl>
              <c:idx val="13"/>
              <c:delete val="1"/>
              <c:extLst>
                <c:ext xmlns:c15="http://schemas.microsoft.com/office/drawing/2012/chart" uri="{CE6537A1-D6FC-4f65-9D91-7224C49458BB}"/>
                <c:ext xmlns:c16="http://schemas.microsoft.com/office/drawing/2014/chart" uri="{C3380CC4-5D6E-409C-BE32-E72D297353CC}">
                  <c16:uniqueId val="{00000022-3593-42A3-95BE-48059E906EAE}"/>
                </c:ext>
              </c:extLst>
            </c:dLbl>
            <c:dLbl>
              <c:idx val="14"/>
              <c:delete val="1"/>
              <c:extLst>
                <c:ext xmlns:c15="http://schemas.microsoft.com/office/drawing/2012/chart" uri="{CE6537A1-D6FC-4f65-9D91-7224C49458BB}"/>
                <c:ext xmlns:c16="http://schemas.microsoft.com/office/drawing/2014/chart" uri="{C3380CC4-5D6E-409C-BE32-E72D297353CC}">
                  <c16:uniqueId val="{00000023-3593-42A3-95BE-48059E906EAE}"/>
                </c:ext>
              </c:extLst>
            </c:dLbl>
            <c:dLbl>
              <c:idx val="16"/>
              <c:delete val="1"/>
              <c:extLst>
                <c:ext xmlns:c15="http://schemas.microsoft.com/office/drawing/2012/chart" uri="{CE6537A1-D6FC-4f65-9D91-7224C49458BB}"/>
                <c:ext xmlns:c16="http://schemas.microsoft.com/office/drawing/2014/chart" uri="{C3380CC4-5D6E-409C-BE32-E72D297353CC}">
                  <c16:uniqueId val="{00000025-3593-42A3-95BE-48059E906EAE}"/>
                </c:ext>
              </c:extLst>
            </c:dLbl>
            <c:dLbl>
              <c:idx val="17"/>
              <c:delete val="1"/>
              <c:extLst>
                <c:ext xmlns:c15="http://schemas.microsoft.com/office/drawing/2012/chart" uri="{CE6537A1-D6FC-4f65-9D91-7224C49458BB}"/>
                <c:ext xmlns:c16="http://schemas.microsoft.com/office/drawing/2014/chart" uri="{C3380CC4-5D6E-409C-BE32-E72D297353CC}">
                  <c16:uniqueId val="{00000026-3593-42A3-95BE-48059E906EAE}"/>
                </c:ext>
              </c:extLst>
            </c:dLbl>
            <c:dLbl>
              <c:idx val="18"/>
              <c:delete val="1"/>
              <c:extLst>
                <c:ext xmlns:c15="http://schemas.microsoft.com/office/drawing/2012/chart" uri="{CE6537A1-D6FC-4f65-9D91-7224C49458BB}"/>
                <c:ext xmlns:c16="http://schemas.microsoft.com/office/drawing/2014/chart" uri="{C3380CC4-5D6E-409C-BE32-E72D297353CC}">
                  <c16:uniqueId val="{00000027-3593-42A3-95BE-48059E906EAE}"/>
                </c:ext>
              </c:extLst>
            </c:dLbl>
            <c:dLbl>
              <c:idx val="19"/>
              <c:delete val="1"/>
              <c:extLst>
                <c:ext xmlns:c15="http://schemas.microsoft.com/office/drawing/2012/chart" uri="{CE6537A1-D6FC-4f65-9D91-7224C49458BB}"/>
                <c:ext xmlns:c16="http://schemas.microsoft.com/office/drawing/2014/chart" uri="{C3380CC4-5D6E-409C-BE32-E72D297353CC}">
                  <c16:uniqueId val="{00000028-3593-42A3-95BE-48059E906EAE}"/>
                </c:ext>
              </c:extLst>
            </c:dLbl>
            <c:dLbl>
              <c:idx val="21"/>
              <c:delete val="1"/>
              <c:extLst>
                <c:ext xmlns:c15="http://schemas.microsoft.com/office/drawing/2012/chart" uri="{CE6537A1-D6FC-4f65-9D91-7224C49458BB}"/>
                <c:ext xmlns:c16="http://schemas.microsoft.com/office/drawing/2014/chart" uri="{C3380CC4-5D6E-409C-BE32-E72D297353CC}">
                  <c16:uniqueId val="{00000029-3593-42A3-95BE-48059E906EAE}"/>
                </c:ext>
              </c:extLst>
            </c:dLbl>
            <c:dLbl>
              <c:idx val="22"/>
              <c:delete val="1"/>
              <c:extLst>
                <c:ext xmlns:c15="http://schemas.microsoft.com/office/drawing/2012/chart" uri="{CE6537A1-D6FC-4f65-9D91-7224C49458BB}"/>
                <c:ext xmlns:c16="http://schemas.microsoft.com/office/drawing/2014/chart" uri="{C3380CC4-5D6E-409C-BE32-E72D297353CC}">
                  <c16:uniqueId val="{0000002A-3593-42A3-95BE-48059E906EAE}"/>
                </c:ext>
              </c:extLst>
            </c:dLbl>
            <c:dLbl>
              <c:idx val="23"/>
              <c:delete val="1"/>
              <c:extLst>
                <c:ext xmlns:c15="http://schemas.microsoft.com/office/drawing/2012/chart" uri="{CE6537A1-D6FC-4f65-9D91-7224C49458BB}"/>
                <c:ext xmlns:c16="http://schemas.microsoft.com/office/drawing/2014/chart" uri="{C3380CC4-5D6E-409C-BE32-E72D297353CC}">
                  <c16:uniqueId val="{0000002B-3593-42A3-95BE-48059E906EAE}"/>
                </c:ext>
              </c:extLst>
            </c:dLbl>
            <c:dLbl>
              <c:idx val="24"/>
              <c:delete val="1"/>
              <c:extLst>
                <c:ext xmlns:c15="http://schemas.microsoft.com/office/drawing/2012/chart" uri="{CE6537A1-D6FC-4f65-9D91-7224C49458BB}"/>
                <c:ext xmlns:c16="http://schemas.microsoft.com/office/drawing/2014/chart" uri="{C3380CC4-5D6E-409C-BE32-E72D297353CC}">
                  <c16:uniqueId val="{0000002C-3593-42A3-95BE-48059E906EAE}"/>
                </c:ext>
              </c:extLst>
            </c:dLbl>
            <c:dLbl>
              <c:idx val="26"/>
              <c:delete val="1"/>
              <c:extLst>
                <c:ext xmlns:c15="http://schemas.microsoft.com/office/drawing/2012/chart" uri="{CE6537A1-D6FC-4f65-9D91-7224C49458BB}"/>
                <c:ext xmlns:c16="http://schemas.microsoft.com/office/drawing/2014/chart" uri="{C3380CC4-5D6E-409C-BE32-E72D297353CC}">
                  <c16:uniqueId val="{0000002D-3593-42A3-95BE-48059E906EAE}"/>
                </c:ext>
              </c:extLst>
            </c:dLbl>
            <c:dLbl>
              <c:idx val="27"/>
              <c:delete val="1"/>
              <c:extLst>
                <c:ext xmlns:c15="http://schemas.microsoft.com/office/drawing/2012/chart" uri="{CE6537A1-D6FC-4f65-9D91-7224C49458BB}"/>
                <c:ext xmlns:c16="http://schemas.microsoft.com/office/drawing/2014/chart" uri="{C3380CC4-5D6E-409C-BE32-E72D297353CC}">
                  <c16:uniqueId val="{0000002E-3593-42A3-95BE-48059E906EAE}"/>
                </c:ext>
              </c:extLst>
            </c:dLbl>
            <c:dLbl>
              <c:idx val="28"/>
              <c:delete val="1"/>
              <c:extLst>
                <c:ext xmlns:c15="http://schemas.microsoft.com/office/drawing/2012/chart" uri="{CE6537A1-D6FC-4f65-9D91-7224C49458BB}"/>
                <c:ext xmlns:c16="http://schemas.microsoft.com/office/drawing/2014/chart" uri="{C3380CC4-5D6E-409C-BE32-E72D297353CC}">
                  <c16:uniqueId val="{0000002F-3593-42A3-95BE-48059E906EAE}"/>
                </c:ext>
              </c:extLst>
            </c:dLbl>
            <c:dLbl>
              <c:idx val="29"/>
              <c:delete val="1"/>
              <c:extLst>
                <c:ext xmlns:c15="http://schemas.microsoft.com/office/drawing/2012/chart" uri="{CE6537A1-D6FC-4f65-9D91-7224C49458BB}"/>
                <c:ext xmlns:c16="http://schemas.microsoft.com/office/drawing/2014/chart" uri="{C3380CC4-5D6E-409C-BE32-E72D297353CC}">
                  <c16:uniqueId val="{00000030-3593-42A3-95BE-48059E906EAE}"/>
                </c:ext>
              </c:extLst>
            </c:dLbl>
            <c:numFmt formatCode="0%" sourceLinked="0"/>
            <c:spPr>
              <a:solidFill>
                <a:srgbClr val="DCDDB5"/>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Planilha1!$A$2:$A$32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Planilha1!$C$2:$C$32</c:f>
              <c:numCache>
                <c:formatCode>0.00%</c:formatCode>
                <c:ptCount val="31"/>
                <c:pt idx="0">
                  <c:v>0.21099999999999999</c:v>
                </c:pt>
                <c:pt idx="1">
                  <c:v>0.218</c:v>
                </c:pt>
                <c:pt idx="2">
                  <c:v>0.21</c:v>
                </c:pt>
                <c:pt idx="3">
                  <c:v>0.2</c:v>
                </c:pt>
                <c:pt idx="4">
                  <c:v>0.20100000000000001</c:v>
                </c:pt>
                <c:pt idx="5">
                  <c:v>0.24299999999999999</c:v>
                </c:pt>
                <c:pt idx="6">
                  <c:v>0.252</c:v>
                </c:pt>
                <c:pt idx="7">
                  <c:v>0.255</c:v>
                </c:pt>
                <c:pt idx="8">
                  <c:v>0.252</c:v>
                </c:pt>
                <c:pt idx="9">
                  <c:v>0.245</c:v>
                </c:pt>
                <c:pt idx="10">
                  <c:v>0.24099999999999999</c:v>
                </c:pt>
                <c:pt idx="11">
                  <c:v>0.251</c:v>
                </c:pt>
                <c:pt idx="12">
                  <c:v>0.25600000000000001</c:v>
                </c:pt>
                <c:pt idx="13">
                  <c:v>0.24099999999999999</c:v>
                </c:pt>
                <c:pt idx="14">
                  <c:v>0.23499999999999999</c:v>
                </c:pt>
                <c:pt idx="15">
                  <c:v>0.22600000000000001</c:v>
                </c:pt>
                <c:pt idx="16">
                  <c:v>0.222</c:v>
                </c:pt>
                <c:pt idx="17">
                  <c:v>0.222</c:v>
                </c:pt>
                <c:pt idx="18">
                  <c:v>0.19400000000000001</c:v>
                </c:pt>
                <c:pt idx="19">
                  <c:v>0.17299999999999999</c:v>
                </c:pt>
                <c:pt idx="20">
                  <c:v>0.16200000000000001</c:v>
                </c:pt>
                <c:pt idx="21">
                  <c:v>0.14899999999999999</c:v>
                </c:pt>
                <c:pt idx="22">
                  <c:v>0.127</c:v>
                </c:pt>
                <c:pt idx="23">
                  <c:v>0.13100000000000001</c:v>
                </c:pt>
                <c:pt idx="24">
                  <c:v>0.13400000000000001</c:v>
                </c:pt>
                <c:pt idx="25">
                  <c:v>0.127</c:v>
                </c:pt>
                <c:pt idx="26">
                  <c:v>0.11899999999999999</c:v>
                </c:pt>
                <c:pt idx="27">
                  <c:v>0.11899999999999999</c:v>
                </c:pt>
                <c:pt idx="28">
                  <c:v>0.11700000000000001</c:v>
                </c:pt>
                <c:pt idx="29">
                  <c:v>0.114</c:v>
                </c:pt>
                <c:pt idx="30">
                  <c:v>0.11700000000000001</c:v>
                </c:pt>
              </c:numCache>
            </c:numRef>
          </c:val>
          <c:extLst>
            <c:ext xmlns:c16="http://schemas.microsoft.com/office/drawing/2014/chart" uri="{C3380CC4-5D6E-409C-BE32-E72D297353CC}">
              <c16:uniqueId val="{00000001-9E8E-4462-B6CD-882C545BC82D}"/>
            </c:ext>
          </c:extLst>
        </c:ser>
        <c:ser>
          <c:idx val="2"/>
          <c:order val="2"/>
          <c:tx>
            <c:strRef>
              <c:f>Planilha1!$D$1</c:f>
              <c:strCache>
                <c:ptCount val="1"/>
                <c:pt idx="0">
                  <c:v>Contêineres</c:v>
                </c:pt>
              </c:strCache>
            </c:strRef>
          </c:tx>
          <c:spPr>
            <a:solidFill>
              <a:srgbClr val="01567E"/>
            </a:solidFill>
            <a:ln w="9525">
              <a:solidFill>
                <a:srgbClr val="FFFFFF"/>
              </a:solidFill>
            </a:ln>
            <a:effectLst/>
          </c:spPr>
          <c:dLbls>
            <c:dLbl>
              <c:idx val="1"/>
              <c:delete val="1"/>
              <c:extLst>
                <c:ext xmlns:c15="http://schemas.microsoft.com/office/drawing/2012/chart" uri="{CE6537A1-D6FC-4f65-9D91-7224C49458BB}"/>
                <c:ext xmlns:c16="http://schemas.microsoft.com/office/drawing/2014/chart" uri="{C3380CC4-5D6E-409C-BE32-E72D297353CC}">
                  <c16:uniqueId val="{00000031-3593-42A3-95BE-48059E906EAE}"/>
                </c:ext>
              </c:extLst>
            </c:dLbl>
            <c:dLbl>
              <c:idx val="2"/>
              <c:delete val="1"/>
              <c:extLst>
                <c:ext xmlns:c15="http://schemas.microsoft.com/office/drawing/2012/chart" uri="{CE6537A1-D6FC-4f65-9D91-7224C49458BB}"/>
                <c:ext xmlns:c16="http://schemas.microsoft.com/office/drawing/2014/chart" uri="{C3380CC4-5D6E-409C-BE32-E72D297353CC}">
                  <c16:uniqueId val="{00000032-3593-42A3-95BE-48059E906EAE}"/>
                </c:ext>
              </c:extLst>
            </c:dLbl>
            <c:dLbl>
              <c:idx val="3"/>
              <c:delete val="1"/>
              <c:extLst>
                <c:ext xmlns:c15="http://schemas.microsoft.com/office/drawing/2012/chart" uri="{CE6537A1-D6FC-4f65-9D91-7224C49458BB}"/>
                <c:ext xmlns:c16="http://schemas.microsoft.com/office/drawing/2014/chart" uri="{C3380CC4-5D6E-409C-BE32-E72D297353CC}">
                  <c16:uniqueId val="{00000033-3593-42A3-95BE-48059E906EAE}"/>
                </c:ext>
              </c:extLst>
            </c:dLbl>
            <c:dLbl>
              <c:idx val="4"/>
              <c:delete val="1"/>
              <c:extLst>
                <c:ext xmlns:c15="http://schemas.microsoft.com/office/drawing/2012/chart" uri="{CE6537A1-D6FC-4f65-9D91-7224C49458BB}"/>
                <c:ext xmlns:c16="http://schemas.microsoft.com/office/drawing/2014/chart" uri="{C3380CC4-5D6E-409C-BE32-E72D297353CC}">
                  <c16:uniqueId val="{00000034-3593-42A3-95BE-48059E906EAE}"/>
                </c:ext>
              </c:extLst>
            </c:dLbl>
            <c:dLbl>
              <c:idx val="6"/>
              <c:delete val="1"/>
              <c:extLst>
                <c:ext xmlns:c15="http://schemas.microsoft.com/office/drawing/2012/chart" uri="{CE6537A1-D6FC-4f65-9D91-7224C49458BB}"/>
                <c:ext xmlns:c16="http://schemas.microsoft.com/office/drawing/2014/chart" uri="{C3380CC4-5D6E-409C-BE32-E72D297353CC}">
                  <c16:uniqueId val="{00000035-3593-42A3-95BE-48059E906EAE}"/>
                </c:ext>
              </c:extLst>
            </c:dLbl>
            <c:dLbl>
              <c:idx val="7"/>
              <c:delete val="1"/>
              <c:extLst>
                <c:ext xmlns:c15="http://schemas.microsoft.com/office/drawing/2012/chart" uri="{CE6537A1-D6FC-4f65-9D91-7224C49458BB}"/>
                <c:ext xmlns:c16="http://schemas.microsoft.com/office/drawing/2014/chart" uri="{C3380CC4-5D6E-409C-BE32-E72D297353CC}">
                  <c16:uniqueId val="{00000036-3593-42A3-95BE-48059E906EAE}"/>
                </c:ext>
              </c:extLst>
            </c:dLbl>
            <c:dLbl>
              <c:idx val="8"/>
              <c:delete val="1"/>
              <c:extLst>
                <c:ext xmlns:c15="http://schemas.microsoft.com/office/drawing/2012/chart" uri="{CE6537A1-D6FC-4f65-9D91-7224C49458BB}"/>
                <c:ext xmlns:c16="http://schemas.microsoft.com/office/drawing/2014/chart" uri="{C3380CC4-5D6E-409C-BE32-E72D297353CC}">
                  <c16:uniqueId val="{00000037-3593-42A3-95BE-48059E906EAE}"/>
                </c:ext>
              </c:extLst>
            </c:dLbl>
            <c:dLbl>
              <c:idx val="9"/>
              <c:delete val="1"/>
              <c:extLst>
                <c:ext xmlns:c15="http://schemas.microsoft.com/office/drawing/2012/chart" uri="{CE6537A1-D6FC-4f65-9D91-7224C49458BB}"/>
                <c:ext xmlns:c16="http://schemas.microsoft.com/office/drawing/2014/chart" uri="{C3380CC4-5D6E-409C-BE32-E72D297353CC}">
                  <c16:uniqueId val="{00000038-3593-42A3-95BE-48059E906EAE}"/>
                </c:ext>
              </c:extLst>
            </c:dLbl>
            <c:dLbl>
              <c:idx val="11"/>
              <c:delete val="1"/>
              <c:extLst>
                <c:ext xmlns:c15="http://schemas.microsoft.com/office/drawing/2012/chart" uri="{CE6537A1-D6FC-4f65-9D91-7224C49458BB}"/>
                <c:ext xmlns:c16="http://schemas.microsoft.com/office/drawing/2014/chart" uri="{C3380CC4-5D6E-409C-BE32-E72D297353CC}">
                  <c16:uniqueId val="{00000039-3593-42A3-95BE-48059E906EAE}"/>
                </c:ext>
              </c:extLst>
            </c:dLbl>
            <c:dLbl>
              <c:idx val="12"/>
              <c:delete val="1"/>
              <c:extLst>
                <c:ext xmlns:c15="http://schemas.microsoft.com/office/drawing/2012/chart" uri="{CE6537A1-D6FC-4f65-9D91-7224C49458BB}"/>
                <c:ext xmlns:c16="http://schemas.microsoft.com/office/drawing/2014/chart" uri="{C3380CC4-5D6E-409C-BE32-E72D297353CC}">
                  <c16:uniqueId val="{0000003A-3593-42A3-95BE-48059E906EAE}"/>
                </c:ext>
              </c:extLst>
            </c:dLbl>
            <c:dLbl>
              <c:idx val="13"/>
              <c:delete val="1"/>
              <c:extLst>
                <c:ext xmlns:c15="http://schemas.microsoft.com/office/drawing/2012/chart" uri="{CE6537A1-D6FC-4f65-9D91-7224C49458BB}"/>
                <c:ext xmlns:c16="http://schemas.microsoft.com/office/drawing/2014/chart" uri="{C3380CC4-5D6E-409C-BE32-E72D297353CC}">
                  <c16:uniqueId val="{0000003B-3593-42A3-95BE-48059E906EAE}"/>
                </c:ext>
              </c:extLst>
            </c:dLbl>
            <c:dLbl>
              <c:idx val="14"/>
              <c:delete val="1"/>
              <c:extLst>
                <c:ext xmlns:c15="http://schemas.microsoft.com/office/drawing/2012/chart" uri="{CE6537A1-D6FC-4f65-9D91-7224C49458BB}"/>
                <c:ext xmlns:c16="http://schemas.microsoft.com/office/drawing/2014/chart" uri="{C3380CC4-5D6E-409C-BE32-E72D297353CC}">
                  <c16:uniqueId val="{0000003C-3593-42A3-95BE-48059E906EAE}"/>
                </c:ext>
              </c:extLst>
            </c:dLbl>
            <c:dLbl>
              <c:idx val="16"/>
              <c:delete val="1"/>
              <c:extLst>
                <c:ext xmlns:c15="http://schemas.microsoft.com/office/drawing/2012/chart" uri="{CE6537A1-D6FC-4f65-9D91-7224C49458BB}"/>
                <c:ext xmlns:c16="http://schemas.microsoft.com/office/drawing/2014/chart" uri="{C3380CC4-5D6E-409C-BE32-E72D297353CC}">
                  <c16:uniqueId val="{0000003D-3593-42A3-95BE-48059E906EAE}"/>
                </c:ext>
              </c:extLst>
            </c:dLbl>
            <c:dLbl>
              <c:idx val="17"/>
              <c:delete val="1"/>
              <c:extLst>
                <c:ext xmlns:c15="http://schemas.microsoft.com/office/drawing/2012/chart" uri="{CE6537A1-D6FC-4f65-9D91-7224C49458BB}"/>
                <c:ext xmlns:c16="http://schemas.microsoft.com/office/drawing/2014/chart" uri="{C3380CC4-5D6E-409C-BE32-E72D297353CC}">
                  <c16:uniqueId val="{0000003E-3593-42A3-95BE-48059E906EAE}"/>
                </c:ext>
              </c:extLst>
            </c:dLbl>
            <c:dLbl>
              <c:idx val="18"/>
              <c:delete val="1"/>
              <c:extLst>
                <c:ext xmlns:c15="http://schemas.microsoft.com/office/drawing/2012/chart" uri="{CE6537A1-D6FC-4f65-9D91-7224C49458BB}"/>
                <c:ext xmlns:c16="http://schemas.microsoft.com/office/drawing/2014/chart" uri="{C3380CC4-5D6E-409C-BE32-E72D297353CC}">
                  <c16:uniqueId val="{0000003F-3593-42A3-95BE-48059E906EAE}"/>
                </c:ext>
              </c:extLst>
            </c:dLbl>
            <c:dLbl>
              <c:idx val="19"/>
              <c:delete val="1"/>
              <c:extLst>
                <c:ext xmlns:c15="http://schemas.microsoft.com/office/drawing/2012/chart" uri="{CE6537A1-D6FC-4f65-9D91-7224C49458BB}"/>
                <c:ext xmlns:c16="http://schemas.microsoft.com/office/drawing/2014/chart" uri="{C3380CC4-5D6E-409C-BE32-E72D297353CC}">
                  <c16:uniqueId val="{00000040-3593-42A3-95BE-48059E906EAE}"/>
                </c:ext>
              </c:extLst>
            </c:dLbl>
            <c:dLbl>
              <c:idx val="21"/>
              <c:delete val="1"/>
              <c:extLst>
                <c:ext xmlns:c15="http://schemas.microsoft.com/office/drawing/2012/chart" uri="{CE6537A1-D6FC-4f65-9D91-7224C49458BB}"/>
                <c:ext xmlns:c16="http://schemas.microsoft.com/office/drawing/2014/chart" uri="{C3380CC4-5D6E-409C-BE32-E72D297353CC}">
                  <c16:uniqueId val="{00000041-3593-42A3-95BE-48059E906EAE}"/>
                </c:ext>
              </c:extLst>
            </c:dLbl>
            <c:dLbl>
              <c:idx val="22"/>
              <c:delete val="1"/>
              <c:extLst>
                <c:ext xmlns:c15="http://schemas.microsoft.com/office/drawing/2012/chart" uri="{CE6537A1-D6FC-4f65-9D91-7224C49458BB}"/>
                <c:ext xmlns:c16="http://schemas.microsoft.com/office/drawing/2014/chart" uri="{C3380CC4-5D6E-409C-BE32-E72D297353CC}">
                  <c16:uniqueId val="{00000042-3593-42A3-95BE-48059E906EAE}"/>
                </c:ext>
              </c:extLst>
            </c:dLbl>
            <c:dLbl>
              <c:idx val="23"/>
              <c:delete val="1"/>
              <c:extLst>
                <c:ext xmlns:c15="http://schemas.microsoft.com/office/drawing/2012/chart" uri="{CE6537A1-D6FC-4f65-9D91-7224C49458BB}"/>
                <c:ext xmlns:c16="http://schemas.microsoft.com/office/drawing/2014/chart" uri="{C3380CC4-5D6E-409C-BE32-E72D297353CC}">
                  <c16:uniqueId val="{00000043-3593-42A3-95BE-48059E906EAE}"/>
                </c:ext>
              </c:extLst>
            </c:dLbl>
            <c:dLbl>
              <c:idx val="24"/>
              <c:delete val="1"/>
              <c:extLst>
                <c:ext xmlns:c15="http://schemas.microsoft.com/office/drawing/2012/chart" uri="{CE6537A1-D6FC-4f65-9D91-7224C49458BB}"/>
                <c:ext xmlns:c16="http://schemas.microsoft.com/office/drawing/2014/chart" uri="{C3380CC4-5D6E-409C-BE32-E72D297353CC}">
                  <c16:uniqueId val="{00000044-3593-42A3-95BE-48059E906EAE}"/>
                </c:ext>
              </c:extLst>
            </c:dLbl>
            <c:dLbl>
              <c:idx val="26"/>
              <c:delete val="1"/>
              <c:extLst>
                <c:ext xmlns:c15="http://schemas.microsoft.com/office/drawing/2012/chart" uri="{CE6537A1-D6FC-4f65-9D91-7224C49458BB}"/>
                <c:ext xmlns:c16="http://schemas.microsoft.com/office/drawing/2014/chart" uri="{C3380CC4-5D6E-409C-BE32-E72D297353CC}">
                  <c16:uniqueId val="{00000045-3593-42A3-95BE-48059E906EAE}"/>
                </c:ext>
              </c:extLst>
            </c:dLbl>
            <c:dLbl>
              <c:idx val="27"/>
              <c:delete val="1"/>
              <c:extLst>
                <c:ext xmlns:c15="http://schemas.microsoft.com/office/drawing/2012/chart" uri="{CE6537A1-D6FC-4f65-9D91-7224C49458BB}"/>
                <c:ext xmlns:c16="http://schemas.microsoft.com/office/drawing/2014/chart" uri="{C3380CC4-5D6E-409C-BE32-E72D297353CC}">
                  <c16:uniqueId val="{00000046-3593-42A3-95BE-48059E906EAE}"/>
                </c:ext>
              </c:extLst>
            </c:dLbl>
            <c:dLbl>
              <c:idx val="28"/>
              <c:delete val="1"/>
              <c:extLst>
                <c:ext xmlns:c15="http://schemas.microsoft.com/office/drawing/2012/chart" uri="{CE6537A1-D6FC-4f65-9D91-7224C49458BB}"/>
                <c:ext xmlns:c16="http://schemas.microsoft.com/office/drawing/2014/chart" uri="{C3380CC4-5D6E-409C-BE32-E72D297353CC}">
                  <c16:uniqueId val="{00000047-3593-42A3-95BE-48059E906EAE}"/>
                </c:ext>
              </c:extLst>
            </c:dLbl>
            <c:dLbl>
              <c:idx val="29"/>
              <c:delete val="1"/>
              <c:extLst>
                <c:ext xmlns:c15="http://schemas.microsoft.com/office/drawing/2012/chart" uri="{CE6537A1-D6FC-4f65-9D91-7224C49458BB}"/>
                <c:ext xmlns:c16="http://schemas.microsoft.com/office/drawing/2014/chart" uri="{C3380CC4-5D6E-409C-BE32-E72D297353CC}">
                  <c16:uniqueId val="{00000048-3593-42A3-95BE-48059E906EAE}"/>
                </c:ext>
              </c:extLst>
            </c:dLbl>
            <c:numFmt formatCode="0%" sourceLinked="0"/>
            <c:spPr>
              <a:solidFill>
                <a:srgbClr val="01567E"/>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Planilha1!$A$2:$A$32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Planilha1!$D$2:$D$32</c:f>
              <c:numCache>
                <c:formatCode>0.00%</c:formatCode>
                <c:ptCount val="31"/>
                <c:pt idx="0">
                  <c:v>7.0999999999999994E-2</c:v>
                </c:pt>
                <c:pt idx="1">
                  <c:v>7.8E-2</c:v>
                </c:pt>
                <c:pt idx="2">
                  <c:v>8.4000000000000005E-2</c:v>
                </c:pt>
                <c:pt idx="3">
                  <c:v>8.7999999999999995E-2</c:v>
                </c:pt>
                <c:pt idx="4">
                  <c:v>9.1999999999999998E-2</c:v>
                </c:pt>
                <c:pt idx="5">
                  <c:v>9.2999999999999999E-2</c:v>
                </c:pt>
                <c:pt idx="6">
                  <c:v>9.7000000000000003E-2</c:v>
                </c:pt>
                <c:pt idx="7">
                  <c:v>0.104</c:v>
                </c:pt>
                <c:pt idx="8">
                  <c:v>0.112</c:v>
                </c:pt>
                <c:pt idx="9">
                  <c:v>0.11899999999999999</c:v>
                </c:pt>
                <c:pt idx="10">
                  <c:v>0.123</c:v>
                </c:pt>
                <c:pt idx="11">
                  <c:v>0.13100000000000001</c:v>
                </c:pt>
                <c:pt idx="12">
                  <c:v>0.13200000000000001</c:v>
                </c:pt>
                <c:pt idx="13">
                  <c:v>0.14299999999999999</c:v>
                </c:pt>
                <c:pt idx="14">
                  <c:v>0.156</c:v>
                </c:pt>
                <c:pt idx="15">
                  <c:v>0.16300000000000001</c:v>
                </c:pt>
                <c:pt idx="16">
                  <c:v>0.16600000000000001</c:v>
                </c:pt>
                <c:pt idx="17">
                  <c:v>0.17399999999999999</c:v>
                </c:pt>
                <c:pt idx="18">
                  <c:v>0.192</c:v>
                </c:pt>
                <c:pt idx="19">
                  <c:v>0.20499999999999999</c:v>
                </c:pt>
                <c:pt idx="20">
                  <c:v>0.21299999999999999</c:v>
                </c:pt>
                <c:pt idx="21">
                  <c:v>0.221</c:v>
                </c:pt>
                <c:pt idx="22">
                  <c:v>0.23200000000000001</c:v>
                </c:pt>
                <c:pt idx="23">
                  <c:v>0.23499999999999999</c:v>
                </c:pt>
                <c:pt idx="24">
                  <c:v>0.219</c:v>
                </c:pt>
                <c:pt idx="25">
                  <c:v>0.224</c:v>
                </c:pt>
                <c:pt idx="26">
                  <c:v>0.23</c:v>
                </c:pt>
                <c:pt idx="27">
                  <c:v>0.22600000000000001</c:v>
                </c:pt>
                <c:pt idx="28">
                  <c:v>0.22600000000000001</c:v>
                </c:pt>
                <c:pt idx="29">
                  <c:v>0.22800000000000001</c:v>
                </c:pt>
                <c:pt idx="30">
                  <c:v>0.23400000000000001</c:v>
                </c:pt>
              </c:numCache>
            </c:numRef>
          </c:val>
          <c:extLst>
            <c:ext xmlns:c16="http://schemas.microsoft.com/office/drawing/2014/chart" uri="{C3380CC4-5D6E-409C-BE32-E72D297353CC}">
              <c16:uniqueId val="{00000002-9E8E-4462-B6CD-882C545BC82D}"/>
            </c:ext>
          </c:extLst>
        </c:ser>
        <c:dLbls>
          <c:showLegendKey val="0"/>
          <c:showVal val="0"/>
          <c:showCatName val="0"/>
          <c:showSerName val="0"/>
          <c:showPercent val="0"/>
          <c:showBubbleSize val="0"/>
        </c:dLbls>
        <c:axId val="151535055"/>
        <c:axId val="1940055215"/>
      </c:areaChart>
      <c:catAx>
        <c:axId val="1515350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940055215"/>
        <c:crosses val="autoZero"/>
        <c:auto val="1"/>
        <c:lblAlgn val="ctr"/>
        <c:lblOffset val="100"/>
        <c:tickLblSkip val="5"/>
        <c:tickMarkSkip val="5"/>
        <c:noMultiLvlLbl val="0"/>
      </c:catAx>
      <c:valAx>
        <c:axId val="19400552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153505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strRef>
              <c:f>Plan1!$C$1</c:f>
              <c:strCache>
                <c:ptCount val="1"/>
                <c:pt idx="0">
                  <c:v>Variável</c:v>
                </c:pt>
              </c:strCache>
            </c:strRef>
          </c:tx>
          <c:spPr>
            <a:gradFill>
              <a:gsLst>
                <a:gs pos="0">
                  <a:srgbClr val="52739A"/>
                </a:gs>
                <a:gs pos="100000">
                  <a:srgbClr val="52739A"/>
                </a:gs>
                <a:gs pos="50000">
                  <a:srgbClr val="91CCFF"/>
                </a:gs>
              </a:gsLst>
              <a:lin ang="0" scaled="0"/>
            </a:gradFill>
            <a:ln>
              <a:solidFill>
                <a:schemeClr val="tx1">
                  <a:lumMod val="65000"/>
                  <a:lumOff val="35000"/>
                </a:schemeClr>
              </a:solidFill>
            </a:ln>
          </c:spPr>
          <c:invertIfNegative val="0"/>
          <c:cat>
            <c:strRef>
              <c:f>Plan1!$A$2:$A$3</c:f>
              <c:strCache>
                <c:ptCount val="2"/>
                <c:pt idx="0">
                  <c:v>Operação 1</c:v>
                </c:pt>
                <c:pt idx="1">
                  <c:v>Operação 2</c:v>
                </c:pt>
              </c:strCache>
            </c:strRef>
          </c:cat>
          <c:val>
            <c:numRef>
              <c:f>Plan1!$C$2:$C$3</c:f>
              <c:numCache>
                <c:formatCode>General</c:formatCode>
                <c:ptCount val="2"/>
                <c:pt idx="0">
                  <c:v>0.2</c:v>
                </c:pt>
                <c:pt idx="1">
                  <c:v>0.4</c:v>
                </c:pt>
              </c:numCache>
            </c:numRef>
          </c:val>
          <c:extLst>
            <c:ext xmlns:c16="http://schemas.microsoft.com/office/drawing/2014/chart" uri="{C3380CC4-5D6E-409C-BE32-E72D297353CC}">
              <c16:uniqueId val="{00000000-55C0-4DB0-ABEE-1A82F98B26B2}"/>
            </c:ext>
          </c:extLst>
        </c:ser>
        <c:ser>
          <c:idx val="0"/>
          <c:order val="1"/>
          <c:tx>
            <c:strRef>
              <c:f>Plan1!$B$1</c:f>
              <c:strCache>
                <c:ptCount val="1"/>
                <c:pt idx="0">
                  <c:v>Fixo</c:v>
                </c:pt>
              </c:strCache>
            </c:strRef>
          </c:tx>
          <c:spPr>
            <a:gradFill>
              <a:gsLst>
                <a:gs pos="0">
                  <a:srgbClr val="9A5252"/>
                </a:gs>
                <a:gs pos="100000">
                  <a:srgbClr val="9A5252"/>
                </a:gs>
                <a:gs pos="50000">
                  <a:schemeClr val="accent3">
                    <a:shade val="100000"/>
                    <a:satMod val="115000"/>
                  </a:schemeClr>
                </a:gs>
              </a:gsLst>
              <a:lin ang="0" scaled="0"/>
            </a:gradFill>
            <a:ln>
              <a:solidFill>
                <a:schemeClr val="tx1">
                  <a:lumMod val="65000"/>
                  <a:lumOff val="35000"/>
                </a:schemeClr>
              </a:solidFill>
            </a:ln>
          </c:spPr>
          <c:invertIfNegative val="0"/>
          <c:cat>
            <c:strRef>
              <c:f>Plan1!$A$2:$A$3</c:f>
              <c:strCache>
                <c:ptCount val="2"/>
                <c:pt idx="0">
                  <c:v>Operação 1</c:v>
                </c:pt>
                <c:pt idx="1">
                  <c:v>Operação 2</c:v>
                </c:pt>
              </c:strCache>
            </c:strRef>
          </c:cat>
          <c:val>
            <c:numRef>
              <c:f>Plan1!$B$2:$B$3</c:f>
              <c:numCache>
                <c:formatCode>General</c:formatCode>
                <c:ptCount val="2"/>
                <c:pt idx="0">
                  <c:v>0.4</c:v>
                </c:pt>
                <c:pt idx="1">
                  <c:v>0.2</c:v>
                </c:pt>
              </c:numCache>
            </c:numRef>
          </c:val>
          <c:extLst>
            <c:ext xmlns:c16="http://schemas.microsoft.com/office/drawing/2014/chart" uri="{C3380CC4-5D6E-409C-BE32-E72D297353CC}">
              <c16:uniqueId val="{00000001-55C0-4DB0-ABEE-1A82F98B26B2}"/>
            </c:ext>
          </c:extLst>
        </c:ser>
        <c:dLbls>
          <c:showLegendKey val="0"/>
          <c:showVal val="0"/>
          <c:showCatName val="0"/>
          <c:showSerName val="0"/>
          <c:showPercent val="0"/>
          <c:showBubbleSize val="0"/>
        </c:dLbls>
        <c:gapWidth val="150"/>
        <c:overlap val="100"/>
        <c:axId val="1686692176"/>
        <c:axId val="1686663888"/>
      </c:barChart>
      <c:catAx>
        <c:axId val="1686692176"/>
        <c:scaling>
          <c:orientation val="minMax"/>
        </c:scaling>
        <c:delete val="0"/>
        <c:axPos val="b"/>
        <c:numFmt formatCode="General" sourceLinked="0"/>
        <c:majorTickMark val="out"/>
        <c:minorTickMark val="none"/>
        <c:tickLblPos val="nextTo"/>
        <c:txPr>
          <a:bodyPr/>
          <a:lstStyle/>
          <a:p>
            <a:pPr>
              <a:defRPr lang="en-US" sz="1200" b="1"/>
            </a:pPr>
            <a:endParaRPr lang="pt-BR"/>
          </a:p>
        </c:txPr>
        <c:crossAx val="1686663888"/>
        <c:crosses val="autoZero"/>
        <c:auto val="1"/>
        <c:lblAlgn val="ctr"/>
        <c:lblOffset val="100"/>
        <c:noMultiLvlLbl val="0"/>
      </c:catAx>
      <c:valAx>
        <c:axId val="1686663888"/>
        <c:scaling>
          <c:orientation val="minMax"/>
          <c:max val="1"/>
        </c:scaling>
        <c:delete val="1"/>
        <c:axPos val="l"/>
        <c:majorGridlines>
          <c:spPr>
            <a:ln>
              <a:solidFill>
                <a:schemeClr val="bg1"/>
              </a:solidFill>
            </a:ln>
          </c:spPr>
        </c:majorGridlines>
        <c:numFmt formatCode="0%" sourceLinked="0"/>
        <c:majorTickMark val="out"/>
        <c:minorTickMark val="none"/>
        <c:tickLblPos val="nextTo"/>
        <c:crossAx val="1686692176"/>
        <c:crosses val="autoZero"/>
        <c:crossBetween val="between"/>
        <c:majorUnit val="0.2"/>
      </c:valAx>
    </c:plotArea>
    <c:legend>
      <c:legendPos val="b"/>
      <c:overlay val="0"/>
      <c:txPr>
        <a:bodyPr/>
        <a:lstStyle/>
        <a:p>
          <a:pPr>
            <a:defRPr lang="en-US" sz="1400" b="1"/>
          </a:pPr>
          <a:endParaRPr lang="pt-BR"/>
        </a:p>
      </c:txPr>
    </c:legend>
    <c:plotVisOnly val="1"/>
    <c:dispBlanksAs val="gap"/>
    <c:showDLblsOverMax val="0"/>
  </c:chart>
  <c:txPr>
    <a:bodyPr/>
    <a:lstStyle/>
    <a:p>
      <a:pPr>
        <a:defRPr sz="1800"/>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581894703174272E-2"/>
          <c:y val="3.6986697519582751E-2"/>
          <c:w val="0.84629331836329502"/>
          <c:h val="0.43665084720196295"/>
        </c:manualLayout>
      </c:layout>
      <c:barChart>
        <c:barDir val="col"/>
        <c:grouping val="stacked"/>
        <c:varyColors val="0"/>
        <c:ser>
          <c:idx val="0"/>
          <c:order val="0"/>
          <c:tx>
            <c:strRef>
              <c:f>Plan1!$B$1</c:f>
              <c:strCache>
                <c:ptCount val="1"/>
                <c:pt idx="0">
                  <c:v>Total</c:v>
                </c:pt>
              </c:strCache>
            </c:strRef>
          </c:tx>
          <c:spPr>
            <a:solidFill>
              <a:srgbClr val="002060"/>
            </a:solidFill>
            <a:ln>
              <a:solidFill>
                <a:schemeClr val="tx2"/>
              </a:solidFill>
            </a:ln>
          </c:spPr>
          <c:invertIfNegative val="0"/>
          <c:cat>
            <c:strRef>
              <c:f>Plan1!$A$2:$A$22</c:f>
              <c:strCache>
                <c:ptCount val="21"/>
                <c:pt idx="0">
                  <c:v>APM-Maersk</c:v>
                </c:pt>
                <c:pt idx="1">
                  <c:v>Mediterranean Shg Co</c:v>
                </c:pt>
                <c:pt idx="2">
                  <c:v>CMA CGM Group</c:v>
                </c:pt>
                <c:pt idx="3">
                  <c:v>Evergreen Line</c:v>
                </c:pt>
                <c:pt idx="4">
                  <c:v>COSCO Container L.</c:v>
                </c:pt>
                <c:pt idx="5">
                  <c:v>Hapag-Lloyd</c:v>
                </c:pt>
                <c:pt idx="6">
                  <c:v>CSCL</c:v>
                </c:pt>
                <c:pt idx="7">
                  <c:v>Hanjin Shipping</c:v>
                </c:pt>
                <c:pt idx="8">
                  <c:v>APL</c:v>
                </c:pt>
                <c:pt idx="9">
                  <c:v>MOL</c:v>
                </c:pt>
                <c:pt idx="10">
                  <c:v>OOCL</c:v>
                </c:pt>
                <c:pt idx="11">
                  <c:v>NYK Line</c:v>
                </c:pt>
                <c:pt idx="12">
                  <c:v>Hamburg Süd Group</c:v>
                </c:pt>
                <c:pt idx="13">
                  <c:v>Yang Ming Marine Transport Corp.</c:v>
                </c:pt>
                <c:pt idx="14">
                  <c:v>Hyundai M.M.</c:v>
                </c:pt>
                <c:pt idx="15">
                  <c:v>PIL (Pacific Int. Line)</c:v>
                </c:pt>
                <c:pt idx="16">
                  <c:v>K Line</c:v>
                </c:pt>
                <c:pt idx="17">
                  <c:v>Zim</c:v>
                </c:pt>
                <c:pt idx="18">
                  <c:v>UASC</c:v>
                </c:pt>
                <c:pt idx="19">
                  <c:v>CSAV Group</c:v>
                </c:pt>
                <c:pt idx="20">
                  <c:v>Wan Hai Lines</c:v>
                </c:pt>
              </c:strCache>
            </c:strRef>
          </c:cat>
          <c:val>
            <c:numRef>
              <c:f>Plan1!$B$2:$B$22</c:f>
              <c:numCache>
                <c:formatCode>###,###,###</c:formatCode>
                <c:ptCount val="21"/>
                <c:pt idx="0">
                  <c:v>2729256</c:v>
                </c:pt>
                <c:pt idx="1">
                  <c:v>2478196</c:v>
                </c:pt>
                <c:pt idx="2">
                  <c:v>1592655</c:v>
                </c:pt>
                <c:pt idx="3">
                  <c:v>890800</c:v>
                </c:pt>
                <c:pt idx="4">
                  <c:v>795598</c:v>
                </c:pt>
                <c:pt idx="5">
                  <c:v>750919</c:v>
                </c:pt>
                <c:pt idx="6">
                  <c:v>649170</c:v>
                </c:pt>
                <c:pt idx="7">
                  <c:v>596335</c:v>
                </c:pt>
                <c:pt idx="8">
                  <c:v>582172</c:v>
                </c:pt>
                <c:pt idx="9">
                  <c:v>570833</c:v>
                </c:pt>
                <c:pt idx="10">
                  <c:v>515619</c:v>
                </c:pt>
                <c:pt idx="11">
                  <c:v>498858</c:v>
                </c:pt>
                <c:pt idx="12">
                  <c:v>490053</c:v>
                </c:pt>
                <c:pt idx="13">
                  <c:v>419625</c:v>
                </c:pt>
                <c:pt idx="14">
                  <c:v>384924</c:v>
                </c:pt>
                <c:pt idx="15">
                  <c:v>364648</c:v>
                </c:pt>
                <c:pt idx="16">
                  <c:v>359865</c:v>
                </c:pt>
                <c:pt idx="17">
                  <c:v>341117</c:v>
                </c:pt>
                <c:pt idx="18">
                  <c:v>307449</c:v>
                </c:pt>
                <c:pt idx="19">
                  <c:v>242148</c:v>
                </c:pt>
                <c:pt idx="20">
                  <c:v>192308</c:v>
                </c:pt>
              </c:numCache>
            </c:numRef>
          </c:val>
          <c:extLst>
            <c:ext xmlns:c16="http://schemas.microsoft.com/office/drawing/2014/chart" uri="{C3380CC4-5D6E-409C-BE32-E72D297353CC}">
              <c16:uniqueId val="{00000000-2344-42AE-8B54-48B56F212BC4}"/>
            </c:ext>
          </c:extLst>
        </c:ser>
        <c:ser>
          <c:idx val="1"/>
          <c:order val="1"/>
          <c:tx>
            <c:strRef>
              <c:f>Plan1!$C$1</c:f>
              <c:strCache>
                <c:ptCount val="1"/>
                <c:pt idx="0">
                  <c:v>Orderbook</c:v>
                </c:pt>
              </c:strCache>
            </c:strRef>
          </c:tx>
          <c:spPr>
            <a:ln>
              <a:solidFill>
                <a:srgbClr val="00B0F0"/>
              </a:solidFill>
            </a:ln>
          </c:spPr>
          <c:invertIfNegative val="0"/>
          <c:cat>
            <c:strRef>
              <c:f>Plan1!$A$2:$A$22</c:f>
              <c:strCache>
                <c:ptCount val="21"/>
                <c:pt idx="0">
                  <c:v>APM-Maersk</c:v>
                </c:pt>
                <c:pt idx="1">
                  <c:v>Mediterranean Shg Co</c:v>
                </c:pt>
                <c:pt idx="2">
                  <c:v>CMA CGM Group</c:v>
                </c:pt>
                <c:pt idx="3">
                  <c:v>Evergreen Line</c:v>
                </c:pt>
                <c:pt idx="4">
                  <c:v>COSCO Container L.</c:v>
                </c:pt>
                <c:pt idx="5">
                  <c:v>Hapag-Lloyd</c:v>
                </c:pt>
                <c:pt idx="6">
                  <c:v>CSCL</c:v>
                </c:pt>
                <c:pt idx="7">
                  <c:v>Hanjin Shipping</c:v>
                </c:pt>
                <c:pt idx="8">
                  <c:v>APL</c:v>
                </c:pt>
                <c:pt idx="9">
                  <c:v>MOL</c:v>
                </c:pt>
                <c:pt idx="10">
                  <c:v>OOCL</c:v>
                </c:pt>
                <c:pt idx="11">
                  <c:v>NYK Line</c:v>
                </c:pt>
                <c:pt idx="12">
                  <c:v>Hamburg Süd Group</c:v>
                </c:pt>
                <c:pt idx="13">
                  <c:v>Yang Ming Marine Transport Corp.</c:v>
                </c:pt>
                <c:pt idx="14">
                  <c:v>Hyundai M.M.</c:v>
                </c:pt>
                <c:pt idx="15">
                  <c:v>PIL (Pacific Int. Line)</c:v>
                </c:pt>
                <c:pt idx="16">
                  <c:v>K Line</c:v>
                </c:pt>
                <c:pt idx="17">
                  <c:v>Zim</c:v>
                </c:pt>
                <c:pt idx="18">
                  <c:v>UASC</c:v>
                </c:pt>
                <c:pt idx="19">
                  <c:v>CSAV Group</c:v>
                </c:pt>
                <c:pt idx="20">
                  <c:v>Wan Hai Lines</c:v>
                </c:pt>
              </c:strCache>
            </c:strRef>
          </c:cat>
          <c:val>
            <c:numRef>
              <c:f>Plan1!$C$2:$C$22</c:f>
              <c:numCache>
                <c:formatCode>###,###,###</c:formatCode>
                <c:ptCount val="21"/>
                <c:pt idx="0">
                  <c:v>219038</c:v>
                </c:pt>
                <c:pt idx="1">
                  <c:v>448740</c:v>
                </c:pt>
                <c:pt idx="2">
                  <c:v>371036</c:v>
                </c:pt>
                <c:pt idx="3">
                  <c:v>237772</c:v>
                </c:pt>
                <c:pt idx="4">
                  <c:v>60386</c:v>
                </c:pt>
                <c:pt idx="6">
                  <c:v>115072</c:v>
                </c:pt>
                <c:pt idx="7">
                  <c:v>60720</c:v>
                </c:pt>
                <c:pt idx="9">
                  <c:v>115344</c:v>
                </c:pt>
                <c:pt idx="10">
                  <c:v>35552</c:v>
                </c:pt>
                <c:pt idx="11">
                  <c:v>112000</c:v>
                </c:pt>
                <c:pt idx="12">
                  <c:v>117616</c:v>
                </c:pt>
                <c:pt idx="13">
                  <c:v>224646</c:v>
                </c:pt>
                <c:pt idx="14">
                  <c:v>73154</c:v>
                </c:pt>
                <c:pt idx="15">
                  <c:v>42779</c:v>
                </c:pt>
                <c:pt idx="16">
                  <c:v>69350</c:v>
                </c:pt>
                <c:pt idx="18">
                  <c:v>262726</c:v>
                </c:pt>
                <c:pt idx="19">
                  <c:v>65100</c:v>
                </c:pt>
              </c:numCache>
            </c:numRef>
          </c:val>
          <c:extLst>
            <c:ext xmlns:c16="http://schemas.microsoft.com/office/drawing/2014/chart" uri="{C3380CC4-5D6E-409C-BE32-E72D297353CC}">
              <c16:uniqueId val="{00000001-2344-42AE-8B54-48B56F212BC4}"/>
            </c:ext>
          </c:extLst>
        </c:ser>
        <c:dLbls>
          <c:showLegendKey val="0"/>
          <c:showVal val="0"/>
          <c:showCatName val="0"/>
          <c:showSerName val="0"/>
          <c:showPercent val="0"/>
          <c:showBubbleSize val="0"/>
        </c:dLbls>
        <c:gapWidth val="150"/>
        <c:overlap val="100"/>
        <c:axId val="1474640384"/>
        <c:axId val="1474642016"/>
      </c:barChart>
      <c:lineChart>
        <c:grouping val="standard"/>
        <c:varyColors val="0"/>
        <c:ser>
          <c:idx val="2"/>
          <c:order val="2"/>
          <c:tx>
            <c:strRef>
              <c:f>Plan1!$D$1</c:f>
              <c:strCache>
                <c:ptCount val="1"/>
                <c:pt idx="0">
                  <c:v>Ac</c:v>
                </c:pt>
              </c:strCache>
            </c:strRef>
          </c:tx>
          <c:spPr>
            <a:ln>
              <a:solidFill>
                <a:srgbClr val="C00000"/>
              </a:solidFill>
            </a:ln>
          </c:spPr>
          <c:marker>
            <c:symbol val="none"/>
          </c:marker>
          <c:cat>
            <c:strRef>
              <c:f>Plan1!$A$2:$A$22</c:f>
              <c:strCache>
                <c:ptCount val="21"/>
                <c:pt idx="0">
                  <c:v>APM-Maersk</c:v>
                </c:pt>
                <c:pt idx="1">
                  <c:v>Mediterranean Shg Co</c:v>
                </c:pt>
                <c:pt idx="2">
                  <c:v>CMA CGM Group</c:v>
                </c:pt>
                <c:pt idx="3">
                  <c:v>Evergreen Line</c:v>
                </c:pt>
                <c:pt idx="4">
                  <c:v>COSCO Container L.</c:v>
                </c:pt>
                <c:pt idx="5">
                  <c:v>Hapag-Lloyd</c:v>
                </c:pt>
                <c:pt idx="6">
                  <c:v>CSCL</c:v>
                </c:pt>
                <c:pt idx="7">
                  <c:v>Hanjin Shipping</c:v>
                </c:pt>
                <c:pt idx="8">
                  <c:v>APL</c:v>
                </c:pt>
                <c:pt idx="9">
                  <c:v>MOL</c:v>
                </c:pt>
                <c:pt idx="10">
                  <c:v>OOCL</c:v>
                </c:pt>
                <c:pt idx="11">
                  <c:v>NYK Line</c:v>
                </c:pt>
                <c:pt idx="12">
                  <c:v>Hamburg Süd Group</c:v>
                </c:pt>
                <c:pt idx="13">
                  <c:v>Yang Ming Marine Transport Corp.</c:v>
                </c:pt>
                <c:pt idx="14">
                  <c:v>Hyundai M.M.</c:v>
                </c:pt>
                <c:pt idx="15">
                  <c:v>PIL (Pacific Int. Line)</c:v>
                </c:pt>
                <c:pt idx="16">
                  <c:v>K Line</c:v>
                </c:pt>
                <c:pt idx="17">
                  <c:v>Zim</c:v>
                </c:pt>
                <c:pt idx="18">
                  <c:v>UASC</c:v>
                </c:pt>
                <c:pt idx="19">
                  <c:v>CSAV Group</c:v>
                </c:pt>
                <c:pt idx="20">
                  <c:v>Wan Hai Lines</c:v>
                </c:pt>
              </c:strCache>
            </c:strRef>
          </c:cat>
          <c:val>
            <c:numRef>
              <c:f>Plan1!$D$2:$D$22</c:f>
              <c:numCache>
                <c:formatCode>General</c:formatCode>
                <c:ptCount val="21"/>
                <c:pt idx="0">
                  <c:v>0.15531036510958113</c:v>
                </c:pt>
                <c:pt idx="1">
                  <c:v>0.29633397211936824</c:v>
                </c:pt>
                <c:pt idx="2">
                  <c:v>0.38696520258789152</c:v>
                </c:pt>
                <c:pt idx="3">
                  <c:v>0.4376568464789794</c:v>
                </c:pt>
                <c:pt idx="4">
                  <c:v>0.48293094896714928</c:v>
                </c:pt>
                <c:pt idx="5">
                  <c:v>0.52566255936123529</c:v>
                </c:pt>
                <c:pt idx="6">
                  <c:v>0.56260406639398952</c:v>
                </c:pt>
                <c:pt idx="7">
                  <c:v>0.59653895801926105</c:v>
                </c:pt>
                <c:pt idx="8">
                  <c:v>0.6296678934788057</c:v>
                </c:pt>
                <c:pt idx="9">
                  <c:v>0.66215157461630159</c:v>
                </c:pt>
                <c:pt idx="10">
                  <c:v>0.69149326156228141</c:v>
                </c:pt>
                <c:pt idx="11">
                  <c:v>0.71988115119881069</c:v>
                </c:pt>
                <c:pt idx="12">
                  <c:v>0.74776798568888625</c:v>
                </c:pt>
                <c:pt idx="13">
                  <c:v>0.77164706187635568</c:v>
                </c:pt>
                <c:pt idx="14">
                  <c:v>0.79355145156330353</c:v>
                </c:pt>
                <c:pt idx="15">
                  <c:v>0.81430202022248332</c:v>
                </c:pt>
                <c:pt idx="16">
                  <c:v>0.83478040866979619</c:v>
                </c:pt>
                <c:pt idx="17">
                  <c:v>0.85419192807841338</c:v>
                </c:pt>
                <c:pt idx="18">
                  <c:v>0.87168754462833598</c:v>
                </c:pt>
                <c:pt idx="19">
                  <c:v>0.88546715866621106</c:v>
                </c:pt>
                <c:pt idx="20">
                  <c:v>0.89641059002387535</c:v>
                </c:pt>
              </c:numCache>
            </c:numRef>
          </c:val>
          <c:smooth val="0"/>
          <c:extLst>
            <c:ext xmlns:c16="http://schemas.microsoft.com/office/drawing/2014/chart" uri="{C3380CC4-5D6E-409C-BE32-E72D297353CC}">
              <c16:uniqueId val="{00000002-2344-42AE-8B54-48B56F212BC4}"/>
            </c:ext>
          </c:extLst>
        </c:ser>
        <c:dLbls>
          <c:showLegendKey val="0"/>
          <c:showVal val="0"/>
          <c:showCatName val="0"/>
          <c:showSerName val="0"/>
          <c:showPercent val="0"/>
          <c:showBubbleSize val="0"/>
        </c:dLbls>
        <c:marker val="1"/>
        <c:smooth val="0"/>
        <c:axId val="1080043456"/>
        <c:axId val="1474639296"/>
      </c:lineChart>
      <c:catAx>
        <c:axId val="1474640384"/>
        <c:scaling>
          <c:orientation val="minMax"/>
        </c:scaling>
        <c:delete val="0"/>
        <c:axPos val="b"/>
        <c:numFmt formatCode="General" sourceLinked="0"/>
        <c:majorTickMark val="out"/>
        <c:minorTickMark val="none"/>
        <c:tickLblPos val="nextTo"/>
        <c:crossAx val="1474642016"/>
        <c:crosses val="autoZero"/>
        <c:auto val="1"/>
        <c:lblAlgn val="ctr"/>
        <c:lblOffset val="100"/>
        <c:noMultiLvlLbl val="0"/>
      </c:catAx>
      <c:valAx>
        <c:axId val="1474642016"/>
        <c:scaling>
          <c:orientation val="minMax"/>
        </c:scaling>
        <c:delete val="0"/>
        <c:axPos val="l"/>
        <c:numFmt formatCode="#,##0.0" sourceLinked="0"/>
        <c:majorTickMark val="out"/>
        <c:minorTickMark val="none"/>
        <c:tickLblPos val="nextTo"/>
        <c:crossAx val="1474640384"/>
        <c:crosses val="autoZero"/>
        <c:crossBetween val="between"/>
        <c:dispUnits>
          <c:builtInUnit val="millions"/>
          <c:dispUnitsLbl>
            <c:tx>
              <c:rich>
                <a:bodyPr/>
                <a:lstStyle/>
                <a:p>
                  <a:pPr>
                    <a:defRPr/>
                  </a:pPr>
                  <a:r>
                    <a:rPr lang="pt-BR" dirty="0"/>
                    <a:t>[M Teus]</a:t>
                  </a:r>
                </a:p>
              </c:rich>
            </c:tx>
          </c:dispUnitsLbl>
        </c:dispUnits>
      </c:valAx>
      <c:valAx>
        <c:axId val="1474639296"/>
        <c:scaling>
          <c:orientation val="minMax"/>
        </c:scaling>
        <c:delete val="0"/>
        <c:axPos val="r"/>
        <c:numFmt formatCode="0%" sourceLinked="0"/>
        <c:majorTickMark val="out"/>
        <c:minorTickMark val="none"/>
        <c:tickLblPos val="nextTo"/>
        <c:crossAx val="1080043456"/>
        <c:crosses val="max"/>
        <c:crossBetween val="between"/>
        <c:majorUnit val="0.25"/>
      </c:valAx>
      <c:catAx>
        <c:axId val="1080043456"/>
        <c:scaling>
          <c:orientation val="minMax"/>
        </c:scaling>
        <c:delete val="1"/>
        <c:axPos val="b"/>
        <c:numFmt formatCode="General" sourceLinked="1"/>
        <c:majorTickMark val="out"/>
        <c:minorTickMark val="none"/>
        <c:tickLblPos val="nextTo"/>
        <c:crossAx val="1474639296"/>
        <c:crosses val="autoZero"/>
        <c:auto val="1"/>
        <c:lblAlgn val="ctr"/>
        <c:lblOffset val="100"/>
        <c:noMultiLvlLbl val="0"/>
      </c:catAx>
    </c:plotArea>
    <c:plotVisOnly val="1"/>
    <c:dispBlanksAs val="gap"/>
    <c:showDLblsOverMax val="0"/>
  </c:chart>
  <c:txPr>
    <a:bodyPr/>
    <a:lstStyle/>
    <a:p>
      <a:pPr>
        <a:defRPr sz="1400"/>
      </a:pPr>
      <a:endParaRPr lang="pt-B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sz="1300" i="1" dirty="0"/>
              <a:t>Market </a:t>
            </a:r>
            <a:r>
              <a:rPr lang="pt-BR" sz="1300" i="1" dirty="0" err="1"/>
              <a:t>share</a:t>
            </a:r>
            <a:r>
              <a:rPr lang="pt-BR" sz="1300" i="1" baseline="30000" dirty="0"/>
              <a:t> </a:t>
            </a:r>
            <a:r>
              <a:rPr lang="pt-BR" sz="1300" i="0" dirty="0"/>
              <a:t>¹</a:t>
            </a:r>
            <a:r>
              <a:rPr lang="pt-BR" sz="1300" i="0" baseline="0" dirty="0"/>
              <a:t> dos maiores armadores no transporte marítimo de contêineres</a:t>
            </a:r>
            <a:endParaRPr lang="pt-BR" sz="1300" i="1"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clustered"/>
        <c:varyColors val="0"/>
        <c:ser>
          <c:idx val="0"/>
          <c:order val="0"/>
          <c:tx>
            <c:strRef>
              <c:f>Planilha1!$A$2</c:f>
              <c:strCache>
                <c:ptCount val="1"/>
                <c:pt idx="0">
                  <c:v>Top 4</c:v>
                </c:pt>
              </c:strCache>
            </c:strRef>
          </c:tx>
          <c:spPr>
            <a:solidFill>
              <a:srgbClr val="5890AA"/>
            </a:solidFill>
            <a:ln>
              <a:solidFill>
                <a:schemeClr val="bg1"/>
              </a:solidFill>
            </a:ln>
            <a:effectLst/>
          </c:spPr>
          <c:invertIfNegative val="0"/>
          <c:cat>
            <c:strRef>
              <c:f>Planilha1!$B$1:$W$1</c:f>
              <c:strCach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strCache>
            </c:strRef>
          </c:cat>
          <c:val>
            <c:numRef>
              <c:f>Planilha1!$B$2:$W$2</c:f>
              <c:numCache>
                <c:formatCode>0.0%</c:formatCode>
                <c:ptCount val="22"/>
                <c:pt idx="0">
                  <c:v>0.19</c:v>
                </c:pt>
                <c:pt idx="1">
                  <c:v>0.28000000000000003</c:v>
                </c:pt>
                <c:pt idx="2">
                  <c:v>0.28999999999999998</c:v>
                </c:pt>
                <c:pt idx="3">
                  <c:v>0.26</c:v>
                </c:pt>
                <c:pt idx="4">
                  <c:v>0.245</c:v>
                </c:pt>
                <c:pt idx="5">
                  <c:v>0.28999999999999998</c:v>
                </c:pt>
                <c:pt idx="6">
                  <c:v>0.307</c:v>
                </c:pt>
                <c:pt idx="7">
                  <c:v>0.307</c:v>
                </c:pt>
                <c:pt idx="8">
                  <c:v>0.375</c:v>
                </c:pt>
                <c:pt idx="9">
                  <c:v>0.38500000000000001</c:v>
                </c:pt>
                <c:pt idx="10">
                  <c:v>0.39</c:v>
                </c:pt>
                <c:pt idx="11">
                  <c:v>0.39</c:v>
                </c:pt>
                <c:pt idx="12">
                  <c:v>0.38700000000000001</c:v>
                </c:pt>
                <c:pt idx="13">
                  <c:v>0.39700000000000002</c:v>
                </c:pt>
                <c:pt idx="14">
                  <c:v>0.41</c:v>
                </c:pt>
                <c:pt idx="15">
                  <c:v>0.41499999999999998</c:v>
                </c:pt>
                <c:pt idx="16">
                  <c:v>0.43</c:v>
                </c:pt>
                <c:pt idx="17">
                  <c:v>0.44</c:v>
                </c:pt>
                <c:pt idx="18">
                  <c:v>0.49</c:v>
                </c:pt>
                <c:pt idx="19">
                  <c:v>0.51300000000000001</c:v>
                </c:pt>
                <c:pt idx="20">
                  <c:v>0.56999999999999995</c:v>
                </c:pt>
                <c:pt idx="21">
                  <c:v>0.56999999999999995</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Top 10</c:v>
                </c:pt>
              </c:strCache>
            </c:strRef>
          </c:tx>
          <c:spPr>
            <a:solidFill>
              <a:srgbClr val="DCDDB5"/>
            </a:solidFill>
            <a:ln>
              <a:solidFill>
                <a:schemeClr val="bg1"/>
              </a:solidFill>
            </a:ln>
            <a:effectLst/>
          </c:spPr>
          <c:invertIfNegative val="0"/>
          <c:cat>
            <c:strRef>
              <c:f>Planilha1!$B$1:$W$1</c:f>
              <c:strCach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strCache>
            </c:strRef>
          </c:cat>
          <c:val>
            <c:numRef>
              <c:f>Planilha1!$B$3:$W$3</c:f>
              <c:numCache>
                <c:formatCode>0.0%</c:formatCode>
                <c:ptCount val="22"/>
                <c:pt idx="0">
                  <c:v>0.43</c:v>
                </c:pt>
                <c:pt idx="1">
                  <c:v>0.45</c:v>
                </c:pt>
                <c:pt idx="2">
                  <c:v>0.47799999999999998</c:v>
                </c:pt>
                <c:pt idx="3">
                  <c:v>0.47799999999999998</c:v>
                </c:pt>
                <c:pt idx="4">
                  <c:v>0.47799999999999998</c:v>
                </c:pt>
                <c:pt idx="5">
                  <c:v>0.51</c:v>
                </c:pt>
                <c:pt idx="6">
                  <c:v>0.52</c:v>
                </c:pt>
                <c:pt idx="7">
                  <c:v>0.52800000000000002</c:v>
                </c:pt>
                <c:pt idx="8">
                  <c:v>0.6</c:v>
                </c:pt>
                <c:pt idx="9">
                  <c:v>0.6</c:v>
                </c:pt>
                <c:pt idx="10">
                  <c:v>0.60799999999999998</c:v>
                </c:pt>
                <c:pt idx="11">
                  <c:v>0.6</c:v>
                </c:pt>
                <c:pt idx="12">
                  <c:v>0.57999999999999996</c:v>
                </c:pt>
                <c:pt idx="13">
                  <c:v>0.60799999999999998</c:v>
                </c:pt>
                <c:pt idx="14">
                  <c:v>0.628</c:v>
                </c:pt>
                <c:pt idx="15">
                  <c:v>0.61799999999999999</c:v>
                </c:pt>
                <c:pt idx="16">
                  <c:v>0.63900000000000001</c:v>
                </c:pt>
                <c:pt idx="17">
                  <c:v>0.65</c:v>
                </c:pt>
                <c:pt idx="18">
                  <c:v>0.63</c:v>
                </c:pt>
                <c:pt idx="19">
                  <c:v>0.68</c:v>
                </c:pt>
                <c:pt idx="20">
                  <c:v>0.82899999999999996</c:v>
                </c:pt>
                <c:pt idx="21">
                  <c:v>0.83200000000000007</c:v>
                </c:pt>
              </c:numCache>
            </c:numRef>
          </c:val>
          <c:extLst>
            <c:ext xmlns:c16="http://schemas.microsoft.com/office/drawing/2014/chart" uri="{C3380CC4-5D6E-409C-BE32-E72D297353CC}">
              <c16:uniqueId val="{00000001-241A-48DA-B55B-81E84FAC5ABF}"/>
            </c:ext>
          </c:extLst>
        </c:ser>
        <c:dLbls>
          <c:showLegendKey val="0"/>
          <c:showVal val="0"/>
          <c:showCatName val="0"/>
          <c:showSerName val="0"/>
          <c:showPercent val="0"/>
          <c:showBubbleSize val="0"/>
        </c:dLbls>
        <c:gapWidth val="5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max val="1"/>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Planilha1!$A$2</c:f>
              <c:strCache>
                <c:ptCount val="1"/>
                <c:pt idx="0">
                  <c:v>Maersk Line</c:v>
                </c:pt>
              </c:strCache>
            </c:strRef>
          </c:tx>
          <c:spPr>
            <a:solidFill>
              <a:srgbClr val="01567E"/>
            </a:solidFill>
            <a:ln>
              <a:solidFill>
                <a:schemeClr val="bg1"/>
              </a:solidFill>
            </a:ln>
            <a:effectLst/>
          </c:spPr>
          <c:invertIfNegative val="0"/>
          <c:cat>
            <c:strRef>
              <c:f>Planilha1!$B$1</c:f>
              <c:strCache>
                <c:ptCount val="1"/>
                <c:pt idx="0">
                  <c:v>2019</c:v>
                </c:pt>
              </c:strCache>
            </c:strRef>
          </c:cat>
          <c:val>
            <c:numRef>
              <c:f>Planilha1!$B$2</c:f>
              <c:numCache>
                <c:formatCode>0.0%</c:formatCode>
                <c:ptCount val="1"/>
                <c:pt idx="0">
                  <c:v>0.18</c:v>
                </c:pt>
              </c:numCache>
            </c:numRef>
          </c:val>
          <c:extLst>
            <c:ext xmlns:c16="http://schemas.microsoft.com/office/drawing/2014/chart" uri="{C3380CC4-5D6E-409C-BE32-E72D297353CC}">
              <c16:uniqueId val="{00000000-DBAE-41E8-8D69-B31DBA08A999}"/>
            </c:ext>
          </c:extLst>
        </c:ser>
        <c:ser>
          <c:idx val="1"/>
          <c:order val="1"/>
          <c:tx>
            <c:strRef>
              <c:f>Planilha1!$A$3</c:f>
              <c:strCache>
                <c:ptCount val="1"/>
                <c:pt idx="0">
                  <c:v>MSC</c:v>
                </c:pt>
              </c:strCache>
            </c:strRef>
          </c:tx>
          <c:spPr>
            <a:solidFill>
              <a:srgbClr val="BEBE7C"/>
            </a:solidFill>
            <a:ln>
              <a:solidFill>
                <a:schemeClr val="bg1"/>
              </a:solidFill>
            </a:ln>
            <a:effectLst/>
          </c:spPr>
          <c:invertIfNegative val="0"/>
          <c:cat>
            <c:strRef>
              <c:f>Planilha1!$B$1</c:f>
              <c:strCache>
                <c:ptCount val="1"/>
                <c:pt idx="0">
                  <c:v>2019</c:v>
                </c:pt>
              </c:strCache>
            </c:strRef>
          </c:cat>
          <c:val>
            <c:numRef>
              <c:f>Planilha1!$B$3</c:f>
              <c:numCache>
                <c:formatCode>0.0%</c:formatCode>
                <c:ptCount val="1"/>
                <c:pt idx="0">
                  <c:v>0.14799999999999999</c:v>
                </c:pt>
              </c:numCache>
            </c:numRef>
          </c:val>
          <c:extLst>
            <c:ext xmlns:c16="http://schemas.microsoft.com/office/drawing/2014/chart" uri="{C3380CC4-5D6E-409C-BE32-E72D297353CC}">
              <c16:uniqueId val="{00000001-DBAE-41E8-8D69-B31DBA08A999}"/>
            </c:ext>
          </c:extLst>
        </c:ser>
        <c:ser>
          <c:idx val="2"/>
          <c:order val="2"/>
          <c:tx>
            <c:strRef>
              <c:f>Planilha1!$A$4</c:f>
              <c:strCache>
                <c:ptCount val="1"/>
                <c:pt idx="0">
                  <c:v>COSCO</c:v>
                </c:pt>
              </c:strCache>
            </c:strRef>
          </c:tx>
          <c:spPr>
            <a:solidFill>
              <a:schemeClr val="accent3"/>
            </a:solidFill>
            <a:ln>
              <a:solidFill>
                <a:schemeClr val="bg1"/>
              </a:solidFill>
            </a:ln>
            <a:effectLst/>
          </c:spPr>
          <c:invertIfNegative val="0"/>
          <c:cat>
            <c:strRef>
              <c:f>Planilha1!$B$1</c:f>
              <c:strCache>
                <c:ptCount val="1"/>
                <c:pt idx="0">
                  <c:v>2019</c:v>
                </c:pt>
              </c:strCache>
            </c:strRef>
          </c:cat>
          <c:val>
            <c:numRef>
              <c:f>Planilha1!$B$4</c:f>
              <c:numCache>
                <c:formatCode>0.0%</c:formatCode>
                <c:ptCount val="1"/>
                <c:pt idx="0">
                  <c:v>0.125</c:v>
                </c:pt>
              </c:numCache>
            </c:numRef>
          </c:val>
          <c:extLst>
            <c:ext xmlns:c16="http://schemas.microsoft.com/office/drawing/2014/chart" uri="{C3380CC4-5D6E-409C-BE32-E72D297353CC}">
              <c16:uniqueId val="{00000002-DBAE-41E8-8D69-B31DBA08A999}"/>
            </c:ext>
          </c:extLst>
        </c:ser>
        <c:ser>
          <c:idx val="3"/>
          <c:order val="3"/>
          <c:tx>
            <c:strRef>
              <c:f>Planilha1!$A$5</c:f>
              <c:strCache>
                <c:ptCount val="1"/>
                <c:pt idx="0">
                  <c:v>CMA CGM</c:v>
                </c:pt>
              </c:strCache>
            </c:strRef>
          </c:tx>
          <c:spPr>
            <a:solidFill>
              <a:srgbClr val="584789"/>
            </a:solidFill>
            <a:ln>
              <a:solidFill>
                <a:schemeClr val="bg1"/>
              </a:solidFill>
            </a:ln>
            <a:effectLst/>
          </c:spPr>
          <c:invertIfNegative val="0"/>
          <c:cat>
            <c:strRef>
              <c:f>Planilha1!$B$1</c:f>
              <c:strCache>
                <c:ptCount val="1"/>
                <c:pt idx="0">
                  <c:v>2019</c:v>
                </c:pt>
              </c:strCache>
            </c:strRef>
          </c:cat>
          <c:val>
            <c:numRef>
              <c:f>Planilha1!$B$5</c:f>
              <c:numCache>
                <c:formatCode>0.0%</c:formatCode>
                <c:ptCount val="1"/>
                <c:pt idx="0">
                  <c:v>0.11700000000000001</c:v>
                </c:pt>
              </c:numCache>
            </c:numRef>
          </c:val>
          <c:extLst>
            <c:ext xmlns:c16="http://schemas.microsoft.com/office/drawing/2014/chart" uri="{C3380CC4-5D6E-409C-BE32-E72D297353CC}">
              <c16:uniqueId val="{00000003-DBAE-41E8-8D69-B31DBA08A999}"/>
            </c:ext>
          </c:extLst>
        </c:ser>
        <c:ser>
          <c:idx val="4"/>
          <c:order val="4"/>
          <c:tx>
            <c:strRef>
              <c:f>Planilha1!$A$6</c:f>
              <c:strCache>
                <c:ptCount val="1"/>
                <c:pt idx="0">
                  <c:v>Hapag-Lloyd</c:v>
                </c:pt>
              </c:strCache>
            </c:strRef>
          </c:tx>
          <c:spPr>
            <a:solidFill>
              <a:srgbClr val="008C8C"/>
            </a:solidFill>
            <a:ln>
              <a:solidFill>
                <a:schemeClr val="bg1"/>
              </a:solidFill>
            </a:ln>
            <a:effectLst/>
          </c:spPr>
          <c:invertIfNegative val="0"/>
          <c:cat>
            <c:strRef>
              <c:f>Planilha1!$B$1</c:f>
              <c:strCache>
                <c:ptCount val="1"/>
                <c:pt idx="0">
                  <c:v>2019</c:v>
                </c:pt>
              </c:strCache>
            </c:strRef>
          </c:cat>
          <c:val>
            <c:numRef>
              <c:f>Planilha1!$B$6</c:f>
              <c:numCache>
                <c:formatCode>0.0%</c:formatCode>
                <c:ptCount val="1"/>
                <c:pt idx="0">
                  <c:v>7.3999999999999996E-2</c:v>
                </c:pt>
              </c:numCache>
            </c:numRef>
          </c:val>
          <c:extLst>
            <c:ext xmlns:c16="http://schemas.microsoft.com/office/drawing/2014/chart" uri="{C3380CC4-5D6E-409C-BE32-E72D297353CC}">
              <c16:uniqueId val="{00000004-DBAE-41E8-8D69-B31DBA08A999}"/>
            </c:ext>
          </c:extLst>
        </c:ser>
        <c:ser>
          <c:idx val="5"/>
          <c:order val="5"/>
          <c:tx>
            <c:strRef>
              <c:f>Planilha1!$A$7</c:f>
              <c:strCache>
                <c:ptCount val="1"/>
                <c:pt idx="0">
                  <c:v>ONE</c:v>
                </c:pt>
              </c:strCache>
            </c:strRef>
          </c:tx>
          <c:spPr>
            <a:solidFill>
              <a:srgbClr val="A3445C"/>
            </a:solidFill>
            <a:ln>
              <a:solidFill>
                <a:schemeClr val="bg1"/>
              </a:solidFill>
            </a:ln>
            <a:effectLst/>
          </c:spPr>
          <c:invertIfNegative val="0"/>
          <c:cat>
            <c:strRef>
              <c:f>Planilha1!$B$1</c:f>
              <c:strCache>
                <c:ptCount val="1"/>
                <c:pt idx="0">
                  <c:v>2019</c:v>
                </c:pt>
              </c:strCache>
            </c:strRef>
          </c:cat>
          <c:val>
            <c:numRef>
              <c:f>Planilha1!$B$7</c:f>
              <c:numCache>
                <c:formatCode>0.0%</c:formatCode>
                <c:ptCount val="1"/>
                <c:pt idx="0">
                  <c:v>6.8000000000000005E-2</c:v>
                </c:pt>
              </c:numCache>
            </c:numRef>
          </c:val>
          <c:extLst>
            <c:ext xmlns:c16="http://schemas.microsoft.com/office/drawing/2014/chart" uri="{C3380CC4-5D6E-409C-BE32-E72D297353CC}">
              <c16:uniqueId val="{00000005-DBAE-41E8-8D69-B31DBA08A999}"/>
            </c:ext>
          </c:extLst>
        </c:ser>
        <c:ser>
          <c:idx val="6"/>
          <c:order val="6"/>
          <c:tx>
            <c:strRef>
              <c:f>Planilha1!$A$8</c:f>
              <c:strCache>
                <c:ptCount val="1"/>
                <c:pt idx="0">
                  <c:v>Evergreen</c:v>
                </c:pt>
              </c:strCache>
            </c:strRef>
          </c:tx>
          <c:spPr>
            <a:solidFill>
              <a:srgbClr val="6B92DC"/>
            </a:solidFill>
            <a:ln>
              <a:solidFill>
                <a:schemeClr val="bg1"/>
              </a:solidFill>
            </a:ln>
            <a:effectLst/>
          </c:spPr>
          <c:invertIfNegative val="0"/>
          <c:cat>
            <c:strRef>
              <c:f>Planilha1!$B$1</c:f>
              <c:strCache>
                <c:ptCount val="1"/>
                <c:pt idx="0">
                  <c:v>2019</c:v>
                </c:pt>
              </c:strCache>
            </c:strRef>
          </c:cat>
          <c:val>
            <c:numRef>
              <c:f>Planilha1!$B$8</c:f>
              <c:numCache>
                <c:formatCode>0.0%</c:formatCode>
                <c:ptCount val="1"/>
                <c:pt idx="0">
                  <c:v>5.3999999999999999E-2</c:v>
                </c:pt>
              </c:numCache>
            </c:numRef>
          </c:val>
          <c:extLst>
            <c:ext xmlns:c16="http://schemas.microsoft.com/office/drawing/2014/chart" uri="{C3380CC4-5D6E-409C-BE32-E72D297353CC}">
              <c16:uniqueId val="{00000006-DBAE-41E8-8D69-B31DBA08A999}"/>
            </c:ext>
          </c:extLst>
        </c:ser>
        <c:ser>
          <c:idx val="7"/>
          <c:order val="7"/>
          <c:tx>
            <c:strRef>
              <c:f>Planilha1!$A$9</c:f>
              <c:strCache>
                <c:ptCount val="1"/>
                <c:pt idx="0">
                  <c:v>Yang Ming</c:v>
                </c:pt>
              </c:strCache>
            </c:strRef>
          </c:tx>
          <c:spPr>
            <a:solidFill>
              <a:srgbClr val="75A3B9"/>
            </a:solidFill>
            <a:ln>
              <a:solidFill>
                <a:schemeClr val="bg1"/>
              </a:solidFill>
            </a:ln>
            <a:effectLst/>
          </c:spPr>
          <c:invertIfNegative val="0"/>
          <c:cat>
            <c:strRef>
              <c:f>Planilha1!$B$1</c:f>
              <c:strCache>
                <c:ptCount val="1"/>
                <c:pt idx="0">
                  <c:v>2019</c:v>
                </c:pt>
              </c:strCache>
            </c:strRef>
          </c:cat>
          <c:val>
            <c:numRef>
              <c:f>Planilha1!$B$9</c:f>
              <c:numCache>
                <c:formatCode>0.0%</c:formatCode>
                <c:ptCount val="1"/>
                <c:pt idx="0">
                  <c:v>2.9000000000000001E-2</c:v>
                </c:pt>
              </c:numCache>
            </c:numRef>
          </c:val>
          <c:extLst>
            <c:ext xmlns:c16="http://schemas.microsoft.com/office/drawing/2014/chart" uri="{C3380CC4-5D6E-409C-BE32-E72D297353CC}">
              <c16:uniqueId val="{00000007-DBAE-41E8-8D69-B31DBA08A999}"/>
            </c:ext>
          </c:extLst>
        </c:ser>
        <c:ser>
          <c:idx val="8"/>
          <c:order val="8"/>
          <c:tx>
            <c:strRef>
              <c:f>Planilha1!$A$10</c:f>
              <c:strCache>
                <c:ptCount val="1"/>
                <c:pt idx="0">
                  <c:v>Hyundai MM</c:v>
                </c:pt>
              </c:strCache>
            </c:strRef>
          </c:tx>
          <c:spPr>
            <a:solidFill>
              <a:srgbClr val="DCDDB5"/>
            </a:solidFill>
            <a:ln>
              <a:solidFill>
                <a:schemeClr val="bg1"/>
              </a:solidFill>
            </a:ln>
            <a:effectLst/>
          </c:spPr>
          <c:invertIfNegative val="0"/>
          <c:cat>
            <c:strRef>
              <c:f>Planilha1!$B$1</c:f>
              <c:strCache>
                <c:ptCount val="1"/>
                <c:pt idx="0">
                  <c:v>2019</c:v>
                </c:pt>
              </c:strCache>
            </c:strRef>
          </c:cat>
          <c:val>
            <c:numRef>
              <c:f>Planilha1!$B$10</c:f>
              <c:numCache>
                <c:formatCode>0.0%</c:formatCode>
                <c:ptCount val="1"/>
                <c:pt idx="0">
                  <c:v>1.9E-2</c:v>
                </c:pt>
              </c:numCache>
            </c:numRef>
          </c:val>
          <c:extLst>
            <c:ext xmlns:c16="http://schemas.microsoft.com/office/drawing/2014/chart" uri="{C3380CC4-5D6E-409C-BE32-E72D297353CC}">
              <c16:uniqueId val="{00000008-DBAE-41E8-8D69-B31DBA08A999}"/>
            </c:ext>
          </c:extLst>
        </c:ser>
        <c:ser>
          <c:idx val="9"/>
          <c:order val="9"/>
          <c:tx>
            <c:strRef>
              <c:f>Planilha1!$A$11</c:f>
              <c:strCache>
                <c:ptCount val="1"/>
                <c:pt idx="0">
                  <c:v>PIL</c:v>
                </c:pt>
              </c:strCache>
            </c:strRef>
          </c:tx>
          <c:spPr>
            <a:solidFill>
              <a:srgbClr val="B6B7B8"/>
            </a:solidFill>
            <a:ln>
              <a:solidFill>
                <a:schemeClr val="bg1"/>
              </a:solidFill>
            </a:ln>
            <a:effectLst/>
          </c:spPr>
          <c:invertIfNegative val="0"/>
          <c:cat>
            <c:strRef>
              <c:f>Planilha1!$B$1</c:f>
              <c:strCache>
                <c:ptCount val="1"/>
                <c:pt idx="0">
                  <c:v>2019</c:v>
                </c:pt>
              </c:strCache>
            </c:strRef>
          </c:cat>
          <c:val>
            <c:numRef>
              <c:f>Planilha1!$B$11</c:f>
              <c:numCache>
                <c:formatCode>0.0%</c:formatCode>
                <c:ptCount val="1"/>
                <c:pt idx="0">
                  <c:v>1.7999999999999999E-2</c:v>
                </c:pt>
              </c:numCache>
            </c:numRef>
          </c:val>
          <c:extLst>
            <c:ext xmlns:c16="http://schemas.microsoft.com/office/drawing/2014/chart" uri="{C3380CC4-5D6E-409C-BE32-E72D297353CC}">
              <c16:uniqueId val="{00000009-DBAE-41E8-8D69-B31DBA08A999}"/>
            </c:ext>
          </c:extLst>
        </c:ser>
        <c:dLbls>
          <c:showLegendKey val="0"/>
          <c:showVal val="0"/>
          <c:showCatName val="0"/>
          <c:showSerName val="0"/>
          <c:showPercent val="0"/>
          <c:showBubbleSize val="0"/>
        </c:dLbls>
        <c:gapWidth val="70"/>
        <c:overlap val="10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max val="1"/>
        </c:scaling>
        <c:delete val="1"/>
        <c:axPos val="l"/>
        <c:numFmt formatCode="General" sourceLinked="0"/>
        <c:majorTickMark val="out"/>
        <c:minorTickMark val="none"/>
        <c:tickLblPos val="nextTo"/>
        <c:crossAx val="122229600"/>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a:t>Participação das alianças na capacidade mundial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stacked"/>
        <c:varyColors val="0"/>
        <c:ser>
          <c:idx val="0"/>
          <c:order val="0"/>
          <c:tx>
            <c:strRef>
              <c:f>Planilha1!$A$2</c:f>
              <c:strCache>
                <c:ptCount val="1"/>
                <c:pt idx="0">
                  <c:v>Grand Alliance</c:v>
                </c:pt>
              </c:strCache>
            </c:strRef>
          </c:tx>
          <c:spPr>
            <a:solidFill>
              <a:srgbClr val="3B7C9C"/>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Planilha1!$B$2:$Y$2</c:f>
              <c:numCache>
                <c:formatCode>0.0%</c:formatCode>
                <c:ptCount val="24"/>
                <c:pt idx="0">
                  <c:v>0.11900000000000001</c:v>
                </c:pt>
                <c:pt idx="1">
                  <c:v>0.11900000000000001</c:v>
                </c:pt>
                <c:pt idx="2">
                  <c:v>0.1525</c:v>
                </c:pt>
                <c:pt idx="3">
                  <c:v>0.14499999999999999</c:v>
                </c:pt>
                <c:pt idx="4">
                  <c:v>0.1341</c:v>
                </c:pt>
                <c:pt idx="5">
                  <c:v>0.14929999999999999</c:v>
                </c:pt>
                <c:pt idx="6">
                  <c:v>0.14929999999999999</c:v>
                </c:pt>
                <c:pt idx="7">
                  <c:v>0.13850000000000001</c:v>
                </c:pt>
                <c:pt idx="8">
                  <c:v>0.15040000000000001</c:v>
                </c:pt>
                <c:pt idx="9">
                  <c:v>0.14499999999999999</c:v>
                </c:pt>
                <c:pt idx="10">
                  <c:v>0.1082</c:v>
                </c:pt>
                <c:pt idx="11">
                  <c:v>0.11359999999999999</c:v>
                </c:pt>
                <c:pt idx="12">
                  <c:v>0.11900000000000001</c:v>
                </c:pt>
                <c:pt idx="13">
                  <c:v>0.1028</c:v>
                </c:pt>
                <c:pt idx="14">
                  <c:v>9.6270000000000008E-2</c:v>
                </c:pt>
                <c:pt idx="15">
                  <c:v>9.0869999999999992E-2</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Global Alliance</c:v>
                </c:pt>
              </c:strCache>
            </c:strRef>
          </c:tx>
          <c:spPr>
            <a:solidFill>
              <a:srgbClr val="D2D2A2"/>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Planilha1!$B$3:$Y$3</c:f>
              <c:numCache>
                <c:formatCode>0.0%</c:formatCode>
                <c:ptCount val="24"/>
                <c:pt idx="0">
                  <c:v>0.13200000000000001</c:v>
                </c:pt>
                <c:pt idx="1">
                  <c:v>0.13089999999999999</c:v>
                </c:pt>
              </c:numCache>
            </c:numRef>
          </c:val>
          <c:extLst>
            <c:ext xmlns:c16="http://schemas.microsoft.com/office/drawing/2014/chart" uri="{C3380CC4-5D6E-409C-BE32-E72D297353CC}">
              <c16:uniqueId val="{00000001-241A-48DA-B55B-81E84FAC5ABF}"/>
            </c:ext>
          </c:extLst>
        </c:ser>
        <c:ser>
          <c:idx val="2"/>
          <c:order val="2"/>
          <c:tx>
            <c:strRef>
              <c:f>Planilha1!$A$4</c:f>
              <c:strCache>
                <c:ptCount val="1"/>
                <c:pt idx="0">
                  <c:v>Maersk/Sealand</c:v>
                </c:pt>
              </c:strCache>
            </c:strRef>
          </c:tx>
          <c:spPr>
            <a:solidFill>
              <a:srgbClr val="A1A3A3"/>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Planilha1!$B$4:$Y$4</c:f>
              <c:numCache>
                <c:formatCode>0.0%</c:formatCode>
                <c:ptCount val="24"/>
                <c:pt idx="0">
                  <c:v>0.11460000000000001</c:v>
                </c:pt>
                <c:pt idx="1">
                  <c:v>0.12870000000000001</c:v>
                </c:pt>
                <c:pt idx="2">
                  <c:v>0.12549999999999997</c:v>
                </c:pt>
                <c:pt idx="3">
                  <c:v>0.13090000000000004</c:v>
                </c:pt>
                <c:pt idx="4">
                  <c:v>0.12</c:v>
                </c:pt>
              </c:numCache>
            </c:numRef>
          </c:val>
          <c:extLst>
            <c:ext xmlns:c16="http://schemas.microsoft.com/office/drawing/2014/chart" uri="{C3380CC4-5D6E-409C-BE32-E72D297353CC}">
              <c16:uniqueId val="{00000002-241A-48DA-B55B-81E84FAC5ABF}"/>
            </c:ext>
          </c:extLst>
        </c:ser>
        <c:ser>
          <c:idx val="3"/>
          <c:order val="3"/>
          <c:tx>
            <c:strRef>
              <c:f>Planilha1!$A$5</c:f>
              <c:strCache>
                <c:ptCount val="1"/>
                <c:pt idx="0">
                  <c:v>CKYH/E</c:v>
                </c:pt>
              </c:strCache>
            </c:strRef>
          </c:tx>
          <c:spPr>
            <a:solidFill>
              <a:srgbClr val="7E71A5"/>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Planilha1!$B$5:$Y$5</c:f>
              <c:numCache>
                <c:formatCode>General</c:formatCode>
                <c:ptCount val="24"/>
                <c:pt idx="2" formatCode="0.0%">
                  <c:v>0.10600000000000001</c:v>
                </c:pt>
                <c:pt idx="3" formatCode="0.0%">
                  <c:v>9.5100000000000018E-2</c:v>
                </c:pt>
                <c:pt idx="4" formatCode="0.0%">
                  <c:v>0.12659999999999999</c:v>
                </c:pt>
                <c:pt idx="5" formatCode="0.0%">
                  <c:v>0.13740000000000002</c:v>
                </c:pt>
                <c:pt idx="6" formatCode="0.0%">
                  <c:v>0.14280000000000001</c:v>
                </c:pt>
                <c:pt idx="7" formatCode="0.0%">
                  <c:v>0.13840000000000002</c:v>
                </c:pt>
                <c:pt idx="8" formatCode="0.0%">
                  <c:v>0.12330000000000002</c:v>
                </c:pt>
                <c:pt idx="9" formatCode="0.0%">
                  <c:v>0.12329999999999998</c:v>
                </c:pt>
                <c:pt idx="10" formatCode="0.0%">
                  <c:v>0.1168</c:v>
                </c:pt>
                <c:pt idx="11" formatCode="0.0%">
                  <c:v>0.12650000000000003</c:v>
                </c:pt>
                <c:pt idx="12" formatCode="0.0%">
                  <c:v>0.1179</c:v>
                </c:pt>
                <c:pt idx="13" formatCode="0.0%">
                  <c:v>0.1222</c:v>
                </c:pt>
                <c:pt idx="14" formatCode="0.0%">
                  <c:v>0.12333000000000001</c:v>
                </c:pt>
                <c:pt idx="15" formatCode="0.0%">
                  <c:v>0.11573</c:v>
                </c:pt>
                <c:pt idx="16" formatCode="0.0%">
                  <c:v>0.11900000000000001</c:v>
                </c:pt>
                <c:pt idx="17" formatCode="0.0%">
                  <c:v>0.12119999999999999</c:v>
                </c:pt>
                <c:pt idx="18" formatCode="0.0%">
                  <c:v>0.11570000000000001</c:v>
                </c:pt>
                <c:pt idx="19" formatCode="0.0%">
                  <c:v>0.14710000000000001</c:v>
                </c:pt>
                <c:pt idx="20" formatCode="0.0%">
                  <c:v>0.13949999999999999</c:v>
                </c:pt>
              </c:numCache>
            </c:numRef>
          </c:val>
          <c:extLst>
            <c:ext xmlns:c16="http://schemas.microsoft.com/office/drawing/2014/chart" uri="{C3380CC4-5D6E-409C-BE32-E72D297353CC}">
              <c16:uniqueId val="{00000003-241A-48DA-B55B-81E84FAC5ABF}"/>
            </c:ext>
          </c:extLst>
        </c:ser>
        <c:ser>
          <c:idx val="4"/>
          <c:order val="4"/>
          <c:tx>
            <c:strRef>
              <c:f>Planilha1!$A$6</c:f>
              <c:strCache>
                <c:ptCount val="1"/>
                <c:pt idx="0">
                  <c:v>New World Alliance</c:v>
                </c:pt>
              </c:strCache>
            </c:strRef>
          </c:tx>
          <c:spPr>
            <a:solidFill>
              <a:srgbClr val="3AA6A6"/>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Planilha1!$B$6:$Y$6</c:f>
              <c:numCache>
                <c:formatCode>General</c:formatCode>
                <c:ptCount val="24"/>
                <c:pt idx="2" formatCode="0.0%">
                  <c:v>0.10280000000000002</c:v>
                </c:pt>
                <c:pt idx="3" formatCode="0.0%">
                  <c:v>9.7399999999999987E-2</c:v>
                </c:pt>
                <c:pt idx="4" formatCode="0.0%">
                  <c:v>8.5499999999999979E-2</c:v>
                </c:pt>
                <c:pt idx="5" formatCode="0.0%">
                  <c:v>8.9699999999999988E-2</c:v>
                </c:pt>
                <c:pt idx="6" formatCode="0.0%">
                  <c:v>8.9799999999999977E-2</c:v>
                </c:pt>
                <c:pt idx="7" formatCode="0.0%">
                  <c:v>7.5699999999999976E-2</c:v>
                </c:pt>
                <c:pt idx="8" formatCode="0.0%">
                  <c:v>8.4400000000000017E-2</c:v>
                </c:pt>
                <c:pt idx="9" formatCode="0.0%">
                  <c:v>8.43E-2</c:v>
                </c:pt>
                <c:pt idx="10" formatCode="0.0%">
                  <c:v>7.8999999999999987E-2</c:v>
                </c:pt>
                <c:pt idx="11" formatCode="0.0%">
                  <c:v>7.8999999999999987E-2</c:v>
                </c:pt>
                <c:pt idx="12" formatCode="0.0%">
                  <c:v>7.4599999999999972E-2</c:v>
                </c:pt>
                <c:pt idx="13" formatCode="0.0%">
                  <c:v>8.9800000000000005E-2</c:v>
                </c:pt>
                <c:pt idx="14" formatCode="0.0%">
                  <c:v>9.1899999999999982E-2</c:v>
                </c:pt>
                <c:pt idx="15" formatCode="0.0%">
                  <c:v>8.5500000000000007E-2</c:v>
                </c:pt>
              </c:numCache>
            </c:numRef>
          </c:val>
          <c:extLst>
            <c:ext xmlns:c16="http://schemas.microsoft.com/office/drawing/2014/chart" uri="{C3380CC4-5D6E-409C-BE32-E72D297353CC}">
              <c16:uniqueId val="{00000004-241A-48DA-B55B-81E84FAC5ABF}"/>
            </c:ext>
          </c:extLst>
        </c:ser>
        <c:ser>
          <c:idx val="5"/>
          <c:order val="5"/>
          <c:tx>
            <c:strRef>
              <c:f>Planilha1!$A$7</c:f>
              <c:strCache>
                <c:ptCount val="1"/>
                <c:pt idx="0">
                  <c:v>United Alliance</c:v>
                </c:pt>
              </c:strCache>
            </c:strRef>
          </c:tx>
          <c:spPr>
            <a:solidFill>
              <a:srgbClr val="B86F82"/>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Planilha1!$B$7:$Y$7</c:f>
              <c:numCache>
                <c:formatCode>General</c:formatCode>
                <c:ptCount val="24"/>
                <c:pt idx="2" formatCode="0.0%">
                  <c:v>8.7599999999999983E-2</c:v>
                </c:pt>
                <c:pt idx="3" formatCode="0.0%">
                  <c:v>0.08</c:v>
                </c:pt>
              </c:numCache>
            </c:numRef>
          </c:val>
          <c:extLst>
            <c:ext xmlns:c16="http://schemas.microsoft.com/office/drawing/2014/chart" uri="{C3380CC4-5D6E-409C-BE32-E72D297353CC}">
              <c16:uniqueId val="{00000005-241A-48DA-B55B-81E84FAC5ABF}"/>
            </c:ext>
          </c:extLst>
        </c:ser>
        <c:ser>
          <c:idx val="6"/>
          <c:order val="6"/>
          <c:tx>
            <c:strRef>
              <c:f>Planilha1!$A$8</c:f>
              <c:strCache>
                <c:ptCount val="1"/>
                <c:pt idx="0">
                  <c:v>G6</c:v>
                </c:pt>
              </c:strCache>
            </c:strRef>
          </c:tx>
          <c:spPr>
            <a:solidFill>
              <a:srgbClr val="8DABE4"/>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Planilha1!$B$8:$Y$8</c:f>
              <c:numCache>
                <c:formatCode>General</c:formatCode>
                <c:ptCount val="24"/>
                <c:pt idx="16" formatCode="0.0%">
                  <c:v>0.17520000000000002</c:v>
                </c:pt>
                <c:pt idx="17" formatCode="0.0%">
                  <c:v>0.18060000000000004</c:v>
                </c:pt>
                <c:pt idx="18" formatCode="0.0%">
                  <c:v>0.1883</c:v>
                </c:pt>
                <c:pt idx="19" formatCode="0.0%">
                  <c:v>0.1915</c:v>
                </c:pt>
                <c:pt idx="20" formatCode="0.0%">
                  <c:v>0.16990000000000002</c:v>
                </c:pt>
              </c:numCache>
            </c:numRef>
          </c:val>
          <c:extLst>
            <c:ext xmlns:c16="http://schemas.microsoft.com/office/drawing/2014/chart" uri="{C3380CC4-5D6E-409C-BE32-E72D297353CC}">
              <c16:uniqueId val="{00000006-241A-48DA-B55B-81E84FAC5ABF}"/>
            </c:ext>
          </c:extLst>
        </c:ser>
        <c:ser>
          <c:idx val="7"/>
          <c:order val="7"/>
          <c:tx>
            <c:strRef>
              <c:f>Planilha1!$A$9</c:f>
              <c:strCache>
                <c:ptCount val="1"/>
                <c:pt idx="0">
                  <c:v>MSC-CMA CGM</c:v>
                </c:pt>
              </c:strCache>
            </c:strRef>
          </c:tx>
          <c:spPr>
            <a:solidFill>
              <a:srgbClr val="B8B0CE"/>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Planilha1!$B$9:$Y$9</c:f>
              <c:numCache>
                <c:formatCode>General</c:formatCode>
                <c:ptCount val="24"/>
                <c:pt idx="16" formatCode="0.0%">
                  <c:v>0.21309999999999996</c:v>
                </c:pt>
                <c:pt idx="17" formatCode="0.0%">
                  <c:v>0.22390000000000002</c:v>
                </c:pt>
                <c:pt idx="18" formatCode="0.0%">
                  <c:v>0.22170000000000001</c:v>
                </c:pt>
              </c:numCache>
            </c:numRef>
          </c:val>
          <c:extLst>
            <c:ext xmlns:c16="http://schemas.microsoft.com/office/drawing/2014/chart" uri="{C3380CC4-5D6E-409C-BE32-E72D297353CC}">
              <c16:uniqueId val="{00000019-D724-45F9-9CB9-8664A6CC3789}"/>
            </c:ext>
          </c:extLst>
        </c:ser>
        <c:ser>
          <c:idx val="8"/>
          <c:order val="8"/>
          <c:tx>
            <c:strRef>
              <c:f>Planilha1!$A$10</c:f>
              <c:strCache>
                <c:ptCount val="1"/>
                <c:pt idx="0">
                  <c:v>2M Alliance</c:v>
                </c:pt>
              </c:strCache>
            </c:strRef>
          </c:tx>
          <c:spPr>
            <a:solidFill>
              <a:srgbClr val="01567E"/>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Planilha1!$B$10:$Y$10</c:f>
              <c:numCache>
                <c:formatCode>General</c:formatCode>
                <c:ptCount val="24"/>
                <c:pt idx="19" formatCode="0.0%">
                  <c:v>0.29099999999999993</c:v>
                </c:pt>
                <c:pt idx="20" formatCode="0.0%">
                  <c:v>0.27899999999999997</c:v>
                </c:pt>
                <c:pt idx="21" formatCode="0.0%">
                  <c:v>0.2964</c:v>
                </c:pt>
                <c:pt idx="22" formatCode="0.0%">
                  <c:v>0.33210000000000006</c:v>
                </c:pt>
                <c:pt idx="23" formatCode="0.0%">
                  <c:v>0.32799999999999996</c:v>
                </c:pt>
              </c:numCache>
            </c:numRef>
          </c:val>
          <c:extLst>
            <c:ext xmlns:c16="http://schemas.microsoft.com/office/drawing/2014/chart" uri="{C3380CC4-5D6E-409C-BE32-E72D297353CC}">
              <c16:uniqueId val="{0000001B-D724-45F9-9CB9-8664A6CC3789}"/>
            </c:ext>
          </c:extLst>
        </c:ser>
        <c:ser>
          <c:idx val="9"/>
          <c:order val="9"/>
          <c:tx>
            <c:strRef>
              <c:f>Planilha1!$A$11</c:f>
              <c:strCache>
                <c:ptCount val="1"/>
                <c:pt idx="0">
                  <c:v>Ocean 3</c:v>
                </c:pt>
              </c:strCache>
            </c:strRef>
          </c:tx>
          <c:spPr>
            <a:solidFill>
              <a:srgbClr val="BEBE7C"/>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Planilha1!$B$11:$Y$11</c:f>
              <c:numCache>
                <c:formatCode>General</c:formatCode>
                <c:ptCount val="24"/>
                <c:pt idx="19" formatCode="0.0%">
                  <c:v>0.14170000000000002</c:v>
                </c:pt>
                <c:pt idx="20" formatCode="0.0%">
                  <c:v>0.14929999999999996</c:v>
                </c:pt>
              </c:numCache>
            </c:numRef>
          </c:val>
          <c:extLst>
            <c:ext xmlns:c16="http://schemas.microsoft.com/office/drawing/2014/chart" uri="{C3380CC4-5D6E-409C-BE32-E72D297353CC}">
              <c16:uniqueId val="{0000001D-D724-45F9-9CB9-8664A6CC3789}"/>
            </c:ext>
          </c:extLst>
        </c:ser>
        <c:ser>
          <c:idx val="10"/>
          <c:order val="10"/>
          <c:tx>
            <c:strRef>
              <c:f>Planilha1!$A$12</c:f>
              <c:strCache>
                <c:ptCount val="1"/>
                <c:pt idx="0">
                  <c:v>Ocean Alliance</c:v>
                </c:pt>
              </c:strCache>
            </c:strRef>
          </c:tx>
          <c:spPr>
            <a:solidFill>
              <a:srgbClr val="787A7B"/>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Planilha1!$B$12:$Y$12</c:f>
              <c:numCache>
                <c:formatCode>General</c:formatCode>
                <c:ptCount val="24"/>
                <c:pt idx="21" formatCode="0.0%">
                  <c:v>0.25749999999999995</c:v>
                </c:pt>
                <c:pt idx="22" formatCode="0.0%">
                  <c:v>0.28989999999999999</c:v>
                </c:pt>
                <c:pt idx="23" formatCode="0.0%">
                  <c:v>0.29599999999999999</c:v>
                </c:pt>
              </c:numCache>
            </c:numRef>
          </c:val>
          <c:extLst>
            <c:ext xmlns:c16="http://schemas.microsoft.com/office/drawing/2014/chart" uri="{C3380CC4-5D6E-409C-BE32-E72D297353CC}">
              <c16:uniqueId val="{0000001F-D724-45F9-9CB9-8664A6CC3789}"/>
            </c:ext>
          </c:extLst>
        </c:ser>
        <c:ser>
          <c:idx val="11"/>
          <c:order val="11"/>
          <c:tx>
            <c:strRef>
              <c:f>Planilha1!$A$13</c:f>
              <c:strCache>
                <c:ptCount val="1"/>
                <c:pt idx="0">
                  <c:v>THE Alliance</c:v>
                </c:pt>
              </c:strCache>
            </c:strRef>
          </c:tx>
          <c:spPr>
            <a:solidFill>
              <a:srgbClr val="584789"/>
            </a:solidFill>
            <a:ln>
              <a:solidFill>
                <a:schemeClr val="bg1"/>
              </a:solidFill>
            </a:ln>
            <a:effectLst/>
          </c:spPr>
          <c:invertIfNegative val="0"/>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Planilha1!$B$13:$Y$13</c:f>
              <c:numCache>
                <c:formatCode>General</c:formatCode>
                <c:ptCount val="24"/>
                <c:pt idx="21" formatCode="0.0%">
                  <c:v>0.16550000000000001</c:v>
                </c:pt>
                <c:pt idx="22" formatCode="0.0%">
                  <c:v>0.16980000000000001</c:v>
                </c:pt>
                <c:pt idx="23" formatCode="0.0%">
                  <c:v>0.17100000000000001</c:v>
                </c:pt>
              </c:numCache>
            </c:numRef>
          </c:val>
          <c:extLst>
            <c:ext xmlns:c16="http://schemas.microsoft.com/office/drawing/2014/chart" uri="{C3380CC4-5D6E-409C-BE32-E72D297353CC}">
              <c16:uniqueId val="{00000021-D724-45F9-9CB9-8664A6CC3789}"/>
            </c:ext>
          </c:extLst>
        </c:ser>
        <c:dLbls>
          <c:showLegendKey val="0"/>
          <c:showVal val="0"/>
          <c:showCatName val="0"/>
          <c:showSerName val="0"/>
          <c:showPercent val="0"/>
          <c:showBubbleSize val="0"/>
        </c:dLbls>
        <c:gapWidth val="70"/>
        <c:overlap val="100"/>
        <c:axId val="122233408"/>
        <c:axId val="122231776"/>
      </c:barChart>
      <c:lineChart>
        <c:grouping val="standard"/>
        <c:varyColors val="0"/>
        <c:ser>
          <c:idx val="12"/>
          <c:order val="12"/>
          <c:tx>
            <c:strRef>
              <c:f>Planilha1!$A$14</c:f>
              <c:strCache>
                <c:ptCount val="1"/>
                <c:pt idx="0">
                  <c:v>TOTAL</c:v>
                </c:pt>
              </c:strCache>
            </c:strRef>
          </c:tx>
          <c:spPr>
            <a:ln w="28575" cap="rnd">
              <a:no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Planilha1!$B$1:$Y$1</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Planilha1!$B$14:$Y$14</c:f>
              <c:numCache>
                <c:formatCode>0.0%</c:formatCode>
                <c:ptCount val="24"/>
                <c:pt idx="0">
                  <c:v>0.36560000000000004</c:v>
                </c:pt>
                <c:pt idx="1">
                  <c:v>0.37860000000000005</c:v>
                </c:pt>
                <c:pt idx="2">
                  <c:v>0.57440000000000002</c:v>
                </c:pt>
                <c:pt idx="3">
                  <c:v>0.5484</c:v>
                </c:pt>
                <c:pt idx="4">
                  <c:v>0.46619999999999995</c:v>
                </c:pt>
                <c:pt idx="5">
                  <c:v>0.37640000000000001</c:v>
                </c:pt>
                <c:pt idx="6">
                  <c:v>0.38190000000000002</c:v>
                </c:pt>
                <c:pt idx="7">
                  <c:v>0.35260000000000002</c:v>
                </c:pt>
                <c:pt idx="8">
                  <c:v>0.35810000000000008</c:v>
                </c:pt>
                <c:pt idx="9">
                  <c:v>0.35259999999999997</c:v>
                </c:pt>
                <c:pt idx="10">
                  <c:v>0.30399999999999999</c:v>
                </c:pt>
                <c:pt idx="11">
                  <c:v>0.31910000000000005</c:v>
                </c:pt>
                <c:pt idx="12">
                  <c:v>0.3115</c:v>
                </c:pt>
                <c:pt idx="13">
                  <c:v>0.31480000000000002</c:v>
                </c:pt>
                <c:pt idx="14">
                  <c:v>0.3115</c:v>
                </c:pt>
                <c:pt idx="15">
                  <c:v>0.29210000000000003</c:v>
                </c:pt>
                <c:pt idx="16">
                  <c:v>0.50729999999999997</c:v>
                </c:pt>
                <c:pt idx="17">
                  <c:v>0.52570000000000006</c:v>
                </c:pt>
                <c:pt idx="18">
                  <c:v>0.52570000000000006</c:v>
                </c:pt>
                <c:pt idx="19">
                  <c:v>0.77129999999999999</c:v>
                </c:pt>
                <c:pt idx="20">
                  <c:v>0.73770000000000002</c:v>
                </c:pt>
                <c:pt idx="21">
                  <c:v>0.71939999999999993</c:v>
                </c:pt>
                <c:pt idx="22">
                  <c:v>0.79180000000000006</c:v>
                </c:pt>
                <c:pt idx="23">
                  <c:v>0.79499999999999993</c:v>
                </c:pt>
              </c:numCache>
            </c:numRef>
          </c:val>
          <c:smooth val="0"/>
          <c:extLst>
            <c:ext xmlns:c16="http://schemas.microsoft.com/office/drawing/2014/chart" uri="{C3380CC4-5D6E-409C-BE32-E72D297353CC}">
              <c16:uniqueId val="{00000025-D724-45F9-9CB9-8664A6CC3789}"/>
            </c:ext>
          </c:extLst>
        </c:ser>
        <c:dLbls>
          <c:showLegendKey val="0"/>
          <c:showVal val="0"/>
          <c:showCatName val="0"/>
          <c:showSerName val="0"/>
          <c:showPercent val="0"/>
          <c:showBubbleSize val="0"/>
        </c:dLbls>
        <c:marker val="1"/>
        <c:smooth val="0"/>
        <c:axId val="122233408"/>
        <c:axId val="122231776"/>
      </c:lineChart>
      <c:catAx>
        <c:axId val="12223340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31776"/>
        <c:crosses val="autoZero"/>
        <c:auto val="1"/>
        <c:lblAlgn val="ctr"/>
        <c:lblOffset val="100"/>
        <c:noMultiLvlLbl val="0"/>
      </c:catAx>
      <c:valAx>
        <c:axId val="122231776"/>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33408"/>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i="1" dirty="0"/>
              <a:t>Market </a:t>
            </a:r>
            <a:r>
              <a:rPr lang="pt-BR" i="1" dirty="0" err="1"/>
              <a:t>share</a:t>
            </a:r>
            <a:r>
              <a:rPr lang="pt-BR" i="1" dirty="0"/>
              <a:t> </a:t>
            </a:r>
            <a:r>
              <a:rPr lang="pt-BR" dirty="0"/>
              <a:t>dos quatro maiores armadores nas principais </a:t>
            </a:r>
            <a:r>
              <a:rPr lang="pt-BR" i="1" dirty="0" err="1"/>
              <a:t>tradelanes</a:t>
            </a:r>
            <a:r>
              <a:rPr lang="pt-BR" dirty="0"/>
              <a:t> da Costa Leste da América do Sul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manualLayout>
          <c:layoutTarget val="inner"/>
          <c:xMode val="edge"/>
          <c:yMode val="edge"/>
          <c:x val="0.15507011874403867"/>
          <c:y val="0.20087812142682962"/>
          <c:w val="0.82545250283888605"/>
          <c:h val="0.69478232503502335"/>
        </c:manualLayout>
      </c:layout>
      <c:barChart>
        <c:barDir val="bar"/>
        <c:grouping val="stacked"/>
        <c:varyColors val="0"/>
        <c:ser>
          <c:idx val="0"/>
          <c:order val="0"/>
          <c:tx>
            <c:strRef>
              <c:f>Planilha1!$B$1</c:f>
              <c:strCache>
                <c:ptCount val="1"/>
                <c:pt idx="0">
                  <c:v>1º player</c:v>
                </c:pt>
              </c:strCache>
            </c:strRef>
          </c:tx>
          <c:spPr>
            <a:solidFill>
              <a:srgbClr val="7E71A5"/>
            </a:solidFill>
            <a:ln>
              <a:solidFill>
                <a:schemeClr val="bg1"/>
              </a:solidFill>
            </a:ln>
            <a:effectLst/>
          </c:spPr>
          <c:invertIfNegative val="0"/>
          <c:cat>
            <c:strRef>
              <c:f>Planilha1!$A$2:$A$5</c:f>
              <c:strCache>
                <c:ptCount val="4"/>
                <c:pt idx="0">
                  <c:v>Far East-ECSA</c:v>
                </c:pt>
                <c:pt idx="1">
                  <c:v>North Europe-ECSA</c:v>
                </c:pt>
                <c:pt idx="2">
                  <c:v>North America-ECSA</c:v>
                </c:pt>
                <c:pt idx="3">
                  <c:v>Mediterranean-ECSA</c:v>
                </c:pt>
              </c:strCache>
            </c:strRef>
          </c:cat>
          <c:val>
            <c:numRef>
              <c:f>Planilha1!$B$2:$B$5</c:f>
              <c:numCache>
                <c:formatCode>0.00%</c:formatCode>
                <c:ptCount val="4"/>
                <c:pt idx="0">
                  <c:v>0.23545711214015891</c:v>
                </c:pt>
                <c:pt idx="1">
                  <c:v>0.38643452151474217</c:v>
                </c:pt>
                <c:pt idx="2">
                  <c:v>0.3455019238058562</c:v>
                </c:pt>
                <c:pt idx="3">
                  <c:v>0.41707787911525823</c:v>
                </c:pt>
              </c:numCache>
            </c:numRef>
          </c:val>
          <c:extLst>
            <c:ext xmlns:c16="http://schemas.microsoft.com/office/drawing/2014/chart" uri="{C3380CC4-5D6E-409C-BE32-E72D297353CC}">
              <c16:uniqueId val="{00000000-5F12-4E51-99FE-5A99FF72D722}"/>
            </c:ext>
          </c:extLst>
        </c:ser>
        <c:ser>
          <c:idx val="1"/>
          <c:order val="1"/>
          <c:tx>
            <c:strRef>
              <c:f>Planilha1!$C$1</c:f>
              <c:strCache>
                <c:ptCount val="1"/>
                <c:pt idx="0">
                  <c:v>2º player</c:v>
                </c:pt>
              </c:strCache>
            </c:strRef>
          </c:tx>
          <c:spPr>
            <a:solidFill>
              <a:srgbClr val="3AA6A6"/>
            </a:solidFill>
            <a:ln>
              <a:solidFill>
                <a:schemeClr val="bg1"/>
              </a:solidFill>
            </a:ln>
            <a:effectLst/>
          </c:spPr>
          <c:invertIfNegative val="0"/>
          <c:cat>
            <c:strRef>
              <c:f>Planilha1!$A$2:$A$5</c:f>
              <c:strCache>
                <c:ptCount val="4"/>
                <c:pt idx="0">
                  <c:v>Far East-ECSA</c:v>
                </c:pt>
                <c:pt idx="1">
                  <c:v>North Europe-ECSA</c:v>
                </c:pt>
                <c:pt idx="2">
                  <c:v>North America-ECSA</c:v>
                </c:pt>
                <c:pt idx="3">
                  <c:v>Mediterranean-ECSA</c:v>
                </c:pt>
              </c:strCache>
            </c:strRef>
          </c:cat>
          <c:val>
            <c:numRef>
              <c:f>Planilha1!$C$2:$C$5</c:f>
              <c:numCache>
                <c:formatCode>0.00%</c:formatCode>
                <c:ptCount val="4"/>
                <c:pt idx="0">
                  <c:v>0.14307227226368846</c:v>
                </c:pt>
                <c:pt idx="1">
                  <c:v>0.22767496471094961</c:v>
                </c:pt>
                <c:pt idx="2">
                  <c:v>0.29188684826035405</c:v>
                </c:pt>
                <c:pt idx="3">
                  <c:v>0.39386913013772751</c:v>
                </c:pt>
              </c:numCache>
            </c:numRef>
          </c:val>
          <c:extLst>
            <c:ext xmlns:c16="http://schemas.microsoft.com/office/drawing/2014/chart" uri="{C3380CC4-5D6E-409C-BE32-E72D297353CC}">
              <c16:uniqueId val="{00000001-5F12-4E51-99FE-5A99FF72D722}"/>
            </c:ext>
          </c:extLst>
        </c:ser>
        <c:ser>
          <c:idx val="2"/>
          <c:order val="2"/>
          <c:tx>
            <c:strRef>
              <c:f>Planilha1!$D$1</c:f>
              <c:strCache>
                <c:ptCount val="1"/>
                <c:pt idx="0">
                  <c:v>3º player</c:v>
                </c:pt>
              </c:strCache>
            </c:strRef>
          </c:tx>
          <c:spPr>
            <a:solidFill>
              <a:srgbClr val="B86F82"/>
            </a:solidFill>
            <a:ln>
              <a:solidFill>
                <a:schemeClr val="bg1"/>
              </a:solidFill>
            </a:ln>
            <a:effectLst/>
          </c:spPr>
          <c:invertIfNegative val="0"/>
          <c:cat>
            <c:strRef>
              <c:f>Planilha1!$A$2:$A$5</c:f>
              <c:strCache>
                <c:ptCount val="4"/>
                <c:pt idx="0">
                  <c:v>Far East-ECSA</c:v>
                </c:pt>
                <c:pt idx="1">
                  <c:v>North Europe-ECSA</c:v>
                </c:pt>
                <c:pt idx="2">
                  <c:v>North America-ECSA</c:v>
                </c:pt>
                <c:pt idx="3">
                  <c:v>Mediterranean-ECSA</c:v>
                </c:pt>
              </c:strCache>
            </c:strRef>
          </c:cat>
          <c:val>
            <c:numRef>
              <c:f>Planilha1!$D$2:$D$5</c:f>
              <c:numCache>
                <c:formatCode>0.00%</c:formatCode>
                <c:ptCount val="4"/>
                <c:pt idx="0">
                  <c:v>0.11506362547700284</c:v>
                </c:pt>
                <c:pt idx="1">
                  <c:v>0.21971844723454984</c:v>
                </c:pt>
                <c:pt idx="2">
                  <c:v>0.21777355004513904</c:v>
                </c:pt>
                <c:pt idx="3">
                  <c:v>9.672156904524716E-2</c:v>
                </c:pt>
              </c:numCache>
            </c:numRef>
          </c:val>
          <c:extLst>
            <c:ext xmlns:c16="http://schemas.microsoft.com/office/drawing/2014/chart" uri="{C3380CC4-5D6E-409C-BE32-E72D297353CC}">
              <c16:uniqueId val="{00000002-5F12-4E51-99FE-5A99FF72D722}"/>
            </c:ext>
          </c:extLst>
        </c:ser>
        <c:ser>
          <c:idx val="3"/>
          <c:order val="3"/>
          <c:tx>
            <c:strRef>
              <c:f>Planilha1!$E$1</c:f>
              <c:strCache>
                <c:ptCount val="1"/>
                <c:pt idx="0">
                  <c:v>4º player</c:v>
                </c:pt>
              </c:strCache>
            </c:strRef>
          </c:tx>
          <c:spPr>
            <a:solidFill>
              <a:srgbClr val="8DABE4"/>
            </a:solidFill>
            <a:ln>
              <a:solidFill>
                <a:schemeClr val="bg1"/>
              </a:solidFill>
            </a:ln>
            <a:effectLst/>
          </c:spPr>
          <c:invertIfNegative val="0"/>
          <c:cat>
            <c:strRef>
              <c:f>Planilha1!$A$2:$A$5</c:f>
              <c:strCache>
                <c:ptCount val="4"/>
                <c:pt idx="0">
                  <c:v>Far East-ECSA</c:v>
                </c:pt>
                <c:pt idx="1">
                  <c:v>North Europe-ECSA</c:v>
                </c:pt>
                <c:pt idx="2">
                  <c:v>North America-ECSA</c:v>
                </c:pt>
                <c:pt idx="3">
                  <c:v>Mediterranean-ECSA</c:v>
                </c:pt>
              </c:strCache>
            </c:strRef>
          </c:cat>
          <c:val>
            <c:numRef>
              <c:f>Planilha1!$E$2:$E$5</c:f>
              <c:numCache>
                <c:formatCode>0.00%</c:formatCode>
                <c:ptCount val="4"/>
                <c:pt idx="0">
                  <c:v>0.1119787809632676</c:v>
                </c:pt>
                <c:pt idx="1">
                  <c:v>0.10370967101782028</c:v>
                </c:pt>
                <c:pt idx="2">
                  <c:v>7.532937922491631E-2</c:v>
                </c:pt>
                <c:pt idx="3">
                  <c:v>7.1667020581736698E-2</c:v>
                </c:pt>
              </c:numCache>
            </c:numRef>
          </c:val>
          <c:extLst>
            <c:ext xmlns:c16="http://schemas.microsoft.com/office/drawing/2014/chart" uri="{C3380CC4-5D6E-409C-BE32-E72D297353CC}">
              <c16:uniqueId val="{00000003-5F12-4E51-99FE-5A99FF72D722}"/>
            </c:ext>
          </c:extLst>
        </c:ser>
        <c:dLbls>
          <c:showLegendKey val="0"/>
          <c:showVal val="0"/>
          <c:showCatName val="0"/>
          <c:showSerName val="0"/>
          <c:showPercent val="0"/>
          <c:showBubbleSize val="0"/>
        </c:dLbls>
        <c:gapWidth val="70"/>
        <c:overlap val="100"/>
        <c:axId val="1712244112"/>
        <c:axId val="1712243024"/>
      </c:barChart>
      <c:catAx>
        <c:axId val="1712244112"/>
        <c:scaling>
          <c:orientation val="maxMin"/>
        </c:scaling>
        <c:delete val="0"/>
        <c:axPos val="l"/>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712243024"/>
        <c:crosses val="autoZero"/>
        <c:auto val="1"/>
        <c:lblAlgn val="ctr"/>
        <c:lblOffset val="100"/>
        <c:noMultiLvlLbl val="0"/>
      </c:catAx>
      <c:valAx>
        <c:axId val="1712243024"/>
        <c:scaling>
          <c:orientation val="minMax"/>
          <c:max val="1"/>
        </c:scaling>
        <c:delete val="0"/>
        <c:axPos val="t"/>
        <c:majorGridlines>
          <c:spPr>
            <a:ln w="9525" cap="flat" cmpd="sng" algn="ctr">
              <a:solidFill>
                <a:schemeClr val="bg1">
                  <a:lumMod val="95000"/>
                </a:schemeClr>
              </a:solidFill>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71224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pt-BR" sz="1300" i="1" dirty="0"/>
              <a:t>Market </a:t>
            </a:r>
            <a:r>
              <a:rPr lang="pt-BR" sz="1300" i="1" dirty="0" err="1"/>
              <a:t>share</a:t>
            </a:r>
            <a:r>
              <a:rPr lang="pt-BR" sz="1300" i="0" baseline="0" dirty="0"/>
              <a:t> dos maiores armadores na movimentação de Santos</a:t>
            </a:r>
            <a:endParaRPr lang="pt-BR" sz="1300" i="1"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title>
    <c:autoTitleDeleted val="0"/>
    <c:plotArea>
      <c:layout/>
      <c:barChart>
        <c:barDir val="col"/>
        <c:grouping val="clustered"/>
        <c:varyColors val="0"/>
        <c:ser>
          <c:idx val="0"/>
          <c:order val="0"/>
          <c:tx>
            <c:strRef>
              <c:f>Planilha1!$A$2</c:f>
              <c:strCache>
                <c:ptCount val="1"/>
                <c:pt idx="0">
                  <c:v>Top 4</c:v>
                </c:pt>
              </c:strCache>
            </c:strRef>
          </c:tx>
          <c:spPr>
            <a:solidFill>
              <a:srgbClr val="5890AA"/>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Planilha1!$B$2:$I$2</c:f>
              <c:numCache>
                <c:formatCode>0.0%</c:formatCode>
                <c:ptCount val="8"/>
                <c:pt idx="0">
                  <c:v>0.61699999999999999</c:v>
                </c:pt>
                <c:pt idx="1">
                  <c:v>0.60599999999999998</c:v>
                </c:pt>
                <c:pt idx="2">
                  <c:v>0.63500000000000001</c:v>
                </c:pt>
                <c:pt idx="3">
                  <c:v>0.63500000000000001</c:v>
                </c:pt>
                <c:pt idx="4">
                  <c:v>0.67900000000000005</c:v>
                </c:pt>
                <c:pt idx="5">
                  <c:v>0.73299999999999998</c:v>
                </c:pt>
                <c:pt idx="6">
                  <c:v>0.755</c:v>
                </c:pt>
                <c:pt idx="7">
                  <c:v>0.82399999999999995</c:v>
                </c:pt>
              </c:numCache>
            </c:numRef>
          </c:val>
          <c:extLst>
            <c:ext xmlns:c16="http://schemas.microsoft.com/office/drawing/2014/chart" uri="{C3380CC4-5D6E-409C-BE32-E72D297353CC}">
              <c16:uniqueId val="{00000000-241A-48DA-B55B-81E84FAC5ABF}"/>
            </c:ext>
          </c:extLst>
        </c:ser>
        <c:ser>
          <c:idx val="1"/>
          <c:order val="1"/>
          <c:tx>
            <c:strRef>
              <c:f>Planilha1!$A$3</c:f>
              <c:strCache>
                <c:ptCount val="1"/>
                <c:pt idx="0">
                  <c:v>Top 10</c:v>
                </c:pt>
              </c:strCache>
            </c:strRef>
          </c:tx>
          <c:spPr>
            <a:solidFill>
              <a:srgbClr val="DCDDB5"/>
            </a:solidFill>
            <a:ln>
              <a:solidFill>
                <a:schemeClr val="bg1"/>
              </a:solidFill>
            </a:ln>
            <a:effectLst/>
          </c:spPr>
          <c:invertIfNegative val="0"/>
          <c:cat>
            <c:strRef>
              <c:f>Planilha1!$B$1:$I$1</c:f>
              <c:strCache>
                <c:ptCount val="8"/>
                <c:pt idx="0">
                  <c:v>2011</c:v>
                </c:pt>
                <c:pt idx="1">
                  <c:v>2012</c:v>
                </c:pt>
                <c:pt idx="2">
                  <c:v>2013</c:v>
                </c:pt>
                <c:pt idx="3">
                  <c:v>2014</c:v>
                </c:pt>
                <c:pt idx="4">
                  <c:v>2015</c:v>
                </c:pt>
                <c:pt idx="5">
                  <c:v>2016</c:v>
                </c:pt>
                <c:pt idx="6">
                  <c:v>2017</c:v>
                </c:pt>
                <c:pt idx="7">
                  <c:v>2018</c:v>
                </c:pt>
              </c:strCache>
            </c:strRef>
          </c:cat>
          <c:val>
            <c:numRef>
              <c:f>Planilha1!$B$3:$I$3</c:f>
              <c:numCache>
                <c:formatCode>0.0%</c:formatCode>
                <c:ptCount val="8"/>
                <c:pt idx="0">
                  <c:v>0.83899999999999997</c:v>
                </c:pt>
                <c:pt idx="1">
                  <c:v>0.83799999999999997</c:v>
                </c:pt>
                <c:pt idx="2">
                  <c:v>0.84399999999999997</c:v>
                </c:pt>
                <c:pt idx="3">
                  <c:v>0.81399999999999995</c:v>
                </c:pt>
                <c:pt idx="4">
                  <c:v>0.83299999999999996</c:v>
                </c:pt>
                <c:pt idx="5">
                  <c:v>0.86799999999999999</c:v>
                </c:pt>
                <c:pt idx="6">
                  <c:v>0.89300000000000002</c:v>
                </c:pt>
                <c:pt idx="7">
                  <c:v>0.92400000000000004</c:v>
                </c:pt>
              </c:numCache>
            </c:numRef>
          </c:val>
          <c:extLst>
            <c:ext xmlns:c16="http://schemas.microsoft.com/office/drawing/2014/chart" uri="{C3380CC4-5D6E-409C-BE32-E72D297353CC}">
              <c16:uniqueId val="{00000001-241A-48DA-B55B-81E84FAC5ABF}"/>
            </c:ext>
          </c:extLst>
        </c:ser>
        <c:dLbls>
          <c:showLegendKey val="0"/>
          <c:showVal val="0"/>
          <c:showCatName val="0"/>
          <c:showSerName val="0"/>
          <c:showPercent val="0"/>
          <c:showBubbleSize val="0"/>
        </c:dLbls>
        <c:gapWidth val="50"/>
        <c:axId val="122229600"/>
        <c:axId val="122228512"/>
      </c:barChart>
      <c:catAx>
        <c:axId val="12222960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8512"/>
        <c:crosses val="autoZero"/>
        <c:auto val="1"/>
        <c:lblAlgn val="ctr"/>
        <c:lblOffset val="100"/>
        <c:noMultiLvlLbl val="0"/>
      </c:catAx>
      <c:valAx>
        <c:axId val="122228512"/>
        <c:scaling>
          <c:orientation val="minMax"/>
          <c:max val="1"/>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crossAx val="12222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t-BR"/>
        </a:p>
      </c:txPr>
    </c:legend>
    <c:plotVisOnly val="1"/>
    <c:dispBlanksAs val="gap"/>
    <c:showDLblsOverMax val="0"/>
  </c:chart>
  <c:spPr>
    <a:noFill/>
    <a:ln>
      <a:noFill/>
    </a:ln>
    <a:effectLst/>
  </c:spPr>
  <c:txPr>
    <a:bodyPr/>
    <a:lstStyle/>
    <a:p>
      <a:pPr>
        <a:defRPr sz="1300">
          <a:latin typeface="Tahoma" panose="020B0604030504040204" pitchFamily="34" charset="0"/>
          <a:ea typeface="Tahoma" panose="020B0604030504040204" pitchFamily="34" charset="0"/>
          <a:cs typeface="Tahoma" panose="020B0604030504040204" pitchFamily="34" charset="0"/>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0.29958</cdr:x>
      <cdr:y>0.04907</cdr:y>
    </cdr:from>
    <cdr:to>
      <cdr:x>0.29958</cdr:x>
      <cdr:y>0.37624</cdr:y>
    </cdr:to>
    <cdr:cxnSp macro="">
      <cdr:nvCxnSpPr>
        <cdr:cNvPr id="5" name="Conector reto 4">
          <a:extLst xmlns:a="http://schemas.openxmlformats.org/drawingml/2006/main">
            <a:ext uri="{FF2B5EF4-FFF2-40B4-BE49-F238E27FC236}">
              <a16:creationId xmlns:a16="http://schemas.microsoft.com/office/drawing/2014/main" id="{4F9BB5A8-BADE-4227-B104-C525629B56D8}"/>
            </a:ext>
          </a:extLst>
        </cdr:cNvPr>
        <cdr:cNvCxnSpPr/>
      </cdr:nvCxnSpPr>
      <cdr:spPr>
        <a:xfrm xmlns:a="http://schemas.openxmlformats.org/drawingml/2006/main">
          <a:off x="2907349" y="216024"/>
          <a:ext cx="0" cy="1440160"/>
        </a:xfrm>
        <a:prstGeom xmlns:a="http://schemas.openxmlformats.org/drawingml/2006/main" prst="line">
          <a:avLst/>
        </a:prstGeom>
        <a:ln xmlns:a="http://schemas.openxmlformats.org/drawingml/2006/main">
          <a:solidFill>
            <a:schemeClr val="bg1">
              <a:lumMod val="65000"/>
            </a:schemeClr>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0.90801</cdr:x>
      <cdr:y>0.08179</cdr:y>
    </cdr:from>
    <cdr:to>
      <cdr:x>0.90801</cdr:x>
      <cdr:y>0.40895</cdr:y>
    </cdr:to>
    <cdr:cxnSp macro="">
      <cdr:nvCxnSpPr>
        <cdr:cNvPr id="8" name="Conector reto 7">
          <a:extLst xmlns:a="http://schemas.openxmlformats.org/drawingml/2006/main">
            <a:ext uri="{FF2B5EF4-FFF2-40B4-BE49-F238E27FC236}">
              <a16:creationId xmlns:a16="http://schemas.microsoft.com/office/drawing/2014/main" id="{3B8D839A-4964-4F31-8762-CC5FB5653837}"/>
            </a:ext>
          </a:extLst>
        </cdr:cNvPr>
        <cdr:cNvCxnSpPr/>
      </cdr:nvCxnSpPr>
      <cdr:spPr>
        <a:xfrm xmlns:a="http://schemas.openxmlformats.org/drawingml/2006/main">
          <a:off x="8812005" y="360040"/>
          <a:ext cx="0" cy="1440160"/>
        </a:xfrm>
        <a:prstGeom xmlns:a="http://schemas.openxmlformats.org/drawingml/2006/main" prst="line">
          <a:avLst/>
        </a:prstGeom>
        <a:ln xmlns:a="http://schemas.openxmlformats.org/drawingml/2006/main">
          <a:solidFill>
            <a:schemeClr val="bg1">
              <a:lumMod val="65000"/>
            </a:schemeClr>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31811" cy="343218"/>
          </a:xfrm>
          <a:prstGeom prst="rect">
            <a:avLst/>
          </a:prstGeom>
        </p:spPr>
        <p:txBody>
          <a:bodyPr vert="horz" lIns="96341" tIns="48171" rIns="96341" bIns="48171" rtlCol="0"/>
          <a:lstStyle>
            <a:lvl1pPr algn="l">
              <a:defRPr sz="1300"/>
            </a:lvl1pPr>
          </a:lstStyle>
          <a:p>
            <a:endParaRPr lang="pt-BR" dirty="0"/>
          </a:p>
        </p:txBody>
      </p:sp>
      <p:sp>
        <p:nvSpPr>
          <p:cNvPr id="3" name="Espaço Reservado para Data 2"/>
          <p:cNvSpPr>
            <a:spLocks noGrp="1"/>
          </p:cNvSpPr>
          <p:nvPr>
            <p:ph type="dt" sz="quarter" idx="1"/>
          </p:nvPr>
        </p:nvSpPr>
        <p:spPr>
          <a:xfrm>
            <a:off x="5662363" y="0"/>
            <a:ext cx="4331811" cy="343218"/>
          </a:xfrm>
          <a:prstGeom prst="rect">
            <a:avLst/>
          </a:prstGeom>
        </p:spPr>
        <p:txBody>
          <a:bodyPr vert="horz" lIns="96341" tIns="48171" rIns="96341" bIns="48171" rtlCol="0"/>
          <a:lstStyle>
            <a:lvl1pPr algn="r">
              <a:defRPr sz="1300"/>
            </a:lvl1pPr>
          </a:lstStyle>
          <a:p>
            <a:fld id="{D7B63426-3650-4C70-8340-9BA6C0C38DD7}" type="datetimeFigureOut">
              <a:rPr lang="en-US" smtClean="0"/>
              <a:pPr/>
              <a:t>5/13/2021</a:t>
            </a:fld>
            <a:endParaRPr lang="pt-BR" dirty="0"/>
          </a:p>
        </p:txBody>
      </p:sp>
      <p:sp>
        <p:nvSpPr>
          <p:cNvPr id="4" name="Espaço Reservado para Rodapé 3"/>
          <p:cNvSpPr>
            <a:spLocks noGrp="1"/>
          </p:cNvSpPr>
          <p:nvPr>
            <p:ph type="ftr" sz="quarter" idx="2"/>
          </p:nvPr>
        </p:nvSpPr>
        <p:spPr>
          <a:xfrm>
            <a:off x="0" y="6519941"/>
            <a:ext cx="4331811" cy="343218"/>
          </a:xfrm>
          <a:prstGeom prst="rect">
            <a:avLst/>
          </a:prstGeom>
        </p:spPr>
        <p:txBody>
          <a:bodyPr vert="horz" lIns="96341" tIns="48171" rIns="96341" bIns="48171" rtlCol="0" anchor="b"/>
          <a:lstStyle>
            <a:lvl1pPr algn="l">
              <a:defRPr sz="1300"/>
            </a:lvl1pPr>
          </a:lstStyle>
          <a:p>
            <a:endParaRPr lang="pt-BR" dirty="0"/>
          </a:p>
        </p:txBody>
      </p:sp>
      <p:sp>
        <p:nvSpPr>
          <p:cNvPr id="5" name="Espaço Reservado para Número de Slide 4"/>
          <p:cNvSpPr>
            <a:spLocks noGrp="1"/>
          </p:cNvSpPr>
          <p:nvPr>
            <p:ph type="sldNum" sz="quarter" idx="3"/>
          </p:nvPr>
        </p:nvSpPr>
        <p:spPr>
          <a:xfrm>
            <a:off x="5662363" y="6519941"/>
            <a:ext cx="4331811" cy="343218"/>
          </a:xfrm>
          <a:prstGeom prst="rect">
            <a:avLst/>
          </a:prstGeom>
        </p:spPr>
        <p:txBody>
          <a:bodyPr vert="horz" lIns="96341" tIns="48171" rIns="96341" bIns="48171" rtlCol="0" anchor="b"/>
          <a:lstStyle>
            <a:lvl1pPr algn="r">
              <a:defRPr sz="1300"/>
            </a:lvl1pPr>
          </a:lstStyle>
          <a:p>
            <a:fld id="{ACBE0B77-023D-4F9D-A726-F50375137197}" type="slidenum">
              <a:rPr lang="pt-BR" smtClean="0"/>
              <a:pPr/>
              <a:t>‹nº›</a:t>
            </a:fld>
            <a:endParaRPr lang="pt-BR" dirty="0"/>
          </a:p>
        </p:txBody>
      </p:sp>
    </p:spTree>
    <p:extLst>
      <p:ext uri="{BB962C8B-B14F-4D97-AF65-F5344CB8AC3E}">
        <p14:creationId xmlns:p14="http://schemas.microsoft.com/office/powerpoint/2010/main" val="407096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31811" cy="343218"/>
          </a:xfrm>
          <a:prstGeom prst="rect">
            <a:avLst/>
          </a:prstGeom>
        </p:spPr>
        <p:txBody>
          <a:bodyPr vert="horz" lIns="96341" tIns="48171" rIns="96341" bIns="48171" rtlCol="0"/>
          <a:lstStyle>
            <a:lvl1pPr algn="l">
              <a:defRPr sz="1300"/>
            </a:lvl1pPr>
          </a:lstStyle>
          <a:p>
            <a:endParaRPr lang="pt-BR" dirty="0"/>
          </a:p>
        </p:txBody>
      </p:sp>
      <p:sp>
        <p:nvSpPr>
          <p:cNvPr id="3" name="Espaço Reservado para Data 2"/>
          <p:cNvSpPr>
            <a:spLocks noGrp="1"/>
          </p:cNvSpPr>
          <p:nvPr>
            <p:ph type="dt" idx="1"/>
          </p:nvPr>
        </p:nvSpPr>
        <p:spPr>
          <a:xfrm>
            <a:off x="5662942" y="0"/>
            <a:ext cx="4331811" cy="343218"/>
          </a:xfrm>
          <a:prstGeom prst="rect">
            <a:avLst/>
          </a:prstGeom>
        </p:spPr>
        <p:txBody>
          <a:bodyPr vert="horz" lIns="96341" tIns="48171" rIns="96341" bIns="48171" rtlCol="0"/>
          <a:lstStyle>
            <a:lvl1pPr algn="r">
              <a:defRPr sz="1300"/>
            </a:lvl1pPr>
          </a:lstStyle>
          <a:p>
            <a:fld id="{770A7AAD-5390-45F8-8BE8-1A0FE87B2310}" type="datetimeFigureOut">
              <a:rPr lang="en-US" smtClean="0"/>
              <a:pPr/>
              <a:t>5/13/2021</a:t>
            </a:fld>
            <a:endParaRPr lang="pt-BR" dirty="0"/>
          </a:p>
        </p:txBody>
      </p:sp>
      <p:sp>
        <p:nvSpPr>
          <p:cNvPr id="4" name="Espaço Reservado para Imagem de Slide 3"/>
          <p:cNvSpPr>
            <a:spLocks noGrp="1" noRot="1" noChangeAspect="1"/>
          </p:cNvSpPr>
          <p:nvPr>
            <p:ph type="sldImg" idx="2"/>
          </p:nvPr>
        </p:nvSpPr>
        <p:spPr>
          <a:xfrm>
            <a:off x="3138488" y="514350"/>
            <a:ext cx="3719512" cy="2574925"/>
          </a:xfrm>
          <a:prstGeom prst="rect">
            <a:avLst/>
          </a:prstGeom>
          <a:noFill/>
          <a:ln w="12700">
            <a:solidFill>
              <a:prstClr val="black"/>
            </a:solidFill>
          </a:ln>
        </p:spPr>
        <p:txBody>
          <a:bodyPr vert="horz" lIns="96341" tIns="48171" rIns="96341" bIns="48171" rtlCol="0" anchor="ctr"/>
          <a:lstStyle/>
          <a:p>
            <a:endParaRPr lang="pt-BR" dirty="0"/>
          </a:p>
        </p:txBody>
      </p:sp>
      <p:sp>
        <p:nvSpPr>
          <p:cNvPr id="5" name="Espaço Reservado para Anotações 4"/>
          <p:cNvSpPr>
            <a:spLocks noGrp="1"/>
          </p:cNvSpPr>
          <p:nvPr>
            <p:ph type="body" sz="quarter" idx="3"/>
          </p:nvPr>
        </p:nvSpPr>
        <p:spPr>
          <a:xfrm>
            <a:off x="999649" y="3260566"/>
            <a:ext cx="7997190" cy="3088958"/>
          </a:xfrm>
          <a:prstGeom prst="rect">
            <a:avLst/>
          </a:prstGeom>
        </p:spPr>
        <p:txBody>
          <a:bodyPr vert="horz" lIns="96341" tIns="48171" rIns="96341" bIns="48171"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9544"/>
            <a:ext cx="4331811" cy="343218"/>
          </a:xfrm>
          <a:prstGeom prst="rect">
            <a:avLst/>
          </a:prstGeom>
        </p:spPr>
        <p:txBody>
          <a:bodyPr vert="horz" lIns="96341" tIns="48171" rIns="96341" bIns="48171" rtlCol="0" anchor="b"/>
          <a:lstStyle>
            <a:lvl1pPr algn="l">
              <a:defRPr sz="1300"/>
            </a:lvl1pPr>
          </a:lstStyle>
          <a:p>
            <a:r>
              <a:rPr lang="pt-BR" i="1" dirty="0"/>
              <a:t>Esse material foi produzido exclusivamente para o Curso “Portos do Brasil em Direção ao Futuro” e não pode ser utilizado em outro contexto, tampouco distribuído. Não deve ser utilizado como fonte de informação em nenhuma hipótese já que seus exemplos são ilustrativos, bem como grande parte dos dados coletados publicamente estão desatualizados. O material só tem utilidade se utilizado como material de apoio à uma apresentação em sala de aula. </a:t>
            </a:r>
            <a:endParaRPr lang="pt-BR" dirty="0"/>
          </a:p>
          <a:p>
            <a:endParaRPr lang="pt-BR" dirty="0"/>
          </a:p>
        </p:txBody>
      </p:sp>
      <p:sp>
        <p:nvSpPr>
          <p:cNvPr id="7" name="Espaço Reservado para Número de Slide 6"/>
          <p:cNvSpPr>
            <a:spLocks noGrp="1"/>
          </p:cNvSpPr>
          <p:nvPr>
            <p:ph type="sldNum" sz="quarter" idx="5"/>
          </p:nvPr>
        </p:nvSpPr>
        <p:spPr>
          <a:xfrm>
            <a:off x="5662942" y="6519544"/>
            <a:ext cx="4331811" cy="343218"/>
          </a:xfrm>
          <a:prstGeom prst="rect">
            <a:avLst/>
          </a:prstGeom>
        </p:spPr>
        <p:txBody>
          <a:bodyPr vert="horz" lIns="96341" tIns="48171" rIns="96341" bIns="48171" rtlCol="0" anchor="b"/>
          <a:lstStyle>
            <a:lvl1pPr algn="r">
              <a:defRPr sz="1300"/>
            </a:lvl1pPr>
          </a:lstStyle>
          <a:p>
            <a:fld id="{A201020A-E281-4415-91E3-60B2C19B5381}" type="slidenum">
              <a:rPr lang="pt-BR" smtClean="0"/>
              <a:pPr/>
              <a:t>‹nº›</a:t>
            </a:fld>
            <a:endParaRPr lang="pt-BR" dirty="0"/>
          </a:p>
        </p:txBody>
      </p:sp>
    </p:spTree>
    <p:extLst>
      <p:ext uri="{BB962C8B-B14F-4D97-AF65-F5344CB8AC3E}">
        <p14:creationId xmlns:p14="http://schemas.microsoft.com/office/powerpoint/2010/main" val="265531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3</a:t>
            </a:fld>
            <a:endParaRPr lang="pt-BR" dirty="0"/>
          </a:p>
        </p:txBody>
      </p:sp>
    </p:spTree>
    <p:extLst>
      <p:ext uri="{BB962C8B-B14F-4D97-AF65-F5344CB8AC3E}">
        <p14:creationId xmlns:p14="http://schemas.microsoft.com/office/powerpoint/2010/main" val="3691708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43</a:t>
            </a:fld>
            <a:endParaRPr lang="pt-BR" dirty="0"/>
          </a:p>
        </p:txBody>
      </p:sp>
    </p:spTree>
    <p:extLst>
      <p:ext uri="{BB962C8B-B14F-4D97-AF65-F5344CB8AC3E}">
        <p14:creationId xmlns:p14="http://schemas.microsoft.com/office/powerpoint/2010/main" val="306810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44</a:t>
            </a:fld>
            <a:endParaRPr lang="pt-BR" dirty="0"/>
          </a:p>
        </p:txBody>
      </p:sp>
    </p:spTree>
    <p:extLst>
      <p:ext uri="{BB962C8B-B14F-4D97-AF65-F5344CB8AC3E}">
        <p14:creationId xmlns:p14="http://schemas.microsoft.com/office/powerpoint/2010/main" val="306810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50</a:t>
            </a:fld>
            <a:endParaRPr lang="pt-BR" dirty="0"/>
          </a:p>
        </p:txBody>
      </p:sp>
    </p:spTree>
    <p:extLst>
      <p:ext uri="{BB962C8B-B14F-4D97-AF65-F5344CB8AC3E}">
        <p14:creationId xmlns:p14="http://schemas.microsoft.com/office/powerpoint/2010/main" val="408071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55</a:t>
            </a:fld>
            <a:endParaRPr lang="pt-BR" dirty="0"/>
          </a:p>
        </p:txBody>
      </p:sp>
    </p:spTree>
    <p:extLst>
      <p:ext uri="{BB962C8B-B14F-4D97-AF65-F5344CB8AC3E}">
        <p14:creationId xmlns:p14="http://schemas.microsoft.com/office/powerpoint/2010/main" val="46995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3F78FD-DE8B-45F5-AFB8-47674D7E41DC}" type="slidenum">
              <a:rPr lang="pt-BR" smtClean="0"/>
              <a:t>75</a:t>
            </a:fld>
            <a:endParaRPr lang="pt-BR"/>
          </a:p>
        </p:txBody>
      </p:sp>
    </p:spTree>
    <p:extLst>
      <p:ext uri="{BB962C8B-B14F-4D97-AF65-F5344CB8AC3E}">
        <p14:creationId xmlns:p14="http://schemas.microsoft.com/office/powerpoint/2010/main" val="3442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5</a:t>
            </a:fld>
            <a:endParaRPr lang="pt-BR" dirty="0"/>
          </a:p>
        </p:txBody>
      </p:sp>
    </p:spTree>
    <p:extLst>
      <p:ext uri="{BB962C8B-B14F-4D97-AF65-F5344CB8AC3E}">
        <p14:creationId xmlns:p14="http://schemas.microsoft.com/office/powerpoint/2010/main" val="79128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7</a:t>
            </a:fld>
            <a:endParaRPr lang="pt-BR" dirty="0"/>
          </a:p>
        </p:txBody>
      </p:sp>
    </p:spTree>
    <p:extLst>
      <p:ext uri="{BB962C8B-B14F-4D97-AF65-F5344CB8AC3E}">
        <p14:creationId xmlns:p14="http://schemas.microsoft.com/office/powerpoint/2010/main" val="117271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8</a:t>
            </a:fld>
            <a:endParaRPr lang="pt-BR" dirty="0"/>
          </a:p>
        </p:txBody>
      </p:sp>
    </p:spTree>
    <p:extLst>
      <p:ext uri="{BB962C8B-B14F-4D97-AF65-F5344CB8AC3E}">
        <p14:creationId xmlns:p14="http://schemas.microsoft.com/office/powerpoint/2010/main" val="274377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17</a:t>
            </a:fld>
            <a:endParaRPr lang="pt-BR" dirty="0"/>
          </a:p>
        </p:txBody>
      </p:sp>
    </p:spTree>
    <p:extLst>
      <p:ext uri="{BB962C8B-B14F-4D97-AF65-F5344CB8AC3E}">
        <p14:creationId xmlns:p14="http://schemas.microsoft.com/office/powerpoint/2010/main" val="205686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19</a:t>
            </a:fld>
            <a:endParaRPr lang="pt-BR"/>
          </a:p>
        </p:txBody>
      </p:sp>
    </p:spTree>
    <p:extLst>
      <p:ext uri="{BB962C8B-B14F-4D97-AF65-F5344CB8AC3E}">
        <p14:creationId xmlns:p14="http://schemas.microsoft.com/office/powerpoint/2010/main" val="397806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26</a:t>
            </a:fld>
            <a:endParaRPr lang="pt-BR" dirty="0"/>
          </a:p>
        </p:txBody>
      </p:sp>
    </p:spTree>
    <p:extLst>
      <p:ext uri="{BB962C8B-B14F-4D97-AF65-F5344CB8AC3E}">
        <p14:creationId xmlns:p14="http://schemas.microsoft.com/office/powerpoint/2010/main" val="265423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462800" y="94147"/>
            <a:ext cx="8913535" cy="891412"/>
          </a:xfrm>
          <a:noFill/>
          <a:ln/>
        </p:spPr>
        <p:txBody>
          <a:bodyPr lIns="95196" rIns="95196"/>
          <a:lstStyle/>
          <a:p>
            <a:pPr eaLnBrk="1" hangingPunct="1"/>
            <a:endParaRPr lang="pt-BR" dirty="0">
              <a:latin typeface="Arial" pitchFamily="34" charset="0"/>
              <a:cs typeface="Arial" pitchFamily="34" charset="0"/>
            </a:endParaRPr>
          </a:p>
        </p:txBody>
      </p:sp>
    </p:spTree>
    <p:extLst>
      <p:ext uri="{BB962C8B-B14F-4D97-AF65-F5344CB8AC3E}">
        <p14:creationId xmlns:p14="http://schemas.microsoft.com/office/powerpoint/2010/main" val="336385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201020A-E281-4415-91E3-60B2C19B5381}" type="slidenum">
              <a:rPr lang="pt-BR" smtClean="0"/>
              <a:pPr/>
              <a:t>38</a:t>
            </a:fld>
            <a:endParaRPr lang="pt-BR" dirty="0"/>
          </a:p>
        </p:txBody>
      </p:sp>
    </p:spTree>
    <p:extLst>
      <p:ext uri="{BB962C8B-B14F-4D97-AF65-F5344CB8AC3E}">
        <p14:creationId xmlns:p14="http://schemas.microsoft.com/office/powerpoint/2010/main" val="54034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‹nº›</a:t>
            </a:fld>
            <a:endParaRPr lang="pt-BR" sz="600"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Executiv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4" name="Espaço Reservado para Texto 5"/>
          <p:cNvSpPr>
            <a:spLocks noGrp="1"/>
          </p:cNvSpPr>
          <p:nvPr>
            <p:ph type="body" sz="quarter" idx="11"/>
          </p:nvPr>
        </p:nvSpPr>
        <p:spPr>
          <a:xfrm>
            <a:off x="280600" y="970874"/>
            <a:ext cx="9252000" cy="5562000"/>
          </a:xfrm>
          <a:prstGeom prst="roundRect">
            <a:avLst>
              <a:gd name="adj" fmla="val 4421"/>
            </a:avLst>
          </a:prstGeom>
          <a:gradFill>
            <a:gsLst>
              <a:gs pos="0">
                <a:schemeClr val="accent1"/>
              </a:gs>
              <a:gs pos="50000">
                <a:schemeClr val="accent2"/>
              </a:gs>
              <a:gs pos="100000">
                <a:schemeClr val="accent1"/>
              </a:gs>
            </a:gsLst>
            <a:lin ang="16200000" scaled="1"/>
          </a:gradFill>
          <a:ln>
            <a:solidFill>
              <a:schemeClr val="tx1">
                <a:lumMod val="50000"/>
                <a:lumOff val="50000"/>
              </a:schemeClr>
            </a:solidFill>
          </a:ln>
        </p:spPr>
        <p:txBody>
          <a:bodyPr>
            <a:normAutofit/>
          </a:bodyPr>
          <a:lstStyle>
            <a:lvl1pPr>
              <a:defRPr sz="2000"/>
            </a:lvl1pPr>
            <a:lvl2pPr>
              <a:defRPr sz="1800"/>
            </a:lvl2pPr>
            <a:lvl3pPr>
              <a:defRPr sz="1600"/>
            </a:lvl3pPr>
            <a:lvl4pPr>
              <a:defRPr sz="1400"/>
            </a:lvl4pPr>
            <a:lvl5pPr>
              <a:defRPr sz="1400"/>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Número de Slide 4"/>
          <p:cNvSpPr>
            <a:spLocks noGrp="1"/>
          </p:cNvSpPr>
          <p:nvPr>
            <p:ph type="sldNum" sz="quarter" idx="12"/>
          </p:nvPr>
        </p:nvSpPr>
        <p:spPr/>
        <p:txBody>
          <a:bodyPr/>
          <a:lstStyle>
            <a:lvl1pPr fontAlgn="base">
              <a:defRPr>
                <a:latin typeface="Arial" charset="0"/>
              </a:defRPr>
            </a:lvl1pPr>
          </a:lstStyle>
          <a:p>
            <a:pPr>
              <a:defRPr/>
            </a:pPr>
            <a:fld id="{2CA237A7-5AEA-4DAA-AF89-B8C62B227187}" type="slidenum">
              <a:rPr lang="pt-BR"/>
              <a:pPr>
                <a:defRPr/>
              </a:pPr>
              <a:t>‹nº›</a:t>
            </a:fld>
            <a:endParaRPr lang="pt-BR" dirty="0"/>
          </a:p>
        </p:txBody>
      </p:sp>
    </p:spTree>
    <p:extLst>
      <p:ext uri="{BB962C8B-B14F-4D97-AF65-F5344CB8AC3E}">
        <p14:creationId xmlns:p14="http://schemas.microsoft.com/office/powerpoint/2010/main" val="398361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1E44473-44BF-443F-8B4A-C5C049D30A4F}" type="slidenum">
              <a:rPr lang="pt-BR">
                <a:solidFill>
                  <a:srgbClr val="000000"/>
                </a:solidFill>
              </a:rPr>
              <a:pPr>
                <a:defRPr/>
              </a:pPr>
              <a:t>‹nº›</a:t>
            </a:fld>
            <a:endParaRPr lang="pt-BR" sz="600">
              <a:solidFill>
                <a:srgbClr val="000000"/>
              </a:solidFill>
            </a:endParaRPr>
          </a:p>
        </p:txBody>
      </p:sp>
    </p:spTree>
    <p:extLst>
      <p:ext uri="{BB962C8B-B14F-4D97-AF65-F5344CB8AC3E}">
        <p14:creationId xmlns:p14="http://schemas.microsoft.com/office/powerpoint/2010/main" val="335692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a:xfrm>
            <a:off x="495221" y="1600201"/>
            <a:ext cx="8913972"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BR" dirty="0"/>
          </a:p>
        </p:txBody>
      </p:sp>
      <p:sp>
        <p:nvSpPr>
          <p:cNvPr id="4" name="Date Placeholder 3"/>
          <p:cNvSpPr>
            <a:spLocks noGrp="1"/>
          </p:cNvSpPr>
          <p:nvPr>
            <p:ph type="dt" sz="half" idx="10"/>
          </p:nvPr>
        </p:nvSpPr>
        <p:spPr>
          <a:xfrm>
            <a:off x="495221" y="6356351"/>
            <a:ext cx="2311030" cy="365125"/>
          </a:xfrm>
          <a:prstGeom prst="rect">
            <a:avLst/>
          </a:prstGeom>
        </p:spPr>
        <p:txBody>
          <a:bodyPr/>
          <a:lstStyle/>
          <a:p>
            <a:endParaRPr lang="pt-BR"/>
          </a:p>
        </p:txBody>
      </p:sp>
      <p:sp>
        <p:nvSpPr>
          <p:cNvPr id="5" name="Footer Placeholder 4"/>
          <p:cNvSpPr>
            <a:spLocks noGrp="1"/>
          </p:cNvSpPr>
          <p:nvPr>
            <p:ph type="ftr" sz="quarter" idx="11"/>
          </p:nvPr>
        </p:nvSpPr>
        <p:spPr>
          <a:xfrm>
            <a:off x="3384008" y="6356351"/>
            <a:ext cx="3136397" cy="365125"/>
          </a:xfrm>
          <a:prstGeom prst="rect">
            <a:avLst/>
          </a:prstGeom>
        </p:spPr>
        <p:txBody>
          <a:bodyPr/>
          <a:lstStyle/>
          <a:p>
            <a:endParaRPr lang="pt-BR"/>
          </a:p>
        </p:txBody>
      </p:sp>
      <p:sp>
        <p:nvSpPr>
          <p:cNvPr id="6" name="Slide Number Placeholder 5"/>
          <p:cNvSpPr>
            <a:spLocks noGrp="1"/>
          </p:cNvSpPr>
          <p:nvPr>
            <p:ph type="sldNum" sz="quarter" idx="12"/>
          </p:nvPr>
        </p:nvSpPr>
        <p:spPr/>
        <p:txBody>
          <a:bodyPr/>
          <a:lstStyle/>
          <a:p>
            <a:fld id="{FFB1144C-E6E1-43FD-84A9-2969B56A708C}" type="slidenum">
              <a:rPr lang="pt-BR" smtClean="0"/>
              <a:pPr/>
              <a:t>‹nº›</a:t>
            </a:fld>
            <a:endParaRPr lang="pt-BR"/>
          </a:p>
        </p:txBody>
      </p:sp>
    </p:spTree>
    <p:extLst>
      <p:ext uri="{BB962C8B-B14F-4D97-AF65-F5344CB8AC3E}">
        <p14:creationId xmlns:p14="http://schemas.microsoft.com/office/powerpoint/2010/main" val="129008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pa 1">
    <p:spTree>
      <p:nvGrpSpPr>
        <p:cNvPr id="1" name=""/>
        <p:cNvGrpSpPr/>
        <p:nvPr/>
      </p:nvGrpSpPr>
      <p:grpSpPr>
        <a:xfrm>
          <a:off x="0" y="0"/>
          <a:ext cx="0" cy="0"/>
          <a:chOff x="0" y="0"/>
          <a:chExt cx="0" cy="0"/>
        </a:xfrm>
      </p:grpSpPr>
      <p:grpSp>
        <p:nvGrpSpPr>
          <p:cNvPr id="14" name="Grupo 13"/>
          <p:cNvGrpSpPr/>
          <p:nvPr userDrawn="1"/>
        </p:nvGrpSpPr>
        <p:grpSpPr>
          <a:xfrm>
            <a:off x="2000250" y="0"/>
            <a:ext cx="7932738" cy="6902451"/>
            <a:chOff x="2000250" y="0"/>
            <a:chExt cx="7932738" cy="6902451"/>
          </a:xfrm>
        </p:grpSpPr>
        <p:sp>
          <p:nvSpPr>
            <p:cNvPr id="15" name="AutoShape 3"/>
            <p:cNvSpPr>
              <a:spLocks noChangeAspect="1" noChangeArrowheads="1" noTextEdit="1"/>
            </p:cNvSpPr>
            <p:nvPr userDrawn="1"/>
          </p:nvSpPr>
          <p:spPr bwMode="auto">
            <a:xfrm>
              <a:off x="2000250" y="0"/>
              <a:ext cx="7932738" cy="6902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7" name="Freeform 5"/>
            <p:cNvSpPr>
              <a:spLocks/>
            </p:cNvSpPr>
            <p:nvPr userDrawn="1"/>
          </p:nvSpPr>
          <p:spPr bwMode="auto">
            <a:xfrm>
              <a:off x="4179888" y="4481513"/>
              <a:ext cx="5753100" cy="2420938"/>
            </a:xfrm>
            <a:custGeom>
              <a:avLst/>
              <a:gdLst/>
              <a:ahLst/>
              <a:cxnLst>
                <a:cxn ang="0">
                  <a:pos x="0" y="695"/>
                </a:cxn>
                <a:cxn ang="0">
                  <a:pos x="14496" y="0"/>
                </a:cxn>
                <a:cxn ang="0">
                  <a:pos x="14496" y="6098"/>
                </a:cxn>
                <a:cxn ang="0">
                  <a:pos x="2177" y="6098"/>
                </a:cxn>
                <a:cxn ang="0">
                  <a:pos x="0" y="695"/>
                </a:cxn>
              </a:cxnLst>
              <a:rect l="0" t="0" r="r" b="b"/>
              <a:pathLst>
                <a:path w="14496" h="6098">
                  <a:moveTo>
                    <a:pt x="0" y="695"/>
                  </a:moveTo>
                  <a:lnTo>
                    <a:pt x="14496" y="0"/>
                  </a:lnTo>
                  <a:lnTo>
                    <a:pt x="14496" y="6098"/>
                  </a:lnTo>
                  <a:lnTo>
                    <a:pt x="2177" y="6098"/>
                  </a:lnTo>
                  <a:lnTo>
                    <a:pt x="0" y="695"/>
                  </a:lnTo>
                  <a:close/>
                </a:path>
              </a:pathLst>
            </a:custGeom>
            <a:solidFill>
              <a:srgbClr val="022333"/>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 name="Freeform 6"/>
            <p:cNvSpPr>
              <a:spLocks/>
            </p:cNvSpPr>
            <p:nvPr userDrawn="1"/>
          </p:nvSpPr>
          <p:spPr bwMode="auto">
            <a:xfrm>
              <a:off x="3886200" y="1308100"/>
              <a:ext cx="2651125" cy="3451225"/>
            </a:xfrm>
            <a:custGeom>
              <a:avLst/>
              <a:gdLst/>
              <a:ahLst/>
              <a:cxnLst>
                <a:cxn ang="0">
                  <a:pos x="3389" y="0"/>
                </a:cxn>
                <a:cxn ang="0">
                  <a:pos x="3308" y="165"/>
                </a:cxn>
                <a:cxn ang="0">
                  <a:pos x="3249" y="336"/>
                </a:cxn>
                <a:cxn ang="0">
                  <a:pos x="3213" y="511"/>
                </a:cxn>
                <a:cxn ang="0">
                  <a:pos x="3197" y="691"/>
                </a:cxn>
                <a:cxn ang="0">
                  <a:pos x="3199" y="873"/>
                </a:cxn>
                <a:cxn ang="0">
                  <a:pos x="3218" y="1057"/>
                </a:cxn>
                <a:cxn ang="0">
                  <a:pos x="3253" y="1244"/>
                </a:cxn>
                <a:cxn ang="0">
                  <a:pos x="3300" y="1432"/>
                </a:cxn>
                <a:cxn ang="0">
                  <a:pos x="3362" y="1621"/>
                </a:cxn>
                <a:cxn ang="0">
                  <a:pos x="3432" y="1810"/>
                </a:cxn>
                <a:cxn ang="0">
                  <a:pos x="3513" y="1999"/>
                </a:cxn>
                <a:cxn ang="0">
                  <a:pos x="3599" y="2186"/>
                </a:cxn>
                <a:cxn ang="0">
                  <a:pos x="3693" y="2371"/>
                </a:cxn>
                <a:cxn ang="0">
                  <a:pos x="3790" y="2555"/>
                </a:cxn>
                <a:cxn ang="0">
                  <a:pos x="3890" y="2735"/>
                </a:cxn>
                <a:cxn ang="0">
                  <a:pos x="3991" y="2912"/>
                </a:cxn>
                <a:cxn ang="0">
                  <a:pos x="6682" y="8696"/>
                </a:cxn>
                <a:cxn ang="0">
                  <a:pos x="341" y="8002"/>
                </a:cxn>
                <a:cxn ang="0">
                  <a:pos x="247" y="7825"/>
                </a:cxn>
                <a:cxn ang="0">
                  <a:pos x="170" y="7645"/>
                </a:cxn>
                <a:cxn ang="0">
                  <a:pos x="107" y="7460"/>
                </a:cxn>
                <a:cxn ang="0">
                  <a:pos x="60" y="7274"/>
                </a:cxn>
                <a:cxn ang="0">
                  <a:pos x="26" y="7086"/>
                </a:cxn>
                <a:cxn ang="0">
                  <a:pos x="6" y="6897"/>
                </a:cxn>
                <a:cxn ang="0">
                  <a:pos x="0" y="6708"/>
                </a:cxn>
                <a:cxn ang="0">
                  <a:pos x="5" y="6518"/>
                </a:cxn>
                <a:cxn ang="0">
                  <a:pos x="24" y="6329"/>
                </a:cxn>
                <a:cxn ang="0">
                  <a:pos x="54" y="6142"/>
                </a:cxn>
                <a:cxn ang="0">
                  <a:pos x="95" y="5957"/>
                </a:cxn>
                <a:cxn ang="0">
                  <a:pos x="146" y="5775"/>
                </a:cxn>
                <a:cxn ang="0">
                  <a:pos x="209" y="5595"/>
                </a:cxn>
                <a:cxn ang="0">
                  <a:pos x="281" y="5418"/>
                </a:cxn>
                <a:cxn ang="0">
                  <a:pos x="362" y="5247"/>
                </a:cxn>
                <a:cxn ang="0">
                  <a:pos x="452" y="5081"/>
                </a:cxn>
              </a:cxnLst>
              <a:rect l="0" t="0" r="r" b="b"/>
              <a:pathLst>
                <a:path w="6682" h="8696">
                  <a:moveTo>
                    <a:pt x="452" y="5081"/>
                  </a:moveTo>
                  <a:lnTo>
                    <a:pt x="3389" y="0"/>
                  </a:lnTo>
                  <a:lnTo>
                    <a:pt x="3345" y="81"/>
                  </a:lnTo>
                  <a:lnTo>
                    <a:pt x="3308" y="165"/>
                  </a:lnTo>
                  <a:lnTo>
                    <a:pt x="3275" y="250"/>
                  </a:lnTo>
                  <a:lnTo>
                    <a:pt x="3249" y="336"/>
                  </a:lnTo>
                  <a:lnTo>
                    <a:pt x="3229" y="423"/>
                  </a:lnTo>
                  <a:lnTo>
                    <a:pt x="3213" y="511"/>
                  </a:lnTo>
                  <a:lnTo>
                    <a:pt x="3202" y="601"/>
                  </a:lnTo>
                  <a:lnTo>
                    <a:pt x="3197" y="691"/>
                  </a:lnTo>
                  <a:lnTo>
                    <a:pt x="3195" y="781"/>
                  </a:lnTo>
                  <a:lnTo>
                    <a:pt x="3199" y="873"/>
                  </a:lnTo>
                  <a:lnTo>
                    <a:pt x="3207" y="964"/>
                  </a:lnTo>
                  <a:lnTo>
                    <a:pt x="3218" y="1057"/>
                  </a:lnTo>
                  <a:lnTo>
                    <a:pt x="3233" y="1150"/>
                  </a:lnTo>
                  <a:lnTo>
                    <a:pt x="3253" y="1244"/>
                  </a:lnTo>
                  <a:lnTo>
                    <a:pt x="3275" y="1338"/>
                  </a:lnTo>
                  <a:lnTo>
                    <a:pt x="3300" y="1432"/>
                  </a:lnTo>
                  <a:lnTo>
                    <a:pt x="3329" y="1527"/>
                  </a:lnTo>
                  <a:lnTo>
                    <a:pt x="3362" y="1621"/>
                  </a:lnTo>
                  <a:lnTo>
                    <a:pt x="3395" y="1715"/>
                  </a:lnTo>
                  <a:lnTo>
                    <a:pt x="3432" y="1810"/>
                  </a:lnTo>
                  <a:lnTo>
                    <a:pt x="3472" y="1904"/>
                  </a:lnTo>
                  <a:lnTo>
                    <a:pt x="3513" y="1999"/>
                  </a:lnTo>
                  <a:lnTo>
                    <a:pt x="3555" y="2093"/>
                  </a:lnTo>
                  <a:lnTo>
                    <a:pt x="3599" y="2186"/>
                  </a:lnTo>
                  <a:lnTo>
                    <a:pt x="3645" y="2279"/>
                  </a:lnTo>
                  <a:lnTo>
                    <a:pt x="3693" y="2371"/>
                  </a:lnTo>
                  <a:lnTo>
                    <a:pt x="3741" y="2464"/>
                  </a:lnTo>
                  <a:lnTo>
                    <a:pt x="3790" y="2555"/>
                  </a:lnTo>
                  <a:lnTo>
                    <a:pt x="3840" y="2645"/>
                  </a:lnTo>
                  <a:lnTo>
                    <a:pt x="3890" y="2735"/>
                  </a:lnTo>
                  <a:lnTo>
                    <a:pt x="3940" y="2823"/>
                  </a:lnTo>
                  <a:lnTo>
                    <a:pt x="3991" y="2912"/>
                  </a:lnTo>
                  <a:lnTo>
                    <a:pt x="6496" y="7251"/>
                  </a:lnTo>
                  <a:lnTo>
                    <a:pt x="6682" y="8696"/>
                  </a:lnTo>
                  <a:lnTo>
                    <a:pt x="741" y="8694"/>
                  </a:lnTo>
                  <a:lnTo>
                    <a:pt x="341" y="8002"/>
                  </a:lnTo>
                  <a:lnTo>
                    <a:pt x="292" y="7915"/>
                  </a:lnTo>
                  <a:lnTo>
                    <a:pt x="247" y="7825"/>
                  </a:lnTo>
                  <a:lnTo>
                    <a:pt x="207" y="7735"/>
                  </a:lnTo>
                  <a:lnTo>
                    <a:pt x="170" y="7645"/>
                  </a:lnTo>
                  <a:lnTo>
                    <a:pt x="137" y="7553"/>
                  </a:lnTo>
                  <a:lnTo>
                    <a:pt x="107" y="7460"/>
                  </a:lnTo>
                  <a:lnTo>
                    <a:pt x="82" y="7368"/>
                  </a:lnTo>
                  <a:lnTo>
                    <a:pt x="60" y="7274"/>
                  </a:lnTo>
                  <a:lnTo>
                    <a:pt x="41" y="7180"/>
                  </a:lnTo>
                  <a:lnTo>
                    <a:pt x="26" y="7086"/>
                  </a:lnTo>
                  <a:lnTo>
                    <a:pt x="15" y="6992"/>
                  </a:lnTo>
                  <a:lnTo>
                    <a:pt x="6" y="6897"/>
                  </a:lnTo>
                  <a:lnTo>
                    <a:pt x="1" y="6803"/>
                  </a:lnTo>
                  <a:lnTo>
                    <a:pt x="0" y="6708"/>
                  </a:lnTo>
                  <a:lnTo>
                    <a:pt x="1" y="6613"/>
                  </a:lnTo>
                  <a:lnTo>
                    <a:pt x="5" y="6518"/>
                  </a:lnTo>
                  <a:lnTo>
                    <a:pt x="12" y="6424"/>
                  </a:lnTo>
                  <a:lnTo>
                    <a:pt x="24" y="6329"/>
                  </a:lnTo>
                  <a:lnTo>
                    <a:pt x="37" y="6236"/>
                  </a:lnTo>
                  <a:lnTo>
                    <a:pt x="54" y="6142"/>
                  </a:lnTo>
                  <a:lnTo>
                    <a:pt x="72" y="6049"/>
                  </a:lnTo>
                  <a:lnTo>
                    <a:pt x="95" y="5957"/>
                  </a:lnTo>
                  <a:lnTo>
                    <a:pt x="120" y="5865"/>
                  </a:lnTo>
                  <a:lnTo>
                    <a:pt x="146" y="5775"/>
                  </a:lnTo>
                  <a:lnTo>
                    <a:pt x="176" y="5683"/>
                  </a:lnTo>
                  <a:lnTo>
                    <a:pt x="209" y="5595"/>
                  </a:lnTo>
                  <a:lnTo>
                    <a:pt x="244" y="5506"/>
                  </a:lnTo>
                  <a:lnTo>
                    <a:pt x="281" y="5418"/>
                  </a:lnTo>
                  <a:lnTo>
                    <a:pt x="321" y="5332"/>
                  </a:lnTo>
                  <a:lnTo>
                    <a:pt x="362" y="5247"/>
                  </a:lnTo>
                  <a:lnTo>
                    <a:pt x="406" y="5164"/>
                  </a:lnTo>
                  <a:lnTo>
                    <a:pt x="452" y="5081"/>
                  </a:lnTo>
                  <a:close/>
                </a:path>
              </a:pathLst>
            </a:custGeom>
            <a:solidFill>
              <a:srgbClr val="03354D"/>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9" name="Freeform 7"/>
            <p:cNvSpPr>
              <a:spLocks/>
            </p:cNvSpPr>
            <p:nvPr userDrawn="1"/>
          </p:nvSpPr>
          <p:spPr bwMode="auto">
            <a:xfrm>
              <a:off x="2000250" y="4757738"/>
              <a:ext cx="3416300" cy="2144713"/>
            </a:xfrm>
            <a:custGeom>
              <a:avLst/>
              <a:gdLst/>
              <a:ahLst/>
              <a:cxnLst>
                <a:cxn ang="0">
                  <a:pos x="4793" y="4"/>
                </a:cxn>
                <a:cxn ang="0">
                  <a:pos x="5492" y="0"/>
                </a:cxn>
                <a:cxn ang="0">
                  <a:pos x="8610" y="5403"/>
                </a:cxn>
                <a:cxn ang="0">
                  <a:pos x="0" y="5403"/>
                </a:cxn>
                <a:cxn ang="0">
                  <a:pos x="2247" y="1510"/>
                </a:cxn>
                <a:cxn ang="0">
                  <a:pos x="2295" y="1427"/>
                </a:cxn>
                <a:cxn ang="0">
                  <a:pos x="2346" y="1346"/>
                </a:cxn>
                <a:cxn ang="0">
                  <a:pos x="2399" y="1267"/>
                </a:cxn>
                <a:cxn ang="0">
                  <a:pos x="2455" y="1190"/>
                </a:cxn>
                <a:cxn ang="0">
                  <a:pos x="2513" y="1114"/>
                </a:cxn>
                <a:cxn ang="0">
                  <a:pos x="2573" y="1040"/>
                </a:cxn>
                <a:cxn ang="0">
                  <a:pos x="2636" y="969"/>
                </a:cxn>
                <a:cxn ang="0">
                  <a:pos x="2701" y="899"/>
                </a:cxn>
                <a:cxn ang="0">
                  <a:pos x="2768" y="831"/>
                </a:cxn>
                <a:cxn ang="0">
                  <a:pos x="2838" y="766"/>
                </a:cxn>
                <a:cxn ang="0">
                  <a:pos x="2910" y="704"/>
                </a:cxn>
                <a:cxn ang="0">
                  <a:pos x="2983" y="643"/>
                </a:cxn>
                <a:cxn ang="0">
                  <a:pos x="3058" y="585"/>
                </a:cxn>
                <a:cxn ang="0">
                  <a:pos x="3136" y="529"/>
                </a:cxn>
                <a:cxn ang="0">
                  <a:pos x="3216" y="475"/>
                </a:cxn>
                <a:cxn ang="0">
                  <a:pos x="3297" y="424"/>
                </a:cxn>
                <a:cxn ang="0">
                  <a:pos x="3379" y="377"/>
                </a:cxn>
                <a:cxn ang="0">
                  <a:pos x="3464" y="330"/>
                </a:cxn>
                <a:cxn ang="0">
                  <a:pos x="3550" y="288"/>
                </a:cxn>
                <a:cxn ang="0">
                  <a:pos x="3638" y="248"/>
                </a:cxn>
                <a:cxn ang="0">
                  <a:pos x="3728" y="210"/>
                </a:cxn>
                <a:cxn ang="0">
                  <a:pos x="3818" y="177"/>
                </a:cxn>
                <a:cxn ang="0">
                  <a:pos x="3910" y="145"/>
                </a:cxn>
                <a:cxn ang="0">
                  <a:pos x="4004" y="117"/>
                </a:cxn>
                <a:cxn ang="0">
                  <a:pos x="4099" y="90"/>
                </a:cxn>
                <a:cxn ang="0">
                  <a:pos x="4195" y="69"/>
                </a:cxn>
                <a:cxn ang="0">
                  <a:pos x="4292" y="49"/>
                </a:cxn>
                <a:cxn ang="0">
                  <a:pos x="4390" y="34"/>
                </a:cxn>
                <a:cxn ang="0">
                  <a:pos x="4490" y="22"/>
                </a:cxn>
                <a:cxn ang="0">
                  <a:pos x="4590" y="12"/>
                </a:cxn>
                <a:cxn ang="0">
                  <a:pos x="4691" y="7"/>
                </a:cxn>
                <a:cxn ang="0">
                  <a:pos x="4793" y="4"/>
                </a:cxn>
              </a:cxnLst>
              <a:rect l="0" t="0" r="r" b="b"/>
              <a:pathLst>
                <a:path w="8610" h="5403">
                  <a:moveTo>
                    <a:pt x="4793" y="4"/>
                  </a:moveTo>
                  <a:lnTo>
                    <a:pt x="5492" y="0"/>
                  </a:lnTo>
                  <a:lnTo>
                    <a:pt x="8610" y="5403"/>
                  </a:lnTo>
                  <a:lnTo>
                    <a:pt x="0" y="5403"/>
                  </a:lnTo>
                  <a:lnTo>
                    <a:pt x="2247" y="1510"/>
                  </a:lnTo>
                  <a:lnTo>
                    <a:pt x="2295" y="1427"/>
                  </a:lnTo>
                  <a:lnTo>
                    <a:pt x="2346" y="1346"/>
                  </a:lnTo>
                  <a:lnTo>
                    <a:pt x="2399" y="1267"/>
                  </a:lnTo>
                  <a:lnTo>
                    <a:pt x="2455" y="1190"/>
                  </a:lnTo>
                  <a:lnTo>
                    <a:pt x="2513" y="1114"/>
                  </a:lnTo>
                  <a:lnTo>
                    <a:pt x="2573" y="1040"/>
                  </a:lnTo>
                  <a:lnTo>
                    <a:pt x="2636" y="969"/>
                  </a:lnTo>
                  <a:lnTo>
                    <a:pt x="2701" y="899"/>
                  </a:lnTo>
                  <a:lnTo>
                    <a:pt x="2768" y="831"/>
                  </a:lnTo>
                  <a:lnTo>
                    <a:pt x="2838" y="766"/>
                  </a:lnTo>
                  <a:lnTo>
                    <a:pt x="2910" y="704"/>
                  </a:lnTo>
                  <a:lnTo>
                    <a:pt x="2983" y="643"/>
                  </a:lnTo>
                  <a:lnTo>
                    <a:pt x="3058" y="585"/>
                  </a:lnTo>
                  <a:lnTo>
                    <a:pt x="3136" y="529"/>
                  </a:lnTo>
                  <a:lnTo>
                    <a:pt x="3216" y="475"/>
                  </a:lnTo>
                  <a:lnTo>
                    <a:pt x="3297" y="424"/>
                  </a:lnTo>
                  <a:lnTo>
                    <a:pt x="3379" y="377"/>
                  </a:lnTo>
                  <a:lnTo>
                    <a:pt x="3464" y="330"/>
                  </a:lnTo>
                  <a:lnTo>
                    <a:pt x="3550" y="288"/>
                  </a:lnTo>
                  <a:lnTo>
                    <a:pt x="3638" y="248"/>
                  </a:lnTo>
                  <a:lnTo>
                    <a:pt x="3728" y="210"/>
                  </a:lnTo>
                  <a:lnTo>
                    <a:pt x="3818" y="177"/>
                  </a:lnTo>
                  <a:lnTo>
                    <a:pt x="3910" y="145"/>
                  </a:lnTo>
                  <a:lnTo>
                    <a:pt x="4004" y="117"/>
                  </a:lnTo>
                  <a:lnTo>
                    <a:pt x="4099" y="90"/>
                  </a:lnTo>
                  <a:lnTo>
                    <a:pt x="4195" y="69"/>
                  </a:lnTo>
                  <a:lnTo>
                    <a:pt x="4292" y="49"/>
                  </a:lnTo>
                  <a:lnTo>
                    <a:pt x="4390" y="34"/>
                  </a:lnTo>
                  <a:lnTo>
                    <a:pt x="4490" y="22"/>
                  </a:lnTo>
                  <a:lnTo>
                    <a:pt x="4590" y="12"/>
                  </a:lnTo>
                  <a:lnTo>
                    <a:pt x="4691" y="7"/>
                  </a:lnTo>
                  <a:lnTo>
                    <a:pt x="4793" y="4"/>
                  </a:lnTo>
                  <a:close/>
                </a:path>
              </a:pathLst>
            </a:custGeom>
            <a:solidFill>
              <a:srgbClr val="04567E"/>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0" name="Freeform 8"/>
            <p:cNvSpPr>
              <a:spLocks/>
            </p:cNvSpPr>
            <p:nvPr userDrawn="1"/>
          </p:nvSpPr>
          <p:spPr bwMode="auto">
            <a:xfrm>
              <a:off x="5056188" y="0"/>
              <a:ext cx="4876800" cy="4759325"/>
            </a:xfrm>
            <a:custGeom>
              <a:avLst/>
              <a:gdLst/>
              <a:ahLst/>
              <a:cxnLst>
                <a:cxn ang="0">
                  <a:pos x="360" y="6142"/>
                </a:cxn>
                <a:cxn ang="0">
                  <a:pos x="2284" y="9478"/>
                </a:cxn>
                <a:cxn ang="0">
                  <a:pos x="3734" y="11991"/>
                </a:cxn>
                <a:cxn ang="0">
                  <a:pos x="12289" y="11991"/>
                </a:cxn>
                <a:cxn ang="0">
                  <a:pos x="12289" y="0"/>
                </a:cxn>
                <a:cxn ang="0">
                  <a:pos x="2349" y="0"/>
                </a:cxn>
                <a:cxn ang="0">
                  <a:pos x="372" y="3423"/>
                </a:cxn>
                <a:cxn ang="0">
                  <a:pos x="326" y="3505"/>
                </a:cxn>
                <a:cxn ang="0">
                  <a:pos x="284" y="3587"/>
                </a:cxn>
                <a:cxn ang="0">
                  <a:pos x="244" y="3671"/>
                </a:cxn>
                <a:cxn ang="0">
                  <a:pos x="206" y="3756"/>
                </a:cxn>
                <a:cxn ang="0">
                  <a:pos x="173" y="3841"/>
                </a:cxn>
                <a:cxn ang="0">
                  <a:pos x="141" y="3927"/>
                </a:cxn>
                <a:cxn ang="0">
                  <a:pos x="114" y="4013"/>
                </a:cxn>
                <a:cxn ang="0">
                  <a:pos x="90" y="4099"/>
                </a:cxn>
                <a:cxn ang="0">
                  <a:pos x="68" y="4187"/>
                </a:cxn>
                <a:cxn ang="0">
                  <a:pos x="50" y="4274"/>
                </a:cxn>
                <a:cxn ang="0">
                  <a:pos x="34" y="4362"/>
                </a:cxn>
                <a:cxn ang="0">
                  <a:pos x="21" y="4450"/>
                </a:cxn>
                <a:cxn ang="0">
                  <a:pos x="11" y="4538"/>
                </a:cxn>
                <a:cxn ang="0">
                  <a:pos x="5" y="4627"/>
                </a:cxn>
                <a:cxn ang="0">
                  <a:pos x="1" y="4714"/>
                </a:cxn>
                <a:cxn ang="0">
                  <a:pos x="0" y="4803"/>
                </a:cxn>
                <a:cxn ang="0">
                  <a:pos x="1" y="4890"/>
                </a:cxn>
                <a:cxn ang="0">
                  <a:pos x="6" y="4978"/>
                </a:cxn>
                <a:cxn ang="0">
                  <a:pos x="14" y="5065"/>
                </a:cxn>
                <a:cxn ang="0">
                  <a:pos x="24" y="5153"/>
                </a:cxn>
                <a:cxn ang="0">
                  <a:pos x="38" y="5239"/>
                </a:cxn>
                <a:cxn ang="0">
                  <a:pos x="54" y="5325"/>
                </a:cxn>
                <a:cxn ang="0">
                  <a:pos x="71" y="5411"/>
                </a:cxn>
                <a:cxn ang="0">
                  <a:pos x="94" y="5496"/>
                </a:cxn>
                <a:cxn ang="0">
                  <a:pos x="118" y="5580"/>
                </a:cxn>
                <a:cxn ang="0">
                  <a:pos x="144" y="5664"/>
                </a:cxn>
                <a:cxn ang="0">
                  <a:pos x="174" y="5746"/>
                </a:cxn>
                <a:cxn ang="0">
                  <a:pos x="206" y="5827"/>
                </a:cxn>
                <a:cxn ang="0">
                  <a:pos x="240" y="5907"/>
                </a:cxn>
                <a:cxn ang="0">
                  <a:pos x="277" y="5987"/>
                </a:cxn>
                <a:cxn ang="0">
                  <a:pos x="317" y="6066"/>
                </a:cxn>
                <a:cxn ang="0">
                  <a:pos x="360" y="6142"/>
                </a:cxn>
              </a:cxnLst>
              <a:rect l="0" t="0" r="r" b="b"/>
              <a:pathLst>
                <a:path w="12289" h="11991">
                  <a:moveTo>
                    <a:pt x="360" y="6142"/>
                  </a:moveTo>
                  <a:lnTo>
                    <a:pt x="2284" y="9478"/>
                  </a:lnTo>
                  <a:lnTo>
                    <a:pt x="3734" y="11991"/>
                  </a:lnTo>
                  <a:lnTo>
                    <a:pt x="12289" y="11991"/>
                  </a:lnTo>
                  <a:lnTo>
                    <a:pt x="12289" y="0"/>
                  </a:lnTo>
                  <a:lnTo>
                    <a:pt x="2349" y="0"/>
                  </a:lnTo>
                  <a:lnTo>
                    <a:pt x="372" y="3423"/>
                  </a:lnTo>
                  <a:lnTo>
                    <a:pt x="326" y="3505"/>
                  </a:lnTo>
                  <a:lnTo>
                    <a:pt x="284" y="3587"/>
                  </a:lnTo>
                  <a:lnTo>
                    <a:pt x="244" y="3671"/>
                  </a:lnTo>
                  <a:lnTo>
                    <a:pt x="206" y="3756"/>
                  </a:lnTo>
                  <a:lnTo>
                    <a:pt x="173" y="3841"/>
                  </a:lnTo>
                  <a:lnTo>
                    <a:pt x="141" y="3927"/>
                  </a:lnTo>
                  <a:lnTo>
                    <a:pt x="114" y="4013"/>
                  </a:lnTo>
                  <a:lnTo>
                    <a:pt x="90" y="4099"/>
                  </a:lnTo>
                  <a:lnTo>
                    <a:pt x="68" y="4187"/>
                  </a:lnTo>
                  <a:lnTo>
                    <a:pt x="50" y="4274"/>
                  </a:lnTo>
                  <a:lnTo>
                    <a:pt x="34" y="4362"/>
                  </a:lnTo>
                  <a:lnTo>
                    <a:pt x="21" y="4450"/>
                  </a:lnTo>
                  <a:lnTo>
                    <a:pt x="11" y="4538"/>
                  </a:lnTo>
                  <a:lnTo>
                    <a:pt x="5" y="4627"/>
                  </a:lnTo>
                  <a:lnTo>
                    <a:pt x="1" y="4714"/>
                  </a:lnTo>
                  <a:lnTo>
                    <a:pt x="0" y="4803"/>
                  </a:lnTo>
                  <a:lnTo>
                    <a:pt x="1" y="4890"/>
                  </a:lnTo>
                  <a:lnTo>
                    <a:pt x="6" y="4978"/>
                  </a:lnTo>
                  <a:lnTo>
                    <a:pt x="14" y="5065"/>
                  </a:lnTo>
                  <a:lnTo>
                    <a:pt x="24" y="5153"/>
                  </a:lnTo>
                  <a:lnTo>
                    <a:pt x="38" y="5239"/>
                  </a:lnTo>
                  <a:lnTo>
                    <a:pt x="54" y="5325"/>
                  </a:lnTo>
                  <a:lnTo>
                    <a:pt x="71" y="5411"/>
                  </a:lnTo>
                  <a:lnTo>
                    <a:pt x="94" y="5496"/>
                  </a:lnTo>
                  <a:lnTo>
                    <a:pt x="118" y="5580"/>
                  </a:lnTo>
                  <a:lnTo>
                    <a:pt x="144" y="5664"/>
                  </a:lnTo>
                  <a:lnTo>
                    <a:pt x="174" y="5746"/>
                  </a:lnTo>
                  <a:lnTo>
                    <a:pt x="206" y="5827"/>
                  </a:lnTo>
                  <a:lnTo>
                    <a:pt x="240" y="5907"/>
                  </a:lnTo>
                  <a:lnTo>
                    <a:pt x="277" y="5987"/>
                  </a:lnTo>
                  <a:lnTo>
                    <a:pt x="317" y="6066"/>
                  </a:lnTo>
                  <a:lnTo>
                    <a:pt x="360" y="6142"/>
                  </a:lnTo>
                  <a:close/>
                </a:path>
              </a:pathLst>
            </a:custGeom>
            <a:solidFill>
              <a:srgbClr val="04567E"/>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21" name="Espaço Reservado para Texto 12"/>
          <p:cNvSpPr>
            <a:spLocks noGrp="1"/>
          </p:cNvSpPr>
          <p:nvPr>
            <p:ph type="body" sz="quarter" idx="11" hasCustomPrompt="1"/>
          </p:nvPr>
        </p:nvSpPr>
        <p:spPr>
          <a:xfrm>
            <a:off x="7841852" y="6456638"/>
            <a:ext cx="1892522" cy="339124"/>
          </a:xfrm>
          <a:prstGeom prst="rect">
            <a:avLst/>
          </a:prstGeom>
        </p:spPr>
        <p:txBody>
          <a:bodyPr anchor="ctr"/>
          <a:lstStyle>
            <a:lvl1pPr algn="r">
              <a:buFontTx/>
              <a:buNone/>
              <a:defRPr sz="1400" baseline="0">
                <a:solidFill>
                  <a:schemeClr val="bg1"/>
                </a:solidFill>
                <a:latin typeface="Tahoma" pitchFamily="34" charset="0"/>
                <a:ea typeface="Tahoma" pitchFamily="34" charset="0"/>
                <a:cs typeface="Tahoma" pitchFamily="34" charset="0"/>
              </a:defRPr>
            </a:lvl1pPr>
            <a:lvl2pPr>
              <a:buFontTx/>
              <a:buNone/>
              <a:defRPr/>
            </a:lvl2pPr>
            <a:lvl3pPr>
              <a:buFontTx/>
              <a:buNone/>
              <a:defRPr/>
            </a:lvl3pPr>
            <a:lvl4pPr>
              <a:buFontTx/>
              <a:buNone/>
              <a:defRPr/>
            </a:lvl4pPr>
            <a:lvl5pPr>
              <a:buFontTx/>
              <a:buNone/>
              <a:defRPr/>
            </a:lvl5pPr>
          </a:lstStyle>
          <a:p>
            <a:pPr lvl="0"/>
            <a:r>
              <a:rPr lang="pt-BR" dirty="0"/>
              <a:t>Mês | Ano</a:t>
            </a:r>
          </a:p>
        </p:txBody>
      </p:sp>
      <p:pic>
        <p:nvPicPr>
          <p:cNvPr id="22" name="Picture 2" descr="\\Amarelo\e\_Sebastiany\_Trabalhos\T\Terrafirma\Prontos\Revisão 2\Arquivos da marca\Assinaturas da Marca\RGB\PNG\as-01.png"/>
          <p:cNvPicPr>
            <a:picLocks noChangeAspect="1" noChangeArrowheads="1"/>
          </p:cNvPicPr>
          <p:nvPr userDrawn="1"/>
        </p:nvPicPr>
        <p:blipFill>
          <a:blip r:embed="rId3" cstate="print"/>
          <a:srcRect/>
          <a:stretch>
            <a:fillRect/>
          </a:stretch>
        </p:blipFill>
        <p:spPr bwMode="auto">
          <a:xfrm>
            <a:off x="228144" y="425683"/>
            <a:ext cx="4259113" cy="1398240"/>
          </a:xfrm>
          <a:prstGeom prst="rect">
            <a:avLst/>
          </a:prstGeom>
          <a:noFill/>
        </p:spPr>
      </p:pic>
      <p:sp>
        <p:nvSpPr>
          <p:cNvPr id="8" name="Subtítulo 2"/>
          <p:cNvSpPr>
            <a:spLocks noGrp="1"/>
          </p:cNvSpPr>
          <p:nvPr>
            <p:ph type="subTitle" idx="1" hasCustomPrompt="1"/>
          </p:nvPr>
        </p:nvSpPr>
        <p:spPr>
          <a:xfrm>
            <a:off x="5208175" y="5835814"/>
            <a:ext cx="4153941" cy="341632"/>
          </a:xfrm>
          <a:prstGeom prst="rect">
            <a:avLst/>
          </a:prstGeom>
        </p:spPr>
        <p:txBody>
          <a:bodyPr wrap="square" anchor="t">
            <a:spAutoFit/>
          </a:bodyPr>
          <a:lstStyle>
            <a:lvl1pPr marL="0" indent="0" algn="ctr">
              <a:spcBef>
                <a:spcPts val="600"/>
              </a:spcBef>
              <a:buNone/>
              <a:defRPr sz="1800">
                <a:solidFill>
                  <a:schemeClr val="bg1"/>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Subtítulo</a:t>
            </a:r>
          </a:p>
        </p:txBody>
      </p:sp>
      <p:sp>
        <p:nvSpPr>
          <p:cNvPr id="10" name="Espaço Reservado para Texto 16"/>
          <p:cNvSpPr>
            <a:spLocks noGrp="1"/>
          </p:cNvSpPr>
          <p:nvPr>
            <p:ph type="body" sz="quarter" idx="12" hasCustomPrompt="1"/>
          </p:nvPr>
        </p:nvSpPr>
        <p:spPr>
          <a:xfrm>
            <a:off x="4838461" y="4757738"/>
            <a:ext cx="4893368" cy="1049048"/>
          </a:xfrm>
          <a:prstGeom prst="rect">
            <a:avLst/>
          </a:prstGeom>
        </p:spPr>
        <p:txBody>
          <a:bodyPr anchor="b">
            <a:normAutofit/>
          </a:bodyPr>
          <a:lstStyle>
            <a:lvl1pPr marL="1588" indent="-1588" algn="ctr">
              <a:spcBef>
                <a:spcPts val="0"/>
              </a:spcBef>
              <a:spcAft>
                <a:spcPts val="600"/>
              </a:spcAft>
              <a:buNone/>
              <a:defRPr sz="2400" b="0" baseline="0">
                <a:solidFill>
                  <a:schemeClr val="bg1"/>
                </a:solidFill>
                <a:latin typeface="Tahoma" pitchFamily="34" charset="0"/>
                <a:ea typeface="Tahoma" pitchFamily="34" charset="0"/>
                <a:cs typeface="Tahoma" pitchFamily="34" charset="0"/>
              </a:defRPr>
            </a:lvl1pPr>
            <a:lvl2pPr>
              <a:buNone/>
              <a:defRPr/>
            </a:lvl2pPr>
            <a:lvl3pPr>
              <a:buNone/>
              <a:defRPr/>
            </a:lvl3pPr>
            <a:lvl4pPr>
              <a:buNone/>
              <a:defRPr/>
            </a:lvl4pPr>
            <a:lvl5pPr>
              <a:buNone/>
              <a:defRPr/>
            </a:lvl5pPr>
          </a:lstStyle>
          <a:p>
            <a:pPr lvl="0"/>
            <a:r>
              <a:rPr lang="pt-BR" dirty="0"/>
              <a:t>Clique para Título Principal</a:t>
            </a:r>
          </a:p>
        </p:txBody>
      </p:sp>
      <p:sp>
        <p:nvSpPr>
          <p:cNvPr id="13" name="McK Disclaimer"/>
          <p:cNvSpPr>
            <a:spLocks noChangeArrowheads="1"/>
          </p:cNvSpPr>
          <p:nvPr userDrawn="1">
            <p:custDataLst>
              <p:tags r:id="rId1"/>
            </p:custDataLst>
          </p:nvPr>
        </p:nvSpPr>
        <p:spPr bwMode="auto">
          <a:xfrm>
            <a:off x="228143" y="6210099"/>
            <a:ext cx="1728000" cy="492443"/>
          </a:xfrm>
          <a:prstGeom prst="rect">
            <a:avLst/>
          </a:prstGeom>
          <a:noFill/>
          <a:ln w="9525">
            <a:noFill/>
            <a:miter lim="800000"/>
            <a:headEnd/>
            <a:tailEnd/>
          </a:ln>
          <a:effectLst/>
        </p:spPr>
        <p:txBody>
          <a:bodyPr wrap="square" lIns="0" tIns="0" rIns="0" bIns="0" anchor="b">
            <a:spAutoFit/>
          </a:bodyPr>
          <a:lstStyle/>
          <a:p>
            <a:pPr algn="just" defTabSz="860425" eaLnBrk="0" fontAlgn="base" hangingPunct="0">
              <a:lnSpc>
                <a:spcPct val="80000"/>
              </a:lnSpc>
              <a:spcBef>
                <a:spcPct val="0"/>
              </a:spcBef>
              <a:spcAft>
                <a:spcPct val="0"/>
              </a:spcAft>
              <a:defRPr/>
            </a:pPr>
            <a:r>
              <a:rPr lang="pt-BR" sz="800" dirty="0">
                <a:solidFill>
                  <a:schemeClr val="tx1"/>
                </a:solidFill>
                <a:latin typeface="Tahoma" pitchFamily="34" charset="0"/>
                <a:ea typeface="Tahoma" pitchFamily="34" charset="0"/>
                <a:cs typeface="Tahoma" pitchFamily="34" charset="0"/>
              </a:rPr>
              <a:t>Este relatório é de uso exclusivo do cliente. Nenhuma parte pode ser reproduzida, mencionada ou circulada sem a autorização prévia, por escrito, do responsável.</a:t>
            </a:r>
          </a:p>
        </p:txBody>
      </p:sp>
      <p:sp>
        <p:nvSpPr>
          <p:cNvPr id="23" name="Espaço Reservado para Imagem 19"/>
          <p:cNvSpPr>
            <a:spLocks noGrp="1"/>
          </p:cNvSpPr>
          <p:nvPr>
            <p:ph type="pic" sz="quarter" idx="13" hasCustomPrompt="1"/>
          </p:nvPr>
        </p:nvSpPr>
        <p:spPr>
          <a:xfrm>
            <a:off x="1422616" y="2457923"/>
            <a:ext cx="1725534" cy="1086358"/>
          </a:xfrm>
          <a:prstGeom prst="rect">
            <a:avLst/>
          </a:prstGeom>
        </p:spPr>
        <p:txBody>
          <a:bodyPr anchor="ctr"/>
          <a:lstStyle>
            <a:lvl1pPr marL="0" indent="0" algn="ctr">
              <a:buNone/>
              <a:defRPr sz="2000" baseline="0">
                <a:latin typeface="Tahoma" pitchFamily="34" charset="0"/>
                <a:ea typeface="Tahoma" pitchFamily="34" charset="0"/>
                <a:cs typeface="Tahoma" pitchFamily="34" charset="0"/>
              </a:defRPr>
            </a:lvl1pPr>
          </a:lstStyle>
          <a:p>
            <a:r>
              <a:rPr lang="pt-BR" dirty="0"/>
              <a:t>Logo do cliente</a:t>
            </a:r>
          </a:p>
        </p:txBody>
      </p:sp>
      <p:sp>
        <p:nvSpPr>
          <p:cNvPr id="24" name="Retângulo 23"/>
          <p:cNvSpPr/>
          <p:nvPr userDrawn="1"/>
        </p:nvSpPr>
        <p:spPr>
          <a:xfrm>
            <a:off x="228143" y="5971425"/>
            <a:ext cx="1728000" cy="215444"/>
          </a:xfrm>
          <a:prstGeom prst="rect">
            <a:avLst/>
          </a:prstGeom>
          <a:noFill/>
          <a:ln w="9525">
            <a:noFill/>
            <a:miter lim="800000"/>
            <a:headEnd/>
            <a:tailEnd/>
          </a:ln>
          <a:effectLst/>
        </p:spPr>
        <p:txBody>
          <a:bodyPr wrap="square" lIns="0" tIns="0" rIns="0" bIns="0" anchor="ctr">
            <a:spAutoFit/>
          </a:bodyPr>
          <a:lstStyle/>
          <a:p>
            <a:pPr lvl="0" algn="ctr" defTabSz="860425" eaLnBrk="0" fontAlgn="base" hangingPunct="0">
              <a:lnSpc>
                <a:spcPct val="100000"/>
              </a:lnSpc>
              <a:spcBef>
                <a:spcPct val="0"/>
              </a:spcBef>
              <a:spcAft>
                <a:spcPct val="0"/>
              </a:spcAft>
            </a:pPr>
            <a:r>
              <a:rPr lang="pt-BR" sz="1400" dirty="0">
                <a:solidFill>
                  <a:schemeClr val="tx1"/>
                </a:solidFill>
                <a:latin typeface="Tahoma" pitchFamily="34" charset="0"/>
                <a:ea typeface="Tahoma" pitchFamily="34" charset="0"/>
                <a:cs typeface="Tahoma" pitchFamily="34" charset="0"/>
              </a:rPr>
              <a:t>CONFIDENCIAL</a:t>
            </a:r>
          </a:p>
        </p:txBody>
      </p:sp>
    </p:spTree>
    <p:extLst>
      <p:ext uri="{BB962C8B-B14F-4D97-AF65-F5344CB8AC3E}">
        <p14:creationId xmlns:p14="http://schemas.microsoft.com/office/powerpoint/2010/main" val="5049321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m branco">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a:noFill/>
          </a:ln>
          <a:effectLst>
            <a:outerShdw dist="50800" dir="2700000" algn="tl" rotWithShape="0">
              <a:prstClr val="black">
                <a:alpha val="25000"/>
              </a:prstClr>
            </a:outerShdw>
          </a:effectLst>
          <a:extLst>
            <a:ext uri="{909E8E84-426E-40DD-AFC4-6F175D3DCCD1}">
              <a14:hiddenFill xmlns:a14="http://schemas.microsoft.com/office/drawing/2010/main">
                <a:gradFill>
                  <a:gsLst>
                    <a:gs pos="0">
                      <a:schemeClr val="accent1"/>
                    </a:gs>
                    <a:gs pos="50000">
                      <a:schemeClr val="accent2"/>
                    </a:gs>
                    <a:gs pos="100000">
                      <a:schemeClr val="accent1"/>
                    </a:gs>
                  </a:gsLst>
                  <a:lin ang="5400000" scaled="0"/>
                </a:gradFill>
              </a14:hiddenFill>
            </a:ext>
            <a:ext uri="{91240B29-F687-4F45-9708-019B960494DF}">
              <a14:hiddenLine xmlns:a14="http://schemas.microsoft.com/office/drawing/2010/main">
                <a:solidFill>
                  <a:schemeClr val="tx1">
                    <a:lumMod val="50000"/>
                    <a:lumOff val="50000"/>
                  </a:schemeClr>
                </a:solidFill>
              </a14:hiddenLine>
            </a:ext>
          </a:ex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 name="Título 19"/>
          <p:cNvSpPr>
            <a:spLocks noGrp="1"/>
          </p:cNvSpPr>
          <p:nvPr>
            <p:ph type="title"/>
          </p:nvPr>
        </p:nvSpPr>
        <p:spPr>
          <a:xfrm>
            <a:off x="186030" y="79456"/>
            <a:ext cx="9563416" cy="829264"/>
          </a:xfrm>
          <a:prstGeom prst="rect">
            <a:avLst/>
          </a:prstGeom>
        </p:spPr>
        <p:txBody>
          <a:bodyPr/>
          <a:lstStyle>
            <a:lvl1pPr>
              <a:defRPr sz="2000" b="0">
                <a:solidFill>
                  <a:srgbClr val="04567E"/>
                </a:solidFill>
                <a:latin typeface="Tahoma" pitchFamily="34" charset="0"/>
                <a:ea typeface="Tahoma" pitchFamily="34" charset="0"/>
                <a:cs typeface="Tahoma" pitchFamily="34" charset="0"/>
              </a:defRPr>
            </a:lvl1pPr>
          </a:lstStyle>
          <a:p>
            <a:r>
              <a:rPr lang="pt-BR"/>
              <a:t>Clique para editar o título Mestre</a:t>
            </a:r>
            <a:endParaRPr lang="pt-BR" dirty="0"/>
          </a:p>
        </p:txBody>
      </p:sp>
      <p:sp>
        <p:nvSpPr>
          <p:cNvPr id="12" name="Espaço Reservado para Texto 11"/>
          <p:cNvSpPr>
            <a:spLocks noGrp="1"/>
          </p:cNvSpPr>
          <p:nvPr>
            <p:ph type="body" sz="quarter" idx="13" hasCustomPrompt="1"/>
          </p:nvPr>
        </p:nvSpPr>
        <p:spPr>
          <a:xfrm>
            <a:off x="199678" y="6237288"/>
            <a:ext cx="9144347" cy="548704"/>
          </a:xfrm>
          <a:prstGeom prst="rect">
            <a:avLst/>
          </a:prstGeom>
        </p:spPr>
        <p:txBody>
          <a:bodyPr anchor="b"/>
          <a:lstStyle>
            <a:lvl1pPr marL="0" indent="0">
              <a:spcBef>
                <a:spcPts val="0"/>
              </a:spcBef>
              <a:spcAft>
                <a:spcPts val="100"/>
              </a:spcAft>
              <a:buNone/>
              <a:defRPr sz="1000">
                <a:solidFill>
                  <a:schemeClr val="tx1"/>
                </a:solidFill>
                <a:latin typeface="Tahoma" pitchFamily="34" charset="0"/>
                <a:ea typeface="Tahoma" pitchFamily="34" charset="0"/>
                <a:cs typeface="Tahoma" pitchFamily="34" charset="0"/>
              </a:defRPr>
            </a:lvl1pPr>
            <a:lvl2pPr>
              <a:buNone/>
              <a:defRPr sz="800">
                <a:latin typeface="Tahoma" pitchFamily="34" charset="0"/>
                <a:ea typeface="Tahoma" pitchFamily="34" charset="0"/>
                <a:cs typeface="Tahoma" pitchFamily="34" charset="0"/>
              </a:defRPr>
            </a:lvl2pPr>
            <a:lvl3pPr>
              <a:buNone/>
              <a:defRPr sz="800">
                <a:latin typeface="Tahoma" pitchFamily="34" charset="0"/>
                <a:ea typeface="Tahoma" pitchFamily="34" charset="0"/>
                <a:cs typeface="Tahoma" pitchFamily="34" charset="0"/>
              </a:defRPr>
            </a:lvl3pPr>
            <a:lvl4pPr>
              <a:buNone/>
              <a:defRPr sz="800">
                <a:latin typeface="Tahoma" pitchFamily="34" charset="0"/>
                <a:ea typeface="Tahoma" pitchFamily="34" charset="0"/>
                <a:cs typeface="Tahoma" pitchFamily="34" charset="0"/>
              </a:defRPr>
            </a:lvl4pPr>
            <a:lvl5pPr>
              <a:buNone/>
              <a:defRPr sz="800">
                <a:latin typeface="Tahoma" pitchFamily="34" charset="0"/>
                <a:ea typeface="Tahoma" pitchFamily="34" charset="0"/>
                <a:cs typeface="Tahoma" pitchFamily="34" charset="0"/>
              </a:defRPr>
            </a:lvl5pPr>
          </a:lstStyle>
          <a:p>
            <a:pPr lvl="0"/>
            <a:r>
              <a:rPr lang="pt-BR" dirty="0"/>
              <a:t>Clique para editar o rodapé</a:t>
            </a:r>
          </a:p>
        </p:txBody>
      </p:sp>
      <p:grpSp>
        <p:nvGrpSpPr>
          <p:cNvPr id="5" name="Grupo 4"/>
          <p:cNvGrpSpPr/>
          <p:nvPr userDrawn="1"/>
        </p:nvGrpSpPr>
        <p:grpSpPr>
          <a:xfrm>
            <a:off x="9464675" y="6080125"/>
            <a:ext cx="450850" cy="793750"/>
            <a:chOff x="9464675" y="6080125"/>
            <a:chExt cx="450850" cy="793750"/>
          </a:xfrm>
        </p:grpSpPr>
        <p:sp>
          <p:nvSpPr>
            <p:cNvPr id="6" name="Freeform 5"/>
            <p:cNvSpPr>
              <a:spLocks/>
            </p:cNvSpPr>
            <p:nvPr userDrawn="1"/>
          </p:nvSpPr>
          <p:spPr bwMode="auto">
            <a:xfrm>
              <a:off x="9464675" y="6080125"/>
              <a:ext cx="450850" cy="793750"/>
            </a:xfrm>
            <a:custGeom>
              <a:avLst/>
              <a:gdLst/>
              <a:ahLst/>
              <a:cxnLst>
                <a:cxn ang="0">
                  <a:pos x="7605" y="3066"/>
                </a:cxn>
                <a:cxn ang="0">
                  <a:pos x="7527" y="3205"/>
                </a:cxn>
                <a:cxn ang="0">
                  <a:pos x="7459" y="3348"/>
                </a:cxn>
                <a:cxn ang="0">
                  <a:pos x="7402" y="3496"/>
                </a:cxn>
                <a:cxn ang="0">
                  <a:pos x="7353" y="3647"/>
                </a:cxn>
                <a:cxn ang="0">
                  <a:pos x="7315" y="3800"/>
                </a:cxn>
                <a:cxn ang="0">
                  <a:pos x="7286" y="3956"/>
                </a:cxn>
                <a:cxn ang="0">
                  <a:pos x="7268" y="4114"/>
                </a:cxn>
                <a:cxn ang="0">
                  <a:pos x="7259" y="4272"/>
                </a:cxn>
                <a:cxn ang="0">
                  <a:pos x="7262" y="4432"/>
                </a:cxn>
                <a:cxn ang="0">
                  <a:pos x="7274" y="4592"/>
                </a:cxn>
                <a:cxn ang="0">
                  <a:pos x="7298" y="4751"/>
                </a:cxn>
                <a:cxn ang="0">
                  <a:pos x="7332" y="4910"/>
                </a:cxn>
                <a:cxn ang="0">
                  <a:pos x="7376" y="5068"/>
                </a:cxn>
                <a:cxn ang="0">
                  <a:pos x="7433" y="5222"/>
                </a:cxn>
                <a:cxn ang="0">
                  <a:pos x="7499" y="5376"/>
                </a:cxn>
                <a:cxn ang="0">
                  <a:pos x="7579" y="5525"/>
                </a:cxn>
                <a:cxn ang="0">
                  <a:pos x="7246" y="6105"/>
                </a:cxn>
                <a:cxn ang="0">
                  <a:pos x="7079" y="6112"/>
                </a:cxn>
                <a:cxn ang="0">
                  <a:pos x="6915" y="6130"/>
                </a:cxn>
                <a:cxn ang="0">
                  <a:pos x="6756" y="6158"/>
                </a:cxn>
                <a:cxn ang="0">
                  <a:pos x="6599" y="6196"/>
                </a:cxn>
                <a:cxn ang="0">
                  <a:pos x="6447" y="6244"/>
                </a:cxn>
                <a:cxn ang="0">
                  <a:pos x="6298" y="6302"/>
                </a:cxn>
                <a:cxn ang="0">
                  <a:pos x="6155" y="6369"/>
                </a:cxn>
                <a:cxn ang="0">
                  <a:pos x="6018" y="6445"/>
                </a:cxn>
                <a:cxn ang="0">
                  <a:pos x="5885" y="6530"/>
                </a:cxn>
                <a:cxn ang="0">
                  <a:pos x="5760" y="6622"/>
                </a:cxn>
                <a:cxn ang="0">
                  <a:pos x="5639" y="6722"/>
                </a:cxn>
                <a:cxn ang="0">
                  <a:pos x="5526" y="6829"/>
                </a:cxn>
                <a:cxn ang="0">
                  <a:pos x="5420" y="6943"/>
                </a:cxn>
                <a:cxn ang="0">
                  <a:pos x="5322" y="7064"/>
                </a:cxn>
                <a:cxn ang="0">
                  <a:pos x="5230" y="7192"/>
                </a:cxn>
                <a:cxn ang="0">
                  <a:pos x="5148" y="7325"/>
                </a:cxn>
                <a:cxn ang="0">
                  <a:pos x="250" y="15822"/>
                </a:cxn>
                <a:cxn ang="0">
                  <a:pos x="206" y="15908"/>
                </a:cxn>
                <a:cxn ang="0">
                  <a:pos x="164" y="15996"/>
                </a:cxn>
                <a:cxn ang="0">
                  <a:pos x="127" y="16084"/>
                </a:cxn>
                <a:cxn ang="0">
                  <a:pos x="92" y="16175"/>
                </a:cxn>
                <a:cxn ang="0">
                  <a:pos x="61" y="16267"/>
                </a:cxn>
                <a:cxn ang="0">
                  <a:pos x="34" y="16360"/>
                </a:cxn>
                <a:cxn ang="0">
                  <a:pos x="10" y="16453"/>
                </a:cxn>
                <a:cxn ang="0">
                  <a:pos x="9372" y="16500"/>
                </a:cxn>
              </a:cxnLst>
              <a:rect l="0" t="0" r="r" b="b"/>
              <a:pathLst>
                <a:path w="9372" h="16500">
                  <a:moveTo>
                    <a:pt x="9372" y="0"/>
                  </a:moveTo>
                  <a:lnTo>
                    <a:pt x="7605" y="3066"/>
                  </a:lnTo>
                  <a:lnTo>
                    <a:pt x="7564" y="3135"/>
                  </a:lnTo>
                  <a:lnTo>
                    <a:pt x="7527" y="3205"/>
                  </a:lnTo>
                  <a:lnTo>
                    <a:pt x="7492" y="3276"/>
                  </a:lnTo>
                  <a:lnTo>
                    <a:pt x="7459" y="3348"/>
                  </a:lnTo>
                  <a:lnTo>
                    <a:pt x="7429" y="3422"/>
                  </a:lnTo>
                  <a:lnTo>
                    <a:pt x="7402" y="3496"/>
                  </a:lnTo>
                  <a:lnTo>
                    <a:pt x="7376" y="3571"/>
                  </a:lnTo>
                  <a:lnTo>
                    <a:pt x="7353" y="3647"/>
                  </a:lnTo>
                  <a:lnTo>
                    <a:pt x="7333" y="3723"/>
                  </a:lnTo>
                  <a:lnTo>
                    <a:pt x="7315" y="3800"/>
                  </a:lnTo>
                  <a:lnTo>
                    <a:pt x="7299" y="3879"/>
                  </a:lnTo>
                  <a:lnTo>
                    <a:pt x="7286" y="3956"/>
                  </a:lnTo>
                  <a:lnTo>
                    <a:pt x="7276" y="4035"/>
                  </a:lnTo>
                  <a:lnTo>
                    <a:pt x="7268" y="4114"/>
                  </a:lnTo>
                  <a:lnTo>
                    <a:pt x="7263" y="4193"/>
                  </a:lnTo>
                  <a:lnTo>
                    <a:pt x="7259" y="4272"/>
                  </a:lnTo>
                  <a:lnTo>
                    <a:pt x="7259" y="4352"/>
                  </a:lnTo>
                  <a:lnTo>
                    <a:pt x="7262" y="4432"/>
                  </a:lnTo>
                  <a:lnTo>
                    <a:pt x="7267" y="4512"/>
                  </a:lnTo>
                  <a:lnTo>
                    <a:pt x="7274" y="4592"/>
                  </a:lnTo>
                  <a:lnTo>
                    <a:pt x="7284" y="4672"/>
                  </a:lnTo>
                  <a:lnTo>
                    <a:pt x="7298" y="4751"/>
                  </a:lnTo>
                  <a:lnTo>
                    <a:pt x="7313" y="4830"/>
                  </a:lnTo>
                  <a:lnTo>
                    <a:pt x="7332" y="4910"/>
                  </a:lnTo>
                  <a:lnTo>
                    <a:pt x="7352" y="4989"/>
                  </a:lnTo>
                  <a:lnTo>
                    <a:pt x="7376" y="5068"/>
                  </a:lnTo>
                  <a:lnTo>
                    <a:pt x="7403" y="5145"/>
                  </a:lnTo>
                  <a:lnTo>
                    <a:pt x="7433" y="5222"/>
                  </a:lnTo>
                  <a:lnTo>
                    <a:pt x="7464" y="5300"/>
                  </a:lnTo>
                  <a:lnTo>
                    <a:pt x="7499" y="5376"/>
                  </a:lnTo>
                  <a:lnTo>
                    <a:pt x="7538" y="5451"/>
                  </a:lnTo>
                  <a:lnTo>
                    <a:pt x="7579" y="5525"/>
                  </a:lnTo>
                  <a:lnTo>
                    <a:pt x="7912" y="6105"/>
                  </a:lnTo>
                  <a:lnTo>
                    <a:pt x="7246" y="6105"/>
                  </a:lnTo>
                  <a:lnTo>
                    <a:pt x="7163" y="6107"/>
                  </a:lnTo>
                  <a:lnTo>
                    <a:pt x="7079" y="6112"/>
                  </a:lnTo>
                  <a:lnTo>
                    <a:pt x="6998" y="6119"/>
                  </a:lnTo>
                  <a:lnTo>
                    <a:pt x="6915" y="6130"/>
                  </a:lnTo>
                  <a:lnTo>
                    <a:pt x="6835" y="6142"/>
                  </a:lnTo>
                  <a:lnTo>
                    <a:pt x="6756" y="6158"/>
                  </a:lnTo>
                  <a:lnTo>
                    <a:pt x="6676" y="6176"/>
                  </a:lnTo>
                  <a:lnTo>
                    <a:pt x="6599" y="6196"/>
                  </a:lnTo>
                  <a:lnTo>
                    <a:pt x="6522" y="6219"/>
                  </a:lnTo>
                  <a:lnTo>
                    <a:pt x="6447" y="6244"/>
                  </a:lnTo>
                  <a:lnTo>
                    <a:pt x="6372" y="6272"/>
                  </a:lnTo>
                  <a:lnTo>
                    <a:pt x="6298" y="6302"/>
                  </a:lnTo>
                  <a:lnTo>
                    <a:pt x="6226" y="6335"/>
                  </a:lnTo>
                  <a:lnTo>
                    <a:pt x="6155" y="6369"/>
                  </a:lnTo>
                  <a:lnTo>
                    <a:pt x="6086" y="6406"/>
                  </a:lnTo>
                  <a:lnTo>
                    <a:pt x="6018" y="6445"/>
                  </a:lnTo>
                  <a:lnTo>
                    <a:pt x="5951" y="6487"/>
                  </a:lnTo>
                  <a:lnTo>
                    <a:pt x="5885" y="6530"/>
                  </a:lnTo>
                  <a:lnTo>
                    <a:pt x="5822" y="6574"/>
                  </a:lnTo>
                  <a:lnTo>
                    <a:pt x="5760" y="6622"/>
                  </a:lnTo>
                  <a:lnTo>
                    <a:pt x="5699" y="6671"/>
                  </a:lnTo>
                  <a:lnTo>
                    <a:pt x="5639" y="6722"/>
                  </a:lnTo>
                  <a:lnTo>
                    <a:pt x="5583" y="6774"/>
                  </a:lnTo>
                  <a:lnTo>
                    <a:pt x="5526" y="6829"/>
                  </a:lnTo>
                  <a:lnTo>
                    <a:pt x="5472" y="6886"/>
                  </a:lnTo>
                  <a:lnTo>
                    <a:pt x="5420" y="6943"/>
                  </a:lnTo>
                  <a:lnTo>
                    <a:pt x="5370" y="7003"/>
                  </a:lnTo>
                  <a:lnTo>
                    <a:pt x="5322" y="7064"/>
                  </a:lnTo>
                  <a:lnTo>
                    <a:pt x="5275" y="7127"/>
                  </a:lnTo>
                  <a:lnTo>
                    <a:pt x="5230" y="7192"/>
                  </a:lnTo>
                  <a:lnTo>
                    <a:pt x="5188" y="7258"/>
                  </a:lnTo>
                  <a:lnTo>
                    <a:pt x="5148" y="7325"/>
                  </a:lnTo>
                  <a:lnTo>
                    <a:pt x="275" y="15780"/>
                  </a:lnTo>
                  <a:lnTo>
                    <a:pt x="250" y="15822"/>
                  </a:lnTo>
                  <a:lnTo>
                    <a:pt x="228" y="15866"/>
                  </a:lnTo>
                  <a:lnTo>
                    <a:pt x="206" y="15908"/>
                  </a:lnTo>
                  <a:lnTo>
                    <a:pt x="184" y="15952"/>
                  </a:lnTo>
                  <a:lnTo>
                    <a:pt x="164" y="15996"/>
                  </a:lnTo>
                  <a:lnTo>
                    <a:pt x="145" y="16040"/>
                  </a:lnTo>
                  <a:lnTo>
                    <a:pt x="127" y="16084"/>
                  </a:lnTo>
                  <a:lnTo>
                    <a:pt x="108" y="16130"/>
                  </a:lnTo>
                  <a:lnTo>
                    <a:pt x="92" y="16175"/>
                  </a:lnTo>
                  <a:lnTo>
                    <a:pt x="76" y="16221"/>
                  </a:lnTo>
                  <a:lnTo>
                    <a:pt x="61" y="16267"/>
                  </a:lnTo>
                  <a:lnTo>
                    <a:pt x="47" y="16313"/>
                  </a:lnTo>
                  <a:lnTo>
                    <a:pt x="34" y="16360"/>
                  </a:lnTo>
                  <a:lnTo>
                    <a:pt x="22" y="16406"/>
                  </a:lnTo>
                  <a:lnTo>
                    <a:pt x="10" y="16453"/>
                  </a:lnTo>
                  <a:lnTo>
                    <a:pt x="0" y="16500"/>
                  </a:lnTo>
                  <a:lnTo>
                    <a:pt x="9372" y="16500"/>
                  </a:lnTo>
                  <a:lnTo>
                    <a:pt x="9372" y="0"/>
                  </a:lnTo>
                  <a:close/>
                </a:path>
              </a:pathLst>
            </a:custGeom>
            <a:solidFill>
              <a:srgbClr val="04567E"/>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7" name="Freeform 6"/>
            <p:cNvSpPr>
              <a:spLocks/>
            </p:cNvSpPr>
            <p:nvPr userDrawn="1"/>
          </p:nvSpPr>
          <p:spPr bwMode="auto">
            <a:xfrm>
              <a:off x="9594850" y="6373813"/>
              <a:ext cx="320675" cy="261938"/>
            </a:xfrm>
            <a:custGeom>
              <a:avLst/>
              <a:gdLst/>
              <a:ahLst/>
              <a:cxnLst>
                <a:cxn ang="0">
                  <a:pos x="6661" y="4225"/>
                </a:cxn>
                <a:cxn ang="0">
                  <a:pos x="5200" y="0"/>
                </a:cxn>
                <a:cxn ang="0">
                  <a:pos x="4452" y="2"/>
                </a:cxn>
                <a:cxn ang="0">
                  <a:pos x="4287" y="14"/>
                </a:cxn>
                <a:cxn ang="0">
                  <a:pos x="4124" y="37"/>
                </a:cxn>
                <a:cxn ang="0">
                  <a:pos x="3965" y="71"/>
                </a:cxn>
                <a:cxn ang="0">
                  <a:pos x="3811" y="114"/>
                </a:cxn>
                <a:cxn ang="0">
                  <a:pos x="3661" y="167"/>
                </a:cxn>
                <a:cxn ang="0">
                  <a:pos x="3515" y="230"/>
                </a:cxn>
                <a:cxn ang="0">
                  <a:pos x="3375" y="301"/>
                </a:cxn>
                <a:cxn ang="0">
                  <a:pos x="3240" y="382"/>
                </a:cxn>
                <a:cxn ang="0">
                  <a:pos x="3111" y="469"/>
                </a:cxn>
                <a:cxn ang="0">
                  <a:pos x="2988" y="566"/>
                </a:cxn>
                <a:cxn ang="0">
                  <a:pos x="2872" y="669"/>
                </a:cxn>
                <a:cxn ang="0">
                  <a:pos x="2761" y="781"/>
                </a:cxn>
                <a:cxn ang="0">
                  <a:pos x="2659" y="898"/>
                </a:cxn>
                <a:cxn ang="0">
                  <a:pos x="2564" y="1022"/>
                </a:cxn>
                <a:cxn ang="0">
                  <a:pos x="2477" y="1153"/>
                </a:cxn>
                <a:cxn ang="0">
                  <a:pos x="0" y="5447"/>
                </a:cxn>
                <a:cxn ang="0">
                  <a:pos x="82" y="5315"/>
                </a:cxn>
                <a:cxn ang="0">
                  <a:pos x="173" y="5188"/>
                </a:cxn>
                <a:cxn ang="0">
                  <a:pos x="272" y="5068"/>
                </a:cxn>
                <a:cxn ang="0">
                  <a:pos x="377" y="4953"/>
                </a:cxn>
                <a:cxn ang="0">
                  <a:pos x="490" y="4846"/>
                </a:cxn>
                <a:cxn ang="0">
                  <a:pos x="610" y="4746"/>
                </a:cxn>
                <a:cxn ang="0">
                  <a:pos x="735" y="4654"/>
                </a:cxn>
                <a:cxn ang="0">
                  <a:pos x="867" y="4569"/>
                </a:cxn>
                <a:cxn ang="0">
                  <a:pos x="1004" y="4494"/>
                </a:cxn>
                <a:cxn ang="0">
                  <a:pos x="1146" y="4427"/>
                </a:cxn>
                <a:cxn ang="0">
                  <a:pos x="1294" y="4368"/>
                </a:cxn>
                <a:cxn ang="0">
                  <a:pos x="1446" y="4320"/>
                </a:cxn>
                <a:cxn ang="0">
                  <a:pos x="1602" y="4282"/>
                </a:cxn>
                <a:cxn ang="0">
                  <a:pos x="1761" y="4253"/>
                </a:cxn>
                <a:cxn ang="0">
                  <a:pos x="1925" y="4235"/>
                </a:cxn>
                <a:cxn ang="0">
                  <a:pos x="2091" y="4228"/>
                </a:cxn>
              </a:cxnLst>
              <a:rect l="0" t="0" r="r" b="b"/>
              <a:pathLst>
                <a:path w="6661" h="5447">
                  <a:moveTo>
                    <a:pt x="2091" y="4228"/>
                  </a:moveTo>
                  <a:lnTo>
                    <a:pt x="6661" y="4225"/>
                  </a:lnTo>
                  <a:lnTo>
                    <a:pt x="6661" y="2533"/>
                  </a:lnTo>
                  <a:lnTo>
                    <a:pt x="5200" y="0"/>
                  </a:lnTo>
                  <a:lnTo>
                    <a:pt x="4535" y="0"/>
                  </a:lnTo>
                  <a:lnTo>
                    <a:pt x="4452" y="2"/>
                  </a:lnTo>
                  <a:lnTo>
                    <a:pt x="4368" y="7"/>
                  </a:lnTo>
                  <a:lnTo>
                    <a:pt x="4287" y="14"/>
                  </a:lnTo>
                  <a:lnTo>
                    <a:pt x="4204" y="25"/>
                  </a:lnTo>
                  <a:lnTo>
                    <a:pt x="4124" y="37"/>
                  </a:lnTo>
                  <a:lnTo>
                    <a:pt x="4045" y="53"/>
                  </a:lnTo>
                  <a:lnTo>
                    <a:pt x="3965" y="71"/>
                  </a:lnTo>
                  <a:lnTo>
                    <a:pt x="3888" y="91"/>
                  </a:lnTo>
                  <a:lnTo>
                    <a:pt x="3811" y="114"/>
                  </a:lnTo>
                  <a:lnTo>
                    <a:pt x="3736" y="139"/>
                  </a:lnTo>
                  <a:lnTo>
                    <a:pt x="3661" y="167"/>
                  </a:lnTo>
                  <a:lnTo>
                    <a:pt x="3587" y="197"/>
                  </a:lnTo>
                  <a:lnTo>
                    <a:pt x="3515" y="230"/>
                  </a:lnTo>
                  <a:lnTo>
                    <a:pt x="3444" y="264"/>
                  </a:lnTo>
                  <a:lnTo>
                    <a:pt x="3375" y="301"/>
                  </a:lnTo>
                  <a:lnTo>
                    <a:pt x="3307" y="340"/>
                  </a:lnTo>
                  <a:lnTo>
                    <a:pt x="3240" y="382"/>
                  </a:lnTo>
                  <a:lnTo>
                    <a:pt x="3174" y="425"/>
                  </a:lnTo>
                  <a:lnTo>
                    <a:pt x="3111" y="469"/>
                  </a:lnTo>
                  <a:lnTo>
                    <a:pt x="3049" y="517"/>
                  </a:lnTo>
                  <a:lnTo>
                    <a:pt x="2988" y="566"/>
                  </a:lnTo>
                  <a:lnTo>
                    <a:pt x="2928" y="617"/>
                  </a:lnTo>
                  <a:lnTo>
                    <a:pt x="2872" y="669"/>
                  </a:lnTo>
                  <a:lnTo>
                    <a:pt x="2815" y="724"/>
                  </a:lnTo>
                  <a:lnTo>
                    <a:pt x="2761" y="781"/>
                  </a:lnTo>
                  <a:lnTo>
                    <a:pt x="2709" y="838"/>
                  </a:lnTo>
                  <a:lnTo>
                    <a:pt x="2659" y="898"/>
                  </a:lnTo>
                  <a:lnTo>
                    <a:pt x="2611" y="959"/>
                  </a:lnTo>
                  <a:lnTo>
                    <a:pt x="2564" y="1022"/>
                  </a:lnTo>
                  <a:lnTo>
                    <a:pt x="2519" y="1087"/>
                  </a:lnTo>
                  <a:lnTo>
                    <a:pt x="2477" y="1153"/>
                  </a:lnTo>
                  <a:lnTo>
                    <a:pt x="2437" y="1220"/>
                  </a:lnTo>
                  <a:lnTo>
                    <a:pt x="0" y="5447"/>
                  </a:lnTo>
                  <a:lnTo>
                    <a:pt x="40" y="5380"/>
                  </a:lnTo>
                  <a:lnTo>
                    <a:pt x="82" y="5315"/>
                  </a:lnTo>
                  <a:lnTo>
                    <a:pt x="127" y="5251"/>
                  </a:lnTo>
                  <a:lnTo>
                    <a:pt x="173" y="5188"/>
                  </a:lnTo>
                  <a:lnTo>
                    <a:pt x="221" y="5126"/>
                  </a:lnTo>
                  <a:lnTo>
                    <a:pt x="272" y="5068"/>
                  </a:lnTo>
                  <a:lnTo>
                    <a:pt x="323" y="5010"/>
                  </a:lnTo>
                  <a:lnTo>
                    <a:pt x="377" y="4953"/>
                  </a:lnTo>
                  <a:lnTo>
                    <a:pt x="433" y="4898"/>
                  </a:lnTo>
                  <a:lnTo>
                    <a:pt x="490" y="4846"/>
                  </a:lnTo>
                  <a:lnTo>
                    <a:pt x="549" y="4795"/>
                  </a:lnTo>
                  <a:lnTo>
                    <a:pt x="610" y="4746"/>
                  </a:lnTo>
                  <a:lnTo>
                    <a:pt x="672" y="4699"/>
                  </a:lnTo>
                  <a:lnTo>
                    <a:pt x="735" y="4654"/>
                  </a:lnTo>
                  <a:lnTo>
                    <a:pt x="800" y="4611"/>
                  </a:lnTo>
                  <a:lnTo>
                    <a:pt x="867" y="4569"/>
                  </a:lnTo>
                  <a:lnTo>
                    <a:pt x="935" y="4530"/>
                  </a:lnTo>
                  <a:lnTo>
                    <a:pt x="1004" y="4494"/>
                  </a:lnTo>
                  <a:lnTo>
                    <a:pt x="1074" y="4459"/>
                  </a:lnTo>
                  <a:lnTo>
                    <a:pt x="1146" y="4427"/>
                  </a:lnTo>
                  <a:lnTo>
                    <a:pt x="1219" y="4396"/>
                  </a:lnTo>
                  <a:lnTo>
                    <a:pt x="1294" y="4368"/>
                  </a:lnTo>
                  <a:lnTo>
                    <a:pt x="1369" y="4344"/>
                  </a:lnTo>
                  <a:lnTo>
                    <a:pt x="1446" y="4320"/>
                  </a:lnTo>
                  <a:lnTo>
                    <a:pt x="1523" y="4299"/>
                  </a:lnTo>
                  <a:lnTo>
                    <a:pt x="1602" y="4282"/>
                  </a:lnTo>
                  <a:lnTo>
                    <a:pt x="1681" y="4266"/>
                  </a:lnTo>
                  <a:lnTo>
                    <a:pt x="1761" y="4253"/>
                  </a:lnTo>
                  <a:lnTo>
                    <a:pt x="1843" y="4243"/>
                  </a:lnTo>
                  <a:lnTo>
                    <a:pt x="1925" y="4235"/>
                  </a:lnTo>
                  <a:lnTo>
                    <a:pt x="2007" y="4230"/>
                  </a:lnTo>
                  <a:lnTo>
                    <a:pt x="2091" y="4228"/>
                  </a:lnTo>
                  <a:close/>
                </a:path>
              </a:pathLst>
            </a:custGeom>
            <a:solidFill>
              <a:srgbClr val="03354D"/>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Freeform 7"/>
            <p:cNvSpPr>
              <a:spLocks/>
            </p:cNvSpPr>
            <p:nvPr userDrawn="1"/>
          </p:nvSpPr>
          <p:spPr bwMode="auto">
            <a:xfrm>
              <a:off x="9845675" y="6373813"/>
              <a:ext cx="69850" cy="122238"/>
            </a:xfrm>
            <a:custGeom>
              <a:avLst/>
              <a:gdLst/>
              <a:ahLst/>
              <a:cxnLst>
                <a:cxn ang="0">
                  <a:pos x="1461" y="0"/>
                </a:cxn>
                <a:cxn ang="0">
                  <a:pos x="0" y="0"/>
                </a:cxn>
                <a:cxn ang="0">
                  <a:pos x="1461" y="2533"/>
                </a:cxn>
                <a:cxn ang="0">
                  <a:pos x="1461" y="0"/>
                </a:cxn>
              </a:cxnLst>
              <a:rect l="0" t="0" r="r" b="b"/>
              <a:pathLst>
                <a:path w="1461" h="2533">
                  <a:moveTo>
                    <a:pt x="1461" y="0"/>
                  </a:moveTo>
                  <a:lnTo>
                    <a:pt x="0" y="0"/>
                  </a:lnTo>
                  <a:lnTo>
                    <a:pt x="1461" y="2533"/>
                  </a:lnTo>
                  <a:lnTo>
                    <a:pt x="1461" y="0"/>
                  </a:lnTo>
                  <a:close/>
                </a:path>
              </a:pathLst>
            </a:custGeom>
            <a:solidFill>
              <a:srgbClr val="022333"/>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0" name="Retângulo 9"/>
          <p:cNvSpPr/>
          <p:nvPr userDrawn="1"/>
        </p:nvSpPr>
        <p:spPr>
          <a:xfrm>
            <a:off x="9404013" y="6642000"/>
            <a:ext cx="500400" cy="216000"/>
          </a:xfrm>
          <a:prstGeom prst="rect">
            <a:avLst/>
          </a:prstGeom>
          <a:noFill/>
          <a:ln>
            <a:noFill/>
          </a:ln>
          <a:effectLst/>
        </p:spPr>
        <p:style>
          <a:lnRef idx="0">
            <a:scrgbClr r="0" g="0" b="0"/>
          </a:lnRef>
          <a:fillRef idx="1001">
            <a:schemeClr val="dk2"/>
          </a:fillRef>
          <a:effectRef idx="0">
            <a:scrgbClr r="0" g="0" b="0"/>
          </a:effectRef>
          <a:fontRef idx="major"/>
        </p:style>
        <p:txBody>
          <a:bodyPr wrap="square" lIns="72000" tIns="72000" rIns="72000" bIns="72000" rtlCol="0" anchor="ctr">
            <a:noAutofit/>
          </a:bodyPr>
          <a:lstStyle/>
          <a:p>
            <a:pPr marL="0" indent="0" algn="r">
              <a:spcAft>
                <a:spcPts val="600"/>
              </a:spcAft>
              <a:buFont typeface="Arial" pitchFamily="34" charset="0"/>
              <a:buNone/>
            </a:pPr>
            <a:fld id="{34F72ED0-2D2C-4623-B223-6D9637152CD4}" type="slidenum">
              <a:rPr lang="pt-BR" sz="900" b="0" smtClean="0">
                <a:solidFill>
                  <a:schemeClr val="bg1"/>
                </a:solidFill>
                <a:latin typeface="Tahoma" panose="020B0604030504040204" pitchFamily="34" charset="0"/>
                <a:ea typeface="Tahoma" panose="020B0604030504040204" pitchFamily="34" charset="0"/>
                <a:cs typeface="Tahoma" panose="020B0604030504040204" pitchFamily="34" charset="0"/>
              </a:rPr>
              <a:pPr marL="0" indent="0" algn="r">
                <a:spcAft>
                  <a:spcPts val="600"/>
                </a:spcAft>
                <a:buFont typeface="Arial" pitchFamily="34" charset="0"/>
                <a:buNone/>
              </a:pPr>
              <a:t>‹nº›</a:t>
            </a:fld>
            <a:endParaRPr lang="pt-BR" sz="900" b="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upo 2"/>
          <p:cNvGrpSpPr/>
          <p:nvPr userDrawn="1"/>
        </p:nvGrpSpPr>
        <p:grpSpPr>
          <a:xfrm>
            <a:off x="10236694" y="567364"/>
            <a:ext cx="1342611" cy="5723273"/>
            <a:chOff x="10236694" y="567364"/>
            <a:chExt cx="1342611" cy="5723273"/>
          </a:xfrm>
        </p:grpSpPr>
        <p:sp>
          <p:nvSpPr>
            <p:cNvPr id="95" name="CaixaDeTexto 94"/>
            <p:cNvSpPr txBox="1"/>
            <p:nvPr/>
          </p:nvSpPr>
          <p:spPr>
            <a:xfrm>
              <a:off x="10241999" y="1888765"/>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Paleta</a:t>
              </a:r>
              <a:r>
                <a:rPr lang="pt-BR" sz="1100" baseline="0" dirty="0"/>
                <a:t> secundária</a:t>
              </a:r>
              <a:endParaRPr lang="pt-BR" sz="1100" dirty="0"/>
            </a:p>
          </p:txBody>
        </p:sp>
        <p:sp>
          <p:nvSpPr>
            <p:cNvPr id="96" name="CaixaDeTexto 95"/>
            <p:cNvSpPr txBox="1"/>
            <p:nvPr/>
          </p:nvSpPr>
          <p:spPr>
            <a:xfrm>
              <a:off x="10241999" y="567364"/>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Paleta principal</a:t>
              </a:r>
            </a:p>
          </p:txBody>
        </p:sp>
        <p:grpSp>
          <p:nvGrpSpPr>
            <p:cNvPr id="97" name="Grupo 96"/>
            <p:cNvGrpSpPr/>
            <p:nvPr/>
          </p:nvGrpSpPr>
          <p:grpSpPr>
            <a:xfrm>
              <a:off x="10239455" y="845518"/>
              <a:ext cx="1337088" cy="288000"/>
              <a:chOff x="269748" y="-414999"/>
              <a:chExt cx="1337088" cy="288000"/>
            </a:xfrm>
          </p:grpSpPr>
          <p:sp>
            <p:nvSpPr>
              <p:cNvPr id="178" name="Rectangle 5"/>
              <p:cNvSpPr>
                <a:spLocks noChangeArrowheads="1"/>
              </p:cNvSpPr>
              <p:nvPr/>
            </p:nvSpPr>
            <p:spPr bwMode="auto">
              <a:xfrm>
                <a:off x="269748" y="-414999"/>
                <a:ext cx="222848" cy="288000"/>
              </a:xfrm>
              <a:prstGeom prst="rect">
                <a:avLst/>
              </a:prstGeom>
              <a:solidFill>
                <a:srgbClr val="01567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9" name="Freeform 6"/>
              <p:cNvSpPr>
                <a:spLocks/>
              </p:cNvSpPr>
              <p:nvPr/>
            </p:nvSpPr>
            <p:spPr bwMode="auto">
              <a:xfrm>
                <a:off x="492596" y="-414999"/>
                <a:ext cx="222848" cy="288000"/>
              </a:xfrm>
              <a:custGeom>
                <a:avLst/>
                <a:gdLst/>
                <a:ahLst/>
                <a:cxnLst>
                  <a:cxn ang="0">
                    <a:pos x="2764" y="2523"/>
                  </a:cxn>
                  <a:cxn ang="0">
                    <a:pos x="2764" y="2162"/>
                  </a:cxn>
                  <a:cxn ang="0">
                    <a:pos x="2764" y="1802"/>
                  </a:cxn>
                  <a:cxn ang="0">
                    <a:pos x="2764" y="1502"/>
                  </a:cxn>
                  <a:cxn ang="0">
                    <a:pos x="2764" y="1142"/>
                  </a:cxn>
                  <a:cxn ang="0">
                    <a:pos x="2764" y="841"/>
                  </a:cxn>
                  <a:cxn ang="0">
                    <a:pos x="2764" y="481"/>
                  </a:cxn>
                  <a:cxn ang="0">
                    <a:pos x="2764" y="120"/>
                  </a:cxn>
                  <a:cxn ang="0">
                    <a:pos x="2584" y="0"/>
                  </a:cxn>
                  <a:cxn ang="0">
                    <a:pos x="2224" y="0"/>
                  </a:cxn>
                  <a:cxn ang="0">
                    <a:pos x="1863" y="0"/>
                  </a:cxn>
                  <a:cxn ang="0">
                    <a:pos x="1503" y="0"/>
                  </a:cxn>
                  <a:cxn ang="0">
                    <a:pos x="1202" y="0"/>
                  </a:cxn>
                  <a:cxn ang="0">
                    <a:pos x="841" y="0"/>
                  </a:cxn>
                  <a:cxn ang="0">
                    <a:pos x="481" y="0"/>
                  </a:cxn>
                  <a:cxn ang="0">
                    <a:pos x="121" y="0"/>
                  </a:cxn>
                  <a:cxn ang="0">
                    <a:pos x="0" y="120"/>
                  </a:cxn>
                  <a:cxn ang="0">
                    <a:pos x="0" y="481"/>
                  </a:cxn>
                  <a:cxn ang="0">
                    <a:pos x="0" y="841"/>
                  </a:cxn>
                  <a:cxn ang="0">
                    <a:pos x="0" y="1142"/>
                  </a:cxn>
                  <a:cxn ang="0">
                    <a:pos x="0" y="1502"/>
                  </a:cxn>
                  <a:cxn ang="0">
                    <a:pos x="0" y="1802"/>
                  </a:cxn>
                  <a:cxn ang="0">
                    <a:pos x="0" y="2162"/>
                  </a:cxn>
                  <a:cxn ang="0">
                    <a:pos x="0" y="2523"/>
                  </a:cxn>
                  <a:cxn ang="0">
                    <a:pos x="121" y="2703"/>
                  </a:cxn>
                  <a:cxn ang="0">
                    <a:pos x="481" y="2703"/>
                  </a:cxn>
                  <a:cxn ang="0">
                    <a:pos x="841" y="2703"/>
                  </a:cxn>
                  <a:cxn ang="0">
                    <a:pos x="1202" y="2703"/>
                  </a:cxn>
                  <a:cxn ang="0">
                    <a:pos x="1503" y="2703"/>
                  </a:cxn>
                  <a:cxn ang="0">
                    <a:pos x="1863" y="2703"/>
                  </a:cxn>
                  <a:cxn ang="0">
                    <a:pos x="2224" y="2703"/>
                  </a:cxn>
                  <a:cxn ang="0">
                    <a:pos x="2584" y="2703"/>
                  </a:cxn>
                </a:cxnLst>
                <a:rect l="0" t="0" r="r" b="b"/>
                <a:pathLst>
                  <a:path w="2764" h="2703">
                    <a:moveTo>
                      <a:pt x="2764" y="2703"/>
                    </a:moveTo>
                    <a:lnTo>
                      <a:pt x="2764" y="2523"/>
                    </a:lnTo>
                    <a:lnTo>
                      <a:pt x="2764" y="2343"/>
                    </a:lnTo>
                    <a:lnTo>
                      <a:pt x="2764" y="2162"/>
                    </a:lnTo>
                    <a:lnTo>
                      <a:pt x="2764" y="1983"/>
                    </a:lnTo>
                    <a:lnTo>
                      <a:pt x="2764" y="1802"/>
                    </a:lnTo>
                    <a:lnTo>
                      <a:pt x="2764" y="1682"/>
                    </a:lnTo>
                    <a:lnTo>
                      <a:pt x="2764" y="1502"/>
                    </a:lnTo>
                    <a:lnTo>
                      <a:pt x="2764" y="1321"/>
                    </a:lnTo>
                    <a:lnTo>
                      <a:pt x="2764" y="1142"/>
                    </a:lnTo>
                    <a:lnTo>
                      <a:pt x="2764" y="961"/>
                    </a:lnTo>
                    <a:lnTo>
                      <a:pt x="2764" y="841"/>
                    </a:lnTo>
                    <a:lnTo>
                      <a:pt x="2764" y="661"/>
                    </a:lnTo>
                    <a:lnTo>
                      <a:pt x="2764" y="481"/>
                    </a:lnTo>
                    <a:lnTo>
                      <a:pt x="2764" y="301"/>
                    </a:lnTo>
                    <a:lnTo>
                      <a:pt x="2764" y="120"/>
                    </a:lnTo>
                    <a:lnTo>
                      <a:pt x="2764" y="0"/>
                    </a:lnTo>
                    <a:lnTo>
                      <a:pt x="2584" y="0"/>
                    </a:lnTo>
                    <a:lnTo>
                      <a:pt x="2403" y="0"/>
                    </a:lnTo>
                    <a:lnTo>
                      <a:pt x="2224" y="0"/>
                    </a:lnTo>
                    <a:lnTo>
                      <a:pt x="2043" y="0"/>
                    </a:lnTo>
                    <a:lnTo>
                      <a:pt x="1863" y="0"/>
                    </a:lnTo>
                    <a:lnTo>
                      <a:pt x="1683" y="0"/>
                    </a:lnTo>
                    <a:lnTo>
                      <a:pt x="1503" y="0"/>
                    </a:lnTo>
                    <a:lnTo>
                      <a:pt x="1383" y="0"/>
                    </a:lnTo>
                    <a:lnTo>
                      <a:pt x="1202" y="0"/>
                    </a:lnTo>
                    <a:lnTo>
                      <a:pt x="1021" y="0"/>
                    </a:lnTo>
                    <a:lnTo>
                      <a:pt x="841" y="0"/>
                    </a:lnTo>
                    <a:lnTo>
                      <a:pt x="661" y="0"/>
                    </a:lnTo>
                    <a:lnTo>
                      <a:pt x="481" y="0"/>
                    </a:lnTo>
                    <a:lnTo>
                      <a:pt x="300" y="0"/>
                    </a:lnTo>
                    <a:lnTo>
                      <a:pt x="121"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1" y="2703"/>
                    </a:lnTo>
                    <a:lnTo>
                      <a:pt x="300" y="2703"/>
                    </a:lnTo>
                    <a:lnTo>
                      <a:pt x="481" y="2703"/>
                    </a:lnTo>
                    <a:lnTo>
                      <a:pt x="661" y="2703"/>
                    </a:lnTo>
                    <a:lnTo>
                      <a:pt x="841" y="2703"/>
                    </a:lnTo>
                    <a:lnTo>
                      <a:pt x="1021" y="2703"/>
                    </a:lnTo>
                    <a:lnTo>
                      <a:pt x="1202" y="2703"/>
                    </a:lnTo>
                    <a:lnTo>
                      <a:pt x="1383" y="2703"/>
                    </a:lnTo>
                    <a:lnTo>
                      <a:pt x="1503" y="2703"/>
                    </a:lnTo>
                    <a:lnTo>
                      <a:pt x="1683" y="2703"/>
                    </a:lnTo>
                    <a:lnTo>
                      <a:pt x="1863" y="2703"/>
                    </a:lnTo>
                    <a:lnTo>
                      <a:pt x="2043" y="2703"/>
                    </a:lnTo>
                    <a:lnTo>
                      <a:pt x="2224" y="2703"/>
                    </a:lnTo>
                    <a:lnTo>
                      <a:pt x="2403" y="2703"/>
                    </a:lnTo>
                    <a:lnTo>
                      <a:pt x="2584" y="2703"/>
                    </a:lnTo>
                    <a:lnTo>
                      <a:pt x="2764" y="2703"/>
                    </a:lnTo>
                    <a:close/>
                  </a:path>
                </a:pathLst>
              </a:custGeom>
              <a:solidFill>
                <a:srgbClr val="1E698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0" name="Freeform 7"/>
              <p:cNvSpPr>
                <a:spLocks/>
              </p:cNvSpPr>
              <p:nvPr/>
            </p:nvSpPr>
            <p:spPr bwMode="auto">
              <a:xfrm>
                <a:off x="715444" y="-414999"/>
                <a:ext cx="222848" cy="288000"/>
              </a:xfrm>
              <a:custGeom>
                <a:avLst/>
                <a:gdLst/>
                <a:ahLst/>
                <a:cxnLst>
                  <a:cxn ang="0">
                    <a:pos x="2704" y="2523"/>
                  </a:cxn>
                  <a:cxn ang="0">
                    <a:pos x="2704" y="2162"/>
                  </a:cxn>
                  <a:cxn ang="0">
                    <a:pos x="2704" y="1802"/>
                  </a:cxn>
                  <a:cxn ang="0">
                    <a:pos x="2704" y="1502"/>
                  </a:cxn>
                  <a:cxn ang="0">
                    <a:pos x="2704" y="1142"/>
                  </a:cxn>
                  <a:cxn ang="0">
                    <a:pos x="2704" y="841"/>
                  </a:cxn>
                  <a:cxn ang="0">
                    <a:pos x="2704" y="481"/>
                  </a:cxn>
                  <a:cxn ang="0">
                    <a:pos x="2704" y="120"/>
                  </a:cxn>
                  <a:cxn ang="0">
                    <a:pos x="2524" y="0"/>
                  </a:cxn>
                  <a:cxn ang="0">
                    <a:pos x="2163" y="0"/>
                  </a:cxn>
                  <a:cxn ang="0">
                    <a:pos x="1803" y="0"/>
                  </a:cxn>
                  <a:cxn ang="0">
                    <a:pos x="1502" y="0"/>
                  </a:cxn>
                  <a:cxn ang="0">
                    <a:pos x="1142"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142" y="2703"/>
                  </a:cxn>
                  <a:cxn ang="0">
                    <a:pos x="1502" y="2703"/>
                  </a:cxn>
                  <a:cxn ang="0">
                    <a:pos x="1803" y="2703"/>
                  </a:cxn>
                  <a:cxn ang="0">
                    <a:pos x="2163" y="2703"/>
                  </a:cxn>
                  <a:cxn ang="0">
                    <a:pos x="2524" y="2703"/>
                  </a:cxn>
                </a:cxnLst>
                <a:rect l="0" t="0" r="r" b="b"/>
                <a:pathLst>
                  <a:path w="2704" h="2703">
                    <a:moveTo>
                      <a:pt x="2704" y="2703"/>
                    </a:moveTo>
                    <a:lnTo>
                      <a:pt x="2704" y="2523"/>
                    </a:lnTo>
                    <a:lnTo>
                      <a:pt x="2704" y="2343"/>
                    </a:lnTo>
                    <a:lnTo>
                      <a:pt x="2704" y="2162"/>
                    </a:lnTo>
                    <a:lnTo>
                      <a:pt x="2704" y="1983"/>
                    </a:lnTo>
                    <a:lnTo>
                      <a:pt x="2704" y="1802"/>
                    </a:lnTo>
                    <a:lnTo>
                      <a:pt x="2704" y="1682"/>
                    </a:lnTo>
                    <a:lnTo>
                      <a:pt x="2704" y="1502"/>
                    </a:lnTo>
                    <a:lnTo>
                      <a:pt x="2704" y="1321"/>
                    </a:lnTo>
                    <a:lnTo>
                      <a:pt x="2704" y="1142"/>
                    </a:lnTo>
                    <a:lnTo>
                      <a:pt x="2704" y="961"/>
                    </a:lnTo>
                    <a:lnTo>
                      <a:pt x="2704" y="841"/>
                    </a:lnTo>
                    <a:lnTo>
                      <a:pt x="2704" y="661"/>
                    </a:lnTo>
                    <a:lnTo>
                      <a:pt x="2704" y="481"/>
                    </a:lnTo>
                    <a:lnTo>
                      <a:pt x="2704" y="301"/>
                    </a:lnTo>
                    <a:lnTo>
                      <a:pt x="2704" y="120"/>
                    </a:lnTo>
                    <a:lnTo>
                      <a:pt x="2704" y="0"/>
                    </a:lnTo>
                    <a:lnTo>
                      <a:pt x="2524" y="0"/>
                    </a:lnTo>
                    <a:lnTo>
                      <a:pt x="2343" y="0"/>
                    </a:lnTo>
                    <a:lnTo>
                      <a:pt x="2163" y="0"/>
                    </a:lnTo>
                    <a:lnTo>
                      <a:pt x="1983" y="0"/>
                    </a:lnTo>
                    <a:lnTo>
                      <a:pt x="1803" y="0"/>
                    </a:lnTo>
                    <a:lnTo>
                      <a:pt x="1683" y="0"/>
                    </a:lnTo>
                    <a:lnTo>
                      <a:pt x="1502" y="0"/>
                    </a:lnTo>
                    <a:lnTo>
                      <a:pt x="1321" y="0"/>
                    </a:lnTo>
                    <a:lnTo>
                      <a:pt x="1142" y="0"/>
                    </a:lnTo>
                    <a:lnTo>
                      <a:pt x="961" y="0"/>
                    </a:lnTo>
                    <a:lnTo>
                      <a:pt x="841" y="0"/>
                    </a:lnTo>
                    <a:lnTo>
                      <a:pt x="661" y="0"/>
                    </a:lnTo>
                    <a:lnTo>
                      <a:pt x="480" y="0"/>
                    </a:lnTo>
                    <a:lnTo>
                      <a:pt x="301"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1" y="2703"/>
                    </a:lnTo>
                    <a:lnTo>
                      <a:pt x="480" y="2703"/>
                    </a:lnTo>
                    <a:lnTo>
                      <a:pt x="661" y="2703"/>
                    </a:lnTo>
                    <a:lnTo>
                      <a:pt x="841" y="2703"/>
                    </a:lnTo>
                    <a:lnTo>
                      <a:pt x="961" y="2703"/>
                    </a:lnTo>
                    <a:lnTo>
                      <a:pt x="1142" y="2703"/>
                    </a:lnTo>
                    <a:lnTo>
                      <a:pt x="1321" y="2703"/>
                    </a:lnTo>
                    <a:lnTo>
                      <a:pt x="1502" y="2703"/>
                    </a:lnTo>
                    <a:lnTo>
                      <a:pt x="1683" y="2703"/>
                    </a:lnTo>
                    <a:lnTo>
                      <a:pt x="1803" y="2703"/>
                    </a:lnTo>
                    <a:lnTo>
                      <a:pt x="1983" y="2703"/>
                    </a:lnTo>
                    <a:lnTo>
                      <a:pt x="2163" y="2703"/>
                    </a:lnTo>
                    <a:lnTo>
                      <a:pt x="2343" y="2703"/>
                    </a:lnTo>
                    <a:lnTo>
                      <a:pt x="2524" y="2703"/>
                    </a:lnTo>
                    <a:lnTo>
                      <a:pt x="2704" y="2703"/>
                    </a:lnTo>
                    <a:close/>
                  </a:path>
                </a:pathLst>
              </a:custGeom>
              <a:solidFill>
                <a:srgbClr val="3B7C9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1" name="Freeform 8"/>
              <p:cNvSpPr>
                <a:spLocks/>
              </p:cNvSpPr>
              <p:nvPr/>
            </p:nvSpPr>
            <p:spPr bwMode="auto">
              <a:xfrm>
                <a:off x="938292" y="-414999"/>
                <a:ext cx="222848" cy="288000"/>
              </a:xfrm>
              <a:custGeom>
                <a:avLst/>
                <a:gdLst/>
                <a:ahLst/>
                <a:cxnLst>
                  <a:cxn ang="0">
                    <a:pos x="2764" y="2523"/>
                  </a:cxn>
                  <a:cxn ang="0">
                    <a:pos x="2764" y="2162"/>
                  </a:cxn>
                  <a:cxn ang="0">
                    <a:pos x="2764" y="1802"/>
                  </a:cxn>
                  <a:cxn ang="0">
                    <a:pos x="2764" y="1502"/>
                  </a:cxn>
                  <a:cxn ang="0">
                    <a:pos x="2764" y="1142"/>
                  </a:cxn>
                  <a:cxn ang="0">
                    <a:pos x="2764" y="841"/>
                  </a:cxn>
                  <a:cxn ang="0">
                    <a:pos x="2764" y="481"/>
                  </a:cxn>
                  <a:cxn ang="0">
                    <a:pos x="2764" y="120"/>
                  </a:cxn>
                  <a:cxn ang="0">
                    <a:pos x="2583" y="0"/>
                  </a:cxn>
                  <a:cxn ang="0">
                    <a:pos x="2223" y="0"/>
                  </a:cxn>
                  <a:cxn ang="0">
                    <a:pos x="1862" y="0"/>
                  </a:cxn>
                  <a:cxn ang="0">
                    <a:pos x="1502" y="0"/>
                  </a:cxn>
                  <a:cxn ang="0">
                    <a:pos x="1201"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201" y="2703"/>
                  </a:cxn>
                  <a:cxn ang="0">
                    <a:pos x="1502" y="2703"/>
                  </a:cxn>
                  <a:cxn ang="0">
                    <a:pos x="1862" y="2703"/>
                  </a:cxn>
                  <a:cxn ang="0">
                    <a:pos x="2223" y="2703"/>
                  </a:cxn>
                  <a:cxn ang="0">
                    <a:pos x="2583" y="2703"/>
                  </a:cxn>
                </a:cxnLst>
                <a:rect l="0" t="0" r="r" b="b"/>
                <a:pathLst>
                  <a:path w="2764" h="2703">
                    <a:moveTo>
                      <a:pt x="2764" y="2703"/>
                    </a:moveTo>
                    <a:lnTo>
                      <a:pt x="2764" y="2523"/>
                    </a:lnTo>
                    <a:lnTo>
                      <a:pt x="2764" y="2343"/>
                    </a:lnTo>
                    <a:lnTo>
                      <a:pt x="2764" y="2162"/>
                    </a:lnTo>
                    <a:lnTo>
                      <a:pt x="2764" y="1983"/>
                    </a:lnTo>
                    <a:lnTo>
                      <a:pt x="2764" y="1802"/>
                    </a:lnTo>
                    <a:lnTo>
                      <a:pt x="2764" y="1682"/>
                    </a:lnTo>
                    <a:lnTo>
                      <a:pt x="2764" y="1502"/>
                    </a:lnTo>
                    <a:lnTo>
                      <a:pt x="2764" y="1321"/>
                    </a:lnTo>
                    <a:lnTo>
                      <a:pt x="2764" y="1142"/>
                    </a:lnTo>
                    <a:lnTo>
                      <a:pt x="2764" y="961"/>
                    </a:lnTo>
                    <a:lnTo>
                      <a:pt x="2764" y="841"/>
                    </a:lnTo>
                    <a:lnTo>
                      <a:pt x="2764" y="661"/>
                    </a:lnTo>
                    <a:lnTo>
                      <a:pt x="2764" y="481"/>
                    </a:lnTo>
                    <a:lnTo>
                      <a:pt x="2764" y="301"/>
                    </a:lnTo>
                    <a:lnTo>
                      <a:pt x="2764" y="120"/>
                    </a:lnTo>
                    <a:lnTo>
                      <a:pt x="2764" y="0"/>
                    </a:lnTo>
                    <a:lnTo>
                      <a:pt x="2583" y="0"/>
                    </a:lnTo>
                    <a:lnTo>
                      <a:pt x="2403" y="0"/>
                    </a:lnTo>
                    <a:lnTo>
                      <a:pt x="2223" y="0"/>
                    </a:lnTo>
                    <a:lnTo>
                      <a:pt x="2042" y="0"/>
                    </a:lnTo>
                    <a:lnTo>
                      <a:pt x="1862" y="0"/>
                    </a:lnTo>
                    <a:lnTo>
                      <a:pt x="1682" y="0"/>
                    </a:lnTo>
                    <a:lnTo>
                      <a:pt x="1502" y="0"/>
                    </a:lnTo>
                    <a:lnTo>
                      <a:pt x="1382" y="0"/>
                    </a:lnTo>
                    <a:lnTo>
                      <a:pt x="1201" y="0"/>
                    </a:lnTo>
                    <a:lnTo>
                      <a:pt x="1021" y="0"/>
                    </a:lnTo>
                    <a:lnTo>
                      <a:pt x="841" y="0"/>
                    </a:lnTo>
                    <a:lnTo>
                      <a:pt x="661" y="0"/>
                    </a:lnTo>
                    <a:lnTo>
                      <a:pt x="480" y="0"/>
                    </a:lnTo>
                    <a:lnTo>
                      <a:pt x="300"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0" y="2703"/>
                    </a:lnTo>
                    <a:lnTo>
                      <a:pt x="480" y="2703"/>
                    </a:lnTo>
                    <a:lnTo>
                      <a:pt x="661" y="2703"/>
                    </a:lnTo>
                    <a:lnTo>
                      <a:pt x="841" y="2703"/>
                    </a:lnTo>
                    <a:lnTo>
                      <a:pt x="1021" y="2703"/>
                    </a:lnTo>
                    <a:lnTo>
                      <a:pt x="1201" y="2703"/>
                    </a:lnTo>
                    <a:lnTo>
                      <a:pt x="1382" y="2703"/>
                    </a:lnTo>
                    <a:lnTo>
                      <a:pt x="1502" y="2703"/>
                    </a:lnTo>
                    <a:lnTo>
                      <a:pt x="1682" y="2703"/>
                    </a:lnTo>
                    <a:lnTo>
                      <a:pt x="1862" y="2703"/>
                    </a:lnTo>
                    <a:lnTo>
                      <a:pt x="2042" y="2703"/>
                    </a:lnTo>
                    <a:lnTo>
                      <a:pt x="2223" y="2703"/>
                    </a:lnTo>
                    <a:lnTo>
                      <a:pt x="2403" y="2703"/>
                    </a:lnTo>
                    <a:lnTo>
                      <a:pt x="2583" y="2703"/>
                    </a:lnTo>
                    <a:lnTo>
                      <a:pt x="2764" y="2703"/>
                    </a:lnTo>
                    <a:close/>
                  </a:path>
                </a:pathLst>
              </a:custGeom>
              <a:solidFill>
                <a:srgbClr val="5890A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2" name="Freeform 9"/>
              <p:cNvSpPr>
                <a:spLocks/>
              </p:cNvSpPr>
              <p:nvPr/>
            </p:nvSpPr>
            <p:spPr bwMode="auto">
              <a:xfrm>
                <a:off x="1161140" y="-414999"/>
                <a:ext cx="222848" cy="288000"/>
              </a:xfrm>
              <a:custGeom>
                <a:avLst/>
                <a:gdLst/>
                <a:ahLst/>
                <a:cxnLst>
                  <a:cxn ang="0">
                    <a:pos x="2704" y="2523"/>
                  </a:cxn>
                  <a:cxn ang="0">
                    <a:pos x="2704" y="2162"/>
                  </a:cxn>
                  <a:cxn ang="0">
                    <a:pos x="2704" y="1802"/>
                  </a:cxn>
                  <a:cxn ang="0">
                    <a:pos x="2704" y="1502"/>
                  </a:cxn>
                  <a:cxn ang="0">
                    <a:pos x="2704" y="1142"/>
                  </a:cxn>
                  <a:cxn ang="0">
                    <a:pos x="2704" y="841"/>
                  </a:cxn>
                  <a:cxn ang="0">
                    <a:pos x="2704" y="481"/>
                  </a:cxn>
                  <a:cxn ang="0">
                    <a:pos x="2704" y="120"/>
                  </a:cxn>
                  <a:cxn ang="0">
                    <a:pos x="2523" y="0"/>
                  </a:cxn>
                  <a:cxn ang="0">
                    <a:pos x="2163" y="0"/>
                  </a:cxn>
                  <a:cxn ang="0">
                    <a:pos x="1802" y="0"/>
                  </a:cxn>
                  <a:cxn ang="0">
                    <a:pos x="1501" y="0"/>
                  </a:cxn>
                  <a:cxn ang="0">
                    <a:pos x="1141"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141" y="2703"/>
                  </a:cxn>
                  <a:cxn ang="0">
                    <a:pos x="1501" y="2703"/>
                  </a:cxn>
                  <a:cxn ang="0">
                    <a:pos x="1802" y="2703"/>
                  </a:cxn>
                  <a:cxn ang="0">
                    <a:pos x="2163" y="2703"/>
                  </a:cxn>
                  <a:cxn ang="0">
                    <a:pos x="2523" y="2703"/>
                  </a:cxn>
                </a:cxnLst>
                <a:rect l="0" t="0" r="r" b="b"/>
                <a:pathLst>
                  <a:path w="2704" h="2703">
                    <a:moveTo>
                      <a:pt x="2704" y="2703"/>
                    </a:moveTo>
                    <a:lnTo>
                      <a:pt x="2704" y="2523"/>
                    </a:lnTo>
                    <a:lnTo>
                      <a:pt x="2704" y="2343"/>
                    </a:lnTo>
                    <a:lnTo>
                      <a:pt x="2704" y="2162"/>
                    </a:lnTo>
                    <a:lnTo>
                      <a:pt x="2704" y="1983"/>
                    </a:lnTo>
                    <a:lnTo>
                      <a:pt x="2704" y="1802"/>
                    </a:lnTo>
                    <a:lnTo>
                      <a:pt x="2704" y="1682"/>
                    </a:lnTo>
                    <a:lnTo>
                      <a:pt x="2704" y="1502"/>
                    </a:lnTo>
                    <a:lnTo>
                      <a:pt x="2704" y="1321"/>
                    </a:lnTo>
                    <a:lnTo>
                      <a:pt x="2704" y="1142"/>
                    </a:lnTo>
                    <a:lnTo>
                      <a:pt x="2704" y="961"/>
                    </a:lnTo>
                    <a:lnTo>
                      <a:pt x="2704" y="841"/>
                    </a:lnTo>
                    <a:lnTo>
                      <a:pt x="2704" y="661"/>
                    </a:lnTo>
                    <a:lnTo>
                      <a:pt x="2704" y="481"/>
                    </a:lnTo>
                    <a:lnTo>
                      <a:pt x="2704" y="301"/>
                    </a:lnTo>
                    <a:lnTo>
                      <a:pt x="2704" y="120"/>
                    </a:lnTo>
                    <a:lnTo>
                      <a:pt x="2704" y="0"/>
                    </a:lnTo>
                    <a:lnTo>
                      <a:pt x="2523" y="0"/>
                    </a:lnTo>
                    <a:lnTo>
                      <a:pt x="2342" y="0"/>
                    </a:lnTo>
                    <a:lnTo>
                      <a:pt x="2163" y="0"/>
                    </a:lnTo>
                    <a:lnTo>
                      <a:pt x="1982" y="0"/>
                    </a:lnTo>
                    <a:lnTo>
                      <a:pt x="1802" y="0"/>
                    </a:lnTo>
                    <a:lnTo>
                      <a:pt x="1682" y="0"/>
                    </a:lnTo>
                    <a:lnTo>
                      <a:pt x="1501" y="0"/>
                    </a:lnTo>
                    <a:lnTo>
                      <a:pt x="1322" y="0"/>
                    </a:lnTo>
                    <a:lnTo>
                      <a:pt x="1141" y="0"/>
                    </a:lnTo>
                    <a:lnTo>
                      <a:pt x="961" y="0"/>
                    </a:lnTo>
                    <a:lnTo>
                      <a:pt x="841" y="0"/>
                    </a:lnTo>
                    <a:lnTo>
                      <a:pt x="660" y="0"/>
                    </a:lnTo>
                    <a:lnTo>
                      <a:pt x="480" y="0"/>
                    </a:lnTo>
                    <a:lnTo>
                      <a:pt x="300"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0" y="2703"/>
                    </a:lnTo>
                    <a:lnTo>
                      <a:pt x="480" y="2703"/>
                    </a:lnTo>
                    <a:lnTo>
                      <a:pt x="660" y="2703"/>
                    </a:lnTo>
                    <a:lnTo>
                      <a:pt x="841" y="2703"/>
                    </a:lnTo>
                    <a:lnTo>
                      <a:pt x="961" y="2703"/>
                    </a:lnTo>
                    <a:lnTo>
                      <a:pt x="1141" y="2703"/>
                    </a:lnTo>
                    <a:lnTo>
                      <a:pt x="1322" y="2703"/>
                    </a:lnTo>
                    <a:lnTo>
                      <a:pt x="1501" y="2703"/>
                    </a:lnTo>
                    <a:lnTo>
                      <a:pt x="1682" y="2703"/>
                    </a:lnTo>
                    <a:lnTo>
                      <a:pt x="1802" y="2703"/>
                    </a:lnTo>
                    <a:lnTo>
                      <a:pt x="1982" y="2703"/>
                    </a:lnTo>
                    <a:lnTo>
                      <a:pt x="2163" y="2703"/>
                    </a:lnTo>
                    <a:lnTo>
                      <a:pt x="2342" y="2703"/>
                    </a:lnTo>
                    <a:lnTo>
                      <a:pt x="2523" y="2703"/>
                    </a:lnTo>
                    <a:lnTo>
                      <a:pt x="2704" y="2703"/>
                    </a:lnTo>
                    <a:close/>
                  </a:path>
                </a:pathLst>
              </a:custGeom>
              <a:solidFill>
                <a:srgbClr val="75A3B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3" name="Rectangle 10"/>
              <p:cNvSpPr>
                <a:spLocks noChangeArrowheads="1"/>
              </p:cNvSpPr>
              <p:nvPr/>
            </p:nvSpPr>
            <p:spPr bwMode="auto">
              <a:xfrm>
                <a:off x="1383988" y="-414999"/>
                <a:ext cx="222848" cy="288000"/>
              </a:xfrm>
              <a:prstGeom prst="rect">
                <a:avLst/>
              </a:prstGeom>
              <a:solidFill>
                <a:srgbClr val="92B6C8"/>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98" name="Grupo 97"/>
            <p:cNvGrpSpPr/>
            <p:nvPr/>
          </p:nvGrpSpPr>
          <p:grpSpPr>
            <a:xfrm>
              <a:off x="10239455" y="1193267"/>
              <a:ext cx="1337088" cy="288000"/>
              <a:chOff x="1653737" y="-414999"/>
              <a:chExt cx="1337088" cy="288000"/>
            </a:xfrm>
          </p:grpSpPr>
          <p:sp>
            <p:nvSpPr>
              <p:cNvPr id="172" name="Rectangle 11"/>
              <p:cNvSpPr>
                <a:spLocks noChangeArrowheads="1"/>
              </p:cNvSpPr>
              <p:nvPr/>
            </p:nvSpPr>
            <p:spPr bwMode="auto">
              <a:xfrm>
                <a:off x="1653737" y="-414999"/>
                <a:ext cx="222848" cy="288000"/>
              </a:xfrm>
              <a:prstGeom prst="rect">
                <a:avLst/>
              </a:prstGeom>
              <a:solidFill>
                <a:srgbClr val="BEBE7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3" name="Freeform 13"/>
              <p:cNvSpPr>
                <a:spLocks/>
              </p:cNvSpPr>
              <p:nvPr/>
            </p:nvSpPr>
            <p:spPr bwMode="auto">
              <a:xfrm>
                <a:off x="1876585"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3"/>
                  </a:cxn>
                  <a:cxn ang="0">
                    <a:pos x="2731" y="854"/>
                  </a:cxn>
                  <a:cxn ang="0">
                    <a:pos x="2731" y="1195"/>
                  </a:cxn>
                  <a:cxn ang="0">
                    <a:pos x="2731" y="1537"/>
                  </a:cxn>
                  <a:cxn ang="0">
                    <a:pos x="2731" y="1877"/>
                  </a:cxn>
                  <a:cxn ang="0">
                    <a:pos x="2731" y="2219"/>
                  </a:cxn>
                  <a:cxn ang="0">
                    <a:pos x="2731" y="2560"/>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0" y="0"/>
                    </a:lnTo>
                    <a:lnTo>
                      <a:pt x="342" y="0"/>
                    </a:lnTo>
                    <a:lnTo>
                      <a:pt x="512" y="0"/>
                    </a:lnTo>
                    <a:lnTo>
                      <a:pt x="683" y="0"/>
                    </a:lnTo>
                    <a:lnTo>
                      <a:pt x="853" y="0"/>
                    </a:lnTo>
                    <a:lnTo>
                      <a:pt x="1023" y="0"/>
                    </a:lnTo>
                    <a:lnTo>
                      <a:pt x="1195" y="0"/>
                    </a:lnTo>
                    <a:lnTo>
                      <a:pt x="1365" y="0"/>
                    </a:lnTo>
                    <a:lnTo>
                      <a:pt x="1536" y="0"/>
                    </a:lnTo>
                    <a:lnTo>
                      <a:pt x="1706" y="0"/>
                    </a:lnTo>
                    <a:lnTo>
                      <a:pt x="1878" y="0"/>
                    </a:lnTo>
                    <a:lnTo>
                      <a:pt x="2048" y="0"/>
                    </a:lnTo>
                    <a:lnTo>
                      <a:pt x="2219" y="0"/>
                    </a:lnTo>
                    <a:lnTo>
                      <a:pt x="2389" y="0"/>
                    </a:lnTo>
                    <a:lnTo>
                      <a:pt x="2561" y="0"/>
                    </a:lnTo>
                    <a:lnTo>
                      <a:pt x="2731" y="0"/>
                    </a:lnTo>
                    <a:lnTo>
                      <a:pt x="2731" y="171"/>
                    </a:lnTo>
                    <a:lnTo>
                      <a:pt x="2731" y="341"/>
                    </a:lnTo>
                    <a:lnTo>
                      <a:pt x="2731" y="513"/>
                    </a:lnTo>
                    <a:lnTo>
                      <a:pt x="2731" y="683"/>
                    </a:lnTo>
                    <a:lnTo>
                      <a:pt x="2731" y="854"/>
                    </a:lnTo>
                    <a:lnTo>
                      <a:pt x="2731" y="1024"/>
                    </a:lnTo>
                    <a:lnTo>
                      <a:pt x="2731" y="1195"/>
                    </a:lnTo>
                    <a:lnTo>
                      <a:pt x="2731" y="1366"/>
                    </a:lnTo>
                    <a:lnTo>
                      <a:pt x="2731" y="1537"/>
                    </a:lnTo>
                    <a:lnTo>
                      <a:pt x="2731" y="1707"/>
                    </a:lnTo>
                    <a:lnTo>
                      <a:pt x="2731" y="1877"/>
                    </a:lnTo>
                    <a:lnTo>
                      <a:pt x="2731" y="2049"/>
                    </a:lnTo>
                    <a:lnTo>
                      <a:pt x="2731" y="2219"/>
                    </a:lnTo>
                    <a:lnTo>
                      <a:pt x="2731" y="2390"/>
                    </a:lnTo>
                    <a:lnTo>
                      <a:pt x="2731" y="2560"/>
                    </a:lnTo>
                    <a:lnTo>
                      <a:pt x="2731" y="2731"/>
                    </a:lnTo>
                    <a:lnTo>
                      <a:pt x="2561" y="2731"/>
                    </a:lnTo>
                    <a:lnTo>
                      <a:pt x="2389" y="2731"/>
                    </a:lnTo>
                    <a:lnTo>
                      <a:pt x="2219" y="2731"/>
                    </a:lnTo>
                    <a:lnTo>
                      <a:pt x="2048" y="2731"/>
                    </a:lnTo>
                    <a:lnTo>
                      <a:pt x="1878" y="2731"/>
                    </a:lnTo>
                    <a:lnTo>
                      <a:pt x="1706" y="2731"/>
                    </a:lnTo>
                    <a:lnTo>
                      <a:pt x="1536" y="2731"/>
                    </a:lnTo>
                    <a:lnTo>
                      <a:pt x="1365" y="2731"/>
                    </a:lnTo>
                    <a:lnTo>
                      <a:pt x="1195" y="2731"/>
                    </a:lnTo>
                    <a:lnTo>
                      <a:pt x="1023" y="2731"/>
                    </a:lnTo>
                    <a:lnTo>
                      <a:pt x="853" y="2731"/>
                    </a:lnTo>
                    <a:lnTo>
                      <a:pt x="683" y="2731"/>
                    </a:lnTo>
                    <a:lnTo>
                      <a:pt x="512" y="2731"/>
                    </a:lnTo>
                    <a:lnTo>
                      <a:pt x="342" y="2731"/>
                    </a:lnTo>
                    <a:lnTo>
                      <a:pt x="170" y="2731"/>
                    </a:lnTo>
                    <a:lnTo>
                      <a:pt x="0" y="2731"/>
                    </a:lnTo>
                    <a:close/>
                  </a:path>
                </a:pathLst>
              </a:custGeom>
              <a:solidFill>
                <a:srgbClr val="C8C8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4" name="Freeform 14"/>
              <p:cNvSpPr>
                <a:spLocks/>
              </p:cNvSpPr>
              <p:nvPr/>
            </p:nvSpPr>
            <p:spPr bwMode="auto">
              <a:xfrm>
                <a:off x="2099433"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1" y="0"/>
                  </a:cxn>
                  <a:cxn ang="0">
                    <a:pos x="513" y="0"/>
                  </a:cxn>
                  <a:cxn ang="0">
                    <a:pos x="854" y="0"/>
                  </a:cxn>
                  <a:cxn ang="0">
                    <a:pos x="1196" y="0"/>
                  </a:cxn>
                  <a:cxn ang="0">
                    <a:pos x="1537" y="0"/>
                  </a:cxn>
                  <a:cxn ang="0">
                    <a:pos x="1879" y="0"/>
                  </a:cxn>
                  <a:cxn ang="0">
                    <a:pos x="2219" y="0"/>
                  </a:cxn>
                  <a:cxn ang="0">
                    <a:pos x="2561" y="0"/>
                  </a:cxn>
                  <a:cxn ang="0">
                    <a:pos x="2732" y="171"/>
                  </a:cxn>
                  <a:cxn ang="0">
                    <a:pos x="2732" y="513"/>
                  </a:cxn>
                  <a:cxn ang="0">
                    <a:pos x="2732" y="854"/>
                  </a:cxn>
                  <a:cxn ang="0">
                    <a:pos x="2732" y="1195"/>
                  </a:cxn>
                  <a:cxn ang="0">
                    <a:pos x="2732" y="1537"/>
                  </a:cxn>
                  <a:cxn ang="0">
                    <a:pos x="2732" y="1877"/>
                  </a:cxn>
                  <a:cxn ang="0">
                    <a:pos x="2732" y="2219"/>
                  </a:cxn>
                  <a:cxn ang="0">
                    <a:pos x="2732" y="2560"/>
                  </a:cxn>
                  <a:cxn ang="0">
                    <a:pos x="2561" y="2731"/>
                  </a:cxn>
                  <a:cxn ang="0">
                    <a:pos x="2219" y="2731"/>
                  </a:cxn>
                  <a:cxn ang="0">
                    <a:pos x="1879" y="2731"/>
                  </a:cxn>
                  <a:cxn ang="0">
                    <a:pos x="1537" y="2731"/>
                  </a:cxn>
                  <a:cxn ang="0">
                    <a:pos x="1196" y="2731"/>
                  </a:cxn>
                  <a:cxn ang="0">
                    <a:pos x="854" y="2731"/>
                  </a:cxn>
                  <a:cxn ang="0">
                    <a:pos x="513" y="2731"/>
                  </a:cxn>
                  <a:cxn ang="0">
                    <a:pos x="171" y="2731"/>
                  </a:cxn>
                </a:cxnLst>
                <a:rect l="0" t="0" r="r" b="b"/>
                <a:pathLst>
                  <a:path w="2732"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1" y="0"/>
                    </a:lnTo>
                    <a:lnTo>
                      <a:pt x="342" y="0"/>
                    </a:lnTo>
                    <a:lnTo>
                      <a:pt x="513" y="0"/>
                    </a:lnTo>
                    <a:lnTo>
                      <a:pt x="683" y="0"/>
                    </a:lnTo>
                    <a:lnTo>
                      <a:pt x="854" y="0"/>
                    </a:lnTo>
                    <a:lnTo>
                      <a:pt x="1024" y="0"/>
                    </a:lnTo>
                    <a:lnTo>
                      <a:pt x="1196" y="0"/>
                    </a:lnTo>
                    <a:lnTo>
                      <a:pt x="1366" y="0"/>
                    </a:lnTo>
                    <a:lnTo>
                      <a:pt x="1537" y="0"/>
                    </a:lnTo>
                    <a:lnTo>
                      <a:pt x="1707" y="0"/>
                    </a:lnTo>
                    <a:lnTo>
                      <a:pt x="1879" y="0"/>
                    </a:lnTo>
                    <a:lnTo>
                      <a:pt x="2049" y="0"/>
                    </a:lnTo>
                    <a:lnTo>
                      <a:pt x="2219" y="0"/>
                    </a:lnTo>
                    <a:lnTo>
                      <a:pt x="2390" y="0"/>
                    </a:lnTo>
                    <a:lnTo>
                      <a:pt x="2561" y="0"/>
                    </a:lnTo>
                    <a:lnTo>
                      <a:pt x="2732" y="0"/>
                    </a:lnTo>
                    <a:lnTo>
                      <a:pt x="2732" y="171"/>
                    </a:lnTo>
                    <a:lnTo>
                      <a:pt x="2732" y="341"/>
                    </a:lnTo>
                    <a:lnTo>
                      <a:pt x="2732" y="513"/>
                    </a:lnTo>
                    <a:lnTo>
                      <a:pt x="2732" y="683"/>
                    </a:lnTo>
                    <a:lnTo>
                      <a:pt x="2732" y="854"/>
                    </a:lnTo>
                    <a:lnTo>
                      <a:pt x="2732" y="1024"/>
                    </a:lnTo>
                    <a:lnTo>
                      <a:pt x="2732" y="1195"/>
                    </a:lnTo>
                    <a:lnTo>
                      <a:pt x="2732" y="1366"/>
                    </a:lnTo>
                    <a:lnTo>
                      <a:pt x="2732" y="1537"/>
                    </a:lnTo>
                    <a:lnTo>
                      <a:pt x="2732" y="1707"/>
                    </a:lnTo>
                    <a:lnTo>
                      <a:pt x="2732" y="1877"/>
                    </a:lnTo>
                    <a:lnTo>
                      <a:pt x="2732" y="2049"/>
                    </a:lnTo>
                    <a:lnTo>
                      <a:pt x="2732" y="2219"/>
                    </a:lnTo>
                    <a:lnTo>
                      <a:pt x="2732" y="2390"/>
                    </a:lnTo>
                    <a:lnTo>
                      <a:pt x="2732" y="2560"/>
                    </a:lnTo>
                    <a:lnTo>
                      <a:pt x="2732" y="2731"/>
                    </a:lnTo>
                    <a:lnTo>
                      <a:pt x="2561" y="2731"/>
                    </a:lnTo>
                    <a:lnTo>
                      <a:pt x="2390" y="2731"/>
                    </a:lnTo>
                    <a:lnTo>
                      <a:pt x="2219" y="2731"/>
                    </a:lnTo>
                    <a:lnTo>
                      <a:pt x="2049" y="2731"/>
                    </a:lnTo>
                    <a:lnTo>
                      <a:pt x="1879" y="2731"/>
                    </a:lnTo>
                    <a:lnTo>
                      <a:pt x="1707" y="2731"/>
                    </a:lnTo>
                    <a:lnTo>
                      <a:pt x="1537" y="2731"/>
                    </a:lnTo>
                    <a:lnTo>
                      <a:pt x="1366" y="2731"/>
                    </a:lnTo>
                    <a:lnTo>
                      <a:pt x="1196" y="2731"/>
                    </a:lnTo>
                    <a:lnTo>
                      <a:pt x="1024" y="2731"/>
                    </a:lnTo>
                    <a:lnTo>
                      <a:pt x="854" y="2731"/>
                    </a:lnTo>
                    <a:lnTo>
                      <a:pt x="683" y="2731"/>
                    </a:lnTo>
                    <a:lnTo>
                      <a:pt x="513" y="2731"/>
                    </a:lnTo>
                    <a:lnTo>
                      <a:pt x="342" y="2731"/>
                    </a:lnTo>
                    <a:lnTo>
                      <a:pt x="171" y="2731"/>
                    </a:lnTo>
                    <a:lnTo>
                      <a:pt x="0" y="2731"/>
                    </a:lnTo>
                    <a:close/>
                  </a:path>
                </a:pathLst>
              </a:custGeom>
              <a:solidFill>
                <a:srgbClr val="D2D2A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5" name="Freeform 15"/>
              <p:cNvSpPr>
                <a:spLocks/>
              </p:cNvSpPr>
              <p:nvPr/>
            </p:nvSpPr>
            <p:spPr bwMode="auto">
              <a:xfrm>
                <a:off x="2322281"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1" y="0"/>
                  </a:cxn>
                  <a:cxn ang="0">
                    <a:pos x="513" y="0"/>
                  </a:cxn>
                  <a:cxn ang="0">
                    <a:pos x="853" y="0"/>
                  </a:cxn>
                  <a:cxn ang="0">
                    <a:pos x="1195" y="0"/>
                  </a:cxn>
                  <a:cxn ang="0">
                    <a:pos x="1536" y="0"/>
                  </a:cxn>
                  <a:cxn ang="0">
                    <a:pos x="1878" y="0"/>
                  </a:cxn>
                  <a:cxn ang="0">
                    <a:pos x="2219" y="0"/>
                  </a:cxn>
                  <a:cxn ang="0">
                    <a:pos x="2561" y="0"/>
                  </a:cxn>
                  <a:cxn ang="0">
                    <a:pos x="2732" y="171"/>
                  </a:cxn>
                  <a:cxn ang="0">
                    <a:pos x="2732" y="513"/>
                  </a:cxn>
                  <a:cxn ang="0">
                    <a:pos x="2732" y="854"/>
                  </a:cxn>
                  <a:cxn ang="0">
                    <a:pos x="2732" y="1195"/>
                  </a:cxn>
                  <a:cxn ang="0">
                    <a:pos x="2732" y="1537"/>
                  </a:cxn>
                  <a:cxn ang="0">
                    <a:pos x="2732" y="1877"/>
                  </a:cxn>
                  <a:cxn ang="0">
                    <a:pos x="2732" y="2219"/>
                  </a:cxn>
                  <a:cxn ang="0">
                    <a:pos x="2732" y="2560"/>
                  </a:cxn>
                  <a:cxn ang="0">
                    <a:pos x="2561" y="2731"/>
                  </a:cxn>
                  <a:cxn ang="0">
                    <a:pos x="2219" y="2731"/>
                  </a:cxn>
                  <a:cxn ang="0">
                    <a:pos x="1878" y="2731"/>
                  </a:cxn>
                  <a:cxn ang="0">
                    <a:pos x="1536" y="2731"/>
                  </a:cxn>
                  <a:cxn ang="0">
                    <a:pos x="1195" y="2731"/>
                  </a:cxn>
                  <a:cxn ang="0">
                    <a:pos x="853" y="2731"/>
                  </a:cxn>
                  <a:cxn ang="0">
                    <a:pos x="513" y="2731"/>
                  </a:cxn>
                  <a:cxn ang="0">
                    <a:pos x="171" y="2731"/>
                  </a:cxn>
                </a:cxnLst>
                <a:rect l="0" t="0" r="r" b="b"/>
                <a:pathLst>
                  <a:path w="2732"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1" y="0"/>
                    </a:lnTo>
                    <a:lnTo>
                      <a:pt x="342" y="0"/>
                    </a:lnTo>
                    <a:lnTo>
                      <a:pt x="513" y="0"/>
                    </a:lnTo>
                    <a:lnTo>
                      <a:pt x="683" y="0"/>
                    </a:lnTo>
                    <a:lnTo>
                      <a:pt x="853" y="0"/>
                    </a:lnTo>
                    <a:lnTo>
                      <a:pt x="1025" y="0"/>
                    </a:lnTo>
                    <a:lnTo>
                      <a:pt x="1195" y="0"/>
                    </a:lnTo>
                    <a:lnTo>
                      <a:pt x="1366" y="0"/>
                    </a:lnTo>
                    <a:lnTo>
                      <a:pt x="1536" y="0"/>
                    </a:lnTo>
                    <a:lnTo>
                      <a:pt x="1707" y="0"/>
                    </a:lnTo>
                    <a:lnTo>
                      <a:pt x="1878" y="0"/>
                    </a:lnTo>
                    <a:lnTo>
                      <a:pt x="2049" y="0"/>
                    </a:lnTo>
                    <a:lnTo>
                      <a:pt x="2219" y="0"/>
                    </a:lnTo>
                    <a:lnTo>
                      <a:pt x="2390" y="0"/>
                    </a:lnTo>
                    <a:lnTo>
                      <a:pt x="2561" y="0"/>
                    </a:lnTo>
                    <a:lnTo>
                      <a:pt x="2732" y="0"/>
                    </a:lnTo>
                    <a:lnTo>
                      <a:pt x="2732" y="171"/>
                    </a:lnTo>
                    <a:lnTo>
                      <a:pt x="2732" y="341"/>
                    </a:lnTo>
                    <a:lnTo>
                      <a:pt x="2732" y="513"/>
                    </a:lnTo>
                    <a:lnTo>
                      <a:pt x="2732" y="683"/>
                    </a:lnTo>
                    <a:lnTo>
                      <a:pt x="2732" y="854"/>
                    </a:lnTo>
                    <a:lnTo>
                      <a:pt x="2732" y="1024"/>
                    </a:lnTo>
                    <a:lnTo>
                      <a:pt x="2732" y="1195"/>
                    </a:lnTo>
                    <a:lnTo>
                      <a:pt x="2732" y="1366"/>
                    </a:lnTo>
                    <a:lnTo>
                      <a:pt x="2732" y="1537"/>
                    </a:lnTo>
                    <a:lnTo>
                      <a:pt x="2732" y="1707"/>
                    </a:lnTo>
                    <a:lnTo>
                      <a:pt x="2732" y="1877"/>
                    </a:lnTo>
                    <a:lnTo>
                      <a:pt x="2732" y="2049"/>
                    </a:lnTo>
                    <a:lnTo>
                      <a:pt x="2732" y="2219"/>
                    </a:lnTo>
                    <a:lnTo>
                      <a:pt x="2732" y="2390"/>
                    </a:lnTo>
                    <a:lnTo>
                      <a:pt x="2732" y="2560"/>
                    </a:lnTo>
                    <a:lnTo>
                      <a:pt x="2732" y="2731"/>
                    </a:lnTo>
                    <a:lnTo>
                      <a:pt x="2561" y="2731"/>
                    </a:lnTo>
                    <a:lnTo>
                      <a:pt x="2390" y="2731"/>
                    </a:lnTo>
                    <a:lnTo>
                      <a:pt x="2219" y="2731"/>
                    </a:lnTo>
                    <a:lnTo>
                      <a:pt x="2049" y="2731"/>
                    </a:lnTo>
                    <a:lnTo>
                      <a:pt x="1878" y="2731"/>
                    </a:lnTo>
                    <a:lnTo>
                      <a:pt x="1707" y="2731"/>
                    </a:lnTo>
                    <a:lnTo>
                      <a:pt x="1536" y="2731"/>
                    </a:lnTo>
                    <a:lnTo>
                      <a:pt x="1366" y="2731"/>
                    </a:lnTo>
                    <a:lnTo>
                      <a:pt x="1195" y="2731"/>
                    </a:lnTo>
                    <a:lnTo>
                      <a:pt x="1025" y="2731"/>
                    </a:lnTo>
                    <a:lnTo>
                      <a:pt x="853" y="2731"/>
                    </a:lnTo>
                    <a:lnTo>
                      <a:pt x="683" y="2731"/>
                    </a:lnTo>
                    <a:lnTo>
                      <a:pt x="513" y="2731"/>
                    </a:lnTo>
                    <a:lnTo>
                      <a:pt x="342" y="2731"/>
                    </a:lnTo>
                    <a:lnTo>
                      <a:pt x="171" y="2731"/>
                    </a:lnTo>
                    <a:lnTo>
                      <a:pt x="0" y="2731"/>
                    </a:lnTo>
                    <a:close/>
                  </a:path>
                </a:pathLst>
              </a:custGeom>
              <a:solidFill>
                <a:srgbClr val="DCDDB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6" name="Freeform 16"/>
              <p:cNvSpPr>
                <a:spLocks/>
              </p:cNvSpPr>
              <p:nvPr/>
            </p:nvSpPr>
            <p:spPr bwMode="auto">
              <a:xfrm>
                <a:off x="2545129"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3"/>
                  </a:cxn>
                  <a:cxn ang="0">
                    <a:pos x="2731" y="854"/>
                  </a:cxn>
                  <a:cxn ang="0">
                    <a:pos x="2731" y="1195"/>
                  </a:cxn>
                  <a:cxn ang="0">
                    <a:pos x="2731" y="1537"/>
                  </a:cxn>
                  <a:cxn ang="0">
                    <a:pos x="2731" y="1877"/>
                  </a:cxn>
                  <a:cxn ang="0">
                    <a:pos x="2731" y="2219"/>
                  </a:cxn>
                  <a:cxn ang="0">
                    <a:pos x="2731" y="2560"/>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0" y="0"/>
                    </a:lnTo>
                    <a:lnTo>
                      <a:pt x="342" y="0"/>
                    </a:lnTo>
                    <a:lnTo>
                      <a:pt x="512" y="0"/>
                    </a:lnTo>
                    <a:lnTo>
                      <a:pt x="683" y="0"/>
                    </a:lnTo>
                    <a:lnTo>
                      <a:pt x="853" y="0"/>
                    </a:lnTo>
                    <a:lnTo>
                      <a:pt x="1025" y="0"/>
                    </a:lnTo>
                    <a:lnTo>
                      <a:pt x="1195" y="0"/>
                    </a:lnTo>
                    <a:lnTo>
                      <a:pt x="1366" y="0"/>
                    </a:lnTo>
                    <a:lnTo>
                      <a:pt x="1536" y="0"/>
                    </a:lnTo>
                    <a:lnTo>
                      <a:pt x="1708" y="0"/>
                    </a:lnTo>
                    <a:lnTo>
                      <a:pt x="1878" y="0"/>
                    </a:lnTo>
                    <a:lnTo>
                      <a:pt x="2048" y="0"/>
                    </a:lnTo>
                    <a:lnTo>
                      <a:pt x="2219" y="0"/>
                    </a:lnTo>
                    <a:lnTo>
                      <a:pt x="2389" y="0"/>
                    </a:lnTo>
                    <a:lnTo>
                      <a:pt x="2561" y="0"/>
                    </a:lnTo>
                    <a:lnTo>
                      <a:pt x="2731" y="0"/>
                    </a:lnTo>
                    <a:lnTo>
                      <a:pt x="2731" y="171"/>
                    </a:lnTo>
                    <a:lnTo>
                      <a:pt x="2731" y="341"/>
                    </a:lnTo>
                    <a:lnTo>
                      <a:pt x="2731" y="513"/>
                    </a:lnTo>
                    <a:lnTo>
                      <a:pt x="2731" y="683"/>
                    </a:lnTo>
                    <a:lnTo>
                      <a:pt x="2731" y="854"/>
                    </a:lnTo>
                    <a:lnTo>
                      <a:pt x="2731" y="1024"/>
                    </a:lnTo>
                    <a:lnTo>
                      <a:pt x="2731" y="1195"/>
                    </a:lnTo>
                    <a:lnTo>
                      <a:pt x="2731" y="1366"/>
                    </a:lnTo>
                    <a:lnTo>
                      <a:pt x="2731" y="1537"/>
                    </a:lnTo>
                    <a:lnTo>
                      <a:pt x="2731" y="1707"/>
                    </a:lnTo>
                    <a:lnTo>
                      <a:pt x="2731" y="1877"/>
                    </a:lnTo>
                    <a:lnTo>
                      <a:pt x="2731" y="2049"/>
                    </a:lnTo>
                    <a:lnTo>
                      <a:pt x="2731" y="2219"/>
                    </a:lnTo>
                    <a:lnTo>
                      <a:pt x="2731" y="2390"/>
                    </a:lnTo>
                    <a:lnTo>
                      <a:pt x="2731" y="2560"/>
                    </a:lnTo>
                    <a:lnTo>
                      <a:pt x="2731" y="2731"/>
                    </a:lnTo>
                    <a:lnTo>
                      <a:pt x="2561" y="2731"/>
                    </a:lnTo>
                    <a:lnTo>
                      <a:pt x="2389" y="2731"/>
                    </a:lnTo>
                    <a:lnTo>
                      <a:pt x="2219" y="2731"/>
                    </a:lnTo>
                    <a:lnTo>
                      <a:pt x="2048" y="2731"/>
                    </a:lnTo>
                    <a:lnTo>
                      <a:pt x="1878" y="2731"/>
                    </a:lnTo>
                    <a:lnTo>
                      <a:pt x="1708" y="2731"/>
                    </a:lnTo>
                    <a:lnTo>
                      <a:pt x="1536" y="2731"/>
                    </a:lnTo>
                    <a:lnTo>
                      <a:pt x="1366" y="2731"/>
                    </a:lnTo>
                    <a:lnTo>
                      <a:pt x="1195" y="2731"/>
                    </a:lnTo>
                    <a:lnTo>
                      <a:pt x="1025" y="2731"/>
                    </a:lnTo>
                    <a:lnTo>
                      <a:pt x="853" y="2731"/>
                    </a:lnTo>
                    <a:lnTo>
                      <a:pt x="683" y="2731"/>
                    </a:lnTo>
                    <a:lnTo>
                      <a:pt x="512" y="2731"/>
                    </a:lnTo>
                    <a:lnTo>
                      <a:pt x="342" y="2731"/>
                    </a:lnTo>
                    <a:lnTo>
                      <a:pt x="170" y="2731"/>
                    </a:lnTo>
                    <a:lnTo>
                      <a:pt x="0" y="2731"/>
                    </a:lnTo>
                    <a:close/>
                  </a:path>
                </a:pathLst>
              </a:custGeom>
              <a:solidFill>
                <a:srgbClr val="E6E7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7" name="Rectangle 17"/>
              <p:cNvSpPr>
                <a:spLocks noChangeArrowheads="1"/>
              </p:cNvSpPr>
              <p:nvPr/>
            </p:nvSpPr>
            <p:spPr bwMode="auto">
              <a:xfrm>
                <a:off x="2767977" y="-414999"/>
                <a:ext cx="222848" cy="288000"/>
              </a:xfrm>
              <a:prstGeom prst="rect">
                <a:avLst/>
              </a:prstGeom>
              <a:solidFill>
                <a:srgbClr val="F0F1D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99" name="Grupo 98"/>
            <p:cNvGrpSpPr/>
            <p:nvPr/>
          </p:nvGrpSpPr>
          <p:grpSpPr>
            <a:xfrm>
              <a:off x="10239455" y="1541016"/>
              <a:ext cx="1337088" cy="288000"/>
              <a:chOff x="3037725" y="-414999"/>
              <a:chExt cx="1337088" cy="288000"/>
            </a:xfrm>
          </p:grpSpPr>
          <p:sp>
            <p:nvSpPr>
              <p:cNvPr id="166" name="Rectangle 12"/>
              <p:cNvSpPr>
                <a:spLocks noChangeArrowheads="1"/>
              </p:cNvSpPr>
              <p:nvPr/>
            </p:nvSpPr>
            <p:spPr bwMode="auto">
              <a:xfrm>
                <a:off x="3037725" y="-414999"/>
                <a:ext cx="222848" cy="288000"/>
              </a:xfrm>
              <a:prstGeom prst="rect">
                <a:avLst/>
              </a:prstGeom>
              <a:solidFill>
                <a:srgbClr val="787A7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7" name="Freeform 18"/>
              <p:cNvSpPr>
                <a:spLocks/>
              </p:cNvSpPr>
              <p:nvPr/>
            </p:nvSpPr>
            <p:spPr bwMode="auto">
              <a:xfrm>
                <a:off x="3260573"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2"/>
                  </a:cxn>
                  <a:cxn ang="0">
                    <a:pos x="2731" y="854"/>
                  </a:cxn>
                  <a:cxn ang="0">
                    <a:pos x="2731" y="1195"/>
                  </a:cxn>
                  <a:cxn ang="0">
                    <a:pos x="2731" y="1536"/>
                  </a:cxn>
                  <a:cxn ang="0">
                    <a:pos x="2731" y="1878"/>
                  </a:cxn>
                  <a:cxn ang="0">
                    <a:pos x="2731" y="2219"/>
                  </a:cxn>
                  <a:cxn ang="0">
                    <a:pos x="2731" y="2561"/>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0" y="0"/>
                    </a:lnTo>
                    <a:lnTo>
                      <a:pt x="342" y="0"/>
                    </a:lnTo>
                    <a:lnTo>
                      <a:pt x="512" y="0"/>
                    </a:lnTo>
                    <a:lnTo>
                      <a:pt x="683" y="0"/>
                    </a:lnTo>
                    <a:lnTo>
                      <a:pt x="853" y="0"/>
                    </a:lnTo>
                    <a:lnTo>
                      <a:pt x="1023" y="0"/>
                    </a:lnTo>
                    <a:lnTo>
                      <a:pt x="1195" y="0"/>
                    </a:lnTo>
                    <a:lnTo>
                      <a:pt x="1365" y="0"/>
                    </a:lnTo>
                    <a:lnTo>
                      <a:pt x="1536" y="0"/>
                    </a:lnTo>
                    <a:lnTo>
                      <a:pt x="1706" y="0"/>
                    </a:lnTo>
                    <a:lnTo>
                      <a:pt x="1878" y="0"/>
                    </a:lnTo>
                    <a:lnTo>
                      <a:pt x="2048" y="0"/>
                    </a:lnTo>
                    <a:lnTo>
                      <a:pt x="2219" y="0"/>
                    </a:lnTo>
                    <a:lnTo>
                      <a:pt x="2389" y="0"/>
                    </a:lnTo>
                    <a:lnTo>
                      <a:pt x="2561" y="0"/>
                    </a:lnTo>
                    <a:lnTo>
                      <a:pt x="2731" y="0"/>
                    </a:lnTo>
                    <a:lnTo>
                      <a:pt x="2731" y="171"/>
                    </a:lnTo>
                    <a:lnTo>
                      <a:pt x="2731" y="342"/>
                    </a:lnTo>
                    <a:lnTo>
                      <a:pt x="2731" y="512"/>
                    </a:lnTo>
                    <a:lnTo>
                      <a:pt x="2731" y="683"/>
                    </a:lnTo>
                    <a:lnTo>
                      <a:pt x="2731" y="854"/>
                    </a:lnTo>
                    <a:lnTo>
                      <a:pt x="2731" y="1025"/>
                    </a:lnTo>
                    <a:lnTo>
                      <a:pt x="2731" y="1195"/>
                    </a:lnTo>
                    <a:lnTo>
                      <a:pt x="2731" y="1365"/>
                    </a:lnTo>
                    <a:lnTo>
                      <a:pt x="2731" y="1536"/>
                    </a:lnTo>
                    <a:lnTo>
                      <a:pt x="2731" y="1707"/>
                    </a:lnTo>
                    <a:lnTo>
                      <a:pt x="2731" y="1878"/>
                    </a:lnTo>
                    <a:lnTo>
                      <a:pt x="2731" y="2048"/>
                    </a:lnTo>
                    <a:lnTo>
                      <a:pt x="2731" y="2219"/>
                    </a:lnTo>
                    <a:lnTo>
                      <a:pt x="2731" y="2390"/>
                    </a:lnTo>
                    <a:lnTo>
                      <a:pt x="2731" y="2561"/>
                    </a:lnTo>
                    <a:lnTo>
                      <a:pt x="2731" y="2731"/>
                    </a:lnTo>
                    <a:lnTo>
                      <a:pt x="2561" y="2731"/>
                    </a:lnTo>
                    <a:lnTo>
                      <a:pt x="2389" y="2731"/>
                    </a:lnTo>
                    <a:lnTo>
                      <a:pt x="2219" y="2731"/>
                    </a:lnTo>
                    <a:lnTo>
                      <a:pt x="2048" y="2731"/>
                    </a:lnTo>
                    <a:lnTo>
                      <a:pt x="1878" y="2731"/>
                    </a:lnTo>
                    <a:lnTo>
                      <a:pt x="1706" y="2731"/>
                    </a:lnTo>
                    <a:lnTo>
                      <a:pt x="1536" y="2731"/>
                    </a:lnTo>
                    <a:lnTo>
                      <a:pt x="1365" y="2731"/>
                    </a:lnTo>
                    <a:lnTo>
                      <a:pt x="1195" y="2731"/>
                    </a:lnTo>
                    <a:lnTo>
                      <a:pt x="1023" y="2731"/>
                    </a:lnTo>
                    <a:lnTo>
                      <a:pt x="853" y="2731"/>
                    </a:lnTo>
                    <a:lnTo>
                      <a:pt x="683" y="2731"/>
                    </a:lnTo>
                    <a:lnTo>
                      <a:pt x="512" y="2731"/>
                    </a:lnTo>
                    <a:lnTo>
                      <a:pt x="342" y="2731"/>
                    </a:lnTo>
                    <a:lnTo>
                      <a:pt x="170" y="2731"/>
                    </a:lnTo>
                    <a:lnTo>
                      <a:pt x="0" y="2731"/>
                    </a:lnTo>
                    <a:close/>
                  </a:path>
                </a:pathLst>
              </a:custGeom>
              <a:solidFill>
                <a:srgbClr val="8D8E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8" name="Freeform 19"/>
              <p:cNvSpPr>
                <a:spLocks/>
              </p:cNvSpPr>
              <p:nvPr/>
            </p:nvSpPr>
            <p:spPr bwMode="auto">
              <a:xfrm>
                <a:off x="3483421"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1" y="0"/>
                  </a:cxn>
                  <a:cxn ang="0">
                    <a:pos x="513" y="0"/>
                  </a:cxn>
                  <a:cxn ang="0">
                    <a:pos x="854" y="0"/>
                  </a:cxn>
                  <a:cxn ang="0">
                    <a:pos x="1196" y="0"/>
                  </a:cxn>
                  <a:cxn ang="0">
                    <a:pos x="1537" y="0"/>
                  </a:cxn>
                  <a:cxn ang="0">
                    <a:pos x="1879" y="0"/>
                  </a:cxn>
                  <a:cxn ang="0">
                    <a:pos x="2219" y="0"/>
                  </a:cxn>
                  <a:cxn ang="0">
                    <a:pos x="2561" y="0"/>
                  </a:cxn>
                  <a:cxn ang="0">
                    <a:pos x="2732" y="171"/>
                  </a:cxn>
                  <a:cxn ang="0">
                    <a:pos x="2732" y="512"/>
                  </a:cxn>
                  <a:cxn ang="0">
                    <a:pos x="2732" y="854"/>
                  </a:cxn>
                  <a:cxn ang="0">
                    <a:pos x="2732" y="1195"/>
                  </a:cxn>
                  <a:cxn ang="0">
                    <a:pos x="2732" y="1536"/>
                  </a:cxn>
                  <a:cxn ang="0">
                    <a:pos x="2732" y="1878"/>
                  </a:cxn>
                  <a:cxn ang="0">
                    <a:pos x="2732" y="2219"/>
                  </a:cxn>
                  <a:cxn ang="0">
                    <a:pos x="2732" y="2561"/>
                  </a:cxn>
                  <a:cxn ang="0">
                    <a:pos x="2561" y="2731"/>
                  </a:cxn>
                  <a:cxn ang="0">
                    <a:pos x="2219" y="2731"/>
                  </a:cxn>
                  <a:cxn ang="0">
                    <a:pos x="1879" y="2731"/>
                  </a:cxn>
                  <a:cxn ang="0">
                    <a:pos x="1537" y="2731"/>
                  </a:cxn>
                  <a:cxn ang="0">
                    <a:pos x="1196" y="2731"/>
                  </a:cxn>
                  <a:cxn ang="0">
                    <a:pos x="854" y="2731"/>
                  </a:cxn>
                  <a:cxn ang="0">
                    <a:pos x="513" y="2731"/>
                  </a:cxn>
                  <a:cxn ang="0">
                    <a:pos x="171" y="2731"/>
                  </a:cxn>
                </a:cxnLst>
                <a:rect l="0" t="0" r="r" b="b"/>
                <a:pathLst>
                  <a:path w="2732"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1" y="0"/>
                    </a:lnTo>
                    <a:lnTo>
                      <a:pt x="342" y="0"/>
                    </a:lnTo>
                    <a:lnTo>
                      <a:pt x="513" y="0"/>
                    </a:lnTo>
                    <a:lnTo>
                      <a:pt x="683" y="0"/>
                    </a:lnTo>
                    <a:lnTo>
                      <a:pt x="854" y="0"/>
                    </a:lnTo>
                    <a:lnTo>
                      <a:pt x="1024" y="0"/>
                    </a:lnTo>
                    <a:lnTo>
                      <a:pt x="1196" y="0"/>
                    </a:lnTo>
                    <a:lnTo>
                      <a:pt x="1366" y="0"/>
                    </a:lnTo>
                    <a:lnTo>
                      <a:pt x="1537" y="0"/>
                    </a:lnTo>
                    <a:lnTo>
                      <a:pt x="1707" y="0"/>
                    </a:lnTo>
                    <a:lnTo>
                      <a:pt x="1879" y="0"/>
                    </a:lnTo>
                    <a:lnTo>
                      <a:pt x="2049" y="0"/>
                    </a:lnTo>
                    <a:lnTo>
                      <a:pt x="2219" y="0"/>
                    </a:lnTo>
                    <a:lnTo>
                      <a:pt x="2390" y="0"/>
                    </a:lnTo>
                    <a:lnTo>
                      <a:pt x="2561" y="0"/>
                    </a:lnTo>
                    <a:lnTo>
                      <a:pt x="2732" y="0"/>
                    </a:lnTo>
                    <a:lnTo>
                      <a:pt x="2732" y="171"/>
                    </a:lnTo>
                    <a:lnTo>
                      <a:pt x="2732" y="342"/>
                    </a:lnTo>
                    <a:lnTo>
                      <a:pt x="2732" y="512"/>
                    </a:lnTo>
                    <a:lnTo>
                      <a:pt x="2732" y="683"/>
                    </a:lnTo>
                    <a:lnTo>
                      <a:pt x="2732" y="854"/>
                    </a:lnTo>
                    <a:lnTo>
                      <a:pt x="2732" y="1025"/>
                    </a:lnTo>
                    <a:lnTo>
                      <a:pt x="2732" y="1195"/>
                    </a:lnTo>
                    <a:lnTo>
                      <a:pt x="2732" y="1365"/>
                    </a:lnTo>
                    <a:lnTo>
                      <a:pt x="2732" y="1536"/>
                    </a:lnTo>
                    <a:lnTo>
                      <a:pt x="2732" y="1707"/>
                    </a:lnTo>
                    <a:lnTo>
                      <a:pt x="2732" y="1878"/>
                    </a:lnTo>
                    <a:lnTo>
                      <a:pt x="2732" y="2048"/>
                    </a:lnTo>
                    <a:lnTo>
                      <a:pt x="2732" y="2219"/>
                    </a:lnTo>
                    <a:lnTo>
                      <a:pt x="2732" y="2390"/>
                    </a:lnTo>
                    <a:lnTo>
                      <a:pt x="2732" y="2561"/>
                    </a:lnTo>
                    <a:lnTo>
                      <a:pt x="2732" y="2731"/>
                    </a:lnTo>
                    <a:lnTo>
                      <a:pt x="2561" y="2731"/>
                    </a:lnTo>
                    <a:lnTo>
                      <a:pt x="2390" y="2731"/>
                    </a:lnTo>
                    <a:lnTo>
                      <a:pt x="2219" y="2731"/>
                    </a:lnTo>
                    <a:lnTo>
                      <a:pt x="2049" y="2731"/>
                    </a:lnTo>
                    <a:lnTo>
                      <a:pt x="1879" y="2731"/>
                    </a:lnTo>
                    <a:lnTo>
                      <a:pt x="1707" y="2731"/>
                    </a:lnTo>
                    <a:lnTo>
                      <a:pt x="1537" y="2731"/>
                    </a:lnTo>
                    <a:lnTo>
                      <a:pt x="1366" y="2731"/>
                    </a:lnTo>
                    <a:lnTo>
                      <a:pt x="1196" y="2731"/>
                    </a:lnTo>
                    <a:lnTo>
                      <a:pt x="1024" y="2731"/>
                    </a:lnTo>
                    <a:lnTo>
                      <a:pt x="854" y="2731"/>
                    </a:lnTo>
                    <a:lnTo>
                      <a:pt x="683" y="2731"/>
                    </a:lnTo>
                    <a:lnTo>
                      <a:pt x="513" y="2731"/>
                    </a:lnTo>
                    <a:lnTo>
                      <a:pt x="342" y="2731"/>
                    </a:lnTo>
                    <a:lnTo>
                      <a:pt x="171" y="2731"/>
                    </a:lnTo>
                    <a:lnTo>
                      <a:pt x="0" y="2731"/>
                    </a:lnTo>
                    <a:close/>
                  </a:path>
                </a:pathLst>
              </a:custGeom>
              <a:solidFill>
                <a:srgbClr val="A1A3A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9" name="Freeform 20"/>
              <p:cNvSpPr>
                <a:spLocks/>
              </p:cNvSpPr>
              <p:nvPr/>
            </p:nvSpPr>
            <p:spPr bwMode="auto">
              <a:xfrm>
                <a:off x="3706269"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1" y="0"/>
                  </a:cxn>
                  <a:cxn ang="0">
                    <a:pos x="513" y="0"/>
                  </a:cxn>
                  <a:cxn ang="0">
                    <a:pos x="853" y="0"/>
                  </a:cxn>
                  <a:cxn ang="0">
                    <a:pos x="1195" y="0"/>
                  </a:cxn>
                  <a:cxn ang="0">
                    <a:pos x="1536" y="0"/>
                  </a:cxn>
                  <a:cxn ang="0">
                    <a:pos x="1878" y="0"/>
                  </a:cxn>
                  <a:cxn ang="0">
                    <a:pos x="2219" y="0"/>
                  </a:cxn>
                  <a:cxn ang="0">
                    <a:pos x="2561" y="0"/>
                  </a:cxn>
                  <a:cxn ang="0">
                    <a:pos x="2732" y="171"/>
                  </a:cxn>
                  <a:cxn ang="0">
                    <a:pos x="2732" y="512"/>
                  </a:cxn>
                  <a:cxn ang="0">
                    <a:pos x="2732" y="854"/>
                  </a:cxn>
                  <a:cxn ang="0">
                    <a:pos x="2732" y="1195"/>
                  </a:cxn>
                  <a:cxn ang="0">
                    <a:pos x="2732" y="1536"/>
                  </a:cxn>
                  <a:cxn ang="0">
                    <a:pos x="2732" y="1878"/>
                  </a:cxn>
                  <a:cxn ang="0">
                    <a:pos x="2732" y="2219"/>
                  </a:cxn>
                  <a:cxn ang="0">
                    <a:pos x="2732" y="2561"/>
                  </a:cxn>
                  <a:cxn ang="0">
                    <a:pos x="2561" y="2731"/>
                  </a:cxn>
                  <a:cxn ang="0">
                    <a:pos x="2219" y="2731"/>
                  </a:cxn>
                  <a:cxn ang="0">
                    <a:pos x="1878" y="2731"/>
                  </a:cxn>
                  <a:cxn ang="0">
                    <a:pos x="1536" y="2731"/>
                  </a:cxn>
                  <a:cxn ang="0">
                    <a:pos x="1195" y="2731"/>
                  </a:cxn>
                  <a:cxn ang="0">
                    <a:pos x="853" y="2731"/>
                  </a:cxn>
                  <a:cxn ang="0">
                    <a:pos x="513" y="2731"/>
                  </a:cxn>
                  <a:cxn ang="0">
                    <a:pos x="171" y="2731"/>
                  </a:cxn>
                </a:cxnLst>
                <a:rect l="0" t="0" r="r" b="b"/>
                <a:pathLst>
                  <a:path w="2732"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1" y="0"/>
                    </a:lnTo>
                    <a:lnTo>
                      <a:pt x="342" y="0"/>
                    </a:lnTo>
                    <a:lnTo>
                      <a:pt x="513" y="0"/>
                    </a:lnTo>
                    <a:lnTo>
                      <a:pt x="683" y="0"/>
                    </a:lnTo>
                    <a:lnTo>
                      <a:pt x="853" y="0"/>
                    </a:lnTo>
                    <a:lnTo>
                      <a:pt x="1025" y="0"/>
                    </a:lnTo>
                    <a:lnTo>
                      <a:pt x="1195" y="0"/>
                    </a:lnTo>
                    <a:lnTo>
                      <a:pt x="1366" y="0"/>
                    </a:lnTo>
                    <a:lnTo>
                      <a:pt x="1536" y="0"/>
                    </a:lnTo>
                    <a:lnTo>
                      <a:pt x="1707" y="0"/>
                    </a:lnTo>
                    <a:lnTo>
                      <a:pt x="1878" y="0"/>
                    </a:lnTo>
                    <a:lnTo>
                      <a:pt x="2049" y="0"/>
                    </a:lnTo>
                    <a:lnTo>
                      <a:pt x="2219" y="0"/>
                    </a:lnTo>
                    <a:lnTo>
                      <a:pt x="2390" y="0"/>
                    </a:lnTo>
                    <a:lnTo>
                      <a:pt x="2561" y="0"/>
                    </a:lnTo>
                    <a:lnTo>
                      <a:pt x="2732" y="0"/>
                    </a:lnTo>
                    <a:lnTo>
                      <a:pt x="2732" y="171"/>
                    </a:lnTo>
                    <a:lnTo>
                      <a:pt x="2732" y="342"/>
                    </a:lnTo>
                    <a:lnTo>
                      <a:pt x="2732" y="512"/>
                    </a:lnTo>
                    <a:lnTo>
                      <a:pt x="2732" y="683"/>
                    </a:lnTo>
                    <a:lnTo>
                      <a:pt x="2732" y="854"/>
                    </a:lnTo>
                    <a:lnTo>
                      <a:pt x="2732" y="1025"/>
                    </a:lnTo>
                    <a:lnTo>
                      <a:pt x="2732" y="1195"/>
                    </a:lnTo>
                    <a:lnTo>
                      <a:pt x="2732" y="1365"/>
                    </a:lnTo>
                    <a:lnTo>
                      <a:pt x="2732" y="1536"/>
                    </a:lnTo>
                    <a:lnTo>
                      <a:pt x="2732" y="1707"/>
                    </a:lnTo>
                    <a:lnTo>
                      <a:pt x="2732" y="1878"/>
                    </a:lnTo>
                    <a:lnTo>
                      <a:pt x="2732" y="2048"/>
                    </a:lnTo>
                    <a:lnTo>
                      <a:pt x="2732" y="2219"/>
                    </a:lnTo>
                    <a:lnTo>
                      <a:pt x="2732" y="2390"/>
                    </a:lnTo>
                    <a:lnTo>
                      <a:pt x="2732" y="2561"/>
                    </a:lnTo>
                    <a:lnTo>
                      <a:pt x="2732" y="2731"/>
                    </a:lnTo>
                    <a:lnTo>
                      <a:pt x="2561" y="2731"/>
                    </a:lnTo>
                    <a:lnTo>
                      <a:pt x="2390" y="2731"/>
                    </a:lnTo>
                    <a:lnTo>
                      <a:pt x="2219" y="2731"/>
                    </a:lnTo>
                    <a:lnTo>
                      <a:pt x="2049" y="2731"/>
                    </a:lnTo>
                    <a:lnTo>
                      <a:pt x="1878" y="2731"/>
                    </a:lnTo>
                    <a:lnTo>
                      <a:pt x="1707" y="2731"/>
                    </a:lnTo>
                    <a:lnTo>
                      <a:pt x="1536" y="2731"/>
                    </a:lnTo>
                    <a:lnTo>
                      <a:pt x="1366" y="2731"/>
                    </a:lnTo>
                    <a:lnTo>
                      <a:pt x="1195" y="2731"/>
                    </a:lnTo>
                    <a:lnTo>
                      <a:pt x="1025" y="2731"/>
                    </a:lnTo>
                    <a:lnTo>
                      <a:pt x="853" y="2731"/>
                    </a:lnTo>
                    <a:lnTo>
                      <a:pt x="683" y="2731"/>
                    </a:lnTo>
                    <a:lnTo>
                      <a:pt x="513" y="2731"/>
                    </a:lnTo>
                    <a:lnTo>
                      <a:pt x="342" y="2731"/>
                    </a:lnTo>
                    <a:lnTo>
                      <a:pt x="171" y="2731"/>
                    </a:lnTo>
                    <a:lnTo>
                      <a:pt x="0" y="2731"/>
                    </a:lnTo>
                    <a:close/>
                  </a:path>
                </a:pathLst>
              </a:custGeom>
              <a:solidFill>
                <a:srgbClr val="B6B7B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0" name="Freeform 21"/>
              <p:cNvSpPr>
                <a:spLocks/>
              </p:cNvSpPr>
              <p:nvPr/>
            </p:nvSpPr>
            <p:spPr bwMode="auto">
              <a:xfrm>
                <a:off x="3929117"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2"/>
                  </a:cxn>
                  <a:cxn ang="0">
                    <a:pos x="2731" y="854"/>
                  </a:cxn>
                  <a:cxn ang="0">
                    <a:pos x="2731" y="1195"/>
                  </a:cxn>
                  <a:cxn ang="0">
                    <a:pos x="2731" y="1536"/>
                  </a:cxn>
                  <a:cxn ang="0">
                    <a:pos x="2731" y="1878"/>
                  </a:cxn>
                  <a:cxn ang="0">
                    <a:pos x="2731" y="2219"/>
                  </a:cxn>
                  <a:cxn ang="0">
                    <a:pos x="2731" y="2561"/>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0" y="0"/>
                    </a:lnTo>
                    <a:lnTo>
                      <a:pt x="342" y="0"/>
                    </a:lnTo>
                    <a:lnTo>
                      <a:pt x="512" y="0"/>
                    </a:lnTo>
                    <a:lnTo>
                      <a:pt x="683" y="0"/>
                    </a:lnTo>
                    <a:lnTo>
                      <a:pt x="853" y="0"/>
                    </a:lnTo>
                    <a:lnTo>
                      <a:pt x="1025" y="0"/>
                    </a:lnTo>
                    <a:lnTo>
                      <a:pt x="1195" y="0"/>
                    </a:lnTo>
                    <a:lnTo>
                      <a:pt x="1366" y="0"/>
                    </a:lnTo>
                    <a:lnTo>
                      <a:pt x="1536" y="0"/>
                    </a:lnTo>
                    <a:lnTo>
                      <a:pt x="1708" y="0"/>
                    </a:lnTo>
                    <a:lnTo>
                      <a:pt x="1878" y="0"/>
                    </a:lnTo>
                    <a:lnTo>
                      <a:pt x="2048" y="0"/>
                    </a:lnTo>
                    <a:lnTo>
                      <a:pt x="2219" y="0"/>
                    </a:lnTo>
                    <a:lnTo>
                      <a:pt x="2389" y="0"/>
                    </a:lnTo>
                    <a:lnTo>
                      <a:pt x="2561" y="0"/>
                    </a:lnTo>
                    <a:lnTo>
                      <a:pt x="2731" y="0"/>
                    </a:lnTo>
                    <a:lnTo>
                      <a:pt x="2731" y="171"/>
                    </a:lnTo>
                    <a:lnTo>
                      <a:pt x="2731" y="342"/>
                    </a:lnTo>
                    <a:lnTo>
                      <a:pt x="2731" y="512"/>
                    </a:lnTo>
                    <a:lnTo>
                      <a:pt x="2731" y="683"/>
                    </a:lnTo>
                    <a:lnTo>
                      <a:pt x="2731" y="854"/>
                    </a:lnTo>
                    <a:lnTo>
                      <a:pt x="2731" y="1025"/>
                    </a:lnTo>
                    <a:lnTo>
                      <a:pt x="2731" y="1195"/>
                    </a:lnTo>
                    <a:lnTo>
                      <a:pt x="2731" y="1365"/>
                    </a:lnTo>
                    <a:lnTo>
                      <a:pt x="2731" y="1536"/>
                    </a:lnTo>
                    <a:lnTo>
                      <a:pt x="2731" y="1707"/>
                    </a:lnTo>
                    <a:lnTo>
                      <a:pt x="2731" y="1878"/>
                    </a:lnTo>
                    <a:lnTo>
                      <a:pt x="2731" y="2048"/>
                    </a:lnTo>
                    <a:lnTo>
                      <a:pt x="2731" y="2219"/>
                    </a:lnTo>
                    <a:lnTo>
                      <a:pt x="2731" y="2390"/>
                    </a:lnTo>
                    <a:lnTo>
                      <a:pt x="2731" y="2561"/>
                    </a:lnTo>
                    <a:lnTo>
                      <a:pt x="2731" y="2731"/>
                    </a:lnTo>
                    <a:lnTo>
                      <a:pt x="2561" y="2731"/>
                    </a:lnTo>
                    <a:lnTo>
                      <a:pt x="2389" y="2731"/>
                    </a:lnTo>
                    <a:lnTo>
                      <a:pt x="2219" y="2731"/>
                    </a:lnTo>
                    <a:lnTo>
                      <a:pt x="2048" y="2731"/>
                    </a:lnTo>
                    <a:lnTo>
                      <a:pt x="1878" y="2731"/>
                    </a:lnTo>
                    <a:lnTo>
                      <a:pt x="1708" y="2731"/>
                    </a:lnTo>
                    <a:lnTo>
                      <a:pt x="1536" y="2731"/>
                    </a:lnTo>
                    <a:lnTo>
                      <a:pt x="1366" y="2731"/>
                    </a:lnTo>
                    <a:lnTo>
                      <a:pt x="1195" y="2731"/>
                    </a:lnTo>
                    <a:lnTo>
                      <a:pt x="1025" y="2731"/>
                    </a:lnTo>
                    <a:lnTo>
                      <a:pt x="853" y="2731"/>
                    </a:lnTo>
                    <a:lnTo>
                      <a:pt x="683" y="2731"/>
                    </a:lnTo>
                    <a:lnTo>
                      <a:pt x="512" y="2731"/>
                    </a:lnTo>
                    <a:lnTo>
                      <a:pt x="342" y="2731"/>
                    </a:lnTo>
                    <a:lnTo>
                      <a:pt x="170" y="2731"/>
                    </a:lnTo>
                    <a:lnTo>
                      <a:pt x="0" y="2731"/>
                    </a:lnTo>
                    <a:close/>
                  </a:path>
                </a:pathLst>
              </a:custGeom>
              <a:solidFill>
                <a:srgbClr val="CA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1" name="Rectangle 22"/>
              <p:cNvSpPr>
                <a:spLocks noChangeArrowheads="1"/>
              </p:cNvSpPr>
              <p:nvPr/>
            </p:nvSpPr>
            <p:spPr bwMode="auto">
              <a:xfrm>
                <a:off x="4151965" y="-414999"/>
                <a:ext cx="222848" cy="288000"/>
              </a:xfrm>
              <a:prstGeom prst="rect">
                <a:avLst/>
              </a:prstGeom>
              <a:solidFill>
                <a:srgbClr val="DFE0E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0" name="Grupo 99"/>
            <p:cNvGrpSpPr/>
            <p:nvPr/>
          </p:nvGrpSpPr>
          <p:grpSpPr>
            <a:xfrm>
              <a:off x="10239455" y="2166919"/>
              <a:ext cx="1337088" cy="288000"/>
              <a:chOff x="4421713" y="-414999"/>
              <a:chExt cx="1337088" cy="288000"/>
            </a:xfrm>
          </p:grpSpPr>
          <p:sp>
            <p:nvSpPr>
              <p:cNvPr id="160" name="Rectangle 6"/>
              <p:cNvSpPr>
                <a:spLocks noChangeArrowheads="1"/>
              </p:cNvSpPr>
              <p:nvPr/>
            </p:nvSpPr>
            <p:spPr bwMode="auto">
              <a:xfrm>
                <a:off x="4421713" y="-414999"/>
                <a:ext cx="222848" cy="288000"/>
              </a:xfrm>
              <a:prstGeom prst="rect">
                <a:avLst/>
              </a:prstGeom>
              <a:solidFill>
                <a:srgbClr val="584789"/>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1" name="Freeform 17"/>
              <p:cNvSpPr>
                <a:spLocks/>
              </p:cNvSpPr>
              <p:nvPr/>
            </p:nvSpPr>
            <p:spPr bwMode="auto">
              <a:xfrm>
                <a:off x="4644561"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0" y="0"/>
                  </a:cxn>
                  <a:cxn ang="0">
                    <a:pos x="1110" y="0"/>
                  </a:cxn>
                  <a:cxn ang="0">
                    <a:pos x="938" y="0"/>
                  </a:cxn>
                  <a:cxn ang="0">
                    <a:pos x="768" y="0"/>
                  </a:cxn>
                  <a:cxn ang="0">
                    <a:pos x="598" y="0"/>
                  </a:cxn>
                  <a:cxn ang="0">
                    <a:pos x="427" y="0"/>
                  </a:cxn>
                  <a:cxn ang="0">
                    <a:pos x="256"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6" y="1367"/>
                  </a:cxn>
                  <a:cxn ang="0">
                    <a:pos x="427" y="1367"/>
                  </a:cxn>
                  <a:cxn ang="0">
                    <a:pos x="598" y="1367"/>
                  </a:cxn>
                  <a:cxn ang="0">
                    <a:pos x="768" y="1367"/>
                  </a:cxn>
                  <a:cxn ang="0">
                    <a:pos x="938" y="1367"/>
                  </a:cxn>
                  <a:cxn ang="0">
                    <a:pos x="1110" y="1367"/>
                  </a:cxn>
                  <a:cxn ang="0">
                    <a:pos x="1280"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6" y="1367"/>
                    </a:lnTo>
                    <a:lnTo>
                      <a:pt x="342" y="1367"/>
                    </a:lnTo>
                    <a:lnTo>
                      <a:pt x="427" y="1367"/>
                    </a:lnTo>
                    <a:lnTo>
                      <a:pt x="512" y="1367"/>
                    </a:lnTo>
                    <a:lnTo>
                      <a:pt x="598" y="1367"/>
                    </a:lnTo>
                    <a:lnTo>
                      <a:pt x="683" y="1367"/>
                    </a:lnTo>
                    <a:lnTo>
                      <a:pt x="768" y="1367"/>
                    </a:lnTo>
                    <a:lnTo>
                      <a:pt x="853" y="1367"/>
                    </a:lnTo>
                    <a:lnTo>
                      <a:pt x="938" y="1367"/>
                    </a:lnTo>
                    <a:lnTo>
                      <a:pt x="1025" y="1367"/>
                    </a:lnTo>
                    <a:lnTo>
                      <a:pt x="1110" y="1367"/>
                    </a:lnTo>
                    <a:lnTo>
                      <a:pt x="1195" y="1367"/>
                    </a:lnTo>
                    <a:lnTo>
                      <a:pt x="1280" y="1367"/>
                    </a:lnTo>
                    <a:lnTo>
                      <a:pt x="1366" y="1367"/>
                    </a:lnTo>
                    <a:close/>
                  </a:path>
                </a:pathLst>
              </a:custGeom>
              <a:solidFill>
                <a:srgbClr val="6B5C9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2" name="Freeform 18"/>
              <p:cNvSpPr>
                <a:spLocks/>
              </p:cNvSpPr>
              <p:nvPr/>
            </p:nvSpPr>
            <p:spPr bwMode="auto">
              <a:xfrm>
                <a:off x="4867409"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0" y="0"/>
                  </a:cxn>
                  <a:cxn ang="0">
                    <a:pos x="1110" y="0"/>
                  </a:cxn>
                  <a:cxn ang="0">
                    <a:pos x="938" y="0"/>
                  </a:cxn>
                  <a:cxn ang="0">
                    <a:pos x="768" y="0"/>
                  </a:cxn>
                  <a:cxn ang="0">
                    <a:pos x="597" y="0"/>
                  </a:cxn>
                  <a:cxn ang="0">
                    <a:pos x="427" y="0"/>
                  </a:cxn>
                  <a:cxn ang="0">
                    <a:pos x="255"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5" y="1367"/>
                  </a:cxn>
                  <a:cxn ang="0">
                    <a:pos x="427" y="1367"/>
                  </a:cxn>
                  <a:cxn ang="0">
                    <a:pos x="597" y="1367"/>
                  </a:cxn>
                  <a:cxn ang="0">
                    <a:pos x="768" y="1367"/>
                  </a:cxn>
                  <a:cxn ang="0">
                    <a:pos x="938" y="1367"/>
                  </a:cxn>
                  <a:cxn ang="0">
                    <a:pos x="1110" y="1367"/>
                  </a:cxn>
                  <a:cxn ang="0">
                    <a:pos x="1280"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5" y="1367"/>
                    </a:lnTo>
                    <a:lnTo>
                      <a:pt x="342" y="1367"/>
                    </a:lnTo>
                    <a:lnTo>
                      <a:pt x="427" y="1367"/>
                    </a:lnTo>
                    <a:lnTo>
                      <a:pt x="512" y="1367"/>
                    </a:lnTo>
                    <a:lnTo>
                      <a:pt x="597" y="1367"/>
                    </a:lnTo>
                    <a:lnTo>
                      <a:pt x="683" y="1367"/>
                    </a:lnTo>
                    <a:lnTo>
                      <a:pt x="768" y="1367"/>
                    </a:lnTo>
                    <a:lnTo>
                      <a:pt x="853" y="1367"/>
                    </a:lnTo>
                    <a:lnTo>
                      <a:pt x="938" y="1367"/>
                    </a:lnTo>
                    <a:lnTo>
                      <a:pt x="1025" y="1367"/>
                    </a:lnTo>
                    <a:lnTo>
                      <a:pt x="1110" y="1367"/>
                    </a:lnTo>
                    <a:lnTo>
                      <a:pt x="1195" y="1367"/>
                    </a:lnTo>
                    <a:lnTo>
                      <a:pt x="1280" y="1367"/>
                    </a:lnTo>
                    <a:lnTo>
                      <a:pt x="1366" y="1367"/>
                    </a:lnTo>
                    <a:close/>
                  </a:path>
                </a:pathLst>
              </a:custGeom>
              <a:solidFill>
                <a:srgbClr val="7E71A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3" name="Freeform 19"/>
              <p:cNvSpPr>
                <a:spLocks/>
              </p:cNvSpPr>
              <p:nvPr/>
            </p:nvSpPr>
            <p:spPr bwMode="auto">
              <a:xfrm>
                <a:off x="5090257" y="-414999"/>
                <a:ext cx="222848" cy="288000"/>
              </a:xfrm>
              <a:custGeom>
                <a:avLst/>
                <a:gdLst/>
                <a:ahLst/>
                <a:cxnLst>
                  <a:cxn ang="0">
                    <a:pos x="1365" y="1281"/>
                  </a:cxn>
                  <a:cxn ang="0">
                    <a:pos x="1365" y="1111"/>
                  </a:cxn>
                  <a:cxn ang="0">
                    <a:pos x="1365" y="940"/>
                  </a:cxn>
                  <a:cxn ang="0">
                    <a:pos x="1365" y="769"/>
                  </a:cxn>
                  <a:cxn ang="0">
                    <a:pos x="1365" y="598"/>
                  </a:cxn>
                  <a:cxn ang="0">
                    <a:pos x="1365" y="428"/>
                  </a:cxn>
                  <a:cxn ang="0">
                    <a:pos x="1365" y="257"/>
                  </a:cxn>
                  <a:cxn ang="0">
                    <a:pos x="1365" y="86"/>
                  </a:cxn>
                  <a:cxn ang="0">
                    <a:pos x="1280" y="0"/>
                  </a:cxn>
                  <a:cxn ang="0">
                    <a:pos x="1110" y="0"/>
                  </a:cxn>
                  <a:cxn ang="0">
                    <a:pos x="938" y="0"/>
                  </a:cxn>
                  <a:cxn ang="0">
                    <a:pos x="768" y="0"/>
                  </a:cxn>
                  <a:cxn ang="0">
                    <a:pos x="597" y="0"/>
                  </a:cxn>
                  <a:cxn ang="0">
                    <a:pos x="427" y="0"/>
                  </a:cxn>
                  <a:cxn ang="0">
                    <a:pos x="255"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5" y="1367"/>
                  </a:cxn>
                  <a:cxn ang="0">
                    <a:pos x="427" y="1367"/>
                  </a:cxn>
                  <a:cxn ang="0">
                    <a:pos x="597" y="1367"/>
                  </a:cxn>
                  <a:cxn ang="0">
                    <a:pos x="768" y="1367"/>
                  </a:cxn>
                  <a:cxn ang="0">
                    <a:pos x="938" y="1367"/>
                  </a:cxn>
                  <a:cxn ang="0">
                    <a:pos x="1110" y="1367"/>
                  </a:cxn>
                  <a:cxn ang="0">
                    <a:pos x="1280" y="1367"/>
                  </a:cxn>
                </a:cxnLst>
                <a:rect l="0" t="0" r="r" b="b"/>
                <a:pathLst>
                  <a:path w="1365" h="1367">
                    <a:moveTo>
                      <a:pt x="1365" y="1367"/>
                    </a:moveTo>
                    <a:lnTo>
                      <a:pt x="1365" y="1281"/>
                    </a:lnTo>
                    <a:lnTo>
                      <a:pt x="1365" y="1196"/>
                    </a:lnTo>
                    <a:lnTo>
                      <a:pt x="1365" y="1111"/>
                    </a:lnTo>
                    <a:lnTo>
                      <a:pt x="1365" y="1026"/>
                    </a:lnTo>
                    <a:lnTo>
                      <a:pt x="1365" y="940"/>
                    </a:lnTo>
                    <a:lnTo>
                      <a:pt x="1365" y="854"/>
                    </a:lnTo>
                    <a:lnTo>
                      <a:pt x="1365" y="769"/>
                    </a:lnTo>
                    <a:lnTo>
                      <a:pt x="1365" y="684"/>
                    </a:lnTo>
                    <a:lnTo>
                      <a:pt x="1365" y="598"/>
                    </a:lnTo>
                    <a:lnTo>
                      <a:pt x="1365" y="513"/>
                    </a:lnTo>
                    <a:lnTo>
                      <a:pt x="1365" y="428"/>
                    </a:lnTo>
                    <a:lnTo>
                      <a:pt x="1365" y="343"/>
                    </a:lnTo>
                    <a:lnTo>
                      <a:pt x="1365" y="257"/>
                    </a:lnTo>
                    <a:lnTo>
                      <a:pt x="1365" y="171"/>
                    </a:lnTo>
                    <a:lnTo>
                      <a:pt x="1365" y="86"/>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5" y="1367"/>
                    </a:lnTo>
                    <a:lnTo>
                      <a:pt x="341" y="1367"/>
                    </a:lnTo>
                    <a:lnTo>
                      <a:pt x="427" y="1367"/>
                    </a:lnTo>
                    <a:lnTo>
                      <a:pt x="512" y="1367"/>
                    </a:lnTo>
                    <a:lnTo>
                      <a:pt x="597" y="1367"/>
                    </a:lnTo>
                    <a:lnTo>
                      <a:pt x="682" y="1367"/>
                    </a:lnTo>
                    <a:lnTo>
                      <a:pt x="768" y="1367"/>
                    </a:lnTo>
                    <a:lnTo>
                      <a:pt x="853" y="1367"/>
                    </a:lnTo>
                    <a:lnTo>
                      <a:pt x="938" y="1367"/>
                    </a:lnTo>
                    <a:lnTo>
                      <a:pt x="1024" y="1367"/>
                    </a:lnTo>
                    <a:lnTo>
                      <a:pt x="1110" y="1367"/>
                    </a:lnTo>
                    <a:lnTo>
                      <a:pt x="1195" y="1367"/>
                    </a:lnTo>
                    <a:lnTo>
                      <a:pt x="1280" y="1367"/>
                    </a:lnTo>
                    <a:lnTo>
                      <a:pt x="1365" y="1367"/>
                    </a:lnTo>
                    <a:close/>
                  </a:path>
                </a:pathLst>
              </a:custGeom>
              <a:solidFill>
                <a:srgbClr val="9286B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4" name="Freeform 20"/>
              <p:cNvSpPr>
                <a:spLocks/>
              </p:cNvSpPr>
              <p:nvPr/>
            </p:nvSpPr>
            <p:spPr bwMode="auto">
              <a:xfrm>
                <a:off x="5313105"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1" y="0"/>
                  </a:cxn>
                  <a:cxn ang="0">
                    <a:pos x="1110" y="0"/>
                  </a:cxn>
                  <a:cxn ang="0">
                    <a:pos x="939" y="0"/>
                  </a:cxn>
                  <a:cxn ang="0">
                    <a:pos x="768" y="0"/>
                  </a:cxn>
                  <a:cxn ang="0">
                    <a:pos x="598" y="0"/>
                  </a:cxn>
                  <a:cxn ang="0">
                    <a:pos x="428" y="0"/>
                  </a:cxn>
                  <a:cxn ang="0">
                    <a:pos x="256" y="0"/>
                  </a:cxn>
                  <a:cxn ang="0">
                    <a:pos x="86" y="0"/>
                  </a:cxn>
                  <a:cxn ang="0">
                    <a:pos x="0" y="86"/>
                  </a:cxn>
                  <a:cxn ang="0">
                    <a:pos x="0" y="257"/>
                  </a:cxn>
                  <a:cxn ang="0">
                    <a:pos x="0" y="428"/>
                  </a:cxn>
                  <a:cxn ang="0">
                    <a:pos x="0" y="598"/>
                  </a:cxn>
                  <a:cxn ang="0">
                    <a:pos x="0" y="769"/>
                  </a:cxn>
                  <a:cxn ang="0">
                    <a:pos x="0" y="940"/>
                  </a:cxn>
                  <a:cxn ang="0">
                    <a:pos x="0" y="1111"/>
                  </a:cxn>
                  <a:cxn ang="0">
                    <a:pos x="0" y="1281"/>
                  </a:cxn>
                  <a:cxn ang="0">
                    <a:pos x="86" y="1367"/>
                  </a:cxn>
                  <a:cxn ang="0">
                    <a:pos x="256" y="1367"/>
                  </a:cxn>
                  <a:cxn ang="0">
                    <a:pos x="428" y="1367"/>
                  </a:cxn>
                  <a:cxn ang="0">
                    <a:pos x="598" y="1367"/>
                  </a:cxn>
                  <a:cxn ang="0">
                    <a:pos x="768" y="1367"/>
                  </a:cxn>
                  <a:cxn ang="0">
                    <a:pos x="939" y="1367"/>
                  </a:cxn>
                  <a:cxn ang="0">
                    <a:pos x="1110" y="1367"/>
                  </a:cxn>
                  <a:cxn ang="0">
                    <a:pos x="1281"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6" y="1367"/>
                    </a:lnTo>
                    <a:lnTo>
                      <a:pt x="171" y="1367"/>
                    </a:lnTo>
                    <a:lnTo>
                      <a:pt x="256" y="1367"/>
                    </a:lnTo>
                    <a:lnTo>
                      <a:pt x="342" y="1367"/>
                    </a:lnTo>
                    <a:lnTo>
                      <a:pt x="428" y="1367"/>
                    </a:lnTo>
                    <a:lnTo>
                      <a:pt x="513" y="1367"/>
                    </a:lnTo>
                    <a:lnTo>
                      <a:pt x="598" y="1367"/>
                    </a:lnTo>
                    <a:lnTo>
                      <a:pt x="683" y="1367"/>
                    </a:lnTo>
                    <a:lnTo>
                      <a:pt x="768" y="1367"/>
                    </a:lnTo>
                    <a:lnTo>
                      <a:pt x="854" y="1367"/>
                    </a:lnTo>
                    <a:lnTo>
                      <a:pt x="939" y="1367"/>
                    </a:lnTo>
                    <a:lnTo>
                      <a:pt x="1025" y="1367"/>
                    </a:lnTo>
                    <a:lnTo>
                      <a:pt x="1110" y="1367"/>
                    </a:lnTo>
                    <a:lnTo>
                      <a:pt x="1196" y="1367"/>
                    </a:lnTo>
                    <a:lnTo>
                      <a:pt x="1281" y="1367"/>
                    </a:lnTo>
                    <a:lnTo>
                      <a:pt x="1366" y="1367"/>
                    </a:lnTo>
                    <a:close/>
                  </a:path>
                </a:pathLst>
              </a:custGeom>
              <a:solidFill>
                <a:srgbClr val="A59BC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5" name="Rectangle 21"/>
              <p:cNvSpPr>
                <a:spLocks noChangeArrowheads="1"/>
              </p:cNvSpPr>
              <p:nvPr/>
            </p:nvSpPr>
            <p:spPr bwMode="auto">
              <a:xfrm>
                <a:off x="5535953" y="-414999"/>
                <a:ext cx="222848" cy="288000"/>
              </a:xfrm>
              <a:prstGeom prst="rect">
                <a:avLst/>
              </a:prstGeom>
              <a:solidFill>
                <a:srgbClr val="B8B0C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1" name="Grupo 100"/>
            <p:cNvGrpSpPr/>
            <p:nvPr/>
          </p:nvGrpSpPr>
          <p:grpSpPr>
            <a:xfrm>
              <a:off x="10239455" y="2862417"/>
              <a:ext cx="1337088" cy="288001"/>
              <a:chOff x="7195213" y="-415000"/>
              <a:chExt cx="1337088" cy="288001"/>
            </a:xfrm>
          </p:grpSpPr>
          <p:sp>
            <p:nvSpPr>
              <p:cNvPr id="154" name="Rectangle 8"/>
              <p:cNvSpPr>
                <a:spLocks noChangeArrowheads="1"/>
              </p:cNvSpPr>
              <p:nvPr/>
            </p:nvSpPr>
            <p:spPr bwMode="auto">
              <a:xfrm>
                <a:off x="7195213" y="-415000"/>
                <a:ext cx="222848" cy="288000"/>
              </a:xfrm>
              <a:prstGeom prst="rect">
                <a:avLst/>
              </a:prstGeom>
              <a:solidFill>
                <a:srgbClr val="A3445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5" name="Freeform 27"/>
              <p:cNvSpPr>
                <a:spLocks/>
              </p:cNvSpPr>
              <p:nvPr/>
            </p:nvSpPr>
            <p:spPr bwMode="auto">
              <a:xfrm>
                <a:off x="7418061" y="-415000"/>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6" y="1366"/>
                  </a:cxn>
                  <a:cxn ang="0">
                    <a:pos x="427" y="1366"/>
                  </a:cxn>
                  <a:cxn ang="0">
                    <a:pos x="598"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6" y="1366"/>
                    </a:lnTo>
                    <a:lnTo>
                      <a:pt x="342" y="1366"/>
                    </a:lnTo>
                    <a:lnTo>
                      <a:pt x="427" y="1366"/>
                    </a:lnTo>
                    <a:lnTo>
                      <a:pt x="512" y="1366"/>
                    </a:lnTo>
                    <a:lnTo>
                      <a:pt x="598"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AD596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6" name="Freeform 28"/>
              <p:cNvSpPr>
                <a:spLocks/>
              </p:cNvSpPr>
              <p:nvPr/>
            </p:nvSpPr>
            <p:spPr bwMode="auto">
              <a:xfrm>
                <a:off x="7640909" y="-414999"/>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5" y="1366"/>
                    </a:lnTo>
                    <a:lnTo>
                      <a:pt x="342" y="1366"/>
                    </a:lnTo>
                    <a:lnTo>
                      <a:pt x="427" y="1366"/>
                    </a:lnTo>
                    <a:lnTo>
                      <a:pt x="512" y="1366"/>
                    </a:lnTo>
                    <a:lnTo>
                      <a:pt x="597"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B86F8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7" name="Freeform 29"/>
              <p:cNvSpPr>
                <a:spLocks/>
              </p:cNvSpPr>
              <p:nvPr/>
            </p:nvSpPr>
            <p:spPr bwMode="auto">
              <a:xfrm>
                <a:off x="7863757" y="-415000"/>
                <a:ext cx="222848" cy="288000"/>
              </a:xfrm>
              <a:custGeom>
                <a:avLst/>
                <a:gdLst/>
                <a:ahLst/>
                <a:cxnLst>
                  <a:cxn ang="0">
                    <a:pos x="1365" y="1280"/>
                  </a:cxn>
                  <a:cxn ang="0">
                    <a:pos x="1365" y="1110"/>
                  </a:cxn>
                  <a:cxn ang="0">
                    <a:pos x="1365" y="940"/>
                  </a:cxn>
                  <a:cxn ang="0">
                    <a:pos x="1365" y="768"/>
                  </a:cxn>
                  <a:cxn ang="0">
                    <a:pos x="1365" y="597"/>
                  </a:cxn>
                  <a:cxn ang="0">
                    <a:pos x="1365" y="427"/>
                  </a:cxn>
                  <a:cxn ang="0">
                    <a:pos x="1365" y="256"/>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5" h="1366">
                    <a:moveTo>
                      <a:pt x="1365" y="1366"/>
                    </a:moveTo>
                    <a:lnTo>
                      <a:pt x="1365" y="1280"/>
                    </a:lnTo>
                    <a:lnTo>
                      <a:pt x="1365" y="1195"/>
                    </a:lnTo>
                    <a:lnTo>
                      <a:pt x="1365" y="1110"/>
                    </a:lnTo>
                    <a:lnTo>
                      <a:pt x="1365" y="1025"/>
                    </a:lnTo>
                    <a:lnTo>
                      <a:pt x="1365" y="940"/>
                    </a:lnTo>
                    <a:lnTo>
                      <a:pt x="1365" y="853"/>
                    </a:lnTo>
                    <a:lnTo>
                      <a:pt x="1365" y="768"/>
                    </a:lnTo>
                    <a:lnTo>
                      <a:pt x="1365" y="683"/>
                    </a:lnTo>
                    <a:lnTo>
                      <a:pt x="1365" y="597"/>
                    </a:lnTo>
                    <a:lnTo>
                      <a:pt x="1365" y="512"/>
                    </a:lnTo>
                    <a:lnTo>
                      <a:pt x="1365" y="427"/>
                    </a:lnTo>
                    <a:lnTo>
                      <a:pt x="1365" y="342"/>
                    </a:lnTo>
                    <a:lnTo>
                      <a:pt x="1365" y="256"/>
                    </a:lnTo>
                    <a:lnTo>
                      <a:pt x="1365" y="170"/>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5" y="1366"/>
                    </a:lnTo>
                    <a:lnTo>
                      <a:pt x="341" y="1366"/>
                    </a:lnTo>
                    <a:lnTo>
                      <a:pt x="427" y="1366"/>
                    </a:lnTo>
                    <a:lnTo>
                      <a:pt x="512" y="1366"/>
                    </a:lnTo>
                    <a:lnTo>
                      <a:pt x="597" y="1366"/>
                    </a:lnTo>
                    <a:lnTo>
                      <a:pt x="682" y="1366"/>
                    </a:lnTo>
                    <a:lnTo>
                      <a:pt x="768" y="1366"/>
                    </a:lnTo>
                    <a:lnTo>
                      <a:pt x="853" y="1366"/>
                    </a:lnTo>
                    <a:lnTo>
                      <a:pt x="938" y="1366"/>
                    </a:lnTo>
                    <a:lnTo>
                      <a:pt x="1024" y="1366"/>
                    </a:lnTo>
                    <a:lnTo>
                      <a:pt x="1110" y="1366"/>
                    </a:lnTo>
                    <a:lnTo>
                      <a:pt x="1195" y="1366"/>
                    </a:lnTo>
                    <a:lnTo>
                      <a:pt x="1280" y="1366"/>
                    </a:lnTo>
                    <a:lnTo>
                      <a:pt x="1365" y="1366"/>
                    </a:lnTo>
                    <a:close/>
                  </a:path>
                </a:pathLst>
              </a:custGeom>
              <a:solidFill>
                <a:srgbClr val="C284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8" name="Freeform 30"/>
              <p:cNvSpPr>
                <a:spLocks/>
              </p:cNvSpPr>
              <p:nvPr/>
            </p:nvSpPr>
            <p:spPr bwMode="auto">
              <a:xfrm>
                <a:off x="8086605" y="-415000"/>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6"/>
                  </a:cxn>
                  <a:cxn ang="0">
                    <a:pos x="0" y="427"/>
                  </a:cxn>
                  <a:cxn ang="0">
                    <a:pos x="0" y="597"/>
                  </a:cxn>
                  <a:cxn ang="0">
                    <a:pos x="0" y="768"/>
                  </a:cxn>
                  <a:cxn ang="0">
                    <a:pos x="0" y="940"/>
                  </a:cxn>
                  <a:cxn ang="0">
                    <a:pos x="0" y="1110"/>
                  </a:cxn>
                  <a:cxn ang="0">
                    <a:pos x="0" y="1280"/>
                  </a:cxn>
                  <a:cxn ang="0">
                    <a:pos x="86" y="1366"/>
                  </a:cxn>
                  <a:cxn ang="0">
                    <a:pos x="256" y="1366"/>
                  </a:cxn>
                  <a:cxn ang="0">
                    <a:pos x="428" y="1366"/>
                  </a:cxn>
                  <a:cxn ang="0">
                    <a:pos x="598" y="1366"/>
                  </a:cxn>
                  <a:cxn ang="0">
                    <a:pos x="768" y="1366"/>
                  </a:cxn>
                  <a:cxn ang="0">
                    <a:pos x="939" y="1366"/>
                  </a:cxn>
                  <a:cxn ang="0">
                    <a:pos x="1110" y="1366"/>
                  </a:cxn>
                  <a:cxn ang="0">
                    <a:pos x="1281"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6" y="1366"/>
                    </a:lnTo>
                    <a:lnTo>
                      <a:pt x="171" y="1366"/>
                    </a:lnTo>
                    <a:lnTo>
                      <a:pt x="256" y="1366"/>
                    </a:lnTo>
                    <a:lnTo>
                      <a:pt x="342" y="1366"/>
                    </a:lnTo>
                    <a:lnTo>
                      <a:pt x="428" y="1366"/>
                    </a:lnTo>
                    <a:lnTo>
                      <a:pt x="513" y="1366"/>
                    </a:lnTo>
                    <a:lnTo>
                      <a:pt x="598" y="1366"/>
                    </a:lnTo>
                    <a:lnTo>
                      <a:pt x="683" y="1366"/>
                    </a:lnTo>
                    <a:lnTo>
                      <a:pt x="768" y="1366"/>
                    </a:lnTo>
                    <a:lnTo>
                      <a:pt x="854" y="1366"/>
                    </a:lnTo>
                    <a:lnTo>
                      <a:pt x="939" y="1366"/>
                    </a:lnTo>
                    <a:lnTo>
                      <a:pt x="1025" y="1366"/>
                    </a:lnTo>
                    <a:lnTo>
                      <a:pt x="1110" y="1366"/>
                    </a:lnTo>
                    <a:lnTo>
                      <a:pt x="1196" y="1366"/>
                    </a:lnTo>
                    <a:lnTo>
                      <a:pt x="1281" y="1366"/>
                    </a:lnTo>
                    <a:lnTo>
                      <a:pt x="1366" y="1366"/>
                    </a:lnTo>
                    <a:close/>
                  </a:path>
                </a:pathLst>
              </a:custGeom>
              <a:solidFill>
                <a:srgbClr val="CD9AA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9" name="Rectangle 31"/>
              <p:cNvSpPr>
                <a:spLocks noChangeArrowheads="1"/>
              </p:cNvSpPr>
              <p:nvPr/>
            </p:nvSpPr>
            <p:spPr bwMode="auto">
              <a:xfrm>
                <a:off x="8309453" y="-415000"/>
                <a:ext cx="222848" cy="288000"/>
              </a:xfrm>
              <a:prstGeom prst="rect">
                <a:avLst/>
              </a:prstGeom>
              <a:solidFill>
                <a:srgbClr val="D7AFBA"/>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2" name="Grupo 101"/>
            <p:cNvGrpSpPr/>
            <p:nvPr/>
          </p:nvGrpSpPr>
          <p:grpSpPr>
            <a:xfrm>
              <a:off x="10239455" y="3210167"/>
              <a:ext cx="1337088" cy="288001"/>
              <a:chOff x="8579200" y="-415000"/>
              <a:chExt cx="1337088" cy="288001"/>
            </a:xfrm>
          </p:grpSpPr>
          <p:sp>
            <p:nvSpPr>
              <p:cNvPr id="148" name="Rectangle 9"/>
              <p:cNvSpPr>
                <a:spLocks noChangeArrowheads="1"/>
              </p:cNvSpPr>
              <p:nvPr/>
            </p:nvSpPr>
            <p:spPr bwMode="auto">
              <a:xfrm>
                <a:off x="8579200" y="-415000"/>
                <a:ext cx="222848" cy="288000"/>
              </a:xfrm>
              <a:prstGeom prst="rect">
                <a:avLst/>
              </a:prstGeom>
              <a:solidFill>
                <a:srgbClr val="6B92D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49" name="Freeform 32"/>
              <p:cNvSpPr>
                <a:spLocks/>
              </p:cNvSpPr>
              <p:nvPr/>
            </p:nvSpPr>
            <p:spPr bwMode="auto">
              <a:xfrm>
                <a:off x="8802048" y="-415000"/>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6" y="1353"/>
                  </a:cxn>
                  <a:cxn ang="0">
                    <a:pos x="427" y="1353"/>
                  </a:cxn>
                  <a:cxn ang="0">
                    <a:pos x="598" y="1353"/>
                  </a:cxn>
                  <a:cxn ang="0">
                    <a:pos x="768" y="1353"/>
                  </a:cxn>
                  <a:cxn ang="0">
                    <a:pos x="938" y="1353"/>
                  </a:cxn>
                  <a:cxn ang="0">
                    <a:pos x="1110" y="1353"/>
                  </a:cxn>
                  <a:cxn ang="0">
                    <a:pos x="1280"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6" y="1353"/>
                    </a:lnTo>
                    <a:lnTo>
                      <a:pt x="342" y="1353"/>
                    </a:lnTo>
                    <a:lnTo>
                      <a:pt x="427" y="1353"/>
                    </a:lnTo>
                    <a:lnTo>
                      <a:pt x="512" y="1353"/>
                    </a:lnTo>
                    <a:lnTo>
                      <a:pt x="598" y="1353"/>
                    </a:lnTo>
                    <a:lnTo>
                      <a:pt x="683" y="1353"/>
                    </a:lnTo>
                    <a:lnTo>
                      <a:pt x="768" y="1353"/>
                    </a:lnTo>
                    <a:lnTo>
                      <a:pt x="853" y="1353"/>
                    </a:lnTo>
                    <a:lnTo>
                      <a:pt x="938" y="1353"/>
                    </a:lnTo>
                    <a:lnTo>
                      <a:pt x="1025" y="1353"/>
                    </a:lnTo>
                    <a:lnTo>
                      <a:pt x="1110" y="1353"/>
                    </a:lnTo>
                    <a:lnTo>
                      <a:pt x="1195" y="1353"/>
                    </a:lnTo>
                    <a:lnTo>
                      <a:pt x="1280" y="1353"/>
                    </a:lnTo>
                    <a:lnTo>
                      <a:pt x="1366" y="1353"/>
                    </a:lnTo>
                    <a:close/>
                  </a:path>
                </a:pathLst>
              </a:custGeom>
              <a:solidFill>
                <a:srgbClr val="7C9EE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0" name="Freeform 33"/>
              <p:cNvSpPr>
                <a:spLocks/>
              </p:cNvSpPr>
              <p:nvPr/>
            </p:nvSpPr>
            <p:spPr bwMode="auto">
              <a:xfrm>
                <a:off x="9024896" y="-414999"/>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5" y="1353"/>
                  </a:cxn>
                  <a:cxn ang="0">
                    <a:pos x="427" y="1353"/>
                  </a:cxn>
                  <a:cxn ang="0">
                    <a:pos x="597" y="1353"/>
                  </a:cxn>
                  <a:cxn ang="0">
                    <a:pos x="768" y="1353"/>
                  </a:cxn>
                  <a:cxn ang="0">
                    <a:pos x="938" y="1353"/>
                  </a:cxn>
                  <a:cxn ang="0">
                    <a:pos x="1110" y="1353"/>
                  </a:cxn>
                  <a:cxn ang="0">
                    <a:pos x="1280"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5" y="1353"/>
                    </a:lnTo>
                    <a:lnTo>
                      <a:pt x="342" y="1353"/>
                    </a:lnTo>
                    <a:lnTo>
                      <a:pt x="427" y="1353"/>
                    </a:lnTo>
                    <a:lnTo>
                      <a:pt x="512" y="1353"/>
                    </a:lnTo>
                    <a:lnTo>
                      <a:pt x="597" y="1353"/>
                    </a:lnTo>
                    <a:lnTo>
                      <a:pt x="683" y="1353"/>
                    </a:lnTo>
                    <a:lnTo>
                      <a:pt x="768" y="1353"/>
                    </a:lnTo>
                    <a:lnTo>
                      <a:pt x="853" y="1353"/>
                    </a:lnTo>
                    <a:lnTo>
                      <a:pt x="938" y="1353"/>
                    </a:lnTo>
                    <a:lnTo>
                      <a:pt x="1025" y="1353"/>
                    </a:lnTo>
                    <a:lnTo>
                      <a:pt x="1110" y="1353"/>
                    </a:lnTo>
                    <a:lnTo>
                      <a:pt x="1195" y="1353"/>
                    </a:lnTo>
                    <a:lnTo>
                      <a:pt x="1280" y="1353"/>
                    </a:lnTo>
                    <a:lnTo>
                      <a:pt x="1366" y="1353"/>
                    </a:lnTo>
                    <a:close/>
                  </a:path>
                </a:pathLst>
              </a:custGeom>
              <a:solidFill>
                <a:srgbClr val="8DABE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1" name="Freeform 34"/>
              <p:cNvSpPr>
                <a:spLocks/>
              </p:cNvSpPr>
              <p:nvPr/>
            </p:nvSpPr>
            <p:spPr bwMode="auto">
              <a:xfrm>
                <a:off x="9247744" y="-415000"/>
                <a:ext cx="222848" cy="288000"/>
              </a:xfrm>
              <a:custGeom>
                <a:avLst/>
                <a:gdLst/>
                <a:ahLst/>
                <a:cxnLst>
                  <a:cxn ang="0">
                    <a:pos x="1365" y="1269"/>
                  </a:cxn>
                  <a:cxn ang="0">
                    <a:pos x="1365" y="1099"/>
                  </a:cxn>
                  <a:cxn ang="0">
                    <a:pos x="1365" y="930"/>
                  </a:cxn>
                  <a:cxn ang="0">
                    <a:pos x="1365" y="762"/>
                  </a:cxn>
                  <a:cxn ang="0">
                    <a:pos x="1365" y="592"/>
                  </a:cxn>
                  <a:cxn ang="0">
                    <a:pos x="1365" y="423"/>
                  </a:cxn>
                  <a:cxn ang="0">
                    <a:pos x="1365" y="253"/>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5" y="1353"/>
                  </a:cxn>
                  <a:cxn ang="0">
                    <a:pos x="427" y="1353"/>
                  </a:cxn>
                  <a:cxn ang="0">
                    <a:pos x="597" y="1353"/>
                  </a:cxn>
                  <a:cxn ang="0">
                    <a:pos x="768" y="1353"/>
                  </a:cxn>
                  <a:cxn ang="0">
                    <a:pos x="938" y="1353"/>
                  </a:cxn>
                  <a:cxn ang="0">
                    <a:pos x="1110" y="1353"/>
                  </a:cxn>
                  <a:cxn ang="0">
                    <a:pos x="1280" y="1353"/>
                  </a:cxn>
                </a:cxnLst>
                <a:rect l="0" t="0" r="r" b="b"/>
                <a:pathLst>
                  <a:path w="1365" h="1353">
                    <a:moveTo>
                      <a:pt x="1365" y="1353"/>
                    </a:moveTo>
                    <a:lnTo>
                      <a:pt x="1365" y="1269"/>
                    </a:lnTo>
                    <a:lnTo>
                      <a:pt x="1365" y="1183"/>
                    </a:lnTo>
                    <a:lnTo>
                      <a:pt x="1365" y="1099"/>
                    </a:lnTo>
                    <a:lnTo>
                      <a:pt x="1365" y="1015"/>
                    </a:lnTo>
                    <a:lnTo>
                      <a:pt x="1365" y="930"/>
                    </a:lnTo>
                    <a:lnTo>
                      <a:pt x="1365" y="846"/>
                    </a:lnTo>
                    <a:lnTo>
                      <a:pt x="1365" y="762"/>
                    </a:lnTo>
                    <a:lnTo>
                      <a:pt x="1365" y="676"/>
                    </a:lnTo>
                    <a:lnTo>
                      <a:pt x="1365" y="592"/>
                    </a:lnTo>
                    <a:lnTo>
                      <a:pt x="1365" y="507"/>
                    </a:lnTo>
                    <a:lnTo>
                      <a:pt x="1365" y="423"/>
                    </a:lnTo>
                    <a:lnTo>
                      <a:pt x="1365" y="339"/>
                    </a:lnTo>
                    <a:lnTo>
                      <a:pt x="1365" y="253"/>
                    </a:lnTo>
                    <a:lnTo>
                      <a:pt x="1365" y="169"/>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5" y="1353"/>
                    </a:lnTo>
                    <a:lnTo>
                      <a:pt x="341" y="1353"/>
                    </a:lnTo>
                    <a:lnTo>
                      <a:pt x="427" y="1353"/>
                    </a:lnTo>
                    <a:lnTo>
                      <a:pt x="512" y="1353"/>
                    </a:lnTo>
                    <a:lnTo>
                      <a:pt x="597" y="1353"/>
                    </a:lnTo>
                    <a:lnTo>
                      <a:pt x="682" y="1353"/>
                    </a:lnTo>
                    <a:lnTo>
                      <a:pt x="768" y="1353"/>
                    </a:lnTo>
                    <a:lnTo>
                      <a:pt x="853" y="1353"/>
                    </a:lnTo>
                    <a:lnTo>
                      <a:pt x="938" y="1353"/>
                    </a:lnTo>
                    <a:lnTo>
                      <a:pt x="1024" y="1353"/>
                    </a:lnTo>
                    <a:lnTo>
                      <a:pt x="1110" y="1353"/>
                    </a:lnTo>
                    <a:lnTo>
                      <a:pt x="1195" y="1353"/>
                    </a:lnTo>
                    <a:lnTo>
                      <a:pt x="1280" y="1353"/>
                    </a:lnTo>
                    <a:lnTo>
                      <a:pt x="1365" y="1353"/>
                    </a:lnTo>
                    <a:close/>
                  </a:path>
                </a:pathLst>
              </a:custGeom>
              <a:solidFill>
                <a:srgbClr val="9EB7E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2" name="Freeform 35"/>
              <p:cNvSpPr>
                <a:spLocks/>
              </p:cNvSpPr>
              <p:nvPr/>
            </p:nvSpPr>
            <p:spPr bwMode="auto">
              <a:xfrm>
                <a:off x="9470592" y="-415000"/>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3"/>
                  </a:cxn>
                  <a:cxn ang="0">
                    <a:pos x="0" y="423"/>
                  </a:cxn>
                  <a:cxn ang="0">
                    <a:pos x="0" y="592"/>
                  </a:cxn>
                  <a:cxn ang="0">
                    <a:pos x="0" y="762"/>
                  </a:cxn>
                  <a:cxn ang="0">
                    <a:pos x="0" y="930"/>
                  </a:cxn>
                  <a:cxn ang="0">
                    <a:pos x="0" y="1099"/>
                  </a:cxn>
                  <a:cxn ang="0">
                    <a:pos x="0" y="1269"/>
                  </a:cxn>
                  <a:cxn ang="0">
                    <a:pos x="86" y="1353"/>
                  </a:cxn>
                  <a:cxn ang="0">
                    <a:pos x="256" y="1353"/>
                  </a:cxn>
                  <a:cxn ang="0">
                    <a:pos x="428" y="1353"/>
                  </a:cxn>
                  <a:cxn ang="0">
                    <a:pos x="598" y="1353"/>
                  </a:cxn>
                  <a:cxn ang="0">
                    <a:pos x="768" y="1353"/>
                  </a:cxn>
                  <a:cxn ang="0">
                    <a:pos x="939" y="1353"/>
                  </a:cxn>
                  <a:cxn ang="0">
                    <a:pos x="1110" y="1353"/>
                  </a:cxn>
                  <a:cxn ang="0">
                    <a:pos x="1281"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6" y="1353"/>
                    </a:lnTo>
                    <a:lnTo>
                      <a:pt x="171" y="1353"/>
                    </a:lnTo>
                    <a:lnTo>
                      <a:pt x="256" y="1353"/>
                    </a:lnTo>
                    <a:lnTo>
                      <a:pt x="342" y="1353"/>
                    </a:lnTo>
                    <a:lnTo>
                      <a:pt x="428" y="1353"/>
                    </a:lnTo>
                    <a:lnTo>
                      <a:pt x="513" y="1353"/>
                    </a:lnTo>
                    <a:lnTo>
                      <a:pt x="598" y="1353"/>
                    </a:lnTo>
                    <a:lnTo>
                      <a:pt x="683" y="1353"/>
                    </a:lnTo>
                    <a:lnTo>
                      <a:pt x="768" y="1353"/>
                    </a:lnTo>
                    <a:lnTo>
                      <a:pt x="854" y="1353"/>
                    </a:lnTo>
                    <a:lnTo>
                      <a:pt x="939" y="1353"/>
                    </a:lnTo>
                    <a:lnTo>
                      <a:pt x="1025" y="1353"/>
                    </a:lnTo>
                    <a:lnTo>
                      <a:pt x="1110" y="1353"/>
                    </a:lnTo>
                    <a:lnTo>
                      <a:pt x="1196" y="1353"/>
                    </a:lnTo>
                    <a:lnTo>
                      <a:pt x="1281" y="1353"/>
                    </a:lnTo>
                    <a:lnTo>
                      <a:pt x="1366" y="1353"/>
                    </a:lnTo>
                    <a:close/>
                  </a:path>
                </a:pathLst>
              </a:custGeom>
              <a:solidFill>
                <a:srgbClr val="AFC4E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3" name="Rectangle 36"/>
              <p:cNvSpPr>
                <a:spLocks noChangeArrowheads="1"/>
              </p:cNvSpPr>
              <p:nvPr/>
            </p:nvSpPr>
            <p:spPr bwMode="auto">
              <a:xfrm>
                <a:off x="9693440" y="-415000"/>
                <a:ext cx="222848" cy="288000"/>
              </a:xfrm>
              <a:prstGeom prst="rect">
                <a:avLst/>
              </a:prstGeom>
              <a:solidFill>
                <a:srgbClr val="C0D0F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3" name="Grupo 102"/>
            <p:cNvGrpSpPr/>
            <p:nvPr/>
          </p:nvGrpSpPr>
          <p:grpSpPr>
            <a:xfrm>
              <a:off x="10240199" y="4809723"/>
              <a:ext cx="1335600" cy="288000"/>
              <a:chOff x="5398527" y="6984214"/>
              <a:chExt cx="1335600" cy="288000"/>
            </a:xfrm>
          </p:grpSpPr>
          <p:sp>
            <p:nvSpPr>
              <p:cNvPr id="142" name="Rectangle 47"/>
              <p:cNvSpPr>
                <a:spLocks noChangeArrowheads="1"/>
              </p:cNvSpPr>
              <p:nvPr/>
            </p:nvSpPr>
            <p:spPr bwMode="auto">
              <a:xfrm>
                <a:off x="5398527" y="6984214"/>
                <a:ext cx="223315" cy="288000"/>
              </a:xfrm>
              <a:prstGeom prst="rect">
                <a:avLst/>
              </a:prstGeom>
              <a:solidFill>
                <a:srgbClr val="1DC24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43" name="Freeform 49"/>
              <p:cNvSpPr>
                <a:spLocks/>
              </p:cNvSpPr>
              <p:nvPr/>
            </p:nvSpPr>
            <p:spPr bwMode="auto">
              <a:xfrm>
                <a:off x="5620820"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32C85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4" name="Freeform 50"/>
              <p:cNvSpPr>
                <a:spLocks/>
              </p:cNvSpPr>
              <p:nvPr/>
            </p:nvSpPr>
            <p:spPr bwMode="auto">
              <a:xfrm>
                <a:off x="5843114" y="6984214"/>
                <a:ext cx="224133"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47CE6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5" name="Freeform 51"/>
              <p:cNvSpPr>
                <a:spLocks/>
              </p:cNvSpPr>
              <p:nvPr/>
            </p:nvSpPr>
            <p:spPr bwMode="auto">
              <a:xfrm>
                <a:off x="6066225"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6"/>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6"/>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5DD37E"/>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6" name="Freeform 52"/>
              <p:cNvSpPr>
                <a:spLocks/>
              </p:cNvSpPr>
              <p:nvPr/>
            </p:nvSpPr>
            <p:spPr bwMode="auto">
              <a:xfrm>
                <a:off x="6288518"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6"/>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72D9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7" name="Rectangle 53"/>
              <p:cNvSpPr>
                <a:spLocks noChangeArrowheads="1"/>
              </p:cNvSpPr>
              <p:nvPr/>
            </p:nvSpPr>
            <p:spPr bwMode="auto">
              <a:xfrm>
                <a:off x="6510812" y="6984214"/>
                <a:ext cx="223315" cy="288000"/>
              </a:xfrm>
              <a:prstGeom prst="rect">
                <a:avLst/>
              </a:prstGeom>
              <a:solidFill>
                <a:srgbClr val="87DF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4" name="Grupo 103"/>
            <p:cNvGrpSpPr/>
            <p:nvPr/>
          </p:nvGrpSpPr>
          <p:grpSpPr>
            <a:xfrm>
              <a:off x="10240199" y="5435626"/>
              <a:ext cx="1335600" cy="288000"/>
              <a:chOff x="6782514" y="6984214"/>
              <a:chExt cx="1335600" cy="288000"/>
            </a:xfrm>
          </p:grpSpPr>
          <p:sp>
            <p:nvSpPr>
              <p:cNvPr id="136" name="Rectangle 48"/>
              <p:cNvSpPr>
                <a:spLocks noChangeArrowheads="1"/>
              </p:cNvSpPr>
              <p:nvPr/>
            </p:nvSpPr>
            <p:spPr bwMode="auto">
              <a:xfrm>
                <a:off x="6782514" y="6984214"/>
                <a:ext cx="223315" cy="288000"/>
              </a:xfrm>
              <a:prstGeom prst="rect">
                <a:avLst/>
              </a:prstGeom>
              <a:solidFill>
                <a:srgbClr val="BC324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7" name="Freeform 54"/>
              <p:cNvSpPr>
                <a:spLocks/>
              </p:cNvSpPr>
              <p:nvPr/>
            </p:nvSpPr>
            <p:spPr bwMode="auto">
              <a:xfrm>
                <a:off x="7004807"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C2455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8" name="Freeform 55"/>
              <p:cNvSpPr>
                <a:spLocks/>
              </p:cNvSpPr>
              <p:nvPr/>
            </p:nvSpPr>
            <p:spPr bwMode="auto">
              <a:xfrm>
                <a:off x="7227101" y="6984214"/>
                <a:ext cx="224133"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C8586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9" name="Freeform 56"/>
              <p:cNvSpPr>
                <a:spLocks/>
              </p:cNvSpPr>
              <p:nvPr/>
            </p:nvSpPr>
            <p:spPr bwMode="auto">
              <a:xfrm>
                <a:off x="7450212"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7"/>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7"/>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CF6C7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0" name="Freeform 57"/>
              <p:cNvSpPr>
                <a:spLocks/>
              </p:cNvSpPr>
              <p:nvPr/>
            </p:nvSpPr>
            <p:spPr bwMode="auto">
              <a:xfrm>
                <a:off x="7672505"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7"/>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D57F8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1" name="Rectangle 58"/>
              <p:cNvSpPr>
                <a:spLocks noChangeArrowheads="1"/>
              </p:cNvSpPr>
              <p:nvPr/>
            </p:nvSpPr>
            <p:spPr bwMode="auto">
              <a:xfrm>
                <a:off x="7894799" y="6984214"/>
                <a:ext cx="223315" cy="288000"/>
              </a:xfrm>
              <a:prstGeom prst="rect">
                <a:avLst/>
              </a:prstGeom>
              <a:solidFill>
                <a:srgbClr val="DB929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5" name="Grupo 104"/>
            <p:cNvGrpSpPr/>
            <p:nvPr/>
          </p:nvGrpSpPr>
          <p:grpSpPr>
            <a:xfrm>
              <a:off x="10240199" y="3836071"/>
              <a:ext cx="1335600" cy="288000"/>
              <a:chOff x="2618917" y="6987532"/>
              <a:chExt cx="1335600" cy="288000"/>
            </a:xfrm>
          </p:grpSpPr>
          <p:sp>
            <p:nvSpPr>
              <p:cNvPr id="130" name="Rectangle 47"/>
              <p:cNvSpPr>
                <a:spLocks noChangeArrowheads="1"/>
              </p:cNvSpPr>
              <p:nvPr/>
            </p:nvSpPr>
            <p:spPr bwMode="auto">
              <a:xfrm>
                <a:off x="2618917" y="6987532"/>
                <a:ext cx="223315" cy="288000"/>
              </a:xfrm>
              <a:prstGeom prst="rect">
                <a:avLst/>
              </a:prstGeom>
              <a:solidFill>
                <a:srgbClr val="FF89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1" name="Freeform 49"/>
              <p:cNvSpPr>
                <a:spLocks/>
              </p:cNvSpPr>
              <p:nvPr/>
            </p:nvSpPr>
            <p:spPr bwMode="auto">
              <a:xfrm>
                <a:off x="2841210"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FF970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2" name="Freeform 50"/>
              <p:cNvSpPr>
                <a:spLocks/>
              </p:cNvSpPr>
              <p:nvPr/>
            </p:nvSpPr>
            <p:spPr bwMode="auto">
              <a:xfrm>
                <a:off x="3063504" y="6987532"/>
                <a:ext cx="224133"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FFA51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3" name="Freeform 51"/>
              <p:cNvSpPr>
                <a:spLocks/>
              </p:cNvSpPr>
              <p:nvPr/>
            </p:nvSpPr>
            <p:spPr bwMode="auto">
              <a:xfrm>
                <a:off x="3286615"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6"/>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6"/>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FFB21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4" name="Freeform 52"/>
              <p:cNvSpPr>
                <a:spLocks/>
              </p:cNvSpPr>
              <p:nvPr/>
            </p:nvSpPr>
            <p:spPr bwMode="auto">
              <a:xfrm>
                <a:off x="3508908"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6"/>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FFC02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5" name="Rectangle 53"/>
              <p:cNvSpPr>
                <a:spLocks noChangeArrowheads="1"/>
              </p:cNvSpPr>
              <p:nvPr/>
            </p:nvSpPr>
            <p:spPr bwMode="auto">
              <a:xfrm>
                <a:off x="3731202" y="6987532"/>
                <a:ext cx="223315" cy="288000"/>
              </a:xfrm>
              <a:prstGeom prst="rect">
                <a:avLst/>
              </a:prstGeom>
              <a:solidFill>
                <a:srgbClr val="FFCE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6" name="Grupo 105"/>
            <p:cNvGrpSpPr/>
            <p:nvPr/>
          </p:nvGrpSpPr>
          <p:grpSpPr>
            <a:xfrm>
              <a:off x="10240199" y="4183820"/>
              <a:ext cx="1335600" cy="288000"/>
              <a:chOff x="4011226" y="6987532"/>
              <a:chExt cx="1335600" cy="288000"/>
            </a:xfrm>
          </p:grpSpPr>
          <p:sp>
            <p:nvSpPr>
              <p:cNvPr id="124" name="Rectangle 48"/>
              <p:cNvSpPr>
                <a:spLocks noChangeArrowheads="1"/>
              </p:cNvSpPr>
              <p:nvPr/>
            </p:nvSpPr>
            <p:spPr bwMode="auto">
              <a:xfrm>
                <a:off x="4011226" y="6987532"/>
                <a:ext cx="223315" cy="288000"/>
              </a:xfrm>
              <a:prstGeom prst="rect">
                <a:avLst/>
              </a:prstGeom>
              <a:solidFill>
                <a:srgbClr val="A73C8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25" name="Freeform 54"/>
              <p:cNvSpPr>
                <a:spLocks/>
              </p:cNvSpPr>
              <p:nvPr/>
            </p:nvSpPr>
            <p:spPr bwMode="auto">
              <a:xfrm>
                <a:off x="4233519"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AE4A9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6" name="Freeform 55"/>
              <p:cNvSpPr>
                <a:spLocks/>
              </p:cNvSpPr>
              <p:nvPr/>
            </p:nvSpPr>
            <p:spPr bwMode="auto">
              <a:xfrm>
                <a:off x="4455813" y="6987532"/>
                <a:ext cx="224133"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B5589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7" name="Freeform 56"/>
              <p:cNvSpPr>
                <a:spLocks/>
              </p:cNvSpPr>
              <p:nvPr/>
            </p:nvSpPr>
            <p:spPr bwMode="auto">
              <a:xfrm>
                <a:off x="4678924"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7"/>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7"/>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BD67A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8" name="Freeform 57"/>
              <p:cNvSpPr>
                <a:spLocks/>
              </p:cNvSpPr>
              <p:nvPr/>
            </p:nvSpPr>
            <p:spPr bwMode="auto">
              <a:xfrm>
                <a:off x="4901217"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7"/>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C475A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9" name="Rectangle 58"/>
              <p:cNvSpPr>
                <a:spLocks noChangeArrowheads="1"/>
              </p:cNvSpPr>
              <p:nvPr/>
            </p:nvSpPr>
            <p:spPr bwMode="auto">
              <a:xfrm>
                <a:off x="5123511" y="6987532"/>
                <a:ext cx="223315" cy="288000"/>
              </a:xfrm>
              <a:prstGeom prst="rect">
                <a:avLst/>
              </a:prstGeom>
              <a:solidFill>
                <a:srgbClr val="CB83B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sp>
          <p:nvSpPr>
            <p:cNvPr id="107" name="CaixaDeTexto 106"/>
            <p:cNvSpPr txBox="1"/>
            <p:nvPr/>
          </p:nvSpPr>
          <p:spPr>
            <a:xfrm>
              <a:off x="10241999" y="3557917"/>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Destaque</a:t>
              </a:r>
            </a:p>
          </p:txBody>
        </p:sp>
        <p:sp>
          <p:nvSpPr>
            <p:cNvPr id="108" name="CaixaDeTexto 107"/>
            <p:cNvSpPr txBox="1"/>
            <p:nvPr/>
          </p:nvSpPr>
          <p:spPr>
            <a:xfrm>
              <a:off x="10241999" y="4531569"/>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Positivo</a:t>
              </a:r>
            </a:p>
          </p:txBody>
        </p:sp>
        <p:sp>
          <p:nvSpPr>
            <p:cNvPr id="109" name="CaixaDeTexto 108"/>
            <p:cNvSpPr txBox="1"/>
            <p:nvPr/>
          </p:nvSpPr>
          <p:spPr>
            <a:xfrm>
              <a:off x="10241999" y="5157472"/>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Negativo</a:t>
              </a:r>
            </a:p>
          </p:txBody>
        </p:sp>
        <p:grpSp>
          <p:nvGrpSpPr>
            <p:cNvPr id="110" name="Grupo 109"/>
            <p:cNvGrpSpPr/>
            <p:nvPr/>
          </p:nvGrpSpPr>
          <p:grpSpPr>
            <a:xfrm>
              <a:off x="10311319" y="5783372"/>
              <a:ext cx="1193360" cy="507265"/>
              <a:chOff x="10032412" y="5589869"/>
              <a:chExt cx="1193360" cy="507265"/>
            </a:xfrm>
          </p:grpSpPr>
          <p:sp>
            <p:nvSpPr>
              <p:cNvPr id="118" name="CaixaDeTexto 117"/>
              <p:cNvSpPr txBox="1"/>
              <p:nvPr/>
            </p:nvSpPr>
            <p:spPr>
              <a:xfrm>
                <a:off x="10883874" y="5589869"/>
                <a:ext cx="341898"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err="1"/>
                  <a:t>Txt</a:t>
                </a:r>
                <a:endParaRPr lang="pt-BR" sz="1100" dirty="0"/>
              </a:p>
            </p:txBody>
          </p:sp>
          <p:sp>
            <p:nvSpPr>
              <p:cNvPr id="119" name="CaixaDeTexto 118"/>
              <p:cNvSpPr txBox="1"/>
              <p:nvPr/>
            </p:nvSpPr>
            <p:spPr>
              <a:xfrm>
                <a:off x="10032412" y="5589869"/>
                <a:ext cx="701691"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Cores TF</a:t>
                </a:r>
              </a:p>
            </p:txBody>
          </p:sp>
          <p:sp>
            <p:nvSpPr>
              <p:cNvPr id="120" name="Rectangle 22"/>
              <p:cNvSpPr>
                <a:spLocks noChangeArrowheads="1"/>
              </p:cNvSpPr>
              <p:nvPr/>
            </p:nvSpPr>
            <p:spPr bwMode="auto">
              <a:xfrm>
                <a:off x="10936088" y="5809134"/>
                <a:ext cx="222848" cy="28800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21" name="Retângulo 120"/>
              <p:cNvSpPr/>
              <p:nvPr/>
            </p:nvSpPr>
            <p:spPr>
              <a:xfrm>
                <a:off x="10481142" y="5809134"/>
                <a:ext cx="223200" cy="288000"/>
              </a:xfrm>
              <a:prstGeom prst="rect">
                <a:avLst/>
              </a:prstGeom>
              <a:solidFill>
                <a:srgbClr val="04567E"/>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2" name="Retângulo 121"/>
              <p:cNvSpPr/>
              <p:nvPr/>
            </p:nvSpPr>
            <p:spPr>
              <a:xfrm>
                <a:off x="10257942" y="5809134"/>
                <a:ext cx="223200" cy="288000"/>
              </a:xfrm>
              <a:prstGeom prst="rect">
                <a:avLst/>
              </a:prstGeom>
              <a:solidFill>
                <a:srgbClr val="03354D"/>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3" name="Retângulo 122"/>
              <p:cNvSpPr/>
              <p:nvPr/>
            </p:nvSpPr>
            <p:spPr>
              <a:xfrm>
                <a:off x="10034742" y="5809134"/>
                <a:ext cx="223200" cy="288000"/>
              </a:xfrm>
              <a:prstGeom prst="rect">
                <a:avLst/>
              </a:prstGeom>
              <a:solidFill>
                <a:srgbClr val="022333"/>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11" name="Grupo 110"/>
            <p:cNvGrpSpPr/>
            <p:nvPr/>
          </p:nvGrpSpPr>
          <p:grpSpPr>
            <a:xfrm>
              <a:off x="10236694" y="2514668"/>
              <a:ext cx="1342611" cy="288000"/>
              <a:chOff x="5805702" y="-414999"/>
              <a:chExt cx="1342611" cy="288000"/>
            </a:xfrm>
          </p:grpSpPr>
          <p:sp>
            <p:nvSpPr>
              <p:cNvPr id="112" name="Rectangle 7"/>
              <p:cNvSpPr>
                <a:spLocks noChangeArrowheads="1"/>
              </p:cNvSpPr>
              <p:nvPr/>
            </p:nvSpPr>
            <p:spPr bwMode="auto">
              <a:xfrm>
                <a:off x="5805702" y="-414999"/>
                <a:ext cx="222848" cy="288000"/>
              </a:xfrm>
              <a:prstGeom prst="rect">
                <a:avLst/>
              </a:prstGeom>
              <a:solidFill>
                <a:srgbClr val="008C8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3" name="Freeform 22"/>
              <p:cNvSpPr>
                <a:spLocks/>
              </p:cNvSpPr>
              <p:nvPr/>
            </p:nvSpPr>
            <p:spPr bwMode="auto">
              <a:xfrm>
                <a:off x="6029655"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6" y="1366"/>
                  </a:cxn>
                  <a:cxn ang="0">
                    <a:pos x="427" y="1366"/>
                  </a:cxn>
                  <a:cxn ang="0">
                    <a:pos x="598"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6" y="1366"/>
                    </a:lnTo>
                    <a:lnTo>
                      <a:pt x="342" y="1366"/>
                    </a:lnTo>
                    <a:lnTo>
                      <a:pt x="427" y="1366"/>
                    </a:lnTo>
                    <a:lnTo>
                      <a:pt x="512" y="1366"/>
                    </a:lnTo>
                    <a:lnTo>
                      <a:pt x="598"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1D999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4" name="Freeform 23"/>
              <p:cNvSpPr>
                <a:spLocks/>
              </p:cNvSpPr>
              <p:nvPr/>
            </p:nvSpPr>
            <p:spPr bwMode="auto">
              <a:xfrm>
                <a:off x="6253608"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5" y="1366"/>
                    </a:lnTo>
                    <a:lnTo>
                      <a:pt x="342" y="1366"/>
                    </a:lnTo>
                    <a:lnTo>
                      <a:pt x="427" y="1366"/>
                    </a:lnTo>
                    <a:lnTo>
                      <a:pt x="512" y="1366"/>
                    </a:lnTo>
                    <a:lnTo>
                      <a:pt x="597"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3AA6A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5" name="Freeform 24"/>
              <p:cNvSpPr>
                <a:spLocks/>
              </p:cNvSpPr>
              <p:nvPr/>
            </p:nvSpPr>
            <p:spPr bwMode="auto">
              <a:xfrm>
                <a:off x="6477561" y="-414999"/>
                <a:ext cx="222848" cy="288000"/>
              </a:xfrm>
              <a:custGeom>
                <a:avLst/>
                <a:gdLst/>
                <a:ahLst/>
                <a:cxnLst>
                  <a:cxn ang="0">
                    <a:pos x="1365" y="1280"/>
                  </a:cxn>
                  <a:cxn ang="0">
                    <a:pos x="1365" y="1110"/>
                  </a:cxn>
                  <a:cxn ang="0">
                    <a:pos x="1365" y="939"/>
                  </a:cxn>
                  <a:cxn ang="0">
                    <a:pos x="1365" y="768"/>
                  </a:cxn>
                  <a:cxn ang="0">
                    <a:pos x="1365" y="597"/>
                  </a:cxn>
                  <a:cxn ang="0">
                    <a:pos x="1365" y="427"/>
                  </a:cxn>
                  <a:cxn ang="0">
                    <a:pos x="1365" y="256"/>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5" h="1366">
                    <a:moveTo>
                      <a:pt x="1365" y="1366"/>
                    </a:moveTo>
                    <a:lnTo>
                      <a:pt x="1365" y="1280"/>
                    </a:lnTo>
                    <a:lnTo>
                      <a:pt x="1365" y="1195"/>
                    </a:lnTo>
                    <a:lnTo>
                      <a:pt x="1365" y="1110"/>
                    </a:lnTo>
                    <a:lnTo>
                      <a:pt x="1365" y="1025"/>
                    </a:lnTo>
                    <a:lnTo>
                      <a:pt x="1365" y="939"/>
                    </a:lnTo>
                    <a:lnTo>
                      <a:pt x="1365" y="853"/>
                    </a:lnTo>
                    <a:lnTo>
                      <a:pt x="1365" y="768"/>
                    </a:lnTo>
                    <a:lnTo>
                      <a:pt x="1365" y="683"/>
                    </a:lnTo>
                    <a:lnTo>
                      <a:pt x="1365" y="597"/>
                    </a:lnTo>
                    <a:lnTo>
                      <a:pt x="1365" y="512"/>
                    </a:lnTo>
                    <a:lnTo>
                      <a:pt x="1365" y="427"/>
                    </a:lnTo>
                    <a:lnTo>
                      <a:pt x="1365" y="342"/>
                    </a:lnTo>
                    <a:lnTo>
                      <a:pt x="1365" y="256"/>
                    </a:lnTo>
                    <a:lnTo>
                      <a:pt x="1365" y="170"/>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5" y="1366"/>
                    </a:lnTo>
                    <a:lnTo>
                      <a:pt x="341" y="1366"/>
                    </a:lnTo>
                    <a:lnTo>
                      <a:pt x="427" y="1366"/>
                    </a:lnTo>
                    <a:lnTo>
                      <a:pt x="512" y="1366"/>
                    </a:lnTo>
                    <a:lnTo>
                      <a:pt x="597" y="1366"/>
                    </a:lnTo>
                    <a:lnTo>
                      <a:pt x="682" y="1366"/>
                    </a:lnTo>
                    <a:lnTo>
                      <a:pt x="768" y="1366"/>
                    </a:lnTo>
                    <a:lnTo>
                      <a:pt x="853" y="1366"/>
                    </a:lnTo>
                    <a:lnTo>
                      <a:pt x="938" y="1366"/>
                    </a:lnTo>
                    <a:lnTo>
                      <a:pt x="1024" y="1366"/>
                    </a:lnTo>
                    <a:lnTo>
                      <a:pt x="1110" y="1366"/>
                    </a:lnTo>
                    <a:lnTo>
                      <a:pt x="1195" y="1366"/>
                    </a:lnTo>
                    <a:lnTo>
                      <a:pt x="1280" y="1366"/>
                    </a:lnTo>
                    <a:lnTo>
                      <a:pt x="1365" y="1366"/>
                    </a:lnTo>
                    <a:close/>
                  </a:path>
                </a:pathLst>
              </a:custGeom>
              <a:solidFill>
                <a:srgbClr val="58B4B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6" name="Freeform 25"/>
              <p:cNvSpPr>
                <a:spLocks/>
              </p:cNvSpPr>
              <p:nvPr/>
            </p:nvSpPr>
            <p:spPr bwMode="auto">
              <a:xfrm>
                <a:off x="6701514"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6"/>
                  </a:cxn>
                  <a:cxn ang="0">
                    <a:pos x="0" y="427"/>
                  </a:cxn>
                  <a:cxn ang="0">
                    <a:pos x="0" y="597"/>
                  </a:cxn>
                  <a:cxn ang="0">
                    <a:pos x="0" y="768"/>
                  </a:cxn>
                  <a:cxn ang="0">
                    <a:pos x="0" y="939"/>
                  </a:cxn>
                  <a:cxn ang="0">
                    <a:pos x="0" y="1110"/>
                  </a:cxn>
                  <a:cxn ang="0">
                    <a:pos x="0" y="1280"/>
                  </a:cxn>
                  <a:cxn ang="0">
                    <a:pos x="86" y="1366"/>
                  </a:cxn>
                  <a:cxn ang="0">
                    <a:pos x="256" y="1366"/>
                  </a:cxn>
                  <a:cxn ang="0">
                    <a:pos x="428" y="1366"/>
                  </a:cxn>
                  <a:cxn ang="0">
                    <a:pos x="598" y="1366"/>
                  </a:cxn>
                  <a:cxn ang="0">
                    <a:pos x="768" y="1366"/>
                  </a:cxn>
                  <a:cxn ang="0">
                    <a:pos x="939" y="1366"/>
                  </a:cxn>
                  <a:cxn ang="0">
                    <a:pos x="1110" y="1366"/>
                  </a:cxn>
                  <a:cxn ang="0">
                    <a:pos x="1281"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6" y="1366"/>
                    </a:lnTo>
                    <a:lnTo>
                      <a:pt x="171" y="1366"/>
                    </a:lnTo>
                    <a:lnTo>
                      <a:pt x="256" y="1366"/>
                    </a:lnTo>
                    <a:lnTo>
                      <a:pt x="342" y="1366"/>
                    </a:lnTo>
                    <a:lnTo>
                      <a:pt x="428" y="1366"/>
                    </a:lnTo>
                    <a:lnTo>
                      <a:pt x="513" y="1366"/>
                    </a:lnTo>
                    <a:lnTo>
                      <a:pt x="598" y="1366"/>
                    </a:lnTo>
                    <a:lnTo>
                      <a:pt x="683" y="1366"/>
                    </a:lnTo>
                    <a:lnTo>
                      <a:pt x="768" y="1366"/>
                    </a:lnTo>
                    <a:lnTo>
                      <a:pt x="854" y="1366"/>
                    </a:lnTo>
                    <a:lnTo>
                      <a:pt x="939" y="1366"/>
                    </a:lnTo>
                    <a:lnTo>
                      <a:pt x="1025" y="1366"/>
                    </a:lnTo>
                    <a:lnTo>
                      <a:pt x="1110" y="1366"/>
                    </a:lnTo>
                    <a:lnTo>
                      <a:pt x="1196" y="1366"/>
                    </a:lnTo>
                    <a:lnTo>
                      <a:pt x="1281" y="1366"/>
                    </a:lnTo>
                    <a:lnTo>
                      <a:pt x="1366" y="1366"/>
                    </a:lnTo>
                    <a:close/>
                  </a:path>
                </a:pathLst>
              </a:custGeom>
              <a:solidFill>
                <a:srgbClr val="75C1C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7" name="Rectangle 26"/>
              <p:cNvSpPr>
                <a:spLocks noChangeArrowheads="1"/>
              </p:cNvSpPr>
              <p:nvPr/>
            </p:nvSpPr>
            <p:spPr bwMode="auto">
              <a:xfrm>
                <a:off x="6925465" y="-414999"/>
                <a:ext cx="222848" cy="288000"/>
              </a:xfrm>
              <a:prstGeom prst="rect">
                <a:avLst/>
              </a:prstGeom>
              <a:solidFill>
                <a:srgbClr val="92CEC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spTree>
    <p:extLst>
      <p:ext uri="{BB962C8B-B14F-4D97-AF65-F5344CB8AC3E}">
        <p14:creationId xmlns:p14="http://schemas.microsoft.com/office/powerpoint/2010/main" val="4254275947"/>
      </p:ext>
    </p:extLst>
  </p:cSld>
  <p:clrMapOvr>
    <a:masterClrMapping/>
  </p:clrMapOvr>
  <p:extLst>
    <p:ext uri="{DCECCB84-F9BA-43D5-87BE-67443E8EF086}">
      <p15:sldGuideLst xmlns:p15="http://schemas.microsoft.com/office/powerpoint/2012/main">
        <p15:guide id="1" orient="horz" pos="572">
          <p15:clr>
            <a:srgbClr val="FBAE40"/>
          </p15:clr>
        </p15:guide>
        <p15:guide id="2" orient="horz" pos="39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o what horizontal com NR">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a:noFill/>
          </a:ln>
          <a:effectLst>
            <a:outerShdw dist="50800" dir="2700000" algn="tl" rotWithShape="0">
              <a:prstClr val="black">
                <a:alpha val="25000"/>
              </a:prstClr>
            </a:outerShdw>
          </a:effectLst>
          <a:extLst>
            <a:ext uri="{909E8E84-426E-40DD-AFC4-6F175D3DCCD1}">
              <a14:hiddenFill xmlns:a14="http://schemas.microsoft.com/office/drawing/2010/main">
                <a:gradFill>
                  <a:gsLst>
                    <a:gs pos="0">
                      <a:schemeClr val="accent1"/>
                    </a:gs>
                    <a:gs pos="50000">
                      <a:schemeClr val="accent2"/>
                    </a:gs>
                    <a:gs pos="100000">
                      <a:schemeClr val="accent1"/>
                    </a:gs>
                  </a:gsLst>
                  <a:lin ang="5400000" scaled="0"/>
                </a:gradFill>
              </a14:hiddenFill>
            </a:ext>
            <a:ext uri="{91240B29-F687-4F45-9708-019B960494DF}">
              <a14:hiddenLine xmlns:a14="http://schemas.microsoft.com/office/drawing/2010/main">
                <a:solidFill>
                  <a:schemeClr val="tx1">
                    <a:lumMod val="50000"/>
                    <a:lumOff val="50000"/>
                  </a:schemeClr>
                </a:solidFill>
              </a14:hiddenLine>
            </a:ext>
          </a:ex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0" name="Título 19"/>
          <p:cNvSpPr>
            <a:spLocks noGrp="1"/>
          </p:cNvSpPr>
          <p:nvPr>
            <p:ph type="title"/>
          </p:nvPr>
        </p:nvSpPr>
        <p:spPr>
          <a:xfrm>
            <a:off x="186030" y="79456"/>
            <a:ext cx="9563416" cy="829264"/>
          </a:xfrm>
          <a:prstGeom prst="rect">
            <a:avLst/>
          </a:prstGeom>
        </p:spPr>
        <p:txBody>
          <a:bodyPr/>
          <a:lstStyle>
            <a:lvl1pPr>
              <a:defRPr sz="2000" b="0">
                <a:solidFill>
                  <a:srgbClr val="04567E"/>
                </a:solidFill>
                <a:latin typeface="Tahoma" pitchFamily="34" charset="0"/>
                <a:ea typeface="Tahoma" pitchFamily="34" charset="0"/>
                <a:cs typeface="Tahoma" pitchFamily="34" charset="0"/>
              </a:defRPr>
            </a:lvl1pPr>
          </a:lstStyle>
          <a:p>
            <a:r>
              <a:rPr lang="pt-BR"/>
              <a:t>Clique para editar o título Mestre</a:t>
            </a:r>
            <a:endParaRPr lang="pt-BR" dirty="0"/>
          </a:p>
        </p:txBody>
      </p:sp>
      <p:sp>
        <p:nvSpPr>
          <p:cNvPr id="8" name="Espaço Reservado para Texto 11"/>
          <p:cNvSpPr>
            <a:spLocks noGrp="1"/>
          </p:cNvSpPr>
          <p:nvPr>
            <p:ph type="body" sz="quarter" idx="13" hasCustomPrompt="1"/>
          </p:nvPr>
        </p:nvSpPr>
        <p:spPr>
          <a:xfrm>
            <a:off x="199678" y="6237312"/>
            <a:ext cx="9144347" cy="548680"/>
          </a:xfrm>
          <a:prstGeom prst="rect">
            <a:avLst/>
          </a:prstGeom>
        </p:spPr>
        <p:txBody>
          <a:bodyPr anchor="b"/>
          <a:lstStyle>
            <a:lvl1pPr marL="0" indent="0">
              <a:spcBef>
                <a:spcPts val="0"/>
              </a:spcBef>
              <a:spcAft>
                <a:spcPts val="100"/>
              </a:spcAft>
              <a:buNone/>
              <a:tabLst/>
              <a:defRPr sz="1000">
                <a:solidFill>
                  <a:schemeClr val="tx1"/>
                </a:solidFill>
                <a:latin typeface="Tahoma" pitchFamily="34" charset="0"/>
                <a:ea typeface="Tahoma" pitchFamily="34" charset="0"/>
                <a:cs typeface="Tahoma" pitchFamily="34" charset="0"/>
              </a:defRPr>
            </a:lvl1pPr>
            <a:lvl2pPr>
              <a:buNone/>
              <a:defRPr sz="800">
                <a:latin typeface="Tahoma" pitchFamily="34" charset="0"/>
                <a:ea typeface="Tahoma" pitchFamily="34" charset="0"/>
                <a:cs typeface="Tahoma" pitchFamily="34" charset="0"/>
              </a:defRPr>
            </a:lvl2pPr>
            <a:lvl3pPr>
              <a:buNone/>
              <a:defRPr sz="800">
                <a:latin typeface="Tahoma" pitchFamily="34" charset="0"/>
                <a:ea typeface="Tahoma" pitchFamily="34" charset="0"/>
                <a:cs typeface="Tahoma" pitchFamily="34" charset="0"/>
              </a:defRPr>
            </a:lvl3pPr>
            <a:lvl4pPr>
              <a:buNone/>
              <a:defRPr sz="800">
                <a:latin typeface="Tahoma" pitchFamily="34" charset="0"/>
                <a:ea typeface="Tahoma" pitchFamily="34" charset="0"/>
                <a:cs typeface="Tahoma" pitchFamily="34" charset="0"/>
              </a:defRPr>
            </a:lvl4pPr>
            <a:lvl5pPr>
              <a:buNone/>
              <a:defRPr sz="800">
                <a:latin typeface="Tahoma" pitchFamily="34" charset="0"/>
                <a:ea typeface="Tahoma" pitchFamily="34" charset="0"/>
                <a:cs typeface="Tahoma" pitchFamily="34" charset="0"/>
              </a:defRPr>
            </a:lvl5pPr>
          </a:lstStyle>
          <a:p>
            <a:pPr lvl="0"/>
            <a:r>
              <a:rPr lang="pt-BR" dirty="0"/>
              <a:t>Clique para editar o rodapé</a:t>
            </a:r>
          </a:p>
        </p:txBody>
      </p:sp>
      <p:sp>
        <p:nvSpPr>
          <p:cNvPr id="6" name="Espaço Reservado para Texto 9"/>
          <p:cNvSpPr>
            <a:spLocks noGrp="1"/>
          </p:cNvSpPr>
          <p:nvPr>
            <p:ph type="body" sz="quarter" idx="14" hasCustomPrompt="1"/>
          </p:nvPr>
        </p:nvSpPr>
        <p:spPr>
          <a:xfrm>
            <a:off x="350366" y="4586514"/>
            <a:ext cx="9203680" cy="1578790"/>
          </a:xfrm>
          <a:prstGeom prst="round2DiagRect">
            <a:avLst>
              <a:gd name="adj1" fmla="val 18953"/>
              <a:gd name="adj2" fmla="val 0"/>
            </a:avLst>
          </a:prstGeom>
          <a:solidFill>
            <a:srgbClr val="F2F1BA"/>
          </a:solidFill>
          <a:ln w="9525">
            <a:solidFill>
              <a:schemeClr val="accent2"/>
            </a:solidFill>
          </a:ln>
        </p:spPr>
        <p:style>
          <a:lnRef idx="2">
            <a:schemeClr val="accent1"/>
          </a:lnRef>
          <a:fillRef idx="1">
            <a:schemeClr val="lt1"/>
          </a:fillRef>
          <a:effectRef idx="0">
            <a:schemeClr val="accent1"/>
          </a:effectRef>
          <a:fontRef idx="none"/>
        </p:style>
        <p:txBody>
          <a:bodyPr rIns="108000" anchor="ctr"/>
          <a:lstStyle>
            <a:lvl1pPr marL="177800" indent="-177800">
              <a:lnSpc>
                <a:spcPct val="100000"/>
              </a:lnSpc>
              <a:spcBef>
                <a:spcPts val="600"/>
              </a:spcBef>
              <a:defRPr lang="pt-BR" sz="1400" b="0" baseline="0" dirty="0">
                <a:solidFill>
                  <a:schemeClr val="tx1"/>
                </a:solidFill>
                <a:latin typeface="Tahoma" pitchFamily="34" charset="0"/>
                <a:ea typeface="Tahoma" pitchFamily="34" charset="0"/>
                <a:cs typeface="Tahoma" pitchFamily="34" charset="0"/>
              </a:defRPr>
            </a:lvl1pPr>
            <a:lvl2pPr marL="363538" indent="-188913">
              <a:lnSpc>
                <a:spcPct val="100000"/>
              </a:lnSpc>
              <a:spcBef>
                <a:spcPts val="600"/>
              </a:spcBef>
              <a:buFont typeface="Courier New" panose="02070309020205020404" pitchFamily="49" charset="0"/>
              <a:buChar char="o"/>
              <a:defRPr sz="13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38163" indent="-174625" defTabSz="623888">
              <a:lnSpc>
                <a:spcPct val="100000"/>
              </a:lnSpc>
              <a:spcBef>
                <a:spcPts val="600"/>
              </a:spcBef>
              <a:buFont typeface="Wingdings" panose="05000000000000000000" pitchFamily="2" charset="2"/>
              <a:buChar char="§"/>
              <a:defRPr sz="13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stStyle>
          <a:p>
            <a:pPr lvl="0"/>
            <a:r>
              <a:rPr lang="pt-BR" dirty="0"/>
              <a:t>Clique para editar </a:t>
            </a:r>
            <a:r>
              <a:rPr lang="pt-BR" dirty="0" err="1"/>
              <a:t>so</a:t>
            </a:r>
            <a:r>
              <a:rPr lang="pt-BR" dirty="0"/>
              <a:t> </a:t>
            </a:r>
            <a:r>
              <a:rPr lang="pt-BR" dirty="0" err="1"/>
              <a:t>what</a:t>
            </a:r>
            <a:endParaRPr lang="pt-BR" dirty="0"/>
          </a:p>
          <a:p>
            <a:pPr lvl="1"/>
            <a:r>
              <a:rPr lang="pt-BR" sz="1300" dirty="0"/>
              <a:t>Segundo nível</a:t>
            </a:r>
          </a:p>
          <a:p>
            <a:pPr lvl="2"/>
            <a:r>
              <a:rPr lang="pt-BR" sz="1200" dirty="0"/>
              <a:t>Terceiro nível</a:t>
            </a:r>
          </a:p>
        </p:txBody>
      </p:sp>
      <p:grpSp>
        <p:nvGrpSpPr>
          <p:cNvPr id="7" name="Grupo 6"/>
          <p:cNvGrpSpPr/>
          <p:nvPr userDrawn="1"/>
        </p:nvGrpSpPr>
        <p:grpSpPr>
          <a:xfrm>
            <a:off x="9464675" y="6080125"/>
            <a:ext cx="450850" cy="793750"/>
            <a:chOff x="9464675" y="6080125"/>
            <a:chExt cx="450850" cy="793750"/>
          </a:xfrm>
        </p:grpSpPr>
        <p:sp>
          <p:nvSpPr>
            <p:cNvPr id="9" name="Freeform 5"/>
            <p:cNvSpPr>
              <a:spLocks/>
            </p:cNvSpPr>
            <p:nvPr userDrawn="1"/>
          </p:nvSpPr>
          <p:spPr bwMode="auto">
            <a:xfrm>
              <a:off x="9464675" y="6080125"/>
              <a:ext cx="450850" cy="793750"/>
            </a:xfrm>
            <a:custGeom>
              <a:avLst/>
              <a:gdLst/>
              <a:ahLst/>
              <a:cxnLst>
                <a:cxn ang="0">
                  <a:pos x="7605" y="3066"/>
                </a:cxn>
                <a:cxn ang="0">
                  <a:pos x="7527" y="3205"/>
                </a:cxn>
                <a:cxn ang="0">
                  <a:pos x="7459" y="3348"/>
                </a:cxn>
                <a:cxn ang="0">
                  <a:pos x="7402" y="3496"/>
                </a:cxn>
                <a:cxn ang="0">
                  <a:pos x="7353" y="3647"/>
                </a:cxn>
                <a:cxn ang="0">
                  <a:pos x="7315" y="3800"/>
                </a:cxn>
                <a:cxn ang="0">
                  <a:pos x="7286" y="3956"/>
                </a:cxn>
                <a:cxn ang="0">
                  <a:pos x="7268" y="4114"/>
                </a:cxn>
                <a:cxn ang="0">
                  <a:pos x="7259" y="4272"/>
                </a:cxn>
                <a:cxn ang="0">
                  <a:pos x="7262" y="4432"/>
                </a:cxn>
                <a:cxn ang="0">
                  <a:pos x="7274" y="4592"/>
                </a:cxn>
                <a:cxn ang="0">
                  <a:pos x="7298" y="4751"/>
                </a:cxn>
                <a:cxn ang="0">
                  <a:pos x="7332" y="4910"/>
                </a:cxn>
                <a:cxn ang="0">
                  <a:pos x="7376" y="5068"/>
                </a:cxn>
                <a:cxn ang="0">
                  <a:pos x="7433" y="5222"/>
                </a:cxn>
                <a:cxn ang="0">
                  <a:pos x="7499" y="5376"/>
                </a:cxn>
                <a:cxn ang="0">
                  <a:pos x="7579" y="5525"/>
                </a:cxn>
                <a:cxn ang="0">
                  <a:pos x="7246" y="6105"/>
                </a:cxn>
                <a:cxn ang="0">
                  <a:pos x="7079" y="6112"/>
                </a:cxn>
                <a:cxn ang="0">
                  <a:pos x="6915" y="6130"/>
                </a:cxn>
                <a:cxn ang="0">
                  <a:pos x="6756" y="6158"/>
                </a:cxn>
                <a:cxn ang="0">
                  <a:pos x="6599" y="6196"/>
                </a:cxn>
                <a:cxn ang="0">
                  <a:pos x="6447" y="6244"/>
                </a:cxn>
                <a:cxn ang="0">
                  <a:pos x="6298" y="6302"/>
                </a:cxn>
                <a:cxn ang="0">
                  <a:pos x="6155" y="6369"/>
                </a:cxn>
                <a:cxn ang="0">
                  <a:pos x="6018" y="6445"/>
                </a:cxn>
                <a:cxn ang="0">
                  <a:pos x="5885" y="6530"/>
                </a:cxn>
                <a:cxn ang="0">
                  <a:pos x="5760" y="6622"/>
                </a:cxn>
                <a:cxn ang="0">
                  <a:pos x="5639" y="6722"/>
                </a:cxn>
                <a:cxn ang="0">
                  <a:pos x="5526" y="6829"/>
                </a:cxn>
                <a:cxn ang="0">
                  <a:pos x="5420" y="6943"/>
                </a:cxn>
                <a:cxn ang="0">
                  <a:pos x="5322" y="7064"/>
                </a:cxn>
                <a:cxn ang="0">
                  <a:pos x="5230" y="7192"/>
                </a:cxn>
                <a:cxn ang="0">
                  <a:pos x="5148" y="7325"/>
                </a:cxn>
                <a:cxn ang="0">
                  <a:pos x="250" y="15822"/>
                </a:cxn>
                <a:cxn ang="0">
                  <a:pos x="206" y="15908"/>
                </a:cxn>
                <a:cxn ang="0">
                  <a:pos x="164" y="15996"/>
                </a:cxn>
                <a:cxn ang="0">
                  <a:pos x="127" y="16084"/>
                </a:cxn>
                <a:cxn ang="0">
                  <a:pos x="92" y="16175"/>
                </a:cxn>
                <a:cxn ang="0">
                  <a:pos x="61" y="16267"/>
                </a:cxn>
                <a:cxn ang="0">
                  <a:pos x="34" y="16360"/>
                </a:cxn>
                <a:cxn ang="0">
                  <a:pos x="10" y="16453"/>
                </a:cxn>
                <a:cxn ang="0">
                  <a:pos x="9372" y="16500"/>
                </a:cxn>
              </a:cxnLst>
              <a:rect l="0" t="0" r="r" b="b"/>
              <a:pathLst>
                <a:path w="9372" h="16500">
                  <a:moveTo>
                    <a:pt x="9372" y="0"/>
                  </a:moveTo>
                  <a:lnTo>
                    <a:pt x="7605" y="3066"/>
                  </a:lnTo>
                  <a:lnTo>
                    <a:pt x="7564" y="3135"/>
                  </a:lnTo>
                  <a:lnTo>
                    <a:pt x="7527" y="3205"/>
                  </a:lnTo>
                  <a:lnTo>
                    <a:pt x="7492" y="3276"/>
                  </a:lnTo>
                  <a:lnTo>
                    <a:pt x="7459" y="3348"/>
                  </a:lnTo>
                  <a:lnTo>
                    <a:pt x="7429" y="3422"/>
                  </a:lnTo>
                  <a:lnTo>
                    <a:pt x="7402" y="3496"/>
                  </a:lnTo>
                  <a:lnTo>
                    <a:pt x="7376" y="3571"/>
                  </a:lnTo>
                  <a:lnTo>
                    <a:pt x="7353" y="3647"/>
                  </a:lnTo>
                  <a:lnTo>
                    <a:pt x="7333" y="3723"/>
                  </a:lnTo>
                  <a:lnTo>
                    <a:pt x="7315" y="3800"/>
                  </a:lnTo>
                  <a:lnTo>
                    <a:pt x="7299" y="3879"/>
                  </a:lnTo>
                  <a:lnTo>
                    <a:pt x="7286" y="3956"/>
                  </a:lnTo>
                  <a:lnTo>
                    <a:pt x="7276" y="4035"/>
                  </a:lnTo>
                  <a:lnTo>
                    <a:pt x="7268" y="4114"/>
                  </a:lnTo>
                  <a:lnTo>
                    <a:pt x="7263" y="4193"/>
                  </a:lnTo>
                  <a:lnTo>
                    <a:pt x="7259" y="4272"/>
                  </a:lnTo>
                  <a:lnTo>
                    <a:pt x="7259" y="4352"/>
                  </a:lnTo>
                  <a:lnTo>
                    <a:pt x="7262" y="4432"/>
                  </a:lnTo>
                  <a:lnTo>
                    <a:pt x="7267" y="4512"/>
                  </a:lnTo>
                  <a:lnTo>
                    <a:pt x="7274" y="4592"/>
                  </a:lnTo>
                  <a:lnTo>
                    <a:pt x="7284" y="4672"/>
                  </a:lnTo>
                  <a:lnTo>
                    <a:pt x="7298" y="4751"/>
                  </a:lnTo>
                  <a:lnTo>
                    <a:pt x="7313" y="4830"/>
                  </a:lnTo>
                  <a:lnTo>
                    <a:pt x="7332" y="4910"/>
                  </a:lnTo>
                  <a:lnTo>
                    <a:pt x="7352" y="4989"/>
                  </a:lnTo>
                  <a:lnTo>
                    <a:pt x="7376" y="5068"/>
                  </a:lnTo>
                  <a:lnTo>
                    <a:pt x="7403" y="5145"/>
                  </a:lnTo>
                  <a:lnTo>
                    <a:pt x="7433" y="5222"/>
                  </a:lnTo>
                  <a:lnTo>
                    <a:pt x="7464" y="5300"/>
                  </a:lnTo>
                  <a:lnTo>
                    <a:pt x="7499" y="5376"/>
                  </a:lnTo>
                  <a:lnTo>
                    <a:pt x="7538" y="5451"/>
                  </a:lnTo>
                  <a:lnTo>
                    <a:pt x="7579" y="5525"/>
                  </a:lnTo>
                  <a:lnTo>
                    <a:pt x="7912" y="6105"/>
                  </a:lnTo>
                  <a:lnTo>
                    <a:pt x="7246" y="6105"/>
                  </a:lnTo>
                  <a:lnTo>
                    <a:pt x="7163" y="6107"/>
                  </a:lnTo>
                  <a:lnTo>
                    <a:pt x="7079" y="6112"/>
                  </a:lnTo>
                  <a:lnTo>
                    <a:pt x="6998" y="6119"/>
                  </a:lnTo>
                  <a:lnTo>
                    <a:pt x="6915" y="6130"/>
                  </a:lnTo>
                  <a:lnTo>
                    <a:pt x="6835" y="6142"/>
                  </a:lnTo>
                  <a:lnTo>
                    <a:pt x="6756" y="6158"/>
                  </a:lnTo>
                  <a:lnTo>
                    <a:pt x="6676" y="6176"/>
                  </a:lnTo>
                  <a:lnTo>
                    <a:pt x="6599" y="6196"/>
                  </a:lnTo>
                  <a:lnTo>
                    <a:pt x="6522" y="6219"/>
                  </a:lnTo>
                  <a:lnTo>
                    <a:pt x="6447" y="6244"/>
                  </a:lnTo>
                  <a:lnTo>
                    <a:pt x="6372" y="6272"/>
                  </a:lnTo>
                  <a:lnTo>
                    <a:pt x="6298" y="6302"/>
                  </a:lnTo>
                  <a:lnTo>
                    <a:pt x="6226" y="6335"/>
                  </a:lnTo>
                  <a:lnTo>
                    <a:pt x="6155" y="6369"/>
                  </a:lnTo>
                  <a:lnTo>
                    <a:pt x="6086" y="6406"/>
                  </a:lnTo>
                  <a:lnTo>
                    <a:pt x="6018" y="6445"/>
                  </a:lnTo>
                  <a:lnTo>
                    <a:pt x="5951" y="6487"/>
                  </a:lnTo>
                  <a:lnTo>
                    <a:pt x="5885" y="6530"/>
                  </a:lnTo>
                  <a:lnTo>
                    <a:pt x="5822" y="6574"/>
                  </a:lnTo>
                  <a:lnTo>
                    <a:pt x="5760" y="6622"/>
                  </a:lnTo>
                  <a:lnTo>
                    <a:pt x="5699" y="6671"/>
                  </a:lnTo>
                  <a:lnTo>
                    <a:pt x="5639" y="6722"/>
                  </a:lnTo>
                  <a:lnTo>
                    <a:pt x="5583" y="6774"/>
                  </a:lnTo>
                  <a:lnTo>
                    <a:pt x="5526" y="6829"/>
                  </a:lnTo>
                  <a:lnTo>
                    <a:pt x="5472" y="6886"/>
                  </a:lnTo>
                  <a:lnTo>
                    <a:pt x="5420" y="6943"/>
                  </a:lnTo>
                  <a:lnTo>
                    <a:pt x="5370" y="7003"/>
                  </a:lnTo>
                  <a:lnTo>
                    <a:pt x="5322" y="7064"/>
                  </a:lnTo>
                  <a:lnTo>
                    <a:pt x="5275" y="7127"/>
                  </a:lnTo>
                  <a:lnTo>
                    <a:pt x="5230" y="7192"/>
                  </a:lnTo>
                  <a:lnTo>
                    <a:pt x="5188" y="7258"/>
                  </a:lnTo>
                  <a:lnTo>
                    <a:pt x="5148" y="7325"/>
                  </a:lnTo>
                  <a:lnTo>
                    <a:pt x="275" y="15780"/>
                  </a:lnTo>
                  <a:lnTo>
                    <a:pt x="250" y="15822"/>
                  </a:lnTo>
                  <a:lnTo>
                    <a:pt x="228" y="15866"/>
                  </a:lnTo>
                  <a:lnTo>
                    <a:pt x="206" y="15908"/>
                  </a:lnTo>
                  <a:lnTo>
                    <a:pt x="184" y="15952"/>
                  </a:lnTo>
                  <a:lnTo>
                    <a:pt x="164" y="15996"/>
                  </a:lnTo>
                  <a:lnTo>
                    <a:pt x="145" y="16040"/>
                  </a:lnTo>
                  <a:lnTo>
                    <a:pt x="127" y="16084"/>
                  </a:lnTo>
                  <a:lnTo>
                    <a:pt x="108" y="16130"/>
                  </a:lnTo>
                  <a:lnTo>
                    <a:pt x="92" y="16175"/>
                  </a:lnTo>
                  <a:lnTo>
                    <a:pt x="76" y="16221"/>
                  </a:lnTo>
                  <a:lnTo>
                    <a:pt x="61" y="16267"/>
                  </a:lnTo>
                  <a:lnTo>
                    <a:pt x="47" y="16313"/>
                  </a:lnTo>
                  <a:lnTo>
                    <a:pt x="34" y="16360"/>
                  </a:lnTo>
                  <a:lnTo>
                    <a:pt x="22" y="16406"/>
                  </a:lnTo>
                  <a:lnTo>
                    <a:pt x="10" y="16453"/>
                  </a:lnTo>
                  <a:lnTo>
                    <a:pt x="0" y="16500"/>
                  </a:lnTo>
                  <a:lnTo>
                    <a:pt x="9372" y="16500"/>
                  </a:lnTo>
                  <a:lnTo>
                    <a:pt x="9372" y="0"/>
                  </a:lnTo>
                  <a:close/>
                </a:path>
              </a:pathLst>
            </a:custGeom>
            <a:solidFill>
              <a:srgbClr val="04567E"/>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 name="Freeform 6"/>
            <p:cNvSpPr>
              <a:spLocks/>
            </p:cNvSpPr>
            <p:nvPr userDrawn="1"/>
          </p:nvSpPr>
          <p:spPr bwMode="auto">
            <a:xfrm>
              <a:off x="9594850" y="6373813"/>
              <a:ext cx="320675" cy="261938"/>
            </a:xfrm>
            <a:custGeom>
              <a:avLst/>
              <a:gdLst/>
              <a:ahLst/>
              <a:cxnLst>
                <a:cxn ang="0">
                  <a:pos x="6661" y="4225"/>
                </a:cxn>
                <a:cxn ang="0">
                  <a:pos x="5200" y="0"/>
                </a:cxn>
                <a:cxn ang="0">
                  <a:pos x="4452" y="2"/>
                </a:cxn>
                <a:cxn ang="0">
                  <a:pos x="4287" y="14"/>
                </a:cxn>
                <a:cxn ang="0">
                  <a:pos x="4124" y="37"/>
                </a:cxn>
                <a:cxn ang="0">
                  <a:pos x="3965" y="71"/>
                </a:cxn>
                <a:cxn ang="0">
                  <a:pos x="3811" y="114"/>
                </a:cxn>
                <a:cxn ang="0">
                  <a:pos x="3661" y="167"/>
                </a:cxn>
                <a:cxn ang="0">
                  <a:pos x="3515" y="230"/>
                </a:cxn>
                <a:cxn ang="0">
                  <a:pos x="3375" y="301"/>
                </a:cxn>
                <a:cxn ang="0">
                  <a:pos x="3240" y="382"/>
                </a:cxn>
                <a:cxn ang="0">
                  <a:pos x="3111" y="469"/>
                </a:cxn>
                <a:cxn ang="0">
                  <a:pos x="2988" y="566"/>
                </a:cxn>
                <a:cxn ang="0">
                  <a:pos x="2872" y="669"/>
                </a:cxn>
                <a:cxn ang="0">
                  <a:pos x="2761" y="781"/>
                </a:cxn>
                <a:cxn ang="0">
                  <a:pos x="2659" y="898"/>
                </a:cxn>
                <a:cxn ang="0">
                  <a:pos x="2564" y="1022"/>
                </a:cxn>
                <a:cxn ang="0">
                  <a:pos x="2477" y="1153"/>
                </a:cxn>
                <a:cxn ang="0">
                  <a:pos x="0" y="5447"/>
                </a:cxn>
                <a:cxn ang="0">
                  <a:pos x="82" y="5315"/>
                </a:cxn>
                <a:cxn ang="0">
                  <a:pos x="173" y="5188"/>
                </a:cxn>
                <a:cxn ang="0">
                  <a:pos x="272" y="5068"/>
                </a:cxn>
                <a:cxn ang="0">
                  <a:pos x="377" y="4953"/>
                </a:cxn>
                <a:cxn ang="0">
                  <a:pos x="490" y="4846"/>
                </a:cxn>
                <a:cxn ang="0">
                  <a:pos x="610" y="4746"/>
                </a:cxn>
                <a:cxn ang="0">
                  <a:pos x="735" y="4654"/>
                </a:cxn>
                <a:cxn ang="0">
                  <a:pos x="867" y="4569"/>
                </a:cxn>
                <a:cxn ang="0">
                  <a:pos x="1004" y="4494"/>
                </a:cxn>
                <a:cxn ang="0">
                  <a:pos x="1146" y="4427"/>
                </a:cxn>
                <a:cxn ang="0">
                  <a:pos x="1294" y="4368"/>
                </a:cxn>
                <a:cxn ang="0">
                  <a:pos x="1446" y="4320"/>
                </a:cxn>
                <a:cxn ang="0">
                  <a:pos x="1602" y="4282"/>
                </a:cxn>
                <a:cxn ang="0">
                  <a:pos x="1761" y="4253"/>
                </a:cxn>
                <a:cxn ang="0">
                  <a:pos x="1925" y="4235"/>
                </a:cxn>
                <a:cxn ang="0">
                  <a:pos x="2091" y="4228"/>
                </a:cxn>
              </a:cxnLst>
              <a:rect l="0" t="0" r="r" b="b"/>
              <a:pathLst>
                <a:path w="6661" h="5447">
                  <a:moveTo>
                    <a:pt x="2091" y="4228"/>
                  </a:moveTo>
                  <a:lnTo>
                    <a:pt x="6661" y="4225"/>
                  </a:lnTo>
                  <a:lnTo>
                    <a:pt x="6661" y="2533"/>
                  </a:lnTo>
                  <a:lnTo>
                    <a:pt x="5200" y="0"/>
                  </a:lnTo>
                  <a:lnTo>
                    <a:pt x="4535" y="0"/>
                  </a:lnTo>
                  <a:lnTo>
                    <a:pt x="4452" y="2"/>
                  </a:lnTo>
                  <a:lnTo>
                    <a:pt x="4368" y="7"/>
                  </a:lnTo>
                  <a:lnTo>
                    <a:pt x="4287" y="14"/>
                  </a:lnTo>
                  <a:lnTo>
                    <a:pt x="4204" y="25"/>
                  </a:lnTo>
                  <a:lnTo>
                    <a:pt x="4124" y="37"/>
                  </a:lnTo>
                  <a:lnTo>
                    <a:pt x="4045" y="53"/>
                  </a:lnTo>
                  <a:lnTo>
                    <a:pt x="3965" y="71"/>
                  </a:lnTo>
                  <a:lnTo>
                    <a:pt x="3888" y="91"/>
                  </a:lnTo>
                  <a:lnTo>
                    <a:pt x="3811" y="114"/>
                  </a:lnTo>
                  <a:lnTo>
                    <a:pt x="3736" y="139"/>
                  </a:lnTo>
                  <a:lnTo>
                    <a:pt x="3661" y="167"/>
                  </a:lnTo>
                  <a:lnTo>
                    <a:pt x="3587" y="197"/>
                  </a:lnTo>
                  <a:lnTo>
                    <a:pt x="3515" y="230"/>
                  </a:lnTo>
                  <a:lnTo>
                    <a:pt x="3444" y="264"/>
                  </a:lnTo>
                  <a:lnTo>
                    <a:pt x="3375" y="301"/>
                  </a:lnTo>
                  <a:lnTo>
                    <a:pt x="3307" y="340"/>
                  </a:lnTo>
                  <a:lnTo>
                    <a:pt x="3240" y="382"/>
                  </a:lnTo>
                  <a:lnTo>
                    <a:pt x="3174" y="425"/>
                  </a:lnTo>
                  <a:lnTo>
                    <a:pt x="3111" y="469"/>
                  </a:lnTo>
                  <a:lnTo>
                    <a:pt x="3049" y="517"/>
                  </a:lnTo>
                  <a:lnTo>
                    <a:pt x="2988" y="566"/>
                  </a:lnTo>
                  <a:lnTo>
                    <a:pt x="2928" y="617"/>
                  </a:lnTo>
                  <a:lnTo>
                    <a:pt x="2872" y="669"/>
                  </a:lnTo>
                  <a:lnTo>
                    <a:pt x="2815" y="724"/>
                  </a:lnTo>
                  <a:lnTo>
                    <a:pt x="2761" y="781"/>
                  </a:lnTo>
                  <a:lnTo>
                    <a:pt x="2709" y="838"/>
                  </a:lnTo>
                  <a:lnTo>
                    <a:pt x="2659" y="898"/>
                  </a:lnTo>
                  <a:lnTo>
                    <a:pt x="2611" y="959"/>
                  </a:lnTo>
                  <a:lnTo>
                    <a:pt x="2564" y="1022"/>
                  </a:lnTo>
                  <a:lnTo>
                    <a:pt x="2519" y="1087"/>
                  </a:lnTo>
                  <a:lnTo>
                    <a:pt x="2477" y="1153"/>
                  </a:lnTo>
                  <a:lnTo>
                    <a:pt x="2437" y="1220"/>
                  </a:lnTo>
                  <a:lnTo>
                    <a:pt x="0" y="5447"/>
                  </a:lnTo>
                  <a:lnTo>
                    <a:pt x="40" y="5380"/>
                  </a:lnTo>
                  <a:lnTo>
                    <a:pt x="82" y="5315"/>
                  </a:lnTo>
                  <a:lnTo>
                    <a:pt x="127" y="5251"/>
                  </a:lnTo>
                  <a:lnTo>
                    <a:pt x="173" y="5188"/>
                  </a:lnTo>
                  <a:lnTo>
                    <a:pt x="221" y="5126"/>
                  </a:lnTo>
                  <a:lnTo>
                    <a:pt x="272" y="5068"/>
                  </a:lnTo>
                  <a:lnTo>
                    <a:pt x="323" y="5010"/>
                  </a:lnTo>
                  <a:lnTo>
                    <a:pt x="377" y="4953"/>
                  </a:lnTo>
                  <a:lnTo>
                    <a:pt x="433" y="4898"/>
                  </a:lnTo>
                  <a:lnTo>
                    <a:pt x="490" y="4846"/>
                  </a:lnTo>
                  <a:lnTo>
                    <a:pt x="549" y="4795"/>
                  </a:lnTo>
                  <a:lnTo>
                    <a:pt x="610" y="4746"/>
                  </a:lnTo>
                  <a:lnTo>
                    <a:pt x="672" y="4699"/>
                  </a:lnTo>
                  <a:lnTo>
                    <a:pt x="735" y="4654"/>
                  </a:lnTo>
                  <a:lnTo>
                    <a:pt x="800" y="4611"/>
                  </a:lnTo>
                  <a:lnTo>
                    <a:pt x="867" y="4569"/>
                  </a:lnTo>
                  <a:lnTo>
                    <a:pt x="935" y="4530"/>
                  </a:lnTo>
                  <a:lnTo>
                    <a:pt x="1004" y="4494"/>
                  </a:lnTo>
                  <a:lnTo>
                    <a:pt x="1074" y="4459"/>
                  </a:lnTo>
                  <a:lnTo>
                    <a:pt x="1146" y="4427"/>
                  </a:lnTo>
                  <a:lnTo>
                    <a:pt x="1219" y="4396"/>
                  </a:lnTo>
                  <a:lnTo>
                    <a:pt x="1294" y="4368"/>
                  </a:lnTo>
                  <a:lnTo>
                    <a:pt x="1369" y="4344"/>
                  </a:lnTo>
                  <a:lnTo>
                    <a:pt x="1446" y="4320"/>
                  </a:lnTo>
                  <a:lnTo>
                    <a:pt x="1523" y="4299"/>
                  </a:lnTo>
                  <a:lnTo>
                    <a:pt x="1602" y="4282"/>
                  </a:lnTo>
                  <a:lnTo>
                    <a:pt x="1681" y="4266"/>
                  </a:lnTo>
                  <a:lnTo>
                    <a:pt x="1761" y="4253"/>
                  </a:lnTo>
                  <a:lnTo>
                    <a:pt x="1843" y="4243"/>
                  </a:lnTo>
                  <a:lnTo>
                    <a:pt x="1925" y="4235"/>
                  </a:lnTo>
                  <a:lnTo>
                    <a:pt x="2007" y="4230"/>
                  </a:lnTo>
                  <a:lnTo>
                    <a:pt x="2091" y="4228"/>
                  </a:lnTo>
                  <a:close/>
                </a:path>
              </a:pathLst>
            </a:custGeom>
            <a:solidFill>
              <a:srgbClr val="03354D"/>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Freeform 7"/>
            <p:cNvSpPr>
              <a:spLocks/>
            </p:cNvSpPr>
            <p:nvPr userDrawn="1"/>
          </p:nvSpPr>
          <p:spPr bwMode="auto">
            <a:xfrm>
              <a:off x="9845675" y="6373813"/>
              <a:ext cx="69850" cy="122238"/>
            </a:xfrm>
            <a:custGeom>
              <a:avLst/>
              <a:gdLst/>
              <a:ahLst/>
              <a:cxnLst>
                <a:cxn ang="0">
                  <a:pos x="1461" y="0"/>
                </a:cxn>
                <a:cxn ang="0">
                  <a:pos x="0" y="0"/>
                </a:cxn>
                <a:cxn ang="0">
                  <a:pos x="1461" y="2533"/>
                </a:cxn>
                <a:cxn ang="0">
                  <a:pos x="1461" y="0"/>
                </a:cxn>
              </a:cxnLst>
              <a:rect l="0" t="0" r="r" b="b"/>
              <a:pathLst>
                <a:path w="1461" h="2533">
                  <a:moveTo>
                    <a:pt x="1461" y="0"/>
                  </a:moveTo>
                  <a:lnTo>
                    <a:pt x="0" y="0"/>
                  </a:lnTo>
                  <a:lnTo>
                    <a:pt x="1461" y="2533"/>
                  </a:lnTo>
                  <a:lnTo>
                    <a:pt x="1461" y="0"/>
                  </a:lnTo>
                  <a:close/>
                </a:path>
              </a:pathLst>
            </a:custGeom>
            <a:solidFill>
              <a:srgbClr val="022333"/>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2" name="Retângulo 11"/>
          <p:cNvSpPr/>
          <p:nvPr userDrawn="1"/>
        </p:nvSpPr>
        <p:spPr>
          <a:xfrm>
            <a:off x="9404013" y="6642000"/>
            <a:ext cx="500400" cy="216000"/>
          </a:xfrm>
          <a:prstGeom prst="rect">
            <a:avLst/>
          </a:prstGeom>
          <a:noFill/>
          <a:ln>
            <a:noFill/>
          </a:ln>
          <a:effectLst/>
        </p:spPr>
        <p:style>
          <a:lnRef idx="0">
            <a:scrgbClr r="0" g="0" b="0"/>
          </a:lnRef>
          <a:fillRef idx="1001">
            <a:schemeClr val="dk2"/>
          </a:fillRef>
          <a:effectRef idx="0">
            <a:scrgbClr r="0" g="0" b="0"/>
          </a:effectRef>
          <a:fontRef idx="major"/>
        </p:style>
        <p:txBody>
          <a:bodyPr wrap="square" lIns="72000" tIns="72000" rIns="72000" bIns="72000" rtlCol="0" anchor="ctr">
            <a:noAutofit/>
          </a:bodyPr>
          <a:lstStyle/>
          <a:p>
            <a:pPr marL="0" indent="0" algn="r">
              <a:spcAft>
                <a:spcPts val="600"/>
              </a:spcAft>
              <a:buFont typeface="Arial" pitchFamily="34" charset="0"/>
              <a:buNone/>
            </a:pPr>
            <a:fld id="{34F72ED0-2D2C-4623-B223-6D9637152CD4}" type="slidenum">
              <a:rPr lang="pt-BR" sz="900" b="0" smtClean="0">
                <a:solidFill>
                  <a:schemeClr val="bg1"/>
                </a:solidFill>
                <a:latin typeface="Tahoma" panose="020B0604030504040204" pitchFamily="34" charset="0"/>
                <a:ea typeface="Tahoma" panose="020B0604030504040204" pitchFamily="34" charset="0"/>
                <a:cs typeface="Tahoma" panose="020B0604030504040204" pitchFamily="34" charset="0"/>
              </a:rPr>
              <a:pPr marL="0" indent="0" algn="r">
                <a:spcAft>
                  <a:spcPts val="600"/>
                </a:spcAft>
                <a:buFont typeface="Arial" pitchFamily="34" charset="0"/>
                <a:buNone/>
              </a:pPr>
              <a:t>‹nº›</a:t>
            </a:fld>
            <a:endParaRPr lang="pt-BR" sz="900" b="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6" name="Grupo 95"/>
          <p:cNvGrpSpPr/>
          <p:nvPr userDrawn="1"/>
        </p:nvGrpSpPr>
        <p:grpSpPr>
          <a:xfrm>
            <a:off x="10236694" y="567364"/>
            <a:ext cx="1342611" cy="5723273"/>
            <a:chOff x="10236694" y="567364"/>
            <a:chExt cx="1342611" cy="5723273"/>
          </a:xfrm>
        </p:grpSpPr>
        <p:sp>
          <p:nvSpPr>
            <p:cNvPr id="97" name="CaixaDeTexto 96"/>
            <p:cNvSpPr txBox="1"/>
            <p:nvPr/>
          </p:nvSpPr>
          <p:spPr>
            <a:xfrm>
              <a:off x="10241999" y="1888765"/>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Paleta</a:t>
              </a:r>
              <a:r>
                <a:rPr lang="pt-BR" sz="1100" baseline="0" dirty="0"/>
                <a:t> secundária</a:t>
              </a:r>
              <a:endParaRPr lang="pt-BR" sz="1100" dirty="0"/>
            </a:p>
          </p:txBody>
        </p:sp>
        <p:sp>
          <p:nvSpPr>
            <p:cNvPr id="98" name="CaixaDeTexto 97"/>
            <p:cNvSpPr txBox="1"/>
            <p:nvPr/>
          </p:nvSpPr>
          <p:spPr>
            <a:xfrm>
              <a:off x="10241999" y="567364"/>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Paleta principal</a:t>
              </a:r>
            </a:p>
          </p:txBody>
        </p:sp>
        <p:grpSp>
          <p:nvGrpSpPr>
            <p:cNvPr id="99" name="Grupo 98"/>
            <p:cNvGrpSpPr/>
            <p:nvPr/>
          </p:nvGrpSpPr>
          <p:grpSpPr>
            <a:xfrm>
              <a:off x="10239455" y="845518"/>
              <a:ext cx="1337088" cy="288000"/>
              <a:chOff x="269748" y="-414999"/>
              <a:chExt cx="1337088" cy="288000"/>
            </a:xfrm>
          </p:grpSpPr>
          <p:sp>
            <p:nvSpPr>
              <p:cNvPr id="180" name="Rectangle 5"/>
              <p:cNvSpPr>
                <a:spLocks noChangeArrowheads="1"/>
              </p:cNvSpPr>
              <p:nvPr/>
            </p:nvSpPr>
            <p:spPr bwMode="auto">
              <a:xfrm>
                <a:off x="269748" y="-414999"/>
                <a:ext cx="222848" cy="288000"/>
              </a:xfrm>
              <a:prstGeom prst="rect">
                <a:avLst/>
              </a:prstGeom>
              <a:solidFill>
                <a:srgbClr val="01567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1" name="Freeform 6"/>
              <p:cNvSpPr>
                <a:spLocks/>
              </p:cNvSpPr>
              <p:nvPr/>
            </p:nvSpPr>
            <p:spPr bwMode="auto">
              <a:xfrm>
                <a:off x="492596" y="-414999"/>
                <a:ext cx="222848" cy="288000"/>
              </a:xfrm>
              <a:custGeom>
                <a:avLst/>
                <a:gdLst/>
                <a:ahLst/>
                <a:cxnLst>
                  <a:cxn ang="0">
                    <a:pos x="2764" y="2523"/>
                  </a:cxn>
                  <a:cxn ang="0">
                    <a:pos x="2764" y="2162"/>
                  </a:cxn>
                  <a:cxn ang="0">
                    <a:pos x="2764" y="1802"/>
                  </a:cxn>
                  <a:cxn ang="0">
                    <a:pos x="2764" y="1502"/>
                  </a:cxn>
                  <a:cxn ang="0">
                    <a:pos x="2764" y="1142"/>
                  </a:cxn>
                  <a:cxn ang="0">
                    <a:pos x="2764" y="841"/>
                  </a:cxn>
                  <a:cxn ang="0">
                    <a:pos x="2764" y="481"/>
                  </a:cxn>
                  <a:cxn ang="0">
                    <a:pos x="2764" y="120"/>
                  </a:cxn>
                  <a:cxn ang="0">
                    <a:pos x="2584" y="0"/>
                  </a:cxn>
                  <a:cxn ang="0">
                    <a:pos x="2224" y="0"/>
                  </a:cxn>
                  <a:cxn ang="0">
                    <a:pos x="1863" y="0"/>
                  </a:cxn>
                  <a:cxn ang="0">
                    <a:pos x="1503" y="0"/>
                  </a:cxn>
                  <a:cxn ang="0">
                    <a:pos x="1202" y="0"/>
                  </a:cxn>
                  <a:cxn ang="0">
                    <a:pos x="841" y="0"/>
                  </a:cxn>
                  <a:cxn ang="0">
                    <a:pos x="481" y="0"/>
                  </a:cxn>
                  <a:cxn ang="0">
                    <a:pos x="121" y="0"/>
                  </a:cxn>
                  <a:cxn ang="0">
                    <a:pos x="0" y="120"/>
                  </a:cxn>
                  <a:cxn ang="0">
                    <a:pos x="0" y="481"/>
                  </a:cxn>
                  <a:cxn ang="0">
                    <a:pos x="0" y="841"/>
                  </a:cxn>
                  <a:cxn ang="0">
                    <a:pos x="0" y="1142"/>
                  </a:cxn>
                  <a:cxn ang="0">
                    <a:pos x="0" y="1502"/>
                  </a:cxn>
                  <a:cxn ang="0">
                    <a:pos x="0" y="1802"/>
                  </a:cxn>
                  <a:cxn ang="0">
                    <a:pos x="0" y="2162"/>
                  </a:cxn>
                  <a:cxn ang="0">
                    <a:pos x="0" y="2523"/>
                  </a:cxn>
                  <a:cxn ang="0">
                    <a:pos x="121" y="2703"/>
                  </a:cxn>
                  <a:cxn ang="0">
                    <a:pos x="481" y="2703"/>
                  </a:cxn>
                  <a:cxn ang="0">
                    <a:pos x="841" y="2703"/>
                  </a:cxn>
                  <a:cxn ang="0">
                    <a:pos x="1202" y="2703"/>
                  </a:cxn>
                  <a:cxn ang="0">
                    <a:pos x="1503" y="2703"/>
                  </a:cxn>
                  <a:cxn ang="0">
                    <a:pos x="1863" y="2703"/>
                  </a:cxn>
                  <a:cxn ang="0">
                    <a:pos x="2224" y="2703"/>
                  </a:cxn>
                  <a:cxn ang="0">
                    <a:pos x="2584" y="2703"/>
                  </a:cxn>
                </a:cxnLst>
                <a:rect l="0" t="0" r="r" b="b"/>
                <a:pathLst>
                  <a:path w="2764" h="2703">
                    <a:moveTo>
                      <a:pt x="2764" y="2703"/>
                    </a:moveTo>
                    <a:lnTo>
                      <a:pt x="2764" y="2523"/>
                    </a:lnTo>
                    <a:lnTo>
                      <a:pt x="2764" y="2343"/>
                    </a:lnTo>
                    <a:lnTo>
                      <a:pt x="2764" y="2162"/>
                    </a:lnTo>
                    <a:lnTo>
                      <a:pt x="2764" y="1983"/>
                    </a:lnTo>
                    <a:lnTo>
                      <a:pt x="2764" y="1802"/>
                    </a:lnTo>
                    <a:lnTo>
                      <a:pt x="2764" y="1682"/>
                    </a:lnTo>
                    <a:lnTo>
                      <a:pt x="2764" y="1502"/>
                    </a:lnTo>
                    <a:lnTo>
                      <a:pt x="2764" y="1321"/>
                    </a:lnTo>
                    <a:lnTo>
                      <a:pt x="2764" y="1142"/>
                    </a:lnTo>
                    <a:lnTo>
                      <a:pt x="2764" y="961"/>
                    </a:lnTo>
                    <a:lnTo>
                      <a:pt x="2764" y="841"/>
                    </a:lnTo>
                    <a:lnTo>
                      <a:pt x="2764" y="661"/>
                    </a:lnTo>
                    <a:lnTo>
                      <a:pt x="2764" y="481"/>
                    </a:lnTo>
                    <a:lnTo>
                      <a:pt x="2764" y="301"/>
                    </a:lnTo>
                    <a:lnTo>
                      <a:pt x="2764" y="120"/>
                    </a:lnTo>
                    <a:lnTo>
                      <a:pt x="2764" y="0"/>
                    </a:lnTo>
                    <a:lnTo>
                      <a:pt x="2584" y="0"/>
                    </a:lnTo>
                    <a:lnTo>
                      <a:pt x="2403" y="0"/>
                    </a:lnTo>
                    <a:lnTo>
                      <a:pt x="2224" y="0"/>
                    </a:lnTo>
                    <a:lnTo>
                      <a:pt x="2043" y="0"/>
                    </a:lnTo>
                    <a:lnTo>
                      <a:pt x="1863" y="0"/>
                    </a:lnTo>
                    <a:lnTo>
                      <a:pt x="1683" y="0"/>
                    </a:lnTo>
                    <a:lnTo>
                      <a:pt x="1503" y="0"/>
                    </a:lnTo>
                    <a:lnTo>
                      <a:pt x="1383" y="0"/>
                    </a:lnTo>
                    <a:lnTo>
                      <a:pt x="1202" y="0"/>
                    </a:lnTo>
                    <a:lnTo>
                      <a:pt x="1021" y="0"/>
                    </a:lnTo>
                    <a:lnTo>
                      <a:pt x="841" y="0"/>
                    </a:lnTo>
                    <a:lnTo>
                      <a:pt x="661" y="0"/>
                    </a:lnTo>
                    <a:lnTo>
                      <a:pt x="481" y="0"/>
                    </a:lnTo>
                    <a:lnTo>
                      <a:pt x="300" y="0"/>
                    </a:lnTo>
                    <a:lnTo>
                      <a:pt x="121"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1" y="2703"/>
                    </a:lnTo>
                    <a:lnTo>
                      <a:pt x="300" y="2703"/>
                    </a:lnTo>
                    <a:lnTo>
                      <a:pt x="481" y="2703"/>
                    </a:lnTo>
                    <a:lnTo>
                      <a:pt x="661" y="2703"/>
                    </a:lnTo>
                    <a:lnTo>
                      <a:pt x="841" y="2703"/>
                    </a:lnTo>
                    <a:lnTo>
                      <a:pt x="1021" y="2703"/>
                    </a:lnTo>
                    <a:lnTo>
                      <a:pt x="1202" y="2703"/>
                    </a:lnTo>
                    <a:lnTo>
                      <a:pt x="1383" y="2703"/>
                    </a:lnTo>
                    <a:lnTo>
                      <a:pt x="1503" y="2703"/>
                    </a:lnTo>
                    <a:lnTo>
                      <a:pt x="1683" y="2703"/>
                    </a:lnTo>
                    <a:lnTo>
                      <a:pt x="1863" y="2703"/>
                    </a:lnTo>
                    <a:lnTo>
                      <a:pt x="2043" y="2703"/>
                    </a:lnTo>
                    <a:lnTo>
                      <a:pt x="2224" y="2703"/>
                    </a:lnTo>
                    <a:lnTo>
                      <a:pt x="2403" y="2703"/>
                    </a:lnTo>
                    <a:lnTo>
                      <a:pt x="2584" y="2703"/>
                    </a:lnTo>
                    <a:lnTo>
                      <a:pt x="2764" y="2703"/>
                    </a:lnTo>
                    <a:close/>
                  </a:path>
                </a:pathLst>
              </a:custGeom>
              <a:solidFill>
                <a:srgbClr val="1E698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2" name="Freeform 7"/>
              <p:cNvSpPr>
                <a:spLocks/>
              </p:cNvSpPr>
              <p:nvPr/>
            </p:nvSpPr>
            <p:spPr bwMode="auto">
              <a:xfrm>
                <a:off x="715444" y="-414999"/>
                <a:ext cx="222848" cy="288000"/>
              </a:xfrm>
              <a:custGeom>
                <a:avLst/>
                <a:gdLst/>
                <a:ahLst/>
                <a:cxnLst>
                  <a:cxn ang="0">
                    <a:pos x="2704" y="2523"/>
                  </a:cxn>
                  <a:cxn ang="0">
                    <a:pos x="2704" y="2162"/>
                  </a:cxn>
                  <a:cxn ang="0">
                    <a:pos x="2704" y="1802"/>
                  </a:cxn>
                  <a:cxn ang="0">
                    <a:pos x="2704" y="1502"/>
                  </a:cxn>
                  <a:cxn ang="0">
                    <a:pos x="2704" y="1142"/>
                  </a:cxn>
                  <a:cxn ang="0">
                    <a:pos x="2704" y="841"/>
                  </a:cxn>
                  <a:cxn ang="0">
                    <a:pos x="2704" y="481"/>
                  </a:cxn>
                  <a:cxn ang="0">
                    <a:pos x="2704" y="120"/>
                  </a:cxn>
                  <a:cxn ang="0">
                    <a:pos x="2524" y="0"/>
                  </a:cxn>
                  <a:cxn ang="0">
                    <a:pos x="2163" y="0"/>
                  </a:cxn>
                  <a:cxn ang="0">
                    <a:pos x="1803" y="0"/>
                  </a:cxn>
                  <a:cxn ang="0">
                    <a:pos x="1502" y="0"/>
                  </a:cxn>
                  <a:cxn ang="0">
                    <a:pos x="1142"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142" y="2703"/>
                  </a:cxn>
                  <a:cxn ang="0">
                    <a:pos x="1502" y="2703"/>
                  </a:cxn>
                  <a:cxn ang="0">
                    <a:pos x="1803" y="2703"/>
                  </a:cxn>
                  <a:cxn ang="0">
                    <a:pos x="2163" y="2703"/>
                  </a:cxn>
                  <a:cxn ang="0">
                    <a:pos x="2524" y="2703"/>
                  </a:cxn>
                </a:cxnLst>
                <a:rect l="0" t="0" r="r" b="b"/>
                <a:pathLst>
                  <a:path w="2704" h="2703">
                    <a:moveTo>
                      <a:pt x="2704" y="2703"/>
                    </a:moveTo>
                    <a:lnTo>
                      <a:pt x="2704" y="2523"/>
                    </a:lnTo>
                    <a:lnTo>
                      <a:pt x="2704" y="2343"/>
                    </a:lnTo>
                    <a:lnTo>
                      <a:pt x="2704" y="2162"/>
                    </a:lnTo>
                    <a:lnTo>
                      <a:pt x="2704" y="1983"/>
                    </a:lnTo>
                    <a:lnTo>
                      <a:pt x="2704" y="1802"/>
                    </a:lnTo>
                    <a:lnTo>
                      <a:pt x="2704" y="1682"/>
                    </a:lnTo>
                    <a:lnTo>
                      <a:pt x="2704" y="1502"/>
                    </a:lnTo>
                    <a:lnTo>
                      <a:pt x="2704" y="1321"/>
                    </a:lnTo>
                    <a:lnTo>
                      <a:pt x="2704" y="1142"/>
                    </a:lnTo>
                    <a:lnTo>
                      <a:pt x="2704" y="961"/>
                    </a:lnTo>
                    <a:lnTo>
                      <a:pt x="2704" y="841"/>
                    </a:lnTo>
                    <a:lnTo>
                      <a:pt x="2704" y="661"/>
                    </a:lnTo>
                    <a:lnTo>
                      <a:pt x="2704" y="481"/>
                    </a:lnTo>
                    <a:lnTo>
                      <a:pt x="2704" y="301"/>
                    </a:lnTo>
                    <a:lnTo>
                      <a:pt x="2704" y="120"/>
                    </a:lnTo>
                    <a:lnTo>
                      <a:pt x="2704" y="0"/>
                    </a:lnTo>
                    <a:lnTo>
                      <a:pt x="2524" y="0"/>
                    </a:lnTo>
                    <a:lnTo>
                      <a:pt x="2343" y="0"/>
                    </a:lnTo>
                    <a:lnTo>
                      <a:pt x="2163" y="0"/>
                    </a:lnTo>
                    <a:lnTo>
                      <a:pt x="1983" y="0"/>
                    </a:lnTo>
                    <a:lnTo>
                      <a:pt x="1803" y="0"/>
                    </a:lnTo>
                    <a:lnTo>
                      <a:pt x="1683" y="0"/>
                    </a:lnTo>
                    <a:lnTo>
                      <a:pt x="1502" y="0"/>
                    </a:lnTo>
                    <a:lnTo>
                      <a:pt x="1321" y="0"/>
                    </a:lnTo>
                    <a:lnTo>
                      <a:pt x="1142" y="0"/>
                    </a:lnTo>
                    <a:lnTo>
                      <a:pt x="961" y="0"/>
                    </a:lnTo>
                    <a:lnTo>
                      <a:pt x="841" y="0"/>
                    </a:lnTo>
                    <a:lnTo>
                      <a:pt x="661" y="0"/>
                    </a:lnTo>
                    <a:lnTo>
                      <a:pt x="480" y="0"/>
                    </a:lnTo>
                    <a:lnTo>
                      <a:pt x="301"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1" y="2703"/>
                    </a:lnTo>
                    <a:lnTo>
                      <a:pt x="480" y="2703"/>
                    </a:lnTo>
                    <a:lnTo>
                      <a:pt x="661" y="2703"/>
                    </a:lnTo>
                    <a:lnTo>
                      <a:pt x="841" y="2703"/>
                    </a:lnTo>
                    <a:lnTo>
                      <a:pt x="961" y="2703"/>
                    </a:lnTo>
                    <a:lnTo>
                      <a:pt x="1142" y="2703"/>
                    </a:lnTo>
                    <a:lnTo>
                      <a:pt x="1321" y="2703"/>
                    </a:lnTo>
                    <a:lnTo>
                      <a:pt x="1502" y="2703"/>
                    </a:lnTo>
                    <a:lnTo>
                      <a:pt x="1683" y="2703"/>
                    </a:lnTo>
                    <a:lnTo>
                      <a:pt x="1803" y="2703"/>
                    </a:lnTo>
                    <a:lnTo>
                      <a:pt x="1983" y="2703"/>
                    </a:lnTo>
                    <a:lnTo>
                      <a:pt x="2163" y="2703"/>
                    </a:lnTo>
                    <a:lnTo>
                      <a:pt x="2343" y="2703"/>
                    </a:lnTo>
                    <a:lnTo>
                      <a:pt x="2524" y="2703"/>
                    </a:lnTo>
                    <a:lnTo>
                      <a:pt x="2704" y="2703"/>
                    </a:lnTo>
                    <a:close/>
                  </a:path>
                </a:pathLst>
              </a:custGeom>
              <a:solidFill>
                <a:srgbClr val="3B7C9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3" name="Freeform 8"/>
              <p:cNvSpPr>
                <a:spLocks/>
              </p:cNvSpPr>
              <p:nvPr/>
            </p:nvSpPr>
            <p:spPr bwMode="auto">
              <a:xfrm>
                <a:off x="938292" y="-414999"/>
                <a:ext cx="222848" cy="288000"/>
              </a:xfrm>
              <a:custGeom>
                <a:avLst/>
                <a:gdLst/>
                <a:ahLst/>
                <a:cxnLst>
                  <a:cxn ang="0">
                    <a:pos x="2764" y="2523"/>
                  </a:cxn>
                  <a:cxn ang="0">
                    <a:pos x="2764" y="2162"/>
                  </a:cxn>
                  <a:cxn ang="0">
                    <a:pos x="2764" y="1802"/>
                  </a:cxn>
                  <a:cxn ang="0">
                    <a:pos x="2764" y="1502"/>
                  </a:cxn>
                  <a:cxn ang="0">
                    <a:pos x="2764" y="1142"/>
                  </a:cxn>
                  <a:cxn ang="0">
                    <a:pos x="2764" y="841"/>
                  </a:cxn>
                  <a:cxn ang="0">
                    <a:pos x="2764" y="481"/>
                  </a:cxn>
                  <a:cxn ang="0">
                    <a:pos x="2764" y="120"/>
                  </a:cxn>
                  <a:cxn ang="0">
                    <a:pos x="2583" y="0"/>
                  </a:cxn>
                  <a:cxn ang="0">
                    <a:pos x="2223" y="0"/>
                  </a:cxn>
                  <a:cxn ang="0">
                    <a:pos x="1862" y="0"/>
                  </a:cxn>
                  <a:cxn ang="0">
                    <a:pos x="1502" y="0"/>
                  </a:cxn>
                  <a:cxn ang="0">
                    <a:pos x="1201"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201" y="2703"/>
                  </a:cxn>
                  <a:cxn ang="0">
                    <a:pos x="1502" y="2703"/>
                  </a:cxn>
                  <a:cxn ang="0">
                    <a:pos x="1862" y="2703"/>
                  </a:cxn>
                  <a:cxn ang="0">
                    <a:pos x="2223" y="2703"/>
                  </a:cxn>
                  <a:cxn ang="0">
                    <a:pos x="2583" y="2703"/>
                  </a:cxn>
                </a:cxnLst>
                <a:rect l="0" t="0" r="r" b="b"/>
                <a:pathLst>
                  <a:path w="2764" h="2703">
                    <a:moveTo>
                      <a:pt x="2764" y="2703"/>
                    </a:moveTo>
                    <a:lnTo>
                      <a:pt x="2764" y="2523"/>
                    </a:lnTo>
                    <a:lnTo>
                      <a:pt x="2764" y="2343"/>
                    </a:lnTo>
                    <a:lnTo>
                      <a:pt x="2764" y="2162"/>
                    </a:lnTo>
                    <a:lnTo>
                      <a:pt x="2764" y="1983"/>
                    </a:lnTo>
                    <a:lnTo>
                      <a:pt x="2764" y="1802"/>
                    </a:lnTo>
                    <a:lnTo>
                      <a:pt x="2764" y="1682"/>
                    </a:lnTo>
                    <a:lnTo>
                      <a:pt x="2764" y="1502"/>
                    </a:lnTo>
                    <a:lnTo>
                      <a:pt x="2764" y="1321"/>
                    </a:lnTo>
                    <a:lnTo>
                      <a:pt x="2764" y="1142"/>
                    </a:lnTo>
                    <a:lnTo>
                      <a:pt x="2764" y="961"/>
                    </a:lnTo>
                    <a:lnTo>
                      <a:pt x="2764" y="841"/>
                    </a:lnTo>
                    <a:lnTo>
                      <a:pt x="2764" y="661"/>
                    </a:lnTo>
                    <a:lnTo>
                      <a:pt x="2764" y="481"/>
                    </a:lnTo>
                    <a:lnTo>
                      <a:pt x="2764" y="301"/>
                    </a:lnTo>
                    <a:lnTo>
                      <a:pt x="2764" y="120"/>
                    </a:lnTo>
                    <a:lnTo>
                      <a:pt x="2764" y="0"/>
                    </a:lnTo>
                    <a:lnTo>
                      <a:pt x="2583" y="0"/>
                    </a:lnTo>
                    <a:lnTo>
                      <a:pt x="2403" y="0"/>
                    </a:lnTo>
                    <a:lnTo>
                      <a:pt x="2223" y="0"/>
                    </a:lnTo>
                    <a:lnTo>
                      <a:pt x="2042" y="0"/>
                    </a:lnTo>
                    <a:lnTo>
                      <a:pt x="1862" y="0"/>
                    </a:lnTo>
                    <a:lnTo>
                      <a:pt x="1682" y="0"/>
                    </a:lnTo>
                    <a:lnTo>
                      <a:pt x="1502" y="0"/>
                    </a:lnTo>
                    <a:lnTo>
                      <a:pt x="1382" y="0"/>
                    </a:lnTo>
                    <a:lnTo>
                      <a:pt x="1201" y="0"/>
                    </a:lnTo>
                    <a:lnTo>
                      <a:pt x="1021" y="0"/>
                    </a:lnTo>
                    <a:lnTo>
                      <a:pt x="841" y="0"/>
                    </a:lnTo>
                    <a:lnTo>
                      <a:pt x="661" y="0"/>
                    </a:lnTo>
                    <a:lnTo>
                      <a:pt x="480" y="0"/>
                    </a:lnTo>
                    <a:lnTo>
                      <a:pt x="300"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0" y="2703"/>
                    </a:lnTo>
                    <a:lnTo>
                      <a:pt x="480" y="2703"/>
                    </a:lnTo>
                    <a:lnTo>
                      <a:pt x="661" y="2703"/>
                    </a:lnTo>
                    <a:lnTo>
                      <a:pt x="841" y="2703"/>
                    </a:lnTo>
                    <a:lnTo>
                      <a:pt x="1021" y="2703"/>
                    </a:lnTo>
                    <a:lnTo>
                      <a:pt x="1201" y="2703"/>
                    </a:lnTo>
                    <a:lnTo>
                      <a:pt x="1382" y="2703"/>
                    </a:lnTo>
                    <a:lnTo>
                      <a:pt x="1502" y="2703"/>
                    </a:lnTo>
                    <a:lnTo>
                      <a:pt x="1682" y="2703"/>
                    </a:lnTo>
                    <a:lnTo>
                      <a:pt x="1862" y="2703"/>
                    </a:lnTo>
                    <a:lnTo>
                      <a:pt x="2042" y="2703"/>
                    </a:lnTo>
                    <a:lnTo>
                      <a:pt x="2223" y="2703"/>
                    </a:lnTo>
                    <a:lnTo>
                      <a:pt x="2403" y="2703"/>
                    </a:lnTo>
                    <a:lnTo>
                      <a:pt x="2583" y="2703"/>
                    </a:lnTo>
                    <a:lnTo>
                      <a:pt x="2764" y="2703"/>
                    </a:lnTo>
                    <a:close/>
                  </a:path>
                </a:pathLst>
              </a:custGeom>
              <a:solidFill>
                <a:srgbClr val="5890A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4" name="Freeform 9"/>
              <p:cNvSpPr>
                <a:spLocks/>
              </p:cNvSpPr>
              <p:nvPr/>
            </p:nvSpPr>
            <p:spPr bwMode="auto">
              <a:xfrm>
                <a:off x="1161140" y="-414999"/>
                <a:ext cx="222848" cy="288000"/>
              </a:xfrm>
              <a:custGeom>
                <a:avLst/>
                <a:gdLst/>
                <a:ahLst/>
                <a:cxnLst>
                  <a:cxn ang="0">
                    <a:pos x="2704" y="2523"/>
                  </a:cxn>
                  <a:cxn ang="0">
                    <a:pos x="2704" y="2162"/>
                  </a:cxn>
                  <a:cxn ang="0">
                    <a:pos x="2704" y="1802"/>
                  </a:cxn>
                  <a:cxn ang="0">
                    <a:pos x="2704" y="1502"/>
                  </a:cxn>
                  <a:cxn ang="0">
                    <a:pos x="2704" y="1142"/>
                  </a:cxn>
                  <a:cxn ang="0">
                    <a:pos x="2704" y="841"/>
                  </a:cxn>
                  <a:cxn ang="0">
                    <a:pos x="2704" y="481"/>
                  </a:cxn>
                  <a:cxn ang="0">
                    <a:pos x="2704" y="120"/>
                  </a:cxn>
                  <a:cxn ang="0">
                    <a:pos x="2523" y="0"/>
                  </a:cxn>
                  <a:cxn ang="0">
                    <a:pos x="2163" y="0"/>
                  </a:cxn>
                  <a:cxn ang="0">
                    <a:pos x="1802" y="0"/>
                  </a:cxn>
                  <a:cxn ang="0">
                    <a:pos x="1501" y="0"/>
                  </a:cxn>
                  <a:cxn ang="0">
                    <a:pos x="1141" y="0"/>
                  </a:cxn>
                  <a:cxn ang="0">
                    <a:pos x="841" y="0"/>
                  </a:cxn>
                  <a:cxn ang="0">
                    <a:pos x="480" y="0"/>
                  </a:cxn>
                  <a:cxn ang="0">
                    <a:pos x="120" y="0"/>
                  </a:cxn>
                  <a:cxn ang="0">
                    <a:pos x="0" y="120"/>
                  </a:cxn>
                  <a:cxn ang="0">
                    <a:pos x="0" y="481"/>
                  </a:cxn>
                  <a:cxn ang="0">
                    <a:pos x="0" y="841"/>
                  </a:cxn>
                  <a:cxn ang="0">
                    <a:pos x="0" y="1142"/>
                  </a:cxn>
                  <a:cxn ang="0">
                    <a:pos x="0" y="1502"/>
                  </a:cxn>
                  <a:cxn ang="0">
                    <a:pos x="0" y="1802"/>
                  </a:cxn>
                  <a:cxn ang="0">
                    <a:pos x="0" y="2162"/>
                  </a:cxn>
                  <a:cxn ang="0">
                    <a:pos x="0" y="2523"/>
                  </a:cxn>
                  <a:cxn ang="0">
                    <a:pos x="120" y="2703"/>
                  </a:cxn>
                  <a:cxn ang="0">
                    <a:pos x="480" y="2703"/>
                  </a:cxn>
                  <a:cxn ang="0">
                    <a:pos x="841" y="2703"/>
                  </a:cxn>
                  <a:cxn ang="0">
                    <a:pos x="1141" y="2703"/>
                  </a:cxn>
                  <a:cxn ang="0">
                    <a:pos x="1501" y="2703"/>
                  </a:cxn>
                  <a:cxn ang="0">
                    <a:pos x="1802" y="2703"/>
                  </a:cxn>
                  <a:cxn ang="0">
                    <a:pos x="2163" y="2703"/>
                  </a:cxn>
                  <a:cxn ang="0">
                    <a:pos x="2523" y="2703"/>
                  </a:cxn>
                </a:cxnLst>
                <a:rect l="0" t="0" r="r" b="b"/>
                <a:pathLst>
                  <a:path w="2704" h="2703">
                    <a:moveTo>
                      <a:pt x="2704" y="2703"/>
                    </a:moveTo>
                    <a:lnTo>
                      <a:pt x="2704" y="2523"/>
                    </a:lnTo>
                    <a:lnTo>
                      <a:pt x="2704" y="2343"/>
                    </a:lnTo>
                    <a:lnTo>
                      <a:pt x="2704" y="2162"/>
                    </a:lnTo>
                    <a:lnTo>
                      <a:pt x="2704" y="1983"/>
                    </a:lnTo>
                    <a:lnTo>
                      <a:pt x="2704" y="1802"/>
                    </a:lnTo>
                    <a:lnTo>
                      <a:pt x="2704" y="1682"/>
                    </a:lnTo>
                    <a:lnTo>
                      <a:pt x="2704" y="1502"/>
                    </a:lnTo>
                    <a:lnTo>
                      <a:pt x="2704" y="1321"/>
                    </a:lnTo>
                    <a:lnTo>
                      <a:pt x="2704" y="1142"/>
                    </a:lnTo>
                    <a:lnTo>
                      <a:pt x="2704" y="961"/>
                    </a:lnTo>
                    <a:lnTo>
                      <a:pt x="2704" y="841"/>
                    </a:lnTo>
                    <a:lnTo>
                      <a:pt x="2704" y="661"/>
                    </a:lnTo>
                    <a:lnTo>
                      <a:pt x="2704" y="481"/>
                    </a:lnTo>
                    <a:lnTo>
                      <a:pt x="2704" y="301"/>
                    </a:lnTo>
                    <a:lnTo>
                      <a:pt x="2704" y="120"/>
                    </a:lnTo>
                    <a:lnTo>
                      <a:pt x="2704" y="0"/>
                    </a:lnTo>
                    <a:lnTo>
                      <a:pt x="2523" y="0"/>
                    </a:lnTo>
                    <a:lnTo>
                      <a:pt x="2342" y="0"/>
                    </a:lnTo>
                    <a:lnTo>
                      <a:pt x="2163" y="0"/>
                    </a:lnTo>
                    <a:lnTo>
                      <a:pt x="1982" y="0"/>
                    </a:lnTo>
                    <a:lnTo>
                      <a:pt x="1802" y="0"/>
                    </a:lnTo>
                    <a:lnTo>
                      <a:pt x="1682" y="0"/>
                    </a:lnTo>
                    <a:lnTo>
                      <a:pt x="1501" y="0"/>
                    </a:lnTo>
                    <a:lnTo>
                      <a:pt x="1322" y="0"/>
                    </a:lnTo>
                    <a:lnTo>
                      <a:pt x="1141" y="0"/>
                    </a:lnTo>
                    <a:lnTo>
                      <a:pt x="961" y="0"/>
                    </a:lnTo>
                    <a:lnTo>
                      <a:pt x="841" y="0"/>
                    </a:lnTo>
                    <a:lnTo>
                      <a:pt x="660" y="0"/>
                    </a:lnTo>
                    <a:lnTo>
                      <a:pt x="480" y="0"/>
                    </a:lnTo>
                    <a:lnTo>
                      <a:pt x="300" y="0"/>
                    </a:lnTo>
                    <a:lnTo>
                      <a:pt x="120" y="0"/>
                    </a:lnTo>
                    <a:lnTo>
                      <a:pt x="0" y="0"/>
                    </a:lnTo>
                    <a:lnTo>
                      <a:pt x="0" y="120"/>
                    </a:lnTo>
                    <a:lnTo>
                      <a:pt x="0" y="301"/>
                    </a:lnTo>
                    <a:lnTo>
                      <a:pt x="0" y="481"/>
                    </a:lnTo>
                    <a:lnTo>
                      <a:pt x="0" y="661"/>
                    </a:lnTo>
                    <a:lnTo>
                      <a:pt x="0" y="841"/>
                    </a:lnTo>
                    <a:lnTo>
                      <a:pt x="0" y="961"/>
                    </a:lnTo>
                    <a:lnTo>
                      <a:pt x="0" y="1142"/>
                    </a:lnTo>
                    <a:lnTo>
                      <a:pt x="0" y="1321"/>
                    </a:lnTo>
                    <a:lnTo>
                      <a:pt x="0" y="1502"/>
                    </a:lnTo>
                    <a:lnTo>
                      <a:pt x="0" y="1682"/>
                    </a:lnTo>
                    <a:lnTo>
                      <a:pt x="0" y="1802"/>
                    </a:lnTo>
                    <a:lnTo>
                      <a:pt x="0" y="1983"/>
                    </a:lnTo>
                    <a:lnTo>
                      <a:pt x="0" y="2162"/>
                    </a:lnTo>
                    <a:lnTo>
                      <a:pt x="0" y="2343"/>
                    </a:lnTo>
                    <a:lnTo>
                      <a:pt x="0" y="2523"/>
                    </a:lnTo>
                    <a:lnTo>
                      <a:pt x="0" y="2703"/>
                    </a:lnTo>
                    <a:lnTo>
                      <a:pt x="120" y="2703"/>
                    </a:lnTo>
                    <a:lnTo>
                      <a:pt x="300" y="2703"/>
                    </a:lnTo>
                    <a:lnTo>
                      <a:pt x="480" y="2703"/>
                    </a:lnTo>
                    <a:lnTo>
                      <a:pt x="660" y="2703"/>
                    </a:lnTo>
                    <a:lnTo>
                      <a:pt x="841" y="2703"/>
                    </a:lnTo>
                    <a:lnTo>
                      <a:pt x="961" y="2703"/>
                    </a:lnTo>
                    <a:lnTo>
                      <a:pt x="1141" y="2703"/>
                    </a:lnTo>
                    <a:lnTo>
                      <a:pt x="1322" y="2703"/>
                    </a:lnTo>
                    <a:lnTo>
                      <a:pt x="1501" y="2703"/>
                    </a:lnTo>
                    <a:lnTo>
                      <a:pt x="1682" y="2703"/>
                    </a:lnTo>
                    <a:lnTo>
                      <a:pt x="1802" y="2703"/>
                    </a:lnTo>
                    <a:lnTo>
                      <a:pt x="1982" y="2703"/>
                    </a:lnTo>
                    <a:lnTo>
                      <a:pt x="2163" y="2703"/>
                    </a:lnTo>
                    <a:lnTo>
                      <a:pt x="2342" y="2703"/>
                    </a:lnTo>
                    <a:lnTo>
                      <a:pt x="2523" y="2703"/>
                    </a:lnTo>
                    <a:lnTo>
                      <a:pt x="2704" y="2703"/>
                    </a:lnTo>
                    <a:close/>
                  </a:path>
                </a:pathLst>
              </a:custGeom>
              <a:solidFill>
                <a:srgbClr val="75A3B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85" name="Rectangle 10"/>
              <p:cNvSpPr>
                <a:spLocks noChangeArrowheads="1"/>
              </p:cNvSpPr>
              <p:nvPr/>
            </p:nvSpPr>
            <p:spPr bwMode="auto">
              <a:xfrm>
                <a:off x="1383988" y="-414999"/>
                <a:ext cx="222848" cy="288000"/>
              </a:xfrm>
              <a:prstGeom prst="rect">
                <a:avLst/>
              </a:prstGeom>
              <a:solidFill>
                <a:srgbClr val="92B6C8"/>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0" name="Grupo 99"/>
            <p:cNvGrpSpPr/>
            <p:nvPr/>
          </p:nvGrpSpPr>
          <p:grpSpPr>
            <a:xfrm>
              <a:off x="10239455" y="1193267"/>
              <a:ext cx="1337088" cy="288000"/>
              <a:chOff x="1653737" y="-414999"/>
              <a:chExt cx="1337088" cy="288000"/>
            </a:xfrm>
          </p:grpSpPr>
          <p:sp>
            <p:nvSpPr>
              <p:cNvPr id="174" name="Rectangle 11"/>
              <p:cNvSpPr>
                <a:spLocks noChangeArrowheads="1"/>
              </p:cNvSpPr>
              <p:nvPr/>
            </p:nvSpPr>
            <p:spPr bwMode="auto">
              <a:xfrm>
                <a:off x="1653737" y="-414999"/>
                <a:ext cx="222848" cy="288000"/>
              </a:xfrm>
              <a:prstGeom prst="rect">
                <a:avLst/>
              </a:prstGeom>
              <a:solidFill>
                <a:srgbClr val="BEBE7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5" name="Freeform 13"/>
              <p:cNvSpPr>
                <a:spLocks/>
              </p:cNvSpPr>
              <p:nvPr/>
            </p:nvSpPr>
            <p:spPr bwMode="auto">
              <a:xfrm>
                <a:off x="1876585"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3"/>
                  </a:cxn>
                  <a:cxn ang="0">
                    <a:pos x="2731" y="854"/>
                  </a:cxn>
                  <a:cxn ang="0">
                    <a:pos x="2731" y="1195"/>
                  </a:cxn>
                  <a:cxn ang="0">
                    <a:pos x="2731" y="1537"/>
                  </a:cxn>
                  <a:cxn ang="0">
                    <a:pos x="2731" y="1877"/>
                  </a:cxn>
                  <a:cxn ang="0">
                    <a:pos x="2731" y="2219"/>
                  </a:cxn>
                  <a:cxn ang="0">
                    <a:pos x="2731" y="2560"/>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0" y="0"/>
                    </a:lnTo>
                    <a:lnTo>
                      <a:pt x="342" y="0"/>
                    </a:lnTo>
                    <a:lnTo>
                      <a:pt x="512" y="0"/>
                    </a:lnTo>
                    <a:lnTo>
                      <a:pt x="683" y="0"/>
                    </a:lnTo>
                    <a:lnTo>
                      <a:pt x="853" y="0"/>
                    </a:lnTo>
                    <a:lnTo>
                      <a:pt x="1023" y="0"/>
                    </a:lnTo>
                    <a:lnTo>
                      <a:pt x="1195" y="0"/>
                    </a:lnTo>
                    <a:lnTo>
                      <a:pt x="1365" y="0"/>
                    </a:lnTo>
                    <a:lnTo>
                      <a:pt x="1536" y="0"/>
                    </a:lnTo>
                    <a:lnTo>
                      <a:pt x="1706" y="0"/>
                    </a:lnTo>
                    <a:lnTo>
                      <a:pt x="1878" y="0"/>
                    </a:lnTo>
                    <a:lnTo>
                      <a:pt x="2048" y="0"/>
                    </a:lnTo>
                    <a:lnTo>
                      <a:pt x="2219" y="0"/>
                    </a:lnTo>
                    <a:lnTo>
                      <a:pt x="2389" y="0"/>
                    </a:lnTo>
                    <a:lnTo>
                      <a:pt x="2561" y="0"/>
                    </a:lnTo>
                    <a:lnTo>
                      <a:pt x="2731" y="0"/>
                    </a:lnTo>
                    <a:lnTo>
                      <a:pt x="2731" y="171"/>
                    </a:lnTo>
                    <a:lnTo>
                      <a:pt x="2731" y="341"/>
                    </a:lnTo>
                    <a:lnTo>
                      <a:pt x="2731" y="513"/>
                    </a:lnTo>
                    <a:lnTo>
                      <a:pt x="2731" y="683"/>
                    </a:lnTo>
                    <a:lnTo>
                      <a:pt x="2731" y="854"/>
                    </a:lnTo>
                    <a:lnTo>
                      <a:pt x="2731" y="1024"/>
                    </a:lnTo>
                    <a:lnTo>
                      <a:pt x="2731" y="1195"/>
                    </a:lnTo>
                    <a:lnTo>
                      <a:pt x="2731" y="1366"/>
                    </a:lnTo>
                    <a:lnTo>
                      <a:pt x="2731" y="1537"/>
                    </a:lnTo>
                    <a:lnTo>
                      <a:pt x="2731" y="1707"/>
                    </a:lnTo>
                    <a:lnTo>
                      <a:pt x="2731" y="1877"/>
                    </a:lnTo>
                    <a:lnTo>
                      <a:pt x="2731" y="2049"/>
                    </a:lnTo>
                    <a:lnTo>
                      <a:pt x="2731" y="2219"/>
                    </a:lnTo>
                    <a:lnTo>
                      <a:pt x="2731" y="2390"/>
                    </a:lnTo>
                    <a:lnTo>
                      <a:pt x="2731" y="2560"/>
                    </a:lnTo>
                    <a:lnTo>
                      <a:pt x="2731" y="2731"/>
                    </a:lnTo>
                    <a:lnTo>
                      <a:pt x="2561" y="2731"/>
                    </a:lnTo>
                    <a:lnTo>
                      <a:pt x="2389" y="2731"/>
                    </a:lnTo>
                    <a:lnTo>
                      <a:pt x="2219" y="2731"/>
                    </a:lnTo>
                    <a:lnTo>
                      <a:pt x="2048" y="2731"/>
                    </a:lnTo>
                    <a:lnTo>
                      <a:pt x="1878" y="2731"/>
                    </a:lnTo>
                    <a:lnTo>
                      <a:pt x="1706" y="2731"/>
                    </a:lnTo>
                    <a:lnTo>
                      <a:pt x="1536" y="2731"/>
                    </a:lnTo>
                    <a:lnTo>
                      <a:pt x="1365" y="2731"/>
                    </a:lnTo>
                    <a:lnTo>
                      <a:pt x="1195" y="2731"/>
                    </a:lnTo>
                    <a:lnTo>
                      <a:pt x="1023" y="2731"/>
                    </a:lnTo>
                    <a:lnTo>
                      <a:pt x="853" y="2731"/>
                    </a:lnTo>
                    <a:lnTo>
                      <a:pt x="683" y="2731"/>
                    </a:lnTo>
                    <a:lnTo>
                      <a:pt x="512" y="2731"/>
                    </a:lnTo>
                    <a:lnTo>
                      <a:pt x="342" y="2731"/>
                    </a:lnTo>
                    <a:lnTo>
                      <a:pt x="170" y="2731"/>
                    </a:lnTo>
                    <a:lnTo>
                      <a:pt x="0" y="2731"/>
                    </a:lnTo>
                    <a:close/>
                  </a:path>
                </a:pathLst>
              </a:custGeom>
              <a:solidFill>
                <a:srgbClr val="C8C8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6" name="Freeform 14"/>
              <p:cNvSpPr>
                <a:spLocks/>
              </p:cNvSpPr>
              <p:nvPr/>
            </p:nvSpPr>
            <p:spPr bwMode="auto">
              <a:xfrm>
                <a:off x="2099433"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1" y="0"/>
                  </a:cxn>
                  <a:cxn ang="0">
                    <a:pos x="513" y="0"/>
                  </a:cxn>
                  <a:cxn ang="0">
                    <a:pos x="854" y="0"/>
                  </a:cxn>
                  <a:cxn ang="0">
                    <a:pos x="1196" y="0"/>
                  </a:cxn>
                  <a:cxn ang="0">
                    <a:pos x="1537" y="0"/>
                  </a:cxn>
                  <a:cxn ang="0">
                    <a:pos x="1879" y="0"/>
                  </a:cxn>
                  <a:cxn ang="0">
                    <a:pos x="2219" y="0"/>
                  </a:cxn>
                  <a:cxn ang="0">
                    <a:pos x="2561" y="0"/>
                  </a:cxn>
                  <a:cxn ang="0">
                    <a:pos x="2732" y="171"/>
                  </a:cxn>
                  <a:cxn ang="0">
                    <a:pos x="2732" y="513"/>
                  </a:cxn>
                  <a:cxn ang="0">
                    <a:pos x="2732" y="854"/>
                  </a:cxn>
                  <a:cxn ang="0">
                    <a:pos x="2732" y="1195"/>
                  </a:cxn>
                  <a:cxn ang="0">
                    <a:pos x="2732" y="1537"/>
                  </a:cxn>
                  <a:cxn ang="0">
                    <a:pos x="2732" y="1877"/>
                  </a:cxn>
                  <a:cxn ang="0">
                    <a:pos x="2732" y="2219"/>
                  </a:cxn>
                  <a:cxn ang="0">
                    <a:pos x="2732" y="2560"/>
                  </a:cxn>
                  <a:cxn ang="0">
                    <a:pos x="2561" y="2731"/>
                  </a:cxn>
                  <a:cxn ang="0">
                    <a:pos x="2219" y="2731"/>
                  </a:cxn>
                  <a:cxn ang="0">
                    <a:pos x="1879" y="2731"/>
                  </a:cxn>
                  <a:cxn ang="0">
                    <a:pos x="1537" y="2731"/>
                  </a:cxn>
                  <a:cxn ang="0">
                    <a:pos x="1196" y="2731"/>
                  </a:cxn>
                  <a:cxn ang="0">
                    <a:pos x="854" y="2731"/>
                  </a:cxn>
                  <a:cxn ang="0">
                    <a:pos x="513" y="2731"/>
                  </a:cxn>
                  <a:cxn ang="0">
                    <a:pos x="171" y="2731"/>
                  </a:cxn>
                </a:cxnLst>
                <a:rect l="0" t="0" r="r" b="b"/>
                <a:pathLst>
                  <a:path w="2732"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1" y="0"/>
                    </a:lnTo>
                    <a:lnTo>
                      <a:pt x="342" y="0"/>
                    </a:lnTo>
                    <a:lnTo>
                      <a:pt x="513" y="0"/>
                    </a:lnTo>
                    <a:lnTo>
                      <a:pt x="683" y="0"/>
                    </a:lnTo>
                    <a:lnTo>
                      <a:pt x="854" y="0"/>
                    </a:lnTo>
                    <a:lnTo>
                      <a:pt x="1024" y="0"/>
                    </a:lnTo>
                    <a:lnTo>
                      <a:pt x="1196" y="0"/>
                    </a:lnTo>
                    <a:lnTo>
                      <a:pt x="1366" y="0"/>
                    </a:lnTo>
                    <a:lnTo>
                      <a:pt x="1537" y="0"/>
                    </a:lnTo>
                    <a:lnTo>
                      <a:pt x="1707" y="0"/>
                    </a:lnTo>
                    <a:lnTo>
                      <a:pt x="1879" y="0"/>
                    </a:lnTo>
                    <a:lnTo>
                      <a:pt x="2049" y="0"/>
                    </a:lnTo>
                    <a:lnTo>
                      <a:pt x="2219" y="0"/>
                    </a:lnTo>
                    <a:lnTo>
                      <a:pt x="2390" y="0"/>
                    </a:lnTo>
                    <a:lnTo>
                      <a:pt x="2561" y="0"/>
                    </a:lnTo>
                    <a:lnTo>
                      <a:pt x="2732" y="0"/>
                    </a:lnTo>
                    <a:lnTo>
                      <a:pt x="2732" y="171"/>
                    </a:lnTo>
                    <a:lnTo>
                      <a:pt x="2732" y="341"/>
                    </a:lnTo>
                    <a:lnTo>
                      <a:pt x="2732" y="513"/>
                    </a:lnTo>
                    <a:lnTo>
                      <a:pt x="2732" y="683"/>
                    </a:lnTo>
                    <a:lnTo>
                      <a:pt x="2732" y="854"/>
                    </a:lnTo>
                    <a:lnTo>
                      <a:pt x="2732" y="1024"/>
                    </a:lnTo>
                    <a:lnTo>
                      <a:pt x="2732" y="1195"/>
                    </a:lnTo>
                    <a:lnTo>
                      <a:pt x="2732" y="1366"/>
                    </a:lnTo>
                    <a:lnTo>
                      <a:pt x="2732" y="1537"/>
                    </a:lnTo>
                    <a:lnTo>
                      <a:pt x="2732" y="1707"/>
                    </a:lnTo>
                    <a:lnTo>
                      <a:pt x="2732" y="1877"/>
                    </a:lnTo>
                    <a:lnTo>
                      <a:pt x="2732" y="2049"/>
                    </a:lnTo>
                    <a:lnTo>
                      <a:pt x="2732" y="2219"/>
                    </a:lnTo>
                    <a:lnTo>
                      <a:pt x="2732" y="2390"/>
                    </a:lnTo>
                    <a:lnTo>
                      <a:pt x="2732" y="2560"/>
                    </a:lnTo>
                    <a:lnTo>
                      <a:pt x="2732" y="2731"/>
                    </a:lnTo>
                    <a:lnTo>
                      <a:pt x="2561" y="2731"/>
                    </a:lnTo>
                    <a:lnTo>
                      <a:pt x="2390" y="2731"/>
                    </a:lnTo>
                    <a:lnTo>
                      <a:pt x="2219" y="2731"/>
                    </a:lnTo>
                    <a:lnTo>
                      <a:pt x="2049" y="2731"/>
                    </a:lnTo>
                    <a:lnTo>
                      <a:pt x="1879" y="2731"/>
                    </a:lnTo>
                    <a:lnTo>
                      <a:pt x="1707" y="2731"/>
                    </a:lnTo>
                    <a:lnTo>
                      <a:pt x="1537" y="2731"/>
                    </a:lnTo>
                    <a:lnTo>
                      <a:pt x="1366" y="2731"/>
                    </a:lnTo>
                    <a:lnTo>
                      <a:pt x="1196" y="2731"/>
                    </a:lnTo>
                    <a:lnTo>
                      <a:pt x="1024" y="2731"/>
                    </a:lnTo>
                    <a:lnTo>
                      <a:pt x="854" y="2731"/>
                    </a:lnTo>
                    <a:lnTo>
                      <a:pt x="683" y="2731"/>
                    </a:lnTo>
                    <a:lnTo>
                      <a:pt x="513" y="2731"/>
                    </a:lnTo>
                    <a:lnTo>
                      <a:pt x="342" y="2731"/>
                    </a:lnTo>
                    <a:lnTo>
                      <a:pt x="171" y="2731"/>
                    </a:lnTo>
                    <a:lnTo>
                      <a:pt x="0" y="2731"/>
                    </a:lnTo>
                    <a:close/>
                  </a:path>
                </a:pathLst>
              </a:custGeom>
              <a:solidFill>
                <a:srgbClr val="D2D2A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7" name="Freeform 15"/>
              <p:cNvSpPr>
                <a:spLocks/>
              </p:cNvSpPr>
              <p:nvPr/>
            </p:nvSpPr>
            <p:spPr bwMode="auto">
              <a:xfrm>
                <a:off x="2322281"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1" y="0"/>
                  </a:cxn>
                  <a:cxn ang="0">
                    <a:pos x="513" y="0"/>
                  </a:cxn>
                  <a:cxn ang="0">
                    <a:pos x="853" y="0"/>
                  </a:cxn>
                  <a:cxn ang="0">
                    <a:pos x="1195" y="0"/>
                  </a:cxn>
                  <a:cxn ang="0">
                    <a:pos x="1536" y="0"/>
                  </a:cxn>
                  <a:cxn ang="0">
                    <a:pos x="1878" y="0"/>
                  </a:cxn>
                  <a:cxn ang="0">
                    <a:pos x="2219" y="0"/>
                  </a:cxn>
                  <a:cxn ang="0">
                    <a:pos x="2561" y="0"/>
                  </a:cxn>
                  <a:cxn ang="0">
                    <a:pos x="2732" y="171"/>
                  </a:cxn>
                  <a:cxn ang="0">
                    <a:pos x="2732" y="513"/>
                  </a:cxn>
                  <a:cxn ang="0">
                    <a:pos x="2732" y="854"/>
                  </a:cxn>
                  <a:cxn ang="0">
                    <a:pos x="2732" y="1195"/>
                  </a:cxn>
                  <a:cxn ang="0">
                    <a:pos x="2732" y="1537"/>
                  </a:cxn>
                  <a:cxn ang="0">
                    <a:pos x="2732" y="1877"/>
                  </a:cxn>
                  <a:cxn ang="0">
                    <a:pos x="2732" y="2219"/>
                  </a:cxn>
                  <a:cxn ang="0">
                    <a:pos x="2732" y="2560"/>
                  </a:cxn>
                  <a:cxn ang="0">
                    <a:pos x="2561" y="2731"/>
                  </a:cxn>
                  <a:cxn ang="0">
                    <a:pos x="2219" y="2731"/>
                  </a:cxn>
                  <a:cxn ang="0">
                    <a:pos x="1878" y="2731"/>
                  </a:cxn>
                  <a:cxn ang="0">
                    <a:pos x="1536" y="2731"/>
                  </a:cxn>
                  <a:cxn ang="0">
                    <a:pos x="1195" y="2731"/>
                  </a:cxn>
                  <a:cxn ang="0">
                    <a:pos x="853" y="2731"/>
                  </a:cxn>
                  <a:cxn ang="0">
                    <a:pos x="513" y="2731"/>
                  </a:cxn>
                  <a:cxn ang="0">
                    <a:pos x="171" y="2731"/>
                  </a:cxn>
                </a:cxnLst>
                <a:rect l="0" t="0" r="r" b="b"/>
                <a:pathLst>
                  <a:path w="2732"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1" y="0"/>
                    </a:lnTo>
                    <a:lnTo>
                      <a:pt x="342" y="0"/>
                    </a:lnTo>
                    <a:lnTo>
                      <a:pt x="513" y="0"/>
                    </a:lnTo>
                    <a:lnTo>
                      <a:pt x="683" y="0"/>
                    </a:lnTo>
                    <a:lnTo>
                      <a:pt x="853" y="0"/>
                    </a:lnTo>
                    <a:lnTo>
                      <a:pt x="1025" y="0"/>
                    </a:lnTo>
                    <a:lnTo>
                      <a:pt x="1195" y="0"/>
                    </a:lnTo>
                    <a:lnTo>
                      <a:pt x="1366" y="0"/>
                    </a:lnTo>
                    <a:lnTo>
                      <a:pt x="1536" y="0"/>
                    </a:lnTo>
                    <a:lnTo>
                      <a:pt x="1707" y="0"/>
                    </a:lnTo>
                    <a:lnTo>
                      <a:pt x="1878" y="0"/>
                    </a:lnTo>
                    <a:lnTo>
                      <a:pt x="2049" y="0"/>
                    </a:lnTo>
                    <a:lnTo>
                      <a:pt x="2219" y="0"/>
                    </a:lnTo>
                    <a:lnTo>
                      <a:pt x="2390" y="0"/>
                    </a:lnTo>
                    <a:lnTo>
                      <a:pt x="2561" y="0"/>
                    </a:lnTo>
                    <a:lnTo>
                      <a:pt x="2732" y="0"/>
                    </a:lnTo>
                    <a:lnTo>
                      <a:pt x="2732" y="171"/>
                    </a:lnTo>
                    <a:lnTo>
                      <a:pt x="2732" y="341"/>
                    </a:lnTo>
                    <a:lnTo>
                      <a:pt x="2732" y="513"/>
                    </a:lnTo>
                    <a:lnTo>
                      <a:pt x="2732" y="683"/>
                    </a:lnTo>
                    <a:lnTo>
                      <a:pt x="2732" y="854"/>
                    </a:lnTo>
                    <a:lnTo>
                      <a:pt x="2732" y="1024"/>
                    </a:lnTo>
                    <a:lnTo>
                      <a:pt x="2732" y="1195"/>
                    </a:lnTo>
                    <a:lnTo>
                      <a:pt x="2732" y="1366"/>
                    </a:lnTo>
                    <a:lnTo>
                      <a:pt x="2732" y="1537"/>
                    </a:lnTo>
                    <a:lnTo>
                      <a:pt x="2732" y="1707"/>
                    </a:lnTo>
                    <a:lnTo>
                      <a:pt x="2732" y="1877"/>
                    </a:lnTo>
                    <a:lnTo>
                      <a:pt x="2732" y="2049"/>
                    </a:lnTo>
                    <a:lnTo>
                      <a:pt x="2732" y="2219"/>
                    </a:lnTo>
                    <a:lnTo>
                      <a:pt x="2732" y="2390"/>
                    </a:lnTo>
                    <a:lnTo>
                      <a:pt x="2732" y="2560"/>
                    </a:lnTo>
                    <a:lnTo>
                      <a:pt x="2732" y="2731"/>
                    </a:lnTo>
                    <a:lnTo>
                      <a:pt x="2561" y="2731"/>
                    </a:lnTo>
                    <a:lnTo>
                      <a:pt x="2390" y="2731"/>
                    </a:lnTo>
                    <a:lnTo>
                      <a:pt x="2219" y="2731"/>
                    </a:lnTo>
                    <a:lnTo>
                      <a:pt x="2049" y="2731"/>
                    </a:lnTo>
                    <a:lnTo>
                      <a:pt x="1878" y="2731"/>
                    </a:lnTo>
                    <a:lnTo>
                      <a:pt x="1707" y="2731"/>
                    </a:lnTo>
                    <a:lnTo>
                      <a:pt x="1536" y="2731"/>
                    </a:lnTo>
                    <a:lnTo>
                      <a:pt x="1366" y="2731"/>
                    </a:lnTo>
                    <a:lnTo>
                      <a:pt x="1195" y="2731"/>
                    </a:lnTo>
                    <a:lnTo>
                      <a:pt x="1025" y="2731"/>
                    </a:lnTo>
                    <a:lnTo>
                      <a:pt x="853" y="2731"/>
                    </a:lnTo>
                    <a:lnTo>
                      <a:pt x="683" y="2731"/>
                    </a:lnTo>
                    <a:lnTo>
                      <a:pt x="513" y="2731"/>
                    </a:lnTo>
                    <a:lnTo>
                      <a:pt x="342" y="2731"/>
                    </a:lnTo>
                    <a:lnTo>
                      <a:pt x="171" y="2731"/>
                    </a:lnTo>
                    <a:lnTo>
                      <a:pt x="0" y="2731"/>
                    </a:lnTo>
                    <a:close/>
                  </a:path>
                </a:pathLst>
              </a:custGeom>
              <a:solidFill>
                <a:srgbClr val="DCDDB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8" name="Freeform 16"/>
              <p:cNvSpPr>
                <a:spLocks/>
              </p:cNvSpPr>
              <p:nvPr/>
            </p:nvSpPr>
            <p:spPr bwMode="auto">
              <a:xfrm>
                <a:off x="2545129" y="-414999"/>
                <a:ext cx="222848" cy="288000"/>
              </a:xfrm>
              <a:custGeom>
                <a:avLst/>
                <a:gdLst/>
                <a:ahLst/>
                <a:cxnLst>
                  <a:cxn ang="0">
                    <a:pos x="0" y="2560"/>
                  </a:cxn>
                  <a:cxn ang="0">
                    <a:pos x="0" y="2219"/>
                  </a:cxn>
                  <a:cxn ang="0">
                    <a:pos x="0" y="1877"/>
                  </a:cxn>
                  <a:cxn ang="0">
                    <a:pos x="0" y="1537"/>
                  </a:cxn>
                  <a:cxn ang="0">
                    <a:pos x="0" y="1195"/>
                  </a:cxn>
                  <a:cxn ang="0">
                    <a:pos x="0" y="854"/>
                  </a:cxn>
                  <a:cxn ang="0">
                    <a:pos x="0" y="513"/>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3"/>
                  </a:cxn>
                  <a:cxn ang="0">
                    <a:pos x="2731" y="854"/>
                  </a:cxn>
                  <a:cxn ang="0">
                    <a:pos x="2731" y="1195"/>
                  </a:cxn>
                  <a:cxn ang="0">
                    <a:pos x="2731" y="1537"/>
                  </a:cxn>
                  <a:cxn ang="0">
                    <a:pos x="2731" y="1877"/>
                  </a:cxn>
                  <a:cxn ang="0">
                    <a:pos x="2731" y="2219"/>
                  </a:cxn>
                  <a:cxn ang="0">
                    <a:pos x="2731" y="2560"/>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0"/>
                    </a:lnTo>
                    <a:lnTo>
                      <a:pt x="0" y="2390"/>
                    </a:lnTo>
                    <a:lnTo>
                      <a:pt x="0" y="2219"/>
                    </a:lnTo>
                    <a:lnTo>
                      <a:pt x="0" y="2049"/>
                    </a:lnTo>
                    <a:lnTo>
                      <a:pt x="0" y="1877"/>
                    </a:lnTo>
                    <a:lnTo>
                      <a:pt x="0" y="1707"/>
                    </a:lnTo>
                    <a:lnTo>
                      <a:pt x="0" y="1537"/>
                    </a:lnTo>
                    <a:lnTo>
                      <a:pt x="0" y="1366"/>
                    </a:lnTo>
                    <a:lnTo>
                      <a:pt x="0" y="1195"/>
                    </a:lnTo>
                    <a:lnTo>
                      <a:pt x="0" y="1024"/>
                    </a:lnTo>
                    <a:lnTo>
                      <a:pt x="0" y="854"/>
                    </a:lnTo>
                    <a:lnTo>
                      <a:pt x="0" y="683"/>
                    </a:lnTo>
                    <a:lnTo>
                      <a:pt x="0" y="513"/>
                    </a:lnTo>
                    <a:lnTo>
                      <a:pt x="0" y="341"/>
                    </a:lnTo>
                    <a:lnTo>
                      <a:pt x="0" y="171"/>
                    </a:lnTo>
                    <a:lnTo>
                      <a:pt x="0" y="0"/>
                    </a:lnTo>
                    <a:lnTo>
                      <a:pt x="170" y="0"/>
                    </a:lnTo>
                    <a:lnTo>
                      <a:pt x="342" y="0"/>
                    </a:lnTo>
                    <a:lnTo>
                      <a:pt x="512" y="0"/>
                    </a:lnTo>
                    <a:lnTo>
                      <a:pt x="683" y="0"/>
                    </a:lnTo>
                    <a:lnTo>
                      <a:pt x="853" y="0"/>
                    </a:lnTo>
                    <a:lnTo>
                      <a:pt x="1025" y="0"/>
                    </a:lnTo>
                    <a:lnTo>
                      <a:pt x="1195" y="0"/>
                    </a:lnTo>
                    <a:lnTo>
                      <a:pt x="1366" y="0"/>
                    </a:lnTo>
                    <a:lnTo>
                      <a:pt x="1536" y="0"/>
                    </a:lnTo>
                    <a:lnTo>
                      <a:pt x="1708" y="0"/>
                    </a:lnTo>
                    <a:lnTo>
                      <a:pt x="1878" y="0"/>
                    </a:lnTo>
                    <a:lnTo>
                      <a:pt x="2048" y="0"/>
                    </a:lnTo>
                    <a:lnTo>
                      <a:pt x="2219" y="0"/>
                    </a:lnTo>
                    <a:lnTo>
                      <a:pt x="2389" y="0"/>
                    </a:lnTo>
                    <a:lnTo>
                      <a:pt x="2561" y="0"/>
                    </a:lnTo>
                    <a:lnTo>
                      <a:pt x="2731" y="0"/>
                    </a:lnTo>
                    <a:lnTo>
                      <a:pt x="2731" y="171"/>
                    </a:lnTo>
                    <a:lnTo>
                      <a:pt x="2731" y="341"/>
                    </a:lnTo>
                    <a:lnTo>
                      <a:pt x="2731" y="513"/>
                    </a:lnTo>
                    <a:lnTo>
                      <a:pt x="2731" y="683"/>
                    </a:lnTo>
                    <a:lnTo>
                      <a:pt x="2731" y="854"/>
                    </a:lnTo>
                    <a:lnTo>
                      <a:pt x="2731" y="1024"/>
                    </a:lnTo>
                    <a:lnTo>
                      <a:pt x="2731" y="1195"/>
                    </a:lnTo>
                    <a:lnTo>
                      <a:pt x="2731" y="1366"/>
                    </a:lnTo>
                    <a:lnTo>
                      <a:pt x="2731" y="1537"/>
                    </a:lnTo>
                    <a:lnTo>
                      <a:pt x="2731" y="1707"/>
                    </a:lnTo>
                    <a:lnTo>
                      <a:pt x="2731" y="1877"/>
                    </a:lnTo>
                    <a:lnTo>
                      <a:pt x="2731" y="2049"/>
                    </a:lnTo>
                    <a:lnTo>
                      <a:pt x="2731" y="2219"/>
                    </a:lnTo>
                    <a:lnTo>
                      <a:pt x="2731" y="2390"/>
                    </a:lnTo>
                    <a:lnTo>
                      <a:pt x="2731" y="2560"/>
                    </a:lnTo>
                    <a:lnTo>
                      <a:pt x="2731" y="2731"/>
                    </a:lnTo>
                    <a:lnTo>
                      <a:pt x="2561" y="2731"/>
                    </a:lnTo>
                    <a:lnTo>
                      <a:pt x="2389" y="2731"/>
                    </a:lnTo>
                    <a:lnTo>
                      <a:pt x="2219" y="2731"/>
                    </a:lnTo>
                    <a:lnTo>
                      <a:pt x="2048" y="2731"/>
                    </a:lnTo>
                    <a:lnTo>
                      <a:pt x="1878" y="2731"/>
                    </a:lnTo>
                    <a:lnTo>
                      <a:pt x="1708" y="2731"/>
                    </a:lnTo>
                    <a:lnTo>
                      <a:pt x="1536" y="2731"/>
                    </a:lnTo>
                    <a:lnTo>
                      <a:pt x="1366" y="2731"/>
                    </a:lnTo>
                    <a:lnTo>
                      <a:pt x="1195" y="2731"/>
                    </a:lnTo>
                    <a:lnTo>
                      <a:pt x="1025" y="2731"/>
                    </a:lnTo>
                    <a:lnTo>
                      <a:pt x="853" y="2731"/>
                    </a:lnTo>
                    <a:lnTo>
                      <a:pt x="683" y="2731"/>
                    </a:lnTo>
                    <a:lnTo>
                      <a:pt x="512" y="2731"/>
                    </a:lnTo>
                    <a:lnTo>
                      <a:pt x="342" y="2731"/>
                    </a:lnTo>
                    <a:lnTo>
                      <a:pt x="170" y="2731"/>
                    </a:lnTo>
                    <a:lnTo>
                      <a:pt x="0" y="2731"/>
                    </a:lnTo>
                    <a:close/>
                  </a:path>
                </a:pathLst>
              </a:custGeom>
              <a:solidFill>
                <a:srgbClr val="E6E7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9" name="Rectangle 17"/>
              <p:cNvSpPr>
                <a:spLocks noChangeArrowheads="1"/>
              </p:cNvSpPr>
              <p:nvPr/>
            </p:nvSpPr>
            <p:spPr bwMode="auto">
              <a:xfrm>
                <a:off x="2767977" y="-414999"/>
                <a:ext cx="222848" cy="288000"/>
              </a:xfrm>
              <a:prstGeom prst="rect">
                <a:avLst/>
              </a:prstGeom>
              <a:solidFill>
                <a:srgbClr val="F0F1D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1" name="Grupo 100"/>
            <p:cNvGrpSpPr/>
            <p:nvPr/>
          </p:nvGrpSpPr>
          <p:grpSpPr>
            <a:xfrm>
              <a:off x="10239455" y="1541016"/>
              <a:ext cx="1337088" cy="288000"/>
              <a:chOff x="3037725" y="-414999"/>
              <a:chExt cx="1337088" cy="288000"/>
            </a:xfrm>
          </p:grpSpPr>
          <p:sp>
            <p:nvSpPr>
              <p:cNvPr id="168" name="Rectangle 12"/>
              <p:cNvSpPr>
                <a:spLocks noChangeArrowheads="1"/>
              </p:cNvSpPr>
              <p:nvPr/>
            </p:nvSpPr>
            <p:spPr bwMode="auto">
              <a:xfrm>
                <a:off x="3037725" y="-414999"/>
                <a:ext cx="222848" cy="288000"/>
              </a:xfrm>
              <a:prstGeom prst="rect">
                <a:avLst/>
              </a:prstGeom>
              <a:solidFill>
                <a:srgbClr val="787A7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9" name="Freeform 18"/>
              <p:cNvSpPr>
                <a:spLocks/>
              </p:cNvSpPr>
              <p:nvPr/>
            </p:nvSpPr>
            <p:spPr bwMode="auto">
              <a:xfrm>
                <a:off x="3260573"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2"/>
                  </a:cxn>
                  <a:cxn ang="0">
                    <a:pos x="2731" y="854"/>
                  </a:cxn>
                  <a:cxn ang="0">
                    <a:pos x="2731" y="1195"/>
                  </a:cxn>
                  <a:cxn ang="0">
                    <a:pos x="2731" y="1536"/>
                  </a:cxn>
                  <a:cxn ang="0">
                    <a:pos x="2731" y="1878"/>
                  </a:cxn>
                  <a:cxn ang="0">
                    <a:pos x="2731" y="2219"/>
                  </a:cxn>
                  <a:cxn ang="0">
                    <a:pos x="2731" y="2561"/>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0" y="0"/>
                    </a:lnTo>
                    <a:lnTo>
                      <a:pt x="342" y="0"/>
                    </a:lnTo>
                    <a:lnTo>
                      <a:pt x="512" y="0"/>
                    </a:lnTo>
                    <a:lnTo>
                      <a:pt x="683" y="0"/>
                    </a:lnTo>
                    <a:lnTo>
                      <a:pt x="853" y="0"/>
                    </a:lnTo>
                    <a:lnTo>
                      <a:pt x="1023" y="0"/>
                    </a:lnTo>
                    <a:lnTo>
                      <a:pt x="1195" y="0"/>
                    </a:lnTo>
                    <a:lnTo>
                      <a:pt x="1365" y="0"/>
                    </a:lnTo>
                    <a:lnTo>
                      <a:pt x="1536" y="0"/>
                    </a:lnTo>
                    <a:lnTo>
                      <a:pt x="1706" y="0"/>
                    </a:lnTo>
                    <a:lnTo>
                      <a:pt x="1878" y="0"/>
                    </a:lnTo>
                    <a:lnTo>
                      <a:pt x="2048" y="0"/>
                    </a:lnTo>
                    <a:lnTo>
                      <a:pt x="2219" y="0"/>
                    </a:lnTo>
                    <a:lnTo>
                      <a:pt x="2389" y="0"/>
                    </a:lnTo>
                    <a:lnTo>
                      <a:pt x="2561" y="0"/>
                    </a:lnTo>
                    <a:lnTo>
                      <a:pt x="2731" y="0"/>
                    </a:lnTo>
                    <a:lnTo>
                      <a:pt x="2731" y="171"/>
                    </a:lnTo>
                    <a:lnTo>
                      <a:pt x="2731" y="342"/>
                    </a:lnTo>
                    <a:lnTo>
                      <a:pt x="2731" y="512"/>
                    </a:lnTo>
                    <a:lnTo>
                      <a:pt x="2731" y="683"/>
                    </a:lnTo>
                    <a:lnTo>
                      <a:pt x="2731" y="854"/>
                    </a:lnTo>
                    <a:lnTo>
                      <a:pt x="2731" y="1025"/>
                    </a:lnTo>
                    <a:lnTo>
                      <a:pt x="2731" y="1195"/>
                    </a:lnTo>
                    <a:lnTo>
                      <a:pt x="2731" y="1365"/>
                    </a:lnTo>
                    <a:lnTo>
                      <a:pt x="2731" y="1536"/>
                    </a:lnTo>
                    <a:lnTo>
                      <a:pt x="2731" y="1707"/>
                    </a:lnTo>
                    <a:lnTo>
                      <a:pt x="2731" y="1878"/>
                    </a:lnTo>
                    <a:lnTo>
                      <a:pt x="2731" y="2048"/>
                    </a:lnTo>
                    <a:lnTo>
                      <a:pt x="2731" y="2219"/>
                    </a:lnTo>
                    <a:lnTo>
                      <a:pt x="2731" y="2390"/>
                    </a:lnTo>
                    <a:lnTo>
                      <a:pt x="2731" y="2561"/>
                    </a:lnTo>
                    <a:lnTo>
                      <a:pt x="2731" y="2731"/>
                    </a:lnTo>
                    <a:lnTo>
                      <a:pt x="2561" y="2731"/>
                    </a:lnTo>
                    <a:lnTo>
                      <a:pt x="2389" y="2731"/>
                    </a:lnTo>
                    <a:lnTo>
                      <a:pt x="2219" y="2731"/>
                    </a:lnTo>
                    <a:lnTo>
                      <a:pt x="2048" y="2731"/>
                    </a:lnTo>
                    <a:lnTo>
                      <a:pt x="1878" y="2731"/>
                    </a:lnTo>
                    <a:lnTo>
                      <a:pt x="1706" y="2731"/>
                    </a:lnTo>
                    <a:lnTo>
                      <a:pt x="1536" y="2731"/>
                    </a:lnTo>
                    <a:lnTo>
                      <a:pt x="1365" y="2731"/>
                    </a:lnTo>
                    <a:lnTo>
                      <a:pt x="1195" y="2731"/>
                    </a:lnTo>
                    <a:lnTo>
                      <a:pt x="1023" y="2731"/>
                    </a:lnTo>
                    <a:lnTo>
                      <a:pt x="853" y="2731"/>
                    </a:lnTo>
                    <a:lnTo>
                      <a:pt x="683" y="2731"/>
                    </a:lnTo>
                    <a:lnTo>
                      <a:pt x="512" y="2731"/>
                    </a:lnTo>
                    <a:lnTo>
                      <a:pt x="342" y="2731"/>
                    </a:lnTo>
                    <a:lnTo>
                      <a:pt x="170" y="2731"/>
                    </a:lnTo>
                    <a:lnTo>
                      <a:pt x="0" y="2731"/>
                    </a:lnTo>
                    <a:close/>
                  </a:path>
                </a:pathLst>
              </a:custGeom>
              <a:solidFill>
                <a:srgbClr val="8D8E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0" name="Freeform 19"/>
              <p:cNvSpPr>
                <a:spLocks/>
              </p:cNvSpPr>
              <p:nvPr/>
            </p:nvSpPr>
            <p:spPr bwMode="auto">
              <a:xfrm>
                <a:off x="3483421"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1" y="0"/>
                  </a:cxn>
                  <a:cxn ang="0">
                    <a:pos x="513" y="0"/>
                  </a:cxn>
                  <a:cxn ang="0">
                    <a:pos x="854" y="0"/>
                  </a:cxn>
                  <a:cxn ang="0">
                    <a:pos x="1196" y="0"/>
                  </a:cxn>
                  <a:cxn ang="0">
                    <a:pos x="1537" y="0"/>
                  </a:cxn>
                  <a:cxn ang="0">
                    <a:pos x="1879" y="0"/>
                  </a:cxn>
                  <a:cxn ang="0">
                    <a:pos x="2219" y="0"/>
                  </a:cxn>
                  <a:cxn ang="0">
                    <a:pos x="2561" y="0"/>
                  </a:cxn>
                  <a:cxn ang="0">
                    <a:pos x="2732" y="171"/>
                  </a:cxn>
                  <a:cxn ang="0">
                    <a:pos x="2732" y="512"/>
                  </a:cxn>
                  <a:cxn ang="0">
                    <a:pos x="2732" y="854"/>
                  </a:cxn>
                  <a:cxn ang="0">
                    <a:pos x="2732" y="1195"/>
                  </a:cxn>
                  <a:cxn ang="0">
                    <a:pos x="2732" y="1536"/>
                  </a:cxn>
                  <a:cxn ang="0">
                    <a:pos x="2732" y="1878"/>
                  </a:cxn>
                  <a:cxn ang="0">
                    <a:pos x="2732" y="2219"/>
                  </a:cxn>
                  <a:cxn ang="0">
                    <a:pos x="2732" y="2561"/>
                  </a:cxn>
                  <a:cxn ang="0">
                    <a:pos x="2561" y="2731"/>
                  </a:cxn>
                  <a:cxn ang="0">
                    <a:pos x="2219" y="2731"/>
                  </a:cxn>
                  <a:cxn ang="0">
                    <a:pos x="1879" y="2731"/>
                  </a:cxn>
                  <a:cxn ang="0">
                    <a:pos x="1537" y="2731"/>
                  </a:cxn>
                  <a:cxn ang="0">
                    <a:pos x="1196" y="2731"/>
                  </a:cxn>
                  <a:cxn ang="0">
                    <a:pos x="854" y="2731"/>
                  </a:cxn>
                  <a:cxn ang="0">
                    <a:pos x="513" y="2731"/>
                  </a:cxn>
                  <a:cxn ang="0">
                    <a:pos x="171" y="2731"/>
                  </a:cxn>
                </a:cxnLst>
                <a:rect l="0" t="0" r="r" b="b"/>
                <a:pathLst>
                  <a:path w="2732"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1" y="0"/>
                    </a:lnTo>
                    <a:lnTo>
                      <a:pt x="342" y="0"/>
                    </a:lnTo>
                    <a:lnTo>
                      <a:pt x="513" y="0"/>
                    </a:lnTo>
                    <a:lnTo>
                      <a:pt x="683" y="0"/>
                    </a:lnTo>
                    <a:lnTo>
                      <a:pt x="854" y="0"/>
                    </a:lnTo>
                    <a:lnTo>
                      <a:pt x="1024" y="0"/>
                    </a:lnTo>
                    <a:lnTo>
                      <a:pt x="1196" y="0"/>
                    </a:lnTo>
                    <a:lnTo>
                      <a:pt x="1366" y="0"/>
                    </a:lnTo>
                    <a:lnTo>
                      <a:pt x="1537" y="0"/>
                    </a:lnTo>
                    <a:lnTo>
                      <a:pt x="1707" y="0"/>
                    </a:lnTo>
                    <a:lnTo>
                      <a:pt x="1879" y="0"/>
                    </a:lnTo>
                    <a:lnTo>
                      <a:pt x="2049" y="0"/>
                    </a:lnTo>
                    <a:lnTo>
                      <a:pt x="2219" y="0"/>
                    </a:lnTo>
                    <a:lnTo>
                      <a:pt x="2390" y="0"/>
                    </a:lnTo>
                    <a:lnTo>
                      <a:pt x="2561" y="0"/>
                    </a:lnTo>
                    <a:lnTo>
                      <a:pt x="2732" y="0"/>
                    </a:lnTo>
                    <a:lnTo>
                      <a:pt x="2732" y="171"/>
                    </a:lnTo>
                    <a:lnTo>
                      <a:pt x="2732" y="342"/>
                    </a:lnTo>
                    <a:lnTo>
                      <a:pt x="2732" y="512"/>
                    </a:lnTo>
                    <a:lnTo>
                      <a:pt x="2732" y="683"/>
                    </a:lnTo>
                    <a:lnTo>
                      <a:pt x="2732" y="854"/>
                    </a:lnTo>
                    <a:lnTo>
                      <a:pt x="2732" y="1025"/>
                    </a:lnTo>
                    <a:lnTo>
                      <a:pt x="2732" y="1195"/>
                    </a:lnTo>
                    <a:lnTo>
                      <a:pt x="2732" y="1365"/>
                    </a:lnTo>
                    <a:lnTo>
                      <a:pt x="2732" y="1536"/>
                    </a:lnTo>
                    <a:lnTo>
                      <a:pt x="2732" y="1707"/>
                    </a:lnTo>
                    <a:lnTo>
                      <a:pt x="2732" y="1878"/>
                    </a:lnTo>
                    <a:lnTo>
                      <a:pt x="2732" y="2048"/>
                    </a:lnTo>
                    <a:lnTo>
                      <a:pt x="2732" y="2219"/>
                    </a:lnTo>
                    <a:lnTo>
                      <a:pt x="2732" y="2390"/>
                    </a:lnTo>
                    <a:lnTo>
                      <a:pt x="2732" y="2561"/>
                    </a:lnTo>
                    <a:lnTo>
                      <a:pt x="2732" y="2731"/>
                    </a:lnTo>
                    <a:lnTo>
                      <a:pt x="2561" y="2731"/>
                    </a:lnTo>
                    <a:lnTo>
                      <a:pt x="2390" y="2731"/>
                    </a:lnTo>
                    <a:lnTo>
                      <a:pt x="2219" y="2731"/>
                    </a:lnTo>
                    <a:lnTo>
                      <a:pt x="2049" y="2731"/>
                    </a:lnTo>
                    <a:lnTo>
                      <a:pt x="1879" y="2731"/>
                    </a:lnTo>
                    <a:lnTo>
                      <a:pt x="1707" y="2731"/>
                    </a:lnTo>
                    <a:lnTo>
                      <a:pt x="1537" y="2731"/>
                    </a:lnTo>
                    <a:lnTo>
                      <a:pt x="1366" y="2731"/>
                    </a:lnTo>
                    <a:lnTo>
                      <a:pt x="1196" y="2731"/>
                    </a:lnTo>
                    <a:lnTo>
                      <a:pt x="1024" y="2731"/>
                    </a:lnTo>
                    <a:lnTo>
                      <a:pt x="854" y="2731"/>
                    </a:lnTo>
                    <a:lnTo>
                      <a:pt x="683" y="2731"/>
                    </a:lnTo>
                    <a:lnTo>
                      <a:pt x="513" y="2731"/>
                    </a:lnTo>
                    <a:lnTo>
                      <a:pt x="342" y="2731"/>
                    </a:lnTo>
                    <a:lnTo>
                      <a:pt x="171" y="2731"/>
                    </a:lnTo>
                    <a:lnTo>
                      <a:pt x="0" y="2731"/>
                    </a:lnTo>
                    <a:close/>
                  </a:path>
                </a:pathLst>
              </a:custGeom>
              <a:solidFill>
                <a:srgbClr val="A1A3A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1" name="Freeform 20"/>
              <p:cNvSpPr>
                <a:spLocks/>
              </p:cNvSpPr>
              <p:nvPr/>
            </p:nvSpPr>
            <p:spPr bwMode="auto">
              <a:xfrm>
                <a:off x="3706269"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1" y="0"/>
                  </a:cxn>
                  <a:cxn ang="0">
                    <a:pos x="513" y="0"/>
                  </a:cxn>
                  <a:cxn ang="0">
                    <a:pos x="853" y="0"/>
                  </a:cxn>
                  <a:cxn ang="0">
                    <a:pos x="1195" y="0"/>
                  </a:cxn>
                  <a:cxn ang="0">
                    <a:pos x="1536" y="0"/>
                  </a:cxn>
                  <a:cxn ang="0">
                    <a:pos x="1878" y="0"/>
                  </a:cxn>
                  <a:cxn ang="0">
                    <a:pos x="2219" y="0"/>
                  </a:cxn>
                  <a:cxn ang="0">
                    <a:pos x="2561" y="0"/>
                  </a:cxn>
                  <a:cxn ang="0">
                    <a:pos x="2732" y="171"/>
                  </a:cxn>
                  <a:cxn ang="0">
                    <a:pos x="2732" y="512"/>
                  </a:cxn>
                  <a:cxn ang="0">
                    <a:pos x="2732" y="854"/>
                  </a:cxn>
                  <a:cxn ang="0">
                    <a:pos x="2732" y="1195"/>
                  </a:cxn>
                  <a:cxn ang="0">
                    <a:pos x="2732" y="1536"/>
                  </a:cxn>
                  <a:cxn ang="0">
                    <a:pos x="2732" y="1878"/>
                  </a:cxn>
                  <a:cxn ang="0">
                    <a:pos x="2732" y="2219"/>
                  </a:cxn>
                  <a:cxn ang="0">
                    <a:pos x="2732" y="2561"/>
                  </a:cxn>
                  <a:cxn ang="0">
                    <a:pos x="2561" y="2731"/>
                  </a:cxn>
                  <a:cxn ang="0">
                    <a:pos x="2219" y="2731"/>
                  </a:cxn>
                  <a:cxn ang="0">
                    <a:pos x="1878" y="2731"/>
                  </a:cxn>
                  <a:cxn ang="0">
                    <a:pos x="1536" y="2731"/>
                  </a:cxn>
                  <a:cxn ang="0">
                    <a:pos x="1195" y="2731"/>
                  </a:cxn>
                  <a:cxn ang="0">
                    <a:pos x="853" y="2731"/>
                  </a:cxn>
                  <a:cxn ang="0">
                    <a:pos x="513" y="2731"/>
                  </a:cxn>
                  <a:cxn ang="0">
                    <a:pos x="171" y="2731"/>
                  </a:cxn>
                </a:cxnLst>
                <a:rect l="0" t="0" r="r" b="b"/>
                <a:pathLst>
                  <a:path w="2732"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1" y="0"/>
                    </a:lnTo>
                    <a:lnTo>
                      <a:pt x="342" y="0"/>
                    </a:lnTo>
                    <a:lnTo>
                      <a:pt x="513" y="0"/>
                    </a:lnTo>
                    <a:lnTo>
                      <a:pt x="683" y="0"/>
                    </a:lnTo>
                    <a:lnTo>
                      <a:pt x="853" y="0"/>
                    </a:lnTo>
                    <a:lnTo>
                      <a:pt x="1025" y="0"/>
                    </a:lnTo>
                    <a:lnTo>
                      <a:pt x="1195" y="0"/>
                    </a:lnTo>
                    <a:lnTo>
                      <a:pt x="1366" y="0"/>
                    </a:lnTo>
                    <a:lnTo>
                      <a:pt x="1536" y="0"/>
                    </a:lnTo>
                    <a:lnTo>
                      <a:pt x="1707" y="0"/>
                    </a:lnTo>
                    <a:lnTo>
                      <a:pt x="1878" y="0"/>
                    </a:lnTo>
                    <a:lnTo>
                      <a:pt x="2049" y="0"/>
                    </a:lnTo>
                    <a:lnTo>
                      <a:pt x="2219" y="0"/>
                    </a:lnTo>
                    <a:lnTo>
                      <a:pt x="2390" y="0"/>
                    </a:lnTo>
                    <a:lnTo>
                      <a:pt x="2561" y="0"/>
                    </a:lnTo>
                    <a:lnTo>
                      <a:pt x="2732" y="0"/>
                    </a:lnTo>
                    <a:lnTo>
                      <a:pt x="2732" y="171"/>
                    </a:lnTo>
                    <a:lnTo>
                      <a:pt x="2732" y="342"/>
                    </a:lnTo>
                    <a:lnTo>
                      <a:pt x="2732" y="512"/>
                    </a:lnTo>
                    <a:lnTo>
                      <a:pt x="2732" y="683"/>
                    </a:lnTo>
                    <a:lnTo>
                      <a:pt x="2732" y="854"/>
                    </a:lnTo>
                    <a:lnTo>
                      <a:pt x="2732" y="1025"/>
                    </a:lnTo>
                    <a:lnTo>
                      <a:pt x="2732" y="1195"/>
                    </a:lnTo>
                    <a:lnTo>
                      <a:pt x="2732" y="1365"/>
                    </a:lnTo>
                    <a:lnTo>
                      <a:pt x="2732" y="1536"/>
                    </a:lnTo>
                    <a:lnTo>
                      <a:pt x="2732" y="1707"/>
                    </a:lnTo>
                    <a:lnTo>
                      <a:pt x="2732" y="1878"/>
                    </a:lnTo>
                    <a:lnTo>
                      <a:pt x="2732" y="2048"/>
                    </a:lnTo>
                    <a:lnTo>
                      <a:pt x="2732" y="2219"/>
                    </a:lnTo>
                    <a:lnTo>
                      <a:pt x="2732" y="2390"/>
                    </a:lnTo>
                    <a:lnTo>
                      <a:pt x="2732" y="2561"/>
                    </a:lnTo>
                    <a:lnTo>
                      <a:pt x="2732" y="2731"/>
                    </a:lnTo>
                    <a:lnTo>
                      <a:pt x="2561" y="2731"/>
                    </a:lnTo>
                    <a:lnTo>
                      <a:pt x="2390" y="2731"/>
                    </a:lnTo>
                    <a:lnTo>
                      <a:pt x="2219" y="2731"/>
                    </a:lnTo>
                    <a:lnTo>
                      <a:pt x="2049" y="2731"/>
                    </a:lnTo>
                    <a:lnTo>
                      <a:pt x="1878" y="2731"/>
                    </a:lnTo>
                    <a:lnTo>
                      <a:pt x="1707" y="2731"/>
                    </a:lnTo>
                    <a:lnTo>
                      <a:pt x="1536" y="2731"/>
                    </a:lnTo>
                    <a:lnTo>
                      <a:pt x="1366" y="2731"/>
                    </a:lnTo>
                    <a:lnTo>
                      <a:pt x="1195" y="2731"/>
                    </a:lnTo>
                    <a:lnTo>
                      <a:pt x="1025" y="2731"/>
                    </a:lnTo>
                    <a:lnTo>
                      <a:pt x="853" y="2731"/>
                    </a:lnTo>
                    <a:lnTo>
                      <a:pt x="683" y="2731"/>
                    </a:lnTo>
                    <a:lnTo>
                      <a:pt x="513" y="2731"/>
                    </a:lnTo>
                    <a:lnTo>
                      <a:pt x="342" y="2731"/>
                    </a:lnTo>
                    <a:lnTo>
                      <a:pt x="171" y="2731"/>
                    </a:lnTo>
                    <a:lnTo>
                      <a:pt x="0" y="2731"/>
                    </a:lnTo>
                    <a:close/>
                  </a:path>
                </a:pathLst>
              </a:custGeom>
              <a:solidFill>
                <a:srgbClr val="B6B7B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2" name="Freeform 21"/>
              <p:cNvSpPr>
                <a:spLocks/>
              </p:cNvSpPr>
              <p:nvPr/>
            </p:nvSpPr>
            <p:spPr bwMode="auto">
              <a:xfrm>
                <a:off x="3929117" y="-414999"/>
                <a:ext cx="222848" cy="288000"/>
              </a:xfrm>
              <a:custGeom>
                <a:avLst/>
                <a:gdLst/>
                <a:ahLst/>
                <a:cxnLst>
                  <a:cxn ang="0">
                    <a:pos x="0" y="2561"/>
                  </a:cxn>
                  <a:cxn ang="0">
                    <a:pos x="0" y="2219"/>
                  </a:cxn>
                  <a:cxn ang="0">
                    <a:pos x="0" y="1878"/>
                  </a:cxn>
                  <a:cxn ang="0">
                    <a:pos x="0" y="1536"/>
                  </a:cxn>
                  <a:cxn ang="0">
                    <a:pos x="0" y="1195"/>
                  </a:cxn>
                  <a:cxn ang="0">
                    <a:pos x="0" y="854"/>
                  </a:cxn>
                  <a:cxn ang="0">
                    <a:pos x="0" y="512"/>
                  </a:cxn>
                  <a:cxn ang="0">
                    <a:pos x="0" y="171"/>
                  </a:cxn>
                  <a:cxn ang="0">
                    <a:pos x="170" y="0"/>
                  </a:cxn>
                  <a:cxn ang="0">
                    <a:pos x="512" y="0"/>
                  </a:cxn>
                  <a:cxn ang="0">
                    <a:pos x="853" y="0"/>
                  </a:cxn>
                  <a:cxn ang="0">
                    <a:pos x="1195" y="0"/>
                  </a:cxn>
                  <a:cxn ang="0">
                    <a:pos x="1536" y="0"/>
                  </a:cxn>
                  <a:cxn ang="0">
                    <a:pos x="1878" y="0"/>
                  </a:cxn>
                  <a:cxn ang="0">
                    <a:pos x="2219" y="0"/>
                  </a:cxn>
                  <a:cxn ang="0">
                    <a:pos x="2561" y="0"/>
                  </a:cxn>
                  <a:cxn ang="0">
                    <a:pos x="2731" y="171"/>
                  </a:cxn>
                  <a:cxn ang="0">
                    <a:pos x="2731" y="512"/>
                  </a:cxn>
                  <a:cxn ang="0">
                    <a:pos x="2731" y="854"/>
                  </a:cxn>
                  <a:cxn ang="0">
                    <a:pos x="2731" y="1195"/>
                  </a:cxn>
                  <a:cxn ang="0">
                    <a:pos x="2731" y="1536"/>
                  </a:cxn>
                  <a:cxn ang="0">
                    <a:pos x="2731" y="1878"/>
                  </a:cxn>
                  <a:cxn ang="0">
                    <a:pos x="2731" y="2219"/>
                  </a:cxn>
                  <a:cxn ang="0">
                    <a:pos x="2731" y="2561"/>
                  </a:cxn>
                  <a:cxn ang="0">
                    <a:pos x="2561" y="2731"/>
                  </a:cxn>
                  <a:cxn ang="0">
                    <a:pos x="2219" y="2731"/>
                  </a:cxn>
                  <a:cxn ang="0">
                    <a:pos x="1878" y="2731"/>
                  </a:cxn>
                  <a:cxn ang="0">
                    <a:pos x="1536" y="2731"/>
                  </a:cxn>
                  <a:cxn ang="0">
                    <a:pos x="1195" y="2731"/>
                  </a:cxn>
                  <a:cxn ang="0">
                    <a:pos x="853" y="2731"/>
                  </a:cxn>
                  <a:cxn ang="0">
                    <a:pos x="512" y="2731"/>
                  </a:cxn>
                  <a:cxn ang="0">
                    <a:pos x="170" y="2731"/>
                  </a:cxn>
                </a:cxnLst>
                <a:rect l="0" t="0" r="r" b="b"/>
                <a:pathLst>
                  <a:path w="2731" h="2731">
                    <a:moveTo>
                      <a:pt x="0" y="2731"/>
                    </a:moveTo>
                    <a:lnTo>
                      <a:pt x="0" y="2561"/>
                    </a:lnTo>
                    <a:lnTo>
                      <a:pt x="0" y="2390"/>
                    </a:lnTo>
                    <a:lnTo>
                      <a:pt x="0" y="2219"/>
                    </a:lnTo>
                    <a:lnTo>
                      <a:pt x="0" y="2048"/>
                    </a:lnTo>
                    <a:lnTo>
                      <a:pt x="0" y="1878"/>
                    </a:lnTo>
                    <a:lnTo>
                      <a:pt x="0" y="1707"/>
                    </a:lnTo>
                    <a:lnTo>
                      <a:pt x="0" y="1536"/>
                    </a:lnTo>
                    <a:lnTo>
                      <a:pt x="0" y="1365"/>
                    </a:lnTo>
                    <a:lnTo>
                      <a:pt x="0" y="1195"/>
                    </a:lnTo>
                    <a:lnTo>
                      <a:pt x="0" y="1025"/>
                    </a:lnTo>
                    <a:lnTo>
                      <a:pt x="0" y="854"/>
                    </a:lnTo>
                    <a:lnTo>
                      <a:pt x="0" y="683"/>
                    </a:lnTo>
                    <a:lnTo>
                      <a:pt x="0" y="512"/>
                    </a:lnTo>
                    <a:lnTo>
                      <a:pt x="0" y="342"/>
                    </a:lnTo>
                    <a:lnTo>
                      <a:pt x="0" y="171"/>
                    </a:lnTo>
                    <a:lnTo>
                      <a:pt x="0" y="0"/>
                    </a:lnTo>
                    <a:lnTo>
                      <a:pt x="170" y="0"/>
                    </a:lnTo>
                    <a:lnTo>
                      <a:pt x="342" y="0"/>
                    </a:lnTo>
                    <a:lnTo>
                      <a:pt x="512" y="0"/>
                    </a:lnTo>
                    <a:lnTo>
                      <a:pt x="683" y="0"/>
                    </a:lnTo>
                    <a:lnTo>
                      <a:pt x="853" y="0"/>
                    </a:lnTo>
                    <a:lnTo>
                      <a:pt x="1025" y="0"/>
                    </a:lnTo>
                    <a:lnTo>
                      <a:pt x="1195" y="0"/>
                    </a:lnTo>
                    <a:lnTo>
                      <a:pt x="1366" y="0"/>
                    </a:lnTo>
                    <a:lnTo>
                      <a:pt x="1536" y="0"/>
                    </a:lnTo>
                    <a:lnTo>
                      <a:pt x="1708" y="0"/>
                    </a:lnTo>
                    <a:lnTo>
                      <a:pt x="1878" y="0"/>
                    </a:lnTo>
                    <a:lnTo>
                      <a:pt x="2048" y="0"/>
                    </a:lnTo>
                    <a:lnTo>
                      <a:pt x="2219" y="0"/>
                    </a:lnTo>
                    <a:lnTo>
                      <a:pt x="2389" y="0"/>
                    </a:lnTo>
                    <a:lnTo>
                      <a:pt x="2561" y="0"/>
                    </a:lnTo>
                    <a:lnTo>
                      <a:pt x="2731" y="0"/>
                    </a:lnTo>
                    <a:lnTo>
                      <a:pt x="2731" y="171"/>
                    </a:lnTo>
                    <a:lnTo>
                      <a:pt x="2731" y="342"/>
                    </a:lnTo>
                    <a:lnTo>
                      <a:pt x="2731" y="512"/>
                    </a:lnTo>
                    <a:lnTo>
                      <a:pt x="2731" y="683"/>
                    </a:lnTo>
                    <a:lnTo>
                      <a:pt x="2731" y="854"/>
                    </a:lnTo>
                    <a:lnTo>
                      <a:pt x="2731" y="1025"/>
                    </a:lnTo>
                    <a:lnTo>
                      <a:pt x="2731" y="1195"/>
                    </a:lnTo>
                    <a:lnTo>
                      <a:pt x="2731" y="1365"/>
                    </a:lnTo>
                    <a:lnTo>
                      <a:pt x="2731" y="1536"/>
                    </a:lnTo>
                    <a:lnTo>
                      <a:pt x="2731" y="1707"/>
                    </a:lnTo>
                    <a:lnTo>
                      <a:pt x="2731" y="1878"/>
                    </a:lnTo>
                    <a:lnTo>
                      <a:pt x="2731" y="2048"/>
                    </a:lnTo>
                    <a:lnTo>
                      <a:pt x="2731" y="2219"/>
                    </a:lnTo>
                    <a:lnTo>
                      <a:pt x="2731" y="2390"/>
                    </a:lnTo>
                    <a:lnTo>
                      <a:pt x="2731" y="2561"/>
                    </a:lnTo>
                    <a:lnTo>
                      <a:pt x="2731" y="2731"/>
                    </a:lnTo>
                    <a:lnTo>
                      <a:pt x="2561" y="2731"/>
                    </a:lnTo>
                    <a:lnTo>
                      <a:pt x="2389" y="2731"/>
                    </a:lnTo>
                    <a:lnTo>
                      <a:pt x="2219" y="2731"/>
                    </a:lnTo>
                    <a:lnTo>
                      <a:pt x="2048" y="2731"/>
                    </a:lnTo>
                    <a:lnTo>
                      <a:pt x="1878" y="2731"/>
                    </a:lnTo>
                    <a:lnTo>
                      <a:pt x="1708" y="2731"/>
                    </a:lnTo>
                    <a:lnTo>
                      <a:pt x="1536" y="2731"/>
                    </a:lnTo>
                    <a:lnTo>
                      <a:pt x="1366" y="2731"/>
                    </a:lnTo>
                    <a:lnTo>
                      <a:pt x="1195" y="2731"/>
                    </a:lnTo>
                    <a:lnTo>
                      <a:pt x="1025" y="2731"/>
                    </a:lnTo>
                    <a:lnTo>
                      <a:pt x="853" y="2731"/>
                    </a:lnTo>
                    <a:lnTo>
                      <a:pt x="683" y="2731"/>
                    </a:lnTo>
                    <a:lnTo>
                      <a:pt x="512" y="2731"/>
                    </a:lnTo>
                    <a:lnTo>
                      <a:pt x="342" y="2731"/>
                    </a:lnTo>
                    <a:lnTo>
                      <a:pt x="170" y="2731"/>
                    </a:lnTo>
                    <a:lnTo>
                      <a:pt x="0" y="2731"/>
                    </a:lnTo>
                    <a:close/>
                  </a:path>
                </a:pathLst>
              </a:custGeom>
              <a:solidFill>
                <a:srgbClr val="CA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73" name="Rectangle 22"/>
              <p:cNvSpPr>
                <a:spLocks noChangeArrowheads="1"/>
              </p:cNvSpPr>
              <p:nvPr/>
            </p:nvSpPr>
            <p:spPr bwMode="auto">
              <a:xfrm>
                <a:off x="4151965" y="-414999"/>
                <a:ext cx="222848" cy="288000"/>
              </a:xfrm>
              <a:prstGeom prst="rect">
                <a:avLst/>
              </a:prstGeom>
              <a:solidFill>
                <a:srgbClr val="DFE0E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2" name="Grupo 101"/>
            <p:cNvGrpSpPr/>
            <p:nvPr/>
          </p:nvGrpSpPr>
          <p:grpSpPr>
            <a:xfrm>
              <a:off x="10239455" y="2166919"/>
              <a:ext cx="1337088" cy="288000"/>
              <a:chOff x="4421713" y="-414999"/>
              <a:chExt cx="1337088" cy="288000"/>
            </a:xfrm>
          </p:grpSpPr>
          <p:sp>
            <p:nvSpPr>
              <p:cNvPr id="162" name="Rectangle 6"/>
              <p:cNvSpPr>
                <a:spLocks noChangeArrowheads="1"/>
              </p:cNvSpPr>
              <p:nvPr/>
            </p:nvSpPr>
            <p:spPr bwMode="auto">
              <a:xfrm>
                <a:off x="4421713" y="-414999"/>
                <a:ext cx="222848" cy="288000"/>
              </a:xfrm>
              <a:prstGeom prst="rect">
                <a:avLst/>
              </a:prstGeom>
              <a:solidFill>
                <a:srgbClr val="584789"/>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3" name="Freeform 17"/>
              <p:cNvSpPr>
                <a:spLocks/>
              </p:cNvSpPr>
              <p:nvPr/>
            </p:nvSpPr>
            <p:spPr bwMode="auto">
              <a:xfrm>
                <a:off x="4644561"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0" y="0"/>
                  </a:cxn>
                  <a:cxn ang="0">
                    <a:pos x="1110" y="0"/>
                  </a:cxn>
                  <a:cxn ang="0">
                    <a:pos x="938" y="0"/>
                  </a:cxn>
                  <a:cxn ang="0">
                    <a:pos x="768" y="0"/>
                  </a:cxn>
                  <a:cxn ang="0">
                    <a:pos x="598" y="0"/>
                  </a:cxn>
                  <a:cxn ang="0">
                    <a:pos x="427" y="0"/>
                  </a:cxn>
                  <a:cxn ang="0">
                    <a:pos x="256"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6" y="1367"/>
                  </a:cxn>
                  <a:cxn ang="0">
                    <a:pos x="427" y="1367"/>
                  </a:cxn>
                  <a:cxn ang="0">
                    <a:pos x="598" y="1367"/>
                  </a:cxn>
                  <a:cxn ang="0">
                    <a:pos x="768" y="1367"/>
                  </a:cxn>
                  <a:cxn ang="0">
                    <a:pos x="938" y="1367"/>
                  </a:cxn>
                  <a:cxn ang="0">
                    <a:pos x="1110" y="1367"/>
                  </a:cxn>
                  <a:cxn ang="0">
                    <a:pos x="1280"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6" y="1367"/>
                    </a:lnTo>
                    <a:lnTo>
                      <a:pt x="342" y="1367"/>
                    </a:lnTo>
                    <a:lnTo>
                      <a:pt x="427" y="1367"/>
                    </a:lnTo>
                    <a:lnTo>
                      <a:pt x="512" y="1367"/>
                    </a:lnTo>
                    <a:lnTo>
                      <a:pt x="598" y="1367"/>
                    </a:lnTo>
                    <a:lnTo>
                      <a:pt x="683" y="1367"/>
                    </a:lnTo>
                    <a:lnTo>
                      <a:pt x="768" y="1367"/>
                    </a:lnTo>
                    <a:lnTo>
                      <a:pt x="853" y="1367"/>
                    </a:lnTo>
                    <a:lnTo>
                      <a:pt x="938" y="1367"/>
                    </a:lnTo>
                    <a:lnTo>
                      <a:pt x="1025" y="1367"/>
                    </a:lnTo>
                    <a:lnTo>
                      <a:pt x="1110" y="1367"/>
                    </a:lnTo>
                    <a:lnTo>
                      <a:pt x="1195" y="1367"/>
                    </a:lnTo>
                    <a:lnTo>
                      <a:pt x="1280" y="1367"/>
                    </a:lnTo>
                    <a:lnTo>
                      <a:pt x="1366" y="1367"/>
                    </a:lnTo>
                    <a:close/>
                  </a:path>
                </a:pathLst>
              </a:custGeom>
              <a:solidFill>
                <a:srgbClr val="6B5C9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4" name="Freeform 18"/>
              <p:cNvSpPr>
                <a:spLocks/>
              </p:cNvSpPr>
              <p:nvPr/>
            </p:nvSpPr>
            <p:spPr bwMode="auto">
              <a:xfrm>
                <a:off x="4867409"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0" y="0"/>
                  </a:cxn>
                  <a:cxn ang="0">
                    <a:pos x="1110" y="0"/>
                  </a:cxn>
                  <a:cxn ang="0">
                    <a:pos x="938" y="0"/>
                  </a:cxn>
                  <a:cxn ang="0">
                    <a:pos x="768" y="0"/>
                  </a:cxn>
                  <a:cxn ang="0">
                    <a:pos x="597" y="0"/>
                  </a:cxn>
                  <a:cxn ang="0">
                    <a:pos x="427" y="0"/>
                  </a:cxn>
                  <a:cxn ang="0">
                    <a:pos x="255"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5" y="1367"/>
                  </a:cxn>
                  <a:cxn ang="0">
                    <a:pos x="427" y="1367"/>
                  </a:cxn>
                  <a:cxn ang="0">
                    <a:pos x="597" y="1367"/>
                  </a:cxn>
                  <a:cxn ang="0">
                    <a:pos x="768" y="1367"/>
                  </a:cxn>
                  <a:cxn ang="0">
                    <a:pos x="938" y="1367"/>
                  </a:cxn>
                  <a:cxn ang="0">
                    <a:pos x="1110" y="1367"/>
                  </a:cxn>
                  <a:cxn ang="0">
                    <a:pos x="1280"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5" y="1367"/>
                    </a:lnTo>
                    <a:lnTo>
                      <a:pt x="342" y="1367"/>
                    </a:lnTo>
                    <a:lnTo>
                      <a:pt x="427" y="1367"/>
                    </a:lnTo>
                    <a:lnTo>
                      <a:pt x="512" y="1367"/>
                    </a:lnTo>
                    <a:lnTo>
                      <a:pt x="597" y="1367"/>
                    </a:lnTo>
                    <a:lnTo>
                      <a:pt x="683" y="1367"/>
                    </a:lnTo>
                    <a:lnTo>
                      <a:pt x="768" y="1367"/>
                    </a:lnTo>
                    <a:lnTo>
                      <a:pt x="853" y="1367"/>
                    </a:lnTo>
                    <a:lnTo>
                      <a:pt x="938" y="1367"/>
                    </a:lnTo>
                    <a:lnTo>
                      <a:pt x="1025" y="1367"/>
                    </a:lnTo>
                    <a:lnTo>
                      <a:pt x="1110" y="1367"/>
                    </a:lnTo>
                    <a:lnTo>
                      <a:pt x="1195" y="1367"/>
                    </a:lnTo>
                    <a:lnTo>
                      <a:pt x="1280" y="1367"/>
                    </a:lnTo>
                    <a:lnTo>
                      <a:pt x="1366" y="1367"/>
                    </a:lnTo>
                    <a:close/>
                  </a:path>
                </a:pathLst>
              </a:custGeom>
              <a:solidFill>
                <a:srgbClr val="7E71A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5" name="Freeform 19"/>
              <p:cNvSpPr>
                <a:spLocks/>
              </p:cNvSpPr>
              <p:nvPr/>
            </p:nvSpPr>
            <p:spPr bwMode="auto">
              <a:xfrm>
                <a:off x="5090257" y="-414999"/>
                <a:ext cx="222848" cy="288000"/>
              </a:xfrm>
              <a:custGeom>
                <a:avLst/>
                <a:gdLst/>
                <a:ahLst/>
                <a:cxnLst>
                  <a:cxn ang="0">
                    <a:pos x="1365" y="1281"/>
                  </a:cxn>
                  <a:cxn ang="0">
                    <a:pos x="1365" y="1111"/>
                  </a:cxn>
                  <a:cxn ang="0">
                    <a:pos x="1365" y="940"/>
                  </a:cxn>
                  <a:cxn ang="0">
                    <a:pos x="1365" y="769"/>
                  </a:cxn>
                  <a:cxn ang="0">
                    <a:pos x="1365" y="598"/>
                  </a:cxn>
                  <a:cxn ang="0">
                    <a:pos x="1365" y="428"/>
                  </a:cxn>
                  <a:cxn ang="0">
                    <a:pos x="1365" y="257"/>
                  </a:cxn>
                  <a:cxn ang="0">
                    <a:pos x="1365" y="86"/>
                  </a:cxn>
                  <a:cxn ang="0">
                    <a:pos x="1280" y="0"/>
                  </a:cxn>
                  <a:cxn ang="0">
                    <a:pos x="1110" y="0"/>
                  </a:cxn>
                  <a:cxn ang="0">
                    <a:pos x="938" y="0"/>
                  </a:cxn>
                  <a:cxn ang="0">
                    <a:pos x="768" y="0"/>
                  </a:cxn>
                  <a:cxn ang="0">
                    <a:pos x="597" y="0"/>
                  </a:cxn>
                  <a:cxn ang="0">
                    <a:pos x="427" y="0"/>
                  </a:cxn>
                  <a:cxn ang="0">
                    <a:pos x="255" y="0"/>
                  </a:cxn>
                  <a:cxn ang="0">
                    <a:pos x="85" y="0"/>
                  </a:cxn>
                  <a:cxn ang="0">
                    <a:pos x="0" y="86"/>
                  </a:cxn>
                  <a:cxn ang="0">
                    <a:pos x="0" y="257"/>
                  </a:cxn>
                  <a:cxn ang="0">
                    <a:pos x="0" y="428"/>
                  </a:cxn>
                  <a:cxn ang="0">
                    <a:pos x="0" y="598"/>
                  </a:cxn>
                  <a:cxn ang="0">
                    <a:pos x="0" y="769"/>
                  </a:cxn>
                  <a:cxn ang="0">
                    <a:pos x="0" y="940"/>
                  </a:cxn>
                  <a:cxn ang="0">
                    <a:pos x="0" y="1111"/>
                  </a:cxn>
                  <a:cxn ang="0">
                    <a:pos x="0" y="1281"/>
                  </a:cxn>
                  <a:cxn ang="0">
                    <a:pos x="85" y="1367"/>
                  </a:cxn>
                  <a:cxn ang="0">
                    <a:pos x="255" y="1367"/>
                  </a:cxn>
                  <a:cxn ang="0">
                    <a:pos x="427" y="1367"/>
                  </a:cxn>
                  <a:cxn ang="0">
                    <a:pos x="597" y="1367"/>
                  </a:cxn>
                  <a:cxn ang="0">
                    <a:pos x="768" y="1367"/>
                  </a:cxn>
                  <a:cxn ang="0">
                    <a:pos x="938" y="1367"/>
                  </a:cxn>
                  <a:cxn ang="0">
                    <a:pos x="1110" y="1367"/>
                  </a:cxn>
                  <a:cxn ang="0">
                    <a:pos x="1280" y="1367"/>
                  </a:cxn>
                </a:cxnLst>
                <a:rect l="0" t="0" r="r" b="b"/>
                <a:pathLst>
                  <a:path w="1365" h="1367">
                    <a:moveTo>
                      <a:pt x="1365" y="1367"/>
                    </a:moveTo>
                    <a:lnTo>
                      <a:pt x="1365" y="1281"/>
                    </a:lnTo>
                    <a:lnTo>
                      <a:pt x="1365" y="1196"/>
                    </a:lnTo>
                    <a:lnTo>
                      <a:pt x="1365" y="1111"/>
                    </a:lnTo>
                    <a:lnTo>
                      <a:pt x="1365" y="1026"/>
                    </a:lnTo>
                    <a:lnTo>
                      <a:pt x="1365" y="940"/>
                    </a:lnTo>
                    <a:lnTo>
                      <a:pt x="1365" y="854"/>
                    </a:lnTo>
                    <a:lnTo>
                      <a:pt x="1365" y="769"/>
                    </a:lnTo>
                    <a:lnTo>
                      <a:pt x="1365" y="684"/>
                    </a:lnTo>
                    <a:lnTo>
                      <a:pt x="1365" y="598"/>
                    </a:lnTo>
                    <a:lnTo>
                      <a:pt x="1365" y="513"/>
                    </a:lnTo>
                    <a:lnTo>
                      <a:pt x="1365" y="428"/>
                    </a:lnTo>
                    <a:lnTo>
                      <a:pt x="1365" y="343"/>
                    </a:lnTo>
                    <a:lnTo>
                      <a:pt x="1365" y="257"/>
                    </a:lnTo>
                    <a:lnTo>
                      <a:pt x="1365" y="171"/>
                    </a:lnTo>
                    <a:lnTo>
                      <a:pt x="1365" y="86"/>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5" y="1367"/>
                    </a:lnTo>
                    <a:lnTo>
                      <a:pt x="170" y="1367"/>
                    </a:lnTo>
                    <a:lnTo>
                      <a:pt x="255" y="1367"/>
                    </a:lnTo>
                    <a:lnTo>
                      <a:pt x="341" y="1367"/>
                    </a:lnTo>
                    <a:lnTo>
                      <a:pt x="427" y="1367"/>
                    </a:lnTo>
                    <a:lnTo>
                      <a:pt x="512" y="1367"/>
                    </a:lnTo>
                    <a:lnTo>
                      <a:pt x="597" y="1367"/>
                    </a:lnTo>
                    <a:lnTo>
                      <a:pt x="682" y="1367"/>
                    </a:lnTo>
                    <a:lnTo>
                      <a:pt x="768" y="1367"/>
                    </a:lnTo>
                    <a:lnTo>
                      <a:pt x="853" y="1367"/>
                    </a:lnTo>
                    <a:lnTo>
                      <a:pt x="938" y="1367"/>
                    </a:lnTo>
                    <a:lnTo>
                      <a:pt x="1024" y="1367"/>
                    </a:lnTo>
                    <a:lnTo>
                      <a:pt x="1110" y="1367"/>
                    </a:lnTo>
                    <a:lnTo>
                      <a:pt x="1195" y="1367"/>
                    </a:lnTo>
                    <a:lnTo>
                      <a:pt x="1280" y="1367"/>
                    </a:lnTo>
                    <a:lnTo>
                      <a:pt x="1365" y="1367"/>
                    </a:lnTo>
                    <a:close/>
                  </a:path>
                </a:pathLst>
              </a:custGeom>
              <a:solidFill>
                <a:srgbClr val="9286B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6" name="Freeform 20"/>
              <p:cNvSpPr>
                <a:spLocks/>
              </p:cNvSpPr>
              <p:nvPr/>
            </p:nvSpPr>
            <p:spPr bwMode="auto">
              <a:xfrm>
                <a:off x="5313105" y="-414999"/>
                <a:ext cx="222848" cy="288000"/>
              </a:xfrm>
              <a:custGeom>
                <a:avLst/>
                <a:gdLst/>
                <a:ahLst/>
                <a:cxnLst>
                  <a:cxn ang="0">
                    <a:pos x="1366" y="1281"/>
                  </a:cxn>
                  <a:cxn ang="0">
                    <a:pos x="1366" y="1111"/>
                  </a:cxn>
                  <a:cxn ang="0">
                    <a:pos x="1366" y="940"/>
                  </a:cxn>
                  <a:cxn ang="0">
                    <a:pos x="1366" y="769"/>
                  </a:cxn>
                  <a:cxn ang="0">
                    <a:pos x="1366" y="598"/>
                  </a:cxn>
                  <a:cxn ang="0">
                    <a:pos x="1366" y="428"/>
                  </a:cxn>
                  <a:cxn ang="0">
                    <a:pos x="1366" y="257"/>
                  </a:cxn>
                  <a:cxn ang="0">
                    <a:pos x="1366" y="86"/>
                  </a:cxn>
                  <a:cxn ang="0">
                    <a:pos x="1281" y="0"/>
                  </a:cxn>
                  <a:cxn ang="0">
                    <a:pos x="1110" y="0"/>
                  </a:cxn>
                  <a:cxn ang="0">
                    <a:pos x="939" y="0"/>
                  </a:cxn>
                  <a:cxn ang="0">
                    <a:pos x="768" y="0"/>
                  </a:cxn>
                  <a:cxn ang="0">
                    <a:pos x="598" y="0"/>
                  </a:cxn>
                  <a:cxn ang="0">
                    <a:pos x="428" y="0"/>
                  </a:cxn>
                  <a:cxn ang="0">
                    <a:pos x="256" y="0"/>
                  </a:cxn>
                  <a:cxn ang="0">
                    <a:pos x="86" y="0"/>
                  </a:cxn>
                  <a:cxn ang="0">
                    <a:pos x="0" y="86"/>
                  </a:cxn>
                  <a:cxn ang="0">
                    <a:pos x="0" y="257"/>
                  </a:cxn>
                  <a:cxn ang="0">
                    <a:pos x="0" y="428"/>
                  </a:cxn>
                  <a:cxn ang="0">
                    <a:pos x="0" y="598"/>
                  </a:cxn>
                  <a:cxn ang="0">
                    <a:pos x="0" y="769"/>
                  </a:cxn>
                  <a:cxn ang="0">
                    <a:pos x="0" y="940"/>
                  </a:cxn>
                  <a:cxn ang="0">
                    <a:pos x="0" y="1111"/>
                  </a:cxn>
                  <a:cxn ang="0">
                    <a:pos x="0" y="1281"/>
                  </a:cxn>
                  <a:cxn ang="0">
                    <a:pos x="86" y="1367"/>
                  </a:cxn>
                  <a:cxn ang="0">
                    <a:pos x="256" y="1367"/>
                  </a:cxn>
                  <a:cxn ang="0">
                    <a:pos x="428" y="1367"/>
                  </a:cxn>
                  <a:cxn ang="0">
                    <a:pos x="598" y="1367"/>
                  </a:cxn>
                  <a:cxn ang="0">
                    <a:pos x="768" y="1367"/>
                  </a:cxn>
                  <a:cxn ang="0">
                    <a:pos x="939" y="1367"/>
                  </a:cxn>
                  <a:cxn ang="0">
                    <a:pos x="1110" y="1367"/>
                  </a:cxn>
                  <a:cxn ang="0">
                    <a:pos x="1281" y="1367"/>
                  </a:cxn>
                </a:cxnLst>
                <a:rect l="0" t="0" r="r" b="b"/>
                <a:pathLst>
                  <a:path w="1366" h="1367">
                    <a:moveTo>
                      <a:pt x="1366" y="1367"/>
                    </a:moveTo>
                    <a:lnTo>
                      <a:pt x="1366" y="1281"/>
                    </a:lnTo>
                    <a:lnTo>
                      <a:pt x="1366" y="1196"/>
                    </a:lnTo>
                    <a:lnTo>
                      <a:pt x="1366" y="1111"/>
                    </a:lnTo>
                    <a:lnTo>
                      <a:pt x="1366" y="1026"/>
                    </a:lnTo>
                    <a:lnTo>
                      <a:pt x="1366" y="940"/>
                    </a:lnTo>
                    <a:lnTo>
                      <a:pt x="1366" y="854"/>
                    </a:lnTo>
                    <a:lnTo>
                      <a:pt x="1366" y="769"/>
                    </a:lnTo>
                    <a:lnTo>
                      <a:pt x="1366" y="684"/>
                    </a:lnTo>
                    <a:lnTo>
                      <a:pt x="1366" y="598"/>
                    </a:lnTo>
                    <a:lnTo>
                      <a:pt x="1366" y="513"/>
                    </a:lnTo>
                    <a:lnTo>
                      <a:pt x="1366" y="428"/>
                    </a:lnTo>
                    <a:lnTo>
                      <a:pt x="1366" y="343"/>
                    </a:lnTo>
                    <a:lnTo>
                      <a:pt x="1366" y="257"/>
                    </a:lnTo>
                    <a:lnTo>
                      <a:pt x="1366" y="171"/>
                    </a:lnTo>
                    <a:lnTo>
                      <a:pt x="1366" y="86"/>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6"/>
                    </a:lnTo>
                    <a:lnTo>
                      <a:pt x="0" y="171"/>
                    </a:lnTo>
                    <a:lnTo>
                      <a:pt x="0" y="257"/>
                    </a:lnTo>
                    <a:lnTo>
                      <a:pt x="0" y="343"/>
                    </a:lnTo>
                    <a:lnTo>
                      <a:pt x="0" y="428"/>
                    </a:lnTo>
                    <a:lnTo>
                      <a:pt x="0" y="513"/>
                    </a:lnTo>
                    <a:lnTo>
                      <a:pt x="0" y="598"/>
                    </a:lnTo>
                    <a:lnTo>
                      <a:pt x="0" y="684"/>
                    </a:lnTo>
                    <a:lnTo>
                      <a:pt x="0" y="769"/>
                    </a:lnTo>
                    <a:lnTo>
                      <a:pt x="0" y="854"/>
                    </a:lnTo>
                    <a:lnTo>
                      <a:pt x="0" y="940"/>
                    </a:lnTo>
                    <a:lnTo>
                      <a:pt x="0" y="1026"/>
                    </a:lnTo>
                    <a:lnTo>
                      <a:pt x="0" y="1111"/>
                    </a:lnTo>
                    <a:lnTo>
                      <a:pt x="0" y="1196"/>
                    </a:lnTo>
                    <a:lnTo>
                      <a:pt x="0" y="1281"/>
                    </a:lnTo>
                    <a:lnTo>
                      <a:pt x="0" y="1367"/>
                    </a:lnTo>
                    <a:lnTo>
                      <a:pt x="86" y="1367"/>
                    </a:lnTo>
                    <a:lnTo>
                      <a:pt x="171" y="1367"/>
                    </a:lnTo>
                    <a:lnTo>
                      <a:pt x="256" y="1367"/>
                    </a:lnTo>
                    <a:lnTo>
                      <a:pt x="342" y="1367"/>
                    </a:lnTo>
                    <a:lnTo>
                      <a:pt x="428" y="1367"/>
                    </a:lnTo>
                    <a:lnTo>
                      <a:pt x="513" y="1367"/>
                    </a:lnTo>
                    <a:lnTo>
                      <a:pt x="598" y="1367"/>
                    </a:lnTo>
                    <a:lnTo>
                      <a:pt x="683" y="1367"/>
                    </a:lnTo>
                    <a:lnTo>
                      <a:pt x="768" y="1367"/>
                    </a:lnTo>
                    <a:lnTo>
                      <a:pt x="854" y="1367"/>
                    </a:lnTo>
                    <a:lnTo>
                      <a:pt x="939" y="1367"/>
                    </a:lnTo>
                    <a:lnTo>
                      <a:pt x="1025" y="1367"/>
                    </a:lnTo>
                    <a:lnTo>
                      <a:pt x="1110" y="1367"/>
                    </a:lnTo>
                    <a:lnTo>
                      <a:pt x="1196" y="1367"/>
                    </a:lnTo>
                    <a:lnTo>
                      <a:pt x="1281" y="1367"/>
                    </a:lnTo>
                    <a:lnTo>
                      <a:pt x="1366" y="1367"/>
                    </a:lnTo>
                    <a:close/>
                  </a:path>
                </a:pathLst>
              </a:custGeom>
              <a:solidFill>
                <a:srgbClr val="A59BC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7" name="Rectangle 21"/>
              <p:cNvSpPr>
                <a:spLocks noChangeArrowheads="1"/>
              </p:cNvSpPr>
              <p:nvPr/>
            </p:nvSpPr>
            <p:spPr bwMode="auto">
              <a:xfrm>
                <a:off x="5535953" y="-414999"/>
                <a:ext cx="222848" cy="288000"/>
              </a:xfrm>
              <a:prstGeom prst="rect">
                <a:avLst/>
              </a:prstGeom>
              <a:solidFill>
                <a:srgbClr val="B8B0C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3" name="Grupo 102"/>
            <p:cNvGrpSpPr/>
            <p:nvPr/>
          </p:nvGrpSpPr>
          <p:grpSpPr>
            <a:xfrm>
              <a:off x="10239455" y="2862417"/>
              <a:ext cx="1337088" cy="288001"/>
              <a:chOff x="7195213" y="-415000"/>
              <a:chExt cx="1337088" cy="288001"/>
            </a:xfrm>
          </p:grpSpPr>
          <p:sp>
            <p:nvSpPr>
              <p:cNvPr id="156" name="Rectangle 8"/>
              <p:cNvSpPr>
                <a:spLocks noChangeArrowheads="1"/>
              </p:cNvSpPr>
              <p:nvPr/>
            </p:nvSpPr>
            <p:spPr bwMode="auto">
              <a:xfrm>
                <a:off x="7195213" y="-415000"/>
                <a:ext cx="222848" cy="288000"/>
              </a:xfrm>
              <a:prstGeom prst="rect">
                <a:avLst/>
              </a:prstGeom>
              <a:solidFill>
                <a:srgbClr val="A3445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7" name="Freeform 27"/>
              <p:cNvSpPr>
                <a:spLocks/>
              </p:cNvSpPr>
              <p:nvPr/>
            </p:nvSpPr>
            <p:spPr bwMode="auto">
              <a:xfrm>
                <a:off x="7418061" y="-415000"/>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6" y="1366"/>
                  </a:cxn>
                  <a:cxn ang="0">
                    <a:pos x="427" y="1366"/>
                  </a:cxn>
                  <a:cxn ang="0">
                    <a:pos x="598"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6" y="1366"/>
                    </a:lnTo>
                    <a:lnTo>
                      <a:pt x="342" y="1366"/>
                    </a:lnTo>
                    <a:lnTo>
                      <a:pt x="427" y="1366"/>
                    </a:lnTo>
                    <a:lnTo>
                      <a:pt x="512" y="1366"/>
                    </a:lnTo>
                    <a:lnTo>
                      <a:pt x="598"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AD596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8" name="Freeform 28"/>
              <p:cNvSpPr>
                <a:spLocks/>
              </p:cNvSpPr>
              <p:nvPr/>
            </p:nvSpPr>
            <p:spPr bwMode="auto">
              <a:xfrm>
                <a:off x="7640909" y="-414999"/>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5" y="1366"/>
                    </a:lnTo>
                    <a:lnTo>
                      <a:pt x="342" y="1366"/>
                    </a:lnTo>
                    <a:lnTo>
                      <a:pt x="427" y="1366"/>
                    </a:lnTo>
                    <a:lnTo>
                      <a:pt x="512" y="1366"/>
                    </a:lnTo>
                    <a:lnTo>
                      <a:pt x="597"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B86F8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9" name="Freeform 29"/>
              <p:cNvSpPr>
                <a:spLocks/>
              </p:cNvSpPr>
              <p:nvPr/>
            </p:nvSpPr>
            <p:spPr bwMode="auto">
              <a:xfrm>
                <a:off x="7863757" y="-415000"/>
                <a:ext cx="222848" cy="288000"/>
              </a:xfrm>
              <a:custGeom>
                <a:avLst/>
                <a:gdLst/>
                <a:ahLst/>
                <a:cxnLst>
                  <a:cxn ang="0">
                    <a:pos x="1365" y="1280"/>
                  </a:cxn>
                  <a:cxn ang="0">
                    <a:pos x="1365" y="1110"/>
                  </a:cxn>
                  <a:cxn ang="0">
                    <a:pos x="1365" y="940"/>
                  </a:cxn>
                  <a:cxn ang="0">
                    <a:pos x="1365" y="768"/>
                  </a:cxn>
                  <a:cxn ang="0">
                    <a:pos x="1365" y="597"/>
                  </a:cxn>
                  <a:cxn ang="0">
                    <a:pos x="1365" y="427"/>
                  </a:cxn>
                  <a:cxn ang="0">
                    <a:pos x="1365" y="256"/>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40"/>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5" h="1366">
                    <a:moveTo>
                      <a:pt x="1365" y="1366"/>
                    </a:moveTo>
                    <a:lnTo>
                      <a:pt x="1365" y="1280"/>
                    </a:lnTo>
                    <a:lnTo>
                      <a:pt x="1365" y="1195"/>
                    </a:lnTo>
                    <a:lnTo>
                      <a:pt x="1365" y="1110"/>
                    </a:lnTo>
                    <a:lnTo>
                      <a:pt x="1365" y="1025"/>
                    </a:lnTo>
                    <a:lnTo>
                      <a:pt x="1365" y="940"/>
                    </a:lnTo>
                    <a:lnTo>
                      <a:pt x="1365" y="853"/>
                    </a:lnTo>
                    <a:lnTo>
                      <a:pt x="1365" y="768"/>
                    </a:lnTo>
                    <a:lnTo>
                      <a:pt x="1365" y="683"/>
                    </a:lnTo>
                    <a:lnTo>
                      <a:pt x="1365" y="597"/>
                    </a:lnTo>
                    <a:lnTo>
                      <a:pt x="1365" y="512"/>
                    </a:lnTo>
                    <a:lnTo>
                      <a:pt x="1365" y="427"/>
                    </a:lnTo>
                    <a:lnTo>
                      <a:pt x="1365" y="342"/>
                    </a:lnTo>
                    <a:lnTo>
                      <a:pt x="1365" y="256"/>
                    </a:lnTo>
                    <a:lnTo>
                      <a:pt x="1365" y="170"/>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5" y="1366"/>
                    </a:lnTo>
                    <a:lnTo>
                      <a:pt x="170" y="1366"/>
                    </a:lnTo>
                    <a:lnTo>
                      <a:pt x="255" y="1366"/>
                    </a:lnTo>
                    <a:lnTo>
                      <a:pt x="341" y="1366"/>
                    </a:lnTo>
                    <a:lnTo>
                      <a:pt x="427" y="1366"/>
                    </a:lnTo>
                    <a:lnTo>
                      <a:pt x="512" y="1366"/>
                    </a:lnTo>
                    <a:lnTo>
                      <a:pt x="597" y="1366"/>
                    </a:lnTo>
                    <a:lnTo>
                      <a:pt x="682" y="1366"/>
                    </a:lnTo>
                    <a:lnTo>
                      <a:pt x="768" y="1366"/>
                    </a:lnTo>
                    <a:lnTo>
                      <a:pt x="853" y="1366"/>
                    </a:lnTo>
                    <a:lnTo>
                      <a:pt x="938" y="1366"/>
                    </a:lnTo>
                    <a:lnTo>
                      <a:pt x="1024" y="1366"/>
                    </a:lnTo>
                    <a:lnTo>
                      <a:pt x="1110" y="1366"/>
                    </a:lnTo>
                    <a:lnTo>
                      <a:pt x="1195" y="1366"/>
                    </a:lnTo>
                    <a:lnTo>
                      <a:pt x="1280" y="1366"/>
                    </a:lnTo>
                    <a:lnTo>
                      <a:pt x="1365" y="1366"/>
                    </a:lnTo>
                    <a:close/>
                  </a:path>
                </a:pathLst>
              </a:custGeom>
              <a:solidFill>
                <a:srgbClr val="C2849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0" name="Freeform 30"/>
              <p:cNvSpPr>
                <a:spLocks/>
              </p:cNvSpPr>
              <p:nvPr/>
            </p:nvSpPr>
            <p:spPr bwMode="auto">
              <a:xfrm>
                <a:off x="8086605" y="-415000"/>
                <a:ext cx="222848" cy="288000"/>
              </a:xfrm>
              <a:custGeom>
                <a:avLst/>
                <a:gdLst/>
                <a:ahLst/>
                <a:cxnLst>
                  <a:cxn ang="0">
                    <a:pos x="1366" y="1280"/>
                  </a:cxn>
                  <a:cxn ang="0">
                    <a:pos x="1366" y="1110"/>
                  </a:cxn>
                  <a:cxn ang="0">
                    <a:pos x="1366" y="940"/>
                  </a:cxn>
                  <a:cxn ang="0">
                    <a:pos x="1366" y="768"/>
                  </a:cxn>
                  <a:cxn ang="0">
                    <a:pos x="1366" y="597"/>
                  </a:cxn>
                  <a:cxn ang="0">
                    <a:pos x="1366" y="427"/>
                  </a:cxn>
                  <a:cxn ang="0">
                    <a:pos x="1366" y="256"/>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6"/>
                  </a:cxn>
                  <a:cxn ang="0">
                    <a:pos x="0" y="427"/>
                  </a:cxn>
                  <a:cxn ang="0">
                    <a:pos x="0" y="597"/>
                  </a:cxn>
                  <a:cxn ang="0">
                    <a:pos x="0" y="768"/>
                  </a:cxn>
                  <a:cxn ang="0">
                    <a:pos x="0" y="940"/>
                  </a:cxn>
                  <a:cxn ang="0">
                    <a:pos x="0" y="1110"/>
                  </a:cxn>
                  <a:cxn ang="0">
                    <a:pos x="0" y="1280"/>
                  </a:cxn>
                  <a:cxn ang="0">
                    <a:pos x="86" y="1366"/>
                  </a:cxn>
                  <a:cxn ang="0">
                    <a:pos x="256" y="1366"/>
                  </a:cxn>
                  <a:cxn ang="0">
                    <a:pos x="428" y="1366"/>
                  </a:cxn>
                  <a:cxn ang="0">
                    <a:pos x="598" y="1366"/>
                  </a:cxn>
                  <a:cxn ang="0">
                    <a:pos x="768" y="1366"/>
                  </a:cxn>
                  <a:cxn ang="0">
                    <a:pos x="939" y="1366"/>
                  </a:cxn>
                  <a:cxn ang="0">
                    <a:pos x="1110" y="1366"/>
                  </a:cxn>
                  <a:cxn ang="0">
                    <a:pos x="1281" y="1366"/>
                  </a:cxn>
                </a:cxnLst>
                <a:rect l="0" t="0" r="r" b="b"/>
                <a:pathLst>
                  <a:path w="1366" h="1366">
                    <a:moveTo>
                      <a:pt x="1366" y="1366"/>
                    </a:moveTo>
                    <a:lnTo>
                      <a:pt x="1366" y="1280"/>
                    </a:lnTo>
                    <a:lnTo>
                      <a:pt x="1366" y="1195"/>
                    </a:lnTo>
                    <a:lnTo>
                      <a:pt x="1366" y="1110"/>
                    </a:lnTo>
                    <a:lnTo>
                      <a:pt x="1366" y="1025"/>
                    </a:lnTo>
                    <a:lnTo>
                      <a:pt x="1366" y="940"/>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40"/>
                    </a:lnTo>
                    <a:lnTo>
                      <a:pt x="0" y="1025"/>
                    </a:lnTo>
                    <a:lnTo>
                      <a:pt x="0" y="1110"/>
                    </a:lnTo>
                    <a:lnTo>
                      <a:pt x="0" y="1195"/>
                    </a:lnTo>
                    <a:lnTo>
                      <a:pt x="0" y="1280"/>
                    </a:lnTo>
                    <a:lnTo>
                      <a:pt x="0" y="1366"/>
                    </a:lnTo>
                    <a:lnTo>
                      <a:pt x="86" y="1366"/>
                    </a:lnTo>
                    <a:lnTo>
                      <a:pt x="171" y="1366"/>
                    </a:lnTo>
                    <a:lnTo>
                      <a:pt x="256" y="1366"/>
                    </a:lnTo>
                    <a:lnTo>
                      <a:pt x="342" y="1366"/>
                    </a:lnTo>
                    <a:lnTo>
                      <a:pt x="428" y="1366"/>
                    </a:lnTo>
                    <a:lnTo>
                      <a:pt x="513" y="1366"/>
                    </a:lnTo>
                    <a:lnTo>
                      <a:pt x="598" y="1366"/>
                    </a:lnTo>
                    <a:lnTo>
                      <a:pt x="683" y="1366"/>
                    </a:lnTo>
                    <a:lnTo>
                      <a:pt x="768" y="1366"/>
                    </a:lnTo>
                    <a:lnTo>
                      <a:pt x="854" y="1366"/>
                    </a:lnTo>
                    <a:lnTo>
                      <a:pt x="939" y="1366"/>
                    </a:lnTo>
                    <a:lnTo>
                      <a:pt x="1025" y="1366"/>
                    </a:lnTo>
                    <a:lnTo>
                      <a:pt x="1110" y="1366"/>
                    </a:lnTo>
                    <a:lnTo>
                      <a:pt x="1196" y="1366"/>
                    </a:lnTo>
                    <a:lnTo>
                      <a:pt x="1281" y="1366"/>
                    </a:lnTo>
                    <a:lnTo>
                      <a:pt x="1366" y="1366"/>
                    </a:lnTo>
                    <a:close/>
                  </a:path>
                </a:pathLst>
              </a:custGeom>
              <a:solidFill>
                <a:srgbClr val="CD9AA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61" name="Rectangle 31"/>
              <p:cNvSpPr>
                <a:spLocks noChangeArrowheads="1"/>
              </p:cNvSpPr>
              <p:nvPr/>
            </p:nvSpPr>
            <p:spPr bwMode="auto">
              <a:xfrm>
                <a:off x="8309453" y="-415000"/>
                <a:ext cx="222848" cy="288000"/>
              </a:xfrm>
              <a:prstGeom prst="rect">
                <a:avLst/>
              </a:prstGeom>
              <a:solidFill>
                <a:srgbClr val="D7AFBA"/>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4" name="Grupo 103"/>
            <p:cNvGrpSpPr/>
            <p:nvPr/>
          </p:nvGrpSpPr>
          <p:grpSpPr>
            <a:xfrm>
              <a:off x="10239455" y="3210167"/>
              <a:ext cx="1337088" cy="288001"/>
              <a:chOff x="8579200" y="-415000"/>
              <a:chExt cx="1337088" cy="288001"/>
            </a:xfrm>
          </p:grpSpPr>
          <p:sp>
            <p:nvSpPr>
              <p:cNvPr id="150" name="Rectangle 9"/>
              <p:cNvSpPr>
                <a:spLocks noChangeArrowheads="1"/>
              </p:cNvSpPr>
              <p:nvPr/>
            </p:nvSpPr>
            <p:spPr bwMode="auto">
              <a:xfrm>
                <a:off x="8579200" y="-415000"/>
                <a:ext cx="222848" cy="288000"/>
              </a:xfrm>
              <a:prstGeom prst="rect">
                <a:avLst/>
              </a:prstGeom>
              <a:solidFill>
                <a:srgbClr val="6B92D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1" name="Freeform 32"/>
              <p:cNvSpPr>
                <a:spLocks/>
              </p:cNvSpPr>
              <p:nvPr/>
            </p:nvSpPr>
            <p:spPr bwMode="auto">
              <a:xfrm>
                <a:off x="8802048" y="-415000"/>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6" y="1353"/>
                  </a:cxn>
                  <a:cxn ang="0">
                    <a:pos x="427" y="1353"/>
                  </a:cxn>
                  <a:cxn ang="0">
                    <a:pos x="598" y="1353"/>
                  </a:cxn>
                  <a:cxn ang="0">
                    <a:pos x="768" y="1353"/>
                  </a:cxn>
                  <a:cxn ang="0">
                    <a:pos x="938" y="1353"/>
                  </a:cxn>
                  <a:cxn ang="0">
                    <a:pos x="1110" y="1353"/>
                  </a:cxn>
                  <a:cxn ang="0">
                    <a:pos x="1280"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6" y="1353"/>
                    </a:lnTo>
                    <a:lnTo>
                      <a:pt x="342" y="1353"/>
                    </a:lnTo>
                    <a:lnTo>
                      <a:pt x="427" y="1353"/>
                    </a:lnTo>
                    <a:lnTo>
                      <a:pt x="512" y="1353"/>
                    </a:lnTo>
                    <a:lnTo>
                      <a:pt x="598" y="1353"/>
                    </a:lnTo>
                    <a:lnTo>
                      <a:pt x="683" y="1353"/>
                    </a:lnTo>
                    <a:lnTo>
                      <a:pt x="768" y="1353"/>
                    </a:lnTo>
                    <a:lnTo>
                      <a:pt x="853" y="1353"/>
                    </a:lnTo>
                    <a:lnTo>
                      <a:pt x="938" y="1353"/>
                    </a:lnTo>
                    <a:lnTo>
                      <a:pt x="1025" y="1353"/>
                    </a:lnTo>
                    <a:lnTo>
                      <a:pt x="1110" y="1353"/>
                    </a:lnTo>
                    <a:lnTo>
                      <a:pt x="1195" y="1353"/>
                    </a:lnTo>
                    <a:lnTo>
                      <a:pt x="1280" y="1353"/>
                    </a:lnTo>
                    <a:lnTo>
                      <a:pt x="1366" y="1353"/>
                    </a:lnTo>
                    <a:close/>
                  </a:path>
                </a:pathLst>
              </a:custGeom>
              <a:solidFill>
                <a:srgbClr val="7C9EE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2" name="Freeform 33"/>
              <p:cNvSpPr>
                <a:spLocks/>
              </p:cNvSpPr>
              <p:nvPr/>
            </p:nvSpPr>
            <p:spPr bwMode="auto">
              <a:xfrm>
                <a:off x="9024896" y="-414999"/>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5" y="1353"/>
                  </a:cxn>
                  <a:cxn ang="0">
                    <a:pos x="427" y="1353"/>
                  </a:cxn>
                  <a:cxn ang="0">
                    <a:pos x="597" y="1353"/>
                  </a:cxn>
                  <a:cxn ang="0">
                    <a:pos x="768" y="1353"/>
                  </a:cxn>
                  <a:cxn ang="0">
                    <a:pos x="938" y="1353"/>
                  </a:cxn>
                  <a:cxn ang="0">
                    <a:pos x="1110" y="1353"/>
                  </a:cxn>
                  <a:cxn ang="0">
                    <a:pos x="1280"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5" y="1353"/>
                    </a:lnTo>
                    <a:lnTo>
                      <a:pt x="342" y="1353"/>
                    </a:lnTo>
                    <a:lnTo>
                      <a:pt x="427" y="1353"/>
                    </a:lnTo>
                    <a:lnTo>
                      <a:pt x="512" y="1353"/>
                    </a:lnTo>
                    <a:lnTo>
                      <a:pt x="597" y="1353"/>
                    </a:lnTo>
                    <a:lnTo>
                      <a:pt x="683" y="1353"/>
                    </a:lnTo>
                    <a:lnTo>
                      <a:pt x="768" y="1353"/>
                    </a:lnTo>
                    <a:lnTo>
                      <a:pt x="853" y="1353"/>
                    </a:lnTo>
                    <a:lnTo>
                      <a:pt x="938" y="1353"/>
                    </a:lnTo>
                    <a:lnTo>
                      <a:pt x="1025" y="1353"/>
                    </a:lnTo>
                    <a:lnTo>
                      <a:pt x="1110" y="1353"/>
                    </a:lnTo>
                    <a:lnTo>
                      <a:pt x="1195" y="1353"/>
                    </a:lnTo>
                    <a:lnTo>
                      <a:pt x="1280" y="1353"/>
                    </a:lnTo>
                    <a:lnTo>
                      <a:pt x="1366" y="1353"/>
                    </a:lnTo>
                    <a:close/>
                  </a:path>
                </a:pathLst>
              </a:custGeom>
              <a:solidFill>
                <a:srgbClr val="8DABE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3" name="Freeform 34"/>
              <p:cNvSpPr>
                <a:spLocks/>
              </p:cNvSpPr>
              <p:nvPr/>
            </p:nvSpPr>
            <p:spPr bwMode="auto">
              <a:xfrm>
                <a:off x="9247744" y="-415000"/>
                <a:ext cx="222848" cy="288000"/>
              </a:xfrm>
              <a:custGeom>
                <a:avLst/>
                <a:gdLst/>
                <a:ahLst/>
                <a:cxnLst>
                  <a:cxn ang="0">
                    <a:pos x="1365" y="1269"/>
                  </a:cxn>
                  <a:cxn ang="0">
                    <a:pos x="1365" y="1099"/>
                  </a:cxn>
                  <a:cxn ang="0">
                    <a:pos x="1365" y="930"/>
                  </a:cxn>
                  <a:cxn ang="0">
                    <a:pos x="1365" y="762"/>
                  </a:cxn>
                  <a:cxn ang="0">
                    <a:pos x="1365" y="592"/>
                  </a:cxn>
                  <a:cxn ang="0">
                    <a:pos x="1365" y="423"/>
                  </a:cxn>
                  <a:cxn ang="0">
                    <a:pos x="1365" y="253"/>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3"/>
                  </a:cxn>
                  <a:cxn ang="0">
                    <a:pos x="0" y="423"/>
                  </a:cxn>
                  <a:cxn ang="0">
                    <a:pos x="0" y="592"/>
                  </a:cxn>
                  <a:cxn ang="0">
                    <a:pos x="0" y="762"/>
                  </a:cxn>
                  <a:cxn ang="0">
                    <a:pos x="0" y="930"/>
                  </a:cxn>
                  <a:cxn ang="0">
                    <a:pos x="0" y="1099"/>
                  </a:cxn>
                  <a:cxn ang="0">
                    <a:pos x="0" y="1269"/>
                  </a:cxn>
                  <a:cxn ang="0">
                    <a:pos x="85" y="1353"/>
                  </a:cxn>
                  <a:cxn ang="0">
                    <a:pos x="255" y="1353"/>
                  </a:cxn>
                  <a:cxn ang="0">
                    <a:pos x="427" y="1353"/>
                  </a:cxn>
                  <a:cxn ang="0">
                    <a:pos x="597" y="1353"/>
                  </a:cxn>
                  <a:cxn ang="0">
                    <a:pos x="768" y="1353"/>
                  </a:cxn>
                  <a:cxn ang="0">
                    <a:pos x="938" y="1353"/>
                  </a:cxn>
                  <a:cxn ang="0">
                    <a:pos x="1110" y="1353"/>
                  </a:cxn>
                  <a:cxn ang="0">
                    <a:pos x="1280" y="1353"/>
                  </a:cxn>
                </a:cxnLst>
                <a:rect l="0" t="0" r="r" b="b"/>
                <a:pathLst>
                  <a:path w="1365" h="1353">
                    <a:moveTo>
                      <a:pt x="1365" y="1353"/>
                    </a:moveTo>
                    <a:lnTo>
                      <a:pt x="1365" y="1269"/>
                    </a:lnTo>
                    <a:lnTo>
                      <a:pt x="1365" y="1183"/>
                    </a:lnTo>
                    <a:lnTo>
                      <a:pt x="1365" y="1099"/>
                    </a:lnTo>
                    <a:lnTo>
                      <a:pt x="1365" y="1015"/>
                    </a:lnTo>
                    <a:lnTo>
                      <a:pt x="1365" y="930"/>
                    </a:lnTo>
                    <a:lnTo>
                      <a:pt x="1365" y="846"/>
                    </a:lnTo>
                    <a:lnTo>
                      <a:pt x="1365" y="762"/>
                    </a:lnTo>
                    <a:lnTo>
                      <a:pt x="1365" y="676"/>
                    </a:lnTo>
                    <a:lnTo>
                      <a:pt x="1365" y="592"/>
                    </a:lnTo>
                    <a:lnTo>
                      <a:pt x="1365" y="507"/>
                    </a:lnTo>
                    <a:lnTo>
                      <a:pt x="1365" y="423"/>
                    </a:lnTo>
                    <a:lnTo>
                      <a:pt x="1365" y="339"/>
                    </a:lnTo>
                    <a:lnTo>
                      <a:pt x="1365" y="253"/>
                    </a:lnTo>
                    <a:lnTo>
                      <a:pt x="1365" y="169"/>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5" y="1353"/>
                    </a:lnTo>
                    <a:lnTo>
                      <a:pt x="170" y="1353"/>
                    </a:lnTo>
                    <a:lnTo>
                      <a:pt x="255" y="1353"/>
                    </a:lnTo>
                    <a:lnTo>
                      <a:pt x="341" y="1353"/>
                    </a:lnTo>
                    <a:lnTo>
                      <a:pt x="427" y="1353"/>
                    </a:lnTo>
                    <a:lnTo>
                      <a:pt x="512" y="1353"/>
                    </a:lnTo>
                    <a:lnTo>
                      <a:pt x="597" y="1353"/>
                    </a:lnTo>
                    <a:lnTo>
                      <a:pt x="682" y="1353"/>
                    </a:lnTo>
                    <a:lnTo>
                      <a:pt x="768" y="1353"/>
                    </a:lnTo>
                    <a:lnTo>
                      <a:pt x="853" y="1353"/>
                    </a:lnTo>
                    <a:lnTo>
                      <a:pt x="938" y="1353"/>
                    </a:lnTo>
                    <a:lnTo>
                      <a:pt x="1024" y="1353"/>
                    </a:lnTo>
                    <a:lnTo>
                      <a:pt x="1110" y="1353"/>
                    </a:lnTo>
                    <a:lnTo>
                      <a:pt x="1195" y="1353"/>
                    </a:lnTo>
                    <a:lnTo>
                      <a:pt x="1280" y="1353"/>
                    </a:lnTo>
                    <a:lnTo>
                      <a:pt x="1365" y="1353"/>
                    </a:lnTo>
                    <a:close/>
                  </a:path>
                </a:pathLst>
              </a:custGeom>
              <a:solidFill>
                <a:srgbClr val="9EB7E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4" name="Freeform 35"/>
              <p:cNvSpPr>
                <a:spLocks/>
              </p:cNvSpPr>
              <p:nvPr/>
            </p:nvSpPr>
            <p:spPr bwMode="auto">
              <a:xfrm>
                <a:off x="9470592" y="-415000"/>
                <a:ext cx="222848" cy="288000"/>
              </a:xfrm>
              <a:custGeom>
                <a:avLst/>
                <a:gdLst/>
                <a:ahLst/>
                <a:cxnLst>
                  <a:cxn ang="0">
                    <a:pos x="1366" y="1269"/>
                  </a:cxn>
                  <a:cxn ang="0">
                    <a:pos x="1366" y="1099"/>
                  </a:cxn>
                  <a:cxn ang="0">
                    <a:pos x="1366" y="930"/>
                  </a:cxn>
                  <a:cxn ang="0">
                    <a:pos x="1366" y="762"/>
                  </a:cxn>
                  <a:cxn ang="0">
                    <a:pos x="1366" y="592"/>
                  </a:cxn>
                  <a:cxn ang="0">
                    <a:pos x="1366" y="423"/>
                  </a:cxn>
                  <a:cxn ang="0">
                    <a:pos x="1366" y="253"/>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3"/>
                  </a:cxn>
                  <a:cxn ang="0">
                    <a:pos x="0" y="423"/>
                  </a:cxn>
                  <a:cxn ang="0">
                    <a:pos x="0" y="592"/>
                  </a:cxn>
                  <a:cxn ang="0">
                    <a:pos x="0" y="762"/>
                  </a:cxn>
                  <a:cxn ang="0">
                    <a:pos x="0" y="930"/>
                  </a:cxn>
                  <a:cxn ang="0">
                    <a:pos x="0" y="1099"/>
                  </a:cxn>
                  <a:cxn ang="0">
                    <a:pos x="0" y="1269"/>
                  </a:cxn>
                  <a:cxn ang="0">
                    <a:pos x="86" y="1353"/>
                  </a:cxn>
                  <a:cxn ang="0">
                    <a:pos x="256" y="1353"/>
                  </a:cxn>
                  <a:cxn ang="0">
                    <a:pos x="428" y="1353"/>
                  </a:cxn>
                  <a:cxn ang="0">
                    <a:pos x="598" y="1353"/>
                  </a:cxn>
                  <a:cxn ang="0">
                    <a:pos x="768" y="1353"/>
                  </a:cxn>
                  <a:cxn ang="0">
                    <a:pos x="939" y="1353"/>
                  </a:cxn>
                  <a:cxn ang="0">
                    <a:pos x="1110" y="1353"/>
                  </a:cxn>
                  <a:cxn ang="0">
                    <a:pos x="1281" y="1353"/>
                  </a:cxn>
                </a:cxnLst>
                <a:rect l="0" t="0" r="r" b="b"/>
                <a:pathLst>
                  <a:path w="1366" h="1353">
                    <a:moveTo>
                      <a:pt x="1366" y="1353"/>
                    </a:moveTo>
                    <a:lnTo>
                      <a:pt x="1366" y="1269"/>
                    </a:lnTo>
                    <a:lnTo>
                      <a:pt x="1366" y="1183"/>
                    </a:lnTo>
                    <a:lnTo>
                      <a:pt x="1366" y="1099"/>
                    </a:lnTo>
                    <a:lnTo>
                      <a:pt x="1366" y="1015"/>
                    </a:lnTo>
                    <a:lnTo>
                      <a:pt x="1366" y="930"/>
                    </a:lnTo>
                    <a:lnTo>
                      <a:pt x="1366" y="846"/>
                    </a:lnTo>
                    <a:lnTo>
                      <a:pt x="1366" y="762"/>
                    </a:lnTo>
                    <a:lnTo>
                      <a:pt x="1366" y="676"/>
                    </a:lnTo>
                    <a:lnTo>
                      <a:pt x="1366" y="592"/>
                    </a:lnTo>
                    <a:lnTo>
                      <a:pt x="1366" y="507"/>
                    </a:lnTo>
                    <a:lnTo>
                      <a:pt x="1366" y="423"/>
                    </a:lnTo>
                    <a:lnTo>
                      <a:pt x="1366" y="339"/>
                    </a:lnTo>
                    <a:lnTo>
                      <a:pt x="1366" y="253"/>
                    </a:lnTo>
                    <a:lnTo>
                      <a:pt x="1366" y="169"/>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69"/>
                    </a:lnTo>
                    <a:lnTo>
                      <a:pt x="0" y="253"/>
                    </a:lnTo>
                    <a:lnTo>
                      <a:pt x="0" y="339"/>
                    </a:lnTo>
                    <a:lnTo>
                      <a:pt x="0" y="423"/>
                    </a:lnTo>
                    <a:lnTo>
                      <a:pt x="0" y="507"/>
                    </a:lnTo>
                    <a:lnTo>
                      <a:pt x="0" y="592"/>
                    </a:lnTo>
                    <a:lnTo>
                      <a:pt x="0" y="676"/>
                    </a:lnTo>
                    <a:lnTo>
                      <a:pt x="0" y="762"/>
                    </a:lnTo>
                    <a:lnTo>
                      <a:pt x="0" y="846"/>
                    </a:lnTo>
                    <a:lnTo>
                      <a:pt x="0" y="930"/>
                    </a:lnTo>
                    <a:lnTo>
                      <a:pt x="0" y="1015"/>
                    </a:lnTo>
                    <a:lnTo>
                      <a:pt x="0" y="1099"/>
                    </a:lnTo>
                    <a:lnTo>
                      <a:pt x="0" y="1183"/>
                    </a:lnTo>
                    <a:lnTo>
                      <a:pt x="0" y="1269"/>
                    </a:lnTo>
                    <a:lnTo>
                      <a:pt x="0" y="1353"/>
                    </a:lnTo>
                    <a:lnTo>
                      <a:pt x="86" y="1353"/>
                    </a:lnTo>
                    <a:lnTo>
                      <a:pt x="171" y="1353"/>
                    </a:lnTo>
                    <a:lnTo>
                      <a:pt x="256" y="1353"/>
                    </a:lnTo>
                    <a:lnTo>
                      <a:pt x="342" y="1353"/>
                    </a:lnTo>
                    <a:lnTo>
                      <a:pt x="428" y="1353"/>
                    </a:lnTo>
                    <a:lnTo>
                      <a:pt x="513" y="1353"/>
                    </a:lnTo>
                    <a:lnTo>
                      <a:pt x="598" y="1353"/>
                    </a:lnTo>
                    <a:lnTo>
                      <a:pt x="683" y="1353"/>
                    </a:lnTo>
                    <a:lnTo>
                      <a:pt x="768" y="1353"/>
                    </a:lnTo>
                    <a:lnTo>
                      <a:pt x="854" y="1353"/>
                    </a:lnTo>
                    <a:lnTo>
                      <a:pt x="939" y="1353"/>
                    </a:lnTo>
                    <a:lnTo>
                      <a:pt x="1025" y="1353"/>
                    </a:lnTo>
                    <a:lnTo>
                      <a:pt x="1110" y="1353"/>
                    </a:lnTo>
                    <a:lnTo>
                      <a:pt x="1196" y="1353"/>
                    </a:lnTo>
                    <a:lnTo>
                      <a:pt x="1281" y="1353"/>
                    </a:lnTo>
                    <a:lnTo>
                      <a:pt x="1366" y="1353"/>
                    </a:lnTo>
                    <a:close/>
                  </a:path>
                </a:pathLst>
              </a:custGeom>
              <a:solidFill>
                <a:srgbClr val="AFC4E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55" name="Rectangle 36"/>
              <p:cNvSpPr>
                <a:spLocks noChangeArrowheads="1"/>
              </p:cNvSpPr>
              <p:nvPr/>
            </p:nvSpPr>
            <p:spPr bwMode="auto">
              <a:xfrm>
                <a:off x="9693440" y="-415000"/>
                <a:ext cx="222848" cy="288000"/>
              </a:xfrm>
              <a:prstGeom prst="rect">
                <a:avLst/>
              </a:prstGeom>
              <a:solidFill>
                <a:srgbClr val="C0D0F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nvGrpSpPr>
            <p:cNvPr id="105" name="Grupo 104"/>
            <p:cNvGrpSpPr/>
            <p:nvPr/>
          </p:nvGrpSpPr>
          <p:grpSpPr>
            <a:xfrm>
              <a:off x="10240199" y="4809723"/>
              <a:ext cx="1335600" cy="288000"/>
              <a:chOff x="5398527" y="6984214"/>
              <a:chExt cx="1335600" cy="288000"/>
            </a:xfrm>
          </p:grpSpPr>
          <p:sp>
            <p:nvSpPr>
              <p:cNvPr id="144" name="Rectangle 47"/>
              <p:cNvSpPr>
                <a:spLocks noChangeArrowheads="1"/>
              </p:cNvSpPr>
              <p:nvPr/>
            </p:nvSpPr>
            <p:spPr bwMode="auto">
              <a:xfrm>
                <a:off x="5398527" y="6984214"/>
                <a:ext cx="223315" cy="288000"/>
              </a:xfrm>
              <a:prstGeom prst="rect">
                <a:avLst/>
              </a:prstGeom>
              <a:solidFill>
                <a:srgbClr val="1DC24B"/>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45" name="Freeform 49"/>
              <p:cNvSpPr>
                <a:spLocks/>
              </p:cNvSpPr>
              <p:nvPr/>
            </p:nvSpPr>
            <p:spPr bwMode="auto">
              <a:xfrm>
                <a:off x="5620820"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32C85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6" name="Freeform 50"/>
              <p:cNvSpPr>
                <a:spLocks/>
              </p:cNvSpPr>
              <p:nvPr/>
            </p:nvSpPr>
            <p:spPr bwMode="auto">
              <a:xfrm>
                <a:off x="5843114" y="6984214"/>
                <a:ext cx="224133"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47CE6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7" name="Freeform 51"/>
              <p:cNvSpPr>
                <a:spLocks/>
              </p:cNvSpPr>
              <p:nvPr/>
            </p:nvSpPr>
            <p:spPr bwMode="auto">
              <a:xfrm>
                <a:off x="6066225"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6"/>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6"/>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5DD37E"/>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8" name="Freeform 52"/>
              <p:cNvSpPr>
                <a:spLocks/>
              </p:cNvSpPr>
              <p:nvPr/>
            </p:nvSpPr>
            <p:spPr bwMode="auto">
              <a:xfrm>
                <a:off x="6288518" y="6984214"/>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6"/>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72D98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9" name="Rectangle 53"/>
              <p:cNvSpPr>
                <a:spLocks noChangeArrowheads="1"/>
              </p:cNvSpPr>
              <p:nvPr/>
            </p:nvSpPr>
            <p:spPr bwMode="auto">
              <a:xfrm>
                <a:off x="6510812" y="6984214"/>
                <a:ext cx="223315" cy="288000"/>
              </a:xfrm>
              <a:prstGeom prst="rect">
                <a:avLst/>
              </a:prstGeom>
              <a:solidFill>
                <a:srgbClr val="87DF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6" name="Grupo 105"/>
            <p:cNvGrpSpPr/>
            <p:nvPr/>
          </p:nvGrpSpPr>
          <p:grpSpPr>
            <a:xfrm>
              <a:off x="10240199" y="5435626"/>
              <a:ext cx="1335600" cy="288000"/>
              <a:chOff x="6782514" y="6984214"/>
              <a:chExt cx="1335600" cy="288000"/>
            </a:xfrm>
          </p:grpSpPr>
          <p:sp>
            <p:nvSpPr>
              <p:cNvPr id="138" name="Rectangle 48"/>
              <p:cNvSpPr>
                <a:spLocks noChangeArrowheads="1"/>
              </p:cNvSpPr>
              <p:nvPr/>
            </p:nvSpPr>
            <p:spPr bwMode="auto">
              <a:xfrm>
                <a:off x="6782514" y="6984214"/>
                <a:ext cx="223315" cy="288000"/>
              </a:xfrm>
              <a:prstGeom prst="rect">
                <a:avLst/>
              </a:prstGeom>
              <a:solidFill>
                <a:srgbClr val="BC324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9" name="Freeform 54"/>
              <p:cNvSpPr>
                <a:spLocks/>
              </p:cNvSpPr>
              <p:nvPr/>
            </p:nvSpPr>
            <p:spPr bwMode="auto">
              <a:xfrm>
                <a:off x="7004807"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C2455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0" name="Freeform 55"/>
              <p:cNvSpPr>
                <a:spLocks/>
              </p:cNvSpPr>
              <p:nvPr/>
            </p:nvSpPr>
            <p:spPr bwMode="auto">
              <a:xfrm>
                <a:off x="7227101" y="6984214"/>
                <a:ext cx="224133"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C8586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1" name="Freeform 56"/>
              <p:cNvSpPr>
                <a:spLocks/>
              </p:cNvSpPr>
              <p:nvPr/>
            </p:nvSpPr>
            <p:spPr bwMode="auto">
              <a:xfrm>
                <a:off x="7450212"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7"/>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7"/>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CF6C7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2" name="Freeform 57"/>
              <p:cNvSpPr>
                <a:spLocks/>
              </p:cNvSpPr>
              <p:nvPr/>
            </p:nvSpPr>
            <p:spPr bwMode="auto">
              <a:xfrm>
                <a:off x="7672505" y="6984214"/>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7"/>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D57F8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3" name="Rectangle 58"/>
              <p:cNvSpPr>
                <a:spLocks noChangeArrowheads="1"/>
              </p:cNvSpPr>
              <p:nvPr/>
            </p:nvSpPr>
            <p:spPr bwMode="auto">
              <a:xfrm>
                <a:off x="7894799" y="6984214"/>
                <a:ext cx="223315" cy="288000"/>
              </a:xfrm>
              <a:prstGeom prst="rect">
                <a:avLst/>
              </a:prstGeom>
              <a:solidFill>
                <a:srgbClr val="DB929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7" name="Grupo 106"/>
            <p:cNvGrpSpPr/>
            <p:nvPr/>
          </p:nvGrpSpPr>
          <p:grpSpPr>
            <a:xfrm>
              <a:off x="10240199" y="3836071"/>
              <a:ext cx="1335600" cy="288000"/>
              <a:chOff x="2618917" y="6987532"/>
              <a:chExt cx="1335600" cy="288000"/>
            </a:xfrm>
          </p:grpSpPr>
          <p:sp>
            <p:nvSpPr>
              <p:cNvPr id="132" name="Rectangle 47"/>
              <p:cNvSpPr>
                <a:spLocks noChangeArrowheads="1"/>
              </p:cNvSpPr>
              <p:nvPr/>
            </p:nvSpPr>
            <p:spPr bwMode="auto">
              <a:xfrm>
                <a:off x="2618917" y="6987532"/>
                <a:ext cx="223315" cy="288000"/>
              </a:xfrm>
              <a:prstGeom prst="rect">
                <a:avLst/>
              </a:prstGeom>
              <a:solidFill>
                <a:srgbClr val="FF89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3" name="Freeform 49"/>
              <p:cNvSpPr>
                <a:spLocks/>
              </p:cNvSpPr>
              <p:nvPr/>
            </p:nvSpPr>
            <p:spPr bwMode="auto">
              <a:xfrm>
                <a:off x="2841210"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FF970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4" name="Freeform 50"/>
              <p:cNvSpPr>
                <a:spLocks/>
              </p:cNvSpPr>
              <p:nvPr/>
            </p:nvSpPr>
            <p:spPr bwMode="auto">
              <a:xfrm>
                <a:off x="3063504" y="6987532"/>
                <a:ext cx="224133"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6"/>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FFA51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5" name="Freeform 51"/>
              <p:cNvSpPr>
                <a:spLocks/>
              </p:cNvSpPr>
              <p:nvPr/>
            </p:nvSpPr>
            <p:spPr bwMode="auto">
              <a:xfrm>
                <a:off x="3286615"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6"/>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6"/>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FFB21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6" name="Freeform 52"/>
              <p:cNvSpPr>
                <a:spLocks/>
              </p:cNvSpPr>
              <p:nvPr/>
            </p:nvSpPr>
            <p:spPr bwMode="auto">
              <a:xfrm>
                <a:off x="3508908" y="6987532"/>
                <a:ext cx="223315" cy="288000"/>
              </a:xfrm>
              <a:custGeom>
                <a:avLst/>
                <a:gdLst/>
                <a:ahLst/>
                <a:cxnLst>
                  <a:cxn ang="0">
                    <a:pos x="0" y="1281"/>
                  </a:cxn>
                  <a:cxn ang="0">
                    <a:pos x="0" y="1110"/>
                  </a:cxn>
                  <a:cxn ang="0">
                    <a:pos x="0" y="939"/>
                  </a:cxn>
                  <a:cxn ang="0">
                    <a:pos x="0" y="769"/>
                  </a:cxn>
                  <a:cxn ang="0">
                    <a:pos x="0" y="598"/>
                  </a:cxn>
                  <a:cxn ang="0">
                    <a:pos x="0" y="426"/>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6"/>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6"/>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6"/>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FFC027"/>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7" name="Rectangle 53"/>
              <p:cNvSpPr>
                <a:spLocks noChangeArrowheads="1"/>
              </p:cNvSpPr>
              <p:nvPr/>
            </p:nvSpPr>
            <p:spPr bwMode="auto">
              <a:xfrm>
                <a:off x="3731202" y="6987532"/>
                <a:ext cx="223315" cy="288000"/>
              </a:xfrm>
              <a:prstGeom prst="rect">
                <a:avLst/>
              </a:prstGeom>
              <a:solidFill>
                <a:srgbClr val="FFCE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08" name="Grupo 107"/>
            <p:cNvGrpSpPr/>
            <p:nvPr/>
          </p:nvGrpSpPr>
          <p:grpSpPr>
            <a:xfrm>
              <a:off x="10240199" y="4183820"/>
              <a:ext cx="1335600" cy="288000"/>
              <a:chOff x="4011226" y="6987532"/>
              <a:chExt cx="1335600" cy="288000"/>
            </a:xfrm>
          </p:grpSpPr>
          <p:sp>
            <p:nvSpPr>
              <p:cNvPr id="126" name="Rectangle 48"/>
              <p:cNvSpPr>
                <a:spLocks noChangeArrowheads="1"/>
              </p:cNvSpPr>
              <p:nvPr/>
            </p:nvSpPr>
            <p:spPr bwMode="auto">
              <a:xfrm>
                <a:off x="4011226" y="6987532"/>
                <a:ext cx="223315" cy="288000"/>
              </a:xfrm>
              <a:prstGeom prst="rect">
                <a:avLst/>
              </a:prstGeom>
              <a:solidFill>
                <a:srgbClr val="A73C8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27" name="Freeform 54"/>
              <p:cNvSpPr>
                <a:spLocks/>
              </p:cNvSpPr>
              <p:nvPr/>
            </p:nvSpPr>
            <p:spPr bwMode="auto">
              <a:xfrm>
                <a:off x="4233519"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6" y="0"/>
                  </a:cxn>
                  <a:cxn ang="0">
                    <a:pos x="427" y="0"/>
                  </a:cxn>
                  <a:cxn ang="0">
                    <a:pos x="598"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8" y="1366"/>
                  </a:cxn>
                  <a:cxn ang="0">
                    <a:pos x="427" y="1366"/>
                  </a:cxn>
                  <a:cxn ang="0">
                    <a:pos x="256"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6" y="0"/>
                    </a:lnTo>
                    <a:lnTo>
                      <a:pt x="342" y="0"/>
                    </a:lnTo>
                    <a:lnTo>
                      <a:pt x="427" y="0"/>
                    </a:lnTo>
                    <a:lnTo>
                      <a:pt x="512" y="0"/>
                    </a:lnTo>
                    <a:lnTo>
                      <a:pt x="598"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8" y="1366"/>
                    </a:lnTo>
                    <a:lnTo>
                      <a:pt x="512" y="1366"/>
                    </a:lnTo>
                    <a:lnTo>
                      <a:pt x="427" y="1366"/>
                    </a:lnTo>
                    <a:lnTo>
                      <a:pt x="342" y="1366"/>
                    </a:lnTo>
                    <a:lnTo>
                      <a:pt x="256" y="1366"/>
                    </a:lnTo>
                    <a:lnTo>
                      <a:pt x="170" y="1366"/>
                    </a:lnTo>
                    <a:lnTo>
                      <a:pt x="85" y="1366"/>
                    </a:lnTo>
                    <a:lnTo>
                      <a:pt x="0" y="1366"/>
                    </a:lnTo>
                    <a:close/>
                  </a:path>
                </a:pathLst>
              </a:custGeom>
              <a:solidFill>
                <a:srgbClr val="AE4A9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8" name="Freeform 55"/>
              <p:cNvSpPr>
                <a:spLocks/>
              </p:cNvSpPr>
              <p:nvPr/>
            </p:nvSpPr>
            <p:spPr bwMode="auto">
              <a:xfrm>
                <a:off x="4455813" y="6987532"/>
                <a:ext cx="224133"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6" y="86"/>
                  </a:cxn>
                  <a:cxn ang="0">
                    <a:pos x="1366" y="256"/>
                  </a:cxn>
                  <a:cxn ang="0">
                    <a:pos x="1366" y="427"/>
                  </a:cxn>
                  <a:cxn ang="0">
                    <a:pos x="1366" y="598"/>
                  </a:cxn>
                  <a:cxn ang="0">
                    <a:pos x="1366" y="769"/>
                  </a:cxn>
                  <a:cxn ang="0">
                    <a:pos x="1366" y="939"/>
                  </a:cxn>
                  <a:cxn ang="0">
                    <a:pos x="1366" y="1110"/>
                  </a:cxn>
                  <a:cxn ang="0">
                    <a:pos x="1366"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2" y="0"/>
                    </a:lnTo>
                    <a:lnTo>
                      <a:pt x="427" y="0"/>
                    </a:lnTo>
                    <a:lnTo>
                      <a:pt x="512" y="0"/>
                    </a:lnTo>
                    <a:lnTo>
                      <a:pt x="597" y="0"/>
                    </a:lnTo>
                    <a:lnTo>
                      <a:pt x="683" y="0"/>
                    </a:lnTo>
                    <a:lnTo>
                      <a:pt x="768" y="0"/>
                    </a:lnTo>
                    <a:lnTo>
                      <a:pt x="853" y="0"/>
                    </a:lnTo>
                    <a:lnTo>
                      <a:pt x="938" y="0"/>
                    </a:lnTo>
                    <a:lnTo>
                      <a:pt x="1025" y="0"/>
                    </a:lnTo>
                    <a:lnTo>
                      <a:pt x="1110" y="0"/>
                    </a:lnTo>
                    <a:lnTo>
                      <a:pt x="1195" y="0"/>
                    </a:lnTo>
                    <a:lnTo>
                      <a:pt x="1280"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0" y="1366"/>
                    </a:lnTo>
                    <a:lnTo>
                      <a:pt x="1195" y="1366"/>
                    </a:lnTo>
                    <a:lnTo>
                      <a:pt x="1110" y="1366"/>
                    </a:lnTo>
                    <a:lnTo>
                      <a:pt x="1025" y="1366"/>
                    </a:lnTo>
                    <a:lnTo>
                      <a:pt x="938" y="1366"/>
                    </a:lnTo>
                    <a:lnTo>
                      <a:pt x="853" y="1366"/>
                    </a:lnTo>
                    <a:lnTo>
                      <a:pt x="768" y="1366"/>
                    </a:lnTo>
                    <a:lnTo>
                      <a:pt x="683" y="1366"/>
                    </a:lnTo>
                    <a:lnTo>
                      <a:pt x="597" y="1366"/>
                    </a:lnTo>
                    <a:lnTo>
                      <a:pt x="512" y="1366"/>
                    </a:lnTo>
                    <a:lnTo>
                      <a:pt x="427" y="1366"/>
                    </a:lnTo>
                    <a:lnTo>
                      <a:pt x="342" y="1366"/>
                    </a:lnTo>
                    <a:lnTo>
                      <a:pt x="255" y="1366"/>
                    </a:lnTo>
                    <a:lnTo>
                      <a:pt x="170" y="1366"/>
                    </a:lnTo>
                    <a:lnTo>
                      <a:pt x="85" y="1366"/>
                    </a:lnTo>
                    <a:lnTo>
                      <a:pt x="0" y="1366"/>
                    </a:lnTo>
                    <a:close/>
                  </a:path>
                </a:pathLst>
              </a:custGeom>
              <a:solidFill>
                <a:srgbClr val="B5589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9" name="Freeform 56"/>
              <p:cNvSpPr>
                <a:spLocks/>
              </p:cNvSpPr>
              <p:nvPr/>
            </p:nvSpPr>
            <p:spPr bwMode="auto">
              <a:xfrm>
                <a:off x="4678924"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5" y="0"/>
                  </a:cxn>
                  <a:cxn ang="0">
                    <a:pos x="255" y="0"/>
                  </a:cxn>
                  <a:cxn ang="0">
                    <a:pos x="427" y="0"/>
                  </a:cxn>
                  <a:cxn ang="0">
                    <a:pos x="597" y="0"/>
                  </a:cxn>
                  <a:cxn ang="0">
                    <a:pos x="768" y="0"/>
                  </a:cxn>
                  <a:cxn ang="0">
                    <a:pos x="938" y="0"/>
                  </a:cxn>
                  <a:cxn ang="0">
                    <a:pos x="1110" y="0"/>
                  </a:cxn>
                  <a:cxn ang="0">
                    <a:pos x="1280" y="0"/>
                  </a:cxn>
                  <a:cxn ang="0">
                    <a:pos x="1365" y="86"/>
                  </a:cxn>
                  <a:cxn ang="0">
                    <a:pos x="1365" y="256"/>
                  </a:cxn>
                  <a:cxn ang="0">
                    <a:pos x="1365" y="427"/>
                  </a:cxn>
                  <a:cxn ang="0">
                    <a:pos x="1365" y="598"/>
                  </a:cxn>
                  <a:cxn ang="0">
                    <a:pos x="1365" y="769"/>
                  </a:cxn>
                  <a:cxn ang="0">
                    <a:pos x="1365" y="939"/>
                  </a:cxn>
                  <a:cxn ang="0">
                    <a:pos x="1365" y="1110"/>
                  </a:cxn>
                  <a:cxn ang="0">
                    <a:pos x="1365" y="1281"/>
                  </a:cxn>
                  <a:cxn ang="0">
                    <a:pos x="1280" y="1366"/>
                  </a:cxn>
                  <a:cxn ang="0">
                    <a:pos x="1110" y="1366"/>
                  </a:cxn>
                  <a:cxn ang="0">
                    <a:pos x="938" y="1366"/>
                  </a:cxn>
                  <a:cxn ang="0">
                    <a:pos x="768" y="1366"/>
                  </a:cxn>
                  <a:cxn ang="0">
                    <a:pos x="597" y="1366"/>
                  </a:cxn>
                  <a:cxn ang="0">
                    <a:pos x="427" y="1366"/>
                  </a:cxn>
                  <a:cxn ang="0">
                    <a:pos x="255" y="1366"/>
                  </a:cxn>
                  <a:cxn ang="0">
                    <a:pos x="85" y="1366"/>
                  </a:cxn>
                </a:cxnLst>
                <a:rect l="0" t="0" r="r" b="b"/>
                <a:pathLst>
                  <a:path w="1365"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5" y="0"/>
                    </a:lnTo>
                    <a:lnTo>
                      <a:pt x="170" y="0"/>
                    </a:lnTo>
                    <a:lnTo>
                      <a:pt x="255" y="0"/>
                    </a:lnTo>
                    <a:lnTo>
                      <a:pt x="341" y="0"/>
                    </a:lnTo>
                    <a:lnTo>
                      <a:pt x="427" y="0"/>
                    </a:lnTo>
                    <a:lnTo>
                      <a:pt x="512" y="0"/>
                    </a:lnTo>
                    <a:lnTo>
                      <a:pt x="597" y="0"/>
                    </a:lnTo>
                    <a:lnTo>
                      <a:pt x="682" y="0"/>
                    </a:lnTo>
                    <a:lnTo>
                      <a:pt x="768" y="0"/>
                    </a:lnTo>
                    <a:lnTo>
                      <a:pt x="853" y="0"/>
                    </a:lnTo>
                    <a:lnTo>
                      <a:pt x="938" y="0"/>
                    </a:lnTo>
                    <a:lnTo>
                      <a:pt x="1024" y="0"/>
                    </a:lnTo>
                    <a:lnTo>
                      <a:pt x="1110" y="0"/>
                    </a:lnTo>
                    <a:lnTo>
                      <a:pt x="1195" y="0"/>
                    </a:lnTo>
                    <a:lnTo>
                      <a:pt x="1280" y="0"/>
                    </a:lnTo>
                    <a:lnTo>
                      <a:pt x="1365" y="0"/>
                    </a:lnTo>
                    <a:lnTo>
                      <a:pt x="1365" y="86"/>
                    </a:lnTo>
                    <a:lnTo>
                      <a:pt x="1365" y="171"/>
                    </a:lnTo>
                    <a:lnTo>
                      <a:pt x="1365" y="256"/>
                    </a:lnTo>
                    <a:lnTo>
                      <a:pt x="1365" y="341"/>
                    </a:lnTo>
                    <a:lnTo>
                      <a:pt x="1365" y="427"/>
                    </a:lnTo>
                    <a:lnTo>
                      <a:pt x="1365" y="512"/>
                    </a:lnTo>
                    <a:lnTo>
                      <a:pt x="1365" y="598"/>
                    </a:lnTo>
                    <a:lnTo>
                      <a:pt x="1365" y="683"/>
                    </a:lnTo>
                    <a:lnTo>
                      <a:pt x="1365" y="769"/>
                    </a:lnTo>
                    <a:lnTo>
                      <a:pt x="1365" y="854"/>
                    </a:lnTo>
                    <a:lnTo>
                      <a:pt x="1365" y="939"/>
                    </a:lnTo>
                    <a:lnTo>
                      <a:pt x="1365" y="1024"/>
                    </a:lnTo>
                    <a:lnTo>
                      <a:pt x="1365" y="1110"/>
                    </a:lnTo>
                    <a:lnTo>
                      <a:pt x="1365" y="1195"/>
                    </a:lnTo>
                    <a:lnTo>
                      <a:pt x="1365" y="1281"/>
                    </a:lnTo>
                    <a:lnTo>
                      <a:pt x="1365" y="1366"/>
                    </a:lnTo>
                    <a:lnTo>
                      <a:pt x="1280" y="1366"/>
                    </a:lnTo>
                    <a:lnTo>
                      <a:pt x="1195" y="1366"/>
                    </a:lnTo>
                    <a:lnTo>
                      <a:pt x="1110" y="1366"/>
                    </a:lnTo>
                    <a:lnTo>
                      <a:pt x="1024" y="1366"/>
                    </a:lnTo>
                    <a:lnTo>
                      <a:pt x="938" y="1366"/>
                    </a:lnTo>
                    <a:lnTo>
                      <a:pt x="853" y="1366"/>
                    </a:lnTo>
                    <a:lnTo>
                      <a:pt x="768" y="1366"/>
                    </a:lnTo>
                    <a:lnTo>
                      <a:pt x="682" y="1366"/>
                    </a:lnTo>
                    <a:lnTo>
                      <a:pt x="597" y="1366"/>
                    </a:lnTo>
                    <a:lnTo>
                      <a:pt x="512" y="1366"/>
                    </a:lnTo>
                    <a:lnTo>
                      <a:pt x="427" y="1366"/>
                    </a:lnTo>
                    <a:lnTo>
                      <a:pt x="341" y="1366"/>
                    </a:lnTo>
                    <a:lnTo>
                      <a:pt x="255" y="1366"/>
                    </a:lnTo>
                    <a:lnTo>
                      <a:pt x="170" y="1366"/>
                    </a:lnTo>
                    <a:lnTo>
                      <a:pt x="85" y="1366"/>
                    </a:lnTo>
                    <a:lnTo>
                      <a:pt x="0" y="1366"/>
                    </a:lnTo>
                    <a:close/>
                  </a:path>
                </a:pathLst>
              </a:custGeom>
              <a:solidFill>
                <a:srgbClr val="BD67A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0" name="Freeform 57"/>
              <p:cNvSpPr>
                <a:spLocks/>
              </p:cNvSpPr>
              <p:nvPr/>
            </p:nvSpPr>
            <p:spPr bwMode="auto">
              <a:xfrm>
                <a:off x="4901217" y="6987532"/>
                <a:ext cx="223315" cy="288000"/>
              </a:xfrm>
              <a:custGeom>
                <a:avLst/>
                <a:gdLst/>
                <a:ahLst/>
                <a:cxnLst>
                  <a:cxn ang="0">
                    <a:pos x="0" y="1281"/>
                  </a:cxn>
                  <a:cxn ang="0">
                    <a:pos x="0" y="1110"/>
                  </a:cxn>
                  <a:cxn ang="0">
                    <a:pos x="0" y="939"/>
                  </a:cxn>
                  <a:cxn ang="0">
                    <a:pos x="0" y="769"/>
                  </a:cxn>
                  <a:cxn ang="0">
                    <a:pos x="0" y="598"/>
                  </a:cxn>
                  <a:cxn ang="0">
                    <a:pos x="0" y="427"/>
                  </a:cxn>
                  <a:cxn ang="0">
                    <a:pos x="0" y="256"/>
                  </a:cxn>
                  <a:cxn ang="0">
                    <a:pos x="0" y="86"/>
                  </a:cxn>
                  <a:cxn ang="0">
                    <a:pos x="86" y="0"/>
                  </a:cxn>
                  <a:cxn ang="0">
                    <a:pos x="256" y="0"/>
                  </a:cxn>
                  <a:cxn ang="0">
                    <a:pos x="428" y="0"/>
                  </a:cxn>
                  <a:cxn ang="0">
                    <a:pos x="598" y="0"/>
                  </a:cxn>
                  <a:cxn ang="0">
                    <a:pos x="768" y="0"/>
                  </a:cxn>
                  <a:cxn ang="0">
                    <a:pos x="939" y="0"/>
                  </a:cxn>
                  <a:cxn ang="0">
                    <a:pos x="1110" y="0"/>
                  </a:cxn>
                  <a:cxn ang="0">
                    <a:pos x="1281" y="0"/>
                  </a:cxn>
                  <a:cxn ang="0">
                    <a:pos x="1366" y="86"/>
                  </a:cxn>
                  <a:cxn ang="0">
                    <a:pos x="1366" y="256"/>
                  </a:cxn>
                  <a:cxn ang="0">
                    <a:pos x="1366" y="427"/>
                  </a:cxn>
                  <a:cxn ang="0">
                    <a:pos x="1366" y="598"/>
                  </a:cxn>
                  <a:cxn ang="0">
                    <a:pos x="1366" y="769"/>
                  </a:cxn>
                  <a:cxn ang="0">
                    <a:pos x="1366" y="939"/>
                  </a:cxn>
                  <a:cxn ang="0">
                    <a:pos x="1366" y="1110"/>
                  </a:cxn>
                  <a:cxn ang="0">
                    <a:pos x="1366" y="1281"/>
                  </a:cxn>
                  <a:cxn ang="0">
                    <a:pos x="1281" y="1366"/>
                  </a:cxn>
                  <a:cxn ang="0">
                    <a:pos x="1110" y="1366"/>
                  </a:cxn>
                  <a:cxn ang="0">
                    <a:pos x="939" y="1366"/>
                  </a:cxn>
                  <a:cxn ang="0">
                    <a:pos x="768" y="1366"/>
                  </a:cxn>
                  <a:cxn ang="0">
                    <a:pos x="598" y="1366"/>
                  </a:cxn>
                  <a:cxn ang="0">
                    <a:pos x="428" y="1366"/>
                  </a:cxn>
                  <a:cxn ang="0">
                    <a:pos x="256" y="1366"/>
                  </a:cxn>
                  <a:cxn ang="0">
                    <a:pos x="86" y="1366"/>
                  </a:cxn>
                </a:cxnLst>
                <a:rect l="0" t="0" r="r" b="b"/>
                <a:pathLst>
                  <a:path w="1366" h="1366">
                    <a:moveTo>
                      <a:pt x="0" y="1366"/>
                    </a:moveTo>
                    <a:lnTo>
                      <a:pt x="0" y="1281"/>
                    </a:lnTo>
                    <a:lnTo>
                      <a:pt x="0" y="1195"/>
                    </a:lnTo>
                    <a:lnTo>
                      <a:pt x="0" y="1110"/>
                    </a:lnTo>
                    <a:lnTo>
                      <a:pt x="0" y="1024"/>
                    </a:lnTo>
                    <a:lnTo>
                      <a:pt x="0" y="939"/>
                    </a:lnTo>
                    <a:lnTo>
                      <a:pt x="0" y="854"/>
                    </a:lnTo>
                    <a:lnTo>
                      <a:pt x="0" y="769"/>
                    </a:lnTo>
                    <a:lnTo>
                      <a:pt x="0" y="683"/>
                    </a:lnTo>
                    <a:lnTo>
                      <a:pt x="0" y="598"/>
                    </a:lnTo>
                    <a:lnTo>
                      <a:pt x="0" y="512"/>
                    </a:lnTo>
                    <a:lnTo>
                      <a:pt x="0" y="427"/>
                    </a:lnTo>
                    <a:lnTo>
                      <a:pt x="0" y="341"/>
                    </a:lnTo>
                    <a:lnTo>
                      <a:pt x="0" y="256"/>
                    </a:lnTo>
                    <a:lnTo>
                      <a:pt x="0" y="171"/>
                    </a:lnTo>
                    <a:lnTo>
                      <a:pt x="0" y="86"/>
                    </a:lnTo>
                    <a:lnTo>
                      <a:pt x="0" y="0"/>
                    </a:lnTo>
                    <a:lnTo>
                      <a:pt x="86" y="0"/>
                    </a:lnTo>
                    <a:lnTo>
                      <a:pt x="171" y="0"/>
                    </a:lnTo>
                    <a:lnTo>
                      <a:pt x="256" y="0"/>
                    </a:lnTo>
                    <a:lnTo>
                      <a:pt x="342" y="0"/>
                    </a:lnTo>
                    <a:lnTo>
                      <a:pt x="428" y="0"/>
                    </a:lnTo>
                    <a:lnTo>
                      <a:pt x="513" y="0"/>
                    </a:lnTo>
                    <a:lnTo>
                      <a:pt x="598" y="0"/>
                    </a:lnTo>
                    <a:lnTo>
                      <a:pt x="683" y="0"/>
                    </a:lnTo>
                    <a:lnTo>
                      <a:pt x="768" y="0"/>
                    </a:lnTo>
                    <a:lnTo>
                      <a:pt x="854" y="0"/>
                    </a:lnTo>
                    <a:lnTo>
                      <a:pt x="939" y="0"/>
                    </a:lnTo>
                    <a:lnTo>
                      <a:pt x="1025" y="0"/>
                    </a:lnTo>
                    <a:lnTo>
                      <a:pt x="1110" y="0"/>
                    </a:lnTo>
                    <a:lnTo>
                      <a:pt x="1196" y="0"/>
                    </a:lnTo>
                    <a:lnTo>
                      <a:pt x="1281" y="0"/>
                    </a:lnTo>
                    <a:lnTo>
                      <a:pt x="1366" y="0"/>
                    </a:lnTo>
                    <a:lnTo>
                      <a:pt x="1366" y="86"/>
                    </a:lnTo>
                    <a:lnTo>
                      <a:pt x="1366" y="171"/>
                    </a:lnTo>
                    <a:lnTo>
                      <a:pt x="1366" y="256"/>
                    </a:lnTo>
                    <a:lnTo>
                      <a:pt x="1366" y="341"/>
                    </a:lnTo>
                    <a:lnTo>
                      <a:pt x="1366" y="427"/>
                    </a:lnTo>
                    <a:lnTo>
                      <a:pt x="1366" y="512"/>
                    </a:lnTo>
                    <a:lnTo>
                      <a:pt x="1366" y="598"/>
                    </a:lnTo>
                    <a:lnTo>
                      <a:pt x="1366" y="683"/>
                    </a:lnTo>
                    <a:lnTo>
                      <a:pt x="1366" y="769"/>
                    </a:lnTo>
                    <a:lnTo>
                      <a:pt x="1366" y="854"/>
                    </a:lnTo>
                    <a:lnTo>
                      <a:pt x="1366" y="939"/>
                    </a:lnTo>
                    <a:lnTo>
                      <a:pt x="1366" y="1024"/>
                    </a:lnTo>
                    <a:lnTo>
                      <a:pt x="1366" y="1110"/>
                    </a:lnTo>
                    <a:lnTo>
                      <a:pt x="1366" y="1195"/>
                    </a:lnTo>
                    <a:lnTo>
                      <a:pt x="1366" y="1281"/>
                    </a:lnTo>
                    <a:lnTo>
                      <a:pt x="1366" y="1366"/>
                    </a:lnTo>
                    <a:lnTo>
                      <a:pt x="1281" y="1366"/>
                    </a:lnTo>
                    <a:lnTo>
                      <a:pt x="1196" y="1366"/>
                    </a:lnTo>
                    <a:lnTo>
                      <a:pt x="1110" y="1366"/>
                    </a:lnTo>
                    <a:lnTo>
                      <a:pt x="1025" y="1366"/>
                    </a:lnTo>
                    <a:lnTo>
                      <a:pt x="939" y="1366"/>
                    </a:lnTo>
                    <a:lnTo>
                      <a:pt x="854" y="1366"/>
                    </a:lnTo>
                    <a:lnTo>
                      <a:pt x="768" y="1366"/>
                    </a:lnTo>
                    <a:lnTo>
                      <a:pt x="683" y="1366"/>
                    </a:lnTo>
                    <a:lnTo>
                      <a:pt x="598" y="1366"/>
                    </a:lnTo>
                    <a:lnTo>
                      <a:pt x="513" y="1366"/>
                    </a:lnTo>
                    <a:lnTo>
                      <a:pt x="428" y="1366"/>
                    </a:lnTo>
                    <a:lnTo>
                      <a:pt x="342" y="1366"/>
                    </a:lnTo>
                    <a:lnTo>
                      <a:pt x="256" y="1366"/>
                    </a:lnTo>
                    <a:lnTo>
                      <a:pt x="171" y="1366"/>
                    </a:lnTo>
                    <a:lnTo>
                      <a:pt x="86" y="1366"/>
                    </a:lnTo>
                    <a:lnTo>
                      <a:pt x="0" y="1366"/>
                    </a:lnTo>
                    <a:close/>
                  </a:path>
                </a:pathLst>
              </a:custGeom>
              <a:solidFill>
                <a:srgbClr val="C475A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1" name="Rectangle 58"/>
              <p:cNvSpPr>
                <a:spLocks noChangeArrowheads="1"/>
              </p:cNvSpPr>
              <p:nvPr/>
            </p:nvSpPr>
            <p:spPr bwMode="auto">
              <a:xfrm>
                <a:off x="5123511" y="6987532"/>
                <a:ext cx="223315" cy="288000"/>
              </a:xfrm>
              <a:prstGeom prst="rect">
                <a:avLst/>
              </a:prstGeom>
              <a:solidFill>
                <a:srgbClr val="CB83B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a:p>
            </p:txBody>
          </p:sp>
        </p:grpSp>
        <p:sp>
          <p:nvSpPr>
            <p:cNvPr id="109" name="CaixaDeTexto 108"/>
            <p:cNvSpPr txBox="1"/>
            <p:nvPr/>
          </p:nvSpPr>
          <p:spPr>
            <a:xfrm>
              <a:off x="10241999" y="3557917"/>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Destaque</a:t>
              </a:r>
            </a:p>
          </p:txBody>
        </p:sp>
        <p:sp>
          <p:nvSpPr>
            <p:cNvPr id="110" name="CaixaDeTexto 109"/>
            <p:cNvSpPr txBox="1"/>
            <p:nvPr/>
          </p:nvSpPr>
          <p:spPr>
            <a:xfrm>
              <a:off x="10241999" y="4531569"/>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Positivo</a:t>
              </a:r>
            </a:p>
          </p:txBody>
        </p:sp>
        <p:sp>
          <p:nvSpPr>
            <p:cNvPr id="111" name="CaixaDeTexto 110"/>
            <p:cNvSpPr txBox="1"/>
            <p:nvPr/>
          </p:nvSpPr>
          <p:spPr>
            <a:xfrm>
              <a:off x="10241999" y="5157472"/>
              <a:ext cx="1332000"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Negativo</a:t>
              </a:r>
            </a:p>
          </p:txBody>
        </p:sp>
        <p:grpSp>
          <p:nvGrpSpPr>
            <p:cNvPr id="112" name="Grupo 111"/>
            <p:cNvGrpSpPr/>
            <p:nvPr/>
          </p:nvGrpSpPr>
          <p:grpSpPr>
            <a:xfrm>
              <a:off x="10311319" y="5783372"/>
              <a:ext cx="1193360" cy="507265"/>
              <a:chOff x="10032412" y="5589869"/>
              <a:chExt cx="1193360" cy="507265"/>
            </a:xfrm>
          </p:grpSpPr>
          <p:sp>
            <p:nvSpPr>
              <p:cNvPr id="120" name="CaixaDeTexto 119"/>
              <p:cNvSpPr txBox="1"/>
              <p:nvPr/>
            </p:nvSpPr>
            <p:spPr>
              <a:xfrm>
                <a:off x="10883874" y="5589869"/>
                <a:ext cx="341898"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err="1"/>
                  <a:t>Txt</a:t>
                </a:r>
                <a:endParaRPr lang="pt-BR" sz="1100" dirty="0"/>
              </a:p>
            </p:txBody>
          </p:sp>
          <p:sp>
            <p:nvSpPr>
              <p:cNvPr id="121" name="CaixaDeTexto 120"/>
              <p:cNvSpPr txBox="1"/>
              <p:nvPr/>
            </p:nvSpPr>
            <p:spPr>
              <a:xfrm>
                <a:off x="10032412" y="5589869"/>
                <a:ext cx="701691" cy="218405"/>
              </a:xfrm>
              <a:prstGeom prst="rect">
                <a:avLst/>
              </a:prstGeom>
              <a:noFill/>
              <a:ln>
                <a:noFill/>
              </a:ln>
            </p:spPr>
            <p:txBody>
              <a:bodyPr wrap="square" lIns="72000" tIns="36000" rIns="72000" bIns="36000" rtlCol="0" anchor="t">
                <a:noAutofit/>
              </a:bodyPr>
              <a:lstStyle/>
              <a:p>
                <a:pPr marL="0" indent="0" algn="ctr">
                  <a:spcAft>
                    <a:spcPts val="600"/>
                  </a:spcAft>
                  <a:buFont typeface="Arial" panose="020B0604020202020204" pitchFamily="34" charset="0"/>
                  <a:buNone/>
                </a:pPr>
                <a:r>
                  <a:rPr lang="pt-BR" sz="1100" dirty="0"/>
                  <a:t>Cores TF</a:t>
                </a:r>
              </a:p>
            </p:txBody>
          </p:sp>
          <p:sp>
            <p:nvSpPr>
              <p:cNvPr id="122" name="Rectangle 22"/>
              <p:cNvSpPr>
                <a:spLocks noChangeArrowheads="1"/>
              </p:cNvSpPr>
              <p:nvPr/>
            </p:nvSpPr>
            <p:spPr bwMode="auto">
              <a:xfrm>
                <a:off x="10936088" y="5809134"/>
                <a:ext cx="222848" cy="28800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23" name="Retângulo 122"/>
              <p:cNvSpPr/>
              <p:nvPr/>
            </p:nvSpPr>
            <p:spPr>
              <a:xfrm>
                <a:off x="10481142" y="5809134"/>
                <a:ext cx="223200" cy="288000"/>
              </a:xfrm>
              <a:prstGeom prst="rect">
                <a:avLst/>
              </a:prstGeom>
              <a:solidFill>
                <a:srgbClr val="04567E"/>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4" name="Retângulo 123"/>
              <p:cNvSpPr/>
              <p:nvPr/>
            </p:nvSpPr>
            <p:spPr>
              <a:xfrm>
                <a:off x="10257942" y="5809134"/>
                <a:ext cx="223200" cy="288000"/>
              </a:xfrm>
              <a:prstGeom prst="rect">
                <a:avLst/>
              </a:prstGeom>
              <a:solidFill>
                <a:srgbClr val="03354D"/>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25" name="Retângulo 124"/>
              <p:cNvSpPr/>
              <p:nvPr/>
            </p:nvSpPr>
            <p:spPr>
              <a:xfrm>
                <a:off x="10034742" y="5809134"/>
                <a:ext cx="223200" cy="288000"/>
              </a:xfrm>
              <a:prstGeom prst="rect">
                <a:avLst/>
              </a:prstGeom>
              <a:solidFill>
                <a:srgbClr val="022333"/>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13" name="Grupo 112"/>
            <p:cNvGrpSpPr/>
            <p:nvPr/>
          </p:nvGrpSpPr>
          <p:grpSpPr>
            <a:xfrm>
              <a:off x="10236694" y="2514668"/>
              <a:ext cx="1342611" cy="288000"/>
              <a:chOff x="5805702" y="-414999"/>
              <a:chExt cx="1342611" cy="288000"/>
            </a:xfrm>
          </p:grpSpPr>
          <p:sp>
            <p:nvSpPr>
              <p:cNvPr id="114" name="Rectangle 7"/>
              <p:cNvSpPr>
                <a:spLocks noChangeArrowheads="1"/>
              </p:cNvSpPr>
              <p:nvPr/>
            </p:nvSpPr>
            <p:spPr bwMode="auto">
              <a:xfrm>
                <a:off x="5805702" y="-414999"/>
                <a:ext cx="222848" cy="288000"/>
              </a:xfrm>
              <a:prstGeom prst="rect">
                <a:avLst/>
              </a:prstGeom>
              <a:solidFill>
                <a:srgbClr val="008C8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5" name="Freeform 22"/>
              <p:cNvSpPr>
                <a:spLocks/>
              </p:cNvSpPr>
              <p:nvPr/>
            </p:nvSpPr>
            <p:spPr bwMode="auto">
              <a:xfrm>
                <a:off x="6029655"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8" y="0"/>
                  </a:cxn>
                  <a:cxn ang="0">
                    <a:pos x="427" y="0"/>
                  </a:cxn>
                  <a:cxn ang="0">
                    <a:pos x="256"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6" y="1366"/>
                  </a:cxn>
                  <a:cxn ang="0">
                    <a:pos x="427" y="1366"/>
                  </a:cxn>
                  <a:cxn ang="0">
                    <a:pos x="598"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8" y="0"/>
                    </a:lnTo>
                    <a:lnTo>
                      <a:pt x="512" y="0"/>
                    </a:lnTo>
                    <a:lnTo>
                      <a:pt x="427" y="0"/>
                    </a:lnTo>
                    <a:lnTo>
                      <a:pt x="342" y="0"/>
                    </a:lnTo>
                    <a:lnTo>
                      <a:pt x="256"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6" y="1366"/>
                    </a:lnTo>
                    <a:lnTo>
                      <a:pt x="342" y="1366"/>
                    </a:lnTo>
                    <a:lnTo>
                      <a:pt x="427" y="1366"/>
                    </a:lnTo>
                    <a:lnTo>
                      <a:pt x="512" y="1366"/>
                    </a:lnTo>
                    <a:lnTo>
                      <a:pt x="598"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1D999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6" name="Freeform 23"/>
              <p:cNvSpPr>
                <a:spLocks/>
              </p:cNvSpPr>
              <p:nvPr/>
            </p:nvSpPr>
            <p:spPr bwMode="auto">
              <a:xfrm>
                <a:off x="6253608"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0" y="0"/>
                    </a:lnTo>
                    <a:lnTo>
                      <a:pt x="1195" y="0"/>
                    </a:lnTo>
                    <a:lnTo>
                      <a:pt x="1110" y="0"/>
                    </a:lnTo>
                    <a:lnTo>
                      <a:pt x="1025" y="0"/>
                    </a:lnTo>
                    <a:lnTo>
                      <a:pt x="938" y="0"/>
                    </a:lnTo>
                    <a:lnTo>
                      <a:pt x="853" y="0"/>
                    </a:lnTo>
                    <a:lnTo>
                      <a:pt x="768" y="0"/>
                    </a:lnTo>
                    <a:lnTo>
                      <a:pt x="683" y="0"/>
                    </a:lnTo>
                    <a:lnTo>
                      <a:pt x="597" y="0"/>
                    </a:lnTo>
                    <a:lnTo>
                      <a:pt x="512" y="0"/>
                    </a:lnTo>
                    <a:lnTo>
                      <a:pt x="427" y="0"/>
                    </a:lnTo>
                    <a:lnTo>
                      <a:pt x="342"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5" y="1366"/>
                    </a:lnTo>
                    <a:lnTo>
                      <a:pt x="342" y="1366"/>
                    </a:lnTo>
                    <a:lnTo>
                      <a:pt x="427" y="1366"/>
                    </a:lnTo>
                    <a:lnTo>
                      <a:pt x="512" y="1366"/>
                    </a:lnTo>
                    <a:lnTo>
                      <a:pt x="597" y="1366"/>
                    </a:lnTo>
                    <a:lnTo>
                      <a:pt x="683" y="1366"/>
                    </a:lnTo>
                    <a:lnTo>
                      <a:pt x="768" y="1366"/>
                    </a:lnTo>
                    <a:lnTo>
                      <a:pt x="853" y="1366"/>
                    </a:lnTo>
                    <a:lnTo>
                      <a:pt x="938" y="1366"/>
                    </a:lnTo>
                    <a:lnTo>
                      <a:pt x="1025" y="1366"/>
                    </a:lnTo>
                    <a:lnTo>
                      <a:pt x="1110" y="1366"/>
                    </a:lnTo>
                    <a:lnTo>
                      <a:pt x="1195" y="1366"/>
                    </a:lnTo>
                    <a:lnTo>
                      <a:pt x="1280" y="1366"/>
                    </a:lnTo>
                    <a:lnTo>
                      <a:pt x="1366" y="1366"/>
                    </a:lnTo>
                    <a:close/>
                  </a:path>
                </a:pathLst>
              </a:custGeom>
              <a:solidFill>
                <a:srgbClr val="3AA6A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7" name="Freeform 24"/>
              <p:cNvSpPr>
                <a:spLocks/>
              </p:cNvSpPr>
              <p:nvPr/>
            </p:nvSpPr>
            <p:spPr bwMode="auto">
              <a:xfrm>
                <a:off x="6477561" y="-414999"/>
                <a:ext cx="222848" cy="288000"/>
              </a:xfrm>
              <a:custGeom>
                <a:avLst/>
                <a:gdLst/>
                <a:ahLst/>
                <a:cxnLst>
                  <a:cxn ang="0">
                    <a:pos x="1365" y="1280"/>
                  </a:cxn>
                  <a:cxn ang="0">
                    <a:pos x="1365" y="1110"/>
                  </a:cxn>
                  <a:cxn ang="0">
                    <a:pos x="1365" y="939"/>
                  </a:cxn>
                  <a:cxn ang="0">
                    <a:pos x="1365" y="768"/>
                  </a:cxn>
                  <a:cxn ang="0">
                    <a:pos x="1365" y="597"/>
                  </a:cxn>
                  <a:cxn ang="0">
                    <a:pos x="1365" y="427"/>
                  </a:cxn>
                  <a:cxn ang="0">
                    <a:pos x="1365" y="256"/>
                  </a:cxn>
                  <a:cxn ang="0">
                    <a:pos x="1365" y="85"/>
                  </a:cxn>
                  <a:cxn ang="0">
                    <a:pos x="1280" y="0"/>
                  </a:cxn>
                  <a:cxn ang="0">
                    <a:pos x="1110" y="0"/>
                  </a:cxn>
                  <a:cxn ang="0">
                    <a:pos x="938" y="0"/>
                  </a:cxn>
                  <a:cxn ang="0">
                    <a:pos x="768" y="0"/>
                  </a:cxn>
                  <a:cxn ang="0">
                    <a:pos x="597" y="0"/>
                  </a:cxn>
                  <a:cxn ang="0">
                    <a:pos x="427" y="0"/>
                  </a:cxn>
                  <a:cxn ang="0">
                    <a:pos x="255" y="0"/>
                  </a:cxn>
                  <a:cxn ang="0">
                    <a:pos x="85" y="0"/>
                  </a:cxn>
                  <a:cxn ang="0">
                    <a:pos x="0" y="85"/>
                  </a:cxn>
                  <a:cxn ang="0">
                    <a:pos x="0" y="256"/>
                  </a:cxn>
                  <a:cxn ang="0">
                    <a:pos x="0" y="427"/>
                  </a:cxn>
                  <a:cxn ang="0">
                    <a:pos x="0" y="597"/>
                  </a:cxn>
                  <a:cxn ang="0">
                    <a:pos x="0" y="768"/>
                  </a:cxn>
                  <a:cxn ang="0">
                    <a:pos x="0" y="939"/>
                  </a:cxn>
                  <a:cxn ang="0">
                    <a:pos x="0" y="1110"/>
                  </a:cxn>
                  <a:cxn ang="0">
                    <a:pos x="0" y="1280"/>
                  </a:cxn>
                  <a:cxn ang="0">
                    <a:pos x="85" y="1366"/>
                  </a:cxn>
                  <a:cxn ang="0">
                    <a:pos x="255" y="1366"/>
                  </a:cxn>
                  <a:cxn ang="0">
                    <a:pos x="427" y="1366"/>
                  </a:cxn>
                  <a:cxn ang="0">
                    <a:pos x="597" y="1366"/>
                  </a:cxn>
                  <a:cxn ang="0">
                    <a:pos x="768" y="1366"/>
                  </a:cxn>
                  <a:cxn ang="0">
                    <a:pos x="938" y="1366"/>
                  </a:cxn>
                  <a:cxn ang="0">
                    <a:pos x="1110" y="1366"/>
                  </a:cxn>
                  <a:cxn ang="0">
                    <a:pos x="1280" y="1366"/>
                  </a:cxn>
                </a:cxnLst>
                <a:rect l="0" t="0" r="r" b="b"/>
                <a:pathLst>
                  <a:path w="1365" h="1366">
                    <a:moveTo>
                      <a:pt x="1365" y="1366"/>
                    </a:moveTo>
                    <a:lnTo>
                      <a:pt x="1365" y="1280"/>
                    </a:lnTo>
                    <a:lnTo>
                      <a:pt x="1365" y="1195"/>
                    </a:lnTo>
                    <a:lnTo>
                      <a:pt x="1365" y="1110"/>
                    </a:lnTo>
                    <a:lnTo>
                      <a:pt x="1365" y="1025"/>
                    </a:lnTo>
                    <a:lnTo>
                      <a:pt x="1365" y="939"/>
                    </a:lnTo>
                    <a:lnTo>
                      <a:pt x="1365" y="853"/>
                    </a:lnTo>
                    <a:lnTo>
                      <a:pt x="1365" y="768"/>
                    </a:lnTo>
                    <a:lnTo>
                      <a:pt x="1365" y="683"/>
                    </a:lnTo>
                    <a:lnTo>
                      <a:pt x="1365" y="597"/>
                    </a:lnTo>
                    <a:lnTo>
                      <a:pt x="1365" y="512"/>
                    </a:lnTo>
                    <a:lnTo>
                      <a:pt x="1365" y="427"/>
                    </a:lnTo>
                    <a:lnTo>
                      <a:pt x="1365" y="342"/>
                    </a:lnTo>
                    <a:lnTo>
                      <a:pt x="1365" y="256"/>
                    </a:lnTo>
                    <a:lnTo>
                      <a:pt x="1365" y="170"/>
                    </a:lnTo>
                    <a:lnTo>
                      <a:pt x="1365" y="85"/>
                    </a:lnTo>
                    <a:lnTo>
                      <a:pt x="1365" y="0"/>
                    </a:lnTo>
                    <a:lnTo>
                      <a:pt x="1280" y="0"/>
                    </a:lnTo>
                    <a:lnTo>
                      <a:pt x="1195" y="0"/>
                    </a:lnTo>
                    <a:lnTo>
                      <a:pt x="1110" y="0"/>
                    </a:lnTo>
                    <a:lnTo>
                      <a:pt x="1024" y="0"/>
                    </a:lnTo>
                    <a:lnTo>
                      <a:pt x="938" y="0"/>
                    </a:lnTo>
                    <a:lnTo>
                      <a:pt x="853" y="0"/>
                    </a:lnTo>
                    <a:lnTo>
                      <a:pt x="768" y="0"/>
                    </a:lnTo>
                    <a:lnTo>
                      <a:pt x="682" y="0"/>
                    </a:lnTo>
                    <a:lnTo>
                      <a:pt x="597" y="0"/>
                    </a:lnTo>
                    <a:lnTo>
                      <a:pt x="512" y="0"/>
                    </a:lnTo>
                    <a:lnTo>
                      <a:pt x="427" y="0"/>
                    </a:lnTo>
                    <a:lnTo>
                      <a:pt x="341" y="0"/>
                    </a:lnTo>
                    <a:lnTo>
                      <a:pt x="255" y="0"/>
                    </a:lnTo>
                    <a:lnTo>
                      <a:pt x="170" y="0"/>
                    </a:lnTo>
                    <a:lnTo>
                      <a:pt x="85"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5" y="1366"/>
                    </a:lnTo>
                    <a:lnTo>
                      <a:pt x="170" y="1366"/>
                    </a:lnTo>
                    <a:lnTo>
                      <a:pt x="255" y="1366"/>
                    </a:lnTo>
                    <a:lnTo>
                      <a:pt x="341" y="1366"/>
                    </a:lnTo>
                    <a:lnTo>
                      <a:pt x="427" y="1366"/>
                    </a:lnTo>
                    <a:lnTo>
                      <a:pt x="512" y="1366"/>
                    </a:lnTo>
                    <a:lnTo>
                      <a:pt x="597" y="1366"/>
                    </a:lnTo>
                    <a:lnTo>
                      <a:pt x="682" y="1366"/>
                    </a:lnTo>
                    <a:lnTo>
                      <a:pt x="768" y="1366"/>
                    </a:lnTo>
                    <a:lnTo>
                      <a:pt x="853" y="1366"/>
                    </a:lnTo>
                    <a:lnTo>
                      <a:pt x="938" y="1366"/>
                    </a:lnTo>
                    <a:lnTo>
                      <a:pt x="1024" y="1366"/>
                    </a:lnTo>
                    <a:lnTo>
                      <a:pt x="1110" y="1366"/>
                    </a:lnTo>
                    <a:lnTo>
                      <a:pt x="1195" y="1366"/>
                    </a:lnTo>
                    <a:lnTo>
                      <a:pt x="1280" y="1366"/>
                    </a:lnTo>
                    <a:lnTo>
                      <a:pt x="1365" y="1366"/>
                    </a:lnTo>
                    <a:close/>
                  </a:path>
                </a:pathLst>
              </a:custGeom>
              <a:solidFill>
                <a:srgbClr val="58B4B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8" name="Freeform 25"/>
              <p:cNvSpPr>
                <a:spLocks/>
              </p:cNvSpPr>
              <p:nvPr/>
            </p:nvSpPr>
            <p:spPr bwMode="auto">
              <a:xfrm>
                <a:off x="6701514" y="-414999"/>
                <a:ext cx="222848" cy="288000"/>
              </a:xfrm>
              <a:custGeom>
                <a:avLst/>
                <a:gdLst/>
                <a:ahLst/>
                <a:cxnLst>
                  <a:cxn ang="0">
                    <a:pos x="1366" y="1280"/>
                  </a:cxn>
                  <a:cxn ang="0">
                    <a:pos x="1366" y="1110"/>
                  </a:cxn>
                  <a:cxn ang="0">
                    <a:pos x="1366" y="939"/>
                  </a:cxn>
                  <a:cxn ang="0">
                    <a:pos x="1366" y="768"/>
                  </a:cxn>
                  <a:cxn ang="0">
                    <a:pos x="1366" y="597"/>
                  </a:cxn>
                  <a:cxn ang="0">
                    <a:pos x="1366" y="427"/>
                  </a:cxn>
                  <a:cxn ang="0">
                    <a:pos x="1366" y="256"/>
                  </a:cxn>
                  <a:cxn ang="0">
                    <a:pos x="1366" y="85"/>
                  </a:cxn>
                  <a:cxn ang="0">
                    <a:pos x="1281" y="0"/>
                  </a:cxn>
                  <a:cxn ang="0">
                    <a:pos x="1110" y="0"/>
                  </a:cxn>
                  <a:cxn ang="0">
                    <a:pos x="939" y="0"/>
                  </a:cxn>
                  <a:cxn ang="0">
                    <a:pos x="768" y="0"/>
                  </a:cxn>
                  <a:cxn ang="0">
                    <a:pos x="598" y="0"/>
                  </a:cxn>
                  <a:cxn ang="0">
                    <a:pos x="428" y="0"/>
                  </a:cxn>
                  <a:cxn ang="0">
                    <a:pos x="256" y="0"/>
                  </a:cxn>
                  <a:cxn ang="0">
                    <a:pos x="86" y="0"/>
                  </a:cxn>
                  <a:cxn ang="0">
                    <a:pos x="0" y="85"/>
                  </a:cxn>
                  <a:cxn ang="0">
                    <a:pos x="0" y="256"/>
                  </a:cxn>
                  <a:cxn ang="0">
                    <a:pos x="0" y="427"/>
                  </a:cxn>
                  <a:cxn ang="0">
                    <a:pos x="0" y="597"/>
                  </a:cxn>
                  <a:cxn ang="0">
                    <a:pos x="0" y="768"/>
                  </a:cxn>
                  <a:cxn ang="0">
                    <a:pos x="0" y="939"/>
                  </a:cxn>
                  <a:cxn ang="0">
                    <a:pos x="0" y="1110"/>
                  </a:cxn>
                  <a:cxn ang="0">
                    <a:pos x="0" y="1280"/>
                  </a:cxn>
                  <a:cxn ang="0">
                    <a:pos x="86" y="1366"/>
                  </a:cxn>
                  <a:cxn ang="0">
                    <a:pos x="256" y="1366"/>
                  </a:cxn>
                  <a:cxn ang="0">
                    <a:pos x="428" y="1366"/>
                  </a:cxn>
                  <a:cxn ang="0">
                    <a:pos x="598" y="1366"/>
                  </a:cxn>
                  <a:cxn ang="0">
                    <a:pos x="768" y="1366"/>
                  </a:cxn>
                  <a:cxn ang="0">
                    <a:pos x="939" y="1366"/>
                  </a:cxn>
                  <a:cxn ang="0">
                    <a:pos x="1110" y="1366"/>
                  </a:cxn>
                  <a:cxn ang="0">
                    <a:pos x="1281" y="1366"/>
                  </a:cxn>
                </a:cxnLst>
                <a:rect l="0" t="0" r="r" b="b"/>
                <a:pathLst>
                  <a:path w="1366" h="1366">
                    <a:moveTo>
                      <a:pt x="1366" y="1366"/>
                    </a:moveTo>
                    <a:lnTo>
                      <a:pt x="1366" y="1280"/>
                    </a:lnTo>
                    <a:lnTo>
                      <a:pt x="1366" y="1195"/>
                    </a:lnTo>
                    <a:lnTo>
                      <a:pt x="1366" y="1110"/>
                    </a:lnTo>
                    <a:lnTo>
                      <a:pt x="1366" y="1025"/>
                    </a:lnTo>
                    <a:lnTo>
                      <a:pt x="1366" y="939"/>
                    </a:lnTo>
                    <a:lnTo>
                      <a:pt x="1366" y="853"/>
                    </a:lnTo>
                    <a:lnTo>
                      <a:pt x="1366" y="768"/>
                    </a:lnTo>
                    <a:lnTo>
                      <a:pt x="1366" y="683"/>
                    </a:lnTo>
                    <a:lnTo>
                      <a:pt x="1366" y="597"/>
                    </a:lnTo>
                    <a:lnTo>
                      <a:pt x="1366" y="512"/>
                    </a:lnTo>
                    <a:lnTo>
                      <a:pt x="1366" y="427"/>
                    </a:lnTo>
                    <a:lnTo>
                      <a:pt x="1366" y="342"/>
                    </a:lnTo>
                    <a:lnTo>
                      <a:pt x="1366" y="256"/>
                    </a:lnTo>
                    <a:lnTo>
                      <a:pt x="1366" y="170"/>
                    </a:lnTo>
                    <a:lnTo>
                      <a:pt x="1366" y="85"/>
                    </a:lnTo>
                    <a:lnTo>
                      <a:pt x="1366" y="0"/>
                    </a:lnTo>
                    <a:lnTo>
                      <a:pt x="1281" y="0"/>
                    </a:lnTo>
                    <a:lnTo>
                      <a:pt x="1196" y="0"/>
                    </a:lnTo>
                    <a:lnTo>
                      <a:pt x="1110" y="0"/>
                    </a:lnTo>
                    <a:lnTo>
                      <a:pt x="1025" y="0"/>
                    </a:lnTo>
                    <a:lnTo>
                      <a:pt x="939" y="0"/>
                    </a:lnTo>
                    <a:lnTo>
                      <a:pt x="854" y="0"/>
                    </a:lnTo>
                    <a:lnTo>
                      <a:pt x="768" y="0"/>
                    </a:lnTo>
                    <a:lnTo>
                      <a:pt x="683" y="0"/>
                    </a:lnTo>
                    <a:lnTo>
                      <a:pt x="598" y="0"/>
                    </a:lnTo>
                    <a:lnTo>
                      <a:pt x="513" y="0"/>
                    </a:lnTo>
                    <a:lnTo>
                      <a:pt x="428" y="0"/>
                    </a:lnTo>
                    <a:lnTo>
                      <a:pt x="342" y="0"/>
                    </a:lnTo>
                    <a:lnTo>
                      <a:pt x="256" y="0"/>
                    </a:lnTo>
                    <a:lnTo>
                      <a:pt x="171" y="0"/>
                    </a:lnTo>
                    <a:lnTo>
                      <a:pt x="86" y="0"/>
                    </a:lnTo>
                    <a:lnTo>
                      <a:pt x="0" y="0"/>
                    </a:lnTo>
                    <a:lnTo>
                      <a:pt x="0" y="85"/>
                    </a:lnTo>
                    <a:lnTo>
                      <a:pt x="0" y="170"/>
                    </a:lnTo>
                    <a:lnTo>
                      <a:pt x="0" y="256"/>
                    </a:lnTo>
                    <a:lnTo>
                      <a:pt x="0" y="342"/>
                    </a:lnTo>
                    <a:lnTo>
                      <a:pt x="0" y="427"/>
                    </a:lnTo>
                    <a:lnTo>
                      <a:pt x="0" y="512"/>
                    </a:lnTo>
                    <a:lnTo>
                      <a:pt x="0" y="597"/>
                    </a:lnTo>
                    <a:lnTo>
                      <a:pt x="0" y="683"/>
                    </a:lnTo>
                    <a:lnTo>
                      <a:pt x="0" y="768"/>
                    </a:lnTo>
                    <a:lnTo>
                      <a:pt x="0" y="853"/>
                    </a:lnTo>
                    <a:lnTo>
                      <a:pt x="0" y="939"/>
                    </a:lnTo>
                    <a:lnTo>
                      <a:pt x="0" y="1025"/>
                    </a:lnTo>
                    <a:lnTo>
                      <a:pt x="0" y="1110"/>
                    </a:lnTo>
                    <a:lnTo>
                      <a:pt x="0" y="1195"/>
                    </a:lnTo>
                    <a:lnTo>
                      <a:pt x="0" y="1280"/>
                    </a:lnTo>
                    <a:lnTo>
                      <a:pt x="0" y="1366"/>
                    </a:lnTo>
                    <a:lnTo>
                      <a:pt x="86" y="1366"/>
                    </a:lnTo>
                    <a:lnTo>
                      <a:pt x="171" y="1366"/>
                    </a:lnTo>
                    <a:lnTo>
                      <a:pt x="256" y="1366"/>
                    </a:lnTo>
                    <a:lnTo>
                      <a:pt x="342" y="1366"/>
                    </a:lnTo>
                    <a:lnTo>
                      <a:pt x="428" y="1366"/>
                    </a:lnTo>
                    <a:lnTo>
                      <a:pt x="513" y="1366"/>
                    </a:lnTo>
                    <a:lnTo>
                      <a:pt x="598" y="1366"/>
                    </a:lnTo>
                    <a:lnTo>
                      <a:pt x="683" y="1366"/>
                    </a:lnTo>
                    <a:lnTo>
                      <a:pt x="768" y="1366"/>
                    </a:lnTo>
                    <a:lnTo>
                      <a:pt x="854" y="1366"/>
                    </a:lnTo>
                    <a:lnTo>
                      <a:pt x="939" y="1366"/>
                    </a:lnTo>
                    <a:lnTo>
                      <a:pt x="1025" y="1366"/>
                    </a:lnTo>
                    <a:lnTo>
                      <a:pt x="1110" y="1366"/>
                    </a:lnTo>
                    <a:lnTo>
                      <a:pt x="1196" y="1366"/>
                    </a:lnTo>
                    <a:lnTo>
                      <a:pt x="1281" y="1366"/>
                    </a:lnTo>
                    <a:lnTo>
                      <a:pt x="1366" y="1366"/>
                    </a:lnTo>
                    <a:close/>
                  </a:path>
                </a:pathLst>
              </a:custGeom>
              <a:solidFill>
                <a:srgbClr val="75C1C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sp>
            <p:nvSpPr>
              <p:cNvPr id="119" name="Rectangle 26"/>
              <p:cNvSpPr>
                <a:spLocks noChangeArrowheads="1"/>
              </p:cNvSpPr>
              <p:nvPr/>
            </p:nvSpPr>
            <p:spPr bwMode="auto">
              <a:xfrm>
                <a:off x="6925465" y="-414999"/>
                <a:ext cx="222848" cy="288000"/>
              </a:xfrm>
              <a:prstGeom prst="rect">
                <a:avLst/>
              </a:prstGeom>
              <a:solidFill>
                <a:srgbClr val="92CEC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pt-BR" sz="1300">
                  <a:solidFill>
                    <a:schemeClr val="tx1"/>
                  </a:solidFill>
                  <a:latin typeface="+mj-lt"/>
                </a:endParaRPr>
              </a:p>
            </p:txBody>
          </p:sp>
        </p:grpSp>
      </p:grpSp>
    </p:spTree>
    <p:extLst>
      <p:ext uri="{BB962C8B-B14F-4D97-AF65-F5344CB8AC3E}">
        <p14:creationId xmlns:p14="http://schemas.microsoft.com/office/powerpoint/2010/main" val="2894074603"/>
      </p:ext>
    </p:extLst>
  </p:cSld>
  <p:clrMapOvr>
    <a:masterClrMapping/>
  </p:clrMapOvr>
  <p:extLst>
    <p:ext uri="{DCECCB84-F9BA-43D5-87BE-67443E8EF086}">
      <p15:sldGuideLst xmlns:p15="http://schemas.microsoft.com/office/powerpoint/2012/main">
        <p15:guide id="1" orient="horz" pos="572">
          <p15:clr>
            <a:srgbClr val="FBAE40"/>
          </p15:clr>
        </p15:guide>
        <p15:guide id="2"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863" y="2130526"/>
            <a:ext cx="8418751" cy="1470025"/>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485694" y="3886200"/>
            <a:ext cx="6933089"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Tree>
    <p:extLst>
      <p:ext uri="{BB962C8B-B14F-4D97-AF65-F5344CB8AC3E}">
        <p14:creationId xmlns:p14="http://schemas.microsoft.com/office/powerpoint/2010/main" val="169907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200025" y="188913"/>
            <a:ext cx="9505950" cy="329588"/>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p>
            <a:pPr lvl="0"/>
            <a:r>
              <a:rPr lang="pt-BR" noProof="0"/>
              <a:t>Clique para editar o estilo do título mestre</a:t>
            </a:r>
          </a:p>
        </p:txBody>
      </p:sp>
      <p:sp>
        <p:nvSpPr>
          <p:cNvPr id="9" name="Rectangle 4"/>
          <p:cNvSpPr>
            <a:spLocks noGrp="1" noChangeArrowheads="1"/>
          </p:cNvSpPr>
          <p:nvPr>
            <p:ph type="sldNum" sz="quarter" idx="4"/>
          </p:nvPr>
        </p:nvSpPr>
        <p:spPr bwMode="auto">
          <a:xfrm>
            <a:off x="9381362" y="6643710"/>
            <a:ext cx="500066" cy="214290"/>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r">
              <a:spcBef>
                <a:spcPct val="0"/>
              </a:spcBef>
              <a:spcAft>
                <a:spcPct val="0"/>
              </a:spcAft>
              <a:defRPr sz="900" b="0">
                <a:solidFill>
                  <a:schemeClr val="tx1"/>
                </a:solidFill>
                <a:cs typeface="+mn-cs"/>
              </a:defRPr>
            </a:lvl1pPr>
          </a:lstStyle>
          <a:p>
            <a:pPr>
              <a:defRPr/>
            </a:pPr>
            <a:fld id="{B66251D2-9488-44CD-87B4-F793A73C4A01}" type="slidenum">
              <a:rPr lang="pt-BR" noProof="0"/>
              <a:pPr>
                <a:defRPr/>
              </a:pPr>
              <a:t>‹nº›</a:t>
            </a:fld>
            <a:endParaRPr lang="pt-BR" sz="600" noProof="0"/>
          </a:p>
        </p:txBody>
      </p:sp>
    </p:spTree>
  </p:cSld>
  <p:clrMap bg1="lt1" tx1="dk1" bg2="lt2" tx2="dk2" accent1="accent1" accent2="accent2" accent3="accent3" accent4="accent4" accent5="accent5" accent6="accent6" hlink="hlink" folHlink="folHlink"/>
  <p:sldLayoutIdLst>
    <p:sldLayoutId id="2147483700"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spcBef>
          <a:spcPct val="0"/>
        </a:spcBef>
        <a:buNone/>
        <a:defRPr sz="20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9063" name="Line 7"/>
          <p:cNvSpPr>
            <a:spLocks noChangeShapeType="1"/>
          </p:cNvSpPr>
          <p:nvPr/>
        </p:nvSpPr>
        <p:spPr bwMode="auto">
          <a:xfrm>
            <a:off x="2188812" y="339725"/>
            <a:ext cx="0" cy="6142038"/>
          </a:xfrm>
          <a:prstGeom prst="line">
            <a:avLst/>
          </a:prstGeom>
          <a:noFill/>
          <a:ln w="9525">
            <a:solidFill>
              <a:schemeClr val="tx1"/>
            </a:solidFill>
            <a:round/>
            <a:headEnd/>
            <a:tailEnd/>
          </a:ln>
          <a:effectLst/>
        </p:spPr>
        <p:txBody>
          <a:bodyPr/>
          <a:lstStyle/>
          <a:p>
            <a:pPr fontAlgn="base">
              <a:spcBef>
                <a:spcPct val="20000"/>
              </a:spcBef>
              <a:spcAft>
                <a:spcPct val="0"/>
              </a:spcAft>
              <a:buFontTx/>
              <a:buChar char="•"/>
              <a:defRPr/>
            </a:pPr>
            <a:endParaRPr lang="pt-BR" sz="1400">
              <a:solidFill>
                <a:srgbClr val="000000"/>
              </a:solidFill>
              <a:cs typeface="Arial" pitchFamily="34" charset="0"/>
            </a:endParaRPr>
          </a:p>
        </p:txBody>
      </p:sp>
    </p:spTree>
    <p:extLst>
      <p:ext uri="{BB962C8B-B14F-4D97-AF65-F5344CB8AC3E}">
        <p14:creationId xmlns:p14="http://schemas.microsoft.com/office/powerpoint/2010/main" val="1685078337"/>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7.xml"/><Relationship Id="rId7" Type="http://schemas.openxmlformats.org/officeDocument/2006/relationships/image" Target="../media/image23.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8.emf"/><Relationship Id="rId3" Type="http://schemas.openxmlformats.org/officeDocument/2006/relationships/image" Target="../media/image31.png"/><Relationship Id="rId7" Type="http://schemas.openxmlformats.org/officeDocument/2006/relationships/oleObject" Target="../embeddings/oleObject6.bin"/><Relationship Id="rId12" Type="http://schemas.openxmlformats.org/officeDocument/2006/relationships/oleObject" Target="../embeddings/oleObject7.bin"/><Relationship Id="rId17" Type="http://schemas.openxmlformats.org/officeDocument/2006/relationships/oleObject" Target="../embeddings/oleObject8.bin"/><Relationship Id="rId2" Type="http://schemas.openxmlformats.org/officeDocument/2006/relationships/image" Target="../media/image30.emf"/><Relationship Id="rId16" Type="http://schemas.openxmlformats.org/officeDocument/2006/relationships/image" Target="../media/image41.emf"/><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7.emf"/><Relationship Id="rId5" Type="http://schemas.openxmlformats.org/officeDocument/2006/relationships/oleObject" Target="../embeddings/oleObject5.bin"/><Relationship Id="rId15" Type="http://schemas.openxmlformats.org/officeDocument/2006/relationships/image" Target="../media/image40.jpeg"/><Relationship Id="rId10" Type="http://schemas.openxmlformats.org/officeDocument/2006/relationships/image" Target="../media/image36.emf"/><Relationship Id="rId4" Type="http://schemas.openxmlformats.org/officeDocument/2006/relationships/image" Target="../media/image32.jpeg"/><Relationship Id="rId9" Type="http://schemas.openxmlformats.org/officeDocument/2006/relationships/image" Target="../media/image35.png"/><Relationship Id="rId1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4.wmf"/><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slideLayout" Target="../slideLayouts/slideLayout1.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chart" Target="../charts/chart4.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youtube.com/watch?v=Tju4Kk-Cl1w"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 Target="slide24.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s://splash247.com/cma-cgm-seeking-acquisition-targets-after-ending-pursuit-of-hapag-lloyd/" TargetMode="External"/><Relationship Id="rId2" Type="http://schemas.openxmlformats.org/officeDocument/2006/relationships/hyperlink" Target="https://www.ft.com/content/fa010740-7e91-11e7-9108-edda0bcbc928"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 Id="rId5" Type="http://schemas.openxmlformats.org/officeDocument/2006/relationships/chart" Target="../charts/chart23.xml"/><Relationship Id="rId4" Type="http://schemas.openxmlformats.org/officeDocument/2006/relationships/chart" Target="../charts/chart22.xml"/></Relationships>
</file>

<file path=ppt/slides/_rels/slide7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59918" y="2130496"/>
            <a:ext cx="7272808" cy="1470025"/>
          </a:xfrm>
          <a:solidFill>
            <a:schemeClr val="accent2">
              <a:lumMod val="75000"/>
            </a:schemeClr>
          </a:solidFill>
        </p:spPr>
        <p:txBody>
          <a:bodyPr anchor="ctr"/>
          <a:lstStyle/>
          <a:p>
            <a:r>
              <a:rPr lang="pt-BR" sz="2400" i="1" dirty="0">
                <a:solidFill>
                  <a:schemeClr val="bg1"/>
                </a:solidFill>
              </a:rPr>
              <a:t>PNV 3210</a:t>
            </a:r>
          </a:p>
        </p:txBody>
      </p:sp>
      <p:sp>
        <p:nvSpPr>
          <p:cNvPr id="5" name="CaixaDeTexto 4"/>
          <p:cNvSpPr txBox="1"/>
          <p:nvPr/>
        </p:nvSpPr>
        <p:spPr>
          <a:xfrm>
            <a:off x="2431926" y="3933056"/>
            <a:ext cx="7200800" cy="923330"/>
          </a:xfrm>
          <a:prstGeom prst="rect">
            <a:avLst/>
          </a:prstGeom>
          <a:noFill/>
        </p:spPr>
        <p:txBody>
          <a:bodyPr wrap="square" rtlCol="0">
            <a:spAutoFit/>
          </a:bodyPr>
          <a:lstStyle/>
          <a:p>
            <a:r>
              <a:rPr lang="pt-BR" b="1" dirty="0"/>
              <a:t>DINÂMICA DAS INDÚSTRIAS DE NAVEGAÇÃO E SUA DEMANDA SOBRE OS PORTOS</a:t>
            </a:r>
          </a:p>
          <a:p>
            <a:endParaRPr lang="pt-BR" b="1" dirty="0"/>
          </a:p>
        </p:txBody>
      </p:sp>
    </p:spTree>
    <p:extLst>
      <p:ext uri="{BB962C8B-B14F-4D97-AF65-F5344CB8AC3E}">
        <p14:creationId xmlns:p14="http://schemas.microsoft.com/office/powerpoint/2010/main" val="247272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84648" y="2989335"/>
            <a:ext cx="1694868" cy="158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903" y="2972236"/>
            <a:ext cx="1767271" cy="158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200025" y="35587"/>
            <a:ext cx="9505950" cy="945141"/>
          </a:xfrm>
        </p:spPr>
        <p:txBody>
          <a:bodyPr/>
          <a:lstStyle/>
          <a:p>
            <a:r>
              <a:rPr lang="pt-BR" dirty="0"/>
              <a:t>OPERAÇÃO: Os termos de venda no comércio internacional indicam as responsabilidades de contratação dos serviços de transporte entre as partes (1/3)</a:t>
            </a:r>
          </a:p>
        </p:txBody>
      </p:sp>
      <p:sp>
        <p:nvSpPr>
          <p:cNvPr id="11" name="CaixaDeTexto 10"/>
          <p:cNvSpPr txBox="1"/>
          <p:nvPr/>
        </p:nvSpPr>
        <p:spPr>
          <a:xfrm>
            <a:off x="288758" y="925067"/>
            <a:ext cx="3832218" cy="288032"/>
          </a:xfrm>
          <a:prstGeom prst="rect">
            <a:avLst/>
          </a:prstGeom>
          <a:noFill/>
          <a:ln>
            <a:noFill/>
          </a:ln>
        </p:spPr>
        <p:txBody>
          <a:bodyPr wrap="square" lIns="72000" tIns="36000" rIns="72000" bIns="36000" rtlCol="0" anchor="t">
            <a:noAutofit/>
          </a:bodyPr>
          <a:lstStyle/>
          <a:p>
            <a:pPr>
              <a:spcAft>
                <a:spcPts val="600"/>
              </a:spcAft>
            </a:pPr>
            <a:r>
              <a:rPr lang="pt-BR" sz="1600" b="1" dirty="0"/>
              <a:t>Venda FOB (</a:t>
            </a:r>
            <a:r>
              <a:rPr lang="pt-BR" sz="1600" b="1" dirty="0" err="1"/>
              <a:t>Free</a:t>
            </a:r>
            <a:r>
              <a:rPr lang="pt-BR" sz="1600" b="1" dirty="0"/>
              <a:t> </a:t>
            </a:r>
            <a:r>
              <a:rPr lang="pt-BR" sz="1600" b="1" dirty="0" err="1"/>
              <a:t>On</a:t>
            </a:r>
            <a:r>
              <a:rPr lang="pt-BR" sz="1600" b="1" dirty="0"/>
              <a:t> </a:t>
            </a:r>
            <a:r>
              <a:rPr lang="pt-BR" sz="1600" b="1" dirty="0" err="1"/>
              <a:t>Board</a:t>
            </a:r>
            <a:r>
              <a:rPr lang="pt-BR" sz="1600" b="1" dirty="0"/>
              <a:t>)</a:t>
            </a:r>
          </a:p>
        </p:txBody>
      </p:sp>
      <p:sp>
        <p:nvSpPr>
          <p:cNvPr id="6" name="CaixaDeTexto 5"/>
          <p:cNvSpPr txBox="1"/>
          <p:nvPr/>
        </p:nvSpPr>
        <p:spPr>
          <a:xfrm>
            <a:off x="196697" y="2429901"/>
            <a:ext cx="1368152" cy="288032"/>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p>
            <a:pPr algn="ctr">
              <a:spcAft>
                <a:spcPts val="600"/>
              </a:spcAft>
            </a:pPr>
            <a:r>
              <a:rPr lang="pt-BR" sz="1600" b="1" dirty="0">
                <a:solidFill>
                  <a:srgbClr val="FF0000"/>
                </a:solidFill>
              </a:rPr>
              <a:t>Exportador</a:t>
            </a:r>
          </a:p>
        </p:txBody>
      </p:sp>
      <p:sp>
        <p:nvSpPr>
          <p:cNvPr id="30" name="CaixaDeTexto 29"/>
          <p:cNvSpPr txBox="1"/>
          <p:nvPr/>
        </p:nvSpPr>
        <p:spPr>
          <a:xfrm>
            <a:off x="4335631" y="2429901"/>
            <a:ext cx="1164121" cy="264328"/>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defPPr>
              <a:defRPr lang="en-US"/>
            </a:defPPr>
            <a:lvl1pPr algn="ctr">
              <a:spcAft>
                <a:spcPts val="600"/>
              </a:spcAft>
              <a:defRPr sz="1600" b="1">
                <a:solidFill>
                  <a:srgbClr val="FF0000"/>
                </a:solidFill>
              </a:defRPr>
            </a:lvl1pPr>
          </a:lstStyle>
          <a:p>
            <a:r>
              <a:rPr lang="pt-BR" dirty="0">
                <a:solidFill>
                  <a:schemeClr val="tx1"/>
                </a:solidFill>
              </a:rPr>
              <a:t>Armador</a:t>
            </a:r>
          </a:p>
        </p:txBody>
      </p:sp>
      <p:cxnSp>
        <p:nvCxnSpPr>
          <p:cNvPr id="13" name="Conector de seta reta 12"/>
          <p:cNvCxnSpPr>
            <a:cxnSpLocks/>
            <a:stCxn id="6" idx="2"/>
            <a:endCxn id="52" idx="0"/>
          </p:cNvCxnSpPr>
          <p:nvPr/>
        </p:nvCxnSpPr>
        <p:spPr>
          <a:xfrm flipH="1">
            <a:off x="879690" y="2717933"/>
            <a:ext cx="1083" cy="567050"/>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Conector angulado 20"/>
          <p:cNvCxnSpPr/>
          <p:nvPr/>
        </p:nvCxnSpPr>
        <p:spPr>
          <a:xfrm>
            <a:off x="196697" y="4069978"/>
            <a:ext cx="2582485" cy="367134"/>
          </a:xfrm>
          <a:prstGeom prst="bentConnector3">
            <a:avLst>
              <a:gd name="adj1" fmla="val 100424"/>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a:xfrm>
            <a:off x="1567830" y="2434457"/>
            <a:ext cx="1335114" cy="915440"/>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o terminal e a estiva</a:t>
            </a:r>
            <a:endParaRPr lang="pt-BR" sz="1600" baseline="30000" dirty="0">
              <a:solidFill>
                <a:srgbClr val="FF0000"/>
              </a:solidFill>
            </a:endParaRPr>
          </a:p>
        </p:txBody>
      </p:sp>
      <p:cxnSp>
        <p:nvCxnSpPr>
          <p:cNvPr id="38" name="Conector de seta reta 37"/>
          <p:cNvCxnSpPr/>
          <p:nvPr/>
        </p:nvCxnSpPr>
        <p:spPr>
          <a:xfrm>
            <a:off x="1035901" y="3933056"/>
            <a:ext cx="1280597" cy="0"/>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340713" y="4241752"/>
            <a:ext cx="1511325" cy="915440"/>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transporte até o terminal</a:t>
            </a:r>
          </a:p>
        </p:txBody>
      </p:sp>
      <p:sp>
        <p:nvSpPr>
          <p:cNvPr id="44" name="CaixaDeTexto 43"/>
          <p:cNvSpPr txBox="1"/>
          <p:nvPr/>
        </p:nvSpPr>
        <p:spPr>
          <a:xfrm flipH="1">
            <a:off x="8328825" y="2429901"/>
            <a:ext cx="1303901" cy="295650"/>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defPPr>
              <a:defRPr lang="en-US"/>
            </a:defPPr>
            <a:lvl1pPr algn="ctr">
              <a:spcAft>
                <a:spcPts val="600"/>
              </a:spcAft>
              <a:defRPr sz="1600" b="1">
                <a:solidFill>
                  <a:srgbClr val="FF0000"/>
                </a:solidFill>
              </a:defRPr>
            </a:lvl1pPr>
          </a:lstStyle>
          <a:p>
            <a:r>
              <a:rPr lang="pt-BR" dirty="0">
                <a:solidFill>
                  <a:srgbClr val="003090"/>
                </a:solidFill>
              </a:rPr>
              <a:t>Importador</a:t>
            </a:r>
          </a:p>
        </p:txBody>
      </p:sp>
      <p:cxnSp>
        <p:nvCxnSpPr>
          <p:cNvPr id="49" name="Conector de seta reta 48"/>
          <p:cNvCxnSpPr>
            <a:cxnSpLocks/>
            <a:stCxn id="44" idx="2"/>
            <a:endCxn id="54" idx="0"/>
          </p:cNvCxnSpPr>
          <p:nvPr/>
        </p:nvCxnSpPr>
        <p:spPr>
          <a:xfrm>
            <a:off x="8980775" y="2725551"/>
            <a:ext cx="0" cy="581925"/>
          </a:xfrm>
          <a:prstGeom prst="straightConnector1">
            <a:avLst/>
          </a:pr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0" name="Conector angulado 49"/>
          <p:cNvCxnSpPr/>
          <p:nvPr/>
        </p:nvCxnSpPr>
        <p:spPr>
          <a:xfrm flipH="1">
            <a:off x="7171519" y="4113233"/>
            <a:ext cx="2461207" cy="376844"/>
          </a:xfrm>
          <a:prstGeom prst="bentConnector3">
            <a:avLst>
              <a:gd name="adj1" fmla="val 100424"/>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1" name="CaixaDeTexto 50"/>
          <p:cNvSpPr txBox="1"/>
          <p:nvPr/>
        </p:nvSpPr>
        <p:spPr>
          <a:xfrm flipH="1">
            <a:off x="6881769" y="2434457"/>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o terminal e a estiva</a:t>
            </a:r>
            <a:endParaRPr lang="pt-BR" sz="1600" baseline="30000" dirty="0">
              <a:solidFill>
                <a:schemeClr val="tx2">
                  <a:lumMod val="60000"/>
                  <a:lumOff val="40000"/>
                </a:schemeClr>
              </a:solidFill>
            </a:endParaRPr>
          </a:p>
        </p:txBody>
      </p:sp>
      <p:sp>
        <p:nvSpPr>
          <p:cNvPr id="53" name="CaixaDeTexto 52"/>
          <p:cNvSpPr txBox="1"/>
          <p:nvPr/>
        </p:nvSpPr>
        <p:spPr>
          <a:xfrm flipH="1">
            <a:off x="8015611" y="4289549"/>
            <a:ext cx="1614134"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transporte terminal até a planta</a:t>
            </a:r>
          </a:p>
        </p:txBody>
      </p:sp>
      <p:cxnSp>
        <p:nvCxnSpPr>
          <p:cNvPr id="55" name="Conector de seta reta 54"/>
          <p:cNvCxnSpPr/>
          <p:nvPr/>
        </p:nvCxnSpPr>
        <p:spPr>
          <a:xfrm>
            <a:off x="7542085" y="3933056"/>
            <a:ext cx="1438690" cy="0"/>
          </a:xfrm>
          <a:prstGeom prst="straightConnector1">
            <a:avLst/>
          </a:pr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V="1">
            <a:off x="3869105" y="2060848"/>
            <a:ext cx="0" cy="3744416"/>
          </a:xfrm>
          <a:prstGeom prst="line">
            <a:avLst/>
          </a:prstGeom>
          <a:ln>
            <a:solidFill>
              <a:schemeClr val="accent3">
                <a:lumMod val="7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61" name="Forma livre 60"/>
          <p:cNvSpPr/>
          <p:nvPr/>
        </p:nvSpPr>
        <p:spPr>
          <a:xfrm>
            <a:off x="3902269" y="1900486"/>
            <a:ext cx="4876800" cy="1088850"/>
          </a:xfrm>
          <a:custGeom>
            <a:avLst/>
            <a:gdLst>
              <a:gd name="connsiteX0" fmla="*/ 4876800 w 4876800"/>
              <a:gd name="connsiteY0" fmla="*/ 578669 h 1264469"/>
              <a:gd name="connsiteX1" fmla="*/ 3562350 w 4876800"/>
              <a:gd name="connsiteY1" fmla="*/ 64319 h 1264469"/>
              <a:gd name="connsiteX2" fmla="*/ 1466850 w 4876800"/>
              <a:gd name="connsiteY2" fmla="*/ 45269 h 1264469"/>
              <a:gd name="connsiteX3" fmla="*/ 476250 w 4876800"/>
              <a:gd name="connsiteY3" fmla="*/ 407219 h 1264469"/>
              <a:gd name="connsiteX4" fmla="*/ 0 w 4876800"/>
              <a:gd name="connsiteY4" fmla="*/ 1264469 h 1264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1264469">
                <a:moveTo>
                  <a:pt x="4876800" y="578669"/>
                </a:moveTo>
                <a:cubicBezTo>
                  <a:pt x="4503737" y="365944"/>
                  <a:pt x="4130675" y="153219"/>
                  <a:pt x="3562350" y="64319"/>
                </a:cubicBezTo>
                <a:cubicBezTo>
                  <a:pt x="2994025" y="-24581"/>
                  <a:pt x="1981200" y="-11881"/>
                  <a:pt x="1466850" y="45269"/>
                </a:cubicBezTo>
                <a:cubicBezTo>
                  <a:pt x="952500" y="102419"/>
                  <a:pt x="720725" y="204019"/>
                  <a:pt x="476250" y="407219"/>
                </a:cubicBezTo>
                <a:cubicBezTo>
                  <a:pt x="231775" y="610419"/>
                  <a:pt x="115887" y="937444"/>
                  <a:pt x="0" y="1264469"/>
                </a:cubicBezTo>
              </a:path>
            </a:pathLst>
          </a:cu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3" name="CaixaDeTexto 62"/>
          <p:cNvSpPr txBox="1"/>
          <p:nvPr/>
        </p:nvSpPr>
        <p:spPr>
          <a:xfrm flipH="1">
            <a:off x="5414759" y="1895053"/>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o armador</a:t>
            </a:r>
          </a:p>
        </p:txBody>
      </p:sp>
      <p:cxnSp>
        <p:nvCxnSpPr>
          <p:cNvPr id="65" name="Conector de seta reta 64"/>
          <p:cNvCxnSpPr/>
          <p:nvPr/>
        </p:nvCxnSpPr>
        <p:spPr>
          <a:xfrm>
            <a:off x="2779182" y="3933056"/>
            <a:ext cx="807286" cy="0"/>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a:off x="6536382" y="3871037"/>
            <a:ext cx="636307" cy="32"/>
          </a:xfrm>
          <a:prstGeom prst="straightConnector1">
            <a:avLst/>
          </a:prstGeom>
          <a:ln w="5715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199678" y="1213099"/>
            <a:ext cx="9436029"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7" name="CaixaDeTexto 76"/>
          <p:cNvSpPr txBox="1"/>
          <p:nvPr/>
        </p:nvSpPr>
        <p:spPr>
          <a:xfrm>
            <a:off x="1912896" y="4094424"/>
            <a:ext cx="948097" cy="664950"/>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a:t>
            </a:r>
          </a:p>
          <a:p>
            <a:pPr algn="ctr">
              <a:spcAft>
                <a:spcPts val="600"/>
              </a:spcAft>
            </a:pPr>
            <a:r>
              <a:rPr lang="pt-BR" sz="1400" b="1" dirty="0"/>
              <a:t>Porto</a:t>
            </a:r>
          </a:p>
        </p:txBody>
      </p:sp>
      <p:sp>
        <p:nvSpPr>
          <p:cNvPr id="78" name="CaixaDeTexto 77"/>
          <p:cNvSpPr txBox="1"/>
          <p:nvPr/>
        </p:nvSpPr>
        <p:spPr>
          <a:xfrm>
            <a:off x="7175090" y="4094424"/>
            <a:ext cx="948097" cy="664950"/>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a:t>
            </a:r>
          </a:p>
          <a:p>
            <a:pPr algn="ctr">
              <a:spcAft>
                <a:spcPts val="600"/>
              </a:spcAft>
            </a:pPr>
            <a:r>
              <a:rPr lang="pt-BR" sz="1400" b="1" dirty="0"/>
              <a:t>Porto</a:t>
            </a:r>
          </a:p>
        </p:txBody>
      </p:sp>
      <p:cxnSp>
        <p:nvCxnSpPr>
          <p:cNvPr id="79" name="Conector de seta reta 78"/>
          <p:cNvCxnSpPr/>
          <p:nvPr/>
        </p:nvCxnSpPr>
        <p:spPr>
          <a:xfrm flipH="1">
            <a:off x="2644969" y="4481518"/>
            <a:ext cx="537856" cy="72711"/>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1" name="Conector de seta reta 80"/>
          <p:cNvCxnSpPr/>
          <p:nvPr/>
        </p:nvCxnSpPr>
        <p:spPr>
          <a:xfrm>
            <a:off x="6662306" y="4501335"/>
            <a:ext cx="526527" cy="90147"/>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flipH="1">
            <a:off x="2787054" y="4627464"/>
            <a:ext cx="1598829" cy="529728"/>
          </a:xfrm>
          <a:prstGeom prst="rect">
            <a:avLst/>
          </a:prstGeom>
          <a:noFill/>
          <a:ln>
            <a:noFill/>
          </a:ln>
        </p:spPr>
        <p:txBody>
          <a:bodyPr wrap="square" lIns="72000" tIns="36000" rIns="72000" bIns="36000" rtlCol="0" anchor="ctr">
            <a:noAutofit/>
          </a:bodyPr>
          <a:lstStyle/>
          <a:p>
            <a:pPr algn="ctr">
              <a:spcAft>
                <a:spcPts val="600"/>
              </a:spcAft>
            </a:pPr>
            <a:r>
              <a:rPr lang="pt-BR" sz="1600" dirty="0"/>
              <a:t> Contrata o porto</a:t>
            </a:r>
            <a:r>
              <a:rPr lang="pt-BR" sz="1600" baseline="30000" dirty="0"/>
              <a:t>1</a:t>
            </a:r>
          </a:p>
        </p:txBody>
      </p:sp>
      <p:sp>
        <p:nvSpPr>
          <p:cNvPr id="92" name="CaixaDeTexto 91"/>
          <p:cNvSpPr txBox="1"/>
          <p:nvPr/>
        </p:nvSpPr>
        <p:spPr>
          <a:xfrm>
            <a:off x="0" y="6021288"/>
            <a:ext cx="9635707" cy="288032"/>
          </a:xfrm>
          <a:prstGeom prst="rect">
            <a:avLst/>
          </a:prstGeom>
          <a:noFill/>
          <a:ln>
            <a:noFill/>
          </a:ln>
        </p:spPr>
        <p:txBody>
          <a:bodyPr wrap="square" lIns="72000" tIns="36000" rIns="72000" bIns="36000" rtlCol="0" anchor="t">
            <a:noAutofit/>
          </a:bodyPr>
          <a:lstStyle/>
          <a:p>
            <a:pPr>
              <a:spcAft>
                <a:spcPts val="600"/>
              </a:spcAft>
            </a:pPr>
            <a:r>
              <a:rPr lang="pt-BR" sz="1100" dirty="0"/>
              <a:t>(1) Serviços para a entrada, permanência e saída do navio do porto (não relacionados a movimentação de cargas)</a:t>
            </a:r>
          </a:p>
        </p:txBody>
      </p:sp>
      <p:sp>
        <p:nvSpPr>
          <p:cNvPr id="87" name="CaixaDeTexto 86"/>
          <p:cNvSpPr txBox="1"/>
          <p:nvPr/>
        </p:nvSpPr>
        <p:spPr>
          <a:xfrm>
            <a:off x="1198242" y="1385565"/>
            <a:ext cx="1868708" cy="309811"/>
          </a:xfrm>
          <a:prstGeom prst="rect">
            <a:avLst/>
          </a:prstGeom>
          <a:noFill/>
          <a:ln>
            <a:noFill/>
          </a:ln>
        </p:spPr>
        <p:txBody>
          <a:bodyPr wrap="square" lIns="72000" tIns="36000" rIns="72000" bIns="36000" rtlCol="0" anchor="t">
            <a:noAutofit/>
          </a:bodyPr>
          <a:lstStyle/>
          <a:p>
            <a:pPr algn="ctr">
              <a:spcAft>
                <a:spcPts val="600"/>
              </a:spcAft>
            </a:pPr>
            <a:r>
              <a:rPr lang="pt-BR" sz="1600" b="1" dirty="0"/>
              <a:t>Origem</a:t>
            </a:r>
          </a:p>
        </p:txBody>
      </p:sp>
      <p:sp>
        <p:nvSpPr>
          <p:cNvPr id="94" name="CaixaDeTexto 93"/>
          <p:cNvSpPr txBox="1"/>
          <p:nvPr/>
        </p:nvSpPr>
        <p:spPr>
          <a:xfrm>
            <a:off x="6804694" y="1390997"/>
            <a:ext cx="1868708" cy="309811"/>
          </a:xfrm>
          <a:prstGeom prst="rect">
            <a:avLst/>
          </a:prstGeom>
          <a:noFill/>
          <a:ln>
            <a:noFill/>
          </a:ln>
        </p:spPr>
        <p:txBody>
          <a:bodyPr wrap="square" lIns="72000" tIns="36000" rIns="72000" bIns="36000" rtlCol="0" anchor="t">
            <a:noAutofit/>
          </a:bodyPr>
          <a:lstStyle/>
          <a:p>
            <a:pPr algn="ctr">
              <a:spcAft>
                <a:spcPts val="600"/>
              </a:spcAft>
            </a:pPr>
            <a:r>
              <a:rPr lang="pt-BR" sz="1600" b="1" dirty="0"/>
              <a:t>Destino</a:t>
            </a:r>
          </a:p>
        </p:txBody>
      </p:sp>
      <p:sp>
        <p:nvSpPr>
          <p:cNvPr id="99" name="Seta para a direita 98"/>
          <p:cNvSpPr/>
          <p:nvPr/>
        </p:nvSpPr>
        <p:spPr>
          <a:xfrm>
            <a:off x="4736182" y="3493913"/>
            <a:ext cx="576064" cy="439143"/>
          </a:xfrm>
          <a:prstGeom prst="rightArrow">
            <a:avLst/>
          </a:prstGeom>
          <a:solidFill>
            <a:schemeClr val="bg1"/>
          </a:solidFill>
          <a:ln>
            <a:solidFill>
              <a:schemeClr val="tx1">
                <a:lumMod val="50000"/>
                <a:lumOff val="50000"/>
              </a:schemeClr>
            </a:solidFill>
            <a:prstDash val="sys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03" name="CaixaDeTexto 102"/>
          <p:cNvSpPr txBox="1"/>
          <p:nvPr/>
        </p:nvSpPr>
        <p:spPr>
          <a:xfrm flipH="1">
            <a:off x="5572690" y="4627464"/>
            <a:ext cx="1598829" cy="529728"/>
          </a:xfrm>
          <a:prstGeom prst="rect">
            <a:avLst/>
          </a:prstGeom>
          <a:noFill/>
          <a:ln>
            <a:noFill/>
          </a:ln>
        </p:spPr>
        <p:txBody>
          <a:bodyPr wrap="square" lIns="72000" tIns="36000" rIns="72000" bIns="36000" rtlCol="0" anchor="ctr">
            <a:noAutofit/>
          </a:bodyPr>
          <a:lstStyle/>
          <a:p>
            <a:pPr algn="ctr">
              <a:spcAft>
                <a:spcPts val="600"/>
              </a:spcAft>
            </a:pPr>
            <a:r>
              <a:rPr lang="pt-BR" sz="1600" dirty="0"/>
              <a:t> Contrata o porto</a:t>
            </a:r>
            <a:r>
              <a:rPr lang="pt-BR" sz="1600" baseline="30000" dirty="0"/>
              <a:t>1</a:t>
            </a:r>
          </a:p>
        </p:txBody>
      </p:sp>
      <p:pic>
        <p:nvPicPr>
          <p:cNvPr id="5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98" t="10764" r="10652" b="6250"/>
          <a:stretch/>
        </p:blipFill>
        <p:spPr bwMode="auto">
          <a:xfrm>
            <a:off x="422373" y="3284983"/>
            <a:ext cx="914633" cy="720081"/>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365" t="7865" r="5365" b="7865"/>
          <a:stretch/>
        </p:blipFill>
        <p:spPr bwMode="auto">
          <a:xfrm>
            <a:off x="8545968" y="3307476"/>
            <a:ext cx="869614" cy="739125"/>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40" t="9444" r="5740" b="2037"/>
          <a:stretch/>
        </p:blipFill>
        <p:spPr bwMode="auto">
          <a:xfrm>
            <a:off x="2345361" y="3484826"/>
            <a:ext cx="440956" cy="53256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40" t="9444" r="5740" b="2037"/>
          <a:stretch/>
        </p:blipFill>
        <p:spPr bwMode="auto">
          <a:xfrm flipH="1">
            <a:off x="7171519" y="3508371"/>
            <a:ext cx="440014" cy="53256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10</a:t>
            </a:fld>
            <a:endParaRPr lang="pt-BR" sz="600" noProof="0"/>
          </a:p>
        </p:txBody>
      </p:sp>
      <p:sp>
        <p:nvSpPr>
          <p:cNvPr id="5" name="Seta para baixo 4"/>
          <p:cNvSpPr/>
          <p:nvPr/>
        </p:nvSpPr>
        <p:spPr>
          <a:xfrm>
            <a:off x="8365269" y="1448936"/>
            <a:ext cx="1231011" cy="885875"/>
          </a:xfrm>
          <a:prstGeom prst="downArrow">
            <a:avLst>
              <a:gd name="adj1" fmla="val 100000"/>
              <a:gd name="adj2" fmla="val 5000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solidFill>
                  <a:schemeClr val="tx1"/>
                </a:solidFill>
              </a:rPr>
              <a:t>afretador</a:t>
            </a:r>
          </a:p>
        </p:txBody>
      </p:sp>
      <p:sp>
        <p:nvSpPr>
          <p:cNvPr id="43" name="CaixaDeTexto 42"/>
          <p:cNvSpPr txBox="1"/>
          <p:nvPr/>
        </p:nvSpPr>
        <p:spPr>
          <a:xfrm>
            <a:off x="7520153" y="836712"/>
            <a:ext cx="2688637" cy="432048"/>
          </a:xfrm>
          <a:prstGeom prst="rect">
            <a:avLst/>
          </a:prstGeom>
          <a:noFill/>
          <a:ln>
            <a:noFill/>
          </a:ln>
        </p:spPr>
        <p:txBody>
          <a:bodyPr wrap="square" lIns="72000" tIns="36000" rIns="72000" bIns="36000" rtlCol="0" anchor="t">
            <a:noAutofit/>
          </a:bodyPr>
          <a:lstStyle/>
          <a:p>
            <a:pPr algn="ctr">
              <a:spcAft>
                <a:spcPts val="600"/>
              </a:spcAft>
            </a:pPr>
            <a:r>
              <a:rPr lang="pt-BR" sz="1600" b="1" dirty="0"/>
              <a:t>TRUMP e LINER</a:t>
            </a:r>
          </a:p>
        </p:txBody>
      </p:sp>
    </p:spTree>
    <p:extLst>
      <p:ext uri="{BB962C8B-B14F-4D97-AF65-F5344CB8AC3E}">
        <p14:creationId xmlns:p14="http://schemas.microsoft.com/office/powerpoint/2010/main" val="128476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84648" y="2989335"/>
            <a:ext cx="1694868" cy="158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903" y="2972236"/>
            <a:ext cx="1767271" cy="158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ixaDeTexto 10"/>
          <p:cNvSpPr txBox="1"/>
          <p:nvPr/>
        </p:nvSpPr>
        <p:spPr>
          <a:xfrm>
            <a:off x="288758" y="925067"/>
            <a:ext cx="3832218" cy="288032"/>
          </a:xfrm>
          <a:prstGeom prst="rect">
            <a:avLst/>
          </a:prstGeom>
          <a:noFill/>
          <a:ln>
            <a:noFill/>
          </a:ln>
        </p:spPr>
        <p:txBody>
          <a:bodyPr wrap="square" lIns="72000" tIns="36000" rIns="72000" bIns="36000" rtlCol="0" anchor="t">
            <a:noAutofit/>
          </a:bodyPr>
          <a:lstStyle/>
          <a:p>
            <a:pPr>
              <a:spcAft>
                <a:spcPts val="600"/>
              </a:spcAft>
            </a:pPr>
            <a:r>
              <a:rPr lang="pt-BR" sz="1600" b="1" dirty="0"/>
              <a:t>Venda FAS (</a:t>
            </a:r>
            <a:r>
              <a:rPr lang="pt-BR" sz="1600" b="1" dirty="0" err="1"/>
              <a:t>Free</a:t>
            </a:r>
            <a:r>
              <a:rPr lang="pt-BR" sz="1600" b="1" dirty="0"/>
              <a:t> </a:t>
            </a:r>
            <a:r>
              <a:rPr lang="pt-BR" sz="1600" b="1" dirty="0" err="1"/>
              <a:t>Alongside</a:t>
            </a:r>
            <a:r>
              <a:rPr lang="pt-BR" sz="1600" b="1" dirty="0"/>
              <a:t> </a:t>
            </a:r>
            <a:r>
              <a:rPr lang="pt-BR" sz="1600" b="1" dirty="0" err="1"/>
              <a:t>Ship</a:t>
            </a:r>
            <a:r>
              <a:rPr lang="pt-BR" sz="1600" b="1" dirty="0"/>
              <a:t>)</a:t>
            </a:r>
          </a:p>
        </p:txBody>
      </p:sp>
      <p:cxnSp>
        <p:nvCxnSpPr>
          <p:cNvPr id="13" name="Conector de seta reta 12"/>
          <p:cNvCxnSpPr>
            <a:cxnSpLocks/>
            <a:stCxn id="62" idx="2"/>
            <a:endCxn id="43" idx="0"/>
          </p:cNvCxnSpPr>
          <p:nvPr/>
        </p:nvCxnSpPr>
        <p:spPr>
          <a:xfrm flipH="1">
            <a:off x="879690" y="2717933"/>
            <a:ext cx="1083" cy="567050"/>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Conector angulado 20"/>
          <p:cNvCxnSpPr/>
          <p:nvPr/>
        </p:nvCxnSpPr>
        <p:spPr>
          <a:xfrm>
            <a:off x="196697" y="4069978"/>
            <a:ext cx="2582485" cy="367134"/>
          </a:xfrm>
          <a:prstGeom prst="bentConnector3">
            <a:avLst>
              <a:gd name="adj1" fmla="val 100424"/>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a:xfrm>
            <a:off x="1567830" y="2434457"/>
            <a:ext cx="1335114" cy="915440"/>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o terminal</a:t>
            </a:r>
            <a:endParaRPr lang="pt-BR" sz="1600" baseline="30000" dirty="0">
              <a:solidFill>
                <a:srgbClr val="FF0000"/>
              </a:solidFill>
            </a:endParaRPr>
          </a:p>
        </p:txBody>
      </p:sp>
      <p:cxnSp>
        <p:nvCxnSpPr>
          <p:cNvPr id="38" name="Conector de seta reta 37"/>
          <p:cNvCxnSpPr/>
          <p:nvPr/>
        </p:nvCxnSpPr>
        <p:spPr>
          <a:xfrm>
            <a:off x="1035901" y="3933056"/>
            <a:ext cx="1280597" cy="0"/>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340713" y="4241752"/>
            <a:ext cx="1511325" cy="915440"/>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transporte até o terminal</a:t>
            </a:r>
          </a:p>
        </p:txBody>
      </p:sp>
      <p:cxnSp>
        <p:nvCxnSpPr>
          <p:cNvPr id="49" name="Conector de seta reta 48"/>
          <p:cNvCxnSpPr>
            <a:cxnSpLocks/>
            <a:stCxn id="66" idx="2"/>
            <a:endCxn id="46" idx="0"/>
          </p:cNvCxnSpPr>
          <p:nvPr/>
        </p:nvCxnSpPr>
        <p:spPr>
          <a:xfrm>
            <a:off x="8980775" y="2725551"/>
            <a:ext cx="0" cy="581925"/>
          </a:xfrm>
          <a:prstGeom prst="straightConnector1">
            <a:avLst/>
          </a:pr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0" name="Conector angulado 49"/>
          <p:cNvCxnSpPr/>
          <p:nvPr/>
        </p:nvCxnSpPr>
        <p:spPr>
          <a:xfrm flipH="1">
            <a:off x="7171519" y="4113233"/>
            <a:ext cx="2461207" cy="376844"/>
          </a:xfrm>
          <a:prstGeom prst="bentConnector3">
            <a:avLst>
              <a:gd name="adj1" fmla="val 100424"/>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1" name="CaixaDeTexto 50"/>
          <p:cNvSpPr txBox="1"/>
          <p:nvPr/>
        </p:nvSpPr>
        <p:spPr>
          <a:xfrm flipH="1">
            <a:off x="6881769" y="2434457"/>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o terminal e a estiva</a:t>
            </a:r>
            <a:r>
              <a:rPr lang="pt-BR" sz="1600" baseline="30000" dirty="0">
                <a:solidFill>
                  <a:schemeClr val="tx2">
                    <a:lumMod val="60000"/>
                    <a:lumOff val="40000"/>
                  </a:schemeClr>
                </a:solidFill>
              </a:rPr>
              <a:t>3</a:t>
            </a:r>
          </a:p>
        </p:txBody>
      </p:sp>
      <p:sp>
        <p:nvSpPr>
          <p:cNvPr id="53" name="CaixaDeTexto 52"/>
          <p:cNvSpPr txBox="1"/>
          <p:nvPr/>
        </p:nvSpPr>
        <p:spPr>
          <a:xfrm flipH="1">
            <a:off x="8015611" y="4289549"/>
            <a:ext cx="1614134"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transporte terminal até a planta</a:t>
            </a:r>
          </a:p>
        </p:txBody>
      </p:sp>
      <p:cxnSp>
        <p:nvCxnSpPr>
          <p:cNvPr id="55" name="Conector de seta reta 54"/>
          <p:cNvCxnSpPr/>
          <p:nvPr/>
        </p:nvCxnSpPr>
        <p:spPr>
          <a:xfrm>
            <a:off x="7542085" y="3933056"/>
            <a:ext cx="1438690" cy="0"/>
          </a:xfrm>
          <a:prstGeom prst="straightConnector1">
            <a:avLst/>
          </a:pr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V="1">
            <a:off x="2935982" y="2060848"/>
            <a:ext cx="0" cy="3744416"/>
          </a:xfrm>
          <a:prstGeom prst="line">
            <a:avLst/>
          </a:prstGeom>
          <a:ln>
            <a:solidFill>
              <a:schemeClr val="accent3">
                <a:lumMod val="7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61" name="Forma livre 60"/>
          <p:cNvSpPr/>
          <p:nvPr/>
        </p:nvSpPr>
        <p:spPr>
          <a:xfrm>
            <a:off x="2935982" y="1900485"/>
            <a:ext cx="5843087" cy="1071751"/>
          </a:xfrm>
          <a:custGeom>
            <a:avLst/>
            <a:gdLst>
              <a:gd name="connsiteX0" fmla="*/ 4876800 w 4876800"/>
              <a:gd name="connsiteY0" fmla="*/ 578669 h 1264469"/>
              <a:gd name="connsiteX1" fmla="*/ 3562350 w 4876800"/>
              <a:gd name="connsiteY1" fmla="*/ 64319 h 1264469"/>
              <a:gd name="connsiteX2" fmla="*/ 1466850 w 4876800"/>
              <a:gd name="connsiteY2" fmla="*/ 45269 h 1264469"/>
              <a:gd name="connsiteX3" fmla="*/ 476250 w 4876800"/>
              <a:gd name="connsiteY3" fmla="*/ 407219 h 1264469"/>
              <a:gd name="connsiteX4" fmla="*/ 0 w 4876800"/>
              <a:gd name="connsiteY4" fmla="*/ 1264469 h 1264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1264469">
                <a:moveTo>
                  <a:pt x="4876800" y="578669"/>
                </a:moveTo>
                <a:cubicBezTo>
                  <a:pt x="4503737" y="365944"/>
                  <a:pt x="4130675" y="153219"/>
                  <a:pt x="3562350" y="64319"/>
                </a:cubicBezTo>
                <a:cubicBezTo>
                  <a:pt x="2994025" y="-24581"/>
                  <a:pt x="1981200" y="-11881"/>
                  <a:pt x="1466850" y="45269"/>
                </a:cubicBezTo>
                <a:cubicBezTo>
                  <a:pt x="952500" y="102419"/>
                  <a:pt x="720725" y="204019"/>
                  <a:pt x="476250" y="407219"/>
                </a:cubicBezTo>
                <a:cubicBezTo>
                  <a:pt x="231775" y="610419"/>
                  <a:pt x="115887" y="937444"/>
                  <a:pt x="0" y="1264469"/>
                </a:cubicBezTo>
              </a:path>
            </a:pathLst>
          </a:cu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3" name="CaixaDeTexto 62"/>
          <p:cNvSpPr txBox="1"/>
          <p:nvPr/>
        </p:nvSpPr>
        <p:spPr>
          <a:xfrm flipH="1">
            <a:off x="5414759" y="1895053"/>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o armador</a:t>
            </a:r>
          </a:p>
        </p:txBody>
      </p:sp>
      <p:cxnSp>
        <p:nvCxnSpPr>
          <p:cNvPr id="65" name="Conector de seta reta 64"/>
          <p:cNvCxnSpPr/>
          <p:nvPr/>
        </p:nvCxnSpPr>
        <p:spPr>
          <a:xfrm>
            <a:off x="2779182" y="3933056"/>
            <a:ext cx="807286" cy="0"/>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a:off x="6536382" y="3871037"/>
            <a:ext cx="636307" cy="32"/>
          </a:xfrm>
          <a:prstGeom prst="straightConnector1">
            <a:avLst/>
          </a:prstGeom>
          <a:ln w="5715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199678" y="1213099"/>
            <a:ext cx="9436029"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7" name="CaixaDeTexto 76"/>
          <p:cNvSpPr txBox="1"/>
          <p:nvPr/>
        </p:nvSpPr>
        <p:spPr>
          <a:xfrm>
            <a:off x="1912896" y="4094424"/>
            <a:ext cx="948097" cy="664950"/>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a:t>
            </a:r>
          </a:p>
          <a:p>
            <a:pPr algn="ctr">
              <a:spcAft>
                <a:spcPts val="600"/>
              </a:spcAft>
            </a:pPr>
            <a:r>
              <a:rPr lang="pt-BR" sz="1400" b="1" dirty="0"/>
              <a:t>Porto</a:t>
            </a:r>
          </a:p>
        </p:txBody>
      </p:sp>
      <p:sp>
        <p:nvSpPr>
          <p:cNvPr id="78" name="CaixaDeTexto 77"/>
          <p:cNvSpPr txBox="1"/>
          <p:nvPr/>
        </p:nvSpPr>
        <p:spPr>
          <a:xfrm>
            <a:off x="7175090" y="4094424"/>
            <a:ext cx="948097" cy="664950"/>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a:t>
            </a:r>
          </a:p>
          <a:p>
            <a:pPr algn="ctr">
              <a:spcAft>
                <a:spcPts val="600"/>
              </a:spcAft>
            </a:pPr>
            <a:r>
              <a:rPr lang="pt-BR" sz="1400" b="1" dirty="0"/>
              <a:t>Porto</a:t>
            </a:r>
          </a:p>
        </p:txBody>
      </p:sp>
      <p:cxnSp>
        <p:nvCxnSpPr>
          <p:cNvPr id="79" name="Conector de seta reta 78"/>
          <p:cNvCxnSpPr/>
          <p:nvPr/>
        </p:nvCxnSpPr>
        <p:spPr>
          <a:xfrm flipH="1">
            <a:off x="2644969" y="4481518"/>
            <a:ext cx="537856" cy="72711"/>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1" name="Conector de seta reta 80"/>
          <p:cNvCxnSpPr/>
          <p:nvPr/>
        </p:nvCxnSpPr>
        <p:spPr>
          <a:xfrm>
            <a:off x="6662306" y="4501335"/>
            <a:ext cx="526527" cy="90147"/>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87" name="CaixaDeTexto 86"/>
          <p:cNvSpPr txBox="1"/>
          <p:nvPr/>
        </p:nvSpPr>
        <p:spPr>
          <a:xfrm>
            <a:off x="1198242" y="1385565"/>
            <a:ext cx="1868708" cy="309811"/>
          </a:xfrm>
          <a:prstGeom prst="rect">
            <a:avLst/>
          </a:prstGeom>
          <a:noFill/>
          <a:ln>
            <a:noFill/>
          </a:ln>
        </p:spPr>
        <p:txBody>
          <a:bodyPr wrap="square" lIns="72000" tIns="36000" rIns="72000" bIns="36000" rtlCol="0" anchor="t">
            <a:noAutofit/>
          </a:bodyPr>
          <a:lstStyle/>
          <a:p>
            <a:pPr algn="ctr">
              <a:spcAft>
                <a:spcPts val="600"/>
              </a:spcAft>
            </a:pPr>
            <a:r>
              <a:rPr lang="pt-BR" sz="1600" b="1" dirty="0"/>
              <a:t>Origem</a:t>
            </a:r>
          </a:p>
        </p:txBody>
      </p:sp>
      <p:sp>
        <p:nvSpPr>
          <p:cNvPr id="94" name="CaixaDeTexto 93"/>
          <p:cNvSpPr txBox="1"/>
          <p:nvPr/>
        </p:nvSpPr>
        <p:spPr>
          <a:xfrm>
            <a:off x="6804694" y="1390997"/>
            <a:ext cx="1868708" cy="309811"/>
          </a:xfrm>
          <a:prstGeom prst="rect">
            <a:avLst/>
          </a:prstGeom>
          <a:noFill/>
          <a:ln>
            <a:noFill/>
          </a:ln>
        </p:spPr>
        <p:txBody>
          <a:bodyPr wrap="square" lIns="72000" tIns="36000" rIns="72000" bIns="36000" rtlCol="0" anchor="t">
            <a:noAutofit/>
          </a:bodyPr>
          <a:lstStyle/>
          <a:p>
            <a:pPr algn="ctr">
              <a:spcAft>
                <a:spcPts val="600"/>
              </a:spcAft>
            </a:pPr>
            <a:r>
              <a:rPr lang="pt-BR" sz="1600" b="1" dirty="0"/>
              <a:t>Destino</a:t>
            </a:r>
          </a:p>
        </p:txBody>
      </p:sp>
      <p:sp>
        <p:nvSpPr>
          <p:cNvPr id="99" name="Seta para a direita 98"/>
          <p:cNvSpPr/>
          <p:nvPr/>
        </p:nvSpPr>
        <p:spPr>
          <a:xfrm>
            <a:off x="4736182" y="3493913"/>
            <a:ext cx="576064" cy="439143"/>
          </a:xfrm>
          <a:prstGeom prst="rightArrow">
            <a:avLst/>
          </a:prstGeom>
          <a:solidFill>
            <a:schemeClr val="bg1"/>
          </a:solidFill>
          <a:ln>
            <a:solidFill>
              <a:schemeClr val="tx1">
                <a:lumMod val="50000"/>
                <a:lumOff val="50000"/>
              </a:schemeClr>
            </a:solidFill>
            <a:prstDash val="sys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2" name="CaixaDeTexto 41"/>
          <p:cNvSpPr txBox="1"/>
          <p:nvPr/>
        </p:nvSpPr>
        <p:spPr>
          <a:xfrm flipH="1">
            <a:off x="2846340" y="1425227"/>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a estiva</a:t>
            </a:r>
            <a:r>
              <a:rPr lang="pt-BR" sz="1600" baseline="30000" dirty="0">
                <a:solidFill>
                  <a:schemeClr val="tx2">
                    <a:lumMod val="60000"/>
                    <a:lumOff val="40000"/>
                  </a:schemeClr>
                </a:solidFill>
              </a:rPr>
              <a:t>1</a:t>
            </a:r>
          </a:p>
        </p:txBody>
      </p:sp>
      <p:sp>
        <p:nvSpPr>
          <p:cNvPr id="45" name="Título 1"/>
          <p:cNvSpPr>
            <a:spLocks noGrp="1"/>
          </p:cNvSpPr>
          <p:nvPr>
            <p:ph type="title"/>
          </p:nvPr>
        </p:nvSpPr>
        <p:spPr>
          <a:xfrm>
            <a:off x="200025" y="35587"/>
            <a:ext cx="9505950" cy="945141"/>
          </a:xfrm>
        </p:spPr>
        <p:txBody>
          <a:bodyPr/>
          <a:lstStyle/>
          <a:p>
            <a:r>
              <a:rPr lang="pt-BR" dirty="0"/>
              <a:t>OPERAÇÃO: Os termos de venda no comércio internacional indicam as responsabilidades de contratação dos serviços de transporte entre as partes (2/3)</a:t>
            </a:r>
          </a:p>
        </p:txBody>
      </p:sp>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98" t="10764" r="10652" b="6250"/>
          <a:stretch/>
        </p:blipFill>
        <p:spPr bwMode="auto">
          <a:xfrm>
            <a:off x="422373" y="3284983"/>
            <a:ext cx="914633" cy="720081"/>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365" t="7865" r="5365" b="7865"/>
          <a:stretch/>
        </p:blipFill>
        <p:spPr bwMode="auto">
          <a:xfrm>
            <a:off x="8545968" y="3307476"/>
            <a:ext cx="869614" cy="739125"/>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40" t="9444" r="5740" b="2037"/>
          <a:stretch/>
        </p:blipFill>
        <p:spPr bwMode="auto">
          <a:xfrm>
            <a:off x="2345361" y="3484826"/>
            <a:ext cx="440956" cy="53256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40" t="9444" r="5740" b="2037"/>
          <a:stretch/>
        </p:blipFill>
        <p:spPr bwMode="auto">
          <a:xfrm flipH="1">
            <a:off x="7171519" y="3508371"/>
            <a:ext cx="440014" cy="53256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11</a:t>
            </a:fld>
            <a:endParaRPr lang="pt-BR" sz="600" noProof="0"/>
          </a:p>
        </p:txBody>
      </p:sp>
      <p:sp>
        <p:nvSpPr>
          <p:cNvPr id="47" name="CaixaDeTexto 46"/>
          <p:cNvSpPr txBox="1"/>
          <p:nvPr/>
        </p:nvSpPr>
        <p:spPr>
          <a:xfrm flipH="1">
            <a:off x="2787054" y="4627464"/>
            <a:ext cx="1598829" cy="529728"/>
          </a:xfrm>
          <a:prstGeom prst="rect">
            <a:avLst/>
          </a:prstGeom>
          <a:noFill/>
          <a:ln>
            <a:noFill/>
          </a:ln>
        </p:spPr>
        <p:txBody>
          <a:bodyPr wrap="square" lIns="72000" tIns="36000" rIns="72000" bIns="36000" rtlCol="0" anchor="ctr">
            <a:noAutofit/>
          </a:bodyPr>
          <a:lstStyle/>
          <a:p>
            <a:pPr algn="ctr">
              <a:spcAft>
                <a:spcPts val="600"/>
              </a:spcAft>
            </a:pPr>
            <a:r>
              <a:rPr lang="pt-BR" sz="1600" dirty="0"/>
              <a:t> Contrata o porto</a:t>
            </a:r>
            <a:r>
              <a:rPr lang="pt-BR" sz="1600" baseline="30000" dirty="0"/>
              <a:t>1</a:t>
            </a:r>
          </a:p>
        </p:txBody>
      </p:sp>
      <p:sp>
        <p:nvSpPr>
          <p:cNvPr id="48" name="CaixaDeTexto 47"/>
          <p:cNvSpPr txBox="1"/>
          <p:nvPr/>
        </p:nvSpPr>
        <p:spPr>
          <a:xfrm>
            <a:off x="-17455" y="6581302"/>
            <a:ext cx="9635707" cy="288032"/>
          </a:xfrm>
          <a:prstGeom prst="rect">
            <a:avLst/>
          </a:prstGeom>
          <a:noFill/>
          <a:ln>
            <a:noFill/>
          </a:ln>
        </p:spPr>
        <p:txBody>
          <a:bodyPr wrap="square" lIns="72000" tIns="36000" rIns="72000" bIns="36000" rtlCol="0" anchor="t">
            <a:noAutofit/>
          </a:bodyPr>
          <a:lstStyle/>
          <a:p>
            <a:pPr>
              <a:spcAft>
                <a:spcPts val="600"/>
              </a:spcAft>
            </a:pPr>
            <a:r>
              <a:rPr lang="pt-BR" sz="1100" dirty="0"/>
              <a:t>(1) Serviços para a entrada, permanência e saída do navio do porto (não relacionados a movimentação de cargas)</a:t>
            </a:r>
          </a:p>
        </p:txBody>
      </p:sp>
      <p:sp>
        <p:nvSpPr>
          <p:cNvPr id="56" name="CaixaDeTexto 55"/>
          <p:cNvSpPr txBox="1"/>
          <p:nvPr/>
        </p:nvSpPr>
        <p:spPr>
          <a:xfrm flipH="1">
            <a:off x="5572690" y="4627464"/>
            <a:ext cx="1598829" cy="529728"/>
          </a:xfrm>
          <a:prstGeom prst="rect">
            <a:avLst/>
          </a:prstGeom>
          <a:noFill/>
          <a:ln>
            <a:noFill/>
          </a:ln>
        </p:spPr>
        <p:txBody>
          <a:bodyPr wrap="square" lIns="72000" tIns="36000" rIns="72000" bIns="36000" rtlCol="0" anchor="ctr">
            <a:noAutofit/>
          </a:bodyPr>
          <a:lstStyle/>
          <a:p>
            <a:pPr algn="ctr">
              <a:spcAft>
                <a:spcPts val="600"/>
              </a:spcAft>
            </a:pPr>
            <a:r>
              <a:rPr lang="pt-BR" sz="1600" dirty="0"/>
              <a:t> Contrata o porto</a:t>
            </a:r>
            <a:r>
              <a:rPr lang="pt-BR" sz="1600" baseline="30000" dirty="0"/>
              <a:t>1</a:t>
            </a:r>
          </a:p>
        </p:txBody>
      </p:sp>
      <p:sp>
        <p:nvSpPr>
          <p:cNvPr id="62" name="CaixaDeTexto 61"/>
          <p:cNvSpPr txBox="1"/>
          <p:nvPr/>
        </p:nvSpPr>
        <p:spPr>
          <a:xfrm>
            <a:off x="196697" y="2429901"/>
            <a:ext cx="1368152" cy="288032"/>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p>
            <a:pPr algn="ctr">
              <a:spcAft>
                <a:spcPts val="600"/>
              </a:spcAft>
            </a:pPr>
            <a:r>
              <a:rPr lang="pt-BR" sz="1600" b="1" dirty="0">
                <a:solidFill>
                  <a:srgbClr val="FF0000"/>
                </a:solidFill>
              </a:rPr>
              <a:t>Exportador</a:t>
            </a:r>
          </a:p>
        </p:txBody>
      </p:sp>
      <p:sp>
        <p:nvSpPr>
          <p:cNvPr id="64" name="CaixaDeTexto 63"/>
          <p:cNvSpPr txBox="1"/>
          <p:nvPr/>
        </p:nvSpPr>
        <p:spPr>
          <a:xfrm>
            <a:off x="4335631" y="2429901"/>
            <a:ext cx="1164121" cy="264328"/>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defPPr>
              <a:defRPr lang="en-US"/>
            </a:defPPr>
            <a:lvl1pPr algn="ctr">
              <a:spcAft>
                <a:spcPts val="600"/>
              </a:spcAft>
              <a:defRPr sz="1600" b="1">
                <a:solidFill>
                  <a:srgbClr val="FF0000"/>
                </a:solidFill>
              </a:defRPr>
            </a:lvl1pPr>
          </a:lstStyle>
          <a:p>
            <a:r>
              <a:rPr lang="pt-BR" dirty="0">
                <a:solidFill>
                  <a:schemeClr val="tx1"/>
                </a:solidFill>
              </a:rPr>
              <a:t>Armador</a:t>
            </a:r>
          </a:p>
        </p:txBody>
      </p:sp>
      <p:sp>
        <p:nvSpPr>
          <p:cNvPr id="66" name="CaixaDeTexto 65"/>
          <p:cNvSpPr txBox="1"/>
          <p:nvPr/>
        </p:nvSpPr>
        <p:spPr>
          <a:xfrm flipH="1">
            <a:off x="8328825" y="2429901"/>
            <a:ext cx="1303901" cy="295650"/>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defPPr>
              <a:defRPr lang="en-US"/>
            </a:defPPr>
            <a:lvl1pPr algn="ctr">
              <a:spcAft>
                <a:spcPts val="600"/>
              </a:spcAft>
              <a:defRPr sz="1600" b="1">
                <a:solidFill>
                  <a:srgbClr val="FF0000"/>
                </a:solidFill>
              </a:defRPr>
            </a:lvl1pPr>
          </a:lstStyle>
          <a:p>
            <a:r>
              <a:rPr lang="pt-BR" dirty="0">
                <a:solidFill>
                  <a:srgbClr val="003090"/>
                </a:solidFill>
              </a:rPr>
              <a:t>Importador</a:t>
            </a:r>
          </a:p>
        </p:txBody>
      </p:sp>
      <p:sp>
        <p:nvSpPr>
          <p:cNvPr id="68" name="Seta para baixo 67"/>
          <p:cNvSpPr/>
          <p:nvPr/>
        </p:nvSpPr>
        <p:spPr>
          <a:xfrm>
            <a:off x="8673401" y="1390997"/>
            <a:ext cx="1231011" cy="885875"/>
          </a:xfrm>
          <a:prstGeom prst="downArrow">
            <a:avLst>
              <a:gd name="adj1" fmla="val 100000"/>
              <a:gd name="adj2" fmla="val 5000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solidFill>
                  <a:schemeClr val="tx1"/>
                </a:solidFill>
              </a:rPr>
              <a:t>afretador</a:t>
            </a:r>
          </a:p>
        </p:txBody>
      </p:sp>
      <p:sp>
        <p:nvSpPr>
          <p:cNvPr id="69" name="CaixaDeTexto 68"/>
          <p:cNvSpPr txBox="1"/>
          <p:nvPr/>
        </p:nvSpPr>
        <p:spPr>
          <a:xfrm>
            <a:off x="7520153" y="836712"/>
            <a:ext cx="2688637" cy="432048"/>
          </a:xfrm>
          <a:prstGeom prst="rect">
            <a:avLst/>
          </a:prstGeom>
          <a:noFill/>
          <a:ln>
            <a:noFill/>
          </a:ln>
        </p:spPr>
        <p:txBody>
          <a:bodyPr wrap="square" lIns="72000" tIns="36000" rIns="72000" bIns="36000" rtlCol="0" anchor="t">
            <a:noAutofit/>
          </a:bodyPr>
          <a:lstStyle/>
          <a:p>
            <a:pPr algn="ctr">
              <a:spcAft>
                <a:spcPts val="600"/>
              </a:spcAft>
            </a:pPr>
            <a:r>
              <a:rPr lang="pt-BR" sz="1600" b="1" dirty="0"/>
              <a:t>TRUMP e LINER</a:t>
            </a:r>
          </a:p>
        </p:txBody>
      </p:sp>
      <p:sp>
        <p:nvSpPr>
          <p:cNvPr id="70" name="CaixaDeTexto 69"/>
          <p:cNvSpPr txBox="1"/>
          <p:nvPr/>
        </p:nvSpPr>
        <p:spPr>
          <a:xfrm>
            <a:off x="6533339" y="5589240"/>
            <a:ext cx="2681760" cy="936104"/>
          </a:xfrm>
          <a:prstGeom prst="rect">
            <a:avLst/>
          </a:prstGeom>
          <a:noFill/>
          <a:ln>
            <a:noFill/>
          </a:ln>
        </p:spPr>
        <p:txBody>
          <a:bodyPr wrap="square" lIns="72000" tIns="36000" rIns="72000" bIns="36000" rtlCol="0" anchor="t">
            <a:noAutofit/>
          </a:bodyPr>
          <a:lstStyle/>
          <a:p>
            <a:pPr algn="ctr">
              <a:spcAft>
                <a:spcPts val="600"/>
              </a:spcAft>
            </a:pPr>
            <a:r>
              <a:rPr lang="pt-BR" sz="1400" dirty="0"/>
              <a:t>(</a:t>
            </a:r>
            <a:r>
              <a:rPr lang="pt-BR" sz="1400" dirty="0">
                <a:solidFill>
                  <a:schemeClr val="accent1">
                    <a:lumMod val="50000"/>
                  </a:schemeClr>
                </a:solidFill>
              </a:rPr>
              <a:t>3) Na modalidade LINER OUT, a estiva está no frete pago ao armador, e quem negocia  com o terminal é armador</a:t>
            </a:r>
          </a:p>
        </p:txBody>
      </p:sp>
      <p:sp>
        <p:nvSpPr>
          <p:cNvPr id="72" name="CaixaDeTexto 71"/>
          <p:cNvSpPr txBox="1"/>
          <p:nvPr/>
        </p:nvSpPr>
        <p:spPr>
          <a:xfrm>
            <a:off x="775742" y="5589240"/>
            <a:ext cx="2681760" cy="936104"/>
          </a:xfrm>
          <a:prstGeom prst="rect">
            <a:avLst/>
          </a:prstGeom>
          <a:noFill/>
          <a:ln>
            <a:noFill/>
          </a:ln>
        </p:spPr>
        <p:txBody>
          <a:bodyPr wrap="square" lIns="72000" tIns="36000" rIns="72000" bIns="36000" rtlCol="0" anchor="t">
            <a:noAutofit/>
          </a:bodyPr>
          <a:lstStyle/>
          <a:p>
            <a:pPr algn="ctr">
              <a:spcAft>
                <a:spcPts val="600"/>
              </a:spcAft>
            </a:pPr>
            <a:r>
              <a:rPr lang="pt-BR" sz="1400" dirty="0">
                <a:solidFill>
                  <a:srgbClr val="FF0000"/>
                </a:solidFill>
              </a:rPr>
              <a:t>(1) Na modalidade LINER IN, a estiva está no frete pago ao armador, e quem negocia  com o terminal é armador</a:t>
            </a:r>
          </a:p>
        </p:txBody>
      </p:sp>
      <p:sp>
        <p:nvSpPr>
          <p:cNvPr id="73" name="CaixaDeTexto 72"/>
          <p:cNvSpPr txBox="1"/>
          <p:nvPr/>
        </p:nvSpPr>
        <p:spPr>
          <a:xfrm>
            <a:off x="3654541" y="5589240"/>
            <a:ext cx="2681760" cy="936104"/>
          </a:xfrm>
          <a:prstGeom prst="rect">
            <a:avLst/>
          </a:prstGeom>
          <a:noFill/>
          <a:ln>
            <a:noFill/>
          </a:ln>
        </p:spPr>
        <p:txBody>
          <a:bodyPr wrap="square" lIns="72000" tIns="36000" rIns="72000" bIns="36000" rtlCol="0" anchor="t">
            <a:noAutofit/>
          </a:bodyPr>
          <a:lstStyle/>
          <a:p>
            <a:pPr algn="ctr">
              <a:spcAft>
                <a:spcPts val="600"/>
              </a:spcAft>
            </a:pPr>
            <a:r>
              <a:rPr lang="pt-BR" sz="1400" dirty="0"/>
              <a:t>(2) Serviços para a entrada, permanência e saída do navio do porto (não relacionados a movimentação de cargas)</a:t>
            </a:r>
          </a:p>
        </p:txBody>
      </p:sp>
    </p:spTree>
    <p:extLst>
      <p:ext uri="{BB962C8B-B14F-4D97-AF65-F5344CB8AC3E}">
        <p14:creationId xmlns:p14="http://schemas.microsoft.com/office/powerpoint/2010/main" val="191493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84648" y="2989335"/>
            <a:ext cx="1694868" cy="158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903" y="2972236"/>
            <a:ext cx="1767271" cy="158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ixaDeTexto 10"/>
          <p:cNvSpPr txBox="1"/>
          <p:nvPr/>
        </p:nvSpPr>
        <p:spPr>
          <a:xfrm>
            <a:off x="288758" y="925067"/>
            <a:ext cx="5743568" cy="288032"/>
          </a:xfrm>
          <a:prstGeom prst="rect">
            <a:avLst/>
          </a:prstGeom>
          <a:noFill/>
          <a:ln>
            <a:noFill/>
          </a:ln>
        </p:spPr>
        <p:txBody>
          <a:bodyPr wrap="square" lIns="72000" tIns="36000" rIns="72000" bIns="36000" rtlCol="0" anchor="t">
            <a:noAutofit/>
          </a:bodyPr>
          <a:lstStyle/>
          <a:p>
            <a:pPr>
              <a:spcAft>
                <a:spcPts val="600"/>
              </a:spcAft>
            </a:pPr>
            <a:r>
              <a:rPr lang="pt-BR" sz="1600" b="1" dirty="0"/>
              <a:t>Venda CIF (</a:t>
            </a:r>
            <a:r>
              <a:rPr lang="pt-BR" sz="1600" b="1" dirty="0" err="1"/>
              <a:t>Cost</a:t>
            </a:r>
            <a:r>
              <a:rPr lang="pt-BR" sz="1600" b="1" dirty="0"/>
              <a:t>  </a:t>
            </a:r>
            <a:r>
              <a:rPr lang="pt-BR" sz="1600" b="1" dirty="0" err="1"/>
              <a:t>Insurance</a:t>
            </a:r>
            <a:r>
              <a:rPr lang="pt-BR" sz="1600" b="1" dirty="0"/>
              <a:t> </a:t>
            </a:r>
            <a:r>
              <a:rPr lang="pt-BR" sz="1600" b="1" dirty="0" err="1"/>
              <a:t>and</a:t>
            </a:r>
            <a:r>
              <a:rPr lang="pt-BR" sz="1600" b="1" dirty="0"/>
              <a:t> </a:t>
            </a:r>
            <a:r>
              <a:rPr lang="pt-BR" sz="1600" b="1" dirty="0" err="1"/>
              <a:t>freight</a:t>
            </a:r>
            <a:r>
              <a:rPr lang="pt-BR" sz="1600" b="1" dirty="0"/>
              <a:t>)</a:t>
            </a:r>
          </a:p>
        </p:txBody>
      </p:sp>
      <p:cxnSp>
        <p:nvCxnSpPr>
          <p:cNvPr id="13" name="Conector de seta reta 12"/>
          <p:cNvCxnSpPr/>
          <p:nvPr/>
        </p:nvCxnSpPr>
        <p:spPr>
          <a:xfrm>
            <a:off x="1170883" y="2722489"/>
            <a:ext cx="1219473" cy="771424"/>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Conector angulado 20"/>
          <p:cNvCxnSpPr/>
          <p:nvPr/>
        </p:nvCxnSpPr>
        <p:spPr>
          <a:xfrm>
            <a:off x="196697" y="4069978"/>
            <a:ext cx="2582485" cy="367134"/>
          </a:xfrm>
          <a:prstGeom prst="bentConnector3">
            <a:avLst>
              <a:gd name="adj1" fmla="val 100424"/>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a:xfrm>
            <a:off x="1567830" y="2434457"/>
            <a:ext cx="1335114" cy="915440"/>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o terminal e a estiva</a:t>
            </a:r>
            <a:r>
              <a:rPr lang="pt-BR" sz="1600" baseline="30000" dirty="0">
                <a:solidFill>
                  <a:srgbClr val="FF0000"/>
                </a:solidFill>
              </a:rPr>
              <a:t>1</a:t>
            </a:r>
          </a:p>
        </p:txBody>
      </p:sp>
      <p:cxnSp>
        <p:nvCxnSpPr>
          <p:cNvPr id="38" name="Conector de seta reta 37"/>
          <p:cNvCxnSpPr/>
          <p:nvPr/>
        </p:nvCxnSpPr>
        <p:spPr>
          <a:xfrm>
            <a:off x="1035901" y="3933056"/>
            <a:ext cx="1280597" cy="0"/>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340713" y="4241752"/>
            <a:ext cx="1511325" cy="915440"/>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transporte até o terminal</a:t>
            </a:r>
          </a:p>
        </p:txBody>
      </p:sp>
      <p:cxnSp>
        <p:nvCxnSpPr>
          <p:cNvPr id="49" name="Conector de seta reta 48"/>
          <p:cNvCxnSpPr/>
          <p:nvPr/>
        </p:nvCxnSpPr>
        <p:spPr>
          <a:xfrm flipH="1">
            <a:off x="7542085" y="2730107"/>
            <a:ext cx="1162204" cy="791826"/>
          </a:xfrm>
          <a:prstGeom prst="straightConnector1">
            <a:avLst/>
          </a:pr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0" name="Conector angulado 49"/>
          <p:cNvCxnSpPr/>
          <p:nvPr/>
        </p:nvCxnSpPr>
        <p:spPr>
          <a:xfrm flipH="1">
            <a:off x="7171519" y="4113233"/>
            <a:ext cx="2461207" cy="376844"/>
          </a:xfrm>
          <a:prstGeom prst="bentConnector3">
            <a:avLst>
              <a:gd name="adj1" fmla="val 100424"/>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1" name="CaixaDeTexto 50"/>
          <p:cNvSpPr txBox="1"/>
          <p:nvPr/>
        </p:nvSpPr>
        <p:spPr>
          <a:xfrm flipH="1">
            <a:off x="6881769" y="2434457"/>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o terminal e a estiva</a:t>
            </a:r>
            <a:r>
              <a:rPr lang="pt-BR" sz="1600" baseline="30000" dirty="0">
                <a:solidFill>
                  <a:schemeClr val="tx2">
                    <a:lumMod val="60000"/>
                    <a:lumOff val="40000"/>
                  </a:schemeClr>
                </a:solidFill>
              </a:rPr>
              <a:t>3</a:t>
            </a:r>
          </a:p>
        </p:txBody>
      </p:sp>
      <p:sp>
        <p:nvSpPr>
          <p:cNvPr id="53" name="CaixaDeTexto 52"/>
          <p:cNvSpPr txBox="1"/>
          <p:nvPr/>
        </p:nvSpPr>
        <p:spPr>
          <a:xfrm flipH="1">
            <a:off x="8015611" y="4289549"/>
            <a:ext cx="1614134"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chemeClr val="tx2">
                    <a:lumMod val="60000"/>
                    <a:lumOff val="40000"/>
                  </a:schemeClr>
                </a:solidFill>
              </a:rPr>
              <a:t>Contrata  transporte terminal até a planta</a:t>
            </a:r>
          </a:p>
        </p:txBody>
      </p:sp>
      <p:cxnSp>
        <p:nvCxnSpPr>
          <p:cNvPr id="55" name="Conector de seta reta 54"/>
          <p:cNvCxnSpPr/>
          <p:nvPr/>
        </p:nvCxnSpPr>
        <p:spPr>
          <a:xfrm>
            <a:off x="7542085" y="3933056"/>
            <a:ext cx="1438690" cy="0"/>
          </a:xfrm>
          <a:prstGeom prst="straightConnector1">
            <a:avLst/>
          </a:prstGeom>
          <a:ln>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V="1">
            <a:off x="6301063" y="1989246"/>
            <a:ext cx="0" cy="3744416"/>
          </a:xfrm>
          <a:prstGeom prst="line">
            <a:avLst/>
          </a:prstGeom>
          <a:ln>
            <a:solidFill>
              <a:schemeClr val="accent3">
                <a:lumMod val="7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61" name="Forma livre 60"/>
          <p:cNvSpPr/>
          <p:nvPr/>
        </p:nvSpPr>
        <p:spPr>
          <a:xfrm flipH="1">
            <a:off x="1198241" y="1900486"/>
            <a:ext cx="5102822" cy="1088850"/>
          </a:xfrm>
          <a:custGeom>
            <a:avLst/>
            <a:gdLst>
              <a:gd name="connsiteX0" fmla="*/ 4876800 w 4876800"/>
              <a:gd name="connsiteY0" fmla="*/ 578669 h 1264469"/>
              <a:gd name="connsiteX1" fmla="*/ 3562350 w 4876800"/>
              <a:gd name="connsiteY1" fmla="*/ 64319 h 1264469"/>
              <a:gd name="connsiteX2" fmla="*/ 1466850 w 4876800"/>
              <a:gd name="connsiteY2" fmla="*/ 45269 h 1264469"/>
              <a:gd name="connsiteX3" fmla="*/ 476250 w 4876800"/>
              <a:gd name="connsiteY3" fmla="*/ 407219 h 1264469"/>
              <a:gd name="connsiteX4" fmla="*/ 0 w 4876800"/>
              <a:gd name="connsiteY4" fmla="*/ 1264469 h 1264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1264469">
                <a:moveTo>
                  <a:pt x="4876800" y="578669"/>
                </a:moveTo>
                <a:cubicBezTo>
                  <a:pt x="4503737" y="365944"/>
                  <a:pt x="4130675" y="153219"/>
                  <a:pt x="3562350" y="64319"/>
                </a:cubicBezTo>
                <a:cubicBezTo>
                  <a:pt x="2994025" y="-24581"/>
                  <a:pt x="1981200" y="-11881"/>
                  <a:pt x="1466850" y="45269"/>
                </a:cubicBezTo>
                <a:cubicBezTo>
                  <a:pt x="952500" y="102419"/>
                  <a:pt x="720725" y="204019"/>
                  <a:pt x="476250" y="407219"/>
                </a:cubicBezTo>
                <a:cubicBezTo>
                  <a:pt x="231775" y="610419"/>
                  <a:pt x="115887" y="937444"/>
                  <a:pt x="0" y="1264469"/>
                </a:cubicBezTo>
              </a:path>
            </a:pathLst>
          </a:cu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3" name="CaixaDeTexto 62"/>
          <p:cNvSpPr txBox="1"/>
          <p:nvPr/>
        </p:nvSpPr>
        <p:spPr>
          <a:xfrm flipH="1">
            <a:off x="3160791" y="1790456"/>
            <a:ext cx="1598829" cy="939651"/>
          </a:xfrm>
          <a:prstGeom prst="rect">
            <a:avLst/>
          </a:prstGeom>
          <a:noFill/>
          <a:ln>
            <a:noFill/>
          </a:ln>
        </p:spPr>
        <p:txBody>
          <a:bodyPr wrap="square" lIns="72000" tIns="36000" rIns="72000" bIns="36000" rtlCol="0" anchor="ctr">
            <a:noAutofit/>
          </a:bodyPr>
          <a:lstStyle/>
          <a:p>
            <a:pPr algn="ctr">
              <a:spcAft>
                <a:spcPts val="600"/>
              </a:spcAft>
            </a:pPr>
            <a:r>
              <a:rPr lang="pt-BR" sz="1600" dirty="0">
                <a:solidFill>
                  <a:srgbClr val="FF0000"/>
                </a:solidFill>
              </a:rPr>
              <a:t>Contrata o armador</a:t>
            </a:r>
          </a:p>
        </p:txBody>
      </p:sp>
      <p:cxnSp>
        <p:nvCxnSpPr>
          <p:cNvPr id="65" name="Conector de seta reta 64"/>
          <p:cNvCxnSpPr/>
          <p:nvPr/>
        </p:nvCxnSpPr>
        <p:spPr>
          <a:xfrm>
            <a:off x="2779182" y="3933056"/>
            <a:ext cx="807286" cy="0"/>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a:off x="6536382" y="3871037"/>
            <a:ext cx="636307" cy="32"/>
          </a:xfrm>
          <a:prstGeom prst="straightConnector1">
            <a:avLst/>
          </a:prstGeom>
          <a:ln w="5715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199678" y="1213099"/>
            <a:ext cx="9436029"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7" name="CaixaDeTexto 76"/>
          <p:cNvSpPr txBox="1"/>
          <p:nvPr/>
        </p:nvSpPr>
        <p:spPr>
          <a:xfrm>
            <a:off x="1912896" y="4094424"/>
            <a:ext cx="948097" cy="664950"/>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a:t>
            </a:r>
          </a:p>
          <a:p>
            <a:pPr algn="ctr">
              <a:spcAft>
                <a:spcPts val="600"/>
              </a:spcAft>
            </a:pPr>
            <a:r>
              <a:rPr lang="pt-BR" sz="1400" b="1" dirty="0"/>
              <a:t>Porto</a:t>
            </a:r>
          </a:p>
        </p:txBody>
      </p:sp>
      <p:sp>
        <p:nvSpPr>
          <p:cNvPr id="78" name="CaixaDeTexto 77"/>
          <p:cNvSpPr txBox="1"/>
          <p:nvPr/>
        </p:nvSpPr>
        <p:spPr>
          <a:xfrm>
            <a:off x="7175090" y="4094424"/>
            <a:ext cx="948097" cy="664950"/>
          </a:xfrm>
          <a:prstGeom prst="rect">
            <a:avLst/>
          </a:prstGeom>
          <a:noFill/>
          <a:ln>
            <a:noFill/>
          </a:ln>
        </p:spPr>
        <p:txBody>
          <a:bodyPr wrap="square" lIns="72000" tIns="36000" rIns="72000" bIns="36000" rtlCol="0" anchor="ctr">
            <a:noAutofit/>
          </a:bodyPr>
          <a:lstStyle/>
          <a:p>
            <a:pPr algn="ctr">
              <a:spcAft>
                <a:spcPts val="600"/>
              </a:spcAft>
            </a:pPr>
            <a:r>
              <a:rPr lang="pt-BR" sz="1400" b="1" dirty="0"/>
              <a:t>Terminal</a:t>
            </a:r>
          </a:p>
          <a:p>
            <a:pPr algn="ctr">
              <a:spcAft>
                <a:spcPts val="600"/>
              </a:spcAft>
            </a:pPr>
            <a:r>
              <a:rPr lang="pt-BR" sz="1400" b="1" dirty="0"/>
              <a:t>Porto</a:t>
            </a:r>
          </a:p>
        </p:txBody>
      </p:sp>
      <p:cxnSp>
        <p:nvCxnSpPr>
          <p:cNvPr id="79" name="Conector de seta reta 78"/>
          <p:cNvCxnSpPr/>
          <p:nvPr/>
        </p:nvCxnSpPr>
        <p:spPr>
          <a:xfrm flipH="1">
            <a:off x="2644969" y="4481518"/>
            <a:ext cx="537856" cy="72711"/>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1" name="Conector de seta reta 80"/>
          <p:cNvCxnSpPr/>
          <p:nvPr/>
        </p:nvCxnSpPr>
        <p:spPr>
          <a:xfrm>
            <a:off x="6662306" y="4501335"/>
            <a:ext cx="526527" cy="90147"/>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87" name="CaixaDeTexto 86"/>
          <p:cNvSpPr txBox="1"/>
          <p:nvPr/>
        </p:nvSpPr>
        <p:spPr>
          <a:xfrm>
            <a:off x="1198242" y="1385565"/>
            <a:ext cx="1868708" cy="309811"/>
          </a:xfrm>
          <a:prstGeom prst="rect">
            <a:avLst/>
          </a:prstGeom>
          <a:noFill/>
          <a:ln>
            <a:noFill/>
          </a:ln>
        </p:spPr>
        <p:txBody>
          <a:bodyPr wrap="square" lIns="72000" tIns="36000" rIns="72000" bIns="36000" rtlCol="0" anchor="t">
            <a:noAutofit/>
          </a:bodyPr>
          <a:lstStyle/>
          <a:p>
            <a:pPr algn="ctr">
              <a:spcAft>
                <a:spcPts val="600"/>
              </a:spcAft>
            </a:pPr>
            <a:r>
              <a:rPr lang="pt-BR" sz="1600" b="1" dirty="0"/>
              <a:t>Origem</a:t>
            </a:r>
          </a:p>
        </p:txBody>
      </p:sp>
      <p:sp>
        <p:nvSpPr>
          <p:cNvPr id="94" name="CaixaDeTexto 93"/>
          <p:cNvSpPr txBox="1"/>
          <p:nvPr/>
        </p:nvSpPr>
        <p:spPr>
          <a:xfrm>
            <a:off x="6804694" y="1390997"/>
            <a:ext cx="1868708" cy="309811"/>
          </a:xfrm>
          <a:prstGeom prst="rect">
            <a:avLst/>
          </a:prstGeom>
          <a:noFill/>
          <a:ln>
            <a:noFill/>
          </a:ln>
        </p:spPr>
        <p:txBody>
          <a:bodyPr wrap="square" lIns="72000" tIns="36000" rIns="72000" bIns="36000" rtlCol="0" anchor="t">
            <a:noAutofit/>
          </a:bodyPr>
          <a:lstStyle/>
          <a:p>
            <a:pPr algn="ctr">
              <a:spcAft>
                <a:spcPts val="600"/>
              </a:spcAft>
            </a:pPr>
            <a:r>
              <a:rPr lang="pt-BR" sz="1600" b="1" dirty="0"/>
              <a:t>Destino</a:t>
            </a:r>
          </a:p>
        </p:txBody>
      </p:sp>
      <p:sp>
        <p:nvSpPr>
          <p:cNvPr id="99" name="Seta para a direita 98"/>
          <p:cNvSpPr/>
          <p:nvPr/>
        </p:nvSpPr>
        <p:spPr>
          <a:xfrm>
            <a:off x="4736182" y="3493913"/>
            <a:ext cx="576064" cy="439143"/>
          </a:xfrm>
          <a:prstGeom prst="rightArrow">
            <a:avLst/>
          </a:prstGeom>
          <a:solidFill>
            <a:schemeClr val="bg1"/>
          </a:solidFill>
          <a:ln>
            <a:solidFill>
              <a:schemeClr val="tx1">
                <a:lumMod val="50000"/>
                <a:lumOff val="50000"/>
              </a:schemeClr>
            </a:solidFill>
            <a:prstDash val="sys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5" name="Título 1"/>
          <p:cNvSpPr>
            <a:spLocks noGrp="1"/>
          </p:cNvSpPr>
          <p:nvPr>
            <p:ph type="title"/>
          </p:nvPr>
        </p:nvSpPr>
        <p:spPr>
          <a:xfrm>
            <a:off x="200025" y="35587"/>
            <a:ext cx="9505950" cy="945141"/>
          </a:xfrm>
        </p:spPr>
        <p:txBody>
          <a:bodyPr/>
          <a:lstStyle/>
          <a:p>
            <a:r>
              <a:rPr lang="pt-BR" dirty="0"/>
              <a:t>OPERAÇÃO: Os termos de venda no comércio internacional indicam as responsabilidades de contratação dos serviços de transporte entre as partes (3/3)</a:t>
            </a:r>
          </a:p>
        </p:txBody>
      </p:sp>
      <p:pic>
        <p:nvPicPr>
          <p:cNvPr id="4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98" t="10764" r="10652" b="6250"/>
          <a:stretch/>
        </p:blipFill>
        <p:spPr bwMode="auto">
          <a:xfrm>
            <a:off x="422373" y="3284983"/>
            <a:ext cx="914633" cy="720081"/>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365" t="7865" r="5365" b="7865"/>
          <a:stretch/>
        </p:blipFill>
        <p:spPr bwMode="auto">
          <a:xfrm>
            <a:off x="8545968" y="3307476"/>
            <a:ext cx="869614" cy="739125"/>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40" t="9444" r="5740" b="2037"/>
          <a:stretch/>
        </p:blipFill>
        <p:spPr bwMode="auto">
          <a:xfrm>
            <a:off x="2345361" y="3484826"/>
            <a:ext cx="440956" cy="53256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40" t="9444" r="5740" b="2037"/>
          <a:stretch/>
        </p:blipFill>
        <p:spPr bwMode="auto">
          <a:xfrm flipH="1">
            <a:off x="7171519" y="3508371"/>
            <a:ext cx="440014" cy="53256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12</a:t>
            </a:fld>
            <a:endParaRPr lang="pt-BR" sz="600" noProof="0"/>
          </a:p>
        </p:txBody>
      </p:sp>
      <p:sp>
        <p:nvSpPr>
          <p:cNvPr id="47" name="CaixaDeTexto 46"/>
          <p:cNvSpPr txBox="1"/>
          <p:nvPr/>
        </p:nvSpPr>
        <p:spPr>
          <a:xfrm flipH="1">
            <a:off x="2787054" y="4627464"/>
            <a:ext cx="1598829" cy="529728"/>
          </a:xfrm>
          <a:prstGeom prst="rect">
            <a:avLst/>
          </a:prstGeom>
          <a:noFill/>
          <a:ln>
            <a:noFill/>
          </a:ln>
        </p:spPr>
        <p:txBody>
          <a:bodyPr wrap="square" lIns="72000" tIns="36000" rIns="72000" bIns="36000" rtlCol="0" anchor="ctr">
            <a:noAutofit/>
          </a:bodyPr>
          <a:lstStyle/>
          <a:p>
            <a:pPr algn="ctr">
              <a:spcAft>
                <a:spcPts val="600"/>
              </a:spcAft>
            </a:pPr>
            <a:r>
              <a:rPr lang="pt-BR" sz="1600" dirty="0"/>
              <a:t> Contrata o porto</a:t>
            </a:r>
            <a:r>
              <a:rPr lang="pt-BR" sz="1600" baseline="30000" dirty="0"/>
              <a:t>1</a:t>
            </a:r>
          </a:p>
        </p:txBody>
      </p:sp>
      <p:sp>
        <p:nvSpPr>
          <p:cNvPr id="48" name="CaixaDeTexto 47"/>
          <p:cNvSpPr txBox="1"/>
          <p:nvPr/>
        </p:nvSpPr>
        <p:spPr>
          <a:xfrm>
            <a:off x="-5962" y="6569968"/>
            <a:ext cx="9635707" cy="288032"/>
          </a:xfrm>
          <a:prstGeom prst="rect">
            <a:avLst/>
          </a:prstGeom>
          <a:noFill/>
          <a:ln>
            <a:noFill/>
          </a:ln>
        </p:spPr>
        <p:txBody>
          <a:bodyPr wrap="square" lIns="72000" tIns="36000" rIns="72000" bIns="36000" rtlCol="0" anchor="t">
            <a:noAutofit/>
          </a:bodyPr>
          <a:lstStyle/>
          <a:p>
            <a:pPr>
              <a:spcAft>
                <a:spcPts val="600"/>
              </a:spcAft>
            </a:pPr>
            <a:r>
              <a:rPr lang="pt-BR" sz="1100" dirty="0"/>
              <a:t>(1) Serviços para a entrada, permanência e saída do navio do porto (não relacionados a movimentação de cargas)</a:t>
            </a:r>
          </a:p>
        </p:txBody>
      </p:sp>
      <p:sp>
        <p:nvSpPr>
          <p:cNvPr id="54" name="CaixaDeTexto 53"/>
          <p:cNvSpPr txBox="1"/>
          <p:nvPr/>
        </p:nvSpPr>
        <p:spPr>
          <a:xfrm flipH="1">
            <a:off x="5572690" y="4627464"/>
            <a:ext cx="1598829" cy="529728"/>
          </a:xfrm>
          <a:prstGeom prst="rect">
            <a:avLst/>
          </a:prstGeom>
          <a:noFill/>
          <a:ln>
            <a:noFill/>
          </a:ln>
        </p:spPr>
        <p:txBody>
          <a:bodyPr wrap="square" lIns="72000" tIns="36000" rIns="72000" bIns="36000" rtlCol="0" anchor="ctr">
            <a:noAutofit/>
          </a:bodyPr>
          <a:lstStyle/>
          <a:p>
            <a:pPr algn="ctr">
              <a:spcAft>
                <a:spcPts val="600"/>
              </a:spcAft>
            </a:pPr>
            <a:r>
              <a:rPr lang="pt-BR" sz="1600" dirty="0"/>
              <a:t> Contrata o porto</a:t>
            </a:r>
            <a:r>
              <a:rPr lang="pt-BR" sz="1600" baseline="30000" dirty="0"/>
              <a:t>1</a:t>
            </a:r>
          </a:p>
        </p:txBody>
      </p:sp>
      <p:sp>
        <p:nvSpPr>
          <p:cNvPr id="41" name="CaixaDeTexto 40"/>
          <p:cNvSpPr txBox="1"/>
          <p:nvPr/>
        </p:nvSpPr>
        <p:spPr>
          <a:xfrm>
            <a:off x="196697" y="2429901"/>
            <a:ext cx="1368152" cy="288032"/>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p>
            <a:pPr algn="ctr">
              <a:spcAft>
                <a:spcPts val="600"/>
              </a:spcAft>
            </a:pPr>
            <a:r>
              <a:rPr lang="pt-BR" sz="1600" b="1" dirty="0">
                <a:solidFill>
                  <a:srgbClr val="FF0000"/>
                </a:solidFill>
              </a:rPr>
              <a:t>Exportador</a:t>
            </a:r>
          </a:p>
        </p:txBody>
      </p:sp>
      <p:sp>
        <p:nvSpPr>
          <p:cNvPr id="56" name="CaixaDeTexto 55"/>
          <p:cNvSpPr txBox="1"/>
          <p:nvPr/>
        </p:nvSpPr>
        <p:spPr>
          <a:xfrm>
            <a:off x="4335631" y="2429901"/>
            <a:ext cx="1164121" cy="264328"/>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defPPr>
              <a:defRPr lang="en-US"/>
            </a:defPPr>
            <a:lvl1pPr algn="ctr">
              <a:spcAft>
                <a:spcPts val="600"/>
              </a:spcAft>
              <a:defRPr sz="1600" b="1">
                <a:solidFill>
                  <a:srgbClr val="FF0000"/>
                </a:solidFill>
              </a:defRPr>
            </a:lvl1pPr>
          </a:lstStyle>
          <a:p>
            <a:r>
              <a:rPr lang="pt-BR" dirty="0">
                <a:solidFill>
                  <a:schemeClr val="tx1"/>
                </a:solidFill>
              </a:rPr>
              <a:t>Armador</a:t>
            </a:r>
          </a:p>
        </p:txBody>
      </p:sp>
      <p:sp>
        <p:nvSpPr>
          <p:cNvPr id="58" name="CaixaDeTexto 57"/>
          <p:cNvSpPr txBox="1"/>
          <p:nvPr/>
        </p:nvSpPr>
        <p:spPr>
          <a:xfrm flipH="1">
            <a:off x="8328825" y="2429901"/>
            <a:ext cx="1303901" cy="295650"/>
          </a:xfrm>
          <a:prstGeom prst="rect">
            <a:avLst/>
          </a:prstGeom>
          <a:noFill/>
          <a:ln>
            <a:solidFill>
              <a:schemeClr val="tx1">
                <a:lumMod val="65000"/>
                <a:lumOff val="35000"/>
              </a:schemeClr>
            </a:solidFill>
            <a:prstDash val="dash"/>
          </a:ln>
        </p:spPr>
        <p:txBody>
          <a:bodyPr wrap="square" lIns="72000" tIns="36000" rIns="72000" bIns="36000" rtlCol="0" anchor="ctr">
            <a:noAutofit/>
          </a:bodyPr>
          <a:lstStyle>
            <a:defPPr>
              <a:defRPr lang="en-US"/>
            </a:defPPr>
            <a:lvl1pPr algn="ctr">
              <a:spcAft>
                <a:spcPts val="600"/>
              </a:spcAft>
              <a:defRPr sz="1600" b="1">
                <a:solidFill>
                  <a:srgbClr val="FF0000"/>
                </a:solidFill>
              </a:defRPr>
            </a:lvl1pPr>
          </a:lstStyle>
          <a:p>
            <a:r>
              <a:rPr lang="pt-BR" dirty="0">
                <a:solidFill>
                  <a:srgbClr val="003090"/>
                </a:solidFill>
              </a:rPr>
              <a:t>Importador</a:t>
            </a:r>
          </a:p>
        </p:txBody>
      </p:sp>
      <p:sp>
        <p:nvSpPr>
          <p:cNvPr id="59" name="Seta para baixo 58"/>
          <p:cNvSpPr/>
          <p:nvPr/>
        </p:nvSpPr>
        <p:spPr>
          <a:xfrm>
            <a:off x="352431" y="1457548"/>
            <a:ext cx="1231011" cy="885875"/>
          </a:xfrm>
          <a:prstGeom prst="downArrow">
            <a:avLst>
              <a:gd name="adj1" fmla="val 100000"/>
              <a:gd name="adj2" fmla="val 5000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solidFill>
                  <a:schemeClr val="tx1"/>
                </a:solidFill>
              </a:rPr>
              <a:t>afretador</a:t>
            </a:r>
          </a:p>
        </p:txBody>
      </p:sp>
      <p:sp>
        <p:nvSpPr>
          <p:cNvPr id="60" name="CaixaDeTexto 59"/>
          <p:cNvSpPr txBox="1"/>
          <p:nvPr/>
        </p:nvSpPr>
        <p:spPr>
          <a:xfrm>
            <a:off x="6533339" y="5589240"/>
            <a:ext cx="2681760" cy="936104"/>
          </a:xfrm>
          <a:prstGeom prst="rect">
            <a:avLst/>
          </a:prstGeom>
          <a:noFill/>
          <a:ln>
            <a:noFill/>
          </a:ln>
        </p:spPr>
        <p:txBody>
          <a:bodyPr wrap="square" lIns="72000" tIns="36000" rIns="72000" bIns="36000" rtlCol="0" anchor="t">
            <a:noAutofit/>
          </a:bodyPr>
          <a:lstStyle/>
          <a:p>
            <a:pPr algn="ctr">
              <a:spcAft>
                <a:spcPts val="600"/>
              </a:spcAft>
            </a:pPr>
            <a:r>
              <a:rPr lang="pt-BR" sz="1400" dirty="0"/>
              <a:t>(</a:t>
            </a:r>
            <a:r>
              <a:rPr lang="pt-BR" sz="1400" dirty="0">
                <a:solidFill>
                  <a:schemeClr val="accent1">
                    <a:lumMod val="50000"/>
                  </a:schemeClr>
                </a:solidFill>
              </a:rPr>
              <a:t>3) Na modalidade LINER OUT, a estiva está no frete pago ao armador, e quem negocia  com o terminal é armador</a:t>
            </a:r>
          </a:p>
        </p:txBody>
      </p:sp>
      <p:sp>
        <p:nvSpPr>
          <p:cNvPr id="62" name="CaixaDeTexto 61"/>
          <p:cNvSpPr txBox="1"/>
          <p:nvPr/>
        </p:nvSpPr>
        <p:spPr>
          <a:xfrm>
            <a:off x="775742" y="5589240"/>
            <a:ext cx="2681760" cy="936104"/>
          </a:xfrm>
          <a:prstGeom prst="rect">
            <a:avLst/>
          </a:prstGeom>
          <a:noFill/>
          <a:ln>
            <a:noFill/>
          </a:ln>
        </p:spPr>
        <p:txBody>
          <a:bodyPr wrap="square" lIns="72000" tIns="36000" rIns="72000" bIns="36000" rtlCol="0" anchor="t">
            <a:noAutofit/>
          </a:bodyPr>
          <a:lstStyle/>
          <a:p>
            <a:pPr algn="ctr">
              <a:spcAft>
                <a:spcPts val="600"/>
              </a:spcAft>
            </a:pPr>
            <a:r>
              <a:rPr lang="pt-BR" sz="1400" dirty="0">
                <a:solidFill>
                  <a:srgbClr val="FF0000"/>
                </a:solidFill>
              </a:rPr>
              <a:t>(1) Na modalidade LINER IN, a estiva está no frete pago ao armador, e quem negocia  com o terminal é armador</a:t>
            </a:r>
          </a:p>
        </p:txBody>
      </p:sp>
      <p:sp>
        <p:nvSpPr>
          <p:cNvPr id="64" name="CaixaDeTexto 63"/>
          <p:cNvSpPr txBox="1"/>
          <p:nvPr/>
        </p:nvSpPr>
        <p:spPr>
          <a:xfrm>
            <a:off x="3654541" y="5589240"/>
            <a:ext cx="2681760" cy="936104"/>
          </a:xfrm>
          <a:prstGeom prst="rect">
            <a:avLst/>
          </a:prstGeom>
          <a:noFill/>
          <a:ln>
            <a:noFill/>
          </a:ln>
        </p:spPr>
        <p:txBody>
          <a:bodyPr wrap="square" lIns="72000" tIns="36000" rIns="72000" bIns="36000" rtlCol="0" anchor="t">
            <a:noAutofit/>
          </a:bodyPr>
          <a:lstStyle/>
          <a:p>
            <a:pPr algn="ctr">
              <a:spcAft>
                <a:spcPts val="600"/>
              </a:spcAft>
            </a:pPr>
            <a:r>
              <a:rPr lang="pt-BR" sz="1400" dirty="0"/>
              <a:t>(2) Serviços para a entrada, permanência e saída do navio do porto (não relacionados a movimentação de cargas)</a:t>
            </a:r>
          </a:p>
        </p:txBody>
      </p:sp>
    </p:spTree>
    <p:extLst>
      <p:ext uri="{BB962C8B-B14F-4D97-AF65-F5344CB8AC3E}">
        <p14:creationId xmlns:p14="http://schemas.microsoft.com/office/powerpoint/2010/main" val="81951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64615"/>
            <a:ext cx="9505950" cy="945141"/>
          </a:xfrm>
        </p:spPr>
        <p:txBody>
          <a:bodyPr/>
          <a:lstStyle/>
          <a:p>
            <a:r>
              <a:rPr lang="pt-BR" dirty="0"/>
              <a:t>Os </a:t>
            </a:r>
            <a:r>
              <a:rPr lang="pt-BR" dirty="0" err="1"/>
              <a:t>Incoterms</a:t>
            </a:r>
            <a:r>
              <a:rPr lang="pt-BR" dirty="0"/>
              <a:t> (última revisão em 2010) definem  as responsabilidades entre as partes para transações no comércio internacional. Dos 11 termos, 4 são específicos à forma de contratação do transporte marítimo</a:t>
            </a:r>
          </a:p>
        </p:txBody>
      </p:sp>
      <p:pic>
        <p:nvPicPr>
          <p:cNvPr id="53250" name="Picture 2" descr="http://www.rohlig.com/fileadmin/Media/Global/Images/Incoterms-2010_Roehlig-CD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418"/>
          <a:stretch/>
        </p:blipFill>
        <p:spPr bwMode="auto">
          <a:xfrm>
            <a:off x="-16346" y="1000664"/>
            <a:ext cx="9920760" cy="588461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43694" y="6585347"/>
            <a:ext cx="6750025" cy="276999"/>
          </a:xfrm>
          <a:prstGeom prst="rect">
            <a:avLst/>
          </a:prstGeom>
        </p:spPr>
        <p:txBody>
          <a:bodyPr wrap="square">
            <a:spAutoFit/>
          </a:bodyPr>
          <a:lstStyle/>
          <a:p>
            <a:r>
              <a:rPr lang="pt-BR" sz="1200" dirty="0"/>
              <a:t>http://www.iccwbo.org/products-and-services/trade-facilitation/incoterms-2010/</a:t>
            </a:r>
          </a:p>
        </p:txBody>
      </p:sp>
      <p:sp>
        <p:nvSpPr>
          <p:cNvPr id="6" name="Retângulo 5"/>
          <p:cNvSpPr/>
          <p:nvPr/>
        </p:nvSpPr>
        <p:spPr>
          <a:xfrm>
            <a:off x="8527842" y="476672"/>
            <a:ext cx="1536932" cy="711897"/>
          </a:xfrm>
          <a:prstGeom prst="rect">
            <a:avLst/>
          </a:prstGeom>
          <a:noFill/>
          <a:ln w="57150">
            <a:noFill/>
          </a:ln>
          <a:effectLst/>
        </p:spPr>
        <p:txBody>
          <a:bodyPr wrap="square" lIns="72000" tIns="72000" rIns="72000" bIns="72000" rtlCol="0" anchor="ctr">
            <a:noAutofit/>
          </a:bodyPr>
          <a:lstStyle/>
          <a:p>
            <a:pPr algn="ctr">
              <a:spcAft>
                <a:spcPts val="600"/>
              </a:spcAft>
            </a:pPr>
            <a:r>
              <a:rPr lang="pt-BR" sz="2000" b="1" dirty="0">
                <a:solidFill>
                  <a:schemeClr val="accent3">
                    <a:lumMod val="75000"/>
                  </a:schemeClr>
                </a:solidFill>
              </a:rPr>
              <a:t>BACKUP</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13</a:t>
            </a:fld>
            <a:endParaRPr lang="pt-BR" sz="600" noProof="0"/>
          </a:p>
        </p:txBody>
      </p:sp>
      <p:sp>
        <p:nvSpPr>
          <p:cNvPr id="5" name="Retângulo 4"/>
          <p:cNvSpPr/>
          <p:nvPr/>
        </p:nvSpPr>
        <p:spPr>
          <a:xfrm>
            <a:off x="5096222" y="2996952"/>
            <a:ext cx="4608512" cy="2808312"/>
          </a:xfrm>
          <a:prstGeom prst="rect">
            <a:avLst/>
          </a:prstGeom>
          <a:noFill/>
          <a:ln>
            <a:solidFill>
              <a:srgbClr val="FF6600"/>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402596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da apresentação</a:t>
            </a:r>
          </a:p>
        </p:txBody>
      </p:sp>
      <p:sp>
        <p:nvSpPr>
          <p:cNvPr id="3" name="Retângulo 2"/>
          <p:cNvSpPr/>
          <p:nvPr/>
        </p:nvSpPr>
        <p:spPr>
          <a:xfrm>
            <a:off x="1880313" y="756906"/>
            <a:ext cx="2880320" cy="252028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Elementos do mercado</a:t>
            </a:r>
          </a:p>
          <a:p>
            <a:pPr marL="144000" indent="-144000">
              <a:spcAft>
                <a:spcPts val="600"/>
              </a:spcAft>
              <a:buFont typeface="Arial" pitchFamily="34" charset="0"/>
              <a:buChar char="•"/>
            </a:pPr>
            <a:r>
              <a:rPr lang="pt-BR" sz="1600" dirty="0"/>
              <a:t>Introdução e especialização do </a:t>
            </a:r>
            <a:r>
              <a:rPr lang="pt-BR" sz="1600" i="1" dirty="0" err="1"/>
              <a:t>shipping</a:t>
            </a:r>
            <a:endParaRPr lang="pt-BR" sz="1600" i="1" dirty="0"/>
          </a:p>
          <a:p>
            <a:pPr marL="144000" indent="-144000">
              <a:spcAft>
                <a:spcPts val="600"/>
              </a:spcAft>
              <a:buFont typeface="Arial" pitchFamily="34" charset="0"/>
              <a:buChar char="•"/>
            </a:pPr>
            <a:r>
              <a:rPr lang="pt-BR" sz="1600" dirty="0"/>
              <a:t>Serviços </a:t>
            </a:r>
            <a:r>
              <a:rPr lang="pt-BR" sz="1600" i="1" dirty="0" err="1"/>
              <a:t>tramp</a:t>
            </a:r>
            <a:r>
              <a:rPr lang="pt-BR" sz="1600" dirty="0"/>
              <a:t> e </a:t>
            </a:r>
            <a:r>
              <a:rPr lang="pt-BR" sz="1600" i="1" dirty="0" err="1"/>
              <a:t>liner</a:t>
            </a:r>
            <a:endParaRPr lang="pt-BR" sz="1600" i="1" dirty="0"/>
          </a:p>
          <a:p>
            <a:pPr marL="144000" indent="-144000">
              <a:spcAft>
                <a:spcPts val="600"/>
              </a:spcAft>
              <a:buFont typeface="Arial" pitchFamily="34" charset="0"/>
              <a:buChar char="•"/>
            </a:pPr>
            <a:r>
              <a:rPr lang="pt-BR" sz="1600" dirty="0"/>
              <a:t>Quem opera (risco)</a:t>
            </a:r>
          </a:p>
          <a:p>
            <a:pPr marL="144000" indent="-144000">
              <a:spcAft>
                <a:spcPts val="600"/>
              </a:spcAft>
              <a:buFont typeface="Arial" pitchFamily="34" charset="0"/>
              <a:buChar char="•"/>
            </a:pPr>
            <a:r>
              <a:rPr lang="pt-BR" sz="1600" dirty="0"/>
              <a:t>Tipos de afretamento</a:t>
            </a:r>
          </a:p>
          <a:p>
            <a:pPr marL="144000" indent="-144000">
              <a:spcAft>
                <a:spcPts val="600"/>
              </a:spcAft>
              <a:buFont typeface="Arial" pitchFamily="34" charset="0"/>
              <a:buChar char="•"/>
            </a:pPr>
            <a:r>
              <a:rPr lang="pt-BR" sz="1600" b="1" dirty="0"/>
              <a:t>Quem contrata os terminais</a:t>
            </a:r>
          </a:p>
        </p:txBody>
      </p:sp>
      <p:sp>
        <p:nvSpPr>
          <p:cNvPr id="4" name="Retângulo 3"/>
          <p:cNvSpPr/>
          <p:nvPr/>
        </p:nvSpPr>
        <p:spPr>
          <a:xfrm>
            <a:off x="5383858" y="752571"/>
            <a:ext cx="2880320" cy="2524615"/>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Dinâmica dos fretes</a:t>
            </a:r>
          </a:p>
          <a:p>
            <a:pPr marL="285750" indent="-285750">
              <a:spcAft>
                <a:spcPts val="600"/>
              </a:spcAft>
              <a:buFont typeface="Arial" panose="020B0604020202020204" pitchFamily="34" charset="0"/>
              <a:buChar char="•"/>
            </a:pPr>
            <a:r>
              <a:rPr lang="pt-BR" sz="1600" dirty="0"/>
              <a:t>Ciclos</a:t>
            </a:r>
          </a:p>
          <a:p>
            <a:pPr marL="285750" indent="-285750">
              <a:spcAft>
                <a:spcPts val="600"/>
              </a:spcAft>
              <a:buFont typeface="Arial" panose="020B0604020202020204" pitchFamily="34" charset="0"/>
              <a:buChar char="•"/>
            </a:pPr>
            <a:r>
              <a:rPr lang="pt-BR" sz="1600" dirty="0"/>
              <a:t>Modelo de oferta e de demanda</a:t>
            </a:r>
          </a:p>
          <a:p>
            <a:pPr marL="285750" indent="-285750">
              <a:spcAft>
                <a:spcPts val="600"/>
              </a:spcAft>
              <a:buFont typeface="Arial" panose="020B0604020202020204" pitchFamily="34" charset="0"/>
              <a:buChar char="•"/>
            </a:pPr>
            <a:r>
              <a:rPr lang="pt-BR" sz="1600" dirty="0"/>
              <a:t>Influência dos custos </a:t>
            </a:r>
          </a:p>
          <a:p>
            <a:pPr marL="285750" indent="-285750">
              <a:spcAft>
                <a:spcPts val="600"/>
              </a:spcAft>
              <a:buFont typeface="Arial" panose="020B0604020202020204" pitchFamily="34" charset="0"/>
              <a:buChar char="•"/>
            </a:pPr>
            <a:r>
              <a:rPr lang="pt-BR" sz="1600" dirty="0"/>
              <a:t>Tempo de reação da oferta</a:t>
            </a:r>
          </a:p>
          <a:p>
            <a:pPr marL="285750" indent="-285750">
              <a:spcAft>
                <a:spcPts val="600"/>
              </a:spcAft>
              <a:buFont typeface="Arial" panose="020B0604020202020204" pitchFamily="34" charset="0"/>
              <a:buChar char="•"/>
            </a:pPr>
            <a:r>
              <a:rPr lang="pt-BR" sz="1600" dirty="0"/>
              <a:t>Sobre oferta</a:t>
            </a:r>
          </a:p>
          <a:p>
            <a:pPr marL="285750" indent="-285750">
              <a:spcAft>
                <a:spcPts val="600"/>
              </a:spcAft>
              <a:buFont typeface="Arial" panose="020B0604020202020204" pitchFamily="34" charset="0"/>
              <a:buChar char="•"/>
            </a:pPr>
            <a:r>
              <a:rPr lang="pt-BR" sz="1600" dirty="0"/>
              <a:t>Situação atual do mercado</a:t>
            </a:r>
          </a:p>
        </p:txBody>
      </p:sp>
      <p:sp>
        <p:nvSpPr>
          <p:cNvPr id="5" name="Triângulo isósceles 4"/>
          <p:cNvSpPr/>
          <p:nvPr/>
        </p:nvSpPr>
        <p:spPr>
          <a:xfrm rot="10800000">
            <a:off x="1880310" y="3378243"/>
            <a:ext cx="6383865" cy="165725"/>
          </a:xfrm>
          <a:prstGeom prst="triangl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 name="Retângulo 5"/>
          <p:cNvSpPr/>
          <p:nvPr/>
        </p:nvSpPr>
        <p:spPr>
          <a:xfrm>
            <a:off x="1880313" y="3632448"/>
            <a:ext cx="2880320" cy="216024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Mercado </a:t>
            </a:r>
            <a:r>
              <a:rPr lang="pt-BR" sz="1600" b="1" dirty="0" err="1">
                <a:solidFill>
                  <a:schemeClr val="tx1"/>
                </a:solidFill>
              </a:rPr>
              <a:t>Tramp</a:t>
            </a:r>
            <a:endParaRPr lang="pt-BR" sz="1600" b="1" dirty="0">
              <a:solidFill>
                <a:schemeClr val="tx1"/>
              </a:solidFill>
            </a:endParaRPr>
          </a:p>
          <a:p>
            <a:pPr marL="144000" indent="-144000" algn="l">
              <a:spcAft>
                <a:spcPts val="600"/>
              </a:spcAft>
              <a:buFont typeface="Arial" pitchFamily="34" charset="0"/>
              <a:buChar char="•"/>
            </a:pPr>
            <a:r>
              <a:rPr lang="pt-BR" sz="1600" dirty="0"/>
              <a:t>Como funciona e</a:t>
            </a:r>
            <a:r>
              <a:rPr lang="pt-BR" sz="1600" b="1" i="1" dirty="0"/>
              <a:t> impacto para os terminais</a:t>
            </a:r>
            <a:endParaRPr lang="pt-BR" sz="1600" b="1" i="1" dirty="0">
              <a:solidFill>
                <a:schemeClr val="tx1"/>
              </a:solidFill>
            </a:endParaRPr>
          </a:p>
        </p:txBody>
      </p:sp>
      <p:sp>
        <p:nvSpPr>
          <p:cNvPr id="7" name="Retângulo 6"/>
          <p:cNvSpPr/>
          <p:nvPr/>
        </p:nvSpPr>
        <p:spPr>
          <a:xfrm>
            <a:off x="5383858" y="3645024"/>
            <a:ext cx="2880320" cy="216024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Mercado </a:t>
            </a:r>
            <a:r>
              <a:rPr lang="pt-BR" sz="1600" b="1" dirty="0" err="1">
                <a:solidFill>
                  <a:schemeClr val="tx1"/>
                </a:solidFill>
              </a:rPr>
              <a:t>Liner</a:t>
            </a:r>
            <a:endParaRPr lang="pt-BR" sz="1600" b="1" dirty="0">
              <a:solidFill>
                <a:schemeClr val="tx1"/>
              </a:solidFill>
            </a:endParaRPr>
          </a:p>
          <a:p>
            <a:pPr marL="144000" indent="-144000" algn="l">
              <a:spcAft>
                <a:spcPts val="600"/>
              </a:spcAft>
              <a:buFont typeface="Arial" pitchFamily="34" charset="0"/>
              <a:buChar char="•"/>
            </a:pPr>
            <a:r>
              <a:rPr lang="pt-BR" sz="1600" dirty="0"/>
              <a:t>Como funciona  e </a:t>
            </a:r>
            <a:r>
              <a:rPr lang="pt-BR" sz="1600" b="1" i="1" dirty="0"/>
              <a:t>impacto para os terminais</a:t>
            </a:r>
            <a:endParaRPr lang="pt-BR" sz="1600" b="1" i="1" dirty="0">
              <a:solidFill>
                <a:schemeClr val="tx1"/>
              </a:solidFill>
            </a:endParaRPr>
          </a:p>
        </p:txBody>
      </p:sp>
      <p:sp>
        <p:nvSpPr>
          <p:cNvPr id="8" name="Retângulo 7"/>
          <p:cNvSpPr/>
          <p:nvPr/>
        </p:nvSpPr>
        <p:spPr>
          <a:xfrm>
            <a:off x="1880313" y="6021289"/>
            <a:ext cx="6383865" cy="720079"/>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t>Integração e cabotagem</a:t>
            </a:r>
            <a:endParaRPr lang="pt-BR" sz="1600" dirty="0">
              <a:solidFill>
                <a:schemeClr val="tx1"/>
              </a:solidFill>
            </a:endParaRPr>
          </a:p>
        </p:txBody>
      </p:sp>
      <p:sp>
        <p:nvSpPr>
          <p:cNvPr id="9" name="CaixaDeTexto 8"/>
          <p:cNvSpPr txBox="1"/>
          <p:nvPr/>
        </p:nvSpPr>
        <p:spPr>
          <a:xfrm>
            <a:off x="55662" y="1020952"/>
            <a:ext cx="1691476" cy="1543952"/>
          </a:xfrm>
          <a:prstGeom prst="rect">
            <a:avLst/>
          </a:prstGeom>
          <a:noFill/>
          <a:ln>
            <a:noFill/>
          </a:ln>
        </p:spPr>
        <p:txBody>
          <a:bodyPr wrap="square" lIns="72000" tIns="36000" rIns="72000" bIns="36000" rtlCol="0" anchor="t">
            <a:noAutofit/>
          </a:bodyPr>
          <a:lstStyle/>
          <a:p>
            <a:pPr algn="ctr">
              <a:spcAft>
                <a:spcPts val="600"/>
              </a:spcAft>
            </a:pPr>
            <a:r>
              <a:rPr lang="pt-BR" sz="1600" dirty="0"/>
              <a:t>Elementos básicos para entendimento do mercado de transporte marítimo</a:t>
            </a:r>
          </a:p>
        </p:txBody>
      </p:sp>
      <p:sp>
        <p:nvSpPr>
          <p:cNvPr id="11" name="Elipse 10"/>
          <p:cNvSpPr/>
          <p:nvPr/>
        </p:nvSpPr>
        <p:spPr>
          <a:xfrm>
            <a:off x="1636960"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1</a:t>
            </a:r>
            <a:endParaRPr lang="pt-BR" sz="1600" dirty="0">
              <a:solidFill>
                <a:schemeClr val="tx1"/>
              </a:solidFill>
            </a:endParaRPr>
          </a:p>
        </p:txBody>
      </p:sp>
      <p:sp>
        <p:nvSpPr>
          <p:cNvPr id="12" name="Elipse 11"/>
          <p:cNvSpPr/>
          <p:nvPr/>
        </p:nvSpPr>
        <p:spPr>
          <a:xfrm>
            <a:off x="5203838"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2</a:t>
            </a:r>
            <a:endParaRPr lang="pt-BR" sz="1600" dirty="0">
              <a:solidFill>
                <a:schemeClr val="tx1"/>
              </a:solidFill>
            </a:endParaRPr>
          </a:p>
        </p:txBody>
      </p:sp>
      <p:sp>
        <p:nvSpPr>
          <p:cNvPr id="13" name="Elipse 12"/>
          <p:cNvSpPr/>
          <p:nvPr/>
        </p:nvSpPr>
        <p:spPr>
          <a:xfrm>
            <a:off x="1700293" y="35232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3</a:t>
            </a:r>
            <a:endParaRPr lang="pt-BR" sz="1600" dirty="0">
              <a:solidFill>
                <a:schemeClr val="tx1"/>
              </a:solidFill>
            </a:endParaRPr>
          </a:p>
        </p:txBody>
      </p:sp>
      <p:sp>
        <p:nvSpPr>
          <p:cNvPr id="14" name="Elipse 13"/>
          <p:cNvSpPr/>
          <p:nvPr/>
        </p:nvSpPr>
        <p:spPr>
          <a:xfrm>
            <a:off x="5210758" y="357301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4</a:t>
            </a:r>
            <a:endParaRPr lang="pt-BR" sz="1600" dirty="0">
              <a:solidFill>
                <a:schemeClr val="tx1"/>
              </a:solidFill>
            </a:endParaRPr>
          </a:p>
        </p:txBody>
      </p:sp>
      <p:sp>
        <p:nvSpPr>
          <p:cNvPr id="15" name="Elipse 14"/>
          <p:cNvSpPr/>
          <p:nvPr/>
        </p:nvSpPr>
        <p:spPr>
          <a:xfrm>
            <a:off x="1700293" y="5873595"/>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5</a:t>
            </a:r>
            <a:endParaRPr lang="pt-BR" sz="1600" dirty="0">
              <a:solidFill>
                <a:schemeClr val="tx1"/>
              </a:solidFill>
            </a:endParaRPr>
          </a:p>
        </p:txBody>
      </p:sp>
      <p:sp>
        <p:nvSpPr>
          <p:cNvPr id="10" name="Espaço Reservado para Número de Slide 9"/>
          <p:cNvSpPr>
            <a:spLocks noGrp="1"/>
          </p:cNvSpPr>
          <p:nvPr>
            <p:ph type="sldNum" sz="quarter" idx="10"/>
          </p:nvPr>
        </p:nvSpPr>
        <p:spPr/>
        <p:txBody>
          <a:bodyPr/>
          <a:lstStyle/>
          <a:p>
            <a:pPr>
              <a:defRPr/>
            </a:pPr>
            <a:fld id="{B66251D2-9488-44CD-87B4-F793A73C4A01}" type="slidenum">
              <a:rPr lang="pt-BR" noProof="0" smtClean="0"/>
              <a:pPr>
                <a:defRPr/>
              </a:pPr>
              <a:t>14</a:t>
            </a:fld>
            <a:endParaRPr lang="pt-BR" sz="600" noProof="0"/>
          </a:p>
        </p:txBody>
      </p:sp>
    </p:spTree>
    <p:extLst>
      <p:ext uri="{BB962C8B-B14F-4D97-AF65-F5344CB8AC3E}">
        <p14:creationId xmlns:p14="http://schemas.microsoft.com/office/powerpoint/2010/main" val="117643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76" t="-5292" r="-1298" b="10623"/>
          <a:stretch/>
        </p:blipFill>
        <p:spPr bwMode="auto">
          <a:xfrm>
            <a:off x="9199" y="880553"/>
            <a:ext cx="9895214" cy="597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6"/>
          <p:cNvSpPr txBox="1">
            <a:spLocks noChangeArrowheads="1"/>
          </p:cNvSpPr>
          <p:nvPr/>
        </p:nvSpPr>
        <p:spPr bwMode="blackWhite">
          <a:xfrm>
            <a:off x="183841" y="548680"/>
            <a:ext cx="5237331" cy="307777"/>
          </a:xfrm>
          <a:prstGeom prst="rect">
            <a:avLst/>
          </a:prstGeom>
          <a:noFill/>
          <a:ln w="9525" algn="ctr">
            <a:noFill/>
            <a:miter lim="800000"/>
            <a:headEnd/>
            <a:tailEnd/>
          </a:ln>
        </p:spPr>
        <p:txBody>
          <a:bodyPr wrap="none">
            <a:spAutoFit/>
          </a:bodyPr>
          <a:lstStyle/>
          <a:p>
            <a:pPr marL="187325" indent="-187325">
              <a:spcAft>
                <a:spcPct val="20000"/>
              </a:spcAft>
            </a:pPr>
            <a:r>
              <a:rPr lang="pt-BR" sz="1400" b="1" dirty="0"/>
              <a:t>Aluguel diário de um navio de carga seca (índice 1741=100)</a:t>
            </a:r>
          </a:p>
        </p:txBody>
      </p:sp>
      <p:sp>
        <p:nvSpPr>
          <p:cNvPr id="5" name="Line 22"/>
          <p:cNvSpPr>
            <a:spLocks noChangeShapeType="1"/>
          </p:cNvSpPr>
          <p:nvPr/>
        </p:nvSpPr>
        <p:spPr bwMode="ltGray">
          <a:xfrm>
            <a:off x="165860" y="880553"/>
            <a:ext cx="5328000" cy="0"/>
          </a:xfrm>
          <a:prstGeom prst="line">
            <a:avLst/>
          </a:prstGeom>
          <a:noFill/>
          <a:ln w="9525">
            <a:solidFill>
              <a:srgbClr val="000000"/>
            </a:solidFill>
            <a:round/>
            <a:headEnd/>
            <a:tailEnd/>
          </a:ln>
        </p:spPr>
        <p:txBody>
          <a:bodyPr anchor="ctr"/>
          <a:lstStyle/>
          <a:p>
            <a:endParaRPr lang="pt-BR"/>
          </a:p>
        </p:txBody>
      </p:sp>
      <p:sp>
        <p:nvSpPr>
          <p:cNvPr id="6" name="CaixaDeTexto 5"/>
          <p:cNvSpPr txBox="1"/>
          <p:nvPr/>
        </p:nvSpPr>
        <p:spPr>
          <a:xfrm>
            <a:off x="8336583" y="6479839"/>
            <a:ext cx="1567830" cy="382352"/>
          </a:xfrm>
          <a:prstGeom prst="rect">
            <a:avLst/>
          </a:prstGeom>
          <a:noFill/>
          <a:ln>
            <a:noFill/>
          </a:ln>
        </p:spPr>
        <p:txBody>
          <a:bodyPr wrap="none" lIns="72000" tIns="36000" rIns="72000" bIns="36000" rtlCol="0" anchor="b">
            <a:noAutofit/>
          </a:bodyPr>
          <a:lstStyle/>
          <a:p>
            <a:pPr algn="r">
              <a:spcAft>
                <a:spcPts val="600"/>
              </a:spcAft>
            </a:pPr>
            <a:r>
              <a:rPr lang="en-US" sz="900" dirty="0" err="1"/>
              <a:t>Fonte</a:t>
            </a:r>
            <a:r>
              <a:rPr lang="en-US" sz="900" dirty="0"/>
              <a:t>: </a:t>
            </a:r>
            <a:r>
              <a:rPr lang="en-US" sz="900" dirty="0" err="1"/>
              <a:t>Stopford</a:t>
            </a:r>
            <a:r>
              <a:rPr lang="en-US" sz="900" dirty="0"/>
              <a:t> (2009)</a:t>
            </a:r>
            <a:endParaRPr lang="pt-BR" sz="900" dirty="0" err="1"/>
          </a:p>
        </p:txBody>
      </p:sp>
      <p:sp>
        <p:nvSpPr>
          <p:cNvPr id="3" name="Retângulo 2"/>
          <p:cNvSpPr/>
          <p:nvPr/>
        </p:nvSpPr>
        <p:spPr>
          <a:xfrm>
            <a:off x="255615" y="69225"/>
            <a:ext cx="9521127" cy="329588"/>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p>
            <a:pPr>
              <a:spcBef>
                <a:spcPct val="0"/>
              </a:spcBef>
            </a:pPr>
            <a:r>
              <a:rPr lang="pt-BR" sz="2000" b="1" dirty="0">
                <a:solidFill>
                  <a:srgbClr val="0070C0"/>
                </a:solidFill>
                <a:latin typeface="+mj-lt"/>
                <a:ea typeface="+mj-ea"/>
                <a:cs typeface="+mj-cs"/>
              </a:rPr>
              <a:t>A indústria de </a:t>
            </a:r>
            <a:r>
              <a:rPr lang="pt-BR" sz="2000" b="1" i="1" dirty="0" err="1">
                <a:solidFill>
                  <a:srgbClr val="0070C0"/>
                </a:solidFill>
                <a:latin typeface="+mj-lt"/>
                <a:ea typeface="+mj-ea"/>
                <a:cs typeface="+mj-cs"/>
              </a:rPr>
              <a:t>shipping</a:t>
            </a:r>
            <a:r>
              <a:rPr lang="pt-BR" sz="2000" b="1" dirty="0">
                <a:solidFill>
                  <a:srgbClr val="0070C0"/>
                </a:solidFill>
                <a:latin typeface="+mj-lt"/>
                <a:ea typeface="+mj-ea"/>
                <a:cs typeface="+mj-cs"/>
              </a:rPr>
              <a:t> é extremamente volátil e cíclica...</a:t>
            </a:r>
          </a:p>
        </p:txBody>
      </p:sp>
      <p:sp>
        <p:nvSpPr>
          <p:cNvPr id="7" name="Retângulo de cantos arredondados 6"/>
          <p:cNvSpPr/>
          <p:nvPr/>
        </p:nvSpPr>
        <p:spPr>
          <a:xfrm>
            <a:off x="6032326" y="620688"/>
            <a:ext cx="3672408" cy="864096"/>
          </a:xfrm>
          <a:prstGeom prst="roundRect">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dirty="0"/>
              <a:t>Ciclos econômicos são amplificados nos fretes (</a:t>
            </a:r>
            <a:r>
              <a:rPr lang="pt-BR" sz="1600" dirty="0" err="1"/>
              <a:t>Stopford</a:t>
            </a:r>
            <a:r>
              <a:rPr lang="pt-BR" sz="1600" dirty="0"/>
              <a:t> identificou 21 desde meados do Séc. XVIII)</a:t>
            </a:r>
            <a:endParaRPr lang="pt-BR" sz="1600" dirty="0">
              <a:solidFill>
                <a:schemeClr val="tx1"/>
              </a:solidFill>
            </a:endParaRPr>
          </a:p>
        </p:txBody>
      </p:sp>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15</a:t>
            </a:fld>
            <a:endParaRPr lang="pt-BR" sz="600" noProof="0"/>
          </a:p>
        </p:txBody>
      </p:sp>
    </p:spTree>
    <p:extLst>
      <p:ext uri="{BB962C8B-B14F-4D97-AF65-F5344CB8AC3E}">
        <p14:creationId xmlns:p14="http://schemas.microsoft.com/office/powerpoint/2010/main" val="293020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9475"/>
            <a:ext cx="9505950" cy="637364"/>
          </a:xfrm>
        </p:spPr>
        <p:txBody>
          <a:bodyPr/>
          <a:lstStyle/>
          <a:p>
            <a:r>
              <a:rPr lang="pt-BR" dirty="0"/>
              <a:t>… e estes ciclos estão são decorrentes de dois grandes grupos de causas: à microeconomia da indústria e à macroeconomia das relações internacionais</a:t>
            </a:r>
          </a:p>
        </p:txBody>
      </p:sp>
      <p:sp>
        <p:nvSpPr>
          <p:cNvPr id="5" name="CaixaDeTexto 4"/>
          <p:cNvSpPr txBox="1"/>
          <p:nvPr/>
        </p:nvSpPr>
        <p:spPr>
          <a:xfrm>
            <a:off x="22984" y="6500834"/>
            <a:ext cx="2571768" cy="357166"/>
          </a:xfrm>
          <a:prstGeom prst="rect">
            <a:avLst/>
          </a:prstGeom>
          <a:noFill/>
          <a:ln>
            <a:noFill/>
          </a:ln>
        </p:spPr>
        <p:txBody>
          <a:bodyPr wrap="none" lIns="72000" tIns="36000" rIns="72000" bIns="36000" rtlCol="0" anchor="b">
            <a:noAutofit/>
          </a:bodyPr>
          <a:lstStyle/>
          <a:p>
            <a:pPr>
              <a:spcAft>
                <a:spcPts val="600"/>
              </a:spcAft>
            </a:pPr>
            <a:r>
              <a:rPr lang="en-US" sz="1100"/>
              <a:t>Fonte: ONU apud Stopford (2009)</a:t>
            </a:r>
            <a:endParaRPr lang="pt-BR" sz="1100" dirty="0" err="1"/>
          </a:p>
        </p:txBody>
      </p:sp>
      <p:grpSp>
        <p:nvGrpSpPr>
          <p:cNvPr id="15" name="Grupo 14"/>
          <p:cNvGrpSpPr/>
          <p:nvPr/>
        </p:nvGrpSpPr>
        <p:grpSpPr>
          <a:xfrm>
            <a:off x="1665659" y="3890290"/>
            <a:ext cx="2592288" cy="3141206"/>
            <a:chOff x="2071886" y="3890290"/>
            <a:chExt cx="2592288" cy="3141206"/>
          </a:xfrm>
        </p:grpSpPr>
        <p:sp>
          <p:nvSpPr>
            <p:cNvPr id="11" name="Text Box 16"/>
            <p:cNvSpPr txBox="1">
              <a:spLocks noChangeArrowheads="1"/>
            </p:cNvSpPr>
            <p:nvPr/>
          </p:nvSpPr>
          <p:spPr bwMode="blackWhite">
            <a:xfrm>
              <a:off x="2451972" y="3890290"/>
              <a:ext cx="1832117" cy="307777"/>
            </a:xfrm>
            <a:prstGeom prst="rect">
              <a:avLst/>
            </a:prstGeom>
            <a:noFill/>
            <a:ln w="9525" algn="ctr">
              <a:noFill/>
              <a:miter lim="800000"/>
              <a:headEnd/>
              <a:tailEnd/>
            </a:ln>
          </p:spPr>
          <p:txBody>
            <a:bodyPr wrap="square" anchor="b">
              <a:spAutoFit/>
            </a:bodyPr>
            <a:lstStyle>
              <a:defPPr>
                <a:defRPr lang="en-US"/>
              </a:defPPr>
              <a:lvl1pPr>
                <a:spcAft>
                  <a:spcPct val="20000"/>
                </a:spcAft>
                <a:defRPr sz="1400" b="1"/>
              </a:lvl1pPr>
            </a:lstStyle>
            <a:p>
              <a:pPr algn="ctr"/>
              <a:r>
                <a:rPr lang="pt-BR" dirty="0"/>
                <a:t>Economia Global</a:t>
              </a:r>
            </a:p>
          </p:txBody>
        </p:sp>
        <p:sp>
          <p:nvSpPr>
            <p:cNvPr id="12" name="Line 22"/>
            <p:cNvSpPr>
              <a:spLocks noChangeShapeType="1"/>
            </p:cNvSpPr>
            <p:nvPr/>
          </p:nvSpPr>
          <p:spPr bwMode="ltGray">
            <a:xfrm flipV="1">
              <a:off x="2071886" y="4198067"/>
              <a:ext cx="2592288" cy="0"/>
            </a:xfrm>
            <a:prstGeom prst="line">
              <a:avLst/>
            </a:prstGeom>
            <a:noFill/>
            <a:ln w="9525">
              <a:solidFill>
                <a:srgbClr val="000000"/>
              </a:solidFill>
              <a:round/>
              <a:headEnd/>
              <a:tailEnd/>
            </a:ln>
          </p:spPr>
          <p:txBody>
            <a:bodyPr anchor="b"/>
            <a:lstStyle/>
            <a:p>
              <a:pPr algn="ctr"/>
              <a:endParaRPr lang="pt-BR" sz="1600"/>
            </a:p>
          </p:txBody>
        </p:sp>
        <p:sp>
          <p:nvSpPr>
            <p:cNvPr id="3" name="CaixaDeTexto 2"/>
            <p:cNvSpPr txBox="1"/>
            <p:nvPr/>
          </p:nvSpPr>
          <p:spPr>
            <a:xfrm>
              <a:off x="2071886" y="4223184"/>
              <a:ext cx="2592288" cy="2808312"/>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Fechamento de Suez em 1956</a:t>
              </a:r>
            </a:p>
            <a:p>
              <a:pPr marL="285750" indent="-285750">
                <a:spcAft>
                  <a:spcPts val="600"/>
                </a:spcAft>
                <a:buFont typeface="Arial" panose="020B0604020202020204" pitchFamily="34" charset="0"/>
                <a:buChar char="•"/>
              </a:pPr>
              <a:r>
                <a:rPr lang="pt-BR" sz="1400" dirty="0"/>
                <a:t>Crise do petróleo em 1973</a:t>
              </a:r>
            </a:p>
            <a:p>
              <a:pPr marL="285750" indent="-285750">
                <a:spcAft>
                  <a:spcPts val="600"/>
                </a:spcAft>
                <a:buFont typeface="Arial" panose="020B0604020202020204" pitchFamily="34" charset="0"/>
                <a:buChar char="•"/>
              </a:pPr>
              <a:r>
                <a:rPr lang="pt-BR" sz="1400" dirty="0"/>
                <a:t>Revolução iraniana 1979</a:t>
              </a:r>
            </a:p>
            <a:p>
              <a:pPr marL="285750" indent="-285750">
                <a:spcAft>
                  <a:spcPts val="600"/>
                </a:spcAft>
                <a:buFont typeface="Arial" panose="020B0604020202020204" pitchFamily="34" charset="0"/>
                <a:buChar char="•"/>
              </a:pPr>
              <a:r>
                <a:rPr lang="pt-BR" sz="1400" dirty="0"/>
                <a:t>Crise na Ásia 1997</a:t>
              </a:r>
            </a:p>
            <a:p>
              <a:pPr marL="285750" indent="-285750">
                <a:spcAft>
                  <a:spcPts val="600"/>
                </a:spcAft>
                <a:buFont typeface="Arial" panose="020B0604020202020204" pitchFamily="34" charset="0"/>
                <a:buChar char="•"/>
              </a:pPr>
              <a:r>
                <a:rPr lang="pt-BR" sz="1400" dirty="0"/>
                <a:t>Dot.com  2001</a:t>
              </a:r>
            </a:p>
            <a:p>
              <a:pPr marL="285750" indent="-285750">
                <a:spcAft>
                  <a:spcPts val="600"/>
                </a:spcAft>
                <a:buFont typeface="Arial" panose="020B0604020202020204" pitchFamily="34" charset="0"/>
                <a:buChar char="•"/>
              </a:pPr>
              <a:r>
                <a:rPr lang="pt-BR" sz="1400" dirty="0"/>
                <a:t>Boom da China 2003</a:t>
              </a:r>
            </a:p>
            <a:p>
              <a:pPr marL="285750" indent="-285750">
                <a:spcAft>
                  <a:spcPts val="600"/>
                </a:spcAft>
                <a:buFont typeface="Arial" panose="020B0604020202020204" pitchFamily="34" charset="0"/>
                <a:buChar char="•"/>
              </a:pPr>
              <a:r>
                <a:rPr lang="pt-BR" sz="1400" dirty="0"/>
                <a:t>Crise financeira em 2008</a:t>
              </a:r>
            </a:p>
            <a:p>
              <a:pPr marL="285750" indent="-285750">
                <a:spcAft>
                  <a:spcPts val="600"/>
                </a:spcAft>
                <a:buFont typeface="Arial" panose="020B0604020202020204" pitchFamily="34" charset="0"/>
                <a:buChar char="•"/>
              </a:pPr>
              <a:r>
                <a:rPr lang="pt-BR" sz="1400" dirty="0"/>
                <a:t>....</a:t>
              </a:r>
            </a:p>
            <a:p>
              <a:pPr marL="285750" indent="-285750">
                <a:spcAft>
                  <a:spcPts val="600"/>
                </a:spcAft>
                <a:buFont typeface="Arial" panose="020B0604020202020204" pitchFamily="34" charset="0"/>
                <a:buChar char="•"/>
              </a:pPr>
              <a:endParaRPr lang="pt-BR" sz="1400" dirty="0"/>
            </a:p>
          </p:txBody>
        </p:sp>
      </p:grpSp>
      <p:grpSp>
        <p:nvGrpSpPr>
          <p:cNvPr id="21" name="Grupo 20"/>
          <p:cNvGrpSpPr/>
          <p:nvPr/>
        </p:nvGrpSpPr>
        <p:grpSpPr>
          <a:xfrm>
            <a:off x="6074331" y="3869815"/>
            <a:ext cx="2766307" cy="3161681"/>
            <a:chOff x="6393549" y="4227759"/>
            <a:chExt cx="2766307" cy="3161681"/>
          </a:xfrm>
        </p:grpSpPr>
        <p:sp>
          <p:nvSpPr>
            <p:cNvPr id="9" name="Text Box 16"/>
            <p:cNvSpPr txBox="1">
              <a:spLocks noChangeArrowheads="1"/>
            </p:cNvSpPr>
            <p:nvPr/>
          </p:nvSpPr>
          <p:spPr bwMode="blackWhite">
            <a:xfrm>
              <a:off x="6984614" y="4227759"/>
              <a:ext cx="1584176" cy="307777"/>
            </a:xfrm>
            <a:prstGeom prst="rect">
              <a:avLst/>
            </a:prstGeom>
            <a:noFill/>
            <a:ln w="9525" algn="ctr">
              <a:noFill/>
              <a:miter lim="800000"/>
              <a:headEnd/>
              <a:tailEnd/>
            </a:ln>
          </p:spPr>
          <p:txBody>
            <a:bodyPr wrap="square" anchor="b">
              <a:spAutoFit/>
            </a:bodyPr>
            <a:lstStyle/>
            <a:p>
              <a:pPr marL="187325" indent="-187325" algn="ctr">
                <a:spcAft>
                  <a:spcPct val="20000"/>
                </a:spcAft>
              </a:pPr>
              <a:r>
                <a:rPr lang="pt-BR" sz="1400" b="1" dirty="0"/>
                <a:t>Microeconomia</a:t>
              </a:r>
            </a:p>
          </p:txBody>
        </p:sp>
        <p:sp>
          <p:nvSpPr>
            <p:cNvPr id="10" name="Line 22"/>
            <p:cNvSpPr>
              <a:spLocks noChangeShapeType="1"/>
            </p:cNvSpPr>
            <p:nvPr/>
          </p:nvSpPr>
          <p:spPr bwMode="ltGray">
            <a:xfrm flipV="1">
              <a:off x="6393549" y="4535536"/>
              <a:ext cx="2766307" cy="0"/>
            </a:xfrm>
            <a:prstGeom prst="line">
              <a:avLst/>
            </a:prstGeom>
            <a:noFill/>
            <a:ln w="9525">
              <a:solidFill>
                <a:srgbClr val="000000"/>
              </a:solidFill>
              <a:round/>
              <a:headEnd/>
              <a:tailEnd/>
            </a:ln>
          </p:spPr>
          <p:txBody>
            <a:bodyPr anchor="b"/>
            <a:lstStyle/>
            <a:p>
              <a:pPr algn="ctr"/>
              <a:endParaRPr lang="pt-BR" sz="1600"/>
            </a:p>
          </p:txBody>
        </p:sp>
        <p:sp>
          <p:nvSpPr>
            <p:cNvPr id="13" name="CaixaDeTexto 12"/>
            <p:cNvSpPr txBox="1"/>
            <p:nvPr/>
          </p:nvSpPr>
          <p:spPr>
            <a:xfrm>
              <a:off x="6480558" y="4581128"/>
              <a:ext cx="2592288" cy="2808312"/>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Embarques dos  granéis vegetais associados a periodicidade da colheita</a:t>
              </a:r>
            </a:p>
            <a:p>
              <a:pPr marL="285750" indent="-285750">
                <a:spcAft>
                  <a:spcPts val="600"/>
                </a:spcAft>
                <a:buFont typeface="Arial" panose="020B0604020202020204" pitchFamily="34" charset="0"/>
                <a:buChar char="•"/>
              </a:pPr>
              <a:r>
                <a:rPr lang="pt-BR" sz="1400" dirty="0"/>
                <a:t>Maior necessidade de óleo combustível no inverno em países do hemisfério norte</a:t>
              </a:r>
            </a:p>
            <a:p>
              <a:pPr marL="285750" indent="-285750">
                <a:spcAft>
                  <a:spcPts val="600"/>
                </a:spcAft>
                <a:buFont typeface="Arial" panose="020B0604020202020204" pitchFamily="34" charset="0"/>
                <a:buChar char="•"/>
              </a:pPr>
              <a:r>
                <a:rPr lang="pt-BR" sz="1400" dirty="0"/>
                <a:t>Volatilidade no preço das commodities</a:t>
              </a:r>
            </a:p>
            <a:p>
              <a:pPr marL="285750" indent="-285750">
                <a:spcAft>
                  <a:spcPts val="600"/>
                </a:spcAft>
                <a:buFont typeface="Arial" panose="020B0604020202020204" pitchFamily="34" charset="0"/>
                <a:buChar char="•"/>
              </a:pPr>
              <a:endParaRPr lang="pt-BR" sz="1400" dirty="0"/>
            </a:p>
          </p:txBody>
        </p:sp>
      </p:grpSp>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6" t="-5292" r="-1298" b="10623"/>
          <a:stretch/>
        </p:blipFill>
        <p:spPr bwMode="auto">
          <a:xfrm>
            <a:off x="2989043" y="1196752"/>
            <a:ext cx="4045606" cy="244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eta para baixo 19"/>
          <p:cNvSpPr/>
          <p:nvPr/>
        </p:nvSpPr>
        <p:spPr>
          <a:xfrm rot="2584398">
            <a:off x="3862396" y="3472170"/>
            <a:ext cx="680332" cy="599490"/>
          </a:xfrm>
          <a:prstGeom prst="down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5" name="Seta para baixo 24"/>
          <p:cNvSpPr/>
          <p:nvPr/>
        </p:nvSpPr>
        <p:spPr>
          <a:xfrm rot="18759985">
            <a:off x="5516438" y="3479414"/>
            <a:ext cx="680332" cy="599490"/>
          </a:xfrm>
          <a:prstGeom prst="down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 name="Espaço Reservado para Número de Slide 3"/>
          <p:cNvSpPr>
            <a:spLocks noGrp="1"/>
          </p:cNvSpPr>
          <p:nvPr>
            <p:ph type="sldNum" sz="quarter" idx="12"/>
          </p:nvPr>
        </p:nvSpPr>
        <p:spPr/>
        <p:txBody>
          <a:bodyPr/>
          <a:lstStyle/>
          <a:p>
            <a:pPr>
              <a:defRPr/>
            </a:pPr>
            <a:fld id="{2CA237A7-5AEA-4DAA-AF89-B8C62B227187}" type="slidenum">
              <a:rPr lang="pt-BR" smtClean="0"/>
              <a:pPr>
                <a:defRPr/>
              </a:pPr>
              <a:t>16</a:t>
            </a:fld>
            <a:endParaRPr lang="pt-BR" dirty="0"/>
          </a:p>
        </p:txBody>
      </p:sp>
    </p:spTree>
    <p:extLst>
      <p:ext uri="{BB962C8B-B14F-4D97-AF65-F5344CB8AC3E}">
        <p14:creationId xmlns:p14="http://schemas.microsoft.com/office/powerpoint/2010/main" val="177711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2656631010"/>
              </p:ext>
            </p:extLst>
          </p:nvPr>
        </p:nvGraphicFramePr>
        <p:xfrm>
          <a:off x="3656062" y="858372"/>
          <a:ext cx="6143668" cy="2714644"/>
        </p:xfrm>
        <a:graphic>
          <a:graphicData uri="http://schemas.openxmlformats.org/drawingml/2006/chart">
            <c:chart xmlns:c="http://schemas.openxmlformats.org/drawingml/2006/chart" xmlns:r="http://schemas.openxmlformats.org/officeDocument/2006/relationships" r:id="rId3"/>
          </a:graphicData>
        </a:graphic>
      </p:graphicFrame>
      <p:sp>
        <p:nvSpPr>
          <p:cNvPr id="16" name="CaixaDeTexto 15"/>
          <p:cNvSpPr txBox="1"/>
          <p:nvPr/>
        </p:nvSpPr>
        <p:spPr>
          <a:xfrm>
            <a:off x="3668941" y="3328462"/>
            <a:ext cx="2571768" cy="357166"/>
          </a:xfrm>
          <a:prstGeom prst="rect">
            <a:avLst/>
          </a:prstGeom>
          <a:noFill/>
          <a:ln>
            <a:noFill/>
          </a:ln>
        </p:spPr>
        <p:txBody>
          <a:bodyPr wrap="none" lIns="72000" tIns="36000" rIns="72000" bIns="36000" rtlCol="0" anchor="b">
            <a:noAutofit/>
          </a:bodyPr>
          <a:lstStyle/>
          <a:p>
            <a:pPr>
              <a:spcAft>
                <a:spcPts val="600"/>
              </a:spcAft>
            </a:pPr>
            <a:r>
              <a:rPr lang="en-US" sz="900" dirty="0" err="1"/>
              <a:t>Fonte</a:t>
            </a:r>
            <a:r>
              <a:rPr lang="en-US" sz="900" dirty="0"/>
              <a:t>: </a:t>
            </a:r>
            <a:r>
              <a:rPr lang="en-US" sz="800" dirty="0"/>
              <a:t>LSE/Verax</a:t>
            </a:r>
            <a:endParaRPr lang="pt-BR" sz="900" dirty="0" err="1"/>
          </a:p>
        </p:txBody>
      </p:sp>
      <p:graphicFrame>
        <p:nvGraphicFramePr>
          <p:cNvPr id="18" name="Object 2"/>
          <p:cNvGraphicFramePr>
            <a:graphicFrameLocks noChangeAspect="1"/>
          </p:cNvGraphicFramePr>
          <p:nvPr>
            <p:extLst>
              <p:ext uri="{D42A27DB-BD31-4B8C-83A1-F6EECF244321}">
                <p14:modId xmlns:p14="http://schemas.microsoft.com/office/powerpoint/2010/main" val="1290553931"/>
              </p:ext>
            </p:extLst>
          </p:nvPr>
        </p:nvGraphicFramePr>
        <p:xfrm>
          <a:off x="3703414" y="3822328"/>
          <a:ext cx="5929312" cy="3567112"/>
        </p:xfrm>
        <a:graphic>
          <a:graphicData uri="http://schemas.openxmlformats.org/presentationml/2006/ole">
            <mc:AlternateContent xmlns:mc="http://schemas.openxmlformats.org/markup-compatibility/2006">
              <mc:Choice xmlns:v="urn:schemas-microsoft-com:vml" Requires="v">
                <p:oleObj name="Planilha" r:id="rId4" imgW="6648371" imgH="4000416" progId="Excel.Sheet.8">
                  <p:embed/>
                </p:oleObj>
              </mc:Choice>
              <mc:Fallback>
                <p:oleObj name="Planilha" r:id="rId4" imgW="6648371" imgH="4000416" progId="Excel.Sheet.8">
                  <p:embed/>
                  <p:pic>
                    <p:nvPicPr>
                      <p:cNvPr id="0" name=""/>
                      <p:cNvPicPr>
                        <a:picLocks noChangeAspect="1" noChangeArrowheads="1"/>
                      </p:cNvPicPr>
                      <p:nvPr/>
                    </p:nvPicPr>
                    <p:blipFill>
                      <a:blip r:embed="rId5"/>
                      <a:srcRect/>
                      <a:stretch>
                        <a:fillRect/>
                      </a:stretch>
                    </p:blipFill>
                    <p:spPr bwMode="auto">
                      <a:xfrm>
                        <a:off x="3703414" y="3822328"/>
                        <a:ext cx="5929312" cy="356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6"/>
          <p:cNvSpPr txBox="1">
            <a:spLocks noChangeArrowheads="1"/>
          </p:cNvSpPr>
          <p:nvPr/>
        </p:nvSpPr>
        <p:spPr bwMode="blackWhite">
          <a:xfrm>
            <a:off x="4039414" y="3665176"/>
            <a:ext cx="2470548" cy="307777"/>
          </a:xfrm>
          <a:prstGeom prst="rect">
            <a:avLst/>
          </a:prstGeom>
          <a:noFill/>
          <a:ln w="9525" algn="ctr">
            <a:noFill/>
            <a:miter lim="800000"/>
            <a:headEnd/>
            <a:tailEnd/>
          </a:ln>
        </p:spPr>
        <p:txBody>
          <a:bodyPr wrap="none">
            <a:spAutoFit/>
          </a:bodyPr>
          <a:lstStyle/>
          <a:p>
            <a:pPr marL="187325" indent="-187325" algn="ctr">
              <a:spcAft>
                <a:spcPct val="20000"/>
              </a:spcAft>
            </a:pPr>
            <a:r>
              <a:rPr lang="pt-BR" sz="1400" b="1" dirty="0"/>
              <a:t>Aluguel diário de um navio</a:t>
            </a:r>
          </a:p>
        </p:txBody>
      </p:sp>
      <p:sp>
        <p:nvSpPr>
          <p:cNvPr id="20" name="Line 22"/>
          <p:cNvSpPr>
            <a:spLocks noChangeShapeType="1"/>
          </p:cNvSpPr>
          <p:nvPr/>
        </p:nvSpPr>
        <p:spPr bwMode="ltGray">
          <a:xfrm>
            <a:off x="4164035" y="3910802"/>
            <a:ext cx="5328000" cy="0"/>
          </a:xfrm>
          <a:prstGeom prst="line">
            <a:avLst/>
          </a:prstGeom>
          <a:noFill/>
          <a:ln w="9525">
            <a:solidFill>
              <a:srgbClr val="000000"/>
            </a:solidFill>
            <a:round/>
            <a:headEnd/>
            <a:tailEnd/>
          </a:ln>
        </p:spPr>
        <p:txBody>
          <a:bodyPr anchor="ctr"/>
          <a:lstStyle/>
          <a:p>
            <a:endParaRPr lang="pt-BR"/>
          </a:p>
        </p:txBody>
      </p:sp>
      <p:sp>
        <p:nvSpPr>
          <p:cNvPr id="21" name="Text Box 6"/>
          <p:cNvSpPr txBox="1">
            <a:spLocks noChangeArrowheads="1"/>
          </p:cNvSpPr>
          <p:nvPr/>
        </p:nvSpPr>
        <p:spPr bwMode="blackWhite">
          <a:xfrm>
            <a:off x="5203611" y="5100218"/>
            <a:ext cx="881972" cy="253916"/>
          </a:xfrm>
          <a:prstGeom prst="rect">
            <a:avLst/>
          </a:prstGeom>
          <a:noFill/>
          <a:ln w="9525" algn="ctr">
            <a:noFill/>
            <a:miter lim="800000"/>
            <a:headEnd/>
            <a:tailEnd/>
          </a:ln>
          <a:effectLst/>
        </p:spPr>
        <p:txBody>
          <a:bodyPr wrap="none">
            <a:spAutoFit/>
          </a:bodyPr>
          <a:lstStyle/>
          <a:p>
            <a:pPr marL="187325" indent="-187325" algn="ctr">
              <a:spcAft>
                <a:spcPct val="20000"/>
              </a:spcAft>
              <a:defRPr/>
            </a:pPr>
            <a:r>
              <a:rPr lang="pt-BR" sz="1050" dirty="0">
                <a:solidFill>
                  <a:srgbClr val="0066CC"/>
                </a:solidFill>
              </a:rPr>
              <a:t>2.500 TEU*</a:t>
            </a:r>
          </a:p>
        </p:txBody>
      </p:sp>
      <p:sp>
        <p:nvSpPr>
          <p:cNvPr id="22" name="Text Box 7"/>
          <p:cNvSpPr txBox="1">
            <a:spLocks noChangeArrowheads="1"/>
          </p:cNvSpPr>
          <p:nvPr/>
        </p:nvSpPr>
        <p:spPr bwMode="blackWhite">
          <a:xfrm>
            <a:off x="4301969" y="5949280"/>
            <a:ext cx="881972" cy="253916"/>
          </a:xfrm>
          <a:prstGeom prst="rect">
            <a:avLst/>
          </a:prstGeom>
          <a:noFill/>
          <a:ln w="9525" algn="ctr">
            <a:noFill/>
            <a:miter lim="800000"/>
            <a:headEnd/>
            <a:tailEnd/>
          </a:ln>
          <a:effectLst/>
        </p:spPr>
        <p:txBody>
          <a:bodyPr wrap="none">
            <a:spAutoFit/>
          </a:bodyPr>
          <a:lstStyle/>
          <a:p>
            <a:pPr marL="187325" indent="-187325" algn="ctr">
              <a:spcAft>
                <a:spcPct val="20000"/>
              </a:spcAft>
              <a:defRPr/>
            </a:pPr>
            <a:r>
              <a:rPr lang="pt-BR" sz="1050" dirty="0">
                <a:solidFill>
                  <a:schemeClr val="tx1">
                    <a:lumMod val="50000"/>
                    <a:lumOff val="50000"/>
                  </a:schemeClr>
                </a:solidFill>
              </a:rPr>
              <a:t>1.600 TEU*</a:t>
            </a:r>
          </a:p>
        </p:txBody>
      </p:sp>
      <p:sp>
        <p:nvSpPr>
          <p:cNvPr id="23" name="Text Box 8"/>
          <p:cNvSpPr txBox="1">
            <a:spLocks noChangeArrowheads="1"/>
          </p:cNvSpPr>
          <p:nvPr/>
        </p:nvSpPr>
        <p:spPr bwMode="blackWhite">
          <a:xfrm>
            <a:off x="7819445" y="5964991"/>
            <a:ext cx="881972" cy="253916"/>
          </a:xfrm>
          <a:prstGeom prst="rect">
            <a:avLst/>
          </a:prstGeom>
          <a:noFill/>
          <a:ln w="9525" algn="ctr">
            <a:noFill/>
            <a:miter lim="800000"/>
            <a:headEnd/>
            <a:tailEnd/>
          </a:ln>
          <a:effectLst/>
        </p:spPr>
        <p:txBody>
          <a:bodyPr wrap="none">
            <a:spAutoFit/>
          </a:bodyPr>
          <a:lstStyle/>
          <a:p>
            <a:pPr marL="187325" indent="-187325" algn="ctr">
              <a:spcAft>
                <a:spcPct val="20000"/>
              </a:spcAft>
              <a:defRPr/>
            </a:pPr>
            <a:r>
              <a:rPr lang="pt-BR" sz="1050" dirty="0">
                <a:solidFill>
                  <a:srgbClr val="F30D0D"/>
                </a:solidFill>
              </a:rPr>
              <a:t>1.100 TEU*</a:t>
            </a:r>
          </a:p>
        </p:txBody>
      </p:sp>
      <p:sp>
        <p:nvSpPr>
          <p:cNvPr id="24" name="Line 9"/>
          <p:cNvSpPr>
            <a:spLocks noChangeShapeType="1"/>
          </p:cNvSpPr>
          <p:nvPr/>
        </p:nvSpPr>
        <p:spPr bwMode="blackWhite">
          <a:xfrm>
            <a:off x="6477778" y="6290213"/>
            <a:ext cx="881665" cy="0"/>
          </a:xfrm>
          <a:prstGeom prst="line">
            <a:avLst/>
          </a:prstGeom>
          <a:noFill/>
          <a:ln w="9525">
            <a:solidFill>
              <a:schemeClr val="tx1"/>
            </a:solidFill>
            <a:prstDash val="dash"/>
            <a:round/>
            <a:headEnd/>
            <a:tailEnd/>
          </a:ln>
        </p:spPr>
        <p:txBody>
          <a:bodyPr anchor="ctr"/>
          <a:lstStyle/>
          <a:p>
            <a:endParaRPr lang="pt-BR"/>
          </a:p>
        </p:txBody>
      </p:sp>
      <p:sp>
        <p:nvSpPr>
          <p:cNvPr id="25" name="Line 10"/>
          <p:cNvSpPr>
            <a:spLocks noChangeShapeType="1"/>
          </p:cNvSpPr>
          <p:nvPr/>
        </p:nvSpPr>
        <p:spPr bwMode="blackWhite">
          <a:xfrm>
            <a:off x="6674444" y="4273344"/>
            <a:ext cx="1879850" cy="0"/>
          </a:xfrm>
          <a:prstGeom prst="line">
            <a:avLst/>
          </a:prstGeom>
          <a:noFill/>
          <a:ln w="9525">
            <a:solidFill>
              <a:schemeClr val="tx1"/>
            </a:solidFill>
            <a:prstDash val="dash"/>
            <a:round/>
            <a:headEnd/>
            <a:tailEnd/>
          </a:ln>
        </p:spPr>
        <p:txBody>
          <a:bodyPr anchor="ctr"/>
          <a:lstStyle/>
          <a:p>
            <a:endParaRPr lang="pt-BR"/>
          </a:p>
        </p:txBody>
      </p:sp>
      <p:sp>
        <p:nvSpPr>
          <p:cNvPr id="26" name="Line 11"/>
          <p:cNvSpPr>
            <a:spLocks noChangeShapeType="1"/>
          </p:cNvSpPr>
          <p:nvPr/>
        </p:nvSpPr>
        <p:spPr bwMode="blackWhite">
          <a:xfrm>
            <a:off x="6780807" y="4259509"/>
            <a:ext cx="0" cy="1991157"/>
          </a:xfrm>
          <a:prstGeom prst="line">
            <a:avLst/>
          </a:prstGeom>
          <a:noFill/>
          <a:ln w="28575">
            <a:solidFill>
              <a:schemeClr val="tx1">
                <a:lumMod val="75000"/>
                <a:lumOff val="25000"/>
              </a:schemeClr>
            </a:solidFill>
            <a:round/>
            <a:headEnd type="triangle" w="med" len="med"/>
            <a:tailEnd type="triangle" w="med" len="med"/>
          </a:ln>
        </p:spPr>
        <p:txBody>
          <a:bodyPr anchor="ctr"/>
          <a:lstStyle/>
          <a:p>
            <a:endParaRPr lang="pt-BR"/>
          </a:p>
        </p:txBody>
      </p:sp>
      <p:sp>
        <p:nvSpPr>
          <p:cNvPr id="27" name="Text Box 12"/>
          <p:cNvSpPr txBox="1">
            <a:spLocks noChangeArrowheads="1"/>
          </p:cNvSpPr>
          <p:nvPr/>
        </p:nvSpPr>
        <p:spPr bwMode="blackWhite">
          <a:xfrm>
            <a:off x="6790083" y="5004935"/>
            <a:ext cx="643125" cy="307777"/>
          </a:xfrm>
          <a:prstGeom prst="rect">
            <a:avLst/>
          </a:prstGeom>
          <a:noFill/>
          <a:ln w="9525" algn="ctr">
            <a:noFill/>
            <a:miter lim="800000"/>
            <a:headEnd/>
            <a:tailEnd/>
          </a:ln>
        </p:spPr>
        <p:txBody>
          <a:bodyPr wrap="none">
            <a:spAutoFit/>
          </a:bodyPr>
          <a:lstStyle/>
          <a:p>
            <a:pPr algn="ctr">
              <a:spcAft>
                <a:spcPct val="20000"/>
              </a:spcAft>
            </a:pPr>
            <a:r>
              <a:rPr lang="pt-BR" sz="1400" b="1" dirty="0"/>
              <a:t>500%</a:t>
            </a:r>
          </a:p>
        </p:txBody>
      </p:sp>
      <p:sp>
        <p:nvSpPr>
          <p:cNvPr id="3" name="Retângulo de cantos arredondados 2"/>
          <p:cNvSpPr/>
          <p:nvPr/>
        </p:nvSpPr>
        <p:spPr>
          <a:xfrm>
            <a:off x="4665184" y="868028"/>
            <a:ext cx="2446461" cy="570777"/>
          </a:xfrm>
          <a:prstGeom prst="round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solidFill>
                  <a:schemeClr val="tx1"/>
                </a:solidFill>
              </a:rPr>
              <a:t>Efeito do comércio mundial (oferta) é amplificado pelas variações no PIB</a:t>
            </a:r>
          </a:p>
        </p:txBody>
      </p:sp>
      <p:sp>
        <p:nvSpPr>
          <p:cNvPr id="36" name="Retângulo de cantos arredondados 35"/>
          <p:cNvSpPr/>
          <p:nvPr/>
        </p:nvSpPr>
        <p:spPr>
          <a:xfrm>
            <a:off x="4266294" y="4157315"/>
            <a:ext cx="1974416" cy="570777"/>
          </a:xfrm>
          <a:prstGeom prst="round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solidFill>
                  <a:schemeClr val="tx1"/>
                </a:solidFill>
              </a:rPr>
              <a:t>Grande variabilidade nos fretes ao longo do tempo</a:t>
            </a:r>
          </a:p>
        </p:txBody>
      </p:sp>
      <p:sp>
        <p:nvSpPr>
          <p:cNvPr id="5" name="Texto explicativo retangular 4"/>
          <p:cNvSpPr/>
          <p:nvPr/>
        </p:nvSpPr>
        <p:spPr>
          <a:xfrm>
            <a:off x="7114683" y="3132647"/>
            <a:ext cx="2448718" cy="748795"/>
          </a:xfrm>
          <a:prstGeom prst="wedgeRectCallout">
            <a:avLst>
              <a:gd name="adj1" fmla="val -43238"/>
              <a:gd name="adj2" fmla="val 162696"/>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Ciclos tem características distintas e são certos que ocorrerão no futuro, mas imprevisíveis no seu estopim</a:t>
            </a:r>
            <a:endParaRPr lang="pt-BR" sz="1200" dirty="0">
              <a:solidFill>
                <a:schemeClr val="tx1"/>
              </a:solidFill>
            </a:endParaRPr>
          </a:p>
        </p:txBody>
      </p:sp>
      <p:sp>
        <p:nvSpPr>
          <p:cNvPr id="40" name="Retângulo 39"/>
          <p:cNvSpPr/>
          <p:nvPr/>
        </p:nvSpPr>
        <p:spPr>
          <a:xfrm>
            <a:off x="140549" y="117467"/>
            <a:ext cx="9636193" cy="637364"/>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p>
            <a:pPr>
              <a:spcBef>
                <a:spcPct val="0"/>
              </a:spcBef>
            </a:pPr>
            <a:r>
              <a:rPr lang="pt-BR" sz="2000" b="1" dirty="0">
                <a:solidFill>
                  <a:srgbClr val="0070C0"/>
                </a:solidFill>
                <a:latin typeface="+mj-lt"/>
                <a:ea typeface="+mj-ea"/>
                <a:cs typeface="+mj-cs"/>
              </a:rPr>
              <a:t>São vários os fatores que tornam o mercado de </a:t>
            </a:r>
            <a:r>
              <a:rPr lang="pt-BR" sz="2000" b="1" i="1" dirty="0" err="1">
                <a:solidFill>
                  <a:srgbClr val="0070C0"/>
                </a:solidFill>
                <a:latin typeface="+mj-lt"/>
                <a:ea typeface="+mj-ea"/>
                <a:cs typeface="+mj-cs"/>
              </a:rPr>
              <a:t>shipping</a:t>
            </a:r>
            <a:r>
              <a:rPr lang="pt-BR" sz="2000" b="1" i="1" dirty="0">
                <a:solidFill>
                  <a:srgbClr val="0070C0"/>
                </a:solidFill>
                <a:latin typeface="+mj-lt"/>
                <a:ea typeface="+mj-ea"/>
                <a:cs typeface="+mj-cs"/>
              </a:rPr>
              <a:t> sui generis</a:t>
            </a:r>
            <a:r>
              <a:rPr lang="pt-BR" sz="2000" b="1" dirty="0">
                <a:solidFill>
                  <a:srgbClr val="0070C0"/>
                </a:solidFill>
                <a:latin typeface="+mj-lt"/>
                <a:ea typeface="+mj-ea"/>
                <a:cs typeface="+mj-cs"/>
              </a:rPr>
              <a:t>, tanto do lado da oferta como no da demanda</a:t>
            </a:r>
          </a:p>
        </p:txBody>
      </p:sp>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17</a:t>
            </a:fld>
            <a:endParaRPr lang="pt-BR" sz="600" noProof="0"/>
          </a:p>
        </p:txBody>
      </p:sp>
      <p:grpSp>
        <p:nvGrpSpPr>
          <p:cNvPr id="37" name="Grupo 36"/>
          <p:cNvGrpSpPr/>
          <p:nvPr/>
        </p:nvGrpSpPr>
        <p:grpSpPr>
          <a:xfrm>
            <a:off x="518047" y="2144567"/>
            <a:ext cx="3406646" cy="3110520"/>
            <a:chOff x="3391676" y="1916832"/>
            <a:chExt cx="4361350" cy="3982236"/>
          </a:xfrm>
        </p:grpSpPr>
        <p:sp>
          <p:nvSpPr>
            <p:cNvPr id="38"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41"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a:tailEnd/>
            </a:ln>
            <a:effectLst/>
          </p:spPr>
          <p:txBody>
            <a:bodyPr/>
            <a:lstStyle/>
            <a:p>
              <a:endParaRPr lang="pt-BR" sz="1600"/>
            </a:p>
          </p:txBody>
        </p:sp>
        <p:sp>
          <p:nvSpPr>
            <p:cNvPr id="42"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43"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a:tailEnd/>
            </a:ln>
            <a:effectLst/>
          </p:spPr>
          <p:txBody>
            <a:bodyPr/>
            <a:lstStyle/>
            <a:p>
              <a:endParaRPr lang="pt-BR" sz="1600"/>
            </a:p>
          </p:txBody>
        </p:sp>
        <p:sp>
          <p:nvSpPr>
            <p:cNvPr id="44" name="CaixaDeTexto 43"/>
            <p:cNvSpPr txBox="1"/>
            <p:nvPr/>
          </p:nvSpPr>
          <p:spPr>
            <a:xfrm>
              <a:off x="5936444" y="3698078"/>
              <a:ext cx="1415672" cy="295820"/>
            </a:xfrm>
            <a:prstGeom prst="rect">
              <a:avLst/>
            </a:prstGeom>
            <a:noFill/>
            <a:ln>
              <a:noFill/>
            </a:ln>
          </p:spPr>
          <p:txBody>
            <a:bodyPr wrap="square" lIns="72000" tIns="36000" rIns="72000" bIns="36000" rtlCol="0" anchor="t">
              <a:noAutofit/>
            </a:bodyPr>
            <a:lstStyle/>
            <a:p>
              <a:pPr algn="ctr">
                <a:spcAft>
                  <a:spcPts val="600"/>
                </a:spcAft>
              </a:pPr>
              <a:r>
                <a:rPr lang="pt-BR" sz="1400" b="1" dirty="0"/>
                <a:t>Altos custos fixos</a:t>
              </a:r>
            </a:p>
          </p:txBody>
        </p:sp>
        <p:sp>
          <p:nvSpPr>
            <p:cNvPr id="45" name="CaixaDeTexto 44"/>
            <p:cNvSpPr txBox="1"/>
            <p:nvPr/>
          </p:nvSpPr>
          <p:spPr>
            <a:xfrm>
              <a:off x="5771260" y="2256496"/>
              <a:ext cx="1981766" cy="369743"/>
            </a:xfrm>
            <a:prstGeom prst="rect">
              <a:avLst/>
            </a:prstGeom>
            <a:noFill/>
            <a:ln>
              <a:noFill/>
            </a:ln>
          </p:spPr>
          <p:txBody>
            <a:bodyPr wrap="square" lIns="72000" tIns="36000" rIns="72000" bIns="36000" rtlCol="0" anchor="t">
              <a:noAutofit/>
            </a:bodyPr>
            <a:lstStyle/>
            <a:p>
              <a:pPr algn="ctr">
                <a:spcAft>
                  <a:spcPts val="600"/>
                </a:spcAft>
              </a:pPr>
              <a:r>
                <a:rPr lang="pt-BR" sz="1400" b="1" dirty="0" err="1"/>
                <a:t>Inelasticidade</a:t>
              </a:r>
              <a:r>
                <a:rPr lang="pt-BR" sz="1400" b="1" dirty="0"/>
                <a:t> da demanda e elasticidade da oferta</a:t>
              </a:r>
            </a:p>
          </p:txBody>
        </p:sp>
        <p:sp>
          <p:nvSpPr>
            <p:cNvPr id="46" name="CaixaDeTexto 45"/>
            <p:cNvSpPr txBox="1"/>
            <p:nvPr/>
          </p:nvSpPr>
          <p:spPr>
            <a:xfrm>
              <a:off x="4033080" y="4750834"/>
              <a:ext cx="1800201" cy="1148234"/>
            </a:xfrm>
            <a:prstGeom prst="rect">
              <a:avLst/>
            </a:prstGeom>
            <a:noFill/>
            <a:ln>
              <a:noFill/>
            </a:ln>
          </p:spPr>
          <p:txBody>
            <a:bodyPr wrap="square" lIns="72000" tIns="36000" rIns="72000" bIns="36000" rtlCol="0" anchor="t">
              <a:noAutofit/>
            </a:bodyPr>
            <a:lstStyle/>
            <a:p>
              <a:pPr algn="ctr">
                <a:spcAft>
                  <a:spcPts val="600"/>
                </a:spcAft>
              </a:pPr>
              <a:r>
                <a:rPr lang="pt-BR" sz="1400" b="1" dirty="0"/>
                <a:t>Tempo de reação da oferta</a:t>
              </a:r>
            </a:p>
          </p:txBody>
        </p:sp>
        <p:sp>
          <p:nvSpPr>
            <p:cNvPr id="47" name="CaixaDeTexto 46"/>
            <p:cNvSpPr txBox="1"/>
            <p:nvPr/>
          </p:nvSpPr>
          <p:spPr>
            <a:xfrm>
              <a:off x="3391676" y="2838254"/>
              <a:ext cx="1415672" cy="838606"/>
            </a:xfrm>
            <a:prstGeom prst="rect">
              <a:avLst/>
            </a:prstGeom>
            <a:noFill/>
            <a:ln>
              <a:noFill/>
            </a:ln>
          </p:spPr>
          <p:txBody>
            <a:bodyPr wrap="square" lIns="72000" tIns="36000" rIns="72000" bIns="36000" rtlCol="0" anchor="t">
              <a:noAutofit/>
            </a:bodyPr>
            <a:lstStyle/>
            <a:p>
              <a:pPr algn="ctr">
                <a:spcAft>
                  <a:spcPts val="600"/>
                </a:spcAft>
              </a:pPr>
              <a:r>
                <a:rPr lang="pt-BR" sz="1400" b="1" dirty="0"/>
                <a:t>Indução da sobre oferta e inovação</a:t>
              </a:r>
            </a:p>
          </p:txBody>
        </p:sp>
      </p:grpSp>
      <p:sp>
        <p:nvSpPr>
          <p:cNvPr id="48" name="CaixaDeTexto 47"/>
          <p:cNvSpPr txBox="1"/>
          <p:nvPr/>
        </p:nvSpPr>
        <p:spPr>
          <a:xfrm>
            <a:off x="148342" y="1582679"/>
            <a:ext cx="3147544" cy="418882"/>
          </a:xfrm>
          <a:prstGeom prst="rect">
            <a:avLst/>
          </a:prstGeom>
          <a:noFill/>
          <a:ln>
            <a:noFill/>
          </a:ln>
        </p:spPr>
        <p:txBody>
          <a:bodyPr wrap="square" lIns="72000" tIns="36000" rIns="72000" bIns="36000" rtlCol="0" anchor="t">
            <a:noAutofit/>
          </a:bodyPr>
          <a:lstStyle/>
          <a:p>
            <a:pPr algn="ctr">
              <a:spcAft>
                <a:spcPts val="600"/>
              </a:spcAft>
            </a:pPr>
            <a:r>
              <a:rPr lang="pt-BR" sz="1600" b="1" dirty="0"/>
              <a:t>Dinâmica do mercado de </a:t>
            </a:r>
            <a:r>
              <a:rPr lang="pt-BR" sz="1600" b="1" dirty="0" err="1"/>
              <a:t>shipping</a:t>
            </a:r>
            <a:endParaRPr lang="pt-BR" sz="1600" b="1" dirty="0"/>
          </a:p>
        </p:txBody>
      </p:sp>
    </p:spTree>
    <p:extLst>
      <p:ext uri="{BB962C8B-B14F-4D97-AF65-F5344CB8AC3E}">
        <p14:creationId xmlns:p14="http://schemas.microsoft.com/office/powerpoint/2010/main" val="21642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32C03-A3CC-4FB3-927B-F620B1A934D5}"/>
              </a:ext>
            </a:extLst>
          </p:cNvPr>
          <p:cNvSpPr>
            <a:spLocks noGrp="1"/>
          </p:cNvSpPr>
          <p:nvPr>
            <p:ph type="title"/>
          </p:nvPr>
        </p:nvSpPr>
        <p:spPr>
          <a:xfrm>
            <a:off x="200025" y="35025"/>
            <a:ext cx="9505950" cy="637364"/>
          </a:xfrm>
        </p:spPr>
        <p:txBody>
          <a:bodyPr/>
          <a:lstStyle/>
          <a:p>
            <a:r>
              <a:rPr lang="pt-BR" dirty="0"/>
              <a:t>Oscilação de fretes em um ano bem normal – </a:t>
            </a:r>
            <a:r>
              <a:rPr lang="pt-BR" b="0" dirty="0"/>
              <a:t>Shanghai </a:t>
            </a:r>
            <a:r>
              <a:rPr lang="pt-BR" b="0" dirty="0" err="1"/>
              <a:t>Containerized</a:t>
            </a:r>
            <a:r>
              <a:rPr lang="pt-BR" b="0" dirty="0"/>
              <a:t> </a:t>
            </a:r>
            <a:r>
              <a:rPr lang="pt-BR" b="0" dirty="0" err="1"/>
              <a:t>Freight</a:t>
            </a:r>
            <a:r>
              <a:rPr lang="pt-BR" b="0" dirty="0"/>
              <a:t> Index</a:t>
            </a:r>
            <a:endParaRPr lang="pt-BR" dirty="0"/>
          </a:p>
        </p:txBody>
      </p:sp>
      <p:sp>
        <p:nvSpPr>
          <p:cNvPr id="4" name="Espaço Reservado para Número de Slide 3">
            <a:extLst>
              <a:ext uri="{FF2B5EF4-FFF2-40B4-BE49-F238E27FC236}">
                <a16:creationId xmlns:a16="http://schemas.microsoft.com/office/drawing/2014/main" id="{25947E8C-3B1B-4D9F-A756-80E2B452B0CC}"/>
              </a:ext>
            </a:extLst>
          </p:cNvPr>
          <p:cNvSpPr>
            <a:spLocks noGrp="1"/>
          </p:cNvSpPr>
          <p:nvPr>
            <p:ph type="sldNum" sz="quarter" idx="12"/>
          </p:nvPr>
        </p:nvSpPr>
        <p:spPr/>
        <p:txBody>
          <a:bodyPr/>
          <a:lstStyle/>
          <a:p>
            <a:pPr>
              <a:defRPr/>
            </a:pPr>
            <a:fld id="{2CA237A7-5AEA-4DAA-AF89-B8C62B227187}" type="slidenum">
              <a:rPr lang="pt-BR" smtClean="0"/>
              <a:pPr>
                <a:defRPr/>
              </a:pPr>
              <a:t>18</a:t>
            </a:fld>
            <a:endParaRPr lang="pt-BR" dirty="0"/>
          </a:p>
        </p:txBody>
      </p:sp>
      <p:pic>
        <p:nvPicPr>
          <p:cNvPr id="5" name="Imagem 4">
            <a:extLst>
              <a:ext uri="{FF2B5EF4-FFF2-40B4-BE49-F238E27FC236}">
                <a16:creationId xmlns:a16="http://schemas.microsoft.com/office/drawing/2014/main" id="{BEE56EBB-C3B7-4C2C-B8BA-12A88AE77C32}"/>
              </a:ext>
            </a:extLst>
          </p:cNvPr>
          <p:cNvPicPr>
            <a:picLocks noChangeAspect="1"/>
          </p:cNvPicPr>
          <p:nvPr/>
        </p:nvPicPr>
        <p:blipFill>
          <a:blip r:embed="rId2"/>
          <a:stretch>
            <a:fillRect/>
          </a:stretch>
        </p:blipFill>
        <p:spPr>
          <a:xfrm>
            <a:off x="200025" y="1177739"/>
            <a:ext cx="9477300" cy="5148269"/>
          </a:xfrm>
          <a:prstGeom prst="rect">
            <a:avLst/>
          </a:prstGeom>
        </p:spPr>
      </p:pic>
    </p:spTree>
    <p:extLst>
      <p:ext uri="{BB962C8B-B14F-4D97-AF65-F5344CB8AC3E}">
        <p14:creationId xmlns:p14="http://schemas.microsoft.com/office/powerpoint/2010/main" val="352716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2686713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ítulo 1"/>
          <p:cNvSpPr>
            <a:spLocks noGrp="1"/>
          </p:cNvSpPr>
          <p:nvPr>
            <p:ph type="title"/>
            <p:custDataLst>
              <p:tags r:id="rId2"/>
            </p:custDataLst>
          </p:nvPr>
        </p:nvSpPr>
        <p:spPr>
          <a:xfrm>
            <a:off x="102608" y="-27384"/>
            <a:ext cx="9612000" cy="945141"/>
          </a:xfrm>
        </p:spPr>
        <p:txBody>
          <a:bodyPr/>
          <a:lstStyle/>
          <a:p>
            <a:r>
              <a:rPr lang="pt-BR" dirty="0"/>
              <a:t>Como o custo do transporte é em geral uma fração do valor das mercadorias, o mercado é bastante </a:t>
            </a:r>
            <a:r>
              <a:rPr lang="pt-BR" dirty="0">
                <a:solidFill>
                  <a:srgbClr val="C00000"/>
                </a:solidFill>
              </a:rPr>
              <a:t>inelástico</a:t>
            </a:r>
            <a:r>
              <a:rPr lang="pt-BR" dirty="0"/>
              <a:t> do lado da demanda (quanto maior for o valor da carga, mais inelástico será)</a:t>
            </a:r>
          </a:p>
        </p:txBody>
      </p:sp>
      <p:sp>
        <p:nvSpPr>
          <p:cNvPr id="51" name="Retângulo 50"/>
          <p:cNvSpPr/>
          <p:nvPr/>
        </p:nvSpPr>
        <p:spPr>
          <a:xfrm>
            <a:off x="313252" y="2081439"/>
            <a:ext cx="1476541" cy="695695"/>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b="1" dirty="0"/>
              <a:t>Importação</a:t>
            </a:r>
          </a:p>
          <a:p>
            <a:pPr algn="ctr">
              <a:spcAft>
                <a:spcPts val="600"/>
              </a:spcAft>
            </a:pPr>
            <a:r>
              <a:rPr lang="pt-BR" sz="1400" b="1" dirty="0"/>
              <a:t>Pneus</a:t>
            </a:r>
          </a:p>
        </p:txBody>
      </p:sp>
      <p:grpSp>
        <p:nvGrpSpPr>
          <p:cNvPr id="35" name="Grupo 34"/>
          <p:cNvGrpSpPr/>
          <p:nvPr/>
        </p:nvGrpSpPr>
        <p:grpSpPr>
          <a:xfrm>
            <a:off x="9051340" y="309740"/>
            <a:ext cx="790342" cy="728197"/>
            <a:chOff x="3391676" y="1916832"/>
            <a:chExt cx="3290887" cy="3032125"/>
          </a:xfrm>
        </p:grpSpPr>
        <p:sp>
          <p:nvSpPr>
            <p:cNvPr id="37"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38"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43"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44"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sp>
        <p:nvSpPr>
          <p:cNvPr id="3" name="Retângulo de cantos arredondados 2"/>
          <p:cNvSpPr/>
          <p:nvPr/>
        </p:nvSpPr>
        <p:spPr>
          <a:xfrm>
            <a:off x="152365" y="5301208"/>
            <a:ext cx="9466015" cy="1368152"/>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buFont typeface="Arial" panose="020B0604020202020204" pitchFamily="34" charset="0"/>
              <a:buChar char="•"/>
            </a:pPr>
            <a:r>
              <a:rPr lang="pt-BR" sz="1600" dirty="0"/>
              <a:t>Para a maioria dos produtos o valor do frete possui baixa participação na composição global de custos. No caso das </a:t>
            </a:r>
            <a:r>
              <a:rPr lang="pt-BR" sz="1600" i="1" dirty="0"/>
              <a:t>commodities</a:t>
            </a:r>
            <a:r>
              <a:rPr lang="pt-BR" sz="1600" dirty="0"/>
              <a:t> a importância pode ser significativa. </a:t>
            </a:r>
          </a:p>
          <a:p>
            <a:pPr marL="285750" indent="-285750">
              <a:buFont typeface="Arial" panose="020B0604020202020204" pitchFamily="34" charset="0"/>
              <a:buChar char="•"/>
            </a:pPr>
            <a:r>
              <a:rPr lang="pt-BR" sz="1600" dirty="0"/>
              <a:t>O valor do frete influencia a estratégia de controle da cadeia de suprimentos (ex. busca por economias de escala) e composição de lotes</a:t>
            </a:r>
          </a:p>
        </p:txBody>
      </p:sp>
      <p:sp>
        <p:nvSpPr>
          <p:cNvPr id="15" name="CaixaDeTexto 14"/>
          <p:cNvSpPr txBox="1"/>
          <p:nvPr>
            <p:custDataLst>
              <p:tags r:id="rId3"/>
            </p:custDataLst>
          </p:nvPr>
        </p:nvSpPr>
        <p:spPr>
          <a:xfrm>
            <a:off x="8477" y="1147490"/>
            <a:ext cx="7536017" cy="337294"/>
          </a:xfrm>
          <a:prstGeom prst="rect">
            <a:avLst/>
          </a:prstGeom>
          <a:noFill/>
          <a:ln>
            <a:noFill/>
          </a:ln>
        </p:spPr>
        <p:txBody>
          <a:bodyPr wrap="square" lIns="72000" tIns="36000" rIns="72000" bIns="36000" rtlCol="0" anchor="t">
            <a:noAutofit/>
          </a:bodyPr>
          <a:lstStyle/>
          <a:p>
            <a:pPr>
              <a:spcAft>
                <a:spcPts val="600"/>
              </a:spcAft>
            </a:pPr>
            <a:r>
              <a:rPr lang="pt-BR" sz="1400" b="1" dirty="0"/>
              <a:t>Frete/Valor FOB</a:t>
            </a:r>
          </a:p>
        </p:txBody>
      </p:sp>
      <p:sp>
        <p:nvSpPr>
          <p:cNvPr id="49" name="Retângulo 48"/>
          <p:cNvSpPr/>
          <p:nvPr/>
        </p:nvSpPr>
        <p:spPr>
          <a:xfrm>
            <a:off x="352453" y="3153172"/>
            <a:ext cx="1476541" cy="695695"/>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b="1" dirty="0"/>
              <a:t>Exportação</a:t>
            </a:r>
          </a:p>
          <a:p>
            <a:pPr algn="ctr">
              <a:spcAft>
                <a:spcPts val="600"/>
              </a:spcAft>
            </a:pPr>
            <a:r>
              <a:rPr lang="pt-BR" sz="1400" b="1" dirty="0"/>
              <a:t>Soja</a:t>
            </a:r>
          </a:p>
        </p:txBody>
      </p:sp>
      <p:sp>
        <p:nvSpPr>
          <p:cNvPr id="52" name="Retângulo 51"/>
          <p:cNvSpPr/>
          <p:nvPr/>
        </p:nvSpPr>
        <p:spPr>
          <a:xfrm>
            <a:off x="379321" y="4173465"/>
            <a:ext cx="1476541" cy="695695"/>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b="1" dirty="0"/>
              <a:t>Exportação</a:t>
            </a:r>
          </a:p>
          <a:p>
            <a:pPr algn="ctr">
              <a:spcAft>
                <a:spcPts val="600"/>
              </a:spcAft>
            </a:pPr>
            <a:r>
              <a:rPr lang="pt-BR" sz="1400" b="1" dirty="0"/>
              <a:t>Minério</a:t>
            </a:r>
          </a:p>
        </p:txBody>
      </p:sp>
      <p:sp>
        <p:nvSpPr>
          <p:cNvPr id="53" name="Elipse 52"/>
          <p:cNvSpPr/>
          <p:nvPr/>
        </p:nvSpPr>
        <p:spPr>
          <a:xfrm>
            <a:off x="88469" y="1901419"/>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1</a:t>
            </a:r>
            <a:endParaRPr lang="pt-BR" sz="1600" dirty="0">
              <a:solidFill>
                <a:schemeClr val="tx1"/>
              </a:solidFill>
            </a:endParaRPr>
          </a:p>
        </p:txBody>
      </p:sp>
      <p:sp>
        <p:nvSpPr>
          <p:cNvPr id="55" name="Elipse 54"/>
          <p:cNvSpPr/>
          <p:nvPr/>
        </p:nvSpPr>
        <p:spPr>
          <a:xfrm>
            <a:off x="154538" y="4005064"/>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3</a:t>
            </a:r>
            <a:endParaRPr lang="pt-BR" sz="1600" dirty="0">
              <a:solidFill>
                <a:schemeClr val="tx1"/>
              </a:solidFill>
            </a:endParaRPr>
          </a:p>
        </p:txBody>
      </p:sp>
      <p:sp>
        <p:nvSpPr>
          <p:cNvPr id="58" name="Elipse 57"/>
          <p:cNvSpPr/>
          <p:nvPr/>
        </p:nvSpPr>
        <p:spPr>
          <a:xfrm>
            <a:off x="127670" y="2973152"/>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2</a:t>
            </a:r>
            <a:endParaRPr lang="pt-BR" sz="1600" dirty="0">
              <a:solidFill>
                <a:schemeClr val="tx1"/>
              </a:solidFill>
            </a:endParaRPr>
          </a:p>
        </p:txBody>
      </p:sp>
      <p:sp>
        <p:nvSpPr>
          <p:cNvPr id="22" name="CaixaDeTexto 21"/>
          <p:cNvSpPr txBox="1"/>
          <p:nvPr/>
        </p:nvSpPr>
        <p:spPr>
          <a:xfrm>
            <a:off x="2039079" y="2132856"/>
            <a:ext cx="1512168" cy="375453"/>
          </a:xfrm>
          <a:prstGeom prst="rect">
            <a:avLst/>
          </a:prstGeom>
          <a:noFill/>
          <a:ln>
            <a:noFill/>
          </a:ln>
        </p:spPr>
        <p:txBody>
          <a:bodyPr wrap="square" lIns="72000" tIns="36000" rIns="72000" bIns="36000" rtlCol="0" anchor="t">
            <a:noAutofit/>
          </a:bodyPr>
          <a:lstStyle/>
          <a:p>
            <a:pPr algn="ctr">
              <a:spcAft>
                <a:spcPts val="600"/>
              </a:spcAft>
            </a:pPr>
            <a:r>
              <a:rPr lang="pt-BR" sz="1600" dirty="0"/>
              <a:t>150</a:t>
            </a:r>
          </a:p>
        </p:txBody>
      </p:sp>
      <p:graphicFrame>
        <p:nvGraphicFramePr>
          <p:cNvPr id="24" name="Gráfico 23"/>
          <p:cNvGraphicFramePr/>
          <p:nvPr>
            <p:extLst>
              <p:ext uri="{D42A27DB-BD31-4B8C-83A1-F6EECF244321}">
                <p14:modId xmlns:p14="http://schemas.microsoft.com/office/powerpoint/2010/main" val="3653338516"/>
              </p:ext>
            </p:extLst>
          </p:nvPr>
        </p:nvGraphicFramePr>
        <p:xfrm>
          <a:off x="1895062" y="1484784"/>
          <a:ext cx="4392489" cy="3600400"/>
        </p:xfrm>
        <a:graphic>
          <a:graphicData uri="http://schemas.openxmlformats.org/drawingml/2006/chart">
            <c:chart xmlns:c="http://schemas.openxmlformats.org/drawingml/2006/chart" xmlns:r="http://schemas.openxmlformats.org/officeDocument/2006/relationships" r:id="rId8"/>
          </a:graphicData>
        </a:graphic>
      </p:graphicFrame>
      <p:sp>
        <p:nvSpPr>
          <p:cNvPr id="59" name="CaixaDeTexto 58"/>
          <p:cNvSpPr txBox="1"/>
          <p:nvPr/>
        </p:nvSpPr>
        <p:spPr>
          <a:xfrm>
            <a:off x="5960319" y="4077072"/>
            <a:ext cx="2274488" cy="648072"/>
          </a:xfrm>
          <a:prstGeom prst="rect">
            <a:avLst/>
          </a:prstGeom>
          <a:noFill/>
          <a:ln>
            <a:noFill/>
          </a:ln>
        </p:spPr>
        <p:txBody>
          <a:bodyPr wrap="square" lIns="72000" tIns="36000" rIns="72000" bIns="36000" rtlCol="0" anchor="t">
            <a:noAutofit/>
          </a:bodyPr>
          <a:lstStyle/>
          <a:p>
            <a:pPr>
              <a:spcAft>
                <a:spcPts val="600"/>
              </a:spcAft>
            </a:pPr>
            <a:r>
              <a:rPr lang="pt-BR" sz="1600" dirty="0"/>
              <a:t>Frete estimado entre Santos e China para  120,000t</a:t>
            </a:r>
          </a:p>
        </p:txBody>
      </p:sp>
      <p:sp>
        <p:nvSpPr>
          <p:cNvPr id="61" name="CaixaDeTexto 60"/>
          <p:cNvSpPr txBox="1"/>
          <p:nvPr/>
        </p:nvSpPr>
        <p:spPr>
          <a:xfrm>
            <a:off x="5960319" y="2996952"/>
            <a:ext cx="2274488" cy="960489"/>
          </a:xfrm>
          <a:prstGeom prst="rect">
            <a:avLst/>
          </a:prstGeom>
          <a:noFill/>
          <a:ln>
            <a:noFill/>
          </a:ln>
        </p:spPr>
        <p:txBody>
          <a:bodyPr wrap="square" lIns="72000" tIns="36000" rIns="72000" bIns="36000" rtlCol="0" anchor="t">
            <a:noAutofit/>
          </a:bodyPr>
          <a:lstStyle/>
          <a:p>
            <a:pPr>
              <a:spcAft>
                <a:spcPts val="600"/>
              </a:spcAft>
            </a:pPr>
            <a:r>
              <a:rPr lang="pt-BR" sz="1600" dirty="0"/>
              <a:t>Frete estimado entre Santos e Rotterdam para 45,000t</a:t>
            </a:r>
          </a:p>
        </p:txBody>
      </p:sp>
      <p:sp>
        <p:nvSpPr>
          <p:cNvPr id="62" name="CaixaDeTexto 61"/>
          <p:cNvSpPr txBox="1"/>
          <p:nvPr/>
        </p:nvSpPr>
        <p:spPr>
          <a:xfrm>
            <a:off x="5960319" y="2069049"/>
            <a:ext cx="1944216" cy="648072"/>
          </a:xfrm>
          <a:prstGeom prst="rect">
            <a:avLst/>
          </a:prstGeom>
          <a:noFill/>
          <a:ln>
            <a:noFill/>
          </a:ln>
        </p:spPr>
        <p:txBody>
          <a:bodyPr wrap="square" lIns="72000" tIns="36000" rIns="72000" bIns="36000" rtlCol="0" anchor="t">
            <a:noAutofit/>
          </a:bodyPr>
          <a:lstStyle/>
          <a:p>
            <a:pPr>
              <a:spcAft>
                <a:spcPts val="600"/>
              </a:spcAft>
            </a:pPr>
            <a:r>
              <a:rPr lang="pt-BR" sz="1600" dirty="0"/>
              <a:t>Frete estimado entre USA e Santos na importação</a:t>
            </a:r>
          </a:p>
        </p:txBody>
      </p:sp>
      <p:sp>
        <p:nvSpPr>
          <p:cNvPr id="31" name="CaixaDeTexto 30"/>
          <p:cNvSpPr txBox="1"/>
          <p:nvPr/>
        </p:nvSpPr>
        <p:spPr>
          <a:xfrm>
            <a:off x="8234807" y="2213065"/>
            <a:ext cx="853969"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1,5%</a:t>
            </a:r>
          </a:p>
        </p:txBody>
      </p:sp>
      <p:sp>
        <p:nvSpPr>
          <p:cNvPr id="63" name="CaixaDeTexto 62"/>
          <p:cNvSpPr txBox="1"/>
          <p:nvPr/>
        </p:nvSpPr>
        <p:spPr>
          <a:xfrm>
            <a:off x="8264575" y="3358900"/>
            <a:ext cx="853969"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20%</a:t>
            </a:r>
          </a:p>
        </p:txBody>
      </p:sp>
      <p:sp>
        <p:nvSpPr>
          <p:cNvPr id="64" name="CaixaDeTexto 63"/>
          <p:cNvSpPr txBox="1"/>
          <p:nvPr/>
        </p:nvSpPr>
        <p:spPr>
          <a:xfrm>
            <a:off x="8264575" y="4365104"/>
            <a:ext cx="853969"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55%</a:t>
            </a:r>
          </a:p>
        </p:txBody>
      </p:sp>
      <p:cxnSp>
        <p:nvCxnSpPr>
          <p:cNvPr id="65" name="Conector reto 64"/>
          <p:cNvCxnSpPr/>
          <p:nvPr/>
        </p:nvCxnSpPr>
        <p:spPr>
          <a:xfrm>
            <a:off x="127670" y="1484784"/>
            <a:ext cx="9534823"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Espaço Reservado para Número de Slide 4"/>
          <p:cNvSpPr>
            <a:spLocks noGrp="1"/>
          </p:cNvSpPr>
          <p:nvPr>
            <p:ph type="sldNum" sz="quarter" idx="10"/>
          </p:nvPr>
        </p:nvSpPr>
        <p:spPr/>
        <p:txBody>
          <a:bodyPr/>
          <a:lstStyle/>
          <a:p>
            <a:pPr>
              <a:defRPr/>
            </a:pPr>
            <a:fld id="{B66251D2-9488-44CD-87B4-F793A73C4A01}" type="slidenum">
              <a:rPr lang="pt-BR" noProof="0" smtClean="0"/>
              <a:pPr>
                <a:defRPr/>
              </a:pPr>
              <a:t>19</a:t>
            </a:fld>
            <a:endParaRPr lang="pt-BR" sz="600" noProof="0"/>
          </a:p>
        </p:txBody>
      </p:sp>
      <p:sp>
        <p:nvSpPr>
          <p:cNvPr id="4" name="Chave direita 3"/>
          <p:cNvSpPr/>
          <p:nvPr/>
        </p:nvSpPr>
        <p:spPr>
          <a:xfrm>
            <a:off x="8691559" y="2973152"/>
            <a:ext cx="643008" cy="1896008"/>
          </a:xfrm>
          <a:prstGeom prst="rightBrace">
            <a:avLst/>
          </a:prstGeom>
          <a:ln>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8" name="CaixaDeTexto 27"/>
          <p:cNvSpPr txBox="1"/>
          <p:nvPr/>
        </p:nvSpPr>
        <p:spPr>
          <a:xfrm rot="16200000">
            <a:off x="8551616" y="3597120"/>
            <a:ext cx="1944216" cy="648072"/>
          </a:xfrm>
          <a:prstGeom prst="rect">
            <a:avLst/>
          </a:prstGeom>
          <a:noFill/>
          <a:ln>
            <a:noFill/>
          </a:ln>
        </p:spPr>
        <p:txBody>
          <a:bodyPr wrap="square" lIns="72000" tIns="36000" rIns="72000" bIns="36000" rtlCol="0" anchor="t">
            <a:noAutofit/>
          </a:bodyPr>
          <a:lstStyle/>
          <a:p>
            <a:pPr>
              <a:spcAft>
                <a:spcPts val="600"/>
              </a:spcAft>
            </a:pPr>
            <a:r>
              <a:rPr lang="pt-BR" sz="1600" dirty="0"/>
              <a:t>Insumos básicos - inelásticos</a:t>
            </a:r>
          </a:p>
        </p:txBody>
      </p:sp>
    </p:spTree>
    <p:extLst>
      <p:ext uri="{BB962C8B-B14F-4D97-AF65-F5344CB8AC3E}">
        <p14:creationId xmlns:p14="http://schemas.microsoft.com/office/powerpoint/2010/main" val="255910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da apresentação</a:t>
            </a:r>
          </a:p>
        </p:txBody>
      </p:sp>
      <p:sp>
        <p:nvSpPr>
          <p:cNvPr id="3" name="Retângulo 2"/>
          <p:cNvSpPr/>
          <p:nvPr/>
        </p:nvSpPr>
        <p:spPr>
          <a:xfrm>
            <a:off x="1880313" y="756906"/>
            <a:ext cx="2880320" cy="252028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Elementos do mercado</a:t>
            </a:r>
          </a:p>
          <a:p>
            <a:pPr marL="144000" indent="-144000" algn="l">
              <a:spcAft>
                <a:spcPts val="600"/>
              </a:spcAft>
              <a:buFont typeface="Arial" pitchFamily="34" charset="0"/>
              <a:buChar char="•"/>
            </a:pPr>
            <a:r>
              <a:rPr lang="pt-BR" sz="1600" dirty="0"/>
              <a:t>Introdução e especialização do </a:t>
            </a:r>
            <a:r>
              <a:rPr lang="pt-BR" sz="1600" i="1" dirty="0" err="1"/>
              <a:t>shipping</a:t>
            </a:r>
            <a:endParaRPr lang="pt-BR" sz="1600" i="1" dirty="0"/>
          </a:p>
          <a:p>
            <a:pPr marL="144000" indent="-144000">
              <a:spcAft>
                <a:spcPts val="600"/>
              </a:spcAft>
              <a:buFont typeface="Arial" pitchFamily="34" charset="0"/>
              <a:buChar char="•"/>
            </a:pPr>
            <a:r>
              <a:rPr lang="pt-BR" sz="1600" dirty="0"/>
              <a:t>Serviços </a:t>
            </a:r>
            <a:r>
              <a:rPr lang="pt-BR" sz="1600" i="1" dirty="0" err="1"/>
              <a:t>tramp</a:t>
            </a:r>
            <a:r>
              <a:rPr lang="pt-BR" sz="1600" dirty="0"/>
              <a:t> e </a:t>
            </a:r>
            <a:r>
              <a:rPr lang="pt-BR" sz="1600" i="1" dirty="0" err="1"/>
              <a:t>liner</a:t>
            </a:r>
            <a:endParaRPr lang="pt-BR" sz="1600" i="1" dirty="0"/>
          </a:p>
          <a:p>
            <a:pPr marL="144000" indent="-144000" algn="l">
              <a:spcAft>
                <a:spcPts val="600"/>
              </a:spcAft>
              <a:buFont typeface="Arial" pitchFamily="34" charset="0"/>
              <a:buChar char="•"/>
            </a:pPr>
            <a:r>
              <a:rPr lang="pt-BR" sz="1600" dirty="0"/>
              <a:t>Quem opera (risco)</a:t>
            </a:r>
          </a:p>
          <a:p>
            <a:pPr marL="144000" indent="-144000" algn="l">
              <a:spcAft>
                <a:spcPts val="600"/>
              </a:spcAft>
              <a:buFont typeface="Arial" pitchFamily="34" charset="0"/>
              <a:buChar char="•"/>
            </a:pPr>
            <a:r>
              <a:rPr lang="pt-BR" sz="1600" dirty="0">
                <a:solidFill>
                  <a:schemeClr val="tx1"/>
                </a:solidFill>
              </a:rPr>
              <a:t>Tipos de afretamento</a:t>
            </a:r>
          </a:p>
          <a:p>
            <a:pPr marL="144000" indent="-144000" algn="l">
              <a:spcAft>
                <a:spcPts val="600"/>
              </a:spcAft>
              <a:buFont typeface="Arial" pitchFamily="34" charset="0"/>
              <a:buChar char="•"/>
            </a:pPr>
            <a:r>
              <a:rPr lang="pt-BR" sz="1600" b="1" dirty="0"/>
              <a:t>Quem contrata os terminais</a:t>
            </a:r>
            <a:endParaRPr lang="pt-BR" sz="1600" b="1" dirty="0">
              <a:solidFill>
                <a:schemeClr val="tx1"/>
              </a:solidFill>
            </a:endParaRPr>
          </a:p>
        </p:txBody>
      </p:sp>
      <p:sp>
        <p:nvSpPr>
          <p:cNvPr id="4" name="Retângulo 3"/>
          <p:cNvSpPr/>
          <p:nvPr/>
        </p:nvSpPr>
        <p:spPr>
          <a:xfrm>
            <a:off x="5383858" y="752571"/>
            <a:ext cx="2880320" cy="2524615"/>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Dinâmica dos fretes</a:t>
            </a:r>
          </a:p>
          <a:p>
            <a:pPr marL="285750" indent="-285750">
              <a:spcAft>
                <a:spcPts val="600"/>
              </a:spcAft>
              <a:buFont typeface="Arial" panose="020B0604020202020204" pitchFamily="34" charset="0"/>
              <a:buChar char="•"/>
            </a:pPr>
            <a:r>
              <a:rPr lang="pt-BR" sz="1600" dirty="0"/>
              <a:t>Ciclos</a:t>
            </a:r>
          </a:p>
          <a:p>
            <a:pPr marL="285750" indent="-285750">
              <a:spcAft>
                <a:spcPts val="600"/>
              </a:spcAft>
              <a:buFont typeface="Arial" panose="020B0604020202020204" pitchFamily="34" charset="0"/>
              <a:buChar char="•"/>
            </a:pPr>
            <a:r>
              <a:rPr lang="pt-BR" sz="1600" dirty="0"/>
              <a:t>Modelo de oferta e de demanda</a:t>
            </a:r>
          </a:p>
          <a:p>
            <a:pPr marL="285750" indent="-285750">
              <a:spcAft>
                <a:spcPts val="600"/>
              </a:spcAft>
              <a:buFont typeface="Arial" panose="020B0604020202020204" pitchFamily="34" charset="0"/>
              <a:buChar char="•"/>
            </a:pPr>
            <a:r>
              <a:rPr lang="pt-BR" sz="1600" dirty="0"/>
              <a:t>Efeitos dos custos</a:t>
            </a:r>
          </a:p>
          <a:p>
            <a:pPr marL="285750" indent="-285750">
              <a:spcAft>
                <a:spcPts val="600"/>
              </a:spcAft>
              <a:buFont typeface="Arial" panose="020B0604020202020204" pitchFamily="34" charset="0"/>
              <a:buChar char="•"/>
            </a:pPr>
            <a:r>
              <a:rPr lang="pt-BR" sz="1600" dirty="0"/>
              <a:t>Tempo de reação da oferta</a:t>
            </a:r>
          </a:p>
          <a:p>
            <a:pPr marL="285750" indent="-285750">
              <a:spcAft>
                <a:spcPts val="600"/>
              </a:spcAft>
              <a:buFont typeface="Arial" panose="020B0604020202020204" pitchFamily="34" charset="0"/>
              <a:buChar char="•"/>
            </a:pPr>
            <a:r>
              <a:rPr lang="pt-BR" sz="1600" dirty="0"/>
              <a:t>Sobre oferta</a:t>
            </a:r>
          </a:p>
          <a:p>
            <a:pPr marL="285750" indent="-285750">
              <a:spcAft>
                <a:spcPts val="600"/>
              </a:spcAft>
              <a:buFont typeface="Arial" panose="020B0604020202020204" pitchFamily="34" charset="0"/>
              <a:buChar char="•"/>
            </a:pPr>
            <a:r>
              <a:rPr lang="pt-BR" sz="1600" dirty="0"/>
              <a:t>Situação atual do mercado</a:t>
            </a:r>
          </a:p>
        </p:txBody>
      </p:sp>
      <p:sp>
        <p:nvSpPr>
          <p:cNvPr id="5" name="Triângulo isósceles 4"/>
          <p:cNvSpPr/>
          <p:nvPr/>
        </p:nvSpPr>
        <p:spPr>
          <a:xfrm rot="10800000">
            <a:off x="1880310" y="3378243"/>
            <a:ext cx="6383865" cy="165725"/>
          </a:xfrm>
          <a:prstGeom prst="triangl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 name="Retângulo 5"/>
          <p:cNvSpPr/>
          <p:nvPr/>
        </p:nvSpPr>
        <p:spPr>
          <a:xfrm>
            <a:off x="1880313" y="3632448"/>
            <a:ext cx="2880320" cy="216024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Mercado </a:t>
            </a:r>
            <a:r>
              <a:rPr lang="pt-BR" sz="1600" b="1" i="1" dirty="0" err="1">
                <a:solidFill>
                  <a:schemeClr val="tx1"/>
                </a:solidFill>
              </a:rPr>
              <a:t>Tramp</a:t>
            </a:r>
            <a:endParaRPr lang="pt-BR" sz="1600" b="1" i="1" dirty="0">
              <a:solidFill>
                <a:schemeClr val="tx1"/>
              </a:solidFill>
            </a:endParaRPr>
          </a:p>
          <a:p>
            <a:pPr marL="144000" indent="-144000" algn="l">
              <a:spcAft>
                <a:spcPts val="600"/>
              </a:spcAft>
              <a:buFont typeface="Arial" pitchFamily="34" charset="0"/>
              <a:buChar char="•"/>
            </a:pPr>
            <a:r>
              <a:rPr lang="pt-BR" sz="1600" dirty="0"/>
              <a:t>Como funciona e</a:t>
            </a:r>
            <a:r>
              <a:rPr lang="pt-BR" sz="1600" b="1" i="1" dirty="0"/>
              <a:t> impacto para os terminais</a:t>
            </a:r>
            <a:endParaRPr lang="pt-BR" sz="1600" b="1" i="1" dirty="0">
              <a:solidFill>
                <a:schemeClr val="tx1"/>
              </a:solidFill>
            </a:endParaRPr>
          </a:p>
        </p:txBody>
      </p:sp>
      <p:sp>
        <p:nvSpPr>
          <p:cNvPr id="7" name="Retângulo 6"/>
          <p:cNvSpPr/>
          <p:nvPr/>
        </p:nvSpPr>
        <p:spPr>
          <a:xfrm>
            <a:off x="5383858" y="3645024"/>
            <a:ext cx="2880320" cy="216024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Mercado </a:t>
            </a:r>
            <a:r>
              <a:rPr lang="pt-BR" sz="1600" b="1" i="1" dirty="0" err="1">
                <a:solidFill>
                  <a:schemeClr val="tx1"/>
                </a:solidFill>
              </a:rPr>
              <a:t>Liner</a:t>
            </a:r>
            <a:endParaRPr lang="pt-BR" sz="1600" b="1" i="1" dirty="0">
              <a:solidFill>
                <a:schemeClr val="tx1"/>
              </a:solidFill>
            </a:endParaRPr>
          </a:p>
          <a:p>
            <a:pPr marL="144000" indent="-144000" algn="l">
              <a:spcAft>
                <a:spcPts val="600"/>
              </a:spcAft>
              <a:buFont typeface="Arial" pitchFamily="34" charset="0"/>
              <a:buChar char="•"/>
            </a:pPr>
            <a:r>
              <a:rPr lang="pt-BR" sz="1600" dirty="0"/>
              <a:t>Como funciona  e </a:t>
            </a:r>
            <a:r>
              <a:rPr lang="pt-BR" sz="1600" b="1" i="1" dirty="0"/>
              <a:t>impacto para os terminais</a:t>
            </a:r>
            <a:endParaRPr lang="pt-BR" sz="1600" b="1" i="1" dirty="0">
              <a:solidFill>
                <a:schemeClr val="tx1"/>
              </a:solidFill>
            </a:endParaRPr>
          </a:p>
        </p:txBody>
      </p:sp>
      <p:sp>
        <p:nvSpPr>
          <p:cNvPr id="8" name="Retângulo 7"/>
          <p:cNvSpPr/>
          <p:nvPr/>
        </p:nvSpPr>
        <p:spPr>
          <a:xfrm>
            <a:off x="1880313" y="6021289"/>
            <a:ext cx="6383865" cy="720079"/>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t>Integração e cabotagem</a:t>
            </a:r>
            <a:endParaRPr lang="pt-BR" sz="1600" dirty="0">
              <a:solidFill>
                <a:schemeClr val="tx1"/>
              </a:solidFill>
            </a:endParaRPr>
          </a:p>
        </p:txBody>
      </p:sp>
      <p:sp>
        <p:nvSpPr>
          <p:cNvPr id="9" name="CaixaDeTexto 8"/>
          <p:cNvSpPr txBox="1"/>
          <p:nvPr/>
        </p:nvSpPr>
        <p:spPr>
          <a:xfrm>
            <a:off x="55662" y="1020952"/>
            <a:ext cx="1691476" cy="1543952"/>
          </a:xfrm>
          <a:prstGeom prst="rect">
            <a:avLst/>
          </a:prstGeom>
          <a:noFill/>
          <a:ln>
            <a:noFill/>
          </a:ln>
        </p:spPr>
        <p:txBody>
          <a:bodyPr wrap="square" lIns="72000" tIns="36000" rIns="72000" bIns="36000" rtlCol="0" anchor="t">
            <a:noAutofit/>
          </a:bodyPr>
          <a:lstStyle/>
          <a:p>
            <a:pPr algn="ctr">
              <a:spcAft>
                <a:spcPts val="600"/>
              </a:spcAft>
            </a:pPr>
            <a:r>
              <a:rPr lang="pt-BR" sz="1600" dirty="0"/>
              <a:t>Elementos básicos para entendimento do mercado de transporte marítimo</a:t>
            </a:r>
          </a:p>
        </p:txBody>
      </p:sp>
      <p:sp>
        <p:nvSpPr>
          <p:cNvPr id="11" name="Elipse 10"/>
          <p:cNvSpPr/>
          <p:nvPr/>
        </p:nvSpPr>
        <p:spPr>
          <a:xfrm>
            <a:off x="1636960"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1</a:t>
            </a:r>
            <a:endParaRPr lang="pt-BR" sz="1600" dirty="0">
              <a:solidFill>
                <a:schemeClr val="tx1"/>
              </a:solidFill>
            </a:endParaRPr>
          </a:p>
        </p:txBody>
      </p:sp>
      <p:sp>
        <p:nvSpPr>
          <p:cNvPr id="12" name="Elipse 11"/>
          <p:cNvSpPr/>
          <p:nvPr/>
        </p:nvSpPr>
        <p:spPr>
          <a:xfrm>
            <a:off x="5203838"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2</a:t>
            </a:r>
            <a:endParaRPr lang="pt-BR" sz="1600" dirty="0">
              <a:solidFill>
                <a:schemeClr val="tx1"/>
              </a:solidFill>
            </a:endParaRPr>
          </a:p>
        </p:txBody>
      </p:sp>
      <p:sp>
        <p:nvSpPr>
          <p:cNvPr id="13" name="Elipse 12"/>
          <p:cNvSpPr/>
          <p:nvPr/>
        </p:nvSpPr>
        <p:spPr>
          <a:xfrm>
            <a:off x="1700293" y="35232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3</a:t>
            </a:r>
            <a:endParaRPr lang="pt-BR" sz="1600" dirty="0">
              <a:solidFill>
                <a:schemeClr val="tx1"/>
              </a:solidFill>
            </a:endParaRPr>
          </a:p>
        </p:txBody>
      </p:sp>
      <p:sp>
        <p:nvSpPr>
          <p:cNvPr id="14" name="Elipse 13"/>
          <p:cNvSpPr/>
          <p:nvPr/>
        </p:nvSpPr>
        <p:spPr>
          <a:xfrm>
            <a:off x="5210758" y="357301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4</a:t>
            </a:r>
            <a:endParaRPr lang="pt-BR" sz="1600" dirty="0">
              <a:solidFill>
                <a:schemeClr val="tx1"/>
              </a:solidFill>
            </a:endParaRPr>
          </a:p>
        </p:txBody>
      </p:sp>
      <p:sp>
        <p:nvSpPr>
          <p:cNvPr id="15" name="Elipse 14"/>
          <p:cNvSpPr/>
          <p:nvPr/>
        </p:nvSpPr>
        <p:spPr>
          <a:xfrm>
            <a:off x="1700293" y="5873595"/>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5</a:t>
            </a:r>
            <a:endParaRPr lang="pt-BR" sz="1600" dirty="0">
              <a:solidFill>
                <a:schemeClr val="tx1"/>
              </a:solidFill>
            </a:endParaRPr>
          </a:p>
        </p:txBody>
      </p:sp>
      <p:sp>
        <p:nvSpPr>
          <p:cNvPr id="10" name="Espaço Reservado para Número de Slide 9"/>
          <p:cNvSpPr>
            <a:spLocks noGrp="1"/>
          </p:cNvSpPr>
          <p:nvPr>
            <p:ph type="sldNum" sz="quarter" idx="10"/>
          </p:nvPr>
        </p:nvSpPr>
        <p:spPr/>
        <p:txBody>
          <a:bodyPr/>
          <a:lstStyle/>
          <a:p>
            <a:pPr>
              <a:defRPr/>
            </a:pPr>
            <a:fld id="{B66251D2-9488-44CD-87B4-F793A73C4A01}" type="slidenum">
              <a:rPr lang="pt-BR" noProof="0" smtClean="0"/>
              <a:pPr>
                <a:defRPr/>
              </a:pPr>
              <a:t>2</a:t>
            </a:fld>
            <a:endParaRPr lang="pt-BR" sz="600" noProof="0"/>
          </a:p>
        </p:txBody>
      </p:sp>
    </p:spTree>
    <p:extLst>
      <p:ext uri="{BB962C8B-B14F-4D97-AF65-F5344CB8AC3E}">
        <p14:creationId xmlns:p14="http://schemas.microsoft.com/office/powerpoint/2010/main" val="3896396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defRPr/>
            </a:pPr>
            <a:fld id="{2CA237A7-5AEA-4DAA-AF89-B8C62B227187}" type="slidenum">
              <a:rPr lang="pt-BR" smtClean="0"/>
              <a:pPr>
                <a:defRPr/>
              </a:pPr>
              <a:t>20</a:t>
            </a:fld>
            <a:endParaRPr lang="pt-BR" dirty="0"/>
          </a:p>
        </p:txBody>
      </p:sp>
      <p:sp>
        <p:nvSpPr>
          <p:cNvPr id="5" name="CaixaDeTexto 4"/>
          <p:cNvSpPr txBox="1"/>
          <p:nvPr/>
        </p:nvSpPr>
        <p:spPr>
          <a:xfrm>
            <a:off x="381229" y="2771212"/>
            <a:ext cx="2571768" cy="357166"/>
          </a:xfrm>
          <a:prstGeom prst="rect">
            <a:avLst/>
          </a:prstGeom>
          <a:noFill/>
          <a:ln>
            <a:noFill/>
          </a:ln>
        </p:spPr>
        <p:txBody>
          <a:bodyPr wrap="none" lIns="72000" tIns="36000" rIns="72000" bIns="36000" rtlCol="0" anchor="b">
            <a:noAutofit/>
          </a:bodyPr>
          <a:lstStyle/>
          <a:p>
            <a:pPr>
              <a:spcAft>
                <a:spcPts val="600"/>
              </a:spcAft>
            </a:pPr>
            <a:r>
              <a:rPr lang="en-US" sz="900" dirty="0" err="1"/>
              <a:t>Fonte</a:t>
            </a:r>
            <a:r>
              <a:rPr lang="en-US" sz="900" dirty="0"/>
              <a:t>: </a:t>
            </a:r>
            <a:r>
              <a:rPr lang="en-US" sz="800" dirty="0"/>
              <a:t>LSE/Verax</a:t>
            </a:r>
            <a:endParaRPr lang="pt-BR" sz="900" dirty="0" err="1"/>
          </a:p>
        </p:txBody>
      </p:sp>
      <p:graphicFrame>
        <p:nvGraphicFramePr>
          <p:cNvPr id="6" name="Object 2"/>
          <p:cNvGraphicFramePr>
            <a:graphicFrameLocks noChangeAspect="1"/>
          </p:cNvGraphicFramePr>
          <p:nvPr>
            <p:extLst>
              <p:ext uri="{D42A27DB-BD31-4B8C-83A1-F6EECF244321}">
                <p14:modId xmlns:p14="http://schemas.microsoft.com/office/powerpoint/2010/main" val="4094736135"/>
              </p:ext>
            </p:extLst>
          </p:nvPr>
        </p:nvGraphicFramePr>
        <p:xfrm>
          <a:off x="415702" y="3265078"/>
          <a:ext cx="5929312" cy="3567112"/>
        </p:xfrm>
        <a:graphic>
          <a:graphicData uri="http://schemas.openxmlformats.org/presentationml/2006/ole">
            <mc:AlternateContent xmlns:mc="http://schemas.openxmlformats.org/markup-compatibility/2006">
              <mc:Choice xmlns:v="urn:schemas-microsoft-com:vml" Requires="v">
                <p:oleObj name="Planilha" r:id="rId2" imgW="6648371" imgH="4000416" progId="Excel.Sheet.8">
                  <p:embed/>
                </p:oleObj>
              </mc:Choice>
              <mc:Fallback>
                <p:oleObj name="Planilha" r:id="rId2" imgW="6648371" imgH="4000416" progId="Excel.Sheet.8">
                  <p:embed/>
                  <p:pic>
                    <p:nvPicPr>
                      <p:cNvPr id="0" name=""/>
                      <p:cNvPicPr>
                        <a:picLocks noChangeAspect="1" noChangeArrowheads="1"/>
                      </p:cNvPicPr>
                      <p:nvPr/>
                    </p:nvPicPr>
                    <p:blipFill>
                      <a:blip r:embed="rId3"/>
                      <a:srcRect/>
                      <a:stretch>
                        <a:fillRect/>
                      </a:stretch>
                    </p:blipFill>
                    <p:spPr bwMode="auto">
                      <a:xfrm>
                        <a:off x="415702" y="3265078"/>
                        <a:ext cx="5929312" cy="356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16"/>
          <p:cNvSpPr txBox="1">
            <a:spLocks noChangeArrowheads="1"/>
          </p:cNvSpPr>
          <p:nvPr/>
        </p:nvSpPr>
        <p:spPr bwMode="blackWhite">
          <a:xfrm>
            <a:off x="751702" y="3107926"/>
            <a:ext cx="2470548" cy="307777"/>
          </a:xfrm>
          <a:prstGeom prst="rect">
            <a:avLst/>
          </a:prstGeom>
          <a:noFill/>
          <a:ln w="9525" algn="ctr">
            <a:noFill/>
            <a:miter lim="800000"/>
            <a:headEnd/>
            <a:tailEnd/>
          </a:ln>
        </p:spPr>
        <p:txBody>
          <a:bodyPr wrap="none">
            <a:spAutoFit/>
          </a:bodyPr>
          <a:lstStyle/>
          <a:p>
            <a:pPr marL="187325" indent="-187325" algn="ctr">
              <a:spcAft>
                <a:spcPct val="20000"/>
              </a:spcAft>
            </a:pPr>
            <a:r>
              <a:rPr lang="pt-BR" sz="1400" b="1" dirty="0"/>
              <a:t>Aluguel diário de um navio</a:t>
            </a:r>
          </a:p>
        </p:txBody>
      </p:sp>
      <p:sp>
        <p:nvSpPr>
          <p:cNvPr id="8" name="Line 22"/>
          <p:cNvSpPr>
            <a:spLocks noChangeShapeType="1"/>
          </p:cNvSpPr>
          <p:nvPr/>
        </p:nvSpPr>
        <p:spPr bwMode="ltGray">
          <a:xfrm>
            <a:off x="876323" y="3353552"/>
            <a:ext cx="5328000" cy="0"/>
          </a:xfrm>
          <a:prstGeom prst="line">
            <a:avLst/>
          </a:prstGeom>
          <a:noFill/>
          <a:ln w="9525">
            <a:solidFill>
              <a:srgbClr val="000000"/>
            </a:solidFill>
            <a:round/>
            <a:headEnd/>
            <a:tailEnd/>
          </a:ln>
        </p:spPr>
        <p:txBody>
          <a:bodyPr anchor="ctr"/>
          <a:lstStyle/>
          <a:p>
            <a:endParaRPr lang="pt-BR"/>
          </a:p>
        </p:txBody>
      </p:sp>
      <p:sp>
        <p:nvSpPr>
          <p:cNvPr id="9" name="Text Box 6"/>
          <p:cNvSpPr txBox="1">
            <a:spLocks noChangeArrowheads="1"/>
          </p:cNvSpPr>
          <p:nvPr/>
        </p:nvSpPr>
        <p:spPr bwMode="blackWhite">
          <a:xfrm>
            <a:off x="1915899" y="4542968"/>
            <a:ext cx="881972" cy="253916"/>
          </a:xfrm>
          <a:prstGeom prst="rect">
            <a:avLst/>
          </a:prstGeom>
          <a:noFill/>
          <a:ln w="9525" algn="ctr">
            <a:noFill/>
            <a:miter lim="800000"/>
            <a:headEnd/>
            <a:tailEnd/>
          </a:ln>
          <a:effectLst/>
        </p:spPr>
        <p:txBody>
          <a:bodyPr wrap="none">
            <a:spAutoFit/>
          </a:bodyPr>
          <a:lstStyle/>
          <a:p>
            <a:pPr marL="187325" indent="-187325" algn="ctr">
              <a:spcAft>
                <a:spcPct val="20000"/>
              </a:spcAft>
              <a:defRPr/>
            </a:pPr>
            <a:r>
              <a:rPr lang="pt-BR" sz="1050" dirty="0">
                <a:solidFill>
                  <a:srgbClr val="0066CC"/>
                </a:solidFill>
              </a:rPr>
              <a:t>2.500 TEU*</a:t>
            </a:r>
          </a:p>
        </p:txBody>
      </p:sp>
      <p:sp>
        <p:nvSpPr>
          <p:cNvPr id="10" name="Text Box 7"/>
          <p:cNvSpPr txBox="1">
            <a:spLocks noChangeArrowheads="1"/>
          </p:cNvSpPr>
          <p:nvPr/>
        </p:nvSpPr>
        <p:spPr bwMode="blackWhite">
          <a:xfrm>
            <a:off x="1014257" y="5392030"/>
            <a:ext cx="881972" cy="253916"/>
          </a:xfrm>
          <a:prstGeom prst="rect">
            <a:avLst/>
          </a:prstGeom>
          <a:noFill/>
          <a:ln w="9525" algn="ctr">
            <a:noFill/>
            <a:miter lim="800000"/>
            <a:headEnd/>
            <a:tailEnd/>
          </a:ln>
          <a:effectLst/>
        </p:spPr>
        <p:txBody>
          <a:bodyPr wrap="none">
            <a:spAutoFit/>
          </a:bodyPr>
          <a:lstStyle/>
          <a:p>
            <a:pPr marL="187325" indent="-187325" algn="ctr">
              <a:spcAft>
                <a:spcPct val="20000"/>
              </a:spcAft>
              <a:defRPr/>
            </a:pPr>
            <a:r>
              <a:rPr lang="pt-BR" sz="1050" dirty="0">
                <a:solidFill>
                  <a:schemeClr val="tx1">
                    <a:lumMod val="50000"/>
                    <a:lumOff val="50000"/>
                  </a:schemeClr>
                </a:solidFill>
              </a:rPr>
              <a:t>1.600 TEU*</a:t>
            </a:r>
          </a:p>
        </p:txBody>
      </p:sp>
      <p:sp>
        <p:nvSpPr>
          <p:cNvPr id="11" name="Text Box 8"/>
          <p:cNvSpPr txBox="1">
            <a:spLocks noChangeArrowheads="1"/>
          </p:cNvSpPr>
          <p:nvPr/>
        </p:nvSpPr>
        <p:spPr bwMode="blackWhite">
          <a:xfrm>
            <a:off x="4531733" y="5407741"/>
            <a:ext cx="881972" cy="253916"/>
          </a:xfrm>
          <a:prstGeom prst="rect">
            <a:avLst/>
          </a:prstGeom>
          <a:noFill/>
          <a:ln w="9525" algn="ctr">
            <a:noFill/>
            <a:miter lim="800000"/>
            <a:headEnd/>
            <a:tailEnd/>
          </a:ln>
          <a:effectLst/>
        </p:spPr>
        <p:txBody>
          <a:bodyPr wrap="none">
            <a:spAutoFit/>
          </a:bodyPr>
          <a:lstStyle/>
          <a:p>
            <a:pPr marL="187325" indent="-187325" algn="ctr">
              <a:spcAft>
                <a:spcPct val="20000"/>
              </a:spcAft>
              <a:defRPr/>
            </a:pPr>
            <a:r>
              <a:rPr lang="pt-BR" sz="1050" dirty="0">
                <a:solidFill>
                  <a:srgbClr val="F30D0D"/>
                </a:solidFill>
              </a:rPr>
              <a:t>1.100 TEU*</a:t>
            </a:r>
          </a:p>
        </p:txBody>
      </p:sp>
      <p:sp>
        <p:nvSpPr>
          <p:cNvPr id="12" name="Line 9"/>
          <p:cNvSpPr>
            <a:spLocks noChangeShapeType="1"/>
          </p:cNvSpPr>
          <p:nvPr/>
        </p:nvSpPr>
        <p:spPr bwMode="blackWhite">
          <a:xfrm>
            <a:off x="3190066" y="5732963"/>
            <a:ext cx="881665" cy="0"/>
          </a:xfrm>
          <a:prstGeom prst="line">
            <a:avLst/>
          </a:prstGeom>
          <a:noFill/>
          <a:ln w="9525">
            <a:solidFill>
              <a:schemeClr val="tx1"/>
            </a:solidFill>
            <a:prstDash val="dash"/>
            <a:round/>
            <a:headEnd/>
            <a:tailEnd/>
          </a:ln>
        </p:spPr>
        <p:txBody>
          <a:bodyPr anchor="ctr"/>
          <a:lstStyle/>
          <a:p>
            <a:endParaRPr lang="pt-BR"/>
          </a:p>
        </p:txBody>
      </p:sp>
      <p:sp>
        <p:nvSpPr>
          <p:cNvPr id="13" name="Line 10"/>
          <p:cNvSpPr>
            <a:spLocks noChangeShapeType="1"/>
          </p:cNvSpPr>
          <p:nvPr/>
        </p:nvSpPr>
        <p:spPr bwMode="blackWhite">
          <a:xfrm>
            <a:off x="3386732" y="3716094"/>
            <a:ext cx="1879850" cy="0"/>
          </a:xfrm>
          <a:prstGeom prst="line">
            <a:avLst/>
          </a:prstGeom>
          <a:noFill/>
          <a:ln w="9525">
            <a:solidFill>
              <a:schemeClr val="tx1"/>
            </a:solidFill>
            <a:prstDash val="dash"/>
            <a:round/>
            <a:headEnd/>
            <a:tailEnd/>
          </a:ln>
        </p:spPr>
        <p:txBody>
          <a:bodyPr anchor="ctr"/>
          <a:lstStyle/>
          <a:p>
            <a:endParaRPr lang="pt-BR"/>
          </a:p>
        </p:txBody>
      </p:sp>
      <p:sp>
        <p:nvSpPr>
          <p:cNvPr id="14" name="Line 11"/>
          <p:cNvSpPr>
            <a:spLocks noChangeShapeType="1"/>
          </p:cNvSpPr>
          <p:nvPr/>
        </p:nvSpPr>
        <p:spPr bwMode="blackWhite">
          <a:xfrm>
            <a:off x="3493095" y="3702259"/>
            <a:ext cx="0" cy="1991157"/>
          </a:xfrm>
          <a:prstGeom prst="line">
            <a:avLst/>
          </a:prstGeom>
          <a:noFill/>
          <a:ln w="28575">
            <a:solidFill>
              <a:schemeClr val="tx1">
                <a:lumMod val="75000"/>
                <a:lumOff val="25000"/>
              </a:schemeClr>
            </a:solidFill>
            <a:round/>
            <a:headEnd type="triangle" w="med" len="med"/>
            <a:tailEnd type="triangle" w="med" len="med"/>
          </a:ln>
        </p:spPr>
        <p:txBody>
          <a:bodyPr anchor="ctr"/>
          <a:lstStyle/>
          <a:p>
            <a:endParaRPr lang="pt-BR"/>
          </a:p>
        </p:txBody>
      </p:sp>
      <p:sp>
        <p:nvSpPr>
          <p:cNvPr id="15" name="Text Box 12"/>
          <p:cNvSpPr txBox="1">
            <a:spLocks noChangeArrowheads="1"/>
          </p:cNvSpPr>
          <p:nvPr/>
        </p:nvSpPr>
        <p:spPr bwMode="blackWhite">
          <a:xfrm>
            <a:off x="3502371" y="4447685"/>
            <a:ext cx="643125" cy="307777"/>
          </a:xfrm>
          <a:prstGeom prst="rect">
            <a:avLst/>
          </a:prstGeom>
          <a:noFill/>
          <a:ln w="9525" algn="ctr">
            <a:noFill/>
            <a:miter lim="800000"/>
            <a:headEnd/>
            <a:tailEnd/>
          </a:ln>
        </p:spPr>
        <p:txBody>
          <a:bodyPr wrap="none">
            <a:spAutoFit/>
          </a:bodyPr>
          <a:lstStyle/>
          <a:p>
            <a:pPr algn="ctr">
              <a:spcAft>
                <a:spcPct val="20000"/>
              </a:spcAft>
            </a:pPr>
            <a:r>
              <a:rPr lang="pt-BR" sz="1400" b="1" dirty="0"/>
              <a:t>500%</a:t>
            </a:r>
          </a:p>
        </p:txBody>
      </p:sp>
      <p:sp>
        <p:nvSpPr>
          <p:cNvPr id="16" name="Retângulo de cantos arredondados 15"/>
          <p:cNvSpPr/>
          <p:nvPr/>
        </p:nvSpPr>
        <p:spPr>
          <a:xfrm>
            <a:off x="978582" y="3600065"/>
            <a:ext cx="1974416" cy="570777"/>
          </a:xfrm>
          <a:prstGeom prst="round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solidFill>
                  <a:schemeClr val="tx1"/>
                </a:solidFill>
              </a:rPr>
              <a:t>Grande variabilidade nos fretes ao longo do tempo</a:t>
            </a:r>
          </a:p>
        </p:txBody>
      </p:sp>
      <p:sp>
        <p:nvSpPr>
          <p:cNvPr id="17" name="Texto explicativo retangular 16"/>
          <p:cNvSpPr/>
          <p:nvPr/>
        </p:nvSpPr>
        <p:spPr>
          <a:xfrm>
            <a:off x="3826971" y="2575397"/>
            <a:ext cx="2448718" cy="748795"/>
          </a:xfrm>
          <a:prstGeom prst="wedgeRectCallout">
            <a:avLst>
              <a:gd name="adj1" fmla="val -43238"/>
              <a:gd name="adj2" fmla="val 162696"/>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Ciclos tem características distintas e são certos que ocorrerão no futuro, mas imprevisíveis no seu estopim</a:t>
            </a:r>
            <a:endParaRPr lang="pt-BR" sz="1200" dirty="0">
              <a:solidFill>
                <a:schemeClr val="tx1"/>
              </a:solidFill>
            </a:endParaRPr>
          </a:p>
        </p:txBody>
      </p:sp>
      <p:sp>
        <p:nvSpPr>
          <p:cNvPr id="18" name="Espaço Reservado para Número de Slide 1"/>
          <p:cNvSpPr txBox="1">
            <a:spLocks/>
          </p:cNvSpPr>
          <p:nvPr/>
        </p:nvSpPr>
        <p:spPr>
          <a:xfrm>
            <a:off x="6093650" y="6086460"/>
            <a:ext cx="500066" cy="2142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6251D2-9488-44CD-87B4-F793A73C4A01}" type="slidenum">
              <a:rPr lang="pt-BR" smtClean="0"/>
              <a:pPr>
                <a:defRPr/>
              </a:pPr>
              <a:t>20</a:t>
            </a:fld>
            <a:endParaRPr lang="pt-BR" sz="600"/>
          </a:p>
        </p:txBody>
      </p:sp>
    </p:spTree>
    <p:extLst>
      <p:ext uri="{BB962C8B-B14F-4D97-AF65-F5344CB8AC3E}">
        <p14:creationId xmlns:p14="http://schemas.microsoft.com/office/powerpoint/2010/main" val="218748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98512"/>
            <a:ext cx="9505950" cy="329588"/>
          </a:xfrm>
        </p:spPr>
        <p:txBody>
          <a:bodyPr/>
          <a:lstStyle/>
          <a:p>
            <a:r>
              <a:rPr lang="pt-BR" dirty="0"/>
              <a:t>Dada a </a:t>
            </a:r>
            <a:r>
              <a:rPr lang="pt-BR" dirty="0" err="1"/>
              <a:t>inelasticidade</a:t>
            </a:r>
            <a:r>
              <a:rPr lang="pt-BR" dirty="0"/>
              <a:t> da demanda, o frete é limitado pela </a:t>
            </a:r>
            <a:r>
              <a:rPr lang="pt-BR" dirty="0">
                <a:solidFill>
                  <a:srgbClr val="C00000"/>
                </a:solidFill>
              </a:rPr>
              <a:t>oferta </a:t>
            </a:r>
            <a:r>
              <a:rPr lang="pt-BR" dirty="0"/>
              <a:t>de serviço</a:t>
            </a:r>
          </a:p>
        </p:txBody>
      </p:sp>
      <p:pic>
        <p:nvPicPr>
          <p:cNvPr id="4" name="Picture 3"/>
          <p:cNvPicPr>
            <a:picLocks noChangeAspect="1" noChangeArrowheads="1"/>
          </p:cNvPicPr>
          <p:nvPr/>
        </p:nvPicPr>
        <p:blipFill>
          <a:blip r:embed="rId2" cstate="print"/>
          <a:srcRect l="54813" t="2128" b="10464"/>
          <a:stretch>
            <a:fillRect/>
          </a:stretch>
        </p:blipFill>
        <p:spPr bwMode="auto">
          <a:xfrm>
            <a:off x="0" y="882048"/>
            <a:ext cx="3000364" cy="5975952"/>
          </a:xfrm>
          <a:prstGeom prst="rect">
            <a:avLst/>
          </a:prstGeom>
          <a:noFill/>
          <a:ln w="9525">
            <a:noFill/>
            <a:miter lim="800000"/>
            <a:headEnd/>
            <a:tailEnd/>
          </a:ln>
          <a:effectLst/>
        </p:spPr>
      </p:pic>
      <p:sp>
        <p:nvSpPr>
          <p:cNvPr id="7" name="Elipse 6"/>
          <p:cNvSpPr/>
          <p:nvPr/>
        </p:nvSpPr>
        <p:spPr>
          <a:xfrm>
            <a:off x="2561951" y="3558997"/>
            <a:ext cx="71438" cy="71438"/>
          </a:xfrm>
          <a:prstGeom prst="ellipse">
            <a:avLst/>
          </a:prstGeom>
          <a:solidFill>
            <a:srgbClr val="C00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 name="Texto explicativo retangular 7"/>
          <p:cNvSpPr/>
          <p:nvPr/>
        </p:nvSpPr>
        <p:spPr>
          <a:xfrm>
            <a:off x="665926" y="4929198"/>
            <a:ext cx="1857388" cy="1643074"/>
          </a:xfrm>
          <a:prstGeom prst="wedgeRectCallout">
            <a:avLst>
              <a:gd name="adj1" fmla="val 53359"/>
              <a:gd name="adj2" fmla="val -128754"/>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ctr">
              <a:spcAft>
                <a:spcPts val="600"/>
              </a:spcAft>
            </a:pPr>
            <a:r>
              <a:rPr lang="pt-BR" sz="1400" b="1" dirty="0">
                <a:solidFill>
                  <a:schemeClr val="tx1"/>
                </a:solidFill>
              </a:rPr>
              <a:t>Pequeno porto isolado com 50.000 toneladas de milho para exportação</a:t>
            </a:r>
          </a:p>
        </p:txBody>
      </p:sp>
      <p:grpSp>
        <p:nvGrpSpPr>
          <p:cNvPr id="3" name="Grupo 9"/>
          <p:cNvGrpSpPr/>
          <p:nvPr/>
        </p:nvGrpSpPr>
        <p:grpSpPr>
          <a:xfrm>
            <a:off x="5095082" y="2430757"/>
            <a:ext cx="1357322" cy="342421"/>
            <a:chOff x="3809198" y="1214422"/>
            <a:chExt cx="1982208" cy="500066"/>
          </a:xfrm>
        </p:grpSpPr>
        <p:pic>
          <p:nvPicPr>
            <p:cNvPr id="5" name="Imagem 4" descr="426px-Bateaux_comparaison2.svg.png"/>
            <p:cNvPicPr>
              <a:picLocks noChangeAspect="1"/>
            </p:cNvPicPr>
            <p:nvPr/>
          </p:nvPicPr>
          <p:blipFill>
            <a:blip r:embed="rId3" cstate="print">
              <a:duotone>
                <a:prstClr val="black"/>
                <a:schemeClr val="accent1">
                  <a:tint val="45000"/>
                  <a:satMod val="400000"/>
                </a:schemeClr>
              </a:duotone>
            </a:blip>
            <a:srcRect/>
            <a:stretch>
              <a:fillRect/>
            </a:stretch>
          </p:blipFill>
          <p:spPr>
            <a:xfrm>
              <a:off x="3880636" y="1214422"/>
              <a:ext cx="1910770" cy="474562"/>
            </a:xfrm>
            <a:prstGeom prst="rect">
              <a:avLst/>
            </a:prstGeom>
            <a:noFill/>
            <a:ln>
              <a:noFill/>
            </a:ln>
          </p:spPr>
        </p:pic>
        <p:sp>
          <p:nvSpPr>
            <p:cNvPr id="9" name="Retângulo 8"/>
            <p:cNvSpPr/>
            <p:nvPr/>
          </p:nvSpPr>
          <p:spPr>
            <a:xfrm>
              <a:off x="3809198" y="1214422"/>
              <a:ext cx="71438" cy="500066"/>
            </a:xfrm>
            <a:prstGeom prst="rect">
              <a:avLst/>
            </a:prstGeom>
            <a:solidFill>
              <a:schemeClr val="bg1"/>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11" name="Pentágono 10"/>
          <p:cNvSpPr/>
          <p:nvPr/>
        </p:nvSpPr>
        <p:spPr>
          <a:xfrm>
            <a:off x="3309132" y="987229"/>
            <a:ext cx="1548000" cy="785818"/>
          </a:xfrm>
          <a:prstGeom prst="homePlat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ctr">
              <a:spcAft>
                <a:spcPts val="600"/>
              </a:spcAft>
            </a:pPr>
            <a:r>
              <a:rPr lang="pt-BR" sz="1600" b="1" dirty="0"/>
              <a:t>Situação 1</a:t>
            </a:r>
            <a:endParaRPr lang="pt-BR" sz="1600" b="1" dirty="0">
              <a:solidFill>
                <a:schemeClr val="tx1"/>
              </a:solidFill>
            </a:endParaRPr>
          </a:p>
        </p:txBody>
      </p:sp>
      <p:sp>
        <p:nvSpPr>
          <p:cNvPr id="12" name="Pentágono 11"/>
          <p:cNvSpPr/>
          <p:nvPr/>
        </p:nvSpPr>
        <p:spPr>
          <a:xfrm>
            <a:off x="3309132" y="2201675"/>
            <a:ext cx="1548000" cy="785818"/>
          </a:xfrm>
          <a:prstGeom prst="homePlat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ctr">
              <a:spcAft>
                <a:spcPts val="600"/>
              </a:spcAft>
            </a:pPr>
            <a:r>
              <a:rPr lang="pt-BR" sz="1600" b="1" dirty="0"/>
              <a:t>Situação 2</a:t>
            </a:r>
            <a:endParaRPr lang="pt-BR" sz="1600" b="1" dirty="0">
              <a:solidFill>
                <a:schemeClr val="tx1"/>
              </a:solidFill>
            </a:endParaRPr>
          </a:p>
        </p:txBody>
      </p:sp>
      <p:sp>
        <p:nvSpPr>
          <p:cNvPr id="13" name="Pentágono 12"/>
          <p:cNvSpPr/>
          <p:nvPr/>
        </p:nvSpPr>
        <p:spPr>
          <a:xfrm>
            <a:off x="3309132" y="3487559"/>
            <a:ext cx="1548000" cy="785818"/>
          </a:xfrm>
          <a:prstGeom prst="homePlat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ctr">
              <a:spcAft>
                <a:spcPts val="600"/>
              </a:spcAft>
            </a:pPr>
            <a:r>
              <a:rPr lang="pt-BR" sz="1600" b="1" dirty="0"/>
              <a:t>Situação 3</a:t>
            </a:r>
            <a:endParaRPr lang="pt-BR" sz="1600" b="1" dirty="0">
              <a:solidFill>
                <a:schemeClr val="tx1"/>
              </a:solidFill>
            </a:endParaRPr>
          </a:p>
        </p:txBody>
      </p:sp>
      <p:sp>
        <p:nvSpPr>
          <p:cNvPr id="14" name="Pentágono 13"/>
          <p:cNvSpPr/>
          <p:nvPr/>
        </p:nvSpPr>
        <p:spPr>
          <a:xfrm>
            <a:off x="3309132" y="4844881"/>
            <a:ext cx="1548000" cy="785818"/>
          </a:xfrm>
          <a:prstGeom prst="homePlate">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ctr">
              <a:spcAft>
                <a:spcPts val="600"/>
              </a:spcAft>
            </a:pPr>
            <a:r>
              <a:rPr lang="pt-BR" sz="1600" b="1"/>
              <a:t>Situação 4</a:t>
            </a:r>
            <a:endParaRPr lang="pt-BR" sz="1600" b="1" dirty="0">
              <a:solidFill>
                <a:schemeClr val="tx1"/>
              </a:solidFill>
            </a:endParaRPr>
          </a:p>
        </p:txBody>
      </p:sp>
      <p:grpSp>
        <p:nvGrpSpPr>
          <p:cNvPr id="6" name="Grupo 14"/>
          <p:cNvGrpSpPr/>
          <p:nvPr/>
        </p:nvGrpSpPr>
        <p:grpSpPr>
          <a:xfrm>
            <a:off x="5095082" y="3584755"/>
            <a:ext cx="1357322" cy="342421"/>
            <a:chOff x="3809198" y="1214422"/>
            <a:chExt cx="1982208" cy="500066"/>
          </a:xfrm>
        </p:grpSpPr>
        <p:pic>
          <p:nvPicPr>
            <p:cNvPr id="16" name="Imagem 15" descr="426px-Bateaux_comparaison2.svg.png"/>
            <p:cNvPicPr>
              <a:picLocks noChangeAspect="1"/>
            </p:cNvPicPr>
            <p:nvPr/>
          </p:nvPicPr>
          <p:blipFill>
            <a:blip r:embed="rId3" cstate="print">
              <a:duotone>
                <a:prstClr val="black"/>
                <a:schemeClr val="accent1">
                  <a:tint val="45000"/>
                  <a:satMod val="400000"/>
                </a:schemeClr>
              </a:duotone>
            </a:blip>
            <a:srcRect/>
            <a:stretch>
              <a:fillRect/>
            </a:stretch>
          </p:blipFill>
          <p:spPr>
            <a:xfrm>
              <a:off x="3880636" y="1214422"/>
              <a:ext cx="1910770" cy="474562"/>
            </a:xfrm>
            <a:prstGeom prst="rect">
              <a:avLst/>
            </a:prstGeom>
            <a:noFill/>
            <a:ln>
              <a:noFill/>
            </a:ln>
          </p:spPr>
        </p:pic>
        <p:sp>
          <p:nvSpPr>
            <p:cNvPr id="17" name="Retângulo 16"/>
            <p:cNvSpPr/>
            <p:nvPr/>
          </p:nvSpPr>
          <p:spPr>
            <a:xfrm>
              <a:off x="3809198" y="1214422"/>
              <a:ext cx="71438" cy="500066"/>
            </a:xfrm>
            <a:prstGeom prst="rect">
              <a:avLst/>
            </a:prstGeom>
            <a:solidFill>
              <a:schemeClr val="bg1"/>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0" name="Grupo 17"/>
          <p:cNvGrpSpPr/>
          <p:nvPr/>
        </p:nvGrpSpPr>
        <p:grpSpPr>
          <a:xfrm>
            <a:off x="5095082" y="4844881"/>
            <a:ext cx="1357322" cy="342421"/>
            <a:chOff x="3809198" y="1214422"/>
            <a:chExt cx="1982208" cy="500066"/>
          </a:xfrm>
        </p:grpSpPr>
        <p:pic>
          <p:nvPicPr>
            <p:cNvPr id="19" name="Imagem 18" descr="426px-Bateaux_comparaison2.svg.png"/>
            <p:cNvPicPr>
              <a:picLocks noChangeAspect="1"/>
            </p:cNvPicPr>
            <p:nvPr/>
          </p:nvPicPr>
          <p:blipFill>
            <a:blip r:embed="rId3" cstate="print">
              <a:duotone>
                <a:prstClr val="black"/>
                <a:schemeClr val="accent1">
                  <a:tint val="45000"/>
                  <a:satMod val="400000"/>
                </a:schemeClr>
              </a:duotone>
            </a:blip>
            <a:srcRect/>
            <a:stretch>
              <a:fillRect/>
            </a:stretch>
          </p:blipFill>
          <p:spPr>
            <a:xfrm>
              <a:off x="3880636" y="1214422"/>
              <a:ext cx="1910770" cy="474562"/>
            </a:xfrm>
            <a:prstGeom prst="rect">
              <a:avLst/>
            </a:prstGeom>
            <a:noFill/>
            <a:ln>
              <a:noFill/>
            </a:ln>
          </p:spPr>
        </p:pic>
        <p:sp>
          <p:nvSpPr>
            <p:cNvPr id="20" name="Retângulo 19"/>
            <p:cNvSpPr/>
            <p:nvPr/>
          </p:nvSpPr>
          <p:spPr>
            <a:xfrm>
              <a:off x="3809198" y="1214422"/>
              <a:ext cx="71438" cy="500066"/>
            </a:xfrm>
            <a:prstGeom prst="rect">
              <a:avLst/>
            </a:prstGeom>
            <a:solidFill>
              <a:schemeClr val="bg1"/>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grpSp>
        <p:nvGrpSpPr>
          <p:cNvPr id="15" name="Grupo 20"/>
          <p:cNvGrpSpPr/>
          <p:nvPr/>
        </p:nvGrpSpPr>
        <p:grpSpPr>
          <a:xfrm>
            <a:off x="5095082" y="5344947"/>
            <a:ext cx="1357322" cy="342421"/>
            <a:chOff x="3809198" y="1214422"/>
            <a:chExt cx="1982208" cy="500066"/>
          </a:xfrm>
        </p:grpSpPr>
        <p:pic>
          <p:nvPicPr>
            <p:cNvPr id="22" name="Imagem 21" descr="426px-Bateaux_comparaison2.svg.png"/>
            <p:cNvPicPr>
              <a:picLocks noChangeAspect="1"/>
            </p:cNvPicPr>
            <p:nvPr/>
          </p:nvPicPr>
          <p:blipFill>
            <a:blip r:embed="rId3" cstate="print">
              <a:duotone>
                <a:prstClr val="black"/>
                <a:schemeClr val="accent1">
                  <a:tint val="45000"/>
                  <a:satMod val="400000"/>
                </a:schemeClr>
              </a:duotone>
            </a:blip>
            <a:srcRect/>
            <a:stretch>
              <a:fillRect/>
            </a:stretch>
          </p:blipFill>
          <p:spPr>
            <a:xfrm>
              <a:off x="3880636" y="1214422"/>
              <a:ext cx="1910770" cy="474562"/>
            </a:xfrm>
            <a:prstGeom prst="rect">
              <a:avLst/>
            </a:prstGeom>
            <a:noFill/>
            <a:ln>
              <a:noFill/>
            </a:ln>
          </p:spPr>
        </p:pic>
        <p:sp>
          <p:nvSpPr>
            <p:cNvPr id="23" name="Retângulo 22"/>
            <p:cNvSpPr/>
            <p:nvPr/>
          </p:nvSpPr>
          <p:spPr>
            <a:xfrm>
              <a:off x="3809198" y="1214422"/>
              <a:ext cx="71438" cy="500066"/>
            </a:xfrm>
            <a:prstGeom prst="rect">
              <a:avLst/>
            </a:prstGeom>
            <a:solidFill>
              <a:schemeClr val="bg1"/>
            </a:solidFill>
            <a:ln>
              <a:solidFill>
                <a:schemeClr val="bg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24" name="Multiplicar 23"/>
          <p:cNvSpPr/>
          <p:nvPr/>
        </p:nvSpPr>
        <p:spPr>
          <a:xfrm>
            <a:off x="5569390" y="1142984"/>
            <a:ext cx="357190" cy="476254"/>
          </a:xfrm>
          <a:prstGeom prst="mathMultiply">
            <a:avLst>
              <a:gd name="adj1" fmla="val 15508"/>
            </a:avLst>
          </a:prstGeom>
          <a:solidFill>
            <a:srgbClr val="C00000"/>
          </a:solidFill>
          <a:ln>
            <a:solidFill>
              <a:srgbClr val="C0000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5" name="Seta para cima 24"/>
          <p:cNvSpPr/>
          <p:nvPr/>
        </p:nvSpPr>
        <p:spPr>
          <a:xfrm rot="1519803">
            <a:off x="6988485" y="916988"/>
            <a:ext cx="633179" cy="978549"/>
          </a:xfrm>
          <a:prstGeom prst="up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marL="144000" indent="-144000" algn="ctr">
              <a:spcAft>
                <a:spcPts val="600"/>
              </a:spcAft>
            </a:pPr>
            <a:r>
              <a:rPr lang="pt-BR" sz="1600" b="1" dirty="0"/>
              <a:t>frete</a:t>
            </a:r>
            <a:endParaRPr lang="pt-BR" sz="1600" b="1" dirty="0">
              <a:solidFill>
                <a:schemeClr val="tx1"/>
              </a:solidFill>
            </a:endParaRPr>
          </a:p>
        </p:txBody>
      </p:sp>
      <p:sp>
        <p:nvSpPr>
          <p:cNvPr id="26" name="CaixaDeTexto 25"/>
          <p:cNvSpPr txBox="1"/>
          <p:nvPr/>
        </p:nvSpPr>
        <p:spPr>
          <a:xfrm>
            <a:off x="5037730" y="5715016"/>
            <a:ext cx="1500198" cy="357190"/>
          </a:xfrm>
          <a:prstGeom prst="rect">
            <a:avLst/>
          </a:prstGeom>
          <a:noFill/>
          <a:ln>
            <a:noFill/>
          </a:ln>
        </p:spPr>
        <p:txBody>
          <a:bodyPr wrap="none" lIns="72000" tIns="36000" rIns="72000" bIns="36000" rtlCol="0" anchor="t">
            <a:noAutofit/>
          </a:bodyPr>
          <a:lstStyle/>
          <a:p>
            <a:pPr algn="ctr">
              <a:spcAft>
                <a:spcPts val="600"/>
              </a:spcAft>
            </a:pPr>
            <a:r>
              <a:rPr lang="pt-BR" sz="1200" b="1" dirty="0"/>
              <a:t>Navios vazios</a:t>
            </a:r>
          </a:p>
        </p:txBody>
      </p:sp>
      <p:sp>
        <p:nvSpPr>
          <p:cNvPr id="27" name="CaixaDeTexto 26"/>
          <p:cNvSpPr txBox="1"/>
          <p:nvPr/>
        </p:nvSpPr>
        <p:spPr>
          <a:xfrm>
            <a:off x="4880768" y="3890429"/>
            <a:ext cx="1843302" cy="357190"/>
          </a:xfrm>
          <a:prstGeom prst="rect">
            <a:avLst/>
          </a:prstGeom>
          <a:noFill/>
          <a:ln>
            <a:noFill/>
          </a:ln>
        </p:spPr>
        <p:txBody>
          <a:bodyPr wrap="square" lIns="72000" tIns="36000" rIns="72000" bIns="36000" rtlCol="0" anchor="t">
            <a:noAutofit/>
          </a:bodyPr>
          <a:lstStyle/>
          <a:p>
            <a:pPr algn="ctr">
              <a:spcAft>
                <a:spcPts val="600"/>
              </a:spcAft>
            </a:pPr>
            <a:r>
              <a:rPr lang="pt-BR" sz="1200" b="1" dirty="0"/>
              <a:t>Navio com frete contratado em outro porto</a:t>
            </a:r>
          </a:p>
        </p:txBody>
      </p:sp>
      <p:sp>
        <p:nvSpPr>
          <p:cNvPr id="28" name="CaixaDeTexto 27"/>
          <p:cNvSpPr txBox="1"/>
          <p:nvPr/>
        </p:nvSpPr>
        <p:spPr>
          <a:xfrm>
            <a:off x="5037730" y="2773179"/>
            <a:ext cx="1500198" cy="357190"/>
          </a:xfrm>
          <a:prstGeom prst="rect">
            <a:avLst/>
          </a:prstGeom>
          <a:noFill/>
          <a:ln>
            <a:noFill/>
          </a:ln>
        </p:spPr>
        <p:txBody>
          <a:bodyPr wrap="none" lIns="72000" tIns="36000" rIns="72000" bIns="36000" rtlCol="0" anchor="t">
            <a:noAutofit/>
          </a:bodyPr>
          <a:lstStyle/>
          <a:p>
            <a:pPr algn="ctr">
              <a:spcAft>
                <a:spcPts val="600"/>
              </a:spcAft>
            </a:pPr>
            <a:r>
              <a:rPr lang="pt-BR" sz="1200" b="1" dirty="0"/>
              <a:t>Navio vazio</a:t>
            </a:r>
          </a:p>
        </p:txBody>
      </p:sp>
      <p:sp>
        <p:nvSpPr>
          <p:cNvPr id="29" name="Seta para cima 28"/>
          <p:cNvSpPr/>
          <p:nvPr/>
        </p:nvSpPr>
        <p:spPr>
          <a:xfrm rot="2256257">
            <a:off x="6956956" y="2216274"/>
            <a:ext cx="595140" cy="919762"/>
          </a:xfrm>
          <a:prstGeom prst="up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marL="144000" indent="-144000" algn="ctr">
              <a:spcAft>
                <a:spcPts val="600"/>
              </a:spcAft>
            </a:pPr>
            <a:r>
              <a:rPr lang="pt-BR" sz="1600" b="1" dirty="0"/>
              <a:t>frete</a:t>
            </a:r>
            <a:endParaRPr lang="pt-BR" sz="1600" b="1" dirty="0">
              <a:solidFill>
                <a:schemeClr val="tx1"/>
              </a:solidFill>
            </a:endParaRPr>
          </a:p>
        </p:txBody>
      </p:sp>
      <p:sp>
        <p:nvSpPr>
          <p:cNvPr id="30" name="CaixaDeTexto 29"/>
          <p:cNvSpPr txBox="1"/>
          <p:nvPr/>
        </p:nvSpPr>
        <p:spPr>
          <a:xfrm>
            <a:off x="7785206" y="2261649"/>
            <a:ext cx="2052947" cy="914400"/>
          </a:xfrm>
          <a:prstGeom prst="rect">
            <a:avLst/>
          </a:prstGeom>
          <a:noFill/>
          <a:ln>
            <a:noFill/>
          </a:ln>
        </p:spPr>
        <p:txBody>
          <a:bodyPr wrap="square" lIns="72000" tIns="36000" rIns="72000" bIns="36000" rtlCol="0" anchor="t">
            <a:noAutofit/>
          </a:bodyPr>
          <a:lstStyle/>
          <a:p>
            <a:pPr algn="ctr">
              <a:spcAft>
                <a:spcPts val="600"/>
              </a:spcAft>
            </a:pPr>
            <a:r>
              <a:rPr lang="pt-BR" sz="1200" dirty="0"/>
              <a:t>Apesar da falta de concorrência o fato do navio já estar atracado no porto pode ser um fator limitante do frete</a:t>
            </a:r>
          </a:p>
        </p:txBody>
      </p:sp>
      <p:sp>
        <p:nvSpPr>
          <p:cNvPr id="31" name="CaixaDeTexto 30"/>
          <p:cNvSpPr txBox="1"/>
          <p:nvPr/>
        </p:nvSpPr>
        <p:spPr>
          <a:xfrm>
            <a:off x="7881164" y="1105762"/>
            <a:ext cx="1956989" cy="914400"/>
          </a:xfrm>
          <a:prstGeom prst="rect">
            <a:avLst/>
          </a:prstGeom>
          <a:noFill/>
          <a:ln>
            <a:noFill/>
          </a:ln>
        </p:spPr>
        <p:txBody>
          <a:bodyPr wrap="square" lIns="72000" tIns="36000" rIns="72000" bIns="36000" rtlCol="0" anchor="t">
            <a:noAutofit/>
          </a:bodyPr>
          <a:lstStyle/>
          <a:p>
            <a:pPr algn="ctr">
              <a:spcAft>
                <a:spcPts val="600"/>
              </a:spcAft>
            </a:pPr>
            <a:r>
              <a:rPr lang="pt-BR" sz="1200" dirty="0"/>
              <a:t>Para atrair um navio neste caso o valor do frete tende a explodir</a:t>
            </a:r>
          </a:p>
        </p:txBody>
      </p:sp>
      <p:sp>
        <p:nvSpPr>
          <p:cNvPr id="32" name="Seta para cima 31"/>
          <p:cNvSpPr/>
          <p:nvPr/>
        </p:nvSpPr>
        <p:spPr>
          <a:xfrm rot="8628277">
            <a:off x="6976857" y="3503094"/>
            <a:ext cx="595140" cy="919762"/>
          </a:xfrm>
          <a:prstGeom prst="upArrow">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lIns="36000" tIns="36000" rIns="36000" bIns="36000" anchor="ctr"/>
          <a:lstStyle/>
          <a:p>
            <a:pPr indent="-144000" algn="ctr">
              <a:spcAft>
                <a:spcPts val="600"/>
              </a:spcAft>
              <a:defRPr/>
            </a:pPr>
            <a:r>
              <a:rPr lang="pt-BR" sz="1600" b="1" dirty="0"/>
              <a:t>frete</a:t>
            </a:r>
          </a:p>
        </p:txBody>
      </p:sp>
      <p:sp>
        <p:nvSpPr>
          <p:cNvPr id="37" name="CaixaDeTexto 36"/>
          <p:cNvSpPr txBox="1"/>
          <p:nvPr/>
        </p:nvSpPr>
        <p:spPr>
          <a:xfrm>
            <a:off x="7757043" y="3501853"/>
            <a:ext cx="2052947" cy="914400"/>
          </a:xfrm>
          <a:prstGeom prst="rect">
            <a:avLst/>
          </a:prstGeom>
          <a:noFill/>
          <a:ln>
            <a:noFill/>
          </a:ln>
        </p:spPr>
        <p:txBody>
          <a:bodyPr wrap="square" lIns="72000" tIns="36000" rIns="72000" bIns="36000" rtlCol="0" anchor="t">
            <a:noAutofit/>
          </a:bodyPr>
          <a:lstStyle/>
          <a:p>
            <a:pPr algn="ctr">
              <a:spcAft>
                <a:spcPts val="600"/>
              </a:spcAft>
            </a:pPr>
            <a:r>
              <a:rPr lang="pt-BR" sz="1200" dirty="0"/>
              <a:t>Como o navio já possui obrigação, é conveniente assumir este transporte ainda que seja a um preço reduzido</a:t>
            </a:r>
          </a:p>
        </p:txBody>
      </p:sp>
      <p:sp>
        <p:nvSpPr>
          <p:cNvPr id="38" name="Seta para cima 37"/>
          <p:cNvSpPr/>
          <p:nvPr/>
        </p:nvSpPr>
        <p:spPr>
          <a:xfrm rot="9643492">
            <a:off x="7016161" y="4917331"/>
            <a:ext cx="595140" cy="919762"/>
          </a:xfrm>
          <a:prstGeom prst="upArrow">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lIns="36000" tIns="36000" rIns="36000" bIns="36000" anchor="ctr"/>
          <a:lstStyle/>
          <a:p>
            <a:pPr indent="-144000" algn="ctr">
              <a:spcAft>
                <a:spcPts val="600"/>
              </a:spcAft>
              <a:defRPr/>
            </a:pPr>
            <a:r>
              <a:rPr lang="pt-BR" sz="1600" b="1" dirty="0"/>
              <a:t>frete</a:t>
            </a:r>
          </a:p>
        </p:txBody>
      </p:sp>
      <p:sp>
        <p:nvSpPr>
          <p:cNvPr id="39" name="CaixaDeTexto 38"/>
          <p:cNvSpPr txBox="1"/>
          <p:nvPr/>
        </p:nvSpPr>
        <p:spPr>
          <a:xfrm>
            <a:off x="7757043" y="4954956"/>
            <a:ext cx="2052947" cy="914400"/>
          </a:xfrm>
          <a:prstGeom prst="rect">
            <a:avLst/>
          </a:prstGeom>
          <a:noFill/>
          <a:ln>
            <a:noFill/>
          </a:ln>
        </p:spPr>
        <p:txBody>
          <a:bodyPr wrap="square" lIns="72000" tIns="36000" rIns="72000" bIns="36000" rtlCol="0" anchor="t">
            <a:noAutofit/>
          </a:bodyPr>
          <a:lstStyle/>
          <a:p>
            <a:pPr algn="ctr">
              <a:spcAft>
                <a:spcPts val="600"/>
              </a:spcAft>
            </a:pPr>
            <a:r>
              <a:rPr lang="pt-BR" sz="1200" dirty="0"/>
              <a:t>Devido a alta concorrência o valor do frete cai ao nível do custo variável do transporte a ser realizado</a:t>
            </a:r>
          </a:p>
        </p:txBody>
      </p:sp>
      <p:sp>
        <p:nvSpPr>
          <p:cNvPr id="40" name="Text Box 40"/>
          <p:cNvSpPr txBox="1">
            <a:spLocks noChangeArrowheads="1"/>
          </p:cNvSpPr>
          <p:nvPr/>
        </p:nvSpPr>
        <p:spPr bwMode="blackWhite">
          <a:xfrm>
            <a:off x="3309132" y="6143644"/>
            <a:ext cx="6286544" cy="500066"/>
          </a:xfrm>
          <a:prstGeom prst="rect">
            <a:avLst/>
          </a:prstGeom>
          <a:gradFill>
            <a:gsLst>
              <a:gs pos="0">
                <a:schemeClr val="accent3"/>
              </a:gs>
              <a:gs pos="50000">
                <a:schemeClr val="accent4"/>
              </a:gs>
              <a:gs pos="100000">
                <a:schemeClr val="accent3"/>
              </a:gs>
            </a:gsLst>
            <a:lin ang="0" scaled="0"/>
          </a:gra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72000" rIns="72000" bIns="72000" rtlCol="0" anchor="ctr">
            <a:noAutofit/>
          </a:bodyPr>
          <a:lstStyle/>
          <a:p>
            <a:pPr marL="144000" indent="-144000" algn="ctr">
              <a:spcBef>
                <a:spcPct val="20000"/>
              </a:spcBef>
              <a:spcAft>
                <a:spcPts val="600"/>
              </a:spcAft>
              <a:defRPr/>
            </a:pPr>
            <a:r>
              <a:rPr lang="pt-BR" sz="1400" dirty="0"/>
              <a:t>Quanto </a:t>
            </a:r>
            <a:r>
              <a:rPr lang="pt-BR" sz="1400" b="1" dirty="0"/>
              <a:t>maior</a:t>
            </a:r>
            <a:r>
              <a:rPr lang="pt-BR" sz="1400" dirty="0"/>
              <a:t> o valor agregado da carga </a:t>
            </a:r>
            <a:r>
              <a:rPr lang="pt-BR" sz="1400" b="1" dirty="0"/>
              <a:t>menor</a:t>
            </a:r>
            <a:r>
              <a:rPr lang="pt-BR" sz="1400" dirty="0"/>
              <a:t> é a influência desta dinâmica, onde a </a:t>
            </a:r>
            <a:r>
              <a:rPr lang="pt-BR" sz="1400" b="1" dirty="0"/>
              <a:t>velocidade</a:t>
            </a:r>
            <a:r>
              <a:rPr lang="pt-BR" sz="1400" dirty="0"/>
              <a:t> passa ser o </a:t>
            </a:r>
            <a:r>
              <a:rPr lang="pt-BR" sz="1400" i="1" dirty="0" err="1"/>
              <a:t>driver</a:t>
            </a:r>
            <a:r>
              <a:rPr lang="pt-BR" sz="1400" dirty="0"/>
              <a:t> de precificação</a:t>
            </a:r>
          </a:p>
        </p:txBody>
      </p:sp>
      <p:sp>
        <p:nvSpPr>
          <p:cNvPr id="35" name="CaixaDeTexto 34"/>
          <p:cNvSpPr txBox="1"/>
          <p:nvPr/>
        </p:nvSpPr>
        <p:spPr>
          <a:xfrm>
            <a:off x="22984" y="6500834"/>
            <a:ext cx="2571768" cy="357166"/>
          </a:xfrm>
          <a:prstGeom prst="rect">
            <a:avLst/>
          </a:prstGeom>
          <a:noFill/>
          <a:ln>
            <a:noFill/>
          </a:ln>
        </p:spPr>
        <p:txBody>
          <a:bodyPr wrap="none" lIns="72000" tIns="36000" rIns="72000" bIns="36000" rtlCol="0" anchor="b">
            <a:noAutofit/>
          </a:bodyPr>
          <a:lstStyle/>
          <a:p>
            <a:pPr>
              <a:spcAft>
                <a:spcPts val="600"/>
              </a:spcAft>
            </a:pPr>
            <a:r>
              <a:rPr lang="en-US" sz="1100"/>
              <a:t>Fonte: CEGN</a:t>
            </a:r>
            <a:endParaRPr lang="pt-BR" sz="1100" dirty="0" err="1"/>
          </a:p>
        </p:txBody>
      </p:sp>
      <p:grpSp>
        <p:nvGrpSpPr>
          <p:cNvPr id="41" name="Grupo 40"/>
          <p:cNvGrpSpPr/>
          <p:nvPr/>
        </p:nvGrpSpPr>
        <p:grpSpPr>
          <a:xfrm>
            <a:off x="9051340" y="309740"/>
            <a:ext cx="790342" cy="728197"/>
            <a:chOff x="3391676" y="1916832"/>
            <a:chExt cx="3290887" cy="3032125"/>
          </a:xfrm>
        </p:grpSpPr>
        <p:sp>
          <p:nvSpPr>
            <p:cNvPr id="42"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43"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44"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45"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sp>
        <p:nvSpPr>
          <p:cNvPr id="18" name="Espaço Reservado para Número de Slide 17"/>
          <p:cNvSpPr>
            <a:spLocks noGrp="1"/>
          </p:cNvSpPr>
          <p:nvPr>
            <p:ph type="sldNum" sz="quarter" idx="12"/>
          </p:nvPr>
        </p:nvSpPr>
        <p:spPr/>
        <p:txBody>
          <a:bodyPr/>
          <a:lstStyle/>
          <a:p>
            <a:pPr>
              <a:defRPr/>
            </a:pPr>
            <a:fld id="{2CA237A7-5AEA-4DAA-AF89-B8C62B227187}" type="slidenum">
              <a:rPr lang="pt-BR" smtClean="0"/>
              <a:pPr>
                <a:defRPr/>
              </a:pPr>
              <a:t>21</a:t>
            </a:fld>
            <a:endParaRPr lang="pt-BR" dirty="0"/>
          </a:p>
        </p:txBody>
      </p:sp>
    </p:spTree>
    <p:extLst>
      <p:ext uri="{BB962C8B-B14F-4D97-AF65-F5344CB8AC3E}">
        <p14:creationId xmlns:p14="http://schemas.microsoft.com/office/powerpoint/2010/main" val="55805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8913"/>
            <a:ext cx="9505950" cy="329588"/>
          </a:xfrm>
        </p:spPr>
        <p:txBody>
          <a:bodyPr/>
          <a:lstStyle/>
          <a:p>
            <a:r>
              <a:rPr lang="en-US" dirty="0" err="1"/>
              <a:t>Destrinchando</a:t>
            </a:r>
            <a:r>
              <a:rPr lang="en-US" dirty="0"/>
              <a:t> </a:t>
            </a:r>
            <a:r>
              <a:rPr lang="en-US" dirty="0" err="1"/>
              <a:t>uma</a:t>
            </a:r>
            <a:r>
              <a:rPr lang="en-US" dirty="0"/>
              <a:t> </a:t>
            </a:r>
            <a:r>
              <a:rPr lang="pt-BR" dirty="0"/>
              <a:t>análise</a:t>
            </a:r>
            <a:r>
              <a:rPr lang="en-US" dirty="0"/>
              <a:t> de </a:t>
            </a:r>
            <a:r>
              <a:rPr lang="en-US" dirty="0" err="1">
                <a:solidFill>
                  <a:srgbClr val="C00000"/>
                </a:solidFill>
              </a:rPr>
              <a:t>oferta</a:t>
            </a:r>
            <a:r>
              <a:rPr lang="en-US" dirty="0">
                <a:solidFill>
                  <a:srgbClr val="C00000"/>
                </a:solidFill>
              </a:rPr>
              <a:t> </a:t>
            </a:r>
            <a:r>
              <a:rPr lang="en-US" dirty="0"/>
              <a:t>de </a:t>
            </a:r>
            <a:r>
              <a:rPr lang="en-US" dirty="0" err="1"/>
              <a:t>navios</a:t>
            </a:r>
            <a:r>
              <a:rPr lang="en-US" dirty="0"/>
              <a:t> …</a:t>
            </a:r>
            <a:endParaRPr lang="pt-BR" dirty="0"/>
          </a:p>
        </p:txBody>
      </p:sp>
      <p:cxnSp>
        <p:nvCxnSpPr>
          <p:cNvPr id="5" name="Conector reto 4"/>
          <p:cNvCxnSpPr/>
          <p:nvPr/>
        </p:nvCxnSpPr>
        <p:spPr>
          <a:xfrm>
            <a:off x="237298" y="1214422"/>
            <a:ext cx="921550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199678" y="928670"/>
            <a:ext cx="4643470" cy="357190"/>
          </a:xfrm>
          <a:prstGeom prst="rect">
            <a:avLst/>
          </a:prstGeom>
          <a:noFill/>
          <a:ln>
            <a:noFill/>
          </a:ln>
        </p:spPr>
        <p:txBody>
          <a:bodyPr wrap="none" lIns="72000" tIns="36000" rIns="72000" bIns="36000" rtlCol="0" anchor="t">
            <a:noAutofit/>
          </a:bodyPr>
          <a:lstStyle/>
          <a:p>
            <a:pPr>
              <a:spcAft>
                <a:spcPts val="600"/>
              </a:spcAft>
            </a:pPr>
            <a:r>
              <a:rPr lang="en-US" sz="1400" b="1"/>
              <a:t>Exemplo: oferta e demanda de VLCCs para transporte de petróleo</a:t>
            </a:r>
            <a:endParaRPr lang="pt-BR" sz="1400" b="1" i="1" dirty="0" err="1"/>
          </a:p>
        </p:txBody>
      </p:sp>
      <p:sp>
        <p:nvSpPr>
          <p:cNvPr id="3" name="Retângulo 2"/>
          <p:cNvSpPr/>
          <p:nvPr/>
        </p:nvSpPr>
        <p:spPr>
          <a:xfrm>
            <a:off x="199678" y="1325723"/>
            <a:ext cx="4636343" cy="1351052"/>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A </a:t>
            </a:r>
            <a:r>
              <a:rPr lang="pt-BR" sz="1600" b="1" dirty="0"/>
              <a:t>curva de oferta </a:t>
            </a:r>
            <a:r>
              <a:rPr lang="pt-BR" sz="1600" dirty="0"/>
              <a:t>de um único navio VLCC aumenta com a velocidade</a:t>
            </a:r>
          </a:p>
          <a:p>
            <a:pPr marL="144000" indent="-144000">
              <a:spcAft>
                <a:spcPts val="600"/>
              </a:spcAft>
              <a:buFont typeface="Arial" pitchFamily="34" charset="0"/>
              <a:buChar char="•"/>
            </a:pPr>
            <a:r>
              <a:rPr lang="pt-BR" sz="1600" dirty="0"/>
              <a:t>Quando o custo do frete “explode”, o armador só consegue transportar o que o navio produz na sua velocidade máxima</a:t>
            </a:r>
          </a:p>
        </p:txBody>
      </p:sp>
      <p:sp>
        <p:nvSpPr>
          <p:cNvPr id="42" name="Retângulo 41"/>
          <p:cNvSpPr/>
          <p:nvPr/>
        </p:nvSpPr>
        <p:spPr>
          <a:xfrm>
            <a:off x="945075" y="3008511"/>
            <a:ext cx="3524352" cy="3524352"/>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43" name="Conector reto 42"/>
          <p:cNvCxnSpPr/>
          <p:nvPr/>
        </p:nvCxnSpPr>
        <p:spPr>
          <a:xfrm>
            <a:off x="945075" y="5911392"/>
            <a:ext cx="3524352" cy="0"/>
          </a:xfrm>
          <a:prstGeom prst="line">
            <a:avLst/>
          </a:prstGeom>
          <a:ln>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V="1">
            <a:off x="3534354" y="3008511"/>
            <a:ext cx="0" cy="3524352"/>
          </a:xfrm>
          <a:prstGeom prst="line">
            <a:avLst/>
          </a:prstGeom>
          <a:ln>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769585" y="2848960"/>
            <a:ext cx="350980" cy="319102"/>
          </a:xfrm>
          <a:prstGeom prst="ellipse">
            <a:avLst/>
          </a:prstGeom>
          <a:solidFill>
            <a:srgbClr val="FFFF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pPr>
            <a:r>
              <a:rPr lang="en-US" sz="1600">
                <a:solidFill>
                  <a:schemeClr val="tx1"/>
                </a:solidFill>
              </a:rPr>
              <a:t>1</a:t>
            </a:r>
            <a:endParaRPr lang="pt-BR" sz="1600" dirty="0">
              <a:solidFill>
                <a:schemeClr val="tx1"/>
              </a:solidFill>
            </a:endParaRPr>
          </a:p>
        </p:txBody>
      </p:sp>
      <p:cxnSp>
        <p:nvCxnSpPr>
          <p:cNvPr id="50" name="Conector de seta reta 49"/>
          <p:cNvCxnSpPr/>
          <p:nvPr/>
        </p:nvCxnSpPr>
        <p:spPr>
          <a:xfrm>
            <a:off x="2278070" y="4868642"/>
            <a:ext cx="429181" cy="52065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51" name="CaixaDeTexto 50"/>
          <p:cNvSpPr txBox="1"/>
          <p:nvPr/>
        </p:nvSpPr>
        <p:spPr>
          <a:xfrm>
            <a:off x="1520465" y="4460008"/>
            <a:ext cx="757605" cy="478331"/>
          </a:xfrm>
          <a:prstGeom prst="rect">
            <a:avLst/>
          </a:prstGeom>
          <a:noFill/>
          <a:ln>
            <a:noFill/>
          </a:ln>
        </p:spPr>
        <p:txBody>
          <a:bodyPr wrap="square" lIns="72000" tIns="36000" rIns="72000" bIns="36000" rtlCol="0" anchor="t">
            <a:noAutofit/>
          </a:bodyPr>
          <a:lstStyle/>
          <a:p>
            <a:pPr algn="ctr">
              <a:spcAft>
                <a:spcPts val="600"/>
              </a:spcAft>
            </a:pPr>
            <a:r>
              <a:rPr lang="pt-BR" sz="1100" dirty="0"/>
              <a:t>Função de oferta do navio</a:t>
            </a:r>
          </a:p>
        </p:txBody>
      </p:sp>
      <p:sp>
        <p:nvSpPr>
          <p:cNvPr id="53" name="CaixaDeTexto 52"/>
          <p:cNvSpPr txBox="1"/>
          <p:nvPr/>
        </p:nvSpPr>
        <p:spPr>
          <a:xfrm>
            <a:off x="566272" y="6067782"/>
            <a:ext cx="757605" cy="207203"/>
          </a:xfrm>
          <a:prstGeom prst="rect">
            <a:avLst/>
          </a:prstGeom>
          <a:noFill/>
          <a:ln>
            <a:noFill/>
          </a:ln>
        </p:spPr>
        <p:txBody>
          <a:bodyPr wrap="square" lIns="72000" tIns="36000" rIns="72000" bIns="36000" rtlCol="0" anchor="t">
            <a:noAutofit/>
          </a:bodyPr>
          <a:lstStyle/>
          <a:p>
            <a:pPr algn="ctr">
              <a:spcAft>
                <a:spcPts val="600"/>
              </a:spcAft>
            </a:pPr>
            <a:r>
              <a:rPr lang="pt-BR" sz="1100" b="1" dirty="0"/>
              <a:t>11 nós</a:t>
            </a:r>
          </a:p>
        </p:txBody>
      </p:sp>
      <p:sp>
        <p:nvSpPr>
          <p:cNvPr id="54" name="CaixaDeTexto 53"/>
          <p:cNvSpPr txBox="1"/>
          <p:nvPr/>
        </p:nvSpPr>
        <p:spPr>
          <a:xfrm>
            <a:off x="3114673" y="6067782"/>
            <a:ext cx="757605" cy="207203"/>
          </a:xfrm>
          <a:prstGeom prst="rect">
            <a:avLst/>
          </a:prstGeom>
          <a:noFill/>
          <a:ln>
            <a:noFill/>
          </a:ln>
        </p:spPr>
        <p:txBody>
          <a:bodyPr wrap="square" lIns="72000" tIns="36000" rIns="72000" bIns="36000" rtlCol="0" anchor="t">
            <a:noAutofit/>
          </a:bodyPr>
          <a:lstStyle/>
          <a:p>
            <a:pPr algn="ctr">
              <a:spcAft>
                <a:spcPts val="600"/>
              </a:spcAft>
            </a:pPr>
            <a:r>
              <a:rPr lang="pt-BR" sz="1100" b="1" dirty="0"/>
              <a:t>15 nós</a:t>
            </a:r>
          </a:p>
        </p:txBody>
      </p:sp>
      <p:sp>
        <p:nvSpPr>
          <p:cNvPr id="55" name="CaixaDeTexto 54"/>
          <p:cNvSpPr txBox="1"/>
          <p:nvPr/>
        </p:nvSpPr>
        <p:spPr>
          <a:xfrm rot="16200000">
            <a:off x="-32280" y="4123013"/>
            <a:ext cx="1603729" cy="207203"/>
          </a:xfrm>
          <a:prstGeom prst="rect">
            <a:avLst/>
          </a:prstGeom>
          <a:noFill/>
          <a:ln>
            <a:noFill/>
          </a:ln>
        </p:spPr>
        <p:txBody>
          <a:bodyPr wrap="square" lIns="72000" tIns="36000" rIns="72000" bIns="36000" rtlCol="0" anchor="t">
            <a:noAutofit/>
          </a:bodyPr>
          <a:lstStyle/>
          <a:p>
            <a:pPr algn="ctr">
              <a:spcAft>
                <a:spcPts val="600"/>
              </a:spcAft>
            </a:pPr>
            <a:r>
              <a:rPr lang="pt-BR" sz="1100" b="1" dirty="0"/>
              <a:t>Frete [M ton. Milha]</a:t>
            </a:r>
          </a:p>
        </p:txBody>
      </p:sp>
      <p:sp>
        <p:nvSpPr>
          <p:cNvPr id="59" name="CaixaDeTexto 58"/>
          <p:cNvSpPr txBox="1"/>
          <p:nvPr/>
        </p:nvSpPr>
        <p:spPr>
          <a:xfrm>
            <a:off x="961537" y="6525729"/>
            <a:ext cx="2153136" cy="227615"/>
          </a:xfrm>
          <a:prstGeom prst="rect">
            <a:avLst/>
          </a:prstGeom>
          <a:noFill/>
          <a:ln>
            <a:noFill/>
          </a:ln>
        </p:spPr>
        <p:txBody>
          <a:bodyPr wrap="square" lIns="72000" tIns="36000" rIns="72000" bIns="36000" rtlCol="0" anchor="t">
            <a:noAutofit/>
          </a:bodyPr>
          <a:lstStyle/>
          <a:p>
            <a:pPr algn="ctr">
              <a:spcAft>
                <a:spcPts val="600"/>
              </a:spcAft>
            </a:pPr>
            <a:r>
              <a:rPr lang="pt-BR" sz="1100" b="1" dirty="0"/>
              <a:t>Oferta Bi </a:t>
            </a:r>
            <a:r>
              <a:rPr lang="pt-BR" sz="1100" b="1" dirty="0" err="1"/>
              <a:t>ton.milha</a:t>
            </a:r>
            <a:r>
              <a:rPr lang="pt-BR" sz="1100" b="1" dirty="0"/>
              <a:t> / ano</a:t>
            </a:r>
          </a:p>
        </p:txBody>
      </p:sp>
      <p:sp>
        <p:nvSpPr>
          <p:cNvPr id="62" name="CaixaDeTexto 61"/>
          <p:cNvSpPr txBox="1"/>
          <p:nvPr/>
        </p:nvSpPr>
        <p:spPr>
          <a:xfrm>
            <a:off x="1624621" y="3512504"/>
            <a:ext cx="1490052" cy="714110"/>
          </a:xfrm>
          <a:prstGeom prst="rect">
            <a:avLst/>
          </a:prstGeom>
          <a:noFill/>
          <a:ln>
            <a:noFill/>
          </a:ln>
        </p:spPr>
        <p:txBody>
          <a:bodyPr wrap="square" lIns="72000" tIns="36000" rIns="72000" bIns="36000" rtlCol="0" anchor="t">
            <a:noAutofit/>
          </a:bodyPr>
          <a:lstStyle/>
          <a:p>
            <a:pPr algn="ctr">
              <a:spcAft>
                <a:spcPts val="600"/>
              </a:spcAft>
            </a:pPr>
            <a:r>
              <a:rPr lang="pt-BR" sz="1100" dirty="0"/>
              <a:t>Oferta aumenta em velocidades maiores</a:t>
            </a:r>
          </a:p>
        </p:txBody>
      </p:sp>
      <p:sp>
        <p:nvSpPr>
          <p:cNvPr id="58" name="CaixaDeTexto 57"/>
          <p:cNvSpPr txBox="1"/>
          <p:nvPr/>
        </p:nvSpPr>
        <p:spPr>
          <a:xfrm>
            <a:off x="1364082" y="5954276"/>
            <a:ext cx="1490052" cy="320709"/>
          </a:xfrm>
          <a:prstGeom prst="rect">
            <a:avLst/>
          </a:prstGeom>
          <a:noFill/>
          <a:ln>
            <a:noFill/>
          </a:ln>
        </p:spPr>
        <p:txBody>
          <a:bodyPr wrap="square" lIns="72000" tIns="36000" rIns="72000" bIns="36000" rtlCol="0" anchor="t">
            <a:noAutofit/>
          </a:bodyPr>
          <a:lstStyle/>
          <a:p>
            <a:pPr algn="ctr">
              <a:spcAft>
                <a:spcPts val="600"/>
              </a:spcAft>
            </a:pPr>
            <a:r>
              <a:rPr lang="pt-BR" sz="1100" dirty="0"/>
              <a:t>Custo Variável</a:t>
            </a:r>
          </a:p>
        </p:txBody>
      </p:sp>
      <p:sp>
        <p:nvSpPr>
          <p:cNvPr id="40" name="Retângulo 39"/>
          <p:cNvSpPr/>
          <p:nvPr/>
        </p:nvSpPr>
        <p:spPr>
          <a:xfrm>
            <a:off x="5791298" y="3000992"/>
            <a:ext cx="3524352" cy="3524352"/>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 name="Elipse 10"/>
          <p:cNvSpPr/>
          <p:nvPr/>
        </p:nvSpPr>
        <p:spPr>
          <a:xfrm>
            <a:off x="5615808" y="2848960"/>
            <a:ext cx="350980" cy="319102"/>
          </a:xfrm>
          <a:prstGeom prst="ellipse">
            <a:avLst/>
          </a:prstGeom>
          <a:solidFill>
            <a:srgbClr val="FFFF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pPr>
            <a:r>
              <a:rPr lang="en-US" sz="1600" dirty="0">
                <a:solidFill>
                  <a:schemeClr val="tx1"/>
                </a:solidFill>
              </a:rPr>
              <a:t>2</a:t>
            </a:r>
            <a:endParaRPr lang="pt-BR" sz="1600" dirty="0">
              <a:solidFill>
                <a:schemeClr val="tx1"/>
              </a:solidFill>
            </a:endParaRPr>
          </a:p>
        </p:txBody>
      </p:sp>
      <p:sp>
        <p:nvSpPr>
          <p:cNvPr id="21" name="Forma livre 20"/>
          <p:cNvSpPr/>
          <p:nvPr/>
        </p:nvSpPr>
        <p:spPr>
          <a:xfrm>
            <a:off x="5882650" y="3894364"/>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23" name="Forma livre 22"/>
          <p:cNvSpPr/>
          <p:nvPr/>
        </p:nvSpPr>
        <p:spPr>
          <a:xfrm>
            <a:off x="6133210" y="3810934"/>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24" name="Forma livre 23"/>
          <p:cNvSpPr/>
          <p:nvPr/>
        </p:nvSpPr>
        <p:spPr>
          <a:xfrm>
            <a:off x="6383770" y="3739421"/>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26" name="Forma livre 25"/>
          <p:cNvSpPr/>
          <p:nvPr/>
        </p:nvSpPr>
        <p:spPr>
          <a:xfrm>
            <a:off x="6884890" y="3567296"/>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29" name="Forma livre 28"/>
          <p:cNvSpPr/>
          <p:nvPr/>
        </p:nvSpPr>
        <p:spPr>
          <a:xfrm>
            <a:off x="7135450" y="3506877"/>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30" name="Forma livre 29"/>
          <p:cNvSpPr/>
          <p:nvPr/>
        </p:nvSpPr>
        <p:spPr>
          <a:xfrm>
            <a:off x="7386010" y="3426143"/>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33" name="Forma livre 32"/>
          <p:cNvSpPr/>
          <p:nvPr/>
        </p:nvSpPr>
        <p:spPr>
          <a:xfrm>
            <a:off x="7636570" y="3354617"/>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34" name="Forma livre 33"/>
          <p:cNvSpPr/>
          <p:nvPr/>
        </p:nvSpPr>
        <p:spPr>
          <a:xfrm>
            <a:off x="7887130" y="3274742"/>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36" name="Forma livre 35"/>
          <p:cNvSpPr/>
          <p:nvPr/>
        </p:nvSpPr>
        <p:spPr>
          <a:xfrm>
            <a:off x="8137688" y="3160911"/>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37" name="Forma livre 36"/>
          <p:cNvSpPr/>
          <p:nvPr/>
        </p:nvSpPr>
        <p:spPr>
          <a:xfrm>
            <a:off x="6634330" y="3667669"/>
            <a:ext cx="266700" cy="2114550"/>
          </a:xfrm>
          <a:custGeom>
            <a:avLst/>
            <a:gdLst>
              <a:gd name="connsiteX0" fmla="*/ 0 w 266700"/>
              <a:gd name="connsiteY0" fmla="*/ 2114550 h 2114550"/>
              <a:gd name="connsiteX1" fmla="*/ 180975 w 266700"/>
              <a:gd name="connsiteY1" fmla="*/ 2038350 h 2114550"/>
              <a:gd name="connsiteX2" fmla="*/ 219075 w 266700"/>
              <a:gd name="connsiteY2" fmla="*/ 1876425 h 2114550"/>
              <a:gd name="connsiteX3" fmla="*/ 238125 w 266700"/>
              <a:gd name="connsiteY3" fmla="*/ 1581150 h 2114550"/>
              <a:gd name="connsiteX4" fmla="*/ 266700 w 266700"/>
              <a:gd name="connsiteY4" fmla="*/ 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114550">
                <a:moveTo>
                  <a:pt x="0" y="2114550"/>
                </a:moveTo>
                <a:cubicBezTo>
                  <a:pt x="72231" y="2096293"/>
                  <a:pt x="144463" y="2078037"/>
                  <a:pt x="180975" y="2038350"/>
                </a:cubicBezTo>
                <a:cubicBezTo>
                  <a:pt x="217487" y="1998663"/>
                  <a:pt x="209550" y="1952625"/>
                  <a:pt x="219075" y="1876425"/>
                </a:cubicBezTo>
                <a:cubicBezTo>
                  <a:pt x="228600" y="1800225"/>
                  <a:pt x="230188" y="1893887"/>
                  <a:pt x="238125" y="1581150"/>
                </a:cubicBezTo>
                <a:cubicBezTo>
                  <a:pt x="246062" y="1268413"/>
                  <a:pt x="256381" y="634206"/>
                  <a:pt x="266700" y="0"/>
                </a:cubicBezTo>
              </a:path>
            </a:pathLst>
          </a:custGeom>
          <a:noFill/>
          <a:ln w="28575">
            <a:solidFill>
              <a:schemeClr val="accent1">
                <a:lumMod val="90000"/>
              </a:schemeClr>
            </a:solidFill>
          </a:ln>
          <a:effectLst/>
        </p:spPr>
        <p:txBody>
          <a:bodyPr rtlCol="0" anchor="ctr"/>
          <a:lstStyle/>
          <a:p>
            <a:pPr algn="ctr"/>
            <a:endParaRPr lang="pt-BR"/>
          </a:p>
        </p:txBody>
      </p:sp>
      <p:sp>
        <p:nvSpPr>
          <p:cNvPr id="39" name="Forma livre 38"/>
          <p:cNvSpPr/>
          <p:nvPr/>
        </p:nvSpPr>
        <p:spPr>
          <a:xfrm>
            <a:off x="5904421" y="3380014"/>
            <a:ext cx="3233058" cy="2628900"/>
          </a:xfrm>
          <a:custGeom>
            <a:avLst/>
            <a:gdLst>
              <a:gd name="connsiteX0" fmla="*/ 0 w 3233058"/>
              <a:gd name="connsiteY0" fmla="*/ 2628900 h 2628900"/>
              <a:gd name="connsiteX1" fmla="*/ 2318658 w 3233058"/>
              <a:gd name="connsiteY1" fmla="*/ 1894115 h 2628900"/>
              <a:gd name="connsiteX2" fmla="*/ 2857500 w 3233058"/>
              <a:gd name="connsiteY2" fmla="*/ 1485900 h 2628900"/>
              <a:gd name="connsiteX3" fmla="*/ 3135086 w 3233058"/>
              <a:gd name="connsiteY3" fmla="*/ 636815 h 2628900"/>
              <a:gd name="connsiteX4" fmla="*/ 3233058 w 3233058"/>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058" h="2628900">
                <a:moveTo>
                  <a:pt x="0" y="2628900"/>
                </a:moveTo>
                <a:cubicBezTo>
                  <a:pt x="921204" y="2356757"/>
                  <a:pt x="1842408" y="2084615"/>
                  <a:pt x="2318658" y="1894115"/>
                </a:cubicBezTo>
                <a:cubicBezTo>
                  <a:pt x="2794908" y="1703615"/>
                  <a:pt x="2721429" y="1695450"/>
                  <a:pt x="2857500" y="1485900"/>
                </a:cubicBezTo>
                <a:cubicBezTo>
                  <a:pt x="2993571" y="1276350"/>
                  <a:pt x="3072493" y="884465"/>
                  <a:pt x="3135086" y="636815"/>
                </a:cubicBezTo>
                <a:cubicBezTo>
                  <a:pt x="3197679" y="389165"/>
                  <a:pt x="3215368" y="194582"/>
                  <a:pt x="3233058" y="0"/>
                </a:cubicBezTo>
              </a:path>
            </a:pathLst>
          </a:custGeom>
          <a:noFill/>
          <a:ln w="28575">
            <a:solidFill>
              <a:schemeClr val="accent2">
                <a:lumMod val="50000"/>
              </a:schemeClr>
            </a:solidFill>
          </a:ln>
          <a:effectLst/>
        </p:spPr>
        <p:txBody>
          <a:bodyPr rtlCol="0" anchor="ctr"/>
          <a:lstStyle/>
          <a:p>
            <a:pPr algn="ctr"/>
            <a:endParaRPr lang="pt-BR"/>
          </a:p>
        </p:txBody>
      </p:sp>
      <p:sp>
        <p:nvSpPr>
          <p:cNvPr id="56" name="CaixaDeTexto 55"/>
          <p:cNvSpPr txBox="1"/>
          <p:nvPr/>
        </p:nvSpPr>
        <p:spPr>
          <a:xfrm rot="16200000">
            <a:off x="4813943" y="4308290"/>
            <a:ext cx="1603729" cy="207203"/>
          </a:xfrm>
          <a:prstGeom prst="rect">
            <a:avLst/>
          </a:prstGeom>
          <a:noFill/>
          <a:ln>
            <a:noFill/>
          </a:ln>
        </p:spPr>
        <p:txBody>
          <a:bodyPr wrap="square" lIns="72000" tIns="36000" rIns="72000" bIns="36000" rtlCol="0" anchor="t">
            <a:noAutofit/>
          </a:bodyPr>
          <a:lstStyle/>
          <a:p>
            <a:pPr algn="ctr">
              <a:spcAft>
                <a:spcPts val="600"/>
              </a:spcAft>
            </a:pPr>
            <a:r>
              <a:rPr lang="pt-BR" sz="1100" b="1" dirty="0"/>
              <a:t>Frete [M ton. Milha]</a:t>
            </a:r>
          </a:p>
        </p:txBody>
      </p:sp>
      <p:sp>
        <p:nvSpPr>
          <p:cNvPr id="57" name="CaixaDeTexto 56"/>
          <p:cNvSpPr txBox="1"/>
          <p:nvPr/>
        </p:nvSpPr>
        <p:spPr>
          <a:xfrm>
            <a:off x="6612984" y="6639537"/>
            <a:ext cx="757605" cy="207203"/>
          </a:xfrm>
          <a:prstGeom prst="rect">
            <a:avLst/>
          </a:prstGeom>
          <a:noFill/>
          <a:ln>
            <a:noFill/>
          </a:ln>
        </p:spPr>
        <p:txBody>
          <a:bodyPr wrap="square" lIns="72000" tIns="36000" rIns="72000" bIns="36000" rtlCol="0" anchor="t">
            <a:noAutofit/>
          </a:bodyPr>
          <a:lstStyle/>
          <a:p>
            <a:pPr algn="ctr">
              <a:spcAft>
                <a:spcPts val="600"/>
              </a:spcAft>
            </a:pPr>
            <a:endParaRPr lang="pt-BR" sz="1100" b="1" dirty="0"/>
          </a:p>
        </p:txBody>
      </p:sp>
      <p:sp>
        <p:nvSpPr>
          <p:cNvPr id="60" name="CaixaDeTexto 59"/>
          <p:cNvSpPr txBox="1"/>
          <p:nvPr/>
        </p:nvSpPr>
        <p:spPr>
          <a:xfrm>
            <a:off x="5750134" y="6525729"/>
            <a:ext cx="2153136" cy="227615"/>
          </a:xfrm>
          <a:prstGeom prst="rect">
            <a:avLst/>
          </a:prstGeom>
          <a:noFill/>
          <a:ln>
            <a:noFill/>
          </a:ln>
        </p:spPr>
        <p:txBody>
          <a:bodyPr wrap="square" lIns="72000" tIns="36000" rIns="72000" bIns="36000" rtlCol="0" anchor="t">
            <a:noAutofit/>
          </a:bodyPr>
          <a:lstStyle/>
          <a:p>
            <a:pPr algn="ctr">
              <a:spcAft>
                <a:spcPts val="600"/>
              </a:spcAft>
            </a:pPr>
            <a:r>
              <a:rPr lang="pt-BR" sz="1100" b="1" dirty="0"/>
              <a:t>Oferta Bi </a:t>
            </a:r>
            <a:r>
              <a:rPr lang="pt-BR" sz="1100" b="1" dirty="0" err="1"/>
              <a:t>ton.milha</a:t>
            </a:r>
            <a:r>
              <a:rPr lang="pt-BR" sz="1100" b="1" dirty="0"/>
              <a:t> / ano</a:t>
            </a:r>
          </a:p>
        </p:txBody>
      </p:sp>
      <p:sp>
        <p:nvSpPr>
          <p:cNvPr id="61" name="CaixaDeTexto 60"/>
          <p:cNvSpPr txBox="1"/>
          <p:nvPr/>
        </p:nvSpPr>
        <p:spPr>
          <a:xfrm>
            <a:off x="6991786" y="5769748"/>
            <a:ext cx="2323864" cy="478331"/>
          </a:xfrm>
          <a:prstGeom prst="rect">
            <a:avLst/>
          </a:prstGeom>
          <a:noFill/>
          <a:ln>
            <a:noFill/>
          </a:ln>
        </p:spPr>
        <p:txBody>
          <a:bodyPr wrap="square" lIns="72000" tIns="36000" rIns="72000" bIns="36000" rtlCol="0" anchor="t">
            <a:noAutofit/>
          </a:bodyPr>
          <a:lstStyle/>
          <a:p>
            <a:pPr algn="ctr">
              <a:spcAft>
                <a:spcPts val="600"/>
              </a:spcAft>
            </a:pPr>
            <a:r>
              <a:rPr lang="pt-BR" sz="1100" dirty="0"/>
              <a:t>Função de oferta da frota á a composição das funções de oferta dos  navios</a:t>
            </a:r>
          </a:p>
        </p:txBody>
      </p:sp>
      <p:sp>
        <p:nvSpPr>
          <p:cNvPr id="64" name="CaixaDeTexto 63"/>
          <p:cNvSpPr txBox="1"/>
          <p:nvPr/>
        </p:nvSpPr>
        <p:spPr>
          <a:xfrm>
            <a:off x="5980648" y="3580922"/>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1</a:t>
            </a:r>
          </a:p>
        </p:txBody>
      </p:sp>
      <p:sp>
        <p:nvSpPr>
          <p:cNvPr id="65" name="CaixaDeTexto 64"/>
          <p:cNvSpPr txBox="1"/>
          <p:nvPr/>
        </p:nvSpPr>
        <p:spPr>
          <a:xfrm>
            <a:off x="6230582" y="3511682"/>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2</a:t>
            </a:r>
          </a:p>
        </p:txBody>
      </p:sp>
      <p:sp>
        <p:nvSpPr>
          <p:cNvPr id="66" name="CaixaDeTexto 65"/>
          <p:cNvSpPr txBox="1"/>
          <p:nvPr/>
        </p:nvSpPr>
        <p:spPr>
          <a:xfrm>
            <a:off x="8230057" y="2957778"/>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10</a:t>
            </a:r>
          </a:p>
        </p:txBody>
      </p:sp>
      <p:sp>
        <p:nvSpPr>
          <p:cNvPr id="70" name="CaixaDeTexto 69"/>
          <p:cNvSpPr txBox="1"/>
          <p:nvPr/>
        </p:nvSpPr>
        <p:spPr>
          <a:xfrm>
            <a:off x="6480516" y="3442444"/>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3</a:t>
            </a:r>
          </a:p>
        </p:txBody>
      </p:sp>
      <p:sp>
        <p:nvSpPr>
          <p:cNvPr id="71" name="CaixaDeTexto 70"/>
          <p:cNvSpPr txBox="1"/>
          <p:nvPr/>
        </p:nvSpPr>
        <p:spPr>
          <a:xfrm>
            <a:off x="6730450" y="3373206"/>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4</a:t>
            </a:r>
          </a:p>
        </p:txBody>
      </p:sp>
      <p:sp>
        <p:nvSpPr>
          <p:cNvPr id="72" name="CaixaDeTexto 71"/>
          <p:cNvSpPr txBox="1"/>
          <p:nvPr/>
        </p:nvSpPr>
        <p:spPr>
          <a:xfrm>
            <a:off x="6980384" y="3303968"/>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5</a:t>
            </a:r>
          </a:p>
        </p:txBody>
      </p:sp>
      <p:sp>
        <p:nvSpPr>
          <p:cNvPr id="73" name="CaixaDeTexto 72"/>
          <p:cNvSpPr txBox="1"/>
          <p:nvPr/>
        </p:nvSpPr>
        <p:spPr>
          <a:xfrm>
            <a:off x="7230318" y="3234730"/>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6</a:t>
            </a:r>
          </a:p>
        </p:txBody>
      </p:sp>
      <p:sp>
        <p:nvSpPr>
          <p:cNvPr id="74" name="CaixaDeTexto 73"/>
          <p:cNvSpPr txBox="1"/>
          <p:nvPr/>
        </p:nvSpPr>
        <p:spPr>
          <a:xfrm>
            <a:off x="7480252" y="3165492"/>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7</a:t>
            </a:r>
          </a:p>
        </p:txBody>
      </p:sp>
      <p:sp>
        <p:nvSpPr>
          <p:cNvPr id="75" name="CaixaDeTexto 74"/>
          <p:cNvSpPr txBox="1"/>
          <p:nvPr/>
        </p:nvSpPr>
        <p:spPr>
          <a:xfrm>
            <a:off x="7730186" y="3096254"/>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8</a:t>
            </a:r>
          </a:p>
        </p:txBody>
      </p:sp>
      <p:sp>
        <p:nvSpPr>
          <p:cNvPr id="76" name="CaixaDeTexto 75"/>
          <p:cNvSpPr txBox="1"/>
          <p:nvPr/>
        </p:nvSpPr>
        <p:spPr>
          <a:xfrm>
            <a:off x="7980120" y="3027016"/>
            <a:ext cx="394557" cy="230012"/>
          </a:xfrm>
          <a:prstGeom prst="rect">
            <a:avLst/>
          </a:prstGeom>
          <a:noFill/>
          <a:ln>
            <a:noFill/>
          </a:ln>
        </p:spPr>
        <p:txBody>
          <a:bodyPr wrap="square" lIns="72000" tIns="36000" rIns="72000" bIns="36000" rtlCol="0" anchor="t">
            <a:noAutofit/>
          </a:bodyPr>
          <a:lstStyle/>
          <a:p>
            <a:pPr algn="ctr">
              <a:spcAft>
                <a:spcPts val="600"/>
              </a:spcAft>
            </a:pPr>
            <a:r>
              <a:rPr lang="pt-BR" sz="1100" dirty="0"/>
              <a:t>9</a:t>
            </a:r>
          </a:p>
        </p:txBody>
      </p:sp>
      <p:grpSp>
        <p:nvGrpSpPr>
          <p:cNvPr id="79" name="Grupo 78"/>
          <p:cNvGrpSpPr/>
          <p:nvPr/>
        </p:nvGrpSpPr>
        <p:grpSpPr>
          <a:xfrm>
            <a:off x="9051340" y="309740"/>
            <a:ext cx="790342" cy="728197"/>
            <a:chOff x="3391676" y="1916832"/>
            <a:chExt cx="3290887" cy="3032125"/>
          </a:xfrm>
        </p:grpSpPr>
        <p:sp>
          <p:nvSpPr>
            <p:cNvPr id="80"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81"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82"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83"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sp>
        <p:nvSpPr>
          <p:cNvPr id="84" name="Retângulo 83"/>
          <p:cNvSpPr/>
          <p:nvPr/>
        </p:nvSpPr>
        <p:spPr>
          <a:xfrm>
            <a:off x="5109424" y="1325723"/>
            <a:ext cx="4636343" cy="1351052"/>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 Oferta de 10 </a:t>
            </a:r>
            <a:r>
              <a:rPr lang="pt-BR" sz="1600" dirty="0" err="1"/>
              <a:t>VLCCs</a:t>
            </a:r>
            <a:r>
              <a:rPr lang="pt-BR" sz="1600" dirty="0"/>
              <a:t> a partir da composição da curva </a:t>
            </a:r>
            <a:r>
              <a:rPr lang="en-US" sz="1600" dirty="0"/>
              <a:t>de 1 VLCC</a:t>
            </a:r>
            <a:endParaRPr lang="pt-BR" sz="1600" dirty="0"/>
          </a:p>
        </p:txBody>
      </p:sp>
      <p:sp>
        <p:nvSpPr>
          <p:cNvPr id="4" name="CaixaDeTexto 3"/>
          <p:cNvSpPr txBox="1"/>
          <p:nvPr/>
        </p:nvSpPr>
        <p:spPr>
          <a:xfrm>
            <a:off x="3872278" y="5389292"/>
            <a:ext cx="143824" cy="151401"/>
          </a:xfrm>
          <a:prstGeom prst="rect">
            <a:avLst/>
          </a:prstGeom>
          <a:noFill/>
          <a:ln>
            <a:noFill/>
          </a:ln>
        </p:spPr>
        <p:txBody>
          <a:bodyPr wrap="square" lIns="72000" tIns="36000" rIns="72000" bIns="36000" rtlCol="0" anchor="t">
            <a:noAutofit/>
          </a:bodyPr>
          <a:lstStyle/>
          <a:p>
            <a:pPr algn="ctr">
              <a:spcAft>
                <a:spcPts val="600"/>
              </a:spcAft>
            </a:pPr>
            <a:endParaRPr lang="pt-BR" sz="1600" dirty="0" err="1"/>
          </a:p>
        </p:txBody>
      </p:sp>
      <p:sp>
        <p:nvSpPr>
          <p:cNvPr id="8" name="Forma livre 7"/>
          <p:cNvSpPr/>
          <p:nvPr/>
        </p:nvSpPr>
        <p:spPr>
          <a:xfrm>
            <a:off x="1038386" y="3115159"/>
            <a:ext cx="2479729" cy="2743200"/>
          </a:xfrm>
          <a:custGeom>
            <a:avLst/>
            <a:gdLst>
              <a:gd name="connsiteX0" fmla="*/ 0 w 2479729"/>
              <a:gd name="connsiteY0" fmla="*/ 2743200 h 2743200"/>
              <a:gd name="connsiteX1" fmla="*/ 1363851 w 2479729"/>
              <a:gd name="connsiteY1" fmla="*/ 2541722 h 2743200"/>
              <a:gd name="connsiteX2" fmla="*/ 2185261 w 2479729"/>
              <a:gd name="connsiteY2" fmla="*/ 1751309 h 2743200"/>
              <a:gd name="connsiteX3" fmla="*/ 2479729 w 2479729"/>
              <a:gd name="connsiteY3" fmla="*/ 0 h 2743200"/>
            </a:gdLst>
            <a:ahLst/>
            <a:cxnLst>
              <a:cxn ang="0">
                <a:pos x="connsiteX0" y="connsiteY0"/>
              </a:cxn>
              <a:cxn ang="0">
                <a:pos x="connsiteX1" y="connsiteY1"/>
              </a:cxn>
              <a:cxn ang="0">
                <a:pos x="connsiteX2" y="connsiteY2"/>
              </a:cxn>
              <a:cxn ang="0">
                <a:pos x="connsiteX3" y="connsiteY3"/>
              </a:cxn>
            </a:cxnLst>
            <a:rect l="l" t="t" r="r" b="b"/>
            <a:pathLst>
              <a:path w="2479729" h="2743200">
                <a:moveTo>
                  <a:pt x="0" y="2743200"/>
                </a:moveTo>
                <a:cubicBezTo>
                  <a:pt x="499820" y="2725118"/>
                  <a:pt x="999641" y="2707037"/>
                  <a:pt x="1363851" y="2541722"/>
                </a:cubicBezTo>
                <a:cubicBezTo>
                  <a:pt x="1728061" y="2376407"/>
                  <a:pt x="1999281" y="2174929"/>
                  <a:pt x="2185261" y="1751309"/>
                </a:cubicBezTo>
                <a:cubicBezTo>
                  <a:pt x="2371241" y="1327689"/>
                  <a:pt x="2425485" y="663844"/>
                  <a:pt x="2479729" y="0"/>
                </a:cubicBezTo>
              </a:path>
            </a:pathLst>
          </a:custGeom>
          <a:noFill/>
          <a:ln w="28575">
            <a:solidFill>
              <a:schemeClr val="accent1">
                <a:lumMod val="90000"/>
              </a:schemeClr>
            </a:solidFill>
          </a:ln>
          <a:effectLst/>
        </p:spPr>
        <p:txBody>
          <a:bodyPr rtlCol="0" anchor="ctr"/>
          <a:lstStyle/>
          <a:p>
            <a:pPr algn="ctr"/>
            <a:endParaRPr lang="pt-BR"/>
          </a:p>
        </p:txBody>
      </p:sp>
      <p:sp>
        <p:nvSpPr>
          <p:cNvPr id="63" name="CaixaDeTexto 62"/>
          <p:cNvSpPr txBox="1"/>
          <p:nvPr/>
        </p:nvSpPr>
        <p:spPr>
          <a:xfrm>
            <a:off x="6123310" y="2995564"/>
            <a:ext cx="1520309" cy="478331"/>
          </a:xfrm>
          <a:prstGeom prst="rect">
            <a:avLst/>
          </a:prstGeom>
          <a:noFill/>
          <a:ln>
            <a:noFill/>
          </a:ln>
        </p:spPr>
        <p:txBody>
          <a:bodyPr wrap="square" lIns="72000" tIns="36000" rIns="72000" bIns="36000" rtlCol="0" anchor="t">
            <a:noAutofit/>
          </a:bodyPr>
          <a:lstStyle/>
          <a:p>
            <a:pPr algn="ctr">
              <a:spcAft>
                <a:spcPts val="600"/>
              </a:spcAft>
            </a:pPr>
            <a:r>
              <a:rPr lang="pt-BR" sz="1100" dirty="0"/>
              <a:t>Navios com custos diferentes</a:t>
            </a:r>
          </a:p>
        </p:txBody>
      </p:sp>
      <p:sp>
        <p:nvSpPr>
          <p:cNvPr id="7" name="Espaço Reservado para Número de Slide 6"/>
          <p:cNvSpPr>
            <a:spLocks noGrp="1"/>
          </p:cNvSpPr>
          <p:nvPr>
            <p:ph type="sldNum" sz="quarter" idx="12"/>
          </p:nvPr>
        </p:nvSpPr>
        <p:spPr/>
        <p:txBody>
          <a:bodyPr/>
          <a:lstStyle/>
          <a:p>
            <a:pPr>
              <a:defRPr/>
            </a:pPr>
            <a:fld id="{2CA237A7-5AEA-4DAA-AF89-B8C62B227187}" type="slidenum">
              <a:rPr lang="pt-BR" smtClean="0"/>
              <a:pPr>
                <a:defRPr/>
              </a:pPr>
              <a:t>22</a:t>
            </a:fld>
            <a:endParaRPr lang="pt-BR" dirty="0"/>
          </a:p>
        </p:txBody>
      </p:sp>
      <p:sp>
        <p:nvSpPr>
          <p:cNvPr id="9" name="Retângulo 8">
            <a:extLst>
              <a:ext uri="{FF2B5EF4-FFF2-40B4-BE49-F238E27FC236}">
                <a16:creationId xmlns:a16="http://schemas.microsoft.com/office/drawing/2014/main" id="{6F5F13C2-6AF6-4E8C-A688-03CB3B4ED810}"/>
              </a:ext>
            </a:extLst>
          </p:cNvPr>
          <p:cNvSpPr/>
          <p:nvPr/>
        </p:nvSpPr>
        <p:spPr>
          <a:xfrm>
            <a:off x="8018615" y="-3311"/>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2691990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8913"/>
            <a:ext cx="9505950" cy="637364"/>
          </a:xfrm>
        </p:spPr>
        <p:txBody>
          <a:bodyPr/>
          <a:lstStyle/>
          <a:p>
            <a:r>
              <a:rPr lang="pt-BR" dirty="0"/>
              <a:t>O balanço entre </a:t>
            </a:r>
            <a:r>
              <a:rPr lang="pt-BR" dirty="0">
                <a:solidFill>
                  <a:schemeClr val="accent3">
                    <a:lumMod val="50000"/>
                  </a:schemeClr>
                </a:solidFill>
              </a:rPr>
              <a:t>oferta</a:t>
            </a:r>
            <a:r>
              <a:rPr lang="pt-BR" dirty="0"/>
              <a:t> e demanda determina o ponto de equilíbrio do mercado</a:t>
            </a:r>
          </a:p>
        </p:txBody>
      </p:sp>
      <p:sp>
        <p:nvSpPr>
          <p:cNvPr id="35" name="Triângulo isósceles 34"/>
          <p:cNvSpPr/>
          <p:nvPr/>
        </p:nvSpPr>
        <p:spPr>
          <a:xfrm rot="5400000">
            <a:off x="4697205" y="3586309"/>
            <a:ext cx="4275900" cy="309514"/>
          </a:xfrm>
          <a:prstGeom prst="triangle">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buFont typeface="Arial" pitchFamily="34" charset="0"/>
              <a:buChar char="•"/>
            </a:pPr>
            <a:endParaRPr lang="pt-BR" dirty="0">
              <a:solidFill>
                <a:schemeClr val="tx1"/>
              </a:solidFill>
            </a:endParaRPr>
          </a:p>
        </p:txBody>
      </p:sp>
      <p:sp>
        <p:nvSpPr>
          <p:cNvPr id="36" name="Retângulo de cantos arredondados 35"/>
          <p:cNvSpPr/>
          <p:nvPr/>
        </p:nvSpPr>
        <p:spPr>
          <a:xfrm>
            <a:off x="7112446" y="1603116"/>
            <a:ext cx="2641495" cy="4298614"/>
          </a:xfrm>
          <a:prstGeom prst="roundRect">
            <a:avLst>
              <a:gd name="adj" fmla="val 1070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77800" indent="-177800">
              <a:spcBef>
                <a:spcPct val="20000"/>
              </a:spcBef>
              <a:buFontTx/>
              <a:buChar char="•"/>
              <a:defRPr/>
            </a:pPr>
            <a:r>
              <a:rPr lang="pt-BR" sz="1600" dirty="0"/>
              <a:t>O conceito de </a:t>
            </a:r>
            <a:r>
              <a:rPr lang="pt-BR" sz="1600" b="1" dirty="0" err="1"/>
              <a:t>inelasticidade</a:t>
            </a:r>
            <a:r>
              <a:rPr lang="pt-BR" sz="1600" b="1" dirty="0"/>
              <a:t>  da demanda</a:t>
            </a:r>
            <a:r>
              <a:rPr lang="pt-BR" sz="1600" dirty="0"/>
              <a:t> pode ser aplicado ao transporte marítimo o que pode explicar a volatilidade desta indústria</a:t>
            </a:r>
          </a:p>
          <a:p>
            <a:pPr marL="177800" indent="-177800">
              <a:spcBef>
                <a:spcPct val="20000"/>
              </a:spcBef>
              <a:buFontTx/>
              <a:buChar char="•"/>
              <a:defRPr/>
            </a:pPr>
            <a:r>
              <a:rPr lang="pt-BR" sz="1600" dirty="0"/>
              <a:t>Na indústria de transportes em geral, quem regula o equilíbrio é a </a:t>
            </a:r>
            <a:r>
              <a:rPr lang="pt-BR" sz="1600" b="1" dirty="0"/>
              <a:t>oferta</a:t>
            </a:r>
          </a:p>
          <a:p>
            <a:pPr marL="177800" indent="-177800">
              <a:spcBef>
                <a:spcPct val="20000"/>
              </a:spcBef>
              <a:buFontTx/>
              <a:buChar char="•"/>
              <a:defRPr/>
            </a:pPr>
            <a:r>
              <a:rPr lang="pt-BR" sz="1600" dirty="0"/>
              <a:t>Como a </a:t>
            </a:r>
            <a:r>
              <a:rPr lang="pt-BR" sz="1600" b="1" dirty="0"/>
              <a:t>oferta é limitada</a:t>
            </a:r>
            <a:r>
              <a:rPr lang="pt-BR" sz="1600" dirty="0"/>
              <a:t>, fretes </a:t>
            </a:r>
            <a:r>
              <a:rPr lang="pt-BR" sz="1600" b="1" dirty="0"/>
              <a:t>estratosféricos</a:t>
            </a:r>
            <a:r>
              <a:rPr lang="pt-BR" sz="1600" dirty="0"/>
              <a:t> acontecem em momentos de demanda aquecida</a:t>
            </a:r>
          </a:p>
        </p:txBody>
      </p:sp>
      <p:cxnSp>
        <p:nvCxnSpPr>
          <p:cNvPr id="45" name="Conector reto 44"/>
          <p:cNvCxnSpPr/>
          <p:nvPr/>
        </p:nvCxnSpPr>
        <p:spPr>
          <a:xfrm>
            <a:off x="-3886015" y="3835117"/>
            <a:ext cx="3524352" cy="0"/>
          </a:xfrm>
          <a:prstGeom prst="line">
            <a:avLst/>
          </a:prstGeom>
          <a:ln>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sp>
        <p:nvSpPr>
          <p:cNvPr id="10" name="Rectangle 18"/>
          <p:cNvSpPr>
            <a:spLocks noChangeArrowheads="1"/>
          </p:cNvSpPr>
          <p:nvPr/>
        </p:nvSpPr>
        <p:spPr bwMode="blackWhite">
          <a:xfrm>
            <a:off x="727600" y="1196752"/>
            <a:ext cx="1390032" cy="406363"/>
          </a:xfrm>
          <a:prstGeom prst="rect">
            <a:avLst/>
          </a:prstGeom>
          <a:noFill/>
          <a:ln w="9525" algn="ctr">
            <a:noFill/>
            <a:miter lim="800000"/>
            <a:headEnd/>
            <a:tailEnd/>
          </a:ln>
        </p:spPr>
        <p:txBody>
          <a:bodyPr wrap="none" anchor="ctr"/>
          <a:lstStyle/>
          <a:p>
            <a:pPr marL="187325" indent="-187325"/>
            <a:r>
              <a:rPr lang="pt-BR" sz="1400" b="1" dirty="0"/>
              <a:t>Time Charter</a:t>
            </a:r>
          </a:p>
        </p:txBody>
      </p:sp>
      <p:sp>
        <p:nvSpPr>
          <p:cNvPr id="37" name="CaixaDeTexto 36"/>
          <p:cNvSpPr txBox="1"/>
          <p:nvPr/>
        </p:nvSpPr>
        <p:spPr>
          <a:xfrm>
            <a:off x="-11050" y="6456076"/>
            <a:ext cx="2813188" cy="390694"/>
          </a:xfrm>
          <a:prstGeom prst="rect">
            <a:avLst/>
          </a:prstGeom>
          <a:noFill/>
          <a:ln>
            <a:noFill/>
          </a:ln>
        </p:spPr>
        <p:txBody>
          <a:bodyPr wrap="none" lIns="72000" tIns="36000" rIns="72000" bIns="36000" rtlCol="0" anchor="b">
            <a:noAutofit/>
          </a:bodyPr>
          <a:lstStyle/>
          <a:p>
            <a:pPr>
              <a:spcAft>
                <a:spcPts val="600"/>
              </a:spcAft>
            </a:pPr>
            <a:r>
              <a:rPr lang="en-US" sz="1100" dirty="0"/>
              <a:t>Fonte: CEGN</a:t>
            </a:r>
            <a:endParaRPr lang="pt-BR" sz="1100" dirty="0" err="1"/>
          </a:p>
        </p:txBody>
      </p:sp>
      <p:sp>
        <p:nvSpPr>
          <p:cNvPr id="44" name="Retângulo 43"/>
          <p:cNvSpPr/>
          <p:nvPr/>
        </p:nvSpPr>
        <p:spPr>
          <a:xfrm>
            <a:off x="1019390" y="1603116"/>
            <a:ext cx="5419518" cy="4298613"/>
          </a:xfrm>
          <a:prstGeom prst="rect">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 name="Rectangle 13"/>
          <p:cNvSpPr>
            <a:spLocks noChangeArrowheads="1"/>
          </p:cNvSpPr>
          <p:nvPr/>
        </p:nvSpPr>
        <p:spPr bwMode="blackWhite">
          <a:xfrm rot="16200000">
            <a:off x="-931313" y="3536375"/>
            <a:ext cx="2431145" cy="294500"/>
          </a:xfrm>
          <a:prstGeom prst="rect">
            <a:avLst/>
          </a:prstGeom>
          <a:noFill/>
          <a:ln w="9525" algn="ctr">
            <a:noFill/>
            <a:miter lim="800000"/>
            <a:headEnd/>
            <a:tailEnd/>
          </a:ln>
        </p:spPr>
        <p:txBody>
          <a:bodyPr wrap="none" anchor="ctr"/>
          <a:lstStyle/>
          <a:p>
            <a:pPr marL="187325" indent="-187325"/>
            <a:r>
              <a:rPr lang="pt-BR" sz="1400" b="1" dirty="0"/>
              <a:t>Milhares de USD/ dia </a:t>
            </a:r>
          </a:p>
        </p:txBody>
      </p:sp>
      <p:sp>
        <p:nvSpPr>
          <p:cNvPr id="6" name="Rectangle 14"/>
          <p:cNvSpPr>
            <a:spLocks noChangeArrowheads="1"/>
          </p:cNvSpPr>
          <p:nvPr/>
        </p:nvSpPr>
        <p:spPr bwMode="blackWhite">
          <a:xfrm>
            <a:off x="385528" y="5223799"/>
            <a:ext cx="490587" cy="250059"/>
          </a:xfrm>
          <a:prstGeom prst="rect">
            <a:avLst/>
          </a:prstGeom>
          <a:noFill/>
          <a:ln w="9525" algn="ctr">
            <a:noFill/>
            <a:miter lim="800000"/>
            <a:headEnd/>
            <a:tailEnd/>
          </a:ln>
        </p:spPr>
        <p:txBody>
          <a:bodyPr wrap="none" anchor="ctr"/>
          <a:lstStyle/>
          <a:p>
            <a:pPr marL="187325" indent="-187325" algn="r"/>
            <a:r>
              <a:rPr lang="pt-BR" sz="1400" dirty="0"/>
              <a:t>20</a:t>
            </a:r>
          </a:p>
        </p:txBody>
      </p:sp>
      <p:sp>
        <p:nvSpPr>
          <p:cNvPr id="7" name="Rectangle 15"/>
          <p:cNvSpPr>
            <a:spLocks noChangeArrowheads="1"/>
          </p:cNvSpPr>
          <p:nvPr/>
        </p:nvSpPr>
        <p:spPr bwMode="blackWhite">
          <a:xfrm>
            <a:off x="385528" y="4799215"/>
            <a:ext cx="490587" cy="250059"/>
          </a:xfrm>
          <a:prstGeom prst="rect">
            <a:avLst/>
          </a:prstGeom>
          <a:noFill/>
          <a:ln w="9525" algn="ctr">
            <a:noFill/>
            <a:miter lim="800000"/>
            <a:headEnd/>
            <a:tailEnd/>
          </a:ln>
        </p:spPr>
        <p:txBody>
          <a:bodyPr wrap="none" anchor="ctr"/>
          <a:lstStyle/>
          <a:p>
            <a:pPr marL="187325" indent="-187325" algn="r"/>
            <a:r>
              <a:rPr lang="pt-BR" sz="1400" dirty="0"/>
              <a:t>30</a:t>
            </a:r>
          </a:p>
        </p:txBody>
      </p:sp>
      <p:sp>
        <p:nvSpPr>
          <p:cNvPr id="8" name="Rectangle 16"/>
          <p:cNvSpPr>
            <a:spLocks noChangeArrowheads="1"/>
          </p:cNvSpPr>
          <p:nvPr/>
        </p:nvSpPr>
        <p:spPr bwMode="blackWhite">
          <a:xfrm>
            <a:off x="385528" y="4374634"/>
            <a:ext cx="490587" cy="250059"/>
          </a:xfrm>
          <a:prstGeom prst="rect">
            <a:avLst/>
          </a:prstGeom>
          <a:noFill/>
          <a:ln w="9525" algn="ctr">
            <a:noFill/>
            <a:miter lim="800000"/>
            <a:headEnd/>
            <a:tailEnd/>
          </a:ln>
        </p:spPr>
        <p:txBody>
          <a:bodyPr wrap="none" anchor="ctr"/>
          <a:lstStyle/>
          <a:p>
            <a:pPr marL="187325" indent="-187325" algn="r"/>
            <a:r>
              <a:rPr lang="pt-BR" sz="1400" dirty="0"/>
              <a:t>40</a:t>
            </a:r>
          </a:p>
        </p:txBody>
      </p:sp>
      <p:sp>
        <p:nvSpPr>
          <p:cNvPr id="9" name="Rectangle 17"/>
          <p:cNvSpPr>
            <a:spLocks noChangeArrowheads="1"/>
          </p:cNvSpPr>
          <p:nvPr/>
        </p:nvSpPr>
        <p:spPr bwMode="blackWhite">
          <a:xfrm>
            <a:off x="385528" y="3950052"/>
            <a:ext cx="490587" cy="250059"/>
          </a:xfrm>
          <a:prstGeom prst="rect">
            <a:avLst/>
          </a:prstGeom>
          <a:noFill/>
          <a:ln w="9525" algn="ctr">
            <a:noFill/>
            <a:miter lim="800000"/>
            <a:headEnd/>
            <a:tailEnd/>
          </a:ln>
        </p:spPr>
        <p:txBody>
          <a:bodyPr wrap="none" anchor="ctr"/>
          <a:lstStyle/>
          <a:p>
            <a:pPr marL="187325" indent="-187325" algn="r"/>
            <a:r>
              <a:rPr lang="pt-BR" sz="1400" dirty="0"/>
              <a:t>50</a:t>
            </a:r>
          </a:p>
        </p:txBody>
      </p:sp>
      <p:sp>
        <p:nvSpPr>
          <p:cNvPr id="11" name="Rectangle 19"/>
          <p:cNvSpPr>
            <a:spLocks noChangeArrowheads="1"/>
          </p:cNvSpPr>
          <p:nvPr/>
        </p:nvSpPr>
        <p:spPr bwMode="blackWhite">
          <a:xfrm>
            <a:off x="628125" y="6200868"/>
            <a:ext cx="6202048" cy="291756"/>
          </a:xfrm>
          <a:prstGeom prst="rect">
            <a:avLst/>
          </a:prstGeom>
          <a:noFill/>
          <a:ln w="9525" algn="ctr">
            <a:noFill/>
            <a:miter lim="800000"/>
            <a:headEnd/>
            <a:tailEnd/>
          </a:ln>
        </p:spPr>
        <p:txBody>
          <a:bodyPr wrap="none" anchor="ctr"/>
          <a:lstStyle/>
          <a:p>
            <a:pPr marL="187325" indent="-187325" algn="ctr"/>
            <a:r>
              <a:rPr lang="pt-BR" sz="1400" b="1" dirty="0"/>
              <a:t>Capacidade de transporte – milhões TEU*milhas/ano</a:t>
            </a:r>
          </a:p>
        </p:txBody>
      </p:sp>
      <p:sp>
        <p:nvSpPr>
          <p:cNvPr id="12" name="Rectangle 20"/>
          <p:cNvSpPr>
            <a:spLocks noChangeArrowheads="1"/>
          </p:cNvSpPr>
          <p:nvPr/>
        </p:nvSpPr>
        <p:spPr bwMode="blackWhite">
          <a:xfrm>
            <a:off x="1289228" y="5953334"/>
            <a:ext cx="490587" cy="250059"/>
          </a:xfrm>
          <a:prstGeom prst="rect">
            <a:avLst/>
          </a:prstGeom>
          <a:noFill/>
          <a:ln w="9525" algn="ctr">
            <a:noFill/>
            <a:miter lim="800000"/>
            <a:headEnd/>
            <a:tailEnd/>
          </a:ln>
        </p:spPr>
        <p:txBody>
          <a:bodyPr wrap="none" anchor="ctr"/>
          <a:lstStyle/>
          <a:p>
            <a:pPr marL="187325" indent="-187325"/>
            <a:r>
              <a:rPr lang="pt-BR" sz="1400" dirty="0"/>
              <a:t>110</a:t>
            </a:r>
          </a:p>
        </p:txBody>
      </p:sp>
      <p:sp>
        <p:nvSpPr>
          <p:cNvPr id="13" name="Rectangle 21"/>
          <p:cNvSpPr>
            <a:spLocks noChangeArrowheads="1"/>
          </p:cNvSpPr>
          <p:nvPr/>
        </p:nvSpPr>
        <p:spPr bwMode="blackWhite">
          <a:xfrm>
            <a:off x="4054362" y="5953334"/>
            <a:ext cx="490587" cy="250059"/>
          </a:xfrm>
          <a:prstGeom prst="rect">
            <a:avLst/>
          </a:prstGeom>
          <a:noFill/>
          <a:ln w="9525" algn="ctr">
            <a:noFill/>
            <a:miter lim="800000"/>
            <a:headEnd/>
            <a:tailEnd/>
          </a:ln>
        </p:spPr>
        <p:txBody>
          <a:bodyPr wrap="none" anchor="ctr"/>
          <a:lstStyle/>
          <a:p>
            <a:pPr marL="187325" indent="-187325"/>
            <a:r>
              <a:rPr lang="pt-BR" sz="1400"/>
              <a:t>150</a:t>
            </a:r>
          </a:p>
        </p:txBody>
      </p:sp>
      <p:sp>
        <p:nvSpPr>
          <p:cNvPr id="14" name="Rectangle 22"/>
          <p:cNvSpPr>
            <a:spLocks noChangeArrowheads="1"/>
          </p:cNvSpPr>
          <p:nvPr/>
        </p:nvSpPr>
        <p:spPr bwMode="blackWhite">
          <a:xfrm>
            <a:off x="3359557" y="5953334"/>
            <a:ext cx="490587" cy="250059"/>
          </a:xfrm>
          <a:prstGeom prst="rect">
            <a:avLst/>
          </a:prstGeom>
          <a:noFill/>
          <a:ln w="9525" algn="ctr">
            <a:noFill/>
            <a:miter lim="800000"/>
            <a:headEnd/>
            <a:tailEnd/>
          </a:ln>
        </p:spPr>
        <p:txBody>
          <a:bodyPr wrap="none" anchor="ctr"/>
          <a:lstStyle/>
          <a:p>
            <a:pPr marL="187325" indent="-187325"/>
            <a:r>
              <a:rPr lang="pt-BR" sz="1400" dirty="0"/>
              <a:t>140</a:t>
            </a:r>
          </a:p>
        </p:txBody>
      </p:sp>
      <p:sp>
        <p:nvSpPr>
          <p:cNvPr id="15" name="Rectangle 23"/>
          <p:cNvSpPr>
            <a:spLocks noChangeArrowheads="1"/>
          </p:cNvSpPr>
          <p:nvPr/>
        </p:nvSpPr>
        <p:spPr bwMode="blackWhite">
          <a:xfrm>
            <a:off x="2678839" y="5953334"/>
            <a:ext cx="490587" cy="250059"/>
          </a:xfrm>
          <a:prstGeom prst="rect">
            <a:avLst/>
          </a:prstGeom>
          <a:noFill/>
          <a:ln w="9525" algn="ctr">
            <a:noFill/>
            <a:miter lim="800000"/>
            <a:headEnd/>
            <a:tailEnd/>
          </a:ln>
        </p:spPr>
        <p:txBody>
          <a:bodyPr wrap="none" anchor="ctr"/>
          <a:lstStyle/>
          <a:p>
            <a:pPr marL="187325" indent="-187325"/>
            <a:r>
              <a:rPr lang="pt-BR" sz="1400" dirty="0"/>
              <a:t>130</a:t>
            </a:r>
          </a:p>
        </p:txBody>
      </p:sp>
      <p:sp>
        <p:nvSpPr>
          <p:cNvPr id="16" name="Rectangle 24"/>
          <p:cNvSpPr>
            <a:spLocks noChangeArrowheads="1"/>
          </p:cNvSpPr>
          <p:nvPr/>
        </p:nvSpPr>
        <p:spPr bwMode="blackWhite">
          <a:xfrm>
            <a:off x="1998122" y="5953334"/>
            <a:ext cx="490587" cy="250059"/>
          </a:xfrm>
          <a:prstGeom prst="rect">
            <a:avLst/>
          </a:prstGeom>
          <a:noFill/>
          <a:ln w="9525" algn="ctr">
            <a:noFill/>
            <a:miter lim="800000"/>
            <a:headEnd/>
            <a:tailEnd/>
          </a:ln>
        </p:spPr>
        <p:txBody>
          <a:bodyPr wrap="none" anchor="ctr"/>
          <a:lstStyle/>
          <a:p>
            <a:pPr marL="187325" indent="-187325"/>
            <a:r>
              <a:rPr lang="pt-BR" sz="1400" dirty="0"/>
              <a:t>120</a:t>
            </a:r>
          </a:p>
        </p:txBody>
      </p:sp>
      <p:sp>
        <p:nvSpPr>
          <p:cNvPr id="17" name="Rectangle 25"/>
          <p:cNvSpPr>
            <a:spLocks noChangeArrowheads="1"/>
          </p:cNvSpPr>
          <p:nvPr/>
        </p:nvSpPr>
        <p:spPr bwMode="blackWhite">
          <a:xfrm>
            <a:off x="4735079" y="5953334"/>
            <a:ext cx="490587" cy="250059"/>
          </a:xfrm>
          <a:prstGeom prst="rect">
            <a:avLst/>
          </a:prstGeom>
          <a:noFill/>
          <a:ln w="9525" algn="ctr">
            <a:noFill/>
            <a:miter lim="800000"/>
            <a:headEnd/>
            <a:tailEnd/>
          </a:ln>
        </p:spPr>
        <p:txBody>
          <a:bodyPr wrap="none" anchor="ctr"/>
          <a:lstStyle/>
          <a:p>
            <a:pPr marL="187325" indent="-187325"/>
            <a:r>
              <a:rPr lang="pt-BR" sz="1400"/>
              <a:t>160</a:t>
            </a:r>
          </a:p>
        </p:txBody>
      </p:sp>
      <p:sp>
        <p:nvSpPr>
          <p:cNvPr id="18" name="Rectangle 26"/>
          <p:cNvSpPr>
            <a:spLocks noChangeArrowheads="1"/>
          </p:cNvSpPr>
          <p:nvPr/>
        </p:nvSpPr>
        <p:spPr bwMode="blackWhite">
          <a:xfrm>
            <a:off x="5415797" y="5953334"/>
            <a:ext cx="490587" cy="250059"/>
          </a:xfrm>
          <a:prstGeom prst="rect">
            <a:avLst/>
          </a:prstGeom>
          <a:noFill/>
          <a:ln w="9525" algn="ctr">
            <a:noFill/>
            <a:miter lim="800000"/>
            <a:headEnd/>
            <a:tailEnd/>
          </a:ln>
        </p:spPr>
        <p:txBody>
          <a:bodyPr wrap="none" anchor="ctr"/>
          <a:lstStyle/>
          <a:p>
            <a:pPr marL="187325" indent="-187325"/>
            <a:r>
              <a:rPr lang="pt-BR" sz="1400" dirty="0"/>
              <a:t>170</a:t>
            </a:r>
          </a:p>
        </p:txBody>
      </p:sp>
      <p:sp>
        <p:nvSpPr>
          <p:cNvPr id="19" name="Rectangle 27"/>
          <p:cNvSpPr>
            <a:spLocks noChangeArrowheads="1"/>
          </p:cNvSpPr>
          <p:nvPr/>
        </p:nvSpPr>
        <p:spPr bwMode="blackWhite">
          <a:xfrm>
            <a:off x="385528" y="3525471"/>
            <a:ext cx="490587" cy="250059"/>
          </a:xfrm>
          <a:prstGeom prst="rect">
            <a:avLst/>
          </a:prstGeom>
          <a:noFill/>
          <a:ln w="9525" algn="ctr">
            <a:noFill/>
            <a:miter lim="800000"/>
            <a:headEnd/>
            <a:tailEnd/>
          </a:ln>
        </p:spPr>
        <p:txBody>
          <a:bodyPr wrap="none" anchor="ctr"/>
          <a:lstStyle/>
          <a:p>
            <a:pPr marL="187325" indent="-187325" algn="r"/>
            <a:r>
              <a:rPr lang="pt-BR" sz="1400" dirty="0"/>
              <a:t>60</a:t>
            </a:r>
          </a:p>
        </p:txBody>
      </p:sp>
      <p:sp>
        <p:nvSpPr>
          <p:cNvPr id="20" name="Rectangle 28"/>
          <p:cNvSpPr>
            <a:spLocks noChangeArrowheads="1"/>
          </p:cNvSpPr>
          <p:nvPr/>
        </p:nvSpPr>
        <p:spPr bwMode="blackWhite">
          <a:xfrm>
            <a:off x="385528" y="3100890"/>
            <a:ext cx="490587" cy="250059"/>
          </a:xfrm>
          <a:prstGeom prst="rect">
            <a:avLst/>
          </a:prstGeom>
          <a:noFill/>
          <a:ln w="9525" algn="ctr">
            <a:noFill/>
            <a:miter lim="800000"/>
            <a:headEnd/>
            <a:tailEnd/>
          </a:ln>
        </p:spPr>
        <p:txBody>
          <a:bodyPr wrap="none" anchor="ctr"/>
          <a:lstStyle/>
          <a:p>
            <a:pPr marL="187325" indent="-187325" algn="r"/>
            <a:r>
              <a:rPr lang="pt-BR" sz="1400" dirty="0"/>
              <a:t>70</a:t>
            </a:r>
          </a:p>
        </p:txBody>
      </p:sp>
      <p:sp>
        <p:nvSpPr>
          <p:cNvPr id="21" name="Line 31"/>
          <p:cNvSpPr>
            <a:spLocks noChangeShapeType="1"/>
          </p:cNvSpPr>
          <p:nvPr/>
        </p:nvSpPr>
        <p:spPr bwMode="blackWhite">
          <a:xfrm>
            <a:off x="2359918" y="3118416"/>
            <a:ext cx="167246" cy="2677719"/>
          </a:xfrm>
          <a:prstGeom prst="line">
            <a:avLst/>
          </a:prstGeom>
          <a:noFill/>
          <a:ln w="28575">
            <a:solidFill>
              <a:srgbClr val="F30D0D"/>
            </a:solidFill>
            <a:round/>
            <a:headEnd/>
            <a:tailEnd/>
          </a:ln>
        </p:spPr>
        <p:txBody>
          <a:bodyPr anchor="ctr"/>
          <a:lstStyle/>
          <a:p>
            <a:endParaRPr lang="pt-BR"/>
          </a:p>
        </p:txBody>
      </p:sp>
      <p:sp>
        <p:nvSpPr>
          <p:cNvPr id="22" name="Line 32"/>
          <p:cNvSpPr>
            <a:spLocks noChangeShapeType="1"/>
          </p:cNvSpPr>
          <p:nvPr/>
        </p:nvSpPr>
        <p:spPr bwMode="blackWhite">
          <a:xfrm>
            <a:off x="6081104" y="1736982"/>
            <a:ext cx="167246" cy="2677719"/>
          </a:xfrm>
          <a:prstGeom prst="line">
            <a:avLst/>
          </a:prstGeom>
          <a:noFill/>
          <a:ln w="28575">
            <a:solidFill>
              <a:srgbClr val="C00000"/>
            </a:solidFill>
            <a:round/>
            <a:headEnd/>
            <a:tailEnd/>
          </a:ln>
        </p:spPr>
        <p:txBody>
          <a:bodyPr anchor="ctr"/>
          <a:lstStyle/>
          <a:p>
            <a:endParaRPr lang="pt-BR"/>
          </a:p>
        </p:txBody>
      </p:sp>
      <p:sp>
        <p:nvSpPr>
          <p:cNvPr id="27" name="AutoShape 39"/>
          <p:cNvSpPr>
            <a:spLocks noChangeArrowheads="1"/>
          </p:cNvSpPr>
          <p:nvPr/>
        </p:nvSpPr>
        <p:spPr bwMode="blackWhite">
          <a:xfrm>
            <a:off x="5007953" y="2184904"/>
            <a:ext cx="1010905" cy="552214"/>
          </a:xfrm>
          <a:prstGeom prst="rightArrow">
            <a:avLst>
              <a:gd name="adj1" fmla="val 50000"/>
              <a:gd name="adj2" fmla="val 42767"/>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lIns="36000" tIns="36000" rIns="36000" bIns="36000" anchor="ctr"/>
          <a:lstStyle/>
          <a:p>
            <a:pPr indent="-144000" algn="ctr">
              <a:spcAft>
                <a:spcPts val="600"/>
              </a:spcAft>
              <a:defRPr/>
            </a:pPr>
            <a:r>
              <a:rPr lang="pt-BR" sz="1200" b="1" dirty="0"/>
              <a:t>Frete 2</a:t>
            </a:r>
          </a:p>
        </p:txBody>
      </p:sp>
      <p:sp>
        <p:nvSpPr>
          <p:cNvPr id="28" name="Line 40"/>
          <p:cNvSpPr>
            <a:spLocks noChangeShapeType="1"/>
          </p:cNvSpPr>
          <p:nvPr/>
        </p:nvSpPr>
        <p:spPr bwMode="blackWhite">
          <a:xfrm flipV="1">
            <a:off x="6139305" y="1844823"/>
            <a:ext cx="25422" cy="4056905"/>
          </a:xfrm>
          <a:prstGeom prst="line">
            <a:avLst/>
          </a:prstGeom>
          <a:noFill/>
          <a:ln w="28575">
            <a:solidFill>
              <a:schemeClr val="bg1">
                <a:lumMod val="65000"/>
              </a:schemeClr>
            </a:solidFill>
            <a:prstDash val="dash"/>
            <a:round/>
            <a:headEnd/>
            <a:tailEnd/>
          </a:ln>
        </p:spPr>
        <p:txBody>
          <a:bodyPr anchor="ctr"/>
          <a:lstStyle/>
          <a:p>
            <a:endParaRPr lang="pt-BR">
              <a:ln w="6350">
                <a:solidFill>
                  <a:schemeClr val="tx1"/>
                </a:solidFill>
              </a:ln>
            </a:endParaRPr>
          </a:p>
        </p:txBody>
      </p:sp>
      <p:sp>
        <p:nvSpPr>
          <p:cNvPr id="29" name="Text Box 41"/>
          <p:cNvSpPr txBox="1">
            <a:spLocks noChangeArrowheads="1"/>
          </p:cNvSpPr>
          <p:nvPr/>
        </p:nvSpPr>
        <p:spPr bwMode="blackWhite">
          <a:xfrm>
            <a:off x="5252672" y="4802295"/>
            <a:ext cx="1819053" cy="523220"/>
          </a:xfrm>
          <a:prstGeom prst="rect">
            <a:avLst/>
          </a:prstGeom>
          <a:noFill/>
          <a:ln w="9525" algn="ctr">
            <a:noFill/>
            <a:miter lim="800000"/>
            <a:headEnd/>
            <a:tailEnd/>
          </a:ln>
        </p:spPr>
        <p:txBody>
          <a:bodyPr wrap="square">
            <a:spAutoFit/>
          </a:bodyPr>
          <a:lstStyle/>
          <a:p>
            <a:pPr algn="l"/>
            <a:r>
              <a:rPr lang="pt-BR" sz="1400" b="1" dirty="0"/>
              <a:t>Limite de capacidade</a:t>
            </a:r>
          </a:p>
        </p:txBody>
      </p:sp>
      <p:sp>
        <p:nvSpPr>
          <p:cNvPr id="31" name="Rectangle 28"/>
          <p:cNvSpPr>
            <a:spLocks noChangeArrowheads="1"/>
          </p:cNvSpPr>
          <p:nvPr/>
        </p:nvSpPr>
        <p:spPr bwMode="blackWhite">
          <a:xfrm>
            <a:off x="385528" y="2676308"/>
            <a:ext cx="490587" cy="250059"/>
          </a:xfrm>
          <a:prstGeom prst="rect">
            <a:avLst/>
          </a:prstGeom>
          <a:noFill/>
          <a:ln w="9525" algn="ctr">
            <a:noFill/>
            <a:miter lim="800000"/>
            <a:headEnd/>
            <a:tailEnd/>
          </a:ln>
        </p:spPr>
        <p:txBody>
          <a:bodyPr wrap="none" anchor="ctr"/>
          <a:lstStyle/>
          <a:p>
            <a:pPr marL="187325" indent="-187325" algn="r"/>
            <a:r>
              <a:rPr lang="pt-BR" sz="1400" dirty="0"/>
              <a:t>80</a:t>
            </a:r>
          </a:p>
        </p:txBody>
      </p:sp>
      <p:sp>
        <p:nvSpPr>
          <p:cNvPr id="32" name="Rectangle 28"/>
          <p:cNvSpPr>
            <a:spLocks noChangeArrowheads="1"/>
          </p:cNvSpPr>
          <p:nvPr/>
        </p:nvSpPr>
        <p:spPr bwMode="blackWhite">
          <a:xfrm>
            <a:off x="385528" y="2251727"/>
            <a:ext cx="490587" cy="250059"/>
          </a:xfrm>
          <a:prstGeom prst="rect">
            <a:avLst/>
          </a:prstGeom>
          <a:noFill/>
          <a:ln w="9525" algn="ctr">
            <a:noFill/>
            <a:miter lim="800000"/>
            <a:headEnd/>
            <a:tailEnd/>
          </a:ln>
        </p:spPr>
        <p:txBody>
          <a:bodyPr wrap="none" anchor="ctr"/>
          <a:lstStyle/>
          <a:p>
            <a:pPr marL="187325" indent="-187325" algn="r"/>
            <a:r>
              <a:rPr lang="pt-BR" sz="1400" dirty="0"/>
              <a:t>90</a:t>
            </a:r>
          </a:p>
        </p:txBody>
      </p:sp>
      <p:sp>
        <p:nvSpPr>
          <p:cNvPr id="33" name="Rectangle 28"/>
          <p:cNvSpPr>
            <a:spLocks noChangeArrowheads="1"/>
          </p:cNvSpPr>
          <p:nvPr/>
        </p:nvSpPr>
        <p:spPr bwMode="blackWhite">
          <a:xfrm>
            <a:off x="385528" y="1827146"/>
            <a:ext cx="490587" cy="250059"/>
          </a:xfrm>
          <a:prstGeom prst="rect">
            <a:avLst/>
          </a:prstGeom>
          <a:noFill/>
          <a:ln w="9525" algn="ctr">
            <a:noFill/>
            <a:miter lim="800000"/>
            <a:headEnd/>
            <a:tailEnd/>
          </a:ln>
        </p:spPr>
        <p:txBody>
          <a:bodyPr wrap="none" anchor="ctr"/>
          <a:lstStyle/>
          <a:p>
            <a:pPr marL="187325" indent="-187325" algn="r"/>
            <a:r>
              <a:rPr lang="pt-BR" sz="1400" dirty="0"/>
              <a:t>100</a:t>
            </a:r>
          </a:p>
        </p:txBody>
      </p:sp>
      <p:sp>
        <p:nvSpPr>
          <p:cNvPr id="40" name="Line 31"/>
          <p:cNvSpPr>
            <a:spLocks noChangeShapeType="1"/>
          </p:cNvSpPr>
          <p:nvPr/>
        </p:nvSpPr>
        <p:spPr bwMode="blackWhite">
          <a:xfrm>
            <a:off x="3600313" y="2768552"/>
            <a:ext cx="167246" cy="2677719"/>
          </a:xfrm>
          <a:prstGeom prst="line">
            <a:avLst/>
          </a:prstGeom>
          <a:noFill/>
          <a:ln w="28575">
            <a:solidFill>
              <a:srgbClr val="F30D0D"/>
            </a:solidFill>
            <a:prstDash val="sysDash"/>
            <a:round/>
            <a:headEnd/>
            <a:tailEnd/>
          </a:ln>
        </p:spPr>
        <p:txBody>
          <a:bodyPr anchor="ctr"/>
          <a:lstStyle/>
          <a:p>
            <a:endParaRPr lang="pt-BR"/>
          </a:p>
        </p:txBody>
      </p:sp>
      <p:sp>
        <p:nvSpPr>
          <p:cNvPr id="41" name="Line 31"/>
          <p:cNvSpPr>
            <a:spLocks noChangeShapeType="1"/>
          </p:cNvSpPr>
          <p:nvPr/>
        </p:nvSpPr>
        <p:spPr bwMode="blackWhite">
          <a:xfrm>
            <a:off x="4840708" y="2457712"/>
            <a:ext cx="167246" cy="2677719"/>
          </a:xfrm>
          <a:prstGeom prst="line">
            <a:avLst/>
          </a:prstGeom>
          <a:noFill/>
          <a:ln w="28575">
            <a:solidFill>
              <a:srgbClr val="F30D0D"/>
            </a:solidFill>
            <a:prstDash val="sysDash"/>
            <a:round/>
            <a:headEnd/>
            <a:tailEnd/>
          </a:ln>
        </p:spPr>
        <p:txBody>
          <a:bodyPr anchor="ctr"/>
          <a:lstStyle/>
          <a:p>
            <a:endParaRPr lang="pt-BR"/>
          </a:p>
        </p:txBody>
      </p:sp>
      <p:sp>
        <p:nvSpPr>
          <p:cNvPr id="39" name="Seta para a direita 38"/>
          <p:cNvSpPr/>
          <p:nvPr/>
        </p:nvSpPr>
        <p:spPr>
          <a:xfrm>
            <a:off x="2945795" y="2844852"/>
            <a:ext cx="2301534" cy="1431105"/>
          </a:xfrm>
          <a:prstGeom prst="rightArrow">
            <a:avLst>
              <a:gd name="adj1" fmla="val 72808"/>
              <a:gd name="adj2" fmla="val 50000"/>
            </a:avLst>
          </a:prstGeom>
          <a:solidFill>
            <a:schemeClr val="bg1"/>
          </a:solidFill>
          <a:ln>
            <a:solidFill>
              <a:schemeClr val="tx1">
                <a:lumMod val="50000"/>
                <a:lumOff val="50000"/>
              </a:schemeClr>
            </a:solidFill>
            <a:prstDash val="dash"/>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solidFill>
                  <a:schemeClr val="tx1"/>
                </a:solidFill>
              </a:rPr>
              <a:t>Aumento da velocidade dos navios</a:t>
            </a:r>
          </a:p>
          <a:p>
            <a:pPr algn="l">
              <a:spcAft>
                <a:spcPts val="600"/>
              </a:spcAft>
            </a:pPr>
            <a:r>
              <a:rPr lang="pt-BR" sz="1200" dirty="0"/>
              <a:t>Aumento do nível de utilização da frota</a:t>
            </a:r>
            <a:endParaRPr lang="pt-BR" sz="1200" dirty="0">
              <a:solidFill>
                <a:schemeClr val="tx1"/>
              </a:solidFill>
            </a:endParaRPr>
          </a:p>
        </p:txBody>
      </p:sp>
      <p:sp>
        <p:nvSpPr>
          <p:cNvPr id="26" name="AutoShape 38"/>
          <p:cNvSpPr>
            <a:spLocks noChangeArrowheads="1"/>
          </p:cNvSpPr>
          <p:nvPr/>
        </p:nvSpPr>
        <p:spPr bwMode="blackWhite">
          <a:xfrm>
            <a:off x="1342108" y="2926367"/>
            <a:ext cx="1010905" cy="552214"/>
          </a:xfrm>
          <a:prstGeom prst="rightArrow">
            <a:avLst>
              <a:gd name="adj1" fmla="val 50000"/>
              <a:gd name="adj2" fmla="val 42767"/>
            </a:avLst>
          </a:prstGeom>
          <a:gradFill>
            <a:gsLst>
              <a:gs pos="0">
                <a:schemeClr val="accent3"/>
              </a:gs>
              <a:gs pos="50000">
                <a:schemeClr val="accent4"/>
              </a:gs>
              <a:gs pos="100000">
                <a:schemeClr val="accent3"/>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lIns="36000" tIns="36000" rIns="36000" bIns="36000" anchor="ctr"/>
          <a:lstStyle/>
          <a:p>
            <a:pPr indent="-144000" algn="ctr">
              <a:spcAft>
                <a:spcPts val="600"/>
              </a:spcAft>
              <a:defRPr/>
            </a:pPr>
            <a:r>
              <a:rPr lang="pt-BR" sz="1200" b="1" dirty="0"/>
              <a:t>Frete 1</a:t>
            </a:r>
          </a:p>
        </p:txBody>
      </p:sp>
      <p:grpSp>
        <p:nvGrpSpPr>
          <p:cNvPr id="62" name="Grupo 61"/>
          <p:cNvGrpSpPr/>
          <p:nvPr/>
        </p:nvGrpSpPr>
        <p:grpSpPr>
          <a:xfrm>
            <a:off x="9051340" y="309740"/>
            <a:ext cx="790342" cy="728197"/>
            <a:chOff x="3391676" y="1916832"/>
            <a:chExt cx="3290887" cy="3032125"/>
          </a:xfrm>
        </p:grpSpPr>
        <p:sp>
          <p:nvSpPr>
            <p:cNvPr id="63"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64"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65"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66"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sp>
        <p:nvSpPr>
          <p:cNvPr id="3" name="Forma livre 2"/>
          <p:cNvSpPr/>
          <p:nvPr/>
        </p:nvSpPr>
        <p:spPr>
          <a:xfrm>
            <a:off x="1420586" y="1681843"/>
            <a:ext cx="4718719" cy="4049486"/>
          </a:xfrm>
          <a:custGeom>
            <a:avLst/>
            <a:gdLst>
              <a:gd name="connsiteX0" fmla="*/ 0 w 4718719"/>
              <a:gd name="connsiteY0" fmla="*/ 4049486 h 4049486"/>
              <a:gd name="connsiteX1" fmla="*/ 2416628 w 4718719"/>
              <a:gd name="connsiteY1" fmla="*/ 3592286 h 4049486"/>
              <a:gd name="connsiteX2" fmla="*/ 4016828 w 4718719"/>
              <a:gd name="connsiteY2" fmla="*/ 2677886 h 4049486"/>
              <a:gd name="connsiteX3" fmla="*/ 4669971 w 4718719"/>
              <a:gd name="connsiteY3" fmla="*/ 1159328 h 4049486"/>
              <a:gd name="connsiteX4" fmla="*/ 4620985 w 4718719"/>
              <a:gd name="connsiteY4" fmla="*/ 0 h 404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8719" h="4049486">
                <a:moveTo>
                  <a:pt x="0" y="4049486"/>
                </a:moveTo>
                <a:cubicBezTo>
                  <a:pt x="873578" y="3935186"/>
                  <a:pt x="1747157" y="3820886"/>
                  <a:pt x="2416628" y="3592286"/>
                </a:cubicBezTo>
                <a:cubicBezTo>
                  <a:pt x="3086099" y="3363686"/>
                  <a:pt x="3641271" y="3083379"/>
                  <a:pt x="4016828" y="2677886"/>
                </a:cubicBezTo>
                <a:cubicBezTo>
                  <a:pt x="4392385" y="2272393"/>
                  <a:pt x="4569278" y="1605642"/>
                  <a:pt x="4669971" y="1159328"/>
                </a:cubicBezTo>
                <a:cubicBezTo>
                  <a:pt x="4770664" y="713014"/>
                  <a:pt x="4695824" y="356507"/>
                  <a:pt x="4620985" y="0"/>
                </a:cubicBezTo>
              </a:path>
            </a:pathLst>
          </a:custGeom>
          <a:noFill/>
          <a:ln w="28575">
            <a:solidFill>
              <a:schemeClr val="accent1">
                <a:lumMod val="90000"/>
              </a:schemeClr>
            </a:solidFill>
          </a:ln>
          <a:effectLst/>
        </p:spPr>
        <p:txBody>
          <a:bodyPr rtlCol="0" anchor="ctr"/>
          <a:lstStyle/>
          <a:p>
            <a:pPr algn="ctr"/>
            <a:endParaRPr lang="pt-BR"/>
          </a:p>
        </p:txBody>
      </p:sp>
      <p:sp>
        <p:nvSpPr>
          <p:cNvPr id="58" name="Elipse 57"/>
          <p:cNvSpPr/>
          <p:nvPr/>
        </p:nvSpPr>
        <p:spPr>
          <a:xfrm>
            <a:off x="2431926" y="5453239"/>
            <a:ext cx="136001" cy="136001"/>
          </a:xfrm>
          <a:prstGeom prst="ellipse">
            <a:avLst/>
          </a:prstGeom>
          <a:solidFill>
            <a:srgbClr val="FFC000"/>
          </a:solidFill>
          <a:ln>
            <a:solidFill>
              <a:srgbClr val="FF000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9" name="Elipse 58"/>
          <p:cNvSpPr/>
          <p:nvPr/>
        </p:nvSpPr>
        <p:spPr>
          <a:xfrm>
            <a:off x="6076341" y="2393011"/>
            <a:ext cx="136001" cy="136001"/>
          </a:xfrm>
          <a:prstGeom prst="ellipse">
            <a:avLst/>
          </a:prstGeom>
          <a:solidFill>
            <a:srgbClr val="FFC000"/>
          </a:solidFill>
          <a:ln>
            <a:solidFill>
              <a:srgbClr val="FF000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 name="CaixaDeTexto 3"/>
          <p:cNvSpPr txBox="1"/>
          <p:nvPr/>
        </p:nvSpPr>
        <p:spPr>
          <a:xfrm>
            <a:off x="1534521" y="1914033"/>
            <a:ext cx="1634905" cy="1010911"/>
          </a:xfrm>
          <a:prstGeom prst="rect">
            <a:avLst/>
          </a:prstGeom>
          <a:noFill/>
          <a:ln>
            <a:noFill/>
          </a:ln>
        </p:spPr>
        <p:txBody>
          <a:bodyPr wrap="square" lIns="72000" tIns="36000" rIns="72000" bIns="36000" rtlCol="0" anchor="t">
            <a:noAutofit/>
          </a:bodyPr>
          <a:lstStyle/>
          <a:p>
            <a:pPr algn="ctr">
              <a:spcAft>
                <a:spcPts val="600"/>
              </a:spcAft>
            </a:pPr>
            <a:r>
              <a:rPr lang="pt-BR" sz="1100" dirty="0">
                <a:solidFill>
                  <a:srgbClr val="FF0000"/>
                </a:solidFill>
              </a:rPr>
              <a:t>Embarcadores compram a mesma quantidade de transporte independente do preço</a:t>
            </a:r>
          </a:p>
        </p:txBody>
      </p:sp>
      <p:sp>
        <p:nvSpPr>
          <p:cNvPr id="51" name="Text Box 41"/>
          <p:cNvSpPr txBox="1">
            <a:spLocks noChangeArrowheads="1"/>
          </p:cNvSpPr>
          <p:nvPr/>
        </p:nvSpPr>
        <p:spPr bwMode="blackWhite">
          <a:xfrm>
            <a:off x="3021655" y="4756128"/>
            <a:ext cx="1819053" cy="307777"/>
          </a:xfrm>
          <a:prstGeom prst="rect">
            <a:avLst/>
          </a:prstGeom>
          <a:noFill/>
          <a:ln w="9525" algn="ctr">
            <a:noFill/>
            <a:miter lim="800000"/>
            <a:headEnd/>
            <a:tailEnd/>
          </a:ln>
        </p:spPr>
        <p:txBody>
          <a:bodyPr wrap="square">
            <a:spAutoFit/>
          </a:bodyPr>
          <a:lstStyle/>
          <a:p>
            <a:pPr algn="l"/>
            <a:r>
              <a:rPr lang="pt-BR" sz="1400" b="1" dirty="0"/>
              <a:t>Custos variáveis</a:t>
            </a:r>
          </a:p>
        </p:txBody>
      </p:sp>
      <p:sp>
        <p:nvSpPr>
          <p:cNvPr id="23" name="Espaço Reservado para Número de Slide 22"/>
          <p:cNvSpPr>
            <a:spLocks noGrp="1"/>
          </p:cNvSpPr>
          <p:nvPr>
            <p:ph type="sldNum" sz="quarter" idx="12"/>
          </p:nvPr>
        </p:nvSpPr>
        <p:spPr/>
        <p:txBody>
          <a:bodyPr/>
          <a:lstStyle/>
          <a:p>
            <a:pPr>
              <a:defRPr/>
            </a:pPr>
            <a:fld id="{2CA237A7-5AEA-4DAA-AF89-B8C62B227187}" type="slidenum">
              <a:rPr lang="pt-BR" smtClean="0"/>
              <a:pPr>
                <a:defRPr/>
              </a:pPr>
              <a:t>23</a:t>
            </a:fld>
            <a:endParaRPr lang="pt-BR" dirty="0"/>
          </a:p>
        </p:txBody>
      </p:sp>
    </p:spTree>
    <p:extLst>
      <p:ext uri="{BB962C8B-B14F-4D97-AF65-F5344CB8AC3E}">
        <p14:creationId xmlns:p14="http://schemas.microsoft.com/office/powerpoint/2010/main" val="1514823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42852"/>
            <a:ext cx="9505950" cy="637364"/>
          </a:xfrm>
        </p:spPr>
        <p:txBody>
          <a:bodyPr/>
          <a:lstStyle/>
          <a:p>
            <a:r>
              <a:rPr lang="pt-BR" dirty="0"/>
              <a:t>Uma indústria de </a:t>
            </a:r>
            <a:r>
              <a:rPr lang="pt-BR" dirty="0">
                <a:solidFill>
                  <a:srgbClr val="C00000"/>
                </a:solidFill>
              </a:rPr>
              <a:t>altos custos fixos </a:t>
            </a:r>
            <a:r>
              <a:rPr lang="pt-BR" dirty="0"/>
              <a:t>pode sofrer quedas pronunciadas na competição por cargas – que é o que ocorre nos ciclos de baixa</a:t>
            </a:r>
          </a:p>
        </p:txBody>
      </p:sp>
      <p:sp>
        <p:nvSpPr>
          <p:cNvPr id="43" name="Retângulo de cantos arredondados 42"/>
          <p:cNvSpPr/>
          <p:nvPr/>
        </p:nvSpPr>
        <p:spPr>
          <a:xfrm>
            <a:off x="199678" y="5275764"/>
            <a:ext cx="9559930" cy="1225070"/>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77800" indent="-177800">
              <a:spcBef>
                <a:spcPct val="20000"/>
              </a:spcBef>
              <a:buFontTx/>
              <a:buChar char="•"/>
              <a:defRPr/>
            </a:pPr>
            <a:r>
              <a:rPr lang="pt-BR" sz="1400" dirty="0"/>
              <a:t>Quanto maior a porcentagem dos custos fixos em relação aos custos totais maior a variação dos fretes. </a:t>
            </a:r>
          </a:p>
          <a:p>
            <a:pPr marL="177800" indent="-177800">
              <a:spcBef>
                <a:spcPct val="20000"/>
              </a:spcBef>
              <a:buFontTx/>
              <a:buChar char="•"/>
              <a:defRPr/>
            </a:pPr>
            <a:r>
              <a:rPr lang="pt-BR" sz="1400" dirty="0"/>
              <a:t>Esta é uma característica de todo o setor de transportes </a:t>
            </a:r>
          </a:p>
          <a:p>
            <a:pPr marL="177800" indent="-177800">
              <a:spcBef>
                <a:spcPct val="20000"/>
              </a:spcBef>
              <a:buFontTx/>
              <a:buChar char="•"/>
              <a:defRPr/>
            </a:pPr>
            <a:r>
              <a:rPr lang="pt-BR" sz="1400" b="1" dirty="0"/>
              <a:t>No </a:t>
            </a:r>
            <a:r>
              <a:rPr lang="pt-BR" sz="1400" b="1" dirty="0" err="1"/>
              <a:t>Tramp</a:t>
            </a:r>
            <a:r>
              <a:rPr lang="pt-BR" sz="1400" b="1" dirty="0"/>
              <a:t>, se o armador não cobre os custos variáveis ele não opera (</a:t>
            </a:r>
            <a:r>
              <a:rPr lang="pt-BR" sz="1400" b="1" dirty="0" err="1"/>
              <a:t>lay-up</a:t>
            </a:r>
            <a:r>
              <a:rPr lang="pt-BR" sz="1400" b="1" dirty="0"/>
              <a:t>)</a:t>
            </a:r>
            <a:endParaRPr lang="pt-BR" sz="1400" dirty="0"/>
          </a:p>
          <a:p>
            <a:pPr marL="177800" indent="-177800">
              <a:spcBef>
                <a:spcPct val="20000"/>
              </a:spcBef>
              <a:buFontTx/>
              <a:buChar char="•"/>
              <a:defRPr/>
            </a:pPr>
            <a:r>
              <a:rPr lang="pt-BR" sz="1400" b="1" dirty="0"/>
              <a:t>No </a:t>
            </a:r>
            <a:r>
              <a:rPr lang="pt-BR" sz="1400" b="1" dirty="0" err="1"/>
              <a:t>Liner</a:t>
            </a:r>
            <a:r>
              <a:rPr lang="pt-BR" sz="1400" b="1" dirty="0"/>
              <a:t>, os custos de operação (navio e porto) se tornam fixos no esforço de continuidade dos serviços e o armador  acaba aceitando a carga a níveis muito baixos para manter os clientes</a:t>
            </a:r>
          </a:p>
        </p:txBody>
      </p:sp>
      <p:sp>
        <p:nvSpPr>
          <p:cNvPr id="44" name="Triângulo isósceles 43"/>
          <p:cNvSpPr/>
          <p:nvPr/>
        </p:nvSpPr>
        <p:spPr>
          <a:xfrm rot="10800000">
            <a:off x="880241" y="4941168"/>
            <a:ext cx="8280000" cy="154757"/>
          </a:xfrm>
          <a:prstGeom prst="triangle">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buFont typeface="Arial" pitchFamily="34" charset="0"/>
              <a:buChar char="•"/>
            </a:pPr>
            <a:endParaRPr lang="pt-BR" dirty="0">
              <a:solidFill>
                <a:schemeClr val="tx1"/>
              </a:solidFill>
            </a:endParaRPr>
          </a:p>
        </p:txBody>
      </p:sp>
      <p:sp>
        <p:nvSpPr>
          <p:cNvPr id="34" name="CaixaDeTexto 33"/>
          <p:cNvSpPr txBox="1"/>
          <p:nvPr/>
        </p:nvSpPr>
        <p:spPr>
          <a:xfrm>
            <a:off x="22984" y="6500834"/>
            <a:ext cx="2571768" cy="357166"/>
          </a:xfrm>
          <a:prstGeom prst="rect">
            <a:avLst/>
          </a:prstGeom>
          <a:noFill/>
          <a:ln>
            <a:noFill/>
          </a:ln>
        </p:spPr>
        <p:txBody>
          <a:bodyPr wrap="none" lIns="72000" tIns="36000" rIns="72000" bIns="36000" rtlCol="0" anchor="b">
            <a:noAutofit/>
          </a:bodyPr>
          <a:lstStyle/>
          <a:p>
            <a:pPr>
              <a:spcAft>
                <a:spcPts val="600"/>
              </a:spcAft>
            </a:pPr>
            <a:r>
              <a:rPr lang="en-US" sz="1100"/>
              <a:t>Fonte: CEGN</a:t>
            </a:r>
            <a:endParaRPr lang="pt-BR" sz="1100" dirty="0" err="1"/>
          </a:p>
        </p:txBody>
      </p:sp>
      <p:grpSp>
        <p:nvGrpSpPr>
          <p:cNvPr id="60" name="Grupo 59"/>
          <p:cNvGrpSpPr/>
          <p:nvPr/>
        </p:nvGrpSpPr>
        <p:grpSpPr>
          <a:xfrm>
            <a:off x="9051340" y="309740"/>
            <a:ext cx="790342" cy="728197"/>
            <a:chOff x="3391676" y="1916832"/>
            <a:chExt cx="3290887" cy="3032125"/>
          </a:xfrm>
        </p:grpSpPr>
        <p:sp>
          <p:nvSpPr>
            <p:cNvPr id="61"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62"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63"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64"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86" y="3142486"/>
            <a:ext cx="2188460" cy="136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 explicativo em forma de nuvem 3"/>
          <p:cNvSpPr/>
          <p:nvPr/>
        </p:nvSpPr>
        <p:spPr>
          <a:xfrm>
            <a:off x="487710" y="1487236"/>
            <a:ext cx="1944216" cy="1417819"/>
          </a:xfrm>
          <a:prstGeom prst="cloudCallout">
            <a:avLst>
              <a:gd name="adj1" fmla="val 34798"/>
              <a:gd name="adj2" fmla="val 73775"/>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lnSpc>
                <a:spcPts val="1500"/>
              </a:lnSpc>
            </a:pPr>
            <a:r>
              <a:rPr lang="pt-BR" sz="1600" dirty="0"/>
              <a:t>Só saio de casa se conseguir pagar a gasolina...</a:t>
            </a:r>
            <a:endParaRPr lang="pt-BR" sz="1600" dirty="0">
              <a:solidFill>
                <a:schemeClr val="tx1"/>
              </a:solidFill>
            </a:endParaRPr>
          </a:p>
        </p:txBody>
      </p:sp>
      <p:graphicFrame>
        <p:nvGraphicFramePr>
          <p:cNvPr id="53" name="Gráfico 52"/>
          <p:cNvGraphicFramePr/>
          <p:nvPr>
            <p:extLst>
              <p:ext uri="{D42A27DB-BD31-4B8C-83A1-F6EECF244321}">
                <p14:modId xmlns:p14="http://schemas.microsoft.com/office/powerpoint/2010/main" val="19917195"/>
              </p:ext>
            </p:extLst>
          </p:nvPr>
        </p:nvGraphicFramePr>
        <p:xfrm>
          <a:off x="4664174" y="1528578"/>
          <a:ext cx="3600399" cy="3480131"/>
        </p:xfrm>
        <a:graphic>
          <a:graphicData uri="http://schemas.openxmlformats.org/drawingml/2006/chart">
            <c:chart xmlns:c="http://schemas.openxmlformats.org/drawingml/2006/chart" xmlns:r="http://schemas.openxmlformats.org/officeDocument/2006/relationships" r:id="rId3"/>
          </a:graphicData>
        </a:graphic>
      </p:graphicFrame>
      <p:sp>
        <p:nvSpPr>
          <p:cNvPr id="59" name="CaixaDeTexto 58"/>
          <p:cNvSpPr txBox="1"/>
          <p:nvPr/>
        </p:nvSpPr>
        <p:spPr>
          <a:xfrm>
            <a:off x="5020241" y="1289313"/>
            <a:ext cx="3480593" cy="291596"/>
          </a:xfrm>
          <a:prstGeom prst="rect">
            <a:avLst/>
          </a:prstGeom>
          <a:noFill/>
          <a:ln>
            <a:noFill/>
          </a:ln>
        </p:spPr>
        <p:txBody>
          <a:bodyPr wrap="square" lIns="72000" tIns="36000" rIns="72000" bIns="36000" rtlCol="0" anchor="t">
            <a:noAutofit/>
          </a:bodyPr>
          <a:lstStyle/>
          <a:p>
            <a:pPr>
              <a:spcAft>
                <a:spcPts val="600"/>
              </a:spcAft>
            </a:pPr>
            <a:r>
              <a:rPr lang="pt-BR" sz="1400" b="1" u="sng" dirty="0"/>
              <a:t>Comparação ente operações  com custos fixos diferentes </a:t>
            </a:r>
            <a:r>
              <a:rPr lang="pt-BR" sz="1400" u="sng" dirty="0"/>
              <a:t>(diferentes alavancagens)</a:t>
            </a:r>
          </a:p>
        </p:txBody>
      </p:sp>
      <p:cxnSp>
        <p:nvCxnSpPr>
          <p:cNvPr id="65" name="Conector reto 64"/>
          <p:cNvCxnSpPr/>
          <p:nvPr/>
        </p:nvCxnSpPr>
        <p:spPr>
          <a:xfrm flipV="1">
            <a:off x="4298812" y="3789040"/>
            <a:ext cx="3937187" cy="798"/>
          </a:xfrm>
          <a:prstGeom prst="line">
            <a:avLst/>
          </a:prstGeom>
          <a:ln>
            <a:solidFill>
              <a:schemeClr val="tx1">
                <a:lumMod val="50000"/>
                <a:lumOff val="5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a:off x="6104334" y="2721385"/>
            <a:ext cx="0" cy="1104418"/>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flipV="1">
            <a:off x="7402260" y="2708920"/>
            <a:ext cx="428483" cy="798"/>
          </a:xfrm>
          <a:prstGeom prst="line">
            <a:avLst/>
          </a:prstGeom>
          <a:ln>
            <a:solidFill>
              <a:schemeClr val="tx1">
                <a:lumMod val="50000"/>
                <a:lumOff val="5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6" name="Conector de seta reta 75"/>
          <p:cNvCxnSpPr>
            <a:endCxn id="84" idx="1"/>
          </p:cNvCxnSpPr>
          <p:nvPr/>
        </p:nvCxnSpPr>
        <p:spPr>
          <a:xfrm flipH="1">
            <a:off x="7760518" y="2708920"/>
            <a:ext cx="16448" cy="661728"/>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79" name="CaixaDeTexto 78"/>
          <p:cNvSpPr txBox="1"/>
          <p:nvPr/>
        </p:nvSpPr>
        <p:spPr>
          <a:xfrm>
            <a:off x="4874876" y="2196145"/>
            <a:ext cx="1152128" cy="384952"/>
          </a:xfrm>
          <a:prstGeom prst="rect">
            <a:avLst/>
          </a:prstGeom>
          <a:noFill/>
          <a:ln>
            <a:noFill/>
          </a:ln>
        </p:spPr>
        <p:txBody>
          <a:bodyPr wrap="square" lIns="72000" tIns="36000" rIns="72000" bIns="36000" rtlCol="0" anchor="t">
            <a:noAutofit/>
          </a:bodyPr>
          <a:lstStyle/>
          <a:p>
            <a:pPr algn="ctr">
              <a:spcAft>
                <a:spcPts val="600"/>
              </a:spcAft>
            </a:pPr>
            <a:r>
              <a:rPr lang="pt-BR" sz="1600" b="1" dirty="0"/>
              <a:t>Custos totais</a:t>
            </a:r>
          </a:p>
        </p:txBody>
      </p:sp>
      <p:sp>
        <p:nvSpPr>
          <p:cNvPr id="82" name="CaixaDeTexto 81"/>
          <p:cNvSpPr txBox="1"/>
          <p:nvPr/>
        </p:nvSpPr>
        <p:spPr>
          <a:xfrm>
            <a:off x="4160118" y="3114642"/>
            <a:ext cx="1290822" cy="484167"/>
          </a:xfrm>
          <a:prstGeom prst="rect">
            <a:avLst/>
          </a:prstGeom>
          <a:noFill/>
          <a:ln>
            <a:noFill/>
          </a:ln>
        </p:spPr>
        <p:txBody>
          <a:bodyPr wrap="square" lIns="72000" tIns="36000" rIns="72000" bIns="36000" rtlCol="0" anchor="t">
            <a:noAutofit/>
          </a:bodyPr>
          <a:lstStyle/>
          <a:p>
            <a:pPr algn="ctr">
              <a:spcAft>
                <a:spcPts val="600"/>
              </a:spcAft>
            </a:pPr>
            <a:r>
              <a:rPr lang="pt-BR" sz="1600" dirty="0"/>
              <a:t>Custo fixo alto</a:t>
            </a:r>
          </a:p>
        </p:txBody>
      </p:sp>
      <p:sp>
        <p:nvSpPr>
          <p:cNvPr id="84" name="CaixaDeTexto 83"/>
          <p:cNvSpPr txBox="1"/>
          <p:nvPr/>
        </p:nvSpPr>
        <p:spPr>
          <a:xfrm>
            <a:off x="7760518" y="3142486"/>
            <a:ext cx="1290822" cy="456323"/>
          </a:xfrm>
          <a:prstGeom prst="rect">
            <a:avLst/>
          </a:prstGeom>
          <a:noFill/>
          <a:ln>
            <a:noFill/>
          </a:ln>
        </p:spPr>
        <p:txBody>
          <a:bodyPr wrap="square" lIns="72000" tIns="36000" rIns="72000" bIns="36000" rtlCol="0" anchor="t">
            <a:noAutofit/>
          </a:bodyPr>
          <a:lstStyle/>
          <a:p>
            <a:pPr algn="ctr">
              <a:spcAft>
                <a:spcPts val="600"/>
              </a:spcAft>
            </a:pPr>
            <a:r>
              <a:rPr lang="pt-BR" sz="1600" dirty="0"/>
              <a:t>Custo fixo baixo</a:t>
            </a:r>
          </a:p>
        </p:txBody>
      </p:sp>
      <p:cxnSp>
        <p:nvCxnSpPr>
          <p:cNvPr id="101" name="Conector reto 100"/>
          <p:cNvCxnSpPr/>
          <p:nvPr/>
        </p:nvCxnSpPr>
        <p:spPr>
          <a:xfrm flipV="1">
            <a:off x="6053163" y="2720587"/>
            <a:ext cx="428483" cy="798"/>
          </a:xfrm>
          <a:prstGeom prst="line">
            <a:avLst/>
          </a:prstGeom>
          <a:ln>
            <a:solidFill>
              <a:schemeClr val="tx1">
                <a:lumMod val="50000"/>
                <a:lumOff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102" name="Retângulo 101"/>
          <p:cNvSpPr/>
          <p:nvPr/>
        </p:nvSpPr>
        <p:spPr>
          <a:xfrm rot="2980508">
            <a:off x="8208544" y="2148058"/>
            <a:ext cx="1685592" cy="427280"/>
          </a:xfrm>
          <a:prstGeom prst="rect">
            <a:avLst/>
          </a:prstGeom>
          <a:noFill/>
          <a:ln w="57150">
            <a:solidFill>
              <a:schemeClr val="accent3">
                <a:lumMod val="75000"/>
              </a:schemeClr>
            </a:solidFill>
          </a:ln>
          <a:effectLst/>
        </p:spPr>
        <p:txBody>
          <a:bodyPr wrap="square" lIns="72000" tIns="72000" rIns="72000" bIns="72000" rtlCol="0" anchor="ctr">
            <a:noAutofit/>
          </a:bodyPr>
          <a:lstStyle/>
          <a:p>
            <a:pPr algn="ctr">
              <a:spcAft>
                <a:spcPts val="600"/>
              </a:spcAft>
            </a:pPr>
            <a:r>
              <a:rPr lang="pt-BR" sz="1600" b="1" dirty="0">
                <a:solidFill>
                  <a:schemeClr val="accent3">
                    <a:lumMod val="75000"/>
                  </a:schemeClr>
                </a:solidFill>
              </a:rPr>
              <a:t>Conceitual</a:t>
            </a:r>
          </a:p>
        </p:txBody>
      </p:sp>
      <p:cxnSp>
        <p:nvCxnSpPr>
          <p:cNvPr id="103" name="Conector de seta reta 102"/>
          <p:cNvCxnSpPr/>
          <p:nvPr/>
        </p:nvCxnSpPr>
        <p:spPr>
          <a:xfrm flipV="1">
            <a:off x="5020241" y="3825803"/>
            <a:ext cx="0" cy="467294"/>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06" name="CaixaDeTexto 105"/>
          <p:cNvSpPr txBox="1"/>
          <p:nvPr/>
        </p:nvSpPr>
        <p:spPr>
          <a:xfrm>
            <a:off x="3079998" y="4040973"/>
            <a:ext cx="1474750" cy="743628"/>
          </a:xfrm>
          <a:prstGeom prst="rect">
            <a:avLst/>
          </a:prstGeom>
          <a:noFill/>
          <a:ln>
            <a:noFill/>
          </a:ln>
        </p:spPr>
        <p:txBody>
          <a:bodyPr wrap="square" lIns="72000" tIns="36000" rIns="72000" bIns="36000" rtlCol="0" anchor="t">
            <a:noAutofit/>
          </a:bodyPr>
          <a:lstStyle/>
          <a:p>
            <a:pPr algn="ctr">
              <a:spcAft>
                <a:spcPts val="600"/>
              </a:spcAft>
            </a:pPr>
            <a:r>
              <a:rPr lang="pt-BR" sz="1200" dirty="0"/>
              <a:t>Mínimo aceitável para operar</a:t>
            </a:r>
          </a:p>
        </p:txBody>
      </p:sp>
      <p:sp>
        <p:nvSpPr>
          <p:cNvPr id="3" name="Espaço Reservado para Número de Slide 2"/>
          <p:cNvSpPr>
            <a:spLocks noGrp="1"/>
          </p:cNvSpPr>
          <p:nvPr>
            <p:ph type="sldNum" sz="quarter" idx="12"/>
          </p:nvPr>
        </p:nvSpPr>
        <p:spPr/>
        <p:txBody>
          <a:bodyPr/>
          <a:lstStyle/>
          <a:p>
            <a:pPr>
              <a:defRPr/>
            </a:pPr>
            <a:fld id="{2CA237A7-5AEA-4DAA-AF89-B8C62B227187}" type="slidenum">
              <a:rPr lang="pt-BR" smtClean="0"/>
              <a:pPr>
                <a:defRPr/>
              </a:pPr>
              <a:t>24</a:t>
            </a:fld>
            <a:endParaRPr lang="pt-BR" dirty="0"/>
          </a:p>
        </p:txBody>
      </p:sp>
      <p:cxnSp>
        <p:nvCxnSpPr>
          <p:cNvPr id="32" name="Conector de seta reta 31"/>
          <p:cNvCxnSpPr/>
          <p:nvPr/>
        </p:nvCxnSpPr>
        <p:spPr>
          <a:xfrm flipV="1">
            <a:off x="6760537" y="3273594"/>
            <a:ext cx="0" cy="1019503"/>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84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98"/>
          <p:cNvSpPr>
            <a:spLocks noChangeArrowheads="1"/>
          </p:cNvSpPr>
          <p:nvPr/>
        </p:nvSpPr>
        <p:spPr bwMode="blackWhite">
          <a:xfrm>
            <a:off x="7225343" y="1130105"/>
            <a:ext cx="2594752" cy="1214446"/>
          </a:xfrm>
          <a:prstGeom prst="wedgeRectCallout">
            <a:avLst>
              <a:gd name="adj1" fmla="val -91073"/>
              <a:gd name="adj2" fmla="val 122185"/>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ct val="20000"/>
              </a:spcAft>
              <a:defRPr/>
            </a:pPr>
            <a:r>
              <a:rPr lang="pt-BR" sz="1200" b="1" dirty="0"/>
              <a:t>Estrutura de custos de cada navio da frota em um determinado instante do tempo, a um determinado ponto de equilíbrio das forcas de mercado</a:t>
            </a:r>
          </a:p>
        </p:txBody>
      </p:sp>
      <p:sp>
        <p:nvSpPr>
          <p:cNvPr id="2" name="Título 1"/>
          <p:cNvSpPr>
            <a:spLocks noGrp="1"/>
          </p:cNvSpPr>
          <p:nvPr>
            <p:ph type="title"/>
          </p:nvPr>
        </p:nvSpPr>
        <p:spPr>
          <a:xfrm>
            <a:off x="127670" y="-56165"/>
            <a:ext cx="9072018" cy="1252917"/>
          </a:xfrm>
        </p:spPr>
        <p:txBody>
          <a:bodyPr/>
          <a:lstStyle/>
          <a:p>
            <a:r>
              <a:rPr lang="pt-BR" dirty="0"/>
              <a:t>Os armadores  são inclinados a renovar a frota na busca por custos variáveis menores o que aumenta a sobre oferta. Além disso, no curto prazo, os </a:t>
            </a:r>
            <a:r>
              <a:rPr lang="pt-BR" dirty="0">
                <a:solidFill>
                  <a:srgbClr val="C00000"/>
                </a:solidFill>
              </a:rPr>
              <a:t>custos fixos </a:t>
            </a:r>
            <a:r>
              <a:rPr lang="pt-BR" dirty="0"/>
              <a:t>mais altos promovem uma  grande variabilidade do frete</a:t>
            </a:r>
          </a:p>
        </p:txBody>
      </p:sp>
      <p:graphicFrame>
        <p:nvGraphicFramePr>
          <p:cNvPr id="4" name="Object 4"/>
          <p:cNvGraphicFramePr>
            <a:graphicFrameLocks noGrp="1" noChangeAspect="1"/>
          </p:cNvGraphicFramePr>
          <p:nvPr/>
        </p:nvGraphicFramePr>
        <p:xfrm>
          <a:off x="94422" y="1500189"/>
          <a:ext cx="6264858" cy="3629025"/>
        </p:xfrm>
        <a:graphic>
          <a:graphicData uri="http://schemas.openxmlformats.org/presentationml/2006/ole">
            <mc:AlternateContent xmlns:mc="http://schemas.openxmlformats.org/markup-compatibility/2006">
              <mc:Choice xmlns:v="urn:schemas-microsoft-com:vml" Requires="v">
                <p:oleObj r:id="rId2" imgW="6267231" imgH="3627434" progId="Excel.Sheet.8">
                  <p:embed/>
                </p:oleObj>
              </mc:Choice>
              <mc:Fallback>
                <p:oleObj r:id="rId2" imgW="6267231" imgH="3627434" progId="Excel.Sheet.8">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2" y="1500189"/>
                        <a:ext cx="6264858" cy="362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1"/>
          <p:cNvSpPr txBox="1">
            <a:spLocks noChangeArrowheads="1"/>
          </p:cNvSpPr>
          <p:nvPr/>
        </p:nvSpPr>
        <p:spPr bwMode="blackWhite">
          <a:xfrm>
            <a:off x="239495" y="1181621"/>
            <a:ext cx="2672922" cy="307777"/>
          </a:xfrm>
          <a:prstGeom prst="rect">
            <a:avLst/>
          </a:prstGeom>
          <a:noFill/>
          <a:ln w="9525" algn="ctr">
            <a:noFill/>
            <a:miter lim="800000"/>
            <a:headEnd/>
            <a:tailEnd/>
          </a:ln>
        </p:spPr>
        <p:txBody>
          <a:bodyPr>
            <a:spAutoFit/>
          </a:bodyPr>
          <a:lstStyle/>
          <a:p>
            <a:pPr algn="ctr">
              <a:spcAft>
                <a:spcPct val="20000"/>
              </a:spcAft>
            </a:pPr>
            <a:r>
              <a:rPr lang="pt-BR" sz="1400" b="1" u="sng" dirty="0"/>
              <a:t>Custos diários [mil US$]</a:t>
            </a:r>
          </a:p>
        </p:txBody>
      </p:sp>
      <p:sp>
        <p:nvSpPr>
          <p:cNvPr id="6" name="Freeform 73"/>
          <p:cNvSpPr>
            <a:spLocks/>
          </p:cNvSpPr>
          <p:nvPr/>
        </p:nvSpPr>
        <p:spPr bwMode="blackWhite">
          <a:xfrm>
            <a:off x="902330" y="1649413"/>
            <a:ext cx="4829989" cy="1644650"/>
          </a:xfrm>
          <a:custGeom>
            <a:avLst/>
            <a:gdLst>
              <a:gd name="T0" fmla="*/ 0 w 4445"/>
              <a:gd name="T1" fmla="*/ 2147483647 h 1036"/>
              <a:gd name="T2" fmla="*/ 2147483647 w 4445"/>
              <a:gd name="T3" fmla="*/ 2147483647 h 1036"/>
              <a:gd name="T4" fmla="*/ 2147483647 w 4445"/>
              <a:gd name="T5" fmla="*/ 0 h 1036"/>
              <a:gd name="T6" fmla="*/ 0 60000 65536"/>
              <a:gd name="T7" fmla="*/ 0 60000 65536"/>
              <a:gd name="T8" fmla="*/ 0 60000 65536"/>
              <a:gd name="T9" fmla="*/ 0 w 4445"/>
              <a:gd name="T10" fmla="*/ 0 h 1036"/>
              <a:gd name="T11" fmla="*/ 4445 w 4445"/>
              <a:gd name="T12" fmla="*/ 1036 h 1036"/>
            </a:gdLst>
            <a:ahLst/>
            <a:cxnLst>
              <a:cxn ang="T6">
                <a:pos x="T0" y="T1"/>
              </a:cxn>
              <a:cxn ang="T7">
                <a:pos x="T2" y="T3"/>
              </a:cxn>
              <a:cxn ang="T8">
                <a:pos x="T4" y="T5"/>
              </a:cxn>
            </a:cxnLst>
            <a:rect l="T9" t="T10" r="T11" b="T12"/>
            <a:pathLst>
              <a:path w="4445" h="1036">
                <a:moveTo>
                  <a:pt x="0" y="499"/>
                </a:moveTo>
                <a:cubicBezTo>
                  <a:pt x="423" y="767"/>
                  <a:pt x="847" y="1036"/>
                  <a:pt x="1588" y="953"/>
                </a:cubicBezTo>
                <a:cubicBezTo>
                  <a:pt x="2329" y="870"/>
                  <a:pt x="3969" y="159"/>
                  <a:pt x="4445" y="0"/>
                </a:cubicBezTo>
              </a:path>
            </a:pathLst>
          </a:custGeom>
          <a:noFill/>
          <a:ln w="19050">
            <a:solidFill>
              <a:schemeClr val="tx1"/>
            </a:solidFill>
            <a:round/>
            <a:headEnd/>
            <a:tailEnd/>
          </a:ln>
        </p:spPr>
        <p:txBody>
          <a:bodyPr anchor="ctr"/>
          <a:lstStyle/>
          <a:p>
            <a:endParaRPr lang="pt-BR"/>
          </a:p>
        </p:txBody>
      </p:sp>
      <p:sp>
        <p:nvSpPr>
          <p:cNvPr id="7" name="Freeform 74"/>
          <p:cNvSpPr>
            <a:spLocks/>
          </p:cNvSpPr>
          <p:nvPr/>
        </p:nvSpPr>
        <p:spPr bwMode="blackWhite">
          <a:xfrm>
            <a:off x="880108" y="928688"/>
            <a:ext cx="4780784" cy="1944687"/>
          </a:xfrm>
          <a:custGeom>
            <a:avLst/>
            <a:gdLst>
              <a:gd name="T0" fmla="*/ 0 w 4400"/>
              <a:gd name="T1" fmla="*/ 2147483647 h 2056"/>
              <a:gd name="T2" fmla="*/ 2147483647 w 4400"/>
              <a:gd name="T3" fmla="*/ 2147483647 h 2056"/>
              <a:gd name="T4" fmla="*/ 2147483647 w 4400"/>
              <a:gd name="T5" fmla="*/ 0 h 2056"/>
              <a:gd name="T6" fmla="*/ 0 60000 65536"/>
              <a:gd name="T7" fmla="*/ 0 60000 65536"/>
              <a:gd name="T8" fmla="*/ 0 60000 65536"/>
              <a:gd name="T9" fmla="*/ 0 w 4400"/>
              <a:gd name="T10" fmla="*/ 0 h 2056"/>
              <a:gd name="T11" fmla="*/ 4400 w 4400"/>
              <a:gd name="T12" fmla="*/ 2056 h 2056"/>
            </a:gdLst>
            <a:ahLst/>
            <a:cxnLst>
              <a:cxn ang="T6">
                <a:pos x="T0" y="T1"/>
              </a:cxn>
              <a:cxn ang="T7">
                <a:pos x="T2" y="T3"/>
              </a:cxn>
              <a:cxn ang="T8">
                <a:pos x="T4" y="T5"/>
              </a:cxn>
            </a:cxnLst>
            <a:rect l="T9" t="T10" r="T11" b="T12"/>
            <a:pathLst>
              <a:path w="4400" h="2056">
                <a:moveTo>
                  <a:pt x="0" y="635"/>
                </a:moveTo>
                <a:cubicBezTo>
                  <a:pt x="404" y="1345"/>
                  <a:pt x="809" y="2056"/>
                  <a:pt x="1542" y="1950"/>
                </a:cubicBezTo>
                <a:cubicBezTo>
                  <a:pt x="2275" y="1844"/>
                  <a:pt x="3924" y="325"/>
                  <a:pt x="4400" y="0"/>
                </a:cubicBezTo>
              </a:path>
            </a:pathLst>
          </a:custGeom>
          <a:noFill/>
          <a:ln w="19050">
            <a:solidFill>
              <a:schemeClr val="tx1"/>
            </a:solidFill>
            <a:prstDash val="lgDash"/>
            <a:round/>
            <a:headEnd/>
            <a:tailEnd/>
          </a:ln>
        </p:spPr>
        <p:txBody>
          <a:bodyPr anchor="ctr"/>
          <a:lstStyle/>
          <a:p>
            <a:endParaRPr lang="pt-BR"/>
          </a:p>
        </p:txBody>
      </p:sp>
      <p:sp>
        <p:nvSpPr>
          <p:cNvPr id="8" name="Freeform 81"/>
          <p:cNvSpPr>
            <a:spLocks/>
          </p:cNvSpPr>
          <p:nvPr/>
        </p:nvSpPr>
        <p:spPr bwMode="blackWhite">
          <a:xfrm>
            <a:off x="1383266" y="1217614"/>
            <a:ext cx="4780784" cy="1500187"/>
          </a:xfrm>
          <a:custGeom>
            <a:avLst/>
            <a:gdLst>
              <a:gd name="T0" fmla="*/ 0 w 4400"/>
              <a:gd name="T1" fmla="*/ 2147483647 h 945"/>
              <a:gd name="T2" fmla="*/ 2147483647 w 4400"/>
              <a:gd name="T3" fmla="*/ 2147483647 h 945"/>
              <a:gd name="T4" fmla="*/ 2147483647 w 4400"/>
              <a:gd name="T5" fmla="*/ 0 h 945"/>
              <a:gd name="T6" fmla="*/ 0 60000 65536"/>
              <a:gd name="T7" fmla="*/ 0 60000 65536"/>
              <a:gd name="T8" fmla="*/ 0 60000 65536"/>
              <a:gd name="T9" fmla="*/ 0 w 4400"/>
              <a:gd name="T10" fmla="*/ 0 h 945"/>
              <a:gd name="T11" fmla="*/ 4400 w 4400"/>
              <a:gd name="T12" fmla="*/ 945 h 945"/>
            </a:gdLst>
            <a:ahLst/>
            <a:cxnLst>
              <a:cxn ang="T6">
                <a:pos x="T0" y="T1"/>
              </a:cxn>
              <a:cxn ang="T7">
                <a:pos x="T2" y="T3"/>
              </a:cxn>
              <a:cxn ang="T8">
                <a:pos x="T4" y="T5"/>
              </a:cxn>
            </a:cxnLst>
            <a:rect l="T9" t="T10" r="T11" b="T12"/>
            <a:pathLst>
              <a:path w="4400" h="945">
                <a:moveTo>
                  <a:pt x="0" y="499"/>
                </a:moveTo>
                <a:cubicBezTo>
                  <a:pt x="541" y="722"/>
                  <a:pt x="1082" y="945"/>
                  <a:pt x="1815" y="862"/>
                </a:cubicBezTo>
                <a:cubicBezTo>
                  <a:pt x="2548" y="779"/>
                  <a:pt x="3474" y="389"/>
                  <a:pt x="4400" y="0"/>
                </a:cubicBezTo>
              </a:path>
            </a:pathLst>
          </a:custGeom>
          <a:noFill/>
          <a:ln w="19050">
            <a:solidFill>
              <a:schemeClr val="tx1"/>
            </a:solidFill>
            <a:prstDash val="lgDash"/>
            <a:round/>
            <a:headEnd/>
            <a:tailEnd/>
          </a:ln>
        </p:spPr>
        <p:txBody>
          <a:bodyPr anchor="ctr"/>
          <a:lstStyle/>
          <a:p>
            <a:endParaRPr lang="pt-BR"/>
          </a:p>
        </p:txBody>
      </p:sp>
      <p:sp>
        <p:nvSpPr>
          <p:cNvPr id="9" name="AutoShape 82"/>
          <p:cNvSpPr>
            <a:spLocks noChangeArrowheads="1"/>
          </p:cNvSpPr>
          <p:nvPr/>
        </p:nvSpPr>
        <p:spPr bwMode="blackWhite">
          <a:xfrm rot="10800000">
            <a:off x="2565764" y="3810000"/>
            <a:ext cx="3382421" cy="9350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616 h 21600"/>
              <a:gd name="T14" fmla="*/ 20433 w 21600"/>
              <a:gd name="T15" fmla="*/ 16984 h 21600"/>
            </a:gdLst>
            <a:ahLst/>
            <a:cxnLst>
              <a:cxn ang="T8">
                <a:pos x="T0" y="T1"/>
              </a:cxn>
              <a:cxn ang="T9">
                <a:pos x="T2" y="T3"/>
              </a:cxn>
              <a:cxn ang="T10">
                <a:pos x="T4" y="T5"/>
              </a:cxn>
              <a:cxn ang="T11">
                <a:pos x="T6" y="T7"/>
              </a:cxn>
            </a:cxnLst>
            <a:rect l="T12" t="T13" r="T14" b="T15"/>
            <a:pathLst>
              <a:path w="21600" h="21600">
                <a:moveTo>
                  <a:pt x="19562" y="0"/>
                </a:moveTo>
                <a:lnTo>
                  <a:pt x="19562" y="4616"/>
                </a:lnTo>
                <a:lnTo>
                  <a:pt x="3375" y="4616"/>
                </a:lnTo>
                <a:lnTo>
                  <a:pt x="3375" y="16984"/>
                </a:lnTo>
                <a:lnTo>
                  <a:pt x="19562" y="16984"/>
                </a:lnTo>
                <a:lnTo>
                  <a:pt x="19562" y="21600"/>
                </a:lnTo>
                <a:lnTo>
                  <a:pt x="21600" y="10800"/>
                </a:lnTo>
                <a:close/>
              </a:path>
              <a:path w="21600" h="21600">
                <a:moveTo>
                  <a:pt x="1350" y="4616"/>
                </a:moveTo>
                <a:lnTo>
                  <a:pt x="1350" y="16984"/>
                </a:lnTo>
                <a:lnTo>
                  <a:pt x="2700" y="16984"/>
                </a:lnTo>
                <a:lnTo>
                  <a:pt x="2700" y="4616"/>
                </a:lnTo>
                <a:close/>
              </a:path>
              <a:path w="21600" h="21600">
                <a:moveTo>
                  <a:pt x="0" y="4616"/>
                </a:moveTo>
                <a:lnTo>
                  <a:pt x="0" y="16984"/>
                </a:lnTo>
                <a:lnTo>
                  <a:pt x="675" y="16984"/>
                </a:lnTo>
                <a:lnTo>
                  <a:pt x="675" y="4616"/>
                </a:lnTo>
                <a:close/>
              </a:path>
            </a:pathLst>
          </a:custGeom>
          <a:gradFill rotWithShape="0">
            <a:gsLst>
              <a:gs pos="0">
                <a:srgbClr val="FFCC99"/>
              </a:gs>
              <a:gs pos="100000">
                <a:srgbClr val="FF9933"/>
              </a:gs>
            </a:gsLst>
            <a:lin ang="0" scaled="1"/>
          </a:gradFill>
          <a:ln w="9525" algn="ctr">
            <a:solidFill>
              <a:schemeClr val="tx1"/>
            </a:solidFill>
            <a:miter lim="800000"/>
            <a:headEnd/>
            <a:tailEnd/>
          </a:ln>
        </p:spPr>
        <p:txBody>
          <a:bodyPr rot="10800000" anchor="ctr"/>
          <a:lstStyle/>
          <a:p>
            <a:pPr>
              <a:spcAft>
                <a:spcPct val="20000"/>
              </a:spcAft>
            </a:pPr>
            <a:r>
              <a:rPr lang="pt-BR" sz="1300" b="1" dirty="0"/>
              <a:t>Diminuição dos custos variáveis e aumento dos fixos</a:t>
            </a:r>
          </a:p>
        </p:txBody>
      </p:sp>
      <p:sp>
        <p:nvSpPr>
          <p:cNvPr id="10" name="AutoShape 89"/>
          <p:cNvSpPr>
            <a:spLocks noChangeArrowheads="1"/>
          </p:cNvSpPr>
          <p:nvPr/>
        </p:nvSpPr>
        <p:spPr bwMode="blackWhite">
          <a:xfrm>
            <a:off x="6381468" y="1433494"/>
            <a:ext cx="713878" cy="576263"/>
          </a:xfrm>
          <a:prstGeom prst="wedgeRectCallout">
            <a:avLst>
              <a:gd name="adj1" fmla="val -109438"/>
              <a:gd name="adj2" fmla="val 23587"/>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indent="-111125" algn="ctr">
              <a:spcAft>
                <a:spcPts val="338"/>
              </a:spcAft>
              <a:defRPr/>
            </a:pPr>
            <a:r>
              <a:rPr lang="pt-BR" sz="1100" b="1" dirty="0">
                <a:solidFill>
                  <a:schemeClr val="tx1"/>
                </a:solidFill>
              </a:rPr>
              <a:t>Custo Fixo</a:t>
            </a:r>
          </a:p>
        </p:txBody>
      </p:sp>
      <p:sp>
        <p:nvSpPr>
          <p:cNvPr id="11" name="AutoShape 90"/>
          <p:cNvSpPr>
            <a:spLocks noChangeArrowheads="1"/>
          </p:cNvSpPr>
          <p:nvPr/>
        </p:nvSpPr>
        <p:spPr bwMode="blackWhite">
          <a:xfrm>
            <a:off x="6368087" y="2318793"/>
            <a:ext cx="725061" cy="571504"/>
          </a:xfrm>
          <a:prstGeom prst="wedgeRectCallout">
            <a:avLst>
              <a:gd name="adj1" fmla="val -99917"/>
              <a:gd name="adj2" fmla="val 3170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ct val="20000"/>
              </a:spcAft>
              <a:defRPr/>
            </a:pPr>
            <a:r>
              <a:rPr lang="pt-BR" sz="1100" b="1"/>
              <a:t>Custo Variável</a:t>
            </a:r>
          </a:p>
        </p:txBody>
      </p:sp>
      <p:grpSp>
        <p:nvGrpSpPr>
          <p:cNvPr id="3" name="Grupo 21"/>
          <p:cNvGrpSpPr/>
          <p:nvPr/>
        </p:nvGrpSpPr>
        <p:grpSpPr>
          <a:xfrm>
            <a:off x="472187" y="4970464"/>
            <a:ext cx="5980742" cy="458787"/>
            <a:chOff x="3258616" y="4970464"/>
            <a:chExt cx="5980742" cy="458787"/>
          </a:xfrm>
        </p:grpSpPr>
        <p:sp>
          <p:nvSpPr>
            <p:cNvPr id="13" name="Text Box 88"/>
            <p:cNvSpPr txBox="1">
              <a:spLocks noChangeArrowheads="1"/>
            </p:cNvSpPr>
            <p:nvPr/>
          </p:nvSpPr>
          <p:spPr bwMode="blackWhite">
            <a:xfrm>
              <a:off x="3258616" y="4970464"/>
              <a:ext cx="764897" cy="458787"/>
            </a:xfrm>
            <a:prstGeom prst="rect">
              <a:avLst/>
            </a:prstGeom>
            <a:noFill/>
            <a:ln w="9525" algn="ctr">
              <a:noFill/>
              <a:miter lim="800000"/>
              <a:headEnd/>
              <a:tailEnd/>
            </a:ln>
          </p:spPr>
          <p:txBody>
            <a:bodyPr anchor="ctr"/>
            <a:lstStyle/>
            <a:p>
              <a:pPr algn="ctr">
                <a:spcBef>
                  <a:spcPct val="20000"/>
                </a:spcBef>
                <a:spcAft>
                  <a:spcPct val="20000"/>
                </a:spcAft>
              </a:pPr>
              <a:r>
                <a:rPr lang="pt-BR" sz="1200" b="1" dirty="0"/>
                <a:t>Novo navio</a:t>
              </a:r>
            </a:p>
          </p:txBody>
        </p:sp>
        <p:sp>
          <p:nvSpPr>
            <p:cNvPr id="14" name="Text Box 91"/>
            <p:cNvSpPr txBox="1">
              <a:spLocks noChangeArrowheads="1"/>
            </p:cNvSpPr>
            <p:nvPr/>
          </p:nvSpPr>
          <p:spPr bwMode="blackWhite">
            <a:xfrm>
              <a:off x="7870710" y="5039958"/>
              <a:ext cx="1368648" cy="317882"/>
            </a:xfrm>
            <a:prstGeom prst="rect">
              <a:avLst/>
            </a:prstGeom>
            <a:noFill/>
            <a:ln w="9525" algn="ctr">
              <a:noFill/>
              <a:miter lim="800000"/>
              <a:headEnd/>
              <a:tailEnd/>
            </a:ln>
          </p:spPr>
          <p:txBody>
            <a:bodyPr anchor="ctr"/>
            <a:lstStyle/>
            <a:p>
              <a:pPr algn="ctr">
                <a:spcBef>
                  <a:spcPct val="20000"/>
                </a:spcBef>
                <a:spcAft>
                  <a:spcPct val="20000"/>
                </a:spcAft>
              </a:pPr>
              <a:r>
                <a:rPr lang="pt-BR" sz="1100" b="1" dirty="0"/>
                <a:t>Idade do Navio</a:t>
              </a:r>
            </a:p>
          </p:txBody>
        </p:sp>
        <p:sp>
          <p:nvSpPr>
            <p:cNvPr id="15" name="Text Box 92"/>
            <p:cNvSpPr txBox="1">
              <a:spLocks noChangeArrowheads="1"/>
            </p:cNvSpPr>
            <p:nvPr/>
          </p:nvSpPr>
          <p:spPr bwMode="blackWhite">
            <a:xfrm>
              <a:off x="4658627" y="4970464"/>
              <a:ext cx="683743" cy="423842"/>
            </a:xfrm>
            <a:prstGeom prst="rect">
              <a:avLst/>
            </a:prstGeom>
            <a:noFill/>
            <a:ln w="9525" algn="ctr">
              <a:noFill/>
              <a:miter lim="800000"/>
              <a:headEnd/>
              <a:tailEnd/>
            </a:ln>
          </p:spPr>
          <p:txBody>
            <a:bodyPr anchor="ctr"/>
            <a:lstStyle/>
            <a:p>
              <a:pPr algn="ctr">
                <a:spcBef>
                  <a:spcPct val="20000"/>
                </a:spcBef>
                <a:spcAft>
                  <a:spcPct val="20000"/>
                </a:spcAft>
              </a:pPr>
              <a:r>
                <a:rPr lang="pt-BR" sz="1200" b="1"/>
                <a:t>Navio 2005</a:t>
              </a:r>
            </a:p>
          </p:txBody>
        </p:sp>
        <p:sp>
          <p:nvSpPr>
            <p:cNvPr id="16" name="Text Box 93"/>
            <p:cNvSpPr txBox="1">
              <a:spLocks noChangeArrowheads="1"/>
            </p:cNvSpPr>
            <p:nvPr/>
          </p:nvSpPr>
          <p:spPr bwMode="blackWhite">
            <a:xfrm>
              <a:off x="5448008" y="4970464"/>
              <a:ext cx="683743" cy="423842"/>
            </a:xfrm>
            <a:prstGeom prst="rect">
              <a:avLst/>
            </a:prstGeom>
            <a:noFill/>
            <a:ln w="9525" algn="ctr">
              <a:noFill/>
              <a:miter lim="800000"/>
              <a:headEnd/>
              <a:tailEnd/>
            </a:ln>
          </p:spPr>
          <p:txBody>
            <a:bodyPr anchor="ctr"/>
            <a:lstStyle/>
            <a:p>
              <a:pPr algn="ctr">
                <a:spcBef>
                  <a:spcPct val="20000"/>
                </a:spcBef>
                <a:spcAft>
                  <a:spcPct val="20000"/>
                </a:spcAft>
              </a:pPr>
              <a:r>
                <a:rPr lang="pt-BR" sz="1200" b="1"/>
                <a:t>Navio 2003</a:t>
              </a:r>
            </a:p>
          </p:txBody>
        </p:sp>
        <p:sp>
          <p:nvSpPr>
            <p:cNvPr id="17" name="Text Box 94"/>
            <p:cNvSpPr txBox="1">
              <a:spLocks noChangeArrowheads="1"/>
            </p:cNvSpPr>
            <p:nvPr/>
          </p:nvSpPr>
          <p:spPr bwMode="blackWhite">
            <a:xfrm>
              <a:off x="6185150" y="4970464"/>
              <a:ext cx="683744" cy="423842"/>
            </a:xfrm>
            <a:prstGeom prst="rect">
              <a:avLst/>
            </a:prstGeom>
            <a:noFill/>
            <a:ln w="9525" algn="ctr">
              <a:noFill/>
              <a:miter lim="800000"/>
              <a:headEnd/>
              <a:tailEnd/>
            </a:ln>
          </p:spPr>
          <p:txBody>
            <a:bodyPr anchor="ctr"/>
            <a:lstStyle/>
            <a:p>
              <a:pPr algn="ctr">
                <a:spcBef>
                  <a:spcPct val="20000"/>
                </a:spcBef>
                <a:spcAft>
                  <a:spcPct val="20000"/>
                </a:spcAft>
              </a:pPr>
              <a:r>
                <a:rPr lang="pt-BR" sz="1200" b="1"/>
                <a:t>Navio 1998</a:t>
              </a:r>
            </a:p>
          </p:txBody>
        </p:sp>
        <p:sp>
          <p:nvSpPr>
            <p:cNvPr id="18" name="Text Box 95"/>
            <p:cNvSpPr txBox="1">
              <a:spLocks noChangeArrowheads="1"/>
            </p:cNvSpPr>
            <p:nvPr/>
          </p:nvSpPr>
          <p:spPr bwMode="blackWhite">
            <a:xfrm>
              <a:off x="6922293" y="4970464"/>
              <a:ext cx="683743" cy="423842"/>
            </a:xfrm>
            <a:prstGeom prst="rect">
              <a:avLst/>
            </a:prstGeom>
            <a:noFill/>
            <a:ln w="9525" algn="ctr">
              <a:noFill/>
              <a:miter lim="800000"/>
              <a:headEnd/>
              <a:tailEnd/>
            </a:ln>
          </p:spPr>
          <p:txBody>
            <a:bodyPr anchor="ctr"/>
            <a:lstStyle/>
            <a:p>
              <a:pPr algn="ctr">
                <a:spcBef>
                  <a:spcPct val="20000"/>
                </a:spcBef>
                <a:spcAft>
                  <a:spcPct val="20000"/>
                </a:spcAft>
              </a:pPr>
              <a:r>
                <a:rPr lang="pt-BR" sz="1200" b="1"/>
                <a:t>Navio 1995</a:t>
              </a:r>
            </a:p>
          </p:txBody>
        </p:sp>
        <p:sp>
          <p:nvSpPr>
            <p:cNvPr id="19" name="Text Box 97"/>
            <p:cNvSpPr txBox="1">
              <a:spLocks noChangeArrowheads="1"/>
            </p:cNvSpPr>
            <p:nvPr/>
          </p:nvSpPr>
          <p:spPr bwMode="blackWhite">
            <a:xfrm>
              <a:off x="3973723" y="4970464"/>
              <a:ext cx="683743" cy="423842"/>
            </a:xfrm>
            <a:prstGeom prst="rect">
              <a:avLst/>
            </a:prstGeom>
            <a:noFill/>
            <a:ln w="9525" algn="ctr">
              <a:noFill/>
              <a:miter lim="800000"/>
              <a:headEnd/>
              <a:tailEnd/>
            </a:ln>
          </p:spPr>
          <p:txBody>
            <a:bodyPr anchor="ctr"/>
            <a:lstStyle/>
            <a:p>
              <a:pPr algn="ctr">
                <a:spcBef>
                  <a:spcPct val="20000"/>
                </a:spcBef>
                <a:spcAft>
                  <a:spcPct val="20000"/>
                </a:spcAft>
              </a:pPr>
              <a:r>
                <a:rPr lang="pt-BR" sz="1200" b="1"/>
                <a:t>Navio 2007</a:t>
              </a:r>
            </a:p>
          </p:txBody>
        </p:sp>
      </p:grpSp>
      <p:sp>
        <p:nvSpPr>
          <p:cNvPr id="20" name="Retângulo 19"/>
          <p:cNvSpPr/>
          <p:nvPr/>
        </p:nvSpPr>
        <p:spPr bwMode="auto">
          <a:xfrm rot="2055709">
            <a:off x="1672631" y="2015914"/>
            <a:ext cx="2226905" cy="457200"/>
          </a:xfrm>
          <a:prstGeom prst="rect">
            <a:avLst/>
          </a:prstGeom>
          <a:noFill/>
          <a:ln w="9525" cap="flat" cmpd="sng" algn="ctr">
            <a:noFill/>
            <a:prstDash val="solid"/>
            <a:round/>
            <a:headEnd type="none" w="med" len="med"/>
            <a:tailEnd type="none" w="med" len="med"/>
          </a:ln>
          <a:effectLst/>
        </p:spPr>
        <p:txBody>
          <a:bodyPr anchor="ctr"/>
          <a:lstStyle/>
          <a:p>
            <a:pPr marL="111125" indent="-111125" algn="ctr">
              <a:spcAft>
                <a:spcPct val="20000"/>
              </a:spcAft>
              <a:defRPr/>
            </a:pPr>
            <a:r>
              <a:rPr lang="pt-BR" sz="2800" dirty="0">
                <a:solidFill>
                  <a:schemeClr val="bg1">
                    <a:lumMod val="65000"/>
                  </a:schemeClr>
                </a:solidFill>
              </a:rPr>
              <a:t>conceitual</a:t>
            </a:r>
          </a:p>
        </p:txBody>
      </p:sp>
      <p:sp>
        <p:nvSpPr>
          <p:cNvPr id="28" name="Forma livre 27"/>
          <p:cNvSpPr/>
          <p:nvPr/>
        </p:nvSpPr>
        <p:spPr>
          <a:xfrm rot="6962525">
            <a:off x="7453273" y="3704425"/>
            <a:ext cx="936000" cy="540000"/>
          </a:xfrm>
          <a:custGeom>
            <a:avLst/>
            <a:gdLst>
              <a:gd name="connsiteX0" fmla="*/ 0 w 3332747"/>
              <a:gd name="connsiteY0" fmla="*/ 866274 h 1732547"/>
              <a:gd name="connsiteX1" fmla="*/ 2454442 w 3332747"/>
              <a:gd name="connsiteY1" fmla="*/ 481263 h 1732547"/>
              <a:gd name="connsiteX2" fmla="*/ 2454442 w 3332747"/>
              <a:gd name="connsiteY2" fmla="*/ 0 h 1732547"/>
              <a:gd name="connsiteX3" fmla="*/ 3332747 w 3332747"/>
              <a:gd name="connsiteY3" fmla="*/ 866274 h 1732547"/>
              <a:gd name="connsiteX4" fmla="*/ 2454442 w 3332747"/>
              <a:gd name="connsiteY4" fmla="*/ 1732547 h 1732547"/>
              <a:gd name="connsiteX5" fmla="*/ 2454442 w 3332747"/>
              <a:gd name="connsiteY5" fmla="*/ 1215189 h 1732547"/>
              <a:gd name="connsiteX6" fmla="*/ 0 w 3332747"/>
              <a:gd name="connsiteY6" fmla="*/ 866274 h 17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747" h="1732547">
                <a:moveTo>
                  <a:pt x="0" y="866274"/>
                </a:moveTo>
                <a:lnTo>
                  <a:pt x="2454442" y="481263"/>
                </a:lnTo>
                <a:lnTo>
                  <a:pt x="2454442" y="0"/>
                </a:lnTo>
                <a:lnTo>
                  <a:pt x="3332747" y="866274"/>
                </a:lnTo>
                <a:lnTo>
                  <a:pt x="2454442" y="1732547"/>
                </a:lnTo>
                <a:lnTo>
                  <a:pt x="2454442" y="1215189"/>
                </a:lnTo>
                <a:lnTo>
                  <a:pt x="0" y="866274"/>
                </a:lnTo>
                <a:close/>
              </a:path>
            </a:pathLst>
          </a:cu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indent="-111125">
              <a:spcAft>
                <a:spcPts val="338"/>
              </a:spcAft>
              <a:buFont typeface="Arial" pitchFamily="34" charset="0"/>
              <a:buChar char="•"/>
              <a:defRPr/>
            </a:pPr>
            <a:endParaRPr lang="pt-BR" dirty="0"/>
          </a:p>
        </p:txBody>
      </p:sp>
      <p:sp>
        <p:nvSpPr>
          <p:cNvPr id="29" name="Retângulo 28"/>
          <p:cNvSpPr/>
          <p:nvPr/>
        </p:nvSpPr>
        <p:spPr>
          <a:xfrm>
            <a:off x="7523974" y="2844617"/>
            <a:ext cx="1428760" cy="642942"/>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r>
              <a:rPr lang="pt-BR" sz="1400" b="1" i="1" dirty="0" err="1"/>
              <a:t>Drivers</a:t>
            </a:r>
            <a:r>
              <a:rPr lang="pt-BR" sz="1400" b="1" dirty="0"/>
              <a:t> de capacidade</a:t>
            </a:r>
          </a:p>
        </p:txBody>
      </p:sp>
      <p:sp>
        <p:nvSpPr>
          <p:cNvPr id="30" name="Forma livre 29"/>
          <p:cNvSpPr/>
          <p:nvPr/>
        </p:nvSpPr>
        <p:spPr>
          <a:xfrm rot="4167669">
            <a:off x="8007532" y="3707551"/>
            <a:ext cx="936000" cy="540000"/>
          </a:xfrm>
          <a:custGeom>
            <a:avLst/>
            <a:gdLst>
              <a:gd name="connsiteX0" fmla="*/ 0 w 3332747"/>
              <a:gd name="connsiteY0" fmla="*/ 866274 h 1732547"/>
              <a:gd name="connsiteX1" fmla="*/ 2454442 w 3332747"/>
              <a:gd name="connsiteY1" fmla="*/ 481263 h 1732547"/>
              <a:gd name="connsiteX2" fmla="*/ 2454442 w 3332747"/>
              <a:gd name="connsiteY2" fmla="*/ 0 h 1732547"/>
              <a:gd name="connsiteX3" fmla="*/ 3332747 w 3332747"/>
              <a:gd name="connsiteY3" fmla="*/ 866274 h 1732547"/>
              <a:gd name="connsiteX4" fmla="*/ 2454442 w 3332747"/>
              <a:gd name="connsiteY4" fmla="*/ 1732547 h 1732547"/>
              <a:gd name="connsiteX5" fmla="*/ 2454442 w 3332747"/>
              <a:gd name="connsiteY5" fmla="*/ 1215189 h 1732547"/>
              <a:gd name="connsiteX6" fmla="*/ 0 w 3332747"/>
              <a:gd name="connsiteY6" fmla="*/ 866274 h 17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2747" h="1732547">
                <a:moveTo>
                  <a:pt x="0" y="866274"/>
                </a:moveTo>
                <a:lnTo>
                  <a:pt x="2454442" y="481263"/>
                </a:lnTo>
                <a:lnTo>
                  <a:pt x="2454442" y="0"/>
                </a:lnTo>
                <a:lnTo>
                  <a:pt x="3332747" y="866274"/>
                </a:lnTo>
                <a:lnTo>
                  <a:pt x="2454442" y="1732547"/>
                </a:lnTo>
                <a:lnTo>
                  <a:pt x="2454442" y="1215189"/>
                </a:lnTo>
                <a:lnTo>
                  <a:pt x="0" y="866274"/>
                </a:lnTo>
                <a:close/>
              </a:path>
            </a:pathLst>
          </a:cu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indent="-111125">
              <a:spcAft>
                <a:spcPts val="338"/>
              </a:spcAft>
              <a:buFont typeface="Arial" pitchFamily="34" charset="0"/>
              <a:buChar char="•"/>
              <a:defRPr/>
            </a:pPr>
            <a:endParaRPr lang="pt-BR" dirty="0"/>
          </a:p>
        </p:txBody>
      </p:sp>
      <p:sp>
        <p:nvSpPr>
          <p:cNvPr id="31" name="Retângulo 30"/>
          <p:cNvSpPr/>
          <p:nvPr/>
        </p:nvSpPr>
        <p:spPr>
          <a:xfrm>
            <a:off x="6881032" y="4429132"/>
            <a:ext cx="1116000" cy="684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indent="-187325" algn="ctr"/>
            <a:r>
              <a:rPr lang="pt-BR" sz="1400" b="1" dirty="0"/>
              <a:t>Custos variáveis</a:t>
            </a:r>
          </a:p>
        </p:txBody>
      </p:sp>
      <p:sp>
        <p:nvSpPr>
          <p:cNvPr id="32" name="Retângulo 31"/>
          <p:cNvSpPr/>
          <p:nvPr/>
        </p:nvSpPr>
        <p:spPr>
          <a:xfrm>
            <a:off x="8381230" y="4429132"/>
            <a:ext cx="1116000" cy="68400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indent="-187325" algn="ctr"/>
            <a:r>
              <a:rPr lang="pt-BR" sz="1400" b="1" dirty="0"/>
              <a:t>Demanda</a:t>
            </a:r>
          </a:p>
        </p:txBody>
      </p:sp>
      <p:sp>
        <p:nvSpPr>
          <p:cNvPr id="35" name="Retângulo de cantos arredondados 34"/>
          <p:cNvSpPr/>
          <p:nvPr/>
        </p:nvSpPr>
        <p:spPr bwMode="auto">
          <a:xfrm>
            <a:off x="308736" y="5405166"/>
            <a:ext cx="9447262" cy="1214446"/>
          </a:xfrm>
          <a:prstGeom prst="roundRect">
            <a:avLst>
              <a:gd name="adj" fmla="val 3699"/>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76213" indent="-176213" eaLnBrk="0" hangingPunct="0">
              <a:spcAft>
                <a:spcPts val="338"/>
              </a:spcAft>
              <a:buFontTx/>
              <a:buChar char="•"/>
            </a:pPr>
            <a:r>
              <a:rPr lang="pt-BR" sz="1400" dirty="0"/>
              <a:t>O </a:t>
            </a:r>
            <a:r>
              <a:rPr lang="pt-BR" sz="1400" b="1" dirty="0"/>
              <a:t>aumento da demanda de transporte e/ou o sucateamento</a:t>
            </a:r>
            <a:r>
              <a:rPr lang="pt-BR" sz="1400" dirty="0"/>
              <a:t> dos navios velhos pressionam por novos navios</a:t>
            </a:r>
          </a:p>
          <a:p>
            <a:pPr marL="176213" indent="-176213" eaLnBrk="0" hangingPunct="0">
              <a:spcAft>
                <a:spcPts val="338"/>
              </a:spcAft>
              <a:buFontTx/>
              <a:buChar char="•"/>
            </a:pPr>
            <a:r>
              <a:rPr lang="pt-BR" sz="1400" dirty="0"/>
              <a:t>A </a:t>
            </a:r>
            <a:r>
              <a:rPr lang="pt-BR" sz="1400" b="1" dirty="0"/>
              <a:t>aumento dos custos operacionais </a:t>
            </a:r>
            <a:r>
              <a:rPr lang="pt-BR" sz="1400" dirty="0"/>
              <a:t>(tripulação; </a:t>
            </a:r>
            <a:r>
              <a:rPr lang="pt-BR" sz="1400" i="1" dirty="0"/>
              <a:t>bunker;</a:t>
            </a:r>
            <a:r>
              <a:rPr lang="pt-BR" sz="1400" dirty="0"/>
              <a:t> perda de eficiências) pressionam novas encomendas</a:t>
            </a:r>
          </a:p>
          <a:p>
            <a:pPr marL="176213" indent="-176213" eaLnBrk="0" hangingPunct="0">
              <a:spcAft>
                <a:spcPts val="338"/>
              </a:spcAft>
              <a:buFontTx/>
              <a:buChar char="•"/>
            </a:pPr>
            <a:r>
              <a:rPr lang="pt-BR" sz="1400" dirty="0"/>
              <a:t>Agravando ainda mais este quadro, as frágeis barreiras de entrada, atratividade a players românticos e a </a:t>
            </a:r>
            <a:r>
              <a:rPr lang="pt-BR" sz="1400" b="1" dirty="0"/>
              <a:t>falta de agilidade da</a:t>
            </a:r>
            <a:r>
              <a:rPr lang="pt-BR" sz="1400" dirty="0"/>
              <a:t> </a:t>
            </a:r>
            <a:r>
              <a:rPr lang="pt-BR" sz="1400" b="1" dirty="0"/>
              <a:t>indústria de construção naval </a:t>
            </a:r>
            <a:r>
              <a:rPr lang="pt-BR" sz="1400" dirty="0"/>
              <a:t>contribuem para este aumento de capacidade</a:t>
            </a:r>
          </a:p>
        </p:txBody>
      </p:sp>
      <p:sp>
        <p:nvSpPr>
          <p:cNvPr id="27" name="CaixaDeTexto 26"/>
          <p:cNvSpPr txBox="1"/>
          <p:nvPr/>
        </p:nvSpPr>
        <p:spPr>
          <a:xfrm>
            <a:off x="22984" y="6500834"/>
            <a:ext cx="2571768" cy="357166"/>
          </a:xfrm>
          <a:prstGeom prst="rect">
            <a:avLst/>
          </a:prstGeom>
          <a:noFill/>
          <a:ln>
            <a:noFill/>
          </a:ln>
        </p:spPr>
        <p:txBody>
          <a:bodyPr wrap="none" lIns="72000" tIns="36000" rIns="72000" bIns="36000" rtlCol="0" anchor="b">
            <a:noAutofit/>
          </a:bodyPr>
          <a:lstStyle/>
          <a:p>
            <a:pPr>
              <a:spcAft>
                <a:spcPts val="600"/>
              </a:spcAft>
            </a:pPr>
            <a:r>
              <a:rPr lang="en-US" sz="1100"/>
              <a:t>Fonte: CEGN</a:t>
            </a:r>
            <a:endParaRPr lang="pt-BR" sz="1100" dirty="0" err="1"/>
          </a:p>
        </p:txBody>
      </p:sp>
      <p:grpSp>
        <p:nvGrpSpPr>
          <p:cNvPr id="33" name="Grupo 32"/>
          <p:cNvGrpSpPr/>
          <p:nvPr/>
        </p:nvGrpSpPr>
        <p:grpSpPr>
          <a:xfrm>
            <a:off x="9051340" y="309740"/>
            <a:ext cx="790342" cy="728197"/>
            <a:chOff x="3391676" y="1916832"/>
            <a:chExt cx="3290887" cy="3032125"/>
          </a:xfrm>
        </p:grpSpPr>
        <p:sp>
          <p:nvSpPr>
            <p:cNvPr id="36"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37"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38"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39"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sp>
        <p:nvSpPr>
          <p:cNvPr id="12" name="Espaço Reservado para Número de Slide 11"/>
          <p:cNvSpPr>
            <a:spLocks noGrp="1"/>
          </p:cNvSpPr>
          <p:nvPr>
            <p:ph type="sldNum" sz="quarter" idx="12"/>
          </p:nvPr>
        </p:nvSpPr>
        <p:spPr/>
        <p:txBody>
          <a:bodyPr/>
          <a:lstStyle/>
          <a:p>
            <a:pPr>
              <a:defRPr/>
            </a:pPr>
            <a:fld id="{2CA237A7-5AEA-4DAA-AF89-B8C62B227187}" type="slidenum">
              <a:rPr lang="pt-BR" smtClean="0"/>
              <a:pPr>
                <a:defRPr/>
              </a:pPr>
              <a:t>25</a:t>
            </a:fld>
            <a:endParaRPr lang="pt-BR" dirty="0"/>
          </a:p>
        </p:txBody>
      </p:sp>
    </p:spTree>
    <p:extLst>
      <p:ext uri="{BB962C8B-B14F-4D97-AF65-F5344CB8AC3E}">
        <p14:creationId xmlns:p14="http://schemas.microsoft.com/office/powerpoint/2010/main" val="145844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3692"/>
            <a:ext cx="8851315" cy="945141"/>
          </a:xfrm>
        </p:spPr>
        <p:txBody>
          <a:bodyPr/>
          <a:lstStyle/>
          <a:p>
            <a:r>
              <a:rPr lang="pt-BR" dirty="0"/>
              <a:t>O </a:t>
            </a:r>
            <a:r>
              <a:rPr lang="pt-BR" dirty="0">
                <a:solidFill>
                  <a:srgbClr val="C00000"/>
                </a:solidFill>
              </a:rPr>
              <a:t>tempo de reação  </a:t>
            </a:r>
            <a:r>
              <a:rPr lang="pt-BR" dirty="0"/>
              <a:t>para ampliação da oferta é muito alto, inerente da indústria de construção naval,  o que  leva a um descompasso no equilíbrio entre a oferta e a demanda (2/2)</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42" t="12622" r="8222" b="16397"/>
          <a:stretch/>
        </p:blipFill>
        <p:spPr bwMode="auto">
          <a:xfrm>
            <a:off x="0" y="1440790"/>
            <a:ext cx="4994888" cy="335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775"/>
          <a:stretch/>
        </p:blipFill>
        <p:spPr bwMode="auto">
          <a:xfrm>
            <a:off x="4913513" y="1524247"/>
            <a:ext cx="4905233" cy="318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lipse 18"/>
          <p:cNvSpPr/>
          <p:nvPr/>
        </p:nvSpPr>
        <p:spPr>
          <a:xfrm>
            <a:off x="2272631" y="1805575"/>
            <a:ext cx="222514" cy="222514"/>
          </a:xfrm>
          <a:prstGeom prst="ellipse">
            <a:avLst/>
          </a:prstGeom>
          <a:solidFill>
            <a:srgbClr val="00B05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 name="CaixaDeTexto 7"/>
          <p:cNvSpPr txBox="1"/>
          <p:nvPr/>
        </p:nvSpPr>
        <p:spPr>
          <a:xfrm>
            <a:off x="1430593" y="4896544"/>
            <a:ext cx="6768752" cy="647923"/>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Até 2005, o aumento da oferta não acompanhou o aumento da demanda, e os fretes explodiram</a:t>
            </a:r>
          </a:p>
          <a:p>
            <a:pPr marL="285750" indent="-285750">
              <a:spcAft>
                <a:spcPts val="600"/>
              </a:spcAft>
              <a:buFont typeface="Arial" panose="020B0604020202020204" pitchFamily="34" charset="0"/>
              <a:buChar char="•"/>
            </a:pPr>
            <a:r>
              <a:rPr lang="pt-BR" sz="1400" dirty="0"/>
              <a:t>O aumento da oferta reduziu os fretes entre 2005 e 2008</a:t>
            </a:r>
          </a:p>
        </p:txBody>
      </p:sp>
      <p:cxnSp>
        <p:nvCxnSpPr>
          <p:cNvPr id="10" name="Conector de seta reta 9"/>
          <p:cNvCxnSpPr/>
          <p:nvPr/>
        </p:nvCxnSpPr>
        <p:spPr>
          <a:xfrm>
            <a:off x="1473681" y="2276082"/>
            <a:ext cx="641293" cy="0"/>
          </a:xfrm>
          <a:prstGeom prst="straightConnector1">
            <a:avLst/>
          </a:prstGeom>
          <a:ln w="28575">
            <a:solidFill>
              <a:schemeClr val="accent3">
                <a:lumMod val="9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2328151" y="1628800"/>
            <a:ext cx="641293" cy="0"/>
          </a:xfrm>
          <a:prstGeom prst="straightConnector1">
            <a:avLst/>
          </a:prstGeom>
          <a:ln w="28575">
            <a:solidFill>
              <a:schemeClr val="accent3">
                <a:lumMod val="9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1063774" y="2780928"/>
            <a:ext cx="1800199" cy="1296144"/>
          </a:xfrm>
          <a:prstGeom prst="rect">
            <a:avLst/>
          </a:prstGeom>
          <a:solidFill>
            <a:schemeClr val="accent6">
              <a:lumMod val="75000"/>
            </a:schemeClr>
          </a:solidFill>
          <a:ln>
            <a:solidFill>
              <a:schemeClr val="bg1">
                <a:lumMod val="65000"/>
              </a:schemeClr>
            </a:solidFill>
          </a:ln>
        </p:spPr>
        <p:txBody>
          <a:bodyPr wrap="square" lIns="72000" tIns="36000" rIns="72000" bIns="36000" rtlCol="0" anchor="t">
            <a:noAutofit/>
          </a:bodyPr>
          <a:lstStyle/>
          <a:p>
            <a:pPr algn="ctr">
              <a:spcAft>
                <a:spcPts val="600"/>
              </a:spcAft>
            </a:pPr>
            <a:r>
              <a:rPr lang="pt-BR" sz="1200" b="1" dirty="0"/>
              <a:t>Lead-time da entrega de navios:</a:t>
            </a:r>
          </a:p>
          <a:p>
            <a:pPr algn="ctr">
              <a:spcAft>
                <a:spcPts val="600"/>
              </a:spcAft>
            </a:pPr>
            <a:r>
              <a:rPr lang="pt-BR" sz="1200" b="1" dirty="0"/>
              <a:t>2 a 3 anos para receber o navio após tomada da decisão de investimento</a:t>
            </a:r>
          </a:p>
        </p:txBody>
      </p:sp>
      <p:sp>
        <p:nvSpPr>
          <p:cNvPr id="33" name="CaixaDeTexto 32"/>
          <p:cNvSpPr txBox="1"/>
          <p:nvPr/>
        </p:nvSpPr>
        <p:spPr>
          <a:xfrm>
            <a:off x="1384948" y="5940585"/>
            <a:ext cx="8247777" cy="647923"/>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No choque econômico de 2008 os fretes despencaram</a:t>
            </a:r>
          </a:p>
          <a:p>
            <a:pPr marL="285750" indent="-285750">
              <a:spcAft>
                <a:spcPts val="600"/>
              </a:spcAft>
              <a:buFont typeface="Arial" panose="020B0604020202020204" pitchFamily="34" charset="0"/>
              <a:buChar char="•"/>
            </a:pPr>
            <a:r>
              <a:rPr lang="pt-BR" sz="1400" dirty="0"/>
              <a:t>Desde então o aumento da frota tem sido em média maior que o aumento do mercado, o que  mantém os fretes em baixa</a:t>
            </a:r>
          </a:p>
        </p:txBody>
      </p:sp>
      <p:cxnSp>
        <p:nvCxnSpPr>
          <p:cNvPr id="16" name="Conector reto 15"/>
          <p:cNvCxnSpPr/>
          <p:nvPr/>
        </p:nvCxnSpPr>
        <p:spPr>
          <a:xfrm>
            <a:off x="199677" y="1412776"/>
            <a:ext cx="471383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5167401" y="1412776"/>
            <a:ext cx="4651345"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6" name="CaixaDeTexto 35"/>
          <p:cNvSpPr txBox="1"/>
          <p:nvPr/>
        </p:nvSpPr>
        <p:spPr>
          <a:xfrm>
            <a:off x="199678" y="1060323"/>
            <a:ext cx="4615291" cy="360040"/>
          </a:xfrm>
          <a:prstGeom prst="rect">
            <a:avLst/>
          </a:prstGeom>
          <a:noFill/>
          <a:ln>
            <a:noFill/>
          </a:ln>
        </p:spPr>
        <p:txBody>
          <a:bodyPr wrap="square" lIns="72000" tIns="36000" rIns="72000" bIns="36000" rtlCol="0" anchor="t">
            <a:noAutofit/>
          </a:bodyPr>
          <a:lstStyle/>
          <a:p>
            <a:pPr>
              <a:spcAft>
                <a:spcPts val="600"/>
              </a:spcAft>
            </a:pPr>
            <a:r>
              <a:rPr lang="pt-BR" sz="1400" b="1" dirty="0"/>
              <a:t>Variação na oferta e demanda de containers</a:t>
            </a:r>
          </a:p>
        </p:txBody>
      </p:sp>
      <p:sp>
        <p:nvSpPr>
          <p:cNvPr id="37" name="CaixaDeTexto 36"/>
          <p:cNvSpPr txBox="1"/>
          <p:nvPr/>
        </p:nvSpPr>
        <p:spPr>
          <a:xfrm>
            <a:off x="5203455" y="1124744"/>
            <a:ext cx="4861319" cy="360040"/>
          </a:xfrm>
          <a:prstGeom prst="rect">
            <a:avLst/>
          </a:prstGeom>
          <a:noFill/>
          <a:ln>
            <a:noFill/>
          </a:ln>
        </p:spPr>
        <p:txBody>
          <a:bodyPr wrap="square" lIns="72000" tIns="36000" rIns="72000" bIns="36000" rtlCol="0" anchor="t">
            <a:noAutofit/>
          </a:bodyPr>
          <a:lstStyle/>
          <a:p>
            <a:pPr>
              <a:spcAft>
                <a:spcPts val="600"/>
              </a:spcAft>
            </a:pPr>
            <a:r>
              <a:rPr lang="pt-BR" sz="1400" b="1" dirty="0"/>
              <a:t>Aluguel (time charter) por 12 meses navios containers</a:t>
            </a:r>
          </a:p>
        </p:txBody>
      </p:sp>
      <p:sp>
        <p:nvSpPr>
          <p:cNvPr id="23" name="Elipse 22"/>
          <p:cNvSpPr/>
          <p:nvPr/>
        </p:nvSpPr>
        <p:spPr>
          <a:xfrm>
            <a:off x="5881424" y="1805575"/>
            <a:ext cx="222514" cy="222514"/>
          </a:xfrm>
          <a:prstGeom prst="ellipse">
            <a:avLst/>
          </a:prstGeom>
          <a:solidFill>
            <a:srgbClr val="00B05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4" name="Elipse 23"/>
          <p:cNvSpPr/>
          <p:nvPr/>
        </p:nvSpPr>
        <p:spPr>
          <a:xfrm>
            <a:off x="3440038" y="3645024"/>
            <a:ext cx="222514" cy="222514"/>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5" name="Elipse 24"/>
          <p:cNvSpPr/>
          <p:nvPr/>
        </p:nvSpPr>
        <p:spPr>
          <a:xfrm>
            <a:off x="7361424" y="3645024"/>
            <a:ext cx="222514" cy="222514"/>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6" name="Elipse 25"/>
          <p:cNvSpPr/>
          <p:nvPr/>
        </p:nvSpPr>
        <p:spPr>
          <a:xfrm>
            <a:off x="952517" y="4896544"/>
            <a:ext cx="222514" cy="222514"/>
          </a:xfrm>
          <a:prstGeom prst="ellipse">
            <a:avLst/>
          </a:prstGeom>
          <a:solidFill>
            <a:srgbClr val="00B05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1" name="Elipse 30"/>
          <p:cNvSpPr/>
          <p:nvPr/>
        </p:nvSpPr>
        <p:spPr>
          <a:xfrm>
            <a:off x="952517" y="5940585"/>
            <a:ext cx="222514" cy="222514"/>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 name="Elipse 34"/>
          <p:cNvSpPr/>
          <p:nvPr/>
        </p:nvSpPr>
        <p:spPr>
          <a:xfrm>
            <a:off x="-5456390" y="7192105"/>
            <a:ext cx="222514" cy="222514"/>
          </a:xfrm>
          <a:prstGeom prst="ellipse">
            <a:avLst/>
          </a:prstGeom>
          <a:solidFill>
            <a:srgbClr val="00B05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38" name="Grupo 37"/>
          <p:cNvGrpSpPr/>
          <p:nvPr/>
        </p:nvGrpSpPr>
        <p:grpSpPr>
          <a:xfrm>
            <a:off x="9051340" y="309740"/>
            <a:ext cx="790342" cy="728197"/>
            <a:chOff x="3391676" y="1916832"/>
            <a:chExt cx="3290887" cy="3032125"/>
          </a:xfrm>
        </p:grpSpPr>
        <p:sp>
          <p:nvSpPr>
            <p:cNvPr id="39"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40"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41"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sp>
          <p:nvSpPr>
            <p:cNvPr id="42"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bg1"/>
            </a:solidFill>
            <a:ln w="9525" cap="rnd" cmpd="sng">
              <a:solidFill>
                <a:schemeClr val="bg1">
                  <a:lumMod val="65000"/>
                </a:schemeClr>
              </a:solidFill>
              <a:prstDash val="solid"/>
              <a:round/>
              <a:headEnd/>
              <a:tailEnd/>
            </a:ln>
            <a:effectLst/>
          </p:spPr>
          <p:txBody>
            <a:bodyPr/>
            <a:lstStyle/>
            <a:p>
              <a:endParaRPr lang="pt-BR" sz="1600"/>
            </a:p>
          </p:txBody>
        </p:sp>
      </p:gr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26</a:t>
            </a:fld>
            <a:endParaRPr lang="pt-BR" sz="600" noProof="0"/>
          </a:p>
        </p:txBody>
      </p:sp>
    </p:spTree>
    <p:extLst>
      <p:ext uri="{BB962C8B-B14F-4D97-AF65-F5344CB8AC3E}">
        <p14:creationId xmlns:p14="http://schemas.microsoft.com/office/powerpoint/2010/main" val="17767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 o que passa na cabeça do investidor?</a:t>
            </a:r>
          </a:p>
        </p:txBody>
      </p:sp>
      <p:grpSp>
        <p:nvGrpSpPr>
          <p:cNvPr id="82" name="Grupo 81"/>
          <p:cNvGrpSpPr/>
          <p:nvPr/>
        </p:nvGrpSpPr>
        <p:grpSpPr>
          <a:xfrm>
            <a:off x="2575942" y="5301208"/>
            <a:ext cx="1639639" cy="1120050"/>
            <a:chOff x="7544494" y="5877272"/>
            <a:chExt cx="2108247" cy="1440160"/>
          </a:xfrm>
        </p:grpSpPr>
        <p:sp>
          <p:nvSpPr>
            <p:cNvPr id="77" name="Fluxograma: Processo 76"/>
            <p:cNvSpPr/>
            <p:nvPr/>
          </p:nvSpPr>
          <p:spPr>
            <a:xfrm>
              <a:off x="7544494" y="5877272"/>
              <a:ext cx="2108247"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solidFill>
                    <a:schemeClr val="tx1"/>
                  </a:solidFill>
                </a:rPr>
                <a:t>Valor aço</a:t>
              </a:r>
            </a:p>
          </p:txBody>
        </p:sp>
        <p:pic>
          <p:nvPicPr>
            <p:cNvPr id="205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5804" y="6282112"/>
              <a:ext cx="1550898" cy="96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4" name="Grupo 83"/>
          <p:cNvGrpSpPr/>
          <p:nvPr/>
        </p:nvGrpSpPr>
        <p:grpSpPr>
          <a:xfrm>
            <a:off x="68923" y="908720"/>
            <a:ext cx="3011075" cy="1496496"/>
            <a:chOff x="252794" y="836712"/>
            <a:chExt cx="2827204" cy="1376113"/>
          </a:xfrm>
        </p:grpSpPr>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2794" y="908720"/>
              <a:ext cx="2088826" cy="130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783854" y="908720"/>
              <a:ext cx="1296144" cy="1304105"/>
            </a:xfrm>
            <a:prstGeom prst="rect">
              <a:avLst/>
            </a:prstGeom>
            <a:solidFill>
              <a:schemeClr val="bg1"/>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cxnSp>
          <p:nvCxnSpPr>
            <p:cNvPr id="7" name="Conector de seta reta 6"/>
            <p:cNvCxnSpPr>
              <a:stCxn id="5" idx="1"/>
            </p:cNvCxnSpPr>
            <p:nvPr/>
          </p:nvCxnSpPr>
          <p:spPr>
            <a:xfrm flipV="1">
              <a:off x="1783854" y="1196752"/>
              <a:ext cx="360040" cy="364021"/>
            </a:xfrm>
            <a:prstGeom prst="straightConnector1">
              <a:avLst/>
            </a:prstGeom>
            <a:ln>
              <a:solidFill>
                <a:srgbClr val="00B05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1783854" y="1556792"/>
              <a:ext cx="360040" cy="364021"/>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1904194" y="1368326"/>
              <a:ext cx="216024" cy="288032"/>
            </a:xfrm>
            <a:prstGeom prst="rect">
              <a:avLst/>
            </a:prstGeom>
            <a:noFill/>
            <a:ln>
              <a:noFill/>
            </a:ln>
          </p:spPr>
          <p:txBody>
            <a:bodyPr wrap="square" lIns="72000" tIns="36000" rIns="72000" bIns="36000" rtlCol="0" anchor="t">
              <a:noAutofit/>
            </a:bodyPr>
            <a:lstStyle/>
            <a:p>
              <a:pPr algn="ctr">
                <a:spcAft>
                  <a:spcPts val="600"/>
                </a:spcAft>
              </a:pPr>
              <a:r>
                <a:rPr lang="pt-BR" sz="1600" b="1" dirty="0"/>
                <a:t>?</a:t>
              </a:r>
            </a:p>
          </p:txBody>
        </p:sp>
        <p:sp>
          <p:nvSpPr>
            <p:cNvPr id="15" name="Texto explicativo retangular 14"/>
            <p:cNvSpPr/>
            <p:nvPr/>
          </p:nvSpPr>
          <p:spPr>
            <a:xfrm>
              <a:off x="252794" y="836712"/>
              <a:ext cx="1963108" cy="1376113"/>
            </a:xfrm>
            <a:prstGeom prst="wedgeRectCallout">
              <a:avLst>
                <a:gd name="adj1" fmla="val -20030"/>
                <a:gd name="adj2" fmla="val 77393"/>
              </a:avLst>
            </a:prstGeom>
            <a:noFill/>
            <a:ln>
              <a:solidFill>
                <a:schemeClr val="tx1">
                  <a:lumMod val="50000"/>
                  <a:lumOff val="50000"/>
                </a:schemeClr>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pic>
        <p:nvPicPr>
          <p:cNvPr id="3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678" y="2858357"/>
            <a:ext cx="1666287" cy="1232605"/>
          </a:xfrm>
          <a:prstGeom prst="rect">
            <a:avLst/>
          </a:prstGeom>
          <a:noFill/>
          <a:ln w="9525">
            <a:noFill/>
            <a:miter lim="800000"/>
            <a:headEnd/>
            <a:tailEnd/>
          </a:ln>
          <a:effectLst/>
        </p:spPr>
      </p:pic>
      <p:cxnSp>
        <p:nvCxnSpPr>
          <p:cNvPr id="24" name="Conector em curva 23"/>
          <p:cNvCxnSpPr>
            <a:stCxn id="32" idx="1"/>
            <a:endCxn id="28" idx="0"/>
          </p:cNvCxnSpPr>
          <p:nvPr/>
        </p:nvCxnSpPr>
        <p:spPr>
          <a:xfrm rot="10800000">
            <a:off x="3471348" y="1012807"/>
            <a:ext cx="2203765" cy="136020"/>
          </a:xfrm>
          <a:prstGeom prst="curvedConnector4">
            <a:avLst>
              <a:gd name="adj1" fmla="val 32680"/>
              <a:gd name="adj2" fmla="val 268064"/>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31" name="Objeto 30"/>
          <p:cNvGraphicFramePr>
            <a:graphicFrameLocks noChangeAspect="1"/>
          </p:cNvGraphicFramePr>
          <p:nvPr>
            <p:extLst>
              <p:ext uri="{D42A27DB-BD31-4B8C-83A1-F6EECF244321}">
                <p14:modId xmlns:p14="http://schemas.microsoft.com/office/powerpoint/2010/main" val="1630510868"/>
              </p:ext>
            </p:extLst>
          </p:nvPr>
        </p:nvGraphicFramePr>
        <p:xfrm>
          <a:off x="4717727" y="873282"/>
          <a:ext cx="392532" cy="514191"/>
        </p:xfrm>
        <a:graphic>
          <a:graphicData uri="http://schemas.openxmlformats.org/presentationml/2006/ole">
            <mc:AlternateContent xmlns:mc="http://schemas.openxmlformats.org/markup-compatibility/2006">
              <mc:Choice xmlns:v="urn:schemas-microsoft-com:vml" Requires="v">
                <p:oleObj name="Clip" r:id="rId5" imgW="4752381" imgH="6219048" progId="MS_ClipArt_Gallery.2">
                  <p:embed/>
                </p:oleObj>
              </mc:Choice>
              <mc:Fallback>
                <p:oleObj name="Clip" r:id="rId5" imgW="4752381" imgH="6219048" progId="MS_ClipArt_Gallery.2">
                  <p:embed/>
                  <p:pic>
                    <p:nvPicPr>
                      <p:cNvPr id="0" nam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7727" y="873282"/>
                        <a:ext cx="392532" cy="514191"/>
                      </a:xfrm>
                      <a:prstGeom prst="rect">
                        <a:avLst/>
                      </a:prstGeom>
                      <a:noFill/>
                      <a:ln>
                        <a:noFill/>
                      </a:ln>
                    </p:spPr>
                  </p:pic>
                </p:oleObj>
              </mc:Fallback>
            </mc:AlternateContent>
          </a:graphicData>
        </a:graphic>
      </p:graphicFrame>
      <p:cxnSp>
        <p:nvCxnSpPr>
          <p:cNvPr id="35" name="Conector em curva 34"/>
          <p:cNvCxnSpPr>
            <a:stCxn id="28" idx="3"/>
            <a:endCxn id="41" idx="1"/>
          </p:cNvCxnSpPr>
          <p:nvPr/>
        </p:nvCxnSpPr>
        <p:spPr>
          <a:xfrm>
            <a:off x="4234727" y="1572832"/>
            <a:ext cx="1206943" cy="1480089"/>
          </a:xfrm>
          <a:prstGeom prst="curvedConnector3">
            <a:avLst>
              <a:gd name="adj1" fmla="val 50000"/>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8" name="Conector em curva 37"/>
          <p:cNvCxnSpPr>
            <a:stCxn id="29" idx="3"/>
            <a:endCxn id="41" idx="2"/>
          </p:cNvCxnSpPr>
          <p:nvPr/>
        </p:nvCxnSpPr>
        <p:spPr>
          <a:xfrm>
            <a:off x="4378743" y="3084818"/>
            <a:ext cx="1826307" cy="528127"/>
          </a:xfrm>
          <a:prstGeom prst="curvedConnector4">
            <a:avLst>
              <a:gd name="adj1" fmla="val 29100"/>
              <a:gd name="adj2" fmla="val 143285"/>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112" name="Grupo 111"/>
          <p:cNvGrpSpPr/>
          <p:nvPr/>
        </p:nvGrpSpPr>
        <p:grpSpPr>
          <a:xfrm>
            <a:off x="4745582" y="3861048"/>
            <a:ext cx="1358752" cy="308742"/>
            <a:chOff x="6229458" y="3645024"/>
            <a:chExt cx="1747084" cy="396980"/>
          </a:xfrm>
        </p:grpSpPr>
        <p:grpSp>
          <p:nvGrpSpPr>
            <p:cNvPr id="46" name="Grupo 45"/>
            <p:cNvGrpSpPr/>
            <p:nvPr/>
          </p:nvGrpSpPr>
          <p:grpSpPr>
            <a:xfrm>
              <a:off x="6680398" y="3645024"/>
              <a:ext cx="774961" cy="149424"/>
              <a:chOff x="554355" y="4969193"/>
              <a:chExt cx="4143375" cy="1071558"/>
            </a:xfrm>
          </p:grpSpPr>
          <p:sp>
            <p:nvSpPr>
              <p:cNvPr id="47" name="Freeform 6"/>
              <p:cNvSpPr>
                <a:spLocks/>
              </p:cNvSpPr>
              <p:nvPr/>
            </p:nvSpPr>
            <p:spPr bwMode="blackGray">
              <a:xfrm flipH="1">
                <a:off x="1285546" y="4992827"/>
                <a:ext cx="2651705" cy="810565"/>
              </a:xfrm>
              <a:custGeom>
                <a:avLst/>
                <a:gdLst>
                  <a:gd name="T0" fmla="*/ 2147483647 w 3615"/>
                  <a:gd name="T1" fmla="*/ 2147483647 h 1183"/>
                  <a:gd name="T2" fmla="*/ 2147483647 w 3615"/>
                  <a:gd name="T3" fmla="*/ 2147483647 h 1183"/>
                  <a:gd name="T4" fmla="*/ 2147483647 w 3615"/>
                  <a:gd name="T5" fmla="*/ 2147483647 h 1183"/>
                  <a:gd name="T6" fmla="*/ 2147483647 w 3615"/>
                  <a:gd name="T7" fmla="*/ 2147483647 h 1183"/>
                  <a:gd name="T8" fmla="*/ 2147483647 w 3615"/>
                  <a:gd name="T9" fmla="*/ 2147483647 h 1183"/>
                  <a:gd name="T10" fmla="*/ 2147483647 w 3615"/>
                  <a:gd name="T11" fmla="*/ 2147483647 h 1183"/>
                  <a:gd name="T12" fmla="*/ 2147483647 w 3615"/>
                  <a:gd name="T13" fmla="*/ 0 h 1183"/>
                  <a:gd name="T14" fmla="*/ 2147483647 w 3615"/>
                  <a:gd name="T15" fmla="*/ 2147483647 h 1183"/>
                  <a:gd name="T16" fmla="*/ 2147483647 w 3615"/>
                  <a:gd name="T17" fmla="*/ 2147483647 h 1183"/>
                  <a:gd name="T18" fmla="*/ 2147483647 w 3615"/>
                  <a:gd name="T19" fmla="*/ 2147483647 h 1183"/>
                  <a:gd name="T20" fmla="*/ 2147483647 w 3615"/>
                  <a:gd name="T21" fmla="*/ 2147483647 h 1183"/>
                  <a:gd name="T22" fmla="*/ 2147483647 w 3615"/>
                  <a:gd name="T23" fmla="*/ 2147483647 h 1183"/>
                  <a:gd name="T24" fmla="*/ 2147483647 w 3615"/>
                  <a:gd name="T25" fmla="*/ 2147483647 h 1183"/>
                  <a:gd name="T26" fmla="*/ 2147483647 w 3615"/>
                  <a:gd name="T27" fmla="*/ 2147483647 h 1183"/>
                  <a:gd name="T28" fmla="*/ 0 w 3615"/>
                  <a:gd name="T29" fmla="*/ 2147483647 h 1183"/>
                  <a:gd name="T30" fmla="*/ 2147483647 w 3615"/>
                  <a:gd name="T31" fmla="*/ 2147483647 h 1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5"/>
                  <a:gd name="T49" fmla="*/ 0 h 1183"/>
                  <a:gd name="T50" fmla="*/ 3615 w 3615"/>
                  <a:gd name="T51" fmla="*/ 1183 h 1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5" h="1183">
                    <a:moveTo>
                      <a:pt x="2" y="896"/>
                    </a:moveTo>
                    <a:lnTo>
                      <a:pt x="5" y="951"/>
                    </a:lnTo>
                    <a:lnTo>
                      <a:pt x="194" y="1183"/>
                    </a:lnTo>
                    <a:lnTo>
                      <a:pt x="1761" y="1095"/>
                    </a:lnTo>
                    <a:lnTo>
                      <a:pt x="1901" y="1087"/>
                    </a:lnTo>
                    <a:lnTo>
                      <a:pt x="3615" y="637"/>
                    </a:lnTo>
                    <a:lnTo>
                      <a:pt x="3614" y="0"/>
                    </a:lnTo>
                    <a:lnTo>
                      <a:pt x="3434" y="72"/>
                    </a:lnTo>
                    <a:lnTo>
                      <a:pt x="3506" y="158"/>
                    </a:lnTo>
                    <a:lnTo>
                      <a:pt x="3509" y="597"/>
                    </a:lnTo>
                    <a:lnTo>
                      <a:pt x="1828" y="1027"/>
                    </a:lnTo>
                    <a:lnTo>
                      <a:pt x="273" y="1110"/>
                    </a:lnTo>
                    <a:lnTo>
                      <a:pt x="107" y="932"/>
                    </a:lnTo>
                    <a:lnTo>
                      <a:pt x="111" y="889"/>
                    </a:lnTo>
                    <a:lnTo>
                      <a:pt x="0" y="896"/>
                    </a:lnTo>
                    <a:lnTo>
                      <a:pt x="2" y="896"/>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a:p>
            </p:txBody>
          </p:sp>
          <p:sp>
            <p:nvSpPr>
              <p:cNvPr id="48" name="Freeform 7"/>
              <p:cNvSpPr>
                <a:spLocks/>
              </p:cNvSpPr>
              <p:nvPr/>
            </p:nvSpPr>
            <p:spPr bwMode="blackGray">
              <a:xfrm flipH="1">
                <a:off x="3076893" y="5521643"/>
                <a:ext cx="1620837" cy="122237"/>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a:p>
            </p:txBody>
          </p:sp>
          <p:sp>
            <p:nvSpPr>
              <p:cNvPr id="49" name="Freeform 8"/>
              <p:cNvSpPr>
                <a:spLocks/>
              </p:cNvSpPr>
              <p:nvPr/>
            </p:nvSpPr>
            <p:spPr bwMode="blackGray">
              <a:xfrm flipH="1">
                <a:off x="554355" y="4969193"/>
                <a:ext cx="1620838" cy="123825"/>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gradFill rotWithShape="1">
                <a:gsLst>
                  <a:gs pos="0">
                    <a:srgbClr val="F30D0D"/>
                  </a:gs>
                  <a:gs pos="100000">
                    <a:srgbClr val="F30D0D">
                      <a:gamma/>
                      <a:shade val="46275"/>
                      <a:invGamma/>
                    </a:srgbClr>
                  </a:gs>
                </a:gsLst>
                <a:lin ang="5400000" scaled="1"/>
              </a:gra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a:p>
            </p:txBody>
          </p:sp>
          <p:sp>
            <p:nvSpPr>
              <p:cNvPr id="50" name="Freeform 9"/>
              <p:cNvSpPr>
                <a:spLocks/>
              </p:cNvSpPr>
              <p:nvPr/>
            </p:nvSpPr>
            <p:spPr bwMode="blackGray">
              <a:xfrm flipH="1">
                <a:off x="1725474" y="5708843"/>
                <a:ext cx="1761989" cy="331908"/>
              </a:xfrm>
              <a:custGeom>
                <a:avLst/>
                <a:gdLst>
                  <a:gd name="T0" fmla="*/ 0 w 1674"/>
                  <a:gd name="T1" fmla="*/ 2147483647 h 651"/>
                  <a:gd name="T2" fmla="*/ 2147483647 w 1674"/>
                  <a:gd name="T3" fmla="*/ 2147483647 h 651"/>
                  <a:gd name="T4" fmla="*/ 2147483647 w 1674"/>
                  <a:gd name="T5" fmla="*/ 2147483647 h 651"/>
                  <a:gd name="T6" fmla="*/ 2147483647 w 1674"/>
                  <a:gd name="T7" fmla="*/ 2147483647 h 651"/>
                  <a:gd name="T8" fmla="*/ 2147483647 w 1674"/>
                  <a:gd name="T9" fmla="*/ 2147483647 h 651"/>
                  <a:gd name="T10" fmla="*/ 2147483647 w 1674"/>
                  <a:gd name="T11" fmla="*/ 2147483647 h 651"/>
                  <a:gd name="T12" fmla="*/ 2147483647 w 1674"/>
                  <a:gd name="T13" fmla="*/ 2147483647 h 651"/>
                  <a:gd name="T14" fmla="*/ 2147483647 w 1674"/>
                  <a:gd name="T15" fmla="*/ 2147483647 h 651"/>
                  <a:gd name="T16" fmla="*/ 2147483647 w 1674"/>
                  <a:gd name="T17" fmla="*/ 2147483647 h 651"/>
                  <a:gd name="T18" fmla="*/ 2147483647 w 1674"/>
                  <a:gd name="T19" fmla="*/ 2147483647 h 651"/>
                  <a:gd name="T20" fmla="*/ 2147483647 w 1674"/>
                  <a:gd name="T21" fmla="*/ 2147483647 h 651"/>
                  <a:gd name="T22" fmla="*/ 2147483647 w 1674"/>
                  <a:gd name="T23" fmla="*/ 2147483647 h 651"/>
                  <a:gd name="T24" fmla="*/ 2147483647 w 1674"/>
                  <a:gd name="T25" fmla="*/ 2147483647 h 651"/>
                  <a:gd name="T26" fmla="*/ 2147483647 w 1674"/>
                  <a:gd name="T27" fmla="*/ 0 h 651"/>
                  <a:gd name="T28" fmla="*/ 2147483647 w 1674"/>
                  <a:gd name="T29" fmla="*/ 1458696722 h 651"/>
                  <a:gd name="T30" fmla="*/ 2147483647 w 1674"/>
                  <a:gd name="T31" fmla="*/ 2147483647 h 651"/>
                  <a:gd name="T32" fmla="*/ 2147483647 w 1674"/>
                  <a:gd name="T33" fmla="*/ 2147483647 h 651"/>
                  <a:gd name="T34" fmla="*/ 2147483647 w 1674"/>
                  <a:gd name="T35" fmla="*/ 2147483647 h 651"/>
                  <a:gd name="T36" fmla="*/ 2147483647 w 1674"/>
                  <a:gd name="T37" fmla="*/ 2147483647 h 651"/>
                  <a:gd name="T38" fmla="*/ 2147483647 w 1674"/>
                  <a:gd name="T39" fmla="*/ 2147483647 h 651"/>
                  <a:gd name="T40" fmla="*/ 2147483647 w 1674"/>
                  <a:gd name="T41" fmla="*/ 2147483647 h 651"/>
                  <a:gd name="T42" fmla="*/ 2147483647 w 1674"/>
                  <a:gd name="T43" fmla="*/ 2147483647 h 651"/>
                  <a:gd name="T44" fmla="*/ 2147483647 w 1674"/>
                  <a:gd name="T45" fmla="*/ 2147483647 h 651"/>
                  <a:gd name="T46" fmla="*/ 2147483647 w 1674"/>
                  <a:gd name="T47" fmla="*/ 2147483647 h 651"/>
                  <a:gd name="T48" fmla="*/ 0 w 1674"/>
                  <a:gd name="T49" fmla="*/ 2147483647 h 651"/>
                  <a:gd name="T50" fmla="*/ 0 w 1674"/>
                  <a:gd name="T51" fmla="*/ 2147483647 h 6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4"/>
                  <a:gd name="T79" fmla="*/ 0 h 651"/>
                  <a:gd name="T80" fmla="*/ 1674 w 1674"/>
                  <a:gd name="T81" fmla="*/ 651 h 6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gradFill rotWithShape="1">
                <a:gsLst>
                  <a:gs pos="0">
                    <a:srgbClr val="F30D0D"/>
                  </a:gs>
                  <a:gs pos="100000">
                    <a:srgbClr val="700606"/>
                  </a:gs>
                </a:gsLst>
                <a:lin ang="5400000" scaled="1"/>
              </a:gra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a:p>
            </p:txBody>
          </p:sp>
          <p:sp>
            <p:nvSpPr>
              <p:cNvPr id="51" name="Oval 10"/>
              <p:cNvSpPr>
                <a:spLocks noChangeArrowheads="1"/>
              </p:cNvSpPr>
              <p:nvPr/>
            </p:nvSpPr>
            <p:spPr bwMode="blackGray">
              <a:xfrm flipH="1">
                <a:off x="2594293" y="5731193"/>
                <a:ext cx="26987" cy="28575"/>
              </a:xfrm>
              <a:prstGeom prst="ellipse">
                <a:avLst/>
              </a:prstGeom>
              <a:gradFill rotWithShape="1">
                <a:gsLst>
                  <a:gs pos="0">
                    <a:srgbClr val="F30D0D"/>
                  </a:gs>
                  <a:gs pos="100000">
                    <a:srgbClr val="F30D0D">
                      <a:gamma/>
                      <a:shade val="46275"/>
                      <a:invGamma/>
                    </a:srgbClr>
                  </a:gs>
                </a:gsLst>
                <a:lin ang="5400000" scaled="1"/>
              </a:gradFill>
              <a:ln w="12700">
                <a:round/>
                <a:headEnd/>
                <a:tailEn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sz="1600">
                  <a:effectLst>
                    <a:outerShdw blurRad="38100" dist="38100" dir="2700000" algn="tl">
                      <a:srgbClr val="000000"/>
                    </a:outerShdw>
                  </a:effectLst>
                </a:endParaRPr>
              </a:p>
            </p:txBody>
          </p:sp>
        </p:grpSp>
        <p:sp>
          <p:nvSpPr>
            <p:cNvPr id="43" name="CaixaDeTexto 42"/>
            <p:cNvSpPr txBox="1"/>
            <p:nvPr/>
          </p:nvSpPr>
          <p:spPr>
            <a:xfrm>
              <a:off x="6229458" y="3748564"/>
              <a:ext cx="1747084" cy="293440"/>
            </a:xfrm>
            <a:prstGeom prst="rect">
              <a:avLst/>
            </a:prstGeom>
            <a:noFill/>
            <a:ln>
              <a:noFill/>
            </a:ln>
          </p:spPr>
          <p:txBody>
            <a:bodyPr wrap="square" lIns="72000" tIns="36000" rIns="72000" bIns="36000" rtlCol="0" anchor="t">
              <a:noAutofit/>
            </a:bodyPr>
            <a:lstStyle/>
            <a:p>
              <a:pPr algn="ctr">
                <a:spcAft>
                  <a:spcPts val="600"/>
                </a:spcAft>
              </a:pPr>
              <a:r>
                <a:rPr lang="pt-BR" sz="1400" dirty="0" err="1"/>
                <a:t>Equity</a:t>
              </a:r>
              <a:endParaRPr lang="pt-BR" sz="1600" dirty="0"/>
            </a:p>
          </p:txBody>
        </p:sp>
      </p:grpSp>
      <p:grpSp>
        <p:nvGrpSpPr>
          <p:cNvPr id="111" name="Grupo 110"/>
          <p:cNvGrpSpPr/>
          <p:nvPr/>
        </p:nvGrpSpPr>
        <p:grpSpPr>
          <a:xfrm>
            <a:off x="4512296" y="1812616"/>
            <a:ext cx="1155798" cy="464256"/>
            <a:chOff x="5208706" y="2212825"/>
            <a:chExt cx="1747084" cy="701761"/>
          </a:xfrm>
        </p:grpSpPr>
        <p:graphicFrame>
          <p:nvGraphicFramePr>
            <p:cNvPr id="44" name="Objeto 43"/>
            <p:cNvGraphicFramePr>
              <a:graphicFrameLocks/>
            </p:cNvGraphicFramePr>
            <p:nvPr>
              <p:extLst>
                <p:ext uri="{D42A27DB-BD31-4B8C-83A1-F6EECF244321}">
                  <p14:modId xmlns:p14="http://schemas.microsoft.com/office/powerpoint/2010/main" val="674838318"/>
                </p:ext>
              </p:extLst>
            </p:nvPr>
          </p:nvGraphicFramePr>
          <p:xfrm>
            <a:off x="5475185" y="2212825"/>
            <a:ext cx="728727" cy="456803"/>
          </p:xfrm>
          <a:graphic>
            <a:graphicData uri="http://schemas.openxmlformats.org/presentationml/2006/ole">
              <mc:AlternateContent xmlns:mc="http://schemas.openxmlformats.org/markup-compatibility/2006">
                <mc:Choice xmlns:v="urn:schemas-microsoft-com:vml" Requires="v">
                  <p:oleObj name="Clip" r:id="rId7" imgW="2287484" imgH="1456954" progId="MS_ClipArt_Gallery.2">
                    <p:embed/>
                  </p:oleObj>
                </mc:Choice>
                <mc:Fallback>
                  <p:oleObj name="Clip" r:id="rId7" imgW="2287484" imgH="1456954"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5185" y="2212825"/>
                          <a:ext cx="728727" cy="456803"/>
                        </a:xfrm>
                        <a:prstGeom prst="rect">
                          <a:avLst/>
                        </a:prstGeom>
                        <a:noFill/>
                        <a:ln>
                          <a:noFill/>
                        </a:ln>
                        <a:effectLst/>
                      </p:spPr>
                    </p:pic>
                  </p:oleObj>
                </mc:Fallback>
              </mc:AlternateContent>
            </a:graphicData>
          </a:graphic>
        </p:graphicFrame>
        <p:sp>
          <p:nvSpPr>
            <p:cNvPr id="45" name="Seta para baixo 44"/>
            <p:cNvSpPr/>
            <p:nvPr/>
          </p:nvSpPr>
          <p:spPr>
            <a:xfrm>
              <a:off x="6229458" y="2212825"/>
              <a:ext cx="306924" cy="424087"/>
            </a:xfrm>
            <a:prstGeom prst="downArrow">
              <a:avLst/>
            </a:prstGeom>
            <a:solidFill>
              <a:srgbClr val="FF0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1" name="CaixaDeTexto 60"/>
            <p:cNvSpPr txBox="1"/>
            <p:nvPr/>
          </p:nvSpPr>
          <p:spPr>
            <a:xfrm>
              <a:off x="5208706" y="2621146"/>
              <a:ext cx="1747084" cy="293440"/>
            </a:xfrm>
            <a:prstGeom prst="rect">
              <a:avLst/>
            </a:prstGeom>
            <a:noFill/>
            <a:ln>
              <a:noFill/>
            </a:ln>
          </p:spPr>
          <p:txBody>
            <a:bodyPr wrap="square" lIns="72000" tIns="36000" rIns="72000" bIns="36000" rtlCol="0" anchor="t">
              <a:noAutofit/>
            </a:bodyPr>
            <a:lstStyle/>
            <a:p>
              <a:pPr algn="ctr">
                <a:spcAft>
                  <a:spcPts val="600"/>
                </a:spcAft>
              </a:pPr>
              <a:r>
                <a:rPr lang="pt-BR" sz="1400" dirty="0"/>
                <a:t>Divida</a:t>
              </a:r>
            </a:p>
          </p:txBody>
        </p:sp>
      </p:grpSp>
      <p:grpSp>
        <p:nvGrpSpPr>
          <p:cNvPr id="80" name="Grupo 79"/>
          <p:cNvGrpSpPr/>
          <p:nvPr/>
        </p:nvGrpSpPr>
        <p:grpSpPr>
          <a:xfrm>
            <a:off x="3114204" y="4013901"/>
            <a:ext cx="1639639" cy="1120050"/>
            <a:chOff x="8578602" y="3617928"/>
            <a:chExt cx="2108247" cy="1440160"/>
          </a:xfrm>
        </p:grpSpPr>
        <p:sp>
          <p:nvSpPr>
            <p:cNvPr id="74" name="Fluxograma: Processo 73"/>
            <p:cNvSpPr/>
            <p:nvPr/>
          </p:nvSpPr>
          <p:spPr>
            <a:xfrm>
              <a:off x="8578602" y="3617928"/>
              <a:ext cx="2108247"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solidFill>
                    <a:schemeClr val="tx1"/>
                  </a:solidFill>
                </a:rPr>
                <a:t>Valor navio velho</a:t>
              </a:r>
            </a:p>
          </p:txBody>
        </p:sp>
        <p:pic>
          <p:nvPicPr>
            <p:cNvPr id="75"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706791" y="3969175"/>
              <a:ext cx="1933620" cy="10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9" name="Grupo 78"/>
          <p:cNvGrpSpPr/>
          <p:nvPr/>
        </p:nvGrpSpPr>
        <p:grpSpPr>
          <a:xfrm>
            <a:off x="7357178" y="4277526"/>
            <a:ext cx="1526760" cy="1120049"/>
            <a:chOff x="3327260" y="4784850"/>
            <a:chExt cx="1963108" cy="1440160"/>
          </a:xfrm>
        </p:grpSpPr>
        <p:sp>
          <p:nvSpPr>
            <p:cNvPr id="68" name="Fluxograma: Processo 67"/>
            <p:cNvSpPr/>
            <p:nvPr/>
          </p:nvSpPr>
          <p:spPr>
            <a:xfrm>
              <a:off x="3327260" y="4784850"/>
              <a:ext cx="1963108"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t>Vende navio velho</a:t>
              </a:r>
              <a:endParaRPr lang="pt-BR" sz="1400" dirty="0">
                <a:solidFill>
                  <a:schemeClr val="tx1"/>
                </a:solidFill>
              </a:endParaRPr>
            </a:p>
          </p:txBody>
        </p:sp>
        <p:pic>
          <p:nvPicPr>
            <p:cNvPr id="2067" name="Picture 1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05656" y="5197563"/>
              <a:ext cx="1343840" cy="100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 name="Grupo 75"/>
          <p:cNvGrpSpPr/>
          <p:nvPr/>
        </p:nvGrpSpPr>
        <p:grpSpPr>
          <a:xfrm>
            <a:off x="6593798" y="5549311"/>
            <a:ext cx="1526760" cy="1120049"/>
            <a:chOff x="3296022" y="6093296"/>
            <a:chExt cx="1963108" cy="1440160"/>
          </a:xfrm>
        </p:grpSpPr>
        <p:sp>
          <p:nvSpPr>
            <p:cNvPr id="71" name="Fluxograma: Processo 70"/>
            <p:cNvSpPr/>
            <p:nvPr/>
          </p:nvSpPr>
          <p:spPr>
            <a:xfrm>
              <a:off x="3296022" y="6093296"/>
              <a:ext cx="1963108"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t>Scrap</a:t>
              </a:r>
              <a:endParaRPr lang="pt-BR" sz="1400" dirty="0">
                <a:solidFill>
                  <a:schemeClr val="tx1"/>
                </a:solidFill>
              </a:endParaRPr>
            </a:p>
          </p:txBody>
        </p:sp>
        <p:pic>
          <p:nvPicPr>
            <p:cNvPr id="2070" name="Picture 2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05656" y="6442898"/>
              <a:ext cx="1311267" cy="87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5" name="Conector em curva 94"/>
          <p:cNvCxnSpPr>
            <a:stCxn id="74" idx="3"/>
            <a:endCxn id="68" idx="1"/>
          </p:cNvCxnSpPr>
          <p:nvPr/>
        </p:nvCxnSpPr>
        <p:spPr>
          <a:xfrm>
            <a:off x="4753843" y="4573926"/>
            <a:ext cx="2603335" cy="263625"/>
          </a:xfrm>
          <a:prstGeom prst="curvedConnector3">
            <a:avLst>
              <a:gd name="adj1" fmla="val 50000"/>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6" name="Conector em curva 95"/>
          <p:cNvCxnSpPr>
            <a:stCxn id="77" idx="3"/>
            <a:endCxn id="71" idx="1"/>
          </p:cNvCxnSpPr>
          <p:nvPr/>
        </p:nvCxnSpPr>
        <p:spPr>
          <a:xfrm>
            <a:off x="4215581" y="5861233"/>
            <a:ext cx="2378217" cy="248103"/>
          </a:xfrm>
          <a:prstGeom prst="curvedConnector3">
            <a:avLst>
              <a:gd name="adj1" fmla="val 50000"/>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5" name="Conector em curva 114"/>
          <p:cNvCxnSpPr>
            <a:stCxn id="30" idx="3"/>
            <a:endCxn id="77" idx="1"/>
          </p:cNvCxnSpPr>
          <p:nvPr/>
        </p:nvCxnSpPr>
        <p:spPr>
          <a:xfrm>
            <a:off x="1865965" y="3474660"/>
            <a:ext cx="709977" cy="2386573"/>
          </a:xfrm>
          <a:prstGeom prst="curvedConnector3">
            <a:avLst>
              <a:gd name="adj1" fmla="val 50000"/>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9" name="Conector em curva 118"/>
          <p:cNvCxnSpPr>
            <a:stCxn id="30" idx="3"/>
            <a:endCxn id="28" idx="1"/>
          </p:cNvCxnSpPr>
          <p:nvPr/>
        </p:nvCxnSpPr>
        <p:spPr>
          <a:xfrm flipV="1">
            <a:off x="1865965" y="1572832"/>
            <a:ext cx="842002" cy="1901828"/>
          </a:xfrm>
          <a:prstGeom prst="curvedConnector3">
            <a:avLst>
              <a:gd name="adj1" fmla="val 50000"/>
            </a:avLst>
          </a:prstGeom>
          <a:ln>
            <a:solidFill>
              <a:srgbClr val="00B05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2" name="Conector em curva 121"/>
          <p:cNvCxnSpPr>
            <a:stCxn id="30" idx="3"/>
            <a:endCxn id="29" idx="1"/>
          </p:cNvCxnSpPr>
          <p:nvPr/>
        </p:nvCxnSpPr>
        <p:spPr>
          <a:xfrm flipV="1">
            <a:off x="1865965" y="3084818"/>
            <a:ext cx="986018" cy="389842"/>
          </a:xfrm>
          <a:prstGeom prst="curvedConnector3">
            <a:avLst>
              <a:gd name="adj1" fmla="val 50000"/>
            </a:avLst>
          </a:prstGeom>
          <a:ln>
            <a:solidFill>
              <a:srgbClr val="00B05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5" name="Conector em curva 124"/>
          <p:cNvCxnSpPr>
            <a:stCxn id="30" idx="3"/>
            <a:endCxn id="74" idx="1"/>
          </p:cNvCxnSpPr>
          <p:nvPr/>
        </p:nvCxnSpPr>
        <p:spPr>
          <a:xfrm>
            <a:off x="1865965" y="3474660"/>
            <a:ext cx="1248239" cy="1099266"/>
          </a:xfrm>
          <a:prstGeom prst="curvedConnector3">
            <a:avLst>
              <a:gd name="adj1" fmla="val 50000"/>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2058" name="Grupo 2057"/>
          <p:cNvGrpSpPr/>
          <p:nvPr/>
        </p:nvGrpSpPr>
        <p:grpSpPr>
          <a:xfrm>
            <a:off x="2851983" y="2524793"/>
            <a:ext cx="1526760" cy="1120049"/>
            <a:chOff x="3184085" y="2331146"/>
            <a:chExt cx="1963108" cy="1440160"/>
          </a:xfrm>
        </p:grpSpPr>
        <p:sp>
          <p:nvSpPr>
            <p:cNvPr id="29" name="Fluxograma: Processo 28"/>
            <p:cNvSpPr/>
            <p:nvPr/>
          </p:nvSpPr>
          <p:spPr>
            <a:xfrm>
              <a:off x="3184085" y="2331146"/>
              <a:ext cx="1963108"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t>Vende navio velho</a:t>
              </a:r>
              <a:endParaRPr lang="pt-BR" sz="1400" dirty="0">
                <a:solidFill>
                  <a:schemeClr val="tx1"/>
                </a:solidFill>
              </a:endParaRPr>
            </a:p>
          </p:txBody>
        </p:sp>
        <p:pic>
          <p:nvPicPr>
            <p:cNvPr id="144" name="Picture 1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93719" y="2689870"/>
              <a:ext cx="1343840" cy="100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59" name="Grupo 2058"/>
          <p:cNvGrpSpPr/>
          <p:nvPr/>
        </p:nvGrpSpPr>
        <p:grpSpPr>
          <a:xfrm>
            <a:off x="2707967" y="1012807"/>
            <a:ext cx="1526760" cy="1120049"/>
            <a:chOff x="2933256" y="841741"/>
            <a:chExt cx="1963108" cy="1440160"/>
          </a:xfrm>
        </p:grpSpPr>
        <p:sp>
          <p:nvSpPr>
            <p:cNvPr id="28" name="Fluxograma: Processo 27"/>
            <p:cNvSpPr/>
            <p:nvPr/>
          </p:nvSpPr>
          <p:spPr>
            <a:xfrm>
              <a:off x="2933256" y="841741"/>
              <a:ext cx="1963108"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t>Pega empréstimo</a:t>
              </a:r>
              <a:endParaRPr lang="pt-BR" sz="1400" dirty="0">
                <a:solidFill>
                  <a:schemeClr val="tx1"/>
                </a:solidFill>
              </a:endParaRPr>
            </a:p>
          </p:txBody>
        </p:sp>
        <p:graphicFrame>
          <p:nvGraphicFramePr>
            <p:cNvPr id="146" name="Objeto 145"/>
            <p:cNvGraphicFramePr>
              <a:graphicFrameLocks/>
            </p:cNvGraphicFramePr>
            <p:nvPr>
              <p:extLst>
                <p:ext uri="{D42A27DB-BD31-4B8C-83A1-F6EECF244321}">
                  <p14:modId xmlns:p14="http://schemas.microsoft.com/office/powerpoint/2010/main" val="2293300134"/>
                </p:ext>
              </p:extLst>
            </p:nvPr>
          </p:nvGraphicFramePr>
          <p:xfrm>
            <a:off x="3296022" y="1556792"/>
            <a:ext cx="728727" cy="456803"/>
          </p:xfrm>
          <a:graphic>
            <a:graphicData uri="http://schemas.openxmlformats.org/presentationml/2006/ole">
              <mc:AlternateContent xmlns:mc="http://schemas.openxmlformats.org/markup-compatibility/2006">
                <mc:Choice xmlns:v="urn:schemas-microsoft-com:vml" Requires="v">
                  <p:oleObj name="Clip" r:id="rId12" imgW="2287484" imgH="1456954" progId="MS_ClipArt_Gallery.2">
                    <p:embed/>
                  </p:oleObj>
                </mc:Choice>
                <mc:Fallback>
                  <p:oleObj name="Clip" r:id="rId12" imgW="2287484" imgH="1456954"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6022" y="1556792"/>
                          <a:ext cx="728727" cy="456803"/>
                        </a:xfrm>
                        <a:prstGeom prst="rect">
                          <a:avLst/>
                        </a:prstGeom>
                        <a:noFill/>
                        <a:ln>
                          <a:noFill/>
                        </a:ln>
                        <a:effectLst/>
                      </p:spPr>
                    </p:pic>
                  </p:oleObj>
                </mc:Fallback>
              </mc:AlternateContent>
            </a:graphicData>
          </a:graphic>
        </p:graphicFrame>
        <p:sp>
          <p:nvSpPr>
            <p:cNvPr id="147" name="Seta para baixo 146"/>
            <p:cNvSpPr/>
            <p:nvPr/>
          </p:nvSpPr>
          <p:spPr>
            <a:xfrm flipV="1">
              <a:off x="4050295" y="1556792"/>
              <a:ext cx="306924" cy="424087"/>
            </a:xfrm>
            <a:prstGeom prst="downArrow">
              <a:avLst/>
            </a:prstGeom>
            <a:solidFill>
              <a:srgbClr val="00B05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sp>
        <p:nvSpPr>
          <p:cNvPr id="2062" name="Seta para cima e para baixo 2061"/>
          <p:cNvSpPr/>
          <p:nvPr/>
        </p:nvSpPr>
        <p:spPr>
          <a:xfrm>
            <a:off x="5027387" y="4667945"/>
            <a:ext cx="1263760" cy="1365125"/>
          </a:xfrm>
          <a:prstGeom prst="upDownArrow">
            <a:avLst>
              <a:gd name="adj1" fmla="val 50000"/>
              <a:gd name="adj2" fmla="val 22009"/>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spcAft>
                <a:spcPts val="600"/>
              </a:spcAft>
            </a:pPr>
            <a:r>
              <a:rPr lang="pt-BR" sz="1400" dirty="0">
                <a:solidFill>
                  <a:schemeClr val="tx1"/>
                </a:solidFill>
              </a:rPr>
              <a:t>Melhor valor de mercado</a:t>
            </a:r>
          </a:p>
        </p:txBody>
      </p:sp>
      <p:sp>
        <p:nvSpPr>
          <p:cNvPr id="2068" name="AutoShape 29" descr="data:image/jpeg;base64,/9j/4AAQSkZJRgABAQAAAQABAAD/2wCEAAkGBxQTEhUUExQVFhUWGBwaGRgYFxkaGxsbGh0cGBwZGhwcHikgGh0lHhocIjEhJSosLi4uGSIzODMsNygtLisBCgoKDg0OGxAQGzgkICYyLDQyLDI0LCw0Lzc0LCwsLCwsLywtNCwsLCwsLCwsLCwsLC8sLCwsLCwsLDQsLCwsLP/AABEIALQBGQMBIgACEQEDEQH/xAAbAAACAgMBAAAAAAAAAAAAAAAEBQMGAAECB//EAEcQAAIBAgQDBgMFBQYEBAcAAAECEQMhAAQSMQVBUQYTImFxgTKRoUJSscHwFCNi0eEVQ3KCkvEHU9LiFjNjoiQ0VHOTssL/xAAaAQACAwEBAAAAAAAAAAAAAAACAwEEBQAG/8QANhEAAQMCBAIJAwMDBQAAAAAAAQACEQMhBBIxUQVBEyJhcYGRscHwMqHRM0LxBlLhFBUjYnL/2gAMAwEAAhEDEQA/AFP9gUSPhaeuv+YxIeB0f+Uf9bfzxZTw2rf4fK5xw3C6vPSPc4LpH7rsjdlWxwelypr/AKn/AOrHJ4JT+4Pm3/Viw1snUXz9I/M4xKDdIxGd26nI3ZIV4RTH92h9b/icSfsiD+4pf6BiwplL3H0x3/Z4O9vb+mIL3brg0bKqV+HUGEGloJ5oTY+htGIF7Lqw8NdQfNGt7Azi9nhCRJP0H8sLs92fbUSjgDoQIPpFxghVeOajI08lX17COdqo9qVQ79LXx2nYBz/em+37lh85a3rhxSpZuiDoa3+IR7awRjBxjNAb++lD+GOOIIMEqRQkSAkVTsBWmzA+qMPrcYGq9hsxMKUaN51rv0JWD6YsVbtDVA/eXj/L8wcayHHEAOoOT1IB+XQf1wQrO3QmkNlUq3Y/NqJNIEDowP8AXAo7OZqY7irvEhCY+Qx6MnFaVT7UHptjurx0UoZydJIFhO8gEzy+ZwbaziYQGk1IeB5StSpVH7mqpuQChBOlCVERf4lWAZldiMUtuF1wJNGtHU03/lj2SpxD91N/FEEA31S228RgNM+Qbp7yZ/pienI5IeiBXj5otvpaPQ4ix7TVzg5g6Y+X5YQ57L5d5dkVhzYoLepjEjE7hd0HavNMZi05/huVV9GllY7QzczpkAgiJEeWJs72J8OqjUY/w1F39GH5gYYK7SldGeSqE40Tg/McEzCb0n9hq+iycB1KJUXsZIKmQwiNwRaZ+mGBwKAtIUeOkSZ8QECbzeOQgbnHBx27CAAIImTO95Hpa2OJ2XAKfI5o021rOobdDe4YcwR0i9+WHucyqZpO8pwHFiCRf+Fup6NzxWMEZHONSYMp9RyI6HFavQLj0jDDh9+wplOoAMrtPl014bmQ00K4gnwgta4sA1pBHJvY4IDtlj3VYaqLWVyNv4GBG34bjmMS5nK083T104WoBBB52kq3XyP9Yg4XxAGcvmR/DLfRWO82Glv6YznEOBIH/pvMf9mq0JEAnuO/YUt4xwru/Gl6Z+ak7A9R0P6Lrs3ku7yz1pGsiwO3LSD9NrxU9MTcNyL03NNvFRg6XIEqLEpB8r+gPWzHieulSmkLA6oEbAnwbewnko5wTWxGMdUDaEzJF9xsdinUqAaTUiNbbKt8fy+tQ8guqrrAECCJkWttMb3PIDFexeU4Wand1aV0ZQDazAi6xyiBby08sVnjvB3y7eIeBidF+Vre0xi/w/F0/wBHNfkPUeHzRVcTRd9cW+XSvGY1ONTjYVNbxmNYyccuXt1LN6pE3UwQTcH+ouPXHZJwszHaLIrpqI2poiFUklehHKDtPU9cM8r2iyzbMq85YACLcz6jGVC0cwXJnzxgB6H5YMPFaIg95Tv/ABD15Tjirx7LqupsxRCnmXiI9QMDCnMFqnSJ6j2wQUkRGAE7RZdiQtek0R8LzM+gxIOKpMB6cagDDXm0jlJvt5HExC4mVDnOIaVKT4vT9T/XFezXFq1grtItYD5QcMc5xWi4JYwBbwgseoJhZFgcJ+/V6sUvFA1XBWAJMnVFvnvicpOgXBwGqHzGcqvd6jEi1rdSJixNzyxEMw/3pjqAcZmM0CSIUGxOkyDIkHeJxEGBxhY0EVSvb8GyPwjZ7fVE/tz8wpj1GN/tt70x5xB/EYHxrFUVHDRaD8JRfq1F/tNLmpHqD+WNVxSqLpFQqP1G598DY0RhzcXVbo4qo/hGGf8At+eCbZAFV097qHkT5/zwwQzH72PafqMVc0x0xDWzYRkSXlzyO3megm2LP+41nuk3Pd+FQfwDDMbYwO/8q9Ucqh+J9R5DVH0xqpkJUqY0mZBW0GxsDE+c4pf9pEf3v2gm0+I7DbzwRR4s8kBlJG+4/Wx+WGNx7gLt+eSqP4CCepU9PY+ytLUVoxpKpMSzIxDXgAFQQGE84tzwRmKTKxIbTP8A6eof/tfFZp8dqDcH/VP0xOO0E76h7R+GHjiLDAI9FVfwHENkgg+as1KsIEmf8pX6HAGdy61iSUFQQIDKCDHSREwWi+FS8XRvtn5xHztjt+J1NU0u70811MoJ62BgkTcf1xJxlMixhVzwzENN2ppw/gdKk/eU6RVtpUEWMEiAfLnbDBaeXeUenRJ/jVCfXrGBn4yaqQ3dqdOx1EF73NjadJ/zG2AM1xBQid5S1uqkaxoYi19JBV11R08r4tNxFN2hVJ+Fqs1aR4I3M9kMmymaKhr3WRBPQBhMY817W5bKU6oTKsW0yKl9ShrQFMX5zc9MP+PZ3MVqTrSZlQEQgvVqKZDBmmVVYBi5IaDscUyrkaib02Uf4SMWaRvr91UqC2i3kM49JwyH1HIjoYxbxRpZmn3wQGoARpZTe0sCBdvCeXMyOYxcP+E3ZTJvlxmKqd7VJIZXWVXYgRsZEG/Xyx6Fm+GIaemlopRcFKVNvUaSpGKuLp9I6W9Vw5796bQOT6rjZeJ5OuurTMICPjEG1yL3+IL7T5HDHhsNUqK1RDTMaTInkBPQ7g8rKRzw17T5PuaxPdrVMKxRdKeHxCSuy31HmLRzwvbuS1NauTelrm7FIMD4vA0wTMW5jHnK7H5niNNY85E37Z91uU3YUtaTI8j+E1ylDu1KqyECYjbcm8T1vHyx592x7QLmERO6K1EY6ibgRI0oeYO8wNhhrxHN0gpbKMfC2ltyCNJcG5FvCflzxVOI8dasmhlG8gj8YjpizwrCHpulLZg9xEzqOaTjhSFG1SAQbRrHdMJQcZjMZj18rzcLWMnGYzEyuhek5F3YxWppoIkkId+WkrPzjEGWy0FtDOtOSxpwkHmQbFoPPrOOl4fn6c91UoafuLTVVB62AMwOp2xNwnhuZpvrqVvj1FlWmxAYkRczIgRtbaTjKe7ML/PNajKZabX8QfRMKVVAoZSIborHfzAiOU4n/aLjXsOW3ytt5RhVnuGuXpsj05VgCL0vDMwAtifYHBNHM1Uoguyd4A1g4KnfSBKzcQNxecEHNyzN0Lqbw6MtlrNVH1qKSUgh+Jm1SOY8IHi6YipVYdmqVEMEadlTaw8QEGQLkn3tENDjdZgZyYLDpUUc+pt9TiDNccqllRcqwaZPjINr8gQRMHzjEnQga+aDKZBOnkjqOXZlqakOtgHFKAzAHVsoI8O1jvcXwBkMucw7ii1MOqyUgxuYO8fFNiI33vEXCMsXqOmjMUw1OAVdhIAgAsx3jbphxwngK0RNJqiMwAYEq6qFJhZi5liZnngZzElxkplmtDWiAg85wjRQAqIoZtRJFRiQRaw0gLyPhP4XmynBWrZYNLEU0E6KKAnTb43HiJjdT64zjdEUkIF7FjaCSTc+ZMYm4Vn2XLAJoLAkaWdgBct9lWJ35DFKm+cQ9puP4WxWpZOH03sJBnUW1n8BCVOAVFYQFK6iPjIOmLMYAj0AO2CMzwWks/vyv+Iqf5YF4vxRu8Qd+KKkGxAM7eI2m3Qg+k4sXZinwyuD3ucoZlxJIbTR8IOqCp0l1Hnbrzw84am7Vqps4jiWCzz871XM3wvRvWpejeE/jgKhSZ30INbD7voTu0DYYtnGOOcMju8pllrt1o/u1G4sQRquDygxvjmhwYhkqqQpIYspsoBpuoBtczG8D4sAOH4d0zI2hWRx/GNjQ94/BCq+ZoPTMOjKehHM8hEzhJVybyGL+M1EZ1sAFU7DUA0AedzJi+PUK3DaaVmqmDUAUAmdK6QB4RcL64izGWZrkKfO5t74QMCGk5XK0/jZeAKjPIkeS8o/ZnChlQhx3tRiAD4zIUCJ1QGJH+HElWq4fTSd76EBeTLMS7N4rwFXla+PRf7GRzJRY6gAH8sKuP8ADDTANNLSJ8RO/RQNTn0xLsNU1sV1PiWH06zdPSLQbTzMahVI5moz6Ff+9I1afsooZpiLajp/PEmQz7NqKJM+JizkAA2XTY7quqLATvh/Q7PNWOoIopj4GcMrkmNXh0yAbmZvb22ey7K5CRIUAhSwBAkAGQBb1nbqMV3UHRBb88Lq7Tx9LPmFXnzna2oIEGe8FKKHEFcoNDAPOhmAhoE9SRa9wMFd2DyHtjqh2aqoyjS792vgFjpBtPhF7CLnbHbowAJBA6kWM336YsUqFLo3NccpOljseZFhOWYMm42UnGVHVGub1gNYI55ZsDc/VEiBY7zyJGzMPf8AX6GO0zFQbP8AMDHDHz/L9c8axTxopMqZaJkAa78/ePBaWBD6tLPXEOJNtuUeMTfdT/tb/aVG9f6zjsZ/+FlPVWj6AjA2MxVbULdE9+Dov+oKTsf/AMUanDxVoVkFUd4WD3DHZbwdvCOR38sWjMf8VM3W/wDJytOirjSKlWqzwCCQ4SFB/wBuWPMeLZKoH8F1mQCEMHcwSJFzidDWCQyINpKpDWjoYG0eeNc4gloLXaryY4aW1Sx1OwOu49PtKteTD6g9Woa1QudTlmGrVFyALQFA6RaBhtww6My5NRzS0kKHqNUUGPs6rrzG5F8UKlVYDmDB+fhM/LUffEo4lUUsAxsCRfzaP/5+eM2tRdVBk6iPutB2BpSDcfwrRwzKUqFKkgcGoaoepqBAuGiZAsNvc9cV7ifZGt3jsmlkMuCJIhjtaTI+UYnp59mOmA0MQfIDnvzGLNwMM6qpRrzDgb3Ni3KIsPrfFvhuZlVxnX89yocWwbGYdt9DC8+r9nq6BSVBDzphl8UdASDgOrkKq/FTcf5Tj1LP8VWjppqzMKrFQ2lTqZVuCbQqgb7mRFr4DTMmNh7Y9AxzivMvawafPsvMGtvY+eMnHpNXOrsySD6H8cRTl/8Ak0//AMdLBy7b55IMoTHg+Q7xdGW1VY+0DrInaWaQB62wNnaVTLSKuYcEbg1abHn6hR7WxXaneFWqOGpHTpXS7q22zQ0nVzlYth/2QydalpemtJFb79BXI2upLjSbDkR5GMU3EO0V5hycge9HZXiv7sHUS4j4l8LGQT8IGkRsSLmLXnE2eZdSAGn4oBDKCZOwAEsPLnhlXol6neVHZjEQxBEeygR/lwIOIZdCBrUN8ImdRvtfxG5+uIMEQULSQZCiy1Ak3SLbgsPobxiduHgkEzbbxN/PDFNMTPzj8sdU4YciPx+mAyNCM1Xk6oEMotvgfM5ptlA9Zn8MH5nKGJpMinmr00dT5k/EPY+2E9fLlCSamqTMaYC+QtHtynfEkFCCJS/O6nKqx1E25DkTiLg2aYIyDSAWJJNzdQAAOe3XHOYruWRqKq5MkS4VQCANRbpflvOOuAtUVnWmiO5jxE+FQCQWHNtxAjGZR/Vzbly9NiYOENL+1tM/cypG4Ur/APnOVSRZGKBvJyb3OwER547rdnxUadFMjfUw7z3HM/MDyxYKHDCAXqlqp3IAEeygT7YPyiO5Ph7tQbSPEY5RyHmTPljTyrzWaErymSpUQCiLqAgHaJgG5PhBPKcG5DMBlkEEgG14kE2veBO9tsC8R4Yq6mp1KlM3LQykATPhXTYz0I364M4DkdAddTNO8kk+Luzv87iPwg2BLcUq4pwermHc1KoRdZ0oFO0x968gC9tzbBwApjeVUWERP1ufbCvtZVYUqh1BVJgsJ1AT8IMEEk8rRe5wDwtauaADh1ohfE8hC7DYtckC5sDyv0wE3TsvVBnwTZuJCoxSi1MlfjIa6exGknlANvpgehk3du8JTUZHOInkCPEf4jhhk+HrTQJTVQFuxVAiz10ru3lgmrS0iSd+XNvLl8rAc8FZKkoSSynSwBDQZBNtzEEXjmJA88SrWCqdJgHdoMk7+Ac+d4jn54VcZ4vTp2sziIQHaTILkCb/AHR/3Yrucz9aqAHPhvIGzE8o6DkPrJJMOICZTpF6t1fOU6dPXUZdLSy09YJeLku19Z8hKyee4r+e7dqwIB08o1aZB3M7g2A3G+FlCgsRoJF+VhO/lcz9cdDhQYmEBtO5AEecR03PPEAF/wBKf0bKYlyizPHRUWKaoAQBC6bGY8MKWPhjYjEDVSFJIAZTpbU1wd+RkjlOwMgwRGO8/wAOWpTWKQEXtpkm/huZ5D9DC9uDOo8DMtp8TQBuIhpHLbzGB6UBpaQD3gFMbmDszXERs4j7CxVu7P8ADKOYQg1XWqqltKFXBXqoiSeu24wRV7L1gKb09VRahAGqnoILQFVg0wZI5jngDsEsVSYk6bt01Am/m3lHwnFl4l23ylNU01kqPTrLUCg+EwNJBYSBZvp5HAVMPSMuYz3TaXEcVmFN9W3gP481UeM8DzdI0xUy7hmOkWU6m38Ipu02vETvjK+VdHamUbWhIYASRHWMWzjPbj9qbKstFwKNbvGKOjBgEMoGMLLBovG++Dv7VotxF6lB0ZmQAxpJ1jwsBeSNIg23VsVauHp1G9Tl8Kt0+KYjDEdJ1pG87xcTqvOatUgkQseZIPnIIx2KSnkD+j/M4vnEHUs7NpElpJ53nFerZKmiG/iliSYBCkk7x0I9IGKJonom1W6H8LTw3GG1avRvbfwSdUA2GHfDKjBAqsINyOZIve+21hv9ML/2YKCZJ539Db6/TD3I9na9REIpyGUEGQNwD1xc4W0Oe4lVv6jqEUmNiL+yGyeTSkCACQWJ0sAVUn7h+LmbnrGwxPopkQVI6EGfx3wNneGVaJAdXT6A+hFjgDLPVBJ1mJO9/LnjdyndeOkbKavlGDE+Flg7GCIBiQSDcxtO+I/2f/7n+j/vxP37fwn2xr9pboPmcPp1cogtBSH0pNnEJvmatJWDFkJDG/hEsxk6nbn4rAHbkbYmq8YRQsgszfZUMTPQWBPywjzfBCg716lKmBudOqV2+JiGLH3wHle1GYoFjla9LQNkq0Pi82dfHE+fP55pK0Q1Xf8A8MVq8lqj0VP2GA1f+0kDym4m82iPi3Zs5ekShlQJYDxNFt9d3Xc725YV1+3OczFE06VDuKxj96jKyAc41qSDyiJEzODTwIZOk1eUzeYME1HrHWzHYeLVpUetr4kXUGQEtpZIqA9OjTOm2kUwNphhEAm83+mMp8brI7a8s7EWULSIL3udWsqBHWPUm2Feb7X5hQveMrOCZVBCEGIkkarXtJ5HHGXbiObbUGNCmDvBQH0G7n6eYwJsiAkSjuI8Trss5iquVQ3FKjD1iDy1xC+oB9cCZAV66Gjl0FOhN2qjvGaTcnXMk+Q98WDgvZtKZZnio5g62uwPOBNr+ZPngviHEKWXgM3iOyi7XtsNh544mLlE0ScoF0m4Jw+m9RlYKRTRQBEC7GIUW+xtyx1wmiV4hUQ2kNtffS4+mKvxPtF+zVSNBeQpMOUPhuORB3O4t5Y1kuPCRmQKihdUjWGeNJU+KFnf9HFCm0ijTf2+srfquDsTiKY/s9AF6dXzKUgBJn7u59Sd/nhTmuNsxKr8lufduXtisZHtLlq7Q1bTPJ5Wf8TmxJ9Yw/NSgqF9VPT5MCCeV5ufTGnMLzZF4QmeytSsjAMUYEMNJi4MiTzn5YhodpmoGiBSDNWMEkwAy6RBC2uCTHXBnDqz1GFVEIpqdWk/u3qFD4VkgjQ45zyHIkYPbtDS1vVfI5skq+kRQemCwiSRU9pgwCYG+CpvEy4IXsMQFqjUVqsvRY6D4XOggHqqyY9YBwwrVZ5C3I/ienoL4ScHesKZNcpNtIRVsB52WSeceQ5Yh4txdKNPVUYU05QQzvy8I6/xfWLYWERTpuKg+FdPwzqnwqPPp1A/DFU4r2gYkihffVV5mB/dgCwnn6wBM4UZ7jS1aSj94sN8EqKekAadhqZpHOAI254Dp56wAJWCDKnT8JmLcjzxxsYNk1lIluYX7FNrBUEi/wDEDM8+tzEk9cd02J9PK2JanEA9yVBAFmB8XrpHr0xBUraiAAFvv+NmJEe2FuADoBkK5SJyAlsHZSMxOx6b40xgE7G9wYJuDE9JUHpYdBjvM16ULppvMSSLAfFaJvyOBzUW3iHlYx7wMc5uR1j4hE14qM6zY7CmOTrqyHUT3iJJLEaWVRGmBEEmLg45PG//AIZ6ApI7sC/eE+NdADMFbkhCRpt8RvfFd4lxIIIBBadhJUeZn+WAOG5lgSTB1hlvIsRBiPIz7Y5rdCUh7pJa2/srz2HX93W7wfEaawZIK3UiIsPi5c8B8Y7JZUO60jV1wNNMMCoLGBcifO7YXdlhUNVwjNJItEkhRAvsN+ZAvvi85SstFWOgmoTDVNIhbhjJ9Lz6T5MzOCrFrZVS4Zw18q1OmzCe9ewmPskFvQyJHKPPBOR4WlPNU3VZNKoXsI3RmaeZuBHt543T1CqniWoC7Fbmwn7XSZEbzyOLFwqKeYZ6iK6EBkv4fDE6mG1j0POMV3sYQWzd038/RH19SPp5LivTZ21aoRb3tsLkk/P9WA4jRLBdPhgmJG4NiGB5EciOeH1OrXzDMgp0wrNOkEjSuqZJAtbp0jniPtLRFNqaC5CSTESSSOp+7irWBo4aIgCI81o8MY2rjBN7GfJVqozhW16fKJ/PHtXCEVaVMCDCKLeQAx4rxAatKj7R/pj2jMOqjbxRY7eUkjfB8Ku1x7lZ/qOQaYnf2U2dZdJEaieREj3/AK4olLs3UDakWoviLFRoOqSDBBEgWsBG+LVTIJjVJO8m5PU4Y00Ci2/XGtC8yvNa/Cn1GQp3kMCpBt5359MQ/wBkH7i/P/ux6Dx/NqlJi4ViFJE8oBO4v7DFD/tqr/8ATVP9P/dgNEUSh+I9nlcs5JBIidbNswbmCAPDtH44XVeEqQsszaTOyAehAWDgupnHdoIqKTyK/mLfXGZem7kimpePtMpVAbWJieu3TFYmdFbyluqmytSLKm/WbfIwffDJcgtSC6xbcSLWkSp5wLeWBuD9n2UlqrF2O4mw5wOgtsOgxYcvRAt09sG2UpwAJgpLk+z1Ck2tUvyLQQsdBsPXfDLMUHYbG/63wcctI8LkMNiIPzHMT7nrgpcghYP4tRUD4mAEfwgxPtgu5DO6rwyTKY0sJ5qR7ydxgbP8PVabOPUkqNUm1yRM4s2acLaf1+eK9xrMfuiskyw333n8tsJxBy03HsKtYIF9djeUj1XlnEaCVc8EqllSp4FcWAYHqVIIkgf5hhhmezTZakaRfX3hMGNMTCwbnDTM8D/aslTQMFqtVLUyTF2crFhJkAR5xgJ+I1K+XGuBUoE03H2tUAyw5GVIPmDhdRpGFEcoWjhqgdxJ0/uLh9j/AIVWzPZHNoQpolidtBVpjcwLgeZEfPCyplWp3dCt942P4jHuNLOImp4K6oJJO9osOVsQ5DQAWp0hTBvrKqFjedIu3vGLnSQsXJqvI8r2izSDw5irHTWW+QacNaPb/NJGrunA5FP+kgT5xi95jKUKreLL02UkfvHVZYmBY2NzYctom0UXi3AqX7UzIpWmYISLdCR/DI2/QJ1RsSQoZTc4wFYOF9qnq0Qxpjvy0LM92s2Vjebjl63AIxVhwfN5iqztUp6kIu7wtidIW19jYfndtRZFYE6QqmwLFVEX3O18EZepR1M1SjTqg7K0EC82ME++KpqPJtbt1V1uHYNbnaYVa41SzVLwOinUJ1U5YRtFtpwgAdfvD5jF5eiIiGBtpvYLcWG/ptEHHFbLL4QATIvIkA3mPaMGMS4gB1ypdg2gy2yp1LiFQGdZvvN59Zw94TxWowlzT30gEQT9fbB9Th1MW7tbgNsJi4HmNz+oxDkOEoNY/eBWUryK+JgBBPORFgb/ADwTKjCbhJfTqMFnLjP8cVfCysWIMw9p3mOW4tfAVbiylZWdUXPTp64E7RcGag5J+FmOkSSQDcAnqBGFuVeGGCc1uoCBtV5hpPimKzzuCQY+kn54b9nuC1c3VVUXwggszTpUdT1PRRv8zgHheWFWoFLQNyJAJHOJt03w6yna5Mse7SiHVeYOk2sQdxNj4hO/OLra1z7qxUqMpNLGq9cP4UtKQi6gGDFgwBZo53Ajym0++CatWPCTq1GykLaeXhF/edumKblv+IFGTNKqkmYD94B/qIP+2H2Q41lnVorJr0zqIMANfSpInyI3n2GDLCLlUy4E2WZDh9IaHbTqQF7kASWZRNizCTyvbmMM+HZBqzgFQYOoAqVCmTLGZvMkD054rxpEGnVqVkQKq6ZUlQNTXYKCWaL2iPqb9wLjGUnu0rAMYuyldR2sXgE32xzKRJLiufUgBoT3hvDxTUKoudzzJ/XLFN7bf/NEfdRR9NX549HoZfSLaWPyPtjy7tTV1Zqsf4o/0gL+WKXFD/xAdvsVs/082cS52zfcJHTGrM0V/wDUQfNhj1TIZyjQOaq5ispDVA4LSQiimiaRaw1KTA5t548o4dXIzVNwoYq4IUmAYuAT0th3xP8AaaqyKKshvUidFjOhdKtE35W6zfA8OEUym8fvWYDt6lehcN7TZXMKCjgA/ZdSvOJhgOhwWHQoXpOttxqlR1npa+PH6xpvSbwCg9Nj+8WqQpDXgKE8VxziOXPDnJZKtQXTULEVBJJABbaATcyBysJY+uNIOsvOuHWiLIniXEjmKhh61JUOqdKaag8iwMi1ogiZxz/ag6H54RZ/jKrJALL8KEG7tz0jbSo3b2vgT+1D90/+7C2UxJdqT8jwTHPIgK9N54lpXxEagxzqI2waFSUnLHSGAg3sZneOg/2wuzpLnSKhQraxsbjcC/L/AN1pwweqIEwTH6jniOllt2iPM+VhE4C6Iwu8s3gGplIIEQGG8yIOwxLVzLREwBtgSqf/ADFAZSBAbe5BgxIxqjUikC7aqgAkC823E8z54lRCir5wrupMkCwJ3gfnhLxbiSMHVSSUkk8tiCPWQZudsOMsrV4fSyU1JUhrFiyg6SsEgLzIIkmxsZrvGuHJQpLSBXUUAdrgEkhS0SYG5MdTzxVxX6Rjs9Vp8KA/1TZ5SfsUTwHIpSUaiWqKgqTsVJGoKp3Freh8zivtWpd5XZaYU1TLQx38RkkzzkwBfBx7QF66laJeirK1QbB1BI0zMAHSBPmOpGPQ8tQ4dW1E0EpMgJi9KNXMaDE7ctVxbbEGahytMAcvypY4YaX1Gy46Hbu/IVD4ElQw1VNSgAgGQQIABj7sAxa8emGvFOIKLPOpgdNMHxNFyT0AA9N9zBwfTy61Cwyz00APwPVp653/AJXYA+tzik8RoorOTDktJJfXJ6hpMjpBjDqbMjd0h84ioXWCJXNJXcCuwgXVVPgjkCbE+Zt6xbA+YenqqCnT+KYYnYzuAZJPmSPTA1LS/wAKx6eXPyGCM9RKNpeQYFgI3AI25xiHEkJow4YdT3IByRaQSOcA/wBMa0Tyt1xOtICbH0J/GIxLVzAABU2gXsLxcW3E7YWnqPK5XU6gtpWIn0FhG9zA2tOH3CuyNfOLqy6Du/FL1HAGoR4IHiJIMzpixFsKGedIIEQCCCNurRs1tt7Y0OPtlAWpV3pktPhci/3dMwfcYcyoA0tyzPPn4KtVY8uD80Ry5eK32gydTL/uarIum50uri9pbSTBsd4MR5Yqx4m1SpRpqAKfeCIksQCCNQna+3WcDcX4g+ZbUZgsSZO5J+JjzY3x1wxQtRAOo5TPsL+wxLeqRKS5pqNMWF/FH9q/EiAmbtHi1REWHT38XXlhRkOzOYq0xVVIQtpBYhZME2nlaJ62xcamRSppeqGIBJVW2YEg8uRjdonFm4flf2ggN3elBqRYIVQo0q1pBtIBAO9tyMQ5zgYHyyXlYWj5zXlVbhTJly7oNRYFSGDHTcNIUmIIvMG464VDHrFbK1VqMlMqQzkDdlQC7LGkEDUTeLXHIAVvifYbu1DCut/ssL6ugI3kzyGDpVLmUFRukKmq0TYXEXE/LzxY+xuWNZmQiidMEd6YuZlVt8RAJk7QY3xrgvZg1GbvGgLuF3k/l/LBSdnqIVmFZ1KMFZY1HUTAsIgeZ64ZUdIgFA0QZITPj3ZwU6ZdKdU0xrNQK1OyhpkEWjTMWJGm/XANHs1lszIoZhg4vpZPOD9354l49kqtOgiUm1aabGoZidWpixm0BGjreOd63wziPdVkqAsACdUblSST9I+WFUA4siZR1SM0wrnw7NcX4cCaNXvqSidDHWsDorEMvopw9z+YLPUc7szMfck4IpZxGUMhlSAQ3Ig+fXywEpAjUpYSJVYkjcgSQNh1xncQJc5jPnJeg4CAxtWp3e6SNme78cxHOJibTB33xa8qlLOinWV0CU9RNNlNjcagmuNQM3nmIxXcitA6xmNWk03C6dU96R+7+HYaoufD1tiPK5oU6Zoo6g6T49JOm+ksdIINzaY5chhmCOWnKXxwZsQGjkB7qxZPiThhTprFKmS0FRAYmF8RtJMkjxR1uMS8a4r35IDhYHjP3R91bfE3ToJvYYViktILSpmXdY0yWUzJao07k/l7E/K8IAXRfTaRAgnfVMSG5WO2LwusLS6rmaQiozkWUABR9lQJhZF/zJ9sRftVb/lVfmP5Ysme4WKgZbDUN4g/MbfLCH/wpX/5qfL/ALsHmCDKrgaD1KoqmpCxHd6fqSdvQAet8Hu8DEGYzSpuQJ2/2FzgTiVcPSZB8RBHODNoMcoPt7YG66Aj8tnKeudYhRDKTpINjJVgGFtvXnhhXqh7CRzmSI85BE4pI7OUxfLlqLAxrRmELblJBvNrfXDnLZJwgo6mICgatIm1hMiJjy+WIsQi7kyrVOkt1nc/PEiZUFR3gVgOq/kcCcO4emXQyxYkyzMQZPU9TjM0juIYnxAgBYBAMwbmQPP5DHNG6h3YpqmcXUlGjphVltOwL3UQLHwgn388UvN06mYrmGDJq8JncA2KiLiQb7CMNU4StPUVOqqecG4P3LwLW1+3OMTUAaQFO1StpkIsKom2pyBCL7SYMKTIwmtTz1LfSFaw2INFhj6j85hDU8imXEyEFpZRDluQkXLbRp57ARhzw/NZH9lNTMK2ouVVFYhyBeYBAHxGSTE4rfF853Qab1tNm2CgyNNJSbGBcm55kwBi9dlOya1KdCvWbWppaWoPTQjUCRqDkd4DbacG1oAytS85nO8nwUdbgVNwnhRqICkU61NXOkK1tRNmJZSTf4fOQ2R1emadKnlHq/CAzgOGglDHdnabEx0xHxvsgqUXbJJVFURpprmDTVrifE2qLSduWFXDuE08nTFeoHSqo1vqZCyAKWdA1k2nx9RyxUwuDq0qjiXAz4JlStSc20z87VXuP8LzVDx1MtEwC4ZKkmOQUAg2mTMXiLy+7L5TKvNavmB3lNSxbUBoA8PiZp5Wva/Ob3KrmqWYoEpUp1FKyNLK6gi4mJAx4DxDOKrVEUM4YwoEL4RNwE8KgHZucWiBi4bGSpDjUZAEEL0bM8W4a7sGptUVZJbuKQJURcMhQgSRuPligZ+mjNUZV0KSdIMEBSTpvJmBGK/UOY16KVSppaxLwbHoTcj3x3muIadFPXreQGaAI6ztflgTfREx2SZ+6Mz2bKKQYlUJsAGjcaoHlzHOfPFYqM1UlmM33PKOmGa5NxUqF9mAUkHcOAbdYH19MDtQYtoRSTNlUEmJtYYmzBZE1prHM/TZQiAAo2/ri6dl+CNSDVKmnWwhUOkgHkXvY/w7+K/TBvAOy37Oe8qjVUVvCb6Vk6RuIJMzy0mMNRVbVYBVgzG5uT7ACLdcCGmVFWuCMrdELlco4u/dg+ItoBgkxcSbefXHeWotTLMiqzVLF9bTpudKCPCpInebQDiYMzGFtF9pkext+PpgnKZyiplyjBDBDCoAxIK2ZJMiSIAtgnAEyVWEiwQhalTACuC5sAsM1uUAbAg9IgmAL4RvxCRFSop8cgEQFjkpJE6eZvcnDrjtSmT+7pFGiDpfvFAgGFJUNvJJ3Np2EVwZeSGdg53ECAPS+2FOeG2Cs06JdcqGpmTRrLU0DS5IMMW8PImw9ffE2efv0Z6CBC4uRILREEgk3ECwE25YG4tk+9AXWYE2GmxixuJ8rEYjylLwBKgUhRAYa1boLhoPy6YMPzDWEDqRa7SU242FPf0iTLAgXtAjRPJW8I3jnjzacemZahTRTEkk3sJ+dpE+uPPu0GWNOvUWIBOoejX/ADj2wyg4NaGzMJFZjpkhWDsdxNlii3wOx0DmCASf8tvni6UANYkSACd48vzxS+zWWD1KNXmqnUOpgrPkZw8z/FdFXQDcqLcySSBHW+M/ERUxLQOQ/K3sHNHhz3Hmbfb/ACtZGSwAXUTaJjcgA+d4+eGb1BlVIKzUqAKFvLMY3B22FuQJnfAWVVEV2qggAAi5BvsQQQcG5DKM376qCXYQik3A/wCo88NwgHRhVeMPzYombW9FmRpimJZpqNOphygCFAGwFh/TBeXzzCwY+8eQxqrQAAnUbMLzInY3m4tEyIABGA1oQZlvp+QGLSzI3TenmgSNWCP2peuFKrtv0sD+vfBvcfw/hgksiFMwUkuOc3t8h09scIwJGkSeg/2xrIURWZBqIRjeoQAIndVMi3mT7YcZupQokKjKXBk+EsY3vE3jr5Yk21UBArWRbuwUjqDHK8/mQMFHN7gRMkb+0zywLnj3hE+EAyIAv5QRjukmkXsOk7n+I/aP8I/rjlJjkpqUzJMmbGLD/CPtN5/7YiZtXwERPiJkz6tImPcCIvyjrVgBNQwpMAAeJj9wATO3wj3m+OqWXNQxVGlAJ7oEEeXeHZz/AA/CP4rHHaKFFSY1BFEkKResYJbl+6mQ3+Myu0BhtFVztHL6kQS8glRJZibSzG5aN2Y2tJAxriPHdLaKQ7yrYQJIU9WgdOX4C+K3mc0w1B3cM13n4CVJ0wNXjCkAwFJEec4jUoogKDiGYLVCzAH7MC4GmefP8J2th1wv/iBnqQCgq6XgPTEdSJUg8+Zwpo5JdCFqpVW1AO5p6TBYA6jUBJOk204OyvC3FRGNWkqNYvSYoIbw6j3pF7/ZmPPbCzTdqFYFWnABVsyf/Fgqo/aMqVPVWjnEgNyPrhVx7tYueZ6S6qNBkOsllDubLo1XCrflJIB9MUntJnMtRrVKYqmp3bFQFAJ8Jj4rKPQYUZztSslqaeI9QAoPOwN/piCKpGWY7VINBpDo9U24nQ7hyuWrVdOkAtYE8jIBAKz5R674H4dxtMuSVINS9wdR35seZFo5csVjM8Sr1/CWZv4Rt8hjvh8UamqpTWoQLIWIE8idJ5Xtz5jBtpWAJQHEnNIFtlZMumZzbakCojOA5BhtOqCzNYQSCLXnlcSPncjGZr1GIOp3ZQDfxyZg3PxRtyvgGvn6jt3gY6ogLTGlVA5KosIv85xLw6q2YtVWVkeOIPT0aLW88TOUWUFpLr89Efxh3rZypQprD966hRfSKZKxz2CxPli18H7OplE7xv3leJYiSACNlESx87TsLby8G4UtEu4YvUqFmqVC/wARYhrxEbzaZEzvGDoJbU1yZjcgR+cHfc4jVQXlD5bOZhgwZiFYyFMeG0QI67/X01UqkSB7np/XywwrZZFIVCWJnxB7SbwBeYEnyjAeezLqTqpu5ggFAqAnYWSAN/itjmOD2Zggc0h+VQ6wtPxjSrGAbhmnkDyPpynG6CfDIUQIER4QY8K2FrdMAcRSuqrFWYv3Rj4mgWMSdh8Ui3K+C6eooNcBuYxJ0lqJuvWRlVkgRc/rnhdmWEMYXnf9XxxVkSLiefP1vgVaQ0kMSfWbmZ32X1sBisTeFcY2BMpZXzXMgWtddyLHpBJvHLA9bX8QBF90YHbyII8pxaWzakKBqQL0+AdZ+JR01Rz5TiHOZOhV+yuoc+7UExyDLpseoFxhoht9EhznOtqq5SzjswlmiPiKBr8rDqec7Ab4E7V8NlBWWrScKdB0sdRm4OkiR9q5xZhwHwyh+HeHDECNwHAI6TMDEXEuFVGy7KFAIQsLbFROkXIvBvOD/dmOqWT1cvJLOwjA0za6kied4P8APDGvwsGuMw0fdQelwfXfCvsJASsRtKwecgGfyxYcmxeqNSmANIHmFE6f59T5DGZWkV35e77L0NAxg6RcLAl3kYCJyNDX4jfaBa8WkzyEC8G4w4y6ahq9hb6j9fhiOmpCAMLiQRPkDtNgd48/bEvfW6YuUWZAsXE1ulfK4rgcxOApGqYucEtWHviGhTkzhwVclFZdcERgHM5MuV8Q0CCRF5F5Bm2CP2leuGGAEq5KAOWrArRDCoAIZjyU7wAPBawEm3rhtkcktEQoDNeWYdep+Xh5eW+Is7xOlQEFovHmSRPsPPFTz/HqpCFWIYCYpxpBk79eV/64iLyVD6+UZB87Vc65YiVNyLHaZva2365XhkK2kRUqjefgpg82+6CNlEsfTxBb2UzbVaLNUYEhzBVh8IVT1uZJ35e2GgSrpqaZJuaahVBnTu/I3xHOyMXbKyiq0tVSo8kKdVRoWADJCjamlttzAkk3wM+aqV7U5pURY1NncDkgPwg/fPLbcNhJn6jsaa1y2tgWVCADq3DEKI8P8Vpi04cZHNB6LCihDCQJMkmAdRMb33PMY7VdEarpERCadIBQLOw366Z3LGZJ853IwPn+IBKbFFLBVJCqN4Gw5eUDGZXhVSdLjwgWJYG/PUAAGO5mJwJxfhlYSVhtUKdMEqL+ISQZvyw0NBMTZAXEXUX/AA24jlM5TOUzbNTrioz0ai1Wplg5ZigIMFgzt4SLhtrYtHGeylHI06uYOYYIKenS9OlJ8SMIZVVmJ0QFM3aceH5/g70mfvAyhWgStzNwbbCLk+2G4yX7ToFSq5IEB3d3HLkZIn2FuWJLsq5tMv0SCtSLMzuQNRLGL7meVvrjKSJE6SY5sYHsBf64bNwFQstX1EfCioWJuQbzC2vJ6iJxMOECBBhYm0m/5/P5YGQiynRKabl2WmpC6iAdIgAdTESAL46pZVqrfuVIXbUefKbCxPQThhlOG6Q0AAkaQ0zc2JhotpDDbcjDvhHZZqjiDCiNbQQF6RBkseQB+QwLnQIRMZzOgS/hnZ91YKdLgyYBiLXkRcHoDJ5DDjPZxB4E+BZvMG4AgActgPI3w6zGTUoMvS0kAyzld2j4us23nAtHgr6e7IVQQAWW+kDkuoaix3na/OAMJc0m6t0qtOIfpyjVNuCqDTVyIDbmRE9PnbE9auwYgLAlYIvO88tx09McZeiqItKCVXmQDeZ9NU4F4vXKHSNJdh+7RhNwR4mNgqg3N/mcTsCFXdGYlunsjMxXK6RDAlxABALx8QuCVQAyWj8hghoMnQFJMxv8zAnCxaLoxaz1ahu0GAOgJMBR0Hr54mzbFDJ+K1iYn3Nh88cHCYK4tOoWZ/JLVGlhtseYnmD+WIMvl9I0lmYi8tv9OXlg0MY/2P4Y50zgkOiX5ugeX6GBBRvPiBB5SP8AcfT5Yc6N5j0xrROwn2P44AtkpzHgCClFDhzVGVRcswH2BdjCgtax6G35suOcDfLVNDMrEqGlbxPIjcQeZ33wRpCrOlryoCk3kGR6Qb3xFmQQupVLtzW0gczfeOm5xPRkhd0wB7EDT1fZEkcuXpfBX7CK40Ewtu802m893O8Hn5YHGfDaBSUgGJY3j0F74L4rxHuVFKmv71vhU3tvJuLfLp1xzNLoahl1kg4dwpKQ/drqWo7OHj+7DEKQLnTAseczscWXh1BFMCFFz7nnMDffEC1ipErsABMchpWdI942uDbHOYzl4Y3jkBA/PFakwk536q1Xr5mim3QCLfOaaNRgyKgK8xF4jrO83xBmW/V/kcL0c7hp9iMY2YNiTsZ+Xpi0qalLbAXJ/U4PoU4GAOH0ftEXwzAwQS3G6W8TzLEinTHibn0HWOfttiL/AMM/xt8v64a06kHHf7X54jKiD4FkFxDh1LMoB36GGmRBJMc4I0jcARiu0+ztLv6lMsDCqQoLQQzG07xCkQZmL4sdTJ6Bl0pL4biu5vB5MnilvUj26TVqIpyQNcXEC+2yybHlvhrtLJDWguzFR/sqwAFSnpAEoHlzeSdTFUPwm25m3Tqu9XuZo1ZqIYdWWVYC6gmZBgg2tfyxne6gGIIJ5EQR6ibYDq1ChlWZdUKYg6pNgZBPM7bCcBA5psm0IbNV6hI77SW0eDSFSQORIHiJM74L4dlqbX2CwDf4TAtFwLc7YCzWUkMZKr8R0ncAX6fqMF9kYOYzPMQkXkGJWbemBY3rBMeeqSmma4mqLGvwKbn4gbEf4jB/DA6Z9TK0e6qsoDQzc1YRqhTtJI/w41xHPU6lWnlXgPUuJUH4Sxseo0z74gfM0aDvSgrsxbRIMgGSRzi2HNYGzFlXJnVdvklpElgzFrswUtDHcbGB0Awv4qmU+I0RF4IXSdQiVGxJuNxHXbG+J5kZd2c1qjNU8S0gYUAkEEgyQDfaJ5Dnit5rM1K1XxHU7WjpBmEvAH9fXAVHhtgrWHw5f1jYeqfP2YsVXRpnVpHgA8uUjywJR4G9PwhJ3hpGw5Wi9452xYwXUuHqI0DUFHxadzNr2/EdRiNjXYq0FELaSBZltuw2JPLkOeFgECAVBNxIVeyvDWdmkOq/aNgpAANifOB/lPTFg75Z006YSQthLgWk6mhQ1587jkcd5bJlYLMdrpMiSZmeZ25DG87nUpKCwBJOlVFixOww0Rlgquc2aR828loLUVW0S7EWE2Eep2542ob7ZEbWVhJnzPO1v0CshmiFJ0hdQXdrqZvMWMDocF5jLUSqd1U1m5kTJW6kx9mWkD0O8TgAWu+kprmPZdwhVXi3EHFRadNSXsVUErsJljeFB3t+OCsvktB1u5eq3xs4ABnYRHhUclB3N5OOhwwU5hifFrLEgmZ0rMADe0c588AZqvX7qoVh2DEArCnSNzBsCLiL7YJx5QhaOcozM8QWnCkhpMEyRB35dNz0HtIWX4uauaVVhVTVEyQTp3ItI8rYqNR3AmHUMDDQ6yDzkBlvvy9MHdnqJaohTZY1GVMCBuL/AM59MLuSngMAN5V7zD6mLQoJ30qFFrC3oBfEYOOS2JKKzy9sHCriyW8Yz3dKCPiYwo8+sc/64l4A1epqZ0VVUDxAEEyYAA6CSf1Yutw+k861kfKOXK95+mCuHZcUKbJTJCsZMnnAG/S2IDRqj6TqxHzsWyx6yPP88KszxoEinRk1m2BVgBuCzBolQJPQxgnP55KCE/E0wqgyWY3A8uvkMZwjKxNaoyvVqfEymVAGyJ/CPqZOCQSuK+jKU9bHVUNlHVo6Sf19V/CQe9LOQarbk7Lt4R5gH8Md5vKu1Y1KhXULUwpkKPvbb8/XpyMyOT0tIlVC3vcsGDBoi5sZnefXAjtRFbrUD4TcgqvpEAyY35YVcQpzDC8WMbeV+pviw1yoVdJCqlpB+nnthJWp6qjMDZhcQOXnuPQfngDqmAiNFDl2mA0g+RwZl1vHTEFIXt88MqFIRbBICVNRqgdBGJBXGOO6XpiSiAJsIjBJa0WB8jjc42tEuQqiSTA9cPv/AAe3/MHyOCDSdFxICq/As41WlqaJmLCPsqfzwwK4zGYEIWGWg9ijqURIwHXpzWAkgImoC1y2oGbdBy6nGYzElEFmaUXG4I5+w/PBi5Zcu7NTFyqgySbaiQN/4j88ZjMKNimFIuCnvcy1Vt6dQhQPhuzrzk7KNiBhpx/hdOqAzCGC7iJvymJxmMxbZoq7tVV+1iacwwE3VQfOFX+Qww4FlEWjTYDxVCSzHe2wHQDpz5zjMZiqfqctJ5IosTqnSVmFQgFkmD8vng/O1CAADHiUW9+vpHvjWMwQ0VU6qJ2xXeKV2Z6YJMMAYBI5AkCDIBm/pjMZg0tbqI/c1Ky1ailQx0jTpOmQAZUnlyM41wrMGllqTp8VY0i8/wDqCCB0AAAA5RjMZgA0BxgJrnuc0ZjKaNlwpLXMAKFN1gEWg77c5jlGBOI+HM0aY+F9bGSxuoBBF4GMxmOCEozSCSPPAdPh6IF0AqFJICkgGbeL73vjMZgwgU64lpC+N4zEqEXjGxmMwJUql8T8ddgdu+NK0CFChjHmx3PMCLYsHD6IWkumQAJgExflfljMZjipC3lTcnmTc9eWCqjm2MxmBUodlnfEL0hMcsaxmIUhdKokiBbB2WHhGMxmJCFy6bGmONYzBoU+7JoNVR+aABfLVMn1tiw92PP/AFN/PGsZgig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71" name="AutoShape 31" descr="data:image/jpeg;base64,/9j/4AAQSkZJRgABAQAAAQABAAD/2wCEAAkGBxQTEhUUExQVFhUWGBwaGRgYFxkaGxsbGh0cGBwZGhwcHikgGh0lHhocIjEhJSosLi4uGSIzODMsNygtLisBCgoKDg0OGxAQGzgkICYyLDQyLDI0LCw0Lzc0LCwsLCwsLywtNCwsLCwsLCwsLCwsLC8sLCwsLCwsLDQsLCwsLP/AABEIALQBGQMBIgACEQEDEQH/xAAbAAACAgMBAAAAAAAAAAAAAAAEBQMGAAECB//EAEcQAAIBAgQDBgMFBQYEBAcAAAECEQMhAAQSMQVBUQYTImFxgTKRoUJSscHwFCNi0eEVQ3KCkvEHU9LiFjNjoiQ0VHOTssL/xAAaAQACAwEBAAAAAAAAAAAAAAACAwEEBQAG/8QANhEAAQMCBAIJAwMDBQAAAAAAAQACEQMhBBIxUQVBEyJhcYGRscHwMqHRM0LxBlLhFBUjYnL/2gAMAwEAAhEDEQA/AFP9gUSPhaeuv+YxIeB0f+Uf9bfzxZTw2rf4fK5xw3C6vPSPc4LpH7rsjdlWxwelypr/AKn/AOrHJ4JT+4Pm3/Viw1snUXz9I/M4xKDdIxGd26nI3ZIV4RTH92h9b/icSfsiD+4pf6BiwplL3H0x3/Z4O9vb+mIL3brg0bKqV+HUGEGloJ5oTY+htGIF7Lqw8NdQfNGt7Azi9nhCRJP0H8sLs92fbUSjgDoQIPpFxghVeOajI08lX17COdqo9qVQ79LXx2nYBz/em+37lh85a3rhxSpZuiDoa3+IR7awRjBxjNAb++lD+GOOIIMEqRQkSAkVTsBWmzA+qMPrcYGq9hsxMKUaN51rv0JWD6YsVbtDVA/eXj/L8wcayHHEAOoOT1IB+XQf1wQrO3QmkNlUq3Y/NqJNIEDowP8AXAo7OZqY7irvEhCY+Qx6MnFaVT7UHptjurx0UoZydJIFhO8gEzy+ZwbaziYQGk1IeB5StSpVH7mqpuQChBOlCVERf4lWAZldiMUtuF1wJNGtHU03/lj2SpxD91N/FEEA31S228RgNM+Qbp7yZ/pienI5IeiBXj5otvpaPQ4ix7TVzg5g6Y+X5YQ57L5d5dkVhzYoLepjEjE7hd0HavNMZi05/huVV9GllY7QzczpkAgiJEeWJs72J8OqjUY/w1F39GH5gYYK7SldGeSqE40Tg/McEzCb0n9hq+iycB1KJUXsZIKmQwiNwRaZ+mGBwKAtIUeOkSZ8QECbzeOQgbnHBx27CAAIImTO95Hpa2OJ2XAKfI5o021rOobdDe4YcwR0i9+WHucyqZpO8pwHFiCRf+Fup6NzxWMEZHONSYMp9RyI6HFavQLj0jDDh9+wplOoAMrtPl014bmQ00K4gnwgta4sA1pBHJvY4IDtlj3VYaqLWVyNv4GBG34bjmMS5nK083T104WoBBB52kq3XyP9Yg4XxAGcvmR/DLfRWO82Glv6YznEOBIH/pvMf9mq0JEAnuO/YUt4xwru/Gl6Z+ak7A9R0P6Lrs3ku7yz1pGsiwO3LSD9NrxU9MTcNyL03NNvFRg6XIEqLEpB8r+gPWzHieulSmkLA6oEbAnwbewnko5wTWxGMdUDaEzJF9xsdinUqAaTUiNbbKt8fy+tQ8guqrrAECCJkWttMb3PIDFexeU4Wand1aV0ZQDazAi6xyiBby08sVnjvB3y7eIeBidF+Vre0xi/w/F0/wBHNfkPUeHzRVcTRd9cW+XSvGY1ONTjYVNbxmNYyccuXt1LN6pE3UwQTcH+ouPXHZJwszHaLIrpqI2poiFUklehHKDtPU9cM8r2iyzbMq85YACLcz6jGVC0cwXJnzxgB6H5YMPFaIg95Tv/ABD15Tjirx7LqupsxRCnmXiI9QMDCnMFqnSJ6j2wQUkRGAE7RZdiQtek0R8LzM+gxIOKpMB6cagDDXm0jlJvt5HExC4mVDnOIaVKT4vT9T/XFezXFq1grtItYD5QcMc5xWi4JYwBbwgseoJhZFgcJ+/V6sUvFA1XBWAJMnVFvnvicpOgXBwGqHzGcqvd6jEi1rdSJixNzyxEMw/3pjqAcZmM0CSIUGxOkyDIkHeJxEGBxhY0EVSvb8GyPwjZ7fVE/tz8wpj1GN/tt70x5xB/EYHxrFUVHDRaD8JRfq1F/tNLmpHqD+WNVxSqLpFQqP1G598DY0RhzcXVbo4qo/hGGf8At+eCbZAFV097qHkT5/zwwQzH72PafqMVc0x0xDWzYRkSXlzyO3megm2LP+41nuk3Pd+FQfwDDMbYwO/8q9Ucqh+J9R5DVH0xqpkJUqY0mZBW0GxsDE+c4pf9pEf3v2gm0+I7DbzwRR4s8kBlJG+4/Wx+WGNx7gLt+eSqP4CCepU9PY+ytLUVoxpKpMSzIxDXgAFQQGE84tzwRmKTKxIbTP8A6eof/tfFZp8dqDcH/VP0xOO0E76h7R+GHjiLDAI9FVfwHENkgg+as1KsIEmf8pX6HAGdy61iSUFQQIDKCDHSREwWi+FS8XRvtn5xHztjt+J1NU0u70811MoJ62BgkTcf1xJxlMixhVzwzENN2ppw/gdKk/eU6RVtpUEWMEiAfLnbDBaeXeUenRJ/jVCfXrGBn4yaqQ3dqdOx1EF73NjadJ/zG2AM1xBQid5S1uqkaxoYi19JBV11R08r4tNxFN2hVJ+Fqs1aR4I3M9kMmymaKhr3WRBPQBhMY817W5bKU6oTKsW0yKl9ShrQFMX5zc9MP+PZ3MVqTrSZlQEQgvVqKZDBmmVVYBi5IaDscUyrkaib02Uf4SMWaRvr91UqC2i3kM49JwyH1HIjoYxbxRpZmn3wQGoARpZTe0sCBdvCeXMyOYxcP+E3ZTJvlxmKqd7VJIZXWVXYgRsZEG/Xyx6Fm+GIaemlopRcFKVNvUaSpGKuLp9I6W9Vw5796bQOT6rjZeJ5OuurTMICPjEG1yL3+IL7T5HDHhsNUqK1RDTMaTInkBPQ7g8rKRzw17T5PuaxPdrVMKxRdKeHxCSuy31HmLRzwvbuS1NauTelrm7FIMD4vA0wTMW5jHnK7H5niNNY85E37Z91uU3YUtaTI8j+E1ylDu1KqyECYjbcm8T1vHyx592x7QLmERO6K1EY6ibgRI0oeYO8wNhhrxHN0gpbKMfC2ltyCNJcG5FvCflzxVOI8dasmhlG8gj8YjpizwrCHpulLZg9xEzqOaTjhSFG1SAQbRrHdMJQcZjMZj18rzcLWMnGYzEyuhek5F3YxWppoIkkId+WkrPzjEGWy0FtDOtOSxpwkHmQbFoPPrOOl4fn6c91UoafuLTVVB62AMwOp2xNwnhuZpvrqVvj1FlWmxAYkRczIgRtbaTjKe7ML/PNajKZabX8QfRMKVVAoZSIborHfzAiOU4n/aLjXsOW3ytt5RhVnuGuXpsj05VgCL0vDMwAtifYHBNHM1Uoguyd4A1g4KnfSBKzcQNxecEHNyzN0Lqbw6MtlrNVH1qKSUgh+Jm1SOY8IHi6YipVYdmqVEMEadlTaw8QEGQLkn3tENDjdZgZyYLDpUUc+pt9TiDNccqllRcqwaZPjINr8gQRMHzjEnQga+aDKZBOnkjqOXZlqakOtgHFKAzAHVsoI8O1jvcXwBkMucw7ii1MOqyUgxuYO8fFNiI33vEXCMsXqOmjMUw1OAVdhIAgAsx3jbphxwngK0RNJqiMwAYEq6qFJhZi5liZnngZzElxkplmtDWiAg85wjRQAqIoZtRJFRiQRaw0gLyPhP4XmynBWrZYNLEU0E6KKAnTb43HiJjdT64zjdEUkIF7FjaCSTc+ZMYm4Vn2XLAJoLAkaWdgBct9lWJ35DFKm+cQ9puP4WxWpZOH03sJBnUW1n8BCVOAVFYQFK6iPjIOmLMYAj0AO2CMzwWks/vyv+Iqf5YF4vxRu8Qd+KKkGxAM7eI2m3Qg+k4sXZinwyuD3ucoZlxJIbTR8IOqCp0l1Hnbrzw84am7Vqps4jiWCzz871XM3wvRvWpejeE/jgKhSZ30INbD7voTu0DYYtnGOOcMju8pllrt1o/u1G4sQRquDygxvjmhwYhkqqQpIYspsoBpuoBtczG8D4sAOH4d0zI2hWRx/GNjQ94/BCq+ZoPTMOjKehHM8hEzhJVybyGL+M1EZ1sAFU7DUA0AedzJi+PUK3DaaVmqmDUAUAmdK6QB4RcL64izGWZrkKfO5t74QMCGk5XK0/jZeAKjPIkeS8o/ZnChlQhx3tRiAD4zIUCJ1QGJH+HElWq4fTSd76EBeTLMS7N4rwFXla+PRf7GRzJRY6gAH8sKuP8ADDTANNLSJ8RO/RQNTn0xLsNU1sV1PiWH06zdPSLQbTzMahVI5moz6Ff+9I1afsooZpiLajp/PEmQz7NqKJM+JizkAA2XTY7quqLATvh/Q7PNWOoIopj4GcMrkmNXh0yAbmZvb22ey7K5CRIUAhSwBAkAGQBb1nbqMV3UHRBb88Lq7Tx9LPmFXnzna2oIEGe8FKKHEFcoNDAPOhmAhoE9SRa9wMFd2DyHtjqh2aqoyjS792vgFjpBtPhF7CLnbHbowAJBA6kWM336YsUqFLo3NccpOljseZFhOWYMm42UnGVHVGub1gNYI55ZsDc/VEiBY7zyJGzMPf8AX6GO0zFQbP8AMDHDHz/L9c8axTxopMqZaJkAa78/ePBaWBD6tLPXEOJNtuUeMTfdT/tb/aVG9f6zjsZ/+FlPVWj6AjA2MxVbULdE9+Dov+oKTsf/AMUanDxVoVkFUd4WD3DHZbwdvCOR38sWjMf8VM3W/wDJytOirjSKlWqzwCCQ4SFB/wBuWPMeLZKoH8F1mQCEMHcwSJFzidDWCQyINpKpDWjoYG0eeNc4gloLXaryY4aW1Sx1OwOu49PtKteTD6g9Woa1QudTlmGrVFyALQFA6RaBhtww6My5NRzS0kKHqNUUGPs6rrzG5F8UKlVYDmDB+fhM/LUffEo4lUUsAxsCRfzaP/5+eM2tRdVBk6iPutB2BpSDcfwrRwzKUqFKkgcGoaoepqBAuGiZAsNvc9cV7ifZGt3jsmlkMuCJIhjtaTI+UYnp59mOmA0MQfIDnvzGLNwMM6qpRrzDgb3Ni3KIsPrfFvhuZlVxnX89yocWwbGYdt9DC8+r9nq6BSVBDzphl8UdASDgOrkKq/FTcf5Tj1LP8VWjppqzMKrFQ2lTqZVuCbQqgb7mRFr4DTMmNh7Y9AxzivMvawafPsvMGtvY+eMnHpNXOrsySD6H8cRTl/8Ak0//AMdLBy7b55IMoTHg+Q7xdGW1VY+0DrInaWaQB62wNnaVTLSKuYcEbg1abHn6hR7WxXaneFWqOGpHTpXS7q22zQ0nVzlYth/2QydalpemtJFb79BXI2upLjSbDkR5GMU3EO0V5hycge9HZXiv7sHUS4j4l8LGQT8IGkRsSLmLXnE2eZdSAGn4oBDKCZOwAEsPLnhlXol6neVHZjEQxBEeygR/lwIOIZdCBrUN8ImdRvtfxG5+uIMEQULSQZCiy1Ak3SLbgsPobxiduHgkEzbbxN/PDFNMTPzj8sdU4YciPx+mAyNCM1Xk6oEMotvgfM5ptlA9Zn8MH5nKGJpMinmr00dT5k/EPY+2E9fLlCSamqTMaYC+QtHtynfEkFCCJS/O6nKqx1E25DkTiLg2aYIyDSAWJJNzdQAAOe3XHOYruWRqKq5MkS4VQCANRbpflvOOuAtUVnWmiO5jxE+FQCQWHNtxAjGZR/Vzbly9NiYOENL+1tM/cypG4Ur/APnOVSRZGKBvJyb3OwER547rdnxUadFMjfUw7z3HM/MDyxYKHDCAXqlqp3IAEeygT7YPyiO5Ph7tQbSPEY5RyHmTPljTyrzWaErymSpUQCiLqAgHaJgG5PhBPKcG5DMBlkEEgG14kE2veBO9tsC8R4Yq6mp1KlM3LQykATPhXTYz0I364M4DkdAddTNO8kk+Luzv87iPwg2BLcUq4pwermHc1KoRdZ0oFO0x968gC9tzbBwApjeVUWERP1ufbCvtZVYUqh1BVJgsJ1AT8IMEEk8rRe5wDwtauaADh1ohfE8hC7DYtckC5sDyv0wE3TsvVBnwTZuJCoxSi1MlfjIa6exGknlANvpgehk3du8JTUZHOInkCPEf4jhhk+HrTQJTVQFuxVAiz10ru3lgmrS0iSd+XNvLl8rAc8FZKkoSSynSwBDQZBNtzEEXjmJA88SrWCqdJgHdoMk7+Ac+d4jn54VcZ4vTp2sziIQHaTILkCb/AHR/3Yrucz9aqAHPhvIGzE8o6DkPrJJMOICZTpF6t1fOU6dPXUZdLSy09YJeLku19Z8hKyee4r+e7dqwIB08o1aZB3M7g2A3G+FlCgsRoJF+VhO/lcz9cdDhQYmEBtO5AEecR03PPEAF/wBKf0bKYlyizPHRUWKaoAQBC6bGY8MKWPhjYjEDVSFJIAZTpbU1wd+RkjlOwMgwRGO8/wAOWpTWKQEXtpkm/huZ5D9DC9uDOo8DMtp8TQBuIhpHLbzGB6UBpaQD3gFMbmDszXERs4j7CxVu7P8ADKOYQg1XWqqltKFXBXqoiSeu24wRV7L1gKb09VRahAGqnoILQFVg0wZI5jngDsEsVSYk6bt01Am/m3lHwnFl4l23ylNU01kqPTrLUCg+EwNJBYSBZvp5HAVMPSMuYz3TaXEcVmFN9W3gP481UeM8DzdI0xUy7hmOkWU6m38Ipu02vETvjK+VdHamUbWhIYASRHWMWzjPbj9qbKstFwKNbvGKOjBgEMoGMLLBovG++Dv7VotxF6lB0ZmQAxpJ1jwsBeSNIg23VsVauHp1G9Tl8Kt0+KYjDEdJ1pG87xcTqvOatUgkQseZIPnIIx2KSnkD+j/M4vnEHUs7NpElpJ53nFerZKmiG/iliSYBCkk7x0I9IGKJonom1W6H8LTw3GG1avRvbfwSdUA2GHfDKjBAqsINyOZIve+21hv9ML/2YKCZJ539Db6/TD3I9na9REIpyGUEGQNwD1xc4W0Oe4lVv6jqEUmNiL+yGyeTSkCACQWJ0sAVUn7h+LmbnrGwxPopkQVI6EGfx3wNneGVaJAdXT6A+hFjgDLPVBJ1mJO9/LnjdyndeOkbKavlGDE+Flg7GCIBiQSDcxtO+I/2f/7n+j/vxP37fwn2xr9pboPmcPp1cogtBSH0pNnEJvmatJWDFkJDG/hEsxk6nbn4rAHbkbYmq8YRQsgszfZUMTPQWBPywjzfBCg716lKmBudOqV2+JiGLH3wHle1GYoFjla9LQNkq0Pi82dfHE+fP55pK0Q1Xf8A8MVq8lqj0VP2GA1f+0kDym4m82iPi3Zs5ekShlQJYDxNFt9d3Xc725YV1+3OczFE06VDuKxj96jKyAc41qSDyiJEzODTwIZOk1eUzeYME1HrHWzHYeLVpUetr4kXUGQEtpZIqA9OjTOm2kUwNphhEAm83+mMp8brI7a8s7EWULSIL3udWsqBHWPUm2Feb7X5hQveMrOCZVBCEGIkkarXtJ5HHGXbiObbUGNCmDvBQH0G7n6eYwJsiAkSjuI8Trss5iquVQ3FKjD1iDy1xC+oB9cCZAV66Gjl0FOhN2qjvGaTcnXMk+Q98WDgvZtKZZnio5g62uwPOBNr+ZPngviHEKWXgM3iOyi7XtsNh544mLlE0ScoF0m4Jw+m9RlYKRTRQBEC7GIUW+xtyx1wmiV4hUQ2kNtffS4+mKvxPtF+zVSNBeQpMOUPhuORB3O4t5Y1kuPCRmQKihdUjWGeNJU+KFnf9HFCm0ijTf2+srfquDsTiKY/s9AF6dXzKUgBJn7u59Sd/nhTmuNsxKr8lufduXtisZHtLlq7Q1bTPJ5Wf8TmxJ9Yw/NSgqF9VPT5MCCeV5ufTGnMLzZF4QmeytSsjAMUYEMNJi4MiTzn5YhodpmoGiBSDNWMEkwAy6RBC2uCTHXBnDqz1GFVEIpqdWk/u3qFD4VkgjQ45zyHIkYPbtDS1vVfI5skq+kRQemCwiSRU9pgwCYG+CpvEy4IXsMQFqjUVqsvRY6D4XOggHqqyY9YBwwrVZ5C3I/ienoL4ScHesKZNcpNtIRVsB52WSeceQ5Yh4txdKNPVUYU05QQzvy8I6/xfWLYWERTpuKg+FdPwzqnwqPPp1A/DFU4r2gYkihffVV5mB/dgCwnn6wBM4UZ7jS1aSj94sN8EqKekAadhqZpHOAI254Dp56wAJWCDKnT8JmLcjzxxsYNk1lIluYX7FNrBUEi/wDEDM8+tzEk9cd02J9PK2JanEA9yVBAFmB8XrpHr0xBUraiAAFvv+NmJEe2FuADoBkK5SJyAlsHZSMxOx6b40xgE7G9wYJuDE9JUHpYdBjvM16ULppvMSSLAfFaJvyOBzUW3iHlYx7wMc5uR1j4hE14qM6zY7CmOTrqyHUT3iJJLEaWVRGmBEEmLg45PG//AIZ6ApI7sC/eE+NdADMFbkhCRpt8RvfFd4lxIIIBBadhJUeZn+WAOG5lgSTB1hlvIsRBiPIz7Y5rdCUh7pJa2/srz2HX93W7wfEaawZIK3UiIsPi5c8B8Y7JZUO60jV1wNNMMCoLGBcifO7YXdlhUNVwjNJItEkhRAvsN+ZAvvi85SstFWOgmoTDVNIhbhjJ9Lz6T5MzOCrFrZVS4Zw18q1OmzCe9ewmPskFvQyJHKPPBOR4WlPNU3VZNKoXsI3RmaeZuBHt543T1CqniWoC7Fbmwn7XSZEbzyOLFwqKeYZ6iK6EBkv4fDE6mG1j0POMV3sYQWzd038/RH19SPp5LivTZ21aoRb3tsLkk/P9WA4jRLBdPhgmJG4NiGB5EciOeH1OrXzDMgp0wrNOkEjSuqZJAtbp0jniPtLRFNqaC5CSTESSSOp+7irWBo4aIgCI81o8MY2rjBN7GfJVqozhW16fKJ/PHtXCEVaVMCDCKLeQAx4rxAatKj7R/pj2jMOqjbxRY7eUkjfB8Ku1x7lZ/qOQaYnf2U2dZdJEaieREj3/AK4olLs3UDakWoviLFRoOqSDBBEgWsBG+LVTIJjVJO8m5PU4Y00Ci2/XGtC8yvNa/Cn1GQp3kMCpBt5359MQ/wBkH7i/P/ux6Dx/NqlJi4ViFJE8oBO4v7DFD/tqr/8ATVP9P/dgNEUSh+I9nlcs5JBIidbNswbmCAPDtH44XVeEqQsszaTOyAehAWDgupnHdoIqKTyK/mLfXGZem7kimpePtMpVAbWJieu3TFYmdFbyluqmytSLKm/WbfIwffDJcgtSC6xbcSLWkSp5wLeWBuD9n2UlqrF2O4mw5wOgtsOgxYcvRAt09sG2UpwAJgpLk+z1Ck2tUvyLQQsdBsPXfDLMUHYbG/63wcctI8LkMNiIPzHMT7nrgpcghYP4tRUD4mAEfwgxPtgu5DO6rwyTKY0sJ5qR7ydxgbP8PVabOPUkqNUm1yRM4s2acLaf1+eK9xrMfuiskyw333n8tsJxBy03HsKtYIF9djeUj1XlnEaCVc8EqllSp4FcWAYHqVIIkgf5hhhmezTZakaRfX3hMGNMTCwbnDTM8D/aslTQMFqtVLUyTF2crFhJkAR5xgJ+I1K+XGuBUoE03H2tUAyw5GVIPmDhdRpGFEcoWjhqgdxJ0/uLh9j/AIVWzPZHNoQpolidtBVpjcwLgeZEfPCyplWp3dCt942P4jHuNLOImp4K6oJJO9osOVsQ5DQAWp0hTBvrKqFjedIu3vGLnSQsXJqvI8r2izSDw5irHTWW+QacNaPb/NJGrunA5FP+kgT5xi95jKUKreLL02UkfvHVZYmBY2NzYctom0UXi3AqX7UzIpWmYISLdCR/DI2/QJ1RsSQoZTc4wFYOF9qnq0Qxpjvy0LM92s2Vjebjl63AIxVhwfN5iqztUp6kIu7wtidIW19jYfndtRZFYE6QqmwLFVEX3O18EZepR1M1SjTqg7K0EC82ME++KpqPJtbt1V1uHYNbnaYVa41SzVLwOinUJ1U5YRtFtpwgAdfvD5jF5eiIiGBtpvYLcWG/ptEHHFbLL4QATIvIkA3mPaMGMS4gB1ypdg2gy2yp1LiFQGdZvvN59Zw94TxWowlzT30gEQT9fbB9Th1MW7tbgNsJi4HmNz+oxDkOEoNY/eBWUryK+JgBBPORFgb/ADwTKjCbhJfTqMFnLjP8cVfCysWIMw9p3mOW4tfAVbiylZWdUXPTp64E7RcGag5J+FmOkSSQDcAnqBGFuVeGGCc1uoCBtV5hpPimKzzuCQY+kn54b9nuC1c3VVUXwggszTpUdT1PRRv8zgHheWFWoFLQNyJAJHOJt03w6yna5Mse7SiHVeYOk2sQdxNj4hO/OLra1z7qxUqMpNLGq9cP4UtKQi6gGDFgwBZo53Ajym0++CatWPCTq1GykLaeXhF/edumKblv+IFGTNKqkmYD94B/qIP+2H2Q41lnVorJr0zqIMANfSpInyI3n2GDLCLlUy4E2WZDh9IaHbTqQF7kASWZRNizCTyvbmMM+HZBqzgFQYOoAqVCmTLGZvMkD054rxpEGnVqVkQKq6ZUlQNTXYKCWaL2iPqb9wLjGUnu0rAMYuyldR2sXgE32xzKRJLiufUgBoT3hvDxTUKoudzzJ/XLFN7bf/NEfdRR9NX549HoZfSLaWPyPtjy7tTV1Zqsf4o/0gL+WKXFD/xAdvsVs/082cS52zfcJHTGrM0V/wDUQfNhj1TIZyjQOaq5ispDVA4LSQiimiaRaw1KTA5t548o4dXIzVNwoYq4IUmAYuAT0th3xP8AaaqyKKshvUidFjOhdKtE35W6zfA8OEUym8fvWYDt6lehcN7TZXMKCjgA/ZdSvOJhgOhwWHQoXpOttxqlR1npa+PH6xpvSbwCg9Nj+8WqQpDXgKE8VxziOXPDnJZKtQXTULEVBJJABbaATcyBysJY+uNIOsvOuHWiLIniXEjmKhh61JUOqdKaag8iwMi1ogiZxz/ag6H54RZ/jKrJALL8KEG7tz0jbSo3b2vgT+1D90/+7C2UxJdqT8jwTHPIgK9N54lpXxEagxzqI2waFSUnLHSGAg3sZneOg/2wuzpLnSKhQraxsbjcC/L/AN1pwweqIEwTH6jniOllt2iPM+VhE4C6Iwu8s3gGplIIEQGG8yIOwxLVzLREwBtgSqf/ADFAZSBAbe5BgxIxqjUikC7aqgAkC823E8z54lRCir5wrupMkCwJ3gfnhLxbiSMHVSSUkk8tiCPWQZudsOMsrV4fSyU1JUhrFiyg6SsEgLzIIkmxsZrvGuHJQpLSBXUUAdrgEkhS0SYG5MdTzxVxX6Rjs9Vp8KA/1TZ5SfsUTwHIpSUaiWqKgqTsVJGoKp3Freh8zivtWpd5XZaYU1TLQx38RkkzzkwBfBx7QF66laJeirK1QbB1BI0zMAHSBPmOpGPQ8tQ4dW1E0EpMgJi9KNXMaDE7ctVxbbEGahytMAcvypY4YaX1Gy46Hbu/IVD4ElQw1VNSgAgGQQIABj7sAxa8emGvFOIKLPOpgdNMHxNFyT0AA9N9zBwfTy61Cwyz00APwPVp653/AJXYA+tzik8RoorOTDktJJfXJ6hpMjpBjDqbMjd0h84ioXWCJXNJXcCuwgXVVPgjkCbE+Zt6xbA+YenqqCnT+KYYnYzuAZJPmSPTA1LS/wAKx6eXPyGCM9RKNpeQYFgI3AI25xiHEkJow4YdT3IByRaQSOcA/wBMa0Tyt1xOtICbH0J/GIxLVzAABU2gXsLxcW3E7YWnqPK5XU6gtpWIn0FhG9zA2tOH3CuyNfOLqy6Du/FL1HAGoR4IHiJIMzpixFsKGedIIEQCCCNurRs1tt7Y0OPtlAWpV3pktPhci/3dMwfcYcyoA0tyzPPn4KtVY8uD80Ry5eK32gydTL/uarIum50uri9pbSTBsd4MR5Yqx4m1SpRpqAKfeCIksQCCNQna+3WcDcX4g+ZbUZgsSZO5J+JjzY3x1wxQtRAOo5TPsL+wxLeqRKS5pqNMWF/FH9q/EiAmbtHi1REWHT38XXlhRkOzOYq0xVVIQtpBYhZME2nlaJ62xcamRSppeqGIBJVW2YEg8uRjdonFm4flf2ggN3elBqRYIVQo0q1pBtIBAO9tyMQ5zgYHyyXlYWj5zXlVbhTJly7oNRYFSGDHTcNIUmIIvMG464VDHrFbK1VqMlMqQzkDdlQC7LGkEDUTeLXHIAVvifYbu1DCut/ssL6ugI3kzyGDpVLmUFRukKmq0TYXEXE/LzxY+xuWNZmQiidMEd6YuZlVt8RAJk7QY3xrgvZg1GbvGgLuF3k/l/LBSdnqIVmFZ1KMFZY1HUTAsIgeZ64ZUdIgFA0QZITPj3ZwU6ZdKdU0xrNQK1OyhpkEWjTMWJGm/XANHs1lszIoZhg4vpZPOD9354l49kqtOgiUm1aabGoZidWpixm0BGjreOd63wziPdVkqAsACdUblSST9I+WFUA4siZR1SM0wrnw7NcX4cCaNXvqSidDHWsDorEMvopw9z+YLPUc7szMfck4IpZxGUMhlSAQ3Ig+fXywEpAjUpYSJVYkjcgSQNh1xncQJc5jPnJeg4CAxtWp3e6SNme78cxHOJibTB33xa8qlLOinWV0CU9RNNlNjcagmuNQM3nmIxXcitA6xmNWk03C6dU96R+7+HYaoufD1tiPK5oU6Zoo6g6T49JOm+ksdIINzaY5chhmCOWnKXxwZsQGjkB7qxZPiThhTprFKmS0FRAYmF8RtJMkjxR1uMS8a4r35IDhYHjP3R91bfE3ToJvYYViktILSpmXdY0yWUzJao07k/l7E/K8IAXRfTaRAgnfVMSG5WO2LwusLS6rmaQiozkWUABR9lQJhZF/zJ9sRftVb/lVfmP5Ysme4WKgZbDUN4g/MbfLCH/wpX/5qfL/ALsHmCDKrgaD1KoqmpCxHd6fqSdvQAet8Hu8DEGYzSpuQJ2/2FzgTiVcPSZB8RBHODNoMcoPt7YG66Aj8tnKeudYhRDKTpINjJVgGFtvXnhhXqh7CRzmSI85BE4pI7OUxfLlqLAxrRmELblJBvNrfXDnLZJwgo6mICgatIm1hMiJjy+WIsQi7kyrVOkt1nc/PEiZUFR3gVgOq/kcCcO4emXQyxYkyzMQZPU9TjM0juIYnxAgBYBAMwbmQPP5DHNG6h3YpqmcXUlGjphVltOwL3UQLHwgn388UvN06mYrmGDJq8JncA2KiLiQb7CMNU4StPUVOqqecG4P3LwLW1+3OMTUAaQFO1StpkIsKom2pyBCL7SYMKTIwmtTz1LfSFaw2INFhj6j85hDU8imXEyEFpZRDluQkXLbRp57ARhzw/NZH9lNTMK2ouVVFYhyBeYBAHxGSTE4rfF853Qab1tNm2CgyNNJSbGBcm55kwBi9dlOya1KdCvWbWppaWoPTQjUCRqDkd4DbacG1oAytS85nO8nwUdbgVNwnhRqICkU61NXOkK1tRNmJZSTf4fOQ2R1emadKnlHq/CAzgOGglDHdnabEx0xHxvsgqUXbJJVFURpprmDTVrifE2qLSduWFXDuE08nTFeoHSqo1vqZCyAKWdA1k2nx9RyxUwuDq0qjiXAz4JlStSc20z87VXuP8LzVDx1MtEwC4ZKkmOQUAg2mTMXiLy+7L5TKvNavmB3lNSxbUBoA8PiZp5Wva/Ob3KrmqWYoEpUp1FKyNLK6gi4mJAx4DxDOKrVEUM4YwoEL4RNwE8KgHZucWiBi4bGSpDjUZAEEL0bM8W4a7sGptUVZJbuKQJURcMhQgSRuPligZ+mjNUZV0KSdIMEBSTpvJmBGK/UOY16KVSppaxLwbHoTcj3x3muIadFPXreQGaAI6ztflgTfREx2SZ+6Mz2bKKQYlUJsAGjcaoHlzHOfPFYqM1UlmM33PKOmGa5NxUqF9mAUkHcOAbdYH19MDtQYtoRSTNlUEmJtYYmzBZE1prHM/TZQiAAo2/ri6dl+CNSDVKmnWwhUOkgHkXvY/w7+K/TBvAOy37Oe8qjVUVvCb6Vk6RuIJMzy0mMNRVbVYBVgzG5uT7ACLdcCGmVFWuCMrdELlco4u/dg+ItoBgkxcSbefXHeWotTLMiqzVLF9bTpudKCPCpInebQDiYMzGFtF9pkext+PpgnKZyiplyjBDBDCoAxIK2ZJMiSIAtgnAEyVWEiwQhalTACuC5sAsM1uUAbAg9IgmAL4RvxCRFSop8cgEQFjkpJE6eZvcnDrjtSmT+7pFGiDpfvFAgGFJUNvJJ3Np2EVwZeSGdg53ECAPS+2FOeG2Cs06JdcqGpmTRrLU0DS5IMMW8PImw9ffE2efv0Z6CBC4uRILREEgk3ECwE25YG4tk+9AXWYE2GmxixuJ8rEYjylLwBKgUhRAYa1boLhoPy6YMPzDWEDqRa7SU242FPf0iTLAgXtAjRPJW8I3jnjzacemZahTRTEkk3sJ+dpE+uPPu0GWNOvUWIBOoejX/ADj2wyg4NaGzMJFZjpkhWDsdxNlii3wOx0DmCASf8tvni6UANYkSACd48vzxS+zWWD1KNXmqnUOpgrPkZw8z/FdFXQDcqLcySSBHW+M/ERUxLQOQ/K3sHNHhz3Hmbfb/ACtZGSwAXUTaJjcgA+d4+eGb1BlVIKzUqAKFvLMY3B22FuQJnfAWVVEV2qggAAi5BvsQQQcG5DKM376qCXYQik3A/wCo88NwgHRhVeMPzYombW9FmRpimJZpqNOphygCFAGwFh/TBeXzzCwY+8eQxqrQAAnUbMLzInY3m4tEyIABGA1oQZlvp+QGLSzI3TenmgSNWCP2peuFKrtv0sD+vfBvcfw/hgksiFMwUkuOc3t8h09scIwJGkSeg/2xrIURWZBqIRjeoQAIndVMi3mT7YcZupQokKjKXBk+EsY3vE3jr5Yk21UBArWRbuwUjqDHK8/mQMFHN7gRMkb+0zywLnj3hE+EAyIAv5QRjukmkXsOk7n+I/aP8I/rjlJjkpqUzJMmbGLD/CPtN5/7YiZtXwERPiJkz6tImPcCIvyjrVgBNQwpMAAeJj9wATO3wj3m+OqWXNQxVGlAJ7oEEeXeHZz/AA/CP4rHHaKFFSY1BFEkKResYJbl+6mQ3+Myu0BhtFVztHL6kQS8glRJZibSzG5aN2Y2tJAxriPHdLaKQ7yrYQJIU9WgdOX4C+K3mc0w1B3cM13n4CVJ0wNXjCkAwFJEec4jUoogKDiGYLVCzAH7MC4GmefP8J2th1wv/iBnqQCgq6XgPTEdSJUg8+Zwpo5JdCFqpVW1AO5p6TBYA6jUBJOk204OyvC3FRGNWkqNYvSYoIbw6j3pF7/ZmPPbCzTdqFYFWnABVsyf/Fgqo/aMqVPVWjnEgNyPrhVx7tYueZ6S6qNBkOsllDubLo1XCrflJIB9MUntJnMtRrVKYqmp3bFQFAJ8Jj4rKPQYUZztSslqaeI9QAoPOwN/piCKpGWY7VINBpDo9U24nQ7hyuWrVdOkAtYE8jIBAKz5R674H4dxtMuSVINS9wdR35seZFo5csVjM8Sr1/CWZv4Rt8hjvh8UamqpTWoQLIWIE8idJ5Xtz5jBtpWAJQHEnNIFtlZMumZzbakCojOA5BhtOqCzNYQSCLXnlcSPncjGZr1GIOp3ZQDfxyZg3PxRtyvgGvn6jt3gY6ogLTGlVA5KosIv85xLw6q2YtVWVkeOIPT0aLW88TOUWUFpLr89Efxh3rZypQprD966hRfSKZKxz2CxPli18H7OplE7xv3leJYiSACNlESx87TsLby8G4UtEu4YvUqFmqVC/wARYhrxEbzaZEzvGDoJbU1yZjcgR+cHfc4jVQXlD5bOZhgwZiFYyFMeG0QI67/X01UqkSB7np/XywwrZZFIVCWJnxB7SbwBeYEnyjAeezLqTqpu5ggFAqAnYWSAN/itjmOD2Zggc0h+VQ6wtPxjSrGAbhmnkDyPpynG6CfDIUQIER4QY8K2FrdMAcRSuqrFWYv3Rj4mgWMSdh8Ui3K+C6eooNcBuYxJ0lqJuvWRlVkgRc/rnhdmWEMYXnf9XxxVkSLiefP1vgVaQ0kMSfWbmZ32X1sBisTeFcY2BMpZXzXMgWtddyLHpBJvHLA9bX8QBF90YHbyII8pxaWzakKBqQL0+AdZ+JR01Rz5TiHOZOhV+yuoc+7UExyDLpseoFxhoht9EhznOtqq5SzjswlmiPiKBr8rDqec7Ab4E7V8NlBWWrScKdB0sdRm4OkiR9q5xZhwHwyh+HeHDECNwHAI6TMDEXEuFVGy7KFAIQsLbFROkXIvBvOD/dmOqWT1cvJLOwjA0za6kied4P8APDGvwsGuMw0fdQelwfXfCvsJASsRtKwecgGfyxYcmxeqNSmANIHmFE6f59T5DGZWkV35e77L0NAxg6RcLAl3kYCJyNDX4jfaBa8WkzyEC8G4w4y6ahq9hb6j9fhiOmpCAMLiQRPkDtNgd48/bEvfW6YuUWZAsXE1ulfK4rgcxOApGqYucEtWHviGhTkzhwVclFZdcERgHM5MuV8Q0CCRF5F5Bm2CP2leuGGAEq5KAOWrArRDCoAIZjyU7wAPBawEm3rhtkcktEQoDNeWYdep+Xh5eW+Is7xOlQEFovHmSRPsPPFTz/HqpCFWIYCYpxpBk79eV/64iLyVD6+UZB87Vc65YiVNyLHaZva2365XhkK2kRUqjefgpg82+6CNlEsfTxBb2UzbVaLNUYEhzBVh8IVT1uZJ35e2GgSrpqaZJuaahVBnTu/I3xHOyMXbKyiq0tVSo8kKdVRoWADJCjamlttzAkk3wM+aqV7U5pURY1NncDkgPwg/fPLbcNhJn6jsaa1y2tgWVCADq3DEKI8P8Vpi04cZHNB6LCihDCQJMkmAdRMb33PMY7VdEarpERCadIBQLOw366Z3LGZJ853IwPn+IBKbFFLBVJCqN4Gw5eUDGZXhVSdLjwgWJYG/PUAAGO5mJwJxfhlYSVhtUKdMEqL+ISQZvyw0NBMTZAXEXUX/AA24jlM5TOUzbNTrioz0ai1Wplg5ZigIMFgzt4SLhtrYtHGeylHI06uYOYYIKenS9OlJ8SMIZVVmJ0QFM3aceH5/g70mfvAyhWgStzNwbbCLk+2G4yX7ToFSq5IEB3d3HLkZIn2FuWJLsq5tMv0SCtSLMzuQNRLGL7meVvrjKSJE6SY5sYHsBf64bNwFQstX1EfCioWJuQbzC2vJ6iJxMOECBBhYm0m/5/P5YGQiynRKabl2WmpC6iAdIgAdTESAL46pZVqrfuVIXbUefKbCxPQThhlOG6Q0AAkaQ0zc2JhotpDDbcjDvhHZZqjiDCiNbQQF6RBkseQB+QwLnQIRMZzOgS/hnZ91YKdLgyYBiLXkRcHoDJ5DDjPZxB4E+BZvMG4AgActgPI3w6zGTUoMvS0kAyzld2j4us23nAtHgr6e7IVQQAWW+kDkuoaix3na/OAMJc0m6t0qtOIfpyjVNuCqDTVyIDbmRE9PnbE9auwYgLAlYIvO88tx09McZeiqItKCVXmQDeZ9NU4F4vXKHSNJdh+7RhNwR4mNgqg3N/mcTsCFXdGYlunsjMxXK6RDAlxABALx8QuCVQAyWj8hghoMnQFJMxv8zAnCxaLoxaz1ahu0GAOgJMBR0Hr54mzbFDJ+K1iYn3Nh88cHCYK4tOoWZ/JLVGlhtseYnmD+WIMvl9I0lmYi8tv9OXlg0MY/2P4Y50zgkOiX5ugeX6GBBRvPiBB5SP8AcfT5Yc6N5j0xrROwn2P44AtkpzHgCClFDhzVGVRcswH2BdjCgtax6G35suOcDfLVNDMrEqGlbxPIjcQeZ33wRpCrOlryoCk3kGR6Qb3xFmQQupVLtzW0gczfeOm5xPRkhd0wB7EDT1fZEkcuXpfBX7CK40Ewtu802m893O8Hn5YHGfDaBSUgGJY3j0F74L4rxHuVFKmv71vhU3tvJuLfLp1xzNLoahl1kg4dwpKQ/drqWo7OHj+7DEKQLnTAseczscWXh1BFMCFFz7nnMDffEC1ipErsABMchpWdI942uDbHOYzl4Y3jkBA/PFakwk536q1Xr5mim3QCLfOaaNRgyKgK8xF4jrO83xBmW/V/kcL0c7hp9iMY2YNiTsZ+Xpi0qalLbAXJ/U4PoU4GAOH0ftEXwzAwQS3G6W8TzLEinTHibn0HWOfttiL/AMM/xt8v64a06kHHf7X54jKiD4FkFxDh1LMoB36GGmRBJMc4I0jcARiu0+ztLv6lMsDCqQoLQQzG07xCkQZmL4sdTJ6Bl0pL4biu5vB5MnilvUj26TVqIpyQNcXEC+2yybHlvhrtLJDWguzFR/sqwAFSnpAEoHlzeSdTFUPwm25m3Tqu9XuZo1ZqIYdWWVYC6gmZBgg2tfyxne6gGIIJ5EQR6ibYDq1ChlWZdUKYg6pNgZBPM7bCcBA5psm0IbNV6hI77SW0eDSFSQORIHiJM74L4dlqbX2CwDf4TAtFwLc7YCzWUkMZKr8R0ncAX6fqMF9kYOYzPMQkXkGJWbemBY3rBMeeqSmma4mqLGvwKbn4gbEf4jB/DA6Z9TK0e6qsoDQzc1YRqhTtJI/w41xHPU6lWnlXgPUuJUH4Sxseo0z74gfM0aDvSgrsxbRIMgGSRzi2HNYGzFlXJnVdvklpElgzFrswUtDHcbGB0Awv4qmU+I0RF4IXSdQiVGxJuNxHXbG+J5kZd2c1qjNU8S0gYUAkEEgyQDfaJ5Dnit5rM1K1XxHU7WjpBmEvAH9fXAVHhtgrWHw5f1jYeqfP2YsVXRpnVpHgA8uUjywJR4G9PwhJ3hpGw5Wi9452xYwXUuHqI0DUFHxadzNr2/EdRiNjXYq0FELaSBZltuw2JPLkOeFgECAVBNxIVeyvDWdmkOq/aNgpAANifOB/lPTFg75Z006YSQthLgWk6mhQ1587jkcd5bJlYLMdrpMiSZmeZ25DG87nUpKCwBJOlVFixOww0Rlgquc2aR828loLUVW0S7EWE2Eep2542ob7ZEbWVhJnzPO1v0CshmiFJ0hdQXdrqZvMWMDocF5jLUSqd1U1m5kTJW6kx9mWkD0O8TgAWu+kprmPZdwhVXi3EHFRadNSXsVUErsJljeFB3t+OCsvktB1u5eq3xs4ABnYRHhUclB3N5OOhwwU5hifFrLEgmZ0rMADe0c588AZqvX7qoVh2DEArCnSNzBsCLiL7YJx5QhaOcozM8QWnCkhpMEyRB35dNz0HtIWX4uauaVVhVTVEyQTp3ItI8rYqNR3AmHUMDDQ6yDzkBlvvy9MHdnqJaohTZY1GVMCBuL/AM59MLuSngMAN5V7zD6mLQoJ30qFFrC3oBfEYOOS2JKKzy9sHCriyW8Yz3dKCPiYwo8+sc/64l4A1epqZ0VVUDxAEEyYAA6CSf1Yutw+k861kfKOXK95+mCuHZcUKbJTJCsZMnnAG/S2IDRqj6TqxHzsWyx6yPP88KszxoEinRk1m2BVgBuCzBolQJPQxgnP55KCE/E0wqgyWY3A8uvkMZwjKxNaoyvVqfEymVAGyJ/CPqZOCQSuK+jKU9bHVUNlHVo6Sf19V/CQe9LOQarbk7Lt4R5gH8Md5vKu1Y1KhXULUwpkKPvbb8/XpyMyOT0tIlVC3vcsGDBoi5sZnefXAjtRFbrUD4TcgqvpEAyY35YVcQpzDC8WMbeV+pviw1yoVdJCqlpB+nnthJWp6qjMDZhcQOXnuPQfngDqmAiNFDl2mA0g+RwZl1vHTEFIXt88MqFIRbBICVNRqgdBGJBXGOO6XpiSiAJsIjBJa0WB8jjc42tEuQqiSTA9cPv/AAe3/MHyOCDSdFxICq/As41WlqaJmLCPsqfzwwK4zGYEIWGWg9ijqURIwHXpzWAkgImoC1y2oGbdBy6nGYzElEFmaUXG4I5+w/PBi5Zcu7NTFyqgySbaiQN/4j88ZjMKNimFIuCnvcy1Vt6dQhQPhuzrzk7KNiBhpx/hdOqAzCGC7iJvymJxmMxbZoq7tVV+1iacwwE3VQfOFX+Qww4FlEWjTYDxVCSzHe2wHQDpz5zjMZiqfqctJ5IosTqnSVmFQgFkmD8vng/O1CAADHiUW9+vpHvjWMwQ0VU6qJ2xXeKV2Z6YJMMAYBI5AkCDIBm/pjMZg0tbqI/c1Ky1ailQx0jTpOmQAZUnlyM41wrMGllqTp8VY0i8/wDqCCB0AAAA5RjMZgA0BxgJrnuc0ZjKaNlwpLXMAKFN1gEWg77c5jlGBOI+HM0aY+F9bGSxuoBBF4GMxmOCEozSCSPPAdPh6IF0AqFJICkgGbeL73vjMZgwgU64lpC+N4zEqEXjGxmMwJUql8T8ddgdu+NK0CFChjHmx3PMCLYsHD6IWkumQAJgExflfljMZjipC3lTcnmTc9eWCqjm2MxmBUodlnfEL0hMcsaxmIUhdKokiBbB2WHhGMxmJCFy6bGmONYzBoU+7JoNVR+aABfLVMn1tiw92PP/AFN/PGsZgigX/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72" name="AutoShape 33" descr="data:image/jpeg;base64,/9j/4AAQSkZJRgABAQAAAQABAAD/2wCEAAkGBxQTEhUUExQVFhUWGBwaGRgYFxkaGxsbGh0cGBwZGhwcHikgGh0lHhocIjEhJSosLi4uGSIzODMsNygtLisBCgoKDg0OGxAQGzgkICYyLDQyLDI0LCw0Lzc0LCwsLCwsLywtNCwsLCwsLCwsLCwsLC8sLCwsLCwsLDQsLCwsLP/AABEIALQBGQMBIgACEQEDEQH/xAAbAAACAgMBAAAAAAAAAAAAAAAEBQMGAAECB//EAEcQAAIBAgQDBgMFBQYEBAcAAAECEQMhAAQSMQVBUQYTImFxgTKRoUJSscHwFCNi0eEVQ3KCkvEHU9LiFjNjoiQ0VHOTssL/xAAaAQACAwEBAAAAAAAAAAAAAAACAwEEBQAG/8QANhEAAQMCBAIJAwMDBQAAAAAAAQACEQMhBBIxUQVBEyJhcYGRscHwMqHRM0LxBlLhFBUjYnL/2gAMAwEAAhEDEQA/AFP9gUSPhaeuv+YxIeB0f+Uf9bfzxZTw2rf4fK5xw3C6vPSPc4LpH7rsjdlWxwelypr/AKn/AOrHJ4JT+4Pm3/Viw1snUXz9I/M4xKDdIxGd26nI3ZIV4RTH92h9b/icSfsiD+4pf6BiwplL3H0x3/Z4O9vb+mIL3brg0bKqV+HUGEGloJ5oTY+htGIF7Lqw8NdQfNGt7Azi9nhCRJP0H8sLs92fbUSjgDoQIPpFxghVeOajI08lX17COdqo9qVQ79LXx2nYBz/em+37lh85a3rhxSpZuiDoa3+IR7awRjBxjNAb++lD+GOOIIMEqRQkSAkVTsBWmzA+qMPrcYGq9hsxMKUaN51rv0JWD6YsVbtDVA/eXj/L8wcayHHEAOoOT1IB+XQf1wQrO3QmkNlUq3Y/NqJNIEDowP8AXAo7OZqY7irvEhCY+Qx6MnFaVT7UHptjurx0UoZydJIFhO8gEzy+ZwbaziYQGk1IeB5StSpVH7mqpuQChBOlCVERf4lWAZldiMUtuF1wJNGtHU03/lj2SpxD91N/FEEA31S228RgNM+Qbp7yZ/pienI5IeiBXj5otvpaPQ4ix7TVzg5g6Y+X5YQ57L5d5dkVhzYoLepjEjE7hd0HavNMZi05/huVV9GllY7QzczpkAgiJEeWJs72J8OqjUY/w1F39GH5gYYK7SldGeSqE40Tg/McEzCb0n9hq+iycB1KJUXsZIKmQwiNwRaZ+mGBwKAtIUeOkSZ8QECbzeOQgbnHBx27CAAIImTO95Hpa2OJ2XAKfI5o021rOobdDe4YcwR0i9+WHucyqZpO8pwHFiCRf+Fup6NzxWMEZHONSYMp9RyI6HFavQLj0jDDh9+wplOoAMrtPl014bmQ00K4gnwgta4sA1pBHJvY4IDtlj3VYaqLWVyNv4GBG34bjmMS5nK083T104WoBBB52kq3XyP9Yg4XxAGcvmR/DLfRWO82Glv6YznEOBIH/pvMf9mq0JEAnuO/YUt4xwru/Gl6Z+ak7A9R0P6Lrs3ku7yz1pGsiwO3LSD9NrxU9MTcNyL03NNvFRg6XIEqLEpB8r+gPWzHieulSmkLA6oEbAnwbewnko5wTWxGMdUDaEzJF9xsdinUqAaTUiNbbKt8fy+tQ8guqrrAECCJkWttMb3PIDFexeU4Wand1aV0ZQDazAi6xyiBby08sVnjvB3y7eIeBidF+Vre0xi/w/F0/wBHNfkPUeHzRVcTRd9cW+XSvGY1ONTjYVNbxmNYyccuXt1LN6pE3UwQTcH+ouPXHZJwszHaLIrpqI2poiFUklehHKDtPU9cM8r2iyzbMq85YACLcz6jGVC0cwXJnzxgB6H5YMPFaIg95Tv/ABD15Tjirx7LqupsxRCnmXiI9QMDCnMFqnSJ6j2wQUkRGAE7RZdiQtek0R8LzM+gxIOKpMB6cagDDXm0jlJvt5HExC4mVDnOIaVKT4vT9T/XFezXFq1grtItYD5QcMc5xWi4JYwBbwgseoJhZFgcJ+/V6sUvFA1XBWAJMnVFvnvicpOgXBwGqHzGcqvd6jEi1rdSJixNzyxEMw/3pjqAcZmM0CSIUGxOkyDIkHeJxEGBxhY0EVSvb8GyPwjZ7fVE/tz8wpj1GN/tt70x5xB/EYHxrFUVHDRaD8JRfq1F/tNLmpHqD+WNVxSqLpFQqP1G598DY0RhzcXVbo4qo/hGGf8At+eCbZAFV097qHkT5/zwwQzH72PafqMVc0x0xDWzYRkSXlzyO3megm2LP+41nuk3Pd+FQfwDDMbYwO/8q9Ucqh+J9R5DVH0xqpkJUqY0mZBW0GxsDE+c4pf9pEf3v2gm0+I7DbzwRR4s8kBlJG+4/Wx+WGNx7gLt+eSqP4CCepU9PY+ytLUVoxpKpMSzIxDXgAFQQGE84tzwRmKTKxIbTP8A6eof/tfFZp8dqDcH/VP0xOO0E76h7R+GHjiLDAI9FVfwHENkgg+as1KsIEmf8pX6HAGdy61iSUFQQIDKCDHSREwWi+FS8XRvtn5xHztjt+J1NU0u70811MoJ62BgkTcf1xJxlMixhVzwzENN2ppw/gdKk/eU6RVtpUEWMEiAfLnbDBaeXeUenRJ/jVCfXrGBn4yaqQ3dqdOx1EF73NjadJ/zG2AM1xBQid5S1uqkaxoYi19JBV11R08r4tNxFN2hVJ+Fqs1aR4I3M9kMmymaKhr3WRBPQBhMY817W5bKU6oTKsW0yKl9ShrQFMX5zc9MP+PZ3MVqTrSZlQEQgvVqKZDBmmVVYBi5IaDscUyrkaib02Uf4SMWaRvr91UqC2i3kM49JwyH1HIjoYxbxRpZmn3wQGoARpZTe0sCBdvCeXMyOYxcP+E3ZTJvlxmKqd7VJIZXWVXYgRsZEG/Xyx6Fm+GIaemlopRcFKVNvUaSpGKuLp9I6W9Vw5796bQOT6rjZeJ5OuurTMICPjEG1yL3+IL7T5HDHhsNUqK1RDTMaTInkBPQ7g8rKRzw17T5PuaxPdrVMKxRdKeHxCSuy31HmLRzwvbuS1NauTelrm7FIMD4vA0wTMW5jHnK7H5niNNY85E37Z91uU3YUtaTI8j+E1ylDu1KqyECYjbcm8T1vHyx592x7QLmERO6K1EY6ibgRI0oeYO8wNhhrxHN0gpbKMfC2ltyCNJcG5FvCflzxVOI8dasmhlG8gj8YjpizwrCHpulLZg9xEzqOaTjhSFG1SAQbRrHdMJQcZjMZj18rzcLWMnGYzEyuhek5F3YxWppoIkkId+WkrPzjEGWy0FtDOtOSxpwkHmQbFoPPrOOl4fn6c91UoafuLTVVB62AMwOp2xNwnhuZpvrqVvj1FlWmxAYkRczIgRtbaTjKe7ML/PNajKZabX8QfRMKVVAoZSIborHfzAiOU4n/aLjXsOW3ytt5RhVnuGuXpsj05VgCL0vDMwAtifYHBNHM1Uoguyd4A1g4KnfSBKzcQNxecEHNyzN0Lqbw6MtlrNVH1qKSUgh+Jm1SOY8IHi6YipVYdmqVEMEadlTaw8QEGQLkn3tENDjdZgZyYLDpUUc+pt9TiDNccqllRcqwaZPjINr8gQRMHzjEnQga+aDKZBOnkjqOXZlqakOtgHFKAzAHVsoI8O1jvcXwBkMucw7ii1MOqyUgxuYO8fFNiI33vEXCMsXqOmjMUw1OAVdhIAgAsx3jbphxwngK0RNJqiMwAYEq6qFJhZi5liZnngZzElxkplmtDWiAg85wjRQAqIoZtRJFRiQRaw0gLyPhP4XmynBWrZYNLEU0E6KKAnTb43HiJjdT64zjdEUkIF7FjaCSTc+ZMYm4Vn2XLAJoLAkaWdgBct9lWJ35DFKm+cQ9puP4WxWpZOH03sJBnUW1n8BCVOAVFYQFK6iPjIOmLMYAj0AO2CMzwWks/vyv+Iqf5YF4vxRu8Qd+KKkGxAM7eI2m3Qg+k4sXZinwyuD3ucoZlxJIbTR8IOqCp0l1Hnbrzw84am7Vqps4jiWCzz871XM3wvRvWpejeE/jgKhSZ30INbD7voTu0DYYtnGOOcMju8pllrt1o/u1G4sQRquDygxvjmhwYhkqqQpIYspsoBpuoBtczG8D4sAOH4d0zI2hWRx/GNjQ94/BCq+ZoPTMOjKehHM8hEzhJVybyGL+M1EZ1sAFU7DUA0AedzJi+PUK3DaaVmqmDUAUAmdK6QB4RcL64izGWZrkKfO5t74QMCGk5XK0/jZeAKjPIkeS8o/ZnChlQhx3tRiAD4zIUCJ1QGJH+HElWq4fTSd76EBeTLMS7N4rwFXla+PRf7GRzJRY6gAH8sKuP8ADDTANNLSJ8RO/RQNTn0xLsNU1sV1PiWH06zdPSLQbTzMahVI5moz6Ff+9I1afsooZpiLajp/PEmQz7NqKJM+JizkAA2XTY7quqLATvh/Q7PNWOoIopj4GcMrkmNXh0yAbmZvb22ey7K5CRIUAhSwBAkAGQBb1nbqMV3UHRBb88Lq7Tx9LPmFXnzna2oIEGe8FKKHEFcoNDAPOhmAhoE9SRa9wMFd2DyHtjqh2aqoyjS792vgFjpBtPhF7CLnbHbowAJBA6kWM336YsUqFLo3NccpOljseZFhOWYMm42UnGVHVGub1gNYI55ZsDc/VEiBY7zyJGzMPf8AX6GO0zFQbP8AMDHDHz/L9c8axTxopMqZaJkAa78/ePBaWBD6tLPXEOJNtuUeMTfdT/tb/aVG9f6zjsZ/+FlPVWj6AjA2MxVbULdE9+Dov+oKTsf/AMUanDxVoVkFUd4WD3DHZbwdvCOR38sWjMf8VM3W/wDJytOirjSKlWqzwCCQ4SFB/wBuWPMeLZKoH8F1mQCEMHcwSJFzidDWCQyINpKpDWjoYG0eeNc4gloLXaryY4aW1Sx1OwOu49PtKteTD6g9Woa1QudTlmGrVFyALQFA6RaBhtww6My5NRzS0kKHqNUUGPs6rrzG5F8UKlVYDmDB+fhM/LUffEo4lUUsAxsCRfzaP/5+eM2tRdVBk6iPutB2BpSDcfwrRwzKUqFKkgcGoaoepqBAuGiZAsNvc9cV7ifZGt3jsmlkMuCJIhjtaTI+UYnp59mOmA0MQfIDnvzGLNwMM6qpRrzDgb3Ni3KIsPrfFvhuZlVxnX89yocWwbGYdt9DC8+r9nq6BSVBDzphl8UdASDgOrkKq/FTcf5Tj1LP8VWjppqzMKrFQ2lTqZVuCbQqgb7mRFr4DTMmNh7Y9AxzivMvawafPsvMGtvY+eMnHpNXOrsySD6H8cRTl/8Ak0//AMdLBy7b55IMoTHg+Q7xdGW1VY+0DrInaWaQB62wNnaVTLSKuYcEbg1abHn6hR7WxXaneFWqOGpHTpXS7q22zQ0nVzlYth/2QydalpemtJFb79BXI2upLjSbDkR5GMU3EO0V5hycge9HZXiv7sHUS4j4l8LGQT8IGkRsSLmLXnE2eZdSAGn4oBDKCZOwAEsPLnhlXol6neVHZjEQxBEeygR/lwIOIZdCBrUN8ImdRvtfxG5+uIMEQULSQZCiy1Ak3SLbgsPobxiduHgkEzbbxN/PDFNMTPzj8sdU4YciPx+mAyNCM1Xk6oEMotvgfM5ptlA9Zn8MH5nKGJpMinmr00dT5k/EPY+2E9fLlCSamqTMaYC+QtHtynfEkFCCJS/O6nKqx1E25DkTiLg2aYIyDSAWJJNzdQAAOe3XHOYruWRqKq5MkS4VQCANRbpflvOOuAtUVnWmiO5jxE+FQCQWHNtxAjGZR/Vzbly9NiYOENL+1tM/cypG4Ur/APnOVSRZGKBvJyb3OwER547rdnxUadFMjfUw7z3HM/MDyxYKHDCAXqlqp3IAEeygT7YPyiO5Ph7tQbSPEY5RyHmTPljTyrzWaErymSpUQCiLqAgHaJgG5PhBPKcG5DMBlkEEgG14kE2veBO9tsC8R4Yq6mp1KlM3LQykATPhXTYz0I364M4DkdAddTNO8kk+Luzv87iPwg2BLcUq4pwermHc1KoRdZ0oFO0x968gC9tzbBwApjeVUWERP1ufbCvtZVYUqh1BVJgsJ1AT8IMEEk8rRe5wDwtauaADh1ohfE8hC7DYtckC5sDyv0wE3TsvVBnwTZuJCoxSi1MlfjIa6exGknlANvpgehk3du8JTUZHOInkCPEf4jhhk+HrTQJTVQFuxVAiz10ru3lgmrS0iSd+XNvLl8rAc8FZKkoSSynSwBDQZBNtzEEXjmJA88SrWCqdJgHdoMk7+Ac+d4jn54VcZ4vTp2sziIQHaTILkCb/AHR/3Yrucz9aqAHPhvIGzE8o6DkPrJJMOICZTpF6t1fOU6dPXUZdLSy09YJeLku19Z8hKyee4r+e7dqwIB08o1aZB3M7g2A3G+FlCgsRoJF+VhO/lcz9cdDhQYmEBtO5AEecR03PPEAF/wBKf0bKYlyizPHRUWKaoAQBC6bGY8MKWPhjYjEDVSFJIAZTpbU1wd+RkjlOwMgwRGO8/wAOWpTWKQEXtpkm/huZ5D9DC9uDOo8DMtp8TQBuIhpHLbzGB6UBpaQD3gFMbmDszXERs4j7CxVu7P8ADKOYQg1XWqqltKFXBXqoiSeu24wRV7L1gKb09VRahAGqnoILQFVg0wZI5jngDsEsVSYk6bt01Am/m3lHwnFl4l23ylNU01kqPTrLUCg+EwNJBYSBZvp5HAVMPSMuYz3TaXEcVmFN9W3gP481UeM8DzdI0xUy7hmOkWU6m38Ipu02vETvjK+VdHamUbWhIYASRHWMWzjPbj9qbKstFwKNbvGKOjBgEMoGMLLBovG++Dv7VotxF6lB0ZmQAxpJ1jwsBeSNIg23VsVauHp1G9Tl8Kt0+KYjDEdJ1pG87xcTqvOatUgkQseZIPnIIx2KSnkD+j/M4vnEHUs7NpElpJ53nFerZKmiG/iliSYBCkk7x0I9IGKJonom1W6H8LTw3GG1avRvbfwSdUA2GHfDKjBAqsINyOZIve+21hv9ML/2YKCZJ539Db6/TD3I9na9REIpyGUEGQNwD1xc4W0Oe4lVv6jqEUmNiL+yGyeTSkCACQWJ0sAVUn7h+LmbnrGwxPopkQVI6EGfx3wNneGVaJAdXT6A+hFjgDLPVBJ1mJO9/LnjdyndeOkbKavlGDE+Flg7GCIBiQSDcxtO+I/2f/7n+j/vxP37fwn2xr9pboPmcPp1cogtBSH0pNnEJvmatJWDFkJDG/hEsxk6nbn4rAHbkbYmq8YRQsgszfZUMTPQWBPywjzfBCg716lKmBudOqV2+JiGLH3wHle1GYoFjla9LQNkq0Pi82dfHE+fP55pK0Q1Xf8A8MVq8lqj0VP2GA1f+0kDym4m82iPi3Zs5ekShlQJYDxNFt9d3Xc725YV1+3OczFE06VDuKxj96jKyAc41qSDyiJEzODTwIZOk1eUzeYME1HrHWzHYeLVpUetr4kXUGQEtpZIqA9OjTOm2kUwNphhEAm83+mMp8brI7a8s7EWULSIL3udWsqBHWPUm2Feb7X5hQveMrOCZVBCEGIkkarXtJ5HHGXbiObbUGNCmDvBQH0G7n6eYwJsiAkSjuI8Trss5iquVQ3FKjD1iDy1xC+oB9cCZAV66Gjl0FOhN2qjvGaTcnXMk+Q98WDgvZtKZZnio5g62uwPOBNr+ZPngviHEKWXgM3iOyi7XtsNh544mLlE0ScoF0m4Jw+m9RlYKRTRQBEC7GIUW+xtyx1wmiV4hUQ2kNtffS4+mKvxPtF+zVSNBeQpMOUPhuORB3O4t5Y1kuPCRmQKihdUjWGeNJU+KFnf9HFCm0ijTf2+srfquDsTiKY/s9AF6dXzKUgBJn7u59Sd/nhTmuNsxKr8lufduXtisZHtLlq7Q1bTPJ5Wf8TmxJ9Yw/NSgqF9VPT5MCCeV5ufTGnMLzZF4QmeytSsjAMUYEMNJi4MiTzn5YhodpmoGiBSDNWMEkwAy6RBC2uCTHXBnDqz1GFVEIpqdWk/u3qFD4VkgjQ45zyHIkYPbtDS1vVfI5skq+kRQemCwiSRU9pgwCYG+CpvEy4IXsMQFqjUVqsvRY6D4XOggHqqyY9YBwwrVZ5C3I/ienoL4ScHesKZNcpNtIRVsB52WSeceQ5Yh4txdKNPVUYU05QQzvy8I6/xfWLYWERTpuKg+FdPwzqnwqPPp1A/DFU4r2gYkihffVV5mB/dgCwnn6wBM4UZ7jS1aSj94sN8EqKekAadhqZpHOAI254Dp56wAJWCDKnT8JmLcjzxxsYNk1lIluYX7FNrBUEi/wDEDM8+tzEk9cd02J9PK2JanEA9yVBAFmB8XrpHr0xBUraiAAFvv+NmJEe2FuADoBkK5SJyAlsHZSMxOx6b40xgE7G9wYJuDE9JUHpYdBjvM16ULppvMSSLAfFaJvyOBzUW3iHlYx7wMc5uR1j4hE14qM6zY7CmOTrqyHUT3iJJLEaWVRGmBEEmLg45PG//AIZ6ApI7sC/eE+NdADMFbkhCRpt8RvfFd4lxIIIBBadhJUeZn+WAOG5lgSTB1hlvIsRBiPIz7Y5rdCUh7pJa2/srz2HX93W7wfEaawZIK3UiIsPi5c8B8Y7JZUO60jV1wNNMMCoLGBcifO7YXdlhUNVwjNJItEkhRAvsN+ZAvvi85SstFWOgmoTDVNIhbhjJ9Lz6T5MzOCrFrZVS4Zw18q1OmzCe9ewmPskFvQyJHKPPBOR4WlPNU3VZNKoXsI3RmaeZuBHt543T1CqniWoC7Fbmwn7XSZEbzyOLFwqKeYZ6iK6EBkv4fDE6mG1j0POMV3sYQWzd038/RH19SPp5LivTZ21aoRb3tsLkk/P9WA4jRLBdPhgmJG4NiGB5EciOeH1OrXzDMgp0wrNOkEjSuqZJAtbp0jniPtLRFNqaC5CSTESSSOp+7irWBo4aIgCI81o8MY2rjBN7GfJVqozhW16fKJ/PHtXCEVaVMCDCKLeQAx4rxAatKj7R/pj2jMOqjbxRY7eUkjfB8Ku1x7lZ/qOQaYnf2U2dZdJEaieREj3/AK4olLs3UDakWoviLFRoOqSDBBEgWsBG+LVTIJjVJO8m5PU4Y00Ci2/XGtC8yvNa/Cn1GQp3kMCpBt5359MQ/wBkH7i/P/ux6Dx/NqlJi4ViFJE8oBO4v7DFD/tqr/8ATVP9P/dgNEUSh+I9nlcs5JBIidbNswbmCAPDtH44XVeEqQsszaTOyAehAWDgupnHdoIqKTyK/mLfXGZem7kimpePtMpVAbWJieu3TFYmdFbyluqmytSLKm/WbfIwffDJcgtSC6xbcSLWkSp5wLeWBuD9n2UlqrF2O4mw5wOgtsOgxYcvRAt09sG2UpwAJgpLk+z1Ck2tUvyLQQsdBsPXfDLMUHYbG/63wcctI8LkMNiIPzHMT7nrgpcghYP4tRUD4mAEfwgxPtgu5DO6rwyTKY0sJ5qR7ydxgbP8PVabOPUkqNUm1yRM4s2acLaf1+eK9xrMfuiskyw333n8tsJxBy03HsKtYIF9djeUj1XlnEaCVc8EqllSp4FcWAYHqVIIkgf5hhhmezTZakaRfX3hMGNMTCwbnDTM8D/aslTQMFqtVLUyTF2crFhJkAR5xgJ+I1K+XGuBUoE03H2tUAyw5GVIPmDhdRpGFEcoWjhqgdxJ0/uLh9j/AIVWzPZHNoQpolidtBVpjcwLgeZEfPCyplWp3dCt942P4jHuNLOImp4K6oJJO9osOVsQ5DQAWp0hTBvrKqFjedIu3vGLnSQsXJqvI8r2izSDw5irHTWW+QacNaPb/NJGrunA5FP+kgT5xi95jKUKreLL02UkfvHVZYmBY2NzYctom0UXi3AqX7UzIpWmYISLdCR/DI2/QJ1RsSQoZTc4wFYOF9qnq0Qxpjvy0LM92s2Vjebjl63AIxVhwfN5iqztUp6kIu7wtidIW19jYfndtRZFYE6QqmwLFVEX3O18EZepR1M1SjTqg7K0EC82ME++KpqPJtbt1V1uHYNbnaYVa41SzVLwOinUJ1U5YRtFtpwgAdfvD5jF5eiIiGBtpvYLcWG/ptEHHFbLL4QATIvIkA3mPaMGMS4gB1ypdg2gy2yp1LiFQGdZvvN59Zw94TxWowlzT30gEQT9fbB9Th1MW7tbgNsJi4HmNz+oxDkOEoNY/eBWUryK+JgBBPORFgb/ADwTKjCbhJfTqMFnLjP8cVfCysWIMw9p3mOW4tfAVbiylZWdUXPTp64E7RcGag5J+FmOkSSQDcAnqBGFuVeGGCc1uoCBtV5hpPimKzzuCQY+kn54b9nuC1c3VVUXwggszTpUdT1PRRv8zgHheWFWoFLQNyJAJHOJt03w6yna5Mse7SiHVeYOk2sQdxNj4hO/OLra1z7qxUqMpNLGq9cP4UtKQi6gGDFgwBZo53Ajym0++CatWPCTq1GykLaeXhF/edumKblv+IFGTNKqkmYD94B/qIP+2H2Q41lnVorJr0zqIMANfSpInyI3n2GDLCLlUy4E2WZDh9IaHbTqQF7kASWZRNizCTyvbmMM+HZBqzgFQYOoAqVCmTLGZvMkD054rxpEGnVqVkQKq6ZUlQNTXYKCWaL2iPqb9wLjGUnu0rAMYuyldR2sXgE32xzKRJLiufUgBoT3hvDxTUKoudzzJ/XLFN7bf/NEfdRR9NX549HoZfSLaWPyPtjy7tTV1Zqsf4o/0gL+WKXFD/xAdvsVs/082cS52zfcJHTGrM0V/wDUQfNhj1TIZyjQOaq5ispDVA4LSQiimiaRaw1KTA5t548o4dXIzVNwoYq4IUmAYuAT0th3xP8AaaqyKKshvUidFjOhdKtE35W6zfA8OEUym8fvWYDt6lehcN7TZXMKCjgA/ZdSvOJhgOhwWHQoXpOttxqlR1npa+PH6xpvSbwCg9Nj+8WqQpDXgKE8VxziOXPDnJZKtQXTULEVBJJABbaATcyBysJY+uNIOsvOuHWiLIniXEjmKhh61JUOqdKaag8iwMi1ogiZxz/ag6H54RZ/jKrJALL8KEG7tz0jbSo3b2vgT+1D90/+7C2UxJdqT8jwTHPIgK9N54lpXxEagxzqI2waFSUnLHSGAg3sZneOg/2wuzpLnSKhQraxsbjcC/L/AN1pwweqIEwTH6jniOllt2iPM+VhE4C6Iwu8s3gGplIIEQGG8yIOwxLVzLREwBtgSqf/ADFAZSBAbe5BgxIxqjUikC7aqgAkC823E8z54lRCir5wrupMkCwJ3gfnhLxbiSMHVSSUkk8tiCPWQZudsOMsrV4fSyU1JUhrFiyg6SsEgLzIIkmxsZrvGuHJQpLSBXUUAdrgEkhS0SYG5MdTzxVxX6Rjs9Vp8KA/1TZ5SfsUTwHIpSUaiWqKgqTsVJGoKp3Freh8zivtWpd5XZaYU1TLQx38RkkzzkwBfBx7QF66laJeirK1QbB1BI0zMAHSBPmOpGPQ8tQ4dW1E0EpMgJi9KNXMaDE7ctVxbbEGahytMAcvypY4YaX1Gy46Hbu/IVD4ElQw1VNSgAgGQQIABj7sAxa8emGvFOIKLPOpgdNMHxNFyT0AA9N9zBwfTy61Cwyz00APwPVp653/AJXYA+tzik8RoorOTDktJJfXJ6hpMjpBjDqbMjd0h84ioXWCJXNJXcCuwgXVVPgjkCbE+Zt6xbA+YenqqCnT+KYYnYzuAZJPmSPTA1LS/wAKx6eXPyGCM9RKNpeQYFgI3AI25xiHEkJow4YdT3IByRaQSOcA/wBMa0Tyt1xOtICbH0J/GIxLVzAABU2gXsLxcW3E7YWnqPK5XU6gtpWIn0FhG9zA2tOH3CuyNfOLqy6Du/FL1HAGoR4IHiJIMzpixFsKGedIIEQCCCNurRs1tt7Y0OPtlAWpV3pktPhci/3dMwfcYcyoA0tyzPPn4KtVY8uD80Ry5eK32gydTL/uarIum50uri9pbSTBsd4MR5Yqx4m1SpRpqAKfeCIksQCCNQna+3WcDcX4g+ZbUZgsSZO5J+JjzY3x1wxQtRAOo5TPsL+wxLeqRKS5pqNMWF/FH9q/EiAmbtHi1REWHT38XXlhRkOzOYq0xVVIQtpBYhZME2nlaJ62xcamRSppeqGIBJVW2YEg8uRjdonFm4flf2ggN3elBqRYIVQo0q1pBtIBAO9tyMQ5zgYHyyXlYWj5zXlVbhTJly7oNRYFSGDHTcNIUmIIvMG464VDHrFbK1VqMlMqQzkDdlQC7LGkEDUTeLXHIAVvifYbu1DCut/ssL6ugI3kzyGDpVLmUFRukKmq0TYXEXE/LzxY+xuWNZmQiidMEd6YuZlVt8RAJk7QY3xrgvZg1GbvGgLuF3k/l/LBSdnqIVmFZ1KMFZY1HUTAsIgeZ64ZUdIgFA0QZITPj3ZwU6ZdKdU0xrNQK1OyhpkEWjTMWJGm/XANHs1lszIoZhg4vpZPOD9354l49kqtOgiUm1aabGoZidWpixm0BGjreOd63wziPdVkqAsACdUblSST9I+WFUA4siZR1SM0wrnw7NcX4cCaNXvqSidDHWsDorEMvopw9z+YLPUc7szMfck4IpZxGUMhlSAQ3Ig+fXywEpAjUpYSJVYkjcgSQNh1xncQJc5jPnJeg4CAxtWp3e6SNme78cxHOJibTB33xa8qlLOinWV0CU9RNNlNjcagmuNQM3nmIxXcitA6xmNWk03C6dU96R+7+HYaoufD1tiPK5oU6Zoo6g6T49JOm+ksdIINzaY5chhmCOWnKXxwZsQGjkB7qxZPiThhTprFKmS0FRAYmF8RtJMkjxR1uMS8a4r35IDhYHjP3R91bfE3ToJvYYViktILSpmXdY0yWUzJao07k/l7E/K8IAXRfTaRAgnfVMSG5WO2LwusLS6rmaQiozkWUABR9lQJhZF/zJ9sRftVb/lVfmP5Ysme4WKgZbDUN4g/MbfLCH/wpX/5qfL/ALsHmCDKrgaD1KoqmpCxHd6fqSdvQAet8Hu8DEGYzSpuQJ2/2FzgTiVcPSZB8RBHODNoMcoPt7YG66Aj8tnKeudYhRDKTpINjJVgGFtvXnhhXqh7CRzmSI85BE4pI7OUxfLlqLAxrRmELblJBvNrfXDnLZJwgo6mICgatIm1hMiJjy+WIsQi7kyrVOkt1nc/PEiZUFR3gVgOq/kcCcO4emXQyxYkyzMQZPU9TjM0juIYnxAgBYBAMwbmQPP5DHNG6h3YpqmcXUlGjphVltOwL3UQLHwgn388UvN06mYrmGDJq8JncA2KiLiQb7CMNU4StPUVOqqecG4P3LwLW1+3OMTUAaQFO1StpkIsKom2pyBCL7SYMKTIwmtTz1LfSFaw2INFhj6j85hDU8imXEyEFpZRDluQkXLbRp57ARhzw/NZH9lNTMK2ouVVFYhyBeYBAHxGSTE4rfF853Qab1tNm2CgyNNJSbGBcm55kwBi9dlOya1KdCvWbWppaWoPTQjUCRqDkd4DbacG1oAytS85nO8nwUdbgVNwnhRqICkU61NXOkK1tRNmJZSTf4fOQ2R1emadKnlHq/CAzgOGglDHdnabEx0xHxvsgqUXbJJVFURpprmDTVrifE2qLSduWFXDuE08nTFeoHSqo1vqZCyAKWdA1k2nx9RyxUwuDq0qjiXAz4JlStSc20z87VXuP8LzVDx1MtEwC4ZKkmOQUAg2mTMXiLy+7L5TKvNavmB3lNSxbUBoA8PiZp5Wva/Ob3KrmqWYoEpUp1FKyNLK6gi4mJAx4DxDOKrVEUM4YwoEL4RNwE8KgHZucWiBi4bGSpDjUZAEEL0bM8W4a7sGptUVZJbuKQJURcMhQgSRuPligZ+mjNUZV0KSdIMEBSTpvJmBGK/UOY16KVSppaxLwbHoTcj3x3muIadFPXreQGaAI6ztflgTfREx2SZ+6Mz2bKKQYlUJsAGjcaoHlzHOfPFYqM1UlmM33PKOmGa5NxUqF9mAUkHcOAbdYH19MDtQYtoRSTNlUEmJtYYmzBZE1prHM/TZQiAAo2/ri6dl+CNSDVKmnWwhUOkgHkXvY/w7+K/TBvAOy37Oe8qjVUVvCb6Vk6RuIJMzy0mMNRVbVYBVgzG5uT7ACLdcCGmVFWuCMrdELlco4u/dg+ItoBgkxcSbefXHeWotTLMiqzVLF9bTpudKCPCpInebQDiYMzGFtF9pkext+PpgnKZyiplyjBDBDCoAxIK2ZJMiSIAtgnAEyVWEiwQhalTACuC5sAsM1uUAbAg9IgmAL4RvxCRFSop8cgEQFjkpJE6eZvcnDrjtSmT+7pFGiDpfvFAgGFJUNvJJ3Np2EVwZeSGdg53ECAPS+2FOeG2Cs06JdcqGpmTRrLU0DS5IMMW8PImw9ffE2efv0Z6CBC4uRILREEgk3ECwE25YG4tk+9AXWYE2GmxixuJ8rEYjylLwBKgUhRAYa1boLhoPy6YMPzDWEDqRa7SU242FPf0iTLAgXtAjRPJW8I3jnjzacemZahTRTEkk3sJ+dpE+uPPu0GWNOvUWIBOoejX/ADj2wyg4NaGzMJFZjpkhWDsdxNlii3wOx0DmCASf8tvni6UANYkSACd48vzxS+zWWD1KNXmqnUOpgrPkZw8z/FdFXQDcqLcySSBHW+M/ERUxLQOQ/K3sHNHhz3Hmbfb/ACtZGSwAXUTaJjcgA+d4+eGb1BlVIKzUqAKFvLMY3B22FuQJnfAWVVEV2qggAAi5BvsQQQcG5DKM376qCXYQik3A/wCo88NwgHRhVeMPzYombW9FmRpimJZpqNOphygCFAGwFh/TBeXzzCwY+8eQxqrQAAnUbMLzInY3m4tEyIABGA1oQZlvp+QGLSzI3TenmgSNWCP2peuFKrtv0sD+vfBvcfw/hgksiFMwUkuOc3t8h09scIwJGkSeg/2xrIURWZBqIRjeoQAIndVMi3mT7YcZupQokKjKXBk+EsY3vE3jr5Yk21UBArWRbuwUjqDHK8/mQMFHN7gRMkb+0zywLnj3hE+EAyIAv5QRjukmkXsOk7n+I/aP8I/rjlJjkpqUzJMmbGLD/CPtN5/7YiZtXwERPiJkz6tImPcCIvyjrVgBNQwpMAAeJj9wATO3wj3m+OqWXNQxVGlAJ7oEEeXeHZz/AA/CP4rHHaKFFSY1BFEkKResYJbl+6mQ3+Myu0BhtFVztHL6kQS8glRJZibSzG5aN2Y2tJAxriPHdLaKQ7yrYQJIU9WgdOX4C+K3mc0w1B3cM13n4CVJ0wNXjCkAwFJEec4jUoogKDiGYLVCzAH7MC4GmefP8J2th1wv/iBnqQCgq6XgPTEdSJUg8+Zwpo5JdCFqpVW1AO5p6TBYA6jUBJOk204OyvC3FRGNWkqNYvSYoIbw6j3pF7/ZmPPbCzTdqFYFWnABVsyf/Fgqo/aMqVPVWjnEgNyPrhVx7tYueZ6S6qNBkOsllDubLo1XCrflJIB9MUntJnMtRrVKYqmp3bFQFAJ8Jj4rKPQYUZztSslqaeI9QAoPOwN/piCKpGWY7VINBpDo9U24nQ7hyuWrVdOkAtYE8jIBAKz5R674H4dxtMuSVINS9wdR35seZFo5csVjM8Sr1/CWZv4Rt8hjvh8UamqpTWoQLIWIE8idJ5Xtz5jBtpWAJQHEnNIFtlZMumZzbakCojOA5BhtOqCzNYQSCLXnlcSPncjGZr1GIOp3ZQDfxyZg3PxRtyvgGvn6jt3gY6ogLTGlVA5KosIv85xLw6q2YtVWVkeOIPT0aLW88TOUWUFpLr89Efxh3rZypQprD966hRfSKZKxz2CxPli18H7OplE7xv3leJYiSACNlESx87TsLby8G4UtEu4YvUqFmqVC/wARYhrxEbzaZEzvGDoJbU1yZjcgR+cHfc4jVQXlD5bOZhgwZiFYyFMeG0QI67/X01UqkSB7np/XywwrZZFIVCWJnxB7SbwBeYEnyjAeezLqTqpu5ggFAqAnYWSAN/itjmOD2Zggc0h+VQ6wtPxjSrGAbhmnkDyPpynG6CfDIUQIER4QY8K2FrdMAcRSuqrFWYv3Rj4mgWMSdh8Ui3K+C6eooNcBuYxJ0lqJuvWRlVkgRc/rnhdmWEMYXnf9XxxVkSLiefP1vgVaQ0kMSfWbmZ32X1sBisTeFcY2BMpZXzXMgWtddyLHpBJvHLA9bX8QBF90YHbyII8pxaWzakKBqQL0+AdZ+JR01Rz5TiHOZOhV+yuoc+7UExyDLpseoFxhoht9EhznOtqq5SzjswlmiPiKBr8rDqec7Ab4E7V8NlBWWrScKdB0sdRm4OkiR9q5xZhwHwyh+HeHDECNwHAI6TMDEXEuFVGy7KFAIQsLbFROkXIvBvOD/dmOqWT1cvJLOwjA0za6kied4P8APDGvwsGuMw0fdQelwfXfCvsJASsRtKwecgGfyxYcmxeqNSmANIHmFE6f59T5DGZWkV35e77L0NAxg6RcLAl3kYCJyNDX4jfaBa8WkzyEC8G4w4y6ahq9hb6j9fhiOmpCAMLiQRPkDtNgd48/bEvfW6YuUWZAsXE1ulfK4rgcxOApGqYucEtWHviGhTkzhwVclFZdcERgHM5MuV8Q0CCRF5F5Bm2CP2leuGGAEq5KAOWrArRDCoAIZjyU7wAPBawEm3rhtkcktEQoDNeWYdep+Xh5eW+Is7xOlQEFovHmSRPsPPFTz/HqpCFWIYCYpxpBk79eV/64iLyVD6+UZB87Vc65YiVNyLHaZva2365XhkK2kRUqjefgpg82+6CNlEsfTxBb2UzbVaLNUYEhzBVh8IVT1uZJ35e2GgSrpqaZJuaahVBnTu/I3xHOyMXbKyiq0tVSo8kKdVRoWADJCjamlttzAkk3wM+aqV7U5pURY1NncDkgPwg/fPLbcNhJn6jsaa1y2tgWVCADq3DEKI8P8Vpi04cZHNB6LCihDCQJMkmAdRMb33PMY7VdEarpERCadIBQLOw366Z3LGZJ853IwPn+IBKbFFLBVJCqN4Gw5eUDGZXhVSdLjwgWJYG/PUAAGO5mJwJxfhlYSVhtUKdMEqL+ISQZvyw0NBMTZAXEXUX/AA24jlM5TOUzbNTrioz0ai1Wplg5ZigIMFgzt4SLhtrYtHGeylHI06uYOYYIKenS9OlJ8SMIZVVmJ0QFM3aceH5/g70mfvAyhWgStzNwbbCLk+2G4yX7ToFSq5IEB3d3HLkZIn2FuWJLsq5tMv0SCtSLMzuQNRLGL7meVvrjKSJE6SY5sYHsBf64bNwFQstX1EfCioWJuQbzC2vJ6iJxMOECBBhYm0m/5/P5YGQiynRKabl2WmpC6iAdIgAdTESAL46pZVqrfuVIXbUefKbCxPQThhlOG6Q0AAkaQ0zc2JhotpDDbcjDvhHZZqjiDCiNbQQF6RBkseQB+QwLnQIRMZzOgS/hnZ91YKdLgyYBiLXkRcHoDJ5DDjPZxB4E+BZvMG4AgActgPI3w6zGTUoMvS0kAyzld2j4us23nAtHgr6e7IVQQAWW+kDkuoaix3na/OAMJc0m6t0qtOIfpyjVNuCqDTVyIDbmRE9PnbE9auwYgLAlYIvO88tx09McZeiqItKCVXmQDeZ9NU4F4vXKHSNJdh+7RhNwR4mNgqg3N/mcTsCFXdGYlunsjMxXK6RDAlxABALx8QuCVQAyWj8hghoMnQFJMxv8zAnCxaLoxaz1ahu0GAOgJMBR0Hr54mzbFDJ+K1iYn3Nh88cHCYK4tOoWZ/JLVGlhtseYnmD+WIMvl9I0lmYi8tv9OXlg0MY/2P4Y50zgkOiX5ugeX6GBBRvPiBB5SP8AcfT5Yc6N5j0xrROwn2P44AtkpzHgCClFDhzVGVRcswH2BdjCgtax6G35suOcDfLVNDMrEqGlbxPIjcQeZ33wRpCrOlryoCk3kGR6Qb3xFmQQupVLtzW0gczfeOm5xPRkhd0wB7EDT1fZEkcuXpfBX7CK40Ewtu802m893O8Hn5YHGfDaBSUgGJY3j0F74L4rxHuVFKmv71vhU3tvJuLfLp1xzNLoahl1kg4dwpKQ/drqWo7OHj+7DEKQLnTAseczscWXh1BFMCFFz7nnMDffEC1ipErsABMchpWdI942uDbHOYzl4Y3jkBA/PFakwk536q1Xr5mim3QCLfOaaNRgyKgK8xF4jrO83xBmW/V/kcL0c7hp9iMY2YNiTsZ+Xpi0qalLbAXJ/U4PoU4GAOH0ftEXwzAwQS3G6W8TzLEinTHibn0HWOfttiL/AMM/xt8v64a06kHHf7X54jKiD4FkFxDh1LMoB36GGmRBJMc4I0jcARiu0+ztLv6lMsDCqQoLQQzG07xCkQZmL4sdTJ6Bl0pL4biu5vB5MnilvUj26TVqIpyQNcXEC+2yybHlvhrtLJDWguzFR/sqwAFSnpAEoHlzeSdTFUPwm25m3Tqu9XuZo1ZqIYdWWVYC6gmZBgg2tfyxne6gGIIJ5EQR6ibYDq1ChlWZdUKYg6pNgZBPM7bCcBA5psm0IbNV6hI77SW0eDSFSQORIHiJM74L4dlqbX2CwDf4TAtFwLc7YCzWUkMZKr8R0ncAX6fqMF9kYOYzPMQkXkGJWbemBY3rBMeeqSmma4mqLGvwKbn4gbEf4jB/DA6Z9TK0e6qsoDQzc1YRqhTtJI/w41xHPU6lWnlXgPUuJUH4Sxseo0z74gfM0aDvSgrsxbRIMgGSRzi2HNYGzFlXJnVdvklpElgzFrswUtDHcbGB0Awv4qmU+I0RF4IXSdQiVGxJuNxHXbG+J5kZd2c1qjNU8S0gYUAkEEgyQDfaJ5Dnit5rM1K1XxHU7WjpBmEvAH9fXAVHhtgrWHw5f1jYeqfP2YsVXRpnVpHgA8uUjywJR4G9PwhJ3hpGw5Wi9452xYwXUuHqI0DUFHxadzNr2/EdRiNjXYq0FELaSBZltuw2JPLkOeFgECAVBNxIVeyvDWdmkOq/aNgpAANifOB/lPTFg75Z006YSQthLgWk6mhQ1587jkcd5bJlYLMdrpMiSZmeZ25DG87nUpKCwBJOlVFixOww0Rlgquc2aR828loLUVW0S7EWE2Eep2542ob7ZEbWVhJnzPO1v0CshmiFJ0hdQXdrqZvMWMDocF5jLUSqd1U1m5kTJW6kx9mWkD0O8TgAWu+kprmPZdwhVXi3EHFRadNSXsVUErsJljeFB3t+OCsvktB1u5eq3xs4ABnYRHhUclB3N5OOhwwU5hifFrLEgmZ0rMADe0c588AZqvX7qoVh2DEArCnSNzBsCLiL7YJx5QhaOcozM8QWnCkhpMEyRB35dNz0HtIWX4uauaVVhVTVEyQTp3ItI8rYqNR3AmHUMDDQ6yDzkBlvvy9MHdnqJaohTZY1GVMCBuL/AM59MLuSngMAN5V7zD6mLQoJ30qFFrC3oBfEYOOS2JKKzy9sHCriyW8Yz3dKCPiYwo8+sc/64l4A1epqZ0VVUDxAEEyYAA6CSf1Yutw+k861kfKOXK95+mCuHZcUKbJTJCsZMnnAG/S2IDRqj6TqxHzsWyx6yPP88KszxoEinRk1m2BVgBuCzBolQJPQxgnP55KCE/E0wqgyWY3A8uvkMZwjKxNaoyvVqfEymVAGyJ/CPqZOCQSuK+jKU9bHVUNlHVo6Sf19V/CQe9LOQarbk7Lt4R5gH8Md5vKu1Y1KhXULUwpkKPvbb8/XpyMyOT0tIlVC3vcsGDBoi5sZnefXAjtRFbrUD4TcgqvpEAyY35YVcQpzDC8WMbeV+pviw1yoVdJCqlpB+nnthJWp6qjMDZhcQOXnuPQfngDqmAiNFDl2mA0g+RwZl1vHTEFIXt88MqFIRbBICVNRqgdBGJBXGOO6XpiSiAJsIjBJa0WB8jjc42tEuQqiSTA9cPv/AAe3/MHyOCDSdFxICq/As41WlqaJmLCPsqfzwwK4zGYEIWGWg9ijqURIwHXpzWAkgImoC1y2oGbdBy6nGYzElEFmaUXG4I5+w/PBi5Zcu7NTFyqgySbaiQN/4j88ZjMKNimFIuCnvcy1Vt6dQhQPhuzrzk7KNiBhpx/hdOqAzCGC7iJvymJxmMxbZoq7tVV+1iacwwE3VQfOFX+Qww4FlEWjTYDxVCSzHe2wHQDpz5zjMZiqfqctJ5IosTqnSVmFQgFkmD8vng/O1CAADHiUW9+vpHvjWMwQ0VU6qJ2xXeKV2Z6YJMMAYBI5AkCDIBm/pjMZg0tbqI/c1Ky1ailQx0jTpOmQAZUnlyM41wrMGllqTp8VY0i8/wDqCCB0AAAA5RjMZgA0BxgJrnuc0ZjKaNlwpLXMAKFN1gEWg77c5jlGBOI+HM0aY+F9bGSxuoBBF4GMxmOCEozSCSPPAdPh6IF0AqFJICkgGbeL73vjMZgwgU64lpC+N4zEqEXjGxmMwJUql8T8ddgdu+NK0CFChjHmx3PMCLYsHD6IWkumQAJgExflfljMZjipC3lTcnmTc9eWCqjm2MxmBUodlnfEL0hMcsaxmIUhdKokiBbB2WHhGMxmJCFy6bGmONYzBoU+7JoNVR+aABfLVMn1tiw92PP/AFN/PGsZgigX/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nvGrpSpPr>
          <p:cNvPr id="158" name="Grupo 157"/>
          <p:cNvGrpSpPr/>
          <p:nvPr/>
        </p:nvGrpSpPr>
        <p:grpSpPr>
          <a:xfrm>
            <a:off x="7616502" y="2813007"/>
            <a:ext cx="1526760" cy="1120049"/>
            <a:chOff x="6157450" y="1349152"/>
            <a:chExt cx="1963108" cy="1440160"/>
          </a:xfrm>
        </p:grpSpPr>
        <p:sp>
          <p:nvSpPr>
            <p:cNvPr id="159" name="Fluxograma: Processo 158"/>
            <p:cNvSpPr/>
            <p:nvPr/>
          </p:nvSpPr>
          <p:spPr>
            <a:xfrm>
              <a:off x="6157450" y="1349152"/>
              <a:ext cx="1963108" cy="1440160"/>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solidFill>
                    <a:schemeClr val="tx1"/>
                  </a:solidFill>
                </a:rPr>
                <a:t>Navio novo</a:t>
              </a:r>
            </a:p>
          </p:txBody>
        </p:sp>
        <p:pic>
          <p:nvPicPr>
            <p:cNvPr id="160" name="Picture 1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408132" y="1691504"/>
              <a:ext cx="1510445" cy="101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62" name="Conector em curva 161"/>
          <p:cNvCxnSpPr>
            <a:stCxn id="41" idx="2"/>
            <a:endCxn id="159" idx="2"/>
          </p:cNvCxnSpPr>
          <p:nvPr/>
        </p:nvCxnSpPr>
        <p:spPr>
          <a:xfrm rot="16200000" flipH="1">
            <a:off x="7132411" y="2685584"/>
            <a:ext cx="320111" cy="2174832"/>
          </a:xfrm>
          <a:prstGeom prst="curvedConnector3">
            <a:avLst>
              <a:gd name="adj1" fmla="val 171413"/>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73" name="Grupo 72"/>
          <p:cNvGrpSpPr/>
          <p:nvPr/>
        </p:nvGrpSpPr>
        <p:grpSpPr>
          <a:xfrm>
            <a:off x="9051340" y="309740"/>
            <a:ext cx="790342" cy="728197"/>
            <a:chOff x="3391676" y="1916832"/>
            <a:chExt cx="3290887" cy="3032125"/>
          </a:xfrm>
        </p:grpSpPr>
        <p:sp>
          <p:nvSpPr>
            <p:cNvPr id="78"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81"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83"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85"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grpSp>
      <p:sp>
        <p:nvSpPr>
          <p:cNvPr id="32" name="Fluxograma: Processo 31"/>
          <p:cNvSpPr/>
          <p:nvPr/>
        </p:nvSpPr>
        <p:spPr>
          <a:xfrm>
            <a:off x="5675112" y="588802"/>
            <a:ext cx="1526760" cy="1120049"/>
          </a:xfrm>
          <a:prstGeom prst="flowChartProcess">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t>Banco</a:t>
            </a:r>
            <a:endParaRPr lang="pt-BR" sz="1400" dirty="0">
              <a:solidFill>
                <a:schemeClr val="tx1"/>
              </a:solidFill>
            </a:endParaRPr>
          </a:p>
        </p:txBody>
      </p:sp>
      <p:pic>
        <p:nvPicPr>
          <p:cNvPr id="2056" name="Picture 8" descr="C:\Users\VERAX\AppData\Local\Microsoft\Windows\Temporary Internet Files\Content.IE5\HJIE2NJI\MC900440380[1].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13815" y="769339"/>
            <a:ext cx="1021887" cy="1021886"/>
          </a:xfrm>
          <a:prstGeom prst="rect">
            <a:avLst/>
          </a:prstGeom>
          <a:noFill/>
          <a:extLst>
            <a:ext uri="{909E8E84-426E-40DD-AFC4-6F175D3DCCD1}">
              <a14:hiddenFill xmlns:a14="http://schemas.microsoft.com/office/drawing/2010/main">
                <a:solidFill>
                  <a:srgbClr val="FFFFFF"/>
                </a:solidFill>
              </a14:hiddenFill>
            </a:ext>
          </a:extLst>
        </p:spPr>
      </p:pic>
      <p:sp>
        <p:nvSpPr>
          <p:cNvPr id="41" name="Fluxograma: Processo 40"/>
          <p:cNvSpPr/>
          <p:nvPr/>
        </p:nvSpPr>
        <p:spPr>
          <a:xfrm>
            <a:off x="5441670" y="2492896"/>
            <a:ext cx="1526760" cy="1120049"/>
          </a:xfrm>
          <a:prstGeom prst="flowChartProcess">
            <a:avLst/>
          </a:prstGeom>
          <a:solidFill>
            <a:schemeClr val="bg1"/>
          </a:solidFill>
          <a:ln w="38100">
            <a:solidFill>
              <a:schemeClr val="accent4">
                <a:lumMod val="75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solidFill>
                  <a:schemeClr val="tx1"/>
                </a:solidFill>
              </a:rPr>
              <a:t>Construção naval</a:t>
            </a:r>
          </a:p>
        </p:txBody>
      </p:sp>
      <p:pic>
        <p:nvPicPr>
          <p:cNvPr id="2083" name="Picture 35" descr="http://tudonominuto.com.br/wp-content/uploads/2013/01/170712ministra.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33332" y="2769246"/>
            <a:ext cx="1180082" cy="756218"/>
          </a:xfrm>
          <a:prstGeom prst="rect">
            <a:avLst/>
          </a:prstGeom>
          <a:noFill/>
          <a:extLst>
            <a:ext uri="{909E8E84-426E-40DD-AFC4-6F175D3DCCD1}">
              <a14:hiddenFill xmlns:a14="http://schemas.microsoft.com/office/drawing/2010/main">
                <a:solidFill>
                  <a:srgbClr val="FFFFFF"/>
                </a:solidFill>
              </a14:hiddenFill>
            </a:ext>
          </a:extLst>
        </p:spPr>
      </p:pic>
      <p:sp>
        <p:nvSpPr>
          <p:cNvPr id="166" name="Fluxograma: Processo 165"/>
          <p:cNvSpPr/>
          <p:nvPr/>
        </p:nvSpPr>
        <p:spPr>
          <a:xfrm>
            <a:off x="7464029" y="675142"/>
            <a:ext cx="1526760" cy="1120049"/>
          </a:xfrm>
          <a:prstGeom prst="flowChartProcess">
            <a:avLst/>
          </a:prstGeom>
          <a:solidFill>
            <a:schemeClr val="bg1"/>
          </a:solidFill>
          <a:ln w="38100">
            <a:solidFill>
              <a:schemeClr val="accent4">
                <a:lumMod val="75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600"/>
              </a:spcAft>
            </a:pPr>
            <a:r>
              <a:rPr lang="pt-BR" sz="1400" dirty="0"/>
              <a:t>Governo</a:t>
            </a:r>
            <a:endParaRPr lang="pt-BR" sz="1400" dirty="0">
              <a:solidFill>
                <a:schemeClr val="tx1"/>
              </a:solidFill>
            </a:endParaRPr>
          </a:p>
        </p:txBody>
      </p:sp>
      <p:pic>
        <p:nvPicPr>
          <p:cNvPr id="2086" name="Picture 38"/>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22691" y="945600"/>
            <a:ext cx="1041842" cy="7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1" name="Conector em curva 170"/>
          <p:cNvCxnSpPr>
            <a:stCxn id="166" idx="3"/>
            <a:endCxn id="41" idx="0"/>
          </p:cNvCxnSpPr>
          <p:nvPr/>
        </p:nvCxnSpPr>
        <p:spPr>
          <a:xfrm flipH="1">
            <a:off x="6205050" y="1235167"/>
            <a:ext cx="2785739" cy="1257729"/>
          </a:xfrm>
          <a:prstGeom prst="curvedConnector4">
            <a:avLst>
              <a:gd name="adj1" fmla="val -8206"/>
              <a:gd name="adj2" fmla="val 72263"/>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2079" name="Objeto 2078"/>
          <p:cNvGraphicFramePr>
            <a:graphicFrameLocks noChangeAspect="1"/>
          </p:cNvGraphicFramePr>
          <p:nvPr>
            <p:extLst>
              <p:ext uri="{D42A27DB-BD31-4B8C-83A1-F6EECF244321}">
                <p14:modId xmlns:p14="http://schemas.microsoft.com/office/powerpoint/2010/main" val="1963441066"/>
              </p:ext>
            </p:extLst>
          </p:nvPr>
        </p:nvGraphicFramePr>
        <p:xfrm>
          <a:off x="7663012" y="1898743"/>
          <a:ext cx="393700" cy="512762"/>
        </p:xfrm>
        <a:graphic>
          <a:graphicData uri="http://schemas.openxmlformats.org/presentationml/2006/ole">
            <mc:AlternateContent xmlns:mc="http://schemas.openxmlformats.org/markup-compatibility/2006">
              <mc:Choice xmlns:v="urn:schemas-microsoft-com:vml" Requires="v">
                <p:oleObj name="Clip" r:id="rId17" imgW="4752381" imgH="6219048" progId="MS_ClipArt_Gallery.2">
                  <p:embed/>
                </p:oleObj>
              </mc:Choice>
              <mc:Fallback>
                <p:oleObj name="Clip" r:id="rId17" imgW="4752381" imgH="6219048" progId="MS_ClipArt_Gallery.2">
                  <p:embed/>
                  <p:pic>
                    <p:nvPicPr>
                      <p:cNvPr id="0" nam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3012" y="1898743"/>
                        <a:ext cx="393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80" name="Seta para a esquerda 2079"/>
          <p:cNvSpPr/>
          <p:nvPr/>
        </p:nvSpPr>
        <p:spPr>
          <a:xfrm>
            <a:off x="8125565" y="1917955"/>
            <a:ext cx="1357740" cy="502933"/>
          </a:xfrm>
          <a:prstGeom prst="leftArrow">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400" dirty="0">
                <a:solidFill>
                  <a:schemeClr val="tx1"/>
                </a:solidFill>
              </a:rPr>
              <a:t>Subsídio</a:t>
            </a:r>
          </a:p>
        </p:txBody>
      </p:sp>
      <p:sp>
        <p:nvSpPr>
          <p:cNvPr id="88" name="Seta para a esquerda 87"/>
          <p:cNvSpPr/>
          <p:nvPr/>
        </p:nvSpPr>
        <p:spPr>
          <a:xfrm>
            <a:off x="5150049" y="1136007"/>
            <a:ext cx="1348297" cy="502933"/>
          </a:xfrm>
          <a:prstGeom prst="leftArrow">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400" dirty="0">
                <a:solidFill>
                  <a:schemeClr val="tx1"/>
                </a:solidFill>
              </a:rPr>
              <a:t>Juros baixos</a:t>
            </a:r>
          </a:p>
        </p:txBody>
      </p:sp>
      <p:sp>
        <p:nvSpPr>
          <p:cNvPr id="6" name="Texto explicativo retangular 5"/>
          <p:cNvSpPr/>
          <p:nvPr/>
        </p:nvSpPr>
        <p:spPr>
          <a:xfrm>
            <a:off x="68922" y="4361618"/>
            <a:ext cx="2090781" cy="2595773"/>
          </a:xfrm>
          <a:prstGeom prst="wedgeRectCallout">
            <a:avLst>
              <a:gd name="adj1" fmla="val 9146"/>
              <a:gd name="adj2" fmla="val -91925"/>
            </a:avLst>
          </a:prstGeom>
          <a:no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“essa falta de dinheiro...</a:t>
            </a:r>
          </a:p>
          <a:p>
            <a:pPr algn="ctr">
              <a:spcAft>
                <a:spcPts val="600"/>
              </a:spcAft>
            </a:pPr>
            <a:r>
              <a:rPr lang="pt-BR" sz="1400" dirty="0" err="1"/>
              <a:t>Ereka</a:t>
            </a:r>
            <a:r>
              <a:rPr lang="pt-BR" sz="1400" dirty="0"/>
              <a:t>: </a:t>
            </a:r>
            <a:r>
              <a:rPr lang="pt-BR" sz="1400" dirty="0" err="1"/>
              <a:t>Ja</a:t>
            </a:r>
            <a:r>
              <a:rPr lang="pt-BR" sz="1400" dirty="0"/>
              <a:t> sei: vendo meu navio velho recebendo $$ para pagar as contas e pego um financiamento de longo prazo e subsidiado comprando um novo do Japão”!!</a:t>
            </a:r>
          </a:p>
        </p:txBody>
      </p:sp>
      <p:sp>
        <p:nvSpPr>
          <p:cNvPr id="3" name="Espaço Reservado para Número de Slide 2"/>
          <p:cNvSpPr>
            <a:spLocks noGrp="1"/>
          </p:cNvSpPr>
          <p:nvPr>
            <p:ph type="sldNum" sz="quarter" idx="12"/>
          </p:nvPr>
        </p:nvSpPr>
        <p:spPr/>
        <p:txBody>
          <a:bodyPr/>
          <a:lstStyle/>
          <a:p>
            <a:fld id="{FFB1144C-E6E1-43FD-84A9-2969B56A708C}" type="slidenum">
              <a:rPr lang="pt-BR" smtClean="0"/>
              <a:pPr/>
              <a:t>27</a:t>
            </a:fld>
            <a:endParaRPr lang="pt-BR"/>
          </a:p>
        </p:txBody>
      </p:sp>
    </p:spTree>
    <p:extLst>
      <p:ext uri="{BB962C8B-B14F-4D97-AF65-F5344CB8AC3E}">
        <p14:creationId xmlns:p14="http://schemas.microsoft.com/office/powerpoint/2010/main" val="54260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44624"/>
            <a:ext cx="9209009" cy="945141"/>
          </a:xfrm>
        </p:spPr>
        <p:txBody>
          <a:bodyPr/>
          <a:lstStyle/>
          <a:p>
            <a:r>
              <a:rPr lang="pt-BR" dirty="0"/>
              <a:t>Os períodos de euforia são aproveitados pelos governos desenvolvimentistas. No colapso, diferentes formas de </a:t>
            </a:r>
            <a:r>
              <a:rPr lang="pt-BR" dirty="0">
                <a:solidFill>
                  <a:schemeClr val="accent3">
                    <a:lumMod val="50000"/>
                  </a:schemeClr>
                </a:solidFill>
              </a:rPr>
              <a:t>subsídio </a:t>
            </a:r>
            <a:r>
              <a:rPr lang="pt-BR" dirty="0"/>
              <a:t>postergam a retirada da capacidade e alongam o ciclo depressivo</a:t>
            </a:r>
          </a:p>
        </p:txBody>
      </p:sp>
      <p:sp>
        <p:nvSpPr>
          <p:cNvPr id="10" name="Text Box 8"/>
          <p:cNvSpPr txBox="1">
            <a:spLocks noChangeArrowheads="1"/>
          </p:cNvSpPr>
          <p:nvPr/>
        </p:nvSpPr>
        <p:spPr bwMode="blackWhite">
          <a:xfrm>
            <a:off x="2380438" y="4643446"/>
            <a:ext cx="1704975" cy="561975"/>
          </a:xfrm>
          <a:prstGeom prst="rect">
            <a:avLst/>
          </a:prstGeom>
          <a:noFill/>
          <a:ln w="12700" algn="ctr">
            <a:noFill/>
            <a:miter lim="800000"/>
            <a:headEnd/>
            <a:tailEnd/>
          </a:ln>
        </p:spPr>
        <p:txBody>
          <a:bodyPr lIns="36000" tIns="36000" rIns="36000" bIns="36000">
            <a:spAutoFit/>
          </a:bodyPr>
          <a:lstStyle/>
          <a:p>
            <a:pPr algn="ctr" defTabSz="641350">
              <a:spcBef>
                <a:spcPct val="20000"/>
              </a:spcBef>
            </a:pPr>
            <a:r>
              <a:rPr lang="pt-BR" sz="1600" b="1" dirty="0"/>
              <a:t>Excesso de capacidade</a:t>
            </a:r>
          </a:p>
        </p:txBody>
      </p:sp>
      <p:sp>
        <p:nvSpPr>
          <p:cNvPr id="11" name="Text Box 9"/>
          <p:cNvSpPr txBox="1">
            <a:spLocks noChangeArrowheads="1"/>
          </p:cNvSpPr>
          <p:nvPr/>
        </p:nvSpPr>
        <p:spPr bwMode="blackWhite">
          <a:xfrm>
            <a:off x="6222230" y="2009769"/>
            <a:ext cx="2087562" cy="561975"/>
          </a:xfrm>
          <a:prstGeom prst="rect">
            <a:avLst/>
          </a:prstGeom>
          <a:noFill/>
          <a:ln w="12700">
            <a:noFill/>
            <a:miter lim="800000"/>
            <a:headEnd/>
            <a:tailEnd/>
          </a:ln>
        </p:spPr>
        <p:txBody>
          <a:bodyPr lIns="36000" tIns="36000" rIns="36000" bIns="36000">
            <a:spAutoFit/>
          </a:bodyPr>
          <a:lstStyle/>
          <a:p>
            <a:pPr algn="l" defTabSz="641350">
              <a:spcBef>
                <a:spcPct val="20000"/>
              </a:spcBef>
            </a:pPr>
            <a:r>
              <a:rPr lang="pt-BR" sz="1600" b="1" dirty="0"/>
              <a:t>Industria é estratégica</a:t>
            </a:r>
            <a:endParaRPr lang="pt-BR" sz="1200" dirty="0"/>
          </a:p>
        </p:txBody>
      </p:sp>
      <p:sp>
        <p:nvSpPr>
          <p:cNvPr id="12" name="Text Box 10"/>
          <p:cNvSpPr txBox="1">
            <a:spLocks noChangeArrowheads="1"/>
          </p:cNvSpPr>
          <p:nvPr/>
        </p:nvSpPr>
        <p:spPr bwMode="blackWhite">
          <a:xfrm>
            <a:off x="5880900" y="4603762"/>
            <a:ext cx="1655763" cy="611188"/>
          </a:xfrm>
          <a:prstGeom prst="rect">
            <a:avLst/>
          </a:prstGeom>
          <a:noFill/>
          <a:ln w="12700">
            <a:noFill/>
            <a:miter lim="800000"/>
            <a:headEnd/>
            <a:tailEnd/>
          </a:ln>
        </p:spPr>
        <p:txBody>
          <a:bodyPr lIns="36000" tIns="36000" rIns="36000" bIns="36000">
            <a:spAutoFit/>
          </a:bodyPr>
          <a:lstStyle/>
          <a:p>
            <a:pPr algn="l" defTabSz="641350">
              <a:spcBef>
                <a:spcPct val="20000"/>
              </a:spcBef>
            </a:pPr>
            <a:r>
              <a:rPr lang="pt-BR" sz="1600" b="1" dirty="0"/>
              <a:t>Subsídio</a:t>
            </a:r>
          </a:p>
          <a:p>
            <a:pPr algn="l" defTabSz="641350">
              <a:spcBef>
                <a:spcPct val="20000"/>
              </a:spcBef>
            </a:pPr>
            <a:r>
              <a:rPr lang="pt-BR" sz="1600" b="1" dirty="0"/>
              <a:t>Governamental</a:t>
            </a:r>
          </a:p>
        </p:txBody>
      </p:sp>
      <p:sp>
        <p:nvSpPr>
          <p:cNvPr id="13" name="Text Box 11"/>
          <p:cNvSpPr txBox="1">
            <a:spLocks noChangeArrowheads="1"/>
          </p:cNvSpPr>
          <p:nvPr/>
        </p:nvSpPr>
        <p:spPr bwMode="blackWhite">
          <a:xfrm>
            <a:off x="2034373" y="2000240"/>
            <a:ext cx="1703387" cy="561975"/>
          </a:xfrm>
          <a:prstGeom prst="rect">
            <a:avLst/>
          </a:prstGeom>
          <a:noFill/>
          <a:ln w="12700">
            <a:noFill/>
            <a:miter lim="800000"/>
            <a:headEnd/>
            <a:tailEnd/>
          </a:ln>
        </p:spPr>
        <p:txBody>
          <a:bodyPr lIns="36000" tIns="36000" rIns="36000" bIns="36000">
            <a:spAutoFit/>
          </a:bodyPr>
          <a:lstStyle/>
          <a:p>
            <a:pPr algn="ctr" defTabSz="641350">
              <a:spcBef>
                <a:spcPct val="20000"/>
              </a:spcBef>
            </a:pPr>
            <a:r>
              <a:rPr lang="pt-BR" sz="1600" b="1" dirty="0"/>
              <a:t>Baixa rentabilidade</a:t>
            </a:r>
          </a:p>
        </p:txBody>
      </p:sp>
      <p:sp>
        <p:nvSpPr>
          <p:cNvPr id="16" name="Text Box 15"/>
          <p:cNvSpPr txBox="1">
            <a:spLocks noChangeArrowheads="1"/>
          </p:cNvSpPr>
          <p:nvPr/>
        </p:nvSpPr>
        <p:spPr bwMode="blackWhite">
          <a:xfrm>
            <a:off x="7023908" y="2643182"/>
            <a:ext cx="2571768" cy="1980133"/>
          </a:xfrm>
          <a:prstGeom prst="rect">
            <a:avLst/>
          </a:prstGeom>
          <a:gradFill>
            <a:gsLst>
              <a:gs pos="0">
                <a:schemeClr val="accent3"/>
              </a:gs>
              <a:gs pos="50000">
                <a:schemeClr val="accent4"/>
              </a:gs>
              <a:gs pos="100000">
                <a:schemeClr val="accent3"/>
              </a:gs>
            </a:gsLst>
            <a:lin ang="0" scaled="0"/>
          </a:gra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72000" rIns="72000" bIns="72000" rtlCol="0" anchor="ctr">
            <a:noAutofit/>
          </a:bodyPr>
          <a:lstStyle/>
          <a:p>
            <a:pPr marL="144000" indent="-144000">
              <a:spcBef>
                <a:spcPct val="20000"/>
              </a:spcBef>
              <a:spcAft>
                <a:spcPts val="600"/>
              </a:spcAft>
              <a:buFont typeface="Arial" pitchFamily="34" charset="0"/>
              <a:buChar char="•"/>
              <a:defRPr/>
            </a:pPr>
            <a:r>
              <a:rPr lang="pt-BR" sz="1400" b="1" dirty="0"/>
              <a:t>A indústria é estratégica porque:</a:t>
            </a:r>
          </a:p>
          <a:p>
            <a:pPr marL="144000" indent="-144000">
              <a:spcBef>
                <a:spcPct val="20000"/>
              </a:spcBef>
              <a:spcAft>
                <a:spcPts val="600"/>
              </a:spcAft>
              <a:buFont typeface="Arial" pitchFamily="34" charset="0"/>
              <a:buChar char="•"/>
              <a:defRPr/>
            </a:pPr>
            <a:r>
              <a:rPr lang="pt-BR" sz="1400" b="1" dirty="0"/>
              <a:t>O país precisa uma frota mercante </a:t>
            </a:r>
          </a:p>
          <a:p>
            <a:pPr marL="144000" indent="-144000">
              <a:spcBef>
                <a:spcPct val="20000"/>
              </a:spcBef>
              <a:spcAft>
                <a:spcPts val="600"/>
              </a:spcAft>
              <a:buFont typeface="Arial" pitchFamily="34" charset="0"/>
              <a:buChar char="•"/>
              <a:defRPr/>
            </a:pPr>
            <a:r>
              <a:rPr lang="pt-BR" sz="1400" b="1" dirty="0"/>
              <a:t>Gera empregos</a:t>
            </a:r>
          </a:p>
          <a:p>
            <a:pPr marL="144000" indent="-144000">
              <a:spcBef>
                <a:spcPct val="20000"/>
              </a:spcBef>
              <a:spcAft>
                <a:spcPts val="600"/>
              </a:spcAft>
              <a:buFont typeface="Arial" pitchFamily="34" charset="0"/>
              <a:buChar char="•"/>
              <a:defRPr/>
            </a:pPr>
            <a:r>
              <a:rPr lang="pt-BR" sz="1400" b="1" dirty="0"/>
              <a:t>Desenvolve uma cadeia de suprimentos pesada</a:t>
            </a:r>
          </a:p>
        </p:txBody>
      </p:sp>
      <p:sp>
        <p:nvSpPr>
          <p:cNvPr id="18" name="Text Box 40"/>
          <p:cNvSpPr txBox="1">
            <a:spLocks noChangeArrowheads="1"/>
          </p:cNvSpPr>
          <p:nvPr/>
        </p:nvSpPr>
        <p:spPr bwMode="blackWhite">
          <a:xfrm>
            <a:off x="5380834" y="5357826"/>
            <a:ext cx="3000396" cy="1143008"/>
          </a:xfrm>
          <a:prstGeom prst="rect">
            <a:avLst/>
          </a:prstGeom>
          <a:gradFill>
            <a:gsLst>
              <a:gs pos="0">
                <a:schemeClr val="accent3"/>
              </a:gs>
              <a:gs pos="50000">
                <a:schemeClr val="accent4"/>
              </a:gs>
              <a:gs pos="100000">
                <a:schemeClr val="accent3"/>
              </a:gs>
            </a:gsLst>
            <a:lin ang="0" scaled="0"/>
          </a:gra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72000" rIns="72000" bIns="72000" rtlCol="0" anchor="ctr">
            <a:noAutofit/>
          </a:bodyPr>
          <a:lstStyle/>
          <a:p>
            <a:pPr marL="144000" indent="-144000">
              <a:spcBef>
                <a:spcPct val="20000"/>
              </a:spcBef>
              <a:spcAft>
                <a:spcPts val="600"/>
              </a:spcAft>
              <a:buFont typeface="Arial" pitchFamily="34" charset="0"/>
              <a:buChar char="•"/>
              <a:defRPr/>
            </a:pPr>
            <a:r>
              <a:rPr lang="pt-BR" sz="1400" b="1" dirty="0"/>
              <a:t>Impostos baixos para o setor</a:t>
            </a:r>
          </a:p>
          <a:p>
            <a:pPr marL="144000" indent="-144000">
              <a:spcBef>
                <a:spcPct val="20000"/>
              </a:spcBef>
              <a:spcAft>
                <a:spcPts val="600"/>
              </a:spcAft>
              <a:buFont typeface="Arial" pitchFamily="34" charset="0"/>
              <a:buChar char="•"/>
              <a:defRPr/>
            </a:pPr>
            <a:r>
              <a:rPr lang="pt-BR" sz="1400" b="1" dirty="0"/>
              <a:t>Baixas taxas de financiamento</a:t>
            </a:r>
          </a:p>
          <a:p>
            <a:pPr marL="144000" indent="-144000">
              <a:spcBef>
                <a:spcPct val="20000"/>
              </a:spcBef>
              <a:spcAft>
                <a:spcPts val="600"/>
              </a:spcAft>
              <a:buFont typeface="Arial" pitchFamily="34" charset="0"/>
              <a:buChar char="•"/>
              <a:defRPr/>
            </a:pPr>
            <a:r>
              <a:rPr lang="pt-BR" sz="1400" b="1" dirty="0"/>
              <a:t>Proteção do mercado</a:t>
            </a:r>
          </a:p>
        </p:txBody>
      </p:sp>
      <p:grpSp>
        <p:nvGrpSpPr>
          <p:cNvPr id="3" name="Grupo 22"/>
          <p:cNvGrpSpPr/>
          <p:nvPr/>
        </p:nvGrpSpPr>
        <p:grpSpPr>
          <a:xfrm rot="1635888">
            <a:off x="3237694" y="1928802"/>
            <a:ext cx="3290887" cy="3032125"/>
            <a:chOff x="3237694" y="1928802"/>
            <a:chExt cx="3290887" cy="3032125"/>
          </a:xfrm>
          <a:solidFill>
            <a:schemeClr val="bg1">
              <a:lumMod val="75000"/>
            </a:schemeClr>
          </a:solidFill>
        </p:grpSpPr>
        <p:sp>
          <p:nvSpPr>
            <p:cNvPr id="19" name="Freeform 4"/>
            <p:cNvSpPr>
              <a:spLocks/>
            </p:cNvSpPr>
            <p:nvPr/>
          </p:nvSpPr>
          <p:spPr bwMode="ltGray">
            <a:xfrm>
              <a:off x="5036344" y="192880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pFill/>
            <a:ln w="9525" cap="rnd" cmpd="sng">
              <a:noFill/>
              <a:prstDash val="solid"/>
              <a:round/>
              <a:headEnd type="none" w="med" len="med"/>
              <a:tailEnd type="none" w="med" len="med"/>
            </a:ln>
            <a:effectLst/>
          </p:spPr>
          <p:txBody>
            <a:bodyPr/>
            <a:lstStyle/>
            <a:p>
              <a:endParaRPr lang="pt-BR"/>
            </a:p>
          </p:txBody>
        </p:sp>
        <p:sp>
          <p:nvSpPr>
            <p:cNvPr id="20" name="Freeform 5"/>
            <p:cNvSpPr>
              <a:spLocks/>
            </p:cNvSpPr>
            <p:nvPr/>
          </p:nvSpPr>
          <p:spPr bwMode="ltGray">
            <a:xfrm>
              <a:off x="5264731" y="309078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grpFill/>
            <a:ln w="9525" cap="rnd" cmpd="sng">
              <a:noFill/>
              <a:prstDash val="solid"/>
              <a:round/>
              <a:headEnd/>
              <a:tailEnd/>
            </a:ln>
            <a:effectLst/>
          </p:spPr>
          <p:txBody>
            <a:bodyPr/>
            <a:lstStyle/>
            <a:p>
              <a:endParaRPr lang="pt-BR"/>
            </a:p>
          </p:txBody>
        </p:sp>
        <p:sp>
          <p:nvSpPr>
            <p:cNvPr id="21" name="Freeform 6"/>
            <p:cNvSpPr>
              <a:spLocks/>
            </p:cNvSpPr>
            <p:nvPr/>
          </p:nvSpPr>
          <p:spPr bwMode="ltGray">
            <a:xfrm>
              <a:off x="3855396" y="385795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grpFill/>
            <a:ln w="9525" cap="rnd" cmpd="sng">
              <a:noFill/>
              <a:prstDash val="solid"/>
              <a:round/>
              <a:headEnd type="none" w="med" len="med"/>
              <a:tailEnd type="none" w="med" len="med"/>
            </a:ln>
            <a:effectLst/>
          </p:spPr>
          <p:txBody>
            <a:bodyPr/>
            <a:lstStyle/>
            <a:p>
              <a:endParaRPr lang="pt-BR"/>
            </a:p>
          </p:txBody>
        </p:sp>
        <p:sp>
          <p:nvSpPr>
            <p:cNvPr id="22" name="Freeform 7"/>
            <p:cNvSpPr>
              <a:spLocks/>
            </p:cNvSpPr>
            <p:nvPr/>
          </p:nvSpPr>
          <p:spPr bwMode="ltGray">
            <a:xfrm>
              <a:off x="3237694" y="281150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pFill/>
            <a:ln w="9525" cap="rnd" cmpd="sng">
              <a:noFill/>
              <a:prstDash val="solid"/>
              <a:round/>
              <a:headEnd/>
              <a:tailEnd/>
            </a:ln>
            <a:effectLst/>
          </p:spPr>
          <p:txBody>
            <a:bodyPr/>
            <a:lstStyle/>
            <a:p>
              <a:endParaRPr lang="pt-BR"/>
            </a:p>
          </p:txBody>
        </p:sp>
      </p:grpSp>
      <p:sp>
        <p:nvSpPr>
          <p:cNvPr id="24" name="Text Box 40"/>
          <p:cNvSpPr txBox="1">
            <a:spLocks noChangeArrowheads="1"/>
          </p:cNvSpPr>
          <p:nvPr/>
        </p:nvSpPr>
        <p:spPr bwMode="blackWhite">
          <a:xfrm>
            <a:off x="1784449" y="5267947"/>
            <a:ext cx="2879725" cy="1193043"/>
          </a:xfrm>
          <a:prstGeom prst="rect">
            <a:avLst/>
          </a:prstGeom>
          <a:gradFill>
            <a:gsLst>
              <a:gs pos="0">
                <a:schemeClr val="accent3"/>
              </a:gs>
              <a:gs pos="50000">
                <a:schemeClr val="accent4"/>
              </a:gs>
              <a:gs pos="100000">
                <a:schemeClr val="accent3"/>
              </a:gs>
            </a:gsLst>
            <a:lin ang="0" scaled="0"/>
          </a:gra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72000" rIns="72000" bIns="72000" rtlCol="0" anchor="ctr">
            <a:noAutofit/>
          </a:bodyPr>
          <a:lstStyle/>
          <a:p>
            <a:pPr marL="144000" indent="-144000">
              <a:spcBef>
                <a:spcPct val="20000"/>
              </a:spcBef>
              <a:spcAft>
                <a:spcPts val="600"/>
              </a:spcAft>
              <a:buFont typeface="Arial" pitchFamily="34" charset="0"/>
              <a:buChar char="•"/>
              <a:defRPr/>
            </a:pPr>
            <a:r>
              <a:rPr lang="pt-BR" sz="1400" b="1" dirty="0"/>
              <a:t>Falta de agilidade da indústria naval</a:t>
            </a:r>
          </a:p>
          <a:p>
            <a:pPr marL="144000" indent="-144000">
              <a:spcBef>
                <a:spcPct val="20000"/>
              </a:spcBef>
              <a:spcAft>
                <a:spcPts val="600"/>
              </a:spcAft>
              <a:buFont typeface="Arial" pitchFamily="34" charset="0"/>
              <a:buChar char="•"/>
              <a:defRPr/>
            </a:pPr>
            <a:r>
              <a:rPr lang="pt-BR" sz="1400" b="1" dirty="0"/>
              <a:t>Alta atratividade devido aos subsídios</a:t>
            </a:r>
          </a:p>
        </p:txBody>
      </p:sp>
      <p:sp>
        <p:nvSpPr>
          <p:cNvPr id="25" name="CaixaDeTexto 24"/>
          <p:cNvSpPr txBox="1"/>
          <p:nvPr/>
        </p:nvSpPr>
        <p:spPr>
          <a:xfrm>
            <a:off x="4406460" y="1728782"/>
            <a:ext cx="1143008" cy="914400"/>
          </a:xfrm>
          <a:prstGeom prst="rect">
            <a:avLst/>
          </a:prstGeom>
          <a:noFill/>
          <a:ln>
            <a:noFill/>
          </a:ln>
        </p:spPr>
        <p:txBody>
          <a:bodyPr wrap="square" lIns="72000" tIns="36000" rIns="72000" bIns="36000" rtlCol="0" anchor="t">
            <a:noAutofit/>
          </a:bodyPr>
          <a:lstStyle/>
          <a:p>
            <a:pPr algn="ctr">
              <a:spcAft>
                <a:spcPts val="600"/>
              </a:spcAft>
            </a:pPr>
            <a:r>
              <a:rPr lang="pt-BR" sz="2000" b="1" dirty="0">
                <a:effectLst>
                  <a:outerShdw blurRad="38100" dist="38100" dir="2700000" algn="tl">
                    <a:srgbClr val="000000">
                      <a:alpha val="43137"/>
                    </a:srgbClr>
                  </a:outerShdw>
                </a:effectLst>
              </a:rPr>
              <a:t>Círculo Vicioso</a:t>
            </a:r>
          </a:p>
        </p:txBody>
      </p:sp>
      <p:sp>
        <p:nvSpPr>
          <p:cNvPr id="26" name="Text Box 40"/>
          <p:cNvSpPr txBox="1">
            <a:spLocks noChangeArrowheads="1"/>
          </p:cNvSpPr>
          <p:nvPr/>
        </p:nvSpPr>
        <p:spPr bwMode="blackWhite">
          <a:xfrm>
            <a:off x="308737" y="2643182"/>
            <a:ext cx="2714644" cy="1357322"/>
          </a:xfrm>
          <a:prstGeom prst="rect">
            <a:avLst/>
          </a:prstGeom>
          <a:gradFill>
            <a:gsLst>
              <a:gs pos="0">
                <a:schemeClr val="accent3"/>
              </a:gs>
              <a:gs pos="50000">
                <a:schemeClr val="accent4"/>
              </a:gs>
              <a:gs pos="100000">
                <a:schemeClr val="accent3"/>
              </a:gs>
            </a:gsLst>
            <a:lin ang="0" scaled="0"/>
          </a:gra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72000" rIns="72000" bIns="72000" rtlCol="0" anchor="ctr">
            <a:noAutofit/>
          </a:bodyPr>
          <a:lstStyle/>
          <a:p>
            <a:pPr marL="144000" indent="-144000">
              <a:spcBef>
                <a:spcPct val="20000"/>
              </a:spcBef>
              <a:spcAft>
                <a:spcPts val="600"/>
              </a:spcAft>
              <a:buFont typeface="Arial" pitchFamily="34" charset="0"/>
              <a:buChar char="•"/>
              <a:defRPr/>
            </a:pPr>
            <a:r>
              <a:rPr lang="pt-BR" sz="1400" b="1" dirty="0"/>
              <a:t>Margens operacionais baixas</a:t>
            </a:r>
          </a:p>
          <a:p>
            <a:pPr marL="144000" indent="-144000">
              <a:spcBef>
                <a:spcPct val="20000"/>
              </a:spcBef>
              <a:spcAft>
                <a:spcPts val="600"/>
              </a:spcAft>
              <a:buFont typeface="Arial" pitchFamily="34" charset="0"/>
              <a:buChar char="•"/>
              <a:defRPr/>
            </a:pPr>
            <a:r>
              <a:rPr lang="pt-BR" sz="1400" b="1" dirty="0"/>
              <a:t>Destruição de valor</a:t>
            </a:r>
          </a:p>
        </p:txBody>
      </p:sp>
      <p:sp>
        <p:nvSpPr>
          <p:cNvPr id="17" name="CaixaDeTexto 16"/>
          <p:cNvSpPr txBox="1"/>
          <p:nvPr/>
        </p:nvSpPr>
        <p:spPr>
          <a:xfrm>
            <a:off x="22984" y="6500834"/>
            <a:ext cx="2571768" cy="357166"/>
          </a:xfrm>
          <a:prstGeom prst="rect">
            <a:avLst/>
          </a:prstGeom>
          <a:noFill/>
          <a:ln>
            <a:noFill/>
          </a:ln>
        </p:spPr>
        <p:txBody>
          <a:bodyPr wrap="none" lIns="72000" tIns="36000" rIns="72000" bIns="36000" rtlCol="0" anchor="b">
            <a:noAutofit/>
          </a:bodyPr>
          <a:lstStyle/>
          <a:p>
            <a:pPr>
              <a:spcAft>
                <a:spcPts val="600"/>
              </a:spcAft>
            </a:pPr>
            <a:r>
              <a:rPr lang="en-US" sz="1100"/>
              <a:t>Fonte: CEGN</a:t>
            </a:r>
            <a:endParaRPr lang="pt-BR" sz="1100" dirty="0" err="1"/>
          </a:p>
        </p:txBody>
      </p:sp>
      <p:sp>
        <p:nvSpPr>
          <p:cNvPr id="4" name="Texto explicativo retangular 3"/>
          <p:cNvSpPr/>
          <p:nvPr/>
        </p:nvSpPr>
        <p:spPr>
          <a:xfrm>
            <a:off x="7214235" y="1125916"/>
            <a:ext cx="2315895" cy="885025"/>
          </a:xfrm>
          <a:prstGeom prst="wedgeRectCallout">
            <a:avLst>
              <a:gd name="adj1" fmla="val -120546"/>
              <a:gd name="adj2" fmla="val 51993"/>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solidFill>
                  <a:schemeClr val="tx1"/>
                </a:solidFill>
              </a:rPr>
              <a:t>Governos mantém a construção naval e continua oferta</a:t>
            </a:r>
          </a:p>
        </p:txBody>
      </p:sp>
      <p:grpSp>
        <p:nvGrpSpPr>
          <p:cNvPr id="23" name="Grupo 22"/>
          <p:cNvGrpSpPr/>
          <p:nvPr/>
        </p:nvGrpSpPr>
        <p:grpSpPr>
          <a:xfrm>
            <a:off x="9051340" y="309740"/>
            <a:ext cx="790342" cy="728197"/>
            <a:chOff x="3391676" y="1916832"/>
            <a:chExt cx="3290887" cy="3032125"/>
          </a:xfrm>
        </p:grpSpPr>
        <p:sp>
          <p:nvSpPr>
            <p:cNvPr id="27"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28"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29"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30"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grpSp>
      <p:sp>
        <p:nvSpPr>
          <p:cNvPr id="5" name="Espaço Reservado para Número de Slide 4"/>
          <p:cNvSpPr>
            <a:spLocks noGrp="1"/>
          </p:cNvSpPr>
          <p:nvPr>
            <p:ph type="sldNum" sz="quarter" idx="12"/>
          </p:nvPr>
        </p:nvSpPr>
        <p:spPr/>
        <p:txBody>
          <a:bodyPr/>
          <a:lstStyle/>
          <a:p>
            <a:pPr>
              <a:defRPr/>
            </a:pPr>
            <a:fld id="{2CA237A7-5AEA-4DAA-AF89-B8C62B227187}" type="slidenum">
              <a:rPr lang="pt-BR" smtClean="0"/>
              <a:pPr>
                <a:defRPr/>
              </a:pPr>
              <a:t>28</a:t>
            </a:fld>
            <a:endParaRPr lang="pt-BR" dirty="0"/>
          </a:p>
        </p:txBody>
      </p:sp>
      <p:sp>
        <p:nvSpPr>
          <p:cNvPr id="6" name="Retângulo 5">
            <a:extLst>
              <a:ext uri="{FF2B5EF4-FFF2-40B4-BE49-F238E27FC236}">
                <a16:creationId xmlns:a16="http://schemas.microsoft.com/office/drawing/2014/main" id="{94099E4B-1E4A-4E2E-8A15-67D85DD010AA}"/>
              </a:ext>
            </a:extLst>
          </p:cNvPr>
          <p:cNvSpPr/>
          <p:nvPr/>
        </p:nvSpPr>
        <p:spPr>
          <a:xfrm>
            <a:off x="2586838" y="2729397"/>
            <a:ext cx="4949825" cy="1785104"/>
          </a:xfrm>
          <a:prstGeom prst="rect">
            <a:avLst/>
          </a:prstGeom>
        </p:spPr>
        <p:txBody>
          <a:bodyPr>
            <a:spAutoFit/>
          </a:bodyPr>
          <a:lstStyle/>
          <a:p>
            <a:pPr algn="ctr">
              <a:spcAft>
                <a:spcPts val="600"/>
              </a:spcAft>
            </a:pPr>
            <a:r>
              <a:rPr lang="pt-BR" dirty="0"/>
              <a:t>Altos Custos Fixos</a:t>
            </a:r>
          </a:p>
          <a:p>
            <a:pPr algn="ctr">
              <a:spcAft>
                <a:spcPts val="600"/>
              </a:spcAft>
            </a:pPr>
            <a:r>
              <a:rPr lang="pt-BR" dirty="0"/>
              <a:t>Demora para construir navio</a:t>
            </a:r>
          </a:p>
          <a:p>
            <a:pPr algn="ctr">
              <a:spcAft>
                <a:spcPts val="600"/>
              </a:spcAft>
            </a:pPr>
            <a:r>
              <a:rPr lang="pt-BR" dirty="0"/>
              <a:t>Subsidio de juros para exportação</a:t>
            </a:r>
          </a:p>
          <a:p>
            <a:pPr algn="ctr">
              <a:spcAft>
                <a:spcPts val="600"/>
              </a:spcAft>
            </a:pPr>
            <a:r>
              <a:rPr lang="pt-BR" dirty="0"/>
              <a:t>Subsidio a construção naval</a:t>
            </a:r>
          </a:p>
          <a:p>
            <a:pPr algn="ctr">
              <a:spcAft>
                <a:spcPts val="600"/>
              </a:spcAft>
            </a:pPr>
            <a:r>
              <a:rPr lang="pt-BR" dirty="0"/>
              <a:t>Demanda inelástica</a:t>
            </a:r>
          </a:p>
        </p:txBody>
      </p:sp>
    </p:spTree>
    <p:extLst>
      <p:ext uri="{BB962C8B-B14F-4D97-AF65-F5344CB8AC3E}">
        <p14:creationId xmlns:p14="http://schemas.microsoft.com/office/powerpoint/2010/main" val="232395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idx="4294967295"/>
          </p:nvPr>
        </p:nvSpPr>
        <p:spPr>
          <a:xfrm>
            <a:off x="200025" y="35025"/>
            <a:ext cx="9505950" cy="637364"/>
          </a:xfrm>
        </p:spPr>
        <p:txBody>
          <a:bodyPr/>
          <a:lstStyle/>
          <a:p>
            <a:pPr eaLnBrk="1" hangingPunct="1"/>
            <a:r>
              <a:rPr lang="pt-BR" dirty="0"/>
              <a:t>Quando comparada a outros segmentos industriais mostra que os resultados gerais para a indústria de </a:t>
            </a:r>
            <a:r>
              <a:rPr lang="pt-BR" dirty="0">
                <a:solidFill>
                  <a:srgbClr val="C00000"/>
                </a:solidFill>
              </a:rPr>
              <a:t>construção naval </a:t>
            </a:r>
            <a:r>
              <a:rPr lang="pt-BR" dirty="0"/>
              <a:t>são fracos</a:t>
            </a:r>
          </a:p>
        </p:txBody>
      </p:sp>
      <p:graphicFrame>
        <p:nvGraphicFramePr>
          <p:cNvPr id="7170" name="Object 2"/>
          <p:cNvGraphicFramePr>
            <a:graphicFrameLocks noChangeAspect="1"/>
          </p:cNvGraphicFramePr>
          <p:nvPr/>
        </p:nvGraphicFramePr>
        <p:xfrm>
          <a:off x="28572" y="854075"/>
          <a:ext cx="9731404" cy="5113338"/>
        </p:xfrm>
        <a:graphic>
          <a:graphicData uri="http://schemas.openxmlformats.org/presentationml/2006/ole">
            <mc:AlternateContent xmlns:mc="http://schemas.openxmlformats.org/markup-compatibility/2006">
              <mc:Choice xmlns:v="urn:schemas-microsoft-com:vml" Requires="v">
                <p:oleObj r:id="rId3" imgW="9730059" imgH="5114987" progId="Excel.Sheet.8">
                  <p:embed/>
                </p:oleObj>
              </mc:Choice>
              <mc:Fallback>
                <p:oleObj r:id="rId3" imgW="9730059" imgH="511498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 y="854075"/>
                        <a:ext cx="9731404" cy="511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Rectangle 692"/>
          <p:cNvSpPr>
            <a:spLocks noChangeArrowheads="1"/>
          </p:cNvSpPr>
          <p:nvPr/>
        </p:nvSpPr>
        <p:spPr bwMode="auto">
          <a:xfrm>
            <a:off x="530140" y="908051"/>
            <a:ext cx="1740861" cy="215444"/>
          </a:xfrm>
          <a:prstGeom prst="rect">
            <a:avLst/>
          </a:prstGeom>
          <a:noFill/>
          <a:ln w="9525">
            <a:noFill/>
            <a:miter lim="800000"/>
            <a:headEnd/>
            <a:tailEnd/>
          </a:ln>
        </p:spPr>
        <p:txBody>
          <a:bodyPr wrap="none" lIns="0" tIns="0" rIns="0" bIns="0">
            <a:spAutoFit/>
          </a:bodyPr>
          <a:lstStyle/>
          <a:p>
            <a:pPr fontAlgn="base">
              <a:spcBef>
                <a:spcPct val="0"/>
              </a:spcBef>
              <a:spcAft>
                <a:spcPct val="20000"/>
              </a:spcAft>
            </a:pPr>
            <a:r>
              <a:rPr lang="pt-BR" sz="1400" b="1" dirty="0">
                <a:solidFill>
                  <a:srgbClr val="FFFFFF"/>
                </a:solidFill>
                <a:cs typeface="Arial" pitchFamily="34" charset="0"/>
              </a:rPr>
              <a:t>Margem operacional</a:t>
            </a:r>
            <a:endParaRPr lang="pt-BR" sz="1600" b="1" dirty="0">
              <a:solidFill>
                <a:srgbClr val="000000"/>
              </a:solidFill>
              <a:cs typeface="Arial" pitchFamily="34" charset="0"/>
            </a:endParaRPr>
          </a:p>
        </p:txBody>
      </p:sp>
      <p:sp>
        <p:nvSpPr>
          <p:cNvPr id="7174" name="CaixaDeTexto 6"/>
          <p:cNvSpPr txBox="1">
            <a:spLocks noChangeArrowheads="1"/>
          </p:cNvSpPr>
          <p:nvPr/>
        </p:nvSpPr>
        <p:spPr bwMode="white">
          <a:xfrm rot="-5400000">
            <a:off x="5299701" y="4856187"/>
            <a:ext cx="1403350" cy="276181"/>
          </a:xfrm>
          <a:prstGeom prst="rect">
            <a:avLst/>
          </a:prstGeom>
          <a:solidFill>
            <a:schemeClr val="bg1"/>
          </a:solidFill>
          <a:ln w="9525">
            <a:noFill/>
            <a:miter lim="800000"/>
            <a:headEnd/>
            <a:tailEnd/>
          </a:ln>
        </p:spPr>
        <p:txBody>
          <a:bodyPr>
            <a:spAutoFit/>
          </a:bodyPr>
          <a:lstStyle/>
          <a:p>
            <a:pPr algn="ctr" fontAlgn="base">
              <a:spcBef>
                <a:spcPct val="0"/>
              </a:spcBef>
              <a:spcAft>
                <a:spcPct val="20000"/>
              </a:spcAft>
            </a:pPr>
            <a:r>
              <a:rPr lang="pt-BR" sz="1200" b="1" dirty="0">
                <a:solidFill>
                  <a:srgbClr val="000000"/>
                </a:solidFill>
                <a:cs typeface="Arial" pitchFamily="34" charset="0"/>
              </a:rPr>
              <a:t>Média Aritmética</a:t>
            </a:r>
          </a:p>
        </p:txBody>
      </p:sp>
      <p:sp>
        <p:nvSpPr>
          <p:cNvPr id="7175" name="CaixaDeTexto 7"/>
          <p:cNvSpPr txBox="1">
            <a:spLocks noChangeArrowheads="1"/>
          </p:cNvSpPr>
          <p:nvPr/>
        </p:nvSpPr>
        <p:spPr bwMode="white">
          <a:xfrm rot="-5400000">
            <a:off x="5560798" y="4892291"/>
            <a:ext cx="1476375" cy="276999"/>
          </a:xfrm>
          <a:prstGeom prst="rect">
            <a:avLst/>
          </a:prstGeom>
          <a:solidFill>
            <a:schemeClr val="bg1"/>
          </a:solidFill>
          <a:ln w="9525">
            <a:noFill/>
            <a:miter lim="800000"/>
            <a:headEnd/>
            <a:tailEnd/>
          </a:ln>
        </p:spPr>
        <p:txBody>
          <a:bodyPr>
            <a:spAutoFit/>
          </a:bodyPr>
          <a:lstStyle/>
          <a:p>
            <a:pPr algn="ctr" fontAlgn="base">
              <a:spcBef>
                <a:spcPct val="0"/>
              </a:spcBef>
              <a:spcAft>
                <a:spcPct val="20000"/>
              </a:spcAft>
            </a:pPr>
            <a:r>
              <a:rPr lang="pt-BR" sz="1200" b="1" dirty="0">
                <a:solidFill>
                  <a:srgbClr val="000000"/>
                </a:solidFill>
                <a:cs typeface="Arial" pitchFamily="34" charset="0"/>
              </a:rPr>
              <a:t>Média Ponderada</a:t>
            </a:r>
          </a:p>
        </p:txBody>
      </p:sp>
      <p:sp>
        <p:nvSpPr>
          <p:cNvPr id="7176" name="CaixaDeTexto 8"/>
          <p:cNvSpPr txBox="1">
            <a:spLocks noChangeArrowheads="1"/>
          </p:cNvSpPr>
          <p:nvPr/>
        </p:nvSpPr>
        <p:spPr bwMode="white">
          <a:xfrm rot="-5400000">
            <a:off x="9185326" y="4568850"/>
            <a:ext cx="828675" cy="276181"/>
          </a:xfrm>
          <a:prstGeom prst="rect">
            <a:avLst/>
          </a:prstGeom>
          <a:solidFill>
            <a:schemeClr val="bg1"/>
          </a:solidFill>
          <a:ln w="9525">
            <a:noFill/>
            <a:miter lim="800000"/>
            <a:headEnd/>
            <a:tailEnd/>
          </a:ln>
        </p:spPr>
        <p:txBody>
          <a:bodyPr>
            <a:spAutoFit/>
          </a:bodyPr>
          <a:lstStyle/>
          <a:p>
            <a:pPr algn="ctr" fontAlgn="base">
              <a:spcBef>
                <a:spcPct val="0"/>
              </a:spcBef>
              <a:spcAft>
                <a:spcPct val="20000"/>
              </a:spcAft>
            </a:pPr>
            <a:r>
              <a:rPr lang="pt-BR" sz="1200" b="1" dirty="0">
                <a:solidFill>
                  <a:srgbClr val="000000"/>
                </a:solidFill>
                <a:cs typeface="Arial" pitchFamily="34" charset="0"/>
              </a:rPr>
              <a:t>Mercado</a:t>
            </a:r>
          </a:p>
        </p:txBody>
      </p:sp>
      <p:sp>
        <p:nvSpPr>
          <p:cNvPr id="7177" name="Rectangle 692"/>
          <p:cNvSpPr>
            <a:spLocks noChangeArrowheads="1"/>
          </p:cNvSpPr>
          <p:nvPr/>
        </p:nvSpPr>
        <p:spPr bwMode="auto">
          <a:xfrm>
            <a:off x="4023670" y="968375"/>
            <a:ext cx="1995167" cy="246063"/>
          </a:xfrm>
          <a:prstGeom prst="rect">
            <a:avLst/>
          </a:prstGeom>
          <a:noFill/>
          <a:ln w="9525">
            <a:noFill/>
            <a:miter lim="800000"/>
            <a:headEnd/>
            <a:tailEnd/>
          </a:ln>
        </p:spPr>
        <p:txBody>
          <a:bodyPr wrap="none" lIns="0" tIns="0" rIns="0" bIns="0">
            <a:spAutoFit/>
          </a:bodyPr>
          <a:lstStyle/>
          <a:p>
            <a:pPr algn="ctr" fontAlgn="base">
              <a:spcBef>
                <a:spcPct val="0"/>
              </a:spcBef>
              <a:spcAft>
                <a:spcPct val="20000"/>
              </a:spcAft>
            </a:pPr>
            <a:r>
              <a:rPr lang="pt-BR" sz="1600" b="1" dirty="0">
                <a:solidFill>
                  <a:srgbClr val="000000"/>
                </a:solidFill>
                <a:cs typeface="Arial" pitchFamily="34" charset="0"/>
              </a:rPr>
              <a:t>Margem operacional</a:t>
            </a:r>
          </a:p>
        </p:txBody>
      </p:sp>
      <p:sp>
        <p:nvSpPr>
          <p:cNvPr id="11" name="CaixaDeTexto 10"/>
          <p:cNvSpPr txBox="1"/>
          <p:nvPr/>
        </p:nvSpPr>
        <p:spPr>
          <a:xfrm>
            <a:off x="22984" y="6500834"/>
            <a:ext cx="2571768" cy="357166"/>
          </a:xfrm>
          <a:prstGeom prst="rect">
            <a:avLst/>
          </a:prstGeom>
          <a:noFill/>
          <a:ln>
            <a:noFill/>
          </a:ln>
        </p:spPr>
        <p:txBody>
          <a:bodyPr wrap="none" lIns="72000" tIns="36000" rIns="72000" bIns="36000" rtlCol="0" anchor="b">
            <a:noAutofit/>
          </a:bodyPr>
          <a:lstStyle/>
          <a:p>
            <a:pPr>
              <a:spcAft>
                <a:spcPts val="600"/>
              </a:spcAft>
            </a:pPr>
            <a:r>
              <a:rPr lang="en-US" sz="1100"/>
              <a:t>Fonte: CEGN</a:t>
            </a:r>
            <a:endParaRPr lang="pt-BR" sz="1100" dirty="0" err="1"/>
          </a:p>
        </p:txBody>
      </p:sp>
      <p:sp>
        <p:nvSpPr>
          <p:cNvPr id="12" name="Retângulo 11"/>
          <p:cNvSpPr/>
          <p:nvPr/>
        </p:nvSpPr>
        <p:spPr>
          <a:xfrm>
            <a:off x="80539" y="5826750"/>
            <a:ext cx="9657216" cy="770602"/>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solidFill>
                  <a:schemeClr val="tx1"/>
                </a:solidFill>
              </a:rPr>
              <a:t>Como resultado a construção naval também passa por ciclos muito ruins e , em geral não é lucrativa</a:t>
            </a:r>
          </a:p>
        </p:txBody>
      </p:sp>
      <p:grpSp>
        <p:nvGrpSpPr>
          <p:cNvPr id="13" name="Grupo 12"/>
          <p:cNvGrpSpPr/>
          <p:nvPr/>
        </p:nvGrpSpPr>
        <p:grpSpPr>
          <a:xfrm>
            <a:off x="9051340" y="309740"/>
            <a:ext cx="790342" cy="728197"/>
            <a:chOff x="3391676" y="1916832"/>
            <a:chExt cx="3290887" cy="3032125"/>
          </a:xfrm>
        </p:grpSpPr>
        <p:sp>
          <p:nvSpPr>
            <p:cNvPr id="14"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5"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6"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7"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grpSp>
      <p:sp>
        <p:nvSpPr>
          <p:cNvPr id="2" name="Espaço Reservado para Número de Slide 1"/>
          <p:cNvSpPr>
            <a:spLocks noGrp="1"/>
          </p:cNvSpPr>
          <p:nvPr>
            <p:ph type="sldNum" sz="quarter" idx="10"/>
          </p:nvPr>
        </p:nvSpPr>
        <p:spPr/>
        <p:txBody>
          <a:bodyPr/>
          <a:lstStyle/>
          <a:p>
            <a:pPr>
              <a:defRPr/>
            </a:pPr>
            <a:fld id="{E1E44473-44BF-443F-8B4A-C5C049D30A4F}" type="slidenum">
              <a:rPr lang="pt-BR" smtClean="0">
                <a:solidFill>
                  <a:srgbClr val="000000"/>
                </a:solidFill>
              </a:rPr>
              <a:pPr>
                <a:defRPr/>
              </a:pPr>
              <a:t>29</a:t>
            </a:fld>
            <a:endParaRPr lang="pt-BR" sz="600">
              <a:solidFill>
                <a:srgbClr val="000000"/>
              </a:solidFill>
            </a:endParaRPr>
          </a:p>
        </p:txBody>
      </p:sp>
      <p:sp>
        <p:nvSpPr>
          <p:cNvPr id="18" name="Retângulo 17">
            <a:extLst>
              <a:ext uri="{FF2B5EF4-FFF2-40B4-BE49-F238E27FC236}">
                <a16:creationId xmlns:a16="http://schemas.microsoft.com/office/drawing/2014/main" id="{EB505CC5-2B57-4A06-BCF3-0DEB8BFC0FF1}"/>
              </a:ext>
            </a:extLst>
          </p:cNvPr>
          <p:cNvSpPr/>
          <p:nvPr/>
        </p:nvSpPr>
        <p:spPr>
          <a:xfrm>
            <a:off x="8016601" y="515084"/>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207852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Brush/>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25" t="13913" r="10386" b="1550"/>
          <a:stretch/>
        </p:blipFill>
        <p:spPr bwMode="auto">
          <a:xfrm>
            <a:off x="185981" y="961335"/>
            <a:ext cx="9533984" cy="542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495" y="4100404"/>
            <a:ext cx="1806631" cy="144530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7" name="CaixaDeTexto 50176"/>
          <p:cNvSpPr txBox="1"/>
          <p:nvPr/>
        </p:nvSpPr>
        <p:spPr>
          <a:xfrm rot="20061788">
            <a:off x="6065817" y="4715339"/>
            <a:ext cx="2020528" cy="301990"/>
          </a:xfrm>
          <a:prstGeom prst="rect">
            <a:avLst/>
          </a:prstGeom>
          <a:noFill/>
          <a:ln>
            <a:noFill/>
          </a:ln>
        </p:spPr>
        <p:txBody>
          <a:bodyPr wrap="square" lIns="72000" tIns="36000" rIns="72000" bIns="36000" rtlCol="0" anchor="t">
            <a:noAutofit/>
          </a:bodyPr>
          <a:lstStyle/>
          <a:p>
            <a:pPr algn="ctr">
              <a:spcAft>
                <a:spcPts val="600"/>
              </a:spcAft>
            </a:pPr>
            <a:r>
              <a:rPr lang="pt-BR" sz="1400" dirty="0"/>
              <a:t>Minério de ferro</a:t>
            </a:r>
          </a:p>
        </p:txBody>
      </p:sp>
      <p:sp>
        <p:nvSpPr>
          <p:cNvPr id="50184" name="Forma livre 50183"/>
          <p:cNvSpPr/>
          <p:nvPr/>
        </p:nvSpPr>
        <p:spPr>
          <a:xfrm>
            <a:off x="3284225" y="3261277"/>
            <a:ext cx="5738468" cy="2163528"/>
          </a:xfrm>
          <a:custGeom>
            <a:avLst/>
            <a:gdLst>
              <a:gd name="connsiteX0" fmla="*/ 0 w 5929960"/>
              <a:gd name="connsiteY0" fmla="*/ 807720 h 2258024"/>
              <a:gd name="connsiteX1" fmla="*/ 807720 w 5929960"/>
              <a:gd name="connsiteY1" fmla="*/ 701040 h 2258024"/>
              <a:gd name="connsiteX2" fmla="*/ 1554480 w 5929960"/>
              <a:gd name="connsiteY2" fmla="*/ 929640 h 2258024"/>
              <a:gd name="connsiteX3" fmla="*/ 2179320 w 5929960"/>
              <a:gd name="connsiteY3" fmla="*/ 2072640 h 2258024"/>
              <a:gd name="connsiteX4" fmla="*/ 2926080 w 5929960"/>
              <a:gd name="connsiteY4" fmla="*/ 2255520 h 2258024"/>
              <a:gd name="connsiteX5" fmla="*/ 3474720 w 5929960"/>
              <a:gd name="connsiteY5" fmla="*/ 2072640 h 2258024"/>
              <a:gd name="connsiteX6" fmla="*/ 4343400 w 5929960"/>
              <a:gd name="connsiteY6" fmla="*/ 1722120 h 2258024"/>
              <a:gd name="connsiteX7" fmla="*/ 5699760 w 5929960"/>
              <a:gd name="connsiteY7" fmla="*/ 853440 h 2258024"/>
              <a:gd name="connsiteX8" fmla="*/ 5928360 w 5929960"/>
              <a:gd name="connsiteY8" fmla="*/ 0 h 22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960" h="2258024">
                <a:moveTo>
                  <a:pt x="0" y="807720"/>
                </a:moveTo>
                <a:cubicBezTo>
                  <a:pt x="274320" y="744220"/>
                  <a:pt x="548640" y="680720"/>
                  <a:pt x="807720" y="701040"/>
                </a:cubicBezTo>
                <a:cubicBezTo>
                  <a:pt x="1066800" y="721360"/>
                  <a:pt x="1325880" y="701040"/>
                  <a:pt x="1554480" y="929640"/>
                </a:cubicBezTo>
                <a:cubicBezTo>
                  <a:pt x="1783080" y="1158240"/>
                  <a:pt x="1950720" y="1851660"/>
                  <a:pt x="2179320" y="2072640"/>
                </a:cubicBezTo>
                <a:cubicBezTo>
                  <a:pt x="2407920" y="2293620"/>
                  <a:pt x="2710180" y="2255520"/>
                  <a:pt x="2926080" y="2255520"/>
                </a:cubicBezTo>
                <a:cubicBezTo>
                  <a:pt x="3141980" y="2255520"/>
                  <a:pt x="3238500" y="2161540"/>
                  <a:pt x="3474720" y="2072640"/>
                </a:cubicBezTo>
                <a:cubicBezTo>
                  <a:pt x="3710940" y="1983740"/>
                  <a:pt x="3972560" y="1925320"/>
                  <a:pt x="4343400" y="1722120"/>
                </a:cubicBezTo>
                <a:cubicBezTo>
                  <a:pt x="4714240" y="1518920"/>
                  <a:pt x="5435600" y="1140460"/>
                  <a:pt x="5699760" y="853440"/>
                </a:cubicBezTo>
                <a:cubicBezTo>
                  <a:pt x="5963920" y="566420"/>
                  <a:pt x="5928360" y="0"/>
                  <a:pt x="5928360" y="0"/>
                </a:cubicBezTo>
              </a:path>
            </a:pathLst>
          </a:custGeom>
          <a:ln w="76200">
            <a:solidFill>
              <a:schemeClr val="accent3">
                <a:lumMod val="50000"/>
              </a:schemeClr>
            </a:solidFill>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4" name="Elipse 73"/>
          <p:cNvSpPr/>
          <p:nvPr/>
        </p:nvSpPr>
        <p:spPr>
          <a:xfrm>
            <a:off x="3085244" y="3991820"/>
            <a:ext cx="198981" cy="198981"/>
          </a:xfrm>
          <a:prstGeom prst="ellips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0" name="Elipse 79"/>
          <p:cNvSpPr/>
          <p:nvPr/>
        </p:nvSpPr>
        <p:spPr>
          <a:xfrm>
            <a:off x="2336105" y="2318258"/>
            <a:ext cx="198981" cy="198981"/>
          </a:xfrm>
          <a:prstGeom prst="ellips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6" name="Elipse 95"/>
          <p:cNvSpPr/>
          <p:nvPr/>
        </p:nvSpPr>
        <p:spPr>
          <a:xfrm>
            <a:off x="1605958" y="3270625"/>
            <a:ext cx="198981" cy="198981"/>
          </a:xfrm>
          <a:prstGeom prst="ellips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0194" name="Forma livre 50193"/>
          <p:cNvSpPr/>
          <p:nvPr/>
        </p:nvSpPr>
        <p:spPr>
          <a:xfrm>
            <a:off x="5349854" y="2420021"/>
            <a:ext cx="3672840" cy="1467420"/>
          </a:xfrm>
          <a:custGeom>
            <a:avLst/>
            <a:gdLst>
              <a:gd name="connsiteX0" fmla="*/ 3672840 w 3672840"/>
              <a:gd name="connsiteY0" fmla="*/ 838200 h 1467420"/>
              <a:gd name="connsiteX1" fmla="*/ 3230880 w 3672840"/>
              <a:gd name="connsiteY1" fmla="*/ 1295400 h 1467420"/>
              <a:gd name="connsiteX2" fmla="*/ 2560320 w 3672840"/>
              <a:gd name="connsiteY2" fmla="*/ 1463040 h 1467420"/>
              <a:gd name="connsiteX3" fmla="*/ 1417320 w 3672840"/>
              <a:gd name="connsiteY3" fmla="*/ 1143000 h 1467420"/>
              <a:gd name="connsiteX4" fmla="*/ 1005840 w 3672840"/>
              <a:gd name="connsiteY4" fmla="*/ 1188720 h 1467420"/>
              <a:gd name="connsiteX5" fmla="*/ 640080 w 3672840"/>
              <a:gd name="connsiteY5" fmla="*/ 411480 h 1467420"/>
              <a:gd name="connsiteX6" fmla="*/ 0 w 3672840"/>
              <a:gd name="connsiteY6" fmla="*/ 0 h 146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840" h="1467420">
                <a:moveTo>
                  <a:pt x="3672840" y="838200"/>
                </a:moveTo>
                <a:cubicBezTo>
                  <a:pt x="3544570" y="1014730"/>
                  <a:pt x="3416300" y="1191260"/>
                  <a:pt x="3230880" y="1295400"/>
                </a:cubicBezTo>
                <a:cubicBezTo>
                  <a:pt x="3045460" y="1399540"/>
                  <a:pt x="2862580" y="1488440"/>
                  <a:pt x="2560320" y="1463040"/>
                </a:cubicBezTo>
                <a:cubicBezTo>
                  <a:pt x="2258060" y="1437640"/>
                  <a:pt x="1676400" y="1188720"/>
                  <a:pt x="1417320" y="1143000"/>
                </a:cubicBezTo>
                <a:cubicBezTo>
                  <a:pt x="1158240" y="1097280"/>
                  <a:pt x="1135380" y="1310640"/>
                  <a:pt x="1005840" y="1188720"/>
                </a:cubicBezTo>
                <a:cubicBezTo>
                  <a:pt x="876300" y="1066800"/>
                  <a:pt x="807720" y="609600"/>
                  <a:pt x="640080" y="411480"/>
                </a:cubicBezTo>
                <a:cubicBezTo>
                  <a:pt x="472440" y="213360"/>
                  <a:pt x="236220" y="106680"/>
                  <a:pt x="0" y="0"/>
                </a:cubicBezTo>
              </a:path>
            </a:pathLst>
          </a:custGeom>
          <a:ln w="57150">
            <a:solidFill>
              <a:srgbClr val="00B050"/>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9" name="CaixaDeTexto 98"/>
          <p:cNvSpPr txBox="1"/>
          <p:nvPr/>
        </p:nvSpPr>
        <p:spPr>
          <a:xfrm rot="965635">
            <a:off x="6387251" y="3775995"/>
            <a:ext cx="1876662" cy="364613"/>
          </a:xfrm>
          <a:prstGeom prst="rect">
            <a:avLst/>
          </a:prstGeom>
          <a:noFill/>
          <a:ln>
            <a:noFill/>
          </a:ln>
        </p:spPr>
        <p:txBody>
          <a:bodyPr wrap="square" lIns="72000" tIns="36000" rIns="72000" bIns="36000" rtlCol="0" anchor="t">
            <a:noAutofit/>
          </a:bodyPr>
          <a:lstStyle/>
          <a:p>
            <a:pPr algn="ctr">
              <a:spcAft>
                <a:spcPts val="600"/>
              </a:spcAft>
            </a:pPr>
            <a:r>
              <a:rPr lang="pt-BR" sz="1400" dirty="0"/>
              <a:t>Siderúrgicos</a:t>
            </a:r>
          </a:p>
        </p:txBody>
      </p:sp>
      <p:sp>
        <p:nvSpPr>
          <p:cNvPr id="50200" name="Forma livre 50199"/>
          <p:cNvSpPr/>
          <p:nvPr/>
        </p:nvSpPr>
        <p:spPr>
          <a:xfrm>
            <a:off x="1787524" y="2521373"/>
            <a:ext cx="706864" cy="655320"/>
          </a:xfrm>
          <a:custGeom>
            <a:avLst/>
            <a:gdLst>
              <a:gd name="connsiteX0" fmla="*/ 0 w 706864"/>
              <a:gd name="connsiteY0" fmla="*/ 655320 h 655320"/>
              <a:gd name="connsiteX1" fmla="*/ 640080 w 706864"/>
              <a:gd name="connsiteY1" fmla="*/ 487680 h 655320"/>
              <a:gd name="connsiteX2" fmla="*/ 655320 w 706864"/>
              <a:gd name="connsiteY2" fmla="*/ 0 h 655320"/>
            </a:gdLst>
            <a:ahLst/>
            <a:cxnLst>
              <a:cxn ang="0">
                <a:pos x="connsiteX0" y="connsiteY0"/>
              </a:cxn>
              <a:cxn ang="0">
                <a:pos x="connsiteX1" y="connsiteY1"/>
              </a:cxn>
              <a:cxn ang="0">
                <a:pos x="connsiteX2" y="connsiteY2"/>
              </a:cxn>
            </a:cxnLst>
            <a:rect l="l" t="t" r="r" b="b"/>
            <a:pathLst>
              <a:path w="706864" h="655320">
                <a:moveTo>
                  <a:pt x="0" y="655320"/>
                </a:moveTo>
                <a:cubicBezTo>
                  <a:pt x="265430" y="626110"/>
                  <a:pt x="530860" y="596900"/>
                  <a:pt x="640080" y="487680"/>
                </a:cubicBezTo>
                <a:cubicBezTo>
                  <a:pt x="749300" y="378460"/>
                  <a:pt x="702310" y="189230"/>
                  <a:pt x="655320" y="0"/>
                </a:cubicBezTo>
              </a:path>
            </a:pathLst>
          </a:custGeom>
          <a:ln w="28575">
            <a:solidFill>
              <a:srgbClr val="FF6600"/>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0201" name="Forma livre 50200"/>
          <p:cNvSpPr/>
          <p:nvPr/>
        </p:nvSpPr>
        <p:spPr>
          <a:xfrm>
            <a:off x="1931158" y="2417749"/>
            <a:ext cx="3252380" cy="852876"/>
          </a:xfrm>
          <a:custGeom>
            <a:avLst/>
            <a:gdLst>
              <a:gd name="connsiteX0" fmla="*/ 3352800 w 3352800"/>
              <a:gd name="connsiteY0" fmla="*/ 0 h 883920"/>
              <a:gd name="connsiteX1" fmla="*/ 3002280 w 3352800"/>
              <a:gd name="connsiteY1" fmla="*/ 289560 h 883920"/>
              <a:gd name="connsiteX2" fmla="*/ 2209800 w 3352800"/>
              <a:gd name="connsiteY2" fmla="*/ 579120 h 883920"/>
              <a:gd name="connsiteX3" fmla="*/ 0 w 3352800"/>
              <a:gd name="connsiteY3" fmla="*/ 883920 h 883920"/>
            </a:gdLst>
            <a:ahLst/>
            <a:cxnLst>
              <a:cxn ang="0">
                <a:pos x="connsiteX0" y="connsiteY0"/>
              </a:cxn>
              <a:cxn ang="0">
                <a:pos x="connsiteX1" y="connsiteY1"/>
              </a:cxn>
              <a:cxn ang="0">
                <a:pos x="connsiteX2" y="connsiteY2"/>
              </a:cxn>
              <a:cxn ang="0">
                <a:pos x="connsiteX3" y="connsiteY3"/>
              </a:cxn>
            </a:cxnLst>
            <a:rect l="l" t="t" r="r" b="b"/>
            <a:pathLst>
              <a:path w="3352800" h="883920">
                <a:moveTo>
                  <a:pt x="3352800" y="0"/>
                </a:moveTo>
                <a:cubicBezTo>
                  <a:pt x="3272790" y="96520"/>
                  <a:pt x="3192780" y="193040"/>
                  <a:pt x="3002280" y="289560"/>
                </a:cubicBezTo>
                <a:cubicBezTo>
                  <a:pt x="2811780" y="386080"/>
                  <a:pt x="2710180" y="480060"/>
                  <a:pt x="2209800" y="579120"/>
                </a:cubicBezTo>
                <a:cubicBezTo>
                  <a:pt x="1709420" y="678180"/>
                  <a:pt x="854710" y="781050"/>
                  <a:pt x="0" y="883920"/>
                </a:cubicBezTo>
              </a:path>
            </a:pathLst>
          </a:cu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6" name="CaixaDeTexto 105"/>
          <p:cNvSpPr txBox="1"/>
          <p:nvPr/>
        </p:nvSpPr>
        <p:spPr>
          <a:xfrm rot="20700853">
            <a:off x="595300" y="3949410"/>
            <a:ext cx="1387963" cy="301990"/>
          </a:xfrm>
          <a:prstGeom prst="rect">
            <a:avLst/>
          </a:prstGeom>
          <a:noFill/>
          <a:ln>
            <a:noFill/>
          </a:ln>
        </p:spPr>
        <p:txBody>
          <a:bodyPr wrap="square" lIns="72000" tIns="36000" rIns="72000" bIns="36000" rtlCol="0" anchor="t">
            <a:noAutofit/>
          </a:bodyPr>
          <a:lstStyle/>
          <a:p>
            <a:pPr algn="ctr">
              <a:spcAft>
                <a:spcPts val="600"/>
              </a:spcAft>
            </a:pPr>
            <a:r>
              <a:rPr lang="pt-BR" sz="1400" dirty="0"/>
              <a:t>Siderúrgicos</a:t>
            </a:r>
          </a:p>
        </p:txBody>
      </p:sp>
      <p:sp>
        <p:nvSpPr>
          <p:cNvPr id="50202" name="CaixaDeTexto 50201"/>
          <p:cNvSpPr txBox="1"/>
          <p:nvPr/>
        </p:nvSpPr>
        <p:spPr>
          <a:xfrm rot="21028396">
            <a:off x="3122023" y="2982429"/>
            <a:ext cx="1170006" cy="334414"/>
          </a:xfrm>
          <a:prstGeom prst="rect">
            <a:avLst/>
          </a:prstGeom>
          <a:noFill/>
          <a:ln>
            <a:noFill/>
          </a:ln>
        </p:spPr>
        <p:txBody>
          <a:bodyPr wrap="square" lIns="72000" tIns="36000" rIns="72000" bIns="36000" rtlCol="0" anchor="t">
            <a:noAutofit/>
          </a:bodyPr>
          <a:lstStyle/>
          <a:p>
            <a:pPr algn="ctr">
              <a:spcAft>
                <a:spcPts val="600"/>
              </a:spcAft>
            </a:pPr>
            <a:r>
              <a:rPr lang="pt-BR" sz="1400" dirty="0"/>
              <a:t>Autopeças</a:t>
            </a:r>
          </a:p>
        </p:txBody>
      </p:sp>
      <p:sp>
        <p:nvSpPr>
          <p:cNvPr id="50203" name="CaixaDeTexto 50202"/>
          <p:cNvSpPr txBox="1"/>
          <p:nvPr/>
        </p:nvSpPr>
        <p:spPr>
          <a:xfrm>
            <a:off x="2535086" y="764704"/>
            <a:ext cx="914400" cy="914400"/>
          </a:xfrm>
          <a:prstGeom prst="rect">
            <a:avLst/>
          </a:prstGeom>
          <a:noFill/>
          <a:ln>
            <a:noFill/>
          </a:ln>
        </p:spPr>
        <p:txBody>
          <a:bodyPr wrap="none" lIns="72000" tIns="36000" rIns="72000" bIns="36000" rtlCol="0" anchor="t">
            <a:noAutofit/>
          </a:bodyPr>
          <a:lstStyle/>
          <a:p>
            <a:pPr algn="ctr">
              <a:spcAft>
                <a:spcPts val="600"/>
              </a:spcAft>
            </a:pPr>
            <a:r>
              <a:rPr lang="pt-BR" sz="1600"/>
              <a:t>‘</a:t>
            </a:r>
            <a:endParaRPr lang="pt-BR" sz="1600" dirty="0" err="1"/>
          </a:p>
        </p:txBody>
      </p:sp>
      <p:sp>
        <p:nvSpPr>
          <p:cNvPr id="113" name="CaixaDeTexto 112"/>
          <p:cNvSpPr txBox="1"/>
          <p:nvPr/>
        </p:nvSpPr>
        <p:spPr>
          <a:xfrm>
            <a:off x="1931158" y="2740183"/>
            <a:ext cx="1224136" cy="324036"/>
          </a:xfrm>
          <a:prstGeom prst="rect">
            <a:avLst/>
          </a:prstGeom>
          <a:noFill/>
          <a:ln>
            <a:noFill/>
          </a:ln>
        </p:spPr>
        <p:txBody>
          <a:bodyPr wrap="square" lIns="72000" tIns="36000" rIns="72000" bIns="36000" rtlCol="0" anchor="t">
            <a:noAutofit/>
          </a:bodyPr>
          <a:lstStyle/>
          <a:p>
            <a:pPr algn="ctr">
              <a:spcAft>
                <a:spcPts val="600"/>
              </a:spcAft>
            </a:pPr>
            <a:r>
              <a:rPr lang="pt-BR" sz="1400" dirty="0"/>
              <a:t>Veículos</a:t>
            </a:r>
          </a:p>
        </p:txBody>
      </p:sp>
      <p:sp>
        <p:nvSpPr>
          <p:cNvPr id="50204" name="Forma livre 50203"/>
          <p:cNvSpPr/>
          <p:nvPr/>
        </p:nvSpPr>
        <p:spPr>
          <a:xfrm rot="21349830">
            <a:off x="2519759" y="1634565"/>
            <a:ext cx="2640649" cy="640658"/>
          </a:xfrm>
          <a:custGeom>
            <a:avLst/>
            <a:gdLst>
              <a:gd name="connsiteX0" fmla="*/ 2682240 w 2682240"/>
              <a:gd name="connsiteY0" fmla="*/ 513520 h 574480"/>
              <a:gd name="connsiteX1" fmla="*/ 1996440 w 2682240"/>
              <a:gd name="connsiteY1" fmla="*/ 132520 h 574480"/>
              <a:gd name="connsiteX2" fmla="*/ 944880 w 2682240"/>
              <a:gd name="connsiteY2" fmla="*/ 25840 h 574480"/>
              <a:gd name="connsiteX3" fmla="*/ 0 w 2682240"/>
              <a:gd name="connsiteY3" fmla="*/ 574480 h 574480"/>
            </a:gdLst>
            <a:ahLst/>
            <a:cxnLst>
              <a:cxn ang="0">
                <a:pos x="connsiteX0" y="connsiteY0"/>
              </a:cxn>
              <a:cxn ang="0">
                <a:pos x="connsiteX1" y="connsiteY1"/>
              </a:cxn>
              <a:cxn ang="0">
                <a:pos x="connsiteX2" y="connsiteY2"/>
              </a:cxn>
              <a:cxn ang="0">
                <a:pos x="connsiteX3" y="connsiteY3"/>
              </a:cxn>
            </a:cxnLst>
            <a:rect l="l" t="t" r="r" b="b"/>
            <a:pathLst>
              <a:path w="2682240" h="574480">
                <a:moveTo>
                  <a:pt x="2682240" y="513520"/>
                </a:moveTo>
                <a:cubicBezTo>
                  <a:pt x="2484120" y="363660"/>
                  <a:pt x="2286000" y="213800"/>
                  <a:pt x="1996440" y="132520"/>
                </a:cubicBezTo>
                <a:cubicBezTo>
                  <a:pt x="1706880" y="51240"/>
                  <a:pt x="1277620" y="-47820"/>
                  <a:pt x="944880" y="25840"/>
                </a:cubicBezTo>
                <a:cubicBezTo>
                  <a:pt x="612140" y="99500"/>
                  <a:pt x="306070" y="336990"/>
                  <a:pt x="0" y="574480"/>
                </a:cubicBezTo>
              </a:path>
            </a:pathLst>
          </a:custGeom>
          <a:ln w="3175">
            <a:solidFill>
              <a:srgbClr val="0070C0"/>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0198" name="Forma livre 50197"/>
          <p:cNvSpPr/>
          <p:nvPr/>
        </p:nvSpPr>
        <p:spPr>
          <a:xfrm>
            <a:off x="271686" y="3385470"/>
            <a:ext cx="1991607" cy="1008112"/>
          </a:xfrm>
          <a:custGeom>
            <a:avLst/>
            <a:gdLst>
              <a:gd name="connsiteX0" fmla="*/ 0 w 1735165"/>
              <a:gd name="connsiteY0" fmla="*/ 1159395 h 1159395"/>
              <a:gd name="connsiteX1" fmla="*/ 1143000 w 1735165"/>
              <a:gd name="connsiteY1" fmla="*/ 976515 h 1159395"/>
              <a:gd name="connsiteX2" fmla="*/ 1661160 w 1735165"/>
              <a:gd name="connsiteY2" fmla="*/ 519315 h 1159395"/>
              <a:gd name="connsiteX3" fmla="*/ 1691640 w 1735165"/>
              <a:gd name="connsiteY3" fmla="*/ 62115 h 1159395"/>
              <a:gd name="connsiteX4" fmla="*/ 1280160 w 1735165"/>
              <a:gd name="connsiteY4" fmla="*/ 16395 h 115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165" h="1159395">
                <a:moveTo>
                  <a:pt x="0" y="1159395"/>
                </a:moveTo>
                <a:cubicBezTo>
                  <a:pt x="433070" y="1121295"/>
                  <a:pt x="866140" y="1083195"/>
                  <a:pt x="1143000" y="976515"/>
                </a:cubicBezTo>
                <a:cubicBezTo>
                  <a:pt x="1419860" y="869835"/>
                  <a:pt x="1569720" y="671715"/>
                  <a:pt x="1661160" y="519315"/>
                </a:cubicBezTo>
                <a:cubicBezTo>
                  <a:pt x="1752600" y="366915"/>
                  <a:pt x="1755140" y="145935"/>
                  <a:pt x="1691640" y="62115"/>
                </a:cubicBezTo>
                <a:cubicBezTo>
                  <a:pt x="1628140" y="-21705"/>
                  <a:pt x="1454150" y="-2655"/>
                  <a:pt x="1280160" y="16395"/>
                </a:cubicBezTo>
              </a:path>
            </a:pathLst>
          </a:custGeom>
          <a:ln w="57150">
            <a:solidFill>
              <a:srgbClr val="00B050"/>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0206" name="Forma livre 50205"/>
          <p:cNvSpPr/>
          <p:nvPr/>
        </p:nvSpPr>
        <p:spPr>
          <a:xfrm>
            <a:off x="9015114" y="3255046"/>
            <a:ext cx="773109" cy="406400"/>
          </a:xfrm>
          <a:custGeom>
            <a:avLst/>
            <a:gdLst>
              <a:gd name="connsiteX0" fmla="*/ 0 w 1409700"/>
              <a:gd name="connsiteY0" fmla="*/ 0 h 406400"/>
              <a:gd name="connsiteX1" fmla="*/ 508000 w 1409700"/>
              <a:gd name="connsiteY1" fmla="*/ 330200 h 406400"/>
              <a:gd name="connsiteX2" fmla="*/ 1409700 w 1409700"/>
              <a:gd name="connsiteY2" fmla="*/ 406400 h 406400"/>
            </a:gdLst>
            <a:ahLst/>
            <a:cxnLst>
              <a:cxn ang="0">
                <a:pos x="connsiteX0" y="connsiteY0"/>
              </a:cxn>
              <a:cxn ang="0">
                <a:pos x="connsiteX1" y="connsiteY1"/>
              </a:cxn>
              <a:cxn ang="0">
                <a:pos x="connsiteX2" y="connsiteY2"/>
              </a:cxn>
            </a:cxnLst>
            <a:rect l="l" t="t" r="r" b="b"/>
            <a:pathLst>
              <a:path w="1409700" h="406400">
                <a:moveTo>
                  <a:pt x="0" y="0"/>
                </a:moveTo>
                <a:cubicBezTo>
                  <a:pt x="136525" y="131233"/>
                  <a:pt x="273050" y="262467"/>
                  <a:pt x="508000" y="330200"/>
                </a:cubicBezTo>
                <a:cubicBezTo>
                  <a:pt x="742950" y="397933"/>
                  <a:pt x="1409700" y="406400"/>
                  <a:pt x="1409700" y="406400"/>
                </a:cubicBezTo>
              </a:path>
            </a:pathLst>
          </a:custGeom>
          <a:ln w="57150">
            <a:solidFill>
              <a:srgbClr val="00B050"/>
            </a:solidFill>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5020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4694" y="1801293"/>
            <a:ext cx="1763190" cy="104714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20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44" y="2084849"/>
            <a:ext cx="1621149" cy="104681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20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0931" y="2521373"/>
            <a:ext cx="1717440" cy="119232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210" name="Texto explicativo retangular 50209"/>
          <p:cNvSpPr/>
          <p:nvPr/>
        </p:nvSpPr>
        <p:spPr>
          <a:xfrm>
            <a:off x="997071" y="1457433"/>
            <a:ext cx="1001634" cy="457959"/>
          </a:xfrm>
          <a:prstGeom prst="wedgeRectCallout">
            <a:avLst>
              <a:gd name="adj1" fmla="val 75739"/>
              <a:gd name="adj2" fmla="val 113318"/>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dirty="0"/>
              <a:t>Mercado final</a:t>
            </a:r>
          </a:p>
        </p:txBody>
      </p:sp>
      <p:sp>
        <p:nvSpPr>
          <p:cNvPr id="33" name="Título 1"/>
          <p:cNvSpPr>
            <a:spLocks noGrp="1"/>
          </p:cNvSpPr>
          <p:nvPr>
            <p:ph type="title"/>
          </p:nvPr>
        </p:nvSpPr>
        <p:spPr>
          <a:xfrm>
            <a:off x="167679" y="126504"/>
            <a:ext cx="9505950" cy="637364"/>
          </a:xfrm>
        </p:spPr>
        <p:txBody>
          <a:bodyPr/>
          <a:lstStyle/>
          <a:p>
            <a:r>
              <a:rPr lang="pt-BR" dirty="0"/>
              <a:t>Tipo de carga e periodicidade: Para cada tipo de carga, há uma dinâmica particular do mercado de </a:t>
            </a:r>
            <a:r>
              <a:rPr lang="pt-BR" i="1" dirty="0" err="1"/>
              <a:t>shipping</a:t>
            </a:r>
            <a:r>
              <a:rPr lang="pt-BR" dirty="0"/>
              <a:t>  (1/2)</a:t>
            </a:r>
          </a:p>
        </p:txBody>
      </p:sp>
      <p:sp>
        <p:nvSpPr>
          <p:cNvPr id="31" name="CaixaDeTexto 46"/>
          <p:cNvSpPr txBox="1">
            <a:spLocks noChangeArrowheads="1"/>
          </p:cNvSpPr>
          <p:nvPr/>
        </p:nvSpPr>
        <p:spPr bwMode="auto">
          <a:xfrm>
            <a:off x="55662" y="5877368"/>
            <a:ext cx="339177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i="1" dirty="0">
                <a:solidFill>
                  <a:srgbClr val="FF0000"/>
                </a:solidFill>
              </a:rPr>
              <a:t> Baixo</a:t>
            </a:r>
          </a:p>
        </p:txBody>
      </p:sp>
      <p:sp>
        <p:nvSpPr>
          <p:cNvPr id="32" name="CaixaDeTexto 46"/>
          <p:cNvSpPr txBox="1">
            <a:spLocks noChangeArrowheads="1"/>
          </p:cNvSpPr>
          <p:nvPr/>
        </p:nvSpPr>
        <p:spPr bwMode="auto">
          <a:xfrm>
            <a:off x="55662" y="6142196"/>
            <a:ext cx="339177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i="1" dirty="0">
                <a:solidFill>
                  <a:srgbClr val="FF0000"/>
                </a:solidFill>
              </a:rPr>
              <a:t> Alta</a:t>
            </a:r>
          </a:p>
        </p:txBody>
      </p:sp>
      <p:sp>
        <p:nvSpPr>
          <p:cNvPr id="36" name="CaixaDeTexto 48"/>
          <p:cNvSpPr txBox="1">
            <a:spLocks noChangeArrowheads="1"/>
          </p:cNvSpPr>
          <p:nvPr/>
        </p:nvSpPr>
        <p:spPr bwMode="auto">
          <a:xfrm>
            <a:off x="6396451" y="5877368"/>
            <a:ext cx="3391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i="1" dirty="0">
                <a:solidFill>
                  <a:srgbClr val="FF0000"/>
                </a:solidFill>
              </a:rPr>
              <a:t>Alto</a:t>
            </a:r>
          </a:p>
        </p:txBody>
      </p:sp>
      <p:sp>
        <p:nvSpPr>
          <p:cNvPr id="37" name="CaixaDeTexto 50"/>
          <p:cNvSpPr txBox="1">
            <a:spLocks noChangeArrowheads="1"/>
          </p:cNvSpPr>
          <p:nvPr/>
        </p:nvSpPr>
        <p:spPr bwMode="auto">
          <a:xfrm>
            <a:off x="697026" y="6516194"/>
            <a:ext cx="1028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dirty="0"/>
              <a:t>TRAMP</a:t>
            </a:r>
          </a:p>
        </p:txBody>
      </p:sp>
      <p:sp>
        <p:nvSpPr>
          <p:cNvPr id="38" name="CaixaDeTexto 51"/>
          <p:cNvSpPr txBox="1">
            <a:spLocks noChangeArrowheads="1"/>
          </p:cNvSpPr>
          <p:nvPr/>
        </p:nvSpPr>
        <p:spPr bwMode="auto">
          <a:xfrm>
            <a:off x="2218410" y="6516194"/>
            <a:ext cx="2329727"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dirty="0"/>
              <a:t>ESPECIALIZADO</a:t>
            </a:r>
          </a:p>
        </p:txBody>
      </p:sp>
      <p:sp>
        <p:nvSpPr>
          <p:cNvPr id="39" name="CaixaDeTexto 52"/>
          <p:cNvSpPr txBox="1">
            <a:spLocks noChangeArrowheads="1"/>
          </p:cNvSpPr>
          <p:nvPr/>
        </p:nvSpPr>
        <p:spPr bwMode="auto">
          <a:xfrm>
            <a:off x="4926785" y="6516194"/>
            <a:ext cx="216313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dirty="0"/>
              <a:t>LINER</a:t>
            </a:r>
          </a:p>
        </p:txBody>
      </p:sp>
      <p:sp>
        <p:nvSpPr>
          <p:cNvPr id="40" name="CaixaDeTexto 53"/>
          <p:cNvSpPr txBox="1">
            <a:spLocks noChangeArrowheads="1"/>
          </p:cNvSpPr>
          <p:nvPr/>
        </p:nvSpPr>
        <p:spPr bwMode="auto">
          <a:xfrm>
            <a:off x="7759491" y="6453336"/>
            <a:ext cx="2163132" cy="29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altLang="pt-BR" sz="1200" b="1" dirty="0"/>
              <a:t>AÉREO</a:t>
            </a:r>
          </a:p>
          <a:p>
            <a:pPr eaLnBrk="1" hangingPunct="1"/>
            <a:r>
              <a:rPr lang="pt-BR" altLang="pt-BR" sz="1200" b="1" dirty="0"/>
              <a:t>LTL (</a:t>
            </a:r>
            <a:r>
              <a:rPr lang="pt-BR" altLang="pt-BR" sz="1200" b="1" dirty="0" err="1"/>
              <a:t>less</a:t>
            </a:r>
            <a:r>
              <a:rPr lang="pt-BR" altLang="pt-BR" sz="1200" b="1" dirty="0"/>
              <a:t> </a:t>
            </a:r>
            <a:r>
              <a:rPr lang="pt-BR" altLang="pt-BR" sz="1200" b="1" dirty="0" err="1"/>
              <a:t>than</a:t>
            </a:r>
            <a:r>
              <a:rPr lang="pt-BR" altLang="pt-BR" sz="1200" b="1" dirty="0"/>
              <a:t> </a:t>
            </a:r>
            <a:r>
              <a:rPr lang="pt-BR" altLang="pt-BR" sz="1200" b="1" dirty="0" err="1"/>
              <a:t>load</a:t>
            </a:r>
            <a:r>
              <a:rPr lang="pt-BR" altLang="pt-BR" sz="1200" b="1" dirty="0"/>
              <a:t>)</a:t>
            </a:r>
          </a:p>
        </p:txBody>
      </p:sp>
      <p:sp>
        <p:nvSpPr>
          <p:cNvPr id="41" name="Seta para a esquerda e para a direita 40"/>
          <p:cNvSpPr/>
          <p:nvPr/>
        </p:nvSpPr>
        <p:spPr>
          <a:xfrm>
            <a:off x="1603487" y="6615734"/>
            <a:ext cx="848594" cy="125634"/>
          </a:xfrm>
          <a:prstGeom prst="lef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p>
        </p:txBody>
      </p:sp>
      <p:sp>
        <p:nvSpPr>
          <p:cNvPr id="42" name="Seta para a esquerda e para a direita 41"/>
          <p:cNvSpPr/>
          <p:nvPr/>
        </p:nvSpPr>
        <p:spPr>
          <a:xfrm>
            <a:off x="4515569" y="6615734"/>
            <a:ext cx="845990" cy="125634"/>
          </a:xfrm>
          <a:prstGeom prst="lef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p>
        </p:txBody>
      </p:sp>
      <p:sp>
        <p:nvSpPr>
          <p:cNvPr id="43" name="Seta para a esquerda e para a direita 42"/>
          <p:cNvSpPr/>
          <p:nvPr/>
        </p:nvSpPr>
        <p:spPr>
          <a:xfrm>
            <a:off x="6856246" y="6615734"/>
            <a:ext cx="845990" cy="125634"/>
          </a:xfrm>
          <a:prstGeom prst="lef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800" b="1"/>
          </a:p>
        </p:txBody>
      </p:sp>
      <p:sp>
        <p:nvSpPr>
          <p:cNvPr id="45" name="CaixaDeTexto 46"/>
          <p:cNvSpPr txBox="1">
            <a:spLocks noChangeArrowheads="1"/>
          </p:cNvSpPr>
          <p:nvPr/>
        </p:nvSpPr>
        <p:spPr bwMode="auto">
          <a:xfrm>
            <a:off x="3083072" y="6093296"/>
            <a:ext cx="3775540"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dirty="0">
                <a:solidFill>
                  <a:schemeClr val="accent1">
                    <a:lumMod val="25000"/>
                  </a:schemeClr>
                </a:solidFill>
              </a:rPr>
              <a:t> Influência do frete na competitividade</a:t>
            </a:r>
          </a:p>
        </p:txBody>
      </p:sp>
      <p:sp>
        <p:nvSpPr>
          <p:cNvPr id="46" name="CaixaDeTexto 46"/>
          <p:cNvSpPr txBox="1">
            <a:spLocks noChangeArrowheads="1"/>
          </p:cNvSpPr>
          <p:nvPr/>
        </p:nvSpPr>
        <p:spPr bwMode="auto">
          <a:xfrm>
            <a:off x="6396451" y="6156926"/>
            <a:ext cx="339177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i="1" dirty="0">
                <a:solidFill>
                  <a:srgbClr val="FF0000"/>
                </a:solidFill>
              </a:rPr>
              <a:t> Baixa</a:t>
            </a:r>
          </a:p>
        </p:txBody>
      </p:sp>
      <p:cxnSp>
        <p:nvCxnSpPr>
          <p:cNvPr id="35" name="Conector de seta reta 34"/>
          <p:cNvCxnSpPr/>
          <p:nvPr/>
        </p:nvCxnSpPr>
        <p:spPr>
          <a:xfrm>
            <a:off x="2412552" y="6031082"/>
            <a:ext cx="5321498" cy="0"/>
          </a:xfrm>
          <a:prstGeom prst="straightConnector1">
            <a:avLst/>
          </a:prstGeom>
          <a:noFill/>
          <a:ln>
            <a:solidFill>
              <a:schemeClr val="tx1">
                <a:lumMod val="95000"/>
                <a:lumOff val="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Conector de seta reta 43"/>
          <p:cNvCxnSpPr/>
          <p:nvPr/>
        </p:nvCxnSpPr>
        <p:spPr>
          <a:xfrm>
            <a:off x="2412552" y="6309320"/>
            <a:ext cx="5321498" cy="0"/>
          </a:xfrm>
          <a:prstGeom prst="straightConnector1">
            <a:avLst/>
          </a:prstGeom>
          <a:noFill/>
          <a:ln>
            <a:solidFill>
              <a:schemeClr val="tx1">
                <a:lumMod val="95000"/>
                <a:lumOff val="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7" name="Conector de seta reta 46"/>
          <p:cNvCxnSpPr/>
          <p:nvPr/>
        </p:nvCxnSpPr>
        <p:spPr>
          <a:xfrm>
            <a:off x="2412552" y="5735794"/>
            <a:ext cx="5321498" cy="0"/>
          </a:xfrm>
          <a:prstGeom prst="straightConnector1">
            <a:avLst/>
          </a:prstGeom>
          <a:noFill/>
          <a:ln>
            <a:solidFill>
              <a:schemeClr val="tx1">
                <a:lumMod val="95000"/>
                <a:lumOff val="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8" name="CaixaDeTexto 46"/>
          <p:cNvSpPr txBox="1">
            <a:spLocks noChangeArrowheads="1"/>
          </p:cNvSpPr>
          <p:nvPr/>
        </p:nvSpPr>
        <p:spPr bwMode="auto">
          <a:xfrm>
            <a:off x="7184454" y="5605334"/>
            <a:ext cx="209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i="1" dirty="0">
                <a:solidFill>
                  <a:srgbClr val="FF0000"/>
                </a:solidFill>
              </a:rPr>
              <a:t> Pequenos </a:t>
            </a:r>
          </a:p>
        </p:txBody>
      </p:sp>
      <p:sp>
        <p:nvSpPr>
          <p:cNvPr id="49" name="CaixaDeTexto 46"/>
          <p:cNvSpPr txBox="1">
            <a:spLocks noChangeArrowheads="1"/>
          </p:cNvSpPr>
          <p:nvPr/>
        </p:nvSpPr>
        <p:spPr bwMode="auto">
          <a:xfrm>
            <a:off x="3383061" y="5805264"/>
            <a:ext cx="339177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dirty="0">
                <a:solidFill>
                  <a:schemeClr val="accent1">
                    <a:lumMod val="25000"/>
                  </a:schemeClr>
                </a:solidFill>
              </a:rPr>
              <a:t> Valor agregado</a:t>
            </a:r>
          </a:p>
        </p:txBody>
      </p:sp>
      <p:sp>
        <p:nvSpPr>
          <p:cNvPr id="50" name="CaixaDeTexto 46"/>
          <p:cNvSpPr txBox="1">
            <a:spLocks noChangeArrowheads="1"/>
          </p:cNvSpPr>
          <p:nvPr/>
        </p:nvSpPr>
        <p:spPr bwMode="auto">
          <a:xfrm>
            <a:off x="3216618" y="5517232"/>
            <a:ext cx="339177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dirty="0">
                <a:solidFill>
                  <a:schemeClr val="accent1">
                    <a:lumMod val="25000"/>
                  </a:schemeClr>
                </a:solidFill>
              </a:rPr>
              <a:t> Tamanho dos lotes</a:t>
            </a:r>
          </a:p>
        </p:txBody>
      </p:sp>
      <p:sp>
        <p:nvSpPr>
          <p:cNvPr id="51" name="CaixaDeTexto 46"/>
          <p:cNvSpPr txBox="1">
            <a:spLocks noChangeArrowheads="1"/>
          </p:cNvSpPr>
          <p:nvPr/>
        </p:nvSpPr>
        <p:spPr bwMode="auto">
          <a:xfrm>
            <a:off x="55662" y="5605334"/>
            <a:ext cx="3391772" cy="1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altLang="pt-BR" sz="1200" b="1" i="1" dirty="0">
                <a:solidFill>
                  <a:srgbClr val="FF0000"/>
                </a:solidFill>
              </a:rPr>
              <a:t> Grandes</a:t>
            </a:r>
          </a:p>
        </p:txBody>
      </p:sp>
      <p:pic>
        <p:nvPicPr>
          <p:cNvPr id="522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5636" y="3713424"/>
            <a:ext cx="547630" cy="506038"/>
          </a:xfrm>
          <a:prstGeom prst="ellipse">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35891" y="2671113"/>
            <a:ext cx="558445" cy="529381"/>
          </a:xfrm>
          <a:prstGeom prst="ellipse">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12404" y="1801293"/>
            <a:ext cx="592190" cy="569080"/>
          </a:xfrm>
          <a:prstGeom prst="ellipse">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5" name="Elipse 54"/>
          <p:cNvSpPr/>
          <p:nvPr/>
        </p:nvSpPr>
        <p:spPr>
          <a:xfrm>
            <a:off x="5179577" y="2318257"/>
            <a:ext cx="198981" cy="198981"/>
          </a:xfrm>
          <a:prstGeom prst="ellips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6" name="Elipse 55"/>
          <p:cNvSpPr/>
          <p:nvPr/>
        </p:nvSpPr>
        <p:spPr>
          <a:xfrm>
            <a:off x="8915622" y="3194410"/>
            <a:ext cx="198981" cy="198981"/>
          </a:xfrm>
          <a:prstGeom prst="ellipse">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pic>
        <p:nvPicPr>
          <p:cNvPr id="522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2212" y="3149636"/>
            <a:ext cx="589096" cy="57754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o explicativo retangular 58"/>
          <p:cNvSpPr/>
          <p:nvPr/>
        </p:nvSpPr>
        <p:spPr>
          <a:xfrm>
            <a:off x="1347014" y="4594076"/>
            <a:ext cx="1001634" cy="457959"/>
          </a:xfrm>
          <a:prstGeom prst="wedgeRectCallout">
            <a:avLst>
              <a:gd name="adj1" fmla="val 79153"/>
              <a:gd name="adj2" fmla="val -137169"/>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dirty="0"/>
              <a:t>Matéria prima</a:t>
            </a:r>
          </a:p>
        </p:txBody>
      </p:sp>
      <p:pic>
        <p:nvPicPr>
          <p:cNvPr id="522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69109" y="963255"/>
            <a:ext cx="959077" cy="942682"/>
          </a:xfrm>
          <a:prstGeom prst="ellipse">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3</a:t>
            </a:fld>
            <a:endParaRPr lang="pt-BR" sz="600" noProof="0"/>
          </a:p>
        </p:txBody>
      </p:sp>
    </p:spTree>
    <p:extLst>
      <p:ext uri="{BB962C8B-B14F-4D97-AF65-F5344CB8AC3E}">
        <p14:creationId xmlns:p14="http://schemas.microsoft.com/office/powerpoint/2010/main" val="3878918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98512"/>
            <a:ext cx="9134542" cy="637364"/>
          </a:xfrm>
        </p:spPr>
        <p:txBody>
          <a:bodyPr/>
          <a:lstStyle/>
          <a:p>
            <a:r>
              <a:rPr lang="pt-BR" dirty="0">
                <a:solidFill>
                  <a:schemeClr val="accent3">
                    <a:lumMod val="50000"/>
                  </a:schemeClr>
                </a:solidFill>
              </a:rPr>
              <a:t>Demolição </a:t>
            </a:r>
            <a:r>
              <a:rPr lang="pt-BR" dirty="0"/>
              <a:t>é a alternativa para o investidor melhorar sua liquidez e re</a:t>
            </a:r>
            <a:r>
              <a:rPr lang="pt-BR" dirty="0">
                <a:solidFill>
                  <a:schemeClr val="accent3">
                    <a:lumMod val="50000"/>
                  </a:schemeClr>
                </a:solidFill>
              </a:rPr>
              <a:t>duz a oferta</a:t>
            </a:r>
            <a:r>
              <a:rPr lang="pt-BR" dirty="0"/>
              <a:t>. Exemplo de quebra de navios nas praias de Bangladesh</a:t>
            </a:r>
          </a:p>
        </p:txBody>
      </p:sp>
      <p:pic>
        <p:nvPicPr>
          <p:cNvPr id="67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3"/>
          <a:stretch/>
        </p:blipFill>
        <p:spPr bwMode="auto">
          <a:xfrm>
            <a:off x="396492" y="1055482"/>
            <a:ext cx="4536504" cy="266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178" b="600"/>
          <a:stretch/>
        </p:blipFill>
        <p:spPr bwMode="auto">
          <a:xfrm>
            <a:off x="5200374" y="1055482"/>
            <a:ext cx="4483278" cy="266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9231" b="6473"/>
          <a:stretch/>
        </p:blipFill>
        <p:spPr bwMode="auto">
          <a:xfrm>
            <a:off x="385511" y="4079818"/>
            <a:ext cx="4536504" cy="266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5310" b="7619"/>
          <a:stretch/>
        </p:blipFill>
        <p:spPr bwMode="auto">
          <a:xfrm>
            <a:off x="5198431" y="4007300"/>
            <a:ext cx="4482403" cy="273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o 6"/>
          <p:cNvGrpSpPr/>
          <p:nvPr/>
        </p:nvGrpSpPr>
        <p:grpSpPr>
          <a:xfrm>
            <a:off x="9051340" y="309740"/>
            <a:ext cx="790342" cy="728197"/>
            <a:chOff x="3391676" y="1916832"/>
            <a:chExt cx="3290887" cy="3032125"/>
          </a:xfrm>
        </p:grpSpPr>
        <p:sp>
          <p:nvSpPr>
            <p:cNvPr id="8"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9"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0"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1"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grpSp>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30</a:t>
            </a:fld>
            <a:endParaRPr lang="pt-BR" sz="600" noProof="0"/>
          </a:p>
        </p:txBody>
      </p:sp>
    </p:spTree>
    <p:extLst>
      <p:ext uri="{BB962C8B-B14F-4D97-AF65-F5344CB8AC3E}">
        <p14:creationId xmlns:p14="http://schemas.microsoft.com/office/powerpoint/2010/main" val="1864441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661" y="251050"/>
            <a:ext cx="9444377" cy="637364"/>
          </a:xfrm>
        </p:spPr>
        <p:txBody>
          <a:bodyPr/>
          <a:lstStyle/>
          <a:p>
            <a:r>
              <a:rPr lang="pt-BR" dirty="0"/>
              <a:t>Algumas decisões operacionais podem, em menor grau, </a:t>
            </a:r>
            <a:r>
              <a:rPr lang="pt-BR" dirty="0">
                <a:solidFill>
                  <a:srgbClr val="C00000"/>
                </a:solidFill>
              </a:rPr>
              <a:t>minimizar</a:t>
            </a:r>
            <a:r>
              <a:rPr lang="pt-BR" dirty="0"/>
              <a:t> o problema da  </a:t>
            </a:r>
            <a:r>
              <a:rPr lang="pt-BR" dirty="0">
                <a:solidFill>
                  <a:srgbClr val="C00000"/>
                </a:solidFill>
              </a:rPr>
              <a:t>sobre oferta: </a:t>
            </a:r>
            <a:r>
              <a:rPr lang="pt-BR" dirty="0" err="1"/>
              <a:t>lay-up</a:t>
            </a:r>
            <a:r>
              <a:rPr lang="pt-BR" dirty="0"/>
              <a:t> de navios</a:t>
            </a: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2" y="1124745"/>
            <a:ext cx="494037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40" r="12740"/>
          <a:stretch/>
        </p:blipFill>
        <p:spPr bwMode="auto">
          <a:xfrm>
            <a:off x="3483429" y="1124745"/>
            <a:ext cx="6270171"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 explicativo em forma de nuvem 2"/>
          <p:cNvSpPr/>
          <p:nvPr/>
        </p:nvSpPr>
        <p:spPr>
          <a:xfrm>
            <a:off x="6824413" y="980728"/>
            <a:ext cx="2232248" cy="1292719"/>
          </a:xfrm>
          <a:prstGeom prst="cloudCallout">
            <a:avLst>
              <a:gd name="adj1" fmla="val -81966"/>
              <a:gd name="adj2" fmla="val 87136"/>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Me acorda quando o mercado melhorar...</a:t>
            </a:r>
            <a:endParaRPr lang="pt-BR" sz="1600" dirty="0">
              <a:solidFill>
                <a:schemeClr val="tx1"/>
              </a:solidFill>
            </a:endParaRPr>
          </a:p>
        </p:txBody>
      </p:sp>
      <p:sp>
        <p:nvSpPr>
          <p:cNvPr id="7" name="Texto explicativo retangular 6"/>
          <p:cNvSpPr/>
          <p:nvPr/>
        </p:nvSpPr>
        <p:spPr>
          <a:xfrm>
            <a:off x="4088110" y="3933056"/>
            <a:ext cx="5112568" cy="2855438"/>
          </a:xfrm>
          <a:prstGeom prst="wedgeRectCallout">
            <a:avLst>
              <a:gd name="adj1" fmla="val -55810"/>
              <a:gd name="adj2" fmla="val -35046"/>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endParaRPr lang="pt-BR" sz="1400" dirty="0"/>
          </a:p>
        </p:txBody>
      </p:sp>
      <p:pic>
        <p:nvPicPr>
          <p:cNvPr id="66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404" y="3980182"/>
            <a:ext cx="441601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o 7"/>
          <p:cNvGrpSpPr/>
          <p:nvPr/>
        </p:nvGrpSpPr>
        <p:grpSpPr>
          <a:xfrm>
            <a:off x="9051340" y="324539"/>
            <a:ext cx="790342" cy="728197"/>
            <a:chOff x="3391676" y="1916832"/>
            <a:chExt cx="3290887" cy="3032125"/>
          </a:xfrm>
        </p:grpSpPr>
        <p:sp>
          <p:nvSpPr>
            <p:cNvPr id="9"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0"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1"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2"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gr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31</a:t>
            </a:fld>
            <a:endParaRPr lang="pt-BR" sz="600" noProof="0"/>
          </a:p>
        </p:txBody>
      </p:sp>
      <p:sp>
        <p:nvSpPr>
          <p:cNvPr id="14" name="Retângulo 13">
            <a:extLst>
              <a:ext uri="{FF2B5EF4-FFF2-40B4-BE49-F238E27FC236}">
                <a16:creationId xmlns:a16="http://schemas.microsoft.com/office/drawing/2014/main" id="{3D1A4909-5FEA-496C-8045-D3AE31599AB3}"/>
              </a:ext>
            </a:extLst>
          </p:cNvPr>
          <p:cNvSpPr/>
          <p:nvPr/>
        </p:nvSpPr>
        <p:spPr>
          <a:xfrm>
            <a:off x="8734026" y="10983"/>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126042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26504"/>
            <a:ext cx="9209010" cy="637364"/>
          </a:xfrm>
        </p:spPr>
        <p:txBody>
          <a:bodyPr/>
          <a:lstStyle/>
          <a:p>
            <a:r>
              <a:rPr lang="pt-BR" dirty="0"/>
              <a:t>Algumas decisões operacionais podem, em menor grau, </a:t>
            </a:r>
            <a:r>
              <a:rPr lang="pt-BR" dirty="0">
                <a:solidFill>
                  <a:srgbClr val="C00000"/>
                </a:solidFill>
              </a:rPr>
              <a:t>minimizar </a:t>
            </a:r>
            <a:r>
              <a:rPr lang="pt-BR" dirty="0"/>
              <a:t>o problema da  </a:t>
            </a:r>
            <a:r>
              <a:rPr lang="pt-BR" dirty="0">
                <a:solidFill>
                  <a:srgbClr val="C00000"/>
                </a:solidFill>
              </a:rPr>
              <a:t>sobre oferta: </a:t>
            </a:r>
            <a:r>
              <a:rPr lang="pt-BR" dirty="0" err="1"/>
              <a:t>slow-steaming</a:t>
            </a:r>
            <a:endParaRPr lang="pt-BR" dirty="0"/>
          </a:p>
        </p:txBody>
      </p:sp>
      <p:pic>
        <p:nvPicPr>
          <p:cNvPr id="542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256" b="13591"/>
          <a:stretch/>
        </p:blipFill>
        <p:spPr bwMode="auto">
          <a:xfrm>
            <a:off x="1502418" y="3353514"/>
            <a:ext cx="7128792" cy="345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riângulo isósceles 6"/>
          <p:cNvSpPr/>
          <p:nvPr/>
        </p:nvSpPr>
        <p:spPr>
          <a:xfrm rot="10800000">
            <a:off x="1855862" y="3321841"/>
            <a:ext cx="7272808" cy="107158"/>
          </a:xfrm>
          <a:prstGeom prst="triangle">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buFont typeface="Arial" pitchFamily="34" charset="0"/>
              <a:buChar char="•"/>
            </a:pPr>
            <a:endParaRPr lang="pt-BR" dirty="0">
              <a:solidFill>
                <a:schemeClr val="tx1"/>
              </a:solidFill>
            </a:endParaRPr>
          </a:p>
        </p:txBody>
      </p:sp>
      <p:pic>
        <p:nvPicPr>
          <p:cNvPr id="593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645" r="13998"/>
          <a:stretch/>
        </p:blipFill>
        <p:spPr bwMode="auto">
          <a:xfrm>
            <a:off x="1750597" y="893129"/>
            <a:ext cx="7378073" cy="241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 explicativo retangular com cantos arredondados 3"/>
          <p:cNvSpPr/>
          <p:nvPr/>
        </p:nvSpPr>
        <p:spPr>
          <a:xfrm>
            <a:off x="8336582" y="3913129"/>
            <a:ext cx="1440160" cy="1866962"/>
          </a:xfrm>
          <a:prstGeom prst="wedgeRoundRectCallout">
            <a:avLst>
              <a:gd name="adj1" fmla="val -92871"/>
              <a:gd name="adj2" fmla="val 11878"/>
              <a:gd name="adj3" fmla="val 1666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Até a crise do </a:t>
            </a:r>
            <a:r>
              <a:rPr lang="pt-BR" sz="1400" dirty="0" err="1"/>
              <a:t>Coronavirus</a:t>
            </a:r>
            <a:r>
              <a:rPr lang="pt-BR" sz="1400" dirty="0"/>
              <a:t> os custos diários de combustível eram maiores que o custos de aluguel do  navio</a:t>
            </a:r>
          </a:p>
        </p:txBody>
      </p:sp>
      <p:sp>
        <p:nvSpPr>
          <p:cNvPr id="9" name="Texto explicativo retangular com cantos arredondados 8"/>
          <p:cNvSpPr/>
          <p:nvPr/>
        </p:nvSpPr>
        <p:spPr>
          <a:xfrm>
            <a:off x="8336582" y="2050742"/>
            <a:ext cx="1280838" cy="508690"/>
          </a:xfrm>
          <a:prstGeom prst="wedgeRoundRectCallout">
            <a:avLst>
              <a:gd name="adj1" fmla="val -135354"/>
              <a:gd name="adj2" fmla="val -16975"/>
              <a:gd name="adj3" fmla="val 1666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dirty="0"/>
              <a:t>Preço do petróleo em ascensão</a:t>
            </a:r>
            <a:endParaRPr lang="pt-BR" sz="1200" dirty="0">
              <a:solidFill>
                <a:schemeClr val="tx1"/>
              </a:solidFill>
            </a:endParaRPr>
          </a:p>
        </p:txBody>
      </p:sp>
      <p:sp>
        <p:nvSpPr>
          <p:cNvPr id="10" name="CaixaDeTexto 9"/>
          <p:cNvSpPr txBox="1"/>
          <p:nvPr/>
        </p:nvSpPr>
        <p:spPr>
          <a:xfrm>
            <a:off x="8095493" y="6528218"/>
            <a:ext cx="1808935" cy="357166"/>
          </a:xfrm>
          <a:prstGeom prst="rect">
            <a:avLst/>
          </a:prstGeom>
          <a:noFill/>
          <a:ln>
            <a:noFill/>
          </a:ln>
        </p:spPr>
        <p:txBody>
          <a:bodyPr wrap="none" lIns="72000" tIns="36000" rIns="72000" bIns="36000" rtlCol="0" anchor="b">
            <a:noAutofit/>
          </a:bodyPr>
          <a:lstStyle/>
          <a:p>
            <a:pPr algn="r">
              <a:spcAft>
                <a:spcPts val="600"/>
              </a:spcAft>
            </a:pPr>
            <a:r>
              <a:rPr lang="en-US" sz="900" dirty="0" err="1"/>
              <a:t>Fonte</a:t>
            </a:r>
            <a:r>
              <a:rPr lang="en-US" sz="900" dirty="0"/>
              <a:t>: </a:t>
            </a:r>
            <a:r>
              <a:rPr lang="en-US" sz="900" dirty="0" err="1"/>
              <a:t>Wartsilla</a:t>
            </a:r>
            <a:r>
              <a:rPr lang="en-US" sz="900" dirty="0"/>
              <a:t>, Clarkson Research</a:t>
            </a:r>
            <a:endParaRPr lang="pt-BR" sz="900" dirty="0" err="1"/>
          </a:p>
        </p:txBody>
      </p:sp>
      <p:sp>
        <p:nvSpPr>
          <p:cNvPr id="3" name="Pentágono 2"/>
          <p:cNvSpPr/>
          <p:nvPr/>
        </p:nvSpPr>
        <p:spPr>
          <a:xfrm>
            <a:off x="271686" y="893129"/>
            <a:ext cx="1152128" cy="2315227"/>
          </a:xfrm>
          <a:prstGeom prst="homePlate">
            <a:avLst>
              <a:gd name="adj" fmla="val 8007"/>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Evolução dos preços do “bunker”</a:t>
            </a:r>
            <a:endParaRPr lang="pt-BR" sz="1600" dirty="0">
              <a:solidFill>
                <a:schemeClr val="tx1"/>
              </a:solidFill>
            </a:endParaRPr>
          </a:p>
        </p:txBody>
      </p:sp>
      <p:sp>
        <p:nvSpPr>
          <p:cNvPr id="14" name="Pentágono 13"/>
          <p:cNvSpPr/>
          <p:nvPr/>
        </p:nvSpPr>
        <p:spPr>
          <a:xfrm>
            <a:off x="261966" y="3515189"/>
            <a:ext cx="1152128" cy="3191611"/>
          </a:xfrm>
          <a:prstGeom prst="homePlate">
            <a:avLst>
              <a:gd name="adj" fmla="val 8007"/>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Custo de operação: Bunker x Aluguel do navio</a:t>
            </a:r>
            <a:endParaRPr lang="pt-BR" sz="1600" dirty="0">
              <a:solidFill>
                <a:schemeClr val="tx1"/>
              </a:solidFill>
            </a:endParaRPr>
          </a:p>
        </p:txBody>
      </p:sp>
      <p:sp>
        <p:nvSpPr>
          <p:cNvPr id="8" name="Retângulo de cantos arredondados 7"/>
          <p:cNvSpPr/>
          <p:nvPr/>
        </p:nvSpPr>
        <p:spPr>
          <a:xfrm>
            <a:off x="7011410" y="3638211"/>
            <a:ext cx="1055054" cy="936104"/>
          </a:xfrm>
          <a:prstGeom prst="round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Bunkers 55% a mais que o navio?</a:t>
            </a:r>
            <a:endParaRPr lang="pt-BR" sz="1400" dirty="0">
              <a:solidFill>
                <a:schemeClr val="tx1"/>
              </a:solidFill>
            </a:endParaRPr>
          </a:p>
        </p:txBody>
      </p:sp>
      <p:sp>
        <p:nvSpPr>
          <p:cNvPr id="16" name="Retângulo de cantos arredondados 15"/>
          <p:cNvSpPr/>
          <p:nvPr/>
        </p:nvSpPr>
        <p:spPr>
          <a:xfrm>
            <a:off x="5576411" y="4293096"/>
            <a:ext cx="1055054" cy="936104"/>
          </a:xfrm>
          <a:prstGeom prst="round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Navio 3x mais que o bunker</a:t>
            </a:r>
            <a:endParaRPr lang="pt-BR" sz="1400" dirty="0">
              <a:solidFill>
                <a:schemeClr val="tx1"/>
              </a:solidFill>
            </a:endParaRPr>
          </a:p>
        </p:txBody>
      </p:sp>
      <p:sp>
        <p:nvSpPr>
          <p:cNvPr id="11" name="CaixaDeTexto 10"/>
          <p:cNvSpPr txBox="1"/>
          <p:nvPr/>
        </p:nvSpPr>
        <p:spPr>
          <a:xfrm>
            <a:off x="2935981" y="3913129"/>
            <a:ext cx="1812979" cy="275407"/>
          </a:xfrm>
          <a:prstGeom prst="rect">
            <a:avLst/>
          </a:prstGeom>
          <a:solidFill>
            <a:schemeClr val="bg1"/>
          </a:solidFill>
          <a:ln>
            <a:noFill/>
          </a:ln>
        </p:spPr>
        <p:txBody>
          <a:bodyPr wrap="square" lIns="72000" tIns="36000" rIns="72000" bIns="36000" rtlCol="0" anchor="ctr">
            <a:noAutofit/>
          </a:bodyPr>
          <a:lstStyle/>
          <a:p>
            <a:pPr>
              <a:spcAft>
                <a:spcPts val="600"/>
              </a:spcAft>
            </a:pPr>
            <a:r>
              <a:rPr lang="pt-BR" sz="1400" b="1" dirty="0"/>
              <a:t>Custo Bunkers</a:t>
            </a:r>
          </a:p>
        </p:txBody>
      </p:sp>
      <p:sp>
        <p:nvSpPr>
          <p:cNvPr id="18" name="CaixaDeTexto 17"/>
          <p:cNvSpPr txBox="1"/>
          <p:nvPr/>
        </p:nvSpPr>
        <p:spPr>
          <a:xfrm>
            <a:off x="2935982" y="4208463"/>
            <a:ext cx="1812979" cy="288032"/>
          </a:xfrm>
          <a:prstGeom prst="rect">
            <a:avLst/>
          </a:prstGeom>
          <a:solidFill>
            <a:schemeClr val="bg1"/>
          </a:solidFill>
          <a:ln>
            <a:noFill/>
          </a:ln>
        </p:spPr>
        <p:txBody>
          <a:bodyPr wrap="square" lIns="72000" tIns="36000" rIns="72000" bIns="36000" rtlCol="0" anchor="ctr">
            <a:noAutofit/>
          </a:bodyPr>
          <a:lstStyle/>
          <a:p>
            <a:pPr>
              <a:spcAft>
                <a:spcPts val="600"/>
              </a:spcAft>
            </a:pPr>
            <a:r>
              <a:rPr lang="pt-BR" sz="1400" b="1" dirty="0"/>
              <a:t>Aluguel (TC 1 Ano)</a:t>
            </a:r>
          </a:p>
        </p:txBody>
      </p:sp>
      <p:grpSp>
        <p:nvGrpSpPr>
          <p:cNvPr id="15" name="Grupo 14"/>
          <p:cNvGrpSpPr/>
          <p:nvPr/>
        </p:nvGrpSpPr>
        <p:grpSpPr>
          <a:xfrm>
            <a:off x="9051340" y="309740"/>
            <a:ext cx="790342" cy="728197"/>
            <a:chOff x="3391676" y="1916832"/>
            <a:chExt cx="3290887" cy="3032125"/>
          </a:xfrm>
        </p:grpSpPr>
        <p:sp>
          <p:nvSpPr>
            <p:cNvPr id="17" name="Freeform 4"/>
            <p:cNvSpPr>
              <a:spLocks/>
            </p:cNvSpPr>
            <p:nvPr/>
          </p:nvSpPr>
          <p:spPr bwMode="ltGray">
            <a:xfrm>
              <a:off x="5190326" y="1916832"/>
              <a:ext cx="1492237" cy="1418815"/>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19" name="Freeform 5"/>
            <p:cNvSpPr>
              <a:spLocks/>
            </p:cNvSpPr>
            <p:nvPr/>
          </p:nvSpPr>
          <p:spPr bwMode="ltGray">
            <a:xfrm>
              <a:off x="5418713" y="3078814"/>
              <a:ext cx="1126493" cy="1788688"/>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20" name="Freeform 6"/>
            <p:cNvSpPr>
              <a:spLocks/>
            </p:cNvSpPr>
            <p:nvPr/>
          </p:nvSpPr>
          <p:spPr bwMode="ltGray">
            <a:xfrm>
              <a:off x="4009378" y="3845988"/>
              <a:ext cx="1743382" cy="1102969"/>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bg1"/>
            </a:solidFill>
            <a:ln w="9525" cap="rnd" cmpd="sng">
              <a:solidFill>
                <a:schemeClr val="bg1">
                  <a:lumMod val="65000"/>
                </a:schemeClr>
              </a:solidFill>
              <a:prstDash val="solid"/>
              <a:round/>
              <a:headEnd type="none" w="med" len="med"/>
              <a:tailEnd type="none" w="med" len="med"/>
            </a:ln>
            <a:effectLst/>
          </p:spPr>
          <p:txBody>
            <a:bodyPr/>
            <a:lstStyle/>
            <a:p>
              <a:endParaRPr lang="pt-BR" sz="1600"/>
            </a:p>
          </p:txBody>
        </p:sp>
        <p:sp>
          <p:nvSpPr>
            <p:cNvPr id="21" name="Freeform 7"/>
            <p:cNvSpPr>
              <a:spLocks/>
            </p:cNvSpPr>
            <p:nvPr/>
          </p:nvSpPr>
          <p:spPr bwMode="ltGray">
            <a:xfrm>
              <a:off x="3391676" y="2799539"/>
              <a:ext cx="1179323" cy="1680635"/>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adFill flip="none" rotWithShape="1">
              <a:gsLst>
                <a:gs pos="0">
                  <a:srgbClr val="C5E2FF">
                    <a:shade val="30000"/>
                    <a:satMod val="115000"/>
                  </a:srgbClr>
                </a:gs>
                <a:gs pos="50000">
                  <a:srgbClr val="C5E2FF">
                    <a:shade val="67500"/>
                    <a:satMod val="115000"/>
                  </a:srgbClr>
                </a:gs>
                <a:gs pos="100000">
                  <a:srgbClr val="C5E2FF">
                    <a:shade val="100000"/>
                    <a:satMod val="115000"/>
                  </a:srgbClr>
                </a:gs>
              </a:gsLst>
              <a:lin ang="0" scaled="1"/>
              <a:tileRect/>
            </a:gradFill>
            <a:ln w="9525" cap="rnd" cmpd="sng">
              <a:noFill/>
              <a:prstDash val="solid"/>
              <a:round/>
              <a:headEnd type="none" w="med" len="med"/>
              <a:tailEnd type="none" w="med" len="med"/>
            </a:ln>
            <a:effectLst/>
          </p:spPr>
          <p:txBody>
            <a:bodyPr/>
            <a:lstStyle/>
            <a:p>
              <a:endParaRPr lang="pt-BR" sz="1600"/>
            </a:p>
          </p:txBody>
        </p:sp>
      </p:grpSp>
      <p:sp>
        <p:nvSpPr>
          <p:cNvPr id="5" name="Espaço Reservado para Número de Slide 4"/>
          <p:cNvSpPr>
            <a:spLocks noGrp="1"/>
          </p:cNvSpPr>
          <p:nvPr>
            <p:ph type="sldNum" sz="quarter" idx="10"/>
          </p:nvPr>
        </p:nvSpPr>
        <p:spPr/>
        <p:txBody>
          <a:bodyPr/>
          <a:lstStyle/>
          <a:p>
            <a:pPr>
              <a:defRPr/>
            </a:pPr>
            <a:fld id="{B66251D2-9488-44CD-87B4-F793A73C4A01}" type="slidenum">
              <a:rPr lang="pt-BR" noProof="0" smtClean="0"/>
              <a:pPr>
                <a:defRPr/>
              </a:pPr>
              <a:t>32</a:t>
            </a:fld>
            <a:endParaRPr lang="pt-BR" sz="600" noProof="0"/>
          </a:p>
        </p:txBody>
      </p:sp>
      <p:sp>
        <p:nvSpPr>
          <p:cNvPr id="22" name="Retângulo 21">
            <a:extLst>
              <a:ext uri="{FF2B5EF4-FFF2-40B4-BE49-F238E27FC236}">
                <a16:creationId xmlns:a16="http://schemas.microsoft.com/office/drawing/2014/main" id="{D7CA082E-0B2A-4481-A877-5C321DC286CB}"/>
              </a:ext>
            </a:extLst>
          </p:cNvPr>
          <p:cNvSpPr/>
          <p:nvPr/>
        </p:nvSpPr>
        <p:spPr>
          <a:xfrm>
            <a:off x="8676437" y="29033"/>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212468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78" y="116632"/>
            <a:ext cx="9505950" cy="637364"/>
          </a:xfrm>
        </p:spPr>
        <p:txBody>
          <a:bodyPr/>
          <a:lstStyle/>
          <a:p>
            <a:r>
              <a:rPr lang="pt-BR" dirty="0"/>
              <a:t>Com os conceitos adquiridos vamos analisar a situação atual (2018) de mercado no segmento específico de granéis</a:t>
            </a:r>
          </a:p>
        </p:txBody>
      </p:sp>
      <p:sp>
        <p:nvSpPr>
          <p:cNvPr id="3" name="Espaço Reservado para Número de Slide 2"/>
          <p:cNvSpPr>
            <a:spLocks noGrp="1"/>
          </p:cNvSpPr>
          <p:nvPr>
            <p:ph type="sldNum" sz="quarter" idx="12"/>
          </p:nvPr>
        </p:nvSpPr>
        <p:spPr/>
        <p:txBody>
          <a:bodyPr/>
          <a:lstStyle/>
          <a:p>
            <a:pPr>
              <a:defRPr/>
            </a:pPr>
            <a:fld id="{2CA237A7-5AEA-4DAA-AF89-B8C62B227187}" type="slidenum">
              <a:rPr lang="pt-BR" smtClean="0"/>
              <a:pPr>
                <a:defRPr/>
              </a:pPr>
              <a:t>33</a:t>
            </a:fld>
            <a:endParaRPr lang="pt-BR" dirty="0"/>
          </a:p>
        </p:txBody>
      </p:sp>
    </p:spTree>
    <p:extLst>
      <p:ext uri="{BB962C8B-B14F-4D97-AF65-F5344CB8AC3E}">
        <p14:creationId xmlns:p14="http://schemas.microsoft.com/office/powerpoint/2010/main" val="1442069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r>
              <a:rPr lang="pt-BR" dirty="0"/>
              <a:t>MERCADO HOJE: existe a previsão que a demanda  de granéis aumente em ritmo menos acentuado ao observado nos  últimos 10 anos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98"/>
          <a:stretch/>
        </p:blipFill>
        <p:spPr bwMode="auto">
          <a:xfrm>
            <a:off x="-11344" y="1196752"/>
            <a:ext cx="9716078" cy="556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135782" y="805744"/>
            <a:ext cx="2880320" cy="504056"/>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Demanda</a:t>
            </a:r>
            <a:endParaRPr lang="pt-BR" sz="1600" dirty="0">
              <a:solidFill>
                <a:schemeClr val="tx1"/>
              </a:solidFill>
            </a:endParaRPr>
          </a:p>
        </p:txBody>
      </p:sp>
      <p:sp>
        <p:nvSpPr>
          <p:cNvPr id="6" name="Espaço Reservado para Número de Slide 5"/>
          <p:cNvSpPr>
            <a:spLocks noGrp="1"/>
          </p:cNvSpPr>
          <p:nvPr>
            <p:ph type="sldNum" sz="quarter" idx="10"/>
          </p:nvPr>
        </p:nvSpPr>
        <p:spPr/>
        <p:txBody>
          <a:bodyPr/>
          <a:lstStyle/>
          <a:p>
            <a:pPr>
              <a:defRPr/>
            </a:pPr>
            <a:fld id="{B66251D2-9488-44CD-87B4-F793A73C4A01}" type="slidenum">
              <a:rPr lang="pt-BR" noProof="0" smtClean="0"/>
              <a:pPr>
                <a:defRPr/>
              </a:pPr>
              <a:t>34</a:t>
            </a:fld>
            <a:endParaRPr lang="pt-BR" sz="600" noProof="0"/>
          </a:p>
        </p:txBody>
      </p:sp>
    </p:spTree>
    <p:extLst>
      <p:ext uri="{BB962C8B-B14F-4D97-AF65-F5344CB8AC3E}">
        <p14:creationId xmlns:p14="http://schemas.microsoft.com/office/powerpoint/2010/main" val="1407787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r>
              <a:rPr lang="pt-BR" dirty="0"/>
              <a:t>MERCADO HOJE: Em 2014 a frota de navios </a:t>
            </a:r>
            <a:r>
              <a:rPr lang="pt-BR" dirty="0" err="1"/>
              <a:t>graneleiros</a:t>
            </a:r>
            <a:r>
              <a:rPr lang="pt-BR" dirty="0"/>
              <a:t> totaliza 721 Milhões de DWT, dos quais 41% são de navios tipo </a:t>
            </a:r>
            <a:r>
              <a:rPr lang="pt-BR" dirty="0" err="1"/>
              <a:t>capesize</a:t>
            </a:r>
            <a:endParaRPr lang="pt-BR" dirty="0"/>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86"/>
          <a:stretch/>
        </p:blipFill>
        <p:spPr bwMode="auto">
          <a:xfrm>
            <a:off x="55662" y="908720"/>
            <a:ext cx="9774397" cy="565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1135782" y="805744"/>
            <a:ext cx="2880320" cy="504056"/>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Crescimento e demolição da frota</a:t>
            </a:r>
            <a:endParaRPr lang="pt-BR" sz="1600" dirty="0">
              <a:solidFill>
                <a:schemeClr val="tx1"/>
              </a:solidFill>
            </a:endParaRPr>
          </a:p>
        </p:txBody>
      </p:sp>
      <p:cxnSp>
        <p:nvCxnSpPr>
          <p:cNvPr id="5" name="Conector de seta reta 4"/>
          <p:cNvCxnSpPr/>
          <p:nvPr/>
        </p:nvCxnSpPr>
        <p:spPr>
          <a:xfrm flipV="1">
            <a:off x="1639838" y="1556792"/>
            <a:ext cx="1728192" cy="1728192"/>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279798" y="1484784"/>
            <a:ext cx="1541665" cy="1242090"/>
          </a:xfrm>
          <a:prstGeom prst="rect">
            <a:avLst/>
          </a:prstGeom>
          <a:solidFill>
            <a:schemeClr val="accent6">
              <a:lumMod val="90000"/>
            </a:schemeClr>
          </a:solidFill>
          <a:ln>
            <a:noFill/>
          </a:ln>
        </p:spPr>
        <p:txBody>
          <a:bodyPr wrap="square" lIns="72000" tIns="36000" rIns="72000" bIns="36000" rtlCol="0" anchor="t">
            <a:noAutofit/>
          </a:bodyPr>
          <a:lstStyle>
            <a:defPPr>
              <a:defRPr lang="en-US"/>
            </a:defPPr>
            <a:lvl1pPr marL="285750" indent="-285750">
              <a:spcAft>
                <a:spcPts val="600"/>
              </a:spcAft>
              <a:buFont typeface="Arial" panose="020B0604020202020204" pitchFamily="34" charset="0"/>
              <a:buChar char="•"/>
              <a:defRPr sz="1200"/>
            </a:lvl1pPr>
          </a:lstStyle>
          <a:p>
            <a:r>
              <a:rPr lang="pt-BR" dirty="0"/>
              <a:t>Tempo de reação do mercado...</a:t>
            </a:r>
          </a:p>
          <a:p>
            <a:r>
              <a:rPr lang="pt-BR" dirty="0"/>
              <a:t>Navios em encomenda são entregues</a:t>
            </a:r>
          </a:p>
        </p:txBody>
      </p:sp>
      <p:sp>
        <p:nvSpPr>
          <p:cNvPr id="9" name="Elipse 8"/>
          <p:cNvSpPr/>
          <p:nvPr/>
        </p:nvSpPr>
        <p:spPr>
          <a:xfrm>
            <a:off x="6465073" y="1809421"/>
            <a:ext cx="1440160" cy="917453"/>
          </a:xfrm>
          <a:prstGeom prst="ellipse">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050" dirty="0">
                <a:solidFill>
                  <a:schemeClr val="tx1"/>
                </a:solidFill>
              </a:rPr>
              <a:t>Busca por navios maiores e mais econômicos</a:t>
            </a:r>
          </a:p>
        </p:txBody>
      </p:sp>
      <p:sp>
        <p:nvSpPr>
          <p:cNvPr id="12" name="CaixaDeTexto 11"/>
          <p:cNvSpPr txBox="1"/>
          <p:nvPr/>
        </p:nvSpPr>
        <p:spPr>
          <a:xfrm>
            <a:off x="2143894" y="5229200"/>
            <a:ext cx="2232248" cy="432048"/>
          </a:xfrm>
          <a:prstGeom prst="rect">
            <a:avLst/>
          </a:prstGeom>
          <a:solidFill>
            <a:schemeClr val="accent6">
              <a:lumMod val="90000"/>
            </a:schemeClr>
          </a:solid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200" dirty="0"/>
              <a:t>Navios ineficientes vão para demolição</a:t>
            </a:r>
          </a:p>
        </p:txBody>
      </p:sp>
      <p:cxnSp>
        <p:nvCxnSpPr>
          <p:cNvPr id="13" name="Conector de seta reta 12"/>
          <p:cNvCxnSpPr/>
          <p:nvPr/>
        </p:nvCxnSpPr>
        <p:spPr>
          <a:xfrm>
            <a:off x="3662568" y="5076646"/>
            <a:ext cx="2225742" cy="450699"/>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2" name="Estrela de 32 pontas 21"/>
          <p:cNvSpPr/>
          <p:nvPr/>
        </p:nvSpPr>
        <p:spPr>
          <a:xfrm>
            <a:off x="1325147" y="3161407"/>
            <a:ext cx="576064" cy="576064"/>
          </a:xfrm>
          <a:prstGeom prst="star32">
            <a:avLst/>
          </a:prstGeom>
          <a:solidFill>
            <a:schemeClr val="accent4">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35</a:t>
            </a:fld>
            <a:endParaRPr lang="pt-BR" sz="600" noProof="0"/>
          </a:p>
        </p:txBody>
      </p:sp>
      <p:sp>
        <p:nvSpPr>
          <p:cNvPr id="6" name="CaixaDeTexto 5"/>
          <p:cNvSpPr txBox="1"/>
          <p:nvPr/>
        </p:nvSpPr>
        <p:spPr>
          <a:xfrm>
            <a:off x="1226481" y="3284984"/>
            <a:ext cx="773397" cy="401080"/>
          </a:xfrm>
          <a:prstGeom prst="rect">
            <a:avLst/>
          </a:prstGeom>
          <a:noFill/>
          <a:ln>
            <a:noFill/>
          </a:ln>
        </p:spPr>
        <p:txBody>
          <a:bodyPr wrap="square" lIns="72000" tIns="36000" rIns="72000" bIns="36000" rtlCol="0" anchor="t">
            <a:noAutofit/>
          </a:bodyPr>
          <a:lstStyle/>
          <a:p>
            <a:pPr algn="ctr">
              <a:spcAft>
                <a:spcPts val="600"/>
              </a:spcAft>
            </a:pPr>
            <a:r>
              <a:rPr lang="pt-BR" sz="1600" dirty="0"/>
              <a:t>Crise</a:t>
            </a:r>
          </a:p>
        </p:txBody>
      </p:sp>
    </p:spTree>
    <p:extLst>
      <p:ext uri="{BB962C8B-B14F-4D97-AF65-F5344CB8AC3E}">
        <p14:creationId xmlns:p14="http://schemas.microsoft.com/office/powerpoint/2010/main" val="3630624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r>
              <a:rPr lang="pt-BR" dirty="0"/>
              <a:t>MERCADO HOJE: Em 2013, 54% da frota tinha menos de 5 anos e a carteira de encomendas representa 21% da frota ativa</a:t>
            </a:r>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19"/>
          <a:stretch/>
        </p:blipFill>
        <p:spPr bwMode="auto">
          <a:xfrm>
            <a:off x="0" y="1180109"/>
            <a:ext cx="9904413" cy="57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135782" y="805744"/>
            <a:ext cx="2880320" cy="504056"/>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Perfil da idade da frota</a:t>
            </a:r>
          </a:p>
        </p:txBody>
      </p:sp>
      <p:sp>
        <p:nvSpPr>
          <p:cNvPr id="3" name="Texto explicativo retangular 2"/>
          <p:cNvSpPr/>
          <p:nvPr/>
        </p:nvSpPr>
        <p:spPr>
          <a:xfrm>
            <a:off x="2647950" y="2708920"/>
            <a:ext cx="1368152" cy="864096"/>
          </a:xfrm>
          <a:prstGeom prst="wedgeRectCallout">
            <a:avLst>
              <a:gd name="adj1" fmla="val -98996"/>
              <a:gd name="adj2" fmla="val 127069"/>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Navios grandes são mais novos</a:t>
            </a:r>
            <a:endParaRPr lang="pt-BR" sz="1600" dirty="0">
              <a:solidFill>
                <a:schemeClr val="tx1"/>
              </a:solidFill>
            </a:endParaRPr>
          </a:p>
        </p:txBody>
      </p:sp>
      <p:sp>
        <p:nvSpPr>
          <p:cNvPr id="6" name="Texto explicativo retangular 5"/>
          <p:cNvSpPr/>
          <p:nvPr/>
        </p:nvSpPr>
        <p:spPr>
          <a:xfrm>
            <a:off x="5168230" y="2276873"/>
            <a:ext cx="1944216" cy="1463702"/>
          </a:xfrm>
          <a:prstGeom prst="wedgeRectCallout">
            <a:avLst>
              <a:gd name="adj1" fmla="val 83509"/>
              <a:gd name="adj2" fmla="val 111777"/>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dirty="0"/>
              <a:t>Existem em encomenda o equivalente a 21% da frota atual, dos quais, 15% são de navios grandes</a:t>
            </a:r>
          </a:p>
        </p:txBody>
      </p:sp>
      <p:sp>
        <p:nvSpPr>
          <p:cNvPr id="7" name="Espaço Reservado para Número de Slide 6"/>
          <p:cNvSpPr>
            <a:spLocks noGrp="1"/>
          </p:cNvSpPr>
          <p:nvPr>
            <p:ph type="sldNum" sz="quarter" idx="10"/>
          </p:nvPr>
        </p:nvSpPr>
        <p:spPr/>
        <p:txBody>
          <a:bodyPr/>
          <a:lstStyle/>
          <a:p>
            <a:pPr>
              <a:defRPr/>
            </a:pPr>
            <a:fld id="{B66251D2-9488-44CD-87B4-F793A73C4A01}" type="slidenum">
              <a:rPr lang="pt-BR" noProof="0" smtClean="0"/>
              <a:pPr>
                <a:defRPr/>
              </a:pPr>
              <a:t>36</a:t>
            </a:fld>
            <a:endParaRPr lang="pt-BR" sz="600" noProof="0"/>
          </a:p>
        </p:txBody>
      </p:sp>
    </p:spTree>
    <p:extLst>
      <p:ext uri="{BB962C8B-B14F-4D97-AF65-F5344CB8AC3E}">
        <p14:creationId xmlns:p14="http://schemas.microsoft.com/office/powerpoint/2010/main" val="2934163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284"/>
          <a:stretch/>
        </p:blipFill>
        <p:spPr bwMode="auto">
          <a:xfrm>
            <a:off x="1" y="1255043"/>
            <a:ext cx="9904412" cy="547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a:spLocks noGrp="1"/>
          </p:cNvSpPr>
          <p:nvPr>
            <p:ph type="title"/>
          </p:nvPr>
        </p:nvSpPr>
        <p:spPr>
          <a:xfrm>
            <a:off x="200025" y="35025"/>
            <a:ext cx="9505950" cy="637364"/>
          </a:xfrm>
        </p:spPr>
        <p:txBody>
          <a:bodyPr/>
          <a:lstStyle/>
          <a:p>
            <a:r>
              <a:rPr lang="pt-BR" dirty="0"/>
              <a:t>MERCADO HOJE: Os fretes tiveram uma leve melhora em comparação a 2013, mas ainda estão nos </a:t>
            </a:r>
            <a:r>
              <a:rPr lang="pt-BR" dirty="0">
                <a:solidFill>
                  <a:srgbClr val="FF0000"/>
                </a:solidFill>
              </a:rPr>
              <a:t>piores níveis da história </a:t>
            </a:r>
            <a:r>
              <a:rPr lang="pt-BR" dirty="0"/>
              <a:t>(1/2)</a:t>
            </a:r>
          </a:p>
        </p:txBody>
      </p:sp>
      <p:sp>
        <p:nvSpPr>
          <p:cNvPr id="7" name="Retângulo 6"/>
          <p:cNvSpPr/>
          <p:nvPr/>
        </p:nvSpPr>
        <p:spPr>
          <a:xfrm>
            <a:off x="1135782" y="805744"/>
            <a:ext cx="2880320" cy="504056"/>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Valor do Time Charter/dia</a:t>
            </a:r>
          </a:p>
        </p:txBody>
      </p:sp>
      <p:sp>
        <p:nvSpPr>
          <p:cNvPr id="2" name="Texto explicativo retangular 1"/>
          <p:cNvSpPr/>
          <p:nvPr/>
        </p:nvSpPr>
        <p:spPr>
          <a:xfrm>
            <a:off x="1711846" y="1916832"/>
            <a:ext cx="1512168" cy="1080120"/>
          </a:xfrm>
          <a:prstGeom prst="wedgeRectCallout">
            <a:avLst>
              <a:gd name="adj1" fmla="val -38428"/>
              <a:gd name="adj2" fmla="val 183440"/>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Variabilidade pode ser muito grande 3-4x</a:t>
            </a:r>
            <a:endParaRPr lang="pt-BR" sz="1600" dirty="0">
              <a:solidFill>
                <a:schemeClr val="tx1"/>
              </a:solidFill>
            </a:endParaRPr>
          </a:p>
        </p:txBody>
      </p:sp>
      <p:sp>
        <p:nvSpPr>
          <p:cNvPr id="8" name="Texto explicativo retangular 7"/>
          <p:cNvSpPr/>
          <p:nvPr/>
        </p:nvSpPr>
        <p:spPr>
          <a:xfrm>
            <a:off x="1711846" y="1916832"/>
            <a:ext cx="1512168" cy="1080120"/>
          </a:xfrm>
          <a:prstGeom prst="wedgeRectCallout">
            <a:avLst>
              <a:gd name="adj1" fmla="val 85390"/>
              <a:gd name="adj2" fmla="val -42313"/>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Variabilidade pode ser muito grande 3-4x</a:t>
            </a:r>
            <a:endParaRPr lang="pt-BR" sz="1600" dirty="0">
              <a:solidFill>
                <a:schemeClr val="tx1"/>
              </a:solidFill>
            </a:endParaRPr>
          </a:p>
        </p:txBody>
      </p:sp>
      <p:sp>
        <p:nvSpPr>
          <p:cNvPr id="9" name="Texto explicativo retangular 8"/>
          <p:cNvSpPr/>
          <p:nvPr/>
        </p:nvSpPr>
        <p:spPr>
          <a:xfrm>
            <a:off x="6392366" y="2854688"/>
            <a:ext cx="1512168" cy="1080120"/>
          </a:xfrm>
          <a:prstGeom prst="wedgeRectCallout">
            <a:avLst>
              <a:gd name="adj1" fmla="val 74832"/>
              <a:gd name="adj2" fmla="val 121626"/>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Mercado pode sofrer por anos</a:t>
            </a:r>
            <a:endParaRPr lang="pt-BR" sz="1600" dirty="0">
              <a:solidFill>
                <a:schemeClr val="tx1"/>
              </a:solidFill>
            </a:endParaRPr>
          </a:p>
        </p:txBody>
      </p:sp>
      <p:sp>
        <p:nvSpPr>
          <p:cNvPr id="10" name="Texto explicativo retangular 9"/>
          <p:cNvSpPr/>
          <p:nvPr/>
        </p:nvSpPr>
        <p:spPr>
          <a:xfrm>
            <a:off x="6392366" y="2854688"/>
            <a:ext cx="1512168" cy="1112518"/>
          </a:xfrm>
          <a:prstGeom prst="wedgeRectCallout">
            <a:avLst>
              <a:gd name="adj1" fmla="val -159367"/>
              <a:gd name="adj2" fmla="val 171345"/>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Mercado pode sofrer por anos</a:t>
            </a:r>
            <a:endParaRPr lang="pt-BR" sz="1600" dirty="0">
              <a:solidFill>
                <a:schemeClr val="tx1"/>
              </a:solidFill>
            </a:endParaRPr>
          </a:p>
        </p:txBody>
      </p:sp>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37</a:t>
            </a:fld>
            <a:endParaRPr lang="pt-BR" sz="600" noProof="0"/>
          </a:p>
        </p:txBody>
      </p:sp>
      <p:sp>
        <p:nvSpPr>
          <p:cNvPr id="11" name="Retângulo 10">
            <a:extLst>
              <a:ext uri="{FF2B5EF4-FFF2-40B4-BE49-F238E27FC236}">
                <a16:creationId xmlns:a16="http://schemas.microsoft.com/office/drawing/2014/main" id="{20E97149-C77B-429B-A8A2-80F04474A9A1}"/>
              </a:ext>
            </a:extLst>
          </p:cNvPr>
          <p:cNvSpPr/>
          <p:nvPr/>
        </p:nvSpPr>
        <p:spPr>
          <a:xfrm>
            <a:off x="9006459" y="389661"/>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3306724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9476"/>
            <a:ext cx="9505950" cy="637364"/>
          </a:xfrm>
        </p:spPr>
        <p:txBody>
          <a:bodyPr/>
          <a:lstStyle/>
          <a:p>
            <a:r>
              <a:rPr lang="pt-BR" dirty="0"/>
              <a:t>Concluindo: a dinâmica do mercado de transporte marítimo tem influência direta no negócio portuário</a:t>
            </a:r>
          </a:p>
        </p:txBody>
      </p:sp>
      <p:sp>
        <p:nvSpPr>
          <p:cNvPr id="10" name="Seta dobrada 9"/>
          <p:cNvSpPr/>
          <p:nvPr/>
        </p:nvSpPr>
        <p:spPr bwMode="blackWhite">
          <a:xfrm rot="5400000" flipH="1" flipV="1">
            <a:off x="2979979" y="612695"/>
            <a:ext cx="911734" cy="2079848"/>
          </a:xfrm>
          <a:prstGeom prst="bentArrow">
            <a:avLst>
              <a:gd name="adj1" fmla="val 23624"/>
              <a:gd name="adj2" fmla="val 19000"/>
              <a:gd name="adj3" fmla="val 24333"/>
              <a:gd name="adj4" fmla="val 75667"/>
            </a:avLst>
          </a:prstGeom>
          <a:gradFill flip="none" rotWithShape="1">
            <a:gsLst>
              <a:gs pos="0">
                <a:schemeClr val="accent4">
                  <a:alpha val="0"/>
                </a:schemeClr>
              </a:gs>
              <a:gs pos="100000">
                <a:schemeClr val="accent3"/>
              </a:gs>
            </a:gsLst>
            <a:lin ang="16200000" scaled="0"/>
            <a:tileRect/>
          </a:gradFill>
          <a:ln w="9525">
            <a:noFill/>
            <a:round/>
            <a:headEnd/>
            <a:tailEnd/>
          </a:ln>
          <a:effectLst/>
        </p:spPr>
        <p:txBody>
          <a:bodyPr rtlCol="0" anchor="ctr"/>
          <a:lstStyle/>
          <a:p>
            <a:pPr marL="111125" indent="-111125" algn="l">
              <a:spcBef>
                <a:spcPct val="0"/>
              </a:spcBef>
              <a:spcAft>
                <a:spcPct val="20000"/>
              </a:spcAft>
              <a:buFontTx/>
              <a:buChar char="•"/>
            </a:pPr>
            <a:endParaRPr lang="pt-BR" b="0">
              <a:solidFill>
                <a:schemeClr val="tx1"/>
              </a:solidFill>
            </a:endParaRPr>
          </a:p>
        </p:txBody>
      </p:sp>
      <p:sp>
        <p:nvSpPr>
          <p:cNvPr id="3" name="CaixaDeTexto 2"/>
          <p:cNvSpPr txBox="1"/>
          <p:nvPr/>
        </p:nvSpPr>
        <p:spPr>
          <a:xfrm>
            <a:off x="1387810" y="980728"/>
            <a:ext cx="2376264"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Mercado em alta</a:t>
            </a:r>
          </a:p>
        </p:txBody>
      </p:sp>
      <p:sp>
        <p:nvSpPr>
          <p:cNvPr id="12" name="CaixaDeTexto 11"/>
          <p:cNvSpPr txBox="1"/>
          <p:nvPr/>
        </p:nvSpPr>
        <p:spPr>
          <a:xfrm>
            <a:off x="5672286" y="980728"/>
            <a:ext cx="2376264" cy="504056"/>
          </a:xfrm>
          <a:prstGeom prst="rect">
            <a:avLst/>
          </a:prstGeom>
          <a:noFill/>
          <a:ln>
            <a:noFill/>
          </a:ln>
        </p:spPr>
        <p:txBody>
          <a:bodyPr wrap="square" lIns="72000" tIns="36000" rIns="72000" bIns="36000" rtlCol="0" anchor="t">
            <a:noAutofit/>
          </a:bodyPr>
          <a:lstStyle/>
          <a:p>
            <a:pPr algn="ctr">
              <a:spcAft>
                <a:spcPts val="600"/>
              </a:spcAft>
            </a:pPr>
            <a:r>
              <a:rPr lang="pt-BR" sz="1600" b="1" dirty="0"/>
              <a:t>Mercado em baixa</a:t>
            </a:r>
          </a:p>
        </p:txBody>
      </p:sp>
      <p:sp>
        <p:nvSpPr>
          <p:cNvPr id="13" name="Retângulo 12"/>
          <p:cNvSpPr/>
          <p:nvPr/>
        </p:nvSpPr>
        <p:spPr>
          <a:xfrm>
            <a:off x="343694" y="2012659"/>
            <a:ext cx="3420578" cy="3504573"/>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spcAft>
                <a:spcPts val="600"/>
              </a:spcAft>
              <a:buFont typeface="Arial" panose="020B0604020202020204" pitchFamily="34" charset="0"/>
              <a:buChar char="•"/>
            </a:pPr>
            <a:r>
              <a:rPr lang="pt-BR" sz="1600" dirty="0"/>
              <a:t>Grande pressão por produtividade (menor tempo no porto)</a:t>
            </a:r>
          </a:p>
          <a:p>
            <a:pPr marL="285750" indent="-285750">
              <a:spcAft>
                <a:spcPts val="600"/>
              </a:spcAft>
              <a:buFont typeface="Arial" panose="020B0604020202020204" pitchFamily="34" charset="0"/>
              <a:buChar char="•"/>
            </a:pPr>
            <a:r>
              <a:rPr lang="pt-BR" sz="1600" dirty="0"/>
              <a:t>Peso financeiro das filas (altos valores de aluguel do navio)</a:t>
            </a:r>
          </a:p>
          <a:p>
            <a:pPr marL="285750" indent="-285750">
              <a:spcAft>
                <a:spcPts val="600"/>
              </a:spcAft>
              <a:buFont typeface="Arial" panose="020B0604020202020204" pitchFamily="34" charset="0"/>
              <a:buChar char="•"/>
            </a:pPr>
            <a:r>
              <a:rPr lang="pt-BR" sz="1600" dirty="0"/>
              <a:t>Necessidade de maiores investimentos  no terminal para comportar a carga,  receber navios maiores e obter a eficiência necessária</a:t>
            </a:r>
          </a:p>
          <a:p>
            <a:pPr marL="285750" indent="-285750">
              <a:spcAft>
                <a:spcPts val="600"/>
              </a:spcAft>
              <a:buFont typeface="Arial" panose="020B0604020202020204" pitchFamily="34" charset="0"/>
              <a:buChar char="•"/>
            </a:pPr>
            <a:r>
              <a:rPr lang="pt-BR" sz="1600" dirty="0"/>
              <a:t>Disputa dos armadores </a:t>
            </a:r>
            <a:r>
              <a:rPr lang="pt-BR" sz="1600" dirty="0" err="1"/>
              <a:t>liners</a:t>
            </a:r>
            <a:r>
              <a:rPr lang="pt-BR" sz="1600" dirty="0"/>
              <a:t> para janelas no terminal</a:t>
            </a:r>
          </a:p>
          <a:p>
            <a:pPr marL="285750" indent="-285750">
              <a:spcAft>
                <a:spcPts val="600"/>
              </a:spcAft>
              <a:buFont typeface="Arial" panose="020B0604020202020204" pitchFamily="34" charset="0"/>
              <a:buChar char="•"/>
            </a:pPr>
            <a:r>
              <a:rPr lang="pt-BR" sz="1600" dirty="0"/>
              <a:t>....</a:t>
            </a:r>
          </a:p>
        </p:txBody>
      </p:sp>
      <p:sp>
        <p:nvSpPr>
          <p:cNvPr id="15" name="Retângulo 14"/>
          <p:cNvSpPr/>
          <p:nvPr/>
        </p:nvSpPr>
        <p:spPr>
          <a:xfrm>
            <a:off x="6068132" y="2184606"/>
            <a:ext cx="3420578" cy="3332626"/>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spcAft>
                <a:spcPts val="600"/>
              </a:spcAft>
              <a:buFont typeface="Arial" panose="020B0604020202020204" pitchFamily="34" charset="0"/>
              <a:buChar char="•"/>
            </a:pPr>
            <a:r>
              <a:rPr lang="pt-BR" sz="1600" dirty="0"/>
              <a:t>Grande competitividade entre os mercados leva o cliente a procurar operações mais eficientes e a custos menores</a:t>
            </a:r>
          </a:p>
          <a:p>
            <a:pPr marL="285750" indent="-285750">
              <a:spcAft>
                <a:spcPts val="600"/>
              </a:spcAft>
              <a:buFont typeface="Arial" panose="020B0604020202020204" pitchFamily="34" charset="0"/>
              <a:buChar char="•"/>
            </a:pPr>
            <a:r>
              <a:rPr lang="pt-BR" sz="1600" dirty="0"/>
              <a:t>Negociação acirrada com armadores e clientes para manutenção dos serviços</a:t>
            </a:r>
          </a:p>
          <a:p>
            <a:pPr marL="285750" indent="-285750">
              <a:spcAft>
                <a:spcPts val="600"/>
              </a:spcAft>
              <a:buFont typeface="Arial" panose="020B0604020202020204" pitchFamily="34" charset="0"/>
              <a:buChar char="•"/>
            </a:pPr>
            <a:r>
              <a:rPr lang="pt-BR" sz="1600" dirty="0"/>
              <a:t>Busca por diferenciação dos serviços para atrair negócios</a:t>
            </a:r>
          </a:p>
          <a:p>
            <a:pPr marL="285750" indent="-285750">
              <a:spcAft>
                <a:spcPts val="600"/>
              </a:spcAft>
              <a:buFont typeface="Arial" panose="020B0604020202020204" pitchFamily="34" charset="0"/>
              <a:buChar char="•"/>
            </a:pPr>
            <a:r>
              <a:rPr lang="pt-BR" sz="1600" dirty="0"/>
              <a:t>Atração de mais carga requer flexibilidade na operação </a:t>
            </a:r>
          </a:p>
          <a:p>
            <a:pPr marL="285750" indent="-285750">
              <a:spcAft>
                <a:spcPts val="600"/>
              </a:spcAft>
              <a:buFont typeface="Arial" panose="020B0604020202020204" pitchFamily="34" charset="0"/>
              <a:buChar char="•"/>
            </a:pPr>
            <a:r>
              <a:rPr lang="pt-BR" sz="1600" dirty="0"/>
              <a:t>....</a:t>
            </a:r>
          </a:p>
        </p:txBody>
      </p:sp>
      <p:sp>
        <p:nvSpPr>
          <p:cNvPr id="9" name="Seta dobrada 8"/>
          <p:cNvSpPr/>
          <p:nvPr/>
        </p:nvSpPr>
        <p:spPr bwMode="blackWhite">
          <a:xfrm rot="5400000">
            <a:off x="6116519" y="904125"/>
            <a:ext cx="911734" cy="1800200"/>
          </a:xfrm>
          <a:prstGeom prst="bentArrow">
            <a:avLst>
              <a:gd name="adj1" fmla="val 23624"/>
              <a:gd name="adj2" fmla="val 19000"/>
              <a:gd name="adj3" fmla="val 24333"/>
              <a:gd name="adj4" fmla="val 75667"/>
            </a:avLst>
          </a:prstGeom>
          <a:gradFill flip="none" rotWithShape="1">
            <a:gsLst>
              <a:gs pos="0">
                <a:schemeClr val="accent4">
                  <a:alpha val="0"/>
                </a:schemeClr>
              </a:gs>
              <a:gs pos="100000">
                <a:schemeClr val="accent3"/>
              </a:gs>
            </a:gsLst>
            <a:lin ang="16200000" scaled="0"/>
            <a:tileRect/>
          </a:gradFill>
          <a:ln w="9525">
            <a:noFill/>
            <a:round/>
            <a:headEnd/>
            <a:tailEnd/>
          </a:ln>
          <a:effectLst/>
        </p:spPr>
        <p:txBody>
          <a:bodyPr rtlCol="0" anchor="ctr"/>
          <a:lstStyle/>
          <a:p>
            <a:pPr marL="111125" indent="-111125" algn="l">
              <a:spcBef>
                <a:spcPct val="0"/>
              </a:spcBef>
              <a:spcAft>
                <a:spcPct val="20000"/>
              </a:spcAft>
              <a:buFontTx/>
              <a:buChar char="•"/>
            </a:pPr>
            <a:endParaRPr lang="pt-BR" b="0">
              <a:solidFill>
                <a:schemeClr val="tx1"/>
              </a:solidFill>
            </a:endParaRPr>
          </a:p>
        </p:txBody>
      </p:sp>
      <p:sp>
        <p:nvSpPr>
          <p:cNvPr id="14" name="Retângulo 13"/>
          <p:cNvSpPr/>
          <p:nvPr/>
        </p:nvSpPr>
        <p:spPr>
          <a:xfrm>
            <a:off x="343694" y="5589240"/>
            <a:ext cx="9145016" cy="108012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Os comportamentos dos mercados TRAMP e LINER tem impactos distintos nos terminais. Iremos analisar em mais detalhes na seção seguinte</a:t>
            </a:r>
            <a:endParaRPr lang="pt-BR" sz="1600" dirty="0">
              <a:solidFill>
                <a:schemeClr val="tx1"/>
              </a:solidFill>
            </a:endParaRPr>
          </a:p>
        </p:txBody>
      </p:sp>
      <p:sp>
        <p:nvSpPr>
          <p:cNvPr id="8" name="Estrela de 32 pontas 7"/>
          <p:cNvSpPr/>
          <p:nvPr/>
        </p:nvSpPr>
        <p:spPr>
          <a:xfrm>
            <a:off x="3818178" y="764704"/>
            <a:ext cx="2052030" cy="1944216"/>
          </a:xfrm>
          <a:prstGeom prst="star32">
            <a:avLst>
              <a:gd name="adj" fmla="val 39221"/>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b="1" dirty="0"/>
              <a:t>Influência nos portos e terminais</a:t>
            </a:r>
            <a:endParaRPr lang="pt-BR" sz="1600" b="1" dirty="0">
              <a:solidFill>
                <a:schemeClr val="tx1"/>
              </a:solidFill>
            </a:endParaRPr>
          </a:p>
        </p:txBody>
      </p:sp>
      <p:sp>
        <p:nvSpPr>
          <p:cNvPr id="17" name="Seta para a direita 16"/>
          <p:cNvSpPr/>
          <p:nvPr/>
        </p:nvSpPr>
        <p:spPr>
          <a:xfrm>
            <a:off x="199678" y="1028917"/>
            <a:ext cx="1656183" cy="911734"/>
          </a:xfrm>
          <a:prstGeom prst="rightArrow">
            <a:avLst>
              <a:gd name="adj1" fmla="val 66998"/>
              <a:gd name="adj2" fmla="val 5000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Flutuações de mercado</a:t>
            </a:r>
            <a:endParaRPr lang="pt-BR" sz="1600" dirty="0">
              <a:solidFill>
                <a:schemeClr val="tx1"/>
              </a:solidFill>
            </a:endParaRPr>
          </a:p>
        </p:txBody>
      </p:sp>
      <p:sp>
        <p:nvSpPr>
          <p:cNvPr id="19" name="Seta para cima 18"/>
          <p:cNvSpPr/>
          <p:nvPr/>
        </p:nvSpPr>
        <p:spPr>
          <a:xfrm>
            <a:off x="3836082" y="2780928"/>
            <a:ext cx="2016223" cy="1512168"/>
          </a:xfrm>
          <a:prstGeom prst="upArrow">
            <a:avLst>
              <a:gd name="adj1" fmla="val 54812"/>
              <a:gd name="adj2" fmla="val 4077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lnSpc>
                <a:spcPts val="1400"/>
              </a:lnSpc>
            </a:pPr>
            <a:r>
              <a:rPr lang="pt-BR" sz="1600" dirty="0"/>
              <a:t>Navios maiores</a:t>
            </a:r>
          </a:p>
          <a:p>
            <a:pPr algn="ctr">
              <a:lnSpc>
                <a:spcPts val="1400"/>
              </a:lnSpc>
            </a:pPr>
            <a:endParaRPr lang="pt-BR" sz="1600" dirty="0"/>
          </a:p>
          <a:p>
            <a:pPr algn="ctr">
              <a:lnSpc>
                <a:spcPts val="1400"/>
              </a:lnSpc>
            </a:pPr>
            <a:r>
              <a:rPr lang="pt-BR" sz="1600" dirty="0">
                <a:solidFill>
                  <a:schemeClr val="tx1"/>
                </a:solidFill>
              </a:rPr>
              <a:t>Pressão por custos</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38</a:t>
            </a:fld>
            <a:endParaRPr lang="pt-BR" sz="600" noProof="0"/>
          </a:p>
        </p:txBody>
      </p:sp>
    </p:spTree>
    <p:extLst>
      <p:ext uri="{BB962C8B-B14F-4D97-AF65-F5344CB8AC3E}">
        <p14:creationId xmlns:p14="http://schemas.microsoft.com/office/powerpoint/2010/main" val="39847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da apresentação</a:t>
            </a:r>
          </a:p>
        </p:txBody>
      </p:sp>
      <p:sp>
        <p:nvSpPr>
          <p:cNvPr id="3" name="Retângulo 2"/>
          <p:cNvSpPr/>
          <p:nvPr/>
        </p:nvSpPr>
        <p:spPr>
          <a:xfrm>
            <a:off x="1880313" y="756906"/>
            <a:ext cx="2880320" cy="252028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Elementos do mercado</a:t>
            </a:r>
          </a:p>
          <a:p>
            <a:pPr marL="144000" indent="-144000">
              <a:spcAft>
                <a:spcPts val="600"/>
              </a:spcAft>
              <a:buFont typeface="Arial" pitchFamily="34" charset="0"/>
              <a:buChar char="•"/>
            </a:pPr>
            <a:r>
              <a:rPr lang="pt-BR" sz="1600" dirty="0"/>
              <a:t>Introdução e especialização do </a:t>
            </a:r>
            <a:r>
              <a:rPr lang="pt-BR" sz="1600" i="1" dirty="0" err="1"/>
              <a:t>shipping</a:t>
            </a:r>
            <a:endParaRPr lang="pt-BR" sz="1600" i="1" dirty="0"/>
          </a:p>
          <a:p>
            <a:pPr marL="144000" indent="-144000">
              <a:spcAft>
                <a:spcPts val="600"/>
              </a:spcAft>
              <a:buFont typeface="Arial" pitchFamily="34" charset="0"/>
              <a:buChar char="•"/>
            </a:pPr>
            <a:r>
              <a:rPr lang="pt-BR" sz="1600" dirty="0"/>
              <a:t>Serviços </a:t>
            </a:r>
            <a:r>
              <a:rPr lang="pt-BR" sz="1600" i="1" dirty="0" err="1"/>
              <a:t>tramp</a:t>
            </a:r>
            <a:r>
              <a:rPr lang="pt-BR" sz="1600" dirty="0"/>
              <a:t> e </a:t>
            </a:r>
            <a:r>
              <a:rPr lang="pt-BR" sz="1600" i="1" dirty="0" err="1"/>
              <a:t>liner</a:t>
            </a:r>
            <a:endParaRPr lang="pt-BR" sz="1600" i="1" dirty="0"/>
          </a:p>
          <a:p>
            <a:pPr marL="144000" indent="-144000">
              <a:spcAft>
                <a:spcPts val="600"/>
              </a:spcAft>
              <a:buFont typeface="Arial" pitchFamily="34" charset="0"/>
              <a:buChar char="•"/>
            </a:pPr>
            <a:r>
              <a:rPr lang="pt-BR" sz="1600" dirty="0"/>
              <a:t>Quem opera (risco)</a:t>
            </a:r>
          </a:p>
          <a:p>
            <a:pPr marL="144000" indent="-144000">
              <a:spcAft>
                <a:spcPts val="600"/>
              </a:spcAft>
              <a:buFont typeface="Arial" pitchFamily="34" charset="0"/>
              <a:buChar char="•"/>
            </a:pPr>
            <a:r>
              <a:rPr lang="pt-BR" sz="1600" dirty="0"/>
              <a:t>Tipos de afretamento</a:t>
            </a:r>
          </a:p>
          <a:p>
            <a:pPr marL="144000" indent="-144000">
              <a:spcAft>
                <a:spcPts val="600"/>
              </a:spcAft>
              <a:buFont typeface="Arial" pitchFamily="34" charset="0"/>
              <a:buChar char="•"/>
            </a:pPr>
            <a:r>
              <a:rPr lang="pt-BR" sz="1600" b="1" dirty="0"/>
              <a:t>Quem contrata os terminais</a:t>
            </a:r>
          </a:p>
        </p:txBody>
      </p:sp>
      <p:sp>
        <p:nvSpPr>
          <p:cNvPr id="4" name="Retângulo 3"/>
          <p:cNvSpPr/>
          <p:nvPr/>
        </p:nvSpPr>
        <p:spPr>
          <a:xfrm>
            <a:off x="5383858" y="752571"/>
            <a:ext cx="2880320" cy="2524615"/>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Dinâmica dos fretes</a:t>
            </a:r>
          </a:p>
          <a:p>
            <a:pPr marL="285750" indent="-285750">
              <a:spcAft>
                <a:spcPts val="600"/>
              </a:spcAft>
              <a:buFont typeface="Arial" panose="020B0604020202020204" pitchFamily="34" charset="0"/>
              <a:buChar char="•"/>
            </a:pPr>
            <a:r>
              <a:rPr lang="pt-BR" sz="1600" dirty="0"/>
              <a:t>Ciclos</a:t>
            </a:r>
          </a:p>
          <a:p>
            <a:pPr marL="285750" indent="-285750">
              <a:spcAft>
                <a:spcPts val="600"/>
              </a:spcAft>
              <a:buFont typeface="Arial" panose="020B0604020202020204" pitchFamily="34" charset="0"/>
              <a:buChar char="•"/>
            </a:pPr>
            <a:r>
              <a:rPr lang="pt-BR" sz="1600" dirty="0"/>
              <a:t>Modelo de oferta e de demanda</a:t>
            </a:r>
          </a:p>
          <a:p>
            <a:pPr marL="285750" indent="-285750">
              <a:spcAft>
                <a:spcPts val="600"/>
              </a:spcAft>
              <a:buFont typeface="Arial" panose="020B0604020202020204" pitchFamily="34" charset="0"/>
              <a:buChar char="•"/>
            </a:pPr>
            <a:r>
              <a:rPr lang="pt-BR" sz="1600" dirty="0"/>
              <a:t>Influência dos custos</a:t>
            </a:r>
          </a:p>
          <a:p>
            <a:pPr marL="285750" indent="-285750">
              <a:spcAft>
                <a:spcPts val="600"/>
              </a:spcAft>
              <a:buFont typeface="Arial" panose="020B0604020202020204" pitchFamily="34" charset="0"/>
              <a:buChar char="•"/>
            </a:pPr>
            <a:r>
              <a:rPr lang="pt-BR" sz="1600" dirty="0"/>
              <a:t>Tempo de reação da oferta</a:t>
            </a:r>
          </a:p>
          <a:p>
            <a:pPr marL="285750" indent="-285750">
              <a:spcAft>
                <a:spcPts val="600"/>
              </a:spcAft>
              <a:buFont typeface="Arial" panose="020B0604020202020204" pitchFamily="34" charset="0"/>
              <a:buChar char="•"/>
            </a:pPr>
            <a:r>
              <a:rPr lang="pt-BR" sz="1600" dirty="0"/>
              <a:t>Sobre oferta</a:t>
            </a:r>
          </a:p>
          <a:p>
            <a:pPr marL="285750" indent="-285750">
              <a:spcAft>
                <a:spcPts val="600"/>
              </a:spcAft>
              <a:buFont typeface="Arial" panose="020B0604020202020204" pitchFamily="34" charset="0"/>
              <a:buChar char="•"/>
            </a:pPr>
            <a:r>
              <a:rPr lang="pt-BR" sz="1600" dirty="0"/>
              <a:t>Situação atual do mercado</a:t>
            </a:r>
          </a:p>
        </p:txBody>
      </p:sp>
      <p:sp>
        <p:nvSpPr>
          <p:cNvPr id="5" name="Triângulo isósceles 4"/>
          <p:cNvSpPr/>
          <p:nvPr/>
        </p:nvSpPr>
        <p:spPr>
          <a:xfrm rot="10800000">
            <a:off x="1880310" y="3378243"/>
            <a:ext cx="6383865" cy="165725"/>
          </a:xfrm>
          <a:prstGeom prst="triangl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 name="Retângulo 5"/>
          <p:cNvSpPr/>
          <p:nvPr/>
        </p:nvSpPr>
        <p:spPr>
          <a:xfrm>
            <a:off x="1880313" y="3632448"/>
            <a:ext cx="2880320" cy="21602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Mercado </a:t>
            </a:r>
            <a:r>
              <a:rPr lang="pt-BR" sz="1600" b="1" dirty="0" err="1"/>
              <a:t>Tramp</a:t>
            </a:r>
            <a:endParaRPr lang="pt-BR" sz="1600" b="1" dirty="0"/>
          </a:p>
          <a:p>
            <a:pPr marL="285750" indent="-285750">
              <a:spcAft>
                <a:spcPts val="600"/>
              </a:spcAft>
              <a:buFont typeface="Arial" panose="020B0604020202020204" pitchFamily="34" charset="0"/>
              <a:buChar char="•"/>
            </a:pPr>
            <a:r>
              <a:rPr lang="pt-BR" sz="1600" dirty="0"/>
              <a:t>Como funciona e impacto para os terminais</a:t>
            </a:r>
          </a:p>
        </p:txBody>
      </p:sp>
      <p:sp>
        <p:nvSpPr>
          <p:cNvPr id="7" name="Retângulo 6"/>
          <p:cNvSpPr/>
          <p:nvPr/>
        </p:nvSpPr>
        <p:spPr>
          <a:xfrm>
            <a:off x="5383858" y="3645024"/>
            <a:ext cx="2880320" cy="216024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solidFill>
                  <a:schemeClr val="tx1"/>
                </a:solidFill>
              </a:rPr>
              <a:t>Mercado </a:t>
            </a:r>
            <a:r>
              <a:rPr lang="pt-BR" sz="1600" b="1" dirty="0" err="1">
                <a:solidFill>
                  <a:schemeClr val="tx1"/>
                </a:solidFill>
              </a:rPr>
              <a:t>Liner</a:t>
            </a:r>
            <a:endParaRPr lang="pt-BR" sz="1600" b="1" dirty="0">
              <a:solidFill>
                <a:schemeClr val="tx1"/>
              </a:solidFill>
            </a:endParaRPr>
          </a:p>
          <a:p>
            <a:pPr marL="144000" indent="-144000" algn="l">
              <a:spcAft>
                <a:spcPts val="600"/>
              </a:spcAft>
              <a:buFont typeface="Arial" pitchFamily="34" charset="0"/>
              <a:buChar char="•"/>
            </a:pPr>
            <a:r>
              <a:rPr lang="pt-BR" sz="1600" dirty="0"/>
              <a:t>Como funciona  e </a:t>
            </a:r>
            <a:r>
              <a:rPr lang="pt-BR" sz="1600" b="1" i="1" dirty="0"/>
              <a:t>impacto para os terminais</a:t>
            </a:r>
            <a:endParaRPr lang="pt-BR" sz="1600" b="1" i="1" dirty="0">
              <a:solidFill>
                <a:schemeClr val="tx1"/>
              </a:solidFill>
            </a:endParaRPr>
          </a:p>
        </p:txBody>
      </p:sp>
      <p:sp>
        <p:nvSpPr>
          <p:cNvPr id="8" name="Retângulo 7"/>
          <p:cNvSpPr/>
          <p:nvPr/>
        </p:nvSpPr>
        <p:spPr>
          <a:xfrm>
            <a:off x="1880313" y="6021289"/>
            <a:ext cx="6383865" cy="720079"/>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t>Integração e cabotagem</a:t>
            </a:r>
            <a:endParaRPr lang="pt-BR" sz="1600" dirty="0">
              <a:solidFill>
                <a:schemeClr val="tx1"/>
              </a:solidFill>
            </a:endParaRPr>
          </a:p>
        </p:txBody>
      </p:sp>
      <p:sp>
        <p:nvSpPr>
          <p:cNvPr id="9" name="CaixaDeTexto 8"/>
          <p:cNvSpPr txBox="1"/>
          <p:nvPr/>
        </p:nvSpPr>
        <p:spPr>
          <a:xfrm>
            <a:off x="55662" y="1020952"/>
            <a:ext cx="1691476" cy="1543952"/>
          </a:xfrm>
          <a:prstGeom prst="rect">
            <a:avLst/>
          </a:prstGeom>
          <a:noFill/>
          <a:ln>
            <a:noFill/>
          </a:ln>
        </p:spPr>
        <p:txBody>
          <a:bodyPr wrap="square" lIns="72000" tIns="36000" rIns="72000" bIns="36000" rtlCol="0" anchor="t">
            <a:noAutofit/>
          </a:bodyPr>
          <a:lstStyle/>
          <a:p>
            <a:pPr algn="ctr">
              <a:spcAft>
                <a:spcPts val="600"/>
              </a:spcAft>
            </a:pPr>
            <a:r>
              <a:rPr lang="pt-BR" sz="1600" dirty="0"/>
              <a:t>Elementos básicos para entendimento do mercado de transporte marítimo</a:t>
            </a:r>
          </a:p>
        </p:txBody>
      </p:sp>
      <p:sp>
        <p:nvSpPr>
          <p:cNvPr id="11" name="Elipse 10"/>
          <p:cNvSpPr/>
          <p:nvPr/>
        </p:nvSpPr>
        <p:spPr>
          <a:xfrm>
            <a:off x="1636960"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1</a:t>
            </a:r>
            <a:endParaRPr lang="pt-BR" sz="1600" dirty="0">
              <a:solidFill>
                <a:schemeClr val="tx1"/>
              </a:solidFill>
            </a:endParaRPr>
          </a:p>
        </p:txBody>
      </p:sp>
      <p:sp>
        <p:nvSpPr>
          <p:cNvPr id="12" name="Elipse 11"/>
          <p:cNvSpPr/>
          <p:nvPr/>
        </p:nvSpPr>
        <p:spPr>
          <a:xfrm>
            <a:off x="5203838"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2</a:t>
            </a:r>
            <a:endParaRPr lang="pt-BR" sz="1600" dirty="0">
              <a:solidFill>
                <a:schemeClr val="tx1"/>
              </a:solidFill>
            </a:endParaRPr>
          </a:p>
        </p:txBody>
      </p:sp>
      <p:sp>
        <p:nvSpPr>
          <p:cNvPr id="13" name="Elipse 12"/>
          <p:cNvSpPr/>
          <p:nvPr/>
        </p:nvSpPr>
        <p:spPr>
          <a:xfrm>
            <a:off x="1700293" y="35232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3</a:t>
            </a:r>
            <a:endParaRPr lang="pt-BR" sz="1600" dirty="0">
              <a:solidFill>
                <a:schemeClr val="tx1"/>
              </a:solidFill>
            </a:endParaRPr>
          </a:p>
        </p:txBody>
      </p:sp>
      <p:sp>
        <p:nvSpPr>
          <p:cNvPr id="14" name="Elipse 13"/>
          <p:cNvSpPr/>
          <p:nvPr/>
        </p:nvSpPr>
        <p:spPr>
          <a:xfrm>
            <a:off x="5210758" y="357301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4</a:t>
            </a:r>
            <a:endParaRPr lang="pt-BR" sz="1600" dirty="0">
              <a:solidFill>
                <a:schemeClr val="tx1"/>
              </a:solidFill>
            </a:endParaRPr>
          </a:p>
        </p:txBody>
      </p:sp>
      <p:sp>
        <p:nvSpPr>
          <p:cNvPr id="15" name="Elipse 14"/>
          <p:cNvSpPr/>
          <p:nvPr/>
        </p:nvSpPr>
        <p:spPr>
          <a:xfrm>
            <a:off x="1700293" y="5873595"/>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5</a:t>
            </a:r>
            <a:endParaRPr lang="pt-BR" sz="1600" dirty="0">
              <a:solidFill>
                <a:schemeClr val="tx1"/>
              </a:solidFill>
            </a:endParaRPr>
          </a:p>
        </p:txBody>
      </p:sp>
      <p:sp>
        <p:nvSpPr>
          <p:cNvPr id="10" name="Espaço Reservado para Número de Slide 9"/>
          <p:cNvSpPr>
            <a:spLocks noGrp="1"/>
          </p:cNvSpPr>
          <p:nvPr>
            <p:ph type="sldNum" sz="quarter" idx="10"/>
          </p:nvPr>
        </p:nvSpPr>
        <p:spPr/>
        <p:txBody>
          <a:bodyPr/>
          <a:lstStyle/>
          <a:p>
            <a:pPr>
              <a:defRPr/>
            </a:pPr>
            <a:fld id="{B66251D2-9488-44CD-87B4-F793A73C4A01}" type="slidenum">
              <a:rPr lang="pt-BR" noProof="0" smtClean="0"/>
              <a:pPr>
                <a:defRPr/>
              </a:pPr>
              <a:t>39</a:t>
            </a:fld>
            <a:endParaRPr lang="pt-BR" sz="600" noProof="0"/>
          </a:p>
        </p:txBody>
      </p:sp>
      <p:sp>
        <p:nvSpPr>
          <p:cNvPr id="16" name="Retângulo 15">
            <a:extLst>
              <a:ext uri="{FF2B5EF4-FFF2-40B4-BE49-F238E27FC236}">
                <a16:creationId xmlns:a16="http://schemas.microsoft.com/office/drawing/2014/main" id="{59C15ABD-ECDE-4737-B5FE-0EA200244939}"/>
              </a:ext>
            </a:extLst>
          </p:cNvPr>
          <p:cNvSpPr/>
          <p:nvPr/>
        </p:nvSpPr>
        <p:spPr>
          <a:xfrm>
            <a:off x="8120558" y="71657"/>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36749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10"/>
          <p:cNvSpPr/>
          <p:nvPr/>
        </p:nvSpPr>
        <p:spPr>
          <a:xfrm>
            <a:off x="145588" y="2954340"/>
            <a:ext cx="2322342" cy="668342"/>
          </a:xfrm>
          <a:prstGeom prst="homePlate">
            <a:avLst>
              <a:gd name="adj" fmla="val 32222"/>
            </a:avLst>
          </a:prstGeom>
          <a:solidFill>
            <a:schemeClr val="accent6"/>
          </a:solidFill>
          <a:ln>
            <a:solidFill>
              <a:schemeClr val="bg1">
                <a:lumMod val="65000"/>
              </a:schemeClr>
            </a:solidFill>
          </a:ln>
          <a:effectLst/>
        </p:spPr>
        <p:txBody>
          <a:bodyPr wrap="square" lIns="72000" tIns="72000" rIns="72000" bIns="72000" rtlCol="0" anchor="ctr">
            <a:noAutofit/>
          </a:bodyPr>
          <a:lstStyle/>
          <a:p>
            <a:pPr>
              <a:spcAft>
                <a:spcPts val="600"/>
              </a:spcAft>
            </a:pPr>
            <a:r>
              <a:rPr lang="pt-BR" sz="1400" b="1" dirty="0"/>
              <a:t>Tipos de serviço</a:t>
            </a:r>
            <a:endParaRPr lang="pt-BR" sz="1400" dirty="0"/>
          </a:p>
        </p:txBody>
      </p:sp>
      <p:sp>
        <p:nvSpPr>
          <p:cNvPr id="12" name="Pentágono 11"/>
          <p:cNvSpPr/>
          <p:nvPr/>
        </p:nvSpPr>
        <p:spPr>
          <a:xfrm>
            <a:off x="145588" y="3957002"/>
            <a:ext cx="2322342" cy="668342"/>
          </a:xfrm>
          <a:prstGeom prst="homePlate">
            <a:avLst>
              <a:gd name="adj" fmla="val 32222"/>
            </a:avLst>
          </a:prstGeom>
          <a:solidFill>
            <a:schemeClr val="accent6"/>
          </a:solidFill>
          <a:ln>
            <a:solidFill>
              <a:schemeClr val="bg1">
                <a:lumMod val="65000"/>
              </a:schemeClr>
            </a:solidFill>
          </a:ln>
          <a:effectLst/>
        </p:spPr>
        <p:txBody>
          <a:bodyPr wrap="square" lIns="72000" tIns="72000" rIns="72000" bIns="72000" rtlCol="0" anchor="ctr">
            <a:noAutofit/>
          </a:bodyPr>
          <a:lstStyle/>
          <a:p>
            <a:pPr>
              <a:spcAft>
                <a:spcPts val="600"/>
              </a:spcAft>
            </a:pPr>
            <a:r>
              <a:rPr lang="pt-BR" sz="1400" b="1"/>
              <a:t>Prestadores de serviço primários (frota própria)</a:t>
            </a:r>
            <a:endParaRPr lang="pt-BR" sz="1400" dirty="0"/>
          </a:p>
        </p:txBody>
      </p:sp>
      <p:sp>
        <p:nvSpPr>
          <p:cNvPr id="15" name="CaixaDeTexto 14"/>
          <p:cNvSpPr txBox="1"/>
          <p:nvPr/>
        </p:nvSpPr>
        <p:spPr>
          <a:xfrm>
            <a:off x="22984" y="6528218"/>
            <a:ext cx="1795029" cy="357166"/>
          </a:xfrm>
          <a:prstGeom prst="rect">
            <a:avLst/>
          </a:prstGeom>
          <a:noFill/>
          <a:ln>
            <a:noFill/>
          </a:ln>
        </p:spPr>
        <p:txBody>
          <a:bodyPr wrap="none" lIns="72000" tIns="36000" rIns="72000" bIns="36000" rtlCol="0" anchor="b">
            <a:noAutofit/>
          </a:bodyPr>
          <a:lstStyle/>
          <a:p>
            <a:pPr>
              <a:spcAft>
                <a:spcPts val="600"/>
              </a:spcAft>
            </a:pPr>
            <a:r>
              <a:rPr lang="en-US" sz="1200"/>
              <a:t>Fonte: Stopford (2009)</a:t>
            </a:r>
            <a:endParaRPr lang="pt-BR" sz="1200" dirty="0" err="1"/>
          </a:p>
        </p:txBody>
      </p:sp>
      <p:sp>
        <p:nvSpPr>
          <p:cNvPr id="16" name="CaixaDeTexto 15"/>
          <p:cNvSpPr txBox="1"/>
          <p:nvPr/>
        </p:nvSpPr>
        <p:spPr>
          <a:xfrm>
            <a:off x="165860" y="1052736"/>
            <a:ext cx="3643338" cy="500066"/>
          </a:xfrm>
          <a:prstGeom prst="rect">
            <a:avLst/>
          </a:prstGeom>
          <a:noFill/>
          <a:ln>
            <a:noFill/>
          </a:ln>
        </p:spPr>
        <p:txBody>
          <a:bodyPr wrap="none" lIns="72000" tIns="36000" rIns="72000" bIns="36000" rtlCol="0" anchor="t">
            <a:noAutofit/>
          </a:bodyPr>
          <a:lstStyle/>
          <a:p>
            <a:pPr>
              <a:spcAft>
                <a:spcPts val="600"/>
              </a:spcAft>
            </a:pPr>
            <a:r>
              <a:rPr lang="en-US" sz="1600" b="1"/>
              <a:t>Nível da estrutura do mercado</a:t>
            </a:r>
            <a:endParaRPr lang="pt-BR" sz="1600" b="1" dirty="0" err="1"/>
          </a:p>
        </p:txBody>
      </p:sp>
      <p:sp>
        <p:nvSpPr>
          <p:cNvPr id="17" name="Título 1"/>
          <p:cNvSpPr txBox="1">
            <a:spLocks/>
          </p:cNvSpPr>
          <p:nvPr/>
        </p:nvSpPr>
        <p:spPr bwMode="auto">
          <a:xfrm>
            <a:off x="137204" y="168496"/>
            <a:ext cx="9711546" cy="637364"/>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lvl1pPr algn="l" defTabSz="914400" rtl="0" eaLnBrk="1" latinLnBrk="0" hangingPunct="1">
              <a:spcBef>
                <a:spcPct val="0"/>
              </a:spcBef>
              <a:buNone/>
              <a:defRPr sz="2000" b="1" kern="1200">
                <a:solidFill>
                  <a:srgbClr val="0070C0"/>
                </a:solidFill>
                <a:latin typeface="+mj-lt"/>
                <a:ea typeface="+mj-ea"/>
                <a:cs typeface="+mj-cs"/>
              </a:defRPr>
            </a:lvl1pPr>
          </a:lstStyle>
          <a:p>
            <a:r>
              <a:rPr lang="pt-BR" dirty="0"/>
              <a:t>Tipo de carga e periodicidade: Para cada tipo de carga, há uma dinâmica particular do mercado de </a:t>
            </a:r>
            <a:r>
              <a:rPr lang="pt-BR" i="1" dirty="0" err="1"/>
              <a:t>shipping</a:t>
            </a:r>
            <a:r>
              <a:rPr lang="pt-BR" i="1" dirty="0"/>
              <a:t> (2/2)</a:t>
            </a:r>
            <a:endParaRPr lang="pt-BR" dirty="0"/>
          </a:p>
        </p:txBody>
      </p:sp>
      <p:sp>
        <p:nvSpPr>
          <p:cNvPr id="18" name="Pentágono 17"/>
          <p:cNvSpPr/>
          <p:nvPr/>
        </p:nvSpPr>
        <p:spPr>
          <a:xfrm>
            <a:off x="145588" y="1669026"/>
            <a:ext cx="2322342" cy="668342"/>
          </a:xfrm>
          <a:prstGeom prst="homePlate">
            <a:avLst>
              <a:gd name="adj" fmla="val 32222"/>
            </a:avLst>
          </a:prstGeom>
          <a:solidFill>
            <a:schemeClr val="accent6"/>
          </a:solidFill>
          <a:ln>
            <a:solidFill>
              <a:schemeClr val="bg1">
                <a:lumMod val="65000"/>
              </a:schemeClr>
            </a:solidFill>
          </a:ln>
          <a:effectLst/>
        </p:spPr>
        <p:txBody>
          <a:bodyPr wrap="square" lIns="72000" tIns="72000" rIns="72000" bIns="72000" rtlCol="0" anchor="ctr">
            <a:noAutofit/>
          </a:bodyPr>
          <a:lstStyle/>
          <a:p>
            <a:pPr>
              <a:spcAft>
                <a:spcPts val="600"/>
              </a:spcAft>
            </a:pPr>
            <a:r>
              <a:rPr lang="pt-BR" sz="1400" b="1" dirty="0"/>
              <a:t>Tipos de carga</a:t>
            </a:r>
            <a:endParaRPr lang="pt-BR" sz="1400" dirty="0"/>
          </a:p>
        </p:txBody>
      </p:sp>
      <p:sp>
        <p:nvSpPr>
          <p:cNvPr id="8" name="Retângulo 7"/>
          <p:cNvSpPr/>
          <p:nvPr/>
        </p:nvSpPr>
        <p:spPr>
          <a:xfrm>
            <a:off x="2863974" y="1418993"/>
            <a:ext cx="1552939" cy="1391331"/>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300"/>
              </a:spcAft>
            </a:pPr>
            <a:r>
              <a:rPr lang="pt-BR" sz="1100" b="1" dirty="0"/>
              <a:t>Granéis </a:t>
            </a:r>
          </a:p>
          <a:p>
            <a:pPr algn="ctr">
              <a:spcAft>
                <a:spcPts val="300"/>
              </a:spcAft>
            </a:pPr>
            <a:r>
              <a:rPr lang="pt-BR" sz="1100" i="1" dirty="0"/>
              <a:t>Suficiente para encher porão ou navio</a:t>
            </a:r>
          </a:p>
          <a:p>
            <a:pPr marL="171450" indent="-171450">
              <a:spcAft>
                <a:spcPts val="300"/>
              </a:spcAft>
              <a:buFont typeface="Arial" panose="020B0604020202020204" pitchFamily="34" charset="0"/>
              <a:buChar char="•"/>
            </a:pPr>
            <a:r>
              <a:rPr lang="pt-BR" sz="1100" dirty="0"/>
              <a:t>Sólidos</a:t>
            </a:r>
          </a:p>
          <a:p>
            <a:pPr marL="171450" indent="-171450">
              <a:spcAft>
                <a:spcPts val="300"/>
              </a:spcAft>
              <a:buFont typeface="Arial" panose="020B0604020202020204" pitchFamily="34" charset="0"/>
              <a:buChar char="•"/>
            </a:pPr>
            <a:r>
              <a:rPr lang="pt-BR" sz="1100" dirty="0"/>
              <a:t>Líquidos</a:t>
            </a:r>
          </a:p>
          <a:p>
            <a:pPr>
              <a:spcAft>
                <a:spcPts val="300"/>
              </a:spcAft>
            </a:pPr>
            <a:endParaRPr lang="pt-BR" sz="1100" dirty="0"/>
          </a:p>
        </p:txBody>
      </p:sp>
      <p:sp>
        <p:nvSpPr>
          <p:cNvPr id="9" name="Retângulo 8"/>
          <p:cNvSpPr/>
          <p:nvPr/>
        </p:nvSpPr>
        <p:spPr>
          <a:xfrm>
            <a:off x="2863974" y="2938371"/>
            <a:ext cx="1552939" cy="643608"/>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TRAMP</a:t>
            </a:r>
            <a:endParaRPr lang="pt-BR" sz="1600" dirty="0">
              <a:solidFill>
                <a:schemeClr val="tx1"/>
              </a:solidFill>
            </a:endParaRPr>
          </a:p>
        </p:txBody>
      </p:sp>
      <p:sp>
        <p:nvSpPr>
          <p:cNvPr id="23" name="Retângulo 22"/>
          <p:cNvSpPr/>
          <p:nvPr/>
        </p:nvSpPr>
        <p:spPr>
          <a:xfrm>
            <a:off x="2863974" y="3761248"/>
            <a:ext cx="1552939" cy="83423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lnSpc>
                <a:spcPts val="1400"/>
              </a:lnSpc>
            </a:pPr>
            <a:r>
              <a:rPr lang="pt-BR" sz="1600" dirty="0"/>
              <a:t>Frota</a:t>
            </a:r>
          </a:p>
          <a:p>
            <a:pPr algn="ctr">
              <a:lnSpc>
                <a:spcPts val="1400"/>
              </a:lnSpc>
            </a:pPr>
            <a:r>
              <a:rPr lang="pt-BR" sz="1600" dirty="0">
                <a:solidFill>
                  <a:schemeClr val="tx1"/>
                </a:solidFill>
              </a:rPr>
              <a:t>Granéis </a:t>
            </a:r>
            <a:r>
              <a:rPr lang="pt-BR" sz="1600" b="1" dirty="0">
                <a:solidFill>
                  <a:schemeClr val="tx1"/>
                </a:solidFill>
              </a:rPr>
              <a:t>(embarcador ou operador)</a:t>
            </a:r>
          </a:p>
        </p:txBody>
      </p:sp>
      <p:sp>
        <p:nvSpPr>
          <p:cNvPr id="19" name="Retângulo 18"/>
          <p:cNvSpPr/>
          <p:nvPr/>
        </p:nvSpPr>
        <p:spPr>
          <a:xfrm>
            <a:off x="4535777" y="1418993"/>
            <a:ext cx="1552939" cy="1391331"/>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300"/>
              </a:spcAft>
            </a:pPr>
            <a:r>
              <a:rPr lang="pt-BR" sz="1100" b="1" dirty="0"/>
              <a:t>Carga especializados</a:t>
            </a:r>
          </a:p>
          <a:p>
            <a:pPr algn="ctr">
              <a:spcAft>
                <a:spcPts val="300"/>
              </a:spcAft>
            </a:pPr>
            <a:r>
              <a:rPr lang="pt-BR" sz="1100" i="1" dirty="0">
                <a:solidFill>
                  <a:schemeClr val="tx1"/>
                </a:solidFill>
              </a:rPr>
              <a:t>Lotes médios de carga homogênea</a:t>
            </a:r>
          </a:p>
          <a:p>
            <a:pPr marL="171450" indent="-171450">
              <a:spcAft>
                <a:spcPts val="300"/>
              </a:spcAft>
              <a:buFont typeface="Arial" panose="020B0604020202020204" pitchFamily="34" charset="0"/>
              <a:buChar char="•"/>
            </a:pPr>
            <a:r>
              <a:rPr lang="pt-BR" sz="1100" dirty="0"/>
              <a:t>Veículos</a:t>
            </a:r>
          </a:p>
          <a:p>
            <a:pPr marL="171450" indent="-171450">
              <a:spcAft>
                <a:spcPts val="300"/>
              </a:spcAft>
              <a:buFont typeface="Arial" panose="020B0604020202020204" pitchFamily="34" charset="0"/>
              <a:buChar char="•"/>
            </a:pPr>
            <a:r>
              <a:rPr lang="pt-BR" sz="1100" dirty="0">
                <a:solidFill>
                  <a:schemeClr val="tx1"/>
                </a:solidFill>
              </a:rPr>
              <a:t>Químicos</a:t>
            </a:r>
          </a:p>
          <a:p>
            <a:pPr marL="171450" indent="-171450">
              <a:spcAft>
                <a:spcPts val="300"/>
              </a:spcAft>
              <a:buFont typeface="Arial" panose="020B0604020202020204" pitchFamily="34" charset="0"/>
              <a:buChar char="•"/>
            </a:pPr>
            <a:r>
              <a:rPr lang="pt-BR" sz="1100" dirty="0"/>
              <a:t>Florestais</a:t>
            </a:r>
            <a:endParaRPr lang="pt-BR" sz="1100" dirty="0">
              <a:solidFill>
                <a:schemeClr val="tx1"/>
              </a:solidFill>
            </a:endParaRPr>
          </a:p>
        </p:txBody>
      </p:sp>
      <p:sp>
        <p:nvSpPr>
          <p:cNvPr id="21" name="Retângulo 20"/>
          <p:cNvSpPr/>
          <p:nvPr/>
        </p:nvSpPr>
        <p:spPr>
          <a:xfrm>
            <a:off x="4535777" y="2938371"/>
            <a:ext cx="1552939" cy="643608"/>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Especializado</a:t>
            </a:r>
            <a:endParaRPr lang="pt-BR" sz="1600" dirty="0">
              <a:solidFill>
                <a:schemeClr val="tx1"/>
              </a:solidFill>
            </a:endParaRPr>
          </a:p>
        </p:txBody>
      </p:sp>
      <p:sp>
        <p:nvSpPr>
          <p:cNvPr id="24" name="Retângulo 23"/>
          <p:cNvSpPr/>
          <p:nvPr/>
        </p:nvSpPr>
        <p:spPr>
          <a:xfrm>
            <a:off x="4535777" y="3761248"/>
            <a:ext cx="1552939" cy="83423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lnSpc>
                <a:spcPts val="1400"/>
              </a:lnSpc>
            </a:pPr>
            <a:r>
              <a:rPr lang="pt-BR" sz="1600" dirty="0"/>
              <a:t>Frota Especializada</a:t>
            </a:r>
          </a:p>
          <a:p>
            <a:pPr algn="ctr">
              <a:lnSpc>
                <a:spcPts val="1400"/>
              </a:lnSpc>
            </a:pPr>
            <a:r>
              <a:rPr lang="pt-BR" sz="1600" dirty="0">
                <a:solidFill>
                  <a:schemeClr val="tx1"/>
                </a:solidFill>
              </a:rPr>
              <a:t>(embarcador ou operador)</a:t>
            </a:r>
          </a:p>
        </p:txBody>
      </p:sp>
      <p:sp>
        <p:nvSpPr>
          <p:cNvPr id="28" name="Texto explicativo em seta para cima 27"/>
          <p:cNvSpPr/>
          <p:nvPr/>
        </p:nvSpPr>
        <p:spPr>
          <a:xfrm rot="2992741">
            <a:off x="3547107" y="4909479"/>
            <a:ext cx="1595596" cy="1023151"/>
          </a:xfrm>
          <a:prstGeom prst="upArrowCallout">
            <a:avLst/>
          </a:prstGeom>
          <a:solidFill>
            <a:schemeClr val="bg1"/>
          </a:solidFill>
          <a:ln>
            <a:solidFill>
              <a:schemeClr val="tx1">
                <a:lumMod val="50000"/>
                <a:lumOff val="50000"/>
              </a:schemeClr>
            </a:solidFill>
            <a:prstDash val="dash"/>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Mercado afretamento</a:t>
            </a:r>
          </a:p>
        </p:txBody>
      </p:sp>
      <p:sp>
        <p:nvSpPr>
          <p:cNvPr id="31" name="Retângulo 30"/>
          <p:cNvSpPr/>
          <p:nvPr/>
        </p:nvSpPr>
        <p:spPr>
          <a:xfrm rot="18940323">
            <a:off x="5807689" y="5245510"/>
            <a:ext cx="1552939" cy="661686"/>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lnSpc>
                <a:spcPts val="1400"/>
              </a:lnSpc>
            </a:pPr>
            <a:r>
              <a:rPr lang="pt-BR" sz="1600" dirty="0"/>
              <a:t>Frota dos Armadores</a:t>
            </a:r>
            <a:endParaRPr lang="pt-BR" sz="1600" dirty="0">
              <a:solidFill>
                <a:schemeClr val="tx1"/>
              </a:solidFill>
            </a:endParaRPr>
          </a:p>
        </p:txBody>
      </p:sp>
      <p:sp>
        <p:nvSpPr>
          <p:cNvPr id="20" name="Retângulo 19"/>
          <p:cNvSpPr/>
          <p:nvPr/>
        </p:nvSpPr>
        <p:spPr>
          <a:xfrm>
            <a:off x="6207579" y="1420661"/>
            <a:ext cx="1552939" cy="1389663"/>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algn="ctr">
              <a:spcAft>
                <a:spcPts val="300"/>
              </a:spcAft>
            </a:pPr>
            <a:r>
              <a:rPr lang="pt-BR" sz="1100" b="1" dirty="0"/>
              <a:t>Carga geral e containers</a:t>
            </a:r>
          </a:p>
          <a:p>
            <a:pPr algn="ctr">
              <a:spcAft>
                <a:spcPts val="300"/>
              </a:spcAft>
            </a:pPr>
            <a:r>
              <a:rPr lang="pt-BR" sz="1100" i="1" dirty="0"/>
              <a:t>Insuficiente para encher navio</a:t>
            </a:r>
          </a:p>
          <a:p>
            <a:pPr marL="171450" indent="-171450">
              <a:spcAft>
                <a:spcPts val="300"/>
              </a:spcAft>
              <a:buFont typeface="Arial" panose="020B0604020202020204" pitchFamily="34" charset="0"/>
              <a:buChar char="•"/>
            </a:pPr>
            <a:r>
              <a:rPr lang="pt-BR" sz="1100" dirty="0"/>
              <a:t>Containers</a:t>
            </a:r>
          </a:p>
          <a:p>
            <a:pPr marL="171450" indent="-171450">
              <a:spcAft>
                <a:spcPts val="300"/>
              </a:spcAft>
              <a:buFont typeface="Arial" panose="020B0604020202020204" pitchFamily="34" charset="0"/>
              <a:buChar char="•"/>
            </a:pPr>
            <a:r>
              <a:rPr lang="pt-BR" sz="1100" dirty="0"/>
              <a:t>Carga solta</a:t>
            </a:r>
          </a:p>
        </p:txBody>
      </p:sp>
      <p:sp>
        <p:nvSpPr>
          <p:cNvPr id="22" name="Retângulo 21"/>
          <p:cNvSpPr/>
          <p:nvPr/>
        </p:nvSpPr>
        <p:spPr>
          <a:xfrm>
            <a:off x="6207579" y="2938371"/>
            <a:ext cx="1552939" cy="643608"/>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LINER</a:t>
            </a:r>
            <a:endParaRPr lang="pt-BR" sz="1600" dirty="0">
              <a:solidFill>
                <a:schemeClr val="tx1"/>
              </a:solidFill>
            </a:endParaRPr>
          </a:p>
        </p:txBody>
      </p:sp>
      <p:sp>
        <p:nvSpPr>
          <p:cNvPr id="25" name="Retângulo 24"/>
          <p:cNvSpPr/>
          <p:nvPr/>
        </p:nvSpPr>
        <p:spPr>
          <a:xfrm>
            <a:off x="6207579" y="3761248"/>
            <a:ext cx="1552939" cy="83423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lnSpc>
                <a:spcPts val="1400"/>
              </a:lnSpc>
            </a:pPr>
            <a:r>
              <a:rPr lang="pt-BR" sz="1600" dirty="0"/>
              <a:t>Frota </a:t>
            </a:r>
            <a:r>
              <a:rPr lang="pt-BR" sz="1600" b="1" dirty="0"/>
              <a:t>Operadores LINER</a:t>
            </a:r>
            <a:endParaRPr lang="pt-BR" sz="1600" b="1" dirty="0">
              <a:solidFill>
                <a:schemeClr val="tx1"/>
              </a:solidFill>
            </a:endParaRPr>
          </a:p>
        </p:txBody>
      </p:sp>
      <p:sp>
        <p:nvSpPr>
          <p:cNvPr id="36" name="Forma livre 35"/>
          <p:cNvSpPr/>
          <p:nvPr/>
        </p:nvSpPr>
        <p:spPr bwMode="ltGray">
          <a:xfrm rot="4613372">
            <a:off x="7977412" y="2450565"/>
            <a:ext cx="1266135" cy="427228"/>
          </a:xfrm>
          <a:custGeom>
            <a:avLst/>
            <a:gdLst>
              <a:gd name="connsiteX0" fmla="*/ 0 w 5080000"/>
              <a:gd name="connsiteY0" fmla="*/ 698500 h 2730500"/>
              <a:gd name="connsiteX1" fmla="*/ 3721100 w 5080000"/>
              <a:gd name="connsiteY1" fmla="*/ 698500 h 2730500"/>
              <a:gd name="connsiteX2" fmla="*/ 3721100 w 5080000"/>
              <a:gd name="connsiteY2" fmla="*/ 0 h 2730500"/>
              <a:gd name="connsiteX3" fmla="*/ 5080000 w 5080000"/>
              <a:gd name="connsiteY3" fmla="*/ 1371600 h 2730500"/>
              <a:gd name="connsiteX4" fmla="*/ 3721100 w 5080000"/>
              <a:gd name="connsiteY4" fmla="*/ 2730500 h 2730500"/>
              <a:gd name="connsiteX5" fmla="*/ 3721100 w 5080000"/>
              <a:gd name="connsiteY5" fmla="*/ 2057400 h 2730500"/>
              <a:gd name="connsiteX6" fmla="*/ 0 w 5080000"/>
              <a:gd name="connsiteY6" fmla="*/ 2057400 h 2730500"/>
              <a:gd name="connsiteX7" fmla="*/ 0 w 5080000"/>
              <a:gd name="connsiteY7"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459126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530564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530564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530564 w 5080000"/>
              <a:gd name="connsiteY6" fmla="*/ 19145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268590 w 5080000"/>
              <a:gd name="connsiteY5" fmla="*/ 2730500 h 2730500"/>
              <a:gd name="connsiteX6" fmla="*/ 3530564 w 5080000"/>
              <a:gd name="connsiteY6" fmla="*/ 19145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268590 w 5080000"/>
              <a:gd name="connsiteY5" fmla="*/ 2730500 h 2730500"/>
              <a:gd name="connsiteX6" fmla="*/ 3411466 w 5080000"/>
              <a:gd name="connsiteY6" fmla="*/ 19145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4746588"/>
              <a:gd name="connsiteY0" fmla="*/ 698500 h 2730500"/>
              <a:gd name="connsiteX1" fmla="*/ 1835168 w 4746588"/>
              <a:gd name="connsiteY1" fmla="*/ 404802 h 2730500"/>
              <a:gd name="connsiteX2" fmla="*/ 3721100 w 4746588"/>
              <a:gd name="connsiteY2" fmla="*/ 698500 h 2730500"/>
              <a:gd name="connsiteX3" fmla="*/ 3887754 w 4746588"/>
              <a:gd name="connsiteY3" fmla="*/ 0 h 2730500"/>
              <a:gd name="connsiteX4" fmla="*/ 4746588 w 4746588"/>
              <a:gd name="connsiteY4" fmla="*/ 1585890 h 2730500"/>
              <a:gd name="connsiteX5" fmla="*/ 3268590 w 4746588"/>
              <a:gd name="connsiteY5" fmla="*/ 2730500 h 2730500"/>
              <a:gd name="connsiteX6" fmla="*/ 3411466 w 4746588"/>
              <a:gd name="connsiteY6" fmla="*/ 1914500 h 2730500"/>
              <a:gd name="connsiteX7" fmla="*/ 1898668 w 4746588"/>
              <a:gd name="connsiteY7" fmla="*/ 1620826 h 2730500"/>
              <a:gd name="connsiteX8" fmla="*/ 0 w 4746588"/>
              <a:gd name="connsiteY8" fmla="*/ 2057400 h 2730500"/>
              <a:gd name="connsiteX9" fmla="*/ 0 w 4746588"/>
              <a:gd name="connsiteY9" fmla="*/ 698500 h 2730500"/>
              <a:gd name="connsiteX0" fmla="*/ 0 w 4746588"/>
              <a:gd name="connsiteY0" fmla="*/ 698500 h 3230542"/>
              <a:gd name="connsiteX1" fmla="*/ 1835168 w 4746588"/>
              <a:gd name="connsiteY1" fmla="*/ 404802 h 3230542"/>
              <a:gd name="connsiteX2" fmla="*/ 3721100 w 4746588"/>
              <a:gd name="connsiteY2" fmla="*/ 698500 h 3230542"/>
              <a:gd name="connsiteX3" fmla="*/ 3887754 w 4746588"/>
              <a:gd name="connsiteY3" fmla="*/ 0 h 3230542"/>
              <a:gd name="connsiteX4" fmla="*/ 4746588 w 4746588"/>
              <a:gd name="connsiteY4" fmla="*/ 1585890 h 3230542"/>
              <a:gd name="connsiteX5" fmla="*/ 2292236 w 4746588"/>
              <a:gd name="connsiteY5" fmla="*/ 3230542 h 3230542"/>
              <a:gd name="connsiteX6" fmla="*/ 3411466 w 4746588"/>
              <a:gd name="connsiteY6" fmla="*/ 1914500 h 3230542"/>
              <a:gd name="connsiteX7" fmla="*/ 1898668 w 4746588"/>
              <a:gd name="connsiteY7" fmla="*/ 1620826 h 3230542"/>
              <a:gd name="connsiteX8" fmla="*/ 0 w 4746588"/>
              <a:gd name="connsiteY8" fmla="*/ 2057400 h 3230542"/>
              <a:gd name="connsiteX9" fmla="*/ 0 w 4746588"/>
              <a:gd name="connsiteY9" fmla="*/ 698500 h 3230542"/>
              <a:gd name="connsiteX0" fmla="*/ 0 w 4746588"/>
              <a:gd name="connsiteY0" fmla="*/ 293698 h 2825740"/>
              <a:gd name="connsiteX1" fmla="*/ 1835168 w 4746588"/>
              <a:gd name="connsiteY1" fmla="*/ 0 h 2825740"/>
              <a:gd name="connsiteX2" fmla="*/ 3721100 w 4746588"/>
              <a:gd name="connsiteY2" fmla="*/ 293698 h 2825740"/>
              <a:gd name="connsiteX3" fmla="*/ 3887754 w 4746588"/>
              <a:gd name="connsiteY3" fmla="*/ 1238248 h 2825740"/>
              <a:gd name="connsiteX4" fmla="*/ 4746588 w 4746588"/>
              <a:gd name="connsiteY4" fmla="*/ 1181088 h 2825740"/>
              <a:gd name="connsiteX5" fmla="*/ 2292236 w 4746588"/>
              <a:gd name="connsiteY5" fmla="*/ 2825740 h 2825740"/>
              <a:gd name="connsiteX6" fmla="*/ 3411466 w 4746588"/>
              <a:gd name="connsiteY6" fmla="*/ 1509698 h 2825740"/>
              <a:gd name="connsiteX7" fmla="*/ 1898668 w 4746588"/>
              <a:gd name="connsiteY7" fmla="*/ 1216024 h 2825740"/>
              <a:gd name="connsiteX8" fmla="*/ 0 w 4746588"/>
              <a:gd name="connsiteY8" fmla="*/ 1652598 h 2825740"/>
              <a:gd name="connsiteX9" fmla="*/ 0 w 4746588"/>
              <a:gd name="connsiteY9" fmla="*/ 293698 h 2825740"/>
              <a:gd name="connsiteX0" fmla="*/ 0 w 3887754"/>
              <a:gd name="connsiteY0" fmla="*/ 293698 h 2825740"/>
              <a:gd name="connsiteX1" fmla="*/ 1835168 w 3887754"/>
              <a:gd name="connsiteY1" fmla="*/ 0 h 2825740"/>
              <a:gd name="connsiteX2" fmla="*/ 3721100 w 3887754"/>
              <a:gd name="connsiteY2" fmla="*/ 29369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3411466 w 3887754"/>
              <a:gd name="connsiteY6" fmla="*/ 1509698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721100 w 3887754"/>
              <a:gd name="connsiteY2" fmla="*/ 29369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721100 w 3887754"/>
              <a:gd name="connsiteY2" fmla="*/ 29369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387688 w 3887754"/>
              <a:gd name="connsiteY2" fmla="*/ 122236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387688 w 3887754"/>
              <a:gd name="connsiteY2" fmla="*/ 1508096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4125846"/>
              <a:gd name="connsiteY0" fmla="*/ 293698 h 2825740"/>
              <a:gd name="connsiteX1" fmla="*/ 1835168 w 4125846"/>
              <a:gd name="connsiteY1" fmla="*/ 0 h 2825740"/>
              <a:gd name="connsiteX2" fmla="*/ 3387688 w 4125846"/>
              <a:gd name="connsiteY2" fmla="*/ 1508096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898668 w 4125846"/>
              <a:gd name="connsiteY7" fmla="*/ 121602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387688 w 4125846"/>
              <a:gd name="connsiteY2" fmla="*/ 1508096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898668 w 4125846"/>
              <a:gd name="connsiteY7" fmla="*/ 121602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911532 w 4125846"/>
              <a:gd name="connsiteY2" fmla="*/ 1222320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898668 w 4125846"/>
              <a:gd name="connsiteY7" fmla="*/ 121602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911532 w 4125846"/>
              <a:gd name="connsiteY2" fmla="*/ 1222320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38094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38094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38094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770234 w 3935310"/>
              <a:gd name="connsiteY4" fmla="*/ 2466948 h 2825740"/>
              <a:gd name="connsiteX5" fmla="*/ 2292236 w 3935310"/>
              <a:gd name="connsiteY5" fmla="*/ 2825740 h 2825740"/>
              <a:gd name="connsiteX6" fmla="*/ 2792302 w 3935310"/>
              <a:gd name="connsiteY6" fmla="*/ 2224054 h 2825740"/>
              <a:gd name="connsiteX7" fmla="*/ 1636694 w 3935310"/>
              <a:gd name="connsiteY7" fmla="*/ 1430314 h 2825740"/>
              <a:gd name="connsiteX8" fmla="*/ 0 w 3935310"/>
              <a:gd name="connsiteY8" fmla="*/ 1652598 h 2825740"/>
              <a:gd name="connsiteX9" fmla="*/ 0 w 3935310"/>
              <a:gd name="connsiteY9"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50321 w 3935310"/>
              <a:gd name="connsiteY0" fmla="*/ 785739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50321 w 3935310"/>
              <a:gd name="connsiteY10" fmla="*/ 785739 h 2611402"/>
              <a:gd name="connsiteX0" fmla="*/ 0 w 3884989"/>
              <a:gd name="connsiteY0" fmla="*/ 785739 h 2611402"/>
              <a:gd name="connsiteX1" fmla="*/ 1784847 w 3884989"/>
              <a:gd name="connsiteY1" fmla="*/ 0 h 2611402"/>
              <a:gd name="connsiteX2" fmla="*/ 3599237 w 3884989"/>
              <a:gd name="connsiteY2" fmla="*/ 936544 h 2611402"/>
              <a:gd name="connsiteX3" fmla="*/ 3884989 w 3884989"/>
              <a:gd name="connsiteY3" fmla="*/ 738110 h 2611402"/>
              <a:gd name="connsiteX4" fmla="*/ 3880347 w 3884989"/>
              <a:gd name="connsiteY4" fmla="*/ 744550 h 2611402"/>
              <a:gd name="connsiteX5" fmla="*/ 3719913 w 3884989"/>
              <a:gd name="connsiteY5" fmla="*/ 2466948 h 2611402"/>
              <a:gd name="connsiteX6" fmla="*/ 2408569 w 3884989"/>
              <a:gd name="connsiteY6" fmla="*/ 2611402 h 2611402"/>
              <a:gd name="connsiteX7" fmla="*/ 2741981 w 3884989"/>
              <a:gd name="connsiteY7" fmla="*/ 2224054 h 2611402"/>
              <a:gd name="connsiteX8" fmla="*/ 1586373 w 3884989"/>
              <a:gd name="connsiteY8" fmla="*/ 1430314 h 2611402"/>
              <a:gd name="connsiteX9" fmla="*/ 30087 w 3884989"/>
              <a:gd name="connsiteY9" fmla="*/ 801065 h 2611402"/>
              <a:gd name="connsiteX10" fmla="*/ 0 w 3884989"/>
              <a:gd name="connsiteY10" fmla="*/ 785739 h 2611402"/>
              <a:gd name="connsiteX0" fmla="*/ 0 w 3884989"/>
              <a:gd name="connsiteY0" fmla="*/ 785739 h 2611402"/>
              <a:gd name="connsiteX1" fmla="*/ 1784847 w 3884989"/>
              <a:gd name="connsiteY1" fmla="*/ 0 h 2611402"/>
              <a:gd name="connsiteX2" fmla="*/ 3599237 w 3884989"/>
              <a:gd name="connsiteY2" fmla="*/ 936544 h 2611402"/>
              <a:gd name="connsiteX3" fmla="*/ 3884989 w 3884989"/>
              <a:gd name="connsiteY3" fmla="*/ 738110 h 2611402"/>
              <a:gd name="connsiteX4" fmla="*/ 3880347 w 3884989"/>
              <a:gd name="connsiteY4" fmla="*/ 744550 h 2611402"/>
              <a:gd name="connsiteX5" fmla="*/ 3719913 w 3884989"/>
              <a:gd name="connsiteY5" fmla="*/ 2466948 h 2611402"/>
              <a:gd name="connsiteX6" fmla="*/ 2408569 w 3884989"/>
              <a:gd name="connsiteY6" fmla="*/ 2611402 h 2611402"/>
              <a:gd name="connsiteX7" fmla="*/ 2741981 w 3884989"/>
              <a:gd name="connsiteY7" fmla="*/ 2224054 h 2611402"/>
              <a:gd name="connsiteX8" fmla="*/ 1500437 w 3884989"/>
              <a:gd name="connsiteY8" fmla="*/ 608165 h 2611402"/>
              <a:gd name="connsiteX9" fmla="*/ 30087 w 3884989"/>
              <a:gd name="connsiteY9" fmla="*/ 801065 h 2611402"/>
              <a:gd name="connsiteX10" fmla="*/ 0 w 3884989"/>
              <a:gd name="connsiteY10" fmla="*/ 785739 h 2611402"/>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741981 w 3884989"/>
              <a:gd name="connsiteY7" fmla="*/ 2057882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741981 w 3884989"/>
              <a:gd name="connsiteY7" fmla="*/ 2057882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453772 w 3884989"/>
              <a:gd name="connsiteY2" fmla="*/ 1088373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453772 w 3884989"/>
              <a:gd name="connsiteY2" fmla="*/ 1088373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4989" h="2445230">
                <a:moveTo>
                  <a:pt x="0" y="619567"/>
                </a:moveTo>
                <a:cubicBezTo>
                  <a:pt x="604657" y="325933"/>
                  <a:pt x="1045278" y="37599"/>
                  <a:pt x="1969719" y="0"/>
                </a:cubicBezTo>
                <a:cubicBezTo>
                  <a:pt x="2968249" y="188433"/>
                  <a:pt x="3082300" y="580906"/>
                  <a:pt x="3453772" y="1088373"/>
                </a:cubicBezTo>
                <a:lnTo>
                  <a:pt x="3884989" y="571938"/>
                </a:lnTo>
                <a:cubicBezTo>
                  <a:pt x="3883442" y="574085"/>
                  <a:pt x="3858072" y="479401"/>
                  <a:pt x="3880347" y="578378"/>
                </a:cubicBezTo>
                <a:lnTo>
                  <a:pt x="3719913" y="2300776"/>
                </a:lnTo>
                <a:lnTo>
                  <a:pt x="2408569" y="2445230"/>
                </a:lnTo>
                <a:lnTo>
                  <a:pt x="2876479" y="1817856"/>
                </a:lnTo>
                <a:cubicBezTo>
                  <a:pt x="2707766" y="1145736"/>
                  <a:pt x="2573052" y="558946"/>
                  <a:pt x="1500437" y="441993"/>
                </a:cubicBezTo>
                <a:cubicBezTo>
                  <a:pt x="516843" y="385284"/>
                  <a:pt x="662976" y="489368"/>
                  <a:pt x="30087" y="634893"/>
                </a:cubicBezTo>
                <a:lnTo>
                  <a:pt x="0" y="619567"/>
                </a:lnTo>
                <a:close/>
              </a:path>
            </a:pathLst>
          </a:custGeom>
          <a:solidFill>
            <a:srgbClr val="FF0000">
              <a:alpha val="40000"/>
            </a:srgbClr>
          </a:solidFill>
          <a:ln w="3175" cap="flat" cmpd="sng" algn="ctr">
            <a:solidFill>
              <a:schemeClr val="bg1">
                <a:lumMod val="75000"/>
              </a:schemeClr>
            </a:solidFill>
            <a:prstDash val="solid"/>
            <a:round/>
            <a:headEnd type="none" w="med" len="med"/>
            <a:tailEnd type="triangle" w="med" len="med"/>
          </a:ln>
          <a:effectLst/>
        </p:spPr>
        <p:txBody>
          <a:bodyPr wrap="none" anchor="ctr"/>
          <a:lstStyle/>
          <a:p>
            <a:pPr algn="ctr">
              <a:spcAft>
                <a:spcPct val="20000"/>
              </a:spcAft>
              <a:defRPr/>
            </a:pPr>
            <a:endParaRPr lang="pt-BR" sz="900"/>
          </a:p>
        </p:txBody>
      </p:sp>
      <p:sp>
        <p:nvSpPr>
          <p:cNvPr id="38" name="CaixaDeTexto 37"/>
          <p:cNvSpPr txBox="1"/>
          <p:nvPr/>
        </p:nvSpPr>
        <p:spPr>
          <a:xfrm>
            <a:off x="8120558" y="1939978"/>
            <a:ext cx="1495823" cy="399499"/>
          </a:xfrm>
          <a:prstGeom prst="rect">
            <a:avLst/>
          </a:prstGeom>
          <a:noFill/>
          <a:ln>
            <a:noFill/>
          </a:ln>
        </p:spPr>
        <p:txBody>
          <a:bodyPr wrap="square" lIns="72000" tIns="36000" rIns="72000" bIns="36000" rtlCol="0" anchor="t">
            <a:noAutofit/>
          </a:bodyPr>
          <a:lstStyle/>
          <a:p>
            <a:pPr algn="ctr">
              <a:spcAft>
                <a:spcPts val="600"/>
              </a:spcAft>
            </a:pPr>
            <a:r>
              <a:rPr lang="pt-BR" sz="1600" b="1" dirty="0">
                <a:solidFill>
                  <a:schemeClr val="accent1">
                    <a:lumMod val="50000"/>
                  </a:schemeClr>
                </a:solidFill>
              </a:rPr>
              <a:t>DEMANDA</a:t>
            </a:r>
          </a:p>
        </p:txBody>
      </p:sp>
      <p:sp>
        <p:nvSpPr>
          <p:cNvPr id="40" name="CaixaDeTexto 39"/>
          <p:cNvSpPr txBox="1"/>
          <p:nvPr/>
        </p:nvSpPr>
        <p:spPr>
          <a:xfrm>
            <a:off x="8136903" y="4425594"/>
            <a:ext cx="1495823" cy="399499"/>
          </a:xfrm>
          <a:prstGeom prst="rect">
            <a:avLst/>
          </a:prstGeom>
          <a:noFill/>
          <a:ln>
            <a:noFill/>
          </a:ln>
        </p:spPr>
        <p:txBody>
          <a:bodyPr wrap="square" lIns="72000" tIns="36000" rIns="72000" bIns="36000" rtlCol="0" anchor="t">
            <a:noAutofit/>
          </a:bodyPr>
          <a:lstStyle/>
          <a:p>
            <a:pPr algn="ctr">
              <a:spcAft>
                <a:spcPts val="600"/>
              </a:spcAft>
            </a:pPr>
            <a:r>
              <a:rPr lang="pt-BR" sz="1600" b="1" dirty="0">
                <a:solidFill>
                  <a:srgbClr val="C00000"/>
                </a:solidFill>
              </a:rPr>
              <a:t>OFERTA</a:t>
            </a:r>
          </a:p>
        </p:txBody>
      </p:sp>
      <p:sp>
        <p:nvSpPr>
          <p:cNvPr id="41" name="Forma livre 40"/>
          <p:cNvSpPr/>
          <p:nvPr/>
        </p:nvSpPr>
        <p:spPr bwMode="ltGray">
          <a:xfrm rot="6116872" flipH="1">
            <a:off x="8123738" y="3648932"/>
            <a:ext cx="1190796" cy="560113"/>
          </a:xfrm>
          <a:custGeom>
            <a:avLst/>
            <a:gdLst>
              <a:gd name="connsiteX0" fmla="*/ 0 w 5080000"/>
              <a:gd name="connsiteY0" fmla="*/ 698500 h 2730500"/>
              <a:gd name="connsiteX1" fmla="*/ 3721100 w 5080000"/>
              <a:gd name="connsiteY1" fmla="*/ 698500 h 2730500"/>
              <a:gd name="connsiteX2" fmla="*/ 3721100 w 5080000"/>
              <a:gd name="connsiteY2" fmla="*/ 0 h 2730500"/>
              <a:gd name="connsiteX3" fmla="*/ 5080000 w 5080000"/>
              <a:gd name="connsiteY3" fmla="*/ 1371600 h 2730500"/>
              <a:gd name="connsiteX4" fmla="*/ 3721100 w 5080000"/>
              <a:gd name="connsiteY4" fmla="*/ 2730500 h 2730500"/>
              <a:gd name="connsiteX5" fmla="*/ 3721100 w 5080000"/>
              <a:gd name="connsiteY5" fmla="*/ 2057400 h 2730500"/>
              <a:gd name="connsiteX6" fmla="*/ 0 w 5080000"/>
              <a:gd name="connsiteY6" fmla="*/ 2057400 h 2730500"/>
              <a:gd name="connsiteX7" fmla="*/ 0 w 5080000"/>
              <a:gd name="connsiteY7"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0 w 5080000"/>
              <a:gd name="connsiteY7" fmla="*/ 2057400 h 2730500"/>
              <a:gd name="connsiteX8" fmla="*/ 0 w 5080000"/>
              <a:gd name="connsiteY8"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721100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721100 w 5080000"/>
              <a:gd name="connsiteY3" fmla="*/ 0 h 2730500"/>
              <a:gd name="connsiteX4" fmla="*/ 5080000 w 5080000"/>
              <a:gd name="connsiteY4" fmla="*/ 1371600 h 2730500"/>
              <a:gd name="connsiteX5" fmla="*/ 3459126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721100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530564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530564 w 5080000"/>
              <a:gd name="connsiteY6" fmla="*/ 20574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459126 w 5080000"/>
              <a:gd name="connsiteY5" fmla="*/ 2730500 h 2730500"/>
              <a:gd name="connsiteX6" fmla="*/ 3530564 w 5080000"/>
              <a:gd name="connsiteY6" fmla="*/ 19145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268590 w 5080000"/>
              <a:gd name="connsiteY5" fmla="*/ 2730500 h 2730500"/>
              <a:gd name="connsiteX6" fmla="*/ 3530564 w 5080000"/>
              <a:gd name="connsiteY6" fmla="*/ 19145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5080000"/>
              <a:gd name="connsiteY0" fmla="*/ 698500 h 2730500"/>
              <a:gd name="connsiteX1" fmla="*/ 1835168 w 5080000"/>
              <a:gd name="connsiteY1" fmla="*/ 404802 h 2730500"/>
              <a:gd name="connsiteX2" fmla="*/ 3721100 w 5080000"/>
              <a:gd name="connsiteY2" fmla="*/ 698500 h 2730500"/>
              <a:gd name="connsiteX3" fmla="*/ 3887754 w 5080000"/>
              <a:gd name="connsiteY3" fmla="*/ 0 h 2730500"/>
              <a:gd name="connsiteX4" fmla="*/ 5080000 w 5080000"/>
              <a:gd name="connsiteY4" fmla="*/ 1371600 h 2730500"/>
              <a:gd name="connsiteX5" fmla="*/ 3268590 w 5080000"/>
              <a:gd name="connsiteY5" fmla="*/ 2730500 h 2730500"/>
              <a:gd name="connsiteX6" fmla="*/ 3411466 w 5080000"/>
              <a:gd name="connsiteY6" fmla="*/ 1914500 h 2730500"/>
              <a:gd name="connsiteX7" fmla="*/ 1898668 w 5080000"/>
              <a:gd name="connsiteY7" fmla="*/ 1620826 h 2730500"/>
              <a:gd name="connsiteX8" fmla="*/ 0 w 5080000"/>
              <a:gd name="connsiteY8" fmla="*/ 2057400 h 2730500"/>
              <a:gd name="connsiteX9" fmla="*/ 0 w 5080000"/>
              <a:gd name="connsiteY9" fmla="*/ 698500 h 2730500"/>
              <a:gd name="connsiteX0" fmla="*/ 0 w 4746588"/>
              <a:gd name="connsiteY0" fmla="*/ 698500 h 2730500"/>
              <a:gd name="connsiteX1" fmla="*/ 1835168 w 4746588"/>
              <a:gd name="connsiteY1" fmla="*/ 404802 h 2730500"/>
              <a:gd name="connsiteX2" fmla="*/ 3721100 w 4746588"/>
              <a:gd name="connsiteY2" fmla="*/ 698500 h 2730500"/>
              <a:gd name="connsiteX3" fmla="*/ 3887754 w 4746588"/>
              <a:gd name="connsiteY3" fmla="*/ 0 h 2730500"/>
              <a:gd name="connsiteX4" fmla="*/ 4746588 w 4746588"/>
              <a:gd name="connsiteY4" fmla="*/ 1585890 h 2730500"/>
              <a:gd name="connsiteX5" fmla="*/ 3268590 w 4746588"/>
              <a:gd name="connsiteY5" fmla="*/ 2730500 h 2730500"/>
              <a:gd name="connsiteX6" fmla="*/ 3411466 w 4746588"/>
              <a:gd name="connsiteY6" fmla="*/ 1914500 h 2730500"/>
              <a:gd name="connsiteX7" fmla="*/ 1898668 w 4746588"/>
              <a:gd name="connsiteY7" fmla="*/ 1620826 h 2730500"/>
              <a:gd name="connsiteX8" fmla="*/ 0 w 4746588"/>
              <a:gd name="connsiteY8" fmla="*/ 2057400 h 2730500"/>
              <a:gd name="connsiteX9" fmla="*/ 0 w 4746588"/>
              <a:gd name="connsiteY9" fmla="*/ 698500 h 2730500"/>
              <a:gd name="connsiteX0" fmla="*/ 0 w 4746588"/>
              <a:gd name="connsiteY0" fmla="*/ 698500 h 3230542"/>
              <a:gd name="connsiteX1" fmla="*/ 1835168 w 4746588"/>
              <a:gd name="connsiteY1" fmla="*/ 404802 h 3230542"/>
              <a:gd name="connsiteX2" fmla="*/ 3721100 w 4746588"/>
              <a:gd name="connsiteY2" fmla="*/ 698500 h 3230542"/>
              <a:gd name="connsiteX3" fmla="*/ 3887754 w 4746588"/>
              <a:gd name="connsiteY3" fmla="*/ 0 h 3230542"/>
              <a:gd name="connsiteX4" fmla="*/ 4746588 w 4746588"/>
              <a:gd name="connsiteY4" fmla="*/ 1585890 h 3230542"/>
              <a:gd name="connsiteX5" fmla="*/ 2292236 w 4746588"/>
              <a:gd name="connsiteY5" fmla="*/ 3230542 h 3230542"/>
              <a:gd name="connsiteX6" fmla="*/ 3411466 w 4746588"/>
              <a:gd name="connsiteY6" fmla="*/ 1914500 h 3230542"/>
              <a:gd name="connsiteX7" fmla="*/ 1898668 w 4746588"/>
              <a:gd name="connsiteY7" fmla="*/ 1620826 h 3230542"/>
              <a:gd name="connsiteX8" fmla="*/ 0 w 4746588"/>
              <a:gd name="connsiteY8" fmla="*/ 2057400 h 3230542"/>
              <a:gd name="connsiteX9" fmla="*/ 0 w 4746588"/>
              <a:gd name="connsiteY9" fmla="*/ 698500 h 3230542"/>
              <a:gd name="connsiteX0" fmla="*/ 0 w 4746588"/>
              <a:gd name="connsiteY0" fmla="*/ 293698 h 2825740"/>
              <a:gd name="connsiteX1" fmla="*/ 1835168 w 4746588"/>
              <a:gd name="connsiteY1" fmla="*/ 0 h 2825740"/>
              <a:gd name="connsiteX2" fmla="*/ 3721100 w 4746588"/>
              <a:gd name="connsiteY2" fmla="*/ 293698 h 2825740"/>
              <a:gd name="connsiteX3" fmla="*/ 3887754 w 4746588"/>
              <a:gd name="connsiteY3" fmla="*/ 1238248 h 2825740"/>
              <a:gd name="connsiteX4" fmla="*/ 4746588 w 4746588"/>
              <a:gd name="connsiteY4" fmla="*/ 1181088 h 2825740"/>
              <a:gd name="connsiteX5" fmla="*/ 2292236 w 4746588"/>
              <a:gd name="connsiteY5" fmla="*/ 2825740 h 2825740"/>
              <a:gd name="connsiteX6" fmla="*/ 3411466 w 4746588"/>
              <a:gd name="connsiteY6" fmla="*/ 1509698 h 2825740"/>
              <a:gd name="connsiteX7" fmla="*/ 1898668 w 4746588"/>
              <a:gd name="connsiteY7" fmla="*/ 1216024 h 2825740"/>
              <a:gd name="connsiteX8" fmla="*/ 0 w 4746588"/>
              <a:gd name="connsiteY8" fmla="*/ 1652598 h 2825740"/>
              <a:gd name="connsiteX9" fmla="*/ 0 w 4746588"/>
              <a:gd name="connsiteY9" fmla="*/ 293698 h 2825740"/>
              <a:gd name="connsiteX0" fmla="*/ 0 w 3887754"/>
              <a:gd name="connsiteY0" fmla="*/ 293698 h 2825740"/>
              <a:gd name="connsiteX1" fmla="*/ 1835168 w 3887754"/>
              <a:gd name="connsiteY1" fmla="*/ 0 h 2825740"/>
              <a:gd name="connsiteX2" fmla="*/ 3721100 w 3887754"/>
              <a:gd name="connsiteY2" fmla="*/ 29369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3411466 w 3887754"/>
              <a:gd name="connsiteY6" fmla="*/ 1509698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721100 w 3887754"/>
              <a:gd name="connsiteY2" fmla="*/ 29369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721100 w 3887754"/>
              <a:gd name="connsiteY2" fmla="*/ 29369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387688 w 3887754"/>
              <a:gd name="connsiteY2" fmla="*/ 1222368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3887754"/>
              <a:gd name="connsiteY0" fmla="*/ 293698 h 2825740"/>
              <a:gd name="connsiteX1" fmla="*/ 1835168 w 3887754"/>
              <a:gd name="connsiteY1" fmla="*/ 0 h 2825740"/>
              <a:gd name="connsiteX2" fmla="*/ 3387688 w 3887754"/>
              <a:gd name="connsiteY2" fmla="*/ 1508096 h 2825740"/>
              <a:gd name="connsiteX3" fmla="*/ 3887754 w 3887754"/>
              <a:gd name="connsiteY3" fmla="*/ 1238248 h 2825740"/>
              <a:gd name="connsiteX4" fmla="*/ 3770234 w 3887754"/>
              <a:gd name="connsiteY4" fmla="*/ 2466948 h 2825740"/>
              <a:gd name="connsiteX5" fmla="*/ 2292236 w 3887754"/>
              <a:gd name="connsiteY5" fmla="*/ 2825740 h 2825740"/>
              <a:gd name="connsiteX6" fmla="*/ 2792302 w 3887754"/>
              <a:gd name="connsiteY6" fmla="*/ 2224054 h 2825740"/>
              <a:gd name="connsiteX7" fmla="*/ 1898668 w 3887754"/>
              <a:gd name="connsiteY7" fmla="*/ 1216024 h 2825740"/>
              <a:gd name="connsiteX8" fmla="*/ 0 w 3887754"/>
              <a:gd name="connsiteY8" fmla="*/ 1652598 h 2825740"/>
              <a:gd name="connsiteX9" fmla="*/ 0 w 3887754"/>
              <a:gd name="connsiteY9" fmla="*/ 293698 h 2825740"/>
              <a:gd name="connsiteX0" fmla="*/ 0 w 4125846"/>
              <a:gd name="connsiteY0" fmla="*/ 293698 h 2825740"/>
              <a:gd name="connsiteX1" fmla="*/ 1835168 w 4125846"/>
              <a:gd name="connsiteY1" fmla="*/ 0 h 2825740"/>
              <a:gd name="connsiteX2" fmla="*/ 3387688 w 4125846"/>
              <a:gd name="connsiteY2" fmla="*/ 1508096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898668 w 4125846"/>
              <a:gd name="connsiteY7" fmla="*/ 121602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387688 w 4125846"/>
              <a:gd name="connsiteY2" fmla="*/ 1508096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898668 w 4125846"/>
              <a:gd name="connsiteY7" fmla="*/ 121602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911532 w 4125846"/>
              <a:gd name="connsiteY2" fmla="*/ 1222320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898668 w 4125846"/>
              <a:gd name="connsiteY7" fmla="*/ 121602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911532 w 4125846"/>
              <a:gd name="connsiteY2" fmla="*/ 1222320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88103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38094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38094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4125846"/>
              <a:gd name="connsiteY0" fmla="*/ 293698 h 2825740"/>
              <a:gd name="connsiteX1" fmla="*/ 1835168 w 4125846"/>
              <a:gd name="connsiteY1" fmla="*/ 0 h 2825740"/>
              <a:gd name="connsiteX2" fmla="*/ 3649558 w 4125846"/>
              <a:gd name="connsiteY2" fmla="*/ 936544 h 2825740"/>
              <a:gd name="connsiteX3" fmla="*/ 4125846 w 4125846"/>
              <a:gd name="connsiteY3" fmla="*/ 380944 h 2825740"/>
              <a:gd name="connsiteX4" fmla="*/ 3770234 w 4125846"/>
              <a:gd name="connsiteY4" fmla="*/ 2466948 h 2825740"/>
              <a:gd name="connsiteX5" fmla="*/ 2292236 w 4125846"/>
              <a:gd name="connsiteY5" fmla="*/ 2825740 h 2825740"/>
              <a:gd name="connsiteX6" fmla="*/ 2792302 w 4125846"/>
              <a:gd name="connsiteY6" fmla="*/ 2224054 h 2825740"/>
              <a:gd name="connsiteX7" fmla="*/ 1636694 w 4125846"/>
              <a:gd name="connsiteY7" fmla="*/ 1430314 h 2825740"/>
              <a:gd name="connsiteX8" fmla="*/ 0 w 4125846"/>
              <a:gd name="connsiteY8" fmla="*/ 1652598 h 2825740"/>
              <a:gd name="connsiteX9" fmla="*/ 0 w 4125846"/>
              <a:gd name="connsiteY9"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770234 w 3935310"/>
              <a:gd name="connsiteY4" fmla="*/ 2466948 h 2825740"/>
              <a:gd name="connsiteX5" fmla="*/ 2292236 w 3935310"/>
              <a:gd name="connsiteY5" fmla="*/ 2825740 h 2825740"/>
              <a:gd name="connsiteX6" fmla="*/ 2792302 w 3935310"/>
              <a:gd name="connsiteY6" fmla="*/ 2224054 h 2825740"/>
              <a:gd name="connsiteX7" fmla="*/ 1636694 w 3935310"/>
              <a:gd name="connsiteY7" fmla="*/ 1430314 h 2825740"/>
              <a:gd name="connsiteX8" fmla="*/ 0 w 3935310"/>
              <a:gd name="connsiteY8" fmla="*/ 1652598 h 2825740"/>
              <a:gd name="connsiteX9" fmla="*/ 0 w 3935310"/>
              <a:gd name="connsiteY9"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825740"/>
              <a:gd name="connsiteX1" fmla="*/ 1835168 w 3935310"/>
              <a:gd name="connsiteY1" fmla="*/ 0 h 2825740"/>
              <a:gd name="connsiteX2" fmla="*/ 3649558 w 3935310"/>
              <a:gd name="connsiteY2" fmla="*/ 936544 h 2825740"/>
              <a:gd name="connsiteX3" fmla="*/ 3935310 w 3935310"/>
              <a:gd name="connsiteY3" fmla="*/ 738110 h 2825740"/>
              <a:gd name="connsiteX4" fmla="*/ 3930668 w 3935310"/>
              <a:gd name="connsiteY4" fmla="*/ 744550 h 2825740"/>
              <a:gd name="connsiteX5" fmla="*/ 3770234 w 3935310"/>
              <a:gd name="connsiteY5" fmla="*/ 2466948 h 2825740"/>
              <a:gd name="connsiteX6" fmla="*/ 2292236 w 3935310"/>
              <a:gd name="connsiteY6" fmla="*/ 2825740 h 2825740"/>
              <a:gd name="connsiteX7" fmla="*/ 2792302 w 3935310"/>
              <a:gd name="connsiteY7" fmla="*/ 2224054 h 2825740"/>
              <a:gd name="connsiteX8" fmla="*/ 1636694 w 3935310"/>
              <a:gd name="connsiteY8" fmla="*/ 1430314 h 2825740"/>
              <a:gd name="connsiteX9" fmla="*/ 0 w 3935310"/>
              <a:gd name="connsiteY9" fmla="*/ 1652598 h 2825740"/>
              <a:gd name="connsiteX10" fmla="*/ 0 w 3935310"/>
              <a:gd name="connsiteY10" fmla="*/ 293698 h 2825740"/>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0 w 3935310"/>
              <a:gd name="connsiteY0" fmla="*/ 293698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0 w 3935310"/>
              <a:gd name="connsiteY10" fmla="*/ 293698 h 2611402"/>
              <a:gd name="connsiteX0" fmla="*/ 50321 w 3935310"/>
              <a:gd name="connsiteY0" fmla="*/ 785739 h 2611402"/>
              <a:gd name="connsiteX1" fmla="*/ 1835168 w 3935310"/>
              <a:gd name="connsiteY1" fmla="*/ 0 h 2611402"/>
              <a:gd name="connsiteX2" fmla="*/ 3649558 w 3935310"/>
              <a:gd name="connsiteY2" fmla="*/ 936544 h 2611402"/>
              <a:gd name="connsiteX3" fmla="*/ 3935310 w 3935310"/>
              <a:gd name="connsiteY3" fmla="*/ 738110 h 2611402"/>
              <a:gd name="connsiteX4" fmla="*/ 3930668 w 3935310"/>
              <a:gd name="connsiteY4" fmla="*/ 744550 h 2611402"/>
              <a:gd name="connsiteX5" fmla="*/ 3770234 w 3935310"/>
              <a:gd name="connsiteY5" fmla="*/ 2466948 h 2611402"/>
              <a:gd name="connsiteX6" fmla="*/ 2458890 w 3935310"/>
              <a:gd name="connsiteY6" fmla="*/ 2611402 h 2611402"/>
              <a:gd name="connsiteX7" fmla="*/ 2792302 w 3935310"/>
              <a:gd name="connsiteY7" fmla="*/ 2224054 h 2611402"/>
              <a:gd name="connsiteX8" fmla="*/ 1636694 w 3935310"/>
              <a:gd name="connsiteY8" fmla="*/ 1430314 h 2611402"/>
              <a:gd name="connsiteX9" fmla="*/ 0 w 3935310"/>
              <a:gd name="connsiteY9" fmla="*/ 1652598 h 2611402"/>
              <a:gd name="connsiteX10" fmla="*/ 50321 w 3935310"/>
              <a:gd name="connsiteY10" fmla="*/ 785739 h 2611402"/>
              <a:gd name="connsiteX0" fmla="*/ 0 w 3884989"/>
              <a:gd name="connsiteY0" fmla="*/ 785739 h 2611402"/>
              <a:gd name="connsiteX1" fmla="*/ 1784847 w 3884989"/>
              <a:gd name="connsiteY1" fmla="*/ 0 h 2611402"/>
              <a:gd name="connsiteX2" fmla="*/ 3599237 w 3884989"/>
              <a:gd name="connsiteY2" fmla="*/ 936544 h 2611402"/>
              <a:gd name="connsiteX3" fmla="*/ 3884989 w 3884989"/>
              <a:gd name="connsiteY3" fmla="*/ 738110 h 2611402"/>
              <a:gd name="connsiteX4" fmla="*/ 3880347 w 3884989"/>
              <a:gd name="connsiteY4" fmla="*/ 744550 h 2611402"/>
              <a:gd name="connsiteX5" fmla="*/ 3719913 w 3884989"/>
              <a:gd name="connsiteY5" fmla="*/ 2466948 h 2611402"/>
              <a:gd name="connsiteX6" fmla="*/ 2408569 w 3884989"/>
              <a:gd name="connsiteY6" fmla="*/ 2611402 h 2611402"/>
              <a:gd name="connsiteX7" fmla="*/ 2741981 w 3884989"/>
              <a:gd name="connsiteY7" fmla="*/ 2224054 h 2611402"/>
              <a:gd name="connsiteX8" fmla="*/ 1586373 w 3884989"/>
              <a:gd name="connsiteY8" fmla="*/ 1430314 h 2611402"/>
              <a:gd name="connsiteX9" fmla="*/ 30087 w 3884989"/>
              <a:gd name="connsiteY9" fmla="*/ 801065 h 2611402"/>
              <a:gd name="connsiteX10" fmla="*/ 0 w 3884989"/>
              <a:gd name="connsiteY10" fmla="*/ 785739 h 2611402"/>
              <a:gd name="connsiteX0" fmla="*/ 0 w 3884989"/>
              <a:gd name="connsiteY0" fmla="*/ 785739 h 2611402"/>
              <a:gd name="connsiteX1" fmla="*/ 1784847 w 3884989"/>
              <a:gd name="connsiteY1" fmla="*/ 0 h 2611402"/>
              <a:gd name="connsiteX2" fmla="*/ 3599237 w 3884989"/>
              <a:gd name="connsiteY2" fmla="*/ 936544 h 2611402"/>
              <a:gd name="connsiteX3" fmla="*/ 3884989 w 3884989"/>
              <a:gd name="connsiteY3" fmla="*/ 738110 h 2611402"/>
              <a:gd name="connsiteX4" fmla="*/ 3880347 w 3884989"/>
              <a:gd name="connsiteY4" fmla="*/ 744550 h 2611402"/>
              <a:gd name="connsiteX5" fmla="*/ 3719913 w 3884989"/>
              <a:gd name="connsiteY5" fmla="*/ 2466948 h 2611402"/>
              <a:gd name="connsiteX6" fmla="*/ 2408569 w 3884989"/>
              <a:gd name="connsiteY6" fmla="*/ 2611402 h 2611402"/>
              <a:gd name="connsiteX7" fmla="*/ 2741981 w 3884989"/>
              <a:gd name="connsiteY7" fmla="*/ 2224054 h 2611402"/>
              <a:gd name="connsiteX8" fmla="*/ 1500437 w 3884989"/>
              <a:gd name="connsiteY8" fmla="*/ 608165 h 2611402"/>
              <a:gd name="connsiteX9" fmla="*/ 30087 w 3884989"/>
              <a:gd name="connsiteY9" fmla="*/ 801065 h 2611402"/>
              <a:gd name="connsiteX10" fmla="*/ 0 w 3884989"/>
              <a:gd name="connsiteY10" fmla="*/ 785739 h 2611402"/>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741981 w 3884989"/>
              <a:gd name="connsiteY7" fmla="*/ 2057882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741981 w 3884989"/>
              <a:gd name="connsiteY7" fmla="*/ 2057882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599237 w 3884989"/>
              <a:gd name="connsiteY2" fmla="*/ 770372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453772 w 3884989"/>
              <a:gd name="connsiteY2" fmla="*/ 1088373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 name="connsiteX0" fmla="*/ 0 w 3884989"/>
              <a:gd name="connsiteY0" fmla="*/ 619567 h 2445230"/>
              <a:gd name="connsiteX1" fmla="*/ 1969719 w 3884989"/>
              <a:gd name="connsiteY1" fmla="*/ 0 h 2445230"/>
              <a:gd name="connsiteX2" fmla="*/ 3453772 w 3884989"/>
              <a:gd name="connsiteY2" fmla="*/ 1088373 h 2445230"/>
              <a:gd name="connsiteX3" fmla="*/ 3884989 w 3884989"/>
              <a:gd name="connsiteY3" fmla="*/ 571938 h 2445230"/>
              <a:gd name="connsiteX4" fmla="*/ 3880347 w 3884989"/>
              <a:gd name="connsiteY4" fmla="*/ 578378 h 2445230"/>
              <a:gd name="connsiteX5" fmla="*/ 3719913 w 3884989"/>
              <a:gd name="connsiteY5" fmla="*/ 2300776 h 2445230"/>
              <a:gd name="connsiteX6" fmla="*/ 2408569 w 3884989"/>
              <a:gd name="connsiteY6" fmla="*/ 2445230 h 2445230"/>
              <a:gd name="connsiteX7" fmla="*/ 2876479 w 3884989"/>
              <a:gd name="connsiteY7" fmla="*/ 1817856 h 2445230"/>
              <a:gd name="connsiteX8" fmla="*/ 1500437 w 3884989"/>
              <a:gd name="connsiteY8" fmla="*/ 441993 h 2445230"/>
              <a:gd name="connsiteX9" fmla="*/ 30087 w 3884989"/>
              <a:gd name="connsiteY9" fmla="*/ 634893 h 2445230"/>
              <a:gd name="connsiteX10" fmla="*/ 0 w 3884989"/>
              <a:gd name="connsiteY10" fmla="*/ 619567 h 24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4989" h="2445230">
                <a:moveTo>
                  <a:pt x="0" y="619567"/>
                </a:moveTo>
                <a:cubicBezTo>
                  <a:pt x="604657" y="325933"/>
                  <a:pt x="1045278" y="37599"/>
                  <a:pt x="1969719" y="0"/>
                </a:cubicBezTo>
                <a:cubicBezTo>
                  <a:pt x="2968249" y="188433"/>
                  <a:pt x="3082300" y="580906"/>
                  <a:pt x="3453772" y="1088373"/>
                </a:cubicBezTo>
                <a:lnTo>
                  <a:pt x="3884989" y="571938"/>
                </a:lnTo>
                <a:cubicBezTo>
                  <a:pt x="3883442" y="574085"/>
                  <a:pt x="3858072" y="479401"/>
                  <a:pt x="3880347" y="578378"/>
                </a:cubicBezTo>
                <a:lnTo>
                  <a:pt x="3719913" y="2300776"/>
                </a:lnTo>
                <a:lnTo>
                  <a:pt x="2408569" y="2445230"/>
                </a:lnTo>
                <a:lnTo>
                  <a:pt x="2876479" y="1817856"/>
                </a:lnTo>
                <a:cubicBezTo>
                  <a:pt x="2707766" y="1145736"/>
                  <a:pt x="2573052" y="558946"/>
                  <a:pt x="1500437" y="441993"/>
                </a:cubicBezTo>
                <a:cubicBezTo>
                  <a:pt x="516843" y="385284"/>
                  <a:pt x="662976" y="489368"/>
                  <a:pt x="30087" y="634893"/>
                </a:cubicBezTo>
                <a:lnTo>
                  <a:pt x="0" y="619567"/>
                </a:lnTo>
                <a:close/>
              </a:path>
            </a:pathLst>
          </a:custGeom>
          <a:solidFill>
            <a:srgbClr val="FF0000">
              <a:alpha val="40000"/>
            </a:srgbClr>
          </a:solidFill>
          <a:ln w="3175" cap="flat" cmpd="sng" algn="ctr">
            <a:solidFill>
              <a:schemeClr val="bg1">
                <a:lumMod val="75000"/>
              </a:schemeClr>
            </a:solidFill>
            <a:prstDash val="solid"/>
            <a:round/>
            <a:headEnd type="none" w="med" len="med"/>
            <a:tailEnd type="triangle" w="med" len="med"/>
          </a:ln>
          <a:effectLst/>
        </p:spPr>
        <p:txBody>
          <a:bodyPr wrap="none" anchor="ctr"/>
          <a:lstStyle/>
          <a:p>
            <a:pPr algn="ctr">
              <a:spcAft>
                <a:spcPct val="20000"/>
              </a:spcAft>
              <a:defRPr/>
            </a:pPr>
            <a:endParaRPr lang="pt-BR" sz="900"/>
          </a:p>
        </p:txBody>
      </p:sp>
      <p:sp>
        <p:nvSpPr>
          <p:cNvPr id="42" name="Retângulo 41"/>
          <p:cNvSpPr/>
          <p:nvPr/>
        </p:nvSpPr>
        <p:spPr>
          <a:xfrm>
            <a:off x="2719958" y="3692182"/>
            <a:ext cx="5271488" cy="2756572"/>
          </a:xfrm>
          <a:prstGeom prst="rect">
            <a:avLst/>
          </a:prstGeom>
          <a:noFill/>
          <a:ln>
            <a:solidFill>
              <a:srgbClr val="FF0000"/>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 name="Texto explicativo retangular 1"/>
          <p:cNvSpPr/>
          <p:nvPr/>
        </p:nvSpPr>
        <p:spPr>
          <a:xfrm>
            <a:off x="559719" y="4902000"/>
            <a:ext cx="2376264" cy="1546755"/>
          </a:xfrm>
          <a:prstGeom prst="wedgeRectCallout">
            <a:avLst>
              <a:gd name="adj1" fmla="val 39925"/>
              <a:gd name="adj2" fmla="val -72590"/>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buFont typeface="Arial" pitchFamily="34" charset="0"/>
              <a:buChar char="•"/>
            </a:pPr>
            <a:r>
              <a:rPr lang="pt-BR" sz="1300" dirty="0">
                <a:solidFill>
                  <a:schemeClr val="tx1"/>
                </a:solidFill>
              </a:rPr>
              <a:t>Origens e destinos</a:t>
            </a:r>
            <a:r>
              <a:rPr lang="pt-BR" sz="1300" dirty="0"/>
              <a:t> incertos</a:t>
            </a:r>
          </a:p>
          <a:p>
            <a:pPr marL="144000" indent="-144000" algn="l">
              <a:buFont typeface="Arial" pitchFamily="34" charset="0"/>
              <a:buChar char="•"/>
            </a:pPr>
            <a:r>
              <a:rPr lang="pt-BR" sz="1300" dirty="0">
                <a:solidFill>
                  <a:schemeClr val="tx1"/>
                </a:solidFill>
              </a:rPr>
              <a:t>Baixo cuidado com a carga</a:t>
            </a:r>
          </a:p>
          <a:p>
            <a:pPr marL="144000" indent="-144000" algn="l">
              <a:buFont typeface="Arial" pitchFamily="34" charset="0"/>
              <a:buChar char="•"/>
            </a:pPr>
            <a:r>
              <a:rPr lang="pt-BR" sz="1300" dirty="0"/>
              <a:t>Tempos de viagem menos previsíveis</a:t>
            </a:r>
          </a:p>
          <a:p>
            <a:pPr marL="144000" indent="-144000" algn="l">
              <a:buFont typeface="Arial" pitchFamily="34" charset="0"/>
              <a:buChar char="•"/>
            </a:pPr>
            <a:r>
              <a:rPr lang="pt-BR" sz="1300" dirty="0"/>
              <a:t>Navio é uma caixa simples</a:t>
            </a:r>
          </a:p>
          <a:p>
            <a:pPr marL="144000" indent="-144000" algn="l">
              <a:buFont typeface="Arial" pitchFamily="34" charset="0"/>
              <a:buChar char="•"/>
            </a:pPr>
            <a:r>
              <a:rPr lang="pt-BR" sz="1300" dirty="0"/>
              <a:t>Todo navio é igual</a:t>
            </a:r>
            <a:endParaRPr lang="pt-BR" sz="1300" dirty="0">
              <a:solidFill>
                <a:schemeClr val="tx1"/>
              </a:solidFill>
            </a:endParaRPr>
          </a:p>
        </p:txBody>
      </p:sp>
      <p:sp>
        <p:nvSpPr>
          <p:cNvPr id="29" name="Texto explicativo retangular 28"/>
          <p:cNvSpPr/>
          <p:nvPr/>
        </p:nvSpPr>
        <p:spPr>
          <a:xfrm>
            <a:off x="7544494" y="4901999"/>
            <a:ext cx="2247709" cy="1804801"/>
          </a:xfrm>
          <a:prstGeom prst="wedgeRectCallout">
            <a:avLst>
              <a:gd name="adj1" fmla="val -34256"/>
              <a:gd name="adj2" fmla="val -76262"/>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buFont typeface="Arial" pitchFamily="34" charset="0"/>
              <a:buChar char="•"/>
            </a:pPr>
            <a:r>
              <a:rPr lang="pt-BR" sz="1300" dirty="0">
                <a:solidFill>
                  <a:schemeClr val="tx1"/>
                </a:solidFill>
              </a:rPr>
              <a:t>Origens e destinos variados</a:t>
            </a:r>
            <a:r>
              <a:rPr lang="pt-BR" sz="1300" dirty="0"/>
              <a:t>  e com serviço previsível</a:t>
            </a:r>
          </a:p>
          <a:p>
            <a:pPr marL="144000" indent="-144000" algn="l">
              <a:buFont typeface="Arial" pitchFamily="34" charset="0"/>
              <a:buChar char="•"/>
            </a:pPr>
            <a:r>
              <a:rPr lang="pt-BR" sz="1300" dirty="0">
                <a:solidFill>
                  <a:schemeClr val="tx1"/>
                </a:solidFill>
              </a:rPr>
              <a:t> </a:t>
            </a:r>
            <a:r>
              <a:rPr lang="pt-BR" sz="1300" dirty="0"/>
              <a:t>Grande </a:t>
            </a:r>
            <a:r>
              <a:rPr lang="pt-BR" sz="1300" dirty="0">
                <a:solidFill>
                  <a:schemeClr val="tx1"/>
                </a:solidFill>
              </a:rPr>
              <a:t>cuidado com a carga</a:t>
            </a:r>
          </a:p>
          <a:p>
            <a:pPr marL="144000" indent="-144000" algn="l">
              <a:buFont typeface="Arial" pitchFamily="34" charset="0"/>
              <a:buChar char="•"/>
            </a:pPr>
            <a:r>
              <a:rPr lang="pt-BR" sz="1300" dirty="0"/>
              <a:t>Tempos de viagem respeitam uma programação</a:t>
            </a:r>
          </a:p>
          <a:p>
            <a:pPr marL="144000" indent="-144000" algn="l">
              <a:buFont typeface="Arial" pitchFamily="34" charset="0"/>
              <a:buChar char="•"/>
            </a:pPr>
            <a:r>
              <a:rPr lang="pt-BR" sz="1300" dirty="0"/>
              <a:t>Navios mais sofisticados</a:t>
            </a:r>
            <a:endParaRPr lang="pt-BR" sz="1300" dirty="0">
              <a:solidFill>
                <a:schemeClr val="tx1"/>
              </a:solidFill>
            </a:endParaRPr>
          </a:p>
        </p:txBody>
      </p:sp>
      <p:sp>
        <p:nvSpPr>
          <p:cNvPr id="3" name="Espaço Reservado para Número de Slide 2"/>
          <p:cNvSpPr>
            <a:spLocks noGrp="1"/>
          </p:cNvSpPr>
          <p:nvPr>
            <p:ph type="sldNum" sz="quarter" idx="12"/>
          </p:nvPr>
        </p:nvSpPr>
        <p:spPr/>
        <p:txBody>
          <a:bodyPr/>
          <a:lstStyle/>
          <a:p>
            <a:pPr>
              <a:defRPr/>
            </a:pPr>
            <a:fld id="{2CA237A7-5AEA-4DAA-AF89-B8C62B227187}" type="slidenum">
              <a:rPr lang="pt-BR" smtClean="0"/>
              <a:pPr>
                <a:defRPr/>
              </a:pPr>
              <a:t>4</a:t>
            </a:fld>
            <a:endParaRPr lang="pt-BR" dirty="0"/>
          </a:p>
        </p:txBody>
      </p:sp>
    </p:spTree>
    <p:extLst>
      <p:ext uri="{BB962C8B-B14F-4D97-AF65-F5344CB8AC3E}">
        <p14:creationId xmlns:p14="http://schemas.microsoft.com/office/powerpoint/2010/main" val="102604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Tramp</a:t>
            </a:r>
            <a:r>
              <a:rPr lang="pt-BR" dirty="0"/>
              <a:t> </a:t>
            </a:r>
            <a:r>
              <a:rPr lang="pt-BR" dirty="0" err="1"/>
              <a:t>shipping</a:t>
            </a:r>
            <a:r>
              <a:rPr lang="pt-BR" dirty="0"/>
              <a:t>: exemplo de um requerimento de transporte (1/2)</a:t>
            </a:r>
          </a:p>
        </p:txBody>
      </p:sp>
      <p:sp>
        <p:nvSpPr>
          <p:cNvPr id="4" name="Retângulo de cantos arredondados 3"/>
          <p:cNvSpPr/>
          <p:nvPr/>
        </p:nvSpPr>
        <p:spPr>
          <a:xfrm>
            <a:off x="199678" y="1124744"/>
            <a:ext cx="4824536" cy="2448272"/>
          </a:xfrm>
          <a:prstGeom prst="roundRect">
            <a:avLst>
              <a:gd name="adj" fmla="val 832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endParaRPr lang="pt-BR" sz="1400" dirty="0"/>
          </a:p>
          <a:p>
            <a:r>
              <a:rPr lang="pt-BR" sz="1400" dirty="0" err="1"/>
              <a:t>Pls</a:t>
            </a:r>
            <a:r>
              <a:rPr lang="pt-BR" sz="1400" dirty="0"/>
              <a:t> </a:t>
            </a:r>
            <a:r>
              <a:rPr lang="pt-BR" sz="1400" dirty="0" err="1"/>
              <a:t>find</a:t>
            </a:r>
            <a:r>
              <a:rPr lang="pt-BR" sz="1400" dirty="0"/>
              <a:t> </a:t>
            </a:r>
            <a:r>
              <a:rPr lang="pt-BR" sz="1400" dirty="0" err="1"/>
              <a:t>below</a:t>
            </a:r>
            <a:r>
              <a:rPr lang="pt-BR" sz="1400" dirty="0"/>
              <a:t> </a:t>
            </a:r>
            <a:r>
              <a:rPr lang="pt-BR" sz="1400" dirty="0" err="1"/>
              <a:t>firm</a:t>
            </a:r>
            <a:r>
              <a:rPr lang="pt-BR" sz="1400" dirty="0"/>
              <a:t> </a:t>
            </a:r>
            <a:r>
              <a:rPr lang="pt-BR" sz="1400" dirty="0" err="1"/>
              <a:t>and</a:t>
            </a:r>
            <a:r>
              <a:rPr lang="pt-BR" sz="1400" dirty="0"/>
              <a:t> </a:t>
            </a:r>
            <a:r>
              <a:rPr lang="pt-BR" sz="1400" dirty="0" err="1"/>
              <a:t>advice</a:t>
            </a:r>
            <a:r>
              <a:rPr lang="pt-BR" sz="1400" dirty="0"/>
              <a:t> </a:t>
            </a:r>
            <a:r>
              <a:rPr lang="pt-BR" sz="1400" dirty="0" err="1"/>
              <a:t>your</a:t>
            </a:r>
            <a:r>
              <a:rPr lang="pt-BR" sz="1400" dirty="0"/>
              <a:t> </a:t>
            </a:r>
            <a:r>
              <a:rPr lang="pt-BR" sz="1400" b="1" dirty="0" err="1"/>
              <a:t>best</a:t>
            </a:r>
            <a:r>
              <a:rPr lang="pt-BR" sz="1400" b="1" dirty="0"/>
              <a:t> </a:t>
            </a:r>
            <a:r>
              <a:rPr lang="pt-BR" sz="1400" b="1" dirty="0" err="1"/>
              <a:t>offer</a:t>
            </a:r>
            <a:r>
              <a:rPr lang="pt-BR" sz="1400" b="1" dirty="0"/>
              <a:t> </a:t>
            </a:r>
            <a:r>
              <a:rPr lang="pt-BR" sz="1400" dirty="0" err="1"/>
              <a:t>with</a:t>
            </a:r>
            <a:r>
              <a:rPr lang="pt-BR" sz="1400" dirty="0"/>
              <a:t> </a:t>
            </a:r>
            <a:r>
              <a:rPr lang="pt-BR" sz="1400" dirty="0" err="1"/>
              <a:t>vsl</a:t>
            </a:r>
            <a:r>
              <a:rPr lang="pt-BR" sz="1400" dirty="0"/>
              <a:t> </a:t>
            </a:r>
            <a:r>
              <a:rPr lang="pt-BR" sz="1400" dirty="0" err="1"/>
              <a:t>details</a:t>
            </a:r>
            <a:endParaRPr lang="pt-BR" sz="1400" dirty="0"/>
          </a:p>
          <a:p>
            <a:r>
              <a:rPr lang="pt-BR" sz="1400" dirty="0"/>
              <a:t> </a:t>
            </a:r>
          </a:p>
          <a:p>
            <a:r>
              <a:rPr lang="pt-BR" sz="1400" dirty="0"/>
              <a:t>60,000 MTNS IRON ORE / 10 PCT MOLCHOPT</a:t>
            </a:r>
          </a:p>
          <a:p>
            <a:r>
              <a:rPr lang="pt-BR" sz="1400" dirty="0"/>
              <a:t>ARATU,BRAZIL(TGS I - SOUTH BERTH) 12 MTRS /NINGBO,CHINA</a:t>
            </a:r>
          </a:p>
          <a:p>
            <a:r>
              <a:rPr lang="pt-BR" sz="1400" dirty="0"/>
              <a:t>LAYCAN 24 JULY/5 AUGUST</a:t>
            </a:r>
          </a:p>
          <a:p>
            <a:r>
              <a:rPr lang="pt-BR" sz="1400" dirty="0"/>
              <a:t>L/D 8,000 / 15,000 SHINC BEND</a:t>
            </a:r>
          </a:p>
          <a:p>
            <a:r>
              <a:rPr lang="pt-BR" sz="1400" dirty="0"/>
              <a:t>GLESS O.K</a:t>
            </a:r>
          </a:p>
          <a:p>
            <a:r>
              <a:rPr lang="pt-BR" sz="1400" dirty="0"/>
              <a:t>COMM 2.5% </a:t>
            </a:r>
            <a:r>
              <a:rPr lang="pt-BR" sz="1400" dirty="0" err="1"/>
              <a:t>ttl</a:t>
            </a:r>
            <a:endParaRPr lang="pt-BR" sz="1400" dirty="0"/>
          </a:p>
          <a:p>
            <a:pPr marL="144000" indent="-144000" algn="l">
              <a:spcAft>
                <a:spcPts val="600"/>
              </a:spcAft>
              <a:buFont typeface="Arial" pitchFamily="34" charset="0"/>
              <a:buChar char="•"/>
            </a:pPr>
            <a:endParaRPr lang="pt-BR" sz="1400" dirty="0">
              <a:solidFill>
                <a:schemeClr val="tx1"/>
              </a:solidFill>
            </a:endParaRPr>
          </a:p>
        </p:txBody>
      </p:sp>
      <p:cxnSp>
        <p:nvCxnSpPr>
          <p:cNvPr id="13" name="Conector reto 12"/>
          <p:cNvCxnSpPr/>
          <p:nvPr/>
        </p:nvCxnSpPr>
        <p:spPr>
          <a:xfrm>
            <a:off x="199678" y="980728"/>
            <a:ext cx="482453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 y="692696"/>
            <a:ext cx="5311775" cy="288032"/>
          </a:xfrm>
          <a:prstGeom prst="rect">
            <a:avLst/>
          </a:prstGeom>
          <a:noFill/>
          <a:ln>
            <a:noFill/>
          </a:ln>
        </p:spPr>
        <p:txBody>
          <a:bodyPr wrap="square" lIns="72000" tIns="36000" rIns="72000" bIns="36000" rtlCol="0" anchor="t">
            <a:noAutofit/>
          </a:bodyPr>
          <a:lstStyle/>
          <a:p>
            <a:pPr algn="ctr">
              <a:spcAft>
                <a:spcPts val="600"/>
              </a:spcAft>
            </a:pPr>
            <a:r>
              <a:rPr lang="pt-BR" sz="1600" b="1" dirty="0"/>
              <a:t>Demanda (posição de mercado do afretador)</a:t>
            </a:r>
          </a:p>
        </p:txBody>
      </p:sp>
      <p:sp>
        <p:nvSpPr>
          <p:cNvPr id="3" name="Texto explicativo retangular 2"/>
          <p:cNvSpPr/>
          <p:nvPr/>
        </p:nvSpPr>
        <p:spPr>
          <a:xfrm>
            <a:off x="5456262" y="1052736"/>
            <a:ext cx="2592288" cy="648072"/>
          </a:xfrm>
          <a:prstGeom prst="wedgeRectCallout">
            <a:avLst>
              <a:gd name="adj1" fmla="val -85990"/>
              <a:gd name="adj2" fmla="val 46183"/>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Carga e descrição</a:t>
            </a:r>
            <a:endParaRPr lang="pt-BR" sz="1600" dirty="0">
              <a:solidFill>
                <a:schemeClr val="tx1"/>
              </a:solidFill>
            </a:endParaRPr>
          </a:p>
        </p:txBody>
      </p:sp>
      <p:sp>
        <p:nvSpPr>
          <p:cNvPr id="14" name="Texto explicativo retangular 13"/>
          <p:cNvSpPr/>
          <p:nvPr/>
        </p:nvSpPr>
        <p:spPr>
          <a:xfrm>
            <a:off x="5456262" y="1988840"/>
            <a:ext cx="2592288" cy="648072"/>
          </a:xfrm>
          <a:prstGeom prst="wedgeRectCallout">
            <a:avLst>
              <a:gd name="adj1" fmla="val -86685"/>
              <a:gd name="adj2" fmla="val -47881"/>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Portos de embarque e descarga</a:t>
            </a:r>
            <a:endParaRPr lang="pt-BR" sz="1600" dirty="0">
              <a:solidFill>
                <a:schemeClr val="tx1"/>
              </a:solidFill>
            </a:endParaRPr>
          </a:p>
        </p:txBody>
      </p:sp>
      <p:sp>
        <p:nvSpPr>
          <p:cNvPr id="23" name="Texto explicativo retangular 22"/>
          <p:cNvSpPr/>
          <p:nvPr/>
        </p:nvSpPr>
        <p:spPr>
          <a:xfrm>
            <a:off x="5456263" y="5733256"/>
            <a:ext cx="2553489" cy="648072"/>
          </a:xfrm>
          <a:prstGeom prst="wedgeRectCallout">
            <a:avLst>
              <a:gd name="adj1" fmla="val -207065"/>
              <a:gd name="adj2" fmla="val -396699"/>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Corretagem sobre o valor do afretamento</a:t>
            </a:r>
            <a:endParaRPr lang="pt-BR" sz="1600" dirty="0">
              <a:solidFill>
                <a:schemeClr val="tx1"/>
              </a:solidFill>
            </a:endParaRPr>
          </a:p>
        </p:txBody>
      </p:sp>
      <p:sp>
        <p:nvSpPr>
          <p:cNvPr id="5" name="Retângulo 4"/>
          <p:cNvSpPr/>
          <p:nvPr/>
        </p:nvSpPr>
        <p:spPr>
          <a:xfrm>
            <a:off x="-1" y="6581001"/>
            <a:ext cx="10105482" cy="276999"/>
          </a:xfrm>
          <a:prstGeom prst="rect">
            <a:avLst/>
          </a:prstGeom>
        </p:spPr>
        <p:txBody>
          <a:bodyPr wrap="square">
            <a:spAutoFit/>
          </a:bodyPr>
          <a:lstStyle/>
          <a:p>
            <a:r>
              <a:rPr lang="pt-BR" sz="1200" dirty="0"/>
              <a:t>Ref.: Acrônimos utilizados nas negociações de afretamentos: http://www.bbc-chartering.com/toolbar/tools/abbreviations.html</a:t>
            </a:r>
          </a:p>
        </p:txBody>
      </p:sp>
      <p:sp>
        <p:nvSpPr>
          <p:cNvPr id="20" name="Texto explicativo retangular 19"/>
          <p:cNvSpPr/>
          <p:nvPr/>
        </p:nvSpPr>
        <p:spPr>
          <a:xfrm>
            <a:off x="5456263" y="4797152"/>
            <a:ext cx="2554130" cy="648072"/>
          </a:xfrm>
          <a:prstGeom prst="wedgeRectCallout">
            <a:avLst>
              <a:gd name="adj1" fmla="val -185797"/>
              <a:gd name="adj2" fmla="val -278560"/>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Outras condições</a:t>
            </a:r>
            <a:endParaRPr lang="pt-BR" sz="1600" dirty="0">
              <a:solidFill>
                <a:schemeClr val="tx1"/>
              </a:solidFill>
            </a:endParaRPr>
          </a:p>
        </p:txBody>
      </p:sp>
      <p:sp>
        <p:nvSpPr>
          <p:cNvPr id="18" name="Texto explicativo retangular 17"/>
          <p:cNvSpPr/>
          <p:nvPr/>
        </p:nvSpPr>
        <p:spPr>
          <a:xfrm>
            <a:off x="5456262" y="3861048"/>
            <a:ext cx="2557526" cy="648072"/>
          </a:xfrm>
          <a:prstGeom prst="wedgeRectCallout">
            <a:avLst>
              <a:gd name="adj1" fmla="val -123874"/>
              <a:gd name="adj2" fmla="val -166300"/>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Taxas de operação e condições de embarque</a:t>
            </a:r>
            <a:endParaRPr lang="pt-BR" sz="1600" dirty="0">
              <a:solidFill>
                <a:schemeClr val="tx1"/>
              </a:solidFill>
            </a:endParaRPr>
          </a:p>
        </p:txBody>
      </p:sp>
      <p:sp>
        <p:nvSpPr>
          <p:cNvPr id="16" name="Texto explicativo retangular 15"/>
          <p:cNvSpPr/>
          <p:nvPr/>
        </p:nvSpPr>
        <p:spPr>
          <a:xfrm>
            <a:off x="5456262" y="2924944"/>
            <a:ext cx="2592288" cy="648072"/>
          </a:xfrm>
          <a:prstGeom prst="wedgeRectCallout">
            <a:avLst>
              <a:gd name="adj1" fmla="val -109602"/>
              <a:gd name="adj2" fmla="val -79235"/>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Data que o navio deve chegar</a:t>
            </a:r>
            <a:endParaRPr lang="pt-BR" sz="1600" dirty="0">
              <a:solidFill>
                <a:schemeClr val="tx1"/>
              </a:solidFill>
            </a:endParaRPr>
          </a:p>
        </p:txBody>
      </p:sp>
      <p:sp>
        <p:nvSpPr>
          <p:cNvPr id="6" name="Espaço Reservado para Número de Slide 5"/>
          <p:cNvSpPr>
            <a:spLocks noGrp="1"/>
          </p:cNvSpPr>
          <p:nvPr>
            <p:ph type="sldNum" sz="quarter" idx="10"/>
          </p:nvPr>
        </p:nvSpPr>
        <p:spPr/>
        <p:txBody>
          <a:bodyPr/>
          <a:lstStyle/>
          <a:p>
            <a:pPr>
              <a:defRPr/>
            </a:pPr>
            <a:fld id="{B66251D2-9488-44CD-87B4-F793A73C4A01}" type="slidenum">
              <a:rPr lang="pt-BR" noProof="0" smtClean="0"/>
              <a:pPr>
                <a:defRPr/>
              </a:pPr>
              <a:t>40</a:t>
            </a:fld>
            <a:endParaRPr lang="pt-BR" sz="600" noProof="0"/>
          </a:p>
        </p:txBody>
      </p:sp>
      <p:sp>
        <p:nvSpPr>
          <p:cNvPr id="17" name="Retângulo 16">
            <a:extLst>
              <a:ext uri="{FF2B5EF4-FFF2-40B4-BE49-F238E27FC236}">
                <a16:creationId xmlns:a16="http://schemas.microsoft.com/office/drawing/2014/main" id="{D9E607B9-48DD-4328-A000-EFD38D6CD382}"/>
              </a:ext>
            </a:extLst>
          </p:cNvPr>
          <p:cNvSpPr/>
          <p:nvPr/>
        </p:nvSpPr>
        <p:spPr>
          <a:xfrm>
            <a:off x="8881590" y="127103"/>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1743286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9568" b="-1"/>
          <a:stretch/>
        </p:blipFill>
        <p:spPr bwMode="auto">
          <a:xfrm>
            <a:off x="232588" y="4296230"/>
            <a:ext cx="4805729" cy="2373130"/>
          </a:xfrm>
          <a:prstGeom prst="roundRect">
            <a:avLst>
              <a:gd name="adj" fmla="val 8104"/>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1" name="Texto explicativo retangular 20"/>
          <p:cNvSpPr/>
          <p:nvPr/>
        </p:nvSpPr>
        <p:spPr>
          <a:xfrm>
            <a:off x="5168229" y="980728"/>
            <a:ext cx="4608513" cy="5688632"/>
          </a:xfrm>
          <a:prstGeom prst="wedgeRectCallout">
            <a:avLst>
              <a:gd name="adj1" fmla="val -49180"/>
              <a:gd name="adj2" fmla="val 12633"/>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 name="Retângulo de cantos arredondados 3"/>
          <p:cNvSpPr/>
          <p:nvPr/>
        </p:nvSpPr>
        <p:spPr>
          <a:xfrm>
            <a:off x="199678" y="1124744"/>
            <a:ext cx="4824536" cy="2448272"/>
          </a:xfrm>
          <a:prstGeom prst="roundRect">
            <a:avLst>
              <a:gd name="adj" fmla="val 832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endParaRPr lang="pt-BR" sz="1400" dirty="0"/>
          </a:p>
          <a:p>
            <a:r>
              <a:rPr lang="pt-BR" sz="1400" dirty="0" err="1"/>
              <a:t>Pls</a:t>
            </a:r>
            <a:r>
              <a:rPr lang="pt-BR" sz="1400" dirty="0"/>
              <a:t> </a:t>
            </a:r>
            <a:r>
              <a:rPr lang="pt-BR" sz="1400" dirty="0" err="1"/>
              <a:t>find</a:t>
            </a:r>
            <a:r>
              <a:rPr lang="pt-BR" sz="1400" dirty="0"/>
              <a:t> </a:t>
            </a:r>
            <a:r>
              <a:rPr lang="pt-BR" sz="1400" dirty="0" err="1"/>
              <a:t>below</a:t>
            </a:r>
            <a:r>
              <a:rPr lang="pt-BR" sz="1400" dirty="0"/>
              <a:t> </a:t>
            </a:r>
            <a:r>
              <a:rPr lang="pt-BR" sz="1400" dirty="0" err="1"/>
              <a:t>firm</a:t>
            </a:r>
            <a:r>
              <a:rPr lang="pt-BR" sz="1400" dirty="0"/>
              <a:t> </a:t>
            </a:r>
            <a:r>
              <a:rPr lang="pt-BR" sz="1400" dirty="0" err="1"/>
              <a:t>and</a:t>
            </a:r>
            <a:r>
              <a:rPr lang="pt-BR" sz="1400" dirty="0"/>
              <a:t> </a:t>
            </a:r>
            <a:r>
              <a:rPr lang="pt-BR" sz="1400" dirty="0" err="1"/>
              <a:t>advice</a:t>
            </a:r>
            <a:r>
              <a:rPr lang="pt-BR" sz="1400" dirty="0"/>
              <a:t> </a:t>
            </a:r>
            <a:r>
              <a:rPr lang="pt-BR" sz="1400" dirty="0" err="1"/>
              <a:t>your</a:t>
            </a:r>
            <a:r>
              <a:rPr lang="pt-BR" sz="1400" dirty="0"/>
              <a:t> </a:t>
            </a:r>
            <a:r>
              <a:rPr lang="pt-BR" sz="1400" b="1" dirty="0" err="1"/>
              <a:t>best</a:t>
            </a:r>
            <a:r>
              <a:rPr lang="pt-BR" sz="1400" b="1" dirty="0"/>
              <a:t> </a:t>
            </a:r>
            <a:r>
              <a:rPr lang="pt-BR" sz="1400" b="1" dirty="0" err="1"/>
              <a:t>offer</a:t>
            </a:r>
            <a:r>
              <a:rPr lang="pt-BR" sz="1400" b="1" dirty="0"/>
              <a:t> </a:t>
            </a:r>
            <a:r>
              <a:rPr lang="pt-BR" sz="1400" dirty="0" err="1"/>
              <a:t>with</a:t>
            </a:r>
            <a:r>
              <a:rPr lang="pt-BR" sz="1400" dirty="0"/>
              <a:t> </a:t>
            </a:r>
            <a:r>
              <a:rPr lang="pt-BR" sz="1400" dirty="0" err="1"/>
              <a:t>vsl</a:t>
            </a:r>
            <a:r>
              <a:rPr lang="pt-BR" sz="1400" dirty="0"/>
              <a:t> </a:t>
            </a:r>
            <a:r>
              <a:rPr lang="pt-BR" sz="1400" dirty="0" err="1"/>
              <a:t>details</a:t>
            </a:r>
            <a:endParaRPr lang="pt-BR" sz="1400" dirty="0"/>
          </a:p>
          <a:p>
            <a:r>
              <a:rPr lang="pt-BR" sz="1400" dirty="0"/>
              <a:t> </a:t>
            </a:r>
          </a:p>
          <a:p>
            <a:r>
              <a:rPr lang="pt-BR" sz="1400" dirty="0"/>
              <a:t>60,000 MTNS IRON ORE / 10 PCT MOLCHOPT</a:t>
            </a:r>
          </a:p>
          <a:p>
            <a:r>
              <a:rPr lang="pt-BR" sz="1400" dirty="0"/>
              <a:t>ARATU,BRAZIL(TGS I - SOUTH BERTH) 12 MTRS /NINGBO,CHINA</a:t>
            </a:r>
          </a:p>
          <a:p>
            <a:r>
              <a:rPr lang="pt-BR" sz="1400" dirty="0"/>
              <a:t>LAYCAN 24 JULY/5 AUGUST</a:t>
            </a:r>
          </a:p>
          <a:p>
            <a:r>
              <a:rPr lang="pt-BR" sz="1400" dirty="0"/>
              <a:t>L/D 8,000 / 15,000 SHINC BEND</a:t>
            </a:r>
          </a:p>
          <a:p>
            <a:r>
              <a:rPr lang="pt-BR" sz="1400" dirty="0"/>
              <a:t>GLESS O.K</a:t>
            </a:r>
          </a:p>
          <a:p>
            <a:r>
              <a:rPr lang="pt-BR" sz="1400" dirty="0"/>
              <a:t>COMM 2.5% </a:t>
            </a:r>
            <a:r>
              <a:rPr lang="pt-BR" sz="1400" dirty="0" err="1"/>
              <a:t>ttl</a:t>
            </a:r>
            <a:endParaRPr lang="pt-BR" sz="1400" dirty="0"/>
          </a:p>
          <a:p>
            <a:pPr marL="144000" indent="-144000" algn="l">
              <a:spcAft>
                <a:spcPts val="600"/>
              </a:spcAft>
              <a:buFont typeface="Arial" pitchFamily="34" charset="0"/>
              <a:buChar char="•"/>
            </a:pPr>
            <a:endParaRPr lang="pt-BR" sz="1400" dirty="0">
              <a:solidFill>
                <a:schemeClr val="tx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702291422"/>
              </p:ext>
            </p:extLst>
          </p:nvPr>
        </p:nvGraphicFramePr>
        <p:xfrm>
          <a:off x="5283756" y="1129030"/>
          <a:ext cx="4459720" cy="5320665"/>
        </p:xfrm>
        <a:graphic>
          <a:graphicData uri="http://schemas.openxmlformats.org/drawingml/2006/table">
            <a:tbl>
              <a:tblPr>
                <a:tableStyleId>{5C22544A-7EE6-4342-B048-85BDC9FD1C3A}</a:tableStyleId>
              </a:tblPr>
              <a:tblGrid>
                <a:gridCol w="2451212">
                  <a:extLst>
                    <a:ext uri="{9D8B030D-6E8A-4147-A177-3AD203B41FA5}">
                      <a16:colId xmlns:a16="http://schemas.microsoft.com/office/drawing/2014/main" val="20000"/>
                    </a:ext>
                  </a:extLst>
                </a:gridCol>
                <a:gridCol w="2008508">
                  <a:extLst>
                    <a:ext uri="{9D8B030D-6E8A-4147-A177-3AD203B41FA5}">
                      <a16:colId xmlns:a16="http://schemas.microsoft.com/office/drawing/2014/main" val="20001"/>
                    </a:ext>
                  </a:extLst>
                </a:gridCol>
              </a:tblGrid>
              <a:tr h="180975">
                <a:tc gridSpan="2">
                  <a:txBody>
                    <a:bodyPr/>
                    <a:lstStyle/>
                    <a:p>
                      <a:pPr algn="l" fontAlgn="ctr"/>
                      <a:r>
                        <a:rPr lang="pt-BR" sz="1400" u="none" strike="noStrike" dirty="0" err="1">
                          <a:effectLst/>
                        </a:rPr>
                        <a:t>m.v</a:t>
                      </a:r>
                      <a:r>
                        <a:rPr lang="pt-BR" sz="1400" u="none" strike="noStrike" dirty="0">
                          <a:effectLst/>
                        </a:rPr>
                        <a:t>. “Navios </a:t>
                      </a:r>
                      <a:r>
                        <a:rPr lang="pt-BR" sz="1400" u="none" strike="noStrike" dirty="0" err="1">
                          <a:effectLst/>
                        </a:rPr>
                        <a:t>Magellan</a:t>
                      </a:r>
                      <a:r>
                        <a:rPr lang="pt-BR" sz="1400" u="none" strike="noStrike" dirty="0">
                          <a:effectLst/>
                        </a:rPr>
                        <a:t>”</a:t>
                      </a:r>
                      <a:endParaRPr lang="pt-BR" sz="1400" b="1" i="0" u="none" strike="noStrike" dirty="0">
                        <a:solidFill>
                          <a:srgbClr val="FFFFFF"/>
                        </a:solidFill>
                        <a:effectLst/>
                        <a:latin typeface="Calibri"/>
                      </a:endParaRPr>
                    </a:p>
                  </a:txBody>
                  <a:tcPr marL="9525" marR="9525" marT="9525" marB="0" anchor="ctr">
                    <a:noFill/>
                  </a:tcPr>
                </a:tc>
                <a:tc hMerge="1">
                  <a:txBody>
                    <a:bodyPr/>
                    <a:lstStyle/>
                    <a:p>
                      <a:endParaRPr lang="pt-BR"/>
                    </a:p>
                  </a:txBody>
                  <a:tcPr/>
                </a:tc>
                <a:extLst>
                  <a:ext uri="{0D108BD9-81ED-4DB2-BD59-A6C34878D82A}">
                    <a16:rowId xmlns:a16="http://schemas.microsoft.com/office/drawing/2014/main" val="10000"/>
                  </a:ext>
                </a:extLst>
              </a:tr>
              <a:tr h="180975">
                <a:tc>
                  <a:txBody>
                    <a:bodyPr/>
                    <a:lstStyle/>
                    <a:p>
                      <a:pPr algn="l" fontAlgn="ctr"/>
                      <a:r>
                        <a:rPr lang="pt-BR" sz="1400" u="none" strike="noStrike" dirty="0" err="1">
                          <a:effectLst/>
                        </a:rPr>
                        <a:t>Built</a:t>
                      </a:r>
                      <a:endParaRPr lang="pt-BR" sz="1400" b="0" i="0" u="none" strike="noStrike" dirty="0">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2000</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1"/>
                  </a:ext>
                </a:extLst>
              </a:tr>
              <a:tr h="180975">
                <a:tc>
                  <a:txBody>
                    <a:bodyPr/>
                    <a:lstStyle/>
                    <a:p>
                      <a:pPr algn="l" fontAlgn="ctr"/>
                      <a:r>
                        <a:rPr lang="pt-BR" sz="1400" u="none" strike="noStrike" dirty="0" err="1">
                          <a:effectLst/>
                        </a:rPr>
                        <a:t>Flag</a:t>
                      </a:r>
                      <a:endParaRPr lang="pt-BR" sz="1400" b="0" i="0" u="none" strike="noStrike" dirty="0">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Panama</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2"/>
                  </a:ext>
                </a:extLst>
              </a:tr>
              <a:tr h="180975">
                <a:tc>
                  <a:txBody>
                    <a:bodyPr/>
                    <a:lstStyle/>
                    <a:p>
                      <a:pPr algn="l" fontAlgn="ctr"/>
                      <a:r>
                        <a:rPr lang="pt-BR" sz="1400" u="none" strike="noStrike" dirty="0" err="1">
                          <a:effectLst/>
                        </a:rPr>
                        <a:t>Class</a:t>
                      </a:r>
                      <a:endParaRPr lang="pt-BR" sz="1400" b="0" i="0" u="none" strike="noStrike" dirty="0">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NK</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3"/>
                  </a:ext>
                </a:extLst>
              </a:tr>
              <a:tr h="180975">
                <a:tc>
                  <a:txBody>
                    <a:bodyPr/>
                    <a:lstStyle/>
                    <a:p>
                      <a:pPr algn="l" fontAlgn="ctr"/>
                      <a:r>
                        <a:rPr lang="pt-BR" sz="1400" u="none" strike="noStrike" dirty="0" err="1">
                          <a:effectLst/>
                        </a:rPr>
                        <a:t>Deadweight</a:t>
                      </a:r>
                      <a:r>
                        <a:rPr lang="pt-BR" sz="1400" u="none" strike="noStrike" dirty="0">
                          <a:effectLst/>
                        </a:rPr>
                        <a:t> (Summer)</a:t>
                      </a:r>
                      <a:endParaRPr lang="pt-BR" sz="1400" b="0" i="0" u="none" strike="noStrike" dirty="0">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74333</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4"/>
                  </a:ext>
                </a:extLst>
              </a:tr>
              <a:tr h="180975">
                <a:tc>
                  <a:txBody>
                    <a:bodyPr/>
                    <a:lstStyle/>
                    <a:p>
                      <a:pPr algn="l" fontAlgn="ctr"/>
                      <a:r>
                        <a:rPr lang="pt-BR" sz="1400" u="none" strike="noStrike">
                          <a:effectLst/>
                        </a:rPr>
                        <a:t>Draft (Summer)</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13.95</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5"/>
                  </a:ext>
                </a:extLst>
              </a:tr>
              <a:tr h="180975">
                <a:tc>
                  <a:txBody>
                    <a:bodyPr/>
                    <a:lstStyle/>
                    <a:p>
                      <a:pPr algn="l" fontAlgn="ctr"/>
                      <a:r>
                        <a:rPr lang="pt-BR" sz="1400" u="none" strike="noStrike">
                          <a:effectLst/>
                        </a:rPr>
                        <a:t>TPC</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66.18</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6"/>
                  </a:ext>
                </a:extLst>
              </a:tr>
              <a:tr h="180975">
                <a:tc>
                  <a:txBody>
                    <a:bodyPr/>
                    <a:lstStyle/>
                    <a:p>
                      <a:pPr algn="l" fontAlgn="ctr"/>
                      <a:r>
                        <a:rPr lang="pt-BR" sz="1400" u="none" strike="noStrike" dirty="0">
                          <a:effectLst/>
                        </a:rPr>
                        <a:t>GRT/NRT</a:t>
                      </a:r>
                      <a:endParaRPr lang="pt-BR" sz="1400" b="0" i="0" u="none" strike="noStrike" dirty="0">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39052/25103</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7"/>
                  </a:ext>
                </a:extLst>
              </a:tr>
              <a:tr h="180975">
                <a:tc>
                  <a:txBody>
                    <a:bodyPr/>
                    <a:lstStyle/>
                    <a:p>
                      <a:pPr algn="l" fontAlgn="ctr"/>
                      <a:r>
                        <a:rPr lang="pt-BR" sz="1400" u="none" strike="noStrike">
                          <a:effectLst/>
                        </a:rPr>
                        <a:t>LOA</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224.89</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8"/>
                  </a:ext>
                </a:extLst>
              </a:tr>
              <a:tr h="180975">
                <a:tc>
                  <a:txBody>
                    <a:bodyPr/>
                    <a:lstStyle/>
                    <a:p>
                      <a:pPr algn="l" fontAlgn="ctr"/>
                      <a:r>
                        <a:rPr lang="pt-BR" sz="1400" u="none" strike="noStrike" dirty="0" err="1">
                          <a:effectLst/>
                        </a:rPr>
                        <a:t>Beam</a:t>
                      </a:r>
                      <a:endParaRPr lang="pt-BR" sz="1400" b="0" i="0" u="none" strike="noStrike" dirty="0">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32.2m</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9"/>
                  </a:ext>
                </a:extLst>
              </a:tr>
              <a:tr h="180975">
                <a:tc>
                  <a:txBody>
                    <a:bodyPr/>
                    <a:lstStyle/>
                    <a:p>
                      <a:pPr algn="l" fontAlgn="ctr"/>
                      <a:r>
                        <a:rPr lang="pt-BR" sz="1400" u="none" strike="noStrike">
                          <a:effectLst/>
                        </a:rPr>
                        <a:t>Number of hatches</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7</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0"/>
                  </a:ext>
                </a:extLst>
              </a:tr>
              <a:tr h="180975">
                <a:tc>
                  <a:txBody>
                    <a:bodyPr/>
                    <a:lstStyle/>
                    <a:p>
                      <a:pPr algn="l" fontAlgn="ctr"/>
                      <a:r>
                        <a:rPr lang="pt-BR" sz="1400" u="none" strike="noStrike">
                          <a:effectLst/>
                        </a:rPr>
                        <a:t>Number of holds</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7</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1"/>
                  </a:ext>
                </a:extLst>
              </a:tr>
              <a:tr h="180975">
                <a:tc>
                  <a:txBody>
                    <a:bodyPr/>
                    <a:lstStyle/>
                    <a:p>
                      <a:pPr algn="l" fontAlgn="ctr"/>
                      <a:r>
                        <a:rPr lang="pt-BR" sz="1400" u="none" strike="noStrike">
                          <a:effectLst/>
                        </a:rPr>
                        <a:t>Grain Capacity in total</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dirty="0">
                          <a:effectLst/>
                        </a:rPr>
                        <a:t>86790.3 </a:t>
                      </a:r>
                      <a:r>
                        <a:rPr lang="pt-BR" sz="1400" u="none" strike="noStrike" dirty="0" err="1">
                          <a:effectLst/>
                        </a:rPr>
                        <a:t>cbm</a:t>
                      </a:r>
                      <a:endParaRPr lang="pt-BR" sz="14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2"/>
                  </a:ext>
                </a:extLst>
              </a:tr>
              <a:tr h="180975">
                <a:tc>
                  <a:txBody>
                    <a:bodyPr/>
                    <a:lstStyle/>
                    <a:p>
                      <a:pPr algn="l" fontAlgn="ctr"/>
                      <a:r>
                        <a:rPr lang="pt-BR" sz="1400" u="none" strike="noStrike">
                          <a:effectLst/>
                        </a:rPr>
                        <a:t>Type of hatch covers</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a:effectLst/>
                        </a:rPr>
                        <a:t>side-rolling</a:t>
                      </a:r>
                      <a:endParaRPr lang="pt-BR" sz="1400" b="0" i="0" u="none" strike="noStrike">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3"/>
                  </a:ext>
                </a:extLst>
              </a:tr>
              <a:tr h="180975">
                <a:tc>
                  <a:txBody>
                    <a:bodyPr/>
                    <a:lstStyle/>
                    <a:p>
                      <a:pPr algn="l" fontAlgn="ctr"/>
                      <a:r>
                        <a:rPr lang="pt-BR" sz="1400" u="none" strike="noStrike">
                          <a:effectLst/>
                        </a:rPr>
                        <a:t>Gear</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dirty="0">
                          <a:effectLst/>
                        </a:rPr>
                        <a:t>n/a</a:t>
                      </a:r>
                      <a:endParaRPr lang="pt-BR" sz="14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4"/>
                  </a:ext>
                </a:extLst>
              </a:tr>
              <a:tr h="180975">
                <a:tc gridSpan="2">
                  <a:txBody>
                    <a:bodyPr/>
                    <a:lstStyle/>
                    <a:p>
                      <a:pPr algn="l" fontAlgn="ctr"/>
                      <a:endParaRPr lang="pt-BR" sz="1400" b="0" i="0" u="none" strike="noStrike">
                        <a:solidFill>
                          <a:srgbClr val="000000"/>
                        </a:solidFill>
                        <a:effectLst/>
                        <a:latin typeface="Calibri"/>
                      </a:endParaRPr>
                    </a:p>
                  </a:txBody>
                  <a:tcPr marL="9525" marR="9525" marT="9525" marB="0" anchor="ctr">
                    <a:noFill/>
                  </a:tcPr>
                </a:tc>
                <a:tc hMerge="1">
                  <a:txBody>
                    <a:bodyPr/>
                    <a:lstStyle/>
                    <a:p>
                      <a:endParaRPr lang="pt-BR"/>
                    </a:p>
                  </a:txBody>
                  <a:tcPr/>
                </a:tc>
                <a:extLst>
                  <a:ext uri="{0D108BD9-81ED-4DB2-BD59-A6C34878D82A}">
                    <a16:rowId xmlns:a16="http://schemas.microsoft.com/office/drawing/2014/main" val="10015"/>
                  </a:ext>
                </a:extLst>
              </a:tr>
              <a:tr h="180975">
                <a:tc gridSpan="2">
                  <a:txBody>
                    <a:bodyPr/>
                    <a:lstStyle/>
                    <a:p>
                      <a:pPr algn="l" fontAlgn="ctr"/>
                      <a:r>
                        <a:rPr lang="en-US" sz="1400" u="none" strike="noStrike" dirty="0">
                          <a:effectLst/>
                        </a:rPr>
                        <a:t>Speed and Consumption - Main Engine</a:t>
                      </a:r>
                      <a:endParaRPr lang="en-US" sz="1400" b="1" i="0" u="none" strike="noStrike" dirty="0">
                        <a:solidFill>
                          <a:srgbClr val="FFFFFF"/>
                        </a:solidFill>
                        <a:effectLst/>
                        <a:latin typeface="Calibri"/>
                      </a:endParaRPr>
                    </a:p>
                  </a:txBody>
                  <a:tcPr marL="9525" marR="9525" marT="9525" marB="0" anchor="ctr">
                    <a:noFill/>
                  </a:tcPr>
                </a:tc>
                <a:tc hMerge="1">
                  <a:txBody>
                    <a:bodyPr/>
                    <a:lstStyle/>
                    <a:p>
                      <a:endParaRPr lang="pt-BR"/>
                    </a:p>
                  </a:txBody>
                  <a:tcPr/>
                </a:tc>
                <a:extLst>
                  <a:ext uri="{0D108BD9-81ED-4DB2-BD59-A6C34878D82A}">
                    <a16:rowId xmlns:a16="http://schemas.microsoft.com/office/drawing/2014/main" val="10016"/>
                  </a:ext>
                </a:extLst>
              </a:tr>
              <a:tr h="180975">
                <a:tc>
                  <a:txBody>
                    <a:bodyPr/>
                    <a:lstStyle/>
                    <a:p>
                      <a:pPr algn="l" fontAlgn="ctr"/>
                      <a:r>
                        <a:rPr lang="pt-BR" sz="1400" u="none" strike="noStrike">
                          <a:effectLst/>
                        </a:rPr>
                        <a:t>Speed Laden/Ballast</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dirty="0">
                          <a:effectLst/>
                        </a:rPr>
                        <a:t>Laden/</a:t>
                      </a:r>
                      <a:r>
                        <a:rPr lang="pt-BR" sz="1400" u="none" strike="noStrike" dirty="0" err="1">
                          <a:effectLst/>
                        </a:rPr>
                        <a:t>Ballast</a:t>
                      </a:r>
                      <a:r>
                        <a:rPr lang="pt-BR" sz="1400" u="none" strike="noStrike" dirty="0">
                          <a:effectLst/>
                        </a:rPr>
                        <a:t> 14.5knots/15.4knots</a:t>
                      </a:r>
                      <a:endParaRPr lang="pt-BR" sz="14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7"/>
                  </a:ext>
                </a:extLst>
              </a:tr>
              <a:tr h="180975">
                <a:tc>
                  <a:txBody>
                    <a:bodyPr/>
                    <a:lstStyle/>
                    <a:p>
                      <a:pPr algn="l" fontAlgn="ctr"/>
                      <a:r>
                        <a:rPr lang="pt-BR" sz="1400" u="none" strike="noStrike">
                          <a:effectLst/>
                        </a:rPr>
                        <a:t>Consumption - IFO</a:t>
                      </a:r>
                      <a:endParaRPr lang="pt-BR" sz="1400" b="0" i="0" u="none" strike="noStrike">
                        <a:solidFill>
                          <a:srgbClr val="000000"/>
                        </a:solidFill>
                        <a:effectLst/>
                        <a:latin typeface="Calibri"/>
                      </a:endParaRPr>
                    </a:p>
                  </a:txBody>
                  <a:tcPr marL="9525" marR="9525" marT="9525" marB="0" anchor="ctr">
                    <a:noFill/>
                  </a:tcPr>
                </a:tc>
                <a:tc>
                  <a:txBody>
                    <a:bodyPr/>
                    <a:lstStyle/>
                    <a:p>
                      <a:pPr algn="l" fontAlgn="ctr"/>
                      <a:r>
                        <a:rPr lang="en-US" sz="1400" u="none" strike="noStrike" dirty="0">
                          <a:effectLst/>
                        </a:rPr>
                        <a:t>37.1 </a:t>
                      </a:r>
                      <a:r>
                        <a:rPr lang="en-US" sz="1400" u="none" strike="noStrike" dirty="0" err="1">
                          <a:effectLst/>
                        </a:rPr>
                        <a:t>mt</a:t>
                      </a:r>
                      <a:r>
                        <a:rPr lang="en-US" sz="1400" u="none" strike="noStrike" dirty="0">
                          <a:effectLst/>
                        </a:rPr>
                        <a:t> IFO per 24 hours (average)</a:t>
                      </a:r>
                      <a:endParaRPr lang="en-US" sz="14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8"/>
                  </a:ext>
                </a:extLst>
              </a:tr>
              <a:tr h="180975">
                <a:tc>
                  <a:txBody>
                    <a:bodyPr/>
                    <a:lstStyle/>
                    <a:p>
                      <a:pPr algn="l" fontAlgn="ctr"/>
                      <a:r>
                        <a:rPr lang="en-US" sz="1400" u="none" strike="noStrike">
                          <a:effectLst/>
                        </a:rPr>
                        <a:t>In port with use of cargo gear</a:t>
                      </a:r>
                      <a:endParaRPr lang="en-US" sz="1400" b="0" i="0" u="none" strike="noStrike">
                        <a:solidFill>
                          <a:srgbClr val="000000"/>
                        </a:solidFill>
                        <a:effectLst/>
                        <a:latin typeface="Calibri"/>
                      </a:endParaRPr>
                    </a:p>
                  </a:txBody>
                  <a:tcPr marL="9525" marR="9525" marT="9525" marB="0" anchor="ctr">
                    <a:noFill/>
                  </a:tcPr>
                </a:tc>
                <a:tc>
                  <a:txBody>
                    <a:bodyPr/>
                    <a:lstStyle/>
                    <a:p>
                      <a:pPr algn="l" fontAlgn="ctr"/>
                      <a:r>
                        <a:rPr lang="pt-BR" sz="1400" u="none" strike="noStrike" dirty="0">
                          <a:effectLst/>
                        </a:rPr>
                        <a:t>n/a</a:t>
                      </a:r>
                      <a:endParaRPr lang="pt-BR" sz="14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19"/>
                  </a:ext>
                </a:extLst>
              </a:tr>
              <a:tr h="180975">
                <a:tc>
                  <a:txBody>
                    <a:bodyPr/>
                    <a:lstStyle/>
                    <a:p>
                      <a:pPr algn="l" fontAlgn="ctr"/>
                      <a:r>
                        <a:rPr lang="en-US" sz="1400" u="none" strike="noStrike" dirty="0">
                          <a:effectLst/>
                        </a:rPr>
                        <a:t>In port without use of cargo gear</a:t>
                      </a:r>
                      <a:endParaRPr lang="en-US" sz="1400" b="0" i="0" u="none" strike="noStrike" dirty="0">
                        <a:solidFill>
                          <a:srgbClr val="000000"/>
                        </a:solidFill>
                        <a:effectLst/>
                        <a:latin typeface="Calibri"/>
                      </a:endParaRPr>
                    </a:p>
                  </a:txBody>
                  <a:tcPr marL="9525" marR="9525" marT="9525" marB="0" anchor="ctr">
                    <a:noFill/>
                  </a:tcPr>
                </a:tc>
                <a:tc>
                  <a:txBody>
                    <a:bodyPr/>
                    <a:lstStyle/>
                    <a:p>
                      <a:pPr algn="l" fontAlgn="ctr"/>
                      <a:r>
                        <a:rPr lang="en-US" sz="1400" u="none" strike="noStrike" dirty="0">
                          <a:effectLst/>
                        </a:rPr>
                        <a:t>3.5 </a:t>
                      </a:r>
                      <a:r>
                        <a:rPr lang="en-US" sz="1400" u="none" strike="noStrike" dirty="0" err="1">
                          <a:effectLst/>
                        </a:rPr>
                        <a:t>mt</a:t>
                      </a:r>
                      <a:r>
                        <a:rPr lang="en-US" sz="1400" u="none" strike="noStrike" dirty="0">
                          <a:effectLst/>
                        </a:rPr>
                        <a:t> IFO per 24 hours working</a:t>
                      </a:r>
                      <a:endParaRPr lang="en-US" sz="14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20"/>
                  </a:ext>
                </a:extLst>
              </a:tr>
            </a:tbl>
          </a:graphicData>
        </a:graphic>
      </p:graphicFrame>
      <p:cxnSp>
        <p:nvCxnSpPr>
          <p:cNvPr id="11" name="Conector reto 10"/>
          <p:cNvCxnSpPr/>
          <p:nvPr/>
        </p:nvCxnSpPr>
        <p:spPr>
          <a:xfrm>
            <a:off x="350988" y="4077395"/>
            <a:ext cx="4911118"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99678" y="980728"/>
            <a:ext cx="4824536"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 y="692696"/>
            <a:ext cx="5311775" cy="288032"/>
          </a:xfrm>
          <a:prstGeom prst="rect">
            <a:avLst/>
          </a:prstGeom>
          <a:noFill/>
          <a:ln>
            <a:noFill/>
          </a:ln>
        </p:spPr>
        <p:txBody>
          <a:bodyPr wrap="square" lIns="72000" tIns="36000" rIns="72000" bIns="36000" rtlCol="0" anchor="t">
            <a:noAutofit/>
          </a:bodyPr>
          <a:lstStyle/>
          <a:p>
            <a:pPr algn="ctr">
              <a:spcAft>
                <a:spcPts val="600"/>
              </a:spcAft>
            </a:pPr>
            <a:r>
              <a:rPr lang="pt-BR" sz="1600" b="1" dirty="0"/>
              <a:t>Demanda (posição de mercado do afretador)</a:t>
            </a:r>
          </a:p>
        </p:txBody>
      </p:sp>
      <p:sp>
        <p:nvSpPr>
          <p:cNvPr id="17" name="CaixaDeTexto 16"/>
          <p:cNvSpPr txBox="1"/>
          <p:nvPr/>
        </p:nvSpPr>
        <p:spPr>
          <a:xfrm>
            <a:off x="55662" y="3789363"/>
            <a:ext cx="5024214" cy="288032"/>
          </a:xfrm>
          <a:prstGeom prst="rect">
            <a:avLst/>
          </a:prstGeom>
          <a:noFill/>
          <a:ln>
            <a:noFill/>
          </a:ln>
        </p:spPr>
        <p:txBody>
          <a:bodyPr wrap="square" lIns="72000" tIns="36000" rIns="72000" bIns="36000" rtlCol="0" anchor="t">
            <a:noAutofit/>
          </a:bodyPr>
          <a:lstStyle/>
          <a:p>
            <a:pPr algn="ctr">
              <a:spcAft>
                <a:spcPts val="600"/>
              </a:spcAft>
            </a:pPr>
            <a:r>
              <a:rPr lang="pt-BR" sz="1600" b="1" dirty="0"/>
              <a:t>Navio disponível (armador)</a:t>
            </a:r>
          </a:p>
        </p:txBody>
      </p:sp>
      <p:sp>
        <p:nvSpPr>
          <p:cNvPr id="22" name="Seta para a esquerda e para cima 21"/>
          <p:cNvSpPr/>
          <p:nvPr/>
        </p:nvSpPr>
        <p:spPr>
          <a:xfrm rot="19000305">
            <a:off x="3784373" y="2995335"/>
            <a:ext cx="1407327" cy="1532373"/>
          </a:xfrm>
          <a:prstGeom prst="leftUpArrow">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9" name="Elipse 18"/>
          <p:cNvSpPr/>
          <p:nvPr/>
        </p:nvSpPr>
        <p:spPr>
          <a:xfrm>
            <a:off x="4442283" y="3276037"/>
            <a:ext cx="949735" cy="864419"/>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400" dirty="0" err="1"/>
              <a:t>Broker</a:t>
            </a:r>
            <a:endParaRPr lang="pt-BR" sz="1400" dirty="0">
              <a:solidFill>
                <a:schemeClr val="tx1"/>
              </a:solidFill>
            </a:endParaRPr>
          </a:p>
        </p:txBody>
      </p:sp>
      <p:sp>
        <p:nvSpPr>
          <p:cNvPr id="16" name="Título 1"/>
          <p:cNvSpPr>
            <a:spLocks noGrp="1"/>
          </p:cNvSpPr>
          <p:nvPr>
            <p:ph type="title"/>
          </p:nvPr>
        </p:nvSpPr>
        <p:spPr>
          <a:xfrm>
            <a:off x="200025" y="188913"/>
            <a:ext cx="9505950" cy="329588"/>
          </a:xfrm>
        </p:spPr>
        <p:txBody>
          <a:bodyPr/>
          <a:lstStyle/>
          <a:p>
            <a:r>
              <a:rPr lang="pt-BR" dirty="0" err="1"/>
              <a:t>Tramp</a:t>
            </a:r>
            <a:r>
              <a:rPr lang="pt-BR" dirty="0"/>
              <a:t> </a:t>
            </a:r>
            <a:r>
              <a:rPr lang="pt-BR" dirty="0" err="1"/>
              <a:t>shipping</a:t>
            </a:r>
            <a:r>
              <a:rPr lang="pt-BR" dirty="0"/>
              <a:t>: exemplo de um requerimento de transporte (2/2)</a:t>
            </a:r>
          </a:p>
        </p:txBody>
      </p:sp>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41</a:t>
            </a:fld>
            <a:endParaRPr lang="pt-BR" sz="600" noProof="0"/>
          </a:p>
        </p:txBody>
      </p:sp>
      <p:sp>
        <p:nvSpPr>
          <p:cNvPr id="14" name="Retângulo 13">
            <a:extLst>
              <a:ext uri="{FF2B5EF4-FFF2-40B4-BE49-F238E27FC236}">
                <a16:creationId xmlns:a16="http://schemas.microsoft.com/office/drawing/2014/main" id="{F6952BDB-81F7-4458-A809-C52FFDDDDA61}"/>
              </a:ext>
            </a:extLst>
          </p:cNvPr>
          <p:cNvSpPr/>
          <p:nvPr/>
        </p:nvSpPr>
        <p:spPr>
          <a:xfrm>
            <a:off x="8872319" y="188640"/>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2449142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entágono 54"/>
          <p:cNvSpPr/>
          <p:nvPr/>
        </p:nvSpPr>
        <p:spPr>
          <a:xfrm>
            <a:off x="-3220309" y="9195922"/>
            <a:ext cx="1413679" cy="377977"/>
          </a:xfrm>
          <a:prstGeom prst="homePlate">
            <a:avLst>
              <a:gd name="adj" fmla="val 1989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Filas</a:t>
            </a:r>
            <a:endParaRPr lang="pt-BR" sz="1400" dirty="0">
              <a:solidFill>
                <a:schemeClr val="tx1"/>
              </a:solidFill>
            </a:endParaRPr>
          </a:p>
        </p:txBody>
      </p:sp>
      <p:sp>
        <p:nvSpPr>
          <p:cNvPr id="39" name="Título 1"/>
          <p:cNvSpPr txBox="1">
            <a:spLocks/>
          </p:cNvSpPr>
          <p:nvPr/>
        </p:nvSpPr>
        <p:spPr bwMode="auto">
          <a:xfrm>
            <a:off x="200025" y="35025"/>
            <a:ext cx="9505950" cy="637364"/>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lvl1pPr algn="l" defTabSz="914400" rtl="0" eaLnBrk="1" latinLnBrk="0" hangingPunct="1">
              <a:spcBef>
                <a:spcPct val="0"/>
              </a:spcBef>
              <a:buNone/>
              <a:defRPr sz="2000" b="1" kern="1200">
                <a:solidFill>
                  <a:srgbClr val="0070C0"/>
                </a:solidFill>
                <a:latin typeface="+mj-lt"/>
                <a:ea typeface="+mj-ea"/>
                <a:cs typeface="+mj-cs"/>
              </a:defRPr>
            </a:lvl1pPr>
          </a:lstStyle>
          <a:p>
            <a:r>
              <a:rPr lang="pt-BR" dirty="0" err="1"/>
              <a:t>Tramp</a:t>
            </a:r>
            <a:r>
              <a:rPr lang="pt-BR" dirty="0"/>
              <a:t> </a:t>
            </a:r>
            <a:r>
              <a:rPr lang="pt-BR" dirty="0" err="1"/>
              <a:t>shipping</a:t>
            </a:r>
            <a:r>
              <a:rPr lang="pt-BR" dirty="0"/>
              <a:t>: exemplo de um requerimento de transporte e a influência do </a:t>
            </a:r>
            <a:r>
              <a:rPr lang="pt-BR" dirty="0" err="1"/>
              <a:t>demurrage</a:t>
            </a:r>
            <a:endParaRPr lang="pt-BR" dirty="0"/>
          </a:p>
        </p:txBody>
      </p:sp>
      <p:sp>
        <p:nvSpPr>
          <p:cNvPr id="6" name="Retângulo 5"/>
          <p:cNvSpPr/>
          <p:nvPr/>
        </p:nvSpPr>
        <p:spPr>
          <a:xfrm>
            <a:off x="184170" y="672389"/>
            <a:ext cx="9521805" cy="2324563"/>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O custo total de afretamento (US$) é função do tempo utilizado pelo navio, o custos de combustível e os custos portuários (entrada e saída)</a:t>
            </a:r>
          </a:p>
          <a:p>
            <a:pPr marL="144000" indent="-144000">
              <a:spcAft>
                <a:spcPts val="600"/>
              </a:spcAft>
              <a:buFont typeface="Arial" pitchFamily="34" charset="0"/>
              <a:buChar char="•"/>
            </a:pPr>
            <a:r>
              <a:rPr lang="pt-BR" sz="1600" dirty="0"/>
              <a:t>O frete negociado com o afretador (U$/t) no entanto depende do mercado, e incluí ainda as condições específicas para:</a:t>
            </a:r>
          </a:p>
          <a:p>
            <a:pPr marL="742950" lvl="1" indent="-285750">
              <a:buFont typeface="Arial" panose="020B0604020202020204" pitchFamily="34" charset="0"/>
              <a:buChar char="•"/>
            </a:pPr>
            <a:r>
              <a:rPr lang="pt-BR" sz="1600" dirty="0"/>
              <a:t>cancelamento, entrega</a:t>
            </a:r>
          </a:p>
          <a:p>
            <a:pPr marL="742950" lvl="1" indent="-285750">
              <a:buFont typeface="Arial" panose="020B0604020202020204" pitchFamily="34" charset="0"/>
              <a:buChar char="•"/>
            </a:pPr>
            <a:r>
              <a:rPr lang="pt-BR" sz="1600" dirty="0"/>
              <a:t>custos de reposicionamento (“</a:t>
            </a:r>
            <a:r>
              <a:rPr lang="pt-BR" sz="1600" dirty="0" err="1"/>
              <a:t>ballast</a:t>
            </a:r>
            <a:r>
              <a:rPr lang="pt-BR" sz="1600" dirty="0"/>
              <a:t> </a:t>
            </a:r>
            <a:r>
              <a:rPr lang="pt-BR" sz="1600" dirty="0" err="1"/>
              <a:t>bonus</a:t>
            </a:r>
            <a:r>
              <a:rPr lang="pt-BR" sz="1600" dirty="0"/>
              <a:t>”) </a:t>
            </a:r>
          </a:p>
          <a:p>
            <a:pPr marL="742950" lvl="1" indent="-285750">
              <a:buFont typeface="Arial" panose="020B0604020202020204" pitchFamily="34" charset="0"/>
              <a:buChar char="•"/>
            </a:pPr>
            <a:r>
              <a:rPr lang="pt-BR" sz="1600" dirty="0" err="1"/>
              <a:t>laytime</a:t>
            </a:r>
            <a:endParaRPr lang="pt-BR" sz="1600" dirty="0"/>
          </a:p>
          <a:p>
            <a:pPr marL="742950" lvl="1" indent="-285750">
              <a:buFont typeface="Arial" panose="020B0604020202020204" pitchFamily="34" charset="0"/>
              <a:buChar char="•"/>
            </a:pPr>
            <a:r>
              <a:rPr lang="pt-BR" sz="1600" b="1" dirty="0" err="1"/>
              <a:t>demurrage</a:t>
            </a:r>
            <a:r>
              <a:rPr lang="pt-BR" sz="1600" b="1" dirty="0"/>
              <a:t>/ </a:t>
            </a:r>
            <a:r>
              <a:rPr lang="pt-BR" sz="1600" b="1" dirty="0" err="1"/>
              <a:t>despatch</a:t>
            </a:r>
            <a:r>
              <a:rPr lang="pt-BR" sz="1600" dirty="0"/>
              <a:t>	</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31" t="21222" r="42669" b="-151"/>
          <a:stretch/>
        </p:blipFill>
        <p:spPr bwMode="auto">
          <a:xfrm>
            <a:off x="1783854" y="3159542"/>
            <a:ext cx="3331031" cy="3552354"/>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rma livre 8"/>
          <p:cNvSpPr/>
          <p:nvPr/>
        </p:nvSpPr>
        <p:spPr>
          <a:xfrm>
            <a:off x="2961034" y="3368314"/>
            <a:ext cx="1273629" cy="2530929"/>
          </a:xfrm>
          <a:custGeom>
            <a:avLst/>
            <a:gdLst>
              <a:gd name="connsiteX0" fmla="*/ 0 w 1273629"/>
              <a:gd name="connsiteY0" fmla="*/ 2530929 h 2530929"/>
              <a:gd name="connsiteX1" fmla="*/ 751114 w 1273629"/>
              <a:gd name="connsiteY1" fmla="*/ 1616529 h 2530929"/>
              <a:gd name="connsiteX2" fmla="*/ 555172 w 1273629"/>
              <a:gd name="connsiteY2" fmla="*/ 849086 h 2530929"/>
              <a:gd name="connsiteX3" fmla="*/ 1273629 w 1273629"/>
              <a:gd name="connsiteY3" fmla="*/ 0 h 2530929"/>
            </a:gdLst>
            <a:ahLst/>
            <a:cxnLst>
              <a:cxn ang="0">
                <a:pos x="connsiteX0" y="connsiteY0"/>
              </a:cxn>
              <a:cxn ang="0">
                <a:pos x="connsiteX1" y="connsiteY1"/>
              </a:cxn>
              <a:cxn ang="0">
                <a:pos x="connsiteX2" y="connsiteY2"/>
              </a:cxn>
              <a:cxn ang="0">
                <a:pos x="connsiteX3" y="connsiteY3"/>
              </a:cxn>
            </a:cxnLst>
            <a:rect l="l" t="t" r="r" b="b"/>
            <a:pathLst>
              <a:path w="1273629" h="2530929">
                <a:moveTo>
                  <a:pt x="0" y="2530929"/>
                </a:moveTo>
                <a:cubicBezTo>
                  <a:pt x="329292" y="2213882"/>
                  <a:pt x="658585" y="1896836"/>
                  <a:pt x="751114" y="1616529"/>
                </a:cubicBezTo>
                <a:cubicBezTo>
                  <a:pt x="843643" y="1336222"/>
                  <a:pt x="468086" y="1118507"/>
                  <a:pt x="555172" y="849086"/>
                </a:cubicBezTo>
                <a:cubicBezTo>
                  <a:pt x="642258" y="579665"/>
                  <a:pt x="957943" y="289832"/>
                  <a:pt x="1273629" y="0"/>
                </a:cubicBezTo>
              </a:path>
            </a:pathLst>
          </a:custGeom>
          <a:noFill/>
          <a:ln w="28575">
            <a:solidFill>
              <a:srgbClr val="FF0000"/>
            </a:solidFill>
            <a:headEnd type="none" w="med" len="med"/>
            <a:tailEnd type="arrow" w="med" len="med"/>
          </a:ln>
          <a:effectLst/>
        </p:spPr>
        <p:txBody>
          <a:bodyPr rtlCol="0" anchor="ctr"/>
          <a:lstStyle/>
          <a:p>
            <a:pPr algn="ctr"/>
            <a:endParaRPr lang="pt-BR"/>
          </a:p>
        </p:txBody>
      </p:sp>
      <p:sp>
        <p:nvSpPr>
          <p:cNvPr id="11" name="CaixaDeTexto 10"/>
          <p:cNvSpPr txBox="1"/>
          <p:nvPr/>
        </p:nvSpPr>
        <p:spPr>
          <a:xfrm>
            <a:off x="1927870" y="5767736"/>
            <a:ext cx="1361018" cy="263013"/>
          </a:xfrm>
          <a:prstGeom prst="rect">
            <a:avLst/>
          </a:prstGeom>
          <a:noFill/>
          <a:ln>
            <a:noFill/>
          </a:ln>
        </p:spPr>
        <p:txBody>
          <a:bodyPr wrap="square" lIns="72000" tIns="36000" rIns="72000" bIns="36000" rtlCol="0" anchor="t">
            <a:noAutofit/>
          </a:bodyPr>
          <a:lstStyle/>
          <a:p>
            <a:pPr algn="ctr">
              <a:spcAft>
                <a:spcPts val="600"/>
              </a:spcAft>
            </a:pPr>
            <a:r>
              <a:rPr lang="pt-BR" sz="1600" dirty="0"/>
              <a:t>Santos</a:t>
            </a:r>
          </a:p>
        </p:txBody>
      </p:sp>
      <p:sp>
        <p:nvSpPr>
          <p:cNvPr id="16" name="CaixaDeTexto 15"/>
          <p:cNvSpPr txBox="1"/>
          <p:nvPr/>
        </p:nvSpPr>
        <p:spPr>
          <a:xfrm>
            <a:off x="3944094" y="3357563"/>
            <a:ext cx="1361018" cy="263013"/>
          </a:xfrm>
          <a:prstGeom prst="rect">
            <a:avLst/>
          </a:prstGeom>
          <a:noFill/>
          <a:ln>
            <a:noFill/>
          </a:ln>
        </p:spPr>
        <p:txBody>
          <a:bodyPr wrap="square" lIns="72000" tIns="36000" rIns="72000" bIns="36000" rtlCol="0" anchor="t">
            <a:noAutofit/>
          </a:bodyPr>
          <a:lstStyle/>
          <a:p>
            <a:pPr algn="ctr">
              <a:spcAft>
                <a:spcPts val="600"/>
              </a:spcAft>
            </a:pPr>
            <a:r>
              <a:rPr lang="pt-BR" sz="1600" dirty="0"/>
              <a:t>Roterdã</a:t>
            </a:r>
          </a:p>
        </p:txBody>
      </p:sp>
      <p:sp>
        <p:nvSpPr>
          <p:cNvPr id="14" name="CaixaDeTexto 13"/>
          <p:cNvSpPr txBox="1"/>
          <p:nvPr/>
        </p:nvSpPr>
        <p:spPr>
          <a:xfrm>
            <a:off x="5419862" y="3159542"/>
            <a:ext cx="4248472" cy="3430011"/>
          </a:xfrm>
          <a:prstGeom prst="rect">
            <a:avLst/>
          </a:prstGeom>
          <a:noFill/>
          <a:ln>
            <a:noFill/>
          </a:ln>
        </p:spPr>
        <p:txBody>
          <a:bodyPr wrap="square" lIns="72000" tIns="36000" rIns="72000" bIns="36000" rtlCol="0" anchor="t">
            <a:noAutofit/>
          </a:bodyPr>
          <a:lstStyle/>
          <a:p>
            <a:pPr>
              <a:spcAft>
                <a:spcPts val="600"/>
              </a:spcAft>
            </a:pPr>
            <a:r>
              <a:rPr lang="pt-BR" sz="1600" dirty="0" err="1"/>
              <a:t>Handymax</a:t>
            </a:r>
            <a:r>
              <a:rPr lang="pt-BR" sz="1600" dirty="0"/>
              <a:t> com 45,000t de farelo soja</a:t>
            </a:r>
          </a:p>
          <a:p>
            <a:pPr>
              <a:spcAft>
                <a:spcPts val="600"/>
              </a:spcAft>
            </a:pPr>
            <a:r>
              <a:rPr lang="pt-BR" sz="1600" dirty="0"/>
              <a:t>Frete estimado (FIOS) = US$ 21/t</a:t>
            </a:r>
          </a:p>
          <a:p>
            <a:pPr>
              <a:spcAft>
                <a:spcPts val="600"/>
              </a:spcAft>
            </a:pPr>
            <a:endParaRPr lang="pt-BR" sz="1600" dirty="0"/>
          </a:p>
          <a:p>
            <a:pPr>
              <a:spcAft>
                <a:spcPts val="600"/>
              </a:spcAft>
            </a:pPr>
            <a:r>
              <a:rPr lang="pt-BR" sz="1600" dirty="0"/>
              <a:t>Total do frete = US$ 945 Mil</a:t>
            </a:r>
          </a:p>
          <a:p>
            <a:pPr>
              <a:spcAft>
                <a:spcPts val="600"/>
              </a:spcAft>
            </a:pPr>
            <a:endParaRPr lang="pt-BR" sz="1600" dirty="0"/>
          </a:p>
          <a:p>
            <a:pPr>
              <a:spcAft>
                <a:spcPts val="600"/>
              </a:spcAft>
            </a:pPr>
            <a:r>
              <a:rPr lang="pt-BR" sz="1600" dirty="0"/>
              <a:t>Suponha 21 dias em filas para atracar</a:t>
            </a:r>
          </a:p>
          <a:p>
            <a:pPr>
              <a:spcAft>
                <a:spcPts val="600"/>
              </a:spcAft>
            </a:pPr>
            <a:r>
              <a:rPr lang="pt-BR" sz="1600" dirty="0"/>
              <a:t>x um </a:t>
            </a:r>
            <a:r>
              <a:rPr lang="pt-BR" sz="1600" dirty="0" err="1"/>
              <a:t>demurrage</a:t>
            </a:r>
            <a:r>
              <a:rPr lang="pt-BR" sz="1600" dirty="0"/>
              <a:t> de US$ 10 mil dia</a:t>
            </a:r>
          </a:p>
          <a:p>
            <a:pPr>
              <a:spcAft>
                <a:spcPts val="600"/>
              </a:spcAft>
            </a:pPr>
            <a:endParaRPr lang="pt-BR" sz="1600" dirty="0"/>
          </a:p>
          <a:p>
            <a:pPr>
              <a:spcAft>
                <a:spcPts val="600"/>
              </a:spcAft>
            </a:pPr>
            <a:r>
              <a:rPr lang="pt-BR" sz="1600" dirty="0"/>
              <a:t>Total do </a:t>
            </a:r>
            <a:r>
              <a:rPr lang="pt-BR" sz="1600" dirty="0" err="1"/>
              <a:t>demurrage</a:t>
            </a:r>
            <a:r>
              <a:rPr lang="pt-BR" sz="1600" dirty="0"/>
              <a:t> = US$ 210 Mil</a:t>
            </a:r>
          </a:p>
          <a:p>
            <a:pPr>
              <a:spcAft>
                <a:spcPts val="600"/>
              </a:spcAft>
            </a:pPr>
            <a:endParaRPr lang="pt-BR" sz="1600" dirty="0"/>
          </a:p>
          <a:p>
            <a:pPr>
              <a:spcAft>
                <a:spcPts val="600"/>
              </a:spcAft>
            </a:pPr>
            <a:r>
              <a:rPr lang="pt-BR" sz="1600" b="1" dirty="0"/>
              <a:t>Aumento nos custos do afretador de  22%</a:t>
            </a:r>
          </a:p>
          <a:p>
            <a:pPr>
              <a:spcAft>
                <a:spcPts val="600"/>
              </a:spcAft>
            </a:pPr>
            <a:endParaRPr lang="pt-BR" sz="1600" dirty="0"/>
          </a:p>
        </p:txBody>
      </p:sp>
      <p:sp>
        <p:nvSpPr>
          <p:cNvPr id="15" name="CaixaDeTexto 14"/>
          <p:cNvSpPr txBox="1"/>
          <p:nvPr/>
        </p:nvSpPr>
        <p:spPr>
          <a:xfrm rot="19500488">
            <a:off x="631726" y="3937023"/>
            <a:ext cx="2304256" cy="284991"/>
          </a:xfrm>
          <a:prstGeom prst="rect">
            <a:avLst/>
          </a:prstGeom>
          <a:noFill/>
          <a:ln>
            <a:noFill/>
          </a:ln>
        </p:spPr>
        <p:txBody>
          <a:bodyPr wrap="square" lIns="72000" tIns="36000" rIns="72000" bIns="36000" rtlCol="0" anchor="t">
            <a:noAutofit/>
          </a:bodyPr>
          <a:lstStyle/>
          <a:p>
            <a:pPr algn="ctr">
              <a:spcAft>
                <a:spcPts val="600"/>
              </a:spcAft>
            </a:pPr>
            <a:r>
              <a:rPr lang="pt-BR" sz="1600" b="1" dirty="0">
                <a:solidFill>
                  <a:srgbClr val="FF0000"/>
                </a:solidFill>
              </a:rPr>
              <a:t>Exemplo hipotético</a:t>
            </a:r>
          </a:p>
        </p:txBody>
      </p:sp>
      <p:cxnSp>
        <p:nvCxnSpPr>
          <p:cNvPr id="18" name="Conector reto 17"/>
          <p:cNvCxnSpPr/>
          <p:nvPr/>
        </p:nvCxnSpPr>
        <p:spPr>
          <a:xfrm flipV="1">
            <a:off x="934729" y="3302081"/>
            <a:ext cx="1673650" cy="1167962"/>
          </a:xfrm>
          <a:prstGeom prst="line">
            <a:avLst/>
          </a:prstGeom>
          <a:ln>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flipV="1">
            <a:off x="1135782" y="3613203"/>
            <a:ext cx="1673650" cy="1167962"/>
          </a:xfrm>
          <a:prstGeom prst="line">
            <a:avLst/>
          </a:prstGeom>
          <a:ln>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42</a:t>
            </a:fld>
            <a:endParaRPr lang="pt-BR" sz="600" noProof="0"/>
          </a:p>
        </p:txBody>
      </p:sp>
    </p:spTree>
    <p:extLst>
      <p:ext uri="{BB962C8B-B14F-4D97-AF65-F5344CB8AC3E}">
        <p14:creationId xmlns:p14="http://schemas.microsoft.com/office/powerpoint/2010/main" val="1544164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74" y="261483"/>
            <a:ext cx="9631796" cy="637364"/>
          </a:xfrm>
          <a:solidFill>
            <a:schemeClr val="bg1"/>
          </a:solidFill>
        </p:spPr>
        <p:txBody>
          <a:bodyPr/>
          <a:lstStyle/>
          <a:p>
            <a:r>
              <a:rPr lang="pt-BR" dirty="0"/>
              <a:t>As principais causas do </a:t>
            </a:r>
            <a:r>
              <a:rPr lang="pt-BR" i="1" dirty="0" err="1"/>
              <a:t>demurrage</a:t>
            </a:r>
            <a:r>
              <a:rPr lang="pt-BR" dirty="0"/>
              <a:t> (pago pelo controlador da carga) são provenientes das filas e da produtividade da operação portuária (1/2)</a:t>
            </a:r>
          </a:p>
        </p:txBody>
      </p:sp>
      <p:sp>
        <p:nvSpPr>
          <p:cNvPr id="21" name="Pentágono 20"/>
          <p:cNvSpPr/>
          <p:nvPr/>
        </p:nvSpPr>
        <p:spPr>
          <a:xfrm>
            <a:off x="277011" y="5826219"/>
            <a:ext cx="1657926" cy="377977"/>
          </a:xfrm>
          <a:prstGeom prst="homePlate">
            <a:avLst>
              <a:gd name="adj" fmla="val 1989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Filas</a:t>
            </a:r>
            <a:endParaRPr lang="pt-BR" sz="1400" dirty="0">
              <a:solidFill>
                <a:schemeClr val="tx1"/>
              </a:solidFill>
            </a:endParaRPr>
          </a:p>
        </p:txBody>
      </p:sp>
      <p:pic>
        <p:nvPicPr>
          <p:cNvPr id="460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72" y="5793102"/>
            <a:ext cx="452387" cy="4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Divisa 43"/>
          <p:cNvSpPr/>
          <p:nvPr/>
        </p:nvSpPr>
        <p:spPr>
          <a:xfrm>
            <a:off x="3366451" y="5826219"/>
            <a:ext cx="1664812"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Atracação</a:t>
            </a:r>
          </a:p>
        </p:txBody>
      </p:sp>
      <p:sp>
        <p:nvSpPr>
          <p:cNvPr id="51" name="Divisa 50"/>
          <p:cNvSpPr/>
          <p:nvPr/>
        </p:nvSpPr>
        <p:spPr>
          <a:xfrm>
            <a:off x="1821731" y="5826219"/>
            <a:ext cx="1657926"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Manobra</a:t>
            </a:r>
          </a:p>
        </p:txBody>
      </p:sp>
      <p:sp>
        <p:nvSpPr>
          <p:cNvPr id="52" name="Divisa 51"/>
          <p:cNvSpPr/>
          <p:nvPr/>
        </p:nvSpPr>
        <p:spPr>
          <a:xfrm>
            <a:off x="6533043" y="5826219"/>
            <a:ext cx="1728192"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Desatracação</a:t>
            </a:r>
          </a:p>
        </p:txBody>
      </p:sp>
      <p:sp>
        <p:nvSpPr>
          <p:cNvPr id="54" name="Divisa 53"/>
          <p:cNvSpPr/>
          <p:nvPr/>
        </p:nvSpPr>
        <p:spPr>
          <a:xfrm>
            <a:off x="8148028" y="5826219"/>
            <a:ext cx="1728192"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Manobra</a:t>
            </a:r>
          </a:p>
        </p:txBody>
      </p:sp>
      <p:sp>
        <p:nvSpPr>
          <p:cNvPr id="59" name="Divisa 58"/>
          <p:cNvSpPr/>
          <p:nvPr/>
        </p:nvSpPr>
        <p:spPr>
          <a:xfrm>
            <a:off x="4918057" y="5826219"/>
            <a:ext cx="1728192" cy="377977"/>
          </a:xfrm>
          <a:prstGeom prst="chevron">
            <a:avLst>
              <a:gd name="adj" fmla="val 1985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Operação</a:t>
            </a:r>
          </a:p>
        </p:txBody>
      </p:sp>
      <p:sp>
        <p:nvSpPr>
          <p:cNvPr id="61" name="Retângulo 60"/>
          <p:cNvSpPr/>
          <p:nvPr/>
        </p:nvSpPr>
        <p:spPr>
          <a:xfrm>
            <a:off x="271686" y="1949023"/>
            <a:ext cx="3138840" cy="50479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dirty="0"/>
              <a:t>Sazonalidades associadas a cadeia logística</a:t>
            </a:r>
            <a:endParaRPr lang="pt-BR" sz="1200" dirty="0">
              <a:solidFill>
                <a:schemeClr val="tx1"/>
              </a:solidFill>
            </a:endParaRPr>
          </a:p>
        </p:txBody>
      </p:sp>
      <p:sp>
        <p:nvSpPr>
          <p:cNvPr id="64" name="Retângulo 63"/>
          <p:cNvSpPr/>
          <p:nvPr/>
        </p:nvSpPr>
        <p:spPr>
          <a:xfrm>
            <a:off x="6637902" y="1959923"/>
            <a:ext cx="3138840" cy="50479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dirty="0"/>
              <a:t>Eficiência operacional, nível de serviço e capacidade de movimentação no terminal</a:t>
            </a:r>
            <a:endParaRPr lang="pt-BR" sz="1200" dirty="0">
              <a:solidFill>
                <a:schemeClr val="tx1"/>
              </a:solidFill>
            </a:endParaRPr>
          </a:p>
        </p:txBody>
      </p:sp>
      <p:cxnSp>
        <p:nvCxnSpPr>
          <p:cNvPr id="5" name="Conector reto 4"/>
          <p:cNvCxnSpPr/>
          <p:nvPr/>
        </p:nvCxnSpPr>
        <p:spPr>
          <a:xfrm>
            <a:off x="318188" y="2666428"/>
            <a:ext cx="0" cy="194421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321102" y="4596130"/>
            <a:ext cx="2857728"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 name="Forma livre 10"/>
          <p:cNvSpPr/>
          <p:nvPr/>
        </p:nvSpPr>
        <p:spPr>
          <a:xfrm>
            <a:off x="437064" y="3200849"/>
            <a:ext cx="2743200" cy="1367253"/>
          </a:xfrm>
          <a:custGeom>
            <a:avLst/>
            <a:gdLst>
              <a:gd name="connsiteX0" fmla="*/ 0 w 2743200"/>
              <a:gd name="connsiteY0" fmla="*/ 1323727 h 1367253"/>
              <a:gd name="connsiteX1" fmla="*/ 145143 w 2743200"/>
              <a:gd name="connsiteY1" fmla="*/ 1309212 h 1367253"/>
              <a:gd name="connsiteX2" fmla="*/ 754743 w 2743200"/>
              <a:gd name="connsiteY2" fmla="*/ 757670 h 1367253"/>
              <a:gd name="connsiteX3" fmla="*/ 1146629 w 2743200"/>
              <a:gd name="connsiteY3" fmla="*/ 133555 h 1367253"/>
              <a:gd name="connsiteX4" fmla="*/ 2075543 w 2743200"/>
              <a:gd name="connsiteY4" fmla="*/ 90012 h 1367253"/>
              <a:gd name="connsiteX5" fmla="*/ 2481943 w 2743200"/>
              <a:gd name="connsiteY5" fmla="*/ 1149555 h 1367253"/>
              <a:gd name="connsiteX6" fmla="*/ 2743200 w 2743200"/>
              <a:gd name="connsiteY6" fmla="*/ 1309212 h 136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67253">
                <a:moveTo>
                  <a:pt x="0" y="1323727"/>
                </a:moveTo>
                <a:cubicBezTo>
                  <a:pt x="9676" y="1363641"/>
                  <a:pt x="19353" y="1403555"/>
                  <a:pt x="145143" y="1309212"/>
                </a:cubicBezTo>
                <a:cubicBezTo>
                  <a:pt x="270933" y="1214869"/>
                  <a:pt x="587829" y="953613"/>
                  <a:pt x="754743" y="757670"/>
                </a:cubicBezTo>
                <a:cubicBezTo>
                  <a:pt x="921657" y="561727"/>
                  <a:pt x="926496" y="244831"/>
                  <a:pt x="1146629" y="133555"/>
                </a:cubicBezTo>
                <a:cubicBezTo>
                  <a:pt x="1366762" y="22279"/>
                  <a:pt x="1852991" y="-79321"/>
                  <a:pt x="2075543" y="90012"/>
                </a:cubicBezTo>
                <a:cubicBezTo>
                  <a:pt x="2298095" y="259345"/>
                  <a:pt x="2370667" y="946355"/>
                  <a:pt x="2481943" y="1149555"/>
                </a:cubicBezTo>
                <a:cubicBezTo>
                  <a:pt x="2593219" y="1352755"/>
                  <a:pt x="2699657" y="1289860"/>
                  <a:pt x="2743200" y="1309212"/>
                </a:cubicBezTo>
              </a:path>
            </a:pathLst>
          </a:custGeom>
          <a:noFill/>
          <a:ln w="57150">
            <a:solidFill>
              <a:schemeClr val="accent1">
                <a:lumMod val="50000"/>
              </a:schemeClr>
            </a:solidFill>
          </a:ln>
          <a:effectLst/>
        </p:spPr>
        <p:txBody>
          <a:bodyPr rtlCol="0" anchor="ctr"/>
          <a:lstStyle/>
          <a:p>
            <a:pPr algn="ctr"/>
            <a:endParaRPr lang="pt-BR"/>
          </a:p>
        </p:txBody>
      </p:sp>
      <p:cxnSp>
        <p:nvCxnSpPr>
          <p:cNvPr id="20" name="Conector reto 19"/>
          <p:cNvCxnSpPr/>
          <p:nvPr/>
        </p:nvCxnSpPr>
        <p:spPr>
          <a:xfrm>
            <a:off x="6646066" y="2654615"/>
            <a:ext cx="0" cy="1957723"/>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flipV="1">
            <a:off x="6646066" y="2652233"/>
            <a:ext cx="2077843" cy="1960106"/>
          </a:xfrm>
          <a:prstGeom prst="line">
            <a:avLst/>
          </a:prstGeom>
          <a:ln w="57150">
            <a:solidFill>
              <a:schemeClr val="bg1">
                <a:lumMod val="75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80" name="Retângulo 79"/>
          <p:cNvSpPr/>
          <p:nvPr/>
        </p:nvSpPr>
        <p:spPr>
          <a:xfrm>
            <a:off x="3589821" y="1951645"/>
            <a:ext cx="2868785" cy="504797"/>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200" dirty="0"/>
              <a:t>Chegadas aleatórias dos navios (baixa previsibilidade para o terminal)</a:t>
            </a:r>
            <a:endParaRPr lang="pt-BR" sz="1200" dirty="0">
              <a:solidFill>
                <a:schemeClr val="tx1"/>
              </a:solidFill>
            </a:endParaRPr>
          </a:p>
        </p:txBody>
      </p:sp>
      <p:cxnSp>
        <p:nvCxnSpPr>
          <p:cNvPr id="82" name="Conector reto 81"/>
          <p:cNvCxnSpPr/>
          <p:nvPr/>
        </p:nvCxnSpPr>
        <p:spPr>
          <a:xfrm flipH="1">
            <a:off x="3700975" y="4596130"/>
            <a:ext cx="279261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flipH="1">
            <a:off x="6624856" y="4596130"/>
            <a:ext cx="279261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3700975" y="2668122"/>
            <a:ext cx="0" cy="1944216"/>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0" name="Forma livre 39"/>
          <p:cNvSpPr/>
          <p:nvPr/>
        </p:nvSpPr>
        <p:spPr>
          <a:xfrm>
            <a:off x="6775867" y="2652233"/>
            <a:ext cx="1704732" cy="1915886"/>
          </a:xfrm>
          <a:custGeom>
            <a:avLst/>
            <a:gdLst>
              <a:gd name="connsiteX0" fmla="*/ 0 w 2278743"/>
              <a:gd name="connsiteY0" fmla="*/ 1915886 h 1915886"/>
              <a:gd name="connsiteX1" fmla="*/ 943429 w 2278743"/>
              <a:gd name="connsiteY1" fmla="*/ 1756228 h 1915886"/>
              <a:gd name="connsiteX2" fmla="*/ 1930400 w 2278743"/>
              <a:gd name="connsiteY2" fmla="*/ 1233714 h 1915886"/>
              <a:gd name="connsiteX3" fmla="*/ 2278743 w 2278743"/>
              <a:gd name="connsiteY3" fmla="*/ 0 h 1915886"/>
            </a:gdLst>
            <a:ahLst/>
            <a:cxnLst>
              <a:cxn ang="0">
                <a:pos x="connsiteX0" y="connsiteY0"/>
              </a:cxn>
              <a:cxn ang="0">
                <a:pos x="connsiteX1" y="connsiteY1"/>
              </a:cxn>
              <a:cxn ang="0">
                <a:pos x="connsiteX2" y="connsiteY2"/>
              </a:cxn>
              <a:cxn ang="0">
                <a:pos x="connsiteX3" y="connsiteY3"/>
              </a:cxn>
            </a:cxnLst>
            <a:rect l="l" t="t" r="r" b="b"/>
            <a:pathLst>
              <a:path w="2278743" h="1915886">
                <a:moveTo>
                  <a:pt x="0" y="1915886"/>
                </a:moveTo>
                <a:cubicBezTo>
                  <a:pt x="310848" y="1892904"/>
                  <a:pt x="621696" y="1869923"/>
                  <a:pt x="943429" y="1756228"/>
                </a:cubicBezTo>
                <a:cubicBezTo>
                  <a:pt x="1265162" y="1642533"/>
                  <a:pt x="1707848" y="1526419"/>
                  <a:pt x="1930400" y="1233714"/>
                </a:cubicBezTo>
                <a:cubicBezTo>
                  <a:pt x="2152952" y="941009"/>
                  <a:pt x="2230362" y="198362"/>
                  <a:pt x="2278743" y="0"/>
                </a:cubicBezTo>
              </a:path>
            </a:pathLst>
          </a:custGeom>
          <a:noFill/>
          <a:ln w="57150">
            <a:solidFill>
              <a:schemeClr val="accent4">
                <a:lumMod val="75000"/>
              </a:schemeClr>
            </a:solidFill>
          </a:ln>
          <a:effectLst/>
        </p:spPr>
        <p:txBody>
          <a:bodyPr rtlCol="0" anchor="ctr"/>
          <a:lstStyle/>
          <a:p>
            <a:pPr algn="ctr"/>
            <a:endParaRPr lang="pt-BR"/>
          </a:p>
        </p:txBody>
      </p:sp>
      <p:sp>
        <p:nvSpPr>
          <p:cNvPr id="43" name="Forma livre 42"/>
          <p:cNvSpPr/>
          <p:nvPr/>
        </p:nvSpPr>
        <p:spPr>
          <a:xfrm>
            <a:off x="6732324" y="3305376"/>
            <a:ext cx="2844800" cy="1233714"/>
          </a:xfrm>
          <a:custGeom>
            <a:avLst/>
            <a:gdLst>
              <a:gd name="connsiteX0" fmla="*/ 0 w 2844800"/>
              <a:gd name="connsiteY0" fmla="*/ 1233714 h 1233714"/>
              <a:gd name="connsiteX1" fmla="*/ 696685 w 2844800"/>
              <a:gd name="connsiteY1" fmla="*/ 609600 h 1233714"/>
              <a:gd name="connsiteX2" fmla="*/ 1509485 w 2844800"/>
              <a:gd name="connsiteY2" fmla="*/ 130628 h 1233714"/>
              <a:gd name="connsiteX3" fmla="*/ 2844800 w 2844800"/>
              <a:gd name="connsiteY3" fmla="*/ 0 h 1233714"/>
            </a:gdLst>
            <a:ahLst/>
            <a:cxnLst>
              <a:cxn ang="0">
                <a:pos x="connsiteX0" y="connsiteY0"/>
              </a:cxn>
              <a:cxn ang="0">
                <a:pos x="connsiteX1" y="connsiteY1"/>
              </a:cxn>
              <a:cxn ang="0">
                <a:pos x="connsiteX2" y="connsiteY2"/>
              </a:cxn>
              <a:cxn ang="0">
                <a:pos x="connsiteX3" y="connsiteY3"/>
              </a:cxn>
            </a:cxnLst>
            <a:rect l="l" t="t" r="r" b="b"/>
            <a:pathLst>
              <a:path w="2844800" h="1233714">
                <a:moveTo>
                  <a:pt x="0" y="1233714"/>
                </a:moveTo>
                <a:cubicBezTo>
                  <a:pt x="222552" y="1013581"/>
                  <a:pt x="445104" y="793448"/>
                  <a:pt x="696685" y="609600"/>
                </a:cubicBezTo>
                <a:cubicBezTo>
                  <a:pt x="948266" y="425752"/>
                  <a:pt x="1151466" y="232228"/>
                  <a:pt x="1509485" y="130628"/>
                </a:cubicBezTo>
                <a:cubicBezTo>
                  <a:pt x="1867504" y="29028"/>
                  <a:pt x="2593219" y="9676"/>
                  <a:pt x="2844800" y="0"/>
                </a:cubicBezTo>
              </a:path>
            </a:pathLst>
          </a:custGeom>
          <a:noFill/>
          <a:ln w="57150">
            <a:solidFill>
              <a:schemeClr val="tx1">
                <a:lumMod val="50000"/>
                <a:lumOff val="50000"/>
              </a:schemeClr>
            </a:solidFill>
          </a:ln>
          <a:effectLst/>
        </p:spPr>
        <p:txBody>
          <a:bodyPr rtlCol="0" anchor="ctr"/>
          <a:lstStyle/>
          <a:p>
            <a:pPr algn="ctr"/>
            <a:endParaRPr lang="pt-BR"/>
          </a:p>
        </p:txBody>
      </p:sp>
      <p:sp>
        <p:nvSpPr>
          <p:cNvPr id="70" name="Forma livre 69"/>
          <p:cNvSpPr/>
          <p:nvPr/>
        </p:nvSpPr>
        <p:spPr>
          <a:xfrm>
            <a:off x="3744686" y="2761341"/>
            <a:ext cx="2554514" cy="1777749"/>
          </a:xfrm>
          <a:custGeom>
            <a:avLst/>
            <a:gdLst>
              <a:gd name="connsiteX0" fmla="*/ 0 w 2554514"/>
              <a:gd name="connsiteY0" fmla="*/ 1763235 h 1777749"/>
              <a:gd name="connsiteX1" fmla="*/ 87085 w 2554514"/>
              <a:gd name="connsiteY1" fmla="*/ 224720 h 1777749"/>
              <a:gd name="connsiteX2" fmla="*/ 275771 w 2554514"/>
              <a:gd name="connsiteY2" fmla="*/ 65063 h 1777749"/>
              <a:gd name="connsiteX3" fmla="*/ 464457 w 2554514"/>
              <a:gd name="connsiteY3" fmla="*/ 776263 h 1777749"/>
              <a:gd name="connsiteX4" fmla="*/ 812800 w 2554514"/>
              <a:gd name="connsiteY4" fmla="*/ 1371349 h 1777749"/>
              <a:gd name="connsiteX5" fmla="*/ 1640114 w 2554514"/>
              <a:gd name="connsiteY5" fmla="*/ 1690663 h 1777749"/>
              <a:gd name="connsiteX6" fmla="*/ 2554514 w 2554514"/>
              <a:gd name="connsiteY6" fmla="*/ 1777749 h 17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514" h="1777749">
                <a:moveTo>
                  <a:pt x="0" y="1763235"/>
                </a:moveTo>
                <a:cubicBezTo>
                  <a:pt x="20561" y="1135492"/>
                  <a:pt x="41123" y="507749"/>
                  <a:pt x="87085" y="224720"/>
                </a:cubicBezTo>
                <a:cubicBezTo>
                  <a:pt x="133047" y="-58309"/>
                  <a:pt x="212876" y="-26861"/>
                  <a:pt x="275771" y="65063"/>
                </a:cubicBezTo>
                <a:cubicBezTo>
                  <a:pt x="338666" y="156987"/>
                  <a:pt x="374952" y="558549"/>
                  <a:pt x="464457" y="776263"/>
                </a:cubicBezTo>
                <a:cubicBezTo>
                  <a:pt x="553962" y="993977"/>
                  <a:pt x="616857" y="1218949"/>
                  <a:pt x="812800" y="1371349"/>
                </a:cubicBezTo>
                <a:cubicBezTo>
                  <a:pt x="1008743" y="1523749"/>
                  <a:pt x="1349828" y="1622930"/>
                  <a:pt x="1640114" y="1690663"/>
                </a:cubicBezTo>
                <a:cubicBezTo>
                  <a:pt x="1930400" y="1758396"/>
                  <a:pt x="2242457" y="1768072"/>
                  <a:pt x="2554514" y="1777749"/>
                </a:cubicBezTo>
              </a:path>
            </a:pathLst>
          </a:custGeom>
          <a:noFill/>
          <a:ln w="57150">
            <a:solidFill>
              <a:schemeClr val="accent1">
                <a:lumMod val="90000"/>
              </a:schemeClr>
            </a:solidFill>
          </a:ln>
          <a:effectLst/>
        </p:spPr>
        <p:txBody>
          <a:bodyPr rtlCol="0" anchor="ctr"/>
          <a:lstStyle/>
          <a:p>
            <a:pPr algn="ctr"/>
            <a:endParaRPr lang="pt-BR"/>
          </a:p>
        </p:txBody>
      </p:sp>
      <p:sp>
        <p:nvSpPr>
          <p:cNvPr id="72" name="CaixaDeTexto 71"/>
          <p:cNvSpPr txBox="1"/>
          <p:nvPr/>
        </p:nvSpPr>
        <p:spPr>
          <a:xfrm>
            <a:off x="8048550" y="4637543"/>
            <a:ext cx="1694820" cy="246619"/>
          </a:xfrm>
          <a:prstGeom prst="rect">
            <a:avLst/>
          </a:prstGeom>
          <a:noFill/>
          <a:ln>
            <a:noFill/>
          </a:ln>
        </p:spPr>
        <p:txBody>
          <a:bodyPr wrap="square" lIns="72000" tIns="36000" rIns="72000" bIns="36000" rtlCol="0" anchor="t">
            <a:noAutofit/>
          </a:bodyPr>
          <a:lstStyle/>
          <a:p>
            <a:pPr algn="ctr">
              <a:spcAft>
                <a:spcPts val="600"/>
              </a:spcAft>
            </a:pPr>
            <a:r>
              <a:rPr lang="pt-BR" sz="1200" b="1" dirty="0">
                <a:solidFill>
                  <a:schemeClr val="tx1">
                    <a:lumMod val="50000"/>
                    <a:lumOff val="50000"/>
                  </a:schemeClr>
                </a:solidFill>
              </a:rPr>
              <a:t>Utilização do berço (%)</a:t>
            </a:r>
          </a:p>
        </p:txBody>
      </p:sp>
      <p:sp>
        <p:nvSpPr>
          <p:cNvPr id="97" name="CaixaDeTexto 96"/>
          <p:cNvSpPr txBox="1"/>
          <p:nvPr/>
        </p:nvSpPr>
        <p:spPr>
          <a:xfrm>
            <a:off x="8191848" y="3928754"/>
            <a:ext cx="1325484" cy="274299"/>
          </a:xfrm>
          <a:prstGeom prst="rect">
            <a:avLst/>
          </a:prstGeom>
          <a:noFill/>
          <a:ln>
            <a:noFill/>
          </a:ln>
        </p:spPr>
        <p:txBody>
          <a:bodyPr wrap="square" lIns="72000" tIns="36000" rIns="72000" bIns="36000" rtlCol="0" anchor="t">
            <a:noAutofit/>
          </a:bodyPr>
          <a:lstStyle/>
          <a:p>
            <a:pPr algn="ctr">
              <a:spcAft>
                <a:spcPts val="600"/>
              </a:spcAft>
            </a:pPr>
            <a:r>
              <a:rPr lang="pt-BR" sz="1200" b="1" dirty="0">
                <a:solidFill>
                  <a:schemeClr val="accent3">
                    <a:lumMod val="50000"/>
                  </a:schemeClr>
                </a:solidFill>
              </a:rPr>
              <a:t>Tempo em fila (d)</a:t>
            </a:r>
          </a:p>
        </p:txBody>
      </p:sp>
      <p:sp>
        <p:nvSpPr>
          <p:cNvPr id="76" name="CaixaDeTexto 75"/>
          <p:cNvSpPr txBox="1"/>
          <p:nvPr/>
        </p:nvSpPr>
        <p:spPr>
          <a:xfrm>
            <a:off x="271686" y="4596130"/>
            <a:ext cx="677121" cy="288032"/>
          </a:xfrm>
          <a:prstGeom prst="rect">
            <a:avLst/>
          </a:prstGeom>
          <a:noFill/>
          <a:ln>
            <a:noFill/>
          </a:ln>
        </p:spPr>
        <p:txBody>
          <a:bodyPr wrap="square" lIns="72000" tIns="36000" rIns="72000" bIns="36000" rtlCol="0" anchor="t">
            <a:noAutofit/>
          </a:bodyPr>
          <a:lstStyle/>
          <a:p>
            <a:pPr algn="ctr">
              <a:spcAft>
                <a:spcPts val="600"/>
              </a:spcAft>
            </a:pPr>
            <a:r>
              <a:rPr lang="pt-BR" sz="1200" dirty="0"/>
              <a:t>Jan</a:t>
            </a:r>
          </a:p>
        </p:txBody>
      </p:sp>
      <p:sp>
        <p:nvSpPr>
          <p:cNvPr id="98" name="CaixaDeTexto 97"/>
          <p:cNvSpPr txBox="1"/>
          <p:nvPr/>
        </p:nvSpPr>
        <p:spPr>
          <a:xfrm>
            <a:off x="2703058" y="4596130"/>
            <a:ext cx="677121" cy="288032"/>
          </a:xfrm>
          <a:prstGeom prst="rect">
            <a:avLst/>
          </a:prstGeom>
          <a:noFill/>
          <a:ln>
            <a:noFill/>
          </a:ln>
        </p:spPr>
        <p:txBody>
          <a:bodyPr wrap="square" lIns="72000" tIns="36000" rIns="72000" bIns="36000" rtlCol="0" anchor="t">
            <a:noAutofit/>
          </a:bodyPr>
          <a:lstStyle/>
          <a:p>
            <a:pPr algn="ctr">
              <a:spcAft>
                <a:spcPts val="600"/>
              </a:spcAft>
            </a:pPr>
            <a:r>
              <a:rPr lang="pt-BR" sz="1200" dirty="0"/>
              <a:t>Dez</a:t>
            </a:r>
          </a:p>
        </p:txBody>
      </p:sp>
      <p:sp>
        <p:nvSpPr>
          <p:cNvPr id="99" name="CaixaDeTexto 98"/>
          <p:cNvSpPr txBox="1"/>
          <p:nvPr/>
        </p:nvSpPr>
        <p:spPr>
          <a:xfrm>
            <a:off x="1487372" y="4596130"/>
            <a:ext cx="677121" cy="288032"/>
          </a:xfrm>
          <a:prstGeom prst="rect">
            <a:avLst/>
          </a:prstGeom>
          <a:noFill/>
          <a:ln>
            <a:noFill/>
          </a:ln>
        </p:spPr>
        <p:txBody>
          <a:bodyPr wrap="square" lIns="72000" tIns="36000" rIns="72000" bIns="36000" rtlCol="0" anchor="t">
            <a:noAutofit/>
          </a:bodyPr>
          <a:lstStyle/>
          <a:p>
            <a:pPr algn="ctr">
              <a:spcAft>
                <a:spcPts val="600"/>
              </a:spcAft>
            </a:pPr>
            <a:r>
              <a:rPr lang="pt-BR" sz="1200" dirty="0" err="1"/>
              <a:t>Jul</a:t>
            </a:r>
            <a:endParaRPr lang="pt-BR" sz="1200" dirty="0"/>
          </a:p>
        </p:txBody>
      </p:sp>
      <p:sp>
        <p:nvSpPr>
          <p:cNvPr id="77" name="CaixaDeTexto 76"/>
          <p:cNvSpPr txBox="1"/>
          <p:nvPr/>
        </p:nvSpPr>
        <p:spPr>
          <a:xfrm>
            <a:off x="4592166" y="4435906"/>
            <a:ext cx="1090509" cy="376248"/>
          </a:xfrm>
          <a:prstGeom prst="rect">
            <a:avLst/>
          </a:prstGeom>
          <a:noFill/>
          <a:ln>
            <a:noFill/>
          </a:ln>
        </p:spPr>
        <p:txBody>
          <a:bodyPr wrap="square" lIns="72000" tIns="36000" rIns="72000" bIns="36000" rtlCol="0" anchor="t">
            <a:noAutofit/>
          </a:bodyPr>
          <a:lstStyle/>
          <a:p>
            <a:pPr algn="ctr">
              <a:spcAft>
                <a:spcPts val="600"/>
              </a:spcAft>
            </a:pPr>
            <a:endParaRPr lang="pt-BR" sz="1600" dirty="0" err="1"/>
          </a:p>
        </p:txBody>
      </p:sp>
      <p:sp>
        <p:nvSpPr>
          <p:cNvPr id="78" name="CaixaDeTexto 77"/>
          <p:cNvSpPr txBox="1"/>
          <p:nvPr/>
        </p:nvSpPr>
        <p:spPr>
          <a:xfrm rot="16200000">
            <a:off x="-194190" y="2895382"/>
            <a:ext cx="742552" cy="288032"/>
          </a:xfrm>
          <a:prstGeom prst="rect">
            <a:avLst/>
          </a:prstGeom>
          <a:noFill/>
          <a:ln>
            <a:noFill/>
          </a:ln>
        </p:spPr>
        <p:txBody>
          <a:bodyPr wrap="square" lIns="72000" tIns="36000" rIns="72000" bIns="36000" rtlCol="0" anchor="t">
            <a:noAutofit/>
          </a:bodyPr>
          <a:lstStyle/>
          <a:p>
            <a:pPr algn="ctr">
              <a:spcAft>
                <a:spcPts val="600"/>
              </a:spcAft>
            </a:pPr>
            <a:r>
              <a:rPr lang="pt-BR" sz="1600" dirty="0" err="1"/>
              <a:t>Mt</a:t>
            </a:r>
            <a:endParaRPr lang="pt-BR" sz="1600" dirty="0"/>
          </a:p>
        </p:txBody>
      </p:sp>
      <p:sp>
        <p:nvSpPr>
          <p:cNvPr id="103" name="CaixaDeTexto 102"/>
          <p:cNvSpPr txBox="1"/>
          <p:nvPr/>
        </p:nvSpPr>
        <p:spPr>
          <a:xfrm>
            <a:off x="4617751" y="3871310"/>
            <a:ext cx="1544843" cy="331743"/>
          </a:xfrm>
          <a:prstGeom prst="rect">
            <a:avLst/>
          </a:prstGeom>
          <a:noFill/>
          <a:ln>
            <a:noFill/>
          </a:ln>
        </p:spPr>
        <p:txBody>
          <a:bodyPr wrap="square" lIns="72000" tIns="36000" rIns="72000" bIns="36000" rtlCol="0" anchor="t">
            <a:noAutofit/>
          </a:bodyPr>
          <a:lstStyle/>
          <a:p>
            <a:pPr algn="ctr">
              <a:spcAft>
                <a:spcPts val="600"/>
              </a:spcAft>
            </a:pPr>
            <a:r>
              <a:rPr lang="pt-BR" sz="1200" b="1" dirty="0">
                <a:solidFill>
                  <a:srgbClr val="558EFF"/>
                </a:solidFill>
              </a:rPr>
              <a:t>Freq. Chegadas por tempo</a:t>
            </a:r>
          </a:p>
        </p:txBody>
      </p:sp>
      <p:sp>
        <p:nvSpPr>
          <p:cNvPr id="104" name="CaixaDeTexto 103"/>
          <p:cNvSpPr txBox="1"/>
          <p:nvPr/>
        </p:nvSpPr>
        <p:spPr>
          <a:xfrm rot="16200000">
            <a:off x="2689472" y="3318472"/>
            <a:ext cx="1544843" cy="331743"/>
          </a:xfrm>
          <a:prstGeom prst="rect">
            <a:avLst/>
          </a:prstGeom>
          <a:noFill/>
          <a:ln>
            <a:noFill/>
          </a:ln>
        </p:spPr>
        <p:txBody>
          <a:bodyPr wrap="square" lIns="72000" tIns="36000" rIns="72000" bIns="36000" rtlCol="0" anchor="t">
            <a:noAutofit/>
          </a:bodyPr>
          <a:lstStyle/>
          <a:p>
            <a:pPr algn="ctr">
              <a:spcAft>
                <a:spcPts val="600"/>
              </a:spcAft>
            </a:pPr>
            <a:r>
              <a:rPr lang="pt-BR" sz="1200" dirty="0" err="1"/>
              <a:t>Distrib</a:t>
            </a:r>
            <a:r>
              <a:rPr lang="pt-BR" sz="1200" dirty="0"/>
              <a:t>. </a:t>
            </a:r>
            <a:r>
              <a:rPr lang="pt-BR" sz="1200" dirty="0" err="1"/>
              <a:t>probabiliddes</a:t>
            </a:r>
            <a:endParaRPr lang="pt-BR" sz="1200" dirty="0"/>
          </a:p>
        </p:txBody>
      </p:sp>
      <p:sp>
        <p:nvSpPr>
          <p:cNvPr id="105" name="CaixaDeTexto 104"/>
          <p:cNvSpPr txBox="1"/>
          <p:nvPr/>
        </p:nvSpPr>
        <p:spPr>
          <a:xfrm>
            <a:off x="8480599" y="2724035"/>
            <a:ext cx="1325484" cy="548617"/>
          </a:xfrm>
          <a:prstGeom prst="rect">
            <a:avLst/>
          </a:prstGeom>
          <a:noFill/>
          <a:ln>
            <a:noFill/>
          </a:ln>
        </p:spPr>
        <p:txBody>
          <a:bodyPr wrap="square" lIns="72000" tIns="36000" rIns="72000" bIns="36000" rtlCol="0" anchor="t">
            <a:noAutofit/>
          </a:bodyPr>
          <a:lstStyle/>
          <a:p>
            <a:pPr algn="ctr">
              <a:spcAft>
                <a:spcPts val="600"/>
              </a:spcAft>
            </a:pPr>
            <a:r>
              <a:rPr lang="pt-BR" sz="1200" b="1" dirty="0">
                <a:solidFill>
                  <a:schemeClr val="tx1">
                    <a:lumMod val="50000"/>
                    <a:lumOff val="50000"/>
                  </a:schemeClr>
                </a:solidFill>
              </a:rPr>
              <a:t>Volume movimentado (t)</a:t>
            </a:r>
          </a:p>
        </p:txBody>
      </p:sp>
      <p:sp>
        <p:nvSpPr>
          <p:cNvPr id="106" name="CaixaDeTexto 105"/>
          <p:cNvSpPr txBox="1"/>
          <p:nvPr/>
        </p:nvSpPr>
        <p:spPr>
          <a:xfrm>
            <a:off x="737380" y="2537035"/>
            <a:ext cx="1800369" cy="555279"/>
          </a:xfrm>
          <a:prstGeom prst="rect">
            <a:avLst/>
          </a:prstGeom>
          <a:solidFill>
            <a:schemeClr val="bg1"/>
          </a:solidFill>
          <a:ln>
            <a:noFill/>
          </a:ln>
        </p:spPr>
        <p:txBody>
          <a:bodyPr wrap="square" lIns="72000" tIns="36000" rIns="72000" bIns="36000" rtlCol="0" anchor="t">
            <a:noAutofit/>
          </a:bodyPr>
          <a:lstStyle/>
          <a:p>
            <a:pPr algn="ctr">
              <a:spcAft>
                <a:spcPts val="600"/>
              </a:spcAft>
            </a:pPr>
            <a:r>
              <a:rPr lang="pt-BR" sz="1200" b="1" dirty="0">
                <a:solidFill>
                  <a:schemeClr val="accent2">
                    <a:lumMod val="25000"/>
                  </a:schemeClr>
                </a:solidFill>
              </a:rPr>
              <a:t>Distribuição de carga  ao longo do ano</a:t>
            </a:r>
          </a:p>
        </p:txBody>
      </p:sp>
      <p:sp>
        <p:nvSpPr>
          <p:cNvPr id="41" name="Triângulo isósceles 40"/>
          <p:cNvSpPr/>
          <p:nvPr/>
        </p:nvSpPr>
        <p:spPr>
          <a:xfrm rot="10800000">
            <a:off x="277010" y="5157191"/>
            <a:ext cx="9466359" cy="251007"/>
          </a:xfrm>
          <a:prstGeom prst="triangle">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buFont typeface="Arial" pitchFamily="34" charset="0"/>
              <a:buChar char="•"/>
            </a:pPr>
            <a:endParaRPr lang="pt-BR" dirty="0">
              <a:solidFill>
                <a:schemeClr val="tx1"/>
              </a:solidFill>
            </a:endParaRPr>
          </a:p>
        </p:txBody>
      </p:sp>
      <p:sp>
        <p:nvSpPr>
          <p:cNvPr id="57" name="Elipse 56"/>
          <p:cNvSpPr/>
          <p:nvPr/>
        </p:nvSpPr>
        <p:spPr>
          <a:xfrm>
            <a:off x="111574" y="1772816"/>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1</a:t>
            </a:r>
            <a:endParaRPr lang="pt-BR" sz="1200" dirty="0">
              <a:solidFill>
                <a:schemeClr val="tx1"/>
              </a:solidFill>
            </a:endParaRPr>
          </a:p>
        </p:txBody>
      </p:sp>
      <p:sp>
        <p:nvSpPr>
          <p:cNvPr id="58" name="Elipse 57"/>
          <p:cNvSpPr/>
          <p:nvPr/>
        </p:nvSpPr>
        <p:spPr>
          <a:xfrm>
            <a:off x="3467653" y="1772816"/>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2</a:t>
            </a:r>
            <a:endParaRPr lang="pt-BR" sz="1200" dirty="0">
              <a:solidFill>
                <a:schemeClr val="tx1"/>
              </a:solidFill>
            </a:endParaRPr>
          </a:p>
        </p:txBody>
      </p:sp>
      <p:sp>
        <p:nvSpPr>
          <p:cNvPr id="60" name="Elipse 59"/>
          <p:cNvSpPr/>
          <p:nvPr/>
        </p:nvSpPr>
        <p:spPr>
          <a:xfrm>
            <a:off x="6493585" y="1772816"/>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3</a:t>
            </a:r>
            <a:endParaRPr lang="pt-BR" sz="1200" dirty="0">
              <a:solidFill>
                <a:schemeClr val="tx1"/>
              </a:solidFill>
            </a:endParaRPr>
          </a:p>
        </p:txBody>
      </p:sp>
      <p:sp>
        <p:nvSpPr>
          <p:cNvPr id="62" name="Elipse 61"/>
          <p:cNvSpPr/>
          <p:nvPr/>
        </p:nvSpPr>
        <p:spPr>
          <a:xfrm>
            <a:off x="1125394" y="5666108"/>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1</a:t>
            </a:r>
            <a:endParaRPr lang="pt-BR" sz="1200" dirty="0">
              <a:solidFill>
                <a:schemeClr val="tx1"/>
              </a:solidFill>
            </a:endParaRPr>
          </a:p>
        </p:txBody>
      </p:sp>
      <p:sp>
        <p:nvSpPr>
          <p:cNvPr id="63" name="Elipse 62"/>
          <p:cNvSpPr/>
          <p:nvPr/>
        </p:nvSpPr>
        <p:spPr>
          <a:xfrm>
            <a:off x="1448263" y="5666107"/>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2</a:t>
            </a:r>
            <a:endParaRPr lang="pt-BR" sz="1200" dirty="0">
              <a:solidFill>
                <a:schemeClr val="tx1"/>
              </a:solidFill>
            </a:endParaRPr>
          </a:p>
        </p:txBody>
      </p:sp>
      <p:sp>
        <p:nvSpPr>
          <p:cNvPr id="66" name="Elipse 65"/>
          <p:cNvSpPr/>
          <p:nvPr/>
        </p:nvSpPr>
        <p:spPr>
          <a:xfrm>
            <a:off x="6173362" y="5666106"/>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3</a:t>
            </a:r>
            <a:endParaRPr lang="pt-BR" sz="1200" dirty="0">
              <a:solidFill>
                <a:schemeClr val="tx1"/>
              </a:solidFill>
            </a:endParaRPr>
          </a:p>
        </p:txBody>
      </p:sp>
      <p:sp>
        <p:nvSpPr>
          <p:cNvPr id="4" name="CaixaDeTexto 3"/>
          <p:cNvSpPr txBox="1"/>
          <p:nvPr/>
        </p:nvSpPr>
        <p:spPr>
          <a:xfrm>
            <a:off x="4918057" y="1412776"/>
            <a:ext cx="914400" cy="914400"/>
          </a:xfrm>
          <a:prstGeom prst="rect">
            <a:avLst/>
          </a:prstGeom>
          <a:noFill/>
          <a:ln>
            <a:noFill/>
          </a:ln>
        </p:spPr>
        <p:txBody>
          <a:bodyPr wrap="none" lIns="72000" tIns="36000" rIns="72000" bIns="36000" rtlCol="0" anchor="t">
            <a:noAutofit/>
          </a:bodyPr>
          <a:lstStyle/>
          <a:p>
            <a:pPr algn="ctr">
              <a:spcAft>
                <a:spcPts val="600"/>
              </a:spcAft>
            </a:pPr>
            <a:endParaRPr lang="pt-BR" sz="1600" dirty="0" err="1"/>
          </a:p>
        </p:txBody>
      </p:sp>
      <p:sp>
        <p:nvSpPr>
          <p:cNvPr id="88" name="Retângulo de cantos arredondados 87"/>
          <p:cNvSpPr/>
          <p:nvPr/>
        </p:nvSpPr>
        <p:spPr>
          <a:xfrm>
            <a:off x="948807" y="1231735"/>
            <a:ext cx="8194534" cy="360040"/>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DEMURRAGE = (Tempo usado – Tempo contratado) x Valor do </a:t>
            </a:r>
            <a:r>
              <a:rPr lang="pt-BR" sz="1600" dirty="0" err="1"/>
              <a:t>Demurrage</a:t>
            </a:r>
            <a:endParaRPr lang="pt-BR" sz="1600" dirty="0">
              <a:solidFill>
                <a:schemeClr val="tx1"/>
              </a:solidFill>
            </a:endParaRPr>
          </a:p>
        </p:txBody>
      </p:sp>
      <p:sp>
        <p:nvSpPr>
          <p:cNvPr id="6" name="CaixaDeTexto 5"/>
          <p:cNvSpPr txBox="1"/>
          <p:nvPr/>
        </p:nvSpPr>
        <p:spPr>
          <a:xfrm>
            <a:off x="3844600" y="5466177"/>
            <a:ext cx="2213603" cy="360040"/>
          </a:xfrm>
          <a:prstGeom prst="rect">
            <a:avLst/>
          </a:prstGeom>
          <a:noFill/>
          <a:ln>
            <a:noFill/>
          </a:ln>
        </p:spPr>
        <p:txBody>
          <a:bodyPr wrap="square" lIns="72000" tIns="36000" rIns="72000" bIns="36000" rtlCol="0" anchor="t">
            <a:noAutofit/>
          </a:bodyPr>
          <a:lstStyle/>
          <a:p>
            <a:pPr algn="ctr">
              <a:spcAft>
                <a:spcPts val="600"/>
              </a:spcAft>
            </a:pPr>
            <a:r>
              <a:rPr lang="pt-BR" sz="1600" dirty="0"/>
              <a:t>Tempo usado no porto </a:t>
            </a:r>
          </a:p>
        </p:txBody>
      </p:sp>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43</a:t>
            </a:fld>
            <a:endParaRPr lang="pt-BR" sz="600" noProof="0"/>
          </a:p>
        </p:txBody>
      </p:sp>
    </p:spTree>
    <p:extLst>
      <p:ext uri="{BB962C8B-B14F-4D97-AF65-F5344CB8AC3E}">
        <p14:creationId xmlns:p14="http://schemas.microsoft.com/office/powerpoint/2010/main" val="3065221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74" y="261483"/>
            <a:ext cx="9631796" cy="637364"/>
          </a:xfrm>
          <a:solidFill>
            <a:schemeClr val="bg1"/>
          </a:solidFill>
        </p:spPr>
        <p:txBody>
          <a:bodyPr/>
          <a:lstStyle/>
          <a:p>
            <a:r>
              <a:rPr lang="pt-BR" dirty="0"/>
              <a:t>As principais  causas do </a:t>
            </a:r>
            <a:r>
              <a:rPr lang="pt-BR" i="1" dirty="0" err="1"/>
              <a:t>demurrage</a:t>
            </a:r>
            <a:r>
              <a:rPr lang="pt-BR" dirty="0"/>
              <a:t> (pago pelo controlador da carga) são provenientes das filas e da produtividade da operação portuária (2/2)</a:t>
            </a:r>
          </a:p>
        </p:txBody>
      </p:sp>
      <p:sp>
        <p:nvSpPr>
          <p:cNvPr id="55" name="Pentágono 54"/>
          <p:cNvSpPr/>
          <p:nvPr/>
        </p:nvSpPr>
        <p:spPr>
          <a:xfrm>
            <a:off x="-3220309" y="9195922"/>
            <a:ext cx="1413679" cy="377977"/>
          </a:xfrm>
          <a:prstGeom prst="homePlate">
            <a:avLst>
              <a:gd name="adj" fmla="val 1989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Filas</a:t>
            </a:r>
            <a:endParaRPr lang="pt-BR" sz="1400" dirty="0">
              <a:solidFill>
                <a:schemeClr val="tx1"/>
              </a:solidFill>
            </a:endParaRPr>
          </a:p>
        </p:txBody>
      </p:sp>
      <p:sp>
        <p:nvSpPr>
          <p:cNvPr id="7" name="Retângulo de cantos arredondados 6"/>
          <p:cNvSpPr/>
          <p:nvPr/>
        </p:nvSpPr>
        <p:spPr>
          <a:xfrm>
            <a:off x="948807" y="1231735"/>
            <a:ext cx="8194534" cy="360040"/>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DEMURRAGE = (Tempo usado – Tempo contratado) x Valor do </a:t>
            </a:r>
            <a:r>
              <a:rPr lang="pt-BR" sz="1600" dirty="0" err="1"/>
              <a:t>Demurrage</a:t>
            </a:r>
            <a:endParaRPr lang="pt-BR" sz="1600" dirty="0">
              <a:solidFill>
                <a:schemeClr val="tx1"/>
              </a:solidFill>
            </a:endParaRPr>
          </a:p>
        </p:txBody>
      </p:sp>
      <p:sp>
        <p:nvSpPr>
          <p:cNvPr id="111" name="Texto explicativo retangular 110"/>
          <p:cNvSpPr/>
          <p:nvPr/>
        </p:nvSpPr>
        <p:spPr>
          <a:xfrm>
            <a:off x="8064221" y="4159068"/>
            <a:ext cx="1712522" cy="1286156"/>
          </a:xfrm>
          <a:prstGeom prst="wedgeRectCallout">
            <a:avLst>
              <a:gd name="adj1" fmla="val -79791"/>
              <a:gd name="adj2" fmla="val -13202"/>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400" b="1" dirty="0"/>
              <a:t>Influencia direta nas receitas, custos operacionais e investimentos  para o terminal</a:t>
            </a:r>
            <a:endParaRPr lang="pt-BR" sz="1400" b="1" dirty="0">
              <a:solidFill>
                <a:schemeClr val="tx1"/>
              </a:solidFill>
            </a:endParaRPr>
          </a:p>
        </p:txBody>
      </p:sp>
      <p:sp>
        <p:nvSpPr>
          <p:cNvPr id="21" name="Pentágono 20"/>
          <p:cNvSpPr/>
          <p:nvPr/>
        </p:nvSpPr>
        <p:spPr>
          <a:xfrm>
            <a:off x="177533" y="1865779"/>
            <a:ext cx="1657926" cy="377977"/>
          </a:xfrm>
          <a:prstGeom prst="homePlate">
            <a:avLst>
              <a:gd name="adj" fmla="val 1989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Filas</a:t>
            </a:r>
            <a:endParaRPr lang="pt-BR" sz="1400" dirty="0">
              <a:solidFill>
                <a:schemeClr val="tx1"/>
              </a:solidFill>
            </a:endParaRPr>
          </a:p>
        </p:txBody>
      </p:sp>
      <p:pic>
        <p:nvPicPr>
          <p:cNvPr id="460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94" y="1832662"/>
            <a:ext cx="452387" cy="4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Divisa 43"/>
          <p:cNvSpPr/>
          <p:nvPr/>
        </p:nvSpPr>
        <p:spPr>
          <a:xfrm>
            <a:off x="3266973" y="1865779"/>
            <a:ext cx="1664812"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Atracação</a:t>
            </a:r>
          </a:p>
        </p:txBody>
      </p:sp>
      <p:sp>
        <p:nvSpPr>
          <p:cNvPr id="49" name="CaixaDeTexto 48"/>
          <p:cNvSpPr txBox="1"/>
          <p:nvPr/>
        </p:nvSpPr>
        <p:spPr>
          <a:xfrm>
            <a:off x="4931784" y="2852936"/>
            <a:ext cx="4628933" cy="2275743"/>
          </a:xfrm>
          <a:prstGeom prst="rect">
            <a:avLst/>
          </a:prstGeom>
          <a:noFill/>
          <a:ln>
            <a:noFill/>
          </a:ln>
        </p:spPr>
        <p:txBody>
          <a:bodyPr wrap="square" lIns="72000" tIns="36000" rIns="72000" bIns="36000" rtlCol="0" anchor="t">
            <a:noAutofit/>
          </a:bodyPr>
          <a:lstStyle/>
          <a:p>
            <a:r>
              <a:rPr lang="pt-BR" sz="1400" u="sng" dirty="0"/>
              <a:t>PRANCHAS (taxa de movimentação de carga)</a:t>
            </a:r>
          </a:p>
          <a:p>
            <a:r>
              <a:rPr lang="pt-BR" sz="1400" dirty="0"/>
              <a:t> é função do </a:t>
            </a:r>
          </a:p>
          <a:p>
            <a:pPr marL="285750" indent="-285750">
              <a:buFont typeface="Arial" panose="020B0604020202020204" pitchFamily="34" charset="0"/>
              <a:buChar char="•"/>
            </a:pPr>
            <a:r>
              <a:rPr lang="pt-BR" sz="1400" dirty="0"/>
              <a:t>tipo de equipamentos, </a:t>
            </a:r>
          </a:p>
          <a:p>
            <a:pPr marL="285750" indent="-285750">
              <a:buFont typeface="Arial" panose="020B0604020202020204" pitchFamily="34" charset="0"/>
              <a:buChar char="•"/>
            </a:pPr>
            <a:r>
              <a:rPr lang="pt-BR" sz="1400" dirty="0"/>
              <a:t>ineficiências da operação (paralizações – quebras, mão de obra, prontidão de carga, </a:t>
            </a:r>
            <a:r>
              <a:rPr lang="pt-BR" sz="1400" dirty="0" err="1"/>
              <a:t>etc</a:t>
            </a:r>
            <a:r>
              <a:rPr lang="pt-BR" sz="1400" dirty="0"/>
              <a:t>)</a:t>
            </a:r>
          </a:p>
          <a:p>
            <a:pPr marL="285750" indent="-285750">
              <a:buFont typeface="Arial" panose="020B0604020202020204" pitchFamily="34" charset="0"/>
              <a:buChar char="•"/>
            </a:pPr>
            <a:r>
              <a:rPr lang="pt-BR" sz="1400" dirty="0"/>
              <a:t>Paralizações por efeitos climáticos</a:t>
            </a:r>
          </a:p>
          <a:p>
            <a:pPr marL="285750" indent="-285750">
              <a:buFont typeface="Arial" panose="020B0604020202020204" pitchFamily="34" charset="0"/>
              <a:buChar char="•"/>
            </a:pPr>
            <a:endParaRPr lang="pt-BR" sz="1400" dirty="0"/>
          </a:p>
          <a:p>
            <a:r>
              <a:rPr lang="pt-BR" sz="1400" u="sng" dirty="0"/>
              <a:t>Impacto no terminal:</a:t>
            </a:r>
          </a:p>
          <a:p>
            <a:pPr marL="285750" indent="-285750">
              <a:buFont typeface="Arial" panose="020B0604020202020204" pitchFamily="34" charset="0"/>
              <a:buChar char="•"/>
            </a:pPr>
            <a:r>
              <a:rPr lang="pt-BR" sz="1400" dirty="0"/>
              <a:t>% de Utilização do berço</a:t>
            </a:r>
          </a:p>
          <a:p>
            <a:pPr marL="285750" indent="-285750">
              <a:buFont typeface="Arial" panose="020B0604020202020204" pitchFamily="34" charset="0"/>
              <a:buChar char="•"/>
            </a:pPr>
            <a:r>
              <a:rPr lang="pt-BR" sz="1400" dirty="0"/>
              <a:t>Capacidades do sistema terminal</a:t>
            </a:r>
          </a:p>
          <a:p>
            <a:pPr marL="285750" indent="-285750">
              <a:buFont typeface="Arial" panose="020B0604020202020204" pitchFamily="34" charset="0"/>
              <a:buChar char="•"/>
            </a:pPr>
            <a:r>
              <a:rPr lang="pt-BR" sz="1400" dirty="0"/>
              <a:t>Volume total movimentado anual </a:t>
            </a:r>
          </a:p>
        </p:txBody>
      </p:sp>
      <p:sp>
        <p:nvSpPr>
          <p:cNvPr id="51" name="Divisa 50"/>
          <p:cNvSpPr/>
          <p:nvPr/>
        </p:nvSpPr>
        <p:spPr>
          <a:xfrm>
            <a:off x="1722253" y="1865779"/>
            <a:ext cx="1657926"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Manobra</a:t>
            </a:r>
          </a:p>
        </p:txBody>
      </p:sp>
      <p:sp>
        <p:nvSpPr>
          <p:cNvPr id="52" name="Divisa 51"/>
          <p:cNvSpPr/>
          <p:nvPr/>
        </p:nvSpPr>
        <p:spPr>
          <a:xfrm>
            <a:off x="6433565" y="1865779"/>
            <a:ext cx="1728192"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Desatracação</a:t>
            </a:r>
          </a:p>
        </p:txBody>
      </p:sp>
      <p:sp>
        <p:nvSpPr>
          <p:cNvPr id="54" name="Divisa 53"/>
          <p:cNvSpPr/>
          <p:nvPr/>
        </p:nvSpPr>
        <p:spPr>
          <a:xfrm>
            <a:off x="8048550" y="1865779"/>
            <a:ext cx="1728192" cy="377977"/>
          </a:xfrm>
          <a:prstGeom prst="chevron">
            <a:avLst>
              <a:gd name="adj" fmla="val 19856"/>
            </a:avLst>
          </a:prstGeom>
          <a:solidFill>
            <a:schemeClr val="bg1">
              <a:lumMod val="9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Manobra</a:t>
            </a:r>
          </a:p>
        </p:txBody>
      </p:sp>
      <p:sp>
        <p:nvSpPr>
          <p:cNvPr id="59" name="Divisa 58"/>
          <p:cNvSpPr/>
          <p:nvPr/>
        </p:nvSpPr>
        <p:spPr>
          <a:xfrm>
            <a:off x="4818579" y="1865779"/>
            <a:ext cx="1728192" cy="377977"/>
          </a:xfrm>
          <a:prstGeom prst="chevron">
            <a:avLst>
              <a:gd name="adj" fmla="val 19856"/>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dirty="0"/>
              <a:t>Operação</a:t>
            </a:r>
          </a:p>
        </p:txBody>
      </p:sp>
      <p:sp>
        <p:nvSpPr>
          <p:cNvPr id="62" name="Elipse 61"/>
          <p:cNvSpPr/>
          <p:nvPr/>
        </p:nvSpPr>
        <p:spPr>
          <a:xfrm>
            <a:off x="1125394" y="1663784"/>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1</a:t>
            </a:r>
            <a:endParaRPr lang="pt-BR" sz="1200" dirty="0">
              <a:solidFill>
                <a:schemeClr val="tx1"/>
              </a:solidFill>
            </a:endParaRPr>
          </a:p>
        </p:txBody>
      </p:sp>
      <p:sp>
        <p:nvSpPr>
          <p:cNvPr id="63" name="Elipse 62"/>
          <p:cNvSpPr/>
          <p:nvPr/>
        </p:nvSpPr>
        <p:spPr>
          <a:xfrm>
            <a:off x="1448263" y="1663784"/>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2</a:t>
            </a:r>
            <a:endParaRPr lang="pt-BR" sz="1200" dirty="0">
              <a:solidFill>
                <a:schemeClr val="tx1"/>
              </a:solidFill>
            </a:endParaRPr>
          </a:p>
        </p:txBody>
      </p:sp>
      <p:sp>
        <p:nvSpPr>
          <p:cNvPr id="66" name="Elipse 65"/>
          <p:cNvSpPr/>
          <p:nvPr/>
        </p:nvSpPr>
        <p:spPr>
          <a:xfrm>
            <a:off x="6173362" y="1663784"/>
            <a:ext cx="320223" cy="320223"/>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200" dirty="0"/>
              <a:t>3</a:t>
            </a:r>
            <a:endParaRPr lang="pt-BR" sz="1200" dirty="0">
              <a:solidFill>
                <a:schemeClr val="tx1"/>
              </a:solidFill>
            </a:endParaRPr>
          </a:p>
        </p:txBody>
      </p:sp>
      <p:sp>
        <p:nvSpPr>
          <p:cNvPr id="67" name="CaixaDeTexto 66"/>
          <p:cNvSpPr txBox="1"/>
          <p:nvPr/>
        </p:nvSpPr>
        <p:spPr>
          <a:xfrm>
            <a:off x="4818579" y="2512872"/>
            <a:ext cx="4045634" cy="268056"/>
          </a:xfrm>
          <a:prstGeom prst="rect">
            <a:avLst/>
          </a:prstGeom>
          <a:noFill/>
          <a:ln>
            <a:noFill/>
          </a:ln>
        </p:spPr>
        <p:txBody>
          <a:bodyPr wrap="square" lIns="72000" tIns="36000" rIns="72000" bIns="36000" rtlCol="0" anchor="t">
            <a:noAutofit/>
          </a:bodyPr>
          <a:lstStyle/>
          <a:p>
            <a:pPr>
              <a:spcAft>
                <a:spcPts val="600"/>
              </a:spcAft>
            </a:pPr>
            <a:r>
              <a:rPr lang="pt-BR" sz="1600" b="1" dirty="0"/>
              <a:t>Tempo para operar</a:t>
            </a:r>
          </a:p>
        </p:txBody>
      </p:sp>
      <p:cxnSp>
        <p:nvCxnSpPr>
          <p:cNvPr id="6" name="Conector reto 5"/>
          <p:cNvCxnSpPr/>
          <p:nvPr/>
        </p:nvCxnSpPr>
        <p:spPr>
          <a:xfrm>
            <a:off x="4818579" y="2780928"/>
            <a:ext cx="432476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18187" y="2780928"/>
            <a:ext cx="432476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318187" y="2780928"/>
            <a:ext cx="4324762" cy="1107996"/>
          </a:xfrm>
          <a:prstGeom prst="rect">
            <a:avLst/>
          </a:prstGeom>
        </p:spPr>
        <p:txBody>
          <a:bodyPr wrap="square">
            <a:spAutoFit/>
          </a:bodyPr>
          <a:lstStyle/>
          <a:p>
            <a:pPr marL="285750" lvl="0" indent="-285750">
              <a:spcAft>
                <a:spcPts val="600"/>
              </a:spcAft>
              <a:buFont typeface="Arial" panose="020B0604020202020204" pitchFamily="34" charset="0"/>
              <a:buChar char="•"/>
            </a:pPr>
            <a:r>
              <a:rPr lang="pt-BR" sz="1400" dirty="0">
                <a:solidFill>
                  <a:prstClr val="black"/>
                </a:solidFill>
              </a:rPr>
              <a:t>Adiciona tempos que não foram previstos no afretamento</a:t>
            </a:r>
          </a:p>
          <a:p>
            <a:pPr lvl="0">
              <a:spcAft>
                <a:spcPts val="600"/>
              </a:spcAft>
            </a:pPr>
            <a:endParaRPr lang="pt-BR" sz="1400" b="1" dirty="0">
              <a:solidFill>
                <a:prstClr val="black"/>
              </a:solidFill>
            </a:endParaRPr>
          </a:p>
          <a:p>
            <a:pPr lvl="0">
              <a:spcAft>
                <a:spcPts val="600"/>
              </a:spcAft>
            </a:pPr>
            <a:endParaRPr lang="pt-BR" sz="1400" dirty="0">
              <a:solidFill>
                <a:prstClr val="black"/>
              </a:solidFill>
            </a:endParaRPr>
          </a:p>
        </p:txBody>
      </p:sp>
      <p:sp>
        <p:nvSpPr>
          <p:cNvPr id="15" name="Retângulo de cantos arredondados 14"/>
          <p:cNvSpPr/>
          <p:nvPr/>
        </p:nvSpPr>
        <p:spPr>
          <a:xfrm>
            <a:off x="122233" y="5677644"/>
            <a:ext cx="9619102" cy="963488"/>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spcAft>
                <a:spcPts val="600"/>
              </a:spcAft>
              <a:buFont typeface="Arial" panose="020B0604020202020204" pitchFamily="34" charset="0"/>
              <a:buChar char="•"/>
            </a:pPr>
            <a:r>
              <a:rPr lang="pt-BR" sz="1600" dirty="0"/>
              <a:t>Altos custos de </a:t>
            </a:r>
            <a:r>
              <a:rPr lang="pt-BR" sz="1600" dirty="0" err="1"/>
              <a:t>demurrage</a:t>
            </a:r>
            <a:r>
              <a:rPr lang="pt-BR" sz="1600" dirty="0"/>
              <a:t> derrubam a rentabilidade da operação (para quem contratou o navio)</a:t>
            </a:r>
          </a:p>
          <a:p>
            <a:pPr marL="285750" indent="-285750" algn="l">
              <a:spcAft>
                <a:spcPts val="600"/>
              </a:spcAft>
              <a:buFont typeface="Arial" panose="020B0604020202020204" pitchFamily="34" charset="0"/>
              <a:buChar char="•"/>
            </a:pPr>
            <a:r>
              <a:rPr lang="pt-BR" sz="1600" dirty="0">
                <a:solidFill>
                  <a:schemeClr val="tx1"/>
                </a:solidFill>
              </a:rPr>
              <a:t>O cliente procura alternativas eficientes para escoamento de sua carga (se possível), senão perde competitividade no mercado</a:t>
            </a:r>
          </a:p>
        </p:txBody>
      </p:sp>
      <p:sp>
        <p:nvSpPr>
          <p:cNvPr id="68" name="CaixaDeTexto 67"/>
          <p:cNvSpPr txBox="1"/>
          <p:nvPr/>
        </p:nvSpPr>
        <p:spPr>
          <a:xfrm>
            <a:off x="318187" y="2512872"/>
            <a:ext cx="4045634" cy="268056"/>
          </a:xfrm>
          <a:prstGeom prst="rect">
            <a:avLst/>
          </a:prstGeom>
          <a:noFill/>
          <a:ln>
            <a:noFill/>
          </a:ln>
        </p:spPr>
        <p:txBody>
          <a:bodyPr wrap="square" lIns="72000" tIns="36000" rIns="72000" bIns="36000" rtlCol="0" anchor="t">
            <a:noAutofit/>
          </a:bodyPr>
          <a:lstStyle/>
          <a:p>
            <a:pPr>
              <a:spcAft>
                <a:spcPts val="600"/>
              </a:spcAft>
            </a:pPr>
            <a:r>
              <a:rPr lang="pt-BR" sz="1600" b="1" dirty="0"/>
              <a:t>Tempo em filas para atracação</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44</a:t>
            </a:fld>
            <a:endParaRPr lang="pt-BR" sz="600" noProof="0"/>
          </a:p>
        </p:txBody>
      </p:sp>
    </p:spTree>
    <p:extLst>
      <p:ext uri="{BB962C8B-B14F-4D97-AF65-F5344CB8AC3E}">
        <p14:creationId xmlns:p14="http://schemas.microsoft.com/office/powerpoint/2010/main" val="1383470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da apresentação</a:t>
            </a:r>
          </a:p>
        </p:txBody>
      </p:sp>
      <p:sp>
        <p:nvSpPr>
          <p:cNvPr id="3" name="Retângulo 2"/>
          <p:cNvSpPr/>
          <p:nvPr/>
        </p:nvSpPr>
        <p:spPr>
          <a:xfrm>
            <a:off x="1880313" y="756906"/>
            <a:ext cx="2880320" cy="252028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Elementos do mercado</a:t>
            </a:r>
          </a:p>
          <a:p>
            <a:pPr marL="144000" indent="-144000">
              <a:spcAft>
                <a:spcPts val="600"/>
              </a:spcAft>
              <a:buFont typeface="Arial" pitchFamily="34" charset="0"/>
              <a:buChar char="•"/>
            </a:pPr>
            <a:r>
              <a:rPr lang="pt-BR" sz="1600" dirty="0"/>
              <a:t>Introdução e especialização do </a:t>
            </a:r>
            <a:r>
              <a:rPr lang="pt-BR" sz="1600" i="1" dirty="0" err="1"/>
              <a:t>shipping</a:t>
            </a:r>
            <a:endParaRPr lang="pt-BR" sz="1600" i="1" dirty="0"/>
          </a:p>
          <a:p>
            <a:pPr marL="144000" indent="-144000">
              <a:spcAft>
                <a:spcPts val="600"/>
              </a:spcAft>
              <a:buFont typeface="Arial" pitchFamily="34" charset="0"/>
              <a:buChar char="•"/>
            </a:pPr>
            <a:r>
              <a:rPr lang="pt-BR" sz="1600" dirty="0"/>
              <a:t>Serviços </a:t>
            </a:r>
            <a:r>
              <a:rPr lang="pt-BR" sz="1600" i="1" dirty="0" err="1"/>
              <a:t>tramp</a:t>
            </a:r>
            <a:r>
              <a:rPr lang="pt-BR" sz="1600" dirty="0"/>
              <a:t> e </a:t>
            </a:r>
            <a:r>
              <a:rPr lang="pt-BR" sz="1600" i="1" dirty="0" err="1"/>
              <a:t>liner</a:t>
            </a:r>
            <a:endParaRPr lang="pt-BR" sz="1600" i="1" dirty="0"/>
          </a:p>
          <a:p>
            <a:pPr marL="144000" indent="-144000">
              <a:spcAft>
                <a:spcPts val="600"/>
              </a:spcAft>
              <a:buFont typeface="Arial" pitchFamily="34" charset="0"/>
              <a:buChar char="•"/>
            </a:pPr>
            <a:r>
              <a:rPr lang="pt-BR" sz="1600" dirty="0"/>
              <a:t>Quem opera (risco)</a:t>
            </a:r>
          </a:p>
          <a:p>
            <a:pPr marL="144000" indent="-144000">
              <a:spcAft>
                <a:spcPts val="600"/>
              </a:spcAft>
              <a:buFont typeface="Arial" pitchFamily="34" charset="0"/>
              <a:buChar char="•"/>
            </a:pPr>
            <a:r>
              <a:rPr lang="pt-BR" sz="1600" dirty="0"/>
              <a:t>Tipos de afretamento</a:t>
            </a:r>
          </a:p>
          <a:p>
            <a:pPr marL="144000" indent="-144000">
              <a:spcAft>
                <a:spcPts val="600"/>
              </a:spcAft>
              <a:buFont typeface="Arial" pitchFamily="34" charset="0"/>
              <a:buChar char="•"/>
            </a:pPr>
            <a:r>
              <a:rPr lang="pt-BR" sz="1600" b="1" dirty="0"/>
              <a:t>Quem contrata os terminais</a:t>
            </a:r>
          </a:p>
        </p:txBody>
      </p:sp>
      <p:sp>
        <p:nvSpPr>
          <p:cNvPr id="4" name="Retângulo 3"/>
          <p:cNvSpPr/>
          <p:nvPr/>
        </p:nvSpPr>
        <p:spPr>
          <a:xfrm>
            <a:off x="5383858" y="752571"/>
            <a:ext cx="2880320" cy="2524615"/>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Dinâmica dos fretes</a:t>
            </a:r>
          </a:p>
          <a:p>
            <a:pPr marL="285750" indent="-285750">
              <a:spcAft>
                <a:spcPts val="600"/>
              </a:spcAft>
              <a:buFont typeface="Arial" panose="020B0604020202020204" pitchFamily="34" charset="0"/>
              <a:buChar char="•"/>
            </a:pPr>
            <a:r>
              <a:rPr lang="pt-BR" sz="1600" dirty="0"/>
              <a:t>Ciclos</a:t>
            </a:r>
          </a:p>
          <a:p>
            <a:pPr marL="285750" indent="-285750">
              <a:spcAft>
                <a:spcPts val="600"/>
              </a:spcAft>
              <a:buFont typeface="Arial" panose="020B0604020202020204" pitchFamily="34" charset="0"/>
              <a:buChar char="•"/>
            </a:pPr>
            <a:r>
              <a:rPr lang="pt-BR" sz="1600" dirty="0"/>
              <a:t>Modelo de oferta e de demanda</a:t>
            </a:r>
          </a:p>
          <a:p>
            <a:pPr marL="285750" indent="-285750">
              <a:spcAft>
                <a:spcPts val="600"/>
              </a:spcAft>
              <a:buFont typeface="Arial" panose="020B0604020202020204" pitchFamily="34" charset="0"/>
              <a:buChar char="•"/>
            </a:pPr>
            <a:r>
              <a:rPr lang="pt-BR" sz="1600" dirty="0"/>
              <a:t>Custos </a:t>
            </a:r>
          </a:p>
          <a:p>
            <a:pPr marL="285750" indent="-285750">
              <a:spcAft>
                <a:spcPts val="600"/>
              </a:spcAft>
              <a:buFont typeface="Arial" panose="020B0604020202020204" pitchFamily="34" charset="0"/>
              <a:buChar char="•"/>
            </a:pPr>
            <a:r>
              <a:rPr lang="pt-BR" sz="1600" dirty="0"/>
              <a:t>Tempo de reação da oferta</a:t>
            </a:r>
          </a:p>
          <a:p>
            <a:pPr marL="285750" indent="-285750">
              <a:spcAft>
                <a:spcPts val="600"/>
              </a:spcAft>
              <a:buFont typeface="Arial" panose="020B0604020202020204" pitchFamily="34" charset="0"/>
              <a:buChar char="•"/>
            </a:pPr>
            <a:r>
              <a:rPr lang="pt-BR" sz="1600" dirty="0"/>
              <a:t>Sobre oferta</a:t>
            </a:r>
          </a:p>
          <a:p>
            <a:pPr marL="285750" indent="-285750">
              <a:spcAft>
                <a:spcPts val="600"/>
              </a:spcAft>
              <a:buFont typeface="Arial" panose="020B0604020202020204" pitchFamily="34" charset="0"/>
              <a:buChar char="•"/>
            </a:pPr>
            <a:r>
              <a:rPr lang="pt-BR" sz="1600" dirty="0"/>
              <a:t>Situação atual do mercado</a:t>
            </a:r>
          </a:p>
        </p:txBody>
      </p:sp>
      <p:sp>
        <p:nvSpPr>
          <p:cNvPr id="5" name="Triângulo isósceles 4"/>
          <p:cNvSpPr/>
          <p:nvPr/>
        </p:nvSpPr>
        <p:spPr>
          <a:xfrm rot="10800000">
            <a:off x="1880310" y="3378243"/>
            <a:ext cx="6383865" cy="165725"/>
          </a:xfrm>
          <a:prstGeom prst="triangl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 name="Retângulo 5"/>
          <p:cNvSpPr/>
          <p:nvPr/>
        </p:nvSpPr>
        <p:spPr>
          <a:xfrm>
            <a:off x="1880313" y="3632448"/>
            <a:ext cx="2880320" cy="216024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Mercado </a:t>
            </a:r>
            <a:r>
              <a:rPr lang="pt-BR" sz="1600" b="1" dirty="0" err="1"/>
              <a:t>Tramp</a:t>
            </a:r>
            <a:endParaRPr lang="pt-BR" sz="1600" b="1" dirty="0"/>
          </a:p>
          <a:p>
            <a:pPr marL="285750" indent="-285750">
              <a:spcAft>
                <a:spcPts val="600"/>
              </a:spcAft>
              <a:buFont typeface="Arial" panose="020B0604020202020204" pitchFamily="34" charset="0"/>
              <a:buChar char="•"/>
            </a:pPr>
            <a:r>
              <a:rPr lang="pt-BR" sz="1600" dirty="0"/>
              <a:t>Como funciona e impacto para os terminais</a:t>
            </a:r>
          </a:p>
        </p:txBody>
      </p:sp>
      <p:sp>
        <p:nvSpPr>
          <p:cNvPr id="7" name="Retângulo 6"/>
          <p:cNvSpPr/>
          <p:nvPr/>
        </p:nvSpPr>
        <p:spPr>
          <a:xfrm>
            <a:off x="5383858" y="3645024"/>
            <a:ext cx="2880320" cy="21602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spcAft>
                <a:spcPts val="600"/>
              </a:spcAft>
            </a:pPr>
            <a:r>
              <a:rPr lang="pt-BR" sz="1600" b="1" dirty="0"/>
              <a:t>Mercado </a:t>
            </a:r>
            <a:r>
              <a:rPr lang="pt-BR" sz="1600" b="1" dirty="0" err="1"/>
              <a:t>Liner</a:t>
            </a:r>
            <a:endParaRPr lang="pt-BR" sz="1600" b="1" dirty="0"/>
          </a:p>
          <a:p>
            <a:pPr marL="285750" indent="-285750">
              <a:spcAft>
                <a:spcPts val="600"/>
              </a:spcAft>
              <a:buFont typeface="Arial" panose="020B0604020202020204" pitchFamily="34" charset="0"/>
              <a:buChar char="•"/>
            </a:pPr>
            <a:r>
              <a:rPr lang="pt-BR" sz="1600" dirty="0"/>
              <a:t>Como funciona  e impacto para os terminais</a:t>
            </a:r>
          </a:p>
        </p:txBody>
      </p:sp>
      <p:sp>
        <p:nvSpPr>
          <p:cNvPr id="8" name="Retângulo 7"/>
          <p:cNvSpPr/>
          <p:nvPr/>
        </p:nvSpPr>
        <p:spPr>
          <a:xfrm>
            <a:off x="1880313" y="6021289"/>
            <a:ext cx="6383865" cy="720079"/>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t>Integração e cabotagem</a:t>
            </a:r>
            <a:endParaRPr lang="pt-BR" sz="1600" dirty="0">
              <a:solidFill>
                <a:schemeClr val="tx1"/>
              </a:solidFill>
            </a:endParaRPr>
          </a:p>
        </p:txBody>
      </p:sp>
      <p:sp>
        <p:nvSpPr>
          <p:cNvPr id="9" name="CaixaDeTexto 8"/>
          <p:cNvSpPr txBox="1"/>
          <p:nvPr/>
        </p:nvSpPr>
        <p:spPr>
          <a:xfrm>
            <a:off x="55662" y="1020952"/>
            <a:ext cx="1691476" cy="1543952"/>
          </a:xfrm>
          <a:prstGeom prst="rect">
            <a:avLst/>
          </a:prstGeom>
          <a:noFill/>
          <a:ln>
            <a:noFill/>
          </a:ln>
        </p:spPr>
        <p:txBody>
          <a:bodyPr wrap="square" lIns="72000" tIns="36000" rIns="72000" bIns="36000" rtlCol="0" anchor="t">
            <a:noAutofit/>
          </a:bodyPr>
          <a:lstStyle/>
          <a:p>
            <a:pPr algn="ctr">
              <a:spcAft>
                <a:spcPts val="600"/>
              </a:spcAft>
            </a:pPr>
            <a:r>
              <a:rPr lang="pt-BR" sz="1600" dirty="0"/>
              <a:t>Elementos básicos para entendimento do mercado de transporte marítimo</a:t>
            </a:r>
          </a:p>
        </p:txBody>
      </p:sp>
      <p:sp>
        <p:nvSpPr>
          <p:cNvPr id="11" name="Elipse 10"/>
          <p:cNvSpPr/>
          <p:nvPr/>
        </p:nvSpPr>
        <p:spPr>
          <a:xfrm>
            <a:off x="1636960"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1</a:t>
            </a:r>
            <a:endParaRPr lang="pt-BR" sz="1600" dirty="0">
              <a:solidFill>
                <a:schemeClr val="tx1"/>
              </a:solidFill>
            </a:endParaRPr>
          </a:p>
        </p:txBody>
      </p:sp>
      <p:sp>
        <p:nvSpPr>
          <p:cNvPr id="12" name="Elipse 11"/>
          <p:cNvSpPr/>
          <p:nvPr/>
        </p:nvSpPr>
        <p:spPr>
          <a:xfrm>
            <a:off x="5203838" y="5768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2</a:t>
            </a:r>
            <a:endParaRPr lang="pt-BR" sz="1600" dirty="0">
              <a:solidFill>
                <a:schemeClr val="tx1"/>
              </a:solidFill>
            </a:endParaRPr>
          </a:p>
        </p:txBody>
      </p:sp>
      <p:sp>
        <p:nvSpPr>
          <p:cNvPr id="13" name="Elipse 12"/>
          <p:cNvSpPr/>
          <p:nvPr/>
        </p:nvSpPr>
        <p:spPr>
          <a:xfrm>
            <a:off x="1700293" y="352328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3</a:t>
            </a:r>
            <a:endParaRPr lang="pt-BR" sz="1600" dirty="0">
              <a:solidFill>
                <a:schemeClr val="tx1"/>
              </a:solidFill>
            </a:endParaRPr>
          </a:p>
        </p:txBody>
      </p:sp>
      <p:sp>
        <p:nvSpPr>
          <p:cNvPr id="14" name="Elipse 13"/>
          <p:cNvSpPr/>
          <p:nvPr/>
        </p:nvSpPr>
        <p:spPr>
          <a:xfrm>
            <a:off x="5210758" y="3573016"/>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4</a:t>
            </a:r>
            <a:endParaRPr lang="pt-BR" sz="1600" dirty="0">
              <a:solidFill>
                <a:schemeClr val="tx1"/>
              </a:solidFill>
            </a:endParaRPr>
          </a:p>
        </p:txBody>
      </p:sp>
      <p:sp>
        <p:nvSpPr>
          <p:cNvPr id="15" name="Elipse 14"/>
          <p:cNvSpPr/>
          <p:nvPr/>
        </p:nvSpPr>
        <p:spPr>
          <a:xfrm>
            <a:off x="1700293" y="5873595"/>
            <a:ext cx="360040" cy="360040"/>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t>5</a:t>
            </a:r>
            <a:endParaRPr lang="pt-BR" sz="1600" dirty="0">
              <a:solidFill>
                <a:schemeClr val="tx1"/>
              </a:solidFill>
            </a:endParaRPr>
          </a:p>
        </p:txBody>
      </p:sp>
      <p:sp>
        <p:nvSpPr>
          <p:cNvPr id="10" name="Espaço Reservado para Número de Slide 9"/>
          <p:cNvSpPr>
            <a:spLocks noGrp="1"/>
          </p:cNvSpPr>
          <p:nvPr>
            <p:ph type="sldNum" sz="quarter" idx="10"/>
          </p:nvPr>
        </p:nvSpPr>
        <p:spPr/>
        <p:txBody>
          <a:bodyPr/>
          <a:lstStyle/>
          <a:p>
            <a:pPr>
              <a:defRPr/>
            </a:pPr>
            <a:fld id="{B66251D2-9488-44CD-87B4-F793A73C4A01}" type="slidenum">
              <a:rPr lang="pt-BR" noProof="0" smtClean="0"/>
              <a:pPr>
                <a:defRPr/>
              </a:pPr>
              <a:t>45</a:t>
            </a:fld>
            <a:endParaRPr lang="pt-BR" sz="600" noProof="0"/>
          </a:p>
        </p:txBody>
      </p:sp>
      <p:sp>
        <p:nvSpPr>
          <p:cNvPr id="16" name="Retângulo 15">
            <a:extLst>
              <a:ext uri="{FF2B5EF4-FFF2-40B4-BE49-F238E27FC236}">
                <a16:creationId xmlns:a16="http://schemas.microsoft.com/office/drawing/2014/main" id="{088F95D0-5EFD-4E2E-B661-778997C67150}"/>
              </a:ext>
            </a:extLst>
          </p:cNvPr>
          <p:cNvSpPr/>
          <p:nvPr/>
        </p:nvSpPr>
        <p:spPr>
          <a:xfrm>
            <a:off x="8018615" y="-3311"/>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2876767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189475"/>
            <a:ext cx="9505950" cy="637364"/>
          </a:xfrm>
        </p:spPr>
        <p:txBody>
          <a:bodyPr/>
          <a:lstStyle/>
          <a:p>
            <a:r>
              <a:rPr lang="pt-BR" dirty="0"/>
              <a:t>São características do </a:t>
            </a:r>
            <a:r>
              <a:rPr lang="pt-BR" i="1" dirty="0" err="1"/>
              <a:t>Liner</a:t>
            </a:r>
            <a:r>
              <a:rPr lang="pt-BR" i="1" dirty="0"/>
              <a:t> </a:t>
            </a:r>
            <a:r>
              <a:rPr lang="pt-BR" i="1" dirty="0" err="1"/>
              <a:t>Shipping</a:t>
            </a:r>
            <a:r>
              <a:rPr lang="pt-BR" i="1" dirty="0"/>
              <a:t> </a:t>
            </a:r>
            <a:r>
              <a:rPr lang="pt-BR" dirty="0"/>
              <a:t>a regularidade de escala geográfica e temporal</a:t>
            </a:r>
          </a:p>
        </p:txBody>
      </p:sp>
      <p:pic>
        <p:nvPicPr>
          <p:cNvPr id="491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7" t="3166" r="2051" b="3024"/>
          <a:stretch/>
        </p:blipFill>
        <p:spPr bwMode="auto">
          <a:xfrm>
            <a:off x="170626" y="999802"/>
            <a:ext cx="9505056" cy="3221286"/>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110" y="5311266"/>
            <a:ext cx="5616624" cy="1411028"/>
          </a:xfrm>
          <a:prstGeom prst="rect">
            <a:avLst/>
          </a:prstGeom>
          <a:noFill/>
          <a:ln w="952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4088110" y="4317435"/>
            <a:ext cx="5587572" cy="878411"/>
          </a:xfrm>
          <a:prstGeom prst="rect">
            <a:avLst/>
          </a:prstGeom>
          <a:gradFill>
            <a:gsLst>
              <a:gs pos="0">
                <a:schemeClr val="accent1"/>
              </a:gs>
              <a:gs pos="50000">
                <a:schemeClr val="accent2"/>
              </a:gs>
              <a:gs pos="100000">
                <a:schemeClr val="accent1"/>
              </a:gs>
            </a:gsLst>
            <a:lin ang="5400000" scaled="0"/>
          </a:gradFill>
          <a:ln>
            <a:solidFill>
              <a:schemeClr val="tx1">
                <a:lumMod val="85000"/>
                <a:lumOff val="15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r>
              <a:rPr lang="pt-BR" sz="1400" b="1" dirty="0"/>
              <a:t>Frequência</a:t>
            </a:r>
            <a:r>
              <a:rPr lang="pt-BR" sz="1400" dirty="0"/>
              <a:t> a cada  7 dias, atendendo em dias fixos da semana</a:t>
            </a:r>
          </a:p>
          <a:p>
            <a:pPr algn="l"/>
            <a:r>
              <a:rPr lang="pt-BR" sz="1400" dirty="0"/>
              <a:t>Serviço com 7 navios de 4,600 </a:t>
            </a:r>
            <a:r>
              <a:rPr lang="pt-BR" sz="1400" dirty="0" err="1"/>
              <a:t>TEUs</a:t>
            </a:r>
            <a:r>
              <a:rPr lang="pt-BR" sz="1400" dirty="0"/>
              <a:t> (nominal)</a:t>
            </a:r>
          </a:p>
          <a:p>
            <a:pPr algn="l"/>
            <a:r>
              <a:rPr lang="pt-BR" sz="1400" dirty="0"/>
              <a:t>Tempo de ciclo 49 dias (viagem redonda)</a:t>
            </a:r>
          </a:p>
          <a:p>
            <a:r>
              <a:rPr lang="pt-BR" sz="1400" dirty="0"/>
              <a:t>Escalas programadas com antecipação, sempre nos mesmos portos</a:t>
            </a:r>
          </a:p>
        </p:txBody>
      </p:sp>
      <p:pic>
        <p:nvPicPr>
          <p:cNvPr id="4915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1004"/>
          <a:stretch/>
        </p:blipFill>
        <p:spPr bwMode="auto">
          <a:xfrm>
            <a:off x="170626" y="4317434"/>
            <a:ext cx="3840229" cy="2404859"/>
          </a:xfrm>
          <a:prstGeom prst="rect">
            <a:avLst/>
          </a:prstGeom>
          <a:noFill/>
          <a:ln w="9525">
            <a:solidFill>
              <a:schemeClr val="tx1">
                <a:lumMod val="85000"/>
                <a:lumOff val="1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CaixaDeTexto 7"/>
          <p:cNvSpPr txBox="1"/>
          <p:nvPr/>
        </p:nvSpPr>
        <p:spPr>
          <a:xfrm>
            <a:off x="3194962" y="2204864"/>
            <a:ext cx="3456384" cy="360040"/>
          </a:xfrm>
          <a:prstGeom prst="rect">
            <a:avLst/>
          </a:prstGeom>
          <a:noFill/>
          <a:ln>
            <a:noFill/>
          </a:ln>
        </p:spPr>
        <p:txBody>
          <a:bodyPr wrap="square" lIns="72000" tIns="36000" rIns="72000" bIns="36000" rtlCol="0" anchor="t">
            <a:noAutofit/>
          </a:bodyPr>
          <a:lstStyle/>
          <a:p>
            <a:pPr algn="ctr">
              <a:spcAft>
                <a:spcPts val="600"/>
              </a:spcAft>
            </a:pPr>
            <a:r>
              <a:rPr lang="pt-BR" sz="1600" b="1" dirty="0"/>
              <a:t>Tráfego USEC - ECSA</a:t>
            </a:r>
          </a:p>
        </p:txBody>
      </p:sp>
      <p:sp>
        <p:nvSpPr>
          <p:cNvPr id="3" name="Espaço Reservado para Número de Slide 2"/>
          <p:cNvSpPr>
            <a:spLocks noGrp="1"/>
          </p:cNvSpPr>
          <p:nvPr>
            <p:ph type="sldNum" sz="quarter" idx="10"/>
          </p:nvPr>
        </p:nvSpPr>
        <p:spPr/>
        <p:txBody>
          <a:bodyPr/>
          <a:lstStyle/>
          <a:p>
            <a:pPr>
              <a:defRPr/>
            </a:pPr>
            <a:fld id="{B66251D2-9488-44CD-87B4-F793A73C4A01}" type="slidenum">
              <a:rPr lang="pt-BR" noProof="0" smtClean="0"/>
              <a:pPr>
                <a:defRPr/>
              </a:pPr>
              <a:t>46</a:t>
            </a:fld>
            <a:endParaRPr lang="pt-BR" sz="600" noProof="0"/>
          </a:p>
        </p:txBody>
      </p:sp>
    </p:spTree>
    <p:extLst>
      <p:ext uri="{BB962C8B-B14F-4D97-AF65-F5344CB8AC3E}">
        <p14:creationId xmlns:p14="http://schemas.microsoft.com/office/powerpoint/2010/main" val="3066978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18" y="126504"/>
            <a:ext cx="9776740" cy="637364"/>
          </a:xfrm>
        </p:spPr>
        <p:txBody>
          <a:bodyPr/>
          <a:lstStyle/>
          <a:p>
            <a:r>
              <a:rPr lang="pt-BR" dirty="0"/>
              <a:t>O </a:t>
            </a:r>
            <a:r>
              <a:rPr lang="pt-BR" dirty="0" err="1"/>
              <a:t>Liner</a:t>
            </a:r>
            <a:r>
              <a:rPr lang="pt-BR" dirty="0"/>
              <a:t> pode ser dividido em operadores de containers e cargas especiais, com diferenças nas operações portuárias e no atendimento ao cliente</a:t>
            </a:r>
          </a:p>
        </p:txBody>
      </p:sp>
      <p:sp>
        <p:nvSpPr>
          <p:cNvPr id="6" name="Retângulo 5"/>
          <p:cNvSpPr/>
          <p:nvPr/>
        </p:nvSpPr>
        <p:spPr>
          <a:xfrm>
            <a:off x="4168256" y="1110643"/>
            <a:ext cx="5608485" cy="2624270"/>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marL="144000" indent="-144000">
              <a:spcAft>
                <a:spcPts val="600"/>
              </a:spcAft>
              <a:buFont typeface="Arial" pitchFamily="34" charset="0"/>
              <a:buChar char="•"/>
            </a:pPr>
            <a:r>
              <a:rPr lang="pt-BR" sz="1600" b="1" dirty="0"/>
              <a:t>Manutenção da integridade de schedule: </a:t>
            </a:r>
            <a:r>
              <a:rPr lang="pt-BR" sz="1600" dirty="0"/>
              <a:t>navio não pode esperar em filas e precisa de </a:t>
            </a:r>
            <a:r>
              <a:rPr lang="pt-BR" sz="1600" b="1" dirty="0">
                <a:solidFill>
                  <a:schemeClr val="accent3">
                    <a:lumMod val="75000"/>
                  </a:schemeClr>
                </a:solidFill>
              </a:rPr>
              <a:t>janelas de atracação</a:t>
            </a:r>
          </a:p>
          <a:p>
            <a:pPr marL="144000" indent="-144000">
              <a:spcAft>
                <a:spcPts val="600"/>
              </a:spcAft>
              <a:buFont typeface="Arial" pitchFamily="34" charset="0"/>
              <a:buChar char="•"/>
            </a:pPr>
            <a:r>
              <a:rPr lang="pt-BR" sz="1600" dirty="0"/>
              <a:t>Existem muitos clientes e lotes são fragmentados</a:t>
            </a:r>
          </a:p>
          <a:p>
            <a:pPr marL="144000" indent="-144000" algn="l">
              <a:spcAft>
                <a:spcPts val="600"/>
              </a:spcAft>
              <a:buFont typeface="Arial" pitchFamily="34" charset="0"/>
              <a:buChar char="•"/>
            </a:pPr>
            <a:r>
              <a:rPr lang="pt-BR" sz="1600" b="1" dirty="0"/>
              <a:t>Impõe-se deadline para receber a carga</a:t>
            </a:r>
          </a:p>
          <a:p>
            <a:pPr marL="144000" indent="-144000" algn="l">
              <a:spcAft>
                <a:spcPts val="600"/>
              </a:spcAft>
              <a:buFont typeface="Arial" pitchFamily="34" charset="0"/>
              <a:buChar char="•"/>
            </a:pPr>
            <a:r>
              <a:rPr lang="pt-BR" sz="1600" b="1" dirty="0"/>
              <a:t>Se atrasar, o do navio pula o porto,  </a:t>
            </a:r>
            <a:r>
              <a:rPr lang="pt-BR" sz="1600" b="1" dirty="0" err="1"/>
              <a:t>faz“cut</a:t>
            </a:r>
            <a:r>
              <a:rPr lang="pt-BR" sz="1600" b="1" dirty="0"/>
              <a:t> </a:t>
            </a:r>
            <a:r>
              <a:rPr lang="pt-BR" sz="1600" b="1" dirty="0" err="1"/>
              <a:t>and</a:t>
            </a:r>
            <a:r>
              <a:rPr lang="pt-BR" sz="1600" b="1" dirty="0"/>
              <a:t> </a:t>
            </a:r>
            <a:r>
              <a:rPr lang="pt-BR" sz="1600" b="1" dirty="0" err="1"/>
              <a:t>run</a:t>
            </a:r>
            <a:r>
              <a:rPr lang="pt-BR" sz="1600" b="1" dirty="0"/>
              <a:t>”</a:t>
            </a:r>
          </a:p>
          <a:p>
            <a:pPr marL="144000" indent="-144000">
              <a:spcAft>
                <a:spcPts val="600"/>
              </a:spcAft>
              <a:buFont typeface="Arial" pitchFamily="34" charset="0"/>
              <a:buChar char="•"/>
            </a:pPr>
            <a:r>
              <a:rPr lang="pt-BR" sz="1600" dirty="0"/>
              <a:t>Operação portuária é padronizada</a:t>
            </a:r>
          </a:p>
          <a:p>
            <a:pPr marL="144000" indent="-144000">
              <a:spcAft>
                <a:spcPts val="600"/>
              </a:spcAft>
              <a:buFont typeface="Arial" pitchFamily="34" charset="0"/>
              <a:buChar char="•"/>
            </a:pPr>
            <a:r>
              <a:rPr lang="pt-BR" sz="1600" dirty="0"/>
              <a:t>O contrato com terminais podem mudar (joint, </a:t>
            </a:r>
            <a:r>
              <a:rPr lang="pt-BR" sz="1600" dirty="0" err="1"/>
              <a:t>etc</a:t>
            </a:r>
            <a:r>
              <a:rPr lang="pt-BR" sz="1600" dirty="0"/>
              <a:t>) </a:t>
            </a:r>
          </a:p>
          <a:p>
            <a:pPr marL="144000" indent="-144000" algn="l">
              <a:spcAft>
                <a:spcPts val="600"/>
              </a:spcAft>
              <a:buFont typeface="Arial" pitchFamily="34" charset="0"/>
              <a:buChar char="•"/>
            </a:pPr>
            <a:endParaRPr lang="pt-BR" sz="1600" dirty="0">
              <a:solidFill>
                <a:schemeClr val="tx1"/>
              </a:solidFill>
            </a:endParaRPr>
          </a:p>
        </p:txBody>
      </p:sp>
      <p:sp>
        <p:nvSpPr>
          <p:cNvPr id="39" name="Retângulo 38"/>
          <p:cNvSpPr/>
          <p:nvPr/>
        </p:nvSpPr>
        <p:spPr>
          <a:xfrm>
            <a:off x="4162744" y="4129050"/>
            <a:ext cx="5614543" cy="2684326"/>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oAutofit/>
          </a:bodyPr>
          <a:lstStyle/>
          <a:p>
            <a:pPr marL="144000" indent="-144000">
              <a:spcAft>
                <a:spcPts val="600"/>
              </a:spcAft>
              <a:buFont typeface="Arial" pitchFamily="34" charset="0"/>
              <a:buChar char="•"/>
            </a:pPr>
            <a:r>
              <a:rPr lang="pt-BR" sz="1600" dirty="0"/>
              <a:t>Poucos clientes e grandes lotes</a:t>
            </a:r>
          </a:p>
          <a:p>
            <a:pPr marL="144000" indent="-144000">
              <a:spcAft>
                <a:spcPts val="600"/>
              </a:spcAft>
              <a:buFont typeface="Arial" pitchFamily="34" charset="0"/>
              <a:buChar char="•"/>
            </a:pPr>
            <a:r>
              <a:rPr lang="pt-BR" sz="1600" dirty="0"/>
              <a:t>Deadlines para recebimento de carga são flexíveis </a:t>
            </a:r>
          </a:p>
          <a:p>
            <a:pPr marL="144000" indent="-144000">
              <a:spcAft>
                <a:spcPts val="600"/>
              </a:spcAft>
              <a:buFont typeface="Arial" pitchFamily="34" charset="0"/>
              <a:buChar char="•"/>
            </a:pPr>
            <a:r>
              <a:rPr lang="pt-BR" sz="1600" dirty="0"/>
              <a:t>Não consegue cumprir janelas de chegada</a:t>
            </a:r>
          </a:p>
          <a:p>
            <a:pPr marL="144000" indent="-144000">
              <a:spcAft>
                <a:spcPts val="600"/>
              </a:spcAft>
              <a:buFont typeface="Arial" pitchFamily="34" charset="0"/>
              <a:buChar char="•"/>
            </a:pPr>
            <a:r>
              <a:rPr lang="pt-BR" sz="1600" dirty="0"/>
              <a:t>Navio acaba em filas, mas tem certa flexibilidade do schedule</a:t>
            </a:r>
          </a:p>
          <a:p>
            <a:pPr marL="144000" indent="-144000">
              <a:spcAft>
                <a:spcPts val="600"/>
              </a:spcAft>
              <a:buFont typeface="Arial" pitchFamily="34" charset="0"/>
              <a:buChar char="•"/>
            </a:pPr>
            <a:r>
              <a:rPr lang="pt-BR" sz="1600" dirty="0"/>
              <a:t>Operação portuária é especializada </a:t>
            </a:r>
          </a:p>
          <a:p>
            <a:pPr marL="144000" indent="-144000">
              <a:spcAft>
                <a:spcPts val="600"/>
              </a:spcAft>
              <a:buFont typeface="Arial" pitchFamily="34" charset="0"/>
              <a:buChar char="•"/>
            </a:pPr>
            <a:r>
              <a:rPr lang="pt-BR" sz="1600" dirty="0"/>
              <a:t>Contratos são de longo prazo com operadores</a:t>
            </a:r>
            <a:endParaRPr lang="pt-BR" sz="1600" dirty="0">
              <a:solidFill>
                <a:schemeClr val="tx1"/>
              </a:solidFill>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59" y="1110643"/>
            <a:ext cx="3980923" cy="263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77" y="4129050"/>
            <a:ext cx="3969597" cy="2661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Conector reto 21"/>
          <p:cNvCxnSpPr/>
          <p:nvPr/>
        </p:nvCxnSpPr>
        <p:spPr>
          <a:xfrm>
            <a:off x="187759" y="1032250"/>
            <a:ext cx="9588983"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187758" y="764704"/>
            <a:ext cx="3612319" cy="267546"/>
          </a:xfrm>
          <a:prstGeom prst="rect">
            <a:avLst/>
          </a:prstGeom>
          <a:noFill/>
          <a:ln>
            <a:noFill/>
          </a:ln>
        </p:spPr>
        <p:txBody>
          <a:bodyPr wrap="square" lIns="72000" tIns="36000" rIns="72000" bIns="36000" rtlCol="0" anchor="t">
            <a:noAutofit/>
          </a:bodyPr>
          <a:lstStyle/>
          <a:p>
            <a:pPr>
              <a:spcAft>
                <a:spcPts val="600"/>
              </a:spcAft>
            </a:pPr>
            <a:r>
              <a:rPr lang="pt-BR" sz="1600" b="1" dirty="0"/>
              <a:t>Containers (impacto nos terminais)</a:t>
            </a:r>
          </a:p>
        </p:txBody>
      </p:sp>
      <p:cxnSp>
        <p:nvCxnSpPr>
          <p:cNvPr id="43" name="Conector reto 42"/>
          <p:cNvCxnSpPr/>
          <p:nvPr/>
        </p:nvCxnSpPr>
        <p:spPr>
          <a:xfrm>
            <a:off x="187758" y="4077072"/>
            <a:ext cx="9588983"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4" name="CaixaDeTexto 43"/>
          <p:cNvSpPr txBox="1"/>
          <p:nvPr/>
        </p:nvSpPr>
        <p:spPr>
          <a:xfrm>
            <a:off x="187758" y="3799229"/>
            <a:ext cx="5700552" cy="277843"/>
          </a:xfrm>
          <a:prstGeom prst="rect">
            <a:avLst/>
          </a:prstGeom>
          <a:noFill/>
          <a:ln>
            <a:noFill/>
          </a:ln>
        </p:spPr>
        <p:txBody>
          <a:bodyPr wrap="square" lIns="72000" tIns="36000" rIns="72000" bIns="36000" rtlCol="0" anchor="t">
            <a:noAutofit/>
          </a:bodyPr>
          <a:lstStyle/>
          <a:p>
            <a:pPr>
              <a:spcAft>
                <a:spcPts val="600"/>
              </a:spcAft>
            </a:pPr>
            <a:r>
              <a:rPr lang="pt-BR" sz="1600" b="1" dirty="0" err="1"/>
              <a:t>Ro-Ro</a:t>
            </a:r>
            <a:r>
              <a:rPr lang="pt-BR" sz="1600" b="1" dirty="0"/>
              <a:t>  e  cargas de projeto (impacto nos </a:t>
            </a:r>
            <a:r>
              <a:rPr lang="pt-BR" sz="1600" b="1" dirty="0" err="1"/>
              <a:t>termnais</a:t>
            </a:r>
            <a:r>
              <a:rPr lang="pt-BR" sz="1600" b="1" dirty="0"/>
              <a:t>)</a:t>
            </a:r>
          </a:p>
        </p:txBody>
      </p:sp>
      <p:graphicFrame>
        <p:nvGraphicFramePr>
          <p:cNvPr id="5" name="Objeto 4"/>
          <p:cNvGraphicFramePr>
            <a:graphicFrameLocks/>
          </p:cNvGraphicFramePr>
          <p:nvPr>
            <p:extLst>
              <p:ext uri="{D42A27DB-BD31-4B8C-83A1-F6EECF244321}">
                <p14:modId xmlns:p14="http://schemas.microsoft.com/office/powerpoint/2010/main" val="2340812215"/>
              </p:ext>
            </p:extLst>
          </p:nvPr>
        </p:nvGraphicFramePr>
        <p:xfrm>
          <a:off x="8912647" y="2708920"/>
          <a:ext cx="936103" cy="1368152"/>
        </p:xfrm>
        <a:graphic>
          <a:graphicData uri="http://schemas.openxmlformats.org/presentationml/2006/ole">
            <mc:AlternateContent xmlns:mc="http://schemas.openxmlformats.org/markup-compatibility/2006">
              <mc:Choice xmlns:v="urn:schemas-microsoft-com:vml" Requires="v">
                <p:oleObj name="Clip" r:id="rId4" imgW="2309813" imgH="3176588" progId="">
                  <p:embed/>
                </p:oleObj>
              </mc:Choice>
              <mc:Fallback>
                <p:oleObj name="Clip" r:id="rId4" imgW="2309813" imgH="3176588" progId="">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2647" y="2708920"/>
                        <a:ext cx="936103" cy="1368152"/>
                      </a:xfrm>
                      <a:prstGeom prst="rect">
                        <a:avLst/>
                      </a:prstGeom>
                      <a:noFill/>
                      <a:ln>
                        <a:noFill/>
                      </a:ln>
                    </p:spPr>
                  </p:pic>
                </p:oleObj>
              </mc:Fallback>
            </mc:AlternateContent>
          </a:graphicData>
        </a:graphic>
      </p:graphicFrame>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47</a:t>
            </a:fld>
            <a:endParaRPr lang="pt-BR" sz="600" noProof="0"/>
          </a:p>
        </p:txBody>
      </p:sp>
    </p:spTree>
    <p:extLst>
      <p:ext uri="{BB962C8B-B14F-4D97-AF65-F5344CB8AC3E}">
        <p14:creationId xmlns:p14="http://schemas.microsoft.com/office/powerpoint/2010/main" val="1547889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pPr>
              <a:spcAft>
                <a:spcPts val="600"/>
              </a:spcAft>
            </a:pPr>
            <a:r>
              <a:rPr lang="pt-BR" dirty="0"/>
              <a:t>Para entender a situação atual do mercado LINER precisamos entender o contexto passado (1/2)</a:t>
            </a:r>
            <a:endParaRPr lang="pt-BR" dirty="0">
              <a:solidFill>
                <a:schemeClr val="tx1"/>
              </a:solidFill>
            </a:endParaRPr>
          </a:p>
        </p:txBody>
      </p:sp>
      <p:grpSp>
        <p:nvGrpSpPr>
          <p:cNvPr id="4" name="Grupo 3"/>
          <p:cNvGrpSpPr/>
          <p:nvPr/>
        </p:nvGrpSpPr>
        <p:grpSpPr>
          <a:xfrm>
            <a:off x="1484553" y="2979439"/>
            <a:ext cx="7212069" cy="3329881"/>
            <a:chOff x="1567830" y="2979439"/>
            <a:chExt cx="7212069" cy="3329881"/>
          </a:xfrm>
        </p:grpSpPr>
        <p:sp>
          <p:nvSpPr>
            <p:cNvPr id="16" name="CaixaDeTexto 15"/>
            <p:cNvSpPr txBox="1"/>
            <p:nvPr/>
          </p:nvSpPr>
          <p:spPr>
            <a:xfrm>
              <a:off x="1767155" y="4674647"/>
              <a:ext cx="2643283" cy="360040"/>
            </a:xfrm>
            <a:prstGeom prst="roundRect">
              <a:avLst/>
            </a:prstGeom>
            <a:solidFill>
              <a:schemeClr val="accent6"/>
            </a:solidFill>
            <a:ln>
              <a:solidFill>
                <a:srgbClr val="003090"/>
              </a:solidFill>
            </a:ln>
          </p:spPr>
          <p:txBody>
            <a:bodyPr wrap="square" lIns="72000" tIns="36000" rIns="72000" bIns="36000" rtlCol="0" anchor="ctr">
              <a:noAutofit/>
            </a:bodyPr>
            <a:lstStyle/>
            <a:p>
              <a:pPr algn="ctr">
                <a:spcAft>
                  <a:spcPts val="600"/>
                </a:spcAft>
              </a:pPr>
              <a:r>
                <a:rPr lang="pt-BR" sz="1600" b="1" dirty="0">
                  <a:solidFill>
                    <a:schemeClr val="accent1">
                      <a:lumMod val="50000"/>
                    </a:schemeClr>
                  </a:solidFill>
                </a:rPr>
                <a:t>Mercado desregulado</a:t>
              </a:r>
            </a:p>
          </p:txBody>
        </p:sp>
        <p:sp>
          <p:nvSpPr>
            <p:cNvPr id="17" name="CaixaDeTexto 16"/>
            <p:cNvSpPr txBox="1"/>
            <p:nvPr/>
          </p:nvSpPr>
          <p:spPr>
            <a:xfrm>
              <a:off x="5971587" y="4184712"/>
              <a:ext cx="2535356" cy="360040"/>
            </a:xfrm>
            <a:prstGeom prst="roundRect">
              <a:avLst/>
            </a:prstGeom>
            <a:solidFill>
              <a:schemeClr val="accent6"/>
            </a:solidFill>
            <a:ln>
              <a:solidFill>
                <a:srgbClr val="C00000"/>
              </a:solidFill>
            </a:ln>
          </p:spPr>
          <p:txBody>
            <a:bodyPr wrap="square" lIns="72000" tIns="36000" rIns="72000" bIns="36000" rtlCol="0" anchor="ctr">
              <a:noAutofit/>
            </a:bodyPr>
            <a:lstStyle>
              <a:defPPr>
                <a:defRPr lang="en-US"/>
              </a:defPPr>
              <a:lvl1pPr algn="ctr">
                <a:spcAft>
                  <a:spcPts val="600"/>
                </a:spcAft>
                <a:defRPr sz="1600" b="1">
                  <a:solidFill>
                    <a:schemeClr val="accent3">
                      <a:lumMod val="50000"/>
                    </a:schemeClr>
                  </a:solidFill>
                </a:defRPr>
              </a:lvl1pPr>
            </a:lstStyle>
            <a:p>
              <a:r>
                <a:rPr lang="pt-BR" dirty="0"/>
                <a:t>Cartelização</a:t>
              </a:r>
            </a:p>
          </p:txBody>
        </p:sp>
        <p:sp>
          <p:nvSpPr>
            <p:cNvPr id="18" name="CaixaDeTexto 17"/>
            <p:cNvSpPr txBox="1"/>
            <p:nvPr/>
          </p:nvSpPr>
          <p:spPr>
            <a:xfrm>
              <a:off x="1567830" y="3717032"/>
              <a:ext cx="2963597" cy="722308"/>
            </a:xfrm>
            <a:prstGeom prst="rect">
              <a:avLst/>
            </a:prstGeom>
            <a:noFill/>
            <a:ln>
              <a:noFill/>
            </a:ln>
          </p:spPr>
          <p:txBody>
            <a:bodyPr wrap="square" lIns="72000" tIns="36000" rIns="72000" bIns="36000" rtlCol="0" anchor="t">
              <a:noAutofit/>
            </a:bodyPr>
            <a:lstStyle/>
            <a:p>
              <a:pPr algn="ctr">
                <a:spcAft>
                  <a:spcPts val="600"/>
                </a:spcAft>
              </a:pPr>
              <a:r>
                <a:rPr lang="pt-BR" sz="1600" dirty="0"/>
                <a:t>Competição indiscriminada</a:t>
              </a:r>
            </a:p>
            <a:p>
              <a:pPr algn="ctr">
                <a:spcAft>
                  <a:spcPts val="600"/>
                </a:spcAft>
              </a:pPr>
              <a:r>
                <a:rPr lang="pt-BR" sz="1600" dirty="0"/>
                <a:t>Guerra de fretes</a:t>
              </a:r>
            </a:p>
            <a:p>
              <a:pPr algn="ctr">
                <a:spcAft>
                  <a:spcPts val="600"/>
                </a:spcAft>
              </a:pPr>
              <a:r>
                <a:rPr lang="pt-BR" sz="1600" dirty="0"/>
                <a:t>Aniquilação dos serviços</a:t>
              </a:r>
            </a:p>
          </p:txBody>
        </p:sp>
        <p:sp>
          <p:nvSpPr>
            <p:cNvPr id="19" name="CaixaDeTexto 18"/>
            <p:cNvSpPr txBox="1"/>
            <p:nvPr/>
          </p:nvSpPr>
          <p:spPr>
            <a:xfrm>
              <a:off x="5816302" y="2979439"/>
              <a:ext cx="2963597" cy="1169641"/>
            </a:xfrm>
            <a:prstGeom prst="rect">
              <a:avLst/>
            </a:prstGeom>
            <a:noFill/>
            <a:ln>
              <a:noFill/>
            </a:ln>
          </p:spPr>
          <p:txBody>
            <a:bodyPr wrap="square" lIns="72000" tIns="36000" rIns="72000" bIns="36000" rtlCol="0" anchor="t">
              <a:noAutofit/>
            </a:bodyPr>
            <a:lstStyle/>
            <a:p>
              <a:pPr algn="ctr">
                <a:spcAft>
                  <a:spcPts val="600"/>
                </a:spcAft>
              </a:pPr>
              <a:r>
                <a:rPr lang="pt-BR" sz="1600" b="1" dirty="0"/>
                <a:t>Importância de manutenção de serviços confiáveis e regulares</a:t>
              </a:r>
            </a:p>
            <a:p>
              <a:pPr algn="ctr">
                <a:spcAft>
                  <a:spcPts val="600"/>
                </a:spcAft>
              </a:pPr>
              <a:r>
                <a:rPr lang="pt-BR" sz="1600" b="1" dirty="0"/>
                <a:t>Estabilidade de tarifas</a:t>
              </a:r>
            </a:p>
          </p:txBody>
        </p:sp>
        <p:sp>
          <p:nvSpPr>
            <p:cNvPr id="11" name="Freeform 6"/>
            <p:cNvSpPr>
              <a:spLocks/>
            </p:cNvSpPr>
            <p:nvPr/>
          </p:nvSpPr>
          <p:spPr bwMode="blackGray">
            <a:xfrm>
              <a:off x="3088797" y="4624695"/>
              <a:ext cx="4239743" cy="756479"/>
            </a:xfrm>
            <a:custGeom>
              <a:avLst/>
              <a:gdLst>
                <a:gd name="T0" fmla="*/ 2147483647 w 3615"/>
                <a:gd name="T1" fmla="*/ 2147483647 h 1183"/>
                <a:gd name="T2" fmla="*/ 2147483647 w 3615"/>
                <a:gd name="T3" fmla="*/ 2147483647 h 1183"/>
                <a:gd name="T4" fmla="*/ 2147483647 w 3615"/>
                <a:gd name="T5" fmla="*/ 2147483647 h 1183"/>
                <a:gd name="T6" fmla="*/ 2147483647 w 3615"/>
                <a:gd name="T7" fmla="*/ 2147483647 h 1183"/>
                <a:gd name="T8" fmla="*/ 2147483647 w 3615"/>
                <a:gd name="T9" fmla="*/ 2147483647 h 1183"/>
                <a:gd name="T10" fmla="*/ 2147483647 w 3615"/>
                <a:gd name="T11" fmla="*/ 2147483647 h 1183"/>
                <a:gd name="T12" fmla="*/ 2147483647 w 3615"/>
                <a:gd name="T13" fmla="*/ 0 h 1183"/>
                <a:gd name="T14" fmla="*/ 2147483647 w 3615"/>
                <a:gd name="T15" fmla="*/ 2147483647 h 1183"/>
                <a:gd name="T16" fmla="*/ 2147483647 w 3615"/>
                <a:gd name="T17" fmla="*/ 2147483647 h 1183"/>
                <a:gd name="T18" fmla="*/ 2147483647 w 3615"/>
                <a:gd name="T19" fmla="*/ 2147483647 h 1183"/>
                <a:gd name="T20" fmla="*/ 2147483647 w 3615"/>
                <a:gd name="T21" fmla="*/ 2147483647 h 1183"/>
                <a:gd name="T22" fmla="*/ 2147483647 w 3615"/>
                <a:gd name="T23" fmla="*/ 2147483647 h 1183"/>
                <a:gd name="T24" fmla="*/ 2147483647 w 3615"/>
                <a:gd name="T25" fmla="*/ 2147483647 h 1183"/>
                <a:gd name="T26" fmla="*/ 2147483647 w 3615"/>
                <a:gd name="T27" fmla="*/ 2147483647 h 1183"/>
                <a:gd name="T28" fmla="*/ 0 w 3615"/>
                <a:gd name="T29" fmla="*/ 2147483647 h 1183"/>
                <a:gd name="T30" fmla="*/ 2147483647 w 3615"/>
                <a:gd name="T31" fmla="*/ 2147483647 h 1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5"/>
                <a:gd name="T49" fmla="*/ 0 h 1183"/>
                <a:gd name="T50" fmla="*/ 3615 w 3615"/>
                <a:gd name="T51" fmla="*/ 1183 h 1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5" h="1183">
                  <a:moveTo>
                    <a:pt x="2" y="896"/>
                  </a:moveTo>
                  <a:lnTo>
                    <a:pt x="5" y="951"/>
                  </a:lnTo>
                  <a:lnTo>
                    <a:pt x="194" y="1183"/>
                  </a:lnTo>
                  <a:lnTo>
                    <a:pt x="1761" y="1095"/>
                  </a:lnTo>
                  <a:lnTo>
                    <a:pt x="1901" y="1087"/>
                  </a:lnTo>
                  <a:lnTo>
                    <a:pt x="3615" y="637"/>
                  </a:lnTo>
                  <a:lnTo>
                    <a:pt x="3614" y="0"/>
                  </a:lnTo>
                  <a:lnTo>
                    <a:pt x="3434" y="72"/>
                  </a:lnTo>
                  <a:lnTo>
                    <a:pt x="3506" y="158"/>
                  </a:lnTo>
                  <a:lnTo>
                    <a:pt x="3509" y="597"/>
                  </a:lnTo>
                  <a:lnTo>
                    <a:pt x="1828" y="1027"/>
                  </a:lnTo>
                  <a:lnTo>
                    <a:pt x="273" y="1110"/>
                  </a:lnTo>
                  <a:lnTo>
                    <a:pt x="107" y="932"/>
                  </a:lnTo>
                  <a:lnTo>
                    <a:pt x="111" y="889"/>
                  </a:lnTo>
                  <a:lnTo>
                    <a:pt x="0" y="896"/>
                  </a:lnTo>
                  <a:lnTo>
                    <a:pt x="2" y="896"/>
                  </a:lnTo>
                  <a:close/>
                </a:path>
              </a:pathLst>
            </a:custGeom>
            <a:solidFill>
              <a:schemeClr val="bg1">
                <a:lumMod val="50000"/>
              </a:schemeClr>
            </a:soli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a:p>
          </p:txBody>
        </p:sp>
        <p:sp>
          <p:nvSpPr>
            <p:cNvPr id="12" name="Freeform 7"/>
            <p:cNvSpPr>
              <a:spLocks/>
            </p:cNvSpPr>
            <p:nvPr/>
          </p:nvSpPr>
          <p:spPr bwMode="blackGray">
            <a:xfrm>
              <a:off x="1872887" y="5118225"/>
              <a:ext cx="2591515" cy="114081"/>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solidFill>
              <a:schemeClr val="bg1">
                <a:lumMod val="50000"/>
              </a:schemeClr>
            </a:soli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a:p>
          </p:txBody>
        </p:sp>
        <p:sp>
          <p:nvSpPr>
            <p:cNvPr id="13" name="Freeform 8"/>
            <p:cNvSpPr>
              <a:spLocks/>
            </p:cNvSpPr>
            <p:nvPr/>
          </p:nvSpPr>
          <p:spPr bwMode="blackGray">
            <a:xfrm>
              <a:off x="5906107" y="4602638"/>
              <a:ext cx="2591516" cy="115563"/>
            </a:xfrm>
            <a:custGeom>
              <a:avLst/>
              <a:gdLst/>
              <a:ahLst/>
              <a:cxnLst>
                <a:cxn ang="0">
                  <a:pos x="0" y="0"/>
                </a:cxn>
                <a:cxn ang="0">
                  <a:pos x="1650" y="0"/>
                </a:cxn>
                <a:cxn ang="0">
                  <a:pos x="1650" y="63"/>
                </a:cxn>
                <a:cxn ang="0">
                  <a:pos x="1506" y="138"/>
                </a:cxn>
                <a:cxn ang="0">
                  <a:pos x="1284" y="138"/>
                </a:cxn>
                <a:cxn ang="0">
                  <a:pos x="1170" y="198"/>
                </a:cxn>
                <a:cxn ang="0">
                  <a:pos x="816" y="198"/>
                </a:cxn>
                <a:cxn ang="0">
                  <a:pos x="486" y="198"/>
                </a:cxn>
                <a:cxn ang="0">
                  <a:pos x="384" y="132"/>
                </a:cxn>
                <a:cxn ang="0">
                  <a:pos x="168" y="132"/>
                </a:cxn>
                <a:cxn ang="0">
                  <a:pos x="6" y="72"/>
                </a:cxn>
                <a:cxn ang="0">
                  <a:pos x="0" y="0"/>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solidFill>
              <a:schemeClr val="bg1">
                <a:lumMod val="50000"/>
              </a:schemeClr>
            </a:soli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a:p>
          </p:txBody>
        </p:sp>
        <p:sp>
          <p:nvSpPr>
            <p:cNvPr id="14" name="Freeform 9"/>
            <p:cNvSpPr>
              <a:spLocks/>
            </p:cNvSpPr>
            <p:nvPr/>
          </p:nvSpPr>
          <p:spPr bwMode="blackGray">
            <a:xfrm>
              <a:off x="3807952" y="5292934"/>
              <a:ext cx="2817199" cy="309761"/>
            </a:xfrm>
            <a:custGeom>
              <a:avLst/>
              <a:gdLst>
                <a:gd name="T0" fmla="*/ 0 w 1674"/>
                <a:gd name="T1" fmla="*/ 2147483647 h 651"/>
                <a:gd name="T2" fmla="*/ 2147483647 w 1674"/>
                <a:gd name="T3" fmla="*/ 2147483647 h 651"/>
                <a:gd name="T4" fmla="*/ 2147483647 w 1674"/>
                <a:gd name="T5" fmla="*/ 2147483647 h 651"/>
                <a:gd name="T6" fmla="*/ 2147483647 w 1674"/>
                <a:gd name="T7" fmla="*/ 2147483647 h 651"/>
                <a:gd name="T8" fmla="*/ 2147483647 w 1674"/>
                <a:gd name="T9" fmla="*/ 2147483647 h 651"/>
                <a:gd name="T10" fmla="*/ 2147483647 w 1674"/>
                <a:gd name="T11" fmla="*/ 2147483647 h 651"/>
                <a:gd name="T12" fmla="*/ 2147483647 w 1674"/>
                <a:gd name="T13" fmla="*/ 2147483647 h 651"/>
                <a:gd name="T14" fmla="*/ 2147483647 w 1674"/>
                <a:gd name="T15" fmla="*/ 2147483647 h 651"/>
                <a:gd name="T16" fmla="*/ 2147483647 w 1674"/>
                <a:gd name="T17" fmla="*/ 2147483647 h 651"/>
                <a:gd name="T18" fmla="*/ 2147483647 w 1674"/>
                <a:gd name="T19" fmla="*/ 2147483647 h 651"/>
                <a:gd name="T20" fmla="*/ 2147483647 w 1674"/>
                <a:gd name="T21" fmla="*/ 2147483647 h 651"/>
                <a:gd name="T22" fmla="*/ 2147483647 w 1674"/>
                <a:gd name="T23" fmla="*/ 2147483647 h 651"/>
                <a:gd name="T24" fmla="*/ 2147483647 w 1674"/>
                <a:gd name="T25" fmla="*/ 2147483647 h 651"/>
                <a:gd name="T26" fmla="*/ 2147483647 w 1674"/>
                <a:gd name="T27" fmla="*/ 0 h 651"/>
                <a:gd name="T28" fmla="*/ 2147483647 w 1674"/>
                <a:gd name="T29" fmla="*/ 1458696722 h 651"/>
                <a:gd name="T30" fmla="*/ 2147483647 w 1674"/>
                <a:gd name="T31" fmla="*/ 2147483647 h 651"/>
                <a:gd name="T32" fmla="*/ 2147483647 w 1674"/>
                <a:gd name="T33" fmla="*/ 2147483647 h 651"/>
                <a:gd name="T34" fmla="*/ 2147483647 w 1674"/>
                <a:gd name="T35" fmla="*/ 2147483647 h 651"/>
                <a:gd name="T36" fmla="*/ 2147483647 w 1674"/>
                <a:gd name="T37" fmla="*/ 2147483647 h 651"/>
                <a:gd name="T38" fmla="*/ 2147483647 w 1674"/>
                <a:gd name="T39" fmla="*/ 2147483647 h 651"/>
                <a:gd name="T40" fmla="*/ 2147483647 w 1674"/>
                <a:gd name="T41" fmla="*/ 2147483647 h 651"/>
                <a:gd name="T42" fmla="*/ 2147483647 w 1674"/>
                <a:gd name="T43" fmla="*/ 2147483647 h 651"/>
                <a:gd name="T44" fmla="*/ 2147483647 w 1674"/>
                <a:gd name="T45" fmla="*/ 2147483647 h 651"/>
                <a:gd name="T46" fmla="*/ 2147483647 w 1674"/>
                <a:gd name="T47" fmla="*/ 2147483647 h 651"/>
                <a:gd name="T48" fmla="*/ 0 w 1674"/>
                <a:gd name="T49" fmla="*/ 2147483647 h 651"/>
                <a:gd name="T50" fmla="*/ 0 w 1674"/>
                <a:gd name="T51" fmla="*/ 2147483647 h 6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4"/>
                <a:gd name="T79" fmla="*/ 0 h 651"/>
                <a:gd name="T80" fmla="*/ 1674 w 1674"/>
                <a:gd name="T81" fmla="*/ 651 h 6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solidFill>
              <a:schemeClr val="bg1">
                <a:lumMod val="50000"/>
              </a:schemeClr>
            </a:solidFill>
            <a:ln w="9525">
              <a:miter lim="800000"/>
              <a:headEnd/>
              <a:tailEnd/>
            </a:ln>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flatTx/>
            </a:bodyPr>
            <a:lstStyle/>
            <a:p>
              <a:pPr algn="ctr">
                <a:spcAft>
                  <a:spcPct val="20000"/>
                </a:spcAft>
              </a:pPr>
              <a:endParaRPr lang="pt-BR"/>
            </a:p>
          </p:txBody>
        </p:sp>
        <p:sp>
          <p:nvSpPr>
            <p:cNvPr id="15" name="Oval 10"/>
            <p:cNvSpPr>
              <a:spLocks noChangeArrowheads="1"/>
            </p:cNvSpPr>
            <p:nvPr/>
          </p:nvSpPr>
          <p:spPr bwMode="blackGray">
            <a:xfrm>
              <a:off x="5192870" y="5313793"/>
              <a:ext cx="43149" cy="26668"/>
            </a:xfrm>
            <a:prstGeom prst="ellipse">
              <a:avLst/>
            </a:prstGeom>
            <a:solidFill>
              <a:schemeClr val="bg1">
                <a:lumMod val="50000"/>
              </a:schemeClr>
            </a:solidFill>
            <a:ln w="12700">
              <a:round/>
              <a:headEnd/>
              <a:tailEnd/>
            </a:ln>
            <a:effectLst/>
            <a:scene3d>
              <a:camera prst="legacyObliqueTopRight"/>
              <a:lightRig rig="legacyFlat4" dir="b"/>
            </a:scene3d>
            <a:sp3d extrusionH="36500" prstMaterial="legacyMatte">
              <a:bevelT w="13500" h="13500" prst="angle"/>
              <a:bevelB w="13500" h="13500" prst="angle"/>
              <a:extrusionClr>
                <a:srgbClr val="808080"/>
              </a:extrusionClr>
            </a:sp3d>
          </p:spPr>
          <p:txBody>
            <a:bodyPr wrap="none" anchor="ctr">
              <a:normAutofit fontScale="25000" lnSpcReduction="20000"/>
              <a:flatTx/>
            </a:bodyPr>
            <a:lstStyle/>
            <a:p>
              <a:pPr algn="ctr">
                <a:spcAft>
                  <a:spcPct val="20000"/>
                </a:spcAft>
                <a:defRPr/>
              </a:pPr>
              <a:endParaRPr lang="pt-BR" sz="1600">
                <a:effectLst>
                  <a:outerShdw blurRad="38100" dist="38100" dir="2700000" algn="tl">
                    <a:srgbClr val="000000"/>
                  </a:outerShdw>
                </a:effectLst>
              </a:endParaRPr>
            </a:p>
          </p:txBody>
        </p:sp>
        <p:sp>
          <p:nvSpPr>
            <p:cNvPr id="25" name="Seta dobrada 24"/>
            <p:cNvSpPr/>
            <p:nvPr/>
          </p:nvSpPr>
          <p:spPr bwMode="blackWhite">
            <a:xfrm rot="10800000">
              <a:off x="6578165" y="4112646"/>
              <a:ext cx="1247400" cy="2131393"/>
            </a:xfrm>
            <a:prstGeom prst="bentArrow">
              <a:avLst>
                <a:gd name="adj1" fmla="val 23624"/>
                <a:gd name="adj2" fmla="val 19000"/>
                <a:gd name="adj3" fmla="val 24333"/>
                <a:gd name="adj4" fmla="val 75667"/>
              </a:avLst>
            </a:prstGeom>
            <a:gradFill flip="none" rotWithShape="1">
              <a:gsLst>
                <a:gs pos="0">
                  <a:schemeClr val="accent4">
                    <a:alpha val="0"/>
                  </a:schemeClr>
                </a:gs>
                <a:gs pos="100000">
                  <a:schemeClr val="accent3"/>
                </a:gs>
              </a:gsLst>
              <a:lin ang="16200000" scaled="0"/>
              <a:tileRect/>
            </a:gradFill>
            <a:ln w="9525">
              <a:noFill/>
              <a:round/>
              <a:headEnd/>
              <a:tailEnd/>
            </a:ln>
            <a:effectLst/>
          </p:spPr>
          <p:txBody>
            <a:bodyPr rtlCol="0" anchor="ctr"/>
            <a:lstStyle/>
            <a:p>
              <a:pPr marL="111125" indent="-111125" algn="l">
                <a:spcBef>
                  <a:spcPct val="0"/>
                </a:spcBef>
                <a:spcAft>
                  <a:spcPct val="20000"/>
                </a:spcAft>
                <a:buFontTx/>
                <a:buChar char="•"/>
              </a:pPr>
              <a:endParaRPr lang="pt-BR" b="0">
                <a:solidFill>
                  <a:schemeClr val="tx1"/>
                </a:solidFill>
              </a:endParaRPr>
            </a:p>
          </p:txBody>
        </p:sp>
        <p:sp>
          <p:nvSpPr>
            <p:cNvPr id="24" name="CaixaDeTexto 23"/>
            <p:cNvSpPr txBox="1"/>
            <p:nvPr/>
          </p:nvSpPr>
          <p:spPr>
            <a:xfrm>
              <a:off x="3807952" y="5667976"/>
              <a:ext cx="2770212" cy="641344"/>
            </a:xfrm>
            <a:prstGeom prst="ribbon2">
              <a:avLst>
                <a:gd name="adj1" fmla="val 16667"/>
                <a:gd name="adj2" fmla="val 75000"/>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defPPr>
                <a:defRPr lang="en-US"/>
              </a:defPPr>
              <a:lvl1pPr algn="ctr">
                <a:spcAft>
                  <a:spcPts val="600"/>
                </a:spcAft>
                <a:defRPr sz="1200"/>
              </a:lvl1pPr>
            </a:lstStyle>
            <a:p>
              <a:r>
                <a:rPr lang="pt-BR" sz="1600" b="1" dirty="0"/>
                <a:t>Conferências de frete</a:t>
              </a:r>
            </a:p>
          </p:txBody>
        </p:sp>
      </p:grpSp>
      <p:sp>
        <p:nvSpPr>
          <p:cNvPr id="22" name="Triângulo isósceles 21"/>
          <p:cNvSpPr/>
          <p:nvPr/>
        </p:nvSpPr>
        <p:spPr>
          <a:xfrm rot="10800000">
            <a:off x="2348870" y="2852936"/>
            <a:ext cx="5483434" cy="233422"/>
          </a:xfrm>
          <a:prstGeom prst="triangle">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spcAft>
                <a:spcPts val="600"/>
              </a:spcAft>
              <a:buFont typeface="Arial" pitchFamily="34" charset="0"/>
              <a:buChar char="•"/>
            </a:pPr>
            <a:endParaRPr lang="pt-BR" dirty="0">
              <a:solidFill>
                <a:prstClr val="black"/>
              </a:solidFill>
            </a:endParaRPr>
          </a:p>
        </p:txBody>
      </p:sp>
      <p:sp>
        <p:nvSpPr>
          <p:cNvPr id="20" name="CaixaDeTexto 19"/>
          <p:cNvSpPr txBox="1"/>
          <p:nvPr/>
        </p:nvSpPr>
        <p:spPr>
          <a:xfrm>
            <a:off x="1778219" y="1519978"/>
            <a:ext cx="6624736" cy="1046156"/>
          </a:xfrm>
          <a:prstGeom prst="roundRect">
            <a:avLst/>
          </a:prstGeom>
          <a:solidFill>
            <a:schemeClr val="accent6"/>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defPPr>
              <a:defRPr lang="en-US"/>
            </a:defPPr>
            <a:lvl1pPr marL="144000" indent="-144000">
              <a:spcAft>
                <a:spcPts val="1800"/>
              </a:spcAft>
              <a:buFont typeface="Arial" pitchFamily="34" charset="0"/>
              <a:buChar char="•"/>
              <a:defRPr sz="1600" i="1"/>
            </a:lvl1pPr>
          </a:lstStyle>
          <a:p>
            <a:pPr>
              <a:spcAft>
                <a:spcPts val="0"/>
              </a:spcAft>
            </a:pPr>
            <a:r>
              <a:rPr lang="pt-BR" sz="1400" b="1" i="0" dirty="0"/>
              <a:t>Aumento da oferta desproporcional ao aumento de demanda</a:t>
            </a:r>
          </a:p>
          <a:p>
            <a:pPr>
              <a:spcAft>
                <a:spcPts val="0"/>
              </a:spcAft>
            </a:pPr>
            <a:r>
              <a:rPr lang="pt-BR" sz="1400" b="1" i="0" dirty="0"/>
              <a:t>Tráfegos são desbalanceados</a:t>
            </a:r>
          </a:p>
          <a:p>
            <a:pPr>
              <a:spcAft>
                <a:spcPts val="0"/>
              </a:spcAft>
            </a:pPr>
            <a:r>
              <a:rPr lang="pt-BR" sz="1400" b="1" i="0" dirty="0"/>
              <a:t>Altas barreiras de entrada </a:t>
            </a:r>
            <a:r>
              <a:rPr lang="pt-BR" sz="1400" i="0" dirty="0"/>
              <a:t>(investimentos e inércia para desenvolvimento de base de clientes - pulverizado/diversificada)</a:t>
            </a:r>
          </a:p>
        </p:txBody>
      </p:sp>
      <p:sp>
        <p:nvSpPr>
          <p:cNvPr id="3" name="CaixaDeTexto 2"/>
          <p:cNvSpPr txBox="1"/>
          <p:nvPr/>
        </p:nvSpPr>
        <p:spPr>
          <a:xfrm>
            <a:off x="1695044" y="853991"/>
            <a:ext cx="6829098" cy="288032"/>
          </a:xfrm>
          <a:prstGeom prst="rect">
            <a:avLst/>
          </a:prstGeom>
          <a:noFill/>
          <a:ln>
            <a:noFill/>
          </a:ln>
        </p:spPr>
        <p:txBody>
          <a:bodyPr wrap="square" lIns="72000" tIns="36000" rIns="72000" bIns="36000" rtlCol="0" anchor="t">
            <a:noAutofit/>
          </a:bodyPr>
          <a:lstStyle/>
          <a:p>
            <a:pPr algn="ctr">
              <a:spcAft>
                <a:spcPts val="600"/>
              </a:spcAft>
            </a:pPr>
            <a:r>
              <a:rPr lang="pt-BR" sz="1600" dirty="0"/>
              <a:t>Além dos fatores inerentes do balanceamento entre oferta e demanda, o segmento </a:t>
            </a:r>
            <a:r>
              <a:rPr lang="pt-BR" sz="1600" dirty="0" err="1"/>
              <a:t>liner</a:t>
            </a:r>
            <a:r>
              <a:rPr lang="pt-BR" sz="1600" dirty="0"/>
              <a:t> ainda apresenta algumas peculiaridades: </a:t>
            </a:r>
          </a:p>
        </p:txBody>
      </p:sp>
      <p:sp>
        <p:nvSpPr>
          <p:cNvPr id="5" name="Espaço Reservado para Número de Slide 4"/>
          <p:cNvSpPr>
            <a:spLocks noGrp="1"/>
          </p:cNvSpPr>
          <p:nvPr>
            <p:ph type="sldNum" sz="quarter" idx="10"/>
          </p:nvPr>
        </p:nvSpPr>
        <p:spPr/>
        <p:txBody>
          <a:bodyPr/>
          <a:lstStyle/>
          <a:p>
            <a:pPr>
              <a:defRPr/>
            </a:pPr>
            <a:fld id="{B66251D2-9488-44CD-87B4-F793A73C4A01}" type="slidenum">
              <a:rPr lang="pt-BR" noProof="0" smtClean="0"/>
              <a:pPr>
                <a:defRPr/>
              </a:pPr>
              <a:t>48</a:t>
            </a:fld>
            <a:endParaRPr lang="pt-BR" sz="600" noProof="0"/>
          </a:p>
        </p:txBody>
      </p:sp>
    </p:spTree>
    <p:extLst>
      <p:ext uri="{BB962C8B-B14F-4D97-AF65-F5344CB8AC3E}">
        <p14:creationId xmlns:p14="http://schemas.microsoft.com/office/powerpoint/2010/main" val="3528508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de cantos arredondados 28"/>
          <p:cNvSpPr/>
          <p:nvPr/>
        </p:nvSpPr>
        <p:spPr>
          <a:xfrm>
            <a:off x="2436317" y="692696"/>
            <a:ext cx="7340425" cy="1817332"/>
          </a:xfrm>
          <a:prstGeom prst="round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533400" indent="-266700">
              <a:spcAft>
                <a:spcPts val="600"/>
              </a:spcAft>
              <a:buFont typeface="Arial" pitchFamily="34" charset="0"/>
              <a:buChar char="•"/>
            </a:pPr>
            <a:r>
              <a:rPr lang="pt-BR" sz="1600" dirty="0"/>
              <a:t>Pool de armadores na mesma rota dividindo receitas e custos</a:t>
            </a:r>
          </a:p>
          <a:p>
            <a:pPr marL="533400" indent="-266700">
              <a:spcAft>
                <a:spcPts val="600"/>
              </a:spcAft>
              <a:buFont typeface="Arial" pitchFamily="34" charset="0"/>
              <a:buChar char="•"/>
            </a:pPr>
            <a:r>
              <a:rPr lang="pt-BR" sz="1600" dirty="0"/>
              <a:t>Tarifa comum a todos usuários</a:t>
            </a:r>
          </a:p>
          <a:p>
            <a:pPr marL="533400" indent="-266700">
              <a:spcAft>
                <a:spcPts val="600"/>
              </a:spcAft>
              <a:buFont typeface="Arial" pitchFamily="34" charset="0"/>
              <a:buChar char="•"/>
            </a:pPr>
            <a:r>
              <a:rPr lang="pt-BR" sz="1600" dirty="0"/>
              <a:t>Controle unilateral da oferta de capacidade</a:t>
            </a:r>
          </a:p>
          <a:p>
            <a:pPr marL="533400" indent="-266700">
              <a:spcAft>
                <a:spcPts val="600"/>
              </a:spcAft>
              <a:buFont typeface="Arial" pitchFamily="34" charset="0"/>
              <a:buChar char="•"/>
            </a:pPr>
            <a:r>
              <a:rPr lang="pt-BR" sz="1600" dirty="0"/>
              <a:t>Mecanismos de fidelização dos clientes por rebates</a:t>
            </a:r>
          </a:p>
          <a:p>
            <a:pPr marL="533400" indent="-266700">
              <a:spcAft>
                <a:spcPts val="600"/>
              </a:spcAft>
              <a:buFont typeface="Arial" pitchFamily="34" charset="0"/>
              <a:buChar char="•"/>
            </a:pPr>
            <a:r>
              <a:rPr lang="pt-BR" sz="1600" dirty="0"/>
              <a:t>Práticas predatórias  (“</a:t>
            </a:r>
            <a:r>
              <a:rPr lang="pt-BR" sz="1600" dirty="0" err="1"/>
              <a:t>fighting-ships</a:t>
            </a:r>
            <a:r>
              <a:rPr lang="pt-BR" sz="1600" dirty="0"/>
              <a:t>”) contra novos entrantes (“outsiders”)</a:t>
            </a:r>
          </a:p>
        </p:txBody>
      </p:sp>
      <p:sp>
        <p:nvSpPr>
          <p:cNvPr id="13" name="Texto explicativo retangular 12"/>
          <p:cNvSpPr/>
          <p:nvPr>
            <p:custDataLst>
              <p:tags r:id="rId1"/>
            </p:custDataLst>
          </p:nvPr>
        </p:nvSpPr>
        <p:spPr>
          <a:xfrm>
            <a:off x="55662" y="2960976"/>
            <a:ext cx="1442639" cy="2834635"/>
          </a:xfrm>
          <a:prstGeom prst="wedgeRectCallout">
            <a:avLst>
              <a:gd name="adj1" fmla="val -26960"/>
              <a:gd name="adj2" fmla="val 60968"/>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r>
              <a:rPr lang="pt-BR" sz="1400" b="1" dirty="0">
                <a:solidFill>
                  <a:prstClr val="black"/>
                </a:solidFill>
              </a:rPr>
              <a:t>Primeira conferência de fretes UK/</a:t>
            </a:r>
            <a:r>
              <a:rPr lang="pt-BR" sz="1400" b="1" dirty="0" err="1">
                <a:solidFill>
                  <a:prstClr val="black"/>
                </a:solidFill>
              </a:rPr>
              <a:t>Calcutta</a:t>
            </a:r>
            <a:r>
              <a:rPr lang="pt-BR" sz="1400" b="1" dirty="0">
                <a:solidFill>
                  <a:prstClr val="black"/>
                </a:solidFill>
              </a:rPr>
              <a:t> </a:t>
            </a:r>
          </a:p>
          <a:p>
            <a:br>
              <a:rPr lang="pt-BR" sz="1400" b="1" dirty="0">
                <a:solidFill>
                  <a:prstClr val="black"/>
                </a:solidFill>
              </a:rPr>
            </a:br>
            <a:r>
              <a:rPr lang="pt-BR" sz="1200" b="1" dirty="0">
                <a:solidFill>
                  <a:prstClr val="black"/>
                </a:solidFill>
              </a:rPr>
              <a:t>Reabertura do canal de Suez leva a aumento de oferta e  competição predatória</a:t>
            </a:r>
          </a:p>
          <a:p>
            <a:endParaRPr lang="pt-BR" sz="1200" b="1" dirty="0">
              <a:solidFill>
                <a:prstClr val="black"/>
              </a:solidFill>
            </a:endParaRPr>
          </a:p>
          <a:p>
            <a:endParaRPr lang="pt-BR" sz="1200" b="1" dirty="0">
              <a:solidFill>
                <a:prstClr val="black"/>
              </a:solidFill>
            </a:endParaRPr>
          </a:p>
        </p:txBody>
      </p:sp>
      <p:sp>
        <p:nvSpPr>
          <p:cNvPr id="16" name="Texto explicativo retangular 15"/>
          <p:cNvSpPr/>
          <p:nvPr/>
        </p:nvSpPr>
        <p:spPr>
          <a:xfrm>
            <a:off x="1639838" y="2960976"/>
            <a:ext cx="2199042" cy="2040382"/>
          </a:xfrm>
          <a:prstGeom prst="wedgeRectCallout">
            <a:avLst>
              <a:gd name="adj1" fmla="val -19756"/>
              <a:gd name="adj2" fmla="val 108620"/>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spcAft>
                <a:spcPts val="600"/>
              </a:spcAft>
            </a:pPr>
            <a:r>
              <a:rPr lang="pt-BR" sz="1400" b="1" dirty="0">
                <a:solidFill>
                  <a:prstClr val="black"/>
                </a:solidFill>
              </a:rPr>
              <a:t>Código de conduta da UNCTAD</a:t>
            </a:r>
          </a:p>
          <a:p>
            <a:pPr>
              <a:spcAft>
                <a:spcPts val="600"/>
              </a:spcAft>
            </a:pPr>
            <a:r>
              <a:rPr lang="pt-BR" sz="1200" b="1" dirty="0">
                <a:solidFill>
                  <a:prstClr val="black"/>
                </a:solidFill>
              </a:rPr>
              <a:t>Cria reserva de mercado com a participação e prescrição de carga às empresas de nações em desenvolvimento</a:t>
            </a:r>
            <a:endParaRPr lang="pt-BR" sz="1400" b="1" dirty="0">
              <a:solidFill>
                <a:prstClr val="black"/>
              </a:solidFill>
            </a:endParaRPr>
          </a:p>
        </p:txBody>
      </p:sp>
      <p:sp>
        <p:nvSpPr>
          <p:cNvPr id="17" name="Texto explicativo retangular 16"/>
          <p:cNvSpPr/>
          <p:nvPr>
            <p:custDataLst>
              <p:tags r:id="rId2"/>
            </p:custDataLst>
          </p:nvPr>
        </p:nvSpPr>
        <p:spPr>
          <a:xfrm>
            <a:off x="5458742" y="2960976"/>
            <a:ext cx="1277320" cy="2883940"/>
          </a:xfrm>
          <a:prstGeom prst="wedgeRectCallout">
            <a:avLst>
              <a:gd name="adj1" fmla="val -33207"/>
              <a:gd name="adj2" fmla="val 62380"/>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spcAft>
                <a:spcPts val="600"/>
              </a:spcAft>
            </a:pPr>
            <a:r>
              <a:rPr lang="pt-BR" sz="1400" b="1" dirty="0">
                <a:solidFill>
                  <a:prstClr val="black"/>
                </a:solidFill>
              </a:rPr>
              <a:t>EC 4056/86</a:t>
            </a:r>
          </a:p>
          <a:p>
            <a:pPr>
              <a:spcAft>
                <a:spcPts val="600"/>
              </a:spcAft>
            </a:pPr>
            <a:endParaRPr lang="pt-BR" sz="1400" b="1" dirty="0">
              <a:solidFill>
                <a:prstClr val="black"/>
              </a:solidFill>
            </a:endParaRPr>
          </a:p>
          <a:p>
            <a:pPr>
              <a:spcAft>
                <a:spcPts val="600"/>
              </a:spcAft>
            </a:pPr>
            <a:r>
              <a:rPr lang="pt-BR" sz="1200" b="1" dirty="0">
                <a:solidFill>
                  <a:prstClr val="black"/>
                </a:solidFill>
              </a:rPr>
              <a:t>UE reconhece e permite exceções em bloco para leis “</a:t>
            </a:r>
            <a:r>
              <a:rPr lang="pt-BR" sz="1200" b="1" dirty="0" err="1">
                <a:solidFill>
                  <a:prstClr val="black"/>
                </a:solidFill>
              </a:rPr>
              <a:t>anti-trust</a:t>
            </a:r>
            <a:r>
              <a:rPr lang="pt-BR" sz="1200" b="1" dirty="0">
                <a:solidFill>
                  <a:prstClr val="black"/>
                </a:solidFill>
              </a:rPr>
              <a:t>” no setor </a:t>
            </a:r>
          </a:p>
          <a:p>
            <a:pPr>
              <a:spcAft>
                <a:spcPts val="600"/>
              </a:spcAft>
            </a:pPr>
            <a:endParaRPr lang="pt-BR" sz="1200" b="1" dirty="0">
              <a:solidFill>
                <a:prstClr val="black"/>
              </a:solidFill>
            </a:endParaRPr>
          </a:p>
        </p:txBody>
      </p:sp>
      <p:cxnSp>
        <p:nvCxnSpPr>
          <p:cNvPr id="19" name="Conector de seta reta 18"/>
          <p:cNvCxnSpPr/>
          <p:nvPr>
            <p:custDataLst>
              <p:tags r:id="rId3"/>
            </p:custDataLst>
          </p:nvPr>
        </p:nvCxnSpPr>
        <p:spPr>
          <a:xfrm>
            <a:off x="130245" y="6273344"/>
            <a:ext cx="9372267"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0" name="Retângulo 19"/>
          <p:cNvSpPr/>
          <p:nvPr>
            <p:custDataLst>
              <p:tags r:id="rId4"/>
            </p:custDataLst>
          </p:nvPr>
        </p:nvSpPr>
        <p:spPr>
          <a:xfrm>
            <a:off x="15228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1875</a:t>
            </a:r>
          </a:p>
        </p:txBody>
      </p:sp>
      <p:cxnSp>
        <p:nvCxnSpPr>
          <p:cNvPr id="21" name="Conector reto 20"/>
          <p:cNvCxnSpPr/>
          <p:nvPr>
            <p:custDataLst>
              <p:tags r:id="rId5"/>
            </p:custDataLst>
          </p:nvPr>
        </p:nvCxnSpPr>
        <p:spPr>
          <a:xfrm>
            <a:off x="418277" y="6142782"/>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6" name="Retângulo 35"/>
          <p:cNvSpPr/>
          <p:nvPr>
            <p:custDataLst>
              <p:tags r:id="rId6"/>
            </p:custDataLst>
          </p:nvPr>
        </p:nvSpPr>
        <p:spPr>
          <a:xfrm>
            <a:off x="81543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a:t>
            </a:r>
          </a:p>
        </p:txBody>
      </p:sp>
      <p:sp>
        <p:nvSpPr>
          <p:cNvPr id="37" name="Retângulo 36"/>
          <p:cNvSpPr/>
          <p:nvPr>
            <p:custDataLst>
              <p:tags r:id="rId7"/>
            </p:custDataLst>
          </p:nvPr>
        </p:nvSpPr>
        <p:spPr>
          <a:xfrm>
            <a:off x="212596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a:t>
            </a:r>
          </a:p>
        </p:txBody>
      </p:sp>
      <p:sp>
        <p:nvSpPr>
          <p:cNvPr id="38" name="Retângulo 37"/>
          <p:cNvSpPr/>
          <p:nvPr>
            <p:custDataLst>
              <p:tags r:id="rId8"/>
            </p:custDataLst>
          </p:nvPr>
        </p:nvSpPr>
        <p:spPr>
          <a:xfrm>
            <a:off x="5576722" y="677740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a:t>
            </a:r>
          </a:p>
        </p:txBody>
      </p:sp>
      <p:sp>
        <p:nvSpPr>
          <p:cNvPr id="42" name="Retângulo 41"/>
          <p:cNvSpPr/>
          <p:nvPr>
            <p:custDataLst>
              <p:tags r:id="rId9"/>
            </p:custDataLst>
          </p:nvPr>
        </p:nvSpPr>
        <p:spPr>
          <a:xfrm>
            <a:off x="534831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1986</a:t>
            </a:r>
          </a:p>
        </p:txBody>
      </p:sp>
      <p:cxnSp>
        <p:nvCxnSpPr>
          <p:cNvPr id="43" name="Conector reto 42"/>
          <p:cNvCxnSpPr/>
          <p:nvPr>
            <p:custDataLst>
              <p:tags r:id="rId10"/>
            </p:custDataLst>
          </p:nvPr>
        </p:nvCxnSpPr>
        <p:spPr>
          <a:xfrm>
            <a:off x="5643540" y="6021392"/>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4" name="Retângulo 43"/>
          <p:cNvSpPr/>
          <p:nvPr>
            <p:custDataLst>
              <p:tags r:id="rId11"/>
            </p:custDataLst>
          </p:nvPr>
        </p:nvSpPr>
        <p:spPr>
          <a:xfrm>
            <a:off x="7220518"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1998</a:t>
            </a:r>
          </a:p>
        </p:txBody>
      </p:sp>
      <p:cxnSp>
        <p:nvCxnSpPr>
          <p:cNvPr id="45" name="Conector reto 44"/>
          <p:cNvCxnSpPr/>
          <p:nvPr>
            <p:custDataLst>
              <p:tags r:id="rId12"/>
            </p:custDataLst>
          </p:nvPr>
        </p:nvCxnSpPr>
        <p:spPr>
          <a:xfrm>
            <a:off x="7493531" y="6142782"/>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Conector reto 50"/>
          <p:cNvCxnSpPr/>
          <p:nvPr>
            <p:custDataLst>
              <p:tags r:id="rId13"/>
            </p:custDataLst>
          </p:nvPr>
        </p:nvCxnSpPr>
        <p:spPr>
          <a:xfrm>
            <a:off x="2272347" y="6142782"/>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2" name="Retângulo 51"/>
          <p:cNvSpPr/>
          <p:nvPr>
            <p:custDataLst>
              <p:tags r:id="rId14"/>
            </p:custDataLst>
          </p:nvPr>
        </p:nvSpPr>
        <p:spPr>
          <a:xfrm>
            <a:off x="1999878"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1974</a:t>
            </a:r>
          </a:p>
        </p:txBody>
      </p:sp>
      <p:sp>
        <p:nvSpPr>
          <p:cNvPr id="53" name="Texto explicativo retangular 52"/>
          <p:cNvSpPr/>
          <p:nvPr>
            <p:custDataLst>
              <p:tags r:id="rId15"/>
            </p:custDataLst>
          </p:nvPr>
        </p:nvSpPr>
        <p:spPr>
          <a:xfrm>
            <a:off x="1639838" y="5100259"/>
            <a:ext cx="2199041" cy="744657"/>
          </a:xfrm>
          <a:prstGeom prst="wedgeRectCallout">
            <a:avLst>
              <a:gd name="adj1" fmla="val 35186"/>
              <a:gd name="adj2" fmla="val 96984"/>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spcAft>
                <a:spcPts val="600"/>
              </a:spcAft>
            </a:pPr>
            <a:r>
              <a:rPr lang="pt-BR" sz="1200" b="1" dirty="0">
                <a:solidFill>
                  <a:prstClr val="black"/>
                </a:solidFill>
              </a:rPr>
              <a:t>Início dos  “</a:t>
            </a:r>
            <a:r>
              <a:rPr lang="pt-BR" sz="1200" b="1" dirty="0" err="1">
                <a:solidFill>
                  <a:prstClr val="black"/>
                </a:solidFill>
              </a:rPr>
              <a:t>talking</a:t>
            </a:r>
            <a:r>
              <a:rPr lang="pt-BR" sz="1200" b="1" dirty="0">
                <a:solidFill>
                  <a:prstClr val="black"/>
                </a:solidFill>
              </a:rPr>
              <a:t> </a:t>
            </a:r>
            <a:r>
              <a:rPr lang="pt-BR" sz="1200" b="1" dirty="0" err="1">
                <a:solidFill>
                  <a:prstClr val="black"/>
                </a:solidFill>
              </a:rPr>
              <a:t>agreements</a:t>
            </a:r>
            <a:r>
              <a:rPr lang="pt-BR" sz="1200" b="1" dirty="0">
                <a:solidFill>
                  <a:prstClr val="black"/>
                </a:solidFill>
              </a:rPr>
              <a:t>” com independentes</a:t>
            </a:r>
          </a:p>
        </p:txBody>
      </p:sp>
      <p:sp>
        <p:nvSpPr>
          <p:cNvPr id="59" name="Retângulo 58"/>
          <p:cNvSpPr/>
          <p:nvPr>
            <p:custDataLst>
              <p:tags r:id="rId16"/>
            </p:custDataLst>
          </p:nvPr>
        </p:nvSpPr>
        <p:spPr>
          <a:xfrm>
            <a:off x="318807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1980</a:t>
            </a:r>
          </a:p>
        </p:txBody>
      </p:sp>
      <p:cxnSp>
        <p:nvCxnSpPr>
          <p:cNvPr id="60" name="Conector reto 59"/>
          <p:cNvCxnSpPr/>
          <p:nvPr>
            <p:custDataLst>
              <p:tags r:id="rId17"/>
            </p:custDataLst>
          </p:nvPr>
        </p:nvCxnSpPr>
        <p:spPr>
          <a:xfrm>
            <a:off x="3490001" y="6142782"/>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2" name="Texto explicativo retangular 61"/>
          <p:cNvSpPr/>
          <p:nvPr>
            <p:custDataLst>
              <p:tags r:id="rId18"/>
            </p:custDataLst>
          </p:nvPr>
        </p:nvSpPr>
        <p:spPr>
          <a:xfrm>
            <a:off x="3879454" y="2960976"/>
            <a:ext cx="1451563" cy="2883940"/>
          </a:xfrm>
          <a:prstGeom prst="wedgeRectCallout">
            <a:avLst>
              <a:gd name="adj1" fmla="val 23099"/>
              <a:gd name="adj2" fmla="val 63663"/>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spcAft>
                <a:spcPts val="600"/>
              </a:spcAft>
            </a:pPr>
            <a:r>
              <a:rPr lang="pt-BR" sz="1400" b="1" dirty="0">
                <a:solidFill>
                  <a:prstClr val="black"/>
                </a:solidFill>
              </a:rPr>
              <a:t>USA </a:t>
            </a:r>
            <a:r>
              <a:rPr lang="pt-BR" sz="1400" b="1" dirty="0" err="1">
                <a:solidFill>
                  <a:prstClr val="black"/>
                </a:solidFill>
              </a:rPr>
              <a:t>Shipping</a:t>
            </a:r>
            <a:r>
              <a:rPr lang="pt-BR" sz="1400" b="1" dirty="0">
                <a:solidFill>
                  <a:prstClr val="black"/>
                </a:solidFill>
              </a:rPr>
              <a:t> </a:t>
            </a:r>
            <a:r>
              <a:rPr lang="pt-BR" sz="1400" b="1" dirty="0" err="1">
                <a:solidFill>
                  <a:prstClr val="black"/>
                </a:solidFill>
              </a:rPr>
              <a:t>Act</a:t>
            </a:r>
            <a:endParaRPr lang="pt-BR" sz="1400" b="1" dirty="0">
              <a:solidFill>
                <a:prstClr val="black"/>
              </a:solidFill>
            </a:endParaRPr>
          </a:p>
          <a:p>
            <a:pPr>
              <a:spcAft>
                <a:spcPts val="600"/>
              </a:spcAft>
            </a:pPr>
            <a:endParaRPr lang="pt-BR" sz="1400" b="1" dirty="0">
              <a:solidFill>
                <a:prstClr val="black"/>
              </a:solidFill>
            </a:endParaRPr>
          </a:p>
          <a:p>
            <a:pPr>
              <a:spcAft>
                <a:spcPts val="600"/>
              </a:spcAft>
            </a:pPr>
            <a:r>
              <a:rPr lang="pt-BR" sz="1200" b="1" dirty="0">
                <a:solidFill>
                  <a:prstClr val="black"/>
                </a:solidFill>
              </a:rPr>
              <a:t>Cria exceções para as conferências ficarem de fora das leis </a:t>
            </a:r>
            <a:r>
              <a:rPr lang="pt-BR" sz="1200" b="1" dirty="0" err="1">
                <a:solidFill>
                  <a:prstClr val="black"/>
                </a:solidFill>
              </a:rPr>
              <a:t>anti</a:t>
            </a:r>
            <a:r>
              <a:rPr lang="pt-BR" sz="1200" b="1" dirty="0">
                <a:solidFill>
                  <a:prstClr val="black"/>
                </a:solidFill>
              </a:rPr>
              <a:t> </a:t>
            </a:r>
            <a:r>
              <a:rPr lang="pt-BR" sz="1200" b="1" dirty="0" err="1">
                <a:solidFill>
                  <a:prstClr val="black"/>
                </a:solidFill>
              </a:rPr>
              <a:t>trust</a:t>
            </a:r>
            <a:endParaRPr lang="pt-BR" sz="1200" b="1" dirty="0">
              <a:solidFill>
                <a:prstClr val="black"/>
              </a:solidFill>
            </a:endParaRPr>
          </a:p>
          <a:p>
            <a:pPr>
              <a:spcAft>
                <a:spcPts val="600"/>
              </a:spcAft>
            </a:pPr>
            <a:r>
              <a:rPr lang="pt-BR" sz="1200" b="1" dirty="0">
                <a:solidFill>
                  <a:prstClr val="black"/>
                </a:solidFill>
              </a:rPr>
              <a:t>FMC regula e permite contratos de serviços com embarcadores  e registra tarifa</a:t>
            </a:r>
          </a:p>
          <a:p>
            <a:pPr>
              <a:spcAft>
                <a:spcPts val="600"/>
              </a:spcAft>
            </a:pPr>
            <a:endParaRPr lang="pt-BR" sz="1200" b="1" dirty="0">
              <a:solidFill>
                <a:prstClr val="black"/>
              </a:solidFill>
            </a:endParaRPr>
          </a:p>
        </p:txBody>
      </p:sp>
      <p:sp>
        <p:nvSpPr>
          <p:cNvPr id="63" name="Texto explicativo retangular 62"/>
          <p:cNvSpPr/>
          <p:nvPr>
            <p:custDataLst>
              <p:tags r:id="rId19"/>
            </p:custDataLst>
          </p:nvPr>
        </p:nvSpPr>
        <p:spPr>
          <a:xfrm>
            <a:off x="6821934" y="2960976"/>
            <a:ext cx="1730672" cy="2883940"/>
          </a:xfrm>
          <a:prstGeom prst="wedgeRectCallout">
            <a:avLst>
              <a:gd name="adj1" fmla="val -11668"/>
              <a:gd name="adj2" fmla="val 64872"/>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spcAft>
                <a:spcPts val="600"/>
              </a:spcAft>
            </a:pPr>
            <a:r>
              <a:rPr lang="pt-BR" sz="1400" b="1" dirty="0">
                <a:solidFill>
                  <a:prstClr val="black"/>
                </a:solidFill>
              </a:rPr>
              <a:t>OSRA (</a:t>
            </a:r>
            <a:r>
              <a:rPr lang="pt-BR" sz="1400" b="1" dirty="0" err="1">
                <a:solidFill>
                  <a:prstClr val="black"/>
                </a:solidFill>
              </a:rPr>
              <a:t>Ocean</a:t>
            </a:r>
            <a:r>
              <a:rPr lang="pt-BR" sz="1400" b="1" dirty="0">
                <a:solidFill>
                  <a:prstClr val="black"/>
                </a:solidFill>
              </a:rPr>
              <a:t> </a:t>
            </a:r>
            <a:r>
              <a:rPr lang="pt-BR" sz="1400" b="1" dirty="0" err="1">
                <a:solidFill>
                  <a:prstClr val="black"/>
                </a:solidFill>
              </a:rPr>
              <a:t>Shipping</a:t>
            </a:r>
            <a:r>
              <a:rPr lang="pt-BR" sz="1400" b="1" dirty="0">
                <a:solidFill>
                  <a:prstClr val="black"/>
                </a:solidFill>
              </a:rPr>
              <a:t> </a:t>
            </a:r>
            <a:r>
              <a:rPr lang="pt-BR" sz="1400" b="1" dirty="0" err="1">
                <a:solidFill>
                  <a:prstClr val="black"/>
                </a:solidFill>
              </a:rPr>
              <a:t>Reform</a:t>
            </a:r>
            <a:r>
              <a:rPr lang="pt-BR" sz="1400" b="1" dirty="0">
                <a:solidFill>
                  <a:prstClr val="black"/>
                </a:solidFill>
              </a:rPr>
              <a:t> </a:t>
            </a:r>
            <a:r>
              <a:rPr lang="pt-BR" sz="1400" b="1" dirty="0" err="1">
                <a:solidFill>
                  <a:prstClr val="black"/>
                </a:solidFill>
              </a:rPr>
              <a:t>Act</a:t>
            </a:r>
            <a:r>
              <a:rPr lang="pt-BR" sz="1400" b="1" dirty="0">
                <a:solidFill>
                  <a:prstClr val="black"/>
                </a:solidFill>
              </a:rPr>
              <a:t>)</a:t>
            </a:r>
          </a:p>
          <a:p>
            <a:pPr>
              <a:spcAft>
                <a:spcPts val="600"/>
              </a:spcAft>
            </a:pPr>
            <a:endParaRPr lang="pt-BR" sz="1400" b="1" dirty="0">
              <a:solidFill>
                <a:prstClr val="black"/>
              </a:solidFill>
            </a:endParaRPr>
          </a:p>
          <a:p>
            <a:pPr>
              <a:spcAft>
                <a:spcPts val="600"/>
              </a:spcAft>
            </a:pPr>
            <a:r>
              <a:rPr lang="pt-BR" sz="1200" b="1" dirty="0">
                <a:solidFill>
                  <a:prstClr val="black"/>
                </a:solidFill>
              </a:rPr>
              <a:t>Permite acordos confidenciais entre armadores e embarcadores</a:t>
            </a:r>
          </a:p>
          <a:p>
            <a:pPr>
              <a:spcAft>
                <a:spcPts val="600"/>
              </a:spcAft>
            </a:pPr>
            <a:r>
              <a:rPr lang="pt-BR" sz="1200" b="1" dirty="0">
                <a:solidFill>
                  <a:prstClr val="black"/>
                </a:solidFill>
              </a:rPr>
              <a:t>Tarifas publicadas </a:t>
            </a:r>
          </a:p>
          <a:p>
            <a:pPr>
              <a:spcAft>
                <a:spcPts val="600"/>
              </a:spcAft>
            </a:pPr>
            <a:r>
              <a:rPr lang="pt-BR" sz="1200" b="1" dirty="0">
                <a:solidFill>
                  <a:prstClr val="black"/>
                </a:solidFill>
              </a:rPr>
              <a:t>Possibilidade de acordos globais em vários tráfegos</a:t>
            </a:r>
          </a:p>
          <a:p>
            <a:pPr>
              <a:spcAft>
                <a:spcPts val="600"/>
              </a:spcAft>
            </a:pPr>
            <a:endParaRPr lang="pt-BR" sz="1200" b="1" dirty="0">
              <a:solidFill>
                <a:prstClr val="black"/>
              </a:solidFill>
            </a:endParaRPr>
          </a:p>
        </p:txBody>
      </p:sp>
      <p:sp>
        <p:nvSpPr>
          <p:cNvPr id="64" name="Retângulo 63"/>
          <p:cNvSpPr/>
          <p:nvPr>
            <p:custDataLst>
              <p:tags r:id="rId20"/>
            </p:custDataLst>
          </p:nvPr>
        </p:nvSpPr>
        <p:spPr>
          <a:xfrm>
            <a:off x="462823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1984</a:t>
            </a:r>
          </a:p>
        </p:txBody>
      </p:sp>
      <p:cxnSp>
        <p:nvCxnSpPr>
          <p:cNvPr id="65" name="Conector reto 64"/>
          <p:cNvCxnSpPr/>
          <p:nvPr>
            <p:custDataLst>
              <p:tags r:id="rId21"/>
            </p:custDataLst>
          </p:nvPr>
        </p:nvCxnSpPr>
        <p:spPr>
          <a:xfrm>
            <a:off x="4930472" y="6165392"/>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6" name="Retângulo 65"/>
          <p:cNvSpPr/>
          <p:nvPr>
            <p:custDataLst>
              <p:tags r:id="rId22"/>
            </p:custDataLst>
          </p:nvPr>
        </p:nvSpPr>
        <p:spPr>
          <a:xfrm>
            <a:off x="8408590" y="6417360"/>
            <a:ext cx="540000" cy="252000"/>
          </a:xfrm>
          <a:prstGeom prst="rect">
            <a:avLst/>
          </a:prstGeom>
          <a:noFill/>
          <a:ln>
            <a:noFill/>
          </a:ln>
          <a:effectLst/>
        </p:spPr>
        <p:txBody>
          <a:bodyPr wrap="square" lIns="72000" tIns="72000" rIns="72000" bIns="72000" rtlCol="0" anchor="ctr">
            <a:noAutofit/>
          </a:bodyPr>
          <a:lstStyle/>
          <a:p>
            <a:pPr algn="ctr">
              <a:spcAft>
                <a:spcPts val="600"/>
              </a:spcAft>
            </a:pPr>
            <a:r>
              <a:rPr lang="pt-BR" sz="1200" b="1" dirty="0">
                <a:solidFill>
                  <a:prstClr val="black"/>
                </a:solidFill>
              </a:rPr>
              <a:t>2006</a:t>
            </a:r>
          </a:p>
        </p:txBody>
      </p:sp>
      <p:cxnSp>
        <p:nvCxnSpPr>
          <p:cNvPr id="67" name="Conector reto 66"/>
          <p:cNvCxnSpPr/>
          <p:nvPr>
            <p:custDataLst>
              <p:tags r:id="rId23"/>
            </p:custDataLst>
          </p:nvPr>
        </p:nvCxnSpPr>
        <p:spPr>
          <a:xfrm>
            <a:off x="8681603" y="6129328"/>
            <a:ext cx="0" cy="2880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8" name="Texto explicativo retangular 67"/>
          <p:cNvSpPr/>
          <p:nvPr>
            <p:custDataLst>
              <p:tags r:id="rId24"/>
            </p:custDataLst>
          </p:nvPr>
        </p:nvSpPr>
        <p:spPr>
          <a:xfrm>
            <a:off x="8627094" y="2960976"/>
            <a:ext cx="1149648" cy="2883940"/>
          </a:xfrm>
          <a:prstGeom prst="wedgeRectCallout">
            <a:avLst>
              <a:gd name="adj1" fmla="val -43945"/>
              <a:gd name="adj2" fmla="val 66079"/>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t" anchorCtr="0">
            <a:noAutofit/>
          </a:bodyPr>
          <a:lstStyle/>
          <a:p>
            <a:pPr>
              <a:spcAft>
                <a:spcPts val="600"/>
              </a:spcAft>
            </a:pPr>
            <a:r>
              <a:rPr lang="pt-BR" sz="1400" b="1" dirty="0">
                <a:solidFill>
                  <a:prstClr val="black"/>
                </a:solidFill>
              </a:rPr>
              <a:t>EC 4056/86</a:t>
            </a:r>
          </a:p>
          <a:p>
            <a:pPr>
              <a:spcAft>
                <a:spcPts val="600"/>
              </a:spcAft>
            </a:pPr>
            <a:endParaRPr lang="pt-BR" sz="1400" b="1" dirty="0">
              <a:solidFill>
                <a:prstClr val="black"/>
              </a:solidFill>
            </a:endParaRPr>
          </a:p>
          <a:p>
            <a:pPr>
              <a:spcAft>
                <a:spcPts val="600"/>
              </a:spcAft>
            </a:pPr>
            <a:r>
              <a:rPr lang="pt-BR" sz="1200" b="1" dirty="0">
                <a:solidFill>
                  <a:prstClr val="black"/>
                </a:solidFill>
              </a:rPr>
              <a:t>UE revoga exceções em bloco para leis “</a:t>
            </a:r>
            <a:r>
              <a:rPr lang="pt-BR" sz="1200" b="1" dirty="0" err="1">
                <a:solidFill>
                  <a:prstClr val="black"/>
                </a:solidFill>
              </a:rPr>
              <a:t>anti-trust</a:t>
            </a:r>
            <a:r>
              <a:rPr lang="pt-BR" sz="1200" b="1" dirty="0">
                <a:solidFill>
                  <a:prstClr val="black"/>
                </a:solidFill>
              </a:rPr>
              <a:t>” no setor </a:t>
            </a:r>
          </a:p>
          <a:p>
            <a:pPr>
              <a:spcAft>
                <a:spcPts val="600"/>
              </a:spcAft>
            </a:pPr>
            <a:endParaRPr lang="pt-BR" sz="1200" b="1" dirty="0">
              <a:solidFill>
                <a:prstClr val="black"/>
              </a:solidFill>
            </a:endParaRPr>
          </a:p>
        </p:txBody>
      </p:sp>
      <p:sp>
        <p:nvSpPr>
          <p:cNvPr id="31" name="CaixaDeTexto 30"/>
          <p:cNvSpPr txBox="1"/>
          <p:nvPr/>
        </p:nvSpPr>
        <p:spPr>
          <a:xfrm>
            <a:off x="130245" y="960018"/>
            <a:ext cx="2770212" cy="641344"/>
          </a:xfrm>
          <a:prstGeom prst="ribbon2">
            <a:avLst>
              <a:gd name="adj1" fmla="val 16667"/>
              <a:gd name="adj2" fmla="val 75000"/>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defPPr>
              <a:defRPr lang="en-US"/>
            </a:defPPr>
            <a:lvl1pPr algn="ctr">
              <a:spcAft>
                <a:spcPts val="600"/>
              </a:spcAft>
              <a:defRPr sz="1200"/>
            </a:lvl1pPr>
          </a:lstStyle>
          <a:p>
            <a:r>
              <a:rPr lang="pt-BR" sz="1600" b="1" dirty="0"/>
              <a:t>Conferências de frete</a:t>
            </a:r>
          </a:p>
        </p:txBody>
      </p:sp>
      <p:sp>
        <p:nvSpPr>
          <p:cNvPr id="5" name="CaixaDeTexto 4"/>
          <p:cNvSpPr txBox="1"/>
          <p:nvPr/>
        </p:nvSpPr>
        <p:spPr>
          <a:xfrm>
            <a:off x="271686" y="2474180"/>
            <a:ext cx="1703680" cy="237160"/>
          </a:xfrm>
          <a:prstGeom prst="rect">
            <a:avLst/>
          </a:prstGeom>
          <a:noFill/>
          <a:ln>
            <a:noFill/>
          </a:ln>
        </p:spPr>
        <p:txBody>
          <a:bodyPr wrap="square" lIns="72000" tIns="36000" rIns="72000" bIns="36000" rtlCol="0" anchor="t">
            <a:noAutofit/>
          </a:bodyPr>
          <a:lstStyle/>
          <a:p>
            <a:pPr algn="ctr">
              <a:spcAft>
                <a:spcPts val="600"/>
              </a:spcAft>
            </a:pPr>
            <a:r>
              <a:rPr lang="pt-BR" sz="1600" dirty="0"/>
              <a:t>+ de 120 anos</a:t>
            </a:r>
          </a:p>
        </p:txBody>
      </p:sp>
      <p:cxnSp>
        <p:nvCxnSpPr>
          <p:cNvPr id="41" name="Conector de seta reta 40"/>
          <p:cNvCxnSpPr/>
          <p:nvPr/>
        </p:nvCxnSpPr>
        <p:spPr>
          <a:xfrm>
            <a:off x="130245" y="2788176"/>
            <a:ext cx="7090273"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71" name="Estrela de 32 pontas 70"/>
          <p:cNvSpPr/>
          <p:nvPr/>
        </p:nvSpPr>
        <p:spPr>
          <a:xfrm>
            <a:off x="7220518" y="2551416"/>
            <a:ext cx="592409" cy="432048"/>
          </a:xfrm>
          <a:prstGeom prst="star32">
            <a:avLst/>
          </a:prstGeom>
          <a:solidFill>
            <a:schemeClr val="accent4">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46" name="CaixaDeTexto 45"/>
          <p:cNvSpPr txBox="1"/>
          <p:nvPr/>
        </p:nvSpPr>
        <p:spPr>
          <a:xfrm>
            <a:off x="7688510" y="2530280"/>
            <a:ext cx="2105581" cy="247528"/>
          </a:xfrm>
          <a:prstGeom prst="rect">
            <a:avLst/>
          </a:prstGeom>
          <a:noFill/>
          <a:ln>
            <a:noFill/>
          </a:ln>
        </p:spPr>
        <p:txBody>
          <a:bodyPr wrap="square" lIns="72000" tIns="36000" rIns="72000" bIns="36000" rtlCol="0" anchor="t">
            <a:noAutofit/>
          </a:bodyPr>
          <a:lstStyle/>
          <a:p>
            <a:pPr algn="ctr">
              <a:spcAft>
                <a:spcPts val="600"/>
              </a:spcAft>
            </a:pPr>
            <a:r>
              <a:rPr lang="pt-BR" sz="1600" dirty="0"/>
              <a:t>Desregulamentação</a:t>
            </a:r>
          </a:p>
        </p:txBody>
      </p:sp>
      <p:cxnSp>
        <p:nvCxnSpPr>
          <p:cNvPr id="49" name="Conector de seta reta 48"/>
          <p:cNvCxnSpPr/>
          <p:nvPr/>
        </p:nvCxnSpPr>
        <p:spPr>
          <a:xfrm>
            <a:off x="7836756" y="2807544"/>
            <a:ext cx="1939986"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9" name="Título 1"/>
          <p:cNvSpPr>
            <a:spLocks noGrp="1"/>
          </p:cNvSpPr>
          <p:nvPr>
            <p:ph type="title"/>
          </p:nvPr>
        </p:nvSpPr>
        <p:spPr>
          <a:xfrm>
            <a:off x="200025" y="55175"/>
            <a:ext cx="9505950" cy="637364"/>
          </a:xfrm>
        </p:spPr>
        <p:txBody>
          <a:bodyPr/>
          <a:lstStyle/>
          <a:p>
            <a:pPr>
              <a:spcAft>
                <a:spcPts val="600"/>
              </a:spcAft>
            </a:pPr>
            <a:r>
              <a:rPr lang="pt-BR" dirty="0"/>
              <a:t>Para entender a situação atual do mercado LINER precisamos entender o contexto passado (2/2)</a:t>
            </a:r>
            <a:endParaRPr lang="pt-BR" dirty="0">
              <a:solidFill>
                <a:schemeClr val="tx1"/>
              </a:solidFill>
            </a:endParaRPr>
          </a:p>
        </p:txBody>
      </p:sp>
      <p:sp>
        <p:nvSpPr>
          <p:cNvPr id="2" name="Espaço Reservado para Número de Slide 1"/>
          <p:cNvSpPr>
            <a:spLocks noGrp="1"/>
          </p:cNvSpPr>
          <p:nvPr>
            <p:ph type="sldNum" sz="quarter" idx="10"/>
          </p:nvPr>
        </p:nvSpPr>
        <p:spPr/>
        <p:txBody>
          <a:bodyPr/>
          <a:lstStyle/>
          <a:p>
            <a:pPr>
              <a:defRPr/>
            </a:pPr>
            <a:fld id="{B66251D2-9488-44CD-87B4-F793A73C4A01}" type="slidenum">
              <a:rPr lang="pt-BR" noProof="0" smtClean="0"/>
              <a:pPr>
                <a:defRPr/>
              </a:pPr>
              <a:t>49</a:t>
            </a:fld>
            <a:endParaRPr lang="pt-BR" sz="600" noProof="0"/>
          </a:p>
        </p:txBody>
      </p:sp>
    </p:spTree>
    <p:extLst>
      <p:ext uri="{BB962C8B-B14F-4D97-AF65-F5344CB8AC3E}">
        <p14:creationId xmlns:p14="http://schemas.microsoft.com/office/powerpoint/2010/main" val="309723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1"/>
          <a:stretch/>
        </p:blipFill>
        <p:spPr bwMode="auto">
          <a:xfrm>
            <a:off x="6536381" y="4151333"/>
            <a:ext cx="2587281" cy="179794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entágono 2"/>
          <p:cNvSpPr/>
          <p:nvPr/>
        </p:nvSpPr>
        <p:spPr>
          <a:xfrm>
            <a:off x="415702" y="908720"/>
            <a:ext cx="1008112" cy="2160240"/>
          </a:xfrm>
          <a:prstGeom prst="homePlate">
            <a:avLst>
              <a:gd name="adj" fmla="val 18085"/>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TRAMP</a:t>
            </a:r>
            <a:endParaRPr lang="pt-BR" sz="1600" dirty="0">
              <a:solidFill>
                <a:schemeClr val="tx1"/>
              </a:solidFill>
            </a:endParaRPr>
          </a:p>
        </p:txBody>
      </p:sp>
      <p:sp>
        <p:nvSpPr>
          <p:cNvPr id="4" name="Pentágono 3"/>
          <p:cNvSpPr/>
          <p:nvPr/>
        </p:nvSpPr>
        <p:spPr>
          <a:xfrm>
            <a:off x="415702" y="3933056"/>
            <a:ext cx="1008112" cy="2160240"/>
          </a:xfrm>
          <a:prstGeom prst="homePlate">
            <a:avLst>
              <a:gd name="adj" fmla="val 18085"/>
            </a:avLst>
          </a:prstGeom>
          <a:solidFill>
            <a:schemeClr val="bg2"/>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LINER</a:t>
            </a:r>
            <a:endParaRPr lang="pt-BR" sz="1600" dirty="0">
              <a:solidFill>
                <a:schemeClr val="tx1"/>
              </a:solidFill>
            </a:endParaRPr>
          </a:p>
        </p:txBody>
      </p:sp>
      <p:sp>
        <p:nvSpPr>
          <p:cNvPr id="5" name="Elipse 4"/>
          <p:cNvSpPr/>
          <p:nvPr/>
        </p:nvSpPr>
        <p:spPr>
          <a:xfrm>
            <a:off x="1684765" y="1628800"/>
            <a:ext cx="504056" cy="504056"/>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A</a:t>
            </a:r>
            <a:endParaRPr lang="pt-BR" sz="1600" dirty="0">
              <a:solidFill>
                <a:schemeClr val="tx1"/>
              </a:solidFill>
            </a:endParaRPr>
          </a:p>
        </p:txBody>
      </p:sp>
      <p:sp>
        <p:nvSpPr>
          <p:cNvPr id="7" name="Elipse 6"/>
          <p:cNvSpPr/>
          <p:nvPr/>
        </p:nvSpPr>
        <p:spPr>
          <a:xfrm>
            <a:off x="5716818" y="1628800"/>
            <a:ext cx="504056" cy="504056"/>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B</a:t>
            </a:r>
            <a:endParaRPr lang="pt-BR" sz="1600" dirty="0">
              <a:solidFill>
                <a:schemeClr val="tx1"/>
              </a:solidFill>
            </a:endParaRPr>
          </a:p>
        </p:txBody>
      </p:sp>
      <p:cxnSp>
        <p:nvCxnSpPr>
          <p:cNvPr id="10" name="Conector de seta reta 9"/>
          <p:cNvCxnSpPr/>
          <p:nvPr/>
        </p:nvCxnSpPr>
        <p:spPr>
          <a:xfrm>
            <a:off x="2188821" y="1880828"/>
            <a:ext cx="3555473"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4" name="Retângulo de cantos arredondados 13"/>
          <p:cNvSpPr/>
          <p:nvPr/>
        </p:nvSpPr>
        <p:spPr>
          <a:xfrm>
            <a:off x="1936793" y="4437112"/>
            <a:ext cx="4167145" cy="1152128"/>
          </a:xfrm>
          <a:prstGeom prst="roundRect">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1" name="Elipse 10"/>
          <p:cNvSpPr/>
          <p:nvPr/>
        </p:nvSpPr>
        <p:spPr>
          <a:xfrm>
            <a:off x="1684765" y="4761148"/>
            <a:ext cx="504056" cy="504056"/>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A</a:t>
            </a:r>
            <a:endParaRPr lang="pt-BR" sz="1600" dirty="0">
              <a:solidFill>
                <a:schemeClr val="tx1"/>
              </a:solidFill>
            </a:endParaRPr>
          </a:p>
        </p:txBody>
      </p:sp>
      <p:sp>
        <p:nvSpPr>
          <p:cNvPr id="12" name="Elipse 11"/>
          <p:cNvSpPr/>
          <p:nvPr/>
        </p:nvSpPr>
        <p:spPr>
          <a:xfrm>
            <a:off x="5816302" y="4761148"/>
            <a:ext cx="504056" cy="504056"/>
          </a:xfrm>
          <a:prstGeom prst="ellipse">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B</a:t>
            </a:r>
            <a:endParaRPr lang="pt-BR" sz="1600" dirty="0">
              <a:solidFill>
                <a:schemeClr val="tx1"/>
              </a:solidFill>
            </a:endParaRPr>
          </a:p>
        </p:txBody>
      </p:sp>
      <p:sp>
        <p:nvSpPr>
          <p:cNvPr id="15" name="Elipse 14"/>
          <p:cNvSpPr/>
          <p:nvPr/>
        </p:nvSpPr>
        <p:spPr>
          <a:xfrm>
            <a:off x="3088921" y="5337212"/>
            <a:ext cx="504056" cy="504056"/>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C</a:t>
            </a:r>
            <a:endParaRPr lang="pt-BR" sz="1600" dirty="0">
              <a:solidFill>
                <a:schemeClr val="tx1"/>
              </a:solidFill>
            </a:endParaRPr>
          </a:p>
        </p:txBody>
      </p:sp>
      <p:sp>
        <p:nvSpPr>
          <p:cNvPr id="16" name="Elipse 15"/>
          <p:cNvSpPr/>
          <p:nvPr/>
        </p:nvSpPr>
        <p:spPr>
          <a:xfrm>
            <a:off x="4834560" y="5337212"/>
            <a:ext cx="504056" cy="504056"/>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D</a:t>
            </a:r>
            <a:endParaRPr lang="pt-BR" sz="1600" dirty="0">
              <a:solidFill>
                <a:schemeClr val="tx1"/>
              </a:solidFill>
            </a:endParaRPr>
          </a:p>
        </p:txBody>
      </p:sp>
      <p:sp>
        <p:nvSpPr>
          <p:cNvPr id="17" name="Elipse 16"/>
          <p:cNvSpPr/>
          <p:nvPr/>
        </p:nvSpPr>
        <p:spPr>
          <a:xfrm>
            <a:off x="3930553" y="4185084"/>
            <a:ext cx="504056" cy="504056"/>
          </a:xfrm>
          <a:prstGeom prst="ellipse">
            <a:avLst/>
          </a:prstGeom>
          <a:solidFill>
            <a:schemeClr val="accent6">
              <a:lumMod val="90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E</a:t>
            </a:r>
            <a:endParaRPr lang="pt-BR" sz="1600" dirty="0">
              <a:solidFill>
                <a:schemeClr val="tx1"/>
              </a:solidFill>
            </a:endParaRPr>
          </a:p>
        </p:txBody>
      </p:sp>
      <p:cxnSp>
        <p:nvCxnSpPr>
          <p:cNvPr id="19" name="Conector de seta reta 18"/>
          <p:cNvCxnSpPr>
            <a:endCxn id="16" idx="2"/>
          </p:cNvCxnSpPr>
          <p:nvPr/>
        </p:nvCxnSpPr>
        <p:spPr>
          <a:xfrm>
            <a:off x="3754440" y="5589240"/>
            <a:ext cx="1080120"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endCxn id="17" idx="6"/>
          </p:cNvCxnSpPr>
          <p:nvPr/>
        </p:nvCxnSpPr>
        <p:spPr>
          <a:xfrm flipH="1">
            <a:off x="4434609" y="4437112"/>
            <a:ext cx="1534237"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flipV="1">
            <a:off x="6104334" y="5265204"/>
            <a:ext cx="0" cy="12601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5" name="Conector de seta reta 24"/>
          <p:cNvCxnSpPr>
            <a:endCxn id="15" idx="2"/>
          </p:cNvCxnSpPr>
          <p:nvPr/>
        </p:nvCxnSpPr>
        <p:spPr>
          <a:xfrm>
            <a:off x="2404845" y="5589240"/>
            <a:ext cx="684076"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Conector de seta reta 26"/>
          <p:cNvCxnSpPr>
            <a:endCxn id="11" idx="0"/>
          </p:cNvCxnSpPr>
          <p:nvPr/>
        </p:nvCxnSpPr>
        <p:spPr>
          <a:xfrm>
            <a:off x="1936793" y="4581128"/>
            <a:ext cx="0" cy="18002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0" name="Título 1"/>
          <p:cNvSpPr txBox="1">
            <a:spLocks/>
          </p:cNvSpPr>
          <p:nvPr/>
        </p:nvSpPr>
        <p:spPr bwMode="auto">
          <a:xfrm>
            <a:off x="216678" y="270520"/>
            <a:ext cx="9505950" cy="329588"/>
          </a:xfrm>
          <a:prstGeom prst="rect">
            <a:avLst/>
          </a:prstGeom>
          <a:noFill/>
          <a:ln w="9525" algn="ctr">
            <a:noFill/>
            <a:miter lim="800000"/>
            <a:headEnd/>
            <a:tailEnd/>
          </a:ln>
        </p:spPr>
        <p:txBody>
          <a:bodyPr vert="horz" wrap="square" lIns="54000" tIns="10800" rIns="54000" bIns="10800" numCol="1" anchor="ctr" anchorCtr="0" compatLnSpc="1">
            <a:prstTxWarp prst="textNoShape">
              <a:avLst/>
            </a:prstTxWarp>
            <a:spAutoFit/>
          </a:bodyPr>
          <a:lstStyle>
            <a:lvl1pPr algn="l" defTabSz="914400" rtl="0" eaLnBrk="1" latinLnBrk="0" hangingPunct="1">
              <a:spcBef>
                <a:spcPct val="0"/>
              </a:spcBef>
              <a:buNone/>
              <a:defRPr sz="2000" b="1" kern="1200">
                <a:solidFill>
                  <a:srgbClr val="0070C0"/>
                </a:solidFill>
                <a:latin typeface="+mj-lt"/>
                <a:ea typeface="+mj-ea"/>
                <a:cs typeface="+mj-cs"/>
              </a:defRPr>
            </a:lvl1pPr>
          </a:lstStyle>
          <a:p>
            <a:r>
              <a:rPr lang="pt-BR" dirty="0"/>
              <a:t>A </a:t>
            </a:r>
            <a:r>
              <a:rPr lang="pt-BR" dirty="0">
                <a:solidFill>
                  <a:srgbClr val="FF0000"/>
                </a:solidFill>
              </a:rPr>
              <a:t>OPERAÇÃO</a:t>
            </a:r>
            <a:r>
              <a:rPr lang="pt-BR" dirty="0"/>
              <a:t> de transporte se divide na </a:t>
            </a:r>
            <a:r>
              <a:rPr lang="pt-BR" dirty="0">
                <a:solidFill>
                  <a:srgbClr val="FF0000"/>
                </a:solidFill>
              </a:rPr>
              <a:t>FORMAS</a:t>
            </a:r>
            <a:r>
              <a:rPr lang="pt-BR" dirty="0"/>
              <a:t> “</a:t>
            </a:r>
            <a:r>
              <a:rPr lang="pt-BR" dirty="0" err="1"/>
              <a:t>tramp</a:t>
            </a:r>
            <a:r>
              <a:rPr lang="pt-BR" dirty="0"/>
              <a:t>” e “</a:t>
            </a:r>
            <a:r>
              <a:rPr lang="pt-BR" dirty="0" err="1"/>
              <a:t>liner</a:t>
            </a:r>
            <a:r>
              <a:rPr lang="pt-BR" dirty="0"/>
              <a:t>”... </a:t>
            </a:r>
          </a:p>
        </p:txBody>
      </p:sp>
      <p:sp>
        <p:nvSpPr>
          <p:cNvPr id="31" name="CaixaDeTexto 30"/>
          <p:cNvSpPr txBox="1"/>
          <p:nvPr/>
        </p:nvSpPr>
        <p:spPr>
          <a:xfrm>
            <a:off x="2611946" y="1088740"/>
            <a:ext cx="2844316" cy="864096"/>
          </a:xfrm>
          <a:prstGeom prst="rect">
            <a:avLst/>
          </a:prstGeom>
          <a:noFill/>
          <a:ln>
            <a:noFill/>
          </a:ln>
        </p:spPr>
        <p:txBody>
          <a:bodyPr wrap="square" lIns="72000" tIns="36000" rIns="72000" bIns="36000" rtlCol="0" anchor="t">
            <a:noAutofit/>
          </a:bodyPr>
          <a:lstStyle/>
          <a:p>
            <a:pPr algn="ctr">
              <a:spcAft>
                <a:spcPts val="600"/>
              </a:spcAft>
            </a:pPr>
            <a:r>
              <a:rPr lang="pt-BR" sz="1600" b="1" dirty="0"/>
              <a:t>Transporte sob condições de demanda específicas e únicas</a:t>
            </a:r>
          </a:p>
        </p:txBody>
      </p:sp>
      <p:sp>
        <p:nvSpPr>
          <p:cNvPr id="33" name="CaixaDeTexto 32"/>
          <p:cNvSpPr txBox="1"/>
          <p:nvPr/>
        </p:nvSpPr>
        <p:spPr>
          <a:xfrm>
            <a:off x="1452849" y="3429000"/>
            <a:ext cx="5256584" cy="720080"/>
          </a:xfrm>
          <a:prstGeom prst="rect">
            <a:avLst/>
          </a:prstGeom>
          <a:noFill/>
          <a:ln>
            <a:noFill/>
          </a:ln>
        </p:spPr>
        <p:txBody>
          <a:bodyPr wrap="square" lIns="72000" tIns="36000" rIns="72000" bIns="36000" rtlCol="0" anchor="t">
            <a:noAutofit/>
          </a:bodyPr>
          <a:lstStyle/>
          <a:p>
            <a:pPr algn="ctr">
              <a:spcAft>
                <a:spcPts val="600"/>
              </a:spcAft>
            </a:pPr>
            <a:r>
              <a:rPr lang="pt-BR" sz="1600" b="1" dirty="0"/>
              <a:t>Transporte em que se oferece a prestação de um serviço regular, com </a:t>
            </a:r>
            <a:r>
              <a:rPr lang="pt-BR" sz="1600" b="1" dirty="0" err="1"/>
              <a:t>frequencia</a:t>
            </a:r>
            <a:r>
              <a:rPr lang="pt-BR" sz="1600" b="1" dirty="0"/>
              <a:t> de atendimento e tempos de transito determinados</a:t>
            </a:r>
          </a:p>
        </p:txBody>
      </p:sp>
      <p:pic>
        <p:nvPicPr>
          <p:cNvPr id="583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629" y="1176602"/>
            <a:ext cx="2587281" cy="155246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6576" y="4707575"/>
            <a:ext cx="636106" cy="62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1983627" y="2060848"/>
            <a:ext cx="4984803" cy="1080120"/>
          </a:xfrm>
          <a:prstGeom prst="rect">
            <a:avLst/>
          </a:prstGeom>
          <a:noFill/>
          <a:ln>
            <a:noFill/>
          </a:ln>
        </p:spPr>
        <p:txBody>
          <a:bodyPr wrap="square" lIns="72000" tIns="36000" rIns="72000" bIns="36000" rtlCol="0" anchor="t">
            <a:noAutofit/>
          </a:bodyPr>
          <a:lstStyle/>
          <a:p>
            <a:pPr marL="285750" indent="-285750">
              <a:buFont typeface="Arial" panose="020B0604020202020204" pitchFamily="34" charset="0"/>
              <a:buChar char="•"/>
            </a:pPr>
            <a:r>
              <a:rPr lang="pt-BR" sz="1600" dirty="0"/>
              <a:t>Granéis, grandes lotes</a:t>
            </a:r>
          </a:p>
          <a:p>
            <a:pPr marL="285750" indent="-285750">
              <a:buFont typeface="Arial" panose="020B0604020202020204" pitchFamily="34" charset="0"/>
              <a:buChar char="•"/>
            </a:pPr>
            <a:r>
              <a:rPr lang="pt-BR" sz="1600" dirty="0"/>
              <a:t>Atendimento sob demanda</a:t>
            </a:r>
          </a:p>
          <a:p>
            <a:pPr marL="285750" indent="-285750">
              <a:buFont typeface="Arial" panose="020B0604020202020204" pitchFamily="34" charset="0"/>
              <a:buChar char="•"/>
            </a:pPr>
            <a:r>
              <a:rPr lang="pt-BR" sz="1600" dirty="0"/>
              <a:t>Não tem data exata para operação no terminal</a:t>
            </a:r>
          </a:p>
          <a:p>
            <a:pPr marL="285750" indent="-285750">
              <a:buFont typeface="Arial" panose="020B0604020202020204" pitchFamily="34" charset="0"/>
              <a:buChar char="•"/>
            </a:pPr>
            <a:r>
              <a:rPr lang="pt-BR" sz="1600" dirty="0"/>
              <a:t>Quem presta o serviço é um operador ou o próprio dono da carga</a:t>
            </a:r>
          </a:p>
        </p:txBody>
      </p:sp>
      <p:sp>
        <p:nvSpPr>
          <p:cNvPr id="28" name="CaixaDeTexto 27"/>
          <p:cNvSpPr txBox="1"/>
          <p:nvPr/>
        </p:nvSpPr>
        <p:spPr>
          <a:xfrm>
            <a:off x="1983627" y="5589240"/>
            <a:ext cx="6062492" cy="1080120"/>
          </a:xfrm>
          <a:prstGeom prst="rect">
            <a:avLst/>
          </a:prstGeom>
          <a:noFill/>
          <a:ln>
            <a:noFill/>
          </a:ln>
        </p:spPr>
        <p:txBody>
          <a:bodyPr wrap="square" lIns="72000" tIns="36000" rIns="72000" bIns="36000" rtlCol="0" anchor="t">
            <a:noAutofit/>
          </a:bodyPr>
          <a:lstStyle>
            <a:defPPr>
              <a:defRPr lang="en-US"/>
            </a:defPPr>
            <a:lvl1pPr marL="285750" indent="-285750">
              <a:buFont typeface="Arial" panose="020B0604020202020204" pitchFamily="34" charset="0"/>
              <a:buChar char="•"/>
              <a:defRPr sz="1600"/>
            </a:lvl1pPr>
          </a:lstStyle>
          <a:p>
            <a:endParaRPr lang="pt-BR" dirty="0"/>
          </a:p>
          <a:p>
            <a:r>
              <a:rPr lang="pt-BR" dirty="0"/>
              <a:t>Containers, pequemos lotes fracionados</a:t>
            </a:r>
          </a:p>
          <a:p>
            <a:r>
              <a:rPr lang="pt-BR" dirty="0"/>
              <a:t>Atendimento com itinerário programado antecipadamente</a:t>
            </a:r>
          </a:p>
          <a:p>
            <a:r>
              <a:rPr lang="pt-BR" dirty="0"/>
              <a:t>Precisa de atendimento garantido com janelas de atracação</a:t>
            </a:r>
          </a:p>
          <a:p>
            <a:r>
              <a:rPr lang="pt-BR" dirty="0"/>
              <a:t>Quem presta o serviço é um operador</a:t>
            </a:r>
          </a:p>
          <a:p>
            <a:endParaRPr lang="pt-BR" dirty="0"/>
          </a:p>
        </p:txBody>
      </p:sp>
      <p:sp>
        <p:nvSpPr>
          <p:cNvPr id="6" name="Espaço Reservado para Número de Slide 5"/>
          <p:cNvSpPr>
            <a:spLocks noGrp="1"/>
          </p:cNvSpPr>
          <p:nvPr>
            <p:ph type="sldNum" sz="quarter" idx="10"/>
          </p:nvPr>
        </p:nvSpPr>
        <p:spPr/>
        <p:txBody>
          <a:bodyPr/>
          <a:lstStyle/>
          <a:p>
            <a:pPr>
              <a:defRPr/>
            </a:pPr>
            <a:fld id="{B66251D2-9488-44CD-87B4-F793A73C4A01}" type="slidenum">
              <a:rPr lang="pt-BR" noProof="0" smtClean="0"/>
              <a:pPr>
                <a:defRPr/>
              </a:pPr>
              <a:t>5</a:t>
            </a:fld>
            <a:endParaRPr lang="pt-BR" sz="600" noProof="0"/>
          </a:p>
        </p:txBody>
      </p:sp>
    </p:spTree>
    <p:extLst>
      <p:ext uri="{BB962C8B-B14F-4D97-AF65-F5344CB8AC3E}">
        <p14:creationId xmlns:p14="http://schemas.microsoft.com/office/powerpoint/2010/main" val="4175323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905" y="-36421"/>
            <a:ext cx="9761920" cy="945141"/>
          </a:xfrm>
        </p:spPr>
        <p:txBody>
          <a:bodyPr/>
          <a:lstStyle/>
          <a:p>
            <a:r>
              <a:rPr lang="pt-BR" dirty="0"/>
              <a:t>... Atualmente os serviços regulares estão num ambiente de “livre concorrência” e desta maneira as empresas buscam outras formas de equacionar sua sobrevivência no mercado</a:t>
            </a:r>
          </a:p>
        </p:txBody>
      </p:sp>
      <p:sp>
        <p:nvSpPr>
          <p:cNvPr id="14" name="CaixaDeTexto 13"/>
          <p:cNvSpPr txBox="1"/>
          <p:nvPr/>
        </p:nvSpPr>
        <p:spPr>
          <a:xfrm>
            <a:off x="3671042" y="2325503"/>
            <a:ext cx="2392774" cy="1296144"/>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Redução de custos operacionais</a:t>
            </a:r>
          </a:p>
          <a:p>
            <a:pPr marL="285750" indent="-285750">
              <a:spcAft>
                <a:spcPts val="600"/>
              </a:spcAft>
              <a:buFont typeface="Arial" panose="020B0604020202020204" pitchFamily="34" charset="0"/>
              <a:buChar char="•"/>
            </a:pPr>
            <a:r>
              <a:rPr lang="pt-BR" sz="1400" dirty="0"/>
              <a:t>Melhor uso dos ativos</a:t>
            </a:r>
          </a:p>
          <a:p>
            <a:pPr marL="285750" indent="-285750">
              <a:spcAft>
                <a:spcPts val="600"/>
              </a:spcAft>
              <a:buFont typeface="Arial" panose="020B0604020202020204" pitchFamily="34" charset="0"/>
              <a:buChar char="•"/>
            </a:pPr>
            <a:r>
              <a:rPr lang="pt-BR" sz="1400" dirty="0"/>
              <a:t>Controle de capacidade</a:t>
            </a:r>
          </a:p>
        </p:txBody>
      </p:sp>
      <p:sp>
        <p:nvSpPr>
          <p:cNvPr id="22" name="Retângulo 21"/>
          <p:cNvSpPr/>
          <p:nvPr/>
        </p:nvSpPr>
        <p:spPr>
          <a:xfrm>
            <a:off x="3691040" y="4197711"/>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Ganhos de escala</a:t>
            </a:r>
            <a:endParaRPr lang="pt-BR" sz="1600" dirty="0">
              <a:solidFill>
                <a:schemeClr val="tx1"/>
              </a:solidFill>
            </a:endParaRPr>
          </a:p>
        </p:txBody>
      </p:sp>
      <p:sp>
        <p:nvSpPr>
          <p:cNvPr id="19" name="Pentágono 18"/>
          <p:cNvSpPr/>
          <p:nvPr/>
        </p:nvSpPr>
        <p:spPr>
          <a:xfrm rot="5400000">
            <a:off x="4544383" y="590045"/>
            <a:ext cx="666091" cy="2372778"/>
          </a:xfrm>
          <a:prstGeom prst="homePlate">
            <a:avLst>
              <a:gd name="adj" fmla="val 11396"/>
            </a:avLst>
          </a:prstGeom>
          <a:gradFill>
            <a:gsLst>
              <a:gs pos="0">
                <a:schemeClr val="bg1">
                  <a:lumMod val="85000"/>
                </a:schemeClr>
              </a:gs>
              <a:gs pos="50000">
                <a:schemeClr val="bg1">
                  <a:lumMod val="95000"/>
                </a:schemeClr>
              </a:gs>
              <a:gs pos="100000">
                <a:schemeClr val="bg1">
                  <a:lumMod val="85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r>
              <a:rPr lang="pt-BR" sz="1600" b="1" dirty="0"/>
              <a:t>Otimização operacional</a:t>
            </a:r>
          </a:p>
        </p:txBody>
      </p:sp>
      <p:sp>
        <p:nvSpPr>
          <p:cNvPr id="9" name="Retângulo 8"/>
          <p:cNvSpPr/>
          <p:nvPr/>
        </p:nvSpPr>
        <p:spPr>
          <a:xfrm>
            <a:off x="3691040" y="4683765"/>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err="1"/>
              <a:t>Slow</a:t>
            </a:r>
            <a:r>
              <a:rPr lang="pt-BR" sz="1600" dirty="0"/>
              <a:t> </a:t>
            </a:r>
            <a:r>
              <a:rPr lang="pt-BR" sz="1600" dirty="0" err="1"/>
              <a:t>steaming</a:t>
            </a:r>
            <a:endParaRPr lang="pt-BR" sz="1600" dirty="0">
              <a:solidFill>
                <a:schemeClr val="tx1"/>
              </a:solidFill>
            </a:endParaRPr>
          </a:p>
        </p:txBody>
      </p:sp>
      <p:sp>
        <p:nvSpPr>
          <p:cNvPr id="10" name="Retângulo 9"/>
          <p:cNvSpPr/>
          <p:nvPr/>
        </p:nvSpPr>
        <p:spPr>
          <a:xfrm>
            <a:off x="3691040" y="5169819"/>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Redes e transbordos</a:t>
            </a:r>
            <a:endParaRPr lang="pt-BR" sz="1600" dirty="0">
              <a:solidFill>
                <a:schemeClr val="tx1"/>
              </a:solidFill>
            </a:endParaRPr>
          </a:p>
        </p:txBody>
      </p:sp>
      <p:sp>
        <p:nvSpPr>
          <p:cNvPr id="11" name="Retângulo 10"/>
          <p:cNvSpPr/>
          <p:nvPr/>
        </p:nvSpPr>
        <p:spPr>
          <a:xfrm>
            <a:off x="3691040" y="5655873"/>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err="1"/>
              <a:t>Lay-up</a:t>
            </a:r>
            <a:endParaRPr lang="pt-BR" sz="1600" dirty="0">
              <a:solidFill>
                <a:schemeClr val="tx1"/>
              </a:solidFill>
            </a:endParaRPr>
          </a:p>
        </p:txBody>
      </p:sp>
      <p:sp>
        <p:nvSpPr>
          <p:cNvPr id="12" name="Retângulo 11"/>
          <p:cNvSpPr/>
          <p:nvPr/>
        </p:nvSpPr>
        <p:spPr>
          <a:xfrm>
            <a:off x="3691040" y="6141927"/>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err="1"/>
              <a:t>Scrapping</a:t>
            </a:r>
            <a:endParaRPr lang="pt-BR" sz="1600" dirty="0">
              <a:solidFill>
                <a:schemeClr val="tx1"/>
              </a:solidFill>
            </a:endParaRPr>
          </a:p>
        </p:txBody>
      </p:sp>
      <p:sp>
        <p:nvSpPr>
          <p:cNvPr id="25" name="Estrela de 32 pontas 24"/>
          <p:cNvSpPr/>
          <p:nvPr/>
        </p:nvSpPr>
        <p:spPr>
          <a:xfrm>
            <a:off x="5847794" y="4008817"/>
            <a:ext cx="432048" cy="414300"/>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7" name="Estrela de 32 pontas 26"/>
          <p:cNvSpPr/>
          <p:nvPr/>
        </p:nvSpPr>
        <p:spPr>
          <a:xfrm>
            <a:off x="5847792" y="5098353"/>
            <a:ext cx="432048" cy="414300"/>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3" name="CaixaDeTexto 22"/>
          <p:cNvSpPr txBox="1"/>
          <p:nvPr/>
        </p:nvSpPr>
        <p:spPr>
          <a:xfrm>
            <a:off x="455337" y="2304250"/>
            <a:ext cx="2372779" cy="1872208"/>
          </a:xfrm>
          <a:prstGeom prst="rect">
            <a:avLst/>
          </a:prstGeom>
          <a:noFill/>
          <a:ln>
            <a:noFill/>
          </a:ln>
        </p:spPr>
        <p:txBody>
          <a:bodyPr wrap="square" lIns="72000" tIns="36000" rIns="72000" bIns="36000" rtlCol="0" anchor="t">
            <a:noAutofit/>
          </a:bodyPr>
          <a:lstStyle>
            <a:defPPr>
              <a:defRPr lang="en-US"/>
            </a:defPPr>
            <a:lvl1pPr marL="285750" indent="-285750">
              <a:spcAft>
                <a:spcPts val="600"/>
              </a:spcAft>
              <a:buFont typeface="Arial" panose="020B0604020202020204" pitchFamily="34" charset="0"/>
              <a:buChar char="•"/>
              <a:defRPr sz="1400"/>
            </a:lvl1pPr>
          </a:lstStyle>
          <a:p>
            <a:r>
              <a:rPr lang="pt-BR" dirty="0"/>
              <a:t>Menor exposição a riscos</a:t>
            </a:r>
          </a:p>
          <a:p>
            <a:r>
              <a:rPr lang="pt-BR" dirty="0"/>
              <a:t>Maior abrangência ao mercado</a:t>
            </a:r>
          </a:p>
          <a:p>
            <a:r>
              <a:rPr lang="pt-BR" dirty="0"/>
              <a:t>Divisão de </a:t>
            </a:r>
            <a:r>
              <a:rPr lang="pt-BR" dirty="0" err="1"/>
              <a:t>market-share</a:t>
            </a:r>
            <a:endParaRPr lang="pt-BR" dirty="0"/>
          </a:p>
          <a:p>
            <a:r>
              <a:rPr lang="pt-BR" dirty="0"/>
              <a:t>Controle de capacidade</a:t>
            </a:r>
          </a:p>
        </p:txBody>
      </p:sp>
      <p:sp>
        <p:nvSpPr>
          <p:cNvPr id="30" name="Pentágono 29"/>
          <p:cNvSpPr/>
          <p:nvPr/>
        </p:nvSpPr>
        <p:spPr>
          <a:xfrm rot="5400000">
            <a:off x="1128518" y="590045"/>
            <a:ext cx="666091" cy="2372778"/>
          </a:xfrm>
          <a:prstGeom prst="homePlate">
            <a:avLst>
              <a:gd name="adj" fmla="val 11396"/>
            </a:avLst>
          </a:prstGeom>
          <a:gradFill>
            <a:gsLst>
              <a:gs pos="0">
                <a:schemeClr val="bg1">
                  <a:lumMod val="85000"/>
                </a:schemeClr>
              </a:gs>
              <a:gs pos="50000">
                <a:schemeClr val="bg1">
                  <a:lumMod val="95000"/>
                </a:schemeClr>
              </a:gs>
              <a:gs pos="100000">
                <a:schemeClr val="bg1">
                  <a:lumMod val="85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r>
              <a:rPr lang="pt-BR" sz="1600" b="1" dirty="0"/>
              <a:t>Consolidação</a:t>
            </a:r>
          </a:p>
        </p:txBody>
      </p:sp>
      <p:sp>
        <p:nvSpPr>
          <p:cNvPr id="32" name="Retângulo 31"/>
          <p:cNvSpPr/>
          <p:nvPr/>
        </p:nvSpPr>
        <p:spPr>
          <a:xfrm>
            <a:off x="422679" y="4197711"/>
            <a:ext cx="2372776" cy="486054"/>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err="1"/>
              <a:t>Vessel</a:t>
            </a:r>
            <a:r>
              <a:rPr lang="pt-BR" sz="1600" dirty="0"/>
              <a:t> </a:t>
            </a:r>
            <a:r>
              <a:rPr lang="pt-BR" sz="1600" dirty="0" err="1"/>
              <a:t>Share</a:t>
            </a:r>
            <a:r>
              <a:rPr lang="pt-BR" sz="1600" dirty="0"/>
              <a:t> </a:t>
            </a:r>
            <a:r>
              <a:rPr lang="pt-BR" sz="1600" dirty="0" err="1"/>
              <a:t>Agreements</a:t>
            </a:r>
            <a:r>
              <a:rPr lang="pt-BR" sz="1600" dirty="0"/>
              <a:t> </a:t>
            </a:r>
            <a:r>
              <a:rPr lang="pt-BR" sz="1600" dirty="0" err="1"/>
              <a:t>VSAs</a:t>
            </a:r>
            <a:endParaRPr lang="pt-BR" sz="1600" dirty="0">
              <a:solidFill>
                <a:schemeClr val="tx1"/>
              </a:solidFill>
            </a:endParaRPr>
          </a:p>
        </p:txBody>
      </p:sp>
      <p:sp>
        <p:nvSpPr>
          <p:cNvPr id="33" name="Retângulo 32"/>
          <p:cNvSpPr/>
          <p:nvPr/>
        </p:nvSpPr>
        <p:spPr>
          <a:xfrm>
            <a:off x="422679" y="5014707"/>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Alianças estratégicas</a:t>
            </a:r>
            <a:endParaRPr lang="pt-BR" sz="1600" dirty="0">
              <a:solidFill>
                <a:schemeClr val="tx1"/>
              </a:solidFill>
            </a:endParaRPr>
          </a:p>
        </p:txBody>
      </p:sp>
      <p:sp>
        <p:nvSpPr>
          <p:cNvPr id="29" name="Estrela de 32 pontas 28"/>
          <p:cNvSpPr/>
          <p:nvPr/>
        </p:nvSpPr>
        <p:spPr>
          <a:xfrm>
            <a:off x="2579431" y="4009081"/>
            <a:ext cx="432048" cy="414300"/>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6" name="Pentágono 35"/>
          <p:cNvSpPr/>
          <p:nvPr/>
        </p:nvSpPr>
        <p:spPr>
          <a:xfrm rot="5400000">
            <a:off x="7812746" y="603902"/>
            <a:ext cx="666091" cy="2372778"/>
          </a:xfrm>
          <a:prstGeom prst="homePlate">
            <a:avLst>
              <a:gd name="adj" fmla="val 11396"/>
            </a:avLst>
          </a:prstGeom>
          <a:gradFill>
            <a:gsLst>
              <a:gs pos="0">
                <a:schemeClr val="bg1">
                  <a:lumMod val="85000"/>
                </a:schemeClr>
              </a:gs>
              <a:gs pos="50000">
                <a:schemeClr val="bg1">
                  <a:lumMod val="95000"/>
                </a:schemeClr>
              </a:gs>
              <a:gs pos="100000">
                <a:schemeClr val="bg1">
                  <a:lumMod val="85000"/>
                </a:schemeClr>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vert="vert270" wrap="square" lIns="72000" tIns="72000" rIns="72000" bIns="72000" rtlCol="0" anchor="ctr">
            <a:noAutofit/>
          </a:bodyPr>
          <a:lstStyle/>
          <a:p>
            <a:pPr algn="ctr"/>
            <a:r>
              <a:rPr lang="pt-BR" sz="1600" b="1" dirty="0"/>
              <a:t>Integração vertical</a:t>
            </a:r>
          </a:p>
        </p:txBody>
      </p:sp>
      <p:sp>
        <p:nvSpPr>
          <p:cNvPr id="38" name="CaixaDeTexto 37"/>
          <p:cNvSpPr txBox="1"/>
          <p:nvPr/>
        </p:nvSpPr>
        <p:spPr>
          <a:xfrm>
            <a:off x="7299910" y="2377928"/>
            <a:ext cx="2372779" cy="1151880"/>
          </a:xfrm>
          <a:prstGeom prst="rect">
            <a:avLst/>
          </a:prstGeom>
          <a:noFill/>
          <a:ln>
            <a:noFill/>
          </a:ln>
        </p:spPr>
        <p:txBody>
          <a:bodyPr wrap="square" lIns="72000" tIns="36000" rIns="72000" bIns="36000" rtlCol="0" anchor="t">
            <a:noAutofit/>
          </a:bodyPr>
          <a:lstStyle>
            <a:defPPr>
              <a:defRPr lang="en-US"/>
            </a:defPPr>
            <a:lvl1pPr marL="285750" indent="-285750">
              <a:spcAft>
                <a:spcPts val="600"/>
              </a:spcAft>
              <a:buFont typeface="Arial" panose="020B0604020202020204" pitchFamily="34" charset="0"/>
              <a:buChar char="•"/>
              <a:defRPr sz="1400"/>
            </a:lvl1pPr>
          </a:lstStyle>
          <a:p>
            <a:r>
              <a:rPr lang="pt-BR" dirty="0"/>
              <a:t>Maiores margens operacionais</a:t>
            </a:r>
          </a:p>
          <a:p>
            <a:r>
              <a:rPr lang="pt-BR" dirty="0"/>
              <a:t>Diferenciação</a:t>
            </a:r>
          </a:p>
          <a:p>
            <a:r>
              <a:rPr lang="pt-BR" dirty="0"/>
              <a:t>Diversificação</a:t>
            </a:r>
          </a:p>
        </p:txBody>
      </p:sp>
      <p:sp>
        <p:nvSpPr>
          <p:cNvPr id="39" name="Retângulo 38"/>
          <p:cNvSpPr/>
          <p:nvPr/>
        </p:nvSpPr>
        <p:spPr>
          <a:xfrm>
            <a:off x="7112446" y="4197711"/>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Serviços integrados</a:t>
            </a:r>
            <a:endParaRPr lang="pt-BR" sz="1600" dirty="0">
              <a:solidFill>
                <a:schemeClr val="tx1"/>
              </a:solidFill>
            </a:endParaRPr>
          </a:p>
        </p:txBody>
      </p:sp>
      <p:sp>
        <p:nvSpPr>
          <p:cNvPr id="40" name="Retângulo 39"/>
          <p:cNvSpPr/>
          <p:nvPr/>
        </p:nvSpPr>
        <p:spPr>
          <a:xfrm>
            <a:off x="7101660" y="4683765"/>
            <a:ext cx="2372776" cy="360040"/>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Outros negócios</a:t>
            </a:r>
            <a:endParaRPr lang="pt-BR" sz="1600" dirty="0">
              <a:solidFill>
                <a:schemeClr val="tx1"/>
              </a:solidFill>
            </a:endParaRPr>
          </a:p>
        </p:txBody>
      </p:sp>
      <p:sp>
        <p:nvSpPr>
          <p:cNvPr id="34" name="Estrela de 32 pontas 33"/>
          <p:cNvSpPr/>
          <p:nvPr/>
        </p:nvSpPr>
        <p:spPr>
          <a:xfrm>
            <a:off x="9240641" y="4063236"/>
            <a:ext cx="432048" cy="414300"/>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grpSp>
        <p:nvGrpSpPr>
          <p:cNvPr id="15" name="Grupo 14"/>
          <p:cNvGrpSpPr/>
          <p:nvPr/>
        </p:nvGrpSpPr>
        <p:grpSpPr>
          <a:xfrm>
            <a:off x="7112446" y="6065710"/>
            <a:ext cx="2372776" cy="747666"/>
            <a:chOff x="7112447" y="5899483"/>
            <a:chExt cx="2372776" cy="747666"/>
          </a:xfrm>
        </p:grpSpPr>
        <p:sp>
          <p:nvSpPr>
            <p:cNvPr id="13" name="Retângulo 12"/>
            <p:cNvSpPr/>
            <p:nvPr/>
          </p:nvSpPr>
          <p:spPr>
            <a:xfrm>
              <a:off x="7112447" y="5899483"/>
              <a:ext cx="2372776" cy="747666"/>
            </a:xfrm>
            <a:prstGeom prst="rect">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5" name="Estrela de 32 pontas 34"/>
            <p:cNvSpPr/>
            <p:nvPr/>
          </p:nvSpPr>
          <p:spPr>
            <a:xfrm>
              <a:off x="7299910" y="6053634"/>
              <a:ext cx="432048" cy="414300"/>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 name="CaixaDeTexto 7"/>
            <p:cNvSpPr txBox="1"/>
            <p:nvPr/>
          </p:nvSpPr>
          <p:spPr>
            <a:xfrm>
              <a:off x="7731958" y="6053634"/>
              <a:ext cx="1753264" cy="414300"/>
            </a:xfrm>
            <a:prstGeom prst="rect">
              <a:avLst/>
            </a:prstGeom>
            <a:noFill/>
            <a:ln>
              <a:noFill/>
            </a:ln>
          </p:spPr>
          <p:txBody>
            <a:bodyPr wrap="square" lIns="72000" tIns="36000" rIns="72000" bIns="36000" rtlCol="0" anchor="t">
              <a:noAutofit/>
            </a:bodyPr>
            <a:lstStyle/>
            <a:p>
              <a:pPr algn="ctr">
                <a:spcAft>
                  <a:spcPts val="600"/>
                </a:spcAft>
              </a:pPr>
              <a:r>
                <a:rPr lang="pt-BR" sz="1600" dirty="0"/>
                <a:t>Impacto para os terminais</a:t>
              </a:r>
            </a:p>
          </p:txBody>
        </p:sp>
      </p:grpSp>
      <p:cxnSp>
        <p:nvCxnSpPr>
          <p:cNvPr id="4" name="Conector reto 3"/>
          <p:cNvCxnSpPr/>
          <p:nvPr/>
        </p:nvCxnSpPr>
        <p:spPr>
          <a:xfrm>
            <a:off x="127670" y="1340768"/>
            <a:ext cx="9357552"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2728989" y="1052736"/>
            <a:ext cx="4311449" cy="288032"/>
          </a:xfrm>
          <a:prstGeom prst="rect">
            <a:avLst/>
          </a:prstGeom>
          <a:noFill/>
          <a:ln>
            <a:noFill/>
          </a:ln>
        </p:spPr>
        <p:txBody>
          <a:bodyPr wrap="square" lIns="72000" tIns="36000" rIns="72000" bIns="36000" rtlCol="0" anchor="t">
            <a:noAutofit/>
          </a:bodyPr>
          <a:lstStyle/>
          <a:p>
            <a:pPr algn="ctr">
              <a:spcAft>
                <a:spcPts val="600"/>
              </a:spcAft>
            </a:pPr>
            <a:r>
              <a:rPr lang="pt-BR" sz="1600" b="1" dirty="0"/>
              <a:t>ESTRATÉGIAS DO ARMADOR</a:t>
            </a:r>
          </a:p>
        </p:txBody>
      </p:sp>
      <p:sp>
        <p:nvSpPr>
          <p:cNvPr id="6" name="Espaço Reservado para Número de Slide 5"/>
          <p:cNvSpPr>
            <a:spLocks noGrp="1"/>
          </p:cNvSpPr>
          <p:nvPr>
            <p:ph type="sldNum" sz="quarter" idx="10"/>
          </p:nvPr>
        </p:nvSpPr>
        <p:spPr/>
        <p:txBody>
          <a:bodyPr/>
          <a:lstStyle/>
          <a:p>
            <a:pPr>
              <a:defRPr/>
            </a:pPr>
            <a:fld id="{B66251D2-9488-44CD-87B4-F793A73C4A01}" type="slidenum">
              <a:rPr lang="pt-BR" noProof="0" smtClean="0"/>
              <a:pPr>
                <a:defRPr/>
              </a:pPr>
              <a:t>50</a:t>
            </a:fld>
            <a:endParaRPr lang="pt-BR" sz="600" noProof="0"/>
          </a:p>
        </p:txBody>
      </p:sp>
    </p:spTree>
    <p:extLst>
      <p:ext uri="{BB962C8B-B14F-4D97-AF65-F5344CB8AC3E}">
        <p14:creationId xmlns:p14="http://schemas.microsoft.com/office/powerpoint/2010/main" val="489196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eta para a direita 25"/>
          <p:cNvSpPr/>
          <p:nvPr/>
        </p:nvSpPr>
        <p:spPr>
          <a:xfrm>
            <a:off x="72008" y="836712"/>
            <a:ext cx="9740461" cy="864096"/>
          </a:xfrm>
          <a:prstGeom prst="rightArrow">
            <a:avLst>
              <a:gd name="adj1" fmla="val 65942"/>
              <a:gd name="adj2" fmla="val 50000"/>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2" name="Título 1"/>
          <p:cNvSpPr>
            <a:spLocks noGrp="1"/>
          </p:cNvSpPr>
          <p:nvPr>
            <p:ph type="title"/>
          </p:nvPr>
        </p:nvSpPr>
        <p:spPr>
          <a:xfrm>
            <a:off x="198508" y="189475"/>
            <a:ext cx="9505950" cy="637364"/>
          </a:xfrm>
        </p:spPr>
        <p:txBody>
          <a:bodyPr/>
          <a:lstStyle/>
          <a:p>
            <a:r>
              <a:rPr lang="pt-BR" dirty="0"/>
              <a:t>Existem vários níveis de cooperação entre os armadores de linhas regulares, que visam a redução dos custos e busca de outras sinergias (1/4)</a:t>
            </a:r>
          </a:p>
        </p:txBody>
      </p:sp>
      <p:sp>
        <p:nvSpPr>
          <p:cNvPr id="21" name="Estrela de 32 pontas 20"/>
          <p:cNvSpPr/>
          <p:nvPr/>
        </p:nvSpPr>
        <p:spPr>
          <a:xfrm>
            <a:off x="2317417" y="4509120"/>
            <a:ext cx="5826504" cy="2304256"/>
          </a:xfrm>
          <a:prstGeom prst="star32">
            <a:avLst>
              <a:gd name="adj" fmla="val 38985"/>
            </a:avLst>
          </a:prstGeom>
          <a:solidFill>
            <a:schemeClr val="accent4"/>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600" dirty="0"/>
              <a:t>Em todos os casos, as identidades comerciais, políticas de preços e estratégias de mercado são mantidas de forma independente pelas empresas</a:t>
            </a:r>
            <a:endParaRPr lang="pt-BR" sz="1600" dirty="0">
              <a:solidFill>
                <a:schemeClr val="tx1"/>
              </a:solidFill>
            </a:endParaRPr>
          </a:p>
        </p:txBody>
      </p:sp>
      <p:sp>
        <p:nvSpPr>
          <p:cNvPr id="20" name="Retângulo 19"/>
          <p:cNvSpPr/>
          <p:nvPr/>
        </p:nvSpPr>
        <p:spPr>
          <a:xfrm>
            <a:off x="487710"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Slot </a:t>
            </a:r>
            <a:r>
              <a:rPr lang="pt-BR" sz="1400" dirty="0" err="1"/>
              <a:t>purchase</a:t>
            </a:r>
            <a:endParaRPr lang="pt-BR" sz="1400" dirty="0">
              <a:solidFill>
                <a:schemeClr val="tx1"/>
              </a:solidFill>
            </a:endParaRPr>
          </a:p>
        </p:txBody>
      </p:sp>
      <p:sp>
        <p:nvSpPr>
          <p:cNvPr id="22" name="Retângulo 21"/>
          <p:cNvSpPr/>
          <p:nvPr/>
        </p:nvSpPr>
        <p:spPr>
          <a:xfrm>
            <a:off x="4147124"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err="1"/>
              <a:t>Vessel</a:t>
            </a:r>
            <a:r>
              <a:rPr lang="pt-BR" sz="1400" dirty="0"/>
              <a:t> </a:t>
            </a:r>
            <a:r>
              <a:rPr lang="pt-BR" sz="1400" dirty="0" err="1"/>
              <a:t>Sharing</a:t>
            </a:r>
            <a:r>
              <a:rPr lang="pt-BR" sz="1400" dirty="0"/>
              <a:t> </a:t>
            </a:r>
            <a:r>
              <a:rPr lang="pt-BR" sz="1400" dirty="0" err="1"/>
              <a:t>Agreements</a:t>
            </a:r>
            <a:endParaRPr lang="pt-BR" sz="1400" dirty="0"/>
          </a:p>
        </p:txBody>
      </p:sp>
      <p:sp>
        <p:nvSpPr>
          <p:cNvPr id="23" name="Retângulo 22"/>
          <p:cNvSpPr/>
          <p:nvPr/>
        </p:nvSpPr>
        <p:spPr>
          <a:xfrm>
            <a:off x="5976831"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Alianças estratégicas</a:t>
            </a:r>
          </a:p>
        </p:txBody>
      </p:sp>
      <p:sp>
        <p:nvSpPr>
          <p:cNvPr id="24" name="Retângulo 23"/>
          <p:cNvSpPr/>
          <p:nvPr/>
        </p:nvSpPr>
        <p:spPr>
          <a:xfrm>
            <a:off x="7806539"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Fusões e Aquisições</a:t>
            </a:r>
          </a:p>
        </p:txBody>
      </p:sp>
      <p:sp>
        <p:nvSpPr>
          <p:cNvPr id="25" name="Retângulo 24"/>
          <p:cNvSpPr/>
          <p:nvPr/>
        </p:nvSpPr>
        <p:spPr>
          <a:xfrm>
            <a:off x="2317417"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Slot </a:t>
            </a:r>
            <a:r>
              <a:rPr lang="pt-BR" sz="1400" dirty="0" err="1"/>
              <a:t>sharing</a:t>
            </a:r>
            <a:endParaRPr lang="pt-BR" sz="1400" dirty="0"/>
          </a:p>
        </p:txBody>
      </p:sp>
      <p:sp>
        <p:nvSpPr>
          <p:cNvPr id="9" name="Retângulo de cantos arredondados 8"/>
          <p:cNvSpPr/>
          <p:nvPr/>
        </p:nvSpPr>
        <p:spPr>
          <a:xfrm>
            <a:off x="2317417" y="1983050"/>
            <a:ext cx="5826504" cy="2448272"/>
          </a:xfrm>
          <a:prstGeom prst="roundRect">
            <a:avLst>
              <a:gd name="adj" fmla="val 9702"/>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r>
              <a:rPr lang="pt-BR" sz="1600" dirty="0"/>
              <a:t>Melhoria do escopo  de serviço (abrangência geográfica, frequência, disponibilidade de espaço)</a:t>
            </a:r>
          </a:p>
          <a:p>
            <a:pPr marL="144000" indent="-144000">
              <a:spcAft>
                <a:spcPts val="600"/>
              </a:spcAft>
              <a:buFont typeface="Arial" pitchFamily="34" charset="0"/>
              <a:buChar char="•"/>
            </a:pPr>
            <a:r>
              <a:rPr lang="pt-BR" sz="1600" dirty="0"/>
              <a:t>Maior apelo ao mercado</a:t>
            </a:r>
          </a:p>
          <a:p>
            <a:pPr marL="144000" indent="-144000">
              <a:spcAft>
                <a:spcPts val="600"/>
              </a:spcAft>
              <a:buFont typeface="Arial" pitchFamily="34" charset="0"/>
              <a:buChar char="•"/>
            </a:pPr>
            <a:r>
              <a:rPr lang="pt-BR" sz="1600" dirty="0"/>
              <a:t>Maior redução de custos de transporte</a:t>
            </a:r>
          </a:p>
          <a:p>
            <a:pPr marL="144000" indent="-144000" algn="l">
              <a:spcAft>
                <a:spcPts val="600"/>
              </a:spcAft>
              <a:buFont typeface="Arial" pitchFamily="34" charset="0"/>
              <a:buChar char="•"/>
            </a:pPr>
            <a:r>
              <a:rPr lang="pt-BR" sz="1600" dirty="0"/>
              <a:t>Menor flexibilidade (independência) operacional</a:t>
            </a:r>
          </a:p>
          <a:p>
            <a:pPr marL="144000" indent="-144000" algn="l">
              <a:spcAft>
                <a:spcPts val="600"/>
              </a:spcAft>
              <a:buFont typeface="Arial" pitchFamily="34" charset="0"/>
              <a:buChar char="•"/>
            </a:pPr>
            <a:r>
              <a:rPr lang="pt-BR" sz="1600" dirty="0"/>
              <a:t>Melhor gestão sobre os fluxos de caixa</a:t>
            </a:r>
          </a:p>
          <a:p>
            <a:pPr marL="144000" indent="-144000">
              <a:spcAft>
                <a:spcPts val="600"/>
              </a:spcAft>
              <a:buFont typeface="Arial" pitchFamily="34" charset="0"/>
              <a:buChar char="•"/>
            </a:pPr>
            <a:r>
              <a:rPr lang="pt-BR" sz="1600" dirty="0"/>
              <a:t>Maior exposição financeira</a:t>
            </a:r>
          </a:p>
        </p:txBody>
      </p:sp>
      <p:sp>
        <p:nvSpPr>
          <p:cNvPr id="10" name="CaixaDeTexto 9"/>
          <p:cNvSpPr txBox="1"/>
          <p:nvPr/>
        </p:nvSpPr>
        <p:spPr>
          <a:xfrm>
            <a:off x="238674" y="2906764"/>
            <a:ext cx="1495822" cy="600844"/>
          </a:xfrm>
          <a:prstGeom prst="rect">
            <a:avLst/>
          </a:prstGeom>
          <a:noFill/>
          <a:ln>
            <a:noFill/>
          </a:ln>
        </p:spPr>
        <p:txBody>
          <a:bodyPr wrap="square" lIns="72000" tIns="36000" rIns="72000" bIns="36000" rtlCol="0" anchor="t">
            <a:noAutofit/>
          </a:bodyPr>
          <a:lstStyle/>
          <a:p>
            <a:pPr>
              <a:spcAft>
                <a:spcPts val="600"/>
              </a:spcAft>
            </a:pPr>
            <a:r>
              <a:rPr lang="pt-BR" sz="1600" dirty="0"/>
              <a:t>Cooperação Operacional</a:t>
            </a:r>
          </a:p>
        </p:txBody>
      </p:sp>
      <p:sp>
        <p:nvSpPr>
          <p:cNvPr id="27" name="CaixaDeTexto 26"/>
          <p:cNvSpPr txBox="1"/>
          <p:nvPr/>
        </p:nvSpPr>
        <p:spPr>
          <a:xfrm>
            <a:off x="238674" y="5360826"/>
            <a:ext cx="1495822" cy="600844"/>
          </a:xfrm>
          <a:prstGeom prst="rect">
            <a:avLst/>
          </a:prstGeom>
          <a:noFill/>
          <a:ln>
            <a:noFill/>
          </a:ln>
        </p:spPr>
        <p:txBody>
          <a:bodyPr wrap="square" lIns="72000" tIns="36000" rIns="72000" bIns="36000" rtlCol="0" anchor="t">
            <a:noAutofit/>
          </a:bodyPr>
          <a:lstStyle/>
          <a:p>
            <a:pPr>
              <a:spcAft>
                <a:spcPts val="600"/>
              </a:spcAft>
            </a:pPr>
            <a:r>
              <a:rPr lang="pt-BR" sz="1600" dirty="0"/>
              <a:t>Cooperação Comercial</a:t>
            </a:r>
          </a:p>
        </p:txBody>
      </p:sp>
      <p:sp>
        <p:nvSpPr>
          <p:cNvPr id="30" name="Rectangle 42"/>
          <p:cNvSpPr>
            <a:spLocks noChangeArrowheads="1"/>
          </p:cNvSpPr>
          <p:nvPr>
            <p:custDataLst>
              <p:tags r:id="rId1"/>
            </p:custDataLst>
          </p:nvPr>
        </p:nvSpPr>
        <p:spPr bwMode="auto">
          <a:xfrm>
            <a:off x="1542825" y="5322317"/>
            <a:ext cx="382527" cy="677862"/>
          </a:xfrm>
          <a:prstGeom prst="rect">
            <a:avLst/>
          </a:prstGeom>
          <a:noFill/>
          <a:ln w="9525">
            <a:noFill/>
            <a:miter lim="800000"/>
            <a:headEnd/>
            <a:tailEnd/>
          </a:ln>
          <a:effectLst/>
        </p:spPr>
        <p:txBody>
          <a:bodyPr lIns="0" tIns="0" rIns="0" bIns="0">
            <a:spAutoFit/>
          </a:bodyPr>
          <a:lstStyle/>
          <a:p>
            <a:pPr marL="342900" indent="-342900">
              <a:buFontTx/>
              <a:buNone/>
            </a:pPr>
            <a:r>
              <a:rPr lang="en-US" sz="4400" dirty="0">
                <a:solidFill>
                  <a:schemeClr val="accent3">
                    <a:lumMod val="50000"/>
                  </a:schemeClr>
                </a:solidFill>
                <a:sym typeface="Wingdings" pitchFamily="2" charset="2"/>
              </a:rPr>
              <a:t></a:t>
            </a:r>
            <a:endParaRPr lang="en-US" sz="4400" dirty="0">
              <a:solidFill>
                <a:schemeClr val="accent3">
                  <a:lumMod val="50000"/>
                </a:schemeClr>
              </a:solidFill>
            </a:endParaRPr>
          </a:p>
        </p:txBody>
      </p:sp>
      <p:sp>
        <p:nvSpPr>
          <p:cNvPr id="31" name="Rectangle 44"/>
          <p:cNvSpPr>
            <a:spLocks noChangeArrowheads="1"/>
          </p:cNvSpPr>
          <p:nvPr>
            <p:custDataLst>
              <p:tags r:id="rId2"/>
            </p:custDataLst>
          </p:nvPr>
        </p:nvSpPr>
        <p:spPr bwMode="auto">
          <a:xfrm>
            <a:off x="1536423" y="2791688"/>
            <a:ext cx="382527" cy="830997"/>
          </a:xfrm>
          <a:prstGeom prst="rect">
            <a:avLst/>
          </a:prstGeom>
          <a:noFill/>
          <a:ln w="9525">
            <a:noFill/>
            <a:miter lim="800000"/>
            <a:headEnd/>
            <a:tailEnd/>
          </a:ln>
          <a:effectLst/>
        </p:spPr>
        <p:txBody>
          <a:bodyPr lIns="0" tIns="0" rIns="0" bIns="0">
            <a:spAutoFit/>
          </a:bodyPr>
          <a:lstStyle/>
          <a:p>
            <a:pPr marL="342900" indent="-342900">
              <a:buFontTx/>
              <a:buNone/>
            </a:pPr>
            <a:r>
              <a:rPr lang="en-US" sz="5400" dirty="0">
                <a:solidFill>
                  <a:srgbClr val="00B050"/>
                </a:solidFill>
                <a:sym typeface="Wingdings" pitchFamily="2" charset="2"/>
              </a:rPr>
              <a:t></a:t>
            </a:r>
            <a:endParaRPr lang="en-US" sz="5400" dirty="0">
              <a:solidFill>
                <a:srgbClr val="00B050"/>
              </a:solidFill>
            </a:endParaRPr>
          </a:p>
        </p:txBody>
      </p:sp>
      <p:sp>
        <p:nvSpPr>
          <p:cNvPr id="3" name="CaixaDeTexto 2"/>
          <p:cNvSpPr txBox="1"/>
          <p:nvPr/>
        </p:nvSpPr>
        <p:spPr>
          <a:xfrm>
            <a:off x="2849438" y="1568252"/>
            <a:ext cx="4592166" cy="258068"/>
          </a:xfrm>
          <a:prstGeom prst="rect">
            <a:avLst/>
          </a:prstGeom>
          <a:noFill/>
          <a:ln>
            <a:noFill/>
          </a:ln>
        </p:spPr>
        <p:txBody>
          <a:bodyPr wrap="square" lIns="72000" tIns="36000" rIns="72000" bIns="36000" rtlCol="0" anchor="t">
            <a:noAutofit/>
          </a:bodyPr>
          <a:lstStyle/>
          <a:p>
            <a:pPr algn="ctr">
              <a:spcAft>
                <a:spcPts val="600"/>
              </a:spcAft>
            </a:pPr>
            <a:r>
              <a:rPr lang="pt-BR" sz="1600" b="1" dirty="0"/>
              <a:t>Consolidação</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51</a:t>
            </a:fld>
            <a:endParaRPr lang="pt-BR" sz="600" noProof="0"/>
          </a:p>
        </p:txBody>
      </p:sp>
    </p:spTree>
    <p:extLst>
      <p:ext uri="{BB962C8B-B14F-4D97-AF65-F5344CB8AC3E}">
        <p14:creationId xmlns:p14="http://schemas.microsoft.com/office/powerpoint/2010/main" val="159703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Elipse 106"/>
          <p:cNvSpPr/>
          <p:nvPr/>
        </p:nvSpPr>
        <p:spPr>
          <a:xfrm>
            <a:off x="2935982" y="2495318"/>
            <a:ext cx="6336704" cy="2954310"/>
          </a:xfrm>
          <a:prstGeom prst="ellipse">
            <a:avLst/>
          </a:prstGeom>
          <a:noFill/>
          <a:ln w="50800">
            <a:solidFill>
              <a:schemeClr val="tx2">
                <a:lumMod val="20000"/>
                <a:lumOff val="8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 name="Retângulo 7"/>
          <p:cNvSpPr/>
          <p:nvPr/>
        </p:nvSpPr>
        <p:spPr>
          <a:xfrm>
            <a:off x="0" y="1700808"/>
            <a:ext cx="2287910" cy="5157192"/>
          </a:xfrm>
          <a:prstGeom prst="rect">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spcAft>
                <a:spcPts val="1200"/>
              </a:spcAft>
              <a:buFont typeface="Arial" panose="020B0604020202020204" pitchFamily="34" charset="0"/>
              <a:buChar char="•"/>
            </a:pPr>
            <a:r>
              <a:rPr lang="pt-BR" sz="1400" dirty="0"/>
              <a:t>Navios operam na mesma rota  com ou sem coordenação de schedules</a:t>
            </a:r>
          </a:p>
          <a:p>
            <a:pPr marL="285750" indent="-285750">
              <a:spcAft>
                <a:spcPts val="1200"/>
              </a:spcAft>
              <a:buFont typeface="Arial" panose="020B0604020202020204" pitchFamily="34" charset="0"/>
              <a:buChar char="•"/>
            </a:pPr>
            <a:r>
              <a:rPr lang="pt-BR" sz="1400" dirty="0"/>
              <a:t>Cada  empresa gerencia sua operação</a:t>
            </a:r>
          </a:p>
          <a:p>
            <a:pPr marL="285750" indent="-285750">
              <a:spcAft>
                <a:spcPts val="1200"/>
              </a:spcAft>
              <a:buFont typeface="Arial" panose="020B0604020202020204" pitchFamily="34" charset="0"/>
              <a:buChar char="•"/>
            </a:pPr>
            <a:r>
              <a:rPr lang="pt-BR" sz="1400" dirty="0"/>
              <a:t>Sem necessidade de operação terminal comum</a:t>
            </a:r>
          </a:p>
          <a:p>
            <a:pPr marL="285750" indent="-285750">
              <a:spcAft>
                <a:spcPts val="1200"/>
              </a:spcAft>
              <a:buFont typeface="Arial" panose="020B0604020202020204" pitchFamily="34" charset="0"/>
              <a:buChar char="•"/>
            </a:pPr>
            <a:r>
              <a:rPr lang="pt-BR" sz="1400" dirty="0"/>
              <a:t>Troca ou compra de slots no navio do parceiro</a:t>
            </a:r>
          </a:p>
          <a:p>
            <a:pPr marL="285750" indent="-285750">
              <a:spcAft>
                <a:spcPts val="1200"/>
              </a:spcAft>
              <a:buFont typeface="Arial" panose="020B0604020202020204" pitchFamily="34" charset="0"/>
              <a:buChar char="•"/>
            </a:pPr>
            <a:r>
              <a:rPr lang="pt-BR" sz="1400" dirty="0"/>
              <a:t>Limitação de alocação (espaço)</a:t>
            </a:r>
          </a:p>
        </p:txBody>
      </p:sp>
      <p:sp>
        <p:nvSpPr>
          <p:cNvPr id="109" name="Elipse 108"/>
          <p:cNvSpPr/>
          <p:nvPr/>
        </p:nvSpPr>
        <p:spPr>
          <a:xfrm>
            <a:off x="3651585" y="4815150"/>
            <a:ext cx="286050" cy="286050"/>
          </a:xfrm>
          <a:prstGeom prst="ellipse">
            <a:avLst/>
          </a:prstGeom>
          <a:solidFill>
            <a:schemeClr val="bg1"/>
          </a:solidFill>
          <a:ln w="50800">
            <a:solidFill>
              <a:schemeClr val="tx2">
                <a:lumMod val="20000"/>
                <a:lumOff val="8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0" name="Elipse 109"/>
          <p:cNvSpPr/>
          <p:nvPr/>
        </p:nvSpPr>
        <p:spPr>
          <a:xfrm>
            <a:off x="3611709" y="2842901"/>
            <a:ext cx="286050" cy="286050"/>
          </a:xfrm>
          <a:prstGeom prst="ellipse">
            <a:avLst/>
          </a:prstGeom>
          <a:solidFill>
            <a:schemeClr val="bg1"/>
          </a:solidFill>
          <a:ln w="50800">
            <a:solidFill>
              <a:schemeClr val="tx2">
                <a:lumMod val="20000"/>
                <a:lumOff val="8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1" name="Elipse 110"/>
          <p:cNvSpPr/>
          <p:nvPr/>
        </p:nvSpPr>
        <p:spPr>
          <a:xfrm>
            <a:off x="8318685" y="4815150"/>
            <a:ext cx="286050" cy="286050"/>
          </a:xfrm>
          <a:prstGeom prst="ellipse">
            <a:avLst/>
          </a:prstGeom>
          <a:solidFill>
            <a:schemeClr val="bg1"/>
          </a:solidFill>
          <a:ln w="50800">
            <a:solidFill>
              <a:schemeClr val="tx2">
                <a:lumMod val="20000"/>
                <a:lumOff val="8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2" name="CaixaDeTexto 111"/>
          <p:cNvSpPr txBox="1"/>
          <p:nvPr/>
        </p:nvSpPr>
        <p:spPr>
          <a:xfrm>
            <a:off x="3872086" y="2879435"/>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1</a:t>
            </a:r>
          </a:p>
        </p:txBody>
      </p:sp>
      <p:sp>
        <p:nvSpPr>
          <p:cNvPr id="113" name="CaixaDeTexto 112"/>
          <p:cNvSpPr txBox="1"/>
          <p:nvPr/>
        </p:nvSpPr>
        <p:spPr>
          <a:xfrm>
            <a:off x="7688510" y="2879435"/>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2</a:t>
            </a:r>
          </a:p>
        </p:txBody>
      </p:sp>
      <p:sp>
        <p:nvSpPr>
          <p:cNvPr id="114" name="CaixaDeTexto 113"/>
          <p:cNvSpPr txBox="1"/>
          <p:nvPr/>
        </p:nvSpPr>
        <p:spPr>
          <a:xfrm>
            <a:off x="7671515" y="4851684"/>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3</a:t>
            </a:r>
          </a:p>
        </p:txBody>
      </p:sp>
      <p:sp>
        <p:nvSpPr>
          <p:cNvPr id="115" name="CaixaDeTexto 114"/>
          <p:cNvSpPr txBox="1"/>
          <p:nvPr/>
        </p:nvSpPr>
        <p:spPr>
          <a:xfrm>
            <a:off x="3872086" y="4851684"/>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4</a:t>
            </a:r>
          </a:p>
        </p:txBody>
      </p:sp>
      <p:grpSp>
        <p:nvGrpSpPr>
          <p:cNvPr id="122" name="Grupo 121"/>
          <p:cNvGrpSpPr/>
          <p:nvPr/>
        </p:nvGrpSpPr>
        <p:grpSpPr>
          <a:xfrm>
            <a:off x="2444808" y="3560826"/>
            <a:ext cx="2118934" cy="446807"/>
            <a:chOff x="5339794" y="2075653"/>
            <a:chExt cx="2618303" cy="552106"/>
          </a:xfrm>
        </p:grpSpPr>
        <p:sp>
          <p:nvSpPr>
            <p:cNvPr id="89" name="Forma livre 88"/>
            <p:cNvSpPr/>
            <p:nvPr/>
          </p:nvSpPr>
          <p:spPr>
            <a:xfrm>
              <a:off x="5339794" y="2249104"/>
              <a:ext cx="2618303" cy="378655"/>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0" name="Forma livre 89"/>
            <p:cNvSpPr/>
            <p:nvPr/>
          </p:nvSpPr>
          <p:spPr>
            <a:xfrm>
              <a:off x="5339794" y="2246168"/>
              <a:ext cx="2618303" cy="237761"/>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1" name="Retângulo 90"/>
            <p:cNvSpPr/>
            <p:nvPr/>
          </p:nvSpPr>
          <p:spPr>
            <a:xfrm>
              <a:off x="5501162"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2" name="Retângulo 91"/>
            <p:cNvSpPr/>
            <p:nvPr/>
          </p:nvSpPr>
          <p:spPr>
            <a:xfrm>
              <a:off x="5373704"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3" name="Retângulo 92"/>
            <p:cNvSpPr/>
            <p:nvPr/>
          </p:nvSpPr>
          <p:spPr>
            <a:xfrm>
              <a:off x="5628619"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4" name="Retângulo 93"/>
            <p:cNvSpPr/>
            <p:nvPr/>
          </p:nvSpPr>
          <p:spPr>
            <a:xfrm>
              <a:off x="5756076" y="2257421"/>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5" name="Retângulo 94"/>
            <p:cNvSpPr/>
            <p:nvPr/>
          </p:nvSpPr>
          <p:spPr>
            <a:xfrm>
              <a:off x="6721832"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6" name="Retângulo 95"/>
            <p:cNvSpPr/>
            <p:nvPr/>
          </p:nvSpPr>
          <p:spPr>
            <a:xfrm>
              <a:off x="6594374"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7" name="Retângulo 96"/>
            <p:cNvSpPr/>
            <p:nvPr/>
          </p:nvSpPr>
          <p:spPr>
            <a:xfrm>
              <a:off x="6849290"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8" name="Retângulo 97"/>
            <p:cNvSpPr/>
            <p:nvPr/>
          </p:nvSpPr>
          <p:spPr>
            <a:xfrm>
              <a:off x="6976746"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9" name="Retângulo 98"/>
            <p:cNvSpPr/>
            <p:nvPr/>
          </p:nvSpPr>
          <p:spPr>
            <a:xfrm>
              <a:off x="6203678"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0" name="Retângulo 99"/>
            <p:cNvSpPr/>
            <p:nvPr/>
          </p:nvSpPr>
          <p:spPr>
            <a:xfrm>
              <a:off x="6076220"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1" name="Retângulo 100"/>
            <p:cNvSpPr/>
            <p:nvPr/>
          </p:nvSpPr>
          <p:spPr>
            <a:xfrm>
              <a:off x="6331136"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2" name="Retângulo 101"/>
            <p:cNvSpPr/>
            <p:nvPr/>
          </p:nvSpPr>
          <p:spPr>
            <a:xfrm>
              <a:off x="6458592"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3" name="Retângulo 102"/>
            <p:cNvSpPr/>
            <p:nvPr/>
          </p:nvSpPr>
          <p:spPr>
            <a:xfrm>
              <a:off x="7331270"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4" name="Retângulo 103"/>
            <p:cNvSpPr/>
            <p:nvPr/>
          </p:nvSpPr>
          <p:spPr>
            <a:xfrm>
              <a:off x="7203812"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5" name="Retângulo 104"/>
            <p:cNvSpPr/>
            <p:nvPr/>
          </p:nvSpPr>
          <p:spPr>
            <a:xfrm>
              <a:off x="7458728"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6" name="Retângulo 105"/>
            <p:cNvSpPr/>
            <p:nvPr/>
          </p:nvSpPr>
          <p:spPr>
            <a:xfrm>
              <a:off x="7586184"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9" name="Forma livre 118"/>
            <p:cNvSpPr/>
            <p:nvPr/>
          </p:nvSpPr>
          <p:spPr>
            <a:xfrm>
              <a:off x="5888310" y="2084485"/>
              <a:ext cx="180975" cy="278607"/>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0" name="Trapezoide 119"/>
            <p:cNvSpPr/>
            <p:nvPr/>
          </p:nvSpPr>
          <p:spPr>
            <a:xfrm>
              <a:off x="5888310" y="2075653"/>
              <a:ext cx="45719" cy="95645"/>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66" name="Elipse 165"/>
          <p:cNvSpPr/>
          <p:nvPr/>
        </p:nvSpPr>
        <p:spPr>
          <a:xfrm>
            <a:off x="8336582" y="2842901"/>
            <a:ext cx="286050" cy="286050"/>
          </a:xfrm>
          <a:prstGeom prst="ellipse">
            <a:avLst/>
          </a:prstGeom>
          <a:solidFill>
            <a:schemeClr val="bg1"/>
          </a:solidFill>
          <a:ln w="50800">
            <a:solidFill>
              <a:schemeClr val="tx2">
                <a:lumMod val="20000"/>
                <a:lumOff val="8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67" name="Grupo 166"/>
          <p:cNvGrpSpPr/>
          <p:nvPr/>
        </p:nvGrpSpPr>
        <p:grpSpPr>
          <a:xfrm>
            <a:off x="4828843" y="2204864"/>
            <a:ext cx="2118934" cy="446807"/>
            <a:chOff x="5339794" y="2075653"/>
            <a:chExt cx="2618303" cy="552106"/>
          </a:xfrm>
        </p:grpSpPr>
        <p:sp>
          <p:nvSpPr>
            <p:cNvPr id="168" name="Forma livre 167"/>
            <p:cNvSpPr/>
            <p:nvPr/>
          </p:nvSpPr>
          <p:spPr>
            <a:xfrm>
              <a:off x="5339794" y="2249104"/>
              <a:ext cx="2618303" cy="378655"/>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69" name="Forma livre 168"/>
            <p:cNvSpPr/>
            <p:nvPr/>
          </p:nvSpPr>
          <p:spPr>
            <a:xfrm>
              <a:off x="5339794" y="2246168"/>
              <a:ext cx="2618303" cy="237761"/>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0" name="Retângulo 169"/>
            <p:cNvSpPr/>
            <p:nvPr/>
          </p:nvSpPr>
          <p:spPr>
            <a:xfrm>
              <a:off x="5501162"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1" name="Retângulo 170"/>
            <p:cNvSpPr/>
            <p:nvPr/>
          </p:nvSpPr>
          <p:spPr>
            <a:xfrm>
              <a:off x="5373704"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2" name="Retângulo 171"/>
            <p:cNvSpPr/>
            <p:nvPr/>
          </p:nvSpPr>
          <p:spPr>
            <a:xfrm>
              <a:off x="5628619"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3" name="Retângulo 172"/>
            <p:cNvSpPr/>
            <p:nvPr/>
          </p:nvSpPr>
          <p:spPr>
            <a:xfrm>
              <a:off x="5756076" y="2257421"/>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4" name="Retângulo 173"/>
            <p:cNvSpPr/>
            <p:nvPr/>
          </p:nvSpPr>
          <p:spPr>
            <a:xfrm>
              <a:off x="6721832"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5" name="Retângulo 174"/>
            <p:cNvSpPr/>
            <p:nvPr/>
          </p:nvSpPr>
          <p:spPr>
            <a:xfrm>
              <a:off x="6594374"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6" name="Retângulo 175"/>
            <p:cNvSpPr/>
            <p:nvPr/>
          </p:nvSpPr>
          <p:spPr>
            <a:xfrm>
              <a:off x="6849290"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7" name="Retângulo 176"/>
            <p:cNvSpPr/>
            <p:nvPr/>
          </p:nvSpPr>
          <p:spPr>
            <a:xfrm>
              <a:off x="6976746"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8" name="Retângulo 177"/>
            <p:cNvSpPr/>
            <p:nvPr/>
          </p:nvSpPr>
          <p:spPr>
            <a:xfrm>
              <a:off x="6203678"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9" name="Retângulo 178"/>
            <p:cNvSpPr/>
            <p:nvPr/>
          </p:nvSpPr>
          <p:spPr>
            <a:xfrm>
              <a:off x="6076220"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0" name="Retângulo 179"/>
            <p:cNvSpPr/>
            <p:nvPr/>
          </p:nvSpPr>
          <p:spPr>
            <a:xfrm>
              <a:off x="6331136"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1" name="Retângulo 180"/>
            <p:cNvSpPr/>
            <p:nvPr/>
          </p:nvSpPr>
          <p:spPr>
            <a:xfrm>
              <a:off x="6458592"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2" name="Retângulo 181"/>
            <p:cNvSpPr/>
            <p:nvPr/>
          </p:nvSpPr>
          <p:spPr>
            <a:xfrm>
              <a:off x="7331270"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3" name="Retângulo 182"/>
            <p:cNvSpPr/>
            <p:nvPr/>
          </p:nvSpPr>
          <p:spPr>
            <a:xfrm>
              <a:off x="7203812"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4" name="Retângulo 183"/>
            <p:cNvSpPr/>
            <p:nvPr/>
          </p:nvSpPr>
          <p:spPr>
            <a:xfrm>
              <a:off x="7458728"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5" name="Retângulo 184"/>
            <p:cNvSpPr/>
            <p:nvPr/>
          </p:nvSpPr>
          <p:spPr>
            <a:xfrm>
              <a:off x="7586184"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6" name="Forma livre 185"/>
            <p:cNvSpPr/>
            <p:nvPr/>
          </p:nvSpPr>
          <p:spPr>
            <a:xfrm>
              <a:off x="5888310" y="2084485"/>
              <a:ext cx="180975" cy="278607"/>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7" name="Trapezoide 186"/>
            <p:cNvSpPr/>
            <p:nvPr/>
          </p:nvSpPr>
          <p:spPr>
            <a:xfrm>
              <a:off x="5888310" y="2075653"/>
              <a:ext cx="45719" cy="95645"/>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grpSp>
        <p:nvGrpSpPr>
          <p:cNvPr id="188" name="Grupo 187"/>
          <p:cNvGrpSpPr/>
          <p:nvPr/>
        </p:nvGrpSpPr>
        <p:grpSpPr>
          <a:xfrm>
            <a:off x="7688510" y="3560826"/>
            <a:ext cx="2118934" cy="446807"/>
            <a:chOff x="5339794" y="2075653"/>
            <a:chExt cx="2618303" cy="552106"/>
          </a:xfrm>
        </p:grpSpPr>
        <p:sp>
          <p:nvSpPr>
            <p:cNvPr id="189" name="Forma livre 188"/>
            <p:cNvSpPr/>
            <p:nvPr/>
          </p:nvSpPr>
          <p:spPr>
            <a:xfrm>
              <a:off x="5339794" y="2249104"/>
              <a:ext cx="2618303" cy="378655"/>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90" name="Forma livre 189"/>
            <p:cNvSpPr/>
            <p:nvPr/>
          </p:nvSpPr>
          <p:spPr>
            <a:xfrm>
              <a:off x="5339794" y="2246168"/>
              <a:ext cx="2618303" cy="237761"/>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1" name="Retângulo 190"/>
            <p:cNvSpPr/>
            <p:nvPr/>
          </p:nvSpPr>
          <p:spPr>
            <a:xfrm>
              <a:off x="5501162"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2" name="Retângulo 191"/>
            <p:cNvSpPr/>
            <p:nvPr/>
          </p:nvSpPr>
          <p:spPr>
            <a:xfrm>
              <a:off x="5373704"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3" name="Retângulo 192"/>
            <p:cNvSpPr/>
            <p:nvPr/>
          </p:nvSpPr>
          <p:spPr>
            <a:xfrm>
              <a:off x="5628619" y="2257421"/>
              <a:ext cx="109140" cy="105671"/>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4" name="Retângulo 193"/>
            <p:cNvSpPr/>
            <p:nvPr/>
          </p:nvSpPr>
          <p:spPr>
            <a:xfrm>
              <a:off x="5756076" y="2257421"/>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5" name="Retângulo 194"/>
            <p:cNvSpPr/>
            <p:nvPr/>
          </p:nvSpPr>
          <p:spPr>
            <a:xfrm>
              <a:off x="6721832"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6" name="Retângulo 195"/>
            <p:cNvSpPr/>
            <p:nvPr/>
          </p:nvSpPr>
          <p:spPr>
            <a:xfrm>
              <a:off x="6594374"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7" name="Retângulo 196"/>
            <p:cNvSpPr/>
            <p:nvPr/>
          </p:nvSpPr>
          <p:spPr>
            <a:xfrm>
              <a:off x="6849290"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8" name="Retângulo 197"/>
            <p:cNvSpPr/>
            <p:nvPr/>
          </p:nvSpPr>
          <p:spPr>
            <a:xfrm>
              <a:off x="6976746" y="2251550"/>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9" name="Retângulo 198"/>
            <p:cNvSpPr/>
            <p:nvPr/>
          </p:nvSpPr>
          <p:spPr>
            <a:xfrm>
              <a:off x="6203678"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0" name="Retângulo 199"/>
            <p:cNvSpPr/>
            <p:nvPr/>
          </p:nvSpPr>
          <p:spPr>
            <a:xfrm>
              <a:off x="6076220"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1" name="Retângulo 200"/>
            <p:cNvSpPr/>
            <p:nvPr/>
          </p:nvSpPr>
          <p:spPr>
            <a:xfrm>
              <a:off x="6331136"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2" name="Retângulo 201"/>
            <p:cNvSpPr/>
            <p:nvPr/>
          </p:nvSpPr>
          <p:spPr>
            <a:xfrm>
              <a:off x="6458592" y="2249104"/>
              <a:ext cx="109140" cy="105671"/>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3" name="Retângulo 202"/>
            <p:cNvSpPr/>
            <p:nvPr/>
          </p:nvSpPr>
          <p:spPr>
            <a:xfrm>
              <a:off x="7331270"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4" name="Retângulo 203"/>
            <p:cNvSpPr/>
            <p:nvPr/>
          </p:nvSpPr>
          <p:spPr>
            <a:xfrm>
              <a:off x="7203812"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5" name="Retângulo 204"/>
            <p:cNvSpPr/>
            <p:nvPr/>
          </p:nvSpPr>
          <p:spPr>
            <a:xfrm>
              <a:off x="7458728"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6" name="Retângulo 205"/>
            <p:cNvSpPr/>
            <p:nvPr/>
          </p:nvSpPr>
          <p:spPr>
            <a:xfrm>
              <a:off x="7586184" y="2271120"/>
              <a:ext cx="109140" cy="8365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7" name="Forma livre 206"/>
            <p:cNvSpPr/>
            <p:nvPr/>
          </p:nvSpPr>
          <p:spPr>
            <a:xfrm>
              <a:off x="5888310" y="2084485"/>
              <a:ext cx="180975" cy="278607"/>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8" name="Trapezoide 207"/>
            <p:cNvSpPr/>
            <p:nvPr/>
          </p:nvSpPr>
          <p:spPr>
            <a:xfrm>
              <a:off x="5888310" y="2075653"/>
              <a:ext cx="45719" cy="95645"/>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209" name="Retângulo 208"/>
          <p:cNvSpPr/>
          <p:nvPr/>
        </p:nvSpPr>
        <p:spPr>
          <a:xfrm>
            <a:off x="4008254" y="3124878"/>
            <a:ext cx="184746" cy="156033"/>
          </a:xfrm>
          <a:prstGeom prst="rect">
            <a:avLst/>
          </a:prstGeom>
          <a:solidFill>
            <a:schemeClr val="bg1"/>
          </a:solidFill>
          <a:ln w="25400">
            <a:solidFill>
              <a:schemeClr val="tx2">
                <a:lumMod val="20000"/>
                <a:lumOff val="8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0" name="Retângulo 209"/>
          <p:cNvSpPr/>
          <p:nvPr/>
        </p:nvSpPr>
        <p:spPr>
          <a:xfrm>
            <a:off x="8098208" y="3135517"/>
            <a:ext cx="184746" cy="156033"/>
          </a:xfrm>
          <a:prstGeom prst="rect">
            <a:avLst/>
          </a:prstGeom>
          <a:solidFill>
            <a:schemeClr val="bg1"/>
          </a:solidFill>
          <a:ln w="25400">
            <a:solidFill>
              <a:schemeClr val="tx2">
                <a:lumMod val="20000"/>
                <a:lumOff val="8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1" name="Retângulo 210"/>
          <p:cNvSpPr/>
          <p:nvPr/>
        </p:nvSpPr>
        <p:spPr>
          <a:xfrm>
            <a:off x="4086454" y="4695651"/>
            <a:ext cx="184746" cy="156033"/>
          </a:xfrm>
          <a:prstGeom prst="rect">
            <a:avLst/>
          </a:prstGeom>
          <a:solidFill>
            <a:schemeClr val="bg1"/>
          </a:solidFill>
          <a:ln w="25400">
            <a:solidFill>
              <a:schemeClr val="tx2">
                <a:lumMod val="20000"/>
                <a:lumOff val="8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2" name="Retângulo 211"/>
          <p:cNvSpPr/>
          <p:nvPr/>
        </p:nvSpPr>
        <p:spPr>
          <a:xfrm>
            <a:off x="8113268" y="4670284"/>
            <a:ext cx="184746" cy="156033"/>
          </a:xfrm>
          <a:prstGeom prst="rect">
            <a:avLst/>
          </a:prstGeom>
          <a:solidFill>
            <a:schemeClr val="bg1"/>
          </a:solidFill>
          <a:ln w="25400">
            <a:solidFill>
              <a:schemeClr val="tx2">
                <a:lumMod val="20000"/>
                <a:lumOff val="8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87" name="Forma livre 86"/>
          <p:cNvSpPr/>
          <p:nvPr/>
        </p:nvSpPr>
        <p:spPr>
          <a:xfrm>
            <a:off x="4924019" y="5241570"/>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8" name="Forma livre 87"/>
          <p:cNvSpPr/>
          <p:nvPr/>
        </p:nvSpPr>
        <p:spPr>
          <a:xfrm>
            <a:off x="4924019" y="5239194"/>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accent3">
              <a:lumMod val="75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8" name="Retângulo 107"/>
          <p:cNvSpPr/>
          <p:nvPr/>
        </p:nvSpPr>
        <p:spPr>
          <a:xfrm>
            <a:off x="5054611" y="5248301"/>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6" name="Retângulo 115"/>
          <p:cNvSpPr/>
          <p:nvPr/>
        </p:nvSpPr>
        <p:spPr>
          <a:xfrm>
            <a:off x="4951462" y="5248301"/>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7" name="Retângulo 116"/>
          <p:cNvSpPr/>
          <p:nvPr/>
        </p:nvSpPr>
        <p:spPr>
          <a:xfrm>
            <a:off x="5157759" y="5248301"/>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8" name="Retângulo 117"/>
          <p:cNvSpPr/>
          <p:nvPr/>
        </p:nvSpPr>
        <p:spPr>
          <a:xfrm>
            <a:off x="5260907" y="5248301"/>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1" name="Retângulo 120"/>
          <p:cNvSpPr/>
          <p:nvPr/>
        </p:nvSpPr>
        <p:spPr>
          <a:xfrm>
            <a:off x="6042471" y="5243549"/>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3" name="Retângulo 122"/>
          <p:cNvSpPr/>
          <p:nvPr/>
        </p:nvSpPr>
        <p:spPr>
          <a:xfrm>
            <a:off x="5939323" y="5243549"/>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4" name="Retângulo 123"/>
          <p:cNvSpPr/>
          <p:nvPr/>
        </p:nvSpPr>
        <p:spPr>
          <a:xfrm>
            <a:off x="6145620" y="5243549"/>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5" name="Retângulo 124"/>
          <p:cNvSpPr/>
          <p:nvPr/>
        </p:nvSpPr>
        <p:spPr>
          <a:xfrm>
            <a:off x="6248768" y="5243549"/>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6" name="Retângulo 125"/>
          <p:cNvSpPr/>
          <p:nvPr/>
        </p:nvSpPr>
        <p:spPr>
          <a:xfrm>
            <a:off x="5623141" y="5241570"/>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7" name="Retângulo 126"/>
          <p:cNvSpPr/>
          <p:nvPr/>
        </p:nvSpPr>
        <p:spPr>
          <a:xfrm>
            <a:off x="5519992" y="5241570"/>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8" name="Retângulo 127"/>
          <p:cNvSpPr/>
          <p:nvPr/>
        </p:nvSpPr>
        <p:spPr>
          <a:xfrm>
            <a:off x="5726290" y="5241570"/>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9" name="Retângulo 128"/>
          <p:cNvSpPr/>
          <p:nvPr/>
        </p:nvSpPr>
        <p:spPr>
          <a:xfrm>
            <a:off x="5829437" y="5241570"/>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0" name="Retângulo 129"/>
          <p:cNvSpPr/>
          <p:nvPr/>
        </p:nvSpPr>
        <p:spPr>
          <a:xfrm>
            <a:off x="6535676" y="5259387"/>
            <a:ext cx="88325" cy="67702"/>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1" name="Retângulo 130"/>
          <p:cNvSpPr/>
          <p:nvPr/>
        </p:nvSpPr>
        <p:spPr>
          <a:xfrm>
            <a:off x="6432527" y="5259387"/>
            <a:ext cx="88325" cy="67702"/>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2" name="Retângulo 131"/>
          <p:cNvSpPr/>
          <p:nvPr/>
        </p:nvSpPr>
        <p:spPr>
          <a:xfrm>
            <a:off x="6638825" y="5259387"/>
            <a:ext cx="88325" cy="67702"/>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3" name="Retângulo 132"/>
          <p:cNvSpPr/>
          <p:nvPr/>
        </p:nvSpPr>
        <p:spPr>
          <a:xfrm>
            <a:off x="6741972" y="5259387"/>
            <a:ext cx="88325" cy="67702"/>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4" name="Forma livre 133"/>
          <p:cNvSpPr/>
          <p:nvPr/>
        </p:nvSpPr>
        <p:spPr>
          <a:xfrm>
            <a:off x="5367921" y="5108348"/>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5" name="Trapezoide 134"/>
          <p:cNvSpPr/>
          <p:nvPr/>
        </p:nvSpPr>
        <p:spPr>
          <a:xfrm>
            <a:off x="5367921" y="5101200"/>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6" name="Retângulo 135"/>
          <p:cNvSpPr/>
          <p:nvPr/>
        </p:nvSpPr>
        <p:spPr>
          <a:xfrm>
            <a:off x="4329225" y="4695651"/>
            <a:ext cx="184746" cy="156033"/>
          </a:xfrm>
          <a:prstGeom prst="rect">
            <a:avLst/>
          </a:prstGeom>
          <a:solidFill>
            <a:schemeClr val="bg1"/>
          </a:solidFill>
          <a:ln w="25400">
            <a:solidFill>
              <a:schemeClr val="accent3">
                <a:lumMod val="75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7" name="Retângulo 136"/>
          <p:cNvSpPr/>
          <p:nvPr/>
        </p:nvSpPr>
        <p:spPr>
          <a:xfrm>
            <a:off x="4250338" y="3124878"/>
            <a:ext cx="184746" cy="156033"/>
          </a:xfrm>
          <a:prstGeom prst="rect">
            <a:avLst/>
          </a:prstGeom>
          <a:solidFill>
            <a:schemeClr val="bg1"/>
          </a:solidFill>
          <a:ln w="25400">
            <a:solidFill>
              <a:schemeClr val="accent3">
                <a:lumMod val="75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8" name="Retângulo 137"/>
          <p:cNvSpPr/>
          <p:nvPr/>
        </p:nvSpPr>
        <p:spPr>
          <a:xfrm>
            <a:off x="7839017" y="3135517"/>
            <a:ext cx="184746" cy="156033"/>
          </a:xfrm>
          <a:prstGeom prst="rect">
            <a:avLst/>
          </a:prstGeom>
          <a:solidFill>
            <a:schemeClr val="bg1"/>
          </a:solidFill>
          <a:ln w="25400">
            <a:solidFill>
              <a:schemeClr val="accent3">
                <a:lumMod val="75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9" name="Retângulo 138"/>
          <p:cNvSpPr/>
          <p:nvPr/>
        </p:nvSpPr>
        <p:spPr>
          <a:xfrm>
            <a:off x="7884814" y="4670283"/>
            <a:ext cx="184746" cy="156033"/>
          </a:xfrm>
          <a:prstGeom prst="rect">
            <a:avLst/>
          </a:prstGeom>
          <a:solidFill>
            <a:schemeClr val="bg1"/>
          </a:solidFill>
          <a:ln w="25400">
            <a:solidFill>
              <a:schemeClr val="tx2">
                <a:lumMod val="20000"/>
                <a:lumOff val="8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40" name="Elipse 139"/>
          <p:cNvSpPr/>
          <p:nvPr/>
        </p:nvSpPr>
        <p:spPr>
          <a:xfrm>
            <a:off x="2907209" y="4271879"/>
            <a:ext cx="286050" cy="286050"/>
          </a:xfrm>
          <a:prstGeom prst="ellipse">
            <a:avLst/>
          </a:prstGeom>
          <a:solidFill>
            <a:schemeClr val="bg1"/>
          </a:solidFill>
          <a:ln w="50800">
            <a:solidFill>
              <a:schemeClr val="accent3">
                <a:lumMod val="75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41" name="CaixaDeTexto 140"/>
          <p:cNvSpPr txBox="1"/>
          <p:nvPr/>
        </p:nvSpPr>
        <p:spPr>
          <a:xfrm>
            <a:off x="3217555" y="4308412"/>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5</a:t>
            </a:r>
          </a:p>
        </p:txBody>
      </p:sp>
      <p:sp>
        <p:nvSpPr>
          <p:cNvPr id="142" name="Retângulo 141"/>
          <p:cNvSpPr/>
          <p:nvPr/>
        </p:nvSpPr>
        <p:spPr>
          <a:xfrm>
            <a:off x="3319528" y="4193862"/>
            <a:ext cx="184746" cy="156033"/>
          </a:xfrm>
          <a:prstGeom prst="rect">
            <a:avLst/>
          </a:prstGeom>
          <a:solidFill>
            <a:schemeClr val="bg1"/>
          </a:solidFill>
          <a:ln w="25400">
            <a:solidFill>
              <a:schemeClr val="accent3">
                <a:lumMod val="75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43" name="Seta para a direita 142"/>
          <p:cNvSpPr/>
          <p:nvPr/>
        </p:nvSpPr>
        <p:spPr>
          <a:xfrm>
            <a:off x="72008" y="836712"/>
            <a:ext cx="9740461" cy="864096"/>
          </a:xfrm>
          <a:prstGeom prst="rightArrow">
            <a:avLst>
              <a:gd name="adj1" fmla="val 65942"/>
              <a:gd name="adj2" fmla="val 50000"/>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4" name="Retângulo 143"/>
          <p:cNvSpPr/>
          <p:nvPr/>
        </p:nvSpPr>
        <p:spPr>
          <a:xfrm>
            <a:off x="487710"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Slot </a:t>
            </a:r>
            <a:r>
              <a:rPr lang="pt-BR" sz="1400" dirty="0" err="1"/>
              <a:t>purchase</a:t>
            </a:r>
            <a:endParaRPr lang="pt-BR" sz="1400" dirty="0"/>
          </a:p>
        </p:txBody>
      </p:sp>
      <p:sp>
        <p:nvSpPr>
          <p:cNvPr id="145" name="Retângulo 144"/>
          <p:cNvSpPr/>
          <p:nvPr/>
        </p:nvSpPr>
        <p:spPr>
          <a:xfrm>
            <a:off x="4147124"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err="1">
                <a:solidFill>
                  <a:schemeClr val="bg1">
                    <a:lumMod val="75000"/>
                  </a:schemeClr>
                </a:solidFill>
              </a:rPr>
              <a:t>Vessel</a:t>
            </a:r>
            <a:r>
              <a:rPr lang="pt-BR" sz="1400" dirty="0">
                <a:solidFill>
                  <a:schemeClr val="bg1">
                    <a:lumMod val="75000"/>
                  </a:schemeClr>
                </a:solidFill>
              </a:rPr>
              <a:t> </a:t>
            </a:r>
            <a:r>
              <a:rPr lang="pt-BR" sz="1400" dirty="0" err="1">
                <a:solidFill>
                  <a:schemeClr val="bg1">
                    <a:lumMod val="75000"/>
                  </a:schemeClr>
                </a:solidFill>
              </a:rPr>
              <a:t>Sharing</a:t>
            </a:r>
            <a:r>
              <a:rPr lang="pt-BR" sz="1400" dirty="0">
                <a:solidFill>
                  <a:schemeClr val="bg1">
                    <a:lumMod val="75000"/>
                  </a:schemeClr>
                </a:solidFill>
              </a:rPr>
              <a:t> </a:t>
            </a:r>
            <a:r>
              <a:rPr lang="pt-BR" sz="1400" dirty="0" err="1">
                <a:solidFill>
                  <a:schemeClr val="bg1">
                    <a:lumMod val="75000"/>
                  </a:schemeClr>
                </a:solidFill>
              </a:rPr>
              <a:t>Agreements</a:t>
            </a:r>
            <a:endParaRPr lang="pt-BR" sz="1400" dirty="0">
              <a:solidFill>
                <a:schemeClr val="bg1">
                  <a:lumMod val="75000"/>
                </a:schemeClr>
              </a:solidFill>
            </a:endParaRPr>
          </a:p>
        </p:txBody>
      </p:sp>
      <p:sp>
        <p:nvSpPr>
          <p:cNvPr id="146" name="Retângulo 145"/>
          <p:cNvSpPr/>
          <p:nvPr/>
        </p:nvSpPr>
        <p:spPr>
          <a:xfrm>
            <a:off x="5976831"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Alianças estratégicas</a:t>
            </a:r>
          </a:p>
        </p:txBody>
      </p:sp>
      <p:sp>
        <p:nvSpPr>
          <p:cNvPr id="147" name="Retângulo 146"/>
          <p:cNvSpPr/>
          <p:nvPr/>
        </p:nvSpPr>
        <p:spPr>
          <a:xfrm>
            <a:off x="7806539"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Fusões e Aquisições</a:t>
            </a:r>
          </a:p>
        </p:txBody>
      </p:sp>
      <p:sp>
        <p:nvSpPr>
          <p:cNvPr id="148" name="Retângulo 147"/>
          <p:cNvSpPr/>
          <p:nvPr/>
        </p:nvSpPr>
        <p:spPr>
          <a:xfrm>
            <a:off x="2317417"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t>Slot </a:t>
            </a:r>
            <a:r>
              <a:rPr lang="pt-BR" sz="1400" dirty="0" err="1"/>
              <a:t>sharing</a:t>
            </a:r>
            <a:endParaRPr lang="pt-BR" sz="1400" dirty="0"/>
          </a:p>
        </p:txBody>
      </p:sp>
      <p:cxnSp>
        <p:nvCxnSpPr>
          <p:cNvPr id="149" name="Conector reto 148"/>
          <p:cNvCxnSpPr/>
          <p:nvPr/>
        </p:nvCxnSpPr>
        <p:spPr>
          <a:xfrm>
            <a:off x="0" y="1700808"/>
            <a:ext cx="9904413"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50" name="Título 1"/>
          <p:cNvSpPr>
            <a:spLocks noGrp="1"/>
          </p:cNvSpPr>
          <p:nvPr>
            <p:ph type="title"/>
          </p:nvPr>
        </p:nvSpPr>
        <p:spPr>
          <a:xfrm>
            <a:off x="198508" y="189475"/>
            <a:ext cx="9505950" cy="637364"/>
          </a:xfrm>
        </p:spPr>
        <p:txBody>
          <a:bodyPr/>
          <a:lstStyle/>
          <a:p>
            <a:r>
              <a:rPr lang="pt-BR" dirty="0"/>
              <a:t>Existem vários níveis de cooperação entre os armadores de linhas regulares, que visam a redução dos custos e busca de outras sinergias (2/4)</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52</a:t>
            </a:fld>
            <a:endParaRPr lang="pt-BR" sz="600" noProof="0"/>
          </a:p>
        </p:txBody>
      </p:sp>
    </p:spTree>
    <p:extLst>
      <p:ext uri="{BB962C8B-B14F-4D97-AF65-F5344CB8AC3E}">
        <p14:creationId xmlns:p14="http://schemas.microsoft.com/office/powerpoint/2010/main" val="1234066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Elipse 106"/>
          <p:cNvSpPr/>
          <p:nvPr/>
        </p:nvSpPr>
        <p:spPr>
          <a:xfrm>
            <a:off x="2935982" y="2495318"/>
            <a:ext cx="6336704" cy="2954310"/>
          </a:xfrm>
          <a:prstGeom prst="ellipse">
            <a:avLst/>
          </a:prstGeom>
          <a:no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 name="Retângulo 7"/>
          <p:cNvSpPr/>
          <p:nvPr/>
        </p:nvSpPr>
        <p:spPr>
          <a:xfrm>
            <a:off x="0" y="1700808"/>
            <a:ext cx="2287910" cy="5157192"/>
          </a:xfrm>
          <a:prstGeom prst="rect">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spcAft>
                <a:spcPts val="1200"/>
              </a:spcAft>
              <a:buFont typeface="Arial" panose="020B0604020202020204" pitchFamily="34" charset="0"/>
              <a:buChar char="•"/>
            </a:pPr>
            <a:r>
              <a:rPr lang="pt-BR" sz="1400" dirty="0"/>
              <a:t>Pool de navios de classe/ capacidade semelhantes operando  na mesma rota </a:t>
            </a:r>
          </a:p>
          <a:p>
            <a:pPr marL="285750" indent="-285750">
              <a:spcAft>
                <a:spcPts val="1200"/>
              </a:spcAft>
              <a:buFont typeface="Arial" panose="020B0604020202020204" pitchFamily="34" charset="0"/>
              <a:buChar char="•"/>
            </a:pPr>
            <a:r>
              <a:rPr lang="pt-BR" sz="1400" dirty="0"/>
              <a:t>Cada armador  contribui para capacidade do sistema</a:t>
            </a:r>
          </a:p>
          <a:p>
            <a:pPr marL="285750" indent="-285750">
              <a:spcAft>
                <a:spcPts val="1200"/>
              </a:spcAft>
              <a:buFont typeface="Arial" panose="020B0604020202020204" pitchFamily="34" charset="0"/>
              <a:buChar char="•"/>
            </a:pPr>
            <a:r>
              <a:rPr lang="pt-BR" sz="1400" dirty="0"/>
              <a:t>Divisão de capacidades entre os armadores em todos navios</a:t>
            </a:r>
          </a:p>
          <a:p>
            <a:pPr marL="285750" indent="-285750">
              <a:spcAft>
                <a:spcPts val="1200"/>
              </a:spcAft>
              <a:buFont typeface="Arial" panose="020B0604020202020204" pitchFamily="34" charset="0"/>
              <a:buChar char="•"/>
            </a:pPr>
            <a:r>
              <a:rPr lang="pt-BR" sz="1400" dirty="0"/>
              <a:t>Gerenciamento por centro de operações independente</a:t>
            </a:r>
          </a:p>
          <a:p>
            <a:pPr marL="285750" indent="-285750">
              <a:spcAft>
                <a:spcPts val="1200"/>
              </a:spcAft>
              <a:buFont typeface="Arial" panose="020B0604020202020204" pitchFamily="34" charset="0"/>
              <a:buChar char="•"/>
            </a:pPr>
            <a:r>
              <a:rPr lang="pt-BR" sz="1400" dirty="0"/>
              <a:t>Regras rígidas sobre a gestão do  tráfego</a:t>
            </a:r>
          </a:p>
          <a:p>
            <a:pPr marL="285750" indent="-285750">
              <a:spcAft>
                <a:spcPts val="1200"/>
              </a:spcAft>
              <a:buFont typeface="Arial" panose="020B0604020202020204" pitchFamily="34" charset="0"/>
              <a:buChar char="•"/>
            </a:pPr>
            <a:r>
              <a:rPr lang="pt-BR" sz="1400" b="1" dirty="0">
                <a:solidFill>
                  <a:srgbClr val="FF0000"/>
                </a:solidFill>
              </a:rPr>
              <a:t>Terminais são comuns para todos armadores</a:t>
            </a:r>
          </a:p>
        </p:txBody>
      </p:sp>
      <p:sp>
        <p:nvSpPr>
          <p:cNvPr id="109" name="Elipse 108"/>
          <p:cNvSpPr/>
          <p:nvPr/>
        </p:nvSpPr>
        <p:spPr>
          <a:xfrm>
            <a:off x="3651585" y="4815150"/>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0" name="Elipse 109"/>
          <p:cNvSpPr/>
          <p:nvPr/>
        </p:nvSpPr>
        <p:spPr>
          <a:xfrm>
            <a:off x="3611709" y="2842901"/>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1" name="Elipse 110"/>
          <p:cNvSpPr/>
          <p:nvPr/>
        </p:nvSpPr>
        <p:spPr>
          <a:xfrm>
            <a:off x="8318685" y="4815150"/>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2" name="CaixaDeTexto 111"/>
          <p:cNvSpPr txBox="1"/>
          <p:nvPr/>
        </p:nvSpPr>
        <p:spPr>
          <a:xfrm>
            <a:off x="3872086" y="2879435"/>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1</a:t>
            </a:r>
          </a:p>
        </p:txBody>
      </p:sp>
      <p:sp>
        <p:nvSpPr>
          <p:cNvPr id="113" name="CaixaDeTexto 112"/>
          <p:cNvSpPr txBox="1"/>
          <p:nvPr/>
        </p:nvSpPr>
        <p:spPr>
          <a:xfrm>
            <a:off x="7688510" y="2879435"/>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2</a:t>
            </a:r>
          </a:p>
        </p:txBody>
      </p:sp>
      <p:sp>
        <p:nvSpPr>
          <p:cNvPr id="114" name="CaixaDeTexto 113"/>
          <p:cNvSpPr txBox="1"/>
          <p:nvPr/>
        </p:nvSpPr>
        <p:spPr>
          <a:xfrm>
            <a:off x="7671515" y="4851684"/>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3</a:t>
            </a:r>
          </a:p>
        </p:txBody>
      </p:sp>
      <p:sp>
        <p:nvSpPr>
          <p:cNvPr id="115" name="CaixaDeTexto 114"/>
          <p:cNvSpPr txBox="1"/>
          <p:nvPr/>
        </p:nvSpPr>
        <p:spPr>
          <a:xfrm>
            <a:off x="3872086" y="4851684"/>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4</a:t>
            </a:r>
          </a:p>
        </p:txBody>
      </p:sp>
      <p:sp>
        <p:nvSpPr>
          <p:cNvPr id="166" name="Elipse 165"/>
          <p:cNvSpPr/>
          <p:nvPr/>
        </p:nvSpPr>
        <p:spPr>
          <a:xfrm>
            <a:off x="8336582" y="2842901"/>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1" name="Grupo 10"/>
          <p:cNvGrpSpPr/>
          <p:nvPr/>
        </p:nvGrpSpPr>
        <p:grpSpPr>
          <a:xfrm>
            <a:off x="4828843" y="2204864"/>
            <a:ext cx="2118934" cy="446807"/>
            <a:chOff x="4828843" y="2204864"/>
            <a:chExt cx="2118934" cy="446807"/>
          </a:xfrm>
        </p:grpSpPr>
        <p:sp>
          <p:nvSpPr>
            <p:cNvPr id="168" name="Forma livre 167"/>
            <p:cNvSpPr/>
            <p:nvPr/>
          </p:nvSpPr>
          <p:spPr>
            <a:xfrm>
              <a:off x="4828843" y="2345234"/>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69" name="Forma livre 168"/>
            <p:cNvSpPr/>
            <p:nvPr/>
          </p:nvSpPr>
          <p:spPr>
            <a:xfrm>
              <a:off x="4828843" y="2342858"/>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0" name="Retângulo 169"/>
            <p:cNvSpPr/>
            <p:nvPr/>
          </p:nvSpPr>
          <p:spPr>
            <a:xfrm>
              <a:off x="4959435"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1" name="Retângulo 170"/>
            <p:cNvSpPr/>
            <p:nvPr/>
          </p:nvSpPr>
          <p:spPr>
            <a:xfrm>
              <a:off x="4856286"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2" name="Retângulo 171"/>
            <p:cNvSpPr/>
            <p:nvPr/>
          </p:nvSpPr>
          <p:spPr>
            <a:xfrm>
              <a:off x="5062583"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3" name="Retângulo 172"/>
            <p:cNvSpPr/>
            <p:nvPr/>
          </p:nvSpPr>
          <p:spPr>
            <a:xfrm>
              <a:off x="5165731"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4" name="Retângulo 173"/>
            <p:cNvSpPr/>
            <p:nvPr/>
          </p:nvSpPr>
          <p:spPr>
            <a:xfrm>
              <a:off x="5947295"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5" name="Retângulo 174"/>
            <p:cNvSpPr/>
            <p:nvPr/>
          </p:nvSpPr>
          <p:spPr>
            <a:xfrm>
              <a:off x="5844147"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6" name="Retângulo 175"/>
            <p:cNvSpPr/>
            <p:nvPr/>
          </p:nvSpPr>
          <p:spPr>
            <a:xfrm>
              <a:off x="6050444"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7" name="Retângulo 176"/>
            <p:cNvSpPr/>
            <p:nvPr/>
          </p:nvSpPr>
          <p:spPr>
            <a:xfrm>
              <a:off x="6153592"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8" name="Retângulo 177"/>
            <p:cNvSpPr/>
            <p:nvPr/>
          </p:nvSpPr>
          <p:spPr>
            <a:xfrm>
              <a:off x="5527965"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9" name="Retângulo 178"/>
            <p:cNvSpPr/>
            <p:nvPr/>
          </p:nvSpPr>
          <p:spPr>
            <a:xfrm>
              <a:off x="5424816"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0" name="Retângulo 179"/>
            <p:cNvSpPr/>
            <p:nvPr/>
          </p:nvSpPr>
          <p:spPr>
            <a:xfrm>
              <a:off x="5631114"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1" name="Retângulo 180"/>
            <p:cNvSpPr/>
            <p:nvPr/>
          </p:nvSpPr>
          <p:spPr>
            <a:xfrm>
              <a:off x="5734261"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2" name="Retângulo 181"/>
            <p:cNvSpPr/>
            <p:nvPr/>
          </p:nvSpPr>
          <p:spPr>
            <a:xfrm>
              <a:off x="6440500"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3" name="Retângulo 182"/>
            <p:cNvSpPr/>
            <p:nvPr/>
          </p:nvSpPr>
          <p:spPr>
            <a:xfrm>
              <a:off x="6337351"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4" name="Retângulo 183"/>
            <p:cNvSpPr/>
            <p:nvPr/>
          </p:nvSpPr>
          <p:spPr>
            <a:xfrm>
              <a:off x="6543649"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5" name="Retângulo 184"/>
            <p:cNvSpPr/>
            <p:nvPr/>
          </p:nvSpPr>
          <p:spPr>
            <a:xfrm>
              <a:off x="6646796"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6" name="Forma livre 185"/>
            <p:cNvSpPr/>
            <p:nvPr/>
          </p:nvSpPr>
          <p:spPr>
            <a:xfrm>
              <a:off x="5272745" y="2212012"/>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7" name="Trapezoide 186"/>
            <p:cNvSpPr/>
            <p:nvPr/>
          </p:nvSpPr>
          <p:spPr>
            <a:xfrm>
              <a:off x="5272745" y="2204864"/>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209" name="Retângulo 208"/>
          <p:cNvSpPr/>
          <p:nvPr/>
        </p:nvSpPr>
        <p:spPr>
          <a:xfrm>
            <a:off x="4008254" y="3124878"/>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0" name="Retângulo 209"/>
          <p:cNvSpPr/>
          <p:nvPr/>
        </p:nvSpPr>
        <p:spPr>
          <a:xfrm>
            <a:off x="8098208" y="3135517"/>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1" name="Retângulo 210"/>
          <p:cNvSpPr/>
          <p:nvPr/>
        </p:nvSpPr>
        <p:spPr>
          <a:xfrm>
            <a:off x="4086454" y="4695651"/>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2" name="Retângulo 211"/>
          <p:cNvSpPr/>
          <p:nvPr/>
        </p:nvSpPr>
        <p:spPr>
          <a:xfrm>
            <a:off x="8113268" y="4670284"/>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3" name="Grupo 12"/>
          <p:cNvGrpSpPr/>
          <p:nvPr/>
        </p:nvGrpSpPr>
        <p:grpSpPr>
          <a:xfrm>
            <a:off x="4924019" y="5101200"/>
            <a:ext cx="2118934" cy="446807"/>
            <a:chOff x="4924019" y="5101200"/>
            <a:chExt cx="2118934" cy="446807"/>
          </a:xfrm>
        </p:grpSpPr>
        <p:sp>
          <p:nvSpPr>
            <p:cNvPr id="87" name="Forma livre 86"/>
            <p:cNvSpPr/>
            <p:nvPr/>
          </p:nvSpPr>
          <p:spPr>
            <a:xfrm>
              <a:off x="4924019" y="5241570"/>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8" name="Forma livre 87"/>
            <p:cNvSpPr/>
            <p:nvPr/>
          </p:nvSpPr>
          <p:spPr>
            <a:xfrm>
              <a:off x="4924019" y="5239194"/>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accent3">
                <a:lumMod val="75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8" name="Retângulo 107"/>
            <p:cNvSpPr/>
            <p:nvPr/>
          </p:nvSpPr>
          <p:spPr>
            <a:xfrm>
              <a:off x="5054611"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6" name="Retângulo 115"/>
            <p:cNvSpPr/>
            <p:nvPr/>
          </p:nvSpPr>
          <p:spPr>
            <a:xfrm>
              <a:off x="4951462"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7" name="Retângulo 116"/>
            <p:cNvSpPr/>
            <p:nvPr/>
          </p:nvSpPr>
          <p:spPr>
            <a:xfrm>
              <a:off x="5157759"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8" name="Retângulo 117"/>
            <p:cNvSpPr/>
            <p:nvPr/>
          </p:nvSpPr>
          <p:spPr>
            <a:xfrm>
              <a:off x="5260907"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1" name="Retângulo 120"/>
            <p:cNvSpPr/>
            <p:nvPr/>
          </p:nvSpPr>
          <p:spPr>
            <a:xfrm>
              <a:off x="6042471"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3" name="Retângulo 122"/>
            <p:cNvSpPr/>
            <p:nvPr/>
          </p:nvSpPr>
          <p:spPr>
            <a:xfrm>
              <a:off x="5939323"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4" name="Retângulo 123"/>
            <p:cNvSpPr/>
            <p:nvPr/>
          </p:nvSpPr>
          <p:spPr>
            <a:xfrm>
              <a:off x="6145620"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5" name="Retângulo 124"/>
            <p:cNvSpPr/>
            <p:nvPr/>
          </p:nvSpPr>
          <p:spPr>
            <a:xfrm>
              <a:off x="6248768"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6" name="Retângulo 125"/>
            <p:cNvSpPr/>
            <p:nvPr/>
          </p:nvSpPr>
          <p:spPr>
            <a:xfrm>
              <a:off x="5623141"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7" name="Retângulo 126"/>
            <p:cNvSpPr/>
            <p:nvPr/>
          </p:nvSpPr>
          <p:spPr>
            <a:xfrm>
              <a:off x="5519992"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8" name="Retângulo 127"/>
            <p:cNvSpPr/>
            <p:nvPr/>
          </p:nvSpPr>
          <p:spPr>
            <a:xfrm>
              <a:off x="5726290"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9" name="Retângulo 128"/>
            <p:cNvSpPr/>
            <p:nvPr/>
          </p:nvSpPr>
          <p:spPr>
            <a:xfrm>
              <a:off x="5829437"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0" name="Retângulo 129"/>
            <p:cNvSpPr/>
            <p:nvPr/>
          </p:nvSpPr>
          <p:spPr>
            <a:xfrm>
              <a:off x="6535676"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1" name="Retângulo 130"/>
            <p:cNvSpPr/>
            <p:nvPr/>
          </p:nvSpPr>
          <p:spPr>
            <a:xfrm>
              <a:off x="6432527"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2" name="Retângulo 131"/>
            <p:cNvSpPr/>
            <p:nvPr/>
          </p:nvSpPr>
          <p:spPr>
            <a:xfrm>
              <a:off x="6638825"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3" name="Retângulo 132"/>
            <p:cNvSpPr/>
            <p:nvPr/>
          </p:nvSpPr>
          <p:spPr>
            <a:xfrm>
              <a:off x="6741972"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4" name="Forma livre 133"/>
            <p:cNvSpPr/>
            <p:nvPr/>
          </p:nvSpPr>
          <p:spPr>
            <a:xfrm>
              <a:off x="5367921" y="5108348"/>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5" name="Trapezoide 134"/>
            <p:cNvSpPr/>
            <p:nvPr/>
          </p:nvSpPr>
          <p:spPr>
            <a:xfrm>
              <a:off x="5367921" y="5101200"/>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40" name="Elipse 139"/>
          <p:cNvSpPr/>
          <p:nvPr/>
        </p:nvSpPr>
        <p:spPr>
          <a:xfrm>
            <a:off x="2907209" y="4271879"/>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41" name="CaixaDeTexto 140"/>
          <p:cNvSpPr txBox="1"/>
          <p:nvPr/>
        </p:nvSpPr>
        <p:spPr>
          <a:xfrm>
            <a:off x="3217555" y="4308412"/>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5</a:t>
            </a:r>
          </a:p>
        </p:txBody>
      </p:sp>
      <p:grpSp>
        <p:nvGrpSpPr>
          <p:cNvPr id="14" name="Grupo 13"/>
          <p:cNvGrpSpPr/>
          <p:nvPr/>
        </p:nvGrpSpPr>
        <p:grpSpPr>
          <a:xfrm>
            <a:off x="2444808" y="3560826"/>
            <a:ext cx="2118934" cy="446807"/>
            <a:chOff x="2444808" y="3560826"/>
            <a:chExt cx="2118934" cy="446807"/>
          </a:xfrm>
        </p:grpSpPr>
        <p:sp>
          <p:nvSpPr>
            <p:cNvPr id="89" name="Forma livre 88"/>
            <p:cNvSpPr/>
            <p:nvPr/>
          </p:nvSpPr>
          <p:spPr>
            <a:xfrm>
              <a:off x="2444808" y="3701196"/>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0" name="Forma livre 89"/>
            <p:cNvSpPr/>
            <p:nvPr/>
          </p:nvSpPr>
          <p:spPr>
            <a:xfrm>
              <a:off x="2444808" y="3698820"/>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1" name="Retângulo 90"/>
            <p:cNvSpPr/>
            <p:nvPr/>
          </p:nvSpPr>
          <p:spPr>
            <a:xfrm>
              <a:off x="2575400"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2" name="Retângulo 91"/>
            <p:cNvSpPr/>
            <p:nvPr/>
          </p:nvSpPr>
          <p:spPr>
            <a:xfrm>
              <a:off x="2472251"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3" name="Retângulo 92"/>
            <p:cNvSpPr/>
            <p:nvPr/>
          </p:nvSpPr>
          <p:spPr>
            <a:xfrm>
              <a:off x="2678548"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4" name="Retângulo 93"/>
            <p:cNvSpPr/>
            <p:nvPr/>
          </p:nvSpPr>
          <p:spPr>
            <a:xfrm>
              <a:off x="2781696"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5" name="Retângulo 94"/>
            <p:cNvSpPr/>
            <p:nvPr/>
          </p:nvSpPr>
          <p:spPr>
            <a:xfrm>
              <a:off x="3563260"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6" name="Retângulo 95"/>
            <p:cNvSpPr/>
            <p:nvPr/>
          </p:nvSpPr>
          <p:spPr>
            <a:xfrm>
              <a:off x="3460112"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7" name="Retângulo 96"/>
            <p:cNvSpPr/>
            <p:nvPr/>
          </p:nvSpPr>
          <p:spPr>
            <a:xfrm>
              <a:off x="3666409"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8" name="Retângulo 97"/>
            <p:cNvSpPr/>
            <p:nvPr/>
          </p:nvSpPr>
          <p:spPr>
            <a:xfrm>
              <a:off x="3769557"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9" name="Retângulo 98"/>
            <p:cNvSpPr/>
            <p:nvPr/>
          </p:nvSpPr>
          <p:spPr>
            <a:xfrm>
              <a:off x="3143930"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0" name="Retângulo 99"/>
            <p:cNvSpPr/>
            <p:nvPr/>
          </p:nvSpPr>
          <p:spPr>
            <a:xfrm>
              <a:off x="3040781"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1" name="Retângulo 100"/>
            <p:cNvSpPr/>
            <p:nvPr/>
          </p:nvSpPr>
          <p:spPr>
            <a:xfrm>
              <a:off x="3247079"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2" name="Retângulo 101"/>
            <p:cNvSpPr/>
            <p:nvPr/>
          </p:nvSpPr>
          <p:spPr>
            <a:xfrm>
              <a:off x="3350226"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3" name="Retângulo 102"/>
            <p:cNvSpPr/>
            <p:nvPr/>
          </p:nvSpPr>
          <p:spPr>
            <a:xfrm>
              <a:off x="4056465"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4" name="Retângulo 103"/>
            <p:cNvSpPr/>
            <p:nvPr/>
          </p:nvSpPr>
          <p:spPr>
            <a:xfrm>
              <a:off x="3953316"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5" name="Retângulo 104"/>
            <p:cNvSpPr/>
            <p:nvPr/>
          </p:nvSpPr>
          <p:spPr>
            <a:xfrm>
              <a:off x="4159614"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6" name="Retângulo 105"/>
            <p:cNvSpPr/>
            <p:nvPr/>
          </p:nvSpPr>
          <p:spPr>
            <a:xfrm>
              <a:off x="4262761"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9" name="Forma livre 118"/>
            <p:cNvSpPr/>
            <p:nvPr/>
          </p:nvSpPr>
          <p:spPr>
            <a:xfrm>
              <a:off x="2888710" y="3567974"/>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0" name="Trapezoide 119"/>
            <p:cNvSpPr/>
            <p:nvPr/>
          </p:nvSpPr>
          <p:spPr>
            <a:xfrm>
              <a:off x="2888710" y="3560826"/>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42" name="Retângulo 141"/>
          <p:cNvSpPr/>
          <p:nvPr/>
        </p:nvSpPr>
        <p:spPr>
          <a:xfrm>
            <a:off x="3319528" y="4193862"/>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2" name="Grupo 11"/>
          <p:cNvGrpSpPr/>
          <p:nvPr/>
        </p:nvGrpSpPr>
        <p:grpSpPr>
          <a:xfrm>
            <a:off x="7688510" y="3560826"/>
            <a:ext cx="2118934" cy="446807"/>
            <a:chOff x="7688510" y="3560826"/>
            <a:chExt cx="2118934" cy="446807"/>
          </a:xfrm>
        </p:grpSpPr>
        <p:sp>
          <p:nvSpPr>
            <p:cNvPr id="189" name="Forma livre 188"/>
            <p:cNvSpPr/>
            <p:nvPr/>
          </p:nvSpPr>
          <p:spPr>
            <a:xfrm>
              <a:off x="7688510" y="3701196"/>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90" name="Forma livre 189"/>
            <p:cNvSpPr/>
            <p:nvPr/>
          </p:nvSpPr>
          <p:spPr>
            <a:xfrm>
              <a:off x="7688510" y="3698820"/>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rgbClr val="FFC000"/>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1" name="Retângulo 190"/>
            <p:cNvSpPr/>
            <p:nvPr/>
          </p:nvSpPr>
          <p:spPr>
            <a:xfrm>
              <a:off x="7819102"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2" name="Retângulo 191"/>
            <p:cNvSpPr/>
            <p:nvPr/>
          </p:nvSpPr>
          <p:spPr>
            <a:xfrm>
              <a:off x="7715953"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3" name="Retângulo 192"/>
            <p:cNvSpPr/>
            <p:nvPr/>
          </p:nvSpPr>
          <p:spPr>
            <a:xfrm>
              <a:off x="7922250"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4" name="Retângulo 193"/>
            <p:cNvSpPr/>
            <p:nvPr/>
          </p:nvSpPr>
          <p:spPr>
            <a:xfrm>
              <a:off x="8025398"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5" name="Retângulo 194"/>
            <p:cNvSpPr/>
            <p:nvPr/>
          </p:nvSpPr>
          <p:spPr>
            <a:xfrm>
              <a:off x="8806962"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6" name="Retângulo 195"/>
            <p:cNvSpPr/>
            <p:nvPr/>
          </p:nvSpPr>
          <p:spPr>
            <a:xfrm>
              <a:off x="8703814"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7" name="Retângulo 196"/>
            <p:cNvSpPr/>
            <p:nvPr/>
          </p:nvSpPr>
          <p:spPr>
            <a:xfrm>
              <a:off x="8910111"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8" name="Retângulo 197"/>
            <p:cNvSpPr/>
            <p:nvPr/>
          </p:nvSpPr>
          <p:spPr>
            <a:xfrm>
              <a:off x="9013259"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9" name="Retângulo 198"/>
            <p:cNvSpPr/>
            <p:nvPr/>
          </p:nvSpPr>
          <p:spPr>
            <a:xfrm>
              <a:off x="8387632"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0" name="Retângulo 199"/>
            <p:cNvSpPr/>
            <p:nvPr/>
          </p:nvSpPr>
          <p:spPr>
            <a:xfrm>
              <a:off x="8284483"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1" name="Retângulo 200"/>
            <p:cNvSpPr/>
            <p:nvPr/>
          </p:nvSpPr>
          <p:spPr>
            <a:xfrm>
              <a:off x="8490781"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2" name="Retângulo 201"/>
            <p:cNvSpPr/>
            <p:nvPr/>
          </p:nvSpPr>
          <p:spPr>
            <a:xfrm>
              <a:off x="8593928"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3" name="Retângulo 202"/>
            <p:cNvSpPr/>
            <p:nvPr/>
          </p:nvSpPr>
          <p:spPr>
            <a:xfrm>
              <a:off x="9300167"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4" name="Retângulo 203"/>
            <p:cNvSpPr/>
            <p:nvPr/>
          </p:nvSpPr>
          <p:spPr>
            <a:xfrm>
              <a:off x="9197018"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5" name="Retângulo 204"/>
            <p:cNvSpPr/>
            <p:nvPr/>
          </p:nvSpPr>
          <p:spPr>
            <a:xfrm>
              <a:off x="9403316"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6" name="Retângulo 205"/>
            <p:cNvSpPr/>
            <p:nvPr/>
          </p:nvSpPr>
          <p:spPr>
            <a:xfrm>
              <a:off x="9506463"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7" name="Forma livre 206"/>
            <p:cNvSpPr/>
            <p:nvPr/>
          </p:nvSpPr>
          <p:spPr>
            <a:xfrm>
              <a:off x="8132412" y="3567974"/>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8" name="Trapezoide 207"/>
            <p:cNvSpPr/>
            <p:nvPr/>
          </p:nvSpPr>
          <p:spPr>
            <a:xfrm>
              <a:off x="8132412" y="3560826"/>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44" name="Seta para a direita 143"/>
          <p:cNvSpPr/>
          <p:nvPr/>
        </p:nvSpPr>
        <p:spPr>
          <a:xfrm>
            <a:off x="72008" y="836712"/>
            <a:ext cx="9740461" cy="864096"/>
          </a:xfrm>
          <a:prstGeom prst="rightArrow">
            <a:avLst>
              <a:gd name="adj1" fmla="val 65942"/>
              <a:gd name="adj2" fmla="val 50000"/>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5" name="Retângulo 144"/>
          <p:cNvSpPr/>
          <p:nvPr/>
        </p:nvSpPr>
        <p:spPr>
          <a:xfrm>
            <a:off x="487710"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Slot </a:t>
            </a:r>
            <a:r>
              <a:rPr lang="pt-BR" sz="1400" dirty="0" err="1">
                <a:solidFill>
                  <a:schemeClr val="bg1">
                    <a:lumMod val="75000"/>
                  </a:schemeClr>
                </a:solidFill>
              </a:rPr>
              <a:t>purchase</a:t>
            </a:r>
            <a:endParaRPr lang="pt-BR" sz="1400" dirty="0">
              <a:solidFill>
                <a:schemeClr val="bg1">
                  <a:lumMod val="75000"/>
                </a:schemeClr>
              </a:solidFill>
            </a:endParaRPr>
          </a:p>
        </p:txBody>
      </p:sp>
      <p:sp>
        <p:nvSpPr>
          <p:cNvPr id="146" name="Retângulo 145"/>
          <p:cNvSpPr/>
          <p:nvPr/>
        </p:nvSpPr>
        <p:spPr>
          <a:xfrm>
            <a:off x="4147124"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err="1"/>
              <a:t>Vessel</a:t>
            </a:r>
            <a:r>
              <a:rPr lang="pt-BR" sz="1400" dirty="0"/>
              <a:t> </a:t>
            </a:r>
            <a:r>
              <a:rPr lang="pt-BR" sz="1400" dirty="0" err="1"/>
              <a:t>Sharing</a:t>
            </a:r>
            <a:r>
              <a:rPr lang="pt-BR" sz="1400" dirty="0"/>
              <a:t> </a:t>
            </a:r>
            <a:r>
              <a:rPr lang="pt-BR" sz="1400" dirty="0" err="1"/>
              <a:t>Agreements</a:t>
            </a:r>
            <a:endParaRPr lang="pt-BR" sz="1400" dirty="0"/>
          </a:p>
        </p:txBody>
      </p:sp>
      <p:sp>
        <p:nvSpPr>
          <p:cNvPr id="147" name="Retângulo 146"/>
          <p:cNvSpPr/>
          <p:nvPr/>
        </p:nvSpPr>
        <p:spPr>
          <a:xfrm>
            <a:off x="5976831"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Alianças estratégicas</a:t>
            </a:r>
          </a:p>
        </p:txBody>
      </p:sp>
      <p:sp>
        <p:nvSpPr>
          <p:cNvPr id="148" name="Retângulo 147"/>
          <p:cNvSpPr/>
          <p:nvPr/>
        </p:nvSpPr>
        <p:spPr>
          <a:xfrm>
            <a:off x="7806539"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Fusões e Aquisições</a:t>
            </a:r>
          </a:p>
        </p:txBody>
      </p:sp>
      <p:sp>
        <p:nvSpPr>
          <p:cNvPr id="149" name="Retângulo 148"/>
          <p:cNvSpPr/>
          <p:nvPr/>
        </p:nvSpPr>
        <p:spPr>
          <a:xfrm>
            <a:off x="2317417"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Slot </a:t>
            </a:r>
            <a:r>
              <a:rPr lang="pt-BR" sz="1400" dirty="0" err="1">
                <a:solidFill>
                  <a:schemeClr val="bg1">
                    <a:lumMod val="75000"/>
                  </a:schemeClr>
                </a:solidFill>
              </a:rPr>
              <a:t>sharing</a:t>
            </a:r>
            <a:endParaRPr lang="pt-BR" sz="1400" dirty="0">
              <a:solidFill>
                <a:schemeClr val="bg1">
                  <a:lumMod val="75000"/>
                </a:schemeClr>
              </a:solidFill>
            </a:endParaRPr>
          </a:p>
        </p:txBody>
      </p:sp>
      <p:cxnSp>
        <p:nvCxnSpPr>
          <p:cNvPr id="150" name="Conector reto 149"/>
          <p:cNvCxnSpPr/>
          <p:nvPr/>
        </p:nvCxnSpPr>
        <p:spPr>
          <a:xfrm>
            <a:off x="0" y="1700808"/>
            <a:ext cx="9904413"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Texto explicativo em setas cruzadas 19"/>
          <p:cNvSpPr/>
          <p:nvPr/>
        </p:nvSpPr>
        <p:spPr>
          <a:xfrm>
            <a:off x="4787718" y="2651671"/>
            <a:ext cx="2612760" cy="2569411"/>
          </a:xfrm>
          <a:prstGeom prst="quadArrowCallout">
            <a:avLst/>
          </a:prstGeom>
          <a:solidFill>
            <a:schemeClr val="bg1"/>
          </a:solidFill>
          <a:ln>
            <a:solidFill>
              <a:schemeClr val="tx2">
                <a:lumMod val="40000"/>
                <a:lumOff val="60000"/>
              </a:schemeClr>
            </a:solidFill>
          </a:ln>
          <a:effectLst/>
        </p:spPr>
        <p:txBody>
          <a:bodyPr wrap="square" lIns="72000" tIns="72000" rIns="72000" bIns="72000" rtlCol="0" anchor="ctr">
            <a:noAutofit/>
          </a:bodyPr>
          <a:lstStyle/>
          <a:p>
            <a:pPr algn="ctr">
              <a:spcAft>
                <a:spcPts val="600"/>
              </a:spcAft>
            </a:pPr>
            <a:r>
              <a:rPr lang="pt-BR" sz="1400" dirty="0"/>
              <a:t>Coordenação operacional</a:t>
            </a:r>
            <a:endParaRPr lang="pt-BR" sz="1400" dirty="0">
              <a:solidFill>
                <a:schemeClr val="tx1"/>
              </a:solidFill>
            </a:endParaRPr>
          </a:p>
        </p:txBody>
      </p:sp>
      <p:sp>
        <p:nvSpPr>
          <p:cNvPr id="122" name="Título 1"/>
          <p:cNvSpPr>
            <a:spLocks noGrp="1"/>
          </p:cNvSpPr>
          <p:nvPr>
            <p:ph type="title"/>
          </p:nvPr>
        </p:nvSpPr>
        <p:spPr>
          <a:xfrm>
            <a:off x="198508" y="189475"/>
            <a:ext cx="9505950" cy="637364"/>
          </a:xfrm>
        </p:spPr>
        <p:txBody>
          <a:bodyPr/>
          <a:lstStyle/>
          <a:p>
            <a:r>
              <a:rPr lang="pt-BR" dirty="0"/>
              <a:t>Existem vários níveis de cooperação entre os armadores de linhas regulares, que visam a redução dos custos e busca de outras sinergias (3/4)</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53</a:t>
            </a:fld>
            <a:endParaRPr lang="pt-BR" sz="600" noProof="0"/>
          </a:p>
        </p:txBody>
      </p:sp>
    </p:spTree>
    <p:extLst>
      <p:ext uri="{BB962C8B-B14F-4D97-AF65-F5344CB8AC3E}">
        <p14:creationId xmlns:p14="http://schemas.microsoft.com/office/powerpoint/2010/main" val="3609412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Elipse 106"/>
          <p:cNvSpPr/>
          <p:nvPr/>
        </p:nvSpPr>
        <p:spPr>
          <a:xfrm>
            <a:off x="2935982" y="2495318"/>
            <a:ext cx="6336704" cy="2954310"/>
          </a:xfrm>
          <a:prstGeom prst="ellipse">
            <a:avLst/>
          </a:prstGeom>
          <a:no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 name="Retângulo 7"/>
          <p:cNvSpPr/>
          <p:nvPr/>
        </p:nvSpPr>
        <p:spPr>
          <a:xfrm>
            <a:off x="0" y="1700808"/>
            <a:ext cx="2287910" cy="5157192"/>
          </a:xfrm>
          <a:prstGeom prst="rect">
            <a:avLst/>
          </a:prstGeom>
          <a:solidFill>
            <a:schemeClr val="bg1">
              <a:lumMod val="8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285750" indent="-285750">
              <a:spcAft>
                <a:spcPts val="1200"/>
              </a:spcAft>
              <a:buFont typeface="Arial" panose="020B0604020202020204" pitchFamily="34" charset="0"/>
              <a:buChar char="•"/>
            </a:pPr>
            <a:r>
              <a:rPr lang="pt-BR" sz="1400" dirty="0"/>
              <a:t>Pool de navios de classe/ capacidade semelhantes operando  na mesma rota </a:t>
            </a:r>
          </a:p>
          <a:p>
            <a:pPr marL="285750" indent="-285750">
              <a:spcAft>
                <a:spcPts val="1200"/>
              </a:spcAft>
              <a:buFont typeface="Arial" panose="020B0604020202020204" pitchFamily="34" charset="0"/>
              <a:buChar char="•"/>
            </a:pPr>
            <a:r>
              <a:rPr lang="pt-BR" sz="1400" dirty="0"/>
              <a:t>Cada armador  contribui para capacidade do sistema</a:t>
            </a:r>
          </a:p>
          <a:p>
            <a:pPr marL="285750" indent="-285750">
              <a:spcAft>
                <a:spcPts val="1200"/>
              </a:spcAft>
              <a:buFont typeface="Arial" panose="020B0604020202020204" pitchFamily="34" charset="0"/>
              <a:buChar char="•"/>
            </a:pPr>
            <a:r>
              <a:rPr lang="pt-BR" sz="1400" dirty="0"/>
              <a:t>Divisão de capacidades entre os armadores em todos navios</a:t>
            </a:r>
          </a:p>
          <a:p>
            <a:pPr marL="285750" indent="-285750">
              <a:spcAft>
                <a:spcPts val="1200"/>
              </a:spcAft>
              <a:buFont typeface="Arial" panose="020B0604020202020204" pitchFamily="34" charset="0"/>
              <a:buChar char="•"/>
            </a:pPr>
            <a:r>
              <a:rPr lang="pt-BR" sz="1400" dirty="0"/>
              <a:t>Gerenciamento por centro de operações independente</a:t>
            </a:r>
          </a:p>
          <a:p>
            <a:pPr marL="285750" indent="-285750">
              <a:spcAft>
                <a:spcPts val="1200"/>
              </a:spcAft>
              <a:buFont typeface="Arial" panose="020B0604020202020204" pitchFamily="34" charset="0"/>
              <a:buChar char="•"/>
            </a:pPr>
            <a:r>
              <a:rPr lang="pt-BR" sz="1400" dirty="0"/>
              <a:t>Regras rígidas sobre a gestão do  tráfego</a:t>
            </a:r>
          </a:p>
          <a:p>
            <a:pPr marL="285750" indent="-285750">
              <a:spcAft>
                <a:spcPts val="1200"/>
              </a:spcAft>
              <a:buFont typeface="Arial" panose="020B0604020202020204" pitchFamily="34" charset="0"/>
              <a:buChar char="•"/>
            </a:pPr>
            <a:r>
              <a:rPr lang="pt-BR" sz="1400" b="1" dirty="0"/>
              <a:t>Terminais são comuns para todos armadores</a:t>
            </a:r>
          </a:p>
        </p:txBody>
      </p:sp>
      <p:sp>
        <p:nvSpPr>
          <p:cNvPr id="109" name="Elipse 108"/>
          <p:cNvSpPr/>
          <p:nvPr/>
        </p:nvSpPr>
        <p:spPr>
          <a:xfrm>
            <a:off x="3651585" y="4815150"/>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0" name="Elipse 109"/>
          <p:cNvSpPr/>
          <p:nvPr/>
        </p:nvSpPr>
        <p:spPr>
          <a:xfrm>
            <a:off x="3611709" y="2842901"/>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1" name="Elipse 110"/>
          <p:cNvSpPr/>
          <p:nvPr/>
        </p:nvSpPr>
        <p:spPr>
          <a:xfrm>
            <a:off x="8318685" y="4815150"/>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2" name="CaixaDeTexto 111"/>
          <p:cNvSpPr txBox="1"/>
          <p:nvPr/>
        </p:nvSpPr>
        <p:spPr>
          <a:xfrm>
            <a:off x="3872086" y="2879435"/>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1</a:t>
            </a:r>
          </a:p>
        </p:txBody>
      </p:sp>
      <p:sp>
        <p:nvSpPr>
          <p:cNvPr id="113" name="CaixaDeTexto 112"/>
          <p:cNvSpPr txBox="1"/>
          <p:nvPr/>
        </p:nvSpPr>
        <p:spPr>
          <a:xfrm>
            <a:off x="7688510" y="2879435"/>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2</a:t>
            </a:r>
          </a:p>
        </p:txBody>
      </p:sp>
      <p:sp>
        <p:nvSpPr>
          <p:cNvPr id="114" name="CaixaDeTexto 113"/>
          <p:cNvSpPr txBox="1"/>
          <p:nvPr/>
        </p:nvSpPr>
        <p:spPr>
          <a:xfrm>
            <a:off x="7671515" y="4851684"/>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3</a:t>
            </a:r>
          </a:p>
        </p:txBody>
      </p:sp>
      <p:sp>
        <p:nvSpPr>
          <p:cNvPr id="115" name="CaixaDeTexto 114"/>
          <p:cNvSpPr txBox="1"/>
          <p:nvPr/>
        </p:nvSpPr>
        <p:spPr>
          <a:xfrm>
            <a:off x="3872086" y="4851684"/>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4</a:t>
            </a:r>
          </a:p>
        </p:txBody>
      </p:sp>
      <p:sp>
        <p:nvSpPr>
          <p:cNvPr id="166" name="Elipse 165"/>
          <p:cNvSpPr/>
          <p:nvPr/>
        </p:nvSpPr>
        <p:spPr>
          <a:xfrm>
            <a:off x="8336582" y="2842901"/>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1" name="Grupo 10"/>
          <p:cNvGrpSpPr/>
          <p:nvPr/>
        </p:nvGrpSpPr>
        <p:grpSpPr>
          <a:xfrm>
            <a:off x="4828843" y="2204864"/>
            <a:ext cx="2118934" cy="446807"/>
            <a:chOff x="4828843" y="2204864"/>
            <a:chExt cx="2118934" cy="446807"/>
          </a:xfrm>
        </p:grpSpPr>
        <p:sp>
          <p:nvSpPr>
            <p:cNvPr id="168" name="Forma livre 167"/>
            <p:cNvSpPr/>
            <p:nvPr/>
          </p:nvSpPr>
          <p:spPr>
            <a:xfrm>
              <a:off x="4828843" y="2345234"/>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69" name="Forma livre 168"/>
            <p:cNvSpPr/>
            <p:nvPr/>
          </p:nvSpPr>
          <p:spPr>
            <a:xfrm>
              <a:off x="4828843" y="2342858"/>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0" name="Retângulo 169"/>
            <p:cNvSpPr/>
            <p:nvPr/>
          </p:nvSpPr>
          <p:spPr>
            <a:xfrm>
              <a:off x="4959435"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1" name="Retângulo 170"/>
            <p:cNvSpPr/>
            <p:nvPr/>
          </p:nvSpPr>
          <p:spPr>
            <a:xfrm>
              <a:off x="4856286"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2" name="Retângulo 171"/>
            <p:cNvSpPr/>
            <p:nvPr/>
          </p:nvSpPr>
          <p:spPr>
            <a:xfrm>
              <a:off x="5062583"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3" name="Retângulo 172"/>
            <p:cNvSpPr/>
            <p:nvPr/>
          </p:nvSpPr>
          <p:spPr>
            <a:xfrm>
              <a:off x="5165731" y="2351965"/>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4" name="Retângulo 173"/>
            <p:cNvSpPr/>
            <p:nvPr/>
          </p:nvSpPr>
          <p:spPr>
            <a:xfrm>
              <a:off x="5947295"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5" name="Retângulo 174"/>
            <p:cNvSpPr/>
            <p:nvPr/>
          </p:nvSpPr>
          <p:spPr>
            <a:xfrm>
              <a:off x="5844147"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6" name="Retângulo 175"/>
            <p:cNvSpPr/>
            <p:nvPr/>
          </p:nvSpPr>
          <p:spPr>
            <a:xfrm>
              <a:off x="6050444"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7" name="Retângulo 176"/>
            <p:cNvSpPr/>
            <p:nvPr/>
          </p:nvSpPr>
          <p:spPr>
            <a:xfrm>
              <a:off x="6153592" y="2347213"/>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8" name="Retângulo 177"/>
            <p:cNvSpPr/>
            <p:nvPr/>
          </p:nvSpPr>
          <p:spPr>
            <a:xfrm>
              <a:off x="5527965"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79" name="Retângulo 178"/>
            <p:cNvSpPr/>
            <p:nvPr/>
          </p:nvSpPr>
          <p:spPr>
            <a:xfrm>
              <a:off x="5424816"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0" name="Retângulo 179"/>
            <p:cNvSpPr/>
            <p:nvPr/>
          </p:nvSpPr>
          <p:spPr>
            <a:xfrm>
              <a:off x="5631114"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1" name="Retângulo 180"/>
            <p:cNvSpPr/>
            <p:nvPr/>
          </p:nvSpPr>
          <p:spPr>
            <a:xfrm>
              <a:off x="5734261" y="2345234"/>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2" name="Retângulo 181"/>
            <p:cNvSpPr/>
            <p:nvPr/>
          </p:nvSpPr>
          <p:spPr>
            <a:xfrm>
              <a:off x="6440500"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3" name="Retângulo 182"/>
            <p:cNvSpPr/>
            <p:nvPr/>
          </p:nvSpPr>
          <p:spPr>
            <a:xfrm>
              <a:off x="6337351"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4" name="Retângulo 183"/>
            <p:cNvSpPr/>
            <p:nvPr/>
          </p:nvSpPr>
          <p:spPr>
            <a:xfrm>
              <a:off x="6543649"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5" name="Retângulo 184"/>
            <p:cNvSpPr/>
            <p:nvPr/>
          </p:nvSpPr>
          <p:spPr>
            <a:xfrm>
              <a:off x="6646796" y="2363051"/>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6" name="Forma livre 185"/>
            <p:cNvSpPr/>
            <p:nvPr/>
          </p:nvSpPr>
          <p:spPr>
            <a:xfrm>
              <a:off x="5272745" y="2212012"/>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87" name="Trapezoide 186"/>
            <p:cNvSpPr/>
            <p:nvPr/>
          </p:nvSpPr>
          <p:spPr>
            <a:xfrm>
              <a:off x="5272745" y="2204864"/>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209" name="Retângulo 208"/>
          <p:cNvSpPr/>
          <p:nvPr/>
        </p:nvSpPr>
        <p:spPr>
          <a:xfrm>
            <a:off x="4008254" y="3124878"/>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0" name="Retângulo 209"/>
          <p:cNvSpPr/>
          <p:nvPr/>
        </p:nvSpPr>
        <p:spPr>
          <a:xfrm>
            <a:off x="8098208" y="3135517"/>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1" name="Retângulo 210"/>
          <p:cNvSpPr/>
          <p:nvPr/>
        </p:nvSpPr>
        <p:spPr>
          <a:xfrm>
            <a:off x="4086454" y="4695651"/>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12" name="Retângulo 211"/>
          <p:cNvSpPr/>
          <p:nvPr/>
        </p:nvSpPr>
        <p:spPr>
          <a:xfrm>
            <a:off x="8113268" y="4670284"/>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3" name="Grupo 12"/>
          <p:cNvGrpSpPr/>
          <p:nvPr/>
        </p:nvGrpSpPr>
        <p:grpSpPr>
          <a:xfrm>
            <a:off x="4924019" y="5101200"/>
            <a:ext cx="2118934" cy="446807"/>
            <a:chOff x="4924019" y="5101200"/>
            <a:chExt cx="2118934" cy="446807"/>
          </a:xfrm>
        </p:grpSpPr>
        <p:sp>
          <p:nvSpPr>
            <p:cNvPr id="87" name="Forma livre 86"/>
            <p:cNvSpPr/>
            <p:nvPr/>
          </p:nvSpPr>
          <p:spPr>
            <a:xfrm>
              <a:off x="4924019" y="5241570"/>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88" name="Forma livre 87"/>
            <p:cNvSpPr/>
            <p:nvPr/>
          </p:nvSpPr>
          <p:spPr>
            <a:xfrm>
              <a:off x="4924019" y="5239194"/>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accent3">
                <a:lumMod val="75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8" name="Retângulo 107"/>
            <p:cNvSpPr/>
            <p:nvPr/>
          </p:nvSpPr>
          <p:spPr>
            <a:xfrm>
              <a:off x="5054611"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6" name="Retângulo 115"/>
            <p:cNvSpPr/>
            <p:nvPr/>
          </p:nvSpPr>
          <p:spPr>
            <a:xfrm>
              <a:off x="4951462"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7" name="Retângulo 116"/>
            <p:cNvSpPr/>
            <p:nvPr/>
          </p:nvSpPr>
          <p:spPr>
            <a:xfrm>
              <a:off x="5157759"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8" name="Retângulo 117"/>
            <p:cNvSpPr/>
            <p:nvPr/>
          </p:nvSpPr>
          <p:spPr>
            <a:xfrm>
              <a:off x="5260907" y="5248301"/>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1" name="Retângulo 120"/>
            <p:cNvSpPr/>
            <p:nvPr/>
          </p:nvSpPr>
          <p:spPr>
            <a:xfrm>
              <a:off x="6042471"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3" name="Retângulo 122"/>
            <p:cNvSpPr/>
            <p:nvPr/>
          </p:nvSpPr>
          <p:spPr>
            <a:xfrm>
              <a:off x="5939323"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4" name="Retângulo 123"/>
            <p:cNvSpPr/>
            <p:nvPr/>
          </p:nvSpPr>
          <p:spPr>
            <a:xfrm>
              <a:off x="6145620"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5" name="Retângulo 124"/>
            <p:cNvSpPr/>
            <p:nvPr/>
          </p:nvSpPr>
          <p:spPr>
            <a:xfrm>
              <a:off x="6248768" y="5243549"/>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6" name="Retângulo 125"/>
            <p:cNvSpPr/>
            <p:nvPr/>
          </p:nvSpPr>
          <p:spPr>
            <a:xfrm>
              <a:off x="5623141"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7" name="Retângulo 126"/>
            <p:cNvSpPr/>
            <p:nvPr/>
          </p:nvSpPr>
          <p:spPr>
            <a:xfrm>
              <a:off x="5519992"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8" name="Retângulo 127"/>
            <p:cNvSpPr/>
            <p:nvPr/>
          </p:nvSpPr>
          <p:spPr>
            <a:xfrm>
              <a:off x="5726290"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9" name="Retângulo 128"/>
            <p:cNvSpPr/>
            <p:nvPr/>
          </p:nvSpPr>
          <p:spPr>
            <a:xfrm>
              <a:off x="5829437" y="5241570"/>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0" name="Retângulo 129"/>
            <p:cNvSpPr/>
            <p:nvPr/>
          </p:nvSpPr>
          <p:spPr>
            <a:xfrm>
              <a:off x="6535676"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1" name="Retângulo 130"/>
            <p:cNvSpPr/>
            <p:nvPr/>
          </p:nvSpPr>
          <p:spPr>
            <a:xfrm>
              <a:off x="6432527"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2" name="Retângulo 131"/>
            <p:cNvSpPr/>
            <p:nvPr/>
          </p:nvSpPr>
          <p:spPr>
            <a:xfrm>
              <a:off x="6638825"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3" name="Retângulo 132"/>
            <p:cNvSpPr/>
            <p:nvPr/>
          </p:nvSpPr>
          <p:spPr>
            <a:xfrm>
              <a:off x="6741972" y="5259387"/>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4" name="Forma livre 133"/>
            <p:cNvSpPr/>
            <p:nvPr/>
          </p:nvSpPr>
          <p:spPr>
            <a:xfrm>
              <a:off x="5367921" y="5108348"/>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35" name="Trapezoide 134"/>
            <p:cNvSpPr/>
            <p:nvPr/>
          </p:nvSpPr>
          <p:spPr>
            <a:xfrm>
              <a:off x="5367921" y="5101200"/>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40" name="Elipse 139"/>
          <p:cNvSpPr/>
          <p:nvPr/>
        </p:nvSpPr>
        <p:spPr>
          <a:xfrm>
            <a:off x="2907209" y="4271879"/>
            <a:ext cx="286050" cy="286050"/>
          </a:xfrm>
          <a:prstGeom prst="ellipse">
            <a:avLst/>
          </a:prstGeom>
          <a:solidFill>
            <a:schemeClr val="bg1"/>
          </a:solidFill>
          <a:ln w="50800">
            <a:solidFill>
              <a:srgbClr val="00206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41" name="CaixaDeTexto 140"/>
          <p:cNvSpPr txBox="1"/>
          <p:nvPr/>
        </p:nvSpPr>
        <p:spPr>
          <a:xfrm>
            <a:off x="3217555" y="4308412"/>
            <a:ext cx="720080" cy="212983"/>
          </a:xfrm>
          <a:prstGeom prst="rect">
            <a:avLst/>
          </a:prstGeom>
          <a:noFill/>
          <a:ln>
            <a:noFill/>
          </a:ln>
        </p:spPr>
        <p:txBody>
          <a:bodyPr wrap="square" lIns="72000" tIns="36000" rIns="72000" bIns="36000" rtlCol="0" anchor="t">
            <a:noAutofit/>
          </a:bodyPr>
          <a:lstStyle/>
          <a:p>
            <a:pPr algn="ctr">
              <a:spcAft>
                <a:spcPts val="600"/>
              </a:spcAft>
            </a:pPr>
            <a:r>
              <a:rPr lang="pt-BR" sz="1100" dirty="0"/>
              <a:t>Porto 5</a:t>
            </a:r>
          </a:p>
        </p:txBody>
      </p:sp>
      <p:grpSp>
        <p:nvGrpSpPr>
          <p:cNvPr id="14" name="Grupo 13"/>
          <p:cNvGrpSpPr/>
          <p:nvPr/>
        </p:nvGrpSpPr>
        <p:grpSpPr>
          <a:xfrm>
            <a:off x="2444808" y="3560826"/>
            <a:ext cx="2118934" cy="446807"/>
            <a:chOff x="2444808" y="3560826"/>
            <a:chExt cx="2118934" cy="446807"/>
          </a:xfrm>
        </p:grpSpPr>
        <p:sp>
          <p:nvSpPr>
            <p:cNvPr id="89" name="Forma livre 88"/>
            <p:cNvSpPr/>
            <p:nvPr/>
          </p:nvSpPr>
          <p:spPr>
            <a:xfrm>
              <a:off x="2444808" y="3701196"/>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0" name="Forma livre 89"/>
            <p:cNvSpPr/>
            <p:nvPr/>
          </p:nvSpPr>
          <p:spPr>
            <a:xfrm>
              <a:off x="2444808" y="3698820"/>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chemeClr val="tx2">
                <a:lumMod val="20000"/>
                <a:lumOff val="80000"/>
              </a:schemeClr>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1" name="Retângulo 90"/>
            <p:cNvSpPr/>
            <p:nvPr/>
          </p:nvSpPr>
          <p:spPr>
            <a:xfrm>
              <a:off x="2575400"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2" name="Retângulo 91"/>
            <p:cNvSpPr/>
            <p:nvPr/>
          </p:nvSpPr>
          <p:spPr>
            <a:xfrm>
              <a:off x="2472251"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3" name="Retângulo 92"/>
            <p:cNvSpPr/>
            <p:nvPr/>
          </p:nvSpPr>
          <p:spPr>
            <a:xfrm>
              <a:off x="2678548"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4" name="Retângulo 93"/>
            <p:cNvSpPr/>
            <p:nvPr/>
          </p:nvSpPr>
          <p:spPr>
            <a:xfrm>
              <a:off x="2781696"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5" name="Retângulo 94"/>
            <p:cNvSpPr/>
            <p:nvPr/>
          </p:nvSpPr>
          <p:spPr>
            <a:xfrm>
              <a:off x="3563260"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6" name="Retângulo 95"/>
            <p:cNvSpPr/>
            <p:nvPr/>
          </p:nvSpPr>
          <p:spPr>
            <a:xfrm>
              <a:off x="3460112"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7" name="Retângulo 96"/>
            <p:cNvSpPr/>
            <p:nvPr/>
          </p:nvSpPr>
          <p:spPr>
            <a:xfrm>
              <a:off x="3666409"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8" name="Retângulo 97"/>
            <p:cNvSpPr/>
            <p:nvPr/>
          </p:nvSpPr>
          <p:spPr>
            <a:xfrm>
              <a:off x="3769557"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99" name="Retângulo 98"/>
            <p:cNvSpPr/>
            <p:nvPr/>
          </p:nvSpPr>
          <p:spPr>
            <a:xfrm>
              <a:off x="3143930"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0" name="Retângulo 99"/>
            <p:cNvSpPr/>
            <p:nvPr/>
          </p:nvSpPr>
          <p:spPr>
            <a:xfrm>
              <a:off x="3040781"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1" name="Retângulo 100"/>
            <p:cNvSpPr/>
            <p:nvPr/>
          </p:nvSpPr>
          <p:spPr>
            <a:xfrm>
              <a:off x="3247079"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2" name="Retângulo 101"/>
            <p:cNvSpPr/>
            <p:nvPr/>
          </p:nvSpPr>
          <p:spPr>
            <a:xfrm>
              <a:off x="3350226"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3" name="Retângulo 102"/>
            <p:cNvSpPr/>
            <p:nvPr/>
          </p:nvSpPr>
          <p:spPr>
            <a:xfrm>
              <a:off x="4056465"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4" name="Retângulo 103"/>
            <p:cNvSpPr/>
            <p:nvPr/>
          </p:nvSpPr>
          <p:spPr>
            <a:xfrm>
              <a:off x="3953316"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5" name="Retângulo 104"/>
            <p:cNvSpPr/>
            <p:nvPr/>
          </p:nvSpPr>
          <p:spPr>
            <a:xfrm>
              <a:off x="4159614"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06" name="Retângulo 105"/>
            <p:cNvSpPr/>
            <p:nvPr/>
          </p:nvSpPr>
          <p:spPr>
            <a:xfrm>
              <a:off x="4262761"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19" name="Forma livre 118"/>
            <p:cNvSpPr/>
            <p:nvPr/>
          </p:nvSpPr>
          <p:spPr>
            <a:xfrm>
              <a:off x="2888710" y="3567974"/>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20" name="Trapezoide 119"/>
            <p:cNvSpPr/>
            <p:nvPr/>
          </p:nvSpPr>
          <p:spPr>
            <a:xfrm>
              <a:off x="2888710" y="3560826"/>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42" name="Retângulo 141"/>
          <p:cNvSpPr/>
          <p:nvPr/>
        </p:nvSpPr>
        <p:spPr>
          <a:xfrm>
            <a:off x="3319528" y="4193862"/>
            <a:ext cx="184746" cy="156033"/>
          </a:xfrm>
          <a:prstGeom prst="rect">
            <a:avLst/>
          </a:prstGeom>
          <a:solidFill>
            <a:schemeClr val="bg1"/>
          </a:solidFill>
          <a:ln w="25400">
            <a:solidFill>
              <a:srgbClr val="002060"/>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nvGrpSpPr>
          <p:cNvPr id="12" name="Grupo 11"/>
          <p:cNvGrpSpPr/>
          <p:nvPr/>
        </p:nvGrpSpPr>
        <p:grpSpPr>
          <a:xfrm>
            <a:off x="7688510" y="3560826"/>
            <a:ext cx="2118934" cy="446807"/>
            <a:chOff x="7688510" y="3560826"/>
            <a:chExt cx="2118934" cy="446807"/>
          </a:xfrm>
        </p:grpSpPr>
        <p:sp>
          <p:nvSpPr>
            <p:cNvPr id="189" name="Forma livre 188"/>
            <p:cNvSpPr/>
            <p:nvPr/>
          </p:nvSpPr>
          <p:spPr>
            <a:xfrm>
              <a:off x="7688510" y="3701196"/>
              <a:ext cx="2118934" cy="306437"/>
            </a:xfrm>
            <a:custGeom>
              <a:avLst/>
              <a:gdLst>
                <a:gd name="connsiteX0" fmla="*/ 21431 w 2124075"/>
                <a:gd name="connsiteY0" fmla="*/ 64293 h 307181"/>
                <a:gd name="connsiteX1" fmla="*/ 0 w 2124075"/>
                <a:gd name="connsiteY1" fmla="*/ 116681 h 307181"/>
                <a:gd name="connsiteX2" fmla="*/ 0 w 2124075"/>
                <a:gd name="connsiteY2" fmla="*/ 200025 h 307181"/>
                <a:gd name="connsiteX3" fmla="*/ 33337 w 2124075"/>
                <a:gd name="connsiteY3" fmla="*/ 219075 h 307181"/>
                <a:gd name="connsiteX4" fmla="*/ 33337 w 2124075"/>
                <a:gd name="connsiteY4" fmla="*/ 302418 h 307181"/>
                <a:gd name="connsiteX5" fmla="*/ 90487 w 2124075"/>
                <a:gd name="connsiteY5" fmla="*/ 302418 h 307181"/>
                <a:gd name="connsiteX6" fmla="*/ 104775 w 2124075"/>
                <a:gd name="connsiteY6" fmla="*/ 240506 h 307181"/>
                <a:gd name="connsiteX7" fmla="*/ 130969 w 2124075"/>
                <a:gd name="connsiteY7" fmla="*/ 221456 h 307181"/>
                <a:gd name="connsiteX8" fmla="*/ 207169 w 2124075"/>
                <a:gd name="connsiteY8" fmla="*/ 240506 h 307181"/>
                <a:gd name="connsiteX9" fmla="*/ 180975 w 2124075"/>
                <a:gd name="connsiteY9" fmla="*/ 264318 h 307181"/>
                <a:gd name="connsiteX10" fmla="*/ 173831 w 2124075"/>
                <a:gd name="connsiteY10" fmla="*/ 276225 h 307181"/>
                <a:gd name="connsiteX11" fmla="*/ 161925 w 2124075"/>
                <a:gd name="connsiteY11" fmla="*/ 276225 h 307181"/>
                <a:gd name="connsiteX12" fmla="*/ 161925 w 2124075"/>
                <a:gd name="connsiteY12" fmla="*/ 247650 h 307181"/>
                <a:gd name="connsiteX13" fmla="*/ 133350 w 2124075"/>
                <a:gd name="connsiteY13" fmla="*/ 247650 h 307181"/>
                <a:gd name="connsiteX14" fmla="*/ 133350 w 2124075"/>
                <a:gd name="connsiteY14" fmla="*/ 304800 h 307181"/>
                <a:gd name="connsiteX15" fmla="*/ 161925 w 2124075"/>
                <a:gd name="connsiteY15" fmla="*/ 304800 h 307181"/>
                <a:gd name="connsiteX16" fmla="*/ 166687 w 2124075"/>
                <a:gd name="connsiteY16" fmla="*/ 285750 h 307181"/>
                <a:gd name="connsiteX17" fmla="*/ 202406 w 2124075"/>
                <a:gd name="connsiteY17" fmla="*/ 307181 h 307181"/>
                <a:gd name="connsiteX18" fmla="*/ 2031206 w 2124075"/>
                <a:gd name="connsiteY18" fmla="*/ 307181 h 307181"/>
                <a:gd name="connsiteX19" fmla="*/ 2071687 w 2124075"/>
                <a:gd name="connsiteY19" fmla="*/ 290512 h 307181"/>
                <a:gd name="connsiteX20" fmla="*/ 2093119 w 2124075"/>
                <a:gd name="connsiteY20" fmla="*/ 280987 h 307181"/>
                <a:gd name="connsiteX21" fmla="*/ 2109787 w 2124075"/>
                <a:gd name="connsiteY21" fmla="*/ 264318 h 307181"/>
                <a:gd name="connsiteX22" fmla="*/ 2112169 w 2124075"/>
                <a:gd name="connsiteY22" fmla="*/ 250031 h 307181"/>
                <a:gd name="connsiteX23" fmla="*/ 2112169 w 2124075"/>
                <a:gd name="connsiteY23" fmla="*/ 235743 h 307181"/>
                <a:gd name="connsiteX24" fmla="*/ 2102644 w 2124075"/>
                <a:gd name="connsiteY24" fmla="*/ 228600 h 307181"/>
                <a:gd name="connsiteX25" fmla="*/ 2090737 w 2124075"/>
                <a:gd name="connsiteY25" fmla="*/ 216693 h 307181"/>
                <a:gd name="connsiteX26" fmla="*/ 2076450 w 2124075"/>
                <a:gd name="connsiteY26" fmla="*/ 209550 h 307181"/>
                <a:gd name="connsiteX27" fmla="*/ 2040731 w 2124075"/>
                <a:gd name="connsiteY27" fmla="*/ 180975 h 307181"/>
                <a:gd name="connsiteX28" fmla="*/ 2124075 w 2124075"/>
                <a:gd name="connsiteY28" fmla="*/ 52387 h 307181"/>
                <a:gd name="connsiteX29" fmla="*/ 2121694 w 2124075"/>
                <a:gd name="connsiteY29" fmla="*/ 47625 h 307181"/>
                <a:gd name="connsiteX30" fmla="*/ 1955006 w 2124075"/>
                <a:gd name="connsiteY30" fmla="*/ 61912 h 307181"/>
                <a:gd name="connsiteX31" fmla="*/ 1931194 w 2124075"/>
                <a:gd name="connsiteY31" fmla="*/ 0 h 307181"/>
                <a:gd name="connsiteX32" fmla="*/ 1919287 w 2124075"/>
                <a:gd name="connsiteY32" fmla="*/ 0 h 307181"/>
                <a:gd name="connsiteX33" fmla="*/ 1909762 w 2124075"/>
                <a:gd name="connsiteY33" fmla="*/ 50006 h 307181"/>
                <a:gd name="connsiteX34" fmla="*/ 1888331 w 2124075"/>
                <a:gd name="connsiteY34" fmla="*/ 61912 h 307181"/>
                <a:gd name="connsiteX35" fmla="*/ 1507331 w 2124075"/>
                <a:gd name="connsiteY35" fmla="*/ 61912 h 307181"/>
                <a:gd name="connsiteX36" fmla="*/ 1500187 w 2124075"/>
                <a:gd name="connsiteY36" fmla="*/ 100012 h 307181"/>
                <a:gd name="connsiteX37" fmla="*/ 1419225 w 2124075"/>
                <a:gd name="connsiteY37" fmla="*/ 95250 h 307181"/>
                <a:gd name="connsiteX38" fmla="*/ 1404937 w 2124075"/>
                <a:gd name="connsiteY38" fmla="*/ 59531 h 307181"/>
                <a:gd name="connsiteX39" fmla="*/ 578644 w 2124075"/>
                <a:gd name="connsiteY39" fmla="*/ 54768 h 307181"/>
                <a:gd name="connsiteX40" fmla="*/ 564356 w 2124075"/>
                <a:gd name="connsiteY40" fmla="*/ 90487 h 307181"/>
                <a:gd name="connsiteX41" fmla="*/ 557212 w 2124075"/>
                <a:gd name="connsiteY41" fmla="*/ 100012 h 307181"/>
                <a:gd name="connsiteX42" fmla="*/ 547687 w 2124075"/>
                <a:gd name="connsiteY42" fmla="*/ 102393 h 307181"/>
                <a:gd name="connsiteX43" fmla="*/ 528637 w 2124075"/>
                <a:gd name="connsiteY43" fmla="*/ 88106 h 307181"/>
                <a:gd name="connsiteX44" fmla="*/ 450056 w 2124075"/>
                <a:gd name="connsiteY44" fmla="*/ 90487 h 307181"/>
                <a:gd name="connsiteX45" fmla="*/ 440531 w 2124075"/>
                <a:gd name="connsiteY45" fmla="*/ 100012 h 307181"/>
                <a:gd name="connsiteX46" fmla="*/ 423862 w 2124075"/>
                <a:gd name="connsiteY46" fmla="*/ 83343 h 307181"/>
                <a:gd name="connsiteX47" fmla="*/ 21431 w 2124075"/>
                <a:gd name="connsiteY47" fmla="*/ 64293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4075" h="307181">
                  <a:moveTo>
                    <a:pt x="21431" y="64293"/>
                  </a:moveTo>
                  <a:lnTo>
                    <a:pt x="0" y="116681"/>
                  </a:lnTo>
                  <a:lnTo>
                    <a:pt x="0" y="200025"/>
                  </a:lnTo>
                  <a:lnTo>
                    <a:pt x="33337" y="219075"/>
                  </a:lnTo>
                  <a:lnTo>
                    <a:pt x="33337" y="302418"/>
                  </a:lnTo>
                  <a:lnTo>
                    <a:pt x="90487" y="302418"/>
                  </a:lnTo>
                  <a:lnTo>
                    <a:pt x="104775" y="240506"/>
                  </a:lnTo>
                  <a:lnTo>
                    <a:pt x="130969" y="221456"/>
                  </a:lnTo>
                  <a:lnTo>
                    <a:pt x="207169" y="240506"/>
                  </a:lnTo>
                  <a:lnTo>
                    <a:pt x="180975" y="264318"/>
                  </a:lnTo>
                  <a:lnTo>
                    <a:pt x="173831" y="276225"/>
                  </a:lnTo>
                  <a:lnTo>
                    <a:pt x="161925" y="276225"/>
                  </a:lnTo>
                  <a:lnTo>
                    <a:pt x="161925" y="247650"/>
                  </a:lnTo>
                  <a:lnTo>
                    <a:pt x="133350" y="247650"/>
                  </a:lnTo>
                  <a:lnTo>
                    <a:pt x="133350" y="304800"/>
                  </a:lnTo>
                  <a:lnTo>
                    <a:pt x="161925" y="304800"/>
                  </a:lnTo>
                  <a:lnTo>
                    <a:pt x="166687" y="285750"/>
                  </a:lnTo>
                  <a:lnTo>
                    <a:pt x="202406" y="307181"/>
                  </a:lnTo>
                  <a:lnTo>
                    <a:pt x="2031206" y="307181"/>
                  </a:lnTo>
                  <a:lnTo>
                    <a:pt x="2071687" y="290512"/>
                  </a:lnTo>
                  <a:lnTo>
                    <a:pt x="2093119" y="280987"/>
                  </a:lnTo>
                  <a:lnTo>
                    <a:pt x="2109787" y="264318"/>
                  </a:lnTo>
                  <a:lnTo>
                    <a:pt x="2112169" y="250031"/>
                  </a:lnTo>
                  <a:lnTo>
                    <a:pt x="2112169" y="235743"/>
                  </a:lnTo>
                  <a:lnTo>
                    <a:pt x="2102644" y="228600"/>
                  </a:lnTo>
                  <a:lnTo>
                    <a:pt x="2090737" y="216693"/>
                  </a:lnTo>
                  <a:lnTo>
                    <a:pt x="2076450" y="209550"/>
                  </a:lnTo>
                  <a:lnTo>
                    <a:pt x="2040731" y="180975"/>
                  </a:lnTo>
                  <a:lnTo>
                    <a:pt x="2124075" y="52387"/>
                  </a:lnTo>
                  <a:lnTo>
                    <a:pt x="2121694" y="47625"/>
                  </a:lnTo>
                  <a:lnTo>
                    <a:pt x="1955006" y="61912"/>
                  </a:lnTo>
                  <a:lnTo>
                    <a:pt x="1931194" y="0"/>
                  </a:lnTo>
                  <a:lnTo>
                    <a:pt x="1919287" y="0"/>
                  </a:lnTo>
                  <a:lnTo>
                    <a:pt x="1909762" y="50006"/>
                  </a:lnTo>
                  <a:lnTo>
                    <a:pt x="1888331" y="61912"/>
                  </a:lnTo>
                  <a:lnTo>
                    <a:pt x="1507331" y="61912"/>
                  </a:lnTo>
                  <a:lnTo>
                    <a:pt x="1500187" y="100012"/>
                  </a:lnTo>
                  <a:lnTo>
                    <a:pt x="1419225" y="95250"/>
                  </a:lnTo>
                  <a:lnTo>
                    <a:pt x="1404937" y="59531"/>
                  </a:lnTo>
                  <a:lnTo>
                    <a:pt x="578644" y="54768"/>
                  </a:lnTo>
                  <a:lnTo>
                    <a:pt x="564356" y="90487"/>
                  </a:lnTo>
                  <a:lnTo>
                    <a:pt x="557212" y="100012"/>
                  </a:lnTo>
                  <a:lnTo>
                    <a:pt x="547687" y="102393"/>
                  </a:lnTo>
                  <a:lnTo>
                    <a:pt x="528637" y="88106"/>
                  </a:lnTo>
                  <a:lnTo>
                    <a:pt x="450056" y="90487"/>
                  </a:lnTo>
                  <a:lnTo>
                    <a:pt x="440531" y="100012"/>
                  </a:lnTo>
                  <a:lnTo>
                    <a:pt x="423862" y="83343"/>
                  </a:lnTo>
                  <a:lnTo>
                    <a:pt x="21431" y="64293"/>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90" name="Forma livre 189"/>
            <p:cNvSpPr/>
            <p:nvPr/>
          </p:nvSpPr>
          <p:spPr>
            <a:xfrm>
              <a:off x="7688510" y="3698820"/>
              <a:ext cx="2118934" cy="192415"/>
            </a:xfrm>
            <a:custGeom>
              <a:avLst/>
              <a:gdLst>
                <a:gd name="connsiteX0" fmla="*/ 26194 w 2124075"/>
                <a:gd name="connsiteY0" fmla="*/ 59532 h 192882"/>
                <a:gd name="connsiteX1" fmla="*/ 4762 w 2124075"/>
                <a:gd name="connsiteY1" fmla="*/ 109538 h 192882"/>
                <a:gd name="connsiteX2" fmla="*/ 0 w 2124075"/>
                <a:gd name="connsiteY2" fmla="*/ 192882 h 192882"/>
                <a:gd name="connsiteX3" fmla="*/ 2052637 w 2124075"/>
                <a:gd name="connsiteY3" fmla="*/ 185738 h 192882"/>
                <a:gd name="connsiteX4" fmla="*/ 2124075 w 2124075"/>
                <a:gd name="connsiteY4" fmla="*/ 52388 h 192882"/>
                <a:gd name="connsiteX5" fmla="*/ 1952625 w 2124075"/>
                <a:gd name="connsiteY5" fmla="*/ 57150 h 192882"/>
                <a:gd name="connsiteX6" fmla="*/ 1935956 w 2124075"/>
                <a:gd name="connsiteY6" fmla="*/ 0 h 192882"/>
                <a:gd name="connsiteX7" fmla="*/ 1919287 w 2124075"/>
                <a:gd name="connsiteY7" fmla="*/ 0 h 192882"/>
                <a:gd name="connsiteX8" fmla="*/ 1909762 w 2124075"/>
                <a:gd name="connsiteY8" fmla="*/ 57150 h 192882"/>
                <a:gd name="connsiteX9" fmla="*/ 1504950 w 2124075"/>
                <a:gd name="connsiteY9" fmla="*/ 54769 h 192882"/>
                <a:gd name="connsiteX10" fmla="*/ 1490662 w 2124075"/>
                <a:gd name="connsiteY10" fmla="*/ 92869 h 192882"/>
                <a:gd name="connsiteX11" fmla="*/ 1433512 w 2124075"/>
                <a:gd name="connsiteY11" fmla="*/ 97632 h 192882"/>
                <a:gd name="connsiteX12" fmla="*/ 1414462 w 2124075"/>
                <a:gd name="connsiteY12" fmla="*/ 59532 h 192882"/>
                <a:gd name="connsiteX13" fmla="*/ 571500 w 2124075"/>
                <a:gd name="connsiteY13" fmla="*/ 50007 h 192882"/>
                <a:gd name="connsiteX14" fmla="*/ 557212 w 2124075"/>
                <a:gd name="connsiteY14" fmla="*/ 92869 h 192882"/>
                <a:gd name="connsiteX15" fmla="*/ 542925 w 2124075"/>
                <a:gd name="connsiteY15" fmla="*/ 92869 h 192882"/>
                <a:gd name="connsiteX16" fmla="*/ 526256 w 2124075"/>
                <a:gd name="connsiteY16" fmla="*/ 88107 h 192882"/>
                <a:gd name="connsiteX17" fmla="*/ 457200 w 2124075"/>
                <a:gd name="connsiteY17" fmla="*/ 85725 h 192882"/>
                <a:gd name="connsiteX18" fmla="*/ 438150 w 2124075"/>
                <a:gd name="connsiteY18" fmla="*/ 100013 h 192882"/>
                <a:gd name="connsiteX19" fmla="*/ 421481 w 2124075"/>
                <a:gd name="connsiteY19" fmla="*/ 80963 h 192882"/>
                <a:gd name="connsiteX20" fmla="*/ 407194 w 2124075"/>
                <a:gd name="connsiteY20" fmla="*/ 71438 h 192882"/>
                <a:gd name="connsiteX21" fmla="*/ 26194 w 2124075"/>
                <a:gd name="connsiteY21" fmla="*/ 59532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4075" h="192882">
                  <a:moveTo>
                    <a:pt x="26194" y="59532"/>
                  </a:moveTo>
                  <a:lnTo>
                    <a:pt x="4762" y="109538"/>
                  </a:lnTo>
                  <a:lnTo>
                    <a:pt x="0" y="192882"/>
                  </a:lnTo>
                  <a:lnTo>
                    <a:pt x="2052637" y="185738"/>
                  </a:lnTo>
                  <a:lnTo>
                    <a:pt x="2124075" y="52388"/>
                  </a:lnTo>
                  <a:lnTo>
                    <a:pt x="1952625" y="57150"/>
                  </a:lnTo>
                  <a:lnTo>
                    <a:pt x="1935956" y="0"/>
                  </a:lnTo>
                  <a:lnTo>
                    <a:pt x="1919287" y="0"/>
                  </a:lnTo>
                  <a:lnTo>
                    <a:pt x="1909762" y="57150"/>
                  </a:lnTo>
                  <a:lnTo>
                    <a:pt x="1504950" y="54769"/>
                  </a:lnTo>
                  <a:lnTo>
                    <a:pt x="1490662" y="92869"/>
                  </a:lnTo>
                  <a:lnTo>
                    <a:pt x="1433512" y="97632"/>
                  </a:lnTo>
                  <a:lnTo>
                    <a:pt x="1414462" y="59532"/>
                  </a:lnTo>
                  <a:lnTo>
                    <a:pt x="571500" y="50007"/>
                  </a:lnTo>
                  <a:lnTo>
                    <a:pt x="557212" y="92869"/>
                  </a:lnTo>
                  <a:lnTo>
                    <a:pt x="542925" y="92869"/>
                  </a:lnTo>
                  <a:lnTo>
                    <a:pt x="526256" y="88107"/>
                  </a:lnTo>
                  <a:lnTo>
                    <a:pt x="457200" y="85725"/>
                  </a:lnTo>
                  <a:lnTo>
                    <a:pt x="438150" y="100013"/>
                  </a:lnTo>
                  <a:lnTo>
                    <a:pt x="421481" y="80963"/>
                  </a:lnTo>
                  <a:lnTo>
                    <a:pt x="407194" y="71438"/>
                  </a:lnTo>
                  <a:lnTo>
                    <a:pt x="26194" y="59532"/>
                  </a:lnTo>
                  <a:close/>
                </a:path>
              </a:pathLst>
            </a:custGeom>
            <a:solidFill>
              <a:srgbClr val="FFC000"/>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1" name="Retângulo 190"/>
            <p:cNvSpPr/>
            <p:nvPr/>
          </p:nvSpPr>
          <p:spPr>
            <a:xfrm>
              <a:off x="7819102"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2" name="Retângulo 191"/>
            <p:cNvSpPr/>
            <p:nvPr/>
          </p:nvSpPr>
          <p:spPr>
            <a:xfrm>
              <a:off x="7715953"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3" name="Retângulo 192"/>
            <p:cNvSpPr/>
            <p:nvPr/>
          </p:nvSpPr>
          <p:spPr>
            <a:xfrm>
              <a:off x="7922250"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4" name="Retângulo 193"/>
            <p:cNvSpPr/>
            <p:nvPr/>
          </p:nvSpPr>
          <p:spPr>
            <a:xfrm>
              <a:off x="8025398" y="3707927"/>
              <a:ext cx="88325" cy="85517"/>
            </a:xfrm>
            <a:prstGeom prst="rect">
              <a:avLst/>
            </a:prstGeom>
            <a:solidFill>
              <a:schemeClr val="accent3">
                <a:lumMod val="75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5" name="Retângulo 194"/>
            <p:cNvSpPr/>
            <p:nvPr/>
          </p:nvSpPr>
          <p:spPr>
            <a:xfrm>
              <a:off x="8806962"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6" name="Retângulo 195"/>
            <p:cNvSpPr/>
            <p:nvPr/>
          </p:nvSpPr>
          <p:spPr>
            <a:xfrm>
              <a:off x="8703814"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7" name="Retângulo 196"/>
            <p:cNvSpPr/>
            <p:nvPr/>
          </p:nvSpPr>
          <p:spPr>
            <a:xfrm>
              <a:off x="8910111"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8" name="Retângulo 197"/>
            <p:cNvSpPr/>
            <p:nvPr/>
          </p:nvSpPr>
          <p:spPr>
            <a:xfrm>
              <a:off x="9013259" y="3703175"/>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199" name="Retângulo 198"/>
            <p:cNvSpPr/>
            <p:nvPr/>
          </p:nvSpPr>
          <p:spPr>
            <a:xfrm>
              <a:off x="8387632"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0" name="Retângulo 199"/>
            <p:cNvSpPr/>
            <p:nvPr/>
          </p:nvSpPr>
          <p:spPr>
            <a:xfrm>
              <a:off x="8284483"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1" name="Retângulo 200"/>
            <p:cNvSpPr/>
            <p:nvPr/>
          </p:nvSpPr>
          <p:spPr>
            <a:xfrm>
              <a:off x="8490781"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2" name="Retângulo 201"/>
            <p:cNvSpPr/>
            <p:nvPr/>
          </p:nvSpPr>
          <p:spPr>
            <a:xfrm>
              <a:off x="8593928" y="3701196"/>
              <a:ext cx="88325" cy="85517"/>
            </a:xfrm>
            <a:prstGeom prst="rect">
              <a:avLst/>
            </a:prstGeom>
            <a:solidFill>
              <a:schemeClr val="tx2">
                <a:lumMod val="20000"/>
                <a:lumOff val="80000"/>
              </a:schemeClr>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3" name="Retângulo 202"/>
            <p:cNvSpPr/>
            <p:nvPr/>
          </p:nvSpPr>
          <p:spPr>
            <a:xfrm>
              <a:off x="9300167"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4" name="Retângulo 203"/>
            <p:cNvSpPr/>
            <p:nvPr/>
          </p:nvSpPr>
          <p:spPr>
            <a:xfrm>
              <a:off x="9197018"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5" name="Retângulo 204"/>
            <p:cNvSpPr/>
            <p:nvPr/>
          </p:nvSpPr>
          <p:spPr>
            <a:xfrm>
              <a:off x="9403316"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6" name="Retângulo 205"/>
            <p:cNvSpPr/>
            <p:nvPr/>
          </p:nvSpPr>
          <p:spPr>
            <a:xfrm>
              <a:off x="9506463" y="3719013"/>
              <a:ext cx="88325" cy="67702"/>
            </a:xfrm>
            <a:prstGeom prst="rect">
              <a:avLst/>
            </a:prstGeom>
            <a:solidFill>
              <a:srgbClr val="FFC000"/>
            </a:solidFill>
            <a:ln w="3175">
              <a:solidFill>
                <a:schemeClr val="bg2">
                  <a:lumMod val="10000"/>
                </a:schemeClr>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7" name="Forma livre 206"/>
            <p:cNvSpPr/>
            <p:nvPr/>
          </p:nvSpPr>
          <p:spPr>
            <a:xfrm>
              <a:off x="8132412" y="3567974"/>
              <a:ext cx="146459" cy="225470"/>
            </a:xfrm>
            <a:custGeom>
              <a:avLst/>
              <a:gdLst>
                <a:gd name="connsiteX0" fmla="*/ 9525 w 180975"/>
                <a:gd name="connsiteY0" fmla="*/ 0 h 278607"/>
                <a:gd name="connsiteX1" fmla="*/ 0 w 180975"/>
                <a:gd name="connsiteY1" fmla="*/ 85725 h 278607"/>
                <a:gd name="connsiteX2" fmla="*/ 0 w 180975"/>
                <a:gd name="connsiteY2" fmla="*/ 278607 h 278607"/>
                <a:gd name="connsiteX3" fmla="*/ 130969 w 180975"/>
                <a:gd name="connsiteY3" fmla="*/ 278607 h 278607"/>
                <a:gd name="connsiteX4" fmla="*/ 130969 w 180975"/>
                <a:gd name="connsiteY4" fmla="*/ 164307 h 278607"/>
                <a:gd name="connsiteX5" fmla="*/ 169069 w 180975"/>
                <a:gd name="connsiteY5" fmla="*/ 164307 h 278607"/>
                <a:gd name="connsiteX6" fmla="*/ 169069 w 180975"/>
                <a:gd name="connsiteY6" fmla="*/ 102394 h 278607"/>
                <a:gd name="connsiteX7" fmla="*/ 180975 w 180975"/>
                <a:gd name="connsiteY7" fmla="*/ 102394 h 278607"/>
                <a:gd name="connsiteX8" fmla="*/ 180975 w 180975"/>
                <a:gd name="connsiteY8" fmla="*/ 47625 h 278607"/>
                <a:gd name="connsiteX9" fmla="*/ 119063 w 180975"/>
                <a:gd name="connsiteY9" fmla="*/ 2382 h 278607"/>
                <a:gd name="connsiteX10" fmla="*/ 61913 w 180975"/>
                <a:gd name="connsiteY10" fmla="*/ 2382 h 278607"/>
                <a:gd name="connsiteX11" fmla="*/ 61913 w 180975"/>
                <a:gd name="connsiteY11" fmla="*/ 88107 h 278607"/>
                <a:gd name="connsiteX12" fmla="*/ 35719 w 180975"/>
                <a:gd name="connsiteY12" fmla="*/ 88107 h 278607"/>
                <a:gd name="connsiteX13" fmla="*/ 9525 w 180975"/>
                <a:gd name="connsiteY13" fmla="*/ 0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78607">
                  <a:moveTo>
                    <a:pt x="9525" y="0"/>
                  </a:moveTo>
                  <a:lnTo>
                    <a:pt x="0" y="85725"/>
                  </a:lnTo>
                  <a:lnTo>
                    <a:pt x="0" y="278607"/>
                  </a:lnTo>
                  <a:lnTo>
                    <a:pt x="130969" y="278607"/>
                  </a:lnTo>
                  <a:lnTo>
                    <a:pt x="130969" y="164307"/>
                  </a:lnTo>
                  <a:lnTo>
                    <a:pt x="169069" y="164307"/>
                  </a:lnTo>
                  <a:lnTo>
                    <a:pt x="169069" y="102394"/>
                  </a:lnTo>
                  <a:lnTo>
                    <a:pt x="180975" y="102394"/>
                  </a:lnTo>
                  <a:lnTo>
                    <a:pt x="180975" y="47625"/>
                  </a:lnTo>
                  <a:lnTo>
                    <a:pt x="119063" y="2382"/>
                  </a:lnTo>
                  <a:lnTo>
                    <a:pt x="61913" y="2382"/>
                  </a:lnTo>
                  <a:lnTo>
                    <a:pt x="61913" y="88107"/>
                  </a:lnTo>
                  <a:lnTo>
                    <a:pt x="35719" y="88107"/>
                  </a:lnTo>
                  <a:lnTo>
                    <a:pt x="9525" y="0"/>
                  </a:lnTo>
                  <a:close/>
                </a:path>
              </a:pathLst>
            </a:cu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sp>
          <p:nvSpPr>
            <p:cNvPr id="208" name="Trapezoide 207"/>
            <p:cNvSpPr/>
            <p:nvPr/>
          </p:nvSpPr>
          <p:spPr>
            <a:xfrm>
              <a:off x="8132412" y="3560826"/>
              <a:ext cx="36999" cy="77403"/>
            </a:xfrm>
            <a:prstGeom prst="trapezoid">
              <a:avLst/>
            </a:prstGeom>
            <a:solidFill>
              <a:schemeClr val="bg2"/>
            </a:solidFill>
            <a:ln w="6350">
              <a:solidFill>
                <a:schemeClr val="tx1"/>
              </a:solidFill>
            </a:ln>
            <a:effectLst/>
          </p:spPr>
          <p:txBody>
            <a:bodyPr wrap="square" lIns="72000" tIns="72000" rIns="72000" bIns="72000" rtlCol="0" anchor="ctr">
              <a:noAutofit/>
            </a:bodyPr>
            <a:lstStyle/>
            <a:p>
              <a:pPr marL="144000" indent="-144000">
                <a:spcAft>
                  <a:spcPts val="600"/>
                </a:spcAft>
                <a:buFont typeface="Arial" pitchFamily="34" charset="0"/>
                <a:buChar char="•"/>
              </a:pPr>
              <a:endParaRPr lang="pt-BR" sz="1600" dirty="0"/>
            </a:p>
          </p:txBody>
        </p:sp>
      </p:grpSp>
      <p:sp>
        <p:nvSpPr>
          <p:cNvPr id="144" name="Seta para a direita 143"/>
          <p:cNvSpPr/>
          <p:nvPr/>
        </p:nvSpPr>
        <p:spPr>
          <a:xfrm>
            <a:off x="72008" y="836712"/>
            <a:ext cx="9740461" cy="864096"/>
          </a:xfrm>
          <a:prstGeom prst="rightArrow">
            <a:avLst>
              <a:gd name="adj1" fmla="val 65942"/>
              <a:gd name="adj2" fmla="val 50000"/>
            </a:avLst>
          </a:prstGeom>
          <a:solidFill>
            <a:schemeClr val="bg1"/>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45" name="Retângulo 144"/>
          <p:cNvSpPr/>
          <p:nvPr/>
        </p:nvSpPr>
        <p:spPr>
          <a:xfrm>
            <a:off x="487710"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Slot </a:t>
            </a:r>
            <a:r>
              <a:rPr lang="pt-BR" sz="1400" dirty="0" err="1">
                <a:solidFill>
                  <a:schemeClr val="bg1">
                    <a:lumMod val="75000"/>
                  </a:schemeClr>
                </a:solidFill>
              </a:rPr>
              <a:t>purchase</a:t>
            </a:r>
            <a:endParaRPr lang="pt-BR" sz="1400" dirty="0">
              <a:solidFill>
                <a:schemeClr val="bg1">
                  <a:lumMod val="75000"/>
                </a:schemeClr>
              </a:solidFill>
            </a:endParaRPr>
          </a:p>
        </p:txBody>
      </p:sp>
      <p:sp>
        <p:nvSpPr>
          <p:cNvPr id="146" name="Retângulo 145"/>
          <p:cNvSpPr/>
          <p:nvPr/>
        </p:nvSpPr>
        <p:spPr>
          <a:xfrm>
            <a:off x="4147124" y="1052736"/>
            <a:ext cx="1464773" cy="432048"/>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err="1"/>
              <a:t>Vessel</a:t>
            </a:r>
            <a:r>
              <a:rPr lang="pt-BR" sz="1400" dirty="0"/>
              <a:t> </a:t>
            </a:r>
            <a:r>
              <a:rPr lang="pt-BR" sz="1400" dirty="0" err="1"/>
              <a:t>Sharing</a:t>
            </a:r>
            <a:r>
              <a:rPr lang="pt-BR" sz="1400" dirty="0"/>
              <a:t> </a:t>
            </a:r>
            <a:r>
              <a:rPr lang="pt-BR" sz="1400" dirty="0" err="1"/>
              <a:t>Agreements</a:t>
            </a:r>
            <a:endParaRPr lang="pt-BR" sz="1400" dirty="0"/>
          </a:p>
        </p:txBody>
      </p:sp>
      <p:sp>
        <p:nvSpPr>
          <p:cNvPr id="147" name="Retângulo 146"/>
          <p:cNvSpPr/>
          <p:nvPr/>
        </p:nvSpPr>
        <p:spPr>
          <a:xfrm>
            <a:off x="5976831"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Alianças estratégicas</a:t>
            </a:r>
          </a:p>
        </p:txBody>
      </p:sp>
      <p:sp>
        <p:nvSpPr>
          <p:cNvPr id="148" name="Retângulo 147"/>
          <p:cNvSpPr/>
          <p:nvPr/>
        </p:nvSpPr>
        <p:spPr>
          <a:xfrm>
            <a:off x="7806539"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Fusões e Aquisições</a:t>
            </a:r>
          </a:p>
        </p:txBody>
      </p:sp>
      <p:sp>
        <p:nvSpPr>
          <p:cNvPr id="149" name="Retângulo 148"/>
          <p:cNvSpPr/>
          <p:nvPr/>
        </p:nvSpPr>
        <p:spPr>
          <a:xfrm>
            <a:off x="2317417" y="1052736"/>
            <a:ext cx="1464773" cy="432048"/>
          </a:xfrm>
          <a:prstGeom prst="rect">
            <a:avLst/>
          </a:prstGeom>
          <a:solidFill>
            <a:schemeClr val="bg1">
              <a:lumMod val="9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ctr">
              <a:spcAft>
                <a:spcPts val="600"/>
              </a:spcAft>
            </a:pPr>
            <a:r>
              <a:rPr lang="pt-BR" sz="1400" dirty="0">
                <a:solidFill>
                  <a:schemeClr val="bg1">
                    <a:lumMod val="75000"/>
                  </a:schemeClr>
                </a:solidFill>
              </a:rPr>
              <a:t>Slot </a:t>
            </a:r>
            <a:r>
              <a:rPr lang="pt-BR" sz="1400" dirty="0" err="1">
                <a:solidFill>
                  <a:schemeClr val="bg1">
                    <a:lumMod val="75000"/>
                  </a:schemeClr>
                </a:solidFill>
              </a:rPr>
              <a:t>sharing</a:t>
            </a:r>
            <a:endParaRPr lang="pt-BR" sz="1400" dirty="0">
              <a:solidFill>
                <a:schemeClr val="bg1">
                  <a:lumMod val="75000"/>
                </a:schemeClr>
              </a:solidFill>
            </a:endParaRPr>
          </a:p>
        </p:txBody>
      </p:sp>
      <p:cxnSp>
        <p:nvCxnSpPr>
          <p:cNvPr id="150" name="Conector reto 149"/>
          <p:cNvCxnSpPr/>
          <p:nvPr/>
        </p:nvCxnSpPr>
        <p:spPr>
          <a:xfrm>
            <a:off x="0" y="1700808"/>
            <a:ext cx="9904413"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Texto explicativo em setas cruzadas 19"/>
          <p:cNvSpPr/>
          <p:nvPr/>
        </p:nvSpPr>
        <p:spPr>
          <a:xfrm>
            <a:off x="4787718" y="2651671"/>
            <a:ext cx="2612760" cy="2569411"/>
          </a:xfrm>
          <a:prstGeom prst="quadArrowCallout">
            <a:avLst/>
          </a:prstGeom>
          <a:solidFill>
            <a:schemeClr val="bg1"/>
          </a:solidFill>
          <a:ln>
            <a:solidFill>
              <a:schemeClr val="tx2">
                <a:lumMod val="40000"/>
                <a:lumOff val="60000"/>
              </a:schemeClr>
            </a:solidFill>
          </a:ln>
          <a:effectLst/>
        </p:spPr>
        <p:txBody>
          <a:bodyPr wrap="square" lIns="72000" tIns="72000" rIns="72000" bIns="72000" rtlCol="0" anchor="ctr">
            <a:noAutofit/>
          </a:bodyPr>
          <a:lstStyle/>
          <a:p>
            <a:pPr algn="ctr">
              <a:spcAft>
                <a:spcPts val="600"/>
              </a:spcAft>
            </a:pPr>
            <a:r>
              <a:rPr lang="pt-BR" sz="1400" dirty="0"/>
              <a:t>Coordenação operacional</a:t>
            </a:r>
            <a:endParaRPr lang="pt-BR" sz="1400" dirty="0">
              <a:solidFill>
                <a:schemeClr val="tx1"/>
              </a:solidFill>
            </a:endParaRPr>
          </a:p>
        </p:txBody>
      </p:sp>
      <p:sp>
        <p:nvSpPr>
          <p:cNvPr id="4" name="Retângulo 3"/>
          <p:cNvSpPr/>
          <p:nvPr/>
        </p:nvSpPr>
        <p:spPr>
          <a:xfrm>
            <a:off x="0" y="1700808"/>
            <a:ext cx="9904413" cy="4248472"/>
          </a:xfrm>
          <a:prstGeom prst="rect">
            <a:avLst/>
          </a:prstGeom>
          <a:solidFill>
            <a:schemeClr val="bg1">
              <a:alpha val="84000"/>
            </a:schemeClr>
          </a:solidFill>
          <a:ln>
            <a:noFill/>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 name="Retângulo 4"/>
          <p:cNvSpPr/>
          <p:nvPr/>
        </p:nvSpPr>
        <p:spPr>
          <a:xfrm>
            <a:off x="0" y="5949280"/>
            <a:ext cx="2287910" cy="918061"/>
          </a:xfrm>
          <a:prstGeom prst="rect">
            <a:avLst/>
          </a:prstGeom>
          <a:noFill/>
          <a:ln w="57150">
            <a:solidFill>
              <a:srgbClr val="FF0000"/>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6" name="Texto explicativo retangular com cantos arredondados 5"/>
          <p:cNvSpPr/>
          <p:nvPr/>
        </p:nvSpPr>
        <p:spPr>
          <a:xfrm>
            <a:off x="2444808" y="2057803"/>
            <a:ext cx="7002669" cy="3336985"/>
          </a:xfrm>
          <a:prstGeom prst="wedgeRoundRectCallout">
            <a:avLst>
              <a:gd name="adj1" fmla="val -48253"/>
              <a:gd name="adj2" fmla="val 60769"/>
              <a:gd name="adj3" fmla="val 16667"/>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r>
              <a:rPr lang="pt-BR" sz="1600" dirty="0">
                <a:solidFill>
                  <a:schemeClr val="tx1"/>
                </a:solidFill>
              </a:rPr>
              <a:t>Formação de VSA tendem a alterar relações contratuais/ comerciais existentes com armadores e terminais </a:t>
            </a:r>
          </a:p>
          <a:p>
            <a:pPr marL="144000" indent="-144000" algn="l">
              <a:spcAft>
                <a:spcPts val="600"/>
              </a:spcAft>
              <a:buFont typeface="Arial" pitchFamily="34" charset="0"/>
              <a:buChar char="•"/>
            </a:pPr>
            <a:r>
              <a:rPr lang="pt-BR" sz="1600" dirty="0"/>
              <a:t>Na formação de um novo joint, os armadores migram de um terminal para outro</a:t>
            </a:r>
          </a:p>
          <a:p>
            <a:pPr marL="144000" indent="-144000" algn="l">
              <a:spcAft>
                <a:spcPts val="600"/>
              </a:spcAft>
              <a:buFont typeface="Arial" pitchFamily="34" charset="0"/>
              <a:buChar char="•"/>
            </a:pPr>
            <a:r>
              <a:rPr lang="pt-BR" sz="1600" dirty="0">
                <a:solidFill>
                  <a:schemeClr val="tx1"/>
                </a:solidFill>
              </a:rPr>
              <a:t>Eventualmente um armador tem mais ‘força’ no joint e imp</a:t>
            </a:r>
            <a:r>
              <a:rPr lang="pt-BR" sz="1600" dirty="0"/>
              <a:t>ões </a:t>
            </a:r>
            <a:r>
              <a:rPr lang="pt-BR" sz="1600" dirty="0">
                <a:solidFill>
                  <a:schemeClr val="tx1"/>
                </a:solidFill>
              </a:rPr>
              <a:t>a utilização de um terminal </a:t>
            </a:r>
            <a:r>
              <a:rPr lang="pt-BR" sz="1600" dirty="0" err="1">
                <a:solidFill>
                  <a:schemeClr val="tx1"/>
                </a:solidFill>
              </a:rPr>
              <a:t>pr</a:t>
            </a:r>
            <a:r>
              <a:rPr lang="pt-BR" sz="1600" dirty="0" err="1"/>
              <a:t>é</a:t>
            </a:r>
            <a:r>
              <a:rPr lang="pt-BR" sz="1600" dirty="0"/>
              <a:t> determinado</a:t>
            </a:r>
            <a:endParaRPr lang="pt-BR" sz="1600" dirty="0">
              <a:solidFill>
                <a:schemeClr val="tx1"/>
              </a:solidFill>
            </a:endParaRPr>
          </a:p>
          <a:p>
            <a:pPr marL="144000" indent="-144000" algn="l">
              <a:spcAft>
                <a:spcPts val="600"/>
              </a:spcAft>
              <a:buFont typeface="Arial" pitchFamily="34" charset="0"/>
              <a:buChar char="•"/>
            </a:pPr>
            <a:r>
              <a:rPr lang="pt-BR" sz="1600" dirty="0"/>
              <a:t>Aumenta o poder de barganha dos armadores para negociação de preços</a:t>
            </a:r>
          </a:p>
          <a:p>
            <a:pPr marL="144000" indent="-144000" algn="l">
              <a:spcAft>
                <a:spcPts val="600"/>
              </a:spcAft>
              <a:buFont typeface="Arial" pitchFamily="34" charset="0"/>
              <a:buChar char="•"/>
            </a:pPr>
            <a:r>
              <a:rPr lang="pt-BR" sz="1600" dirty="0">
                <a:solidFill>
                  <a:schemeClr val="tx1"/>
                </a:solidFill>
              </a:rPr>
              <a:t>Os armadores tendem a impor condições que garantam a produtividade e a facilitação para a alocação de janelas</a:t>
            </a:r>
          </a:p>
        </p:txBody>
      </p:sp>
      <p:sp>
        <p:nvSpPr>
          <p:cNvPr id="137" name="Estrela de 32 pontas 136"/>
          <p:cNvSpPr/>
          <p:nvPr/>
        </p:nvSpPr>
        <p:spPr>
          <a:xfrm>
            <a:off x="1971759" y="5692371"/>
            <a:ext cx="596252" cy="513817"/>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3" name="CaixaDeTexto 2"/>
          <p:cNvSpPr txBox="1"/>
          <p:nvPr/>
        </p:nvSpPr>
        <p:spPr>
          <a:xfrm>
            <a:off x="2575400" y="5828203"/>
            <a:ext cx="3475044" cy="229515"/>
          </a:xfrm>
          <a:prstGeom prst="rect">
            <a:avLst/>
          </a:prstGeom>
          <a:noFill/>
          <a:ln>
            <a:noFill/>
          </a:ln>
        </p:spPr>
        <p:txBody>
          <a:bodyPr wrap="square" lIns="72000" tIns="36000" rIns="72000" bIns="36000" rtlCol="0" anchor="t">
            <a:noAutofit/>
          </a:bodyPr>
          <a:lstStyle/>
          <a:p>
            <a:pPr>
              <a:spcAft>
                <a:spcPts val="600"/>
              </a:spcAft>
            </a:pPr>
            <a:r>
              <a:rPr lang="pt-BR" sz="1600" dirty="0"/>
              <a:t>Impacto para os terminais</a:t>
            </a:r>
          </a:p>
        </p:txBody>
      </p:sp>
      <p:sp>
        <p:nvSpPr>
          <p:cNvPr id="122" name="Título 1"/>
          <p:cNvSpPr>
            <a:spLocks noGrp="1"/>
          </p:cNvSpPr>
          <p:nvPr>
            <p:ph type="title"/>
          </p:nvPr>
        </p:nvSpPr>
        <p:spPr>
          <a:xfrm>
            <a:off x="198508" y="189475"/>
            <a:ext cx="9505950" cy="637364"/>
          </a:xfrm>
        </p:spPr>
        <p:txBody>
          <a:bodyPr/>
          <a:lstStyle/>
          <a:p>
            <a:r>
              <a:rPr lang="pt-BR" dirty="0"/>
              <a:t>Existem vários níveis de cooperação entre os armadores de linhas regulares, que visam a redução dos custos e busca de outras sinergias (4/4)</a:t>
            </a:r>
          </a:p>
        </p:txBody>
      </p:sp>
      <p:sp>
        <p:nvSpPr>
          <p:cNvPr id="9" name="Espaço Reservado para Número de Slide 8"/>
          <p:cNvSpPr>
            <a:spLocks noGrp="1"/>
          </p:cNvSpPr>
          <p:nvPr>
            <p:ph type="sldNum" sz="quarter" idx="10"/>
          </p:nvPr>
        </p:nvSpPr>
        <p:spPr/>
        <p:txBody>
          <a:bodyPr/>
          <a:lstStyle/>
          <a:p>
            <a:pPr>
              <a:defRPr/>
            </a:pPr>
            <a:fld id="{B66251D2-9488-44CD-87B4-F793A73C4A01}" type="slidenum">
              <a:rPr lang="pt-BR" noProof="0" smtClean="0"/>
              <a:pPr>
                <a:defRPr/>
              </a:pPr>
              <a:t>54</a:t>
            </a:fld>
            <a:endParaRPr lang="pt-BR" sz="600" noProof="0"/>
          </a:p>
        </p:txBody>
      </p:sp>
    </p:spTree>
    <p:extLst>
      <p:ext uri="{BB962C8B-B14F-4D97-AF65-F5344CB8AC3E}">
        <p14:creationId xmlns:p14="http://schemas.microsoft.com/office/powerpoint/2010/main" val="3054903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to 16"/>
          <p:cNvCxnSpPr/>
          <p:nvPr/>
        </p:nvCxnSpPr>
        <p:spPr>
          <a:xfrm>
            <a:off x="847750" y="2132856"/>
            <a:ext cx="8280920" cy="0"/>
          </a:xfrm>
          <a:prstGeom prst="line">
            <a:avLst/>
          </a:prstGeom>
          <a:ln>
            <a:solidFill>
              <a:schemeClr val="bg1">
                <a:lumMod val="7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200025" y="35587"/>
            <a:ext cx="9505950" cy="945141"/>
          </a:xfrm>
        </p:spPr>
        <p:txBody>
          <a:bodyPr/>
          <a:lstStyle/>
          <a:p>
            <a:r>
              <a:rPr lang="pt-BR" dirty="0"/>
              <a:t>Atualmente os 5 maiores operadores de porta-contêineres respondem por 50% da capacidade da frota mundial em TEUs. Ganhos de escala e sinergias justificam processo de consolidação de longo prazo</a:t>
            </a:r>
          </a:p>
        </p:txBody>
      </p:sp>
      <p:sp>
        <p:nvSpPr>
          <p:cNvPr id="3" name="CaixaDeTexto 2"/>
          <p:cNvSpPr txBox="1"/>
          <p:nvPr>
            <p:custDataLst>
              <p:tags r:id="rId1"/>
            </p:custDataLst>
          </p:nvPr>
        </p:nvSpPr>
        <p:spPr>
          <a:xfrm>
            <a:off x="16" y="6660852"/>
            <a:ext cx="1927854" cy="357166"/>
          </a:xfrm>
          <a:prstGeom prst="rect">
            <a:avLst/>
          </a:prstGeom>
          <a:noFill/>
          <a:ln>
            <a:noFill/>
          </a:ln>
        </p:spPr>
        <p:txBody>
          <a:bodyPr wrap="none" lIns="72000" tIns="36000" rIns="72000" bIns="36000" rtlCol="0" anchor="t">
            <a:noAutofit/>
          </a:bodyPr>
          <a:lstStyle/>
          <a:p>
            <a:pPr>
              <a:spcAft>
                <a:spcPts val="600"/>
              </a:spcAft>
            </a:pPr>
            <a:r>
              <a:rPr lang="pt-BR" sz="900" dirty="0">
                <a:solidFill>
                  <a:prstClr val="black"/>
                </a:solidFill>
              </a:rPr>
              <a:t>Fonte: AXS-</a:t>
            </a:r>
            <a:r>
              <a:rPr lang="pt-BR" sz="900" dirty="0" err="1">
                <a:solidFill>
                  <a:prstClr val="black"/>
                </a:solidFill>
              </a:rPr>
              <a:t>Alphaliner</a:t>
            </a:r>
            <a:r>
              <a:rPr lang="pt-BR" sz="900" dirty="0">
                <a:solidFill>
                  <a:prstClr val="black"/>
                </a:solidFill>
              </a:rPr>
              <a:t> – Julho de 2014</a:t>
            </a:r>
          </a:p>
        </p:txBody>
      </p:sp>
      <p:graphicFrame>
        <p:nvGraphicFramePr>
          <p:cNvPr id="13" name="Gráfico 12"/>
          <p:cNvGraphicFramePr/>
          <p:nvPr>
            <p:extLst>
              <p:ext uri="{D42A27DB-BD31-4B8C-83A1-F6EECF244321}">
                <p14:modId xmlns:p14="http://schemas.microsoft.com/office/powerpoint/2010/main" val="1322501940"/>
              </p:ext>
            </p:extLst>
          </p:nvPr>
        </p:nvGraphicFramePr>
        <p:xfrm>
          <a:off x="100641" y="1052736"/>
          <a:ext cx="9704718" cy="4401961"/>
        </p:xfrm>
        <a:graphic>
          <a:graphicData uri="http://schemas.openxmlformats.org/drawingml/2006/chart">
            <c:chart xmlns:c="http://schemas.openxmlformats.org/drawingml/2006/chart" xmlns:r="http://schemas.openxmlformats.org/officeDocument/2006/relationships" r:id="rId4"/>
          </a:graphicData>
        </a:graphic>
      </p:graphicFrame>
      <p:sp>
        <p:nvSpPr>
          <p:cNvPr id="15" name="Retângulo 14"/>
          <p:cNvSpPr/>
          <p:nvPr/>
        </p:nvSpPr>
        <p:spPr>
          <a:xfrm>
            <a:off x="271686" y="5085183"/>
            <a:ext cx="9505056" cy="1546641"/>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buFont typeface="Arial" pitchFamily="34" charset="0"/>
              <a:buChar char="•"/>
            </a:pPr>
            <a:r>
              <a:rPr lang="pt-BR" sz="1400" dirty="0"/>
              <a:t>A indústria consolida-se cada vez mais - g</a:t>
            </a:r>
            <a:r>
              <a:rPr lang="pt-BR" sz="1400" dirty="0">
                <a:solidFill>
                  <a:schemeClr val="tx1"/>
                </a:solidFill>
              </a:rPr>
              <a:t>anhos de escala e escopo são enormes:</a:t>
            </a:r>
          </a:p>
          <a:p>
            <a:pPr marL="488950" lvl="1" indent="-285750">
              <a:buFont typeface="Courier New" pitchFamily="49" charset="0"/>
              <a:buChar char="o"/>
            </a:pPr>
            <a:r>
              <a:rPr lang="pt-BR" sz="1400" dirty="0"/>
              <a:t>Ganhos de escala marítimo</a:t>
            </a:r>
          </a:p>
          <a:p>
            <a:pPr marL="488950" lvl="1" indent="-285750">
              <a:buFont typeface="Courier New" pitchFamily="49" charset="0"/>
              <a:buChar char="o"/>
            </a:pPr>
            <a:r>
              <a:rPr lang="pt-BR" sz="1400" dirty="0"/>
              <a:t>Novos navios cada vez maiores, e navios menores migrando para as rotas de menor curso</a:t>
            </a:r>
          </a:p>
          <a:p>
            <a:pPr marL="488950" lvl="1" indent="-285750">
              <a:buFont typeface="Courier New" pitchFamily="49" charset="0"/>
              <a:buChar char="o"/>
            </a:pPr>
            <a:r>
              <a:rPr lang="pt-BR" sz="1400" b="1" dirty="0"/>
              <a:t>Concentração em portos e distribuição por </a:t>
            </a:r>
            <a:r>
              <a:rPr lang="pt-BR" sz="1400" b="1" i="1" dirty="0" err="1"/>
              <a:t>feeder</a:t>
            </a:r>
            <a:endParaRPr lang="pt-BR" sz="1400" b="1" i="1" dirty="0"/>
          </a:p>
          <a:p>
            <a:pPr marL="488950" lvl="1" indent="-285750">
              <a:buFont typeface="Courier New" pitchFamily="49" charset="0"/>
              <a:buChar char="o"/>
            </a:pPr>
            <a:r>
              <a:rPr lang="pt-BR" sz="1400" b="1" dirty="0"/>
              <a:t>Volumes suficientes para justificar companhias de navegação de cabotagem (países)</a:t>
            </a:r>
          </a:p>
        </p:txBody>
      </p:sp>
      <p:sp>
        <p:nvSpPr>
          <p:cNvPr id="21" name="Seta para a esquerda 20"/>
          <p:cNvSpPr/>
          <p:nvPr/>
        </p:nvSpPr>
        <p:spPr>
          <a:xfrm>
            <a:off x="1567830" y="1124744"/>
            <a:ext cx="1440160" cy="576064"/>
          </a:xfrm>
          <a:prstGeom prst="leftArrow">
            <a:avLst>
              <a:gd name="adj1" fmla="val 68519"/>
              <a:gd name="adj2" fmla="val 50000"/>
            </a:avLst>
          </a:prstGeom>
          <a:solidFill>
            <a:schemeClr val="bg1"/>
          </a:solidFill>
          <a:ln>
            <a:solidFill>
              <a:schemeClr val="tx1">
                <a:lumMod val="50000"/>
                <a:lumOff val="50000"/>
              </a:schemeClr>
            </a:solidFill>
          </a:ln>
          <a:effectLst/>
        </p:spPr>
        <p:txBody>
          <a:bodyPr wrap="square" lIns="72000" tIns="72000" rIns="72000" bIns="72000" rtlCol="0" anchor="ctr">
            <a:noAutofit/>
          </a:bodyPr>
          <a:lstStyle/>
          <a:p>
            <a:pPr algn="l"/>
            <a:r>
              <a:rPr lang="pt-BR" sz="1100" dirty="0"/>
              <a:t>50% Mercado</a:t>
            </a:r>
          </a:p>
          <a:p>
            <a:pPr algn="l"/>
            <a:r>
              <a:rPr lang="pt-BR" sz="1100" dirty="0">
                <a:solidFill>
                  <a:schemeClr val="tx1"/>
                </a:solidFill>
              </a:rPr>
              <a:t>6 Operadores</a:t>
            </a:r>
          </a:p>
        </p:txBody>
      </p:sp>
      <p:sp>
        <p:nvSpPr>
          <p:cNvPr id="24" name="Seta para a esquerda 23"/>
          <p:cNvSpPr/>
          <p:nvPr/>
        </p:nvSpPr>
        <p:spPr>
          <a:xfrm>
            <a:off x="7472486" y="1124744"/>
            <a:ext cx="1440160" cy="576064"/>
          </a:xfrm>
          <a:prstGeom prst="leftArrow">
            <a:avLst>
              <a:gd name="adj1" fmla="val 68519"/>
              <a:gd name="adj2" fmla="val 50000"/>
            </a:avLst>
          </a:prstGeom>
          <a:solidFill>
            <a:schemeClr val="bg1">
              <a:alpha val="71000"/>
            </a:schemeClr>
          </a:solidFill>
          <a:ln>
            <a:solidFill>
              <a:schemeClr val="tx1">
                <a:lumMod val="50000"/>
                <a:lumOff val="50000"/>
              </a:schemeClr>
            </a:solidFill>
          </a:ln>
          <a:effectLst/>
        </p:spPr>
        <p:txBody>
          <a:bodyPr wrap="square" lIns="72000" tIns="72000" rIns="72000" bIns="72000" rtlCol="0" anchor="ctr">
            <a:noAutofit/>
          </a:bodyPr>
          <a:lstStyle/>
          <a:p>
            <a:pPr algn="l"/>
            <a:r>
              <a:rPr lang="pt-BR" sz="1100" dirty="0"/>
              <a:t>90% Mercado</a:t>
            </a:r>
          </a:p>
          <a:p>
            <a:pPr algn="l"/>
            <a:r>
              <a:rPr lang="pt-BR" sz="1100" dirty="0">
                <a:solidFill>
                  <a:schemeClr val="tx1"/>
                </a:solidFill>
              </a:rPr>
              <a:t>20 Operadores</a:t>
            </a:r>
          </a:p>
        </p:txBody>
      </p:sp>
      <p:sp>
        <p:nvSpPr>
          <p:cNvPr id="5" name="CaixaDeTexto 4"/>
          <p:cNvSpPr txBox="1"/>
          <p:nvPr/>
        </p:nvSpPr>
        <p:spPr>
          <a:xfrm>
            <a:off x="6824414" y="1826005"/>
            <a:ext cx="1723567" cy="810907"/>
          </a:xfrm>
          <a:prstGeom prst="cloudCallout">
            <a:avLst>
              <a:gd name="adj1" fmla="val 47378"/>
              <a:gd name="adj2" fmla="val -69715"/>
            </a:avLst>
          </a:prstGeom>
          <a:solidFill>
            <a:schemeClr val="bg1">
              <a:alpha val="71000"/>
            </a:schemeClr>
          </a:solidFill>
          <a:ln>
            <a:solidFill>
              <a:schemeClr val="tx1">
                <a:lumMod val="50000"/>
                <a:lumOff val="50000"/>
              </a:schemeClr>
            </a:solidFill>
          </a:ln>
          <a:effectLst/>
        </p:spPr>
        <p:txBody>
          <a:bodyPr wrap="square" lIns="72000" tIns="72000" rIns="72000" bIns="72000" rtlCol="0" anchor="ctr">
            <a:noAutofit/>
          </a:bodyPr>
          <a:lstStyle>
            <a:defPPr>
              <a:defRPr lang="en-US"/>
            </a:defPPr>
            <a:lvl1pPr>
              <a:defRPr sz="1100"/>
            </a:lvl1pPr>
          </a:lstStyle>
          <a:p>
            <a:r>
              <a:rPr lang="pt-BR" dirty="0"/>
              <a:t>83% em 2009</a:t>
            </a:r>
          </a:p>
          <a:p>
            <a:r>
              <a:rPr lang="pt-BR" dirty="0"/>
              <a:t>56% em 1990</a:t>
            </a:r>
          </a:p>
          <a:p>
            <a:r>
              <a:rPr lang="pt-BR" dirty="0"/>
              <a:t>26% em 1980</a:t>
            </a:r>
          </a:p>
        </p:txBody>
      </p:sp>
      <p:sp>
        <p:nvSpPr>
          <p:cNvPr id="4" name="Espaço Reservado para Número de Slide 3"/>
          <p:cNvSpPr>
            <a:spLocks noGrp="1"/>
          </p:cNvSpPr>
          <p:nvPr>
            <p:ph type="sldNum" sz="quarter" idx="10"/>
          </p:nvPr>
        </p:nvSpPr>
        <p:spPr/>
        <p:txBody>
          <a:bodyPr/>
          <a:lstStyle/>
          <a:p>
            <a:pPr>
              <a:defRPr/>
            </a:pPr>
            <a:fld id="{B66251D2-9488-44CD-87B4-F793A73C4A01}" type="slidenum">
              <a:rPr lang="pt-BR" noProof="0" smtClean="0"/>
              <a:pPr>
                <a:defRPr/>
              </a:pPr>
              <a:t>55</a:t>
            </a:fld>
            <a:endParaRPr lang="pt-BR" sz="600" noProof="0"/>
          </a:p>
        </p:txBody>
      </p:sp>
    </p:spTree>
    <p:extLst>
      <p:ext uri="{BB962C8B-B14F-4D97-AF65-F5344CB8AC3E}">
        <p14:creationId xmlns:p14="http://schemas.microsoft.com/office/powerpoint/2010/main" val="2268225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025"/>
            <a:ext cx="9505950" cy="637364"/>
          </a:xfrm>
        </p:spPr>
        <p:txBody>
          <a:bodyPr/>
          <a:lstStyle/>
          <a:p>
            <a:r>
              <a:rPr lang="pt-BR" dirty="0"/>
              <a:t>As tendências no mercado de contêineres mostram aumento da oferta com navios maiores e  a consolidação de operadores </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61" t="12043" r="4326" b="10399"/>
          <a:stretch/>
        </p:blipFill>
        <p:spPr bwMode="auto">
          <a:xfrm>
            <a:off x="235682" y="819442"/>
            <a:ext cx="6881132" cy="426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de cantos arredondados 5"/>
          <p:cNvSpPr/>
          <p:nvPr/>
        </p:nvSpPr>
        <p:spPr>
          <a:xfrm>
            <a:off x="131762" y="5229200"/>
            <a:ext cx="9572972" cy="1440160"/>
          </a:xfrm>
          <a:prstGeom prst="roundRect">
            <a:avLst>
              <a:gd name="adj" fmla="val 10307"/>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buFont typeface="Arial" pitchFamily="34" charset="0"/>
              <a:buChar char="•"/>
            </a:pPr>
            <a:r>
              <a:rPr lang="pt-BR" sz="1400" dirty="0">
                <a:solidFill>
                  <a:schemeClr val="tx1"/>
                </a:solidFill>
              </a:rPr>
              <a:t>Tamanho do </a:t>
            </a:r>
            <a:r>
              <a:rPr lang="pt-BR" sz="1400" b="1" dirty="0">
                <a:solidFill>
                  <a:schemeClr val="tx1"/>
                </a:solidFill>
              </a:rPr>
              <a:t>maior navio dobrou</a:t>
            </a:r>
            <a:r>
              <a:rPr lang="pt-BR" sz="1400" dirty="0">
                <a:solidFill>
                  <a:schemeClr val="tx1"/>
                </a:solidFill>
              </a:rPr>
              <a:t> em 10 anos (de 8,000 para 16,000 </a:t>
            </a:r>
            <a:r>
              <a:rPr lang="pt-BR" sz="1400" dirty="0" err="1">
                <a:solidFill>
                  <a:schemeClr val="tx1"/>
                </a:solidFill>
              </a:rPr>
              <a:t>TEUs</a:t>
            </a:r>
            <a:r>
              <a:rPr lang="pt-BR" sz="1400" dirty="0">
                <a:solidFill>
                  <a:schemeClr val="tx1"/>
                </a:solidFill>
              </a:rPr>
              <a:t>)</a:t>
            </a:r>
          </a:p>
          <a:p>
            <a:pPr marL="144000" indent="-144000" algn="l">
              <a:buFont typeface="Arial" pitchFamily="34" charset="0"/>
              <a:buChar char="•"/>
            </a:pPr>
            <a:r>
              <a:rPr lang="pt-BR" sz="1400" dirty="0"/>
              <a:t>Emprego dos navios de 14-16,000 Teus em rotas da </a:t>
            </a:r>
            <a:r>
              <a:rPr lang="pt-BR" sz="1400" dirty="0" err="1"/>
              <a:t>Asia</a:t>
            </a:r>
            <a:r>
              <a:rPr lang="pt-BR" sz="1400" dirty="0"/>
              <a:t>-EU </a:t>
            </a:r>
            <a:r>
              <a:rPr lang="pt-BR" sz="1400" b="1" dirty="0"/>
              <a:t>empurram navios grandes (8,000+) para tráfegos </a:t>
            </a:r>
            <a:r>
              <a:rPr lang="pt-BR" sz="1400" dirty="0"/>
              <a:t>Norte-Sul e </a:t>
            </a:r>
            <a:r>
              <a:rPr lang="pt-BR" sz="1400" dirty="0" err="1"/>
              <a:t>intraregionais</a:t>
            </a:r>
            <a:endParaRPr lang="pt-BR" sz="1400" dirty="0"/>
          </a:p>
          <a:p>
            <a:pPr marL="144000" indent="-144000" algn="l">
              <a:buFont typeface="Arial" pitchFamily="34" charset="0"/>
              <a:buChar char="•"/>
            </a:pPr>
            <a:r>
              <a:rPr lang="pt-BR" sz="1400" b="1" dirty="0"/>
              <a:t>Número médio de empresas por país caiu </a:t>
            </a:r>
            <a:r>
              <a:rPr lang="pt-BR" sz="1400" dirty="0"/>
              <a:t>de 27 para 16 em 10 anos</a:t>
            </a:r>
          </a:p>
          <a:p>
            <a:pPr marL="144000" indent="-144000">
              <a:buFont typeface="Arial" pitchFamily="34" charset="0"/>
              <a:buChar char="•"/>
            </a:pPr>
            <a:r>
              <a:rPr lang="pt-BR" sz="1400" dirty="0"/>
              <a:t>Neste mesmo período, o número de países servidos por 3 ou menos empresas aumentou de 22 para 31</a:t>
            </a:r>
          </a:p>
          <a:p>
            <a:pPr marL="144000" indent="-144000" algn="l">
              <a:buFont typeface="Arial" pitchFamily="34" charset="0"/>
              <a:buChar char="•"/>
            </a:pPr>
            <a:r>
              <a:rPr lang="pt-BR" sz="1400" b="1" dirty="0"/>
              <a:t>A menor competição</a:t>
            </a:r>
            <a:r>
              <a:rPr lang="pt-BR" sz="1400" dirty="0"/>
              <a:t>, especialmente em rotas servindo países em desenvolvimento, leva a </a:t>
            </a:r>
            <a:r>
              <a:rPr lang="pt-BR" sz="1400" b="1" dirty="0"/>
              <a:t>mercado oligopolista </a:t>
            </a:r>
          </a:p>
        </p:txBody>
      </p:sp>
      <p:sp>
        <p:nvSpPr>
          <p:cNvPr id="7" name="CaixaDeTexto 6"/>
          <p:cNvSpPr txBox="1"/>
          <p:nvPr/>
        </p:nvSpPr>
        <p:spPr>
          <a:xfrm>
            <a:off x="7464053" y="6624736"/>
            <a:ext cx="2448272" cy="404664"/>
          </a:xfrm>
          <a:prstGeom prst="rect">
            <a:avLst/>
          </a:prstGeom>
          <a:noFill/>
          <a:ln>
            <a:noFill/>
          </a:ln>
        </p:spPr>
        <p:txBody>
          <a:bodyPr wrap="square" lIns="72000" tIns="36000" rIns="72000" bIns="36000" rtlCol="0" anchor="t">
            <a:noAutofit/>
          </a:bodyPr>
          <a:lstStyle/>
          <a:p>
            <a:pPr>
              <a:spcAft>
                <a:spcPts val="600"/>
              </a:spcAft>
            </a:pPr>
            <a:r>
              <a:rPr lang="pt-BR" sz="1200" dirty="0"/>
              <a:t>Fonte: UNCTAD (2013)</a:t>
            </a:r>
          </a:p>
        </p:txBody>
      </p:sp>
      <p:sp>
        <p:nvSpPr>
          <p:cNvPr id="9" name="CaixaDeTexto 8"/>
          <p:cNvSpPr txBox="1"/>
          <p:nvPr/>
        </p:nvSpPr>
        <p:spPr>
          <a:xfrm rot="16200000">
            <a:off x="-404217" y="1458541"/>
            <a:ext cx="1279799" cy="216024"/>
          </a:xfrm>
          <a:prstGeom prst="rect">
            <a:avLst/>
          </a:prstGeom>
          <a:noFill/>
          <a:ln>
            <a:noFill/>
          </a:ln>
        </p:spPr>
        <p:txBody>
          <a:bodyPr wrap="square" lIns="72000" tIns="36000" rIns="72000" bIns="36000" rtlCol="0" anchor="t">
            <a:noAutofit/>
          </a:bodyPr>
          <a:lstStyle/>
          <a:p>
            <a:pPr algn="ctr">
              <a:spcAft>
                <a:spcPts val="600"/>
              </a:spcAft>
            </a:pPr>
            <a:r>
              <a:rPr lang="pt-BR" sz="1600" dirty="0"/>
              <a:t>Índice</a:t>
            </a:r>
          </a:p>
        </p:txBody>
      </p:sp>
      <p:sp>
        <p:nvSpPr>
          <p:cNvPr id="12" name="Retângulo 11"/>
          <p:cNvSpPr/>
          <p:nvPr/>
        </p:nvSpPr>
        <p:spPr>
          <a:xfrm>
            <a:off x="3296636" y="1052736"/>
            <a:ext cx="2663681" cy="229950"/>
          </a:xfrm>
          <a:prstGeom prst="rect">
            <a:avLst/>
          </a:prstGeom>
          <a:solidFill>
            <a:schemeClr val="bg1"/>
          </a:solidFill>
          <a:ln>
            <a:noFill/>
          </a:ln>
          <a:effectLst/>
        </p:spPr>
        <p:txBody>
          <a:bodyPr wrap="square" lIns="72000" tIns="72000" rIns="72000" bIns="72000" rtlCol="0" anchor="ctr">
            <a:noAutofit/>
          </a:bodyPr>
          <a:lstStyle/>
          <a:p>
            <a:pPr algn="r">
              <a:spcAft>
                <a:spcPts val="600"/>
              </a:spcAft>
            </a:pPr>
            <a:r>
              <a:rPr lang="pt-BR" sz="1200" b="1" dirty="0"/>
              <a:t>Tamanho máximo do navio</a:t>
            </a:r>
            <a:endParaRPr lang="pt-BR" sz="1200" b="1" dirty="0">
              <a:solidFill>
                <a:schemeClr val="tx1"/>
              </a:solidFill>
            </a:endParaRPr>
          </a:p>
        </p:txBody>
      </p:sp>
      <p:sp>
        <p:nvSpPr>
          <p:cNvPr id="13" name="Retângulo 12"/>
          <p:cNvSpPr/>
          <p:nvPr/>
        </p:nvSpPr>
        <p:spPr>
          <a:xfrm>
            <a:off x="4402360" y="3243456"/>
            <a:ext cx="2545882" cy="216024"/>
          </a:xfrm>
          <a:prstGeom prst="rect">
            <a:avLst/>
          </a:prstGeom>
          <a:solidFill>
            <a:schemeClr val="bg1"/>
          </a:solidFill>
          <a:ln>
            <a:noFill/>
          </a:ln>
          <a:effectLst/>
        </p:spPr>
        <p:txBody>
          <a:bodyPr wrap="square" lIns="72000" tIns="72000" rIns="72000" bIns="72000" rtlCol="0" anchor="ctr">
            <a:noAutofit/>
          </a:bodyPr>
          <a:lstStyle/>
          <a:p>
            <a:pPr algn="r">
              <a:spcAft>
                <a:spcPts val="600"/>
              </a:spcAft>
            </a:pPr>
            <a:r>
              <a:rPr lang="pt-BR" sz="1200" b="1" dirty="0"/>
              <a:t>Número de navios</a:t>
            </a:r>
            <a:endParaRPr lang="pt-BR" sz="1200" b="1" dirty="0">
              <a:solidFill>
                <a:schemeClr val="tx1"/>
              </a:solidFill>
            </a:endParaRPr>
          </a:p>
        </p:txBody>
      </p:sp>
      <p:sp>
        <p:nvSpPr>
          <p:cNvPr id="14" name="Retângulo 13"/>
          <p:cNvSpPr/>
          <p:nvPr/>
        </p:nvSpPr>
        <p:spPr>
          <a:xfrm>
            <a:off x="5960318" y="3717033"/>
            <a:ext cx="987924" cy="274544"/>
          </a:xfrm>
          <a:prstGeom prst="rect">
            <a:avLst/>
          </a:prstGeom>
          <a:solidFill>
            <a:schemeClr val="bg1"/>
          </a:solidFill>
          <a:ln>
            <a:noFill/>
          </a:ln>
          <a:effectLst/>
        </p:spPr>
        <p:txBody>
          <a:bodyPr wrap="square" lIns="72000" tIns="72000" rIns="72000" bIns="72000" rtlCol="0" anchor="ctr">
            <a:noAutofit/>
          </a:bodyPr>
          <a:lstStyle/>
          <a:p>
            <a:pPr algn="r">
              <a:spcAft>
                <a:spcPts val="600"/>
              </a:spcAft>
            </a:pPr>
            <a:r>
              <a:rPr lang="pt-BR" sz="1200" b="1" dirty="0"/>
              <a:t>Serviços</a:t>
            </a:r>
            <a:endParaRPr lang="pt-BR" sz="1200" b="1" dirty="0">
              <a:solidFill>
                <a:schemeClr val="tx1"/>
              </a:solidFill>
            </a:endParaRPr>
          </a:p>
        </p:txBody>
      </p:sp>
      <p:sp>
        <p:nvSpPr>
          <p:cNvPr id="15" name="Retângulo 14"/>
          <p:cNvSpPr/>
          <p:nvPr/>
        </p:nvSpPr>
        <p:spPr>
          <a:xfrm>
            <a:off x="4687377" y="4410824"/>
            <a:ext cx="2276105" cy="202536"/>
          </a:xfrm>
          <a:prstGeom prst="rect">
            <a:avLst/>
          </a:prstGeom>
          <a:solidFill>
            <a:schemeClr val="bg1"/>
          </a:solidFill>
          <a:ln>
            <a:noFill/>
          </a:ln>
          <a:effectLst/>
        </p:spPr>
        <p:txBody>
          <a:bodyPr wrap="square" lIns="72000" tIns="72000" rIns="72000" bIns="72000" rtlCol="0" anchor="ctr">
            <a:noAutofit/>
          </a:bodyPr>
          <a:lstStyle/>
          <a:p>
            <a:pPr algn="r">
              <a:spcAft>
                <a:spcPts val="600"/>
              </a:spcAft>
            </a:pPr>
            <a:r>
              <a:rPr lang="pt-BR" sz="1200" b="1" dirty="0">
                <a:solidFill>
                  <a:schemeClr val="tx1"/>
                </a:solidFill>
              </a:rPr>
              <a:t>Número de empresas</a:t>
            </a:r>
          </a:p>
        </p:txBody>
      </p:sp>
      <p:sp>
        <p:nvSpPr>
          <p:cNvPr id="4" name="Estrela de 32 pontas 3"/>
          <p:cNvSpPr/>
          <p:nvPr/>
        </p:nvSpPr>
        <p:spPr>
          <a:xfrm>
            <a:off x="6818688" y="819442"/>
            <a:ext cx="596252" cy="513817"/>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6" name="Estrela de 32 pontas 15"/>
          <p:cNvSpPr/>
          <p:nvPr/>
        </p:nvSpPr>
        <p:spPr>
          <a:xfrm>
            <a:off x="6776007" y="3933342"/>
            <a:ext cx="596252" cy="513817"/>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5" name="CaixaDeTexto 4"/>
          <p:cNvSpPr txBox="1"/>
          <p:nvPr/>
        </p:nvSpPr>
        <p:spPr>
          <a:xfrm>
            <a:off x="7414939" y="916229"/>
            <a:ext cx="2497385" cy="280521"/>
          </a:xfrm>
          <a:prstGeom prst="rect">
            <a:avLst/>
          </a:prstGeom>
          <a:noFill/>
          <a:ln>
            <a:noFill/>
          </a:ln>
        </p:spPr>
        <p:txBody>
          <a:bodyPr wrap="square" lIns="72000" tIns="36000" rIns="72000" bIns="36000" rtlCol="0" anchor="t">
            <a:noAutofit/>
          </a:bodyPr>
          <a:lstStyle/>
          <a:p>
            <a:pPr>
              <a:spcAft>
                <a:spcPts val="600"/>
              </a:spcAft>
            </a:pPr>
            <a:r>
              <a:rPr lang="pt-BR" sz="1600" b="1" dirty="0"/>
              <a:t>Impacto nos terminais</a:t>
            </a:r>
          </a:p>
        </p:txBody>
      </p:sp>
      <p:sp>
        <p:nvSpPr>
          <p:cNvPr id="17" name="CaixaDeTexto 16"/>
          <p:cNvSpPr txBox="1"/>
          <p:nvPr/>
        </p:nvSpPr>
        <p:spPr>
          <a:xfrm>
            <a:off x="7434185" y="3933056"/>
            <a:ext cx="2702597" cy="283907"/>
          </a:xfrm>
          <a:prstGeom prst="rect">
            <a:avLst/>
          </a:prstGeom>
          <a:noFill/>
          <a:ln>
            <a:noFill/>
          </a:ln>
        </p:spPr>
        <p:txBody>
          <a:bodyPr wrap="square" lIns="72000" tIns="36000" rIns="72000" bIns="36000" rtlCol="0" anchor="t">
            <a:noAutofit/>
          </a:bodyPr>
          <a:lstStyle/>
          <a:p>
            <a:pPr>
              <a:spcAft>
                <a:spcPts val="600"/>
              </a:spcAft>
            </a:pPr>
            <a:r>
              <a:rPr lang="pt-BR" sz="1600" b="1" dirty="0"/>
              <a:t>Impacto nos terminais</a:t>
            </a:r>
          </a:p>
        </p:txBody>
      </p:sp>
      <p:sp>
        <p:nvSpPr>
          <p:cNvPr id="8" name="CaixaDeTexto 7"/>
          <p:cNvSpPr txBox="1"/>
          <p:nvPr/>
        </p:nvSpPr>
        <p:spPr>
          <a:xfrm>
            <a:off x="7414940" y="1196751"/>
            <a:ext cx="2487884" cy="2657553"/>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Maiores investimentos em acesso (calado, bacias de evolução, equipamentos)</a:t>
            </a:r>
          </a:p>
          <a:p>
            <a:pPr marL="285750" indent="-285750">
              <a:spcAft>
                <a:spcPts val="600"/>
              </a:spcAft>
              <a:buFont typeface="Arial" panose="020B0604020202020204" pitchFamily="34" charset="0"/>
              <a:buChar char="•"/>
            </a:pPr>
            <a:r>
              <a:rPr lang="pt-BR" sz="1400" dirty="0"/>
              <a:t>Consignação média aumenta: maior movimentação no terminal</a:t>
            </a:r>
          </a:p>
          <a:p>
            <a:pPr marL="285750" indent="-285750">
              <a:spcAft>
                <a:spcPts val="600"/>
              </a:spcAft>
              <a:buFont typeface="Arial" panose="020B0604020202020204" pitchFamily="34" charset="0"/>
              <a:buChar char="•"/>
            </a:pPr>
            <a:r>
              <a:rPr lang="pt-BR" sz="1400" dirty="0"/>
              <a:t>Suporte de </a:t>
            </a:r>
            <a:r>
              <a:rPr lang="pt-BR" sz="1400" dirty="0" err="1"/>
              <a:t>feeders</a:t>
            </a:r>
            <a:r>
              <a:rPr lang="pt-BR" sz="1400" dirty="0"/>
              <a:t> para atender mercados regionais</a:t>
            </a:r>
          </a:p>
          <a:p>
            <a:pPr marL="285750" indent="-285750">
              <a:spcAft>
                <a:spcPts val="600"/>
              </a:spcAft>
              <a:buFont typeface="Arial" panose="020B0604020202020204" pitchFamily="34" charset="0"/>
              <a:buChar char="•"/>
            </a:pPr>
            <a:endParaRPr lang="pt-BR" sz="1400" dirty="0"/>
          </a:p>
        </p:txBody>
      </p:sp>
      <p:sp>
        <p:nvSpPr>
          <p:cNvPr id="18" name="CaixaDeTexto 17"/>
          <p:cNvSpPr txBox="1"/>
          <p:nvPr/>
        </p:nvSpPr>
        <p:spPr>
          <a:xfrm>
            <a:off x="7392452" y="4216963"/>
            <a:ext cx="2487884" cy="895306"/>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400" dirty="0"/>
              <a:t>Fusões e aquisições podem mudar contratos existentes em pouco tempo</a:t>
            </a:r>
          </a:p>
        </p:txBody>
      </p:sp>
      <p:sp>
        <p:nvSpPr>
          <p:cNvPr id="10" name="Espaço Reservado para Número de Slide 9"/>
          <p:cNvSpPr>
            <a:spLocks noGrp="1"/>
          </p:cNvSpPr>
          <p:nvPr>
            <p:ph type="sldNum" sz="quarter" idx="12"/>
          </p:nvPr>
        </p:nvSpPr>
        <p:spPr/>
        <p:txBody>
          <a:bodyPr/>
          <a:lstStyle/>
          <a:p>
            <a:pPr>
              <a:defRPr/>
            </a:pPr>
            <a:fld id="{2CA237A7-5AEA-4DAA-AF89-B8C62B227187}" type="slidenum">
              <a:rPr lang="pt-BR" smtClean="0"/>
              <a:pPr>
                <a:defRPr/>
              </a:pPr>
              <a:t>56</a:t>
            </a:fld>
            <a:endParaRPr lang="pt-BR" dirty="0"/>
          </a:p>
        </p:txBody>
      </p:sp>
    </p:spTree>
    <p:extLst>
      <p:ext uri="{BB962C8B-B14F-4D97-AF65-F5344CB8AC3E}">
        <p14:creationId xmlns:p14="http://schemas.microsoft.com/office/powerpoint/2010/main" val="2688565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44624"/>
            <a:ext cx="9505950" cy="637364"/>
          </a:xfrm>
        </p:spPr>
        <p:txBody>
          <a:bodyPr/>
          <a:lstStyle/>
          <a:p>
            <a:r>
              <a:rPr lang="pt-BR" dirty="0"/>
              <a:t>Operação com navios maiores mudam a configuração de distribuição a partir de portos de transbordo para atendimento de mercados regionais (“</a:t>
            </a:r>
            <a:r>
              <a:rPr lang="pt-BR" dirty="0" err="1"/>
              <a:t>feeder</a:t>
            </a:r>
            <a:r>
              <a:rPr lang="pt-BR" dirty="0"/>
              <a:t>”)</a:t>
            </a:r>
          </a:p>
        </p:txBody>
      </p:sp>
      <p:grpSp>
        <p:nvGrpSpPr>
          <p:cNvPr id="46" name="Grupo 45"/>
          <p:cNvGrpSpPr/>
          <p:nvPr/>
        </p:nvGrpSpPr>
        <p:grpSpPr>
          <a:xfrm>
            <a:off x="116568" y="1328078"/>
            <a:ext cx="4004250" cy="5053250"/>
            <a:chOff x="271686" y="1484784"/>
            <a:chExt cx="3068146" cy="3871913"/>
          </a:xfrm>
        </p:grpSpPr>
        <p:sp>
          <p:nvSpPr>
            <p:cNvPr id="3" name="Freeform 4"/>
            <p:cNvSpPr>
              <a:spLocks/>
            </p:cNvSpPr>
            <p:nvPr/>
          </p:nvSpPr>
          <p:spPr bwMode="auto">
            <a:xfrm>
              <a:off x="371683" y="1484784"/>
              <a:ext cx="2968149" cy="3871913"/>
            </a:xfrm>
            <a:custGeom>
              <a:avLst/>
              <a:gdLst/>
              <a:ahLst/>
              <a:cxnLst>
                <a:cxn ang="0">
                  <a:pos x="813" y="1036"/>
                </a:cxn>
                <a:cxn ang="0">
                  <a:pos x="672" y="951"/>
                </a:cxn>
                <a:cxn ang="0">
                  <a:pos x="532" y="844"/>
                </a:cxn>
                <a:cxn ang="0">
                  <a:pos x="466" y="779"/>
                </a:cxn>
                <a:cxn ang="0">
                  <a:pos x="383" y="610"/>
                </a:cxn>
                <a:cxn ang="0">
                  <a:pos x="400" y="441"/>
                </a:cxn>
                <a:cxn ang="0">
                  <a:pos x="276" y="284"/>
                </a:cxn>
                <a:cxn ang="0">
                  <a:pos x="119" y="296"/>
                </a:cxn>
                <a:cxn ang="0">
                  <a:pos x="20" y="303"/>
                </a:cxn>
                <a:cxn ang="0">
                  <a:pos x="20" y="219"/>
                </a:cxn>
                <a:cxn ang="0">
                  <a:pos x="8" y="177"/>
                </a:cxn>
                <a:cxn ang="0">
                  <a:pos x="45" y="119"/>
                </a:cxn>
                <a:cxn ang="0">
                  <a:pos x="611" y="104"/>
                </a:cxn>
                <a:cxn ang="0">
                  <a:pos x="743" y="127"/>
                </a:cxn>
                <a:cxn ang="0">
                  <a:pos x="808" y="88"/>
                </a:cxn>
                <a:cxn ang="0">
                  <a:pos x="846" y="115"/>
                </a:cxn>
                <a:cxn ang="0">
                  <a:pos x="907" y="0"/>
                </a:cxn>
                <a:cxn ang="0">
                  <a:pos x="862" y="46"/>
                </a:cxn>
                <a:cxn ang="0">
                  <a:pos x="912" y="138"/>
                </a:cxn>
                <a:cxn ang="0">
                  <a:pos x="924" y="150"/>
                </a:cxn>
                <a:cxn ang="0">
                  <a:pos x="804" y="315"/>
                </a:cxn>
                <a:cxn ang="0">
                  <a:pos x="957" y="418"/>
                </a:cxn>
                <a:cxn ang="0">
                  <a:pos x="1003" y="227"/>
                </a:cxn>
                <a:cxn ang="0">
                  <a:pos x="1106" y="303"/>
                </a:cxn>
                <a:cxn ang="0">
                  <a:pos x="1172" y="342"/>
                </a:cxn>
                <a:cxn ang="0">
                  <a:pos x="1250" y="457"/>
                </a:cxn>
                <a:cxn ang="0">
                  <a:pos x="1209" y="426"/>
                </a:cxn>
                <a:cxn ang="0">
                  <a:pos x="1068" y="476"/>
                </a:cxn>
                <a:cxn ang="0">
                  <a:pos x="1167" y="510"/>
                </a:cxn>
                <a:cxn ang="0">
                  <a:pos x="1032" y="556"/>
                </a:cxn>
                <a:cxn ang="0">
                  <a:pos x="1048" y="575"/>
                </a:cxn>
                <a:cxn ang="0">
                  <a:pos x="961" y="648"/>
                </a:cxn>
                <a:cxn ang="0">
                  <a:pos x="900" y="809"/>
                </a:cxn>
                <a:cxn ang="0">
                  <a:pos x="775" y="744"/>
                </a:cxn>
                <a:cxn ang="0">
                  <a:pos x="681" y="852"/>
                </a:cxn>
                <a:cxn ang="0">
                  <a:pos x="817" y="875"/>
                </a:cxn>
                <a:cxn ang="0">
                  <a:pos x="875" y="1039"/>
                </a:cxn>
                <a:cxn ang="0">
                  <a:pos x="999" y="993"/>
                </a:cxn>
                <a:cxn ang="0">
                  <a:pos x="1242" y="1174"/>
                </a:cxn>
                <a:cxn ang="0">
                  <a:pos x="1407" y="1335"/>
                </a:cxn>
                <a:cxn ang="0">
                  <a:pos x="1283" y="1515"/>
                </a:cxn>
                <a:cxn ang="0">
                  <a:pos x="1205" y="1665"/>
                </a:cxn>
                <a:cxn ang="0">
                  <a:pos x="1110" y="1745"/>
                </a:cxn>
                <a:cxn ang="0">
                  <a:pos x="1110" y="1841"/>
                </a:cxn>
                <a:cxn ang="0">
                  <a:pos x="1147" y="1948"/>
                </a:cxn>
                <a:cxn ang="0">
                  <a:pos x="1028" y="1910"/>
                </a:cxn>
                <a:cxn ang="0">
                  <a:pos x="1010" y="1745"/>
                </a:cxn>
                <a:cxn ang="0">
                  <a:pos x="941" y="1362"/>
                </a:cxn>
                <a:cxn ang="0">
                  <a:pos x="878" y="1212"/>
                </a:cxn>
                <a:cxn ang="0">
                  <a:pos x="900" y="1043"/>
                </a:cxn>
              </a:cxnLst>
              <a:rect l="0" t="0" r="r" b="b"/>
              <a:pathLst>
                <a:path w="1462" h="1965">
                  <a:moveTo>
                    <a:pt x="900" y="1043"/>
                  </a:moveTo>
                  <a:lnTo>
                    <a:pt x="878" y="1062"/>
                  </a:lnTo>
                  <a:lnTo>
                    <a:pt x="846" y="1051"/>
                  </a:lnTo>
                  <a:lnTo>
                    <a:pt x="813" y="1036"/>
                  </a:lnTo>
                  <a:lnTo>
                    <a:pt x="797" y="993"/>
                  </a:lnTo>
                  <a:lnTo>
                    <a:pt x="743" y="970"/>
                  </a:lnTo>
                  <a:lnTo>
                    <a:pt x="721" y="947"/>
                  </a:lnTo>
                  <a:lnTo>
                    <a:pt x="672" y="951"/>
                  </a:lnTo>
                  <a:lnTo>
                    <a:pt x="582" y="898"/>
                  </a:lnTo>
                  <a:lnTo>
                    <a:pt x="561" y="836"/>
                  </a:lnTo>
                  <a:lnTo>
                    <a:pt x="479" y="725"/>
                  </a:lnTo>
                  <a:lnTo>
                    <a:pt x="532" y="844"/>
                  </a:lnTo>
                  <a:lnTo>
                    <a:pt x="528" y="852"/>
                  </a:lnTo>
                  <a:lnTo>
                    <a:pt x="503" y="825"/>
                  </a:lnTo>
                  <a:lnTo>
                    <a:pt x="503" y="806"/>
                  </a:lnTo>
                  <a:lnTo>
                    <a:pt x="466" y="779"/>
                  </a:lnTo>
                  <a:lnTo>
                    <a:pt x="483" y="779"/>
                  </a:lnTo>
                  <a:lnTo>
                    <a:pt x="445" y="710"/>
                  </a:lnTo>
                  <a:lnTo>
                    <a:pt x="421" y="694"/>
                  </a:lnTo>
                  <a:lnTo>
                    <a:pt x="383" y="610"/>
                  </a:lnTo>
                  <a:lnTo>
                    <a:pt x="408" y="483"/>
                  </a:lnTo>
                  <a:lnTo>
                    <a:pt x="429" y="495"/>
                  </a:lnTo>
                  <a:lnTo>
                    <a:pt x="432" y="472"/>
                  </a:lnTo>
                  <a:lnTo>
                    <a:pt x="400" y="441"/>
                  </a:lnTo>
                  <a:lnTo>
                    <a:pt x="383" y="391"/>
                  </a:lnTo>
                  <a:lnTo>
                    <a:pt x="371" y="388"/>
                  </a:lnTo>
                  <a:lnTo>
                    <a:pt x="354" y="361"/>
                  </a:lnTo>
                  <a:lnTo>
                    <a:pt x="276" y="284"/>
                  </a:lnTo>
                  <a:lnTo>
                    <a:pt x="197" y="261"/>
                  </a:lnTo>
                  <a:lnTo>
                    <a:pt x="143" y="292"/>
                  </a:lnTo>
                  <a:lnTo>
                    <a:pt x="172" y="257"/>
                  </a:lnTo>
                  <a:lnTo>
                    <a:pt x="119" y="296"/>
                  </a:lnTo>
                  <a:lnTo>
                    <a:pt x="119" y="303"/>
                  </a:lnTo>
                  <a:lnTo>
                    <a:pt x="20" y="353"/>
                  </a:lnTo>
                  <a:lnTo>
                    <a:pt x="62" y="315"/>
                  </a:lnTo>
                  <a:lnTo>
                    <a:pt x="20" y="303"/>
                  </a:lnTo>
                  <a:lnTo>
                    <a:pt x="33" y="284"/>
                  </a:lnTo>
                  <a:lnTo>
                    <a:pt x="0" y="276"/>
                  </a:lnTo>
                  <a:lnTo>
                    <a:pt x="0" y="246"/>
                  </a:lnTo>
                  <a:lnTo>
                    <a:pt x="20" y="219"/>
                  </a:lnTo>
                  <a:lnTo>
                    <a:pt x="58" y="219"/>
                  </a:lnTo>
                  <a:lnTo>
                    <a:pt x="74" y="196"/>
                  </a:lnTo>
                  <a:lnTo>
                    <a:pt x="24" y="200"/>
                  </a:lnTo>
                  <a:lnTo>
                    <a:pt x="8" y="177"/>
                  </a:lnTo>
                  <a:lnTo>
                    <a:pt x="49" y="157"/>
                  </a:lnTo>
                  <a:lnTo>
                    <a:pt x="90" y="157"/>
                  </a:lnTo>
                  <a:lnTo>
                    <a:pt x="62" y="146"/>
                  </a:lnTo>
                  <a:lnTo>
                    <a:pt x="45" y="119"/>
                  </a:lnTo>
                  <a:lnTo>
                    <a:pt x="181" y="62"/>
                  </a:lnTo>
                  <a:lnTo>
                    <a:pt x="383" y="108"/>
                  </a:lnTo>
                  <a:lnTo>
                    <a:pt x="483" y="73"/>
                  </a:lnTo>
                  <a:lnTo>
                    <a:pt x="611" y="104"/>
                  </a:lnTo>
                  <a:lnTo>
                    <a:pt x="606" y="123"/>
                  </a:lnTo>
                  <a:lnTo>
                    <a:pt x="685" y="138"/>
                  </a:lnTo>
                  <a:lnTo>
                    <a:pt x="710" y="108"/>
                  </a:lnTo>
                  <a:lnTo>
                    <a:pt x="743" y="127"/>
                  </a:lnTo>
                  <a:lnTo>
                    <a:pt x="797" y="131"/>
                  </a:lnTo>
                  <a:lnTo>
                    <a:pt x="804" y="115"/>
                  </a:lnTo>
                  <a:lnTo>
                    <a:pt x="788" y="104"/>
                  </a:lnTo>
                  <a:lnTo>
                    <a:pt x="808" y="88"/>
                  </a:lnTo>
                  <a:lnTo>
                    <a:pt x="817" y="108"/>
                  </a:lnTo>
                  <a:lnTo>
                    <a:pt x="808" y="115"/>
                  </a:lnTo>
                  <a:lnTo>
                    <a:pt x="826" y="138"/>
                  </a:lnTo>
                  <a:lnTo>
                    <a:pt x="846" y="115"/>
                  </a:lnTo>
                  <a:lnTo>
                    <a:pt x="829" y="73"/>
                  </a:lnTo>
                  <a:lnTo>
                    <a:pt x="846" y="50"/>
                  </a:lnTo>
                  <a:lnTo>
                    <a:pt x="858" y="0"/>
                  </a:lnTo>
                  <a:lnTo>
                    <a:pt x="907" y="0"/>
                  </a:lnTo>
                  <a:lnTo>
                    <a:pt x="887" y="23"/>
                  </a:lnTo>
                  <a:lnTo>
                    <a:pt x="862" y="23"/>
                  </a:lnTo>
                  <a:lnTo>
                    <a:pt x="871" y="31"/>
                  </a:lnTo>
                  <a:lnTo>
                    <a:pt x="862" y="46"/>
                  </a:lnTo>
                  <a:lnTo>
                    <a:pt x="866" y="88"/>
                  </a:lnTo>
                  <a:lnTo>
                    <a:pt x="891" y="119"/>
                  </a:lnTo>
                  <a:lnTo>
                    <a:pt x="904" y="96"/>
                  </a:lnTo>
                  <a:lnTo>
                    <a:pt x="912" y="138"/>
                  </a:lnTo>
                  <a:lnTo>
                    <a:pt x="949" y="88"/>
                  </a:lnTo>
                  <a:lnTo>
                    <a:pt x="990" y="104"/>
                  </a:lnTo>
                  <a:lnTo>
                    <a:pt x="970" y="142"/>
                  </a:lnTo>
                  <a:lnTo>
                    <a:pt x="924" y="150"/>
                  </a:lnTo>
                  <a:lnTo>
                    <a:pt x="895" y="192"/>
                  </a:lnTo>
                  <a:lnTo>
                    <a:pt x="858" y="207"/>
                  </a:lnTo>
                  <a:lnTo>
                    <a:pt x="808" y="253"/>
                  </a:lnTo>
                  <a:lnTo>
                    <a:pt x="804" y="315"/>
                  </a:lnTo>
                  <a:lnTo>
                    <a:pt x="907" y="361"/>
                  </a:lnTo>
                  <a:lnTo>
                    <a:pt x="924" y="353"/>
                  </a:lnTo>
                  <a:lnTo>
                    <a:pt x="924" y="403"/>
                  </a:lnTo>
                  <a:lnTo>
                    <a:pt x="957" y="418"/>
                  </a:lnTo>
                  <a:lnTo>
                    <a:pt x="953" y="368"/>
                  </a:lnTo>
                  <a:lnTo>
                    <a:pt x="999" y="315"/>
                  </a:lnTo>
                  <a:lnTo>
                    <a:pt x="982" y="296"/>
                  </a:lnTo>
                  <a:lnTo>
                    <a:pt x="1003" y="227"/>
                  </a:lnTo>
                  <a:lnTo>
                    <a:pt x="1048" y="219"/>
                  </a:lnTo>
                  <a:lnTo>
                    <a:pt x="1089" y="253"/>
                  </a:lnTo>
                  <a:lnTo>
                    <a:pt x="1086" y="292"/>
                  </a:lnTo>
                  <a:lnTo>
                    <a:pt x="1106" y="303"/>
                  </a:lnTo>
                  <a:lnTo>
                    <a:pt x="1131" y="292"/>
                  </a:lnTo>
                  <a:lnTo>
                    <a:pt x="1139" y="265"/>
                  </a:lnTo>
                  <a:lnTo>
                    <a:pt x="1172" y="315"/>
                  </a:lnTo>
                  <a:lnTo>
                    <a:pt x="1172" y="342"/>
                  </a:lnTo>
                  <a:lnTo>
                    <a:pt x="1221" y="372"/>
                  </a:lnTo>
                  <a:lnTo>
                    <a:pt x="1230" y="403"/>
                  </a:lnTo>
                  <a:lnTo>
                    <a:pt x="1213" y="445"/>
                  </a:lnTo>
                  <a:lnTo>
                    <a:pt x="1250" y="457"/>
                  </a:lnTo>
                  <a:lnTo>
                    <a:pt x="1250" y="495"/>
                  </a:lnTo>
                  <a:lnTo>
                    <a:pt x="1221" y="495"/>
                  </a:lnTo>
                  <a:lnTo>
                    <a:pt x="1180" y="480"/>
                  </a:lnTo>
                  <a:lnTo>
                    <a:pt x="1209" y="426"/>
                  </a:lnTo>
                  <a:lnTo>
                    <a:pt x="1172" y="441"/>
                  </a:lnTo>
                  <a:lnTo>
                    <a:pt x="1126" y="430"/>
                  </a:lnTo>
                  <a:lnTo>
                    <a:pt x="1086" y="441"/>
                  </a:lnTo>
                  <a:lnTo>
                    <a:pt x="1068" y="476"/>
                  </a:lnTo>
                  <a:lnTo>
                    <a:pt x="1131" y="460"/>
                  </a:lnTo>
                  <a:lnTo>
                    <a:pt x="1118" y="506"/>
                  </a:lnTo>
                  <a:lnTo>
                    <a:pt x="1167" y="495"/>
                  </a:lnTo>
                  <a:lnTo>
                    <a:pt x="1167" y="510"/>
                  </a:lnTo>
                  <a:lnTo>
                    <a:pt x="1106" y="545"/>
                  </a:lnTo>
                  <a:lnTo>
                    <a:pt x="1122" y="522"/>
                  </a:lnTo>
                  <a:lnTo>
                    <a:pt x="1097" y="522"/>
                  </a:lnTo>
                  <a:lnTo>
                    <a:pt x="1032" y="556"/>
                  </a:lnTo>
                  <a:lnTo>
                    <a:pt x="1028" y="572"/>
                  </a:lnTo>
                  <a:lnTo>
                    <a:pt x="1044" y="575"/>
                  </a:lnTo>
                  <a:lnTo>
                    <a:pt x="1048" y="564"/>
                  </a:lnTo>
                  <a:lnTo>
                    <a:pt x="1048" y="575"/>
                  </a:lnTo>
                  <a:lnTo>
                    <a:pt x="1044" y="583"/>
                  </a:lnTo>
                  <a:lnTo>
                    <a:pt x="1023" y="583"/>
                  </a:lnTo>
                  <a:lnTo>
                    <a:pt x="994" y="595"/>
                  </a:lnTo>
                  <a:lnTo>
                    <a:pt x="961" y="648"/>
                  </a:lnTo>
                  <a:lnTo>
                    <a:pt x="965" y="671"/>
                  </a:lnTo>
                  <a:lnTo>
                    <a:pt x="929" y="698"/>
                  </a:lnTo>
                  <a:lnTo>
                    <a:pt x="887" y="744"/>
                  </a:lnTo>
                  <a:lnTo>
                    <a:pt x="900" y="809"/>
                  </a:lnTo>
                  <a:lnTo>
                    <a:pt x="887" y="825"/>
                  </a:lnTo>
                  <a:lnTo>
                    <a:pt x="866" y="786"/>
                  </a:lnTo>
                  <a:lnTo>
                    <a:pt x="858" y="756"/>
                  </a:lnTo>
                  <a:lnTo>
                    <a:pt x="775" y="744"/>
                  </a:lnTo>
                  <a:lnTo>
                    <a:pt x="788" y="760"/>
                  </a:lnTo>
                  <a:lnTo>
                    <a:pt x="726" y="760"/>
                  </a:lnTo>
                  <a:lnTo>
                    <a:pt x="689" y="786"/>
                  </a:lnTo>
                  <a:lnTo>
                    <a:pt x="681" y="852"/>
                  </a:lnTo>
                  <a:lnTo>
                    <a:pt x="693" y="901"/>
                  </a:lnTo>
                  <a:lnTo>
                    <a:pt x="750" y="905"/>
                  </a:lnTo>
                  <a:lnTo>
                    <a:pt x="768" y="878"/>
                  </a:lnTo>
                  <a:lnTo>
                    <a:pt x="817" y="875"/>
                  </a:lnTo>
                  <a:lnTo>
                    <a:pt x="788" y="947"/>
                  </a:lnTo>
                  <a:lnTo>
                    <a:pt x="846" y="951"/>
                  </a:lnTo>
                  <a:lnTo>
                    <a:pt x="846" y="1009"/>
                  </a:lnTo>
                  <a:lnTo>
                    <a:pt x="875" y="1039"/>
                  </a:lnTo>
                  <a:lnTo>
                    <a:pt x="904" y="1036"/>
                  </a:lnTo>
                  <a:lnTo>
                    <a:pt x="924" y="1051"/>
                  </a:lnTo>
                  <a:lnTo>
                    <a:pt x="945" y="1016"/>
                  </a:lnTo>
                  <a:lnTo>
                    <a:pt x="999" y="993"/>
                  </a:lnTo>
                  <a:lnTo>
                    <a:pt x="1102" y="1016"/>
                  </a:lnTo>
                  <a:lnTo>
                    <a:pt x="1230" y="1089"/>
                  </a:lnTo>
                  <a:lnTo>
                    <a:pt x="1263" y="1143"/>
                  </a:lnTo>
                  <a:lnTo>
                    <a:pt x="1242" y="1174"/>
                  </a:lnTo>
                  <a:lnTo>
                    <a:pt x="1267" y="1162"/>
                  </a:lnTo>
                  <a:lnTo>
                    <a:pt x="1444" y="1227"/>
                  </a:lnTo>
                  <a:lnTo>
                    <a:pt x="1461" y="1266"/>
                  </a:lnTo>
                  <a:lnTo>
                    <a:pt x="1407" y="1335"/>
                  </a:lnTo>
                  <a:lnTo>
                    <a:pt x="1391" y="1434"/>
                  </a:lnTo>
                  <a:lnTo>
                    <a:pt x="1362" y="1473"/>
                  </a:lnTo>
                  <a:lnTo>
                    <a:pt x="1333" y="1473"/>
                  </a:lnTo>
                  <a:lnTo>
                    <a:pt x="1283" y="1515"/>
                  </a:lnTo>
                  <a:lnTo>
                    <a:pt x="1283" y="1550"/>
                  </a:lnTo>
                  <a:lnTo>
                    <a:pt x="1225" y="1645"/>
                  </a:lnTo>
                  <a:lnTo>
                    <a:pt x="1180" y="1634"/>
                  </a:lnTo>
                  <a:lnTo>
                    <a:pt x="1205" y="1665"/>
                  </a:lnTo>
                  <a:lnTo>
                    <a:pt x="1180" y="1699"/>
                  </a:lnTo>
                  <a:lnTo>
                    <a:pt x="1147" y="1699"/>
                  </a:lnTo>
                  <a:lnTo>
                    <a:pt x="1139" y="1722"/>
                  </a:lnTo>
                  <a:lnTo>
                    <a:pt x="1110" y="1745"/>
                  </a:lnTo>
                  <a:lnTo>
                    <a:pt x="1126" y="1753"/>
                  </a:lnTo>
                  <a:lnTo>
                    <a:pt x="1115" y="1787"/>
                  </a:lnTo>
                  <a:lnTo>
                    <a:pt x="1093" y="1799"/>
                  </a:lnTo>
                  <a:lnTo>
                    <a:pt x="1110" y="1841"/>
                  </a:lnTo>
                  <a:lnTo>
                    <a:pt x="1086" y="1891"/>
                  </a:lnTo>
                  <a:lnTo>
                    <a:pt x="1110" y="1937"/>
                  </a:lnTo>
                  <a:lnTo>
                    <a:pt x="1126" y="1948"/>
                  </a:lnTo>
                  <a:lnTo>
                    <a:pt x="1147" y="1948"/>
                  </a:lnTo>
                  <a:lnTo>
                    <a:pt x="1115" y="1960"/>
                  </a:lnTo>
                  <a:lnTo>
                    <a:pt x="1086" y="1964"/>
                  </a:lnTo>
                  <a:lnTo>
                    <a:pt x="1048" y="1937"/>
                  </a:lnTo>
                  <a:lnTo>
                    <a:pt x="1028" y="1910"/>
                  </a:lnTo>
                  <a:lnTo>
                    <a:pt x="1003" y="1814"/>
                  </a:lnTo>
                  <a:lnTo>
                    <a:pt x="1015" y="1810"/>
                  </a:lnTo>
                  <a:lnTo>
                    <a:pt x="1028" y="1760"/>
                  </a:lnTo>
                  <a:lnTo>
                    <a:pt x="1010" y="1745"/>
                  </a:lnTo>
                  <a:lnTo>
                    <a:pt x="999" y="1684"/>
                  </a:lnTo>
                  <a:lnTo>
                    <a:pt x="1019" y="1645"/>
                  </a:lnTo>
                  <a:lnTo>
                    <a:pt x="1010" y="1411"/>
                  </a:lnTo>
                  <a:lnTo>
                    <a:pt x="941" y="1362"/>
                  </a:lnTo>
                  <a:lnTo>
                    <a:pt x="929" y="1327"/>
                  </a:lnTo>
                  <a:lnTo>
                    <a:pt x="878" y="1266"/>
                  </a:lnTo>
                  <a:lnTo>
                    <a:pt x="871" y="1220"/>
                  </a:lnTo>
                  <a:lnTo>
                    <a:pt x="878" y="1212"/>
                  </a:lnTo>
                  <a:lnTo>
                    <a:pt x="875" y="1170"/>
                  </a:lnTo>
                  <a:lnTo>
                    <a:pt x="912" y="1124"/>
                  </a:lnTo>
                  <a:lnTo>
                    <a:pt x="916" y="1062"/>
                  </a:lnTo>
                  <a:lnTo>
                    <a:pt x="900" y="1043"/>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4" name="Freeform 5"/>
            <p:cNvSpPr>
              <a:spLocks/>
            </p:cNvSpPr>
            <p:nvPr/>
          </p:nvSpPr>
          <p:spPr bwMode="auto">
            <a:xfrm>
              <a:off x="2174794" y="2542058"/>
              <a:ext cx="185707" cy="77788"/>
            </a:xfrm>
            <a:custGeom>
              <a:avLst/>
              <a:gdLst/>
              <a:ahLst/>
              <a:cxnLst>
                <a:cxn ang="0">
                  <a:pos x="0" y="38"/>
                </a:cxn>
                <a:cxn ang="0">
                  <a:pos x="4" y="27"/>
                </a:cxn>
                <a:cxn ang="0">
                  <a:pos x="37" y="19"/>
                </a:cxn>
                <a:cxn ang="0">
                  <a:pos x="41" y="23"/>
                </a:cxn>
                <a:cxn ang="0">
                  <a:pos x="49" y="15"/>
                </a:cxn>
                <a:cxn ang="0">
                  <a:pos x="44" y="12"/>
                </a:cxn>
                <a:cxn ang="0">
                  <a:pos x="53" y="4"/>
                </a:cxn>
                <a:cxn ang="0">
                  <a:pos x="82" y="0"/>
                </a:cxn>
                <a:cxn ang="0">
                  <a:pos x="91" y="0"/>
                </a:cxn>
                <a:cxn ang="0">
                  <a:pos x="91" y="8"/>
                </a:cxn>
                <a:cxn ang="0">
                  <a:pos x="82" y="15"/>
                </a:cxn>
                <a:cxn ang="0">
                  <a:pos x="49" y="15"/>
                </a:cxn>
                <a:cxn ang="0">
                  <a:pos x="44" y="23"/>
                </a:cxn>
                <a:cxn ang="0">
                  <a:pos x="37" y="35"/>
                </a:cxn>
                <a:cxn ang="0">
                  <a:pos x="8" y="38"/>
                </a:cxn>
                <a:cxn ang="0">
                  <a:pos x="0" y="38"/>
                </a:cxn>
              </a:cxnLst>
              <a:rect l="0" t="0" r="r" b="b"/>
              <a:pathLst>
                <a:path w="92" h="39">
                  <a:moveTo>
                    <a:pt x="0" y="38"/>
                  </a:moveTo>
                  <a:lnTo>
                    <a:pt x="4" y="27"/>
                  </a:lnTo>
                  <a:lnTo>
                    <a:pt x="37" y="19"/>
                  </a:lnTo>
                  <a:lnTo>
                    <a:pt x="41" y="23"/>
                  </a:lnTo>
                  <a:lnTo>
                    <a:pt x="49" y="15"/>
                  </a:lnTo>
                  <a:lnTo>
                    <a:pt x="44" y="12"/>
                  </a:lnTo>
                  <a:lnTo>
                    <a:pt x="53" y="4"/>
                  </a:lnTo>
                  <a:lnTo>
                    <a:pt x="82" y="0"/>
                  </a:lnTo>
                  <a:lnTo>
                    <a:pt x="91" y="0"/>
                  </a:lnTo>
                  <a:lnTo>
                    <a:pt x="91" y="8"/>
                  </a:lnTo>
                  <a:lnTo>
                    <a:pt x="82" y="15"/>
                  </a:lnTo>
                  <a:lnTo>
                    <a:pt x="49" y="15"/>
                  </a:lnTo>
                  <a:lnTo>
                    <a:pt x="44" y="23"/>
                  </a:lnTo>
                  <a:lnTo>
                    <a:pt x="37" y="35"/>
                  </a:lnTo>
                  <a:lnTo>
                    <a:pt x="8" y="38"/>
                  </a:lnTo>
                  <a:lnTo>
                    <a:pt x="0" y="38"/>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6" name="Freeform 7"/>
            <p:cNvSpPr>
              <a:spLocks/>
            </p:cNvSpPr>
            <p:nvPr/>
          </p:nvSpPr>
          <p:spPr bwMode="auto">
            <a:xfrm>
              <a:off x="1981149" y="2399183"/>
              <a:ext cx="195231" cy="69850"/>
            </a:xfrm>
            <a:custGeom>
              <a:avLst/>
              <a:gdLst/>
              <a:ahLst/>
              <a:cxnLst>
                <a:cxn ang="0">
                  <a:pos x="33" y="23"/>
                </a:cxn>
                <a:cxn ang="0">
                  <a:pos x="45" y="31"/>
                </a:cxn>
                <a:cxn ang="0">
                  <a:pos x="70" y="31"/>
                </a:cxn>
                <a:cxn ang="0">
                  <a:pos x="86" y="35"/>
                </a:cxn>
                <a:cxn ang="0">
                  <a:pos x="95" y="31"/>
                </a:cxn>
                <a:cxn ang="0">
                  <a:pos x="86" y="19"/>
                </a:cxn>
                <a:cxn ang="0">
                  <a:pos x="74" y="12"/>
                </a:cxn>
                <a:cxn ang="0">
                  <a:pos x="65" y="4"/>
                </a:cxn>
                <a:cxn ang="0">
                  <a:pos x="58" y="0"/>
                </a:cxn>
                <a:cxn ang="0">
                  <a:pos x="36" y="0"/>
                </a:cxn>
                <a:cxn ang="0">
                  <a:pos x="24" y="12"/>
                </a:cxn>
                <a:cxn ang="0">
                  <a:pos x="16" y="16"/>
                </a:cxn>
                <a:cxn ang="0">
                  <a:pos x="0" y="31"/>
                </a:cxn>
                <a:cxn ang="0">
                  <a:pos x="4" y="35"/>
                </a:cxn>
                <a:cxn ang="0">
                  <a:pos x="16" y="35"/>
                </a:cxn>
                <a:cxn ang="0">
                  <a:pos x="24" y="23"/>
                </a:cxn>
                <a:cxn ang="0">
                  <a:pos x="33" y="23"/>
                </a:cxn>
              </a:cxnLst>
              <a:rect l="0" t="0" r="r" b="b"/>
              <a:pathLst>
                <a:path w="96" h="36">
                  <a:moveTo>
                    <a:pt x="33" y="23"/>
                  </a:moveTo>
                  <a:lnTo>
                    <a:pt x="45" y="31"/>
                  </a:lnTo>
                  <a:lnTo>
                    <a:pt x="70" y="31"/>
                  </a:lnTo>
                  <a:lnTo>
                    <a:pt x="86" y="35"/>
                  </a:lnTo>
                  <a:lnTo>
                    <a:pt x="95" y="31"/>
                  </a:lnTo>
                  <a:lnTo>
                    <a:pt x="86" y="19"/>
                  </a:lnTo>
                  <a:lnTo>
                    <a:pt x="74" y="12"/>
                  </a:lnTo>
                  <a:lnTo>
                    <a:pt x="65" y="4"/>
                  </a:lnTo>
                  <a:lnTo>
                    <a:pt x="58" y="0"/>
                  </a:lnTo>
                  <a:lnTo>
                    <a:pt x="36" y="0"/>
                  </a:lnTo>
                  <a:lnTo>
                    <a:pt x="24" y="12"/>
                  </a:lnTo>
                  <a:lnTo>
                    <a:pt x="16" y="16"/>
                  </a:lnTo>
                  <a:lnTo>
                    <a:pt x="0" y="31"/>
                  </a:lnTo>
                  <a:lnTo>
                    <a:pt x="4" y="35"/>
                  </a:lnTo>
                  <a:lnTo>
                    <a:pt x="16" y="35"/>
                  </a:lnTo>
                  <a:lnTo>
                    <a:pt x="24" y="23"/>
                  </a:lnTo>
                  <a:lnTo>
                    <a:pt x="33" y="23"/>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8" name="Freeform 13"/>
            <p:cNvSpPr>
              <a:spLocks/>
            </p:cNvSpPr>
            <p:nvPr/>
          </p:nvSpPr>
          <p:spPr bwMode="auto">
            <a:xfrm>
              <a:off x="2208126" y="1824508"/>
              <a:ext cx="144439" cy="85725"/>
            </a:xfrm>
            <a:custGeom>
              <a:avLst/>
              <a:gdLst/>
              <a:ahLst/>
              <a:cxnLst>
                <a:cxn ang="0">
                  <a:pos x="16" y="42"/>
                </a:cxn>
                <a:cxn ang="0">
                  <a:pos x="7" y="34"/>
                </a:cxn>
                <a:cxn ang="0">
                  <a:pos x="0" y="30"/>
                </a:cxn>
                <a:cxn ang="0">
                  <a:pos x="3" y="27"/>
                </a:cxn>
                <a:cxn ang="0">
                  <a:pos x="11" y="15"/>
                </a:cxn>
                <a:cxn ang="0">
                  <a:pos x="16" y="4"/>
                </a:cxn>
                <a:cxn ang="0">
                  <a:pos x="20" y="0"/>
                </a:cxn>
                <a:cxn ang="0">
                  <a:pos x="24" y="4"/>
                </a:cxn>
                <a:cxn ang="0">
                  <a:pos x="40" y="4"/>
                </a:cxn>
                <a:cxn ang="0">
                  <a:pos x="49" y="15"/>
                </a:cxn>
                <a:cxn ang="0">
                  <a:pos x="61" y="15"/>
                </a:cxn>
                <a:cxn ang="0">
                  <a:pos x="70" y="27"/>
                </a:cxn>
                <a:cxn ang="0">
                  <a:pos x="70" y="34"/>
                </a:cxn>
                <a:cxn ang="0">
                  <a:pos x="57" y="34"/>
                </a:cxn>
                <a:cxn ang="0">
                  <a:pos x="45" y="27"/>
                </a:cxn>
                <a:cxn ang="0">
                  <a:pos x="28" y="34"/>
                </a:cxn>
                <a:cxn ang="0">
                  <a:pos x="16" y="42"/>
                </a:cxn>
              </a:cxnLst>
              <a:rect l="0" t="0" r="r" b="b"/>
              <a:pathLst>
                <a:path w="71" h="43">
                  <a:moveTo>
                    <a:pt x="16" y="42"/>
                  </a:moveTo>
                  <a:lnTo>
                    <a:pt x="7" y="34"/>
                  </a:lnTo>
                  <a:lnTo>
                    <a:pt x="0" y="30"/>
                  </a:lnTo>
                  <a:lnTo>
                    <a:pt x="3" y="27"/>
                  </a:lnTo>
                  <a:lnTo>
                    <a:pt x="11" y="15"/>
                  </a:lnTo>
                  <a:lnTo>
                    <a:pt x="16" y="4"/>
                  </a:lnTo>
                  <a:lnTo>
                    <a:pt x="20" y="0"/>
                  </a:lnTo>
                  <a:lnTo>
                    <a:pt x="24" y="4"/>
                  </a:lnTo>
                  <a:lnTo>
                    <a:pt x="40" y="4"/>
                  </a:lnTo>
                  <a:lnTo>
                    <a:pt x="49" y="15"/>
                  </a:lnTo>
                  <a:lnTo>
                    <a:pt x="61" y="15"/>
                  </a:lnTo>
                  <a:lnTo>
                    <a:pt x="70" y="27"/>
                  </a:lnTo>
                  <a:lnTo>
                    <a:pt x="70" y="34"/>
                  </a:lnTo>
                  <a:lnTo>
                    <a:pt x="57" y="34"/>
                  </a:lnTo>
                  <a:lnTo>
                    <a:pt x="45" y="27"/>
                  </a:lnTo>
                  <a:lnTo>
                    <a:pt x="28" y="34"/>
                  </a:lnTo>
                  <a:lnTo>
                    <a:pt x="16" y="42"/>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22" name="Freeform 27"/>
            <p:cNvSpPr>
              <a:spLocks/>
            </p:cNvSpPr>
            <p:nvPr/>
          </p:nvSpPr>
          <p:spPr bwMode="auto">
            <a:xfrm>
              <a:off x="2257330" y="2232496"/>
              <a:ext cx="38094" cy="33338"/>
            </a:xfrm>
            <a:custGeom>
              <a:avLst/>
              <a:gdLst/>
              <a:ahLst/>
              <a:cxnLst>
                <a:cxn ang="0">
                  <a:pos x="18" y="0"/>
                </a:cxn>
                <a:cxn ang="0">
                  <a:pos x="0" y="0"/>
                </a:cxn>
                <a:cxn ang="0">
                  <a:pos x="18" y="16"/>
                </a:cxn>
                <a:cxn ang="0">
                  <a:pos x="18" y="0"/>
                </a:cxn>
              </a:cxnLst>
              <a:rect l="0" t="0" r="r" b="b"/>
              <a:pathLst>
                <a:path w="19" h="17">
                  <a:moveTo>
                    <a:pt x="18" y="0"/>
                  </a:moveTo>
                  <a:lnTo>
                    <a:pt x="0" y="0"/>
                  </a:lnTo>
                  <a:lnTo>
                    <a:pt x="18" y="16"/>
                  </a:lnTo>
                  <a:lnTo>
                    <a:pt x="18"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27" name="Freeform 43"/>
            <p:cNvSpPr>
              <a:spLocks/>
            </p:cNvSpPr>
            <p:nvPr/>
          </p:nvSpPr>
          <p:spPr bwMode="auto">
            <a:xfrm>
              <a:off x="1041500" y="2224558"/>
              <a:ext cx="38094" cy="63500"/>
            </a:xfrm>
            <a:custGeom>
              <a:avLst/>
              <a:gdLst/>
              <a:ahLst/>
              <a:cxnLst>
                <a:cxn ang="0">
                  <a:pos x="0" y="0"/>
                </a:cxn>
                <a:cxn ang="0">
                  <a:pos x="9" y="19"/>
                </a:cxn>
                <a:cxn ang="0">
                  <a:pos x="9" y="23"/>
                </a:cxn>
                <a:cxn ang="0">
                  <a:pos x="13" y="31"/>
                </a:cxn>
                <a:cxn ang="0">
                  <a:pos x="13" y="23"/>
                </a:cxn>
                <a:cxn ang="0">
                  <a:pos x="18" y="4"/>
                </a:cxn>
                <a:cxn ang="0">
                  <a:pos x="9" y="0"/>
                </a:cxn>
                <a:cxn ang="0">
                  <a:pos x="0" y="0"/>
                </a:cxn>
              </a:cxnLst>
              <a:rect l="0" t="0" r="r" b="b"/>
              <a:pathLst>
                <a:path w="19" h="32">
                  <a:moveTo>
                    <a:pt x="0" y="0"/>
                  </a:moveTo>
                  <a:lnTo>
                    <a:pt x="9" y="19"/>
                  </a:lnTo>
                  <a:lnTo>
                    <a:pt x="9" y="23"/>
                  </a:lnTo>
                  <a:lnTo>
                    <a:pt x="13" y="31"/>
                  </a:lnTo>
                  <a:lnTo>
                    <a:pt x="13" y="23"/>
                  </a:lnTo>
                  <a:lnTo>
                    <a:pt x="18" y="4"/>
                  </a:lnTo>
                  <a:lnTo>
                    <a:pt x="9" y="0"/>
                  </a:lnTo>
                  <a:lnTo>
                    <a:pt x="0"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28" name="Freeform 44"/>
            <p:cNvSpPr>
              <a:spLocks/>
            </p:cNvSpPr>
            <p:nvPr/>
          </p:nvSpPr>
          <p:spPr bwMode="auto">
            <a:xfrm>
              <a:off x="2777946" y="5218583"/>
              <a:ext cx="38094" cy="33338"/>
            </a:xfrm>
            <a:custGeom>
              <a:avLst/>
              <a:gdLst/>
              <a:ahLst/>
              <a:cxnLst>
                <a:cxn ang="0">
                  <a:pos x="18" y="0"/>
                </a:cxn>
                <a:cxn ang="0">
                  <a:pos x="4" y="0"/>
                </a:cxn>
                <a:cxn ang="0">
                  <a:pos x="0" y="16"/>
                </a:cxn>
                <a:cxn ang="0">
                  <a:pos x="4" y="16"/>
                </a:cxn>
                <a:cxn ang="0">
                  <a:pos x="13" y="10"/>
                </a:cxn>
                <a:cxn ang="0">
                  <a:pos x="18" y="0"/>
                </a:cxn>
              </a:cxnLst>
              <a:rect l="0" t="0" r="r" b="b"/>
              <a:pathLst>
                <a:path w="19" h="17">
                  <a:moveTo>
                    <a:pt x="18" y="0"/>
                  </a:moveTo>
                  <a:lnTo>
                    <a:pt x="4" y="0"/>
                  </a:lnTo>
                  <a:lnTo>
                    <a:pt x="0" y="16"/>
                  </a:lnTo>
                  <a:lnTo>
                    <a:pt x="4" y="16"/>
                  </a:lnTo>
                  <a:lnTo>
                    <a:pt x="13" y="10"/>
                  </a:lnTo>
                  <a:lnTo>
                    <a:pt x="18"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29" name="Freeform 45"/>
            <p:cNvSpPr>
              <a:spLocks/>
            </p:cNvSpPr>
            <p:nvPr/>
          </p:nvSpPr>
          <p:spPr bwMode="auto">
            <a:xfrm>
              <a:off x="2517638" y="3283421"/>
              <a:ext cx="38094" cy="33338"/>
            </a:xfrm>
            <a:custGeom>
              <a:avLst/>
              <a:gdLst/>
              <a:ahLst/>
              <a:cxnLst>
                <a:cxn ang="0">
                  <a:pos x="0" y="0"/>
                </a:cxn>
                <a:cxn ang="0">
                  <a:pos x="0" y="16"/>
                </a:cxn>
                <a:cxn ang="0">
                  <a:pos x="13" y="16"/>
                </a:cxn>
                <a:cxn ang="0">
                  <a:pos x="18" y="0"/>
                </a:cxn>
                <a:cxn ang="0">
                  <a:pos x="0" y="0"/>
                </a:cxn>
              </a:cxnLst>
              <a:rect l="0" t="0" r="r" b="b"/>
              <a:pathLst>
                <a:path w="19" h="17">
                  <a:moveTo>
                    <a:pt x="0" y="0"/>
                  </a:moveTo>
                  <a:lnTo>
                    <a:pt x="0" y="16"/>
                  </a:lnTo>
                  <a:lnTo>
                    <a:pt x="13" y="16"/>
                  </a:lnTo>
                  <a:lnTo>
                    <a:pt x="18" y="0"/>
                  </a:lnTo>
                  <a:lnTo>
                    <a:pt x="0"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0" name="Freeform 46"/>
            <p:cNvSpPr>
              <a:spLocks/>
            </p:cNvSpPr>
            <p:nvPr/>
          </p:nvSpPr>
          <p:spPr bwMode="auto">
            <a:xfrm>
              <a:off x="2390658" y="3245321"/>
              <a:ext cx="87298" cy="69850"/>
            </a:xfrm>
            <a:custGeom>
              <a:avLst/>
              <a:gdLst/>
              <a:ahLst/>
              <a:cxnLst>
                <a:cxn ang="0">
                  <a:pos x="25" y="23"/>
                </a:cxn>
                <a:cxn ang="0">
                  <a:pos x="38" y="19"/>
                </a:cxn>
                <a:cxn ang="0">
                  <a:pos x="42" y="15"/>
                </a:cxn>
                <a:cxn ang="0">
                  <a:pos x="25" y="0"/>
                </a:cxn>
                <a:cxn ang="0">
                  <a:pos x="8" y="0"/>
                </a:cxn>
                <a:cxn ang="0">
                  <a:pos x="0" y="7"/>
                </a:cxn>
                <a:cxn ang="0">
                  <a:pos x="0" y="23"/>
                </a:cxn>
                <a:cxn ang="0">
                  <a:pos x="8" y="34"/>
                </a:cxn>
                <a:cxn ang="0">
                  <a:pos x="13" y="23"/>
                </a:cxn>
                <a:cxn ang="0">
                  <a:pos x="25" y="23"/>
                </a:cxn>
              </a:cxnLst>
              <a:rect l="0" t="0" r="r" b="b"/>
              <a:pathLst>
                <a:path w="43" h="35">
                  <a:moveTo>
                    <a:pt x="25" y="23"/>
                  </a:moveTo>
                  <a:lnTo>
                    <a:pt x="38" y="19"/>
                  </a:lnTo>
                  <a:lnTo>
                    <a:pt x="42" y="15"/>
                  </a:lnTo>
                  <a:lnTo>
                    <a:pt x="25" y="0"/>
                  </a:lnTo>
                  <a:lnTo>
                    <a:pt x="8" y="0"/>
                  </a:lnTo>
                  <a:lnTo>
                    <a:pt x="0" y="7"/>
                  </a:lnTo>
                  <a:lnTo>
                    <a:pt x="0" y="23"/>
                  </a:lnTo>
                  <a:lnTo>
                    <a:pt x="8" y="34"/>
                  </a:lnTo>
                  <a:lnTo>
                    <a:pt x="13" y="23"/>
                  </a:lnTo>
                  <a:lnTo>
                    <a:pt x="25" y="23"/>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1" name="Freeform 47"/>
            <p:cNvSpPr>
              <a:spLocks/>
            </p:cNvSpPr>
            <p:nvPr/>
          </p:nvSpPr>
          <p:spPr bwMode="auto">
            <a:xfrm>
              <a:off x="2323994" y="3245321"/>
              <a:ext cx="69839" cy="55563"/>
            </a:xfrm>
            <a:custGeom>
              <a:avLst/>
              <a:gdLst/>
              <a:ahLst/>
              <a:cxnLst>
                <a:cxn ang="0">
                  <a:pos x="33" y="23"/>
                </a:cxn>
                <a:cxn ang="0">
                  <a:pos x="8" y="27"/>
                </a:cxn>
                <a:cxn ang="0">
                  <a:pos x="8" y="23"/>
                </a:cxn>
                <a:cxn ang="0">
                  <a:pos x="0" y="19"/>
                </a:cxn>
                <a:cxn ang="0">
                  <a:pos x="8" y="19"/>
                </a:cxn>
                <a:cxn ang="0">
                  <a:pos x="17" y="11"/>
                </a:cxn>
                <a:cxn ang="0">
                  <a:pos x="17" y="0"/>
                </a:cxn>
                <a:cxn ang="0">
                  <a:pos x="28" y="4"/>
                </a:cxn>
                <a:cxn ang="0">
                  <a:pos x="33" y="7"/>
                </a:cxn>
                <a:cxn ang="0">
                  <a:pos x="33" y="23"/>
                </a:cxn>
              </a:cxnLst>
              <a:rect l="0" t="0" r="r" b="b"/>
              <a:pathLst>
                <a:path w="34" h="28">
                  <a:moveTo>
                    <a:pt x="33" y="23"/>
                  </a:moveTo>
                  <a:lnTo>
                    <a:pt x="8" y="27"/>
                  </a:lnTo>
                  <a:lnTo>
                    <a:pt x="8" y="23"/>
                  </a:lnTo>
                  <a:lnTo>
                    <a:pt x="0" y="19"/>
                  </a:lnTo>
                  <a:lnTo>
                    <a:pt x="8" y="19"/>
                  </a:lnTo>
                  <a:lnTo>
                    <a:pt x="17" y="11"/>
                  </a:lnTo>
                  <a:lnTo>
                    <a:pt x="17" y="0"/>
                  </a:lnTo>
                  <a:lnTo>
                    <a:pt x="28" y="4"/>
                  </a:lnTo>
                  <a:lnTo>
                    <a:pt x="33" y="7"/>
                  </a:lnTo>
                  <a:lnTo>
                    <a:pt x="33" y="23"/>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2" name="Freeform 48"/>
            <p:cNvSpPr>
              <a:spLocks/>
            </p:cNvSpPr>
            <p:nvPr/>
          </p:nvSpPr>
          <p:spPr bwMode="auto">
            <a:xfrm>
              <a:off x="2216061" y="3275483"/>
              <a:ext cx="61902" cy="33338"/>
            </a:xfrm>
            <a:custGeom>
              <a:avLst/>
              <a:gdLst/>
              <a:ahLst/>
              <a:cxnLst>
                <a:cxn ang="0">
                  <a:pos x="0" y="5"/>
                </a:cxn>
                <a:cxn ang="0">
                  <a:pos x="12" y="16"/>
                </a:cxn>
                <a:cxn ang="0">
                  <a:pos x="24" y="16"/>
                </a:cxn>
                <a:cxn ang="0">
                  <a:pos x="29" y="10"/>
                </a:cxn>
                <a:cxn ang="0">
                  <a:pos x="21" y="0"/>
                </a:cxn>
                <a:cxn ang="0">
                  <a:pos x="8" y="0"/>
                </a:cxn>
                <a:cxn ang="0">
                  <a:pos x="0" y="5"/>
                </a:cxn>
              </a:cxnLst>
              <a:rect l="0" t="0" r="r" b="b"/>
              <a:pathLst>
                <a:path w="30" h="17">
                  <a:moveTo>
                    <a:pt x="0" y="5"/>
                  </a:moveTo>
                  <a:lnTo>
                    <a:pt x="12" y="16"/>
                  </a:lnTo>
                  <a:lnTo>
                    <a:pt x="24" y="16"/>
                  </a:lnTo>
                  <a:lnTo>
                    <a:pt x="29" y="10"/>
                  </a:lnTo>
                  <a:lnTo>
                    <a:pt x="21" y="0"/>
                  </a:lnTo>
                  <a:lnTo>
                    <a:pt x="8" y="0"/>
                  </a:lnTo>
                  <a:lnTo>
                    <a:pt x="0" y="5"/>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3" name="Freeform 49"/>
            <p:cNvSpPr>
              <a:spLocks/>
            </p:cNvSpPr>
            <p:nvPr/>
          </p:nvSpPr>
          <p:spPr bwMode="auto">
            <a:xfrm>
              <a:off x="2819215" y="5218583"/>
              <a:ext cx="36506" cy="33338"/>
            </a:xfrm>
            <a:custGeom>
              <a:avLst/>
              <a:gdLst/>
              <a:ahLst/>
              <a:cxnLst>
                <a:cxn ang="0">
                  <a:pos x="8" y="0"/>
                </a:cxn>
                <a:cxn ang="0">
                  <a:pos x="17" y="6"/>
                </a:cxn>
                <a:cxn ang="0">
                  <a:pos x="17" y="16"/>
                </a:cxn>
                <a:cxn ang="0">
                  <a:pos x="0" y="6"/>
                </a:cxn>
                <a:cxn ang="0">
                  <a:pos x="8" y="0"/>
                </a:cxn>
              </a:cxnLst>
              <a:rect l="0" t="0" r="r" b="b"/>
              <a:pathLst>
                <a:path w="18" h="17">
                  <a:moveTo>
                    <a:pt x="8" y="0"/>
                  </a:moveTo>
                  <a:lnTo>
                    <a:pt x="17" y="6"/>
                  </a:lnTo>
                  <a:lnTo>
                    <a:pt x="17" y="16"/>
                  </a:lnTo>
                  <a:lnTo>
                    <a:pt x="0" y="6"/>
                  </a:lnTo>
                  <a:lnTo>
                    <a:pt x="8"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4" name="Freeform 50"/>
            <p:cNvSpPr>
              <a:spLocks/>
            </p:cNvSpPr>
            <p:nvPr/>
          </p:nvSpPr>
          <p:spPr bwMode="auto">
            <a:xfrm>
              <a:off x="2082733" y="3154834"/>
              <a:ext cx="252372" cy="93663"/>
            </a:xfrm>
            <a:custGeom>
              <a:avLst/>
              <a:gdLst/>
              <a:ahLst/>
              <a:cxnLst>
                <a:cxn ang="0">
                  <a:pos x="40" y="15"/>
                </a:cxn>
                <a:cxn ang="0">
                  <a:pos x="49" y="15"/>
                </a:cxn>
                <a:cxn ang="0">
                  <a:pos x="57" y="23"/>
                </a:cxn>
                <a:cxn ang="0">
                  <a:pos x="65" y="23"/>
                </a:cxn>
                <a:cxn ang="0">
                  <a:pos x="86" y="42"/>
                </a:cxn>
                <a:cxn ang="0">
                  <a:pos x="86" y="46"/>
                </a:cxn>
                <a:cxn ang="0">
                  <a:pos x="118" y="46"/>
                </a:cxn>
                <a:cxn ang="0">
                  <a:pos x="123" y="38"/>
                </a:cxn>
                <a:cxn ang="0">
                  <a:pos x="102" y="23"/>
                </a:cxn>
                <a:cxn ang="0">
                  <a:pos x="82" y="15"/>
                </a:cxn>
                <a:cxn ang="0">
                  <a:pos x="53" y="7"/>
                </a:cxn>
                <a:cxn ang="0">
                  <a:pos x="44" y="0"/>
                </a:cxn>
                <a:cxn ang="0">
                  <a:pos x="24" y="4"/>
                </a:cxn>
                <a:cxn ang="0">
                  <a:pos x="8" y="4"/>
                </a:cxn>
                <a:cxn ang="0">
                  <a:pos x="0" y="15"/>
                </a:cxn>
                <a:cxn ang="0">
                  <a:pos x="4" y="11"/>
                </a:cxn>
                <a:cxn ang="0">
                  <a:pos x="16" y="7"/>
                </a:cxn>
                <a:cxn ang="0">
                  <a:pos x="24" y="7"/>
                </a:cxn>
                <a:cxn ang="0">
                  <a:pos x="40" y="15"/>
                </a:cxn>
              </a:cxnLst>
              <a:rect l="0" t="0" r="r" b="b"/>
              <a:pathLst>
                <a:path w="124" h="47">
                  <a:moveTo>
                    <a:pt x="40" y="15"/>
                  </a:moveTo>
                  <a:lnTo>
                    <a:pt x="49" y="15"/>
                  </a:lnTo>
                  <a:lnTo>
                    <a:pt x="57" y="23"/>
                  </a:lnTo>
                  <a:lnTo>
                    <a:pt x="65" y="23"/>
                  </a:lnTo>
                  <a:lnTo>
                    <a:pt x="86" y="42"/>
                  </a:lnTo>
                  <a:lnTo>
                    <a:pt x="86" y="46"/>
                  </a:lnTo>
                  <a:lnTo>
                    <a:pt x="118" y="46"/>
                  </a:lnTo>
                  <a:lnTo>
                    <a:pt x="123" y="38"/>
                  </a:lnTo>
                  <a:lnTo>
                    <a:pt x="102" y="23"/>
                  </a:lnTo>
                  <a:lnTo>
                    <a:pt x="82" y="15"/>
                  </a:lnTo>
                  <a:lnTo>
                    <a:pt x="53" y="7"/>
                  </a:lnTo>
                  <a:lnTo>
                    <a:pt x="44" y="0"/>
                  </a:lnTo>
                  <a:lnTo>
                    <a:pt x="24" y="4"/>
                  </a:lnTo>
                  <a:lnTo>
                    <a:pt x="8" y="4"/>
                  </a:lnTo>
                  <a:lnTo>
                    <a:pt x="0" y="15"/>
                  </a:lnTo>
                  <a:lnTo>
                    <a:pt x="4" y="11"/>
                  </a:lnTo>
                  <a:lnTo>
                    <a:pt x="16" y="7"/>
                  </a:lnTo>
                  <a:lnTo>
                    <a:pt x="24" y="7"/>
                  </a:lnTo>
                  <a:lnTo>
                    <a:pt x="40" y="15"/>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5" name="Freeform 51"/>
            <p:cNvSpPr>
              <a:spLocks/>
            </p:cNvSpPr>
            <p:nvPr/>
          </p:nvSpPr>
          <p:spPr bwMode="auto">
            <a:xfrm>
              <a:off x="571675" y="2118196"/>
              <a:ext cx="61902" cy="33338"/>
            </a:xfrm>
            <a:custGeom>
              <a:avLst/>
              <a:gdLst/>
              <a:ahLst/>
              <a:cxnLst>
                <a:cxn ang="0">
                  <a:pos x="0" y="10"/>
                </a:cxn>
                <a:cxn ang="0">
                  <a:pos x="8" y="0"/>
                </a:cxn>
                <a:cxn ang="0">
                  <a:pos x="24" y="0"/>
                </a:cxn>
                <a:cxn ang="0">
                  <a:pos x="29" y="5"/>
                </a:cxn>
                <a:cxn ang="0">
                  <a:pos x="20" y="16"/>
                </a:cxn>
                <a:cxn ang="0">
                  <a:pos x="0" y="16"/>
                </a:cxn>
                <a:cxn ang="0">
                  <a:pos x="0" y="10"/>
                </a:cxn>
              </a:cxnLst>
              <a:rect l="0" t="0" r="r" b="b"/>
              <a:pathLst>
                <a:path w="30" h="17">
                  <a:moveTo>
                    <a:pt x="0" y="10"/>
                  </a:moveTo>
                  <a:lnTo>
                    <a:pt x="8" y="0"/>
                  </a:lnTo>
                  <a:lnTo>
                    <a:pt x="24" y="0"/>
                  </a:lnTo>
                  <a:lnTo>
                    <a:pt x="29" y="5"/>
                  </a:lnTo>
                  <a:lnTo>
                    <a:pt x="20" y="16"/>
                  </a:lnTo>
                  <a:lnTo>
                    <a:pt x="0" y="16"/>
                  </a:lnTo>
                  <a:lnTo>
                    <a:pt x="0" y="1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6" name="Freeform 52"/>
            <p:cNvSpPr>
              <a:spLocks/>
            </p:cNvSpPr>
            <p:nvPr/>
          </p:nvSpPr>
          <p:spPr bwMode="auto">
            <a:xfrm>
              <a:off x="303431" y="2180109"/>
              <a:ext cx="112694" cy="47625"/>
            </a:xfrm>
            <a:custGeom>
              <a:avLst/>
              <a:gdLst/>
              <a:ahLst/>
              <a:cxnLst>
                <a:cxn ang="0">
                  <a:pos x="0" y="23"/>
                </a:cxn>
                <a:cxn ang="0">
                  <a:pos x="24" y="15"/>
                </a:cxn>
                <a:cxn ang="0">
                  <a:pos x="33" y="12"/>
                </a:cxn>
                <a:cxn ang="0">
                  <a:pos x="54" y="8"/>
                </a:cxn>
                <a:cxn ang="0">
                  <a:pos x="54" y="0"/>
                </a:cxn>
                <a:cxn ang="0">
                  <a:pos x="49" y="0"/>
                </a:cxn>
                <a:cxn ang="0">
                  <a:pos x="33" y="4"/>
                </a:cxn>
                <a:cxn ang="0">
                  <a:pos x="20" y="15"/>
                </a:cxn>
                <a:cxn ang="0">
                  <a:pos x="0" y="23"/>
                </a:cxn>
              </a:cxnLst>
              <a:rect l="0" t="0" r="r" b="b"/>
              <a:pathLst>
                <a:path w="55" h="24">
                  <a:moveTo>
                    <a:pt x="0" y="23"/>
                  </a:moveTo>
                  <a:lnTo>
                    <a:pt x="24" y="15"/>
                  </a:lnTo>
                  <a:lnTo>
                    <a:pt x="33" y="12"/>
                  </a:lnTo>
                  <a:lnTo>
                    <a:pt x="54" y="8"/>
                  </a:lnTo>
                  <a:lnTo>
                    <a:pt x="54" y="0"/>
                  </a:lnTo>
                  <a:lnTo>
                    <a:pt x="49" y="0"/>
                  </a:lnTo>
                  <a:lnTo>
                    <a:pt x="33" y="4"/>
                  </a:lnTo>
                  <a:lnTo>
                    <a:pt x="20" y="15"/>
                  </a:lnTo>
                  <a:lnTo>
                    <a:pt x="0" y="23"/>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7" name="Freeform 53"/>
            <p:cNvSpPr>
              <a:spLocks/>
            </p:cNvSpPr>
            <p:nvPr/>
          </p:nvSpPr>
          <p:spPr bwMode="auto">
            <a:xfrm>
              <a:off x="322478" y="2027708"/>
              <a:ext cx="36506" cy="33338"/>
            </a:xfrm>
            <a:custGeom>
              <a:avLst/>
              <a:gdLst/>
              <a:ahLst/>
              <a:cxnLst>
                <a:cxn ang="0">
                  <a:pos x="0" y="0"/>
                </a:cxn>
                <a:cxn ang="0">
                  <a:pos x="17" y="0"/>
                </a:cxn>
                <a:cxn ang="0">
                  <a:pos x="12" y="16"/>
                </a:cxn>
                <a:cxn ang="0">
                  <a:pos x="6" y="16"/>
                </a:cxn>
                <a:cxn ang="0">
                  <a:pos x="0" y="0"/>
                </a:cxn>
              </a:cxnLst>
              <a:rect l="0" t="0" r="r" b="b"/>
              <a:pathLst>
                <a:path w="18" h="17">
                  <a:moveTo>
                    <a:pt x="0" y="0"/>
                  </a:moveTo>
                  <a:lnTo>
                    <a:pt x="17" y="0"/>
                  </a:lnTo>
                  <a:lnTo>
                    <a:pt x="12" y="16"/>
                  </a:lnTo>
                  <a:lnTo>
                    <a:pt x="6" y="16"/>
                  </a:lnTo>
                  <a:lnTo>
                    <a:pt x="0"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8" name="Freeform 54"/>
            <p:cNvSpPr>
              <a:spLocks/>
            </p:cNvSpPr>
            <p:nvPr/>
          </p:nvSpPr>
          <p:spPr bwMode="auto">
            <a:xfrm>
              <a:off x="271686" y="1908646"/>
              <a:ext cx="52379" cy="33338"/>
            </a:xfrm>
            <a:custGeom>
              <a:avLst/>
              <a:gdLst/>
              <a:ahLst/>
              <a:cxnLst>
                <a:cxn ang="0">
                  <a:pos x="0" y="5"/>
                </a:cxn>
                <a:cxn ang="0">
                  <a:pos x="0" y="0"/>
                </a:cxn>
                <a:cxn ang="0">
                  <a:pos x="11" y="0"/>
                </a:cxn>
                <a:cxn ang="0">
                  <a:pos x="25" y="5"/>
                </a:cxn>
                <a:cxn ang="0">
                  <a:pos x="16" y="16"/>
                </a:cxn>
                <a:cxn ang="0">
                  <a:pos x="0" y="5"/>
                </a:cxn>
              </a:cxnLst>
              <a:rect l="0" t="0" r="r" b="b"/>
              <a:pathLst>
                <a:path w="26" h="17">
                  <a:moveTo>
                    <a:pt x="0" y="5"/>
                  </a:moveTo>
                  <a:lnTo>
                    <a:pt x="0" y="0"/>
                  </a:lnTo>
                  <a:lnTo>
                    <a:pt x="11" y="0"/>
                  </a:lnTo>
                  <a:lnTo>
                    <a:pt x="25" y="5"/>
                  </a:lnTo>
                  <a:lnTo>
                    <a:pt x="16" y="16"/>
                  </a:lnTo>
                  <a:lnTo>
                    <a:pt x="0" y="5"/>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sp>
          <p:nvSpPr>
            <p:cNvPr id="39" name="Freeform 55"/>
            <p:cNvSpPr>
              <a:spLocks/>
            </p:cNvSpPr>
            <p:nvPr/>
          </p:nvSpPr>
          <p:spPr bwMode="auto">
            <a:xfrm>
              <a:off x="1143084" y="2345208"/>
              <a:ext cx="84124" cy="71438"/>
            </a:xfrm>
            <a:custGeom>
              <a:avLst/>
              <a:gdLst/>
              <a:ahLst/>
              <a:cxnLst>
                <a:cxn ang="0">
                  <a:pos x="12" y="0"/>
                </a:cxn>
                <a:cxn ang="0">
                  <a:pos x="0" y="4"/>
                </a:cxn>
                <a:cxn ang="0">
                  <a:pos x="0" y="8"/>
                </a:cxn>
                <a:cxn ang="0">
                  <a:pos x="4" y="16"/>
                </a:cxn>
                <a:cxn ang="0">
                  <a:pos x="25" y="23"/>
                </a:cxn>
                <a:cxn ang="0">
                  <a:pos x="36" y="35"/>
                </a:cxn>
                <a:cxn ang="0">
                  <a:pos x="41" y="35"/>
                </a:cxn>
                <a:cxn ang="0">
                  <a:pos x="41" y="27"/>
                </a:cxn>
                <a:cxn ang="0">
                  <a:pos x="28" y="20"/>
                </a:cxn>
                <a:cxn ang="0">
                  <a:pos x="12" y="0"/>
                </a:cxn>
              </a:cxnLst>
              <a:rect l="0" t="0" r="r" b="b"/>
              <a:pathLst>
                <a:path w="42" h="36">
                  <a:moveTo>
                    <a:pt x="12" y="0"/>
                  </a:moveTo>
                  <a:lnTo>
                    <a:pt x="0" y="4"/>
                  </a:lnTo>
                  <a:lnTo>
                    <a:pt x="0" y="8"/>
                  </a:lnTo>
                  <a:lnTo>
                    <a:pt x="4" y="16"/>
                  </a:lnTo>
                  <a:lnTo>
                    <a:pt x="25" y="23"/>
                  </a:lnTo>
                  <a:lnTo>
                    <a:pt x="36" y="35"/>
                  </a:lnTo>
                  <a:lnTo>
                    <a:pt x="41" y="35"/>
                  </a:lnTo>
                  <a:lnTo>
                    <a:pt x="41" y="27"/>
                  </a:lnTo>
                  <a:lnTo>
                    <a:pt x="28" y="20"/>
                  </a:lnTo>
                  <a:lnTo>
                    <a:pt x="12" y="0"/>
                  </a:lnTo>
                </a:path>
              </a:pathLst>
            </a:custGeom>
            <a:solidFill>
              <a:schemeClr val="bg1"/>
            </a:solidFill>
            <a:ln w="12700" cap="flat" cmpd="sng">
              <a:solidFill>
                <a:schemeClr val="tx1">
                  <a:lumMod val="50000"/>
                  <a:lumOff val="50000"/>
                </a:schemeClr>
              </a:solidFill>
              <a:prstDash val="solid"/>
              <a:round/>
              <a:headEnd/>
              <a:tailEnd/>
            </a:ln>
            <a:effectLst/>
          </p:spPr>
          <p:txBody>
            <a:bodyPr anchor="ctr"/>
            <a:lstStyle/>
            <a:p>
              <a:endParaRPr lang="pt-BR"/>
            </a:p>
          </p:txBody>
        </p:sp>
      </p:grpSp>
      <p:sp>
        <p:nvSpPr>
          <p:cNvPr id="79" name="Forma livre 78"/>
          <p:cNvSpPr/>
          <p:nvPr/>
        </p:nvSpPr>
        <p:spPr>
          <a:xfrm>
            <a:off x="2793302" y="2687497"/>
            <a:ext cx="1581830" cy="3391592"/>
          </a:xfrm>
          <a:custGeom>
            <a:avLst/>
            <a:gdLst>
              <a:gd name="connsiteX0" fmla="*/ 772225 w 1596116"/>
              <a:gd name="connsiteY0" fmla="*/ 0 h 3391592"/>
              <a:gd name="connsiteX1" fmla="*/ 306713 w 1596116"/>
              <a:gd name="connsiteY1" fmla="*/ 216131 h 3391592"/>
              <a:gd name="connsiteX2" fmla="*/ 24080 w 1596116"/>
              <a:gd name="connsiteY2" fmla="*/ 465512 h 3391592"/>
              <a:gd name="connsiteX3" fmla="*/ 90582 w 1596116"/>
              <a:gd name="connsiteY3" fmla="*/ 964276 h 3391592"/>
              <a:gd name="connsiteX4" fmla="*/ 689098 w 1596116"/>
              <a:gd name="connsiteY4" fmla="*/ 1313411 h 3391592"/>
              <a:gd name="connsiteX5" fmla="*/ 1187862 w 1596116"/>
              <a:gd name="connsiteY5" fmla="*/ 1479665 h 3391592"/>
              <a:gd name="connsiteX6" fmla="*/ 1570247 w 1596116"/>
              <a:gd name="connsiteY6" fmla="*/ 1845425 h 3391592"/>
              <a:gd name="connsiteX7" fmla="*/ 1487120 w 1596116"/>
              <a:gd name="connsiteY7" fmla="*/ 2427316 h 3391592"/>
              <a:gd name="connsiteX8" fmla="*/ 888604 w 1596116"/>
              <a:gd name="connsiteY8" fmla="*/ 2693323 h 3391592"/>
              <a:gd name="connsiteX9" fmla="*/ 639222 w 1596116"/>
              <a:gd name="connsiteY9" fmla="*/ 3391592 h 3391592"/>
              <a:gd name="connsiteX0" fmla="*/ 772225 w 1596116"/>
              <a:gd name="connsiteY0" fmla="*/ 0 h 3391592"/>
              <a:gd name="connsiteX1" fmla="*/ 306713 w 1596116"/>
              <a:gd name="connsiteY1" fmla="*/ 216131 h 3391592"/>
              <a:gd name="connsiteX2" fmla="*/ 24080 w 1596116"/>
              <a:gd name="connsiteY2" fmla="*/ 465512 h 3391592"/>
              <a:gd name="connsiteX3" fmla="*/ 90582 w 1596116"/>
              <a:gd name="connsiteY3" fmla="*/ 964276 h 3391592"/>
              <a:gd name="connsiteX4" fmla="*/ 689098 w 1596116"/>
              <a:gd name="connsiteY4" fmla="*/ 1313411 h 3391592"/>
              <a:gd name="connsiteX5" fmla="*/ 1187862 w 1596116"/>
              <a:gd name="connsiteY5" fmla="*/ 1479665 h 3391592"/>
              <a:gd name="connsiteX6" fmla="*/ 1570247 w 1596116"/>
              <a:gd name="connsiteY6" fmla="*/ 1845425 h 3391592"/>
              <a:gd name="connsiteX7" fmla="*/ 1487120 w 1596116"/>
              <a:gd name="connsiteY7" fmla="*/ 2427316 h 3391592"/>
              <a:gd name="connsiteX8" fmla="*/ 888604 w 1596116"/>
              <a:gd name="connsiteY8" fmla="*/ 2510443 h 3391592"/>
              <a:gd name="connsiteX9" fmla="*/ 639222 w 1596116"/>
              <a:gd name="connsiteY9" fmla="*/ 3391592 h 3391592"/>
              <a:gd name="connsiteX0" fmla="*/ 772225 w 1596116"/>
              <a:gd name="connsiteY0" fmla="*/ 0 h 3391592"/>
              <a:gd name="connsiteX1" fmla="*/ 306713 w 1596116"/>
              <a:gd name="connsiteY1" fmla="*/ 216131 h 3391592"/>
              <a:gd name="connsiteX2" fmla="*/ 24080 w 1596116"/>
              <a:gd name="connsiteY2" fmla="*/ 465512 h 3391592"/>
              <a:gd name="connsiteX3" fmla="*/ 90582 w 1596116"/>
              <a:gd name="connsiteY3" fmla="*/ 964276 h 3391592"/>
              <a:gd name="connsiteX4" fmla="*/ 689098 w 1596116"/>
              <a:gd name="connsiteY4" fmla="*/ 1313411 h 3391592"/>
              <a:gd name="connsiteX5" fmla="*/ 1187862 w 1596116"/>
              <a:gd name="connsiteY5" fmla="*/ 1479665 h 3391592"/>
              <a:gd name="connsiteX6" fmla="*/ 1570247 w 1596116"/>
              <a:gd name="connsiteY6" fmla="*/ 1845425 h 3391592"/>
              <a:gd name="connsiteX7" fmla="*/ 1487120 w 1596116"/>
              <a:gd name="connsiteY7" fmla="*/ 2427316 h 3391592"/>
              <a:gd name="connsiteX8" fmla="*/ 888604 w 1596116"/>
              <a:gd name="connsiteY8" fmla="*/ 2510443 h 3391592"/>
              <a:gd name="connsiteX9" fmla="*/ 913516 w 1596116"/>
              <a:gd name="connsiteY9" fmla="*/ 2563953 h 3391592"/>
              <a:gd name="connsiteX10" fmla="*/ 639222 w 1596116"/>
              <a:gd name="connsiteY10" fmla="*/ 3391592 h 3391592"/>
              <a:gd name="connsiteX0" fmla="*/ 772225 w 1596116"/>
              <a:gd name="connsiteY0" fmla="*/ 0 h 3391592"/>
              <a:gd name="connsiteX1" fmla="*/ 306713 w 1596116"/>
              <a:gd name="connsiteY1" fmla="*/ 216131 h 3391592"/>
              <a:gd name="connsiteX2" fmla="*/ 24080 w 1596116"/>
              <a:gd name="connsiteY2" fmla="*/ 465512 h 3391592"/>
              <a:gd name="connsiteX3" fmla="*/ 90582 w 1596116"/>
              <a:gd name="connsiteY3" fmla="*/ 964276 h 3391592"/>
              <a:gd name="connsiteX4" fmla="*/ 689098 w 1596116"/>
              <a:gd name="connsiteY4" fmla="*/ 1313411 h 3391592"/>
              <a:gd name="connsiteX5" fmla="*/ 1187862 w 1596116"/>
              <a:gd name="connsiteY5" fmla="*/ 1479665 h 3391592"/>
              <a:gd name="connsiteX6" fmla="*/ 1570247 w 1596116"/>
              <a:gd name="connsiteY6" fmla="*/ 1845425 h 3391592"/>
              <a:gd name="connsiteX7" fmla="*/ 1487120 w 1596116"/>
              <a:gd name="connsiteY7" fmla="*/ 2427316 h 3391592"/>
              <a:gd name="connsiteX8" fmla="*/ 888604 w 1596116"/>
              <a:gd name="connsiteY8" fmla="*/ 2510443 h 3391592"/>
              <a:gd name="connsiteX9" fmla="*/ 913516 w 1596116"/>
              <a:gd name="connsiteY9" fmla="*/ 2563953 h 3391592"/>
              <a:gd name="connsiteX10" fmla="*/ 639222 w 1596116"/>
              <a:gd name="connsiteY10" fmla="*/ 3391592 h 3391592"/>
              <a:gd name="connsiteX0" fmla="*/ 772225 w 1583165"/>
              <a:gd name="connsiteY0" fmla="*/ 0 h 3391592"/>
              <a:gd name="connsiteX1" fmla="*/ 306713 w 1583165"/>
              <a:gd name="connsiteY1" fmla="*/ 216131 h 3391592"/>
              <a:gd name="connsiteX2" fmla="*/ 24080 w 1583165"/>
              <a:gd name="connsiteY2" fmla="*/ 465512 h 3391592"/>
              <a:gd name="connsiteX3" fmla="*/ 90582 w 1583165"/>
              <a:gd name="connsiteY3" fmla="*/ 964276 h 3391592"/>
              <a:gd name="connsiteX4" fmla="*/ 689098 w 1583165"/>
              <a:gd name="connsiteY4" fmla="*/ 1313411 h 3391592"/>
              <a:gd name="connsiteX5" fmla="*/ 1187862 w 1583165"/>
              <a:gd name="connsiteY5" fmla="*/ 1479665 h 3391592"/>
              <a:gd name="connsiteX6" fmla="*/ 1570247 w 1583165"/>
              <a:gd name="connsiteY6" fmla="*/ 1845425 h 3391592"/>
              <a:gd name="connsiteX7" fmla="*/ 1436320 w 1583165"/>
              <a:gd name="connsiteY7" fmla="*/ 2344766 h 3391592"/>
              <a:gd name="connsiteX8" fmla="*/ 888604 w 1583165"/>
              <a:gd name="connsiteY8" fmla="*/ 2510443 h 3391592"/>
              <a:gd name="connsiteX9" fmla="*/ 913516 w 1583165"/>
              <a:gd name="connsiteY9" fmla="*/ 2563953 h 3391592"/>
              <a:gd name="connsiteX10" fmla="*/ 639222 w 1583165"/>
              <a:gd name="connsiteY10" fmla="*/ 3391592 h 3391592"/>
              <a:gd name="connsiteX0" fmla="*/ 772225 w 1583165"/>
              <a:gd name="connsiteY0" fmla="*/ 0 h 3391592"/>
              <a:gd name="connsiteX1" fmla="*/ 306713 w 1583165"/>
              <a:gd name="connsiteY1" fmla="*/ 216131 h 3391592"/>
              <a:gd name="connsiteX2" fmla="*/ 24080 w 1583165"/>
              <a:gd name="connsiteY2" fmla="*/ 465512 h 3391592"/>
              <a:gd name="connsiteX3" fmla="*/ 90582 w 1583165"/>
              <a:gd name="connsiteY3" fmla="*/ 964276 h 3391592"/>
              <a:gd name="connsiteX4" fmla="*/ 689098 w 1583165"/>
              <a:gd name="connsiteY4" fmla="*/ 1313411 h 3391592"/>
              <a:gd name="connsiteX5" fmla="*/ 822091 w 1583165"/>
              <a:gd name="connsiteY5" fmla="*/ 1245874 h 3391592"/>
              <a:gd name="connsiteX6" fmla="*/ 1187862 w 1583165"/>
              <a:gd name="connsiteY6" fmla="*/ 1479665 h 3391592"/>
              <a:gd name="connsiteX7" fmla="*/ 1570247 w 1583165"/>
              <a:gd name="connsiteY7" fmla="*/ 1845425 h 3391592"/>
              <a:gd name="connsiteX8" fmla="*/ 1436320 w 1583165"/>
              <a:gd name="connsiteY8" fmla="*/ 2344766 h 3391592"/>
              <a:gd name="connsiteX9" fmla="*/ 888604 w 1583165"/>
              <a:gd name="connsiteY9" fmla="*/ 2510443 h 3391592"/>
              <a:gd name="connsiteX10" fmla="*/ 913516 w 1583165"/>
              <a:gd name="connsiteY10" fmla="*/ 2563953 h 3391592"/>
              <a:gd name="connsiteX11" fmla="*/ 639222 w 1583165"/>
              <a:gd name="connsiteY11" fmla="*/ 3391592 h 3391592"/>
              <a:gd name="connsiteX0" fmla="*/ 770890 w 1581830"/>
              <a:gd name="connsiteY0" fmla="*/ 0 h 3391592"/>
              <a:gd name="connsiteX1" fmla="*/ 305378 w 1581830"/>
              <a:gd name="connsiteY1" fmla="*/ 216131 h 3391592"/>
              <a:gd name="connsiteX2" fmla="*/ 22745 w 1581830"/>
              <a:gd name="connsiteY2" fmla="*/ 465512 h 3391592"/>
              <a:gd name="connsiteX3" fmla="*/ 89247 w 1581830"/>
              <a:gd name="connsiteY3" fmla="*/ 964276 h 3391592"/>
              <a:gd name="connsiteX4" fmla="*/ 658734 w 1581830"/>
              <a:gd name="connsiteY4" fmla="*/ 1197297 h 3391592"/>
              <a:gd name="connsiteX5" fmla="*/ 820756 w 1581830"/>
              <a:gd name="connsiteY5" fmla="*/ 1245874 h 3391592"/>
              <a:gd name="connsiteX6" fmla="*/ 1186527 w 1581830"/>
              <a:gd name="connsiteY6" fmla="*/ 1479665 h 3391592"/>
              <a:gd name="connsiteX7" fmla="*/ 1568912 w 1581830"/>
              <a:gd name="connsiteY7" fmla="*/ 1845425 h 3391592"/>
              <a:gd name="connsiteX8" fmla="*/ 1434985 w 1581830"/>
              <a:gd name="connsiteY8" fmla="*/ 2344766 h 3391592"/>
              <a:gd name="connsiteX9" fmla="*/ 887269 w 1581830"/>
              <a:gd name="connsiteY9" fmla="*/ 2510443 h 3391592"/>
              <a:gd name="connsiteX10" fmla="*/ 912181 w 1581830"/>
              <a:gd name="connsiteY10" fmla="*/ 2563953 h 3391592"/>
              <a:gd name="connsiteX11" fmla="*/ 637887 w 1581830"/>
              <a:gd name="connsiteY11" fmla="*/ 3391592 h 33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1830" h="3391592">
                <a:moveTo>
                  <a:pt x="770890" y="0"/>
                </a:moveTo>
                <a:cubicBezTo>
                  <a:pt x="600479" y="69273"/>
                  <a:pt x="430069" y="138546"/>
                  <a:pt x="305378" y="216131"/>
                </a:cubicBezTo>
                <a:cubicBezTo>
                  <a:pt x="180687" y="293716"/>
                  <a:pt x="58767" y="340821"/>
                  <a:pt x="22745" y="465512"/>
                </a:cubicBezTo>
                <a:cubicBezTo>
                  <a:pt x="-13277" y="590203"/>
                  <a:pt x="-16751" y="842312"/>
                  <a:pt x="89247" y="964276"/>
                </a:cubicBezTo>
                <a:cubicBezTo>
                  <a:pt x="195245" y="1086240"/>
                  <a:pt x="536816" y="1150364"/>
                  <a:pt x="658734" y="1197297"/>
                </a:cubicBezTo>
                <a:cubicBezTo>
                  <a:pt x="780652" y="1244230"/>
                  <a:pt x="737629" y="1218165"/>
                  <a:pt x="820756" y="1245874"/>
                </a:cubicBezTo>
                <a:cubicBezTo>
                  <a:pt x="903883" y="1273583"/>
                  <a:pt x="1061834" y="1379740"/>
                  <a:pt x="1186527" y="1479665"/>
                </a:cubicBezTo>
                <a:cubicBezTo>
                  <a:pt x="1311220" y="1579590"/>
                  <a:pt x="1527502" y="1701242"/>
                  <a:pt x="1568912" y="1845425"/>
                </a:cubicBezTo>
                <a:cubicBezTo>
                  <a:pt x="1610322" y="1989608"/>
                  <a:pt x="1548592" y="2233930"/>
                  <a:pt x="1434985" y="2344766"/>
                </a:cubicBezTo>
                <a:cubicBezTo>
                  <a:pt x="1321378" y="2455602"/>
                  <a:pt x="988161" y="2491904"/>
                  <a:pt x="887269" y="2510443"/>
                </a:cubicBezTo>
                <a:cubicBezTo>
                  <a:pt x="786377" y="2528983"/>
                  <a:pt x="953745" y="2417095"/>
                  <a:pt x="912181" y="2563953"/>
                </a:cubicBezTo>
                <a:cubicBezTo>
                  <a:pt x="807117" y="2698111"/>
                  <a:pt x="678311" y="3249419"/>
                  <a:pt x="637887" y="3391592"/>
                </a:cubicBezTo>
              </a:path>
            </a:pathLst>
          </a:custGeom>
          <a:noFill/>
          <a:ln w="47625">
            <a:solidFill>
              <a:schemeClr val="accent1">
                <a:lumMod val="25000"/>
              </a:schemeClr>
            </a:solidFill>
            <a:tailEnd type="triangle"/>
          </a:ln>
          <a:effectLst/>
        </p:spPr>
        <p:txBody>
          <a:bodyPr rtlCol="0" anchor="ctr"/>
          <a:lstStyle/>
          <a:p>
            <a:pPr algn="ctr"/>
            <a:endParaRPr lang="pt-BR"/>
          </a:p>
        </p:txBody>
      </p:sp>
      <p:sp>
        <p:nvSpPr>
          <p:cNvPr id="87" name="Forma livre 86"/>
          <p:cNvSpPr/>
          <p:nvPr/>
        </p:nvSpPr>
        <p:spPr>
          <a:xfrm>
            <a:off x="2971364" y="3655814"/>
            <a:ext cx="317500" cy="304800"/>
          </a:xfrm>
          <a:custGeom>
            <a:avLst/>
            <a:gdLst>
              <a:gd name="connsiteX0" fmla="*/ 0 w 317500"/>
              <a:gd name="connsiteY0" fmla="*/ 0 h 304800"/>
              <a:gd name="connsiteX1" fmla="*/ 190500 w 317500"/>
              <a:gd name="connsiteY1" fmla="*/ 247650 h 304800"/>
              <a:gd name="connsiteX2" fmla="*/ 317500 w 317500"/>
              <a:gd name="connsiteY2" fmla="*/ 304800 h 304800"/>
            </a:gdLst>
            <a:ahLst/>
            <a:cxnLst>
              <a:cxn ang="0">
                <a:pos x="connsiteX0" y="connsiteY0"/>
              </a:cxn>
              <a:cxn ang="0">
                <a:pos x="connsiteX1" y="connsiteY1"/>
              </a:cxn>
              <a:cxn ang="0">
                <a:pos x="connsiteX2" y="connsiteY2"/>
              </a:cxn>
            </a:cxnLst>
            <a:rect l="l" t="t" r="r" b="b"/>
            <a:pathLst>
              <a:path w="317500" h="304800">
                <a:moveTo>
                  <a:pt x="0" y="0"/>
                </a:moveTo>
                <a:cubicBezTo>
                  <a:pt x="68791" y="98425"/>
                  <a:pt x="137583" y="196850"/>
                  <a:pt x="190500" y="247650"/>
                </a:cubicBezTo>
                <a:cubicBezTo>
                  <a:pt x="243417" y="298450"/>
                  <a:pt x="280458" y="301625"/>
                  <a:pt x="317500" y="304800"/>
                </a:cubicBezTo>
              </a:path>
            </a:pathLst>
          </a:custGeom>
          <a:noFill/>
          <a:ln w="47625">
            <a:solidFill>
              <a:schemeClr val="accent1">
                <a:lumMod val="75000"/>
              </a:schemeClr>
            </a:solidFill>
            <a:tailEnd type="triangle"/>
          </a:ln>
          <a:effectLst/>
        </p:spPr>
        <p:txBody>
          <a:bodyPr rtlCol="0" anchor="ctr"/>
          <a:lstStyle/>
          <a:p>
            <a:pPr algn="ctr"/>
            <a:endParaRPr lang="pt-BR"/>
          </a:p>
        </p:txBody>
      </p:sp>
      <p:sp>
        <p:nvSpPr>
          <p:cNvPr id="88" name="Forma livre 87"/>
          <p:cNvSpPr/>
          <p:nvPr/>
        </p:nvSpPr>
        <p:spPr>
          <a:xfrm>
            <a:off x="2501464" y="3649464"/>
            <a:ext cx="469900" cy="142640"/>
          </a:xfrm>
          <a:custGeom>
            <a:avLst/>
            <a:gdLst>
              <a:gd name="connsiteX0" fmla="*/ 469900 w 469900"/>
              <a:gd name="connsiteY0" fmla="*/ 0 h 142640"/>
              <a:gd name="connsiteX1" fmla="*/ 260350 w 469900"/>
              <a:gd name="connsiteY1" fmla="*/ 133350 h 142640"/>
              <a:gd name="connsiteX2" fmla="*/ 0 w 469900"/>
              <a:gd name="connsiteY2" fmla="*/ 120650 h 142640"/>
            </a:gdLst>
            <a:ahLst/>
            <a:cxnLst>
              <a:cxn ang="0">
                <a:pos x="connsiteX0" y="connsiteY0"/>
              </a:cxn>
              <a:cxn ang="0">
                <a:pos x="connsiteX1" y="connsiteY1"/>
              </a:cxn>
              <a:cxn ang="0">
                <a:pos x="connsiteX2" y="connsiteY2"/>
              </a:cxn>
            </a:cxnLst>
            <a:rect l="l" t="t" r="r" b="b"/>
            <a:pathLst>
              <a:path w="469900" h="142640">
                <a:moveTo>
                  <a:pt x="469900" y="0"/>
                </a:moveTo>
                <a:cubicBezTo>
                  <a:pt x="404283" y="56621"/>
                  <a:pt x="338667" y="113242"/>
                  <a:pt x="260350" y="133350"/>
                </a:cubicBezTo>
                <a:cubicBezTo>
                  <a:pt x="182033" y="153458"/>
                  <a:pt x="91016" y="137054"/>
                  <a:pt x="0" y="120650"/>
                </a:cubicBezTo>
              </a:path>
            </a:pathLst>
          </a:custGeom>
          <a:noFill/>
          <a:ln w="47625">
            <a:solidFill>
              <a:schemeClr val="accent1">
                <a:lumMod val="75000"/>
              </a:schemeClr>
            </a:solidFill>
            <a:tailEnd type="triangle"/>
          </a:ln>
          <a:effectLst/>
        </p:spPr>
        <p:txBody>
          <a:bodyPr rtlCol="0" anchor="ctr"/>
          <a:lstStyle/>
          <a:p>
            <a:pPr algn="ctr"/>
            <a:endParaRPr lang="pt-BR"/>
          </a:p>
        </p:txBody>
      </p:sp>
      <p:sp>
        <p:nvSpPr>
          <p:cNvPr id="89" name="Forma livre 88"/>
          <p:cNvSpPr/>
          <p:nvPr/>
        </p:nvSpPr>
        <p:spPr>
          <a:xfrm rot="333960">
            <a:off x="2164914" y="3474635"/>
            <a:ext cx="806450" cy="168479"/>
          </a:xfrm>
          <a:custGeom>
            <a:avLst/>
            <a:gdLst>
              <a:gd name="connsiteX0" fmla="*/ 806450 w 806450"/>
              <a:gd name="connsiteY0" fmla="*/ 168479 h 168479"/>
              <a:gd name="connsiteX1" fmla="*/ 552450 w 806450"/>
              <a:gd name="connsiteY1" fmla="*/ 3379 h 168479"/>
              <a:gd name="connsiteX2" fmla="*/ 0 w 806450"/>
              <a:gd name="connsiteY2" fmla="*/ 73229 h 168479"/>
            </a:gdLst>
            <a:ahLst/>
            <a:cxnLst>
              <a:cxn ang="0">
                <a:pos x="connsiteX0" y="connsiteY0"/>
              </a:cxn>
              <a:cxn ang="0">
                <a:pos x="connsiteX1" y="connsiteY1"/>
              </a:cxn>
              <a:cxn ang="0">
                <a:pos x="connsiteX2" y="connsiteY2"/>
              </a:cxn>
            </a:cxnLst>
            <a:rect l="l" t="t" r="r" b="b"/>
            <a:pathLst>
              <a:path w="806450" h="168479">
                <a:moveTo>
                  <a:pt x="806450" y="168479"/>
                </a:moveTo>
                <a:cubicBezTo>
                  <a:pt x="746654" y="93866"/>
                  <a:pt x="686858" y="19254"/>
                  <a:pt x="552450" y="3379"/>
                </a:cubicBezTo>
                <a:cubicBezTo>
                  <a:pt x="418042" y="-12496"/>
                  <a:pt x="209021" y="30366"/>
                  <a:pt x="0" y="73229"/>
                </a:cubicBezTo>
              </a:path>
            </a:pathLst>
          </a:custGeom>
          <a:noFill/>
          <a:ln w="47625">
            <a:solidFill>
              <a:schemeClr val="accent1">
                <a:lumMod val="75000"/>
              </a:schemeClr>
            </a:solidFill>
            <a:tailEnd type="triangle"/>
          </a:ln>
          <a:effectLst/>
        </p:spPr>
        <p:txBody>
          <a:bodyPr rtlCol="0" anchor="ctr"/>
          <a:lstStyle/>
          <a:p>
            <a:pPr algn="ctr"/>
            <a:endParaRPr lang="pt-BR"/>
          </a:p>
        </p:txBody>
      </p:sp>
      <p:sp>
        <p:nvSpPr>
          <p:cNvPr id="75" name="Elipse 74"/>
          <p:cNvSpPr/>
          <p:nvPr/>
        </p:nvSpPr>
        <p:spPr>
          <a:xfrm>
            <a:off x="2831380" y="3568787"/>
            <a:ext cx="215266" cy="215266"/>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0" name="Forma livre 89"/>
          <p:cNvSpPr/>
          <p:nvPr/>
        </p:nvSpPr>
        <p:spPr>
          <a:xfrm>
            <a:off x="3009463" y="4286197"/>
            <a:ext cx="1174525" cy="897926"/>
          </a:xfrm>
          <a:custGeom>
            <a:avLst/>
            <a:gdLst>
              <a:gd name="connsiteX0" fmla="*/ 647700 w 1249647"/>
              <a:gd name="connsiteY0" fmla="*/ 879577 h 936957"/>
              <a:gd name="connsiteX1" fmla="*/ 857250 w 1249647"/>
              <a:gd name="connsiteY1" fmla="*/ 936727 h 936957"/>
              <a:gd name="connsiteX2" fmla="*/ 962025 w 1249647"/>
              <a:gd name="connsiteY2" fmla="*/ 860527 h 936957"/>
              <a:gd name="connsiteX3" fmla="*/ 1000125 w 1249647"/>
              <a:gd name="connsiteY3" fmla="*/ 565252 h 936957"/>
              <a:gd name="connsiteX4" fmla="*/ 1209675 w 1249647"/>
              <a:gd name="connsiteY4" fmla="*/ 384277 h 936957"/>
              <a:gd name="connsiteX5" fmla="*/ 1247775 w 1249647"/>
              <a:gd name="connsiteY5" fmla="*/ 193777 h 936957"/>
              <a:gd name="connsiteX6" fmla="*/ 1181100 w 1249647"/>
              <a:gd name="connsiteY6" fmla="*/ 98527 h 936957"/>
              <a:gd name="connsiteX7" fmla="*/ 942975 w 1249647"/>
              <a:gd name="connsiteY7" fmla="*/ 98527 h 936957"/>
              <a:gd name="connsiteX8" fmla="*/ 847725 w 1249647"/>
              <a:gd name="connsiteY8" fmla="*/ 12802 h 936957"/>
              <a:gd name="connsiteX9" fmla="*/ 685800 w 1249647"/>
              <a:gd name="connsiteY9" fmla="*/ 3277 h 936957"/>
              <a:gd name="connsiteX10" fmla="*/ 552450 w 1249647"/>
              <a:gd name="connsiteY10" fmla="*/ 41377 h 936957"/>
              <a:gd name="connsiteX11" fmla="*/ 247650 w 1249647"/>
              <a:gd name="connsiteY11" fmla="*/ 136627 h 936957"/>
              <a:gd name="connsiteX12" fmla="*/ 0 w 1249647"/>
              <a:gd name="connsiteY12" fmla="*/ 117577 h 936957"/>
              <a:gd name="connsiteX0" fmla="*/ 647700 w 1249647"/>
              <a:gd name="connsiteY0" fmla="*/ 879577 h 893716"/>
              <a:gd name="connsiteX1" fmla="*/ 889000 w 1249647"/>
              <a:gd name="connsiteY1" fmla="*/ 879577 h 893716"/>
              <a:gd name="connsiteX2" fmla="*/ 962025 w 1249647"/>
              <a:gd name="connsiteY2" fmla="*/ 860527 h 893716"/>
              <a:gd name="connsiteX3" fmla="*/ 1000125 w 1249647"/>
              <a:gd name="connsiteY3" fmla="*/ 565252 h 893716"/>
              <a:gd name="connsiteX4" fmla="*/ 1209675 w 1249647"/>
              <a:gd name="connsiteY4" fmla="*/ 384277 h 893716"/>
              <a:gd name="connsiteX5" fmla="*/ 1247775 w 1249647"/>
              <a:gd name="connsiteY5" fmla="*/ 193777 h 893716"/>
              <a:gd name="connsiteX6" fmla="*/ 1181100 w 1249647"/>
              <a:gd name="connsiteY6" fmla="*/ 98527 h 893716"/>
              <a:gd name="connsiteX7" fmla="*/ 942975 w 1249647"/>
              <a:gd name="connsiteY7" fmla="*/ 98527 h 893716"/>
              <a:gd name="connsiteX8" fmla="*/ 847725 w 1249647"/>
              <a:gd name="connsiteY8" fmla="*/ 12802 h 893716"/>
              <a:gd name="connsiteX9" fmla="*/ 685800 w 1249647"/>
              <a:gd name="connsiteY9" fmla="*/ 3277 h 893716"/>
              <a:gd name="connsiteX10" fmla="*/ 552450 w 1249647"/>
              <a:gd name="connsiteY10" fmla="*/ 41377 h 893716"/>
              <a:gd name="connsiteX11" fmla="*/ 247650 w 1249647"/>
              <a:gd name="connsiteY11" fmla="*/ 136627 h 893716"/>
              <a:gd name="connsiteX12" fmla="*/ 0 w 1249647"/>
              <a:gd name="connsiteY12" fmla="*/ 117577 h 893716"/>
              <a:gd name="connsiteX0" fmla="*/ 647700 w 1249647"/>
              <a:gd name="connsiteY0" fmla="*/ 879577 h 896586"/>
              <a:gd name="connsiteX1" fmla="*/ 889000 w 1249647"/>
              <a:gd name="connsiteY1" fmla="*/ 879577 h 896586"/>
              <a:gd name="connsiteX2" fmla="*/ 962025 w 1249647"/>
              <a:gd name="connsiteY2" fmla="*/ 797027 h 896586"/>
              <a:gd name="connsiteX3" fmla="*/ 1000125 w 1249647"/>
              <a:gd name="connsiteY3" fmla="*/ 565252 h 896586"/>
              <a:gd name="connsiteX4" fmla="*/ 1209675 w 1249647"/>
              <a:gd name="connsiteY4" fmla="*/ 384277 h 896586"/>
              <a:gd name="connsiteX5" fmla="*/ 1247775 w 1249647"/>
              <a:gd name="connsiteY5" fmla="*/ 193777 h 896586"/>
              <a:gd name="connsiteX6" fmla="*/ 1181100 w 1249647"/>
              <a:gd name="connsiteY6" fmla="*/ 98527 h 896586"/>
              <a:gd name="connsiteX7" fmla="*/ 942975 w 1249647"/>
              <a:gd name="connsiteY7" fmla="*/ 98527 h 896586"/>
              <a:gd name="connsiteX8" fmla="*/ 847725 w 1249647"/>
              <a:gd name="connsiteY8" fmla="*/ 12802 h 896586"/>
              <a:gd name="connsiteX9" fmla="*/ 685800 w 1249647"/>
              <a:gd name="connsiteY9" fmla="*/ 3277 h 896586"/>
              <a:gd name="connsiteX10" fmla="*/ 552450 w 1249647"/>
              <a:gd name="connsiteY10" fmla="*/ 41377 h 896586"/>
              <a:gd name="connsiteX11" fmla="*/ 247650 w 1249647"/>
              <a:gd name="connsiteY11" fmla="*/ 136627 h 896586"/>
              <a:gd name="connsiteX12" fmla="*/ 0 w 1249647"/>
              <a:gd name="connsiteY12" fmla="*/ 117577 h 896586"/>
              <a:gd name="connsiteX0" fmla="*/ 647700 w 1235324"/>
              <a:gd name="connsiteY0" fmla="*/ 879577 h 896586"/>
              <a:gd name="connsiteX1" fmla="*/ 889000 w 1235324"/>
              <a:gd name="connsiteY1" fmla="*/ 879577 h 896586"/>
              <a:gd name="connsiteX2" fmla="*/ 962025 w 1235324"/>
              <a:gd name="connsiteY2" fmla="*/ 797027 h 896586"/>
              <a:gd name="connsiteX3" fmla="*/ 1000125 w 1235324"/>
              <a:gd name="connsiteY3" fmla="*/ 565252 h 896586"/>
              <a:gd name="connsiteX4" fmla="*/ 1209675 w 1235324"/>
              <a:gd name="connsiteY4" fmla="*/ 384277 h 896586"/>
              <a:gd name="connsiteX5" fmla="*/ 1228725 w 1235324"/>
              <a:gd name="connsiteY5" fmla="*/ 244577 h 896586"/>
              <a:gd name="connsiteX6" fmla="*/ 1181100 w 1235324"/>
              <a:gd name="connsiteY6" fmla="*/ 98527 h 896586"/>
              <a:gd name="connsiteX7" fmla="*/ 942975 w 1235324"/>
              <a:gd name="connsiteY7" fmla="*/ 98527 h 896586"/>
              <a:gd name="connsiteX8" fmla="*/ 847725 w 1235324"/>
              <a:gd name="connsiteY8" fmla="*/ 12802 h 896586"/>
              <a:gd name="connsiteX9" fmla="*/ 685800 w 1235324"/>
              <a:gd name="connsiteY9" fmla="*/ 3277 h 896586"/>
              <a:gd name="connsiteX10" fmla="*/ 552450 w 1235324"/>
              <a:gd name="connsiteY10" fmla="*/ 41377 h 896586"/>
              <a:gd name="connsiteX11" fmla="*/ 247650 w 1235324"/>
              <a:gd name="connsiteY11" fmla="*/ 136627 h 896586"/>
              <a:gd name="connsiteX12" fmla="*/ 0 w 1235324"/>
              <a:gd name="connsiteY12" fmla="*/ 117577 h 896586"/>
              <a:gd name="connsiteX0" fmla="*/ 647700 w 1238307"/>
              <a:gd name="connsiteY0" fmla="*/ 879577 h 896586"/>
              <a:gd name="connsiteX1" fmla="*/ 889000 w 1238307"/>
              <a:gd name="connsiteY1" fmla="*/ 879577 h 896586"/>
              <a:gd name="connsiteX2" fmla="*/ 962025 w 1238307"/>
              <a:gd name="connsiteY2" fmla="*/ 797027 h 896586"/>
              <a:gd name="connsiteX3" fmla="*/ 1000125 w 1238307"/>
              <a:gd name="connsiteY3" fmla="*/ 565252 h 896586"/>
              <a:gd name="connsiteX4" fmla="*/ 1209675 w 1238307"/>
              <a:gd name="connsiteY4" fmla="*/ 384277 h 896586"/>
              <a:gd name="connsiteX5" fmla="*/ 1228725 w 1238307"/>
              <a:gd name="connsiteY5" fmla="*/ 244577 h 896586"/>
              <a:gd name="connsiteX6" fmla="*/ 1137086 w 1238307"/>
              <a:gd name="connsiteY6" fmla="*/ 125713 h 896586"/>
              <a:gd name="connsiteX7" fmla="*/ 1181100 w 1238307"/>
              <a:gd name="connsiteY7" fmla="*/ 98527 h 896586"/>
              <a:gd name="connsiteX8" fmla="*/ 942975 w 1238307"/>
              <a:gd name="connsiteY8" fmla="*/ 98527 h 896586"/>
              <a:gd name="connsiteX9" fmla="*/ 847725 w 1238307"/>
              <a:gd name="connsiteY9" fmla="*/ 12802 h 896586"/>
              <a:gd name="connsiteX10" fmla="*/ 685800 w 1238307"/>
              <a:gd name="connsiteY10" fmla="*/ 3277 h 896586"/>
              <a:gd name="connsiteX11" fmla="*/ 552450 w 1238307"/>
              <a:gd name="connsiteY11" fmla="*/ 41377 h 896586"/>
              <a:gd name="connsiteX12" fmla="*/ 247650 w 1238307"/>
              <a:gd name="connsiteY12" fmla="*/ 136627 h 896586"/>
              <a:gd name="connsiteX13" fmla="*/ 0 w 1238307"/>
              <a:gd name="connsiteY13" fmla="*/ 117577 h 896586"/>
              <a:gd name="connsiteX0" fmla="*/ 647700 w 1228249"/>
              <a:gd name="connsiteY0" fmla="*/ 879577 h 896586"/>
              <a:gd name="connsiteX1" fmla="*/ 889000 w 1228249"/>
              <a:gd name="connsiteY1" fmla="*/ 879577 h 896586"/>
              <a:gd name="connsiteX2" fmla="*/ 962025 w 1228249"/>
              <a:gd name="connsiteY2" fmla="*/ 797027 h 896586"/>
              <a:gd name="connsiteX3" fmla="*/ 1000125 w 1228249"/>
              <a:gd name="connsiteY3" fmla="*/ 565252 h 896586"/>
              <a:gd name="connsiteX4" fmla="*/ 1209675 w 1228249"/>
              <a:gd name="connsiteY4" fmla="*/ 384277 h 896586"/>
              <a:gd name="connsiteX5" fmla="*/ 1209675 w 1228249"/>
              <a:gd name="connsiteY5" fmla="*/ 263627 h 896586"/>
              <a:gd name="connsiteX6" fmla="*/ 1137086 w 1228249"/>
              <a:gd name="connsiteY6" fmla="*/ 125713 h 896586"/>
              <a:gd name="connsiteX7" fmla="*/ 1181100 w 1228249"/>
              <a:gd name="connsiteY7" fmla="*/ 98527 h 896586"/>
              <a:gd name="connsiteX8" fmla="*/ 942975 w 1228249"/>
              <a:gd name="connsiteY8" fmla="*/ 98527 h 896586"/>
              <a:gd name="connsiteX9" fmla="*/ 847725 w 1228249"/>
              <a:gd name="connsiteY9" fmla="*/ 12802 h 896586"/>
              <a:gd name="connsiteX10" fmla="*/ 685800 w 1228249"/>
              <a:gd name="connsiteY10" fmla="*/ 3277 h 896586"/>
              <a:gd name="connsiteX11" fmla="*/ 552450 w 1228249"/>
              <a:gd name="connsiteY11" fmla="*/ 41377 h 896586"/>
              <a:gd name="connsiteX12" fmla="*/ 247650 w 1228249"/>
              <a:gd name="connsiteY12" fmla="*/ 136627 h 896586"/>
              <a:gd name="connsiteX13" fmla="*/ 0 w 1228249"/>
              <a:gd name="connsiteY13" fmla="*/ 117577 h 896586"/>
              <a:gd name="connsiteX0" fmla="*/ 647700 w 1228249"/>
              <a:gd name="connsiteY0" fmla="*/ 879577 h 896586"/>
              <a:gd name="connsiteX1" fmla="*/ 889000 w 1228249"/>
              <a:gd name="connsiteY1" fmla="*/ 879577 h 896586"/>
              <a:gd name="connsiteX2" fmla="*/ 962025 w 1228249"/>
              <a:gd name="connsiteY2" fmla="*/ 797027 h 896586"/>
              <a:gd name="connsiteX3" fmla="*/ 1000125 w 1228249"/>
              <a:gd name="connsiteY3" fmla="*/ 565252 h 896586"/>
              <a:gd name="connsiteX4" fmla="*/ 1209675 w 1228249"/>
              <a:gd name="connsiteY4" fmla="*/ 384277 h 896586"/>
              <a:gd name="connsiteX5" fmla="*/ 1209675 w 1228249"/>
              <a:gd name="connsiteY5" fmla="*/ 263627 h 896586"/>
              <a:gd name="connsiteX6" fmla="*/ 1137086 w 1228249"/>
              <a:gd name="connsiteY6" fmla="*/ 125713 h 896586"/>
              <a:gd name="connsiteX7" fmla="*/ 1066800 w 1228249"/>
              <a:gd name="connsiteY7" fmla="*/ 104877 h 896586"/>
              <a:gd name="connsiteX8" fmla="*/ 942975 w 1228249"/>
              <a:gd name="connsiteY8" fmla="*/ 98527 h 896586"/>
              <a:gd name="connsiteX9" fmla="*/ 847725 w 1228249"/>
              <a:gd name="connsiteY9" fmla="*/ 12802 h 896586"/>
              <a:gd name="connsiteX10" fmla="*/ 685800 w 1228249"/>
              <a:gd name="connsiteY10" fmla="*/ 3277 h 896586"/>
              <a:gd name="connsiteX11" fmla="*/ 552450 w 1228249"/>
              <a:gd name="connsiteY11" fmla="*/ 41377 h 896586"/>
              <a:gd name="connsiteX12" fmla="*/ 247650 w 1228249"/>
              <a:gd name="connsiteY12" fmla="*/ 136627 h 896586"/>
              <a:gd name="connsiteX13" fmla="*/ 0 w 1228249"/>
              <a:gd name="connsiteY13" fmla="*/ 117577 h 896586"/>
              <a:gd name="connsiteX0" fmla="*/ 647700 w 1228249"/>
              <a:gd name="connsiteY0" fmla="*/ 880917 h 897926"/>
              <a:gd name="connsiteX1" fmla="*/ 889000 w 1228249"/>
              <a:gd name="connsiteY1" fmla="*/ 880917 h 897926"/>
              <a:gd name="connsiteX2" fmla="*/ 962025 w 1228249"/>
              <a:gd name="connsiteY2" fmla="*/ 798367 h 897926"/>
              <a:gd name="connsiteX3" fmla="*/ 1000125 w 1228249"/>
              <a:gd name="connsiteY3" fmla="*/ 566592 h 897926"/>
              <a:gd name="connsiteX4" fmla="*/ 1209675 w 1228249"/>
              <a:gd name="connsiteY4" fmla="*/ 385617 h 897926"/>
              <a:gd name="connsiteX5" fmla="*/ 1209675 w 1228249"/>
              <a:gd name="connsiteY5" fmla="*/ 264967 h 897926"/>
              <a:gd name="connsiteX6" fmla="*/ 1137086 w 1228249"/>
              <a:gd name="connsiteY6" fmla="*/ 127053 h 897926"/>
              <a:gd name="connsiteX7" fmla="*/ 1066800 w 1228249"/>
              <a:gd name="connsiteY7" fmla="*/ 106217 h 897926"/>
              <a:gd name="connsiteX8" fmla="*/ 911225 w 1228249"/>
              <a:gd name="connsiteY8" fmla="*/ 125267 h 897926"/>
              <a:gd name="connsiteX9" fmla="*/ 847725 w 1228249"/>
              <a:gd name="connsiteY9" fmla="*/ 14142 h 897926"/>
              <a:gd name="connsiteX10" fmla="*/ 685800 w 1228249"/>
              <a:gd name="connsiteY10" fmla="*/ 4617 h 897926"/>
              <a:gd name="connsiteX11" fmla="*/ 552450 w 1228249"/>
              <a:gd name="connsiteY11" fmla="*/ 42717 h 897926"/>
              <a:gd name="connsiteX12" fmla="*/ 247650 w 1228249"/>
              <a:gd name="connsiteY12" fmla="*/ 137967 h 897926"/>
              <a:gd name="connsiteX13" fmla="*/ 0 w 1228249"/>
              <a:gd name="connsiteY13" fmla="*/ 118917 h 897926"/>
              <a:gd name="connsiteX0" fmla="*/ 647700 w 1228249"/>
              <a:gd name="connsiteY0" fmla="*/ 880917 h 897926"/>
              <a:gd name="connsiteX1" fmla="*/ 889000 w 1228249"/>
              <a:gd name="connsiteY1" fmla="*/ 880917 h 897926"/>
              <a:gd name="connsiteX2" fmla="*/ 962025 w 1228249"/>
              <a:gd name="connsiteY2" fmla="*/ 798367 h 897926"/>
              <a:gd name="connsiteX3" fmla="*/ 1000125 w 1228249"/>
              <a:gd name="connsiteY3" fmla="*/ 566592 h 897926"/>
              <a:gd name="connsiteX4" fmla="*/ 1209675 w 1228249"/>
              <a:gd name="connsiteY4" fmla="*/ 385617 h 897926"/>
              <a:gd name="connsiteX5" fmla="*/ 1209675 w 1228249"/>
              <a:gd name="connsiteY5" fmla="*/ 264967 h 897926"/>
              <a:gd name="connsiteX6" fmla="*/ 1137086 w 1228249"/>
              <a:gd name="connsiteY6" fmla="*/ 127053 h 897926"/>
              <a:gd name="connsiteX7" fmla="*/ 1066800 w 1228249"/>
              <a:gd name="connsiteY7" fmla="*/ 106217 h 897926"/>
              <a:gd name="connsiteX8" fmla="*/ 911225 w 1228249"/>
              <a:gd name="connsiteY8" fmla="*/ 125267 h 897926"/>
              <a:gd name="connsiteX9" fmla="*/ 809625 w 1228249"/>
              <a:gd name="connsiteY9" fmla="*/ 14142 h 897926"/>
              <a:gd name="connsiteX10" fmla="*/ 685800 w 1228249"/>
              <a:gd name="connsiteY10" fmla="*/ 4617 h 897926"/>
              <a:gd name="connsiteX11" fmla="*/ 552450 w 1228249"/>
              <a:gd name="connsiteY11" fmla="*/ 42717 h 897926"/>
              <a:gd name="connsiteX12" fmla="*/ 247650 w 1228249"/>
              <a:gd name="connsiteY12" fmla="*/ 137967 h 897926"/>
              <a:gd name="connsiteX13" fmla="*/ 0 w 1228249"/>
              <a:gd name="connsiteY13" fmla="*/ 118917 h 897926"/>
              <a:gd name="connsiteX0" fmla="*/ 647700 w 1209858"/>
              <a:gd name="connsiteY0" fmla="*/ 880917 h 897926"/>
              <a:gd name="connsiteX1" fmla="*/ 889000 w 1209858"/>
              <a:gd name="connsiteY1" fmla="*/ 880917 h 897926"/>
              <a:gd name="connsiteX2" fmla="*/ 962025 w 1209858"/>
              <a:gd name="connsiteY2" fmla="*/ 798367 h 897926"/>
              <a:gd name="connsiteX3" fmla="*/ 1000125 w 1209858"/>
              <a:gd name="connsiteY3" fmla="*/ 566592 h 897926"/>
              <a:gd name="connsiteX4" fmla="*/ 1152525 w 1209858"/>
              <a:gd name="connsiteY4" fmla="*/ 379267 h 897926"/>
              <a:gd name="connsiteX5" fmla="*/ 1209675 w 1209858"/>
              <a:gd name="connsiteY5" fmla="*/ 264967 h 897926"/>
              <a:gd name="connsiteX6" fmla="*/ 1137086 w 1209858"/>
              <a:gd name="connsiteY6" fmla="*/ 127053 h 897926"/>
              <a:gd name="connsiteX7" fmla="*/ 1066800 w 1209858"/>
              <a:gd name="connsiteY7" fmla="*/ 106217 h 897926"/>
              <a:gd name="connsiteX8" fmla="*/ 911225 w 1209858"/>
              <a:gd name="connsiteY8" fmla="*/ 125267 h 897926"/>
              <a:gd name="connsiteX9" fmla="*/ 809625 w 1209858"/>
              <a:gd name="connsiteY9" fmla="*/ 14142 h 897926"/>
              <a:gd name="connsiteX10" fmla="*/ 685800 w 1209858"/>
              <a:gd name="connsiteY10" fmla="*/ 4617 h 897926"/>
              <a:gd name="connsiteX11" fmla="*/ 552450 w 1209858"/>
              <a:gd name="connsiteY11" fmla="*/ 42717 h 897926"/>
              <a:gd name="connsiteX12" fmla="*/ 247650 w 1209858"/>
              <a:gd name="connsiteY12" fmla="*/ 137967 h 897926"/>
              <a:gd name="connsiteX13" fmla="*/ 0 w 1209858"/>
              <a:gd name="connsiteY13" fmla="*/ 118917 h 897926"/>
              <a:gd name="connsiteX0" fmla="*/ 647700 w 1170159"/>
              <a:gd name="connsiteY0" fmla="*/ 880917 h 897926"/>
              <a:gd name="connsiteX1" fmla="*/ 889000 w 1170159"/>
              <a:gd name="connsiteY1" fmla="*/ 880917 h 897926"/>
              <a:gd name="connsiteX2" fmla="*/ 962025 w 1170159"/>
              <a:gd name="connsiteY2" fmla="*/ 798367 h 897926"/>
              <a:gd name="connsiteX3" fmla="*/ 1000125 w 1170159"/>
              <a:gd name="connsiteY3" fmla="*/ 566592 h 897926"/>
              <a:gd name="connsiteX4" fmla="*/ 1152525 w 1170159"/>
              <a:gd name="connsiteY4" fmla="*/ 379267 h 897926"/>
              <a:gd name="connsiteX5" fmla="*/ 1165225 w 1170159"/>
              <a:gd name="connsiteY5" fmla="*/ 264967 h 897926"/>
              <a:gd name="connsiteX6" fmla="*/ 1137086 w 1170159"/>
              <a:gd name="connsiteY6" fmla="*/ 127053 h 897926"/>
              <a:gd name="connsiteX7" fmla="*/ 1066800 w 1170159"/>
              <a:gd name="connsiteY7" fmla="*/ 106217 h 897926"/>
              <a:gd name="connsiteX8" fmla="*/ 911225 w 1170159"/>
              <a:gd name="connsiteY8" fmla="*/ 125267 h 897926"/>
              <a:gd name="connsiteX9" fmla="*/ 809625 w 1170159"/>
              <a:gd name="connsiteY9" fmla="*/ 14142 h 897926"/>
              <a:gd name="connsiteX10" fmla="*/ 685800 w 1170159"/>
              <a:gd name="connsiteY10" fmla="*/ 4617 h 897926"/>
              <a:gd name="connsiteX11" fmla="*/ 552450 w 1170159"/>
              <a:gd name="connsiteY11" fmla="*/ 42717 h 897926"/>
              <a:gd name="connsiteX12" fmla="*/ 247650 w 1170159"/>
              <a:gd name="connsiteY12" fmla="*/ 137967 h 897926"/>
              <a:gd name="connsiteX13" fmla="*/ 0 w 1170159"/>
              <a:gd name="connsiteY13" fmla="*/ 118917 h 897926"/>
              <a:gd name="connsiteX0" fmla="*/ 647700 w 1172233"/>
              <a:gd name="connsiteY0" fmla="*/ 880917 h 897926"/>
              <a:gd name="connsiteX1" fmla="*/ 889000 w 1172233"/>
              <a:gd name="connsiteY1" fmla="*/ 880917 h 897926"/>
              <a:gd name="connsiteX2" fmla="*/ 962025 w 1172233"/>
              <a:gd name="connsiteY2" fmla="*/ 798367 h 897926"/>
              <a:gd name="connsiteX3" fmla="*/ 1000125 w 1172233"/>
              <a:gd name="connsiteY3" fmla="*/ 566592 h 897926"/>
              <a:gd name="connsiteX4" fmla="*/ 1152525 w 1172233"/>
              <a:gd name="connsiteY4" fmla="*/ 379267 h 897926"/>
              <a:gd name="connsiteX5" fmla="*/ 1165225 w 1172233"/>
              <a:gd name="connsiteY5" fmla="*/ 264967 h 897926"/>
              <a:gd name="connsiteX6" fmla="*/ 1105336 w 1172233"/>
              <a:gd name="connsiteY6" fmla="*/ 146103 h 897926"/>
              <a:gd name="connsiteX7" fmla="*/ 1066800 w 1172233"/>
              <a:gd name="connsiteY7" fmla="*/ 106217 h 897926"/>
              <a:gd name="connsiteX8" fmla="*/ 911225 w 1172233"/>
              <a:gd name="connsiteY8" fmla="*/ 125267 h 897926"/>
              <a:gd name="connsiteX9" fmla="*/ 809625 w 1172233"/>
              <a:gd name="connsiteY9" fmla="*/ 14142 h 897926"/>
              <a:gd name="connsiteX10" fmla="*/ 685800 w 1172233"/>
              <a:gd name="connsiteY10" fmla="*/ 4617 h 897926"/>
              <a:gd name="connsiteX11" fmla="*/ 552450 w 1172233"/>
              <a:gd name="connsiteY11" fmla="*/ 42717 h 897926"/>
              <a:gd name="connsiteX12" fmla="*/ 247650 w 1172233"/>
              <a:gd name="connsiteY12" fmla="*/ 137967 h 897926"/>
              <a:gd name="connsiteX13" fmla="*/ 0 w 1172233"/>
              <a:gd name="connsiteY13" fmla="*/ 118917 h 897926"/>
              <a:gd name="connsiteX0" fmla="*/ 647700 w 1172233"/>
              <a:gd name="connsiteY0" fmla="*/ 880917 h 897926"/>
              <a:gd name="connsiteX1" fmla="*/ 889000 w 1172233"/>
              <a:gd name="connsiteY1" fmla="*/ 880917 h 897926"/>
              <a:gd name="connsiteX2" fmla="*/ 962025 w 1172233"/>
              <a:gd name="connsiteY2" fmla="*/ 798367 h 897926"/>
              <a:gd name="connsiteX3" fmla="*/ 1000125 w 1172233"/>
              <a:gd name="connsiteY3" fmla="*/ 566592 h 897926"/>
              <a:gd name="connsiteX4" fmla="*/ 1152525 w 1172233"/>
              <a:gd name="connsiteY4" fmla="*/ 379267 h 897926"/>
              <a:gd name="connsiteX5" fmla="*/ 1165225 w 1172233"/>
              <a:gd name="connsiteY5" fmla="*/ 264967 h 897926"/>
              <a:gd name="connsiteX6" fmla="*/ 1105336 w 1172233"/>
              <a:gd name="connsiteY6" fmla="*/ 146103 h 897926"/>
              <a:gd name="connsiteX7" fmla="*/ 1022350 w 1172233"/>
              <a:gd name="connsiteY7" fmla="*/ 118917 h 897926"/>
              <a:gd name="connsiteX8" fmla="*/ 911225 w 1172233"/>
              <a:gd name="connsiteY8" fmla="*/ 125267 h 897926"/>
              <a:gd name="connsiteX9" fmla="*/ 809625 w 1172233"/>
              <a:gd name="connsiteY9" fmla="*/ 14142 h 897926"/>
              <a:gd name="connsiteX10" fmla="*/ 685800 w 1172233"/>
              <a:gd name="connsiteY10" fmla="*/ 4617 h 897926"/>
              <a:gd name="connsiteX11" fmla="*/ 552450 w 1172233"/>
              <a:gd name="connsiteY11" fmla="*/ 42717 h 897926"/>
              <a:gd name="connsiteX12" fmla="*/ 247650 w 1172233"/>
              <a:gd name="connsiteY12" fmla="*/ 137967 h 897926"/>
              <a:gd name="connsiteX13" fmla="*/ 0 w 1172233"/>
              <a:gd name="connsiteY13" fmla="*/ 118917 h 897926"/>
              <a:gd name="connsiteX0" fmla="*/ 647700 w 1174525"/>
              <a:gd name="connsiteY0" fmla="*/ 880917 h 897926"/>
              <a:gd name="connsiteX1" fmla="*/ 889000 w 1174525"/>
              <a:gd name="connsiteY1" fmla="*/ 880917 h 897926"/>
              <a:gd name="connsiteX2" fmla="*/ 962025 w 1174525"/>
              <a:gd name="connsiteY2" fmla="*/ 798367 h 897926"/>
              <a:gd name="connsiteX3" fmla="*/ 962025 w 1174525"/>
              <a:gd name="connsiteY3" fmla="*/ 528492 h 897926"/>
              <a:gd name="connsiteX4" fmla="*/ 1152525 w 1174525"/>
              <a:gd name="connsiteY4" fmla="*/ 379267 h 897926"/>
              <a:gd name="connsiteX5" fmla="*/ 1165225 w 1174525"/>
              <a:gd name="connsiteY5" fmla="*/ 264967 h 897926"/>
              <a:gd name="connsiteX6" fmla="*/ 1105336 w 1174525"/>
              <a:gd name="connsiteY6" fmla="*/ 146103 h 897926"/>
              <a:gd name="connsiteX7" fmla="*/ 1022350 w 1174525"/>
              <a:gd name="connsiteY7" fmla="*/ 118917 h 897926"/>
              <a:gd name="connsiteX8" fmla="*/ 911225 w 1174525"/>
              <a:gd name="connsiteY8" fmla="*/ 125267 h 897926"/>
              <a:gd name="connsiteX9" fmla="*/ 809625 w 1174525"/>
              <a:gd name="connsiteY9" fmla="*/ 14142 h 897926"/>
              <a:gd name="connsiteX10" fmla="*/ 685800 w 1174525"/>
              <a:gd name="connsiteY10" fmla="*/ 4617 h 897926"/>
              <a:gd name="connsiteX11" fmla="*/ 552450 w 1174525"/>
              <a:gd name="connsiteY11" fmla="*/ 42717 h 897926"/>
              <a:gd name="connsiteX12" fmla="*/ 247650 w 1174525"/>
              <a:gd name="connsiteY12" fmla="*/ 137967 h 897926"/>
              <a:gd name="connsiteX13" fmla="*/ 0 w 1174525"/>
              <a:gd name="connsiteY13" fmla="*/ 118917 h 89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4525" h="897926">
                <a:moveTo>
                  <a:pt x="647700" y="880917"/>
                </a:moveTo>
                <a:cubicBezTo>
                  <a:pt x="726281" y="911079"/>
                  <a:pt x="836613" y="894675"/>
                  <a:pt x="889000" y="880917"/>
                </a:cubicBezTo>
                <a:cubicBezTo>
                  <a:pt x="941387" y="867159"/>
                  <a:pt x="949854" y="857104"/>
                  <a:pt x="962025" y="798367"/>
                </a:cubicBezTo>
                <a:cubicBezTo>
                  <a:pt x="974196" y="739630"/>
                  <a:pt x="930275" y="598342"/>
                  <a:pt x="962025" y="528492"/>
                </a:cubicBezTo>
                <a:cubicBezTo>
                  <a:pt x="993775" y="458642"/>
                  <a:pt x="1118658" y="423188"/>
                  <a:pt x="1152525" y="379267"/>
                </a:cubicBezTo>
                <a:cubicBezTo>
                  <a:pt x="1186392" y="335346"/>
                  <a:pt x="1173090" y="303828"/>
                  <a:pt x="1165225" y="264967"/>
                </a:cubicBezTo>
                <a:cubicBezTo>
                  <a:pt x="1157360" y="226106"/>
                  <a:pt x="1113273" y="170445"/>
                  <a:pt x="1105336" y="146103"/>
                </a:cubicBezTo>
                <a:cubicBezTo>
                  <a:pt x="1097399" y="121761"/>
                  <a:pt x="1054702" y="122390"/>
                  <a:pt x="1022350" y="118917"/>
                </a:cubicBezTo>
                <a:cubicBezTo>
                  <a:pt x="989998" y="115444"/>
                  <a:pt x="946679" y="142729"/>
                  <a:pt x="911225" y="125267"/>
                </a:cubicBezTo>
                <a:cubicBezTo>
                  <a:pt x="875771" y="107805"/>
                  <a:pt x="847196" y="34250"/>
                  <a:pt x="809625" y="14142"/>
                </a:cubicBezTo>
                <a:cubicBezTo>
                  <a:pt x="772054" y="-5966"/>
                  <a:pt x="728663" y="-146"/>
                  <a:pt x="685800" y="4617"/>
                </a:cubicBezTo>
                <a:cubicBezTo>
                  <a:pt x="642938" y="9380"/>
                  <a:pt x="552450" y="42717"/>
                  <a:pt x="552450" y="42717"/>
                </a:cubicBezTo>
                <a:cubicBezTo>
                  <a:pt x="479425" y="64942"/>
                  <a:pt x="339725" y="125267"/>
                  <a:pt x="247650" y="137967"/>
                </a:cubicBezTo>
                <a:cubicBezTo>
                  <a:pt x="155575" y="150667"/>
                  <a:pt x="38100" y="118917"/>
                  <a:pt x="0" y="118917"/>
                </a:cubicBezTo>
              </a:path>
            </a:pathLst>
          </a:custGeom>
          <a:noFill/>
          <a:ln w="47625">
            <a:solidFill>
              <a:schemeClr val="accent1">
                <a:lumMod val="75000"/>
              </a:schemeClr>
            </a:solidFill>
            <a:tailEnd type="triangle"/>
          </a:ln>
          <a:effectLst/>
        </p:spPr>
        <p:txBody>
          <a:bodyPr rtlCol="0" anchor="ctr"/>
          <a:lstStyle/>
          <a:p>
            <a:pPr algn="ctr"/>
            <a:endParaRPr lang="pt-BR"/>
          </a:p>
        </p:txBody>
      </p:sp>
      <p:sp>
        <p:nvSpPr>
          <p:cNvPr id="76" name="Elipse 75"/>
          <p:cNvSpPr/>
          <p:nvPr/>
        </p:nvSpPr>
        <p:spPr>
          <a:xfrm>
            <a:off x="3643615" y="5050206"/>
            <a:ext cx="215266" cy="215266"/>
          </a:xfrm>
          <a:prstGeom prst="ellipse">
            <a:avLst/>
          </a:prstGeom>
          <a:solidFill>
            <a:srgbClr val="FFC000"/>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1" name="Texto explicativo retangular 90"/>
          <p:cNvSpPr/>
          <p:nvPr/>
        </p:nvSpPr>
        <p:spPr>
          <a:xfrm>
            <a:off x="271686" y="3442844"/>
            <a:ext cx="1611693" cy="2643167"/>
          </a:xfrm>
          <a:prstGeom prst="wedgeRectCallout">
            <a:avLst>
              <a:gd name="adj1" fmla="val 86637"/>
              <a:gd name="adj2" fmla="val -28889"/>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b="1" dirty="0"/>
              <a:t>Hub-</a:t>
            </a:r>
            <a:r>
              <a:rPr lang="pt-BR" sz="1600" b="1" dirty="0" err="1"/>
              <a:t>and</a:t>
            </a:r>
            <a:r>
              <a:rPr lang="pt-BR" sz="1600" b="1" dirty="0"/>
              <a:t>-</a:t>
            </a:r>
            <a:r>
              <a:rPr lang="pt-BR" sz="1600" b="1" dirty="0" err="1"/>
              <a:t>Spoke</a:t>
            </a:r>
            <a:endParaRPr lang="pt-BR" sz="1600" b="1" dirty="0"/>
          </a:p>
          <a:p>
            <a:pPr algn="l">
              <a:spcAft>
                <a:spcPts val="600"/>
              </a:spcAft>
            </a:pPr>
            <a:r>
              <a:rPr lang="pt-BR" sz="1600" dirty="0">
                <a:solidFill>
                  <a:schemeClr val="tx1"/>
                </a:solidFill>
              </a:rPr>
              <a:t>Interface entre linhas </a:t>
            </a:r>
            <a:r>
              <a:rPr lang="pt-BR" sz="1600" dirty="0" err="1">
                <a:solidFill>
                  <a:schemeClr val="tx1"/>
                </a:solidFill>
              </a:rPr>
              <a:t>feeder</a:t>
            </a:r>
            <a:r>
              <a:rPr lang="pt-BR" sz="1600" dirty="0">
                <a:solidFill>
                  <a:schemeClr val="tx1"/>
                </a:solidFill>
              </a:rPr>
              <a:t> de curta distância ou cabotagem que ligam as redes regionais e  as linhas principais</a:t>
            </a:r>
          </a:p>
        </p:txBody>
      </p:sp>
      <p:sp>
        <p:nvSpPr>
          <p:cNvPr id="5" name="CaixaDeTexto 4"/>
          <p:cNvSpPr txBox="1"/>
          <p:nvPr/>
        </p:nvSpPr>
        <p:spPr>
          <a:xfrm>
            <a:off x="3751248" y="764704"/>
            <a:ext cx="6151577" cy="3312368"/>
          </a:xfrm>
          <a:prstGeom prst="rect">
            <a:avLst/>
          </a:prstGeom>
          <a:noFill/>
          <a:ln>
            <a:noFill/>
          </a:ln>
        </p:spPr>
        <p:txBody>
          <a:bodyPr wrap="square" lIns="72000" tIns="36000" rIns="72000" bIns="36000" rtlCol="0" anchor="t">
            <a:noAutofit/>
          </a:bodyPr>
          <a:lstStyle/>
          <a:p>
            <a:pPr marL="285750" indent="-285750">
              <a:spcAft>
                <a:spcPts val="600"/>
              </a:spcAft>
              <a:buFont typeface="Arial" panose="020B0604020202020204" pitchFamily="34" charset="0"/>
              <a:buChar char="•"/>
            </a:pPr>
            <a:r>
              <a:rPr lang="pt-BR" sz="1600" dirty="0"/>
              <a:t>Navios maiores não tem acesso a todos os portos devido a restrições de calado ou tempo de atendimento no schedule</a:t>
            </a:r>
          </a:p>
          <a:p>
            <a:pPr marL="285750" indent="-285750">
              <a:spcAft>
                <a:spcPts val="600"/>
              </a:spcAft>
              <a:buFont typeface="Arial" panose="020B0604020202020204" pitchFamily="34" charset="0"/>
              <a:buChar char="•"/>
            </a:pPr>
            <a:r>
              <a:rPr lang="pt-BR" sz="1600" dirty="0"/>
              <a:t>Distribuição é feita por navios </a:t>
            </a:r>
            <a:r>
              <a:rPr lang="pt-BR" sz="1600" dirty="0" err="1"/>
              <a:t>feeder</a:t>
            </a:r>
            <a:r>
              <a:rPr lang="pt-BR" sz="1600" dirty="0"/>
              <a:t> ou de cabotagem, em serviço dedicado</a:t>
            </a:r>
          </a:p>
          <a:p>
            <a:pPr marL="285750" indent="-285750">
              <a:spcAft>
                <a:spcPts val="600"/>
              </a:spcAft>
              <a:buFont typeface="Arial" panose="020B0604020202020204" pitchFamily="34" charset="0"/>
              <a:buChar char="•"/>
            </a:pPr>
            <a:r>
              <a:rPr lang="pt-BR" sz="1600" b="1" dirty="0"/>
              <a:t>Impactos para o terminal:</a:t>
            </a:r>
          </a:p>
          <a:p>
            <a:pPr marL="742950" lvl="1" indent="-285750">
              <a:spcAft>
                <a:spcPts val="600"/>
              </a:spcAft>
              <a:buFont typeface="Arial" panose="020B0604020202020204" pitchFamily="34" charset="0"/>
              <a:buChar char="•"/>
            </a:pPr>
            <a:r>
              <a:rPr lang="pt-BR" sz="1600" b="1" dirty="0"/>
              <a:t>Receitas com transbordo (in/out) </a:t>
            </a:r>
            <a:r>
              <a:rPr lang="pt-BR" sz="1600" dirty="0"/>
              <a:t>são baixas em comparação com cargas de longo curso</a:t>
            </a:r>
          </a:p>
          <a:p>
            <a:pPr marL="742950" lvl="1" indent="-285750">
              <a:spcAft>
                <a:spcPts val="600"/>
              </a:spcAft>
              <a:buFont typeface="Arial" panose="020B0604020202020204" pitchFamily="34" charset="0"/>
              <a:buChar char="•"/>
            </a:pPr>
            <a:r>
              <a:rPr lang="pt-BR" sz="1600" dirty="0"/>
              <a:t>Num cenário de restrição de capacidade, transbordo ocupa espaço valioso e não “paga” armazenagem, por outro lado viabiliza novos portos dedicados</a:t>
            </a:r>
          </a:p>
        </p:txBody>
      </p:sp>
      <p:pic>
        <p:nvPicPr>
          <p:cNvPr id="696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689" b="12502"/>
          <a:stretch/>
        </p:blipFill>
        <p:spPr bwMode="auto">
          <a:xfrm>
            <a:off x="4443431" y="3926710"/>
            <a:ext cx="5333311" cy="281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4952206" y="6381328"/>
            <a:ext cx="4392488" cy="360040"/>
          </a:xfrm>
          <a:prstGeom prst="rect">
            <a:avLst/>
          </a:prstGeom>
          <a:noFill/>
          <a:ln>
            <a:noFill/>
          </a:ln>
        </p:spPr>
        <p:txBody>
          <a:bodyPr wrap="square" lIns="72000" tIns="36000" rIns="72000" bIns="36000" rtlCol="0" anchor="t">
            <a:noAutofit/>
          </a:bodyPr>
          <a:lstStyle/>
          <a:p>
            <a:pPr algn="ctr">
              <a:spcAft>
                <a:spcPts val="600"/>
              </a:spcAft>
            </a:pPr>
            <a:r>
              <a:rPr lang="pt-BR" sz="1600" b="1" dirty="0">
                <a:solidFill>
                  <a:schemeClr val="bg1"/>
                </a:solidFill>
              </a:rPr>
              <a:t>Porto de Itapoá/SC - Hamburg </a:t>
            </a:r>
            <a:r>
              <a:rPr lang="pt-BR" sz="1600" b="1" dirty="0" err="1">
                <a:solidFill>
                  <a:schemeClr val="bg1"/>
                </a:solidFill>
              </a:rPr>
              <a:t>Sud</a:t>
            </a:r>
            <a:r>
              <a:rPr lang="pt-BR" sz="1600" b="1" dirty="0">
                <a:solidFill>
                  <a:schemeClr val="bg1"/>
                </a:solidFill>
              </a:rPr>
              <a:t>/Aliança</a:t>
            </a:r>
          </a:p>
        </p:txBody>
      </p:sp>
      <p:sp>
        <p:nvSpPr>
          <p:cNvPr id="66" name="Estrela de 32 pontas 65"/>
          <p:cNvSpPr/>
          <p:nvPr/>
        </p:nvSpPr>
        <p:spPr>
          <a:xfrm>
            <a:off x="3437215" y="1834542"/>
            <a:ext cx="596252" cy="513817"/>
          </a:xfrm>
          <a:prstGeom prst="star32">
            <a:avLst/>
          </a:prstGeom>
          <a:solidFill>
            <a:schemeClr val="accent6">
              <a:lumMod val="75000"/>
            </a:schemeClr>
          </a:soli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9" name="Espaço Reservado para Número de Slide 8"/>
          <p:cNvSpPr>
            <a:spLocks noGrp="1"/>
          </p:cNvSpPr>
          <p:nvPr>
            <p:ph type="sldNum" sz="quarter" idx="10"/>
          </p:nvPr>
        </p:nvSpPr>
        <p:spPr/>
        <p:txBody>
          <a:bodyPr/>
          <a:lstStyle/>
          <a:p>
            <a:pPr>
              <a:defRPr/>
            </a:pPr>
            <a:fld id="{B66251D2-9488-44CD-87B4-F793A73C4A01}" type="slidenum">
              <a:rPr lang="pt-BR" noProof="0" smtClean="0"/>
              <a:pPr>
                <a:defRPr/>
              </a:pPr>
              <a:t>57</a:t>
            </a:fld>
            <a:endParaRPr lang="pt-BR" sz="600" noProof="0"/>
          </a:p>
        </p:txBody>
      </p:sp>
      <p:sp>
        <p:nvSpPr>
          <p:cNvPr id="40" name="Retângulo 39">
            <a:extLst>
              <a:ext uri="{FF2B5EF4-FFF2-40B4-BE49-F238E27FC236}">
                <a16:creationId xmlns:a16="http://schemas.microsoft.com/office/drawing/2014/main" id="{6782421B-F687-4500-A403-5F3A6A933123}"/>
              </a:ext>
            </a:extLst>
          </p:cNvPr>
          <p:cNvSpPr/>
          <p:nvPr/>
        </p:nvSpPr>
        <p:spPr>
          <a:xfrm>
            <a:off x="9006459" y="1732776"/>
            <a:ext cx="749805" cy="399889"/>
          </a:xfrm>
          <a:prstGeom prst="rect">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Tree>
    <p:extLst>
      <p:ext uri="{BB962C8B-B14F-4D97-AF65-F5344CB8AC3E}">
        <p14:creationId xmlns:p14="http://schemas.microsoft.com/office/powerpoint/2010/main" val="654980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38F298ED-3937-4CC0-8638-C52C971E9010}"/>
              </a:ext>
            </a:extLst>
          </p:cNvPr>
          <p:cNvSpPr>
            <a:spLocks noGrp="1"/>
          </p:cNvSpPr>
          <p:nvPr>
            <p:ph type="body" sz="quarter" idx="11"/>
          </p:nvPr>
        </p:nvSpPr>
        <p:spPr/>
        <p:txBody>
          <a:bodyPr/>
          <a:lstStyle/>
          <a:p>
            <a:r>
              <a:rPr lang="pt-BR" dirty="0"/>
              <a:t>Abril | 2019</a:t>
            </a:r>
          </a:p>
        </p:txBody>
      </p:sp>
      <p:sp>
        <p:nvSpPr>
          <p:cNvPr id="3" name="Subtítulo 2">
            <a:extLst>
              <a:ext uri="{FF2B5EF4-FFF2-40B4-BE49-F238E27FC236}">
                <a16:creationId xmlns:a16="http://schemas.microsoft.com/office/drawing/2014/main" id="{FED673BC-7AEA-4E4A-A7DB-6BE57ADB2545}"/>
              </a:ext>
            </a:extLst>
          </p:cNvPr>
          <p:cNvSpPr>
            <a:spLocks noGrp="1"/>
          </p:cNvSpPr>
          <p:nvPr>
            <p:ph type="subTitle" idx="1"/>
          </p:nvPr>
        </p:nvSpPr>
        <p:spPr/>
        <p:txBody>
          <a:bodyPr/>
          <a:lstStyle/>
          <a:p>
            <a:r>
              <a:rPr lang="pt-BR" dirty="0"/>
              <a:t>Material para discussão</a:t>
            </a:r>
          </a:p>
        </p:txBody>
      </p:sp>
      <p:sp>
        <p:nvSpPr>
          <p:cNvPr id="4" name="Espaço Reservado para Texto 3">
            <a:extLst>
              <a:ext uri="{FF2B5EF4-FFF2-40B4-BE49-F238E27FC236}">
                <a16:creationId xmlns:a16="http://schemas.microsoft.com/office/drawing/2014/main" id="{FBC76D19-97EF-4A05-A1D7-1743D84CB8BA}"/>
              </a:ext>
            </a:extLst>
          </p:cNvPr>
          <p:cNvSpPr>
            <a:spLocks noGrp="1"/>
          </p:cNvSpPr>
          <p:nvPr>
            <p:ph type="body" sz="quarter" idx="12"/>
          </p:nvPr>
        </p:nvSpPr>
        <p:spPr/>
        <p:txBody>
          <a:bodyPr>
            <a:normAutofit/>
          </a:bodyPr>
          <a:lstStyle/>
          <a:p>
            <a:r>
              <a:rPr lang="pt-BR" dirty="0"/>
              <a:t>Consolidação/alianças de armadores e serviços </a:t>
            </a:r>
            <a:r>
              <a:rPr lang="pt-BR" i="1" dirty="0" err="1"/>
              <a:t>liner</a:t>
            </a:r>
            <a:endParaRPr lang="pt-BR" dirty="0"/>
          </a:p>
        </p:txBody>
      </p:sp>
    </p:spTree>
    <p:extLst>
      <p:ext uri="{BB962C8B-B14F-4D97-AF65-F5344CB8AC3E}">
        <p14:creationId xmlns:p14="http://schemas.microsoft.com/office/powerpoint/2010/main" val="1978007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consolidação dos armadores em grandes grupos globais vem sendo um aspecto central do crescimento da indústria de transporte marítimo. Em 2018, os quatro maiores grupos atingiram quase 60% da capacidade mundial</a:t>
            </a:r>
          </a:p>
        </p:txBody>
      </p:sp>
      <p:sp>
        <p:nvSpPr>
          <p:cNvPr id="3" name="Espaço Reservado para Texto 2"/>
          <p:cNvSpPr>
            <a:spLocks noGrp="1"/>
          </p:cNvSpPr>
          <p:nvPr>
            <p:ph type="body" sz="quarter" idx="13"/>
          </p:nvPr>
        </p:nvSpPr>
        <p:spPr/>
        <p:txBody>
          <a:bodyPr/>
          <a:lstStyle/>
          <a:p>
            <a:r>
              <a:rPr lang="pt-BR" dirty="0"/>
              <a:t>Fonte: OCDE – </a:t>
            </a:r>
            <a:r>
              <a:rPr lang="pt-BR" i="1" dirty="0"/>
              <a:t>The </a:t>
            </a:r>
            <a:r>
              <a:rPr lang="pt-BR" i="1" dirty="0" err="1"/>
              <a:t>Impact</a:t>
            </a:r>
            <a:r>
              <a:rPr lang="pt-BR" i="1" dirty="0"/>
              <a:t> </a:t>
            </a:r>
            <a:r>
              <a:rPr lang="pt-BR" i="1" dirty="0" err="1"/>
              <a:t>of</a:t>
            </a:r>
            <a:r>
              <a:rPr lang="pt-BR" i="1" dirty="0"/>
              <a:t> </a:t>
            </a:r>
            <a:r>
              <a:rPr lang="pt-BR" i="1" dirty="0" err="1"/>
              <a:t>Alliances</a:t>
            </a:r>
            <a:r>
              <a:rPr lang="pt-BR" i="1" dirty="0"/>
              <a:t> in Container </a:t>
            </a:r>
            <a:r>
              <a:rPr lang="pt-BR" i="1" dirty="0" err="1"/>
              <a:t>Shipping</a:t>
            </a:r>
            <a:r>
              <a:rPr lang="pt-BR" dirty="0"/>
              <a:t> (dados </a:t>
            </a:r>
            <a:r>
              <a:rPr lang="pt-BR" dirty="0" err="1"/>
              <a:t>Alphaliner</a:t>
            </a:r>
            <a:r>
              <a:rPr lang="pt-BR" dirty="0"/>
              <a:t>); 2019 incluído por Terrafirma com dados da mesma fonte. (1) O </a:t>
            </a:r>
            <a:r>
              <a:rPr lang="pt-BR" i="1" dirty="0" err="1"/>
              <a:t>market</a:t>
            </a:r>
            <a:r>
              <a:rPr lang="pt-BR" i="1" dirty="0"/>
              <a:t> </a:t>
            </a:r>
            <a:r>
              <a:rPr lang="pt-BR" i="1" dirty="0" err="1"/>
              <a:t>share</a:t>
            </a:r>
            <a:r>
              <a:rPr lang="pt-BR" dirty="0"/>
              <a:t> dos armadores é dado em porcentagem da capacidade mundial em </a:t>
            </a:r>
            <a:r>
              <a:rPr lang="pt-BR" dirty="0" err="1"/>
              <a:t>TEUs</a:t>
            </a:r>
            <a:r>
              <a:rPr lang="pt-BR" dirty="0"/>
              <a:t>.</a:t>
            </a:r>
          </a:p>
        </p:txBody>
      </p:sp>
      <p:graphicFrame>
        <p:nvGraphicFramePr>
          <p:cNvPr id="9" name="Gráfico 8">
            <a:extLst>
              <a:ext uri="{FF2B5EF4-FFF2-40B4-BE49-F238E27FC236}">
                <a16:creationId xmlns:a16="http://schemas.microsoft.com/office/drawing/2014/main" id="{A113B1BE-F4AF-459F-9804-2BF602E83177}"/>
              </a:ext>
            </a:extLst>
          </p:cNvPr>
          <p:cNvGraphicFramePr/>
          <p:nvPr/>
        </p:nvGraphicFramePr>
        <p:xfrm>
          <a:off x="186030" y="1137071"/>
          <a:ext cx="7308000" cy="5100217"/>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Agrupar 3">
            <a:extLst>
              <a:ext uri="{FF2B5EF4-FFF2-40B4-BE49-F238E27FC236}">
                <a16:creationId xmlns:a16="http://schemas.microsoft.com/office/drawing/2014/main" id="{4AB0A794-95C8-481F-BBA9-13A7228500CC}"/>
              </a:ext>
            </a:extLst>
          </p:cNvPr>
          <p:cNvGrpSpPr/>
          <p:nvPr/>
        </p:nvGrpSpPr>
        <p:grpSpPr>
          <a:xfrm>
            <a:off x="8129446" y="2082020"/>
            <a:ext cx="1620000" cy="3021671"/>
            <a:chOff x="8129446" y="2082020"/>
            <a:chExt cx="1620000" cy="3021671"/>
          </a:xfrm>
        </p:grpSpPr>
        <p:sp>
          <p:nvSpPr>
            <p:cNvPr id="13" name="Retângulo 12">
              <a:extLst>
                <a:ext uri="{FF2B5EF4-FFF2-40B4-BE49-F238E27FC236}">
                  <a16:creationId xmlns:a16="http://schemas.microsoft.com/office/drawing/2014/main" id="{8E5A21EA-7B02-41A7-8456-C3A5394A3652}"/>
                </a:ext>
              </a:extLst>
            </p:cNvPr>
            <p:cNvSpPr/>
            <p:nvPr/>
          </p:nvSpPr>
          <p:spPr>
            <a:xfrm>
              <a:off x="8129446" y="4937817"/>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01567E"/>
                  </a:solidFill>
                  <a:latin typeface="Tahoma" panose="020B0604030504040204" pitchFamily="34" charset="0"/>
                  <a:ea typeface="Tahoma" panose="020B0604030504040204" pitchFamily="34" charset="0"/>
                  <a:cs typeface="Tahoma" panose="020B0604030504040204" pitchFamily="34" charset="0"/>
                </a:rPr>
                <a:t>Maersk: 18,0%</a:t>
              </a:r>
            </a:p>
          </p:txBody>
        </p:sp>
        <p:sp>
          <p:nvSpPr>
            <p:cNvPr id="18" name="Retângulo 17">
              <a:extLst>
                <a:ext uri="{FF2B5EF4-FFF2-40B4-BE49-F238E27FC236}">
                  <a16:creationId xmlns:a16="http://schemas.microsoft.com/office/drawing/2014/main" id="{FED73371-4699-4FD4-9A77-810E85E389F6}"/>
                </a:ext>
              </a:extLst>
            </p:cNvPr>
            <p:cNvSpPr/>
            <p:nvPr/>
          </p:nvSpPr>
          <p:spPr>
            <a:xfrm>
              <a:off x="8129446" y="4347735"/>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BEBE7C"/>
                  </a:solidFill>
                  <a:latin typeface="Tahoma" panose="020B0604030504040204" pitchFamily="34" charset="0"/>
                  <a:ea typeface="Tahoma" panose="020B0604030504040204" pitchFamily="34" charset="0"/>
                  <a:cs typeface="Tahoma" panose="020B0604030504040204" pitchFamily="34" charset="0"/>
                </a:rPr>
                <a:t>MSC: 14,8%</a:t>
              </a:r>
            </a:p>
          </p:txBody>
        </p:sp>
        <p:sp>
          <p:nvSpPr>
            <p:cNvPr id="19" name="Retângulo 18">
              <a:extLst>
                <a:ext uri="{FF2B5EF4-FFF2-40B4-BE49-F238E27FC236}">
                  <a16:creationId xmlns:a16="http://schemas.microsoft.com/office/drawing/2014/main" id="{66BAC57C-9A67-450D-8D0F-61D547791384}"/>
                </a:ext>
              </a:extLst>
            </p:cNvPr>
            <p:cNvSpPr/>
            <p:nvPr/>
          </p:nvSpPr>
          <p:spPr>
            <a:xfrm>
              <a:off x="8129446" y="3799309"/>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787A7B"/>
                  </a:solidFill>
                  <a:latin typeface="Tahoma" panose="020B0604030504040204" pitchFamily="34" charset="0"/>
                  <a:ea typeface="Tahoma" panose="020B0604030504040204" pitchFamily="34" charset="0"/>
                  <a:cs typeface="Tahoma" panose="020B0604030504040204" pitchFamily="34" charset="0"/>
                </a:rPr>
                <a:t>COSCO: 12,5%</a:t>
              </a:r>
            </a:p>
          </p:txBody>
        </p:sp>
        <p:sp>
          <p:nvSpPr>
            <p:cNvPr id="20" name="Retângulo 19">
              <a:extLst>
                <a:ext uri="{FF2B5EF4-FFF2-40B4-BE49-F238E27FC236}">
                  <a16:creationId xmlns:a16="http://schemas.microsoft.com/office/drawing/2014/main" id="{47960587-9D5F-439A-B3F4-DA7F23559204}"/>
                </a:ext>
              </a:extLst>
            </p:cNvPr>
            <p:cNvSpPr/>
            <p:nvPr/>
          </p:nvSpPr>
          <p:spPr>
            <a:xfrm>
              <a:off x="8129446" y="3358465"/>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584789"/>
                  </a:solidFill>
                  <a:latin typeface="Tahoma" panose="020B0604030504040204" pitchFamily="34" charset="0"/>
                  <a:ea typeface="Tahoma" panose="020B0604030504040204" pitchFamily="34" charset="0"/>
                  <a:cs typeface="Tahoma" panose="020B0604030504040204" pitchFamily="34" charset="0"/>
                </a:rPr>
                <a:t>CMA CGM 11,7%</a:t>
              </a:r>
            </a:p>
          </p:txBody>
        </p:sp>
        <p:sp>
          <p:nvSpPr>
            <p:cNvPr id="21" name="Retângulo 20">
              <a:extLst>
                <a:ext uri="{FF2B5EF4-FFF2-40B4-BE49-F238E27FC236}">
                  <a16:creationId xmlns:a16="http://schemas.microsoft.com/office/drawing/2014/main" id="{28862E52-7137-4439-BD6D-F719CD2437E4}"/>
                </a:ext>
              </a:extLst>
            </p:cNvPr>
            <p:cNvSpPr/>
            <p:nvPr/>
          </p:nvSpPr>
          <p:spPr>
            <a:xfrm>
              <a:off x="8129446" y="2999975"/>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err="1">
                  <a:solidFill>
                    <a:srgbClr val="008C8C"/>
                  </a:solidFill>
                  <a:latin typeface="Tahoma" panose="020B0604030504040204" pitchFamily="34" charset="0"/>
                  <a:ea typeface="Tahoma" panose="020B0604030504040204" pitchFamily="34" charset="0"/>
                  <a:cs typeface="Tahoma" panose="020B0604030504040204" pitchFamily="34" charset="0"/>
                </a:rPr>
                <a:t>Hapag</a:t>
              </a:r>
              <a:r>
                <a:rPr lang="pt-BR" sz="1100" dirty="0">
                  <a:solidFill>
                    <a:srgbClr val="008C8C"/>
                  </a:solidFill>
                  <a:latin typeface="Tahoma" panose="020B0604030504040204" pitchFamily="34" charset="0"/>
                  <a:ea typeface="Tahoma" panose="020B0604030504040204" pitchFamily="34" charset="0"/>
                  <a:cs typeface="Tahoma" panose="020B0604030504040204" pitchFamily="34" charset="0"/>
                </a:rPr>
                <a:t>-Lloyd: 7,4%</a:t>
              </a:r>
            </a:p>
          </p:txBody>
        </p:sp>
        <p:sp>
          <p:nvSpPr>
            <p:cNvPr id="22" name="Retângulo 21">
              <a:extLst>
                <a:ext uri="{FF2B5EF4-FFF2-40B4-BE49-F238E27FC236}">
                  <a16:creationId xmlns:a16="http://schemas.microsoft.com/office/drawing/2014/main" id="{551A658F-A649-43D9-A20A-7CD311EF3843}"/>
                </a:ext>
              </a:extLst>
            </p:cNvPr>
            <p:cNvSpPr/>
            <p:nvPr/>
          </p:nvSpPr>
          <p:spPr>
            <a:xfrm>
              <a:off x="8129446" y="2733227"/>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A3445C"/>
                  </a:solidFill>
                  <a:latin typeface="Tahoma" panose="020B0604030504040204" pitchFamily="34" charset="0"/>
                  <a:ea typeface="Tahoma" panose="020B0604030504040204" pitchFamily="34" charset="0"/>
                  <a:cs typeface="Tahoma" panose="020B0604030504040204" pitchFamily="34" charset="0"/>
                </a:rPr>
                <a:t>ONE: 6,8%</a:t>
              </a:r>
            </a:p>
          </p:txBody>
        </p:sp>
        <p:sp>
          <p:nvSpPr>
            <p:cNvPr id="23" name="Retângulo 22">
              <a:extLst>
                <a:ext uri="{FF2B5EF4-FFF2-40B4-BE49-F238E27FC236}">
                  <a16:creationId xmlns:a16="http://schemas.microsoft.com/office/drawing/2014/main" id="{262C0151-579A-480A-A962-0D02FB8FDBB9}"/>
                </a:ext>
              </a:extLst>
            </p:cNvPr>
            <p:cNvSpPr/>
            <p:nvPr/>
          </p:nvSpPr>
          <p:spPr>
            <a:xfrm>
              <a:off x="8129446" y="2506175"/>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err="1">
                  <a:solidFill>
                    <a:srgbClr val="6B92DC"/>
                  </a:solidFill>
                  <a:latin typeface="Tahoma" panose="020B0604030504040204" pitchFamily="34" charset="0"/>
                  <a:ea typeface="Tahoma" panose="020B0604030504040204" pitchFamily="34" charset="0"/>
                  <a:cs typeface="Tahoma" panose="020B0604030504040204" pitchFamily="34" charset="0"/>
                </a:rPr>
                <a:t>Evergreen</a:t>
              </a:r>
              <a:r>
                <a:rPr lang="pt-BR" sz="1100" dirty="0">
                  <a:solidFill>
                    <a:srgbClr val="6B92DC"/>
                  </a:solidFill>
                  <a:latin typeface="Tahoma" panose="020B0604030504040204" pitchFamily="34" charset="0"/>
                  <a:ea typeface="Tahoma" panose="020B0604030504040204" pitchFamily="34" charset="0"/>
                  <a:cs typeface="Tahoma" panose="020B0604030504040204" pitchFamily="34" charset="0"/>
                </a:rPr>
                <a:t>: 5,4%</a:t>
              </a:r>
            </a:p>
          </p:txBody>
        </p:sp>
        <p:sp>
          <p:nvSpPr>
            <p:cNvPr id="24" name="Retângulo 23">
              <a:extLst>
                <a:ext uri="{FF2B5EF4-FFF2-40B4-BE49-F238E27FC236}">
                  <a16:creationId xmlns:a16="http://schemas.microsoft.com/office/drawing/2014/main" id="{CC050BFE-A33B-46DF-98A5-FCD1DB254EE0}"/>
                </a:ext>
              </a:extLst>
            </p:cNvPr>
            <p:cNvSpPr/>
            <p:nvPr/>
          </p:nvSpPr>
          <p:spPr>
            <a:xfrm>
              <a:off x="8129446" y="2350721"/>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75A3B9"/>
                  </a:solidFill>
                  <a:latin typeface="Tahoma" panose="020B0604030504040204" pitchFamily="34" charset="0"/>
                  <a:ea typeface="Tahoma" panose="020B0604030504040204" pitchFamily="34" charset="0"/>
                  <a:cs typeface="Tahoma" panose="020B0604030504040204" pitchFamily="34" charset="0"/>
                </a:rPr>
                <a:t>Yang Ming: 2,9%</a:t>
              </a:r>
            </a:p>
          </p:txBody>
        </p:sp>
        <p:sp>
          <p:nvSpPr>
            <p:cNvPr id="25" name="Retângulo 24">
              <a:extLst>
                <a:ext uri="{FF2B5EF4-FFF2-40B4-BE49-F238E27FC236}">
                  <a16:creationId xmlns:a16="http://schemas.microsoft.com/office/drawing/2014/main" id="{29A6A627-2228-4694-8D74-74EFEAE21949}"/>
                </a:ext>
              </a:extLst>
            </p:cNvPr>
            <p:cNvSpPr/>
            <p:nvPr/>
          </p:nvSpPr>
          <p:spPr>
            <a:xfrm>
              <a:off x="8129446" y="2216370"/>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DCDDB5"/>
                  </a:solidFill>
                  <a:latin typeface="Tahoma" panose="020B0604030504040204" pitchFamily="34" charset="0"/>
                  <a:ea typeface="Tahoma" panose="020B0604030504040204" pitchFamily="34" charset="0"/>
                  <a:cs typeface="Tahoma" panose="020B0604030504040204" pitchFamily="34" charset="0"/>
                </a:rPr>
                <a:t>Hyundai MM: 1,9%</a:t>
              </a:r>
            </a:p>
          </p:txBody>
        </p:sp>
        <p:sp>
          <p:nvSpPr>
            <p:cNvPr id="26" name="Retângulo 25">
              <a:extLst>
                <a:ext uri="{FF2B5EF4-FFF2-40B4-BE49-F238E27FC236}">
                  <a16:creationId xmlns:a16="http://schemas.microsoft.com/office/drawing/2014/main" id="{0A36A486-3322-4B9C-B9AE-03B47AE4EFCD}"/>
                </a:ext>
              </a:extLst>
            </p:cNvPr>
            <p:cNvSpPr/>
            <p:nvPr/>
          </p:nvSpPr>
          <p:spPr>
            <a:xfrm>
              <a:off x="8129446" y="2082020"/>
              <a:ext cx="1620000" cy="16587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B6B7B8"/>
                  </a:solidFill>
                  <a:latin typeface="Tahoma" panose="020B0604030504040204" pitchFamily="34" charset="0"/>
                  <a:ea typeface="Tahoma" panose="020B0604030504040204" pitchFamily="34" charset="0"/>
                  <a:cs typeface="Tahoma" panose="020B0604030504040204" pitchFamily="34" charset="0"/>
                </a:rPr>
                <a:t>PIL: 1,8%</a:t>
              </a:r>
            </a:p>
          </p:txBody>
        </p:sp>
      </p:grpSp>
      <p:graphicFrame>
        <p:nvGraphicFramePr>
          <p:cNvPr id="6" name="Gráfico 5">
            <a:extLst>
              <a:ext uri="{FF2B5EF4-FFF2-40B4-BE49-F238E27FC236}">
                <a16:creationId xmlns:a16="http://schemas.microsoft.com/office/drawing/2014/main" id="{21C965E2-64B2-4719-B882-2CA1A812CE15}"/>
              </a:ext>
            </a:extLst>
          </p:cNvPr>
          <p:cNvGraphicFramePr/>
          <p:nvPr/>
        </p:nvGraphicFramePr>
        <p:xfrm>
          <a:off x="7411988" y="1477106"/>
          <a:ext cx="828000" cy="424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ector reto 4">
            <a:extLst>
              <a:ext uri="{FF2B5EF4-FFF2-40B4-BE49-F238E27FC236}">
                <a16:creationId xmlns:a16="http://schemas.microsoft.com/office/drawing/2014/main" id="{43C585A6-AAB9-4930-98DE-F68ADB77D3FE}"/>
              </a:ext>
            </a:extLst>
          </p:cNvPr>
          <p:cNvCxnSpPr/>
          <p:nvPr/>
        </p:nvCxnSpPr>
        <p:spPr>
          <a:xfrm>
            <a:off x="7090118" y="3223887"/>
            <a:ext cx="882000" cy="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48A3EA4B-42E2-4BDA-B218-88881523F5B5}"/>
              </a:ext>
            </a:extLst>
          </p:cNvPr>
          <p:cNvCxnSpPr>
            <a:cxnSpLocks/>
          </p:cNvCxnSpPr>
          <p:nvPr/>
        </p:nvCxnSpPr>
        <p:spPr>
          <a:xfrm>
            <a:off x="7219731" y="2239029"/>
            <a:ext cx="766455" cy="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40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5" y="35587"/>
            <a:ext cx="9505950" cy="945141"/>
          </a:xfrm>
        </p:spPr>
        <p:txBody>
          <a:bodyPr/>
          <a:lstStyle/>
          <a:p>
            <a:r>
              <a:rPr lang="pt-BR" dirty="0"/>
              <a:t>OPERAÇÃO: No transporte marítimo, a  decisão pelo </a:t>
            </a:r>
            <a:r>
              <a:rPr lang="pt-BR" dirty="0">
                <a:solidFill>
                  <a:srgbClr val="FF0000"/>
                </a:solidFill>
              </a:rPr>
              <a:t>regime de afretamento </a:t>
            </a:r>
            <a:r>
              <a:rPr lang="pt-BR" dirty="0"/>
              <a:t>em que se vai operar depende do grau de risco admissível e do retorno esperado</a:t>
            </a:r>
          </a:p>
        </p:txBody>
      </p:sp>
      <p:sp>
        <p:nvSpPr>
          <p:cNvPr id="4" name="AutoShape 21"/>
          <p:cNvSpPr>
            <a:spLocks noChangeArrowheads="1"/>
          </p:cNvSpPr>
          <p:nvPr/>
        </p:nvSpPr>
        <p:spPr bwMode="ltGray">
          <a:xfrm rot="5400000">
            <a:off x="3573109" y="3651263"/>
            <a:ext cx="5903650" cy="274548"/>
          </a:xfrm>
          <a:prstGeom prst="triangle">
            <a:avLst>
              <a:gd name="adj" fmla="val 50000"/>
            </a:avLst>
          </a:prstGeom>
          <a:gradFill>
            <a:gsLst>
              <a:gs pos="100000">
                <a:schemeClr val="accent4"/>
              </a:gs>
              <a:gs pos="0">
                <a:schemeClr val="accent3"/>
              </a:gs>
            </a:gsLst>
            <a:lin ang="5400000" scaled="1"/>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indent="-111125">
              <a:spcAft>
                <a:spcPts val="338"/>
              </a:spcAft>
              <a:buFont typeface="Arial" pitchFamily="34" charset="0"/>
              <a:buChar char="•"/>
            </a:pPr>
            <a:endParaRPr lang="pt-BR" dirty="0"/>
          </a:p>
        </p:txBody>
      </p:sp>
      <p:sp>
        <p:nvSpPr>
          <p:cNvPr id="5" name="Retângulo de cantos arredondados 4"/>
          <p:cNvSpPr/>
          <p:nvPr/>
        </p:nvSpPr>
        <p:spPr bwMode="auto">
          <a:xfrm>
            <a:off x="6756955" y="1484784"/>
            <a:ext cx="2913568" cy="5085662"/>
          </a:xfrm>
          <a:prstGeom prst="roundRect">
            <a:avLst>
              <a:gd name="adj" fmla="val 3699"/>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spcAft>
                <a:spcPts val="600"/>
              </a:spcAft>
              <a:buFont typeface="Arial" pitchFamily="34" charset="0"/>
              <a:buChar char="•"/>
              <a:defRPr/>
            </a:pPr>
            <a:r>
              <a:rPr lang="pt-BR" sz="1600" b="1" dirty="0"/>
              <a:t>O dono do navio assume o maior risco no mercado </a:t>
            </a:r>
            <a:r>
              <a:rPr lang="pt-BR" sz="1600" b="1" i="1" dirty="0"/>
              <a:t>spot</a:t>
            </a:r>
            <a:r>
              <a:rPr lang="pt-BR" sz="1600" dirty="0"/>
              <a:t>, pois poderá ficar sem carga ou operar a fretes muito baixos</a:t>
            </a:r>
          </a:p>
          <a:p>
            <a:pPr marL="144000" indent="-144000">
              <a:spcAft>
                <a:spcPts val="600"/>
              </a:spcAft>
              <a:buFont typeface="Arial" pitchFamily="34" charset="0"/>
              <a:buChar char="•"/>
              <a:defRPr/>
            </a:pPr>
            <a:r>
              <a:rPr lang="pt-BR" sz="1600" dirty="0"/>
              <a:t>Por outro lado, pode obter lucros enormes quando há escassez de navios</a:t>
            </a:r>
          </a:p>
          <a:p>
            <a:pPr marL="144000" indent="-144000">
              <a:spcAft>
                <a:spcPts val="600"/>
              </a:spcAft>
              <a:buFont typeface="Arial" pitchFamily="34" charset="0"/>
              <a:buChar char="•"/>
              <a:defRPr/>
            </a:pPr>
            <a:r>
              <a:rPr lang="pt-BR" sz="1600" b="1" dirty="0"/>
              <a:t>Já o dono da carga assume maior risco quando tem uma frota própria</a:t>
            </a:r>
            <a:r>
              <a:rPr lang="pt-BR" sz="1600" dirty="0"/>
              <a:t> – pois em caso de falta de demanda tem que arcar com os custos do navio</a:t>
            </a:r>
          </a:p>
          <a:p>
            <a:pPr marL="144000" indent="-144000">
              <a:spcAft>
                <a:spcPts val="600"/>
              </a:spcAft>
              <a:buFont typeface="Arial" pitchFamily="34" charset="0"/>
              <a:buChar char="•"/>
              <a:defRPr/>
            </a:pPr>
            <a:r>
              <a:rPr lang="pt-BR" sz="1600" dirty="0"/>
              <a:t>Os afretamentos por período são intermediários entre estes extremos</a:t>
            </a:r>
          </a:p>
        </p:txBody>
      </p:sp>
      <p:cxnSp>
        <p:nvCxnSpPr>
          <p:cNvPr id="6" name="Conector reto 5"/>
          <p:cNvCxnSpPr/>
          <p:nvPr/>
        </p:nvCxnSpPr>
        <p:spPr>
          <a:xfrm>
            <a:off x="152263" y="1916990"/>
            <a:ext cx="549930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55662" y="1610550"/>
            <a:ext cx="6356591" cy="324269"/>
          </a:xfrm>
          <a:prstGeom prst="rect">
            <a:avLst/>
          </a:prstGeom>
          <a:noFill/>
          <a:ln>
            <a:noFill/>
          </a:ln>
        </p:spPr>
        <p:txBody>
          <a:bodyPr wrap="square" lIns="72000" tIns="36000" rIns="72000" bIns="36000" rtlCol="0" anchor="t">
            <a:noAutofit/>
          </a:bodyPr>
          <a:lstStyle/>
          <a:p>
            <a:pPr>
              <a:spcAft>
                <a:spcPts val="600"/>
              </a:spcAft>
            </a:pPr>
            <a:r>
              <a:rPr lang="pt-BR" sz="1400" b="1" dirty="0"/>
              <a:t>Compartilhamento de risco entre os donos do navio e da carga</a:t>
            </a:r>
            <a:endParaRPr lang="pt-BR" sz="1400" b="1" i="1" dirty="0"/>
          </a:p>
        </p:txBody>
      </p:sp>
      <p:sp>
        <p:nvSpPr>
          <p:cNvPr id="8" name="CaixaDeTexto 7"/>
          <p:cNvSpPr txBox="1"/>
          <p:nvPr/>
        </p:nvSpPr>
        <p:spPr>
          <a:xfrm>
            <a:off x="-8640" y="6479178"/>
            <a:ext cx="1601063" cy="357166"/>
          </a:xfrm>
          <a:prstGeom prst="rect">
            <a:avLst/>
          </a:prstGeom>
          <a:noFill/>
          <a:ln>
            <a:noFill/>
          </a:ln>
        </p:spPr>
        <p:txBody>
          <a:bodyPr wrap="none" lIns="72000" tIns="36000" rIns="72000" bIns="36000" rtlCol="0" anchor="b">
            <a:noAutofit/>
          </a:bodyPr>
          <a:lstStyle/>
          <a:p>
            <a:pPr>
              <a:spcAft>
                <a:spcPts val="600"/>
              </a:spcAft>
            </a:pPr>
            <a:r>
              <a:rPr lang="en-US" sz="1100"/>
              <a:t>Fonte: Stopford (2009)</a:t>
            </a:r>
            <a:endParaRPr lang="pt-BR" sz="1100" dirty="0" err="1"/>
          </a:p>
        </p:txBody>
      </p:sp>
      <p:sp>
        <p:nvSpPr>
          <p:cNvPr id="49" name="CaixaDeTexto 48"/>
          <p:cNvSpPr txBox="1"/>
          <p:nvPr/>
        </p:nvSpPr>
        <p:spPr>
          <a:xfrm>
            <a:off x="1592423" y="1934819"/>
            <a:ext cx="491824" cy="3250243"/>
          </a:xfrm>
          <a:prstGeom prst="rect">
            <a:avLst/>
          </a:prstGeom>
          <a:solidFill>
            <a:schemeClr val="bg1"/>
          </a:solidFill>
          <a:ln>
            <a:noFill/>
          </a:ln>
        </p:spPr>
        <p:txBody>
          <a:bodyPr vert="vert270" wrap="square" lIns="72000" tIns="36000" rIns="72000" bIns="36000" rtlCol="0" anchor="t">
            <a:noAutofit/>
          </a:bodyPr>
          <a:lstStyle/>
          <a:p>
            <a:pPr algn="ctr">
              <a:spcAft>
                <a:spcPts val="600"/>
              </a:spcAft>
            </a:pPr>
            <a:r>
              <a:rPr lang="pt-BR" sz="1600" dirty="0"/>
              <a:t>Maior risco para o </a:t>
            </a:r>
            <a:r>
              <a:rPr lang="pt-BR" sz="1600" b="1" dirty="0"/>
              <a:t>armador</a:t>
            </a:r>
          </a:p>
        </p:txBody>
      </p:sp>
      <p:grpSp>
        <p:nvGrpSpPr>
          <p:cNvPr id="3" name="Grupo 2"/>
          <p:cNvGrpSpPr/>
          <p:nvPr/>
        </p:nvGrpSpPr>
        <p:grpSpPr>
          <a:xfrm>
            <a:off x="313309" y="2147066"/>
            <a:ext cx="5979230" cy="3282942"/>
            <a:chOff x="288716" y="2048513"/>
            <a:chExt cx="5979230" cy="3282942"/>
          </a:xfrm>
        </p:grpSpPr>
        <p:cxnSp>
          <p:nvCxnSpPr>
            <p:cNvPr id="72" name="Conector de seta reta 71"/>
            <p:cNvCxnSpPr>
              <a:stCxn id="28" idx="1"/>
            </p:cNvCxnSpPr>
            <p:nvPr/>
          </p:nvCxnSpPr>
          <p:spPr>
            <a:xfrm flipH="1">
              <a:off x="4061923" y="3648248"/>
              <a:ext cx="1214067" cy="109821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288716" y="3294859"/>
              <a:ext cx="991956" cy="720258"/>
            </a:xfrm>
            <a:prstGeom prst="rect">
              <a:avLst/>
            </a:prstGeom>
            <a:solidFill>
              <a:schemeClr val="accent4">
                <a:lumMod val="75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b="1">
                  <a:solidFill>
                    <a:schemeClr val="bg1"/>
                  </a:solidFill>
                </a:rPr>
                <a:t>Dono da carga</a:t>
              </a:r>
            </a:p>
          </p:txBody>
        </p:sp>
        <p:sp>
          <p:nvSpPr>
            <p:cNvPr id="10" name="Retângulo 9"/>
            <p:cNvSpPr/>
            <p:nvPr/>
          </p:nvSpPr>
          <p:spPr>
            <a:xfrm>
              <a:off x="2563129" y="3124925"/>
              <a:ext cx="1479199" cy="1027863"/>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t">
              <a:noAutofit/>
            </a:bodyPr>
            <a:lstStyle/>
            <a:p>
              <a:pPr algn="ctr">
                <a:spcAft>
                  <a:spcPts val="600"/>
                </a:spcAft>
              </a:pPr>
              <a:r>
                <a:rPr lang="pt-BR" sz="1400" b="1" dirty="0">
                  <a:solidFill>
                    <a:schemeClr val="tx1"/>
                  </a:solidFill>
                </a:rPr>
                <a:t>Opção 2</a:t>
              </a:r>
            </a:p>
            <a:p>
              <a:pPr algn="ctr">
                <a:spcAft>
                  <a:spcPts val="600"/>
                </a:spcAft>
              </a:pPr>
              <a:r>
                <a:rPr lang="pt-BR" sz="1400" dirty="0"/>
                <a:t>Afretam. período e</a:t>
              </a:r>
              <a:r>
                <a:rPr lang="pt-BR" sz="1400" dirty="0">
                  <a:solidFill>
                    <a:schemeClr val="tx1"/>
                  </a:solidFill>
                </a:rPr>
                <a:t> </a:t>
              </a:r>
              <a:r>
                <a:rPr lang="pt-BR" sz="1400" i="1" dirty="0">
                  <a:solidFill>
                    <a:schemeClr val="tx1"/>
                  </a:solidFill>
                </a:rPr>
                <a:t>FFAs</a:t>
              </a:r>
              <a:r>
                <a:rPr lang="pt-BR" sz="1400" i="1" baseline="30000" dirty="0">
                  <a:solidFill>
                    <a:schemeClr val="tx1"/>
                  </a:solidFill>
                </a:rPr>
                <a:t>2</a:t>
              </a:r>
              <a:endParaRPr lang="pt-BR" sz="1400" i="1" dirty="0">
                <a:solidFill>
                  <a:schemeClr val="tx1"/>
                </a:solidFill>
              </a:endParaRPr>
            </a:p>
          </p:txBody>
        </p:sp>
        <p:sp>
          <p:nvSpPr>
            <p:cNvPr id="11" name="Forma livre 10"/>
            <p:cNvSpPr/>
            <p:nvPr/>
          </p:nvSpPr>
          <p:spPr>
            <a:xfrm>
              <a:off x="2765509" y="3911343"/>
              <a:ext cx="997527" cy="145164"/>
            </a:xfrm>
            <a:custGeom>
              <a:avLst/>
              <a:gdLst>
                <a:gd name="connsiteX0" fmla="*/ 0 w 1097280"/>
                <a:gd name="connsiteY0" fmla="*/ 170824 h 195294"/>
                <a:gd name="connsiteX1" fmla="*/ 280416 w 1097280"/>
                <a:gd name="connsiteY1" fmla="*/ 136 h 195294"/>
                <a:gd name="connsiteX2" fmla="*/ 719328 w 1097280"/>
                <a:gd name="connsiteY2" fmla="*/ 195208 h 195294"/>
                <a:gd name="connsiteX3" fmla="*/ 1097280 w 1097280"/>
                <a:gd name="connsiteY3" fmla="*/ 24520 h 195294"/>
                <a:gd name="connsiteX0" fmla="*/ 0 w 1097280"/>
                <a:gd name="connsiteY0" fmla="*/ 170824 h 197378"/>
                <a:gd name="connsiteX1" fmla="*/ 280416 w 1097280"/>
                <a:gd name="connsiteY1" fmla="*/ 136 h 197378"/>
                <a:gd name="connsiteX2" fmla="*/ 719328 w 1097280"/>
                <a:gd name="connsiteY2" fmla="*/ 195208 h 197378"/>
                <a:gd name="connsiteX3" fmla="*/ 1097280 w 1097280"/>
                <a:gd name="connsiteY3" fmla="*/ 97672 h 197378"/>
                <a:gd name="connsiteX0" fmla="*/ 0 w 1097280"/>
                <a:gd name="connsiteY0" fmla="*/ 98153 h 122713"/>
                <a:gd name="connsiteX1" fmla="*/ 365760 w 1097280"/>
                <a:gd name="connsiteY1" fmla="*/ 617 h 122713"/>
                <a:gd name="connsiteX2" fmla="*/ 719328 w 1097280"/>
                <a:gd name="connsiteY2" fmla="*/ 122537 h 122713"/>
                <a:gd name="connsiteX3" fmla="*/ 1097280 w 1097280"/>
                <a:gd name="connsiteY3" fmla="*/ 25001 h 122713"/>
                <a:gd name="connsiteX0" fmla="*/ 0 w 1097280"/>
                <a:gd name="connsiteY0" fmla="*/ 97573 h 97573"/>
                <a:gd name="connsiteX1" fmla="*/ 365760 w 1097280"/>
                <a:gd name="connsiteY1" fmla="*/ 37 h 97573"/>
                <a:gd name="connsiteX2" fmla="*/ 719328 w 1097280"/>
                <a:gd name="connsiteY2" fmla="*/ 85381 h 97573"/>
                <a:gd name="connsiteX3" fmla="*/ 1097280 w 1097280"/>
                <a:gd name="connsiteY3" fmla="*/ 24421 h 97573"/>
                <a:gd name="connsiteX0" fmla="*/ 0 w 1097280"/>
                <a:gd name="connsiteY0" fmla="*/ 134138 h 134138"/>
                <a:gd name="connsiteX1" fmla="*/ 353568 w 1097280"/>
                <a:gd name="connsiteY1" fmla="*/ 26 h 134138"/>
                <a:gd name="connsiteX2" fmla="*/ 719328 w 1097280"/>
                <a:gd name="connsiteY2" fmla="*/ 121946 h 134138"/>
                <a:gd name="connsiteX3" fmla="*/ 1097280 w 1097280"/>
                <a:gd name="connsiteY3" fmla="*/ 60986 h 134138"/>
                <a:gd name="connsiteX0" fmla="*/ 0 w 1097280"/>
                <a:gd name="connsiteY0" fmla="*/ 134338 h 159680"/>
                <a:gd name="connsiteX1" fmla="*/ 353568 w 1097280"/>
                <a:gd name="connsiteY1" fmla="*/ 226 h 159680"/>
                <a:gd name="connsiteX2" fmla="*/ 731520 w 1097280"/>
                <a:gd name="connsiteY2" fmla="*/ 158722 h 159680"/>
                <a:gd name="connsiteX3" fmla="*/ 1097280 w 1097280"/>
                <a:gd name="connsiteY3" fmla="*/ 61186 h 159680"/>
              </a:gdLst>
              <a:ahLst/>
              <a:cxnLst>
                <a:cxn ang="0">
                  <a:pos x="connsiteX0" y="connsiteY0"/>
                </a:cxn>
                <a:cxn ang="0">
                  <a:pos x="connsiteX1" y="connsiteY1"/>
                </a:cxn>
                <a:cxn ang="0">
                  <a:pos x="connsiteX2" y="connsiteY2"/>
                </a:cxn>
                <a:cxn ang="0">
                  <a:pos x="connsiteX3" y="connsiteY3"/>
                </a:cxn>
              </a:cxnLst>
              <a:rect l="l" t="t" r="r" b="b"/>
              <a:pathLst>
                <a:path w="1097280" h="159680">
                  <a:moveTo>
                    <a:pt x="0" y="134338"/>
                  </a:moveTo>
                  <a:cubicBezTo>
                    <a:pt x="80264" y="46962"/>
                    <a:pt x="231648" y="-3838"/>
                    <a:pt x="353568" y="226"/>
                  </a:cubicBezTo>
                  <a:cubicBezTo>
                    <a:pt x="475488" y="4290"/>
                    <a:pt x="607568" y="148562"/>
                    <a:pt x="731520" y="158722"/>
                  </a:cubicBezTo>
                  <a:cubicBezTo>
                    <a:pt x="855472" y="168882"/>
                    <a:pt x="1022096" y="95730"/>
                    <a:pt x="1097280" y="61186"/>
                  </a:cubicBezTo>
                </a:path>
              </a:pathLst>
            </a:custGeom>
            <a:noFill/>
            <a:ln>
              <a:solidFill>
                <a:schemeClr val="tx1"/>
              </a:solidFill>
            </a:ln>
            <a:effectLst/>
          </p:spPr>
          <p:txBody>
            <a:bodyPr rtlCol="0" anchor="ctr"/>
            <a:lstStyle/>
            <a:p>
              <a:pPr algn="ctr"/>
              <a:endParaRPr lang="pt-BR"/>
            </a:p>
          </p:txBody>
        </p:sp>
        <p:sp>
          <p:nvSpPr>
            <p:cNvPr id="12" name="Retângulo 11"/>
            <p:cNvSpPr/>
            <p:nvPr/>
          </p:nvSpPr>
          <p:spPr>
            <a:xfrm>
              <a:off x="2563128" y="2048513"/>
              <a:ext cx="1479199" cy="1027863"/>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t">
              <a:noAutofit/>
            </a:bodyPr>
            <a:lstStyle/>
            <a:p>
              <a:pPr algn="ctr">
                <a:spcAft>
                  <a:spcPts val="600"/>
                </a:spcAft>
              </a:pPr>
              <a:r>
                <a:rPr lang="pt-BR" sz="1400" b="1" dirty="0"/>
                <a:t>Opção 3</a:t>
              </a:r>
            </a:p>
            <a:p>
              <a:pPr algn="ctr">
                <a:spcAft>
                  <a:spcPts val="600"/>
                </a:spcAft>
              </a:pPr>
              <a:r>
                <a:rPr lang="pt-BR" sz="1400" b="1" dirty="0"/>
                <a:t>Afretam. Spot</a:t>
              </a:r>
            </a:p>
          </p:txBody>
        </p:sp>
        <p:sp>
          <p:nvSpPr>
            <p:cNvPr id="16" name="Forma livre 15"/>
            <p:cNvSpPr/>
            <p:nvPr/>
          </p:nvSpPr>
          <p:spPr>
            <a:xfrm>
              <a:off x="2804162" y="2618635"/>
              <a:ext cx="920223" cy="326698"/>
            </a:xfrm>
            <a:custGeom>
              <a:avLst/>
              <a:gdLst>
                <a:gd name="connsiteX0" fmla="*/ 0 w 865632"/>
                <a:gd name="connsiteY0" fmla="*/ 223572 h 399097"/>
                <a:gd name="connsiteX1" fmla="*/ 231648 w 865632"/>
                <a:gd name="connsiteY1" fmla="*/ 4116 h 399097"/>
                <a:gd name="connsiteX2" fmla="*/ 646176 w 865632"/>
                <a:gd name="connsiteY2" fmla="*/ 394260 h 399097"/>
                <a:gd name="connsiteX3" fmla="*/ 865632 w 865632"/>
                <a:gd name="connsiteY3" fmla="*/ 186996 h 399097"/>
                <a:gd name="connsiteX0" fmla="*/ 0 w 920223"/>
                <a:gd name="connsiteY0" fmla="*/ 223572 h 395305"/>
                <a:gd name="connsiteX1" fmla="*/ 231648 w 920223"/>
                <a:gd name="connsiteY1" fmla="*/ 4116 h 395305"/>
                <a:gd name="connsiteX2" fmla="*/ 646176 w 920223"/>
                <a:gd name="connsiteY2" fmla="*/ 394260 h 395305"/>
                <a:gd name="connsiteX3" fmla="*/ 920223 w 920223"/>
                <a:gd name="connsiteY3" fmla="*/ 104427 h 395305"/>
              </a:gdLst>
              <a:ahLst/>
              <a:cxnLst>
                <a:cxn ang="0">
                  <a:pos x="connsiteX0" y="connsiteY0"/>
                </a:cxn>
                <a:cxn ang="0">
                  <a:pos x="connsiteX1" y="connsiteY1"/>
                </a:cxn>
                <a:cxn ang="0">
                  <a:pos x="connsiteX2" y="connsiteY2"/>
                </a:cxn>
                <a:cxn ang="0">
                  <a:pos x="connsiteX3" y="connsiteY3"/>
                </a:cxn>
              </a:cxnLst>
              <a:rect l="l" t="t" r="r" b="b"/>
              <a:pathLst>
                <a:path w="920223" h="395305">
                  <a:moveTo>
                    <a:pt x="0" y="223572"/>
                  </a:moveTo>
                  <a:cubicBezTo>
                    <a:pt x="61976" y="99620"/>
                    <a:pt x="123952" y="-24332"/>
                    <a:pt x="231648" y="4116"/>
                  </a:cubicBezTo>
                  <a:cubicBezTo>
                    <a:pt x="339344" y="32564"/>
                    <a:pt x="531414" y="377542"/>
                    <a:pt x="646176" y="394260"/>
                  </a:cubicBezTo>
                  <a:cubicBezTo>
                    <a:pt x="760939" y="410979"/>
                    <a:pt x="863327" y="223299"/>
                    <a:pt x="920223" y="104427"/>
                  </a:cubicBezTo>
                </a:path>
              </a:pathLst>
            </a:custGeom>
            <a:noFill/>
            <a:ln>
              <a:solidFill>
                <a:schemeClr val="accent3">
                  <a:lumMod val="50000"/>
                </a:schemeClr>
              </a:solidFill>
            </a:ln>
            <a:effectLst/>
          </p:spPr>
          <p:txBody>
            <a:bodyPr rtlCol="0" anchor="ctr"/>
            <a:lstStyle/>
            <a:p>
              <a:pPr algn="ctr"/>
              <a:endParaRPr lang="pt-BR"/>
            </a:p>
          </p:txBody>
        </p:sp>
        <p:sp>
          <p:nvSpPr>
            <p:cNvPr id="17" name="Retângulo 16"/>
            <p:cNvSpPr/>
            <p:nvPr/>
          </p:nvSpPr>
          <p:spPr>
            <a:xfrm>
              <a:off x="2567690" y="4201337"/>
              <a:ext cx="1479199" cy="1027863"/>
            </a:xfrm>
            <a:prstGeom prst="rect">
              <a:avLst/>
            </a:prstGeom>
            <a:solidFill>
              <a:schemeClr val="bg1">
                <a:lumMod val="95000"/>
              </a:schemeClr>
            </a:solidFill>
            <a:ln>
              <a:solidFill>
                <a:schemeClr val="tx1">
                  <a:lumMod val="50000"/>
                  <a:lumOff val="50000"/>
                </a:schemeClr>
              </a:solidFill>
            </a:ln>
            <a:effectLst/>
          </p:spPr>
          <p:txBody>
            <a:bodyPr wrap="square" lIns="72000" tIns="72000" rIns="72000" bIns="72000" rtlCol="0" anchor="t">
              <a:noAutofit/>
            </a:bodyPr>
            <a:lstStyle/>
            <a:p>
              <a:pPr algn="ctr">
                <a:spcAft>
                  <a:spcPts val="600"/>
                </a:spcAft>
              </a:pPr>
              <a:r>
                <a:rPr lang="pt-BR" sz="1400" b="1" dirty="0">
                  <a:solidFill>
                    <a:schemeClr val="tx1"/>
                  </a:solidFill>
                </a:rPr>
                <a:t>Opção 1</a:t>
              </a:r>
            </a:p>
            <a:p>
              <a:pPr algn="ctr">
                <a:spcAft>
                  <a:spcPts val="600"/>
                </a:spcAft>
              </a:pPr>
              <a:r>
                <a:rPr lang="pt-BR" sz="1400" dirty="0"/>
                <a:t>Frota própria do dono da carga</a:t>
              </a:r>
              <a:endParaRPr lang="pt-BR" sz="1400" dirty="0">
                <a:solidFill>
                  <a:schemeClr val="tx1"/>
                </a:solidFill>
              </a:endParaRPr>
            </a:p>
          </p:txBody>
        </p:sp>
        <p:cxnSp>
          <p:nvCxnSpPr>
            <p:cNvPr id="20" name="Conector de seta reta 19"/>
            <p:cNvCxnSpPr>
              <a:stCxn id="9" idx="3"/>
              <a:endCxn id="10" idx="1"/>
            </p:cNvCxnSpPr>
            <p:nvPr/>
          </p:nvCxnSpPr>
          <p:spPr>
            <a:xfrm flipV="1">
              <a:off x="1280672" y="3638857"/>
              <a:ext cx="1282457" cy="16131"/>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stCxn id="9" idx="3"/>
              <a:endCxn id="12" idx="1"/>
            </p:cNvCxnSpPr>
            <p:nvPr/>
          </p:nvCxnSpPr>
          <p:spPr>
            <a:xfrm flipV="1">
              <a:off x="1280672" y="2562445"/>
              <a:ext cx="1282456" cy="1092543"/>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 name="Conector de seta reta 25"/>
            <p:cNvCxnSpPr>
              <a:stCxn id="9" idx="3"/>
              <a:endCxn id="17" idx="1"/>
            </p:cNvCxnSpPr>
            <p:nvPr/>
          </p:nvCxnSpPr>
          <p:spPr>
            <a:xfrm>
              <a:off x="1280672" y="3654988"/>
              <a:ext cx="1287018" cy="1060281"/>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8" name="Retângulo 27"/>
            <p:cNvSpPr/>
            <p:nvPr/>
          </p:nvSpPr>
          <p:spPr>
            <a:xfrm>
              <a:off x="5275990" y="3288119"/>
              <a:ext cx="991956" cy="720258"/>
            </a:xfrm>
            <a:prstGeom prst="rect">
              <a:avLst/>
            </a:prstGeom>
            <a:solidFill>
              <a:schemeClr val="tx2">
                <a:lumMod val="40000"/>
                <a:lumOff val="60000"/>
              </a:schemeClr>
            </a:solidFill>
            <a:ln>
              <a:solidFill>
                <a:schemeClr val="tx1">
                  <a:lumMod val="50000"/>
                  <a:lumOff val="50000"/>
                </a:schemeClr>
              </a:solidFill>
            </a:ln>
            <a:effectLst/>
          </p:spPr>
          <p:txBody>
            <a:bodyPr wrap="square" lIns="72000" tIns="72000" rIns="72000" bIns="72000" rtlCol="0" anchor="ctr">
              <a:noAutofit/>
            </a:bodyPr>
            <a:lstStyle/>
            <a:p>
              <a:pPr algn="ctr">
                <a:spcAft>
                  <a:spcPts val="600"/>
                </a:spcAft>
              </a:pPr>
              <a:r>
                <a:rPr lang="pt-BR" sz="1400" b="1" dirty="0">
                  <a:solidFill>
                    <a:schemeClr val="bg1"/>
                  </a:solidFill>
                </a:rPr>
                <a:t>Dono do navio</a:t>
              </a:r>
              <a:r>
                <a:rPr lang="pt-BR" sz="1400" b="1" baseline="30000" dirty="0">
                  <a:solidFill>
                    <a:schemeClr val="bg1"/>
                  </a:solidFill>
                </a:rPr>
                <a:t>1</a:t>
              </a:r>
            </a:p>
          </p:txBody>
        </p:sp>
        <p:cxnSp>
          <p:nvCxnSpPr>
            <p:cNvPr id="39" name="Conector de seta reta 38"/>
            <p:cNvCxnSpPr>
              <a:stCxn id="28" idx="1"/>
              <a:endCxn id="10" idx="3"/>
            </p:cNvCxnSpPr>
            <p:nvPr/>
          </p:nvCxnSpPr>
          <p:spPr>
            <a:xfrm flipH="1" flipV="1">
              <a:off x="4042328" y="3638857"/>
              <a:ext cx="1233662" cy="9391"/>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2" name="Conector de seta reta 41"/>
            <p:cNvCxnSpPr>
              <a:stCxn id="28" idx="1"/>
              <a:endCxn id="12" idx="3"/>
            </p:cNvCxnSpPr>
            <p:nvPr/>
          </p:nvCxnSpPr>
          <p:spPr>
            <a:xfrm flipH="1" flipV="1">
              <a:off x="4042327" y="2562445"/>
              <a:ext cx="1233663" cy="1085803"/>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1" name="Conector de seta reta 50"/>
            <p:cNvCxnSpPr/>
            <p:nvPr/>
          </p:nvCxnSpPr>
          <p:spPr>
            <a:xfrm flipV="1">
              <a:off x="1927870" y="2104034"/>
              <a:ext cx="0" cy="3081028"/>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4448150" y="2081212"/>
              <a:ext cx="549572" cy="3250243"/>
            </a:xfrm>
            <a:prstGeom prst="rect">
              <a:avLst/>
            </a:prstGeom>
            <a:solidFill>
              <a:schemeClr val="bg1"/>
            </a:solidFill>
            <a:ln>
              <a:noFill/>
            </a:ln>
          </p:spPr>
          <p:txBody>
            <a:bodyPr vert="vert" wrap="square" lIns="72000" tIns="36000" rIns="72000" bIns="36000" rtlCol="0" anchor="t">
              <a:noAutofit/>
            </a:bodyPr>
            <a:lstStyle/>
            <a:p>
              <a:pPr algn="ctr">
                <a:spcAft>
                  <a:spcPts val="600"/>
                </a:spcAft>
              </a:pPr>
              <a:r>
                <a:rPr lang="pt-BR" sz="1600" dirty="0"/>
                <a:t>Maior risco para o </a:t>
              </a:r>
              <a:r>
                <a:rPr lang="pt-BR" sz="1600" b="1" dirty="0"/>
                <a:t>afretador</a:t>
              </a:r>
            </a:p>
          </p:txBody>
        </p:sp>
        <p:cxnSp>
          <p:nvCxnSpPr>
            <p:cNvPr id="53" name="Conector de seta reta 52"/>
            <p:cNvCxnSpPr/>
            <p:nvPr/>
          </p:nvCxnSpPr>
          <p:spPr>
            <a:xfrm>
              <a:off x="4592166" y="2133324"/>
              <a:ext cx="0" cy="3061309"/>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sp>
        <p:nvSpPr>
          <p:cNvPr id="29" name="CaixaDeTexto 28"/>
          <p:cNvSpPr txBox="1"/>
          <p:nvPr/>
        </p:nvSpPr>
        <p:spPr>
          <a:xfrm>
            <a:off x="55662" y="5417972"/>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30" name="CaixaDeTexto 29"/>
          <p:cNvSpPr txBox="1"/>
          <p:nvPr/>
        </p:nvSpPr>
        <p:spPr>
          <a:xfrm>
            <a:off x="5080829" y="5417972"/>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15" name="Seta para a esquerda e para a direita 14"/>
          <p:cNvSpPr/>
          <p:nvPr/>
        </p:nvSpPr>
        <p:spPr>
          <a:xfrm>
            <a:off x="1305265" y="5430008"/>
            <a:ext cx="3995318" cy="429174"/>
          </a:xfrm>
          <a:prstGeom prst="leftRightArrow">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600" dirty="0">
              <a:solidFill>
                <a:schemeClr val="tx1"/>
              </a:solidFill>
            </a:endParaRPr>
          </a:p>
        </p:txBody>
      </p:sp>
      <p:sp>
        <p:nvSpPr>
          <p:cNvPr id="18" name="CaixaDeTexto 17"/>
          <p:cNvSpPr txBox="1"/>
          <p:nvPr/>
        </p:nvSpPr>
        <p:spPr>
          <a:xfrm>
            <a:off x="2085132" y="5733256"/>
            <a:ext cx="2795066" cy="313874"/>
          </a:xfrm>
          <a:prstGeom prst="rect">
            <a:avLst/>
          </a:prstGeom>
          <a:noFill/>
          <a:ln>
            <a:noFill/>
          </a:ln>
        </p:spPr>
        <p:txBody>
          <a:bodyPr wrap="square" lIns="72000" tIns="36000" rIns="72000" bIns="36000" rtlCol="0" anchor="t">
            <a:noAutofit/>
          </a:bodyPr>
          <a:lstStyle/>
          <a:p>
            <a:pPr algn="ctr">
              <a:spcAft>
                <a:spcPts val="600"/>
              </a:spcAft>
            </a:pPr>
            <a:r>
              <a:rPr lang="pt-BR" sz="1600" dirty="0"/>
              <a:t>Relacionamento por meio de </a:t>
            </a:r>
            <a:r>
              <a:rPr lang="pt-BR" sz="1600" b="1" dirty="0"/>
              <a:t>contratos de afretamento</a:t>
            </a:r>
          </a:p>
        </p:txBody>
      </p:sp>
      <p:sp>
        <p:nvSpPr>
          <p:cNvPr id="19" name="Retângulo 18"/>
          <p:cNvSpPr/>
          <p:nvPr/>
        </p:nvSpPr>
        <p:spPr>
          <a:xfrm>
            <a:off x="1423814" y="6525344"/>
            <a:ext cx="8194226" cy="314938"/>
          </a:xfrm>
          <a:prstGeom prst="rect">
            <a:avLst/>
          </a:prstGeom>
          <a:noFill/>
          <a:ln>
            <a:noFill/>
          </a:ln>
        </p:spPr>
        <p:txBody>
          <a:bodyPr wrap="none" lIns="72000" tIns="36000" rIns="72000" bIns="36000" rtlCol="0" anchor="b">
            <a:noAutofit/>
          </a:bodyPr>
          <a:lstStyle/>
          <a:p>
            <a:pPr>
              <a:spcAft>
                <a:spcPts val="600"/>
              </a:spcAft>
            </a:pPr>
            <a:r>
              <a:rPr lang="pt-BR" sz="1100" dirty="0"/>
              <a:t>1: O “Dono do navio  controla o ativo  podendo ser o proprietário, ou ter posse por aluguel no mercado. 2. </a:t>
            </a:r>
            <a:r>
              <a:rPr lang="pt-BR" sz="1100" dirty="0" err="1"/>
              <a:t>forward</a:t>
            </a:r>
            <a:r>
              <a:rPr lang="pt-BR" sz="1100" dirty="0"/>
              <a:t> </a:t>
            </a:r>
            <a:r>
              <a:rPr lang="pt-BR" sz="1100" dirty="0" err="1"/>
              <a:t>freight</a:t>
            </a:r>
            <a:r>
              <a:rPr lang="pt-BR" sz="1100" dirty="0"/>
              <a:t> </a:t>
            </a:r>
            <a:r>
              <a:rPr lang="pt-BR" sz="1100" dirty="0" err="1"/>
              <a:t>agreement</a:t>
            </a:r>
            <a:endParaRPr lang="pt-BR" sz="1100" dirty="0"/>
          </a:p>
        </p:txBody>
      </p:sp>
      <p:sp>
        <p:nvSpPr>
          <p:cNvPr id="13" name="Espaço Reservado para Número de Slide 12"/>
          <p:cNvSpPr>
            <a:spLocks noGrp="1"/>
          </p:cNvSpPr>
          <p:nvPr>
            <p:ph type="sldNum" sz="quarter" idx="10"/>
          </p:nvPr>
        </p:nvSpPr>
        <p:spPr/>
        <p:txBody>
          <a:bodyPr/>
          <a:lstStyle/>
          <a:p>
            <a:pPr>
              <a:defRPr/>
            </a:pPr>
            <a:fld id="{B66251D2-9488-44CD-87B4-F793A73C4A01}" type="slidenum">
              <a:rPr lang="pt-BR" noProof="0" smtClean="0"/>
              <a:pPr>
                <a:defRPr/>
              </a:pPr>
              <a:t>6</a:t>
            </a:fld>
            <a:endParaRPr lang="pt-BR" sz="600" noProof="0"/>
          </a:p>
        </p:txBody>
      </p:sp>
      <p:sp>
        <p:nvSpPr>
          <p:cNvPr id="32" name="CaixaDeTexto 31"/>
          <p:cNvSpPr txBox="1"/>
          <p:nvPr/>
        </p:nvSpPr>
        <p:spPr>
          <a:xfrm>
            <a:off x="7520153" y="836712"/>
            <a:ext cx="2688637" cy="432048"/>
          </a:xfrm>
          <a:prstGeom prst="rect">
            <a:avLst/>
          </a:prstGeom>
          <a:noFill/>
          <a:ln>
            <a:noFill/>
          </a:ln>
        </p:spPr>
        <p:txBody>
          <a:bodyPr wrap="square" lIns="72000" tIns="36000" rIns="72000" bIns="36000" rtlCol="0" anchor="t">
            <a:noAutofit/>
          </a:bodyPr>
          <a:lstStyle/>
          <a:p>
            <a:pPr algn="ctr">
              <a:spcAft>
                <a:spcPts val="600"/>
              </a:spcAft>
            </a:pPr>
            <a:r>
              <a:rPr lang="pt-BR" sz="1600" b="1" dirty="0"/>
              <a:t>TRUMP e LINER</a:t>
            </a:r>
          </a:p>
        </p:txBody>
      </p:sp>
    </p:spTree>
    <p:extLst>
      <p:ext uri="{BB962C8B-B14F-4D97-AF65-F5344CB8AC3E}">
        <p14:creationId xmlns:p14="http://schemas.microsoft.com/office/powerpoint/2010/main" val="2399515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Além das aquisições, a crescente organização dos armadores em Alianças, em busca de redução de custos e ganhos de eficiência, vem intensificando a concentração do mercado em um pequeno número de grandes blocos...</a:t>
            </a:r>
          </a:p>
        </p:txBody>
      </p:sp>
      <p:sp>
        <p:nvSpPr>
          <p:cNvPr id="3" name="Espaço Reservado para Texto 2"/>
          <p:cNvSpPr>
            <a:spLocks noGrp="1"/>
          </p:cNvSpPr>
          <p:nvPr>
            <p:ph type="body" sz="quarter" idx="13"/>
          </p:nvPr>
        </p:nvSpPr>
        <p:spPr/>
        <p:txBody>
          <a:bodyPr/>
          <a:lstStyle/>
          <a:p>
            <a:r>
              <a:rPr lang="pt-BR" dirty="0">
                <a:solidFill>
                  <a:srgbClr val="313131"/>
                </a:solidFill>
                <a:latin typeface="Tahoma"/>
              </a:rPr>
              <a:t>Fonte: Elaboração própria, a partir de </a:t>
            </a:r>
            <a:r>
              <a:rPr lang="pt-BR" dirty="0"/>
              <a:t>OCDE – </a:t>
            </a:r>
            <a:r>
              <a:rPr lang="pt-BR" i="1" dirty="0"/>
              <a:t>The </a:t>
            </a:r>
            <a:r>
              <a:rPr lang="pt-BR" i="1" dirty="0" err="1"/>
              <a:t>Impact</a:t>
            </a:r>
            <a:r>
              <a:rPr lang="pt-BR" i="1" dirty="0"/>
              <a:t> </a:t>
            </a:r>
            <a:r>
              <a:rPr lang="pt-BR" i="1" dirty="0" err="1"/>
              <a:t>of</a:t>
            </a:r>
            <a:r>
              <a:rPr lang="pt-BR" i="1" dirty="0"/>
              <a:t> </a:t>
            </a:r>
            <a:r>
              <a:rPr lang="pt-BR" i="1" dirty="0" err="1"/>
              <a:t>Alliances</a:t>
            </a:r>
            <a:r>
              <a:rPr lang="pt-BR" i="1" dirty="0"/>
              <a:t> in Container </a:t>
            </a:r>
            <a:r>
              <a:rPr lang="pt-BR" i="1" dirty="0" err="1"/>
              <a:t>Shipping</a:t>
            </a:r>
            <a:r>
              <a:rPr lang="pt-BR" i="1" dirty="0"/>
              <a:t>.</a:t>
            </a:r>
            <a:r>
              <a:rPr lang="pt-BR" dirty="0">
                <a:solidFill>
                  <a:srgbClr val="313131"/>
                </a:solidFill>
                <a:latin typeface="Tahoma"/>
              </a:rPr>
              <a:t> </a:t>
            </a:r>
          </a:p>
        </p:txBody>
      </p:sp>
      <p:graphicFrame>
        <p:nvGraphicFramePr>
          <p:cNvPr id="9" name="Tabela 8">
            <a:extLst>
              <a:ext uri="{FF2B5EF4-FFF2-40B4-BE49-F238E27FC236}">
                <a16:creationId xmlns:a16="http://schemas.microsoft.com/office/drawing/2014/main" id="{FB3C4160-583A-49AB-9063-6F59945BA91D}"/>
              </a:ext>
            </a:extLst>
          </p:cNvPr>
          <p:cNvGraphicFramePr>
            <a:graphicFrameLocks noGrp="1"/>
          </p:cNvGraphicFramePr>
          <p:nvPr/>
        </p:nvGraphicFramePr>
        <p:xfrm>
          <a:off x="1434345" y="1117678"/>
          <a:ext cx="8315088" cy="253112"/>
        </p:xfrm>
        <a:graphic>
          <a:graphicData uri="http://schemas.openxmlformats.org/drawingml/2006/table">
            <a:tbl>
              <a:tblPr firstRow="1" bandRow="1">
                <a:tableStyleId>{5C22544A-7EE6-4342-B048-85BDC9FD1C3A}</a:tableStyleId>
              </a:tblPr>
              <a:tblGrid>
                <a:gridCol w="346462">
                  <a:extLst>
                    <a:ext uri="{9D8B030D-6E8A-4147-A177-3AD203B41FA5}">
                      <a16:colId xmlns:a16="http://schemas.microsoft.com/office/drawing/2014/main" val="1244652410"/>
                    </a:ext>
                  </a:extLst>
                </a:gridCol>
                <a:gridCol w="346462">
                  <a:extLst>
                    <a:ext uri="{9D8B030D-6E8A-4147-A177-3AD203B41FA5}">
                      <a16:colId xmlns:a16="http://schemas.microsoft.com/office/drawing/2014/main" val="741489590"/>
                    </a:ext>
                  </a:extLst>
                </a:gridCol>
                <a:gridCol w="346462">
                  <a:extLst>
                    <a:ext uri="{9D8B030D-6E8A-4147-A177-3AD203B41FA5}">
                      <a16:colId xmlns:a16="http://schemas.microsoft.com/office/drawing/2014/main" val="4244513831"/>
                    </a:ext>
                  </a:extLst>
                </a:gridCol>
                <a:gridCol w="346462">
                  <a:extLst>
                    <a:ext uri="{9D8B030D-6E8A-4147-A177-3AD203B41FA5}">
                      <a16:colId xmlns:a16="http://schemas.microsoft.com/office/drawing/2014/main" val="1467888559"/>
                    </a:ext>
                  </a:extLst>
                </a:gridCol>
                <a:gridCol w="346462">
                  <a:extLst>
                    <a:ext uri="{9D8B030D-6E8A-4147-A177-3AD203B41FA5}">
                      <a16:colId xmlns:a16="http://schemas.microsoft.com/office/drawing/2014/main" val="4268877812"/>
                    </a:ext>
                  </a:extLst>
                </a:gridCol>
                <a:gridCol w="346462">
                  <a:extLst>
                    <a:ext uri="{9D8B030D-6E8A-4147-A177-3AD203B41FA5}">
                      <a16:colId xmlns:a16="http://schemas.microsoft.com/office/drawing/2014/main" val="2760207528"/>
                    </a:ext>
                  </a:extLst>
                </a:gridCol>
                <a:gridCol w="346462">
                  <a:extLst>
                    <a:ext uri="{9D8B030D-6E8A-4147-A177-3AD203B41FA5}">
                      <a16:colId xmlns:a16="http://schemas.microsoft.com/office/drawing/2014/main" val="478029377"/>
                    </a:ext>
                  </a:extLst>
                </a:gridCol>
                <a:gridCol w="346462">
                  <a:extLst>
                    <a:ext uri="{9D8B030D-6E8A-4147-A177-3AD203B41FA5}">
                      <a16:colId xmlns:a16="http://schemas.microsoft.com/office/drawing/2014/main" val="3693424569"/>
                    </a:ext>
                  </a:extLst>
                </a:gridCol>
                <a:gridCol w="346462">
                  <a:extLst>
                    <a:ext uri="{9D8B030D-6E8A-4147-A177-3AD203B41FA5}">
                      <a16:colId xmlns:a16="http://schemas.microsoft.com/office/drawing/2014/main" val="1370520150"/>
                    </a:ext>
                  </a:extLst>
                </a:gridCol>
                <a:gridCol w="346462">
                  <a:extLst>
                    <a:ext uri="{9D8B030D-6E8A-4147-A177-3AD203B41FA5}">
                      <a16:colId xmlns:a16="http://schemas.microsoft.com/office/drawing/2014/main" val="1251846532"/>
                    </a:ext>
                  </a:extLst>
                </a:gridCol>
                <a:gridCol w="346462">
                  <a:extLst>
                    <a:ext uri="{9D8B030D-6E8A-4147-A177-3AD203B41FA5}">
                      <a16:colId xmlns:a16="http://schemas.microsoft.com/office/drawing/2014/main" val="717956082"/>
                    </a:ext>
                  </a:extLst>
                </a:gridCol>
                <a:gridCol w="346462">
                  <a:extLst>
                    <a:ext uri="{9D8B030D-6E8A-4147-A177-3AD203B41FA5}">
                      <a16:colId xmlns:a16="http://schemas.microsoft.com/office/drawing/2014/main" val="1308690913"/>
                    </a:ext>
                  </a:extLst>
                </a:gridCol>
                <a:gridCol w="346462">
                  <a:extLst>
                    <a:ext uri="{9D8B030D-6E8A-4147-A177-3AD203B41FA5}">
                      <a16:colId xmlns:a16="http://schemas.microsoft.com/office/drawing/2014/main" val="3012201267"/>
                    </a:ext>
                  </a:extLst>
                </a:gridCol>
                <a:gridCol w="346462">
                  <a:extLst>
                    <a:ext uri="{9D8B030D-6E8A-4147-A177-3AD203B41FA5}">
                      <a16:colId xmlns:a16="http://schemas.microsoft.com/office/drawing/2014/main" val="2176805098"/>
                    </a:ext>
                  </a:extLst>
                </a:gridCol>
                <a:gridCol w="346462">
                  <a:extLst>
                    <a:ext uri="{9D8B030D-6E8A-4147-A177-3AD203B41FA5}">
                      <a16:colId xmlns:a16="http://schemas.microsoft.com/office/drawing/2014/main" val="3659845378"/>
                    </a:ext>
                  </a:extLst>
                </a:gridCol>
                <a:gridCol w="346462">
                  <a:extLst>
                    <a:ext uri="{9D8B030D-6E8A-4147-A177-3AD203B41FA5}">
                      <a16:colId xmlns:a16="http://schemas.microsoft.com/office/drawing/2014/main" val="2482531095"/>
                    </a:ext>
                  </a:extLst>
                </a:gridCol>
                <a:gridCol w="346462">
                  <a:extLst>
                    <a:ext uri="{9D8B030D-6E8A-4147-A177-3AD203B41FA5}">
                      <a16:colId xmlns:a16="http://schemas.microsoft.com/office/drawing/2014/main" val="903692380"/>
                    </a:ext>
                  </a:extLst>
                </a:gridCol>
                <a:gridCol w="346462">
                  <a:extLst>
                    <a:ext uri="{9D8B030D-6E8A-4147-A177-3AD203B41FA5}">
                      <a16:colId xmlns:a16="http://schemas.microsoft.com/office/drawing/2014/main" val="3595503465"/>
                    </a:ext>
                  </a:extLst>
                </a:gridCol>
                <a:gridCol w="346462">
                  <a:extLst>
                    <a:ext uri="{9D8B030D-6E8A-4147-A177-3AD203B41FA5}">
                      <a16:colId xmlns:a16="http://schemas.microsoft.com/office/drawing/2014/main" val="3996487400"/>
                    </a:ext>
                  </a:extLst>
                </a:gridCol>
                <a:gridCol w="346462">
                  <a:extLst>
                    <a:ext uri="{9D8B030D-6E8A-4147-A177-3AD203B41FA5}">
                      <a16:colId xmlns:a16="http://schemas.microsoft.com/office/drawing/2014/main" val="2342136693"/>
                    </a:ext>
                  </a:extLst>
                </a:gridCol>
                <a:gridCol w="346462">
                  <a:extLst>
                    <a:ext uri="{9D8B030D-6E8A-4147-A177-3AD203B41FA5}">
                      <a16:colId xmlns:a16="http://schemas.microsoft.com/office/drawing/2014/main" val="3073475838"/>
                    </a:ext>
                  </a:extLst>
                </a:gridCol>
                <a:gridCol w="346462">
                  <a:extLst>
                    <a:ext uri="{9D8B030D-6E8A-4147-A177-3AD203B41FA5}">
                      <a16:colId xmlns:a16="http://schemas.microsoft.com/office/drawing/2014/main" val="3506991617"/>
                    </a:ext>
                  </a:extLst>
                </a:gridCol>
                <a:gridCol w="346462">
                  <a:extLst>
                    <a:ext uri="{9D8B030D-6E8A-4147-A177-3AD203B41FA5}">
                      <a16:colId xmlns:a16="http://schemas.microsoft.com/office/drawing/2014/main" val="3924982392"/>
                    </a:ext>
                  </a:extLst>
                </a:gridCol>
                <a:gridCol w="346462">
                  <a:extLst>
                    <a:ext uri="{9D8B030D-6E8A-4147-A177-3AD203B41FA5}">
                      <a16:colId xmlns:a16="http://schemas.microsoft.com/office/drawing/2014/main" val="2621980200"/>
                    </a:ext>
                  </a:extLst>
                </a:gridCol>
              </a:tblGrid>
              <a:tr h="253112">
                <a:tc>
                  <a:txBody>
                    <a:bodyPr/>
                    <a:lstStyle/>
                    <a:p>
                      <a:pPr algn="ctr"/>
                      <a:r>
                        <a:rPr lang="pt-BR" sz="1050" b="0" dirty="0">
                          <a:solidFill>
                            <a:srgbClr val="313131"/>
                          </a:solidFill>
                        </a:rPr>
                        <a:t>96</a:t>
                      </a:r>
                    </a:p>
                  </a:txBody>
                  <a:tcPr>
                    <a:noFill/>
                  </a:tcPr>
                </a:tc>
                <a:tc>
                  <a:txBody>
                    <a:bodyPr/>
                    <a:lstStyle/>
                    <a:p>
                      <a:pPr algn="ctr"/>
                      <a:r>
                        <a:rPr lang="pt-BR" sz="1050" b="0" dirty="0">
                          <a:solidFill>
                            <a:srgbClr val="313131"/>
                          </a:solidFill>
                        </a:rPr>
                        <a:t>97</a:t>
                      </a:r>
                    </a:p>
                  </a:txBody>
                  <a:tcPr>
                    <a:noFill/>
                  </a:tcPr>
                </a:tc>
                <a:tc>
                  <a:txBody>
                    <a:bodyPr/>
                    <a:lstStyle/>
                    <a:p>
                      <a:pPr algn="ctr"/>
                      <a:r>
                        <a:rPr lang="pt-BR" sz="1050" b="0" dirty="0">
                          <a:solidFill>
                            <a:srgbClr val="313131"/>
                          </a:solidFill>
                        </a:rPr>
                        <a:t>98</a:t>
                      </a:r>
                    </a:p>
                  </a:txBody>
                  <a:tcPr>
                    <a:noFill/>
                  </a:tcPr>
                </a:tc>
                <a:tc>
                  <a:txBody>
                    <a:bodyPr/>
                    <a:lstStyle/>
                    <a:p>
                      <a:pPr algn="ctr"/>
                      <a:r>
                        <a:rPr lang="pt-BR" sz="1050" b="0" dirty="0">
                          <a:solidFill>
                            <a:srgbClr val="313131"/>
                          </a:solidFill>
                        </a:rPr>
                        <a:t>99</a:t>
                      </a:r>
                    </a:p>
                  </a:txBody>
                  <a:tcPr>
                    <a:noFill/>
                  </a:tcPr>
                </a:tc>
                <a:tc>
                  <a:txBody>
                    <a:bodyPr/>
                    <a:lstStyle/>
                    <a:p>
                      <a:pPr algn="ctr"/>
                      <a:r>
                        <a:rPr lang="pt-BR" sz="1050" b="0" dirty="0">
                          <a:solidFill>
                            <a:srgbClr val="313131"/>
                          </a:solidFill>
                        </a:rPr>
                        <a:t>00</a:t>
                      </a:r>
                    </a:p>
                  </a:txBody>
                  <a:tcPr>
                    <a:noFill/>
                  </a:tcPr>
                </a:tc>
                <a:tc>
                  <a:txBody>
                    <a:bodyPr/>
                    <a:lstStyle/>
                    <a:p>
                      <a:pPr algn="ctr"/>
                      <a:r>
                        <a:rPr lang="pt-BR" sz="1050" b="0" dirty="0">
                          <a:solidFill>
                            <a:srgbClr val="313131"/>
                          </a:solidFill>
                        </a:rPr>
                        <a:t>01</a:t>
                      </a:r>
                    </a:p>
                  </a:txBody>
                  <a:tcPr>
                    <a:noFill/>
                  </a:tcPr>
                </a:tc>
                <a:tc>
                  <a:txBody>
                    <a:bodyPr/>
                    <a:lstStyle/>
                    <a:p>
                      <a:pPr algn="ctr"/>
                      <a:r>
                        <a:rPr lang="pt-BR" sz="1050" b="0" dirty="0">
                          <a:solidFill>
                            <a:srgbClr val="313131"/>
                          </a:solidFill>
                        </a:rPr>
                        <a:t>02</a:t>
                      </a:r>
                    </a:p>
                  </a:txBody>
                  <a:tcPr>
                    <a:noFill/>
                  </a:tcPr>
                </a:tc>
                <a:tc>
                  <a:txBody>
                    <a:bodyPr/>
                    <a:lstStyle/>
                    <a:p>
                      <a:pPr algn="ctr"/>
                      <a:r>
                        <a:rPr lang="pt-BR" sz="1050" b="0" dirty="0">
                          <a:solidFill>
                            <a:srgbClr val="313131"/>
                          </a:solidFill>
                        </a:rPr>
                        <a:t>03</a:t>
                      </a:r>
                    </a:p>
                  </a:txBody>
                  <a:tcPr>
                    <a:noFill/>
                  </a:tcPr>
                </a:tc>
                <a:tc>
                  <a:txBody>
                    <a:bodyPr/>
                    <a:lstStyle/>
                    <a:p>
                      <a:pPr algn="ctr"/>
                      <a:r>
                        <a:rPr lang="pt-BR" sz="1050" b="0" dirty="0">
                          <a:solidFill>
                            <a:srgbClr val="313131"/>
                          </a:solidFill>
                        </a:rPr>
                        <a:t>04</a:t>
                      </a:r>
                    </a:p>
                  </a:txBody>
                  <a:tcPr>
                    <a:noFill/>
                  </a:tcPr>
                </a:tc>
                <a:tc>
                  <a:txBody>
                    <a:bodyPr/>
                    <a:lstStyle/>
                    <a:p>
                      <a:pPr algn="ctr"/>
                      <a:r>
                        <a:rPr lang="pt-BR" sz="1050" b="0" dirty="0">
                          <a:solidFill>
                            <a:srgbClr val="313131"/>
                          </a:solidFill>
                        </a:rPr>
                        <a:t>05</a:t>
                      </a:r>
                    </a:p>
                  </a:txBody>
                  <a:tcPr>
                    <a:noFill/>
                  </a:tcPr>
                </a:tc>
                <a:tc>
                  <a:txBody>
                    <a:bodyPr/>
                    <a:lstStyle/>
                    <a:p>
                      <a:pPr algn="ctr"/>
                      <a:r>
                        <a:rPr lang="pt-BR" sz="1050" b="0" dirty="0">
                          <a:solidFill>
                            <a:srgbClr val="313131"/>
                          </a:solidFill>
                        </a:rPr>
                        <a:t>06</a:t>
                      </a:r>
                    </a:p>
                  </a:txBody>
                  <a:tcPr>
                    <a:noFill/>
                  </a:tcPr>
                </a:tc>
                <a:tc>
                  <a:txBody>
                    <a:bodyPr/>
                    <a:lstStyle/>
                    <a:p>
                      <a:pPr algn="ctr"/>
                      <a:r>
                        <a:rPr lang="pt-BR" sz="1050" b="0" dirty="0">
                          <a:solidFill>
                            <a:srgbClr val="313131"/>
                          </a:solidFill>
                        </a:rPr>
                        <a:t>07</a:t>
                      </a:r>
                    </a:p>
                  </a:txBody>
                  <a:tcPr>
                    <a:noFill/>
                  </a:tcPr>
                </a:tc>
                <a:tc>
                  <a:txBody>
                    <a:bodyPr/>
                    <a:lstStyle/>
                    <a:p>
                      <a:pPr algn="ctr"/>
                      <a:r>
                        <a:rPr lang="pt-BR" sz="1050" b="0" dirty="0">
                          <a:solidFill>
                            <a:srgbClr val="313131"/>
                          </a:solidFill>
                        </a:rPr>
                        <a:t>08</a:t>
                      </a:r>
                    </a:p>
                  </a:txBody>
                  <a:tcPr>
                    <a:noFill/>
                  </a:tcPr>
                </a:tc>
                <a:tc>
                  <a:txBody>
                    <a:bodyPr/>
                    <a:lstStyle/>
                    <a:p>
                      <a:pPr algn="ctr"/>
                      <a:r>
                        <a:rPr lang="pt-BR" sz="1050" b="0" dirty="0">
                          <a:solidFill>
                            <a:srgbClr val="313131"/>
                          </a:solidFill>
                        </a:rPr>
                        <a:t>09</a:t>
                      </a:r>
                    </a:p>
                  </a:txBody>
                  <a:tcPr>
                    <a:noFill/>
                  </a:tcPr>
                </a:tc>
                <a:tc>
                  <a:txBody>
                    <a:bodyPr/>
                    <a:lstStyle/>
                    <a:p>
                      <a:pPr algn="ctr"/>
                      <a:r>
                        <a:rPr lang="pt-BR" sz="1050" b="0" dirty="0">
                          <a:solidFill>
                            <a:srgbClr val="313131"/>
                          </a:solidFill>
                        </a:rPr>
                        <a:t>10</a:t>
                      </a:r>
                    </a:p>
                  </a:txBody>
                  <a:tcPr>
                    <a:noFill/>
                  </a:tcPr>
                </a:tc>
                <a:tc>
                  <a:txBody>
                    <a:bodyPr/>
                    <a:lstStyle/>
                    <a:p>
                      <a:pPr algn="ctr"/>
                      <a:r>
                        <a:rPr lang="pt-BR" sz="1050" b="0" dirty="0">
                          <a:solidFill>
                            <a:srgbClr val="313131"/>
                          </a:solidFill>
                        </a:rPr>
                        <a:t>11</a:t>
                      </a:r>
                    </a:p>
                  </a:txBody>
                  <a:tcPr>
                    <a:noFill/>
                  </a:tcPr>
                </a:tc>
                <a:tc>
                  <a:txBody>
                    <a:bodyPr/>
                    <a:lstStyle/>
                    <a:p>
                      <a:pPr algn="ctr"/>
                      <a:r>
                        <a:rPr lang="pt-BR" sz="1050" b="0" dirty="0">
                          <a:solidFill>
                            <a:srgbClr val="313131"/>
                          </a:solidFill>
                        </a:rPr>
                        <a:t>12</a:t>
                      </a:r>
                    </a:p>
                  </a:txBody>
                  <a:tcPr>
                    <a:noFill/>
                  </a:tcPr>
                </a:tc>
                <a:tc>
                  <a:txBody>
                    <a:bodyPr/>
                    <a:lstStyle/>
                    <a:p>
                      <a:pPr algn="ctr"/>
                      <a:r>
                        <a:rPr lang="pt-BR" sz="1050" b="0" dirty="0">
                          <a:solidFill>
                            <a:srgbClr val="313131"/>
                          </a:solidFill>
                        </a:rPr>
                        <a:t>13</a:t>
                      </a:r>
                    </a:p>
                  </a:txBody>
                  <a:tcPr>
                    <a:noFill/>
                  </a:tcPr>
                </a:tc>
                <a:tc>
                  <a:txBody>
                    <a:bodyPr/>
                    <a:lstStyle/>
                    <a:p>
                      <a:pPr algn="ctr"/>
                      <a:r>
                        <a:rPr lang="pt-BR" sz="1050" b="0" dirty="0">
                          <a:solidFill>
                            <a:srgbClr val="313131"/>
                          </a:solidFill>
                        </a:rPr>
                        <a:t>14</a:t>
                      </a:r>
                    </a:p>
                  </a:txBody>
                  <a:tcPr>
                    <a:noFill/>
                  </a:tcPr>
                </a:tc>
                <a:tc>
                  <a:txBody>
                    <a:bodyPr/>
                    <a:lstStyle/>
                    <a:p>
                      <a:pPr algn="ctr"/>
                      <a:r>
                        <a:rPr lang="pt-BR" sz="1050" b="0" dirty="0">
                          <a:solidFill>
                            <a:srgbClr val="313131"/>
                          </a:solidFill>
                        </a:rPr>
                        <a:t>15</a:t>
                      </a:r>
                    </a:p>
                  </a:txBody>
                  <a:tcPr>
                    <a:noFill/>
                  </a:tcPr>
                </a:tc>
                <a:tc>
                  <a:txBody>
                    <a:bodyPr/>
                    <a:lstStyle/>
                    <a:p>
                      <a:pPr algn="ctr"/>
                      <a:r>
                        <a:rPr lang="pt-BR" sz="1050" b="0" dirty="0">
                          <a:solidFill>
                            <a:srgbClr val="313131"/>
                          </a:solidFill>
                        </a:rPr>
                        <a:t>16</a:t>
                      </a:r>
                    </a:p>
                  </a:txBody>
                  <a:tcPr>
                    <a:noFill/>
                  </a:tcPr>
                </a:tc>
                <a:tc>
                  <a:txBody>
                    <a:bodyPr/>
                    <a:lstStyle/>
                    <a:p>
                      <a:pPr algn="ctr"/>
                      <a:r>
                        <a:rPr lang="pt-BR" sz="1050" b="0" dirty="0">
                          <a:solidFill>
                            <a:srgbClr val="313131"/>
                          </a:solidFill>
                        </a:rPr>
                        <a:t>17</a:t>
                      </a:r>
                    </a:p>
                  </a:txBody>
                  <a:tcPr>
                    <a:noFill/>
                  </a:tcPr>
                </a:tc>
                <a:tc>
                  <a:txBody>
                    <a:bodyPr/>
                    <a:lstStyle/>
                    <a:p>
                      <a:pPr algn="ctr"/>
                      <a:r>
                        <a:rPr lang="pt-BR" sz="1050" b="0" dirty="0">
                          <a:solidFill>
                            <a:srgbClr val="313131"/>
                          </a:solidFill>
                        </a:rPr>
                        <a:t>18</a:t>
                      </a:r>
                    </a:p>
                  </a:txBody>
                  <a:tcPr>
                    <a:noFill/>
                  </a:tcPr>
                </a:tc>
                <a:tc>
                  <a:txBody>
                    <a:bodyPr/>
                    <a:lstStyle/>
                    <a:p>
                      <a:pPr algn="ctr"/>
                      <a:r>
                        <a:rPr lang="pt-BR" sz="1050" b="0" dirty="0">
                          <a:solidFill>
                            <a:srgbClr val="313131"/>
                          </a:solidFill>
                        </a:rPr>
                        <a:t>19</a:t>
                      </a:r>
                    </a:p>
                  </a:txBody>
                  <a:tcPr>
                    <a:noFill/>
                  </a:tcPr>
                </a:tc>
                <a:extLst>
                  <a:ext uri="{0D108BD9-81ED-4DB2-BD59-A6C34878D82A}">
                    <a16:rowId xmlns:a16="http://schemas.microsoft.com/office/drawing/2014/main" val="3279436971"/>
                  </a:ext>
                </a:extLst>
              </a:tr>
            </a:tbl>
          </a:graphicData>
        </a:graphic>
      </p:graphicFrame>
      <p:cxnSp>
        <p:nvCxnSpPr>
          <p:cNvPr id="13" name="Conector reto 12">
            <a:extLst>
              <a:ext uri="{FF2B5EF4-FFF2-40B4-BE49-F238E27FC236}">
                <a16:creationId xmlns:a16="http://schemas.microsoft.com/office/drawing/2014/main" id="{E32B1099-0DC0-4132-A733-E1B305E58650}"/>
              </a:ext>
            </a:extLst>
          </p:cNvPr>
          <p:cNvCxnSpPr/>
          <p:nvPr/>
        </p:nvCxnSpPr>
        <p:spPr>
          <a:xfrm>
            <a:off x="939641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0" name="Conector reto 49">
            <a:extLst>
              <a:ext uri="{FF2B5EF4-FFF2-40B4-BE49-F238E27FC236}">
                <a16:creationId xmlns:a16="http://schemas.microsoft.com/office/drawing/2014/main" id="{D371AB44-F8D9-48C6-B7A7-1AA17B5219FB}"/>
              </a:ext>
            </a:extLst>
          </p:cNvPr>
          <p:cNvCxnSpPr/>
          <p:nvPr/>
        </p:nvCxnSpPr>
        <p:spPr>
          <a:xfrm>
            <a:off x="9049947"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id="{B54B7960-D192-4667-8077-10D5FD2AD1F8}"/>
              </a:ext>
            </a:extLst>
          </p:cNvPr>
          <p:cNvCxnSpPr/>
          <p:nvPr/>
        </p:nvCxnSpPr>
        <p:spPr>
          <a:xfrm>
            <a:off x="870347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5E8FC377-FF37-4206-90A3-78202A9183B3}"/>
              </a:ext>
            </a:extLst>
          </p:cNvPr>
          <p:cNvCxnSpPr/>
          <p:nvPr/>
        </p:nvCxnSpPr>
        <p:spPr>
          <a:xfrm>
            <a:off x="8357003"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3" name="Conector reto 52">
            <a:extLst>
              <a:ext uri="{FF2B5EF4-FFF2-40B4-BE49-F238E27FC236}">
                <a16:creationId xmlns:a16="http://schemas.microsoft.com/office/drawing/2014/main" id="{FE64B511-E99F-4104-95E7-981EEAE47AEB}"/>
              </a:ext>
            </a:extLst>
          </p:cNvPr>
          <p:cNvCxnSpPr/>
          <p:nvPr/>
        </p:nvCxnSpPr>
        <p:spPr>
          <a:xfrm>
            <a:off x="8010531"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to 53">
            <a:extLst>
              <a:ext uri="{FF2B5EF4-FFF2-40B4-BE49-F238E27FC236}">
                <a16:creationId xmlns:a16="http://schemas.microsoft.com/office/drawing/2014/main" id="{AE40917E-5291-4D0E-B230-A1D5FCD05D96}"/>
              </a:ext>
            </a:extLst>
          </p:cNvPr>
          <p:cNvCxnSpPr/>
          <p:nvPr/>
        </p:nvCxnSpPr>
        <p:spPr>
          <a:xfrm>
            <a:off x="7664059"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to 54">
            <a:extLst>
              <a:ext uri="{FF2B5EF4-FFF2-40B4-BE49-F238E27FC236}">
                <a16:creationId xmlns:a16="http://schemas.microsoft.com/office/drawing/2014/main" id="{BCD27A27-89A2-48C3-AC42-68D9EF3F4BE3}"/>
              </a:ext>
            </a:extLst>
          </p:cNvPr>
          <p:cNvCxnSpPr/>
          <p:nvPr/>
        </p:nvCxnSpPr>
        <p:spPr>
          <a:xfrm>
            <a:off x="7317588"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to 55">
            <a:extLst>
              <a:ext uri="{FF2B5EF4-FFF2-40B4-BE49-F238E27FC236}">
                <a16:creationId xmlns:a16="http://schemas.microsoft.com/office/drawing/2014/main" id="{C310D2B9-821A-4C25-B23D-2A660922AA83}"/>
              </a:ext>
            </a:extLst>
          </p:cNvPr>
          <p:cNvCxnSpPr/>
          <p:nvPr/>
        </p:nvCxnSpPr>
        <p:spPr>
          <a:xfrm>
            <a:off x="6971117"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to 56">
            <a:extLst>
              <a:ext uri="{FF2B5EF4-FFF2-40B4-BE49-F238E27FC236}">
                <a16:creationId xmlns:a16="http://schemas.microsoft.com/office/drawing/2014/main" id="{7A7C7B5D-59C8-444E-99AA-931B5DF6439E}"/>
              </a:ext>
            </a:extLst>
          </p:cNvPr>
          <p:cNvCxnSpPr/>
          <p:nvPr/>
        </p:nvCxnSpPr>
        <p:spPr>
          <a:xfrm>
            <a:off x="662464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id="{05275D4D-FC55-4562-8930-B24045FAA241}"/>
              </a:ext>
            </a:extLst>
          </p:cNvPr>
          <p:cNvCxnSpPr/>
          <p:nvPr/>
        </p:nvCxnSpPr>
        <p:spPr>
          <a:xfrm>
            <a:off x="6278173"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27BE0758-81C8-424C-B837-31F477417A10}"/>
              </a:ext>
            </a:extLst>
          </p:cNvPr>
          <p:cNvCxnSpPr/>
          <p:nvPr/>
        </p:nvCxnSpPr>
        <p:spPr>
          <a:xfrm>
            <a:off x="5931702"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2D3834D0-A252-49BB-9659-659C6A43508E}"/>
              </a:ext>
            </a:extLst>
          </p:cNvPr>
          <p:cNvCxnSpPr/>
          <p:nvPr/>
        </p:nvCxnSpPr>
        <p:spPr>
          <a:xfrm>
            <a:off x="5585230"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9EA043C8-9ED2-4545-8047-F7C4E4E5E265}"/>
              </a:ext>
            </a:extLst>
          </p:cNvPr>
          <p:cNvCxnSpPr/>
          <p:nvPr/>
        </p:nvCxnSpPr>
        <p:spPr>
          <a:xfrm>
            <a:off x="5238758"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to 62">
            <a:extLst>
              <a:ext uri="{FF2B5EF4-FFF2-40B4-BE49-F238E27FC236}">
                <a16:creationId xmlns:a16="http://schemas.microsoft.com/office/drawing/2014/main" id="{B2372B25-F4BB-4B51-BB3E-7C26C8DA1865}"/>
              </a:ext>
            </a:extLst>
          </p:cNvPr>
          <p:cNvCxnSpPr/>
          <p:nvPr/>
        </p:nvCxnSpPr>
        <p:spPr>
          <a:xfrm>
            <a:off x="4892287"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id="{58F0C3E0-1125-4041-A668-7400296CAC7C}"/>
              </a:ext>
            </a:extLst>
          </p:cNvPr>
          <p:cNvCxnSpPr/>
          <p:nvPr/>
        </p:nvCxnSpPr>
        <p:spPr>
          <a:xfrm>
            <a:off x="454581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5" name="Conector reto 64">
            <a:extLst>
              <a:ext uri="{FF2B5EF4-FFF2-40B4-BE49-F238E27FC236}">
                <a16:creationId xmlns:a16="http://schemas.microsoft.com/office/drawing/2014/main" id="{1F26EB17-0C39-4907-86F9-36F519436B38}"/>
              </a:ext>
            </a:extLst>
          </p:cNvPr>
          <p:cNvCxnSpPr/>
          <p:nvPr/>
        </p:nvCxnSpPr>
        <p:spPr>
          <a:xfrm>
            <a:off x="4199344"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id="{25AA3204-15D6-49DF-AA56-09E661A4FF7D}"/>
              </a:ext>
            </a:extLst>
          </p:cNvPr>
          <p:cNvCxnSpPr/>
          <p:nvPr/>
        </p:nvCxnSpPr>
        <p:spPr>
          <a:xfrm>
            <a:off x="3852872"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7" name="Conector reto 66">
            <a:extLst>
              <a:ext uri="{FF2B5EF4-FFF2-40B4-BE49-F238E27FC236}">
                <a16:creationId xmlns:a16="http://schemas.microsoft.com/office/drawing/2014/main" id="{78289147-6085-4B3E-B666-D094FF54598F}"/>
              </a:ext>
            </a:extLst>
          </p:cNvPr>
          <p:cNvCxnSpPr/>
          <p:nvPr/>
        </p:nvCxnSpPr>
        <p:spPr>
          <a:xfrm>
            <a:off x="3506401"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8" name="Conector reto 67">
            <a:extLst>
              <a:ext uri="{FF2B5EF4-FFF2-40B4-BE49-F238E27FC236}">
                <a16:creationId xmlns:a16="http://schemas.microsoft.com/office/drawing/2014/main" id="{35AB17DF-6A28-40A6-995B-CBCA3A3743B3}"/>
              </a:ext>
            </a:extLst>
          </p:cNvPr>
          <p:cNvCxnSpPr/>
          <p:nvPr/>
        </p:nvCxnSpPr>
        <p:spPr>
          <a:xfrm>
            <a:off x="3159929"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69" name="Conector reto 68">
            <a:extLst>
              <a:ext uri="{FF2B5EF4-FFF2-40B4-BE49-F238E27FC236}">
                <a16:creationId xmlns:a16="http://schemas.microsoft.com/office/drawing/2014/main" id="{30FE9DA2-9DEB-48E6-B2E7-AED90265120D}"/>
              </a:ext>
            </a:extLst>
          </p:cNvPr>
          <p:cNvCxnSpPr/>
          <p:nvPr/>
        </p:nvCxnSpPr>
        <p:spPr>
          <a:xfrm>
            <a:off x="2813457"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70" name="Conector reto 69">
            <a:extLst>
              <a:ext uri="{FF2B5EF4-FFF2-40B4-BE49-F238E27FC236}">
                <a16:creationId xmlns:a16="http://schemas.microsoft.com/office/drawing/2014/main" id="{4FA7E8FE-5455-4F7D-A8C1-0FE35A9A048D}"/>
              </a:ext>
            </a:extLst>
          </p:cNvPr>
          <p:cNvCxnSpPr/>
          <p:nvPr/>
        </p:nvCxnSpPr>
        <p:spPr>
          <a:xfrm>
            <a:off x="246698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71" name="Conector reto 70">
            <a:extLst>
              <a:ext uri="{FF2B5EF4-FFF2-40B4-BE49-F238E27FC236}">
                <a16:creationId xmlns:a16="http://schemas.microsoft.com/office/drawing/2014/main" id="{371C183C-8487-40D6-8E80-22F46D781B09}"/>
              </a:ext>
            </a:extLst>
          </p:cNvPr>
          <p:cNvCxnSpPr/>
          <p:nvPr/>
        </p:nvCxnSpPr>
        <p:spPr>
          <a:xfrm>
            <a:off x="2120512"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72" name="Conector reto 71">
            <a:extLst>
              <a:ext uri="{FF2B5EF4-FFF2-40B4-BE49-F238E27FC236}">
                <a16:creationId xmlns:a16="http://schemas.microsoft.com/office/drawing/2014/main" id="{1BF81227-EE2A-4494-8A6F-FF17DF1DF87A}"/>
              </a:ext>
            </a:extLst>
          </p:cNvPr>
          <p:cNvCxnSpPr/>
          <p:nvPr/>
        </p:nvCxnSpPr>
        <p:spPr>
          <a:xfrm>
            <a:off x="1774041"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75" name="Conector reto 74">
            <a:extLst>
              <a:ext uri="{FF2B5EF4-FFF2-40B4-BE49-F238E27FC236}">
                <a16:creationId xmlns:a16="http://schemas.microsoft.com/office/drawing/2014/main" id="{DB8082F7-0BBB-457B-BE94-1F1B6F59F2E8}"/>
              </a:ext>
            </a:extLst>
          </p:cNvPr>
          <p:cNvCxnSpPr/>
          <p:nvPr/>
        </p:nvCxnSpPr>
        <p:spPr>
          <a:xfrm>
            <a:off x="972978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76" name="Conector reto 75">
            <a:extLst>
              <a:ext uri="{FF2B5EF4-FFF2-40B4-BE49-F238E27FC236}">
                <a16:creationId xmlns:a16="http://schemas.microsoft.com/office/drawing/2014/main" id="{FEC28EAD-9091-4BA2-BF10-B63BAFB490FE}"/>
              </a:ext>
            </a:extLst>
          </p:cNvPr>
          <p:cNvCxnSpPr/>
          <p:nvPr/>
        </p:nvCxnSpPr>
        <p:spPr>
          <a:xfrm>
            <a:off x="1434345" y="1236028"/>
            <a:ext cx="0" cy="5076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grpSp>
        <p:nvGrpSpPr>
          <p:cNvPr id="4" name="Agrupar 3">
            <a:extLst>
              <a:ext uri="{FF2B5EF4-FFF2-40B4-BE49-F238E27FC236}">
                <a16:creationId xmlns:a16="http://schemas.microsoft.com/office/drawing/2014/main" id="{1981D8AB-FDCB-4E39-AA02-8D6D1D3DC5B3}"/>
              </a:ext>
            </a:extLst>
          </p:cNvPr>
          <p:cNvGrpSpPr/>
          <p:nvPr/>
        </p:nvGrpSpPr>
        <p:grpSpPr>
          <a:xfrm>
            <a:off x="210345" y="1554928"/>
            <a:ext cx="6769832" cy="360000"/>
            <a:chOff x="210345" y="1554928"/>
            <a:chExt cx="6769832" cy="360000"/>
          </a:xfrm>
        </p:grpSpPr>
        <p:sp>
          <p:nvSpPr>
            <p:cNvPr id="11" name="Retângulo 10">
              <a:extLst>
                <a:ext uri="{FF2B5EF4-FFF2-40B4-BE49-F238E27FC236}">
                  <a16:creationId xmlns:a16="http://schemas.microsoft.com/office/drawing/2014/main" id="{EFCEE1B9-BE9D-4E38-9F62-5E5233247612}"/>
                </a:ext>
              </a:extLst>
            </p:cNvPr>
            <p:cNvSpPr/>
            <p:nvPr/>
          </p:nvSpPr>
          <p:spPr>
            <a:xfrm>
              <a:off x="210345" y="1554928"/>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Grand Alliance</a:t>
              </a:r>
            </a:p>
          </p:txBody>
        </p:sp>
        <p:sp>
          <p:nvSpPr>
            <p:cNvPr id="38" name="Retângulo 37">
              <a:extLst>
                <a:ext uri="{FF2B5EF4-FFF2-40B4-BE49-F238E27FC236}">
                  <a16:creationId xmlns:a16="http://schemas.microsoft.com/office/drawing/2014/main" id="{7CD549B8-C4D7-4EEA-98D6-F530018769FF}"/>
                </a:ext>
              </a:extLst>
            </p:cNvPr>
            <p:cNvSpPr/>
            <p:nvPr/>
          </p:nvSpPr>
          <p:spPr>
            <a:xfrm>
              <a:off x="1445438" y="1554928"/>
              <a:ext cx="5534739" cy="360000"/>
            </a:xfrm>
            <a:prstGeom prst="rect">
              <a:avLst/>
            </a:prstGeom>
            <a:solidFill>
              <a:srgbClr val="F0F1D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P&amp;OCL, </a:t>
              </a:r>
              <a:r>
                <a:rPr lang="pt-BR" sz="800" b="1" dirty="0" err="1">
                  <a:solidFill>
                    <a:schemeClr val="tx1"/>
                  </a:solidFill>
                  <a:latin typeface="Tahoma" panose="020B0604030504040204" pitchFamily="34" charset="0"/>
                  <a:ea typeface="Tahoma" panose="020B0604030504040204" pitchFamily="34" charset="0"/>
                  <a:cs typeface="Tahoma" panose="020B0604030504040204" pitchFamily="34" charset="0"/>
                </a:rPr>
                <a:t>Hapag</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-Lloyd</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NYK Line, OOCL</a:t>
              </a:r>
            </a:p>
          </p:txBody>
        </p:sp>
      </p:grpSp>
      <p:grpSp>
        <p:nvGrpSpPr>
          <p:cNvPr id="16" name="Agrupar 15">
            <a:extLst>
              <a:ext uri="{FF2B5EF4-FFF2-40B4-BE49-F238E27FC236}">
                <a16:creationId xmlns:a16="http://schemas.microsoft.com/office/drawing/2014/main" id="{FCBA28D1-1551-4E3C-B9AE-6BFBF22EF7AE}"/>
              </a:ext>
            </a:extLst>
          </p:cNvPr>
          <p:cNvGrpSpPr/>
          <p:nvPr/>
        </p:nvGrpSpPr>
        <p:grpSpPr>
          <a:xfrm>
            <a:off x="199679" y="5126416"/>
            <a:ext cx="1918819" cy="360000"/>
            <a:chOff x="199679" y="5126416"/>
            <a:chExt cx="1918819" cy="360000"/>
          </a:xfrm>
        </p:grpSpPr>
        <p:sp>
          <p:nvSpPr>
            <p:cNvPr id="17" name="Retângulo 16">
              <a:extLst>
                <a:ext uri="{FF2B5EF4-FFF2-40B4-BE49-F238E27FC236}">
                  <a16:creationId xmlns:a16="http://schemas.microsoft.com/office/drawing/2014/main" id="{BF36393C-1111-4FBF-8F14-5542DADFA939}"/>
                </a:ext>
              </a:extLst>
            </p:cNvPr>
            <p:cNvSpPr/>
            <p:nvPr/>
          </p:nvSpPr>
          <p:spPr>
            <a:xfrm>
              <a:off x="199679" y="5126416"/>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Global Alliance</a:t>
              </a:r>
            </a:p>
          </p:txBody>
        </p:sp>
        <p:sp>
          <p:nvSpPr>
            <p:cNvPr id="39" name="Retângulo 38">
              <a:extLst>
                <a:ext uri="{FF2B5EF4-FFF2-40B4-BE49-F238E27FC236}">
                  <a16:creationId xmlns:a16="http://schemas.microsoft.com/office/drawing/2014/main" id="{3B3E859B-2D79-4147-BAC6-64F7AD329C80}"/>
                </a:ext>
              </a:extLst>
            </p:cNvPr>
            <p:cNvSpPr/>
            <p:nvPr/>
          </p:nvSpPr>
          <p:spPr>
            <a:xfrm>
              <a:off x="1434346" y="5126416"/>
              <a:ext cx="684152" cy="360000"/>
            </a:xfrm>
            <a:prstGeom prst="rect">
              <a:avLst/>
            </a:prstGeom>
            <a:solidFill>
              <a:srgbClr val="C0D0F1"/>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OOCL, </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MOL</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APL</a:t>
              </a:r>
            </a:p>
          </p:txBody>
        </p:sp>
      </p:grpSp>
      <p:grpSp>
        <p:nvGrpSpPr>
          <p:cNvPr id="14" name="Agrupar 13">
            <a:extLst>
              <a:ext uri="{FF2B5EF4-FFF2-40B4-BE49-F238E27FC236}">
                <a16:creationId xmlns:a16="http://schemas.microsoft.com/office/drawing/2014/main" id="{B907C590-D5D4-442A-958A-F7413FC6C828}"/>
              </a:ext>
            </a:extLst>
          </p:cNvPr>
          <p:cNvGrpSpPr/>
          <p:nvPr/>
        </p:nvGrpSpPr>
        <p:grpSpPr>
          <a:xfrm>
            <a:off x="199679" y="4334962"/>
            <a:ext cx="2958205" cy="360000"/>
            <a:chOff x="199679" y="4334962"/>
            <a:chExt cx="2958205" cy="360000"/>
          </a:xfrm>
        </p:grpSpPr>
        <p:sp>
          <p:nvSpPr>
            <p:cNvPr id="19" name="Retângulo 18">
              <a:extLst>
                <a:ext uri="{FF2B5EF4-FFF2-40B4-BE49-F238E27FC236}">
                  <a16:creationId xmlns:a16="http://schemas.microsoft.com/office/drawing/2014/main" id="{C9893E11-20E1-401F-B321-EAAE0DF44B8A}"/>
                </a:ext>
              </a:extLst>
            </p:cNvPr>
            <p:cNvSpPr/>
            <p:nvPr/>
          </p:nvSpPr>
          <p:spPr>
            <a:xfrm>
              <a:off x="199679" y="4334962"/>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Maersk/</a:t>
              </a:r>
              <a:r>
                <a:rPr lang="pt-BR" sz="1000" dirty="0" err="1">
                  <a:solidFill>
                    <a:schemeClr val="tx1"/>
                  </a:solidFill>
                  <a:latin typeface="Tahoma" panose="020B0604030504040204" pitchFamily="34" charset="0"/>
                  <a:ea typeface="Tahoma" panose="020B0604030504040204" pitchFamily="34" charset="0"/>
                  <a:cs typeface="Tahoma" panose="020B0604030504040204" pitchFamily="34" charset="0"/>
                </a:rPr>
                <a:t>Sealand</a:t>
              </a:r>
              <a:endParaRPr lang="pt-BR"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0" name="Retângulo 39">
              <a:extLst>
                <a:ext uri="{FF2B5EF4-FFF2-40B4-BE49-F238E27FC236}">
                  <a16:creationId xmlns:a16="http://schemas.microsoft.com/office/drawing/2014/main" id="{B833B719-59D7-4C79-8493-13DFF4FE72B9}"/>
                </a:ext>
              </a:extLst>
            </p:cNvPr>
            <p:cNvSpPr/>
            <p:nvPr/>
          </p:nvSpPr>
          <p:spPr>
            <a:xfrm>
              <a:off x="1434345" y="4334962"/>
              <a:ext cx="1723539" cy="360000"/>
            </a:xfrm>
            <a:prstGeom prst="rect">
              <a:avLst/>
            </a:prstGeom>
            <a:solidFill>
              <a:srgbClr val="D7AFBA"/>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Maersk</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dirty="0" err="1">
                  <a:solidFill>
                    <a:schemeClr val="tx1"/>
                  </a:solidFill>
                  <a:latin typeface="Tahoma" panose="020B0604030504040204" pitchFamily="34" charset="0"/>
                  <a:ea typeface="Tahoma" panose="020B0604030504040204" pitchFamily="34" charset="0"/>
                  <a:cs typeface="Tahoma" panose="020B0604030504040204" pitchFamily="34" charset="0"/>
                </a:rPr>
                <a:t>Sealand</a:t>
              </a:r>
              <a:endParaRPr lang="pt-BR" sz="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 name="Agrupar 6">
            <a:extLst>
              <a:ext uri="{FF2B5EF4-FFF2-40B4-BE49-F238E27FC236}">
                <a16:creationId xmlns:a16="http://schemas.microsoft.com/office/drawing/2014/main" id="{4494C16D-364A-40A0-A67B-850F9C9BC2E5}"/>
              </a:ext>
            </a:extLst>
          </p:cNvPr>
          <p:cNvGrpSpPr/>
          <p:nvPr/>
        </p:nvGrpSpPr>
        <p:grpSpPr>
          <a:xfrm>
            <a:off x="199679" y="2752054"/>
            <a:ext cx="8501772" cy="360000"/>
            <a:chOff x="199679" y="2752054"/>
            <a:chExt cx="8501772" cy="360000"/>
          </a:xfrm>
        </p:grpSpPr>
        <p:sp>
          <p:nvSpPr>
            <p:cNvPr id="20" name="Retângulo 19">
              <a:extLst>
                <a:ext uri="{FF2B5EF4-FFF2-40B4-BE49-F238E27FC236}">
                  <a16:creationId xmlns:a16="http://schemas.microsoft.com/office/drawing/2014/main" id="{CE80CFC8-C955-477F-AC79-49D58056F8A1}"/>
                </a:ext>
              </a:extLst>
            </p:cNvPr>
            <p:cNvSpPr/>
            <p:nvPr/>
          </p:nvSpPr>
          <p:spPr>
            <a:xfrm>
              <a:off x="199679" y="2752054"/>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CKYH/E</a:t>
              </a:r>
            </a:p>
          </p:txBody>
        </p:sp>
        <p:sp>
          <p:nvSpPr>
            <p:cNvPr id="41" name="Retângulo 40">
              <a:extLst>
                <a:ext uri="{FF2B5EF4-FFF2-40B4-BE49-F238E27FC236}">
                  <a16:creationId xmlns:a16="http://schemas.microsoft.com/office/drawing/2014/main" id="{99936D3F-D71F-4C1D-A750-B9287FE05167}"/>
                </a:ext>
              </a:extLst>
            </p:cNvPr>
            <p:cNvSpPr/>
            <p:nvPr/>
          </p:nvSpPr>
          <p:spPr>
            <a:xfrm>
              <a:off x="1434345" y="2752054"/>
              <a:ext cx="7267106" cy="360000"/>
            </a:xfrm>
            <a:prstGeom prst="rect">
              <a:avLst/>
            </a:prstGeom>
            <a:solidFill>
              <a:srgbClr val="B8B0CE"/>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COSCO</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K Line, Yang Ming, </a:t>
              </a:r>
              <a:r>
                <a:rPr lang="pt-BR" sz="800" dirty="0" err="1">
                  <a:solidFill>
                    <a:schemeClr val="tx1"/>
                  </a:solidFill>
                  <a:latin typeface="Tahoma" panose="020B0604030504040204" pitchFamily="34" charset="0"/>
                  <a:ea typeface="Tahoma" panose="020B0604030504040204" pitchFamily="34" charset="0"/>
                  <a:cs typeface="Tahoma" panose="020B0604030504040204" pitchFamily="34" charset="0"/>
                </a:rPr>
                <a:t>Hanjin</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b="1" dirty="0" err="1">
                  <a:solidFill>
                    <a:schemeClr val="tx1"/>
                  </a:solidFill>
                  <a:latin typeface="Tahoma" panose="020B0604030504040204" pitchFamily="34" charset="0"/>
                  <a:ea typeface="Tahoma" panose="020B0604030504040204" pitchFamily="34" charset="0"/>
                  <a:cs typeface="Tahoma" panose="020B0604030504040204" pitchFamily="34" charset="0"/>
                </a:rPr>
                <a:t>Evergreen</a:t>
              </a:r>
              <a:endPar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Agrupar 17">
            <a:extLst>
              <a:ext uri="{FF2B5EF4-FFF2-40B4-BE49-F238E27FC236}">
                <a16:creationId xmlns:a16="http://schemas.microsoft.com/office/drawing/2014/main" id="{CB11FED2-CDC9-4488-B842-33C49A2AA907}"/>
              </a:ext>
            </a:extLst>
          </p:cNvPr>
          <p:cNvGrpSpPr/>
          <p:nvPr/>
        </p:nvGrpSpPr>
        <p:grpSpPr>
          <a:xfrm>
            <a:off x="199679" y="5522143"/>
            <a:ext cx="6769398" cy="360000"/>
            <a:chOff x="199679" y="5522143"/>
            <a:chExt cx="6769398" cy="360000"/>
          </a:xfrm>
        </p:grpSpPr>
        <p:sp>
          <p:nvSpPr>
            <p:cNvPr id="30" name="Retângulo 29">
              <a:extLst>
                <a:ext uri="{FF2B5EF4-FFF2-40B4-BE49-F238E27FC236}">
                  <a16:creationId xmlns:a16="http://schemas.microsoft.com/office/drawing/2014/main" id="{4B2D080A-7A3B-490A-AD1C-378207B8BDAB}"/>
                </a:ext>
              </a:extLst>
            </p:cNvPr>
            <p:cNvSpPr/>
            <p:nvPr/>
          </p:nvSpPr>
          <p:spPr>
            <a:xfrm>
              <a:off x="199679" y="5522143"/>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New World Alliance</a:t>
              </a:r>
            </a:p>
          </p:txBody>
        </p:sp>
        <p:sp>
          <p:nvSpPr>
            <p:cNvPr id="42" name="Retângulo 41">
              <a:extLst>
                <a:ext uri="{FF2B5EF4-FFF2-40B4-BE49-F238E27FC236}">
                  <a16:creationId xmlns:a16="http://schemas.microsoft.com/office/drawing/2014/main" id="{B1318794-7388-4802-84B9-51A15099482E}"/>
                </a:ext>
              </a:extLst>
            </p:cNvPr>
            <p:cNvSpPr/>
            <p:nvPr/>
          </p:nvSpPr>
          <p:spPr>
            <a:xfrm>
              <a:off x="2120509" y="5522143"/>
              <a:ext cx="4848568" cy="360000"/>
            </a:xfrm>
            <a:prstGeom prst="rect">
              <a:avLst/>
            </a:prstGeom>
            <a:solidFill>
              <a:srgbClr val="C0D0F1"/>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APL</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MOL</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Hyundai MM</a:t>
              </a:r>
            </a:p>
          </p:txBody>
        </p:sp>
      </p:grpSp>
      <p:grpSp>
        <p:nvGrpSpPr>
          <p:cNvPr id="21" name="Agrupar 20">
            <a:extLst>
              <a:ext uri="{FF2B5EF4-FFF2-40B4-BE49-F238E27FC236}">
                <a16:creationId xmlns:a16="http://schemas.microsoft.com/office/drawing/2014/main" id="{29FBAC76-E6AE-44D1-A9A0-265233C67B48}"/>
              </a:ext>
            </a:extLst>
          </p:cNvPr>
          <p:cNvGrpSpPr/>
          <p:nvPr/>
        </p:nvGrpSpPr>
        <p:grpSpPr>
          <a:xfrm>
            <a:off x="199679" y="5917865"/>
            <a:ext cx="2611763" cy="360000"/>
            <a:chOff x="199679" y="5917865"/>
            <a:chExt cx="2611763" cy="360000"/>
          </a:xfrm>
        </p:grpSpPr>
        <p:sp>
          <p:nvSpPr>
            <p:cNvPr id="31" name="Retângulo 30">
              <a:extLst>
                <a:ext uri="{FF2B5EF4-FFF2-40B4-BE49-F238E27FC236}">
                  <a16:creationId xmlns:a16="http://schemas.microsoft.com/office/drawing/2014/main" id="{C3E041A2-7560-4C3C-8DED-B436DDC151E2}"/>
                </a:ext>
              </a:extLst>
            </p:cNvPr>
            <p:cNvSpPr/>
            <p:nvPr/>
          </p:nvSpPr>
          <p:spPr>
            <a:xfrm>
              <a:off x="199679" y="5917865"/>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United Alliance</a:t>
              </a:r>
            </a:p>
          </p:txBody>
        </p:sp>
        <p:sp>
          <p:nvSpPr>
            <p:cNvPr id="43" name="Retângulo 42">
              <a:extLst>
                <a:ext uri="{FF2B5EF4-FFF2-40B4-BE49-F238E27FC236}">
                  <a16:creationId xmlns:a16="http://schemas.microsoft.com/office/drawing/2014/main" id="{975688A6-15D0-44A1-92BB-6BE550F28381}"/>
                </a:ext>
              </a:extLst>
            </p:cNvPr>
            <p:cNvSpPr/>
            <p:nvPr/>
          </p:nvSpPr>
          <p:spPr>
            <a:xfrm>
              <a:off x="2125180" y="5917865"/>
              <a:ext cx="686262" cy="360000"/>
            </a:xfrm>
            <a:prstGeom prst="rect">
              <a:avLst/>
            </a:prstGeom>
            <a:solidFill>
              <a:srgbClr val="DBDDA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UASC, ZIM </a:t>
              </a:r>
              <a:r>
                <a:rPr lang="pt-BR" sz="800" dirty="0" err="1">
                  <a:solidFill>
                    <a:schemeClr val="tx1"/>
                  </a:solidFill>
                  <a:latin typeface="Tahoma" panose="020B0604030504040204" pitchFamily="34" charset="0"/>
                  <a:ea typeface="Tahoma" panose="020B0604030504040204" pitchFamily="34" charset="0"/>
                  <a:cs typeface="Tahoma" panose="020B0604030504040204" pitchFamily="34" charset="0"/>
                </a:rPr>
                <a:t>Hanjin</a:t>
              </a:r>
              <a:endParaRPr lang="pt-BR" sz="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Agrupar 4">
            <a:extLst>
              <a:ext uri="{FF2B5EF4-FFF2-40B4-BE49-F238E27FC236}">
                <a16:creationId xmlns:a16="http://schemas.microsoft.com/office/drawing/2014/main" id="{5AE1292A-0C1F-4FB7-A186-814E2F4F8E98}"/>
              </a:ext>
            </a:extLst>
          </p:cNvPr>
          <p:cNvGrpSpPr/>
          <p:nvPr/>
        </p:nvGrpSpPr>
        <p:grpSpPr>
          <a:xfrm>
            <a:off x="210345" y="1950655"/>
            <a:ext cx="8502196" cy="360000"/>
            <a:chOff x="210345" y="1950655"/>
            <a:chExt cx="8502196" cy="360000"/>
          </a:xfrm>
        </p:grpSpPr>
        <p:sp>
          <p:nvSpPr>
            <p:cNvPr id="32" name="Retângulo 31">
              <a:extLst>
                <a:ext uri="{FF2B5EF4-FFF2-40B4-BE49-F238E27FC236}">
                  <a16:creationId xmlns:a16="http://schemas.microsoft.com/office/drawing/2014/main" id="{7102DFDC-CD22-4251-82B4-7C24016F7184}"/>
                </a:ext>
              </a:extLst>
            </p:cNvPr>
            <p:cNvSpPr/>
            <p:nvPr/>
          </p:nvSpPr>
          <p:spPr>
            <a:xfrm>
              <a:off x="210345" y="1950655"/>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G6</a:t>
              </a:r>
            </a:p>
          </p:txBody>
        </p:sp>
        <p:sp>
          <p:nvSpPr>
            <p:cNvPr id="44" name="Retângulo 43">
              <a:extLst>
                <a:ext uri="{FF2B5EF4-FFF2-40B4-BE49-F238E27FC236}">
                  <a16:creationId xmlns:a16="http://schemas.microsoft.com/office/drawing/2014/main" id="{CFE89377-AC34-4A74-AC2D-4483B7041696}"/>
                </a:ext>
              </a:extLst>
            </p:cNvPr>
            <p:cNvSpPr/>
            <p:nvPr/>
          </p:nvSpPr>
          <p:spPr>
            <a:xfrm>
              <a:off x="6980176" y="1950655"/>
              <a:ext cx="1732365" cy="360000"/>
            </a:xfrm>
            <a:prstGeom prst="rect">
              <a:avLst/>
            </a:prstGeom>
            <a:solidFill>
              <a:srgbClr val="F0F1D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err="1">
                  <a:solidFill>
                    <a:schemeClr val="tx1"/>
                  </a:solidFill>
                  <a:latin typeface="Tahoma" panose="020B0604030504040204" pitchFamily="34" charset="0"/>
                  <a:ea typeface="Tahoma" panose="020B0604030504040204" pitchFamily="34" charset="0"/>
                  <a:cs typeface="Tahoma" panose="020B0604030504040204" pitchFamily="34" charset="0"/>
                </a:rPr>
                <a:t>Hapag</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-Lloyd</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HMM, MOL, </a:t>
              </a:r>
              <a:b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NYK Line, OOCL</a:t>
              </a:r>
            </a:p>
          </p:txBody>
        </p:sp>
      </p:grpSp>
      <p:grpSp>
        <p:nvGrpSpPr>
          <p:cNvPr id="8" name="Agrupar 7">
            <a:extLst>
              <a:ext uri="{FF2B5EF4-FFF2-40B4-BE49-F238E27FC236}">
                <a16:creationId xmlns:a16="http://schemas.microsoft.com/office/drawing/2014/main" id="{F97595CC-DBA0-43B1-9015-65A6DBE56E94}"/>
              </a:ext>
            </a:extLst>
          </p:cNvPr>
          <p:cNvGrpSpPr/>
          <p:nvPr/>
        </p:nvGrpSpPr>
        <p:grpSpPr>
          <a:xfrm>
            <a:off x="199679" y="3147781"/>
            <a:ext cx="7808835" cy="360000"/>
            <a:chOff x="199679" y="3147781"/>
            <a:chExt cx="7808835" cy="360000"/>
          </a:xfrm>
        </p:grpSpPr>
        <p:sp>
          <p:nvSpPr>
            <p:cNvPr id="33" name="Retângulo 32">
              <a:extLst>
                <a:ext uri="{FF2B5EF4-FFF2-40B4-BE49-F238E27FC236}">
                  <a16:creationId xmlns:a16="http://schemas.microsoft.com/office/drawing/2014/main" id="{32835C38-36FA-4FDE-8E3F-900628A8738A}"/>
                </a:ext>
              </a:extLst>
            </p:cNvPr>
            <p:cNvSpPr/>
            <p:nvPr/>
          </p:nvSpPr>
          <p:spPr>
            <a:xfrm>
              <a:off x="199679" y="3147781"/>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MSC-CMA CGM</a:t>
              </a:r>
            </a:p>
          </p:txBody>
        </p:sp>
        <p:sp>
          <p:nvSpPr>
            <p:cNvPr id="45" name="Retângulo 44">
              <a:extLst>
                <a:ext uri="{FF2B5EF4-FFF2-40B4-BE49-F238E27FC236}">
                  <a16:creationId xmlns:a16="http://schemas.microsoft.com/office/drawing/2014/main" id="{3A7E3A1E-D3D3-42B9-A1A3-F8C7B1EF3BA2}"/>
                </a:ext>
              </a:extLst>
            </p:cNvPr>
            <p:cNvSpPr/>
            <p:nvPr/>
          </p:nvSpPr>
          <p:spPr>
            <a:xfrm>
              <a:off x="6980176" y="3147781"/>
              <a:ext cx="1028338" cy="360000"/>
            </a:xfrm>
            <a:prstGeom prst="rect">
              <a:avLst/>
            </a:prstGeom>
            <a:solidFill>
              <a:srgbClr val="B8B0CE"/>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MSC</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CMA CGM</a:t>
              </a:r>
            </a:p>
          </p:txBody>
        </p:sp>
      </p:grpSp>
      <p:grpSp>
        <p:nvGrpSpPr>
          <p:cNvPr id="15" name="Agrupar 14">
            <a:extLst>
              <a:ext uri="{FF2B5EF4-FFF2-40B4-BE49-F238E27FC236}">
                <a16:creationId xmlns:a16="http://schemas.microsoft.com/office/drawing/2014/main" id="{EBEE304C-FD21-4573-8976-38108CF781A0}"/>
              </a:ext>
            </a:extLst>
          </p:cNvPr>
          <p:cNvGrpSpPr/>
          <p:nvPr/>
        </p:nvGrpSpPr>
        <p:grpSpPr>
          <a:xfrm>
            <a:off x="199679" y="4730689"/>
            <a:ext cx="9617763" cy="360000"/>
            <a:chOff x="199679" y="4730689"/>
            <a:chExt cx="9617763" cy="360000"/>
          </a:xfrm>
        </p:grpSpPr>
        <p:sp>
          <p:nvSpPr>
            <p:cNvPr id="34" name="Retângulo 33">
              <a:extLst>
                <a:ext uri="{FF2B5EF4-FFF2-40B4-BE49-F238E27FC236}">
                  <a16:creationId xmlns:a16="http://schemas.microsoft.com/office/drawing/2014/main" id="{A4061C3A-7B72-40FE-9743-9122BCEFEFEA}"/>
                </a:ext>
              </a:extLst>
            </p:cNvPr>
            <p:cNvSpPr/>
            <p:nvPr/>
          </p:nvSpPr>
          <p:spPr>
            <a:xfrm>
              <a:off x="199679" y="4730689"/>
              <a:ext cx="1224000" cy="360000"/>
            </a:xfrm>
            <a:prstGeom prst="rect">
              <a:avLst/>
            </a:prstGeom>
            <a:solidFill>
              <a:srgbClr val="FFCE31">
                <a:alpha val="25000"/>
              </a:srgbClr>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000" b="1" dirty="0">
                  <a:latin typeface="Tahoma" panose="020B0604030504040204" pitchFamily="34" charset="0"/>
                  <a:ea typeface="Tahoma" panose="020B0604030504040204" pitchFamily="34" charset="0"/>
                  <a:cs typeface="Tahoma" panose="020B0604030504040204" pitchFamily="34" charset="0"/>
                </a:rPr>
                <a:t>2M Alliance</a:t>
              </a:r>
            </a:p>
          </p:txBody>
        </p:sp>
        <p:sp>
          <p:nvSpPr>
            <p:cNvPr id="46" name="Retângulo 45">
              <a:extLst>
                <a:ext uri="{FF2B5EF4-FFF2-40B4-BE49-F238E27FC236}">
                  <a16:creationId xmlns:a16="http://schemas.microsoft.com/office/drawing/2014/main" id="{BE3F2410-44DF-468C-AADA-55B36CB7F4C4}"/>
                </a:ext>
              </a:extLst>
            </p:cNvPr>
            <p:cNvSpPr/>
            <p:nvPr/>
          </p:nvSpPr>
          <p:spPr>
            <a:xfrm>
              <a:off x="8024920" y="4730689"/>
              <a:ext cx="1792522" cy="360000"/>
            </a:xfrm>
            <a:prstGeom prst="rect">
              <a:avLst/>
            </a:prstGeom>
            <a:solidFill>
              <a:srgbClr val="D7AFBA"/>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Maersk</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MSC</a:t>
              </a:r>
            </a:p>
          </p:txBody>
        </p:sp>
      </p:grpSp>
      <p:grpSp>
        <p:nvGrpSpPr>
          <p:cNvPr id="10" name="Agrupar 9">
            <a:extLst>
              <a:ext uri="{FF2B5EF4-FFF2-40B4-BE49-F238E27FC236}">
                <a16:creationId xmlns:a16="http://schemas.microsoft.com/office/drawing/2014/main" id="{20A40D9D-C6F2-4E0C-9F97-DF91A2B98B76}"/>
              </a:ext>
            </a:extLst>
          </p:cNvPr>
          <p:cNvGrpSpPr/>
          <p:nvPr/>
        </p:nvGrpSpPr>
        <p:grpSpPr>
          <a:xfrm>
            <a:off x="199679" y="3543508"/>
            <a:ext cx="8501768" cy="360000"/>
            <a:chOff x="199679" y="3543508"/>
            <a:chExt cx="8501768" cy="360000"/>
          </a:xfrm>
        </p:grpSpPr>
        <p:sp>
          <p:nvSpPr>
            <p:cNvPr id="35" name="Retângulo 34">
              <a:extLst>
                <a:ext uri="{FF2B5EF4-FFF2-40B4-BE49-F238E27FC236}">
                  <a16:creationId xmlns:a16="http://schemas.microsoft.com/office/drawing/2014/main" id="{B0F069E9-F7DE-4E82-BDD7-48AFB9652301}"/>
                </a:ext>
              </a:extLst>
            </p:cNvPr>
            <p:cNvSpPr/>
            <p:nvPr/>
          </p:nvSpPr>
          <p:spPr>
            <a:xfrm>
              <a:off x="199679" y="3543508"/>
              <a:ext cx="1224000" cy="36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dirty="0" err="1">
                  <a:solidFill>
                    <a:schemeClr val="tx1"/>
                  </a:solidFill>
                  <a:latin typeface="Tahoma" panose="020B0604030504040204" pitchFamily="34" charset="0"/>
                  <a:ea typeface="Tahoma" panose="020B0604030504040204" pitchFamily="34" charset="0"/>
                  <a:cs typeface="Tahoma" panose="020B0604030504040204" pitchFamily="34" charset="0"/>
                </a:rPr>
                <a:t>Ocean</a:t>
              </a:r>
              <a:r>
                <a:rPr lang="pt-BR" sz="1000" dirty="0">
                  <a:solidFill>
                    <a:schemeClr val="tx1"/>
                  </a:solidFill>
                  <a:latin typeface="Tahoma" panose="020B0604030504040204" pitchFamily="34" charset="0"/>
                  <a:ea typeface="Tahoma" panose="020B0604030504040204" pitchFamily="34" charset="0"/>
                  <a:cs typeface="Tahoma" panose="020B0604030504040204" pitchFamily="34" charset="0"/>
                </a:rPr>
                <a:t> 3</a:t>
              </a:r>
            </a:p>
          </p:txBody>
        </p:sp>
        <p:sp>
          <p:nvSpPr>
            <p:cNvPr id="47" name="Retângulo 46">
              <a:extLst>
                <a:ext uri="{FF2B5EF4-FFF2-40B4-BE49-F238E27FC236}">
                  <a16:creationId xmlns:a16="http://schemas.microsoft.com/office/drawing/2014/main" id="{EB6BED0B-9648-4F26-B90D-853CD8CEE6DA}"/>
                </a:ext>
              </a:extLst>
            </p:cNvPr>
            <p:cNvSpPr/>
            <p:nvPr/>
          </p:nvSpPr>
          <p:spPr>
            <a:xfrm flipH="1">
              <a:off x="8008513" y="3543508"/>
              <a:ext cx="692934" cy="360000"/>
            </a:xfrm>
            <a:prstGeom prst="rect">
              <a:avLst/>
            </a:prstGeom>
            <a:solidFill>
              <a:srgbClr val="B8B0CE"/>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CMA CGM</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APL, UASC</a:t>
              </a:r>
            </a:p>
          </p:txBody>
        </p:sp>
      </p:grpSp>
      <p:grpSp>
        <p:nvGrpSpPr>
          <p:cNvPr id="12" name="Agrupar 11">
            <a:extLst>
              <a:ext uri="{FF2B5EF4-FFF2-40B4-BE49-F238E27FC236}">
                <a16:creationId xmlns:a16="http://schemas.microsoft.com/office/drawing/2014/main" id="{587A7B6A-226B-4B39-A428-AE15F902026B}"/>
              </a:ext>
            </a:extLst>
          </p:cNvPr>
          <p:cNvGrpSpPr/>
          <p:nvPr/>
        </p:nvGrpSpPr>
        <p:grpSpPr>
          <a:xfrm>
            <a:off x="199679" y="3939235"/>
            <a:ext cx="9617767" cy="360000"/>
            <a:chOff x="199679" y="3939235"/>
            <a:chExt cx="9617767" cy="360000"/>
          </a:xfrm>
        </p:grpSpPr>
        <p:sp>
          <p:nvSpPr>
            <p:cNvPr id="36" name="Retângulo 35">
              <a:extLst>
                <a:ext uri="{FF2B5EF4-FFF2-40B4-BE49-F238E27FC236}">
                  <a16:creationId xmlns:a16="http://schemas.microsoft.com/office/drawing/2014/main" id="{69CDDFD3-69D6-435D-9009-3BC14BBC6896}"/>
                </a:ext>
              </a:extLst>
            </p:cNvPr>
            <p:cNvSpPr/>
            <p:nvPr/>
          </p:nvSpPr>
          <p:spPr>
            <a:xfrm>
              <a:off x="199679" y="3939235"/>
              <a:ext cx="1224000" cy="360000"/>
            </a:xfrm>
            <a:prstGeom prst="rect">
              <a:avLst/>
            </a:prstGeom>
            <a:solidFill>
              <a:srgbClr val="FFCE31">
                <a:alpha val="25000"/>
              </a:srgbClr>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000" b="1" dirty="0" err="1">
                  <a:latin typeface="Tahoma" panose="020B0604030504040204" pitchFamily="34" charset="0"/>
                  <a:ea typeface="Tahoma" panose="020B0604030504040204" pitchFamily="34" charset="0"/>
                  <a:cs typeface="Tahoma" panose="020B0604030504040204" pitchFamily="34" charset="0"/>
                </a:rPr>
                <a:t>Ocean</a:t>
              </a:r>
              <a:r>
                <a:rPr lang="pt-BR" sz="1000" b="1" dirty="0">
                  <a:latin typeface="Tahoma" panose="020B0604030504040204" pitchFamily="34" charset="0"/>
                  <a:ea typeface="Tahoma" panose="020B0604030504040204" pitchFamily="34" charset="0"/>
                  <a:cs typeface="Tahoma" panose="020B0604030504040204" pitchFamily="34" charset="0"/>
                </a:rPr>
                <a:t> Alliance</a:t>
              </a:r>
            </a:p>
          </p:txBody>
        </p:sp>
        <p:sp>
          <p:nvSpPr>
            <p:cNvPr id="73" name="Retângulo 72">
              <a:extLst>
                <a:ext uri="{FF2B5EF4-FFF2-40B4-BE49-F238E27FC236}">
                  <a16:creationId xmlns:a16="http://schemas.microsoft.com/office/drawing/2014/main" id="{07996F09-71C7-487C-B846-3C253B8A2AB3}"/>
                </a:ext>
              </a:extLst>
            </p:cNvPr>
            <p:cNvSpPr/>
            <p:nvPr/>
          </p:nvSpPr>
          <p:spPr>
            <a:xfrm>
              <a:off x="8701446" y="3939235"/>
              <a:ext cx="1116000" cy="360000"/>
            </a:xfrm>
            <a:prstGeom prst="rect">
              <a:avLst/>
            </a:prstGeom>
            <a:solidFill>
              <a:srgbClr val="B8B0CE"/>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CMA CGM</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COSCO</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800" b="1" dirty="0" err="1">
                  <a:solidFill>
                    <a:schemeClr val="tx1"/>
                  </a:solidFill>
                  <a:latin typeface="Tahoma" panose="020B0604030504040204" pitchFamily="34" charset="0"/>
                  <a:ea typeface="Tahoma" panose="020B0604030504040204" pitchFamily="34" charset="0"/>
                  <a:cs typeface="Tahoma" panose="020B0604030504040204" pitchFamily="34" charset="0"/>
                </a:rPr>
                <a:t>Evergreen</a:t>
              </a:r>
              <a:endPar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Agrupar 5">
            <a:extLst>
              <a:ext uri="{FF2B5EF4-FFF2-40B4-BE49-F238E27FC236}">
                <a16:creationId xmlns:a16="http://schemas.microsoft.com/office/drawing/2014/main" id="{A2E79323-DC2C-44DC-A274-722AEF6AE67E}"/>
              </a:ext>
            </a:extLst>
          </p:cNvPr>
          <p:cNvGrpSpPr/>
          <p:nvPr/>
        </p:nvGrpSpPr>
        <p:grpSpPr>
          <a:xfrm>
            <a:off x="199679" y="2346382"/>
            <a:ext cx="9617764" cy="369945"/>
            <a:chOff x="199679" y="2346382"/>
            <a:chExt cx="9617764" cy="369945"/>
          </a:xfrm>
        </p:grpSpPr>
        <p:sp>
          <p:nvSpPr>
            <p:cNvPr id="74" name="Retângulo 73">
              <a:extLst>
                <a:ext uri="{FF2B5EF4-FFF2-40B4-BE49-F238E27FC236}">
                  <a16:creationId xmlns:a16="http://schemas.microsoft.com/office/drawing/2014/main" id="{D0C6A863-6056-4C68-8ADA-3B43A99CE0E5}"/>
                </a:ext>
              </a:extLst>
            </p:cNvPr>
            <p:cNvSpPr/>
            <p:nvPr/>
          </p:nvSpPr>
          <p:spPr>
            <a:xfrm>
              <a:off x="8712541" y="2356327"/>
              <a:ext cx="1104902" cy="360000"/>
            </a:xfrm>
            <a:prstGeom prst="rect">
              <a:avLst/>
            </a:prstGeom>
            <a:solidFill>
              <a:srgbClr val="F0F1DB"/>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800" b="1" dirty="0" err="1">
                  <a:solidFill>
                    <a:schemeClr val="tx1"/>
                  </a:solidFill>
                  <a:latin typeface="Tahoma" panose="020B0604030504040204" pitchFamily="34" charset="0"/>
                  <a:ea typeface="Tahoma" panose="020B0604030504040204" pitchFamily="34" charset="0"/>
                  <a:cs typeface="Tahoma" panose="020B0604030504040204" pitchFamily="34" charset="0"/>
                </a:rPr>
                <a:t>Hapag</a:t>
              </a:r>
              <a:r>
                <a:rPr lang="pt-BR" sz="800" b="1" dirty="0">
                  <a:solidFill>
                    <a:schemeClr val="tx1"/>
                  </a:solidFill>
                  <a:latin typeface="Tahoma" panose="020B0604030504040204" pitchFamily="34" charset="0"/>
                  <a:ea typeface="Tahoma" panose="020B0604030504040204" pitchFamily="34" charset="0"/>
                  <a:cs typeface="Tahoma" panose="020B0604030504040204" pitchFamily="34" charset="0"/>
                </a:rPr>
                <a:t>-Lloyd</a:t>
              </a:r>
              <a:r>
                <a:rPr lang="pt-BR" sz="800" dirty="0">
                  <a:solidFill>
                    <a:schemeClr val="tx1"/>
                  </a:solidFill>
                  <a:latin typeface="Tahoma" panose="020B0604030504040204" pitchFamily="34" charset="0"/>
                  <a:ea typeface="Tahoma" panose="020B0604030504040204" pitchFamily="34" charset="0"/>
                  <a:cs typeface="Tahoma" panose="020B0604030504040204" pitchFamily="34" charset="0"/>
                </a:rPr>
                <a:t>, ONE, Yang Ming</a:t>
              </a:r>
            </a:p>
          </p:txBody>
        </p:sp>
        <p:sp>
          <p:nvSpPr>
            <p:cNvPr id="37" name="Retângulo 36">
              <a:extLst>
                <a:ext uri="{FF2B5EF4-FFF2-40B4-BE49-F238E27FC236}">
                  <a16:creationId xmlns:a16="http://schemas.microsoft.com/office/drawing/2014/main" id="{6AE38683-C3E8-41CC-B78D-B1C4AE61CA34}"/>
                </a:ext>
              </a:extLst>
            </p:cNvPr>
            <p:cNvSpPr/>
            <p:nvPr/>
          </p:nvSpPr>
          <p:spPr>
            <a:xfrm>
              <a:off x="199679" y="2346382"/>
              <a:ext cx="1224000" cy="360000"/>
            </a:xfrm>
            <a:prstGeom prst="rect">
              <a:avLst/>
            </a:prstGeom>
            <a:solidFill>
              <a:srgbClr val="FFCE31">
                <a:alpha val="25000"/>
              </a:srgbClr>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000" b="1" dirty="0">
                  <a:solidFill>
                    <a:schemeClr val="tx1"/>
                  </a:solidFill>
                  <a:latin typeface="Tahoma" panose="020B0604030504040204" pitchFamily="34" charset="0"/>
                  <a:ea typeface="Tahoma" panose="020B0604030504040204" pitchFamily="34" charset="0"/>
                  <a:cs typeface="Tahoma" panose="020B0604030504040204" pitchFamily="34" charset="0"/>
                </a:rPr>
                <a:t>THE Alliance</a:t>
              </a:r>
            </a:p>
          </p:txBody>
        </p:sp>
      </p:grpSp>
    </p:spTree>
    <p:extLst>
      <p:ext uri="{BB962C8B-B14F-4D97-AF65-F5344CB8AC3E}">
        <p14:creationId xmlns:p14="http://schemas.microsoft.com/office/powerpoint/2010/main" val="1605640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 forma que os oito maiores armadores estão hoje organizados em três alianças de tamanho comparável, que respondem por 80% do mercado mundial</a:t>
            </a:r>
          </a:p>
        </p:txBody>
      </p:sp>
      <p:sp>
        <p:nvSpPr>
          <p:cNvPr id="3" name="Espaço Reservado para Texto 2"/>
          <p:cNvSpPr>
            <a:spLocks noGrp="1"/>
          </p:cNvSpPr>
          <p:nvPr>
            <p:ph type="body" sz="quarter" idx="13"/>
          </p:nvPr>
        </p:nvSpPr>
        <p:spPr/>
        <p:txBody>
          <a:bodyPr/>
          <a:lstStyle/>
          <a:p>
            <a:r>
              <a:rPr lang="pt-BR" dirty="0">
                <a:hlinkClick r:id="rId2"/>
              </a:rPr>
              <a:t>https://www.youtube.com/watch?v=Tju4Kk-Cl1w</a:t>
            </a:r>
            <a:endParaRPr lang="pt-BR" dirty="0"/>
          </a:p>
          <a:p>
            <a:r>
              <a:rPr lang="pt-BR" dirty="0"/>
              <a:t>Fonte: OCDE – </a:t>
            </a:r>
            <a:r>
              <a:rPr lang="pt-BR" i="1" dirty="0"/>
              <a:t>The </a:t>
            </a:r>
            <a:r>
              <a:rPr lang="pt-BR" i="1" dirty="0" err="1"/>
              <a:t>Impact</a:t>
            </a:r>
            <a:r>
              <a:rPr lang="pt-BR" i="1" dirty="0"/>
              <a:t> </a:t>
            </a:r>
            <a:r>
              <a:rPr lang="pt-BR" i="1" dirty="0" err="1"/>
              <a:t>of</a:t>
            </a:r>
            <a:r>
              <a:rPr lang="pt-BR" i="1" dirty="0"/>
              <a:t> </a:t>
            </a:r>
            <a:r>
              <a:rPr lang="pt-BR" i="1" dirty="0" err="1"/>
              <a:t>Alliances</a:t>
            </a:r>
            <a:r>
              <a:rPr lang="pt-BR" i="1" dirty="0"/>
              <a:t> in Container </a:t>
            </a:r>
            <a:r>
              <a:rPr lang="pt-BR" i="1" dirty="0" err="1"/>
              <a:t>Shipping</a:t>
            </a:r>
            <a:r>
              <a:rPr lang="pt-BR" dirty="0"/>
              <a:t> (dados </a:t>
            </a:r>
            <a:r>
              <a:rPr lang="pt-BR" dirty="0" err="1"/>
              <a:t>Alphaliner</a:t>
            </a:r>
            <a:r>
              <a:rPr lang="pt-BR" dirty="0"/>
              <a:t>); 2019 incluído por Terrafirma com dados da mesma fonte.</a:t>
            </a:r>
          </a:p>
        </p:txBody>
      </p:sp>
      <p:sp>
        <p:nvSpPr>
          <p:cNvPr id="4" name="Espaço Reservado para Texto 3">
            <a:extLst>
              <a:ext uri="{FF2B5EF4-FFF2-40B4-BE49-F238E27FC236}">
                <a16:creationId xmlns:a16="http://schemas.microsoft.com/office/drawing/2014/main" id="{CA8619C7-D2B9-4FD8-A568-5F65A7C86926}"/>
              </a:ext>
            </a:extLst>
          </p:cNvPr>
          <p:cNvSpPr>
            <a:spLocks noGrp="1"/>
          </p:cNvSpPr>
          <p:nvPr>
            <p:ph type="body" sz="quarter" idx="14"/>
          </p:nvPr>
        </p:nvSpPr>
        <p:spPr/>
        <p:txBody>
          <a:bodyPr/>
          <a:lstStyle/>
          <a:p>
            <a:r>
              <a:rPr lang="pt-BR" sz="1300" dirty="0"/>
              <a:t>Inicialmente, as alianças reuniam um número grande de armadores e em geral tinham um </a:t>
            </a:r>
            <a:r>
              <a:rPr lang="pt-BR" sz="1300" i="1" dirty="0"/>
              <a:t>player</a:t>
            </a:r>
            <a:r>
              <a:rPr lang="pt-BR" sz="1300" dirty="0"/>
              <a:t> dominante. As alianças atuais têm menos componentes, e o porte dos integrantes de cada aliança é mais uniforme;</a:t>
            </a:r>
          </a:p>
          <a:p>
            <a:r>
              <a:rPr lang="pt-BR" sz="1300" dirty="0"/>
              <a:t>Os acordos que estabelecem as Alianças usualmente contemplam apenas as </a:t>
            </a:r>
            <a:r>
              <a:rPr lang="pt-BR" sz="1300" i="1" dirty="0"/>
              <a:t>trades</a:t>
            </a:r>
            <a:r>
              <a:rPr lang="pt-BR" sz="1300" dirty="0"/>
              <a:t> Leste-Oeste (Ásia-Europa-América do Norte), que concentram a maior parte da movimentação mundial;</a:t>
            </a:r>
          </a:p>
          <a:p>
            <a:pPr lvl="1"/>
            <a:r>
              <a:rPr lang="pt-BR" sz="1200" dirty="0"/>
              <a:t>Nos mercados secundários, como o Brasil, a presença de </a:t>
            </a:r>
            <a:r>
              <a:rPr lang="pt-BR" sz="1200" i="1" dirty="0"/>
              <a:t>players</a:t>
            </a:r>
            <a:r>
              <a:rPr lang="pt-BR" sz="1200" dirty="0"/>
              <a:t> especializados em determinadas nichos/rotas e de acordos específicos (e.g., Hamburg </a:t>
            </a:r>
            <a:r>
              <a:rPr lang="pt-BR" sz="1200" dirty="0" err="1"/>
              <a:t>Süd</a:t>
            </a:r>
            <a:r>
              <a:rPr lang="pt-BR" sz="1200" dirty="0"/>
              <a:t>-SBSA) faz com que as </a:t>
            </a:r>
            <a:r>
              <a:rPr lang="pt-BR" sz="1200" i="1" dirty="0" err="1"/>
              <a:t>joints</a:t>
            </a:r>
            <a:r>
              <a:rPr lang="pt-BR" sz="1200" dirty="0"/>
              <a:t> se organizem de forma independente do mercado global.</a:t>
            </a:r>
          </a:p>
        </p:txBody>
      </p:sp>
      <p:graphicFrame>
        <p:nvGraphicFramePr>
          <p:cNvPr id="9" name="Gráfico 8">
            <a:extLst>
              <a:ext uri="{FF2B5EF4-FFF2-40B4-BE49-F238E27FC236}">
                <a16:creationId xmlns:a16="http://schemas.microsoft.com/office/drawing/2014/main" id="{A113B1BE-F4AF-459F-9804-2BF602E83177}"/>
              </a:ext>
            </a:extLst>
          </p:cNvPr>
          <p:cNvGraphicFramePr/>
          <p:nvPr/>
        </p:nvGraphicFramePr>
        <p:xfrm>
          <a:off x="452206" y="969878"/>
          <a:ext cx="8100000" cy="3555478"/>
        </p:xfrm>
        <a:graphic>
          <a:graphicData uri="http://schemas.openxmlformats.org/drawingml/2006/chart">
            <c:chart xmlns:c="http://schemas.openxmlformats.org/drawingml/2006/chart" xmlns:r="http://schemas.openxmlformats.org/officeDocument/2006/relationships" r:id="rId3"/>
          </a:graphicData>
        </a:graphic>
      </p:graphicFrame>
      <p:sp>
        <p:nvSpPr>
          <p:cNvPr id="6" name="Retângulo 5">
            <a:extLst>
              <a:ext uri="{FF2B5EF4-FFF2-40B4-BE49-F238E27FC236}">
                <a16:creationId xmlns:a16="http://schemas.microsoft.com/office/drawing/2014/main" id="{DE1BD95B-7F1B-45F9-B33D-823DE5AC8438}"/>
              </a:ext>
            </a:extLst>
          </p:cNvPr>
          <p:cNvSpPr/>
          <p:nvPr/>
        </p:nvSpPr>
        <p:spPr>
          <a:xfrm>
            <a:off x="8489446" y="3067968"/>
            <a:ext cx="1260000" cy="90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01567E"/>
                </a:solidFill>
                <a:latin typeface="Tahoma" panose="020B0604030504040204" pitchFamily="34" charset="0"/>
                <a:ea typeface="Tahoma" panose="020B0604030504040204" pitchFamily="34" charset="0"/>
                <a:cs typeface="Tahoma" panose="020B0604030504040204" pitchFamily="34" charset="0"/>
              </a:rPr>
              <a:t>2M Alliance</a:t>
            </a:r>
            <a:br>
              <a:rPr lang="pt-BR" sz="1100" b="1" dirty="0">
                <a:solidFill>
                  <a:srgbClr val="01567E"/>
                </a:solidFill>
                <a:latin typeface="Tahoma" panose="020B0604030504040204" pitchFamily="34" charset="0"/>
                <a:ea typeface="Tahoma" panose="020B0604030504040204" pitchFamily="34" charset="0"/>
                <a:cs typeface="Tahoma" panose="020B0604030504040204" pitchFamily="34" charset="0"/>
              </a:rPr>
            </a:br>
            <a:r>
              <a:rPr lang="pt-BR" sz="1100" b="1" dirty="0">
                <a:solidFill>
                  <a:srgbClr val="01567E"/>
                </a:solidFill>
                <a:latin typeface="Tahoma" panose="020B0604030504040204" pitchFamily="34" charset="0"/>
                <a:ea typeface="Tahoma" panose="020B0604030504040204" pitchFamily="34" charset="0"/>
                <a:cs typeface="Tahoma" panose="020B0604030504040204" pitchFamily="34" charset="0"/>
              </a:rPr>
              <a:t>32,8%</a:t>
            </a:r>
          </a:p>
        </p:txBody>
      </p:sp>
      <p:sp>
        <p:nvSpPr>
          <p:cNvPr id="7" name="Retângulo 6">
            <a:extLst>
              <a:ext uri="{FF2B5EF4-FFF2-40B4-BE49-F238E27FC236}">
                <a16:creationId xmlns:a16="http://schemas.microsoft.com/office/drawing/2014/main" id="{CFF260EF-E88F-4305-B3A8-2D37D9C7D6C5}"/>
              </a:ext>
            </a:extLst>
          </p:cNvPr>
          <p:cNvSpPr/>
          <p:nvPr/>
        </p:nvSpPr>
        <p:spPr>
          <a:xfrm>
            <a:off x="8489446" y="2236233"/>
            <a:ext cx="1260000" cy="81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err="1">
                <a:solidFill>
                  <a:srgbClr val="787A7B"/>
                </a:solidFill>
                <a:latin typeface="Tahoma" panose="020B0604030504040204" pitchFamily="34" charset="0"/>
                <a:ea typeface="Tahoma" panose="020B0604030504040204" pitchFamily="34" charset="0"/>
                <a:cs typeface="Tahoma" panose="020B0604030504040204" pitchFamily="34" charset="0"/>
              </a:rPr>
              <a:t>Ocean</a:t>
            </a:r>
            <a:r>
              <a:rPr lang="pt-BR" sz="1100" b="1" dirty="0">
                <a:solidFill>
                  <a:srgbClr val="787A7B"/>
                </a:solidFill>
                <a:latin typeface="Tahoma" panose="020B0604030504040204" pitchFamily="34" charset="0"/>
                <a:ea typeface="Tahoma" panose="020B0604030504040204" pitchFamily="34" charset="0"/>
                <a:cs typeface="Tahoma" panose="020B0604030504040204" pitchFamily="34" charset="0"/>
              </a:rPr>
              <a:t> Alliance</a:t>
            </a:r>
            <a:br>
              <a:rPr lang="pt-BR" sz="1100" b="1" dirty="0">
                <a:solidFill>
                  <a:srgbClr val="787A7B"/>
                </a:solidFill>
                <a:latin typeface="Tahoma" panose="020B0604030504040204" pitchFamily="34" charset="0"/>
                <a:ea typeface="Tahoma" panose="020B0604030504040204" pitchFamily="34" charset="0"/>
                <a:cs typeface="Tahoma" panose="020B0604030504040204" pitchFamily="34" charset="0"/>
              </a:rPr>
            </a:br>
            <a:r>
              <a:rPr lang="pt-BR" sz="1100" b="1" dirty="0">
                <a:solidFill>
                  <a:srgbClr val="787A7B"/>
                </a:solidFill>
                <a:latin typeface="Tahoma" panose="020B0604030504040204" pitchFamily="34" charset="0"/>
                <a:ea typeface="Tahoma" panose="020B0604030504040204" pitchFamily="34" charset="0"/>
                <a:cs typeface="Tahoma" panose="020B0604030504040204" pitchFamily="34" charset="0"/>
              </a:rPr>
              <a:t>29,6%</a:t>
            </a:r>
          </a:p>
        </p:txBody>
      </p:sp>
      <p:sp>
        <p:nvSpPr>
          <p:cNvPr id="8" name="Retângulo 7">
            <a:extLst>
              <a:ext uri="{FF2B5EF4-FFF2-40B4-BE49-F238E27FC236}">
                <a16:creationId xmlns:a16="http://schemas.microsoft.com/office/drawing/2014/main" id="{D08381B3-6228-4378-9D1E-1DD148C48179}"/>
              </a:ext>
            </a:extLst>
          </p:cNvPr>
          <p:cNvSpPr/>
          <p:nvPr/>
        </p:nvSpPr>
        <p:spPr>
          <a:xfrm>
            <a:off x="8489446" y="1757363"/>
            <a:ext cx="1260000" cy="466725"/>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584789"/>
                </a:solidFill>
                <a:latin typeface="Tahoma" panose="020B0604030504040204" pitchFamily="34" charset="0"/>
                <a:ea typeface="Tahoma" panose="020B0604030504040204" pitchFamily="34" charset="0"/>
                <a:cs typeface="Tahoma" panose="020B0604030504040204" pitchFamily="34" charset="0"/>
              </a:rPr>
              <a:t>THE Alliance</a:t>
            </a:r>
            <a:br>
              <a:rPr lang="pt-BR" sz="1100" b="1" dirty="0">
                <a:solidFill>
                  <a:srgbClr val="584789"/>
                </a:solidFill>
                <a:latin typeface="Tahoma" panose="020B0604030504040204" pitchFamily="34" charset="0"/>
                <a:ea typeface="Tahoma" panose="020B0604030504040204" pitchFamily="34" charset="0"/>
                <a:cs typeface="Tahoma" panose="020B0604030504040204" pitchFamily="34" charset="0"/>
              </a:rPr>
            </a:br>
            <a:r>
              <a:rPr lang="pt-BR" sz="1100" b="1" dirty="0">
                <a:solidFill>
                  <a:srgbClr val="584789"/>
                </a:solidFill>
                <a:latin typeface="Tahoma" panose="020B0604030504040204" pitchFamily="34" charset="0"/>
                <a:ea typeface="Tahoma" panose="020B0604030504040204" pitchFamily="34" charset="0"/>
                <a:cs typeface="Tahoma" panose="020B0604030504040204" pitchFamily="34" charset="0"/>
              </a:rPr>
              <a:t>17,1%</a:t>
            </a:r>
          </a:p>
        </p:txBody>
      </p:sp>
    </p:spTree>
    <p:extLst>
      <p:ext uri="{BB962C8B-B14F-4D97-AF65-F5344CB8AC3E}">
        <p14:creationId xmlns:p14="http://schemas.microsoft.com/office/powerpoint/2010/main" val="990712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58B31-C4A9-4AC3-9B58-C9A628A491B6}"/>
              </a:ext>
            </a:extLst>
          </p:cNvPr>
          <p:cNvSpPr>
            <a:spLocks noGrp="1"/>
          </p:cNvSpPr>
          <p:nvPr>
            <p:ph type="title"/>
          </p:nvPr>
        </p:nvSpPr>
        <p:spPr/>
        <p:txBody>
          <a:bodyPr/>
          <a:lstStyle/>
          <a:p>
            <a:r>
              <a:rPr lang="pt-BR" dirty="0"/>
              <a:t>Mesmo nos serviços das rotas Norte-Sul, em geral não incluídas nos acordos das alianças, há elevada concentração do mercado nas mãos de poucos armadores</a:t>
            </a:r>
          </a:p>
        </p:txBody>
      </p:sp>
      <p:sp>
        <p:nvSpPr>
          <p:cNvPr id="3" name="Espaço Reservado para Texto 2">
            <a:extLst>
              <a:ext uri="{FF2B5EF4-FFF2-40B4-BE49-F238E27FC236}">
                <a16:creationId xmlns:a16="http://schemas.microsoft.com/office/drawing/2014/main" id="{E38C0FD9-C149-486F-ADE0-5A2B5B4A018C}"/>
              </a:ext>
            </a:extLst>
          </p:cNvPr>
          <p:cNvSpPr>
            <a:spLocks noGrp="1"/>
          </p:cNvSpPr>
          <p:nvPr>
            <p:ph type="body" sz="quarter" idx="13"/>
          </p:nvPr>
        </p:nvSpPr>
        <p:spPr/>
        <p:txBody>
          <a:bodyPr/>
          <a:lstStyle/>
          <a:p>
            <a:r>
              <a:rPr lang="pt-BR" dirty="0"/>
              <a:t>Fonte: Elaboração própria a partir de dados </a:t>
            </a:r>
            <a:r>
              <a:rPr lang="pt-BR" dirty="0" err="1"/>
              <a:t>Datamar</a:t>
            </a:r>
            <a:r>
              <a:rPr lang="pt-BR" dirty="0"/>
              <a:t>.</a:t>
            </a:r>
          </a:p>
        </p:txBody>
      </p:sp>
      <p:graphicFrame>
        <p:nvGraphicFramePr>
          <p:cNvPr id="12" name="Gráfico 11">
            <a:extLst>
              <a:ext uri="{FF2B5EF4-FFF2-40B4-BE49-F238E27FC236}">
                <a16:creationId xmlns:a16="http://schemas.microsoft.com/office/drawing/2014/main" id="{29067BBB-5056-48CB-A46B-4E0536277886}"/>
              </a:ext>
            </a:extLst>
          </p:cNvPr>
          <p:cNvGraphicFramePr/>
          <p:nvPr/>
        </p:nvGraphicFramePr>
        <p:xfrm>
          <a:off x="452206" y="1196906"/>
          <a:ext cx="9000000" cy="4641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6886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cenário de consolidação dos armadores é ainda mais extremo no Brasil, com os quatro principais grupos respondendo em 2018 por mais de 80% dos contêineres movimentados no Porto de Santos...</a:t>
            </a:r>
          </a:p>
        </p:txBody>
      </p:sp>
      <p:sp>
        <p:nvSpPr>
          <p:cNvPr id="3" name="Espaço Reservado para Texto 2"/>
          <p:cNvSpPr>
            <a:spLocks noGrp="1"/>
          </p:cNvSpPr>
          <p:nvPr>
            <p:ph type="body" sz="quarter" idx="13"/>
          </p:nvPr>
        </p:nvSpPr>
        <p:spPr/>
        <p:txBody>
          <a:bodyPr/>
          <a:lstStyle/>
          <a:p>
            <a:r>
              <a:rPr lang="pt-BR" dirty="0"/>
              <a:t>Fonte: Elaboração própria a partir de dados </a:t>
            </a:r>
            <a:r>
              <a:rPr lang="pt-BR" dirty="0" err="1"/>
              <a:t>Datamar</a:t>
            </a:r>
            <a:r>
              <a:rPr lang="pt-BR" dirty="0"/>
              <a:t>. (1) Maersk inclui Hamburg </a:t>
            </a:r>
            <a:r>
              <a:rPr lang="pt-BR" dirty="0" err="1"/>
              <a:t>Süd</a:t>
            </a:r>
            <a:r>
              <a:rPr lang="pt-BR" dirty="0"/>
              <a:t> e Aliança, CMA CGM inclui Mercosul Line (vi</a:t>
            </a:r>
            <a:r>
              <a:rPr lang="pt-BR" dirty="0">
                <a:solidFill>
                  <a:srgbClr val="313131"/>
                </a:solidFill>
              </a:rPr>
              <a:t>de </a:t>
            </a:r>
            <a:r>
              <a:rPr lang="pt-BR" dirty="0">
                <a:solidFill>
                  <a:srgbClr val="313131"/>
                </a:solidFill>
                <a:hlinkClick r:id="rId2" action="ppaction://hlinksldjump">
                  <a:extLst>
                    <a:ext uri="{A12FA001-AC4F-418D-AE19-62706E023703}">
                      <ahyp:hlinkClr xmlns:ahyp="http://schemas.microsoft.com/office/drawing/2018/hyperlinkcolor" val="tx"/>
                    </a:ext>
                  </a:extLst>
                </a:hlinkClick>
              </a:rPr>
              <a:t>backup</a:t>
            </a:r>
            <a:r>
              <a:rPr lang="pt-BR" dirty="0">
                <a:solidFill>
                  <a:srgbClr val="313131"/>
                </a:solidFill>
              </a:rPr>
              <a:t>).</a:t>
            </a:r>
          </a:p>
        </p:txBody>
      </p:sp>
      <p:graphicFrame>
        <p:nvGraphicFramePr>
          <p:cNvPr id="9" name="Gráfico 8">
            <a:extLst>
              <a:ext uri="{FF2B5EF4-FFF2-40B4-BE49-F238E27FC236}">
                <a16:creationId xmlns:a16="http://schemas.microsoft.com/office/drawing/2014/main" id="{A113B1BE-F4AF-459F-9804-2BF602E83177}"/>
              </a:ext>
            </a:extLst>
          </p:cNvPr>
          <p:cNvGraphicFramePr/>
          <p:nvPr/>
        </p:nvGraphicFramePr>
        <p:xfrm>
          <a:off x="186030" y="1137071"/>
          <a:ext cx="7308000" cy="510021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tângulo 12">
            <a:extLst>
              <a:ext uri="{FF2B5EF4-FFF2-40B4-BE49-F238E27FC236}">
                <a16:creationId xmlns:a16="http://schemas.microsoft.com/office/drawing/2014/main" id="{8E5A21EA-7B02-41A7-8456-C3A5394A3652}"/>
              </a:ext>
            </a:extLst>
          </p:cNvPr>
          <p:cNvSpPr/>
          <p:nvPr/>
        </p:nvSpPr>
        <p:spPr>
          <a:xfrm>
            <a:off x="8129446" y="4684539"/>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01567E"/>
                </a:solidFill>
                <a:latin typeface="Tahoma" panose="020B0604030504040204" pitchFamily="34" charset="0"/>
                <a:ea typeface="Tahoma" panose="020B0604030504040204" pitchFamily="34" charset="0"/>
                <a:cs typeface="Tahoma" panose="020B0604030504040204" pitchFamily="34" charset="0"/>
              </a:rPr>
              <a:t>Maersk¹: 40,3%</a:t>
            </a:r>
          </a:p>
        </p:txBody>
      </p:sp>
      <p:sp>
        <p:nvSpPr>
          <p:cNvPr id="18" name="Retângulo 17">
            <a:extLst>
              <a:ext uri="{FF2B5EF4-FFF2-40B4-BE49-F238E27FC236}">
                <a16:creationId xmlns:a16="http://schemas.microsoft.com/office/drawing/2014/main" id="{FED73371-4699-4FD4-9A77-810E85E389F6}"/>
              </a:ext>
            </a:extLst>
          </p:cNvPr>
          <p:cNvSpPr/>
          <p:nvPr/>
        </p:nvSpPr>
        <p:spPr>
          <a:xfrm>
            <a:off x="8129446" y="3514857"/>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BEBE7C"/>
                </a:solidFill>
                <a:latin typeface="Tahoma" panose="020B0604030504040204" pitchFamily="34" charset="0"/>
                <a:ea typeface="Tahoma" panose="020B0604030504040204" pitchFamily="34" charset="0"/>
                <a:cs typeface="Tahoma" panose="020B0604030504040204" pitchFamily="34" charset="0"/>
              </a:rPr>
              <a:t>MSC: 12,9%</a:t>
            </a:r>
          </a:p>
        </p:txBody>
      </p:sp>
      <p:sp>
        <p:nvSpPr>
          <p:cNvPr id="19" name="Retângulo 18">
            <a:extLst>
              <a:ext uri="{FF2B5EF4-FFF2-40B4-BE49-F238E27FC236}">
                <a16:creationId xmlns:a16="http://schemas.microsoft.com/office/drawing/2014/main" id="{66BAC57C-9A67-450D-8D0F-61D547791384}"/>
              </a:ext>
            </a:extLst>
          </p:cNvPr>
          <p:cNvSpPr/>
          <p:nvPr/>
        </p:nvSpPr>
        <p:spPr>
          <a:xfrm>
            <a:off x="8129446" y="3041648"/>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err="1">
                <a:solidFill>
                  <a:srgbClr val="787A7B"/>
                </a:solidFill>
                <a:latin typeface="Tahoma" panose="020B0604030504040204" pitchFamily="34" charset="0"/>
                <a:ea typeface="Tahoma" panose="020B0604030504040204" pitchFamily="34" charset="0"/>
                <a:cs typeface="Tahoma" panose="020B0604030504040204" pitchFamily="34" charset="0"/>
              </a:rPr>
              <a:t>Hapag</a:t>
            </a:r>
            <a:r>
              <a:rPr lang="pt-BR" sz="1100" b="1" dirty="0">
                <a:solidFill>
                  <a:srgbClr val="787A7B"/>
                </a:solidFill>
                <a:latin typeface="Tahoma" panose="020B0604030504040204" pitchFamily="34" charset="0"/>
                <a:ea typeface="Tahoma" panose="020B0604030504040204" pitchFamily="34" charset="0"/>
                <a:cs typeface="Tahoma" panose="020B0604030504040204" pitchFamily="34" charset="0"/>
              </a:rPr>
              <a:t>-Lloyd: 12,3%</a:t>
            </a:r>
          </a:p>
        </p:txBody>
      </p:sp>
      <p:sp>
        <p:nvSpPr>
          <p:cNvPr id="20" name="Retângulo 19">
            <a:extLst>
              <a:ext uri="{FF2B5EF4-FFF2-40B4-BE49-F238E27FC236}">
                <a16:creationId xmlns:a16="http://schemas.microsoft.com/office/drawing/2014/main" id="{47960587-9D5F-439A-B3F4-DA7F23559204}"/>
              </a:ext>
            </a:extLst>
          </p:cNvPr>
          <p:cNvSpPr/>
          <p:nvPr/>
        </p:nvSpPr>
        <p:spPr>
          <a:xfrm>
            <a:off x="8129446" y="2480588"/>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584789"/>
                </a:solidFill>
                <a:latin typeface="Tahoma" panose="020B0604030504040204" pitchFamily="34" charset="0"/>
                <a:ea typeface="Tahoma" panose="020B0604030504040204" pitchFamily="34" charset="0"/>
                <a:cs typeface="Tahoma" panose="020B0604030504040204" pitchFamily="34" charset="0"/>
              </a:rPr>
              <a:t>CMA CGM¹ 16,8%</a:t>
            </a:r>
          </a:p>
        </p:txBody>
      </p:sp>
      <p:sp>
        <p:nvSpPr>
          <p:cNvPr id="21" name="Retângulo 20">
            <a:extLst>
              <a:ext uri="{FF2B5EF4-FFF2-40B4-BE49-F238E27FC236}">
                <a16:creationId xmlns:a16="http://schemas.microsoft.com/office/drawing/2014/main" id="{28862E52-7137-4439-BD6D-F719CD2437E4}"/>
              </a:ext>
            </a:extLst>
          </p:cNvPr>
          <p:cNvSpPr/>
          <p:nvPr/>
        </p:nvSpPr>
        <p:spPr>
          <a:xfrm>
            <a:off x="8129446" y="2111764"/>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008C8C"/>
                </a:solidFill>
                <a:latin typeface="Tahoma" panose="020B0604030504040204" pitchFamily="34" charset="0"/>
                <a:ea typeface="Tahoma" panose="020B0604030504040204" pitchFamily="34" charset="0"/>
                <a:cs typeface="Tahoma" panose="020B0604030504040204" pitchFamily="34" charset="0"/>
              </a:rPr>
              <a:t>ONE: 3,1%</a:t>
            </a:r>
          </a:p>
        </p:txBody>
      </p:sp>
      <p:sp>
        <p:nvSpPr>
          <p:cNvPr id="22" name="Retângulo 21">
            <a:extLst>
              <a:ext uri="{FF2B5EF4-FFF2-40B4-BE49-F238E27FC236}">
                <a16:creationId xmlns:a16="http://schemas.microsoft.com/office/drawing/2014/main" id="{551A658F-A649-43D9-A20A-7CD311EF3843}"/>
              </a:ext>
            </a:extLst>
          </p:cNvPr>
          <p:cNvSpPr/>
          <p:nvPr/>
        </p:nvSpPr>
        <p:spPr>
          <a:xfrm>
            <a:off x="8129446" y="1968276"/>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A3445C"/>
                </a:solidFill>
                <a:latin typeface="Tahoma" panose="020B0604030504040204" pitchFamily="34" charset="0"/>
                <a:ea typeface="Tahoma" panose="020B0604030504040204" pitchFamily="34" charset="0"/>
                <a:cs typeface="Tahoma" panose="020B0604030504040204" pitchFamily="34" charset="0"/>
              </a:rPr>
              <a:t>COSCO: 2,1%</a:t>
            </a:r>
          </a:p>
        </p:txBody>
      </p:sp>
      <p:sp>
        <p:nvSpPr>
          <p:cNvPr id="23" name="Retângulo 22">
            <a:extLst>
              <a:ext uri="{FF2B5EF4-FFF2-40B4-BE49-F238E27FC236}">
                <a16:creationId xmlns:a16="http://schemas.microsoft.com/office/drawing/2014/main" id="{262C0151-579A-480A-A962-0D02FB8FDBB9}"/>
              </a:ext>
            </a:extLst>
          </p:cNvPr>
          <p:cNvSpPr/>
          <p:nvPr/>
        </p:nvSpPr>
        <p:spPr>
          <a:xfrm>
            <a:off x="8129446" y="1824744"/>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err="1">
                <a:solidFill>
                  <a:srgbClr val="6B92DC"/>
                </a:solidFill>
                <a:latin typeface="Tahoma" panose="020B0604030504040204" pitchFamily="34" charset="0"/>
                <a:ea typeface="Tahoma" panose="020B0604030504040204" pitchFamily="34" charset="0"/>
                <a:cs typeface="Tahoma" panose="020B0604030504040204" pitchFamily="34" charset="0"/>
              </a:rPr>
              <a:t>Evergreen</a:t>
            </a:r>
            <a:r>
              <a:rPr lang="pt-BR" sz="1100" dirty="0">
                <a:solidFill>
                  <a:srgbClr val="6B92DC"/>
                </a:solidFill>
                <a:latin typeface="Tahoma" panose="020B0604030504040204" pitchFamily="34" charset="0"/>
                <a:ea typeface="Tahoma" panose="020B0604030504040204" pitchFamily="34" charset="0"/>
                <a:cs typeface="Tahoma" panose="020B0604030504040204" pitchFamily="34" charset="0"/>
              </a:rPr>
              <a:t>: 2,1%</a:t>
            </a:r>
          </a:p>
        </p:txBody>
      </p:sp>
      <p:sp>
        <p:nvSpPr>
          <p:cNvPr id="24" name="Retângulo 23">
            <a:extLst>
              <a:ext uri="{FF2B5EF4-FFF2-40B4-BE49-F238E27FC236}">
                <a16:creationId xmlns:a16="http://schemas.microsoft.com/office/drawing/2014/main" id="{CC050BFE-A33B-46DF-98A5-FCD1DB254EE0}"/>
              </a:ext>
            </a:extLst>
          </p:cNvPr>
          <p:cNvSpPr/>
          <p:nvPr/>
        </p:nvSpPr>
        <p:spPr>
          <a:xfrm>
            <a:off x="8129446" y="1681212"/>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75A3B9"/>
                </a:solidFill>
                <a:latin typeface="Tahoma" panose="020B0604030504040204" pitchFamily="34" charset="0"/>
                <a:ea typeface="Tahoma" panose="020B0604030504040204" pitchFamily="34" charset="0"/>
                <a:cs typeface="Tahoma" panose="020B0604030504040204" pitchFamily="34" charset="0"/>
              </a:rPr>
              <a:t>ZIM: 1,3%</a:t>
            </a:r>
          </a:p>
        </p:txBody>
      </p:sp>
      <p:sp>
        <p:nvSpPr>
          <p:cNvPr id="25" name="Retângulo 24">
            <a:extLst>
              <a:ext uri="{FF2B5EF4-FFF2-40B4-BE49-F238E27FC236}">
                <a16:creationId xmlns:a16="http://schemas.microsoft.com/office/drawing/2014/main" id="{29A6A627-2228-4694-8D74-74EFEAE21949}"/>
              </a:ext>
            </a:extLst>
          </p:cNvPr>
          <p:cNvSpPr/>
          <p:nvPr/>
        </p:nvSpPr>
        <p:spPr>
          <a:xfrm>
            <a:off x="8129446" y="1537680"/>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DCDDB5"/>
                </a:solidFill>
                <a:latin typeface="Tahoma" panose="020B0604030504040204" pitchFamily="34" charset="0"/>
                <a:ea typeface="Tahoma" panose="020B0604030504040204" pitchFamily="34" charset="0"/>
                <a:cs typeface="Tahoma" panose="020B0604030504040204" pitchFamily="34" charset="0"/>
              </a:rPr>
              <a:t>PIL: 1,1%</a:t>
            </a:r>
          </a:p>
        </p:txBody>
      </p:sp>
      <p:sp>
        <p:nvSpPr>
          <p:cNvPr id="26" name="Retângulo 25">
            <a:extLst>
              <a:ext uri="{FF2B5EF4-FFF2-40B4-BE49-F238E27FC236}">
                <a16:creationId xmlns:a16="http://schemas.microsoft.com/office/drawing/2014/main" id="{0A36A486-3322-4B9C-B9AE-03B47AE4EFCD}"/>
              </a:ext>
            </a:extLst>
          </p:cNvPr>
          <p:cNvSpPr/>
          <p:nvPr/>
        </p:nvSpPr>
        <p:spPr>
          <a:xfrm>
            <a:off x="8129446" y="1394148"/>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err="1">
                <a:solidFill>
                  <a:srgbClr val="B6B7B8"/>
                </a:solidFill>
                <a:latin typeface="Tahoma" panose="020B0604030504040204" pitchFamily="34" charset="0"/>
                <a:ea typeface="Tahoma" panose="020B0604030504040204" pitchFamily="34" charset="0"/>
                <a:cs typeface="Tahoma" panose="020B0604030504040204" pitchFamily="34" charset="0"/>
              </a:rPr>
              <a:t>NileDutch</a:t>
            </a:r>
            <a:r>
              <a:rPr lang="pt-BR" sz="1100" dirty="0">
                <a:solidFill>
                  <a:srgbClr val="B6B7B8"/>
                </a:solidFill>
                <a:latin typeface="Tahoma" panose="020B0604030504040204" pitchFamily="34" charset="0"/>
                <a:ea typeface="Tahoma" panose="020B0604030504040204" pitchFamily="34" charset="0"/>
                <a:cs typeface="Tahoma" panose="020B0604030504040204" pitchFamily="34" charset="0"/>
              </a:rPr>
              <a:t>: 0,4%</a:t>
            </a:r>
          </a:p>
        </p:txBody>
      </p:sp>
      <p:graphicFrame>
        <p:nvGraphicFramePr>
          <p:cNvPr id="6" name="Gráfico 5">
            <a:extLst>
              <a:ext uri="{FF2B5EF4-FFF2-40B4-BE49-F238E27FC236}">
                <a16:creationId xmlns:a16="http://schemas.microsoft.com/office/drawing/2014/main" id="{21C965E2-64B2-4719-B882-2CA1A812CE15}"/>
              </a:ext>
            </a:extLst>
          </p:cNvPr>
          <p:cNvGraphicFramePr/>
          <p:nvPr/>
        </p:nvGraphicFramePr>
        <p:xfrm>
          <a:off x="7411988" y="1464405"/>
          <a:ext cx="828000" cy="426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to 26">
            <a:extLst>
              <a:ext uri="{FF2B5EF4-FFF2-40B4-BE49-F238E27FC236}">
                <a16:creationId xmlns:a16="http://schemas.microsoft.com/office/drawing/2014/main" id="{48A3EA4B-42E2-4BDA-B218-88881523F5B5}"/>
              </a:ext>
            </a:extLst>
          </p:cNvPr>
          <p:cNvCxnSpPr>
            <a:cxnSpLocks/>
          </p:cNvCxnSpPr>
          <p:nvPr/>
        </p:nvCxnSpPr>
        <p:spPr>
          <a:xfrm>
            <a:off x="6952444" y="1890110"/>
            <a:ext cx="1008000" cy="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cxnSp>
        <p:nvCxnSpPr>
          <p:cNvPr id="5" name="Conector reto 4">
            <a:extLst>
              <a:ext uri="{FF2B5EF4-FFF2-40B4-BE49-F238E27FC236}">
                <a16:creationId xmlns:a16="http://schemas.microsoft.com/office/drawing/2014/main" id="{43C585A6-AAB9-4930-98DE-F68ADB77D3FE}"/>
              </a:ext>
            </a:extLst>
          </p:cNvPr>
          <p:cNvCxnSpPr/>
          <p:nvPr/>
        </p:nvCxnSpPr>
        <p:spPr>
          <a:xfrm>
            <a:off x="6638053" y="2264886"/>
            <a:ext cx="1314000" cy="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728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030" y="79456"/>
            <a:ext cx="9563416" cy="829264"/>
          </a:xfrm>
        </p:spPr>
        <p:txBody>
          <a:bodyPr/>
          <a:lstStyle/>
          <a:p>
            <a:r>
              <a:rPr lang="pt-BR" dirty="0"/>
              <a:t>...e um número de serviços¹ cada vez menor em todas as </a:t>
            </a:r>
            <a:r>
              <a:rPr lang="pt-BR" i="1" dirty="0" err="1"/>
              <a:t>tradelanes</a:t>
            </a:r>
            <a:r>
              <a:rPr lang="pt-BR" dirty="0"/>
              <a:t> de longo curso, sugerindo um cenário de maior competição intraporto</a:t>
            </a:r>
          </a:p>
        </p:txBody>
      </p:sp>
      <p:sp>
        <p:nvSpPr>
          <p:cNvPr id="3" name="Espaço Reservado para Texto 2"/>
          <p:cNvSpPr>
            <a:spLocks noGrp="1"/>
          </p:cNvSpPr>
          <p:nvPr>
            <p:ph type="body" sz="quarter" idx="13"/>
          </p:nvPr>
        </p:nvSpPr>
        <p:spPr/>
        <p:txBody>
          <a:bodyPr/>
          <a:lstStyle/>
          <a:p>
            <a:r>
              <a:rPr lang="pt-BR" dirty="0"/>
              <a:t>Fonte: </a:t>
            </a:r>
            <a:r>
              <a:rPr lang="pt-BR" dirty="0" err="1"/>
              <a:t>Datamar</a:t>
            </a:r>
            <a:r>
              <a:rPr lang="pt-BR" dirty="0"/>
              <a:t>; (1) Número de serviços que escalaram o Porto de Santos simultaneamente mês a mês ao longo de cada ano. Parece haver serviços que mudam de nome ou são identificados com nomes distintos por diferentes armadores em uma </a:t>
            </a:r>
            <a:r>
              <a:rPr lang="pt-BR" i="1" dirty="0"/>
              <a:t>joint</a:t>
            </a:r>
            <a:r>
              <a:rPr lang="pt-BR" dirty="0"/>
              <a:t>, por exemplo, de modo que o número total pode estar inflado, mas a tendência geral de redução permanece.</a:t>
            </a:r>
          </a:p>
        </p:txBody>
      </p:sp>
      <p:graphicFrame>
        <p:nvGraphicFramePr>
          <p:cNvPr id="9" name="Gráfico 8">
            <a:extLst>
              <a:ext uri="{FF2B5EF4-FFF2-40B4-BE49-F238E27FC236}">
                <a16:creationId xmlns:a16="http://schemas.microsoft.com/office/drawing/2014/main" id="{A113B1BE-F4AF-459F-9804-2BF602E83177}"/>
              </a:ext>
            </a:extLst>
          </p:cNvPr>
          <p:cNvGraphicFramePr/>
          <p:nvPr/>
        </p:nvGraphicFramePr>
        <p:xfrm>
          <a:off x="452206" y="1413004"/>
          <a:ext cx="90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Forma Livre: Forma 9">
            <a:extLst>
              <a:ext uri="{FF2B5EF4-FFF2-40B4-BE49-F238E27FC236}">
                <a16:creationId xmlns:a16="http://schemas.microsoft.com/office/drawing/2014/main" id="{B5D66AA5-79E7-4341-BA1F-07AE08F0907A}"/>
              </a:ext>
            </a:extLst>
          </p:cNvPr>
          <p:cNvSpPr/>
          <p:nvPr/>
        </p:nvSpPr>
        <p:spPr>
          <a:xfrm rot="11886869">
            <a:off x="901841" y="2399929"/>
            <a:ext cx="6811931" cy="246208"/>
          </a:xfrm>
          <a:custGeom>
            <a:avLst/>
            <a:gdLst>
              <a:gd name="connsiteX0" fmla="*/ 0 w 6246056"/>
              <a:gd name="connsiteY0" fmla="*/ 138074 h 138074"/>
              <a:gd name="connsiteX1" fmla="*/ 6246056 w 6246056"/>
              <a:gd name="connsiteY1" fmla="*/ 138074 h 138074"/>
              <a:gd name="connsiteX0" fmla="*/ 0 w 6246056"/>
              <a:gd name="connsiteY0" fmla="*/ 223224 h 223224"/>
              <a:gd name="connsiteX1" fmla="*/ 6246056 w 6246056"/>
              <a:gd name="connsiteY1" fmla="*/ 223224 h 223224"/>
              <a:gd name="connsiteX0" fmla="*/ 0 w 6246056"/>
              <a:gd name="connsiteY0" fmla="*/ 274449 h 274449"/>
              <a:gd name="connsiteX1" fmla="*/ 6246056 w 6246056"/>
              <a:gd name="connsiteY1" fmla="*/ 274449 h 274449"/>
              <a:gd name="connsiteX0" fmla="*/ 0 w 6246056"/>
              <a:gd name="connsiteY0" fmla="*/ 362173 h 362173"/>
              <a:gd name="connsiteX1" fmla="*/ 6246056 w 6246056"/>
              <a:gd name="connsiteY1" fmla="*/ 362173 h 362173"/>
              <a:gd name="connsiteX0" fmla="*/ 0 w 6246056"/>
              <a:gd name="connsiteY0" fmla="*/ 377415 h 377415"/>
              <a:gd name="connsiteX1" fmla="*/ 6246056 w 6246056"/>
              <a:gd name="connsiteY1" fmla="*/ 377415 h 377415"/>
              <a:gd name="connsiteX0" fmla="*/ 0 w 6218548"/>
              <a:gd name="connsiteY0" fmla="*/ 462903 h 462903"/>
              <a:gd name="connsiteX1" fmla="*/ 6218548 w 6218548"/>
              <a:gd name="connsiteY1" fmla="*/ 304686 h 462903"/>
              <a:gd name="connsiteX0" fmla="*/ 0 w 6218548"/>
              <a:gd name="connsiteY0" fmla="*/ 346517 h 346517"/>
              <a:gd name="connsiteX1" fmla="*/ 6218548 w 6218548"/>
              <a:gd name="connsiteY1" fmla="*/ 188300 h 346517"/>
              <a:gd name="connsiteX0" fmla="*/ 0 w 6218548"/>
              <a:gd name="connsiteY0" fmla="*/ 382267 h 382267"/>
              <a:gd name="connsiteX1" fmla="*/ 6218548 w 6218548"/>
              <a:gd name="connsiteY1" fmla="*/ 224050 h 382267"/>
              <a:gd name="connsiteX0" fmla="*/ 0 w 6218548"/>
              <a:gd name="connsiteY0" fmla="*/ 426385 h 426385"/>
              <a:gd name="connsiteX1" fmla="*/ 6218548 w 6218548"/>
              <a:gd name="connsiteY1" fmla="*/ 268168 h 426385"/>
              <a:gd name="connsiteX0" fmla="*/ 0 w 6238304"/>
              <a:gd name="connsiteY0" fmla="*/ 404994 h 404994"/>
              <a:gd name="connsiteX1" fmla="*/ 6238304 w 6238304"/>
              <a:gd name="connsiteY1" fmla="*/ 300701 h 404994"/>
              <a:gd name="connsiteX0" fmla="*/ 0 w 6238304"/>
              <a:gd name="connsiteY0" fmla="*/ 298341 h 298341"/>
              <a:gd name="connsiteX1" fmla="*/ 6238304 w 6238304"/>
              <a:gd name="connsiteY1" fmla="*/ 194048 h 298341"/>
              <a:gd name="connsiteX0" fmla="*/ 0 w 6238304"/>
              <a:gd name="connsiteY0" fmla="*/ 254045 h 254045"/>
              <a:gd name="connsiteX1" fmla="*/ 6238304 w 6238304"/>
              <a:gd name="connsiteY1" fmla="*/ 149752 h 254045"/>
              <a:gd name="connsiteX0" fmla="*/ 0 w 6238304"/>
              <a:gd name="connsiteY0" fmla="*/ 263823 h 263823"/>
              <a:gd name="connsiteX1" fmla="*/ 6238304 w 6238304"/>
              <a:gd name="connsiteY1" fmla="*/ 159530 h 263823"/>
              <a:gd name="connsiteX0" fmla="*/ 0 w 6242084"/>
              <a:gd name="connsiteY0" fmla="*/ 242330 h 242330"/>
              <a:gd name="connsiteX1" fmla="*/ 6242084 w 6242084"/>
              <a:gd name="connsiteY1" fmla="*/ 197119 h 242330"/>
              <a:gd name="connsiteX0" fmla="*/ 0 w 6242084"/>
              <a:gd name="connsiteY0" fmla="*/ 259501 h 259501"/>
              <a:gd name="connsiteX1" fmla="*/ 6242084 w 6242084"/>
              <a:gd name="connsiteY1" fmla="*/ 214290 h 259501"/>
              <a:gd name="connsiteX0" fmla="*/ 0 w 6242084"/>
              <a:gd name="connsiteY0" fmla="*/ 251426 h 251426"/>
              <a:gd name="connsiteX1" fmla="*/ 6242084 w 6242084"/>
              <a:gd name="connsiteY1" fmla="*/ 206215 h 251426"/>
            </a:gdLst>
            <a:ahLst/>
            <a:cxnLst>
              <a:cxn ang="0">
                <a:pos x="connsiteX0" y="connsiteY0"/>
              </a:cxn>
              <a:cxn ang="0">
                <a:pos x="connsiteX1" y="connsiteY1"/>
              </a:cxn>
            </a:cxnLst>
            <a:rect l="l" t="t" r="r" b="b"/>
            <a:pathLst>
              <a:path w="6242084" h="251426">
                <a:moveTo>
                  <a:pt x="0" y="251426"/>
                </a:moveTo>
                <a:cubicBezTo>
                  <a:pt x="1008319" y="-217654"/>
                  <a:pt x="4348496" y="92112"/>
                  <a:pt x="6242084" y="206215"/>
                </a:cubicBezTo>
              </a:path>
            </a:pathLst>
          </a:custGeom>
          <a:noFill/>
          <a:ln w="19050">
            <a:solidFill>
              <a:srgbClr val="FF8900"/>
            </a:solidFill>
            <a:headEnd type="triangle" w="med" len="lg"/>
            <a:tailEnd type="none" w="med" len="med"/>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Tree>
    <p:extLst>
      <p:ext uri="{BB962C8B-B14F-4D97-AF65-F5344CB8AC3E}">
        <p14:creationId xmlns:p14="http://schemas.microsoft.com/office/powerpoint/2010/main" val="1754537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concentração vem se refletindo no porte dos porta-contêineres, gerando pressão sobre a estrutura dos terminais. As atracações de navios com capacidade superior a 7.500 </a:t>
            </a:r>
            <a:r>
              <a:rPr lang="pt-BR" dirty="0" err="1"/>
              <a:t>TEUs</a:t>
            </a:r>
            <a:r>
              <a:rPr lang="pt-BR" dirty="0"/>
              <a:t> em Santos cresceram de zero em 2011 para 31% do total em 2017</a:t>
            </a:r>
          </a:p>
        </p:txBody>
      </p:sp>
      <p:sp>
        <p:nvSpPr>
          <p:cNvPr id="7" name="Espaço Reservado para Texto 2">
            <a:extLst>
              <a:ext uri="{FF2B5EF4-FFF2-40B4-BE49-F238E27FC236}">
                <a16:creationId xmlns:a16="http://schemas.microsoft.com/office/drawing/2014/main" id="{89FF939B-23A8-43CE-85F3-2551E0E62213}"/>
              </a:ext>
            </a:extLst>
          </p:cNvPr>
          <p:cNvSpPr>
            <a:spLocks noGrp="1"/>
          </p:cNvSpPr>
          <p:nvPr>
            <p:ph type="body" sz="quarter" idx="13"/>
          </p:nvPr>
        </p:nvSpPr>
        <p:spPr>
          <a:xfrm>
            <a:off x="199678" y="6237288"/>
            <a:ext cx="9144347" cy="548704"/>
          </a:xfrm>
        </p:spPr>
        <p:txBody>
          <a:bodyPr/>
          <a:lstStyle/>
          <a:p>
            <a:r>
              <a:rPr lang="pt-BR" dirty="0"/>
              <a:t>Fonte: </a:t>
            </a:r>
            <a:r>
              <a:rPr lang="pt-BR" dirty="0" err="1"/>
              <a:t>Datamar</a:t>
            </a:r>
            <a:endParaRPr lang="pt-BR" dirty="0"/>
          </a:p>
        </p:txBody>
      </p:sp>
      <p:graphicFrame>
        <p:nvGraphicFramePr>
          <p:cNvPr id="5" name="Gráfico 4">
            <a:extLst>
              <a:ext uri="{FF2B5EF4-FFF2-40B4-BE49-F238E27FC236}">
                <a16:creationId xmlns:a16="http://schemas.microsoft.com/office/drawing/2014/main" id="{389B24D2-2C89-404F-9E8C-26D7BF17014D}"/>
              </a:ext>
            </a:extLst>
          </p:cNvPr>
          <p:cNvGraphicFramePr/>
          <p:nvPr/>
        </p:nvGraphicFramePr>
        <p:xfrm>
          <a:off x="452206" y="1567752"/>
          <a:ext cx="9000000" cy="4443279"/>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a:extLst>
              <a:ext uri="{FF2B5EF4-FFF2-40B4-BE49-F238E27FC236}">
                <a16:creationId xmlns:a16="http://schemas.microsoft.com/office/drawing/2014/main" id="{2ADCBBBC-F35F-4ED9-81D7-B07A2F1FA65E}"/>
              </a:ext>
            </a:extLst>
          </p:cNvPr>
          <p:cNvSpPr/>
          <p:nvPr/>
        </p:nvSpPr>
        <p:spPr>
          <a:xfrm>
            <a:off x="8580013" y="2175830"/>
            <a:ext cx="928465" cy="468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797979"/>
                </a:solidFill>
                <a:latin typeface="Tahoma" panose="020B0604030504040204" pitchFamily="34" charset="0"/>
                <a:ea typeface="Tahoma" panose="020B0604030504040204" pitchFamily="34" charset="0"/>
                <a:cs typeface="Tahoma" panose="020B0604030504040204" pitchFamily="34" charset="0"/>
              </a:rPr>
              <a:t>Capac.</a:t>
            </a:r>
          </a:p>
          <a:p>
            <a:pPr algn="ctr">
              <a:spcAft>
                <a:spcPts val="300"/>
              </a:spcAft>
            </a:pPr>
            <a:r>
              <a:rPr lang="pt-BR" sz="1200" dirty="0">
                <a:solidFill>
                  <a:srgbClr val="797979"/>
                </a:solidFill>
                <a:latin typeface="Tahoma" panose="020B0604030504040204" pitchFamily="34" charset="0"/>
                <a:ea typeface="Tahoma" panose="020B0604030504040204" pitchFamily="34" charset="0"/>
                <a:cs typeface="Tahoma" panose="020B0604030504040204" pitchFamily="34" charset="0"/>
              </a:rPr>
              <a:t>[mil </a:t>
            </a:r>
            <a:r>
              <a:rPr lang="pt-BR" sz="1200" dirty="0" err="1">
                <a:solidFill>
                  <a:srgbClr val="797979"/>
                </a:solidFill>
                <a:latin typeface="Tahoma" panose="020B0604030504040204" pitchFamily="34" charset="0"/>
                <a:ea typeface="Tahoma" panose="020B0604030504040204" pitchFamily="34" charset="0"/>
                <a:cs typeface="Tahoma" panose="020B0604030504040204" pitchFamily="34" charset="0"/>
              </a:rPr>
              <a:t>TEUs</a:t>
            </a:r>
            <a:r>
              <a:rPr lang="pt-BR" sz="1200" dirty="0">
                <a:solidFill>
                  <a:srgbClr val="797979"/>
                </a:solidFill>
                <a:latin typeface="Tahoma" panose="020B0604030504040204" pitchFamily="34" charset="0"/>
                <a:ea typeface="Tahoma" panose="020B0604030504040204" pitchFamily="34" charset="0"/>
                <a:cs typeface="Tahoma" panose="020B0604030504040204" pitchFamily="34" charset="0"/>
              </a:rPr>
              <a:t>]</a:t>
            </a:r>
          </a:p>
        </p:txBody>
      </p:sp>
      <p:sp>
        <p:nvSpPr>
          <p:cNvPr id="6" name="Retângulo 5">
            <a:extLst>
              <a:ext uri="{FF2B5EF4-FFF2-40B4-BE49-F238E27FC236}">
                <a16:creationId xmlns:a16="http://schemas.microsoft.com/office/drawing/2014/main" id="{5DC9193F-9AF5-43BD-B0E1-F92A9A74E7E2}"/>
              </a:ext>
            </a:extLst>
          </p:cNvPr>
          <p:cNvSpPr/>
          <p:nvPr/>
        </p:nvSpPr>
        <p:spPr>
          <a:xfrm>
            <a:off x="7651882" y="1690846"/>
            <a:ext cx="684000" cy="604800"/>
          </a:xfrm>
          <a:prstGeom prst="rect">
            <a:avLst/>
          </a:prstGeom>
          <a:noFill/>
          <a:ln w="57150">
            <a:solidFill>
              <a:srgbClr val="FF8900"/>
            </a:solidFill>
            <a:prstDash val="sysDash"/>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endParaRPr lang="pt-BR" sz="1300" dirty="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Forma Livre: Forma 12">
            <a:extLst>
              <a:ext uri="{FF2B5EF4-FFF2-40B4-BE49-F238E27FC236}">
                <a16:creationId xmlns:a16="http://schemas.microsoft.com/office/drawing/2014/main" id="{1EB252ED-2E25-444D-9B83-D1265B478E82}"/>
              </a:ext>
            </a:extLst>
          </p:cNvPr>
          <p:cNvSpPr/>
          <p:nvPr/>
        </p:nvSpPr>
        <p:spPr>
          <a:xfrm>
            <a:off x="1730326" y="1198169"/>
            <a:ext cx="6147582" cy="369583"/>
          </a:xfrm>
          <a:custGeom>
            <a:avLst/>
            <a:gdLst>
              <a:gd name="connsiteX0" fmla="*/ 0 w 6246056"/>
              <a:gd name="connsiteY0" fmla="*/ 138074 h 138074"/>
              <a:gd name="connsiteX1" fmla="*/ 6246056 w 6246056"/>
              <a:gd name="connsiteY1" fmla="*/ 138074 h 138074"/>
              <a:gd name="connsiteX0" fmla="*/ 0 w 6246056"/>
              <a:gd name="connsiteY0" fmla="*/ 223224 h 223224"/>
              <a:gd name="connsiteX1" fmla="*/ 6246056 w 6246056"/>
              <a:gd name="connsiteY1" fmla="*/ 223224 h 223224"/>
              <a:gd name="connsiteX0" fmla="*/ 0 w 6246056"/>
              <a:gd name="connsiteY0" fmla="*/ 274449 h 274449"/>
              <a:gd name="connsiteX1" fmla="*/ 6246056 w 6246056"/>
              <a:gd name="connsiteY1" fmla="*/ 274449 h 274449"/>
              <a:gd name="connsiteX0" fmla="*/ 0 w 6246056"/>
              <a:gd name="connsiteY0" fmla="*/ 362173 h 362173"/>
              <a:gd name="connsiteX1" fmla="*/ 6246056 w 6246056"/>
              <a:gd name="connsiteY1" fmla="*/ 362173 h 362173"/>
              <a:gd name="connsiteX0" fmla="*/ 0 w 6246056"/>
              <a:gd name="connsiteY0" fmla="*/ 377415 h 377415"/>
              <a:gd name="connsiteX1" fmla="*/ 6246056 w 6246056"/>
              <a:gd name="connsiteY1" fmla="*/ 377415 h 377415"/>
            </a:gdLst>
            <a:ahLst/>
            <a:cxnLst>
              <a:cxn ang="0">
                <a:pos x="connsiteX0" y="connsiteY0"/>
              </a:cxn>
              <a:cxn ang="0">
                <a:pos x="connsiteX1" y="connsiteY1"/>
              </a:cxn>
            </a:cxnLst>
            <a:rect l="l" t="t" r="r" b="b"/>
            <a:pathLst>
              <a:path w="6246056" h="377415">
                <a:moveTo>
                  <a:pt x="0" y="377415"/>
                </a:moveTo>
                <a:cubicBezTo>
                  <a:pt x="1964787" y="-150123"/>
                  <a:pt x="4801772" y="-100886"/>
                  <a:pt x="6246056" y="377415"/>
                </a:cubicBezTo>
              </a:path>
            </a:pathLst>
          </a:custGeom>
          <a:noFill/>
          <a:ln w="28575">
            <a:solidFill>
              <a:srgbClr val="FF8900"/>
            </a:solidFill>
            <a:headEnd type="none" w="med" len="med"/>
            <a:tailEnd type="triangle" w="med" len="lg"/>
          </a:ln>
          <a:effectLst/>
        </p:spPr>
        <p:style>
          <a:lnRef idx="0">
            <a:scrgbClr r="0" g="0" b="0"/>
          </a:lnRef>
          <a:fillRef idx="1001">
            <a:schemeClr val="dk2"/>
          </a:fillRef>
          <a:effectRef idx="0">
            <a:scrgbClr r="0" g="0" b="0"/>
          </a:effectRef>
          <a:fontRef idx="major"/>
        </p:style>
        <p:txBody>
          <a:bodyPr rtlCol="0" anchor="ctr"/>
          <a:lstStyle/>
          <a:p>
            <a:pPr algn="ctr"/>
            <a:endParaRPr lang="pt-BR"/>
          </a:p>
        </p:txBody>
      </p:sp>
      <p:graphicFrame>
        <p:nvGraphicFramePr>
          <p:cNvPr id="15" name="Gráfico 14">
            <a:extLst>
              <a:ext uri="{FF2B5EF4-FFF2-40B4-BE49-F238E27FC236}">
                <a16:creationId xmlns:a16="http://schemas.microsoft.com/office/drawing/2014/main" id="{05A82713-A9AE-44F1-8915-45E6103D40BA}"/>
              </a:ext>
            </a:extLst>
          </p:cNvPr>
          <p:cNvGraphicFramePr/>
          <p:nvPr/>
        </p:nvGraphicFramePr>
        <p:xfrm>
          <a:off x="438138" y="3910940"/>
          <a:ext cx="6073200"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Balão de Fala: Retângulo 13">
            <a:extLst>
              <a:ext uri="{FF2B5EF4-FFF2-40B4-BE49-F238E27FC236}">
                <a16:creationId xmlns:a16="http://schemas.microsoft.com/office/drawing/2014/main" id="{14B03489-A794-4CBD-B9E2-25389C6A3099}"/>
              </a:ext>
            </a:extLst>
          </p:cNvPr>
          <p:cNvSpPr/>
          <p:nvPr/>
        </p:nvSpPr>
        <p:spPr>
          <a:xfrm>
            <a:off x="6640591" y="4607612"/>
            <a:ext cx="2376000" cy="1008000"/>
          </a:xfrm>
          <a:prstGeom prst="wedgeRectCallout">
            <a:avLst>
              <a:gd name="adj1" fmla="val -56017"/>
              <a:gd name="adj2" fmla="val 22615"/>
            </a:avLst>
          </a:prstGeom>
          <a:solidFill>
            <a:srgbClr val="DBDDAB"/>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As rotas mais longas, e que representam a maior parte da movimentação de Santos, concentram também a maioria dos navios de maior capacidade</a:t>
            </a:r>
          </a:p>
        </p:txBody>
      </p:sp>
    </p:spTree>
    <p:extLst>
      <p:ext uri="{BB962C8B-B14F-4D97-AF65-F5344CB8AC3E}">
        <p14:creationId xmlns:p14="http://schemas.microsoft.com/office/powerpoint/2010/main" val="1777227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Apesar da redução do número de serviços, a participação das principais </a:t>
            </a:r>
            <a:r>
              <a:rPr lang="pt-BR" i="1" dirty="0" err="1"/>
              <a:t>tradelanes</a:t>
            </a:r>
            <a:r>
              <a:rPr lang="pt-BR" dirty="0"/>
              <a:t> das cargas na movimentação de Santos tem se mantido razoavelmente estável</a:t>
            </a:r>
          </a:p>
        </p:txBody>
      </p:sp>
      <p:sp>
        <p:nvSpPr>
          <p:cNvPr id="3" name="Espaço Reservado para Texto 2"/>
          <p:cNvSpPr>
            <a:spLocks noGrp="1"/>
          </p:cNvSpPr>
          <p:nvPr>
            <p:ph type="body" sz="quarter" idx="13"/>
          </p:nvPr>
        </p:nvSpPr>
        <p:spPr/>
        <p:txBody>
          <a:bodyPr/>
          <a:lstStyle/>
          <a:p>
            <a:r>
              <a:rPr lang="pt-BR" dirty="0"/>
              <a:t>Fonte: </a:t>
            </a:r>
            <a:r>
              <a:rPr lang="pt-BR" dirty="0" err="1"/>
              <a:t>Datamar</a:t>
            </a:r>
            <a:endParaRPr lang="pt-BR" dirty="0"/>
          </a:p>
        </p:txBody>
      </p:sp>
      <p:graphicFrame>
        <p:nvGraphicFramePr>
          <p:cNvPr id="6" name="Gráfico 5">
            <a:extLst>
              <a:ext uri="{FF2B5EF4-FFF2-40B4-BE49-F238E27FC236}">
                <a16:creationId xmlns:a16="http://schemas.microsoft.com/office/drawing/2014/main" id="{3131F645-8369-41A3-AEE8-6A069BEB985A}"/>
              </a:ext>
            </a:extLst>
          </p:cNvPr>
          <p:cNvGraphicFramePr/>
          <p:nvPr/>
        </p:nvGraphicFramePr>
        <p:xfrm>
          <a:off x="453000" y="1225192"/>
          <a:ext cx="900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a 6">
            <a:extLst>
              <a:ext uri="{FF2B5EF4-FFF2-40B4-BE49-F238E27FC236}">
                <a16:creationId xmlns:a16="http://schemas.microsoft.com/office/drawing/2014/main" id="{02F80160-F574-4CD8-A9E3-A01B9FBA025A}"/>
              </a:ext>
            </a:extLst>
          </p:cNvPr>
          <p:cNvGraphicFramePr>
            <a:graphicFrameLocks noGrp="1"/>
          </p:cNvGraphicFramePr>
          <p:nvPr/>
        </p:nvGraphicFramePr>
        <p:xfrm>
          <a:off x="185610" y="5494096"/>
          <a:ext cx="7893008" cy="42672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015137259"/>
                    </a:ext>
                  </a:extLst>
                </a:gridCol>
                <a:gridCol w="874126">
                  <a:extLst>
                    <a:ext uri="{9D8B030D-6E8A-4147-A177-3AD203B41FA5}">
                      <a16:colId xmlns:a16="http://schemas.microsoft.com/office/drawing/2014/main" val="1117867363"/>
                    </a:ext>
                  </a:extLst>
                </a:gridCol>
                <a:gridCol w="874126">
                  <a:extLst>
                    <a:ext uri="{9D8B030D-6E8A-4147-A177-3AD203B41FA5}">
                      <a16:colId xmlns:a16="http://schemas.microsoft.com/office/drawing/2014/main" val="3597385436"/>
                    </a:ext>
                  </a:extLst>
                </a:gridCol>
                <a:gridCol w="874126">
                  <a:extLst>
                    <a:ext uri="{9D8B030D-6E8A-4147-A177-3AD203B41FA5}">
                      <a16:colId xmlns:a16="http://schemas.microsoft.com/office/drawing/2014/main" val="1696487088"/>
                    </a:ext>
                  </a:extLst>
                </a:gridCol>
                <a:gridCol w="874126">
                  <a:extLst>
                    <a:ext uri="{9D8B030D-6E8A-4147-A177-3AD203B41FA5}">
                      <a16:colId xmlns:a16="http://schemas.microsoft.com/office/drawing/2014/main" val="1943285089"/>
                    </a:ext>
                  </a:extLst>
                </a:gridCol>
                <a:gridCol w="874126">
                  <a:extLst>
                    <a:ext uri="{9D8B030D-6E8A-4147-A177-3AD203B41FA5}">
                      <a16:colId xmlns:a16="http://schemas.microsoft.com/office/drawing/2014/main" val="1402437968"/>
                    </a:ext>
                  </a:extLst>
                </a:gridCol>
                <a:gridCol w="874126">
                  <a:extLst>
                    <a:ext uri="{9D8B030D-6E8A-4147-A177-3AD203B41FA5}">
                      <a16:colId xmlns:a16="http://schemas.microsoft.com/office/drawing/2014/main" val="407462676"/>
                    </a:ext>
                  </a:extLst>
                </a:gridCol>
                <a:gridCol w="874126">
                  <a:extLst>
                    <a:ext uri="{9D8B030D-6E8A-4147-A177-3AD203B41FA5}">
                      <a16:colId xmlns:a16="http://schemas.microsoft.com/office/drawing/2014/main" val="956669368"/>
                    </a:ext>
                  </a:extLst>
                </a:gridCol>
                <a:gridCol w="874126">
                  <a:extLst>
                    <a:ext uri="{9D8B030D-6E8A-4147-A177-3AD203B41FA5}">
                      <a16:colId xmlns:a16="http://schemas.microsoft.com/office/drawing/2014/main" val="1670614261"/>
                    </a:ext>
                  </a:extLst>
                </a:gridCol>
              </a:tblGrid>
              <a:tr h="354728">
                <a:tc>
                  <a:txBody>
                    <a:bodyPr/>
                    <a:lstStyle/>
                    <a:p>
                      <a:r>
                        <a:rPr lang="pt-BR" sz="1100" b="0" dirty="0">
                          <a:solidFill>
                            <a:srgbClr val="797979"/>
                          </a:solidFill>
                        </a:rPr>
                        <a:t>Total LC cheio (box)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1.182.501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1.193.937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1.269.111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1.236.142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1.198.521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1.176.901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1.156.484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1.269.011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4406347"/>
                  </a:ext>
                </a:extLst>
              </a:tr>
            </a:tbl>
          </a:graphicData>
        </a:graphic>
      </p:graphicFrame>
    </p:spTree>
    <p:extLst>
      <p:ext uri="{BB962C8B-B14F-4D97-AF65-F5344CB8AC3E}">
        <p14:creationId xmlns:p14="http://schemas.microsoft.com/office/powerpoint/2010/main" val="1729408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movimentação de cargas da Ásia é razoavelmente bem distribuída entre sete armadores, graças à forte presença dos grupos asiáticos (ONE, COSCO e </a:t>
            </a:r>
            <a:r>
              <a:rPr lang="pt-BR" dirty="0" err="1"/>
              <a:t>Evergreen</a:t>
            </a:r>
            <a:r>
              <a:rPr lang="pt-BR" dirty="0"/>
              <a:t>)...</a:t>
            </a:r>
          </a:p>
        </p:txBody>
      </p:sp>
      <p:sp>
        <p:nvSpPr>
          <p:cNvPr id="7" name="Espaço Reservado para Texto 2">
            <a:extLst>
              <a:ext uri="{FF2B5EF4-FFF2-40B4-BE49-F238E27FC236}">
                <a16:creationId xmlns:a16="http://schemas.microsoft.com/office/drawing/2014/main" id="{89FF939B-23A8-43CE-85F3-2551E0E62213}"/>
              </a:ext>
            </a:extLst>
          </p:cNvPr>
          <p:cNvSpPr>
            <a:spLocks noGrp="1"/>
          </p:cNvSpPr>
          <p:nvPr>
            <p:ph type="body" sz="quarter" idx="13"/>
          </p:nvPr>
        </p:nvSpPr>
        <p:spPr>
          <a:xfrm>
            <a:off x="199678" y="6237288"/>
            <a:ext cx="9144347" cy="548704"/>
          </a:xfrm>
        </p:spPr>
        <p:txBody>
          <a:bodyPr/>
          <a:lstStyle/>
          <a:p>
            <a:r>
              <a:rPr lang="pt-BR" dirty="0"/>
              <a:t>Fonte: </a:t>
            </a:r>
            <a:r>
              <a:rPr lang="pt-BR" dirty="0" err="1"/>
              <a:t>Datamar</a:t>
            </a:r>
            <a:r>
              <a:rPr lang="pt-BR" dirty="0"/>
              <a:t>; (1) Aquisição da CSAV pela </a:t>
            </a:r>
            <a:r>
              <a:rPr lang="pt-BR" dirty="0" err="1"/>
              <a:t>Hapag</a:t>
            </a:r>
            <a:r>
              <a:rPr lang="pt-BR" dirty="0"/>
              <a:t>-Lloyd; (2) Fusão de MOL, NYK Line e K Line para formar a ONE (</a:t>
            </a:r>
            <a:r>
              <a:rPr lang="pt-BR" dirty="0" err="1"/>
              <a:t>Ocean</a:t>
            </a:r>
            <a:r>
              <a:rPr lang="pt-BR" dirty="0"/>
              <a:t> Network Express); (3) Aquisição da Hamburg </a:t>
            </a:r>
            <a:r>
              <a:rPr lang="pt-BR" dirty="0" err="1"/>
              <a:t>Süd</a:t>
            </a:r>
            <a:r>
              <a:rPr lang="pt-BR" dirty="0"/>
              <a:t>/Aliança pela Maersk.</a:t>
            </a:r>
          </a:p>
        </p:txBody>
      </p:sp>
      <p:graphicFrame>
        <p:nvGraphicFramePr>
          <p:cNvPr id="5" name="Gráfico 4">
            <a:extLst>
              <a:ext uri="{FF2B5EF4-FFF2-40B4-BE49-F238E27FC236}">
                <a16:creationId xmlns:a16="http://schemas.microsoft.com/office/drawing/2014/main" id="{6F6A66BD-1231-443B-9637-C1BB22DC5A45}"/>
              </a:ext>
            </a:extLst>
          </p:cNvPr>
          <p:cNvGraphicFramePr/>
          <p:nvPr/>
        </p:nvGraphicFramePr>
        <p:xfrm>
          <a:off x="452206" y="1225994"/>
          <a:ext cx="9000000" cy="432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de Seta Reta 3">
            <a:extLst>
              <a:ext uri="{FF2B5EF4-FFF2-40B4-BE49-F238E27FC236}">
                <a16:creationId xmlns:a16="http://schemas.microsoft.com/office/drawing/2014/main" id="{C73ACF20-6074-4422-9030-E704E0E6AAF5}"/>
              </a:ext>
            </a:extLst>
          </p:cNvPr>
          <p:cNvCxnSpPr>
            <a:cxnSpLocks/>
          </p:cNvCxnSpPr>
          <p:nvPr/>
        </p:nvCxnSpPr>
        <p:spPr>
          <a:xfrm flipV="1">
            <a:off x="7052143" y="2987550"/>
            <a:ext cx="28800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Angulado 7">
            <a:extLst>
              <a:ext uri="{FF2B5EF4-FFF2-40B4-BE49-F238E27FC236}">
                <a16:creationId xmlns:a16="http://schemas.microsoft.com/office/drawing/2014/main" id="{213CEE3E-9EEE-49E2-8DE9-4098A1A91DEF}"/>
              </a:ext>
            </a:extLst>
          </p:cNvPr>
          <p:cNvCxnSpPr>
            <a:cxnSpLocks/>
          </p:cNvCxnSpPr>
          <p:nvPr/>
        </p:nvCxnSpPr>
        <p:spPr>
          <a:xfrm>
            <a:off x="7079449" y="4084827"/>
            <a:ext cx="271033" cy="6840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tângulo 5">
            <a:extLst>
              <a:ext uri="{FF2B5EF4-FFF2-40B4-BE49-F238E27FC236}">
                <a16:creationId xmlns:a16="http://schemas.microsoft.com/office/drawing/2014/main" id="{D8528BE3-E01B-41C0-BCAA-2C2B96B14A45}"/>
              </a:ext>
            </a:extLst>
          </p:cNvPr>
          <p:cNvSpPr/>
          <p:nvPr/>
        </p:nvSpPr>
        <p:spPr>
          <a:xfrm>
            <a:off x="7051313" y="2823986"/>
            <a:ext cx="225083"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²</a:t>
            </a:r>
          </a:p>
        </p:txBody>
      </p:sp>
      <p:sp>
        <p:nvSpPr>
          <p:cNvPr id="10" name="Retângulo 9">
            <a:extLst>
              <a:ext uri="{FF2B5EF4-FFF2-40B4-BE49-F238E27FC236}">
                <a16:creationId xmlns:a16="http://schemas.microsoft.com/office/drawing/2014/main" id="{81EBC643-0C89-401F-A141-BEAB6014A93C}"/>
              </a:ext>
            </a:extLst>
          </p:cNvPr>
          <p:cNvSpPr/>
          <p:nvPr/>
        </p:nvSpPr>
        <p:spPr>
          <a:xfrm>
            <a:off x="7051313" y="3921262"/>
            <a:ext cx="225083"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latin typeface="Tahoma" panose="020B0604030504040204" pitchFamily="34" charset="0"/>
                <a:ea typeface="Tahoma" panose="020B0604030504040204" pitchFamily="34" charset="0"/>
                <a:cs typeface="Tahoma" panose="020B0604030504040204" pitchFamily="34" charset="0"/>
              </a:rPr>
              <a:t>³</a:t>
            </a:r>
            <a:endParaRPr lang="pt-BR"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abela 12">
            <a:extLst>
              <a:ext uri="{FF2B5EF4-FFF2-40B4-BE49-F238E27FC236}">
                <a16:creationId xmlns:a16="http://schemas.microsoft.com/office/drawing/2014/main" id="{074273C3-7F4A-4B7D-B5A5-7E2A7B333E72}"/>
              </a:ext>
            </a:extLst>
          </p:cNvPr>
          <p:cNvGraphicFramePr>
            <a:graphicFrameLocks noGrp="1"/>
          </p:cNvGraphicFramePr>
          <p:nvPr/>
        </p:nvGraphicFramePr>
        <p:xfrm>
          <a:off x="185610" y="5493294"/>
          <a:ext cx="7893008" cy="42672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015137259"/>
                    </a:ext>
                  </a:extLst>
                </a:gridCol>
                <a:gridCol w="874126">
                  <a:extLst>
                    <a:ext uri="{9D8B030D-6E8A-4147-A177-3AD203B41FA5}">
                      <a16:colId xmlns:a16="http://schemas.microsoft.com/office/drawing/2014/main" val="1117867363"/>
                    </a:ext>
                  </a:extLst>
                </a:gridCol>
                <a:gridCol w="874126">
                  <a:extLst>
                    <a:ext uri="{9D8B030D-6E8A-4147-A177-3AD203B41FA5}">
                      <a16:colId xmlns:a16="http://schemas.microsoft.com/office/drawing/2014/main" val="3597385436"/>
                    </a:ext>
                  </a:extLst>
                </a:gridCol>
                <a:gridCol w="874126">
                  <a:extLst>
                    <a:ext uri="{9D8B030D-6E8A-4147-A177-3AD203B41FA5}">
                      <a16:colId xmlns:a16="http://schemas.microsoft.com/office/drawing/2014/main" val="1696487088"/>
                    </a:ext>
                  </a:extLst>
                </a:gridCol>
                <a:gridCol w="874126">
                  <a:extLst>
                    <a:ext uri="{9D8B030D-6E8A-4147-A177-3AD203B41FA5}">
                      <a16:colId xmlns:a16="http://schemas.microsoft.com/office/drawing/2014/main" val="1943285089"/>
                    </a:ext>
                  </a:extLst>
                </a:gridCol>
                <a:gridCol w="874126">
                  <a:extLst>
                    <a:ext uri="{9D8B030D-6E8A-4147-A177-3AD203B41FA5}">
                      <a16:colId xmlns:a16="http://schemas.microsoft.com/office/drawing/2014/main" val="1402437968"/>
                    </a:ext>
                  </a:extLst>
                </a:gridCol>
                <a:gridCol w="874126">
                  <a:extLst>
                    <a:ext uri="{9D8B030D-6E8A-4147-A177-3AD203B41FA5}">
                      <a16:colId xmlns:a16="http://schemas.microsoft.com/office/drawing/2014/main" val="407462676"/>
                    </a:ext>
                  </a:extLst>
                </a:gridCol>
                <a:gridCol w="874126">
                  <a:extLst>
                    <a:ext uri="{9D8B030D-6E8A-4147-A177-3AD203B41FA5}">
                      <a16:colId xmlns:a16="http://schemas.microsoft.com/office/drawing/2014/main" val="956669368"/>
                    </a:ext>
                  </a:extLst>
                </a:gridCol>
                <a:gridCol w="874126">
                  <a:extLst>
                    <a:ext uri="{9D8B030D-6E8A-4147-A177-3AD203B41FA5}">
                      <a16:colId xmlns:a16="http://schemas.microsoft.com/office/drawing/2014/main" val="1670614261"/>
                    </a:ext>
                  </a:extLst>
                </a:gridCol>
              </a:tblGrid>
              <a:tr h="354728">
                <a:tc>
                  <a:txBody>
                    <a:bodyPr/>
                    <a:lstStyle/>
                    <a:p>
                      <a:r>
                        <a:rPr lang="pt-BR" sz="1100" b="0" dirty="0">
                          <a:solidFill>
                            <a:srgbClr val="797979"/>
                          </a:solidFill>
                        </a:rPr>
                        <a:t>Ásia </a:t>
                      </a:r>
                      <a:br>
                        <a:rPr lang="pt-BR" sz="1100" b="0" dirty="0">
                          <a:solidFill>
                            <a:srgbClr val="797979"/>
                          </a:solidFill>
                        </a:rPr>
                      </a:br>
                      <a:r>
                        <a:rPr lang="pt-BR" sz="1100" b="0" dirty="0">
                          <a:solidFill>
                            <a:srgbClr val="797979"/>
                          </a:solidFill>
                        </a:rPr>
                        <a:t>(box)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352.817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378.507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415.287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413.794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400.308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355.794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375.246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399.744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4406347"/>
                  </a:ext>
                </a:extLst>
              </a:tr>
            </a:tbl>
          </a:graphicData>
        </a:graphic>
      </p:graphicFrame>
      <p:sp>
        <p:nvSpPr>
          <p:cNvPr id="16" name="Retângulo 15">
            <a:extLst>
              <a:ext uri="{FF2B5EF4-FFF2-40B4-BE49-F238E27FC236}">
                <a16:creationId xmlns:a16="http://schemas.microsoft.com/office/drawing/2014/main" id="{84508783-E6BB-4446-B9F7-160977294871}"/>
              </a:ext>
            </a:extLst>
          </p:cNvPr>
          <p:cNvSpPr/>
          <p:nvPr/>
        </p:nvSpPr>
        <p:spPr>
          <a:xfrm>
            <a:off x="4415469" y="3581123"/>
            <a:ext cx="204000"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¹</a:t>
            </a:r>
          </a:p>
        </p:txBody>
      </p:sp>
      <p:cxnSp>
        <p:nvCxnSpPr>
          <p:cNvPr id="11" name="Conector: Angulado 10">
            <a:extLst>
              <a:ext uri="{FF2B5EF4-FFF2-40B4-BE49-F238E27FC236}">
                <a16:creationId xmlns:a16="http://schemas.microsoft.com/office/drawing/2014/main" id="{7CC6972C-FCAB-4F7D-A2F1-8C3B9B657177}"/>
              </a:ext>
            </a:extLst>
          </p:cNvPr>
          <p:cNvCxnSpPr/>
          <p:nvPr/>
        </p:nvCxnSpPr>
        <p:spPr>
          <a:xfrm flipV="1">
            <a:off x="4415469" y="3744687"/>
            <a:ext cx="316188" cy="2160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147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...enquanto as cargas do Norte da Europa e da Costa Leste da América do Norte são controladas por Maersk, MSC e </a:t>
            </a:r>
            <a:r>
              <a:rPr lang="pt-BR" dirty="0" err="1"/>
              <a:t>Hapag</a:t>
            </a:r>
            <a:r>
              <a:rPr lang="pt-BR" dirty="0"/>
              <a:t>-Lloyd, que respondem por cerca de 85% de toda a movimentação</a:t>
            </a:r>
          </a:p>
        </p:txBody>
      </p:sp>
      <p:sp>
        <p:nvSpPr>
          <p:cNvPr id="7" name="Espaço Reservado para Texto 2">
            <a:extLst>
              <a:ext uri="{FF2B5EF4-FFF2-40B4-BE49-F238E27FC236}">
                <a16:creationId xmlns:a16="http://schemas.microsoft.com/office/drawing/2014/main" id="{89FF939B-23A8-43CE-85F3-2551E0E62213}"/>
              </a:ext>
            </a:extLst>
          </p:cNvPr>
          <p:cNvSpPr>
            <a:spLocks noGrp="1"/>
          </p:cNvSpPr>
          <p:nvPr>
            <p:ph type="body" sz="quarter" idx="13"/>
          </p:nvPr>
        </p:nvSpPr>
        <p:spPr>
          <a:xfrm>
            <a:off x="199678" y="6237288"/>
            <a:ext cx="9144347" cy="548704"/>
          </a:xfrm>
        </p:spPr>
        <p:txBody>
          <a:bodyPr/>
          <a:lstStyle/>
          <a:p>
            <a:r>
              <a:rPr lang="pt-BR" dirty="0"/>
              <a:t>Fonte: </a:t>
            </a:r>
            <a:r>
              <a:rPr lang="pt-BR" dirty="0" err="1"/>
              <a:t>Datamar</a:t>
            </a:r>
            <a:r>
              <a:rPr lang="pt-BR" dirty="0"/>
              <a:t>; (1) Aquisição da CSAV pela </a:t>
            </a:r>
            <a:r>
              <a:rPr lang="pt-BR" dirty="0" err="1"/>
              <a:t>Hapag</a:t>
            </a:r>
            <a:r>
              <a:rPr lang="pt-BR" dirty="0"/>
              <a:t>-Lloyd; (2) Aquisição da Hamburg </a:t>
            </a:r>
            <a:r>
              <a:rPr lang="pt-BR" dirty="0" err="1"/>
              <a:t>Süd</a:t>
            </a:r>
            <a:r>
              <a:rPr lang="pt-BR" dirty="0"/>
              <a:t>/Aliança pela Maersk.</a:t>
            </a:r>
          </a:p>
        </p:txBody>
      </p:sp>
      <p:graphicFrame>
        <p:nvGraphicFramePr>
          <p:cNvPr id="5" name="Gráfico 4">
            <a:extLst>
              <a:ext uri="{FF2B5EF4-FFF2-40B4-BE49-F238E27FC236}">
                <a16:creationId xmlns:a16="http://schemas.microsoft.com/office/drawing/2014/main" id="{34FCBB03-61A4-4D9D-B254-99AECDBDEE5D}"/>
              </a:ext>
            </a:extLst>
          </p:cNvPr>
          <p:cNvGraphicFramePr/>
          <p:nvPr/>
        </p:nvGraphicFramePr>
        <p:xfrm>
          <a:off x="452206" y="1064019"/>
          <a:ext cx="9000000" cy="414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Angulado 5">
            <a:extLst>
              <a:ext uri="{FF2B5EF4-FFF2-40B4-BE49-F238E27FC236}">
                <a16:creationId xmlns:a16="http://schemas.microsoft.com/office/drawing/2014/main" id="{418324F8-36AE-4E78-9AF2-4D1EBF91D91F}"/>
              </a:ext>
            </a:extLst>
          </p:cNvPr>
          <p:cNvCxnSpPr>
            <a:cxnSpLocks/>
          </p:cNvCxnSpPr>
          <p:nvPr/>
        </p:nvCxnSpPr>
        <p:spPr>
          <a:xfrm>
            <a:off x="7080243" y="2081999"/>
            <a:ext cx="271033" cy="5040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ela 7">
            <a:extLst>
              <a:ext uri="{FF2B5EF4-FFF2-40B4-BE49-F238E27FC236}">
                <a16:creationId xmlns:a16="http://schemas.microsoft.com/office/drawing/2014/main" id="{C998BA2B-53A3-4E31-A5FD-DD8D97D67A9C}"/>
              </a:ext>
            </a:extLst>
          </p:cNvPr>
          <p:cNvGraphicFramePr>
            <a:graphicFrameLocks noGrp="1"/>
          </p:cNvGraphicFramePr>
          <p:nvPr/>
        </p:nvGraphicFramePr>
        <p:xfrm>
          <a:off x="185610" y="3225499"/>
          <a:ext cx="7893008" cy="259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015137259"/>
                    </a:ext>
                  </a:extLst>
                </a:gridCol>
                <a:gridCol w="874126">
                  <a:extLst>
                    <a:ext uri="{9D8B030D-6E8A-4147-A177-3AD203B41FA5}">
                      <a16:colId xmlns:a16="http://schemas.microsoft.com/office/drawing/2014/main" val="1117867363"/>
                    </a:ext>
                  </a:extLst>
                </a:gridCol>
                <a:gridCol w="874126">
                  <a:extLst>
                    <a:ext uri="{9D8B030D-6E8A-4147-A177-3AD203B41FA5}">
                      <a16:colId xmlns:a16="http://schemas.microsoft.com/office/drawing/2014/main" val="3597385436"/>
                    </a:ext>
                  </a:extLst>
                </a:gridCol>
                <a:gridCol w="874126">
                  <a:extLst>
                    <a:ext uri="{9D8B030D-6E8A-4147-A177-3AD203B41FA5}">
                      <a16:colId xmlns:a16="http://schemas.microsoft.com/office/drawing/2014/main" val="1696487088"/>
                    </a:ext>
                  </a:extLst>
                </a:gridCol>
                <a:gridCol w="874126">
                  <a:extLst>
                    <a:ext uri="{9D8B030D-6E8A-4147-A177-3AD203B41FA5}">
                      <a16:colId xmlns:a16="http://schemas.microsoft.com/office/drawing/2014/main" val="1943285089"/>
                    </a:ext>
                  </a:extLst>
                </a:gridCol>
                <a:gridCol w="874126">
                  <a:extLst>
                    <a:ext uri="{9D8B030D-6E8A-4147-A177-3AD203B41FA5}">
                      <a16:colId xmlns:a16="http://schemas.microsoft.com/office/drawing/2014/main" val="1402437968"/>
                    </a:ext>
                  </a:extLst>
                </a:gridCol>
                <a:gridCol w="874126">
                  <a:extLst>
                    <a:ext uri="{9D8B030D-6E8A-4147-A177-3AD203B41FA5}">
                      <a16:colId xmlns:a16="http://schemas.microsoft.com/office/drawing/2014/main" val="407462676"/>
                    </a:ext>
                  </a:extLst>
                </a:gridCol>
                <a:gridCol w="874126">
                  <a:extLst>
                    <a:ext uri="{9D8B030D-6E8A-4147-A177-3AD203B41FA5}">
                      <a16:colId xmlns:a16="http://schemas.microsoft.com/office/drawing/2014/main" val="956669368"/>
                    </a:ext>
                  </a:extLst>
                </a:gridCol>
                <a:gridCol w="874126">
                  <a:extLst>
                    <a:ext uri="{9D8B030D-6E8A-4147-A177-3AD203B41FA5}">
                      <a16:colId xmlns:a16="http://schemas.microsoft.com/office/drawing/2014/main" val="1670614261"/>
                    </a:ext>
                  </a:extLst>
                </a:gridCol>
              </a:tblGrid>
              <a:tr h="170844">
                <a:tc>
                  <a:txBody>
                    <a:bodyPr/>
                    <a:lstStyle/>
                    <a:p>
                      <a:r>
                        <a:rPr lang="pt-BR" sz="1100" b="0" dirty="0">
                          <a:solidFill>
                            <a:srgbClr val="797979"/>
                          </a:solidFill>
                        </a:rPr>
                        <a:t>N. Europa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240.390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234.249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247.330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232.775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210.425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205.749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226.076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232.740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4406347"/>
                  </a:ext>
                </a:extLst>
              </a:tr>
            </a:tbl>
          </a:graphicData>
        </a:graphic>
      </p:graphicFrame>
      <p:graphicFrame>
        <p:nvGraphicFramePr>
          <p:cNvPr id="10" name="Gráfico 9">
            <a:extLst>
              <a:ext uri="{FF2B5EF4-FFF2-40B4-BE49-F238E27FC236}">
                <a16:creationId xmlns:a16="http://schemas.microsoft.com/office/drawing/2014/main" id="{2091593F-5987-45D1-BEDC-BA0D82175949}"/>
              </a:ext>
            </a:extLst>
          </p:cNvPr>
          <p:cNvGraphicFramePr/>
          <p:nvPr/>
        </p:nvGraphicFramePr>
        <p:xfrm>
          <a:off x="452206" y="3674303"/>
          <a:ext cx="7758000" cy="221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Angulado 10">
            <a:extLst>
              <a:ext uri="{FF2B5EF4-FFF2-40B4-BE49-F238E27FC236}">
                <a16:creationId xmlns:a16="http://schemas.microsoft.com/office/drawing/2014/main" id="{C73E42C3-C11F-41BD-8253-47F51D014EBD}"/>
              </a:ext>
            </a:extLst>
          </p:cNvPr>
          <p:cNvCxnSpPr>
            <a:cxnSpLocks/>
          </p:cNvCxnSpPr>
          <p:nvPr/>
        </p:nvCxnSpPr>
        <p:spPr>
          <a:xfrm>
            <a:off x="7079449" y="4867059"/>
            <a:ext cx="252000" cy="3600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ela 11">
            <a:extLst>
              <a:ext uri="{FF2B5EF4-FFF2-40B4-BE49-F238E27FC236}">
                <a16:creationId xmlns:a16="http://schemas.microsoft.com/office/drawing/2014/main" id="{4B028584-CC81-4D43-8691-66F5D366DBB8}"/>
              </a:ext>
            </a:extLst>
          </p:cNvPr>
          <p:cNvGraphicFramePr>
            <a:graphicFrameLocks noGrp="1"/>
          </p:cNvGraphicFramePr>
          <p:nvPr/>
        </p:nvGraphicFramePr>
        <p:xfrm>
          <a:off x="185610" y="5822908"/>
          <a:ext cx="7893008" cy="2590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015137259"/>
                    </a:ext>
                  </a:extLst>
                </a:gridCol>
                <a:gridCol w="874126">
                  <a:extLst>
                    <a:ext uri="{9D8B030D-6E8A-4147-A177-3AD203B41FA5}">
                      <a16:colId xmlns:a16="http://schemas.microsoft.com/office/drawing/2014/main" val="1117867363"/>
                    </a:ext>
                  </a:extLst>
                </a:gridCol>
                <a:gridCol w="874126">
                  <a:extLst>
                    <a:ext uri="{9D8B030D-6E8A-4147-A177-3AD203B41FA5}">
                      <a16:colId xmlns:a16="http://schemas.microsoft.com/office/drawing/2014/main" val="3597385436"/>
                    </a:ext>
                  </a:extLst>
                </a:gridCol>
                <a:gridCol w="874126">
                  <a:extLst>
                    <a:ext uri="{9D8B030D-6E8A-4147-A177-3AD203B41FA5}">
                      <a16:colId xmlns:a16="http://schemas.microsoft.com/office/drawing/2014/main" val="1696487088"/>
                    </a:ext>
                  </a:extLst>
                </a:gridCol>
                <a:gridCol w="874126">
                  <a:extLst>
                    <a:ext uri="{9D8B030D-6E8A-4147-A177-3AD203B41FA5}">
                      <a16:colId xmlns:a16="http://schemas.microsoft.com/office/drawing/2014/main" val="1943285089"/>
                    </a:ext>
                  </a:extLst>
                </a:gridCol>
                <a:gridCol w="874126">
                  <a:extLst>
                    <a:ext uri="{9D8B030D-6E8A-4147-A177-3AD203B41FA5}">
                      <a16:colId xmlns:a16="http://schemas.microsoft.com/office/drawing/2014/main" val="1402437968"/>
                    </a:ext>
                  </a:extLst>
                </a:gridCol>
                <a:gridCol w="874126">
                  <a:extLst>
                    <a:ext uri="{9D8B030D-6E8A-4147-A177-3AD203B41FA5}">
                      <a16:colId xmlns:a16="http://schemas.microsoft.com/office/drawing/2014/main" val="407462676"/>
                    </a:ext>
                  </a:extLst>
                </a:gridCol>
                <a:gridCol w="874126">
                  <a:extLst>
                    <a:ext uri="{9D8B030D-6E8A-4147-A177-3AD203B41FA5}">
                      <a16:colId xmlns:a16="http://schemas.microsoft.com/office/drawing/2014/main" val="956669368"/>
                    </a:ext>
                  </a:extLst>
                </a:gridCol>
                <a:gridCol w="874126">
                  <a:extLst>
                    <a:ext uri="{9D8B030D-6E8A-4147-A177-3AD203B41FA5}">
                      <a16:colId xmlns:a16="http://schemas.microsoft.com/office/drawing/2014/main" val="1670614261"/>
                    </a:ext>
                  </a:extLst>
                </a:gridCol>
              </a:tblGrid>
              <a:tr h="209224">
                <a:tc>
                  <a:txBody>
                    <a:bodyPr/>
                    <a:lstStyle/>
                    <a:p>
                      <a:r>
                        <a:rPr lang="pt-BR" sz="1100" b="0" dirty="0">
                          <a:solidFill>
                            <a:srgbClr val="797979"/>
                          </a:solidFill>
                        </a:rPr>
                        <a:t>ECNA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219.105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203.559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217.015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210.879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195.511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196.169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185.184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pt-BR" sz="1100" b="0" dirty="0">
                          <a:solidFill>
                            <a:srgbClr val="797979"/>
                          </a:solidFill>
                        </a:rPr>
                        <a:t>213.346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4406347"/>
                  </a:ext>
                </a:extLst>
              </a:tr>
            </a:tbl>
          </a:graphicData>
        </a:graphic>
      </p:graphicFrame>
      <p:sp>
        <p:nvSpPr>
          <p:cNvPr id="13" name="Retângulo 12">
            <a:extLst>
              <a:ext uri="{FF2B5EF4-FFF2-40B4-BE49-F238E27FC236}">
                <a16:creationId xmlns:a16="http://schemas.microsoft.com/office/drawing/2014/main" id="{85DB0E0B-0335-4734-8B2F-E8D157379BCD}"/>
              </a:ext>
            </a:extLst>
          </p:cNvPr>
          <p:cNvSpPr/>
          <p:nvPr/>
        </p:nvSpPr>
        <p:spPr>
          <a:xfrm>
            <a:off x="7051313" y="1921290"/>
            <a:ext cx="225083"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²</a:t>
            </a:r>
          </a:p>
        </p:txBody>
      </p:sp>
      <p:sp>
        <p:nvSpPr>
          <p:cNvPr id="14" name="Retângulo 13">
            <a:extLst>
              <a:ext uri="{FF2B5EF4-FFF2-40B4-BE49-F238E27FC236}">
                <a16:creationId xmlns:a16="http://schemas.microsoft.com/office/drawing/2014/main" id="{36934A15-F302-4054-AC0D-5E062FED47B7}"/>
              </a:ext>
            </a:extLst>
          </p:cNvPr>
          <p:cNvSpPr/>
          <p:nvPr/>
        </p:nvSpPr>
        <p:spPr>
          <a:xfrm>
            <a:off x="7051313" y="4706350"/>
            <a:ext cx="225083"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²</a:t>
            </a:r>
          </a:p>
        </p:txBody>
      </p:sp>
      <p:sp>
        <p:nvSpPr>
          <p:cNvPr id="18" name="Retângulo 17">
            <a:extLst>
              <a:ext uri="{FF2B5EF4-FFF2-40B4-BE49-F238E27FC236}">
                <a16:creationId xmlns:a16="http://schemas.microsoft.com/office/drawing/2014/main" id="{7930385C-5113-4E1E-A0E8-D7371250EBD2}"/>
              </a:ext>
            </a:extLst>
          </p:cNvPr>
          <p:cNvSpPr/>
          <p:nvPr/>
        </p:nvSpPr>
        <p:spPr>
          <a:xfrm>
            <a:off x="4415470" y="1513011"/>
            <a:ext cx="204000"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¹</a:t>
            </a:r>
          </a:p>
        </p:txBody>
      </p:sp>
      <p:cxnSp>
        <p:nvCxnSpPr>
          <p:cNvPr id="19" name="Conector: Angulado 18">
            <a:extLst>
              <a:ext uri="{FF2B5EF4-FFF2-40B4-BE49-F238E27FC236}">
                <a16:creationId xmlns:a16="http://schemas.microsoft.com/office/drawing/2014/main" id="{CE600405-26EA-4DA7-B706-83E5B5984221}"/>
              </a:ext>
            </a:extLst>
          </p:cNvPr>
          <p:cNvCxnSpPr/>
          <p:nvPr/>
        </p:nvCxnSpPr>
        <p:spPr>
          <a:xfrm flipV="1">
            <a:off x="4415470" y="1676575"/>
            <a:ext cx="316188" cy="720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tângulo 21">
            <a:extLst>
              <a:ext uri="{FF2B5EF4-FFF2-40B4-BE49-F238E27FC236}">
                <a16:creationId xmlns:a16="http://schemas.microsoft.com/office/drawing/2014/main" id="{6DD00769-913E-4E23-B87D-BEABFA09D5A3}"/>
              </a:ext>
            </a:extLst>
          </p:cNvPr>
          <p:cNvSpPr/>
          <p:nvPr/>
        </p:nvSpPr>
        <p:spPr>
          <a:xfrm>
            <a:off x="4415470" y="4200348"/>
            <a:ext cx="204000" cy="16356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¹</a:t>
            </a:r>
          </a:p>
        </p:txBody>
      </p:sp>
      <p:cxnSp>
        <p:nvCxnSpPr>
          <p:cNvPr id="23" name="Conector: Angulado 22">
            <a:extLst>
              <a:ext uri="{FF2B5EF4-FFF2-40B4-BE49-F238E27FC236}">
                <a16:creationId xmlns:a16="http://schemas.microsoft.com/office/drawing/2014/main" id="{3BCAC439-7DB1-4C04-9B2F-03DA8A01071F}"/>
              </a:ext>
            </a:extLst>
          </p:cNvPr>
          <p:cNvCxnSpPr/>
          <p:nvPr/>
        </p:nvCxnSpPr>
        <p:spPr>
          <a:xfrm flipV="1">
            <a:off x="4415470" y="4363912"/>
            <a:ext cx="316188" cy="1800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35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4EE19-105B-49A4-88C0-6FA0B34400E5}"/>
              </a:ext>
            </a:extLst>
          </p:cNvPr>
          <p:cNvSpPr>
            <a:spLocks noGrp="1"/>
          </p:cNvSpPr>
          <p:nvPr>
            <p:ph type="title"/>
          </p:nvPr>
        </p:nvSpPr>
        <p:spPr/>
        <p:txBody>
          <a:bodyPr/>
          <a:lstStyle/>
          <a:p>
            <a:r>
              <a:rPr lang="pt-BR" dirty="0"/>
              <a:t>A indústria de transporte marítimo de contêineres apresenta diferentes graus de concentração em diferentes esferas/regiões (e.g., Brasil </a:t>
            </a:r>
            <a:r>
              <a:rPr lang="pt-BR" dirty="0" err="1"/>
              <a:t>vs</a:t>
            </a:r>
            <a:r>
              <a:rPr lang="pt-BR" dirty="0"/>
              <a:t> Mundo)</a:t>
            </a:r>
          </a:p>
        </p:txBody>
      </p:sp>
      <p:sp>
        <p:nvSpPr>
          <p:cNvPr id="3" name="Espaço Reservado para Texto 2">
            <a:extLst>
              <a:ext uri="{FF2B5EF4-FFF2-40B4-BE49-F238E27FC236}">
                <a16:creationId xmlns:a16="http://schemas.microsoft.com/office/drawing/2014/main" id="{117AB69D-9CEC-45E1-B475-D11FF1C500E4}"/>
              </a:ext>
            </a:extLst>
          </p:cNvPr>
          <p:cNvSpPr>
            <a:spLocks noGrp="1"/>
          </p:cNvSpPr>
          <p:nvPr>
            <p:ph type="body" sz="quarter" idx="13"/>
          </p:nvPr>
        </p:nvSpPr>
        <p:spPr/>
        <p:txBody>
          <a:bodyPr/>
          <a:lstStyle/>
          <a:p>
            <a:r>
              <a:rPr lang="pt-BR" dirty="0"/>
              <a:t>(1) Incluindo participação da Maersk/Hamburg </a:t>
            </a:r>
            <a:r>
              <a:rPr lang="pt-BR" dirty="0" err="1"/>
              <a:t>Süd</a:t>
            </a:r>
            <a:r>
              <a:rPr lang="pt-BR" dirty="0"/>
              <a:t> e da CMA CGM em companhias de cabotagem; (2) </a:t>
            </a:r>
            <a:r>
              <a:rPr lang="pt-BR" i="1" dirty="0" err="1"/>
              <a:t>Share</a:t>
            </a:r>
            <a:r>
              <a:rPr lang="pt-BR" dirty="0"/>
              <a:t> da capacidade global em </a:t>
            </a:r>
            <a:r>
              <a:rPr lang="pt-BR" dirty="0" err="1"/>
              <a:t>TEUs</a:t>
            </a:r>
            <a:r>
              <a:rPr lang="pt-BR" dirty="0"/>
              <a:t>.</a:t>
            </a:r>
          </a:p>
        </p:txBody>
      </p:sp>
      <p:graphicFrame>
        <p:nvGraphicFramePr>
          <p:cNvPr id="4" name="Gráfico 3">
            <a:extLst>
              <a:ext uri="{FF2B5EF4-FFF2-40B4-BE49-F238E27FC236}">
                <a16:creationId xmlns:a16="http://schemas.microsoft.com/office/drawing/2014/main" id="{F8201C27-FB09-48B7-AC75-88A0B49A264C}"/>
              </a:ext>
            </a:extLst>
          </p:cNvPr>
          <p:cNvGraphicFramePr/>
          <p:nvPr/>
        </p:nvGraphicFramePr>
        <p:xfrm>
          <a:off x="186030" y="1325785"/>
          <a:ext cx="9563416"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45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180" y="35588"/>
            <a:ext cx="9505950" cy="945141"/>
          </a:xfrm>
        </p:spPr>
        <p:txBody>
          <a:bodyPr/>
          <a:lstStyle/>
          <a:p>
            <a:r>
              <a:rPr lang="pt-BR" dirty="0"/>
              <a:t>OPERAÇÃO: Existem no mercado várias </a:t>
            </a:r>
            <a:r>
              <a:rPr lang="pt-BR" dirty="0">
                <a:solidFill>
                  <a:srgbClr val="FF0000"/>
                </a:solidFill>
              </a:rPr>
              <a:t>modalidades de afretamento </a:t>
            </a:r>
            <a:r>
              <a:rPr lang="pt-BR" dirty="0"/>
              <a:t>de navios que se adequam a operações específicas, e dependem do serviços a ser prestado</a:t>
            </a:r>
          </a:p>
        </p:txBody>
      </p:sp>
      <p:sp>
        <p:nvSpPr>
          <p:cNvPr id="5" name="Retângulo 4"/>
          <p:cNvSpPr/>
          <p:nvPr/>
        </p:nvSpPr>
        <p:spPr>
          <a:xfrm>
            <a:off x="314239" y="6503914"/>
            <a:ext cx="8170343" cy="440082"/>
          </a:xfrm>
          <a:prstGeom prst="rect">
            <a:avLst/>
          </a:prstGeom>
          <a:noFill/>
          <a:ln>
            <a:noFill/>
          </a:ln>
          <a:effectLst/>
        </p:spPr>
        <p:txBody>
          <a:bodyPr wrap="square" lIns="72000" tIns="72000" rIns="72000" bIns="72000" rtlCol="0" anchor="ctr">
            <a:noAutofit/>
          </a:bodyPr>
          <a:lstStyle/>
          <a:p>
            <a:pPr algn="l"/>
            <a:r>
              <a:rPr lang="pt-BR" sz="1100" dirty="0"/>
              <a:t>*No </a:t>
            </a:r>
            <a:r>
              <a:rPr lang="pt-BR" sz="1100" dirty="0" err="1"/>
              <a:t>Contract</a:t>
            </a:r>
            <a:r>
              <a:rPr lang="pt-BR" sz="1100" dirty="0"/>
              <a:t> </a:t>
            </a:r>
            <a:r>
              <a:rPr lang="pt-BR" sz="1100" dirty="0" err="1"/>
              <a:t>of</a:t>
            </a:r>
            <a:r>
              <a:rPr lang="pt-BR" sz="1100" dirty="0"/>
              <a:t> </a:t>
            </a:r>
            <a:r>
              <a:rPr lang="pt-BR" sz="1100" dirty="0" err="1"/>
              <a:t>Afreighment</a:t>
            </a:r>
            <a:r>
              <a:rPr lang="pt-BR" sz="1100" dirty="0"/>
              <a:t>, (COA) o perfil dos custos é o mesmo do Voyage Charter</a:t>
            </a:r>
          </a:p>
        </p:txBody>
      </p:sp>
      <p:sp>
        <p:nvSpPr>
          <p:cNvPr id="11" name="Retângulo 10"/>
          <p:cNvSpPr/>
          <p:nvPr/>
        </p:nvSpPr>
        <p:spPr>
          <a:xfrm>
            <a:off x="-88354" y="4077072"/>
            <a:ext cx="2672141" cy="685174"/>
          </a:xfrm>
          <a:prstGeom prst="rect">
            <a:avLst/>
          </a:prstGeom>
          <a:noFill/>
          <a:ln>
            <a:noFill/>
          </a:ln>
          <a:effectLst/>
        </p:spPr>
        <p:txBody>
          <a:bodyPr wrap="square" lIns="72000" tIns="72000" rIns="72000" bIns="72000" rtlCol="0" anchor="ctr">
            <a:noAutofit/>
          </a:bodyPr>
          <a:lstStyle/>
          <a:p>
            <a:pPr algn="r"/>
            <a:r>
              <a:rPr lang="pt-BR" sz="1400" b="1" dirty="0"/>
              <a:t>Custos operacionais (navio)</a:t>
            </a:r>
            <a:endParaRPr lang="pt-BR" sz="1400" b="1" dirty="0">
              <a:solidFill>
                <a:schemeClr val="tx1"/>
              </a:solidFill>
            </a:endParaRPr>
          </a:p>
        </p:txBody>
      </p:sp>
      <p:sp>
        <p:nvSpPr>
          <p:cNvPr id="14" name="Retângulo 13"/>
          <p:cNvSpPr/>
          <p:nvPr/>
        </p:nvSpPr>
        <p:spPr>
          <a:xfrm>
            <a:off x="151273" y="4437112"/>
            <a:ext cx="2432514" cy="717377"/>
          </a:xfrm>
          <a:prstGeom prst="rect">
            <a:avLst/>
          </a:prstGeom>
          <a:noFill/>
          <a:ln>
            <a:noFill/>
          </a:ln>
          <a:effectLst/>
        </p:spPr>
        <p:txBody>
          <a:bodyPr wrap="square" lIns="72000" tIns="72000" rIns="72000" bIns="72000" rtlCol="0" anchor="ctr">
            <a:noAutofit/>
          </a:bodyPr>
          <a:lstStyle/>
          <a:p>
            <a:pPr algn="r"/>
            <a:r>
              <a:rPr lang="pt-BR" sz="1400" b="1" dirty="0"/>
              <a:t>Custos operacionais (viagem)</a:t>
            </a:r>
          </a:p>
        </p:txBody>
      </p:sp>
      <p:sp>
        <p:nvSpPr>
          <p:cNvPr id="15" name="Retângulo 14"/>
          <p:cNvSpPr/>
          <p:nvPr/>
        </p:nvSpPr>
        <p:spPr>
          <a:xfrm>
            <a:off x="256867" y="4924706"/>
            <a:ext cx="2326920" cy="394054"/>
          </a:xfrm>
          <a:prstGeom prst="rect">
            <a:avLst/>
          </a:prstGeom>
          <a:noFill/>
          <a:ln>
            <a:noFill/>
          </a:ln>
          <a:effectLst/>
        </p:spPr>
        <p:txBody>
          <a:bodyPr wrap="square" lIns="72000" tIns="72000" rIns="72000" bIns="72000" rtlCol="0" anchor="ctr">
            <a:noAutofit/>
          </a:bodyPr>
          <a:lstStyle/>
          <a:p>
            <a:pPr algn="r"/>
            <a:r>
              <a:rPr lang="pt-BR" sz="1400" b="1" dirty="0"/>
              <a:t>Custos com combustível</a:t>
            </a:r>
          </a:p>
        </p:txBody>
      </p:sp>
      <p:sp>
        <p:nvSpPr>
          <p:cNvPr id="55" name="Retângulo 54"/>
          <p:cNvSpPr/>
          <p:nvPr/>
        </p:nvSpPr>
        <p:spPr>
          <a:xfrm>
            <a:off x="136478" y="3722672"/>
            <a:ext cx="2447309" cy="630631"/>
          </a:xfrm>
          <a:prstGeom prst="rect">
            <a:avLst/>
          </a:prstGeom>
          <a:noFill/>
          <a:ln>
            <a:noFill/>
          </a:ln>
          <a:effectLst/>
        </p:spPr>
        <p:txBody>
          <a:bodyPr wrap="square" lIns="72000" tIns="72000" rIns="72000" bIns="72000" rtlCol="0" anchor="ctr">
            <a:noAutofit/>
          </a:bodyPr>
          <a:lstStyle/>
          <a:p>
            <a:pPr algn="r"/>
            <a:r>
              <a:rPr lang="pt-BR" sz="1400" b="1" dirty="0"/>
              <a:t>Custos de capital (navio)</a:t>
            </a:r>
            <a:endParaRPr lang="pt-BR" sz="1400" b="1" dirty="0">
              <a:solidFill>
                <a:schemeClr val="tx1"/>
              </a:solidFill>
            </a:endParaRPr>
          </a:p>
        </p:txBody>
      </p:sp>
      <p:sp>
        <p:nvSpPr>
          <p:cNvPr id="57" name="Retângulo 56"/>
          <p:cNvSpPr/>
          <p:nvPr/>
        </p:nvSpPr>
        <p:spPr>
          <a:xfrm>
            <a:off x="117129" y="5133024"/>
            <a:ext cx="2466658" cy="672240"/>
          </a:xfrm>
          <a:prstGeom prst="rect">
            <a:avLst/>
          </a:prstGeom>
          <a:noFill/>
          <a:ln>
            <a:noFill/>
          </a:ln>
          <a:effectLst/>
        </p:spPr>
        <p:txBody>
          <a:bodyPr wrap="square" lIns="72000" tIns="72000" rIns="72000" bIns="72000" rtlCol="0" anchor="ctr">
            <a:noAutofit/>
          </a:bodyPr>
          <a:lstStyle/>
          <a:p>
            <a:pPr algn="r"/>
            <a:r>
              <a:rPr lang="pt-BR" sz="1400" b="1" dirty="0"/>
              <a:t>Custos  operacionais (carga)</a:t>
            </a:r>
          </a:p>
        </p:txBody>
      </p:sp>
      <p:sp>
        <p:nvSpPr>
          <p:cNvPr id="3" name="CaixaDeTexto 2"/>
          <p:cNvSpPr txBox="1"/>
          <p:nvPr/>
        </p:nvSpPr>
        <p:spPr>
          <a:xfrm>
            <a:off x="2868985" y="4178812"/>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43" name="CaixaDeTexto 42"/>
          <p:cNvSpPr txBox="1"/>
          <p:nvPr/>
        </p:nvSpPr>
        <p:spPr>
          <a:xfrm>
            <a:off x="2868985" y="3797140"/>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46" name="CaixaDeTexto 45"/>
          <p:cNvSpPr txBox="1"/>
          <p:nvPr/>
        </p:nvSpPr>
        <p:spPr>
          <a:xfrm>
            <a:off x="2868985" y="4520846"/>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48" name="CaixaDeTexto 47"/>
          <p:cNvSpPr txBox="1"/>
          <p:nvPr/>
        </p:nvSpPr>
        <p:spPr>
          <a:xfrm>
            <a:off x="2868985" y="5228297"/>
            <a:ext cx="1455553" cy="459300"/>
          </a:xfrm>
          <a:prstGeom prst="rect">
            <a:avLst/>
          </a:prstGeom>
          <a:noFill/>
          <a:ln>
            <a:noFill/>
          </a:ln>
        </p:spPr>
        <p:txBody>
          <a:bodyPr wrap="square" lIns="72000" tIns="36000" rIns="72000" bIns="36000" rtlCol="0" anchor="ctr">
            <a:noAutofit/>
          </a:bodyPr>
          <a:lstStyle/>
          <a:p>
            <a:pPr algn="ctr"/>
            <a:r>
              <a:rPr lang="pt-BR" sz="1200" b="1" dirty="0">
                <a:solidFill>
                  <a:schemeClr val="accent3">
                    <a:lumMod val="75000"/>
                  </a:schemeClr>
                </a:solidFill>
              </a:rPr>
              <a:t>AFRETADOR</a:t>
            </a:r>
          </a:p>
          <a:p>
            <a:pPr algn="ctr"/>
            <a:r>
              <a:rPr lang="pt-BR" sz="1200" b="1" dirty="0">
                <a:solidFill>
                  <a:srgbClr val="1D68FF"/>
                </a:solidFill>
              </a:rPr>
              <a:t>/ARMADOR</a:t>
            </a:r>
          </a:p>
        </p:txBody>
      </p:sp>
      <p:sp>
        <p:nvSpPr>
          <p:cNvPr id="50" name="CaixaDeTexto 49"/>
          <p:cNvSpPr txBox="1"/>
          <p:nvPr/>
        </p:nvSpPr>
        <p:spPr>
          <a:xfrm>
            <a:off x="2868985" y="4880886"/>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51" name="CaixaDeTexto 50"/>
          <p:cNvSpPr txBox="1"/>
          <p:nvPr/>
        </p:nvSpPr>
        <p:spPr>
          <a:xfrm>
            <a:off x="5220553" y="4178812"/>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53" name="CaixaDeTexto 52"/>
          <p:cNvSpPr txBox="1"/>
          <p:nvPr/>
        </p:nvSpPr>
        <p:spPr>
          <a:xfrm>
            <a:off x="5220553" y="3797140"/>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60" name="CaixaDeTexto 59"/>
          <p:cNvSpPr txBox="1"/>
          <p:nvPr/>
        </p:nvSpPr>
        <p:spPr>
          <a:xfrm>
            <a:off x="5220553" y="5228297"/>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63" name="CaixaDeTexto 62"/>
          <p:cNvSpPr txBox="1"/>
          <p:nvPr/>
        </p:nvSpPr>
        <p:spPr>
          <a:xfrm>
            <a:off x="7756806" y="3797140"/>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sp>
        <p:nvSpPr>
          <p:cNvPr id="65" name="CaixaDeTexto 64"/>
          <p:cNvSpPr txBox="1"/>
          <p:nvPr/>
        </p:nvSpPr>
        <p:spPr>
          <a:xfrm>
            <a:off x="7756806" y="5228297"/>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67" name="CaixaDeTexto 66"/>
          <p:cNvSpPr txBox="1"/>
          <p:nvPr/>
        </p:nvSpPr>
        <p:spPr>
          <a:xfrm>
            <a:off x="5220553" y="4520846"/>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68" name="CaixaDeTexto 67"/>
          <p:cNvSpPr txBox="1"/>
          <p:nvPr/>
        </p:nvSpPr>
        <p:spPr>
          <a:xfrm>
            <a:off x="5220553" y="4880886"/>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70" name="CaixaDeTexto 69"/>
          <p:cNvSpPr txBox="1"/>
          <p:nvPr/>
        </p:nvSpPr>
        <p:spPr>
          <a:xfrm>
            <a:off x="7756806" y="4178812"/>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71" name="CaixaDeTexto 70"/>
          <p:cNvSpPr txBox="1"/>
          <p:nvPr/>
        </p:nvSpPr>
        <p:spPr>
          <a:xfrm>
            <a:off x="7756806" y="4497923"/>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72" name="CaixaDeTexto 71"/>
          <p:cNvSpPr txBox="1"/>
          <p:nvPr/>
        </p:nvSpPr>
        <p:spPr>
          <a:xfrm>
            <a:off x="7756806" y="4857963"/>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45" name="Retângulo 44"/>
          <p:cNvSpPr/>
          <p:nvPr/>
        </p:nvSpPr>
        <p:spPr>
          <a:xfrm>
            <a:off x="2607747" y="1710508"/>
            <a:ext cx="1978029" cy="324000"/>
          </a:xfrm>
          <a:prstGeom prst="rect">
            <a:avLst/>
          </a:prstGeom>
          <a:noFill/>
          <a:ln>
            <a:noFill/>
          </a:ln>
          <a:effectLst/>
        </p:spPr>
        <p:txBody>
          <a:bodyPr wrap="square" lIns="72000" tIns="72000" rIns="72000" bIns="72000" rtlCol="0" anchor="ctr">
            <a:noAutofit/>
          </a:bodyPr>
          <a:lstStyle/>
          <a:p>
            <a:pPr marL="144000" indent="-144000" algn="ctr">
              <a:spcAft>
                <a:spcPts val="600"/>
              </a:spcAft>
            </a:pPr>
            <a:r>
              <a:rPr lang="pt-BR" sz="1600" b="1" dirty="0">
                <a:solidFill>
                  <a:schemeClr val="tx1"/>
                </a:solidFill>
              </a:rPr>
              <a:t>Voyage Charter (*)</a:t>
            </a:r>
          </a:p>
        </p:txBody>
      </p:sp>
      <p:sp>
        <p:nvSpPr>
          <p:cNvPr id="42" name="Retângulo 41"/>
          <p:cNvSpPr/>
          <p:nvPr/>
        </p:nvSpPr>
        <p:spPr>
          <a:xfrm>
            <a:off x="4963340" y="1710508"/>
            <a:ext cx="1969979" cy="324000"/>
          </a:xfrm>
          <a:prstGeom prst="rect">
            <a:avLst/>
          </a:prstGeom>
          <a:noFill/>
          <a:ln>
            <a:noFill/>
          </a:ln>
          <a:effectLst/>
        </p:spPr>
        <p:txBody>
          <a:bodyPr wrap="square" lIns="72000" tIns="72000" rIns="72000" bIns="72000" rtlCol="0" anchor="ctr">
            <a:noAutofit/>
          </a:bodyPr>
          <a:lstStyle/>
          <a:p>
            <a:pPr marL="144000" indent="-144000" algn="ctr">
              <a:spcAft>
                <a:spcPts val="600"/>
              </a:spcAft>
            </a:pPr>
            <a:r>
              <a:rPr lang="pt-BR" sz="1600" b="1" dirty="0"/>
              <a:t>Time Charter</a:t>
            </a:r>
            <a:endParaRPr lang="pt-BR" sz="1600" b="1" dirty="0">
              <a:solidFill>
                <a:schemeClr val="tx1"/>
              </a:solidFill>
            </a:endParaRPr>
          </a:p>
        </p:txBody>
      </p:sp>
      <p:sp>
        <p:nvSpPr>
          <p:cNvPr id="36" name="Retângulo 35"/>
          <p:cNvSpPr/>
          <p:nvPr/>
        </p:nvSpPr>
        <p:spPr>
          <a:xfrm>
            <a:off x="7552565" y="1710508"/>
            <a:ext cx="1864034" cy="324000"/>
          </a:xfrm>
          <a:prstGeom prst="rect">
            <a:avLst/>
          </a:prstGeom>
          <a:noFill/>
          <a:ln>
            <a:noFill/>
          </a:ln>
          <a:effectLst/>
        </p:spPr>
        <p:txBody>
          <a:bodyPr wrap="square" lIns="72000" tIns="72000" rIns="72000" bIns="72000" rtlCol="0" anchor="ctr">
            <a:noAutofit/>
          </a:bodyPr>
          <a:lstStyle/>
          <a:p>
            <a:pPr marL="144000" indent="-144000" algn="ctr">
              <a:spcAft>
                <a:spcPts val="600"/>
              </a:spcAft>
            </a:pPr>
            <a:r>
              <a:rPr lang="pt-BR" sz="1600" b="1" dirty="0" err="1">
                <a:solidFill>
                  <a:schemeClr val="tx1"/>
                </a:solidFill>
              </a:rPr>
              <a:t>Bare</a:t>
            </a:r>
            <a:r>
              <a:rPr lang="pt-BR" sz="1600" b="1" dirty="0">
                <a:solidFill>
                  <a:schemeClr val="tx1"/>
                </a:solidFill>
              </a:rPr>
              <a:t> </a:t>
            </a:r>
            <a:r>
              <a:rPr lang="pt-BR" sz="1600" b="1" dirty="0" err="1">
                <a:solidFill>
                  <a:schemeClr val="tx1"/>
                </a:solidFill>
              </a:rPr>
              <a:t>Boat</a:t>
            </a:r>
            <a:r>
              <a:rPr lang="pt-BR" sz="1600" b="1" dirty="0">
                <a:solidFill>
                  <a:schemeClr val="tx1"/>
                </a:solidFill>
              </a:rPr>
              <a:t> Charter</a:t>
            </a:r>
          </a:p>
        </p:txBody>
      </p:sp>
      <p:cxnSp>
        <p:nvCxnSpPr>
          <p:cNvPr id="74" name="Conector reto 73"/>
          <p:cNvCxnSpPr/>
          <p:nvPr/>
        </p:nvCxnSpPr>
        <p:spPr>
          <a:xfrm>
            <a:off x="216243" y="3835558"/>
            <a:ext cx="9272467"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 name="Elipse 3"/>
          <p:cNvSpPr/>
          <p:nvPr/>
        </p:nvSpPr>
        <p:spPr>
          <a:xfrm>
            <a:off x="2696662" y="5254629"/>
            <a:ext cx="1800199" cy="412259"/>
          </a:xfrm>
          <a:prstGeom prst="ellipse">
            <a:avLst/>
          </a:prstGeom>
          <a:noFill/>
          <a:ln w="19050">
            <a:solidFill>
              <a:schemeClr val="tx2"/>
            </a:solidFill>
            <a:prstDash val="dash"/>
          </a:ln>
          <a:effectLst/>
        </p:spPr>
        <p:txBody>
          <a:bodyPr wrap="square" lIns="72000" tIns="72000" rIns="72000" bIns="72000" rtlCol="0" anchor="ctr">
            <a:noAutofit/>
          </a:bodyPr>
          <a:lstStyle/>
          <a:p>
            <a:pPr marL="144000" indent="-144000" algn="l">
              <a:spcAft>
                <a:spcPts val="600"/>
              </a:spcAft>
              <a:buFont typeface="Arial" pitchFamily="34" charset="0"/>
              <a:buChar char="•"/>
            </a:pPr>
            <a:endParaRPr lang="pt-BR" sz="1200" dirty="0">
              <a:solidFill>
                <a:schemeClr val="tx1"/>
              </a:solidFill>
            </a:endParaRPr>
          </a:p>
        </p:txBody>
      </p:sp>
      <p:sp>
        <p:nvSpPr>
          <p:cNvPr id="44" name="Retângulo 43"/>
          <p:cNvSpPr/>
          <p:nvPr/>
        </p:nvSpPr>
        <p:spPr>
          <a:xfrm>
            <a:off x="2503934" y="2121997"/>
            <a:ext cx="2185654" cy="400110"/>
          </a:xfrm>
          <a:prstGeom prst="rect">
            <a:avLst/>
          </a:prstGeom>
        </p:spPr>
        <p:txBody>
          <a:bodyPr wrap="square">
            <a:spAutoFit/>
          </a:bodyPr>
          <a:lstStyle/>
          <a:p>
            <a:pPr algn="ctr">
              <a:lnSpc>
                <a:spcPts val="1200"/>
              </a:lnSpc>
            </a:pPr>
            <a:r>
              <a:rPr lang="pt-BR" sz="1400" b="1" dirty="0"/>
              <a:t>Única viagem definida</a:t>
            </a:r>
            <a:r>
              <a:rPr lang="pt-BR" sz="1400" dirty="0"/>
              <a:t> e em data estipulada</a:t>
            </a:r>
          </a:p>
        </p:txBody>
      </p:sp>
      <p:sp>
        <p:nvSpPr>
          <p:cNvPr id="6" name="Retângulo 5"/>
          <p:cNvSpPr/>
          <p:nvPr/>
        </p:nvSpPr>
        <p:spPr>
          <a:xfrm>
            <a:off x="4791795" y="2121997"/>
            <a:ext cx="2313069" cy="553998"/>
          </a:xfrm>
          <a:prstGeom prst="rect">
            <a:avLst/>
          </a:prstGeom>
        </p:spPr>
        <p:txBody>
          <a:bodyPr wrap="square">
            <a:spAutoFit/>
          </a:bodyPr>
          <a:lstStyle/>
          <a:p>
            <a:pPr algn="ctr">
              <a:lnSpc>
                <a:spcPts val="1200"/>
              </a:lnSpc>
            </a:pPr>
            <a:r>
              <a:rPr lang="pt-BR" sz="1400" b="1" dirty="0"/>
              <a:t>Determinado período de tempo </a:t>
            </a:r>
            <a:r>
              <a:rPr lang="pt-BR" sz="1400" dirty="0"/>
              <a:t>- Gestão comercial do afretador</a:t>
            </a:r>
          </a:p>
        </p:txBody>
      </p:sp>
      <p:sp>
        <p:nvSpPr>
          <p:cNvPr id="8" name="Retângulo 7"/>
          <p:cNvSpPr/>
          <p:nvPr/>
        </p:nvSpPr>
        <p:spPr>
          <a:xfrm>
            <a:off x="7472486" y="2121997"/>
            <a:ext cx="2024193" cy="707886"/>
          </a:xfrm>
          <a:prstGeom prst="rect">
            <a:avLst/>
          </a:prstGeom>
        </p:spPr>
        <p:txBody>
          <a:bodyPr wrap="square">
            <a:spAutoFit/>
          </a:bodyPr>
          <a:lstStyle/>
          <a:p>
            <a:pPr algn="ctr">
              <a:lnSpc>
                <a:spcPts val="1200"/>
              </a:lnSpc>
            </a:pPr>
            <a:r>
              <a:rPr lang="pt-BR" sz="1400" b="1" dirty="0"/>
              <a:t>Longos períodos  </a:t>
            </a:r>
            <a:r>
              <a:rPr lang="pt-BR" sz="1400" dirty="0"/>
              <a:t>com todos os custos - à exceção do casco - do afretador</a:t>
            </a:r>
          </a:p>
        </p:txBody>
      </p:sp>
      <p:sp>
        <p:nvSpPr>
          <p:cNvPr id="41" name="Retângulo 40"/>
          <p:cNvSpPr/>
          <p:nvPr/>
        </p:nvSpPr>
        <p:spPr>
          <a:xfrm>
            <a:off x="256867" y="3178962"/>
            <a:ext cx="2326920" cy="394054"/>
          </a:xfrm>
          <a:prstGeom prst="rect">
            <a:avLst/>
          </a:prstGeom>
          <a:noFill/>
          <a:ln>
            <a:noFill/>
          </a:ln>
          <a:effectLst/>
        </p:spPr>
        <p:txBody>
          <a:bodyPr wrap="square" lIns="72000" tIns="72000" rIns="72000" bIns="72000" rtlCol="0" anchor="ctr">
            <a:noAutofit/>
          </a:bodyPr>
          <a:lstStyle/>
          <a:p>
            <a:pPr algn="r"/>
            <a:r>
              <a:rPr lang="pt-BR" sz="1400" b="1" dirty="0"/>
              <a:t>Variabilidade do frete</a:t>
            </a:r>
          </a:p>
        </p:txBody>
      </p:sp>
      <p:sp>
        <p:nvSpPr>
          <p:cNvPr id="17" name="CaixaDeTexto 16"/>
          <p:cNvSpPr txBox="1"/>
          <p:nvPr/>
        </p:nvSpPr>
        <p:spPr>
          <a:xfrm>
            <a:off x="3010495" y="3218642"/>
            <a:ext cx="1172532" cy="314694"/>
          </a:xfrm>
          <a:prstGeom prst="rect">
            <a:avLst/>
          </a:prstGeom>
          <a:noFill/>
          <a:ln>
            <a:noFill/>
          </a:ln>
        </p:spPr>
        <p:txBody>
          <a:bodyPr wrap="square" lIns="72000" tIns="36000" rIns="72000" bIns="36000" rtlCol="0" anchor="ctr">
            <a:noAutofit/>
          </a:bodyPr>
          <a:lstStyle/>
          <a:p>
            <a:pPr algn="ctr">
              <a:spcAft>
                <a:spcPts val="600"/>
              </a:spcAft>
            </a:pPr>
            <a:r>
              <a:rPr lang="pt-BR" sz="1600" dirty="0"/>
              <a:t>500%</a:t>
            </a:r>
          </a:p>
        </p:txBody>
      </p:sp>
      <p:sp>
        <p:nvSpPr>
          <p:cNvPr id="47" name="CaixaDeTexto 46"/>
          <p:cNvSpPr txBox="1"/>
          <p:nvPr/>
        </p:nvSpPr>
        <p:spPr>
          <a:xfrm>
            <a:off x="7898316" y="3218642"/>
            <a:ext cx="1172532" cy="314694"/>
          </a:xfrm>
          <a:prstGeom prst="rect">
            <a:avLst/>
          </a:prstGeom>
          <a:noFill/>
          <a:ln>
            <a:noFill/>
          </a:ln>
        </p:spPr>
        <p:txBody>
          <a:bodyPr wrap="square" lIns="72000" tIns="36000" rIns="72000" bIns="36000" rtlCol="0" anchor="ctr">
            <a:noAutofit/>
          </a:bodyPr>
          <a:lstStyle/>
          <a:p>
            <a:pPr algn="ctr">
              <a:spcAft>
                <a:spcPts val="600"/>
              </a:spcAft>
            </a:pPr>
            <a:r>
              <a:rPr lang="pt-BR" sz="1600" dirty="0"/>
              <a:t>100%</a:t>
            </a:r>
          </a:p>
        </p:txBody>
      </p:sp>
      <p:sp>
        <p:nvSpPr>
          <p:cNvPr id="49" name="CaixaDeTexto 48"/>
          <p:cNvSpPr txBox="1"/>
          <p:nvPr/>
        </p:nvSpPr>
        <p:spPr>
          <a:xfrm>
            <a:off x="5362063" y="3218642"/>
            <a:ext cx="1172532" cy="314694"/>
          </a:xfrm>
          <a:prstGeom prst="rect">
            <a:avLst/>
          </a:prstGeom>
          <a:noFill/>
          <a:ln>
            <a:noFill/>
          </a:ln>
        </p:spPr>
        <p:txBody>
          <a:bodyPr wrap="square" lIns="72000" tIns="36000" rIns="72000" bIns="36000" rtlCol="0" anchor="ctr">
            <a:noAutofit/>
          </a:bodyPr>
          <a:lstStyle/>
          <a:p>
            <a:pPr algn="ctr">
              <a:spcAft>
                <a:spcPts val="600"/>
              </a:spcAft>
            </a:pPr>
            <a:r>
              <a:rPr lang="pt-BR" sz="1600" dirty="0"/>
              <a:t>200%</a:t>
            </a:r>
          </a:p>
        </p:txBody>
      </p:sp>
      <p:sp>
        <p:nvSpPr>
          <p:cNvPr id="52" name="Retângulo 51"/>
          <p:cNvSpPr/>
          <p:nvPr/>
        </p:nvSpPr>
        <p:spPr>
          <a:xfrm>
            <a:off x="136478" y="2633410"/>
            <a:ext cx="2447309" cy="630631"/>
          </a:xfrm>
          <a:prstGeom prst="rect">
            <a:avLst/>
          </a:prstGeom>
          <a:noFill/>
          <a:ln>
            <a:noFill/>
          </a:ln>
          <a:effectLst/>
        </p:spPr>
        <p:txBody>
          <a:bodyPr wrap="square" lIns="72000" tIns="72000" rIns="72000" bIns="72000" rtlCol="0" anchor="ctr">
            <a:noAutofit/>
          </a:bodyPr>
          <a:lstStyle/>
          <a:p>
            <a:pPr algn="r"/>
            <a:r>
              <a:rPr lang="pt-BR" sz="1400" b="1" dirty="0"/>
              <a:t>Período</a:t>
            </a:r>
            <a:endParaRPr lang="pt-BR" sz="1400" b="1" dirty="0">
              <a:solidFill>
                <a:schemeClr val="tx1"/>
              </a:solidFill>
            </a:endParaRPr>
          </a:p>
        </p:txBody>
      </p:sp>
      <p:sp>
        <p:nvSpPr>
          <p:cNvPr id="18" name="CaixaDeTexto 17"/>
          <p:cNvSpPr txBox="1"/>
          <p:nvPr/>
        </p:nvSpPr>
        <p:spPr>
          <a:xfrm>
            <a:off x="2804673" y="2819697"/>
            <a:ext cx="1584176" cy="351092"/>
          </a:xfrm>
          <a:prstGeom prst="rect">
            <a:avLst/>
          </a:prstGeom>
          <a:noFill/>
          <a:ln>
            <a:noFill/>
          </a:ln>
        </p:spPr>
        <p:txBody>
          <a:bodyPr wrap="square" lIns="72000" tIns="36000" rIns="72000" bIns="36000" rtlCol="0" anchor="t">
            <a:noAutofit/>
          </a:bodyPr>
          <a:lstStyle/>
          <a:p>
            <a:pPr algn="ctr">
              <a:spcAft>
                <a:spcPts val="600"/>
              </a:spcAft>
            </a:pPr>
            <a:r>
              <a:rPr lang="pt-BR" sz="1200" i="1" dirty="0"/>
              <a:t>Poucos meses</a:t>
            </a:r>
          </a:p>
        </p:txBody>
      </p:sp>
      <p:sp>
        <p:nvSpPr>
          <p:cNvPr id="54" name="CaixaDeTexto 53"/>
          <p:cNvSpPr txBox="1"/>
          <p:nvPr/>
        </p:nvSpPr>
        <p:spPr>
          <a:xfrm>
            <a:off x="5156241" y="2819697"/>
            <a:ext cx="1584176" cy="351092"/>
          </a:xfrm>
          <a:prstGeom prst="rect">
            <a:avLst/>
          </a:prstGeom>
          <a:noFill/>
          <a:ln>
            <a:noFill/>
          </a:ln>
        </p:spPr>
        <p:txBody>
          <a:bodyPr wrap="square" lIns="72000" tIns="36000" rIns="72000" bIns="36000" rtlCol="0" anchor="t">
            <a:noAutofit/>
          </a:bodyPr>
          <a:lstStyle/>
          <a:p>
            <a:pPr algn="ctr">
              <a:spcAft>
                <a:spcPts val="600"/>
              </a:spcAft>
            </a:pPr>
            <a:r>
              <a:rPr lang="pt-BR" sz="1200" i="1" dirty="0"/>
              <a:t>Alguns meses a poucos anos</a:t>
            </a:r>
          </a:p>
        </p:txBody>
      </p:sp>
      <p:sp>
        <p:nvSpPr>
          <p:cNvPr id="56" name="CaixaDeTexto 55"/>
          <p:cNvSpPr txBox="1"/>
          <p:nvPr/>
        </p:nvSpPr>
        <p:spPr>
          <a:xfrm>
            <a:off x="7692494" y="2819697"/>
            <a:ext cx="1584176" cy="351092"/>
          </a:xfrm>
          <a:prstGeom prst="rect">
            <a:avLst/>
          </a:prstGeom>
          <a:noFill/>
          <a:ln>
            <a:noFill/>
          </a:ln>
        </p:spPr>
        <p:txBody>
          <a:bodyPr wrap="square" lIns="72000" tIns="36000" rIns="72000" bIns="36000" rtlCol="0" anchor="t">
            <a:noAutofit/>
          </a:bodyPr>
          <a:lstStyle/>
          <a:p>
            <a:pPr algn="ctr">
              <a:spcAft>
                <a:spcPts val="600"/>
              </a:spcAft>
            </a:pPr>
            <a:r>
              <a:rPr lang="pt-BR" sz="1200" i="1" dirty="0"/>
              <a:t>Muitos anos</a:t>
            </a:r>
          </a:p>
        </p:txBody>
      </p:sp>
      <p:sp>
        <p:nvSpPr>
          <p:cNvPr id="58" name="CaixaDeTexto 57"/>
          <p:cNvSpPr txBox="1"/>
          <p:nvPr/>
        </p:nvSpPr>
        <p:spPr>
          <a:xfrm>
            <a:off x="7714971" y="5884034"/>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59" name="CaixaDeTexto 58"/>
          <p:cNvSpPr txBox="1"/>
          <p:nvPr/>
        </p:nvSpPr>
        <p:spPr>
          <a:xfrm>
            <a:off x="2878754" y="5884034"/>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cxnSp>
        <p:nvCxnSpPr>
          <p:cNvPr id="24" name="Conector de seta reta 23"/>
          <p:cNvCxnSpPr/>
          <p:nvPr/>
        </p:nvCxnSpPr>
        <p:spPr>
          <a:xfrm>
            <a:off x="2750680" y="5911286"/>
            <a:ext cx="6810038" cy="0"/>
          </a:xfrm>
          <a:prstGeom prst="straightConnector1">
            <a:avLst/>
          </a:prstGeom>
          <a:ln w="3810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251245" y="1484784"/>
            <a:ext cx="9621733"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127670" y="1170412"/>
            <a:ext cx="5911251" cy="314372"/>
          </a:xfrm>
          <a:prstGeom prst="rect">
            <a:avLst/>
          </a:prstGeom>
          <a:noFill/>
          <a:ln>
            <a:noFill/>
          </a:ln>
        </p:spPr>
        <p:txBody>
          <a:bodyPr wrap="square" lIns="72000" tIns="36000" rIns="72000" bIns="36000" rtlCol="0" anchor="t">
            <a:noAutofit/>
          </a:bodyPr>
          <a:lstStyle/>
          <a:p>
            <a:pPr>
              <a:spcAft>
                <a:spcPts val="600"/>
              </a:spcAft>
            </a:pPr>
            <a:r>
              <a:rPr lang="pt-BR" sz="1600" b="1" dirty="0"/>
              <a:t>Modalidades usuais de afretamento e tipos de contrato</a:t>
            </a:r>
          </a:p>
        </p:txBody>
      </p:sp>
      <p:sp>
        <p:nvSpPr>
          <p:cNvPr id="7" name="Seta para a direita 6"/>
          <p:cNvSpPr/>
          <p:nvPr/>
        </p:nvSpPr>
        <p:spPr>
          <a:xfrm>
            <a:off x="216243" y="1710509"/>
            <a:ext cx="1855643" cy="611544"/>
          </a:xfrm>
          <a:prstGeom prst="rightArrow">
            <a:avLst>
              <a:gd name="adj1" fmla="val 100000"/>
              <a:gd name="adj2" fmla="val 1792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solidFill>
                  <a:schemeClr val="tx1"/>
                </a:solidFill>
              </a:rPr>
              <a:t>Tipos de contratos</a:t>
            </a:r>
          </a:p>
        </p:txBody>
      </p:sp>
      <p:cxnSp>
        <p:nvCxnSpPr>
          <p:cNvPr id="64" name="Conector reto 63"/>
          <p:cNvCxnSpPr/>
          <p:nvPr/>
        </p:nvCxnSpPr>
        <p:spPr>
          <a:xfrm>
            <a:off x="2797453" y="3187486"/>
            <a:ext cx="6691257"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75" name="Retângulo 74"/>
          <p:cNvSpPr/>
          <p:nvPr/>
        </p:nvSpPr>
        <p:spPr>
          <a:xfrm>
            <a:off x="-592410" y="3565806"/>
            <a:ext cx="3303451" cy="315316"/>
          </a:xfrm>
          <a:prstGeom prst="rect">
            <a:avLst/>
          </a:prstGeom>
          <a:noFill/>
          <a:ln>
            <a:noFill/>
          </a:ln>
          <a:effectLst/>
        </p:spPr>
        <p:txBody>
          <a:bodyPr wrap="square" lIns="72000" tIns="72000" rIns="72000" bIns="72000" rtlCol="0" anchor="ctr">
            <a:noAutofit/>
          </a:bodyPr>
          <a:lstStyle/>
          <a:p>
            <a:pPr algn="r"/>
            <a:r>
              <a:rPr lang="pt-BR" sz="1400" b="1" dirty="0"/>
              <a:t>Alocação de responsabilidades</a:t>
            </a:r>
            <a:endParaRPr lang="pt-BR" sz="1400" b="1" dirty="0">
              <a:solidFill>
                <a:schemeClr val="tx1"/>
              </a:solidFill>
            </a:endParaRPr>
          </a:p>
        </p:txBody>
      </p:sp>
      <p:sp>
        <p:nvSpPr>
          <p:cNvPr id="76" name="Retângulo 75"/>
          <p:cNvSpPr/>
          <p:nvPr/>
        </p:nvSpPr>
        <p:spPr>
          <a:xfrm>
            <a:off x="256867" y="5733256"/>
            <a:ext cx="2326920" cy="394054"/>
          </a:xfrm>
          <a:prstGeom prst="rect">
            <a:avLst/>
          </a:prstGeom>
          <a:noFill/>
          <a:ln>
            <a:noFill/>
          </a:ln>
          <a:effectLst/>
        </p:spPr>
        <p:txBody>
          <a:bodyPr wrap="square" lIns="72000" tIns="72000" rIns="72000" bIns="72000" rtlCol="0" anchor="ctr">
            <a:noAutofit/>
          </a:bodyPr>
          <a:lstStyle/>
          <a:p>
            <a:pPr algn="r"/>
            <a:r>
              <a:rPr lang="pt-BR" sz="1400" b="1" dirty="0"/>
              <a:t>Risco</a:t>
            </a:r>
          </a:p>
        </p:txBody>
      </p:sp>
      <p:sp>
        <p:nvSpPr>
          <p:cNvPr id="10" name="Espaço Reservado para Número de Slide 9"/>
          <p:cNvSpPr>
            <a:spLocks noGrp="1"/>
          </p:cNvSpPr>
          <p:nvPr>
            <p:ph type="sldNum" sz="quarter" idx="10"/>
          </p:nvPr>
        </p:nvSpPr>
        <p:spPr/>
        <p:txBody>
          <a:bodyPr/>
          <a:lstStyle/>
          <a:p>
            <a:pPr>
              <a:defRPr/>
            </a:pPr>
            <a:fld id="{B66251D2-9488-44CD-87B4-F793A73C4A01}" type="slidenum">
              <a:rPr lang="pt-BR" noProof="0" smtClean="0"/>
              <a:pPr>
                <a:defRPr/>
              </a:pPr>
              <a:t>7</a:t>
            </a:fld>
            <a:endParaRPr lang="pt-BR" sz="600" noProof="0"/>
          </a:p>
        </p:txBody>
      </p:sp>
      <p:sp>
        <p:nvSpPr>
          <p:cNvPr id="62" name="CaixaDeTexto 61"/>
          <p:cNvSpPr txBox="1"/>
          <p:nvPr/>
        </p:nvSpPr>
        <p:spPr>
          <a:xfrm>
            <a:off x="7520153" y="836712"/>
            <a:ext cx="2688637" cy="432048"/>
          </a:xfrm>
          <a:prstGeom prst="rect">
            <a:avLst/>
          </a:prstGeom>
          <a:noFill/>
          <a:ln>
            <a:noFill/>
          </a:ln>
        </p:spPr>
        <p:txBody>
          <a:bodyPr wrap="square" lIns="72000" tIns="36000" rIns="72000" bIns="36000" rtlCol="0" anchor="t">
            <a:noAutofit/>
          </a:bodyPr>
          <a:lstStyle/>
          <a:p>
            <a:pPr algn="ctr">
              <a:spcAft>
                <a:spcPts val="600"/>
              </a:spcAft>
            </a:pPr>
            <a:r>
              <a:rPr lang="pt-BR" sz="1600" b="1" dirty="0"/>
              <a:t>TRUMP e LINER</a:t>
            </a:r>
          </a:p>
        </p:txBody>
      </p:sp>
    </p:spTree>
    <p:extLst>
      <p:ext uri="{BB962C8B-B14F-4D97-AF65-F5344CB8AC3E}">
        <p14:creationId xmlns:p14="http://schemas.microsoft.com/office/powerpoint/2010/main" val="2125525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E2DE7-2B5B-456A-A2D8-771F9BFBB644}"/>
              </a:ext>
            </a:extLst>
          </p:cNvPr>
          <p:cNvSpPr>
            <a:spLocks noGrp="1"/>
          </p:cNvSpPr>
          <p:nvPr>
            <p:ph type="title"/>
          </p:nvPr>
        </p:nvSpPr>
        <p:spPr/>
        <p:txBody>
          <a:bodyPr/>
          <a:lstStyle/>
          <a:p>
            <a:r>
              <a:rPr lang="pt-BR" dirty="0"/>
              <a:t>Via de regra, os números indicam uma tendência constante de aumento da concentração nos últimos anos</a:t>
            </a:r>
          </a:p>
        </p:txBody>
      </p:sp>
      <p:sp>
        <p:nvSpPr>
          <p:cNvPr id="3" name="Espaço Reservado para Texto 2">
            <a:extLst>
              <a:ext uri="{FF2B5EF4-FFF2-40B4-BE49-F238E27FC236}">
                <a16:creationId xmlns:a16="http://schemas.microsoft.com/office/drawing/2014/main" id="{9CDFCC81-AB40-4D0E-8C26-209B203D3581}"/>
              </a:ext>
            </a:extLst>
          </p:cNvPr>
          <p:cNvSpPr>
            <a:spLocks noGrp="1"/>
          </p:cNvSpPr>
          <p:nvPr>
            <p:ph type="body" sz="quarter" idx="13"/>
          </p:nvPr>
        </p:nvSpPr>
        <p:spPr/>
        <p:txBody>
          <a:bodyPr/>
          <a:lstStyle/>
          <a:p>
            <a:endParaRPr lang="pt-BR"/>
          </a:p>
        </p:txBody>
      </p:sp>
      <p:graphicFrame>
        <p:nvGraphicFramePr>
          <p:cNvPr id="4" name="Gráfico 3">
            <a:extLst>
              <a:ext uri="{FF2B5EF4-FFF2-40B4-BE49-F238E27FC236}">
                <a16:creationId xmlns:a16="http://schemas.microsoft.com/office/drawing/2014/main" id="{65826572-FB3C-4CED-AD4C-2B9B87E70E7B}"/>
              </a:ext>
            </a:extLst>
          </p:cNvPr>
          <p:cNvGraphicFramePr/>
          <p:nvPr/>
        </p:nvGraphicFramePr>
        <p:xfrm>
          <a:off x="186029" y="1323004"/>
          <a:ext cx="9563415" cy="45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7545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E14BA-A97E-41FC-923E-11A8898DDA7F}"/>
              </a:ext>
            </a:extLst>
          </p:cNvPr>
          <p:cNvSpPr>
            <a:spLocks noGrp="1"/>
          </p:cNvSpPr>
          <p:nvPr>
            <p:ph type="title"/>
          </p:nvPr>
        </p:nvSpPr>
        <p:spPr>
          <a:xfrm>
            <a:off x="186030" y="79456"/>
            <a:ext cx="9563416" cy="829264"/>
          </a:xfrm>
        </p:spPr>
        <p:txBody>
          <a:bodyPr/>
          <a:lstStyle/>
          <a:p>
            <a:r>
              <a:rPr lang="pt-BR" dirty="0"/>
              <a:t>No relatório </a:t>
            </a:r>
            <a:r>
              <a:rPr lang="pt-BR" i="1" dirty="0" err="1"/>
              <a:t>Brave</a:t>
            </a:r>
            <a:r>
              <a:rPr lang="pt-BR" i="1" dirty="0"/>
              <a:t> New World? Container </a:t>
            </a:r>
            <a:r>
              <a:rPr lang="pt-BR" i="1" dirty="0" err="1"/>
              <a:t>transport</a:t>
            </a:r>
            <a:r>
              <a:rPr lang="pt-BR" i="1" dirty="0"/>
              <a:t> in 2043</a:t>
            </a:r>
            <a:r>
              <a:rPr lang="pt-BR" dirty="0"/>
              <a:t>, a </a:t>
            </a:r>
            <a:r>
              <a:rPr lang="pt-BR" dirty="0" err="1"/>
              <a:t>McKinsey</a:t>
            </a:r>
            <a:r>
              <a:rPr lang="pt-BR" dirty="0"/>
              <a:t> &amp; </a:t>
            </a:r>
            <a:r>
              <a:rPr lang="pt-BR" dirty="0" err="1"/>
              <a:t>Company</a:t>
            </a:r>
            <a:r>
              <a:rPr lang="pt-BR" dirty="0"/>
              <a:t> identifica possíveis fontes de geração de valor na indústria e traça quatro cenários possíveis para os próximos 25 anos...</a:t>
            </a:r>
          </a:p>
        </p:txBody>
      </p:sp>
      <p:sp>
        <p:nvSpPr>
          <p:cNvPr id="3" name="Espaço Reservado para Texto 2">
            <a:extLst>
              <a:ext uri="{FF2B5EF4-FFF2-40B4-BE49-F238E27FC236}">
                <a16:creationId xmlns:a16="http://schemas.microsoft.com/office/drawing/2014/main" id="{CF1C59AF-C15A-4CD0-BB57-B388A693B5B3}"/>
              </a:ext>
            </a:extLst>
          </p:cNvPr>
          <p:cNvSpPr>
            <a:spLocks noGrp="1"/>
          </p:cNvSpPr>
          <p:nvPr>
            <p:ph type="body" sz="quarter" idx="13"/>
          </p:nvPr>
        </p:nvSpPr>
        <p:spPr>
          <a:xfrm>
            <a:off x="199678" y="6237288"/>
            <a:ext cx="9144347" cy="548704"/>
          </a:xfrm>
        </p:spPr>
        <p:txBody>
          <a:bodyPr/>
          <a:lstStyle/>
          <a:p>
            <a:r>
              <a:rPr lang="pt-BR" dirty="0"/>
              <a:t>(1) Economias de escala, navios com grande capacidade, modelo hub-</a:t>
            </a:r>
            <a:r>
              <a:rPr lang="pt-BR" dirty="0" err="1"/>
              <a:t>and</a:t>
            </a:r>
            <a:r>
              <a:rPr lang="pt-BR" dirty="0"/>
              <a:t>-</a:t>
            </a:r>
            <a:r>
              <a:rPr lang="pt-BR" dirty="0" err="1"/>
              <a:t>spoke</a:t>
            </a:r>
            <a:r>
              <a:rPr lang="pt-BR" dirty="0"/>
              <a:t>; (2) Serviços ponto-a-ponto, navios de menor capacidade fazendo rotas locais/regionais; (3) Plataformas digitais avançadas de agenciamento de cargas tornam a escolha do armador pouco relevante para os clientes</a:t>
            </a:r>
          </a:p>
        </p:txBody>
      </p:sp>
      <p:grpSp>
        <p:nvGrpSpPr>
          <p:cNvPr id="49" name="Agrupar 48">
            <a:extLst>
              <a:ext uri="{FF2B5EF4-FFF2-40B4-BE49-F238E27FC236}">
                <a16:creationId xmlns:a16="http://schemas.microsoft.com/office/drawing/2014/main" id="{F42368EF-9C10-48E9-9637-9CD2A3FAD778}"/>
              </a:ext>
            </a:extLst>
          </p:cNvPr>
          <p:cNvGrpSpPr/>
          <p:nvPr/>
        </p:nvGrpSpPr>
        <p:grpSpPr>
          <a:xfrm>
            <a:off x="380032" y="2004217"/>
            <a:ext cx="9144348" cy="540000"/>
            <a:chOff x="186029" y="2174178"/>
            <a:chExt cx="9563415" cy="540000"/>
          </a:xfrm>
        </p:grpSpPr>
        <p:sp>
          <p:nvSpPr>
            <p:cNvPr id="4" name="Retângulo 3">
              <a:extLst>
                <a:ext uri="{FF2B5EF4-FFF2-40B4-BE49-F238E27FC236}">
                  <a16:creationId xmlns:a16="http://schemas.microsoft.com/office/drawing/2014/main" id="{37BB2848-ADA1-4BA7-839E-BB53BEB4E3FF}"/>
                </a:ext>
              </a:extLst>
            </p:cNvPr>
            <p:cNvSpPr/>
            <p:nvPr/>
          </p:nvSpPr>
          <p:spPr>
            <a:xfrm>
              <a:off x="186029" y="2174178"/>
              <a:ext cx="9563415" cy="540000"/>
            </a:xfrm>
            <a:prstGeom prst="rect">
              <a:avLst/>
            </a:prstGeom>
            <a:solidFill>
              <a:srgbClr val="F0F1DB">
                <a:alpha val="50000"/>
              </a:srgbClr>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200" dirty="0">
                  <a:latin typeface="Tahoma" panose="020B0604030504040204" pitchFamily="34" charset="0"/>
                  <a:ea typeface="Tahoma" panose="020B0604030504040204" pitchFamily="34" charset="0"/>
                  <a:cs typeface="Tahoma" panose="020B0604030504040204" pitchFamily="34" charset="0"/>
                </a:rPr>
                <a:t>Crescimento </a:t>
              </a:r>
              <a:r>
                <a:rPr lang="pt-BR" sz="1200" dirty="0" err="1">
                  <a:latin typeface="Tahoma" panose="020B0604030504040204" pitchFamily="34" charset="0"/>
                  <a:ea typeface="Tahoma" panose="020B0604030504040204" pitchFamily="34" charset="0"/>
                  <a:cs typeface="Tahoma" panose="020B0604030504040204" pitchFamily="34" charset="0"/>
                </a:rPr>
                <a:t>TEUs</a:t>
              </a:r>
              <a:r>
                <a:rPr lang="pt-BR" sz="1200" dirty="0">
                  <a:latin typeface="Tahoma" panose="020B0604030504040204" pitchFamily="34" charset="0"/>
                  <a:ea typeface="Tahoma" panose="020B0604030504040204" pitchFamily="34" charset="0"/>
                  <a:cs typeface="Tahoma" panose="020B0604030504040204" pitchFamily="34" charset="0"/>
                </a:rPr>
                <a:t>/</a:t>
              </a:r>
              <a:br>
                <a:rPr lang="pt-BR" sz="1200" dirty="0">
                  <a:latin typeface="Tahoma" panose="020B0604030504040204" pitchFamily="34" charset="0"/>
                  <a:ea typeface="Tahoma" panose="020B0604030504040204" pitchFamily="34" charset="0"/>
                  <a:cs typeface="Tahoma" panose="020B0604030504040204" pitchFamily="34" charset="0"/>
                </a:rPr>
              </a:br>
              <a:r>
                <a:rPr lang="pt-BR" sz="1200" dirty="0">
                  <a:latin typeface="Tahoma" panose="020B0604030504040204" pitchFamily="34" charset="0"/>
                  <a:ea typeface="Tahoma" panose="020B0604030504040204" pitchFamily="34" charset="0"/>
                  <a:cs typeface="Tahoma" panose="020B0604030504040204" pitchFamily="34" charset="0"/>
                </a:rPr>
                <a:t>crescimento PIB</a:t>
              </a:r>
            </a:p>
          </p:txBody>
        </p:sp>
        <p:sp>
          <p:nvSpPr>
            <p:cNvPr id="5" name="Retângulo 4">
              <a:extLst>
                <a:ext uri="{FF2B5EF4-FFF2-40B4-BE49-F238E27FC236}">
                  <a16:creationId xmlns:a16="http://schemas.microsoft.com/office/drawing/2014/main" id="{ED209843-EA6F-4A2D-B6B1-7C2F2C608BC0}"/>
                </a:ext>
              </a:extLst>
            </p:cNvPr>
            <p:cNvSpPr/>
            <p:nvPr/>
          </p:nvSpPr>
          <p:spPr>
            <a:xfrm>
              <a:off x="4058709" y="21741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1,0 – 1,5</a:t>
              </a:r>
            </a:p>
          </p:txBody>
        </p:sp>
        <p:sp>
          <p:nvSpPr>
            <p:cNvPr id="6" name="Retângulo 5">
              <a:extLst>
                <a:ext uri="{FF2B5EF4-FFF2-40B4-BE49-F238E27FC236}">
                  <a16:creationId xmlns:a16="http://schemas.microsoft.com/office/drawing/2014/main" id="{A941F0FD-388D-4A2A-84C3-5651A097F5EB}"/>
                </a:ext>
              </a:extLst>
            </p:cNvPr>
            <p:cNvSpPr/>
            <p:nvPr/>
          </p:nvSpPr>
          <p:spPr>
            <a:xfrm>
              <a:off x="6040075" y="21741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1,5 – 2,0</a:t>
              </a:r>
            </a:p>
          </p:txBody>
        </p:sp>
        <p:sp>
          <p:nvSpPr>
            <p:cNvPr id="7" name="Retângulo 6">
              <a:extLst>
                <a:ext uri="{FF2B5EF4-FFF2-40B4-BE49-F238E27FC236}">
                  <a16:creationId xmlns:a16="http://schemas.microsoft.com/office/drawing/2014/main" id="{CB33356D-4423-454C-9AE1-BE2CE1FFE8CC}"/>
                </a:ext>
              </a:extLst>
            </p:cNvPr>
            <p:cNvSpPr/>
            <p:nvPr/>
          </p:nvSpPr>
          <p:spPr>
            <a:xfrm>
              <a:off x="8021440" y="21741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&gt; 2,0</a:t>
              </a:r>
            </a:p>
          </p:txBody>
        </p:sp>
        <p:sp>
          <p:nvSpPr>
            <p:cNvPr id="8" name="Retângulo 7">
              <a:extLst>
                <a:ext uri="{FF2B5EF4-FFF2-40B4-BE49-F238E27FC236}">
                  <a16:creationId xmlns:a16="http://schemas.microsoft.com/office/drawing/2014/main" id="{2C50B433-1943-4C8F-92B0-58CA11D002D1}"/>
                </a:ext>
              </a:extLst>
            </p:cNvPr>
            <p:cNvSpPr/>
            <p:nvPr/>
          </p:nvSpPr>
          <p:spPr>
            <a:xfrm>
              <a:off x="2077343" y="21741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&lt; 1,0</a:t>
              </a:r>
            </a:p>
          </p:txBody>
        </p:sp>
      </p:grpSp>
      <p:grpSp>
        <p:nvGrpSpPr>
          <p:cNvPr id="54" name="Agrupar 53">
            <a:extLst>
              <a:ext uri="{FF2B5EF4-FFF2-40B4-BE49-F238E27FC236}">
                <a16:creationId xmlns:a16="http://schemas.microsoft.com/office/drawing/2014/main" id="{27561DE1-6DE9-433E-9C0F-A83A984E7FE6}"/>
              </a:ext>
            </a:extLst>
          </p:cNvPr>
          <p:cNvGrpSpPr/>
          <p:nvPr/>
        </p:nvGrpSpPr>
        <p:grpSpPr>
          <a:xfrm>
            <a:off x="2268646" y="1219824"/>
            <a:ext cx="7255729" cy="648000"/>
            <a:chOff x="2077343" y="1181628"/>
            <a:chExt cx="7672097" cy="720000"/>
          </a:xfrm>
          <a:solidFill>
            <a:srgbClr val="75A3B9"/>
          </a:solidFill>
        </p:grpSpPr>
        <p:sp>
          <p:nvSpPr>
            <p:cNvPr id="9" name="Retângulo 8">
              <a:extLst>
                <a:ext uri="{FF2B5EF4-FFF2-40B4-BE49-F238E27FC236}">
                  <a16:creationId xmlns:a16="http://schemas.microsoft.com/office/drawing/2014/main" id="{4E9D2D4C-365C-4604-96FC-598EFECDAE62}"/>
                </a:ext>
              </a:extLst>
            </p:cNvPr>
            <p:cNvSpPr/>
            <p:nvPr/>
          </p:nvSpPr>
          <p:spPr>
            <a:xfrm>
              <a:off x="4058709" y="1181628"/>
              <a:ext cx="1728000" cy="720000"/>
            </a:xfrm>
            <a:prstGeom prst="rect">
              <a:avLst/>
            </a:prstGeom>
            <a:grp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Reinvenção </a:t>
              </a:r>
              <a:b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digital</a:t>
              </a:r>
            </a:p>
          </p:txBody>
        </p:sp>
        <p:sp>
          <p:nvSpPr>
            <p:cNvPr id="10" name="Retângulo 9">
              <a:extLst>
                <a:ext uri="{FF2B5EF4-FFF2-40B4-BE49-F238E27FC236}">
                  <a16:creationId xmlns:a16="http://schemas.microsoft.com/office/drawing/2014/main" id="{1697A134-4F8C-40C1-A041-DF1C13CD0ACA}"/>
                </a:ext>
              </a:extLst>
            </p:cNvPr>
            <p:cNvSpPr/>
            <p:nvPr/>
          </p:nvSpPr>
          <p:spPr>
            <a:xfrm>
              <a:off x="6040075" y="1181628"/>
              <a:ext cx="1728000" cy="720000"/>
            </a:xfrm>
            <a:prstGeom prst="rect">
              <a:avLst/>
            </a:prstGeom>
            <a:grp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Disrupção</a:t>
              </a:r>
              <a:b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digital (“</a:t>
              </a:r>
              <a:r>
                <a:rPr lang="pt-BR" sz="1200" b="1" dirty="0" err="1">
                  <a:solidFill>
                    <a:srgbClr val="FFFFFF"/>
                  </a:solidFill>
                  <a:latin typeface="Tahoma" panose="020B0604030504040204" pitchFamily="34" charset="0"/>
                  <a:ea typeface="Tahoma" panose="020B0604030504040204" pitchFamily="34" charset="0"/>
                  <a:cs typeface="Tahoma" panose="020B0604030504040204" pitchFamily="34" charset="0"/>
                </a:rPr>
                <a:t>uberização</a:t>
              </a: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Retângulo 11">
              <a:extLst>
                <a:ext uri="{FF2B5EF4-FFF2-40B4-BE49-F238E27FC236}">
                  <a16:creationId xmlns:a16="http://schemas.microsoft.com/office/drawing/2014/main" id="{5CD84301-576A-4A2B-90E8-A21F99722D7E}"/>
                </a:ext>
              </a:extLst>
            </p:cNvPr>
            <p:cNvSpPr/>
            <p:nvPr/>
          </p:nvSpPr>
          <p:spPr>
            <a:xfrm>
              <a:off x="8021440" y="1181628"/>
              <a:ext cx="1728000" cy="720000"/>
            </a:xfrm>
            <a:prstGeom prst="rect">
              <a:avLst/>
            </a:prstGeom>
            <a:grp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Terceira onda de globalização</a:t>
              </a:r>
            </a:p>
          </p:txBody>
        </p:sp>
        <p:sp>
          <p:nvSpPr>
            <p:cNvPr id="11" name="Retângulo 10">
              <a:extLst>
                <a:ext uri="{FF2B5EF4-FFF2-40B4-BE49-F238E27FC236}">
                  <a16:creationId xmlns:a16="http://schemas.microsoft.com/office/drawing/2014/main" id="{105FCC87-16D6-4909-AA6B-2B14F74087AD}"/>
                </a:ext>
              </a:extLst>
            </p:cNvPr>
            <p:cNvSpPr/>
            <p:nvPr/>
          </p:nvSpPr>
          <p:spPr>
            <a:xfrm>
              <a:off x="2077343" y="1181628"/>
              <a:ext cx="1728000" cy="720000"/>
            </a:xfrm>
            <a:prstGeom prst="rect">
              <a:avLst/>
            </a:prstGeom>
            <a:grp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FFFFFF"/>
                  </a:solidFill>
                  <a:latin typeface="Tahoma" panose="020B0604030504040204" pitchFamily="34" charset="0"/>
                  <a:ea typeface="Tahoma" panose="020B0604030504040204" pitchFamily="34" charset="0"/>
                  <a:cs typeface="Tahoma" panose="020B0604030504040204" pitchFamily="34" charset="0"/>
                </a:rPr>
                <a:t>“Auge do contêiner” e consolidação</a:t>
              </a:r>
            </a:p>
          </p:txBody>
        </p:sp>
      </p:grpSp>
      <p:grpSp>
        <p:nvGrpSpPr>
          <p:cNvPr id="50" name="Agrupar 49">
            <a:extLst>
              <a:ext uri="{FF2B5EF4-FFF2-40B4-BE49-F238E27FC236}">
                <a16:creationId xmlns:a16="http://schemas.microsoft.com/office/drawing/2014/main" id="{EE6C6884-E233-47B8-BFB5-340E5E2546BD}"/>
              </a:ext>
            </a:extLst>
          </p:cNvPr>
          <p:cNvGrpSpPr/>
          <p:nvPr/>
        </p:nvGrpSpPr>
        <p:grpSpPr>
          <a:xfrm>
            <a:off x="380032" y="2680610"/>
            <a:ext cx="9144347" cy="540000"/>
            <a:chOff x="186030" y="2986728"/>
            <a:chExt cx="9563414" cy="540000"/>
          </a:xfrm>
        </p:grpSpPr>
        <p:sp>
          <p:nvSpPr>
            <p:cNvPr id="13" name="Retângulo 12">
              <a:extLst>
                <a:ext uri="{FF2B5EF4-FFF2-40B4-BE49-F238E27FC236}">
                  <a16:creationId xmlns:a16="http://schemas.microsoft.com/office/drawing/2014/main" id="{4E158294-4418-4342-BAB0-DBC3352A8232}"/>
                </a:ext>
              </a:extLst>
            </p:cNvPr>
            <p:cNvSpPr/>
            <p:nvPr/>
          </p:nvSpPr>
          <p:spPr>
            <a:xfrm>
              <a:off x="186030" y="2986728"/>
              <a:ext cx="9563414" cy="540000"/>
            </a:xfrm>
            <a:prstGeom prst="rect">
              <a:avLst/>
            </a:prstGeom>
            <a:solidFill>
              <a:srgbClr val="F0F1DB">
                <a:alpha val="50000"/>
              </a:srgbClr>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200" dirty="0">
                  <a:latin typeface="Tahoma" panose="020B0604030504040204" pitchFamily="34" charset="0"/>
                  <a:ea typeface="Tahoma" panose="020B0604030504040204" pitchFamily="34" charset="0"/>
                  <a:cs typeface="Tahoma" panose="020B0604030504040204" pitchFamily="34" charset="0"/>
                </a:rPr>
                <a:t>Conteinerização</a:t>
              </a:r>
            </a:p>
          </p:txBody>
        </p:sp>
        <p:sp>
          <p:nvSpPr>
            <p:cNvPr id="14" name="Retângulo 13">
              <a:extLst>
                <a:ext uri="{FF2B5EF4-FFF2-40B4-BE49-F238E27FC236}">
                  <a16:creationId xmlns:a16="http://schemas.microsoft.com/office/drawing/2014/main" id="{D9AA2B31-4473-4A08-AD72-7A83D36626CE}"/>
                </a:ext>
              </a:extLst>
            </p:cNvPr>
            <p:cNvSpPr/>
            <p:nvPr/>
          </p:nvSpPr>
          <p:spPr>
            <a:xfrm>
              <a:off x="4058709"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~25%</a:t>
              </a:r>
            </a:p>
          </p:txBody>
        </p:sp>
        <p:sp>
          <p:nvSpPr>
            <p:cNvPr id="15" name="Retângulo 14">
              <a:extLst>
                <a:ext uri="{FF2B5EF4-FFF2-40B4-BE49-F238E27FC236}">
                  <a16:creationId xmlns:a16="http://schemas.microsoft.com/office/drawing/2014/main" id="{A64D40CD-EA96-4AD5-A5D3-BA5166A587B2}"/>
                </a:ext>
              </a:extLst>
            </p:cNvPr>
            <p:cNvSpPr/>
            <p:nvPr/>
          </p:nvSpPr>
          <p:spPr>
            <a:xfrm>
              <a:off x="6040075"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~25%</a:t>
              </a:r>
            </a:p>
          </p:txBody>
        </p:sp>
        <p:sp>
          <p:nvSpPr>
            <p:cNvPr id="16" name="Retângulo 15">
              <a:extLst>
                <a:ext uri="{FF2B5EF4-FFF2-40B4-BE49-F238E27FC236}">
                  <a16:creationId xmlns:a16="http://schemas.microsoft.com/office/drawing/2014/main" id="{B8F8FEED-8CA3-4518-8A00-8DB4C9238377}"/>
                </a:ext>
              </a:extLst>
            </p:cNvPr>
            <p:cNvSpPr/>
            <p:nvPr/>
          </p:nvSpPr>
          <p:spPr>
            <a:xfrm>
              <a:off x="8021440"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~35%</a:t>
              </a:r>
            </a:p>
          </p:txBody>
        </p:sp>
        <p:sp>
          <p:nvSpPr>
            <p:cNvPr id="17" name="Retângulo 16">
              <a:extLst>
                <a:ext uri="{FF2B5EF4-FFF2-40B4-BE49-F238E27FC236}">
                  <a16:creationId xmlns:a16="http://schemas.microsoft.com/office/drawing/2014/main" id="{8E40117D-85C4-43CD-B7B9-68EDBE4FC8F5}"/>
                </a:ext>
              </a:extLst>
            </p:cNvPr>
            <p:cNvSpPr/>
            <p:nvPr/>
          </p:nvSpPr>
          <p:spPr>
            <a:xfrm>
              <a:off x="2077343"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~23%</a:t>
              </a:r>
              <a:b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(atual)</a:t>
              </a:r>
            </a:p>
          </p:txBody>
        </p:sp>
      </p:grpSp>
      <p:grpSp>
        <p:nvGrpSpPr>
          <p:cNvPr id="53" name="Agrupar 52">
            <a:extLst>
              <a:ext uri="{FF2B5EF4-FFF2-40B4-BE49-F238E27FC236}">
                <a16:creationId xmlns:a16="http://schemas.microsoft.com/office/drawing/2014/main" id="{A313093E-743D-4E6B-A071-FD7C75A51197}"/>
              </a:ext>
            </a:extLst>
          </p:cNvPr>
          <p:cNvGrpSpPr/>
          <p:nvPr/>
        </p:nvGrpSpPr>
        <p:grpSpPr>
          <a:xfrm>
            <a:off x="380032" y="4709789"/>
            <a:ext cx="9144344" cy="540000"/>
            <a:chOff x="186028" y="5424380"/>
            <a:chExt cx="9563414" cy="540000"/>
          </a:xfrm>
        </p:grpSpPr>
        <p:sp>
          <p:nvSpPr>
            <p:cNvPr id="40" name="Retângulo 39">
              <a:extLst>
                <a:ext uri="{FF2B5EF4-FFF2-40B4-BE49-F238E27FC236}">
                  <a16:creationId xmlns:a16="http://schemas.microsoft.com/office/drawing/2014/main" id="{679B6E4C-49C3-4CA4-B152-91C595F97C06}"/>
                </a:ext>
              </a:extLst>
            </p:cNvPr>
            <p:cNvSpPr/>
            <p:nvPr/>
          </p:nvSpPr>
          <p:spPr>
            <a:xfrm>
              <a:off x="186028" y="5424380"/>
              <a:ext cx="9563414" cy="540000"/>
            </a:xfrm>
            <a:prstGeom prst="rect">
              <a:avLst/>
            </a:prstGeom>
            <a:solidFill>
              <a:srgbClr val="E6E7C8"/>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200" b="1" dirty="0">
                  <a:latin typeface="Tahoma" panose="020B0604030504040204" pitchFamily="34" charset="0"/>
                  <a:ea typeface="Tahoma" panose="020B0604030504040204" pitchFamily="34" charset="0"/>
                  <a:cs typeface="Tahoma" panose="020B0604030504040204" pitchFamily="34" charset="0"/>
                </a:rPr>
                <a:t>Número de players</a:t>
              </a:r>
            </a:p>
          </p:txBody>
        </p:sp>
        <p:sp>
          <p:nvSpPr>
            <p:cNvPr id="41" name="Retângulo 40">
              <a:extLst>
                <a:ext uri="{FF2B5EF4-FFF2-40B4-BE49-F238E27FC236}">
                  <a16:creationId xmlns:a16="http://schemas.microsoft.com/office/drawing/2014/main" id="{F6CFB1DC-14BF-4D0D-937D-8B564C5A625F}"/>
                </a:ext>
              </a:extLst>
            </p:cNvPr>
            <p:cNvSpPr/>
            <p:nvPr/>
          </p:nvSpPr>
          <p:spPr>
            <a:xfrm>
              <a:off x="4058710" y="5424380"/>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4-5 grandes</a:t>
              </a:r>
              <a:b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 pequenos</a:t>
              </a:r>
            </a:p>
          </p:txBody>
        </p:sp>
        <p:sp>
          <p:nvSpPr>
            <p:cNvPr id="42" name="Retângulo 41">
              <a:extLst>
                <a:ext uri="{FF2B5EF4-FFF2-40B4-BE49-F238E27FC236}">
                  <a16:creationId xmlns:a16="http://schemas.microsoft.com/office/drawing/2014/main" id="{3A2163AE-386B-4EBB-BF01-D6913ADA77AD}"/>
                </a:ext>
              </a:extLst>
            </p:cNvPr>
            <p:cNvSpPr/>
            <p:nvPr/>
          </p:nvSpPr>
          <p:spPr>
            <a:xfrm>
              <a:off x="6040076" y="5424380"/>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Muitos armadores “comoditizados”³</a:t>
              </a:r>
            </a:p>
          </p:txBody>
        </p:sp>
        <p:sp>
          <p:nvSpPr>
            <p:cNvPr id="43" name="Retângulo 42">
              <a:extLst>
                <a:ext uri="{FF2B5EF4-FFF2-40B4-BE49-F238E27FC236}">
                  <a16:creationId xmlns:a16="http://schemas.microsoft.com/office/drawing/2014/main" id="{E9922B34-12DB-4171-BA5D-1F0FE33AC260}"/>
                </a:ext>
              </a:extLst>
            </p:cNvPr>
            <p:cNvSpPr/>
            <p:nvPr/>
          </p:nvSpPr>
          <p:spPr>
            <a:xfrm>
              <a:off x="8021442" y="5424380"/>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7 grandes</a:t>
              </a:r>
              <a:b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 pequenos</a:t>
              </a:r>
            </a:p>
          </p:txBody>
        </p:sp>
        <p:sp>
          <p:nvSpPr>
            <p:cNvPr id="44" name="Retângulo 43">
              <a:extLst>
                <a:ext uri="{FF2B5EF4-FFF2-40B4-BE49-F238E27FC236}">
                  <a16:creationId xmlns:a16="http://schemas.microsoft.com/office/drawing/2014/main" id="{26A3BC7F-70F8-418A-B4FD-A9E4906510D5}"/>
                </a:ext>
              </a:extLst>
            </p:cNvPr>
            <p:cNvSpPr/>
            <p:nvPr/>
          </p:nvSpPr>
          <p:spPr>
            <a:xfrm>
              <a:off x="2077343" y="5424380"/>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3-4 grandes</a:t>
              </a:r>
            </a:p>
          </p:txBody>
        </p:sp>
      </p:grpSp>
      <p:grpSp>
        <p:nvGrpSpPr>
          <p:cNvPr id="28" name="Agrupar 27">
            <a:extLst>
              <a:ext uri="{FF2B5EF4-FFF2-40B4-BE49-F238E27FC236}">
                <a16:creationId xmlns:a16="http://schemas.microsoft.com/office/drawing/2014/main" id="{0CED3707-A769-4981-83B1-48D8119BE1FF}"/>
              </a:ext>
            </a:extLst>
          </p:cNvPr>
          <p:cNvGrpSpPr/>
          <p:nvPr/>
        </p:nvGrpSpPr>
        <p:grpSpPr>
          <a:xfrm>
            <a:off x="380032" y="3357003"/>
            <a:ext cx="9144346" cy="540000"/>
            <a:chOff x="186029" y="3799278"/>
            <a:chExt cx="9563410" cy="540000"/>
          </a:xfrm>
        </p:grpSpPr>
        <p:grpSp>
          <p:nvGrpSpPr>
            <p:cNvPr id="51" name="Agrupar 50">
              <a:extLst>
                <a:ext uri="{FF2B5EF4-FFF2-40B4-BE49-F238E27FC236}">
                  <a16:creationId xmlns:a16="http://schemas.microsoft.com/office/drawing/2014/main" id="{C333623C-44C2-46EF-BA44-5903EC992EB5}"/>
                </a:ext>
              </a:extLst>
            </p:cNvPr>
            <p:cNvGrpSpPr/>
            <p:nvPr/>
          </p:nvGrpSpPr>
          <p:grpSpPr>
            <a:xfrm>
              <a:off x="186029" y="3799278"/>
              <a:ext cx="9563410" cy="540000"/>
              <a:chOff x="186029" y="3799278"/>
              <a:chExt cx="9563413" cy="540000"/>
            </a:xfrm>
          </p:grpSpPr>
          <p:sp>
            <p:nvSpPr>
              <p:cNvPr id="18" name="Retângulo 17">
                <a:extLst>
                  <a:ext uri="{FF2B5EF4-FFF2-40B4-BE49-F238E27FC236}">
                    <a16:creationId xmlns:a16="http://schemas.microsoft.com/office/drawing/2014/main" id="{A686386F-E9AF-4734-8CA0-58072507EF5B}"/>
                  </a:ext>
                </a:extLst>
              </p:cNvPr>
              <p:cNvSpPr/>
              <p:nvPr/>
            </p:nvSpPr>
            <p:spPr>
              <a:xfrm>
                <a:off x="186029" y="3799278"/>
                <a:ext cx="9563413" cy="540000"/>
              </a:xfrm>
              <a:prstGeom prst="rect">
                <a:avLst/>
              </a:prstGeom>
              <a:solidFill>
                <a:srgbClr val="F0F1DB">
                  <a:alpha val="50000"/>
                </a:srgbClr>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200" dirty="0">
                    <a:latin typeface="Tahoma" panose="020B0604030504040204" pitchFamily="34" charset="0"/>
                    <a:ea typeface="Tahoma" panose="020B0604030504040204" pitchFamily="34" charset="0"/>
                    <a:cs typeface="Tahoma" panose="020B0604030504040204" pitchFamily="34" charset="0"/>
                  </a:rPr>
                  <a:t>Valor da escala¹</a:t>
                </a:r>
              </a:p>
            </p:txBody>
          </p:sp>
          <p:sp>
            <p:nvSpPr>
              <p:cNvPr id="19" name="Retângulo 18">
                <a:extLst>
                  <a:ext uri="{FF2B5EF4-FFF2-40B4-BE49-F238E27FC236}">
                    <a16:creationId xmlns:a16="http://schemas.microsoft.com/office/drawing/2014/main" id="{12156E1F-5F70-497A-81E2-5081E4B37DA5}"/>
                  </a:ext>
                </a:extLst>
              </p:cNvPr>
              <p:cNvSpPr/>
              <p:nvPr/>
            </p:nvSpPr>
            <p:spPr>
              <a:xfrm>
                <a:off x="4058709" y="37992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tângulo 19">
                <a:extLst>
                  <a:ext uri="{FF2B5EF4-FFF2-40B4-BE49-F238E27FC236}">
                    <a16:creationId xmlns:a16="http://schemas.microsoft.com/office/drawing/2014/main" id="{A16C7ACB-2467-4907-8F8B-E8FADCDE9EE3}"/>
                  </a:ext>
                </a:extLst>
              </p:cNvPr>
              <p:cNvSpPr/>
              <p:nvPr/>
            </p:nvSpPr>
            <p:spPr>
              <a:xfrm>
                <a:off x="6040075" y="37992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tângulo 20">
                <a:extLst>
                  <a:ext uri="{FF2B5EF4-FFF2-40B4-BE49-F238E27FC236}">
                    <a16:creationId xmlns:a16="http://schemas.microsoft.com/office/drawing/2014/main" id="{85B923EC-317F-4219-9A1D-972185D98E5E}"/>
                  </a:ext>
                </a:extLst>
              </p:cNvPr>
              <p:cNvSpPr/>
              <p:nvPr/>
            </p:nvSpPr>
            <p:spPr>
              <a:xfrm>
                <a:off x="8021440" y="37992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tângulo 21">
                <a:extLst>
                  <a:ext uri="{FF2B5EF4-FFF2-40B4-BE49-F238E27FC236}">
                    <a16:creationId xmlns:a16="http://schemas.microsoft.com/office/drawing/2014/main" id="{3EA72275-A786-412C-A2DF-21430ADB7311}"/>
                  </a:ext>
                </a:extLst>
              </p:cNvPr>
              <p:cNvSpPr/>
              <p:nvPr/>
            </p:nvSpPr>
            <p:spPr>
              <a:xfrm>
                <a:off x="2077343" y="379927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upo 77">
              <a:extLst>
                <a:ext uri="{FF2B5EF4-FFF2-40B4-BE49-F238E27FC236}">
                  <a16:creationId xmlns:a16="http://schemas.microsoft.com/office/drawing/2014/main" id="{ED8854FC-17F5-4166-BE2C-0BD2797A46FF}"/>
                </a:ext>
              </a:extLst>
            </p:cNvPr>
            <p:cNvGrpSpPr>
              <a:grpSpLocks noChangeAspect="1"/>
            </p:cNvGrpSpPr>
            <p:nvPr/>
          </p:nvGrpSpPr>
          <p:grpSpPr>
            <a:xfrm flipH="1" flipV="1">
              <a:off x="2815844" y="3933002"/>
              <a:ext cx="250994" cy="272550"/>
              <a:chOff x="1559998" y="1104944"/>
              <a:chExt cx="4726443" cy="5132344"/>
            </a:xfrm>
          </p:grpSpPr>
          <p:sp>
            <p:nvSpPr>
              <p:cNvPr id="56" name="Forma livre 78">
                <a:extLst>
                  <a:ext uri="{FF2B5EF4-FFF2-40B4-BE49-F238E27FC236}">
                    <a16:creationId xmlns:a16="http://schemas.microsoft.com/office/drawing/2014/main" id="{C2334DA1-50D2-4026-BE47-E88C90D42EC2}"/>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57" name="Forma livre 79">
                <a:extLst>
                  <a:ext uri="{FF2B5EF4-FFF2-40B4-BE49-F238E27FC236}">
                    <a16:creationId xmlns:a16="http://schemas.microsoft.com/office/drawing/2014/main" id="{703989CC-F819-4ACE-9B09-00C96906C30D}"/>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58" name="Forma livre 80">
                <a:extLst>
                  <a:ext uri="{FF2B5EF4-FFF2-40B4-BE49-F238E27FC236}">
                    <a16:creationId xmlns:a16="http://schemas.microsoft.com/office/drawing/2014/main" id="{84D1839B-B25E-4D4C-9E93-37EBD99AF054}"/>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1" name="Agrupar 70">
              <a:extLst>
                <a:ext uri="{FF2B5EF4-FFF2-40B4-BE49-F238E27FC236}">
                  <a16:creationId xmlns:a16="http://schemas.microsoft.com/office/drawing/2014/main" id="{8A80B36D-ABE0-4E7A-8178-F2A92A9715DE}"/>
                </a:ext>
              </a:extLst>
            </p:cNvPr>
            <p:cNvGrpSpPr/>
            <p:nvPr/>
          </p:nvGrpSpPr>
          <p:grpSpPr>
            <a:xfrm>
              <a:off x="4666615" y="3933002"/>
              <a:ext cx="571180" cy="272550"/>
              <a:chOff x="4522051" y="3933002"/>
              <a:chExt cx="571180" cy="272550"/>
            </a:xfrm>
          </p:grpSpPr>
          <p:grpSp>
            <p:nvGrpSpPr>
              <p:cNvPr id="63" name="Grupo 77">
                <a:extLst>
                  <a:ext uri="{FF2B5EF4-FFF2-40B4-BE49-F238E27FC236}">
                    <a16:creationId xmlns:a16="http://schemas.microsoft.com/office/drawing/2014/main" id="{45220809-9A5E-4B41-A5B9-1A5C8DAB7F79}"/>
                  </a:ext>
                </a:extLst>
              </p:cNvPr>
              <p:cNvGrpSpPr>
                <a:grpSpLocks noChangeAspect="1"/>
              </p:cNvGrpSpPr>
              <p:nvPr/>
            </p:nvGrpSpPr>
            <p:grpSpPr>
              <a:xfrm flipH="1" flipV="1">
                <a:off x="4522051" y="3933002"/>
                <a:ext cx="250995" cy="272550"/>
                <a:chOff x="1559998" y="1104944"/>
                <a:chExt cx="4726443" cy="5132344"/>
              </a:xfrm>
            </p:grpSpPr>
            <p:sp>
              <p:nvSpPr>
                <p:cNvPr id="64" name="Forma livre 78">
                  <a:extLst>
                    <a:ext uri="{FF2B5EF4-FFF2-40B4-BE49-F238E27FC236}">
                      <a16:creationId xmlns:a16="http://schemas.microsoft.com/office/drawing/2014/main" id="{FC29498B-A38C-4410-9701-2EC2598DB0E9}"/>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65" name="Forma livre 79">
                  <a:extLst>
                    <a:ext uri="{FF2B5EF4-FFF2-40B4-BE49-F238E27FC236}">
                      <a16:creationId xmlns:a16="http://schemas.microsoft.com/office/drawing/2014/main" id="{697CAA44-8D22-40DA-A6B5-A36E010260AB}"/>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66" name="Forma livre 80">
                  <a:extLst>
                    <a:ext uri="{FF2B5EF4-FFF2-40B4-BE49-F238E27FC236}">
                      <a16:creationId xmlns:a16="http://schemas.microsoft.com/office/drawing/2014/main" id="{B6A18DB8-9AA9-4D86-B0C4-7C6C814EBED4}"/>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67" name="Grupo 77">
                <a:extLst>
                  <a:ext uri="{FF2B5EF4-FFF2-40B4-BE49-F238E27FC236}">
                    <a16:creationId xmlns:a16="http://schemas.microsoft.com/office/drawing/2014/main" id="{38E99EF8-3DC0-4A96-BC79-669E56E9C8A8}"/>
                  </a:ext>
                </a:extLst>
              </p:cNvPr>
              <p:cNvGrpSpPr>
                <a:grpSpLocks noChangeAspect="1"/>
              </p:cNvGrpSpPr>
              <p:nvPr/>
            </p:nvGrpSpPr>
            <p:grpSpPr>
              <a:xfrm flipH="1" flipV="1">
                <a:off x="4842236" y="3933002"/>
                <a:ext cx="250995" cy="272550"/>
                <a:chOff x="1559998" y="1104944"/>
                <a:chExt cx="4726443" cy="5132344"/>
              </a:xfrm>
            </p:grpSpPr>
            <p:sp>
              <p:nvSpPr>
                <p:cNvPr id="68" name="Forma livre 78">
                  <a:extLst>
                    <a:ext uri="{FF2B5EF4-FFF2-40B4-BE49-F238E27FC236}">
                      <a16:creationId xmlns:a16="http://schemas.microsoft.com/office/drawing/2014/main" id="{3D8F24FA-2322-4A85-A9BB-7D6D74FE0AF3}"/>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69" name="Forma livre 79">
                  <a:extLst>
                    <a:ext uri="{FF2B5EF4-FFF2-40B4-BE49-F238E27FC236}">
                      <a16:creationId xmlns:a16="http://schemas.microsoft.com/office/drawing/2014/main" id="{F58EDA06-345B-4A1B-A2E5-BF2B2C99A08E}"/>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70" name="Forma livre 80">
                  <a:extLst>
                    <a:ext uri="{FF2B5EF4-FFF2-40B4-BE49-F238E27FC236}">
                      <a16:creationId xmlns:a16="http://schemas.microsoft.com/office/drawing/2014/main" id="{6513A9B5-41D4-4331-A869-35EED72B0FA0}"/>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Agrupar 71">
              <a:extLst>
                <a:ext uri="{FF2B5EF4-FFF2-40B4-BE49-F238E27FC236}">
                  <a16:creationId xmlns:a16="http://schemas.microsoft.com/office/drawing/2014/main" id="{0E2B7911-D658-496A-86E8-D9AA2E7ECC57}"/>
                </a:ext>
              </a:extLst>
            </p:cNvPr>
            <p:cNvGrpSpPr/>
            <p:nvPr/>
          </p:nvGrpSpPr>
          <p:grpSpPr>
            <a:xfrm>
              <a:off x="6618484" y="3933002"/>
              <a:ext cx="571180" cy="272550"/>
              <a:chOff x="4522051" y="3933002"/>
              <a:chExt cx="571180" cy="272550"/>
            </a:xfrm>
          </p:grpSpPr>
          <p:grpSp>
            <p:nvGrpSpPr>
              <p:cNvPr id="73" name="Grupo 77">
                <a:extLst>
                  <a:ext uri="{FF2B5EF4-FFF2-40B4-BE49-F238E27FC236}">
                    <a16:creationId xmlns:a16="http://schemas.microsoft.com/office/drawing/2014/main" id="{2413004A-F85D-46D1-B00A-22E370A614BD}"/>
                  </a:ext>
                </a:extLst>
              </p:cNvPr>
              <p:cNvGrpSpPr>
                <a:grpSpLocks noChangeAspect="1"/>
              </p:cNvGrpSpPr>
              <p:nvPr/>
            </p:nvGrpSpPr>
            <p:grpSpPr>
              <a:xfrm flipH="1" flipV="1">
                <a:off x="4522051" y="3933002"/>
                <a:ext cx="250995" cy="272550"/>
                <a:chOff x="1559998" y="1104944"/>
                <a:chExt cx="4726443" cy="5132344"/>
              </a:xfrm>
            </p:grpSpPr>
            <p:sp>
              <p:nvSpPr>
                <p:cNvPr id="78" name="Forma livre 78">
                  <a:extLst>
                    <a:ext uri="{FF2B5EF4-FFF2-40B4-BE49-F238E27FC236}">
                      <a16:creationId xmlns:a16="http://schemas.microsoft.com/office/drawing/2014/main" id="{30911BD1-EDFE-4574-B99A-B8C3F2E24226}"/>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79" name="Forma livre 79">
                  <a:extLst>
                    <a:ext uri="{FF2B5EF4-FFF2-40B4-BE49-F238E27FC236}">
                      <a16:creationId xmlns:a16="http://schemas.microsoft.com/office/drawing/2014/main" id="{3F9E222E-956A-40A2-B79C-54E99506FA17}"/>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80" name="Forma livre 80">
                  <a:extLst>
                    <a:ext uri="{FF2B5EF4-FFF2-40B4-BE49-F238E27FC236}">
                      <a16:creationId xmlns:a16="http://schemas.microsoft.com/office/drawing/2014/main" id="{348FC791-A4FA-4E2E-BD3A-5629D5644BBE}"/>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4" name="Grupo 77">
                <a:extLst>
                  <a:ext uri="{FF2B5EF4-FFF2-40B4-BE49-F238E27FC236}">
                    <a16:creationId xmlns:a16="http://schemas.microsoft.com/office/drawing/2014/main" id="{75BA769F-321D-4248-A2DB-51DB322DBD56}"/>
                  </a:ext>
                </a:extLst>
              </p:cNvPr>
              <p:cNvGrpSpPr>
                <a:grpSpLocks noChangeAspect="1"/>
              </p:cNvGrpSpPr>
              <p:nvPr/>
            </p:nvGrpSpPr>
            <p:grpSpPr>
              <a:xfrm flipH="1" flipV="1">
                <a:off x="4842236" y="3933002"/>
                <a:ext cx="250995" cy="272550"/>
                <a:chOff x="1559998" y="1104944"/>
                <a:chExt cx="4726443" cy="5132344"/>
              </a:xfrm>
            </p:grpSpPr>
            <p:sp>
              <p:nvSpPr>
                <p:cNvPr id="75" name="Forma livre 78">
                  <a:extLst>
                    <a:ext uri="{FF2B5EF4-FFF2-40B4-BE49-F238E27FC236}">
                      <a16:creationId xmlns:a16="http://schemas.microsoft.com/office/drawing/2014/main" id="{7B443BB7-DE6C-4264-9D3D-FAD55E28445D}"/>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76" name="Forma livre 79">
                  <a:extLst>
                    <a:ext uri="{FF2B5EF4-FFF2-40B4-BE49-F238E27FC236}">
                      <a16:creationId xmlns:a16="http://schemas.microsoft.com/office/drawing/2014/main" id="{3498EBAC-80B6-4537-9589-6481DE90B311}"/>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77" name="Forma livre 80">
                  <a:extLst>
                    <a:ext uri="{FF2B5EF4-FFF2-40B4-BE49-F238E27FC236}">
                      <a16:creationId xmlns:a16="http://schemas.microsoft.com/office/drawing/2014/main" id="{8A7C447B-C14D-446D-B7F2-004E4474C518}"/>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5" name="Agrupar 94">
              <a:extLst>
                <a:ext uri="{FF2B5EF4-FFF2-40B4-BE49-F238E27FC236}">
                  <a16:creationId xmlns:a16="http://schemas.microsoft.com/office/drawing/2014/main" id="{1C6B8EA4-6970-424F-91A0-0F7316D8F9C6}"/>
                </a:ext>
              </a:extLst>
            </p:cNvPr>
            <p:cNvGrpSpPr/>
            <p:nvPr/>
          </p:nvGrpSpPr>
          <p:grpSpPr>
            <a:xfrm>
              <a:off x="8435647" y="3933002"/>
              <a:ext cx="875863" cy="272550"/>
              <a:chOff x="8314260" y="3933002"/>
              <a:chExt cx="875863" cy="272550"/>
            </a:xfrm>
          </p:grpSpPr>
          <p:grpSp>
            <p:nvGrpSpPr>
              <p:cNvPr id="82" name="Grupo 77">
                <a:extLst>
                  <a:ext uri="{FF2B5EF4-FFF2-40B4-BE49-F238E27FC236}">
                    <a16:creationId xmlns:a16="http://schemas.microsoft.com/office/drawing/2014/main" id="{61B9D1D6-0BC4-44B2-A7C1-572037B9DC31}"/>
                  </a:ext>
                </a:extLst>
              </p:cNvPr>
              <p:cNvGrpSpPr>
                <a:grpSpLocks noChangeAspect="1"/>
              </p:cNvGrpSpPr>
              <p:nvPr/>
            </p:nvGrpSpPr>
            <p:grpSpPr>
              <a:xfrm flipH="1" flipV="1">
                <a:off x="8314260" y="3933002"/>
                <a:ext cx="250995" cy="272550"/>
                <a:chOff x="1559998" y="1104944"/>
                <a:chExt cx="4726443" cy="5132344"/>
              </a:xfrm>
            </p:grpSpPr>
            <p:sp>
              <p:nvSpPr>
                <p:cNvPr id="87" name="Forma livre 78">
                  <a:extLst>
                    <a:ext uri="{FF2B5EF4-FFF2-40B4-BE49-F238E27FC236}">
                      <a16:creationId xmlns:a16="http://schemas.microsoft.com/office/drawing/2014/main" id="{46A35B0F-C9B6-42A6-A3ED-80E9D2CFEF3C}"/>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88" name="Forma livre 79">
                  <a:extLst>
                    <a:ext uri="{FF2B5EF4-FFF2-40B4-BE49-F238E27FC236}">
                      <a16:creationId xmlns:a16="http://schemas.microsoft.com/office/drawing/2014/main" id="{74992A83-D640-4C83-AA80-B231641584B4}"/>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89" name="Forma livre 80">
                  <a:extLst>
                    <a:ext uri="{FF2B5EF4-FFF2-40B4-BE49-F238E27FC236}">
                      <a16:creationId xmlns:a16="http://schemas.microsoft.com/office/drawing/2014/main" id="{DFF09D9E-123E-4D1A-9263-84B0F4469735}"/>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83" name="Grupo 77">
                <a:extLst>
                  <a:ext uri="{FF2B5EF4-FFF2-40B4-BE49-F238E27FC236}">
                    <a16:creationId xmlns:a16="http://schemas.microsoft.com/office/drawing/2014/main" id="{78098437-0040-4244-AE56-DFFE1ED3BFF3}"/>
                  </a:ext>
                </a:extLst>
              </p:cNvPr>
              <p:cNvGrpSpPr>
                <a:grpSpLocks noChangeAspect="1"/>
              </p:cNvGrpSpPr>
              <p:nvPr/>
            </p:nvGrpSpPr>
            <p:grpSpPr>
              <a:xfrm flipH="1" flipV="1">
                <a:off x="8626694" y="3933002"/>
                <a:ext cx="250995" cy="272550"/>
                <a:chOff x="1559998" y="1104944"/>
                <a:chExt cx="4726443" cy="5132344"/>
              </a:xfrm>
            </p:grpSpPr>
            <p:sp>
              <p:nvSpPr>
                <p:cNvPr id="84" name="Forma livre 78">
                  <a:extLst>
                    <a:ext uri="{FF2B5EF4-FFF2-40B4-BE49-F238E27FC236}">
                      <a16:creationId xmlns:a16="http://schemas.microsoft.com/office/drawing/2014/main" id="{AFAC5AF0-9CE7-4B9F-A9AF-9ABC74E1E8F2}"/>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85" name="Forma livre 79">
                  <a:extLst>
                    <a:ext uri="{FF2B5EF4-FFF2-40B4-BE49-F238E27FC236}">
                      <a16:creationId xmlns:a16="http://schemas.microsoft.com/office/drawing/2014/main" id="{8CABEA6F-E766-4D9B-B14C-ED320761891C}"/>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86" name="Forma livre 80">
                  <a:extLst>
                    <a:ext uri="{FF2B5EF4-FFF2-40B4-BE49-F238E27FC236}">
                      <a16:creationId xmlns:a16="http://schemas.microsoft.com/office/drawing/2014/main" id="{875AB2D5-F90C-49F6-8337-0F991EBD29B9}"/>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91" name="Grupo 77">
                <a:extLst>
                  <a:ext uri="{FF2B5EF4-FFF2-40B4-BE49-F238E27FC236}">
                    <a16:creationId xmlns:a16="http://schemas.microsoft.com/office/drawing/2014/main" id="{43F580DF-5375-4FDB-86D2-875E68B8B69F}"/>
                  </a:ext>
                </a:extLst>
              </p:cNvPr>
              <p:cNvGrpSpPr>
                <a:grpSpLocks noChangeAspect="1"/>
              </p:cNvGrpSpPr>
              <p:nvPr/>
            </p:nvGrpSpPr>
            <p:grpSpPr>
              <a:xfrm flipH="1" flipV="1">
                <a:off x="8939128" y="3933002"/>
                <a:ext cx="250995" cy="272550"/>
                <a:chOff x="1559998" y="1104944"/>
                <a:chExt cx="4726443" cy="5132344"/>
              </a:xfrm>
            </p:grpSpPr>
            <p:sp>
              <p:nvSpPr>
                <p:cNvPr id="92" name="Forma livre 78">
                  <a:extLst>
                    <a:ext uri="{FF2B5EF4-FFF2-40B4-BE49-F238E27FC236}">
                      <a16:creationId xmlns:a16="http://schemas.microsoft.com/office/drawing/2014/main" id="{AAA2CAB6-F908-4EAA-82FF-A1DAD1C07946}"/>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93" name="Forma livre 79">
                  <a:extLst>
                    <a:ext uri="{FF2B5EF4-FFF2-40B4-BE49-F238E27FC236}">
                      <a16:creationId xmlns:a16="http://schemas.microsoft.com/office/drawing/2014/main" id="{616ECE65-CF6D-4B2C-A597-F62A45959F97}"/>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94" name="Forma livre 80">
                  <a:extLst>
                    <a:ext uri="{FF2B5EF4-FFF2-40B4-BE49-F238E27FC236}">
                      <a16:creationId xmlns:a16="http://schemas.microsoft.com/office/drawing/2014/main" id="{2CE96052-E17F-4C12-97F5-60C10728462E}"/>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29" name="Agrupar 28">
            <a:extLst>
              <a:ext uri="{FF2B5EF4-FFF2-40B4-BE49-F238E27FC236}">
                <a16:creationId xmlns:a16="http://schemas.microsoft.com/office/drawing/2014/main" id="{B396A61F-7A48-4CA1-9647-0BA48DB10403}"/>
              </a:ext>
            </a:extLst>
          </p:cNvPr>
          <p:cNvGrpSpPr/>
          <p:nvPr/>
        </p:nvGrpSpPr>
        <p:grpSpPr>
          <a:xfrm>
            <a:off x="380032" y="4033396"/>
            <a:ext cx="9144345" cy="540000"/>
            <a:chOff x="186030" y="4611828"/>
            <a:chExt cx="9563412" cy="540000"/>
          </a:xfrm>
        </p:grpSpPr>
        <p:grpSp>
          <p:nvGrpSpPr>
            <p:cNvPr id="52" name="Agrupar 51">
              <a:extLst>
                <a:ext uri="{FF2B5EF4-FFF2-40B4-BE49-F238E27FC236}">
                  <a16:creationId xmlns:a16="http://schemas.microsoft.com/office/drawing/2014/main" id="{D3A67517-5837-4CFC-9927-EB6E40EFB1B2}"/>
                </a:ext>
              </a:extLst>
            </p:cNvPr>
            <p:cNvGrpSpPr/>
            <p:nvPr/>
          </p:nvGrpSpPr>
          <p:grpSpPr>
            <a:xfrm>
              <a:off x="186030" y="4611828"/>
              <a:ext cx="9563412" cy="540000"/>
              <a:chOff x="186030" y="4611828"/>
              <a:chExt cx="9563412" cy="540000"/>
            </a:xfrm>
          </p:grpSpPr>
          <p:sp>
            <p:nvSpPr>
              <p:cNvPr id="23" name="Retângulo 22">
                <a:extLst>
                  <a:ext uri="{FF2B5EF4-FFF2-40B4-BE49-F238E27FC236}">
                    <a16:creationId xmlns:a16="http://schemas.microsoft.com/office/drawing/2014/main" id="{928ABBD4-70AA-4D87-99A1-3F8E2DB71098}"/>
                  </a:ext>
                </a:extLst>
              </p:cNvPr>
              <p:cNvSpPr/>
              <p:nvPr/>
            </p:nvSpPr>
            <p:spPr>
              <a:xfrm>
                <a:off x="186030" y="4611828"/>
                <a:ext cx="9563412" cy="540000"/>
              </a:xfrm>
              <a:prstGeom prst="rect">
                <a:avLst/>
              </a:prstGeom>
              <a:solidFill>
                <a:srgbClr val="F0F1DB">
                  <a:alpha val="50000"/>
                </a:srgbClr>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200" dirty="0">
                    <a:latin typeface="Tahoma" panose="020B0604030504040204" pitchFamily="34" charset="0"/>
                    <a:ea typeface="Tahoma" panose="020B0604030504040204" pitchFamily="34" charset="0"/>
                    <a:cs typeface="Tahoma" panose="020B0604030504040204" pitchFamily="34" charset="0"/>
                  </a:rPr>
                  <a:t>Valor da flexibilidade²</a:t>
                </a:r>
              </a:p>
            </p:txBody>
          </p:sp>
          <p:sp>
            <p:nvSpPr>
              <p:cNvPr id="24" name="Retângulo 23">
                <a:extLst>
                  <a:ext uri="{FF2B5EF4-FFF2-40B4-BE49-F238E27FC236}">
                    <a16:creationId xmlns:a16="http://schemas.microsoft.com/office/drawing/2014/main" id="{BA2EA2F8-3439-4773-96DA-A506DE200BB0}"/>
                  </a:ext>
                </a:extLst>
              </p:cNvPr>
              <p:cNvSpPr/>
              <p:nvPr/>
            </p:nvSpPr>
            <p:spPr>
              <a:xfrm>
                <a:off x="4058709" y="46118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Retângulo 24">
                <a:extLst>
                  <a:ext uri="{FF2B5EF4-FFF2-40B4-BE49-F238E27FC236}">
                    <a16:creationId xmlns:a16="http://schemas.microsoft.com/office/drawing/2014/main" id="{3A8B65E2-6790-4FEF-AFEE-052C8395B6C2}"/>
                  </a:ext>
                </a:extLst>
              </p:cNvPr>
              <p:cNvSpPr/>
              <p:nvPr/>
            </p:nvSpPr>
            <p:spPr>
              <a:xfrm>
                <a:off x="6040075" y="46118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6" name="Retângulo 25">
                <a:extLst>
                  <a:ext uri="{FF2B5EF4-FFF2-40B4-BE49-F238E27FC236}">
                    <a16:creationId xmlns:a16="http://schemas.microsoft.com/office/drawing/2014/main" id="{B0353925-5696-4DAA-868B-1635BBF51DAB}"/>
                  </a:ext>
                </a:extLst>
              </p:cNvPr>
              <p:cNvSpPr/>
              <p:nvPr/>
            </p:nvSpPr>
            <p:spPr>
              <a:xfrm>
                <a:off x="8021440" y="46118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endParaRPr 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tângulo 26">
                <a:extLst>
                  <a:ext uri="{FF2B5EF4-FFF2-40B4-BE49-F238E27FC236}">
                    <a16:creationId xmlns:a16="http://schemas.microsoft.com/office/drawing/2014/main" id="{3C17A8C8-5A0D-476F-8757-795E92E56F43}"/>
                  </a:ext>
                </a:extLst>
              </p:cNvPr>
              <p:cNvSpPr/>
              <p:nvPr/>
            </p:nvSpPr>
            <p:spPr>
              <a:xfrm>
                <a:off x="2077343" y="46118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grpSp>
          <p:nvGrpSpPr>
            <p:cNvPr id="100" name="Grupo 77">
              <a:extLst>
                <a:ext uri="{FF2B5EF4-FFF2-40B4-BE49-F238E27FC236}">
                  <a16:creationId xmlns:a16="http://schemas.microsoft.com/office/drawing/2014/main" id="{41AA8551-A37E-4206-8C51-E47E9A487483}"/>
                </a:ext>
              </a:extLst>
            </p:cNvPr>
            <p:cNvGrpSpPr>
              <a:grpSpLocks noChangeAspect="1"/>
            </p:cNvGrpSpPr>
            <p:nvPr/>
          </p:nvGrpSpPr>
          <p:grpSpPr>
            <a:xfrm flipH="1" flipV="1">
              <a:off x="8759942" y="4745553"/>
              <a:ext cx="250995" cy="272550"/>
              <a:chOff x="1559998" y="1104944"/>
              <a:chExt cx="4726443" cy="5132344"/>
            </a:xfrm>
          </p:grpSpPr>
          <p:sp>
            <p:nvSpPr>
              <p:cNvPr id="101" name="Forma livre 78">
                <a:extLst>
                  <a:ext uri="{FF2B5EF4-FFF2-40B4-BE49-F238E27FC236}">
                    <a16:creationId xmlns:a16="http://schemas.microsoft.com/office/drawing/2014/main" id="{E210D56F-3FDC-4221-B65C-D86BC8AAF213}"/>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02" name="Forma livre 79">
                <a:extLst>
                  <a:ext uri="{FF2B5EF4-FFF2-40B4-BE49-F238E27FC236}">
                    <a16:creationId xmlns:a16="http://schemas.microsoft.com/office/drawing/2014/main" id="{504BFC9C-BDB8-4CB9-9237-3BCBBE03A959}"/>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03" name="Forma livre 80">
                <a:extLst>
                  <a:ext uri="{FF2B5EF4-FFF2-40B4-BE49-F238E27FC236}">
                    <a16:creationId xmlns:a16="http://schemas.microsoft.com/office/drawing/2014/main" id="{171D948C-195A-4586-B136-4D1B534AB729}"/>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4" name="Agrupar 103">
              <a:extLst>
                <a:ext uri="{FF2B5EF4-FFF2-40B4-BE49-F238E27FC236}">
                  <a16:creationId xmlns:a16="http://schemas.microsoft.com/office/drawing/2014/main" id="{A5DBD9E1-434F-4C8B-B4C8-D5E203953743}"/>
                </a:ext>
              </a:extLst>
            </p:cNvPr>
            <p:cNvGrpSpPr/>
            <p:nvPr/>
          </p:nvGrpSpPr>
          <p:grpSpPr>
            <a:xfrm>
              <a:off x="6466143" y="4746797"/>
              <a:ext cx="875863" cy="272550"/>
              <a:chOff x="8314260" y="3933002"/>
              <a:chExt cx="875863" cy="272550"/>
            </a:xfrm>
          </p:grpSpPr>
          <p:grpSp>
            <p:nvGrpSpPr>
              <p:cNvPr id="105" name="Grupo 77">
                <a:extLst>
                  <a:ext uri="{FF2B5EF4-FFF2-40B4-BE49-F238E27FC236}">
                    <a16:creationId xmlns:a16="http://schemas.microsoft.com/office/drawing/2014/main" id="{438F5611-1E91-4DB6-A9FC-E2594723B23A}"/>
                  </a:ext>
                </a:extLst>
              </p:cNvPr>
              <p:cNvGrpSpPr>
                <a:grpSpLocks noChangeAspect="1"/>
              </p:cNvGrpSpPr>
              <p:nvPr/>
            </p:nvGrpSpPr>
            <p:grpSpPr>
              <a:xfrm flipH="1" flipV="1">
                <a:off x="8314260" y="3933002"/>
                <a:ext cx="250995" cy="272550"/>
                <a:chOff x="1559998" y="1104944"/>
                <a:chExt cx="4726443" cy="5132344"/>
              </a:xfrm>
            </p:grpSpPr>
            <p:sp>
              <p:nvSpPr>
                <p:cNvPr id="114" name="Forma livre 78">
                  <a:extLst>
                    <a:ext uri="{FF2B5EF4-FFF2-40B4-BE49-F238E27FC236}">
                      <a16:creationId xmlns:a16="http://schemas.microsoft.com/office/drawing/2014/main" id="{3FBE1755-4FA3-4243-B0DB-FBBBA89BB4CA}"/>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15" name="Forma livre 79">
                  <a:extLst>
                    <a:ext uri="{FF2B5EF4-FFF2-40B4-BE49-F238E27FC236}">
                      <a16:creationId xmlns:a16="http://schemas.microsoft.com/office/drawing/2014/main" id="{41B4258A-F1EC-4AFD-8FFD-73B22A565ECD}"/>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16" name="Forma livre 80">
                  <a:extLst>
                    <a:ext uri="{FF2B5EF4-FFF2-40B4-BE49-F238E27FC236}">
                      <a16:creationId xmlns:a16="http://schemas.microsoft.com/office/drawing/2014/main" id="{5938D4A6-CC24-420E-A748-D2A95E2E3158}"/>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6" name="Grupo 77">
                <a:extLst>
                  <a:ext uri="{FF2B5EF4-FFF2-40B4-BE49-F238E27FC236}">
                    <a16:creationId xmlns:a16="http://schemas.microsoft.com/office/drawing/2014/main" id="{2A6B407B-D4C1-4B78-AEB2-FA70FB8B400E}"/>
                  </a:ext>
                </a:extLst>
              </p:cNvPr>
              <p:cNvGrpSpPr>
                <a:grpSpLocks noChangeAspect="1"/>
              </p:cNvGrpSpPr>
              <p:nvPr/>
            </p:nvGrpSpPr>
            <p:grpSpPr>
              <a:xfrm flipH="1" flipV="1">
                <a:off x="8626694" y="3933002"/>
                <a:ext cx="250995" cy="272550"/>
                <a:chOff x="1559998" y="1104944"/>
                <a:chExt cx="4726443" cy="5132344"/>
              </a:xfrm>
            </p:grpSpPr>
            <p:sp>
              <p:nvSpPr>
                <p:cNvPr id="111" name="Forma livre 78">
                  <a:extLst>
                    <a:ext uri="{FF2B5EF4-FFF2-40B4-BE49-F238E27FC236}">
                      <a16:creationId xmlns:a16="http://schemas.microsoft.com/office/drawing/2014/main" id="{10571906-5300-423F-ADCF-6260F68F35A8}"/>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12" name="Forma livre 79">
                  <a:extLst>
                    <a:ext uri="{FF2B5EF4-FFF2-40B4-BE49-F238E27FC236}">
                      <a16:creationId xmlns:a16="http://schemas.microsoft.com/office/drawing/2014/main" id="{89084D59-8888-4F87-8F1D-A044FF9D2FBB}"/>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13" name="Forma livre 80">
                  <a:extLst>
                    <a:ext uri="{FF2B5EF4-FFF2-40B4-BE49-F238E27FC236}">
                      <a16:creationId xmlns:a16="http://schemas.microsoft.com/office/drawing/2014/main" id="{7E1D9544-9D0F-42BA-8F6A-A994140DA31B}"/>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7" name="Grupo 77">
                <a:extLst>
                  <a:ext uri="{FF2B5EF4-FFF2-40B4-BE49-F238E27FC236}">
                    <a16:creationId xmlns:a16="http://schemas.microsoft.com/office/drawing/2014/main" id="{47C79779-4747-4324-922A-EAE45483151D}"/>
                  </a:ext>
                </a:extLst>
              </p:cNvPr>
              <p:cNvGrpSpPr>
                <a:grpSpLocks noChangeAspect="1"/>
              </p:cNvGrpSpPr>
              <p:nvPr/>
            </p:nvGrpSpPr>
            <p:grpSpPr>
              <a:xfrm flipH="1" flipV="1">
                <a:off x="8939128" y="3933002"/>
                <a:ext cx="250995" cy="272550"/>
                <a:chOff x="1559998" y="1104944"/>
                <a:chExt cx="4726443" cy="5132344"/>
              </a:xfrm>
            </p:grpSpPr>
            <p:sp>
              <p:nvSpPr>
                <p:cNvPr id="108" name="Forma livre 78">
                  <a:extLst>
                    <a:ext uri="{FF2B5EF4-FFF2-40B4-BE49-F238E27FC236}">
                      <a16:creationId xmlns:a16="http://schemas.microsoft.com/office/drawing/2014/main" id="{C50FB51E-34DD-4EEB-8F35-8AF11E4A3C9A}"/>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09" name="Forma livre 79">
                  <a:extLst>
                    <a:ext uri="{FF2B5EF4-FFF2-40B4-BE49-F238E27FC236}">
                      <a16:creationId xmlns:a16="http://schemas.microsoft.com/office/drawing/2014/main" id="{FBC7FD98-07D0-47F2-B97E-FA49B999C590}"/>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10" name="Forma livre 80">
                  <a:extLst>
                    <a:ext uri="{FF2B5EF4-FFF2-40B4-BE49-F238E27FC236}">
                      <a16:creationId xmlns:a16="http://schemas.microsoft.com/office/drawing/2014/main" id="{A2C491A3-32E2-425A-BA03-C89E0EFC9DE0}"/>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7" name="Agrupar 116">
              <a:extLst>
                <a:ext uri="{FF2B5EF4-FFF2-40B4-BE49-F238E27FC236}">
                  <a16:creationId xmlns:a16="http://schemas.microsoft.com/office/drawing/2014/main" id="{8C695E2C-BE69-45D9-B61D-E6DCDEBED55B}"/>
                </a:ext>
              </a:extLst>
            </p:cNvPr>
            <p:cNvGrpSpPr/>
            <p:nvPr/>
          </p:nvGrpSpPr>
          <p:grpSpPr>
            <a:xfrm>
              <a:off x="4510028" y="4746797"/>
              <a:ext cx="875863" cy="272550"/>
              <a:chOff x="8314260" y="3933002"/>
              <a:chExt cx="875863" cy="272550"/>
            </a:xfrm>
          </p:grpSpPr>
          <p:grpSp>
            <p:nvGrpSpPr>
              <p:cNvPr id="118" name="Grupo 77">
                <a:extLst>
                  <a:ext uri="{FF2B5EF4-FFF2-40B4-BE49-F238E27FC236}">
                    <a16:creationId xmlns:a16="http://schemas.microsoft.com/office/drawing/2014/main" id="{4A3750C8-BC30-4EB8-A605-134AA944F731}"/>
                  </a:ext>
                </a:extLst>
              </p:cNvPr>
              <p:cNvGrpSpPr>
                <a:grpSpLocks noChangeAspect="1"/>
              </p:cNvGrpSpPr>
              <p:nvPr/>
            </p:nvGrpSpPr>
            <p:grpSpPr>
              <a:xfrm flipH="1" flipV="1">
                <a:off x="8314260" y="3933002"/>
                <a:ext cx="250995" cy="272550"/>
                <a:chOff x="1559998" y="1104944"/>
                <a:chExt cx="4726443" cy="5132344"/>
              </a:xfrm>
            </p:grpSpPr>
            <p:sp>
              <p:nvSpPr>
                <p:cNvPr id="127" name="Forma livre 78">
                  <a:extLst>
                    <a:ext uri="{FF2B5EF4-FFF2-40B4-BE49-F238E27FC236}">
                      <a16:creationId xmlns:a16="http://schemas.microsoft.com/office/drawing/2014/main" id="{9AC8F26F-B39B-4E8F-9C17-07A729D41846}"/>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28" name="Forma livre 79">
                  <a:extLst>
                    <a:ext uri="{FF2B5EF4-FFF2-40B4-BE49-F238E27FC236}">
                      <a16:creationId xmlns:a16="http://schemas.microsoft.com/office/drawing/2014/main" id="{D203AF4F-221E-4E2F-8581-9C46F42C79B1}"/>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29" name="Forma livre 80">
                  <a:extLst>
                    <a:ext uri="{FF2B5EF4-FFF2-40B4-BE49-F238E27FC236}">
                      <a16:creationId xmlns:a16="http://schemas.microsoft.com/office/drawing/2014/main" id="{FF643C14-6532-4088-B71E-3D28E3DE76F5}"/>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19" name="Grupo 77">
                <a:extLst>
                  <a:ext uri="{FF2B5EF4-FFF2-40B4-BE49-F238E27FC236}">
                    <a16:creationId xmlns:a16="http://schemas.microsoft.com/office/drawing/2014/main" id="{346AC737-D39A-4BB6-82DC-56B7317F0A20}"/>
                  </a:ext>
                </a:extLst>
              </p:cNvPr>
              <p:cNvGrpSpPr>
                <a:grpSpLocks noChangeAspect="1"/>
              </p:cNvGrpSpPr>
              <p:nvPr/>
            </p:nvGrpSpPr>
            <p:grpSpPr>
              <a:xfrm flipH="1" flipV="1">
                <a:off x="8626694" y="3933002"/>
                <a:ext cx="250995" cy="272550"/>
                <a:chOff x="1559998" y="1104944"/>
                <a:chExt cx="4726443" cy="5132344"/>
              </a:xfrm>
            </p:grpSpPr>
            <p:sp>
              <p:nvSpPr>
                <p:cNvPr id="124" name="Forma livre 78">
                  <a:extLst>
                    <a:ext uri="{FF2B5EF4-FFF2-40B4-BE49-F238E27FC236}">
                      <a16:creationId xmlns:a16="http://schemas.microsoft.com/office/drawing/2014/main" id="{EB35023A-6233-4960-9BC6-CE7AC1CF46E0}"/>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25" name="Forma livre 79">
                  <a:extLst>
                    <a:ext uri="{FF2B5EF4-FFF2-40B4-BE49-F238E27FC236}">
                      <a16:creationId xmlns:a16="http://schemas.microsoft.com/office/drawing/2014/main" id="{086E1893-8DDB-4316-99EB-46EAB37DF79F}"/>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26" name="Forma livre 80">
                  <a:extLst>
                    <a:ext uri="{FF2B5EF4-FFF2-40B4-BE49-F238E27FC236}">
                      <a16:creationId xmlns:a16="http://schemas.microsoft.com/office/drawing/2014/main" id="{1AE07913-2C23-45B5-8BF9-914C83EC73AC}"/>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20" name="Grupo 77">
                <a:extLst>
                  <a:ext uri="{FF2B5EF4-FFF2-40B4-BE49-F238E27FC236}">
                    <a16:creationId xmlns:a16="http://schemas.microsoft.com/office/drawing/2014/main" id="{426E07E1-B515-45FD-AA57-3B63117F01C2}"/>
                  </a:ext>
                </a:extLst>
              </p:cNvPr>
              <p:cNvGrpSpPr>
                <a:grpSpLocks noChangeAspect="1"/>
              </p:cNvGrpSpPr>
              <p:nvPr/>
            </p:nvGrpSpPr>
            <p:grpSpPr>
              <a:xfrm flipH="1" flipV="1">
                <a:off x="8939128" y="3933002"/>
                <a:ext cx="250995" cy="272550"/>
                <a:chOff x="1559998" y="1104944"/>
                <a:chExt cx="4726443" cy="5132344"/>
              </a:xfrm>
            </p:grpSpPr>
            <p:sp>
              <p:nvSpPr>
                <p:cNvPr id="121" name="Forma livre 78">
                  <a:extLst>
                    <a:ext uri="{FF2B5EF4-FFF2-40B4-BE49-F238E27FC236}">
                      <a16:creationId xmlns:a16="http://schemas.microsoft.com/office/drawing/2014/main" id="{871D5D48-AFA1-40B7-92C6-D682DBD1B082}"/>
                    </a:ext>
                  </a:extLst>
                </p:cNvPr>
                <p:cNvSpPr/>
                <p:nvPr/>
              </p:nvSpPr>
              <p:spPr>
                <a:xfrm>
                  <a:off x="2569030" y="1104944"/>
                  <a:ext cx="1604585" cy="5132344"/>
                </a:xfrm>
                <a:custGeom>
                  <a:avLst/>
                  <a:gdLst>
                    <a:gd name="connsiteX0" fmla="*/ 751024 w 1604585"/>
                    <a:gd name="connsiteY0" fmla="*/ 0 h 5132344"/>
                    <a:gd name="connsiteX1" fmla="*/ 1517727 w 1604585"/>
                    <a:gd name="connsiteY1" fmla="*/ 0 h 5132344"/>
                    <a:gd name="connsiteX2" fmla="*/ 1455233 w 1604585"/>
                    <a:gd name="connsiteY2" fmla="*/ 647777 h 5132344"/>
                    <a:gd name="connsiteX3" fmla="*/ 1397732 w 1604585"/>
                    <a:gd name="connsiteY3" fmla="*/ 2168028 h 5132344"/>
                    <a:gd name="connsiteX4" fmla="*/ 1569473 w 1604585"/>
                    <a:gd name="connsiteY4" fmla="*/ 4761690 h 5132344"/>
                    <a:gd name="connsiteX5" fmla="*/ 1604585 w 1604585"/>
                    <a:gd name="connsiteY5" fmla="*/ 4999031 h 5132344"/>
                    <a:gd name="connsiteX6" fmla="*/ 1549329 w 1604585"/>
                    <a:gd name="connsiteY6" fmla="*/ 5054410 h 5132344"/>
                    <a:gd name="connsiteX7" fmla="*/ 1361771 w 1604585"/>
                    <a:gd name="connsiteY7" fmla="*/ 5132344 h 5132344"/>
                    <a:gd name="connsiteX8" fmla="*/ 1354179 w 1604585"/>
                    <a:gd name="connsiteY8" fmla="*/ 5129212 h 5132344"/>
                    <a:gd name="connsiteX9" fmla="*/ 1346609 w 1604585"/>
                    <a:gd name="connsiteY9" fmla="*/ 5132337 h 5132344"/>
                    <a:gd name="connsiteX10" fmla="*/ 1159059 w 1604585"/>
                    <a:gd name="connsiteY10" fmla="*/ 5054402 h 5132344"/>
                    <a:gd name="connsiteX11" fmla="*/ 509561 w 1604585"/>
                    <a:gd name="connsiteY11" fmla="*/ 4403450 h 5132344"/>
                    <a:gd name="connsiteX12" fmla="*/ 483368 w 1604585"/>
                    <a:gd name="connsiteY12" fmla="*/ 4355041 h 5132344"/>
                    <a:gd name="connsiteX13" fmla="*/ 0 w 1604585"/>
                    <a:gd name="connsiteY13" fmla="*/ 2168028 h 5132344"/>
                    <a:gd name="connsiteX14" fmla="*/ 14612 w 1604585"/>
                    <a:gd name="connsiteY14" fmla="*/ 1768090 h 5132344"/>
                    <a:gd name="connsiteX15" fmla="*/ 15793 w 1604585"/>
                    <a:gd name="connsiteY15" fmla="*/ 1757398 h 5132344"/>
                    <a:gd name="connsiteX16" fmla="*/ 58693 w 1604585"/>
                    <a:gd name="connsiteY16" fmla="*/ 1761558 h 5132344"/>
                    <a:gd name="connsiteX17" fmla="*/ 195567 w 1604585"/>
                    <a:gd name="connsiteY17" fmla="*/ 1834579 h 5132344"/>
                    <a:gd name="connsiteX18" fmla="*/ 458738 w 1604585"/>
                    <a:gd name="connsiteY18" fmla="*/ 2098339 h 5132344"/>
                    <a:gd name="connsiteX19" fmla="*/ 458738 w 1604585"/>
                    <a:gd name="connsiteY19" fmla="*/ 292286 h 5132344"/>
                    <a:gd name="connsiteX20" fmla="*/ 751024 w 1604585"/>
                    <a:gd name="connsiteY20" fmla="*/ 0 h 513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585" h="5132344">
                      <a:moveTo>
                        <a:pt x="751024" y="0"/>
                      </a:moveTo>
                      <a:lnTo>
                        <a:pt x="1517727" y="0"/>
                      </a:lnTo>
                      <a:lnTo>
                        <a:pt x="1455233" y="647777"/>
                      </a:lnTo>
                      <a:cubicBezTo>
                        <a:pt x="1417532" y="1138832"/>
                        <a:pt x="1397732" y="1647267"/>
                        <a:pt x="1397732" y="2168028"/>
                      </a:cubicBezTo>
                      <a:cubicBezTo>
                        <a:pt x="1397732" y="3079359"/>
                        <a:pt x="1458368" y="3952945"/>
                        <a:pt x="1569473" y="4761690"/>
                      </a:cubicBezTo>
                      <a:lnTo>
                        <a:pt x="1604585" y="4999031"/>
                      </a:lnTo>
                      <a:lnTo>
                        <a:pt x="1549329" y="5054410"/>
                      </a:lnTo>
                      <a:cubicBezTo>
                        <a:pt x="1497569" y="5106287"/>
                        <a:pt x="1429681" y="5132271"/>
                        <a:pt x="1361771" y="5132344"/>
                      </a:cubicBezTo>
                      <a:lnTo>
                        <a:pt x="1354179" y="5129212"/>
                      </a:lnTo>
                      <a:lnTo>
                        <a:pt x="1346609" y="5132337"/>
                      </a:lnTo>
                      <a:cubicBezTo>
                        <a:pt x="1278699" y="5132263"/>
                        <a:pt x="1210811" y="5106280"/>
                        <a:pt x="1159059" y="5054402"/>
                      </a:cubicBezTo>
                      <a:lnTo>
                        <a:pt x="509561" y="4403450"/>
                      </a:lnTo>
                      <a:lnTo>
                        <a:pt x="483368" y="4355041"/>
                      </a:lnTo>
                      <a:cubicBezTo>
                        <a:pt x="178195" y="3730746"/>
                        <a:pt x="0" y="2978147"/>
                        <a:pt x="0" y="2168028"/>
                      </a:cubicBezTo>
                      <a:cubicBezTo>
                        <a:pt x="0" y="2033008"/>
                        <a:pt x="4950" y="1899586"/>
                        <a:pt x="14612" y="1768090"/>
                      </a:cubicBezTo>
                      <a:lnTo>
                        <a:pt x="15793" y="1757398"/>
                      </a:lnTo>
                      <a:lnTo>
                        <a:pt x="58693" y="1761558"/>
                      </a:lnTo>
                      <a:cubicBezTo>
                        <a:pt x="108862" y="1771331"/>
                        <a:pt x="156750" y="1795674"/>
                        <a:pt x="195567" y="1834579"/>
                      </a:cubicBezTo>
                      <a:lnTo>
                        <a:pt x="458738" y="2098339"/>
                      </a:lnTo>
                      <a:lnTo>
                        <a:pt x="458738" y="292286"/>
                      </a:lnTo>
                      <a:cubicBezTo>
                        <a:pt x="458738" y="130859"/>
                        <a:pt x="589597" y="0"/>
                        <a:pt x="751024" y="0"/>
                      </a:cubicBezTo>
                      <a:close/>
                    </a:path>
                  </a:pathLst>
                </a:custGeom>
                <a:solidFill>
                  <a:srgbClr val="47CE6D"/>
                </a:solidFill>
                <a:ln w="3175">
                  <a:solidFill>
                    <a:srgbClr val="47CE6D"/>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22" name="Forma livre 79">
                  <a:extLst>
                    <a:ext uri="{FF2B5EF4-FFF2-40B4-BE49-F238E27FC236}">
                      <a16:creationId xmlns:a16="http://schemas.microsoft.com/office/drawing/2014/main" id="{DAF255E0-147E-48E3-8C3B-7325752AD240}"/>
                    </a:ext>
                  </a:extLst>
                </p:cNvPr>
                <p:cNvSpPr/>
                <p:nvPr/>
              </p:nvSpPr>
              <p:spPr>
                <a:xfrm>
                  <a:off x="3966762" y="1104945"/>
                  <a:ext cx="2319679" cy="4999031"/>
                </a:xfrm>
                <a:custGeom>
                  <a:avLst/>
                  <a:gdLst>
                    <a:gd name="connsiteX0" fmla="*/ 119995 w 2319679"/>
                    <a:gd name="connsiteY0" fmla="*/ 0 h 4999031"/>
                    <a:gd name="connsiteX1" fmla="*/ 522393 w 2319679"/>
                    <a:gd name="connsiteY1" fmla="*/ 0 h 4999031"/>
                    <a:gd name="connsiteX2" fmla="*/ 814679 w 2319679"/>
                    <a:gd name="connsiteY2" fmla="*/ 292286 h 4999031"/>
                    <a:gd name="connsiteX3" fmla="*/ 814679 w 2319679"/>
                    <a:gd name="connsiteY3" fmla="*/ 2135659 h 4999031"/>
                    <a:gd name="connsiteX4" fmla="*/ 1115081 w 2319679"/>
                    <a:gd name="connsiteY4" fmla="*/ 1834587 h 4999031"/>
                    <a:gd name="connsiteX5" fmla="*/ 1490366 w 2319679"/>
                    <a:gd name="connsiteY5" fmla="*/ 1834166 h 4999031"/>
                    <a:gd name="connsiteX6" fmla="*/ 2241747 w 2319679"/>
                    <a:gd name="connsiteY6" fmla="*/ 2583866 h 4999031"/>
                    <a:gd name="connsiteX7" fmla="*/ 2242167 w 2319679"/>
                    <a:gd name="connsiteY7" fmla="*/ 2959151 h 4999031"/>
                    <a:gd name="connsiteX8" fmla="*/ 206853 w 2319679"/>
                    <a:gd name="connsiteY8" fmla="*/ 4999031 h 4999031"/>
                    <a:gd name="connsiteX9" fmla="*/ 171741 w 2319679"/>
                    <a:gd name="connsiteY9" fmla="*/ 4761690 h 4999031"/>
                    <a:gd name="connsiteX10" fmla="*/ 0 w 2319679"/>
                    <a:gd name="connsiteY10" fmla="*/ 2168028 h 4999031"/>
                    <a:gd name="connsiteX11" fmla="*/ 57501 w 2319679"/>
                    <a:gd name="connsiteY11" fmla="*/ 647777 h 4999031"/>
                    <a:gd name="connsiteX12" fmla="*/ 119995 w 2319679"/>
                    <a:gd name="connsiteY12" fmla="*/ 0 h 49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679" h="4999031">
                      <a:moveTo>
                        <a:pt x="119995" y="0"/>
                      </a:moveTo>
                      <a:lnTo>
                        <a:pt x="522393" y="0"/>
                      </a:lnTo>
                      <a:cubicBezTo>
                        <a:pt x="683820" y="0"/>
                        <a:pt x="814679" y="130859"/>
                        <a:pt x="814679" y="292286"/>
                      </a:cubicBezTo>
                      <a:lnTo>
                        <a:pt x="814679" y="2135659"/>
                      </a:lnTo>
                      <a:lnTo>
                        <a:pt x="1115081" y="1834587"/>
                      </a:lnTo>
                      <a:cubicBezTo>
                        <a:pt x="1218594" y="1730838"/>
                        <a:pt x="1386610" y="1730647"/>
                        <a:pt x="1490366" y="1834166"/>
                      </a:cubicBezTo>
                      <a:lnTo>
                        <a:pt x="2241747" y="2583866"/>
                      </a:lnTo>
                      <a:cubicBezTo>
                        <a:pt x="2345495" y="2687379"/>
                        <a:pt x="2345679" y="2855403"/>
                        <a:pt x="2242167" y="2959151"/>
                      </a:cubicBezTo>
                      <a:lnTo>
                        <a:pt x="206853" y="4999031"/>
                      </a:lnTo>
                      <a:lnTo>
                        <a:pt x="171741" y="4761690"/>
                      </a:lnTo>
                      <a:cubicBezTo>
                        <a:pt x="60636" y="3952945"/>
                        <a:pt x="0" y="3079359"/>
                        <a:pt x="0" y="2168028"/>
                      </a:cubicBezTo>
                      <a:cubicBezTo>
                        <a:pt x="0" y="1647267"/>
                        <a:pt x="19800" y="1138832"/>
                        <a:pt x="57501" y="647777"/>
                      </a:cubicBezTo>
                      <a:lnTo>
                        <a:pt x="119995" y="0"/>
                      </a:lnTo>
                      <a:close/>
                    </a:path>
                  </a:pathLst>
                </a:custGeom>
                <a:solidFill>
                  <a:srgbClr val="87DFA0"/>
                </a:solidFill>
                <a:ln w="3175">
                  <a:solidFill>
                    <a:srgbClr val="87DFA0"/>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23" name="Forma livre 80">
                  <a:extLst>
                    <a:ext uri="{FF2B5EF4-FFF2-40B4-BE49-F238E27FC236}">
                      <a16:creationId xmlns:a16="http://schemas.microsoft.com/office/drawing/2014/main" id="{BC0C296B-2815-446E-A347-03A5773A85E0}"/>
                    </a:ext>
                  </a:extLst>
                </p:cNvPr>
                <p:cNvSpPr/>
                <p:nvPr/>
              </p:nvSpPr>
              <p:spPr>
                <a:xfrm>
                  <a:off x="1559998" y="2861588"/>
                  <a:ext cx="1518592" cy="2646807"/>
                </a:xfrm>
                <a:custGeom>
                  <a:avLst/>
                  <a:gdLst>
                    <a:gd name="connsiteX0" fmla="*/ 1017047 w 1518592"/>
                    <a:gd name="connsiteY0" fmla="*/ 1 h 2646807"/>
                    <a:gd name="connsiteX1" fmla="*/ 1024824 w 1518592"/>
                    <a:gd name="connsiteY1" fmla="*/ 755 h 2646807"/>
                    <a:gd name="connsiteX2" fmla="*/ 1023643 w 1518592"/>
                    <a:gd name="connsiteY2" fmla="*/ 11447 h 2646807"/>
                    <a:gd name="connsiteX3" fmla="*/ 1009031 w 1518592"/>
                    <a:gd name="connsiteY3" fmla="*/ 411385 h 2646807"/>
                    <a:gd name="connsiteX4" fmla="*/ 1492399 w 1518592"/>
                    <a:gd name="connsiteY4" fmla="*/ 2598398 h 2646807"/>
                    <a:gd name="connsiteX5" fmla="*/ 1518592 w 1518592"/>
                    <a:gd name="connsiteY5" fmla="*/ 2646807 h 2646807"/>
                    <a:gd name="connsiteX6" fmla="*/ 77512 w 1518592"/>
                    <a:gd name="connsiteY6" fmla="*/ 1202501 h 2646807"/>
                    <a:gd name="connsiteX7" fmla="*/ 77932 w 1518592"/>
                    <a:gd name="connsiteY7" fmla="*/ 827216 h 2646807"/>
                    <a:gd name="connsiteX8" fmla="*/ 829313 w 1518592"/>
                    <a:gd name="connsiteY8" fmla="*/ 77516 h 2646807"/>
                    <a:gd name="connsiteX9" fmla="*/ 1017047 w 1518592"/>
                    <a:gd name="connsiteY9" fmla="*/ 1 h 26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592" h="2646807">
                      <a:moveTo>
                        <a:pt x="1017047" y="1"/>
                      </a:moveTo>
                      <a:lnTo>
                        <a:pt x="1024824" y="755"/>
                      </a:lnTo>
                      <a:lnTo>
                        <a:pt x="1023643" y="11447"/>
                      </a:lnTo>
                      <a:cubicBezTo>
                        <a:pt x="1013981" y="142943"/>
                        <a:pt x="1009031" y="276365"/>
                        <a:pt x="1009031" y="411385"/>
                      </a:cubicBezTo>
                      <a:cubicBezTo>
                        <a:pt x="1009031" y="1221504"/>
                        <a:pt x="1187226" y="1974103"/>
                        <a:pt x="1492399" y="2598398"/>
                      </a:cubicBezTo>
                      <a:lnTo>
                        <a:pt x="1518592" y="2646807"/>
                      </a:lnTo>
                      <a:lnTo>
                        <a:pt x="77512" y="1202501"/>
                      </a:lnTo>
                      <a:cubicBezTo>
                        <a:pt x="-26000" y="1098753"/>
                        <a:pt x="-25816" y="930728"/>
                        <a:pt x="77932" y="827216"/>
                      </a:cubicBezTo>
                      <a:lnTo>
                        <a:pt x="829313" y="77516"/>
                      </a:lnTo>
                      <a:cubicBezTo>
                        <a:pt x="881191" y="25756"/>
                        <a:pt x="949134" y="-76"/>
                        <a:pt x="1017047" y="1"/>
                      </a:cubicBezTo>
                      <a:close/>
                    </a:path>
                  </a:pathLst>
                </a:custGeom>
                <a:solidFill>
                  <a:srgbClr val="1DC24B"/>
                </a:solidFill>
                <a:ln w="3175">
                  <a:solidFill>
                    <a:srgbClr val="1DC24B"/>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44000" indent="-144000">
                    <a:spcAft>
                      <a:spcPts val="300"/>
                    </a:spcAft>
                    <a:buFont typeface="Arial" pitchFamily="34" charset="0"/>
                    <a:buChar char="•"/>
                  </a:pPr>
                  <a:endParaRPr lang="pt-BR" sz="1200" dirty="0">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30" name="Agrupar 129">
            <a:extLst>
              <a:ext uri="{FF2B5EF4-FFF2-40B4-BE49-F238E27FC236}">
                <a16:creationId xmlns:a16="http://schemas.microsoft.com/office/drawing/2014/main" id="{AF52338E-CE5B-4DDC-83DA-73670BA4DD9C}"/>
              </a:ext>
            </a:extLst>
          </p:cNvPr>
          <p:cNvGrpSpPr/>
          <p:nvPr/>
        </p:nvGrpSpPr>
        <p:grpSpPr>
          <a:xfrm>
            <a:off x="380032" y="5386184"/>
            <a:ext cx="9144347" cy="540000"/>
            <a:chOff x="186029" y="2986728"/>
            <a:chExt cx="9563416" cy="540000"/>
          </a:xfrm>
        </p:grpSpPr>
        <p:sp>
          <p:nvSpPr>
            <p:cNvPr id="131" name="Retângulo 130">
              <a:extLst>
                <a:ext uri="{FF2B5EF4-FFF2-40B4-BE49-F238E27FC236}">
                  <a16:creationId xmlns:a16="http://schemas.microsoft.com/office/drawing/2014/main" id="{C1086442-F453-4581-B2C1-6879151B0118}"/>
                </a:ext>
              </a:extLst>
            </p:cNvPr>
            <p:cNvSpPr/>
            <p:nvPr/>
          </p:nvSpPr>
          <p:spPr>
            <a:xfrm>
              <a:off x="186029" y="2986728"/>
              <a:ext cx="9563416" cy="540000"/>
            </a:xfrm>
            <a:prstGeom prst="rect">
              <a:avLst/>
            </a:prstGeom>
            <a:solidFill>
              <a:srgbClr val="E6E7C8"/>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300"/>
                </a:spcAft>
              </a:pPr>
              <a:r>
                <a:rPr lang="pt-BR" sz="1200" b="1" dirty="0">
                  <a:latin typeface="Tahoma" panose="020B0604030504040204" pitchFamily="34" charset="0"/>
                  <a:ea typeface="Tahoma" panose="020B0604030504040204" pitchFamily="34" charset="0"/>
                  <a:cs typeface="Tahoma" panose="020B0604030504040204" pitchFamily="34" charset="0"/>
                </a:rPr>
                <a:t>Alianças</a:t>
              </a:r>
            </a:p>
          </p:txBody>
        </p:sp>
        <p:sp>
          <p:nvSpPr>
            <p:cNvPr id="132" name="Retângulo 131">
              <a:extLst>
                <a:ext uri="{FF2B5EF4-FFF2-40B4-BE49-F238E27FC236}">
                  <a16:creationId xmlns:a16="http://schemas.microsoft.com/office/drawing/2014/main" id="{53DCE382-738D-4ED4-9338-1758340D579E}"/>
                </a:ext>
              </a:extLst>
            </p:cNvPr>
            <p:cNvSpPr/>
            <p:nvPr/>
          </p:nvSpPr>
          <p:spPr>
            <a:xfrm>
              <a:off x="4058709"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latin typeface="Tahoma" panose="020B0604030504040204" pitchFamily="34" charset="0"/>
                  <a:ea typeface="Tahoma" panose="020B0604030504040204" pitchFamily="34" charset="0"/>
                  <a:cs typeface="Tahoma" panose="020B0604030504040204" pitchFamily="34" charset="0"/>
                </a:rPr>
                <a:t>Desaparecem</a:t>
              </a:r>
              <a:endPar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3" name="Retângulo 132">
              <a:extLst>
                <a:ext uri="{FF2B5EF4-FFF2-40B4-BE49-F238E27FC236}">
                  <a16:creationId xmlns:a16="http://schemas.microsoft.com/office/drawing/2014/main" id="{F889F7F7-916A-4056-83EF-33FAD90540F0}"/>
                </a:ext>
              </a:extLst>
            </p:cNvPr>
            <p:cNvSpPr/>
            <p:nvPr/>
          </p:nvSpPr>
          <p:spPr>
            <a:xfrm>
              <a:off x="6040075"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34" name="Retângulo 133">
              <a:extLst>
                <a:ext uri="{FF2B5EF4-FFF2-40B4-BE49-F238E27FC236}">
                  <a16:creationId xmlns:a16="http://schemas.microsoft.com/office/drawing/2014/main" id="{0CA2A45E-7070-44FB-AEAF-40C324286280}"/>
                </a:ext>
              </a:extLst>
            </p:cNvPr>
            <p:cNvSpPr/>
            <p:nvPr/>
          </p:nvSpPr>
          <p:spPr>
            <a:xfrm>
              <a:off x="8021440"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Importantes e expandem escopo</a:t>
              </a:r>
            </a:p>
          </p:txBody>
        </p:sp>
        <p:sp>
          <p:nvSpPr>
            <p:cNvPr id="135" name="Retângulo 134">
              <a:extLst>
                <a:ext uri="{FF2B5EF4-FFF2-40B4-BE49-F238E27FC236}">
                  <a16:creationId xmlns:a16="http://schemas.microsoft.com/office/drawing/2014/main" id="{D065AAA7-6D6F-48DD-BBC8-F97C505BA321}"/>
                </a:ext>
              </a:extLst>
            </p:cNvPr>
            <p:cNvSpPr/>
            <p:nvPr/>
          </p:nvSpPr>
          <p:spPr>
            <a:xfrm>
              <a:off x="2077343" y="2986728"/>
              <a:ext cx="1728000" cy="54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chemeClr val="tx1"/>
                  </a:solidFill>
                  <a:latin typeface="Tahoma" panose="020B0604030504040204" pitchFamily="34" charset="0"/>
                  <a:ea typeface="Tahoma" panose="020B0604030504040204" pitchFamily="34" charset="0"/>
                  <a:cs typeface="Tahoma" panose="020B0604030504040204" pitchFamily="34" charset="0"/>
                </a:rPr>
                <a:t>Perdem importância</a:t>
              </a:r>
            </a:p>
          </p:txBody>
        </p:sp>
      </p:grpSp>
      <p:sp>
        <p:nvSpPr>
          <p:cNvPr id="32" name="Retângulo 31">
            <a:extLst>
              <a:ext uri="{FF2B5EF4-FFF2-40B4-BE49-F238E27FC236}">
                <a16:creationId xmlns:a16="http://schemas.microsoft.com/office/drawing/2014/main" id="{65D9F2BD-6A67-40A5-88CD-8261CFD0B1EC}"/>
              </a:ext>
            </a:extLst>
          </p:cNvPr>
          <p:cNvSpPr/>
          <p:nvPr/>
        </p:nvSpPr>
        <p:spPr>
          <a:xfrm>
            <a:off x="7872096" y="4709789"/>
            <a:ext cx="1652279" cy="1216395"/>
          </a:xfrm>
          <a:prstGeom prst="rect">
            <a:avLst/>
          </a:prstGeom>
          <a:noFill/>
          <a:ln>
            <a:solidFill>
              <a:srgbClr val="FF8900"/>
            </a:solidFill>
            <a:prstDash val="dash"/>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92075" indent="-92075" algn="l">
              <a:spcAft>
                <a:spcPts val="300"/>
              </a:spcAft>
              <a:buFont typeface="Arial" pitchFamily="34" charset="0"/>
              <a:buChar char="•"/>
            </a:pPr>
            <a:endParaRPr lang="pt-BR" sz="1300" dirty="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2252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34026-2807-4184-9C83-2A1BB0260047}"/>
              </a:ext>
            </a:extLst>
          </p:cNvPr>
          <p:cNvSpPr>
            <a:spLocks noGrp="1"/>
          </p:cNvSpPr>
          <p:nvPr>
            <p:ph type="title"/>
          </p:nvPr>
        </p:nvSpPr>
        <p:spPr/>
        <p:txBody>
          <a:bodyPr/>
          <a:lstStyle/>
          <a:p>
            <a:r>
              <a:rPr lang="pt-BR" dirty="0"/>
              <a:t>...e outras previsões de </a:t>
            </a:r>
            <a:r>
              <a:rPr lang="pt-BR" i="1" dirty="0"/>
              <a:t>players</a:t>
            </a:r>
            <a:r>
              <a:rPr lang="pt-BR" dirty="0"/>
              <a:t> da indústria, consultorias e organizações internacionais também apontam na direção de consolidação crescente</a:t>
            </a:r>
          </a:p>
        </p:txBody>
      </p:sp>
      <p:sp>
        <p:nvSpPr>
          <p:cNvPr id="3" name="Espaço Reservado para Texto 2">
            <a:extLst>
              <a:ext uri="{FF2B5EF4-FFF2-40B4-BE49-F238E27FC236}">
                <a16:creationId xmlns:a16="http://schemas.microsoft.com/office/drawing/2014/main" id="{CCDC8F05-AF70-4253-81FC-04ADF74985D8}"/>
              </a:ext>
            </a:extLst>
          </p:cNvPr>
          <p:cNvSpPr>
            <a:spLocks noGrp="1"/>
          </p:cNvSpPr>
          <p:nvPr>
            <p:ph type="body" sz="quarter" idx="13"/>
          </p:nvPr>
        </p:nvSpPr>
        <p:spPr/>
        <p:txBody>
          <a:bodyPr/>
          <a:lstStyle/>
          <a:p>
            <a:r>
              <a:rPr lang="pt-BR" dirty="0">
                <a:solidFill>
                  <a:srgbClr val="313131"/>
                </a:solidFill>
              </a:rPr>
              <a:t>(1) Fonte: </a:t>
            </a:r>
            <a:r>
              <a:rPr lang="pt-BR" dirty="0">
                <a:solidFill>
                  <a:srgbClr val="313131"/>
                </a:solidFill>
                <a:hlinkClick r:id="rId2">
                  <a:extLst>
                    <a:ext uri="{A12FA001-AC4F-418D-AE19-62706E023703}">
                      <ahyp:hlinkClr xmlns:ahyp="http://schemas.microsoft.com/office/drawing/2018/hyperlinkcolor" val="tx"/>
                    </a:ext>
                  </a:extLst>
                </a:hlinkClick>
              </a:rPr>
              <a:t>https://www.ft.com/content/fa010740-7e91-11e7-9108-edda0bcbc928</a:t>
            </a:r>
            <a:r>
              <a:rPr lang="pt-BR" dirty="0">
                <a:solidFill>
                  <a:srgbClr val="313131"/>
                </a:solidFill>
              </a:rPr>
              <a:t>, acessado em 09/05/2109. (2) Fonte: </a:t>
            </a:r>
            <a:r>
              <a:rPr lang="pt-BR" dirty="0">
                <a:solidFill>
                  <a:srgbClr val="313131"/>
                </a:solidFill>
                <a:hlinkClick r:id="rId3">
                  <a:extLst>
                    <a:ext uri="{A12FA001-AC4F-418D-AE19-62706E023703}">
                      <ahyp:hlinkClr xmlns:ahyp="http://schemas.microsoft.com/office/drawing/2018/hyperlinkcolor" val="tx"/>
                    </a:ext>
                  </a:extLst>
                </a:hlinkClick>
              </a:rPr>
              <a:t>https://splash247.com/cma-cgm-seeking-acquisition-targets-after-ending-pursuit-of-hapag-lloyd/</a:t>
            </a:r>
            <a:r>
              <a:rPr lang="pt-BR" dirty="0">
                <a:solidFill>
                  <a:srgbClr val="313131"/>
                </a:solidFill>
              </a:rPr>
              <a:t>, acessado em 15/05/2019.</a:t>
            </a:r>
          </a:p>
        </p:txBody>
      </p:sp>
      <p:sp>
        <p:nvSpPr>
          <p:cNvPr id="4" name="CaixaDeTexto 3">
            <a:extLst>
              <a:ext uri="{FF2B5EF4-FFF2-40B4-BE49-F238E27FC236}">
                <a16:creationId xmlns:a16="http://schemas.microsoft.com/office/drawing/2014/main" id="{A74CD581-A419-459C-A6A7-3D56AC1A1868}"/>
              </a:ext>
            </a:extLst>
          </p:cNvPr>
          <p:cNvSpPr txBox="1"/>
          <p:nvPr/>
        </p:nvSpPr>
        <p:spPr>
          <a:xfrm>
            <a:off x="186030" y="3581524"/>
            <a:ext cx="4716000" cy="2556000"/>
          </a:xfrm>
          <a:prstGeom prst="rect">
            <a:avLst/>
          </a:prstGeom>
          <a:solidFill>
            <a:srgbClr val="F0F1DB">
              <a:alpha val="25000"/>
            </a:srgbClr>
          </a:solidFill>
          <a:ln>
            <a:solidFill>
              <a:srgbClr val="BEBE7C"/>
            </a:solidFill>
            <a:prstDash val="dash"/>
          </a:ln>
        </p:spPr>
        <p:txBody>
          <a:bodyPr wrap="square" lIns="90000" tIns="36000" rIns="90000" bIns="36000" rtlCol="0" anchor="t">
            <a:noAutofit/>
          </a:bodyPr>
          <a:lstStyle/>
          <a:p>
            <a:pPr>
              <a:spcBef>
                <a:spcPts val="600"/>
              </a:spcBef>
            </a:pPr>
            <a:r>
              <a:rPr lang="pt-BR" sz="1400" b="1" dirty="0">
                <a:solidFill>
                  <a:srgbClr val="01567E"/>
                </a:solidFill>
              </a:rPr>
              <a:t>Container </a:t>
            </a:r>
            <a:r>
              <a:rPr lang="pt-BR" sz="1400" b="1" dirty="0" err="1">
                <a:solidFill>
                  <a:srgbClr val="01567E"/>
                </a:solidFill>
              </a:rPr>
              <a:t>Shipping</a:t>
            </a:r>
            <a:r>
              <a:rPr lang="pt-BR" sz="1400" b="1" dirty="0">
                <a:solidFill>
                  <a:srgbClr val="01567E"/>
                </a:solidFill>
              </a:rPr>
              <a:t>: The </a:t>
            </a:r>
            <a:r>
              <a:rPr lang="pt-BR" sz="1400" b="1" dirty="0" err="1">
                <a:solidFill>
                  <a:srgbClr val="01567E"/>
                </a:solidFill>
              </a:rPr>
              <a:t>next</a:t>
            </a:r>
            <a:r>
              <a:rPr lang="pt-BR" sz="1400" b="1" dirty="0">
                <a:solidFill>
                  <a:srgbClr val="01567E"/>
                </a:solidFill>
              </a:rPr>
              <a:t> 50 </a:t>
            </a:r>
            <a:r>
              <a:rPr lang="pt-BR" sz="1400" b="1" dirty="0" err="1">
                <a:solidFill>
                  <a:srgbClr val="01567E"/>
                </a:solidFill>
              </a:rPr>
              <a:t>years</a:t>
            </a:r>
            <a:endParaRPr lang="pt-BR" sz="1400" b="1" dirty="0">
              <a:solidFill>
                <a:srgbClr val="01567E"/>
              </a:solidFill>
            </a:endParaRPr>
          </a:p>
          <a:p>
            <a:pPr>
              <a:spcBef>
                <a:spcPts val="600"/>
              </a:spcBef>
            </a:pPr>
            <a:r>
              <a:rPr lang="pt-BR" sz="1200" dirty="0">
                <a:solidFill>
                  <a:srgbClr val="01567E"/>
                </a:solidFill>
              </a:rPr>
              <a:t>(</a:t>
            </a:r>
            <a:r>
              <a:rPr lang="pt-BR" sz="1200" dirty="0" err="1">
                <a:solidFill>
                  <a:srgbClr val="01567E"/>
                </a:solidFill>
              </a:rPr>
              <a:t>McKinsey</a:t>
            </a:r>
            <a:r>
              <a:rPr lang="pt-BR" sz="1200" dirty="0">
                <a:solidFill>
                  <a:srgbClr val="01567E"/>
                </a:solidFill>
              </a:rPr>
              <a:t> &amp; </a:t>
            </a:r>
            <a:r>
              <a:rPr lang="pt-BR" sz="1200" dirty="0" err="1">
                <a:solidFill>
                  <a:srgbClr val="01567E"/>
                </a:solidFill>
              </a:rPr>
              <a:t>Company</a:t>
            </a:r>
            <a:r>
              <a:rPr lang="pt-BR" sz="1200" dirty="0">
                <a:solidFill>
                  <a:srgbClr val="01567E"/>
                </a:solidFill>
              </a:rPr>
              <a:t>)</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r>
              <a:rPr lang="pt-BR" sz="1200" dirty="0"/>
              <a:t>Navios autônomos de até 50.000 </a:t>
            </a:r>
            <a:r>
              <a:rPr lang="pt-BR" sz="1200" dirty="0" err="1"/>
              <a:t>TEUs</a:t>
            </a:r>
            <a:r>
              <a:rPr lang="pt-BR" sz="1200" dirty="0"/>
              <a:t>;</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r>
              <a:rPr lang="pt-BR" sz="1200" dirty="0"/>
              <a:t>Alianças dão lugar a fusões e aquisições; após múltiplos ciclos de </a:t>
            </a:r>
            <a:r>
              <a:rPr lang="pt-BR" sz="1200" dirty="0" err="1"/>
              <a:t>sobrecapacidade</a:t>
            </a:r>
            <a:r>
              <a:rPr lang="pt-BR" sz="1200" dirty="0"/>
              <a:t> e consolidação, </a:t>
            </a:r>
            <a:r>
              <a:rPr lang="pt-BR" sz="1200" b="1" dirty="0">
                <a:highlight>
                  <a:srgbClr val="FFCE31"/>
                </a:highlight>
              </a:rPr>
              <a:t>três ou quatro grandes armadores devem emergir</a:t>
            </a:r>
            <a:r>
              <a:rPr lang="pt-BR" sz="1200" dirty="0"/>
              <a:t>;</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r>
              <a:rPr lang="pt-BR" sz="1200" dirty="0"/>
              <a:t>Crescimento do tráfego </a:t>
            </a:r>
            <a:r>
              <a:rPr lang="pt-BR" sz="1200" dirty="0" err="1"/>
              <a:t>intra-regional</a:t>
            </a:r>
            <a:r>
              <a:rPr lang="pt-BR" sz="1200" dirty="0"/>
              <a:t> e das rotas Ásia-África;</a:t>
            </a:r>
          </a:p>
        </p:txBody>
      </p:sp>
      <p:sp>
        <p:nvSpPr>
          <p:cNvPr id="5" name="CaixaDeTexto 4">
            <a:extLst>
              <a:ext uri="{FF2B5EF4-FFF2-40B4-BE49-F238E27FC236}">
                <a16:creationId xmlns:a16="http://schemas.microsoft.com/office/drawing/2014/main" id="{455D1E75-638C-405E-9FEF-6EBB360647F0}"/>
              </a:ext>
            </a:extLst>
          </p:cNvPr>
          <p:cNvSpPr txBox="1"/>
          <p:nvPr/>
        </p:nvSpPr>
        <p:spPr>
          <a:xfrm>
            <a:off x="5036991" y="3044496"/>
            <a:ext cx="4716000" cy="3088638"/>
          </a:xfrm>
          <a:prstGeom prst="rect">
            <a:avLst/>
          </a:prstGeom>
          <a:solidFill>
            <a:srgbClr val="F0F1DB">
              <a:alpha val="25000"/>
            </a:srgbClr>
          </a:solidFill>
          <a:ln>
            <a:solidFill>
              <a:srgbClr val="BEBE7C"/>
            </a:solidFill>
            <a:prstDash val="dash"/>
          </a:ln>
        </p:spPr>
        <p:txBody>
          <a:bodyPr wrap="square" lIns="90000" tIns="36000" rIns="90000" bIns="36000" rtlCol="0" anchor="t">
            <a:noAutofit/>
          </a:bodyPr>
          <a:lstStyle/>
          <a:p>
            <a:pPr>
              <a:spcBef>
                <a:spcPts val="600"/>
              </a:spcBef>
            </a:pPr>
            <a:r>
              <a:rPr lang="pt-BR" sz="1400" b="1" dirty="0">
                <a:solidFill>
                  <a:srgbClr val="01567E"/>
                </a:solidFill>
              </a:rPr>
              <a:t>The </a:t>
            </a:r>
            <a:r>
              <a:rPr lang="pt-BR" sz="1400" b="1" dirty="0" err="1">
                <a:solidFill>
                  <a:srgbClr val="01567E"/>
                </a:solidFill>
              </a:rPr>
              <a:t>Impact</a:t>
            </a:r>
            <a:r>
              <a:rPr lang="pt-BR" sz="1400" b="1" dirty="0">
                <a:solidFill>
                  <a:srgbClr val="01567E"/>
                </a:solidFill>
              </a:rPr>
              <a:t> </a:t>
            </a:r>
            <a:r>
              <a:rPr lang="pt-BR" sz="1400" b="1" dirty="0" err="1">
                <a:solidFill>
                  <a:srgbClr val="01567E"/>
                </a:solidFill>
              </a:rPr>
              <a:t>of</a:t>
            </a:r>
            <a:r>
              <a:rPr lang="pt-BR" sz="1400" b="1" dirty="0">
                <a:solidFill>
                  <a:srgbClr val="01567E"/>
                </a:solidFill>
              </a:rPr>
              <a:t> </a:t>
            </a:r>
            <a:r>
              <a:rPr lang="pt-BR" sz="1400" b="1" dirty="0" err="1">
                <a:solidFill>
                  <a:srgbClr val="01567E"/>
                </a:solidFill>
              </a:rPr>
              <a:t>Alliances</a:t>
            </a:r>
            <a:r>
              <a:rPr lang="pt-BR" sz="1400" b="1" dirty="0">
                <a:solidFill>
                  <a:srgbClr val="01567E"/>
                </a:solidFill>
              </a:rPr>
              <a:t> in Container </a:t>
            </a:r>
            <a:r>
              <a:rPr lang="pt-BR" sz="1400" b="1" dirty="0" err="1">
                <a:solidFill>
                  <a:srgbClr val="01567E"/>
                </a:solidFill>
              </a:rPr>
              <a:t>Shipping</a:t>
            </a:r>
            <a:endParaRPr lang="pt-BR" sz="1400" b="1" dirty="0">
              <a:solidFill>
                <a:srgbClr val="01567E"/>
              </a:solidFill>
            </a:endParaRPr>
          </a:p>
          <a:p>
            <a:pPr>
              <a:spcBef>
                <a:spcPts val="600"/>
              </a:spcBef>
            </a:pPr>
            <a:r>
              <a:rPr lang="pt-BR" sz="1200" dirty="0">
                <a:solidFill>
                  <a:srgbClr val="01567E"/>
                </a:solidFill>
              </a:rPr>
              <a:t>(</a:t>
            </a:r>
            <a:r>
              <a:rPr lang="pt-BR" sz="1200" dirty="0" err="1">
                <a:solidFill>
                  <a:srgbClr val="01567E"/>
                </a:solidFill>
              </a:rPr>
              <a:t>International</a:t>
            </a:r>
            <a:r>
              <a:rPr lang="pt-BR" sz="1200" dirty="0">
                <a:solidFill>
                  <a:srgbClr val="01567E"/>
                </a:solidFill>
              </a:rPr>
              <a:t> </a:t>
            </a:r>
            <a:r>
              <a:rPr lang="pt-BR" sz="1200" dirty="0" err="1">
                <a:solidFill>
                  <a:srgbClr val="01567E"/>
                </a:solidFill>
              </a:rPr>
              <a:t>Transport</a:t>
            </a:r>
            <a:r>
              <a:rPr lang="pt-BR" sz="1200" dirty="0">
                <a:solidFill>
                  <a:srgbClr val="01567E"/>
                </a:solidFill>
              </a:rPr>
              <a:t> </a:t>
            </a:r>
            <a:r>
              <a:rPr lang="pt-BR" sz="1200" dirty="0" err="1">
                <a:solidFill>
                  <a:srgbClr val="01567E"/>
                </a:solidFill>
              </a:rPr>
              <a:t>Forum</a:t>
            </a:r>
            <a:r>
              <a:rPr lang="pt-BR" sz="1200" dirty="0">
                <a:solidFill>
                  <a:srgbClr val="01567E"/>
                </a:solidFill>
              </a:rPr>
              <a:t> - OECD)</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r>
              <a:rPr lang="pt-BR" sz="1200" b="1" dirty="0">
                <a:highlight>
                  <a:srgbClr val="FFCE31"/>
                </a:highlight>
              </a:rPr>
              <a:t>Alianças têm funcionado como barreira à entrada</a:t>
            </a:r>
            <a:r>
              <a:rPr lang="pt-BR" sz="1200" b="1" dirty="0"/>
              <a:t> </a:t>
            </a:r>
            <a:r>
              <a:rPr lang="pt-BR" sz="1200" dirty="0"/>
              <a:t>de novos players, com sinais de conluio entre armadores na oferta de capacidade;</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r>
              <a:rPr lang="pt-BR" sz="1200" dirty="0"/>
              <a:t>Tais barreiras “empurraram” os armadores menores para </a:t>
            </a:r>
            <a:r>
              <a:rPr lang="pt-BR" sz="1200" dirty="0" err="1"/>
              <a:t>tradelanes</a:t>
            </a:r>
            <a:r>
              <a:rPr lang="pt-BR" sz="1200" dirty="0"/>
              <a:t> menos centrais (e.g., PIL, </a:t>
            </a:r>
            <a:r>
              <a:rPr lang="pt-BR" sz="1200" dirty="0" err="1"/>
              <a:t>Wan</a:t>
            </a:r>
            <a:r>
              <a:rPr lang="pt-BR" sz="1200" dirty="0"/>
              <a:t> Hai e ZIM);</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r>
              <a:rPr lang="pt-BR" sz="1200" dirty="0"/>
              <a:t>A </a:t>
            </a:r>
            <a:r>
              <a:rPr lang="pt-BR" sz="1200" b="1" dirty="0">
                <a:highlight>
                  <a:srgbClr val="FFCE31"/>
                </a:highlight>
              </a:rPr>
              <a:t>crescente pressão competitiva sobre armadores locais e de porte médio pode levar a mais consolidação</a:t>
            </a:r>
            <a:r>
              <a:rPr lang="pt-BR" sz="1200" dirty="0"/>
              <a:t> nos mercados em que eles atuam;</a:t>
            </a:r>
          </a:p>
          <a:p>
            <a:pPr marL="92075" indent="-92075">
              <a:spcBef>
                <a:spcPts val="600"/>
              </a:spcBef>
              <a:buFont typeface="Arial" panose="020B0604020202020204" pitchFamily="34" charset="0"/>
              <a:buChar char="•"/>
            </a:pPr>
            <a:endParaRPr lang="pt-BR" sz="1200" dirty="0"/>
          </a:p>
          <a:p>
            <a:pPr marL="92075" indent="-92075">
              <a:spcBef>
                <a:spcPts val="600"/>
              </a:spcBef>
              <a:buFont typeface="Arial" panose="020B0604020202020204" pitchFamily="34" charset="0"/>
              <a:buChar char="•"/>
            </a:pPr>
            <a:endParaRPr lang="pt-BR" sz="1200" dirty="0"/>
          </a:p>
        </p:txBody>
      </p:sp>
      <p:sp>
        <p:nvSpPr>
          <p:cNvPr id="7" name="CaixaDeTexto 6">
            <a:extLst>
              <a:ext uri="{FF2B5EF4-FFF2-40B4-BE49-F238E27FC236}">
                <a16:creationId xmlns:a16="http://schemas.microsoft.com/office/drawing/2014/main" id="{8DE95D81-AD5E-4E8B-96AB-0EF9B3B3EDC2}"/>
              </a:ext>
            </a:extLst>
          </p:cNvPr>
          <p:cNvSpPr txBox="1"/>
          <p:nvPr/>
        </p:nvSpPr>
        <p:spPr>
          <a:xfrm>
            <a:off x="186030" y="1033196"/>
            <a:ext cx="4716000" cy="2412000"/>
          </a:xfrm>
          <a:prstGeom prst="rect">
            <a:avLst/>
          </a:prstGeom>
          <a:solidFill>
            <a:srgbClr val="F0F1DB">
              <a:alpha val="25000"/>
            </a:srgbClr>
          </a:solidFill>
          <a:ln>
            <a:solidFill>
              <a:srgbClr val="BEBE7C"/>
            </a:solidFill>
            <a:prstDash val="dash"/>
          </a:ln>
        </p:spPr>
        <p:txBody>
          <a:bodyPr wrap="square" lIns="90000" tIns="36000" rIns="90000" bIns="36000" rtlCol="0" anchor="t">
            <a:noAutofit/>
          </a:bodyPr>
          <a:lstStyle/>
          <a:p>
            <a:pPr>
              <a:spcBef>
                <a:spcPts val="600"/>
              </a:spcBef>
            </a:pPr>
            <a:r>
              <a:rPr lang="en-US" sz="1400" b="1" dirty="0">
                <a:solidFill>
                  <a:srgbClr val="01567E"/>
                </a:solidFill>
              </a:rPr>
              <a:t>Maersk chief sees further deals in shipping container industry</a:t>
            </a:r>
          </a:p>
          <a:p>
            <a:pPr>
              <a:spcBef>
                <a:spcPts val="600"/>
              </a:spcBef>
            </a:pPr>
            <a:r>
              <a:rPr lang="pt-BR" sz="1200" dirty="0">
                <a:solidFill>
                  <a:srgbClr val="01567E"/>
                </a:solidFill>
              </a:rPr>
              <a:t>(Financial Times¹, 13/08/2017)</a:t>
            </a:r>
          </a:p>
          <a:p>
            <a:pPr marL="92075" indent="-92075">
              <a:spcBef>
                <a:spcPts val="600"/>
              </a:spcBef>
              <a:buFont typeface="Arial" panose="020B0604020202020204" pitchFamily="34" charset="0"/>
              <a:buChar char="•"/>
            </a:pPr>
            <a:endParaRPr lang="pt-BR" sz="1200" dirty="0"/>
          </a:p>
          <a:p>
            <a:pPr>
              <a:spcBef>
                <a:spcPts val="600"/>
              </a:spcBef>
            </a:pPr>
            <a:r>
              <a:rPr lang="en-US" sz="1200" b="1" i="1" dirty="0"/>
              <a:t>Soren </a:t>
            </a:r>
            <a:r>
              <a:rPr lang="en-US" sz="1200" b="1" i="1" dirty="0" err="1"/>
              <a:t>Skou</a:t>
            </a:r>
            <a:r>
              <a:rPr lang="en-US" sz="1200" b="1" i="1" dirty="0"/>
              <a:t> </a:t>
            </a:r>
            <a:r>
              <a:rPr lang="en-US" sz="1200" i="1" dirty="0"/>
              <a:t>told the Financial Times that the consolidation trend in the past 24 months that has seen eight of the top 20 container shipping groups be acquired or go bankrupt would continue.</a:t>
            </a:r>
          </a:p>
          <a:p>
            <a:pPr>
              <a:spcBef>
                <a:spcPts val="600"/>
              </a:spcBef>
            </a:pPr>
            <a:r>
              <a:rPr lang="en-US" sz="1200" i="1" dirty="0"/>
              <a:t>“My prediction would be that the industry would consolidate further. </a:t>
            </a:r>
            <a:r>
              <a:rPr lang="en-US" sz="1200" b="1" i="1" dirty="0">
                <a:highlight>
                  <a:srgbClr val="FFCE31"/>
                </a:highlight>
              </a:rPr>
              <a:t>A decade from now, we would be more in the five to six range</a:t>
            </a:r>
            <a:r>
              <a:rPr lang="en-US" sz="1200" i="1" dirty="0"/>
              <a:t>,” he said.</a:t>
            </a:r>
            <a:endParaRPr lang="pt-BR" sz="1200" i="1" dirty="0"/>
          </a:p>
        </p:txBody>
      </p:sp>
      <p:sp>
        <p:nvSpPr>
          <p:cNvPr id="11" name="CaixaDeTexto 10">
            <a:extLst>
              <a:ext uri="{FF2B5EF4-FFF2-40B4-BE49-F238E27FC236}">
                <a16:creationId xmlns:a16="http://schemas.microsoft.com/office/drawing/2014/main" id="{F924BF9D-3CA2-43F3-BF86-6151032800E0}"/>
              </a:ext>
            </a:extLst>
          </p:cNvPr>
          <p:cNvSpPr txBox="1"/>
          <p:nvPr/>
        </p:nvSpPr>
        <p:spPr>
          <a:xfrm>
            <a:off x="5036991" y="1033196"/>
            <a:ext cx="4716000" cy="1854000"/>
          </a:xfrm>
          <a:prstGeom prst="rect">
            <a:avLst/>
          </a:prstGeom>
          <a:solidFill>
            <a:srgbClr val="F0F1DB">
              <a:alpha val="25000"/>
            </a:srgbClr>
          </a:solidFill>
          <a:ln>
            <a:solidFill>
              <a:srgbClr val="BEBE7C"/>
            </a:solidFill>
            <a:prstDash val="dash"/>
          </a:ln>
        </p:spPr>
        <p:txBody>
          <a:bodyPr wrap="square" lIns="90000" tIns="36000" rIns="90000" bIns="36000" rtlCol="0" anchor="t">
            <a:noAutofit/>
          </a:bodyPr>
          <a:lstStyle/>
          <a:p>
            <a:pPr>
              <a:spcBef>
                <a:spcPts val="600"/>
              </a:spcBef>
            </a:pPr>
            <a:r>
              <a:rPr lang="en-US" sz="1400" b="1" dirty="0">
                <a:solidFill>
                  <a:srgbClr val="01567E"/>
                </a:solidFill>
              </a:rPr>
              <a:t>CMA CGM seeking acquisition targets after ending pursuit of Hapag-Lloyd</a:t>
            </a:r>
          </a:p>
          <a:p>
            <a:pPr>
              <a:spcBef>
                <a:spcPts val="600"/>
              </a:spcBef>
            </a:pPr>
            <a:r>
              <a:rPr lang="pt-BR" sz="1200" dirty="0">
                <a:solidFill>
                  <a:srgbClr val="01567E"/>
                </a:solidFill>
              </a:rPr>
              <a:t>(Splash247², 07/09/2018)</a:t>
            </a:r>
          </a:p>
          <a:p>
            <a:pPr marL="92075" indent="-92075">
              <a:spcBef>
                <a:spcPts val="600"/>
              </a:spcBef>
              <a:buFont typeface="Arial" panose="020B0604020202020204" pitchFamily="34" charset="0"/>
              <a:buChar char="•"/>
            </a:pPr>
            <a:endParaRPr lang="pt-BR" sz="1200" dirty="0"/>
          </a:p>
          <a:p>
            <a:r>
              <a:rPr lang="en-US" sz="1200" i="1" dirty="0"/>
              <a:t>“</a:t>
            </a:r>
            <a:r>
              <a:rPr lang="en-US" sz="1200" b="1" i="1" dirty="0">
                <a:highlight>
                  <a:srgbClr val="FFCE31"/>
                </a:highlight>
              </a:rPr>
              <a:t>The shipping sector is consolidating further </a:t>
            </a:r>
            <a:r>
              <a:rPr lang="en-US" sz="1200" i="1" dirty="0"/>
              <a:t>and if there are opportunities the CMA CGM group … is able to be in the running for a new deal,” </a:t>
            </a:r>
            <a:r>
              <a:rPr lang="en-US" sz="1200" b="1" i="1" dirty="0"/>
              <a:t>Rodolphe </a:t>
            </a:r>
            <a:r>
              <a:rPr lang="en-US" sz="1200" b="1" i="1" dirty="0" err="1"/>
              <a:t>Saade</a:t>
            </a:r>
            <a:r>
              <a:rPr lang="en-US" sz="1200" b="1" i="1" dirty="0"/>
              <a:t> </a:t>
            </a:r>
            <a:r>
              <a:rPr lang="en-US" sz="1200" i="1" dirty="0"/>
              <a:t>told Reuters on the sidelines of a ship launch ceremony in Le Havre.</a:t>
            </a:r>
          </a:p>
          <a:p>
            <a:pPr marL="92075" indent="-92075">
              <a:spcBef>
                <a:spcPts val="600"/>
              </a:spcBef>
              <a:buFont typeface="Arial" panose="020B0604020202020204" pitchFamily="34" charset="0"/>
              <a:buChar char="•"/>
            </a:pPr>
            <a:endParaRPr lang="pt-BR" sz="1200" dirty="0"/>
          </a:p>
        </p:txBody>
      </p:sp>
    </p:spTree>
    <p:extLst>
      <p:ext uri="{BB962C8B-B14F-4D97-AF65-F5344CB8AC3E}">
        <p14:creationId xmlns:p14="http://schemas.microsoft.com/office/powerpoint/2010/main" val="2364726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4EE19-105B-49A4-88C0-6FA0B34400E5}"/>
              </a:ext>
            </a:extLst>
          </p:cNvPr>
          <p:cNvSpPr>
            <a:spLocks noGrp="1"/>
          </p:cNvSpPr>
          <p:nvPr>
            <p:ph type="title"/>
          </p:nvPr>
        </p:nvSpPr>
        <p:spPr>
          <a:xfrm>
            <a:off x="186030" y="79456"/>
            <a:ext cx="9563416" cy="829264"/>
          </a:xfrm>
        </p:spPr>
        <p:txBody>
          <a:bodyPr/>
          <a:lstStyle/>
          <a:p>
            <a:r>
              <a:rPr lang="pt-BR" dirty="0"/>
              <a:t>São propostos quatro cenários para a divisão do mercado entre armadores</a:t>
            </a:r>
          </a:p>
        </p:txBody>
      </p:sp>
      <p:sp>
        <p:nvSpPr>
          <p:cNvPr id="3" name="Espaço Reservado para Texto 2">
            <a:extLst>
              <a:ext uri="{FF2B5EF4-FFF2-40B4-BE49-F238E27FC236}">
                <a16:creationId xmlns:a16="http://schemas.microsoft.com/office/drawing/2014/main" id="{117AB69D-9CEC-45E1-B475-D11FF1C500E4}"/>
              </a:ext>
            </a:extLst>
          </p:cNvPr>
          <p:cNvSpPr>
            <a:spLocks noGrp="1"/>
          </p:cNvSpPr>
          <p:nvPr>
            <p:ph type="body" sz="quarter" idx="13"/>
          </p:nvPr>
        </p:nvSpPr>
        <p:spPr/>
        <p:txBody>
          <a:bodyPr/>
          <a:lstStyle/>
          <a:p>
            <a:r>
              <a:rPr lang="pt-BR" dirty="0"/>
              <a:t>(1) O volume de cada um dos principais players será alocado integralmente em um único terminal. O volume reunido dos “Outros” armadores será distribuído de forma proporcional à capacidade excedente de cada terminal.</a:t>
            </a:r>
          </a:p>
        </p:txBody>
      </p:sp>
      <p:cxnSp>
        <p:nvCxnSpPr>
          <p:cNvPr id="16" name="Conector reto 15">
            <a:extLst>
              <a:ext uri="{FF2B5EF4-FFF2-40B4-BE49-F238E27FC236}">
                <a16:creationId xmlns:a16="http://schemas.microsoft.com/office/drawing/2014/main" id="{D7EDB3F0-752C-49C2-9722-3DBD3CE0475B}"/>
              </a:ext>
            </a:extLst>
          </p:cNvPr>
          <p:cNvCxnSpPr>
            <a:cxnSpLocks/>
          </p:cNvCxnSpPr>
          <p:nvPr/>
        </p:nvCxnSpPr>
        <p:spPr>
          <a:xfrm>
            <a:off x="4952206" y="1046764"/>
            <a:ext cx="0" cy="511200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8BBC011F-BF1D-4E57-9E9F-A0F2F37A1328}"/>
              </a:ext>
            </a:extLst>
          </p:cNvPr>
          <p:cNvCxnSpPr/>
          <p:nvPr/>
        </p:nvCxnSpPr>
        <p:spPr>
          <a:xfrm>
            <a:off x="247407" y="3573004"/>
            <a:ext cx="9409598" cy="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Gráfico 3">
            <a:extLst>
              <a:ext uri="{FF2B5EF4-FFF2-40B4-BE49-F238E27FC236}">
                <a16:creationId xmlns:a16="http://schemas.microsoft.com/office/drawing/2014/main" id="{F8201C27-FB09-48B7-AC75-88A0B49A264C}"/>
              </a:ext>
            </a:extLst>
          </p:cNvPr>
          <p:cNvGraphicFramePr/>
          <p:nvPr/>
        </p:nvGraphicFramePr>
        <p:xfrm>
          <a:off x="5236796" y="4298577"/>
          <a:ext cx="4320000" cy="1848547"/>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a:extLst>
              <a:ext uri="{FF2B5EF4-FFF2-40B4-BE49-F238E27FC236}">
                <a16:creationId xmlns:a16="http://schemas.microsoft.com/office/drawing/2014/main" id="{DDAC7CAA-EC14-4F82-94B4-A050C00B6A3F}"/>
              </a:ext>
            </a:extLst>
          </p:cNvPr>
          <p:cNvSpPr/>
          <p:nvPr/>
        </p:nvSpPr>
        <p:spPr>
          <a:xfrm>
            <a:off x="6194053" y="3716914"/>
            <a:ext cx="3362400" cy="468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Consolidação em </a:t>
            </a:r>
            <a:r>
              <a:rPr lang="pt-BR" sz="1200" u="sng" dirty="0">
                <a:solidFill>
                  <a:schemeClr val="tx1"/>
                </a:solidFill>
                <a:latin typeface="Tahoma" panose="020B0604030504040204" pitchFamily="34" charset="0"/>
                <a:ea typeface="Tahoma" panose="020B0604030504040204" pitchFamily="34" charset="0"/>
                <a:cs typeface="Tahoma" panose="020B0604030504040204" pitchFamily="34" charset="0"/>
              </a:rPr>
              <a:t>3 players</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com concentração equivalente à das alianças no mundo</a:t>
            </a:r>
          </a:p>
        </p:txBody>
      </p:sp>
      <p:sp>
        <p:nvSpPr>
          <p:cNvPr id="20" name="Retângulo 19">
            <a:extLst>
              <a:ext uri="{FF2B5EF4-FFF2-40B4-BE49-F238E27FC236}">
                <a16:creationId xmlns:a16="http://schemas.microsoft.com/office/drawing/2014/main" id="{20B09C42-F24E-4322-9668-1D3A70852D77}"/>
              </a:ext>
            </a:extLst>
          </p:cNvPr>
          <p:cNvSpPr/>
          <p:nvPr/>
        </p:nvSpPr>
        <p:spPr>
          <a:xfrm>
            <a:off x="5236797" y="3716914"/>
            <a:ext cx="900000" cy="468000"/>
          </a:xfrm>
          <a:prstGeom prst="rect">
            <a:avLst/>
          </a:prstGeom>
          <a:solidFill>
            <a:srgbClr val="DCDDB5"/>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D</a:t>
            </a:r>
          </a:p>
        </p:txBody>
      </p:sp>
      <p:sp>
        <p:nvSpPr>
          <p:cNvPr id="9" name="Retângulo 8">
            <a:extLst>
              <a:ext uri="{FF2B5EF4-FFF2-40B4-BE49-F238E27FC236}">
                <a16:creationId xmlns:a16="http://schemas.microsoft.com/office/drawing/2014/main" id="{CC9DEB31-07AF-4EA7-9243-678C16A61BB0}"/>
              </a:ext>
            </a:extLst>
          </p:cNvPr>
          <p:cNvSpPr/>
          <p:nvPr/>
        </p:nvSpPr>
        <p:spPr>
          <a:xfrm>
            <a:off x="1310639" y="998883"/>
            <a:ext cx="3362400" cy="468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Brasil mantém aproximadamente o número de armadores e a concentração </a:t>
            </a:r>
            <a:r>
              <a:rPr lang="pt-BR" sz="1200" u="sng" dirty="0">
                <a:solidFill>
                  <a:schemeClr val="tx1"/>
                </a:solidFill>
                <a:latin typeface="Tahoma" panose="020B0604030504040204" pitchFamily="34" charset="0"/>
                <a:ea typeface="Tahoma" panose="020B0604030504040204" pitchFamily="34" charset="0"/>
                <a:cs typeface="Tahoma" panose="020B0604030504040204" pitchFamily="34" charset="0"/>
              </a:rPr>
              <a:t>atuais</a:t>
            </a:r>
          </a:p>
        </p:txBody>
      </p:sp>
      <p:graphicFrame>
        <p:nvGraphicFramePr>
          <p:cNvPr id="11" name="Gráfico 10">
            <a:extLst>
              <a:ext uri="{FF2B5EF4-FFF2-40B4-BE49-F238E27FC236}">
                <a16:creationId xmlns:a16="http://schemas.microsoft.com/office/drawing/2014/main" id="{4DE834E8-8156-440C-9013-3046D57EA2A0}"/>
              </a:ext>
            </a:extLst>
          </p:cNvPr>
          <p:cNvGraphicFramePr/>
          <p:nvPr/>
        </p:nvGraphicFramePr>
        <p:xfrm>
          <a:off x="353383" y="1580546"/>
          <a:ext cx="4320000" cy="184854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tângulo 20">
            <a:extLst>
              <a:ext uri="{FF2B5EF4-FFF2-40B4-BE49-F238E27FC236}">
                <a16:creationId xmlns:a16="http://schemas.microsoft.com/office/drawing/2014/main" id="{01AC0CA7-D746-4872-9331-E72C94E6348C}"/>
              </a:ext>
            </a:extLst>
          </p:cNvPr>
          <p:cNvSpPr/>
          <p:nvPr/>
        </p:nvSpPr>
        <p:spPr>
          <a:xfrm>
            <a:off x="353384" y="998883"/>
            <a:ext cx="900000" cy="468000"/>
          </a:xfrm>
          <a:prstGeom prst="rect">
            <a:avLst/>
          </a:prstGeom>
          <a:solidFill>
            <a:srgbClr val="DCDDB5"/>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A</a:t>
            </a:r>
          </a:p>
        </p:txBody>
      </p:sp>
      <p:sp>
        <p:nvSpPr>
          <p:cNvPr id="8" name="Retângulo 7">
            <a:extLst>
              <a:ext uri="{FF2B5EF4-FFF2-40B4-BE49-F238E27FC236}">
                <a16:creationId xmlns:a16="http://schemas.microsoft.com/office/drawing/2014/main" id="{01C76C1B-BE83-45E9-A044-A7A0784950B9}"/>
              </a:ext>
            </a:extLst>
          </p:cNvPr>
          <p:cNvSpPr/>
          <p:nvPr/>
        </p:nvSpPr>
        <p:spPr>
          <a:xfrm>
            <a:off x="1310639" y="3716914"/>
            <a:ext cx="3362400" cy="468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Consolidação em </a:t>
            </a:r>
            <a:r>
              <a:rPr lang="pt-BR" sz="1200" u="sng" dirty="0">
                <a:solidFill>
                  <a:schemeClr val="tx1"/>
                </a:solidFill>
                <a:latin typeface="Tahoma" panose="020B0604030504040204" pitchFamily="34" charset="0"/>
                <a:ea typeface="Tahoma" panose="020B0604030504040204" pitchFamily="34" charset="0"/>
                <a:cs typeface="Tahoma" panose="020B0604030504040204" pitchFamily="34" charset="0"/>
              </a:rPr>
              <a:t>4 players</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com concentração equivalente à das alianças no mundo</a:t>
            </a:r>
          </a:p>
        </p:txBody>
      </p:sp>
      <p:graphicFrame>
        <p:nvGraphicFramePr>
          <p:cNvPr id="12" name="Gráfico 11">
            <a:extLst>
              <a:ext uri="{FF2B5EF4-FFF2-40B4-BE49-F238E27FC236}">
                <a16:creationId xmlns:a16="http://schemas.microsoft.com/office/drawing/2014/main" id="{693F49D3-06CD-46F2-AA8C-41D0C51E234E}"/>
              </a:ext>
            </a:extLst>
          </p:cNvPr>
          <p:cNvGraphicFramePr/>
          <p:nvPr/>
        </p:nvGraphicFramePr>
        <p:xfrm>
          <a:off x="353383" y="4298577"/>
          <a:ext cx="4320000" cy="1848547"/>
        </p:xfrm>
        <a:graphic>
          <a:graphicData uri="http://schemas.openxmlformats.org/drawingml/2006/chart">
            <c:chart xmlns:c="http://schemas.openxmlformats.org/drawingml/2006/chart" xmlns:r="http://schemas.openxmlformats.org/officeDocument/2006/relationships" r:id="rId4"/>
          </a:graphicData>
        </a:graphic>
      </p:graphicFrame>
      <p:sp>
        <p:nvSpPr>
          <p:cNvPr id="22" name="Retângulo 21">
            <a:extLst>
              <a:ext uri="{FF2B5EF4-FFF2-40B4-BE49-F238E27FC236}">
                <a16:creationId xmlns:a16="http://schemas.microsoft.com/office/drawing/2014/main" id="{11F3F9D7-B02F-42DD-B32B-57ED964446EE}"/>
              </a:ext>
            </a:extLst>
          </p:cNvPr>
          <p:cNvSpPr/>
          <p:nvPr/>
        </p:nvSpPr>
        <p:spPr>
          <a:xfrm>
            <a:off x="347617" y="3716914"/>
            <a:ext cx="900000" cy="468000"/>
          </a:xfrm>
          <a:prstGeom prst="rect">
            <a:avLst/>
          </a:prstGeom>
          <a:solidFill>
            <a:srgbClr val="DCDDB5"/>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C</a:t>
            </a:r>
          </a:p>
        </p:txBody>
      </p:sp>
      <p:sp>
        <p:nvSpPr>
          <p:cNvPr id="10" name="Retângulo 9">
            <a:extLst>
              <a:ext uri="{FF2B5EF4-FFF2-40B4-BE49-F238E27FC236}">
                <a16:creationId xmlns:a16="http://schemas.microsoft.com/office/drawing/2014/main" id="{49CFA172-3BD1-4AD5-902A-D52F6670162E}"/>
              </a:ext>
            </a:extLst>
          </p:cNvPr>
          <p:cNvSpPr/>
          <p:nvPr/>
        </p:nvSpPr>
        <p:spPr>
          <a:xfrm>
            <a:off x="6194052" y="998883"/>
            <a:ext cx="3362400" cy="468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Brasil reflete o número de armadores e a concentração nos </a:t>
            </a:r>
            <a:r>
              <a:rPr lang="pt-BR" sz="1200" u="sng" dirty="0">
                <a:solidFill>
                  <a:schemeClr val="tx1"/>
                </a:solidFill>
                <a:latin typeface="Tahoma" panose="020B0604030504040204" pitchFamily="34" charset="0"/>
                <a:ea typeface="Tahoma" panose="020B0604030504040204" pitchFamily="34" charset="0"/>
                <a:cs typeface="Tahoma" panose="020B0604030504040204" pitchFamily="34" charset="0"/>
              </a:rPr>
              <a:t>patamares globais</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atuais</a:t>
            </a:r>
          </a:p>
        </p:txBody>
      </p:sp>
      <p:graphicFrame>
        <p:nvGraphicFramePr>
          <p:cNvPr id="13" name="Gráfico 12">
            <a:extLst>
              <a:ext uri="{FF2B5EF4-FFF2-40B4-BE49-F238E27FC236}">
                <a16:creationId xmlns:a16="http://schemas.microsoft.com/office/drawing/2014/main" id="{317E319A-C142-476E-8F17-F9B26D215449}"/>
              </a:ext>
            </a:extLst>
          </p:cNvPr>
          <p:cNvGraphicFramePr/>
          <p:nvPr/>
        </p:nvGraphicFramePr>
        <p:xfrm>
          <a:off x="5236796" y="1580546"/>
          <a:ext cx="4320000" cy="1848547"/>
        </p:xfrm>
        <a:graphic>
          <a:graphicData uri="http://schemas.openxmlformats.org/drawingml/2006/chart">
            <c:chart xmlns:c="http://schemas.openxmlformats.org/drawingml/2006/chart" xmlns:r="http://schemas.openxmlformats.org/officeDocument/2006/relationships" r:id="rId5"/>
          </a:graphicData>
        </a:graphic>
      </p:graphicFrame>
      <p:sp>
        <p:nvSpPr>
          <p:cNvPr id="23" name="Retângulo 22">
            <a:extLst>
              <a:ext uri="{FF2B5EF4-FFF2-40B4-BE49-F238E27FC236}">
                <a16:creationId xmlns:a16="http://schemas.microsoft.com/office/drawing/2014/main" id="{2ED60268-D706-473A-B7E4-5715EC382ED8}"/>
              </a:ext>
            </a:extLst>
          </p:cNvPr>
          <p:cNvSpPr/>
          <p:nvPr/>
        </p:nvSpPr>
        <p:spPr>
          <a:xfrm>
            <a:off x="5231030" y="998883"/>
            <a:ext cx="900000" cy="468000"/>
          </a:xfrm>
          <a:prstGeom prst="rect">
            <a:avLst/>
          </a:prstGeom>
          <a:solidFill>
            <a:srgbClr val="DCDDB5"/>
          </a:solidFill>
          <a:ln>
            <a:solidFill>
              <a:srgbClr val="BEBE7C"/>
            </a:solid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B</a:t>
            </a:r>
          </a:p>
        </p:txBody>
      </p:sp>
    </p:spTree>
    <p:extLst>
      <p:ext uri="{BB962C8B-B14F-4D97-AF65-F5344CB8AC3E}">
        <p14:creationId xmlns:p14="http://schemas.microsoft.com/office/powerpoint/2010/main" val="137593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ítulo 115">
            <a:extLst>
              <a:ext uri="{FF2B5EF4-FFF2-40B4-BE49-F238E27FC236}">
                <a16:creationId xmlns:a16="http://schemas.microsoft.com/office/drawing/2014/main" id="{E78DC6CF-0B9C-4E5A-A547-6186A8F9D7B6}"/>
              </a:ext>
            </a:extLst>
          </p:cNvPr>
          <p:cNvSpPr>
            <a:spLocks noGrp="1"/>
          </p:cNvSpPr>
          <p:nvPr>
            <p:ph type="title"/>
          </p:nvPr>
        </p:nvSpPr>
        <p:spPr>
          <a:xfrm>
            <a:off x="186030" y="79456"/>
            <a:ext cx="9563416" cy="829264"/>
          </a:xfrm>
        </p:spPr>
        <p:txBody>
          <a:bodyPr/>
          <a:lstStyle/>
          <a:p>
            <a:r>
              <a:rPr lang="pt-BR" dirty="0"/>
              <a:t>Para o volume atual (~4.068 mil </a:t>
            </a:r>
            <a:r>
              <a:rPr lang="pt-BR" dirty="0" err="1"/>
              <a:t>TEUs</a:t>
            </a:r>
            <a:r>
              <a:rPr lang="pt-BR" dirty="0"/>
              <a:t> em 2018)</a:t>
            </a:r>
          </a:p>
        </p:txBody>
      </p:sp>
      <p:sp>
        <p:nvSpPr>
          <p:cNvPr id="117" name="Espaço Reservado para Texto 116">
            <a:extLst>
              <a:ext uri="{FF2B5EF4-FFF2-40B4-BE49-F238E27FC236}">
                <a16:creationId xmlns:a16="http://schemas.microsoft.com/office/drawing/2014/main" id="{C026D099-7D83-4315-8362-AAE0C5BF68AC}"/>
              </a:ext>
            </a:extLst>
          </p:cNvPr>
          <p:cNvSpPr>
            <a:spLocks noGrp="1"/>
          </p:cNvSpPr>
          <p:nvPr>
            <p:ph type="body" sz="quarter" idx="13"/>
          </p:nvPr>
        </p:nvSpPr>
        <p:spPr>
          <a:xfrm>
            <a:off x="199678" y="6237288"/>
            <a:ext cx="9144347" cy="548704"/>
          </a:xfrm>
        </p:spPr>
        <p:txBody>
          <a:bodyPr/>
          <a:lstStyle/>
          <a:p>
            <a:endParaRPr lang="pt-BR"/>
          </a:p>
        </p:txBody>
      </p:sp>
      <p:graphicFrame>
        <p:nvGraphicFramePr>
          <p:cNvPr id="209" name="Gráfico 208">
            <a:extLst>
              <a:ext uri="{FF2B5EF4-FFF2-40B4-BE49-F238E27FC236}">
                <a16:creationId xmlns:a16="http://schemas.microsoft.com/office/drawing/2014/main" id="{BB90B62B-85B5-4928-9322-ADDF52D9287A}"/>
              </a:ext>
            </a:extLst>
          </p:cNvPr>
          <p:cNvGraphicFramePr/>
          <p:nvPr/>
        </p:nvGraphicFramePr>
        <p:xfrm>
          <a:off x="199678" y="1055077"/>
          <a:ext cx="9549768" cy="5078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933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ítulo 115">
            <a:extLst>
              <a:ext uri="{FF2B5EF4-FFF2-40B4-BE49-F238E27FC236}">
                <a16:creationId xmlns:a16="http://schemas.microsoft.com/office/drawing/2014/main" id="{E78DC6CF-0B9C-4E5A-A547-6186A8F9D7B6}"/>
              </a:ext>
            </a:extLst>
          </p:cNvPr>
          <p:cNvSpPr>
            <a:spLocks noGrp="1"/>
          </p:cNvSpPr>
          <p:nvPr>
            <p:ph type="title"/>
          </p:nvPr>
        </p:nvSpPr>
        <p:spPr/>
        <p:txBody>
          <a:bodyPr/>
          <a:lstStyle/>
          <a:p>
            <a:r>
              <a:rPr lang="pt-BR" dirty="0"/>
              <a:t>Exemplo de alocação – Volumes e capacidades atuais</a:t>
            </a:r>
          </a:p>
        </p:txBody>
      </p:sp>
      <p:sp>
        <p:nvSpPr>
          <p:cNvPr id="117" name="Espaço Reservado para Texto 116">
            <a:extLst>
              <a:ext uri="{FF2B5EF4-FFF2-40B4-BE49-F238E27FC236}">
                <a16:creationId xmlns:a16="http://schemas.microsoft.com/office/drawing/2014/main" id="{C026D099-7D83-4315-8362-AAE0C5BF68AC}"/>
              </a:ext>
            </a:extLst>
          </p:cNvPr>
          <p:cNvSpPr>
            <a:spLocks noGrp="1"/>
          </p:cNvSpPr>
          <p:nvPr>
            <p:ph type="body" sz="quarter" idx="13"/>
          </p:nvPr>
        </p:nvSpPr>
        <p:spPr>
          <a:xfrm>
            <a:off x="199678" y="6237288"/>
            <a:ext cx="9144347" cy="548704"/>
          </a:xfrm>
        </p:spPr>
        <p:txBody>
          <a:bodyPr/>
          <a:lstStyle/>
          <a:p>
            <a:endParaRPr lang="pt-BR"/>
          </a:p>
        </p:txBody>
      </p:sp>
      <p:grpSp>
        <p:nvGrpSpPr>
          <p:cNvPr id="22" name="Agrupar 21">
            <a:extLst>
              <a:ext uri="{FF2B5EF4-FFF2-40B4-BE49-F238E27FC236}">
                <a16:creationId xmlns:a16="http://schemas.microsoft.com/office/drawing/2014/main" id="{71566A98-BA27-4421-B7A6-66950020B2D6}"/>
              </a:ext>
            </a:extLst>
          </p:cNvPr>
          <p:cNvGrpSpPr/>
          <p:nvPr/>
        </p:nvGrpSpPr>
        <p:grpSpPr>
          <a:xfrm>
            <a:off x="186029" y="1364890"/>
            <a:ext cx="9569780" cy="4416227"/>
            <a:chOff x="186029" y="2758296"/>
            <a:chExt cx="9569780" cy="3070381"/>
          </a:xfrm>
        </p:grpSpPr>
        <p:sp>
          <p:nvSpPr>
            <p:cNvPr id="11" name="Retângulo 10">
              <a:extLst>
                <a:ext uri="{FF2B5EF4-FFF2-40B4-BE49-F238E27FC236}">
                  <a16:creationId xmlns:a16="http://schemas.microsoft.com/office/drawing/2014/main" id="{FA773FEA-98A9-40CB-9CBA-643788D0CE11}"/>
                </a:ext>
              </a:extLst>
            </p:cNvPr>
            <p:cNvSpPr/>
            <p:nvPr/>
          </p:nvSpPr>
          <p:spPr>
            <a:xfrm>
              <a:off x="4224460" y="2758296"/>
              <a:ext cx="1690864" cy="432000"/>
            </a:xfrm>
            <a:prstGeom prst="rect">
              <a:avLst/>
            </a:prstGeom>
            <a:solidFill>
              <a:srgbClr val="75A3B9"/>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B</a:t>
              </a:r>
            </a:p>
          </p:txBody>
        </p:sp>
        <p:sp>
          <p:nvSpPr>
            <p:cNvPr id="12" name="Retângulo 11">
              <a:extLst>
                <a:ext uri="{FF2B5EF4-FFF2-40B4-BE49-F238E27FC236}">
                  <a16:creationId xmlns:a16="http://schemas.microsoft.com/office/drawing/2014/main" id="{1C7A0F69-D44E-4A4A-8FFC-CCE8E71838B8}"/>
                </a:ext>
              </a:extLst>
            </p:cNvPr>
            <p:cNvSpPr/>
            <p:nvPr/>
          </p:nvSpPr>
          <p:spPr>
            <a:xfrm>
              <a:off x="6141348" y="2758296"/>
              <a:ext cx="1690864" cy="432000"/>
            </a:xfrm>
            <a:prstGeom prst="rect">
              <a:avLst/>
            </a:prstGeom>
            <a:solidFill>
              <a:srgbClr val="75A3B9"/>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C</a:t>
              </a:r>
            </a:p>
          </p:txBody>
        </p:sp>
        <p:sp>
          <p:nvSpPr>
            <p:cNvPr id="13" name="Retângulo 12">
              <a:extLst>
                <a:ext uri="{FF2B5EF4-FFF2-40B4-BE49-F238E27FC236}">
                  <a16:creationId xmlns:a16="http://schemas.microsoft.com/office/drawing/2014/main" id="{B286FB16-9838-433C-A2F9-4CEF8C4FC3CE}"/>
                </a:ext>
              </a:extLst>
            </p:cNvPr>
            <p:cNvSpPr/>
            <p:nvPr/>
          </p:nvSpPr>
          <p:spPr>
            <a:xfrm>
              <a:off x="8058235" y="2758296"/>
              <a:ext cx="1690864" cy="432000"/>
            </a:xfrm>
            <a:prstGeom prst="rect">
              <a:avLst/>
            </a:prstGeom>
            <a:solidFill>
              <a:srgbClr val="75A3B9"/>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D</a:t>
              </a:r>
            </a:p>
          </p:txBody>
        </p:sp>
        <p:sp>
          <p:nvSpPr>
            <p:cNvPr id="14" name="Retângulo 13">
              <a:extLst>
                <a:ext uri="{FF2B5EF4-FFF2-40B4-BE49-F238E27FC236}">
                  <a16:creationId xmlns:a16="http://schemas.microsoft.com/office/drawing/2014/main" id="{D104713A-0BB5-48DE-B2EA-864ECF169B11}"/>
                </a:ext>
              </a:extLst>
            </p:cNvPr>
            <p:cNvSpPr/>
            <p:nvPr/>
          </p:nvSpPr>
          <p:spPr>
            <a:xfrm>
              <a:off x="2307572" y="2758296"/>
              <a:ext cx="1690864" cy="432000"/>
            </a:xfrm>
            <a:prstGeom prst="rect">
              <a:avLst/>
            </a:prstGeom>
            <a:solidFill>
              <a:srgbClr val="75A3B9"/>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Cenário A</a:t>
              </a:r>
            </a:p>
          </p:txBody>
        </p:sp>
        <p:cxnSp>
          <p:nvCxnSpPr>
            <p:cNvPr id="122" name="Conector reto 121">
              <a:extLst>
                <a:ext uri="{FF2B5EF4-FFF2-40B4-BE49-F238E27FC236}">
                  <a16:creationId xmlns:a16="http://schemas.microsoft.com/office/drawing/2014/main" id="{C188F0B3-9685-4125-AC19-02673532AD7C}"/>
                </a:ext>
              </a:extLst>
            </p:cNvPr>
            <p:cNvCxnSpPr>
              <a:cxnSpLocks/>
            </p:cNvCxnSpPr>
            <p:nvPr/>
          </p:nvCxnSpPr>
          <p:spPr>
            <a:xfrm>
              <a:off x="2194560" y="2758296"/>
              <a:ext cx="0" cy="307038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124" name="Conector reto 123">
              <a:extLst>
                <a:ext uri="{FF2B5EF4-FFF2-40B4-BE49-F238E27FC236}">
                  <a16:creationId xmlns:a16="http://schemas.microsoft.com/office/drawing/2014/main" id="{FFC43B2D-3259-40AA-ACD4-89E32B733185}"/>
                </a:ext>
              </a:extLst>
            </p:cNvPr>
            <p:cNvCxnSpPr>
              <a:cxnSpLocks/>
            </p:cNvCxnSpPr>
            <p:nvPr/>
          </p:nvCxnSpPr>
          <p:spPr>
            <a:xfrm>
              <a:off x="4111447" y="2758296"/>
              <a:ext cx="0" cy="307038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125" name="Conector reto 124">
              <a:extLst>
                <a:ext uri="{FF2B5EF4-FFF2-40B4-BE49-F238E27FC236}">
                  <a16:creationId xmlns:a16="http://schemas.microsoft.com/office/drawing/2014/main" id="{3D8A8295-62BA-4C39-83F9-0FFFD2B37C96}"/>
                </a:ext>
              </a:extLst>
            </p:cNvPr>
            <p:cNvCxnSpPr>
              <a:cxnSpLocks/>
            </p:cNvCxnSpPr>
            <p:nvPr/>
          </p:nvCxnSpPr>
          <p:spPr>
            <a:xfrm>
              <a:off x="6028336" y="2758296"/>
              <a:ext cx="0" cy="307038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cxnSp>
          <p:nvCxnSpPr>
            <p:cNvPr id="126" name="Conector reto 125">
              <a:extLst>
                <a:ext uri="{FF2B5EF4-FFF2-40B4-BE49-F238E27FC236}">
                  <a16:creationId xmlns:a16="http://schemas.microsoft.com/office/drawing/2014/main" id="{515E01B8-6907-41E4-B639-50CC5A04CF28}"/>
                </a:ext>
              </a:extLst>
            </p:cNvPr>
            <p:cNvCxnSpPr>
              <a:cxnSpLocks/>
            </p:cNvCxnSpPr>
            <p:nvPr/>
          </p:nvCxnSpPr>
          <p:spPr>
            <a:xfrm>
              <a:off x="7945223" y="2758296"/>
              <a:ext cx="0" cy="3070380"/>
            </a:xfrm>
            <a:prstGeom prst="line">
              <a:avLst/>
            </a:prstGeom>
            <a:ln>
              <a:solidFill>
                <a:srgbClr val="CACCCC"/>
              </a:solidFill>
              <a:prstDash val="dash"/>
            </a:ln>
          </p:spPr>
          <p:style>
            <a:lnRef idx="1">
              <a:schemeClr val="accent1"/>
            </a:lnRef>
            <a:fillRef idx="0">
              <a:schemeClr val="accent1"/>
            </a:fillRef>
            <a:effectRef idx="0">
              <a:schemeClr val="accent1"/>
            </a:effectRef>
            <a:fontRef idx="minor">
              <a:schemeClr val="tx1"/>
            </a:fontRef>
          </p:style>
        </p:cxnSp>
        <p:sp>
          <p:nvSpPr>
            <p:cNvPr id="127" name="Retângulo 126">
              <a:extLst>
                <a:ext uri="{FF2B5EF4-FFF2-40B4-BE49-F238E27FC236}">
                  <a16:creationId xmlns:a16="http://schemas.microsoft.com/office/drawing/2014/main" id="{1CBD8D90-5645-43F6-9254-0082C84A088C}"/>
                </a:ext>
              </a:extLst>
            </p:cNvPr>
            <p:cNvSpPr/>
            <p:nvPr/>
          </p:nvSpPr>
          <p:spPr>
            <a:xfrm>
              <a:off x="186030" y="3275590"/>
              <a:ext cx="1908000" cy="594714"/>
            </a:xfrm>
            <a:prstGeom prst="rect">
              <a:avLst/>
            </a:prstGeom>
            <a:solidFill>
              <a:srgbClr val="D2D2A2"/>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err="1">
                  <a:solidFill>
                    <a:srgbClr val="313131"/>
                  </a:solidFill>
                  <a:latin typeface="Tahoma" panose="020B0604030504040204" pitchFamily="34" charset="0"/>
                  <a:ea typeface="Tahoma" panose="020B0604030504040204" pitchFamily="34" charset="0"/>
                  <a:cs typeface="Tahoma" panose="020B0604030504040204" pitchFamily="34" charset="0"/>
                </a:rPr>
                <a:t>Tecon</a:t>
              </a:r>
              <a:endPar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endParaRP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Cap. 1,9 MM </a:t>
              </a:r>
              <a:r>
                <a:rPr lang="pt-BR" sz="1200" dirty="0" err="1">
                  <a:solidFill>
                    <a:srgbClr val="313131"/>
                  </a:solidFill>
                  <a:latin typeface="Tahoma" panose="020B0604030504040204" pitchFamily="34" charset="0"/>
                  <a:ea typeface="Tahoma" panose="020B0604030504040204" pitchFamily="34" charset="0"/>
                  <a:cs typeface="Tahoma" panose="020B0604030504040204" pitchFamily="34" charset="0"/>
                </a:rPr>
                <a:t>TEUs</a:t>
              </a:r>
              <a:endPar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endParaRPr>
            </a:p>
          </p:txBody>
        </p:sp>
        <p:sp>
          <p:nvSpPr>
            <p:cNvPr id="134" name="Retângulo 133">
              <a:extLst>
                <a:ext uri="{FF2B5EF4-FFF2-40B4-BE49-F238E27FC236}">
                  <a16:creationId xmlns:a16="http://schemas.microsoft.com/office/drawing/2014/main" id="{9A0D8F61-8822-4B36-B13B-2926248799CD}"/>
                </a:ext>
              </a:extLst>
            </p:cNvPr>
            <p:cNvSpPr/>
            <p:nvPr/>
          </p:nvSpPr>
          <p:spPr>
            <a:xfrm>
              <a:off x="8064946" y="327559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1.640.000 </a:t>
              </a:r>
              <a:r>
                <a:rPr lang="pt-BR" sz="1200" dirty="0" err="1">
                  <a:solidFill>
                    <a:srgbClr val="313131"/>
                  </a:solidFill>
                  <a:latin typeface="Tahoma" panose="020B0604030504040204" pitchFamily="34" charset="0"/>
                  <a:ea typeface="Tahoma" panose="020B0604030504040204" pitchFamily="34" charset="0"/>
                  <a:cs typeface="Tahoma" panose="020B0604030504040204" pitchFamily="34" charset="0"/>
                </a:rPr>
                <a:t>TEUs</a:t>
              </a:r>
              <a:endPar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endParaRP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86%</a:t>
              </a:r>
            </a:p>
          </p:txBody>
        </p:sp>
        <p:sp>
          <p:nvSpPr>
            <p:cNvPr id="148" name="Retângulo 147">
              <a:extLst>
                <a:ext uri="{FF2B5EF4-FFF2-40B4-BE49-F238E27FC236}">
                  <a16:creationId xmlns:a16="http://schemas.microsoft.com/office/drawing/2014/main" id="{F7155189-94C9-45B4-8065-A80DE486414F}"/>
                </a:ext>
              </a:extLst>
            </p:cNvPr>
            <p:cNvSpPr/>
            <p:nvPr/>
          </p:nvSpPr>
          <p:spPr>
            <a:xfrm>
              <a:off x="6141703" y="327559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1.628.125</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86%</a:t>
              </a:r>
            </a:p>
          </p:txBody>
        </p:sp>
        <p:sp>
          <p:nvSpPr>
            <p:cNvPr id="155" name="Retângulo 154">
              <a:extLst>
                <a:ext uri="{FF2B5EF4-FFF2-40B4-BE49-F238E27FC236}">
                  <a16:creationId xmlns:a16="http://schemas.microsoft.com/office/drawing/2014/main" id="{399AC0EE-2325-46ED-AD3E-EF5C02D5DAB9}"/>
                </a:ext>
              </a:extLst>
            </p:cNvPr>
            <p:cNvSpPr/>
            <p:nvPr/>
          </p:nvSpPr>
          <p:spPr>
            <a:xfrm>
              <a:off x="2305244" y="327559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1.750.000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92%</a:t>
              </a:r>
            </a:p>
          </p:txBody>
        </p:sp>
        <p:sp>
          <p:nvSpPr>
            <p:cNvPr id="162" name="Retângulo 161">
              <a:extLst>
                <a:ext uri="{FF2B5EF4-FFF2-40B4-BE49-F238E27FC236}">
                  <a16:creationId xmlns:a16="http://schemas.microsoft.com/office/drawing/2014/main" id="{FD73131E-124E-4AD2-94BE-537C27F7D033}"/>
                </a:ext>
              </a:extLst>
            </p:cNvPr>
            <p:cNvSpPr/>
            <p:nvPr/>
          </p:nvSpPr>
          <p:spPr>
            <a:xfrm>
              <a:off x="4223474" y="327559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1.712.500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90%</a:t>
              </a:r>
            </a:p>
          </p:txBody>
        </p:sp>
        <p:sp>
          <p:nvSpPr>
            <p:cNvPr id="128" name="Retângulo 127">
              <a:extLst>
                <a:ext uri="{FF2B5EF4-FFF2-40B4-BE49-F238E27FC236}">
                  <a16:creationId xmlns:a16="http://schemas.microsoft.com/office/drawing/2014/main" id="{CDC8C507-197B-4BAB-A02C-00B60A6C08A1}"/>
                </a:ext>
              </a:extLst>
            </p:cNvPr>
            <p:cNvSpPr/>
            <p:nvPr/>
          </p:nvSpPr>
          <p:spPr>
            <a:xfrm>
              <a:off x="186029" y="3928380"/>
              <a:ext cx="1908000" cy="594714"/>
            </a:xfrm>
            <a:prstGeom prst="rect">
              <a:avLst/>
            </a:prstGeom>
            <a:solidFill>
              <a:srgbClr val="D2D2A2"/>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BTP</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Cap. 1,6 MM </a:t>
              </a:r>
              <a:r>
                <a:rPr lang="pt-BR" sz="1200" dirty="0" err="1">
                  <a:solidFill>
                    <a:srgbClr val="313131"/>
                  </a:solidFill>
                  <a:latin typeface="Tahoma" panose="020B0604030504040204" pitchFamily="34" charset="0"/>
                  <a:ea typeface="Tahoma" panose="020B0604030504040204" pitchFamily="34" charset="0"/>
                  <a:cs typeface="Tahoma" panose="020B0604030504040204" pitchFamily="34" charset="0"/>
                </a:rPr>
                <a:t>TEUs</a:t>
              </a:r>
              <a:endPar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endParaRPr>
            </a:p>
          </p:txBody>
        </p:sp>
        <p:sp>
          <p:nvSpPr>
            <p:cNvPr id="135" name="Retângulo 134">
              <a:extLst>
                <a:ext uri="{FF2B5EF4-FFF2-40B4-BE49-F238E27FC236}">
                  <a16:creationId xmlns:a16="http://schemas.microsoft.com/office/drawing/2014/main" id="{C58F9640-18D1-48A2-BAA1-A43B4BBA02B6}"/>
                </a:ext>
              </a:extLst>
            </p:cNvPr>
            <p:cNvSpPr/>
            <p:nvPr/>
          </p:nvSpPr>
          <p:spPr>
            <a:xfrm>
              <a:off x="8064946" y="392838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1.520.000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95%</a:t>
              </a:r>
            </a:p>
          </p:txBody>
        </p:sp>
        <p:sp>
          <p:nvSpPr>
            <p:cNvPr id="149" name="Retângulo 148">
              <a:extLst>
                <a:ext uri="{FF2B5EF4-FFF2-40B4-BE49-F238E27FC236}">
                  <a16:creationId xmlns:a16="http://schemas.microsoft.com/office/drawing/2014/main" id="{37770404-C3B1-4C21-BEA3-9F662F38F369}"/>
                </a:ext>
              </a:extLst>
            </p:cNvPr>
            <p:cNvSpPr/>
            <p:nvPr/>
          </p:nvSpPr>
          <p:spPr>
            <a:xfrm>
              <a:off x="6141703" y="392838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1.412.500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88%</a:t>
              </a:r>
            </a:p>
          </p:txBody>
        </p:sp>
        <p:sp>
          <p:nvSpPr>
            <p:cNvPr id="156" name="Retângulo 155">
              <a:extLst>
                <a:ext uri="{FF2B5EF4-FFF2-40B4-BE49-F238E27FC236}">
                  <a16:creationId xmlns:a16="http://schemas.microsoft.com/office/drawing/2014/main" id="{26F29407-DCBD-48A6-A95D-327F1B1B919F}"/>
                </a:ext>
              </a:extLst>
            </p:cNvPr>
            <p:cNvSpPr/>
            <p:nvPr/>
          </p:nvSpPr>
          <p:spPr>
            <a:xfrm>
              <a:off x="2305244" y="3928380"/>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1.380.000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86%</a:t>
              </a:r>
            </a:p>
          </p:txBody>
        </p:sp>
        <p:sp>
          <p:nvSpPr>
            <p:cNvPr id="163" name="Retângulo 162">
              <a:extLst>
                <a:ext uri="{FF2B5EF4-FFF2-40B4-BE49-F238E27FC236}">
                  <a16:creationId xmlns:a16="http://schemas.microsoft.com/office/drawing/2014/main" id="{384D14FB-A86E-4FFE-92DF-27E2794C55AA}"/>
                </a:ext>
              </a:extLst>
            </p:cNvPr>
            <p:cNvSpPr/>
            <p:nvPr/>
          </p:nvSpPr>
          <p:spPr>
            <a:xfrm>
              <a:off x="4223474" y="3928381"/>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1.390.000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87%</a:t>
              </a:r>
            </a:p>
          </p:txBody>
        </p:sp>
        <p:sp>
          <p:nvSpPr>
            <p:cNvPr id="129" name="Retângulo 128">
              <a:extLst>
                <a:ext uri="{FF2B5EF4-FFF2-40B4-BE49-F238E27FC236}">
                  <a16:creationId xmlns:a16="http://schemas.microsoft.com/office/drawing/2014/main" id="{6FB47D93-2149-4218-9B7A-B7F34F1459B0}"/>
                </a:ext>
              </a:extLst>
            </p:cNvPr>
            <p:cNvSpPr/>
            <p:nvPr/>
          </p:nvSpPr>
          <p:spPr>
            <a:xfrm>
              <a:off x="186029" y="4581171"/>
              <a:ext cx="1908000" cy="594714"/>
            </a:xfrm>
            <a:prstGeom prst="rect">
              <a:avLst/>
            </a:prstGeom>
            <a:solidFill>
              <a:srgbClr val="D2D2A2"/>
            </a:solid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DPW</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Cap. 1,1 MM </a:t>
              </a:r>
              <a:r>
                <a:rPr lang="pt-BR" sz="1200" dirty="0" err="1">
                  <a:solidFill>
                    <a:srgbClr val="313131"/>
                  </a:solidFill>
                  <a:latin typeface="Tahoma" panose="020B0604030504040204" pitchFamily="34" charset="0"/>
                  <a:ea typeface="Tahoma" panose="020B0604030504040204" pitchFamily="34" charset="0"/>
                  <a:cs typeface="Tahoma" panose="020B0604030504040204" pitchFamily="34" charset="0"/>
                </a:rPr>
                <a:t>TEUs</a:t>
              </a:r>
              <a:endPar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endParaRPr>
            </a:p>
          </p:txBody>
        </p:sp>
        <p:sp>
          <p:nvSpPr>
            <p:cNvPr id="136" name="Retângulo 135">
              <a:extLst>
                <a:ext uri="{FF2B5EF4-FFF2-40B4-BE49-F238E27FC236}">
                  <a16:creationId xmlns:a16="http://schemas.microsoft.com/office/drawing/2014/main" id="{1E39C8CB-C099-438C-9E71-83C6A4E69F0E}"/>
                </a:ext>
              </a:extLst>
            </p:cNvPr>
            <p:cNvSpPr/>
            <p:nvPr/>
          </p:nvSpPr>
          <p:spPr>
            <a:xfrm>
              <a:off x="8064946" y="4581171"/>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840.000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76%</a:t>
              </a:r>
            </a:p>
          </p:txBody>
        </p:sp>
        <p:sp>
          <p:nvSpPr>
            <p:cNvPr id="150" name="Retângulo 149">
              <a:extLst>
                <a:ext uri="{FF2B5EF4-FFF2-40B4-BE49-F238E27FC236}">
                  <a16:creationId xmlns:a16="http://schemas.microsoft.com/office/drawing/2014/main" id="{2B532072-9CC0-4BC3-A358-B906213D6BEC}"/>
                </a:ext>
              </a:extLst>
            </p:cNvPr>
            <p:cNvSpPr/>
            <p:nvPr/>
          </p:nvSpPr>
          <p:spPr>
            <a:xfrm>
              <a:off x="6141703" y="4581171"/>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959.375</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87%</a:t>
              </a:r>
            </a:p>
          </p:txBody>
        </p:sp>
        <p:sp>
          <p:nvSpPr>
            <p:cNvPr id="157" name="Retângulo 156">
              <a:extLst>
                <a:ext uri="{FF2B5EF4-FFF2-40B4-BE49-F238E27FC236}">
                  <a16:creationId xmlns:a16="http://schemas.microsoft.com/office/drawing/2014/main" id="{FD2CF83A-8FBF-4E95-BFB5-EEB33E6A5707}"/>
                </a:ext>
              </a:extLst>
            </p:cNvPr>
            <p:cNvSpPr/>
            <p:nvPr/>
          </p:nvSpPr>
          <p:spPr>
            <a:xfrm>
              <a:off x="2305244" y="4581171"/>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870.000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79%</a:t>
              </a:r>
            </a:p>
          </p:txBody>
        </p:sp>
        <p:sp>
          <p:nvSpPr>
            <p:cNvPr id="164" name="Retângulo 163">
              <a:extLst>
                <a:ext uri="{FF2B5EF4-FFF2-40B4-BE49-F238E27FC236}">
                  <a16:creationId xmlns:a16="http://schemas.microsoft.com/office/drawing/2014/main" id="{D108038F-C34B-4187-B8A9-A70B12B15076}"/>
                </a:ext>
              </a:extLst>
            </p:cNvPr>
            <p:cNvSpPr/>
            <p:nvPr/>
          </p:nvSpPr>
          <p:spPr>
            <a:xfrm>
              <a:off x="4223474" y="4581171"/>
              <a:ext cx="1690863"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897.500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82%</a:t>
              </a:r>
            </a:p>
          </p:txBody>
        </p:sp>
        <p:sp>
          <p:nvSpPr>
            <p:cNvPr id="186" name="Retângulo 185">
              <a:extLst>
                <a:ext uri="{FF2B5EF4-FFF2-40B4-BE49-F238E27FC236}">
                  <a16:creationId xmlns:a16="http://schemas.microsoft.com/office/drawing/2014/main" id="{B1A71D99-4AF9-40F7-85D9-2E0C365F374B}"/>
                </a:ext>
              </a:extLst>
            </p:cNvPr>
            <p:cNvSpPr/>
            <p:nvPr/>
          </p:nvSpPr>
          <p:spPr>
            <a:xfrm>
              <a:off x="186030" y="5233962"/>
              <a:ext cx="1908000" cy="594714"/>
            </a:xfrm>
            <a:prstGeom prst="rect">
              <a:avLst/>
            </a:prstGeom>
            <a:solidFill>
              <a:srgbClr val="FFFFFF"/>
            </a:solidFill>
            <a:ln>
              <a:solidFill>
                <a:srgbClr val="BEBE7C"/>
              </a:solidFill>
              <a:prstDash val="dash"/>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b="1" dirty="0" err="1">
                  <a:solidFill>
                    <a:srgbClr val="313131"/>
                  </a:solidFill>
                  <a:latin typeface="Tahoma" panose="020B0604030504040204" pitchFamily="34" charset="0"/>
                  <a:ea typeface="Tahoma" panose="020B0604030504040204" pitchFamily="34" charset="0"/>
                  <a:cs typeface="Tahoma" panose="020B0604030504040204" pitchFamily="34" charset="0"/>
                </a:rPr>
                <a:t>Ecoporto</a:t>
              </a:r>
              <a:r>
                <a:rPr lang="pt-BR" sz="1200" b="1" dirty="0">
                  <a:solidFill>
                    <a:srgbClr val="313131"/>
                  </a:solidFill>
                  <a:latin typeface="Tahoma" panose="020B0604030504040204" pitchFamily="34" charset="0"/>
                  <a:ea typeface="Tahoma" panose="020B0604030504040204" pitchFamily="34" charset="0"/>
                  <a:cs typeface="Tahoma" panose="020B0604030504040204" pitchFamily="34" charset="0"/>
                </a:rPr>
                <a:t>/STS10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Cap. 1,3 MM </a:t>
              </a:r>
              <a:r>
                <a:rPr lang="pt-BR" sz="1200" dirty="0" err="1">
                  <a:solidFill>
                    <a:srgbClr val="313131"/>
                  </a:solidFill>
                  <a:latin typeface="Tahoma" panose="020B0604030504040204" pitchFamily="34" charset="0"/>
                  <a:ea typeface="Tahoma" panose="020B0604030504040204" pitchFamily="34" charset="0"/>
                  <a:cs typeface="Tahoma" panose="020B0604030504040204" pitchFamily="34" charset="0"/>
                </a:rPr>
                <a:t>TEUs</a:t>
              </a:r>
              <a:endPar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endParaRPr>
            </a:p>
          </p:txBody>
        </p:sp>
        <p:sp>
          <p:nvSpPr>
            <p:cNvPr id="190" name="Retângulo 189">
              <a:extLst>
                <a:ext uri="{FF2B5EF4-FFF2-40B4-BE49-F238E27FC236}">
                  <a16:creationId xmlns:a16="http://schemas.microsoft.com/office/drawing/2014/main" id="{D9FB6641-43CB-471E-AC56-2F621EBA5881}"/>
                </a:ext>
              </a:extLst>
            </p:cNvPr>
            <p:cNvSpPr/>
            <p:nvPr/>
          </p:nvSpPr>
          <p:spPr>
            <a:xfrm>
              <a:off x="8059935" y="5233963"/>
              <a:ext cx="1690856"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1.640.000</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86%</a:t>
              </a:r>
            </a:p>
          </p:txBody>
        </p:sp>
        <p:sp>
          <p:nvSpPr>
            <p:cNvPr id="194" name="Retângulo 193">
              <a:extLst>
                <a:ext uri="{FF2B5EF4-FFF2-40B4-BE49-F238E27FC236}">
                  <a16:creationId xmlns:a16="http://schemas.microsoft.com/office/drawing/2014/main" id="{6FED780F-D7A1-4CD6-AA31-E16DE0F6AFC0}"/>
                </a:ext>
              </a:extLst>
            </p:cNvPr>
            <p:cNvSpPr/>
            <p:nvPr/>
          </p:nvSpPr>
          <p:spPr>
            <a:xfrm>
              <a:off x="6141704" y="5233963"/>
              <a:ext cx="1690856"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1.541.573</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81%</a:t>
              </a:r>
            </a:p>
          </p:txBody>
        </p:sp>
        <p:sp>
          <p:nvSpPr>
            <p:cNvPr id="198" name="Retângulo 197">
              <a:extLst>
                <a:ext uri="{FF2B5EF4-FFF2-40B4-BE49-F238E27FC236}">
                  <a16:creationId xmlns:a16="http://schemas.microsoft.com/office/drawing/2014/main" id="{BBCF7ABB-E15D-4C7C-B3DB-ABFCD7F09326}"/>
                </a:ext>
              </a:extLst>
            </p:cNvPr>
            <p:cNvSpPr/>
            <p:nvPr/>
          </p:nvSpPr>
          <p:spPr>
            <a:xfrm>
              <a:off x="2305250" y="5233963"/>
              <a:ext cx="1690856"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1.705.882</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90%</a:t>
              </a:r>
            </a:p>
          </p:txBody>
        </p:sp>
        <p:sp>
          <p:nvSpPr>
            <p:cNvPr id="202" name="Retângulo 201">
              <a:extLst>
                <a:ext uri="{FF2B5EF4-FFF2-40B4-BE49-F238E27FC236}">
                  <a16:creationId xmlns:a16="http://schemas.microsoft.com/office/drawing/2014/main" id="{369F942F-1684-43CB-A5FC-2AE2B5980AD9}"/>
                </a:ext>
              </a:extLst>
            </p:cNvPr>
            <p:cNvSpPr/>
            <p:nvPr/>
          </p:nvSpPr>
          <p:spPr>
            <a:xfrm>
              <a:off x="4223480" y="5233963"/>
              <a:ext cx="1690856" cy="594714"/>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1.638.095</a:t>
              </a:r>
            </a:p>
            <a:p>
              <a:pPr algn="ctr">
                <a:spcAft>
                  <a:spcPts val="300"/>
                </a:spcAft>
              </a:pPr>
              <a:r>
                <a:rPr lang="pt-BR" sz="1200" dirty="0">
                  <a:solidFill>
                    <a:srgbClr val="313131"/>
                  </a:solidFill>
                  <a:latin typeface="Tahoma" panose="020B0604030504040204" pitchFamily="34" charset="0"/>
                  <a:ea typeface="Tahoma" panose="020B0604030504040204" pitchFamily="34" charset="0"/>
                  <a:cs typeface="Tahoma" panose="020B0604030504040204" pitchFamily="34" charset="0"/>
                </a:rPr>
                <a:t>86%</a:t>
              </a:r>
            </a:p>
          </p:txBody>
        </p:sp>
      </p:grpSp>
    </p:spTree>
    <p:extLst>
      <p:ext uri="{BB962C8B-B14F-4D97-AF65-F5344CB8AC3E}">
        <p14:creationId xmlns:p14="http://schemas.microsoft.com/office/powerpoint/2010/main" val="3127438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7A6BA-3E3F-4FE5-B5C6-55D2341D51EF}"/>
              </a:ext>
            </a:extLst>
          </p:cNvPr>
          <p:cNvSpPr>
            <a:spLocks noGrp="1"/>
          </p:cNvSpPr>
          <p:nvPr>
            <p:ph type="title"/>
          </p:nvPr>
        </p:nvSpPr>
        <p:spPr/>
        <p:txBody>
          <a:bodyPr/>
          <a:lstStyle/>
          <a:p>
            <a:r>
              <a:rPr lang="pt-BR" dirty="0"/>
              <a:t>BACKUP</a:t>
            </a:r>
          </a:p>
        </p:txBody>
      </p:sp>
      <p:sp>
        <p:nvSpPr>
          <p:cNvPr id="3" name="Espaço Reservado para Texto 2">
            <a:extLst>
              <a:ext uri="{FF2B5EF4-FFF2-40B4-BE49-F238E27FC236}">
                <a16:creationId xmlns:a16="http://schemas.microsoft.com/office/drawing/2014/main" id="{178E89C1-1C1A-45FA-8DAA-F4EFBE4ABC4A}"/>
              </a:ext>
            </a:extLst>
          </p:cNvPr>
          <p:cNvSpPr>
            <a:spLocks noGrp="1"/>
          </p:cNvSpPr>
          <p:nvPr>
            <p:ph type="body" sz="quarter" idx="13"/>
          </p:nvPr>
        </p:nvSpPr>
        <p:spPr/>
        <p:txBody>
          <a:bodyPr/>
          <a:lstStyle/>
          <a:p>
            <a:endParaRPr lang="pt-BR"/>
          </a:p>
        </p:txBody>
      </p:sp>
    </p:spTree>
    <p:extLst>
      <p:ext uri="{BB962C8B-B14F-4D97-AF65-F5344CB8AC3E}">
        <p14:creationId xmlns:p14="http://schemas.microsoft.com/office/powerpoint/2010/main" val="3785092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consolidação dos armadores em grandes grupos globais vem sendo um aspecto central do crescimento da indústria de transporte marítimo. Em 2018, os quatro maiores grupos atingiram quase 60% da capacidade mundial</a:t>
            </a:r>
          </a:p>
        </p:txBody>
      </p:sp>
      <p:sp>
        <p:nvSpPr>
          <p:cNvPr id="3" name="Espaço Reservado para Texto 2"/>
          <p:cNvSpPr>
            <a:spLocks noGrp="1"/>
          </p:cNvSpPr>
          <p:nvPr>
            <p:ph type="body" sz="quarter" idx="13"/>
          </p:nvPr>
        </p:nvSpPr>
        <p:spPr/>
        <p:txBody>
          <a:bodyPr/>
          <a:lstStyle/>
          <a:p>
            <a:r>
              <a:rPr lang="pt-BR" dirty="0"/>
              <a:t>Fonte: UNCTAD – </a:t>
            </a:r>
            <a:r>
              <a:rPr lang="pt-BR" i="1" dirty="0"/>
              <a:t>Review </a:t>
            </a:r>
            <a:r>
              <a:rPr lang="pt-BR" i="1" dirty="0" err="1"/>
              <a:t>of</a:t>
            </a:r>
            <a:r>
              <a:rPr lang="pt-BR" i="1" dirty="0"/>
              <a:t> </a:t>
            </a:r>
            <a:r>
              <a:rPr lang="pt-BR" i="1" dirty="0" err="1"/>
              <a:t>Maritime</a:t>
            </a:r>
            <a:r>
              <a:rPr lang="pt-BR" i="1" dirty="0"/>
              <a:t> </a:t>
            </a:r>
            <a:r>
              <a:rPr lang="pt-BR" i="1" dirty="0" err="1"/>
              <a:t>Transport</a:t>
            </a:r>
            <a:r>
              <a:rPr lang="pt-BR" dirty="0"/>
              <a:t>; (*)2019 - </a:t>
            </a:r>
            <a:r>
              <a:rPr lang="pt-BR" dirty="0" err="1"/>
              <a:t>Alphaliner</a:t>
            </a:r>
            <a:endParaRPr lang="pt-BR" dirty="0"/>
          </a:p>
        </p:txBody>
      </p:sp>
      <p:graphicFrame>
        <p:nvGraphicFramePr>
          <p:cNvPr id="9" name="Gráfico 8">
            <a:extLst>
              <a:ext uri="{FF2B5EF4-FFF2-40B4-BE49-F238E27FC236}">
                <a16:creationId xmlns:a16="http://schemas.microsoft.com/office/drawing/2014/main" id="{A113B1BE-F4AF-459F-9804-2BF602E83177}"/>
              </a:ext>
            </a:extLst>
          </p:cNvPr>
          <p:cNvGraphicFramePr/>
          <p:nvPr/>
        </p:nvGraphicFramePr>
        <p:xfrm>
          <a:off x="452206" y="1413004"/>
          <a:ext cx="90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a:extLst>
              <a:ext uri="{FF2B5EF4-FFF2-40B4-BE49-F238E27FC236}">
                <a16:creationId xmlns:a16="http://schemas.microsoft.com/office/drawing/2014/main" id="{90C91E08-6C60-4A84-8D86-332FA6E46BB6}"/>
              </a:ext>
            </a:extLst>
          </p:cNvPr>
          <p:cNvSpPr/>
          <p:nvPr/>
        </p:nvSpPr>
        <p:spPr>
          <a:xfrm>
            <a:off x="7412458" y="3348110"/>
            <a:ext cx="540000" cy="2052000"/>
          </a:xfrm>
          <a:prstGeom prst="rect">
            <a:avLst/>
          </a:prstGeom>
          <a:noFill/>
          <a:ln w="57150">
            <a:solidFill>
              <a:srgbClr val="FF8900"/>
            </a:solidFill>
            <a:prstDash val="sysDash"/>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endParaRPr lang="pt-BR" sz="1300" dirty="0" err="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23526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cenário de consolidação dos armadores é ainda mais extremo no Brasil, com os quatro principais grupos respondendo em 2018 por mais de 80% dos contêineres de longo curso movimentados no Porto de Santos...</a:t>
            </a:r>
          </a:p>
        </p:txBody>
      </p:sp>
      <p:sp>
        <p:nvSpPr>
          <p:cNvPr id="3" name="Espaço Reservado para Texto 2"/>
          <p:cNvSpPr>
            <a:spLocks noGrp="1"/>
          </p:cNvSpPr>
          <p:nvPr>
            <p:ph type="body" sz="quarter" idx="13"/>
          </p:nvPr>
        </p:nvSpPr>
        <p:spPr/>
        <p:txBody>
          <a:bodyPr/>
          <a:lstStyle/>
          <a:p>
            <a:r>
              <a:rPr lang="pt-BR" dirty="0"/>
              <a:t>Fonte: Elaboração própria a partir de dados </a:t>
            </a:r>
            <a:r>
              <a:rPr lang="pt-BR" dirty="0" err="1"/>
              <a:t>Datamar</a:t>
            </a:r>
            <a:r>
              <a:rPr lang="pt-BR" dirty="0"/>
              <a:t>.</a:t>
            </a:r>
          </a:p>
        </p:txBody>
      </p:sp>
      <p:graphicFrame>
        <p:nvGraphicFramePr>
          <p:cNvPr id="9" name="Gráfico 8">
            <a:extLst>
              <a:ext uri="{FF2B5EF4-FFF2-40B4-BE49-F238E27FC236}">
                <a16:creationId xmlns:a16="http://schemas.microsoft.com/office/drawing/2014/main" id="{A113B1BE-F4AF-459F-9804-2BF602E83177}"/>
              </a:ext>
            </a:extLst>
          </p:cNvPr>
          <p:cNvGraphicFramePr/>
          <p:nvPr/>
        </p:nvGraphicFramePr>
        <p:xfrm>
          <a:off x="186030" y="1137071"/>
          <a:ext cx="7308000" cy="510021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tângulo 12">
            <a:extLst>
              <a:ext uri="{FF2B5EF4-FFF2-40B4-BE49-F238E27FC236}">
                <a16:creationId xmlns:a16="http://schemas.microsoft.com/office/drawing/2014/main" id="{8E5A21EA-7B02-41A7-8456-C3A5394A3652}"/>
              </a:ext>
            </a:extLst>
          </p:cNvPr>
          <p:cNvSpPr/>
          <p:nvPr/>
        </p:nvSpPr>
        <p:spPr>
          <a:xfrm>
            <a:off x="8129446" y="4684539"/>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01567E"/>
                </a:solidFill>
                <a:latin typeface="Tahoma" panose="020B0604030504040204" pitchFamily="34" charset="0"/>
                <a:ea typeface="Tahoma" panose="020B0604030504040204" pitchFamily="34" charset="0"/>
                <a:cs typeface="Tahoma" panose="020B0604030504040204" pitchFamily="34" charset="0"/>
              </a:rPr>
              <a:t>Maersk: 33,0%</a:t>
            </a:r>
          </a:p>
        </p:txBody>
      </p:sp>
      <p:sp>
        <p:nvSpPr>
          <p:cNvPr id="18" name="Retângulo 17">
            <a:extLst>
              <a:ext uri="{FF2B5EF4-FFF2-40B4-BE49-F238E27FC236}">
                <a16:creationId xmlns:a16="http://schemas.microsoft.com/office/drawing/2014/main" id="{FED73371-4699-4FD4-9A77-810E85E389F6}"/>
              </a:ext>
            </a:extLst>
          </p:cNvPr>
          <p:cNvSpPr/>
          <p:nvPr/>
        </p:nvSpPr>
        <p:spPr>
          <a:xfrm>
            <a:off x="8129446" y="3690117"/>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BEBE7C"/>
                </a:solidFill>
                <a:latin typeface="Tahoma" panose="020B0604030504040204" pitchFamily="34" charset="0"/>
                <a:ea typeface="Tahoma" panose="020B0604030504040204" pitchFamily="34" charset="0"/>
                <a:cs typeface="Tahoma" panose="020B0604030504040204" pitchFamily="34" charset="0"/>
              </a:rPr>
              <a:t>MSC: 20,3%</a:t>
            </a:r>
          </a:p>
        </p:txBody>
      </p:sp>
      <p:sp>
        <p:nvSpPr>
          <p:cNvPr id="19" name="Retângulo 18">
            <a:extLst>
              <a:ext uri="{FF2B5EF4-FFF2-40B4-BE49-F238E27FC236}">
                <a16:creationId xmlns:a16="http://schemas.microsoft.com/office/drawing/2014/main" id="{66BAC57C-9A67-450D-8D0F-61D547791384}"/>
              </a:ext>
            </a:extLst>
          </p:cNvPr>
          <p:cNvSpPr/>
          <p:nvPr/>
        </p:nvSpPr>
        <p:spPr>
          <a:xfrm>
            <a:off x="8129446" y="2912108"/>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err="1">
                <a:solidFill>
                  <a:srgbClr val="787A7B"/>
                </a:solidFill>
                <a:latin typeface="Tahoma" panose="020B0604030504040204" pitchFamily="34" charset="0"/>
                <a:ea typeface="Tahoma" panose="020B0604030504040204" pitchFamily="34" charset="0"/>
                <a:cs typeface="Tahoma" panose="020B0604030504040204" pitchFamily="34" charset="0"/>
              </a:rPr>
              <a:t>Hapag</a:t>
            </a:r>
            <a:r>
              <a:rPr lang="pt-BR" sz="1100" b="1" dirty="0">
                <a:solidFill>
                  <a:srgbClr val="787A7B"/>
                </a:solidFill>
                <a:latin typeface="Tahoma" panose="020B0604030504040204" pitchFamily="34" charset="0"/>
                <a:ea typeface="Tahoma" panose="020B0604030504040204" pitchFamily="34" charset="0"/>
                <a:cs typeface="Tahoma" panose="020B0604030504040204" pitchFamily="34" charset="0"/>
              </a:rPr>
              <a:t>-Lloyd: 19,3%</a:t>
            </a:r>
          </a:p>
        </p:txBody>
      </p:sp>
      <p:sp>
        <p:nvSpPr>
          <p:cNvPr id="20" name="Retângulo 19">
            <a:extLst>
              <a:ext uri="{FF2B5EF4-FFF2-40B4-BE49-F238E27FC236}">
                <a16:creationId xmlns:a16="http://schemas.microsoft.com/office/drawing/2014/main" id="{47960587-9D5F-439A-B3F4-DA7F23559204}"/>
              </a:ext>
            </a:extLst>
          </p:cNvPr>
          <p:cNvSpPr/>
          <p:nvPr/>
        </p:nvSpPr>
        <p:spPr>
          <a:xfrm>
            <a:off x="8129446" y="2404388"/>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b="1" dirty="0">
                <a:solidFill>
                  <a:srgbClr val="584789"/>
                </a:solidFill>
                <a:latin typeface="Tahoma" panose="020B0604030504040204" pitchFamily="34" charset="0"/>
                <a:ea typeface="Tahoma" panose="020B0604030504040204" pitchFamily="34" charset="0"/>
                <a:cs typeface="Tahoma" panose="020B0604030504040204" pitchFamily="34" charset="0"/>
              </a:rPr>
              <a:t>CMA CGM 9,1%</a:t>
            </a:r>
          </a:p>
        </p:txBody>
      </p:sp>
      <p:sp>
        <p:nvSpPr>
          <p:cNvPr id="21" name="Retângulo 20">
            <a:extLst>
              <a:ext uri="{FF2B5EF4-FFF2-40B4-BE49-F238E27FC236}">
                <a16:creationId xmlns:a16="http://schemas.microsoft.com/office/drawing/2014/main" id="{28862E52-7137-4439-BD6D-F719CD2437E4}"/>
              </a:ext>
            </a:extLst>
          </p:cNvPr>
          <p:cNvSpPr/>
          <p:nvPr/>
        </p:nvSpPr>
        <p:spPr>
          <a:xfrm>
            <a:off x="8129446" y="2111764"/>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008C8C"/>
                </a:solidFill>
                <a:latin typeface="Tahoma" panose="020B0604030504040204" pitchFamily="34" charset="0"/>
                <a:ea typeface="Tahoma" panose="020B0604030504040204" pitchFamily="34" charset="0"/>
                <a:cs typeface="Tahoma" panose="020B0604030504040204" pitchFamily="34" charset="0"/>
              </a:rPr>
              <a:t>ONE: 4,8%</a:t>
            </a:r>
          </a:p>
        </p:txBody>
      </p:sp>
      <p:sp>
        <p:nvSpPr>
          <p:cNvPr id="22" name="Retângulo 21">
            <a:extLst>
              <a:ext uri="{FF2B5EF4-FFF2-40B4-BE49-F238E27FC236}">
                <a16:creationId xmlns:a16="http://schemas.microsoft.com/office/drawing/2014/main" id="{551A658F-A649-43D9-A20A-7CD311EF3843}"/>
              </a:ext>
            </a:extLst>
          </p:cNvPr>
          <p:cNvSpPr/>
          <p:nvPr/>
        </p:nvSpPr>
        <p:spPr>
          <a:xfrm>
            <a:off x="8129446" y="1968276"/>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A3445C"/>
                </a:solidFill>
                <a:latin typeface="Tahoma" panose="020B0604030504040204" pitchFamily="34" charset="0"/>
                <a:ea typeface="Tahoma" panose="020B0604030504040204" pitchFamily="34" charset="0"/>
                <a:cs typeface="Tahoma" panose="020B0604030504040204" pitchFamily="34" charset="0"/>
              </a:rPr>
              <a:t>COSCO: 3,3%</a:t>
            </a:r>
          </a:p>
        </p:txBody>
      </p:sp>
      <p:sp>
        <p:nvSpPr>
          <p:cNvPr id="23" name="Retângulo 22">
            <a:extLst>
              <a:ext uri="{FF2B5EF4-FFF2-40B4-BE49-F238E27FC236}">
                <a16:creationId xmlns:a16="http://schemas.microsoft.com/office/drawing/2014/main" id="{262C0151-579A-480A-A962-0D02FB8FDBB9}"/>
              </a:ext>
            </a:extLst>
          </p:cNvPr>
          <p:cNvSpPr/>
          <p:nvPr/>
        </p:nvSpPr>
        <p:spPr>
          <a:xfrm>
            <a:off x="8129446" y="1824744"/>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err="1">
                <a:solidFill>
                  <a:srgbClr val="6B92DC"/>
                </a:solidFill>
                <a:latin typeface="Tahoma" panose="020B0604030504040204" pitchFamily="34" charset="0"/>
                <a:ea typeface="Tahoma" panose="020B0604030504040204" pitchFamily="34" charset="0"/>
                <a:cs typeface="Tahoma" panose="020B0604030504040204" pitchFamily="34" charset="0"/>
              </a:rPr>
              <a:t>Evergreen</a:t>
            </a:r>
            <a:r>
              <a:rPr lang="pt-BR" sz="1100" dirty="0">
                <a:solidFill>
                  <a:srgbClr val="6B92DC"/>
                </a:solidFill>
                <a:latin typeface="Tahoma" panose="020B0604030504040204" pitchFamily="34" charset="0"/>
                <a:ea typeface="Tahoma" panose="020B0604030504040204" pitchFamily="34" charset="0"/>
                <a:cs typeface="Tahoma" panose="020B0604030504040204" pitchFamily="34" charset="0"/>
              </a:rPr>
              <a:t>: 3,3%</a:t>
            </a:r>
          </a:p>
        </p:txBody>
      </p:sp>
      <p:sp>
        <p:nvSpPr>
          <p:cNvPr id="24" name="Retângulo 23">
            <a:extLst>
              <a:ext uri="{FF2B5EF4-FFF2-40B4-BE49-F238E27FC236}">
                <a16:creationId xmlns:a16="http://schemas.microsoft.com/office/drawing/2014/main" id="{CC050BFE-A33B-46DF-98A5-FCD1DB254EE0}"/>
              </a:ext>
            </a:extLst>
          </p:cNvPr>
          <p:cNvSpPr/>
          <p:nvPr/>
        </p:nvSpPr>
        <p:spPr>
          <a:xfrm>
            <a:off x="8129446" y="1681212"/>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75A3B9"/>
                </a:solidFill>
                <a:latin typeface="Tahoma" panose="020B0604030504040204" pitchFamily="34" charset="0"/>
                <a:ea typeface="Tahoma" panose="020B0604030504040204" pitchFamily="34" charset="0"/>
                <a:cs typeface="Tahoma" panose="020B0604030504040204" pitchFamily="34" charset="0"/>
              </a:rPr>
              <a:t>ZIM: 2,1%</a:t>
            </a:r>
          </a:p>
        </p:txBody>
      </p:sp>
      <p:sp>
        <p:nvSpPr>
          <p:cNvPr id="25" name="Retângulo 24">
            <a:extLst>
              <a:ext uri="{FF2B5EF4-FFF2-40B4-BE49-F238E27FC236}">
                <a16:creationId xmlns:a16="http://schemas.microsoft.com/office/drawing/2014/main" id="{29A6A627-2228-4694-8D74-74EFEAE21949}"/>
              </a:ext>
            </a:extLst>
          </p:cNvPr>
          <p:cNvSpPr/>
          <p:nvPr/>
        </p:nvSpPr>
        <p:spPr>
          <a:xfrm>
            <a:off x="8129446" y="1537680"/>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a:solidFill>
                  <a:srgbClr val="DCDDB5"/>
                </a:solidFill>
                <a:latin typeface="Tahoma" panose="020B0604030504040204" pitchFamily="34" charset="0"/>
                <a:ea typeface="Tahoma" panose="020B0604030504040204" pitchFamily="34" charset="0"/>
                <a:cs typeface="Tahoma" panose="020B0604030504040204" pitchFamily="34" charset="0"/>
              </a:rPr>
              <a:t>PIL: 1,7%</a:t>
            </a:r>
          </a:p>
        </p:txBody>
      </p:sp>
      <p:sp>
        <p:nvSpPr>
          <p:cNvPr id="26" name="Retângulo 25">
            <a:extLst>
              <a:ext uri="{FF2B5EF4-FFF2-40B4-BE49-F238E27FC236}">
                <a16:creationId xmlns:a16="http://schemas.microsoft.com/office/drawing/2014/main" id="{0A36A486-3322-4B9C-B9AE-03B47AE4EFCD}"/>
              </a:ext>
            </a:extLst>
          </p:cNvPr>
          <p:cNvSpPr/>
          <p:nvPr/>
        </p:nvSpPr>
        <p:spPr>
          <a:xfrm>
            <a:off x="8129446" y="1394148"/>
            <a:ext cx="1620000" cy="180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100" dirty="0" err="1">
                <a:solidFill>
                  <a:srgbClr val="B6B7B8"/>
                </a:solidFill>
                <a:latin typeface="Tahoma" panose="020B0604030504040204" pitchFamily="34" charset="0"/>
                <a:ea typeface="Tahoma" panose="020B0604030504040204" pitchFamily="34" charset="0"/>
                <a:cs typeface="Tahoma" panose="020B0604030504040204" pitchFamily="34" charset="0"/>
              </a:rPr>
              <a:t>NileDutch</a:t>
            </a:r>
            <a:r>
              <a:rPr lang="pt-BR" sz="1100" dirty="0">
                <a:solidFill>
                  <a:srgbClr val="B6B7B8"/>
                </a:solidFill>
                <a:latin typeface="Tahoma" panose="020B0604030504040204" pitchFamily="34" charset="0"/>
                <a:ea typeface="Tahoma" panose="020B0604030504040204" pitchFamily="34" charset="0"/>
                <a:cs typeface="Tahoma" panose="020B0604030504040204" pitchFamily="34" charset="0"/>
              </a:rPr>
              <a:t>: 0,6%</a:t>
            </a:r>
          </a:p>
        </p:txBody>
      </p:sp>
      <p:graphicFrame>
        <p:nvGraphicFramePr>
          <p:cNvPr id="6" name="Gráfico 5">
            <a:extLst>
              <a:ext uri="{FF2B5EF4-FFF2-40B4-BE49-F238E27FC236}">
                <a16:creationId xmlns:a16="http://schemas.microsoft.com/office/drawing/2014/main" id="{21C965E2-64B2-4719-B882-2CA1A812CE15}"/>
              </a:ext>
            </a:extLst>
          </p:cNvPr>
          <p:cNvGraphicFramePr/>
          <p:nvPr/>
        </p:nvGraphicFramePr>
        <p:xfrm>
          <a:off x="7411988" y="1477106"/>
          <a:ext cx="828000" cy="424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ector reto 4">
            <a:extLst>
              <a:ext uri="{FF2B5EF4-FFF2-40B4-BE49-F238E27FC236}">
                <a16:creationId xmlns:a16="http://schemas.microsoft.com/office/drawing/2014/main" id="{43C585A6-AAB9-4930-98DE-F68ADB77D3FE}"/>
              </a:ext>
            </a:extLst>
          </p:cNvPr>
          <p:cNvCxnSpPr/>
          <p:nvPr/>
        </p:nvCxnSpPr>
        <p:spPr>
          <a:xfrm>
            <a:off x="6638053" y="2290286"/>
            <a:ext cx="1314000" cy="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48A3EA4B-42E2-4BDA-B218-88881523F5B5}"/>
              </a:ext>
            </a:extLst>
          </p:cNvPr>
          <p:cNvCxnSpPr>
            <a:cxnSpLocks/>
          </p:cNvCxnSpPr>
          <p:nvPr/>
        </p:nvCxnSpPr>
        <p:spPr>
          <a:xfrm>
            <a:off x="6952444" y="1707230"/>
            <a:ext cx="1008000" cy="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253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BFD70-532B-401B-9C67-C33A80878449}"/>
              </a:ext>
            </a:extLst>
          </p:cNvPr>
          <p:cNvSpPr>
            <a:spLocks noGrp="1"/>
          </p:cNvSpPr>
          <p:nvPr>
            <p:ph type="title"/>
          </p:nvPr>
        </p:nvSpPr>
        <p:spPr/>
        <p:txBody>
          <a:bodyPr/>
          <a:lstStyle/>
          <a:p>
            <a:r>
              <a:rPr lang="pt-BR" dirty="0"/>
              <a:t>“The </a:t>
            </a:r>
            <a:r>
              <a:rPr lang="pt-BR" dirty="0" err="1"/>
              <a:t>view</a:t>
            </a:r>
            <a:r>
              <a:rPr lang="pt-BR" dirty="0"/>
              <a:t> </a:t>
            </a:r>
            <a:r>
              <a:rPr lang="pt-BR" dirty="0" err="1"/>
              <a:t>from</a:t>
            </a:r>
            <a:r>
              <a:rPr lang="pt-BR" dirty="0"/>
              <a:t> 2067”: A </a:t>
            </a:r>
            <a:r>
              <a:rPr lang="pt-BR" dirty="0" err="1"/>
              <a:t>smart</a:t>
            </a:r>
            <a:r>
              <a:rPr lang="pt-BR" dirty="0"/>
              <a:t>, </a:t>
            </a:r>
            <a:r>
              <a:rPr lang="pt-BR" dirty="0" err="1"/>
              <a:t>customer-focused</a:t>
            </a:r>
            <a:r>
              <a:rPr lang="pt-BR" dirty="0"/>
              <a:t> container </a:t>
            </a:r>
            <a:r>
              <a:rPr lang="pt-BR" dirty="0" err="1"/>
              <a:t>industry</a:t>
            </a:r>
            <a:endParaRPr lang="pt-BR" dirty="0"/>
          </a:p>
        </p:txBody>
      </p:sp>
      <p:sp>
        <p:nvSpPr>
          <p:cNvPr id="3" name="Espaço Reservado para Texto 2">
            <a:extLst>
              <a:ext uri="{FF2B5EF4-FFF2-40B4-BE49-F238E27FC236}">
                <a16:creationId xmlns:a16="http://schemas.microsoft.com/office/drawing/2014/main" id="{76C52E89-AC38-4758-8F58-F6D1773C1CDF}"/>
              </a:ext>
            </a:extLst>
          </p:cNvPr>
          <p:cNvSpPr>
            <a:spLocks noGrp="1"/>
          </p:cNvSpPr>
          <p:nvPr>
            <p:ph type="body" sz="quarter" idx="13"/>
          </p:nvPr>
        </p:nvSpPr>
        <p:spPr/>
        <p:txBody>
          <a:bodyPr/>
          <a:lstStyle/>
          <a:p>
            <a:r>
              <a:rPr lang="pt-BR" dirty="0"/>
              <a:t>Fonte: </a:t>
            </a:r>
            <a:r>
              <a:rPr lang="pt-BR" dirty="0" err="1"/>
              <a:t>McKinsey&amp;Company</a:t>
            </a:r>
            <a:r>
              <a:rPr lang="pt-BR" dirty="0"/>
              <a:t> – </a:t>
            </a:r>
            <a:r>
              <a:rPr lang="pt-BR" i="1" dirty="0"/>
              <a:t>Container </a:t>
            </a:r>
            <a:r>
              <a:rPr lang="pt-BR" i="1" dirty="0" err="1"/>
              <a:t>shipping</a:t>
            </a:r>
            <a:r>
              <a:rPr lang="pt-BR" i="1" dirty="0"/>
              <a:t>: The </a:t>
            </a:r>
            <a:r>
              <a:rPr lang="pt-BR" i="1" dirty="0" err="1"/>
              <a:t>next</a:t>
            </a:r>
            <a:r>
              <a:rPr lang="pt-BR" i="1" dirty="0"/>
              <a:t> 50 </a:t>
            </a:r>
            <a:r>
              <a:rPr lang="pt-BR" i="1" dirty="0" err="1"/>
              <a:t>years</a:t>
            </a:r>
            <a:r>
              <a:rPr lang="pt-BR" dirty="0"/>
              <a:t>.</a:t>
            </a:r>
          </a:p>
        </p:txBody>
      </p:sp>
      <p:sp>
        <p:nvSpPr>
          <p:cNvPr id="4" name="CaixaDeTexto 3">
            <a:extLst>
              <a:ext uri="{FF2B5EF4-FFF2-40B4-BE49-F238E27FC236}">
                <a16:creationId xmlns:a16="http://schemas.microsoft.com/office/drawing/2014/main" id="{E2288B9F-5345-4363-9207-B05D3C27817B}"/>
              </a:ext>
            </a:extLst>
          </p:cNvPr>
          <p:cNvSpPr txBox="1"/>
          <p:nvPr/>
        </p:nvSpPr>
        <p:spPr>
          <a:xfrm>
            <a:off x="199678" y="1284164"/>
            <a:ext cx="9549768" cy="4577680"/>
          </a:xfrm>
          <a:prstGeom prst="rect">
            <a:avLst/>
          </a:prstGeom>
          <a:noFill/>
        </p:spPr>
        <p:txBody>
          <a:bodyPr wrap="square" rtlCol="0" anchor="t">
            <a:noAutofit/>
          </a:bodyPr>
          <a:lstStyle/>
          <a:p>
            <a:pPr marL="92075" indent="-92075">
              <a:spcBef>
                <a:spcPts val="600"/>
              </a:spcBef>
              <a:buFont typeface="Arial" panose="020B0604020202020204" pitchFamily="34" charset="0"/>
              <a:buChar char="•"/>
            </a:pPr>
            <a:r>
              <a:rPr lang="pt-BR" sz="1300" dirty="0">
                <a:highlight>
                  <a:srgbClr val="FF8900"/>
                </a:highlight>
              </a:rPr>
              <a:t>Navios autônomos de 50.000 </a:t>
            </a:r>
            <a:r>
              <a:rPr lang="pt-BR" sz="1300" dirty="0" err="1">
                <a:highlight>
                  <a:srgbClr val="FF8900"/>
                </a:highlight>
              </a:rPr>
              <a:t>TEUs</a:t>
            </a:r>
            <a:r>
              <a:rPr lang="pt-BR" sz="1300" dirty="0"/>
              <a:t> + contêineres modulares “</a:t>
            </a:r>
            <a:r>
              <a:rPr lang="pt-BR" sz="1300" dirty="0" err="1"/>
              <a:t>dronelike</a:t>
            </a:r>
            <a:r>
              <a:rPr lang="pt-BR" sz="1300" dirty="0"/>
              <a:t>” flutuantes;</a:t>
            </a:r>
          </a:p>
          <a:p>
            <a:pPr marL="92075" indent="-92075">
              <a:spcBef>
                <a:spcPts val="600"/>
              </a:spcBef>
              <a:buFont typeface="Arial" panose="020B0604020202020204" pitchFamily="34" charset="0"/>
              <a:buChar char="•"/>
            </a:pPr>
            <a:endParaRPr lang="pt-BR" sz="1300" dirty="0"/>
          </a:p>
          <a:p>
            <a:pPr marL="92075" indent="-92075">
              <a:spcBef>
                <a:spcPts val="600"/>
              </a:spcBef>
              <a:buFont typeface="Arial" panose="020B0604020202020204" pitchFamily="34" charset="0"/>
              <a:buChar char="•"/>
            </a:pPr>
            <a:r>
              <a:rPr lang="pt-BR" sz="1300" dirty="0"/>
              <a:t>Comércio internacional de </a:t>
            </a:r>
            <a:r>
              <a:rPr lang="pt-BR" sz="1300" dirty="0">
                <a:highlight>
                  <a:srgbClr val="FF8900"/>
                </a:highlight>
              </a:rPr>
              <a:t>duas a cinco vezes maior</a:t>
            </a:r>
            <a:r>
              <a:rPr lang="pt-BR" sz="1300" dirty="0"/>
              <a:t> do que hoje;</a:t>
            </a:r>
          </a:p>
          <a:p>
            <a:pPr marL="92075" indent="-92075">
              <a:spcBef>
                <a:spcPts val="600"/>
              </a:spcBef>
              <a:buFont typeface="Arial" panose="020B0604020202020204" pitchFamily="34" charset="0"/>
              <a:buChar char="•"/>
            </a:pPr>
            <a:endParaRPr lang="pt-BR" sz="1300" dirty="0"/>
          </a:p>
          <a:p>
            <a:pPr marL="92075" indent="-92075">
              <a:spcBef>
                <a:spcPts val="600"/>
              </a:spcBef>
              <a:buFont typeface="Arial" panose="020B0604020202020204" pitchFamily="34" charset="0"/>
              <a:buChar char="•"/>
            </a:pPr>
            <a:r>
              <a:rPr lang="pt-BR" sz="1300" dirty="0"/>
              <a:t>Após </a:t>
            </a:r>
            <a:r>
              <a:rPr lang="pt-BR" sz="1300" u="sng" dirty="0"/>
              <a:t>múltiplos ciclos de </a:t>
            </a:r>
            <a:r>
              <a:rPr lang="pt-BR" sz="1300" u="sng" dirty="0" err="1"/>
              <a:t>sobrecapacidade</a:t>
            </a:r>
            <a:r>
              <a:rPr lang="pt-BR" sz="1300" u="sng" dirty="0"/>
              <a:t> e consolidação</a:t>
            </a:r>
            <a:r>
              <a:rPr lang="pt-BR" sz="1300" dirty="0"/>
              <a:t>, </a:t>
            </a:r>
            <a:r>
              <a:rPr lang="pt-BR" sz="1300" dirty="0">
                <a:highlight>
                  <a:srgbClr val="FF8900"/>
                </a:highlight>
              </a:rPr>
              <a:t>três ou quatro grandes armadores</a:t>
            </a:r>
            <a:r>
              <a:rPr lang="pt-BR" sz="1300" dirty="0"/>
              <a:t> podem emergir;</a:t>
            </a:r>
          </a:p>
          <a:p>
            <a:pPr marL="549275" lvl="1" indent="-92075">
              <a:spcBef>
                <a:spcPts val="600"/>
              </a:spcBef>
              <a:buFont typeface="Arial" panose="020B0604020202020204" pitchFamily="34" charset="0"/>
              <a:buChar char="•"/>
            </a:pPr>
            <a:r>
              <a:rPr lang="pt-BR" sz="1300" i="1" dirty="0"/>
              <a:t>“</a:t>
            </a:r>
            <a:r>
              <a:rPr lang="pt-BR" sz="1300" i="1" dirty="0" err="1"/>
              <a:t>Although</a:t>
            </a:r>
            <a:r>
              <a:rPr lang="pt-BR" sz="1300" i="1" dirty="0"/>
              <a:t> some </a:t>
            </a:r>
            <a:r>
              <a:rPr lang="pt-BR" sz="1300" i="1" dirty="0" err="1"/>
              <a:t>companies</a:t>
            </a:r>
            <a:r>
              <a:rPr lang="pt-BR" sz="1300" i="1" dirty="0"/>
              <a:t> </a:t>
            </a:r>
            <a:r>
              <a:rPr lang="pt-BR" sz="1300" i="1" dirty="0" err="1"/>
              <a:t>and</a:t>
            </a:r>
            <a:r>
              <a:rPr lang="pt-BR" sz="1300" i="1" dirty="0"/>
              <a:t> </a:t>
            </a:r>
            <a:r>
              <a:rPr lang="pt-BR" sz="1300" i="1" dirty="0" err="1"/>
              <a:t>investors</a:t>
            </a:r>
            <a:r>
              <a:rPr lang="pt-BR" sz="1300" i="1" dirty="0"/>
              <a:t> </a:t>
            </a:r>
            <a:r>
              <a:rPr lang="pt-BR" sz="1300" i="1" dirty="0" err="1"/>
              <a:t>could</a:t>
            </a:r>
            <a:r>
              <a:rPr lang="pt-BR" sz="1300" i="1" dirty="0"/>
              <a:t> </a:t>
            </a:r>
            <a:r>
              <a:rPr lang="pt-BR" sz="1300" i="1" dirty="0" err="1"/>
              <a:t>be</a:t>
            </a:r>
            <a:r>
              <a:rPr lang="pt-BR" sz="1300" i="1" dirty="0"/>
              <a:t> candidates </a:t>
            </a:r>
            <a:r>
              <a:rPr lang="pt-BR" sz="1300" i="1" dirty="0" err="1"/>
              <a:t>to</a:t>
            </a:r>
            <a:r>
              <a:rPr lang="pt-BR" sz="1300" i="1" dirty="0"/>
              <a:t> lead </a:t>
            </a:r>
            <a:r>
              <a:rPr lang="pt-BR" sz="1300" i="1" dirty="0" err="1"/>
              <a:t>the</a:t>
            </a:r>
            <a:r>
              <a:rPr lang="pt-BR" sz="1300" i="1" dirty="0"/>
              <a:t> </a:t>
            </a:r>
            <a:r>
              <a:rPr lang="pt-BR" sz="1300" i="1" dirty="0" err="1"/>
              <a:t>next</a:t>
            </a:r>
            <a:r>
              <a:rPr lang="pt-BR" sz="1300" i="1" dirty="0"/>
              <a:t> </a:t>
            </a:r>
            <a:r>
              <a:rPr lang="pt-BR" sz="1300" i="1" dirty="0" err="1"/>
              <a:t>wave</a:t>
            </a:r>
            <a:r>
              <a:rPr lang="pt-BR" sz="1300" i="1" dirty="0"/>
              <a:t> </a:t>
            </a:r>
            <a:r>
              <a:rPr lang="pt-BR" sz="1300" i="1" dirty="0" err="1"/>
              <a:t>of</a:t>
            </a:r>
            <a:r>
              <a:rPr lang="pt-BR" sz="1300" i="1" dirty="0"/>
              <a:t> </a:t>
            </a:r>
            <a:r>
              <a:rPr lang="pt-BR" sz="1300" i="1" dirty="0" err="1"/>
              <a:t>consolidation</a:t>
            </a:r>
            <a:r>
              <a:rPr lang="pt-BR" sz="1300" i="1" dirty="0"/>
              <a:t>, </a:t>
            </a:r>
            <a:r>
              <a:rPr lang="pt-BR" sz="1300" i="1" dirty="0" err="1"/>
              <a:t>becoming</a:t>
            </a:r>
            <a:r>
              <a:rPr lang="pt-BR" sz="1300" i="1" dirty="0"/>
              <a:t> a </a:t>
            </a:r>
            <a:r>
              <a:rPr lang="pt-BR" sz="1300" i="1" dirty="0" err="1"/>
              <a:t>target</a:t>
            </a:r>
            <a:r>
              <a:rPr lang="pt-BR" sz="1300" i="1" dirty="0"/>
              <a:t> </a:t>
            </a:r>
            <a:r>
              <a:rPr lang="pt-BR" sz="1300" i="1" dirty="0" err="1"/>
              <a:t>may</a:t>
            </a:r>
            <a:r>
              <a:rPr lang="pt-BR" sz="1300" i="1" dirty="0"/>
              <a:t> </a:t>
            </a:r>
            <a:r>
              <a:rPr lang="pt-BR" sz="1300" i="1" dirty="0" err="1"/>
              <a:t>sometimes</a:t>
            </a:r>
            <a:r>
              <a:rPr lang="pt-BR" sz="1300" i="1" dirty="0"/>
              <a:t> </a:t>
            </a:r>
            <a:r>
              <a:rPr lang="pt-BR" sz="1300" i="1" dirty="0" err="1"/>
              <a:t>be</a:t>
            </a:r>
            <a:r>
              <a:rPr lang="pt-BR" sz="1300" i="1" dirty="0"/>
              <a:t> </a:t>
            </a:r>
            <a:r>
              <a:rPr lang="pt-BR" sz="1300" i="1" dirty="0" err="1"/>
              <a:t>better</a:t>
            </a:r>
            <a:r>
              <a:rPr lang="pt-BR" sz="1300" i="1" dirty="0"/>
              <a:t> for </a:t>
            </a:r>
            <a:r>
              <a:rPr lang="pt-BR" sz="1300" i="1" dirty="0" err="1"/>
              <a:t>shareholders</a:t>
            </a:r>
            <a:r>
              <a:rPr lang="pt-BR" sz="1300" i="1" dirty="0"/>
              <a:t> </a:t>
            </a:r>
            <a:r>
              <a:rPr lang="pt-BR" sz="1300" i="1" dirty="0" err="1"/>
              <a:t>than</a:t>
            </a:r>
            <a:r>
              <a:rPr lang="pt-BR" sz="1300" i="1" dirty="0"/>
              <a:t> </a:t>
            </a:r>
            <a:r>
              <a:rPr lang="pt-BR" sz="1300" i="1" dirty="0" err="1"/>
              <a:t>struggling</a:t>
            </a:r>
            <a:r>
              <a:rPr lang="pt-BR" sz="1300" i="1" dirty="0"/>
              <a:t> </a:t>
            </a:r>
            <a:r>
              <a:rPr lang="pt-BR" sz="1300" i="1" dirty="0" err="1"/>
              <a:t>to</a:t>
            </a:r>
            <a:r>
              <a:rPr lang="pt-BR" sz="1300" i="1" dirty="0"/>
              <a:t> </a:t>
            </a:r>
            <a:r>
              <a:rPr lang="pt-BR" sz="1300" i="1" dirty="0" err="1"/>
              <a:t>be</a:t>
            </a:r>
            <a:r>
              <a:rPr lang="pt-BR" sz="1300" i="1" dirty="0"/>
              <a:t> </a:t>
            </a:r>
            <a:r>
              <a:rPr lang="pt-BR" sz="1300" i="1" dirty="0" err="1"/>
              <a:t>the</a:t>
            </a:r>
            <a:r>
              <a:rPr lang="pt-BR" sz="1300" i="1" dirty="0"/>
              <a:t> </a:t>
            </a:r>
            <a:r>
              <a:rPr lang="pt-BR" sz="1300" i="1" dirty="0" err="1"/>
              <a:t>winner</a:t>
            </a:r>
            <a:r>
              <a:rPr lang="pt-BR" sz="1300" i="1" dirty="0"/>
              <a:t> </a:t>
            </a:r>
            <a:r>
              <a:rPr lang="pt-BR" sz="1300" i="1" dirty="0" err="1"/>
              <a:t>at</a:t>
            </a:r>
            <a:r>
              <a:rPr lang="pt-BR" sz="1300" i="1" dirty="0"/>
              <a:t> </a:t>
            </a:r>
            <a:r>
              <a:rPr lang="pt-BR" sz="1300" i="1" dirty="0" err="1"/>
              <a:t>any</a:t>
            </a:r>
            <a:r>
              <a:rPr lang="pt-BR" sz="1300" i="1" dirty="0"/>
              <a:t> cost.”</a:t>
            </a:r>
          </a:p>
          <a:p>
            <a:pPr marL="92075" indent="-92075">
              <a:spcBef>
                <a:spcPts val="600"/>
              </a:spcBef>
              <a:buFont typeface="Arial" panose="020B0604020202020204" pitchFamily="34" charset="0"/>
              <a:buChar char="•"/>
            </a:pPr>
            <a:endParaRPr lang="pt-BR" sz="1300" dirty="0"/>
          </a:p>
          <a:p>
            <a:pPr marL="92075" indent="-92075">
              <a:spcBef>
                <a:spcPts val="600"/>
              </a:spcBef>
              <a:buFont typeface="Arial" panose="020B0604020202020204" pitchFamily="34" charset="0"/>
              <a:buChar char="•"/>
            </a:pPr>
            <a:r>
              <a:rPr lang="pt-BR" sz="1300" u="sng" dirty="0">
                <a:highlight>
                  <a:srgbClr val="FF8900"/>
                </a:highlight>
              </a:rPr>
              <a:t>“</a:t>
            </a:r>
            <a:r>
              <a:rPr lang="pt-BR" sz="1300" u="sng" dirty="0" err="1">
                <a:highlight>
                  <a:srgbClr val="FF8900"/>
                </a:highlight>
              </a:rPr>
              <a:t>Freight</a:t>
            </a:r>
            <a:r>
              <a:rPr lang="pt-BR" sz="1300" u="sng" dirty="0">
                <a:highlight>
                  <a:srgbClr val="FF8900"/>
                </a:highlight>
              </a:rPr>
              <a:t> </a:t>
            </a:r>
            <a:r>
              <a:rPr lang="pt-BR" sz="1300" u="sng" dirty="0" err="1">
                <a:highlight>
                  <a:srgbClr val="FF8900"/>
                </a:highlight>
              </a:rPr>
              <a:t>forwarding</a:t>
            </a:r>
            <a:r>
              <a:rPr lang="pt-BR" sz="1300" u="sng" dirty="0">
                <a:highlight>
                  <a:srgbClr val="FF8900"/>
                </a:highlight>
              </a:rPr>
              <a:t>” será extinto</a:t>
            </a:r>
            <a:r>
              <a:rPr lang="pt-BR" sz="1300" u="sng" dirty="0"/>
              <a:t> como modelo de negócios isolado</a:t>
            </a:r>
            <a:r>
              <a:rPr lang="pt-BR" sz="1300" dirty="0"/>
              <a:t>, substituído por interações digitais para gerenciar serviços logísticos;</a:t>
            </a:r>
          </a:p>
          <a:p>
            <a:pPr marL="92075" indent="-92075">
              <a:spcBef>
                <a:spcPts val="600"/>
              </a:spcBef>
              <a:buFont typeface="Arial" panose="020B0604020202020204" pitchFamily="34" charset="0"/>
              <a:buChar char="•"/>
            </a:pPr>
            <a:endParaRPr lang="pt-BR" sz="1300" dirty="0"/>
          </a:p>
          <a:p>
            <a:pPr marL="92075" indent="-92075">
              <a:spcBef>
                <a:spcPts val="600"/>
              </a:spcBef>
              <a:buFont typeface="Arial" panose="020B0604020202020204" pitchFamily="34" charset="0"/>
              <a:buChar char="•"/>
            </a:pPr>
            <a:r>
              <a:rPr lang="pt-BR" sz="1300" dirty="0"/>
              <a:t>Cadeia de transportes </a:t>
            </a:r>
            <a:r>
              <a:rPr lang="pt-BR" sz="1300" dirty="0">
                <a:highlight>
                  <a:srgbClr val="FF8900"/>
                </a:highlight>
              </a:rPr>
              <a:t>totalmente autônoma</a:t>
            </a:r>
            <a:r>
              <a:rPr lang="pt-BR" sz="1300" dirty="0"/>
              <a:t>, estendendo-se da estufagem e carregamento dos navios, navegação até a descarga direta para trens e caminhões autônomos;</a:t>
            </a:r>
          </a:p>
          <a:p>
            <a:pPr marL="92075" indent="-92075">
              <a:spcBef>
                <a:spcPts val="600"/>
              </a:spcBef>
              <a:buFont typeface="Arial" panose="020B0604020202020204" pitchFamily="34" charset="0"/>
              <a:buChar char="•"/>
            </a:pPr>
            <a:endParaRPr lang="pt-BR" sz="1300" dirty="0"/>
          </a:p>
          <a:p>
            <a:pPr marL="92075" indent="-92075">
              <a:spcBef>
                <a:spcPts val="600"/>
              </a:spcBef>
              <a:buFont typeface="Arial" panose="020B0604020202020204" pitchFamily="34" charset="0"/>
              <a:buChar char="•"/>
            </a:pPr>
            <a:r>
              <a:rPr lang="pt-BR" sz="1300" dirty="0"/>
              <a:t>Haverá clientes que esperam que o transportador se </a:t>
            </a:r>
            <a:r>
              <a:rPr lang="pt-BR" sz="1300" dirty="0">
                <a:highlight>
                  <a:srgbClr val="FF8900"/>
                </a:highlight>
              </a:rPr>
              <a:t>integre totalmente à sua cadeia logística</a:t>
            </a:r>
            <a:r>
              <a:rPr lang="pt-BR" sz="1300" dirty="0"/>
              <a:t>, mas ainda haverá aqueles que demandam frete marítimo ao preço mais baixo possível;</a:t>
            </a:r>
          </a:p>
        </p:txBody>
      </p:sp>
    </p:spTree>
    <p:extLst>
      <p:ext uri="{BB962C8B-B14F-4D97-AF65-F5344CB8AC3E}">
        <p14:creationId xmlns:p14="http://schemas.microsoft.com/office/powerpoint/2010/main" val="244420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alão de Fala: Retângulo 65">
            <a:extLst>
              <a:ext uri="{FF2B5EF4-FFF2-40B4-BE49-F238E27FC236}">
                <a16:creationId xmlns:a16="http://schemas.microsoft.com/office/drawing/2014/main" id="{8EFB4EBC-E866-42CA-A453-1F16960720F2}"/>
              </a:ext>
            </a:extLst>
          </p:cNvPr>
          <p:cNvSpPr/>
          <p:nvPr/>
        </p:nvSpPr>
        <p:spPr>
          <a:xfrm>
            <a:off x="6968430" y="2230945"/>
            <a:ext cx="1584176" cy="711547"/>
          </a:xfrm>
          <a:prstGeom prst="wedgeRectCallout">
            <a:avLst>
              <a:gd name="adj1" fmla="val 19850"/>
              <a:gd name="adj2" fmla="val 307953"/>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solidFill>
                  <a:schemeClr val="tx1"/>
                </a:solidFill>
              </a:rPr>
              <a:t>Custos do ponto de vista do armador</a:t>
            </a:r>
          </a:p>
        </p:txBody>
      </p:sp>
      <p:sp>
        <p:nvSpPr>
          <p:cNvPr id="2" name="Título 1"/>
          <p:cNvSpPr>
            <a:spLocks noGrp="1"/>
          </p:cNvSpPr>
          <p:nvPr>
            <p:ph type="title"/>
          </p:nvPr>
        </p:nvSpPr>
        <p:spPr>
          <a:xfrm>
            <a:off x="207180" y="343365"/>
            <a:ext cx="9505950" cy="329588"/>
          </a:xfrm>
        </p:spPr>
        <p:txBody>
          <a:bodyPr/>
          <a:lstStyle/>
          <a:p>
            <a:r>
              <a:rPr lang="pt-BR" dirty="0"/>
              <a:t>OPERAÇÃO: custos fixos e variáveis</a:t>
            </a:r>
          </a:p>
        </p:txBody>
      </p:sp>
      <p:sp>
        <p:nvSpPr>
          <p:cNvPr id="5" name="Retângulo 4"/>
          <p:cNvSpPr/>
          <p:nvPr/>
        </p:nvSpPr>
        <p:spPr>
          <a:xfrm>
            <a:off x="314239" y="6503914"/>
            <a:ext cx="8170343" cy="440082"/>
          </a:xfrm>
          <a:prstGeom prst="rect">
            <a:avLst/>
          </a:prstGeom>
          <a:noFill/>
          <a:ln>
            <a:noFill/>
          </a:ln>
          <a:effectLst/>
        </p:spPr>
        <p:txBody>
          <a:bodyPr wrap="square" lIns="72000" tIns="72000" rIns="72000" bIns="72000" rtlCol="0" anchor="ctr">
            <a:noAutofit/>
          </a:bodyPr>
          <a:lstStyle/>
          <a:p>
            <a:pPr algn="l"/>
            <a:r>
              <a:rPr lang="pt-BR" sz="1100" dirty="0"/>
              <a:t>*No </a:t>
            </a:r>
            <a:r>
              <a:rPr lang="pt-BR" sz="1100" dirty="0" err="1"/>
              <a:t>Contract</a:t>
            </a:r>
            <a:r>
              <a:rPr lang="pt-BR" sz="1100" dirty="0"/>
              <a:t> </a:t>
            </a:r>
            <a:r>
              <a:rPr lang="pt-BR" sz="1100" dirty="0" err="1"/>
              <a:t>of</a:t>
            </a:r>
            <a:r>
              <a:rPr lang="pt-BR" sz="1100" dirty="0"/>
              <a:t> </a:t>
            </a:r>
            <a:r>
              <a:rPr lang="pt-BR" sz="1100" dirty="0" err="1"/>
              <a:t>Afreighment</a:t>
            </a:r>
            <a:r>
              <a:rPr lang="pt-BR" sz="1100" dirty="0"/>
              <a:t>, (COA) o perfil dos custos é o mesmo do Voyage Charter</a:t>
            </a:r>
          </a:p>
        </p:txBody>
      </p:sp>
      <p:sp>
        <p:nvSpPr>
          <p:cNvPr id="11" name="Retângulo 10"/>
          <p:cNvSpPr/>
          <p:nvPr/>
        </p:nvSpPr>
        <p:spPr>
          <a:xfrm>
            <a:off x="-88354" y="4077072"/>
            <a:ext cx="2672141" cy="685174"/>
          </a:xfrm>
          <a:prstGeom prst="rect">
            <a:avLst/>
          </a:prstGeom>
          <a:noFill/>
          <a:ln>
            <a:noFill/>
          </a:ln>
          <a:effectLst/>
        </p:spPr>
        <p:txBody>
          <a:bodyPr wrap="square" lIns="72000" tIns="72000" rIns="72000" bIns="72000" rtlCol="0" anchor="ctr">
            <a:noAutofit/>
          </a:bodyPr>
          <a:lstStyle/>
          <a:p>
            <a:pPr algn="r"/>
            <a:r>
              <a:rPr lang="pt-BR" sz="1400" b="1" dirty="0"/>
              <a:t>Custos operacionais (navio)</a:t>
            </a:r>
            <a:endParaRPr lang="pt-BR" sz="1400" b="1" dirty="0">
              <a:solidFill>
                <a:schemeClr val="tx1"/>
              </a:solidFill>
            </a:endParaRPr>
          </a:p>
        </p:txBody>
      </p:sp>
      <p:sp>
        <p:nvSpPr>
          <p:cNvPr id="14" name="Retângulo 13"/>
          <p:cNvSpPr/>
          <p:nvPr/>
        </p:nvSpPr>
        <p:spPr>
          <a:xfrm>
            <a:off x="151273" y="4437112"/>
            <a:ext cx="2432514" cy="717377"/>
          </a:xfrm>
          <a:prstGeom prst="rect">
            <a:avLst/>
          </a:prstGeom>
          <a:noFill/>
          <a:ln>
            <a:noFill/>
          </a:ln>
          <a:effectLst/>
        </p:spPr>
        <p:txBody>
          <a:bodyPr wrap="square" lIns="72000" tIns="72000" rIns="72000" bIns="72000" rtlCol="0" anchor="ctr">
            <a:noAutofit/>
          </a:bodyPr>
          <a:lstStyle/>
          <a:p>
            <a:pPr algn="r"/>
            <a:r>
              <a:rPr lang="pt-BR" sz="1400" b="1" dirty="0"/>
              <a:t>Custos operacionais (viagem)</a:t>
            </a:r>
          </a:p>
        </p:txBody>
      </p:sp>
      <p:sp>
        <p:nvSpPr>
          <p:cNvPr id="15" name="Retângulo 14"/>
          <p:cNvSpPr/>
          <p:nvPr/>
        </p:nvSpPr>
        <p:spPr>
          <a:xfrm>
            <a:off x="256867" y="4924706"/>
            <a:ext cx="2326920" cy="394054"/>
          </a:xfrm>
          <a:prstGeom prst="rect">
            <a:avLst/>
          </a:prstGeom>
          <a:noFill/>
          <a:ln>
            <a:noFill/>
          </a:ln>
          <a:effectLst/>
        </p:spPr>
        <p:txBody>
          <a:bodyPr wrap="square" lIns="72000" tIns="72000" rIns="72000" bIns="72000" rtlCol="0" anchor="ctr">
            <a:noAutofit/>
          </a:bodyPr>
          <a:lstStyle/>
          <a:p>
            <a:pPr algn="r"/>
            <a:r>
              <a:rPr lang="pt-BR" sz="1400" b="1" dirty="0"/>
              <a:t>Custos com combustível</a:t>
            </a:r>
          </a:p>
        </p:txBody>
      </p:sp>
      <p:sp>
        <p:nvSpPr>
          <p:cNvPr id="55" name="Retângulo 54"/>
          <p:cNvSpPr/>
          <p:nvPr/>
        </p:nvSpPr>
        <p:spPr>
          <a:xfrm>
            <a:off x="136478" y="3722672"/>
            <a:ext cx="2447309" cy="630631"/>
          </a:xfrm>
          <a:prstGeom prst="rect">
            <a:avLst/>
          </a:prstGeom>
          <a:noFill/>
          <a:ln>
            <a:noFill/>
          </a:ln>
          <a:effectLst/>
        </p:spPr>
        <p:txBody>
          <a:bodyPr wrap="square" lIns="72000" tIns="72000" rIns="72000" bIns="72000" rtlCol="0" anchor="ctr">
            <a:noAutofit/>
          </a:bodyPr>
          <a:lstStyle/>
          <a:p>
            <a:pPr algn="r"/>
            <a:r>
              <a:rPr lang="pt-BR" sz="1400" b="1" dirty="0"/>
              <a:t>Custos de capital (navio)</a:t>
            </a:r>
            <a:endParaRPr lang="pt-BR" sz="1400" b="1" dirty="0">
              <a:solidFill>
                <a:schemeClr val="tx1"/>
              </a:solidFill>
            </a:endParaRPr>
          </a:p>
        </p:txBody>
      </p:sp>
      <p:sp>
        <p:nvSpPr>
          <p:cNvPr id="57" name="Retângulo 56"/>
          <p:cNvSpPr/>
          <p:nvPr/>
        </p:nvSpPr>
        <p:spPr>
          <a:xfrm>
            <a:off x="117129" y="5133024"/>
            <a:ext cx="2466658" cy="672240"/>
          </a:xfrm>
          <a:prstGeom prst="rect">
            <a:avLst/>
          </a:prstGeom>
          <a:noFill/>
          <a:ln>
            <a:noFill/>
          </a:ln>
          <a:effectLst/>
        </p:spPr>
        <p:txBody>
          <a:bodyPr wrap="square" lIns="72000" tIns="72000" rIns="72000" bIns="72000" rtlCol="0" anchor="ctr">
            <a:noAutofit/>
          </a:bodyPr>
          <a:lstStyle/>
          <a:p>
            <a:pPr algn="r"/>
            <a:r>
              <a:rPr lang="pt-BR" sz="1400" b="1" dirty="0"/>
              <a:t>Custos  operacionais (carga)</a:t>
            </a:r>
          </a:p>
        </p:txBody>
      </p:sp>
      <p:sp>
        <p:nvSpPr>
          <p:cNvPr id="43" name="CaixaDeTexto 42"/>
          <p:cNvSpPr txBox="1"/>
          <p:nvPr/>
        </p:nvSpPr>
        <p:spPr>
          <a:xfrm>
            <a:off x="2896035" y="3797140"/>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FIXO</a:t>
            </a:r>
          </a:p>
        </p:txBody>
      </p:sp>
      <p:sp>
        <p:nvSpPr>
          <p:cNvPr id="45" name="Retângulo 44"/>
          <p:cNvSpPr/>
          <p:nvPr/>
        </p:nvSpPr>
        <p:spPr>
          <a:xfrm>
            <a:off x="2607747" y="1710508"/>
            <a:ext cx="1978029" cy="324000"/>
          </a:xfrm>
          <a:prstGeom prst="rect">
            <a:avLst/>
          </a:prstGeom>
          <a:noFill/>
          <a:ln>
            <a:noFill/>
          </a:ln>
          <a:effectLst/>
        </p:spPr>
        <p:txBody>
          <a:bodyPr wrap="square" lIns="72000" tIns="72000" rIns="72000" bIns="72000" rtlCol="0" anchor="ctr">
            <a:noAutofit/>
          </a:bodyPr>
          <a:lstStyle/>
          <a:p>
            <a:pPr marL="144000" indent="-144000" algn="ctr">
              <a:spcAft>
                <a:spcPts val="600"/>
              </a:spcAft>
            </a:pPr>
            <a:r>
              <a:rPr lang="pt-BR" sz="1600" b="1" dirty="0"/>
              <a:t>Trump</a:t>
            </a:r>
            <a:endParaRPr lang="pt-BR" sz="1600" b="1" dirty="0">
              <a:solidFill>
                <a:schemeClr val="tx1"/>
              </a:solidFill>
            </a:endParaRPr>
          </a:p>
        </p:txBody>
      </p:sp>
      <p:sp>
        <p:nvSpPr>
          <p:cNvPr id="42" name="Retângulo 41"/>
          <p:cNvSpPr/>
          <p:nvPr/>
        </p:nvSpPr>
        <p:spPr>
          <a:xfrm>
            <a:off x="4963340" y="1710508"/>
            <a:ext cx="1969979" cy="324000"/>
          </a:xfrm>
          <a:prstGeom prst="rect">
            <a:avLst/>
          </a:prstGeom>
          <a:noFill/>
          <a:ln>
            <a:noFill/>
          </a:ln>
          <a:effectLst/>
        </p:spPr>
        <p:txBody>
          <a:bodyPr wrap="square" lIns="72000" tIns="72000" rIns="72000" bIns="72000" rtlCol="0" anchor="ctr">
            <a:noAutofit/>
          </a:bodyPr>
          <a:lstStyle/>
          <a:p>
            <a:pPr marL="144000" indent="-144000" algn="ctr">
              <a:spcAft>
                <a:spcPts val="600"/>
              </a:spcAft>
            </a:pPr>
            <a:r>
              <a:rPr lang="pt-BR" sz="1600" b="1" dirty="0"/>
              <a:t>especializado</a:t>
            </a:r>
            <a:endParaRPr lang="pt-BR" sz="1600" b="1" dirty="0">
              <a:solidFill>
                <a:schemeClr val="tx1"/>
              </a:solidFill>
            </a:endParaRPr>
          </a:p>
        </p:txBody>
      </p:sp>
      <p:sp>
        <p:nvSpPr>
          <p:cNvPr id="36" name="Retângulo 35"/>
          <p:cNvSpPr/>
          <p:nvPr/>
        </p:nvSpPr>
        <p:spPr>
          <a:xfrm>
            <a:off x="7552565" y="1710508"/>
            <a:ext cx="1864034" cy="324000"/>
          </a:xfrm>
          <a:prstGeom prst="rect">
            <a:avLst/>
          </a:prstGeom>
          <a:noFill/>
          <a:ln>
            <a:noFill/>
          </a:ln>
          <a:effectLst/>
        </p:spPr>
        <p:txBody>
          <a:bodyPr wrap="square" lIns="72000" tIns="72000" rIns="72000" bIns="72000" rtlCol="0" anchor="ctr">
            <a:noAutofit/>
          </a:bodyPr>
          <a:lstStyle/>
          <a:p>
            <a:pPr marL="144000" indent="-144000" algn="ctr">
              <a:spcAft>
                <a:spcPts val="600"/>
              </a:spcAft>
            </a:pPr>
            <a:r>
              <a:rPr lang="pt-BR" sz="1600" b="1" dirty="0" err="1">
                <a:solidFill>
                  <a:schemeClr val="tx1"/>
                </a:solidFill>
              </a:rPr>
              <a:t>Liner</a:t>
            </a:r>
            <a:endParaRPr lang="pt-BR" sz="1600" b="1" dirty="0">
              <a:solidFill>
                <a:schemeClr val="tx1"/>
              </a:solidFill>
            </a:endParaRPr>
          </a:p>
        </p:txBody>
      </p:sp>
      <p:cxnSp>
        <p:nvCxnSpPr>
          <p:cNvPr id="74" name="Conector reto 73"/>
          <p:cNvCxnSpPr/>
          <p:nvPr/>
        </p:nvCxnSpPr>
        <p:spPr>
          <a:xfrm>
            <a:off x="216243" y="3835558"/>
            <a:ext cx="9272467"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Retângulo 40"/>
          <p:cNvSpPr/>
          <p:nvPr/>
        </p:nvSpPr>
        <p:spPr>
          <a:xfrm>
            <a:off x="256867" y="3178962"/>
            <a:ext cx="2326920" cy="394054"/>
          </a:xfrm>
          <a:prstGeom prst="rect">
            <a:avLst/>
          </a:prstGeom>
          <a:noFill/>
          <a:ln>
            <a:noFill/>
          </a:ln>
          <a:effectLst/>
        </p:spPr>
        <p:txBody>
          <a:bodyPr wrap="square" lIns="72000" tIns="72000" rIns="72000" bIns="72000" rtlCol="0" anchor="ctr">
            <a:noAutofit/>
          </a:bodyPr>
          <a:lstStyle/>
          <a:p>
            <a:pPr algn="r"/>
            <a:r>
              <a:rPr lang="pt-BR" sz="1400" b="1" dirty="0"/>
              <a:t>Variabilidade do frete</a:t>
            </a:r>
          </a:p>
        </p:txBody>
      </p:sp>
      <p:sp>
        <p:nvSpPr>
          <p:cNvPr id="52" name="Retângulo 51"/>
          <p:cNvSpPr/>
          <p:nvPr/>
        </p:nvSpPr>
        <p:spPr>
          <a:xfrm>
            <a:off x="136478" y="2633410"/>
            <a:ext cx="2447309" cy="630631"/>
          </a:xfrm>
          <a:prstGeom prst="rect">
            <a:avLst/>
          </a:prstGeom>
          <a:noFill/>
          <a:ln>
            <a:noFill/>
          </a:ln>
          <a:effectLst/>
        </p:spPr>
        <p:txBody>
          <a:bodyPr wrap="square" lIns="72000" tIns="72000" rIns="72000" bIns="72000" rtlCol="0" anchor="ctr">
            <a:noAutofit/>
          </a:bodyPr>
          <a:lstStyle/>
          <a:p>
            <a:pPr algn="r"/>
            <a:r>
              <a:rPr lang="pt-BR" sz="1400" b="1" dirty="0"/>
              <a:t>Período</a:t>
            </a:r>
            <a:endParaRPr lang="pt-BR" sz="1400" b="1" dirty="0">
              <a:solidFill>
                <a:schemeClr val="tx1"/>
              </a:solidFill>
            </a:endParaRPr>
          </a:p>
        </p:txBody>
      </p:sp>
      <p:sp>
        <p:nvSpPr>
          <p:cNvPr id="18" name="CaixaDeTexto 17"/>
          <p:cNvSpPr txBox="1"/>
          <p:nvPr/>
        </p:nvSpPr>
        <p:spPr>
          <a:xfrm>
            <a:off x="2804673" y="2819697"/>
            <a:ext cx="1584176" cy="351092"/>
          </a:xfrm>
          <a:prstGeom prst="rect">
            <a:avLst/>
          </a:prstGeom>
          <a:noFill/>
          <a:ln>
            <a:noFill/>
          </a:ln>
        </p:spPr>
        <p:txBody>
          <a:bodyPr wrap="square" lIns="72000" tIns="36000" rIns="72000" bIns="36000" rtlCol="0" anchor="t">
            <a:noAutofit/>
          </a:bodyPr>
          <a:lstStyle/>
          <a:p>
            <a:pPr algn="ctr">
              <a:spcAft>
                <a:spcPts val="600"/>
              </a:spcAft>
            </a:pPr>
            <a:r>
              <a:rPr lang="pt-BR" sz="1200" i="1" dirty="0"/>
              <a:t>Poucos meses</a:t>
            </a:r>
          </a:p>
        </p:txBody>
      </p:sp>
      <p:sp>
        <p:nvSpPr>
          <p:cNvPr id="56" name="CaixaDeTexto 55"/>
          <p:cNvSpPr txBox="1"/>
          <p:nvPr/>
        </p:nvSpPr>
        <p:spPr>
          <a:xfrm>
            <a:off x="7692494" y="2819697"/>
            <a:ext cx="1584176" cy="351092"/>
          </a:xfrm>
          <a:prstGeom prst="rect">
            <a:avLst/>
          </a:prstGeom>
          <a:noFill/>
          <a:ln>
            <a:noFill/>
          </a:ln>
        </p:spPr>
        <p:txBody>
          <a:bodyPr wrap="square" lIns="72000" tIns="36000" rIns="72000" bIns="36000" rtlCol="0" anchor="t">
            <a:noAutofit/>
          </a:bodyPr>
          <a:lstStyle/>
          <a:p>
            <a:pPr algn="ctr">
              <a:spcAft>
                <a:spcPts val="600"/>
              </a:spcAft>
            </a:pPr>
            <a:r>
              <a:rPr lang="pt-BR" sz="1200" i="1" dirty="0"/>
              <a:t>Muitos anos</a:t>
            </a:r>
          </a:p>
        </p:txBody>
      </p:sp>
      <p:sp>
        <p:nvSpPr>
          <p:cNvPr id="58" name="CaixaDeTexto 57"/>
          <p:cNvSpPr txBox="1"/>
          <p:nvPr/>
        </p:nvSpPr>
        <p:spPr>
          <a:xfrm>
            <a:off x="7714971" y="5884034"/>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chemeClr val="accent3">
                    <a:lumMod val="75000"/>
                  </a:schemeClr>
                </a:solidFill>
              </a:rPr>
              <a:t>AFRETADOR</a:t>
            </a:r>
          </a:p>
        </p:txBody>
      </p:sp>
      <p:sp>
        <p:nvSpPr>
          <p:cNvPr id="59" name="CaixaDeTexto 58"/>
          <p:cNvSpPr txBox="1"/>
          <p:nvPr/>
        </p:nvSpPr>
        <p:spPr>
          <a:xfrm>
            <a:off x="2896035" y="5884034"/>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ARMADOR</a:t>
            </a:r>
          </a:p>
        </p:txBody>
      </p:sp>
      <p:cxnSp>
        <p:nvCxnSpPr>
          <p:cNvPr id="24" name="Conector de seta reta 23"/>
          <p:cNvCxnSpPr/>
          <p:nvPr/>
        </p:nvCxnSpPr>
        <p:spPr>
          <a:xfrm>
            <a:off x="2750680" y="5911286"/>
            <a:ext cx="6810038" cy="0"/>
          </a:xfrm>
          <a:prstGeom prst="straightConnector1">
            <a:avLst/>
          </a:prstGeom>
          <a:ln w="38100">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251245" y="1484784"/>
            <a:ext cx="9621733"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127670" y="1170412"/>
            <a:ext cx="5911251" cy="314372"/>
          </a:xfrm>
          <a:prstGeom prst="rect">
            <a:avLst/>
          </a:prstGeom>
          <a:noFill/>
          <a:ln>
            <a:noFill/>
          </a:ln>
        </p:spPr>
        <p:txBody>
          <a:bodyPr wrap="square" lIns="72000" tIns="36000" rIns="72000" bIns="36000" rtlCol="0" anchor="t">
            <a:noAutofit/>
          </a:bodyPr>
          <a:lstStyle/>
          <a:p>
            <a:pPr>
              <a:spcAft>
                <a:spcPts val="600"/>
              </a:spcAft>
            </a:pPr>
            <a:r>
              <a:rPr lang="pt-BR" sz="1600" b="1" dirty="0"/>
              <a:t>Modalidades usuais de afretamento e tipos de contrato</a:t>
            </a:r>
          </a:p>
        </p:txBody>
      </p:sp>
      <p:sp>
        <p:nvSpPr>
          <p:cNvPr id="7" name="Seta para a direita 6"/>
          <p:cNvSpPr/>
          <p:nvPr/>
        </p:nvSpPr>
        <p:spPr>
          <a:xfrm>
            <a:off x="216243" y="1710509"/>
            <a:ext cx="1855643" cy="611544"/>
          </a:xfrm>
          <a:prstGeom prst="rightArrow">
            <a:avLst>
              <a:gd name="adj1" fmla="val 100000"/>
              <a:gd name="adj2" fmla="val 17921"/>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solidFill>
                  <a:schemeClr val="tx1"/>
                </a:solidFill>
              </a:rPr>
              <a:t>Tipos de serviços de transporte</a:t>
            </a:r>
          </a:p>
        </p:txBody>
      </p:sp>
      <p:cxnSp>
        <p:nvCxnSpPr>
          <p:cNvPr id="64" name="Conector reto 63"/>
          <p:cNvCxnSpPr/>
          <p:nvPr/>
        </p:nvCxnSpPr>
        <p:spPr>
          <a:xfrm>
            <a:off x="2797453" y="3187486"/>
            <a:ext cx="6691257"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75" name="Retângulo 74"/>
          <p:cNvSpPr/>
          <p:nvPr/>
        </p:nvSpPr>
        <p:spPr>
          <a:xfrm>
            <a:off x="-592410" y="3565806"/>
            <a:ext cx="3303451" cy="315316"/>
          </a:xfrm>
          <a:prstGeom prst="rect">
            <a:avLst/>
          </a:prstGeom>
          <a:noFill/>
          <a:ln>
            <a:noFill/>
          </a:ln>
          <a:effectLst/>
        </p:spPr>
        <p:txBody>
          <a:bodyPr wrap="square" lIns="72000" tIns="72000" rIns="72000" bIns="72000" rtlCol="0" anchor="ctr">
            <a:noAutofit/>
          </a:bodyPr>
          <a:lstStyle/>
          <a:p>
            <a:pPr algn="r"/>
            <a:r>
              <a:rPr lang="pt-BR" sz="1400" b="1" dirty="0"/>
              <a:t>Alocação de responsabilidades</a:t>
            </a:r>
            <a:endParaRPr lang="pt-BR" sz="1400" b="1" dirty="0">
              <a:solidFill>
                <a:schemeClr val="tx1"/>
              </a:solidFill>
            </a:endParaRPr>
          </a:p>
        </p:txBody>
      </p:sp>
      <p:sp>
        <p:nvSpPr>
          <p:cNvPr id="76" name="Retângulo 75"/>
          <p:cNvSpPr/>
          <p:nvPr/>
        </p:nvSpPr>
        <p:spPr>
          <a:xfrm>
            <a:off x="256867" y="5733256"/>
            <a:ext cx="2326920" cy="394054"/>
          </a:xfrm>
          <a:prstGeom prst="rect">
            <a:avLst/>
          </a:prstGeom>
          <a:noFill/>
          <a:ln>
            <a:noFill/>
          </a:ln>
          <a:effectLst/>
        </p:spPr>
        <p:txBody>
          <a:bodyPr wrap="square" lIns="72000" tIns="72000" rIns="72000" bIns="72000" rtlCol="0" anchor="ctr">
            <a:noAutofit/>
          </a:bodyPr>
          <a:lstStyle/>
          <a:p>
            <a:pPr algn="r"/>
            <a:r>
              <a:rPr lang="pt-BR" sz="1400" b="1" dirty="0"/>
              <a:t>Risco</a:t>
            </a:r>
          </a:p>
        </p:txBody>
      </p:sp>
      <p:sp>
        <p:nvSpPr>
          <p:cNvPr id="10" name="Espaço Reservado para Número de Slide 9"/>
          <p:cNvSpPr>
            <a:spLocks noGrp="1"/>
          </p:cNvSpPr>
          <p:nvPr>
            <p:ph type="sldNum" sz="quarter" idx="10"/>
          </p:nvPr>
        </p:nvSpPr>
        <p:spPr/>
        <p:txBody>
          <a:bodyPr/>
          <a:lstStyle/>
          <a:p>
            <a:pPr>
              <a:defRPr/>
            </a:pPr>
            <a:fld id="{B66251D2-9488-44CD-87B4-F793A73C4A01}" type="slidenum">
              <a:rPr lang="pt-BR" noProof="0" smtClean="0"/>
              <a:pPr>
                <a:defRPr/>
              </a:pPr>
              <a:t>8</a:t>
            </a:fld>
            <a:endParaRPr lang="pt-BR" sz="600" noProof="0"/>
          </a:p>
        </p:txBody>
      </p:sp>
      <p:sp>
        <p:nvSpPr>
          <p:cNvPr id="62" name="CaixaDeTexto 61"/>
          <p:cNvSpPr txBox="1"/>
          <p:nvPr/>
        </p:nvSpPr>
        <p:spPr>
          <a:xfrm>
            <a:off x="7520153" y="836712"/>
            <a:ext cx="2688637" cy="432048"/>
          </a:xfrm>
          <a:prstGeom prst="rect">
            <a:avLst/>
          </a:prstGeom>
          <a:noFill/>
          <a:ln>
            <a:noFill/>
          </a:ln>
        </p:spPr>
        <p:txBody>
          <a:bodyPr wrap="square" lIns="72000" tIns="36000" rIns="72000" bIns="36000" rtlCol="0" anchor="t">
            <a:noAutofit/>
          </a:bodyPr>
          <a:lstStyle/>
          <a:p>
            <a:pPr algn="ctr">
              <a:spcAft>
                <a:spcPts val="600"/>
              </a:spcAft>
            </a:pPr>
            <a:r>
              <a:rPr lang="pt-BR" sz="1600" b="1" dirty="0"/>
              <a:t>TRUMP e LINER</a:t>
            </a:r>
          </a:p>
        </p:txBody>
      </p:sp>
      <p:sp>
        <p:nvSpPr>
          <p:cNvPr id="12" name="Balão de Fala: Retângulo 11">
            <a:extLst>
              <a:ext uri="{FF2B5EF4-FFF2-40B4-BE49-F238E27FC236}">
                <a16:creationId xmlns:a16="http://schemas.microsoft.com/office/drawing/2014/main" id="{8657A5A9-D70A-4B70-8156-B6232F8025D4}"/>
              </a:ext>
            </a:extLst>
          </p:cNvPr>
          <p:cNvSpPr/>
          <p:nvPr/>
        </p:nvSpPr>
        <p:spPr>
          <a:xfrm>
            <a:off x="6933319" y="2204864"/>
            <a:ext cx="1584176" cy="711547"/>
          </a:xfrm>
          <a:prstGeom prst="wedgeRectCallout">
            <a:avLst>
              <a:gd name="adj1" fmla="val -70416"/>
              <a:gd name="adj2" fmla="val 250534"/>
            </a:avLst>
          </a:prstGeom>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p:spPr>
        <p:txBody>
          <a:bodyPr wrap="square" lIns="72000" tIns="72000" rIns="72000" bIns="72000" rtlCol="0" anchor="ctr">
            <a:noAutofit/>
          </a:bodyPr>
          <a:lstStyle/>
          <a:p>
            <a:pPr algn="l">
              <a:spcAft>
                <a:spcPts val="600"/>
              </a:spcAft>
            </a:pPr>
            <a:r>
              <a:rPr lang="pt-BR" sz="1600" dirty="0">
                <a:solidFill>
                  <a:schemeClr val="tx1"/>
                </a:solidFill>
              </a:rPr>
              <a:t>Custos do ponto de vista do armador</a:t>
            </a:r>
          </a:p>
        </p:txBody>
      </p:sp>
      <p:sp>
        <p:nvSpPr>
          <p:cNvPr id="69" name="CaixaDeTexto 68">
            <a:extLst>
              <a:ext uri="{FF2B5EF4-FFF2-40B4-BE49-F238E27FC236}">
                <a16:creationId xmlns:a16="http://schemas.microsoft.com/office/drawing/2014/main" id="{BB10E0A3-0E00-4EF6-9650-9737DE10CE37}"/>
              </a:ext>
            </a:extLst>
          </p:cNvPr>
          <p:cNvSpPr txBox="1"/>
          <p:nvPr/>
        </p:nvSpPr>
        <p:spPr>
          <a:xfrm>
            <a:off x="2896035" y="4214519"/>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FF0000"/>
                </a:solidFill>
              </a:rPr>
              <a:t>VARIÁVEL</a:t>
            </a:r>
          </a:p>
        </p:txBody>
      </p:sp>
      <p:sp>
        <p:nvSpPr>
          <p:cNvPr id="77" name="CaixaDeTexto 76">
            <a:extLst>
              <a:ext uri="{FF2B5EF4-FFF2-40B4-BE49-F238E27FC236}">
                <a16:creationId xmlns:a16="http://schemas.microsoft.com/office/drawing/2014/main" id="{12B303B1-CBEF-4CF9-B804-0A18C598376C}"/>
              </a:ext>
            </a:extLst>
          </p:cNvPr>
          <p:cNvSpPr txBox="1"/>
          <p:nvPr/>
        </p:nvSpPr>
        <p:spPr>
          <a:xfrm>
            <a:off x="2896035" y="4631898"/>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FF0000"/>
                </a:solidFill>
              </a:rPr>
              <a:t>VARIÁVEL</a:t>
            </a:r>
          </a:p>
        </p:txBody>
      </p:sp>
      <p:sp>
        <p:nvSpPr>
          <p:cNvPr id="78" name="CaixaDeTexto 77">
            <a:extLst>
              <a:ext uri="{FF2B5EF4-FFF2-40B4-BE49-F238E27FC236}">
                <a16:creationId xmlns:a16="http://schemas.microsoft.com/office/drawing/2014/main" id="{8360517F-F24B-4C11-AC9D-20F32FD32FAA}"/>
              </a:ext>
            </a:extLst>
          </p:cNvPr>
          <p:cNvSpPr txBox="1"/>
          <p:nvPr/>
        </p:nvSpPr>
        <p:spPr>
          <a:xfrm>
            <a:off x="2896035" y="5049277"/>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FF0000"/>
                </a:solidFill>
              </a:rPr>
              <a:t>VARIÁVEL</a:t>
            </a:r>
          </a:p>
        </p:txBody>
      </p:sp>
      <p:sp>
        <p:nvSpPr>
          <p:cNvPr id="79" name="CaixaDeTexto 78">
            <a:extLst>
              <a:ext uri="{FF2B5EF4-FFF2-40B4-BE49-F238E27FC236}">
                <a16:creationId xmlns:a16="http://schemas.microsoft.com/office/drawing/2014/main" id="{25F102A8-DD48-4A1A-81FB-1AAD8090259E}"/>
              </a:ext>
            </a:extLst>
          </p:cNvPr>
          <p:cNvSpPr txBox="1"/>
          <p:nvPr/>
        </p:nvSpPr>
        <p:spPr>
          <a:xfrm>
            <a:off x="2896035" y="5466656"/>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FF0000"/>
                </a:solidFill>
              </a:rPr>
              <a:t>VARIÁVEL</a:t>
            </a:r>
          </a:p>
        </p:txBody>
      </p:sp>
      <p:sp>
        <p:nvSpPr>
          <p:cNvPr id="80" name="CaixaDeTexto 79">
            <a:extLst>
              <a:ext uri="{FF2B5EF4-FFF2-40B4-BE49-F238E27FC236}">
                <a16:creationId xmlns:a16="http://schemas.microsoft.com/office/drawing/2014/main" id="{52543855-E6AD-44B6-9497-CF3E15945670}"/>
              </a:ext>
            </a:extLst>
          </p:cNvPr>
          <p:cNvSpPr txBox="1"/>
          <p:nvPr/>
        </p:nvSpPr>
        <p:spPr>
          <a:xfrm>
            <a:off x="7727898" y="3789040"/>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FIXO</a:t>
            </a:r>
          </a:p>
        </p:txBody>
      </p:sp>
      <p:sp>
        <p:nvSpPr>
          <p:cNvPr id="81" name="CaixaDeTexto 80">
            <a:extLst>
              <a:ext uri="{FF2B5EF4-FFF2-40B4-BE49-F238E27FC236}">
                <a16:creationId xmlns:a16="http://schemas.microsoft.com/office/drawing/2014/main" id="{F8B40C98-8140-4788-8C25-E067E172860C}"/>
              </a:ext>
            </a:extLst>
          </p:cNvPr>
          <p:cNvSpPr txBox="1"/>
          <p:nvPr/>
        </p:nvSpPr>
        <p:spPr>
          <a:xfrm>
            <a:off x="7737666" y="4041576"/>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FIXO</a:t>
            </a:r>
          </a:p>
        </p:txBody>
      </p:sp>
      <p:sp>
        <p:nvSpPr>
          <p:cNvPr id="82" name="CaixaDeTexto 81">
            <a:extLst>
              <a:ext uri="{FF2B5EF4-FFF2-40B4-BE49-F238E27FC236}">
                <a16:creationId xmlns:a16="http://schemas.microsoft.com/office/drawing/2014/main" id="{4F025E7C-A086-47BA-8995-055C8AC16ACF}"/>
              </a:ext>
            </a:extLst>
          </p:cNvPr>
          <p:cNvSpPr txBox="1"/>
          <p:nvPr/>
        </p:nvSpPr>
        <p:spPr>
          <a:xfrm>
            <a:off x="7760518" y="4390593"/>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FIXO</a:t>
            </a:r>
          </a:p>
        </p:txBody>
      </p:sp>
      <p:sp>
        <p:nvSpPr>
          <p:cNvPr id="83" name="CaixaDeTexto 82">
            <a:extLst>
              <a:ext uri="{FF2B5EF4-FFF2-40B4-BE49-F238E27FC236}">
                <a16:creationId xmlns:a16="http://schemas.microsoft.com/office/drawing/2014/main" id="{C604941D-BB10-4C41-9333-DE8F71690773}"/>
              </a:ext>
            </a:extLst>
          </p:cNvPr>
          <p:cNvSpPr txBox="1"/>
          <p:nvPr/>
        </p:nvSpPr>
        <p:spPr>
          <a:xfrm>
            <a:off x="7760518" y="4733131"/>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1D68FF"/>
                </a:solidFill>
              </a:rPr>
              <a:t>FIXO</a:t>
            </a:r>
          </a:p>
        </p:txBody>
      </p:sp>
      <p:sp>
        <p:nvSpPr>
          <p:cNvPr id="85" name="CaixaDeTexto 84">
            <a:extLst>
              <a:ext uri="{FF2B5EF4-FFF2-40B4-BE49-F238E27FC236}">
                <a16:creationId xmlns:a16="http://schemas.microsoft.com/office/drawing/2014/main" id="{F4065F7F-9856-4BAE-AA8F-CE593C2E6E71}"/>
              </a:ext>
            </a:extLst>
          </p:cNvPr>
          <p:cNvSpPr txBox="1"/>
          <p:nvPr/>
        </p:nvSpPr>
        <p:spPr>
          <a:xfrm>
            <a:off x="7789718" y="5191343"/>
            <a:ext cx="1455553" cy="459300"/>
          </a:xfrm>
          <a:prstGeom prst="rect">
            <a:avLst/>
          </a:prstGeom>
          <a:noFill/>
          <a:ln>
            <a:noFill/>
          </a:ln>
        </p:spPr>
        <p:txBody>
          <a:bodyPr wrap="square" lIns="72000" tIns="36000" rIns="72000" bIns="36000" rtlCol="0" anchor="ctr">
            <a:noAutofit/>
          </a:bodyPr>
          <a:lstStyle/>
          <a:p>
            <a:pPr algn="ctr">
              <a:spcAft>
                <a:spcPts val="600"/>
              </a:spcAft>
            </a:pPr>
            <a:r>
              <a:rPr lang="pt-BR" sz="1200" b="1" dirty="0">
                <a:solidFill>
                  <a:srgbClr val="FF0000"/>
                </a:solidFill>
              </a:rPr>
              <a:t>VARIÁVEL</a:t>
            </a:r>
          </a:p>
        </p:txBody>
      </p:sp>
    </p:spTree>
    <p:extLst>
      <p:ext uri="{BB962C8B-B14F-4D97-AF65-F5344CB8AC3E}">
        <p14:creationId xmlns:p14="http://schemas.microsoft.com/office/powerpoint/2010/main" val="1454003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6036F-2040-4784-B474-05E9C4CE6ECF}"/>
              </a:ext>
            </a:extLst>
          </p:cNvPr>
          <p:cNvSpPr>
            <a:spLocks noGrp="1"/>
          </p:cNvSpPr>
          <p:nvPr>
            <p:ph type="title"/>
          </p:nvPr>
        </p:nvSpPr>
        <p:spPr/>
        <p:txBody>
          <a:bodyPr/>
          <a:lstStyle/>
          <a:p>
            <a:r>
              <a:rPr lang="pt-BR" dirty="0"/>
              <a:t>A concentração na indústria de transporte marítimo é muito maior do que a observada entre os operadores de terminais de contêineres</a:t>
            </a:r>
          </a:p>
        </p:txBody>
      </p:sp>
      <p:sp>
        <p:nvSpPr>
          <p:cNvPr id="3" name="Espaço Reservado para Texto 2">
            <a:extLst>
              <a:ext uri="{FF2B5EF4-FFF2-40B4-BE49-F238E27FC236}">
                <a16:creationId xmlns:a16="http://schemas.microsoft.com/office/drawing/2014/main" id="{A466CDF1-FF4A-47CA-A7C6-591AFA7BEC9C}"/>
              </a:ext>
            </a:extLst>
          </p:cNvPr>
          <p:cNvSpPr>
            <a:spLocks noGrp="1"/>
          </p:cNvSpPr>
          <p:nvPr>
            <p:ph type="body" sz="quarter" idx="13"/>
          </p:nvPr>
        </p:nvSpPr>
        <p:spPr/>
        <p:txBody>
          <a:bodyPr/>
          <a:lstStyle/>
          <a:p>
            <a:r>
              <a:rPr lang="pt-BR" dirty="0"/>
              <a:t>Fonte: OCDE – </a:t>
            </a:r>
            <a:r>
              <a:rPr lang="pt-BR" i="1" dirty="0"/>
              <a:t>The </a:t>
            </a:r>
            <a:r>
              <a:rPr lang="pt-BR" i="1" dirty="0" err="1"/>
              <a:t>Impact</a:t>
            </a:r>
            <a:r>
              <a:rPr lang="pt-BR" i="1" dirty="0"/>
              <a:t> </a:t>
            </a:r>
            <a:r>
              <a:rPr lang="pt-BR" i="1" dirty="0" err="1"/>
              <a:t>of</a:t>
            </a:r>
            <a:r>
              <a:rPr lang="pt-BR" i="1" dirty="0"/>
              <a:t> </a:t>
            </a:r>
            <a:r>
              <a:rPr lang="pt-BR" i="1" dirty="0" err="1"/>
              <a:t>Alliances</a:t>
            </a:r>
            <a:r>
              <a:rPr lang="pt-BR" i="1" dirty="0"/>
              <a:t> in Container </a:t>
            </a:r>
            <a:r>
              <a:rPr lang="pt-BR" i="1" dirty="0" err="1"/>
              <a:t>Shipping</a:t>
            </a:r>
            <a:r>
              <a:rPr lang="pt-BR" dirty="0"/>
              <a:t> (dados </a:t>
            </a:r>
            <a:r>
              <a:rPr lang="pt-BR" dirty="0" err="1"/>
              <a:t>Drewry</a:t>
            </a:r>
            <a:r>
              <a:rPr lang="pt-BR" dirty="0"/>
              <a:t> e </a:t>
            </a:r>
            <a:r>
              <a:rPr lang="pt-BR" dirty="0" err="1"/>
              <a:t>Alphaliner</a:t>
            </a:r>
            <a:r>
              <a:rPr lang="pt-BR" dirty="0"/>
              <a:t>)</a:t>
            </a:r>
          </a:p>
        </p:txBody>
      </p:sp>
      <p:sp>
        <p:nvSpPr>
          <p:cNvPr id="4" name="Espaço Reservado para Texto 3">
            <a:extLst>
              <a:ext uri="{FF2B5EF4-FFF2-40B4-BE49-F238E27FC236}">
                <a16:creationId xmlns:a16="http://schemas.microsoft.com/office/drawing/2014/main" id="{409CC6EE-932E-4BDE-9558-35B7BF55FBF2}"/>
              </a:ext>
            </a:extLst>
          </p:cNvPr>
          <p:cNvSpPr>
            <a:spLocks noGrp="1"/>
          </p:cNvSpPr>
          <p:nvPr>
            <p:ph type="body" sz="quarter" idx="14"/>
          </p:nvPr>
        </p:nvSpPr>
        <p:spPr>
          <a:xfrm>
            <a:off x="350366" y="5219114"/>
            <a:ext cx="9203680" cy="946190"/>
          </a:xfrm>
        </p:spPr>
        <p:txBody>
          <a:bodyPr/>
          <a:lstStyle/>
          <a:p>
            <a:r>
              <a:rPr lang="en-US" sz="1300" i="1" dirty="0"/>
              <a:t>The container terminals and freight forwarding segments have not seen as much consolidation (…). Partially this is because </a:t>
            </a:r>
            <a:r>
              <a:rPr lang="en-US" sz="1300" b="1" i="1" dirty="0"/>
              <a:t>local advantages </a:t>
            </a:r>
            <a:r>
              <a:rPr lang="en-US" sz="1300" i="1" dirty="0"/>
              <a:t>– such as access to land and relationships with customs authorities, importers, exporters, and intermodal transport providers – </a:t>
            </a:r>
            <a:r>
              <a:rPr lang="en-US" sz="1300" b="1" i="1" dirty="0"/>
              <a:t>are more meaningful than for container liners</a:t>
            </a:r>
            <a:r>
              <a:rPr lang="en-US" sz="1300" i="1" dirty="0"/>
              <a:t>.</a:t>
            </a:r>
            <a:endParaRPr lang="pt-BR" sz="1300" i="1" dirty="0"/>
          </a:p>
        </p:txBody>
      </p:sp>
      <p:graphicFrame>
        <p:nvGraphicFramePr>
          <p:cNvPr id="6" name="Gráfico 5">
            <a:extLst>
              <a:ext uri="{FF2B5EF4-FFF2-40B4-BE49-F238E27FC236}">
                <a16:creationId xmlns:a16="http://schemas.microsoft.com/office/drawing/2014/main" id="{7203E206-86C8-4490-9B8F-05FFE5945F75}"/>
              </a:ext>
            </a:extLst>
          </p:cNvPr>
          <p:cNvGraphicFramePr/>
          <p:nvPr/>
        </p:nvGraphicFramePr>
        <p:xfrm>
          <a:off x="199678" y="980728"/>
          <a:ext cx="9549767" cy="4166378"/>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ector reto 7">
            <a:extLst>
              <a:ext uri="{FF2B5EF4-FFF2-40B4-BE49-F238E27FC236}">
                <a16:creationId xmlns:a16="http://schemas.microsoft.com/office/drawing/2014/main" id="{016EB86C-FD64-463D-801C-543C78DD5E2D}"/>
              </a:ext>
            </a:extLst>
          </p:cNvPr>
          <p:cNvCxnSpPr/>
          <p:nvPr/>
        </p:nvCxnSpPr>
        <p:spPr>
          <a:xfrm>
            <a:off x="1842867" y="2813538"/>
            <a:ext cx="0" cy="162000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EA624E4C-990F-4000-8AFC-1C7587537A2E}"/>
              </a:ext>
            </a:extLst>
          </p:cNvPr>
          <p:cNvCxnSpPr/>
          <p:nvPr/>
        </p:nvCxnSpPr>
        <p:spPr>
          <a:xfrm>
            <a:off x="3601327" y="1983545"/>
            <a:ext cx="0" cy="2484000"/>
          </a:xfrm>
          <a:prstGeom prst="line">
            <a:avLst/>
          </a:prstGeom>
          <a:ln>
            <a:solidFill>
              <a:srgbClr val="8D8E8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477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5A628-EDF6-4FE8-A2A1-D73777C7DBD4}"/>
              </a:ext>
            </a:extLst>
          </p:cNvPr>
          <p:cNvSpPr>
            <a:spLocks noGrp="1"/>
          </p:cNvSpPr>
          <p:nvPr>
            <p:ph type="title"/>
          </p:nvPr>
        </p:nvSpPr>
        <p:spPr/>
        <p:txBody>
          <a:bodyPr/>
          <a:lstStyle/>
          <a:p>
            <a:r>
              <a:rPr lang="pt-BR" dirty="0"/>
              <a:t>A indústria de transporte em contêineres vem tendo dificuldades para dar retorno ao custo de capital nas duas últimas décadas</a:t>
            </a:r>
          </a:p>
        </p:txBody>
      </p:sp>
      <p:sp>
        <p:nvSpPr>
          <p:cNvPr id="3" name="Espaço Reservado para Texto 2">
            <a:extLst>
              <a:ext uri="{FF2B5EF4-FFF2-40B4-BE49-F238E27FC236}">
                <a16:creationId xmlns:a16="http://schemas.microsoft.com/office/drawing/2014/main" id="{221CCD53-830F-468C-8C75-ABE3720F9053}"/>
              </a:ext>
            </a:extLst>
          </p:cNvPr>
          <p:cNvSpPr>
            <a:spLocks noGrp="1"/>
          </p:cNvSpPr>
          <p:nvPr>
            <p:ph type="body" sz="quarter" idx="13"/>
          </p:nvPr>
        </p:nvSpPr>
        <p:spPr/>
        <p:txBody>
          <a:bodyPr/>
          <a:lstStyle/>
          <a:p>
            <a:r>
              <a:rPr lang="pt-BR" dirty="0"/>
              <a:t>Fonte: TT Club/</a:t>
            </a:r>
            <a:r>
              <a:rPr lang="pt-BR" dirty="0" err="1"/>
              <a:t>McKinsey</a:t>
            </a:r>
            <a:r>
              <a:rPr lang="pt-BR" dirty="0"/>
              <a:t> – </a:t>
            </a:r>
            <a:r>
              <a:rPr lang="pt-BR" i="1" dirty="0" err="1"/>
              <a:t>Brave</a:t>
            </a:r>
            <a:r>
              <a:rPr lang="pt-BR" i="1" dirty="0"/>
              <a:t> new world? Container </a:t>
            </a:r>
            <a:r>
              <a:rPr lang="pt-BR" i="1" dirty="0" err="1"/>
              <a:t>transport</a:t>
            </a:r>
            <a:r>
              <a:rPr lang="pt-BR" i="1" dirty="0"/>
              <a:t> in 2043</a:t>
            </a:r>
            <a:endParaRPr lang="pt-BR" dirty="0"/>
          </a:p>
        </p:txBody>
      </p:sp>
      <p:pic>
        <p:nvPicPr>
          <p:cNvPr id="4" name="Imagem 3">
            <a:extLst>
              <a:ext uri="{FF2B5EF4-FFF2-40B4-BE49-F238E27FC236}">
                <a16:creationId xmlns:a16="http://schemas.microsoft.com/office/drawing/2014/main" id="{F96D1715-F506-43DF-834C-29D49823B07B}"/>
              </a:ext>
            </a:extLst>
          </p:cNvPr>
          <p:cNvPicPr>
            <a:picLocks noChangeAspect="1"/>
          </p:cNvPicPr>
          <p:nvPr/>
        </p:nvPicPr>
        <p:blipFill>
          <a:blip r:embed="rId2"/>
          <a:stretch>
            <a:fillRect/>
          </a:stretch>
        </p:blipFill>
        <p:spPr>
          <a:xfrm>
            <a:off x="186030" y="1171812"/>
            <a:ext cx="4897545" cy="4655999"/>
          </a:xfrm>
          <a:prstGeom prst="rect">
            <a:avLst/>
          </a:prstGeom>
        </p:spPr>
      </p:pic>
      <p:pic>
        <p:nvPicPr>
          <p:cNvPr id="7" name="Imagem 6">
            <a:extLst>
              <a:ext uri="{FF2B5EF4-FFF2-40B4-BE49-F238E27FC236}">
                <a16:creationId xmlns:a16="http://schemas.microsoft.com/office/drawing/2014/main" id="{7964163B-C120-475B-8458-23C1BE33CAD2}"/>
              </a:ext>
            </a:extLst>
          </p:cNvPr>
          <p:cNvPicPr>
            <a:picLocks noChangeAspect="1"/>
          </p:cNvPicPr>
          <p:nvPr/>
        </p:nvPicPr>
        <p:blipFill>
          <a:blip r:embed="rId3"/>
          <a:stretch>
            <a:fillRect/>
          </a:stretch>
        </p:blipFill>
        <p:spPr>
          <a:xfrm>
            <a:off x="5040218" y="1171812"/>
            <a:ext cx="4664517" cy="4802384"/>
          </a:xfrm>
          <a:prstGeom prst="rect">
            <a:avLst/>
          </a:prstGeom>
        </p:spPr>
      </p:pic>
    </p:spTree>
    <p:extLst>
      <p:ext uri="{BB962C8B-B14F-4D97-AF65-F5344CB8AC3E}">
        <p14:creationId xmlns:p14="http://schemas.microsoft.com/office/powerpoint/2010/main" val="1619963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243FE-71B1-4886-9C37-51F311A020D5}"/>
              </a:ext>
            </a:extLst>
          </p:cNvPr>
          <p:cNvSpPr>
            <a:spLocks noGrp="1"/>
          </p:cNvSpPr>
          <p:nvPr>
            <p:ph type="title"/>
          </p:nvPr>
        </p:nvSpPr>
        <p:spPr/>
        <p:txBody>
          <a:bodyPr/>
          <a:lstStyle/>
          <a:p>
            <a:r>
              <a:rPr lang="pt-BR" dirty="0"/>
              <a:t>A conteinerização desacelerou consideravelmente desde os anos 2000</a:t>
            </a:r>
          </a:p>
        </p:txBody>
      </p:sp>
      <p:sp>
        <p:nvSpPr>
          <p:cNvPr id="3" name="Espaço Reservado para Texto 2">
            <a:extLst>
              <a:ext uri="{FF2B5EF4-FFF2-40B4-BE49-F238E27FC236}">
                <a16:creationId xmlns:a16="http://schemas.microsoft.com/office/drawing/2014/main" id="{CB25E5CF-9373-4DA1-899B-25518441AB80}"/>
              </a:ext>
            </a:extLst>
          </p:cNvPr>
          <p:cNvSpPr>
            <a:spLocks noGrp="1"/>
          </p:cNvSpPr>
          <p:nvPr>
            <p:ph type="body" sz="quarter" idx="13"/>
          </p:nvPr>
        </p:nvSpPr>
        <p:spPr/>
        <p:txBody>
          <a:bodyPr/>
          <a:lstStyle/>
          <a:p>
            <a:r>
              <a:rPr lang="pt-BR" dirty="0"/>
              <a:t>Fonte: TT Club/</a:t>
            </a:r>
            <a:r>
              <a:rPr lang="pt-BR" dirty="0" err="1"/>
              <a:t>McKinsey</a:t>
            </a:r>
            <a:r>
              <a:rPr lang="pt-BR" dirty="0"/>
              <a:t> – </a:t>
            </a:r>
            <a:r>
              <a:rPr lang="pt-BR" i="1" dirty="0" err="1"/>
              <a:t>Brave</a:t>
            </a:r>
            <a:r>
              <a:rPr lang="pt-BR" i="1" dirty="0"/>
              <a:t> new world? Container </a:t>
            </a:r>
            <a:r>
              <a:rPr lang="pt-BR" i="1" dirty="0" err="1"/>
              <a:t>transport</a:t>
            </a:r>
            <a:r>
              <a:rPr lang="pt-BR" i="1" dirty="0"/>
              <a:t> in 2043</a:t>
            </a:r>
            <a:endParaRPr lang="pt-BR" dirty="0"/>
          </a:p>
        </p:txBody>
      </p:sp>
      <p:pic>
        <p:nvPicPr>
          <p:cNvPr id="6" name="Imagem 5">
            <a:extLst>
              <a:ext uri="{FF2B5EF4-FFF2-40B4-BE49-F238E27FC236}">
                <a16:creationId xmlns:a16="http://schemas.microsoft.com/office/drawing/2014/main" id="{980A3CEE-C495-4186-BE89-1E89087DFF71}"/>
              </a:ext>
            </a:extLst>
          </p:cNvPr>
          <p:cNvPicPr>
            <a:picLocks noChangeAspect="1"/>
          </p:cNvPicPr>
          <p:nvPr/>
        </p:nvPicPr>
        <p:blipFill>
          <a:blip r:embed="rId2"/>
          <a:stretch>
            <a:fillRect/>
          </a:stretch>
        </p:blipFill>
        <p:spPr>
          <a:xfrm>
            <a:off x="1154146" y="1144035"/>
            <a:ext cx="7235409" cy="4857938"/>
          </a:xfrm>
          <a:prstGeom prst="rect">
            <a:avLst/>
          </a:prstGeom>
        </p:spPr>
      </p:pic>
    </p:spTree>
    <p:extLst>
      <p:ext uri="{BB962C8B-B14F-4D97-AF65-F5344CB8AC3E}">
        <p14:creationId xmlns:p14="http://schemas.microsoft.com/office/powerpoint/2010/main" val="3034053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2048-9250-4CE2-9342-EC816E980351}"/>
              </a:ext>
            </a:extLst>
          </p:cNvPr>
          <p:cNvSpPr>
            <a:spLocks noGrp="1"/>
          </p:cNvSpPr>
          <p:nvPr>
            <p:ph type="title"/>
          </p:nvPr>
        </p:nvSpPr>
        <p:spPr/>
        <p:txBody>
          <a:bodyPr/>
          <a:lstStyle/>
          <a:p>
            <a:r>
              <a:rPr lang="pt-BR" dirty="0"/>
              <a:t>A conteinerização desacelerou consideravelmente desde os anos 2000</a:t>
            </a:r>
          </a:p>
        </p:txBody>
      </p:sp>
      <p:sp>
        <p:nvSpPr>
          <p:cNvPr id="3" name="Espaço Reservado para Texto 2">
            <a:extLst>
              <a:ext uri="{FF2B5EF4-FFF2-40B4-BE49-F238E27FC236}">
                <a16:creationId xmlns:a16="http://schemas.microsoft.com/office/drawing/2014/main" id="{14D3C73A-8AE8-4009-AEDE-4264BEFF4189}"/>
              </a:ext>
            </a:extLst>
          </p:cNvPr>
          <p:cNvSpPr>
            <a:spLocks noGrp="1"/>
          </p:cNvSpPr>
          <p:nvPr>
            <p:ph type="body" sz="quarter" idx="13"/>
          </p:nvPr>
        </p:nvSpPr>
        <p:spPr/>
        <p:txBody>
          <a:bodyPr/>
          <a:lstStyle/>
          <a:p>
            <a:endParaRPr lang="pt-BR"/>
          </a:p>
        </p:txBody>
      </p:sp>
      <p:graphicFrame>
        <p:nvGraphicFramePr>
          <p:cNvPr id="6" name="Gráfico 5">
            <a:extLst>
              <a:ext uri="{FF2B5EF4-FFF2-40B4-BE49-F238E27FC236}">
                <a16:creationId xmlns:a16="http://schemas.microsoft.com/office/drawing/2014/main" id="{CF09CA63-2333-4D22-BBA7-F44459114046}"/>
              </a:ext>
            </a:extLst>
          </p:cNvPr>
          <p:cNvGraphicFramePr/>
          <p:nvPr/>
        </p:nvGraphicFramePr>
        <p:xfrm>
          <a:off x="2377504" y="1160394"/>
          <a:ext cx="4788693" cy="4825219"/>
        </p:xfrm>
        <a:graphic>
          <a:graphicData uri="http://schemas.openxmlformats.org/drawingml/2006/chart">
            <c:chart xmlns:c="http://schemas.openxmlformats.org/drawingml/2006/chart" xmlns:r="http://schemas.openxmlformats.org/officeDocument/2006/relationships" r:id="rId2"/>
          </a:graphicData>
        </a:graphic>
      </p:graphicFrame>
      <p:sp>
        <p:nvSpPr>
          <p:cNvPr id="4" name="Retângulo 3">
            <a:extLst>
              <a:ext uri="{FF2B5EF4-FFF2-40B4-BE49-F238E27FC236}">
                <a16:creationId xmlns:a16="http://schemas.microsoft.com/office/drawing/2014/main" id="{3DDDDCD7-5F0B-478A-B6DF-A60DCEEEEDB2}"/>
              </a:ext>
            </a:extLst>
          </p:cNvPr>
          <p:cNvSpPr/>
          <p:nvPr/>
        </p:nvSpPr>
        <p:spPr>
          <a:xfrm>
            <a:off x="7166197" y="1702191"/>
            <a:ext cx="1980000" cy="216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b="1" dirty="0">
                <a:solidFill>
                  <a:srgbClr val="01567E"/>
                </a:solidFill>
                <a:latin typeface="Tahoma" panose="020B0604030504040204" pitchFamily="34" charset="0"/>
                <a:ea typeface="Tahoma" panose="020B0604030504040204" pitchFamily="34" charset="0"/>
                <a:cs typeface="Tahoma" panose="020B0604030504040204" pitchFamily="34" charset="0"/>
              </a:rPr>
              <a:t>Contêineres</a:t>
            </a:r>
          </a:p>
        </p:txBody>
      </p:sp>
      <p:sp>
        <p:nvSpPr>
          <p:cNvPr id="8" name="Retângulo 7">
            <a:extLst>
              <a:ext uri="{FF2B5EF4-FFF2-40B4-BE49-F238E27FC236}">
                <a16:creationId xmlns:a16="http://schemas.microsoft.com/office/drawing/2014/main" id="{70F9E69A-0CD7-4A98-AF87-71E1731E0B60}"/>
              </a:ext>
            </a:extLst>
          </p:cNvPr>
          <p:cNvSpPr/>
          <p:nvPr/>
        </p:nvSpPr>
        <p:spPr>
          <a:xfrm>
            <a:off x="7166198" y="2450008"/>
            <a:ext cx="1980000" cy="216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dirty="0">
                <a:solidFill>
                  <a:srgbClr val="BEBE7C"/>
                </a:solidFill>
                <a:latin typeface="Tahoma" panose="020B0604030504040204" pitchFamily="34" charset="0"/>
                <a:ea typeface="Tahoma" panose="020B0604030504040204" pitchFamily="34" charset="0"/>
                <a:cs typeface="Tahoma" panose="020B0604030504040204" pitchFamily="34" charset="0"/>
              </a:rPr>
              <a:t>Carga geral, </a:t>
            </a:r>
            <a:r>
              <a:rPr lang="pt-BR" sz="1200" dirty="0" err="1">
                <a:solidFill>
                  <a:srgbClr val="BEBE7C"/>
                </a:solidFill>
                <a:latin typeface="Tahoma" panose="020B0604030504040204" pitchFamily="34" charset="0"/>
                <a:ea typeface="Tahoma" panose="020B0604030504040204" pitchFamily="34" charset="0"/>
                <a:cs typeface="Tahoma" panose="020B0604030504040204" pitchFamily="34" charset="0"/>
              </a:rPr>
              <a:t>Ro-Ro</a:t>
            </a:r>
            <a:r>
              <a:rPr lang="pt-BR" sz="1200" dirty="0">
                <a:solidFill>
                  <a:srgbClr val="BEBE7C"/>
                </a:solidFill>
                <a:latin typeface="Tahoma" panose="020B0604030504040204" pitchFamily="34" charset="0"/>
                <a:ea typeface="Tahoma" panose="020B0604030504040204" pitchFamily="34" charset="0"/>
                <a:cs typeface="Tahoma" panose="020B0604030504040204" pitchFamily="34" charset="0"/>
              </a:rPr>
              <a:t> etc.</a:t>
            </a:r>
          </a:p>
        </p:txBody>
      </p:sp>
      <p:sp>
        <p:nvSpPr>
          <p:cNvPr id="9" name="Retângulo 8">
            <a:extLst>
              <a:ext uri="{FF2B5EF4-FFF2-40B4-BE49-F238E27FC236}">
                <a16:creationId xmlns:a16="http://schemas.microsoft.com/office/drawing/2014/main" id="{733095B1-E5B6-4625-BC6B-E056B5DE6678}"/>
              </a:ext>
            </a:extLst>
          </p:cNvPr>
          <p:cNvSpPr/>
          <p:nvPr/>
        </p:nvSpPr>
        <p:spPr>
          <a:xfrm>
            <a:off x="7166196" y="4103224"/>
            <a:ext cx="1980000" cy="216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dirty="0">
                <a:solidFill>
                  <a:srgbClr val="787A7B"/>
                </a:solidFill>
                <a:latin typeface="Tahoma" panose="020B0604030504040204" pitchFamily="34" charset="0"/>
                <a:ea typeface="Tahoma" panose="020B0604030504040204" pitchFamily="34" charset="0"/>
                <a:cs typeface="Tahoma" panose="020B0604030504040204" pitchFamily="34" charset="0"/>
              </a:rPr>
              <a:t>Contêineres</a:t>
            </a:r>
          </a:p>
        </p:txBody>
      </p:sp>
      <p:cxnSp>
        <p:nvCxnSpPr>
          <p:cNvPr id="7" name="Conector de Seta Reta 6">
            <a:extLst>
              <a:ext uri="{FF2B5EF4-FFF2-40B4-BE49-F238E27FC236}">
                <a16:creationId xmlns:a16="http://schemas.microsoft.com/office/drawing/2014/main" id="{7ADBBC4E-E3DE-4F88-99FE-41866C53BA95}"/>
              </a:ext>
            </a:extLst>
          </p:cNvPr>
          <p:cNvCxnSpPr/>
          <p:nvPr/>
        </p:nvCxnSpPr>
        <p:spPr>
          <a:xfrm>
            <a:off x="2672862" y="1160394"/>
            <a:ext cx="2841673" cy="387052"/>
          </a:xfrm>
          <a:prstGeom prst="straightConnector1">
            <a:avLst/>
          </a:prstGeom>
          <a:ln w="57150">
            <a:solidFill>
              <a:srgbClr val="FF8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1E33970E-DADC-44AE-B899-8B159727AC0C}"/>
              </a:ext>
            </a:extLst>
          </p:cNvPr>
          <p:cNvCxnSpPr>
            <a:cxnSpLocks/>
          </p:cNvCxnSpPr>
          <p:nvPr/>
        </p:nvCxnSpPr>
        <p:spPr>
          <a:xfrm>
            <a:off x="5556740" y="1561514"/>
            <a:ext cx="1333010" cy="45036"/>
          </a:xfrm>
          <a:prstGeom prst="straightConnector1">
            <a:avLst/>
          </a:prstGeom>
          <a:ln w="57150">
            <a:solidFill>
              <a:srgbClr val="FF8900"/>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3C0F268E-31C2-4B46-ACFE-FF541DC143BB}"/>
              </a:ext>
            </a:extLst>
          </p:cNvPr>
          <p:cNvSpPr/>
          <p:nvPr/>
        </p:nvSpPr>
        <p:spPr>
          <a:xfrm rot="537601">
            <a:off x="3052522" y="1030101"/>
            <a:ext cx="1260000" cy="216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b="1" dirty="0">
                <a:solidFill>
                  <a:srgbClr val="FF8900"/>
                </a:solidFill>
                <a:latin typeface="Tahoma" panose="020B0604030504040204" pitchFamily="34" charset="0"/>
                <a:ea typeface="Tahoma" panose="020B0604030504040204" pitchFamily="34" charset="0"/>
                <a:cs typeface="Tahoma" panose="020B0604030504040204" pitchFamily="34" charset="0"/>
              </a:rPr>
              <a:t>CAGR = 5,6% </a:t>
            </a:r>
          </a:p>
        </p:txBody>
      </p:sp>
      <p:sp>
        <p:nvSpPr>
          <p:cNvPr id="14" name="Retângulo 13">
            <a:extLst>
              <a:ext uri="{FF2B5EF4-FFF2-40B4-BE49-F238E27FC236}">
                <a16:creationId xmlns:a16="http://schemas.microsoft.com/office/drawing/2014/main" id="{A6380C19-C862-40C6-9E6B-96430131739C}"/>
              </a:ext>
            </a:extLst>
          </p:cNvPr>
          <p:cNvSpPr/>
          <p:nvPr/>
        </p:nvSpPr>
        <p:spPr>
          <a:xfrm rot="120000">
            <a:off x="5593245" y="1323593"/>
            <a:ext cx="1260000" cy="216000"/>
          </a:xfrm>
          <a:prstGeom prst="rect">
            <a:avLst/>
          </a:prstGeom>
          <a:noFill/>
          <a:ln>
            <a:noFill/>
          </a:ln>
          <a:effectLst/>
        </p:spPr>
        <p:style>
          <a:lnRef idx="0">
            <a:scrgbClr r="0" g="0" b="0"/>
          </a:lnRef>
          <a:fillRef idx="1001">
            <a:schemeClr val="dk2"/>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300"/>
              </a:spcAft>
            </a:pPr>
            <a:r>
              <a:rPr lang="pt-BR" sz="1200" b="1" dirty="0">
                <a:solidFill>
                  <a:srgbClr val="FF8900"/>
                </a:solidFill>
                <a:latin typeface="Tahoma" panose="020B0604030504040204" pitchFamily="34" charset="0"/>
                <a:ea typeface="Tahoma" panose="020B0604030504040204" pitchFamily="34" charset="0"/>
                <a:cs typeface="Tahoma" panose="020B0604030504040204" pitchFamily="34" charset="0"/>
              </a:rPr>
              <a:t>CAGR = 0,9% </a:t>
            </a:r>
          </a:p>
        </p:txBody>
      </p:sp>
    </p:spTree>
    <p:extLst>
      <p:ext uri="{BB962C8B-B14F-4D97-AF65-F5344CB8AC3E}">
        <p14:creationId xmlns:p14="http://schemas.microsoft.com/office/powerpoint/2010/main" val="427485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17BDF-7F66-4CC1-A34B-70ED29CFB8C9}"/>
              </a:ext>
            </a:extLst>
          </p:cNvPr>
          <p:cNvSpPr>
            <a:spLocks noGrp="1"/>
          </p:cNvSpPr>
          <p:nvPr>
            <p:ph type="title"/>
          </p:nvPr>
        </p:nvSpPr>
        <p:spPr/>
        <p:txBody>
          <a:bodyPr/>
          <a:lstStyle/>
          <a:p>
            <a:r>
              <a:rPr lang="pt-BR" dirty="0"/>
              <a:t>Diferenças de nomenclaturas importantes para prova</a:t>
            </a:r>
          </a:p>
        </p:txBody>
      </p:sp>
      <p:sp>
        <p:nvSpPr>
          <p:cNvPr id="3" name="Espaço Reservado para Texto 2">
            <a:extLst>
              <a:ext uri="{FF2B5EF4-FFF2-40B4-BE49-F238E27FC236}">
                <a16:creationId xmlns:a16="http://schemas.microsoft.com/office/drawing/2014/main" id="{C97523AC-A2FA-4C19-B491-A98FBCBC999D}"/>
              </a:ext>
            </a:extLst>
          </p:cNvPr>
          <p:cNvSpPr>
            <a:spLocks noGrp="1"/>
          </p:cNvSpPr>
          <p:nvPr>
            <p:ph type="body" sz="quarter" idx="11"/>
          </p:nvPr>
        </p:nvSpPr>
        <p:spPr>
          <a:xfrm>
            <a:off x="129362" y="1052612"/>
            <a:ext cx="9252000" cy="5562000"/>
          </a:xfrm>
        </p:spPr>
        <p:txBody>
          <a:bodyPr/>
          <a:lstStyle/>
          <a:p>
            <a:r>
              <a:rPr lang="pt-BR" dirty="0">
                <a:solidFill>
                  <a:srgbClr val="FF0000"/>
                </a:solidFill>
              </a:rPr>
              <a:t>Formas de Operação: Trump ou </a:t>
            </a:r>
            <a:r>
              <a:rPr lang="pt-BR" dirty="0" err="1">
                <a:solidFill>
                  <a:srgbClr val="FF0000"/>
                </a:solidFill>
              </a:rPr>
              <a:t>liner</a:t>
            </a:r>
            <a:endParaRPr lang="pt-BR" dirty="0">
              <a:solidFill>
                <a:srgbClr val="FF0000"/>
              </a:solidFill>
            </a:endParaRPr>
          </a:p>
          <a:p>
            <a:r>
              <a:rPr lang="pt-BR" dirty="0">
                <a:solidFill>
                  <a:srgbClr val="FF0000"/>
                </a:solidFill>
              </a:rPr>
              <a:t>Regime de Afretamento: spot, longo prazo ou frota própria</a:t>
            </a:r>
          </a:p>
          <a:p>
            <a:r>
              <a:rPr lang="pt-BR" dirty="0">
                <a:solidFill>
                  <a:srgbClr val="FF0000"/>
                </a:solidFill>
              </a:rPr>
              <a:t>Modalidades de Afretamento: Por viagem, por prazo, por volume, afretamento a casco </a:t>
            </a:r>
            <a:r>
              <a:rPr lang="pt-BR" dirty="0" err="1">
                <a:solidFill>
                  <a:srgbClr val="FF0000"/>
                </a:solidFill>
              </a:rPr>
              <a:t>nú</a:t>
            </a:r>
            <a:endParaRPr lang="pt-BR" dirty="0"/>
          </a:p>
        </p:txBody>
      </p:sp>
      <p:sp>
        <p:nvSpPr>
          <p:cNvPr id="4" name="Espaço Reservado para Número de Slide 3">
            <a:extLst>
              <a:ext uri="{FF2B5EF4-FFF2-40B4-BE49-F238E27FC236}">
                <a16:creationId xmlns:a16="http://schemas.microsoft.com/office/drawing/2014/main" id="{94501EA6-A41A-4824-8C25-5B3CD2F12C79}"/>
              </a:ext>
            </a:extLst>
          </p:cNvPr>
          <p:cNvSpPr>
            <a:spLocks noGrp="1"/>
          </p:cNvSpPr>
          <p:nvPr>
            <p:ph type="sldNum" sz="quarter" idx="12"/>
          </p:nvPr>
        </p:nvSpPr>
        <p:spPr/>
        <p:txBody>
          <a:bodyPr/>
          <a:lstStyle/>
          <a:p>
            <a:pPr>
              <a:defRPr/>
            </a:pPr>
            <a:fld id="{2CA237A7-5AEA-4DAA-AF89-B8C62B227187}" type="slidenum">
              <a:rPr lang="pt-BR" smtClean="0"/>
              <a:pPr>
                <a:defRPr/>
              </a:pPr>
              <a:t>9</a:t>
            </a:fld>
            <a:endParaRPr lang="pt-BR" dirty="0"/>
          </a:p>
        </p:txBody>
      </p:sp>
    </p:spTree>
    <p:extLst>
      <p:ext uri="{BB962C8B-B14F-4D97-AF65-F5344CB8AC3E}">
        <p14:creationId xmlns:p14="http://schemas.microsoft.com/office/powerpoint/2010/main" val="216452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4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lDCDtaSu067FJt4fLXt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PEswaidjEG2IZ4qQ8yF7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s4rawJQEKmEdNOZICl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WHKFh7Il0ej.4qh1WPz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MyGneRD6UWFa1_LX_b8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PyXLpqCHEyK.Rqn_Xx9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YxySqnMf06Hh8YOQy_k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7nLpIkbgUOx9w6q8vR97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O05DMmzcku7dwwkfe7e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l.7ShssEy.f7aqvLkxMA"/>
</p:tagLst>
</file>

<file path=ppt/tags/tag2.xml><?xml version="1.0" encoding="utf-8"?>
<p:tagLst xmlns:a="http://schemas.openxmlformats.org/drawingml/2006/main" xmlns:r="http://schemas.openxmlformats.org/officeDocument/2006/relationships" xmlns:p="http://schemas.openxmlformats.org/presentationml/2006/main">
  <p:tag name="LTOP" val=" 469.875"/>
  <p:tag name="LLEFT" val=" 210.125"/>
  <p:tag name="RESIZE" val="Yes"/>
  <p:tag name="NAME" val="McK Disclaimer"/>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44s7NZ26s0iMi8dE_RyZ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yFUOFcDWkanr3fZ7E70X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RtzRDFA3kGF4lt0wdvJ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yFUOFcDWkanr3fZ7E70X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4s7NZ26s0iMi8dE_RyZ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_IrrIw9EUWXFv2abm7I0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_IrrIw9EUWXFv2abm7I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YxySqnMf06Hh8YOQy_kf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7nLpIkbgUOx9w6q8vR9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5O05DMmzcku7dwwkfe7eWg"/>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l.7ShssEy.f7aqvLkxM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_IrrIw9EUWXFv2abm7I0g"/>
</p:tagLst>
</file>

<file path=ppt/tags/tag32.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33.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1UtCavckj0.9ieCuu_CtJw"/>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GjG8DDvC0mQiMLyc91F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tJ6rX2B2UWCCw0J4aeb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X22UZDmNUSnIkWH9xhP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_IrrIw9EUWXFv2abm7I0g"/>
</p:tagLst>
</file>

<file path=ppt/theme/theme1.xml><?xml version="1.0" encoding="utf-8"?>
<a:theme xmlns:a="http://schemas.openxmlformats.org/drawingml/2006/main" name="CEGN-limpo">
  <a:themeElements>
    <a:clrScheme name="CEGN">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gs>
            <a:gs pos="50000">
              <a:schemeClr val="accent2"/>
            </a:gs>
            <a:gs pos="100000">
              <a:schemeClr val="accent1"/>
            </a:gs>
          </a:gsLst>
          <a:lin ang="5400000" scaled="0"/>
        </a:gradFill>
        <a:ln>
          <a:solidFill>
            <a:schemeClr val="tx1">
              <a:lumMod val="50000"/>
              <a:lumOff val="50000"/>
            </a:schemeClr>
          </a:solidFill>
        </a:ln>
        <a:effectLst>
          <a:outerShdw dist="50800" dir="2700000" algn="tl" rotWithShape="0">
            <a:prstClr val="black">
              <a:alpha val="25000"/>
            </a:prstClr>
          </a:outerShdw>
        </a:effectLst>
      </a:spPr>
      <a:bodyPr wrap="square" lIns="72000" tIns="72000" rIns="72000" bIns="72000" rtlCol="0" anchor="ctr">
        <a:noAutofit/>
      </a:bodyPr>
      <a:lstStyle>
        <a:defPPr marL="144000" indent="-144000" algn="l">
          <a:spcAft>
            <a:spcPts val="600"/>
          </a:spcAft>
          <a:buFont typeface="Arial" pitchFamily="34" charset="0"/>
          <a:buChar char="•"/>
          <a:defRPr sz="1600" dirty="0" smtClean="0">
            <a:solidFill>
              <a:schemeClr val="tx1"/>
            </a:solidFill>
          </a:defRPr>
        </a:defPPr>
      </a:lstStyle>
    </a:spDef>
    <a:lnDef>
      <a:spPr>
        <a:ln>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lIns="72000" tIns="36000" rIns="72000" bIns="36000" rtlCol="0" anchor="t">
        <a:noAutofit/>
      </a:bodyPr>
      <a:lstStyle>
        <a:defPPr algn="ctr">
          <a:spcAft>
            <a:spcPts val="600"/>
          </a:spcAft>
          <a:defRPr sz="1600" dirty="0" err="1" smtClean="0"/>
        </a:defPPr>
      </a:lstStyle>
    </a:txDef>
  </a:objectDefaults>
  <a:extraClrSchemeLst/>
</a:theme>
</file>

<file path=ppt/theme/theme2.xml><?xml version="1.0" encoding="utf-8"?>
<a:theme xmlns:a="http://schemas.openxmlformats.org/drawingml/2006/main" name="Verax-000000-Mestre">
  <a:themeElements>
    <a:clrScheme name="Verax">
      <a:dk1>
        <a:srgbClr val="000000"/>
      </a:dk1>
      <a:lt1>
        <a:srgbClr val="FFFFFF"/>
      </a:lt1>
      <a:dk2>
        <a:srgbClr val="003399"/>
      </a:dk2>
      <a:lt2>
        <a:srgbClr val="DBF5F9"/>
      </a:lt2>
      <a:accent1>
        <a:srgbClr val="7030A0"/>
      </a:accent1>
      <a:accent2>
        <a:srgbClr val="0192FF"/>
      </a:accent2>
      <a:accent3>
        <a:srgbClr val="66CCFF"/>
      </a:accent3>
      <a:accent4>
        <a:srgbClr val="FFCC66"/>
      </a:accent4>
      <a:accent5>
        <a:srgbClr val="FFFF00"/>
      </a:accent5>
      <a:accent6>
        <a:srgbClr val="FFFF99"/>
      </a:accent6>
      <a:hlink>
        <a:srgbClr val="3366FF"/>
      </a:hlink>
      <a:folHlink>
        <a:srgbClr val="85258F"/>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7325" marR="0" indent="-187325"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apaMes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paMes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paMes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paMes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paMes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paMes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paMest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paMes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paMes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paMes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paMes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paMes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Terrafirma">
    <a:dk1>
      <a:srgbClr val="313131"/>
    </a:dk1>
    <a:lt1>
      <a:sysClr val="window" lastClr="FFFFFF"/>
    </a:lt1>
    <a:dk2>
      <a:srgbClr val="022333"/>
    </a:dk2>
    <a:lt2>
      <a:srgbClr val="03354D"/>
    </a:lt2>
    <a:accent1>
      <a:srgbClr val="04567E"/>
    </a:accent1>
    <a:accent2>
      <a:srgbClr val="BEBE7C"/>
    </a:accent2>
    <a:accent3>
      <a:srgbClr val="787A7B"/>
    </a:accent3>
    <a:accent4>
      <a:srgbClr val="584789"/>
    </a:accent4>
    <a:accent5>
      <a:srgbClr val="008C8C"/>
    </a:accent5>
    <a:accent6>
      <a:srgbClr val="FF8900"/>
    </a:accent6>
    <a:hlink>
      <a:srgbClr val="FFFFFF"/>
    </a:hlink>
    <a:folHlink>
      <a:srgbClr val="FFFFFF"/>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EGN4">
    <a:dk1>
      <a:sysClr val="windowText" lastClr="000000"/>
    </a:dk1>
    <a:lt1>
      <a:sysClr val="window" lastClr="FFFFFF"/>
    </a:lt1>
    <a:dk2>
      <a:srgbClr val="17375E"/>
    </a:dk2>
    <a:lt2>
      <a:srgbClr val="EEECE1"/>
    </a:lt2>
    <a:accent1>
      <a:srgbClr val="99CCFF"/>
    </a:accent1>
    <a:accent2>
      <a:srgbClr val="C5E2FF"/>
    </a:accent2>
    <a:accent3>
      <a:srgbClr val="FF9999"/>
    </a:accent3>
    <a:accent4>
      <a:srgbClr val="FFCCCC"/>
    </a:accent4>
    <a:accent5>
      <a:srgbClr val="EEE69A"/>
    </a:accent5>
    <a:accent6>
      <a:srgbClr val="FFFFCC"/>
    </a:accent6>
    <a:hlink>
      <a:srgbClr val="0000FF"/>
    </a:hlink>
    <a:folHlink>
      <a:srgbClr val="800080"/>
    </a:folHlink>
  </a:clrScheme>
  <a:fontScheme name="Padrão CE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rrafirma">
    <a:dk1>
      <a:srgbClr val="313131"/>
    </a:dk1>
    <a:lt1>
      <a:sysClr val="window" lastClr="FFFFFF"/>
    </a:lt1>
    <a:dk2>
      <a:srgbClr val="022333"/>
    </a:dk2>
    <a:lt2>
      <a:srgbClr val="03354D"/>
    </a:lt2>
    <a:accent1>
      <a:srgbClr val="04567E"/>
    </a:accent1>
    <a:accent2>
      <a:srgbClr val="BEBE7C"/>
    </a:accent2>
    <a:accent3>
      <a:srgbClr val="787A7B"/>
    </a:accent3>
    <a:accent4>
      <a:srgbClr val="584789"/>
    </a:accent4>
    <a:accent5>
      <a:srgbClr val="008C8C"/>
    </a:accent5>
    <a:accent6>
      <a:srgbClr val="FF8900"/>
    </a:accent6>
    <a:hlink>
      <a:srgbClr val="FFFFFF"/>
    </a:hlink>
    <a:folHlink>
      <a:srgbClr val="FFFFFF"/>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rrafirma">
    <a:dk1>
      <a:srgbClr val="313131"/>
    </a:dk1>
    <a:lt1>
      <a:sysClr val="window" lastClr="FFFFFF"/>
    </a:lt1>
    <a:dk2>
      <a:srgbClr val="004161"/>
    </a:dk2>
    <a:lt2>
      <a:srgbClr val="01567E"/>
    </a:lt2>
    <a:accent1>
      <a:srgbClr val="01567E"/>
    </a:accent1>
    <a:accent2>
      <a:srgbClr val="BEBE7C"/>
    </a:accent2>
    <a:accent3>
      <a:srgbClr val="787A7B"/>
    </a:accent3>
    <a:accent4>
      <a:srgbClr val="584789"/>
    </a:accent4>
    <a:accent5>
      <a:srgbClr val="008C8C"/>
    </a:accent5>
    <a:accent6>
      <a:srgbClr val="FF8900"/>
    </a:accent6>
    <a:hlink>
      <a:srgbClr val="FF8900"/>
    </a:hlink>
    <a:folHlink>
      <a:srgbClr val="A73C8E"/>
    </a:folHlink>
  </a:clrScheme>
  <a:fontScheme name="Terrafirm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CEGN-limpo</Template>
  <TotalTime>18831</TotalTime>
  <Words>8396</Words>
  <Application>Microsoft Office PowerPoint</Application>
  <PresentationFormat>Personalizar</PresentationFormat>
  <Paragraphs>1393</Paragraphs>
  <Slides>83</Slides>
  <Notes>14</Notes>
  <HiddenSlides>0</HiddenSlides>
  <MMClips>0</MMClips>
  <ScaleCrop>false</ScaleCrop>
  <HeadingPairs>
    <vt:vector size="8" baseType="variant">
      <vt:variant>
        <vt:lpstr>Fontes usadas</vt:lpstr>
      </vt:variant>
      <vt:variant>
        <vt:i4>5</vt:i4>
      </vt:variant>
      <vt:variant>
        <vt:lpstr>Tema</vt:lpstr>
      </vt:variant>
      <vt:variant>
        <vt:i4>2</vt:i4>
      </vt:variant>
      <vt:variant>
        <vt:lpstr>Servidores OLE inseridos</vt:lpstr>
      </vt:variant>
      <vt:variant>
        <vt:i4>4</vt:i4>
      </vt:variant>
      <vt:variant>
        <vt:lpstr>Títulos de slides</vt:lpstr>
      </vt:variant>
      <vt:variant>
        <vt:i4>83</vt:i4>
      </vt:variant>
    </vt:vector>
  </HeadingPairs>
  <TitlesOfParts>
    <vt:vector size="94" baseType="lpstr">
      <vt:lpstr>Arial</vt:lpstr>
      <vt:lpstr>Calibri</vt:lpstr>
      <vt:lpstr>Courier New</vt:lpstr>
      <vt:lpstr>Tahoma</vt:lpstr>
      <vt:lpstr>Wingdings</vt:lpstr>
      <vt:lpstr>CEGN-limpo</vt:lpstr>
      <vt:lpstr>Verax-000000-Mestre</vt:lpstr>
      <vt:lpstr>Planilha</vt:lpstr>
      <vt:lpstr>think-cell Slide</vt:lpstr>
      <vt:lpstr>Microsoft Excel 97-2003 Worksheet</vt:lpstr>
      <vt:lpstr>Clip</vt:lpstr>
      <vt:lpstr>PNV 3210</vt:lpstr>
      <vt:lpstr>Estrutura da apresentação</vt:lpstr>
      <vt:lpstr>Tipo de carga e periodicidade: Para cada tipo de carga, há uma dinâmica particular do mercado de shipping  (1/2)</vt:lpstr>
      <vt:lpstr>Apresentação do PowerPoint</vt:lpstr>
      <vt:lpstr>Apresentação do PowerPoint</vt:lpstr>
      <vt:lpstr>OPERAÇÃO: No transporte marítimo, a  decisão pelo regime de afretamento em que se vai operar depende do grau de risco admissível e do retorno esperado</vt:lpstr>
      <vt:lpstr>OPERAÇÃO: Existem no mercado várias modalidades de afretamento de navios que se adequam a operações específicas, e dependem do serviços a ser prestado</vt:lpstr>
      <vt:lpstr>OPERAÇÃO: custos fixos e variáveis</vt:lpstr>
      <vt:lpstr>Diferenças de nomenclaturas importantes para prova</vt:lpstr>
      <vt:lpstr>OPERAÇÃO: Os termos de venda no comércio internacional indicam as responsabilidades de contratação dos serviços de transporte entre as partes (1/3)</vt:lpstr>
      <vt:lpstr>OPERAÇÃO: Os termos de venda no comércio internacional indicam as responsabilidades de contratação dos serviços de transporte entre as partes (2/3)</vt:lpstr>
      <vt:lpstr>OPERAÇÃO: Os termos de venda no comércio internacional indicam as responsabilidades de contratação dos serviços de transporte entre as partes (3/3)</vt:lpstr>
      <vt:lpstr>Os Incoterms (última revisão em 2010) definem  as responsabilidades entre as partes para transações no comércio internacional. Dos 11 termos, 4 são específicos à forma de contratação do transporte marítimo</vt:lpstr>
      <vt:lpstr>Estrutura da apresentação</vt:lpstr>
      <vt:lpstr>Apresentação do PowerPoint</vt:lpstr>
      <vt:lpstr>… e estes ciclos estão são decorrentes de dois grandes grupos de causas: à microeconomia da indústria e à macroeconomia das relações internacionais</vt:lpstr>
      <vt:lpstr>Apresentação do PowerPoint</vt:lpstr>
      <vt:lpstr>Oscilação de fretes em um ano bem normal – Shanghai Containerized Freight Index</vt:lpstr>
      <vt:lpstr>Como o custo do transporte é em geral uma fração do valor das mercadorias, o mercado é bastante inelástico do lado da demanda (quanto maior for o valor da carga, mais inelástico será)</vt:lpstr>
      <vt:lpstr>Apresentação do PowerPoint</vt:lpstr>
      <vt:lpstr>Dada a inelasticidade da demanda, o frete é limitado pela oferta de serviço</vt:lpstr>
      <vt:lpstr>Destrinchando uma análise de oferta de navios …</vt:lpstr>
      <vt:lpstr>O balanço entre oferta e demanda determina o ponto de equilíbrio do mercado</vt:lpstr>
      <vt:lpstr>Uma indústria de altos custos fixos pode sofrer quedas pronunciadas na competição por cargas – que é o que ocorre nos ciclos de baixa</vt:lpstr>
      <vt:lpstr>Os armadores  são inclinados a renovar a frota na busca por custos variáveis menores o que aumenta a sobre oferta. Além disso, no curto prazo, os custos fixos mais altos promovem uma  grande variabilidade do frete</vt:lpstr>
      <vt:lpstr>O tempo de reação  para ampliação da oferta é muito alto, inerente da indústria de construção naval,  o que  leva a um descompasso no equilíbrio entre a oferta e a demanda (2/2)</vt:lpstr>
      <vt:lpstr>E o que passa na cabeça do investidor?</vt:lpstr>
      <vt:lpstr>Os períodos de euforia são aproveitados pelos governos desenvolvimentistas. No colapso, diferentes formas de subsídio postergam a retirada da capacidade e alongam o ciclo depressivo</vt:lpstr>
      <vt:lpstr>Quando comparada a outros segmentos industriais mostra que os resultados gerais para a indústria de construção naval são fracos</vt:lpstr>
      <vt:lpstr>Demolição é a alternativa para o investidor melhorar sua liquidez e reduz a oferta. Exemplo de quebra de navios nas praias de Bangladesh</vt:lpstr>
      <vt:lpstr>Algumas decisões operacionais podem, em menor grau, minimizar o problema da  sobre oferta: lay-up de navios</vt:lpstr>
      <vt:lpstr>Algumas decisões operacionais podem, em menor grau, minimizar o problema da  sobre oferta: slow-steaming</vt:lpstr>
      <vt:lpstr>Com os conceitos adquiridos vamos analisar a situação atual (2018) de mercado no segmento específico de granéis</vt:lpstr>
      <vt:lpstr>MERCADO HOJE: existe a previsão que a demanda  de granéis aumente em ritmo menos acentuado ao observado nos  últimos 10 anos</vt:lpstr>
      <vt:lpstr>MERCADO HOJE: Em 2014 a frota de navios graneleiros totaliza 721 Milhões de DWT, dos quais 41% são de navios tipo capesize</vt:lpstr>
      <vt:lpstr>MERCADO HOJE: Em 2013, 54% da frota tinha menos de 5 anos e a carteira de encomendas representa 21% da frota ativa</vt:lpstr>
      <vt:lpstr>MERCADO HOJE: Os fretes tiveram uma leve melhora em comparação a 2013, mas ainda estão nos piores níveis da história (1/2)</vt:lpstr>
      <vt:lpstr>Concluindo: a dinâmica do mercado de transporte marítimo tem influência direta no negócio portuário</vt:lpstr>
      <vt:lpstr>Estrutura da apresentação</vt:lpstr>
      <vt:lpstr>Tramp shipping: exemplo de um requerimento de transporte (1/2)</vt:lpstr>
      <vt:lpstr>Tramp shipping: exemplo de um requerimento de transporte (2/2)</vt:lpstr>
      <vt:lpstr>Apresentação do PowerPoint</vt:lpstr>
      <vt:lpstr>As principais causas do demurrage (pago pelo controlador da carga) são provenientes das filas e da produtividade da operação portuária (1/2)</vt:lpstr>
      <vt:lpstr>As principais  causas do demurrage (pago pelo controlador da carga) são provenientes das filas e da produtividade da operação portuária (2/2)</vt:lpstr>
      <vt:lpstr>Estrutura da apresentação</vt:lpstr>
      <vt:lpstr>São características do Liner Shipping a regularidade de escala geográfica e temporal</vt:lpstr>
      <vt:lpstr>O Liner pode ser dividido em operadores de containers e cargas especiais, com diferenças nas operações portuárias e no atendimento ao cliente</vt:lpstr>
      <vt:lpstr>Para entender a situação atual do mercado LINER precisamos entender o contexto passado (1/2)</vt:lpstr>
      <vt:lpstr>Para entender a situação atual do mercado LINER precisamos entender o contexto passado (2/2)</vt:lpstr>
      <vt:lpstr>... Atualmente os serviços regulares estão num ambiente de “livre concorrência” e desta maneira as empresas buscam outras formas de equacionar sua sobrevivência no mercado</vt:lpstr>
      <vt:lpstr>Existem vários níveis de cooperação entre os armadores de linhas regulares, que visam a redução dos custos e busca de outras sinergias (1/4)</vt:lpstr>
      <vt:lpstr>Existem vários níveis de cooperação entre os armadores de linhas regulares, que visam a redução dos custos e busca de outras sinergias (2/4)</vt:lpstr>
      <vt:lpstr>Existem vários níveis de cooperação entre os armadores de linhas regulares, que visam a redução dos custos e busca de outras sinergias (3/4)</vt:lpstr>
      <vt:lpstr>Existem vários níveis de cooperação entre os armadores de linhas regulares, que visam a redução dos custos e busca de outras sinergias (4/4)</vt:lpstr>
      <vt:lpstr>Atualmente os 5 maiores operadores de porta-contêineres respondem por 50% da capacidade da frota mundial em TEUs. Ganhos de escala e sinergias justificam processo de consolidação de longo prazo</vt:lpstr>
      <vt:lpstr>As tendências no mercado de contêineres mostram aumento da oferta com navios maiores e  a consolidação de operadores </vt:lpstr>
      <vt:lpstr>Operação com navios maiores mudam a configuração de distribuição a partir de portos de transbordo para atendimento de mercados regionais (“feeder”)</vt:lpstr>
      <vt:lpstr>Apresentação do PowerPoint</vt:lpstr>
      <vt:lpstr>A consolidação dos armadores em grandes grupos globais vem sendo um aspecto central do crescimento da indústria de transporte marítimo. Em 2018, os quatro maiores grupos atingiram quase 60% da capacidade mundial</vt:lpstr>
      <vt:lpstr>Além das aquisições, a crescente organização dos armadores em Alianças, em busca de redução de custos e ganhos de eficiência, vem intensificando a concentração do mercado em um pequeno número de grandes blocos...</vt:lpstr>
      <vt:lpstr>...de forma que os oito maiores armadores estão hoje organizados em três alianças de tamanho comparável, que respondem por 80% do mercado mundial</vt:lpstr>
      <vt:lpstr>Mesmo nos serviços das rotas Norte-Sul, em geral não incluídas nos acordos das alianças, há elevada concentração do mercado nas mãos de poucos armadores</vt:lpstr>
      <vt:lpstr>O cenário de consolidação dos armadores é ainda mais extremo no Brasil, com os quatro principais grupos respondendo em 2018 por mais de 80% dos contêineres movimentados no Porto de Santos...</vt:lpstr>
      <vt:lpstr>...e um número de serviços¹ cada vez menor em todas as tradelanes de longo curso, sugerindo um cenário de maior competição intraporto</vt:lpstr>
      <vt:lpstr>A concentração vem se refletindo no porte dos porta-contêineres, gerando pressão sobre a estrutura dos terminais. As atracações de navios com capacidade superior a 7.500 TEUs em Santos cresceram de zero em 2011 para 31% do total em 2017</vt:lpstr>
      <vt:lpstr>Apesar da redução do número de serviços, a participação das principais tradelanes das cargas na movimentação de Santos tem se mantido razoavelmente estável</vt:lpstr>
      <vt:lpstr>A movimentação de cargas da Ásia é razoavelmente bem distribuída entre sete armadores, graças à forte presença dos grupos asiáticos (ONE, COSCO e Evergreen)...</vt:lpstr>
      <vt:lpstr>...enquanto as cargas do Norte da Europa e da Costa Leste da América do Norte são controladas por Maersk, MSC e Hapag-Lloyd, que respondem por cerca de 85% de toda a movimentação</vt:lpstr>
      <vt:lpstr>A indústria de transporte marítimo de contêineres apresenta diferentes graus de concentração em diferentes esferas/regiões (e.g., Brasil vs Mundo)</vt:lpstr>
      <vt:lpstr>Via de regra, os números indicam uma tendência constante de aumento da concentração nos últimos anos</vt:lpstr>
      <vt:lpstr>No relatório Brave New World? Container transport in 2043, a McKinsey &amp; Company identifica possíveis fontes de geração de valor na indústria e traça quatro cenários possíveis para os próximos 25 anos...</vt:lpstr>
      <vt:lpstr>...e outras previsões de players da indústria, consultorias e organizações internacionais também apontam na direção de consolidação crescente</vt:lpstr>
      <vt:lpstr>São propostos quatro cenários para a divisão do mercado entre armadores</vt:lpstr>
      <vt:lpstr>Para o volume atual (~4.068 mil TEUs em 2018)</vt:lpstr>
      <vt:lpstr>Exemplo de alocação – Volumes e capacidades atuais</vt:lpstr>
      <vt:lpstr>BACKUP</vt:lpstr>
      <vt:lpstr>A consolidação dos armadores em grandes grupos globais vem sendo um aspecto central do crescimento da indústria de transporte marítimo. Em 2018, os quatro maiores grupos atingiram quase 60% da capacidade mundial</vt:lpstr>
      <vt:lpstr>O cenário de consolidação dos armadores é ainda mais extremo no Brasil, com os quatro principais grupos respondendo em 2018 por mais de 80% dos contêineres de longo curso movimentados no Porto de Santos...</vt:lpstr>
      <vt:lpstr>“The view from 2067”: A smart, customer-focused container industry</vt:lpstr>
      <vt:lpstr>A concentração na indústria de transporte marítimo é muito maior do que a observada entre os operadores de terminais de contêineres</vt:lpstr>
      <vt:lpstr>A indústria de transporte em contêineres vem tendo dificuldades para dar retorno ao custo de capital nas duas últimas décadas</vt:lpstr>
      <vt:lpstr>A conteinerização desacelerou consideravelmente desde os anos 2000</vt:lpstr>
      <vt:lpstr>A conteinerização desacelerou consideravelmente desde os anos 2000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David</dc:creator>
  <cp:lastModifiedBy>Marcos Pinto</cp:lastModifiedBy>
  <cp:revision>919</cp:revision>
  <cp:lastPrinted>2014-08-28T19:05:20Z</cp:lastPrinted>
  <dcterms:created xsi:type="dcterms:W3CDTF">2012-04-23T11:01:42Z</dcterms:created>
  <dcterms:modified xsi:type="dcterms:W3CDTF">2021-05-13T10:14:36Z</dcterms:modified>
</cp:coreProperties>
</file>