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63" r:id="rId6"/>
    <p:sldId id="258" r:id="rId7"/>
    <p:sldId id="259" r:id="rId8"/>
    <p:sldId id="264" r:id="rId9"/>
    <p:sldId id="266" r:id="rId10"/>
    <p:sldId id="267" r:id="rId11"/>
    <p:sldId id="268" r:id="rId12"/>
    <p:sldId id="265" r:id="rId13"/>
    <p:sldId id="260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3D207A-5E8F-4A49-9C16-5DF7B48587E2}" type="datetimeFigureOut">
              <a:rPr lang="pt-BR" smtClean="0"/>
              <a:t>28/03/2019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0045E-656C-470A-BBF8-076576474206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L3E5fIZi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VbYyky-B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DAS RELAÇÕES PÚBLICAS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Disciplina</a:t>
            </a:r>
            <a:r>
              <a:rPr lang="pt-BR" dirty="0"/>
              <a:t>: Introdução ao Campo da Comunicação – CCA 0321 </a:t>
            </a:r>
            <a:endParaRPr lang="pt-BR" dirty="0" smtClean="0"/>
          </a:p>
          <a:p>
            <a:r>
              <a:rPr lang="pt-BR" dirty="0" smtClean="0"/>
              <a:t>Prof. Dr. Richard </a:t>
            </a:r>
            <a:r>
              <a:rPr lang="pt-BR" dirty="0" err="1" smtClean="0"/>
              <a:t>Romancini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760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/>
              <a:t>How the Other Half Lives: Studies among the Tenements of New York</a:t>
            </a:r>
            <a:r>
              <a:rPr lang="en-US" dirty="0"/>
              <a:t> (1890)</a:t>
            </a:r>
            <a:endParaRPr lang="pt-BR" dirty="0"/>
          </a:p>
        </p:txBody>
      </p:sp>
      <p:pic>
        <p:nvPicPr>
          <p:cNvPr id="7170" name="Picture 2" descr="https://upload.wikimedia.org/wikipedia/commons/e/eb/How_the_Other_Half_Lives_front_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90711"/>
            <a:ext cx="2736304" cy="43338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c/c3/Bandit%27s_Roost_by_Jacob_Riis.jpeg/800px-Bandit%27s_Roost_by_Jacob_Rii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9295"/>
            <a:ext cx="3209928" cy="420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79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Opinião pública em disputa: capitalistas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772816"/>
            <a:ext cx="77768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contra-ataque dos capitalistas de dá por meio de estratégias mais coordenadas e abrangentes e, então, a atividade de RP se fortalece</a:t>
            </a:r>
          </a:p>
          <a:p>
            <a:endParaRPr lang="pt-BR" sz="2400" dirty="0"/>
          </a:p>
          <a:p>
            <a:r>
              <a:rPr lang="pt-BR" sz="2400" dirty="0" smtClean="0"/>
              <a:t>Assim, por exemplo, em “1909 </a:t>
            </a:r>
            <a:r>
              <a:rPr lang="pt-BR" sz="2400" dirty="0" err="1"/>
              <a:t>Ivy</a:t>
            </a:r>
            <a:r>
              <a:rPr lang="pt-BR" sz="2400" dirty="0"/>
              <a:t> Lee tornou-se o responsável pelo setor de “divulgação e propaganda” da </a:t>
            </a:r>
            <a:r>
              <a:rPr lang="pt-BR" sz="2400" dirty="0" err="1"/>
              <a:t>Pennsylvannia</a:t>
            </a:r>
            <a:r>
              <a:rPr lang="pt-BR" sz="2400" dirty="0"/>
              <a:t> </a:t>
            </a:r>
            <a:r>
              <a:rPr lang="pt-BR" sz="2400" dirty="0" err="1"/>
              <a:t>Railroad</a:t>
            </a:r>
            <a:r>
              <a:rPr lang="pt-BR" sz="2400" dirty="0"/>
              <a:t>, empresa onde permaneceu até 1914. Fica claro que a atividade desenvolvida por Lee não pode ser considerada uma </a:t>
            </a:r>
            <a:r>
              <a:rPr lang="pt-BR" sz="2400" dirty="0" smtClean="0"/>
              <a:t>‘extensão’ </a:t>
            </a:r>
            <a:r>
              <a:rPr lang="pt-BR" sz="2400" dirty="0"/>
              <a:t>dos serviços de publicidade e propaganda da época</a:t>
            </a:r>
            <a:r>
              <a:rPr lang="pt-BR" sz="2400" dirty="0" smtClean="0"/>
              <a:t>.” (PINHO, 2008, p. 34) 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0773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Novas relações sociais, novas formas de comunicação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14722" r="36365" b="20963"/>
          <a:stretch/>
        </p:blipFill>
        <p:spPr bwMode="auto">
          <a:xfrm>
            <a:off x="971600" y="1556065"/>
            <a:ext cx="6408812" cy="46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79612" y="6196662"/>
            <a:ext cx="61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www.youtube.com/watch?v=3tL3E5fIZis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969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Relações públicas como atividade de governo</a:t>
            </a:r>
            <a:r>
              <a:rPr lang="pt-BR" dirty="0"/>
              <a:t>: </a:t>
            </a:r>
            <a:r>
              <a:rPr lang="pt-BR" dirty="0" smtClean="0"/>
              <a:t>R</a:t>
            </a:r>
            <a:r>
              <a:rPr lang="pt-BR" sz="2400" dirty="0" smtClean="0"/>
              <a:t>OOSEVELT</a:t>
            </a:r>
            <a:r>
              <a:rPr lang="pt-BR" sz="2400" dirty="0"/>
              <a:t>:</a:t>
            </a:r>
            <a:r>
              <a:rPr lang="pt-BR" dirty="0"/>
              <a:t> </a:t>
            </a:r>
            <a:r>
              <a:rPr lang="pt-BR" dirty="0" smtClean="0"/>
              <a:t>e o new </a:t>
            </a:r>
            <a:r>
              <a:rPr lang="pt-BR" dirty="0" err="1" smtClean="0"/>
              <a:t>deal</a:t>
            </a:r>
            <a:endParaRPr lang="pt-BR" dirty="0"/>
          </a:p>
        </p:txBody>
      </p:sp>
      <p:pic>
        <p:nvPicPr>
          <p:cNvPr id="4098" name="Picture 2" descr="Resultado de imagem para roosevelt SPEAKING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3" y="1556792"/>
            <a:ext cx="6096397" cy="37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WORKERS LISTENING roosevelt RAD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643536" cy="334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7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SÍNTESE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83568" y="1628800"/>
            <a:ext cx="741682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“A </a:t>
            </a:r>
            <a:r>
              <a:rPr lang="pt-BR" sz="2200" dirty="0"/>
              <a:t>profissionalização,   em   matéria   de   comunicação,   tanto   do   sindicalismo como do patronato, fez emergir as relações públicas como atividade profissional</a:t>
            </a:r>
            <a:r>
              <a:rPr lang="pt-BR" sz="2200" dirty="0" smtClean="0"/>
              <a:t>.”</a:t>
            </a:r>
            <a:endParaRPr lang="pt-BR" sz="2200" dirty="0"/>
          </a:p>
          <a:p>
            <a:endParaRPr lang="pt-BR" sz="1100" dirty="0"/>
          </a:p>
          <a:p>
            <a:r>
              <a:rPr lang="pt-BR" sz="2400" dirty="0"/>
              <a:t>[...] </a:t>
            </a:r>
            <a:endParaRPr lang="pt-BR" sz="2400" dirty="0" smtClean="0"/>
          </a:p>
          <a:p>
            <a:endParaRPr lang="pt-BR" sz="1100" dirty="0"/>
          </a:p>
          <a:p>
            <a:r>
              <a:rPr lang="pt-BR" sz="2200" dirty="0" smtClean="0"/>
              <a:t>“A  </a:t>
            </a:r>
            <a:r>
              <a:rPr lang="pt-BR" sz="2200" dirty="0"/>
              <a:t>grande  importância,  aqui,  deve  ser  dada  à  opinião  pública.  Percebe-se  que   quando   a   sociedade   civil   americana   começa   a   organizar-se,   surge   a   necessidade  da  profissão  de  relações  públicas.  Tal  atividade,  que  tem  como  princípio,  nesse  período,  persuadir  a  opinião  pública,  tornando-a  favorável  a  diferentes  causas  e  princípios  (trabalhadores  ou  patrões),  revela  possuir  um  fundamento    claramente    político</a:t>
            </a:r>
            <a:r>
              <a:rPr lang="pt-BR" sz="2200" dirty="0" smtClean="0"/>
              <a:t>.” (Pinho, 2008)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59457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FUTURO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700808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Temas relevantes: inserção das RP nas grandes questões contemporâneas e alargamento profissional propiciada </a:t>
            </a:r>
            <a:r>
              <a:rPr lang="pt-BR" sz="3200" smtClean="0"/>
              <a:t>por ampliação </a:t>
            </a:r>
            <a:r>
              <a:rPr lang="pt-BR" sz="3200" dirty="0" smtClean="0"/>
              <a:t>de espaços (ONGs, associações da sociedade civil, etc.) e ...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5959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RP: surgimento intrinsecamente ligado à história dos </a:t>
            </a:r>
            <a:r>
              <a:rPr lang="pt-BR" dirty="0" err="1" smtClean="0"/>
              <a:t>eua</a:t>
            </a:r>
            <a:endParaRPr lang="pt-BR" dirty="0"/>
          </a:p>
        </p:txBody>
      </p:sp>
      <p:pic>
        <p:nvPicPr>
          <p:cNvPr id="1026" name="Picture 2" descr="https://upload.wikimedia.org/wikipedia/commons/thumb/6/60/Lewis_Hine_Power_house_mechanic_working_on_steam_pump.jpg/800px-Lewis_Hine_Power_house_mechanic_working_on_steam_p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809712" cy="39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844824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Contexto</a:t>
            </a:r>
          </a:p>
          <a:p>
            <a:r>
              <a:rPr lang="pt-BR" sz="2400" dirty="0" smtClean="0"/>
              <a:t>Desenvolvimento do capitalismo estadunidense, a partir de uma série de eventos: integração e expansão nacional; desenvolvimento econômico (industrialização); organização dos trabalhadores; emergência de monopólios, e crescimento da importância da </a:t>
            </a:r>
            <a:r>
              <a:rPr lang="pt-BR" sz="2400" b="1" dirty="0" smtClean="0"/>
              <a:t>opinião pública</a:t>
            </a:r>
            <a:r>
              <a:rPr lang="pt-BR" sz="2400" dirty="0" smtClean="0"/>
              <a:t>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4847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Organização dos trabalhadores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39552" y="1700808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Embora a ideologia de livre iniciativa e as condições de desenvolvimento econômico tenham refreado reivindicações dos trabalhadores nos EUA, as condições ruins de trabalho, foram o fermento para a introduções de ideias socialista e de organização dos trabalhos e uma série de lutas sociais (1º maio e outras </a:t>
            </a:r>
            <a:r>
              <a:rPr lang="pt-BR" sz="2400" dirty="0" err="1" smtClean="0"/>
              <a:t>outras</a:t>
            </a:r>
            <a:r>
              <a:rPr lang="pt-BR" sz="2400" dirty="0" smtClean="0"/>
              <a:t>)</a:t>
            </a:r>
          </a:p>
          <a:p>
            <a:endParaRPr lang="pt-BR" sz="2400" dirty="0"/>
          </a:p>
          <a:p>
            <a:r>
              <a:rPr lang="pt-BR" sz="2400" dirty="0" smtClean="0"/>
              <a:t>Não por acaso, o </a:t>
            </a:r>
            <a:r>
              <a:rPr lang="pt-BR" sz="2400" b="1" dirty="0" smtClean="0"/>
              <a:t>Manifesto Comunista </a:t>
            </a:r>
            <a:r>
              <a:rPr lang="pt-BR" sz="2400" dirty="0" smtClean="0"/>
              <a:t>(1848) – peça fundamental de propaganda política – chegou aos EUA, traduzido, em 1871, assim como surgem publicações voltadas a divulgar ideias socialistas nos EUA e organizações de trabalhadores (federações, sindicatos, etc.)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1232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fantasma da luta de classes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t="18148" r="36813" b="8908"/>
          <a:stretch/>
        </p:blipFill>
        <p:spPr bwMode="auto">
          <a:xfrm>
            <a:off x="1475656" y="1628800"/>
            <a:ext cx="5427307" cy="44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475656" y="6237312"/>
            <a:ext cx="542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www.youtube.com/watch?v=EaVbYyky-Bw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879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Opinião pública em disputa: trabalhadores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1628800"/>
            <a:ext cx="77768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Os trabalhadores começam a entrar na batalha pela opinião pública:</a:t>
            </a:r>
          </a:p>
          <a:p>
            <a:endParaRPr lang="pt-BR" sz="2800" b="1" dirty="0" smtClean="0"/>
          </a:p>
          <a:p>
            <a:r>
              <a:rPr lang="pt-BR" sz="2800" dirty="0"/>
              <a:t>“Os sindicatos devem cultivar a opinião pública com o objetivo de se tornarem mais aceitáveis para a economia e a sociedade </a:t>
            </a:r>
            <a:r>
              <a:rPr lang="pt-BR" sz="2800" dirty="0" smtClean="0"/>
              <a:t>americana” (MARSHALL &amp; RUNGELING, citados em Pinho, 2008, p. 26)</a:t>
            </a:r>
          </a:p>
          <a:p>
            <a:endParaRPr lang="pt-BR" sz="2800" dirty="0" smtClean="0"/>
          </a:p>
          <a:p>
            <a:r>
              <a:rPr lang="pt-BR" sz="2800" dirty="0" smtClean="0"/>
              <a:t>Esse trabalho tem tanto fins de denúncia quanto busca de direitos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185577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Documentação e denúncia social</a:t>
            </a:r>
            <a:endParaRPr lang="pt-BR" dirty="0"/>
          </a:p>
        </p:txBody>
      </p:sp>
      <p:pic>
        <p:nvPicPr>
          <p:cNvPr id="2050" name="Picture 2" descr="Resultado de imagem para lewis h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78112"/>
            <a:ext cx="4745079" cy="30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lewis h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162716" cy="29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004048" y="4927927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Trabalhos do sociólogo e fotógrafo Lewis </a:t>
            </a:r>
            <a:r>
              <a:rPr lang="pt-BR" dirty="0" err="1"/>
              <a:t>Hine</a:t>
            </a:r>
            <a:r>
              <a:rPr lang="pt-BR" dirty="0"/>
              <a:t> (1874-1940)</a:t>
            </a:r>
          </a:p>
        </p:txBody>
      </p:sp>
    </p:spTree>
    <p:extLst>
      <p:ext uri="{BB962C8B-B14F-4D97-AF65-F5344CB8AC3E}">
        <p14:creationId xmlns:p14="http://schemas.microsoft.com/office/powerpoint/2010/main" val="364395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capitalismo </a:t>
            </a:r>
            <a:br>
              <a:rPr lang="pt-BR" dirty="0" smtClean="0"/>
            </a:br>
            <a:r>
              <a:rPr lang="pt-BR" dirty="0" smtClean="0"/>
              <a:t>monopolista</a:t>
            </a:r>
            <a:endParaRPr lang="pt-BR" dirty="0"/>
          </a:p>
        </p:txBody>
      </p:sp>
      <p:pic>
        <p:nvPicPr>
          <p:cNvPr id="3074" name="Picture 2" descr="https://upload.wikimedia.org/wikipedia/commons/thumb/8/8a/Modern_Colossus_of_Rail_Roads_-_Keppler_1879.jpg/800px-Modern_Colossus_of_Rail_Roads_-_Keppler_1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3955238" cy="613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2132856"/>
            <a:ext cx="33843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William Henry </a:t>
            </a:r>
            <a:r>
              <a:rPr lang="pt-BR" dirty="0" err="1"/>
              <a:t>Vanderbilt</a:t>
            </a:r>
            <a:r>
              <a:rPr lang="pt-BR" dirty="0"/>
              <a:t> (1821-1885</a:t>
            </a:r>
            <a:r>
              <a:rPr lang="pt-BR" dirty="0" smtClean="0"/>
              <a:t>): </a:t>
            </a:r>
          </a:p>
          <a:p>
            <a:endParaRPr lang="pt-BR" dirty="0" smtClean="0"/>
          </a:p>
          <a:p>
            <a:r>
              <a:rPr lang="pt-BR" sz="4000" dirty="0" smtClean="0"/>
              <a:t>“O público que se dane.”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18474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Opinião pública em disputa: capitalistas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162880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Em paralelo à organização dos trabalhadores, os patrões também percebem a necessidade de utilizar estratégias de comunicação para: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combater os sindicatos,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disciplinar/treinar os trabalhadores (taylorismo, fordismo) 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promover suas causas e melhorar sua imagem perante a opinião pública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0386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Opinião pública em disputa: capitalistas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11560" y="1556792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Assim</a:t>
            </a:r>
            <a:r>
              <a:rPr lang="pt-BR" sz="2800" dirty="0"/>
              <a:t>, em 1897, </a:t>
            </a:r>
            <a:r>
              <a:rPr lang="pt-BR" sz="2800" dirty="0" smtClean="0"/>
              <a:t>a </a:t>
            </a:r>
            <a:r>
              <a:rPr lang="pt-BR" sz="2800" dirty="0"/>
              <a:t>Associação das Estradas de Ferro dos Estados Unidos empregou, pela primeira vez, a expressão “Relações Públicas” (</a:t>
            </a:r>
            <a:r>
              <a:rPr lang="pt-BR" sz="2800" dirty="0" err="1"/>
              <a:t>Public</a:t>
            </a:r>
            <a:r>
              <a:rPr lang="pt-BR" sz="2800" dirty="0"/>
              <a:t> </a:t>
            </a:r>
            <a:r>
              <a:rPr lang="pt-BR" sz="2800" dirty="0" err="1"/>
              <a:t>Relations</a:t>
            </a:r>
            <a:r>
              <a:rPr lang="pt-BR" sz="2800" dirty="0"/>
              <a:t>), com  o  significado  que  hoje  se  dá  ao </a:t>
            </a:r>
            <a:r>
              <a:rPr lang="pt-BR" sz="2800" dirty="0" smtClean="0"/>
              <a:t>termo.</a:t>
            </a:r>
          </a:p>
          <a:p>
            <a:endParaRPr lang="pt-BR" sz="2800" dirty="0"/>
          </a:p>
          <a:p>
            <a:r>
              <a:rPr lang="pt-BR" sz="2800" dirty="0" smtClean="0"/>
              <a:t>Nesse momento a noção de relações públicas diferenciada da propaganda começa a se desenvolver, em resposta à organização dos trabalhadores, mas também ao jornalismo de denúncia social (condições de vida e corrupção </a:t>
            </a:r>
            <a:r>
              <a:rPr lang="pt-BR" sz="2800" dirty="0"/>
              <a:t>empresarial) </a:t>
            </a:r>
            <a:r>
              <a:rPr lang="pt-BR" sz="2800" dirty="0" smtClean="0"/>
              <a:t>(</a:t>
            </a:r>
            <a:r>
              <a:rPr lang="pt-BR" sz="2800" i="1" dirty="0" err="1" smtClean="0"/>
              <a:t>muckraking</a:t>
            </a:r>
            <a:r>
              <a:rPr lang="pt-BR" sz="2800" dirty="0" smtClean="0"/>
              <a:t>).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87373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422</TotalTime>
  <Words>680</Words>
  <Application>Microsoft Office PowerPoint</Application>
  <PresentationFormat>Apresentação na tela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Balcão Envidraçado</vt:lpstr>
      <vt:lpstr>HISTÓRIA DAS RELAÇÕES PÚBLICAS</vt:lpstr>
      <vt:lpstr>RP: surgimento intrinsecamente ligado à história dos eua</vt:lpstr>
      <vt:lpstr>Organização dos trabalhadores</vt:lpstr>
      <vt:lpstr>O fantasma da luta de classes</vt:lpstr>
      <vt:lpstr>Opinião pública em disputa: trabalhadores</vt:lpstr>
      <vt:lpstr>Documentação e denúncia social</vt:lpstr>
      <vt:lpstr>O capitalismo  monopolista</vt:lpstr>
      <vt:lpstr>Opinião pública em disputa: capitalistas</vt:lpstr>
      <vt:lpstr>Opinião pública em disputa: capitalistas</vt:lpstr>
      <vt:lpstr>How the Other Half Lives: Studies among the Tenements of New York (1890)</vt:lpstr>
      <vt:lpstr>Opinião pública em disputa: capitalistas</vt:lpstr>
      <vt:lpstr>Novas relações sociais, novas formas de comunicação </vt:lpstr>
      <vt:lpstr>Relações públicas como atividade de governo: ROOSEVELT: e o new deal</vt:lpstr>
      <vt:lpstr>SÍNTESE</vt:lpstr>
      <vt:lpstr>FUTURO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Richard</dc:creator>
  <cp:lastModifiedBy>Richard</cp:lastModifiedBy>
  <cp:revision>62</cp:revision>
  <dcterms:created xsi:type="dcterms:W3CDTF">2018-03-13T13:38:56Z</dcterms:created>
  <dcterms:modified xsi:type="dcterms:W3CDTF">2019-03-28T12:34:30Z</dcterms:modified>
</cp:coreProperties>
</file>