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74" r:id="rId15"/>
    <p:sldId id="271" r:id="rId16"/>
    <p:sldId id="268" r:id="rId17"/>
    <p:sldId id="272" r:id="rId18"/>
    <p:sldId id="269" r:id="rId19"/>
    <p:sldId id="270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4" r:id="rId28"/>
    <p:sldId id="291" r:id="rId29"/>
    <p:sldId id="292" r:id="rId30"/>
    <p:sldId id="306" r:id="rId31"/>
    <p:sldId id="307" r:id="rId32"/>
    <p:sldId id="308" r:id="rId33"/>
    <p:sldId id="285" r:id="rId34"/>
    <p:sldId id="282" r:id="rId35"/>
    <p:sldId id="294" r:id="rId36"/>
    <p:sldId id="295" r:id="rId37"/>
    <p:sldId id="296" r:id="rId38"/>
    <p:sldId id="286" r:id="rId39"/>
    <p:sldId id="297" r:id="rId40"/>
    <p:sldId id="288" r:id="rId41"/>
    <p:sldId id="283" r:id="rId42"/>
    <p:sldId id="299" r:id="rId43"/>
    <p:sldId id="289" r:id="rId44"/>
    <p:sldId id="301" r:id="rId45"/>
    <p:sldId id="302" r:id="rId46"/>
    <p:sldId id="303" r:id="rId47"/>
    <p:sldId id="290" r:id="rId48"/>
    <p:sldId id="304" r:id="rId49"/>
    <p:sldId id="305" r:id="rId5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9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A8FF-3EEF-4363-873E-4B100D1DE377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D15B-7494-4B68-B99E-ECF00EB81C4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818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A8FF-3EEF-4363-873E-4B100D1DE377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D15B-7494-4B68-B99E-ECF00EB81C4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149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A8FF-3EEF-4363-873E-4B100D1DE377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D15B-7494-4B68-B99E-ECF00EB81C4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616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A8FF-3EEF-4363-873E-4B100D1DE377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D15B-7494-4B68-B99E-ECF00EB81C4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75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A8FF-3EEF-4363-873E-4B100D1DE377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D15B-7494-4B68-B99E-ECF00EB81C4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162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A8FF-3EEF-4363-873E-4B100D1DE377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D15B-7494-4B68-B99E-ECF00EB81C4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279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A8FF-3EEF-4363-873E-4B100D1DE377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D15B-7494-4B68-B99E-ECF00EB81C4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535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A8FF-3EEF-4363-873E-4B100D1DE377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D15B-7494-4B68-B99E-ECF00EB81C4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051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A8FF-3EEF-4363-873E-4B100D1DE377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D15B-7494-4B68-B99E-ECF00EB81C4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278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A8FF-3EEF-4363-873E-4B100D1DE377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D15B-7494-4B68-B99E-ECF00EB81C4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041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BA8FF-3EEF-4363-873E-4B100D1DE377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D15B-7494-4B68-B99E-ECF00EB81C4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919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70BA8FF-3EEF-4363-873E-4B100D1DE377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134FD15B-7494-4B68-B99E-ECF00EB81C4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64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C2B2D6-FF7D-4B36-9C22-1D47CE585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O sintagma nominal</a:t>
            </a:r>
            <a:endParaRPr lang="en-GB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5B7BD82-C6AD-4FD6-8EA2-CD02D62F9E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In GOMES &amp; SANCHEZ MENDES 2018. Para conhecer semântica.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0041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1CA6CC-9AEF-4975-820F-DBAE792AD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RETICULADOS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ela 5">
                <a:extLst>
                  <a:ext uri="{FF2B5EF4-FFF2-40B4-BE49-F238E27FC236}">
                    <a16:creationId xmlns:a16="http://schemas.microsoft.com/office/drawing/2014/main" id="{1CD80FF5-609C-4FB4-91AC-0226F81D2075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840639637"/>
                  </p:ext>
                </p:extLst>
              </p:nvPr>
            </p:nvGraphicFramePr>
            <p:xfrm>
              <a:off x="4211706" y="2430131"/>
              <a:ext cx="6774348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29058">
                      <a:extLst>
                        <a:ext uri="{9D8B030D-6E8A-4147-A177-3AD203B41FA5}">
                          <a16:colId xmlns:a16="http://schemas.microsoft.com/office/drawing/2014/main" val="3448163722"/>
                        </a:ext>
                      </a:extLst>
                    </a:gridCol>
                    <a:gridCol w="1129058">
                      <a:extLst>
                        <a:ext uri="{9D8B030D-6E8A-4147-A177-3AD203B41FA5}">
                          <a16:colId xmlns:a16="http://schemas.microsoft.com/office/drawing/2014/main" val="3354922978"/>
                        </a:ext>
                      </a:extLst>
                    </a:gridCol>
                    <a:gridCol w="1129058">
                      <a:extLst>
                        <a:ext uri="{9D8B030D-6E8A-4147-A177-3AD203B41FA5}">
                          <a16:colId xmlns:a16="http://schemas.microsoft.com/office/drawing/2014/main" val="3426922318"/>
                        </a:ext>
                      </a:extLst>
                    </a:gridCol>
                    <a:gridCol w="1129058">
                      <a:extLst>
                        <a:ext uri="{9D8B030D-6E8A-4147-A177-3AD203B41FA5}">
                          <a16:colId xmlns:a16="http://schemas.microsoft.com/office/drawing/2014/main" val="4155887126"/>
                        </a:ext>
                      </a:extLst>
                    </a:gridCol>
                    <a:gridCol w="1129058">
                      <a:extLst>
                        <a:ext uri="{9D8B030D-6E8A-4147-A177-3AD203B41FA5}">
                          <a16:colId xmlns:a16="http://schemas.microsoft.com/office/drawing/2014/main" val="535156686"/>
                        </a:ext>
                      </a:extLst>
                    </a:gridCol>
                    <a:gridCol w="1129058">
                      <a:extLst>
                        <a:ext uri="{9D8B030D-6E8A-4147-A177-3AD203B41FA5}">
                          <a16:colId xmlns:a16="http://schemas.microsoft.com/office/drawing/2014/main" val="360003290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6231479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>
                              <a:latin typeface="+mj-lt"/>
                            </a:rPr>
                            <a:t>a</a:t>
                          </a:r>
                          <a14:m>
                            <m:oMath xmlns:m="http://schemas.openxmlformats.org/officeDocument/2006/math">
                              <m:r>
                                <a:rPr lang="pt-B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⊕</m:t>
                              </m:r>
                              <m:r>
                                <a:rPr lang="pt-BR" b="1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𝐛</m:t>
                              </m:r>
                              <m:r>
                                <a:rPr lang="pt-B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⊕</m:t>
                              </m:r>
                            </m:oMath>
                          </a14:m>
                          <a:r>
                            <a:rPr lang="en-GB" dirty="0">
                              <a:latin typeface="+mj-lt"/>
                            </a:rPr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 rowSpan="5">
                      <a:txBody>
                        <a:bodyPr/>
                        <a:lstStyle/>
                        <a:p>
                          <a:pPr algn="ctr"/>
                          <a:endParaRPr lang="pt-BR" cap="small" baseline="0" dirty="0">
                            <a:latin typeface="+mj-lt"/>
                          </a:endParaRPr>
                        </a:p>
                        <a:p>
                          <a:pPr algn="ctr"/>
                          <a:endParaRPr lang="pt-BR" cap="small" baseline="0" dirty="0">
                            <a:latin typeface="+mj-lt"/>
                          </a:endParaRPr>
                        </a:p>
                        <a:p>
                          <a:pPr algn="ctr"/>
                          <a:r>
                            <a:rPr lang="pt-BR" cap="small" baseline="0" dirty="0">
                              <a:latin typeface="+mj-lt"/>
                            </a:rPr>
                            <a:t>Plural </a:t>
                          </a:r>
                        </a:p>
                        <a:p>
                          <a:pPr algn="ctr"/>
                          <a:r>
                            <a:rPr lang="pt-BR" cap="small" baseline="0" dirty="0">
                              <a:latin typeface="+mj-lt"/>
                            </a:rPr>
                            <a:t>exclusivo</a:t>
                          </a:r>
                          <a:endParaRPr lang="en-GB" cap="small" baseline="0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58348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512078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6941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>
                              <a:latin typeface="+mj-lt"/>
                            </a:rPr>
                            <a:t>a</a:t>
                          </a:r>
                          <a14:m>
                            <m:oMath xmlns:m="http://schemas.openxmlformats.org/officeDocument/2006/math">
                              <m:r>
                                <a:rPr lang="pt-B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⊕</m:t>
                              </m:r>
                              <m:r>
                                <m:rPr>
                                  <m:sty m:val="p"/>
                                </m:rPr>
                                <a:rPr lang="pt-BR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b</m:t>
                              </m:r>
                            </m:oMath>
                          </a14:m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>
                              <a:latin typeface="+mj-lt"/>
                            </a:rPr>
                            <a:t>a</a:t>
                          </a:r>
                          <a14:m>
                            <m:oMath xmlns:m="http://schemas.openxmlformats.org/officeDocument/2006/math">
                              <m:r>
                                <a:rPr lang="pt-B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⊕</m:t>
                              </m:r>
                            </m:oMath>
                          </a14:m>
                          <a:r>
                            <a:rPr lang="en-GB" dirty="0">
                              <a:latin typeface="+mj-lt"/>
                            </a:rPr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i="0" dirty="0">
                              <a:latin typeface="+mj-lt"/>
                              <a:ea typeface="+mn-ea"/>
                            </a:rPr>
                            <a:t>b</a:t>
                          </a:r>
                          <a14:m>
                            <m:oMath xmlns:m="http://schemas.openxmlformats.org/officeDocument/2006/math">
                              <m:r>
                                <a:rPr lang="pt-B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⊕</m:t>
                              </m:r>
                            </m:oMath>
                          </a14:m>
                          <a:r>
                            <a:rPr lang="en-GB" dirty="0">
                              <a:latin typeface="+mj-lt"/>
                            </a:rPr>
                            <a:t>c</a:t>
                          </a: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GB" cap="small" baseline="0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7650394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5248801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9411181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>
                              <a:latin typeface="+mj-lt"/>
                            </a:rPr>
                            <a:t>a</a:t>
                          </a:r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>
                              <a:latin typeface="+mj-lt"/>
                            </a:rPr>
                            <a:t>b</a:t>
                          </a:r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>
                              <a:latin typeface="+mj-lt"/>
                            </a:rPr>
                            <a:t>c</a:t>
                          </a:r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cap="small" baseline="0" dirty="0">
                              <a:latin typeface="+mj-lt"/>
                            </a:rPr>
                            <a:t>singular</a:t>
                          </a:r>
                          <a:endParaRPr lang="en-GB" cap="small" baseline="0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354800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ela 5">
                <a:extLst>
                  <a:ext uri="{FF2B5EF4-FFF2-40B4-BE49-F238E27FC236}">
                    <a16:creationId xmlns:a16="http://schemas.microsoft.com/office/drawing/2014/main" id="{1CD80FF5-609C-4FB4-91AC-0226F81D2075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840639637"/>
                  </p:ext>
                </p:extLst>
              </p:nvPr>
            </p:nvGraphicFramePr>
            <p:xfrm>
              <a:off x="4211706" y="2430131"/>
              <a:ext cx="6774348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29058">
                      <a:extLst>
                        <a:ext uri="{9D8B030D-6E8A-4147-A177-3AD203B41FA5}">
                          <a16:colId xmlns:a16="http://schemas.microsoft.com/office/drawing/2014/main" val="3448163722"/>
                        </a:ext>
                      </a:extLst>
                    </a:gridCol>
                    <a:gridCol w="1129058">
                      <a:extLst>
                        <a:ext uri="{9D8B030D-6E8A-4147-A177-3AD203B41FA5}">
                          <a16:colId xmlns:a16="http://schemas.microsoft.com/office/drawing/2014/main" val="3354922978"/>
                        </a:ext>
                      </a:extLst>
                    </a:gridCol>
                    <a:gridCol w="1129058">
                      <a:extLst>
                        <a:ext uri="{9D8B030D-6E8A-4147-A177-3AD203B41FA5}">
                          <a16:colId xmlns:a16="http://schemas.microsoft.com/office/drawing/2014/main" val="3426922318"/>
                        </a:ext>
                      </a:extLst>
                    </a:gridCol>
                    <a:gridCol w="1129058">
                      <a:extLst>
                        <a:ext uri="{9D8B030D-6E8A-4147-A177-3AD203B41FA5}">
                          <a16:colId xmlns:a16="http://schemas.microsoft.com/office/drawing/2014/main" val="4155887126"/>
                        </a:ext>
                      </a:extLst>
                    </a:gridCol>
                    <a:gridCol w="1129058">
                      <a:extLst>
                        <a:ext uri="{9D8B030D-6E8A-4147-A177-3AD203B41FA5}">
                          <a16:colId xmlns:a16="http://schemas.microsoft.com/office/drawing/2014/main" val="535156686"/>
                        </a:ext>
                      </a:extLst>
                    </a:gridCol>
                    <a:gridCol w="1129058">
                      <a:extLst>
                        <a:ext uri="{9D8B030D-6E8A-4147-A177-3AD203B41FA5}">
                          <a16:colId xmlns:a16="http://schemas.microsoft.com/office/drawing/2014/main" val="360003290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6231479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101639" r="-301075" b="-6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 rowSpan="5">
                      <a:txBody>
                        <a:bodyPr/>
                        <a:lstStyle/>
                        <a:p>
                          <a:pPr algn="ctr"/>
                          <a:endParaRPr lang="pt-BR" cap="small" baseline="0" dirty="0">
                            <a:latin typeface="+mj-lt"/>
                          </a:endParaRPr>
                        </a:p>
                        <a:p>
                          <a:pPr algn="ctr"/>
                          <a:endParaRPr lang="pt-BR" cap="small" baseline="0" dirty="0">
                            <a:latin typeface="+mj-lt"/>
                          </a:endParaRPr>
                        </a:p>
                        <a:p>
                          <a:pPr algn="ctr"/>
                          <a:r>
                            <a:rPr lang="pt-BR" cap="small" baseline="0" dirty="0">
                              <a:latin typeface="+mj-lt"/>
                            </a:rPr>
                            <a:t>Plural </a:t>
                          </a:r>
                        </a:p>
                        <a:p>
                          <a:pPr algn="ctr"/>
                          <a:r>
                            <a:rPr lang="pt-BR" cap="small" baseline="0" dirty="0">
                              <a:latin typeface="+mj-lt"/>
                            </a:rPr>
                            <a:t>exclusivo</a:t>
                          </a:r>
                          <a:endParaRPr lang="en-GB" cap="small" baseline="0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58348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512078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069417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38" t="-401639" r="-500538" b="-3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401639" r="-301075" b="-3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99462" t="-401639" r="-101613" b="-32295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GB" cap="small" baseline="0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7650394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5248801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9411181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>
                              <a:latin typeface="+mj-lt"/>
                            </a:rPr>
                            <a:t>a</a:t>
                          </a:r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>
                              <a:latin typeface="+mj-lt"/>
                            </a:rPr>
                            <a:t>b</a:t>
                          </a:r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>
                              <a:latin typeface="+mj-lt"/>
                            </a:rPr>
                            <a:t>c</a:t>
                          </a:r>
                          <a:endParaRPr lang="en-GB" dirty="0">
                            <a:latin typeface="+mj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cap="small" baseline="0" dirty="0">
                              <a:latin typeface="+mj-lt"/>
                            </a:rPr>
                            <a:t>singular</a:t>
                          </a:r>
                          <a:endParaRPr lang="en-GB" cap="small" baseline="0" dirty="0">
                            <a:latin typeface="+mj-lt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3548009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726A91A-46CC-48B4-A4DB-5076CFBC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BR" dirty="0"/>
          </a:p>
          <a:p>
            <a:r>
              <a:rPr lang="en-GB" dirty="0"/>
              <a:t>		</a:t>
            </a:r>
            <a:r>
              <a:rPr lang="en-GB" dirty="0" err="1"/>
              <a:t>Mereologia</a:t>
            </a:r>
            <a:endParaRPr lang="en-GB" dirty="0"/>
          </a:p>
          <a:p>
            <a:r>
              <a:rPr lang="en-GB" dirty="0"/>
              <a:t>	                     (Link, 1983)</a:t>
            </a:r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C9E6630-4A5F-495E-9EAD-5D8198F0F008}"/>
              </a:ext>
            </a:extLst>
          </p:cNvPr>
          <p:cNvCxnSpPr>
            <a:cxnSpLocks/>
          </p:cNvCxnSpPr>
          <p:nvPr/>
        </p:nvCxnSpPr>
        <p:spPr>
          <a:xfrm flipV="1">
            <a:off x="4706180" y="3101005"/>
            <a:ext cx="2350606" cy="820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394CEFA7-FB03-400B-BA45-A60B203ACDAD}"/>
              </a:ext>
            </a:extLst>
          </p:cNvPr>
          <p:cNvCxnSpPr>
            <a:cxnSpLocks/>
          </p:cNvCxnSpPr>
          <p:nvPr/>
        </p:nvCxnSpPr>
        <p:spPr>
          <a:xfrm>
            <a:off x="7056786" y="3101005"/>
            <a:ext cx="2206484" cy="785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CBBBB2A4-107E-45AE-BDE4-D7F8ABD35D59}"/>
              </a:ext>
            </a:extLst>
          </p:cNvPr>
          <p:cNvCxnSpPr>
            <a:cxnSpLocks/>
          </p:cNvCxnSpPr>
          <p:nvPr/>
        </p:nvCxnSpPr>
        <p:spPr>
          <a:xfrm flipH="1">
            <a:off x="7034423" y="3114257"/>
            <a:ext cx="26504" cy="8068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56BBBC44-BB3C-435C-BB53-7DD5D97A0563}"/>
              </a:ext>
            </a:extLst>
          </p:cNvPr>
          <p:cNvCxnSpPr>
            <a:cxnSpLocks/>
          </p:cNvCxnSpPr>
          <p:nvPr/>
        </p:nvCxnSpPr>
        <p:spPr>
          <a:xfrm flipV="1">
            <a:off x="4786931" y="4277470"/>
            <a:ext cx="2236312" cy="7933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30E44D1A-A85C-4DB6-8CCB-2EA4C46C610C}"/>
              </a:ext>
            </a:extLst>
          </p:cNvPr>
          <p:cNvCxnSpPr>
            <a:cxnSpLocks/>
          </p:cNvCxnSpPr>
          <p:nvPr/>
        </p:nvCxnSpPr>
        <p:spPr>
          <a:xfrm flipH="1" flipV="1">
            <a:off x="7062999" y="4246964"/>
            <a:ext cx="2200271" cy="8097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63BF9F7A-FD2B-4EA2-99E9-ECDAAEF85E1F}"/>
              </a:ext>
            </a:extLst>
          </p:cNvPr>
          <p:cNvCxnSpPr>
            <a:cxnSpLocks/>
          </p:cNvCxnSpPr>
          <p:nvPr/>
        </p:nvCxnSpPr>
        <p:spPr>
          <a:xfrm>
            <a:off x="7056786" y="4269836"/>
            <a:ext cx="0" cy="7457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09285186-28E2-476F-95D1-3A6596BC1893}"/>
              </a:ext>
            </a:extLst>
          </p:cNvPr>
          <p:cNvCxnSpPr>
            <a:cxnSpLocks/>
          </p:cNvCxnSpPr>
          <p:nvPr/>
        </p:nvCxnSpPr>
        <p:spPr>
          <a:xfrm flipV="1">
            <a:off x="7034423" y="4263984"/>
            <a:ext cx="2268603" cy="748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AD1E53B4-71D9-44FF-BB90-90C55DDA3719}"/>
              </a:ext>
            </a:extLst>
          </p:cNvPr>
          <p:cNvCxnSpPr>
            <a:cxnSpLocks/>
          </p:cNvCxnSpPr>
          <p:nvPr/>
        </p:nvCxnSpPr>
        <p:spPr>
          <a:xfrm>
            <a:off x="4786931" y="4270844"/>
            <a:ext cx="2269855" cy="744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1816F3EB-768F-4631-BBDB-2ADAF7300A1E}"/>
              </a:ext>
            </a:extLst>
          </p:cNvPr>
          <p:cNvCxnSpPr>
            <a:cxnSpLocks/>
          </p:cNvCxnSpPr>
          <p:nvPr/>
        </p:nvCxnSpPr>
        <p:spPr>
          <a:xfrm flipH="1">
            <a:off x="4763947" y="4277470"/>
            <a:ext cx="22984" cy="762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id="{E05FE053-E8CF-4F67-938A-BF3A9DDD5067}"/>
              </a:ext>
            </a:extLst>
          </p:cNvPr>
          <p:cNvCxnSpPr>
            <a:cxnSpLocks/>
          </p:cNvCxnSpPr>
          <p:nvPr/>
        </p:nvCxnSpPr>
        <p:spPr>
          <a:xfrm>
            <a:off x="9303026" y="4246964"/>
            <a:ext cx="0" cy="8511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558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2E06F7-CAD3-4A94-ACA0-DFA29DB84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singularização em PB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9DC752E-7E9E-46AE-B9AB-7874EA7EA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“Só os </a:t>
            </a:r>
            <a:r>
              <a:rPr lang="pt-BR" dirty="0" err="1"/>
              <a:t>SDs</a:t>
            </a:r>
            <a:r>
              <a:rPr lang="pt-BR" dirty="0"/>
              <a:t> expressam quantidades determinadas em </a:t>
            </a:r>
            <a:r>
              <a:rPr lang="pt-BR" dirty="0" err="1"/>
              <a:t>PBs</a:t>
            </a:r>
            <a:r>
              <a:rPr lang="pt-BR" dirty="0"/>
              <a:t>.”</a:t>
            </a:r>
          </a:p>
          <a:p>
            <a:endParaRPr lang="pt-BR" dirty="0"/>
          </a:p>
          <a:p>
            <a:pPr lvl="2"/>
            <a:r>
              <a:rPr lang="pt-BR" dirty="0"/>
              <a:t>uma/ duas/ vinte e cinco caneca(s)</a:t>
            </a:r>
            <a:endParaRPr lang="en-GB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A317D85-2292-408C-A6E2-783356C666A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208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D377222E-084A-4DD6-B37E-6A394109B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4. </a:t>
            </a:r>
            <a:r>
              <a:rPr lang="pt-BR" sz="3600" cap="all" dirty="0"/>
              <a:t>A distinção contável-massivo</a:t>
            </a:r>
            <a:endParaRPr lang="en-GB" sz="3600" cap="all" dirty="0"/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FF3ADD49-C662-41FA-8C6A-C8DE1FC40D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068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CA957F-CB4F-49C0-9D5D-21B6F428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2B3A0DA-8D48-4ED5-A441-AAFDB6FBC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cap="small" dirty="0"/>
              <a:t>Definição</a:t>
            </a:r>
            <a:r>
              <a:rPr lang="pt-BR" dirty="0"/>
              <a:t> intuitiva:</a:t>
            </a:r>
          </a:p>
          <a:p>
            <a:endParaRPr lang="pt-BR" dirty="0"/>
          </a:p>
          <a:p>
            <a:r>
              <a:rPr lang="pt-BR" cap="small" dirty="0"/>
              <a:t>Nomes contáveis:</a:t>
            </a:r>
            <a:r>
              <a:rPr lang="pt-BR" dirty="0"/>
              <a:t> denotam indivíduos que podem ser contados</a:t>
            </a:r>
          </a:p>
          <a:p>
            <a:r>
              <a:rPr lang="pt-BR" cap="small" dirty="0"/>
              <a:t>Nomes massivos: </a:t>
            </a:r>
            <a:r>
              <a:rPr lang="pt-BR" dirty="0"/>
              <a:t>denotam indivíduos que não podem ser contados.</a:t>
            </a:r>
          </a:p>
          <a:p>
            <a:endParaRPr lang="pt-BR" dirty="0"/>
          </a:p>
          <a:p>
            <a:r>
              <a:rPr lang="pt-BR" cap="all" dirty="0"/>
              <a:t>Esta percepção é linguística reflete como o mundo é ou como a língua é?</a:t>
            </a:r>
            <a:endParaRPr lang="en-GB" cap="all" dirty="0"/>
          </a:p>
        </p:txBody>
      </p:sp>
    </p:spTree>
    <p:extLst>
      <p:ext uri="{BB962C8B-B14F-4D97-AF65-F5344CB8AC3E}">
        <p14:creationId xmlns:p14="http://schemas.microsoft.com/office/powerpoint/2010/main" val="582824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68F54DA3-AF53-4EE0-9ADF-8F6BA2B44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 ontológico não funciona</a:t>
            </a:r>
            <a:endParaRPr lang="en-GB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8F8B26F1-6CDD-4C04-AF37-D1612684E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/>
          </a:p>
          <a:p>
            <a:endParaRPr lang="pt-BR" dirty="0"/>
          </a:p>
          <a:p>
            <a:r>
              <a:rPr lang="pt-BR" cap="small" dirty="0"/>
              <a:t>Visão ontológica:</a:t>
            </a:r>
          </a:p>
          <a:p>
            <a:endParaRPr lang="pt-BR" cap="small" dirty="0"/>
          </a:p>
          <a:p>
            <a:r>
              <a:rPr lang="pt-BR" dirty="0"/>
              <a:t>O mundo está dividido entre substâncias/massas e seres discretos/individuados.</a:t>
            </a:r>
          </a:p>
          <a:p>
            <a:endParaRPr lang="pt-BR" dirty="0"/>
          </a:p>
          <a:p>
            <a:r>
              <a:rPr lang="pt-BR" cap="small" dirty="0"/>
              <a:t>Mas:</a:t>
            </a:r>
          </a:p>
          <a:p>
            <a:endParaRPr lang="pt-BR" dirty="0"/>
          </a:p>
          <a:p>
            <a:r>
              <a:rPr lang="pt-BR" dirty="0"/>
              <a:t>A mesma coisa pode ser descrita por um nome massivo numa língua e por um nome contável noutra; ou mesmo na mesma língua.</a:t>
            </a:r>
          </a:p>
          <a:p>
            <a:r>
              <a:rPr lang="pt-BR" i="1" dirty="0" err="1"/>
              <a:t>Hair</a:t>
            </a:r>
            <a:r>
              <a:rPr lang="pt-BR" i="1" dirty="0"/>
              <a:t>, </a:t>
            </a:r>
            <a:r>
              <a:rPr lang="pt-BR" i="1" dirty="0" err="1"/>
              <a:t>luggage</a:t>
            </a:r>
            <a:r>
              <a:rPr lang="pt-BR" i="1" dirty="0"/>
              <a:t> vs. </a:t>
            </a:r>
            <a:r>
              <a:rPr lang="pt-BR" i="1" dirty="0" err="1"/>
              <a:t>capello</a:t>
            </a:r>
            <a:r>
              <a:rPr lang="pt-BR" i="1" dirty="0"/>
              <a:t> </a:t>
            </a:r>
            <a:r>
              <a:rPr lang="pt-BR" i="1" dirty="0" err="1"/>
              <a:t>bagaglio</a:t>
            </a:r>
            <a:r>
              <a:rPr lang="pt-BR" dirty="0"/>
              <a:t>.</a:t>
            </a:r>
          </a:p>
          <a:p>
            <a:r>
              <a:rPr lang="pt-BR" i="1" dirty="0"/>
              <a:t>Pelo vs. cabelo.</a:t>
            </a:r>
          </a:p>
          <a:p>
            <a:endParaRPr lang="pt-BR" dirty="0"/>
          </a:p>
          <a:p>
            <a:endParaRPr lang="en-GB" dirty="0"/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674ABE85-C765-45CB-992D-DAA405F0DF5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068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5589A71-16CC-45D6-89EE-7477B4835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 ontológico não funciona</a:t>
            </a:r>
            <a:endParaRPr lang="en-GB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A227CE4E-7BE9-4CD1-9AFA-31CEDB82E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 leituras massivas ou contáveis podem variar dependendo do contexto:</a:t>
            </a:r>
          </a:p>
          <a:p>
            <a:r>
              <a:rPr lang="pt-BR" dirty="0"/>
              <a:t>(11)</a:t>
            </a:r>
          </a:p>
          <a:p>
            <a:pPr marL="457200" indent="-457200">
              <a:buFont typeface="+mj-lt"/>
              <a:buAutoNum type="alphaLcPeriod"/>
            </a:pPr>
            <a:r>
              <a:rPr lang="pt-BR" dirty="0"/>
              <a:t>Ele fez um carinho nela e outro no filho.</a:t>
            </a:r>
          </a:p>
          <a:p>
            <a:pPr marL="457200" indent="-457200">
              <a:buFont typeface="+mj-lt"/>
              <a:buAutoNum type="alphaLcPeriod"/>
            </a:pPr>
            <a:r>
              <a:rPr lang="pt-BR" dirty="0"/>
              <a:t>Preciso de carinho.</a:t>
            </a:r>
          </a:p>
          <a:p>
            <a:endParaRPr lang="pt-BR" dirty="0"/>
          </a:p>
          <a:p>
            <a:r>
              <a:rPr lang="pt-BR" dirty="0"/>
              <a:t>(12)</a:t>
            </a:r>
          </a:p>
          <a:p>
            <a:pPr marL="457200" indent="-457200">
              <a:buFont typeface="+mj-lt"/>
              <a:buAutoNum type="alphaLcPeriod"/>
            </a:pPr>
            <a:r>
              <a:rPr lang="pt-BR" dirty="0"/>
              <a:t>Traga dois sabões em pó do super, por favor!</a:t>
            </a:r>
          </a:p>
          <a:p>
            <a:pPr marL="457200" indent="-457200">
              <a:buFont typeface="+mj-lt"/>
              <a:buAutoNum type="alphaLcPeriod"/>
            </a:pPr>
            <a:r>
              <a:rPr lang="pt-BR" dirty="0"/>
              <a:t>Precisamos comprar sabão.</a:t>
            </a:r>
            <a:endParaRPr lang="en-GB" dirty="0"/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2646225C-EF72-44C8-9B0A-F3800C044F2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978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5647398D-9F97-4777-B05A-724691888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 ontológico não funciona</a:t>
            </a:r>
            <a:endParaRPr lang="en-GB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9372E4D-8679-45D9-87B8-C13A5C757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Algumas vezes, podemos alcançar a mesma referência por um SN contável ou por um SN massivo.</a:t>
            </a:r>
          </a:p>
          <a:p>
            <a:endParaRPr lang="pt-BR" dirty="0"/>
          </a:p>
          <a:p>
            <a:r>
              <a:rPr lang="pt-BR" dirty="0"/>
              <a:t>(13)</a:t>
            </a:r>
          </a:p>
          <a:p>
            <a:pPr marL="457200" indent="-457200">
              <a:buFont typeface="+mj-lt"/>
              <a:buAutoNum type="alphaLcPeriod"/>
            </a:pPr>
            <a:r>
              <a:rPr lang="pt-BR" dirty="0"/>
              <a:t>Quanto dinheiro </a:t>
            </a:r>
            <a:r>
              <a:rPr lang="pt-BR" dirty="0" err="1"/>
              <a:t>vc</a:t>
            </a:r>
            <a:r>
              <a:rPr lang="pt-BR" dirty="0"/>
              <a:t> tem?</a:t>
            </a:r>
          </a:p>
          <a:p>
            <a:pPr marL="457200" indent="-457200">
              <a:buFont typeface="+mj-lt"/>
              <a:buAutoNum type="alphaLcPeriod"/>
            </a:pPr>
            <a:r>
              <a:rPr lang="pt-BR" dirty="0"/>
              <a:t>Quantos reais </a:t>
            </a:r>
            <a:r>
              <a:rPr lang="pt-BR" dirty="0" err="1"/>
              <a:t>vc</a:t>
            </a:r>
            <a:r>
              <a:rPr lang="pt-BR" dirty="0"/>
              <a:t> tem?</a:t>
            </a:r>
            <a:endParaRPr lang="en-GB" dirty="0"/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4CFA7051-A4C9-46A1-BB13-DFA7DF4DA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168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8880F74-7804-42FD-86C1-A2AE8199D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 do modo de referência</a:t>
            </a:r>
            <a:endParaRPr lang="en-GB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E420487B-F40C-441F-95E2-1FA198063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ONTOLOGIA DA LINGUAGEM HUMANA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cap="small" dirty="0"/>
              <a:t>Cumulatividade:</a:t>
            </a:r>
          </a:p>
          <a:p>
            <a:r>
              <a:rPr lang="pt-BR" dirty="0"/>
              <a:t>P(x) + P(y) = P(</a:t>
            </a:r>
            <a:r>
              <a:rPr lang="pt-BR" dirty="0" err="1"/>
              <a:t>x+y</a:t>
            </a:r>
            <a:r>
              <a:rPr lang="pt-BR" dirty="0"/>
              <a:t>)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 Nomes massivos e nus singulares e plurais são cumulativos em PB.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 Nomes massivos e nus plurais são cumulativos em PB.</a:t>
            </a:r>
          </a:p>
          <a:p>
            <a:endParaRPr lang="en-GB" dirty="0"/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2FF28920-1AAA-4CCC-8328-B4499CEB22D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BR" dirty="0"/>
          </a:p>
          <a:p>
            <a:r>
              <a:rPr lang="en-GB" dirty="0"/>
              <a:t>CUMULATIVIDADE + DIVISIBILIDADE</a:t>
            </a:r>
          </a:p>
        </p:txBody>
      </p:sp>
      <p:graphicFrame>
        <p:nvGraphicFramePr>
          <p:cNvPr id="7" name="Tabela 7">
            <a:extLst>
              <a:ext uri="{FF2B5EF4-FFF2-40B4-BE49-F238E27FC236}">
                <a16:creationId xmlns:a16="http://schemas.microsoft.com/office/drawing/2014/main" id="{73A95668-B948-4CE0-A4A7-28755A30A4B0}"/>
              </a:ext>
            </a:extLst>
          </p:cNvPr>
          <p:cNvGraphicFramePr>
            <a:graphicFrameLocks noGrp="1"/>
          </p:cNvGraphicFramePr>
          <p:nvPr/>
        </p:nvGraphicFramePr>
        <p:xfrm>
          <a:off x="2032000" y="719666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98312549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313144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429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82668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ela 9">
                <a:extLst>
                  <a:ext uri="{FF2B5EF4-FFF2-40B4-BE49-F238E27FC236}">
                    <a16:creationId xmlns:a16="http://schemas.microsoft.com/office/drawing/2014/main" id="{241233BE-FF29-416E-8C07-CB730538B71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9274422"/>
                  </p:ext>
                </p:extLst>
              </p:nvPr>
            </p:nvGraphicFramePr>
            <p:xfrm>
              <a:off x="3867912" y="3327031"/>
              <a:ext cx="6427304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13652">
                      <a:extLst>
                        <a:ext uri="{9D8B030D-6E8A-4147-A177-3AD203B41FA5}">
                          <a16:colId xmlns:a16="http://schemas.microsoft.com/office/drawing/2014/main" val="1201524239"/>
                        </a:ext>
                      </a:extLst>
                    </a:gridCol>
                    <a:gridCol w="3213652">
                      <a:extLst>
                        <a:ext uri="{9D8B030D-6E8A-4147-A177-3AD203B41FA5}">
                          <a16:colId xmlns:a16="http://schemas.microsoft.com/office/drawing/2014/main" val="26685869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pt-BR" dirty="0"/>
                            <a:t>Português Brasileiro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pt-BR" dirty="0"/>
                            <a:t>Inglês </a:t>
                          </a:r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737941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pt-BR" dirty="0"/>
                            <a:t>Cavalo + cavalo = cavalo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pt-BR" dirty="0"/>
                            <a:t>Horse +</a:t>
                          </a:r>
                          <a:r>
                            <a:rPr lang="pt-BR" dirty="0" err="1"/>
                            <a:t>horse</a:t>
                          </a:r>
                          <a:r>
                            <a:rPr lang="pt-BR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pt-BR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</m:oMath>
                          </a14:m>
                          <a:r>
                            <a:rPr lang="en-GB" dirty="0"/>
                            <a:t> horse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363677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BR" dirty="0"/>
                            <a:t>Cavalos + cavalos = cavalos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pt-BR" dirty="0" err="1"/>
                            <a:t>Horses</a:t>
                          </a:r>
                          <a:r>
                            <a:rPr lang="pt-BR" dirty="0"/>
                            <a:t> + </a:t>
                          </a:r>
                          <a:r>
                            <a:rPr lang="pt-BR" dirty="0" err="1"/>
                            <a:t>horses</a:t>
                          </a:r>
                          <a:r>
                            <a:rPr lang="pt-BR" dirty="0"/>
                            <a:t> = </a:t>
                          </a:r>
                          <a:r>
                            <a:rPr lang="pt-BR" dirty="0" err="1"/>
                            <a:t>horses</a:t>
                          </a:r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7908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BR" dirty="0"/>
                            <a:t>Sangue + sangue = sangue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pt-BR" dirty="0" err="1"/>
                            <a:t>Blood</a:t>
                          </a:r>
                          <a:r>
                            <a:rPr lang="pt-BR" dirty="0"/>
                            <a:t> + </a:t>
                          </a:r>
                          <a:r>
                            <a:rPr lang="pt-BR" dirty="0" err="1"/>
                            <a:t>blood</a:t>
                          </a:r>
                          <a:r>
                            <a:rPr lang="pt-BR" dirty="0"/>
                            <a:t> = </a:t>
                          </a:r>
                          <a:r>
                            <a:rPr lang="pt-BR" dirty="0" err="1"/>
                            <a:t>blood</a:t>
                          </a:r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903979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ela 9">
                <a:extLst>
                  <a:ext uri="{FF2B5EF4-FFF2-40B4-BE49-F238E27FC236}">
                    <a16:creationId xmlns:a16="http://schemas.microsoft.com/office/drawing/2014/main" id="{241233BE-FF29-416E-8C07-CB730538B71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9274422"/>
                  </p:ext>
                </p:extLst>
              </p:nvPr>
            </p:nvGraphicFramePr>
            <p:xfrm>
              <a:off x="3867912" y="3327031"/>
              <a:ext cx="6427304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213652">
                      <a:extLst>
                        <a:ext uri="{9D8B030D-6E8A-4147-A177-3AD203B41FA5}">
                          <a16:colId xmlns:a16="http://schemas.microsoft.com/office/drawing/2014/main" val="1201524239"/>
                        </a:ext>
                      </a:extLst>
                    </a:gridCol>
                    <a:gridCol w="3213652">
                      <a:extLst>
                        <a:ext uri="{9D8B030D-6E8A-4147-A177-3AD203B41FA5}">
                          <a16:colId xmlns:a16="http://schemas.microsoft.com/office/drawing/2014/main" val="26685869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pt-BR" dirty="0"/>
                            <a:t>Português Brasileiro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pt-BR" dirty="0"/>
                            <a:t>Inglês </a:t>
                          </a:r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737941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pt-BR" dirty="0"/>
                            <a:t>Cavalo + cavalo = cavalo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380" t="-106452" r="-949" b="-2193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636773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BR" dirty="0"/>
                            <a:t>Cavalos + cavalos = cavalos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pt-BR" dirty="0" err="1"/>
                            <a:t>Horses</a:t>
                          </a:r>
                          <a:r>
                            <a:rPr lang="pt-BR" dirty="0"/>
                            <a:t> + </a:t>
                          </a:r>
                          <a:r>
                            <a:rPr lang="pt-BR" dirty="0" err="1"/>
                            <a:t>horses</a:t>
                          </a:r>
                          <a:r>
                            <a:rPr lang="pt-BR" dirty="0"/>
                            <a:t> = </a:t>
                          </a:r>
                          <a:r>
                            <a:rPr lang="pt-BR" dirty="0" err="1"/>
                            <a:t>horses</a:t>
                          </a:r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7908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pt-BR" dirty="0"/>
                            <a:t>Sangue + sangue = sangue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pt-BR" dirty="0" err="1"/>
                            <a:t>Blood</a:t>
                          </a:r>
                          <a:r>
                            <a:rPr lang="pt-BR" dirty="0"/>
                            <a:t> + </a:t>
                          </a:r>
                          <a:r>
                            <a:rPr lang="pt-BR" dirty="0" err="1"/>
                            <a:t>blood</a:t>
                          </a:r>
                          <a:r>
                            <a:rPr lang="pt-BR" dirty="0"/>
                            <a:t> = </a:t>
                          </a:r>
                          <a:r>
                            <a:rPr lang="pt-BR" dirty="0" err="1"/>
                            <a:t>blood</a:t>
                          </a:r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903979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46544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5134E0-83C2-4D21-BBFB-7F37D53C2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 do modo de referência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F17B43-1A4A-4547-95BD-7C4CB6212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cap="small" dirty="0"/>
              <a:t>Divisibilidade: </a:t>
            </a:r>
          </a:p>
          <a:p>
            <a:r>
              <a:rPr lang="pt-BR" dirty="0"/>
              <a:t>Se P(x) e (y1+y2+...) são partes de x;</a:t>
            </a:r>
          </a:p>
          <a:p>
            <a:r>
              <a:rPr lang="pt-BR" dirty="0"/>
              <a:t>Então, P (y1), P(y2), ...</a:t>
            </a:r>
          </a:p>
          <a:p>
            <a:endParaRPr lang="pt-BR" dirty="0"/>
          </a:p>
          <a:p>
            <a:r>
              <a:rPr lang="pt-BR" dirty="0" err="1"/>
              <a:t>Ex</a:t>
            </a:r>
            <a:r>
              <a:rPr lang="pt-BR" dirty="0"/>
              <a:t>:</a:t>
            </a:r>
          </a:p>
          <a:p>
            <a:r>
              <a:rPr lang="pt-BR" dirty="0"/>
              <a:t>Se x é sangue, então todas as partes de x são sangue. Divisível</a:t>
            </a:r>
          </a:p>
          <a:p>
            <a:r>
              <a:rPr lang="pt-BR" dirty="0"/>
              <a:t>Se x é cavalos, então todas as partes de x não são cavalos.</a:t>
            </a:r>
          </a:p>
          <a:p>
            <a:r>
              <a:rPr lang="pt-BR" dirty="0"/>
              <a:t>Se x é cavalo, então todas as partes de x não são cavalo.</a:t>
            </a:r>
          </a:p>
          <a:p>
            <a:endParaRPr lang="pt-BR" dirty="0"/>
          </a:p>
          <a:p>
            <a:endParaRPr lang="en-GB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3013E1C-383F-4193-9AE8-14395689D40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BR" dirty="0"/>
          </a:p>
          <a:p>
            <a:endParaRPr lang="en-GB" dirty="0"/>
          </a:p>
          <a:p>
            <a:r>
              <a:rPr lang="en-GB" dirty="0"/>
              <a:t>CUMULATIVIDADE + DIVISIBILIDADE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0259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96A811-18C3-48CD-9F61-5E1880B30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dirty="0"/>
              <a:t>PROPRIEDADES DE ASSINATURA</a:t>
            </a:r>
            <a:endParaRPr lang="en-GB" sz="30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3EA3A4-7E1A-4AC2-B5EB-5FD9D6DAC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pt-BR" dirty="0"/>
              <a:t>Morfologia de plural.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/>
              <a:t>Combinação direta com numerais.</a:t>
            </a:r>
          </a:p>
          <a:p>
            <a:pPr marL="457200" indent="-457200">
              <a:buFont typeface="+mj-lt"/>
              <a:buAutoNum type="arabicPeriod"/>
            </a:pP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/>
              <a:t>O plural de </a:t>
            </a:r>
            <a:r>
              <a:rPr lang="en-GB" dirty="0" err="1"/>
              <a:t>nomes</a:t>
            </a:r>
            <a:r>
              <a:rPr lang="en-GB" dirty="0"/>
              <a:t> </a:t>
            </a:r>
            <a:r>
              <a:rPr lang="en-GB" dirty="0" err="1"/>
              <a:t>massivos</a:t>
            </a:r>
            <a:r>
              <a:rPr lang="en-GB" dirty="0"/>
              <a:t> </a:t>
            </a:r>
            <a:r>
              <a:rPr lang="en-GB" dirty="0" err="1"/>
              <a:t>pressupõe</a:t>
            </a:r>
            <a:r>
              <a:rPr lang="en-GB" dirty="0"/>
              <a:t> um </a:t>
            </a:r>
            <a:r>
              <a:rPr lang="en-GB" dirty="0" err="1"/>
              <a:t>classificador</a:t>
            </a:r>
            <a:r>
              <a:rPr lang="en-GB" dirty="0"/>
              <a:t> </a:t>
            </a:r>
            <a:r>
              <a:rPr lang="en-GB" dirty="0" err="1"/>
              <a:t>oculto</a:t>
            </a:r>
            <a:r>
              <a:rPr lang="en-GB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3 (</a:t>
            </a:r>
            <a:r>
              <a:rPr lang="en-GB" dirty="0" err="1"/>
              <a:t>balões</a:t>
            </a:r>
            <a:r>
              <a:rPr lang="en-GB" dirty="0"/>
              <a:t> de) </a:t>
            </a:r>
            <a:r>
              <a:rPr lang="en-GB" dirty="0" err="1"/>
              <a:t>oxigênio</a:t>
            </a:r>
            <a:r>
              <a:rPr lang="en-GB" dirty="0"/>
              <a:t>.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A9529BC-F2B6-4462-95DC-4629F83F6D5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8C245A5C-76F4-4144-AE4F-B54B8DD79E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098657"/>
              </p:ext>
            </p:extLst>
          </p:nvPr>
        </p:nvGraphicFramePr>
        <p:xfrm>
          <a:off x="3867912" y="2928731"/>
          <a:ext cx="7224158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66">
                  <a:extLst>
                    <a:ext uri="{9D8B030D-6E8A-4147-A177-3AD203B41FA5}">
                      <a16:colId xmlns:a16="http://schemas.microsoft.com/office/drawing/2014/main" val="2564963355"/>
                    </a:ext>
                  </a:extLst>
                </a:gridCol>
                <a:gridCol w="2125768">
                  <a:extLst>
                    <a:ext uri="{9D8B030D-6E8A-4147-A177-3AD203B41FA5}">
                      <a16:colId xmlns:a16="http://schemas.microsoft.com/office/drawing/2014/main" val="1748010493"/>
                    </a:ext>
                  </a:extLst>
                </a:gridCol>
                <a:gridCol w="1505262">
                  <a:extLst>
                    <a:ext uri="{9D8B030D-6E8A-4147-A177-3AD203B41FA5}">
                      <a16:colId xmlns:a16="http://schemas.microsoft.com/office/drawing/2014/main" val="3686093878"/>
                    </a:ext>
                  </a:extLst>
                </a:gridCol>
                <a:gridCol w="2107162">
                  <a:extLst>
                    <a:ext uri="{9D8B030D-6E8A-4147-A177-3AD203B41FA5}">
                      <a16:colId xmlns:a16="http://schemas.microsoft.com/office/drawing/2014/main" val="3555810347"/>
                    </a:ext>
                  </a:extLst>
                </a:gridCol>
              </a:tblGrid>
              <a:tr h="189358">
                <a:tc>
                  <a:txBody>
                    <a:bodyPr/>
                    <a:lstStyle/>
                    <a:p>
                      <a:r>
                        <a:rPr lang="pt-BR" dirty="0"/>
                        <a:t>CONTÁVEIS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MASSIVOS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CONTÁVEIS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MASSIVOS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640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Boy x boys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/>
                        <a:t>Oxygen</a:t>
                      </a:r>
                      <a:r>
                        <a:rPr lang="pt-BR" dirty="0"/>
                        <a:t> x*</a:t>
                      </a:r>
                      <a:r>
                        <a:rPr lang="pt-BR" dirty="0" err="1"/>
                        <a:t>oxygens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Menino x meninos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Oxigênio x ?oxigênios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975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1 boy x 3 boys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*1 </a:t>
                      </a:r>
                      <a:r>
                        <a:rPr lang="pt-BR" dirty="0" err="1"/>
                        <a:t>oxygen</a:t>
                      </a:r>
                      <a:r>
                        <a:rPr lang="pt-BR" dirty="0"/>
                        <a:t> x 3 </a:t>
                      </a:r>
                      <a:r>
                        <a:rPr lang="pt-BR" dirty="0" err="1"/>
                        <a:t>oxygens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 menino x 3 meninos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?1 oxigênio x ?3 oxigênios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632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950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256511-A5D3-406B-887B-D81866799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>
            <a:normAutofit/>
          </a:bodyPr>
          <a:lstStyle/>
          <a:p>
            <a:r>
              <a:rPr lang="pt-BR" sz="4400" dirty="0"/>
              <a:t>3. </a:t>
            </a:r>
            <a:r>
              <a:rPr lang="pt-BR" sz="4400" cap="all" dirty="0"/>
              <a:t>A semântica do plural</a:t>
            </a:r>
            <a:endParaRPr lang="en-GB" sz="4400" cap="all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D32801A-27EC-4FB8-9088-3CF90E6AC8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5010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605413-538A-48DB-BD4A-09340C594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PROPRIEDADES GRAMATICAIS QUE MARCAM MASSIVOS VS. CONTÁVEIS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5C8B03-80D6-43DA-BA24-EB9F414B2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Há determinantes que são sensíveis à distinção massivo vs. contável.</a:t>
            </a:r>
          </a:p>
          <a:p>
            <a:r>
              <a:rPr lang="pt-BR" dirty="0"/>
              <a:t>(14)</a:t>
            </a:r>
          </a:p>
          <a:p>
            <a:pPr marL="457200" indent="-457200">
              <a:buFont typeface="+mj-lt"/>
              <a:buAutoNum type="alphaLcPeriod"/>
            </a:pPr>
            <a:r>
              <a:rPr lang="pt-BR" dirty="0"/>
              <a:t>Eu comi </a:t>
            </a:r>
            <a:r>
              <a:rPr lang="pt-BR" b="1" dirty="0"/>
              <a:t>cada maçã </a:t>
            </a:r>
            <a:r>
              <a:rPr lang="pt-BR" dirty="0"/>
              <a:t>num dia diferente.</a:t>
            </a:r>
          </a:p>
          <a:p>
            <a:pPr marL="457200" indent="-457200">
              <a:buFont typeface="+mj-lt"/>
              <a:buAutoNum type="alphaLcPeriod"/>
            </a:pPr>
            <a:r>
              <a:rPr lang="pt-BR" dirty="0"/>
              <a:t>?Eu comi cada sal num dia diferente.</a:t>
            </a:r>
          </a:p>
          <a:p>
            <a:r>
              <a:rPr lang="en-GB" dirty="0"/>
              <a:t>(15)</a:t>
            </a:r>
          </a:p>
          <a:p>
            <a:pPr marL="457200" indent="-457200">
              <a:buFont typeface="+mj-lt"/>
              <a:buAutoNum type="alphaLcPeriod"/>
            </a:pPr>
            <a:r>
              <a:rPr lang="en-GB" dirty="0"/>
              <a:t>Eu </a:t>
            </a:r>
            <a:r>
              <a:rPr lang="en-GB" dirty="0" err="1"/>
              <a:t>só</a:t>
            </a:r>
            <a:r>
              <a:rPr lang="en-GB" dirty="0"/>
              <a:t> </a:t>
            </a:r>
            <a:r>
              <a:rPr lang="en-GB" dirty="0" err="1"/>
              <a:t>tenho</a:t>
            </a:r>
            <a:r>
              <a:rPr lang="en-GB" dirty="0"/>
              <a:t> </a:t>
            </a:r>
            <a:r>
              <a:rPr lang="en-GB" b="1" dirty="0" err="1"/>
              <a:t>uma</a:t>
            </a:r>
            <a:r>
              <a:rPr lang="en-GB" b="1" dirty="0"/>
              <a:t> </a:t>
            </a:r>
            <a:r>
              <a:rPr lang="en-GB" b="1" dirty="0" err="1"/>
              <a:t>maçã</a:t>
            </a:r>
            <a:r>
              <a:rPr lang="en-GB" b="1" dirty="0"/>
              <a:t> </a:t>
            </a:r>
            <a:r>
              <a:rPr lang="en-GB" dirty="0" err="1"/>
              <a:t>em</a:t>
            </a:r>
            <a:r>
              <a:rPr lang="en-GB" dirty="0"/>
              <a:t> casa.</a:t>
            </a:r>
          </a:p>
          <a:p>
            <a:pPr marL="457200" indent="-457200">
              <a:buFont typeface="+mj-lt"/>
              <a:buAutoNum type="alphaLcPeriod"/>
            </a:pPr>
            <a:r>
              <a:rPr lang="en-GB" dirty="0"/>
              <a:t>Eu </a:t>
            </a:r>
            <a:r>
              <a:rPr lang="en-GB" dirty="0" err="1"/>
              <a:t>só</a:t>
            </a:r>
            <a:r>
              <a:rPr lang="en-GB" dirty="0"/>
              <a:t> </a:t>
            </a:r>
            <a:r>
              <a:rPr lang="en-GB" dirty="0" err="1"/>
              <a:t>tenho</a:t>
            </a:r>
            <a:r>
              <a:rPr lang="en-GB" dirty="0"/>
              <a:t> </a:t>
            </a:r>
            <a:r>
              <a:rPr lang="en-GB" b="1" dirty="0"/>
              <a:t>um </a:t>
            </a:r>
            <a:r>
              <a:rPr lang="en-GB" b="1" dirty="0" err="1"/>
              <a:t>sal</a:t>
            </a:r>
            <a:r>
              <a:rPr lang="en-GB" b="1" dirty="0"/>
              <a:t> </a:t>
            </a:r>
            <a:r>
              <a:rPr lang="en-GB" dirty="0" err="1"/>
              <a:t>em</a:t>
            </a:r>
            <a:r>
              <a:rPr lang="en-GB" dirty="0"/>
              <a:t> casa. </a:t>
            </a:r>
          </a:p>
          <a:p>
            <a:pPr marL="0" indent="0">
              <a:buNone/>
            </a:pPr>
            <a:r>
              <a:rPr lang="en-GB" dirty="0"/>
              <a:t>(16)</a:t>
            </a:r>
          </a:p>
          <a:p>
            <a:pPr marL="457200" indent="-457200">
              <a:buFont typeface="+mj-lt"/>
              <a:buAutoNum type="alphaLcPeriod"/>
            </a:pPr>
            <a:r>
              <a:rPr lang="en-GB" dirty="0"/>
              <a:t>There was </a:t>
            </a:r>
            <a:r>
              <a:rPr lang="en-GB" b="1" dirty="0"/>
              <a:t>much people</a:t>
            </a:r>
            <a:r>
              <a:rPr lang="en-GB" dirty="0"/>
              <a:t> in the party.</a:t>
            </a:r>
          </a:p>
          <a:p>
            <a:pPr marL="457200" indent="-457200">
              <a:buFont typeface="+mj-lt"/>
              <a:buAutoNum type="alphaLcPeriod"/>
            </a:pPr>
            <a:r>
              <a:rPr lang="en-GB" dirty="0"/>
              <a:t>There were many people at the party.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BE6B6E7-294C-4AEB-B2A3-1238014AD5B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044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6A12FF-36D8-44DA-A1B3-0AA73DF96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PROPRIEDADES GRAMATICAIS QUE MARCAM MASSIVOS VS. CONTÁVEIS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29F4BF-22D3-45DD-B471-F33EE3159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*Tenho vário/diverso/diferente aluno que gosta de Semântica.</a:t>
            </a:r>
            <a:endParaRPr lang="en-GB" dirty="0"/>
          </a:p>
          <a:p>
            <a:r>
              <a:rPr lang="pt-BR" dirty="0"/>
              <a:t>Tenho vários alunos que gostam de Semântica.</a:t>
            </a:r>
            <a:endParaRPr lang="en-GB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684C2CD-585D-4C99-852F-1A1B6EC89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737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58FC765B-E55C-4D61-A583-4653DAB06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i="1" dirty="0"/>
              <a:t>4.1. Novas categorias</a:t>
            </a:r>
            <a:endParaRPr lang="en-GB" sz="4800" i="1" dirty="0"/>
          </a:p>
        </p:txBody>
      </p:sp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2C792789-C09C-4863-B4D9-9356679D18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0579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CF1BF5-BF40-49A0-9D38-F67D8D781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Nomes flexíveis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44A4BB8-5AAF-4AA1-BA00-269E886FE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“Não é nada trivial sustentar que contáveis têm átomos em sua denotação, enquanto massivos não têm.”</a:t>
            </a:r>
          </a:p>
          <a:p>
            <a:endParaRPr lang="pt-BR" dirty="0"/>
          </a:p>
          <a:p>
            <a:r>
              <a:rPr lang="pt-BR" dirty="0"/>
              <a:t>Há nomes flexíveis, que tanto podem designar substâncias/ingredientes quanto unidades de coisas compostas por tais materiais.”</a:t>
            </a:r>
          </a:p>
          <a:p>
            <a:r>
              <a:rPr lang="pt-BR" dirty="0"/>
              <a:t>Esses nomes não são </a:t>
            </a:r>
            <a:r>
              <a:rPr lang="pt-BR" dirty="0" err="1"/>
              <a:t>prototipicamente</a:t>
            </a:r>
            <a:r>
              <a:rPr lang="pt-BR" dirty="0"/>
              <a:t> massivos nem contáveis.</a:t>
            </a:r>
          </a:p>
          <a:p>
            <a:endParaRPr lang="pt-BR" dirty="0"/>
          </a:p>
          <a:p>
            <a:r>
              <a:rPr lang="pt-BR" i="1" dirty="0"/>
              <a:t>Esse bolo é de chocolate./ Me dá um chocolate?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FDD14DC-57CA-40B7-9F49-D76F21C4256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6820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8A9716-A03E-45A7-9599-B7F1BC213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Nomes sem unidades mínimas claras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C2E794-2F29-43D1-82DE-8C12DA58B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Há nomes que são gramaticalmente contáveis (flexionam para o plural e se combinam com numerais.</a:t>
            </a:r>
          </a:p>
          <a:p>
            <a:endParaRPr lang="pt-BR" dirty="0"/>
          </a:p>
          <a:p>
            <a:r>
              <a:rPr lang="pt-BR" dirty="0"/>
              <a:t>No entanto, apresentam a propriedade da divisibilidade.</a:t>
            </a:r>
          </a:p>
          <a:p>
            <a:endParaRPr lang="pt-BR" dirty="0"/>
          </a:p>
          <a:p>
            <a:endParaRPr lang="en-GB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F497AF0-A756-45F8-98B1-2A56CE84B1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/>
          <a:lstStyle/>
          <a:p>
            <a:endParaRPr lang="en-GB"/>
          </a:p>
        </p:txBody>
      </p:sp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6D2F1218-73F9-4BD1-B9A9-29AA2B84B3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352843"/>
              </p:ext>
            </p:extLst>
          </p:nvPr>
        </p:nvGraphicFramePr>
        <p:xfrm>
          <a:off x="4722191" y="4365170"/>
          <a:ext cx="5418666" cy="110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80330833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862995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965233"/>
                  </a:ext>
                </a:extLst>
              </a:tr>
              <a:tr h="238636">
                <a:tc>
                  <a:txBody>
                    <a:bodyPr/>
                    <a:lstStyle/>
                    <a:p>
                      <a:r>
                        <a:rPr lang="pt-BR" dirty="0" err="1"/>
                        <a:t>These</a:t>
                      </a:r>
                      <a:r>
                        <a:rPr lang="pt-BR" dirty="0"/>
                        <a:t> are </a:t>
                      </a:r>
                      <a:r>
                        <a:rPr lang="pt-BR" dirty="0" err="1"/>
                        <a:t>fences</a:t>
                      </a:r>
                      <a:r>
                        <a:rPr lang="pt-BR" dirty="0"/>
                        <a:t>. A+B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/>
                        <a:t>These</a:t>
                      </a:r>
                      <a:r>
                        <a:rPr lang="pt-BR" dirty="0"/>
                        <a:t> are boys. A+B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240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err="1"/>
                        <a:t>This</a:t>
                      </a:r>
                      <a:r>
                        <a:rPr lang="pt-BR" dirty="0"/>
                        <a:t> </a:t>
                      </a:r>
                      <a:r>
                        <a:rPr lang="pt-BR" dirty="0" err="1"/>
                        <a:t>is</a:t>
                      </a:r>
                      <a:r>
                        <a:rPr lang="pt-BR" dirty="0"/>
                        <a:t> </a:t>
                      </a:r>
                      <a:r>
                        <a:rPr lang="pt-BR" dirty="0" err="1"/>
                        <a:t>fence</a:t>
                      </a:r>
                      <a:r>
                        <a:rPr lang="pt-BR" dirty="0"/>
                        <a:t>. A+B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*</a:t>
                      </a:r>
                      <a:r>
                        <a:rPr lang="pt-BR" dirty="0" err="1"/>
                        <a:t>This</a:t>
                      </a:r>
                      <a:r>
                        <a:rPr lang="pt-BR" dirty="0"/>
                        <a:t> </a:t>
                      </a:r>
                      <a:r>
                        <a:rPr lang="pt-BR" dirty="0" err="1"/>
                        <a:t>is</a:t>
                      </a:r>
                      <a:r>
                        <a:rPr lang="pt-BR" dirty="0"/>
                        <a:t> boy. A+B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347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04447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4B3C81-0906-4A8D-8043-8F944FB7B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Falsos massivos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9DF8BD-7E4E-4CCF-BB6D-575D5ABDC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 marL="514350" indent="-514350">
              <a:buFont typeface="+mj-lt"/>
              <a:buAutoNum type="romanLcPeriod"/>
            </a:pPr>
            <a:r>
              <a:rPr lang="pt-BR" dirty="0"/>
              <a:t>Não possuem as </a:t>
            </a:r>
            <a:r>
              <a:rPr lang="pt-BR" i="1" dirty="0"/>
              <a:t>propriedades de assinatura. =&gt; </a:t>
            </a:r>
            <a:r>
              <a:rPr lang="pt-BR" dirty="0"/>
              <a:t>massivos</a:t>
            </a:r>
          </a:p>
          <a:p>
            <a:endParaRPr lang="pt-BR" dirty="0"/>
          </a:p>
          <a:p>
            <a:r>
              <a:rPr lang="pt-BR" dirty="0"/>
              <a:t>No entanto:</a:t>
            </a:r>
          </a:p>
          <a:p>
            <a:pPr marL="514350" indent="-514350">
              <a:buFont typeface="+mj-lt"/>
              <a:buAutoNum type="romanLcPeriod" startAt="2"/>
            </a:pPr>
            <a:r>
              <a:rPr lang="pt-BR" dirty="0"/>
              <a:t>Não são divisíveis.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A111773-913D-47B3-AA27-01FCFCECA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BR" dirty="0"/>
          </a:p>
          <a:p>
            <a:r>
              <a:rPr lang="en-GB" dirty="0"/>
              <a:t>+ </a:t>
            </a:r>
            <a:r>
              <a:rPr lang="en-GB" dirty="0" err="1"/>
              <a:t>cumulativos</a:t>
            </a:r>
            <a:r>
              <a:rPr lang="en-GB" dirty="0"/>
              <a:t>.</a:t>
            </a:r>
          </a:p>
          <a:p>
            <a:r>
              <a:rPr lang="en-GB" dirty="0"/>
              <a:t>- </a:t>
            </a:r>
            <a:r>
              <a:rPr lang="en-GB" dirty="0" err="1"/>
              <a:t>divisíveis</a:t>
            </a:r>
            <a:r>
              <a:rPr lang="en-GB" dirty="0"/>
              <a:t>.</a:t>
            </a:r>
          </a:p>
        </p:txBody>
      </p:sp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FE11D414-679F-4426-94D0-E492706230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744574"/>
              </p:ext>
            </p:extLst>
          </p:nvPr>
        </p:nvGraphicFramePr>
        <p:xfrm>
          <a:off x="3982762" y="4129826"/>
          <a:ext cx="731520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9099">
                  <a:extLst>
                    <a:ext uri="{9D8B030D-6E8A-4147-A177-3AD203B41FA5}">
                      <a16:colId xmlns:a16="http://schemas.microsoft.com/office/drawing/2014/main" val="2117764702"/>
                    </a:ext>
                  </a:extLst>
                </a:gridCol>
                <a:gridCol w="4526103">
                  <a:extLst>
                    <a:ext uri="{9D8B030D-6E8A-4147-A177-3AD203B41FA5}">
                      <a16:colId xmlns:a16="http://schemas.microsoft.com/office/drawing/2014/main" val="42557603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637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Propriedades de assinatura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*Gosto de gentes/*Vi três gentes na rua.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569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Cumulatividade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Gente + gente = gente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168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Divisibilidade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Gente-gente =*gente (uma pessoa=*gente)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433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283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185EB65D-0EFA-4FD4-A034-D087F4608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5</a:t>
            </a:r>
            <a:r>
              <a:rPr lang="pt-BR" sz="3600" cap="all" dirty="0"/>
              <a:t>. Sintagmas de Determinantes</a:t>
            </a:r>
            <a:endParaRPr lang="en-GB" sz="3600" cap="all" dirty="0"/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1F0CF25F-094C-45A6-9827-0BD4B70397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527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E5EF84-0406-4553-A13E-FC27742F0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Sintagmas Quantificados </a:t>
            </a:r>
            <a:br>
              <a:rPr lang="pt-BR" dirty="0"/>
            </a:br>
            <a:r>
              <a:rPr lang="pt-BR" dirty="0"/>
              <a:t>vs. </a:t>
            </a:r>
            <a:br>
              <a:rPr lang="pt-BR" dirty="0"/>
            </a:br>
            <a:r>
              <a:rPr lang="pt-BR" dirty="0"/>
              <a:t>Descrições Definidas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AAB46C-5FA0-4AE2-8F3C-1C80C20CD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(15)	</a:t>
            </a:r>
            <a:endParaRPr lang="en-GB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8A094C6-A0EC-42C0-9DD6-6AC44BCAD6A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D2B9CA7-DF22-491A-8995-A8091038F4D6}"/>
              </a:ext>
            </a:extLst>
          </p:cNvPr>
          <p:cNvSpPr txBox="1"/>
          <p:nvPr/>
        </p:nvSpPr>
        <p:spPr>
          <a:xfrm>
            <a:off x="7871791" y="3492086"/>
            <a:ext cx="275482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Descrições Definidas</a:t>
            </a:r>
          </a:p>
          <a:p>
            <a:endParaRPr lang="pt-BR" dirty="0"/>
          </a:p>
          <a:p>
            <a:pPr marL="457200" indent="-457200">
              <a:buAutoNum type="alphaLcPeriod"/>
            </a:pPr>
            <a:r>
              <a:rPr lang="pt-BR" sz="2000" b="1" dirty="0"/>
              <a:t>Jorge</a:t>
            </a:r>
            <a:r>
              <a:rPr lang="pt-BR" sz="2000" dirty="0"/>
              <a:t> saiu.</a:t>
            </a:r>
          </a:p>
          <a:p>
            <a:pPr marL="457200" indent="-457200">
              <a:buAutoNum type="alphaLcPeriod"/>
            </a:pPr>
            <a:r>
              <a:rPr lang="pt-BR" sz="2000" b="1" dirty="0"/>
              <a:t>O ministro</a:t>
            </a:r>
            <a:r>
              <a:rPr lang="pt-BR" sz="2000" dirty="0"/>
              <a:t> saiu.</a:t>
            </a:r>
          </a:p>
          <a:p>
            <a:pPr marL="457200" indent="-457200">
              <a:buAutoNum type="alphaLcPeriod"/>
            </a:pPr>
            <a:r>
              <a:rPr lang="pt-BR" sz="2000" b="1" dirty="0"/>
              <a:t>Minha irmã</a:t>
            </a:r>
            <a:r>
              <a:rPr lang="pt-BR" sz="2000" dirty="0"/>
              <a:t> saiu.</a:t>
            </a:r>
          </a:p>
          <a:p>
            <a:endParaRPr lang="pt-BR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623E1917-EA4D-4507-B9BF-F8785D85CF19}"/>
              </a:ext>
            </a:extLst>
          </p:cNvPr>
          <p:cNvSpPr txBox="1"/>
          <p:nvPr/>
        </p:nvSpPr>
        <p:spPr>
          <a:xfrm>
            <a:off x="4823790" y="3520440"/>
            <a:ext cx="3048001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Sintagmas Quantificados</a:t>
            </a:r>
          </a:p>
          <a:p>
            <a:pPr marL="457200" indent="-457200">
              <a:buAutoNum type="alphaLcPeriod"/>
            </a:pPr>
            <a:endParaRPr lang="pt-BR" sz="2000" dirty="0"/>
          </a:p>
          <a:p>
            <a:pPr marL="457200" indent="-457200">
              <a:buAutoNum type="alphaLcPeriod"/>
            </a:pPr>
            <a:r>
              <a:rPr lang="pt-BR" sz="2000" b="1" dirty="0"/>
              <a:t>Ninguém</a:t>
            </a:r>
            <a:r>
              <a:rPr lang="pt-BR" sz="2000" dirty="0"/>
              <a:t> saiu.</a:t>
            </a:r>
          </a:p>
          <a:p>
            <a:pPr marL="457200" indent="-457200">
              <a:buAutoNum type="alphaLcPeriod"/>
            </a:pPr>
            <a:r>
              <a:rPr lang="pt-BR" sz="2000" b="1" dirty="0"/>
              <a:t>Alguém </a:t>
            </a:r>
            <a:r>
              <a:rPr lang="pt-BR" sz="2000" dirty="0"/>
              <a:t>saiu.</a:t>
            </a:r>
          </a:p>
          <a:p>
            <a:pPr marL="457200" indent="-457200">
              <a:buAutoNum type="alphaLcPeriod"/>
            </a:pPr>
            <a:r>
              <a:rPr lang="pt-BR" sz="2000" b="1" dirty="0"/>
              <a:t>Todo mundo</a:t>
            </a:r>
            <a:r>
              <a:rPr lang="pt-BR" sz="2000" dirty="0"/>
              <a:t> saiu.</a:t>
            </a:r>
          </a:p>
          <a:p>
            <a:endParaRPr lang="pt-B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9159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8BBA48-BED9-4A4A-8604-A4276ECA1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Quantificadores 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53E93F-8C15-4321-A43B-2033232C0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Sentenças quantificadas não informam sobre um grupo de indivíduos determinado.</a:t>
            </a:r>
          </a:p>
          <a:p>
            <a:endParaRPr lang="pt-BR" sz="3200" dirty="0"/>
          </a:p>
          <a:p>
            <a:r>
              <a:rPr lang="en-GB" sz="3200" dirty="0" err="1"/>
              <a:t>Elas</a:t>
            </a:r>
            <a:r>
              <a:rPr lang="en-GB" sz="3200" dirty="0"/>
              <a:t> </a:t>
            </a:r>
            <a:r>
              <a:rPr lang="en-GB" sz="3200" dirty="0" err="1"/>
              <a:t>dizem</a:t>
            </a:r>
            <a:r>
              <a:rPr lang="en-GB" sz="3200" dirty="0"/>
              <a:t> </a:t>
            </a:r>
            <a:r>
              <a:rPr lang="en-GB" sz="3200" dirty="0" err="1"/>
              <a:t>respeito</a:t>
            </a:r>
            <a:r>
              <a:rPr lang="en-GB" sz="3200" dirty="0"/>
              <a:t> a </a:t>
            </a:r>
            <a:r>
              <a:rPr lang="en-GB" sz="3200" dirty="0" err="1"/>
              <a:t>quantidades</a:t>
            </a:r>
            <a:r>
              <a:rPr lang="en-GB" sz="3200" dirty="0"/>
              <a:t> de </a:t>
            </a:r>
            <a:r>
              <a:rPr lang="en-GB" sz="3200" dirty="0" err="1"/>
              <a:t>indivíduos</a:t>
            </a:r>
            <a:r>
              <a:rPr lang="en-GB" sz="3200" dirty="0"/>
              <a:t>.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153A13C-5FA0-4D97-8D3F-70CA3363F90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0367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3E0AA5-D4C0-48F4-8A65-35CF1B031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Propriedades distintas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32D0A3-908B-4DCC-8CBE-1E522A0110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i="1" dirty="0"/>
              <a:t>Jorge saiu e Jorge deixou de sair.		</a:t>
            </a:r>
            <a:r>
              <a:rPr lang="pt-BR" sz="2400" dirty="0"/>
              <a:t>						</a:t>
            </a:r>
            <a:r>
              <a:rPr lang="pt-BR" sz="2400" cap="small" dirty="0"/>
              <a:t>contraditória</a:t>
            </a:r>
            <a:endParaRPr lang="pt-BR" sz="2400" dirty="0"/>
          </a:p>
          <a:p>
            <a:r>
              <a:rPr lang="pt-BR" sz="2400" i="1" dirty="0"/>
              <a:t>Alguém saiu e alguém deixou de sair.</a:t>
            </a:r>
            <a:r>
              <a:rPr lang="pt-BR" sz="2400" dirty="0"/>
              <a:t>							</a:t>
            </a:r>
            <a:r>
              <a:rPr lang="pt-BR" sz="2400" cap="small" dirty="0"/>
              <a:t>não contraditória</a:t>
            </a:r>
          </a:p>
          <a:p>
            <a:r>
              <a:rPr lang="pt-BR" sz="2400" i="1" dirty="0"/>
              <a:t>Jorge saiu bem cedo.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200" dirty="0"/>
              <a:t>Jorge saiu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sz="2400" i="1" dirty="0"/>
              <a:t>Ninguém saiu bem cedo.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200" dirty="0"/>
              <a:t>*Ninguém saiu.</a:t>
            </a:r>
            <a:endParaRPr lang="en-GB" sz="2200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00E7C6C-B4A2-424B-A351-A5BBAC0F9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309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8951A7-2A5A-4E58-B794-BB2FA61D4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Gramática tradicional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FCEC61D-00F9-49ED-BCCD-6F46E453A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Na escola: </a:t>
            </a:r>
          </a:p>
          <a:p>
            <a:pPr lvl="1"/>
            <a:r>
              <a:rPr lang="pt-BR" dirty="0"/>
              <a:t>a marcação do número no </a:t>
            </a:r>
            <a:r>
              <a:rPr lang="pt-BR" b="1" dirty="0"/>
              <a:t>substantivo</a:t>
            </a:r>
            <a:r>
              <a:rPr lang="pt-BR" dirty="0"/>
              <a:t> (e no SN) é tratada pela Morfossintaxe.</a:t>
            </a:r>
          </a:p>
          <a:p>
            <a:pPr lvl="1"/>
            <a:r>
              <a:rPr lang="pt-BR" dirty="0"/>
              <a:t>É associado </a:t>
            </a:r>
            <a:r>
              <a:rPr lang="pt-BR" b="1" dirty="0"/>
              <a:t>à concordância nominal.</a:t>
            </a:r>
          </a:p>
          <a:p>
            <a:pPr lvl="1"/>
            <a:r>
              <a:rPr lang="pt-BR" b="1" dirty="0"/>
              <a:t>Singular: </a:t>
            </a:r>
            <a:r>
              <a:rPr lang="pt-BR" dirty="0"/>
              <a:t>um indivíduo</a:t>
            </a:r>
          </a:p>
          <a:p>
            <a:pPr lvl="1"/>
            <a:r>
              <a:rPr lang="pt-BR" b="1" dirty="0"/>
              <a:t>Plural: </a:t>
            </a:r>
            <a:r>
              <a:rPr lang="pt-BR" dirty="0"/>
              <a:t>dois ou mais indivíduos</a:t>
            </a:r>
            <a:endParaRPr lang="en-GB" b="1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203C095-D97A-4D87-98D8-EFAD435F1D6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BR" dirty="0"/>
          </a:p>
          <a:p>
            <a:endParaRPr lang="en-GB" dirty="0"/>
          </a:p>
          <a:p>
            <a:r>
              <a:rPr lang="en-GB" dirty="0"/>
              <a:t>Singular vs. plural</a:t>
            </a:r>
          </a:p>
        </p:txBody>
      </p:sp>
    </p:spTree>
    <p:extLst>
      <p:ext uri="{BB962C8B-B14F-4D97-AF65-F5344CB8AC3E}">
        <p14:creationId xmlns:p14="http://schemas.microsoft.com/office/powerpoint/2010/main" val="27214144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4550B-4C3F-4903-B68E-70A62FE52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Quantificadores 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5A4FB0E-D5C1-48EC-AF0B-9F4E6CACC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/>
              <a:t>Ninguém saiu.</a:t>
            </a:r>
          </a:p>
          <a:p>
            <a:endParaRPr lang="pt-BR" sz="2800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lvl="1"/>
            <a:r>
              <a:rPr lang="pt-BR" sz="2200" dirty="0"/>
              <a:t>Pessoas			</a:t>
            </a:r>
            <a:r>
              <a:rPr lang="pt-BR" sz="2200" dirty="0" err="1"/>
              <a:t>Saidores</a:t>
            </a:r>
            <a:endParaRPr lang="pt-BR" sz="2200" dirty="0"/>
          </a:p>
          <a:p>
            <a:endParaRPr lang="en-GB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7BA3793-FD8F-4150-9A97-95D33FDD434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BR" dirty="0"/>
          </a:p>
          <a:p>
            <a:endParaRPr lang="en-GB" dirty="0"/>
          </a:p>
          <a:p>
            <a:r>
              <a:rPr lang="en-GB" sz="1800" dirty="0" err="1"/>
              <a:t>Expressam</a:t>
            </a:r>
            <a:r>
              <a:rPr lang="en-GB" sz="1800" dirty="0"/>
              <a:t> </a:t>
            </a:r>
            <a:r>
              <a:rPr lang="en-GB" sz="1800" dirty="0" err="1"/>
              <a:t>uma</a:t>
            </a:r>
            <a:r>
              <a:rPr lang="en-GB" sz="1800" dirty="0"/>
              <a:t> </a:t>
            </a:r>
            <a:r>
              <a:rPr lang="en-GB" sz="1800" dirty="0" err="1"/>
              <a:t>relação</a:t>
            </a:r>
            <a:r>
              <a:rPr lang="en-GB" sz="1800" dirty="0"/>
              <a:t> entre o conjuntos.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D6A0B2-4B7F-493E-8264-56F573AF4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4397" y="2896716"/>
            <a:ext cx="1786283" cy="119492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F514B737-E7B3-421B-BFE6-DCA6F16D60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3926" y="2831540"/>
            <a:ext cx="2109399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5129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uxograma: Conector 4">
            <a:extLst>
              <a:ext uri="{FF2B5EF4-FFF2-40B4-BE49-F238E27FC236}">
                <a16:creationId xmlns:a16="http://schemas.microsoft.com/office/drawing/2014/main" id="{3BE93BC5-1BE4-4533-B5BC-60C3A9E20807}"/>
              </a:ext>
            </a:extLst>
          </p:cNvPr>
          <p:cNvSpPr/>
          <p:nvPr/>
        </p:nvSpPr>
        <p:spPr>
          <a:xfrm>
            <a:off x="6917634" y="2904454"/>
            <a:ext cx="2093844" cy="117944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dirty="0"/>
          </a:p>
          <a:p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DD85F7F-4918-473A-BD71-9F2404850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7C2EED-8FF6-49B4-B7EF-9A6399C15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i="1" dirty="0"/>
              <a:t>Alguém saiu.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lvl="5"/>
            <a:endParaRPr lang="pt-BR" dirty="0"/>
          </a:p>
          <a:p>
            <a:pPr lvl="5"/>
            <a:endParaRPr lang="pt-BR" dirty="0"/>
          </a:p>
          <a:p>
            <a:pPr lvl="5"/>
            <a:endParaRPr lang="pt-BR" sz="2000" dirty="0"/>
          </a:p>
          <a:p>
            <a:pPr lvl="5"/>
            <a:r>
              <a:rPr lang="pt-BR" sz="2000" dirty="0"/>
              <a:t>Pessoas	</a:t>
            </a:r>
            <a:r>
              <a:rPr lang="pt-BR" sz="2000" dirty="0" err="1"/>
              <a:t>Saidores</a:t>
            </a:r>
            <a:endParaRPr lang="en-GB" sz="2000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82620B5-EBA6-4229-908B-1F83AA176B7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luxograma: Conector 5">
            <a:extLst>
              <a:ext uri="{FF2B5EF4-FFF2-40B4-BE49-F238E27FC236}">
                <a16:creationId xmlns:a16="http://schemas.microsoft.com/office/drawing/2014/main" id="{F2F6A8F7-161D-4398-B840-4410CF9D6F5A}"/>
              </a:ext>
            </a:extLst>
          </p:cNvPr>
          <p:cNvSpPr/>
          <p:nvPr/>
        </p:nvSpPr>
        <p:spPr>
          <a:xfrm>
            <a:off x="5897217" y="2915477"/>
            <a:ext cx="1762540" cy="11684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 B		C 	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04537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38710A-1CFE-43B9-B8F0-1DE818EDD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DC494B-53E2-48AB-9E7F-56C03871E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i="1" dirty="0"/>
              <a:t>Todos saíram.</a:t>
            </a:r>
          </a:p>
          <a:p>
            <a:endParaRPr lang="pt-BR" sz="2800" i="1" dirty="0"/>
          </a:p>
          <a:p>
            <a:endParaRPr lang="pt-BR" sz="2800" i="1" dirty="0"/>
          </a:p>
          <a:p>
            <a:endParaRPr lang="pt-BR" sz="2400" dirty="0"/>
          </a:p>
          <a:p>
            <a:endParaRPr lang="pt-BR" sz="2400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5CABD58-6B1E-45C8-8C5B-DA1594D81BC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luxograma: Conector 4">
            <a:extLst>
              <a:ext uri="{FF2B5EF4-FFF2-40B4-BE49-F238E27FC236}">
                <a16:creationId xmlns:a16="http://schemas.microsoft.com/office/drawing/2014/main" id="{87EB9647-DF0D-436B-B7B6-D0EE781AA0D9}"/>
              </a:ext>
            </a:extLst>
          </p:cNvPr>
          <p:cNvSpPr/>
          <p:nvPr/>
        </p:nvSpPr>
        <p:spPr>
          <a:xfrm>
            <a:off x="4918511" y="2902227"/>
            <a:ext cx="2354978" cy="20805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luxograma: Conector 5">
            <a:extLst>
              <a:ext uri="{FF2B5EF4-FFF2-40B4-BE49-F238E27FC236}">
                <a16:creationId xmlns:a16="http://schemas.microsoft.com/office/drawing/2014/main" id="{9F390CE0-88F1-44DB-B2A3-37065CF74BCB}"/>
              </a:ext>
            </a:extLst>
          </p:cNvPr>
          <p:cNvSpPr/>
          <p:nvPr/>
        </p:nvSpPr>
        <p:spPr>
          <a:xfrm>
            <a:off x="5552661" y="3520440"/>
            <a:ext cx="1086678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A B 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53781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0C1FEE-15E6-44E7-813B-AC0C00584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i="1" dirty="0"/>
              <a:t>5.1. Quantificadores Generalizados</a:t>
            </a:r>
            <a:endParaRPr lang="en-GB" sz="4000" i="1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5A3BBB8-A9CC-42F2-A4F0-F20D219DA6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865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F025D5-04B3-42B3-8F76-2FC69F75F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8490DA-F1A9-42FB-9A49-89958D22D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Quantificador generalizado: quantificador + substantivo.</a:t>
            </a:r>
          </a:p>
          <a:p>
            <a:endParaRPr lang="pt-BR" sz="2400" dirty="0"/>
          </a:p>
          <a:p>
            <a:r>
              <a:rPr lang="pt-BR" sz="2400" dirty="0"/>
              <a:t>Um quantificador expressa uma relação entre dois predicados (conjuntos).</a:t>
            </a:r>
          </a:p>
          <a:p>
            <a:endParaRPr lang="pt-BR" sz="2400" dirty="0"/>
          </a:p>
          <a:p>
            <a:r>
              <a:rPr lang="pt-BR" sz="2400" i="1" dirty="0"/>
              <a:t>Todo homem é mortal.</a:t>
            </a:r>
          </a:p>
          <a:p>
            <a:r>
              <a:rPr lang="pt-BR" sz="2400" dirty="0"/>
              <a:t>Todo (homem) (mortal).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sz="2400" dirty="0"/>
              <a:t>O conjunto dos homens está contido no conjunto dos mortais.</a:t>
            </a:r>
            <a:endParaRPr lang="en-GB" sz="2400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4DE7788-4F97-4BF6-9ECE-54CD66B27B3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2634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C43108-FAE4-4763-919D-EFD4604B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7AF10E-7210-4A9D-9587-2F39A7518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Um jogador é goleiro.</a:t>
            </a:r>
          </a:p>
          <a:p>
            <a:r>
              <a:rPr lang="pt-BR" sz="2400" dirty="0"/>
              <a:t>Dois jogadores são laterais.</a:t>
            </a:r>
          </a:p>
          <a:p>
            <a:r>
              <a:rPr lang="pt-BR" sz="2400" dirty="0"/>
              <a:t>Alguns jogadores estão dentro do círculo central.</a:t>
            </a:r>
          </a:p>
          <a:p>
            <a:endParaRPr lang="pt-BR" sz="2400" dirty="0"/>
          </a:p>
          <a:p>
            <a:r>
              <a:rPr lang="pt-BR" sz="2400" dirty="0"/>
              <a:t>Quantificadores como </a:t>
            </a:r>
            <a:r>
              <a:rPr lang="pt-BR" sz="2400" i="1" dirty="0"/>
              <a:t>todos, alguns e dois</a:t>
            </a:r>
            <a:r>
              <a:rPr lang="pt-BR" sz="2400" dirty="0"/>
              <a:t> referem-se apenas a quantidades (cardinalidades) na intersecção entre os dois conjuntos</a:t>
            </a:r>
            <a:r>
              <a:rPr lang="pt-BR" dirty="0"/>
              <a:t>.</a:t>
            </a:r>
            <a:endParaRPr lang="en-GB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36D80CA-CFED-4844-B46C-790290C69D8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6609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656299-D89C-4462-B2CC-66A634FA9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548D3A-A3E5-4A76-9F8D-3EF6FC702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Há quantificadores que não se referem apenas à quantidade de indivíduos na interseção de dois conjuntos.</a:t>
            </a:r>
          </a:p>
          <a:p>
            <a:r>
              <a:rPr lang="en-GB" sz="2400" dirty="0" err="1"/>
              <a:t>Eles</a:t>
            </a:r>
            <a:r>
              <a:rPr lang="en-GB" sz="2400" dirty="0"/>
              <a:t> </a:t>
            </a:r>
            <a:r>
              <a:rPr lang="en-GB" sz="2400" dirty="0" err="1"/>
              <a:t>também</a:t>
            </a:r>
            <a:r>
              <a:rPr lang="en-GB" sz="2400" dirty="0"/>
              <a:t> </a:t>
            </a:r>
            <a:r>
              <a:rPr lang="en-GB" sz="2400" dirty="0" err="1"/>
              <a:t>fazem</a:t>
            </a:r>
            <a:r>
              <a:rPr lang="en-GB" sz="2400" dirty="0"/>
              <a:t> </a:t>
            </a:r>
            <a:r>
              <a:rPr lang="en-GB" sz="2400" dirty="0" err="1"/>
              <a:t>referência</a:t>
            </a:r>
            <a:r>
              <a:rPr lang="en-GB" sz="2400" dirty="0"/>
              <a:t> </a:t>
            </a:r>
            <a:r>
              <a:rPr lang="en-GB" sz="2400" dirty="0" err="1"/>
              <a:t>às</a:t>
            </a:r>
            <a:r>
              <a:rPr lang="en-GB" sz="2400" dirty="0"/>
              <a:t> </a:t>
            </a:r>
            <a:r>
              <a:rPr lang="en-GB" sz="2400" dirty="0" err="1"/>
              <a:t>quantidades</a:t>
            </a:r>
            <a:r>
              <a:rPr lang="en-GB" sz="2400" dirty="0"/>
              <a:t> que </a:t>
            </a:r>
            <a:r>
              <a:rPr lang="en-GB" sz="2400" dirty="0" err="1"/>
              <a:t>ficaram</a:t>
            </a:r>
            <a:r>
              <a:rPr lang="en-GB" sz="2400" dirty="0"/>
              <a:t> fora da </a:t>
            </a:r>
            <a:r>
              <a:rPr lang="en-GB" sz="2400" dirty="0" err="1"/>
              <a:t>interseção</a:t>
            </a:r>
            <a:r>
              <a:rPr lang="en-GB" sz="2400" dirty="0"/>
              <a:t>.</a:t>
            </a:r>
          </a:p>
          <a:p>
            <a:endParaRPr lang="en-GB" sz="2400" dirty="0"/>
          </a:p>
          <a:p>
            <a:r>
              <a:rPr lang="en-GB" dirty="0"/>
              <a:t>(20)</a:t>
            </a:r>
          </a:p>
          <a:p>
            <a:pPr marL="457200" indent="-457200">
              <a:buFont typeface="+mj-lt"/>
              <a:buAutoNum type="alphaLcPeriod"/>
            </a:pPr>
            <a:r>
              <a:rPr lang="en-GB" dirty="0"/>
              <a:t>A </a:t>
            </a:r>
            <a:r>
              <a:rPr lang="en-GB" dirty="0" err="1"/>
              <a:t>maior</a:t>
            </a:r>
            <a:r>
              <a:rPr lang="en-GB" dirty="0"/>
              <a:t> </a:t>
            </a:r>
            <a:r>
              <a:rPr lang="en-GB" dirty="0" err="1"/>
              <a:t>parte</a:t>
            </a:r>
            <a:r>
              <a:rPr lang="en-GB" dirty="0"/>
              <a:t> dos </a:t>
            </a:r>
            <a:r>
              <a:rPr lang="en-GB" dirty="0" err="1"/>
              <a:t>jogadores</a:t>
            </a:r>
            <a:r>
              <a:rPr lang="en-GB" dirty="0"/>
              <a:t> </a:t>
            </a:r>
            <a:r>
              <a:rPr lang="en-GB" dirty="0" err="1"/>
              <a:t>estão</a:t>
            </a:r>
            <a:r>
              <a:rPr lang="en-GB" dirty="0"/>
              <a:t> fora do </a:t>
            </a:r>
            <a:r>
              <a:rPr lang="en-GB" dirty="0" err="1"/>
              <a:t>círculo</a:t>
            </a:r>
            <a:r>
              <a:rPr lang="en-GB" dirty="0"/>
              <a:t> central.</a:t>
            </a:r>
          </a:p>
          <a:p>
            <a:pPr marL="457200" indent="-457200">
              <a:buFont typeface="+mj-lt"/>
              <a:buAutoNum type="alphaLcPeriod"/>
            </a:pPr>
            <a:r>
              <a:rPr lang="en-GB" dirty="0" err="1"/>
              <a:t>Mais</a:t>
            </a:r>
            <a:r>
              <a:rPr lang="en-GB" dirty="0"/>
              <a:t> da </a:t>
            </a:r>
            <a:r>
              <a:rPr lang="en-GB" dirty="0" err="1"/>
              <a:t>metade</a:t>
            </a:r>
            <a:r>
              <a:rPr lang="en-GB" dirty="0"/>
              <a:t> dos </a:t>
            </a:r>
            <a:r>
              <a:rPr lang="en-GB" dirty="0" err="1"/>
              <a:t>jogadores</a:t>
            </a:r>
            <a:r>
              <a:rPr lang="en-GB" dirty="0"/>
              <a:t> </a:t>
            </a:r>
            <a:r>
              <a:rPr lang="en-GB" dirty="0" err="1"/>
              <a:t>estão</a:t>
            </a:r>
            <a:r>
              <a:rPr lang="en-GB" dirty="0"/>
              <a:t> fora do </a:t>
            </a:r>
            <a:r>
              <a:rPr lang="en-GB" dirty="0" err="1"/>
              <a:t>círculo</a:t>
            </a:r>
            <a:r>
              <a:rPr lang="en-GB" dirty="0"/>
              <a:t> central.</a:t>
            </a:r>
          </a:p>
          <a:p>
            <a:pPr marL="457200" indent="-457200">
              <a:buFont typeface="+mj-lt"/>
              <a:buAutoNum type="alphaLcPeriod"/>
            </a:pPr>
            <a:r>
              <a:rPr lang="en-GB" dirty="0" err="1"/>
              <a:t>Muitos</a:t>
            </a:r>
            <a:r>
              <a:rPr lang="en-GB" dirty="0"/>
              <a:t> </a:t>
            </a:r>
            <a:r>
              <a:rPr lang="en-GB" dirty="0" err="1"/>
              <a:t>jogadores</a:t>
            </a:r>
            <a:r>
              <a:rPr lang="en-GB" dirty="0"/>
              <a:t> </a:t>
            </a:r>
            <a:r>
              <a:rPr lang="en-GB" dirty="0" err="1"/>
              <a:t>estão</a:t>
            </a:r>
            <a:r>
              <a:rPr lang="en-GB" dirty="0"/>
              <a:t> fora do </a:t>
            </a:r>
            <a:r>
              <a:rPr lang="en-GB" dirty="0" err="1"/>
              <a:t>círculo</a:t>
            </a:r>
            <a:r>
              <a:rPr lang="en-GB" dirty="0"/>
              <a:t> central.</a:t>
            </a:r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23C5C23-D78B-401F-9C30-8455FC513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714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1BEAA8-2EFC-4D7D-A5A9-FCBAB2809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91C91F6-1655-4142-8EF0-85CE91974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Alguns (N) (V)</a:t>
            </a:r>
            <a:r>
              <a:rPr lang="pt-BR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 ↔</a:t>
            </a:r>
            <a:r>
              <a:rPr lang="pt-BR" sz="2400" dirty="0"/>
              <a:t> N </a:t>
            </a:r>
            <a:r>
              <a:rPr lang="pt-BR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⋂</a:t>
            </a:r>
            <a:r>
              <a:rPr lang="pt-BR" sz="2400" dirty="0"/>
              <a:t> V &gt; 2</a:t>
            </a:r>
          </a:p>
          <a:p>
            <a:r>
              <a:rPr lang="pt-BR" i="1" dirty="0"/>
              <a:t>Alguns alunos saíram.</a:t>
            </a:r>
          </a:p>
          <a:p>
            <a:r>
              <a:rPr lang="pt-BR" dirty="0"/>
              <a:t>Alguns (</a:t>
            </a:r>
            <a:r>
              <a:rPr lang="pt-BR" cap="all" dirty="0"/>
              <a:t>alunos</a:t>
            </a:r>
            <a:r>
              <a:rPr lang="pt-BR" dirty="0"/>
              <a:t>) (</a:t>
            </a:r>
            <a:r>
              <a:rPr lang="pt-BR" cap="all" dirty="0"/>
              <a:t>sair</a:t>
            </a:r>
            <a:r>
              <a:rPr lang="pt-BR" dirty="0"/>
              <a:t>)</a:t>
            </a: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 ↔</a:t>
            </a:r>
            <a:r>
              <a:rPr lang="pt-BR" dirty="0"/>
              <a:t> ALUNOS </a:t>
            </a: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⋂</a:t>
            </a:r>
            <a:r>
              <a:rPr lang="pt-BR" dirty="0"/>
              <a:t> SAIR &gt; 2</a:t>
            </a:r>
          </a:p>
          <a:p>
            <a:endParaRPr lang="pt-BR" dirty="0"/>
          </a:p>
          <a:p>
            <a:r>
              <a:rPr lang="pt-BR" sz="2400" dirty="0"/>
              <a:t>A maior parte de (N) (V) </a:t>
            </a:r>
            <a:r>
              <a:rPr lang="pt-BR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↔ </a:t>
            </a:r>
            <a:r>
              <a:rPr lang="pt-BR" sz="2400" dirty="0"/>
              <a:t>N </a:t>
            </a:r>
            <a:r>
              <a:rPr lang="pt-BR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⋂</a:t>
            </a:r>
            <a:r>
              <a:rPr lang="pt-BR" sz="2400" dirty="0"/>
              <a:t> V &gt; N-V</a:t>
            </a:r>
          </a:p>
          <a:p>
            <a:r>
              <a:rPr lang="pt-BR" i="1" dirty="0"/>
              <a:t>A maior parte dos alunos saiu.</a:t>
            </a:r>
          </a:p>
          <a:p>
            <a:r>
              <a:rPr lang="pt-BR" dirty="0"/>
              <a:t>A maior parte de (ALUNOS) (SAIR) </a:t>
            </a: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↔ </a:t>
            </a:r>
            <a:r>
              <a:rPr lang="pt-BR" dirty="0"/>
              <a:t>ALUNOS </a:t>
            </a:r>
            <a:r>
              <a:rPr lang="pt-BR" dirty="0">
                <a:latin typeface="Cambria Math" panose="02040503050406030204" pitchFamily="18" charset="0"/>
                <a:ea typeface="Cambria Math" panose="02040503050406030204" pitchFamily="18" charset="0"/>
              </a:rPr>
              <a:t>⋂</a:t>
            </a:r>
            <a:r>
              <a:rPr lang="pt-BR" dirty="0"/>
              <a:t> SAIR &gt; N-V</a:t>
            </a:r>
          </a:p>
          <a:p>
            <a:endParaRPr lang="en-GB" i="1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26D13B0-8D54-4CEF-AD02-1C6DBF68E4F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2339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22568-ADAC-4B2D-991E-164C253B9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i="1" dirty="0"/>
              <a:t>5.1.1 Propriedades dos quantificadores generalizados</a:t>
            </a:r>
            <a:endParaRPr lang="en-GB" sz="4000" i="1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B7DC805-AC9F-4E34-BEE8-3982BF9D2C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5019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B663BA-6160-4AB4-B8AD-A304D61D7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81FFEFD-4EC6-4A54-9ABB-2BD57EBD0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CONSERVATIVIDADE: A relação entre dois conjuntos A e B depende apenas de A e da interseção entre A e B.</a:t>
            </a:r>
          </a:p>
          <a:p>
            <a:endParaRPr lang="pt-BR" sz="2400" dirty="0"/>
          </a:p>
          <a:p>
            <a:r>
              <a:rPr lang="pt-BR" sz="2400" dirty="0"/>
              <a:t>R(A)(B)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56025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D1E274-D9A1-43C1-A151-213C6BAB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É isso mesmo?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DA47-D64B-46F8-8915-153058621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r>
              <a:rPr lang="pt-BR" dirty="0"/>
              <a:t>(1) Sujeitos específicos:</a:t>
            </a:r>
          </a:p>
          <a:p>
            <a:pPr lvl="1"/>
            <a:endParaRPr lang="pt-BR" dirty="0"/>
          </a:p>
          <a:p>
            <a:pPr lvl="1"/>
            <a:r>
              <a:rPr lang="pt-BR" dirty="0"/>
              <a:t>a. A minha caneta é azul.		</a:t>
            </a:r>
          </a:p>
          <a:p>
            <a:pPr lvl="2"/>
            <a:r>
              <a:rPr lang="pt-BR" dirty="0"/>
              <a:t>Um indivíduo.</a:t>
            </a:r>
          </a:p>
          <a:p>
            <a:pPr lvl="1"/>
            <a:r>
              <a:rPr lang="pt-BR" dirty="0"/>
              <a:t>b. As minhas canetas são azuis.	</a:t>
            </a:r>
          </a:p>
          <a:p>
            <a:pPr lvl="2"/>
            <a:r>
              <a:rPr lang="pt-BR" dirty="0"/>
              <a:t>Dois ou mais indivíduos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r>
              <a:rPr lang="pt-BR" dirty="0"/>
              <a:t>(2) Sujeitos genéricos:</a:t>
            </a:r>
          </a:p>
          <a:p>
            <a:pPr lvl="1"/>
            <a:endParaRPr lang="pt-BR" dirty="0"/>
          </a:p>
          <a:p>
            <a:pPr lvl="1"/>
            <a:r>
              <a:rPr lang="pt-BR" dirty="0"/>
              <a:t>a. As laranjas têm vitamina C.</a:t>
            </a:r>
          </a:p>
          <a:p>
            <a:pPr lvl="1"/>
            <a:r>
              <a:rPr lang="pt-BR" dirty="0"/>
              <a:t>b. A laranja tem vitamina C.</a:t>
            </a:r>
          </a:p>
          <a:p>
            <a:pPr lvl="1"/>
            <a:r>
              <a:rPr lang="pt-BR" dirty="0"/>
              <a:t>c. Laranjas têm vitamina C.</a:t>
            </a:r>
          </a:p>
          <a:p>
            <a:pPr lvl="1"/>
            <a:r>
              <a:rPr lang="pt-BR" dirty="0" err="1"/>
              <a:t>d.Laranja</a:t>
            </a:r>
            <a:r>
              <a:rPr lang="pt-BR" dirty="0"/>
              <a:t> tem vitamina C.</a:t>
            </a:r>
          </a:p>
          <a:p>
            <a:pPr lvl="2"/>
            <a:r>
              <a:rPr lang="pt-BR" dirty="0"/>
              <a:t>Um ou mais indivíduos (todos).</a:t>
            </a:r>
          </a:p>
          <a:p>
            <a:pPr marL="1303020" lvl="2" indent="-342900">
              <a:buFont typeface="+mj-lt"/>
              <a:buAutoNum type="arabicPeriod"/>
            </a:pPr>
            <a:endParaRPr lang="pt-BR" dirty="0"/>
          </a:p>
          <a:p>
            <a:pPr marL="344700" lvl="2" indent="0">
              <a:buNone/>
            </a:pPr>
            <a:endParaRPr lang="pt-BR" dirty="0"/>
          </a:p>
          <a:p>
            <a:pPr lvl="2"/>
            <a:endParaRPr lang="pt-BR" dirty="0"/>
          </a:p>
          <a:p>
            <a:pPr marL="960120" lvl="2" indent="0">
              <a:buNone/>
            </a:pPr>
            <a:r>
              <a:rPr lang="pt-BR" dirty="0"/>
              <a:t>	</a:t>
            </a:r>
          </a:p>
          <a:p>
            <a:pPr lvl="2"/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2071BCE-AEC3-4F4C-B109-79DDD0A7AFE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BR" dirty="0"/>
          </a:p>
          <a:p>
            <a:endParaRPr lang="en-GB" dirty="0"/>
          </a:p>
          <a:p>
            <a:r>
              <a:rPr lang="en-GB" dirty="0" err="1"/>
              <a:t>Sentenças</a:t>
            </a:r>
            <a:r>
              <a:rPr lang="en-GB" dirty="0"/>
              <a:t> com </a:t>
            </a:r>
            <a:r>
              <a:rPr lang="en-GB" dirty="0" err="1"/>
              <a:t>sujeitos</a:t>
            </a:r>
            <a:r>
              <a:rPr lang="en-GB" dirty="0"/>
              <a:t> </a:t>
            </a:r>
            <a:r>
              <a:rPr lang="en-GB" dirty="0" err="1"/>
              <a:t>específicos</a:t>
            </a:r>
            <a:endParaRPr lang="en-GB" dirty="0"/>
          </a:p>
          <a:p>
            <a:r>
              <a:rPr lang="en-GB" dirty="0"/>
              <a:t>Vs.</a:t>
            </a:r>
          </a:p>
          <a:p>
            <a:r>
              <a:rPr lang="en-GB" dirty="0" err="1"/>
              <a:t>Sentenças</a:t>
            </a:r>
            <a:r>
              <a:rPr lang="en-GB" dirty="0"/>
              <a:t> com </a:t>
            </a:r>
            <a:r>
              <a:rPr lang="en-GB" dirty="0" err="1"/>
              <a:t>sujeitos</a:t>
            </a:r>
            <a:r>
              <a:rPr lang="en-GB" dirty="0"/>
              <a:t> </a:t>
            </a:r>
            <a:r>
              <a:rPr lang="en-GB" dirty="0" err="1"/>
              <a:t>genéricos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93663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906BAD-DFAB-4D11-A7F2-908D3485A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i="1" dirty="0"/>
              <a:t>5.2 Quantificadores fortes e fracos</a:t>
            </a:r>
            <a:endParaRPr lang="en-GB" sz="4000" i="1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064B166-DCC5-43DF-AD18-4E03E8147B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5975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CE6A29-4E01-440B-B001-F87815E75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Construções existenciais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2EBCBC-AC4D-4CE1-8DA6-0ED65232D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60120" lvl="1" indent="-457200">
              <a:buFont typeface="+mj-lt"/>
              <a:buAutoNum type="arabicParenR" startAt="29"/>
            </a:pPr>
            <a:r>
              <a:rPr lang="pt-BR" sz="2000" dirty="0"/>
              <a:t>a. Tem uma mosca na minha sopa.</a:t>
            </a:r>
          </a:p>
          <a:p>
            <a:pPr marL="0" indent="0">
              <a:buNone/>
            </a:pPr>
            <a:r>
              <a:rPr lang="pt-BR" dirty="0"/>
              <a:t>	b. Tem duas moscas na minha sopa.</a:t>
            </a:r>
          </a:p>
          <a:p>
            <a:pPr marL="0" indent="0">
              <a:buNone/>
            </a:pPr>
            <a:r>
              <a:rPr lang="pt-BR" dirty="0"/>
              <a:t>	c. Tem (</a:t>
            </a:r>
            <a:r>
              <a:rPr lang="pt-BR" dirty="0" err="1"/>
              <a:t>alg</a:t>
            </a:r>
            <a:r>
              <a:rPr lang="pt-BR" dirty="0"/>
              <a:t>)umas moscas na minha sopa.</a:t>
            </a:r>
          </a:p>
          <a:p>
            <a:pPr marL="0" indent="0">
              <a:buNone/>
            </a:pPr>
            <a:r>
              <a:rPr lang="pt-BR" dirty="0"/>
              <a:t>	d. Tem muito alho na minha sopa.</a:t>
            </a:r>
          </a:p>
          <a:p>
            <a:pPr marL="0" indent="0">
              <a:buNone/>
            </a:pPr>
            <a:r>
              <a:rPr lang="pt-BR" dirty="0"/>
              <a:t>	e. *Tem toda mosca na minha sopa.</a:t>
            </a:r>
          </a:p>
          <a:p>
            <a:pPr marL="0" indent="0">
              <a:buNone/>
            </a:pPr>
            <a:r>
              <a:rPr lang="pt-BR" dirty="0"/>
              <a:t>	f. *Tem a mosca na minha sopa.</a:t>
            </a:r>
            <a:endParaRPr lang="en-GB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44B9875-CE34-4428-AD69-97A7F2E4F76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pt-BR" dirty="0"/>
          </a:p>
          <a:p>
            <a:endParaRPr lang="pt-BR" dirty="0"/>
          </a:p>
          <a:p>
            <a:r>
              <a:rPr lang="pt-BR" sz="2000" dirty="0"/>
              <a:t>Determinantes fortes - </a:t>
            </a:r>
            <a:r>
              <a:rPr lang="pt-BR" sz="2000" dirty="0" err="1"/>
              <a:t>presuposicionais</a:t>
            </a:r>
            <a:endParaRPr lang="pt-BR" sz="2000" dirty="0"/>
          </a:p>
          <a:p>
            <a:r>
              <a:rPr lang="pt-BR" sz="2000" dirty="0"/>
              <a:t>Vs.</a:t>
            </a:r>
          </a:p>
          <a:p>
            <a:r>
              <a:rPr lang="pt-BR" sz="2000" dirty="0"/>
              <a:t>Determinantes fracos – não </a:t>
            </a:r>
            <a:r>
              <a:rPr lang="pt-BR" sz="2000" dirty="0" err="1"/>
              <a:t>presuposicionais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730791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753655-CBFB-4A56-AB2B-CB81DB580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dirty="0"/>
            </a:br>
            <a:br>
              <a:rPr lang="pt-BR" dirty="0"/>
            </a:br>
            <a:r>
              <a:rPr lang="pt-BR" dirty="0"/>
              <a:t>Determinantes fortes </a:t>
            </a:r>
            <a:br>
              <a:rPr lang="pt-BR" dirty="0"/>
            </a:br>
            <a:r>
              <a:rPr lang="pt-BR" dirty="0"/>
              <a:t>vs.</a:t>
            </a:r>
            <a:br>
              <a:rPr lang="pt-BR" dirty="0"/>
            </a:br>
            <a:r>
              <a:rPr lang="pt-BR" dirty="0"/>
              <a:t>Determinantes fracos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FCAE6F-9E86-4CBC-9A57-21E808E97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Determinantes fortes</a:t>
            </a:r>
            <a:r>
              <a:rPr lang="pt-BR" dirty="0"/>
              <a:t>:</a:t>
            </a:r>
          </a:p>
          <a:p>
            <a:pPr lvl="1"/>
            <a:r>
              <a:rPr lang="pt-BR" sz="2000" dirty="0"/>
              <a:t>Não ocorrem em construções existenciais.</a:t>
            </a:r>
          </a:p>
          <a:p>
            <a:pPr lvl="1"/>
            <a:r>
              <a:rPr lang="pt-BR" sz="2000" dirty="0"/>
              <a:t>São </a:t>
            </a:r>
            <a:r>
              <a:rPr lang="pt-BR" sz="2000" dirty="0" err="1"/>
              <a:t>presuposicionais</a:t>
            </a:r>
            <a:r>
              <a:rPr lang="pt-BR" sz="2000" dirty="0"/>
              <a:t>.</a:t>
            </a:r>
          </a:p>
          <a:p>
            <a:pPr marL="502920" lvl="1" indent="0">
              <a:buNone/>
            </a:pPr>
            <a:r>
              <a:rPr lang="pt-BR" sz="2000" dirty="0"/>
              <a:t> </a:t>
            </a:r>
            <a:br>
              <a:rPr lang="pt-BR" sz="2000" dirty="0"/>
            </a:br>
            <a:r>
              <a:rPr lang="pt-BR" sz="2000" dirty="0"/>
              <a:t>vs.</a:t>
            </a:r>
            <a:br>
              <a:rPr lang="pt-BR" sz="2000" dirty="0"/>
            </a:br>
            <a:endParaRPr lang="pt-BR" sz="2000" dirty="0"/>
          </a:p>
          <a:p>
            <a:pPr marL="285750" lvl="1" indent="-285750"/>
            <a:r>
              <a:rPr lang="pt-BR" sz="2400" dirty="0"/>
              <a:t>Determinantes fracos:</a:t>
            </a:r>
          </a:p>
          <a:p>
            <a:pPr lvl="1"/>
            <a:r>
              <a:rPr lang="pt-BR" sz="2000" dirty="0"/>
              <a:t>Ocorrem em construções existenciais.</a:t>
            </a:r>
          </a:p>
          <a:p>
            <a:pPr lvl="1"/>
            <a:r>
              <a:rPr lang="pt-BR" sz="2000" dirty="0"/>
              <a:t>Não são </a:t>
            </a:r>
            <a:r>
              <a:rPr lang="pt-BR" sz="2000" dirty="0" err="1"/>
              <a:t>pressuposicionais</a:t>
            </a:r>
            <a:r>
              <a:rPr lang="pt-BR" sz="2000" dirty="0"/>
              <a:t>.</a:t>
            </a:r>
            <a:endParaRPr lang="en-GB" sz="2000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3CDEF0A-17C9-4F7C-BE55-B87DE16EB40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1311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6C6DF1-2F1D-4474-B7D6-58BB126EA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800" i="1" dirty="0"/>
              <a:t>5.3 (In)</a:t>
            </a:r>
            <a:r>
              <a:rPr lang="pt-BR" sz="4800" i="1" dirty="0" err="1"/>
              <a:t>definitude</a:t>
            </a:r>
            <a:r>
              <a:rPr lang="pt-BR" dirty="0"/>
              <a:t> </a:t>
            </a:r>
            <a:endParaRPr lang="en-GB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966BDEC-364C-4037-8814-AA32A642EB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7877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FC7867-5D7A-40F6-B4A3-667627DF3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Comportamento “errático” dos indefinidos</a:t>
            </a:r>
            <a:endParaRPr lang="en-GB" sz="32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E899FAD-FBC7-4A7B-AE62-B65394EB0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lnSpc>
                <a:spcPct val="100000"/>
              </a:lnSpc>
            </a:pPr>
            <a:r>
              <a:rPr lang="pt-BR" sz="2400" dirty="0"/>
              <a:t>Comportamento de quantificador:</a:t>
            </a:r>
          </a:p>
          <a:p>
            <a:pPr marL="845820" lvl="1" indent="-342900">
              <a:lnSpc>
                <a:spcPct val="100000"/>
              </a:lnSpc>
              <a:buAutoNum type="alphaLcPeriod"/>
            </a:pPr>
            <a:r>
              <a:rPr lang="pt-BR" sz="2000" dirty="0"/>
              <a:t>*A capital de Minas fica no centro do Brasil e a capital de Minas não fica no centro do Brasil.</a:t>
            </a:r>
          </a:p>
          <a:p>
            <a:pPr marL="845820" lvl="1" indent="-342900">
              <a:lnSpc>
                <a:spcPct val="100000"/>
              </a:lnSpc>
              <a:buAutoNum type="alphaLcPeriod"/>
            </a:pPr>
            <a:r>
              <a:rPr lang="pt-BR" sz="2000" dirty="0"/>
              <a:t>Uma capital fica no centro do Brasil e uma capital não fica no centro do Brasil.</a:t>
            </a:r>
            <a:endParaRPr lang="pt-BR" dirty="0"/>
          </a:p>
          <a:p>
            <a:pPr>
              <a:lnSpc>
                <a:spcPct val="100000"/>
              </a:lnSpc>
            </a:pPr>
            <a:r>
              <a:rPr lang="pt-BR" sz="2400" dirty="0"/>
              <a:t>Comportamento de nome próprio:</a:t>
            </a:r>
          </a:p>
          <a:p>
            <a:pPr marL="960120" lvl="1" indent="-457200">
              <a:lnSpc>
                <a:spcPct val="100000"/>
              </a:lnSpc>
              <a:buFont typeface="+mj-lt"/>
              <a:buAutoNum type="alphaLcPeriod"/>
            </a:pPr>
            <a:r>
              <a:rPr lang="pt-BR" sz="2000" dirty="0"/>
              <a:t>Eu conheci a filha do Pedro. Ela é alta.</a:t>
            </a:r>
          </a:p>
          <a:p>
            <a:pPr marL="960120" lvl="1" indent="-457200">
              <a:lnSpc>
                <a:spcPct val="100000"/>
              </a:lnSpc>
              <a:buFont typeface="+mj-lt"/>
              <a:buAutoNum type="alphaLcPeriod"/>
            </a:pPr>
            <a:r>
              <a:rPr lang="pt-BR" sz="2000" dirty="0"/>
              <a:t>Eu conheci uma filha do Pedro. Ela é alta.</a:t>
            </a:r>
          </a:p>
          <a:p>
            <a:pPr>
              <a:lnSpc>
                <a:spcPct val="100000"/>
              </a:lnSpc>
            </a:pPr>
            <a:r>
              <a:rPr lang="pt-BR" sz="2400" dirty="0"/>
              <a:t>Comportamento de quantificador universal:</a:t>
            </a:r>
          </a:p>
          <a:p>
            <a:pPr marL="960120" lvl="1" indent="-457200">
              <a:lnSpc>
                <a:spcPct val="100000"/>
              </a:lnSpc>
              <a:buFont typeface="+mj-lt"/>
              <a:buAutoNum type="alphaLcPeriod"/>
            </a:pPr>
            <a:r>
              <a:rPr lang="pt-BR" sz="2000" dirty="0"/>
              <a:t>Todo fazendeiro que tem um burrinho bate nele.</a:t>
            </a:r>
          </a:p>
          <a:p>
            <a:pPr marL="960120" lvl="1" indent="-457200">
              <a:lnSpc>
                <a:spcPct val="100000"/>
              </a:lnSpc>
              <a:buFont typeface="+mj-lt"/>
              <a:buAutoNum type="alphaLcPeriod"/>
            </a:pPr>
            <a:r>
              <a:rPr lang="pt-BR" sz="2000" dirty="0"/>
              <a:t>Se um fazendeiro tem um burrinho, bate nele.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0017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B14A81-DFFD-4995-B753-D96D58B30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26B9B51-5B87-4E29-8438-8516132F5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arenR" startAt="34"/>
            </a:pPr>
            <a:endParaRPr lang="pt-BR" sz="2800" dirty="0"/>
          </a:p>
          <a:p>
            <a:pPr marL="457200" indent="-457200">
              <a:buFont typeface="+mj-lt"/>
              <a:buAutoNum type="arabicParenR" startAt="34"/>
            </a:pPr>
            <a:endParaRPr lang="pt-BR" sz="2800" dirty="0"/>
          </a:p>
          <a:p>
            <a:pPr marL="457200" indent="-457200">
              <a:buFont typeface="+mj-lt"/>
              <a:buAutoNum type="arabicParenR" startAt="34"/>
            </a:pPr>
            <a:endParaRPr lang="pt-BR" sz="2800" dirty="0"/>
          </a:p>
          <a:p>
            <a:pPr marL="457200" indent="-457200">
              <a:buFont typeface="+mj-lt"/>
              <a:buAutoNum type="arabicParenR" startAt="34"/>
            </a:pPr>
            <a:r>
              <a:rPr lang="pt-BR" sz="2800" dirty="0"/>
              <a:t>Ambiguidade/Vagueza:</a:t>
            </a:r>
          </a:p>
          <a:p>
            <a:pPr marL="457200" indent="-457200">
              <a:buFont typeface="+mj-lt"/>
              <a:buAutoNum type="arabicParenR" startAt="34"/>
            </a:pPr>
            <a:endParaRPr lang="pt-BR" sz="2800" dirty="0"/>
          </a:p>
          <a:p>
            <a:r>
              <a:rPr lang="pt-BR" sz="2800" dirty="0"/>
              <a:t>Específico vs. não específico</a:t>
            </a:r>
          </a:p>
          <a:p>
            <a:pPr marL="0" indent="0">
              <a:buNone/>
            </a:pPr>
            <a:r>
              <a:rPr lang="pt-BR" sz="2800" i="1" dirty="0"/>
              <a:t>Maria quer casar com um artista de cinema.</a:t>
            </a:r>
          </a:p>
          <a:p>
            <a:pPr marL="457200" indent="-457200">
              <a:buFont typeface="+mj-lt"/>
              <a:buAutoNum type="alphaLcPeriod"/>
            </a:pPr>
            <a:endParaRPr lang="pt-BR" sz="2800" dirty="0"/>
          </a:p>
          <a:p>
            <a:r>
              <a:rPr lang="pt-BR" sz="2800" dirty="0"/>
              <a:t>Específico vs. genérico.</a:t>
            </a:r>
          </a:p>
          <a:p>
            <a:pPr marL="0" indent="0">
              <a:buNone/>
            </a:pPr>
            <a:r>
              <a:rPr lang="pt-BR" sz="2800" i="1" dirty="0"/>
              <a:t>Um brasileiro gosta de futebol.</a:t>
            </a:r>
          </a:p>
          <a:p>
            <a:pPr marL="457200" indent="-457200">
              <a:buFont typeface="+mj-lt"/>
              <a:buAutoNum type="alphaLcPeriod"/>
            </a:pPr>
            <a:endParaRPr lang="pt-BR" sz="2800" dirty="0"/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380609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691F71-C0C1-4AB8-ABC7-9C3236D59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Semântica Dinâmica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B7DE5D-974C-4382-BBBF-55A401927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sz="2400" dirty="0"/>
              <a:t>Sintagmas indefinidos: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sz="2000" dirty="0"/>
              <a:t>introduzem novos referentes no discurso.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pt-BR" sz="2000" dirty="0"/>
          </a:p>
          <a:p>
            <a:pPr marL="0" lvl="1">
              <a:buFont typeface="Wingdings" panose="05000000000000000000" pitchFamily="2" charset="2"/>
              <a:buChar char="Ø"/>
            </a:pPr>
            <a:r>
              <a:rPr lang="pt-BR" sz="2400" dirty="0"/>
              <a:t>Sintagmas definidos:</a:t>
            </a:r>
          </a:p>
          <a:p>
            <a:pPr marL="457200" lvl="2">
              <a:buFont typeface="Wingdings" panose="05000000000000000000" pitchFamily="2" charset="2"/>
              <a:buChar char="Ø"/>
            </a:pPr>
            <a:r>
              <a:rPr lang="pt-BR" sz="2000" dirty="0"/>
              <a:t>Retomam referentes já presentes no discurso.</a:t>
            </a:r>
          </a:p>
          <a:p>
            <a:pPr marL="457200" lvl="2">
              <a:buFont typeface="Wingdings" panose="05000000000000000000" pitchFamily="2" charset="2"/>
              <a:buChar char="Ø"/>
            </a:pPr>
            <a:endParaRPr lang="pt-BR" sz="2000" dirty="0"/>
          </a:p>
          <a:p>
            <a:pPr marL="457200" lvl="2">
              <a:buFont typeface="Wingdings" panose="05000000000000000000" pitchFamily="2" charset="2"/>
              <a:buChar char="Ø"/>
            </a:pPr>
            <a:endParaRPr lang="pt-BR" sz="2000" dirty="0"/>
          </a:p>
          <a:p>
            <a:pPr marL="457200" lvl="2">
              <a:buFont typeface="Wingdings" panose="05000000000000000000" pitchFamily="2" charset="2"/>
              <a:buChar char="Ø"/>
            </a:pPr>
            <a:r>
              <a:rPr lang="pt-BR" sz="2400" i="1" dirty="0"/>
              <a:t>Um cachorro entrou. O cachorro subiu no sofá.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26347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6D66C4-53EB-486F-A6A8-CD61EA694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i="1" dirty="0"/>
              <a:t>5.4 Escopo dos quantificadores</a:t>
            </a:r>
            <a:endParaRPr lang="en-GB" sz="4800" i="1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2A754F-8832-44B7-8CA6-39C8CAC425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94545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0E28C7-BBEA-4C87-861C-BD1C9515F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Leituras coletivas vs.</a:t>
            </a:r>
            <a:br>
              <a:rPr lang="pt-BR" dirty="0"/>
            </a:br>
            <a:r>
              <a:rPr lang="pt-BR" dirty="0"/>
              <a:t>distributivas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733290A-227A-4636-A3C3-39CC65722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pt-BR" sz="2400" i="1" dirty="0"/>
              <a:t>Todos concordaram.</a:t>
            </a:r>
          </a:p>
          <a:p>
            <a:pPr marL="457200" indent="-457200">
              <a:buFont typeface="+mj-lt"/>
              <a:buAutoNum type="alphaLcPeriod"/>
            </a:pPr>
            <a:r>
              <a:rPr lang="pt-BR" sz="2400" i="1" dirty="0"/>
              <a:t>Cada um concordou.</a:t>
            </a:r>
          </a:p>
          <a:p>
            <a:pPr marL="457200" indent="-457200">
              <a:buFont typeface="+mj-lt"/>
              <a:buAutoNum type="alphaLcPeriod"/>
            </a:pPr>
            <a:endParaRPr lang="pt-BR" sz="2400" i="1" dirty="0"/>
          </a:p>
          <a:p>
            <a:pPr marL="457200" indent="-457200">
              <a:buFont typeface="+mj-lt"/>
              <a:buAutoNum type="alphaLcPeriod"/>
            </a:pPr>
            <a:r>
              <a:rPr lang="pt-BR" sz="2400" i="1" dirty="0"/>
              <a:t>Todos os vizinhos compraram uma geladeira.</a:t>
            </a:r>
          </a:p>
          <a:p>
            <a:pPr marL="457200" indent="-457200">
              <a:buFont typeface="+mj-lt"/>
              <a:buAutoNum type="alphaLcPeriod"/>
            </a:pPr>
            <a:r>
              <a:rPr lang="pt-BR" sz="2400" i="1" dirty="0"/>
              <a:t>Cada vizinho comprou uma geladeira.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212098009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6F4933-0879-4536-98DE-7816449E4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Escopo 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A4F21F-55CA-4E45-8856-1357E2E4B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i="1" dirty="0"/>
              <a:t>2 alunos leram 7 livros</a:t>
            </a:r>
            <a:r>
              <a:rPr lang="pt-BR" sz="2800" dirty="0"/>
              <a:t>.</a:t>
            </a:r>
          </a:p>
          <a:p>
            <a:pPr marL="0" indent="0">
              <a:buNone/>
            </a:pPr>
            <a:endParaRPr lang="pt-BR" sz="2400" dirty="0"/>
          </a:p>
          <a:p>
            <a:pPr lvl="1"/>
            <a:r>
              <a:rPr lang="pt-BR" sz="2400" dirty="0"/>
              <a:t>Tem 2 alunos que leram 7 livros cada um.</a:t>
            </a:r>
          </a:p>
          <a:p>
            <a:pPr lvl="1"/>
            <a:r>
              <a:rPr lang="pt-BR" sz="2400" dirty="0"/>
              <a:t>Tem 7 livros que 2 alunos leram eles.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117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C7E76D-B12A-40BD-B20B-E5395E97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Nominais nus em sentenças episódicas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615DAB-01BE-4325-99E0-01853F43B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(3) Sentenças episódicas com Nominais Nus:</a:t>
            </a:r>
          </a:p>
          <a:p>
            <a:endParaRPr lang="pt-BR" dirty="0"/>
          </a:p>
          <a:p>
            <a:pPr marL="457200" indent="-457200">
              <a:buFont typeface="+mj-lt"/>
              <a:buAutoNum type="alphaLcPeriod"/>
            </a:pPr>
            <a:r>
              <a:rPr lang="pt-BR" dirty="0"/>
              <a:t>Comprei abacaxi.</a:t>
            </a:r>
          </a:p>
          <a:p>
            <a:pPr lvl="1"/>
            <a:r>
              <a:rPr lang="pt-BR" dirty="0"/>
              <a:t>Um ou mais indivíduos, pedaços, potes, ... .</a:t>
            </a:r>
          </a:p>
          <a:p>
            <a:pPr marL="457200" indent="-457200">
              <a:buFont typeface="+mj-lt"/>
              <a:buAutoNum type="alphaLcPeriod"/>
            </a:pPr>
            <a:r>
              <a:rPr lang="pt-BR" dirty="0"/>
              <a:t>Comprei abacaxis.</a:t>
            </a:r>
          </a:p>
          <a:p>
            <a:pPr lvl="1"/>
            <a:r>
              <a:rPr lang="pt-BR" dirty="0"/>
              <a:t>Dois ou mais indivíduos , *pedaços, *potes, ... .</a:t>
            </a:r>
            <a:endParaRPr lang="en-GB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54C870-EF36-4322-89A5-9EFEEEAFB60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t-BR" i="1" dirty="0"/>
          </a:p>
          <a:p>
            <a:endParaRPr lang="pt-BR" i="1" dirty="0"/>
          </a:p>
          <a:p>
            <a:r>
              <a:rPr lang="pt-BR" i="1" dirty="0"/>
              <a:t>Sentenças episódicas</a:t>
            </a:r>
            <a:r>
              <a:rPr lang="pt-BR" dirty="0"/>
              <a:t> são sentenças que descrevem eventos específicos.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219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0BC347-D316-454E-BBF1-4CCB59DBB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Expressões idiomáticas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Tipos e classificadores em geral</a:t>
            </a:r>
            <a:br>
              <a:rPr lang="pt-BR" dirty="0"/>
            </a:br>
            <a:br>
              <a:rPr lang="pt-BR" dirty="0"/>
            </a:b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1FF7A2-CCE3-4AB5-A67D-4426A0F84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(4) Expressões idiomáticas:</a:t>
            </a:r>
          </a:p>
          <a:p>
            <a:pPr marL="457200" indent="-457200">
              <a:buFont typeface="+mj-lt"/>
              <a:buAutoNum type="alphaLcPeriod"/>
            </a:pPr>
            <a:r>
              <a:rPr lang="pt-BR" i="1" dirty="0"/>
              <a:t>As águas</a:t>
            </a:r>
            <a:r>
              <a:rPr lang="pt-BR" dirty="0"/>
              <a:t> vão rolar.</a:t>
            </a:r>
          </a:p>
          <a:p>
            <a:pPr marL="457200" indent="-457200">
              <a:buFont typeface="+mj-lt"/>
              <a:buAutoNum type="alphaLcPeriod"/>
            </a:pPr>
            <a:r>
              <a:rPr lang="pt-BR" dirty="0"/>
              <a:t>Ato contra a violência toma </a:t>
            </a:r>
            <a:r>
              <a:rPr lang="pt-BR" i="1" dirty="0"/>
              <a:t>as areias</a:t>
            </a:r>
            <a:r>
              <a:rPr lang="pt-BR" dirty="0"/>
              <a:t> de Copacabana.</a:t>
            </a:r>
          </a:p>
          <a:p>
            <a:endParaRPr lang="en-GB" dirty="0"/>
          </a:p>
          <a:p>
            <a:r>
              <a:rPr lang="en-GB" dirty="0"/>
              <a:t>(5) </a:t>
            </a:r>
            <a:r>
              <a:rPr lang="en-GB" dirty="0" err="1"/>
              <a:t>Classificadores</a:t>
            </a:r>
            <a:r>
              <a:rPr lang="en-GB" dirty="0"/>
              <a:t>:</a:t>
            </a:r>
          </a:p>
          <a:p>
            <a:pPr marL="457200" indent="-457200">
              <a:buFont typeface="+mj-lt"/>
              <a:buAutoNum type="alphaLcPeriod"/>
            </a:pPr>
            <a:r>
              <a:rPr lang="en-GB" dirty="0" err="1"/>
              <a:t>Temos</a:t>
            </a:r>
            <a:r>
              <a:rPr lang="en-GB" dirty="0"/>
              <a:t> (</a:t>
            </a:r>
            <a:r>
              <a:rPr lang="en-GB" dirty="0" err="1"/>
              <a:t>tipos</a:t>
            </a:r>
            <a:r>
              <a:rPr lang="en-GB" dirty="0"/>
              <a:t> de) </a:t>
            </a:r>
            <a:r>
              <a:rPr lang="en-GB" dirty="0" err="1"/>
              <a:t>açucares</a:t>
            </a:r>
            <a:r>
              <a:rPr lang="en-GB" dirty="0"/>
              <a:t> para </a:t>
            </a:r>
            <a:r>
              <a:rPr lang="en-GB" dirty="0" err="1"/>
              <a:t>todos</a:t>
            </a:r>
            <a:r>
              <a:rPr lang="en-GB" dirty="0"/>
              <a:t> </a:t>
            </a:r>
            <a:r>
              <a:rPr lang="en-GB" dirty="0" err="1"/>
              <a:t>os</a:t>
            </a:r>
            <a:r>
              <a:rPr lang="en-GB" dirty="0"/>
              <a:t> </a:t>
            </a:r>
            <a:r>
              <a:rPr lang="en-GB" dirty="0" err="1"/>
              <a:t>gostos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eriod"/>
            </a:pPr>
            <a:r>
              <a:rPr lang="en-GB" dirty="0"/>
              <a:t>O </a:t>
            </a:r>
            <a:r>
              <a:rPr lang="en-GB" dirty="0" err="1"/>
              <a:t>laboratório</a:t>
            </a:r>
            <a:r>
              <a:rPr lang="en-GB" dirty="0"/>
              <a:t> </a:t>
            </a:r>
            <a:r>
              <a:rPr lang="en-GB" dirty="0" err="1"/>
              <a:t>armazena</a:t>
            </a:r>
            <a:r>
              <a:rPr lang="en-GB" dirty="0"/>
              <a:t> (</a:t>
            </a:r>
            <a:r>
              <a:rPr lang="en-GB" dirty="0" err="1"/>
              <a:t>tipos</a:t>
            </a:r>
            <a:r>
              <a:rPr lang="en-GB" dirty="0"/>
              <a:t> de/</a:t>
            </a:r>
            <a:r>
              <a:rPr lang="en-GB" dirty="0" err="1"/>
              <a:t>amostras</a:t>
            </a:r>
            <a:r>
              <a:rPr lang="en-GB" dirty="0"/>
              <a:t> de) </a:t>
            </a:r>
            <a:r>
              <a:rPr lang="en-GB" dirty="0" err="1"/>
              <a:t>sangues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eriod"/>
            </a:pPr>
            <a:r>
              <a:rPr lang="en-GB" dirty="0" err="1"/>
              <a:t>Compramos</a:t>
            </a:r>
            <a:r>
              <a:rPr lang="en-GB" dirty="0"/>
              <a:t> (</a:t>
            </a:r>
            <a:r>
              <a:rPr lang="en-GB" dirty="0" err="1"/>
              <a:t>tipos</a:t>
            </a:r>
            <a:r>
              <a:rPr lang="en-GB" dirty="0"/>
              <a:t> de/</a:t>
            </a:r>
            <a:r>
              <a:rPr lang="en-GB" dirty="0" err="1"/>
              <a:t>garrafas</a:t>
            </a:r>
            <a:r>
              <a:rPr lang="en-GB" dirty="0"/>
              <a:t> de) </a:t>
            </a:r>
            <a:r>
              <a:rPr lang="en-GB" dirty="0" err="1"/>
              <a:t>águas</a:t>
            </a:r>
            <a:r>
              <a:rPr lang="en-GB" dirty="0"/>
              <a:t> para </a:t>
            </a:r>
            <a:r>
              <a:rPr lang="en-GB" dirty="0" err="1"/>
              <a:t>os</a:t>
            </a:r>
            <a:r>
              <a:rPr lang="en-GB" dirty="0"/>
              <a:t> </a:t>
            </a:r>
            <a:r>
              <a:rPr lang="en-GB" dirty="0" err="1"/>
              <a:t>convidados</a:t>
            </a:r>
            <a:r>
              <a:rPr lang="en-GB" dirty="0"/>
              <a:t>.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42E6767-C3B5-459F-B265-9B063B15BA0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002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908D27-217B-4268-AAA0-BAD4B1F36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PLURAL – descrição empírica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6FC1BF-D132-49BF-9487-3457F8053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Plural no PB significa </a:t>
            </a:r>
            <a:r>
              <a:rPr lang="pt-BR" i="1" dirty="0"/>
              <a:t>aumento de quantidade.</a:t>
            </a:r>
            <a:r>
              <a:rPr lang="pt-BR" dirty="0"/>
              <a:t> </a:t>
            </a:r>
            <a:endParaRPr lang="en-GB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B6E947F-611B-4F76-948B-8D043C053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290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0D4295-7BCA-4A70-AA76-97D6AD991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Variação </a:t>
            </a:r>
            <a:r>
              <a:rPr lang="pt-BR" dirty="0" err="1"/>
              <a:t>translinguística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18375182-1D0A-4C1D-9CEE-B810AD6FFF1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pt-BR" dirty="0"/>
                  <a:t>Linguas que não marcam a distinção singular vs. plural no SN.</a:t>
                </a:r>
              </a:p>
              <a:p>
                <a:pPr marL="845820" lvl="1" indent="-342900">
                  <a:buFont typeface="+mj-lt"/>
                  <a:buAutoNum type="arabicParenR" startAt="6"/>
                </a:pPr>
                <a:r>
                  <a:rPr lang="pt-BR" dirty="0" err="1"/>
                  <a:t>Taso</a:t>
                </a:r>
                <a:r>
                  <a:rPr lang="pt-BR" b="1" dirty="0">
                    <a:ea typeface="Cambria Math" panose="02040503050406030204" pitchFamily="18" charset="0"/>
                  </a:rPr>
                  <a:t>-</a:t>
                </a:r>
                <a14:m>
                  <m:oMath xmlns:m="http://schemas.openxmlformats.org/officeDocument/2006/math">
                    <m:r>
                      <a:rPr lang="pt-BR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pt-BR" dirty="0"/>
                  <a:t> </a:t>
                </a:r>
                <a:r>
                  <a:rPr lang="pt-BR" dirty="0" err="1"/>
                  <a:t>naka’yt</a:t>
                </a:r>
                <a:r>
                  <a:rPr lang="pt-BR" dirty="0"/>
                  <a:t> </a:t>
                </a:r>
                <a:r>
                  <a:rPr lang="pt-BR" dirty="0" err="1"/>
                  <a:t>boroja</a:t>
                </a:r>
                <a:r>
                  <a:rPr lang="pt-BR" b="1" dirty="0">
                    <a:ea typeface="Cambria Math" panose="02040503050406030204" pitchFamily="18" charset="0"/>
                  </a:rPr>
                  <a:t>-</a:t>
                </a:r>
                <a14:m>
                  <m:oMath xmlns:m="http://schemas.openxmlformats.org/officeDocument/2006/math">
                    <m:r>
                      <a:rPr lang="pt-BR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pt-BR" dirty="0"/>
                  <a:t>.		</a:t>
                </a:r>
                <a:r>
                  <a:rPr lang="pt-BR" cap="small" dirty="0" err="1"/>
                  <a:t>Karitiana</a:t>
                </a:r>
                <a:endParaRPr lang="pt-BR" dirty="0"/>
              </a:p>
              <a:p>
                <a:pPr lvl="1"/>
                <a:r>
                  <a:rPr lang="pt-BR" dirty="0"/>
                  <a:t>‘Homem come/comeu cobra.’</a:t>
                </a:r>
              </a:p>
              <a:p>
                <a:endParaRPr lang="pt-BR" dirty="0"/>
              </a:p>
              <a:p>
                <a:r>
                  <a:rPr lang="pt-BR" dirty="0" err="1"/>
                  <a:t>Linguas</a:t>
                </a:r>
                <a:r>
                  <a:rPr lang="pt-BR" dirty="0"/>
                  <a:t> cuja distinção entre singular e plural nos Nomes Nus não é idêntica à do PB.</a:t>
                </a:r>
              </a:p>
              <a:p>
                <a:pPr marL="845820" lvl="1" indent="-342900">
                  <a:buFont typeface="+mj-lt"/>
                  <a:buAutoNum type="arabicParenR" startAt="7"/>
                </a:pPr>
                <a:r>
                  <a:rPr lang="pt-BR" dirty="0"/>
                  <a:t>John likes *book</a:t>
                </a:r>
                <a:r>
                  <a:rPr lang="pt-BR" b="1" dirty="0">
                    <a:ea typeface="Cambria Math" panose="02040503050406030204" pitchFamily="18" charset="0"/>
                  </a:rPr>
                  <a:t>-</a:t>
                </a:r>
                <a14:m>
                  <m:oMath xmlns:m="http://schemas.openxmlformats.org/officeDocument/2006/math">
                    <m:r>
                      <a:rPr lang="pt-BR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 </m:t>
                    </m:r>
                  </m:oMath>
                </a14:m>
                <a:r>
                  <a:rPr lang="pt-BR" dirty="0"/>
                  <a:t>/</a:t>
                </a:r>
                <a:r>
                  <a:rPr lang="pt-BR" dirty="0" err="1"/>
                  <a:t>book-</a:t>
                </a:r>
                <a:r>
                  <a:rPr lang="pt-BR" b="1" dirty="0" err="1"/>
                  <a:t>s</a:t>
                </a:r>
                <a:r>
                  <a:rPr lang="pt-BR" dirty="0"/>
                  <a:t>.</a:t>
                </a:r>
              </a:p>
              <a:p>
                <a:pPr marL="845820" lvl="1" indent="-342900">
                  <a:buFont typeface="+mj-lt"/>
                  <a:buAutoNum type="arabicParenR" startAt="7"/>
                </a:pPr>
                <a:r>
                  <a:rPr lang="pt-BR" dirty="0"/>
                  <a:t>João gosta de *livro</a:t>
                </a:r>
                <a:r>
                  <a:rPr lang="pt-BR" b="1" dirty="0">
                    <a:ea typeface="Cambria Math" panose="02040503050406030204" pitchFamily="18" charset="0"/>
                  </a:rPr>
                  <a:t>-</a:t>
                </a:r>
                <a14:m>
                  <m:oMath xmlns:m="http://schemas.openxmlformats.org/officeDocument/2006/math">
                    <m:r>
                      <a:rPr lang="pt-BR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pt-BR" dirty="0"/>
                  <a:t>/ </a:t>
                </a:r>
                <a:r>
                  <a:rPr lang="pt-BR" dirty="0" err="1"/>
                  <a:t>livro-</a:t>
                </a:r>
                <a:r>
                  <a:rPr lang="pt-BR" b="1" dirty="0" err="1"/>
                  <a:t>s</a:t>
                </a:r>
                <a:r>
                  <a:rPr lang="pt-BR" b="1" dirty="0"/>
                  <a:t>		</a:t>
                </a:r>
                <a:r>
                  <a:rPr lang="pt-BR" cap="small" dirty="0"/>
                  <a:t>Português de Portugal</a:t>
                </a:r>
              </a:p>
              <a:p>
                <a:endParaRPr lang="pt-BR" dirty="0"/>
              </a:p>
              <a:p>
                <a:r>
                  <a:rPr lang="pt-BR" dirty="0"/>
                  <a:t>Línguas cuja distinção singular vs. plural é marcada de modo distinto no SN.</a:t>
                </a:r>
              </a:p>
              <a:p>
                <a:r>
                  <a:rPr lang="pt-BR" dirty="0"/>
                  <a:t>(9)</a:t>
                </a:r>
              </a:p>
              <a:p>
                <a:pPr marL="457200" indent="-457200">
                  <a:buFont typeface="+mj-lt"/>
                  <a:buAutoNum type="alphaLcPeriod"/>
                </a:pPr>
                <a:r>
                  <a:rPr lang="pt-BR" dirty="0"/>
                  <a:t>A caneta azul - A</a:t>
                </a:r>
                <a:r>
                  <a:rPr lang="pt-BR" b="1" dirty="0"/>
                  <a:t>s</a:t>
                </a:r>
                <a:r>
                  <a:rPr lang="pt-BR" dirty="0"/>
                  <a:t> caneta</a:t>
                </a:r>
                <a:r>
                  <a:rPr lang="pt-BR" b="1" dirty="0">
                    <a:ea typeface="Cambria Math" panose="02040503050406030204" pitchFamily="18" charset="0"/>
                  </a:rPr>
                  <a:t>-</a:t>
                </a:r>
                <a14:m>
                  <m:oMath xmlns:m="http://schemas.openxmlformats.org/officeDocument/2006/math">
                    <m:r>
                      <a:rPr lang="pt-BR" b="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pt-BR" dirty="0"/>
                  <a:t> azul</a:t>
                </a:r>
                <a:r>
                  <a:rPr lang="pt-BR" b="1" dirty="0">
                    <a:ea typeface="Cambria Math" panose="02040503050406030204" pitchFamily="18" charset="0"/>
                  </a:rPr>
                  <a:t>-</a:t>
                </a:r>
                <a14:m>
                  <m:oMath xmlns:m="http://schemas.openxmlformats.org/officeDocument/2006/math">
                    <m:r>
                      <a:rPr lang="pt-BR" b="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lang="pt-BR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dirty="0"/>
                  <a:t>/ </a:t>
                </a:r>
                <a:r>
                  <a:rPr lang="pt-BR" dirty="0" err="1"/>
                  <a:t>A-</a:t>
                </a:r>
                <a:r>
                  <a:rPr lang="pt-BR" b="1" dirty="0" err="1"/>
                  <a:t>s</a:t>
                </a:r>
                <a:r>
                  <a:rPr lang="pt-BR" dirty="0"/>
                  <a:t> </a:t>
                </a:r>
                <a:r>
                  <a:rPr lang="pt-BR" dirty="0" err="1"/>
                  <a:t>caneta-</a:t>
                </a:r>
                <a:r>
                  <a:rPr lang="pt-BR" b="1" dirty="0" err="1"/>
                  <a:t>s</a:t>
                </a:r>
                <a:r>
                  <a:rPr lang="pt-BR" dirty="0"/>
                  <a:t> </a:t>
                </a:r>
                <a:r>
                  <a:rPr lang="pt-BR" dirty="0" err="1"/>
                  <a:t>azu</a:t>
                </a:r>
                <a:r>
                  <a:rPr lang="pt-BR" b="1" dirty="0" err="1"/>
                  <a:t>i-s</a:t>
                </a:r>
                <a:r>
                  <a:rPr lang="pt-BR" dirty="0"/>
                  <a:t>.</a:t>
                </a:r>
              </a:p>
              <a:p>
                <a:pPr marL="457200" indent="-457200">
                  <a:buFont typeface="+mj-lt"/>
                  <a:buAutoNum type="alphaLcPeriod"/>
                </a:pPr>
                <a:r>
                  <a:rPr lang="pt-BR" dirty="0"/>
                  <a:t>The blue pen – The</a:t>
                </a:r>
                <a:r>
                  <a:rPr lang="pt-BR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b="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pt-BR" dirty="0"/>
                  <a:t> blue</a:t>
                </a:r>
                <a:r>
                  <a:rPr lang="pt-BR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BR" b="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</m:oMath>
                </a14:m>
                <a:r>
                  <a:rPr lang="pt-BR" dirty="0"/>
                  <a:t> pen-</a:t>
                </a:r>
                <a:r>
                  <a:rPr lang="pt-BR" b="1" dirty="0"/>
                  <a:t>s</a:t>
                </a:r>
                <a:r>
                  <a:rPr lang="pt-BR" dirty="0"/>
                  <a:t>.</a:t>
                </a:r>
                <a:endParaRPr lang="en-GB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18375182-1D0A-4C1D-9CEE-B810AD6FFF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17" r="-1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E982B2D-4141-4AD6-A4E7-F3F356C70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010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D56815-C59D-4171-9992-1732176A1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plural pode ser referir a singularidades em PB?</a:t>
            </a:r>
            <a:endParaRPr lang="en-GB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625605-1B07-4D51-AC70-56A8F1F96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cap="all" dirty="0"/>
              <a:t>O plural inclusivo</a:t>
            </a:r>
            <a:r>
              <a:rPr lang="pt-BR" dirty="0"/>
              <a:t>:</a:t>
            </a:r>
          </a:p>
          <a:p>
            <a:endParaRPr lang="pt-BR" dirty="0"/>
          </a:p>
          <a:p>
            <a:r>
              <a:rPr lang="pt-BR" dirty="0"/>
              <a:t>(10)</a:t>
            </a:r>
          </a:p>
          <a:p>
            <a:pPr marL="457200" indent="-457200">
              <a:buFont typeface="+mj-lt"/>
              <a:buAutoNum type="alphaLcPeriod"/>
            </a:pPr>
            <a:r>
              <a:rPr lang="pt-BR" dirty="0" err="1"/>
              <a:t>There</a:t>
            </a:r>
            <a:r>
              <a:rPr lang="pt-BR" dirty="0"/>
              <a:t> are no</a:t>
            </a:r>
            <a:r>
              <a:rPr lang="pt-BR" b="1" dirty="0"/>
              <a:t> </a:t>
            </a:r>
            <a:r>
              <a:rPr lang="pt-BR" b="1" dirty="0" err="1"/>
              <a:t>chairs</a:t>
            </a:r>
            <a:r>
              <a:rPr lang="pt-BR" dirty="0"/>
              <a:t> in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room</a:t>
            </a:r>
            <a:r>
              <a:rPr lang="pt-BR" dirty="0"/>
              <a:t>.</a:t>
            </a:r>
          </a:p>
          <a:p>
            <a:pPr marL="457200" indent="-457200">
              <a:buFont typeface="+mj-lt"/>
              <a:buAutoNum type="alphaLcPeriod"/>
            </a:pPr>
            <a:r>
              <a:rPr lang="pt-BR" dirty="0"/>
              <a:t>Não tem </a:t>
            </a:r>
            <a:r>
              <a:rPr lang="pt-BR" b="1" dirty="0"/>
              <a:t>cadeiras</a:t>
            </a:r>
            <a:r>
              <a:rPr lang="pt-BR" dirty="0"/>
              <a:t> na sala.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pt-B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pt-BR" dirty="0"/>
              <a:t> Não é verdade que tem mais de duas cadeiras na sala.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pt-BR" dirty="0"/>
              <a:t>Tem zero ou uma cadeira na sala.</a:t>
            </a:r>
          </a:p>
          <a:p>
            <a:endParaRPr lang="en-GB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4C552CD-A1AC-4984-A74A-0E89E9B4C3C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982069"/>
      </p:ext>
    </p:extLst>
  </p:cSld>
  <p:clrMapOvr>
    <a:masterClrMapping/>
  </p:clrMapOvr>
</p:sld>
</file>

<file path=ppt/theme/theme1.xml><?xml version="1.0" encoding="utf-8"?>
<a:theme xmlns:a="http://schemas.openxmlformats.org/drawingml/2006/main" name="Quadro">
  <a:themeElements>
    <a:clrScheme name="Quadro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Quadr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adr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TM03457475[[fn=Quadro]]</Template>
  <TotalTime>1584</TotalTime>
  <Words>1963</Words>
  <Application>Microsoft Office PowerPoint</Application>
  <PresentationFormat>Widescreen</PresentationFormat>
  <Paragraphs>386</Paragraphs>
  <Slides>49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49</vt:i4>
      </vt:variant>
    </vt:vector>
  </HeadingPairs>
  <TitlesOfParts>
    <vt:vector size="55" baseType="lpstr">
      <vt:lpstr>Arial</vt:lpstr>
      <vt:lpstr>Cambria Math</vt:lpstr>
      <vt:lpstr>Corbel</vt:lpstr>
      <vt:lpstr>Wingdings</vt:lpstr>
      <vt:lpstr>Wingdings 2</vt:lpstr>
      <vt:lpstr>Quadro</vt:lpstr>
      <vt:lpstr>O sintagma nominal</vt:lpstr>
      <vt:lpstr>3. A semântica do plural</vt:lpstr>
      <vt:lpstr>Gramática tradicional</vt:lpstr>
      <vt:lpstr>É isso mesmo?</vt:lpstr>
      <vt:lpstr>Nominais nus em sentenças episódicas</vt:lpstr>
      <vt:lpstr>Expressões idiomáticas  Tipos e classificadores em geral  </vt:lpstr>
      <vt:lpstr>PLURAL – descrição empírica</vt:lpstr>
      <vt:lpstr>Variação translinguística</vt:lpstr>
      <vt:lpstr>O plural pode ser referir a singularidades em PB?</vt:lpstr>
      <vt:lpstr>RETICULADOS</vt:lpstr>
      <vt:lpstr>A singularização em PB</vt:lpstr>
      <vt:lpstr>4. A distinção contável-massivo</vt:lpstr>
      <vt:lpstr>Apresentação do PowerPoint</vt:lpstr>
      <vt:lpstr>Critério ontológico não funciona</vt:lpstr>
      <vt:lpstr>Critério ontológico não funciona</vt:lpstr>
      <vt:lpstr>Critério ontológico não funciona</vt:lpstr>
      <vt:lpstr>Critério do modo de referência</vt:lpstr>
      <vt:lpstr>Critério do modo de referência</vt:lpstr>
      <vt:lpstr>PROPRIEDADES DE ASSINATURA</vt:lpstr>
      <vt:lpstr>PROPRIEDADES GRAMATICAIS QUE MARCAM MASSIVOS VS. CONTÁVEIS</vt:lpstr>
      <vt:lpstr>PROPRIEDADES GRAMATICAIS QUE MARCAM MASSIVOS VS. CONTÁVEIS</vt:lpstr>
      <vt:lpstr>4.1. Novas categorias</vt:lpstr>
      <vt:lpstr>Nomes flexíveis</vt:lpstr>
      <vt:lpstr>Nomes sem unidades mínimas claras</vt:lpstr>
      <vt:lpstr>Falsos massivos</vt:lpstr>
      <vt:lpstr>5. Sintagmas de Determinantes</vt:lpstr>
      <vt:lpstr>Sintagmas Quantificados  vs.  Descrições Definidas</vt:lpstr>
      <vt:lpstr>Quantificadores </vt:lpstr>
      <vt:lpstr>Propriedades distintas</vt:lpstr>
      <vt:lpstr>Quantificadores </vt:lpstr>
      <vt:lpstr>Apresentação do PowerPoint</vt:lpstr>
      <vt:lpstr>Apresentação do PowerPoint</vt:lpstr>
      <vt:lpstr>5.1. Quantificadores Generalizados</vt:lpstr>
      <vt:lpstr>Apresentação do PowerPoint</vt:lpstr>
      <vt:lpstr>Apresentação do PowerPoint</vt:lpstr>
      <vt:lpstr>Apresentação do PowerPoint</vt:lpstr>
      <vt:lpstr>Apresentação do PowerPoint</vt:lpstr>
      <vt:lpstr>5.1.1 Propriedades dos quantificadores generalizados</vt:lpstr>
      <vt:lpstr>Apresentação do PowerPoint</vt:lpstr>
      <vt:lpstr>5.2 Quantificadores fortes e fracos</vt:lpstr>
      <vt:lpstr>Construções existenciais</vt:lpstr>
      <vt:lpstr>  Determinantes fortes  vs. Determinantes fracos</vt:lpstr>
      <vt:lpstr>5.3 (In)definitude </vt:lpstr>
      <vt:lpstr>Comportamento “errático” dos indefinidos</vt:lpstr>
      <vt:lpstr>Apresentação do PowerPoint</vt:lpstr>
      <vt:lpstr>Semântica Dinâmica</vt:lpstr>
      <vt:lpstr>5.4 Escopo dos quantificadores</vt:lpstr>
      <vt:lpstr>Leituras coletivas vs. distributivas</vt:lpstr>
      <vt:lpstr>Escopo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sintagma nominal</dc:title>
  <dc:creator>Ramon Garcia Fernandez</dc:creator>
  <cp:lastModifiedBy>Ana Müller</cp:lastModifiedBy>
  <cp:revision>130</cp:revision>
  <dcterms:created xsi:type="dcterms:W3CDTF">2019-10-12T14:47:57Z</dcterms:created>
  <dcterms:modified xsi:type="dcterms:W3CDTF">2023-04-27T10:35:43Z</dcterms:modified>
</cp:coreProperties>
</file>