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6" r:id="rId3"/>
    <p:sldId id="259" r:id="rId4"/>
    <p:sldId id="328" r:id="rId5"/>
    <p:sldId id="329" r:id="rId6"/>
    <p:sldId id="330" r:id="rId7"/>
    <p:sldId id="345"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96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18" name="bk object 18"/>
          <p:cNvSpPr/>
          <p:nvPr/>
        </p:nvSpPr>
        <p:spPr>
          <a:xfrm>
            <a:off x="18288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19" name="bk object 19"/>
          <p:cNvSpPr/>
          <p:nvPr/>
        </p:nvSpPr>
        <p:spPr>
          <a:xfrm>
            <a:off x="30480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0" name="bk object 20"/>
          <p:cNvSpPr/>
          <p:nvPr/>
        </p:nvSpPr>
        <p:spPr>
          <a:xfrm>
            <a:off x="42672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1" name="bk object 21"/>
          <p:cNvSpPr/>
          <p:nvPr/>
        </p:nvSpPr>
        <p:spPr>
          <a:xfrm>
            <a:off x="54864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2" name="bk object 22"/>
          <p:cNvSpPr/>
          <p:nvPr/>
        </p:nvSpPr>
        <p:spPr>
          <a:xfrm>
            <a:off x="67056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3" name="bk object 23"/>
          <p:cNvSpPr/>
          <p:nvPr/>
        </p:nvSpPr>
        <p:spPr>
          <a:xfrm>
            <a:off x="79248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4" name="bk object 24"/>
          <p:cNvSpPr/>
          <p:nvPr/>
        </p:nvSpPr>
        <p:spPr>
          <a:xfrm>
            <a:off x="91440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5" name="bk object 25"/>
          <p:cNvSpPr/>
          <p:nvPr/>
        </p:nvSpPr>
        <p:spPr>
          <a:xfrm>
            <a:off x="103632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6" name="bk object 26"/>
          <p:cNvSpPr/>
          <p:nvPr/>
        </p:nvSpPr>
        <p:spPr>
          <a:xfrm>
            <a:off x="11582400" y="0"/>
            <a:ext cx="0" cy="6858000"/>
          </a:xfrm>
          <a:custGeom>
            <a:avLst/>
            <a:gdLst/>
            <a:ahLst/>
            <a:cxnLst/>
            <a:rect l="l" t="t" r="r" b="b"/>
            <a:pathLst>
              <a:path h="6858000">
                <a:moveTo>
                  <a:pt x="0" y="0"/>
                </a:moveTo>
                <a:lnTo>
                  <a:pt x="0" y="6857999"/>
                </a:lnTo>
              </a:path>
            </a:pathLst>
          </a:custGeom>
          <a:ln w="6096">
            <a:solidFill>
              <a:srgbClr val="D9D9D9"/>
            </a:solidFill>
          </a:ln>
        </p:spPr>
        <p:txBody>
          <a:bodyPr wrap="square" lIns="0" tIns="0" rIns="0" bIns="0" rtlCol="0"/>
          <a:lstStyle/>
          <a:p>
            <a:endParaRPr/>
          </a:p>
        </p:txBody>
      </p:sp>
      <p:sp>
        <p:nvSpPr>
          <p:cNvPr id="27" name="bk object 27"/>
          <p:cNvSpPr/>
          <p:nvPr/>
        </p:nvSpPr>
        <p:spPr>
          <a:xfrm>
            <a:off x="3047" y="387095"/>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28" name="bk object 28"/>
          <p:cNvSpPr/>
          <p:nvPr/>
        </p:nvSpPr>
        <p:spPr>
          <a:xfrm>
            <a:off x="3047" y="1612391"/>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29" name="bk object 29"/>
          <p:cNvSpPr/>
          <p:nvPr/>
        </p:nvSpPr>
        <p:spPr>
          <a:xfrm>
            <a:off x="3047" y="2834639"/>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30" name="bk object 30"/>
          <p:cNvSpPr/>
          <p:nvPr/>
        </p:nvSpPr>
        <p:spPr>
          <a:xfrm>
            <a:off x="3047" y="4059935"/>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31" name="bk object 31"/>
          <p:cNvSpPr/>
          <p:nvPr/>
        </p:nvSpPr>
        <p:spPr>
          <a:xfrm>
            <a:off x="3047" y="5285232"/>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32" name="bk object 32"/>
          <p:cNvSpPr/>
          <p:nvPr/>
        </p:nvSpPr>
        <p:spPr>
          <a:xfrm>
            <a:off x="3047" y="6510528"/>
            <a:ext cx="12188825" cy="0"/>
          </a:xfrm>
          <a:custGeom>
            <a:avLst/>
            <a:gdLst/>
            <a:ahLst/>
            <a:cxnLst/>
            <a:rect l="l" t="t" r="r" b="b"/>
            <a:pathLst>
              <a:path w="12188825">
                <a:moveTo>
                  <a:pt x="0" y="0"/>
                </a:moveTo>
                <a:lnTo>
                  <a:pt x="12188825" y="0"/>
                </a:lnTo>
              </a:path>
            </a:pathLst>
          </a:custGeom>
          <a:ln w="6096">
            <a:solidFill>
              <a:srgbClr val="D9D9D9"/>
            </a:solidFill>
          </a:ln>
        </p:spPr>
        <p:txBody>
          <a:bodyPr wrap="square" lIns="0" tIns="0" rIns="0" bIns="0" rtlCol="0"/>
          <a:lstStyle/>
          <a:p>
            <a:endParaRPr/>
          </a:p>
        </p:txBody>
      </p:sp>
      <p:sp>
        <p:nvSpPr>
          <p:cNvPr id="33" name="bk object 33"/>
          <p:cNvSpPr/>
          <p:nvPr/>
        </p:nvSpPr>
        <p:spPr>
          <a:xfrm>
            <a:off x="225552" y="0"/>
            <a:ext cx="6816725" cy="6858000"/>
          </a:xfrm>
          <a:custGeom>
            <a:avLst/>
            <a:gdLst/>
            <a:ahLst/>
            <a:cxnLst/>
            <a:rect l="l" t="t" r="r" b="b"/>
            <a:pathLst>
              <a:path w="6816725" h="6858000">
                <a:moveTo>
                  <a:pt x="0" y="0"/>
                </a:moveTo>
                <a:lnTo>
                  <a:pt x="6816725" y="6857999"/>
                </a:lnTo>
              </a:path>
            </a:pathLst>
          </a:custGeom>
          <a:ln w="6096">
            <a:solidFill>
              <a:srgbClr val="D9D9D9"/>
            </a:solidFill>
          </a:ln>
        </p:spPr>
        <p:txBody>
          <a:bodyPr wrap="square" lIns="0" tIns="0" rIns="0" bIns="0" rtlCol="0"/>
          <a:lstStyle/>
          <a:p>
            <a:endParaRPr/>
          </a:p>
        </p:txBody>
      </p:sp>
      <p:sp>
        <p:nvSpPr>
          <p:cNvPr id="34" name="bk object 34"/>
          <p:cNvSpPr/>
          <p:nvPr/>
        </p:nvSpPr>
        <p:spPr>
          <a:xfrm>
            <a:off x="1450847" y="0"/>
            <a:ext cx="6815455" cy="6858000"/>
          </a:xfrm>
          <a:custGeom>
            <a:avLst/>
            <a:gdLst/>
            <a:ahLst/>
            <a:cxnLst/>
            <a:rect l="l" t="t" r="r" b="b"/>
            <a:pathLst>
              <a:path w="6815455" h="6858000">
                <a:moveTo>
                  <a:pt x="0" y="0"/>
                </a:moveTo>
                <a:lnTo>
                  <a:pt x="6815074" y="6857999"/>
                </a:lnTo>
              </a:path>
            </a:pathLst>
          </a:custGeom>
          <a:ln w="6096">
            <a:solidFill>
              <a:srgbClr val="D9D9D9"/>
            </a:solidFill>
          </a:ln>
        </p:spPr>
        <p:txBody>
          <a:bodyPr wrap="square" lIns="0" tIns="0" rIns="0" bIns="0" rtlCol="0"/>
          <a:lstStyle/>
          <a:p>
            <a:endParaRPr/>
          </a:p>
        </p:txBody>
      </p:sp>
      <p:sp>
        <p:nvSpPr>
          <p:cNvPr id="35" name="bk object 35"/>
          <p:cNvSpPr/>
          <p:nvPr/>
        </p:nvSpPr>
        <p:spPr>
          <a:xfrm>
            <a:off x="2663951" y="0"/>
            <a:ext cx="6816725" cy="6858000"/>
          </a:xfrm>
          <a:custGeom>
            <a:avLst/>
            <a:gdLst/>
            <a:ahLst/>
            <a:cxnLst/>
            <a:rect l="l" t="t" r="r" b="b"/>
            <a:pathLst>
              <a:path w="6816725" h="6858000">
                <a:moveTo>
                  <a:pt x="0" y="0"/>
                </a:moveTo>
                <a:lnTo>
                  <a:pt x="6816725" y="6857999"/>
                </a:lnTo>
              </a:path>
            </a:pathLst>
          </a:custGeom>
          <a:ln w="6096">
            <a:solidFill>
              <a:srgbClr val="D9D9D9"/>
            </a:solidFill>
          </a:ln>
        </p:spPr>
        <p:txBody>
          <a:bodyPr wrap="square" lIns="0" tIns="0" rIns="0" bIns="0" rtlCol="0"/>
          <a:lstStyle/>
          <a:p>
            <a:endParaRPr/>
          </a:p>
        </p:txBody>
      </p:sp>
      <p:sp>
        <p:nvSpPr>
          <p:cNvPr id="36" name="bk object 36"/>
          <p:cNvSpPr/>
          <p:nvPr/>
        </p:nvSpPr>
        <p:spPr>
          <a:xfrm>
            <a:off x="3883152" y="0"/>
            <a:ext cx="6816725" cy="6858000"/>
          </a:xfrm>
          <a:custGeom>
            <a:avLst/>
            <a:gdLst/>
            <a:ahLst/>
            <a:cxnLst/>
            <a:rect l="l" t="t" r="r" b="b"/>
            <a:pathLst>
              <a:path w="6816725" h="6858000">
                <a:moveTo>
                  <a:pt x="0" y="0"/>
                </a:moveTo>
                <a:lnTo>
                  <a:pt x="6816725" y="6857999"/>
                </a:lnTo>
              </a:path>
            </a:pathLst>
          </a:custGeom>
          <a:ln w="6096">
            <a:solidFill>
              <a:srgbClr val="D9D9D9"/>
            </a:solidFill>
          </a:ln>
        </p:spPr>
        <p:txBody>
          <a:bodyPr wrap="square" lIns="0" tIns="0" rIns="0" bIns="0" rtlCol="0"/>
          <a:lstStyle/>
          <a:p>
            <a:endParaRPr/>
          </a:p>
        </p:txBody>
      </p:sp>
      <p:sp>
        <p:nvSpPr>
          <p:cNvPr id="37" name="bk object 37"/>
          <p:cNvSpPr/>
          <p:nvPr/>
        </p:nvSpPr>
        <p:spPr>
          <a:xfrm>
            <a:off x="5108447" y="0"/>
            <a:ext cx="6815455" cy="6858000"/>
          </a:xfrm>
          <a:custGeom>
            <a:avLst/>
            <a:gdLst/>
            <a:ahLst/>
            <a:cxnLst/>
            <a:rect l="l" t="t" r="r" b="b"/>
            <a:pathLst>
              <a:path w="6815455" h="6858000">
                <a:moveTo>
                  <a:pt x="0" y="0"/>
                </a:moveTo>
                <a:lnTo>
                  <a:pt x="6815074" y="6857999"/>
                </a:lnTo>
              </a:path>
            </a:pathLst>
          </a:custGeom>
          <a:ln w="6096">
            <a:solidFill>
              <a:srgbClr val="D9D9D9"/>
            </a:solidFill>
          </a:ln>
        </p:spPr>
        <p:txBody>
          <a:bodyPr wrap="square" lIns="0" tIns="0" rIns="0" bIns="0" rtlCol="0"/>
          <a:lstStyle/>
          <a:p>
            <a:endParaRPr/>
          </a:p>
        </p:txBody>
      </p:sp>
      <p:sp>
        <p:nvSpPr>
          <p:cNvPr id="38" name="bk object 38"/>
          <p:cNvSpPr/>
          <p:nvPr/>
        </p:nvSpPr>
        <p:spPr>
          <a:xfrm>
            <a:off x="6327647" y="0"/>
            <a:ext cx="5864225" cy="5899150"/>
          </a:xfrm>
          <a:custGeom>
            <a:avLst/>
            <a:gdLst/>
            <a:ahLst/>
            <a:cxnLst/>
            <a:rect l="l" t="t" r="r" b="b"/>
            <a:pathLst>
              <a:path w="5864225" h="5899150">
                <a:moveTo>
                  <a:pt x="0" y="0"/>
                </a:moveTo>
                <a:lnTo>
                  <a:pt x="5864225" y="5899150"/>
                </a:lnTo>
              </a:path>
            </a:pathLst>
          </a:custGeom>
          <a:ln w="6096">
            <a:solidFill>
              <a:srgbClr val="D9D9D9"/>
            </a:solidFill>
          </a:ln>
        </p:spPr>
        <p:txBody>
          <a:bodyPr wrap="square" lIns="0" tIns="0" rIns="0" bIns="0" rtlCol="0"/>
          <a:lstStyle/>
          <a:p>
            <a:endParaRPr/>
          </a:p>
        </p:txBody>
      </p:sp>
      <p:sp>
        <p:nvSpPr>
          <p:cNvPr id="39" name="bk object 39"/>
          <p:cNvSpPr/>
          <p:nvPr/>
        </p:nvSpPr>
        <p:spPr>
          <a:xfrm>
            <a:off x="7549895" y="0"/>
            <a:ext cx="4643755" cy="4672330"/>
          </a:xfrm>
          <a:custGeom>
            <a:avLst/>
            <a:gdLst/>
            <a:ahLst/>
            <a:cxnLst/>
            <a:rect l="l" t="t" r="r" b="b"/>
            <a:pathLst>
              <a:path w="4643755" h="4672330">
                <a:moveTo>
                  <a:pt x="0" y="0"/>
                </a:moveTo>
                <a:lnTo>
                  <a:pt x="4643374" y="4671949"/>
                </a:lnTo>
              </a:path>
            </a:pathLst>
          </a:custGeom>
          <a:ln w="6096">
            <a:solidFill>
              <a:srgbClr val="D9D9D9"/>
            </a:solidFill>
          </a:ln>
        </p:spPr>
        <p:txBody>
          <a:bodyPr wrap="square" lIns="0" tIns="0" rIns="0" bIns="0" rtlCol="0"/>
          <a:lstStyle/>
          <a:p>
            <a:endParaRPr/>
          </a:p>
        </p:txBody>
      </p:sp>
      <p:sp>
        <p:nvSpPr>
          <p:cNvPr id="40" name="bk object 40"/>
          <p:cNvSpPr/>
          <p:nvPr/>
        </p:nvSpPr>
        <p:spPr>
          <a:xfrm>
            <a:off x="8772143" y="0"/>
            <a:ext cx="3419475" cy="3457575"/>
          </a:xfrm>
          <a:custGeom>
            <a:avLst/>
            <a:gdLst/>
            <a:ahLst/>
            <a:cxnLst/>
            <a:rect l="l" t="t" r="r" b="b"/>
            <a:pathLst>
              <a:path w="3419475" h="3457575">
                <a:moveTo>
                  <a:pt x="0" y="0"/>
                </a:moveTo>
                <a:lnTo>
                  <a:pt x="3419475" y="3457575"/>
                </a:lnTo>
              </a:path>
            </a:pathLst>
          </a:custGeom>
          <a:ln w="6096">
            <a:solidFill>
              <a:srgbClr val="D9D9D9"/>
            </a:solidFill>
          </a:ln>
        </p:spPr>
        <p:txBody>
          <a:bodyPr wrap="square" lIns="0" tIns="0" rIns="0" bIns="0" rtlCol="0"/>
          <a:lstStyle/>
          <a:p>
            <a:endParaRPr/>
          </a:p>
        </p:txBody>
      </p:sp>
      <p:sp>
        <p:nvSpPr>
          <p:cNvPr id="41" name="bk object 41"/>
          <p:cNvSpPr/>
          <p:nvPr/>
        </p:nvSpPr>
        <p:spPr>
          <a:xfrm>
            <a:off x="9982200" y="0"/>
            <a:ext cx="2209800" cy="2227580"/>
          </a:xfrm>
          <a:custGeom>
            <a:avLst/>
            <a:gdLst/>
            <a:ahLst/>
            <a:cxnLst/>
            <a:rect l="l" t="t" r="r" b="b"/>
            <a:pathLst>
              <a:path w="2209800" h="2227580">
                <a:moveTo>
                  <a:pt x="0" y="0"/>
                </a:moveTo>
                <a:lnTo>
                  <a:pt x="2209800" y="2227326"/>
                </a:lnTo>
              </a:path>
            </a:pathLst>
          </a:custGeom>
          <a:ln w="6096">
            <a:solidFill>
              <a:srgbClr val="D9D9D9"/>
            </a:solidFill>
          </a:ln>
        </p:spPr>
        <p:txBody>
          <a:bodyPr wrap="square" lIns="0" tIns="0" rIns="0" bIns="0" rtlCol="0"/>
          <a:lstStyle/>
          <a:p>
            <a:endParaRPr/>
          </a:p>
        </p:txBody>
      </p:sp>
      <p:sp>
        <p:nvSpPr>
          <p:cNvPr id="42" name="bk object 42"/>
          <p:cNvSpPr/>
          <p:nvPr/>
        </p:nvSpPr>
        <p:spPr>
          <a:xfrm>
            <a:off x="11198352" y="0"/>
            <a:ext cx="993775" cy="1003300"/>
          </a:xfrm>
          <a:custGeom>
            <a:avLst/>
            <a:gdLst/>
            <a:ahLst/>
            <a:cxnLst/>
            <a:rect l="l" t="t" r="r" b="b"/>
            <a:pathLst>
              <a:path w="993775" h="1003300">
                <a:moveTo>
                  <a:pt x="0" y="0"/>
                </a:moveTo>
                <a:lnTo>
                  <a:pt x="993775" y="1003300"/>
                </a:lnTo>
              </a:path>
            </a:pathLst>
          </a:custGeom>
          <a:ln w="6096">
            <a:solidFill>
              <a:srgbClr val="D9D9D9"/>
            </a:solidFill>
          </a:ln>
        </p:spPr>
        <p:txBody>
          <a:bodyPr wrap="square" lIns="0" tIns="0" rIns="0" bIns="0" rtlCol="0"/>
          <a:lstStyle/>
          <a:p>
            <a:endParaRPr/>
          </a:p>
        </p:txBody>
      </p:sp>
      <p:sp>
        <p:nvSpPr>
          <p:cNvPr id="43" name="bk object 43"/>
          <p:cNvSpPr/>
          <p:nvPr/>
        </p:nvSpPr>
        <p:spPr>
          <a:xfrm>
            <a:off x="0" y="1011936"/>
            <a:ext cx="5829300" cy="5845175"/>
          </a:xfrm>
          <a:custGeom>
            <a:avLst/>
            <a:gdLst/>
            <a:ahLst/>
            <a:cxnLst/>
            <a:rect l="l" t="t" r="r" b="b"/>
            <a:pathLst>
              <a:path w="5829300" h="5845175">
                <a:moveTo>
                  <a:pt x="5829300" y="5845174"/>
                </a:moveTo>
                <a:lnTo>
                  <a:pt x="0" y="0"/>
                </a:lnTo>
              </a:path>
            </a:pathLst>
          </a:custGeom>
          <a:ln w="6096">
            <a:solidFill>
              <a:srgbClr val="D9D9D9"/>
            </a:solidFill>
          </a:ln>
        </p:spPr>
        <p:txBody>
          <a:bodyPr wrap="square" lIns="0" tIns="0" rIns="0" bIns="0" rtlCol="0"/>
          <a:lstStyle/>
          <a:p>
            <a:endParaRPr/>
          </a:p>
        </p:txBody>
      </p:sp>
      <p:sp>
        <p:nvSpPr>
          <p:cNvPr id="44" name="bk object 44"/>
          <p:cNvSpPr/>
          <p:nvPr/>
        </p:nvSpPr>
        <p:spPr>
          <a:xfrm>
            <a:off x="0" y="2228088"/>
            <a:ext cx="4615180" cy="4631055"/>
          </a:xfrm>
          <a:custGeom>
            <a:avLst/>
            <a:gdLst/>
            <a:ahLst/>
            <a:cxnLst/>
            <a:rect l="l" t="t" r="r" b="b"/>
            <a:pathLst>
              <a:path w="4615180" h="4631055">
                <a:moveTo>
                  <a:pt x="4614926" y="4630736"/>
                </a:moveTo>
                <a:lnTo>
                  <a:pt x="0" y="0"/>
                </a:lnTo>
              </a:path>
            </a:pathLst>
          </a:custGeom>
          <a:ln w="6096">
            <a:solidFill>
              <a:srgbClr val="D9D9D9"/>
            </a:solidFill>
          </a:ln>
        </p:spPr>
        <p:txBody>
          <a:bodyPr wrap="square" lIns="0" tIns="0" rIns="0" bIns="0" rtlCol="0"/>
          <a:lstStyle/>
          <a:p>
            <a:endParaRPr/>
          </a:p>
        </p:txBody>
      </p:sp>
      <p:sp>
        <p:nvSpPr>
          <p:cNvPr id="45" name="bk object 45"/>
          <p:cNvSpPr/>
          <p:nvPr/>
        </p:nvSpPr>
        <p:spPr>
          <a:xfrm>
            <a:off x="0" y="3432047"/>
            <a:ext cx="3399154" cy="3425825"/>
          </a:xfrm>
          <a:custGeom>
            <a:avLst/>
            <a:gdLst/>
            <a:ahLst/>
            <a:cxnLst/>
            <a:rect l="l" t="t" r="r" b="b"/>
            <a:pathLst>
              <a:path w="3399154" h="3425825">
                <a:moveTo>
                  <a:pt x="3398901" y="3425824"/>
                </a:moveTo>
                <a:lnTo>
                  <a:pt x="0" y="0"/>
                </a:lnTo>
              </a:path>
            </a:pathLst>
          </a:custGeom>
          <a:ln w="6096">
            <a:solidFill>
              <a:srgbClr val="D9D9D9"/>
            </a:solidFill>
          </a:ln>
        </p:spPr>
        <p:txBody>
          <a:bodyPr wrap="square" lIns="0" tIns="0" rIns="0" bIns="0" rtlCol="0"/>
          <a:lstStyle/>
          <a:p>
            <a:endParaRPr/>
          </a:p>
        </p:txBody>
      </p:sp>
      <p:sp>
        <p:nvSpPr>
          <p:cNvPr id="46" name="bk object 46"/>
          <p:cNvSpPr/>
          <p:nvPr/>
        </p:nvSpPr>
        <p:spPr>
          <a:xfrm>
            <a:off x="0" y="4651247"/>
            <a:ext cx="2197100" cy="2206625"/>
          </a:xfrm>
          <a:custGeom>
            <a:avLst/>
            <a:gdLst/>
            <a:ahLst/>
            <a:cxnLst/>
            <a:rect l="l" t="t" r="r" b="b"/>
            <a:pathLst>
              <a:path w="2197100" h="2206625">
                <a:moveTo>
                  <a:pt x="2197100" y="2206624"/>
                </a:moveTo>
                <a:lnTo>
                  <a:pt x="0" y="0"/>
                </a:lnTo>
              </a:path>
            </a:pathLst>
          </a:custGeom>
          <a:ln w="6096">
            <a:solidFill>
              <a:srgbClr val="D9D9D9"/>
            </a:solidFill>
          </a:ln>
        </p:spPr>
        <p:txBody>
          <a:bodyPr wrap="square" lIns="0" tIns="0" rIns="0" bIns="0" rtlCol="0"/>
          <a:lstStyle/>
          <a:p>
            <a:endParaRPr/>
          </a:p>
        </p:txBody>
      </p:sp>
      <p:sp>
        <p:nvSpPr>
          <p:cNvPr id="47" name="bk object 47"/>
          <p:cNvSpPr/>
          <p:nvPr/>
        </p:nvSpPr>
        <p:spPr>
          <a:xfrm>
            <a:off x="0" y="5864352"/>
            <a:ext cx="987425" cy="993775"/>
          </a:xfrm>
          <a:custGeom>
            <a:avLst/>
            <a:gdLst/>
            <a:ahLst/>
            <a:cxnLst/>
            <a:rect l="l" t="t" r="r" b="b"/>
            <a:pathLst>
              <a:path w="987425" h="993775">
                <a:moveTo>
                  <a:pt x="987425" y="993774"/>
                </a:moveTo>
                <a:lnTo>
                  <a:pt x="0" y="0"/>
                </a:lnTo>
              </a:path>
            </a:pathLst>
          </a:custGeom>
          <a:ln w="6096">
            <a:solidFill>
              <a:srgbClr val="D9D9D9"/>
            </a:solidFill>
          </a:ln>
        </p:spPr>
        <p:txBody>
          <a:bodyPr wrap="square" lIns="0" tIns="0" rIns="0" bIns="0" rtlCol="0"/>
          <a:lstStyle/>
          <a:p>
            <a:endParaRPr/>
          </a:p>
        </p:txBody>
      </p:sp>
      <p:sp>
        <p:nvSpPr>
          <p:cNvPr id="48" name="bk object 48"/>
          <p:cNvSpPr/>
          <p:nvPr/>
        </p:nvSpPr>
        <p:spPr>
          <a:xfrm>
            <a:off x="5151120" y="0"/>
            <a:ext cx="6816725" cy="6858000"/>
          </a:xfrm>
          <a:custGeom>
            <a:avLst/>
            <a:gdLst/>
            <a:ahLst/>
            <a:cxnLst/>
            <a:rect l="l" t="t" r="r" b="b"/>
            <a:pathLst>
              <a:path w="6816725" h="6858000">
                <a:moveTo>
                  <a:pt x="6816725" y="0"/>
                </a:moveTo>
                <a:lnTo>
                  <a:pt x="0" y="6857999"/>
                </a:lnTo>
              </a:path>
            </a:pathLst>
          </a:custGeom>
          <a:ln w="6096">
            <a:solidFill>
              <a:srgbClr val="D9D9D9"/>
            </a:solidFill>
          </a:ln>
        </p:spPr>
        <p:txBody>
          <a:bodyPr wrap="square" lIns="0" tIns="0" rIns="0" bIns="0" rtlCol="0"/>
          <a:lstStyle/>
          <a:p>
            <a:endParaRPr/>
          </a:p>
        </p:txBody>
      </p:sp>
      <p:sp>
        <p:nvSpPr>
          <p:cNvPr id="49" name="bk object 49"/>
          <p:cNvSpPr/>
          <p:nvPr/>
        </p:nvSpPr>
        <p:spPr>
          <a:xfrm>
            <a:off x="3928871" y="0"/>
            <a:ext cx="6815455" cy="6858000"/>
          </a:xfrm>
          <a:custGeom>
            <a:avLst/>
            <a:gdLst/>
            <a:ahLst/>
            <a:cxnLst/>
            <a:rect l="l" t="t" r="r" b="b"/>
            <a:pathLst>
              <a:path w="6815455" h="6858000">
                <a:moveTo>
                  <a:pt x="6815074" y="0"/>
                </a:moveTo>
                <a:lnTo>
                  <a:pt x="0" y="6857999"/>
                </a:lnTo>
              </a:path>
            </a:pathLst>
          </a:custGeom>
          <a:ln w="6096">
            <a:solidFill>
              <a:srgbClr val="D9D9D9"/>
            </a:solidFill>
          </a:ln>
        </p:spPr>
        <p:txBody>
          <a:bodyPr wrap="square" lIns="0" tIns="0" rIns="0" bIns="0" rtlCol="0"/>
          <a:lstStyle/>
          <a:p>
            <a:endParaRPr/>
          </a:p>
        </p:txBody>
      </p:sp>
      <p:sp>
        <p:nvSpPr>
          <p:cNvPr id="50" name="bk object 50"/>
          <p:cNvSpPr/>
          <p:nvPr/>
        </p:nvSpPr>
        <p:spPr>
          <a:xfrm>
            <a:off x="2709672" y="0"/>
            <a:ext cx="6816725" cy="6858000"/>
          </a:xfrm>
          <a:custGeom>
            <a:avLst/>
            <a:gdLst/>
            <a:ahLst/>
            <a:cxnLst/>
            <a:rect l="l" t="t" r="r" b="b"/>
            <a:pathLst>
              <a:path w="6816725" h="6858000">
                <a:moveTo>
                  <a:pt x="6816725" y="0"/>
                </a:moveTo>
                <a:lnTo>
                  <a:pt x="0" y="6857999"/>
                </a:lnTo>
              </a:path>
            </a:pathLst>
          </a:custGeom>
          <a:ln w="6096">
            <a:solidFill>
              <a:srgbClr val="D9D9D9"/>
            </a:solidFill>
          </a:ln>
        </p:spPr>
        <p:txBody>
          <a:bodyPr wrap="square" lIns="0" tIns="0" rIns="0" bIns="0" rtlCol="0"/>
          <a:lstStyle/>
          <a:p>
            <a:endParaRPr/>
          </a:p>
        </p:txBody>
      </p:sp>
      <p:sp>
        <p:nvSpPr>
          <p:cNvPr id="51" name="bk object 51"/>
          <p:cNvSpPr/>
          <p:nvPr/>
        </p:nvSpPr>
        <p:spPr>
          <a:xfrm>
            <a:off x="1490472" y="0"/>
            <a:ext cx="6816725" cy="6858000"/>
          </a:xfrm>
          <a:custGeom>
            <a:avLst/>
            <a:gdLst/>
            <a:ahLst/>
            <a:cxnLst/>
            <a:rect l="l" t="t" r="r" b="b"/>
            <a:pathLst>
              <a:path w="6816725" h="6858000">
                <a:moveTo>
                  <a:pt x="6816725" y="0"/>
                </a:moveTo>
                <a:lnTo>
                  <a:pt x="0" y="6857999"/>
                </a:lnTo>
              </a:path>
            </a:pathLst>
          </a:custGeom>
          <a:ln w="6096">
            <a:solidFill>
              <a:srgbClr val="D9D9D9"/>
            </a:solidFill>
          </a:ln>
        </p:spPr>
        <p:txBody>
          <a:bodyPr wrap="square" lIns="0" tIns="0" rIns="0" bIns="0" rtlCol="0"/>
          <a:lstStyle/>
          <a:p>
            <a:endParaRPr/>
          </a:p>
        </p:txBody>
      </p:sp>
      <p:sp>
        <p:nvSpPr>
          <p:cNvPr id="52" name="bk object 52"/>
          <p:cNvSpPr/>
          <p:nvPr/>
        </p:nvSpPr>
        <p:spPr>
          <a:xfrm>
            <a:off x="271272" y="0"/>
            <a:ext cx="6815455" cy="6858000"/>
          </a:xfrm>
          <a:custGeom>
            <a:avLst/>
            <a:gdLst/>
            <a:ahLst/>
            <a:cxnLst/>
            <a:rect l="l" t="t" r="r" b="b"/>
            <a:pathLst>
              <a:path w="6815455" h="6858000">
                <a:moveTo>
                  <a:pt x="6815074" y="0"/>
                </a:moveTo>
                <a:lnTo>
                  <a:pt x="0" y="6857999"/>
                </a:lnTo>
              </a:path>
            </a:pathLst>
          </a:custGeom>
          <a:ln w="6096">
            <a:solidFill>
              <a:srgbClr val="D9D9D9"/>
            </a:solidFill>
          </a:ln>
        </p:spPr>
        <p:txBody>
          <a:bodyPr wrap="square" lIns="0" tIns="0" rIns="0" bIns="0" rtlCol="0"/>
          <a:lstStyle/>
          <a:p>
            <a:endParaRPr/>
          </a:p>
        </p:txBody>
      </p:sp>
      <p:sp>
        <p:nvSpPr>
          <p:cNvPr id="53" name="bk object 53"/>
          <p:cNvSpPr/>
          <p:nvPr/>
        </p:nvSpPr>
        <p:spPr>
          <a:xfrm>
            <a:off x="0" y="0"/>
            <a:ext cx="5864225" cy="5899150"/>
          </a:xfrm>
          <a:custGeom>
            <a:avLst/>
            <a:gdLst/>
            <a:ahLst/>
            <a:cxnLst/>
            <a:rect l="l" t="t" r="r" b="b"/>
            <a:pathLst>
              <a:path w="5864225" h="5899150">
                <a:moveTo>
                  <a:pt x="5864225" y="0"/>
                </a:moveTo>
                <a:lnTo>
                  <a:pt x="0" y="5899150"/>
                </a:lnTo>
              </a:path>
            </a:pathLst>
          </a:custGeom>
          <a:ln w="6096">
            <a:solidFill>
              <a:srgbClr val="D9D9D9"/>
            </a:solidFill>
          </a:ln>
        </p:spPr>
        <p:txBody>
          <a:bodyPr wrap="square" lIns="0" tIns="0" rIns="0" bIns="0" rtlCol="0"/>
          <a:lstStyle/>
          <a:p>
            <a:endParaRPr/>
          </a:p>
        </p:txBody>
      </p:sp>
      <p:sp>
        <p:nvSpPr>
          <p:cNvPr id="54" name="bk object 54"/>
          <p:cNvSpPr/>
          <p:nvPr/>
        </p:nvSpPr>
        <p:spPr>
          <a:xfrm>
            <a:off x="0" y="0"/>
            <a:ext cx="4643755" cy="4672330"/>
          </a:xfrm>
          <a:custGeom>
            <a:avLst/>
            <a:gdLst/>
            <a:ahLst/>
            <a:cxnLst/>
            <a:rect l="l" t="t" r="r" b="b"/>
            <a:pathLst>
              <a:path w="4643755" h="4672330">
                <a:moveTo>
                  <a:pt x="4643501" y="0"/>
                </a:moveTo>
                <a:lnTo>
                  <a:pt x="0" y="4671949"/>
                </a:lnTo>
              </a:path>
            </a:pathLst>
          </a:custGeom>
          <a:ln w="6096">
            <a:solidFill>
              <a:srgbClr val="D9D9D9"/>
            </a:solidFill>
          </a:ln>
        </p:spPr>
        <p:txBody>
          <a:bodyPr wrap="square" lIns="0" tIns="0" rIns="0" bIns="0" rtlCol="0"/>
          <a:lstStyle/>
          <a:p>
            <a:endParaRPr/>
          </a:p>
        </p:txBody>
      </p:sp>
      <p:sp>
        <p:nvSpPr>
          <p:cNvPr id="55" name="bk object 55"/>
          <p:cNvSpPr/>
          <p:nvPr/>
        </p:nvSpPr>
        <p:spPr>
          <a:xfrm>
            <a:off x="0" y="0"/>
            <a:ext cx="3419475" cy="3457575"/>
          </a:xfrm>
          <a:custGeom>
            <a:avLst/>
            <a:gdLst/>
            <a:ahLst/>
            <a:cxnLst/>
            <a:rect l="l" t="t" r="r" b="b"/>
            <a:pathLst>
              <a:path w="3419475" h="3457575">
                <a:moveTo>
                  <a:pt x="3419475" y="0"/>
                </a:moveTo>
                <a:lnTo>
                  <a:pt x="0" y="3457575"/>
                </a:lnTo>
              </a:path>
            </a:pathLst>
          </a:custGeom>
          <a:ln w="6096">
            <a:solidFill>
              <a:srgbClr val="D9D9D9"/>
            </a:solidFill>
          </a:ln>
        </p:spPr>
        <p:txBody>
          <a:bodyPr wrap="square" lIns="0" tIns="0" rIns="0" bIns="0" rtlCol="0"/>
          <a:lstStyle/>
          <a:p>
            <a:endParaRPr/>
          </a:p>
        </p:txBody>
      </p:sp>
      <p:sp>
        <p:nvSpPr>
          <p:cNvPr id="56" name="bk object 56"/>
          <p:cNvSpPr/>
          <p:nvPr/>
        </p:nvSpPr>
        <p:spPr>
          <a:xfrm>
            <a:off x="0" y="0"/>
            <a:ext cx="2209800" cy="2227580"/>
          </a:xfrm>
          <a:custGeom>
            <a:avLst/>
            <a:gdLst/>
            <a:ahLst/>
            <a:cxnLst/>
            <a:rect l="l" t="t" r="r" b="b"/>
            <a:pathLst>
              <a:path w="2209800" h="2227580">
                <a:moveTo>
                  <a:pt x="2209800" y="0"/>
                </a:moveTo>
                <a:lnTo>
                  <a:pt x="0" y="2227326"/>
                </a:lnTo>
              </a:path>
            </a:pathLst>
          </a:custGeom>
          <a:ln w="6096">
            <a:solidFill>
              <a:srgbClr val="D9D9D9"/>
            </a:solidFill>
          </a:ln>
        </p:spPr>
        <p:txBody>
          <a:bodyPr wrap="square" lIns="0" tIns="0" rIns="0" bIns="0" rtlCol="0"/>
          <a:lstStyle/>
          <a:p>
            <a:endParaRPr/>
          </a:p>
        </p:txBody>
      </p:sp>
      <p:sp>
        <p:nvSpPr>
          <p:cNvPr id="57" name="bk object 57"/>
          <p:cNvSpPr/>
          <p:nvPr/>
        </p:nvSpPr>
        <p:spPr>
          <a:xfrm>
            <a:off x="0" y="0"/>
            <a:ext cx="993775" cy="1003300"/>
          </a:xfrm>
          <a:custGeom>
            <a:avLst/>
            <a:gdLst/>
            <a:ahLst/>
            <a:cxnLst/>
            <a:rect l="l" t="t" r="r" b="b"/>
            <a:pathLst>
              <a:path w="993775" h="1003300">
                <a:moveTo>
                  <a:pt x="993775" y="0"/>
                </a:moveTo>
                <a:lnTo>
                  <a:pt x="0" y="1003300"/>
                </a:lnTo>
              </a:path>
            </a:pathLst>
          </a:custGeom>
          <a:ln w="6096">
            <a:solidFill>
              <a:srgbClr val="D9D9D9"/>
            </a:solidFill>
          </a:ln>
        </p:spPr>
        <p:txBody>
          <a:bodyPr wrap="square" lIns="0" tIns="0" rIns="0" bIns="0" rtlCol="0"/>
          <a:lstStyle/>
          <a:p>
            <a:endParaRPr/>
          </a:p>
        </p:txBody>
      </p:sp>
      <p:sp>
        <p:nvSpPr>
          <p:cNvPr id="58" name="bk object 58"/>
          <p:cNvSpPr/>
          <p:nvPr/>
        </p:nvSpPr>
        <p:spPr>
          <a:xfrm>
            <a:off x="6364223" y="1011936"/>
            <a:ext cx="5829300" cy="5845175"/>
          </a:xfrm>
          <a:custGeom>
            <a:avLst/>
            <a:gdLst/>
            <a:ahLst/>
            <a:cxnLst/>
            <a:rect l="l" t="t" r="r" b="b"/>
            <a:pathLst>
              <a:path w="5829300" h="5845175">
                <a:moveTo>
                  <a:pt x="0" y="5845174"/>
                </a:moveTo>
                <a:lnTo>
                  <a:pt x="5829300" y="0"/>
                </a:lnTo>
              </a:path>
            </a:pathLst>
          </a:custGeom>
          <a:ln w="6096">
            <a:solidFill>
              <a:srgbClr val="D9D9D9"/>
            </a:solidFill>
          </a:ln>
        </p:spPr>
        <p:txBody>
          <a:bodyPr wrap="square" lIns="0" tIns="0" rIns="0" bIns="0" rtlCol="0"/>
          <a:lstStyle/>
          <a:p>
            <a:endParaRPr/>
          </a:p>
        </p:txBody>
      </p:sp>
      <p:sp>
        <p:nvSpPr>
          <p:cNvPr id="59" name="bk object 59"/>
          <p:cNvSpPr/>
          <p:nvPr/>
        </p:nvSpPr>
        <p:spPr>
          <a:xfrm>
            <a:off x="7577328" y="2228088"/>
            <a:ext cx="4615180" cy="4631055"/>
          </a:xfrm>
          <a:custGeom>
            <a:avLst/>
            <a:gdLst/>
            <a:ahLst/>
            <a:cxnLst/>
            <a:rect l="l" t="t" r="r" b="b"/>
            <a:pathLst>
              <a:path w="4615180" h="4631055">
                <a:moveTo>
                  <a:pt x="0" y="4630736"/>
                </a:moveTo>
                <a:lnTo>
                  <a:pt x="4614799" y="0"/>
                </a:lnTo>
              </a:path>
            </a:pathLst>
          </a:custGeom>
          <a:ln w="6096">
            <a:solidFill>
              <a:srgbClr val="D9D9D9"/>
            </a:solidFill>
          </a:ln>
        </p:spPr>
        <p:txBody>
          <a:bodyPr wrap="square" lIns="0" tIns="0" rIns="0" bIns="0" rtlCol="0"/>
          <a:lstStyle/>
          <a:p>
            <a:endParaRPr/>
          </a:p>
        </p:txBody>
      </p:sp>
      <p:sp>
        <p:nvSpPr>
          <p:cNvPr id="60" name="bk object 60"/>
          <p:cNvSpPr/>
          <p:nvPr/>
        </p:nvSpPr>
        <p:spPr>
          <a:xfrm>
            <a:off x="8793480" y="3432047"/>
            <a:ext cx="3399154" cy="3425825"/>
          </a:xfrm>
          <a:custGeom>
            <a:avLst/>
            <a:gdLst/>
            <a:ahLst/>
            <a:cxnLst/>
            <a:rect l="l" t="t" r="r" b="b"/>
            <a:pathLst>
              <a:path w="3399154" h="3425825">
                <a:moveTo>
                  <a:pt x="0" y="3425824"/>
                </a:moveTo>
                <a:lnTo>
                  <a:pt x="3398774" y="0"/>
                </a:lnTo>
              </a:path>
            </a:pathLst>
          </a:custGeom>
          <a:ln w="6096">
            <a:solidFill>
              <a:srgbClr val="D9D9D9"/>
            </a:solidFill>
          </a:ln>
        </p:spPr>
        <p:txBody>
          <a:bodyPr wrap="square" lIns="0" tIns="0" rIns="0" bIns="0" rtlCol="0"/>
          <a:lstStyle/>
          <a:p>
            <a:endParaRPr/>
          </a:p>
        </p:txBody>
      </p:sp>
      <p:sp>
        <p:nvSpPr>
          <p:cNvPr id="61" name="bk object 61"/>
          <p:cNvSpPr/>
          <p:nvPr/>
        </p:nvSpPr>
        <p:spPr>
          <a:xfrm>
            <a:off x="9994392" y="4651247"/>
            <a:ext cx="2197100" cy="2206625"/>
          </a:xfrm>
          <a:custGeom>
            <a:avLst/>
            <a:gdLst/>
            <a:ahLst/>
            <a:cxnLst/>
            <a:rect l="l" t="t" r="r" b="b"/>
            <a:pathLst>
              <a:path w="2197100" h="2206625">
                <a:moveTo>
                  <a:pt x="0" y="2206624"/>
                </a:moveTo>
                <a:lnTo>
                  <a:pt x="2197100" y="0"/>
                </a:lnTo>
              </a:path>
            </a:pathLst>
          </a:custGeom>
          <a:ln w="6096">
            <a:solidFill>
              <a:srgbClr val="D9D9D9"/>
            </a:solidFill>
          </a:ln>
        </p:spPr>
        <p:txBody>
          <a:bodyPr wrap="square" lIns="0" tIns="0" rIns="0" bIns="0" rtlCol="0"/>
          <a:lstStyle/>
          <a:p>
            <a:endParaRPr/>
          </a:p>
        </p:txBody>
      </p:sp>
      <p:sp>
        <p:nvSpPr>
          <p:cNvPr id="62" name="bk object 62"/>
          <p:cNvSpPr/>
          <p:nvPr/>
        </p:nvSpPr>
        <p:spPr>
          <a:xfrm>
            <a:off x="11204447" y="5864352"/>
            <a:ext cx="987425" cy="993775"/>
          </a:xfrm>
          <a:custGeom>
            <a:avLst/>
            <a:gdLst/>
            <a:ahLst/>
            <a:cxnLst/>
            <a:rect l="l" t="t" r="r" b="b"/>
            <a:pathLst>
              <a:path w="987425" h="993775">
                <a:moveTo>
                  <a:pt x="0" y="993774"/>
                </a:moveTo>
                <a:lnTo>
                  <a:pt x="987425" y="0"/>
                </a:lnTo>
              </a:path>
            </a:pathLst>
          </a:custGeom>
          <a:ln w="6096">
            <a:solidFill>
              <a:srgbClr val="D9D9D9"/>
            </a:solidFill>
          </a:ln>
        </p:spPr>
        <p:txBody>
          <a:bodyPr wrap="square" lIns="0" tIns="0" rIns="0" bIns="0" rtlCol="0"/>
          <a:lstStyle/>
          <a:p>
            <a:endParaRPr/>
          </a:p>
        </p:txBody>
      </p:sp>
      <p:sp>
        <p:nvSpPr>
          <p:cNvPr id="63" name="bk object 63"/>
          <p:cNvSpPr/>
          <p:nvPr/>
        </p:nvSpPr>
        <p:spPr>
          <a:xfrm>
            <a:off x="609600" y="6172200"/>
            <a:ext cx="10972800" cy="0"/>
          </a:xfrm>
          <a:custGeom>
            <a:avLst/>
            <a:gdLst/>
            <a:ahLst/>
            <a:cxnLst/>
            <a:rect l="l" t="t" r="r" b="b"/>
            <a:pathLst>
              <a:path w="10972800">
                <a:moveTo>
                  <a:pt x="0" y="0"/>
                </a:moveTo>
                <a:lnTo>
                  <a:pt x="10972800" y="0"/>
                </a:lnTo>
              </a:path>
            </a:pathLst>
          </a:custGeom>
          <a:ln w="12192">
            <a:solidFill>
              <a:srgbClr val="D15A3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1">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125011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1251610" y="2726258"/>
            <a:ext cx="10301605" cy="1612621"/>
          </a:xfrm>
          <a:prstGeom prst="rect">
            <a:avLst/>
          </a:prstGeom>
        </p:spPr>
        <p:txBody>
          <a:bodyPr vert="horz" wrap="square" lIns="0" tIns="12065" rIns="0" bIns="0" rtlCol="0">
            <a:spAutoFit/>
          </a:bodyPr>
          <a:lstStyle/>
          <a:p>
            <a:pPr marL="12700" algn="just">
              <a:lnSpc>
                <a:spcPct val="100000"/>
              </a:lnSpc>
              <a:spcBef>
                <a:spcPts val="95"/>
              </a:spcBef>
            </a:pPr>
            <a:r>
              <a:rPr lang="pt-BR" sz="5200" b="1" spc="-30" dirty="0">
                <a:latin typeface="Segoe UI Semibold" panose="020B0702040204020203" pitchFamily="34" charset="0"/>
                <a:cs typeface="Segoe UI Semibold" panose="020B0702040204020203" pitchFamily="34" charset="0"/>
              </a:rPr>
              <a:t>Tema: Princípios Constitucionais da Administração  Pública</a:t>
            </a: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499770"/>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sz="2250"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Princípio da Legalidade</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Legalidade e Juridicidade</a:t>
            </a:r>
          </a:p>
          <a:p>
            <a:pPr algn="just"/>
            <a:endParaRPr lang="pt-BR" sz="1500" i="1" dirty="0">
              <a:solidFill>
                <a:schemeClr val="accent6"/>
              </a:solidFill>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510102" y="1700222"/>
            <a:ext cx="11503707" cy="1781257"/>
          </a:xfrm>
          <a:prstGeom prst="rect">
            <a:avLst/>
          </a:prstGeom>
        </p:spPr>
        <p:txBody>
          <a:bodyPr vert="horz" wrap="square" lIns="0" tIns="11430" rIns="0" bIns="0" rtlCol="0">
            <a:spAutoFit/>
          </a:bodyPr>
          <a:lstStyle/>
          <a:p>
            <a:pPr marL="650240" indent="-539115" algn="just">
              <a:lnSpc>
                <a:spcPct val="100000"/>
              </a:lnSpc>
              <a:spcBef>
                <a:spcPts val="5"/>
              </a:spcBef>
              <a:buClr>
                <a:srgbClr val="D15A3D"/>
              </a:buClr>
              <a:buFont typeface="Wingdings"/>
              <a:buChar char=""/>
              <a:tabLst>
                <a:tab pos="650240" algn="l"/>
                <a:tab pos="650875" algn="l"/>
              </a:tabLst>
            </a:pPr>
            <a:r>
              <a:rPr lang="pt-BR" sz="1900" b="1" dirty="0">
                <a:latin typeface="Segoe UI" panose="020B0502040204020203" pitchFamily="34" charset="0"/>
                <a:cs typeface="Segoe UI" panose="020B0502040204020203" pitchFamily="34" charset="0"/>
              </a:rPr>
              <a:t>Constitucionalização do Direito Administrativo</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Crise da concepção do princípio da legalidade</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a:p>
            <a:pPr marL="650240" indent="-539115" algn="just">
              <a:spcBef>
                <a:spcPts val="5"/>
              </a:spcBef>
              <a:buClr>
                <a:srgbClr val="D15A3D"/>
              </a:buClr>
              <a:buFont typeface="Wingdings"/>
              <a:buChar char=""/>
              <a:tabLst>
                <a:tab pos="650240" algn="l"/>
                <a:tab pos="650875" algn="l"/>
              </a:tabLst>
            </a:pPr>
            <a:r>
              <a:rPr lang="pt-BR" sz="1900" b="1" spc="-5" dirty="0">
                <a:latin typeface="Segoe UI" panose="020B0502040204020203" pitchFamily="34" charset="0"/>
                <a:cs typeface="Segoe UI" panose="020B0502040204020203" pitchFamily="34" charset="0"/>
              </a:rPr>
              <a:t>Respeito ao direito </a:t>
            </a:r>
            <a:r>
              <a:rPr lang="pt-BR" dirty="0">
                <a:latin typeface="Wingdings"/>
                <a:cs typeface="Wingdings"/>
              </a:rPr>
              <a:t> </a:t>
            </a:r>
            <a:r>
              <a:rPr lang="pt-BR" sz="1900" b="1" spc="-5" dirty="0">
                <a:latin typeface="Segoe UI" panose="020B0502040204020203" pitchFamily="34" charset="0"/>
                <a:cs typeface="Segoe UI" panose="020B0502040204020203" pitchFamily="34" charset="0"/>
              </a:rPr>
              <a:t>Bloco </a:t>
            </a:r>
            <a:r>
              <a:rPr lang="pt-BR" sz="1900" b="1" spc="-10" dirty="0">
                <a:latin typeface="Segoe UI" panose="020B0502040204020203" pitchFamily="34" charset="0"/>
                <a:cs typeface="Segoe UI" panose="020B0502040204020203" pitchFamily="34" charset="0"/>
              </a:rPr>
              <a:t>de</a:t>
            </a:r>
            <a:r>
              <a:rPr lang="pt-BR" sz="1900" b="1" spc="-245" dirty="0">
                <a:latin typeface="Segoe UI" panose="020B0502040204020203" pitchFamily="34" charset="0"/>
                <a:cs typeface="Segoe UI" panose="020B0502040204020203" pitchFamily="34" charset="0"/>
              </a:rPr>
              <a:t> </a:t>
            </a:r>
            <a:r>
              <a:rPr lang="pt-BR" sz="1900" b="1" spc="-5" dirty="0">
                <a:latin typeface="Segoe UI" panose="020B0502040204020203" pitchFamily="34" charset="0"/>
                <a:cs typeface="Segoe UI" panose="020B0502040204020203" pitchFamily="34" charset="0"/>
              </a:rPr>
              <a:t>legalidade</a:t>
            </a:r>
            <a:endParaRPr lang="pt-BR" sz="19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F87AC2C1-D797-48E2-9C22-44A9E5F6AE33}"/>
              </a:ext>
            </a:extLst>
          </p:cNvPr>
          <p:cNvSpPr/>
          <p:nvPr/>
        </p:nvSpPr>
        <p:spPr>
          <a:xfrm>
            <a:off x="510101" y="3370933"/>
            <a:ext cx="11503706" cy="15687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900" b="1" spc="-5" dirty="0">
                <a:solidFill>
                  <a:schemeClr val="tx1"/>
                </a:solidFill>
                <a:latin typeface="Segoe UI" panose="020B0502040204020203" pitchFamily="34" charset="0"/>
                <a:cs typeface="Segoe UI" panose="020B0502040204020203" pitchFamily="34" charset="0"/>
              </a:rPr>
              <a:t>Lei Federal nº 9.784/1999:</a:t>
            </a:r>
          </a:p>
          <a:p>
            <a:pPr marL="12700" algn="just">
              <a:lnSpc>
                <a:spcPct val="100000"/>
              </a:lnSpc>
              <a:spcBef>
                <a:spcPts val="95"/>
              </a:spcBef>
            </a:pPr>
            <a:r>
              <a:rPr lang="pt-BR" sz="1900" i="1" spc="-5" dirty="0">
                <a:solidFill>
                  <a:schemeClr val="tx1"/>
                </a:solidFill>
                <a:latin typeface="Segoe UI" panose="020B0502040204020203" pitchFamily="34" charset="0"/>
                <a:cs typeface="Segoe UI" panose="020B0502040204020203" pitchFamily="34" charset="0"/>
              </a:rPr>
              <a:t>Art. </a:t>
            </a:r>
            <a:r>
              <a:rPr lang="pt-BR" sz="1900" i="1" spc="-10" dirty="0">
                <a:solidFill>
                  <a:schemeClr val="tx1"/>
                </a:solidFill>
                <a:latin typeface="Segoe UI" panose="020B0502040204020203" pitchFamily="34" charset="0"/>
                <a:cs typeface="Segoe UI" panose="020B0502040204020203" pitchFamily="34" charset="0"/>
              </a:rPr>
              <a:t>2º.</a:t>
            </a:r>
            <a:r>
              <a:rPr lang="pt-BR" sz="1900" i="1" spc="10"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a:t>
            </a:r>
            <a:endParaRPr lang="pt-BR" sz="19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900" i="1" spc="-10" dirty="0">
                <a:solidFill>
                  <a:schemeClr val="tx1"/>
                </a:solidFill>
                <a:latin typeface="Segoe UI" panose="020B0502040204020203" pitchFamily="34" charset="0"/>
                <a:cs typeface="Segoe UI" panose="020B0502040204020203" pitchFamily="34" charset="0"/>
              </a:rPr>
              <a:t>Parágrafo  único: Nos processos administrativos serão observados, entre outros, os critérios de:</a:t>
            </a:r>
          </a:p>
          <a:p>
            <a:pPr marL="12700" algn="just">
              <a:lnSpc>
                <a:spcPct val="100000"/>
              </a:lnSpc>
            </a:pPr>
            <a:r>
              <a:rPr lang="pt-BR" sz="1900" i="1" spc="-10" dirty="0">
                <a:solidFill>
                  <a:schemeClr val="tx1"/>
                </a:solidFill>
                <a:latin typeface="Segoe UI" panose="020B0502040204020203" pitchFamily="34" charset="0"/>
                <a:cs typeface="Segoe UI" panose="020B0502040204020203" pitchFamily="34" charset="0"/>
              </a:rPr>
              <a:t>I - atuação conforme a lei </a:t>
            </a:r>
            <a:r>
              <a:rPr lang="pt-BR" sz="1900" b="1" i="1" spc="-10" dirty="0">
                <a:solidFill>
                  <a:schemeClr val="tx1"/>
                </a:solidFill>
                <a:latin typeface="Segoe UI" panose="020B0502040204020203" pitchFamily="34" charset="0"/>
                <a:cs typeface="Segoe UI" panose="020B0502040204020203" pitchFamily="34" charset="0"/>
              </a:rPr>
              <a:t>e o Direito</a:t>
            </a:r>
            <a:r>
              <a:rPr lang="pt-BR" sz="1900" i="1" spc="-10" dirty="0">
                <a:solidFill>
                  <a:schemeClr val="tx1"/>
                </a:solidFill>
                <a:latin typeface="Segoe UI" panose="020B0502040204020203" pitchFamily="34" charset="0"/>
                <a:cs typeface="Segoe UI" panose="020B0502040204020203" pitchFamily="34" charset="0"/>
              </a:rPr>
              <a:t>; (...)”</a:t>
            </a: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510101" y="5092294"/>
            <a:ext cx="11503706" cy="15687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pc="-10" dirty="0">
                <a:solidFill>
                  <a:schemeClr val="tx1"/>
                </a:solidFill>
                <a:latin typeface="Segoe UI" panose="020B0502040204020203" pitchFamily="34" charset="0"/>
                <a:cs typeface="Segoe UI" panose="020B0502040204020203" pitchFamily="34" charset="0"/>
              </a:rPr>
              <a:t>[...] Na atualidade, a Administração Pública está submetida ao princípio da legalidade, </a:t>
            </a:r>
            <a:r>
              <a:rPr lang="pt-BR" b="1" spc="-10" dirty="0">
                <a:solidFill>
                  <a:schemeClr val="tx1"/>
                </a:solidFill>
                <a:latin typeface="Segoe UI" panose="020B0502040204020203" pitchFamily="34" charset="0"/>
                <a:cs typeface="Segoe UI" panose="020B0502040204020203" pitchFamily="34" charset="0"/>
              </a:rPr>
              <a:t>em sua faceta juridicidade, que impõe</a:t>
            </a:r>
            <a:r>
              <a:rPr lang="pt-BR" spc="-10" dirty="0">
                <a:solidFill>
                  <a:schemeClr val="tx1"/>
                </a:solidFill>
                <a:latin typeface="Segoe UI" panose="020B0502040204020203" pitchFamily="34" charset="0"/>
                <a:cs typeface="Segoe UI" panose="020B0502040204020203" pitchFamily="34" charset="0"/>
              </a:rPr>
              <a:t>, em sua atuação, inclusive na seleção de candidatos para ocupar cargos públicos e, em contrapartida, na anulação do certame, </a:t>
            </a:r>
            <a:r>
              <a:rPr lang="pt-BR" b="1" spc="-10" dirty="0">
                <a:solidFill>
                  <a:schemeClr val="tx1"/>
                </a:solidFill>
                <a:latin typeface="Segoe UI" panose="020B0502040204020203" pitchFamily="34" charset="0"/>
                <a:cs typeface="Segoe UI" panose="020B0502040204020203" pitchFamily="34" charset="0"/>
              </a:rPr>
              <a:t>a observância de todo o “bloco de legalidade”, </a:t>
            </a:r>
            <a:r>
              <a:rPr lang="pt-BR" spc="-10" dirty="0">
                <a:solidFill>
                  <a:schemeClr val="tx1"/>
                </a:solidFill>
                <a:latin typeface="Segoe UI" panose="020B0502040204020203" pitchFamily="34" charset="0"/>
                <a:cs typeface="Segoe UI" panose="020B0502040204020203" pitchFamily="34" charset="0"/>
              </a:rPr>
              <a:t>constituído pelas regras e princípios gerais de direito implícitos e explícitos em nosso ordenamento jurídico [...] (STF - ARE 1041696-MG, j.27.04.2017).</a:t>
            </a:r>
          </a:p>
        </p:txBody>
      </p:sp>
    </p:spTree>
    <p:extLst>
      <p:ext uri="{BB962C8B-B14F-4D97-AF65-F5344CB8AC3E}">
        <p14:creationId xmlns:p14="http://schemas.microsoft.com/office/powerpoint/2010/main" val="19199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Princípio da Legalidade</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Legalidade e Finalidade</a:t>
            </a:r>
          </a:p>
          <a:p>
            <a:pPr algn="just"/>
            <a:endParaRPr lang="pt-BR" sz="1500" i="1" dirty="0">
              <a:solidFill>
                <a:schemeClr val="accent6"/>
              </a:solidFill>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510102" y="1700222"/>
            <a:ext cx="11503707" cy="1181093"/>
          </a:xfrm>
          <a:prstGeom prst="rect">
            <a:avLst/>
          </a:prstGeom>
        </p:spPr>
        <p:txBody>
          <a:bodyPr vert="horz" wrap="square" lIns="0" tIns="11430" rIns="0" bIns="0" rtlCol="0">
            <a:spAutoFit/>
          </a:bodyPr>
          <a:lstStyle/>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A	finalidade  da  atuação  administrativa relaciona-se  com  o  </a:t>
            </a:r>
            <a:r>
              <a:rPr lang="pt-BR" sz="1900" b="1" dirty="0">
                <a:latin typeface="Segoe UI" panose="020B0502040204020203" pitchFamily="34" charset="0"/>
                <a:cs typeface="Segoe UI" panose="020B0502040204020203" pitchFamily="34" charset="0"/>
              </a:rPr>
              <a:t>atendimento  ao interesse  público</a:t>
            </a:r>
          </a:p>
          <a:p>
            <a:pPr marL="650240" indent="-539115" algn="just">
              <a:lnSpc>
                <a:spcPct val="100000"/>
              </a:lnSpc>
              <a:spcBef>
                <a:spcPts val="5"/>
              </a:spcBef>
              <a:buClr>
                <a:srgbClr val="D15A3D"/>
              </a:buClr>
              <a:buFont typeface="Wingdings"/>
              <a:buChar char=""/>
              <a:tabLst>
                <a:tab pos="650240" algn="l"/>
                <a:tab pos="650875" algn="l"/>
              </a:tabLst>
            </a:pPr>
            <a:endParaRPr lang="pt-BR" sz="1900" b="1"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No âmbito dos atos administrativos, a finalidade está prevista na norma jurídica (juridicidade)</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F87AC2C1-D797-48E2-9C22-44A9E5F6AE33}"/>
              </a:ext>
            </a:extLst>
          </p:cNvPr>
          <p:cNvSpPr/>
          <p:nvPr/>
        </p:nvSpPr>
        <p:spPr>
          <a:xfrm>
            <a:off x="510101" y="2984208"/>
            <a:ext cx="11503706" cy="17284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b="1" spc="-5" dirty="0">
                <a:solidFill>
                  <a:schemeClr val="tx1"/>
                </a:solidFill>
                <a:latin typeface="Segoe UI" panose="020B0502040204020203" pitchFamily="34" charset="0"/>
                <a:cs typeface="Segoe UI" panose="020B0502040204020203" pitchFamily="34" charset="0"/>
              </a:rPr>
              <a:t>Lei Federal nº 4.717/1965:</a:t>
            </a:r>
          </a:p>
          <a:p>
            <a:pPr marL="12700" algn="just">
              <a:lnSpc>
                <a:spcPct val="100000"/>
              </a:lnSpc>
              <a:spcBef>
                <a:spcPts val="95"/>
              </a:spcBef>
            </a:pPr>
            <a:r>
              <a:rPr lang="pt-BR" spc="-5" dirty="0">
                <a:solidFill>
                  <a:schemeClr val="tx1"/>
                </a:solidFill>
                <a:latin typeface="Segoe UI" panose="020B0502040204020203" pitchFamily="34" charset="0"/>
                <a:cs typeface="Segoe UI" panose="020B0502040204020203" pitchFamily="34" charset="0"/>
              </a:rPr>
              <a:t>Art. 2º. (...)</a:t>
            </a:r>
          </a:p>
          <a:p>
            <a:pPr marL="12700" algn="just">
              <a:lnSpc>
                <a:spcPct val="100000"/>
              </a:lnSpc>
              <a:spcBef>
                <a:spcPts val="95"/>
              </a:spcBef>
            </a:pPr>
            <a:r>
              <a:rPr lang="pt-BR" spc="-5" dirty="0">
                <a:solidFill>
                  <a:schemeClr val="tx1"/>
                </a:solidFill>
                <a:latin typeface="Segoe UI" panose="020B0502040204020203" pitchFamily="34" charset="0"/>
                <a:cs typeface="Segoe UI" panose="020B0502040204020203" pitchFamily="34" charset="0"/>
              </a:rPr>
              <a:t>Parágrafo único: Para a conceituação dos casos de nulidade observar-se-ão as seguintes normas: (...)</a:t>
            </a:r>
          </a:p>
          <a:p>
            <a:pPr marL="12700" algn="just">
              <a:lnSpc>
                <a:spcPct val="100000"/>
              </a:lnSpc>
              <a:spcBef>
                <a:spcPts val="95"/>
              </a:spcBef>
            </a:pPr>
            <a:r>
              <a:rPr lang="pt-BR" spc="-5" dirty="0">
                <a:solidFill>
                  <a:schemeClr val="tx1"/>
                </a:solidFill>
                <a:latin typeface="Segoe UI" panose="020B0502040204020203" pitchFamily="34" charset="0"/>
                <a:cs typeface="Segoe UI" panose="020B0502040204020203" pitchFamily="34" charset="0"/>
              </a:rPr>
              <a:t>e) O desvio de finalidade se verifica quando o agente pratica o ato </a:t>
            </a:r>
            <a:r>
              <a:rPr lang="pt-BR" b="1" spc="-5" dirty="0">
                <a:solidFill>
                  <a:schemeClr val="tx1"/>
                </a:solidFill>
                <a:latin typeface="Segoe UI" panose="020B0502040204020203" pitchFamily="34" charset="0"/>
                <a:cs typeface="Segoe UI" panose="020B0502040204020203" pitchFamily="34" charset="0"/>
              </a:rPr>
              <a:t>visando a fim diverso daquele  previsto</a:t>
            </a:r>
            <a:r>
              <a:rPr lang="pt-BR" spc="-5" dirty="0">
                <a:solidFill>
                  <a:schemeClr val="tx1"/>
                </a:solidFill>
                <a:latin typeface="Segoe UI" panose="020B0502040204020203" pitchFamily="34" charset="0"/>
                <a:cs typeface="Segoe UI" panose="020B0502040204020203" pitchFamily="34" charset="0"/>
              </a:rPr>
              <a:t>, explícita ou implicitamente, na regra de competência. (...)</a:t>
            </a: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510101" y="4815571"/>
            <a:ext cx="11503706" cy="18454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pc="-10" dirty="0">
                <a:solidFill>
                  <a:schemeClr val="tx1"/>
                </a:solidFill>
                <a:latin typeface="Segoe UI" panose="020B0502040204020203" pitchFamily="34" charset="0"/>
                <a:cs typeface="Segoe UI" panose="020B0502040204020203" pitchFamily="34" charset="0"/>
              </a:rPr>
              <a:t>[...] 10. </a:t>
            </a:r>
            <a:r>
              <a:rPr lang="pt-BR" b="1" spc="-10" dirty="0">
                <a:solidFill>
                  <a:schemeClr val="tx1"/>
                </a:solidFill>
                <a:latin typeface="Segoe UI" panose="020B0502040204020203" pitchFamily="34" charset="0"/>
                <a:cs typeface="Segoe UI" panose="020B0502040204020203" pitchFamily="34" charset="0"/>
              </a:rPr>
              <a:t>Por presunção de validade</a:t>
            </a:r>
            <a:r>
              <a:rPr lang="pt-BR" spc="-10" dirty="0">
                <a:solidFill>
                  <a:schemeClr val="tx1"/>
                </a:solidFill>
                <a:latin typeface="Segoe UI" panose="020B0502040204020203" pitchFamily="34" charset="0"/>
                <a:cs typeface="Segoe UI" panose="020B0502040204020203" pitchFamily="34" charset="0"/>
              </a:rPr>
              <a:t>, entende-se aqui, pois, a ilação, elementar, precária e relativa, de cada ato da Administração Pública </a:t>
            </a:r>
            <a:r>
              <a:rPr lang="pt-BR" b="1" spc="-10" dirty="0">
                <a:solidFill>
                  <a:schemeClr val="tx1"/>
                </a:solidFill>
                <a:latin typeface="Segoe UI" panose="020B0502040204020203" pitchFamily="34" charset="0"/>
                <a:cs typeface="Segoe UI" panose="020B0502040204020203" pitchFamily="34" charset="0"/>
              </a:rPr>
              <a:t>ser conforme e compatível com o direito. </a:t>
            </a:r>
            <a:r>
              <a:rPr lang="pt-BR" spc="-10" dirty="0">
                <a:solidFill>
                  <a:schemeClr val="tx1"/>
                </a:solidFill>
                <a:latin typeface="Segoe UI" panose="020B0502040204020203" pitchFamily="34" charset="0"/>
                <a:cs typeface="Segoe UI" panose="020B0502040204020203" pitchFamily="34" charset="0"/>
              </a:rPr>
              <a:t>Esta presunção não se atém aos aspectos formais dos atos da Administração Pública, devendo ser considerada também quanto aos aspectos material e teleológico do comportamento. Estende-se ela, pois, a todos os elementos do ato da Administração Pública, forma e merecimento, </a:t>
            </a:r>
            <a:r>
              <a:rPr lang="pt-BR" b="1" spc="-10" dirty="0">
                <a:solidFill>
                  <a:schemeClr val="tx1"/>
                </a:solidFill>
                <a:latin typeface="Segoe UI" panose="020B0502040204020203" pitchFamily="34" charset="0"/>
                <a:cs typeface="Segoe UI" panose="020B0502040204020203" pitchFamily="34" charset="0"/>
              </a:rPr>
              <a:t>e a todos os elementos que lhe integram a essência como o perfeito atendimento do interesse público </a:t>
            </a:r>
            <a:r>
              <a:rPr lang="pt-BR" spc="-10" dirty="0">
                <a:solidFill>
                  <a:schemeClr val="tx1"/>
                </a:solidFill>
                <a:latin typeface="Segoe UI" panose="020B0502040204020203" pitchFamily="34" charset="0"/>
                <a:cs typeface="Segoe UI" panose="020B0502040204020203" pitchFamily="34" charset="0"/>
              </a:rPr>
              <a:t>[...] (STF – RCL 15625-DF, j. 11.11.2014)</a:t>
            </a:r>
          </a:p>
        </p:txBody>
      </p:sp>
    </p:spTree>
    <p:extLst>
      <p:ext uri="{BB962C8B-B14F-4D97-AF65-F5344CB8AC3E}">
        <p14:creationId xmlns:p14="http://schemas.microsoft.com/office/powerpoint/2010/main" val="271286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04: Princípio da Impessoalidade</a:t>
            </a:r>
          </a:p>
          <a:p>
            <a:pPr algn="just"/>
            <a:endParaRPr lang="pt-BR" sz="1500" i="1" dirty="0">
              <a:latin typeface="Segoe UI Semibold" panose="020B0702040204020203" pitchFamily="34" charset="0"/>
              <a:cs typeface="Segoe UI Semibold" panose="020B0702040204020203" pitchFamily="34" charset="0"/>
            </a:endParaRP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510101" y="4332850"/>
            <a:ext cx="11503706" cy="23282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700" b="1" spc="-10" dirty="0">
                <a:solidFill>
                  <a:schemeClr val="tx1"/>
                </a:solidFill>
                <a:latin typeface="Segoe UI" panose="020B0502040204020203" pitchFamily="34" charset="0"/>
                <a:cs typeface="Segoe UI" panose="020B0502040204020203" pitchFamily="34" charset="0"/>
              </a:rPr>
              <a:t>APLICAÇÃO CONCRETA:</a:t>
            </a:r>
          </a:p>
          <a:p>
            <a:pPr marL="12700" marR="5080" algn="just">
              <a:lnSpc>
                <a:spcPct val="99800"/>
              </a:lnSpc>
            </a:pPr>
            <a:endParaRPr lang="pt-BR" sz="1000" i="1" spc="-10"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AÇÃO DIRETA DE INCONSTITUCIONALIDADE. MEDIDA CAUTELAR. LEI 8.736/2009 DO ESTADO DA PARAÍBA QUE INSTITUI  PROGRAMA DE INCENTIVO AOS PILOTOS DE AUTOMOBILISMO. VIOLAÇÃO DO PRINCÍPIO DA IMPESSOALIDADE. MEDIDA CAUTELAR DEFERIDA.  </a:t>
            </a:r>
            <a:r>
              <a:rPr lang="pt-BR" sz="1700" b="1" spc="-10" dirty="0">
                <a:solidFill>
                  <a:schemeClr val="tx1"/>
                </a:solidFill>
                <a:latin typeface="Segoe UI" panose="020B0502040204020203" pitchFamily="34" charset="0"/>
                <a:cs typeface="Segoe UI" panose="020B0502040204020203" pitchFamily="34" charset="0"/>
              </a:rPr>
              <a:t>I - A Lei estadual 8.736/2009 singulariza de tal modo os beneficiários que apenas uma  única pessoa se beneficiaria com mais de 75% dos valores destinados ao programa de incentivo fiscal, o que  afronta, em tese, o princípio da impessoalidade.</a:t>
            </a:r>
          </a:p>
          <a:p>
            <a:pPr marL="12700" marR="5080" algn="just">
              <a:lnSpc>
                <a:spcPct val="99800"/>
              </a:lnSpc>
            </a:pPr>
            <a:r>
              <a:rPr lang="pt-BR" sz="1700" i="1" spc="-10" dirty="0">
                <a:solidFill>
                  <a:schemeClr val="tx1"/>
                </a:solidFill>
                <a:latin typeface="Segoe UI" panose="020B0502040204020203" pitchFamily="34" charset="0"/>
                <a:cs typeface="Segoe UI" panose="020B0502040204020203" pitchFamily="34" charset="0"/>
              </a:rPr>
              <a:t>(STF, </a:t>
            </a:r>
            <a:r>
              <a:rPr lang="pt-BR" sz="1700" i="1" spc="-10" dirty="0" err="1">
                <a:solidFill>
                  <a:schemeClr val="tx1"/>
                </a:solidFill>
                <a:latin typeface="Segoe UI" panose="020B0502040204020203" pitchFamily="34" charset="0"/>
                <a:cs typeface="Segoe UI" panose="020B0502040204020203" pitchFamily="34" charset="0"/>
              </a:rPr>
              <a:t>ADIn</a:t>
            </a:r>
            <a:r>
              <a:rPr lang="pt-BR" sz="1700" i="1" spc="-10" dirty="0">
                <a:solidFill>
                  <a:schemeClr val="tx1"/>
                </a:solidFill>
                <a:latin typeface="Segoe UI" panose="020B0502040204020203" pitchFamily="34" charset="0"/>
                <a:cs typeface="Segoe UI" panose="020B0502040204020203" pitchFamily="34" charset="0"/>
              </a:rPr>
              <a:t>-MC nº 4259/PB, rel. Min. Ricardo </a:t>
            </a:r>
            <a:r>
              <a:rPr lang="pt-BR" sz="1700" i="1" spc="-10" dirty="0" err="1">
                <a:solidFill>
                  <a:schemeClr val="tx1"/>
                </a:solidFill>
                <a:latin typeface="Segoe UI" panose="020B0502040204020203" pitchFamily="34" charset="0"/>
                <a:cs typeface="Segoe UI" panose="020B0502040204020203" pitchFamily="34" charset="0"/>
              </a:rPr>
              <a:t>Lewandowski</a:t>
            </a:r>
            <a:r>
              <a:rPr lang="pt-BR" sz="1700" i="1" spc="-10" dirty="0">
                <a:solidFill>
                  <a:schemeClr val="tx1"/>
                </a:solidFill>
                <a:latin typeface="Segoe UI" panose="020B0502040204020203" pitchFamily="34" charset="0"/>
                <a:cs typeface="Segoe UI" panose="020B0502040204020203" pitchFamily="34" charset="0"/>
              </a:rPr>
              <a:t>, DJU 19.08.2010)</a:t>
            </a:r>
          </a:p>
        </p:txBody>
      </p:sp>
      <p:sp>
        <p:nvSpPr>
          <p:cNvPr id="8" name="object 53">
            <a:extLst>
              <a:ext uri="{FF2B5EF4-FFF2-40B4-BE49-F238E27FC236}">
                <a16:creationId xmlns:a16="http://schemas.microsoft.com/office/drawing/2014/main" id="{BA3DDD69-C6BE-4E1B-9B4A-175D3DB8F4BD}"/>
              </a:ext>
            </a:extLst>
          </p:cNvPr>
          <p:cNvSpPr txBox="1"/>
          <p:nvPr/>
        </p:nvSpPr>
        <p:spPr>
          <a:xfrm>
            <a:off x="256743" y="955624"/>
            <a:ext cx="11757064" cy="3606115"/>
          </a:xfrm>
          <a:prstGeom prst="rect">
            <a:avLst/>
          </a:prstGeom>
        </p:spPr>
        <p:txBody>
          <a:bodyPr vert="horz" wrap="square" lIns="0" tIns="12700" rIns="0" bIns="0" rtlCol="0">
            <a:spAutoFit/>
          </a:bodyPr>
          <a:lstStyle/>
          <a:p>
            <a:pPr marL="299085" indent="-286385">
              <a:lnSpc>
                <a:spcPct val="100000"/>
              </a:lnSpc>
              <a:spcBef>
                <a:spcPts val="100"/>
              </a:spcBef>
              <a:buClr>
                <a:srgbClr val="CE5A3D"/>
              </a:buClr>
              <a:buFont typeface="Wingdings"/>
              <a:buChar char=""/>
              <a:tabLst>
                <a:tab pos="299720" algn="l"/>
              </a:tabLst>
            </a:pPr>
            <a:r>
              <a:rPr sz="1900" b="1" dirty="0">
                <a:latin typeface="Segoe UI" panose="020B0502040204020203" pitchFamily="34" charset="0"/>
                <a:cs typeface="Segoe UI" panose="020B0502040204020203" pitchFamily="34" charset="0"/>
              </a:rPr>
              <a:t>A </a:t>
            </a:r>
            <a:r>
              <a:rPr sz="1900" b="1" u="sng" spc="-10" dirty="0">
                <a:latin typeface="Segoe UI" panose="020B0502040204020203" pitchFamily="34" charset="0"/>
                <a:cs typeface="Segoe UI" panose="020B0502040204020203" pitchFamily="34" charset="0"/>
              </a:rPr>
              <a:t>diretriz </a:t>
            </a:r>
            <a:r>
              <a:rPr sz="1900" b="1" spc="-10" dirty="0">
                <a:latin typeface="Segoe UI" panose="020B0502040204020203" pitchFamily="34" charset="0"/>
                <a:cs typeface="Segoe UI" panose="020B0502040204020203" pitchFamily="34" charset="0"/>
              </a:rPr>
              <a:t>da </a:t>
            </a:r>
            <a:r>
              <a:rPr sz="1900" b="1" spc="-5" dirty="0">
                <a:latin typeface="Segoe UI" panose="020B0502040204020203" pitchFamily="34" charset="0"/>
                <a:cs typeface="Segoe UI" panose="020B0502040204020203" pitchFamily="34" charset="0"/>
              </a:rPr>
              <a:t>impessoalidade </a:t>
            </a:r>
            <a:r>
              <a:rPr sz="1900" b="1" spc="-10" dirty="0">
                <a:latin typeface="Segoe UI" panose="020B0502040204020203" pitchFamily="34" charset="0"/>
                <a:cs typeface="Segoe UI" panose="020B0502040204020203" pitchFamily="34" charset="0"/>
              </a:rPr>
              <a:t>na</a:t>
            </a:r>
            <a:r>
              <a:rPr sz="1900" b="1" spc="65" dirty="0">
                <a:latin typeface="Segoe UI" panose="020B0502040204020203" pitchFamily="34" charset="0"/>
                <a:cs typeface="Segoe UI" panose="020B0502040204020203" pitchFamily="34" charset="0"/>
              </a:rPr>
              <a:t> </a:t>
            </a:r>
            <a:r>
              <a:rPr sz="1900" b="1" spc="-5" dirty="0">
                <a:latin typeface="Segoe UI" panose="020B0502040204020203" pitchFamily="34" charset="0"/>
                <a:cs typeface="Segoe UI" panose="020B0502040204020203" pitchFamily="34" charset="0"/>
              </a:rPr>
              <a:t>Administração:</a:t>
            </a:r>
            <a:endParaRPr sz="1900" dirty="0">
              <a:latin typeface="Segoe UI" panose="020B0502040204020203" pitchFamily="34" charset="0"/>
              <a:cs typeface="Segoe UI" panose="020B0502040204020203" pitchFamily="34" charset="0"/>
            </a:endParaRPr>
          </a:p>
          <a:p>
            <a:pPr>
              <a:lnSpc>
                <a:spcPct val="100000"/>
              </a:lnSpc>
              <a:spcBef>
                <a:spcPts val="30"/>
              </a:spcBef>
              <a:buClr>
                <a:srgbClr val="CE5A3D"/>
              </a:buClr>
              <a:buFont typeface="Wingdings"/>
              <a:buChar char=""/>
            </a:pPr>
            <a:endParaRPr sz="1850" dirty="0">
              <a:latin typeface="Segoe UI" panose="020B0502040204020203" pitchFamily="34" charset="0"/>
              <a:cs typeface="Segoe UI" panose="020B0502040204020203" pitchFamily="34" charset="0"/>
            </a:endParaRPr>
          </a:p>
          <a:p>
            <a:pPr marL="637540" lvl="1" indent="-287020">
              <a:lnSpc>
                <a:spcPct val="100000"/>
              </a:lnSpc>
              <a:buClr>
                <a:srgbClr val="D15A3D"/>
              </a:buClr>
              <a:buFont typeface="Arial"/>
              <a:buChar char="•"/>
              <a:tabLst>
                <a:tab pos="636905" algn="l"/>
                <a:tab pos="637540" algn="l"/>
              </a:tabLst>
            </a:pPr>
            <a:r>
              <a:rPr sz="1900" spc="-5" dirty="0">
                <a:latin typeface="Segoe UI" panose="020B0502040204020203" pitchFamily="34" charset="0"/>
                <a:cs typeface="Segoe UI" panose="020B0502040204020203" pitchFamily="34" charset="0"/>
              </a:rPr>
              <a:t>Obstaculizar atuações não voltadas </a:t>
            </a:r>
            <a:r>
              <a:rPr sz="1900" dirty="0">
                <a:latin typeface="Segoe UI" panose="020B0502040204020203" pitchFamily="34" charset="0"/>
                <a:cs typeface="Segoe UI" panose="020B0502040204020203" pitchFamily="34" charset="0"/>
              </a:rPr>
              <a:t>à </a:t>
            </a:r>
            <a:r>
              <a:rPr sz="1900" spc="-5" dirty="0">
                <a:latin typeface="Segoe UI" panose="020B0502040204020203" pitchFamily="34" charset="0"/>
                <a:cs typeface="Segoe UI" panose="020B0502040204020203" pitchFamily="34" charset="0"/>
              </a:rPr>
              <a:t>finalidade pública definida </a:t>
            </a:r>
            <a:r>
              <a:rPr sz="1900" spc="-10" dirty="0">
                <a:latin typeface="Segoe UI" panose="020B0502040204020203" pitchFamily="34" charset="0"/>
                <a:cs typeface="Segoe UI" panose="020B0502040204020203" pitchFamily="34" charset="0"/>
              </a:rPr>
              <a:t>no</a:t>
            </a:r>
            <a:r>
              <a:rPr sz="1900" spc="100" dirty="0">
                <a:latin typeface="Segoe UI" panose="020B0502040204020203" pitchFamily="34" charset="0"/>
                <a:cs typeface="Segoe UI" panose="020B0502040204020203" pitchFamily="34" charset="0"/>
              </a:rPr>
              <a:t> </a:t>
            </a:r>
            <a:r>
              <a:rPr sz="1900" spc="-5" dirty="0">
                <a:latin typeface="Segoe UI" panose="020B0502040204020203" pitchFamily="34" charset="0"/>
                <a:cs typeface="Segoe UI" panose="020B0502040204020203" pitchFamily="34" charset="0"/>
              </a:rPr>
              <a:t>ordenamento.</a:t>
            </a:r>
            <a:endParaRPr sz="1900" dirty="0">
              <a:latin typeface="Segoe UI" panose="020B0502040204020203" pitchFamily="34" charset="0"/>
              <a:cs typeface="Segoe UI" panose="020B0502040204020203" pitchFamily="34" charset="0"/>
            </a:endParaRPr>
          </a:p>
          <a:p>
            <a:pPr marL="637540" marR="5080" lvl="1" indent="-287020">
              <a:lnSpc>
                <a:spcPct val="100000"/>
              </a:lnSpc>
              <a:spcBef>
                <a:spcPts val="595"/>
              </a:spcBef>
              <a:buClr>
                <a:srgbClr val="D15A3D"/>
              </a:buClr>
              <a:buFont typeface="Arial"/>
              <a:buChar char="•"/>
              <a:tabLst>
                <a:tab pos="636905" algn="l"/>
                <a:tab pos="637540" algn="l"/>
                <a:tab pos="1616075" algn="l"/>
                <a:tab pos="1917700" algn="l"/>
                <a:tab pos="2481580" algn="l"/>
                <a:tab pos="2923540" algn="l"/>
                <a:tab pos="4140200" algn="l"/>
                <a:tab pos="5938520" algn="l"/>
                <a:tab pos="6609715" algn="l"/>
                <a:tab pos="7994015" algn="l"/>
                <a:tab pos="9490710" algn="l"/>
              </a:tabLst>
            </a:pPr>
            <a:r>
              <a:rPr sz="1900" spc="-10" dirty="0">
                <a:latin typeface="Segoe UI" panose="020B0502040204020203" pitchFamily="34" charset="0"/>
                <a:cs typeface="Segoe UI" panose="020B0502040204020203" pitchFamily="34" charset="0"/>
              </a:rPr>
              <a:t>Af</a:t>
            </a:r>
            <a:r>
              <a:rPr sz="1900" dirty="0">
                <a:latin typeface="Segoe UI" panose="020B0502040204020203" pitchFamily="34" charset="0"/>
                <a:cs typeface="Segoe UI" panose="020B0502040204020203" pitchFamily="34" charset="0"/>
              </a:rPr>
              <a:t>as</a:t>
            </a:r>
            <a:r>
              <a:rPr sz="1900" spc="0" dirty="0">
                <a:latin typeface="Segoe UI" panose="020B0502040204020203" pitchFamily="34" charset="0"/>
                <a:cs typeface="Segoe UI" panose="020B0502040204020203" pitchFamily="34" charset="0"/>
              </a:rPr>
              <a:t>t</a:t>
            </a:r>
            <a:r>
              <a:rPr sz="1900" dirty="0">
                <a:latin typeface="Segoe UI" panose="020B0502040204020203" pitchFamily="34" charset="0"/>
                <a:cs typeface="Segoe UI" panose="020B0502040204020203" pitchFamily="34" charset="0"/>
              </a:rPr>
              <a:t>ar	o	</a:t>
            </a:r>
            <a:r>
              <a:rPr sz="1900" spc="-15" dirty="0">
                <a:latin typeface="Segoe UI" panose="020B0502040204020203" pitchFamily="34" charset="0"/>
                <a:cs typeface="Segoe UI" panose="020B0502040204020203" pitchFamily="34" charset="0"/>
              </a:rPr>
              <a:t>u</a:t>
            </a:r>
            <a:r>
              <a:rPr sz="1900" dirty="0">
                <a:latin typeface="Segoe UI" panose="020B0502040204020203" pitchFamily="34" charset="0"/>
                <a:cs typeface="Segoe UI" panose="020B0502040204020203" pitchFamily="34" charset="0"/>
              </a:rPr>
              <a:t>so	</a:t>
            </a:r>
            <a:r>
              <a:rPr sz="1900" spc="0" dirty="0">
                <a:latin typeface="Segoe UI" panose="020B0502040204020203" pitchFamily="34" charset="0"/>
                <a:cs typeface="Segoe UI" panose="020B0502040204020203" pitchFamily="34" charset="0"/>
              </a:rPr>
              <a:t>d</a:t>
            </a:r>
            <a:r>
              <a:rPr sz="1900" dirty="0">
                <a:latin typeface="Segoe UI" panose="020B0502040204020203" pitchFamily="34" charset="0"/>
                <a:cs typeface="Segoe UI" panose="020B0502040204020203" pitchFamily="34" charset="0"/>
              </a:rPr>
              <a:t>a	</a:t>
            </a:r>
            <a:r>
              <a:rPr sz="1900" spc="0" dirty="0">
                <a:latin typeface="Segoe UI" panose="020B0502040204020203" pitchFamily="34" charset="0"/>
                <a:cs typeface="Segoe UI" panose="020B0502040204020203" pitchFamily="34" charset="0"/>
              </a:rPr>
              <a:t>e</a:t>
            </a:r>
            <a:r>
              <a:rPr sz="1900" dirty="0">
                <a:latin typeface="Segoe UI" panose="020B0502040204020203" pitchFamily="34" charset="0"/>
                <a:cs typeface="Segoe UI" panose="020B0502040204020203" pitchFamily="34" charset="0"/>
              </a:rPr>
              <a:t>s</a:t>
            </a:r>
            <a:r>
              <a:rPr sz="1900" spc="0" dirty="0">
                <a:latin typeface="Segoe UI" panose="020B0502040204020203" pitchFamily="34" charset="0"/>
                <a:cs typeface="Segoe UI" panose="020B0502040204020203" pitchFamily="34" charset="0"/>
              </a:rPr>
              <a:t>t</a:t>
            </a:r>
            <a:r>
              <a:rPr sz="1900" dirty="0">
                <a:latin typeface="Segoe UI" panose="020B0502040204020203" pitchFamily="34" charset="0"/>
                <a:cs typeface="Segoe UI" panose="020B0502040204020203" pitchFamily="34" charset="0"/>
              </a:rPr>
              <a:t>r</a:t>
            </a:r>
            <a:r>
              <a:rPr sz="1900" spc="-15" dirty="0">
                <a:latin typeface="Segoe UI" panose="020B0502040204020203" pitchFamily="34" charset="0"/>
                <a:cs typeface="Segoe UI" panose="020B0502040204020203" pitchFamily="34" charset="0"/>
              </a:rPr>
              <a:t>u</a:t>
            </a:r>
            <a:r>
              <a:rPr sz="1900" spc="0" dirty="0">
                <a:latin typeface="Segoe UI" panose="020B0502040204020203" pitchFamily="34" charset="0"/>
                <a:cs typeface="Segoe UI" panose="020B0502040204020203" pitchFamily="34" charset="0"/>
              </a:rPr>
              <a:t>t</a:t>
            </a:r>
            <a:r>
              <a:rPr sz="1900" spc="-15" dirty="0">
                <a:latin typeface="Segoe UI" panose="020B0502040204020203" pitchFamily="34" charset="0"/>
                <a:cs typeface="Segoe UI" panose="020B0502040204020203" pitchFamily="34" charset="0"/>
              </a:rPr>
              <a:t>u</a:t>
            </a:r>
            <a:r>
              <a:rPr sz="1900" spc="-25" dirty="0">
                <a:latin typeface="Segoe UI" panose="020B0502040204020203" pitchFamily="34" charset="0"/>
                <a:cs typeface="Segoe UI" panose="020B0502040204020203" pitchFamily="34" charset="0"/>
              </a:rPr>
              <a:t>r</a:t>
            </a:r>
            <a:r>
              <a:rPr sz="1900" dirty="0">
                <a:latin typeface="Segoe UI" panose="020B0502040204020203" pitchFamily="34" charset="0"/>
                <a:cs typeface="Segoe UI" panose="020B0502040204020203" pitchFamily="34" charset="0"/>
              </a:rPr>
              <a:t>a	adm</a:t>
            </a:r>
            <a:r>
              <a:rPr sz="1900" spc="0" dirty="0">
                <a:latin typeface="Segoe UI" panose="020B0502040204020203" pitchFamily="34" charset="0"/>
                <a:cs typeface="Segoe UI" panose="020B0502040204020203" pitchFamily="34" charset="0"/>
              </a:rPr>
              <a:t>i</a:t>
            </a:r>
            <a:r>
              <a:rPr sz="1900" spc="-15" dirty="0">
                <a:latin typeface="Segoe UI" panose="020B0502040204020203" pitchFamily="34" charset="0"/>
                <a:cs typeface="Segoe UI" panose="020B0502040204020203" pitchFamily="34" charset="0"/>
              </a:rPr>
              <a:t>n</a:t>
            </a:r>
            <a:r>
              <a:rPr sz="1900" spc="0" dirty="0">
                <a:latin typeface="Segoe UI" panose="020B0502040204020203" pitchFamily="34" charset="0"/>
                <a:cs typeface="Segoe UI" panose="020B0502040204020203" pitchFamily="34" charset="0"/>
              </a:rPr>
              <a:t>i</a:t>
            </a:r>
            <a:r>
              <a:rPr sz="1900" dirty="0">
                <a:latin typeface="Segoe UI" panose="020B0502040204020203" pitchFamily="34" charset="0"/>
                <a:cs typeface="Segoe UI" panose="020B0502040204020203" pitchFamily="34" charset="0"/>
              </a:rPr>
              <a:t>s</a:t>
            </a:r>
            <a:r>
              <a:rPr sz="1900" spc="0" dirty="0">
                <a:latin typeface="Segoe UI" panose="020B0502040204020203" pitchFamily="34" charset="0"/>
                <a:cs typeface="Segoe UI" panose="020B0502040204020203" pitchFamily="34" charset="0"/>
              </a:rPr>
              <a:t>t</a:t>
            </a:r>
            <a:r>
              <a:rPr sz="1900" spc="-50" dirty="0">
                <a:latin typeface="Segoe UI" panose="020B0502040204020203" pitchFamily="34" charset="0"/>
                <a:cs typeface="Segoe UI" panose="020B0502040204020203" pitchFamily="34" charset="0"/>
              </a:rPr>
              <a:t>r</a:t>
            </a:r>
            <a:r>
              <a:rPr sz="1900" dirty="0">
                <a:latin typeface="Segoe UI" panose="020B0502040204020203" pitchFamily="34" charset="0"/>
                <a:cs typeface="Segoe UI" panose="020B0502040204020203" pitchFamily="34" charset="0"/>
              </a:rPr>
              <a:t>a</a:t>
            </a:r>
            <a:r>
              <a:rPr sz="1900" spc="0" dirty="0">
                <a:latin typeface="Segoe UI" panose="020B0502040204020203" pitchFamily="34" charset="0"/>
                <a:cs typeface="Segoe UI" panose="020B0502040204020203" pitchFamily="34" charset="0"/>
              </a:rPr>
              <a:t>ti</a:t>
            </a:r>
            <a:r>
              <a:rPr sz="1900" spc="-35" dirty="0">
                <a:latin typeface="Segoe UI" panose="020B0502040204020203" pitchFamily="34" charset="0"/>
                <a:cs typeface="Segoe UI" panose="020B0502040204020203" pitchFamily="34" charset="0"/>
              </a:rPr>
              <a:t>v</a:t>
            </a:r>
            <a:r>
              <a:rPr sz="1900" dirty="0">
                <a:latin typeface="Segoe UI" panose="020B0502040204020203" pitchFamily="34" charset="0"/>
                <a:cs typeface="Segoe UI" panose="020B0502040204020203" pitchFamily="34" charset="0"/>
              </a:rPr>
              <a:t>a	</a:t>
            </a:r>
            <a:r>
              <a:rPr sz="1900" spc="0" dirty="0">
                <a:latin typeface="Segoe UI" panose="020B0502040204020203" pitchFamily="34" charset="0"/>
                <a:cs typeface="Segoe UI" panose="020B0502040204020203" pitchFamily="34" charset="0"/>
              </a:rPr>
              <a:t>p</a:t>
            </a:r>
            <a:r>
              <a:rPr sz="1900" spc="-25" dirty="0">
                <a:latin typeface="Segoe UI" panose="020B0502040204020203" pitchFamily="34" charset="0"/>
                <a:cs typeface="Segoe UI" panose="020B0502040204020203" pitchFamily="34" charset="0"/>
              </a:rPr>
              <a:t>ar</a:t>
            </a:r>
            <a:r>
              <a:rPr sz="1900" dirty="0">
                <a:latin typeface="Segoe UI" panose="020B0502040204020203" pitchFamily="34" charset="0"/>
                <a:cs typeface="Segoe UI" panose="020B0502040204020203" pitchFamily="34" charset="0"/>
              </a:rPr>
              <a:t>a	</a:t>
            </a:r>
            <a:r>
              <a:rPr sz="1900" spc="-10" dirty="0">
                <a:latin typeface="Segoe UI" panose="020B0502040204020203" pitchFamily="34" charset="0"/>
                <a:cs typeface="Segoe UI" panose="020B0502040204020203" pitchFamily="34" charset="0"/>
              </a:rPr>
              <a:t>v</a:t>
            </a:r>
            <a:r>
              <a:rPr sz="1900" spc="0" dirty="0">
                <a:latin typeface="Segoe UI" panose="020B0502040204020203" pitchFamily="34" charset="0"/>
                <a:cs typeface="Segoe UI" panose="020B0502040204020203" pitchFamily="34" charset="0"/>
              </a:rPr>
              <a:t>i</a:t>
            </a:r>
            <a:r>
              <a:rPr sz="1900" spc="-15" dirty="0">
                <a:latin typeface="Segoe UI" panose="020B0502040204020203" pitchFamily="34" charset="0"/>
                <a:cs typeface="Segoe UI" panose="020B0502040204020203" pitchFamily="34" charset="0"/>
              </a:rPr>
              <a:t>n</a:t>
            </a:r>
            <a:r>
              <a:rPr sz="1900" spc="0" dirty="0">
                <a:latin typeface="Segoe UI" panose="020B0502040204020203" pitchFamily="34" charset="0"/>
                <a:cs typeface="Segoe UI" panose="020B0502040204020203" pitchFamily="34" charset="0"/>
              </a:rPr>
              <a:t>g</a:t>
            </a:r>
            <a:r>
              <a:rPr sz="1900" dirty="0">
                <a:latin typeface="Segoe UI" panose="020B0502040204020203" pitchFamily="34" charset="0"/>
                <a:cs typeface="Segoe UI" panose="020B0502040204020203" pitchFamily="34" charset="0"/>
              </a:rPr>
              <a:t>a</a:t>
            </a:r>
            <a:r>
              <a:rPr sz="1900" spc="-15" dirty="0">
                <a:latin typeface="Segoe UI" panose="020B0502040204020203" pitchFamily="34" charset="0"/>
                <a:cs typeface="Segoe UI" panose="020B0502040204020203" pitchFamily="34" charset="0"/>
              </a:rPr>
              <a:t>n</a:t>
            </a:r>
            <a:r>
              <a:rPr sz="1900" dirty="0">
                <a:latin typeface="Segoe UI" panose="020B0502040204020203" pitchFamily="34" charset="0"/>
                <a:cs typeface="Segoe UI" panose="020B0502040204020203" pitchFamily="34" charset="0"/>
              </a:rPr>
              <a:t>ça</a:t>
            </a:r>
            <a:r>
              <a:rPr sz="1900" spc="-10" dirty="0">
                <a:latin typeface="Segoe UI" panose="020B0502040204020203" pitchFamily="34" charset="0"/>
                <a:cs typeface="Segoe UI" panose="020B0502040204020203" pitchFamily="34" charset="0"/>
              </a:rPr>
              <a:t>s</a:t>
            </a:r>
            <a:r>
              <a:rPr sz="1900" dirty="0">
                <a:latin typeface="Segoe UI" panose="020B0502040204020203" pitchFamily="34" charset="0"/>
                <a:cs typeface="Segoe UI" panose="020B0502040204020203" pitchFamily="34" charset="0"/>
              </a:rPr>
              <a:t>,	r</a:t>
            </a:r>
            <a:r>
              <a:rPr sz="1900" spc="0" dirty="0">
                <a:latin typeface="Segoe UI" panose="020B0502040204020203" pitchFamily="34" charset="0"/>
                <a:cs typeface="Segoe UI" panose="020B0502040204020203" pitchFamily="34" charset="0"/>
              </a:rPr>
              <a:t>ep</a:t>
            </a:r>
            <a:r>
              <a:rPr sz="1900" dirty="0">
                <a:latin typeface="Segoe UI" panose="020B0502040204020203" pitchFamily="34" charset="0"/>
                <a:cs typeface="Segoe UI" panose="020B0502040204020203" pitchFamily="34" charset="0"/>
              </a:rPr>
              <a:t>r</a:t>
            </a:r>
            <a:r>
              <a:rPr sz="1900" spc="0" dirty="0">
                <a:latin typeface="Segoe UI" panose="020B0502040204020203" pitchFamily="34" charset="0"/>
                <a:cs typeface="Segoe UI" panose="020B0502040204020203" pitchFamily="34" charset="0"/>
              </a:rPr>
              <a:t>e</a:t>
            </a:r>
            <a:r>
              <a:rPr sz="1900" dirty="0">
                <a:latin typeface="Segoe UI" panose="020B0502040204020203" pitchFamily="34" charset="0"/>
                <a:cs typeface="Segoe UI" panose="020B0502040204020203" pitchFamily="34" charset="0"/>
              </a:rPr>
              <a:t>sá</a:t>
            </a:r>
            <a:r>
              <a:rPr sz="1900" spc="0" dirty="0">
                <a:latin typeface="Segoe UI" panose="020B0502040204020203" pitchFamily="34" charset="0"/>
                <a:cs typeface="Segoe UI" panose="020B0502040204020203" pitchFamily="34" charset="0"/>
              </a:rPr>
              <a:t>li</a:t>
            </a:r>
            <a:r>
              <a:rPr sz="1900" dirty="0">
                <a:latin typeface="Segoe UI" panose="020B0502040204020203" pitchFamily="34" charset="0"/>
                <a:cs typeface="Segoe UI" panose="020B0502040204020203" pitchFamily="34" charset="0"/>
              </a:rPr>
              <a:t>as,	</a:t>
            </a:r>
            <a:r>
              <a:rPr sz="1900" spc="-15" dirty="0">
                <a:latin typeface="Segoe UI" panose="020B0502040204020203" pitchFamily="34" charset="0"/>
                <a:cs typeface="Segoe UI" panose="020B0502040204020203" pitchFamily="34" charset="0"/>
              </a:rPr>
              <a:t>n</a:t>
            </a:r>
            <a:r>
              <a:rPr sz="1900" spc="0" dirty="0">
                <a:latin typeface="Segoe UI" panose="020B0502040204020203" pitchFamily="34" charset="0"/>
                <a:cs typeface="Segoe UI" panose="020B0502040204020203" pitchFamily="34" charset="0"/>
              </a:rPr>
              <a:t>epoti</a:t>
            </a:r>
            <a:r>
              <a:rPr sz="1900" dirty="0">
                <a:latin typeface="Segoe UI" panose="020B0502040204020203" pitchFamily="34" charset="0"/>
                <a:cs typeface="Segoe UI" panose="020B0502040204020203" pitchFamily="34" charset="0"/>
              </a:rPr>
              <a:t>s</a:t>
            </a:r>
            <a:r>
              <a:rPr sz="1900" spc="-30" dirty="0">
                <a:latin typeface="Segoe UI" panose="020B0502040204020203" pitchFamily="34" charset="0"/>
                <a:cs typeface="Segoe UI" panose="020B0502040204020203" pitchFamily="34" charset="0"/>
              </a:rPr>
              <a:t>m</a:t>
            </a:r>
            <a:r>
              <a:rPr sz="1900" spc="-15" dirty="0">
                <a:latin typeface="Segoe UI" panose="020B0502040204020203" pitchFamily="34" charset="0"/>
                <a:cs typeface="Segoe UI" panose="020B0502040204020203" pitchFamily="34" charset="0"/>
              </a:rPr>
              <a:t>o</a:t>
            </a:r>
            <a:r>
              <a:rPr sz="1900" dirty="0">
                <a:latin typeface="Segoe UI" panose="020B0502040204020203" pitchFamily="34" charset="0"/>
                <a:cs typeface="Segoe UI" panose="020B0502040204020203" pitchFamily="34" charset="0"/>
              </a:rPr>
              <a:t>,  </a:t>
            </a:r>
            <a:r>
              <a:rPr sz="1900" spc="-10" dirty="0">
                <a:latin typeface="Segoe UI" panose="020B0502040204020203" pitchFamily="34" charset="0"/>
                <a:cs typeface="Segoe UI" panose="020B0502040204020203" pitchFamily="34" charset="0"/>
              </a:rPr>
              <a:t>favorecimentos, </a:t>
            </a:r>
            <a:r>
              <a:rPr sz="1900" dirty="0">
                <a:latin typeface="Segoe UI" panose="020B0502040204020203" pitchFamily="34" charset="0"/>
                <a:cs typeface="Segoe UI" panose="020B0502040204020203" pitchFamily="34" charset="0"/>
              </a:rPr>
              <a:t>etc.</a:t>
            </a:r>
            <a:endParaRPr lang="pt-BR" sz="1900" dirty="0">
              <a:latin typeface="Segoe UI" panose="020B0502040204020203" pitchFamily="34" charset="0"/>
              <a:cs typeface="Segoe UI" panose="020B0502040204020203" pitchFamily="34" charset="0"/>
            </a:endParaRPr>
          </a:p>
          <a:p>
            <a:pPr marL="350520" marR="5080" lvl="1">
              <a:lnSpc>
                <a:spcPct val="100000"/>
              </a:lnSpc>
              <a:spcBef>
                <a:spcPts val="595"/>
              </a:spcBef>
              <a:buClr>
                <a:srgbClr val="D15A3D"/>
              </a:buClr>
              <a:tabLst>
                <a:tab pos="636905" algn="l"/>
                <a:tab pos="637540" algn="l"/>
                <a:tab pos="1616075" algn="l"/>
                <a:tab pos="1917700" algn="l"/>
                <a:tab pos="2481580" algn="l"/>
                <a:tab pos="2923540" algn="l"/>
                <a:tab pos="4140200" algn="l"/>
                <a:tab pos="5938520" algn="l"/>
                <a:tab pos="6609715" algn="l"/>
                <a:tab pos="7994015" algn="l"/>
                <a:tab pos="9490710" algn="l"/>
              </a:tabLst>
            </a:pPr>
            <a:endParaRPr lang="pt-BR" sz="500" dirty="0">
              <a:latin typeface="Segoe UI" panose="020B0502040204020203" pitchFamily="34" charset="0"/>
              <a:cs typeface="Segoe UI" panose="020B0502040204020203" pitchFamily="34" charset="0"/>
            </a:endParaRPr>
          </a:p>
          <a:p>
            <a:pPr marL="285750" marR="5080" lvl="1" indent="-285750">
              <a:lnSpc>
                <a:spcPct val="100000"/>
              </a:lnSpc>
              <a:spcBef>
                <a:spcPts val="595"/>
              </a:spcBef>
              <a:buClr>
                <a:srgbClr val="D15A3D"/>
              </a:buClr>
              <a:buFont typeface="Wingdings" panose="05000000000000000000" pitchFamily="2" charset="2"/>
              <a:buChar char="Ø"/>
              <a:tabLst>
                <a:tab pos="1616075" algn="l"/>
                <a:tab pos="1917700" algn="l"/>
                <a:tab pos="2481263" algn="l"/>
                <a:tab pos="2922588" algn="l"/>
                <a:tab pos="4140200" algn="l"/>
                <a:tab pos="5937250" algn="l"/>
                <a:tab pos="6608763" algn="l"/>
                <a:tab pos="7993063" algn="l"/>
                <a:tab pos="9490075" algn="l"/>
              </a:tabLst>
            </a:pPr>
            <a:r>
              <a:rPr lang="pt-BR" sz="1900" b="1" dirty="0">
                <a:latin typeface="Segoe UI" panose="020B0502040204020203" pitchFamily="34" charset="0"/>
                <a:cs typeface="Segoe UI" panose="020B0502040204020203" pitchFamily="34" charset="0"/>
              </a:rPr>
              <a:t>Concretização positiva – exemplos:</a:t>
            </a:r>
          </a:p>
          <a:p>
            <a:pPr marL="633413" marR="5080" lvl="1" indent="-285750">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dirty="0">
                <a:latin typeface="Segoe UI" panose="020B0502040204020203" pitchFamily="34" charset="0"/>
                <a:cs typeface="Segoe UI" panose="020B0502040204020203" pitchFamily="34" charset="0"/>
              </a:rPr>
              <a:t>Processos Licitatórios com regras objetivas (art. 37, inciso XXI da Constituição Federal)</a:t>
            </a:r>
          </a:p>
          <a:p>
            <a:pPr marL="633413" marR="5080" lvl="1" indent="-285750">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dirty="0">
                <a:latin typeface="Segoe UI" panose="020B0502040204020203" pitchFamily="34" charset="0"/>
                <a:cs typeface="Segoe UI" panose="020B0502040204020203" pitchFamily="34" charset="0"/>
              </a:rPr>
              <a:t>Concursos Públicos para seleção de pessoal (art. 37, inciso II da Constituição Federal)</a:t>
            </a:r>
          </a:p>
          <a:p>
            <a:pPr marL="633413" marR="5080" lvl="1" indent="-285750">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b="1" dirty="0">
                <a:latin typeface="Segoe UI" panose="020B0502040204020203" pitchFamily="34" charset="0"/>
                <a:cs typeface="Segoe UI" panose="020B0502040204020203" pitchFamily="34" charset="0"/>
              </a:rPr>
              <a:t>Regras Objetivas </a:t>
            </a:r>
            <a:r>
              <a:rPr lang="pt-BR" sz="1900" dirty="0">
                <a:latin typeface="Segoe UI" panose="020B0502040204020203" pitchFamily="34" charset="0"/>
                <a:cs typeface="Segoe UI" panose="020B0502040204020203" pitchFamily="34" charset="0"/>
              </a:rPr>
              <a:t>para o exercício do poder de polícia administrativa de forma geral.</a:t>
            </a:r>
          </a:p>
          <a:p>
            <a:pPr marL="637540" marR="5080" lvl="1" indent="-287020">
              <a:lnSpc>
                <a:spcPct val="100000"/>
              </a:lnSpc>
              <a:spcBef>
                <a:spcPts val="595"/>
              </a:spcBef>
              <a:buClr>
                <a:srgbClr val="D15A3D"/>
              </a:buClr>
              <a:buFont typeface="Arial"/>
              <a:buChar char="•"/>
              <a:tabLst>
                <a:tab pos="636905" algn="l"/>
                <a:tab pos="637540" algn="l"/>
                <a:tab pos="1616075" algn="l"/>
                <a:tab pos="1917700" algn="l"/>
                <a:tab pos="2481580" algn="l"/>
                <a:tab pos="2923540" algn="l"/>
                <a:tab pos="4140200" algn="l"/>
                <a:tab pos="5938520" algn="l"/>
                <a:tab pos="6609715" algn="l"/>
                <a:tab pos="7994015" algn="l"/>
                <a:tab pos="9490710" algn="l"/>
              </a:tabLst>
            </a:pPr>
            <a:endParaRPr lang="pt-B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3171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Princípio da Publicidade</a:t>
            </a:r>
          </a:p>
          <a:p>
            <a:pPr algn="just"/>
            <a:endParaRPr lang="pt-BR" sz="1500" i="1" dirty="0">
              <a:latin typeface="Segoe UI Semibold" panose="020B0702040204020203" pitchFamily="34" charset="0"/>
              <a:cs typeface="Segoe UI Semibold" panose="020B0702040204020203" pitchFamily="34" charset="0"/>
            </a:endParaRP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510101" y="4332850"/>
            <a:ext cx="11503706" cy="211015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700" b="1" spc="-10" dirty="0">
                <a:solidFill>
                  <a:schemeClr val="tx1"/>
                </a:solidFill>
                <a:latin typeface="Segoe UI" panose="020B0502040204020203" pitchFamily="34" charset="0"/>
                <a:cs typeface="Segoe UI" panose="020B0502040204020203" pitchFamily="34" charset="0"/>
              </a:rPr>
              <a:t>EMENTA:</a:t>
            </a:r>
            <a:r>
              <a:rPr lang="pt-BR" sz="1700" spc="-10" dirty="0">
                <a:solidFill>
                  <a:schemeClr val="tx1"/>
                </a:solidFill>
                <a:latin typeface="Segoe UI" panose="020B0502040204020203" pitchFamily="34" charset="0"/>
                <a:cs typeface="Segoe UI" panose="020B0502040204020203" pitchFamily="34" charset="0"/>
              </a:rPr>
              <a:t> DIREITO CONSTITUCIONAL. DIREITO TRIBUTÁRIO. HABEAS DATA. [...]</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9. </a:t>
            </a:r>
            <a:r>
              <a:rPr lang="pt-BR" sz="1700" i="1" spc="-10" dirty="0">
                <a:solidFill>
                  <a:schemeClr val="tx1"/>
                </a:solidFill>
                <a:latin typeface="Segoe UI" panose="020B0502040204020203" pitchFamily="34" charset="0"/>
                <a:cs typeface="Segoe UI" panose="020B0502040204020203" pitchFamily="34" charset="0"/>
              </a:rPr>
              <a:t>In </a:t>
            </a:r>
            <a:r>
              <a:rPr lang="pt-BR" sz="1700" i="1" spc="-10" dirty="0" err="1">
                <a:solidFill>
                  <a:schemeClr val="tx1"/>
                </a:solidFill>
                <a:latin typeface="Segoe UI" panose="020B0502040204020203" pitchFamily="34" charset="0"/>
                <a:cs typeface="Segoe UI" panose="020B0502040204020203" pitchFamily="34" charset="0"/>
              </a:rPr>
              <a:t>casu</a:t>
            </a:r>
            <a:r>
              <a:rPr lang="pt-BR" sz="1700" i="1" spc="-10" dirty="0">
                <a:solidFill>
                  <a:schemeClr val="tx1"/>
                </a:solidFill>
                <a:latin typeface="Segoe UI" panose="020B0502040204020203" pitchFamily="34" charset="0"/>
                <a:cs typeface="Segoe UI" panose="020B0502040204020203" pitchFamily="34" charset="0"/>
              </a:rPr>
              <a:t>,</a:t>
            </a:r>
            <a:r>
              <a:rPr lang="pt-BR" sz="1700" spc="-10" dirty="0">
                <a:solidFill>
                  <a:schemeClr val="tx1"/>
                </a:solidFill>
                <a:latin typeface="Segoe UI" panose="020B0502040204020203" pitchFamily="34" charset="0"/>
                <a:cs typeface="Segoe UI" panose="020B0502040204020203" pitchFamily="34" charset="0"/>
              </a:rPr>
              <a:t> o recorrente requereu à Secretaria da Receita Federal do Brasil, os extratos atinentes às anotações constantes do sistema de conta corrente de pessoa jurídica – SINCOR, o sistema conta corrente de pessoa jurídica – CONTACORPJ, como de quaisquer dos sistemas informatizados de apoio à arrecadação federal, no que tange os pagamentos de tributos federais, informações que não estão acobertadas pelo sigilo legal ou constitucional, posto que requerida pelo próprio contribuinte, sobre dados próprios.  (STF RE 673707-MG j. 17.06.2015)</a:t>
            </a:r>
          </a:p>
        </p:txBody>
      </p:sp>
      <p:sp>
        <p:nvSpPr>
          <p:cNvPr id="8" name="object 53">
            <a:extLst>
              <a:ext uri="{FF2B5EF4-FFF2-40B4-BE49-F238E27FC236}">
                <a16:creationId xmlns:a16="http://schemas.microsoft.com/office/drawing/2014/main" id="{BA3DDD69-C6BE-4E1B-9B4A-175D3DB8F4BD}"/>
              </a:ext>
            </a:extLst>
          </p:cNvPr>
          <p:cNvSpPr txBox="1"/>
          <p:nvPr/>
        </p:nvSpPr>
        <p:spPr>
          <a:xfrm>
            <a:off x="256743" y="955624"/>
            <a:ext cx="10781030" cy="3398366"/>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sz="1900" b="1" dirty="0">
                <a:latin typeface="Segoe UI" panose="020B0502040204020203" pitchFamily="34" charset="0"/>
                <a:cs typeface="Segoe UI" panose="020B0502040204020203" pitchFamily="34" charset="0"/>
              </a:rPr>
              <a:t>A diretriz da transparência da Administração </a:t>
            </a:r>
            <a:r>
              <a:rPr lang="pt-BR" sz="1900" dirty="0">
                <a:latin typeface="Wingdings"/>
                <a:cs typeface="Wingdings"/>
              </a:rPr>
              <a:t></a:t>
            </a:r>
            <a:r>
              <a:rPr lang="pt-BR" sz="1900" b="1" dirty="0">
                <a:latin typeface="Segoe UI" panose="020B0502040204020203" pitchFamily="34" charset="0"/>
                <a:cs typeface="Segoe UI" panose="020B0502040204020203" pitchFamily="34" charset="0"/>
              </a:rPr>
              <a:t> art. 5º, caput da CF/88</a:t>
            </a:r>
          </a:p>
          <a:p>
            <a:pPr algn="just">
              <a:lnSpc>
                <a:spcPct val="100000"/>
              </a:lnSpc>
              <a:spcBef>
                <a:spcPts val="30"/>
              </a:spcBef>
              <a:buClr>
                <a:srgbClr val="CE5A3D"/>
              </a:buClr>
              <a:buFont typeface="Wingdings"/>
              <a:buChar char=""/>
            </a:pPr>
            <a:endParaRPr sz="1900" dirty="0">
              <a:latin typeface="Segoe UI" panose="020B0502040204020203" pitchFamily="34" charset="0"/>
              <a:cs typeface="Segoe UI" panose="020B0502040204020203" pitchFamily="34" charset="0"/>
            </a:endParaRPr>
          </a:p>
          <a:p>
            <a:pPr marL="637540" lvl="1" indent="-287020" algn="just">
              <a:lnSpc>
                <a:spcPct val="100000"/>
              </a:lnSpc>
              <a:buClr>
                <a:srgbClr val="D15A3D"/>
              </a:buClr>
              <a:buFont typeface="Arial"/>
              <a:buChar char="•"/>
              <a:tabLst>
                <a:tab pos="636905" algn="l"/>
                <a:tab pos="637540" algn="l"/>
              </a:tabLst>
            </a:pPr>
            <a:r>
              <a:rPr lang="pt-BR" sz="1900" spc="-5" dirty="0">
                <a:latin typeface="Segoe UI" panose="020B0502040204020203" pitchFamily="34" charset="0"/>
                <a:cs typeface="Segoe UI" panose="020B0502040204020203" pitchFamily="34" charset="0"/>
              </a:rPr>
              <a:t>Corolário do princípio democrático – repúdio à atuação sigilosa do Estado (sigilo é exceção)</a:t>
            </a:r>
          </a:p>
          <a:p>
            <a:pPr marL="637540" lvl="1" indent="-287020" algn="just">
              <a:lnSpc>
                <a:spcPct val="100000"/>
              </a:lnSpc>
              <a:buClr>
                <a:srgbClr val="D15A3D"/>
              </a:buClr>
              <a:buFont typeface="Arial"/>
              <a:buChar char="•"/>
              <a:tabLst>
                <a:tab pos="636905" algn="l"/>
                <a:tab pos="637540" algn="l"/>
              </a:tabLst>
            </a:pPr>
            <a:endParaRPr lang="pt-BR" sz="500" spc="-5" dirty="0">
              <a:latin typeface="Segoe UI" panose="020B0502040204020203" pitchFamily="34" charset="0"/>
              <a:cs typeface="Segoe UI" panose="020B0502040204020203" pitchFamily="34" charset="0"/>
            </a:endParaRPr>
          </a:p>
          <a:p>
            <a:pPr marL="637540" lvl="1" indent="-287020" algn="just">
              <a:lnSpc>
                <a:spcPct val="100000"/>
              </a:lnSpc>
              <a:buClr>
                <a:srgbClr val="D15A3D"/>
              </a:buClr>
              <a:buFont typeface="Arial"/>
              <a:buChar char="•"/>
              <a:tabLst>
                <a:tab pos="636905" algn="l"/>
                <a:tab pos="637540" algn="l"/>
              </a:tabLst>
            </a:pPr>
            <a:r>
              <a:rPr lang="pt-BR" sz="1900" spc="-5" dirty="0">
                <a:latin typeface="Segoe UI" panose="020B0502040204020203" pitchFamily="34" charset="0"/>
                <a:cs typeface="Segoe UI" panose="020B0502040204020203" pitchFamily="34" charset="0"/>
              </a:rPr>
              <a:t>Dever de transparência e viabilização do controle social</a:t>
            </a:r>
          </a:p>
          <a:p>
            <a:pPr marL="350520" lvl="1" algn="just">
              <a:lnSpc>
                <a:spcPct val="100000"/>
              </a:lnSpc>
              <a:buClr>
                <a:srgbClr val="D15A3D"/>
              </a:buClr>
              <a:tabLst>
                <a:tab pos="636905" algn="l"/>
                <a:tab pos="637540" algn="l"/>
              </a:tabLst>
            </a:pPr>
            <a:endParaRPr sz="1900" dirty="0">
              <a:latin typeface="Segoe UI" panose="020B0502040204020203" pitchFamily="34" charset="0"/>
              <a:cs typeface="Segoe UI" panose="020B0502040204020203" pitchFamily="34" charset="0"/>
            </a:endParaRPr>
          </a:p>
          <a:p>
            <a:pPr marL="285750" marR="5080" lvl="1" indent="-285750" algn="just">
              <a:lnSpc>
                <a:spcPct val="100000"/>
              </a:lnSpc>
              <a:spcBef>
                <a:spcPts val="595"/>
              </a:spcBef>
              <a:buClr>
                <a:srgbClr val="D15A3D"/>
              </a:buClr>
              <a:buFont typeface="Wingdings" panose="05000000000000000000" pitchFamily="2" charset="2"/>
              <a:buChar char="Ø"/>
              <a:tabLst>
                <a:tab pos="1616075" algn="l"/>
                <a:tab pos="1917700" algn="l"/>
                <a:tab pos="2481263" algn="l"/>
                <a:tab pos="2922588" algn="l"/>
                <a:tab pos="4140200" algn="l"/>
                <a:tab pos="5937250" algn="l"/>
                <a:tab pos="6608763" algn="l"/>
                <a:tab pos="7993063" algn="l"/>
                <a:tab pos="9490075" algn="l"/>
              </a:tabLst>
            </a:pPr>
            <a:r>
              <a:rPr lang="pt-BR" sz="1900" b="1" dirty="0">
                <a:latin typeface="Segoe UI" panose="020B0502040204020203" pitchFamily="34" charset="0"/>
                <a:cs typeface="Segoe UI" panose="020B0502040204020203" pitchFamily="34" charset="0"/>
              </a:rPr>
              <a:t>Concretização:</a:t>
            </a:r>
          </a:p>
          <a:p>
            <a:pPr marL="633413" marR="5080" lvl="1" indent="-285750" algn="just">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dirty="0">
                <a:latin typeface="Segoe UI" panose="020B0502040204020203" pitchFamily="34" charset="0"/>
                <a:cs typeface="Segoe UI" panose="020B0502040204020203" pitchFamily="34" charset="0"/>
              </a:rPr>
              <a:t>Direito de Petição e de Certidão (art. 5, inciso XXXIV, alíneas a e b da CF/88)</a:t>
            </a:r>
          </a:p>
          <a:p>
            <a:pPr marL="633413" marR="5080" lvl="1" indent="-285750" algn="just">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dirty="0">
                <a:latin typeface="Segoe UI" panose="020B0502040204020203" pitchFamily="34" charset="0"/>
                <a:cs typeface="Segoe UI" panose="020B0502040204020203" pitchFamily="34" charset="0"/>
              </a:rPr>
              <a:t>Habeas Data (art. 5º, inciso LXXII da CF/88)</a:t>
            </a:r>
          </a:p>
          <a:p>
            <a:pPr marL="633413" marR="5080" lvl="1" indent="-285750" algn="just">
              <a:lnSpc>
                <a:spcPct val="100000"/>
              </a:lnSpc>
              <a:spcBef>
                <a:spcPts val="595"/>
              </a:spcBef>
              <a:buClr>
                <a:srgbClr val="D15A3D"/>
              </a:buClr>
              <a:buFont typeface="Arial" panose="020B0604020202020204" pitchFamily="34" charset="0"/>
              <a:buChar char="•"/>
              <a:tabLst>
                <a:tab pos="1616075" algn="l"/>
                <a:tab pos="1917700" algn="l"/>
                <a:tab pos="2481263" algn="l"/>
                <a:tab pos="2922588" algn="l"/>
                <a:tab pos="4140200" algn="l"/>
                <a:tab pos="5937250" algn="l"/>
                <a:tab pos="6608763" algn="l"/>
                <a:tab pos="7993063" algn="l"/>
                <a:tab pos="9490075" algn="l"/>
              </a:tabLst>
            </a:pPr>
            <a:r>
              <a:rPr lang="pt-BR" sz="1900" dirty="0">
                <a:latin typeface="Segoe UI" panose="020B0502040204020203" pitchFamily="34" charset="0"/>
                <a:cs typeface="Segoe UI" panose="020B0502040204020203" pitchFamily="34" charset="0"/>
              </a:rPr>
              <a:t>Diretriz do Processo Administrativo (Lei nº 9784/1999, art. 2º, V)</a:t>
            </a:r>
          </a:p>
          <a:p>
            <a:pPr marL="637540" marR="5080" lvl="1" indent="-287020" algn="just">
              <a:lnSpc>
                <a:spcPct val="100000"/>
              </a:lnSpc>
              <a:spcBef>
                <a:spcPts val="595"/>
              </a:spcBef>
              <a:buClr>
                <a:srgbClr val="D15A3D"/>
              </a:buClr>
              <a:buFont typeface="Arial"/>
              <a:buChar char="•"/>
              <a:tabLst>
                <a:tab pos="636905" algn="l"/>
                <a:tab pos="637540" algn="l"/>
                <a:tab pos="1616075" algn="l"/>
                <a:tab pos="1917700" algn="l"/>
                <a:tab pos="2481580" algn="l"/>
                <a:tab pos="2923540" algn="l"/>
                <a:tab pos="4140200" algn="l"/>
                <a:tab pos="5938520" algn="l"/>
                <a:tab pos="6609715" algn="l"/>
                <a:tab pos="7994015" algn="l"/>
                <a:tab pos="9490710" algn="l"/>
              </a:tabLst>
            </a:pPr>
            <a:endParaRPr lang="pt-B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8670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Princípio da Publicidade</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publicidade como condição de eficácia dos atos administrativos</a:t>
            </a:r>
          </a:p>
          <a:p>
            <a:pPr algn="just"/>
            <a:endParaRPr lang="pt-BR" sz="1500" i="1" dirty="0">
              <a:latin typeface="Segoe UI Semibold" panose="020B0702040204020203" pitchFamily="34" charset="0"/>
              <a:cs typeface="Segoe UI Semibold" panose="020B0702040204020203" pitchFamily="34" charset="0"/>
            </a:endParaRP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330079" y="3657600"/>
            <a:ext cx="11503706" cy="23493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700" b="1" spc="-10" dirty="0">
                <a:solidFill>
                  <a:schemeClr val="tx1"/>
                </a:solidFill>
                <a:latin typeface="Segoe UI" panose="020B0502040204020203" pitchFamily="34" charset="0"/>
                <a:cs typeface="Segoe UI" panose="020B0502040204020203" pitchFamily="34" charset="0"/>
              </a:rPr>
              <a:t>APLICAÇÃO CONCRETA:</a:t>
            </a:r>
          </a:p>
          <a:p>
            <a:pPr marL="12700" marR="5080" algn="just">
              <a:lnSpc>
                <a:spcPct val="99800"/>
              </a:lnSpc>
            </a:pPr>
            <a:endParaRPr lang="pt-BR" sz="1700" b="1" spc="-10"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900" spc="-10" dirty="0">
                <a:solidFill>
                  <a:schemeClr val="tx1"/>
                </a:solidFill>
                <a:latin typeface="Segoe UI" panose="020B0502040204020203" pitchFamily="34" charset="0"/>
                <a:cs typeface="Segoe UI" panose="020B0502040204020203" pitchFamily="34" charset="0"/>
              </a:rPr>
              <a:t>Mandado de Segurança. (...) 7. </a:t>
            </a:r>
            <a:r>
              <a:rPr lang="pt-BR" sz="1900" b="1" spc="-10" dirty="0">
                <a:solidFill>
                  <a:schemeClr val="tx1"/>
                </a:solidFill>
                <a:latin typeface="Segoe UI" panose="020B0502040204020203" pitchFamily="34" charset="0"/>
                <a:cs typeface="Segoe UI" panose="020B0502040204020203" pitchFamily="34" charset="0"/>
              </a:rPr>
              <a:t>Necessidade de motivação expressa, pública e fundamentada das  decisões administrativas </a:t>
            </a:r>
            <a:r>
              <a:rPr lang="pt-BR" sz="1900" spc="-10" dirty="0">
                <a:solidFill>
                  <a:schemeClr val="tx1"/>
                </a:solidFill>
                <a:latin typeface="Segoe UI" panose="020B0502040204020203" pitchFamily="34" charset="0"/>
                <a:cs typeface="Segoe UI" panose="020B0502040204020203" pitchFamily="34" charset="0"/>
              </a:rPr>
              <a:t>dos tribunais. 8. Regra geral, que também vincula a votação de </a:t>
            </a:r>
            <a:r>
              <a:rPr lang="pt-BR" sz="1900" b="1" spc="-10" dirty="0">
                <a:solidFill>
                  <a:schemeClr val="tx1"/>
                </a:solidFill>
                <a:latin typeface="Segoe UI" panose="020B0502040204020203" pitchFamily="34" charset="0"/>
                <a:cs typeface="Segoe UI" panose="020B0502040204020203" pitchFamily="34" charset="0"/>
              </a:rPr>
              <a:t>atos de remoção de  magistrados </a:t>
            </a:r>
            <a:r>
              <a:rPr lang="pt-BR" sz="1900" spc="-10" dirty="0">
                <a:solidFill>
                  <a:schemeClr val="tx1"/>
                </a:solidFill>
                <a:latin typeface="Segoe UI" panose="020B0502040204020203" pitchFamily="34" charset="0"/>
                <a:cs typeface="Segoe UI" panose="020B0502040204020203" pitchFamily="34" charset="0"/>
              </a:rPr>
              <a:t>(...). (STF, MS 25.474/SC, rel. Min. Gilmar Mendes, j. 17.05.2012, </a:t>
            </a:r>
            <a:r>
              <a:rPr lang="pt-BR" sz="1900" spc="-10" dirty="0" err="1">
                <a:solidFill>
                  <a:schemeClr val="tx1"/>
                </a:solidFill>
                <a:latin typeface="Segoe UI" panose="020B0502040204020203" pitchFamily="34" charset="0"/>
                <a:cs typeface="Segoe UI" panose="020B0502040204020203" pitchFamily="34" charset="0"/>
              </a:rPr>
              <a:t>DJe</a:t>
            </a:r>
            <a:r>
              <a:rPr lang="pt-BR" sz="1900" spc="-10" dirty="0">
                <a:solidFill>
                  <a:schemeClr val="tx1"/>
                </a:solidFill>
                <a:latin typeface="Segoe UI" panose="020B0502040204020203" pitchFamily="34" charset="0"/>
                <a:cs typeface="Segoe UI" panose="020B0502040204020203" pitchFamily="34" charset="0"/>
              </a:rPr>
              <a:t> 18.06.2012)</a:t>
            </a:r>
          </a:p>
        </p:txBody>
      </p:sp>
      <p:sp>
        <p:nvSpPr>
          <p:cNvPr id="8" name="object 53">
            <a:extLst>
              <a:ext uri="{FF2B5EF4-FFF2-40B4-BE49-F238E27FC236}">
                <a16:creationId xmlns:a16="http://schemas.microsoft.com/office/drawing/2014/main" id="{BA3DDD69-C6BE-4E1B-9B4A-175D3DB8F4BD}"/>
              </a:ext>
            </a:extLst>
          </p:cNvPr>
          <p:cNvSpPr txBox="1"/>
          <p:nvPr/>
        </p:nvSpPr>
        <p:spPr>
          <a:xfrm>
            <a:off x="674760" y="1597330"/>
            <a:ext cx="10781030" cy="1880002"/>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O sentido </a:t>
            </a:r>
            <a:r>
              <a:rPr lang="pt-BR" sz="1900" b="1" dirty="0">
                <a:latin typeface="Segoe UI" panose="020B0502040204020203" pitchFamily="34" charset="0"/>
                <a:cs typeface="Segoe UI" panose="020B0502040204020203" pitchFamily="34" charset="0"/>
              </a:rPr>
              <a:t>da publicidade</a:t>
            </a:r>
            <a:r>
              <a:rPr lang="pt-BR" sz="1900" dirty="0">
                <a:latin typeface="Wingdings"/>
                <a:cs typeface="Wingdings"/>
              </a:rPr>
              <a:t>  </a:t>
            </a:r>
            <a:r>
              <a:rPr lang="pt-BR" sz="1900" dirty="0">
                <a:latin typeface="Segoe UI" panose="020B0502040204020203" pitchFamily="34" charset="0"/>
                <a:cs typeface="Segoe UI" panose="020B0502040204020203" pitchFamily="34" charset="0"/>
              </a:rPr>
              <a:t>viabilização do controle da Administração</a:t>
            </a: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Somente a decisão tornada pública pode ser controlada</a:t>
            </a: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A motivação dos atos administrativos e a publicidade</a:t>
            </a:r>
          </a:p>
          <a:p>
            <a:pPr marL="637540" marR="5080" lvl="1" indent="-287020">
              <a:lnSpc>
                <a:spcPct val="100000"/>
              </a:lnSpc>
              <a:spcBef>
                <a:spcPts val="595"/>
              </a:spcBef>
              <a:buClr>
                <a:srgbClr val="D15A3D"/>
              </a:buClr>
              <a:buFont typeface="Arial"/>
              <a:buChar char="•"/>
              <a:tabLst>
                <a:tab pos="636905" algn="l"/>
                <a:tab pos="637540" algn="l"/>
                <a:tab pos="1616075" algn="l"/>
                <a:tab pos="1917700" algn="l"/>
                <a:tab pos="2481580" algn="l"/>
                <a:tab pos="2923540" algn="l"/>
                <a:tab pos="4140200" algn="l"/>
                <a:tab pos="5938520" algn="l"/>
                <a:tab pos="6609715" algn="l"/>
                <a:tab pos="7994015" algn="l"/>
                <a:tab pos="9490710" algn="l"/>
              </a:tabLst>
            </a:pPr>
            <a:endParaRPr lang="pt-B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4920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Princípio da Publicidade</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Lei Federal nº 12.527/2011</a:t>
            </a:r>
          </a:p>
          <a:p>
            <a:pPr algn="just"/>
            <a:endParaRPr lang="pt-BR" sz="1500" i="1" dirty="0">
              <a:latin typeface="Segoe UI Semibold" panose="020B0702040204020203" pitchFamily="34" charset="0"/>
              <a:cs typeface="Segoe UI Semibold" panose="020B0702040204020203" pitchFamily="34" charset="0"/>
            </a:endParaRPr>
          </a:p>
        </p:txBody>
      </p:sp>
      <p:sp>
        <p:nvSpPr>
          <p:cNvPr id="9" name="Retângulo: Cantos Arredondados 8">
            <a:extLst>
              <a:ext uri="{FF2B5EF4-FFF2-40B4-BE49-F238E27FC236}">
                <a16:creationId xmlns:a16="http://schemas.microsoft.com/office/drawing/2014/main" id="{892C32FF-02F7-4FB6-83F6-51E2CF89B39E}"/>
              </a:ext>
            </a:extLst>
          </p:cNvPr>
          <p:cNvSpPr/>
          <p:nvPr/>
        </p:nvSpPr>
        <p:spPr>
          <a:xfrm>
            <a:off x="237210" y="4960990"/>
            <a:ext cx="11689444" cy="16895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600" b="1" spc="-10" dirty="0">
                <a:solidFill>
                  <a:schemeClr val="tx1"/>
                </a:solidFill>
                <a:latin typeface="Segoe UI" panose="020B0502040204020203" pitchFamily="34" charset="0"/>
                <a:cs typeface="Segoe UI" panose="020B0502040204020203" pitchFamily="34" charset="0"/>
              </a:rPr>
              <a:t>APLICAÇÃO CONCRETA:</a:t>
            </a:r>
          </a:p>
          <a:p>
            <a:pPr marL="12700" marR="5080" algn="just">
              <a:lnSpc>
                <a:spcPct val="99800"/>
              </a:lnSpc>
            </a:pPr>
            <a:r>
              <a:rPr lang="pt-BR" sz="1600" spc="-10" dirty="0">
                <a:solidFill>
                  <a:schemeClr val="tx1"/>
                </a:solidFill>
                <a:latin typeface="Segoe UI" panose="020B0502040204020203" pitchFamily="34" charset="0"/>
                <a:cs typeface="Segoe UI" panose="020B0502040204020203" pitchFamily="34" charset="0"/>
              </a:rPr>
              <a:t>STJ, MS n. 14.449-DF, DJU 02.08.2010 - MANDADO DE SEGURANÇA. CONSULTA PÚBLICA. IMPLEMENTAÇÃO DA  AUDIODESCRIÇÃO. PORTARIA Nº 661/2008. DISPONIBILIZAÇÃO DE DOCUMENTOS EM FORMATO INACESSÍVEL E EM  LÍNGUA ESTRANGEIRA. CONCESSÃO PARCIAL DA ORDEM.</a:t>
            </a:r>
          </a:p>
          <a:p>
            <a:pPr marL="12700" marR="5080" algn="just">
              <a:lnSpc>
                <a:spcPct val="99800"/>
              </a:lnSpc>
            </a:pPr>
            <a:endParaRPr lang="pt-BR" sz="1000" spc="-10"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600" b="1" spc="-10" dirty="0">
                <a:solidFill>
                  <a:schemeClr val="tx1"/>
                </a:solidFill>
                <a:latin typeface="Segoe UI" panose="020B0502040204020203" pitchFamily="34" charset="0"/>
                <a:cs typeface="Segoe UI" panose="020B0502040204020203" pitchFamily="34" charset="0"/>
              </a:rPr>
              <a:t>Pergunta: a disponibilização do documento em língua pátria não atenderia o princípio da publicidade? Em que se fundamenta a necessidade de disponibilização em língua estrangeira?</a:t>
            </a:r>
          </a:p>
        </p:txBody>
      </p:sp>
      <p:sp>
        <p:nvSpPr>
          <p:cNvPr id="8" name="object 53">
            <a:extLst>
              <a:ext uri="{FF2B5EF4-FFF2-40B4-BE49-F238E27FC236}">
                <a16:creationId xmlns:a16="http://schemas.microsoft.com/office/drawing/2014/main" id="{BA3DDD69-C6BE-4E1B-9B4A-175D3DB8F4BD}"/>
              </a:ext>
            </a:extLst>
          </p:cNvPr>
          <p:cNvSpPr txBox="1"/>
          <p:nvPr/>
        </p:nvSpPr>
        <p:spPr>
          <a:xfrm>
            <a:off x="505679" y="1548998"/>
            <a:ext cx="10781030" cy="3323987"/>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b="1" dirty="0">
                <a:latin typeface="Segoe UI" panose="020B0502040204020203" pitchFamily="34" charset="0"/>
                <a:cs typeface="Segoe UI" panose="020B0502040204020203" pitchFamily="34" charset="0"/>
              </a:rPr>
              <a:t>Lei de acesso a informações públicas (art. 5º, inciso XXXIII da CF/88)</a:t>
            </a: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endParaRPr lang="pt-BR" sz="10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dirty="0">
                <a:latin typeface="Segoe UI" panose="020B0502040204020203" pitchFamily="34" charset="0"/>
                <a:cs typeface="Segoe UI" panose="020B0502040204020203" pitchFamily="34" charset="0"/>
              </a:rPr>
              <a:t>Dever de Transparência Ativa (art. 3º II)</a:t>
            </a:r>
          </a:p>
          <a:p>
            <a:pPr marL="299085" indent="-286385" algn="just">
              <a:lnSpc>
                <a:spcPct val="100000"/>
              </a:lnSpc>
              <a:spcBef>
                <a:spcPts val="100"/>
              </a:spcBef>
              <a:buClr>
                <a:srgbClr val="CE5A3D"/>
              </a:buClr>
              <a:buFont typeface="Wingdings"/>
              <a:buChar char=""/>
              <a:tabLst>
                <a:tab pos="299720" algn="l"/>
              </a:tabLst>
            </a:pPr>
            <a:endParaRPr lang="pt-BR" sz="10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dirty="0">
                <a:latin typeface="Segoe UI" panose="020B0502040204020203" pitchFamily="34" charset="0"/>
                <a:cs typeface="Segoe UI" panose="020B0502040204020203" pitchFamily="34" charset="0"/>
              </a:rPr>
              <a:t>Disponibilização da informação acessível</a:t>
            </a:r>
          </a:p>
        </p:txBody>
      </p:sp>
      <p:sp>
        <p:nvSpPr>
          <p:cNvPr id="5" name="Retângulo: Cantos Arredondados 4">
            <a:extLst>
              <a:ext uri="{FF2B5EF4-FFF2-40B4-BE49-F238E27FC236}">
                <a16:creationId xmlns:a16="http://schemas.microsoft.com/office/drawing/2014/main" id="{71FE7B26-7AEB-45DC-8F13-FAFD46520588}"/>
              </a:ext>
            </a:extLst>
          </p:cNvPr>
          <p:cNvSpPr/>
          <p:nvPr/>
        </p:nvSpPr>
        <p:spPr>
          <a:xfrm>
            <a:off x="330079" y="1904855"/>
            <a:ext cx="11503706" cy="20890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700" b="1" spc="-10" dirty="0">
                <a:solidFill>
                  <a:schemeClr val="tx1"/>
                </a:solidFill>
                <a:latin typeface="Segoe UI" panose="020B0502040204020203" pitchFamily="34" charset="0"/>
                <a:cs typeface="Segoe UI" panose="020B0502040204020203" pitchFamily="34" charset="0"/>
              </a:rPr>
              <a:t>“Art. 3º</a:t>
            </a:r>
            <a:r>
              <a:rPr lang="pt-BR" sz="1700" spc="-10" dirty="0">
                <a:solidFill>
                  <a:schemeClr val="tx1"/>
                </a:solidFill>
                <a:latin typeface="Segoe UI" panose="020B0502040204020203" pitchFamily="34" charset="0"/>
                <a:cs typeface="Segoe UI" panose="020B0502040204020203" pitchFamily="34" charset="0"/>
              </a:rPr>
              <a:t>. Os procedimentos previstos nesta Lei destinam-se a assegurar o direito fundamental de acesso à  informação e devem ser executados em conformidade com os princípios básicos da administração  pública e com as seguintes diretrizes:</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I – publicidade como regra e sigilo como exceção;</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II – divulgação de informações de interesse público, independentemente de solicitações;</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III – utilização de meios de comunicação viabilizados pela tecnologia da informação;</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IV – fomento ao desenvolvimento da cultura de transparência na administração pública;</a:t>
            </a:r>
          </a:p>
          <a:p>
            <a:pPr marL="12700" marR="5080" algn="just">
              <a:lnSpc>
                <a:spcPct val="99800"/>
              </a:lnSpc>
            </a:pPr>
            <a:r>
              <a:rPr lang="pt-BR" sz="1700" spc="-10" dirty="0">
                <a:solidFill>
                  <a:schemeClr val="tx1"/>
                </a:solidFill>
                <a:latin typeface="Segoe UI" panose="020B0502040204020203" pitchFamily="34" charset="0"/>
                <a:cs typeface="Segoe UI" panose="020B0502040204020203" pitchFamily="34" charset="0"/>
              </a:rPr>
              <a:t>V – desenvolvimento do controle social da administração Pública.”</a:t>
            </a:r>
          </a:p>
        </p:txBody>
      </p:sp>
    </p:spTree>
    <p:extLst>
      <p:ext uri="{BB962C8B-B14F-4D97-AF65-F5344CB8AC3E}">
        <p14:creationId xmlns:p14="http://schemas.microsoft.com/office/powerpoint/2010/main" val="151610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Princípio da Moralidade Administrativa</a:t>
            </a:r>
          </a:p>
          <a:p>
            <a:pPr algn="just"/>
            <a:endParaRPr lang="pt-BR" sz="1500" i="1" dirty="0">
              <a:latin typeface="Segoe UI Semibold" panose="020B0702040204020203" pitchFamily="34" charset="0"/>
              <a:cs typeface="Segoe UI Semibold" panose="020B0702040204020203" pitchFamily="34" charset="0"/>
            </a:endParaRPr>
          </a:p>
        </p:txBody>
      </p:sp>
      <p:sp>
        <p:nvSpPr>
          <p:cNvPr id="8" name="object 53">
            <a:extLst>
              <a:ext uri="{FF2B5EF4-FFF2-40B4-BE49-F238E27FC236}">
                <a16:creationId xmlns:a16="http://schemas.microsoft.com/office/drawing/2014/main" id="{BA3DDD69-C6BE-4E1B-9B4A-175D3DB8F4BD}"/>
              </a:ext>
            </a:extLst>
          </p:cNvPr>
          <p:cNvSpPr txBox="1"/>
          <p:nvPr/>
        </p:nvSpPr>
        <p:spPr>
          <a:xfrm>
            <a:off x="421273" y="978816"/>
            <a:ext cx="11184574" cy="5878532"/>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dirty="0">
                <a:latin typeface="Segoe UI" panose="020B0502040204020203" pitchFamily="34" charset="0"/>
                <a:cs typeface="Segoe UI" panose="020B0502040204020203" pitchFamily="34" charset="0"/>
              </a:rPr>
              <a:t>A diretriz da moralidade: atuação administrativa ética, leal e séria </a:t>
            </a:r>
            <a:r>
              <a:rPr lang="pt-BR" dirty="0">
                <a:latin typeface="Wingdings"/>
                <a:cs typeface="Wingdings"/>
              </a:rPr>
              <a:t></a:t>
            </a:r>
            <a:r>
              <a:rPr lang="pt-BR" b="1" dirty="0">
                <a:latin typeface="Segoe UI" panose="020B0502040204020203" pitchFamily="34" charset="0"/>
                <a:cs typeface="Segoe UI" panose="020B0502040204020203" pitchFamily="34" charset="0"/>
              </a:rPr>
              <a:t> Art. 37, caput, da CF/88</a:t>
            </a: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spcBef>
                <a:spcPts val="100"/>
              </a:spcBef>
              <a:buClr>
                <a:srgbClr val="CE5A3D"/>
              </a:buClr>
              <a:tabLst>
                <a:tab pos="299720" algn="l"/>
              </a:tabLst>
            </a:pPr>
            <a:r>
              <a:rPr lang="pt-BR" sz="2500" i="1" dirty="0">
                <a:latin typeface="Segoe UI Semibold" panose="020B0702040204020203" pitchFamily="34" charset="0"/>
                <a:cs typeface="Segoe UI Semibold" panose="020B0702040204020203" pitchFamily="34" charset="0"/>
              </a:rPr>
              <a:t>A Importância do Código de Ética na Administração Pública</a:t>
            </a: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dirty="0">
                <a:latin typeface="Segoe UI" panose="020B0502040204020203" pitchFamily="34" charset="0"/>
                <a:cs typeface="Segoe UI" panose="020B0502040204020203" pitchFamily="34" charset="0"/>
              </a:rPr>
              <a:t>Desenvolvimento de uma cultura administrativa de </a:t>
            </a:r>
            <a:r>
              <a:rPr lang="pt-BR" b="1" dirty="0">
                <a:latin typeface="Segoe UI" panose="020B0502040204020203" pitchFamily="34" charset="0"/>
                <a:cs typeface="Segoe UI" panose="020B0502040204020203" pitchFamily="34" charset="0"/>
              </a:rPr>
              <a:t>ética</a:t>
            </a:r>
            <a:r>
              <a:rPr lang="pt-BR" dirty="0">
                <a:latin typeface="Segoe UI" panose="020B0502040204020203" pitchFamily="34" charset="0"/>
                <a:cs typeface="Segoe UI" panose="020B0502040204020203" pitchFamily="34" charset="0"/>
              </a:rPr>
              <a:t> e </a:t>
            </a:r>
            <a:r>
              <a:rPr lang="pt-BR" b="1" dirty="0">
                <a:latin typeface="Segoe UI" panose="020B0502040204020203" pitchFamily="34" charset="0"/>
                <a:cs typeface="Segoe UI" panose="020B0502040204020203" pitchFamily="34" charset="0"/>
              </a:rPr>
              <a:t>transparente</a:t>
            </a:r>
          </a:p>
          <a:p>
            <a:pPr marL="299085" indent="-286385" algn="just">
              <a:lnSpc>
                <a:spcPct val="100000"/>
              </a:lnSpc>
              <a:spcBef>
                <a:spcPts val="100"/>
              </a:spcBef>
              <a:buClr>
                <a:srgbClr val="CE5A3D"/>
              </a:buClr>
              <a:buFont typeface="Wingdings"/>
              <a:buChar char=""/>
              <a:tabLst>
                <a:tab pos="299720" algn="l"/>
              </a:tabLst>
            </a:pPr>
            <a:endParaRPr lang="pt-BR" sz="10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dirty="0">
                <a:latin typeface="Segoe UI" panose="020B0502040204020203" pitchFamily="34" charset="0"/>
                <a:cs typeface="Segoe UI" panose="020B0502040204020203" pitchFamily="34" charset="0"/>
              </a:rPr>
              <a:t>As boas práticas: </a:t>
            </a:r>
            <a:r>
              <a:rPr lang="pt-BR" b="1" dirty="0">
                <a:latin typeface="Segoe UI" panose="020B0502040204020203" pitchFamily="34" charset="0"/>
                <a:cs typeface="Segoe UI" panose="020B0502040204020203" pitchFamily="34" charset="0"/>
              </a:rPr>
              <a:t>tutela da moralidade </a:t>
            </a:r>
            <a:r>
              <a:rPr lang="pt-BR" dirty="0">
                <a:latin typeface="Segoe UI" panose="020B0502040204020203" pitchFamily="34" charset="0"/>
                <a:cs typeface="Segoe UI" panose="020B0502040204020203" pitchFamily="34" charset="0"/>
              </a:rPr>
              <a:t>e o combate sistemático à corrupção</a:t>
            </a:r>
          </a:p>
          <a:p>
            <a:pPr marL="755650" lvl="1" indent="-285750" algn="just">
              <a:spcBef>
                <a:spcPts val="100"/>
              </a:spcBef>
              <a:buClr>
                <a:srgbClr val="CE5A3D"/>
              </a:buClr>
              <a:buFont typeface="Arial" panose="020B0604020202020204" pitchFamily="34" charset="0"/>
              <a:buChar char="•"/>
              <a:tabLst>
                <a:tab pos="299720" algn="l"/>
              </a:tabLst>
            </a:pPr>
            <a:r>
              <a:rPr lang="pt-BR" dirty="0">
                <a:latin typeface="Segoe UI" panose="020B0502040204020203" pitchFamily="34" charset="0"/>
                <a:cs typeface="Segoe UI" panose="020B0502040204020203" pitchFamily="34" charset="0"/>
              </a:rPr>
              <a:t>Desdobramento para a Lei Anticorrupção (Lei nº 12.846/2013) </a:t>
            </a:r>
            <a:r>
              <a:rPr lang="pt-BR" dirty="0">
                <a:latin typeface="Wingdings"/>
                <a:cs typeface="Wingdings"/>
              </a:rPr>
              <a:t></a:t>
            </a:r>
            <a:r>
              <a:rPr lang="pt-BR" dirty="0">
                <a:latin typeface="Segoe UI" panose="020B0502040204020203" pitchFamily="34" charset="0"/>
                <a:cs typeface="Segoe UI" panose="020B0502040204020203" pitchFamily="34" charset="0"/>
              </a:rPr>
              <a:t> Sistema de </a:t>
            </a:r>
            <a:r>
              <a:rPr lang="pt-BR" i="1" dirty="0" err="1">
                <a:latin typeface="Segoe UI" panose="020B0502040204020203" pitchFamily="34" charset="0"/>
                <a:cs typeface="Segoe UI" panose="020B0502040204020203" pitchFamily="34" charset="0"/>
              </a:rPr>
              <a:t>compliance</a:t>
            </a:r>
            <a:r>
              <a:rPr lang="pt-BR" dirty="0">
                <a:latin typeface="Segoe UI" panose="020B0502040204020203" pitchFamily="34" charset="0"/>
                <a:cs typeface="Segoe UI" panose="020B0502040204020203" pitchFamily="34" charset="0"/>
              </a:rPr>
              <a:t> no setor privado para assegurar o cumprimento de regras e boas práticas de gestão</a:t>
            </a: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a:p>
            <a:pPr marL="12700" algn="just">
              <a:spcBef>
                <a:spcPts val="100"/>
              </a:spcBef>
              <a:buClr>
                <a:srgbClr val="CE5A3D"/>
              </a:buClr>
              <a:tabLst>
                <a:tab pos="299720" algn="l"/>
              </a:tabLst>
            </a:pPr>
            <a:endParaRPr lang="pt-BR" sz="1000" i="1" dirty="0">
              <a:latin typeface="Segoe UI Semibold" panose="020B0702040204020203" pitchFamily="34" charset="0"/>
              <a:cs typeface="Segoe UI Semibold" panose="020B0702040204020203" pitchFamily="34" charset="0"/>
            </a:endParaRPr>
          </a:p>
          <a:p>
            <a:pPr marL="12700" algn="just">
              <a:spcBef>
                <a:spcPts val="100"/>
              </a:spcBef>
              <a:buClr>
                <a:srgbClr val="CE5A3D"/>
              </a:buClr>
              <a:tabLst>
                <a:tab pos="299720" algn="l"/>
              </a:tabLst>
            </a:pPr>
            <a:r>
              <a:rPr lang="pt-BR" sz="2500" i="1" dirty="0">
                <a:latin typeface="Segoe UI Semibold" panose="020B0702040204020203" pitchFamily="34" charset="0"/>
                <a:cs typeface="Segoe UI Semibold" panose="020B0702040204020203" pitchFamily="34" charset="0"/>
              </a:rPr>
              <a:t>O Desvio de Finalidade</a:t>
            </a:r>
          </a:p>
          <a:p>
            <a:pPr marL="299085" lvl="0" indent="-286385" algn="just">
              <a:spcBef>
                <a:spcPts val="100"/>
              </a:spcBef>
              <a:buClr>
                <a:srgbClr val="CE5A3D"/>
              </a:buClr>
              <a:buFont typeface="Wingdings"/>
              <a:buChar char=""/>
              <a:tabLst>
                <a:tab pos="299720" algn="l"/>
              </a:tabLst>
            </a:pPr>
            <a:endParaRPr lang="pt-BR" dirty="0">
              <a:solidFill>
                <a:prstClr val="black"/>
              </a:solidFill>
              <a:latin typeface="Segoe UI" panose="020B0502040204020203" pitchFamily="34" charset="0"/>
              <a:cs typeface="Segoe UI" panose="020B0502040204020203" pitchFamily="34" charset="0"/>
            </a:endParaRP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O interesse público no </a:t>
            </a:r>
            <a:r>
              <a:rPr lang="pt-BR" b="1" dirty="0">
                <a:solidFill>
                  <a:prstClr val="black"/>
                </a:solidFill>
                <a:latin typeface="Segoe UI" panose="020B0502040204020203" pitchFamily="34" charset="0"/>
                <a:cs typeface="Segoe UI" panose="020B0502040204020203" pitchFamily="34" charset="0"/>
              </a:rPr>
              <a:t>centro </a:t>
            </a:r>
            <a:r>
              <a:rPr lang="pt-BR" dirty="0">
                <a:solidFill>
                  <a:prstClr val="black"/>
                </a:solidFill>
                <a:latin typeface="Segoe UI" panose="020B0502040204020203" pitchFamily="34" charset="0"/>
                <a:cs typeface="Segoe UI" panose="020B0502040204020203" pitchFamily="34" charset="0"/>
              </a:rPr>
              <a:t>da atuação administrativa</a:t>
            </a:r>
          </a:p>
          <a:p>
            <a:pPr marL="299085" lvl="0" indent="-286385" algn="just">
              <a:spcBef>
                <a:spcPts val="100"/>
              </a:spcBef>
              <a:buClr>
                <a:srgbClr val="CE5A3D"/>
              </a:buClr>
              <a:buFont typeface="Wingdings"/>
              <a:buChar char=""/>
              <a:tabLst>
                <a:tab pos="299720" algn="l"/>
              </a:tabLst>
            </a:pPr>
            <a:endParaRPr lang="pt-BR" sz="1000" dirty="0">
              <a:solidFill>
                <a:prstClr val="black"/>
              </a:solidFill>
              <a:latin typeface="Segoe UI" panose="020B0502040204020203" pitchFamily="34" charset="0"/>
              <a:cs typeface="Segoe UI" panose="020B0502040204020203" pitchFamily="34" charset="0"/>
            </a:endParaRP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O Administrador fica impedido de buscar outro objetivo ou de praticá-lo no interesse próprio ou de terceiros</a:t>
            </a:r>
          </a:p>
          <a:p>
            <a:pPr marL="299085" lvl="0" indent="-286385" algn="just">
              <a:spcBef>
                <a:spcPts val="100"/>
              </a:spcBef>
              <a:buClr>
                <a:srgbClr val="CE5A3D"/>
              </a:buClr>
              <a:buFont typeface="Wingdings"/>
              <a:buChar char=""/>
              <a:tabLst>
                <a:tab pos="299720" algn="l"/>
              </a:tabLst>
            </a:pPr>
            <a:endParaRPr lang="pt-BR" b="1" dirty="0">
              <a:solidFill>
                <a:prstClr val="black"/>
              </a:solidFill>
              <a:latin typeface="Segoe UI" panose="020B0502040204020203" pitchFamily="34" charset="0"/>
              <a:cs typeface="Segoe UI" panose="020B0502040204020203" pitchFamily="34" charset="0"/>
            </a:endParaRPr>
          </a:p>
          <a:p>
            <a:pPr marL="12700" algn="just">
              <a:spcBef>
                <a:spcPts val="100"/>
              </a:spcBef>
              <a:buClr>
                <a:srgbClr val="CE5A3D"/>
              </a:buClr>
              <a:tabLst>
                <a:tab pos="299720" algn="l"/>
              </a:tabLst>
            </a:pPr>
            <a:endParaRPr lang="pt-BR" sz="25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p:txBody>
      </p:sp>
      <p:sp>
        <p:nvSpPr>
          <p:cNvPr id="7" name="Retângulo 6">
            <a:extLst>
              <a:ext uri="{FF2B5EF4-FFF2-40B4-BE49-F238E27FC236}">
                <a16:creationId xmlns:a16="http://schemas.microsoft.com/office/drawing/2014/main" id="{FF0F9819-44D3-4C7E-B837-5C89EE7A6D55}"/>
              </a:ext>
            </a:extLst>
          </p:cNvPr>
          <p:cNvSpPr/>
          <p:nvPr/>
        </p:nvSpPr>
        <p:spPr>
          <a:xfrm>
            <a:off x="390525" y="5969513"/>
            <a:ext cx="11410950" cy="676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 presunção de que o fim legal equivale a presunção de moralidade” (Franco Sobrinho, 1974, in MEDAUAR, 2015, p. 152)</a:t>
            </a:r>
          </a:p>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359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96947"/>
            <a:ext cx="10747716" cy="186204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Princípio da Moralidade Administrativa</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Moralidade e a Probidade Administrativa – Instrumentos de Controle</a:t>
            </a:r>
          </a:p>
          <a:p>
            <a:pPr algn="just"/>
            <a:endParaRPr lang="pt-BR" sz="3000" dirty="0">
              <a:latin typeface="Segoe UI Semibold" panose="020B0702040204020203" pitchFamily="34" charset="0"/>
              <a:cs typeface="Segoe UI Semibold" panose="020B0702040204020203" pitchFamily="34" charset="0"/>
            </a:endParaRPr>
          </a:p>
          <a:p>
            <a:pPr algn="just"/>
            <a:endParaRPr lang="pt-BR" sz="1500" i="1" dirty="0">
              <a:latin typeface="Segoe UI Semibold" panose="020B0702040204020203" pitchFamily="34" charset="0"/>
              <a:cs typeface="Segoe UI Semibold" panose="020B0702040204020203" pitchFamily="34" charset="0"/>
            </a:endParaRPr>
          </a:p>
        </p:txBody>
      </p:sp>
      <p:sp>
        <p:nvSpPr>
          <p:cNvPr id="8" name="object 53">
            <a:extLst>
              <a:ext uri="{FF2B5EF4-FFF2-40B4-BE49-F238E27FC236}">
                <a16:creationId xmlns:a16="http://schemas.microsoft.com/office/drawing/2014/main" id="{BA3DDD69-C6BE-4E1B-9B4A-175D3DB8F4BD}"/>
              </a:ext>
            </a:extLst>
          </p:cNvPr>
          <p:cNvSpPr txBox="1"/>
          <p:nvPr/>
        </p:nvSpPr>
        <p:spPr>
          <a:xfrm>
            <a:off x="616901" y="1555592"/>
            <a:ext cx="11184574" cy="2716128"/>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Ação de improbidade administrativa (art. 37, par. 4º CF/88, e Lei nº 8.429/1992)</a:t>
            </a: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Ação Popular (art. 5º, inciso LXXIII da CF/88, e Lei nº 4.717/1965)</a:t>
            </a: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Lei da ficha limpa e inelegibilidades (LC nº 64/1990 e LC nº 135/2010)</a:t>
            </a: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Lei anticorrupção (Lei nº 12.846/2013)</a:t>
            </a:r>
          </a:p>
          <a:p>
            <a:pPr marL="299085" indent="-286385" algn="just">
              <a:lnSpc>
                <a:spcPct val="100000"/>
              </a:lnSpc>
              <a:spcBef>
                <a:spcPts val="100"/>
              </a:spcBef>
              <a:buClr>
                <a:srgbClr val="CE5A3D"/>
              </a:buClr>
              <a:buFont typeface="Wingdings"/>
              <a:buChar char=""/>
              <a:tabLst>
                <a:tab pos="299720" algn="l"/>
              </a:tabLst>
            </a:pPr>
            <a:endParaRPr lang="pt-BR"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p:txBody>
      </p:sp>
      <p:sp>
        <p:nvSpPr>
          <p:cNvPr id="5" name="Retângulo: Cantos Arredondados 4">
            <a:extLst>
              <a:ext uri="{FF2B5EF4-FFF2-40B4-BE49-F238E27FC236}">
                <a16:creationId xmlns:a16="http://schemas.microsoft.com/office/drawing/2014/main" id="{69CD4764-B48C-4BF8-8D9B-71D5388D0CDC}"/>
              </a:ext>
            </a:extLst>
          </p:cNvPr>
          <p:cNvSpPr/>
          <p:nvPr/>
        </p:nvSpPr>
        <p:spPr>
          <a:xfrm>
            <a:off x="112031" y="3940808"/>
            <a:ext cx="11689444" cy="27161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600" b="1" spc="-10" dirty="0">
                <a:solidFill>
                  <a:schemeClr val="tx1"/>
                </a:solidFill>
                <a:latin typeface="Segoe UI" panose="020B0502040204020203" pitchFamily="34" charset="0"/>
                <a:cs typeface="Segoe UI" panose="020B0502040204020203" pitchFamily="34" charset="0"/>
              </a:rPr>
              <a:t>APLICAÇÃO CONCRETA:</a:t>
            </a:r>
          </a:p>
          <a:p>
            <a:pPr marL="12700" marR="5080" algn="just">
              <a:lnSpc>
                <a:spcPct val="99800"/>
              </a:lnSpc>
            </a:pPr>
            <a:endParaRPr lang="pt-BR" sz="1000" spc="-10"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600" spc="-10" dirty="0">
                <a:solidFill>
                  <a:schemeClr val="tx1"/>
                </a:solidFill>
                <a:latin typeface="Segoe UI" panose="020B0502040204020203" pitchFamily="34" charset="0"/>
                <a:cs typeface="Segoe UI" panose="020B0502040204020203" pitchFamily="34" charset="0"/>
              </a:rPr>
              <a:t>EMENTA:	ADMINISTRAÇÃO	PÚBLICA.	VEDAÇÃO	NEPOTISMO.	NECESSIDADE	DE	LEI	FORMAL. INEXIGIBILIDADE. PROIBIÇÃO QUE DECORRE DO ART. 37, CAPUT, DA CF. RE PROVIDO EM PARTE. I - Embora restrita ao âmbito do Judiciário,  a Resolução 7/2005 do Conselho Nacional da Justiça, a prática do nepotismo nos demais Poderes é ilícita. II - A vedação  do nepotismo não exige a edição de lei formal para coibir a prática. III - Proibição que decorre diretamente dos  princípios contidos no art. 37, caput, da Constituição Federal. IV - Precedentes. V - RE conhecido e parcialmente  provido para anular a nomeação do servidor, aparentado com agente político, ocupante, de cargo em comissão. </a:t>
            </a:r>
            <a:r>
              <a:rPr lang="pt-BR" sz="1600" i="1" spc="-10" dirty="0">
                <a:solidFill>
                  <a:schemeClr val="tx1"/>
                </a:solidFill>
                <a:latin typeface="Segoe UI" panose="020B0502040204020203" pitchFamily="34" charset="0"/>
                <a:cs typeface="Segoe UI" panose="020B0502040204020203" pitchFamily="34" charset="0"/>
              </a:rPr>
              <a:t>(RE  579951 RG / RN</a:t>
            </a:r>
            <a:r>
              <a:rPr lang="pt-BR" sz="1600" spc="-10" dirty="0">
                <a:solidFill>
                  <a:schemeClr val="tx1"/>
                </a:solidFill>
                <a:latin typeface="Segoe UI" panose="020B0502040204020203" pitchFamily="34" charset="0"/>
                <a:cs typeface="Segoe UI" panose="020B0502040204020203" pitchFamily="34" charset="0"/>
              </a:rPr>
              <a:t> </a:t>
            </a:r>
            <a:r>
              <a:rPr lang="pt-BR" sz="1600" i="1" spc="-10" dirty="0">
                <a:solidFill>
                  <a:schemeClr val="tx1"/>
                </a:solidFill>
                <a:latin typeface="Segoe UI" panose="020B0502040204020203" pitchFamily="34" charset="0"/>
                <a:cs typeface="Segoe UI" panose="020B0502040204020203" pitchFamily="34" charset="0"/>
              </a:rPr>
              <a:t>(Repercussão geral) - Julgamento: 24/10/2008).</a:t>
            </a:r>
          </a:p>
          <a:p>
            <a:pPr marL="12700" marR="5080" algn="just">
              <a:lnSpc>
                <a:spcPct val="99800"/>
              </a:lnSpc>
            </a:pPr>
            <a:endParaRPr lang="pt-BR" sz="1000" i="1" spc="-10" dirty="0">
              <a:solidFill>
                <a:schemeClr val="tx1"/>
              </a:solidFill>
              <a:latin typeface="Segoe UI" panose="020B0502040204020203" pitchFamily="34" charset="0"/>
              <a:cs typeface="Segoe UI" panose="020B0502040204020203" pitchFamily="34" charset="0"/>
            </a:endParaRPr>
          </a:p>
          <a:p>
            <a:pPr marL="12700" marR="5080" algn="ctr">
              <a:lnSpc>
                <a:spcPct val="99800"/>
              </a:lnSpc>
            </a:pPr>
            <a:r>
              <a:rPr lang="pt-BR" b="1" spc="-10" dirty="0">
                <a:solidFill>
                  <a:schemeClr val="tx1"/>
                </a:solidFill>
                <a:latin typeface="Segoe UI" panose="020B0502040204020203" pitchFamily="34" charset="0"/>
                <a:cs typeface="Segoe UI" panose="020B0502040204020203" pitchFamily="34" charset="0"/>
              </a:rPr>
              <a:t>Pergunta: Que critério serviu à ponderação entre os princípios da legalidade e da moralidade?</a:t>
            </a:r>
          </a:p>
        </p:txBody>
      </p:sp>
    </p:spTree>
    <p:extLst>
      <p:ext uri="{BB962C8B-B14F-4D97-AF65-F5344CB8AC3E}">
        <p14:creationId xmlns:p14="http://schemas.microsoft.com/office/powerpoint/2010/main" val="418635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07: Princípio da Eficiência Administrativa</a:t>
            </a:r>
          </a:p>
          <a:p>
            <a:pPr algn="just"/>
            <a:endParaRPr lang="pt-BR" sz="1500" i="1" dirty="0">
              <a:latin typeface="Segoe UI Semibold" panose="020B0702040204020203" pitchFamily="34" charset="0"/>
              <a:cs typeface="Segoe UI Semibold" panose="020B0702040204020203" pitchFamily="34" charset="0"/>
            </a:endParaRPr>
          </a:p>
        </p:txBody>
      </p:sp>
      <p:sp>
        <p:nvSpPr>
          <p:cNvPr id="8" name="object 53">
            <a:extLst>
              <a:ext uri="{FF2B5EF4-FFF2-40B4-BE49-F238E27FC236}">
                <a16:creationId xmlns:a16="http://schemas.microsoft.com/office/drawing/2014/main" id="{BA3DDD69-C6BE-4E1B-9B4A-175D3DB8F4BD}"/>
              </a:ext>
            </a:extLst>
          </p:cNvPr>
          <p:cNvSpPr txBox="1"/>
          <p:nvPr/>
        </p:nvSpPr>
        <p:spPr>
          <a:xfrm>
            <a:off x="503713" y="981777"/>
            <a:ext cx="11184574" cy="4588436"/>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A diretriz da moralidade: atuação administrativa ética, leal e séria </a:t>
            </a:r>
            <a:r>
              <a:rPr lang="pt-BR" sz="2000" dirty="0">
                <a:latin typeface="Wingdings"/>
                <a:cs typeface="Wingdings"/>
              </a:rPr>
              <a:t></a:t>
            </a:r>
            <a:r>
              <a:rPr lang="pt-BR" sz="1900" dirty="0">
                <a:latin typeface="Segoe UI" panose="020B0502040204020203" pitchFamily="34" charset="0"/>
                <a:cs typeface="Segoe UI" panose="020B0502040204020203" pitchFamily="34" charset="0"/>
              </a:rPr>
              <a:t> </a:t>
            </a:r>
            <a:r>
              <a:rPr lang="pt-BR" sz="1900" b="1" dirty="0">
                <a:latin typeface="Segoe UI" panose="020B0502040204020203" pitchFamily="34" charset="0"/>
                <a:cs typeface="Segoe UI" panose="020B0502040204020203" pitchFamily="34" charset="0"/>
              </a:rPr>
              <a:t>Art. 37, caput, da CF/88 </a:t>
            </a:r>
            <a:r>
              <a:rPr lang="pt-BR" sz="1900" dirty="0">
                <a:latin typeface="Segoe UI" panose="020B0502040204020203" pitchFamily="34" charset="0"/>
                <a:cs typeface="Segoe UI" panose="020B0502040204020203" pitchFamily="34" charset="0"/>
              </a:rPr>
              <a:t>(EC nº 19/1998 e Reforma Administrativa)</a:t>
            </a:r>
            <a:endParaRPr lang="pt-BR" sz="1900" b="1" dirty="0">
              <a:latin typeface="Segoe UI" panose="020B0502040204020203" pitchFamily="34" charset="0"/>
              <a:cs typeface="Segoe UI" panose="020B0502040204020203" pitchFamily="34" charset="0"/>
            </a:endParaRPr>
          </a:p>
          <a:p>
            <a:pPr marL="299085" indent="-286385" algn="just">
              <a:lnSpc>
                <a:spcPct val="100000"/>
              </a:lnSpc>
              <a:spcBef>
                <a:spcPts val="100"/>
              </a:spcBef>
              <a:buClr>
                <a:srgbClr val="CE5A3D"/>
              </a:buClr>
              <a:buFont typeface="Wingdings"/>
              <a:buChar char=""/>
              <a:tabLst>
                <a:tab pos="299720" algn="l"/>
              </a:tabLst>
            </a:pPr>
            <a:endParaRPr lang="pt-BR" sz="1900" dirty="0">
              <a:latin typeface="Segoe UI" panose="020B0502040204020203" pitchFamily="34" charset="0"/>
              <a:cs typeface="Segoe UI" panose="020B0502040204020203" pitchFamily="34" charset="0"/>
            </a:endParaRPr>
          </a:p>
          <a:p>
            <a:pPr marL="812800" lvl="1" indent="-342900" algn="just">
              <a:spcBef>
                <a:spcPts val="100"/>
              </a:spcBef>
              <a:buClr>
                <a:srgbClr val="CE5A3D"/>
              </a:buClr>
              <a:buFont typeface="Arial" panose="020B0604020202020204" pitchFamily="34" charset="0"/>
              <a:buChar char="•"/>
              <a:tabLst>
                <a:tab pos="299720" algn="l"/>
              </a:tabLst>
            </a:pPr>
            <a:r>
              <a:rPr lang="pt-BR" sz="1900" dirty="0">
                <a:latin typeface="Segoe UI" panose="020B0502040204020203" pitchFamily="34" charset="0"/>
                <a:cs typeface="Segoe UI" panose="020B0502040204020203" pitchFamily="34" charset="0"/>
              </a:rPr>
              <a:t>Ação para produzir resultado, de modo rápido e preciso</a:t>
            </a:r>
          </a:p>
          <a:p>
            <a:pPr marL="812800" lvl="1" indent="-342900" algn="just">
              <a:spcBef>
                <a:spcPts val="100"/>
              </a:spcBef>
              <a:buClr>
                <a:srgbClr val="CE5A3D"/>
              </a:buClr>
              <a:buFont typeface="Arial" panose="020B0604020202020204" pitchFamily="34" charset="0"/>
              <a:buChar char="•"/>
              <a:tabLst>
                <a:tab pos="299720" algn="l"/>
              </a:tabLst>
            </a:pPr>
            <a:r>
              <a:rPr lang="pt-BR" sz="1900" dirty="0">
                <a:latin typeface="Segoe UI" panose="020B0502040204020203" pitchFamily="34" charset="0"/>
                <a:cs typeface="Segoe UI" panose="020B0502040204020203" pitchFamily="34" charset="0"/>
              </a:rPr>
              <a:t>Administração de resultados e legitimidade da atuação administrativa</a:t>
            </a:r>
          </a:p>
          <a:p>
            <a:pPr marL="812800" lvl="1" indent="-342900" algn="just">
              <a:spcBef>
                <a:spcPts val="100"/>
              </a:spcBef>
              <a:buClr>
                <a:srgbClr val="CE5A3D"/>
              </a:buClr>
              <a:buFont typeface="Arial" panose="020B0604020202020204" pitchFamily="34" charset="0"/>
              <a:buChar char="•"/>
              <a:tabLst>
                <a:tab pos="299720" algn="l"/>
              </a:tabLst>
            </a:pPr>
            <a:r>
              <a:rPr lang="pt-BR" sz="1900" dirty="0">
                <a:latin typeface="Segoe UI" panose="020B0502040204020203" pitchFamily="34" charset="0"/>
                <a:cs typeface="Segoe UI" panose="020B0502040204020203" pitchFamily="34" charset="0"/>
              </a:rPr>
              <a:t>Previsões legais: Lei de concessão e permissão de serviços públicos – Lei nº 8.987/1995, art. 1º:</a:t>
            </a: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r>
              <a:rPr lang="pt-BR" sz="2500" i="1" dirty="0">
                <a:latin typeface="Segoe UI Semibold" panose="020B0702040204020203" pitchFamily="34" charset="0"/>
                <a:cs typeface="Segoe UI Semibold" panose="020B0702040204020203" pitchFamily="34" charset="0"/>
              </a:rPr>
              <a:t>Legalidade e Eficiência</a:t>
            </a: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a:p>
            <a:pPr marL="299085" lvl="0" indent="-286385" algn="just">
              <a:spcBef>
                <a:spcPts val="100"/>
              </a:spcBef>
              <a:buClr>
                <a:srgbClr val="CE5A3D"/>
              </a:buClr>
              <a:buFont typeface="Wingdings"/>
              <a:buChar char=""/>
              <a:tabLst>
                <a:tab pos="299720" algn="l"/>
              </a:tabLst>
            </a:pPr>
            <a:r>
              <a:rPr lang="pt-BR" sz="1900" dirty="0">
                <a:solidFill>
                  <a:prstClr val="black"/>
                </a:solidFill>
                <a:latin typeface="Segoe UI" panose="020B0502040204020203" pitchFamily="34" charset="0"/>
                <a:cs typeface="Segoe UI" panose="020B0502040204020203" pitchFamily="34" charset="0"/>
              </a:rPr>
              <a:t>A eficiência </a:t>
            </a:r>
            <a:r>
              <a:rPr lang="pt-BR" sz="1900" b="1" dirty="0">
                <a:solidFill>
                  <a:prstClr val="black"/>
                </a:solidFill>
                <a:latin typeface="Segoe UI" panose="020B0502040204020203" pitchFamily="34" charset="0"/>
                <a:cs typeface="Segoe UI" panose="020B0502040204020203" pitchFamily="34" charset="0"/>
              </a:rPr>
              <a:t>não pode ser analisada exclusivamente sob o prisma econômico</a:t>
            </a:r>
            <a:r>
              <a:rPr lang="pt-BR" sz="1900" dirty="0">
                <a:solidFill>
                  <a:prstClr val="black"/>
                </a:solidFill>
                <a:latin typeface="Segoe UI" panose="020B0502040204020203" pitchFamily="34" charset="0"/>
                <a:cs typeface="Segoe UI" panose="020B0502040204020203" pitchFamily="34" charset="0"/>
              </a:rPr>
              <a:t>, pois a Administração tem o dever de considerar outros aspectos igualmente fundamentais (...). A  medida administrativa será eficiente quando </a:t>
            </a:r>
            <a:r>
              <a:rPr lang="pt-BR" sz="1900" b="1" dirty="0">
                <a:solidFill>
                  <a:prstClr val="black"/>
                </a:solidFill>
                <a:latin typeface="Segoe UI" panose="020B0502040204020203" pitchFamily="34" charset="0"/>
                <a:cs typeface="Segoe UI" panose="020B0502040204020203" pitchFamily="34" charset="0"/>
              </a:rPr>
              <a:t>implementar, com maior intensidade e com  os menores custos possíveis, os resultados legitimamente esperados. </a:t>
            </a:r>
            <a:r>
              <a:rPr lang="pt-BR" sz="1900" dirty="0">
                <a:solidFill>
                  <a:prstClr val="black"/>
                </a:solidFill>
                <a:latin typeface="Segoe UI" panose="020B0502040204020203" pitchFamily="34" charset="0"/>
                <a:cs typeface="Segoe UI" panose="020B0502040204020203" pitchFamily="34" charset="0"/>
              </a:rPr>
              <a:t>(OLIVEIRA,  2017, p. 43)</a:t>
            </a: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p:txBody>
      </p:sp>
      <p:sp>
        <p:nvSpPr>
          <p:cNvPr id="7" name="Retângulo 6">
            <a:extLst>
              <a:ext uri="{FF2B5EF4-FFF2-40B4-BE49-F238E27FC236}">
                <a16:creationId xmlns:a16="http://schemas.microsoft.com/office/drawing/2014/main" id="{665C4A0C-920F-437F-A234-81DEA9C3D425}"/>
              </a:ext>
            </a:extLst>
          </p:cNvPr>
          <p:cNvSpPr/>
          <p:nvPr/>
        </p:nvSpPr>
        <p:spPr>
          <a:xfrm>
            <a:off x="277337" y="5336467"/>
            <a:ext cx="11410950" cy="1190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“O princípio da eficiência vem suscitando o entendimento errôneo no sentido de que, em nome  da eficiência a legalidade será sacrificada.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Os dois princípios constitucionais da  Administração devem conciliar-se, buscando esta atuar com eficiência dentro da  legalidade</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(MEDAUAR, 2015, p. 161)</a:t>
            </a:r>
          </a:p>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009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40676"/>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07: Princípio da Eficiência Administrativa</a:t>
            </a:r>
          </a:p>
          <a:p>
            <a:pPr algn="just"/>
            <a:endParaRPr lang="pt-BR" sz="1500" i="1" dirty="0">
              <a:latin typeface="Segoe UI Semibold" panose="020B0702040204020203" pitchFamily="34" charset="0"/>
              <a:cs typeface="Segoe UI Semibold" panose="020B0702040204020203" pitchFamily="34" charset="0"/>
            </a:endParaRPr>
          </a:p>
        </p:txBody>
      </p:sp>
      <p:sp>
        <p:nvSpPr>
          <p:cNvPr id="8" name="object 53">
            <a:extLst>
              <a:ext uri="{FF2B5EF4-FFF2-40B4-BE49-F238E27FC236}">
                <a16:creationId xmlns:a16="http://schemas.microsoft.com/office/drawing/2014/main" id="{BA3DDD69-C6BE-4E1B-9B4A-175D3DB8F4BD}"/>
              </a:ext>
            </a:extLst>
          </p:cNvPr>
          <p:cNvSpPr txBox="1"/>
          <p:nvPr/>
        </p:nvSpPr>
        <p:spPr>
          <a:xfrm>
            <a:off x="503713" y="864047"/>
            <a:ext cx="11184574" cy="1205458"/>
          </a:xfrm>
          <a:prstGeom prst="rect">
            <a:avLst/>
          </a:prstGeom>
        </p:spPr>
        <p:txBody>
          <a:bodyPr vert="horz" wrap="square" lIns="0" tIns="12700" rIns="0" bIns="0" rtlCol="0">
            <a:spAutoFit/>
          </a:bodyPr>
          <a:lstStyle/>
          <a:p>
            <a:pPr marL="299085" indent="-286385" algn="just">
              <a:lnSpc>
                <a:spcPct val="100000"/>
              </a:lnSpc>
              <a:spcBef>
                <a:spcPts val="100"/>
              </a:spcBef>
              <a:buClr>
                <a:srgbClr val="CE5A3D"/>
              </a:buClr>
              <a:buFont typeface="Wingdings"/>
              <a:buChar char=""/>
              <a:tabLst>
                <a:tab pos="299720" algn="l"/>
              </a:tabLst>
            </a:pPr>
            <a:r>
              <a:rPr lang="pt-BR" sz="1900" dirty="0">
                <a:latin typeface="Segoe UI" panose="020B0502040204020203" pitchFamily="34" charset="0"/>
                <a:cs typeface="Segoe UI" panose="020B0502040204020203" pitchFamily="34" charset="0"/>
              </a:rPr>
              <a:t>Eficiência e razoável duração do processo administrativo </a:t>
            </a:r>
            <a:r>
              <a:rPr lang="pt-BR" dirty="0">
                <a:latin typeface="Wingdings"/>
                <a:cs typeface="Wingdings"/>
              </a:rPr>
              <a:t></a:t>
            </a:r>
            <a:r>
              <a:rPr lang="pt-BR" sz="1900" dirty="0">
                <a:latin typeface="Segoe UI" panose="020B0502040204020203" pitchFamily="34" charset="0"/>
                <a:cs typeface="Segoe UI" panose="020B0502040204020203" pitchFamily="34" charset="0"/>
              </a:rPr>
              <a:t> </a:t>
            </a:r>
            <a:r>
              <a:rPr lang="pt-BR" sz="1900" b="1" dirty="0">
                <a:latin typeface="Segoe UI" panose="020B0502040204020203" pitchFamily="34" charset="0"/>
                <a:cs typeface="Segoe UI" panose="020B0502040204020203" pitchFamily="34" charset="0"/>
              </a:rPr>
              <a:t>Art. 5º, inciso LXXVIII (EC  45/2004):</a:t>
            </a: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sz="1900" dirty="0">
              <a:latin typeface="Segoe UI" panose="020B0502040204020203" pitchFamily="34" charset="0"/>
              <a:cs typeface="Segoe UI" panose="020B0502040204020203" pitchFamily="34" charset="0"/>
            </a:endParaRPr>
          </a:p>
          <a:p>
            <a:pPr marL="12700" algn="just">
              <a:lnSpc>
                <a:spcPct val="100000"/>
              </a:lnSpc>
              <a:spcBef>
                <a:spcPts val="100"/>
              </a:spcBef>
              <a:buClr>
                <a:srgbClr val="CE5A3D"/>
              </a:buClr>
              <a:tabLst>
                <a:tab pos="299720" algn="l"/>
              </a:tabLst>
            </a:pPr>
            <a:endParaRPr lang="pt-BR" dirty="0">
              <a:latin typeface="Segoe UI" panose="020B0502040204020203" pitchFamily="34" charset="0"/>
              <a:cs typeface="Segoe UI" panose="020B0502040204020203" pitchFamily="34" charset="0"/>
            </a:endParaRPr>
          </a:p>
        </p:txBody>
      </p:sp>
      <p:sp>
        <p:nvSpPr>
          <p:cNvPr id="5" name="Retângulo: Cantos Arredondados 4">
            <a:extLst>
              <a:ext uri="{FF2B5EF4-FFF2-40B4-BE49-F238E27FC236}">
                <a16:creationId xmlns:a16="http://schemas.microsoft.com/office/drawing/2014/main" id="{D1E5F071-3626-4B63-A718-F8BA97D06E2F}"/>
              </a:ext>
            </a:extLst>
          </p:cNvPr>
          <p:cNvSpPr/>
          <p:nvPr/>
        </p:nvSpPr>
        <p:spPr>
          <a:xfrm>
            <a:off x="470944" y="2111408"/>
            <a:ext cx="10965306" cy="21645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600" b="1" spc="-10" dirty="0">
                <a:solidFill>
                  <a:schemeClr val="tx1"/>
                </a:solidFill>
                <a:latin typeface="Segoe UI" panose="020B0502040204020203" pitchFamily="34" charset="0"/>
                <a:cs typeface="Segoe UI" panose="020B0502040204020203" pitchFamily="34" charset="0"/>
              </a:rPr>
              <a:t>APLICAÇÃO CONCRETA:</a:t>
            </a:r>
          </a:p>
          <a:p>
            <a:pPr marL="12700" marR="5080" algn="just">
              <a:lnSpc>
                <a:spcPct val="99800"/>
              </a:lnSpc>
            </a:pPr>
            <a:endParaRPr lang="pt-BR" sz="1000" spc="-10"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600" spc="-10" dirty="0">
                <a:solidFill>
                  <a:schemeClr val="tx1"/>
                </a:solidFill>
                <a:latin typeface="Segoe UI" panose="020B0502040204020203" pitchFamily="34" charset="0"/>
                <a:cs typeface="Segoe UI" panose="020B0502040204020203" pitchFamily="34" charset="0"/>
              </a:rPr>
              <a:t>DEVER DE EFICIÊNCIA - STJ, RESP n. 983659-MS, DJU 06.03.2008 - ADMINISTRATIVO. RESPONSABILIDADE CIVIL DO ESTADO. DEMORA INJUSTIFICÁVEL DO ESTADO EM DEFERIR PEDIDO DE APOSENTADORIA</a:t>
            </a:r>
          </a:p>
          <a:p>
            <a:pPr marL="12700" marR="5080" algn="just">
              <a:lnSpc>
                <a:spcPct val="99800"/>
              </a:lnSpc>
            </a:pPr>
            <a:r>
              <a:rPr lang="pt-BR" sz="1600" spc="-10" dirty="0">
                <a:solidFill>
                  <a:schemeClr val="tx1"/>
                </a:solidFill>
                <a:latin typeface="Segoe UI" panose="020B0502040204020203" pitchFamily="34" charset="0"/>
                <a:cs typeface="Segoe UI" panose="020B0502040204020203" pitchFamily="34" charset="0"/>
              </a:rPr>
              <a:t>1. Comete ato ilícito, por omissão, a administração pública que, sem apresentar qualquer motivo justificador, demora 10  (dez) meses e 18 (dezoito) dias para deferir pedido de aposentadoria de servidor público. Inexistência de qualquer  diligência determinada para firmação de convencimento. Péssimo funcionamento do serviço, atuando com atraso  injustificável. (...) 3. Responsabilidade Civil que se reconhece e indenização deferida.</a:t>
            </a:r>
          </a:p>
        </p:txBody>
      </p:sp>
      <p:sp>
        <p:nvSpPr>
          <p:cNvPr id="9" name="Retângulo: Cantos Arredondados 8">
            <a:extLst>
              <a:ext uri="{FF2B5EF4-FFF2-40B4-BE49-F238E27FC236}">
                <a16:creationId xmlns:a16="http://schemas.microsoft.com/office/drawing/2014/main" id="{C0DB3277-2525-4F8F-999C-D74C0E4AED6C}"/>
              </a:ext>
            </a:extLst>
          </p:cNvPr>
          <p:cNvSpPr/>
          <p:nvPr/>
        </p:nvSpPr>
        <p:spPr>
          <a:xfrm>
            <a:off x="523253" y="1376362"/>
            <a:ext cx="10932537" cy="5772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pc="-10" dirty="0">
                <a:solidFill>
                  <a:schemeClr val="tx1"/>
                </a:solidFill>
                <a:latin typeface="Segoe UI" panose="020B0502040204020203" pitchFamily="34" charset="0"/>
                <a:cs typeface="Segoe UI" panose="020B0502040204020203" pitchFamily="34" charset="0"/>
              </a:rPr>
              <a:t>A todos, no âmbito judicial e administrativo, são assegurados a razoável duração do  processo e os meios que garantam a celeridade de sua tramitação</a:t>
            </a:r>
            <a:r>
              <a:rPr lang="pt-BR" sz="1000" spc="-10" dirty="0">
                <a:solidFill>
                  <a:schemeClr val="tx1"/>
                </a:solidFill>
                <a:latin typeface="Segoe UI" panose="020B0502040204020203" pitchFamily="34" charset="0"/>
                <a:cs typeface="Segoe UI" panose="020B0502040204020203" pitchFamily="34" charset="0"/>
              </a:rPr>
              <a:t>”.</a:t>
            </a:r>
          </a:p>
        </p:txBody>
      </p:sp>
      <p:sp>
        <p:nvSpPr>
          <p:cNvPr id="10" name="CaixaDeTexto 9">
            <a:extLst>
              <a:ext uri="{FF2B5EF4-FFF2-40B4-BE49-F238E27FC236}">
                <a16:creationId xmlns:a16="http://schemas.microsoft.com/office/drawing/2014/main" id="{A74C7EE1-0E59-4F45-830E-C134CC8FDE89}"/>
              </a:ext>
            </a:extLst>
          </p:cNvPr>
          <p:cNvSpPr txBox="1"/>
          <p:nvPr/>
        </p:nvSpPr>
        <p:spPr>
          <a:xfrm>
            <a:off x="503713" y="4621490"/>
            <a:ext cx="10747716" cy="223651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08: Outros Princípios</a:t>
            </a:r>
          </a:p>
          <a:p>
            <a:pPr algn="just"/>
            <a:endParaRPr lang="pt-BR" i="1" dirty="0">
              <a:latin typeface="Segoe UI Semibold" panose="020B0702040204020203" pitchFamily="34" charset="0"/>
              <a:cs typeface="Segoe UI Semibold" panose="020B0702040204020203" pitchFamily="34" charset="0"/>
            </a:endParaRP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Princípio da </a:t>
            </a:r>
            <a:r>
              <a:rPr lang="pt-BR" b="1" dirty="0">
                <a:solidFill>
                  <a:prstClr val="black"/>
                </a:solidFill>
                <a:latin typeface="Segoe UI" panose="020B0502040204020203" pitchFamily="34" charset="0"/>
                <a:cs typeface="Segoe UI" panose="020B0502040204020203" pitchFamily="34" charset="0"/>
              </a:rPr>
              <a:t>proporcionalidade</a:t>
            </a: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Princípio da </a:t>
            </a:r>
            <a:r>
              <a:rPr lang="pt-BR" b="1" dirty="0">
                <a:solidFill>
                  <a:prstClr val="black"/>
                </a:solidFill>
                <a:latin typeface="Segoe UI" panose="020B0502040204020203" pitchFamily="34" charset="0"/>
                <a:cs typeface="Segoe UI" panose="020B0502040204020203" pitchFamily="34" charset="0"/>
              </a:rPr>
              <a:t>razoabilidade</a:t>
            </a: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Princípio da </a:t>
            </a:r>
            <a:r>
              <a:rPr lang="pt-BR" b="1" dirty="0">
                <a:solidFill>
                  <a:prstClr val="black"/>
                </a:solidFill>
                <a:latin typeface="Segoe UI" panose="020B0502040204020203" pitchFamily="34" charset="0"/>
                <a:cs typeface="Segoe UI" panose="020B0502040204020203" pitchFamily="34" charset="0"/>
              </a:rPr>
              <a:t>indisponibilidade do interesse público</a:t>
            </a:r>
          </a:p>
          <a:p>
            <a:pPr marL="299085" lvl="0" indent="-286385" algn="just">
              <a:spcBef>
                <a:spcPts val="100"/>
              </a:spcBef>
              <a:buClr>
                <a:srgbClr val="CE5A3D"/>
              </a:buClr>
              <a:buFont typeface="Wingdings"/>
              <a:buChar char=""/>
              <a:tabLst>
                <a:tab pos="299720" algn="l"/>
              </a:tabLst>
            </a:pPr>
            <a:r>
              <a:rPr lang="pt-BR" dirty="0">
                <a:solidFill>
                  <a:prstClr val="black"/>
                </a:solidFill>
                <a:latin typeface="Segoe UI" panose="020B0502040204020203" pitchFamily="34" charset="0"/>
                <a:cs typeface="Segoe UI" panose="020B0502040204020203" pitchFamily="34" charset="0"/>
              </a:rPr>
              <a:t>Princípio da </a:t>
            </a:r>
            <a:r>
              <a:rPr lang="pt-BR" b="1" dirty="0">
                <a:solidFill>
                  <a:prstClr val="black"/>
                </a:solidFill>
                <a:latin typeface="Segoe UI" panose="020B0502040204020203" pitchFamily="34" charset="0"/>
                <a:cs typeface="Segoe UI" panose="020B0502040204020203" pitchFamily="34" charset="0"/>
              </a:rPr>
              <a:t>continuidade do serviço público</a:t>
            </a:r>
          </a:p>
          <a:p>
            <a:pPr algn="just"/>
            <a:endParaRPr lang="pt-BR" sz="1500"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8292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000"/>
            <a:lum/>
          </a:blip>
          <a:srcRect/>
          <a:stretch>
            <a:fillRect t="-39000" b="-39000"/>
          </a:stretch>
        </a:blipFill>
        <a:effectLst/>
      </p:bgPr>
    </p:bg>
    <p:spTree>
      <p:nvGrpSpPr>
        <p:cNvPr id="1" name=""/>
        <p:cNvGrpSpPr/>
        <p:nvPr/>
      </p:nvGrpSpPr>
      <p:grpSpPr>
        <a:xfrm>
          <a:off x="0" y="0"/>
          <a:ext cx="0" cy="0"/>
          <a:chOff x="0" y="0"/>
          <a:chExt cx="0" cy="0"/>
        </a:xfrm>
      </p:grpSpPr>
      <p:sp>
        <p:nvSpPr>
          <p:cNvPr id="2" name="object 2"/>
          <p:cNvSpPr txBox="1"/>
          <p:nvPr/>
        </p:nvSpPr>
        <p:spPr>
          <a:xfrm>
            <a:off x="4404486" y="1116583"/>
            <a:ext cx="1565275" cy="255904"/>
          </a:xfrm>
          <a:prstGeom prst="rect">
            <a:avLst/>
          </a:prstGeom>
        </p:spPr>
        <p:txBody>
          <a:bodyPr vert="horz" wrap="square" lIns="0" tIns="13970" rIns="0" bIns="0" rtlCol="0">
            <a:spAutoFit/>
          </a:bodyPr>
          <a:lstStyle/>
          <a:p>
            <a:pPr marL="12700">
              <a:lnSpc>
                <a:spcPct val="100000"/>
              </a:lnSpc>
              <a:spcBef>
                <a:spcPts val="110"/>
              </a:spcBef>
            </a:pPr>
            <a:r>
              <a:rPr sz="1500" b="1" spc="-5" dirty="0">
                <a:solidFill>
                  <a:srgbClr val="2C2D2C"/>
                </a:solidFill>
                <a:latin typeface="Verdana"/>
                <a:cs typeface="Verdana"/>
              </a:rPr>
              <a:t>Administração</a:t>
            </a:r>
            <a:endParaRPr sz="1500">
              <a:latin typeface="Verdana"/>
              <a:cs typeface="Verdana"/>
            </a:endParaRPr>
          </a:p>
        </p:txBody>
      </p:sp>
      <p:sp>
        <p:nvSpPr>
          <p:cNvPr id="3" name="object 3"/>
          <p:cNvSpPr txBox="1"/>
          <p:nvPr/>
        </p:nvSpPr>
        <p:spPr>
          <a:xfrm>
            <a:off x="563067" y="1116583"/>
            <a:ext cx="5406390" cy="4829810"/>
          </a:xfrm>
          <a:prstGeom prst="rect">
            <a:avLst/>
          </a:prstGeom>
        </p:spPr>
        <p:txBody>
          <a:bodyPr vert="horz" wrap="square" lIns="0" tIns="13970" rIns="0" bIns="0" rtlCol="0">
            <a:spAutoFit/>
          </a:bodyPr>
          <a:lstStyle/>
          <a:p>
            <a:pPr marL="469900" marR="1699260" indent="-457200">
              <a:lnSpc>
                <a:spcPct val="100000"/>
              </a:lnSpc>
              <a:spcBef>
                <a:spcPts val="110"/>
              </a:spcBef>
              <a:buClr>
                <a:srgbClr val="D15A3D"/>
              </a:buClr>
              <a:buAutoNum type="arabicPeriod"/>
              <a:tabLst>
                <a:tab pos="469265" algn="l"/>
                <a:tab pos="469900" algn="l"/>
                <a:tab pos="1677035" algn="l"/>
                <a:tab pos="3442335" algn="l"/>
              </a:tabLst>
            </a:pPr>
            <a:r>
              <a:rPr sz="1500" b="1" spc="0" dirty="0">
                <a:latin typeface="Segoe UI" panose="020B0502040204020203" pitchFamily="34" charset="0"/>
                <a:cs typeface="Segoe UI" panose="020B0502040204020203" pitchFamily="34" charset="0"/>
              </a:rPr>
              <a:t>P</a:t>
            </a:r>
            <a:r>
              <a:rPr sz="1500" b="1" spc="-10" dirty="0">
                <a:latin typeface="Segoe UI" panose="020B0502040204020203" pitchFamily="34" charset="0"/>
                <a:cs typeface="Segoe UI" panose="020B0502040204020203" pitchFamily="34" charset="0"/>
              </a:rPr>
              <a:t>r</a:t>
            </a:r>
            <a:r>
              <a:rPr sz="1500" b="1" spc="0" dirty="0">
                <a:latin typeface="Segoe UI" panose="020B0502040204020203" pitchFamily="34" charset="0"/>
                <a:cs typeface="Segoe UI" panose="020B0502040204020203" pitchFamily="34" charset="0"/>
              </a:rPr>
              <a:t>i</a:t>
            </a:r>
            <a:r>
              <a:rPr sz="1500" b="1" dirty="0">
                <a:latin typeface="Segoe UI" panose="020B0502040204020203" pitchFamily="34" charset="0"/>
                <a:cs typeface="Segoe UI" panose="020B0502040204020203" pitchFamily="34" charset="0"/>
              </a:rPr>
              <a:t>n</a:t>
            </a:r>
            <a:r>
              <a:rPr sz="1500" b="1" spc="-20" dirty="0">
                <a:latin typeface="Segoe UI" panose="020B0502040204020203" pitchFamily="34" charset="0"/>
                <a:cs typeface="Segoe UI" panose="020B0502040204020203" pitchFamily="34" charset="0"/>
              </a:rPr>
              <a:t>c</a:t>
            </a:r>
            <a:r>
              <a:rPr sz="1500" b="1" spc="0" dirty="0">
                <a:latin typeface="Segoe UI" panose="020B0502040204020203" pitchFamily="34" charset="0"/>
                <a:cs typeface="Segoe UI" panose="020B0502040204020203" pitchFamily="34" charset="0"/>
              </a:rPr>
              <a:t>í</a:t>
            </a:r>
            <a:r>
              <a:rPr sz="1500" b="1" spc="-20" dirty="0">
                <a:latin typeface="Segoe UI" panose="020B0502040204020203" pitchFamily="34" charset="0"/>
                <a:cs typeface="Segoe UI" panose="020B0502040204020203" pitchFamily="34" charset="0"/>
              </a:rPr>
              <a:t>p</a:t>
            </a:r>
            <a:r>
              <a:rPr sz="1500" b="1" spc="0" dirty="0">
                <a:latin typeface="Segoe UI" panose="020B0502040204020203" pitchFamily="34" charset="0"/>
                <a:cs typeface="Segoe UI" panose="020B0502040204020203" pitchFamily="34" charset="0"/>
              </a:rPr>
              <a:t>i</a:t>
            </a:r>
            <a:r>
              <a:rPr sz="1500" b="1" spc="-5" dirty="0">
                <a:latin typeface="Segoe UI" panose="020B0502040204020203" pitchFamily="34" charset="0"/>
                <a:cs typeface="Segoe UI" panose="020B0502040204020203" pitchFamily="34" charset="0"/>
              </a:rPr>
              <a:t>o</a:t>
            </a:r>
            <a:r>
              <a:rPr sz="1500" b="1" spc="0" dirty="0">
                <a:latin typeface="Segoe UI" panose="020B0502040204020203" pitchFamily="34" charset="0"/>
                <a:cs typeface="Segoe UI" panose="020B0502040204020203" pitchFamily="34" charset="0"/>
              </a:rPr>
              <a:t>s</a:t>
            </a:r>
            <a:r>
              <a:rPr sz="1500" b="1" dirty="0">
                <a:latin typeface="Segoe UI" panose="020B0502040204020203" pitchFamily="34" charset="0"/>
                <a:cs typeface="Segoe UI" panose="020B0502040204020203" pitchFamily="34" charset="0"/>
              </a:rPr>
              <a:t>	c</a:t>
            </a:r>
            <a:r>
              <a:rPr sz="1500" b="1" spc="-30" dirty="0">
                <a:latin typeface="Segoe UI" panose="020B0502040204020203" pitchFamily="34" charset="0"/>
                <a:cs typeface="Segoe UI" panose="020B0502040204020203" pitchFamily="34" charset="0"/>
              </a:rPr>
              <a:t>o</a:t>
            </a:r>
            <a:r>
              <a:rPr sz="1500" b="1" dirty="0">
                <a:latin typeface="Segoe UI" panose="020B0502040204020203" pitchFamily="34" charset="0"/>
                <a:cs typeface="Segoe UI" panose="020B0502040204020203" pitchFamily="34" charset="0"/>
              </a:rPr>
              <a:t>n</a:t>
            </a:r>
            <a:r>
              <a:rPr sz="1500" b="1" spc="-5" dirty="0">
                <a:latin typeface="Segoe UI" panose="020B0502040204020203" pitchFamily="34" charset="0"/>
                <a:cs typeface="Segoe UI" panose="020B0502040204020203" pitchFamily="34" charset="0"/>
              </a:rPr>
              <a:t>s</a:t>
            </a:r>
            <a:r>
              <a:rPr sz="1500" b="1" spc="-15" dirty="0">
                <a:latin typeface="Segoe UI" panose="020B0502040204020203" pitchFamily="34" charset="0"/>
                <a:cs typeface="Segoe UI" panose="020B0502040204020203" pitchFamily="34" charset="0"/>
              </a:rPr>
              <a:t>t</a:t>
            </a:r>
            <a:r>
              <a:rPr sz="1500" b="1" spc="0" dirty="0">
                <a:latin typeface="Segoe UI" panose="020B0502040204020203" pitchFamily="34" charset="0"/>
                <a:cs typeface="Segoe UI" panose="020B0502040204020203" pitchFamily="34" charset="0"/>
              </a:rPr>
              <a:t>i</a:t>
            </a:r>
            <a:r>
              <a:rPr sz="1500" b="1" spc="-15" dirty="0">
                <a:latin typeface="Segoe UI" panose="020B0502040204020203" pitchFamily="34" charset="0"/>
                <a:cs typeface="Segoe UI" panose="020B0502040204020203" pitchFamily="34" charset="0"/>
              </a:rPr>
              <a:t>t</a:t>
            </a:r>
            <a:r>
              <a:rPr sz="1500" b="1" dirty="0">
                <a:latin typeface="Segoe UI" panose="020B0502040204020203" pitchFamily="34" charset="0"/>
                <a:cs typeface="Segoe UI" panose="020B0502040204020203" pitchFamily="34" charset="0"/>
              </a:rPr>
              <a:t>uc</a:t>
            </a:r>
            <a:r>
              <a:rPr sz="1500" b="1" spc="-15" dirty="0">
                <a:latin typeface="Segoe UI" panose="020B0502040204020203" pitchFamily="34" charset="0"/>
                <a:cs typeface="Segoe UI" panose="020B0502040204020203" pitchFamily="34" charset="0"/>
              </a:rPr>
              <a:t>i</a:t>
            </a:r>
            <a:r>
              <a:rPr sz="1500" b="1" spc="-25" dirty="0">
                <a:latin typeface="Segoe UI" panose="020B0502040204020203" pitchFamily="34" charset="0"/>
                <a:cs typeface="Segoe UI" panose="020B0502040204020203" pitchFamily="34" charset="0"/>
              </a:rPr>
              <a:t>o</a:t>
            </a:r>
            <a:r>
              <a:rPr sz="1500" b="1" dirty="0">
                <a:latin typeface="Segoe UI" panose="020B0502040204020203" pitchFamily="34" charset="0"/>
                <a:cs typeface="Segoe UI" panose="020B0502040204020203" pitchFamily="34" charset="0"/>
              </a:rPr>
              <a:t>na</a:t>
            </a:r>
            <a:r>
              <a:rPr sz="1500" b="1" spc="-15" dirty="0">
                <a:latin typeface="Segoe UI" panose="020B0502040204020203" pitchFamily="34" charset="0"/>
                <a:cs typeface="Segoe UI" panose="020B0502040204020203" pitchFamily="34" charset="0"/>
              </a:rPr>
              <a:t>i</a:t>
            </a:r>
            <a:r>
              <a:rPr sz="1500" b="1" spc="0" dirty="0">
                <a:latin typeface="Segoe UI" panose="020B0502040204020203" pitchFamily="34" charset="0"/>
                <a:cs typeface="Segoe UI" panose="020B0502040204020203" pitchFamily="34" charset="0"/>
              </a:rPr>
              <a:t>s</a:t>
            </a:r>
            <a:r>
              <a:rPr sz="1500" b="1" dirty="0">
                <a:latin typeface="Segoe UI" panose="020B0502040204020203" pitchFamily="34" charset="0"/>
                <a:cs typeface="Segoe UI" panose="020B0502040204020203" pitchFamily="34" charset="0"/>
              </a:rPr>
              <a:t>	</a:t>
            </a:r>
            <a:r>
              <a:rPr sz="1500" b="1" spc="-25" dirty="0">
                <a:latin typeface="Segoe UI" panose="020B0502040204020203" pitchFamily="34" charset="0"/>
                <a:cs typeface="Segoe UI" panose="020B0502040204020203" pitchFamily="34" charset="0"/>
              </a:rPr>
              <a:t>da  </a:t>
            </a:r>
            <a:r>
              <a:rPr sz="1500" b="1" spc="0" dirty="0">
                <a:latin typeface="Segoe UI" panose="020B0502040204020203" pitchFamily="34" charset="0"/>
                <a:cs typeface="Segoe UI" panose="020B0502040204020203" pitchFamily="34" charset="0"/>
              </a:rPr>
              <a:t>Pública na Carta de</a:t>
            </a:r>
            <a:r>
              <a:rPr sz="1500" b="1" spc="-150" dirty="0">
                <a:latin typeface="Segoe UI" panose="020B0502040204020203" pitchFamily="34" charset="0"/>
                <a:cs typeface="Segoe UI" panose="020B0502040204020203" pitchFamily="34" charset="0"/>
              </a:rPr>
              <a:t> </a:t>
            </a:r>
            <a:r>
              <a:rPr sz="1500" b="1" spc="0" dirty="0">
                <a:latin typeface="Segoe UI" panose="020B0502040204020203" pitchFamily="34" charset="0"/>
                <a:cs typeface="Segoe UI" panose="020B0502040204020203" pitchFamily="34" charset="0"/>
              </a:rPr>
              <a:t>1988</a:t>
            </a:r>
            <a:endParaRPr sz="1500" dirty="0">
              <a:latin typeface="Segoe UI" panose="020B0502040204020203" pitchFamily="34" charset="0"/>
              <a:cs typeface="Segoe UI" panose="020B0502040204020203" pitchFamily="34" charset="0"/>
            </a:endParaRPr>
          </a:p>
          <a:p>
            <a:pPr>
              <a:lnSpc>
                <a:spcPct val="100000"/>
              </a:lnSpc>
              <a:buClr>
                <a:srgbClr val="D15A3D"/>
              </a:buClr>
              <a:buFont typeface="Verdana"/>
              <a:buAutoNum type="arabicPeriod"/>
            </a:pPr>
            <a:endParaRPr sz="1600" dirty="0">
              <a:latin typeface="Segoe UI" panose="020B0502040204020203" pitchFamily="34" charset="0"/>
              <a:cs typeface="Segoe UI" panose="020B0502040204020203" pitchFamily="34" charset="0"/>
            </a:endParaRPr>
          </a:p>
          <a:p>
            <a:pPr marL="640715" marR="5080" lvl="1" indent="-399415">
              <a:lnSpc>
                <a:spcPts val="1610"/>
              </a:lnSpc>
              <a:spcBef>
                <a:spcPts val="5"/>
              </a:spcBef>
              <a:buClr>
                <a:srgbClr val="D15A3D"/>
              </a:buClr>
              <a:buFont typeface="Arial" panose="020B0604020202020204" pitchFamily="34" charset="0"/>
              <a:buChar char="•"/>
              <a:tabLst>
                <a:tab pos="640715" algn="l"/>
                <a:tab pos="641350" algn="l"/>
              </a:tabLst>
            </a:pPr>
            <a:r>
              <a:rPr sz="1500" spc="-10" dirty="0">
                <a:latin typeface="Segoe UI" panose="020B0502040204020203" pitchFamily="34" charset="0"/>
                <a:cs typeface="Segoe UI" panose="020B0502040204020203" pitchFamily="34" charset="0"/>
              </a:rPr>
              <a:t>Relevância </a:t>
            </a:r>
            <a:r>
              <a:rPr sz="1500" spc="0" dirty="0">
                <a:latin typeface="Segoe UI" panose="020B0502040204020203" pitchFamily="34" charset="0"/>
                <a:cs typeface="Segoe UI" panose="020B0502040204020203" pitchFamily="34" charset="0"/>
              </a:rPr>
              <a:t>e </a:t>
            </a:r>
            <a:r>
              <a:rPr sz="1500" spc="-5" dirty="0">
                <a:latin typeface="Segoe UI" panose="020B0502040204020203" pitchFamily="34" charset="0"/>
                <a:cs typeface="Segoe UI" panose="020B0502040204020203" pitchFamily="34" charset="0"/>
              </a:rPr>
              <a:t>importância </a:t>
            </a:r>
            <a:r>
              <a:rPr sz="1500" spc="-10" dirty="0">
                <a:latin typeface="Segoe UI" panose="020B0502040204020203" pitchFamily="34" charset="0"/>
                <a:cs typeface="Segoe UI" panose="020B0502040204020203" pitchFamily="34" charset="0"/>
              </a:rPr>
              <a:t>para </a:t>
            </a:r>
            <a:r>
              <a:rPr sz="1500" spc="0" dirty="0">
                <a:latin typeface="Segoe UI" panose="020B0502040204020203" pitchFamily="34" charset="0"/>
                <a:cs typeface="Segoe UI" panose="020B0502040204020203" pitchFamily="34" charset="0"/>
              </a:rPr>
              <a:t>a </a:t>
            </a:r>
            <a:r>
              <a:rPr sz="1500" spc="-5" dirty="0">
                <a:latin typeface="Segoe UI" panose="020B0502040204020203" pitchFamily="34" charset="0"/>
                <a:cs typeface="Segoe UI" panose="020B0502040204020203" pitchFamily="34" charset="0"/>
              </a:rPr>
              <a:t>caracterização  </a:t>
            </a:r>
            <a:r>
              <a:rPr sz="1500" dirty="0">
                <a:latin typeface="Segoe UI" panose="020B0502040204020203" pitchFamily="34" charset="0"/>
                <a:cs typeface="Segoe UI" panose="020B0502040204020203" pitchFamily="34" charset="0"/>
              </a:rPr>
              <a:t>do </a:t>
            </a:r>
            <a:r>
              <a:rPr sz="1500" spc="0" dirty="0">
                <a:latin typeface="Segoe UI" panose="020B0502040204020203" pitchFamily="34" charset="0"/>
                <a:cs typeface="Segoe UI" panose="020B0502040204020203" pitchFamily="34" charset="0"/>
              </a:rPr>
              <a:t>regime</a:t>
            </a:r>
            <a:r>
              <a:rPr sz="1500" spc="-75" dirty="0">
                <a:latin typeface="Segoe UI" panose="020B0502040204020203" pitchFamily="34" charset="0"/>
                <a:cs typeface="Segoe UI" panose="020B0502040204020203" pitchFamily="34" charset="0"/>
              </a:rPr>
              <a:t> </a:t>
            </a:r>
            <a:r>
              <a:rPr sz="1500" spc="-5" dirty="0">
                <a:latin typeface="Segoe UI" panose="020B0502040204020203" pitchFamily="34" charset="0"/>
                <a:cs typeface="Segoe UI" panose="020B0502040204020203" pitchFamily="34" charset="0"/>
              </a:rPr>
              <a:t>jurídico-administrativo</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15"/>
              </a:spcBef>
              <a:buClr>
                <a:srgbClr val="D15A3D"/>
              </a:buClr>
              <a:buFont typeface="Arial" panose="020B0604020202020204" pitchFamily="34" charset="0"/>
              <a:buChar char="•"/>
              <a:tabLst>
                <a:tab pos="640715" algn="l"/>
                <a:tab pos="641350" algn="l"/>
              </a:tabLst>
            </a:pPr>
            <a:r>
              <a:rPr sz="1500" spc="0" dirty="0">
                <a:latin typeface="Segoe UI" panose="020B0502040204020203" pitchFamily="34" charset="0"/>
                <a:cs typeface="Segoe UI" panose="020B0502040204020203" pitchFamily="34" charset="0"/>
              </a:rPr>
              <a:t>Noções</a:t>
            </a:r>
            <a:r>
              <a:rPr sz="1500" spc="-50" dirty="0">
                <a:latin typeface="Segoe UI" panose="020B0502040204020203" pitchFamily="34" charset="0"/>
                <a:cs typeface="Segoe UI" panose="020B0502040204020203" pitchFamily="34" charset="0"/>
              </a:rPr>
              <a:t> </a:t>
            </a:r>
            <a:r>
              <a:rPr sz="1500" dirty="0">
                <a:latin typeface="Segoe UI" panose="020B0502040204020203" pitchFamily="34" charset="0"/>
                <a:cs typeface="Segoe UI" panose="020B0502040204020203" pitchFamily="34" charset="0"/>
              </a:rPr>
              <a:t>gerais</a:t>
            </a:r>
          </a:p>
          <a:p>
            <a:pPr lvl="1">
              <a:lnSpc>
                <a:spcPct val="100000"/>
              </a:lnSpc>
              <a:spcBef>
                <a:spcPts val="20"/>
              </a:spcBef>
              <a:buClr>
                <a:srgbClr val="D15A3D"/>
              </a:buClr>
              <a:buFont typeface="Verdana"/>
              <a:buAutoNum type="romanUcPeriod"/>
            </a:pPr>
            <a:endParaRPr sz="1400" dirty="0">
              <a:latin typeface="Segoe UI" panose="020B0502040204020203" pitchFamily="34" charset="0"/>
              <a:cs typeface="Segoe UI" panose="020B0502040204020203" pitchFamily="34" charset="0"/>
            </a:endParaRPr>
          </a:p>
          <a:p>
            <a:pPr marL="469900" indent="-457200">
              <a:lnSpc>
                <a:spcPts val="1705"/>
              </a:lnSpc>
              <a:buClr>
                <a:srgbClr val="D15A3D"/>
              </a:buClr>
              <a:buAutoNum type="arabicPeriod"/>
              <a:tabLst>
                <a:tab pos="469265" algn="l"/>
                <a:tab pos="469900" algn="l"/>
                <a:tab pos="1667510" algn="l"/>
                <a:tab pos="3451225" algn="l"/>
                <a:tab pos="3853815" algn="l"/>
              </a:tabLst>
            </a:pPr>
            <a:r>
              <a:rPr sz="1500" b="1" spc="-5" dirty="0">
                <a:latin typeface="Segoe UI" panose="020B0502040204020203" pitchFamily="34" charset="0"/>
                <a:cs typeface="Segoe UI" panose="020B0502040204020203" pitchFamily="34" charset="0"/>
              </a:rPr>
              <a:t>Princípios	Constitucionais	</a:t>
            </a:r>
            <a:r>
              <a:rPr sz="1500" b="1" spc="-10" dirty="0">
                <a:latin typeface="Segoe UI" panose="020B0502040204020203" pitchFamily="34" charset="0"/>
                <a:cs typeface="Segoe UI" panose="020B0502040204020203" pitchFamily="34" charset="0"/>
              </a:rPr>
              <a:t>da	</a:t>
            </a:r>
            <a:r>
              <a:rPr sz="1500" b="1" spc="-5" dirty="0">
                <a:latin typeface="Segoe UI" panose="020B0502040204020203" pitchFamily="34" charset="0"/>
                <a:cs typeface="Segoe UI" panose="020B0502040204020203" pitchFamily="34" charset="0"/>
              </a:rPr>
              <a:t>Administração</a:t>
            </a:r>
            <a:endParaRPr sz="1500" dirty="0">
              <a:latin typeface="Segoe UI" panose="020B0502040204020203" pitchFamily="34" charset="0"/>
              <a:cs typeface="Segoe UI" panose="020B0502040204020203" pitchFamily="34" charset="0"/>
            </a:endParaRPr>
          </a:p>
          <a:p>
            <a:pPr marL="469900">
              <a:lnSpc>
                <a:spcPts val="1705"/>
              </a:lnSpc>
            </a:pPr>
            <a:r>
              <a:rPr sz="1500" b="1" dirty="0">
                <a:latin typeface="Segoe UI" panose="020B0502040204020203" pitchFamily="34" charset="0"/>
                <a:cs typeface="Segoe UI" panose="020B0502040204020203" pitchFamily="34" charset="0"/>
              </a:rPr>
              <a:t>Pública </a:t>
            </a:r>
            <a:r>
              <a:rPr sz="1500" b="1" spc="0" dirty="0">
                <a:latin typeface="Segoe UI" panose="020B0502040204020203" pitchFamily="34" charset="0"/>
                <a:cs typeface="Segoe UI" panose="020B0502040204020203" pitchFamily="34" charset="0"/>
              </a:rPr>
              <a:t>e </a:t>
            </a:r>
            <a:r>
              <a:rPr sz="1500" b="1" dirty="0">
                <a:latin typeface="Segoe UI" panose="020B0502040204020203" pitchFamily="34" charset="0"/>
                <a:cs typeface="Segoe UI" panose="020B0502040204020203" pitchFamily="34" charset="0"/>
              </a:rPr>
              <a:t>deveres</a:t>
            </a:r>
            <a:r>
              <a:rPr sz="1500" b="1" spc="-114"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fundamentais</a:t>
            </a:r>
            <a:endParaRPr sz="1500" dirty="0">
              <a:latin typeface="Segoe UI" panose="020B0502040204020203" pitchFamily="34" charset="0"/>
              <a:cs typeface="Segoe UI" panose="020B0502040204020203" pitchFamily="34" charset="0"/>
            </a:endParaRPr>
          </a:p>
          <a:p>
            <a:pPr marL="640715" lvl="1" indent="-399415">
              <a:lnSpc>
                <a:spcPts val="1620"/>
              </a:lnSpc>
              <a:spcBef>
                <a:spcPts val="1440"/>
              </a:spcBef>
              <a:buClr>
                <a:srgbClr val="D15A3D"/>
              </a:buClr>
              <a:buFont typeface="Arial" panose="020B0604020202020204" pitchFamily="34" charset="0"/>
              <a:buChar char="•"/>
              <a:tabLst>
                <a:tab pos="640715" algn="l"/>
                <a:tab pos="641350" algn="l"/>
              </a:tabLst>
            </a:pPr>
            <a:r>
              <a:rPr sz="1500" spc="-5" dirty="0">
                <a:latin typeface="Segoe UI" panose="020B0502040204020203" pitchFamily="34" charset="0"/>
                <a:cs typeface="Segoe UI" panose="020B0502040204020203" pitchFamily="34" charset="0"/>
              </a:rPr>
              <a:t>Crítica contemporânea </a:t>
            </a:r>
            <a:r>
              <a:rPr sz="1500" spc="-10" dirty="0">
                <a:latin typeface="Segoe UI" panose="020B0502040204020203" pitchFamily="34" charset="0"/>
                <a:cs typeface="Segoe UI" panose="020B0502040204020203" pitchFamily="34" charset="0"/>
              </a:rPr>
              <a:t>(revalorização </a:t>
            </a:r>
            <a:r>
              <a:rPr sz="1500" spc="-5" dirty="0">
                <a:latin typeface="Segoe UI" panose="020B0502040204020203" pitchFamily="34" charset="0"/>
                <a:cs typeface="Segoe UI" panose="020B0502040204020203" pitchFamily="34" charset="0"/>
              </a:rPr>
              <a:t>das</a:t>
            </a:r>
            <a:r>
              <a:rPr sz="1500" spc="325" dirty="0">
                <a:latin typeface="Segoe UI" panose="020B0502040204020203" pitchFamily="34" charset="0"/>
                <a:cs typeface="Segoe UI" panose="020B0502040204020203" pitchFamily="34" charset="0"/>
              </a:rPr>
              <a:t> </a:t>
            </a:r>
            <a:r>
              <a:rPr sz="1500" spc="-15" dirty="0" err="1">
                <a:latin typeface="Segoe UI" panose="020B0502040204020203" pitchFamily="34" charset="0"/>
                <a:cs typeface="Segoe UI" panose="020B0502040204020203" pitchFamily="34" charset="0"/>
              </a:rPr>
              <a:t>regras</a:t>
            </a:r>
            <a:r>
              <a:rPr lang="pt-BR" sz="1500" spc="-15" dirty="0">
                <a:latin typeface="Segoe UI" panose="020B0502040204020203" pitchFamily="34" charset="0"/>
                <a:cs typeface="Segoe UI" panose="020B0502040204020203" pitchFamily="34" charset="0"/>
              </a:rPr>
              <a:t> </a:t>
            </a:r>
            <a:r>
              <a:rPr sz="1500" spc="0" dirty="0" err="1">
                <a:latin typeface="Segoe UI" panose="020B0502040204020203" pitchFamily="34" charset="0"/>
                <a:cs typeface="Segoe UI" panose="020B0502040204020203" pitchFamily="34" charset="0"/>
              </a:rPr>
              <a:t>jurídicas</a:t>
            </a:r>
            <a:r>
              <a:rPr sz="1500" spc="0" dirty="0">
                <a:latin typeface="Segoe UI" panose="020B0502040204020203" pitchFamily="34" charset="0"/>
                <a:cs typeface="Segoe UI" panose="020B0502040204020203" pitchFamily="34" charset="0"/>
              </a:rPr>
              <a:t>)</a:t>
            </a:r>
            <a:endParaRPr sz="1500" dirty="0">
              <a:latin typeface="Segoe UI" panose="020B0502040204020203" pitchFamily="34" charset="0"/>
              <a:cs typeface="Segoe UI" panose="020B0502040204020203" pitchFamily="34" charset="0"/>
            </a:endParaRPr>
          </a:p>
          <a:p>
            <a:pPr marL="469900" indent="-457200">
              <a:lnSpc>
                <a:spcPct val="100000"/>
              </a:lnSpc>
              <a:spcBef>
                <a:spcPts val="1445"/>
              </a:spcBef>
              <a:buClr>
                <a:srgbClr val="D15A3D"/>
              </a:buClr>
              <a:buAutoNum type="arabicPeriod" startAt="3"/>
              <a:tabLst>
                <a:tab pos="469265" algn="l"/>
                <a:tab pos="469900" algn="l"/>
              </a:tabLst>
            </a:pPr>
            <a:r>
              <a:rPr sz="1500" b="1" dirty="0">
                <a:latin typeface="Segoe UI" panose="020B0502040204020203" pitchFamily="34" charset="0"/>
                <a:cs typeface="Segoe UI" panose="020B0502040204020203" pitchFamily="34" charset="0"/>
              </a:rPr>
              <a:t>Princípio </a:t>
            </a:r>
            <a:r>
              <a:rPr sz="1500" b="1" spc="0" dirty="0">
                <a:latin typeface="Segoe UI" panose="020B0502040204020203" pitchFamily="34" charset="0"/>
                <a:cs typeface="Segoe UI" panose="020B0502040204020203" pitchFamily="34" charset="0"/>
              </a:rPr>
              <a:t>da</a:t>
            </a:r>
            <a:r>
              <a:rPr sz="1500" b="1" spc="-95"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Legalidade</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40"/>
              </a:spcBef>
              <a:buClr>
                <a:srgbClr val="D15A3D"/>
              </a:buClr>
              <a:buFont typeface="Arial" panose="020B0604020202020204" pitchFamily="34" charset="0"/>
              <a:buChar char="•"/>
              <a:tabLst>
                <a:tab pos="640715" algn="l"/>
                <a:tab pos="641350" algn="l"/>
              </a:tabLst>
            </a:pPr>
            <a:r>
              <a:rPr sz="1500" spc="0" dirty="0">
                <a:latin typeface="Segoe UI" panose="020B0502040204020203" pitchFamily="34" charset="0"/>
                <a:cs typeface="Segoe UI" panose="020B0502040204020203" pitchFamily="34" charset="0"/>
              </a:rPr>
              <a:t>Sentidos </a:t>
            </a:r>
            <a:r>
              <a:rPr sz="1500" dirty="0">
                <a:latin typeface="Segoe UI" panose="020B0502040204020203" pitchFamily="34" charset="0"/>
                <a:cs typeface="Segoe UI" panose="020B0502040204020203" pitchFamily="34" charset="0"/>
              </a:rPr>
              <a:t>de legalidade</a:t>
            </a:r>
            <a:r>
              <a:rPr sz="1500" spc="-175" dirty="0">
                <a:latin typeface="Segoe UI" panose="020B0502040204020203" pitchFamily="34" charset="0"/>
                <a:cs typeface="Segoe UI" panose="020B0502040204020203" pitchFamily="34" charset="0"/>
              </a:rPr>
              <a:t> </a:t>
            </a:r>
            <a:r>
              <a:rPr sz="1500" spc="-5" dirty="0">
                <a:latin typeface="Segoe UI" panose="020B0502040204020203" pitchFamily="34" charset="0"/>
                <a:cs typeface="Segoe UI" panose="020B0502040204020203" pitchFamily="34" charset="0"/>
              </a:rPr>
              <a:t>administrativa</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40"/>
              </a:spcBef>
              <a:buClr>
                <a:srgbClr val="D15A3D"/>
              </a:buClr>
              <a:buFont typeface="Arial" panose="020B0604020202020204" pitchFamily="34" charset="0"/>
              <a:buChar char="•"/>
              <a:tabLst>
                <a:tab pos="640715" algn="l"/>
                <a:tab pos="641350" algn="l"/>
              </a:tabLst>
            </a:pPr>
            <a:r>
              <a:rPr sz="1500" dirty="0">
                <a:latin typeface="Segoe UI" panose="020B0502040204020203" pitchFamily="34" charset="0"/>
                <a:cs typeface="Segoe UI" panose="020B0502040204020203" pitchFamily="34" charset="0"/>
              </a:rPr>
              <a:t>Legalidade </a:t>
            </a:r>
            <a:r>
              <a:rPr sz="1500" spc="0" dirty="0">
                <a:latin typeface="Segoe UI" panose="020B0502040204020203" pitchFamily="34" charset="0"/>
                <a:cs typeface="Segoe UI" panose="020B0502040204020203" pitchFamily="34" charset="0"/>
              </a:rPr>
              <a:t>e</a:t>
            </a:r>
            <a:r>
              <a:rPr sz="1500" spc="-105" dirty="0">
                <a:latin typeface="Segoe UI" panose="020B0502040204020203" pitchFamily="34" charset="0"/>
                <a:cs typeface="Segoe UI" panose="020B0502040204020203" pitchFamily="34" charset="0"/>
              </a:rPr>
              <a:t> </a:t>
            </a:r>
            <a:r>
              <a:rPr sz="1500" spc="0" dirty="0">
                <a:latin typeface="Segoe UI" panose="020B0502040204020203" pitchFamily="34" charset="0"/>
                <a:cs typeface="Segoe UI" panose="020B0502040204020203" pitchFamily="34" charset="0"/>
              </a:rPr>
              <a:t>juridicidade</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40"/>
              </a:spcBef>
              <a:buClr>
                <a:srgbClr val="D15A3D"/>
              </a:buClr>
              <a:buFont typeface="Arial" panose="020B0604020202020204" pitchFamily="34" charset="0"/>
              <a:buChar char="•"/>
              <a:tabLst>
                <a:tab pos="641350" algn="l"/>
              </a:tabLst>
            </a:pPr>
            <a:r>
              <a:rPr sz="1500" dirty="0">
                <a:latin typeface="Segoe UI" panose="020B0502040204020203" pitchFamily="34" charset="0"/>
                <a:cs typeface="Segoe UI" panose="020B0502040204020203" pitchFamily="34" charset="0"/>
              </a:rPr>
              <a:t>Legalidade </a:t>
            </a:r>
            <a:r>
              <a:rPr sz="1500" spc="0" dirty="0">
                <a:latin typeface="Segoe UI" panose="020B0502040204020203" pitchFamily="34" charset="0"/>
                <a:cs typeface="Segoe UI" panose="020B0502040204020203" pitchFamily="34" charset="0"/>
              </a:rPr>
              <a:t>e</a:t>
            </a:r>
            <a:r>
              <a:rPr sz="1500" spc="-100" dirty="0">
                <a:latin typeface="Segoe UI" panose="020B0502040204020203" pitchFamily="34" charset="0"/>
                <a:cs typeface="Segoe UI" panose="020B0502040204020203" pitchFamily="34" charset="0"/>
              </a:rPr>
              <a:t> </a:t>
            </a:r>
            <a:r>
              <a:rPr sz="1500" dirty="0">
                <a:latin typeface="Segoe UI" panose="020B0502040204020203" pitchFamily="34" charset="0"/>
                <a:cs typeface="Segoe UI" panose="020B0502040204020203" pitchFamily="34" charset="0"/>
              </a:rPr>
              <a:t>finalidade</a:t>
            </a:r>
          </a:p>
          <a:p>
            <a:pPr marL="469900" indent="-457200">
              <a:lnSpc>
                <a:spcPct val="100000"/>
              </a:lnSpc>
              <a:spcBef>
                <a:spcPts val="1435"/>
              </a:spcBef>
              <a:buClr>
                <a:srgbClr val="D15A3D"/>
              </a:buClr>
              <a:buAutoNum type="arabicPeriod" startAt="3"/>
              <a:tabLst>
                <a:tab pos="469265" algn="l"/>
                <a:tab pos="469900" algn="l"/>
              </a:tabLst>
            </a:pPr>
            <a:r>
              <a:rPr sz="1500" b="1" dirty="0">
                <a:latin typeface="Segoe UI" panose="020B0502040204020203" pitchFamily="34" charset="0"/>
                <a:cs typeface="Segoe UI" panose="020B0502040204020203" pitchFamily="34" charset="0"/>
              </a:rPr>
              <a:t>Princípio </a:t>
            </a:r>
            <a:r>
              <a:rPr sz="1500" b="1" spc="0" dirty="0">
                <a:latin typeface="Segoe UI" panose="020B0502040204020203" pitchFamily="34" charset="0"/>
                <a:cs typeface="Segoe UI" panose="020B0502040204020203" pitchFamily="34" charset="0"/>
              </a:rPr>
              <a:t>da</a:t>
            </a:r>
            <a:r>
              <a:rPr sz="1500" b="1" spc="-95"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Impessoalidade</a:t>
            </a:r>
            <a:endParaRPr sz="1500" dirty="0">
              <a:latin typeface="Segoe UI" panose="020B0502040204020203" pitchFamily="34" charset="0"/>
              <a:cs typeface="Segoe UI" panose="020B0502040204020203" pitchFamily="34" charset="0"/>
            </a:endParaRPr>
          </a:p>
        </p:txBody>
      </p:sp>
      <p:sp>
        <p:nvSpPr>
          <p:cNvPr id="4" name="object 4"/>
          <p:cNvSpPr txBox="1"/>
          <p:nvPr/>
        </p:nvSpPr>
        <p:spPr>
          <a:xfrm>
            <a:off x="6404864" y="1107186"/>
            <a:ext cx="5358130" cy="4594848"/>
          </a:xfrm>
          <a:prstGeom prst="rect">
            <a:avLst/>
          </a:prstGeom>
        </p:spPr>
        <p:txBody>
          <a:bodyPr vert="horz" wrap="square" lIns="0" tIns="13970" rIns="0" bIns="0" rtlCol="0">
            <a:spAutoFit/>
          </a:bodyPr>
          <a:lstStyle/>
          <a:p>
            <a:pPr marL="280670" indent="-267970">
              <a:lnSpc>
                <a:spcPct val="100000"/>
              </a:lnSpc>
              <a:spcBef>
                <a:spcPts val="110"/>
              </a:spcBef>
              <a:buClr>
                <a:srgbClr val="D15A3D"/>
              </a:buClr>
              <a:buAutoNum type="arabicPeriod" startAt="5"/>
              <a:tabLst>
                <a:tab pos="281305" algn="l"/>
              </a:tabLst>
            </a:pPr>
            <a:r>
              <a:rPr sz="1500" b="1" dirty="0">
                <a:latin typeface="Segoe UI" panose="020B0502040204020203" pitchFamily="34" charset="0"/>
                <a:cs typeface="Segoe UI" panose="020B0502040204020203" pitchFamily="34" charset="0"/>
              </a:rPr>
              <a:t>Princípio </a:t>
            </a:r>
            <a:r>
              <a:rPr sz="1500" b="1" spc="0" dirty="0">
                <a:latin typeface="Segoe UI" panose="020B0502040204020203" pitchFamily="34" charset="0"/>
                <a:cs typeface="Segoe UI" panose="020B0502040204020203" pitchFamily="34" charset="0"/>
              </a:rPr>
              <a:t>da</a:t>
            </a:r>
            <a:r>
              <a:rPr sz="1500" b="1" spc="-100"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Publicidade</a:t>
            </a:r>
            <a:endParaRPr sz="1500" dirty="0">
              <a:latin typeface="Segoe UI" panose="020B0502040204020203" pitchFamily="34" charset="0"/>
              <a:cs typeface="Segoe UI" panose="020B0502040204020203" pitchFamily="34" charset="0"/>
            </a:endParaRPr>
          </a:p>
          <a:p>
            <a:pPr marL="698500" lvl="1" indent="-457200">
              <a:lnSpc>
                <a:spcPct val="100000"/>
              </a:lnSpc>
              <a:spcBef>
                <a:spcPts val="1270"/>
              </a:spcBef>
              <a:buClr>
                <a:srgbClr val="D15A3D"/>
              </a:buClr>
              <a:buFont typeface="Arial" panose="020B0604020202020204" pitchFamily="34" charset="0"/>
              <a:buChar char="•"/>
              <a:tabLst>
                <a:tab pos="698500" algn="l"/>
                <a:tab pos="699135" algn="l"/>
              </a:tabLst>
            </a:pPr>
            <a:r>
              <a:rPr sz="1500" spc="0" dirty="0">
                <a:latin typeface="Segoe UI" panose="020B0502040204020203" pitchFamily="34" charset="0"/>
                <a:cs typeface="Segoe UI" panose="020B0502040204020203" pitchFamily="34" charset="0"/>
              </a:rPr>
              <a:t>A </a:t>
            </a:r>
            <a:r>
              <a:rPr sz="1500" dirty="0">
                <a:latin typeface="Segoe UI" panose="020B0502040204020203" pitchFamily="34" charset="0"/>
                <a:cs typeface="Segoe UI" panose="020B0502040204020203" pitchFamily="34" charset="0"/>
              </a:rPr>
              <a:t>publicidade </a:t>
            </a:r>
            <a:r>
              <a:rPr sz="1500" spc="0" dirty="0">
                <a:latin typeface="Segoe UI" panose="020B0502040204020203" pitchFamily="34" charset="0"/>
                <a:cs typeface="Segoe UI" panose="020B0502040204020203" pitchFamily="34" charset="0"/>
              </a:rPr>
              <a:t>como condição </a:t>
            </a:r>
            <a:r>
              <a:rPr sz="1500" dirty="0">
                <a:latin typeface="Segoe UI" panose="020B0502040204020203" pitchFamily="34" charset="0"/>
                <a:cs typeface="Segoe UI" panose="020B0502040204020203" pitchFamily="34" charset="0"/>
              </a:rPr>
              <a:t>de</a:t>
            </a:r>
            <a:r>
              <a:rPr sz="1500" spc="-175" dirty="0">
                <a:latin typeface="Segoe UI" panose="020B0502040204020203" pitchFamily="34" charset="0"/>
                <a:cs typeface="Segoe UI" panose="020B0502040204020203" pitchFamily="34" charset="0"/>
              </a:rPr>
              <a:t> </a:t>
            </a:r>
            <a:r>
              <a:rPr sz="1500" spc="0" dirty="0">
                <a:latin typeface="Segoe UI" panose="020B0502040204020203" pitchFamily="34" charset="0"/>
                <a:cs typeface="Segoe UI" panose="020B0502040204020203" pitchFamily="34" charset="0"/>
              </a:rPr>
              <a:t>eficácia</a:t>
            </a:r>
            <a:endParaRPr sz="1500" dirty="0">
              <a:latin typeface="Segoe UI" panose="020B0502040204020203" pitchFamily="34" charset="0"/>
              <a:cs typeface="Segoe UI" panose="020B0502040204020203" pitchFamily="34" charset="0"/>
            </a:endParaRPr>
          </a:p>
          <a:p>
            <a:pPr marL="742950" lvl="1" indent="-285750">
              <a:lnSpc>
                <a:spcPct val="100000"/>
              </a:lnSpc>
              <a:spcBef>
                <a:spcPts val="15"/>
              </a:spcBef>
              <a:buClr>
                <a:srgbClr val="D15A3D"/>
              </a:buClr>
              <a:buFont typeface="Arial" panose="020B0604020202020204" pitchFamily="34" charset="0"/>
              <a:buChar char="•"/>
            </a:pPr>
            <a:endParaRPr sz="1550" dirty="0">
              <a:latin typeface="Segoe UI" panose="020B0502040204020203" pitchFamily="34" charset="0"/>
              <a:cs typeface="Segoe UI" panose="020B0502040204020203" pitchFamily="34" charset="0"/>
            </a:endParaRPr>
          </a:p>
          <a:p>
            <a:pPr marL="698500" lvl="1" indent="-457200">
              <a:lnSpc>
                <a:spcPct val="100000"/>
              </a:lnSpc>
              <a:buClr>
                <a:srgbClr val="D15A3D"/>
              </a:buClr>
              <a:buFont typeface="Arial" panose="020B0604020202020204" pitchFamily="34" charset="0"/>
              <a:buChar char="•"/>
              <a:tabLst>
                <a:tab pos="698500" algn="l"/>
                <a:tab pos="699135" algn="l"/>
              </a:tabLst>
            </a:pPr>
            <a:r>
              <a:rPr sz="1500" spc="0" dirty="0">
                <a:latin typeface="Segoe UI" panose="020B0502040204020203" pitchFamily="34" charset="0"/>
                <a:cs typeface="Segoe UI" panose="020B0502040204020203" pitchFamily="34" charset="0"/>
              </a:rPr>
              <a:t>A Lei </a:t>
            </a:r>
            <a:r>
              <a:rPr sz="1500" spc="-5" dirty="0">
                <a:latin typeface="Segoe UI" panose="020B0502040204020203" pitchFamily="34" charset="0"/>
                <a:cs typeface="Segoe UI" panose="020B0502040204020203" pitchFamily="34" charset="0"/>
              </a:rPr>
              <a:t>federal </a:t>
            </a:r>
            <a:r>
              <a:rPr sz="1500" spc="0" dirty="0">
                <a:latin typeface="Segoe UI" panose="020B0502040204020203" pitchFamily="34" charset="0"/>
                <a:cs typeface="Segoe UI" panose="020B0502040204020203" pitchFamily="34" charset="0"/>
              </a:rPr>
              <a:t>nº</a:t>
            </a:r>
            <a:r>
              <a:rPr sz="1500" spc="-130" dirty="0">
                <a:latin typeface="Segoe UI" panose="020B0502040204020203" pitchFamily="34" charset="0"/>
                <a:cs typeface="Segoe UI" panose="020B0502040204020203" pitchFamily="34" charset="0"/>
              </a:rPr>
              <a:t> </a:t>
            </a:r>
            <a:r>
              <a:rPr sz="1500" dirty="0">
                <a:latin typeface="Segoe UI" panose="020B0502040204020203" pitchFamily="34" charset="0"/>
                <a:cs typeface="Segoe UI" panose="020B0502040204020203" pitchFamily="34" charset="0"/>
              </a:rPr>
              <a:t>12.527/2011</a:t>
            </a:r>
          </a:p>
          <a:p>
            <a:pPr marL="280670" indent="-267970">
              <a:lnSpc>
                <a:spcPct val="100000"/>
              </a:lnSpc>
              <a:spcBef>
                <a:spcPts val="1250"/>
              </a:spcBef>
              <a:buClr>
                <a:srgbClr val="D15A3D"/>
              </a:buClr>
              <a:buAutoNum type="arabicPeriod" startAt="5"/>
              <a:tabLst>
                <a:tab pos="281305" algn="l"/>
              </a:tabLst>
            </a:pPr>
            <a:r>
              <a:rPr sz="1500" b="1" dirty="0">
                <a:latin typeface="Segoe UI" panose="020B0502040204020203" pitchFamily="34" charset="0"/>
                <a:cs typeface="Segoe UI" panose="020B0502040204020203" pitchFamily="34" charset="0"/>
              </a:rPr>
              <a:t>Princípio </a:t>
            </a:r>
            <a:r>
              <a:rPr sz="1500" b="1" spc="0" dirty="0">
                <a:latin typeface="Segoe UI" panose="020B0502040204020203" pitchFamily="34" charset="0"/>
                <a:cs typeface="Segoe UI" panose="020B0502040204020203" pitchFamily="34" charset="0"/>
              </a:rPr>
              <a:t>da </a:t>
            </a:r>
            <a:r>
              <a:rPr sz="1500" b="1" dirty="0">
                <a:latin typeface="Segoe UI" panose="020B0502040204020203" pitchFamily="34" charset="0"/>
                <a:cs typeface="Segoe UI" panose="020B0502040204020203" pitchFamily="34" charset="0"/>
              </a:rPr>
              <a:t>Moralidade</a:t>
            </a:r>
            <a:r>
              <a:rPr sz="1500" b="1" spc="-175"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Administrativa</a:t>
            </a:r>
            <a:endParaRPr sz="1500" dirty="0">
              <a:latin typeface="Segoe UI" panose="020B0502040204020203" pitchFamily="34" charset="0"/>
              <a:cs typeface="Segoe UI" panose="020B0502040204020203" pitchFamily="34" charset="0"/>
            </a:endParaRPr>
          </a:p>
          <a:p>
            <a:pPr>
              <a:lnSpc>
                <a:spcPct val="100000"/>
              </a:lnSpc>
              <a:spcBef>
                <a:spcPts val="20"/>
              </a:spcBef>
              <a:buClr>
                <a:srgbClr val="D15A3D"/>
              </a:buClr>
              <a:buFont typeface="Verdana"/>
              <a:buAutoNum type="arabicPeriod" startAt="5"/>
            </a:pPr>
            <a:endParaRPr sz="1550" dirty="0">
              <a:latin typeface="Segoe UI" panose="020B0502040204020203" pitchFamily="34" charset="0"/>
              <a:cs typeface="Segoe UI" panose="020B0502040204020203" pitchFamily="34" charset="0"/>
            </a:endParaRPr>
          </a:p>
          <a:p>
            <a:pPr marL="640715" marR="5080" lvl="1" indent="-399415">
              <a:lnSpc>
                <a:spcPct val="100000"/>
              </a:lnSpc>
              <a:buClr>
                <a:srgbClr val="D15A3D"/>
              </a:buClr>
              <a:buFont typeface="Arial" panose="020B0604020202020204" pitchFamily="34" charset="0"/>
              <a:buChar char="•"/>
              <a:tabLst>
                <a:tab pos="640715" algn="l"/>
                <a:tab pos="641350" algn="l"/>
                <a:tab pos="1009015" algn="l"/>
                <a:tab pos="2378075" algn="l"/>
                <a:tab pos="2951480" algn="l"/>
                <a:tab pos="3942079" algn="l"/>
                <a:tab pos="4411980" algn="l"/>
                <a:tab pos="5113020" algn="l"/>
              </a:tabLst>
            </a:pPr>
            <a:r>
              <a:rPr sz="1500" spc="0" dirty="0">
                <a:latin typeface="Segoe UI" panose="020B0502040204020203" pitchFamily="34" charset="0"/>
                <a:cs typeface="Segoe UI" panose="020B0502040204020203" pitchFamily="34" charset="0"/>
              </a:rPr>
              <a:t>A	</a:t>
            </a:r>
            <a:r>
              <a:rPr sz="1500" spc="10" dirty="0">
                <a:latin typeface="Segoe UI" panose="020B0502040204020203" pitchFamily="34" charset="0"/>
                <a:cs typeface="Segoe UI" panose="020B0502040204020203" pitchFamily="34" charset="0"/>
              </a:rPr>
              <a:t>i</a:t>
            </a:r>
            <a:r>
              <a:rPr sz="1500" spc="-5" dirty="0">
                <a:latin typeface="Segoe UI" panose="020B0502040204020203" pitchFamily="34" charset="0"/>
                <a:cs typeface="Segoe UI" panose="020B0502040204020203" pitchFamily="34" charset="0"/>
              </a:rPr>
              <a:t>mp</a:t>
            </a:r>
            <a:r>
              <a:rPr sz="1500" spc="-30" dirty="0">
                <a:latin typeface="Segoe UI" panose="020B0502040204020203" pitchFamily="34" charset="0"/>
                <a:cs typeface="Segoe UI" panose="020B0502040204020203" pitchFamily="34" charset="0"/>
              </a:rPr>
              <a:t>o</a:t>
            </a:r>
            <a:r>
              <a:rPr sz="1500" spc="0" dirty="0">
                <a:latin typeface="Segoe UI" panose="020B0502040204020203" pitchFamily="34" charset="0"/>
                <a:cs typeface="Segoe UI" panose="020B0502040204020203" pitchFamily="34" charset="0"/>
              </a:rPr>
              <a:t>r</a:t>
            </a:r>
            <a:r>
              <a:rPr sz="1500" spc="-20" dirty="0">
                <a:latin typeface="Segoe UI" panose="020B0502040204020203" pitchFamily="34" charset="0"/>
                <a:cs typeface="Segoe UI" panose="020B0502040204020203" pitchFamily="34" charset="0"/>
              </a:rPr>
              <a:t>t</a:t>
            </a:r>
            <a:r>
              <a:rPr sz="1500" spc="0" dirty="0">
                <a:latin typeface="Segoe UI" panose="020B0502040204020203" pitchFamily="34" charset="0"/>
                <a:cs typeface="Segoe UI" panose="020B0502040204020203" pitchFamily="34" charset="0"/>
              </a:rPr>
              <a:t>â</a:t>
            </a:r>
            <a:r>
              <a:rPr sz="1500" spc="5" dirty="0">
                <a:latin typeface="Segoe UI" panose="020B0502040204020203" pitchFamily="34" charset="0"/>
                <a:cs typeface="Segoe UI" panose="020B0502040204020203" pitchFamily="34" charset="0"/>
              </a:rPr>
              <a:t>n</a:t>
            </a:r>
            <a:r>
              <a:rPr sz="1500" spc="-15" dirty="0">
                <a:latin typeface="Segoe UI" panose="020B0502040204020203" pitchFamily="34" charset="0"/>
                <a:cs typeface="Segoe UI" panose="020B0502040204020203" pitchFamily="34" charset="0"/>
              </a:rPr>
              <a:t>c</a:t>
            </a:r>
            <a:r>
              <a:rPr sz="1500" spc="-5" dirty="0">
                <a:latin typeface="Segoe UI" panose="020B0502040204020203" pitchFamily="34" charset="0"/>
                <a:cs typeface="Segoe UI" panose="020B0502040204020203" pitchFamily="34" charset="0"/>
              </a:rPr>
              <a:t>i</a:t>
            </a:r>
            <a:r>
              <a:rPr sz="1500" spc="0" dirty="0">
                <a:latin typeface="Segoe UI" panose="020B0502040204020203" pitchFamily="34" charset="0"/>
                <a:cs typeface="Segoe UI" panose="020B0502040204020203" pitchFamily="34" charset="0"/>
              </a:rPr>
              <a:t>a</a:t>
            </a:r>
            <a:r>
              <a:rPr sz="1500" dirty="0">
                <a:latin typeface="Segoe UI" panose="020B0502040204020203" pitchFamily="34" charset="0"/>
                <a:cs typeface="Segoe UI" panose="020B0502040204020203" pitchFamily="34" charset="0"/>
              </a:rPr>
              <a:t>	</a:t>
            </a:r>
            <a:r>
              <a:rPr sz="1500" spc="-5" dirty="0">
                <a:latin typeface="Segoe UI" panose="020B0502040204020203" pitchFamily="34" charset="0"/>
                <a:cs typeface="Segoe UI" panose="020B0502040204020203" pitchFamily="34" charset="0"/>
              </a:rPr>
              <a:t>do</a:t>
            </a:r>
            <a:r>
              <a:rPr sz="1500" spc="0" dirty="0">
                <a:latin typeface="Segoe UI" panose="020B0502040204020203" pitchFamily="34" charset="0"/>
                <a:cs typeface="Segoe UI" panose="020B0502040204020203" pitchFamily="34" charset="0"/>
              </a:rPr>
              <a:t>s</a:t>
            </a:r>
            <a:r>
              <a:rPr sz="1500" dirty="0">
                <a:latin typeface="Segoe UI" panose="020B0502040204020203" pitchFamily="34" charset="0"/>
                <a:cs typeface="Segoe UI" panose="020B0502040204020203" pitchFamily="34" charset="0"/>
              </a:rPr>
              <a:t>	Có</a:t>
            </a:r>
            <a:r>
              <a:rPr sz="1500" spc="-25" dirty="0">
                <a:latin typeface="Segoe UI" panose="020B0502040204020203" pitchFamily="34" charset="0"/>
                <a:cs typeface="Segoe UI" panose="020B0502040204020203" pitchFamily="34" charset="0"/>
              </a:rPr>
              <a:t>d</a:t>
            </a:r>
            <a:r>
              <a:rPr sz="1500" spc="10" dirty="0">
                <a:latin typeface="Segoe UI" panose="020B0502040204020203" pitchFamily="34" charset="0"/>
                <a:cs typeface="Segoe UI" panose="020B0502040204020203" pitchFamily="34" charset="0"/>
              </a:rPr>
              <a:t>i</a:t>
            </a:r>
            <a:r>
              <a:rPr sz="1500" dirty="0">
                <a:latin typeface="Segoe UI" panose="020B0502040204020203" pitchFamily="34" charset="0"/>
                <a:cs typeface="Segoe UI" panose="020B0502040204020203" pitchFamily="34" charset="0"/>
              </a:rPr>
              <a:t>g</a:t>
            </a:r>
            <a:r>
              <a:rPr sz="1500" spc="-5" dirty="0">
                <a:latin typeface="Segoe UI" panose="020B0502040204020203" pitchFamily="34" charset="0"/>
                <a:cs typeface="Segoe UI" panose="020B0502040204020203" pitchFamily="34" charset="0"/>
              </a:rPr>
              <a:t>o</a:t>
            </a:r>
            <a:r>
              <a:rPr sz="1500" spc="0" dirty="0">
                <a:latin typeface="Segoe UI" panose="020B0502040204020203" pitchFamily="34" charset="0"/>
                <a:cs typeface="Segoe UI" panose="020B0502040204020203" pitchFamily="34" charset="0"/>
              </a:rPr>
              <a:t>s</a:t>
            </a:r>
            <a:r>
              <a:rPr sz="1500" dirty="0">
                <a:latin typeface="Segoe UI" panose="020B0502040204020203" pitchFamily="34" charset="0"/>
                <a:cs typeface="Segoe UI" panose="020B0502040204020203" pitchFamily="34" charset="0"/>
              </a:rPr>
              <a:t>	</a:t>
            </a:r>
            <a:r>
              <a:rPr sz="1500" spc="-5" dirty="0">
                <a:latin typeface="Segoe UI" panose="020B0502040204020203" pitchFamily="34" charset="0"/>
                <a:cs typeface="Segoe UI" panose="020B0502040204020203" pitchFamily="34" charset="0"/>
              </a:rPr>
              <a:t>d</a:t>
            </a:r>
            <a:r>
              <a:rPr sz="1500" spc="0" dirty="0">
                <a:latin typeface="Segoe UI" panose="020B0502040204020203" pitchFamily="34" charset="0"/>
                <a:cs typeface="Segoe UI" panose="020B0502040204020203" pitchFamily="34" charset="0"/>
              </a:rPr>
              <a:t>e</a:t>
            </a:r>
            <a:r>
              <a:rPr sz="1500" dirty="0">
                <a:latin typeface="Segoe UI" panose="020B0502040204020203" pitchFamily="34" charset="0"/>
                <a:cs typeface="Segoe UI" panose="020B0502040204020203" pitchFamily="34" charset="0"/>
              </a:rPr>
              <a:t>	É</a:t>
            </a:r>
            <a:r>
              <a:rPr sz="1500" spc="-20" dirty="0">
                <a:latin typeface="Segoe UI" panose="020B0502040204020203" pitchFamily="34" charset="0"/>
                <a:cs typeface="Segoe UI" panose="020B0502040204020203" pitchFamily="34" charset="0"/>
              </a:rPr>
              <a:t>t</a:t>
            </a:r>
            <a:r>
              <a:rPr sz="1500" spc="10" dirty="0">
                <a:latin typeface="Segoe UI" panose="020B0502040204020203" pitchFamily="34" charset="0"/>
                <a:cs typeface="Segoe UI" panose="020B0502040204020203" pitchFamily="34" charset="0"/>
              </a:rPr>
              <a:t>i</a:t>
            </a:r>
            <a:r>
              <a:rPr sz="1500" spc="-15" dirty="0">
                <a:latin typeface="Segoe UI" panose="020B0502040204020203" pitchFamily="34" charset="0"/>
                <a:cs typeface="Segoe UI" panose="020B0502040204020203" pitchFamily="34" charset="0"/>
              </a:rPr>
              <a:t>c</a:t>
            </a:r>
            <a:r>
              <a:rPr sz="1500" spc="0" dirty="0">
                <a:latin typeface="Segoe UI" panose="020B0502040204020203" pitchFamily="34" charset="0"/>
                <a:cs typeface="Segoe UI" panose="020B0502040204020203" pitchFamily="34" charset="0"/>
              </a:rPr>
              <a:t>a</a:t>
            </a:r>
            <a:r>
              <a:rPr sz="1500" dirty="0">
                <a:latin typeface="Segoe UI" panose="020B0502040204020203" pitchFamily="34" charset="0"/>
                <a:cs typeface="Segoe UI" panose="020B0502040204020203" pitchFamily="34" charset="0"/>
              </a:rPr>
              <a:t>	</a:t>
            </a:r>
            <a:r>
              <a:rPr sz="1500" spc="-20" dirty="0">
                <a:latin typeface="Segoe UI" panose="020B0502040204020203" pitchFamily="34" charset="0"/>
                <a:cs typeface="Segoe UI" panose="020B0502040204020203" pitchFamily="34" charset="0"/>
              </a:rPr>
              <a:t>na  </a:t>
            </a:r>
            <a:r>
              <a:rPr sz="1500" dirty="0">
                <a:latin typeface="Segoe UI" panose="020B0502040204020203" pitchFamily="34" charset="0"/>
                <a:cs typeface="Segoe UI" panose="020B0502040204020203" pitchFamily="34" charset="0"/>
              </a:rPr>
              <a:t>Administração</a:t>
            </a:r>
            <a:r>
              <a:rPr sz="1500" spc="-80" dirty="0">
                <a:latin typeface="Segoe UI" panose="020B0502040204020203" pitchFamily="34" charset="0"/>
                <a:cs typeface="Segoe UI" panose="020B0502040204020203" pitchFamily="34" charset="0"/>
              </a:rPr>
              <a:t> </a:t>
            </a:r>
            <a:r>
              <a:rPr sz="1500" spc="0" dirty="0">
                <a:latin typeface="Segoe UI" panose="020B0502040204020203" pitchFamily="34" charset="0"/>
                <a:cs typeface="Segoe UI" panose="020B0502040204020203" pitchFamily="34" charset="0"/>
              </a:rPr>
              <a:t>Pública</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40"/>
              </a:spcBef>
              <a:buClr>
                <a:srgbClr val="D15A3D"/>
              </a:buClr>
              <a:buFont typeface="Arial" panose="020B0604020202020204" pitchFamily="34" charset="0"/>
              <a:buChar char="•"/>
              <a:tabLst>
                <a:tab pos="640715" algn="l"/>
                <a:tab pos="641350" algn="l"/>
              </a:tabLst>
            </a:pPr>
            <a:r>
              <a:rPr sz="1500" spc="0" dirty="0">
                <a:latin typeface="Segoe UI" panose="020B0502040204020203" pitchFamily="34" charset="0"/>
                <a:cs typeface="Segoe UI" panose="020B0502040204020203" pitchFamily="34" charset="0"/>
              </a:rPr>
              <a:t>O desvio </a:t>
            </a:r>
            <a:r>
              <a:rPr sz="1500" dirty="0">
                <a:latin typeface="Segoe UI" panose="020B0502040204020203" pitchFamily="34" charset="0"/>
                <a:cs typeface="Segoe UI" panose="020B0502040204020203" pitchFamily="34" charset="0"/>
              </a:rPr>
              <a:t>de</a:t>
            </a:r>
            <a:r>
              <a:rPr sz="1500" spc="-95" dirty="0">
                <a:latin typeface="Segoe UI" panose="020B0502040204020203" pitchFamily="34" charset="0"/>
                <a:cs typeface="Segoe UI" panose="020B0502040204020203" pitchFamily="34" charset="0"/>
              </a:rPr>
              <a:t> </a:t>
            </a:r>
            <a:r>
              <a:rPr sz="1500" spc="0" dirty="0">
                <a:latin typeface="Segoe UI" panose="020B0502040204020203" pitchFamily="34" charset="0"/>
                <a:cs typeface="Segoe UI" panose="020B0502040204020203" pitchFamily="34" charset="0"/>
              </a:rPr>
              <a:t>finalidade</a:t>
            </a:r>
            <a:endParaRPr sz="1500" dirty="0">
              <a:latin typeface="Segoe UI" panose="020B0502040204020203" pitchFamily="34" charset="0"/>
              <a:cs typeface="Segoe UI" panose="020B0502040204020203" pitchFamily="34" charset="0"/>
            </a:endParaRPr>
          </a:p>
          <a:p>
            <a:pPr marL="640715" lvl="1" indent="-399415">
              <a:lnSpc>
                <a:spcPct val="100000"/>
              </a:lnSpc>
              <a:spcBef>
                <a:spcPts val="1440"/>
              </a:spcBef>
              <a:buClr>
                <a:srgbClr val="D15A3D"/>
              </a:buClr>
              <a:buFont typeface="Arial" panose="020B0604020202020204" pitchFamily="34" charset="0"/>
              <a:buChar char="•"/>
              <a:tabLst>
                <a:tab pos="641350" algn="l"/>
              </a:tabLst>
            </a:pPr>
            <a:r>
              <a:rPr sz="1500" dirty="0">
                <a:latin typeface="Segoe UI" panose="020B0502040204020203" pitchFamily="34" charset="0"/>
                <a:cs typeface="Segoe UI" panose="020B0502040204020203" pitchFamily="34" charset="0"/>
              </a:rPr>
              <a:t>Moralidade </a:t>
            </a:r>
            <a:r>
              <a:rPr sz="1500" spc="0" dirty="0">
                <a:latin typeface="Segoe UI" panose="020B0502040204020203" pitchFamily="34" charset="0"/>
                <a:cs typeface="Segoe UI" panose="020B0502040204020203" pitchFamily="34" charset="0"/>
              </a:rPr>
              <a:t>e </a:t>
            </a:r>
            <a:r>
              <a:rPr sz="1500" dirty="0">
                <a:latin typeface="Segoe UI" panose="020B0502040204020203" pitchFamily="34" charset="0"/>
                <a:cs typeface="Segoe UI" panose="020B0502040204020203" pitchFamily="34" charset="0"/>
              </a:rPr>
              <a:t>probidade</a:t>
            </a:r>
            <a:r>
              <a:rPr sz="1500" spc="-160" dirty="0">
                <a:latin typeface="Segoe UI" panose="020B0502040204020203" pitchFamily="34" charset="0"/>
                <a:cs typeface="Segoe UI" panose="020B0502040204020203" pitchFamily="34" charset="0"/>
              </a:rPr>
              <a:t> </a:t>
            </a:r>
            <a:r>
              <a:rPr sz="1500" spc="-5" dirty="0">
                <a:latin typeface="Segoe UI" panose="020B0502040204020203" pitchFamily="34" charset="0"/>
                <a:cs typeface="Segoe UI" panose="020B0502040204020203" pitchFamily="34" charset="0"/>
              </a:rPr>
              <a:t>administrativa</a:t>
            </a:r>
            <a:endParaRPr sz="1500" dirty="0">
              <a:latin typeface="Segoe UI" panose="020B0502040204020203" pitchFamily="34" charset="0"/>
              <a:cs typeface="Segoe UI" panose="020B0502040204020203" pitchFamily="34" charset="0"/>
            </a:endParaRPr>
          </a:p>
          <a:p>
            <a:pPr marL="280670" indent="-267970">
              <a:lnSpc>
                <a:spcPct val="100000"/>
              </a:lnSpc>
              <a:spcBef>
                <a:spcPts val="1275"/>
              </a:spcBef>
              <a:buClr>
                <a:srgbClr val="D15A3D"/>
              </a:buClr>
              <a:buAutoNum type="arabicPeriod" startAt="5"/>
              <a:tabLst>
                <a:tab pos="281305" algn="l"/>
              </a:tabLst>
            </a:pPr>
            <a:r>
              <a:rPr sz="1500" b="1" dirty="0">
                <a:latin typeface="Segoe UI" panose="020B0502040204020203" pitchFamily="34" charset="0"/>
                <a:cs typeface="Segoe UI" panose="020B0502040204020203" pitchFamily="34" charset="0"/>
              </a:rPr>
              <a:t>Princípio </a:t>
            </a:r>
            <a:r>
              <a:rPr sz="1500" b="1" spc="0" dirty="0">
                <a:latin typeface="Segoe UI" panose="020B0502040204020203" pitchFamily="34" charset="0"/>
                <a:cs typeface="Segoe UI" panose="020B0502040204020203" pitchFamily="34" charset="0"/>
              </a:rPr>
              <a:t>da </a:t>
            </a:r>
            <a:r>
              <a:rPr sz="1500" b="1" dirty="0">
                <a:latin typeface="Segoe UI" panose="020B0502040204020203" pitchFamily="34" charset="0"/>
                <a:cs typeface="Segoe UI" panose="020B0502040204020203" pitchFamily="34" charset="0"/>
              </a:rPr>
              <a:t>Eficiência</a:t>
            </a:r>
            <a:r>
              <a:rPr sz="1500" b="1" spc="-170"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Administrativa</a:t>
            </a:r>
            <a:endParaRPr sz="1500" dirty="0">
              <a:latin typeface="Segoe UI" panose="020B0502040204020203" pitchFamily="34" charset="0"/>
              <a:cs typeface="Segoe UI" panose="020B0502040204020203" pitchFamily="34" charset="0"/>
            </a:endParaRPr>
          </a:p>
          <a:p>
            <a:pPr marL="732155" lvl="1" indent="-399415">
              <a:lnSpc>
                <a:spcPct val="100000"/>
              </a:lnSpc>
              <a:spcBef>
                <a:spcPts val="1245"/>
              </a:spcBef>
              <a:buClr>
                <a:srgbClr val="D15A3D"/>
              </a:buClr>
              <a:buFont typeface="Arial" panose="020B0604020202020204" pitchFamily="34" charset="0"/>
              <a:buChar char="•"/>
              <a:tabLst>
                <a:tab pos="732155" algn="l"/>
                <a:tab pos="732790" algn="l"/>
              </a:tabLst>
            </a:pPr>
            <a:r>
              <a:rPr sz="1500" dirty="0">
                <a:latin typeface="Segoe UI" panose="020B0502040204020203" pitchFamily="34" charset="0"/>
                <a:cs typeface="Segoe UI" panose="020B0502040204020203" pitchFamily="34" charset="0"/>
              </a:rPr>
              <a:t>Legalidade </a:t>
            </a:r>
            <a:r>
              <a:rPr sz="1500" spc="0" dirty="0">
                <a:latin typeface="Segoe UI" panose="020B0502040204020203" pitchFamily="34" charset="0"/>
                <a:cs typeface="Segoe UI" panose="020B0502040204020203" pitchFamily="34" charset="0"/>
              </a:rPr>
              <a:t>e</a:t>
            </a:r>
            <a:r>
              <a:rPr sz="1500" spc="-105" dirty="0">
                <a:latin typeface="Segoe UI" panose="020B0502040204020203" pitchFamily="34" charset="0"/>
                <a:cs typeface="Segoe UI" panose="020B0502040204020203" pitchFamily="34" charset="0"/>
              </a:rPr>
              <a:t> </a:t>
            </a:r>
            <a:r>
              <a:rPr sz="1500" spc="0" dirty="0">
                <a:latin typeface="Segoe UI" panose="020B0502040204020203" pitchFamily="34" charset="0"/>
                <a:cs typeface="Segoe UI" panose="020B0502040204020203" pitchFamily="34" charset="0"/>
              </a:rPr>
              <a:t>eficiência</a:t>
            </a:r>
            <a:endParaRPr sz="1500" dirty="0">
              <a:latin typeface="Segoe UI" panose="020B0502040204020203" pitchFamily="34" charset="0"/>
              <a:cs typeface="Segoe UI" panose="020B0502040204020203" pitchFamily="34" charset="0"/>
            </a:endParaRPr>
          </a:p>
          <a:p>
            <a:pPr marL="280670" indent="-267970">
              <a:lnSpc>
                <a:spcPct val="100000"/>
              </a:lnSpc>
              <a:spcBef>
                <a:spcPts val="1270"/>
              </a:spcBef>
              <a:buClr>
                <a:srgbClr val="D15A3D"/>
              </a:buClr>
              <a:buAutoNum type="arabicPeriod" startAt="5"/>
              <a:tabLst>
                <a:tab pos="281305" algn="l"/>
              </a:tabLst>
            </a:pPr>
            <a:r>
              <a:rPr sz="1500" b="1" dirty="0">
                <a:latin typeface="Segoe UI" panose="020B0502040204020203" pitchFamily="34" charset="0"/>
                <a:cs typeface="Segoe UI" panose="020B0502040204020203" pitchFamily="34" charset="0"/>
              </a:rPr>
              <a:t>Outros</a:t>
            </a:r>
            <a:r>
              <a:rPr sz="1500" b="1" spc="-70" dirty="0">
                <a:latin typeface="Segoe UI" panose="020B0502040204020203" pitchFamily="34" charset="0"/>
                <a:cs typeface="Segoe UI" panose="020B0502040204020203" pitchFamily="34" charset="0"/>
              </a:rPr>
              <a:t> </a:t>
            </a:r>
            <a:r>
              <a:rPr sz="1500" b="1" dirty="0">
                <a:latin typeface="Segoe UI" panose="020B0502040204020203" pitchFamily="34" charset="0"/>
                <a:cs typeface="Segoe UI" panose="020B0502040204020203" pitchFamily="34" charset="0"/>
              </a:rPr>
              <a:t>Princípios</a:t>
            </a:r>
            <a:endParaRPr sz="1500" dirty="0">
              <a:latin typeface="Segoe UI" panose="020B0502040204020203" pitchFamily="34" charset="0"/>
              <a:cs typeface="Segoe UI" panose="020B0502040204020203" pitchFamily="34" charset="0"/>
            </a:endParaRPr>
          </a:p>
          <a:p>
            <a:pPr marL="280670" indent="-267970">
              <a:lnSpc>
                <a:spcPct val="100000"/>
              </a:lnSpc>
              <a:spcBef>
                <a:spcPts val="1245"/>
              </a:spcBef>
              <a:buClr>
                <a:srgbClr val="D15A3D"/>
              </a:buClr>
              <a:buAutoNum type="arabicPeriod" startAt="5"/>
              <a:tabLst>
                <a:tab pos="281305" algn="l"/>
              </a:tabLst>
            </a:pPr>
            <a:r>
              <a:rPr sz="1500" b="1" dirty="0" err="1">
                <a:latin typeface="Segoe UI" panose="020B0502040204020203" pitchFamily="34" charset="0"/>
                <a:cs typeface="Segoe UI" panose="020B0502040204020203" pitchFamily="34" charset="0"/>
              </a:rPr>
              <a:t>Crítica</a:t>
            </a:r>
            <a:r>
              <a:rPr sz="1500" b="1" spc="-60" dirty="0">
                <a:latin typeface="Segoe UI" panose="020B0502040204020203" pitchFamily="34" charset="0"/>
                <a:cs typeface="Segoe UI" panose="020B0502040204020203" pitchFamily="34" charset="0"/>
              </a:rPr>
              <a:t> </a:t>
            </a:r>
            <a:r>
              <a:rPr sz="1500" b="1" dirty="0" err="1">
                <a:latin typeface="Segoe UI" panose="020B0502040204020203" pitchFamily="34" charset="0"/>
                <a:cs typeface="Segoe UI" panose="020B0502040204020203" pitchFamily="34" charset="0"/>
              </a:rPr>
              <a:t>contemporânea</a:t>
            </a:r>
            <a:endParaRPr sz="1500" dirty="0">
              <a:latin typeface="Segoe UI" panose="020B0502040204020203" pitchFamily="34" charset="0"/>
              <a:cs typeface="Segoe UI" panose="020B0502040204020203" pitchFamily="34" charset="0"/>
            </a:endParaRPr>
          </a:p>
        </p:txBody>
      </p:sp>
      <p:sp>
        <p:nvSpPr>
          <p:cNvPr id="5" name="object 5"/>
          <p:cNvSpPr txBox="1">
            <a:spLocks noGrp="1"/>
          </p:cNvSpPr>
          <p:nvPr>
            <p:ph type="title"/>
          </p:nvPr>
        </p:nvSpPr>
        <p:spPr>
          <a:xfrm>
            <a:off x="563067" y="338709"/>
            <a:ext cx="3726179" cy="512445"/>
          </a:xfrm>
          <a:prstGeom prst="rect">
            <a:avLst/>
          </a:prstGeom>
        </p:spPr>
        <p:txBody>
          <a:bodyPr vert="horz" wrap="square" lIns="0" tIns="11430" rIns="0" bIns="0" rtlCol="0">
            <a:spAutoFit/>
          </a:bodyPr>
          <a:lstStyle/>
          <a:p>
            <a:pPr marL="12700">
              <a:lnSpc>
                <a:spcPct val="100000"/>
              </a:lnSpc>
              <a:spcBef>
                <a:spcPts val="90"/>
              </a:spcBef>
            </a:pPr>
            <a:r>
              <a:rPr sz="3200" i="0" spc="-10" dirty="0">
                <a:solidFill>
                  <a:schemeClr val="tx1"/>
                </a:solidFill>
                <a:latin typeface="Verdana"/>
                <a:cs typeface="Verdana"/>
              </a:rPr>
              <a:t>Sumário de</a:t>
            </a:r>
            <a:r>
              <a:rPr sz="3200" i="0" dirty="0">
                <a:solidFill>
                  <a:schemeClr val="tx1"/>
                </a:solidFill>
                <a:latin typeface="Verdana"/>
                <a:cs typeface="Verdana"/>
              </a:rPr>
              <a:t> </a:t>
            </a:r>
            <a:r>
              <a:rPr lang="pt-BR" sz="3200" i="0" spc="-10" dirty="0">
                <a:solidFill>
                  <a:schemeClr val="tx1"/>
                </a:solidFill>
                <a:latin typeface="Segoe UI" panose="020B0502040204020203" pitchFamily="34" charset="0"/>
                <a:cs typeface="Segoe UI" panose="020B0502040204020203" pitchFamily="34" charset="0"/>
              </a:rPr>
              <a:t>A</a:t>
            </a:r>
            <a:r>
              <a:rPr sz="3200" i="0" spc="-10" dirty="0" err="1">
                <a:solidFill>
                  <a:schemeClr val="tx1"/>
                </a:solidFill>
                <a:latin typeface="Segoe UI" panose="020B0502040204020203" pitchFamily="34" charset="0"/>
                <a:cs typeface="Segoe UI" panose="020B0502040204020203" pitchFamily="34" charset="0"/>
              </a:rPr>
              <a:t>ula</a:t>
            </a:r>
            <a:endParaRPr sz="3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737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40676"/>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09: Crítica Contemporânea</a:t>
            </a:r>
          </a:p>
          <a:p>
            <a:pPr algn="just"/>
            <a:endParaRPr lang="pt-BR" sz="1500" i="1" dirty="0">
              <a:latin typeface="Segoe UI Semibold" panose="020B0702040204020203" pitchFamily="34" charset="0"/>
              <a:cs typeface="Segoe UI Semibold" panose="020B0702040204020203" pitchFamily="34" charset="0"/>
            </a:endParaRPr>
          </a:p>
        </p:txBody>
      </p:sp>
      <p:sp>
        <p:nvSpPr>
          <p:cNvPr id="7" name="Retângulo 6">
            <a:extLst>
              <a:ext uri="{FF2B5EF4-FFF2-40B4-BE49-F238E27FC236}">
                <a16:creationId xmlns:a16="http://schemas.microsoft.com/office/drawing/2014/main" id="{36063242-BA0E-4739-9192-D261F173D6EC}"/>
              </a:ext>
            </a:extLst>
          </p:cNvPr>
          <p:cNvSpPr/>
          <p:nvPr/>
        </p:nvSpPr>
        <p:spPr>
          <a:xfrm>
            <a:off x="249201" y="925506"/>
            <a:ext cx="11410950" cy="1297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“Como achar normas dentro de princípios: (...) chamamos de princípios textos que somos levados a entender  como normativos,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mas cujo conteúdo, de tão escasso, não nos revela a norma que supostamente  contém</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 [princípios são] normas iniciais, insuficientes, indeterminadas, cujo conteúdo precisa ser  especificado por outras (as finais) para poderem funcionar” (SUNDFELD, 2014, pp. 63 e 65)</a:t>
            </a:r>
          </a:p>
          <a:p>
            <a:pPr marL="12700" marR="5080" algn="just">
              <a:lnSpc>
                <a:spcPct val="100000"/>
              </a:lnSpc>
              <a:spcBef>
                <a:spcPts val="100"/>
              </a:spcBef>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object 84">
            <a:extLst>
              <a:ext uri="{FF2B5EF4-FFF2-40B4-BE49-F238E27FC236}">
                <a16:creationId xmlns:a16="http://schemas.microsoft.com/office/drawing/2014/main" id="{3FA239E9-ADFD-412F-8337-9229778DC107}"/>
              </a:ext>
            </a:extLst>
          </p:cNvPr>
          <p:cNvSpPr txBox="1"/>
          <p:nvPr/>
        </p:nvSpPr>
        <p:spPr>
          <a:xfrm>
            <a:off x="249200" y="2388553"/>
            <a:ext cx="11502012" cy="3115596"/>
          </a:xfrm>
          <a:prstGeom prst="rect">
            <a:avLst/>
          </a:prstGeom>
        </p:spPr>
        <p:txBody>
          <a:bodyPr vert="horz" wrap="square" lIns="0" tIns="12065" rIns="0" bIns="0" rtlCol="0">
            <a:spAutoFit/>
          </a:bodyPr>
          <a:lstStyle/>
          <a:p>
            <a:pPr marL="76835" algn="just">
              <a:lnSpc>
                <a:spcPct val="100000"/>
              </a:lnSpc>
              <a:spcBef>
                <a:spcPts val="95"/>
              </a:spcBef>
            </a:pPr>
            <a:r>
              <a:rPr sz="1800" b="1" i="1" spc="-5" dirty="0">
                <a:latin typeface="Segoe UI" panose="020B0502040204020203" pitchFamily="34" charset="0"/>
                <a:cs typeface="Segoe UI" panose="020B0502040204020203" pitchFamily="34" charset="0"/>
              </a:rPr>
              <a:t>Indeterminação </a:t>
            </a:r>
            <a:r>
              <a:rPr sz="1800" dirty="0">
                <a:latin typeface="Segoe UI" panose="020B0502040204020203" pitchFamily="34" charset="0"/>
                <a:cs typeface="Segoe UI" panose="020B0502040204020203" pitchFamily="34" charset="0"/>
              </a:rPr>
              <a:t>dos </a:t>
            </a:r>
            <a:r>
              <a:rPr sz="1800" spc="-5" dirty="0">
                <a:latin typeface="Segoe UI" panose="020B0502040204020203" pitchFamily="34" charset="0"/>
                <a:cs typeface="Segoe UI" panose="020B0502040204020203" pitchFamily="34" charset="0"/>
              </a:rPr>
              <a:t>Princípios </a:t>
            </a:r>
            <a:r>
              <a:rPr sz="2000" b="1" spc="-5" dirty="0">
                <a:latin typeface="Segoe UI" panose="020B0502040204020203" pitchFamily="34" charset="0"/>
                <a:cs typeface="Segoe UI" panose="020B0502040204020203" pitchFamily="34" charset="0"/>
              </a:rPr>
              <a:t>x </a:t>
            </a:r>
            <a:r>
              <a:rPr sz="1800" b="1" i="1" spc="-10" dirty="0">
                <a:latin typeface="Segoe UI" panose="020B0502040204020203" pitchFamily="34" charset="0"/>
                <a:cs typeface="Segoe UI" panose="020B0502040204020203" pitchFamily="34" charset="0"/>
              </a:rPr>
              <a:t>Segurança</a:t>
            </a:r>
            <a:r>
              <a:rPr sz="1800" b="1" i="1" spc="75" dirty="0">
                <a:latin typeface="Segoe UI" panose="020B0502040204020203" pitchFamily="34" charset="0"/>
                <a:cs typeface="Segoe UI" panose="020B0502040204020203" pitchFamily="34" charset="0"/>
              </a:rPr>
              <a:t> </a:t>
            </a:r>
            <a:r>
              <a:rPr sz="1800" spc="-5" dirty="0">
                <a:latin typeface="Segoe UI" panose="020B0502040204020203" pitchFamily="34" charset="0"/>
                <a:cs typeface="Segoe UI" panose="020B0502040204020203" pitchFamily="34" charset="0"/>
              </a:rPr>
              <a:t>Jurídica</a:t>
            </a:r>
            <a:endParaRPr sz="1800" dirty="0">
              <a:latin typeface="Segoe UI" panose="020B0502040204020203" pitchFamily="34" charset="0"/>
              <a:cs typeface="Segoe UI" panose="020B0502040204020203" pitchFamily="34" charset="0"/>
            </a:endParaRPr>
          </a:p>
          <a:p>
            <a:pPr algn="just">
              <a:lnSpc>
                <a:spcPct val="100000"/>
              </a:lnSpc>
              <a:spcBef>
                <a:spcPts val="10"/>
              </a:spcBef>
            </a:pPr>
            <a:endParaRPr sz="2000" dirty="0">
              <a:latin typeface="Segoe UI" panose="020B0502040204020203" pitchFamily="34" charset="0"/>
              <a:cs typeface="Segoe UI" panose="020B0502040204020203" pitchFamily="34" charset="0"/>
            </a:endParaRPr>
          </a:p>
          <a:p>
            <a:pPr marL="836294" algn="just">
              <a:lnSpc>
                <a:spcPts val="2150"/>
              </a:lnSpc>
            </a:pPr>
            <a:r>
              <a:rPr sz="1800" spc="-10" dirty="0">
                <a:latin typeface="Segoe UI" panose="020B0502040204020203" pitchFamily="34" charset="0"/>
                <a:cs typeface="Segoe UI" panose="020B0502040204020203" pitchFamily="34" charset="0"/>
              </a:rPr>
              <a:t>Facilitação </a:t>
            </a:r>
            <a:r>
              <a:rPr sz="1800" dirty="0">
                <a:latin typeface="Segoe UI" panose="020B0502040204020203" pitchFamily="34" charset="0"/>
                <a:cs typeface="Segoe UI" panose="020B0502040204020203" pitchFamily="34" charset="0"/>
              </a:rPr>
              <a:t>e legitimação de </a:t>
            </a:r>
            <a:r>
              <a:rPr sz="1800" spc="-5" dirty="0">
                <a:latin typeface="Segoe UI" panose="020B0502040204020203" pitchFamily="34" charset="0"/>
                <a:cs typeface="Segoe UI" panose="020B0502040204020203" pitchFamily="34" charset="0"/>
              </a:rPr>
              <a:t>“voluntarismos” (tanto </a:t>
            </a:r>
            <a:r>
              <a:rPr sz="1800" dirty="0">
                <a:latin typeface="Segoe UI" panose="020B0502040204020203" pitchFamily="34" charset="0"/>
                <a:cs typeface="Segoe UI" panose="020B0502040204020203" pitchFamily="34" charset="0"/>
              </a:rPr>
              <a:t>da </a:t>
            </a:r>
            <a:r>
              <a:rPr sz="1800" spc="-5" dirty="0">
                <a:latin typeface="Segoe UI" panose="020B0502040204020203" pitchFamily="34" charset="0"/>
                <a:cs typeface="Segoe UI" panose="020B0502040204020203" pitchFamily="34" charset="0"/>
              </a:rPr>
              <a:t>Administração, quando</a:t>
            </a:r>
            <a:r>
              <a:rPr sz="1800" spc="-75" dirty="0">
                <a:latin typeface="Segoe UI" panose="020B0502040204020203" pitchFamily="34" charset="0"/>
                <a:cs typeface="Segoe UI" panose="020B0502040204020203" pitchFamily="34" charset="0"/>
              </a:rPr>
              <a:t> </a:t>
            </a:r>
            <a:r>
              <a:rPr sz="1800" dirty="0">
                <a:latin typeface="Segoe UI" panose="020B0502040204020203" pitchFamily="34" charset="0"/>
                <a:cs typeface="Segoe UI" panose="020B0502040204020203" pitchFamily="34" charset="0"/>
              </a:rPr>
              <a:t>do</a:t>
            </a:r>
          </a:p>
          <a:p>
            <a:pPr marL="836294" algn="just">
              <a:lnSpc>
                <a:spcPts val="2150"/>
              </a:lnSpc>
            </a:pPr>
            <a:r>
              <a:rPr sz="1800" spc="-5" dirty="0">
                <a:latin typeface="Segoe UI" panose="020B0502040204020203" pitchFamily="34" charset="0"/>
                <a:cs typeface="Segoe UI" panose="020B0502040204020203" pitchFamily="34" charset="0"/>
              </a:rPr>
              <a:t>Judiciário) </a:t>
            </a:r>
            <a:r>
              <a:rPr lang="pt-BR" dirty="0">
                <a:solidFill>
                  <a:srgbClr val="2C2D2C"/>
                </a:solidFill>
                <a:latin typeface="Wingdings"/>
                <a:cs typeface="Wingdings"/>
              </a:rPr>
              <a:t></a:t>
            </a:r>
            <a:r>
              <a:rPr lang="pt-BR" spc="135" dirty="0">
                <a:solidFill>
                  <a:srgbClr val="2C2D2C"/>
                </a:solidFill>
                <a:latin typeface="Times New Roman"/>
                <a:cs typeface="Times New Roman"/>
              </a:rPr>
              <a:t> </a:t>
            </a:r>
            <a:r>
              <a:rPr sz="1800" b="1" spc="-5" dirty="0">
                <a:latin typeface="Segoe UI" panose="020B0502040204020203" pitchFamily="34" charset="0"/>
                <a:cs typeface="Segoe UI" panose="020B0502040204020203" pitchFamily="34" charset="0"/>
              </a:rPr>
              <a:t>ARBITRARIEDADE</a:t>
            </a:r>
            <a:endParaRPr sz="1800" dirty="0">
              <a:latin typeface="Segoe UI" panose="020B0502040204020203" pitchFamily="34" charset="0"/>
              <a:cs typeface="Segoe UI" panose="020B0502040204020203" pitchFamily="34" charset="0"/>
            </a:endParaRPr>
          </a:p>
          <a:p>
            <a:pPr marL="546100" marR="681355" indent="-533400" algn="just">
              <a:lnSpc>
                <a:spcPct val="100000"/>
              </a:lnSpc>
              <a:spcBef>
                <a:spcPts val="1420"/>
              </a:spcBef>
              <a:buClr>
                <a:srgbClr val="D15A3D"/>
              </a:buClr>
              <a:buFont typeface="Wingdings"/>
              <a:buChar char=""/>
              <a:tabLst>
                <a:tab pos="546100" algn="l"/>
                <a:tab pos="546735" algn="l"/>
              </a:tabLst>
            </a:pPr>
            <a:r>
              <a:rPr sz="1800" spc="-5" dirty="0">
                <a:latin typeface="Segoe UI" panose="020B0502040204020203" pitchFamily="34" charset="0"/>
                <a:cs typeface="Segoe UI" panose="020B0502040204020203" pitchFamily="34" charset="0"/>
              </a:rPr>
              <a:t>Ideias “soltas” (sem concreção) podem </a:t>
            </a:r>
            <a:r>
              <a:rPr sz="1800" dirty="0">
                <a:latin typeface="Segoe UI" panose="020B0502040204020203" pitchFamily="34" charset="0"/>
                <a:cs typeface="Segoe UI" panose="020B0502040204020203" pitchFamily="34" charset="0"/>
              </a:rPr>
              <a:t>servir de </a:t>
            </a:r>
            <a:r>
              <a:rPr sz="1800" spc="-10" dirty="0">
                <a:latin typeface="Segoe UI" panose="020B0502040204020203" pitchFamily="34" charset="0"/>
                <a:cs typeface="Segoe UI" panose="020B0502040204020203" pitchFamily="34" charset="0"/>
              </a:rPr>
              <a:t>motivação </a:t>
            </a:r>
            <a:r>
              <a:rPr sz="1800" spc="-15" dirty="0">
                <a:latin typeface="Segoe UI" panose="020B0502040204020203" pitchFamily="34" charset="0"/>
                <a:cs typeface="Segoe UI" panose="020B0502040204020203" pitchFamily="34" charset="0"/>
              </a:rPr>
              <a:t>para </a:t>
            </a:r>
            <a:r>
              <a:rPr sz="1800" dirty="0">
                <a:latin typeface="Segoe UI" panose="020B0502040204020203" pitchFamily="34" charset="0"/>
                <a:cs typeface="Segoe UI" panose="020B0502040204020203" pitchFamily="34" charset="0"/>
              </a:rPr>
              <a:t>decisões  </a:t>
            </a:r>
            <a:r>
              <a:rPr sz="1800" spc="-5" dirty="0" err="1">
                <a:latin typeface="Segoe UI" panose="020B0502040204020203" pitchFamily="34" charset="0"/>
                <a:cs typeface="Segoe UI" panose="020B0502040204020203" pitchFamily="34" charset="0"/>
              </a:rPr>
              <a:t>judiciais</a:t>
            </a:r>
            <a:r>
              <a:rPr sz="1800" spc="-5" dirty="0">
                <a:latin typeface="Segoe UI" panose="020B0502040204020203" pitchFamily="34" charset="0"/>
                <a:cs typeface="Segoe UI" panose="020B0502040204020203" pitchFamily="34" charset="0"/>
              </a:rPr>
              <a:t>?</a:t>
            </a:r>
            <a:endParaRPr lang="pt-BR" sz="1800" spc="-5" dirty="0">
              <a:latin typeface="Segoe UI" panose="020B0502040204020203" pitchFamily="34" charset="0"/>
              <a:cs typeface="Segoe UI" panose="020B0502040204020203" pitchFamily="34" charset="0"/>
            </a:endParaRPr>
          </a:p>
          <a:p>
            <a:pPr marL="546100" marR="681355" indent="-533400" algn="just">
              <a:lnSpc>
                <a:spcPct val="100000"/>
              </a:lnSpc>
              <a:spcBef>
                <a:spcPts val="1420"/>
              </a:spcBef>
              <a:buClr>
                <a:srgbClr val="D15A3D"/>
              </a:buClr>
              <a:buFont typeface="Wingdings"/>
              <a:buChar char=""/>
              <a:tabLst>
                <a:tab pos="546100" algn="l"/>
                <a:tab pos="546735" algn="l"/>
              </a:tabLst>
            </a:pPr>
            <a:r>
              <a:rPr lang="pt-BR" dirty="0">
                <a:latin typeface="Segoe UI" panose="020B0502040204020203" pitchFamily="34" charset="0"/>
                <a:cs typeface="Segoe UI" panose="020B0502040204020203" pitchFamily="34" charset="0"/>
              </a:rPr>
              <a:t>O	uso de bons princípios (fins justos e	de contornos vagos), e frases bonitas, justifica o afastamento da lei?</a:t>
            </a:r>
          </a:p>
          <a:p>
            <a:pPr marL="546100" marR="681355" indent="-533400" algn="just">
              <a:lnSpc>
                <a:spcPct val="100000"/>
              </a:lnSpc>
              <a:spcBef>
                <a:spcPts val="1420"/>
              </a:spcBef>
              <a:buClr>
                <a:srgbClr val="D15A3D"/>
              </a:buClr>
              <a:buFont typeface="Wingdings"/>
              <a:buChar char=""/>
              <a:tabLst>
                <a:tab pos="546100" algn="l"/>
                <a:tab pos="546735" algn="l"/>
              </a:tabLst>
            </a:pPr>
            <a:r>
              <a:rPr lang="pt-BR" dirty="0">
                <a:latin typeface="Segoe UI" panose="020B0502040204020203" pitchFamily="34" charset="0"/>
                <a:cs typeface="Segoe UI" panose="020B0502040204020203" pitchFamily="34" charset="0"/>
              </a:rPr>
              <a:t>A intuição, e	os “bons	propósitos” dos juízes, é suficiente para assegurar higidez e segurança (estabilidade e confiabilidade) ao ordenamento jurídico?</a:t>
            </a:r>
          </a:p>
        </p:txBody>
      </p:sp>
      <p:cxnSp>
        <p:nvCxnSpPr>
          <p:cNvPr id="3" name="Conector: Angulado 2">
            <a:extLst>
              <a:ext uri="{FF2B5EF4-FFF2-40B4-BE49-F238E27FC236}">
                <a16:creationId xmlns:a16="http://schemas.microsoft.com/office/drawing/2014/main" id="{64886B1C-FF4B-4C86-BC0C-ECBBB976BFFB}"/>
              </a:ext>
            </a:extLst>
          </p:cNvPr>
          <p:cNvCxnSpPr>
            <a:cxnSpLocks/>
          </p:cNvCxnSpPr>
          <p:nvPr/>
        </p:nvCxnSpPr>
        <p:spPr>
          <a:xfrm>
            <a:off x="440788" y="2838712"/>
            <a:ext cx="534572" cy="33762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tângulo 12">
            <a:extLst>
              <a:ext uri="{FF2B5EF4-FFF2-40B4-BE49-F238E27FC236}">
                <a16:creationId xmlns:a16="http://schemas.microsoft.com/office/drawing/2014/main" id="{423C0598-4F88-4A1F-BE6B-B7451E4682AF}"/>
              </a:ext>
            </a:extLst>
          </p:cNvPr>
          <p:cNvSpPr/>
          <p:nvPr/>
        </p:nvSpPr>
        <p:spPr>
          <a:xfrm>
            <a:off x="294731" y="5670007"/>
            <a:ext cx="11410950" cy="1047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“Do contrário teremos decisões puramente arbitrárias, construídas de modo voluntarista, gerando uma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jurisprudência capaz de flutuar ao sabor das instituições e dos azares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em resumo: pura feitiçaria. É  preciso insistir nisto: citar múltiplos, belos e vagos princípios, transcrever páginas e páginas de elogios a eles,  manifestar propósitos generosos,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nada disso é motivar</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é soltar fumaça.” (SUNDFELD, 2014, p. 84)</a:t>
            </a:r>
          </a:p>
        </p:txBody>
      </p:sp>
      <p:sp>
        <p:nvSpPr>
          <p:cNvPr id="14" name="object 80">
            <a:extLst>
              <a:ext uri="{FF2B5EF4-FFF2-40B4-BE49-F238E27FC236}">
                <a16:creationId xmlns:a16="http://schemas.microsoft.com/office/drawing/2014/main" id="{F226C1EF-D6C4-4F8B-AB73-870380867F80}"/>
              </a:ext>
            </a:extLst>
          </p:cNvPr>
          <p:cNvSpPr/>
          <p:nvPr/>
        </p:nvSpPr>
        <p:spPr>
          <a:xfrm>
            <a:off x="9940192" y="2388553"/>
            <a:ext cx="1811020" cy="1892935"/>
          </a:xfrm>
          <a:custGeom>
            <a:avLst/>
            <a:gdLst/>
            <a:ahLst/>
            <a:cxnLst/>
            <a:rect l="l" t="t" r="r" b="b"/>
            <a:pathLst>
              <a:path w="1811020" h="1892935">
                <a:moveTo>
                  <a:pt x="864944" y="1369440"/>
                </a:moveTo>
                <a:lnTo>
                  <a:pt x="646683" y="1369440"/>
                </a:lnTo>
                <a:lnTo>
                  <a:pt x="711200" y="1892808"/>
                </a:lnTo>
                <a:lnTo>
                  <a:pt x="864944" y="1369440"/>
                </a:lnTo>
                <a:close/>
              </a:path>
              <a:path w="1811020" h="1892935">
                <a:moveTo>
                  <a:pt x="1169265" y="1308734"/>
                </a:moveTo>
                <a:lnTo>
                  <a:pt x="882776" y="1308734"/>
                </a:lnTo>
                <a:lnTo>
                  <a:pt x="1110360" y="1729613"/>
                </a:lnTo>
                <a:lnTo>
                  <a:pt x="1169265" y="1308734"/>
                </a:lnTo>
                <a:close/>
              </a:path>
              <a:path w="1811020" h="1892935">
                <a:moveTo>
                  <a:pt x="1443469" y="1266825"/>
                </a:moveTo>
                <a:lnTo>
                  <a:pt x="1175130" y="1266825"/>
                </a:lnTo>
                <a:lnTo>
                  <a:pt x="1520952" y="1585721"/>
                </a:lnTo>
                <a:lnTo>
                  <a:pt x="1443469" y="1266825"/>
                </a:lnTo>
                <a:close/>
              </a:path>
              <a:path w="1811020" h="1892935">
                <a:moveTo>
                  <a:pt x="1432422" y="1221358"/>
                </a:moveTo>
                <a:lnTo>
                  <a:pt x="474979" y="1221358"/>
                </a:lnTo>
                <a:lnTo>
                  <a:pt x="399160" y="1543812"/>
                </a:lnTo>
                <a:lnTo>
                  <a:pt x="646683" y="1369440"/>
                </a:lnTo>
                <a:lnTo>
                  <a:pt x="864944" y="1369440"/>
                </a:lnTo>
                <a:lnTo>
                  <a:pt x="882776" y="1308734"/>
                </a:lnTo>
                <a:lnTo>
                  <a:pt x="1169265" y="1308734"/>
                </a:lnTo>
                <a:lnTo>
                  <a:pt x="1175130" y="1266825"/>
                </a:lnTo>
                <a:lnTo>
                  <a:pt x="1443469" y="1266825"/>
                </a:lnTo>
                <a:lnTo>
                  <a:pt x="1432422" y="1221358"/>
                </a:lnTo>
                <a:close/>
              </a:path>
              <a:path w="1811020" h="1892935">
                <a:moveTo>
                  <a:pt x="30987" y="201167"/>
                </a:moveTo>
                <a:lnTo>
                  <a:pt x="387857" y="667512"/>
                </a:lnTo>
                <a:lnTo>
                  <a:pt x="0" y="754888"/>
                </a:lnTo>
                <a:lnTo>
                  <a:pt x="312038" y="1031875"/>
                </a:lnTo>
                <a:lnTo>
                  <a:pt x="11302" y="1278254"/>
                </a:lnTo>
                <a:lnTo>
                  <a:pt x="474979" y="1221358"/>
                </a:lnTo>
                <a:lnTo>
                  <a:pt x="1432422" y="1221358"/>
                </a:lnTo>
                <a:lnTo>
                  <a:pt x="1411224" y="1134109"/>
                </a:lnTo>
                <a:lnTo>
                  <a:pt x="1769155" y="1134109"/>
                </a:lnTo>
                <a:lnTo>
                  <a:pt x="1475866" y="917956"/>
                </a:lnTo>
                <a:lnTo>
                  <a:pt x="1768348" y="713104"/>
                </a:lnTo>
                <a:lnTo>
                  <a:pt x="1399921" y="640969"/>
                </a:lnTo>
                <a:lnTo>
                  <a:pt x="1448871" y="553846"/>
                </a:lnTo>
                <a:lnTo>
                  <a:pt x="612901" y="553846"/>
                </a:lnTo>
                <a:lnTo>
                  <a:pt x="30987" y="201167"/>
                </a:lnTo>
                <a:close/>
              </a:path>
              <a:path w="1811020" h="1892935">
                <a:moveTo>
                  <a:pt x="1769155" y="1134109"/>
                </a:moveTo>
                <a:lnTo>
                  <a:pt x="1411224" y="1134109"/>
                </a:lnTo>
                <a:lnTo>
                  <a:pt x="1810511" y="1164589"/>
                </a:lnTo>
                <a:lnTo>
                  <a:pt x="1769155" y="1134109"/>
                </a:lnTo>
                <a:close/>
              </a:path>
              <a:path w="1811020" h="1892935">
                <a:moveTo>
                  <a:pt x="700024" y="201167"/>
                </a:moveTo>
                <a:lnTo>
                  <a:pt x="612901" y="553846"/>
                </a:lnTo>
                <a:lnTo>
                  <a:pt x="1448871" y="553846"/>
                </a:lnTo>
                <a:lnTo>
                  <a:pt x="1474489" y="508253"/>
                </a:lnTo>
                <a:lnTo>
                  <a:pt x="905255" y="508253"/>
                </a:lnTo>
                <a:lnTo>
                  <a:pt x="700024" y="201167"/>
                </a:lnTo>
                <a:close/>
              </a:path>
              <a:path w="1811020" h="1892935">
                <a:moveTo>
                  <a:pt x="1217295" y="0"/>
                </a:moveTo>
                <a:lnTo>
                  <a:pt x="905255" y="508253"/>
                </a:lnTo>
                <a:lnTo>
                  <a:pt x="1474489" y="508253"/>
                </a:lnTo>
                <a:lnTo>
                  <a:pt x="1497894" y="466597"/>
                </a:lnTo>
                <a:lnTo>
                  <a:pt x="1186433" y="466597"/>
                </a:lnTo>
                <a:lnTo>
                  <a:pt x="1217295" y="0"/>
                </a:lnTo>
                <a:close/>
              </a:path>
              <a:path w="1811020" h="1892935">
                <a:moveTo>
                  <a:pt x="1540636" y="390525"/>
                </a:moveTo>
                <a:lnTo>
                  <a:pt x="1186433" y="466597"/>
                </a:lnTo>
                <a:lnTo>
                  <a:pt x="1497894" y="466597"/>
                </a:lnTo>
                <a:lnTo>
                  <a:pt x="1540636" y="390525"/>
                </a:lnTo>
                <a:close/>
              </a:path>
            </a:pathLst>
          </a:custGeom>
          <a:solidFill>
            <a:srgbClr val="D15A3D"/>
          </a:solidFill>
        </p:spPr>
        <p:txBody>
          <a:bodyPr wrap="square" lIns="0" tIns="0" rIns="0" bIns="0" rtlCol="0"/>
          <a:lstStyle/>
          <a:p>
            <a:endParaRPr/>
          </a:p>
        </p:txBody>
      </p:sp>
      <p:sp>
        <p:nvSpPr>
          <p:cNvPr id="15" name="Retângulo 14">
            <a:extLst>
              <a:ext uri="{FF2B5EF4-FFF2-40B4-BE49-F238E27FC236}">
                <a16:creationId xmlns:a16="http://schemas.microsoft.com/office/drawing/2014/main" id="{694E0297-37D4-4775-A531-194A307C3073}"/>
              </a:ext>
            </a:extLst>
          </p:cNvPr>
          <p:cNvSpPr/>
          <p:nvPr/>
        </p:nvSpPr>
        <p:spPr>
          <a:xfrm>
            <a:off x="10301262" y="3007524"/>
            <a:ext cx="1088879" cy="584775"/>
          </a:xfrm>
          <a:prstGeom prst="rect">
            <a:avLst/>
          </a:prstGeom>
        </p:spPr>
        <p:txBody>
          <a:bodyPr wrap="square">
            <a:spAutoFit/>
          </a:bodyPr>
          <a:lstStyle/>
          <a:p>
            <a:pPr marL="97790" marR="5080" indent="-85725">
              <a:lnSpc>
                <a:spcPct val="100000"/>
              </a:lnSpc>
              <a:spcBef>
                <a:spcPts val="90"/>
              </a:spcBef>
            </a:pPr>
            <a:r>
              <a:rPr lang="pt-BR" sz="1600" b="1" spc="-5" dirty="0">
                <a:solidFill>
                  <a:srgbClr val="FFFFFF"/>
                </a:solidFill>
                <a:latin typeface="Segoe UI" panose="020B0502040204020203" pitchFamily="34" charset="0"/>
                <a:cs typeface="Segoe UI" panose="020B0502040204020203" pitchFamily="34" charset="0"/>
              </a:rPr>
              <a:t>D</a:t>
            </a:r>
            <a:r>
              <a:rPr lang="pt-BR" sz="1600" b="1" spc="-30" dirty="0">
                <a:solidFill>
                  <a:srgbClr val="FFFFFF"/>
                </a:solidFill>
                <a:latin typeface="Segoe UI" panose="020B0502040204020203" pitchFamily="34" charset="0"/>
                <a:cs typeface="Segoe UI" panose="020B0502040204020203" pitchFamily="34" charset="0"/>
              </a:rPr>
              <a:t>il</a:t>
            </a:r>
            <a:r>
              <a:rPr lang="pt-BR" sz="1600" b="1" dirty="0">
                <a:solidFill>
                  <a:srgbClr val="FFFFFF"/>
                </a:solidFill>
                <a:latin typeface="Segoe UI" panose="020B0502040204020203" pitchFamily="34" charset="0"/>
                <a:cs typeface="Segoe UI" panose="020B0502040204020203" pitchFamily="34" charset="0"/>
              </a:rPr>
              <a:t>e</a:t>
            </a:r>
            <a:r>
              <a:rPr lang="pt-BR" sz="1600" b="1" spc="-20" dirty="0">
                <a:solidFill>
                  <a:srgbClr val="FFFFFF"/>
                </a:solidFill>
                <a:latin typeface="Segoe UI" panose="020B0502040204020203" pitchFamily="34" charset="0"/>
                <a:cs typeface="Segoe UI" panose="020B0502040204020203" pitchFamily="34" charset="0"/>
              </a:rPr>
              <a:t>m</a:t>
            </a:r>
            <a:r>
              <a:rPr lang="pt-BR" sz="1600" b="1" spc="-5" dirty="0">
                <a:solidFill>
                  <a:srgbClr val="FFFFFF"/>
                </a:solidFill>
                <a:latin typeface="Segoe UI" panose="020B0502040204020203" pitchFamily="34" charset="0"/>
                <a:cs typeface="Segoe UI" panose="020B0502040204020203" pitchFamily="34" charset="0"/>
              </a:rPr>
              <a:t>as  </a:t>
            </a:r>
            <a:r>
              <a:rPr lang="pt-BR" sz="1600" b="1" spc="-10" dirty="0">
                <a:solidFill>
                  <a:srgbClr val="FFFFFF"/>
                </a:solidFill>
                <a:latin typeface="Segoe UI" panose="020B0502040204020203" pitchFamily="34" charset="0"/>
                <a:cs typeface="Segoe UI" panose="020B0502040204020203" pitchFamily="34" charset="0"/>
              </a:rPr>
              <a:t>atuais</a:t>
            </a:r>
            <a:endParaRPr lang="pt-BR"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9599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08074" y="140676"/>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1500" i="1" dirty="0">
              <a:latin typeface="Segoe UI Semibold" panose="020B0702040204020203" pitchFamily="34" charset="0"/>
              <a:cs typeface="Segoe UI Semibold" panose="020B0702040204020203" pitchFamily="34" charset="0"/>
            </a:endParaRPr>
          </a:p>
        </p:txBody>
      </p:sp>
      <p:sp>
        <p:nvSpPr>
          <p:cNvPr id="15" name="Retângulo 14">
            <a:extLst>
              <a:ext uri="{FF2B5EF4-FFF2-40B4-BE49-F238E27FC236}">
                <a16:creationId xmlns:a16="http://schemas.microsoft.com/office/drawing/2014/main" id="{694E0297-37D4-4775-A531-194A307C3073}"/>
              </a:ext>
            </a:extLst>
          </p:cNvPr>
          <p:cNvSpPr/>
          <p:nvPr/>
        </p:nvSpPr>
        <p:spPr>
          <a:xfrm>
            <a:off x="10301262" y="3007524"/>
            <a:ext cx="1088879" cy="584775"/>
          </a:xfrm>
          <a:prstGeom prst="rect">
            <a:avLst/>
          </a:prstGeom>
        </p:spPr>
        <p:txBody>
          <a:bodyPr wrap="square">
            <a:spAutoFit/>
          </a:bodyPr>
          <a:lstStyle/>
          <a:p>
            <a:pPr marL="97790" marR="5080" indent="-85725">
              <a:lnSpc>
                <a:spcPct val="100000"/>
              </a:lnSpc>
              <a:spcBef>
                <a:spcPts val="90"/>
              </a:spcBef>
            </a:pPr>
            <a:r>
              <a:rPr lang="pt-BR" sz="1600" b="1" spc="-5" dirty="0">
                <a:solidFill>
                  <a:srgbClr val="FFFFFF"/>
                </a:solidFill>
                <a:latin typeface="Segoe UI" panose="020B0502040204020203" pitchFamily="34" charset="0"/>
                <a:cs typeface="Segoe UI" panose="020B0502040204020203" pitchFamily="34" charset="0"/>
              </a:rPr>
              <a:t>D</a:t>
            </a:r>
            <a:r>
              <a:rPr lang="pt-BR" sz="1600" b="1" spc="-30" dirty="0">
                <a:solidFill>
                  <a:srgbClr val="FFFFFF"/>
                </a:solidFill>
                <a:latin typeface="Segoe UI" panose="020B0502040204020203" pitchFamily="34" charset="0"/>
                <a:cs typeface="Segoe UI" panose="020B0502040204020203" pitchFamily="34" charset="0"/>
              </a:rPr>
              <a:t>il</a:t>
            </a:r>
            <a:r>
              <a:rPr lang="pt-BR" sz="1600" b="1" dirty="0">
                <a:solidFill>
                  <a:srgbClr val="FFFFFF"/>
                </a:solidFill>
                <a:latin typeface="Segoe UI" panose="020B0502040204020203" pitchFamily="34" charset="0"/>
                <a:cs typeface="Segoe UI" panose="020B0502040204020203" pitchFamily="34" charset="0"/>
              </a:rPr>
              <a:t>e</a:t>
            </a:r>
            <a:r>
              <a:rPr lang="pt-BR" sz="1600" b="1" spc="-20" dirty="0">
                <a:solidFill>
                  <a:srgbClr val="FFFFFF"/>
                </a:solidFill>
                <a:latin typeface="Segoe UI" panose="020B0502040204020203" pitchFamily="34" charset="0"/>
                <a:cs typeface="Segoe UI" panose="020B0502040204020203" pitchFamily="34" charset="0"/>
              </a:rPr>
              <a:t>m</a:t>
            </a:r>
            <a:r>
              <a:rPr lang="pt-BR" sz="1600" b="1" spc="-5" dirty="0">
                <a:solidFill>
                  <a:srgbClr val="FFFFFF"/>
                </a:solidFill>
                <a:latin typeface="Segoe UI" panose="020B0502040204020203" pitchFamily="34" charset="0"/>
                <a:cs typeface="Segoe UI" panose="020B0502040204020203" pitchFamily="34" charset="0"/>
              </a:rPr>
              <a:t>as  </a:t>
            </a:r>
            <a:r>
              <a:rPr lang="pt-BR" sz="1600" b="1" spc="-10" dirty="0">
                <a:solidFill>
                  <a:srgbClr val="FFFFFF"/>
                </a:solidFill>
                <a:latin typeface="Segoe UI" panose="020B0502040204020203" pitchFamily="34" charset="0"/>
                <a:cs typeface="Segoe UI" panose="020B0502040204020203" pitchFamily="34" charset="0"/>
              </a:rPr>
              <a:t>atuais</a:t>
            </a:r>
            <a:endParaRPr lang="pt-BR" sz="1600" b="1" dirty="0">
              <a:latin typeface="Segoe UI" panose="020B0502040204020203" pitchFamily="34" charset="0"/>
              <a:cs typeface="Segoe UI" panose="020B0502040204020203" pitchFamily="34" charset="0"/>
            </a:endParaRPr>
          </a:p>
        </p:txBody>
      </p:sp>
      <p:sp>
        <p:nvSpPr>
          <p:cNvPr id="9" name="object 53">
            <a:extLst>
              <a:ext uri="{FF2B5EF4-FFF2-40B4-BE49-F238E27FC236}">
                <a16:creationId xmlns:a16="http://schemas.microsoft.com/office/drawing/2014/main" id="{0F1C1736-657E-4282-83B9-054A77C771D7}"/>
              </a:ext>
            </a:extLst>
          </p:cNvPr>
          <p:cNvSpPr txBox="1"/>
          <p:nvPr/>
        </p:nvSpPr>
        <p:spPr>
          <a:xfrm>
            <a:off x="303783" y="1383889"/>
            <a:ext cx="11556297" cy="4364656"/>
          </a:xfrm>
          <a:prstGeom prst="rect">
            <a:avLst/>
          </a:prstGeom>
        </p:spPr>
        <p:txBody>
          <a:bodyPr vert="horz" wrap="square" lIns="0" tIns="12065" rIns="0" bIns="0" rtlCol="0">
            <a:spAutoFit/>
          </a:bodyPr>
          <a:lstStyle/>
          <a:p>
            <a:pPr marL="298450" indent="-285750" algn="just">
              <a:lnSpc>
                <a:spcPct val="100000"/>
              </a:lnSpc>
              <a:spcBef>
                <a:spcPts val="95"/>
              </a:spcBef>
              <a:buFont typeface="Arial" panose="020B0604020202020204" pitchFamily="34" charset="0"/>
              <a:buChar char="•"/>
            </a:pPr>
            <a:r>
              <a:rPr lang="pt-BR" sz="1700" b="1" dirty="0">
                <a:latin typeface="Segoe UI" panose="020B0502040204020203" pitchFamily="34" charset="0"/>
                <a:cs typeface="Segoe UI" panose="020B0502040204020203" pitchFamily="34" charset="0"/>
              </a:rPr>
              <a:t>ALEXY. </a:t>
            </a:r>
            <a:r>
              <a:rPr lang="pt-BR" sz="1700" dirty="0">
                <a:latin typeface="Segoe UI" panose="020B0502040204020203" pitchFamily="34" charset="0"/>
                <a:cs typeface="Segoe UI" panose="020B0502040204020203" pitchFamily="34" charset="0"/>
              </a:rPr>
              <a:t>Robert.  Teoria dos Direitos Fundamentais, 5º ed. São Paulo: Malheiros, 2017.</a:t>
            </a:r>
            <a:endParaRPr lang="pt-BR" sz="1700" b="1"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endParaRPr lang="pt-BR" sz="1700" b="1"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sz="1700" b="1" spc="-10" dirty="0">
                <a:latin typeface="Segoe UI" panose="020B0502040204020203" pitchFamily="34" charset="0"/>
                <a:cs typeface="Segoe UI" panose="020B0502040204020203" pitchFamily="34" charset="0"/>
              </a:rPr>
              <a:t>MEDAUAR</a:t>
            </a:r>
            <a:r>
              <a:rPr sz="1700" spc="-1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Odete. </a:t>
            </a:r>
            <a:r>
              <a:rPr sz="1700" i="1" spc="-10" dirty="0">
                <a:latin typeface="Segoe UI" panose="020B0502040204020203" pitchFamily="34" charset="0"/>
                <a:cs typeface="Segoe UI" panose="020B0502040204020203" pitchFamily="34" charset="0"/>
              </a:rPr>
              <a:t>Direito Administrativo Moderno</a:t>
            </a:r>
            <a:r>
              <a:rPr sz="1700" spc="-1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19ª Ed. São </a:t>
            </a:r>
            <a:r>
              <a:rPr sz="1700" spc="-15" dirty="0">
                <a:latin typeface="Segoe UI" panose="020B0502040204020203" pitchFamily="34" charset="0"/>
                <a:cs typeface="Segoe UI" panose="020B0502040204020203" pitchFamily="34" charset="0"/>
              </a:rPr>
              <a:t>Paulo: </a:t>
            </a:r>
            <a:r>
              <a:rPr sz="1700" spc="-20" dirty="0">
                <a:latin typeface="Segoe UI" panose="020B0502040204020203" pitchFamily="34" charset="0"/>
                <a:cs typeface="Segoe UI" panose="020B0502040204020203" pitchFamily="34" charset="0"/>
              </a:rPr>
              <a:t>Revista </a:t>
            </a:r>
            <a:r>
              <a:rPr sz="1700" spc="-10" dirty="0">
                <a:latin typeface="Segoe UI" panose="020B0502040204020203" pitchFamily="34" charset="0"/>
                <a:cs typeface="Segoe UI" panose="020B0502040204020203" pitchFamily="34" charset="0"/>
              </a:rPr>
              <a:t>dos </a:t>
            </a:r>
            <a:r>
              <a:rPr sz="1700" spc="-25" dirty="0">
                <a:latin typeface="Segoe UI" panose="020B0502040204020203" pitchFamily="34" charset="0"/>
                <a:cs typeface="Segoe UI" panose="020B0502040204020203" pitchFamily="34" charset="0"/>
              </a:rPr>
              <a:t>Tribunais,</a:t>
            </a:r>
            <a:r>
              <a:rPr sz="1700" spc="-1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2015</a:t>
            </a:r>
            <a:endParaRPr lang="pt-BR" sz="1700" spc="-5"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lang="pt-BR" sz="1700" spc="-5" dirty="0">
                <a:latin typeface="Segoe UI" panose="020B0502040204020203" pitchFamily="34" charset="0"/>
                <a:cs typeface="Segoe UI" panose="020B0502040204020203" pitchFamily="34" charset="0"/>
              </a:rPr>
              <a:t>___________________</a:t>
            </a:r>
            <a:r>
              <a:rPr sz="1700" spc="-5" dirty="0">
                <a:latin typeface="Segoe UI" panose="020B0502040204020203" pitchFamily="34" charset="0"/>
                <a:cs typeface="Segoe UI" panose="020B0502040204020203" pitchFamily="34" charset="0"/>
              </a:rPr>
              <a:t>. </a:t>
            </a:r>
            <a:r>
              <a:rPr sz="1700" i="1" spc="-10" dirty="0">
                <a:latin typeface="Segoe UI" panose="020B0502040204020203" pitchFamily="34" charset="0"/>
                <a:cs typeface="Segoe UI" panose="020B0502040204020203" pitchFamily="34" charset="0"/>
              </a:rPr>
              <a:t>O direito administrativo </a:t>
            </a:r>
            <a:r>
              <a:rPr sz="1700" i="1" spc="-5" dirty="0">
                <a:latin typeface="Segoe UI" panose="020B0502040204020203" pitchFamily="34" charset="0"/>
                <a:cs typeface="Segoe UI" panose="020B0502040204020203" pitchFamily="34" charset="0"/>
              </a:rPr>
              <a:t>em </a:t>
            </a:r>
            <a:r>
              <a:rPr sz="1700" i="1" spc="-10" dirty="0">
                <a:latin typeface="Segoe UI" panose="020B0502040204020203" pitchFamily="34" charset="0"/>
                <a:cs typeface="Segoe UI" panose="020B0502040204020203" pitchFamily="34" charset="0"/>
              </a:rPr>
              <a:t>evolução</a:t>
            </a:r>
            <a:r>
              <a:rPr sz="1700" spc="-1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2ª </a:t>
            </a:r>
            <a:r>
              <a:rPr sz="1700" spc="-10" dirty="0">
                <a:latin typeface="Segoe UI" panose="020B0502040204020203" pitchFamily="34" charset="0"/>
                <a:cs typeface="Segoe UI" panose="020B0502040204020203" pitchFamily="34" charset="0"/>
              </a:rPr>
              <a:t>Ed. São </a:t>
            </a:r>
            <a:r>
              <a:rPr sz="1700" spc="-15" dirty="0">
                <a:latin typeface="Segoe UI" panose="020B0502040204020203" pitchFamily="34" charset="0"/>
                <a:cs typeface="Segoe UI" panose="020B0502040204020203" pitchFamily="34" charset="0"/>
              </a:rPr>
              <a:t>Paulo: </a:t>
            </a:r>
            <a:r>
              <a:rPr sz="1700" spc="-90" dirty="0">
                <a:latin typeface="Segoe UI" panose="020B0502040204020203" pitchFamily="34" charset="0"/>
                <a:cs typeface="Segoe UI" panose="020B0502040204020203" pitchFamily="34" charset="0"/>
              </a:rPr>
              <a:t>RT,</a:t>
            </a:r>
            <a:r>
              <a:rPr sz="1700" spc="25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2003.</a:t>
            </a:r>
            <a:endParaRPr lang="pt-BR" sz="170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endParaRPr lang="pt-BR" sz="1700" b="1"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sz="1700" b="1" spc="-10" dirty="0">
                <a:latin typeface="Segoe UI" panose="020B0502040204020203" pitchFamily="34" charset="0"/>
                <a:cs typeface="Segoe UI" panose="020B0502040204020203" pitchFamily="34" charset="0"/>
              </a:rPr>
              <a:t>OLIVEIRA</a:t>
            </a:r>
            <a:r>
              <a:rPr sz="1700" spc="-10" dirty="0">
                <a:latin typeface="Segoe UI" panose="020B0502040204020203" pitchFamily="34" charset="0"/>
                <a:cs typeface="Segoe UI" panose="020B0502040204020203" pitchFamily="34" charset="0"/>
              </a:rPr>
              <a:t>, </a:t>
            </a:r>
            <a:r>
              <a:rPr sz="1700" spc="-15" dirty="0">
                <a:latin typeface="Segoe UI" panose="020B0502040204020203" pitchFamily="34" charset="0"/>
                <a:cs typeface="Segoe UI" panose="020B0502040204020203" pitchFamily="34" charset="0"/>
              </a:rPr>
              <a:t>Gustavo Justino. </a:t>
            </a:r>
            <a:r>
              <a:rPr sz="1700" i="1" spc="-10" dirty="0">
                <a:latin typeface="Segoe UI" panose="020B0502040204020203" pitchFamily="34" charset="0"/>
                <a:cs typeface="Segoe UI" panose="020B0502040204020203" pitchFamily="34" charset="0"/>
              </a:rPr>
              <a:t>Direito administrativo democrático. </a:t>
            </a:r>
            <a:r>
              <a:rPr sz="1700" spc="-5" dirty="0">
                <a:latin typeface="Segoe UI" panose="020B0502040204020203" pitchFamily="34" charset="0"/>
                <a:cs typeface="Segoe UI" panose="020B0502040204020203" pitchFamily="34" charset="0"/>
              </a:rPr>
              <a:t>1ª </a:t>
            </a:r>
            <a:r>
              <a:rPr sz="1700" spc="-10" dirty="0">
                <a:latin typeface="Segoe UI" panose="020B0502040204020203" pitchFamily="34" charset="0"/>
                <a:cs typeface="Segoe UI" panose="020B0502040204020203" pitchFamily="34" charset="0"/>
              </a:rPr>
              <a:t>Ed. </a:t>
            </a:r>
            <a:r>
              <a:rPr sz="1700" spc="-15" dirty="0">
                <a:latin typeface="Segoe UI" panose="020B0502040204020203" pitchFamily="34" charset="0"/>
                <a:cs typeface="Segoe UI" panose="020B0502040204020203" pitchFamily="34" charset="0"/>
              </a:rPr>
              <a:t>Belo </a:t>
            </a:r>
            <a:r>
              <a:rPr sz="1700" spc="-10" dirty="0">
                <a:latin typeface="Segoe UI" panose="020B0502040204020203" pitchFamily="34" charset="0"/>
                <a:cs typeface="Segoe UI" panose="020B0502040204020203" pitchFamily="34" charset="0"/>
              </a:rPr>
              <a:t>Horizonte: Fórum,</a:t>
            </a:r>
            <a:r>
              <a:rPr sz="1700" spc="4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2010</a:t>
            </a:r>
            <a:r>
              <a:rPr lang="pt-BR" sz="1700" spc="-5" dirty="0">
                <a:latin typeface="Segoe UI" panose="020B0502040204020203" pitchFamily="34" charset="0"/>
                <a:cs typeface="Segoe UI" panose="020B0502040204020203" pitchFamily="34" charset="0"/>
              </a:rPr>
              <a:t>.</a:t>
            </a:r>
          </a:p>
          <a:p>
            <a:pPr marL="298450" indent="-285750" algn="just">
              <a:lnSpc>
                <a:spcPct val="100000"/>
              </a:lnSpc>
              <a:spcBef>
                <a:spcPts val="95"/>
              </a:spcBef>
              <a:buFont typeface="Arial" panose="020B0604020202020204" pitchFamily="34" charset="0"/>
              <a:buChar char="•"/>
            </a:pPr>
            <a:endParaRPr lang="pt-BR" sz="170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lang="pt-BR" sz="1700" spc="-5" dirty="0">
                <a:latin typeface="Segoe UI" panose="020B0502040204020203" pitchFamily="34" charset="0"/>
                <a:cs typeface="Segoe UI" panose="020B0502040204020203" pitchFamily="34" charset="0"/>
              </a:rPr>
              <a:t>_____________________________; </a:t>
            </a:r>
            <a:r>
              <a:rPr lang="pt-BR" sz="1700" b="1" spc="-5" dirty="0">
                <a:latin typeface="Segoe UI" panose="020B0502040204020203" pitchFamily="34" charset="0"/>
                <a:cs typeface="Segoe UI" panose="020B0502040204020203" pitchFamily="34" charset="0"/>
              </a:rPr>
              <a:t>VARESCHINI</a:t>
            </a:r>
            <a:r>
              <a:rPr lang="pt-BR" sz="1700" spc="-5" dirty="0">
                <a:latin typeface="Segoe UI" panose="020B0502040204020203" pitchFamily="34" charset="0"/>
                <a:cs typeface="Segoe UI" panose="020B0502040204020203" pitchFamily="34" charset="0"/>
              </a:rPr>
              <a:t>, </a:t>
            </a:r>
            <a:r>
              <a:rPr lang="pt-BR" sz="1700" spc="-10" dirty="0">
                <a:latin typeface="Segoe UI" panose="020B0502040204020203" pitchFamily="34" charset="0"/>
                <a:cs typeface="Segoe UI" panose="020B0502040204020203" pitchFamily="34" charset="0"/>
              </a:rPr>
              <a:t>Julieta Mendes Lopes. </a:t>
            </a:r>
            <a:r>
              <a:rPr lang="pt-BR" sz="1700" i="1" spc="-5" dirty="0">
                <a:latin typeface="Segoe UI" panose="020B0502040204020203" pitchFamily="34" charset="0"/>
                <a:cs typeface="Segoe UI" panose="020B0502040204020203" pitchFamily="34" charset="0"/>
              </a:rPr>
              <a:t>Administração Pública brasileira e </a:t>
            </a:r>
            <a:r>
              <a:rPr lang="pt-BR" sz="1700" i="1" spc="-10" dirty="0">
                <a:latin typeface="Segoe UI" panose="020B0502040204020203" pitchFamily="34" charset="0"/>
                <a:cs typeface="Segoe UI" panose="020B0502040204020203" pitchFamily="34" charset="0"/>
              </a:rPr>
              <a:t>os 20 </a:t>
            </a:r>
            <a:r>
              <a:rPr lang="pt-BR" sz="1700" i="1" spc="-5" dirty="0">
                <a:latin typeface="Segoe UI" panose="020B0502040204020203" pitchFamily="34" charset="0"/>
                <a:cs typeface="Segoe UI" panose="020B0502040204020203" pitchFamily="34" charset="0"/>
              </a:rPr>
              <a:t>anos </a:t>
            </a:r>
            <a:r>
              <a:rPr lang="pt-BR" sz="1700" i="1" spc="-10" dirty="0">
                <a:latin typeface="Segoe UI" panose="020B0502040204020203" pitchFamily="34" charset="0"/>
                <a:cs typeface="Segoe UI" panose="020B0502040204020203" pitchFamily="34" charset="0"/>
              </a:rPr>
              <a:t>da Constituição  de </a:t>
            </a:r>
            <a:r>
              <a:rPr lang="pt-BR" sz="1700" i="1" spc="-5" dirty="0">
                <a:latin typeface="Segoe UI" panose="020B0502040204020203" pitchFamily="34" charset="0"/>
                <a:cs typeface="Segoe UI" panose="020B0502040204020203" pitchFamily="34" charset="0"/>
              </a:rPr>
              <a:t>1988: </a:t>
            </a:r>
            <a:r>
              <a:rPr lang="pt-BR" sz="1700" i="1" spc="-10" dirty="0">
                <a:latin typeface="Segoe UI" panose="020B0502040204020203" pitchFamily="34" charset="0"/>
                <a:cs typeface="Segoe UI" panose="020B0502040204020203" pitchFamily="34" charset="0"/>
              </a:rPr>
              <a:t>momento de predomínio das sujeições </a:t>
            </a:r>
            <a:r>
              <a:rPr lang="pt-BR" sz="1700" i="1" spc="-5" dirty="0">
                <a:latin typeface="Segoe UI" panose="020B0502040204020203" pitchFamily="34" charset="0"/>
                <a:cs typeface="Segoe UI" panose="020B0502040204020203" pitchFamily="34" charset="0"/>
              </a:rPr>
              <a:t>constitucionais </a:t>
            </a:r>
            <a:r>
              <a:rPr lang="pt-BR" sz="1700" i="1" spc="0" dirty="0">
                <a:latin typeface="Segoe UI" panose="020B0502040204020203" pitchFamily="34" charset="0"/>
                <a:cs typeface="Segoe UI" panose="020B0502040204020203" pitchFamily="34" charset="0"/>
              </a:rPr>
              <a:t>em </a:t>
            </a:r>
            <a:r>
              <a:rPr lang="pt-BR" sz="1700" i="1" spc="-10" dirty="0">
                <a:latin typeface="Segoe UI" panose="020B0502040204020203" pitchFamily="34" charset="0"/>
                <a:cs typeface="Segoe UI" panose="020B0502040204020203" pitchFamily="34" charset="0"/>
              </a:rPr>
              <a:t>face do </a:t>
            </a:r>
            <a:r>
              <a:rPr lang="pt-BR" sz="1700" i="1" spc="-5" dirty="0">
                <a:latin typeface="Segoe UI" panose="020B0502040204020203" pitchFamily="34" charset="0"/>
                <a:cs typeface="Segoe UI" panose="020B0502040204020203" pitchFamily="34" charset="0"/>
              </a:rPr>
              <a:t>direito </a:t>
            </a:r>
            <a:r>
              <a:rPr lang="pt-BR" sz="1700" i="1" spc="-10" dirty="0">
                <a:latin typeface="Segoe UI" panose="020B0502040204020203" pitchFamily="34" charset="0"/>
                <a:cs typeface="Segoe UI" panose="020B0502040204020203" pitchFamily="34" charset="0"/>
              </a:rPr>
              <a:t>fundamental </a:t>
            </a:r>
            <a:r>
              <a:rPr lang="pt-BR" sz="1700" i="1" spc="-5" dirty="0">
                <a:latin typeface="Segoe UI" panose="020B0502040204020203" pitchFamily="34" charset="0"/>
                <a:cs typeface="Segoe UI" panose="020B0502040204020203" pitchFamily="34" charset="0"/>
              </a:rPr>
              <a:t>à </a:t>
            </a:r>
            <a:r>
              <a:rPr lang="pt-BR" sz="1700" i="1" spc="-10" dirty="0">
                <a:latin typeface="Segoe UI" panose="020B0502040204020203" pitchFamily="34" charset="0"/>
                <a:cs typeface="Segoe UI" panose="020B0502040204020203" pitchFamily="34" charset="0"/>
              </a:rPr>
              <a:t>boa </a:t>
            </a:r>
            <a:r>
              <a:rPr lang="pt-BR" sz="1700" i="1" spc="-5" dirty="0">
                <a:latin typeface="Segoe UI" panose="020B0502040204020203" pitchFamily="34" charset="0"/>
                <a:cs typeface="Segoe UI" panose="020B0502040204020203" pitchFamily="34" charset="0"/>
              </a:rPr>
              <a:t>administração pública.  </a:t>
            </a:r>
            <a:r>
              <a:rPr lang="pt-BR" sz="1700" spc="-10" dirty="0">
                <a:latin typeface="Segoe UI" panose="020B0502040204020203" pitchFamily="34" charset="0"/>
                <a:cs typeface="Segoe UI" panose="020B0502040204020203" pitchFamily="34" charset="0"/>
              </a:rPr>
              <a:t>Fórum </a:t>
            </a:r>
            <a:r>
              <a:rPr lang="pt-BR" sz="1700" spc="-20" dirty="0">
                <a:latin typeface="Segoe UI" panose="020B0502040204020203" pitchFamily="34" charset="0"/>
                <a:cs typeface="Segoe UI" panose="020B0502040204020203" pitchFamily="34" charset="0"/>
              </a:rPr>
              <a:t>Administrativo, </a:t>
            </a:r>
            <a:r>
              <a:rPr lang="pt-BR" sz="1700" spc="-5" dirty="0">
                <a:latin typeface="Segoe UI" panose="020B0502040204020203" pitchFamily="34" charset="0"/>
                <a:cs typeface="Segoe UI" panose="020B0502040204020203" pitchFamily="34" charset="0"/>
              </a:rPr>
              <a:t>ano 9, nº 95. </a:t>
            </a:r>
            <a:r>
              <a:rPr lang="pt-BR" sz="1700" spc="-15" dirty="0">
                <a:latin typeface="Segoe UI" panose="020B0502040204020203" pitchFamily="34" charset="0"/>
                <a:cs typeface="Segoe UI" panose="020B0502040204020203" pitchFamily="34" charset="0"/>
              </a:rPr>
              <a:t>Belo </a:t>
            </a:r>
            <a:r>
              <a:rPr lang="pt-BR" sz="1700" spc="-10" dirty="0">
                <a:latin typeface="Segoe UI" panose="020B0502040204020203" pitchFamily="34" charset="0"/>
                <a:cs typeface="Segoe UI" panose="020B0502040204020203" pitchFamily="34" charset="0"/>
              </a:rPr>
              <a:t>Horizonte: Fórum,</a:t>
            </a:r>
            <a:r>
              <a:rPr lang="pt-BR" sz="1700" spc="-150" dirty="0">
                <a:latin typeface="Segoe UI" panose="020B0502040204020203" pitchFamily="34" charset="0"/>
                <a:cs typeface="Segoe UI" panose="020B0502040204020203" pitchFamily="34" charset="0"/>
              </a:rPr>
              <a:t> </a:t>
            </a:r>
            <a:r>
              <a:rPr lang="pt-BR" sz="1700" spc="-5" dirty="0">
                <a:latin typeface="Segoe UI" panose="020B0502040204020203" pitchFamily="34" charset="0"/>
                <a:cs typeface="Segoe UI" panose="020B0502040204020203" pitchFamily="34" charset="0"/>
              </a:rPr>
              <a:t>2009.</a:t>
            </a:r>
            <a:endParaRPr lang="pt-BR" sz="170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endParaRPr lang="pt-BR" sz="1700" b="1"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sz="1700" b="1" spc="-10" dirty="0">
                <a:latin typeface="Segoe UI" panose="020B0502040204020203" pitchFamily="34" charset="0"/>
                <a:cs typeface="Segoe UI" panose="020B0502040204020203" pitchFamily="34" charset="0"/>
              </a:rPr>
              <a:t>OLIVEIRA</a:t>
            </a:r>
            <a:r>
              <a:rPr sz="1700" spc="-10" dirty="0">
                <a:latin typeface="Segoe UI" panose="020B0502040204020203" pitchFamily="34" charset="0"/>
                <a:cs typeface="Segoe UI" panose="020B0502040204020203" pitchFamily="34" charset="0"/>
              </a:rPr>
              <a:t>, </a:t>
            </a:r>
            <a:r>
              <a:rPr sz="1700" spc="-15" dirty="0">
                <a:latin typeface="Segoe UI" panose="020B0502040204020203" pitchFamily="34" charset="0"/>
                <a:cs typeface="Segoe UI" panose="020B0502040204020203" pitchFamily="34" charset="0"/>
              </a:rPr>
              <a:t>Rafael Carvalho Rezende. </a:t>
            </a:r>
            <a:r>
              <a:rPr sz="1700" i="1" spc="-10" dirty="0">
                <a:latin typeface="Segoe UI" panose="020B0502040204020203" pitchFamily="34" charset="0"/>
                <a:cs typeface="Segoe UI" panose="020B0502040204020203" pitchFamily="34" charset="0"/>
              </a:rPr>
              <a:t>Curso de direito administrativo. </a:t>
            </a:r>
            <a:r>
              <a:rPr sz="1700" spc="-10" dirty="0">
                <a:latin typeface="Segoe UI" panose="020B0502040204020203" pitchFamily="34" charset="0"/>
                <a:cs typeface="Segoe UI" panose="020B0502040204020203" pitchFamily="34" charset="0"/>
              </a:rPr>
              <a:t>5ª.Ed. </a:t>
            </a:r>
            <a:r>
              <a:rPr sz="1700" spc="-20" dirty="0">
                <a:latin typeface="Segoe UI" panose="020B0502040204020203" pitchFamily="34" charset="0"/>
                <a:cs typeface="Segoe UI" panose="020B0502040204020203" pitchFamily="34" charset="0"/>
              </a:rPr>
              <a:t>Rio </a:t>
            </a:r>
            <a:r>
              <a:rPr sz="1700" spc="-10" dirty="0">
                <a:latin typeface="Segoe UI" panose="020B0502040204020203" pitchFamily="34" charset="0"/>
                <a:cs typeface="Segoe UI" panose="020B0502040204020203" pitchFamily="34" charset="0"/>
              </a:rPr>
              <a:t>de Janeiro: </a:t>
            </a:r>
            <a:r>
              <a:rPr sz="1700" spc="-15" dirty="0">
                <a:latin typeface="Segoe UI" panose="020B0502040204020203" pitchFamily="34" charset="0"/>
                <a:cs typeface="Segoe UI" panose="020B0502040204020203" pitchFamily="34" charset="0"/>
              </a:rPr>
              <a:t>Forense, </a:t>
            </a:r>
            <a:r>
              <a:rPr sz="1700" spc="-5" dirty="0">
                <a:latin typeface="Segoe UI" panose="020B0502040204020203" pitchFamily="34" charset="0"/>
                <a:cs typeface="Segoe UI" panose="020B0502040204020203" pitchFamily="34" charset="0"/>
              </a:rPr>
              <a:t>2017.</a:t>
            </a:r>
            <a:endParaRPr lang="pt-BR" sz="1700" spc="-5"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endParaRPr lang="pt-BR" sz="1700" b="1" spc="-5"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sz="1700" b="1" spc="-10" dirty="0">
                <a:latin typeface="Segoe UI" panose="020B0502040204020203" pitchFamily="34" charset="0"/>
                <a:cs typeface="Segoe UI" panose="020B0502040204020203" pitchFamily="34" charset="0"/>
              </a:rPr>
              <a:t>ROCHA</a:t>
            </a:r>
            <a:r>
              <a:rPr sz="1700" spc="-10" dirty="0">
                <a:latin typeface="Segoe UI" panose="020B0502040204020203" pitchFamily="34" charset="0"/>
                <a:cs typeface="Segoe UI" panose="020B0502040204020203" pitchFamily="34" charset="0"/>
              </a:rPr>
              <a:t>, Carmen </a:t>
            </a:r>
            <a:r>
              <a:rPr sz="1700" spc="-15" dirty="0">
                <a:latin typeface="Segoe UI" panose="020B0502040204020203" pitchFamily="34" charset="0"/>
                <a:cs typeface="Segoe UI" panose="020B0502040204020203" pitchFamily="34" charset="0"/>
              </a:rPr>
              <a:t>Lúcia </a:t>
            </a:r>
            <a:r>
              <a:rPr sz="1700" spc="-10" dirty="0">
                <a:latin typeface="Segoe UI" panose="020B0502040204020203" pitchFamily="34" charset="0"/>
                <a:cs typeface="Segoe UI" panose="020B0502040204020203" pitchFamily="34" charset="0"/>
              </a:rPr>
              <a:t>Antunes. </a:t>
            </a:r>
            <a:r>
              <a:rPr sz="1700" i="1" spc="-10" dirty="0">
                <a:latin typeface="Segoe UI" panose="020B0502040204020203" pitchFamily="34" charset="0"/>
                <a:cs typeface="Segoe UI" panose="020B0502040204020203" pitchFamily="34" charset="0"/>
              </a:rPr>
              <a:t>Princípios constitucionais da Administração pública</a:t>
            </a:r>
            <a:r>
              <a:rPr sz="1700" spc="-10" dirty="0">
                <a:latin typeface="Segoe UI" panose="020B0502040204020203" pitchFamily="34" charset="0"/>
                <a:cs typeface="Segoe UI" panose="020B0502040204020203" pitchFamily="34" charset="0"/>
              </a:rPr>
              <a:t>. </a:t>
            </a:r>
            <a:r>
              <a:rPr sz="1700" spc="-15" dirty="0">
                <a:latin typeface="Segoe UI" panose="020B0502040204020203" pitchFamily="34" charset="0"/>
                <a:cs typeface="Segoe UI" panose="020B0502040204020203" pitchFamily="34" charset="0"/>
              </a:rPr>
              <a:t>Belo </a:t>
            </a:r>
            <a:r>
              <a:rPr sz="1700" spc="-10" dirty="0">
                <a:latin typeface="Segoe UI" panose="020B0502040204020203" pitchFamily="34" charset="0"/>
                <a:cs typeface="Segoe UI" panose="020B0502040204020203" pitchFamily="34" charset="0"/>
              </a:rPr>
              <a:t>Horizonte: </a:t>
            </a:r>
            <a:r>
              <a:rPr sz="1700" spc="-5" dirty="0">
                <a:latin typeface="Segoe UI" panose="020B0502040204020203" pitchFamily="34" charset="0"/>
                <a:cs typeface="Segoe UI" panose="020B0502040204020203" pitchFamily="34" charset="0"/>
              </a:rPr>
              <a:t>Del </a:t>
            </a:r>
            <a:r>
              <a:rPr sz="1700" spc="-50" dirty="0">
                <a:latin typeface="Segoe UI" panose="020B0502040204020203" pitchFamily="34" charset="0"/>
                <a:cs typeface="Segoe UI" panose="020B0502040204020203" pitchFamily="34" charset="0"/>
              </a:rPr>
              <a:t>Rey,</a:t>
            </a:r>
            <a:r>
              <a:rPr lang="pt-BR" sz="1700" spc="-50" dirty="0">
                <a:latin typeface="Segoe UI" panose="020B0502040204020203" pitchFamily="34" charset="0"/>
                <a:cs typeface="Segoe UI" panose="020B0502040204020203" pitchFamily="34" charset="0"/>
              </a:rPr>
              <a:t> </a:t>
            </a:r>
            <a:r>
              <a:rPr sz="1700" spc="-10" dirty="0">
                <a:latin typeface="Segoe UI" panose="020B0502040204020203" pitchFamily="34" charset="0"/>
                <a:cs typeface="Segoe UI" panose="020B0502040204020203" pitchFamily="34" charset="0"/>
              </a:rPr>
              <a:t>1994.  </a:t>
            </a:r>
            <a:endParaRPr lang="pt-BR" sz="1700"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endParaRPr lang="pt-BR" sz="1700" b="1" spc="-10" dirty="0">
              <a:latin typeface="Segoe UI" panose="020B0502040204020203" pitchFamily="34" charset="0"/>
              <a:cs typeface="Segoe UI" panose="020B0502040204020203" pitchFamily="34" charset="0"/>
            </a:endParaRPr>
          </a:p>
          <a:p>
            <a:pPr marL="298450" indent="-285750" algn="just">
              <a:lnSpc>
                <a:spcPct val="100000"/>
              </a:lnSpc>
              <a:spcBef>
                <a:spcPts val="95"/>
              </a:spcBef>
              <a:buFont typeface="Arial" panose="020B0604020202020204" pitchFamily="34" charset="0"/>
              <a:buChar char="•"/>
            </a:pPr>
            <a:r>
              <a:rPr sz="1700" b="1" spc="-10" dirty="0">
                <a:latin typeface="Segoe UI" panose="020B0502040204020203" pitchFamily="34" charset="0"/>
                <a:cs typeface="Segoe UI" panose="020B0502040204020203" pitchFamily="34" charset="0"/>
              </a:rPr>
              <a:t>SUNDFELD</a:t>
            </a:r>
            <a:r>
              <a:rPr sz="1700" spc="-10" dirty="0">
                <a:latin typeface="Segoe UI" panose="020B0502040204020203" pitchFamily="34" charset="0"/>
                <a:cs typeface="Segoe UI" panose="020B0502040204020203" pitchFamily="34" charset="0"/>
              </a:rPr>
              <a:t>, Carlos Ari. </a:t>
            </a:r>
            <a:r>
              <a:rPr sz="1700" i="1" spc="-10" dirty="0">
                <a:latin typeface="Segoe UI" panose="020B0502040204020203" pitchFamily="34" charset="0"/>
                <a:cs typeface="Segoe UI" panose="020B0502040204020203" pitchFamily="34" charset="0"/>
              </a:rPr>
              <a:t>Direito administrativo para céticos</a:t>
            </a:r>
            <a:r>
              <a:rPr sz="1700" spc="-10" dirty="0">
                <a:latin typeface="Segoe UI" panose="020B0502040204020203" pitchFamily="34" charset="0"/>
                <a:cs typeface="Segoe UI" panose="020B0502040204020203" pitchFamily="34" charset="0"/>
              </a:rPr>
              <a:t>. São </a:t>
            </a:r>
            <a:r>
              <a:rPr sz="1700" spc="-15" dirty="0">
                <a:latin typeface="Segoe UI" panose="020B0502040204020203" pitchFamily="34" charset="0"/>
                <a:cs typeface="Segoe UI" panose="020B0502040204020203" pitchFamily="34" charset="0"/>
              </a:rPr>
              <a:t>Paulo: Malheiros,</a:t>
            </a:r>
            <a:r>
              <a:rPr sz="1700" spc="450" dirty="0">
                <a:latin typeface="Segoe UI" panose="020B0502040204020203" pitchFamily="34" charset="0"/>
                <a:cs typeface="Segoe UI" panose="020B0502040204020203" pitchFamily="34" charset="0"/>
              </a:rPr>
              <a:t> </a:t>
            </a:r>
            <a:r>
              <a:rPr sz="1700" spc="-5" dirty="0">
                <a:latin typeface="Segoe UI" panose="020B0502040204020203" pitchFamily="34" charset="0"/>
                <a:cs typeface="Segoe UI" panose="020B0502040204020203" pitchFamily="34" charset="0"/>
              </a:rPr>
              <a:t>2014.</a:t>
            </a:r>
            <a:endParaRPr sz="17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885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01566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Princípios Constitucionais da Administração Pública na Carta de 1.988</a:t>
            </a:r>
            <a:endParaRPr lang="pt-BR" sz="1500" i="1" dirty="0">
              <a:latin typeface="Segoe UI Semibold" panose="020B0702040204020203" pitchFamily="34" charset="0"/>
              <a:cs typeface="Segoe UI Semibold" panose="020B0702040204020203" pitchFamily="34" charset="0"/>
            </a:endParaRPr>
          </a:p>
        </p:txBody>
      </p:sp>
      <p:sp>
        <p:nvSpPr>
          <p:cNvPr id="5" name="Retângulo 4"/>
          <p:cNvSpPr/>
          <p:nvPr/>
        </p:nvSpPr>
        <p:spPr>
          <a:xfrm>
            <a:off x="514350" y="1411190"/>
            <a:ext cx="11410950" cy="877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“Os princípios são considerados normas jurídicas, ao lado das regras, e  podem ser invocados para controlar a juridicidade da atuação do  Estado. (P. 33)</a:t>
            </a:r>
          </a:p>
        </p:txBody>
      </p:sp>
      <p:sp>
        <p:nvSpPr>
          <p:cNvPr id="20" name="Retângulo 19"/>
          <p:cNvSpPr/>
          <p:nvPr/>
        </p:nvSpPr>
        <p:spPr>
          <a:xfrm>
            <a:off x="514350" y="2377685"/>
            <a:ext cx="11410950" cy="8152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pPr>
            <a:r>
              <a:rPr lang="pt-BR" spc="-5" dirty="0">
                <a:solidFill>
                  <a:schemeClr val="tx1"/>
                </a:solidFill>
                <a:latin typeface="Segoe UI" panose="020B0502040204020203" pitchFamily="34" charset="0"/>
                <a:cs typeface="Segoe UI" panose="020B0502040204020203" pitchFamily="34" charset="0"/>
              </a:rPr>
              <a:t>Condensam </a:t>
            </a:r>
            <a:r>
              <a:rPr lang="pt-BR" dirty="0">
                <a:solidFill>
                  <a:schemeClr val="tx1"/>
                </a:solidFill>
                <a:latin typeface="Segoe UI" panose="020B0502040204020203" pitchFamily="34" charset="0"/>
                <a:cs typeface="Segoe UI" panose="020B0502040204020203" pitchFamily="34" charset="0"/>
              </a:rPr>
              <a:t>os </a:t>
            </a:r>
            <a:r>
              <a:rPr lang="pt-BR" spc="-5" dirty="0">
                <a:solidFill>
                  <a:schemeClr val="tx1"/>
                </a:solidFill>
                <a:latin typeface="Segoe UI" panose="020B0502040204020203" pitchFamily="34" charset="0"/>
                <a:cs typeface="Segoe UI" panose="020B0502040204020203" pitchFamily="34" charset="0"/>
              </a:rPr>
              <a:t>valores fundamentais </a:t>
            </a:r>
            <a:r>
              <a:rPr lang="pt-BR" dirty="0">
                <a:solidFill>
                  <a:schemeClr val="tx1"/>
                </a:solidFill>
                <a:latin typeface="Segoe UI" panose="020B0502040204020203" pitchFamily="34" charset="0"/>
                <a:cs typeface="Segoe UI" panose="020B0502040204020203" pitchFamily="34" charset="0"/>
              </a:rPr>
              <a:t>da ordem </a:t>
            </a:r>
            <a:r>
              <a:rPr lang="pt-BR" spc="-5" dirty="0">
                <a:solidFill>
                  <a:schemeClr val="tx1"/>
                </a:solidFill>
                <a:latin typeface="Segoe UI" panose="020B0502040204020203" pitchFamily="34" charset="0"/>
                <a:cs typeface="Segoe UI" panose="020B0502040204020203" pitchFamily="34" charset="0"/>
              </a:rPr>
              <a:t>jurídica. Irradiam-se sobre todo </a:t>
            </a:r>
            <a:r>
              <a:rPr lang="pt-BR" dirty="0">
                <a:solidFill>
                  <a:schemeClr val="tx1"/>
                </a:solidFill>
                <a:latin typeface="Segoe UI" panose="020B0502040204020203" pitchFamily="34" charset="0"/>
                <a:cs typeface="Segoe UI" panose="020B0502040204020203" pitchFamily="34" charset="0"/>
              </a:rPr>
              <a:t>o </a:t>
            </a:r>
            <a:r>
              <a:rPr lang="pt-BR" spc="-5" dirty="0">
                <a:solidFill>
                  <a:schemeClr val="tx1"/>
                </a:solidFill>
                <a:latin typeface="Segoe UI" panose="020B0502040204020203" pitchFamily="34" charset="0"/>
                <a:cs typeface="Segoe UI" panose="020B0502040204020203" pitchFamily="34" charset="0"/>
              </a:rPr>
              <a:t>sistema jurídico, garantindo-lhe </a:t>
            </a:r>
            <a:r>
              <a:rPr lang="pt-BR" b="1" spc="-10" dirty="0">
                <a:solidFill>
                  <a:schemeClr val="tx1"/>
                </a:solidFill>
                <a:latin typeface="Segoe UI" panose="020B0502040204020203" pitchFamily="34" charset="0"/>
                <a:cs typeface="Segoe UI" panose="020B0502040204020203" pitchFamily="34" charset="0"/>
              </a:rPr>
              <a:t>harmonia </a:t>
            </a:r>
            <a:r>
              <a:rPr lang="pt-BR" dirty="0">
                <a:solidFill>
                  <a:schemeClr val="tx1"/>
                </a:solidFill>
                <a:latin typeface="Segoe UI" panose="020B0502040204020203" pitchFamily="34" charset="0"/>
                <a:cs typeface="Segoe UI" panose="020B0502040204020203" pitchFamily="34" charset="0"/>
              </a:rPr>
              <a:t>e </a:t>
            </a:r>
            <a:r>
              <a:rPr lang="pt-BR" b="1" spc="-20" dirty="0">
                <a:solidFill>
                  <a:schemeClr val="tx1"/>
                </a:solidFill>
                <a:latin typeface="Segoe UI" panose="020B0502040204020203" pitchFamily="34" charset="0"/>
                <a:cs typeface="Segoe UI" panose="020B0502040204020203" pitchFamily="34" charset="0"/>
              </a:rPr>
              <a:t>coerência</a:t>
            </a:r>
            <a:r>
              <a:rPr lang="pt-BR" spc="-20" dirty="0">
                <a:solidFill>
                  <a:schemeClr val="tx1"/>
                </a:solidFill>
                <a:latin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cs typeface="Segoe UI" panose="020B0502040204020203" pitchFamily="34" charset="0"/>
              </a:rPr>
              <a:t>(OLIVEIRA,  </a:t>
            </a:r>
            <a:r>
              <a:rPr lang="pt-BR" dirty="0">
                <a:solidFill>
                  <a:schemeClr val="tx1"/>
                </a:solidFill>
                <a:latin typeface="Segoe UI" panose="020B0502040204020203" pitchFamily="34" charset="0"/>
                <a:cs typeface="Segoe UI" panose="020B0502040204020203" pitchFamily="34" charset="0"/>
              </a:rPr>
              <a:t>2017, </a:t>
            </a:r>
            <a:r>
              <a:rPr lang="pt-BR" spc="-10" dirty="0">
                <a:solidFill>
                  <a:schemeClr val="tx1"/>
                </a:solidFill>
                <a:latin typeface="Segoe UI" panose="020B0502040204020203" pitchFamily="34" charset="0"/>
                <a:cs typeface="Segoe UI" panose="020B0502040204020203" pitchFamily="34" charset="0"/>
              </a:rPr>
              <a:t>p.</a:t>
            </a:r>
            <a:r>
              <a:rPr lang="pt-BR" spc="-20" dirty="0">
                <a:solidFill>
                  <a:schemeClr val="tx1"/>
                </a:solidFill>
                <a:latin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cs typeface="Segoe UI" panose="020B0502040204020203" pitchFamily="34" charset="0"/>
              </a:rPr>
              <a:t>59)</a:t>
            </a:r>
          </a:p>
        </p:txBody>
      </p:sp>
      <p:sp>
        <p:nvSpPr>
          <p:cNvPr id="15" name="Retângulo 14">
            <a:extLst>
              <a:ext uri="{FF2B5EF4-FFF2-40B4-BE49-F238E27FC236}">
                <a16:creationId xmlns:a16="http://schemas.microsoft.com/office/drawing/2014/main" id="{589B09ED-1B96-4B94-AA4A-EC921198346B}"/>
              </a:ext>
            </a:extLst>
          </p:cNvPr>
          <p:cNvSpPr/>
          <p:nvPr/>
        </p:nvSpPr>
        <p:spPr>
          <a:xfrm>
            <a:off x="514350" y="3292310"/>
            <a:ext cx="11410950" cy="106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pPr>
            <a:r>
              <a:rPr lang="pt-BR" dirty="0">
                <a:solidFill>
                  <a:schemeClr val="tx1"/>
                </a:solidFill>
                <a:latin typeface="Segoe UI" panose="020B0502040204020203" pitchFamily="34" charset="0"/>
                <a:cs typeface="Segoe UI" panose="020B0502040204020203" pitchFamily="34" charset="0"/>
              </a:rPr>
              <a:t>Princípios são, por conseguinte, </a:t>
            </a:r>
            <a:r>
              <a:rPr lang="pt-BR" i="1" dirty="0">
                <a:solidFill>
                  <a:schemeClr val="tx1"/>
                </a:solidFill>
                <a:latin typeface="Segoe UI" panose="020B0502040204020203" pitchFamily="34" charset="0"/>
                <a:cs typeface="Segoe UI" panose="020B0502040204020203" pitchFamily="34" charset="0"/>
              </a:rPr>
              <a:t>mandados de otimização</a:t>
            </a:r>
            <a:r>
              <a:rPr lang="pt-BR" dirty="0">
                <a:solidFill>
                  <a:schemeClr val="tx1"/>
                </a:solidFill>
                <a:latin typeface="Segoe UI" panose="020B0502040204020203" pitchFamily="34" charset="0"/>
                <a:cs typeface="Segoe UI" panose="020B0502040204020203" pitchFamily="34" charset="0"/>
              </a:rPr>
              <a:t>, que são caracterizados por poderem ser satisfeitos em graus variados e pelo fato de que a medida devida de sua satisfação não depende somente de possibilidades fáticas, mas também de possibilidades jurídicas (ALEXY. 2017, p.90)</a:t>
            </a:r>
          </a:p>
        </p:txBody>
      </p:sp>
      <p:sp>
        <p:nvSpPr>
          <p:cNvPr id="22" name="Retângulo: Cantos Arredondados 21">
            <a:extLst>
              <a:ext uri="{FF2B5EF4-FFF2-40B4-BE49-F238E27FC236}">
                <a16:creationId xmlns:a16="http://schemas.microsoft.com/office/drawing/2014/main" id="{09C5B119-5FD8-4EB3-87AA-D379088AEEEC}"/>
              </a:ext>
            </a:extLst>
          </p:cNvPr>
          <p:cNvSpPr/>
          <p:nvPr/>
        </p:nvSpPr>
        <p:spPr>
          <a:xfrm>
            <a:off x="518159" y="4572000"/>
            <a:ext cx="11407141" cy="20890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900" b="1" spc="-5" dirty="0">
                <a:solidFill>
                  <a:schemeClr val="tx1"/>
                </a:solidFill>
                <a:latin typeface="Segoe UI" panose="020B0502040204020203" pitchFamily="34" charset="0"/>
                <a:cs typeface="Segoe UI" panose="020B0502040204020203" pitchFamily="34" charset="0"/>
              </a:rPr>
              <a:t>Art. 37, caput, da Constituição Federal de 1.988:</a:t>
            </a:r>
            <a:r>
              <a:rPr lang="pt-BR" sz="1900" spc="-5" dirty="0">
                <a:solidFill>
                  <a:schemeClr val="tx1"/>
                </a:solidFill>
                <a:latin typeface="Segoe UI" panose="020B0502040204020203" pitchFamily="34" charset="0"/>
                <a:cs typeface="Segoe UI" panose="020B0502040204020203" pitchFamily="34" charset="0"/>
              </a:rPr>
              <a:t>  </a:t>
            </a:r>
          </a:p>
          <a:p>
            <a:pPr marL="12700" marR="5080" algn="just">
              <a:lnSpc>
                <a:spcPct val="99800"/>
              </a:lnSpc>
            </a:pPr>
            <a:endParaRPr lang="pt-BR" sz="1900" spc="-5" dirty="0">
              <a:solidFill>
                <a:schemeClr val="tx1"/>
              </a:solidFill>
              <a:latin typeface="Segoe UI" panose="020B0502040204020203" pitchFamily="34" charset="0"/>
              <a:cs typeface="Segoe UI" panose="020B0502040204020203" pitchFamily="34" charset="0"/>
            </a:endParaRPr>
          </a:p>
          <a:p>
            <a:pPr marL="12700" marR="5080" algn="just">
              <a:lnSpc>
                <a:spcPct val="99800"/>
              </a:lnSpc>
            </a:pPr>
            <a:r>
              <a:rPr lang="pt-BR" sz="1900" spc="-5" dirty="0">
                <a:solidFill>
                  <a:schemeClr val="tx1"/>
                </a:solidFill>
                <a:latin typeface="Segoe UI" panose="020B0502040204020203" pitchFamily="34" charset="0"/>
                <a:cs typeface="Segoe UI" panose="020B0502040204020203" pitchFamily="34" charset="0"/>
              </a:rPr>
              <a:t>“</a:t>
            </a:r>
            <a:r>
              <a:rPr lang="pt-BR" sz="1900" b="1" spc="-5" dirty="0">
                <a:solidFill>
                  <a:schemeClr val="tx1"/>
                </a:solidFill>
                <a:latin typeface="Segoe UI" panose="020B0502040204020203" pitchFamily="34" charset="0"/>
                <a:cs typeface="Segoe UI" panose="020B0502040204020203" pitchFamily="34" charset="0"/>
              </a:rPr>
              <a:t>A administração pública direta e indireta </a:t>
            </a:r>
            <a:r>
              <a:rPr lang="pt-BR" sz="1900" spc="-5" dirty="0">
                <a:solidFill>
                  <a:schemeClr val="tx1"/>
                </a:solidFill>
                <a:latin typeface="Segoe UI" panose="020B0502040204020203" pitchFamily="34" charset="0"/>
                <a:cs typeface="Segoe UI" panose="020B0502040204020203" pitchFamily="34" charset="0"/>
              </a:rPr>
              <a:t>de qualquer dos Poderes da União, dos  Estados, do Distrito Federal e dos Municípios </a:t>
            </a:r>
            <a:r>
              <a:rPr lang="pt-BR" sz="1900" b="1" spc="-5" dirty="0">
                <a:solidFill>
                  <a:schemeClr val="tx1"/>
                </a:solidFill>
                <a:latin typeface="Segoe UI" panose="020B0502040204020203" pitchFamily="34" charset="0"/>
                <a:cs typeface="Segoe UI" panose="020B0502040204020203" pitchFamily="34" charset="0"/>
              </a:rPr>
              <a:t>obedecerá aos princípios </a:t>
            </a:r>
            <a:r>
              <a:rPr lang="pt-BR" sz="1900" spc="-5" dirty="0">
                <a:solidFill>
                  <a:schemeClr val="tx1"/>
                </a:solidFill>
                <a:latin typeface="Segoe UI" panose="020B0502040204020203" pitchFamily="34" charset="0"/>
                <a:cs typeface="Segoe UI" panose="020B0502040204020203" pitchFamily="34" charset="0"/>
              </a:rPr>
              <a:t>da legalidade,  impessoalidade, moralidade, publicidade e eficiência e, também, ao seguinte (...).”</a:t>
            </a:r>
          </a:p>
        </p:txBody>
      </p:sp>
    </p:spTree>
    <p:extLst>
      <p:ext uri="{BB962C8B-B14F-4D97-AF65-F5344CB8AC3E}">
        <p14:creationId xmlns:p14="http://schemas.microsoft.com/office/powerpoint/2010/main" val="599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Princípios Constitucionais da Administração Pública na Carta de 1.988</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Relevância para a caracterização do regime jurídico-administrativo</a:t>
            </a:r>
          </a:p>
        </p:txBody>
      </p:sp>
      <p:sp>
        <p:nvSpPr>
          <p:cNvPr id="7" name="Retângulo 6">
            <a:extLst>
              <a:ext uri="{FF2B5EF4-FFF2-40B4-BE49-F238E27FC236}">
                <a16:creationId xmlns:a16="http://schemas.microsoft.com/office/drawing/2014/main" id="{032A32A8-2E66-4E71-8CDD-006BA85BD8A7}"/>
              </a:ext>
            </a:extLst>
          </p:cNvPr>
          <p:cNvSpPr/>
          <p:nvPr/>
        </p:nvSpPr>
        <p:spPr>
          <a:xfrm>
            <a:off x="556553" y="5434550"/>
            <a:ext cx="11410950" cy="1226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“No direito administrativo, os princípios se revestem de grande importância. Por ser um direito  de elaboração recente e não codificado, os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princípios auxiliam a compreensão e  consolidação de seus institutos</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(MEDAUAR, 2015, p. 148).</a:t>
            </a:r>
          </a:p>
        </p:txBody>
      </p:sp>
      <p:sp>
        <p:nvSpPr>
          <p:cNvPr id="8" name="object 88">
            <a:extLst>
              <a:ext uri="{FF2B5EF4-FFF2-40B4-BE49-F238E27FC236}">
                <a16:creationId xmlns:a16="http://schemas.microsoft.com/office/drawing/2014/main" id="{89DF42DC-E211-48D6-B07E-0CAC7F15F9BA}"/>
              </a:ext>
            </a:extLst>
          </p:cNvPr>
          <p:cNvSpPr/>
          <p:nvPr/>
        </p:nvSpPr>
        <p:spPr>
          <a:xfrm>
            <a:off x="722142" y="2349054"/>
            <a:ext cx="3188676" cy="2400657"/>
          </a:xfrm>
          <a:custGeom>
            <a:avLst/>
            <a:gdLst/>
            <a:ahLst/>
            <a:cxnLst/>
            <a:rect l="l" t="t" r="r" b="b"/>
            <a:pathLst>
              <a:path w="2148840" h="3618229">
                <a:moveTo>
                  <a:pt x="0" y="0"/>
                </a:moveTo>
                <a:lnTo>
                  <a:pt x="0" y="3617976"/>
                </a:lnTo>
                <a:lnTo>
                  <a:pt x="2148840" y="2894330"/>
                </a:lnTo>
                <a:lnTo>
                  <a:pt x="2148840" y="723646"/>
                </a:lnTo>
                <a:lnTo>
                  <a:pt x="0" y="0"/>
                </a:lnTo>
                <a:close/>
              </a:path>
            </a:pathLst>
          </a:custGeom>
          <a:solidFill>
            <a:srgbClr val="D15A3D"/>
          </a:solidFill>
        </p:spPr>
        <p:txBody>
          <a:bodyPr wrap="square" lIns="0" tIns="0" rIns="0" bIns="0" rtlCol="0"/>
          <a:lstStyle/>
          <a:p>
            <a:endParaRPr dirty="0"/>
          </a:p>
        </p:txBody>
      </p:sp>
      <p:sp>
        <p:nvSpPr>
          <p:cNvPr id="2" name="CaixaDeTexto 1">
            <a:extLst>
              <a:ext uri="{FF2B5EF4-FFF2-40B4-BE49-F238E27FC236}">
                <a16:creationId xmlns:a16="http://schemas.microsoft.com/office/drawing/2014/main" id="{B0A06FE5-E8F1-4129-A5B6-B938A1111A65}"/>
              </a:ext>
            </a:extLst>
          </p:cNvPr>
          <p:cNvSpPr txBox="1"/>
          <p:nvPr/>
        </p:nvSpPr>
        <p:spPr>
          <a:xfrm>
            <a:off x="731521" y="2959277"/>
            <a:ext cx="3179298" cy="1415772"/>
          </a:xfrm>
          <a:prstGeom prst="rect">
            <a:avLst/>
          </a:prstGeom>
          <a:noFill/>
        </p:spPr>
        <p:txBody>
          <a:bodyPr wrap="square" rtlCol="0">
            <a:spAutoFit/>
          </a:bodyPr>
          <a:lstStyle/>
          <a:p>
            <a:r>
              <a:rPr lang="pt-BR" sz="1700" b="1" spc="-5" dirty="0">
                <a:latin typeface="Segoe UI" panose="020B0502040204020203" pitchFamily="34" charset="0"/>
                <a:ea typeface="Segoe UI" panose="020B0502040204020203" pitchFamily="34" charset="0"/>
                <a:cs typeface="Segoe UI" panose="020B0502040204020203" pitchFamily="34" charset="0"/>
              </a:rPr>
              <a:t>NEOCONSTITUCIONALISMO</a:t>
            </a:r>
            <a:endParaRPr lang="pt-BR" sz="1700" spc="-5" dirty="0">
              <a:latin typeface="Segoe UI" panose="020B0502040204020203" pitchFamily="34" charset="0"/>
              <a:ea typeface="Segoe UI" panose="020B0502040204020203" pitchFamily="34" charset="0"/>
              <a:cs typeface="Segoe UI" panose="020B0502040204020203" pitchFamily="34" charset="0"/>
            </a:endParaRPr>
          </a:p>
          <a:p>
            <a:endParaRPr lang="pt-BR" sz="1700" spc="-5" dirty="0">
              <a:latin typeface="Segoe UI" panose="020B0502040204020203" pitchFamily="34" charset="0"/>
              <a:cs typeface="Segoe UI" panose="020B0502040204020203" pitchFamily="34" charset="0"/>
            </a:endParaRPr>
          </a:p>
          <a:p>
            <a:pPr algn="ctr"/>
            <a:r>
              <a:rPr lang="pt-BR" sz="1700" spc="-5" dirty="0">
                <a:latin typeface="Segoe UI" panose="020B0502040204020203" pitchFamily="34" charset="0"/>
                <a:cs typeface="Segoe UI" panose="020B0502040204020203" pitchFamily="34" charset="0"/>
              </a:rPr>
              <a:t>Normatividade primária dos princípios constitucionais</a:t>
            </a:r>
            <a:endParaRPr lang="pt-BR" sz="1700" dirty="0">
              <a:latin typeface="Segoe UI" panose="020B0502040204020203" pitchFamily="34" charset="0"/>
              <a:cs typeface="Segoe UI" panose="020B0502040204020203" pitchFamily="34" charset="0"/>
            </a:endParaRPr>
          </a:p>
          <a:p>
            <a:endParaRPr lang="pt-BR" dirty="0"/>
          </a:p>
        </p:txBody>
      </p:sp>
      <p:sp>
        <p:nvSpPr>
          <p:cNvPr id="10" name="object 88">
            <a:extLst>
              <a:ext uri="{FF2B5EF4-FFF2-40B4-BE49-F238E27FC236}">
                <a16:creationId xmlns:a16="http://schemas.microsoft.com/office/drawing/2014/main" id="{329578B2-1664-4896-BAF7-A4D70AB1A596}"/>
              </a:ext>
            </a:extLst>
          </p:cNvPr>
          <p:cNvSpPr/>
          <p:nvPr/>
        </p:nvSpPr>
        <p:spPr>
          <a:xfrm>
            <a:off x="4501662" y="2349053"/>
            <a:ext cx="3188676" cy="2400657"/>
          </a:xfrm>
          <a:custGeom>
            <a:avLst/>
            <a:gdLst/>
            <a:ahLst/>
            <a:cxnLst/>
            <a:rect l="l" t="t" r="r" b="b"/>
            <a:pathLst>
              <a:path w="2148840" h="3618229">
                <a:moveTo>
                  <a:pt x="0" y="0"/>
                </a:moveTo>
                <a:lnTo>
                  <a:pt x="0" y="3617976"/>
                </a:lnTo>
                <a:lnTo>
                  <a:pt x="2148840" y="2894330"/>
                </a:lnTo>
                <a:lnTo>
                  <a:pt x="2148840" y="723646"/>
                </a:lnTo>
                <a:lnTo>
                  <a:pt x="0" y="0"/>
                </a:lnTo>
                <a:close/>
              </a:path>
            </a:pathLst>
          </a:custGeom>
          <a:solidFill>
            <a:srgbClr val="D15A3D"/>
          </a:solidFill>
        </p:spPr>
        <p:txBody>
          <a:bodyPr wrap="square" lIns="0" tIns="0" rIns="0" bIns="0" rtlCol="0"/>
          <a:lstStyle/>
          <a:p>
            <a:endParaRPr dirty="0"/>
          </a:p>
        </p:txBody>
      </p:sp>
      <p:sp>
        <p:nvSpPr>
          <p:cNvPr id="11" name="CaixaDeTexto 10">
            <a:extLst>
              <a:ext uri="{FF2B5EF4-FFF2-40B4-BE49-F238E27FC236}">
                <a16:creationId xmlns:a16="http://schemas.microsoft.com/office/drawing/2014/main" id="{86781ACB-2789-46E4-AB8E-04502E24A852}"/>
              </a:ext>
            </a:extLst>
          </p:cNvPr>
          <p:cNvSpPr txBox="1"/>
          <p:nvPr/>
        </p:nvSpPr>
        <p:spPr>
          <a:xfrm>
            <a:off x="4501661" y="3121223"/>
            <a:ext cx="3179298" cy="615553"/>
          </a:xfrm>
          <a:prstGeom prst="rect">
            <a:avLst/>
          </a:prstGeom>
          <a:noFill/>
        </p:spPr>
        <p:txBody>
          <a:bodyPr wrap="square" rtlCol="0">
            <a:spAutoFit/>
          </a:bodyPr>
          <a:lstStyle/>
          <a:p>
            <a:r>
              <a:rPr lang="pt-BR" sz="1700" spc="-5" dirty="0">
                <a:latin typeface="Segoe UI" panose="020B0502040204020203" pitchFamily="34" charset="0"/>
                <a:ea typeface="Segoe UI" panose="020B0502040204020203" pitchFamily="34" charset="0"/>
                <a:cs typeface="Segoe UI" panose="020B0502040204020203" pitchFamily="34" charset="0"/>
              </a:rPr>
              <a:t>Princípios como </a:t>
            </a:r>
            <a:r>
              <a:rPr lang="pt-BR" sz="1700" b="1" spc="-5" dirty="0">
                <a:latin typeface="Segoe UI" panose="020B0502040204020203" pitchFamily="34" charset="0"/>
                <a:ea typeface="Segoe UI" panose="020B0502040204020203" pitchFamily="34" charset="0"/>
                <a:cs typeface="Segoe UI" panose="020B0502040204020203" pitchFamily="34" charset="0"/>
              </a:rPr>
              <a:t>NORMAS JURÍDICAS </a:t>
            </a:r>
            <a:r>
              <a:rPr lang="pt-BR" sz="1700" spc="-5" dirty="0">
                <a:latin typeface="Segoe UI" panose="020B0502040204020203" pitchFamily="34" charset="0"/>
                <a:ea typeface="Segoe UI" panose="020B0502040204020203" pitchFamily="34" charset="0"/>
                <a:cs typeface="Segoe UI" panose="020B0502040204020203" pitchFamily="34" charset="0"/>
              </a:rPr>
              <a:t>ao lado das regras.</a:t>
            </a:r>
            <a:endParaRPr lang="pt-BR" sz="1700" dirty="0">
              <a:latin typeface="Segoe UI" panose="020B0502040204020203" pitchFamily="34" charset="0"/>
              <a:cs typeface="Segoe UI" panose="020B0502040204020203" pitchFamily="34" charset="0"/>
            </a:endParaRPr>
          </a:p>
        </p:txBody>
      </p:sp>
      <p:sp>
        <p:nvSpPr>
          <p:cNvPr id="12" name="object 88">
            <a:extLst>
              <a:ext uri="{FF2B5EF4-FFF2-40B4-BE49-F238E27FC236}">
                <a16:creationId xmlns:a16="http://schemas.microsoft.com/office/drawing/2014/main" id="{29635FDB-1DF8-4640-92F5-F7506DAE8B65}"/>
              </a:ext>
            </a:extLst>
          </p:cNvPr>
          <p:cNvSpPr/>
          <p:nvPr/>
        </p:nvSpPr>
        <p:spPr>
          <a:xfrm>
            <a:off x="8142850" y="2349053"/>
            <a:ext cx="3188676" cy="2400657"/>
          </a:xfrm>
          <a:custGeom>
            <a:avLst/>
            <a:gdLst/>
            <a:ahLst/>
            <a:cxnLst/>
            <a:rect l="l" t="t" r="r" b="b"/>
            <a:pathLst>
              <a:path w="2148840" h="3618229">
                <a:moveTo>
                  <a:pt x="0" y="0"/>
                </a:moveTo>
                <a:lnTo>
                  <a:pt x="0" y="3617976"/>
                </a:lnTo>
                <a:lnTo>
                  <a:pt x="2148840" y="2894330"/>
                </a:lnTo>
                <a:lnTo>
                  <a:pt x="2148840" y="723646"/>
                </a:lnTo>
                <a:lnTo>
                  <a:pt x="0" y="0"/>
                </a:lnTo>
                <a:close/>
              </a:path>
            </a:pathLst>
          </a:custGeom>
          <a:solidFill>
            <a:srgbClr val="D15A3D"/>
          </a:solidFill>
        </p:spPr>
        <p:txBody>
          <a:bodyPr wrap="square" lIns="0" tIns="0" rIns="0" bIns="0" rtlCol="0"/>
          <a:lstStyle/>
          <a:p>
            <a:endParaRPr dirty="0"/>
          </a:p>
        </p:txBody>
      </p:sp>
      <p:sp>
        <p:nvSpPr>
          <p:cNvPr id="13" name="CaixaDeTexto 12">
            <a:extLst>
              <a:ext uri="{FF2B5EF4-FFF2-40B4-BE49-F238E27FC236}">
                <a16:creationId xmlns:a16="http://schemas.microsoft.com/office/drawing/2014/main" id="{75A84C58-BB6F-4F87-91DC-06F65552B495}"/>
              </a:ext>
            </a:extLst>
          </p:cNvPr>
          <p:cNvSpPr txBox="1"/>
          <p:nvPr/>
        </p:nvSpPr>
        <p:spPr>
          <a:xfrm>
            <a:off x="8221394" y="2979994"/>
            <a:ext cx="3179298" cy="1138773"/>
          </a:xfrm>
          <a:prstGeom prst="rect">
            <a:avLst/>
          </a:prstGeom>
          <a:noFill/>
        </p:spPr>
        <p:txBody>
          <a:bodyPr wrap="square" rtlCol="0">
            <a:spAutoFit/>
          </a:bodyPr>
          <a:lstStyle/>
          <a:p>
            <a:r>
              <a:rPr lang="pt-BR" sz="1700" spc="-5" dirty="0">
                <a:latin typeface="Segoe UI" panose="020B0502040204020203" pitchFamily="34" charset="0"/>
                <a:ea typeface="Segoe UI" panose="020B0502040204020203" pitchFamily="34" charset="0"/>
                <a:cs typeface="Segoe UI" panose="020B0502040204020203" pitchFamily="34" charset="0"/>
              </a:rPr>
              <a:t>Controle da </a:t>
            </a:r>
            <a:r>
              <a:rPr lang="pt-BR" sz="1700" b="1" spc="-5" dirty="0">
                <a:latin typeface="Segoe UI" panose="020B0502040204020203" pitchFamily="34" charset="0"/>
                <a:ea typeface="Segoe UI" panose="020B0502040204020203" pitchFamily="34" charset="0"/>
                <a:cs typeface="Segoe UI" panose="020B0502040204020203" pitchFamily="34" charset="0"/>
              </a:rPr>
              <a:t>JURIDICIDADE </a:t>
            </a:r>
            <a:r>
              <a:rPr lang="pt-BR" sz="1700" spc="-5" dirty="0">
                <a:latin typeface="Segoe UI" panose="020B0502040204020203" pitchFamily="34" charset="0"/>
                <a:ea typeface="Segoe UI" panose="020B0502040204020203" pitchFamily="34" charset="0"/>
                <a:cs typeface="Segoe UI" panose="020B0502040204020203" pitchFamily="34" charset="0"/>
              </a:rPr>
              <a:t>da atuação do Estado.</a:t>
            </a:r>
          </a:p>
          <a:p>
            <a:endParaRPr lang="pt-BR" sz="1700" spc="-5" dirty="0">
              <a:latin typeface="Segoe UI" panose="020B0502040204020203" pitchFamily="34" charset="0"/>
              <a:cs typeface="Segoe UI" panose="020B0502040204020203" pitchFamily="34" charset="0"/>
            </a:endParaRPr>
          </a:p>
          <a:p>
            <a:r>
              <a:rPr lang="pt-BR" sz="1700" spc="-5" dirty="0">
                <a:latin typeface="Segoe UI" panose="020B0502040204020203" pitchFamily="34" charset="0"/>
                <a:cs typeface="Segoe UI" panose="020B0502040204020203" pitchFamily="34" charset="0"/>
              </a:rPr>
              <a:t>Legalidade =&gt; Sentido Amplo</a:t>
            </a:r>
            <a:endParaRPr lang="pt-BR" sz="17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513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86204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Princípios Constitucionais da Administração Pública na Carta de 1.988</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Noções Gerais sobre Princípios</a:t>
            </a:r>
          </a:p>
          <a:p>
            <a:pPr algn="just"/>
            <a:endParaRPr lang="pt-BR" sz="1500" i="1" dirty="0">
              <a:latin typeface="Segoe UI Semibold" panose="020B0702040204020203" pitchFamily="34" charset="0"/>
              <a:cs typeface="Segoe UI Semibold" panose="020B0702040204020203" pitchFamily="34" charset="0"/>
            </a:endParaRPr>
          </a:p>
        </p:txBody>
      </p:sp>
      <p:sp>
        <p:nvSpPr>
          <p:cNvPr id="14" name="object 71">
            <a:extLst>
              <a:ext uri="{FF2B5EF4-FFF2-40B4-BE49-F238E27FC236}">
                <a16:creationId xmlns:a16="http://schemas.microsoft.com/office/drawing/2014/main" id="{65081AAD-A272-457D-8243-4A31CE75E0C0}"/>
              </a:ext>
            </a:extLst>
          </p:cNvPr>
          <p:cNvSpPr txBox="1"/>
          <p:nvPr/>
        </p:nvSpPr>
        <p:spPr>
          <a:xfrm>
            <a:off x="577068" y="2135939"/>
            <a:ext cx="10892790" cy="4333238"/>
          </a:xfrm>
          <a:prstGeom prst="rect">
            <a:avLst/>
          </a:prstGeom>
        </p:spPr>
        <p:txBody>
          <a:bodyPr vert="horz" wrap="square" lIns="0" tIns="11430" rIns="0" bIns="0" rtlCol="0">
            <a:spAutoFit/>
          </a:bodyPr>
          <a:lstStyle/>
          <a:p>
            <a:pPr marL="548640" indent="-535940" algn="just">
              <a:lnSpc>
                <a:spcPct val="100000"/>
              </a:lnSpc>
              <a:buClr>
                <a:srgbClr val="D15A3D"/>
              </a:buClr>
              <a:buFont typeface="Wingdings"/>
              <a:buChar char=""/>
              <a:tabLst>
                <a:tab pos="548640" algn="l"/>
                <a:tab pos="549275" algn="l"/>
              </a:tabLst>
            </a:pPr>
            <a:r>
              <a:rPr sz="2000" spc="-10" dirty="0" err="1">
                <a:latin typeface="Segoe UI" panose="020B0502040204020203" pitchFamily="34" charset="0"/>
                <a:cs typeface="Segoe UI" panose="020B0502040204020203" pitchFamily="34" charset="0"/>
              </a:rPr>
              <a:t>Enunciados</a:t>
            </a:r>
            <a:r>
              <a:rPr sz="2000" spc="-10" dirty="0">
                <a:latin typeface="Segoe UI" panose="020B0502040204020203" pitchFamily="34" charset="0"/>
                <a:cs typeface="Segoe UI" panose="020B0502040204020203" pitchFamily="34" charset="0"/>
              </a:rPr>
              <a:t> </a:t>
            </a:r>
            <a:r>
              <a:rPr sz="2000" b="1" spc="-5" dirty="0">
                <a:latin typeface="Segoe UI" panose="020B0502040204020203" pitchFamily="34" charset="0"/>
                <a:cs typeface="Segoe UI" panose="020B0502040204020203" pitchFamily="34" charset="0"/>
              </a:rPr>
              <a:t>amplos</a:t>
            </a:r>
            <a:r>
              <a:rPr sz="2000" spc="-5" dirty="0">
                <a:latin typeface="Segoe UI" panose="020B0502040204020203" pitchFamily="34" charset="0"/>
                <a:cs typeface="Segoe UI" panose="020B0502040204020203" pitchFamily="34" charset="0"/>
              </a:rPr>
              <a:t>, </a:t>
            </a:r>
            <a:r>
              <a:rPr sz="2000" b="1" spc="-10" dirty="0">
                <a:latin typeface="Segoe UI" panose="020B0502040204020203" pitchFamily="34" charset="0"/>
                <a:cs typeface="Segoe UI" panose="020B0502040204020203" pitchFamily="34" charset="0"/>
              </a:rPr>
              <a:t>vagos</a:t>
            </a:r>
            <a:r>
              <a:rPr sz="2000" spc="-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e</a:t>
            </a:r>
            <a:r>
              <a:rPr sz="2000" spc="100" dirty="0">
                <a:latin typeface="Segoe UI" panose="020B0502040204020203" pitchFamily="34" charset="0"/>
                <a:cs typeface="Segoe UI" panose="020B0502040204020203" pitchFamily="34" charset="0"/>
              </a:rPr>
              <a:t> </a:t>
            </a:r>
            <a:r>
              <a:rPr sz="2000" b="1" spc="-10" dirty="0">
                <a:latin typeface="Segoe UI" panose="020B0502040204020203" pitchFamily="34" charset="0"/>
                <a:cs typeface="Segoe UI" panose="020B0502040204020203" pitchFamily="34" charset="0"/>
              </a:rPr>
              <a:t>abertos</a:t>
            </a:r>
            <a:endParaRPr sz="2000" b="1" dirty="0">
              <a:latin typeface="Segoe UI" panose="020B0502040204020203" pitchFamily="34" charset="0"/>
              <a:cs typeface="Segoe UI" panose="020B0502040204020203" pitchFamily="34" charset="0"/>
            </a:endParaRPr>
          </a:p>
          <a:p>
            <a:pPr algn="just">
              <a:lnSpc>
                <a:spcPct val="100000"/>
              </a:lnSpc>
              <a:spcBef>
                <a:spcPts val="25"/>
              </a:spcBef>
              <a:buClr>
                <a:srgbClr val="D15A3D"/>
              </a:buClr>
              <a:buFont typeface="Wingdings"/>
              <a:buChar char=""/>
            </a:pPr>
            <a:endParaRPr sz="2000" dirty="0">
              <a:latin typeface="Segoe UI" panose="020B0502040204020203" pitchFamily="34" charset="0"/>
              <a:cs typeface="Segoe UI" panose="020B0502040204020203" pitchFamily="34" charset="0"/>
            </a:endParaRPr>
          </a:p>
          <a:p>
            <a:pPr marL="548640" indent="-535940" algn="just">
              <a:lnSpc>
                <a:spcPct val="100000"/>
              </a:lnSpc>
              <a:spcBef>
                <a:spcPts val="5"/>
              </a:spcBef>
              <a:buClr>
                <a:srgbClr val="D15A3D"/>
              </a:buClr>
              <a:buFont typeface="Wingdings"/>
              <a:buChar char=""/>
              <a:tabLst>
                <a:tab pos="548640" algn="l"/>
                <a:tab pos="549275" algn="l"/>
              </a:tabLst>
            </a:pPr>
            <a:r>
              <a:rPr sz="2000" spc="-5" dirty="0">
                <a:latin typeface="Segoe UI" panose="020B0502040204020203" pitchFamily="34" charset="0"/>
                <a:cs typeface="Segoe UI" panose="020B0502040204020203" pitchFamily="34" charset="0"/>
              </a:rPr>
              <a:t>Incorporam determinados valores, compreendidos como fundamentais </a:t>
            </a:r>
            <a:r>
              <a:rPr sz="2000" dirty="0">
                <a:latin typeface="Segoe UI" panose="020B0502040204020203" pitchFamily="34" charset="0"/>
                <a:cs typeface="Segoe UI" panose="020B0502040204020203" pitchFamily="34" charset="0"/>
              </a:rPr>
              <a:t>em</a:t>
            </a:r>
            <a:r>
              <a:rPr sz="2000" spc="405" dirty="0">
                <a:latin typeface="Segoe UI" panose="020B0502040204020203" pitchFamily="34" charset="0"/>
                <a:cs typeface="Segoe UI" panose="020B0502040204020203" pitchFamily="34" charset="0"/>
              </a:rPr>
              <a:t> </a:t>
            </a:r>
            <a:r>
              <a:rPr sz="2000" spc="-5" dirty="0">
                <a:latin typeface="Segoe UI" panose="020B0502040204020203" pitchFamily="34" charset="0"/>
                <a:cs typeface="Segoe UI" panose="020B0502040204020203" pitchFamily="34" charset="0"/>
              </a:rPr>
              <a:t>dado</a:t>
            </a:r>
            <a:endParaRPr sz="2000" dirty="0">
              <a:latin typeface="Segoe UI" panose="020B0502040204020203" pitchFamily="34" charset="0"/>
              <a:cs typeface="Segoe UI" panose="020B0502040204020203" pitchFamily="34" charset="0"/>
            </a:endParaRPr>
          </a:p>
          <a:p>
            <a:pPr marL="548640" algn="just">
              <a:lnSpc>
                <a:spcPct val="100000"/>
              </a:lnSpc>
            </a:pPr>
            <a:r>
              <a:rPr sz="2000" spc="-10" dirty="0">
                <a:latin typeface="Segoe UI" panose="020B0502040204020203" pitchFamily="34" charset="0"/>
                <a:cs typeface="Segoe UI" panose="020B0502040204020203" pitchFamily="34" charset="0"/>
              </a:rPr>
              <a:t>momento </a:t>
            </a:r>
            <a:r>
              <a:rPr sz="2000" spc="-5" dirty="0">
                <a:latin typeface="Segoe UI" panose="020B0502040204020203" pitchFamily="34" charset="0"/>
                <a:cs typeface="Segoe UI" panose="020B0502040204020203" pitchFamily="34" charset="0"/>
              </a:rPr>
              <a:t>histórico </a:t>
            </a:r>
            <a:r>
              <a:rPr sz="2000" spc="-10" dirty="0">
                <a:latin typeface="Segoe UI" panose="020B0502040204020203" pitchFamily="34" charset="0"/>
                <a:cs typeface="Segoe UI" panose="020B0502040204020203" pitchFamily="34" charset="0"/>
              </a:rPr>
              <a:t>da</a:t>
            </a:r>
            <a:r>
              <a:rPr sz="2000" spc="80" dirty="0">
                <a:latin typeface="Segoe UI" panose="020B0502040204020203" pitchFamily="34" charset="0"/>
                <a:cs typeface="Segoe UI" panose="020B0502040204020203" pitchFamily="34" charset="0"/>
              </a:rPr>
              <a:t> </a:t>
            </a:r>
            <a:r>
              <a:rPr sz="2000" spc="-5" dirty="0">
                <a:latin typeface="Segoe UI" panose="020B0502040204020203" pitchFamily="34" charset="0"/>
                <a:cs typeface="Segoe UI" panose="020B0502040204020203" pitchFamily="34" charset="0"/>
              </a:rPr>
              <a:t>sociedade;</a:t>
            </a:r>
            <a:endParaRPr sz="2000" dirty="0">
              <a:latin typeface="Segoe UI" panose="020B0502040204020203" pitchFamily="34" charset="0"/>
              <a:cs typeface="Segoe UI" panose="020B0502040204020203" pitchFamily="34" charset="0"/>
            </a:endParaRPr>
          </a:p>
          <a:p>
            <a:pPr algn="just">
              <a:lnSpc>
                <a:spcPct val="100000"/>
              </a:lnSpc>
              <a:spcBef>
                <a:spcPts val="5"/>
              </a:spcBef>
            </a:pPr>
            <a:endParaRPr sz="2000" dirty="0">
              <a:latin typeface="Segoe UI" panose="020B0502040204020203" pitchFamily="34" charset="0"/>
              <a:cs typeface="Segoe UI" panose="020B0502040204020203" pitchFamily="34" charset="0"/>
            </a:endParaRPr>
          </a:p>
          <a:p>
            <a:pPr marL="548640" indent="-535940" algn="just">
              <a:lnSpc>
                <a:spcPct val="100000"/>
              </a:lnSpc>
              <a:spcBef>
                <a:spcPts val="5"/>
              </a:spcBef>
              <a:buClr>
                <a:srgbClr val="D15A3D"/>
              </a:buClr>
              <a:buFont typeface="Wingdings"/>
              <a:buChar char=""/>
              <a:tabLst>
                <a:tab pos="548640" algn="l"/>
                <a:tab pos="549275" algn="l"/>
              </a:tabLst>
            </a:pPr>
            <a:r>
              <a:rPr sz="2000" spc="-5" dirty="0">
                <a:latin typeface="Segoe UI" panose="020B0502040204020203" pitchFamily="34" charset="0"/>
                <a:cs typeface="Segoe UI" panose="020B0502040204020203" pitchFamily="34" charset="0"/>
              </a:rPr>
              <a:t>Incidem sempre </a:t>
            </a:r>
            <a:r>
              <a:rPr sz="2000" spc="-10" dirty="0">
                <a:latin typeface="Segoe UI" panose="020B0502040204020203" pitchFamily="34" charset="0"/>
                <a:cs typeface="Segoe UI" panose="020B0502040204020203" pitchFamily="34" charset="0"/>
              </a:rPr>
              <a:t>no </a:t>
            </a:r>
            <a:r>
              <a:rPr sz="2000" spc="-5" dirty="0">
                <a:latin typeface="Segoe UI" panose="020B0502040204020203" pitchFamily="34" charset="0"/>
                <a:cs typeface="Segoe UI" panose="020B0502040204020203" pitchFamily="34" charset="0"/>
              </a:rPr>
              <a:t>caso </a:t>
            </a:r>
            <a:r>
              <a:rPr sz="2000" spc="-10" dirty="0" err="1">
                <a:latin typeface="Segoe UI" panose="020B0502040204020203" pitchFamily="34" charset="0"/>
                <a:cs typeface="Segoe UI" panose="020B0502040204020203" pitchFamily="34" charset="0"/>
              </a:rPr>
              <a:t>concreto</a:t>
            </a:r>
            <a:r>
              <a:rPr sz="2000" spc="-10" dirty="0">
                <a:latin typeface="Segoe UI" panose="020B0502040204020203" pitchFamily="34" charset="0"/>
                <a:cs typeface="Segoe UI" panose="020B0502040204020203" pitchFamily="34" charset="0"/>
              </a:rPr>
              <a:t> </a:t>
            </a:r>
            <a:r>
              <a:rPr lang="pt-BR" sz="2000" dirty="0">
                <a:latin typeface="Wingdings"/>
                <a:cs typeface="Wingdings"/>
              </a:rPr>
              <a:t></a:t>
            </a:r>
            <a:r>
              <a:rPr sz="2000" dirty="0">
                <a:latin typeface="Segoe UI" panose="020B0502040204020203" pitchFamily="34" charset="0"/>
                <a:cs typeface="Segoe UI" panose="020B0502040204020203" pitchFamily="34" charset="0"/>
              </a:rPr>
              <a:t> </a:t>
            </a:r>
            <a:r>
              <a:rPr sz="2000" spc="-10" dirty="0">
                <a:latin typeface="Segoe UI" panose="020B0502040204020203" pitchFamily="34" charset="0"/>
                <a:cs typeface="Segoe UI" panose="020B0502040204020203" pitchFamily="34" charset="0"/>
              </a:rPr>
              <a:t>determinação concreta do</a:t>
            </a:r>
            <a:r>
              <a:rPr sz="2000" spc="0" dirty="0">
                <a:latin typeface="Segoe UI" panose="020B0502040204020203" pitchFamily="34" charset="0"/>
                <a:cs typeface="Segoe UI" panose="020B0502040204020203" pitchFamily="34" charset="0"/>
              </a:rPr>
              <a:t> </a:t>
            </a:r>
            <a:r>
              <a:rPr sz="2000" spc="-5" dirty="0">
                <a:latin typeface="Segoe UI" panose="020B0502040204020203" pitchFamily="34" charset="0"/>
                <a:cs typeface="Segoe UI" panose="020B0502040204020203" pitchFamily="34" charset="0"/>
              </a:rPr>
              <a:t>alcance</a:t>
            </a:r>
            <a:endParaRPr sz="2000" dirty="0">
              <a:latin typeface="Segoe UI" panose="020B0502040204020203" pitchFamily="34" charset="0"/>
              <a:cs typeface="Segoe UI" panose="020B0502040204020203" pitchFamily="34" charset="0"/>
            </a:endParaRPr>
          </a:p>
          <a:p>
            <a:pPr algn="just">
              <a:lnSpc>
                <a:spcPct val="100000"/>
              </a:lnSpc>
              <a:spcBef>
                <a:spcPts val="35"/>
              </a:spcBef>
              <a:buClr>
                <a:srgbClr val="D15A3D"/>
              </a:buClr>
              <a:buFont typeface="Wingdings"/>
              <a:buChar char=""/>
            </a:pPr>
            <a:endParaRPr sz="2000" dirty="0">
              <a:latin typeface="Segoe UI" panose="020B0502040204020203" pitchFamily="34" charset="0"/>
              <a:cs typeface="Segoe UI" panose="020B0502040204020203" pitchFamily="34" charset="0"/>
            </a:endParaRPr>
          </a:p>
          <a:p>
            <a:pPr marL="548640" indent="-535940" algn="just">
              <a:lnSpc>
                <a:spcPct val="100000"/>
              </a:lnSpc>
              <a:buClr>
                <a:srgbClr val="D15A3D"/>
              </a:buClr>
              <a:buFont typeface="Wingdings"/>
              <a:buChar char=""/>
              <a:tabLst>
                <a:tab pos="548640" algn="l"/>
                <a:tab pos="549275" algn="l"/>
              </a:tabLst>
            </a:pPr>
            <a:r>
              <a:rPr sz="2000" spc="-10" dirty="0">
                <a:latin typeface="Segoe UI" panose="020B0502040204020203" pitchFamily="34" charset="0"/>
                <a:cs typeface="Segoe UI" panose="020B0502040204020203" pitchFamily="34" charset="0"/>
              </a:rPr>
              <a:t>Podem </a:t>
            </a:r>
            <a:r>
              <a:rPr sz="2000" dirty="0">
                <a:latin typeface="Segoe UI" panose="020B0502040204020203" pitchFamily="34" charset="0"/>
                <a:cs typeface="Segoe UI" panose="020B0502040204020203" pitchFamily="34" charset="0"/>
              </a:rPr>
              <a:t>ser </a:t>
            </a:r>
            <a:r>
              <a:rPr sz="2000" spc="-10" dirty="0">
                <a:latin typeface="Segoe UI" panose="020B0502040204020203" pitchFamily="34" charset="0"/>
                <a:cs typeface="Segoe UI" panose="020B0502040204020203" pitchFamily="34" charset="0"/>
              </a:rPr>
              <a:t>conjugados ou </a:t>
            </a:r>
            <a:r>
              <a:rPr sz="2000" spc="-5" dirty="0" err="1">
                <a:latin typeface="Segoe UI" panose="020B0502040204020203" pitchFamily="34" charset="0"/>
                <a:cs typeface="Segoe UI" panose="020B0502040204020203" pitchFamily="34" charset="0"/>
              </a:rPr>
              <a:t>afastados</a:t>
            </a:r>
            <a:r>
              <a:rPr sz="2000" spc="-5" dirty="0">
                <a:latin typeface="Segoe UI" panose="020B0502040204020203" pitchFamily="34" charset="0"/>
                <a:cs typeface="Segoe UI" panose="020B0502040204020203" pitchFamily="34" charset="0"/>
              </a:rPr>
              <a:t> </a:t>
            </a:r>
            <a:r>
              <a:rPr lang="pt-BR" sz="2000" dirty="0">
                <a:latin typeface="Wingdings"/>
                <a:cs typeface="Wingdings"/>
              </a:rPr>
              <a:t> </a:t>
            </a:r>
            <a:r>
              <a:rPr sz="2000" spc="-5" dirty="0" err="1">
                <a:latin typeface="Segoe UI" panose="020B0502040204020203" pitchFamily="34" charset="0"/>
                <a:cs typeface="Segoe UI" panose="020B0502040204020203" pitchFamily="34" charset="0"/>
              </a:rPr>
              <a:t>exercício</a:t>
            </a:r>
            <a:r>
              <a:rPr sz="2000" spc="-5" dirty="0">
                <a:latin typeface="Segoe UI" panose="020B0502040204020203" pitchFamily="34" charset="0"/>
                <a:cs typeface="Segoe UI" panose="020B0502040204020203" pitchFamily="34" charset="0"/>
              </a:rPr>
              <a:t> </a:t>
            </a:r>
            <a:r>
              <a:rPr sz="2000" spc="-10" dirty="0">
                <a:latin typeface="Segoe UI" panose="020B0502040204020203" pitchFamily="34" charset="0"/>
                <a:cs typeface="Segoe UI" panose="020B0502040204020203" pitchFamily="34" charset="0"/>
              </a:rPr>
              <a:t>de</a:t>
            </a:r>
            <a:r>
              <a:rPr sz="2000" spc="-95" dirty="0">
                <a:latin typeface="Segoe UI" panose="020B0502040204020203" pitchFamily="34" charset="0"/>
                <a:cs typeface="Segoe UI" panose="020B0502040204020203" pitchFamily="34" charset="0"/>
              </a:rPr>
              <a:t> </a:t>
            </a:r>
            <a:r>
              <a:rPr sz="2000" spc="-10" dirty="0">
                <a:latin typeface="Segoe UI" panose="020B0502040204020203" pitchFamily="34" charset="0"/>
                <a:cs typeface="Segoe UI" panose="020B0502040204020203" pitchFamily="34" charset="0"/>
              </a:rPr>
              <a:t>ponderação</a:t>
            </a:r>
            <a:endParaRPr sz="2000" dirty="0">
              <a:latin typeface="Segoe UI" panose="020B0502040204020203" pitchFamily="34" charset="0"/>
              <a:cs typeface="Segoe UI" panose="020B0502040204020203" pitchFamily="34" charset="0"/>
            </a:endParaRPr>
          </a:p>
          <a:p>
            <a:pPr algn="just">
              <a:lnSpc>
                <a:spcPct val="100000"/>
              </a:lnSpc>
              <a:spcBef>
                <a:spcPts val="55"/>
              </a:spcBef>
              <a:buClr>
                <a:srgbClr val="D15A3D"/>
              </a:buClr>
              <a:buFont typeface="Wingdings"/>
              <a:buChar char=""/>
            </a:pPr>
            <a:endParaRPr sz="2000" dirty="0">
              <a:latin typeface="Segoe UI" panose="020B0502040204020203" pitchFamily="34" charset="0"/>
              <a:cs typeface="Segoe UI" panose="020B0502040204020203" pitchFamily="34" charset="0"/>
            </a:endParaRPr>
          </a:p>
          <a:p>
            <a:pPr marL="548640" indent="-535940" algn="just">
              <a:lnSpc>
                <a:spcPct val="100000"/>
              </a:lnSpc>
              <a:buClr>
                <a:srgbClr val="D15A3D"/>
              </a:buClr>
              <a:buFont typeface="Wingdings"/>
              <a:buChar char=""/>
              <a:tabLst>
                <a:tab pos="548640" algn="l"/>
                <a:tab pos="549275" algn="l"/>
              </a:tabLst>
            </a:pPr>
            <a:r>
              <a:rPr sz="2000" spc="-5" dirty="0">
                <a:latin typeface="Segoe UI" panose="020B0502040204020203" pitchFamily="34" charset="0"/>
                <a:cs typeface="Segoe UI" panose="020B0502040204020203" pitchFamily="34" charset="0"/>
              </a:rPr>
              <a:t>Servem </a:t>
            </a:r>
            <a:r>
              <a:rPr sz="2000" spc="-10" dirty="0">
                <a:latin typeface="Segoe UI" panose="020B0502040204020203" pitchFamily="34" charset="0"/>
                <a:cs typeface="Segoe UI" panose="020B0502040204020203" pitchFamily="34" charset="0"/>
              </a:rPr>
              <a:t>de parâmetros </a:t>
            </a:r>
            <a:r>
              <a:rPr sz="2000" spc="-5" dirty="0">
                <a:latin typeface="Segoe UI" panose="020B0502040204020203" pitchFamily="34" charset="0"/>
                <a:cs typeface="Segoe UI" panose="020B0502040204020203" pitchFamily="34" charset="0"/>
              </a:rPr>
              <a:t>às regras jurídicas: fontes</a:t>
            </a:r>
            <a:r>
              <a:rPr sz="2000" spc="165" dirty="0">
                <a:latin typeface="Segoe UI" panose="020B0502040204020203" pitchFamily="34" charset="0"/>
                <a:cs typeface="Segoe UI" panose="020B0502040204020203" pitchFamily="34" charset="0"/>
              </a:rPr>
              <a:t> </a:t>
            </a:r>
            <a:r>
              <a:rPr sz="2000" spc="-5" dirty="0">
                <a:latin typeface="Segoe UI" panose="020B0502040204020203" pitchFamily="34" charset="0"/>
                <a:cs typeface="Segoe UI" panose="020B0502040204020203" pitchFamily="34" charset="0"/>
              </a:rPr>
              <a:t>interpretativas</a:t>
            </a:r>
            <a:endParaRPr sz="2000" dirty="0">
              <a:latin typeface="Segoe UI" panose="020B0502040204020203" pitchFamily="34" charset="0"/>
              <a:cs typeface="Segoe UI" panose="020B0502040204020203" pitchFamily="34" charset="0"/>
            </a:endParaRPr>
          </a:p>
          <a:p>
            <a:pPr algn="just">
              <a:lnSpc>
                <a:spcPct val="100000"/>
              </a:lnSpc>
              <a:spcBef>
                <a:spcPts val="30"/>
              </a:spcBef>
              <a:buClr>
                <a:srgbClr val="D15A3D"/>
              </a:buClr>
              <a:buFont typeface="Wingdings"/>
              <a:buChar char=""/>
            </a:pPr>
            <a:endParaRPr sz="2000" dirty="0">
              <a:latin typeface="Segoe UI" panose="020B0502040204020203" pitchFamily="34" charset="0"/>
              <a:cs typeface="Segoe UI" panose="020B0502040204020203" pitchFamily="34" charset="0"/>
            </a:endParaRPr>
          </a:p>
          <a:p>
            <a:pPr marL="548640" indent="-535940" algn="just">
              <a:lnSpc>
                <a:spcPct val="100000"/>
              </a:lnSpc>
              <a:buClr>
                <a:srgbClr val="D15A3D"/>
              </a:buClr>
              <a:buFont typeface="Wingdings"/>
              <a:buChar char=""/>
              <a:tabLst>
                <a:tab pos="548640" algn="l"/>
                <a:tab pos="549275" algn="l"/>
              </a:tabLst>
            </a:pPr>
            <a:r>
              <a:rPr sz="2000" spc="-10" dirty="0">
                <a:latin typeface="Segoe UI" panose="020B0502040204020203" pitchFamily="34" charset="0"/>
                <a:cs typeface="Segoe UI" panose="020B0502040204020203" pitchFamily="34" charset="0"/>
              </a:rPr>
              <a:t>Podem </a:t>
            </a:r>
            <a:r>
              <a:rPr sz="2000" spc="-5" dirty="0">
                <a:latin typeface="Segoe UI" panose="020B0502040204020203" pitchFamily="34" charset="0"/>
                <a:cs typeface="Segoe UI" panose="020B0502040204020203" pitchFamily="34" charset="0"/>
              </a:rPr>
              <a:t>ser “positivados” </a:t>
            </a:r>
            <a:r>
              <a:rPr sz="2000" spc="-10" dirty="0">
                <a:latin typeface="Segoe UI" panose="020B0502040204020203" pitchFamily="34" charset="0"/>
                <a:cs typeface="Segoe UI" panose="020B0502040204020203" pitchFamily="34" charset="0"/>
              </a:rPr>
              <a:t>no</a:t>
            </a:r>
            <a:r>
              <a:rPr sz="2000" spc="55" dirty="0">
                <a:latin typeface="Segoe UI" panose="020B0502040204020203" pitchFamily="34" charset="0"/>
                <a:cs typeface="Segoe UI" panose="020B0502040204020203" pitchFamily="34" charset="0"/>
              </a:rPr>
              <a:t> </a:t>
            </a:r>
            <a:r>
              <a:rPr sz="2000" spc="-10" dirty="0">
                <a:latin typeface="Segoe UI" panose="020B0502040204020203" pitchFamily="34" charset="0"/>
                <a:cs typeface="Segoe UI" panose="020B0502040204020203" pitchFamily="34" charset="0"/>
              </a:rPr>
              <a:t>ordenamento</a:t>
            </a:r>
            <a:endParaRPr sz="2000" dirty="0">
              <a:latin typeface="Segoe UI" panose="020B0502040204020203" pitchFamily="34" charset="0"/>
              <a:cs typeface="Segoe UI" panose="020B0502040204020203" pitchFamily="34" charset="0"/>
            </a:endParaRPr>
          </a:p>
          <a:p>
            <a:pPr algn="just">
              <a:lnSpc>
                <a:spcPct val="100000"/>
              </a:lnSpc>
              <a:spcBef>
                <a:spcPts val="30"/>
              </a:spcBef>
              <a:buClr>
                <a:srgbClr val="D15A3D"/>
              </a:buClr>
              <a:buFont typeface="Wingdings"/>
              <a:buChar char=""/>
            </a:pPr>
            <a:endParaRPr sz="2000" dirty="0">
              <a:latin typeface="Segoe UI" panose="020B0502040204020203" pitchFamily="34" charset="0"/>
              <a:cs typeface="Segoe UI" panose="020B0502040204020203" pitchFamily="34" charset="0"/>
            </a:endParaRPr>
          </a:p>
          <a:p>
            <a:pPr marL="548640" indent="-535940" algn="just">
              <a:lnSpc>
                <a:spcPct val="100000"/>
              </a:lnSpc>
              <a:buClr>
                <a:srgbClr val="D15A3D"/>
              </a:buClr>
              <a:buFont typeface="Wingdings"/>
              <a:buChar char=""/>
              <a:tabLst>
                <a:tab pos="548640" algn="l"/>
                <a:tab pos="549275" algn="l"/>
              </a:tabLst>
            </a:pPr>
            <a:r>
              <a:rPr sz="2000" spc="-10" dirty="0">
                <a:latin typeface="Segoe UI" panose="020B0502040204020203" pitchFamily="34" charset="0"/>
                <a:cs typeface="Segoe UI" panose="020B0502040204020203" pitchFamily="34" charset="0"/>
              </a:rPr>
              <a:t>Podem </a:t>
            </a:r>
            <a:r>
              <a:rPr sz="2000" dirty="0">
                <a:latin typeface="Segoe UI" panose="020B0502040204020203" pitchFamily="34" charset="0"/>
                <a:cs typeface="Segoe UI" panose="020B0502040204020203" pitchFamily="34" charset="0"/>
              </a:rPr>
              <a:t>ser </a:t>
            </a:r>
            <a:r>
              <a:rPr sz="2000" spc="-10" dirty="0">
                <a:latin typeface="Segoe UI" panose="020B0502040204020203" pitchFamily="34" charset="0"/>
                <a:cs typeface="Segoe UI" panose="020B0502040204020203" pitchFamily="34" charset="0"/>
              </a:rPr>
              <a:t>princípios </a:t>
            </a:r>
            <a:r>
              <a:rPr sz="2000" spc="-5" dirty="0">
                <a:latin typeface="Segoe UI" panose="020B0502040204020203" pitchFamily="34" charset="0"/>
                <a:cs typeface="Segoe UI" panose="020B0502040204020203" pitchFamily="34" charset="0"/>
              </a:rPr>
              <a:t>expressos </a:t>
            </a:r>
            <a:r>
              <a:rPr sz="2000" dirty="0">
                <a:latin typeface="Segoe UI" panose="020B0502040204020203" pitchFamily="34" charset="0"/>
                <a:cs typeface="Segoe UI" panose="020B0502040204020203" pitchFamily="34" charset="0"/>
              </a:rPr>
              <a:t>e </a:t>
            </a:r>
            <a:r>
              <a:rPr sz="2000" spc="-5" dirty="0">
                <a:latin typeface="Segoe UI" panose="020B0502040204020203" pitchFamily="34" charset="0"/>
                <a:cs typeface="Segoe UI" panose="020B0502040204020203" pitchFamily="34" charset="0"/>
              </a:rPr>
              <a:t>implícitos: </a:t>
            </a:r>
            <a:r>
              <a:rPr sz="2000" spc="-10" dirty="0">
                <a:latin typeface="Segoe UI" panose="020B0502040204020203" pitchFamily="34" charset="0"/>
                <a:cs typeface="Segoe UI" panose="020B0502040204020203" pitchFamily="34" charset="0"/>
              </a:rPr>
              <a:t>ambos </a:t>
            </a:r>
            <a:r>
              <a:rPr sz="2000" dirty="0">
                <a:latin typeface="Segoe UI" panose="020B0502040204020203" pitchFamily="34" charset="0"/>
                <a:cs typeface="Segoe UI" panose="020B0502040204020203" pitchFamily="34" charset="0"/>
              </a:rPr>
              <a:t>têm </a:t>
            </a:r>
            <a:r>
              <a:rPr sz="2000" spc="-5" dirty="0">
                <a:latin typeface="Segoe UI" panose="020B0502040204020203" pitchFamily="34" charset="0"/>
                <a:cs typeface="Segoe UI" panose="020B0502040204020203" pitchFamily="34" charset="0"/>
              </a:rPr>
              <a:t>igual</a:t>
            </a:r>
            <a:r>
              <a:rPr sz="2000" spc="175" dirty="0">
                <a:latin typeface="Segoe UI" panose="020B0502040204020203" pitchFamily="34" charset="0"/>
                <a:cs typeface="Segoe UI" panose="020B0502040204020203" pitchFamily="34" charset="0"/>
              </a:rPr>
              <a:t> </a:t>
            </a:r>
            <a:r>
              <a:rPr sz="2000" spc="-10" dirty="0">
                <a:latin typeface="Segoe UI" panose="020B0502040204020203" pitchFamily="34" charset="0"/>
                <a:cs typeface="Segoe UI" panose="020B0502040204020203" pitchFamily="34" charset="0"/>
              </a:rPr>
              <a:t>importância</a:t>
            </a:r>
            <a:endParaRP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465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86204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Princípios Constitucionais da Administração Pública e Deveres Fundamentais</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Crítica Contemporânea</a:t>
            </a:r>
          </a:p>
          <a:p>
            <a:pPr algn="just"/>
            <a:endParaRPr lang="pt-BR" sz="1500" i="1" dirty="0">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453831" y="1740885"/>
            <a:ext cx="10715625" cy="4866717"/>
          </a:xfrm>
          <a:prstGeom prst="rect">
            <a:avLst/>
          </a:prstGeom>
        </p:spPr>
        <p:txBody>
          <a:bodyPr vert="horz" wrap="square" lIns="0" tIns="11430" rIns="0" bIns="0" rtlCol="0">
            <a:spAutoFit/>
          </a:bodyPr>
          <a:lstStyle/>
          <a:p>
            <a:pPr algn="just">
              <a:lnSpc>
                <a:spcPct val="100000"/>
              </a:lnSpc>
              <a:spcBef>
                <a:spcPts val="45"/>
              </a:spcBef>
            </a:pPr>
            <a:endParaRPr sz="1900" dirty="0">
              <a:latin typeface="Segoe UI" panose="020B0502040204020203" pitchFamily="34" charset="0"/>
              <a:cs typeface="Segoe UI" panose="020B0502040204020203" pitchFamily="34" charset="0"/>
            </a:endParaRPr>
          </a:p>
          <a:p>
            <a:pPr marL="552450" indent="-539750" algn="just">
              <a:lnSpc>
                <a:spcPct val="100000"/>
              </a:lnSpc>
              <a:spcBef>
                <a:spcPts val="5"/>
              </a:spcBef>
              <a:buClr>
                <a:srgbClr val="D15A3D"/>
              </a:buClr>
              <a:buFont typeface="Wingdings"/>
              <a:buChar char=""/>
              <a:tabLst>
                <a:tab pos="551815" algn="l"/>
                <a:tab pos="553085" algn="l"/>
              </a:tabLst>
            </a:pPr>
            <a:r>
              <a:rPr sz="1900" b="1" dirty="0">
                <a:latin typeface="Segoe UI" panose="020B0502040204020203" pitchFamily="34" charset="0"/>
                <a:cs typeface="Segoe UI" panose="020B0502040204020203" pitchFamily="34" charset="0"/>
              </a:rPr>
              <a:t>O </a:t>
            </a:r>
            <a:r>
              <a:rPr sz="1900" b="1" spc="-5" dirty="0">
                <a:latin typeface="Segoe UI" panose="020B0502040204020203" pitchFamily="34" charset="0"/>
                <a:cs typeface="Segoe UI" panose="020B0502040204020203" pitchFamily="34" charset="0"/>
              </a:rPr>
              <a:t>Direito na pós-modernidade</a:t>
            </a:r>
            <a:endParaRPr sz="1900" dirty="0">
              <a:latin typeface="Segoe UI" panose="020B0502040204020203" pitchFamily="34" charset="0"/>
              <a:cs typeface="Segoe UI" panose="020B0502040204020203" pitchFamily="34" charset="0"/>
            </a:endParaRPr>
          </a:p>
          <a:p>
            <a:pPr algn="just">
              <a:lnSpc>
                <a:spcPct val="100000"/>
              </a:lnSpc>
              <a:spcBef>
                <a:spcPts val="35"/>
              </a:spcBef>
              <a:buClr>
                <a:srgbClr val="D15A3D"/>
              </a:buClr>
            </a:pPr>
            <a:endParaRPr lang="pt-BR" sz="1900" dirty="0">
              <a:latin typeface="Segoe UI" panose="020B0502040204020203" pitchFamily="34" charset="0"/>
              <a:cs typeface="Segoe UI" panose="020B0502040204020203" pitchFamily="34" charset="0"/>
            </a:endParaRPr>
          </a:p>
          <a:p>
            <a:pPr algn="just">
              <a:lnSpc>
                <a:spcPct val="100000"/>
              </a:lnSpc>
              <a:spcBef>
                <a:spcPts val="35"/>
              </a:spcBef>
              <a:buClr>
                <a:srgbClr val="D15A3D"/>
              </a:buClr>
            </a:pPr>
            <a:r>
              <a:rPr lang="pt-BR" sz="1900" dirty="0">
                <a:latin typeface="Segoe UI" panose="020B0502040204020203" pitchFamily="34" charset="0"/>
                <a:cs typeface="Segoe UI" panose="020B0502040204020203" pitchFamily="34" charset="0"/>
              </a:rPr>
              <a:t>Aproximação do sistema romano-germânico e da </a:t>
            </a:r>
            <a:r>
              <a:rPr lang="pt-BR" sz="1900" i="1" dirty="0">
                <a:latin typeface="Segoe UI" panose="020B0502040204020203" pitchFamily="34" charset="0"/>
                <a:cs typeface="Segoe UI" panose="020B0502040204020203" pitchFamily="34" charset="0"/>
              </a:rPr>
              <a:t>common </a:t>
            </a:r>
            <a:r>
              <a:rPr lang="pt-BR" sz="1900" i="1" dirty="0" err="1">
                <a:latin typeface="Segoe UI" panose="020B0502040204020203" pitchFamily="34" charset="0"/>
                <a:cs typeface="Segoe UI" panose="020B0502040204020203" pitchFamily="34" charset="0"/>
              </a:rPr>
              <a:t>law</a:t>
            </a:r>
            <a:r>
              <a:rPr lang="pt-BR" sz="1900" i="1" dirty="0">
                <a:latin typeface="Segoe UI" panose="020B0502040204020203" pitchFamily="34" charset="0"/>
                <a:cs typeface="Segoe UI" panose="020B0502040204020203" pitchFamily="34" charset="0"/>
              </a:rPr>
              <a:t>:</a:t>
            </a:r>
            <a:endParaRPr sz="1900" i="1" dirty="0">
              <a:latin typeface="Segoe UI" panose="020B0502040204020203" pitchFamily="34" charset="0"/>
              <a:cs typeface="Segoe UI" panose="020B0502040204020203" pitchFamily="34" charset="0"/>
            </a:endParaRPr>
          </a:p>
          <a:p>
            <a:pPr marL="594995" algn="just">
              <a:lnSpc>
                <a:spcPct val="100000"/>
              </a:lnSpc>
              <a:spcBef>
                <a:spcPts val="2135"/>
              </a:spcBef>
            </a:pPr>
            <a:r>
              <a:rPr sz="1900" dirty="0">
                <a:latin typeface="Segoe UI" panose="020B0502040204020203" pitchFamily="34" charset="0"/>
                <a:cs typeface="Segoe UI" panose="020B0502040204020203" pitchFamily="34" charset="0"/>
              </a:rPr>
              <a:t>Da </a:t>
            </a:r>
            <a:r>
              <a:rPr sz="1900" b="1" spc="-5" dirty="0">
                <a:latin typeface="Segoe UI" panose="020B0502040204020203" pitchFamily="34" charset="0"/>
                <a:cs typeface="Segoe UI" panose="020B0502040204020203" pitchFamily="34" charset="0"/>
              </a:rPr>
              <a:t>legalidade </a:t>
            </a:r>
            <a:r>
              <a:rPr sz="1900" dirty="0">
                <a:latin typeface="Segoe UI" panose="020B0502040204020203" pitchFamily="34" charset="0"/>
                <a:cs typeface="Segoe UI" panose="020B0502040204020203" pitchFamily="34" charset="0"/>
              </a:rPr>
              <a:t>à </a:t>
            </a:r>
            <a:r>
              <a:rPr sz="1900" b="1" spc="-5" dirty="0" err="1">
                <a:latin typeface="Segoe UI" panose="020B0502040204020203" pitchFamily="34" charset="0"/>
                <a:cs typeface="Segoe UI" panose="020B0502040204020203" pitchFamily="34" charset="0"/>
              </a:rPr>
              <a:t>juridicidade</a:t>
            </a:r>
            <a:r>
              <a:rPr sz="1900" b="1" spc="-5" dirty="0">
                <a:latin typeface="Segoe UI" panose="020B0502040204020203" pitchFamily="34" charset="0"/>
                <a:cs typeface="Segoe UI" panose="020B0502040204020203" pitchFamily="34" charset="0"/>
              </a:rPr>
              <a:t> </a:t>
            </a:r>
            <a:r>
              <a:rPr lang="pt-BR" sz="2000" dirty="0">
                <a:latin typeface="Wingdings"/>
                <a:cs typeface="Wingdings"/>
              </a:rPr>
              <a:t></a:t>
            </a:r>
            <a:r>
              <a:rPr sz="1900" dirty="0">
                <a:latin typeface="Segoe UI" panose="020B0502040204020203" pitchFamily="34" charset="0"/>
                <a:cs typeface="Segoe UI" panose="020B0502040204020203" pitchFamily="34" charset="0"/>
              </a:rPr>
              <a:t> </a:t>
            </a:r>
            <a:r>
              <a:rPr sz="1900" spc="-5" dirty="0" err="1">
                <a:latin typeface="Segoe UI" panose="020B0502040204020203" pitchFamily="34" charset="0"/>
                <a:cs typeface="Segoe UI" panose="020B0502040204020203" pitchFamily="34" charset="0"/>
              </a:rPr>
              <a:t>interpretação</a:t>
            </a:r>
            <a:r>
              <a:rPr sz="1900" spc="-5" dirty="0">
                <a:latin typeface="Segoe UI" panose="020B0502040204020203" pitchFamily="34" charset="0"/>
                <a:cs typeface="Segoe UI" panose="020B0502040204020203" pitchFamily="34" charset="0"/>
              </a:rPr>
              <a:t> </a:t>
            </a:r>
            <a:r>
              <a:rPr lang="pt-BR" sz="2000" dirty="0">
                <a:latin typeface="Wingdings"/>
                <a:cs typeface="Wingdings"/>
              </a:rPr>
              <a:t></a:t>
            </a:r>
            <a:r>
              <a:rPr sz="1900" dirty="0">
                <a:latin typeface="Segoe UI" panose="020B0502040204020203" pitchFamily="34" charset="0"/>
                <a:cs typeface="Segoe UI" panose="020B0502040204020203" pitchFamily="34" charset="0"/>
              </a:rPr>
              <a:t> </a:t>
            </a:r>
            <a:r>
              <a:rPr sz="1900" spc="-5" dirty="0" err="1">
                <a:latin typeface="Segoe UI" panose="020B0502040204020203" pitchFamily="34" charset="0"/>
                <a:cs typeface="Segoe UI" panose="020B0502040204020203" pitchFamily="34" charset="0"/>
              </a:rPr>
              <a:t>ponderação</a:t>
            </a:r>
            <a:r>
              <a:rPr sz="1900" spc="-5" dirty="0">
                <a:latin typeface="Segoe UI" panose="020B0502040204020203" pitchFamily="34" charset="0"/>
                <a:cs typeface="Segoe UI" panose="020B0502040204020203" pitchFamily="34" charset="0"/>
              </a:rPr>
              <a:t> </a:t>
            </a:r>
            <a:r>
              <a:rPr lang="pt-BR" sz="2000" dirty="0">
                <a:latin typeface="Wingdings"/>
                <a:cs typeface="Wingdings"/>
              </a:rPr>
              <a:t> </a:t>
            </a:r>
            <a:r>
              <a:rPr sz="1900" spc="-5" dirty="0" err="1">
                <a:latin typeface="Segoe UI" panose="020B0502040204020203" pitchFamily="34" charset="0"/>
                <a:cs typeface="Segoe UI" panose="020B0502040204020203" pitchFamily="34" charset="0"/>
              </a:rPr>
              <a:t>papel</a:t>
            </a:r>
            <a:r>
              <a:rPr sz="1900" spc="-5" dirty="0">
                <a:latin typeface="Segoe UI" panose="020B0502040204020203" pitchFamily="34" charset="0"/>
                <a:cs typeface="Segoe UI" panose="020B0502040204020203" pitchFamily="34" charset="0"/>
              </a:rPr>
              <a:t> </a:t>
            </a:r>
            <a:r>
              <a:rPr sz="1900" dirty="0">
                <a:latin typeface="Segoe UI" panose="020B0502040204020203" pitchFamily="34" charset="0"/>
                <a:cs typeface="Segoe UI" panose="020B0502040204020203" pitchFamily="34" charset="0"/>
              </a:rPr>
              <a:t>dos</a:t>
            </a:r>
            <a:r>
              <a:rPr sz="1900" spc="0" dirty="0">
                <a:latin typeface="Segoe UI" panose="020B0502040204020203" pitchFamily="34" charset="0"/>
                <a:cs typeface="Segoe UI" panose="020B0502040204020203" pitchFamily="34" charset="0"/>
              </a:rPr>
              <a:t> </a:t>
            </a:r>
            <a:r>
              <a:rPr sz="1900" dirty="0">
                <a:latin typeface="Segoe UI" panose="020B0502040204020203" pitchFamily="34" charset="0"/>
                <a:cs typeface="Segoe UI" panose="020B0502040204020203" pitchFamily="34" charset="0"/>
              </a:rPr>
              <a:t>princípios</a:t>
            </a:r>
          </a:p>
          <a:p>
            <a:pPr algn="just">
              <a:lnSpc>
                <a:spcPct val="100000"/>
              </a:lnSpc>
            </a:pPr>
            <a:endParaRPr lang="pt-BR" sz="1900" dirty="0">
              <a:latin typeface="Segoe UI" panose="020B0502040204020203" pitchFamily="34" charset="0"/>
              <a:cs typeface="Segoe UI" panose="020B0502040204020203" pitchFamily="34" charset="0"/>
            </a:endParaRPr>
          </a:p>
          <a:p>
            <a:pPr algn="just">
              <a:lnSpc>
                <a:spcPct val="100000"/>
              </a:lnSpc>
            </a:pPr>
            <a:endParaRPr sz="1900" dirty="0">
              <a:latin typeface="Segoe UI" panose="020B0502040204020203" pitchFamily="34" charset="0"/>
              <a:cs typeface="Segoe UI" panose="020B0502040204020203" pitchFamily="34" charset="0"/>
            </a:endParaRPr>
          </a:p>
          <a:p>
            <a:pPr marL="552450" indent="-539750" algn="just">
              <a:lnSpc>
                <a:spcPct val="100000"/>
              </a:lnSpc>
              <a:buClr>
                <a:srgbClr val="D15A3D"/>
              </a:buClr>
              <a:buFont typeface="Wingdings"/>
              <a:buChar char=""/>
              <a:tabLst>
                <a:tab pos="551815" algn="l"/>
                <a:tab pos="553085" algn="l"/>
              </a:tabLst>
            </a:pPr>
            <a:r>
              <a:rPr sz="1900" b="1" dirty="0">
                <a:latin typeface="Segoe UI" panose="020B0502040204020203" pitchFamily="34" charset="0"/>
                <a:cs typeface="Segoe UI" panose="020B0502040204020203" pitchFamily="34" charset="0"/>
              </a:rPr>
              <a:t>A </a:t>
            </a:r>
            <a:r>
              <a:rPr sz="1900" b="1" spc="-5" dirty="0">
                <a:latin typeface="Segoe UI" panose="020B0502040204020203" pitchFamily="34" charset="0"/>
                <a:cs typeface="Segoe UI" panose="020B0502040204020203" pitchFamily="34" charset="0"/>
              </a:rPr>
              <a:t>Administração Pública </a:t>
            </a:r>
            <a:r>
              <a:rPr sz="1900" b="1" spc="-10" dirty="0">
                <a:latin typeface="Segoe UI" panose="020B0502040204020203" pitchFamily="34" charset="0"/>
                <a:cs typeface="Segoe UI" panose="020B0502040204020203" pitchFamily="34" charset="0"/>
              </a:rPr>
              <a:t>no </a:t>
            </a:r>
            <a:r>
              <a:rPr sz="1900" b="1" spc="-5" dirty="0">
                <a:latin typeface="Segoe UI" panose="020B0502040204020203" pitchFamily="34" charset="0"/>
                <a:cs typeface="Segoe UI" panose="020B0502040204020203" pitchFamily="34" charset="0"/>
              </a:rPr>
              <a:t>séc. </a:t>
            </a:r>
            <a:r>
              <a:rPr sz="1900" b="1" spc="-10" dirty="0">
                <a:latin typeface="Segoe UI" panose="020B0502040204020203" pitchFamily="34" charset="0"/>
                <a:cs typeface="Segoe UI" panose="020B0502040204020203" pitchFamily="34" charset="0"/>
              </a:rPr>
              <a:t>XXI </a:t>
            </a:r>
            <a:r>
              <a:rPr sz="1900" b="1" dirty="0">
                <a:latin typeface="Segoe UI" panose="020B0502040204020203" pitchFamily="34" charset="0"/>
                <a:cs typeface="Segoe UI" panose="020B0502040204020203" pitchFamily="34" charset="0"/>
              </a:rPr>
              <a:t>e a </a:t>
            </a:r>
            <a:r>
              <a:rPr sz="1900" b="1" spc="-5" dirty="0">
                <a:latin typeface="Segoe UI" panose="020B0502040204020203" pitchFamily="34" charset="0"/>
                <a:cs typeface="Segoe UI" panose="020B0502040204020203" pitchFamily="34" charset="0"/>
              </a:rPr>
              <a:t>submissão </a:t>
            </a:r>
            <a:r>
              <a:rPr sz="1900" b="1" spc="-10" dirty="0">
                <a:latin typeface="Segoe UI" panose="020B0502040204020203" pitchFamily="34" charset="0"/>
                <a:cs typeface="Segoe UI" panose="020B0502040204020203" pitchFamily="34" charset="0"/>
              </a:rPr>
              <a:t>concomitante </a:t>
            </a:r>
            <a:r>
              <a:rPr sz="1900" b="1" dirty="0">
                <a:latin typeface="Segoe UI" panose="020B0502040204020203" pitchFamily="34" charset="0"/>
                <a:cs typeface="Segoe UI" panose="020B0502040204020203" pitchFamily="34" charset="0"/>
              </a:rPr>
              <a:t>a</a:t>
            </a:r>
            <a:r>
              <a:rPr sz="1900" b="1" spc="175" dirty="0">
                <a:latin typeface="Segoe UI" panose="020B0502040204020203" pitchFamily="34" charset="0"/>
                <a:cs typeface="Segoe UI" panose="020B0502040204020203" pitchFamily="34" charset="0"/>
              </a:rPr>
              <a:t> </a:t>
            </a:r>
            <a:r>
              <a:rPr sz="1900" b="1" spc="-10" dirty="0" err="1">
                <a:latin typeface="Segoe UI" panose="020B0502040204020203" pitchFamily="34" charset="0"/>
                <a:cs typeface="Segoe UI" panose="020B0502040204020203" pitchFamily="34" charset="0"/>
              </a:rPr>
              <a:t>parâmetros</a:t>
            </a:r>
            <a:r>
              <a:rPr lang="pt-BR" sz="1900" b="1" spc="-10" dirty="0">
                <a:latin typeface="Segoe UI" panose="020B0502040204020203" pitchFamily="34" charset="0"/>
                <a:cs typeface="Segoe UI" panose="020B0502040204020203" pitchFamily="34" charset="0"/>
              </a:rPr>
              <a:t> </a:t>
            </a:r>
            <a:r>
              <a:rPr sz="1900" b="1" spc="-10" dirty="0">
                <a:latin typeface="Segoe UI" panose="020B0502040204020203" pitchFamily="34" charset="0"/>
                <a:cs typeface="Segoe UI" panose="020B0502040204020203" pitchFamily="34" charset="0"/>
              </a:rPr>
              <a:t>de:</a:t>
            </a:r>
            <a:endParaRPr sz="1900" dirty="0">
              <a:latin typeface="Segoe UI" panose="020B0502040204020203" pitchFamily="34" charset="0"/>
              <a:cs typeface="Segoe UI" panose="020B0502040204020203" pitchFamily="34" charset="0"/>
            </a:endParaRPr>
          </a:p>
          <a:p>
            <a:pPr marL="1177290" lvl="1" indent="-360045" algn="just">
              <a:lnSpc>
                <a:spcPct val="100000"/>
              </a:lnSpc>
              <a:spcBef>
                <a:spcPts val="1560"/>
              </a:spcBef>
              <a:buClr>
                <a:srgbClr val="D15A3D"/>
              </a:buClr>
              <a:buFont typeface="Arial"/>
              <a:buChar char="•"/>
              <a:tabLst>
                <a:tab pos="1177290" algn="l"/>
                <a:tab pos="1177925" algn="l"/>
              </a:tabLst>
            </a:pPr>
            <a:r>
              <a:rPr sz="1900" spc="-5" dirty="0">
                <a:latin typeface="Segoe UI" panose="020B0502040204020203" pitchFamily="34" charset="0"/>
                <a:cs typeface="Segoe UI" panose="020B0502040204020203" pitchFamily="34" charset="0"/>
              </a:rPr>
              <a:t>Legalidade;</a:t>
            </a:r>
            <a:endParaRPr sz="1900" dirty="0">
              <a:latin typeface="Segoe UI" panose="020B0502040204020203" pitchFamily="34" charset="0"/>
              <a:cs typeface="Segoe UI" panose="020B0502040204020203" pitchFamily="34" charset="0"/>
            </a:endParaRPr>
          </a:p>
          <a:p>
            <a:pPr marL="1177290" lvl="1" indent="-360045" algn="just">
              <a:lnSpc>
                <a:spcPct val="100000"/>
              </a:lnSpc>
              <a:spcBef>
                <a:spcPts val="1080"/>
              </a:spcBef>
              <a:buClr>
                <a:srgbClr val="D15A3D"/>
              </a:buClr>
              <a:buFont typeface="Arial"/>
              <a:buChar char="•"/>
              <a:tabLst>
                <a:tab pos="1177290" algn="l"/>
                <a:tab pos="1177925" algn="l"/>
              </a:tabLst>
            </a:pPr>
            <a:r>
              <a:rPr sz="1900" dirty="0">
                <a:latin typeface="Segoe UI" panose="020B0502040204020203" pitchFamily="34" charset="0"/>
                <a:cs typeface="Segoe UI" panose="020B0502040204020203" pitchFamily="34" charset="0"/>
              </a:rPr>
              <a:t>Legitimidade;</a:t>
            </a:r>
          </a:p>
          <a:p>
            <a:pPr marL="1177290" lvl="1" indent="-360045" algn="just">
              <a:lnSpc>
                <a:spcPct val="100000"/>
              </a:lnSpc>
              <a:spcBef>
                <a:spcPts val="1075"/>
              </a:spcBef>
              <a:buClr>
                <a:srgbClr val="D15A3D"/>
              </a:buClr>
              <a:buFont typeface="Arial"/>
              <a:buChar char="•"/>
              <a:tabLst>
                <a:tab pos="1177290" algn="l"/>
                <a:tab pos="1177925" algn="l"/>
              </a:tabLst>
            </a:pPr>
            <a:r>
              <a:rPr sz="1900" spc="-5" dirty="0">
                <a:latin typeface="Segoe UI" panose="020B0502040204020203" pitchFamily="34" charset="0"/>
                <a:cs typeface="Segoe UI" panose="020B0502040204020203" pitchFamily="34" charset="0"/>
              </a:rPr>
              <a:t>Eficiência;</a:t>
            </a:r>
            <a:endParaRPr sz="1900" dirty="0">
              <a:latin typeface="Segoe UI" panose="020B0502040204020203" pitchFamily="34" charset="0"/>
              <a:cs typeface="Segoe UI" panose="020B0502040204020203" pitchFamily="34" charset="0"/>
            </a:endParaRPr>
          </a:p>
          <a:p>
            <a:pPr marL="1177290" lvl="1" indent="-360045" algn="just">
              <a:lnSpc>
                <a:spcPct val="100000"/>
              </a:lnSpc>
              <a:spcBef>
                <a:spcPts val="1075"/>
              </a:spcBef>
              <a:buClr>
                <a:srgbClr val="D15A3D"/>
              </a:buClr>
              <a:buFont typeface="Arial"/>
              <a:buChar char="•"/>
              <a:tabLst>
                <a:tab pos="1177290" algn="l"/>
                <a:tab pos="1177925" algn="l"/>
              </a:tabLst>
            </a:pPr>
            <a:r>
              <a:rPr sz="1900" spc="-5" dirty="0">
                <a:latin typeface="Segoe UI" panose="020B0502040204020203" pitchFamily="34" charset="0"/>
                <a:cs typeface="Segoe UI" panose="020B0502040204020203" pitchFamily="34" charset="0"/>
              </a:rPr>
              <a:t>Qualidade;</a:t>
            </a:r>
            <a:endParaRPr sz="1900" dirty="0">
              <a:latin typeface="Segoe UI" panose="020B0502040204020203" pitchFamily="34" charset="0"/>
              <a:cs typeface="Segoe UI" panose="020B0502040204020203" pitchFamily="34" charset="0"/>
            </a:endParaRPr>
          </a:p>
          <a:p>
            <a:pPr marL="1177290" lvl="1" indent="-360045" algn="just">
              <a:lnSpc>
                <a:spcPct val="100000"/>
              </a:lnSpc>
              <a:spcBef>
                <a:spcPts val="1080"/>
              </a:spcBef>
              <a:buClr>
                <a:srgbClr val="D15A3D"/>
              </a:buClr>
              <a:buFont typeface="Arial"/>
              <a:buChar char="•"/>
              <a:tabLst>
                <a:tab pos="1177290" algn="l"/>
                <a:tab pos="1177925" algn="l"/>
              </a:tabLst>
            </a:pPr>
            <a:r>
              <a:rPr sz="1900" spc="-5" dirty="0">
                <a:latin typeface="Segoe UI" panose="020B0502040204020203" pitchFamily="34" charset="0"/>
                <a:cs typeface="Segoe UI" panose="020B0502040204020203" pitchFamily="34" charset="0"/>
              </a:rPr>
              <a:t>Democraticidade.</a:t>
            </a:r>
            <a:endParaRPr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049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86204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Princípios Constitucionais da Administração Pública e Deveres Fundamentais</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Crítica Contemporânea</a:t>
            </a:r>
          </a:p>
          <a:p>
            <a:pPr algn="just"/>
            <a:endParaRPr lang="pt-BR" sz="1500" i="1" dirty="0">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453831" y="1740885"/>
            <a:ext cx="11529622" cy="3012363"/>
          </a:xfrm>
          <a:prstGeom prst="rect">
            <a:avLst/>
          </a:prstGeom>
        </p:spPr>
        <p:txBody>
          <a:bodyPr vert="horz" wrap="square" lIns="0" tIns="11430" rIns="0" bIns="0" rtlCol="0">
            <a:spAutoFit/>
          </a:bodyPr>
          <a:lstStyle/>
          <a:p>
            <a:pPr algn="just">
              <a:lnSpc>
                <a:spcPct val="100000"/>
              </a:lnSpc>
              <a:spcBef>
                <a:spcPts val="45"/>
              </a:spcBef>
            </a:pPr>
            <a:endParaRPr dirty="0">
              <a:latin typeface="Segoe UI" panose="020B0502040204020203" pitchFamily="34" charset="0"/>
              <a:cs typeface="Segoe UI" panose="020B0502040204020203" pitchFamily="34" charset="0"/>
            </a:endParaRPr>
          </a:p>
          <a:p>
            <a:pPr marL="12700" algn="just">
              <a:lnSpc>
                <a:spcPct val="100000"/>
              </a:lnSpc>
              <a:spcBef>
                <a:spcPts val="5"/>
              </a:spcBef>
              <a:buClr>
                <a:srgbClr val="D15A3D"/>
              </a:buClr>
              <a:tabLst>
                <a:tab pos="551815" algn="l"/>
                <a:tab pos="553085" algn="l"/>
              </a:tabLst>
            </a:pPr>
            <a:r>
              <a:rPr lang="pt-BR" b="1" dirty="0">
                <a:latin typeface="Segoe UI" panose="020B0502040204020203" pitchFamily="34" charset="0"/>
                <a:cs typeface="Segoe UI" panose="020B0502040204020203" pitchFamily="34" charset="0"/>
              </a:rPr>
              <a:t>Direito Fundamental à Boa Administração na Comunidade Europeia: a importância dos princípios</a:t>
            </a:r>
          </a:p>
          <a:p>
            <a:pPr marL="552450" indent="-539750" algn="just">
              <a:lnSpc>
                <a:spcPct val="100000"/>
              </a:lnSpc>
              <a:spcBef>
                <a:spcPts val="5"/>
              </a:spcBef>
              <a:buClr>
                <a:srgbClr val="D15A3D"/>
              </a:buClr>
              <a:buFont typeface="Wingdings"/>
              <a:buChar char=""/>
              <a:tabLst>
                <a:tab pos="551815" algn="l"/>
                <a:tab pos="553085" algn="l"/>
              </a:tabLst>
            </a:pPr>
            <a:endParaRPr lang="pt-BR" b="1" dirty="0">
              <a:latin typeface="Segoe UI" panose="020B0502040204020203" pitchFamily="34" charset="0"/>
              <a:cs typeface="Segoe UI" panose="020B0502040204020203" pitchFamily="34" charset="0"/>
            </a:endParaRPr>
          </a:p>
          <a:p>
            <a:pPr marL="552450" indent="-539750" algn="just">
              <a:lnSpc>
                <a:spcPct val="100000"/>
              </a:lnSpc>
              <a:spcBef>
                <a:spcPts val="5"/>
              </a:spcBef>
              <a:buClr>
                <a:srgbClr val="D15A3D"/>
              </a:buClr>
              <a:buFont typeface="Wingdings"/>
              <a:buChar char=""/>
              <a:tabLst>
                <a:tab pos="551815" algn="l"/>
                <a:tab pos="553085" algn="l"/>
              </a:tabLst>
            </a:pPr>
            <a:r>
              <a:rPr lang="pt-BR" dirty="0">
                <a:latin typeface="Segoe UI" panose="020B0502040204020203" pitchFamily="34" charset="0"/>
                <a:cs typeface="Segoe UI" panose="020B0502040204020203" pitchFamily="34" charset="0"/>
              </a:rPr>
              <a:t>Art. 41 da Carta de Direitos Fundamentais de Nice (2000)</a:t>
            </a:r>
          </a:p>
          <a:p>
            <a:pPr marL="552450" indent="-539750" algn="just">
              <a:lnSpc>
                <a:spcPct val="100000"/>
              </a:lnSpc>
              <a:spcBef>
                <a:spcPts val="5"/>
              </a:spcBef>
              <a:buClr>
                <a:srgbClr val="D15A3D"/>
              </a:buClr>
              <a:buFont typeface="Wingdings"/>
              <a:buChar char=""/>
              <a:tabLst>
                <a:tab pos="551815" algn="l"/>
                <a:tab pos="553085" algn="l"/>
              </a:tabLst>
            </a:pPr>
            <a:endParaRPr lang="pt-BR" sz="500" dirty="0">
              <a:latin typeface="Segoe UI" panose="020B0502040204020203" pitchFamily="34" charset="0"/>
              <a:cs typeface="Segoe UI" panose="020B0502040204020203" pitchFamily="34" charset="0"/>
            </a:endParaRPr>
          </a:p>
          <a:p>
            <a:pPr marL="552450" indent="-539750" algn="just">
              <a:spcBef>
                <a:spcPts val="5"/>
              </a:spcBef>
              <a:buClr>
                <a:srgbClr val="D15A3D"/>
              </a:buClr>
              <a:buFont typeface="Wingdings"/>
              <a:buChar char=""/>
              <a:tabLst>
                <a:tab pos="551815" algn="l"/>
                <a:tab pos="553085" algn="l"/>
              </a:tabLst>
            </a:pPr>
            <a:r>
              <a:rPr lang="pt-BR" spc="-10" dirty="0">
                <a:solidFill>
                  <a:srgbClr val="2C2D2C"/>
                </a:solidFill>
                <a:latin typeface="Segoe UI" panose="020B0502040204020203" pitchFamily="34" charset="0"/>
                <a:cs typeface="Segoe UI" panose="020B0502040204020203" pitchFamily="34" charset="0"/>
              </a:rPr>
              <a:t>A</a:t>
            </a:r>
            <a:r>
              <a:rPr lang="pt-BR" dirty="0">
                <a:solidFill>
                  <a:srgbClr val="2C2D2C"/>
                </a:solidFill>
                <a:latin typeface="Segoe UI" panose="020B0502040204020203" pitchFamily="34" charset="0"/>
                <a:cs typeface="Segoe UI" panose="020B0502040204020203" pitchFamily="34" charset="0"/>
              </a:rPr>
              <a:t>rt.	I</a:t>
            </a:r>
            <a:r>
              <a:rPr lang="pt-BR" spc="-40" dirty="0">
                <a:solidFill>
                  <a:srgbClr val="2C2D2C"/>
                </a:solidFill>
                <a:latin typeface="Segoe UI" panose="020B0502040204020203" pitchFamily="34" charset="0"/>
                <a:cs typeface="Segoe UI" panose="020B0502040204020203" pitchFamily="34" charset="0"/>
              </a:rPr>
              <a:t>I</a:t>
            </a:r>
            <a:r>
              <a:rPr lang="pt-BR" spc="-5" dirty="0">
                <a:solidFill>
                  <a:srgbClr val="2C2D2C"/>
                </a:solidFill>
                <a:latin typeface="Segoe UI" panose="020B0502040204020203" pitchFamily="34" charset="0"/>
                <a:cs typeface="Segoe UI" panose="020B0502040204020203" pitchFamily="34" charset="0"/>
              </a:rPr>
              <a:t>-</a:t>
            </a:r>
            <a:r>
              <a:rPr lang="pt-BR" dirty="0">
                <a:solidFill>
                  <a:srgbClr val="2C2D2C"/>
                </a:solidFill>
                <a:latin typeface="Segoe UI" panose="020B0502040204020203" pitchFamily="34" charset="0"/>
                <a:cs typeface="Segoe UI" panose="020B0502040204020203" pitchFamily="34" charset="0"/>
              </a:rPr>
              <a:t>101	do	</a:t>
            </a:r>
            <a:r>
              <a:rPr lang="pt-BR" spc="-180" dirty="0">
                <a:solidFill>
                  <a:srgbClr val="2C2D2C"/>
                </a:solidFill>
                <a:latin typeface="Segoe UI" panose="020B0502040204020203" pitchFamily="34" charset="0"/>
                <a:cs typeface="Segoe UI" panose="020B0502040204020203" pitchFamily="34" charset="0"/>
              </a:rPr>
              <a:t>T</a:t>
            </a:r>
            <a:r>
              <a:rPr lang="pt-BR" spc="-25" dirty="0">
                <a:solidFill>
                  <a:srgbClr val="2C2D2C"/>
                </a:solidFill>
                <a:latin typeface="Segoe UI" panose="020B0502040204020203" pitchFamily="34" charset="0"/>
                <a:cs typeface="Segoe UI" panose="020B0502040204020203" pitchFamily="34" charset="0"/>
              </a:rPr>
              <a:t>r</a:t>
            </a:r>
            <a:r>
              <a:rPr lang="pt-BR" dirty="0">
                <a:solidFill>
                  <a:srgbClr val="2C2D2C"/>
                </a:solidFill>
                <a:latin typeface="Segoe UI" panose="020B0502040204020203" pitchFamily="34" charset="0"/>
                <a:cs typeface="Segoe UI" panose="020B0502040204020203" pitchFamily="34" charset="0"/>
              </a:rPr>
              <a:t>atado	de	L</a:t>
            </a:r>
            <a:r>
              <a:rPr lang="pt-BR" spc="10" dirty="0">
                <a:solidFill>
                  <a:srgbClr val="2C2D2C"/>
                </a:solidFill>
                <a:latin typeface="Segoe UI" panose="020B0502040204020203" pitchFamily="34" charset="0"/>
                <a:cs typeface="Segoe UI" panose="020B0502040204020203" pitchFamily="34" charset="0"/>
              </a:rPr>
              <a:t>i</a:t>
            </a:r>
            <a:r>
              <a:rPr lang="pt-BR" dirty="0">
                <a:solidFill>
                  <a:srgbClr val="2C2D2C"/>
                </a:solidFill>
                <a:latin typeface="Segoe UI" panose="020B0502040204020203" pitchFamily="34" charset="0"/>
                <a:cs typeface="Segoe UI" panose="020B0502040204020203" pitchFamily="34" charset="0"/>
              </a:rPr>
              <a:t>sb</a:t>
            </a:r>
            <a:r>
              <a:rPr lang="pt-BR" spc="5" dirty="0">
                <a:solidFill>
                  <a:srgbClr val="2C2D2C"/>
                </a:solidFill>
                <a:latin typeface="Segoe UI" panose="020B0502040204020203" pitchFamily="34" charset="0"/>
                <a:cs typeface="Segoe UI" panose="020B0502040204020203" pitchFamily="34" charset="0"/>
              </a:rPr>
              <a:t>o</a:t>
            </a:r>
            <a:r>
              <a:rPr lang="pt-BR" dirty="0">
                <a:solidFill>
                  <a:srgbClr val="2C2D2C"/>
                </a:solidFill>
                <a:latin typeface="Segoe UI" panose="020B0502040204020203" pitchFamily="34" charset="0"/>
                <a:cs typeface="Segoe UI" panose="020B0502040204020203" pitchFamily="34" charset="0"/>
              </a:rPr>
              <a:t>a	</a:t>
            </a:r>
            <a:r>
              <a:rPr lang="pt-BR" spc="-5" dirty="0">
                <a:solidFill>
                  <a:srgbClr val="2C2D2C"/>
                </a:solidFill>
                <a:latin typeface="Segoe UI" panose="020B0502040204020203" pitchFamily="34" charset="0"/>
                <a:cs typeface="Segoe UI" panose="020B0502040204020203" pitchFamily="34" charset="0"/>
              </a:rPr>
              <a:t>(d</a:t>
            </a:r>
            <a:r>
              <a:rPr lang="pt-BR" spc="5" dirty="0">
                <a:solidFill>
                  <a:srgbClr val="2C2D2C"/>
                </a:solidFill>
                <a:latin typeface="Segoe UI" panose="020B0502040204020203" pitchFamily="34" charset="0"/>
                <a:cs typeface="Segoe UI" panose="020B0502040204020203" pitchFamily="34" charset="0"/>
              </a:rPr>
              <a:t>i</a:t>
            </a:r>
            <a:r>
              <a:rPr lang="pt-BR" dirty="0">
                <a:solidFill>
                  <a:srgbClr val="2C2D2C"/>
                </a:solidFill>
                <a:latin typeface="Segoe UI" panose="020B0502040204020203" pitchFamily="34" charset="0"/>
                <a:cs typeface="Segoe UI" panose="020B0502040204020203" pitchFamily="34" charset="0"/>
              </a:rPr>
              <a:t>s</a:t>
            </a:r>
            <a:r>
              <a:rPr lang="pt-BR" spc="-10" dirty="0">
                <a:solidFill>
                  <a:srgbClr val="2C2D2C"/>
                </a:solidFill>
                <a:latin typeface="Segoe UI" panose="020B0502040204020203" pitchFamily="34" charset="0"/>
                <a:cs typeface="Segoe UI" panose="020B0502040204020203" pitchFamily="34" charset="0"/>
              </a:rPr>
              <a:t>c</a:t>
            </a:r>
            <a:r>
              <a:rPr lang="pt-BR" dirty="0">
                <a:solidFill>
                  <a:srgbClr val="2C2D2C"/>
                </a:solidFill>
                <a:latin typeface="Segoe UI" panose="020B0502040204020203" pitchFamily="34" charset="0"/>
                <a:cs typeface="Segoe UI" panose="020B0502040204020203" pitchFamily="34" charset="0"/>
              </a:rPr>
              <a:t>i</a:t>
            </a:r>
            <a:r>
              <a:rPr lang="pt-BR" spc="-5" dirty="0">
                <a:solidFill>
                  <a:srgbClr val="2C2D2C"/>
                </a:solidFill>
                <a:latin typeface="Segoe UI" panose="020B0502040204020203" pitchFamily="34" charset="0"/>
                <a:cs typeface="Segoe UI" panose="020B0502040204020203" pitchFamily="34" charset="0"/>
              </a:rPr>
              <a:t>p</a:t>
            </a:r>
            <a:r>
              <a:rPr lang="pt-BR" spc="10" dirty="0">
                <a:solidFill>
                  <a:srgbClr val="2C2D2C"/>
                </a:solidFill>
                <a:latin typeface="Segoe UI" panose="020B0502040204020203" pitchFamily="34" charset="0"/>
                <a:cs typeface="Segoe UI" panose="020B0502040204020203" pitchFamily="34" charset="0"/>
              </a:rPr>
              <a:t>l</a:t>
            </a:r>
            <a:r>
              <a:rPr lang="pt-BR" dirty="0">
                <a:solidFill>
                  <a:srgbClr val="2C2D2C"/>
                </a:solidFill>
                <a:latin typeface="Segoe UI" panose="020B0502040204020203" pitchFamily="34" charset="0"/>
                <a:cs typeface="Segoe UI" panose="020B0502040204020203" pitchFamily="34" charset="0"/>
              </a:rPr>
              <a:t>i</a:t>
            </a:r>
            <a:r>
              <a:rPr lang="pt-BR" spc="-15" dirty="0">
                <a:solidFill>
                  <a:srgbClr val="2C2D2C"/>
                </a:solidFill>
                <a:latin typeface="Segoe UI" panose="020B0502040204020203" pitchFamily="34" charset="0"/>
                <a:cs typeface="Segoe UI" panose="020B0502040204020203" pitchFamily="34" charset="0"/>
              </a:rPr>
              <a:t>n</a:t>
            </a:r>
            <a:r>
              <a:rPr lang="pt-BR" dirty="0">
                <a:solidFill>
                  <a:srgbClr val="2C2D2C"/>
                </a:solidFill>
                <a:latin typeface="Segoe UI" panose="020B0502040204020203" pitchFamily="34" charset="0"/>
                <a:cs typeface="Segoe UI" panose="020B0502040204020203" pitchFamily="34" charset="0"/>
              </a:rPr>
              <a:t>a</a:t>
            </a:r>
            <a:r>
              <a:rPr lang="pt-BR" spc="-25" dirty="0">
                <a:solidFill>
                  <a:srgbClr val="2C2D2C"/>
                </a:solidFill>
                <a:latin typeface="Segoe UI" panose="020B0502040204020203" pitchFamily="34" charset="0"/>
                <a:cs typeface="Segoe UI" panose="020B0502040204020203" pitchFamily="34" charset="0"/>
              </a:rPr>
              <a:t>d</a:t>
            </a:r>
            <a:r>
              <a:rPr lang="pt-BR" dirty="0">
                <a:solidFill>
                  <a:srgbClr val="2C2D2C"/>
                </a:solidFill>
                <a:latin typeface="Segoe UI" panose="020B0502040204020203" pitchFamily="34" charset="0"/>
                <a:cs typeface="Segoe UI" panose="020B0502040204020203" pitchFamily="34" charset="0"/>
              </a:rPr>
              <a:t>o	</a:t>
            </a:r>
            <a:r>
              <a:rPr lang="pt-BR" spc="-5" dirty="0">
                <a:solidFill>
                  <a:srgbClr val="2C2D2C"/>
                </a:solidFill>
                <a:latin typeface="Segoe UI" panose="020B0502040204020203" pitchFamily="34" charset="0"/>
                <a:cs typeface="Segoe UI" panose="020B0502040204020203" pitchFamily="34" charset="0"/>
              </a:rPr>
              <a:t>p</a:t>
            </a:r>
            <a:r>
              <a:rPr lang="pt-BR" dirty="0">
                <a:solidFill>
                  <a:srgbClr val="2C2D2C"/>
                </a:solidFill>
                <a:latin typeface="Segoe UI" panose="020B0502040204020203" pitchFamily="34" charset="0"/>
                <a:cs typeface="Segoe UI" panose="020B0502040204020203" pitchFamily="34" charset="0"/>
              </a:rPr>
              <a:t>elo	</a:t>
            </a:r>
            <a:r>
              <a:rPr lang="pt-BR" spc="-15" dirty="0">
                <a:solidFill>
                  <a:srgbClr val="2C2D2C"/>
                </a:solidFill>
                <a:latin typeface="Segoe UI" panose="020B0502040204020203" pitchFamily="34" charset="0"/>
                <a:cs typeface="Segoe UI" panose="020B0502040204020203" pitchFamily="34" charset="0"/>
              </a:rPr>
              <a:t>C</a:t>
            </a:r>
            <a:r>
              <a:rPr lang="pt-BR" dirty="0">
                <a:solidFill>
                  <a:srgbClr val="2C2D2C"/>
                </a:solidFill>
                <a:latin typeface="Segoe UI" panose="020B0502040204020203" pitchFamily="34" charset="0"/>
                <a:cs typeface="Segoe UI" panose="020B0502040204020203" pitchFamily="34" charset="0"/>
              </a:rPr>
              <a:t>ó</a:t>
            </a:r>
            <a:r>
              <a:rPr lang="pt-BR" spc="-5" dirty="0">
                <a:solidFill>
                  <a:srgbClr val="2C2D2C"/>
                </a:solidFill>
                <a:latin typeface="Segoe UI" panose="020B0502040204020203" pitchFamily="34" charset="0"/>
                <a:cs typeface="Segoe UI" panose="020B0502040204020203" pitchFamily="34" charset="0"/>
              </a:rPr>
              <a:t>d</a:t>
            </a:r>
            <a:r>
              <a:rPr lang="pt-BR" spc="10" dirty="0">
                <a:solidFill>
                  <a:srgbClr val="2C2D2C"/>
                </a:solidFill>
                <a:latin typeface="Segoe UI" panose="020B0502040204020203" pitchFamily="34" charset="0"/>
                <a:cs typeface="Segoe UI" panose="020B0502040204020203" pitchFamily="34" charset="0"/>
              </a:rPr>
              <a:t>i</a:t>
            </a:r>
            <a:r>
              <a:rPr lang="pt-BR" spc="-20" dirty="0">
                <a:solidFill>
                  <a:srgbClr val="2C2D2C"/>
                </a:solidFill>
                <a:latin typeface="Segoe UI" panose="020B0502040204020203" pitchFamily="34" charset="0"/>
                <a:cs typeface="Segoe UI" panose="020B0502040204020203" pitchFamily="34" charset="0"/>
              </a:rPr>
              <a:t>g</a:t>
            </a:r>
            <a:r>
              <a:rPr lang="pt-BR" dirty="0">
                <a:solidFill>
                  <a:srgbClr val="2C2D2C"/>
                </a:solidFill>
                <a:latin typeface="Segoe UI" panose="020B0502040204020203" pitchFamily="34" charset="0"/>
                <a:cs typeface="Segoe UI" panose="020B0502040204020203" pitchFamily="34" charset="0"/>
              </a:rPr>
              <a:t>o	</a:t>
            </a:r>
            <a:r>
              <a:rPr lang="pt-BR" spc="-15" dirty="0">
                <a:solidFill>
                  <a:srgbClr val="2C2D2C"/>
                </a:solidFill>
                <a:latin typeface="Segoe UI" panose="020B0502040204020203" pitchFamily="34" charset="0"/>
                <a:cs typeface="Segoe UI" panose="020B0502040204020203" pitchFamily="34" charset="0"/>
              </a:rPr>
              <a:t>Eu</a:t>
            </a:r>
            <a:r>
              <a:rPr lang="pt-BR" dirty="0">
                <a:solidFill>
                  <a:srgbClr val="2C2D2C"/>
                </a:solidFill>
                <a:latin typeface="Segoe UI" panose="020B0502040204020203" pitchFamily="34" charset="0"/>
                <a:cs typeface="Segoe UI" panose="020B0502040204020203" pitchFamily="34" charset="0"/>
              </a:rPr>
              <a:t>ro</a:t>
            </a:r>
            <a:r>
              <a:rPr lang="pt-BR" spc="-5" dirty="0">
                <a:solidFill>
                  <a:srgbClr val="2C2D2C"/>
                </a:solidFill>
                <a:latin typeface="Segoe UI" panose="020B0502040204020203" pitchFamily="34" charset="0"/>
                <a:cs typeface="Segoe UI" panose="020B0502040204020203" pitchFamily="34" charset="0"/>
              </a:rPr>
              <a:t>p</a:t>
            </a:r>
            <a:r>
              <a:rPr lang="pt-BR" dirty="0">
                <a:solidFill>
                  <a:srgbClr val="2C2D2C"/>
                </a:solidFill>
                <a:latin typeface="Segoe UI" panose="020B0502040204020203" pitchFamily="34" charset="0"/>
                <a:cs typeface="Segoe UI" panose="020B0502040204020203" pitchFamily="34" charset="0"/>
              </a:rPr>
              <a:t>eu	de	</a:t>
            </a:r>
            <a:r>
              <a:rPr lang="pt-BR" spc="-15" dirty="0">
                <a:solidFill>
                  <a:srgbClr val="2C2D2C"/>
                </a:solidFill>
                <a:latin typeface="Segoe UI" panose="020B0502040204020203" pitchFamily="34" charset="0"/>
                <a:cs typeface="Segoe UI" panose="020B0502040204020203" pitchFamily="34" charset="0"/>
              </a:rPr>
              <a:t>B</a:t>
            </a:r>
            <a:r>
              <a:rPr lang="pt-BR" dirty="0">
                <a:solidFill>
                  <a:srgbClr val="2C2D2C"/>
                </a:solidFill>
                <a:latin typeface="Segoe UI" panose="020B0502040204020203" pitchFamily="34" charset="0"/>
                <a:cs typeface="Segoe UI" panose="020B0502040204020203" pitchFamily="34" charset="0"/>
              </a:rPr>
              <a:t>oa  Conduta Administrativa, de 2001).</a:t>
            </a:r>
          </a:p>
          <a:p>
            <a:pPr marL="552450" indent="-539750" algn="just">
              <a:spcBef>
                <a:spcPts val="5"/>
              </a:spcBef>
              <a:buClr>
                <a:srgbClr val="D15A3D"/>
              </a:buClr>
              <a:buFont typeface="Wingdings"/>
              <a:buChar char=""/>
              <a:tabLst>
                <a:tab pos="551815" algn="l"/>
                <a:tab pos="553085" algn="l"/>
              </a:tabLst>
            </a:pPr>
            <a:endParaRPr lang="pt-BR" sz="500" dirty="0">
              <a:solidFill>
                <a:srgbClr val="2C2D2C"/>
              </a:solidFill>
              <a:latin typeface="Segoe UI" panose="020B0502040204020203" pitchFamily="34" charset="0"/>
              <a:cs typeface="Segoe UI" panose="020B0502040204020203" pitchFamily="34" charset="0"/>
            </a:endParaRPr>
          </a:p>
          <a:p>
            <a:pPr marL="552450" indent="-539750" algn="just">
              <a:spcBef>
                <a:spcPts val="5"/>
              </a:spcBef>
              <a:buClr>
                <a:srgbClr val="D15A3D"/>
              </a:buClr>
              <a:buFont typeface="Wingdings"/>
              <a:buChar char=""/>
              <a:tabLst>
                <a:tab pos="551815" algn="l"/>
                <a:tab pos="553085" algn="l"/>
              </a:tabLst>
            </a:pPr>
            <a:r>
              <a:rPr lang="pt-BR" dirty="0">
                <a:solidFill>
                  <a:srgbClr val="2C2D2C"/>
                </a:solidFill>
                <a:latin typeface="Segoe UI" panose="020B0502040204020203" pitchFamily="34" charset="0"/>
                <a:cs typeface="Segoe UI" panose="020B0502040204020203" pitchFamily="34" charset="0"/>
              </a:rPr>
              <a:t>Direito fundamental dos cidadãos europeus perante a Administração da União Europeia.</a:t>
            </a:r>
          </a:p>
          <a:p>
            <a:pPr marL="552450" indent="-539750" algn="just">
              <a:spcBef>
                <a:spcPts val="5"/>
              </a:spcBef>
              <a:buClr>
                <a:srgbClr val="D15A3D"/>
              </a:buClr>
              <a:buFont typeface="Wingdings"/>
              <a:buChar char=""/>
              <a:tabLst>
                <a:tab pos="551815" algn="l"/>
                <a:tab pos="553085" algn="l"/>
              </a:tabLst>
            </a:pPr>
            <a:endParaRPr lang="pt-BR" sz="500" dirty="0">
              <a:solidFill>
                <a:srgbClr val="2C2D2C"/>
              </a:solidFill>
              <a:latin typeface="Segoe UI" panose="020B0502040204020203" pitchFamily="34" charset="0"/>
              <a:cs typeface="Segoe UI" panose="020B0502040204020203" pitchFamily="34" charset="0"/>
            </a:endParaRPr>
          </a:p>
          <a:p>
            <a:pPr marL="552450" indent="-539750" algn="just">
              <a:spcBef>
                <a:spcPts val="5"/>
              </a:spcBef>
              <a:buClr>
                <a:srgbClr val="D15A3D"/>
              </a:buClr>
              <a:buFont typeface="Wingdings"/>
              <a:buChar char=""/>
              <a:tabLst>
                <a:tab pos="551815" algn="l"/>
                <a:tab pos="553085" algn="l"/>
              </a:tabLst>
            </a:pPr>
            <a:r>
              <a:rPr lang="pt-BR" dirty="0">
                <a:solidFill>
                  <a:srgbClr val="2C2D2C"/>
                </a:solidFill>
                <a:latin typeface="Segoe UI" panose="020B0502040204020203" pitchFamily="34" charset="0"/>
                <a:cs typeface="Segoe UI" panose="020B0502040204020203" pitchFamily="34" charset="0"/>
              </a:rPr>
              <a:t>Os órgãos administrativos comunitários deverão </a:t>
            </a:r>
            <a:r>
              <a:rPr lang="pt-BR" b="1" dirty="0">
                <a:solidFill>
                  <a:srgbClr val="2C2D2C"/>
                </a:solidFill>
                <a:latin typeface="Segoe UI" panose="020B0502040204020203" pitchFamily="34" charset="0"/>
                <a:cs typeface="Segoe UI" panose="020B0502040204020203" pitchFamily="34" charset="0"/>
              </a:rPr>
              <a:t>atuar</a:t>
            </a:r>
            <a:r>
              <a:rPr lang="pt-BR" dirty="0">
                <a:solidFill>
                  <a:srgbClr val="2C2D2C"/>
                </a:solidFill>
                <a:latin typeface="Segoe UI" panose="020B0502040204020203" pitchFamily="34" charset="0"/>
                <a:cs typeface="Segoe UI" panose="020B0502040204020203" pitchFamily="34" charset="0"/>
              </a:rPr>
              <a:t> em conformidade </a:t>
            </a:r>
            <a:r>
              <a:rPr lang="pt-BR" b="1" dirty="0">
                <a:solidFill>
                  <a:srgbClr val="2C2D2C"/>
                </a:solidFill>
                <a:latin typeface="Segoe UI" panose="020B0502040204020203" pitchFamily="34" charset="0"/>
                <a:cs typeface="Segoe UI" panose="020B0502040204020203" pitchFamily="34" charset="0"/>
              </a:rPr>
              <a:t>com as regras e princípios</a:t>
            </a:r>
            <a:r>
              <a:rPr lang="pt-BR" dirty="0">
                <a:solidFill>
                  <a:srgbClr val="2C2D2C"/>
                </a:solidFill>
                <a:latin typeface="Segoe UI" panose="020B0502040204020203" pitchFamily="34" charset="0"/>
                <a:cs typeface="Segoe UI" panose="020B0502040204020203" pitchFamily="34" charset="0"/>
              </a:rPr>
              <a:t> a que estão vinculados, com vistas a melhorar </a:t>
            </a:r>
            <a:r>
              <a:rPr lang="pt-BR" b="1" dirty="0">
                <a:solidFill>
                  <a:srgbClr val="2C2D2C"/>
                </a:solidFill>
                <a:latin typeface="Segoe UI" panose="020B0502040204020203" pitchFamily="34" charset="0"/>
                <a:cs typeface="Segoe UI" panose="020B0502040204020203" pitchFamily="34" charset="0"/>
              </a:rPr>
              <a:t>a qualidade dos serviços e as relações com os cidadãos</a:t>
            </a:r>
            <a:r>
              <a:rPr lang="pt-BR" dirty="0">
                <a:solidFill>
                  <a:srgbClr val="2C2D2C"/>
                </a:solidFill>
                <a:latin typeface="Segoe UI" panose="020B0502040204020203" pitchFamily="34" charset="0"/>
                <a:cs typeface="Segoe UI" panose="020B0502040204020203" pitchFamily="34" charset="0"/>
              </a:rPr>
              <a:t>.</a:t>
            </a:r>
            <a:endParaRPr lang="pt-BR" dirty="0">
              <a:latin typeface="Segoe UI" panose="020B0502040204020203" pitchFamily="34" charset="0"/>
              <a:cs typeface="Segoe UI" panose="020B0502040204020203" pitchFamily="34" charset="0"/>
            </a:endParaRPr>
          </a:p>
          <a:p>
            <a:pPr marL="552450" indent="-539750" algn="just">
              <a:lnSpc>
                <a:spcPct val="100000"/>
              </a:lnSpc>
              <a:spcBef>
                <a:spcPts val="5"/>
              </a:spcBef>
              <a:buClr>
                <a:srgbClr val="D15A3D"/>
              </a:buClr>
              <a:buFont typeface="Wingdings"/>
              <a:buChar char=""/>
              <a:tabLst>
                <a:tab pos="551815" algn="l"/>
                <a:tab pos="553085" algn="l"/>
              </a:tabLst>
            </a:pPr>
            <a:endParaRPr lang="pt-BR" dirty="0">
              <a:latin typeface="Segoe UI" panose="020B0502040204020203" pitchFamily="34" charset="0"/>
              <a:cs typeface="Segoe UI" panose="020B0502040204020203" pitchFamily="34" charset="0"/>
            </a:endParaRPr>
          </a:p>
        </p:txBody>
      </p:sp>
      <p:sp>
        <p:nvSpPr>
          <p:cNvPr id="7" name="Retângulo 6">
            <a:extLst>
              <a:ext uri="{FF2B5EF4-FFF2-40B4-BE49-F238E27FC236}">
                <a16:creationId xmlns:a16="http://schemas.microsoft.com/office/drawing/2014/main" id="{7D372D21-BD27-4DC7-8D13-BE503C258658}"/>
              </a:ext>
            </a:extLst>
          </p:cNvPr>
          <p:cNvSpPr/>
          <p:nvPr/>
        </p:nvSpPr>
        <p:spPr>
          <a:xfrm>
            <a:off x="572503" y="4753248"/>
            <a:ext cx="11410950" cy="19078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pPr>
            <a:r>
              <a:rPr lang="pt-BR" spc="-5" dirty="0">
                <a:solidFill>
                  <a:schemeClr val="tx1"/>
                </a:solidFill>
                <a:latin typeface="Segoe UI" panose="020B0502040204020203" pitchFamily="34" charset="0"/>
                <a:cs typeface="Segoe UI" panose="020B0502040204020203" pitchFamily="34" charset="0"/>
              </a:rPr>
              <a:t>A relevância dos </a:t>
            </a:r>
            <a:r>
              <a:rPr lang="pt-BR" b="1" spc="-5" dirty="0">
                <a:solidFill>
                  <a:schemeClr val="tx1"/>
                </a:solidFill>
                <a:latin typeface="Segoe UI" panose="020B0502040204020203" pitchFamily="34" charset="0"/>
                <a:cs typeface="Segoe UI" panose="020B0502040204020203" pitchFamily="34" charset="0"/>
              </a:rPr>
              <a:t>princípios no direito </a:t>
            </a:r>
            <a:r>
              <a:rPr lang="pt-BR" spc="-5" dirty="0">
                <a:solidFill>
                  <a:schemeClr val="tx1"/>
                </a:solidFill>
                <a:latin typeface="Segoe UI" panose="020B0502040204020203" pitchFamily="34" charset="0"/>
                <a:cs typeface="Segoe UI" panose="020B0502040204020203" pitchFamily="34" charset="0"/>
              </a:rPr>
              <a:t>administrativo vem comprovada na atualidade no chamado “</a:t>
            </a:r>
            <a:r>
              <a:rPr lang="pt-BR" b="1" spc="-5" dirty="0">
                <a:solidFill>
                  <a:schemeClr val="tx1"/>
                </a:solidFill>
                <a:latin typeface="Segoe UI" panose="020B0502040204020203" pitchFamily="34" charset="0"/>
                <a:cs typeface="Segoe UI" panose="020B0502040204020203" pitchFamily="34" charset="0"/>
              </a:rPr>
              <a:t>direito administrativo europeu”: </a:t>
            </a:r>
            <a:r>
              <a:rPr lang="pt-BR" spc="-5" dirty="0">
                <a:solidFill>
                  <a:schemeClr val="tx1"/>
                </a:solidFill>
                <a:latin typeface="Segoe UI" panose="020B0502040204020203" pitchFamily="34" charset="0"/>
                <a:cs typeface="Segoe UI" panose="020B0502040204020203" pitchFamily="34" charset="0"/>
              </a:rPr>
              <a:t>a Corte de Justiça da União Europeia vem se valendo de </a:t>
            </a:r>
            <a:r>
              <a:rPr lang="pt-BR" b="1" spc="-5" dirty="0">
                <a:solidFill>
                  <a:schemeClr val="tx1"/>
                </a:solidFill>
                <a:latin typeface="Segoe UI" panose="020B0502040204020203" pitchFamily="34" charset="0"/>
                <a:cs typeface="Segoe UI" panose="020B0502040204020203" pitchFamily="34" charset="0"/>
              </a:rPr>
              <a:t>princípios de direito administrativo</a:t>
            </a:r>
            <a:r>
              <a:rPr lang="pt-BR" spc="-5" dirty="0">
                <a:solidFill>
                  <a:schemeClr val="tx1"/>
                </a:solidFill>
                <a:latin typeface="Segoe UI" panose="020B0502040204020203" pitchFamily="34" charset="0"/>
                <a:cs typeface="Segoe UI" panose="020B0502040204020203" pitchFamily="34" charset="0"/>
              </a:rPr>
              <a:t> na solução de muitas questões, em especial a </a:t>
            </a:r>
            <a:r>
              <a:rPr lang="pt-BR" b="1" spc="-5" dirty="0">
                <a:solidFill>
                  <a:schemeClr val="tx1"/>
                </a:solidFill>
                <a:latin typeface="Segoe UI" panose="020B0502040204020203" pitchFamily="34" charset="0"/>
                <a:cs typeface="Segoe UI" panose="020B0502040204020203" pitchFamily="34" charset="0"/>
              </a:rPr>
              <a:t>tutela de direitos do cidadão</a:t>
            </a:r>
            <a:r>
              <a:rPr lang="pt-BR" spc="-5" dirty="0">
                <a:solidFill>
                  <a:schemeClr val="tx1"/>
                </a:solidFill>
                <a:latin typeface="Segoe UI" panose="020B0502040204020203" pitchFamily="34" charset="0"/>
                <a:cs typeface="Segoe UI" panose="020B0502040204020203" pitchFamily="34" charset="0"/>
              </a:rPr>
              <a:t> ante medidas da Administração de Estados integrantes (MEDAUAR, 2015, p.148)</a:t>
            </a:r>
            <a:endParaRPr lang="pt-BR"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370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86204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Princípios Constitucionais da Administração Pública e Deveres Fundamentais</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Crítica Contemporânea</a:t>
            </a:r>
          </a:p>
          <a:p>
            <a:pPr algn="just"/>
            <a:endParaRPr lang="pt-BR" sz="1500" i="1" dirty="0">
              <a:solidFill>
                <a:schemeClr val="accent6"/>
              </a:solidFill>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524170" y="1897170"/>
            <a:ext cx="11503707" cy="3022622"/>
          </a:xfrm>
          <a:prstGeom prst="rect">
            <a:avLst/>
          </a:prstGeom>
        </p:spPr>
        <p:txBody>
          <a:bodyPr vert="horz" wrap="square" lIns="0" tIns="11430" rIns="0" bIns="0" rtlCol="0">
            <a:spAutoFit/>
          </a:bodyPr>
          <a:lstStyle/>
          <a:p>
            <a:pPr marL="111125" algn="just">
              <a:lnSpc>
                <a:spcPct val="100000"/>
              </a:lnSpc>
              <a:spcBef>
                <a:spcPts val="1925"/>
              </a:spcBef>
            </a:pPr>
            <a:r>
              <a:rPr lang="pt-BR" sz="2000" b="1" spc="-10" dirty="0">
                <a:latin typeface="Segoe UI" panose="020B0502040204020203" pitchFamily="34" charset="0"/>
                <a:cs typeface="Segoe UI" panose="020B0502040204020203" pitchFamily="34" charset="0"/>
              </a:rPr>
              <a:t>Conceito de Boa </a:t>
            </a:r>
            <a:r>
              <a:rPr lang="pt-BR" sz="2000" b="1" spc="-15" dirty="0">
                <a:latin typeface="Segoe UI" panose="020B0502040204020203" pitchFamily="34" charset="0"/>
                <a:cs typeface="Segoe UI" panose="020B0502040204020203" pitchFamily="34" charset="0"/>
              </a:rPr>
              <a:t>Administração </a:t>
            </a:r>
            <a:r>
              <a:rPr lang="pt-BR" sz="2000" b="1" spc="-10" dirty="0">
                <a:latin typeface="Segoe UI" panose="020B0502040204020203" pitchFamily="34" charset="0"/>
                <a:cs typeface="Segoe UI" panose="020B0502040204020203" pitchFamily="34" charset="0"/>
              </a:rPr>
              <a:t>no </a:t>
            </a:r>
            <a:r>
              <a:rPr lang="pt-BR" sz="2000" b="1" spc="-15" dirty="0">
                <a:latin typeface="Segoe UI" panose="020B0502040204020203" pitchFamily="34" charset="0"/>
                <a:cs typeface="Segoe UI" panose="020B0502040204020203" pitchFamily="34" charset="0"/>
              </a:rPr>
              <a:t>Direito </a:t>
            </a:r>
            <a:r>
              <a:rPr lang="pt-BR" sz="2000" b="1" spc="-10" dirty="0">
                <a:latin typeface="Segoe UI" panose="020B0502040204020203" pitchFamily="34" charset="0"/>
                <a:cs typeface="Segoe UI" panose="020B0502040204020203" pitchFamily="34" charset="0"/>
              </a:rPr>
              <a:t>Administrativo</a:t>
            </a:r>
            <a:r>
              <a:rPr lang="pt-BR" sz="2000" b="1" spc="465" dirty="0">
                <a:latin typeface="Segoe UI" panose="020B0502040204020203" pitchFamily="34" charset="0"/>
                <a:cs typeface="Segoe UI" panose="020B0502040204020203" pitchFamily="34" charset="0"/>
              </a:rPr>
              <a:t> </a:t>
            </a:r>
            <a:r>
              <a:rPr lang="pt-BR" sz="2000" b="1" spc="-15" dirty="0">
                <a:latin typeface="Segoe UI" panose="020B0502040204020203" pitchFamily="34" charset="0"/>
                <a:cs typeface="Segoe UI" panose="020B0502040204020203" pitchFamily="34" charset="0"/>
              </a:rPr>
              <a:t>brasileiro:</a:t>
            </a:r>
            <a:endParaRPr lang="pt-BR" sz="2000" dirty="0">
              <a:latin typeface="Segoe UI" panose="020B0502040204020203" pitchFamily="34" charset="0"/>
              <a:cs typeface="Segoe UI" panose="020B0502040204020203" pitchFamily="34" charset="0"/>
            </a:endParaRPr>
          </a:p>
          <a:p>
            <a:pPr algn="just">
              <a:lnSpc>
                <a:spcPct val="100000"/>
              </a:lnSpc>
              <a:spcBef>
                <a:spcPts val="30"/>
              </a:spcBef>
            </a:pPr>
            <a:endParaRPr lang="pt-BR" sz="24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dirty="0">
                <a:latin typeface="Segoe UI" panose="020B0502040204020203" pitchFamily="34" charset="0"/>
                <a:cs typeface="Segoe UI" panose="020B0502040204020203" pitchFamily="34" charset="0"/>
              </a:rPr>
              <a:t>A </a:t>
            </a:r>
            <a:r>
              <a:rPr lang="pt-BR" spc="-5" dirty="0">
                <a:latin typeface="Segoe UI" panose="020B0502040204020203" pitchFamily="34" charset="0"/>
                <a:cs typeface="Segoe UI" panose="020B0502040204020203" pitchFamily="34" charset="0"/>
              </a:rPr>
              <a:t>constitucionalização </a:t>
            </a:r>
            <a:r>
              <a:rPr lang="pt-BR" dirty="0">
                <a:latin typeface="Segoe UI" panose="020B0502040204020203" pitchFamily="34" charset="0"/>
                <a:cs typeface="Segoe UI" panose="020B0502040204020203" pitchFamily="34" charset="0"/>
              </a:rPr>
              <a:t>do Direito </a:t>
            </a:r>
            <a:r>
              <a:rPr lang="pt-BR" spc="-10" dirty="0">
                <a:latin typeface="Segoe UI" panose="020B0502040204020203" pitchFamily="34" charset="0"/>
                <a:cs typeface="Segoe UI" panose="020B0502040204020203" pitchFamily="34" charset="0"/>
              </a:rPr>
              <a:t>Administrativo </a:t>
            </a:r>
            <a:r>
              <a:rPr lang="pt-BR" dirty="0">
                <a:latin typeface="Segoe UI" panose="020B0502040204020203" pitchFamily="34" charset="0"/>
                <a:cs typeface="Segoe UI" panose="020B0502040204020203" pitchFamily="34" charset="0"/>
              </a:rPr>
              <a:t>pela carta de</a:t>
            </a:r>
            <a:r>
              <a:rPr lang="pt-BR" spc="-105" dirty="0">
                <a:latin typeface="Segoe UI" panose="020B0502040204020203" pitchFamily="34" charset="0"/>
                <a:cs typeface="Segoe UI" panose="020B0502040204020203" pitchFamily="34" charset="0"/>
              </a:rPr>
              <a:t> </a:t>
            </a:r>
            <a:r>
              <a:rPr lang="pt-BR" dirty="0">
                <a:latin typeface="Segoe UI" panose="020B0502040204020203" pitchFamily="34" charset="0"/>
                <a:cs typeface="Segoe UI" panose="020B0502040204020203" pitchFamily="34" charset="0"/>
              </a:rPr>
              <a:t>1988;</a:t>
            </a:r>
          </a:p>
          <a:p>
            <a:pPr marL="650240" indent="-539115" algn="just">
              <a:lnSpc>
                <a:spcPct val="100000"/>
              </a:lnSpc>
              <a:spcBef>
                <a:spcPts val="5"/>
              </a:spcBef>
              <a:buClr>
                <a:srgbClr val="D15A3D"/>
              </a:buClr>
              <a:buFont typeface="Wingdings"/>
              <a:buChar char=""/>
              <a:tabLst>
                <a:tab pos="650240" algn="l"/>
                <a:tab pos="650875" algn="l"/>
              </a:tabLst>
            </a:pPr>
            <a:endParaRPr lang="pt-BR" sz="500" dirty="0">
              <a:latin typeface="Segoe UI" panose="020B0502040204020203" pitchFamily="34" charset="0"/>
              <a:cs typeface="Segoe UI" panose="020B0502040204020203" pitchFamily="34" charset="0"/>
            </a:endParaRPr>
          </a:p>
          <a:p>
            <a:pPr marL="650240" indent="-539115" algn="just">
              <a:spcBef>
                <a:spcPts val="5"/>
              </a:spcBef>
              <a:buClr>
                <a:srgbClr val="D15A3D"/>
              </a:buClr>
              <a:buFont typeface="Wingdings"/>
              <a:buChar char=""/>
              <a:tabLst>
                <a:tab pos="650240" algn="l"/>
                <a:tab pos="650875" algn="l"/>
              </a:tabLst>
            </a:pPr>
            <a:r>
              <a:rPr lang="pt-BR" b="1" dirty="0">
                <a:latin typeface="Segoe UI" panose="020B0502040204020203" pitchFamily="34" charset="0"/>
                <a:cs typeface="Segoe UI" panose="020B0502040204020203" pitchFamily="34" charset="0"/>
              </a:rPr>
              <a:t>A </a:t>
            </a:r>
            <a:r>
              <a:rPr lang="pt-BR" b="1" dirty="0" err="1">
                <a:latin typeface="Segoe UI" panose="020B0502040204020203" pitchFamily="34" charset="0"/>
                <a:cs typeface="Segoe UI" panose="020B0502040204020203" pitchFamily="34" charset="0"/>
              </a:rPr>
              <a:t>principiologia</a:t>
            </a:r>
            <a:r>
              <a:rPr lang="pt-BR" dirty="0">
                <a:latin typeface="Segoe UI" panose="020B0502040204020203" pitchFamily="34" charset="0"/>
                <a:cs typeface="Segoe UI" panose="020B0502040204020203" pitchFamily="34" charset="0"/>
              </a:rPr>
              <a:t> </a:t>
            </a:r>
            <a:r>
              <a:rPr lang="pt-BR" spc="-5" dirty="0">
                <a:latin typeface="Segoe UI" panose="020B0502040204020203" pitchFamily="34" charset="0"/>
                <a:cs typeface="Segoe UI" panose="020B0502040204020203" pitchFamily="34" charset="0"/>
              </a:rPr>
              <a:t>constitucional da </a:t>
            </a:r>
            <a:r>
              <a:rPr lang="pt-BR" spc="-5" dirty="0" err="1">
                <a:latin typeface="Segoe UI" panose="020B0502040204020203" pitchFamily="34" charset="0"/>
                <a:cs typeface="Segoe UI" panose="020B0502040204020203" pitchFamily="34" charset="0"/>
              </a:rPr>
              <a:t>Adminstração</a:t>
            </a:r>
            <a:r>
              <a:rPr lang="pt-BR" spc="-5" dirty="0">
                <a:latin typeface="Segoe UI" panose="020B0502040204020203" pitchFamily="34" charset="0"/>
                <a:cs typeface="Segoe UI" panose="020B0502040204020203" pitchFamily="34" charset="0"/>
              </a:rPr>
              <a:t> Pública </a:t>
            </a:r>
            <a:r>
              <a:rPr lang="pt-BR" dirty="0">
                <a:latin typeface="Wingdings"/>
                <a:cs typeface="Wingdings"/>
              </a:rPr>
              <a:t> </a:t>
            </a:r>
            <a:r>
              <a:rPr lang="pt-BR" spc="-5" dirty="0">
                <a:latin typeface="Segoe UI" panose="020B0502040204020203" pitchFamily="34" charset="0"/>
                <a:cs typeface="Segoe UI" panose="020B0502040204020203" pitchFamily="34" charset="0"/>
              </a:rPr>
              <a:t>art. 37;</a:t>
            </a:r>
          </a:p>
          <a:p>
            <a:pPr marL="650240" indent="-539115" algn="just">
              <a:lnSpc>
                <a:spcPct val="100000"/>
              </a:lnSpc>
              <a:spcBef>
                <a:spcPts val="1080"/>
              </a:spcBef>
              <a:buClr>
                <a:srgbClr val="D15A3D"/>
              </a:buClr>
              <a:buFont typeface="Wingdings"/>
              <a:buChar char=""/>
              <a:tabLst>
                <a:tab pos="650240" algn="l"/>
                <a:tab pos="650875" algn="l"/>
              </a:tabLst>
            </a:pPr>
            <a:r>
              <a:rPr lang="pt-BR" dirty="0">
                <a:latin typeface="Segoe UI" panose="020B0502040204020203" pitchFamily="34" charset="0"/>
                <a:cs typeface="Segoe UI" panose="020B0502040204020203" pitchFamily="34" charset="0"/>
              </a:rPr>
              <a:t>A </a:t>
            </a:r>
            <a:r>
              <a:rPr lang="pt-BR" spc="-5" dirty="0">
                <a:latin typeface="Segoe UI" panose="020B0502040204020203" pitchFamily="34" charset="0"/>
                <a:cs typeface="Segoe UI" panose="020B0502040204020203" pitchFamily="34" charset="0"/>
              </a:rPr>
              <a:t>Administração </a:t>
            </a:r>
            <a:r>
              <a:rPr lang="pt-BR" dirty="0">
                <a:latin typeface="Segoe UI" panose="020B0502040204020203" pitchFamily="34" charset="0"/>
                <a:cs typeface="Segoe UI" panose="020B0502040204020203" pitchFamily="34" charset="0"/>
              </a:rPr>
              <a:t>como </a:t>
            </a:r>
            <a:r>
              <a:rPr lang="pt-BR" spc="-5" dirty="0">
                <a:latin typeface="Segoe UI" panose="020B0502040204020203" pitchFamily="34" charset="0"/>
                <a:cs typeface="Segoe UI" panose="020B0502040204020203" pitchFamily="34" charset="0"/>
              </a:rPr>
              <a:t>protagonista </a:t>
            </a:r>
            <a:r>
              <a:rPr lang="pt-BR" dirty="0">
                <a:latin typeface="Segoe UI" panose="020B0502040204020203" pitchFamily="34" charset="0"/>
                <a:cs typeface="Segoe UI" panose="020B0502040204020203" pitchFamily="34" charset="0"/>
              </a:rPr>
              <a:t>da </a:t>
            </a:r>
            <a:r>
              <a:rPr lang="pt-BR" spc="-5" dirty="0">
                <a:latin typeface="Segoe UI" panose="020B0502040204020203" pitchFamily="34" charset="0"/>
                <a:cs typeface="Segoe UI" panose="020B0502040204020203" pitchFamily="34" charset="0"/>
              </a:rPr>
              <a:t>efetivação </a:t>
            </a:r>
            <a:r>
              <a:rPr lang="pt-BR" dirty="0">
                <a:latin typeface="Segoe UI" panose="020B0502040204020203" pitchFamily="34" charset="0"/>
                <a:cs typeface="Segoe UI" panose="020B0502040204020203" pitchFamily="34" charset="0"/>
              </a:rPr>
              <a:t>dos direitos</a:t>
            </a:r>
            <a:r>
              <a:rPr lang="pt-BR" spc="-180" dirty="0">
                <a:latin typeface="Segoe UI" panose="020B0502040204020203" pitchFamily="34" charset="0"/>
                <a:cs typeface="Segoe UI" panose="020B0502040204020203" pitchFamily="34" charset="0"/>
              </a:rPr>
              <a:t> </a:t>
            </a:r>
            <a:r>
              <a:rPr lang="pt-BR" spc="-5" dirty="0">
                <a:latin typeface="Segoe UI" panose="020B0502040204020203" pitchFamily="34" charset="0"/>
                <a:cs typeface="Segoe UI" panose="020B0502040204020203" pitchFamily="34" charset="0"/>
              </a:rPr>
              <a:t>fundamentais;</a:t>
            </a:r>
            <a:endParaRPr lang="pt-BR" dirty="0">
              <a:latin typeface="Segoe UI" panose="020B0502040204020203" pitchFamily="34" charset="0"/>
              <a:cs typeface="Segoe UI" panose="020B0502040204020203" pitchFamily="34" charset="0"/>
            </a:endParaRPr>
          </a:p>
          <a:p>
            <a:pPr marL="650240" indent="-539115" algn="just">
              <a:lnSpc>
                <a:spcPct val="100000"/>
              </a:lnSpc>
              <a:spcBef>
                <a:spcPts val="1075"/>
              </a:spcBef>
              <a:buClr>
                <a:srgbClr val="D15A3D"/>
              </a:buClr>
              <a:buFont typeface="Wingdings"/>
              <a:buChar char=""/>
              <a:tabLst>
                <a:tab pos="650240" algn="l"/>
                <a:tab pos="650875" algn="l"/>
              </a:tabLst>
            </a:pPr>
            <a:r>
              <a:rPr lang="pt-BR" dirty="0">
                <a:latin typeface="Segoe UI" panose="020B0502040204020203" pitchFamily="34" charset="0"/>
                <a:cs typeface="Segoe UI" panose="020B0502040204020203" pitchFamily="34" charset="0"/>
              </a:rPr>
              <a:t>O amplo </a:t>
            </a:r>
            <a:r>
              <a:rPr lang="pt-BR" spc="-5" dirty="0">
                <a:latin typeface="Segoe UI" panose="020B0502040204020203" pitchFamily="34" charset="0"/>
                <a:cs typeface="Segoe UI" panose="020B0502040204020203" pitchFamily="34" charset="0"/>
              </a:rPr>
              <a:t>catálogo de deveres </a:t>
            </a:r>
            <a:r>
              <a:rPr lang="pt-BR" dirty="0">
                <a:latin typeface="Segoe UI" panose="020B0502040204020203" pitchFamily="34" charset="0"/>
                <a:cs typeface="Segoe UI" panose="020B0502040204020203" pitchFamily="34" charset="0"/>
              </a:rPr>
              <a:t>explícitos e implícitos </a:t>
            </a:r>
            <a:r>
              <a:rPr lang="pt-BR" spc="-5" dirty="0">
                <a:latin typeface="Segoe UI" panose="020B0502040204020203" pitchFamily="34" charset="0"/>
                <a:cs typeface="Segoe UI" panose="020B0502040204020203" pitchFamily="34" charset="0"/>
              </a:rPr>
              <a:t>da</a:t>
            </a:r>
            <a:r>
              <a:rPr lang="pt-BR" spc="-114" dirty="0">
                <a:latin typeface="Segoe UI" panose="020B0502040204020203" pitchFamily="34" charset="0"/>
                <a:cs typeface="Segoe UI" panose="020B0502040204020203" pitchFamily="34" charset="0"/>
              </a:rPr>
              <a:t> </a:t>
            </a:r>
            <a:r>
              <a:rPr lang="pt-BR" spc="-5" dirty="0">
                <a:latin typeface="Segoe UI" panose="020B0502040204020203" pitchFamily="34" charset="0"/>
                <a:cs typeface="Segoe UI" panose="020B0502040204020203" pitchFamily="34" charset="0"/>
              </a:rPr>
              <a:t>Administração</a:t>
            </a:r>
            <a:endParaRPr lang="pt-BR" dirty="0">
              <a:latin typeface="Segoe UI" panose="020B0502040204020203" pitchFamily="34" charset="0"/>
              <a:cs typeface="Segoe UI" panose="020B0502040204020203" pitchFamily="34" charset="0"/>
            </a:endParaRPr>
          </a:p>
          <a:p>
            <a:pPr marL="650240" indent="-539115" algn="just">
              <a:lnSpc>
                <a:spcPct val="100000"/>
              </a:lnSpc>
              <a:spcBef>
                <a:spcPts val="1080"/>
              </a:spcBef>
              <a:buClr>
                <a:srgbClr val="D15A3D"/>
              </a:buClr>
              <a:buFont typeface="Wingdings"/>
              <a:buChar char=""/>
              <a:tabLst>
                <a:tab pos="650240" algn="l"/>
                <a:tab pos="650875" algn="l"/>
              </a:tabLst>
            </a:pPr>
            <a:r>
              <a:rPr lang="pt-BR" spc="-5" dirty="0">
                <a:latin typeface="Segoe UI" panose="020B0502040204020203" pitchFamily="34" charset="0"/>
                <a:cs typeface="Segoe UI" panose="020B0502040204020203" pitchFamily="34" charset="0"/>
              </a:rPr>
              <a:t>Predomínio </a:t>
            </a:r>
            <a:r>
              <a:rPr lang="pt-BR" dirty="0">
                <a:latin typeface="Segoe UI" panose="020B0502040204020203" pitchFamily="34" charset="0"/>
                <a:cs typeface="Segoe UI" panose="020B0502040204020203" pitchFamily="34" charset="0"/>
              </a:rPr>
              <a:t>dos </a:t>
            </a:r>
            <a:r>
              <a:rPr lang="pt-BR" spc="-5" dirty="0">
                <a:latin typeface="Segoe UI" panose="020B0502040204020203" pitchFamily="34" charset="0"/>
                <a:cs typeface="Segoe UI" panose="020B0502040204020203" pitchFamily="34" charset="0"/>
              </a:rPr>
              <a:t>deveres constitucionais </a:t>
            </a:r>
            <a:r>
              <a:rPr lang="pt-BR" dirty="0">
                <a:latin typeface="Segoe UI" panose="020B0502040204020203" pitchFamily="34" charset="0"/>
                <a:cs typeface="Segoe UI" panose="020B0502040204020203" pitchFamily="34" charset="0"/>
              </a:rPr>
              <a:t>em </a:t>
            </a:r>
            <a:r>
              <a:rPr lang="pt-BR" spc="-5" dirty="0">
                <a:latin typeface="Segoe UI" panose="020B0502040204020203" pitchFamily="34" charset="0"/>
                <a:cs typeface="Segoe UI" panose="020B0502040204020203" pitchFamily="34" charset="0"/>
              </a:rPr>
              <a:t>face </a:t>
            </a:r>
            <a:r>
              <a:rPr lang="pt-BR" dirty="0">
                <a:latin typeface="Segoe UI" panose="020B0502040204020203" pitchFamily="34" charset="0"/>
                <a:cs typeface="Segoe UI" panose="020B0502040204020203" pitchFamily="34" charset="0"/>
              </a:rPr>
              <a:t>das </a:t>
            </a:r>
            <a:r>
              <a:rPr lang="pt-BR" spc="-5" dirty="0">
                <a:latin typeface="Segoe UI" panose="020B0502040204020203" pitchFamily="34" charset="0"/>
                <a:cs typeface="Segoe UI" panose="020B0502040204020203" pitchFamily="34" charset="0"/>
              </a:rPr>
              <a:t>prerrogativas</a:t>
            </a:r>
            <a:r>
              <a:rPr lang="pt-BR" spc="-95" dirty="0">
                <a:latin typeface="Segoe UI" panose="020B0502040204020203" pitchFamily="34" charset="0"/>
                <a:cs typeface="Segoe UI" panose="020B0502040204020203" pitchFamily="34" charset="0"/>
              </a:rPr>
              <a:t> </a:t>
            </a:r>
            <a:r>
              <a:rPr lang="pt-BR" spc="-5" dirty="0">
                <a:latin typeface="Segoe UI" panose="020B0502040204020203" pitchFamily="34" charset="0"/>
                <a:cs typeface="Segoe UI" panose="020B0502040204020203" pitchFamily="34" charset="0"/>
              </a:rPr>
              <a:t>públicas;</a:t>
            </a:r>
            <a:endParaRPr lang="pt-BR" dirty="0">
              <a:latin typeface="Segoe UI" panose="020B0502040204020203" pitchFamily="34" charset="0"/>
              <a:cs typeface="Segoe UI" panose="020B0502040204020203" pitchFamily="34" charset="0"/>
            </a:endParaRPr>
          </a:p>
          <a:p>
            <a:pPr marL="650240" indent="-539115" algn="just">
              <a:lnSpc>
                <a:spcPct val="100000"/>
              </a:lnSpc>
              <a:spcBef>
                <a:spcPts val="1080"/>
              </a:spcBef>
              <a:buClr>
                <a:srgbClr val="D15A3D"/>
              </a:buClr>
              <a:buFont typeface="Wingdings"/>
              <a:buChar char=""/>
              <a:tabLst>
                <a:tab pos="650240" algn="l"/>
                <a:tab pos="650875" algn="l"/>
              </a:tabLst>
            </a:pPr>
            <a:r>
              <a:rPr lang="pt-BR" dirty="0">
                <a:latin typeface="Segoe UI" panose="020B0502040204020203" pitchFamily="34" charset="0"/>
                <a:cs typeface="Segoe UI" panose="020B0502040204020203" pitchFamily="34" charset="0"/>
              </a:rPr>
              <a:t>A </a:t>
            </a:r>
            <a:r>
              <a:rPr lang="pt-BR" spc="-5" dirty="0">
                <a:latin typeface="Segoe UI" panose="020B0502040204020203" pitchFamily="34" charset="0"/>
                <a:cs typeface="Segoe UI" panose="020B0502040204020203" pitchFamily="34" charset="0"/>
              </a:rPr>
              <a:t>democratização </a:t>
            </a:r>
            <a:r>
              <a:rPr lang="pt-BR" dirty="0">
                <a:latin typeface="Segoe UI" panose="020B0502040204020203" pitchFamily="34" charset="0"/>
                <a:cs typeface="Segoe UI" panose="020B0502040204020203" pitchFamily="34" charset="0"/>
              </a:rPr>
              <a:t>da </a:t>
            </a:r>
            <a:r>
              <a:rPr lang="pt-BR" spc="-5" dirty="0">
                <a:latin typeface="Segoe UI" panose="020B0502040204020203" pitchFamily="34" charset="0"/>
                <a:cs typeface="Segoe UI" panose="020B0502040204020203" pitchFamily="34" charset="0"/>
              </a:rPr>
              <a:t>Administração </a:t>
            </a:r>
            <a:r>
              <a:rPr lang="pt-BR" dirty="0">
                <a:latin typeface="Segoe UI" panose="020B0502040204020203" pitchFamily="34" charset="0"/>
                <a:cs typeface="Segoe UI" panose="020B0502040204020203" pitchFamily="34" charset="0"/>
              </a:rPr>
              <a:t>e a </a:t>
            </a:r>
            <a:r>
              <a:rPr lang="pt-BR" spc="-10" dirty="0">
                <a:latin typeface="Segoe UI" panose="020B0502040204020203" pitchFamily="34" charset="0"/>
                <a:cs typeface="Segoe UI" panose="020B0502040204020203" pitchFamily="34" charset="0"/>
              </a:rPr>
              <a:t>governança</a:t>
            </a:r>
            <a:r>
              <a:rPr lang="pt-BR" spc="-85" dirty="0">
                <a:latin typeface="Segoe UI" panose="020B0502040204020203" pitchFamily="34" charset="0"/>
                <a:cs typeface="Segoe UI" panose="020B0502040204020203" pitchFamily="34" charset="0"/>
              </a:rPr>
              <a:t> </a:t>
            </a:r>
            <a:r>
              <a:rPr lang="pt-BR" spc="-5" dirty="0">
                <a:latin typeface="Segoe UI" panose="020B0502040204020203" pitchFamily="34" charset="0"/>
                <a:cs typeface="Segoe UI" panose="020B0502040204020203" pitchFamily="34" charset="0"/>
              </a:rPr>
              <a:t>pública.</a:t>
            </a:r>
            <a:endParaRPr lang="pt-BR" dirty="0">
              <a:latin typeface="Segoe UI" panose="020B0502040204020203" pitchFamily="34" charset="0"/>
              <a:cs typeface="Segoe UI" panose="020B0502040204020203" pitchFamily="34" charset="0"/>
            </a:endParaRPr>
          </a:p>
        </p:txBody>
      </p:sp>
      <p:sp>
        <p:nvSpPr>
          <p:cNvPr id="5" name="Retângulo 4">
            <a:extLst>
              <a:ext uri="{FF2B5EF4-FFF2-40B4-BE49-F238E27FC236}">
                <a16:creationId xmlns:a16="http://schemas.microsoft.com/office/drawing/2014/main" id="{DF427CF8-0D82-4334-81BE-4ACC4F0B05B0}"/>
              </a:ext>
            </a:extLst>
          </p:cNvPr>
          <p:cNvSpPr/>
          <p:nvPr/>
        </p:nvSpPr>
        <p:spPr>
          <a:xfrm>
            <a:off x="390525" y="5026587"/>
            <a:ext cx="11410950" cy="152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0"/>
              </a:spcBef>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“Tem-se que o dever último do Poder Público é o da boa administração, entendida esta  como </a:t>
            </a:r>
            <a:r>
              <a:rPr lang="pt-BR" b="1" u="sng" spc="-5" dirty="0">
                <a:solidFill>
                  <a:schemeClr val="tx1"/>
                </a:solidFill>
                <a:latin typeface="Segoe UI" panose="020B0502040204020203" pitchFamily="34" charset="0"/>
                <a:ea typeface="Segoe UI" panose="020B0502040204020203" pitchFamily="34" charset="0"/>
                <a:cs typeface="Segoe UI" panose="020B0502040204020203" pitchFamily="34" charset="0"/>
              </a:rPr>
              <a:t>a atuação pautada nos princípios e deveres constitucionais</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primando-se, sempre, pela concretização dos direitos fundamentais.” (JUSTINO DE OLIVEIRA, 2009)</a:t>
            </a:r>
          </a:p>
        </p:txBody>
      </p:sp>
    </p:spTree>
    <p:extLst>
      <p:ext uri="{BB962C8B-B14F-4D97-AF65-F5344CB8AC3E}">
        <p14:creationId xmlns:p14="http://schemas.microsoft.com/office/powerpoint/2010/main" val="319309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Princípio da Legalidade</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Sentidos de Legalidade Administrativa</a:t>
            </a:r>
          </a:p>
          <a:p>
            <a:pPr algn="just"/>
            <a:endParaRPr lang="pt-BR" sz="1500" i="1" dirty="0">
              <a:solidFill>
                <a:schemeClr val="accent6"/>
              </a:solidFill>
              <a:latin typeface="Segoe UI Semibold" panose="020B0702040204020203" pitchFamily="34" charset="0"/>
              <a:cs typeface="Segoe UI Semibold" panose="020B0702040204020203" pitchFamily="34" charset="0"/>
            </a:endParaRPr>
          </a:p>
        </p:txBody>
      </p:sp>
      <p:sp>
        <p:nvSpPr>
          <p:cNvPr id="4" name="object 75">
            <a:extLst>
              <a:ext uri="{FF2B5EF4-FFF2-40B4-BE49-F238E27FC236}">
                <a16:creationId xmlns:a16="http://schemas.microsoft.com/office/drawing/2014/main" id="{BB44F1B6-0CB6-4BE4-BDD8-10B71DB9499A}"/>
              </a:ext>
            </a:extLst>
          </p:cNvPr>
          <p:cNvSpPr txBox="1"/>
          <p:nvPr/>
        </p:nvSpPr>
        <p:spPr>
          <a:xfrm>
            <a:off x="510102" y="1700222"/>
            <a:ext cx="11503707" cy="2058256"/>
          </a:xfrm>
          <a:prstGeom prst="rect">
            <a:avLst/>
          </a:prstGeom>
        </p:spPr>
        <p:txBody>
          <a:bodyPr vert="horz" wrap="square" lIns="0" tIns="11430" rIns="0" bIns="0" rtlCol="0">
            <a:spAutoFit/>
          </a:bodyPr>
          <a:lstStyle/>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Vinculação da atuação administrativa à Lei</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Supremacia da lei sobre atos da Administração Pública</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Reserva de Lei </a:t>
            </a:r>
            <a:r>
              <a:rPr lang="pt-BR" sz="2000" dirty="0">
                <a:latin typeface="Wingdings"/>
                <a:cs typeface="Wingdings"/>
              </a:rPr>
              <a:t> </a:t>
            </a:r>
            <a:r>
              <a:rPr lang="pt-BR" sz="1900" dirty="0">
                <a:latin typeface="Segoe UI" panose="020B0502040204020203" pitchFamily="34" charset="0"/>
                <a:cs typeface="Segoe UI" panose="020B0502040204020203" pitchFamily="34" charset="0"/>
              </a:rPr>
              <a:t>matérias que devem ser veiculadas somente por lei</a:t>
            </a:r>
          </a:p>
          <a:p>
            <a:pPr marL="650240" indent="-539115" algn="just">
              <a:lnSpc>
                <a:spcPct val="100000"/>
              </a:lnSpc>
              <a:spcBef>
                <a:spcPts val="5"/>
              </a:spcBef>
              <a:buClr>
                <a:srgbClr val="D15A3D"/>
              </a:buClr>
              <a:buFont typeface="Wingdings"/>
              <a:buChar char=""/>
              <a:tabLst>
                <a:tab pos="650240" algn="l"/>
                <a:tab pos="650875" algn="l"/>
              </a:tabLst>
            </a:pPr>
            <a:endParaRPr lang="pt-BR" sz="1900" dirty="0">
              <a:latin typeface="Segoe UI" panose="020B0502040204020203" pitchFamily="34" charset="0"/>
              <a:cs typeface="Segoe UI" panose="020B0502040204020203" pitchFamily="34" charset="0"/>
            </a:endParaRPr>
          </a:p>
          <a:p>
            <a:pPr marL="650240" indent="-539115" algn="just">
              <a:lnSpc>
                <a:spcPct val="100000"/>
              </a:lnSpc>
              <a:spcBef>
                <a:spcPts val="5"/>
              </a:spcBef>
              <a:buClr>
                <a:srgbClr val="D15A3D"/>
              </a:buClr>
              <a:buFont typeface="Wingdings"/>
              <a:buChar char=""/>
              <a:tabLst>
                <a:tab pos="650240" algn="l"/>
                <a:tab pos="650875" algn="l"/>
              </a:tabLst>
            </a:pPr>
            <a:r>
              <a:rPr lang="pt-BR" sz="1900" dirty="0">
                <a:latin typeface="Segoe UI" panose="020B0502040204020203" pitchFamily="34" charset="0"/>
                <a:cs typeface="Segoe UI" panose="020B0502040204020203" pitchFamily="34" charset="0"/>
              </a:rPr>
              <a:t>Vedação a edição de atos administrativos ou normas em contrariedade à lei</a:t>
            </a:r>
          </a:p>
        </p:txBody>
      </p:sp>
      <p:sp>
        <p:nvSpPr>
          <p:cNvPr id="7" name="Retângulo: Cantos Arredondados 6">
            <a:extLst>
              <a:ext uri="{FF2B5EF4-FFF2-40B4-BE49-F238E27FC236}">
                <a16:creationId xmlns:a16="http://schemas.microsoft.com/office/drawing/2014/main" id="{F87AC2C1-D797-48E2-9C22-44A9E5F6AE33}"/>
              </a:ext>
            </a:extLst>
          </p:cNvPr>
          <p:cNvSpPr/>
          <p:nvPr/>
        </p:nvSpPr>
        <p:spPr>
          <a:xfrm>
            <a:off x="510102" y="3861370"/>
            <a:ext cx="11503706" cy="24453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99800"/>
              </a:lnSpc>
            </a:pPr>
            <a:r>
              <a:rPr lang="pt-BR" sz="1900" b="1" spc="-5" dirty="0">
                <a:solidFill>
                  <a:schemeClr val="tx1"/>
                </a:solidFill>
                <a:latin typeface="Segoe UI" panose="020B0502040204020203" pitchFamily="34" charset="0"/>
                <a:cs typeface="Segoe UI" panose="020B0502040204020203" pitchFamily="34" charset="0"/>
              </a:rPr>
              <a:t>Lei Federal nº 4.717/1965:</a:t>
            </a:r>
          </a:p>
          <a:p>
            <a:pPr marL="12700" algn="just">
              <a:lnSpc>
                <a:spcPct val="100000"/>
              </a:lnSpc>
              <a:spcBef>
                <a:spcPts val="95"/>
              </a:spcBef>
            </a:pPr>
            <a:r>
              <a:rPr lang="pt-BR" sz="1900" i="1" spc="-5" dirty="0">
                <a:solidFill>
                  <a:schemeClr val="tx1"/>
                </a:solidFill>
                <a:latin typeface="Segoe UI" panose="020B0502040204020203" pitchFamily="34" charset="0"/>
                <a:cs typeface="Segoe UI" panose="020B0502040204020203" pitchFamily="34" charset="0"/>
              </a:rPr>
              <a:t>Art. </a:t>
            </a:r>
            <a:r>
              <a:rPr lang="pt-BR" sz="1900" i="1" spc="-10" dirty="0">
                <a:solidFill>
                  <a:schemeClr val="tx1"/>
                </a:solidFill>
                <a:latin typeface="Segoe UI" panose="020B0502040204020203" pitchFamily="34" charset="0"/>
                <a:cs typeface="Segoe UI" panose="020B0502040204020203" pitchFamily="34" charset="0"/>
              </a:rPr>
              <a:t>2º.</a:t>
            </a:r>
            <a:r>
              <a:rPr lang="pt-BR" sz="1900" i="1" spc="10"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a:t>
            </a:r>
            <a:endParaRPr lang="pt-BR" sz="19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900" i="1" spc="-10" dirty="0">
                <a:solidFill>
                  <a:schemeClr val="tx1"/>
                </a:solidFill>
                <a:latin typeface="Segoe UI" panose="020B0502040204020203" pitchFamily="34" charset="0"/>
                <a:cs typeface="Segoe UI" panose="020B0502040204020203" pitchFamily="34" charset="0"/>
              </a:rPr>
              <a:t>Parágrafo</a:t>
            </a:r>
            <a:r>
              <a:rPr lang="pt-BR" sz="1900" i="1" spc="330"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único:</a:t>
            </a:r>
            <a:r>
              <a:rPr lang="pt-BR" sz="1900" i="1" spc="325"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Para</a:t>
            </a:r>
            <a:r>
              <a:rPr lang="pt-BR" sz="1900" i="1" spc="315"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a</a:t>
            </a:r>
            <a:r>
              <a:rPr lang="pt-BR" sz="1900" i="1" spc="285"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conceituação</a:t>
            </a:r>
            <a:r>
              <a:rPr lang="pt-BR" sz="1900" i="1" spc="330"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dos</a:t>
            </a:r>
            <a:r>
              <a:rPr lang="pt-BR" sz="1900" i="1" spc="315"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casos</a:t>
            </a:r>
            <a:r>
              <a:rPr lang="pt-BR" sz="1900" i="1" spc="315"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de</a:t>
            </a:r>
            <a:r>
              <a:rPr lang="pt-BR" sz="1900" i="1" spc="315"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nulidade</a:t>
            </a:r>
            <a:r>
              <a:rPr lang="pt-BR" sz="1900" i="1" spc="325"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observar-se-ão</a:t>
            </a:r>
            <a:r>
              <a:rPr lang="pt-BR" sz="1900" i="1" spc="325" dirty="0">
                <a:solidFill>
                  <a:schemeClr val="tx1"/>
                </a:solidFill>
                <a:latin typeface="Segoe UI" panose="020B0502040204020203" pitchFamily="34" charset="0"/>
                <a:cs typeface="Segoe UI" panose="020B0502040204020203" pitchFamily="34" charset="0"/>
              </a:rPr>
              <a:t> </a:t>
            </a:r>
            <a:r>
              <a:rPr lang="pt-BR" sz="1900" i="1" spc="-10" dirty="0">
                <a:solidFill>
                  <a:schemeClr val="tx1"/>
                </a:solidFill>
                <a:latin typeface="Segoe UI" panose="020B0502040204020203" pitchFamily="34" charset="0"/>
                <a:cs typeface="Segoe UI" panose="020B0502040204020203" pitchFamily="34" charset="0"/>
              </a:rPr>
              <a:t>as</a:t>
            </a:r>
            <a:r>
              <a:rPr lang="pt-BR" sz="1900" i="1" spc="325"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seguintes</a:t>
            </a:r>
            <a:endParaRPr lang="pt-BR" sz="19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900" i="1" spc="-5" dirty="0">
                <a:solidFill>
                  <a:schemeClr val="tx1"/>
                </a:solidFill>
                <a:latin typeface="Segoe UI" panose="020B0502040204020203" pitchFamily="34" charset="0"/>
                <a:cs typeface="Segoe UI" panose="020B0502040204020203" pitchFamily="34" charset="0"/>
              </a:rPr>
              <a:t>normas:</a:t>
            </a:r>
            <a:endParaRPr lang="pt-BR" sz="1900" dirty="0">
              <a:solidFill>
                <a:schemeClr val="tx1"/>
              </a:solidFill>
              <a:latin typeface="Segoe UI" panose="020B0502040204020203" pitchFamily="34" charset="0"/>
              <a:cs typeface="Segoe UI" panose="020B0502040204020203" pitchFamily="34" charset="0"/>
            </a:endParaRPr>
          </a:p>
          <a:p>
            <a:pPr marL="12700" algn="just">
              <a:lnSpc>
                <a:spcPct val="100000"/>
              </a:lnSpc>
            </a:pPr>
            <a:r>
              <a:rPr lang="pt-BR" sz="1900" i="1" spc="-5" dirty="0">
                <a:solidFill>
                  <a:schemeClr val="tx1"/>
                </a:solidFill>
                <a:latin typeface="Segoe UI" panose="020B0502040204020203" pitchFamily="34" charset="0"/>
                <a:cs typeface="Segoe UI" panose="020B0502040204020203" pitchFamily="34" charset="0"/>
              </a:rPr>
              <a:t>(...)</a:t>
            </a:r>
            <a:endParaRPr lang="pt-BR" sz="1900" dirty="0">
              <a:solidFill>
                <a:schemeClr val="tx1"/>
              </a:solidFill>
              <a:latin typeface="Segoe UI" panose="020B0502040204020203" pitchFamily="34" charset="0"/>
              <a:cs typeface="Segoe UI" panose="020B0502040204020203" pitchFamily="34" charset="0"/>
            </a:endParaRPr>
          </a:p>
          <a:p>
            <a:pPr marL="12700" marR="6350" algn="just">
              <a:lnSpc>
                <a:spcPct val="100000"/>
              </a:lnSpc>
            </a:pPr>
            <a:r>
              <a:rPr lang="pt-BR" sz="1900" i="1" spc="-5" dirty="0">
                <a:solidFill>
                  <a:schemeClr val="tx1"/>
                </a:solidFill>
                <a:latin typeface="Segoe UI" panose="020B0502040204020203" pitchFamily="34" charset="0"/>
                <a:cs typeface="Segoe UI" panose="020B0502040204020203" pitchFamily="34" charset="0"/>
              </a:rPr>
              <a:t>c) A </a:t>
            </a:r>
            <a:r>
              <a:rPr lang="pt-BR" sz="1900" b="1" i="1" spc="-5" dirty="0">
                <a:solidFill>
                  <a:schemeClr val="tx1"/>
                </a:solidFill>
                <a:latin typeface="Segoe UI" panose="020B0502040204020203" pitchFamily="34" charset="0"/>
                <a:cs typeface="Segoe UI" panose="020B0502040204020203" pitchFamily="34" charset="0"/>
              </a:rPr>
              <a:t>ilegalidade </a:t>
            </a:r>
            <a:r>
              <a:rPr lang="pt-BR" sz="1900" i="1" spc="-10" dirty="0">
                <a:solidFill>
                  <a:schemeClr val="tx1"/>
                </a:solidFill>
                <a:latin typeface="Segoe UI" panose="020B0502040204020203" pitchFamily="34" charset="0"/>
                <a:cs typeface="Segoe UI" panose="020B0502040204020203" pitchFamily="34" charset="0"/>
              </a:rPr>
              <a:t>do </a:t>
            </a:r>
            <a:r>
              <a:rPr lang="pt-BR" sz="1900" i="1" spc="-5" dirty="0">
                <a:solidFill>
                  <a:schemeClr val="tx1"/>
                </a:solidFill>
                <a:latin typeface="Segoe UI" panose="020B0502040204020203" pitchFamily="34" charset="0"/>
                <a:cs typeface="Segoe UI" panose="020B0502040204020203" pitchFamily="34" charset="0"/>
              </a:rPr>
              <a:t>objeto ocorre </a:t>
            </a:r>
            <a:r>
              <a:rPr lang="pt-BR" sz="1900" i="1" spc="-10" dirty="0">
                <a:solidFill>
                  <a:schemeClr val="tx1"/>
                </a:solidFill>
                <a:latin typeface="Segoe UI" panose="020B0502040204020203" pitchFamily="34" charset="0"/>
                <a:cs typeface="Segoe UI" panose="020B0502040204020203" pitchFamily="34" charset="0"/>
              </a:rPr>
              <a:t>quando </a:t>
            </a:r>
            <a:r>
              <a:rPr lang="pt-BR" sz="1900" i="1" spc="-5" dirty="0">
                <a:solidFill>
                  <a:schemeClr val="tx1"/>
                </a:solidFill>
                <a:latin typeface="Segoe UI" panose="020B0502040204020203" pitchFamily="34" charset="0"/>
                <a:cs typeface="Segoe UI" panose="020B0502040204020203" pitchFamily="34" charset="0"/>
              </a:rPr>
              <a:t>o resultado </a:t>
            </a:r>
            <a:r>
              <a:rPr lang="pt-BR" sz="1900" i="1" spc="-10" dirty="0">
                <a:solidFill>
                  <a:schemeClr val="tx1"/>
                </a:solidFill>
                <a:latin typeface="Segoe UI" panose="020B0502040204020203" pitchFamily="34" charset="0"/>
                <a:cs typeface="Segoe UI" panose="020B0502040204020203" pitchFamily="34" charset="0"/>
              </a:rPr>
              <a:t>do ato importa em </a:t>
            </a:r>
            <a:r>
              <a:rPr lang="pt-BR" sz="1900" b="1" i="1" spc="-5" dirty="0">
                <a:solidFill>
                  <a:schemeClr val="tx1"/>
                </a:solidFill>
                <a:latin typeface="Segoe UI" panose="020B0502040204020203" pitchFamily="34" charset="0"/>
                <a:cs typeface="Segoe UI" panose="020B0502040204020203" pitchFamily="34" charset="0"/>
              </a:rPr>
              <a:t>violação </a:t>
            </a:r>
            <a:r>
              <a:rPr lang="pt-BR" sz="1900" b="1" i="1" spc="-10" dirty="0">
                <a:solidFill>
                  <a:schemeClr val="tx1"/>
                </a:solidFill>
                <a:latin typeface="Segoe UI" panose="020B0502040204020203" pitchFamily="34" charset="0"/>
                <a:cs typeface="Segoe UI" panose="020B0502040204020203" pitchFamily="34" charset="0"/>
              </a:rPr>
              <a:t>de </a:t>
            </a:r>
            <a:r>
              <a:rPr lang="pt-BR" sz="1900" b="1" i="1" spc="-5" dirty="0">
                <a:solidFill>
                  <a:schemeClr val="tx1"/>
                </a:solidFill>
                <a:latin typeface="Segoe UI" panose="020B0502040204020203" pitchFamily="34" charset="0"/>
                <a:cs typeface="Segoe UI" panose="020B0502040204020203" pitchFamily="34" charset="0"/>
              </a:rPr>
              <a:t>lei</a:t>
            </a:r>
            <a:r>
              <a:rPr lang="pt-BR" sz="1900" i="1" spc="-5" dirty="0">
                <a:solidFill>
                  <a:schemeClr val="tx1"/>
                </a:solidFill>
                <a:latin typeface="Segoe UI" panose="020B0502040204020203" pitchFamily="34" charset="0"/>
                <a:cs typeface="Segoe UI" panose="020B0502040204020203" pitchFamily="34" charset="0"/>
              </a:rPr>
              <a:t>,  </a:t>
            </a:r>
            <a:r>
              <a:rPr lang="pt-BR" sz="1900" b="1" i="1" spc="-10" dirty="0">
                <a:solidFill>
                  <a:schemeClr val="tx1"/>
                </a:solidFill>
                <a:latin typeface="Segoe UI" panose="020B0502040204020203" pitchFamily="34" charset="0"/>
                <a:cs typeface="Segoe UI" panose="020B0502040204020203" pitchFamily="34" charset="0"/>
              </a:rPr>
              <a:t>regulamento </a:t>
            </a:r>
            <a:r>
              <a:rPr lang="pt-BR" sz="1900" i="1" spc="-5" dirty="0">
                <a:solidFill>
                  <a:schemeClr val="tx1"/>
                </a:solidFill>
                <a:latin typeface="Segoe UI" panose="020B0502040204020203" pitchFamily="34" charset="0"/>
                <a:cs typeface="Segoe UI" panose="020B0502040204020203" pitchFamily="34" charset="0"/>
              </a:rPr>
              <a:t>ou </a:t>
            </a:r>
            <a:r>
              <a:rPr lang="pt-BR" sz="1900" b="1" i="1" spc="-10" dirty="0">
                <a:solidFill>
                  <a:schemeClr val="tx1"/>
                </a:solidFill>
                <a:latin typeface="Segoe UI" panose="020B0502040204020203" pitchFamily="34" charset="0"/>
                <a:cs typeface="Segoe UI" panose="020B0502040204020203" pitchFamily="34" charset="0"/>
              </a:rPr>
              <a:t>outro </a:t>
            </a:r>
            <a:r>
              <a:rPr lang="pt-BR" sz="1900" b="1" i="1" spc="-5" dirty="0">
                <a:solidFill>
                  <a:schemeClr val="tx1"/>
                </a:solidFill>
                <a:latin typeface="Segoe UI" panose="020B0502040204020203" pitchFamily="34" charset="0"/>
                <a:cs typeface="Segoe UI" panose="020B0502040204020203" pitchFamily="34" charset="0"/>
              </a:rPr>
              <a:t>ato </a:t>
            </a:r>
            <a:r>
              <a:rPr lang="pt-BR" sz="1900" b="1" i="1" spc="-10" dirty="0">
                <a:solidFill>
                  <a:schemeClr val="tx1"/>
                </a:solidFill>
                <a:latin typeface="Segoe UI" panose="020B0502040204020203" pitchFamily="34" charset="0"/>
                <a:cs typeface="Segoe UI" panose="020B0502040204020203" pitchFamily="34" charset="0"/>
              </a:rPr>
              <a:t>normativo</a:t>
            </a:r>
            <a:r>
              <a:rPr lang="pt-BR" sz="1900" i="1" spc="-10" dirty="0">
                <a:solidFill>
                  <a:schemeClr val="tx1"/>
                </a:solidFill>
                <a:latin typeface="Segoe UI" panose="020B0502040204020203" pitchFamily="34" charset="0"/>
                <a:cs typeface="Segoe UI" panose="020B0502040204020203" pitchFamily="34" charset="0"/>
              </a:rPr>
              <a:t>. </a:t>
            </a:r>
            <a:r>
              <a:rPr lang="pt-BR" sz="1900" i="1" spc="-5" dirty="0">
                <a:solidFill>
                  <a:schemeClr val="tx1"/>
                </a:solidFill>
                <a:latin typeface="Segoe UI" panose="020B0502040204020203" pitchFamily="34" charset="0"/>
                <a:cs typeface="Segoe UI" panose="020B0502040204020203" pitchFamily="34" charset="0"/>
              </a:rPr>
              <a:t>(...)”</a:t>
            </a:r>
            <a:endParaRPr lang="pt-BR" sz="1900" spc="-5" dirty="0">
              <a:solidFill>
                <a:schemeClr val="tx1"/>
              </a:solidFill>
              <a:latin typeface="Segoe UI" panose="020B0502040204020203" pitchFamily="34" charset="0"/>
              <a:cs typeface="Segoe UI" panose="020B0502040204020203" pitchFamily="34" charset="0"/>
            </a:endParaRPr>
          </a:p>
        </p:txBody>
      </p:sp>
      <p:sp>
        <p:nvSpPr>
          <p:cNvPr id="8" name="object 69">
            <a:extLst>
              <a:ext uri="{FF2B5EF4-FFF2-40B4-BE49-F238E27FC236}">
                <a16:creationId xmlns:a16="http://schemas.microsoft.com/office/drawing/2014/main" id="{DE537A78-F5BB-48EB-80F6-A6508C69AB09}"/>
              </a:ext>
            </a:extLst>
          </p:cNvPr>
          <p:cNvSpPr txBox="1"/>
          <p:nvPr/>
        </p:nvSpPr>
        <p:spPr>
          <a:xfrm>
            <a:off x="598119" y="6455460"/>
            <a:ext cx="3859529" cy="244939"/>
          </a:xfrm>
          <a:prstGeom prst="rect">
            <a:avLst/>
          </a:prstGeom>
        </p:spPr>
        <p:txBody>
          <a:bodyPr vert="horz" wrap="square" lIns="0" tIns="13970" rIns="0" bIns="0" rtlCol="0">
            <a:spAutoFit/>
          </a:bodyPr>
          <a:lstStyle/>
          <a:p>
            <a:pPr marL="12700">
              <a:lnSpc>
                <a:spcPct val="100000"/>
              </a:lnSpc>
              <a:spcBef>
                <a:spcPts val="110"/>
              </a:spcBef>
            </a:pPr>
            <a:r>
              <a:rPr sz="1500" spc="-10" dirty="0">
                <a:latin typeface="Segoe UI" panose="020B0502040204020203" pitchFamily="34" charset="0"/>
                <a:cs typeface="Segoe UI" panose="020B0502040204020203" pitchFamily="34" charset="0"/>
              </a:rPr>
              <a:t>Fonte: </a:t>
            </a:r>
            <a:r>
              <a:rPr sz="1500" dirty="0">
                <a:latin typeface="Segoe UI" panose="020B0502040204020203" pitchFamily="34" charset="0"/>
                <a:cs typeface="Segoe UI" panose="020B0502040204020203" pitchFamily="34" charset="0"/>
              </a:rPr>
              <a:t>MEDAUAR, </a:t>
            </a:r>
            <a:r>
              <a:rPr sz="1500" spc="0" dirty="0">
                <a:latin typeface="Segoe UI" panose="020B0502040204020203" pitchFamily="34" charset="0"/>
                <a:cs typeface="Segoe UI" panose="020B0502040204020203" pitchFamily="34" charset="0"/>
              </a:rPr>
              <a:t>2015, </a:t>
            </a:r>
            <a:r>
              <a:rPr sz="1500" spc="-5" dirty="0">
                <a:latin typeface="Segoe UI" panose="020B0502040204020203" pitchFamily="34" charset="0"/>
                <a:cs typeface="Segoe UI" panose="020B0502040204020203" pitchFamily="34" charset="0"/>
              </a:rPr>
              <a:t>pp.</a:t>
            </a:r>
            <a:r>
              <a:rPr sz="1500" spc="-105" dirty="0">
                <a:latin typeface="Segoe UI" panose="020B0502040204020203" pitchFamily="34" charset="0"/>
                <a:cs typeface="Segoe UI" panose="020B0502040204020203" pitchFamily="34" charset="0"/>
              </a:rPr>
              <a:t> </a:t>
            </a:r>
            <a:r>
              <a:rPr sz="1500" dirty="0">
                <a:latin typeface="Segoe UI" panose="020B0502040204020203" pitchFamily="34" charset="0"/>
                <a:cs typeface="Segoe UI" panose="020B0502040204020203" pitchFamily="34" charset="0"/>
              </a:rPr>
              <a:t>149-150</a:t>
            </a:r>
          </a:p>
        </p:txBody>
      </p:sp>
    </p:spTree>
    <p:extLst>
      <p:ext uri="{BB962C8B-B14F-4D97-AF65-F5344CB8AC3E}">
        <p14:creationId xmlns:p14="http://schemas.microsoft.com/office/powerpoint/2010/main" val="429289286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2768</Words>
  <Application>Microsoft Office PowerPoint</Application>
  <PresentationFormat>Widescreen</PresentationFormat>
  <Paragraphs>303</Paragraphs>
  <Slides>21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21</vt:i4>
      </vt:variant>
    </vt:vector>
  </HeadingPairs>
  <TitlesOfParts>
    <vt:vector size="30" baseType="lpstr">
      <vt:lpstr>Arial</vt:lpstr>
      <vt:lpstr>Calibri</vt:lpstr>
      <vt:lpstr>Calibri Light</vt:lpstr>
      <vt:lpstr>Segoe UI</vt:lpstr>
      <vt:lpstr>Segoe UI Semibold</vt:lpstr>
      <vt:lpstr>Times New Roman</vt:lpstr>
      <vt:lpstr>Verdana</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82</cp:revision>
  <dcterms:created xsi:type="dcterms:W3CDTF">2018-02-06T23:33:08Z</dcterms:created>
  <dcterms:modified xsi:type="dcterms:W3CDTF">2018-02-27T19:35:50Z</dcterms:modified>
</cp:coreProperties>
</file>