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2_645F2B43.xml" ContentType="application/vnd.ms-powerpoint.comments+xml"/>
  <Override PartName="/ppt/comments/modernComment_10A_8A489727.xml" ContentType="application/vnd.ms-powerpoint.comments+xml"/>
  <Override PartName="/ppt/comments/modernComment_106_CF661DA.xml" ContentType="application/vnd.ms-powerpoint.comments+xml"/>
  <Override PartName="/ppt/comments/modernComment_10B_D3C68081.xml" ContentType="application/vnd.ms-powerpoint.comments+xml"/>
  <Override PartName="/ppt/comments/modernComment_10C_9826CA99.xml" ContentType="application/vnd.ms-powerpoint.comments+xml"/>
  <Override PartName="/ppt/comments/modernComment_10D_8D1F21F1.xml" ContentType="application/vnd.ms-powerpoint.comments+xml"/>
  <Override PartName="/ppt/comments/modernComment_10E_CA1A4D5E.xml" ContentType="application/vnd.ms-powerpoint.comments+xml"/>
  <Override PartName="/ppt/comments/modernComment_10F_9BEE08D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9" r:id="rId5"/>
    <p:sldId id="262" r:id="rId6"/>
    <p:sldId id="267" r:id="rId7"/>
    <p:sldId id="273" r:id="rId8"/>
    <p:sldId id="264" r:id="rId9"/>
    <p:sldId id="268" r:id="rId10"/>
    <p:sldId id="269" r:id="rId11"/>
    <p:sldId id="270" r:id="rId12"/>
    <p:sldId id="272" r:id="rId13"/>
    <p:sldId id="271" r:id="rId14"/>
    <p:sldId id="274"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9B05D9-296E-D8E8-E453-CD6C3C7FEEA9}" name="Marta Pacheco Pinto" initials="MP" userId="S::mpinto6@office365.ulisboa.pt::3e12a43e-d4c3-4537-89ec-76b6c2312b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00" autoAdjust="0"/>
    <p:restoredTop sz="94660"/>
  </p:normalViewPr>
  <p:slideViewPr>
    <p:cSldViewPr snapToGrid="0">
      <p:cViewPr varScale="1">
        <p:scale>
          <a:sx n="76" d="100"/>
          <a:sy n="76" d="100"/>
        </p:scale>
        <p:origin x="1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2_645F2B43.xml><?xml version="1.0" encoding="utf-8"?>
<p188:cmLst xmlns:a="http://schemas.openxmlformats.org/drawingml/2006/main" xmlns:r="http://schemas.openxmlformats.org/officeDocument/2006/relationships" xmlns:p188="http://schemas.microsoft.com/office/powerpoint/2018/8/main">
  <p188:cm id="{7915825B-865A-F940-8F85-1E91097CA6D8}" authorId="{9D9B05D9-296E-D8E8-E453-CD6C3C7FEEA9}" created="2023-07-18T10:31:30.861">
    <pc:sldMkLst xmlns:pc="http://schemas.microsoft.com/office/powerpoint/2013/main/command">
      <pc:docMk/>
      <pc:sldMk cId="1683958595" sldId="258"/>
    </pc:sldMkLst>
    <p188:txBody>
      <a:bodyPr/>
      <a:lstStyle/>
      <a:p>
        <a:r>
          <a:rPr lang="pt-PT"/>
          <a:t>Línguas, Literaturas e Culturas
+
Estudos Portugueses
+ 
Estudos Clássicos
(Estás a confundir nome de área com o da licenciatura, mas há mais licenciaturas em letras na FLUL)
https://www.letras.ulisboa.pt/pt/ensino/licenciaturas/cursos#l%C3%ADnguas-literaturas-e-culturas  </a:t>
        </a:r>
      </a:p>
    </p188:txBody>
  </p188:cm>
</p188:cmLst>
</file>

<file path=ppt/comments/modernComment_106_CF661DA.xml><?xml version="1.0" encoding="utf-8"?>
<p188:cmLst xmlns:a="http://schemas.openxmlformats.org/drawingml/2006/main" xmlns:r="http://schemas.openxmlformats.org/officeDocument/2006/relationships" xmlns:p188="http://schemas.microsoft.com/office/powerpoint/2018/8/main">
  <p188:cm id="{5EF43412-408C-F14B-B9A7-88DF5156E4BE}" authorId="{9D9B05D9-296E-D8E8-E453-CD6C3C7FEEA9}" created="2023-07-18T10:36:56.031">
    <ac:txMkLst xmlns:ac="http://schemas.microsoft.com/office/drawing/2013/main/command">
      <pc:docMk xmlns:pc="http://schemas.microsoft.com/office/powerpoint/2013/main/command"/>
      <pc:sldMk xmlns:pc="http://schemas.microsoft.com/office/powerpoint/2013/main/command" cId="217473498" sldId="262"/>
      <ac:spMk id="2" creationId="{AE50792B-6656-4424-B02C-F2844CA23CFB}"/>
      <ac:txMk cp="37" len="3">
        <ac:context len="41" hash="3880815213"/>
      </ac:txMk>
    </ac:txMkLst>
    <p188:pos x="9305925" y="877888"/>
    <p188:txBody>
      <a:bodyPr/>
      <a:lstStyle/>
      <a:p>
        <a:r>
          <a:rPr lang="pt-PT"/>
          <a:t>LLC?</a:t>
        </a:r>
      </a:p>
    </p188:txBody>
  </p188:cm>
  <p188:cm id="{C705D992-6A75-D14C-98DD-D611ACC76015}" authorId="{9D9B05D9-296E-D8E8-E453-CD6C3C7FEEA9}" created="2023-07-18T10:37:12.640">
    <ac:txMkLst xmlns:ac="http://schemas.microsoft.com/office/drawing/2013/main/command">
      <pc:docMk xmlns:pc="http://schemas.microsoft.com/office/powerpoint/2013/main/command"/>
      <pc:sldMk xmlns:pc="http://schemas.microsoft.com/office/powerpoint/2013/main/command" cId="217473498" sldId="262"/>
      <ac:spMk id="3" creationId="{97418C75-16DA-4307-9A4E-5F706911C7DB}"/>
      <ac:txMk cp="0" len="38">
        <ac:context len="320" hash="1633306246"/>
      </ac:txMk>
    </ac:txMkLst>
    <p188:pos x="4719638" y="560388"/>
    <p188:txBody>
      <a:bodyPr/>
      <a:lstStyle/>
      <a:p>
        <a:r>
          <a:rPr lang="pt-PT"/>
          <a:t>LLC
Línguas, Literaturas e Culturas</a:t>
        </a:r>
      </a:p>
    </p188:txBody>
  </p188:cm>
  <p188:cm id="{6C40F623-9A6D-D04F-9920-B4D9D004CC69}" authorId="{9D9B05D9-296E-D8E8-E453-CD6C3C7FEEA9}" created="2023-07-18T10:59:34.504">
    <ac:txMkLst xmlns:ac="http://schemas.microsoft.com/office/drawing/2013/main/command">
      <pc:docMk xmlns:pc="http://schemas.microsoft.com/office/powerpoint/2013/main/command"/>
      <pc:sldMk xmlns:pc="http://schemas.microsoft.com/office/powerpoint/2013/main/command" cId="217473498" sldId="262"/>
      <ac:spMk id="3" creationId="{97418C75-16DA-4307-9A4E-5F706911C7DB}"/>
      <ac:txMk cp="48" len="270">
        <ac:context len="320" hash="1633306246"/>
      </ac:txMk>
    </ac:txMkLst>
    <p188:pos x="10406063" y="946150"/>
    <p188:txBody>
      <a:bodyPr/>
      <a:lstStyle/>
      <a:p>
        <a:r>
          <a:rPr lang="pt-PT"/>
          <a:t>As LLC estão organizadas por major e minor
https://www.letras.ulisboa.pt/pt/ensino/licenciaturas/cursos#l%C3%ADnguas-literaturas-e-culturas</a:t>
        </a:r>
      </a:p>
    </p188:txBody>
  </p188:cm>
</p188:cmLst>
</file>

<file path=ppt/comments/modernComment_10A_8A489727.xml><?xml version="1.0" encoding="utf-8"?>
<p188:cmLst xmlns:a="http://schemas.openxmlformats.org/drawingml/2006/main" xmlns:r="http://schemas.openxmlformats.org/officeDocument/2006/relationships" xmlns:p188="http://schemas.microsoft.com/office/powerpoint/2018/8/main">
  <p188:cm id="{94595449-B7AC-46BE-9091-735747001CE1}" authorId="{9D9B05D9-296E-D8E8-E453-CD6C3C7FEEA9}" created="2023-07-18T11:09:16.378">
    <ac:deMkLst xmlns:ac="http://schemas.microsoft.com/office/drawing/2013/main/command">
      <pc:docMk xmlns:pc="http://schemas.microsoft.com/office/powerpoint/2013/main/command"/>
      <pc:sldMk xmlns:pc="http://schemas.microsoft.com/office/powerpoint/2013/main/command" cId="2320013095" sldId="266"/>
      <ac:spMk id="2" creationId="{16E448B8-823A-43C7-AC46-FF172E2A39D9}"/>
    </ac:deMkLst>
    <p188:txBody>
      <a:bodyPr/>
      <a:lstStyle/>
      <a:p>
        <a:r>
          <a:rPr lang="pt-PT"/>
          <a:t>Colocaria este slide no início da apresentação, antes de apresentar o plano curricular das licenciaturas </a:t>
        </a:r>
      </a:p>
    </p188:txBody>
  </p188:cm>
  <p188:cm id="{D2A18960-B715-438A-BE66-26C74B0285F9}" authorId="{9D9B05D9-296E-D8E8-E453-CD6C3C7FEEA9}" created="2023-07-18T11:09:38.511">
    <ac:txMkLst xmlns:ac="http://schemas.microsoft.com/office/drawing/2013/main/command">
      <pc:docMk xmlns:pc="http://schemas.microsoft.com/office/powerpoint/2013/main/command"/>
      <pc:sldMk xmlns:pc="http://schemas.microsoft.com/office/powerpoint/2013/main/command" cId="2320013095" sldId="266"/>
      <ac:spMk id="3" creationId="{391A3D65-37FD-4884-9CF2-E4CE7BEAC847}"/>
      <ac:txMk cp="56" len="19">
        <ac:context len="210" hash="2187691030"/>
      </ac:txMk>
    </ac:txMkLst>
    <p188:pos x="8677275" y="1046163"/>
    <p188:txBody>
      <a:bodyPr/>
      <a:lstStyle/>
      <a:p>
        <a:r>
          <a:rPr lang="pt-PT"/>
          <a:t>O Mestrado em Ensino já não existe na FLUL</a:t>
        </a:r>
      </a:p>
    </p188:txBody>
  </p188:cm>
</p188:cmLst>
</file>

<file path=ppt/comments/modernComment_10B_D3C68081.xml><?xml version="1.0" encoding="utf-8"?>
<p188:cmLst xmlns:a="http://schemas.openxmlformats.org/drawingml/2006/main" xmlns:r="http://schemas.openxmlformats.org/officeDocument/2006/relationships" xmlns:p188="http://schemas.microsoft.com/office/powerpoint/2018/8/main">
  <p188:cm id="{A370B7DD-70B5-404C-936B-63F284850F1C}" authorId="{9D9B05D9-296E-D8E8-E453-CD6C3C7FEEA9}" created="2023-07-18T10:59:55.226">
    <ac:txMkLst xmlns:ac="http://schemas.microsoft.com/office/drawing/2013/main/command">
      <pc:docMk xmlns:pc="http://schemas.microsoft.com/office/powerpoint/2013/main/command"/>
      <pc:sldMk xmlns:pc="http://schemas.microsoft.com/office/powerpoint/2013/main/command" cId="3553001601" sldId="267"/>
      <ac:spMk id="2" creationId="{9899836B-E9A8-4257-B3AC-B62D6A3A9783}"/>
      <ac:txMk cp="41" len="3">
        <ac:context len="46" hash="622688425"/>
      </ac:txMk>
    </ac:txMkLst>
    <p188:pos x="7334250" y="763587"/>
    <p188:txBody>
      <a:bodyPr/>
      <a:lstStyle/>
      <a:p>
        <a:r>
          <a:rPr lang="pt-PT"/>
          <a:t>LLC</a:t>
        </a:r>
      </a:p>
    </p188:txBody>
  </p188:cm>
  <p188:cm id="{0E35E997-C2BC-9145-BE76-B13D894D4011}" authorId="{9D9B05D9-296E-D8E8-E453-CD6C3C7FEEA9}" created="2023-07-18T11:01:57.880">
    <ac:deMkLst xmlns:ac="http://schemas.microsoft.com/office/drawing/2013/main/command">
      <pc:docMk xmlns:pc="http://schemas.microsoft.com/office/powerpoint/2013/main/command"/>
      <pc:sldMk xmlns:pc="http://schemas.microsoft.com/office/powerpoint/2013/main/command" cId="3553001601" sldId="267"/>
      <ac:spMk id="3" creationId="{46F289A6-9786-46A6-BA44-29297BC1CF28}"/>
    </ac:deMkLst>
    <p188:txBody>
      <a:bodyPr/>
      <a:lstStyle/>
      <a:p>
        <a:r>
          <a:rPr lang="pt-PT"/>
          <a:t>?
https://www.letras.ulisboa.pt/pt/ensino/licenciaturas-1-ciclo/1631-licenciatura-em-linguas-literaturas-e-culturas-majors-e-minors
Major em Estudos Alemães
Major em Estudos Espanhóis
Major em Estudos Franceses
Major em Estudos Ingleses
Major em Estudos Italianos
Major em Estudos Norte-Americanos
Major em Línguas Modernas
Minor em Arqueologia
Minor em Artes do Espectáculo
Minor em Artes e Culturas Comparadas
Minor em Ciências do Património
Minor em Comunicação e Cultura
Minor em Culturas Africanas e Diálogos Interculturais
Minor em Edição
Minor em Estudos Alemães
Minor em Estudos Asiáticos
Minor em Estudos Brasileiros
Minor em Estudos Clássicos
Minor em Estudos Eslavos
Minor em Estudos Espanhóis
Minor em Estudos Filosóficos
Minor em Estudos Franceses
Minor em Estudos Ingleses
Minor em Estudos Italianos
Minor em Estudos Literários
Minor em Estudos Norte-Americanos
Minor em Estudos Portugueses
Minor em História
Minor em História de África
Minor em Língua e Linguística Espanholas
Minor em Língua e Linguística Francesas
Minor em Língua e Linguística Inglesas
Minor em Língua Portuguesa
Minor em Literaturas e Culturas Africanas
Minor em Tradução
 </a:t>
        </a:r>
      </a:p>
    </p188:txBody>
  </p188:cm>
  <p188:cm id="{10A93BB1-FAF6-9D44-A1E3-DD140298F495}" authorId="{9D9B05D9-296E-D8E8-E453-CD6C3C7FEEA9}" created="2023-07-18T11:02:30.279">
    <ac:deMkLst xmlns:ac="http://schemas.microsoft.com/office/drawing/2013/main/command">
      <pc:docMk xmlns:pc="http://schemas.microsoft.com/office/powerpoint/2013/main/command"/>
      <pc:sldMk xmlns:pc="http://schemas.microsoft.com/office/powerpoint/2013/main/command" cId="3553001601" sldId="267"/>
      <ac:spMk id="2" creationId="{9899836B-E9A8-4257-B3AC-B62D6A3A9783}"/>
    </ac:deMkLst>
    <p188:txBody>
      <a:bodyPr/>
      <a:lstStyle/>
      <a:p>
        <a:r>
          <a:rPr lang="pt-PT"/>
          <a:t>Por ênfase maior queres dizer major?</a:t>
        </a:r>
      </a:p>
    </p188:txBody>
  </p188:cm>
</p188:cmLst>
</file>

<file path=ppt/comments/modernComment_10C_9826CA99.xml><?xml version="1.0" encoding="utf-8"?>
<p188:cmLst xmlns:a="http://schemas.openxmlformats.org/drawingml/2006/main" xmlns:r="http://schemas.openxmlformats.org/officeDocument/2006/relationships" xmlns:p188="http://schemas.microsoft.com/office/powerpoint/2018/8/main">
  <p188:cm id="{0F3F4D37-2682-B443-9300-4B1643DDB6B2}" authorId="{9D9B05D9-296E-D8E8-E453-CD6C3C7FEEA9}" created="2023-07-18T11:11:37.566">
    <ac:deMkLst xmlns:ac="http://schemas.microsoft.com/office/drawing/2013/main/command">
      <pc:docMk xmlns:pc="http://schemas.microsoft.com/office/powerpoint/2013/main/command"/>
      <pc:sldMk xmlns:pc="http://schemas.microsoft.com/office/powerpoint/2013/main/command" cId="2552679065" sldId="268"/>
      <ac:spMk id="3" creationId="{645FC763-BE0E-467E-AE38-CC68FBBC4036}"/>
    </ac:deMkLst>
    <p188:txBody>
      <a:bodyPr/>
      <a:lstStyle/>
      <a:p>
        <a:r>
          <a:rPr lang="pt-PT"/>
          <a:t>O elenco de minoro não caberia no slide:
https://www.letras.ulisboa.pt/pt/ensino/licenciaturas/cursos#estudos-gerais-a-licenciatura-da-ulisboa</a:t>
        </a:r>
      </a:p>
    </p188:txBody>
  </p188:cm>
</p188:cmLst>
</file>

<file path=ppt/comments/modernComment_10D_8D1F21F1.xml><?xml version="1.0" encoding="utf-8"?>
<p188:cmLst xmlns:a="http://schemas.openxmlformats.org/drawingml/2006/main" xmlns:r="http://schemas.openxmlformats.org/officeDocument/2006/relationships" xmlns:p188="http://schemas.microsoft.com/office/powerpoint/2018/8/main">
  <p188:cm id="{1B3B6FAF-EF97-0741-B17E-05383AA440B1}" authorId="{9D9B05D9-296E-D8E8-E453-CD6C3C7FEEA9}" created="2023-07-18T11:12:22.875">
    <ac:txMkLst xmlns:ac="http://schemas.microsoft.com/office/drawing/2013/main/command">
      <pc:docMk xmlns:pc="http://schemas.microsoft.com/office/powerpoint/2013/main/command"/>
      <pc:sldMk xmlns:pc="http://schemas.microsoft.com/office/powerpoint/2013/main/command" cId="2367627761" sldId="269"/>
      <ac:spMk id="3" creationId="{2E40DE78-CE8D-44D6-880D-E1C46B943075}"/>
      <ac:txMk cp="57">
        <ac:context len="314" hash="1052304427"/>
      </ac:txMk>
    </ac:txMkLst>
    <p188:pos x="1476375" y="1360488"/>
    <p188:txBody>
      <a:bodyPr/>
      <a:lstStyle/>
      <a:p>
        <a:r>
          <a:rPr lang="pt-PT"/>
          <a:t>Não obstante haver um percurso recomendado,</a:t>
        </a:r>
      </a:p>
    </p188:txBody>
  </p188:cm>
  <p188:cm id="{F3EECAF2-236E-2744-BA3E-EF70F5FFC4EE}" authorId="{9D9B05D9-296E-D8E8-E453-CD6C3C7FEEA9}" created="2023-07-18T11:12:54.242">
    <ac:txMkLst xmlns:ac="http://schemas.microsoft.com/office/drawing/2013/main/command">
      <pc:docMk xmlns:pc="http://schemas.microsoft.com/office/powerpoint/2013/main/command"/>
      <pc:sldMk xmlns:pc="http://schemas.microsoft.com/office/powerpoint/2013/main/command" cId="2367627761" sldId="269"/>
      <ac:spMk id="3" creationId="{2E40DE78-CE8D-44D6-880D-E1C46B943075}"/>
      <ac:txMk cp="233">
        <ac:context len="314" hash="1052304427"/>
      </ac:txMk>
    </ac:txMkLst>
    <p188:pos x="2719388" y="2517775"/>
    <p188:txBody>
      <a:bodyPr/>
      <a:lstStyle/>
      <a:p>
        <a:r>
          <a:rPr lang="pt-PT"/>
          <a:t>Não podem escolher o que não vai abrir. Podem ter intenção de frequentar uma UC que pode não vir a abrir</a:t>
        </a:r>
      </a:p>
    </p188:txBody>
  </p188:cm>
  <p188:cm id="{3FC9F73B-4D03-1846-839A-1CEF01370E67}" authorId="{9D9B05D9-296E-D8E8-E453-CD6C3C7FEEA9}" created="2023-07-18T11:13:19.829">
    <ac:txMkLst xmlns:ac="http://schemas.microsoft.com/office/drawing/2013/main/command">
      <pc:docMk xmlns:pc="http://schemas.microsoft.com/office/powerpoint/2013/main/command"/>
      <pc:sldMk xmlns:pc="http://schemas.microsoft.com/office/powerpoint/2013/main/command" cId="2367627761" sldId="269"/>
      <ac:spMk id="3" creationId="{2E40DE78-CE8D-44D6-880D-E1C46B943075}"/>
      <ac:txMk cp="313">
        <ac:context len="314" hash="1052304427"/>
      </ac:txMk>
    </ac:txMkLst>
    <p188:pos x="10063163" y="3332163"/>
    <p188:txBody>
      <a:bodyPr/>
      <a:lstStyle/>
      <a:p>
        <a:r>
          <a:rPr lang="pt-PT"/>
          <a:t>?????
Onde foste buscar isto?</a:t>
        </a:r>
      </a:p>
    </p188:txBody>
  </p188:cm>
</p188:cmLst>
</file>

<file path=ppt/comments/modernComment_10E_CA1A4D5E.xml><?xml version="1.0" encoding="utf-8"?>
<p188:cmLst xmlns:a="http://schemas.openxmlformats.org/drawingml/2006/main" xmlns:r="http://schemas.openxmlformats.org/officeDocument/2006/relationships" xmlns:p188="http://schemas.microsoft.com/office/powerpoint/2018/8/main">
  <p188:cm id="{60B0FBE0-1F9F-B14D-87F8-7FD0706761CA}" authorId="{9D9B05D9-296E-D8E8-E453-CD6C3C7FEEA9}" created="2023-07-18T11:14:22.503">
    <ac:txMkLst xmlns:ac="http://schemas.microsoft.com/office/drawing/2013/main/command">
      <pc:docMk xmlns:pc="http://schemas.microsoft.com/office/powerpoint/2013/main/command"/>
      <pc:sldMk xmlns:pc="http://schemas.microsoft.com/office/powerpoint/2013/main/command" cId="3390721374" sldId="270"/>
      <ac:spMk id="3" creationId="{6B3EE617-A136-4F46-9F86-0A39F8139F30}"/>
      <ac:txMk cp="150">
        <ac:context len="415" hash="1492805635"/>
      </ac:txMk>
    </ac:txMkLst>
    <p188:pos x="8877300" y="1960563"/>
    <p188:txBody>
      <a:bodyPr/>
      <a:lstStyle/>
      <a:p>
        <a:r>
          <a:rPr lang="pt-PT"/>
          <a:t>Também agora são, mas são encarados como complemento à licenciatura (que passou de 4 para 3 anos)</a:t>
        </a:r>
      </a:p>
    </p188:txBody>
  </p188:cm>
</p188:cmLst>
</file>

<file path=ppt/comments/modernComment_10F_9BEE08DA.xml><?xml version="1.0" encoding="utf-8"?>
<p188:cmLst xmlns:a="http://schemas.openxmlformats.org/drawingml/2006/main" xmlns:r="http://schemas.openxmlformats.org/officeDocument/2006/relationships" xmlns:p188="http://schemas.microsoft.com/office/powerpoint/2018/8/main">
  <p188:cm id="{096F90F6-3096-9F42-8760-9FC68BA8AF30}" authorId="{9D9B05D9-296E-D8E8-E453-CD6C3C7FEEA9}" created="2023-07-18T11:16:40.502">
    <ac:txMkLst xmlns:ac="http://schemas.microsoft.com/office/drawing/2013/main/command">
      <pc:docMk xmlns:pc="http://schemas.microsoft.com/office/powerpoint/2013/main/command"/>
      <pc:sldMk xmlns:pc="http://schemas.microsoft.com/office/powerpoint/2013/main/command" cId="2616068314" sldId="271"/>
      <ac:spMk id="3" creationId="{4420C7B2-916B-402B-9EB2-DD5D60733E8F}"/>
      <ac:txMk cp="440" len="42">
        <ac:context len="485" hash="1312608256"/>
      </ac:txMk>
    </ac:txMkLst>
    <p188:pos x="9805988" y="3432175"/>
    <p188:txBody>
      <a:bodyPr/>
      <a:lstStyle/>
      <a:p>
        <a:r>
          <a:rPr lang="pt-PT"/>
          <a:t>O salário é proporcional ao número de horas lecionadas</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889DC2-CEC6-4BE3-982C-4D09F5F56155}"/>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9C7ABC6-7982-4E97-8007-6BB9C386D7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14E9F79-9CB0-45EE-96A8-B762C220887E}"/>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66C1A5CC-7F99-4801-9550-27B6CABF64C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0766032-D861-4458-AC41-D9F5CA98CB36}"/>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272374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02C58-CCBB-4566-AAA4-763A3ED41BF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5BCA62E-0C10-4E59-8498-9071EE5F8BFF}"/>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E094A5C-6417-4A0C-B5AB-C1464B794449}"/>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1A57B894-7C51-41E6-ACE7-35F50A26CA7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AB7494D-9A6E-44BF-9DE4-751EA7B8FED7}"/>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78319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344A700-13DF-44F7-B3F7-94F53FE652F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71137AC9-1A22-4FF9-8EE0-E2018ACDBD9D}"/>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CFF0631-66B7-4ED2-88E6-23423D76F852}"/>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CAB0E754-F02A-44E8-A072-3B8D0E15198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82B59A2-6281-4B04-A22A-3410B79A9A25}"/>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3070052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16B212-8971-4A3D-9F8D-624AAD4F489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E84B26C-2BAB-4FAF-95AD-569ACE0418FA}"/>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8CB701A-03B5-47D5-8DDC-5F58CA584607}"/>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CEDC3F76-8052-45E5-AFBE-18522C2054A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0BC5017-CB45-4FF1-B144-5E7BA418E62B}"/>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360764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D81AFD-903F-442A-B772-845BB7DD3E49}"/>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95C356F-9F82-42C7-93A3-806042E2C1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C42AF850-E321-4F18-91CD-3963B123EF09}"/>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B52B162D-7BE8-47A6-891B-A63A7EF3775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B590AE4-B65E-4F6C-841F-A6127603752B}"/>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427159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13AFB2-67EA-4E6B-83AE-3AA94EEFEE1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F96AE00-7EF1-46BB-BD12-4D152743599B}"/>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838AFAE9-0027-4EA1-A7EA-4C8B33DD48D3}"/>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5F08CC4B-6281-4085-A4CB-83C914B204A5}"/>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6" name="Espaço Reservado para Rodapé 5">
            <a:extLst>
              <a:ext uri="{FF2B5EF4-FFF2-40B4-BE49-F238E27FC236}">
                <a16:creationId xmlns:a16="http://schemas.microsoft.com/office/drawing/2014/main" id="{D29F2E9C-CD25-40F5-9BE3-C0A43EE26A9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499CE88-0851-41B9-9B16-E4FF29AA3CAE}"/>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355188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B3F91F-BC11-4548-A9A9-40D09594593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0EB592D-1199-46F0-B75D-EAD2602028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FCFADC05-CE1B-42CA-91AF-81425E98E014}"/>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59DFFC3-0593-49EB-8C7A-033798E621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AA3839C9-5310-426B-8128-30A540CEF9B9}"/>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7275DC7-8009-4255-BBAE-B016883F5D3C}"/>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8" name="Espaço Reservado para Rodapé 7">
            <a:extLst>
              <a:ext uri="{FF2B5EF4-FFF2-40B4-BE49-F238E27FC236}">
                <a16:creationId xmlns:a16="http://schemas.microsoft.com/office/drawing/2014/main" id="{08295B50-00BE-428B-81D1-6A4D55B4F45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3CB7D2E-81BE-4465-BEAF-9B5BCABE4A42}"/>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355782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9E28A-1167-4C6B-93E8-ACA5D28A57C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E7D84A55-AF54-4CFE-9D8E-9DAF04AF0675}"/>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4" name="Espaço Reservado para Rodapé 3">
            <a:extLst>
              <a:ext uri="{FF2B5EF4-FFF2-40B4-BE49-F238E27FC236}">
                <a16:creationId xmlns:a16="http://schemas.microsoft.com/office/drawing/2014/main" id="{812BA56A-5D6F-4586-AFBC-F65E52BEAA7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34916D4-5E6B-4EFB-BD31-8D8F5F504A2D}"/>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304556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EB0E092-82E5-4A1E-8018-27A82CE11B26}"/>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3" name="Espaço Reservado para Rodapé 2">
            <a:extLst>
              <a:ext uri="{FF2B5EF4-FFF2-40B4-BE49-F238E27FC236}">
                <a16:creationId xmlns:a16="http://schemas.microsoft.com/office/drawing/2014/main" id="{170BCB78-B7C5-4011-A906-75E6E3051F8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740D0CE-DE82-42C6-93AB-8607A61B33A7}"/>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2242129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D75D6A-D059-4C99-8F1C-68A28F4512E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228CE08A-BECD-48AB-BF3A-CDAA1DC970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FF26D5-41A3-4060-BD69-2DA0D00D8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0186AF48-52B0-4B7E-AF22-4EB670773A96}"/>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6" name="Espaço Reservado para Rodapé 5">
            <a:extLst>
              <a:ext uri="{FF2B5EF4-FFF2-40B4-BE49-F238E27FC236}">
                <a16:creationId xmlns:a16="http://schemas.microsoft.com/office/drawing/2014/main" id="{0D939128-8DB3-4F2E-AAE3-48B67A66708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941A915-060A-4571-AEB2-38A5A4F80DB6}"/>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257255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445667-1F79-4A67-B2F0-5845D5E5B3F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4277470-7153-40CE-8402-2A395EB901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08AD0C4D-405A-4401-9738-D3DE1407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18515D3-7359-452B-B375-4A454B44571A}"/>
              </a:ext>
            </a:extLst>
          </p:cNvPr>
          <p:cNvSpPr>
            <a:spLocks noGrp="1"/>
          </p:cNvSpPr>
          <p:nvPr>
            <p:ph type="dt" sz="half" idx="10"/>
          </p:nvPr>
        </p:nvSpPr>
        <p:spPr/>
        <p:txBody>
          <a:bodyPr/>
          <a:lstStyle/>
          <a:p>
            <a:fld id="{916B7D84-74E6-4EE8-ACF9-31B7A23D51DD}" type="datetimeFigureOut">
              <a:rPr lang="pt-BR" smtClean="0"/>
              <a:t>29/08/2023</a:t>
            </a:fld>
            <a:endParaRPr lang="pt-BR"/>
          </a:p>
        </p:txBody>
      </p:sp>
      <p:sp>
        <p:nvSpPr>
          <p:cNvPr id="6" name="Espaço Reservado para Rodapé 5">
            <a:extLst>
              <a:ext uri="{FF2B5EF4-FFF2-40B4-BE49-F238E27FC236}">
                <a16:creationId xmlns:a16="http://schemas.microsoft.com/office/drawing/2014/main" id="{89971978-128F-4C5C-8EC9-469AAE0955C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8513175-3B76-4B5F-94AD-2D9BDD0134B5}"/>
              </a:ext>
            </a:extLst>
          </p:cNvPr>
          <p:cNvSpPr>
            <a:spLocks noGrp="1"/>
          </p:cNvSpPr>
          <p:nvPr>
            <p:ph type="sldNum" sz="quarter" idx="12"/>
          </p:nvPr>
        </p:nvSpPr>
        <p:spPr/>
        <p:txBody>
          <a:bodyPr/>
          <a:lstStyle/>
          <a:p>
            <a:fld id="{9F9123C0-691F-4516-97CA-142A41F3E050}" type="slidenum">
              <a:rPr lang="pt-BR" smtClean="0"/>
              <a:t>‹nº›</a:t>
            </a:fld>
            <a:endParaRPr lang="pt-BR"/>
          </a:p>
        </p:txBody>
      </p:sp>
    </p:spTree>
    <p:extLst>
      <p:ext uri="{BB962C8B-B14F-4D97-AF65-F5344CB8AC3E}">
        <p14:creationId xmlns:p14="http://schemas.microsoft.com/office/powerpoint/2010/main" val="3027826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B71DC46B-5A54-4B32-B087-97F9C83F80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1280640-4B79-4859-8E9F-0A315B7D9F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29A2B2B-7E6B-4C7D-9404-EDA64618E2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B7D84-74E6-4EE8-ACF9-31B7A23D51D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F766DB35-D1BC-4E6E-ADAB-FDEB068E4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A08F0E4-02F1-4F63-972A-D923FE7427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123C0-691F-4516-97CA-142A41F3E050}" type="slidenum">
              <a:rPr lang="pt-BR" smtClean="0"/>
              <a:t>‹nº›</a:t>
            </a:fld>
            <a:endParaRPr lang="pt-BR"/>
          </a:p>
        </p:txBody>
      </p:sp>
    </p:spTree>
    <p:extLst>
      <p:ext uri="{BB962C8B-B14F-4D97-AF65-F5344CB8AC3E}">
        <p14:creationId xmlns:p14="http://schemas.microsoft.com/office/powerpoint/2010/main" val="3874269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0D_8D1F21F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0E_CA1A4D5E.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0F_9BEE08DA.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tras.ulisboa.pt/pt/ensino/licenciaturas/cursos#estudos-gerais-a-licenciatura-da-ulisbo" TargetMode="External"/><Relationship Id="rId2" Type="http://schemas.openxmlformats.org/officeDocument/2006/relationships/hyperlink" Target="https://www.letras.ulisboa.pt/pt/ensino/licenciaturas/cursos#l%C3%ADnguas-literaturas-e-cultura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microsoft.com/office/2018/10/relationships/comments" Target="../comments/modernComment_102_645F2B4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A_8A4897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6_CF661DA.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B_D3C6808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0C_9826CA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6121BC-037D-4EC9-87B0-6F8FB6FDC361}"/>
              </a:ext>
            </a:extLst>
          </p:cNvPr>
          <p:cNvSpPr>
            <a:spLocks noGrp="1"/>
          </p:cNvSpPr>
          <p:nvPr>
            <p:ph type="ctrTitle"/>
          </p:nvPr>
        </p:nvSpPr>
        <p:spPr/>
        <p:txBody>
          <a:bodyPr>
            <a:normAutofit fontScale="90000"/>
          </a:bodyPr>
          <a:lstStyle/>
          <a:p>
            <a:r>
              <a:rPr lang="pt-BR" dirty="0">
                <a:latin typeface="Baskerville Old Face" panose="02020602080505020303" pitchFamily="18" charset="0"/>
              </a:rPr>
              <a:t>Formação em Letras em Portugal: o exemplo da FLUL</a:t>
            </a:r>
          </a:p>
        </p:txBody>
      </p:sp>
      <p:sp>
        <p:nvSpPr>
          <p:cNvPr id="3" name="Subtítulo 2">
            <a:extLst>
              <a:ext uri="{FF2B5EF4-FFF2-40B4-BE49-F238E27FC236}">
                <a16:creationId xmlns:a16="http://schemas.microsoft.com/office/drawing/2014/main" id="{D02CE8C6-9F4C-4A7E-85CE-9B984C688C5E}"/>
              </a:ext>
            </a:extLst>
          </p:cNvPr>
          <p:cNvSpPr>
            <a:spLocks noGrp="1"/>
          </p:cNvSpPr>
          <p:nvPr>
            <p:ph type="subTitle" idx="1"/>
          </p:nvPr>
        </p:nvSpPr>
        <p:spPr>
          <a:xfrm>
            <a:off x="1524000" y="4178104"/>
            <a:ext cx="9144000" cy="1079695"/>
          </a:xfrm>
        </p:spPr>
        <p:txBody>
          <a:bodyPr>
            <a:normAutofit fontScale="92500" lnSpcReduction="20000"/>
          </a:bodyPr>
          <a:lstStyle/>
          <a:p>
            <a:r>
              <a:rPr lang="pt-BR" dirty="0">
                <a:latin typeface="Baskerville Old Face" panose="02020602080505020303" pitchFamily="18" charset="0"/>
              </a:rPr>
              <a:t>Duarte Drumond Braga (CEComp, UL),</a:t>
            </a:r>
          </a:p>
          <a:p>
            <a:r>
              <a:rPr lang="pt-BR" dirty="0">
                <a:latin typeface="Baskerville Old Face" panose="02020602080505020303" pitchFamily="18" charset="0"/>
              </a:rPr>
              <a:t>Investigador e Docente</a:t>
            </a:r>
          </a:p>
          <a:p>
            <a:r>
              <a:rPr lang="pt-BR" dirty="0">
                <a:latin typeface="Baskerville Old Face" panose="02020602080505020303" pitchFamily="18" charset="0"/>
              </a:rPr>
              <a:t>Formado em Letras pela Universidade de Lisboa </a:t>
            </a:r>
          </a:p>
        </p:txBody>
      </p:sp>
      <p:pic>
        <p:nvPicPr>
          <p:cNvPr id="5" name="Imagem 4" descr="Uma imagem com Gráficos, captura de ecrã, Tipo de letra, logótipo&#10;&#10;Descrição gerada automaticamente">
            <a:extLst>
              <a:ext uri="{FF2B5EF4-FFF2-40B4-BE49-F238E27FC236}">
                <a16:creationId xmlns:a16="http://schemas.microsoft.com/office/drawing/2014/main" id="{FAE27EE1-D685-D32E-7F82-48CC4384D3A4}"/>
              </a:ext>
            </a:extLst>
          </p:cNvPr>
          <p:cNvPicPr>
            <a:picLocks noChangeAspect="1"/>
          </p:cNvPicPr>
          <p:nvPr/>
        </p:nvPicPr>
        <p:blipFill rotWithShape="1">
          <a:blip r:embed="rId2">
            <a:extLst>
              <a:ext uri="{28A0092B-C50C-407E-A947-70E740481C1C}">
                <a14:useLocalDpi xmlns:a14="http://schemas.microsoft.com/office/drawing/2010/main" val="0"/>
              </a:ext>
            </a:extLst>
          </a:blip>
          <a:srcRect t="21875" b="26667"/>
          <a:stretch/>
        </p:blipFill>
        <p:spPr>
          <a:xfrm>
            <a:off x="9385950" y="4803156"/>
            <a:ext cx="2564100" cy="1864961"/>
          </a:xfrm>
          <a:prstGeom prst="rect">
            <a:avLst/>
          </a:prstGeom>
        </p:spPr>
      </p:pic>
    </p:spTree>
    <p:extLst>
      <p:ext uri="{BB962C8B-B14F-4D97-AF65-F5344CB8AC3E}">
        <p14:creationId xmlns:p14="http://schemas.microsoft.com/office/powerpoint/2010/main" val="2490481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09BFF2-C651-49AB-82A9-B0228B592EA0}"/>
              </a:ext>
            </a:extLst>
          </p:cNvPr>
          <p:cNvSpPr>
            <a:spLocks noGrp="1"/>
          </p:cNvSpPr>
          <p:nvPr>
            <p:ph type="title"/>
          </p:nvPr>
        </p:nvSpPr>
        <p:spPr/>
        <p:txBody>
          <a:bodyPr/>
          <a:lstStyle/>
          <a:p>
            <a:r>
              <a:rPr lang="pt-BR" dirty="0"/>
              <a:t>Alguns problemas de Bolonha (FLUL)</a:t>
            </a:r>
          </a:p>
        </p:txBody>
      </p:sp>
      <p:sp>
        <p:nvSpPr>
          <p:cNvPr id="3" name="Espaço Reservado para Conteúdo 2">
            <a:extLst>
              <a:ext uri="{FF2B5EF4-FFF2-40B4-BE49-F238E27FC236}">
                <a16:creationId xmlns:a16="http://schemas.microsoft.com/office/drawing/2014/main" id="{2E40DE78-CE8D-44D6-880D-E1C46B943075}"/>
              </a:ext>
            </a:extLst>
          </p:cNvPr>
          <p:cNvSpPr>
            <a:spLocks noGrp="1"/>
          </p:cNvSpPr>
          <p:nvPr>
            <p:ph idx="1"/>
          </p:nvPr>
        </p:nvSpPr>
        <p:spPr/>
        <p:txBody>
          <a:bodyPr>
            <a:normAutofit/>
          </a:bodyPr>
          <a:lstStyle/>
          <a:p>
            <a:pPr marL="0" indent="0">
              <a:buNone/>
            </a:pPr>
            <a:endParaRPr lang="pt-BR" b="1" dirty="0"/>
          </a:p>
          <a:p>
            <a:pPr marL="0" indent="0">
              <a:buNone/>
            </a:pPr>
            <a:r>
              <a:rPr lang="pt-BR" b="1" dirty="0"/>
              <a:t>A. GRADUAÇÃO</a:t>
            </a:r>
            <a:endParaRPr lang="pt-BR" dirty="0"/>
          </a:p>
          <a:p>
            <a:r>
              <a:rPr lang="pt-PT" dirty="0"/>
              <a:t>Não obstante haver um percurso recomendado,</a:t>
            </a:r>
            <a:r>
              <a:rPr lang="pt-BR" dirty="0"/>
              <a:t> os alunos podem escolher cadeiras ditas monográficas complexas como</a:t>
            </a:r>
            <a:r>
              <a:rPr lang="pt-BR" b="1" dirty="0"/>
              <a:t> estudos queirosianos </a:t>
            </a:r>
            <a:r>
              <a:rPr lang="pt-BR" dirty="0"/>
              <a:t>ou</a:t>
            </a:r>
            <a:r>
              <a:rPr lang="pt-BR" b="1" dirty="0"/>
              <a:t> estudos pessoanos </a:t>
            </a:r>
            <a:r>
              <a:rPr lang="pt-BR" dirty="0"/>
              <a:t>ao mesmo tempo que </a:t>
            </a:r>
            <a:r>
              <a:rPr lang="pt-BR" b="1" dirty="0"/>
              <a:t>introdução ao estudo da literatura</a:t>
            </a:r>
            <a:endParaRPr lang="pt-BR" dirty="0"/>
          </a:p>
          <a:p>
            <a:r>
              <a:rPr lang="pt-PT" dirty="0"/>
              <a:t>Os alunos podem ter intenção de frequentar uma Unidade Curricular que pode não vir a abrir.</a:t>
            </a:r>
            <a:endParaRPr lang="pt-BR" dirty="0"/>
          </a:p>
        </p:txBody>
      </p:sp>
    </p:spTree>
    <p:extLst>
      <p:ext uri="{BB962C8B-B14F-4D97-AF65-F5344CB8AC3E}">
        <p14:creationId xmlns:p14="http://schemas.microsoft.com/office/powerpoint/2010/main" val="2367627761"/>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1E57B8-C4B0-426F-93F2-E2E9DCD10B79}"/>
              </a:ext>
            </a:extLst>
          </p:cNvPr>
          <p:cNvSpPr>
            <a:spLocks noGrp="1"/>
          </p:cNvSpPr>
          <p:nvPr>
            <p:ph type="title"/>
          </p:nvPr>
        </p:nvSpPr>
        <p:spPr/>
        <p:txBody>
          <a:bodyPr/>
          <a:lstStyle/>
          <a:p>
            <a:r>
              <a:rPr lang="pt-BR" dirty="0"/>
              <a:t>Alguns problemas de Bolonha (FLUL)</a:t>
            </a:r>
          </a:p>
        </p:txBody>
      </p:sp>
      <p:sp>
        <p:nvSpPr>
          <p:cNvPr id="3" name="Espaço Reservado para Conteúdo 2">
            <a:extLst>
              <a:ext uri="{FF2B5EF4-FFF2-40B4-BE49-F238E27FC236}">
                <a16:creationId xmlns:a16="http://schemas.microsoft.com/office/drawing/2014/main" id="{6B3EE617-A136-4F46-9F86-0A39F8139F30}"/>
              </a:ext>
            </a:extLst>
          </p:cNvPr>
          <p:cNvSpPr>
            <a:spLocks noGrp="1"/>
          </p:cNvSpPr>
          <p:nvPr>
            <p:ph idx="1"/>
          </p:nvPr>
        </p:nvSpPr>
        <p:spPr/>
        <p:txBody>
          <a:bodyPr/>
          <a:lstStyle/>
          <a:p>
            <a:pPr marL="0" indent="0">
              <a:buNone/>
            </a:pPr>
            <a:r>
              <a:rPr lang="pt-BR" b="1" dirty="0"/>
              <a:t>B. MESTRADO: </a:t>
            </a:r>
          </a:p>
          <a:p>
            <a:r>
              <a:rPr lang="pt-BR" dirty="0"/>
              <a:t>O mestrado perdeu muito a sua dimensão propriamente </a:t>
            </a:r>
            <a:r>
              <a:rPr lang="pt-BR" b="1" dirty="0"/>
              <a:t>científica.</a:t>
            </a:r>
          </a:p>
          <a:p>
            <a:r>
              <a:rPr lang="pt-BR" dirty="0"/>
              <a:t>Nos anos 80, quando foram criados, os mestrados eram de 4 anos, com tese.</a:t>
            </a:r>
          </a:p>
          <a:p>
            <a:r>
              <a:rPr lang="pt-PT" dirty="0"/>
              <a:t>Os mestrados são encarados como complemento à licenciatura/graduação (que passou de 4 para 3 anos)</a:t>
            </a:r>
            <a:endParaRPr lang="pt-BR" dirty="0"/>
          </a:p>
          <a:p>
            <a:r>
              <a:rPr lang="pt-BR" dirty="0"/>
              <a:t>Passou a ser uma etapa necessária para quase todos, e hoje em dia apenas o </a:t>
            </a:r>
            <a:r>
              <a:rPr lang="pt-BR" b="1" dirty="0"/>
              <a:t>doutorado</a:t>
            </a:r>
            <a:r>
              <a:rPr lang="pt-BR" dirty="0"/>
              <a:t> mantém seu carácter científico relativamente intacto, tendo sido </a:t>
            </a:r>
            <a:r>
              <a:rPr lang="pt-BR" b="1" dirty="0"/>
              <a:t>escolarizado</a:t>
            </a:r>
            <a:endParaRPr lang="pt-BR" dirty="0"/>
          </a:p>
          <a:p>
            <a:endParaRPr lang="pt-BR" dirty="0"/>
          </a:p>
        </p:txBody>
      </p:sp>
    </p:spTree>
    <p:extLst>
      <p:ext uri="{BB962C8B-B14F-4D97-AF65-F5344CB8AC3E}">
        <p14:creationId xmlns:p14="http://schemas.microsoft.com/office/powerpoint/2010/main" val="3390721374"/>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971E01-8BAB-4956-BB60-F7599E84E009}"/>
              </a:ext>
            </a:extLst>
          </p:cNvPr>
          <p:cNvSpPr>
            <a:spLocks noGrp="1"/>
          </p:cNvSpPr>
          <p:nvPr>
            <p:ph type="title"/>
          </p:nvPr>
        </p:nvSpPr>
        <p:spPr/>
        <p:txBody>
          <a:bodyPr/>
          <a:lstStyle/>
          <a:p>
            <a:r>
              <a:rPr lang="pt-BR" dirty="0"/>
              <a:t>Questões/problemas do mestrado em ensino</a:t>
            </a:r>
          </a:p>
        </p:txBody>
      </p:sp>
      <p:sp>
        <p:nvSpPr>
          <p:cNvPr id="3" name="Espaço Reservado para Conteúdo 2">
            <a:extLst>
              <a:ext uri="{FF2B5EF4-FFF2-40B4-BE49-F238E27FC236}">
                <a16:creationId xmlns:a16="http://schemas.microsoft.com/office/drawing/2014/main" id="{798C5F72-46DB-43EF-AAF1-7C554A6E6254}"/>
              </a:ext>
            </a:extLst>
          </p:cNvPr>
          <p:cNvSpPr>
            <a:spLocks noGrp="1"/>
          </p:cNvSpPr>
          <p:nvPr>
            <p:ph idx="1"/>
          </p:nvPr>
        </p:nvSpPr>
        <p:spPr/>
        <p:txBody>
          <a:bodyPr>
            <a:normAutofit/>
          </a:bodyPr>
          <a:lstStyle/>
          <a:p>
            <a:r>
              <a:rPr lang="pt-BR" dirty="0"/>
              <a:t>O aluno pode escolher um mestrado de ensino, para ser professor do secundário (ensino médio) na faculdade de educação e psicologia, ou na Universidade Nova de Lisboa.</a:t>
            </a:r>
          </a:p>
          <a:p>
            <a:r>
              <a:rPr lang="pt-BR" dirty="0"/>
              <a:t>Quem faz mais os mestrados de ensino hoje em dia são os professores que não conseguem colocação em português e que vão fazer créditos para tentar colocação em espanhol, por exemplo </a:t>
            </a:r>
          </a:p>
          <a:p>
            <a:r>
              <a:rPr lang="pt-BR" dirty="0"/>
              <a:t>Já não existem mestrados em ensino na FLUL pois há poucos a querer ser professor do ensino médio</a:t>
            </a:r>
          </a:p>
          <a:p>
            <a:endParaRPr lang="pt-BR" dirty="0"/>
          </a:p>
          <a:p>
            <a:endParaRPr lang="pt-BR" dirty="0"/>
          </a:p>
        </p:txBody>
      </p:sp>
    </p:spTree>
    <p:extLst>
      <p:ext uri="{BB962C8B-B14F-4D97-AF65-F5344CB8AC3E}">
        <p14:creationId xmlns:p14="http://schemas.microsoft.com/office/powerpoint/2010/main" val="3213102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6E9DD-F6EF-4608-8079-08DEEB46A49B}"/>
              </a:ext>
            </a:extLst>
          </p:cNvPr>
          <p:cNvSpPr>
            <a:spLocks noGrp="1"/>
          </p:cNvSpPr>
          <p:nvPr>
            <p:ph type="title"/>
          </p:nvPr>
        </p:nvSpPr>
        <p:spPr/>
        <p:txBody>
          <a:bodyPr/>
          <a:lstStyle/>
          <a:p>
            <a:r>
              <a:rPr lang="pt-BR" dirty="0"/>
              <a:t>Saídas Profissionais (o que mudou desde Bolonha)</a:t>
            </a:r>
          </a:p>
        </p:txBody>
      </p:sp>
      <p:sp>
        <p:nvSpPr>
          <p:cNvPr id="3" name="Espaço Reservado para Conteúdo 2">
            <a:extLst>
              <a:ext uri="{FF2B5EF4-FFF2-40B4-BE49-F238E27FC236}">
                <a16:creationId xmlns:a16="http://schemas.microsoft.com/office/drawing/2014/main" id="{4420C7B2-916B-402B-9EB2-DD5D60733E8F}"/>
              </a:ext>
            </a:extLst>
          </p:cNvPr>
          <p:cNvSpPr>
            <a:spLocks noGrp="1"/>
          </p:cNvSpPr>
          <p:nvPr>
            <p:ph idx="1"/>
          </p:nvPr>
        </p:nvSpPr>
        <p:spPr/>
        <p:txBody>
          <a:bodyPr>
            <a:normAutofit/>
          </a:bodyPr>
          <a:lstStyle/>
          <a:p>
            <a:r>
              <a:rPr lang="pt-BR" dirty="0"/>
              <a:t>Saturação do ensino médio nos últimos 20 anos + escolas fecharam + natalidade portuguesa é das mais baixas da Europa</a:t>
            </a:r>
          </a:p>
          <a:p>
            <a:r>
              <a:rPr lang="pt-BR" dirty="0"/>
              <a:t>Há um concurso nacional para professor do ensino médio, milhares ficam de fora, não são colocados em escolas e ficam sem emprego ou tem que concorrer para substitutos em escolas que o peçam posteriormente</a:t>
            </a:r>
          </a:p>
          <a:p>
            <a:r>
              <a:rPr lang="pt-BR" dirty="0"/>
              <a:t>Na docência superior: poucos concursos, os doutorandos e pós-doutorandos podem ser convidados a dar aulas com salário </a:t>
            </a:r>
            <a:r>
              <a:rPr lang="pt-PT" dirty="0"/>
              <a:t>proporcional ao número de horas lecionadas.</a:t>
            </a:r>
            <a:endParaRPr lang="pt-BR" dirty="0"/>
          </a:p>
          <a:p>
            <a:endParaRPr lang="pt-BR" dirty="0"/>
          </a:p>
        </p:txBody>
      </p:sp>
    </p:spTree>
    <p:extLst>
      <p:ext uri="{BB962C8B-B14F-4D97-AF65-F5344CB8AC3E}">
        <p14:creationId xmlns:p14="http://schemas.microsoft.com/office/powerpoint/2010/main" val="2616068314"/>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CCBA0-C8EA-891A-0C42-F75E30575851}"/>
              </a:ext>
            </a:extLst>
          </p:cNvPr>
          <p:cNvSpPr>
            <a:spLocks noGrp="1"/>
          </p:cNvSpPr>
          <p:nvPr>
            <p:ph type="title"/>
          </p:nvPr>
        </p:nvSpPr>
        <p:spPr/>
        <p:txBody>
          <a:bodyPr/>
          <a:lstStyle/>
          <a:p>
            <a:r>
              <a:rPr lang="pt-PT" dirty="0"/>
              <a:t>Referências </a:t>
            </a:r>
          </a:p>
        </p:txBody>
      </p:sp>
      <p:sp>
        <p:nvSpPr>
          <p:cNvPr id="3" name="Marcador de Posição de Conteúdo 2">
            <a:extLst>
              <a:ext uri="{FF2B5EF4-FFF2-40B4-BE49-F238E27FC236}">
                <a16:creationId xmlns:a16="http://schemas.microsoft.com/office/drawing/2014/main" id="{DCFC524A-1D48-612E-25DC-29236FCD648F}"/>
              </a:ext>
            </a:extLst>
          </p:cNvPr>
          <p:cNvSpPr>
            <a:spLocks noGrp="1"/>
          </p:cNvSpPr>
          <p:nvPr>
            <p:ph idx="1"/>
          </p:nvPr>
        </p:nvSpPr>
        <p:spPr/>
        <p:txBody>
          <a:bodyPr/>
          <a:lstStyle/>
          <a:p>
            <a:r>
              <a:rPr lang="pt-PT" sz="1800" dirty="0">
                <a:effectLst/>
                <a:latin typeface="Segoe UI" panose="020B0502040204020203" pitchFamily="34" charset="0"/>
                <a:hlinkClick r:id="rId2"/>
              </a:rPr>
              <a:t>https://www.letras.ulisboa.pt/pt/ensino/licenciaturas/cursos#l%C3%ADnguas-literaturas-e-culturas</a:t>
            </a:r>
            <a:endParaRPr lang="pt-PT" sz="1800" dirty="0">
              <a:effectLst/>
              <a:latin typeface="Segoe UI" panose="020B0502040204020203" pitchFamily="34" charset="0"/>
            </a:endParaRPr>
          </a:p>
          <a:p>
            <a:endParaRPr lang="pt-PT" sz="1800" dirty="0">
              <a:latin typeface="Segoe UI" panose="020B0502040204020203" pitchFamily="34" charset="0"/>
            </a:endParaRPr>
          </a:p>
          <a:p>
            <a:r>
              <a:rPr lang="pt-PT" sz="1800" dirty="0">
                <a:effectLst/>
                <a:latin typeface="Segoe UI" panose="020B0502040204020203" pitchFamily="34" charset="0"/>
                <a:hlinkClick r:id="rId3"/>
              </a:rPr>
              <a:t>https://www.letras.ulisboa.pt/pt/ensino/licenciaturas/cursos#estudos-gerais-a-licenciatura-da-ulisbo</a:t>
            </a:r>
            <a:endParaRPr lang="pt-PT" sz="1800" dirty="0">
              <a:effectLst/>
              <a:latin typeface="Segoe UI" panose="020B0502040204020203" pitchFamily="34" charset="0"/>
            </a:endParaRPr>
          </a:p>
          <a:p>
            <a:endParaRPr lang="pt-PT" sz="1800" dirty="0">
              <a:latin typeface="Segoe UI" panose="020B0502040204020203" pitchFamily="34" charset="0"/>
            </a:endParaRPr>
          </a:p>
          <a:p>
            <a:r>
              <a:rPr lang="pt-PT" sz="1800" dirty="0">
                <a:effectLst/>
                <a:latin typeface="Segoe UI" panose="020B0502040204020203" pitchFamily="34" charset="0"/>
                <a:hlinkClick r:id="rId2"/>
              </a:rPr>
              <a:t>https://www.letras.ulisboa.pt/pt/ensino/licenciaturas/cursos#l%C3%ADnguas-literaturas-e-culturas</a:t>
            </a:r>
            <a:endParaRPr lang="pt-PT" sz="1800" dirty="0">
              <a:effectLst/>
              <a:latin typeface="Segoe UI" panose="020B0502040204020203" pitchFamily="34" charset="0"/>
            </a:endParaRPr>
          </a:p>
          <a:p>
            <a:endParaRPr lang="pt-PT" sz="1800" dirty="0">
              <a:effectLst/>
              <a:latin typeface="Segoe UI" panose="020B0502040204020203" pitchFamily="34" charset="0"/>
            </a:endParaRPr>
          </a:p>
          <a:p>
            <a:endParaRPr lang="pt-PT" dirty="0"/>
          </a:p>
        </p:txBody>
      </p:sp>
    </p:spTree>
    <p:extLst>
      <p:ext uri="{BB962C8B-B14F-4D97-AF65-F5344CB8AC3E}">
        <p14:creationId xmlns:p14="http://schemas.microsoft.com/office/powerpoint/2010/main" val="106561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7EE4FD-A811-4D7E-8B04-5490FA4B16CB}"/>
              </a:ext>
            </a:extLst>
          </p:cNvPr>
          <p:cNvSpPr>
            <a:spLocks noGrp="1"/>
          </p:cNvSpPr>
          <p:nvPr>
            <p:ph type="title"/>
          </p:nvPr>
        </p:nvSpPr>
        <p:spPr/>
        <p:txBody>
          <a:bodyPr/>
          <a:lstStyle/>
          <a:p>
            <a:r>
              <a:rPr lang="pt-BR" sz="3200" dirty="0">
                <a:latin typeface="Baskerville Old Face" panose="02020602080505020303" pitchFamily="18" charset="0"/>
              </a:rPr>
              <a:t>Cursos de Letras em Portugal</a:t>
            </a:r>
            <a:br>
              <a:rPr lang="pt-BR" dirty="0"/>
            </a:br>
            <a:endParaRPr lang="pt-BR" dirty="0"/>
          </a:p>
        </p:txBody>
      </p:sp>
      <p:sp>
        <p:nvSpPr>
          <p:cNvPr id="3" name="Espaço Reservado para Conteúdo 2">
            <a:extLst>
              <a:ext uri="{FF2B5EF4-FFF2-40B4-BE49-F238E27FC236}">
                <a16:creationId xmlns:a16="http://schemas.microsoft.com/office/drawing/2014/main" id="{67F16C07-63FD-4C5D-B8DF-910A425C168D}"/>
              </a:ext>
            </a:extLst>
          </p:cNvPr>
          <p:cNvSpPr>
            <a:spLocks noGrp="1"/>
          </p:cNvSpPr>
          <p:nvPr>
            <p:ph idx="1"/>
          </p:nvPr>
        </p:nvSpPr>
        <p:spPr/>
        <p:txBody>
          <a:bodyPr/>
          <a:lstStyle/>
          <a:p>
            <a:pPr marL="455613" indent="-455613">
              <a:buNone/>
              <a:tabLst>
                <a:tab pos="434975" algn="l"/>
              </a:tabLst>
            </a:pPr>
            <a:r>
              <a:rPr lang="pt-BR" dirty="0">
                <a:latin typeface="Baskerville Old Face" panose="02020602080505020303" pitchFamily="18" charset="0"/>
              </a:rPr>
              <a:t>1. 	</a:t>
            </a:r>
            <a:r>
              <a:rPr lang="pt-BR" b="1" dirty="0">
                <a:latin typeface="Baskerville Old Face" panose="02020602080505020303" pitchFamily="18" charset="0"/>
              </a:rPr>
              <a:t>Antes da Revolução de 1974</a:t>
            </a:r>
            <a:r>
              <a:rPr lang="pt-BR" dirty="0">
                <a:latin typeface="Baskerville Old Face" panose="02020602080505020303" pitchFamily="18" charset="0"/>
              </a:rPr>
              <a:t>: as filologias nacionais (F. Românica, F. Germânica e F. Clássicas)</a:t>
            </a:r>
          </a:p>
          <a:p>
            <a:pPr marL="455613" indent="-455613">
              <a:buNone/>
              <a:tabLst>
                <a:tab pos="434975" algn="l"/>
              </a:tabLst>
            </a:pPr>
            <a:r>
              <a:rPr lang="pt-BR" dirty="0">
                <a:latin typeface="Baskerville Old Face" panose="02020602080505020303" pitchFamily="18" charset="0"/>
              </a:rPr>
              <a:t>2. 	</a:t>
            </a:r>
            <a:r>
              <a:rPr lang="pt-BR" b="1" dirty="0">
                <a:latin typeface="Baskerville Old Face" panose="02020602080505020303" pitchFamily="18" charset="0"/>
              </a:rPr>
              <a:t>1974-2015</a:t>
            </a:r>
            <a:r>
              <a:rPr lang="pt-BR" dirty="0">
                <a:latin typeface="Baskerville Old Face" panose="02020602080505020303" pitchFamily="18" charset="0"/>
              </a:rPr>
              <a:t>: Curso de Línguas e Literaturas Modernas (com variantes ou habilitações) + Curso de Línguas e Literaturas Clássicas (Grego e Latim)</a:t>
            </a:r>
          </a:p>
          <a:p>
            <a:pPr marL="455613" indent="-455613">
              <a:buNone/>
              <a:tabLst>
                <a:tab pos="434975" algn="l"/>
              </a:tabLst>
            </a:pPr>
            <a:r>
              <a:rPr lang="pt-BR" dirty="0">
                <a:latin typeface="Baskerville Old Face" panose="02020602080505020303" pitchFamily="18" charset="0"/>
              </a:rPr>
              <a:t>3. 	</a:t>
            </a:r>
            <a:r>
              <a:rPr lang="pt-BR" b="1" dirty="0">
                <a:latin typeface="Baskerville Old Face" panose="02020602080505020303" pitchFamily="18" charset="0"/>
              </a:rPr>
              <a:t>2015-2017</a:t>
            </a:r>
            <a:r>
              <a:rPr lang="pt-BR" dirty="0">
                <a:latin typeface="Baskerville Old Face" panose="02020602080505020303" pitchFamily="18" charset="0"/>
              </a:rPr>
              <a:t>: (Processo de Bolonha) </a:t>
            </a:r>
          </a:p>
          <a:p>
            <a:pPr marL="457200" lvl="1" indent="0">
              <a:buNone/>
            </a:pPr>
            <a:r>
              <a:rPr lang="pt-BR" dirty="0">
                <a:latin typeface="Baskerville Old Face" panose="02020602080505020303" pitchFamily="18" charset="0"/>
                <a:sym typeface="Wingdings"/>
              </a:rPr>
              <a:t>	</a:t>
            </a:r>
            <a:r>
              <a:rPr lang="en-US" dirty="0">
                <a:latin typeface="Baskerville Old Face" panose="02020602080505020303" pitchFamily="18" charset="0"/>
                <a:sym typeface="Wingdings"/>
              </a:rPr>
              <a:t> </a:t>
            </a:r>
            <a:r>
              <a:rPr lang="en-US" dirty="0" err="1">
                <a:latin typeface="Baskerville Old Face" panose="02020602080505020303" pitchFamily="18" charset="0"/>
                <a:sym typeface="Wingdings"/>
              </a:rPr>
              <a:t>na</a:t>
            </a:r>
            <a:r>
              <a:rPr lang="en-US" dirty="0">
                <a:latin typeface="Baskerville Old Face" panose="02020602080505020303" pitchFamily="18" charset="0"/>
                <a:sym typeface="Wingdings"/>
              </a:rPr>
              <a:t> FLUL: </a:t>
            </a:r>
            <a:r>
              <a:rPr lang="pt-BR" dirty="0">
                <a:latin typeface="Baskerville Old Face" panose="02020602080505020303" pitchFamily="18" charset="0"/>
              </a:rPr>
              <a:t>Línguas, Literaturas e Culturas (apenas uma das 17 licenciaturas 		da FLUL)</a:t>
            </a:r>
          </a:p>
          <a:p>
            <a:pPr marL="457200" lvl="1" indent="0">
              <a:buNone/>
            </a:pPr>
            <a:r>
              <a:rPr lang="pt-BR" dirty="0">
                <a:latin typeface="Baskerville Old Face" panose="02020602080505020303" pitchFamily="18" charset="0"/>
              </a:rPr>
              <a:t>	</a:t>
            </a:r>
            <a:r>
              <a:rPr lang="en-US" dirty="0">
                <a:latin typeface="Baskerville Old Face" panose="02020602080505020303" pitchFamily="18" charset="0"/>
                <a:sym typeface="Wingdings"/>
              </a:rPr>
              <a:t> </a:t>
            </a:r>
            <a:r>
              <a:rPr lang="en-US" dirty="0" err="1">
                <a:latin typeface="Baskerville Old Face" panose="02020602080505020303" pitchFamily="18" charset="0"/>
                <a:sym typeface="Wingdings"/>
              </a:rPr>
              <a:t>na</a:t>
            </a:r>
            <a:r>
              <a:rPr lang="en-US" dirty="0">
                <a:latin typeface="Baskerville Old Face" panose="02020602080505020303" pitchFamily="18" charset="0"/>
                <a:sym typeface="Wingdings"/>
              </a:rPr>
              <a:t> FLUC: </a:t>
            </a:r>
            <a:r>
              <a:rPr lang="en-US" dirty="0" err="1">
                <a:latin typeface="Baskerville Old Face" panose="02020602080505020303" pitchFamily="18" charset="0"/>
                <a:sym typeface="Wingdings"/>
              </a:rPr>
              <a:t>Línguas</a:t>
            </a:r>
            <a:r>
              <a:rPr lang="en-US" dirty="0">
                <a:latin typeface="Baskerville Old Face" panose="02020602080505020303" pitchFamily="18" charset="0"/>
                <a:sym typeface="Wingdings"/>
              </a:rPr>
              <a:t> </a:t>
            </a:r>
            <a:r>
              <a:rPr lang="en-US" dirty="0" err="1">
                <a:latin typeface="Baskerville Old Face" panose="02020602080505020303" pitchFamily="18" charset="0"/>
                <a:sym typeface="Wingdings"/>
              </a:rPr>
              <a:t>Modernas</a:t>
            </a:r>
            <a:r>
              <a:rPr lang="en-US" dirty="0">
                <a:latin typeface="Baskerville Old Face" panose="02020602080505020303" pitchFamily="18" charset="0"/>
                <a:sym typeface="Wingdings"/>
              </a:rPr>
              <a:t> + </a:t>
            </a:r>
            <a:r>
              <a:rPr lang="en-US" dirty="0" err="1">
                <a:latin typeface="Baskerville Old Face" panose="02020602080505020303" pitchFamily="18" charset="0"/>
                <a:sym typeface="Wingdings"/>
              </a:rPr>
              <a:t>Estudos</a:t>
            </a:r>
            <a:r>
              <a:rPr lang="en-US" dirty="0">
                <a:latin typeface="Baskerville Old Face" panose="02020602080505020303" pitchFamily="18" charset="0"/>
                <a:sym typeface="Wingdings"/>
              </a:rPr>
              <a:t> </a:t>
            </a:r>
            <a:r>
              <a:rPr lang="en-US" dirty="0" err="1">
                <a:latin typeface="Baskerville Old Face" panose="02020602080505020303" pitchFamily="18" charset="0"/>
                <a:sym typeface="Wingdings"/>
              </a:rPr>
              <a:t>Clássicos</a:t>
            </a:r>
            <a:endParaRPr lang="en-US" dirty="0">
              <a:latin typeface="Baskerville Old Face" panose="02020602080505020303" pitchFamily="18" charset="0"/>
              <a:sym typeface="Wingdings"/>
            </a:endParaRPr>
          </a:p>
          <a:p>
            <a:pPr marL="457200" lvl="1" indent="0">
              <a:buNone/>
            </a:pPr>
            <a:r>
              <a:rPr lang="en-US" dirty="0">
                <a:latin typeface="Baskerville Old Face" panose="02020602080505020303" pitchFamily="18" charset="0"/>
                <a:sym typeface="Wingdings"/>
              </a:rPr>
              <a:t>	 </a:t>
            </a:r>
            <a:r>
              <a:rPr lang="en-US" dirty="0" err="1">
                <a:latin typeface="Baskerville Old Face" panose="02020602080505020303" pitchFamily="18" charset="0"/>
                <a:sym typeface="Wingdings"/>
              </a:rPr>
              <a:t>na</a:t>
            </a:r>
            <a:r>
              <a:rPr lang="en-US" dirty="0">
                <a:latin typeface="Baskerville Old Face" panose="02020602080505020303" pitchFamily="18" charset="0"/>
                <a:sym typeface="Wingdings"/>
              </a:rPr>
              <a:t> FLUP: </a:t>
            </a:r>
            <a:r>
              <a:rPr lang="en-US" dirty="0" err="1">
                <a:latin typeface="Baskerville Old Face" panose="02020602080505020303" pitchFamily="18" charset="0"/>
                <a:sym typeface="Wingdings"/>
              </a:rPr>
              <a:t>Línguas</a:t>
            </a:r>
            <a:r>
              <a:rPr lang="en-US" dirty="0">
                <a:latin typeface="Baskerville Old Face" panose="02020602080505020303" pitchFamily="18" charset="0"/>
                <a:sym typeface="Wingdings"/>
              </a:rPr>
              <a:t> </a:t>
            </a:r>
            <a:r>
              <a:rPr lang="en-US" dirty="0" err="1">
                <a:latin typeface="Baskerville Old Face" panose="02020602080505020303" pitchFamily="18" charset="0"/>
                <a:sym typeface="Wingdings"/>
              </a:rPr>
              <a:t>Literaturas</a:t>
            </a:r>
            <a:r>
              <a:rPr lang="en-US" dirty="0">
                <a:latin typeface="Baskerville Old Face" panose="02020602080505020303" pitchFamily="18" charset="0"/>
                <a:sym typeface="Wingdings"/>
              </a:rPr>
              <a:t> e </a:t>
            </a:r>
            <a:r>
              <a:rPr lang="en-US" dirty="0" err="1">
                <a:latin typeface="Baskerville Old Face" panose="02020602080505020303" pitchFamily="18" charset="0"/>
                <a:sym typeface="Wingdings"/>
              </a:rPr>
              <a:t>Culturas</a:t>
            </a:r>
            <a:r>
              <a:rPr lang="en-US" dirty="0">
                <a:latin typeface="Baskerville Old Face" panose="02020602080505020303" pitchFamily="18" charset="0"/>
                <a:sym typeface="Wingdings"/>
              </a:rPr>
              <a:t> + </a:t>
            </a:r>
            <a:r>
              <a:rPr lang="en-US" dirty="0" err="1">
                <a:latin typeface="Baskerville Old Face" panose="02020602080505020303" pitchFamily="18" charset="0"/>
                <a:sym typeface="Wingdings"/>
              </a:rPr>
              <a:t>Estudos</a:t>
            </a:r>
            <a:r>
              <a:rPr lang="en-US" dirty="0">
                <a:latin typeface="Baskerville Old Face" panose="02020602080505020303" pitchFamily="18" charset="0"/>
                <a:sym typeface="Wingdings"/>
              </a:rPr>
              <a:t> </a:t>
            </a:r>
            <a:r>
              <a:rPr lang="en-US" dirty="0" err="1">
                <a:latin typeface="Baskerville Old Face" panose="02020602080505020303" pitchFamily="18" charset="0"/>
                <a:sym typeface="Wingdings"/>
              </a:rPr>
              <a:t>Portugueses</a:t>
            </a:r>
            <a:endParaRPr lang="pt-BR" dirty="0">
              <a:latin typeface="Baskerville Old Face" panose="02020602080505020303" pitchFamily="18" charset="0"/>
            </a:endParaRPr>
          </a:p>
        </p:txBody>
      </p:sp>
    </p:spTree>
    <p:extLst>
      <p:ext uri="{BB962C8B-B14F-4D97-AF65-F5344CB8AC3E}">
        <p14:creationId xmlns:p14="http://schemas.microsoft.com/office/powerpoint/2010/main" val="1683958595"/>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448B8-823A-43C7-AC46-FF172E2A39D9}"/>
              </a:ext>
            </a:extLst>
          </p:cNvPr>
          <p:cNvSpPr>
            <a:spLocks noGrp="1"/>
          </p:cNvSpPr>
          <p:nvPr>
            <p:ph type="title"/>
          </p:nvPr>
        </p:nvSpPr>
        <p:spPr/>
        <p:txBody>
          <a:bodyPr/>
          <a:lstStyle/>
          <a:p>
            <a:r>
              <a:rPr lang="pt-BR" dirty="0"/>
              <a:t>Duração da graduação: 5 anos</a:t>
            </a:r>
          </a:p>
        </p:txBody>
      </p:sp>
      <p:sp>
        <p:nvSpPr>
          <p:cNvPr id="3" name="Espaço Reservado para Conteúdo 2">
            <a:extLst>
              <a:ext uri="{FF2B5EF4-FFF2-40B4-BE49-F238E27FC236}">
                <a16:creationId xmlns:a16="http://schemas.microsoft.com/office/drawing/2014/main" id="{391A3D65-37FD-4884-9CF2-E4CE7BEAC847}"/>
              </a:ext>
            </a:extLst>
          </p:cNvPr>
          <p:cNvSpPr>
            <a:spLocks noGrp="1"/>
          </p:cNvSpPr>
          <p:nvPr>
            <p:ph idx="1"/>
          </p:nvPr>
        </p:nvSpPr>
        <p:spPr/>
        <p:txBody>
          <a:bodyPr>
            <a:normAutofit fontScale="92500" lnSpcReduction="10000"/>
          </a:bodyPr>
          <a:lstStyle/>
          <a:p>
            <a:pPr marL="495300" indent="-495300"/>
            <a:r>
              <a:rPr lang="pt-BR" sz="3600" dirty="0"/>
              <a:t>1.º ciclo – graduação de 3 anos</a:t>
            </a:r>
          </a:p>
          <a:p>
            <a:pPr marL="495300" indent="-495300"/>
            <a:r>
              <a:rPr lang="pt-BR" sz="3600" dirty="0"/>
              <a:t>2.º ciclo (integrado) – Mestrado em ensino ou mestrado acadêmico</a:t>
            </a:r>
          </a:p>
          <a:p>
            <a:pPr marL="495300" indent="-495300"/>
            <a:r>
              <a:rPr lang="pt-BR" sz="3600" dirty="0"/>
              <a:t>3.º ciclo – Doutorado</a:t>
            </a:r>
          </a:p>
          <a:p>
            <a:pPr marL="495300" indent="-495300"/>
            <a:endParaRPr lang="pt-BR" sz="3600" dirty="0"/>
          </a:p>
          <a:p>
            <a:pPr marL="495300" indent="-495300"/>
            <a:r>
              <a:rPr lang="pt-BR" sz="3600" dirty="0"/>
              <a:t>Antes de Bolonha:</a:t>
            </a:r>
          </a:p>
          <a:p>
            <a:r>
              <a:rPr lang="pt-BR" sz="3600" dirty="0">
                <a:latin typeface="Baskerville Old Face" panose="02020602080505020303" pitchFamily="18" charset="0"/>
              </a:rPr>
              <a:t>4 anos </a:t>
            </a:r>
            <a:r>
              <a:rPr lang="en-US" sz="3600" dirty="0">
                <a:latin typeface="Baskerville Old Face" panose="02020602080505020303" pitchFamily="18" charset="0"/>
                <a:sym typeface="Wingdings"/>
              </a:rPr>
              <a:t></a:t>
            </a:r>
            <a:r>
              <a:rPr lang="pt-BR" sz="3600" dirty="0">
                <a:latin typeface="Baskerville Old Face" panose="02020602080505020303" pitchFamily="18" charset="0"/>
              </a:rPr>
              <a:t> Graduação</a:t>
            </a:r>
          </a:p>
          <a:p>
            <a:r>
              <a:rPr lang="pt-BR" sz="3600" dirty="0">
                <a:latin typeface="Baskerville Old Face" panose="02020602080505020303" pitchFamily="18" charset="0"/>
              </a:rPr>
              <a:t>+ 1 ano de “Pedagógicas” </a:t>
            </a:r>
            <a:r>
              <a:rPr lang="en-US" sz="3600" dirty="0">
                <a:latin typeface="Baskerville Old Face" panose="02020602080505020303" pitchFamily="18" charset="0"/>
                <a:sym typeface="Wingdings"/>
              </a:rPr>
              <a:t> </a:t>
            </a:r>
            <a:r>
              <a:rPr lang="pt-BR" sz="3600" dirty="0">
                <a:latin typeface="Baskerville Old Face" panose="02020602080505020303" pitchFamily="18" charset="0"/>
              </a:rPr>
              <a:t>habilitação para ensinar</a:t>
            </a:r>
          </a:p>
          <a:p>
            <a:pPr marL="495300" indent="-495300"/>
            <a:endParaRPr lang="pt-BR" sz="3600" dirty="0"/>
          </a:p>
        </p:txBody>
      </p:sp>
    </p:spTree>
    <p:extLst>
      <p:ext uri="{BB962C8B-B14F-4D97-AF65-F5344CB8AC3E}">
        <p14:creationId xmlns:p14="http://schemas.microsoft.com/office/powerpoint/2010/main" val="2320013095"/>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E34B8E-BCA7-41BD-B8D4-C2A4DAF1281C}"/>
              </a:ext>
            </a:extLst>
          </p:cNvPr>
          <p:cNvSpPr>
            <a:spLocks noGrp="1"/>
          </p:cNvSpPr>
          <p:nvPr>
            <p:ph type="title"/>
          </p:nvPr>
        </p:nvSpPr>
        <p:spPr/>
        <p:txBody>
          <a:bodyPr>
            <a:normAutofit/>
          </a:bodyPr>
          <a:lstStyle/>
          <a:p>
            <a:r>
              <a:rPr lang="pt-BR" sz="3200" b="1" dirty="0">
                <a:latin typeface="Baskerville Old Face" panose="02020602080505020303" pitchFamily="18" charset="0"/>
              </a:rPr>
              <a:t>Currículo – Habilitações/Ênfases/Majores:</a:t>
            </a:r>
          </a:p>
        </p:txBody>
      </p:sp>
      <p:sp>
        <p:nvSpPr>
          <p:cNvPr id="3" name="Espaço Reservado para Conteúdo 2">
            <a:extLst>
              <a:ext uri="{FF2B5EF4-FFF2-40B4-BE49-F238E27FC236}">
                <a16:creationId xmlns:a16="http://schemas.microsoft.com/office/drawing/2014/main" id="{FEC76EF4-FF02-486C-BF79-E32A95A5769B}"/>
              </a:ext>
            </a:extLst>
          </p:cNvPr>
          <p:cNvSpPr>
            <a:spLocks noGrp="1"/>
          </p:cNvSpPr>
          <p:nvPr>
            <p:ph idx="1"/>
          </p:nvPr>
        </p:nvSpPr>
        <p:spPr>
          <a:xfrm>
            <a:off x="838200" y="1885071"/>
            <a:ext cx="4465320" cy="4291892"/>
          </a:xfrm>
        </p:spPr>
        <p:txBody>
          <a:bodyPr/>
          <a:lstStyle/>
          <a:p>
            <a:r>
              <a:rPr lang="pt-BR" dirty="0">
                <a:latin typeface="Baskerville Old Face" panose="02020602080505020303" pitchFamily="18" charset="0"/>
              </a:rPr>
              <a:t>Estudos Ingleses</a:t>
            </a:r>
          </a:p>
          <a:p>
            <a:r>
              <a:rPr lang="pt-BR" dirty="0">
                <a:latin typeface="Baskerville Old Face" panose="02020602080505020303" pitchFamily="18" charset="0"/>
              </a:rPr>
              <a:t>Estudos Franceses</a:t>
            </a:r>
          </a:p>
          <a:p>
            <a:r>
              <a:rPr lang="pt-BR" dirty="0">
                <a:latin typeface="Baskerville Old Face" panose="02020602080505020303" pitchFamily="18" charset="0"/>
              </a:rPr>
              <a:t>Estudos Alemães</a:t>
            </a:r>
          </a:p>
          <a:p>
            <a:r>
              <a:rPr lang="pt-BR" dirty="0">
                <a:latin typeface="Baskerville Old Face" panose="02020602080505020303" pitchFamily="18" charset="0"/>
              </a:rPr>
              <a:t>Estudos Espanhóis</a:t>
            </a:r>
          </a:p>
          <a:p>
            <a:r>
              <a:rPr lang="pt-BR" dirty="0">
                <a:latin typeface="Baskerville Old Face" panose="02020602080505020303" pitchFamily="18" charset="0"/>
              </a:rPr>
              <a:t>Estudos Italianos</a:t>
            </a:r>
          </a:p>
          <a:p>
            <a:r>
              <a:rPr lang="pt-BR" dirty="0">
                <a:latin typeface="Baskerville Old Face" panose="02020602080505020303" pitchFamily="18" charset="0"/>
              </a:rPr>
              <a:t>Estudos Portugueses e...</a:t>
            </a:r>
          </a:p>
        </p:txBody>
      </p:sp>
      <p:sp>
        <p:nvSpPr>
          <p:cNvPr id="4" name="CaixaDeTexto 3">
            <a:extLst>
              <a:ext uri="{FF2B5EF4-FFF2-40B4-BE49-F238E27FC236}">
                <a16:creationId xmlns:a16="http://schemas.microsoft.com/office/drawing/2014/main" id="{7217B1A3-0A0D-4DDE-8654-327F38402E95}"/>
              </a:ext>
            </a:extLst>
          </p:cNvPr>
          <p:cNvSpPr txBox="1"/>
          <p:nvPr/>
        </p:nvSpPr>
        <p:spPr>
          <a:xfrm>
            <a:off x="5983458" y="1885071"/>
            <a:ext cx="3779519" cy="523220"/>
          </a:xfrm>
          <a:prstGeom prst="rect">
            <a:avLst/>
          </a:prstGeom>
          <a:noFill/>
        </p:spPr>
        <p:txBody>
          <a:bodyPr wrap="square" rtlCol="0">
            <a:spAutoFit/>
          </a:bodyPr>
          <a:lstStyle/>
          <a:p>
            <a:pPr marL="277813" indent="-277813">
              <a:buFont typeface="Arial" panose="020B0604020202020204" pitchFamily="34" charset="0"/>
              <a:buChar char="•"/>
            </a:pPr>
            <a:r>
              <a:rPr lang="pt-BR" sz="2800" dirty="0">
                <a:latin typeface="Baskerville Old Face" panose="02020602080505020303" pitchFamily="18" charset="0"/>
              </a:rPr>
              <a:t>Estudos Portugueses</a:t>
            </a:r>
          </a:p>
        </p:txBody>
      </p:sp>
    </p:spTree>
    <p:extLst>
      <p:ext uri="{BB962C8B-B14F-4D97-AF65-F5344CB8AC3E}">
        <p14:creationId xmlns:p14="http://schemas.microsoft.com/office/powerpoint/2010/main" val="408161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0792B-6656-4424-B02C-F2844CA23CFB}"/>
              </a:ext>
            </a:extLst>
          </p:cNvPr>
          <p:cNvSpPr>
            <a:spLocks noGrp="1"/>
          </p:cNvSpPr>
          <p:nvPr>
            <p:ph type="title"/>
          </p:nvPr>
        </p:nvSpPr>
        <p:spPr/>
        <p:txBody>
          <a:bodyPr/>
          <a:lstStyle/>
          <a:p>
            <a:r>
              <a:rPr lang="pt-BR" dirty="0"/>
              <a:t>Currículo: Hipóteses de ênfases para LLC</a:t>
            </a:r>
          </a:p>
        </p:txBody>
      </p:sp>
      <p:sp>
        <p:nvSpPr>
          <p:cNvPr id="3" name="Espaço Reservado para Conteúdo 2">
            <a:extLst>
              <a:ext uri="{FF2B5EF4-FFF2-40B4-BE49-F238E27FC236}">
                <a16:creationId xmlns:a16="http://schemas.microsoft.com/office/drawing/2014/main" id="{97418C75-16DA-4307-9A4E-5F706911C7DB}"/>
              </a:ext>
            </a:extLst>
          </p:cNvPr>
          <p:cNvSpPr>
            <a:spLocks noGrp="1"/>
          </p:cNvSpPr>
          <p:nvPr>
            <p:ph idx="1"/>
          </p:nvPr>
        </p:nvSpPr>
        <p:spPr/>
        <p:txBody>
          <a:bodyPr/>
          <a:lstStyle/>
          <a:p>
            <a:r>
              <a:rPr lang="pt-BR" b="1" dirty="0"/>
              <a:t>LLC (Línguas, Literaturas e Culturas) = Letras</a:t>
            </a:r>
            <a:r>
              <a:rPr lang="pt-BR" dirty="0"/>
              <a:t> </a:t>
            </a:r>
          </a:p>
          <a:p>
            <a:r>
              <a:rPr lang="pt-BR" dirty="0"/>
              <a:t>1 ou duas ênfases (major) maiores (ex.: alemão e espanhol)</a:t>
            </a:r>
          </a:p>
          <a:p>
            <a:r>
              <a:rPr lang="pt-PT" dirty="0"/>
              <a:t>As LLC estão organizadas por major e </a:t>
            </a:r>
            <a:r>
              <a:rPr lang="pt-PT" dirty="0" err="1"/>
              <a:t>minor</a:t>
            </a:r>
            <a:endParaRPr lang="pt-BR" dirty="0"/>
          </a:p>
          <a:p>
            <a:r>
              <a:rPr lang="pt-BR" dirty="0"/>
              <a:t>1 a 4 ênfases menores (língua portuguesa, estudos brasileiros, arqueologia, estudos asiáticos)</a:t>
            </a:r>
          </a:p>
          <a:p>
            <a:r>
              <a:rPr lang="pt-BR" dirty="0"/>
              <a:t>Sem ênfases (o aluno faz apenas o tronco comum e tudo resto opção livre).</a:t>
            </a:r>
          </a:p>
          <a:p>
            <a:endParaRPr lang="pt-BR" dirty="0"/>
          </a:p>
        </p:txBody>
      </p:sp>
    </p:spTree>
    <p:extLst>
      <p:ext uri="{BB962C8B-B14F-4D97-AF65-F5344CB8AC3E}">
        <p14:creationId xmlns:p14="http://schemas.microsoft.com/office/powerpoint/2010/main" val="217473498"/>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99836B-E9A8-4257-B3AC-B62D6A3A9783}"/>
              </a:ext>
            </a:extLst>
          </p:cNvPr>
          <p:cNvSpPr>
            <a:spLocks noGrp="1"/>
          </p:cNvSpPr>
          <p:nvPr>
            <p:ph type="title"/>
          </p:nvPr>
        </p:nvSpPr>
        <p:spPr>
          <a:xfrm>
            <a:off x="838200" y="365126"/>
            <a:ext cx="10515600" cy="943170"/>
          </a:xfrm>
        </p:spPr>
        <p:txBody>
          <a:bodyPr>
            <a:normAutofit/>
          </a:bodyPr>
          <a:lstStyle/>
          <a:p>
            <a:r>
              <a:rPr lang="pt-BR" sz="3200" b="1" dirty="0"/>
              <a:t>Currículo –  ênfases (majors/maiores) em LLC:</a:t>
            </a:r>
          </a:p>
        </p:txBody>
      </p:sp>
      <p:sp>
        <p:nvSpPr>
          <p:cNvPr id="3" name="Espaço Reservado para Conteúdo 2">
            <a:extLst>
              <a:ext uri="{FF2B5EF4-FFF2-40B4-BE49-F238E27FC236}">
                <a16:creationId xmlns:a16="http://schemas.microsoft.com/office/drawing/2014/main" id="{46F289A6-9786-46A6-BA44-29297BC1CF28}"/>
              </a:ext>
            </a:extLst>
          </p:cNvPr>
          <p:cNvSpPr>
            <a:spLocks noGrp="1"/>
          </p:cNvSpPr>
          <p:nvPr>
            <p:ph idx="1"/>
          </p:nvPr>
        </p:nvSpPr>
        <p:spPr>
          <a:xfrm>
            <a:off x="838200" y="1308296"/>
            <a:ext cx="10515600" cy="4868667"/>
          </a:xfrm>
        </p:spPr>
        <p:txBody>
          <a:bodyPr>
            <a:normAutofit/>
          </a:bodyPr>
          <a:lstStyle/>
          <a:p>
            <a:r>
              <a:rPr lang="pt-PT" dirty="0"/>
              <a:t>Major em Estudos Alemães</a:t>
            </a:r>
          </a:p>
          <a:p>
            <a:r>
              <a:rPr lang="pt-PT" dirty="0"/>
              <a:t>Major em Estudos Espanhóis</a:t>
            </a:r>
          </a:p>
          <a:p>
            <a:r>
              <a:rPr lang="pt-PT" dirty="0"/>
              <a:t>Major em Estudos Franceses</a:t>
            </a:r>
          </a:p>
          <a:p>
            <a:r>
              <a:rPr lang="pt-PT" dirty="0"/>
              <a:t>Major em Estudos Ingleses</a:t>
            </a:r>
          </a:p>
          <a:p>
            <a:r>
              <a:rPr lang="pt-PT" dirty="0"/>
              <a:t>Major em Estudos Italianos</a:t>
            </a:r>
          </a:p>
          <a:p>
            <a:r>
              <a:rPr lang="pt-PT" dirty="0"/>
              <a:t>Major em Estudos Norte-Americanos</a:t>
            </a:r>
          </a:p>
          <a:p>
            <a:r>
              <a:rPr lang="pt-PT" dirty="0"/>
              <a:t>Major em Línguas Modernas</a:t>
            </a:r>
          </a:p>
          <a:p>
            <a:endParaRPr lang="pt-BR" dirty="0"/>
          </a:p>
        </p:txBody>
      </p:sp>
    </p:spTree>
    <p:extLst>
      <p:ext uri="{BB962C8B-B14F-4D97-AF65-F5344CB8AC3E}">
        <p14:creationId xmlns:p14="http://schemas.microsoft.com/office/powerpoint/2010/main" val="3553001601"/>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31C2BF-41A0-7931-BBF6-CCDE6C05BE7C}"/>
              </a:ext>
            </a:extLst>
          </p:cNvPr>
          <p:cNvSpPr>
            <a:spLocks noGrp="1"/>
          </p:cNvSpPr>
          <p:nvPr>
            <p:ph type="title"/>
          </p:nvPr>
        </p:nvSpPr>
        <p:spPr/>
        <p:txBody>
          <a:bodyPr/>
          <a:lstStyle/>
          <a:p>
            <a:r>
              <a:rPr lang="pt-PT" dirty="0" err="1"/>
              <a:t>Minors</a:t>
            </a:r>
            <a:r>
              <a:rPr lang="pt-PT" dirty="0"/>
              <a:t> da </a:t>
            </a:r>
            <a:r>
              <a:rPr lang="pt-PT" dirty="0" err="1"/>
              <a:t>Flul</a:t>
            </a:r>
            <a:r>
              <a:rPr lang="pt-PT" dirty="0"/>
              <a:t> (o aluno pode fazer minores de outras áreas científicas como Arqueologia)</a:t>
            </a:r>
          </a:p>
        </p:txBody>
      </p:sp>
      <p:sp>
        <p:nvSpPr>
          <p:cNvPr id="3" name="Marcador de Posição de Conteúdo 2">
            <a:extLst>
              <a:ext uri="{FF2B5EF4-FFF2-40B4-BE49-F238E27FC236}">
                <a16:creationId xmlns:a16="http://schemas.microsoft.com/office/drawing/2014/main" id="{485B8E3E-DCB4-E3EA-45D0-3A851663E729}"/>
              </a:ext>
            </a:extLst>
          </p:cNvPr>
          <p:cNvSpPr>
            <a:spLocks noGrp="1"/>
          </p:cNvSpPr>
          <p:nvPr>
            <p:ph idx="1"/>
          </p:nvPr>
        </p:nvSpPr>
        <p:spPr/>
        <p:txBody>
          <a:bodyPr>
            <a:normAutofit fontScale="77500" lnSpcReduction="20000"/>
          </a:bodyPr>
          <a:lstStyle/>
          <a:p>
            <a:r>
              <a:rPr lang="pt-PT" sz="1800" dirty="0" err="1">
                <a:effectLst/>
                <a:latin typeface="Segoe UI" panose="020B0502040204020203" pitchFamily="34" charset="0"/>
              </a:rPr>
              <a:t>Minor</a:t>
            </a:r>
            <a:r>
              <a:rPr lang="pt-PT" sz="1800" dirty="0">
                <a:effectLst/>
                <a:latin typeface="Segoe UI" panose="020B0502040204020203" pitchFamily="34" charset="0"/>
              </a:rPr>
              <a:t> em Arqueologia</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Artes do </a:t>
            </a:r>
            <a:r>
              <a:rPr lang="pt-PT" sz="1800" dirty="0" err="1">
                <a:effectLst/>
                <a:latin typeface="Segoe UI" panose="020B0502040204020203" pitchFamily="34" charset="0"/>
              </a:rPr>
              <a:t>Espectáculo</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Artes e Culturas Comparadas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Ciências do Património</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Comunicação e Cultura</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Culturas Africanas e Diálogos Interculturais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Edição</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Alemães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Asiáticos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Brasileiros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Clássicos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Eslavos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Espanhóis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Filosóficos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Franceses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Ingleses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Italianos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Literários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Norte-Americanos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Estudos Portugueses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História</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História de África</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Língua e Linguística Espanholas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Língua e Linguística Francesas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Língua e Linguística Inglesas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Língua Portuguesa</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Literaturas e Culturas Africanas</a:t>
            </a:r>
            <a:br>
              <a:rPr lang="pt-PT" sz="1800" dirty="0">
                <a:effectLst/>
                <a:latin typeface="Segoe UI" panose="020B0502040204020203" pitchFamily="34" charset="0"/>
              </a:rPr>
            </a:br>
            <a:r>
              <a:rPr lang="pt-PT" sz="1800" dirty="0" err="1">
                <a:effectLst/>
                <a:latin typeface="Segoe UI" panose="020B0502040204020203" pitchFamily="34" charset="0"/>
              </a:rPr>
              <a:t>Minor</a:t>
            </a:r>
            <a:r>
              <a:rPr lang="pt-PT" sz="1800" dirty="0">
                <a:effectLst/>
                <a:latin typeface="Segoe UI" panose="020B0502040204020203" pitchFamily="34" charset="0"/>
              </a:rPr>
              <a:t> em Tradução</a:t>
            </a:r>
            <a:endParaRPr lang="pt-PT" dirty="0"/>
          </a:p>
        </p:txBody>
      </p:sp>
    </p:spTree>
    <p:extLst>
      <p:ext uri="{BB962C8B-B14F-4D97-AF65-F5344CB8AC3E}">
        <p14:creationId xmlns:p14="http://schemas.microsoft.com/office/powerpoint/2010/main" val="1042512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421AC3-908E-4089-8389-8BC346953368}"/>
              </a:ext>
            </a:extLst>
          </p:cNvPr>
          <p:cNvSpPr>
            <a:spLocks noGrp="1"/>
          </p:cNvSpPr>
          <p:nvPr>
            <p:ph type="title"/>
          </p:nvPr>
        </p:nvSpPr>
        <p:spPr/>
        <p:txBody>
          <a:bodyPr>
            <a:normAutofit/>
          </a:bodyPr>
          <a:lstStyle/>
          <a:p>
            <a:r>
              <a:rPr lang="pt-BR" sz="3200" b="1" dirty="0"/>
              <a:t>Currículo: Tronco comum entre as várias ênfases:</a:t>
            </a:r>
          </a:p>
        </p:txBody>
      </p:sp>
      <p:sp>
        <p:nvSpPr>
          <p:cNvPr id="3" name="Espaço Reservado para Conteúdo 2">
            <a:extLst>
              <a:ext uri="{FF2B5EF4-FFF2-40B4-BE49-F238E27FC236}">
                <a16:creationId xmlns:a16="http://schemas.microsoft.com/office/drawing/2014/main" id="{1C3A57DD-B6F3-43E6-9D96-AAD1239F3E0E}"/>
              </a:ext>
            </a:extLst>
          </p:cNvPr>
          <p:cNvSpPr>
            <a:spLocks noGrp="1"/>
          </p:cNvSpPr>
          <p:nvPr>
            <p:ph idx="1"/>
          </p:nvPr>
        </p:nvSpPr>
        <p:spPr>
          <a:xfrm>
            <a:off x="1035698" y="1593166"/>
            <a:ext cx="10054919" cy="4742320"/>
          </a:xfrm>
        </p:spPr>
        <p:txBody>
          <a:bodyPr>
            <a:normAutofit fontScale="85000" lnSpcReduction="20000"/>
          </a:bodyPr>
          <a:lstStyle/>
          <a:p>
            <a:pPr marL="0" indent="0">
              <a:buNone/>
            </a:pPr>
            <a:r>
              <a:rPr lang="pt-BR" dirty="0"/>
              <a:t>60 créditos:</a:t>
            </a:r>
          </a:p>
          <a:p>
            <a:pPr marL="0" indent="0">
              <a:buNone/>
            </a:pPr>
            <a:r>
              <a:rPr lang="pt-BR" dirty="0"/>
              <a:t>(a) </a:t>
            </a:r>
            <a:r>
              <a:rPr lang="pt-BR" b="1" dirty="0"/>
              <a:t>3</a:t>
            </a:r>
            <a:r>
              <a:rPr lang="pt-BR" dirty="0"/>
              <a:t> </a:t>
            </a:r>
            <a:r>
              <a:rPr lang="pt-BR" b="1" dirty="0"/>
              <a:t>Obrigatórias</a:t>
            </a:r>
            <a:endParaRPr lang="pt-BR" dirty="0"/>
          </a:p>
          <a:p>
            <a:pPr marL="762000" indent="-387350"/>
            <a:r>
              <a:rPr lang="pt-BR" dirty="0"/>
              <a:t>O Estudo das Culturas</a:t>
            </a:r>
          </a:p>
          <a:p>
            <a:pPr marL="762000" indent="-387350"/>
            <a:r>
              <a:rPr lang="pt-BR" dirty="0"/>
              <a:t>O Estudo da Linguagem Humana</a:t>
            </a:r>
          </a:p>
          <a:p>
            <a:pPr marL="762000" indent="-387350"/>
            <a:r>
              <a:rPr lang="pt-BR" dirty="0"/>
              <a:t>O Estudo da Literatura</a:t>
            </a:r>
          </a:p>
          <a:p>
            <a:pPr marL="0" indent="0">
              <a:buNone/>
            </a:pPr>
            <a:r>
              <a:rPr lang="pt-BR" dirty="0"/>
              <a:t>(</a:t>
            </a:r>
            <a:r>
              <a:rPr lang="pt-BR" dirty="0" err="1"/>
              <a:t>b</a:t>
            </a:r>
            <a:r>
              <a:rPr lang="pt-BR" dirty="0"/>
              <a:t>) </a:t>
            </a:r>
            <a:r>
              <a:rPr lang="pt-BR" b="1" dirty="0"/>
              <a:t>3</a:t>
            </a:r>
            <a:r>
              <a:rPr lang="pt-BR" dirty="0"/>
              <a:t> </a:t>
            </a:r>
            <a:r>
              <a:rPr lang="pt-BR" b="1" dirty="0"/>
              <a:t>níveis de Línguas</a:t>
            </a:r>
            <a:r>
              <a:rPr lang="pt-BR" dirty="0"/>
              <a:t> (a escolher entre Alemão, Espanhol, Francês, Inglês, Italiano)</a:t>
            </a:r>
          </a:p>
          <a:p>
            <a:pPr marL="0" indent="0">
              <a:buNone/>
            </a:pPr>
            <a:r>
              <a:rPr lang="pt-BR" dirty="0"/>
              <a:t>(c) 4 </a:t>
            </a:r>
            <a:r>
              <a:rPr lang="pt-BR" b="1" dirty="0"/>
              <a:t>disciplinas</a:t>
            </a:r>
            <a:r>
              <a:rPr lang="pt-BR" dirty="0"/>
              <a:t> a escolher entre </a:t>
            </a:r>
            <a:r>
              <a:rPr lang="pt-BR" b="1" dirty="0"/>
              <a:t>uma lista pré-definida de 14: </a:t>
            </a:r>
            <a:r>
              <a:rPr lang="pt-PT" dirty="0"/>
              <a:t>Ciência e Arte | Comunicação Intercultural | Cultura Clássica | Cultura Visual | Edição de Textos | Grandes Textos Universais | Linguagem e Comunicação | O Estudo da Arte | O Estudo da Filosofia | O Estudo da História | Prática de </a:t>
            </a:r>
            <a:r>
              <a:rPr lang="pt-PT" dirty="0" err="1"/>
              <a:t>Redacção</a:t>
            </a:r>
            <a:r>
              <a:rPr lang="pt-PT" dirty="0"/>
              <a:t> e Argumentação ou Produção de Português Escrito | Textos Fundamentais: Antiguidade e Idade Média | Textos Fundamentais: da Renascença ao Iluminismo | Textos Fundamentais: do Romantismo ao Presente</a:t>
            </a:r>
            <a:endParaRPr lang="pt-BR" b="1" dirty="0"/>
          </a:p>
        </p:txBody>
      </p:sp>
    </p:spTree>
    <p:extLst>
      <p:ext uri="{BB962C8B-B14F-4D97-AF65-F5344CB8AC3E}">
        <p14:creationId xmlns:p14="http://schemas.microsoft.com/office/powerpoint/2010/main" val="36832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9DCDC5-E7D5-4202-B29B-30F6B4229DCD}"/>
              </a:ext>
            </a:extLst>
          </p:cNvPr>
          <p:cNvSpPr>
            <a:spLocks noGrp="1"/>
          </p:cNvSpPr>
          <p:nvPr>
            <p:ph type="title"/>
          </p:nvPr>
        </p:nvSpPr>
        <p:spPr>
          <a:xfrm>
            <a:off x="466725" y="365124"/>
            <a:ext cx="10515600" cy="1325563"/>
          </a:xfrm>
        </p:spPr>
        <p:txBody>
          <a:bodyPr/>
          <a:lstStyle/>
          <a:p>
            <a:r>
              <a:rPr lang="pt-BR" b="1" dirty="0"/>
              <a:t>Radicalização deste modelo: </a:t>
            </a:r>
            <a:br>
              <a:rPr lang="pt-BR" b="1" dirty="0"/>
            </a:br>
            <a:r>
              <a:rPr lang="pt-BR" b="1" dirty="0"/>
              <a:t>os “Estudos Gerais” da UL</a:t>
            </a:r>
          </a:p>
        </p:txBody>
      </p:sp>
      <p:sp>
        <p:nvSpPr>
          <p:cNvPr id="3" name="Espaço Reservado para Conteúdo 2">
            <a:extLst>
              <a:ext uri="{FF2B5EF4-FFF2-40B4-BE49-F238E27FC236}">
                <a16:creationId xmlns:a16="http://schemas.microsoft.com/office/drawing/2014/main" id="{645FC763-BE0E-467E-AE38-CC68FBBC4036}"/>
              </a:ext>
            </a:extLst>
          </p:cNvPr>
          <p:cNvSpPr>
            <a:spLocks noGrp="1"/>
          </p:cNvSpPr>
          <p:nvPr>
            <p:ph idx="1"/>
          </p:nvPr>
        </p:nvSpPr>
        <p:spPr>
          <a:xfrm>
            <a:off x="466725" y="2215208"/>
            <a:ext cx="10515600" cy="4351338"/>
          </a:xfrm>
        </p:spPr>
        <p:txBody>
          <a:bodyPr/>
          <a:lstStyle/>
          <a:p>
            <a:r>
              <a:rPr lang="pt-BR" dirty="0"/>
              <a:t>Para todas as unidades de ensino da UL</a:t>
            </a:r>
          </a:p>
          <a:p>
            <a:r>
              <a:rPr lang="pt-BR" dirty="0"/>
              <a:t>Pode-se frequentar disciplinas de: Línguas, Comunicação, Filosofia, História, Linguística, Literatura, Arqueologia, Arte, Cultura, Biologia, Bioquímica, Físico-Química, Matemática, Estatística, Expressão Plástica, Física, Geologia, Informática, Química, Economia e Gestão, Estudos Jurídicos, Psicologia, Ciência Política e Ciências da Motricidade. </a:t>
            </a:r>
          </a:p>
          <a:p>
            <a:r>
              <a:rPr lang="pt-BR" dirty="0"/>
              <a:t>Tem que se seguir organização semelhante a LLC: Tronco comum, Línguas e créditos em Grandes Questões das Artes e Humanidades, Grande Questões das Ciências, textos fundamentais e instrumentos... </a:t>
            </a:r>
          </a:p>
        </p:txBody>
      </p:sp>
      <p:pic>
        <p:nvPicPr>
          <p:cNvPr id="5" name="Imagem 4" descr="Uma imagem com texto, Tipo de letra, captura de ecrã, informação&#10;&#10;Descrição gerada automaticamente">
            <a:extLst>
              <a:ext uri="{FF2B5EF4-FFF2-40B4-BE49-F238E27FC236}">
                <a16:creationId xmlns:a16="http://schemas.microsoft.com/office/drawing/2014/main" id="{B009C392-F7A9-B915-7190-1219A30990DB}"/>
              </a:ext>
            </a:extLst>
          </p:cNvPr>
          <p:cNvPicPr>
            <a:picLocks noChangeAspect="1"/>
          </p:cNvPicPr>
          <p:nvPr/>
        </p:nvPicPr>
        <p:blipFill rotWithShape="1">
          <a:blip r:embed="rId3">
            <a:extLst>
              <a:ext uri="{28A0092B-C50C-407E-A947-70E740481C1C}">
                <a14:useLocalDpi xmlns:a14="http://schemas.microsoft.com/office/drawing/2010/main" val="0"/>
              </a:ext>
            </a:extLst>
          </a:blip>
          <a:srcRect b="77727"/>
          <a:stretch/>
        </p:blipFill>
        <p:spPr>
          <a:xfrm>
            <a:off x="466724" y="1627186"/>
            <a:ext cx="10306051" cy="487364"/>
          </a:xfrm>
          <a:prstGeom prst="rect">
            <a:avLst/>
          </a:prstGeom>
        </p:spPr>
      </p:pic>
    </p:spTree>
    <p:extLst>
      <p:ext uri="{BB962C8B-B14F-4D97-AF65-F5344CB8AC3E}">
        <p14:creationId xmlns:p14="http://schemas.microsoft.com/office/powerpoint/2010/main" val="2552679065"/>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1139</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14</vt:i4>
      </vt:variant>
    </vt:vector>
  </HeadingPairs>
  <TitlesOfParts>
    <vt:vector size="20" baseType="lpstr">
      <vt:lpstr>Arial</vt:lpstr>
      <vt:lpstr>Baskerville Old Face</vt:lpstr>
      <vt:lpstr>Calibri</vt:lpstr>
      <vt:lpstr>Calibri Light</vt:lpstr>
      <vt:lpstr>Segoe UI</vt:lpstr>
      <vt:lpstr>Tema do Office</vt:lpstr>
      <vt:lpstr>Formação em Letras em Portugal: o exemplo da FLUL</vt:lpstr>
      <vt:lpstr>Cursos de Letras em Portugal </vt:lpstr>
      <vt:lpstr>Duração da graduação: 5 anos</vt:lpstr>
      <vt:lpstr>Currículo – Habilitações/Ênfases/Majores:</vt:lpstr>
      <vt:lpstr>Currículo: Hipóteses de ênfases para LLC</vt:lpstr>
      <vt:lpstr>Currículo –  ênfases (majors/maiores) em LLC:</vt:lpstr>
      <vt:lpstr>Minors da Flul (o aluno pode fazer minores de outras áreas científicas como Arqueologia)</vt:lpstr>
      <vt:lpstr>Currículo: Tronco comum entre as várias ênfases:</vt:lpstr>
      <vt:lpstr>Radicalização deste modelo:  os “Estudos Gerais” da UL</vt:lpstr>
      <vt:lpstr>Alguns problemas de Bolonha (FLUL)</vt:lpstr>
      <vt:lpstr>Alguns problemas de Bolonha (FLUL)</vt:lpstr>
      <vt:lpstr>Questões/problemas do mestrado em ensino</vt:lpstr>
      <vt:lpstr>Saídas Profissionais (o que mudou desde Bolonha)</vt:lpstr>
      <vt:lpstr>Referências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Formação em Letras em Portugal: contrastes e aproximações</dc:title>
  <dc:creator>Duarte Braga</dc:creator>
  <cp:lastModifiedBy>Flavia</cp:lastModifiedBy>
  <cp:revision>13</cp:revision>
  <dcterms:created xsi:type="dcterms:W3CDTF">2017-11-28T16:48:12Z</dcterms:created>
  <dcterms:modified xsi:type="dcterms:W3CDTF">2023-08-29T17:50:21Z</dcterms:modified>
</cp:coreProperties>
</file>