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61" r:id="rId5"/>
    <p:sldId id="262" r:id="rId6"/>
    <p:sldId id="263" r:id="rId7"/>
    <p:sldId id="264" r:id="rId8"/>
    <p:sldId id="267" r:id="rId9"/>
    <p:sldId id="268" r:id="rId10"/>
    <p:sldId id="269" r:id="rId11"/>
    <p:sldId id="408" r:id="rId12"/>
    <p:sldId id="272" r:id="rId13"/>
    <p:sldId id="273" r:id="rId14"/>
    <p:sldId id="409"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41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411" r:id="rId58"/>
    <p:sldId id="316" r:id="rId59"/>
    <p:sldId id="412" r:id="rId60"/>
    <p:sldId id="317" r:id="rId61"/>
    <p:sldId id="413" r:id="rId62"/>
    <p:sldId id="318" r:id="rId63"/>
    <p:sldId id="414"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ta da Microsoft" initials="CdM" lastIdx="2" clrIdx="0">
    <p:extLst>
      <p:ext uri="{19B8F6BF-5375-455C-9EA6-DF929625EA0E}">
        <p15:presenceInfo xmlns:p15="http://schemas.microsoft.com/office/powerpoint/2012/main" userId="dab834ac168d4d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4T07:30:26.893" idx="2">
    <p:pos x="4074" y="3148"/>
    <p:text>Johann Gottfried von Herder estudou teologia em Königsberg, tendo sido aluno de Kant e de Hamann. Foi pastor em Riga e Bückeburg, e enfim presidente do consistório em Weimar.
Líder da mocidade pré-romântica quando jovem, tornou-se depois um amargurado, incompreendido pelos contemporâneos e, por sua vez, incapaz de compreender a evolução para o classicismo de Weimar (considerava imoral a obra de seu ex-discípulo Goethe, repugnavam-lhe as idéias estéticas de Schiller e rejeitava o kantismo). Morreu praticamente esquecido e abandonado.
Autor de pensamento vigorosamente original, Herder é uma das mais importantes figuras da Alemanha e da Europa do século 18. No entanto, muitas de suas idéias são hoje tão tranqüilamente aceitas que poucos se lembram de relacioná-las com seu nome, esquecidos, além disso, do quanto de inovação representaram ao serem formuladas.
História literária comparada
Herder foi um notável tradutor. Em sua antologia "Vozes dos povos em canções" estão traduzidas e anotadas, ao lado de lieder alemães, canções populares inglesas, eslavas, escandinavas e espanholas.
Nessa obra, Herder revela-se capaz de interpretar corretamente as diferentes vozes nacionais dentro de uma Europa até então apenas considerada em conjunto. Herder é o criador do nacionalismo literário; para ele, a poesia era a verdadeira alma do povo, uma obra anônima e coletiva desenvolvida durante séculos.
Antecipando os românticos, Herder reabilitou a Idade Média: o estilo gótico da catedral de Strasbourg, sobre a qual encomendaria um ensaio a Goethe, considerou-o igualmente uma manifestação da arte popular.
O ensaio de Herder sobre "Macbeth", de Shakespeare, incluído em "Sobre a arte e a mentalidade alemãs", é a primeira interpretação sintética da obra do dramaturgo inglês, apresentada como um organismo dramático coerente. A crítica de Herder abriu caminho às posteriores, de August Wilhelm Schlegel, Friedrich Schlegel e Coleridge.
Interpretando as literaturas dos diferentes povos como expressões de sua evolução histórica, Herder criou a história literária comparada. Para ele, a história não seria apenas uma sucessão de acontecimentos diplomáticos e militares, mas resultado das condições particulares das diversas nações e raças combinadas com o espírito específico de cada época.
Otimista em relação ao futuro da humanidade, Herder revela horror ao despotismo, chegando a afirmar a impossibilidade da sobrevivência da arte sob condições de tirania.</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3T11:41:38.423" idx="1">
    <p:pos x="10" y="10"/>
    <p:text>2 O ascetismo deliberado de Schoenberg e dos compositores que o seguiram foi caracterizado por Adorno: "A música emancipada lança suspeitas sobre todos os sons reais. Da mesma forma, com a realização da subsuperfície, o fim da interpretação musical está à vista. nossa imaginação pode tornar a reprodução em voz alta tão supérflua quanto a leitura de algo escrito torna supérflua a fala e essa prática pode ao mesmo tempo salvar a música do mal que é causado a ela e a seu compositor em quase todas as apresentações atuais. A tendência à mutescência, na maneira como cria a aura em torno de todos os tons do lirismo de Webern, é semelhante a essa tendência que começou com Schoenberg. Mas isso chega a nada menos que o resultado de que a emancipação e a intelectualização na arte, juntamente com sua aparência material, praticamente acabam com a própria arte. Enfaticamente, a intelectualização da arte nas composições tardias de Schoenberg trabalha na dissolução da própria música e, assim, une, em uma coincidência abismal, o elemento bárbaro que é inimigo da arte! (Prismen, 1955, p.210).</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FD6C634D-EB32-42EE-A441-CC572E6BA7D6}" type="slidenum">
              <a:rPr lang="pt-BR" smtClean="0"/>
              <a:t>‹nº›</a:t>
            </a:fld>
            <a:endParaRPr lang="pt-B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04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3A8CB3-C7D4-4F71-9E7F-0F3D74CFC2EF}" type="datetimeFigureOut">
              <a:rPr lang="pt-BR" smtClean="0"/>
              <a:t>26/03/2022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6C634D-EB32-42EE-A441-CC572E6BA7D6}" type="slidenum">
              <a:rPr lang="pt-BR" smtClean="0"/>
              <a:t>‹nº›</a:t>
            </a:fld>
            <a:endParaRPr lang="pt-BR"/>
          </a:p>
        </p:txBody>
      </p:sp>
    </p:spTree>
    <p:extLst>
      <p:ext uri="{BB962C8B-B14F-4D97-AF65-F5344CB8AC3E}">
        <p14:creationId xmlns:p14="http://schemas.microsoft.com/office/powerpoint/2010/main" val="98965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58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443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spTree>
    <p:extLst>
      <p:ext uri="{BB962C8B-B14F-4D97-AF65-F5344CB8AC3E}">
        <p14:creationId xmlns:p14="http://schemas.microsoft.com/office/powerpoint/2010/main" val="79190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61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5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59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92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spTree>
    <p:extLst>
      <p:ext uri="{BB962C8B-B14F-4D97-AF65-F5344CB8AC3E}">
        <p14:creationId xmlns:p14="http://schemas.microsoft.com/office/powerpoint/2010/main" val="78693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3A8CB3-C7D4-4F71-9E7F-0F3D74CFC2EF}" type="datetimeFigureOut">
              <a:rPr lang="pt-BR" smtClean="0"/>
              <a:t>26/03/2022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6C634D-EB32-42EE-A441-CC572E6BA7D6}" type="slidenum">
              <a:rPr lang="pt-BR" smtClean="0"/>
              <a:t>‹nº›</a:t>
            </a:fld>
            <a:endParaRPr lang="pt-B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63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43A8CB3-C7D4-4F71-9E7F-0F3D74CFC2EF}" type="datetimeFigureOut">
              <a:rPr lang="pt-BR" smtClean="0"/>
              <a:t>26/03/2022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6C634D-EB32-42EE-A441-CC572E6BA7D6}" type="slidenum">
              <a:rPr lang="pt-BR" smtClean="0"/>
              <a:t>‹nº›</a:t>
            </a:fld>
            <a:endParaRPr lang="pt-BR"/>
          </a:p>
        </p:txBody>
      </p:sp>
    </p:spTree>
    <p:extLst>
      <p:ext uri="{BB962C8B-B14F-4D97-AF65-F5344CB8AC3E}">
        <p14:creationId xmlns:p14="http://schemas.microsoft.com/office/powerpoint/2010/main" val="40049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43A8CB3-C7D4-4F71-9E7F-0F3D74CFC2EF}" type="datetimeFigureOut">
              <a:rPr lang="pt-BR" smtClean="0"/>
              <a:t>26/03/2022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D6C634D-EB32-42EE-A441-CC572E6BA7D6}" type="slidenum">
              <a:rPr lang="pt-BR" smtClean="0"/>
              <a:t>‹nº›</a:t>
            </a:fld>
            <a:endParaRPr lang="pt-B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83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43A8CB3-C7D4-4F71-9E7F-0F3D74CFC2EF}" type="datetimeFigureOut">
              <a:rPr lang="pt-BR" smtClean="0"/>
              <a:t>26/03/2022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D6C634D-EB32-42EE-A441-CC572E6BA7D6}"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16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A8CB3-C7D4-4F71-9E7F-0F3D74CFC2EF}" type="datetimeFigureOut">
              <a:rPr lang="pt-BR" smtClean="0"/>
              <a:t>26/03/2022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D6C634D-EB32-42EE-A441-CC572E6BA7D6}" type="slidenum">
              <a:rPr lang="pt-BR" smtClean="0"/>
              <a:t>‹nº›</a:t>
            </a:fld>
            <a:endParaRPr lang="pt-BR"/>
          </a:p>
        </p:txBody>
      </p:sp>
    </p:spTree>
    <p:extLst>
      <p:ext uri="{BB962C8B-B14F-4D97-AF65-F5344CB8AC3E}">
        <p14:creationId xmlns:p14="http://schemas.microsoft.com/office/powerpoint/2010/main" val="103746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3A8CB3-C7D4-4F71-9E7F-0F3D74CFC2EF}" type="datetimeFigureOut">
              <a:rPr lang="pt-BR" smtClean="0"/>
              <a:t>26/03/2022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6C634D-EB32-42EE-A441-CC572E6BA7D6}" type="slidenum">
              <a:rPr lang="pt-BR" smtClean="0"/>
              <a:t>‹nº›</a:t>
            </a:fld>
            <a:endParaRPr lang="pt-B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01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3A8CB3-C7D4-4F71-9E7F-0F3D74CFC2EF}" type="datetimeFigureOut">
              <a:rPr lang="pt-BR" smtClean="0"/>
              <a:t>26/03/2022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6C634D-EB32-42EE-A441-CC572E6BA7D6}" type="slidenum">
              <a:rPr lang="pt-BR" smtClean="0"/>
              <a:t>‹nº›</a:t>
            </a:fld>
            <a:endParaRPr lang="pt-BR"/>
          </a:p>
        </p:txBody>
      </p:sp>
    </p:spTree>
    <p:extLst>
      <p:ext uri="{BB962C8B-B14F-4D97-AF65-F5344CB8AC3E}">
        <p14:creationId xmlns:p14="http://schemas.microsoft.com/office/powerpoint/2010/main" val="13271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3A8CB3-C7D4-4F71-9E7F-0F3D74CFC2EF}" type="datetimeFigureOut">
              <a:rPr lang="pt-BR" smtClean="0"/>
              <a:t>26/03/2022</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6C634D-EB32-42EE-A441-CC572E6BA7D6}" type="slidenum">
              <a:rPr lang="pt-BR" smtClean="0"/>
              <a:t>‹nº›</a:t>
            </a:fld>
            <a:endParaRPr lang="pt-BR"/>
          </a:p>
        </p:txBody>
      </p:sp>
    </p:spTree>
    <p:extLst>
      <p:ext uri="{BB962C8B-B14F-4D97-AF65-F5344CB8AC3E}">
        <p14:creationId xmlns:p14="http://schemas.microsoft.com/office/powerpoint/2010/main" val="29407584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ewbAaWNO59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
            </a:r>
            <a:br>
              <a:rPr lang="pt-BR" dirty="0"/>
            </a:br>
            <a:r>
              <a:rPr lang="pt-BR" dirty="0"/>
              <a:t> </a:t>
            </a:r>
            <a:r>
              <a:rPr lang="pt-BR" sz="3700" b="1" dirty="0"/>
              <a:t>A Quarta </a:t>
            </a:r>
            <a:r>
              <a:rPr lang="pt-BR" sz="3700" b="1" dirty="0" smtClean="0"/>
              <a:t>Era: </a:t>
            </a:r>
            <a:r>
              <a:rPr lang="pt-BR" sz="3700" dirty="0"/>
              <a:t/>
            </a:r>
            <a:br>
              <a:rPr lang="pt-BR" sz="3700" dirty="0"/>
            </a:br>
            <a:r>
              <a:rPr lang="pt-BR" sz="3700" b="1" dirty="0"/>
              <a:t>A era da cultura global e da tecnologia </a:t>
            </a:r>
            <a:endParaRPr lang="pt-BR" sz="3700" dirty="0"/>
          </a:p>
        </p:txBody>
      </p:sp>
      <p:sp>
        <p:nvSpPr>
          <p:cNvPr id="3" name="Subtítulo 2"/>
          <p:cNvSpPr>
            <a:spLocks noGrp="1"/>
          </p:cNvSpPr>
          <p:nvPr>
            <p:ph type="subTitle" idx="1"/>
          </p:nvPr>
        </p:nvSpPr>
        <p:spPr/>
        <p:txBody>
          <a:bodyPr>
            <a:normAutofit lnSpcReduction="10000"/>
          </a:bodyPr>
          <a:lstStyle/>
          <a:p>
            <a:r>
              <a:rPr lang="en-US" dirty="0"/>
              <a:t>WIORA. </a:t>
            </a:r>
            <a:r>
              <a:rPr lang="en-US" dirty="0" smtClean="0"/>
              <a:t>Walter. </a:t>
            </a:r>
            <a:r>
              <a:rPr lang="en-US" i="1" dirty="0" smtClean="0"/>
              <a:t>The </a:t>
            </a:r>
            <a:r>
              <a:rPr lang="en-US" i="1" dirty="0"/>
              <a:t>four ages o</a:t>
            </a:r>
            <a:r>
              <a:rPr lang="pt-BR" i="1" dirty="0"/>
              <a:t>f </a:t>
            </a:r>
            <a:r>
              <a:rPr lang="pt-BR" i="1" dirty="0" err="1"/>
              <a:t>music</a:t>
            </a:r>
            <a:r>
              <a:rPr lang="pt-BR" i="1" dirty="0"/>
              <a:t>. </a:t>
            </a:r>
            <a:r>
              <a:rPr lang="pt-BR" i="1" dirty="0" err="1"/>
              <a:t>From</a:t>
            </a:r>
            <a:r>
              <a:rPr lang="pt-BR" i="1" dirty="0"/>
              <a:t> </a:t>
            </a:r>
            <a:r>
              <a:rPr lang="pt-BR" i="1" dirty="0" err="1"/>
              <a:t>prehistoric</a:t>
            </a:r>
            <a:r>
              <a:rPr lang="pt-BR" i="1" dirty="0"/>
              <a:t> </a:t>
            </a:r>
            <a:r>
              <a:rPr lang="pt-BR" i="1" dirty="0" err="1"/>
              <a:t>man</a:t>
            </a:r>
            <a:r>
              <a:rPr lang="pt-BR" i="1" dirty="0"/>
              <a:t> </a:t>
            </a:r>
            <a:r>
              <a:rPr lang="pt-BR" i="1" dirty="0" err="1"/>
              <a:t>to</a:t>
            </a:r>
            <a:r>
              <a:rPr lang="pt-BR" i="1" dirty="0"/>
              <a:t> </a:t>
            </a:r>
            <a:r>
              <a:rPr lang="pt-BR" i="1" dirty="0" err="1"/>
              <a:t>electronic</a:t>
            </a:r>
            <a:r>
              <a:rPr lang="pt-BR" i="1" dirty="0"/>
              <a:t> </a:t>
            </a:r>
            <a:r>
              <a:rPr lang="pt-BR" i="1" dirty="0" err="1"/>
              <a:t>computer</a:t>
            </a:r>
            <a:r>
              <a:rPr lang="pt-BR" i="1" dirty="0"/>
              <a:t>...a </a:t>
            </a:r>
            <a:r>
              <a:rPr lang="pt-BR" i="1" dirty="0" err="1"/>
              <a:t>fresh</a:t>
            </a:r>
            <a:r>
              <a:rPr lang="pt-BR" i="1" dirty="0"/>
              <a:t> </a:t>
            </a:r>
            <a:r>
              <a:rPr lang="pt-BR" i="1" dirty="0" err="1"/>
              <a:t>view</a:t>
            </a:r>
            <a:r>
              <a:rPr lang="pt-BR" i="1" dirty="0"/>
              <a:t> </a:t>
            </a:r>
            <a:r>
              <a:rPr lang="pt-BR" i="1" dirty="0" err="1"/>
              <a:t>of</a:t>
            </a:r>
            <a:r>
              <a:rPr lang="pt-BR" i="1" dirty="0"/>
              <a:t> </a:t>
            </a:r>
            <a:r>
              <a:rPr lang="pt-BR" i="1" dirty="0" err="1"/>
              <a:t>the</a:t>
            </a:r>
            <a:r>
              <a:rPr lang="pt-BR" i="1" dirty="0"/>
              <a:t> </a:t>
            </a:r>
            <a:r>
              <a:rPr lang="pt-BR" i="1" dirty="0" err="1"/>
              <a:t>history</a:t>
            </a:r>
            <a:r>
              <a:rPr lang="pt-BR" i="1" dirty="0"/>
              <a:t> </a:t>
            </a:r>
            <a:r>
              <a:rPr lang="pt-BR" i="1" dirty="0" err="1"/>
              <a:t>of</a:t>
            </a:r>
            <a:r>
              <a:rPr lang="pt-BR" i="1" dirty="0"/>
              <a:t> </a:t>
            </a:r>
            <a:r>
              <a:rPr lang="pt-BR" i="1" dirty="0" err="1"/>
              <a:t>the</a:t>
            </a:r>
            <a:r>
              <a:rPr lang="pt-BR" i="1" dirty="0"/>
              <a:t> </a:t>
            </a:r>
            <a:r>
              <a:rPr lang="pt-BR" i="1" dirty="0" err="1"/>
              <a:t>world’s</a:t>
            </a:r>
            <a:r>
              <a:rPr lang="pt-BR" i="1" dirty="0"/>
              <a:t> </a:t>
            </a:r>
            <a:r>
              <a:rPr lang="pt-BR" i="1" dirty="0" err="1"/>
              <a:t>music</a:t>
            </a:r>
            <a:r>
              <a:rPr lang="pt-BR" dirty="0"/>
              <a:t>. </a:t>
            </a:r>
            <a:br>
              <a:rPr lang="pt-BR" dirty="0"/>
            </a:br>
            <a:r>
              <a:rPr lang="pt-BR" dirty="0" err="1"/>
              <a:t>Translated</a:t>
            </a:r>
            <a:r>
              <a:rPr lang="pt-BR" dirty="0"/>
              <a:t> </a:t>
            </a:r>
            <a:r>
              <a:rPr lang="pt-BR" dirty="0" err="1"/>
              <a:t>by</a:t>
            </a:r>
            <a:r>
              <a:rPr lang="pt-BR" dirty="0"/>
              <a:t> M. D. </a:t>
            </a:r>
            <a:r>
              <a:rPr lang="pt-BR" dirty="0" err="1"/>
              <a:t>Herter</a:t>
            </a:r>
            <a:r>
              <a:rPr lang="pt-BR" dirty="0"/>
              <a:t> Norton. New York: W.W. Norton &amp; </a:t>
            </a:r>
            <a:r>
              <a:rPr lang="pt-BR" dirty="0" err="1"/>
              <a:t>Company</a:t>
            </a:r>
            <a:r>
              <a:rPr lang="pt-BR" dirty="0"/>
              <a:t>, </a:t>
            </a:r>
            <a:r>
              <a:rPr lang="pt-BR" dirty="0" err="1"/>
              <a:t>Inc</a:t>
            </a:r>
            <a:r>
              <a:rPr lang="pt-BR" dirty="0"/>
              <a:t>, </a:t>
            </a:r>
            <a:r>
              <a:rPr lang="pt-BR" dirty="0" smtClean="0"/>
              <a:t>1965, pp. 149-197.</a:t>
            </a:r>
            <a:endParaRPr lang="pt-BR" dirty="0"/>
          </a:p>
        </p:txBody>
      </p:sp>
    </p:spTree>
    <p:extLst>
      <p:ext uri="{BB962C8B-B14F-4D97-AF65-F5344CB8AC3E}">
        <p14:creationId xmlns:p14="http://schemas.microsoft.com/office/powerpoint/2010/main" val="4239450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No entanto, um pluralismo que </a:t>
            </a:r>
            <a:r>
              <a:rPr lang="pt-BR" dirty="0" smtClean="0"/>
              <a:t>apresenta meramente a multiplicidade como </a:t>
            </a:r>
            <a:r>
              <a:rPr lang="pt-BR" dirty="0"/>
              <a:t>tal ainda não oferece uma imagem da época. </a:t>
            </a:r>
            <a:endParaRPr lang="pt-BR" dirty="0" smtClean="0"/>
          </a:p>
          <a:p>
            <a:r>
              <a:rPr lang="pt-BR" dirty="0" smtClean="0"/>
              <a:t>Descrever </a:t>
            </a:r>
            <a:r>
              <a:rPr lang="pt-BR" dirty="0"/>
              <a:t>a quantidade de ismos, explicando-a como devido a intenções artísticas específicas e em rápida mudança, ainda não representa a corrente da história. </a:t>
            </a:r>
            <a:endParaRPr lang="pt-BR" dirty="0" smtClean="0"/>
          </a:p>
          <a:p>
            <a:r>
              <a:rPr lang="pt-BR" dirty="0"/>
              <a:t>A suposição comum de que há desenvolvimento e progresso na técnica, de fato, mas não na arte, dificulta nossa compreensão das coerências essenciais em nosso próprio tempo. </a:t>
            </a:r>
          </a:p>
          <a:p>
            <a:endParaRPr lang="pt-BR" dirty="0" smtClean="0"/>
          </a:p>
        </p:txBody>
      </p:sp>
    </p:spTree>
    <p:extLst>
      <p:ext uri="{BB962C8B-B14F-4D97-AF65-F5344CB8AC3E}">
        <p14:creationId xmlns:p14="http://schemas.microsoft.com/office/powerpoint/2010/main" val="9669570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Portanto, pode parecer que na música também "o uso livre de todo o arsenal de meios técnicos", como sugere </a:t>
            </a:r>
            <a:r>
              <a:rPr lang="pt-BR" dirty="0" err="1"/>
              <a:t>Freyer</a:t>
            </a:r>
            <a:r>
              <a:rPr lang="pt-BR" dirty="0"/>
              <a:t>, "se torne e termine em si"; e que "nossa cultura atual", como coloca </a:t>
            </a:r>
            <a:r>
              <a:rPr lang="pt-BR" dirty="0" err="1"/>
              <a:t>Spranger</a:t>
            </a:r>
            <a:r>
              <a:rPr lang="pt-BR" dirty="0"/>
              <a:t>, "é o sistema de controle ilimitado sobre meios ilimitados". Poder-se-ia pensar na hora paradisíaca para os espíritos universais que, estando em plena posse de todos os meios, usariam agora toda a gama de múltiplas possibilidades que eles oferecem, como Wagner e Richard Strauss em seus dias. Mas desde Bela </a:t>
            </a:r>
            <a:r>
              <a:rPr lang="pt-BR" dirty="0" err="1"/>
              <a:t>Bartók</a:t>
            </a:r>
            <a:r>
              <a:rPr lang="pt-BR" dirty="0"/>
              <a:t>, o universal, que criou um </a:t>
            </a:r>
            <a:r>
              <a:rPr lang="pt-BR" dirty="0" err="1"/>
              <a:t>summa</a:t>
            </a:r>
            <a:r>
              <a:rPr lang="pt-BR" dirty="0"/>
              <a:t> </a:t>
            </a:r>
            <a:r>
              <a:rPr lang="pt-BR" dirty="0" err="1"/>
              <a:t>musicae</a:t>
            </a:r>
            <a:r>
              <a:rPr lang="pt-BR" dirty="0"/>
              <a:t> pedagógico em seu </a:t>
            </a:r>
            <a:r>
              <a:rPr lang="pt-BR" dirty="0" err="1"/>
              <a:t>Mikrokosmos</a:t>
            </a:r>
            <a:r>
              <a:rPr lang="pt-BR" dirty="0"/>
              <a:t>, e Igor Stravinsky, o versátil, poucos compositores mostraram a vontade e a força para conseguir uma síntese. Entre os líderes da música serial e eletrônica, o impulso para a expansão em um novo território se une a um ímpeto igualmente forte para a exclusão de toda a riqueza acumulada do passado, para reduzir a música à composição que repousa nos andaimes semelhantes a palafitas de um mundo artificial à parte. </a:t>
            </a:r>
          </a:p>
        </p:txBody>
      </p:sp>
    </p:spTree>
    <p:extLst>
      <p:ext uri="{BB962C8B-B14F-4D97-AF65-F5344CB8AC3E}">
        <p14:creationId xmlns:p14="http://schemas.microsoft.com/office/powerpoint/2010/main" val="34728590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Assim, o progresso se torna uma partida. Não se ganha mais terreno para acrescentar ao que há, mas renuncia ao passado para se apossar do novo. "Consequências", diz </a:t>
            </a:r>
            <a:r>
              <a:rPr lang="pt-BR" dirty="0" err="1"/>
              <a:t>Schoenberg</a:t>
            </a:r>
            <a:r>
              <a:rPr lang="pt-BR" dirty="0"/>
              <a:t>, "foram extraídas de uma inovação que, como todas as inovações, destrói enquanto produz. Nós fomos apresentados com uma </a:t>
            </a:r>
            <a:r>
              <a:rPr lang="pt-BR" dirty="0" smtClean="0"/>
              <a:t>nova harmonia </a:t>
            </a:r>
            <a:r>
              <a:rPr lang="pt-BR" dirty="0"/>
              <a:t>colorida; mas, no processo, muito se perdeu." Dizer que toda inovação destrói vai longe demais; na tecnologia, na ciência, na arte, a maioria das inovações apenas modificou sua herança, não a descartou. Mas a natureza de alguns sistemas revolucionários é de fato exclusiva. Quem segue as regras da dodecafonia não tem à sua frente as abundantes possibilidades que Bach ou Wagner tiveram com seu cromatismo, mas está cercado por sinais inesgotáveis: sem tríades, sem repetição, nada que possa pôr em jogo a tonalidade, que deve ser brutalmente expulsa. "Mesmo um eco fraco da antiga harmonia tonal seria confuso", diz </a:t>
            </a:r>
            <a:r>
              <a:rPr lang="pt-BR" dirty="0" err="1"/>
              <a:t>Schoenberg</a:t>
            </a:r>
            <a:r>
              <a:rPr lang="pt-BR" dirty="0"/>
              <a:t>, "porque provocaria falsas expectativas de consequências e continuidade implícitas. O uso de uma tônica que não depende de todos os relacionamentos de uma tonalidade é falacioso". A composição serial e eletrônica também evita a riqueza potencial da música que Mozart ou Richard Strauss poderiam utilizar de maneira tão soberba. </a:t>
            </a:r>
          </a:p>
        </p:txBody>
      </p:sp>
    </p:spTree>
    <p:extLst>
      <p:ext uri="{BB962C8B-B14F-4D97-AF65-F5344CB8AC3E}">
        <p14:creationId xmlns:p14="http://schemas.microsoft.com/office/powerpoint/2010/main" val="31168660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A nova música adiciona, mas também omite. Nunca os prefixos privativos foram aplicados com tanta frequência. O comando supremo, diz Walter Jens, é em toda parte redução, não expansão. A reação à atividade cultural luxuriante e barata é o ascetismo cultural. A justificativa ideológica da abstração produziu muitas fórmulas </a:t>
            </a:r>
            <a:r>
              <a:rPr lang="pt-BR" dirty="0" err="1"/>
              <a:t>proscritivas</a:t>
            </a:r>
            <a:r>
              <a:rPr lang="pt-BR" dirty="0"/>
              <a:t>: algo é "culinário", "calorosamente animal", "recheado de emoções", "narcisista", "</a:t>
            </a:r>
            <a:r>
              <a:rPr lang="pt-BR" dirty="0" err="1"/>
              <a:t>pathos</a:t>
            </a:r>
            <a:r>
              <a:rPr lang="pt-BR" dirty="0"/>
              <a:t> burguês". Stravinsky investiu contra a "</a:t>
            </a:r>
            <a:r>
              <a:rPr lang="pt-BR" dirty="0" err="1"/>
              <a:t>pomposidade</a:t>
            </a:r>
            <a:r>
              <a:rPr lang="pt-BR" dirty="0"/>
              <a:t> rica" do </a:t>
            </a:r>
            <a:r>
              <a:rPr lang="pt-BR" i="1" dirty="0" err="1"/>
              <a:t>Gesamtkunstwerk</a:t>
            </a:r>
            <a:r>
              <a:rPr lang="pt-BR" i="1" dirty="0"/>
              <a:t> </a:t>
            </a:r>
            <a:r>
              <a:rPr lang="pt-BR" dirty="0"/>
              <a:t>de Wagner e sua exuberante instrumentação. "A orquestra tornou-se uma fonte de deleite bastante independente da música. Já nos cansamos de sons pesados, estamos cansados de ser saciados com a cor dos tons e não queremos mais essa superalimentação que distorce todo o elemento musical porque é estourado em todas as proporções e ganha vida própria”. Tais expressões depreciativas pertencem ao estilo que o programa pertence à música do programa. Alguém entende mal essa abstinência se não se lembra do olhar de soslaio que reflete a gratificação que a acompanha: não somos pobres por necessidade, mas ou por nossa própria vontade, não queremos profusão, bombardeio e fachadas, queremos clareza cristalina e não objetividade sem sentimento. </a:t>
            </a:r>
          </a:p>
        </p:txBody>
      </p:sp>
    </p:spTree>
    <p:extLst>
      <p:ext uri="{BB962C8B-B14F-4D97-AF65-F5344CB8AC3E}">
        <p14:creationId xmlns:p14="http://schemas.microsoft.com/office/powerpoint/2010/main" val="18252566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 música esfolada, "</a:t>
            </a:r>
            <a:r>
              <a:rPr lang="pt-BR" dirty="0" err="1"/>
              <a:t>L'art</a:t>
            </a:r>
            <a:r>
              <a:rPr lang="pt-BR" dirty="0"/>
              <a:t> </a:t>
            </a:r>
            <a:r>
              <a:rPr lang="pt-BR" dirty="0" err="1"/>
              <a:t>dépouillé</a:t>
            </a:r>
            <a:r>
              <a:rPr lang="pt-BR" dirty="0"/>
              <a:t>", como Eric </a:t>
            </a:r>
            <a:r>
              <a:rPr lang="pt-BR" dirty="0" err="1"/>
              <a:t>Satie</a:t>
            </a:r>
            <a:r>
              <a:rPr lang="pt-BR" dirty="0"/>
              <a:t> disse, pode ter seu charme se apenas algumas camadas forem arrancadas; se não restar nada, o esfolamento é fatal. Na verdade, das camadas que constituem uma obra de arte totalmente musical, uma camada ou outra foi arrancada por diferentes tendências e quase todas por tendências extremas. Quanto mais a música perde sua participação em conexões </a:t>
            </a:r>
            <a:r>
              <a:rPr lang="pt-BR" dirty="0" smtClean="0"/>
              <a:t>gerais como </a:t>
            </a:r>
            <a:r>
              <a:rPr lang="pt-BR" dirty="0"/>
              <a:t>religião, lar, estilo de vida, mais desaparecem suas propriedades correspondentes: aura, </a:t>
            </a:r>
            <a:r>
              <a:rPr lang="pt-BR" dirty="0" err="1"/>
              <a:t>ethos</a:t>
            </a:r>
            <a:r>
              <a:rPr lang="pt-BR" dirty="0"/>
              <a:t>, perspectiva e assim por diante. Muitos valores imanentes e </a:t>
            </a:r>
            <a:r>
              <a:rPr lang="pt-BR" dirty="0" err="1"/>
              <a:t>transmusicais</a:t>
            </a:r>
            <a:r>
              <a:rPr lang="pt-BR" dirty="0"/>
              <a:t> sucumbiram. </a:t>
            </a:r>
          </a:p>
        </p:txBody>
      </p:sp>
    </p:spTree>
    <p:extLst>
      <p:ext uri="{BB962C8B-B14F-4D97-AF65-F5344CB8AC3E}">
        <p14:creationId xmlns:p14="http://schemas.microsoft.com/office/powerpoint/2010/main" val="3430146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Os ismos estéticos rejeitaram esses valores na barganha, invocando falsamente o exemplo da Idade Média. De um cenário do Credo, a confissão de fé, um crítico de música, um crente, até diz com aprovação que "Stravinsky lida com o texto como material fonético". O próprio Stravinsky declarou: "Minha opinião é que, por sua própria natureza, a música é incapaz de expressar qualquer coisa, seja ela qual for, uma emoção, uma atitude, um estado psicológico, um fenômeno natural ou o que você quiser". No entanto, à medida que os antecedentes e o conteúdo da obra de arte musical foram enfraquecidos ou eliminados, o mesmo ocorreu com os fios de seu tecido: o tema foi negado, lógica harmônica, modulação, arquitetura renunciada. Agora, os primeiros planos tonais ou as camadas externas da música estavam realmente descolados. </a:t>
            </a:r>
          </a:p>
        </p:txBody>
      </p:sp>
    </p:spTree>
    <p:extLst>
      <p:ext uri="{BB962C8B-B14F-4D97-AF65-F5344CB8AC3E}">
        <p14:creationId xmlns:p14="http://schemas.microsoft.com/office/powerpoint/2010/main" val="13617374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No processo de reduzir seus supostos grilhões, a música estava se movendo em direção a fronteiras além das quais não é mais música no sentido pleno da palavra. Mas sua expansão também se deparou com essas fronteiras. A conquista de um novo território pressupõe que esse território já exista, como a América existia antes de Colombo a descobrir. A música não é uma região puramente imaginária que o gênio produz do nada, mas, em geral, um reino de potencialidades reais que são descobertas e realizadas. Quando </a:t>
            </a:r>
            <a:r>
              <a:rPr lang="pt-BR" dirty="0" err="1"/>
              <a:t>Voris</a:t>
            </a:r>
            <a:r>
              <a:rPr lang="pt-BR" dirty="0"/>
              <a:t> </a:t>
            </a:r>
            <a:r>
              <a:rPr lang="pt-BR" dirty="0" err="1"/>
              <a:t>Blacher</a:t>
            </a:r>
            <a:r>
              <a:rPr lang="pt-BR" dirty="0"/>
              <a:t> escreve compassos variáveis - por exemplo, 12 8, 8 8, 7 8, 6 8, - etc. - ele não inventou esses números, seus relacionamentos e agrupamentos, mas percebeu as possibilidades já existentes. O domínio dos números é uma esfera de possibilidades objetivas, </a:t>
            </a:r>
            <a:r>
              <a:rPr lang="pt-BR" i="1" dirty="0"/>
              <a:t>a priori</a:t>
            </a:r>
            <a:r>
              <a:rPr lang="pt-BR" dirty="0"/>
              <a:t>, que o homem explora na música e na matemática. O passo dos acordes de sétima e nona não foi criado a partir do vazio; era um potencial estabelecido no sistema de possíveis acordes. As relações numéricas mais complexas não são menos </a:t>
            </a:r>
            <a:r>
              <a:rPr lang="pt-BR" i="1" dirty="0"/>
              <a:t>a priori </a:t>
            </a:r>
            <a:r>
              <a:rPr lang="pt-BR" dirty="0"/>
              <a:t>do que as simples; a relação 1: 3: 5: 7: 9 foi descoberta, não inventada. </a:t>
            </a:r>
          </a:p>
        </p:txBody>
      </p:sp>
    </p:spTree>
    <p:extLst>
      <p:ext uri="{BB962C8B-B14F-4D97-AF65-F5344CB8AC3E}">
        <p14:creationId xmlns:p14="http://schemas.microsoft.com/office/powerpoint/2010/main" val="24271678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Mas, na medida em que a música é fundada em um campo de possibilidades pré-existentes que são realizadas pouco a pouco, o fato deve ser levado em conta que os processos de realização não continuam </a:t>
            </a:r>
            <a:r>
              <a:rPr lang="pt-BR" i="1" dirty="0"/>
              <a:t>ad </a:t>
            </a:r>
            <a:r>
              <a:rPr lang="pt-BR" i="1" dirty="0" err="1"/>
              <a:t>infinitum</a:t>
            </a:r>
            <a:r>
              <a:rPr lang="pt-BR" dirty="0"/>
              <a:t>, mas se deparam com limites, determinados pela natureza das coisas, da mesma maneira que a expansão sobre a terra, sobre os estratos da população, sobre o mundo histórico. O conceito de "novo território" traz consigo o problema de até que ponto o novo território se estende. Isso não quer dizer que o fim de toda composição seja iminente, mas que vários processos que </a:t>
            </a:r>
            <a:r>
              <a:rPr lang="pt-BR" dirty="0" smtClean="0"/>
              <a:t>faziam parte </a:t>
            </a:r>
            <a:r>
              <a:rPr lang="pt-BR" dirty="0"/>
              <a:t>da realização original de determinados elementos e tipos de música estão chegando a limites, assim como a evolução da modulação no sistema maior-menor alcançou limites ou, como ainda podem ocorrer </a:t>
            </a:r>
            <a:r>
              <a:rPr lang="pt-BR" dirty="0" err="1"/>
              <a:t>reavivamentos</a:t>
            </a:r>
            <a:r>
              <a:rPr lang="pt-BR" dirty="0"/>
              <a:t> repetidos de música antiga, a série de </a:t>
            </a:r>
            <a:r>
              <a:rPr lang="pt-BR" dirty="0" err="1"/>
              <a:t>reavivamentos</a:t>
            </a:r>
            <a:r>
              <a:rPr lang="pt-BR" dirty="0"/>
              <a:t> originais de estilos antigos é de agora em diante totalmente, ou quase totalmente, fechada. </a:t>
            </a:r>
          </a:p>
        </p:txBody>
      </p:sp>
    </p:spTree>
    <p:extLst>
      <p:ext uri="{BB962C8B-B14F-4D97-AF65-F5344CB8AC3E}">
        <p14:creationId xmlns:p14="http://schemas.microsoft.com/office/powerpoint/2010/main" val="13836321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De fato, é característico do tempo livre, da fase inicial da Quarta Era, que a maioria dos estilos de vanguarda deveria estar se movendo em direção a zonas de fronteira da música ou passando para os domínios vizinhos da linguagem e do ruído. A musicologia deve investigar esse processo emocionante objetivamente, sem considerar traição se os compositores deixarem o reino da </a:t>
            </a:r>
            <a:r>
              <a:rPr lang="pt-BR" i="1" dirty="0" err="1"/>
              <a:t>ars</a:t>
            </a:r>
            <a:r>
              <a:rPr lang="pt-BR" i="1" dirty="0"/>
              <a:t> musica </a:t>
            </a:r>
            <a:r>
              <a:rPr lang="pt-BR" dirty="0"/>
              <a:t>e se instalarem em terras vizinhas. Nesta investigação, ela não aceitará nenhuma proibição de pensamento independente, mas, onde quer que exista como ciência livre, reconhecerá que pensar de forma independente é realmente sua principal preocupação. </a:t>
            </a:r>
          </a:p>
        </p:txBody>
      </p:sp>
    </p:spTree>
    <p:extLst>
      <p:ext uri="{BB962C8B-B14F-4D97-AF65-F5344CB8AC3E}">
        <p14:creationId xmlns:p14="http://schemas.microsoft.com/office/powerpoint/2010/main" val="31001882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Para impedir a generalização a partir dos limites de algum estilo europeu determinado no tempo, como se fossem os limites estabelecidos para toda a música, um pré-requisito é transmitir o assunto do ponto de vista da história universal. Podemos deixar de lado a questão de até que ponto a concepção grega de "musa" e "música" é vinculativa em matéria de limites. Será mais simples começar a partir da definição de música como "a arte dos sons". Essa definição nos diz, primeiro que a música é uma arte e, em segundo lugar, que é uma arte feita de sons. </a:t>
            </a:r>
          </a:p>
        </p:txBody>
      </p:sp>
    </p:spTree>
    <p:extLst>
      <p:ext uri="{BB962C8B-B14F-4D97-AF65-F5344CB8AC3E}">
        <p14:creationId xmlns:p14="http://schemas.microsoft.com/office/powerpoint/2010/main" val="24971129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endParaRPr lang="pt-BR" dirty="0"/>
          </a:p>
          <a:p>
            <a:r>
              <a:rPr lang="pt-BR" dirty="0"/>
              <a:t>1) Como arte, por sua própria natureza, traz conteúdo musical ou </a:t>
            </a:r>
            <a:r>
              <a:rPr lang="pt-BR" dirty="0" err="1"/>
              <a:t>transmusical</a:t>
            </a:r>
            <a:r>
              <a:rPr lang="pt-BR" dirty="0"/>
              <a:t> intrínseco a um ouvido sensível, para que o sintamos, o entendamos; quando </a:t>
            </a:r>
            <a:r>
              <a:rPr lang="pt-BR" dirty="0" err="1"/>
              <a:t>dessensualizado</a:t>
            </a:r>
            <a:r>
              <a:rPr lang="pt-BR" dirty="0"/>
              <a:t> em alto grau, perde esse caráter. A estrutura polifônica de uma boa fuga, o trabalho temático de uma boa sonata, são audíveis para um público adequado ou, pelo menos, para os apreciadores de boa vontade. Mas nos aproximamos de um limite da arte se esses conhecedores são incapazes de perceber uma "briga" e suas transformações suficientemente bem ouvindo e devemos recorrer à análise da partitura para estabelecê-la. Hoje, é verdade, muitas realizações de algumas ciências - a física teórica, por exemplo - perderam toda a relação com nossos sentidos, mas essa abstração não contradiz a natureza dessas ciências; enquanto em outras disciplinas - a escrita da história, por exemplo - é essencial um maior grau de clareza descritiva, enquanto a arte perde seu caráter inteiramente se deixar de apelar para os ouvidos ou os </a:t>
            </a:r>
            <a:r>
              <a:rPr lang="pt-BR" dirty="0" smtClean="0"/>
              <a:t>olhos</a:t>
            </a:r>
            <a:r>
              <a:rPr lang="pt-BR" dirty="0"/>
              <a:t>. A abstração na música pode trazer valores próprios e o resultado não deve ser descartado como "música de papel"; no entanto, significa uma abordagem para os limites da música ou um cruzamento desses </a:t>
            </a:r>
            <a:r>
              <a:rPr lang="pt-BR" dirty="0" smtClean="0"/>
              <a:t>limites. </a:t>
            </a:r>
            <a:endParaRPr lang="pt-BR" dirty="0"/>
          </a:p>
          <a:p>
            <a:endParaRPr lang="pt-BR" dirty="0"/>
          </a:p>
        </p:txBody>
      </p:sp>
    </p:spTree>
    <p:extLst>
      <p:ext uri="{BB962C8B-B14F-4D97-AF65-F5344CB8AC3E}">
        <p14:creationId xmlns:p14="http://schemas.microsoft.com/office/powerpoint/2010/main" val="160679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A análise de nosso tempo não pode deixar de prestar atenção ao fato de que na música também estão em andamento cursos de desenvolvimento de longo alcance. </a:t>
            </a:r>
          </a:p>
          <a:p>
            <a:r>
              <a:rPr lang="pt-BR" dirty="0" smtClean="0"/>
              <a:t>Eles </a:t>
            </a:r>
            <a:r>
              <a:rPr lang="pt-BR" dirty="0"/>
              <a:t>correm lado a lado e </a:t>
            </a:r>
            <a:r>
              <a:rPr lang="pt-BR" dirty="0" smtClean="0"/>
              <a:t>juntos [constelação], </a:t>
            </a:r>
            <a:r>
              <a:rPr lang="pt-BR" dirty="0"/>
              <a:t>enfrentam resistências, provocam ajustes e contra movimentos. </a:t>
            </a:r>
            <a:endParaRPr lang="pt-BR" dirty="0" smtClean="0"/>
          </a:p>
          <a:p>
            <a:r>
              <a:rPr lang="pt-BR" dirty="0" smtClean="0"/>
              <a:t>A criatividade </a:t>
            </a:r>
            <a:r>
              <a:rPr lang="pt-BR" dirty="0"/>
              <a:t>artística, não se </a:t>
            </a:r>
            <a:r>
              <a:rPr lang="pt-BR" dirty="0" smtClean="0"/>
              <a:t>dedica exclusivamente a contribuir </a:t>
            </a:r>
            <a:r>
              <a:rPr lang="pt-BR" dirty="0"/>
              <a:t>para as tendências do desenvolvimento, </a:t>
            </a:r>
            <a:r>
              <a:rPr lang="pt-BR" u="sng" dirty="0"/>
              <a:t>ser reconhecido por contemporâneos, críticos e historiadores </a:t>
            </a:r>
            <a:r>
              <a:rPr lang="pt-BR" dirty="0"/>
              <a:t>por fazê-lo, mas é </a:t>
            </a:r>
            <a:r>
              <a:rPr lang="pt-BR" dirty="0" smtClean="0"/>
              <a:t>condicionada </a:t>
            </a:r>
            <a:r>
              <a:rPr lang="pt-BR" dirty="0"/>
              <a:t>por processos como tecnicismo e industrialização progressivos e reage em resposta a elas, seja de maneira improdutiva ou criativa. </a:t>
            </a:r>
          </a:p>
        </p:txBody>
      </p:sp>
    </p:spTree>
    <p:extLst>
      <p:ext uri="{BB962C8B-B14F-4D97-AF65-F5344CB8AC3E}">
        <p14:creationId xmlns:p14="http://schemas.microsoft.com/office/powerpoint/2010/main" val="39458878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A música como arte, no sentido mais alto do termo, exige um padrão de forma adequado. Uma obra de arte musical, por exemplo, uma sinfonia, é mais artisticamente construída do que outras peças, como </a:t>
            </a:r>
            <a:r>
              <a:rPr lang="pt-BR" dirty="0" err="1"/>
              <a:t>porpourris</a:t>
            </a:r>
            <a:r>
              <a:rPr lang="pt-BR" dirty="0"/>
              <a:t>. Várias tendências se afastam dessa característica essencial da música artística: os primitivismos; música de textura severamente </a:t>
            </a:r>
            <a:r>
              <a:rPr lang="pt-BR" dirty="0" err="1"/>
              <a:t>pontilhista</a:t>
            </a:r>
            <a:r>
              <a:rPr lang="pt-BR" dirty="0"/>
              <a:t>; música aforística extrema, que renuncia ao arquitetônico; a repulsa do construtivismo para as formas aleatórias. Uma característica da aproximação a esse limite ou do seu cruzamento é a seguinte liminar geral em um pedaço de piano de </a:t>
            </a:r>
            <a:r>
              <a:rPr lang="pt-BR" dirty="0" err="1"/>
              <a:t>Karlheinz</a:t>
            </a:r>
            <a:r>
              <a:rPr lang="pt-BR" dirty="0"/>
              <a:t> </a:t>
            </a:r>
            <a:r>
              <a:rPr lang="pt-BR" dirty="0" err="1"/>
              <a:t>Stockhausen</a:t>
            </a:r>
            <a:r>
              <a:rPr lang="pt-BR" dirty="0"/>
              <a:t>: "O jogador olha casualmente para a partitura e começa com qualquer grupo de notas em que seus olhos primeiro caem; toca na velocidade que ele preferir”. </a:t>
            </a:r>
          </a:p>
        </p:txBody>
      </p:sp>
    </p:spTree>
    <p:extLst>
      <p:ext uri="{BB962C8B-B14F-4D97-AF65-F5344CB8AC3E}">
        <p14:creationId xmlns:p14="http://schemas.microsoft.com/office/powerpoint/2010/main" val="2067839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endParaRPr lang="pt-BR" dirty="0"/>
          </a:p>
          <a:p>
            <a:r>
              <a:rPr lang="pt-BR" dirty="0"/>
              <a:t>2) Música é o jogo de tons, isto é, de quantidades fixas e claramente definidas. Outros sons, como </a:t>
            </a:r>
            <a:r>
              <a:rPr lang="pt-BR" dirty="0" err="1"/>
              <a:t>glissandos</a:t>
            </a:r>
            <a:r>
              <a:rPr lang="pt-BR" dirty="0"/>
              <a:t>, gritos, ruídos, podem ocorrer como inserções; se são numerosos, o resultado é parcialmente musical; se eles predominam, não é mais música no sentido apropriado da palavra. Um número considerável de obras modernas encontra-se em algum lugar entre música e fala. Primeiro veio </a:t>
            </a:r>
            <a:r>
              <a:rPr lang="pt-BR" dirty="0" err="1"/>
              <a:t>Pierrot</a:t>
            </a:r>
            <a:r>
              <a:rPr lang="pt-BR" dirty="0"/>
              <a:t> </a:t>
            </a:r>
            <a:r>
              <a:rPr lang="pt-BR" dirty="0" err="1"/>
              <a:t>Lunaire</a:t>
            </a:r>
            <a:r>
              <a:rPr lang="pt-BR" dirty="0"/>
              <a:t>, de </a:t>
            </a:r>
            <a:r>
              <a:rPr lang="pt-BR" dirty="0" err="1"/>
              <a:t>Schoenberg</a:t>
            </a:r>
            <a:r>
              <a:rPr lang="pt-BR" dirty="0"/>
              <a:t>; outros trabalhos se seguiram, consistindo em parte de canções, sussurros, gritos e até mesmo estalos de língua. A fala rítmica sobre um solo de percussão fornece a cena das bruxas muito impressionantes no </a:t>
            </a:r>
            <a:r>
              <a:rPr lang="pt-BR" dirty="0" err="1"/>
              <a:t>Bernauerin</a:t>
            </a:r>
            <a:r>
              <a:rPr lang="pt-BR" dirty="0"/>
              <a:t> de Carl </a:t>
            </a:r>
            <a:r>
              <a:rPr lang="pt-BR" dirty="0" err="1"/>
              <a:t>Orff</a:t>
            </a:r>
            <a:r>
              <a:rPr lang="pt-BR" dirty="0"/>
              <a:t>. Em outros lugares também, </a:t>
            </a:r>
            <a:r>
              <a:rPr lang="pt-BR" dirty="0" err="1"/>
              <a:t>Orff</a:t>
            </a:r>
            <a:r>
              <a:rPr lang="pt-BR" dirty="0"/>
              <a:t> em particular se move em direção a zonas de fronteira entre música e fala. Como uma maneira de sair da música pura. O melodrama assumiu um novo significado. </a:t>
            </a:r>
          </a:p>
          <a:p>
            <a:endParaRPr lang="pt-BR" dirty="0"/>
          </a:p>
        </p:txBody>
      </p:sp>
    </p:spTree>
    <p:extLst>
      <p:ext uri="{BB962C8B-B14F-4D97-AF65-F5344CB8AC3E}">
        <p14:creationId xmlns:p14="http://schemas.microsoft.com/office/powerpoint/2010/main" val="2198846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Uma corrente mais ampla leva da música a uma espécie de parte musical e também a uma arte de sons totalmente livre de tons. Já no período de novas músicas de </a:t>
            </a:r>
            <a:r>
              <a:rPr lang="pt-BR" dirty="0" err="1"/>
              <a:t>Sturmund-Drang</a:t>
            </a:r>
            <a:r>
              <a:rPr lang="pt-BR" dirty="0"/>
              <a:t>, essa corrente se anunciava através do aumento da bateria de percussão </a:t>
            </a:r>
            <a:r>
              <a:rPr lang="pt-BR" dirty="0" smtClean="0"/>
              <a:t> </a:t>
            </a:r>
            <a:r>
              <a:rPr lang="pt-BR" dirty="0"/>
              <a:t>e do manuseio do piano como instrumento de percussão, e mesmo assim alguns compositores estavam a caminho do "</a:t>
            </a:r>
            <a:r>
              <a:rPr lang="pt-BR" dirty="0" err="1"/>
              <a:t>noisismo</a:t>
            </a:r>
            <a:r>
              <a:rPr lang="pt-BR" dirty="0"/>
              <a:t>" (</a:t>
            </a:r>
            <a:r>
              <a:rPr lang="pt-BR" dirty="0" err="1"/>
              <a:t>bruitisme</a:t>
            </a:r>
            <a:r>
              <a:rPr lang="pt-BR" dirty="0"/>
              <a:t>). Diversas tendências carregam essa corrente: trabalhos para percussão sozinhos ou como acompanhamento, uso de pianos e outros instrumentos musicais "preparados" para emitir ruídos, "musique </a:t>
            </a:r>
            <a:r>
              <a:rPr lang="pt-BR" dirty="0" err="1"/>
              <a:t>concrète</a:t>
            </a:r>
            <a:r>
              <a:rPr lang="pt-BR" dirty="0"/>
              <a:t>" e, acima de tudo, a geração eletrônica de ruídos "artísticos" (que de fato muitas vezes lembram um barulho natural e suas fontes). As várias possibilidades também são combinadas: assim, em seu </a:t>
            </a:r>
            <a:r>
              <a:rPr lang="pt-BR" dirty="0" err="1"/>
              <a:t>Kontakte</a:t>
            </a:r>
            <a:r>
              <a:rPr lang="pt-BR" dirty="0"/>
              <a:t> (1960), </a:t>
            </a:r>
            <a:r>
              <a:rPr lang="pt-BR" dirty="0" err="1"/>
              <a:t>Stockhausen</a:t>
            </a:r>
            <a:r>
              <a:rPr lang="pt-BR" dirty="0"/>
              <a:t> pretende que cinco timbres tradicionais adquiram novas qualidades através da associação com sons eletrônicos. </a:t>
            </a:r>
          </a:p>
        </p:txBody>
      </p:sp>
    </p:spTree>
    <p:extLst>
      <p:ext uri="{BB962C8B-B14F-4D97-AF65-F5344CB8AC3E}">
        <p14:creationId xmlns:p14="http://schemas.microsoft.com/office/powerpoint/2010/main" val="624554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A discussão sobre a natureza da nova arte dos sons, aqueles parcialmente musicais e totalmente não tonais, é obscurecida pelo fato de ser chamada de "música" concreta ou eletrônica. Três áreas problemáticas, muitas vezes confusas, devem ser distinguidas: primeiro, definindo e diferenciando entre altura e som sem altura definida na história universal da humanidade. Alguns pontos de contato entre o primitivismo da pré-história e o de hoje são óbvios. Esse êxodo do reino da música corresponde na direção inversa à transição histórica das formas </a:t>
            </a:r>
            <a:r>
              <a:rPr lang="pt-BR" dirty="0" err="1"/>
              <a:t>pré</a:t>
            </a:r>
            <a:r>
              <a:rPr lang="pt-BR" dirty="0"/>
              <a:t>-musicais e parcialmente musicais para o reino da música. No entanto, seria um exagero ver nesses movimentos análogos o começo e o fim da música. </a:t>
            </a:r>
          </a:p>
        </p:txBody>
      </p:sp>
    </p:spTree>
    <p:extLst>
      <p:ext uri="{BB962C8B-B14F-4D97-AF65-F5344CB8AC3E}">
        <p14:creationId xmlns:p14="http://schemas.microsoft.com/office/powerpoint/2010/main" val="28773685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6- </a:t>
            </a:r>
            <a:r>
              <a:rPr lang="pt-BR" b="1" dirty="0" err="1"/>
              <a:t>Tecnicização</a:t>
            </a:r>
            <a:r>
              <a:rPr lang="pt-BR" b="1" dirty="0"/>
              <a:t> e </a:t>
            </a:r>
            <a:r>
              <a:rPr lang="pt-BR" b="1" dirty="0" err="1"/>
              <a:t>Artificialização</a:t>
            </a:r>
            <a:r>
              <a:rPr lang="pt-BR" b="1" dirty="0"/>
              <a:t> </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t>O que é "técnica" e "técnico" na música? Na Antiguidade, o termo geral para música como arte era "</a:t>
            </a:r>
            <a:r>
              <a:rPr lang="pt-BR" i="1" dirty="0" err="1"/>
              <a:t>techné</a:t>
            </a:r>
            <a:r>
              <a:rPr lang="pt-BR" i="1" dirty="0"/>
              <a:t> </a:t>
            </a:r>
            <a:r>
              <a:rPr lang="pt-BR" i="1" dirty="0" err="1"/>
              <a:t>mousiké</a:t>
            </a:r>
            <a:r>
              <a:rPr lang="pt-BR" dirty="0"/>
              <a:t>". Alguns musicólogos chamam dispositivos de composição medieval de "técnicas". Em um sentido mais específico, fala-se de "técnica de piano", para facilidade virtuosa, sobre esse instrumento e correspondentemente com outros instrumentos. Por volta de 1800, a técnica instrumental recebeu um novo impulso; apareceu um tipo particular de composição, o "</a:t>
            </a:r>
            <a:r>
              <a:rPr lang="pt-BR" i="1" dirty="0" err="1"/>
              <a:t>étude</a:t>
            </a:r>
            <a:r>
              <a:rPr lang="pt-BR" dirty="0"/>
              <a:t>", e os músicos concertantes começaram a aumentar sua destreza através da prática forçada, até que ela se tornou automática em alto grau. No sentido de que hoje é a era da técnica, no entanto, apenas algumas décadas atrás, a própria arte da música se tornou </a:t>
            </a:r>
            <a:r>
              <a:rPr lang="pt-BR" dirty="0" err="1"/>
              <a:t>tecnicizada</a:t>
            </a:r>
            <a:r>
              <a:rPr lang="pt-BR" dirty="0"/>
              <a:t>, e de maneira dupla: primeiro através da aplicação no campo da música do espírito técnico da engenharia e, em segundo lugar, através da produção e transmissão eletrônicas de sons - disco, rádio, composição eletrônica e assim por diante. </a:t>
            </a:r>
          </a:p>
        </p:txBody>
      </p:sp>
    </p:spTree>
    <p:extLst>
      <p:ext uri="{BB962C8B-B14F-4D97-AF65-F5344CB8AC3E}">
        <p14:creationId xmlns:p14="http://schemas.microsoft.com/office/powerpoint/2010/main" val="16653567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1) O modo como o novo espírito de </a:t>
            </a:r>
            <a:r>
              <a:rPr lang="pt-BR" dirty="0" err="1"/>
              <a:t>tecnicização</a:t>
            </a:r>
            <a:r>
              <a:rPr lang="pt-BR" dirty="0"/>
              <a:t>, com as ideias e atitudes que evoluíram e se espalhou por vários campos, foi apresentado por Hans </a:t>
            </a:r>
            <a:r>
              <a:rPr lang="pt-BR" dirty="0" err="1"/>
              <a:t>Freyer</a:t>
            </a:r>
            <a:r>
              <a:rPr lang="pt-BR" dirty="0"/>
              <a:t>, Arnold </a:t>
            </a:r>
            <a:r>
              <a:rPr lang="pt-BR" dirty="0" err="1"/>
              <a:t>Gehlen</a:t>
            </a:r>
            <a:r>
              <a:rPr lang="pt-BR" dirty="0"/>
              <a:t> e outros escritores. Esse espírito também afetou parte da produção e reprodução de música de hoje pelos meios tradicionais. Está além do perfeccionismo de solistas e orquestras, e muitas maneiras de tocar música visam um "objetivismo" sem expressão, seguindo diretamente o modelo de maquinário acionado e zunindo em sua tarefa, mesmo que exista aqui uma superestrutura espiritual que justifique o automatismo. </a:t>
            </a:r>
          </a:p>
        </p:txBody>
      </p:sp>
    </p:spTree>
    <p:extLst>
      <p:ext uri="{BB962C8B-B14F-4D97-AF65-F5344CB8AC3E}">
        <p14:creationId xmlns:p14="http://schemas.microsoft.com/office/powerpoint/2010/main" val="20792972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Além disso, padrões e procedimentos técnicos permeavam uma boa parte da composição </a:t>
            </a:r>
            <a:r>
              <a:rPr lang="pt-BR" dirty="0" err="1"/>
              <a:t>pré</a:t>
            </a:r>
            <a:r>
              <a:rPr lang="pt-BR" dirty="0"/>
              <a:t>-eletrônica. "Tocar esta peça muito selvagemente, mas sempre severamente em ritmo, como uma máquina", diz uma instrução do jovem </a:t>
            </a:r>
            <a:r>
              <a:rPr lang="pt-BR" dirty="0" err="1"/>
              <a:t>Hindemith</a:t>
            </a:r>
            <a:r>
              <a:rPr lang="pt-BR" dirty="0"/>
              <a:t>. Ele e outros compositores que tentavam transformar modelos do tempo de Bach no espírito da era técnica combinaram a motorização do ritmo com continuidade inquieta em um novo tipo de perpetuidade móvel no som. A </a:t>
            </a:r>
            <a:r>
              <a:rPr lang="pt-BR" dirty="0" err="1"/>
              <a:t>tecnimimicidade</a:t>
            </a:r>
            <a:r>
              <a:rPr lang="pt-BR" dirty="0"/>
              <a:t> na música poderia servir para representar trens e outras máquinas, ou as pessoas ouviriam esse conteúdo na música. </a:t>
            </a:r>
          </a:p>
        </p:txBody>
      </p:sp>
    </p:spTree>
    <p:extLst>
      <p:ext uri="{BB962C8B-B14F-4D97-AF65-F5344CB8AC3E}">
        <p14:creationId xmlns:p14="http://schemas.microsoft.com/office/powerpoint/2010/main" val="28408293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No construtivismo, o novo espírito técnico trabalha em conjunto com o aumento da artificialidade. Os chamados truques da antiga origem holandesa, como inversão horizontal e vertical, foram retomados em uma nova polifonia, particularmente na dodecafonia, e exagerados. O movimento serial levou esse processo a uma estrutura consistente, organizando em "linhas" não apenas sucessões de alturas, mas ritmo, dinâmica, articulação e por fim, não importa se os ouvintes não conseguem percebê-lo ou se pensam tão pouco disso, eles preferem gastar seu tempo em outras ocupações intelectuais </a:t>
            </a:r>
          </a:p>
        </p:txBody>
      </p:sp>
    </p:spTree>
    <p:extLst>
      <p:ext uri="{BB962C8B-B14F-4D97-AF65-F5344CB8AC3E}">
        <p14:creationId xmlns:p14="http://schemas.microsoft.com/office/powerpoint/2010/main" val="36806305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Como todas as tendências do presente, isso também teve uma superestrutura ideológica. Assim, Ernst </a:t>
            </a:r>
            <a:r>
              <a:rPr lang="pt-BR" dirty="0" err="1"/>
              <a:t>Krenek</a:t>
            </a:r>
            <a:r>
              <a:rPr lang="pt-BR" dirty="0"/>
              <a:t> pergunta: "A composição é então reduzida ao preenchimento de um esquema dado em série, calculado em série? Em vez de buscar pontos de fuga que possam tornar a questão mais complicada para o gosto de um público consciente da tradição, é mais justo responder às perguntas com um simples 'Sim!'", Heinrich </a:t>
            </a:r>
            <a:r>
              <a:rPr lang="pt-BR" dirty="0" err="1"/>
              <a:t>Strobel</a:t>
            </a:r>
            <a:r>
              <a:rPr lang="pt-BR" dirty="0"/>
              <a:t> considera um valor acrescido de toda a arte moderna. "Artificial é uma consequência do </a:t>
            </a:r>
            <a:r>
              <a:rPr lang="pt-BR" i="1" dirty="0" err="1"/>
              <a:t>ars</a:t>
            </a:r>
            <a:r>
              <a:rPr lang="pt-BR" dirty="0"/>
              <a:t>, uma arte não “artificial" simplesmente não é arte... A arte, como tudo intelectual, é sustentada pela minoria. A minoria criativa em nosso século realizou uma conquista magnífica: ela passou além as artes naturais... Na música, isso significa afastar-se do princípio naturalista da tonalidade, da simetria tática, </a:t>
            </a:r>
            <a:r>
              <a:rPr lang="pt-BR" dirty="0" smtClean="0"/>
              <a:t>do </a:t>
            </a:r>
            <a:r>
              <a:rPr lang="pt-BR" dirty="0"/>
              <a:t>esquema temático. Pensar em termos de sonoridade substituiu a pintura tonal das figuras e os estados da alma". </a:t>
            </a:r>
          </a:p>
        </p:txBody>
      </p:sp>
    </p:spTree>
    <p:extLst>
      <p:ext uri="{BB962C8B-B14F-4D97-AF65-F5344CB8AC3E}">
        <p14:creationId xmlns:p14="http://schemas.microsoft.com/office/powerpoint/2010/main" val="37407037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2 - Uma diferença profunda entre a Quarta Era e todas as épocas anteriores se deve a suas descobertas eletroacústicas. Essas descobertas derrubam as antigas fundações e lançam novas: a vida musical mudou em grande medida, os tipos anteriores de som são reproduzidos de maneira alterada, novos tipos artificiais estão sendo criados e, além disso, a música assumiu novas formas de objetivação. A evolução para discos e outros transmissores não é menor que a mudança que provocou a notação musical na partitura; e está ocorrendo muito mais rápido. </a:t>
            </a:r>
          </a:p>
        </p:txBody>
      </p:sp>
    </p:spTree>
    <p:extLst>
      <p:ext uri="{BB962C8B-B14F-4D97-AF65-F5344CB8AC3E}">
        <p14:creationId xmlns:p14="http://schemas.microsoft.com/office/powerpoint/2010/main" val="279427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A europeização do </a:t>
            </a:r>
            <a:r>
              <a:rPr lang="pt-BR" dirty="0" smtClean="0"/>
              <a:t>globo [cf. </a:t>
            </a:r>
            <a:r>
              <a:rPr lang="pt-BR" dirty="0" err="1" smtClean="0"/>
              <a:t>Hobsbawm</a:t>
            </a:r>
            <a:r>
              <a:rPr lang="pt-BR" dirty="0" smtClean="0"/>
              <a:t>], </a:t>
            </a:r>
            <a:r>
              <a:rPr lang="pt-BR" dirty="0"/>
              <a:t>que começou há quase cinco séculos com a descoberta e o </a:t>
            </a:r>
            <a:r>
              <a:rPr lang="pt-BR" dirty="0" smtClean="0"/>
              <a:t>assentamento [invasão] </a:t>
            </a:r>
            <a:r>
              <a:rPr lang="pt-BR" dirty="0"/>
              <a:t>da América, levou a sociedade a formar não mais um grupo coexistente de culturas separadas, mas uma concatenação ricamente intensa do comércio mundial, da política mundial e da civilização mundial. </a:t>
            </a:r>
            <a:endParaRPr lang="pt-BR" dirty="0" smtClean="0"/>
          </a:p>
          <a:p>
            <a:r>
              <a:rPr lang="pt-BR" dirty="0"/>
              <a:t>O impulso dinâmico da cultura ocidental, no entanto, e a civilização industrial global que dela surgiu estão trabalhando simultaneamente em outras dimensões; o mundo que conhecemos e </a:t>
            </a:r>
            <a:r>
              <a:rPr lang="pt-BR" dirty="0" smtClean="0"/>
              <a:t>de que maneira funcionamos </a:t>
            </a:r>
            <a:r>
              <a:rPr lang="pt-BR" dirty="0"/>
              <a:t>está se expandindo não apenas no espaço, mas também nas direções social, temporal e organizacional. </a:t>
            </a:r>
          </a:p>
        </p:txBody>
      </p:sp>
    </p:spTree>
    <p:extLst>
      <p:ext uri="{BB962C8B-B14F-4D97-AF65-F5344CB8AC3E}">
        <p14:creationId xmlns:p14="http://schemas.microsoft.com/office/powerpoint/2010/main" val="36429200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A - Nos discos, as fitas magnéticas e as obras musicais dos filmes não são - como em uma partitura - colocadas diante de nós para cantar ou tocar, mas são apresentadas a nós já soando totalmente. Registros de diferentes performances de uma sinfonia mostram o trabalho sob diferentes aspectos. As obras em si são muito mais facilmente acessíveis do que o número anterior e maior, e elas são preservadas "para sempre". Uma </a:t>
            </a:r>
            <a:r>
              <a:rPr lang="pt-BR" dirty="0" err="1"/>
              <a:t>fonoteca</a:t>
            </a:r>
            <a:r>
              <a:rPr lang="pt-BR" dirty="0"/>
              <a:t> é um cruzamento entre uma biblioteca e um museu. Ele contém muitas cópias ao som de um tesouro menor ou maior de obras musicais, e a </a:t>
            </a:r>
            <a:r>
              <a:rPr lang="pt-BR" dirty="0" err="1"/>
              <a:t>fonoteca</a:t>
            </a:r>
            <a:r>
              <a:rPr lang="pt-BR" dirty="0"/>
              <a:t> universal para a qual o desenvolvimento está indo poderia, idealmente, abranger todas as obras musicais sobreviventes de todos os tempos e povos em gravações ou reproduções autênticas. Além disso, graças a esses novos portadores de sim, o músico tem a chance de que sua própria performance viva no mundo. Da mesma forma, todas as tradições orais de todas as partes da terra são assim objetivadas em novas formas de existência, nas quais a maioria pula o estágio da notação escrita. </a:t>
            </a:r>
          </a:p>
        </p:txBody>
      </p:sp>
    </p:spTree>
    <p:extLst>
      <p:ext uri="{BB962C8B-B14F-4D97-AF65-F5344CB8AC3E}">
        <p14:creationId xmlns:p14="http://schemas.microsoft.com/office/powerpoint/2010/main" val="42531873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B - O rádio e a televisão limpam o espaço e levam a maior das obras-primas à menor das cabanas. A pessoa se deixa inundar pela música conectada e caminha com o transistor. Muitas pessoas em todas as partes da terra viram e ouviram muitas óperas, mas nenhuma em um teatro; eles ouvem todos os instrumentos por transmissão artificial, mas raramente alguns em seu timbre natural. </a:t>
            </a:r>
          </a:p>
        </p:txBody>
      </p:sp>
    </p:spTree>
    <p:extLst>
      <p:ext uri="{BB962C8B-B14F-4D97-AF65-F5344CB8AC3E}">
        <p14:creationId xmlns:p14="http://schemas.microsoft.com/office/powerpoint/2010/main" val="2015719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C - Novos instrumentos eletrônicos, em parte, se prendem aos instrumentos tradicionais e tentam reproduzir seu tom por meios mais econômicos, substituindo os mecanismos eletroacústicos por materiais orgânicos, como placas de som, tubos (órgão), tubos (instrumentos de sopro) e modificando o método de tocar de acordo ( órgãos eletrônicos, </a:t>
            </a:r>
            <a:r>
              <a:rPr lang="pt-BR" dirty="0" err="1"/>
              <a:t>claviolinas</a:t>
            </a:r>
            <a:r>
              <a:rPr lang="pt-BR" dirty="0"/>
              <a:t>, </a:t>
            </a:r>
            <a:r>
              <a:rPr lang="pt-BR" dirty="0" err="1"/>
              <a:t>cembalets</a:t>
            </a:r>
            <a:r>
              <a:rPr lang="pt-BR" dirty="0"/>
              <a:t> etc.) ou visando a produção de novos </a:t>
            </a:r>
            <a:r>
              <a:rPr lang="pt-BR" dirty="0" smtClean="0"/>
              <a:t>timbres (</a:t>
            </a:r>
            <a:r>
              <a:rPr lang="pt-BR" dirty="0"/>
              <a:t>como o </a:t>
            </a:r>
            <a:r>
              <a:rPr lang="pt-BR" dirty="0" err="1"/>
              <a:t>trautônio</a:t>
            </a:r>
            <a:r>
              <a:rPr lang="pt-BR" dirty="0"/>
              <a:t>). Nas imitações de instrumentos genuínos, o tom resultante se desvia mais ou menos do original, mas, acima de tudo, o próprio ato de fazer música é alterado. Quanto mais importante é considerar não apenas os sons produzidos, mas também a própria peça e seu valor na educação, mais a imitação permanece </a:t>
            </a:r>
            <a:r>
              <a:rPr lang="pt-BR" i="1" dirty="0"/>
              <a:t>Ersatz </a:t>
            </a:r>
            <a:r>
              <a:rPr lang="pt-BR" dirty="0"/>
              <a:t>(NT - imitação artificial, inferior). </a:t>
            </a:r>
          </a:p>
        </p:txBody>
      </p:sp>
    </p:spTree>
    <p:extLst>
      <p:ext uri="{BB962C8B-B14F-4D97-AF65-F5344CB8AC3E}">
        <p14:creationId xmlns:p14="http://schemas.microsoft.com/office/powerpoint/2010/main" val="3126053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D - Aparelhos eletrônicos para medir, gravar, reproduzir e gerar sons estão alterando a tarefa da musicologia teórica e prática. Em pouco tempo, surgiu uma série de institutos especiais para o estudo experimental de novas possibilidades de entendimento e prática - por exemplo, o Estúdio Experimental Eletroacústico de Hermann </a:t>
            </a:r>
            <a:r>
              <a:rPr lang="pt-BR" dirty="0" err="1"/>
              <a:t>Scherchen</a:t>
            </a:r>
            <a:r>
              <a:rPr lang="pt-BR" dirty="0"/>
              <a:t>, na vila suíça de </a:t>
            </a:r>
            <a:r>
              <a:rPr lang="pt-BR" dirty="0" err="1"/>
              <a:t>Gravesano</a:t>
            </a:r>
            <a:r>
              <a:rPr lang="pt-BR" dirty="0"/>
              <a:t>, perto de </a:t>
            </a:r>
            <a:r>
              <a:rPr lang="pt-BR" dirty="0" err="1"/>
              <a:t>Lugano</a:t>
            </a:r>
            <a:r>
              <a:rPr lang="pt-BR" dirty="0"/>
              <a:t> (1954). Podemos contar com muitas outras instituições fazendo avanços sistemáticos no processo de </a:t>
            </a:r>
            <a:r>
              <a:rPr lang="pt-BR" dirty="0" err="1"/>
              <a:t>tecnicização</a:t>
            </a:r>
            <a:r>
              <a:rPr lang="pt-BR" dirty="0"/>
              <a:t>. </a:t>
            </a:r>
          </a:p>
        </p:txBody>
      </p:sp>
    </p:spTree>
    <p:extLst>
      <p:ext uri="{BB962C8B-B14F-4D97-AF65-F5344CB8AC3E}">
        <p14:creationId xmlns:p14="http://schemas.microsoft.com/office/powerpoint/2010/main" val="7721965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E - Tornou-se um hobby alterar, misturar ou emitir sons em um simples gravador magnético; A reprodução possibilita que um único indivíduo grave um trio vocal cantando uma parte após a outra na mesma faixa de fita; ou, da mesma maneira, tocar uma peça para piano a quatro mãos com suas próprias duas. Essas realizações simples e domésticas são superadas pelas manipulações técnicas possíveis em um estúdio. Os sons são alterados deixando de fora agora isso, agora essa faixa do espectro tonal, reduzindo e sincronizando, modificando o eco e outros efeitos acústicos espaciais e auditivos, dividindo tons e gerando-os sinteticamente através de várias combinações sinusoidais. A nova técnica, diz </a:t>
            </a:r>
            <a:r>
              <a:rPr lang="pt-BR" dirty="0" err="1"/>
              <a:t>Freyer</a:t>
            </a:r>
            <a:r>
              <a:rPr lang="pt-BR" dirty="0"/>
              <a:t>, "gera materiais sintéticos com propriedades desejáveis desconhecidas da natureza, construindo artificialmente grandes moléculas. Assim, cada vez mais se liberta do crescimento natural e da acumulação". Como em geral "a capacidade de coisas está sendo levada ao ponto da construção molecular dos materiais, também os elementos da música não estão sendo retirados da natureza, mas produzidos artificialmente". O domínio do tom e do </a:t>
            </a:r>
            <a:r>
              <a:rPr lang="pt-BR" i="1" dirty="0" err="1"/>
              <a:t>clang</a:t>
            </a:r>
            <a:r>
              <a:rPr lang="pt-BR" i="1" dirty="0"/>
              <a:t> </a:t>
            </a:r>
            <a:r>
              <a:rPr lang="pt-BR" dirty="0"/>
              <a:t>(NT – som estridente) se torna mero material, com o qual o </a:t>
            </a:r>
            <a:r>
              <a:rPr lang="pt-BR" i="1" dirty="0"/>
              <a:t>homo </a:t>
            </a:r>
            <a:r>
              <a:rPr lang="pt-BR" i="1" dirty="0" err="1"/>
              <a:t>faber</a:t>
            </a:r>
            <a:r>
              <a:rPr lang="pt-BR" i="1" dirty="0"/>
              <a:t> </a:t>
            </a:r>
            <a:r>
              <a:rPr lang="pt-BR" dirty="0"/>
              <a:t>faz o que quer. Intrinsecamente, diz Heinrich </a:t>
            </a:r>
            <a:r>
              <a:rPr lang="pt-BR" dirty="0" err="1"/>
              <a:t>Strobel</a:t>
            </a:r>
            <a:r>
              <a:rPr lang="pt-BR" dirty="0"/>
              <a:t>, "o material do som não tem forma nem caráter. Ambos são concedidos a ele pelo homem que pensa"- mais exatamente, o compositor ou o anotador do programa. </a:t>
            </a:r>
          </a:p>
        </p:txBody>
      </p:sp>
    </p:spTree>
    <p:extLst>
      <p:ext uri="{BB962C8B-B14F-4D97-AF65-F5344CB8AC3E}">
        <p14:creationId xmlns:p14="http://schemas.microsoft.com/office/powerpoint/2010/main" val="36392250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F - Das tentativas de criar composições musicais eletrônicas a partir de tons artificiais e timbres, alguns mal vão além dos sons e conteúdos tradicionais, apesar </a:t>
            </a:r>
            <a:r>
              <a:rPr lang="pt-BR" dirty="0" smtClean="0"/>
              <a:t>dos novos </a:t>
            </a:r>
            <a:r>
              <a:rPr lang="pt-BR" dirty="0"/>
              <a:t>meios, enquanto os mais radicais buscam o inédito, mesmo em tal material. </a:t>
            </a:r>
            <a:r>
              <a:rPr lang="pt-BR" dirty="0" err="1"/>
              <a:t>Stockhausen</a:t>
            </a:r>
            <a:r>
              <a:rPr lang="pt-BR" dirty="0"/>
              <a:t> e outros manipulam a linguagem enquanto tocam, transpondo a voz de um garoto, por exemplo - como </a:t>
            </a:r>
            <a:r>
              <a:rPr lang="pt-BR" dirty="0" err="1"/>
              <a:t>Stockhausen</a:t>
            </a:r>
            <a:r>
              <a:rPr lang="pt-BR" dirty="0"/>
              <a:t> em seu </a:t>
            </a:r>
            <a:r>
              <a:rPr lang="pt-BR" i="1" dirty="0" err="1"/>
              <a:t>Gesang</a:t>
            </a:r>
            <a:r>
              <a:rPr lang="pt-BR" i="1" dirty="0"/>
              <a:t> der </a:t>
            </a:r>
            <a:r>
              <a:rPr lang="pt-BR" i="1" dirty="0" err="1"/>
              <a:t>Jünglinge</a:t>
            </a:r>
            <a:r>
              <a:rPr lang="pt-BR" i="1" dirty="0"/>
              <a:t> </a:t>
            </a:r>
            <a:r>
              <a:rPr lang="pt-BR" dirty="0"/>
              <a:t>(música dos jovens no forno ardente) - em vários registros, excluindo formativos, separando consoantes e deixando apenas fragmentos da redação para que ela possa ser entendida. Um texto bíblico aqui se torna material para a geração de novos sons. Na ideologia correspondente, a genuinidade desse processo é repassada contra o caráter substituto da reprodução nos registros e seu progresso além de todos os métodos naturais anteriores se vangloriava: "O primeiro passo para o controle musical real da natureza", diz Herbert </a:t>
            </a:r>
            <a:r>
              <a:rPr lang="pt-BR" dirty="0" err="1"/>
              <a:t>Eimert</a:t>
            </a:r>
            <a:r>
              <a:rPr lang="pt-BR" dirty="0"/>
              <a:t>, "foi dado. sua dependência da reprodução do alto-falante - que, além disso, provocou uma revolução subterrânea ainda pouco notada na audição - finalmente permite arriscar a hipótese de que a sinfonia fixada em disco ou fita possa ser a substituta e a música eletrônica a verdadeira música. Aqui, podemos supor, é o ponto em que a verdadeira ordem da música é revelada". </a:t>
            </a:r>
          </a:p>
        </p:txBody>
      </p:sp>
    </p:spTree>
    <p:extLst>
      <p:ext uri="{BB962C8B-B14F-4D97-AF65-F5344CB8AC3E}">
        <p14:creationId xmlns:p14="http://schemas.microsoft.com/office/powerpoint/2010/main" val="7229687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7 - Organização, Industrialização e Ideologização da Vida Musical </a:t>
            </a:r>
            <a:endParaRPr lang="pt-BR" dirty="0"/>
          </a:p>
        </p:txBody>
      </p:sp>
      <p:sp>
        <p:nvSpPr>
          <p:cNvPr id="3" name="Espaço Reservado para Conteúdo 2"/>
          <p:cNvSpPr>
            <a:spLocks noGrp="1"/>
          </p:cNvSpPr>
          <p:nvPr>
            <p:ph idx="1"/>
          </p:nvPr>
        </p:nvSpPr>
        <p:spPr/>
        <p:txBody>
          <a:bodyPr>
            <a:normAutofit lnSpcReduction="10000"/>
          </a:bodyPr>
          <a:lstStyle/>
          <a:p>
            <a:r>
              <a:rPr lang="pt-BR" dirty="0"/>
              <a:t>As formas técnicas e os estilos construtivistas da música da nova era são "estruturas secundárias" que o </a:t>
            </a:r>
            <a:r>
              <a:rPr lang="pt-BR" i="1" dirty="0"/>
              <a:t>homo </a:t>
            </a:r>
            <a:r>
              <a:rPr lang="pt-BR" i="1" dirty="0" err="1"/>
              <a:t>faber</a:t>
            </a:r>
            <a:r>
              <a:rPr lang="pt-BR" i="1" dirty="0"/>
              <a:t> </a:t>
            </a:r>
            <a:r>
              <a:rPr lang="pt-BR" dirty="0"/>
              <a:t>montou sobre as antigas formas naturais de fazer música. Outras estruturas secundárias cresceram ao lado delas, que também são muito mais artificiais do que os aspectos correspondentes da vida musical até então. Eles formam o trabalho de treliça moderno de aparelhos, indústrias, funcionários públicos, funcionários, ideologias, acordos de direitos autorais e assim por diante, que cobrem a parte da Musa na música e a suprimem com frequência, embora sejam especialmente criados para cuidar dela. </a:t>
            </a:r>
          </a:p>
        </p:txBody>
      </p:sp>
    </p:spTree>
    <p:extLst>
      <p:ext uri="{BB962C8B-B14F-4D97-AF65-F5344CB8AC3E}">
        <p14:creationId xmlns:p14="http://schemas.microsoft.com/office/powerpoint/2010/main" val="25841527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Como em todas as áreas culturais, a nova era também se distingue de todas as idades anteriores na música pelo enorme número e importância de suas organizações. Tudo o que é orgânico é em parte encorajado por eles, em parte tolerado, em parte organizado. O número de sociedades e instituições se multiplicou e o número de atividades, especialmente congressos e festivais. O título "festival de música" é herdado do século XIX; as sessões em si têm pouco caráter festivo. </a:t>
            </a:r>
          </a:p>
        </p:txBody>
      </p:sp>
    </p:spTree>
    <p:extLst>
      <p:ext uri="{BB962C8B-B14F-4D97-AF65-F5344CB8AC3E}">
        <p14:creationId xmlns:p14="http://schemas.microsoft.com/office/powerpoint/2010/main" val="40166025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Onde o estado totalitário e o planejamento econômico dominam, a pressão aumenta e o trabalho da treliça é reforçado por meio de regras e regulamentos. A música é colocada a serviço da educação política e da propaganda. Em outras partes do mundo, o liberalismo cultural cria uma contraposição, embora aqui novos tipos de organização possibilitem tendências esotéricas que, na vida de concerto, em um "mercado livre" ou em outras áreas baseadas na oferta e demanda naturais, não são viáveis. Como em alguns países as posições-chave em organizações de massa como rádio, editoras, jornais e conselhos do governo são em grande parte ocupadas por profissionais que são líderes ou companheiros de viagem em movimentos esotéricos, essa música recebe apoio e envolvimento abundantes. O termo "Mecenas" é pouco aplicável nessa situação. </a:t>
            </a:r>
          </a:p>
        </p:txBody>
      </p:sp>
    </p:spTree>
    <p:extLst>
      <p:ext uri="{BB962C8B-B14F-4D97-AF65-F5344CB8AC3E}">
        <p14:creationId xmlns:p14="http://schemas.microsoft.com/office/powerpoint/2010/main" val="19909082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Outras estruturas secundárias surgiram na indústria da música moderna. Como consequência de novas técnicas, popularização da música e aumento do tempo de lazer, ela pertence às indústrias com s grandes giros financeiros. Isso vale para a produção e circulação de hits populares, discos, instrumentos populares, fonógrafos, aparelhos automáticos de reprodução. Características específicas da indústria parecem não influenciar o tipo de manufatura e adaptação à massa de clientes pagantes, mas principalmente a publicidade com lançamentos de hits, demandas cobertas ou trabalhadas artificialmente. Os slogans prometem "música para dançar e sonhar". "o mundo em sua casa", "com o nosso </a:t>
            </a:r>
            <a:r>
              <a:rPr lang="pt-BR" dirty="0" err="1"/>
              <a:t>superautomático</a:t>
            </a:r>
            <a:r>
              <a:rPr lang="pt-BR" dirty="0"/>
              <a:t> você nunca fica sozinho". </a:t>
            </a:r>
          </a:p>
        </p:txBody>
      </p:sp>
    </p:spTree>
    <p:extLst>
      <p:ext uri="{BB962C8B-B14F-4D97-AF65-F5344CB8AC3E}">
        <p14:creationId xmlns:p14="http://schemas.microsoft.com/office/powerpoint/2010/main" val="37882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Essas expansões já haviam começado em parte no século 19, em parte antes, e hoje continuam no futuro. Seu objetivo é universal: abranger a inclusão de toda a humanidade, todos os povos, todos os legados históricos, a soma total de possibilidades. </a:t>
            </a:r>
            <a:endParaRPr lang="pt-BR" dirty="0" smtClean="0"/>
          </a:p>
          <a:p>
            <a:r>
              <a:rPr lang="pt-BR" dirty="0"/>
              <a:t>As correntes que estão trabalhando juntas nesse colossal empreendimento coletivo têm objetivos mais limitados; seus slogans correm: propagação do cristianismo! Assistência Internacional ao Entendimento e Desenvolvimento! Arte para as pessoas! Registro das canções folclóricas! Cultive música antiga! De volta a Bach, a </a:t>
            </a:r>
            <a:r>
              <a:rPr lang="pt-BR" dirty="0" err="1"/>
              <a:t>Schütz</a:t>
            </a:r>
            <a:r>
              <a:rPr lang="pt-BR" dirty="0"/>
              <a:t>, ao canto gregoriano! Crie o Novo e novamente o Novo! </a:t>
            </a:r>
          </a:p>
        </p:txBody>
      </p:sp>
    </p:spTree>
    <p:extLst>
      <p:ext uri="{BB962C8B-B14F-4D97-AF65-F5344CB8AC3E}">
        <p14:creationId xmlns:p14="http://schemas.microsoft.com/office/powerpoint/2010/main" val="28089649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A música artística e a música da igreja também são louvadas por novos métodos, se não com frequência, com novas expressões: "Nosso álbum dourado simplesmente pertence à sua casa aconchegante. No crepúsculo, confortavelmente instalado em sua poltrona ou no sofá, você desfruta em paz da música imortal de Mozart, Liszt ou Schubert. Acenda uma vela cuja luz quieta derramará uma aura de romance na hora festiva. você está querendo isso há muito tempo!" “Consideramos importante captar e cultivar o interesse de nossos jovens pela música de seu tempo. O Negro Spiritual é perfeito para isso. A seleção atual, projetada para as escolas, também atrairá grupos de jovens e coros, se estiverem abertos e prontos... Vamos dar aos nossos jovens </a:t>
            </a:r>
            <a:r>
              <a:rPr lang="pt-BR" dirty="0" err="1"/>
              <a:t>Spirituals</a:t>
            </a:r>
            <a:r>
              <a:rPr lang="pt-BR" dirty="0"/>
              <a:t>. Eles os querem e nos convencerão também!". </a:t>
            </a:r>
          </a:p>
        </p:txBody>
      </p:sp>
    </p:spTree>
    <p:extLst>
      <p:ext uri="{BB962C8B-B14F-4D97-AF65-F5344CB8AC3E}">
        <p14:creationId xmlns:p14="http://schemas.microsoft.com/office/powerpoint/2010/main" val="14382293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As ideologias não são ideias, simples ou abstratas, mas suportes intelectuais para sistemas secundários. Eles podem incluir conhecimento, mas, na medida em que novos conhecimentos possam ser desfavoráveis à tendência ou parte a ser defendida, eles são hostis à vontade de conhecer. "Nos círculos da Nova Música também", diz Adorno, "a enunciação de verdades reconhecidas é sabotada, implicando </a:t>
            </a:r>
            <a:r>
              <a:rPr lang="pt-BR" dirty="0" smtClean="0"/>
              <a:t>que </a:t>
            </a:r>
            <a:r>
              <a:rPr lang="pt-BR" dirty="0"/>
              <a:t>elas possam beneficiar a oposição". </a:t>
            </a:r>
          </a:p>
        </p:txBody>
      </p:sp>
    </p:spTree>
    <p:extLst>
      <p:ext uri="{BB962C8B-B14F-4D97-AF65-F5344CB8AC3E}">
        <p14:creationId xmlns:p14="http://schemas.microsoft.com/office/powerpoint/2010/main" val="9758579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Na nova Era, a música é condicionada e acompanhada como nunca antes por cogitações ideológicas. Escritos programáticos, revisões, críticas, comentários e cursos escolares não são extras que não se poderia prescindir; eles são necessários para tornar possível o sistema secundário que sustentam. Eles consistem em grande parte em colocar alguns motivos e tópicos populares em seus ritmos, tais como: o público está acostumado a desfrutar da música tradicional comodamente e é muito definido e com preguiça de entender algo novo; as dissonâncias que assustam o cidadão ordinário são expressivas de sua própria condição e somente por esse motivo são intoleráveis para eles; existem muitos sistemas tonais no mundo que nada têm a ver com tonalidade; nenhum compositor de música de novo estilo se destacou até ser tarde; os esforços em prol da música eletrônica são o paralelo musical da pesquisa atômica, no qual o espírito de nosso tempo está concentrado. Dessa maneira, várias estruturas secundárias - construtivismo, organização, ideologia - são agrupadas rapidamente entre si, pelo que podem permanecer viáveis por muito tempo. </a:t>
            </a:r>
          </a:p>
        </p:txBody>
      </p:sp>
    </p:spTree>
    <p:extLst>
      <p:ext uri="{BB962C8B-B14F-4D97-AF65-F5344CB8AC3E}">
        <p14:creationId xmlns:p14="http://schemas.microsoft.com/office/powerpoint/2010/main" val="32943054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8 - Entre Desumanização e Regeneração </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t>Na medida em que o homem é, por natureza, </a:t>
            </a:r>
            <a:r>
              <a:rPr lang="pt-BR" i="1" dirty="0"/>
              <a:t>homo </a:t>
            </a:r>
            <a:r>
              <a:rPr lang="pt-BR" i="1" dirty="0" err="1"/>
              <a:t>faber</a:t>
            </a:r>
            <a:r>
              <a:rPr lang="pt-BR" i="1" dirty="0"/>
              <a:t> </a:t>
            </a:r>
            <a:r>
              <a:rPr lang="pt-BR" dirty="0"/>
              <a:t>e inventor técnico, ele se realiza na era da técnica mais plenamente do que até então. Na medida em que o progresso e a mudança são característicos para ele, a revolução permanente no início desta quarta era pode ser considerada uma intensificação de sua natureza; compositores de vanguarda, segundo Hermann </a:t>
            </a:r>
            <a:r>
              <a:rPr lang="pt-BR" dirty="0" err="1"/>
              <a:t>Scherchen</a:t>
            </a:r>
            <a:r>
              <a:rPr lang="pt-BR" dirty="0"/>
              <a:t>, consideram sua missão "conscientemente desenvolver os órgãos do homem de uma maneira nova e mais refinada". Ainda de outro ponto de vista, o desapego da música do homem é uma característica inconfundível da época. Muitas tendências prescrevem e promovem essa separação. "Onde empresas para-artísticas usam a humanidade como pretexto para o comércio em campos estéticos", diz H.H. </a:t>
            </a:r>
            <a:r>
              <a:rPr lang="pt-BR" dirty="0" err="1"/>
              <a:t>Stuckenschmidt</a:t>
            </a:r>
            <a:r>
              <a:rPr lang="pt-BR" dirty="0"/>
              <a:t>, "é melhor nos posicionarmos do lado da desumanidade. Como as distorções totalitárias desacreditaram o conceito de humano, deve-se pelo menos mantê-lo fora do domínio das artes". </a:t>
            </a:r>
          </a:p>
        </p:txBody>
      </p:sp>
    </p:spTree>
    <p:extLst>
      <p:ext uri="{BB962C8B-B14F-4D97-AF65-F5344CB8AC3E}">
        <p14:creationId xmlns:p14="http://schemas.microsoft.com/office/powerpoint/2010/main" val="30122435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Até onde a desumanização chega não fica claro até que olhemos para seus diferentes aspectos. Para começar, há a substituição do artista por aparelho. Cantar e se tocar em casa diminuiu; ao contrário do tempo em torno de 1500 ou 1800, a vanguarda de hoje não escreve para os amantes da música; e, além disso, suas obras são difíceis demais para o amador e não o atraem. Muitas das novas composições pedem muito ao </a:t>
            </a:r>
            <a:r>
              <a:rPr lang="pt-BR" dirty="0" smtClean="0"/>
              <a:t>músico </a:t>
            </a:r>
            <a:r>
              <a:rPr lang="pt-BR" dirty="0"/>
              <a:t>profissional cuja função nelas é apenas parcial, não envolvendo toda a sua personalidade; Stravinsky queria que ele não fosse mais do que o toque da campainha que toca a campainha. Nos trabalhos eletrônicos, ele não tem parte alguma; composição </a:t>
            </a:r>
            <a:r>
              <a:rPr lang="pt-BR" dirty="0" err="1"/>
              <a:t>tecnicizada</a:t>
            </a:r>
            <a:r>
              <a:rPr lang="pt-BR" dirty="0"/>
              <a:t> não precisa dele. </a:t>
            </a:r>
          </a:p>
        </p:txBody>
      </p:sp>
    </p:spTree>
    <p:extLst>
      <p:ext uri="{BB962C8B-B14F-4D97-AF65-F5344CB8AC3E}">
        <p14:creationId xmlns:p14="http://schemas.microsoft.com/office/powerpoint/2010/main" val="23568849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Até o ouvinte nesta era técnica desempenha um papel longe de ser totalmente humano. Muito mais do que nunca, o público organizado de concertos e óperas deixa para outros a iniciativa e a preparação para o que é ouvir. Para o ouvinte de rádio, a preparação é reduzida à ativação de sua máquina. É difícil para o público desenvolver seu próprio gosto e julgamento independente, e a opinião pública é cuidada por profissionais da imprensa. A música inunda as massas de consumidores e fornece uma onda de som como pano de fundo para a leitura do jornal ou para a lição de casa. Levado a extremos, o rádio não precisa de nenhum ouvinte; a música é transmitida no horário determinado, mesmo que não haja ninguém para recebê-la. </a:t>
            </a:r>
          </a:p>
        </p:txBody>
      </p:sp>
    </p:spTree>
    <p:extLst>
      <p:ext uri="{BB962C8B-B14F-4D97-AF65-F5344CB8AC3E}">
        <p14:creationId xmlns:p14="http://schemas.microsoft.com/office/powerpoint/2010/main" val="20906284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Novas composições ficam sem a voz humana ou a manipulam como um instrumento ou a desnaturam através da manipulação eletrônica: </a:t>
            </a:r>
            <a:r>
              <a:rPr lang="pt-BR" i="1" dirty="0" err="1"/>
              <a:t>Gesang</a:t>
            </a:r>
            <a:r>
              <a:rPr lang="pt-BR" i="1" dirty="0"/>
              <a:t> der </a:t>
            </a:r>
            <a:r>
              <a:rPr lang="pt-BR" i="1" dirty="0" err="1"/>
              <a:t>Jünglinge</a:t>
            </a:r>
            <a:r>
              <a:rPr lang="pt-BR" i="1" dirty="0"/>
              <a:t>, </a:t>
            </a:r>
            <a:r>
              <a:rPr lang="pt-BR" dirty="0"/>
              <a:t>de </a:t>
            </a:r>
            <a:r>
              <a:rPr lang="pt-BR" dirty="0" err="1"/>
              <a:t>Stockhausen</a:t>
            </a:r>
            <a:r>
              <a:rPr lang="pt-BR" dirty="0"/>
              <a:t>, é um modelo de desumanização. Ao mesmo tempo, são eliminadas as "ordens naturais" e seu jogo de equilíbrio harmônico, sobre o qual repousa a ideia de música humana, e particularmente as estruturas musicais que correspondem diretamente ao organismo psicofísico do homem, como ritmo pulsante, formas melódicas plásticas e a alternância periódica de sístole e diástole. </a:t>
            </a:r>
          </a:p>
        </p:txBody>
      </p:sp>
    </p:spTree>
    <p:extLst>
      <p:ext uri="{BB962C8B-B14F-4D97-AF65-F5344CB8AC3E}">
        <p14:creationId xmlns:p14="http://schemas.microsoft.com/office/powerpoint/2010/main" val="19750986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r>
              <a:rPr lang="pt-BR" dirty="0" smtClean="0"/>
              <a:t>Além disso</a:t>
            </a:r>
            <a:r>
              <a:rPr lang="pt-BR" dirty="0"/>
              <a:t>, a música é desumanizada pela supressão do assunto principal do homem da música anterior, um todo psicofísico - a falta de interesse nas relações de comunhão e troca mútua (entre músico e público por causa de intermediários técnicos, entre o compositor e seu mundo em geral) bem como pela perda de todo o antigo senso de música como algo possuído e herdado. A música está desabrigada; disseminada sem impedimentos, agora pertence apenas a áreas isoladas, como mosteiros ou em funcionamento, como no Natal, em determinados momentos e lugares de uma vida ordenada. Torne-se desinteressante e triste com a </a:t>
            </a:r>
            <a:r>
              <a:rPr lang="pt-BR" dirty="0" err="1"/>
              <a:t>tecnicização</a:t>
            </a:r>
            <a:r>
              <a:rPr lang="pt-BR" dirty="0"/>
              <a:t>, a maioria de suas possibilidades de participar da vida desapareceu. As canções de trabalho não podem prosperar nas fábricas, nem se forma uma atmosfera musical sobre uma metrópole industrial, como em Nuremberg ou Veneza. O sino da igreja era um símbolo de culturas antigas; um símbolo da cultura industrial é a sirene da fábrica. </a:t>
            </a:r>
          </a:p>
        </p:txBody>
      </p:sp>
    </p:spTree>
    <p:extLst>
      <p:ext uri="{BB962C8B-B14F-4D97-AF65-F5344CB8AC3E}">
        <p14:creationId xmlns:p14="http://schemas.microsoft.com/office/powerpoint/2010/main" val="3014641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Entretanto, em nossa nova era, críticas contínuas à "desumanização com todos os confortos" (como </a:t>
            </a:r>
            <a:r>
              <a:rPr lang="pt-BR" dirty="0" err="1"/>
              <a:t>Freyer</a:t>
            </a:r>
            <a:r>
              <a:rPr lang="pt-BR" dirty="0"/>
              <a:t> o chama) e valores ameaçados estão sendo recentemente apreciados; quando todos os outros estão colados à televisão, encontramos um oásis onde quer que os amadores façam música. As pessoas buscam áreas de compensação, diversão musical, jazz improvisado, </a:t>
            </a:r>
            <a:r>
              <a:rPr lang="pt-BR" dirty="0" err="1"/>
              <a:t>rock'n'roll</a:t>
            </a:r>
            <a:r>
              <a:rPr lang="pt-BR" dirty="0"/>
              <a:t> - alguns espontâneos, outros planejados - nos quais podem ser mais ativos humanamente, têm mais liberdade do que nas zonas centralizadas de uma sociedade de consumo mecanizada e organizada . Também estão em andamento movimentos regenerativos, que remontam aos do período Sturm-</a:t>
            </a:r>
            <a:r>
              <a:rPr lang="pt-BR" dirty="0" err="1"/>
              <a:t>und</a:t>
            </a:r>
            <a:r>
              <a:rPr lang="pt-BR" dirty="0"/>
              <a:t>-</a:t>
            </a:r>
            <a:r>
              <a:rPr lang="pt-BR" dirty="0" err="1"/>
              <a:t>Drang</a:t>
            </a:r>
            <a:r>
              <a:rPr lang="pt-BR" dirty="0"/>
              <a:t> (NT Tempestade e Desejo), ao romantismo e aos movimentos juvenis. Diferentemente de tais esforços utópicos de renascimento romântico, há empreendimentos realistas, muito semelhantes aos movimentos no planejamento urbano e paisagístico que, agora que o período das comunidades industriais com seus mares de casas passou, estão introduzindo áreas verdes nas cidades e cercando-os com comunidades de jardins. A educação musical e a política cultural estão se desenvolvendo como um contrapeso necessário na era da técnica desumanizante. Além disso, há novos esforços para explorar os usos da música na fisioterapia, na psicoterapia e na educação médica correspondente. </a:t>
            </a:r>
          </a:p>
        </p:txBody>
      </p:sp>
    </p:spTree>
    <p:extLst>
      <p:ext uri="{BB962C8B-B14F-4D97-AF65-F5344CB8AC3E}">
        <p14:creationId xmlns:p14="http://schemas.microsoft.com/office/powerpoint/2010/main" val="7403146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Além das tentativas utópicas de reforma, as vantagens de fazer música para si mesmo são exploradas sob o lema de "faça você mesmo". Países particularmente avançados em industrialização, como os Estados Unidos, também desenvolvem contramedidas particularmente fortes. Assim, diferentes tendências espontâneas estão se movendo na mesma direção - o despertar para a experiência e atividade musical no jardim de infância, uma parte considerável da atividade de jazz, a perturbação dos princípios construtivistas em composições que deixam grande liberdade para a preferência do artista individual. </a:t>
            </a:r>
          </a:p>
        </p:txBody>
      </p:sp>
    </p:spTree>
    <p:extLst>
      <p:ext uri="{BB962C8B-B14F-4D97-AF65-F5344CB8AC3E}">
        <p14:creationId xmlns:p14="http://schemas.microsoft.com/office/powerpoint/2010/main" val="5056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Por um "truque da razão", para citar Hegel, cada uma dessas tendências serve não apenas a seus próprios propósitos, mas ao mesmo tempo, quer queira ou não, ao desenvolvimento universal. </a:t>
            </a:r>
          </a:p>
          <a:p>
            <a:r>
              <a:rPr lang="pt-BR" dirty="0" smtClean="0"/>
              <a:t>Por </a:t>
            </a:r>
            <a:r>
              <a:rPr lang="pt-BR" dirty="0"/>
              <a:t>todas essas correntes, o rio da história é naturalmente dividido em forma de delta. Além disso, cada expansão deve se afirmar contra a oposição, provocando, por sua vez, contra movimentos. </a:t>
            </a:r>
            <a:endParaRPr lang="pt-BR" dirty="0" smtClean="0"/>
          </a:p>
          <a:p>
            <a:r>
              <a:rPr lang="pt-BR" dirty="0" smtClean="0"/>
              <a:t>Prosseguir </a:t>
            </a:r>
            <a:r>
              <a:rPr lang="pt-BR" dirty="0"/>
              <a:t>com cada um deles não é possível na análise a seguir, a partir do emaranhado de córregos, podemos escolher apenas os principais cursos de água. </a:t>
            </a:r>
          </a:p>
        </p:txBody>
      </p:sp>
    </p:spTree>
    <p:extLst>
      <p:ext uri="{BB962C8B-B14F-4D97-AF65-F5344CB8AC3E}">
        <p14:creationId xmlns:p14="http://schemas.microsoft.com/office/powerpoint/2010/main" val="27116939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Os insights da psicologia e da etnologia modernas apontam para uma restauração do humano; a unidade de toda a música em toda a humanidade, a pré-formação do mundo perceptível, "ordens naturais" que sublinham todas as músicas. As cognições da psicologia, Gestalt e </a:t>
            </a:r>
            <a:r>
              <a:rPr lang="pt-BR" dirty="0" err="1"/>
              <a:t>Complex</a:t>
            </a:r>
            <a:r>
              <a:rPr lang="pt-BR" dirty="0"/>
              <a:t>, para as quais Christian von </a:t>
            </a:r>
            <a:r>
              <a:rPr lang="pt-BR" dirty="0" err="1"/>
              <a:t>Ehrenfels</a:t>
            </a:r>
            <a:r>
              <a:rPr lang="pt-BR" dirty="0"/>
              <a:t> preparou o caminho usando a melodia como modelo e Wolfgang </a:t>
            </a:r>
            <a:r>
              <a:rPr lang="pt-BR" dirty="0" err="1"/>
              <a:t>Metzger</a:t>
            </a:r>
            <a:r>
              <a:rPr lang="pt-BR" dirty="0"/>
              <a:t>, Albert </a:t>
            </a:r>
            <a:r>
              <a:rPr lang="pt-BR" dirty="0" err="1"/>
              <a:t>Wellek</a:t>
            </a:r>
            <a:r>
              <a:rPr lang="pt-BR" dirty="0"/>
              <a:t> e outros. Eles contribuem para uma nova base para teoria musical e educação. </a:t>
            </a:r>
          </a:p>
        </p:txBody>
      </p:sp>
    </p:spTree>
    <p:extLst>
      <p:ext uri="{BB962C8B-B14F-4D97-AF65-F5344CB8AC3E}">
        <p14:creationId xmlns:p14="http://schemas.microsoft.com/office/powerpoint/2010/main" val="37528148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As forças da desumanização e regeneração trabalham simultaneamente, uma com a outra e contra a outra. Os movimentos </a:t>
            </a:r>
            <a:r>
              <a:rPr lang="pt-BR" dirty="0" err="1"/>
              <a:t>neo-românticos</a:t>
            </a:r>
            <a:r>
              <a:rPr lang="pt-BR" dirty="0"/>
              <a:t> perderam força e ganharam realismo. Eles se misturaram com características de desenvolvimento contra as quais uma vez entraram em campo - "</a:t>
            </a:r>
            <a:r>
              <a:rPr lang="pt-BR" dirty="0" err="1"/>
              <a:t>museologizando</a:t>
            </a:r>
            <a:r>
              <a:rPr lang="pt-BR" dirty="0"/>
              <a:t>", por exemplo; mas, em troca, suas ideias resultaram em benefício da escola, igreja e atividade musical organizada. A música no rádio e a música em casa não são apenas oponentes, mas também parceiros, como, por exemplo, quando programas especiais de rádio estimulam efetivamente as pessoas tocarem elas mesmas. Exortações a retornar ao passado são ilusórias diante dos enormes poderes da nova Era. Realmente, para superar a desumanização do confinamento, as forças mais realistas buscam levar adiante a ideia de renovação, de forma que ela possa se tornar um contraponto eficaz e um contrapeso ao </a:t>
            </a:r>
            <a:r>
              <a:rPr lang="pt-BR" dirty="0" err="1"/>
              <a:t>cantus</a:t>
            </a:r>
            <a:r>
              <a:rPr lang="pt-BR" dirty="0"/>
              <a:t> </a:t>
            </a:r>
            <a:r>
              <a:rPr lang="pt-BR" dirty="0" err="1"/>
              <a:t>firmus</a:t>
            </a:r>
            <a:r>
              <a:rPr lang="pt-BR" dirty="0"/>
              <a:t> da técnica. </a:t>
            </a:r>
          </a:p>
        </p:txBody>
      </p:sp>
    </p:spTree>
    <p:extLst>
      <p:ext uri="{BB962C8B-B14F-4D97-AF65-F5344CB8AC3E}">
        <p14:creationId xmlns:p14="http://schemas.microsoft.com/office/powerpoint/2010/main" val="41471346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9 – Progresso ou Fim? </a:t>
            </a:r>
            <a:endParaRPr lang="pt-BR" dirty="0"/>
          </a:p>
        </p:txBody>
      </p:sp>
      <p:sp>
        <p:nvSpPr>
          <p:cNvPr id="3" name="Espaço Reservado para Conteúdo 2"/>
          <p:cNvSpPr>
            <a:spLocks noGrp="1"/>
          </p:cNvSpPr>
          <p:nvPr>
            <p:ph idx="1"/>
          </p:nvPr>
        </p:nvSpPr>
        <p:spPr/>
        <p:txBody>
          <a:bodyPr/>
          <a:lstStyle/>
          <a:p>
            <a:r>
              <a:rPr lang="pt-BR" dirty="0"/>
              <a:t>Nos séculos XIX e XX, houve tendências que avançavam diretamente. Diferente em conteúdo, como o "futurismo" de </a:t>
            </a:r>
            <a:r>
              <a:rPr lang="pt-BR" dirty="0" err="1"/>
              <a:t>Busoni</a:t>
            </a:r>
            <a:r>
              <a:rPr lang="pt-BR" dirty="0"/>
              <a:t> e nosso próprio "</a:t>
            </a:r>
            <a:r>
              <a:rPr lang="pt-BR" i="1" dirty="0"/>
              <a:t>vanguardismo</a:t>
            </a:r>
            <a:r>
              <a:rPr lang="pt-BR" dirty="0"/>
              <a:t>" podem ser da "música do futuro" de Wagner e da "festa progressiva" de sua época, ainda em seu conceito de devir histórico que eles carregam sobre eles tendências anteriores, forçando-as a avançar. Uma utopia segue outra. </a:t>
            </a:r>
          </a:p>
        </p:txBody>
      </p:sp>
    </p:spTree>
    <p:extLst>
      <p:ext uri="{BB962C8B-B14F-4D97-AF65-F5344CB8AC3E}">
        <p14:creationId xmlns:p14="http://schemas.microsoft.com/office/powerpoint/2010/main" val="28900426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Assim, </a:t>
            </a:r>
            <a:r>
              <a:rPr lang="pt-BR" dirty="0" err="1"/>
              <a:t>Busoni</a:t>
            </a:r>
            <a:r>
              <a:rPr lang="pt-BR" dirty="0"/>
              <a:t> proclamou que "apenas" uma experiência longa e consciente, uma educação contínua do ouvido, tornará esse desacostumado material acessível a uma geração em crescimento e arte. Que boas esperanças e perspectivas visionárias estão despertando para eles! "Tais objetivos utópicos e a crença de que alguém é da vanguarda são básicos para a solidariedade das partes conscientes de seu tempo. "O </a:t>
            </a:r>
            <a:r>
              <a:rPr lang="pt-BR" dirty="0" err="1"/>
              <a:t>novo!”Se</a:t>
            </a:r>
            <a:r>
              <a:rPr lang="pt-BR" dirty="0"/>
              <a:t> torna um slogan como "Kyrie </a:t>
            </a:r>
            <a:r>
              <a:rPr lang="pt-BR" dirty="0" err="1"/>
              <a:t>Elielson!”Uma</a:t>
            </a:r>
            <a:r>
              <a:rPr lang="pt-BR" dirty="0"/>
              <a:t> paixão religiosamente irreligiosa leva compositores criativos e seus adeptos para o futuro, como uma vez levou os espíritos anteriores a se absorverem no Eterno. </a:t>
            </a:r>
          </a:p>
        </p:txBody>
      </p:sp>
    </p:spTree>
    <p:extLst>
      <p:ext uri="{BB962C8B-B14F-4D97-AF65-F5344CB8AC3E}">
        <p14:creationId xmlns:p14="http://schemas.microsoft.com/office/powerpoint/2010/main" val="11940526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Contudo, por mais que a vontade de progredir cresça e se enrijeça, vários fatos indicam que ela não corresponde mais ao estágio atual da evolução. Tornou-se claro que na música não há mais trechos infinitos de novos territórios abertos à conquista. Que suas expansões se deparam com limites ou devem passar por esses </a:t>
            </a:r>
            <a:r>
              <a:rPr lang="pt-BR" dirty="0" smtClean="0"/>
              <a:t>limites </a:t>
            </a:r>
            <a:r>
              <a:rPr lang="pt-BR" dirty="0"/>
              <a:t>para reinos vizinhos de ruído. Para a criação de novos modos, ritmos, harmonias, polifonia e assim por diante, o mesmo vale para os avivamentos da música antiga e para a difusão da música pelo mundo e pelas massas de sua população. Os atuais sucessores das vanguardas são realmente tão poucos que é duvidoso que possam ser chamados de vanguarda no sentido apropriado do termo. A utilização das zonas fronteiriças da música e da alma humana leva a um desgaste particularmente severo; o que antes pretendia assustar e chocar tornou-se "material frio". Além disso, até agora apenas algumas novas obras foram incorporadas ao repertório permanente de salas de concerto e óperas. Em consequência, a posição dos compositores de hoje se deteriorou em comparação com a de músicos e maestros. Não é à toa que o compositor deve sempre ser um líder na formação da vida musical como era de </a:t>
            </a:r>
            <a:r>
              <a:rPr lang="pt-BR" dirty="0" err="1"/>
              <a:t>Josquim</a:t>
            </a:r>
            <a:r>
              <a:rPr lang="pt-BR" dirty="0"/>
              <a:t> a </a:t>
            </a:r>
            <a:r>
              <a:rPr lang="pt-BR" dirty="0" err="1"/>
              <a:t>Bartók</a:t>
            </a:r>
            <a:r>
              <a:rPr lang="pt-BR" dirty="0"/>
              <a:t>. </a:t>
            </a:r>
          </a:p>
        </p:txBody>
      </p:sp>
    </p:spTree>
    <p:extLst>
      <p:ext uri="{BB962C8B-B14F-4D97-AF65-F5344CB8AC3E}">
        <p14:creationId xmlns:p14="http://schemas.microsoft.com/office/powerpoint/2010/main" val="33231646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Portanto, não é de surpreender que Arthur </a:t>
            </a:r>
            <a:r>
              <a:rPr lang="pt-BR" dirty="0" err="1"/>
              <a:t>Honegger</a:t>
            </a:r>
            <a:r>
              <a:rPr lang="pt-BR" dirty="0"/>
              <a:t>, em seu livro </a:t>
            </a:r>
            <a:r>
              <a:rPr lang="pt-BR" dirty="0" err="1"/>
              <a:t>Je</a:t>
            </a:r>
            <a:r>
              <a:rPr lang="pt-BR" dirty="0"/>
              <a:t> suis </a:t>
            </a:r>
            <a:r>
              <a:rPr lang="pt-BR" dirty="0" err="1"/>
              <a:t>compositeur</a:t>
            </a:r>
            <a:r>
              <a:rPr lang="pt-BR" dirty="0"/>
              <a:t>, esteja convencido do declínio da arte da música. "Nossa arte está nos deixando e desaparecendo. Temo que a música seja a primeira a nos deixar. Quanto mais eu avanço, mais percebo que ela está se libertando de seu próprio destino: do encanto, da maravilha, da solenidade que, deve a aura da revelação artística". Thomas Mann, no </a:t>
            </a:r>
            <a:r>
              <a:rPr lang="pt-BR" dirty="0" err="1"/>
              <a:t>Doctor</a:t>
            </a:r>
            <a:r>
              <a:rPr lang="pt-BR" dirty="0"/>
              <a:t> </a:t>
            </a:r>
            <a:r>
              <a:rPr lang="pt-BR" dirty="0" err="1"/>
              <a:t>Faustus</a:t>
            </a:r>
            <a:r>
              <a:rPr lang="pt-BR" dirty="0"/>
              <a:t>, e outros autores também, expressaram a dúvida já sugerida por Hegel e </a:t>
            </a:r>
            <a:r>
              <a:rPr lang="pt-BR" dirty="0" err="1"/>
              <a:t>Beaudelaire</a:t>
            </a:r>
            <a:r>
              <a:rPr lang="pt-BR" dirty="0"/>
              <a:t> sobre o futuro da arte. Para todos os lados espalhou uma cautela do progresso, um cansaço da história. </a:t>
            </a:r>
          </a:p>
        </p:txBody>
      </p:sp>
    </p:spTree>
    <p:extLst>
      <p:ext uri="{BB962C8B-B14F-4D97-AF65-F5344CB8AC3E}">
        <p14:creationId xmlns:p14="http://schemas.microsoft.com/office/powerpoint/2010/main" val="10631873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No entanto, por trás dessa alternativa entre ideias de vanguarda e pessimismo, é emocionante que Ernst </a:t>
            </a:r>
            <a:r>
              <a:rPr lang="pt-BR" dirty="0" err="1"/>
              <a:t>Jünger</a:t>
            </a:r>
            <a:r>
              <a:rPr lang="pt-BR" dirty="0"/>
              <a:t> formulou como "entrada no mundo </a:t>
            </a:r>
            <a:r>
              <a:rPr lang="pt-BR" dirty="0" err="1"/>
              <a:t>trans-histórico</a:t>
            </a:r>
            <a:r>
              <a:rPr lang="pt-BR" dirty="0"/>
              <a:t>". Por inadequadas que sejam essas fórmulas, elas apontam para uma mudança na estrutura do devir histórico. Alterações profundas já ocorreram antes; as altas culturas, a antiguidade tardia, a Idade Média, os tempos modernos - diferem não apenas no que aconteceu, mas em como aconteceu. A conquista progressiva de novos territórios é um modo particularmente importante de devir histórico, mas não é o único. Esse padrão de pensamento não faz justiça a tanta importância do que aconteceu no passado e no presente. Assim, os trabalhos tardios de </a:t>
            </a:r>
            <a:r>
              <a:rPr lang="pt-BR" dirty="0" err="1"/>
              <a:t>Béla</a:t>
            </a:r>
            <a:r>
              <a:rPr lang="pt-BR" dirty="0"/>
              <a:t> </a:t>
            </a:r>
            <a:r>
              <a:rPr lang="pt-BR" dirty="0" err="1"/>
              <a:t>Bartók</a:t>
            </a:r>
            <a:r>
              <a:rPr lang="pt-BR" dirty="0"/>
              <a:t> representam não um avanço para o futuro, mas um aprofundamento em outra direção. </a:t>
            </a:r>
          </a:p>
        </p:txBody>
      </p:sp>
    </p:spTree>
    <p:extLst>
      <p:ext uri="{BB962C8B-B14F-4D97-AF65-F5344CB8AC3E}">
        <p14:creationId xmlns:p14="http://schemas.microsoft.com/office/powerpoint/2010/main" val="30485980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O que antes se chamava eternidade é mais do que uma simples ilusão. Os trabalhos tardios de </a:t>
            </a:r>
            <a:r>
              <a:rPr lang="pt-BR" dirty="0" err="1"/>
              <a:t>Schoenberg</a:t>
            </a:r>
            <a:r>
              <a:rPr lang="pt-BR" dirty="0"/>
              <a:t>, como o Quarteto de quartas cordas ou o Concerto para violino de </a:t>
            </a:r>
            <a:r>
              <a:rPr lang="pt-BR" dirty="0" err="1"/>
              <a:t>Alban</a:t>
            </a:r>
            <a:r>
              <a:rPr lang="pt-BR" dirty="0"/>
              <a:t> Berg, não devem ser entendidos como inspirados principalmente pela ideia de continuação ao longo de uma linha de progresso de trilha única, assim como as particularidades de um </a:t>
            </a:r>
            <a:r>
              <a:rPr lang="pt-BR" dirty="0" err="1"/>
              <a:t>Orff</a:t>
            </a:r>
            <a:r>
              <a:rPr lang="pt-BR" dirty="0"/>
              <a:t> ou </a:t>
            </a:r>
            <a:r>
              <a:rPr lang="pt-BR" dirty="0" err="1"/>
              <a:t>Distler</a:t>
            </a:r>
            <a:r>
              <a:rPr lang="pt-BR" dirty="0"/>
              <a:t> </a:t>
            </a:r>
            <a:r>
              <a:rPr lang="pt-BR" dirty="0" smtClean="0"/>
              <a:t>ou </a:t>
            </a:r>
            <a:r>
              <a:rPr lang="pt-BR" dirty="0"/>
              <a:t>os esforços para lidar com a música litúrgica e o </a:t>
            </a:r>
            <a:r>
              <a:rPr lang="pt-BR" i="1" dirty="0" err="1"/>
              <a:t>Gebrauchsmusik</a:t>
            </a:r>
            <a:r>
              <a:rPr lang="pt-BR" i="1" dirty="0"/>
              <a:t> </a:t>
            </a:r>
            <a:r>
              <a:rPr lang="pt-BR" dirty="0"/>
              <a:t>(música utilitária) com a situação imediata em mente e não com a intenção progressiva. A história da composição pode se desdobrar em uma linha constante de progresso, como a história da ciência, mas também pode ir de um ponto alto para outro, assim como a história da filosofia passou, de fato, de Platão para Kant e Nietzsche, mas não fez nenhum progresso real. Não é irracional pensar que, no futuro, a história da composição musical possa prosseguir nesse segundo modo de devir histórico, e não no primeiro. </a:t>
            </a:r>
          </a:p>
        </p:txBody>
      </p:sp>
    </p:spTree>
    <p:extLst>
      <p:ext uri="{BB962C8B-B14F-4D97-AF65-F5344CB8AC3E}">
        <p14:creationId xmlns:p14="http://schemas.microsoft.com/office/powerpoint/2010/main" val="23626341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Na medida do possível, qualquer prognóstico pressupõe o diagnóstico do presente e a compreensão do curso da história passada. Nossa pesquisa sobre a história da música em sua totalidade revelou características evolutivas que começaram em parte na pré-história, em parte em épocas posteriores, como por exemplo, a </a:t>
            </a:r>
            <a:r>
              <a:rPr lang="pt-BR" dirty="0" err="1"/>
              <a:t>artificialização</a:t>
            </a:r>
            <a:r>
              <a:rPr lang="pt-BR" dirty="0"/>
              <a:t> de instrumentos ou o declínio da tradição oral, uma vez que ela foi posta de lado pelo script e posteriormente pelas técnicas de gravação. </a:t>
            </a:r>
          </a:p>
        </p:txBody>
      </p:sp>
    </p:spTree>
    <p:extLst>
      <p:ext uri="{BB962C8B-B14F-4D97-AF65-F5344CB8AC3E}">
        <p14:creationId xmlns:p14="http://schemas.microsoft.com/office/powerpoint/2010/main" val="13057611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Na medida do possível, qualquer prognóstico pressupõe o diagnóstico do presente e a compreensão do curso da história passada. Nossa pesquisa sobre a história da música em sua totalidade revelou características evolutivas que começaram em parte na pré-história, em parte em épocas posteriores, como por exemplo, a </a:t>
            </a:r>
            <a:r>
              <a:rPr lang="pt-BR" dirty="0" err="1"/>
              <a:t>artificialização</a:t>
            </a:r>
            <a:r>
              <a:rPr lang="pt-BR" dirty="0"/>
              <a:t> de instrumentos ou o declínio da tradição oral, uma vez que ela foi posta de lado pelo script e posteriormente pelas técnicas de gravação. Supõe-se que essas linhas de desenvolvimento continuem e imaginamos o futuro para nós mesmos, na medida em que os imaginamos se estendendo além do presente. Algumas linhas, como vimos, se deparam com limites além dos quais não podem ir. E não podemos prever até que ponto os contra movimentos contra eles levarão - por exemplo, a tendência à regeneração contra a tendência à desumanização. Mesmo se soubermos como as forças opostas são constituídas, ainda não sabemos quais serão os resultados da batalha entre elas. </a:t>
            </a:r>
          </a:p>
        </p:txBody>
      </p:sp>
    </p:spTree>
    <p:extLst>
      <p:ext uri="{BB962C8B-B14F-4D97-AF65-F5344CB8AC3E}">
        <p14:creationId xmlns:p14="http://schemas.microsoft.com/office/powerpoint/2010/main" val="330863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2 - A disseminação da música ocidental pelo mundo e a construção de uma cultura musical </a:t>
            </a:r>
            <a:r>
              <a:rPr lang="pt-BR" b="1" dirty="0" smtClean="0"/>
              <a:t>universal</a:t>
            </a:r>
            <a:endParaRPr lang="pt-BR" dirty="0"/>
          </a:p>
        </p:txBody>
      </p:sp>
      <p:sp>
        <p:nvSpPr>
          <p:cNvPr id="3" name="Espaço Reservado para Conteúdo 2"/>
          <p:cNvSpPr>
            <a:spLocks noGrp="1"/>
          </p:cNvSpPr>
          <p:nvPr>
            <p:ph idx="1"/>
          </p:nvPr>
        </p:nvSpPr>
        <p:spPr/>
        <p:txBody>
          <a:bodyPr/>
          <a:lstStyle/>
          <a:p>
            <a:r>
              <a:rPr lang="pt-BR" dirty="0"/>
              <a:t>Encaminhada no sul e oeste da Europa, a música da civilização ocidental se espalhou gradualmente por toda a terra: primeiro por toda a Europa até suas fronteiras, novamente com a colonização pelas Américas e por partes dos continentes remanescentes que foram estabelecidas pelos europeus; populações nativas desses continentes, povos até então primitivos e povos das culturas média e alta do Próximo ao Extremo Oriente. </a:t>
            </a:r>
          </a:p>
        </p:txBody>
      </p:sp>
    </p:spTree>
    <p:extLst>
      <p:ext uri="{BB962C8B-B14F-4D97-AF65-F5344CB8AC3E}">
        <p14:creationId xmlns:p14="http://schemas.microsoft.com/office/powerpoint/2010/main" val="6725712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Outro ponto estabelecido, significativo para o diagnóstico do presente e para o prognóstico de novos desenvolvimentos, diz respeito às diferenças históricas em toda a música até então. Depois de uma tendência moderna passageira que levou em conta apenas divergências de estilos, a musicologia comparada de hoje encontra, juntamente com as diferenças, um número considerável de características comuns nas subestruturas de todos os tempos e culturas, assim como na antropologia geral atual os traços comuns a todos a humanidade parece ser maior do que muitos autores da época de </a:t>
            </a:r>
            <a:r>
              <a:rPr lang="pt-BR" dirty="0" err="1"/>
              <a:t>Lévy-Brühl</a:t>
            </a:r>
            <a:r>
              <a:rPr lang="pt-BR" dirty="0"/>
              <a:t> </a:t>
            </a:r>
            <a:r>
              <a:rPr lang="pt-BR" dirty="0" smtClean="0"/>
              <a:t>supunham</a:t>
            </a:r>
            <a:r>
              <a:rPr lang="pt-BR" dirty="0"/>
              <a:t>. E com isso a luz incide sobre a posição na história das direções radicalmente novas na composição atual. Tanto no estilo como na atitude em relação ao público contemporâneo, parecem excepcionais, um fenômeno único quando comparado a todos os outros tempos e culturas. Isso ajuda a explicar por que eles até agora persistiram apenas em pequenos círculos de especialistas e aponta para os limites prováveis de sua futura recepção. </a:t>
            </a:r>
          </a:p>
        </p:txBody>
      </p:sp>
    </p:spTree>
    <p:extLst>
      <p:ext uri="{BB962C8B-B14F-4D97-AF65-F5344CB8AC3E}">
        <p14:creationId xmlns:p14="http://schemas.microsoft.com/office/powerpoint/2010/main" val="8434547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No entanto, um prognóstico pessimista seria tão pouco fundamentado nos fatos quanto um otimista. Como no presente, também no futuro próximo a música estará vivendo uma vida extraordinariamente rica e multiforme. Certamente muitas composições serão produzidas e entre elas algumas importantes, mas provavelmente a visão se tornará mais forte de que a substância de uma cultura não se esgota no que produz, de que a própria cultura consiste em algo mais do que a posse de obras do passado e o início de obras para a posteridade. Nos últimos cem anos, as ideias assumiram um comando que não existia antes ou que a música ainda não havia se desenvolvido totalmente: criando para a posteridade, servindo a um progresso comum e a conquista constante de novos territórios. Será que essas ideias manterão sua força, ou talvez outras ideias, que durante esse período foram reprimidas, se tornem efetivas de uma nova maneira: a cultura da própria vida, a realização do momento e, juntamente com elas, uma mudança em direção ao que é eterno na música? </a:t>
            </a:r>
          </a:p>
        </p:txBody>
      </p:sp>
    </p:spTree>
    <p:extLst>
      <p:ext uri="{BB962C8B-B14F-4D97-AF65-F5344CB8AC3E}">
        <p14:creationId xmlns:p14="http://schemas.microsoft.com/office/powerpoint/2010/main" val="23313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No curso dessa difusão, processos familiares a nós da história musical da Europa Oriental ocorreram em outras partes da terra. </a:t>
            </a:r>
            <a:endParaRPr lang="pt-BR" dirty="0" smtClean="0"/>
          </a:p>
          <a:p>
            <a:r>
              <a:rPr lang="pt-BR" dirty="0" smtClean="0"/>
              <a:t>A </a:t>
            </a:r>
            <a:r>
              <a:rPr lang="pt-BR" dirty="0"/>
              <a:t>música dos compositores ocidentais foi introduzida; adaptou-se ao novo </a:t>
            </a:r>
            <a:r>
              <a:rPr lang="pt-BR" dirty="0" smtClean="0"/>
              <a:t>ambiente [cf. </a:t>
            </a:r>
            <a:r>
              <a:rPr lang="pt-BR" dirty="0" err="1" smtClean="0"/>
              <a:t>Valéry</a:t>
            </a:r>
            <a:r>
              <a:rPr lang="pt-BR" dirty="0" smtClean="0"/>
              <a:t>]; </a:t>
            </a:r>
          </a:p>
          <a:p>
            <a:r>
              <a:rPr lang="pt-BR" dirty="0" smtClean="0"/>
              <a:t>Compositores indígenas </a:t>
            </a:r>
            <a:r>
              <a:rPr lang="pt-BR" dirty="0"/>
              <a:t>começaram a seguir modelos ocidentais e, finalmente, surgiram tendências nacionais que combinavam características adotadas com características nativas. </a:t>
            </a:r>
          </a:p>
        </p:txBody>
      </p:sp>
    </p:spTree>
    <p:extLst>
      <p:ext uri="{BB962C8B-B14F-4D97-AF65-F5344CB8AC3E}">
        <p14:creationId xmlns:p14="http://schemas.microsoft.com/office/powerpoint/2010/main" val="90850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Parte do significado universal das "escolas nacionais" da Europa Oriental reside no fato de terem criado modelos para as nações da Ásia e da África que se </a:t>
            </a:r>
            <a:r>
              <a:rPr lang="pt-BR" dirty="0" smtClean="0"/>
              <a:t>esforçam </a:t>
            </a:r>
            <a:r>
              <a:rPr lang="pt-BR" dirty="0"/>
              <a:t>para uma expressão nacional própria. </a:t>
            </a:r>
            <a:endParaRPr lang="pt-BR" dirty="0" smtClean="0"/>
          </a:p>
          <a:p>
            <a:r>
              <a:rPr lang="pt-BR" dirty="0"/>
              <a:t>De qualquer forma, essa constelação histórica particularmente favorável não será repetida e, onde o modelo é apenas uma receita, não há ações criativas. </a:t>
            </a:r>
          </a:p>
        </p:txBody>
      </p:sp>
    </p:spTree>
    <p:extLst>
      <p:ext uri="{BB962C8B-B14F-4D97-AF65-F5344CB8AC3E}">
        <p14:creationId xmlns:p14="http://schemas.microsoft.com/office/powerpoint/2010/main" val="4073939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No "Novo Mundo", uma missa cantada foi celebrada em </a:t>
            </a:r>
            <a:r>
              <a:rPr lang="pt-BR" dirty="0" smtClean="0"/>
              <a:t>1494 </a:t>
            </a:r>
            <a:r>
              <a:rPr lang="pt-BR" dirty="0"/>
              <a:t>[</a:t>
            </a:r>
            <a:r>
              <a:rPr lang="pt-BR" dirty="0" smtClean="0"/>
              <a:t>Morales] </a:t>
            </a:r>
            <a:r>
              <a:rPr lang="pt-BR" dirty="0"/>
              <a:t>e no século 16 a música sacra estava sendo composta. Os colonos trouxeram com eles canções folclóricas e em regiões remotas, como as Montanhas Apalaches dos Estados Unidos, muita coisa que estava morrendo na Europa, foi preservada. </a:t>
            </a:r>
            <a:endParaRPr lang="pt-BR" dirty="0" smtClean="0"/>
          </a:p>
          <a:p>
            <a:r>
              <a:rPr lang="pt-BR" dirty="0"/>
              <a:t>As igrejas e as cidades assumiram os estilos em mudança da Europa e, de certa forma, desenvolveram tipos próprios, como, por exemplo, na música sacra latino-americana do século 18 ou no movimento da escola de canto norte-americana. </a:t>
            </a:r>
          </a:p>
        </p:txBody>
      </p:sp>
    </p:spTree>
    <p:extLst>
      <p:ext uri="{BB962C8B-B14F-4D97-AF65-F5344CB8AC3E}">
        <p14:creationId xmlns:p14="http://schemas.microsoft.com/office/powerpoint/2010/main" val="387412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Como consequência da separação política da Europa, surgiram canções que expressavam sentimentos </a:t>
            </a:r>
            <a:r>
              <a:rPr lang="pt-BR" dirty="0" smtClean="0"/>
              <a:t>nacionais [cf. </a:t>
            </a:r>
            <a:r>
              <a:rPr lang="pt-BR" dirty="0" err="1" smtClean="0"/>
              <a:t>Francfort</a:t>
            </a:r>
            <a:r>
              <a:rPr lang="pt-BR" dirty="0" smtClean="0"/>
              <a:t>], </a:t>
            </a:r>
            <a:r>
              <a:rPr lang="pt-BR" dirty="0"/>
              <a:t>a serem seguidas posteriormente pelas "escolas nacionais" de composição na América </a:t>
            </a:r>
            <a:r>
              <a:rPr lang="pt-BR" dirty="0" smtClean="0"/>
              <a:t>Latina [Modernismo], </a:t>
            </a:r>
            <a:r>
              <a:rPr lang="pt-BR" dirty="0"/>
              <a:t>bem como o início de estilos característicos na América do Norte. </a:t>
            </a:r>
            <a:endParaRPr lang="pt-BR" dirty="0" smtClean="0"/>
          </a:p>
          <a:p>
            <a:r>
              <a:rPr lang="pt-BR" dirty="0"/>
              <a:t>Há algumas décadas, um aumento acentuado e rápido vem ocorrendo. O Novo Mundo saiu da fase preparatória da vida musical colonial para um nível igual ao da Europa atual, e outros países também, como África do Sul, Austrália, Nova </a:t>
            </a:r>
            <a:r>
              <a:rPr lang="pt-BR" dirty="0" smtClean="0"/>
              <a:t>Zelândia [, Etiópia], </a:t>
            </a:r>
            <a:r>
              <a:rPr lang="pt-BR" dirty="0"/>
              <a:t>estão produzindo concertos, rádio, educação etc. uma cultura musical completa nas linhas </a:t>
            </a:r>
            <a:r>
              <a:rPr lang="pt-BR" dirty="0" smtClean="0"/>
              <a:t>modernas [</a:t>
            </a:r>
            <a:r>
              <a:rPr lang="pt-BR" dirty="0" err="1" smtClean="0"/>
              <a:t>Kronos</a:t>
            </a:r>
            <a:r>
              <a:rPr lang="pt-BR" dirty="0" smtClean="0"/>
              <a:t>]. </a:t>
            </a:r>
            <a:endParaRPr lang="pt-BR" dirty="0"/>
          </a:p>
        </p:txBody>
      </p:sp>
    </p:spTree>
    <p:extLst>
      <p:ext uri="{BB962C8B-B14F-4D97-AF65-F5344CB8AC3E}">
        <p14:creationId xmlns:p14="http://schemas.microsoft.com/office/powerpoint/2010/main" val="450126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
            </a:r>
            <a:br>
              <a:rPr lang="pt-BR" dirty="0"/>
            </a:br>
            <a:r>
              <a:rPr lang="pt-BR" dirty="0"/>
              <a:t> </a:t>
            </a:r>
            <a:r>
              <a:rPr lang="pt-BR" b="1" dirty="0"/>
              <a:t>1 - O início de uma nova época </a:t>
            </a:r>
            <a:endParaRPr lang="pt-BR" dirty="0"/>
          </a:p>
        </p:txBody>
      </p:sp>
      <p:sp>
        <p:nvSpPr>
          <p:cNvPr id="3" name="Espaço Reservado para Conteúdo 2"/>
          <p:cNvSpPr>
            <a:spLocks noGrp="1"/>
          </p:cNvSpPr>
          <p:nvPr>
            <p:ph idx="1"/>
          </p:nvPr>
        </p:nvSpPr>
        <p:spPr/>
        <p:txBody>
          <a:bodyPr>
            <a:normAutofit fontScale="92500"/>
          </a:bodyPr>
          <a:lstStyle/>
          <a:p>
            <a:endParaRPr lang="pt-BR" dirty="0"/>
          </a:p>
          <a:p>
            <a:r>
              <a:rPr lang="pt-BR" dirty="0"/>
              <a:t> Embora as tendências determinantes do século XX, em geral, se considerem revolucionárias e expressamente se afastem do período de Beethoven e Wagner, elas são temas e contrapontos herdados de uma escrita polifônica a muitas vozes, indo mais longe, usando-os como são, variando-os ou desenvolvendo-os. </a:t>
            </a:r>
            <a:endParaRPr lang="pt-BR" dirty="0" smtClean="0"/>
          </a:p>
          <a:p>
            <a:r>
              <a:rPr lang="pt-BR" dirty="0"/>
              <a:t> Assim, o jovem movimento </a:t>
            </a:r>
            <a:r>
              <a:rPr lang="pt-BR" dirty="0" err="1" smtClean="0"/>
              <a:t>neoromântico</a:t>
            </a:r>
            <a:r>
              <a:rPr lang="pt-BR" dirty="0"/>
              <a:t>, o renascimento de </a:t>
            </a:r>
            <a:r>
              <a:rPr lang="pt-BR" dirty="0" err="1"/>
              <a:t>Schütz</a:t>
            </a:r>
            <a:r>
              <a:rPr lang="pt-BR" dirty="0"/>
              <a:t> e tendências relacionadas foram novas ondas nas correntes que começaram com o entusiasmo pelas canções folclóricas inspiradas em </a:t>
            </a:r>
            <a:r>
              <a:rPr lang="pt-BR" dirty="0" err="1" smtClean="0"/>
              <a:t>Herder</a:t>
            </a:r>
            <a:r>
              <a:rPr lang="pt-BR" dirty="0" smtClean="0"/>
              <a:t>* </a:t>
            </a:r>
            <a:r>
              <a:rPr lang="pt-BR" dirty="0"/>
              <a:t>e com o renascimento de </a:t>
            </a:r>
            <a:r>
              <a:rPr lang="pt-BR" dirty="0" err="1"/>
              <a:t>Palestrina</a:t>
            </a:r>
            <a:r>
              <a:rPr lang="pt-BR" dirty="0"/>
              <a:t>. </a:t>
            </a:r>
          </a:p>
          <a:p>
            <a:endParaRPr lang="pt-BR" dirty="0"/>
          </a:p>
        </p:txBody>
      </p:sp>
    </p:spTree>
    <p:extLst>
      <p:ext uri="{BB962C8B-B14F-4D97-AF65-F5344CB8AC3E}">
        <p14:creationId xmlns:p14="http://schemas.microsoft.com/office/powerpoint/2010/main" val="3987747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Nos Estados Unidos, esse desenvolvimento foi impulsionado pela ascensão do país à potência política e econômica do mundo. Um número surpreendentemente grande de </a:t>
            </a:r>
            <a:r>
              <a:rPr lang="pt-BR" dirty="0" smtClean="0"/>
              <a:t>orquestras [cf. </a:t>
            </a:r>
            <a:r>
              <a:rPr lang="pt-BR" dirty="0" err="1" smtClean="0"/>
              <a:t>Ayer</a:t>
            </a:r>
            <a:r>
              <a:rPr lang="pt-BR" dirty="0" smtClean="0"/>
              <a:t>] </a:t>
            </a:r>
            <a:r>
              <a:rPr lang="pt-BR" dirty="0"/>
              <a:t>e outras instituições culturais surgiram por lá, algumas das quais pertencem às melhores do mundo, e em várias áreas da vida musical o país se tornou um líder. </a:t>
            </a:r>
            <a:endParaRPr lang="pt-BR" dirty="0" smtClean="0"/>
          </a:p>
          <a:p>
            <a:r>
              <a:rPr lang="pt-BR" dirty="0"/>
              <a:t>A partir de sua própria evolução interna e a fusão das características europeias, indianas e negras, vários estilos foram formados na América do Norte e no Sul</a:t>
            </a:r>
            <a:r>
              <a:rPr lang="pt-BR" dirty="0" smtClean="0"/>
              <a:t>.</a:t>
            </a:r>
          </a:p>
          <a:p>
            <a:r>
              <a:rPr lang="pt-BR" dirty="0" smtClean="0"/>
              <a:t>Certos </a:t>
            </a:r>
            <a:r>
              <a:rPr lang="pt-BR" dirty="0"/>
              <a:t>tipos alcançaram a divulgação mundial: danças sul-americanas, jazz nascido em Nova Orleans e, em áreas mais industriais, o "</a:t>
            </a:r>
            <a:r>
              <a:rPr lang="pt-BR" dirty="0" smtClean="0"/>
              <a:t>musical“ [</a:t>
            </a:r>
            <a:r>
              <a:rPr lang="pt-BR" dirty="0" err="1" smtClean="0"/>
              <a:t>Brodway</a:t>
            </a:r>
            <a:r>
              <a:rPr lang="pt-BR" dirty="0" smtClean="0"/>
              <a:t>] </a:t>
            </a:r>
            <a:r>
              <a:rPr lang="pt-BR" dirty="0"/>
              <a:t>e o cinema de Hollywood. </a:t>
            </a:r>
          </a:p>
        </p:txBody>
      </p:sp>
    </p:spTree>
    <p:extLst>
      <p:ext uri="{BB962C8B-B14F-4D97-AF65-F5344CB8AC3E}">
        <p14:creationId xmlns:p14="http://schemas.microsoft.com/office/powerpoint/2010/main" val="1287866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r>
              <a:rPr lang="pt-BR" dirty="0"/>
              <a:t>Muitos compositores nativos trouxeram novos impulsos e deram expressão na composição musical também ao desdobramento de seus países </a:t>
            </a:r>
            <a:r>
              <a:rPr lang="pt-BR" dirty="0" smtClean="0"/>
              <a:t>– nos </a:t>
            </a:r>
            <a:r>
              <a:rPr lang="pt-BR" dirty="0"/>
              <a:t>Estados Unidos homens como Charles </a:t>
            </a:r>
            <a:r>
              <a:rPr lang="pt-BR" dirty="0" smtClean="0"/>
              <a:t>Ives </a:t>
            </a:r>
            <a:r>
              <a:rPr lang="pt-BR" dirty="0" smtClean="0"/>
              <a:t>♫ </a:t>
            </a:r>
            <a:r>
              <a:rPr lang="pt-BR" dirty="0" smtClean="0"/>
              <a:t>, </a:t>
            </a:r>
            <a:r>
              <a:rPr lang="pt-BR" dirty="0"/>
              <a:t>um gênio original e precursor solitário da "nova música", e como Roy Harris, William </a:t>
            </a:r>
            <a:r>
              <a:rPr lang="pt-BR" dirty="0" err="1"/>
              <a:t>Schuman</a:t>
            </a:r>
            <a:r>
              <a:rPr lang="pt-BR" dirty="0"/>
              <a:t>, Aaron </a:t>
            </a:r>
            <a:r>
              <a:rPr lang="pt-BR" dirty="0" err="1"/>
              <a:t>Copland</a:t>
            </a:r>
            <a:r>
              <a:rPr lang="pt-BR" dirty="0"/>
              <a:t>, como George Gershwin, para citar apenas alguns, e no Brasil, por exemplo, Heitor Villa-Lobos. </a:t>
            </a:r>
            <a:endParaRPr lang="pt-BR" dirty="0" smtClean="0"/>
          </a:p>
          <a:p>
            <a:r>
              <a:rPr lang="pt-BR" dirty="0"/>
              <a:t>É costume contrastar "Música Ocidental" </a:t>
            </a:r>
            <a:r>
              <a:rPr lang="pt-BR" dirty="0"/>
              <a:t>– a </a:t>
            </a:r>
            <a:r>
              <a:rPr lang="pt-BR" dirty="0"/>
              <a:t>música da Europa e das Américas </a:t>
            </a:r>
            <a:r>
              <a:rPr lang="pt-BR" dirty="0"/>
              <a:t>– com </a:t>
            </a:r>
            <a:r>
              <a:rPr lang="pt-BR" dirty="0"/>
              <a:t>a das culturas primitiva e oriental. Essa divisão do mundo, no entanto, corresponde apenas em parte à nova realidade. Pois essas outras culturas também foram e estão sendo inundadas pela música ocidental; eles estão largamente abandonando seus </a:t>
            </a:r>
            <a:r>
              <a:rPr lang="pt-BR" dirty="0" smtClean="0"/>
              <a:t>estilos </a:t>
            </a:r>
            <a:r>
              <a:rPr lang="pt-BR" dirty="0"/>
              <a:t>e formas anteriores e passando por mudanças fundamentais. </a:t>
            </a:r>
          </a:p>
        </p:txBody>
      </p:sp>
    </p:spTree>
    <p:extLst>
      <p:ext uri="{BB962C8B-B14F-4D97-AF65-F5344CB8AC3E}">
        <p14:creationId xmlns:p14="http://schemas.microsoft.com/office/powerpoint/2010/main" val="3376701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Uma cultura musical universal está se espalhando e, em muitos aspectos, não é mais limitada geograficamente. Portanto, esse contraste é válido apenas por um período que já está passando. Na nova Era, está sendo </a:t>
            </a:r>
            <a:r>
              <a:rPr lang="pt-BR" dirty="0" smtClean="0"/>
              <a:t>encoberta </a:t>
            </a:r>
            <a:r>
              <a:rPr lang="pt-BR" dirty="0"/>
              <a:t>por relacionamentos que atingem o mundo inteiro. </a:t>
            </a:r>
            <a:endParaRPr lang="pt-BR" dirty="0" smtClean="0"/>
          </a:p>
          <a:p>
            <a:r>
              <a:rPr lang="pt-BR" dirty="0"/>
              <a:t>Muitas forças estão trabalhando para introduzir a música ocidental em culturas estrangeiras: missões, escolas, comércio, rádio, cinema (e às vezes televisão), </a:t>
            </a:r>
            <a:r>
              <a:rPr lang="pt-BR" i="1" dirty="0" err="1"/>
              <a:t>America</a:t>
            </a:r>
            <a:r>
              <a:rPr lang="pt-BR" i="1" dirty="0"/>
              <a:t> </a:t>
            </a:r>
            <a:r>
              <a:rPr lang="pt-BR" i="1" dirty="0" err="1"/>
              <a:t>Houses</a:t>
            </a:r>
            <a:r>
              <a:rPr lang="pt-BR" dirty="0"/>
              <a:t>, fundações privadas, ajudam no desenvolvimento. </a:t>
            </a:r>
          </a:p>
        </p:txBody>
      </p:sp>
    </p:spTree>
    <p:extLst>
      <p:ext uri="{BB962C8B-B14F-4D97-AF65-F5344CB8AC3E}">
        <p14:creationId xmlns:p14="http://schemas.microsoft.com/office/powerpoint/2010/main" val="7587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O registro mostra como, a partir do século XVI, os missionários usaram a música e, principalmente, o canto, na conversão de nativos. Hoje, a </a:t>
            </a:r>
            <a:r>
              <a:rPr lang="pt-BR" dirty="0" err="1" smtClean="0"/>
              <a:t>Sovietização</a:t>
            </a:r>
            <a:r>
              <a:rPr lang="pt-BR" dirty="0"/>
              <a:t> </a:t>
            </a:r>
            <a:r>
              <a:rPr lang="pt-BR" dirty="0" smtClean="0"/>
              <a:t>♫</a:t>
            </a:r>
            <a:r>
              <a:rPr lang="pt-BR" dirty="0" smtClean="0"/>
              <a:t> </a:t>
            </a:r>
            <a:r>
              <a:rPr lang="pt-BR" dirty="0"/>
              <a:t>está participando desse processo: está levando a música e a educação musical ocidentais para todas as regiões de seu amplo império e busca sua adoção por meio de propaganda </a:t>
            </a:r>
            <a:r>
              <a:rPr lang="pt-BR" dirty="0" smtClean="0"/>
              <a:t>política. </a:t>
            </a:r>
            <a:endParaRPr lang="pt-BR" dirty="0" smtClean="0"/>
          </a:p>
          <a:p>
            <a:r>
              <a:rPr lang="pt-BR" dirty="0"/>
              <a:t>Assim, encontramos o autor comunista </a:t>
            </a:r>
            <a:r>
              <a:rPr lang="pt-BR" dirty="0" err="1"/>
              <a:t>Grigori</a:t>
            </a:r>
            <a:r>
              <a:rPr lang="pt-BR" dirty="0"/>
              <a:t> </a:t>
            </a:r>
            <a:r>
              <a:rPr lang="pt-BR" dirty="0" err="1"/>
              <a:t>Schneerson</a:t>
            </a:r>
            <a:r>
              <a:rPr lang="pt-BR" dirty="0"/>
              <a:t> afirmando que "a antiga arte chinesa da ópera, intimamente ligada à ideologia do confucionismo e do feudalismo, havia se separado da vida. Mantinha a guarda dos interesses das classes dominantes... </a:t>
            </a:r>
          </a:p>
        </p:txBody>
      </p:sp>
    </p:spTree>
    <p:extLst>
      <p:ext uri="{BB962C8B-B14F-4D97-AF65-F5344CB8AC3E}">
        <p14:creationId xmlns:p14="http://schemas.microsoft.com/office/powerpoint/2010/main" val="4032688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r>
              <a:rPr lang="pt-BR" dirty="0"/>
              <a:t>As grandes conquistas e tradições da cultura clássica europeia ajudaram os músicos progressistas da China em sua luta contra hábitos musicais reacionários, que tentavam isolar a música chinesa da cultura mundial e pressioná-la no quadro da arte canônica da </a:t>
            </a:r>
            <a:r>
              <a:rPr lang="pt-BR" dirty="0" smtClean="0"/>
              <a:t>Antiguidade. </a:t>
            </a:r>
            <a:endParaRPr lang="pt-BR" dirty="0" smtClean="0"/>
          </a:p>
          <a:p>
            <a:r>
              <a:rPr lang="pt-BR" dirty="0"/>
              <a:t>Através dessa expansão, a arte nativa dos povos primitivos e orientais está sendo levada de volta; até agora já desapareceu ou vem desaparecendo do centro da vida musical. </a:t>
            </a:r>
            <a:endParaRPr lang="pt-BR" dirty="0" smtClean="0"/>
          </a:p>
          <a:p>
            <a:r>
              <a:rPr lang="pt-BR" dirty="0" smtClean="0"/>
              <a:t>Ela </a:t>
            </a:r>
            <a:r>
              <a:rPr lang="pt-BR" dirty="0"/>
              <a:t>foi ou está sendo suprimida como um elemento nos ritos religiosos e nas tradições feudais, e ela está sendo deixada de lado pela "guerra contra o analfabetismo" e pela escolaridade obrigatória universal; sufocada também pelo folclore ocidental e pela música popular e inundada pelo som do rádio. </a:t>
            </a:r>
          </a:p>
        </p:txBody>
      </p:sp>
    </p:spTree>
    <p:extLst>
      <p:ext uri="{BB962C8B-B14F-4D97-AF65-F5344CB8AC3E}">
        <p14:creationId xmlns:p14="http://schemas.microsoft.com/office/powerpoint/2010/main" val="3376576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industrialização progressiva de todas as partes da Terra continuará esse processo. </a:t>
            </a:r>
            <a:endParaRPr lang="pt-BR" dirty="0" smtClean="0"/>
          </a:p>
          <a:p>
            <a:r>
              <a:rPr lang="pt-BR" dirty="0" smtClean="0"/>
              <a:t>Séculos </a:t>
            </a:r>
            <a:r>
              <a:rPr lang="pt-BR" dirty="0"/>
              <a:t>atrás, a música das antigas culturas americanas </a:t>
            </a:r>
            <a:r>
              <a:rPr lang="pt-BR" dirty="0" smtClean="0"/>
              <a:t>havia </a:t>
            </a:r>
            <a:r>
              <a:rPr lang="pt-BR" dirty="0"/>
              <a:t>desaparecido, exceto por alguns trechos da tradição folclórica ou por alguns instrumentos em </a:t>
            </a:r>
            <a:r>
              <a:rPr lang="pt-BR" dirty="0" smtClean="0"/>
              <a:t>museus [cf. Aubert]. </a:t>
            </a:r>
            <a:endParaRPr lang="pt-BR" dirty="0" smtClean="0"/>
          </a:p>
          <a:p>
            <a:r>
              <a:rPr lang="pt-BR" dirty="0"/>
              <a:t>Em outros lugares, em regiões remotas ou por tolerância, antigas tradições foram preservadas. A compreensão de seu valor e o desejo de preservá-los aumentou nos últimos tempos, mas fatores destrutivos também aumentaram. </a:t>
            </a:r>
          </a:p>
        </p:txBody>
      </p:sp>
    </p:spTree>
    <p:extLst>
      <p:ext uri="{BB962C8B-B14F-4D97-AF65-F5344CB8AC3E}">
        <p14:creationId xmlns:p14="http://schemas.microsoft.com/office/powerpoint/2010/main" val="6400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Entre os povos primitivos e nos estratos mais baixos da sociedade oriental, a música estava amplamente entrelaçada nas formas de vida; com o declínio destes, está perdendo seu significado e razão </a:t>
            </a:r>
            <a:r>
              <a:rPr lang="pt-BR" dirty="0" smtClean="0"/>
              <a:t>anteriores. </a:t>
            </a:r>
            <a:endParaRPr lang="pt-BR" dirty="0" smtClean="0"/>
          </a:p>
          <a:p>
            <a:r>
              <a:rPr lang="pt-BR" dirty="0"/>
              <a:t>Em um período de transição, os </a:t>
            </a:r>
            <a:r>
              <a:rPr lang="pt-BR" dirty="0" smtClean="0"/>
              <a:t>negros </a:t>
            </a:r>
            <a:r>
              <a:rPr lang="pt-BR" dirty="0"/>
              <a:t>africanos que trabalham em uma fábrica ou mina são capazes de participar da dança e da música familiares em suas folgas, como fazem em casa; </a:t>
            </a:r>
            <a:endParaRPr lang="pt-BR" dirty="0" smtClean="0"/>
          </a:p>
          <a:p>
            <a:r>
              <a:rPr lang="pt-BR" dirty="0" smtClean="0"/>
              <a:t>Mas esses </a:t>
            </a:r>
            <a:r>
              <a:rPr lang="pt-BR" dirty="0"/>
              <a:t>costumes estão condenados na medida em que não podem ser encaixados na Era da indústria e no museu </a:t>
            </a:r>
            <a:r>
              <a:rPr lang="pt-BR" dirty="0" smtClean="0"/>
              <a:t>– ou </a:t>
            </a:r>
            <a:r>
              <a:rPr lang="pt-BR" dirty="0"/>
              <a:t>seja, eles têm existência garantida no cultivo deliberado do folclore, da indústria do turismo etc. ou sofrem alterações mais acentuadas do que nunca. </a:t>
            </a:r>
          </a:p>
        </p:txBody>
      </p:sp>
    </p:spTree>
    <p:extLst>
      <p:ext uri="{BB962C8B-B14F-4D97-AF65-F5344CB8AC3E}">
        <p14:creationId xmlns:p14="http://schemas.microsoft.com/office/powerpoint/2010/main" val="3949830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Para muitos povos, essa derrubada violenta significa um salto abrupto </a:t>
            </a:r>
            <a:r>
              <a:rPr lang="pt-BR" dirty="0" smtClean="0"/>
              <a:t>da Primeira </a:t>
            </a:r>
            <a:r>
              <a:rPr lang="pt-BR" dirty="0"/>
              <a:t>Era para </a:t>
            </a:r>
            <a:r>
              <a:rPr lang="pt-BR" dirty="0" smtClean="0"/>
              <a:t>a Quarta</a:t>
            </a:r>
            <a:r>
              <a:rPr lang="pt-BR" dirty="0"/>
              <a:t>. </a:t>
            </a:r>
            <a:endParaRPr lang="pt-BR" dirty="0" smtClean="0"/>
          </a:p>
          <a:p>
            <a:r>
              <a:rPr lang="pt-BR" dirty="0" smtClean="0"/>
              <a:t>Sua </a:t>
            </a:r>
            <a:r>
              <a:rPr lang="pt-BR" dirty="0"/>
              <a:t>própria herança e seus modos ainda não são totalmente descartados, mas permanecem como elementos em várias misturas, se às vezes apenas como cor vocal ou uma execução característica do ritmo na reprodução de melodias ocidentais. </a:t>
            </a:r>
            <a:endParaRPr lang="pt-BR" dirty="0" smtClean="0"/>
          </a:p>
          <a:p>
            <a:r>
              <a:rPr lang="pt-BR" dirty="0"/>
              <a:t>A música ocidental poderia ser facilmente assimilada pelos povos primitivos e pelas classes mais baixas do Oriente, porque suas formas populares, perfeitamente claras e simples, eram inteligíveis para todos </a:t>
            </a:r>
          </a:p>
        </p:txBody>
      </p:sp>
    </p:spTree>
    <p:extLst>
      <p:ext uri="{BB962C8B-B14F-4D97-AF65-F5344CB8AC3E}">
        <p14:creationId xmlns:p14="http://schemas.microsoft.com/office/powerpoint/2010/main" val="662838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Uma dessas formas é o fraseado simples de oito compassos com uma alternância constante entre Tónica e Dominante; em todos os lugares encontrou estruturas mais ou menos relacionadas e prontamente se sentiu em casa. </a:t>
            </a:r>
            <a:endParaRPr lang="pt-BR" dirty="0" smtClean="0"/>
          </a:p>
          <a:p>
            <a:r>
              <a:rPr lang="pt-BR" dirty="0"/>
              <a:t>A "segunda </a:t>
            </a:r>
            <a:r>
              <a:rPr lang="pt-BR" dirty="0" err="1"/>
              <a:t>primitividade</a:t>
            </a:r>
            <a:r>
              <a:rPr lang="pt-BR" dirty="0"/>
              <a:t>" desses tipos melódicos ritmicamente simples encontra a </a:t>
            </a:r>
            <a:r>
              <a:rPr lang="pt-BR" dirty="0" err="1"/>
              <a:t>primitividade</a:t>
            </a:r>
            <a:r>
              <a:rPr lang="pt-BR" dirty="0"/>
              <a:t> original no meio do caminho: a própria simplicidade de uma marcha ou um animado </a:t>
            </a:r>
            <a:r>
              <a:rPr lang="pt-BR" i="1" dirty="0" err="1"/>
              <a:t>Alpine</a:t>
            </a:r>
            <a:r>
              <a:rPr lang="pt-BR" i="1" dirty="0"/>
              <a:t> </a:t>
            </a:r>
            <a:r>
              <a:rPr lang="pt-BR" i="1" dirty="0" err="1"/>
              <a:t>Schnadahüpfl</a:t>
            </a:r>
            <a:r>
              <a:rPr lang="pt-BR" dirty="0"/>
              <a:t>, do tipo </a:t>
            </a:r>
            <a:r>
              <a:rPr lang="pt-BR" i="1" dirty="0" err="1"/>
              <a:t>Ländler</a:t>
            </a:r>
            <a:r>
              <a:rPr lang="pt-BR" dirty="0"/>
              <a:t>, os tornam fortes e bem-sucedidos. </a:t>
            </a:r>
            <a:r>
              <a:rPr lang="pt-BR" dirty="0">
                <a:hlinkClick r:id="rId2"/>
              </a:rPr>
              <a:t>https://</a:t>
            </a:r>
            <a:r>
              <a:rPr lang="pt-BR" dirty="0" smtClean="0">
                <a:hlinkClick r:id="rId2"/>
              </a:rPr>
              <a:t>www.youtube.com/watch?v=ewbAaWNO598</a:t>
            </a:r>
            <a:r>
              <a:rPr lang="pt-BR" dirty="0" smtClean="0"/>
              <a:t> </a:t>
            </a:r>
            <a:endParaRPr lang="pt-BR" dirty="0"/>
          </a:p>
        </p:txBody>
      </p:sp>
    </p:spTree>
    <p:extLst>
      <p:ext uri="{BB962C8B-B14F-4D97-AF65-F5344CB8AC3E}">
        <p14:creationId xmlns:p14="http://schemas.microsoft.com/office/powerpoint/2010/main" val="3344282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(Hoje, melodias deste tipo, com acompanhamentos correspondentemente simples, podem ser encontradas em todo o </a:t>
            </a:r>
            <a:r>
              <a:rPr lang="pt-BR" dirty="0" smtClean="0"/>
              <a:t>mundo. </a:t>
            </a:r>
          </a:p>
          <a:p>
            <a:r>
              <a:rPr lang="pt-BR" dirty="0" smtClean="0"/>
              <a:t>Ouve-se </a:t>
            </a:r>
            <a:r>
              <a:rPr lang="pt-BR" dirty="0"/>
              <a:t>em discos etnográficos confiáveis de índios americanos, mesmo de regiões distantes do país amazônico, entre os crioulos da Bahia, os nativos dos mares do sul, na China, na Coréia, em </a:t>
            </a:r>
            <a:r>
              <a:rPr lang="pt-BR" dirty="0" err="1"/>
              <a:t>Bornéu</a:t>
            </a:r>
            <a:r>
              <a:rPr lang="pt-BR" dirty="0"/>
              <a:t> e assim por diante. </a:t>
            </a:r>
            <a:endParaRPr lang="pt-BR" dirty="0" smtClean="0"/>
          </a:p>
          <a:p>
            <a:r>
              <a:rPr lang="pt-BR" dirty="0"/>
              <a:t>A partir das gravações e da notação musical, muitas vezes é quase impossível dizer que essas músicas e peças instrumentais não estão sendo tocadas pelos europeus. </a:t>
            </a:r>
            <a:endParaRPr lang="pt-BR" dirty="0" smtClean="0"/>
          </a:p>
          <a:p>
            <a:r>
              <a:rPr lang="pt-BR" dirty="0" smtClean="0"/>
              <a:t>As </a:t>
            </a:r>
            <a:r>
              <a:rPr lang="pt-BR" dirty="0"/>
              <a:t>músicas dos negros sul-americanos ao violão dificilmente se distinguem da execução de peças espanholas recentes. </a:t>
            </a:r>
          </a:p>
        </p:txBody>
      </p:sp>
    </p:spTree>
    <p:extLst>
      <p:ext uri="{BB962C8B-B14F-4D97-AF65-F5344CB8AC3E}">
        <p14:creationId xmlns:p14="http://schemas.microsoft.com/office/powerpoint/2010/main" val="127008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A reação contra o romantismo, por outro lado, estava ligada às tendências históricas mais recentes em oposição às quais o romantismo havia surgido: iluminismo progressivo, realismo, desilusão. </a:t>
            </a:r>
          </a:p>
          <a:p>
            <a:r>
              <a:rPr lang="pt-BR" dirty="0" smtClean="0"/>
              <a:t>A </a:t>
            </a:r>
            <a:r>
              <a:rPr lang="pt-BR" dirty="0"/>
              <a:t>vida em concertos públicos, muitas vezes declarada morta, continuou se desenrolando e com ela o aperfeiçoamento da </a:t>
            </a:r>
            <a:r>
              <a:rPr lang="pt-BR" dirty="0" smtClean="0"/>
              <a:t>interpretação.</a:t>
            </a:r>
          </a:p>
          <a:p>
            <a:r>
              <a:rPr lang="pt-BR" dirty="0" smtClean="0"/>
              <a:t>A </a:t>
            </a:r>
            <a:r>
              <a:rPr lang="pt-BR" dirty="0"/>
              <a:t>vida musical de hoje se assemelha muito mais à do século XIX do que à do século XVII ou XIII. </a:t>
            </a:r>
            <a:endParaRPr lang="pt-BR" dirty="0" smtClean="0"/>
          </a:p>
          <a:p>
            <a:r>
              <a:rPr lang="pt-BR" dirty="0" smtClean="0"/>
              <a:t>As </a:t>
            </a:r>
            <a:r>
              <a:rPr lang="pt-BR" dirty="0"/>
              <a:t>tendências mais radicais da "nova" música também seguiram as evoluções e crises no período anterior, que, como vimos, não foi apenas o final da Terceira Era, mas também o prelúdio da Quarta. </a:t>
            </a:r>
          </a:p>
        </p:txBody>
      </p:sp>
    </p:spTree>
    <p:extLst>
      <p:ext uri="{BB962C8B-B14F-4D97-AF65-F5344CB8AC3E}">
        <p14:creationId xmlns:p14="http://schemas.microsoft.com/office/powerpoint/2010/main" val="1223091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Mais frequentemente, porém, o caráter indígena vem ao pensamento, com alterações. </a:t>
            </a:r>
            <a:endParaRPr lang="pt-BR" dirty="0" smtClean="0"/>
          </a:p>
          <a:p>
            <a:r>
              <a:rPr lang="pt-BR" dirty="0" smtClean="0"/>
              <a:t>A </a:t>
            </a:r>
            <a:r>
              <a:rPr lang="pt-BR" dirty="0"/>
              <a:t>pesquisa sobre as mudanças produzidas no canto oferece um amplo campo de estudo que deve abranger não apenas certas músicas, mas também configurações melódicas típicas. </a:t>
            </a:r>
            <a:endParaRPr lang="pt-BR" dirty="0" smtClean="0"/>
          </a:p>
        </p:txBody>
      </p:sp>
    </p:spTree>
    <p:extLst>
      <p:ext uri="{BB962C8B-B14F-4D97-AF65-F5344CB8AC3E}">
        <p14:creationId xmlns:p14="http://schemas.microsoft.com/office/powerpoint/2010/main" val="2316936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mtClean="0"/>
              <a:t>Em </a:t>
            </a:r>
            <a:r>
              <a:rPr lang="pt-BR" dirty="0"/>
              <a:t>uma gravação, por exemplo, os índios mexicanos colocam a música em estilo europeu, mas nos ritmos da bateria algo especial brilha. </a:t>
            </a:r>
            <a:endParaRPr lang="pt-BR" dirty="0" smtClean="0"/>
          </a:p>
          <a:p>
            <a:r>
              <a:rPr lang="pt-BR" dirty="0" smtClean="0"/>
              <a:t>Uma </a:t>
            </a:r>
            <a:r>
              <a:rPr lang="pt-BR" dirty="0"/>
              <a:t>peça soa como uma fórmula clássica de cadência vienense, mas no uso local é repetida várias </a:t>
            </a:r>
            <a:r>
              <a:rPr lang="pt-BR" dirty="0" smtClean="0"/>
              <a:t>vezes </a:t>
            </a:r>
            <a:r>
              <a:rPr lang="pt-BR" dirty="0"/>
              <a:t>como uma linha em uma música primitiva. </a:t>
            </a:r>
          </a:p>
        </p:txBody>
      </p:sp>
    </p:spTree>
    <p:extLst>
      <p:ext uri="{BB962C8B-B14F-4D97-AF65-F5344CB8AC3E}">
        <p14:creationId xmlns:p14="http://schemas.microsoft.com/office/powerpoint/2010/main" val="2316936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Outro disco canta uma comunidade da vila de </a:t>
            </a:r>
            <a:r>
              <a:rPr lang="pt-BR" dirty="0" err="1"/>
              <a:t>Bornéu</a:t>
            </a:r>
            <a:r>
              <a:rPr lang="pt-BR" dirty="0"/>
              <a:t> em uma noite de festival; é majoritariamente com terças e sextas paralelas, mas os alicerces </a:t>
            </a:r>
            <a:r>
              <a:rPr lang="pt-BR" dirty="0" err="1"/>
              <a:t>pentatônicos</a:t>
            </a:r>
            <a:r>
              <a:rPr lang="pt-BR" dirty="0"/>
              <a:t> permaneceram. </a:t>
            </a:r>
            <a:endParaRPr lang="pt-BR" dirty="0" smtClean="0"/>
          </a:p>
          <a:p>
            <a:r>
              <a:rPr lang="pt-BR" dirty="0"/>
              <a:t>Nesse processo, as voltas que parecem obsoletas para nós podem parecer brilhantes e novas para aqueles a quem são novos e representam o mundo moderno. Isso vale para ritmos de marcha e peças de coral sendo difundidos pela </a:t>
            </a:r>
            <a:r>
              <a:rPr lang="pt-BR" dirty="0" err="1"/>
              <a:t>sovietização</a:t>
            </a:r>
            <a:r>
              <a:rPr lang="pt-BR" dirty="0"/>
              <a:t>. </a:t>
            </a:r>
            <a:endParaRPr lang="pt-BR" dirty="0" smtClean="0"/>
          </a:p>
          <a:p>
            <a:endParaRPr lang="pt-BR" dirty="0"/>
          </a:p>
        </p:txBody>
      </p:sp>
    </p:spTree>
    <p:extLst>
      <p:ext uri="{BB962C8B-B14F-4D97-AF65-F5344CB8AC3E}">
        <p14:creationId xmlns:p14="http://schemas.microsoft.com/office/powerpoint/2010/main" val="1848397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Nos registros de repúblicas soviéticas, como Azerbaijão, Armênia ou Tadjiquistão, ouvimos coros de forte caráter de marcha política, outros com acordes românticos tardios e efeitos operísticos, outros que alternam elementos russos e árabes ou misturam elementos originais com uma vitalidade forçada. </a:t>
            </a:r>
            <a:endParaRPr lang="pt-BR" dirty="0" smtClean="0"/>
          </a:p>
          <a:p>
            <a:r>
              <a:rPr lang="pt-BR" dirty="0"/>
              <a:t>A música ocidental em todos os lugares também entrou nas altas culturas do Oriente, e concertos e programas de transmissão de rádio foram organizados segundo o modelo ocidental. </a:t>
            </a:r>
          </a:p>
        </p:txBody>
      </p:sp>
    </p:spTree>
    <p:extLst>
      <p:ext uri="{BB962C8B-B14F-4D97-AF65-F5344CB8AC3E}">
        <p14:creationId xmlns:p14="http://schemas.microsoft.com/office/powerpoint/2010/main" val="2656657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De Ancara a Tóquio, onde um Instituto Estadual para o Estudo da Música Europeia foi fundado em 1879, professores de música europeus são ativos e orquestras, coros, solistas realizam obras de Mozart, Beethoven e Tchaikovsky. </a:t>
            </a:r>
            <a:endParaRPr lang="pt-BR" dirty="0" smtClean="0"/>
          </a:p>
          <a:p>
            <a:r>
              <a:rPr lang="pt-BR" dirty="0"/>
              <a:t>No Japão, as orquestras de rádio tocam valsas de Johann Strauss com sextas e pausas após acordes otimistas, e um barítono cantou </a:t>
            </a:r>
            <a:r>
              <a:rPr lang="pt-BR" i="1" dirty="0" err="1"/>
              <a:t>Winterreise</a:t>
            </a:r>
            <a:r>
              <a:rPr lang="pt-BR" i="1" dirty="0"/>
              <a:t> </a:t>
            </a:r>
            <a:r>
              <a:rPr lang="pt-BR" dirty="0"/>
              <a:t>de Schubert, em cinco noites consecutivas, em uma sala lotada. </a:t>
            </a:r>
          </a:p>
        </p:txBody>
      </p:sp>
    </p:spTree>
    <p:extLst>
      <p:ext uri="{BB962C8B-B14F-4D97-AF65-F5344CB8AC3E}">
        <p14:creationId xmlns:p14="http://schemas.microsoft.com/office/powerpoint/2010/main" val="3569326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Na Índia, o harmônio é amplamente utilizado, e na Indonésia, com a chegada dos portugueses nos séculos XVI e XVII, as tradições indígenas começaram a ceder diante da música de entretenimento leve "de charme superficial". </a:t>
            </a:r>
            <a:endParaRPr lang="pt-BR" dirty="0" smtClean="0"/>
          </a:p>
          <a:p>
            <a:r>
              <a:rPr lang="pt-BR" dirty="0"/>
              <a:t>O </a:t>
            </a:r>
            <a:r>
              <a:rPr lang="pt-BR" dirty="0" err="1"/>
              <a:t>folclorismo</a:t>
            </a:r>
            <a:r>
              <a:rPr lang="pt-BR" dirty="0"/>
              <a:t>, o exotismo e o impressionismo da Europa prepararam misturas de estilos que agora estão sendo levadas adiante pelos compositores orientais. Dos países árabes ao Extremo Oriente, músicos nativos trabalham combinando substância e cor próprias com formas e ideias derivadas do Ocidente. </a:t>
            </a:r>
          </a:p>
        </p:txBody>
      </p:sp>
    </p:spTree>
    <p:extLst>
      <p:ext uri="{BB962C8B-B14F-4D97-AF65-F5344CB8AC3E}">
        <p14:creationId xmlns:p14="http://schemas.microsoft.com/office/powerpoint/2010/main" val="844949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Os registros fonográficos mostram as combinações mais variadas: composições israelenses com material melódico do Iêmen, orquestras javanesas de gamelão coloridas com harmonia ocidental, toque indiano de </a:t>
            </a:r>
            <a:r>
              <a:rPr lang="pt-BR" dirty="0" err="1"/>
              <a:t>vina</a:t>
            </a:r>
            <a:r>
              <a:rPr lang="pt-BR" dirty="0"/>
              <a:t> com figuras às vezes remanescentes das características da época de Bach, música chinesa com violinos e pedaços de polifonia ocidental, uma ópera japonesa com textura e timbres europeus. </a:t>
            </a:r>
            <a:endParaRPr lang="pt-BR" dirty="0" smtClean="0"/>
          </a:p>
          <a:p>
            <a:r>
              <a:rPr lang="pt-BR" dirty="0"/>
              <a:t>O encontro da Europa com a África e com o negro americano no início da nova era tem sido rico em consequências: jazz, música cristã da África, Negro spiritual, danças sul-americanas estão tão longe entre os frutos de tais influências de interação. </a:t>
            </a:r>
          </a:p>
        </p:txBody>
      </p:sp>
    </p:spTree>
    <p:extLst>
      <p:ext uri="{BB962C8B-B14F-4D97-AF65-F5344CB8AC3E}">
        <p14:creationId xmlns:p14="http://schemas.microsoft.com/office/powerpoint/2010/main" val="2151928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smtClean="0"/>
              <a:t>O </a:t>
            </a:r>
            <a:r>
              <a:rPr lang="pt-BR" dirty="0"/>
              <a:t>que nos fascina na maneira como os negros cantam e tocam não são apenas suas características raciais, mas também aqueles traços arcaicos e universalmente humanos que têm efeito penetrante através de sua alegria em tocar e seu poder de expressão. </a:t>
            </a:r>
            <a:endParaRPr lang="pt-BR" dirty="0" smtClean="0"/>
          </a:p>
          <a:p>
            <a:r>
              <a:rPr lang="pt-BR" dirty="0"/>
              <a:t>Esses traços surgem, infantis e calorosamente vitais, no automatismo dos movimentos rítmicos, na intensidade do jogo do gesto. Prazer em equilíbrio físico, alívio em pura liberação mecânica, brincando com os brinquedos e o grotesco, há muito tempo no uso de máscaras - todos esses elementos da natureza essencial do homem são aqui apreciados. </a:t>
            </a:r>
          </a:p>
        </p:txBody>
      </p:sp>
    </p:spTree>
    <p:extLst>
      <p:ext uri="{BB962C8B-B14F-4D97-AF65-F5344CB8AC3E}">
        <p14:creationId xmlns:p14="http://schemas.microsoft.com/office/powerpoint/2010/main" val="1245165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Quem quer que procure as fontes principais da música e da dança as encontrará mais fortes aqui do que nas canções folclóricas estudadas e composições musicais artificiais. </a:t>
            </a:r>
            <a:endParaRPr lang="pt-BR" dirty="0" smtClean="0"/>
          </a:p>
          <a:p>
            <a:r>
              <a:rPr lang="pt-BR" dirty="0"/>
              <a:t>Novos estilos de música cristã surgiram da assimilação por esses povos, originalmente por motivos religiosos, do Evangelho; eles diferem em vitalidade da música sacra convencional, que utiliza o folclore local, mas é amplamente composta por modelos acadêmicos e tocada a partir de partituras com uma correção sem vida por jovens negros. </a:t>
            </a:r>
          </a:p>
        </p:txBody>
      </p:sp>
    </p:spTree>
    <p:extLst>
      <p:ext uri="{BB962C8B-B14F-4D97-AF65-F5344CB8AC3E}">
        <p14:creationId xmlns:p14="http://schemas.microsoft.com/office/powerpoint/2010/main" val="3966418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Aqui e ali, de maneira elementar, trechos da melodia gregoriana misturam-se com o canto ritual nativo ou, no agora famoso </a:t>
            </a:r>
            <a:r>
              <a:rPr lang="pt-BR" i="1" dirty="0"/>
              <a:t>Negro Spiritual </a:t>
            </a:r>
            <a:r>
              <a:rPr lang="pt-BR" dirty="0"/>
              <a:t>americano, músicas negras com coral protestante. </a:t>
            </a:r>
            <a:endParaRPr lang="pt-BR" dirty="0" smtClean="0"/>
          </a:p>
          <a:p>
            <a:r>
              <a:rPr lang="pt-BR" dirty="0"/>
              <a:t>Essa música negra cristã nasceu sob estrelas favoráveis. A mensagem cristã aqui, há mil anos e mais na Europa germânica e eslava, alcançou comunidades que se dedicam a valores religiosos decorrentes de tradições antigas e fortes, em contraste com as massas da humanidade que já perderam esses valores através da industrialização de Soviética. </a:t>
            </a:r>
          </a:p>
        </p:txBody>
      </p:sp>
    </p:spTree>
    <p:extLst>
      <p:ext uri="{BB962C8B-B14F-4D97-AF65-F5344CB8AC3E}">
        <p14:creationId xmlns:p14="http://schemas.microsoft.com/office/powerpoint/2010/main" val="1002647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smtClean="0"/>
              <a:t>Assim</a:t>
            </a:r>
            <a:r>
              <a:rPr lang="pt-BR" dirty="0"/>
              <a:t>, </a:t>
            </a:r>
            <a:r>
              <a:rPr lang="pt-BR" dirty="0" err="1"/>
              <a:t>Schoenberg</a:t>
            </a:r>
            <a:r>
              <a:rPr lang="pt-BR" dirty="0"/>
              <a:t> foi além de certos elementos </a:t>
            </a:r>
            <a:r>
              <a:rPr lang="pt-BR" dirty="0" smtClean="0"/>
              <a:t>do </a:t>
            </a:r>
            <a:r>
              <a:rPr lang="pt-BR" dirty="0"/>
              <a:t>“estilo de Tristão” </a:t>
            </a:r>
            <a:r>
              <a:rPr lang="pt-BR" dirty="0" smtClean="0"/>
              <a:t>♫ e </a:t>
            </a:r>
            <a:r>
              <a:rPr lang="pt-BR" dirty="0"/>
              <a:t>os libertou dos contrapesos diatônicos que em Wagner fornecem contraste e ajudam no jogo de equilíbrio. </a:t>
            </a:r>
            <a:endParaRPr lang="pt-BR" dirty="0" smtClean="0"/>
          </a:p>
          <a:p>
            <a:r>
              <a:rPr lang="pt-BR" dirty="0" smtClean="0"/>
              <a:t>Não </a:t>
            </a:r>
            <a:r>
              <a:rPr lang="pt-BR" dirty="0"/>
              <a:t>se pode negar, no entanto, que a música está de fato participando de uma mudança revolucionária, e essa virada nos tempos é profunda demais para ser entendida simplesmente como uma reação contra o século XIX. </a:t>
            </a:r>
            <a:endParaRPr lang="pt-BR" dirty="0" smtClean="0"/>
          </a:p>
          <a:p>
            <a:r>
              <a:rPr lang="pt-BR" dirty="0" smtClean="0"/>
              <a:t>Isso </a:t>
            </a:r>
            <a:r>
              <a:rPr lang="pt-BR" dirty="0"/>
              <a:t>está levando não apenas a um período adicional no Ocidente, comparável às mudanças por volta de </a:t>
            </a:r>
            <a:r>
              <a:rPr lang="pt-BR" dirty="0" smtClean="0"/>
              <a:t>1600 ♫ </a:t>
            </a:r>
            <a:r>
              <a:rPr lang="pt-BR" dirty="0"/>
              <a:t>e </a:t>
            </a:r>
            <a:r>
              <a:rPr lang="pt-BR" dirty="0" smtClean="0"/>
              <a:t>1750 ♫, </a:t>
            </a:r>
            <a:r>
              <a:rPr lang="pt-BR" dirty="0"/>
              <a:t>mas fora das fronteiras da Europa a uma nova Era. </a:t>
            </a:r>
          </a:p>
        </p:txBody>
      </p:sp>
    </p:spTree>
    <p:extLst>
      <p:ext uri="{BB962C8B-B14F-4D97-AF65-F5344CB8AC3E}">
        <p14:creationId xmlns:p14="http://schemas.microsoft.com/office/powerpoint/2010/main" val="934645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Esse intercâmbio de influências foi analisado em textos sobre jazz, por exemplo, por </a:t>
            </a:r>
            <a:r>
              <a:rPr lang="pt-BR" dirty="0" err="1"/>
              <a:t>Alfons</a:t>
            </a:r>
            <a:r>
              <a:rPr lang="pt-BR" dirty="0"/>
              <a:t> M. </a:t>
            </a:r>
            <a:r>
              <a:rPr lang="pt-BR" dirty="0" err="1"/>
              <a:t>Dauer</a:t>
            </a:r>
            <a:r>
              <a:rPr lang="pt-BR" dirty="0"/>
              <a:t>. O jazz provavelmente não teria atingido seu poder mundial se consistisse apenas de uma mistura de harmonia europeia com ritmos e maneira de tocar dos negros. Mais importante, de fato, é a maneira como combina elementos da Primeira e da Idade Média. </a:t>
            </a:r>
            <a:endParaRPr lang="pt-BR" dirty="0" smtClean="0"/>
          </a:p>
          <a:p>
            <a:r>
              <a:rPr lang="pt-BR" dirty="0"/>
              <a:t>Remodelando estruturas europeias em tons de blues, entonação quente, ritmos de swing e usando instrumentos europeus com efeitos bastante diferentes, de uma maneira falante, gesticuladora e às vezes grotesca, ela colocou em jogo não apenas algo específico para o negro, mas também um arcaísmo universal. Primitivo e refinado ao mesmo tempo, fundindo o espírito do homem pré-histórico com o da civilização atual, o jazz se espalhou irresistivelmente por todo o mundo. </a:t>
            </a:r>
          </a:p>
        </p:txBody>
      </p:sp>
    </p:spTree>
    <p:extLst>
      <p:ext uri="{BB962C8B-B14F-4D97-AF65-F5344CB8AC3E}">
        <p14:creationId xmlns:p14="http://schemas.microsoft.com/office/powerpoint/2010/main" val="3359654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Em todos os lugares há grupos ativos no estudo do jazz (por exemplo, encontros de dança foram anunciados como: “jazz como um caminho para o céu"). Cursos de </a:t>
            </a:r>
            <a:r>
              <a:rPr lang="pt-BR" dirty="0" smtClean="0"/>
              <a:t>jazz são </a:t>
            </a:r>
            <a:r>
              <a:rPr lang="pt-BR" dirty="0"/>
              <a:t>ministrados em muitas escolas de música. Em um artigo sobre "A Teologia do Jazz", o jazz é descrito como "um fundamento espiritual" envolvendo "todo o homem, toda a sua emoção - uma composição" e por meio do qual o ritmo é santificado. No </a:t>
            </a:r>
            <a:r>
              <a:rPr lang="pt-BR" i="1" dirty="0" err="1"/>
              <a:t>Sovietskaya</a:t>
            </a:r>
            <a:r>
              <a:rPr lang="pt-BR" i="1" dirty="0"/>
              <a:t> </a:t>
            </a:r>
            <a:r>
              <a:rPr lang="pt-BR" i="1" dirty="0" err="1"/>
              <a:t>Kultura</a:t>
            </a:r>
            <a:r>
              <a:rPr lang="pt-BR" dirty="0"/>
              <a:t>, argumentou-se recentemente que o jazz estava enraizado na arte folclórica do negro e poderia ser de bom uso na educação dos jovens. </a:t>
            </a:r>
          </a:p>
        </p:txBody>
      </p:sp>
    </p:spTree>
    <p:extLst>
      <p:ext uri="{BB962C8B-B14F-4D97-AF65-F5344CB8AC3E}">
        <p14:creationId xmlns:p14="http://schemas.microsoft.com/office/powerpoint/2010/main" val="3714635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A difusão do jazz faz parte dos contra movimentos da expansão da música puramente europeia. Nele se vê a mudança de situação no início da Quarta Era. O que a Europa produziu até agora em nosso século nas danças sociais é muito fraco para preencher o vácuo no qual a dança e a música do outro lado do Atlântico estão </a:t>
            </a:r>
            <a:r>
              <a:rPr lang="pt-BR" dirty="0" smtClean="0"/>
              <a:t>fluindo.</a:t>
            </a:r>
          </a:p>
          <a:p>
            <a:r>
              <a:rPr lang="pt-BR" dirty="0"/>
              <a:t>Os jovens europeus cantam e dançam qualquer que seja o jazz, e a indústria musical popular americana que o explora oferece como modelo. Outros contra movimentos contra essa expansão europeia devem ser observados e esperados: a criação de outros centros de produção fora da Europa, correspondentes à mudança na distribuição do poder mundial; competição até o ponto de superioridade por músicos não ocidentais no desempenho da música ocidental; a contra influência na soviética progressista ocidental da vida musical; emancipação nacional na Ásia e África; críticas ao nivelamento e '</a:t>
            </a:r>
            <a:r>
              <a:rPr lang="pt-BR" dirty="0" err="1"/>
              <a:t>monotonização</a:t>
            </a:r>
            <a:r>
              <a:rPr lang="pt-BR" dirty="0"/>
              <a:t>' do mundo. </a:t>
            </a:r>
          </a:p>
        </p:txBody>
      </p:sp>
    </p:spTree>
    <p:extLst>
      <p:ext uri="{BB962C8B-B14F-4D97-AF65-F5344CB8AC3E}">
        <p14:creationId xmlns:p14="http://schemas.microsoft.com/office/powerpoint/2010/main" val="3580057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No entanto, em todos esses aspectos, o caráter fundamental dessa evolução parece apenas ser modificado. A nova Europa está apesar de tudo muito mais viva do que os profetas da destruição previram, e a propagação da música principalmente das raízes ocidentais continua em todo o mundo. Seus centros e seus domínios estão crescendo em toda a sociedade abastada e, com o aumento da ajuda ao desenvolvimento, além desses limites. </a:t>
            </a:r>
            <a:endParaRPr lang="pt-BR" dirty="0" smtClean="0"/>
          </a:p>
          <a:p>
            <a:endParaRPr lang="pt-BR" dirty="0"/>
          </a:p>
        </p:txBody>
      </p:sp>
    </p:spTree>
    <p:extLst>
      <p:ext uri="{BB962C8B-B14F-4D97-AF65-F5344CB8AC3E}">
        <p14:creationId xmlns:p14="http://schemas.microsoft.com/office/powerpoint/2010/main" val="3092375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28/9/21</a:t>
            </a:r>
          </a:p>
        </p:txBody>
      </p:sp>
      <p:sp>
        <p:nvSpPr>
          <p:cNvPr id="3" name="Espaço Reservado para Conteúdo 2"/>
          <p:cNvSpPr>
            <a:spLocks noGrp="1"/>
          </p:cNvSpPr>
          <p:nvPr>
            <p:ph idx="1"/>
          </p:nvPr>
        </p:nvSpPr>
        <p:spPr/>
        <p:txBody>
          <a:bodyPr/>
          <a:lstStyle/>
          <a:p>
            <a:r>
              <a:rPr lang="pt-BR" dirty="0"/>
              <a:t>O progresso na circulação internacional está ampliando o leque de músicos, que agora viajam por terra, por mar e por via aérea, possibilitando uma rápida sucessão de festivais mundiais de música, congressos mundiais, festivais mundiais da juventude, com participantes de todas as partes do globo. Tóquio está mais perto de Colônia do que Praga estava em Viena na época de Mozart. E o rádio “traz o mundo para sua casa", também para os habitantes de milhares de ilhas espalhadas e países longínquos. </a:t>
            </a:r>
          </a:p>
        </p:txBody>
      </p:sp>
    </p:spTree>
    <p:extLst>
      <p:ext uri="{BB962C8B-B14F-4D97-AF65-F5344CB8AC3E}">
        <p14:creationId xmlns:p14="http://schemas.microsoft.com/office/powerpoint/2010/main" val="3149964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Em todos os ramos da atividade musical, associações internacionais foram formadas para educação musical, musicologia, música nova, música folclórica e, para vincular todas elas, o Conselho Internacional de Música. </a:t>
            </a:r>
            <a:endParaRPr lang="pt-BR" dirty="0" smtClean="0"/>
          </a:p>
          <a:p>
            <a:r>
              <a:rPr lang="pt-BR" dirty="0"/>
              <a:t>Através da difusão de composições por meio de músicas e gravações impressas, em shows e no rádio, </a:t>
            </a:r>
            <a:r>
              <a:rPr lang="pt-BR" dirty="0" smtClean="0"/>
              <a:t>uma literatura </a:t>
            </a:r>
            <a:r>
              <a:rPr lang="pt-BR" dirty="0"/>
              <a:t>mundial própria. Em todos os lugares, as mesmas obras clássicas formam a base do repertório. </a:t>
            </a:r>
          </a:p>
        </p:txBody>
      </p:sp>
    </p:spTree>
    <p:extLst>
      <p:ext uri="{BB962C8B-B14F-4D97-AF65-F5344CB8AC3E}">
        <p14:creationId xmlns:p14="http://schemas.microsoft.com/office/powerpoint/2010/main" val="1944760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a:t>Além disso, os tempos atuais favorecem a uniformidade mundial nos mais variados aspectos: normalização e padronização de afinação, técnica e terminologia; a predominância das mesmas músicas e instrumentos populares em todas as partes do mundo; </a:t>
            </a:r>
            <a:endParaRPr lang="pt-BR" dirty="0" smtClean="0"/>
          </a:p>
          <a:p>
            <a:r>
              <a:rPr lang="pt-BR" dirty="0" smtClean="0"/>
              <a:t>E, </a:t>
            </a:r>
            <a:r>
              <a:rPr lang="pt-BR" dirty="0"/>
              <a:t>além disso, em toda parte, a unidade de estilo nas composições dodecafônicas e seriais que não dão pistas dos sincretismos de seus países: jazz em estilo árabe, por exemplo, ou misticismo católico francês com ingredientes hindus. </a:t>
            </a:r>
          </a:p>
        </p:txBody>
      </p:sp>
    </p:spTree>
    <p:extLst>
      <p:ext uri="{BB962C8B-B14F-4D97-AF65-F5344CB8AC3E}">
        <p14:creationId xmlns:p14="http://schemas.microsoft.com/office/powerpoint/2010/main" val="4217243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Também estão sendo feitos esforços para refletir as mais variadas esferas culturais lado a lado em um único trabalho, como Alessandro </a:t>
            </a:r>
            <a:r>
              <a:rPr lang="pt-BR" dirty="0" err="1"/>
              <a:t>Poglietti</a:t>
            </a:r>
            <a:r>
              <a:rPr lang="pt-BR" dirty="0"/>
              <a:t> fez trezentos anos atrás, quando ele combinou um conjunto de variações "xales da Baviera", "violinos húngaros" e outros símbolos dos países que compõem o império austríaco. </a:t>
            </a:r>
            <a:endParaRPr lang="pt-BR" dirty="0" smtClean="0"/>
          </a:p>
          <a:p>
            <a:r>
              <a:rPr lang="pt-BR" dirty="0"/>
              <a:t>Assim, Dave </a:t>
            </a:r>
            <a:r>
              <a:rPr lang="pt-BR" dirty="0" err="1"/>
              <a:t>Brubeck</a:t>
            </a:r>
            <a:r>
              <a:rPr lang="pt-BR" dirty="0"/>
              <a:t>, em seu </a:t>
            </a:r>
            <a:r>
              <a:rPr lang="pt-BR" i="1" dirty="0"/>
              <a:t>Jazz </a:t>
            </a:r>
            <a:r>
              <a:rPr lang="pt-BR" i="1" dirty="0" err="1"/>
              <a:t>Impressions</a:t>
            </a:r>
            <a:r>
              <a:rPr lang="pt-BR" i="1" dirty="0"/>
              <a:t> </a:t>
            </a:r>
            <a:r>
              <a:rPr lang="pt-BR" i="1" dirty="0" err="1"/>
              <a:t>of</a:t>
            </a:r>
            <a:r>
              <a:rPr lang="pt-BR" i="1" dirty="0"/>
              <a:t> </a:t>
            </a:r>
            <a:r>
              <a:rPr lang="pt-BR" i="1" dirty="0" err="1"/>
              <a:t>Eurasia</a:t>
            </a:r>
            <a:r>
              <a:rPr lang="pt-BR" dirty="0"/>
              <a:t>, transformou elementos de estilo da Inglaterra, Berlim, Polônia, Turquia, Índia e Paquistão em uma suíte (</a:t>
            </a:r>
            <a:r>
              <a:rPr lang="pt-BR" i="1" dirty="0" err="1"/>
              <a:t>Nomad</a:t>
            </a:r>
            <a:r>
              <a:rPr lang="pt-BR" dirty="0"/>
              <a:t>, </a:t>
            </a:r>
            <a:r>
              <a:rPr lang="pt-BR" i="1" dirty="0"/>
              <a:t>The Golden Horn</a:t>
            </a:r>
            <a:r>
              <a:rPr lang="pt-BR" dirty="0"/>
              <a:t>, </a:t>
            </a:r>
            <a:r>
              <a:rPr lang="pt-BR" i="1" dirty="0" err="1"/>
              <a:t>Calcutta</a:t>
            </a:r>
            <a:r>
              <a:rPr lang="pt-BR" i="1" dirty="0"/>
              <a:t> Blues</a:t>
            </a:r>
            <a:r>
              <a:rPr lang="pt-BR" dirty="0"/>
              <a:t>, etc.), um trabalho indicativo do estado global da cultura musical. </a:t>
            </a:r>
          </a:p>
        </p:txBody>
      </p:sp>
    </p:spTree>
    <p:extLst>
      <p:ext uri="{BB962C8B-B14F-4D97-AF65-F5344CB8AC3E}">
        <p14:creationId xmlns:p14="http://schemas.microsoft.com/office/powerpoint/2010/main" val="1172856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3 - Popularização e </a:t>
            </a:r>
            <a:r>
              <a:rPr lang="pt-BR" b="1" dirty="0" err="1"/>
              <a:t>Despopularização</a:t>
            </a:r>
            <a:r>
              <a:rPr lang="pt-BR" b="1" dirty="0"/>
              <a:t> </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a:t>Junto com essa expansão global, chegou um segundo ponto: a disseminação da música por todos os povos, a democratização da vida musical desde os tempos da Revolução Francesa. </a:t>
            </a:r>
            <a:endParaRPr lang="pt-BR" dirty="0" smtClean="0"/>
          </a:p>
          <a:p>
            <a:r>
              <a:rPr lang="pt-BR" dirty="0"/>
              <a:t>Como resultado desse processo, hoje em dia, muito mais do que em qualquer momento anterior, a música popular de entretenimento e as obras de arte musical são oferecidas a todas as classes da sociedade por músicos profissionais. </a:t>
            </a:r>
            <a:endParaRPr lang="pt-BR" dirty="0" smtClean="0"/>
          </a:p>
          <a:p>
            <a:r>
              <a:rPr lang="pt-BR" dirty="0"/>
              <a:t>Um objetivo pelo qual os filantropos e amigos do povo se esforçaram parece ter sido atingido: toda a gama de músicas agora é acessível a toda a população; todos podem ouvir, pelo menos no rádio, praticamente tudo o que desejam; a arte está disponível para todos. </a:t>
            </a:r>
          </a:p>
        </p:txBody>
      </p:sp>
    </p:spTree>
    <p:extLst>
      <p:ext uri="{BB962C8B-B14F-4D97-AF65-F5344CB8AC3E}">
        <p14:creationId xmlns:p14="http://schemas.microsoft.com/office/powerpoint/2010/main" val="1149388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O desenvolvimento de uma cultura musical "burguesa" consistiu não apenas na substituição de uma classe da sociedade por outra, mas também na mudança de uma vida social estratificada socialmente para uma vida musical comum e democrática. </a:t>
            </a:r>
            <a:endParaRPr lang="pt-BR" dirty="0" smtClean="0"/>
          </a:p>
          <a:p>
            <a:r>
              <a:rPr lang="pt-BR" dirty="0"/>
              <a:t>Embora a música como arte tivesse sido amplamente limitada anteriormente, destinada a circuitos fechados nas classes dominantes, ela agora se tornou propriedade comum, pública. </a:t>
            </a:r>
            <a:endParaRPr lang="pt-BR" dirty="0" smtClean="0"/>
          </a:p>
          <a:p>
            <a:r>
              <a:rPr lang="pt-BR" dirty="0"/>
              <a:t>Por algum tempo, de fato, o concerto público ainda estava tingido de características burguesas, mas não se dirigia apenas a um público burguês, mas a </a:t>
            </a:r>
            <a:r>
              <a:rPr lang="pt-BR" dirty="0" smtClean="0"/>
              <a:t>um público </a:t>
            </a:r>
            <a:r>
              <a:rPr lang="pt-BR" dirty="0"/>
              <a:t>composto por membros de diferentes níveis da sociedade. </a:t>
            </a:r>
          </a:p>
        </p:txBody>
      </p:sp>
    </p:spTree>
    <p:extLst>
      <p:ext uri="{BB962C8B-B14F-4D97-AF65-F5344CB8AC3E}">
        <p14:creationId xmlns:p14="http://schemas.microsoft.com/office/powerpoint/2010/main" val="705820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Essa </a:t>
            </a:r>
            <a:r>
              <a:rPr lang="pt-BR" dirty="0"/>
              <a:t>mudança de época, emergindo como ocorreu na Revolução Francesa e com o início das técnicas voltadas à industrialização, avançando rapidamente com as duas guerras 2 </a:t>
            </a:r>
            <a:r>
              <a:rPr lang="pt-BR" dirty="0" smtClean="0"/>
              <a:t>mundiais</a:t>
            </a:r>
            <a:r>
              <a:rPr lang="pt-BR" dirty="0"/>
              <a:t>, é "uma cesura de primeira ordem na história do mundo", como Alfred Weber, Karl </a:t>
            </a:r>
            <a:r>
              <a:rPr lang="pt-BR" dirty="0" err="1"/>
              <a:t>Jaspers</a:t>
            </a:r>
            <a:r>
              <a:rPr lang="pt-BR" dirty="0"/>
              <a:t>, Hans </a:t>
            </a:r>
            <a:r>
              <a:rPr lang="pt-BR" dirty="0" err="1"/>
              <a:t>Freyer</a:t>
            </a:r>
            <a:r>
              <a:rPr lang="pt-BR" dirty="0"/>
              <a:t> mostraram</a:t>
            </a:r>
            <a:r>
              <a:rPr lang="pt-BR" dirty="0" smtClean="0"/>
              <a:t>. </a:t>
            </a:r>
          </a:p>
          <a:p>
            <a:r>
              <a:rPr lang="pt-BR" dirty="0" smtClean="0"/>
              <a:t>Assim</a:t>
            </a:r>
            <a:r>
              <a:rPr lang="pt-BR" dirty="0"/>
              <a:t>, afirmar que "uma nova época da história humana" começou não é uma ilusão que surge de uma perspectiva limitada no tempo. </a:t>
            </a:r>
          </a:p>
        </p:txBody>
      </p:sp>
    </p:spTree>
    <p:extLst>
      <p:ext uri="{BB962C8B-B14F-4D97-AF65-F5344CB8AC3E}">
        <p14:creationId xmlns:p14="http://schemas.microsoft.com/office/powerpoint/2010/main" val="38560591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Considerando que antigamente as composições musicais eram executadas, quando não nas igrejas, na maior parte em particular - na corte, nos círculos aristocráticos ou nobres -, elas agora podiam ser ouvidas por qualquer pessoa pelo preço da entrada, e isso, especialmente nos mais recentes concertos, o número de pessoas e jovens costumava ser pequeno. </a:t>
            </a:r>
            <a:endParaRPr lang="pt-BR" dirty="0" smtClean="0"/>
          </a:p>
          <a:p>
            <a:r>
              <a:rPr lang="pt-BR" dirty="0"/>
              <a:t>Esse processo foi além no nível relativamente mais baixo - ou classe média - de hoje. A grande maioria da população pode desfrutar de apresentações públicas de música, bem como de todos os "confortos pós-burgueses da civilização" produzidos em massa e, devido à automação e à redução da jornada de trabalho, tem ficando com tempo livre para gastar dessa maneira. </a:t>
            </a:r>
          </a:p>
        </p:txBody>
      </p:sp>
    </p:spTree>
    <p:extLst>
      <p:ext uri="{BB962C8B-B14F-4D97-AF65-F5344CB8AC3E}">
        <p14:creationId xmlns:p14="http://schemas.microsoft.com/office/powerpoint/2010/main" val="347893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Além disso, a difusão da boa música entre as pessoas e a iniciação das pessoas em boa música são incentivadas por meio de instituições sociais e nacionais. Ideias humanísticas como as de Beethoven, expressadas ao dirigir suas grandes obras "à Humanidade", são aqui chamadas para testemunhar. </a:t>
            </a:r>
            <a:endParaRPr lang="pt-BR" dirty="0" smtClean="0"/>
          </a:p>
          <a:p>
            <a:r>
              <a:rPr lang="pt-BR" dirty="0"/>
              <a:t>Os motivos e organizações da educação musical em massa variam de acordo com as atitudes políticas, mas essa difusão da arte entre o povo de uma nação não é de forma alguma promovida apenas pelos estados socialistas; ao contrário, é uma tendência geral da época. </a:t>
            </a:r>
          </a:p>
        </p:txBody>
      </p:sp>
    </p:spTree>
    <p:extLst>
      <p:ext uri="{BB962C8B-B14F-4D97-AF65-F5344CB8AC3E}">
        <p14:creationId xmlns:p14="http://schemas.microsoft.com/office/powerpoint/2010/main" val="356429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Em outros países também, teatros, orquestras e escolas de música são apoiadas por subsídios estatais; as casas de ópera da Alemanha, por exemplo, que superam as do resto do mundo juntas. </a:t>
            </a:r>
            <a:endParaRPr lang="pt-BR" dirty="0" smtClean="0"/>
          </a:p>
          <a:p>
            <a:r>
              <a:rPr lang="pt-BR" dirty="0"/>
              <a:t>Nomes como "</a:t>
            </a:r>
            <a:r>
              <a:rPr lang="pt-BR" i="1" dirty="0" err="1"/>
              <a:t>State</a:t>
            </a:r>
            <a:r>
              <a:rPr lang="pt-BR" i="1" dirty="0"/>
              <a:t> Opera</a:t>
            </a:r>
            <a:r>
              <a:rPr lang="pt-BR" dirty="0"/>
              <a:t>", "Escola Nacional de Música", passaram a ser um dado adquirido; também têm cursos introdutórios de apreciação musical para jovens e adultos e solicitações de bolsas de estudo e subsídios para estudos de música. No entanto, esse tipo de coisa ainda é relativamente novo; é uma das características particulares que distinguem nosso tempo de todos os tempos passados. </a:t>
            </a:r>
          </a:p>
        </p:txBody>
      </p:sp>
    </p:spTree>
    <p:extLst>
      <p:ext uri="{BB962C8B-B14F-4D97-AF65-F5344CB8AC3E}">
        <p14:creationId xmlns:p14="http://schemas.microsoft.com/office/powerpoint/2010/main" val="1407309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Mais do que através de tais fatores sociais, a difusão geral da música está sendo promovida através de desenvolvimentos tecnológicos. O rádio carrega as maiores obras-primas "em todas as casas"; música antes limitada a círculos judiciais, ópera, orquestra e música de câmara destinam-se à audiência de milhões. </a:t>
            </a:r>
            <a:endParaRPr lang="pt-BR" dirty="0" smtClean="0"/>
          </a:p>
          <a:p>
            <a:r>
              <a:rPr lang="pt-BR" dirty="0"/>
              <a:t>O relatório estatístico anual das Nações Unidas afirma que em 1959, a população do mundo havia aumentado para quase três bilhões e desses 395 milhões eram ouvintes de rádio. </a:t>
            </a:r>
          </a:p>
        </p:txBody>
      </p:sp>
    </p:spTree>
    <p:extLst>
      <p:ext uri="{BB962C8B-B14F-4D97-AF65-F5344CB8AC3E}">
        <p14:creationId xmlns:p14="http://schemas.microsoft.com/office/powerpoint/2010/main" val="2247147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Adicione a isso o registro fonográfico. Na Alemanha, um terço das famílias possui um toca-discos. Nos Estados Unidos, US $ 485.000.000 em discos de longa duração foram vendidos em 1963; dos quais 13,8% eram de música clássica. </a:t>
            </a:r>
            <a:endParaRPr lang="pt-BR" dirty="0" smtClean="0"/>
          </a:p>
          <a:p>
            <a:r>
              <a:rPr lang="pt-BR" dirty="0"/>
              <a:t>A demanda aumentou não apenas </a:t>
            </a:r>
            <a:r>
              <a:rPr lang="pt-BR" dirty="0" smtClean="0"/>
              <a:t>por entretenimento</a:t>
            </a:r>
            <a:r>
              <a:rPr lang="pt-BR" dirty="0"/>
              <a:t>, mas também por educação, cultura e apreciação da arte. Novas categorias de ouvintes e amantes da música surgiram: além das massas que se deixam inundar constantemente, há um ouvinte anônimo e solitário de ofertas de rádio seletivas e coleções apaixonadas de bons discos. </a:t>
            </a:r>
          </a:p>
        </p:txBody>
      </p:sp>
    </p:spTree>
    <p:extLst>
      <p:ext uri="{BB962C8B-B14F-4D97-AF65-F5344CB8AC3E}">
        <p14:creationId xmlns:p14="http://schemas.microsoft.com/office/powerpoint/2010/main" val="95184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5/10/21</a:t>
            </a:r>
            <a:endParaRPr lang="pt-BR" dirty="0"/>
          </a:p>
        </p:txBody>
      </p:sp>
      <p:sp>
        <p:nvSpPr>
          <p:cNvPr id="3" name="Espaço Reservado para Conteúdo 2"/>
          <p:cNvSpPr>
            <a:spLocks noGrp="1"/>
          </p:cNvSpPr>
          <p:nvPr>
            <p:ph idx="1"/>
          </p:nvPr>
        </p:nvSpPr>
        <p:spPr/>
        <p:txBody>
          <a:bodyPr/>
          <a:lstStyle/>
          <a:p>
            <a:r>
              <a:rPr lang="pt-BR" dirty="0"/>
              <a:t>A tendência igualitária de que o serviço militar obrigatório, a escolaridade obrigatória e inovações similares na vida do corpo político já estavam amadurecendo no prelúdio do século XIX para a nova Era, trouxe categorias de um novo tipo na música popular: </a:t>
            </a:r>
          </a:p>
        </p:txBody>
      </p:sp>
    </p:spTree>
    <p:extLst>
      <p:ext uri="{BB962C8B-B14F-4D97-AF65-F5344CB8AC3E}">
        <p14:creationId xmlns:p14="http://schemas.microsoft.com/office/powerpoint/2010/main" val="20798287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1) Surgiram novos tipos de música popular que são diferentes da música folclórica à moda antiga, e todo mundo canta ou é obrigado a cantá-la. </a:t>
            </a:r>
            <a:endParaRPr lang="pt-BR" dirty="0" smtClean="0"/>
          </a:p>
          <a:p>
            <a:r>
              <a:rPr lang="pt-BR" dirty="0" smtClean="0"/>
              <a:t>Hinos </a:t>
            </a:r>
            <a:r>
              <a:rPr lang="pt-BR" dirty="0"/>
              <a:t>nacionais e outras canções que simbolizam uma nação inteira ou seu partido político dominante perderam, de fato, no Ocidente, grande parte da importância que lhes é atribuída quando floresceram pela primeira vez, mas entre as massas organizadas, particularmente as do bloco soviético, elas </a:t>
            </a:r>
            <a:r>
              <a:rPr lang="pt-BR" dirty="0" smtClean="0"/>
              <a:t>[estavam] sendo </a:t>
            </a:r>
            <a:r>
              <a:rPr lang="pt-BR" dirty="0"/>
              <a:t>sistematicamente usadas. </a:t>
            </a:r>
            <a:endParaRPr lang="pt-BR" dirty="0" smtClean="0"/>
          </a:p>
        </p:txBody>
      </p:sp>
    </p:spTree>
    <p:extLst>
      <p:ext uri="{BB962C8B-B14F-4D97-AF65-F5344CB8AC3E}">
        <p14:creationId xmlns:p14="http://schemas.microsoft.com/office/powerpoint/2010/main" val="4674644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mtClean="0"/>
              <a:t>A </a:t>
            </a:r>
            <a:r>
              <a:rPr lang="pt-BR" dirty="0"/>
              <a:t>canção de sucesso de massas desorganizadas, que uma vez floresceu no final da Antiguidade, ganhou vida e novos recursos através da difusão, a princípio em edições impressas baratas e depois por rádio, cinema e </a:t>
            </a:r>
            <a:r>
              <a:rPr lang="pt-BR" dirty="0" smtClean="0"/>
              <a:t>juke-box [</a:t>
            </a:r>
            <a:r>
              <a:rPr lang="pt-BR" dirty="0" err="1" smtClean="0"/>
              <a:t>etc</a:t>
            </a:r>
            <a:r>
              <a:rPr lang="pt-BR" smtClean="0"/>
              <a:t>]. </a:t>
            </a:r>
          </a:p>
          <a:p>
            <a:r>
              <a:rPr lang="pt-BR" dirty="0" smtClean="0"/>
              <a:t>Precedida </a:t>
            </a:r>
            <a:r>
              <a:rPr lang="pt-BR" dirty="0"/>
              <a:t>pelos novos tipos de música cantada por cantores folclóricos profissionais nas cidades do século XVI e impressa em folhas soltas baratas, a música popular moderna evoluiu através de músicas de carnaval e opereta para o hit atual, que só se tornou possível nos métodos de produção em massa de uma sociedade industrializada. </a:t>
            </a:r>
          </a:p>
        </p:txBody>
      </p:sp>
    </p:spTree>
    <p:extLst>
      <p:ext uri="{BB962C8B-B14F-4D97-AF65-F5344CB8AC3E}">
        <p14:creationId xmlns:p14="http://schemas.microsoft.com/office/powerpoint/2010/main" val="467464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2) Também no horizonte da história universal, pertencer à Quarta Era também é o desenvolvimento das sociedades musicais. </a:t>
            </a:r>
            <a:endParaRPr lang="pt-BR" dirty="0" smtClean="0"/>
          </a:p>
          <a:p>
            <a:r>
              <a:rPr lang="pt-BR" dirty="0" smtClean="0"/>
              <a:t>Eles </a:t>
            </a:r>
            <a:r>
              <a:rPr lang="pt-BR" dirty="0"/>
              <a:t>diferem dos tipos anteriores, tanto em quantidade quanto em organização. </a:t>
            </a:r>
            <a:endParaRPr lang="pt-BR" dirty="0" smtClean="0"/>
          </a:p>
          <a:p>
            <a:r>
              <a:rPr lang="pt-BR" dirty="0" smtClean="0"/>
              <a:t>Cada </a:t>
            </a:r>
            <a:r>
              <a:rPr lang="pt-BR" dirty="0"/>
              <a:t>vez mais surpreendente no dia dos fãs de futebol e televisão é o grande número de membros ativos das sociedades corais - Na Alemanha, em 1961, cerca de 1.090.000. </a:t>
            </a:r>
            <a:endParaRPr lang="pt-BR" dirty="0" smtClean="0"/>
          </a:p>
          <a:p>
            <a:r>
              <a:rPr lang="pt-BR" dirty="0" smtClean="0"/>
              <a:t>Acrescente-se </a:t>
            </a:r>
            <a:r>
              <a:rPr lang="pt-BR" dirty="0"/>
              <a:t>a isso milhares de bandas de metais, orquestras de bandolim, etc. - novamente para citar a Alemanha Ocidental sozinha, com cerca de 360.000 membros. </a:t>
            </a:r>
            <a:endParaRPr lang="pt-BR" dirty="0" smtClean="0"/>
          </a:p>
        </p:txBody>
      </p:sp>
    </p:spTree>
    <p:extLst>
      <p:ext uri="{BB962C8B-B14F-4D97-AF65-F5344CB8AC3E}">
        <p14:creationId xmlns:p14="http://schemas.microsoft.com/office/powerpoint/2010/main" val="781736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r>
              <a:rPr lang="pt-BR" smtClean="0"/>
              <a:t>Muitos </a:t>
            </a:r>
            <a:r>
              <a:rPr lang="pt-BR" dirty="0"/>
              <a:t>dos instrumentos utilizados nessa música popular foram inventados apenas em nosso século anterior: a gaita de boca em 1821, por exemplo, o acordeão em 1829. </a:t>
            </a:r>
            <a:endParaRPr lang="pt-BR" dirty="0" smtClean="0"/>
          </a:p>
          <a:p>
            <a:r>
              <a:rPr lang="pt-BR" dirty="0" smtClean="0"/>
              <a:t>O </a:t>
            </a:r>
            <a:r>
              <a:rPr lang="pt-BR" dirty="0"/>
              <a:t>cultivo dessa música é particularmente avançado nos estados socialistas da Europa Oriental, China e assim por diante, com seu interesse político especial no assunto. </a:t>
            </a:r>
            <a:endParaRPr lang="pt-BR" dirty="0" smtClean="0"/>
          </a:p>
          <a:p>
            <a:r>
              <a:rPr lang="pt-BR" smtClean="0"/>
              <a:t>Nesses </a:t>
            </a:r>
            <a:r>
              <a:rPr lang="pt-BR" dirty="0"/>
              <a:t>países, bem como na América e na Europa Ocidental, há um número crescente de orquestras sinfônicas constituídas parcial ou totalmente por músicos amadores, que se elevam acima da média </a:t>
            </a:r>
            <a:r>
              <a:rPr lang="pt-BR" dirty="0" smtClean="0"/>
              <a:t> dessa </a:t>
            </a:r>
            <a:r>
              <a:rPr lang="pt-BR" dirty="0"/>
              <a:t>atividade popular leiga</a:t>
            </a:r>
            <a:r>
              <a:rPr lang="pt-BR"/>
              <a:t>. </a:t>
            </a:r>
            <a:endParaRPr lang="pt-BR" smtClean="0"/>
          </a:p>
          <a:p>
            <a:r>
              <a:rPr lang="pt-BR" smtClean="0"/>
              <a:t>Alguém </a:t>
            </a:r>
            <a:r>
              <a:rPr lang="pt-BR" dirty="0"/>
              <a:t>poderia ter uma falsa impressão da vida musical real do presente se não enfatizasse esse desenvolvimento tão característico dele e que, apesar dos contratempos, está avançando em consequência do aumento do tempo de lazer. </a:t>
            </a:r>
          </a:p>
        </p:txBody>
      </p:sp>
    </p:spTree>
    <p:extLst>
      <p:ext uri="{BB962C8B-B14F-4D97-AF65-F5344CB8AC3E}">
        <p14:creationId xmlns:p14="http://schemas.microsoft.com/office/powerpoint/2010/main" val="78173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Mas se a nova época está apenas começando, se o seu tecido está funcionando, e nós mesmos trabalhamos no "</a:t>
            </a:r>
            <a:r>
              <a:rPr lang="pt-BR" i="1" dirty="0" err="1"/>
              <a:t>whizzing</a:t>
            </a:r>
            <a:r>
              <a:rPr lang="pt-BR" i="1" dirty="0"/>
              <a:t> </a:t>
            </a:r>
            <a:r>
              <a:rPr lang="pt-BR" i="1" dirty="0" err="1"/>
              <a:t>loom</a:t>
            </a:r>
            <a:r>
              <a:rPr lang="pt-BR" i="1" dirty="0"/>
              <a:t> </a:t>
            </a:r>
            <a:r>
              <a:rPr lang="pt-BR" i="1" dirty="0" err="1"/>
              <a:t>of</a:t>
            </a:r>
            <a:r>
              <a:rPr lang="pt-BR" i="1" dirty="0"/>
              <a:t> </a:t>
            </a:r>
            <a:r>
              <a:rPr lang="pt-BR" i="1" dirty="0" smtClean="0"/>
              <a:t>time</a:t>
            </a:r>
            <a:r>
              <a:rPr lang="pt-BR" dirty="0" smtClean="0"/>
              <a:t>“ (assombroso tear do tempo) </a:t>
            </a:r>
            <a:r>
              <a:rPr lang="pt-BR" dirty="0"/>
              <a:t>de Goethe, já é possível julgá-la </a:t>
            </a:r>
            <a:r>
              <a:rPr lang="pt-BR" dirty="0" smtClean="0"/>
              <a:t>objetivamente?</a:t>
            </a:r>
          </a:p>
          <a:p>
            <a:r>
              <a:rPr lang="pt-BR" dirty="0" smtClean="0"/>
              <a:t>Podemos </a:t>
            </a:r>
            <a:r>
              <a:rPr lang="pt-BR" dirty="0"/>
              <a:t>pronunciar opiniões duradouras e válidas em um tempo que ainda não está terminado e do qual permanecemos à distância? </a:t>
            </a:r>
          </a:p>
        </p:txBody>
      </p:sp>
    </p:spTree>
    <p:extLst>
      <p:ext uri="{BB962C8B-B14F-4D97-AF65-F5344CB8AC3E}">
        <p14:creationId xmlns:p14="http://schemas.microsoft.com/office/powerpoint/2010/main" val="3957568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3) O maior lugar da nova era, no entanto, é ocupado pela música para ouvintes de massa, músicas que se elevam ou tentam se elevar a partir do tipo de entretenimento mais banal, produzem níveis mais altos de gosto popular</a:t>
            </a:r>
            <a:r>
              <a:rPr lang="pt-BR" dirty="0" smtClean="0"/>
              <a:t>.</a:t>
            </a:r>
          </a:p>
        </p:txBody>
      </p:sp>
    </p:spTree>
    <p:extLst>
      <p:ext uri="{BB962C8B-B14F-4D97-AF65-F5344CB8AC3E}">
        <p14:creationId xmlns:p14="http://schemas.microsoft.com/office/powerpoint/2010/main" val="2780313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mtClean="0"/>
              <a:t>No </a:t>
            </a:r>
            <a:r>
              <a:rPr lang="pt-BR" dirty="0"/>
              <a:t>decorrer desse desenvolvimento, o que poderia ser chamado de edição popular surgiu para todos os gêneros musicais, todos os tipos de apresentações musicais: concertos populares, teatro popular, ópera popular, ópera popular, opereta, oratório popular e assim por diante</a:t>
            </a:r>
            <a:r>
              <a:rPr lang="pt-BR"/>
              <a:t>. </a:t>
            </a:r>
            <a:endParaRPr lang="pt-BR" smtClean="0"/>
          </a:p>
          <a:p>
            <a:r>
              <a:rPr lang="pt-BR" smtClean="0"/>
              <a:t>O </a:t>
            </a:r>
            <a:r>
              <a:rPr lang="pt-BR" dirty="0"/>
              <a:t>filme, o rádio, a televisão (que ainda não estava disponível em todos os lugares) foram predicados desde o primeiro, após apelo a um grande público. Também o sistema estelar, ópera popular no estilo de Puccini, e outras formas frequentemente julgadas por padrões equivocados, deve ser entendido como resultante da estrutura social dos tempos modernos. </a:t>
            </a:r>
          </a:p>
        </p:txBody>
      </p:sp>
    </p:spTree>
    <p:extLst>
      <p:ext uri="{BB962C8B-B14F-4D97-AF65-F5344CB8AC3E}">
        <p14:creationId xmlns:p14="http://schemas.microsoft.com/office/powerpoint/2010/main" val="2780313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Também dessa estrutura surgem as tentativas de continuar compondo obras que habitam vários níveis ao mesmo tempo, apelando tanto ao público leigo quanto a conhecedores. </a:t>
            </a:r>
            <a:endParaRPr lang="pt-BR" dirty="0" smtClean="0"/>
          </a:p>
          <a:p>
            <a:r>
              <a:rPr lang="pt-BR" dirty="0" smtClean="0"/>
              <a:t>Richard </a:t>
            </a:r>
            <a:r>
              <a:rPr lang="pt-BR" dirty="0"/>
              <a:t>Strauss teve sucesso espontâneo nisso, principalmente em </a:t>
            </a:r>
            <a:r>
              <a:rPr lang="pt-BR" i="1" dirty="0" err="1"/>
              <a:t>Rosenkavalier</a:t>
            </a:r>
            <a:r>
              <a:rPr lang="pt-BR" dirty="0"/>
              <a:t>, e depois dele Ravel, </a:t>
            </a:r>
            <a:r>
              <a:rPr lang="pt-BR" dirty="0" err="1"/>
              <a:t>Honegger</a:t>
            </a:r>
            <a:r>
              <a:rPr lang="pt-BR" dirty="0"/>
              <a:t>, </a:t>
            </a:r>
            <a:r>
              <a:rPr lang="pt-BR" dirty="0" err="1"/>
              <a:t>Britten</a:t>
            </a:r>
            <a:r>
              <a:rPr lang="pt-BR" dirty="0"/>
              <a:t>, </a:t>
            </a:r>
            <a:r>
              <a:rPr lang="pt-BR" dirty="0" err="1"/>
              <a:t>Copland</a:t>
            </a:r>
            <a:r>
              <a:rPr lang="pt-BR" dirty="0"/>
              <a:t> e outros se comprometeram com mais ou menos sucesso. </a:t>
            </a:r>
            <a:endParaRPr lang="pt-BR" dirty="0" smtClean="0"/>
          </a:p>
        </p:txBody>
      </p:sp>
    </p:spTree>
    <p:extLst>
      <p:ext uri="{BB962C8B-B14F-4D97-AF65-F5344CB8AC3E}">
        <p14:creationId xmlns:p14="http://schemas.microsoft.com/office/powerpoint/2010/main" val="1531380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mtClean="0"/>
              <a:t>Para </a:t>
            </a:r>
            <a:r>
              <a:rPr lang="pt-BR" dirty="0"/>
              <a:t>compositores nos estados socialistas, a popularidade estrita se tornou uma norma política; por esse meio, devem representar o progresso social, pois no Ocidente a vanguarda representa um progresso puramente artificial</a:t>
            </a:r>
            <a:r>
              <a:rPr lang="pt-BR"/>
              <a:t>. </a:t>
            </a:r>
            <a:endParaRPr lang="pt-BR" smtClean="0"/>
          </a:p>
          <a:p>
            <a:r>
              <a:rPr lang="pt-BR" smtClean="0"/>
              <a:t>"</a:t>
            </a:r>
            <a:r>
              <a:rPr lang="pt-BR" dirty="0"/>
              <a:t>O novo e jovem movimento de compositores chineses progressistas, inflamado pelas grandes ideias do marxismo-leninismo" - para citar </a:t>
            </a:r>
            <a:r>
              <a:rPr lang="pt-BR" dirty="0" err="1"/>
              <a:t>Schneerson</a:t>
            </a:r>
            <a:r>
              <a:rPr lang="pt-BR" dirty="0"/>
              <a:t> novamente - "está se esforçando para servir o povo, falar em um idioma que eles entendem e treinar neles sentimentos de patriotismo e orgulho nacional". </a:t>
            </a:r>
          </a:p>
        </p:txBody>
      </p:sp>
    </p:spTree>
    <p:extLst>
      <p:ext uri="{BB962C8B-B14F-4D97-AF65-F5344CB8AC3E}">
        <p14:creationId xmlns:p14="http://schemas.microsoft.com/office/powerpoint/2010/main" val="1531380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Todo esse processo de popularização se aproxima das genuínas tradições populares do passado. Na medida em que a música popular de hoje se espalha, essas tradições desaparecem e vice-versa. De fato, elas não estavam apenas morrendo desde a revolução industrial, das ferrovias e do rádio, mas começaram a perder força e variedade vários séculos antes, à medida que a melodia da canção folclórica se estabilizava em tonalidades maiores, até ritmos e versos regulares, a música </a:t>
            </a:r>
            <a:r>
              <a:rPr lang="pt-BR" dirty="0" smtClean="0"/>
              <a:t>folclórica espiritual </a:t>
            </a:r>
            <a:r>
              <a:rPr lang="pt-BR" dirty="0"/>
              <a:t>dava lugar nos países protestantes, ao canto das igrejas congregacionais e a colorida multiplicidade de costumes aliados à vida cotidiana e o giro das estações se tornam vazios e sem sentido. Seu declínio vem ocorrendo, mais cedo ou mais tarde e em ritmo variável, em todos os países do mundo. </a:t>
            </a:r>
          </a:p>
        </p:txBody>
      </p:sp>
    </p:spTree>
    <p:extLst>
      <p:ext uri="{BB962C8B-B14F-4D97-AF65-F5344CB8AC3E}">
        <p14:creationId xmlns:p14="http://schemas.microsoft.com/office/powerpoint/2010/main" val="1207541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A popularização desempenha um papel, em parte positiva, em parte negativa, no cultivo da música folclórica do tipo antigo, nos esforços que estão sendo feitos para trazê-la para uma segunda vida. É da natureza do caso que aqui diferentes tendências se manifestam: algumas pessoas buscam a difusão mais ampla de canções folclóricas e, sempre que possível, transformam as populações de massa atuais em um "povo cantador" novamente, e outras se esforçam para manter a música folclórica genuína pura, autêntico, em um nível superior, para círculos limitados, embora gradualmente ampliados, como as escolas. </a:t>
            </a:r>
          </a:p>
        </p:txBody>
      </p:sp>
    </p:spTree>
    <p:extLst>
      <p:ext uri="{BB962C8B-B14F-4D97-AF65-F5344CB8AC3E}">
        <p14:creationId xmlns:p14="http://schemas.microsoft.com/office/powerpoint/2010/main" val="2564419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O primeiro tipo, na medida em que não prefere deixar o rádio ligado, canta </a:t>
            </a:r>
            <a:r>
              <a:rPr lang="pt-BR" i="1" dirty="0" err="1"/>
              <a:t>Silent</a:t>
            </a:r>
            <a:r>
              <a:rPr lang="pt-BR" i="1" dirty="0"/>
              <a:t> Night, </a:t>
            </a:r>
            <a:r>
              <a:rPr lang="pt-BR" i="1" dirty="0" err="1"/>
              <a:t>Holy</a:t>
            </a:r>
            <a:r>
              <a:rPr lang="pt-BR" i="1" dirty="0"/>
              <a:t> Night</a:t>
            </a:r>
            <a:r>
              <a:rPr lang="pt-BR" dirty="0"/>
              <a:t>, o último cultiva canções de Natal medievais. Mesmo os inúmeros compositores que usam músicas folclóricas em grandes obras alcançam apenas uma popularidade limitada se as músicas não forem realmente familiares para seus ouvintes. Outra coisa é oferecer canções camponesas públicas de países remotos reescritas como peças apropriadamente compostas, como </a:t>
            </a:r>
            <a:r>
              <a:rPr lang="pt-BR" dirty="0" err="1"/>
              <a:t>Bartók</a:t>
            </a:r>
            <a:r>
              <a:rPr lang="pt-BR" dirty="0"/>
              <a:t> fez, ou músicas antigas de livros de canções, como </a:t>
            </a:r>
            <a:r>
              <a:rPr lang="pt-BR" dirty="0" err="1"/>
              <a:t>Hindemith</a:t>
            </a:r>
            <a:r>
              <a:rPr lang="pt-BR" dirty="0"/>
              <a:t>, ou músicas amplamente familiares aos contemporâneos, como Ludwig </a:t>
            </a:r>
            <a:r>
              <a:rPr lang="pt-BR" dirty="0" err="1"/>
              <a:t>Senfl</a:t>
            </a:r>
            <a:r>
              <a:rPr lang="pt-BR" dirty="0"/>
              <a:t> cerca de cem anos atrás. </a:t>
            </a:r>
          </a:p>
        </p:txBody>
      </p:sp>
    </p:spTree>
    <p:extLst>
      <p:ext uri="{BB962C8B-B14F-4D97-AF65-F5344CB8AC3E}">
        <p14:creationId xmlns:p14="http://schemas.microsoft.com/office/powerpoint/2010/main" val="2873869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Juntamente com o avanço da popularização, finalmente, está acontecendo um movimento radicalmente contrário a ela que corresponde a algo semelhante em outras artes. Em todo lugar, o desenvolvimento se dividiu em formas extremas de popularidade, por um lado, de esoterismo, por outro. A música de vanguarda, através de seus princípios atonais, ateísticos e </a:t>
            </a:r>
            <a:r>
              <a:rPr lang="pt-BR" dirty="0" err="1"/>
              <a:t>anedonistas</a:t>
            </a:r>
            <a:r>
              <a:rPr lang="pt-BR" dirty="0"/>
              <a:t>, ultrapassou o alcance do público leigo, e não apenas dos leigos conservadores, mas também da maioria dos amadores. Sua fundação é radicalmente diferente daquela de qualquer música secular em qualquer cultura desde os tempos pré-históricos. </a:t>
            </a:r>
          </a:p>
        </p:txBody>
      </p:sp>
    </p:spTree>
    <p:extLst>
      <p:ext uri="{BB962C8B-B14F-4D97-AF65-F5344CB8AC3E}">
        <p14:creationId xmlns:p14="http://schemas.microsoft.com/office/powerpoint/2010/main" val="1242205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Ele se afasta de todo apelo popular por sua crescente artificialidade e pela expressiva oposição à produção em massa, ao estereótipo desgastado e às coisas baratas. A música para o grande público, pelo contrário, bastante deserta por compositores de espírito mais ousado, recai sobre os poderes mais conservadores e comerciais. Um processo traz o outro, polarização e despolarização se promovem. E paradoxalmente, este último só é possível com o apoio financeiro </a:t>
            </a:r>
            <a:r>
              <a:rPr lang="pt-BR" dirty="0" smtClean="0"/>
              <a:t>do grande </a:t>
            </a:r>
            <a:r>
              <a:rPr lang="pt-BR" dirty="0"/>
              <a:t>público - nos Estados Unidos indiretamente, através das isenções fiscais concedidas a fundações e universidades que patrocinam música de vanguarda, na Europa de maneira um pouco mais direta de várias maneiras, incluindo subvenção governamental do rádio. </a:t>
            </a:r>
          </a:p>
        </p:txBody>
      </p:sp>
    </p:spTree>
    <p:extLst>
      <p:ext uri="{BB962C8B-B14F-4D97-AF65-F5344CB8AC3E}">
        <p14:creationId xmlns:p14="http://schemas.microsoft.com/office/powerpoint/2010/main" val="556779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Em todos os seus elementos e todas as formas, a nova música se afastou ainda mais da aprovação de muitos, em uma direção contrária à popularização que trouxe todos os tipos de composição ao alcance de todos. Em tonalidade, ritmo, forma e conteúdo, a vanguarda mais radical se tornou cada vez mais artificial, apelando cada vez menos para o entendimento de um público mais amplo. A maneira pela qual esses elementos que agradam a um grande público desaparecem de um estilo pessoal é mostrada, por exemplo, em comparação com um trabalho inicial e tardio de Stravinsky, </a:t>
            </a:r>
            <a:r>
              <a:rPr lang="pt-BR" i="1" dirty="0" err="1"/>
              <a:t>Firebird</a:t>
            </a:r>
            <a:r>
              <a:rPr lang="pt-BR" i="1" dirty="0"/>
              <a:t> </a:t>
            </a:r>
            <a:r>
              <a:rPr lang="pt-BR" dirty="0"/>
              <a:t>e </a:t>
            </a:r>
            <a:r>
              <a:rPr lang="pt-BR" i="1" dirty="0" err="1"/>
              <a:t>Agon</a:t>
            </a:r>
            <a:r>
              <a:rPr lang="pt-BR" dirty="0"/>
              <a:t>. </a:t>
            </a:r>
          </a:p>
        </p:txBody>
      </p:sp>
    </p:spTree>
    <p:extLst>
      <p:ext uri="{BB962C8B-B14F-4D97-AF65-F5344CB8AC3E}">
        <p14:creationId xmlns:p14="http://schemas.microsoft.com/office/powerpoint/2010/main" val="323378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Apenas o </a:t>
            </a:r>
            <a:r>
              <a:rPr lang="pt-BR" dirty="0" smtClean="0"/>
              <a:t>tempo dirá</a:t>
            </a:r>
            <a:r>
              <a:rPr lang="pt-BR" dirty="0"/>
              <a:t>, mas há certos pontos sobre os quais podemos ter clareza. </a:t>
            </a:r>
            <a:endParaRPr lang="pt-BR" dirty="0" smtClean="0"/>
          </a:p>
          <a:p>
            <a:r>
              <a:rPr lang="pt-BR" dirty="0" smtClean="0"/>
              <a:t>A </a:t>
            </a:r>
            <a:r>
              <a:rPr lang="pt-BR" dirty="0"/>
              <a:t>maior quantidade de fatos a serem </a:t>
            </a:r>
            <a:r>
              <a:rPr lang="pt-BR" dirty="0" smtClean="0"/>
              <a:t>vivenciados e </a:t>
            </a:r>
            <a:r>
              <a:rPr lang="pt-BR" dirty="0"/>
              <a:t>a vivacidade imediata da própria experiência são vantagens para o conhecimento atual que falta na observação de séculos anteriores, e os especialmente distantes. </a:t>
            </a:r>
            <a:endParaRPr lang="pt-BR" dirty="0" smtClean="0"/>
          </a:p>
          <a:p>
            <a:r>
              <a:rPr lang="pt-BR" dirty="0"/>
              <a:t>Além disso, a ciência deve a si mesma e a seu e entorno não deixar o campo para ideologias partidárias na política e na arte. </a:t>
            </a:r>
          </a:p>
          <a:p>
            <a:endParaRPr lang="pt-BR" dirty="0"/>
          </a:p>
        </p:txBody>
      </p:sp>
    </p:spTree>
    <p:extLst>
      <p:ext uri="{BB962C8B-B14F-4D97-AF65-F5344CB8AC3E}">
        <p14:creationId xmlns:p14="http://schemas.microsoft.com/office/powerpoint/2010/main" val="8661552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São indicativos dessa </a:t>
            </a:r>
            <a:r>
              <a:rPr lang="pt-BR" dirty="0" err="1"/>
              <a:t>despopularização</a:t>
            </a:r>
            <a:r>
              <a:rPr lang="pt-BR" dirty="0"/>
              <a:t>, além das óperas modernas, as peças que </a:t>
            </a:r>
            <a:r>
              <a:rPr lang="pt-BR" dirty="0" err="1"/>
              <a:t>Schoenberg</a:t>
            </a:r>
            <a:r>
              <a:rPr lang="pt-BR" dirty="0"/>
              <a:t> intitula "Valsa" ou "Marcha", ou o cenário de Anton </a:t>
            </a:r>
            <a:r>
              <a:rPr lang="pt-BR" dirty="0" err="1"/>
              <a:t>Webern</a:t>
            </a:r>
            <a:r>
              <a:rPr lang="pt-BR" dirty="0"/>
              <a:t> de textos ingênuos de canções folclóricas “</a:t>
            </a:r>
            <a:r>
              <a:rPr lang="pt-BR" i="1" dirty="0" err="1"/>
              <a:t>Liebst</a:t>
            </a:r>
            <a:r>
              <a:rPr lang="pt-BR" i="1" dirty="0"/>
              <a:t> Jungfrau</a:t>
            </a:r>
            <a:r>
              <a:rPr lang="pt-BR" dirty="0"/>
              <a:t>" e "</a:t>
            </a:r>
            <a:r>
              <a:rPr lang="pt-BR" i="1" dirty="0" err="1"/>
              <a:t>Schatzerl</a:t>
            </a:r>
            <a:r>
              <a:rPr lang="pt-BR" i="1" dirty="0"/>
              <a:t> Klein</a:t>
            </a:r>
            <a:r>
              <a:rPr lang="pt-BR" dirty="0"/>
              <a:t>" (Opus 17 e 18). Em seu ensaio, </a:t>
            </a:r>
            <a:r>
              <a:rPr lang="pt-BR" i="1" dirty="0"/>
              <a:t>Sinfonias Folclóricas</a:t>
            </a:r>
            <a:r>
              <a:rPr lang="pt-BR" dirty="0"/>
              <a:t>, </a:t>
            </a:r>
            <a:r>
              <a:rPr lang="pt-BR" dirty="0" err="1"/>
              <a:t>Schoenberg</a:t>
            </a:r>
            <a:r>
              <a:rPr lang="pt-BR" dirty="0"/>
              <a:t> contestou (tanto no passado quanto em princípio) possibilidades que foram realizadas de Haydn a Mahler. </a:t>
            </a:r>
            <a:endParaRPr lang="pt-BR" dirty="0" smtClean="0"/>
          </a:p>
          <a:p>
            <a:endParaRPr lang="pt-BR" dirty="0"/>
          </a:p>
        </p:txBody>
      </p:sp>
    </p:spTree>
    <p:extLst>
      <p:ext uri="{BB962C8B-B14F-4D97-AF65-F5344CB8AC3E}">
        <p14:creationId xmlns:p14="http://schemas.microsoft.com/office/powerpoint/2010/main" val="3773400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Adorno quer dizer algo parecido quando expressa não um julgamento histórico, mas uma intenção artística específica: "Depois da flauta mágica, música séria e música leve se recusaram a ser forçadas juntas... Toda a arte 'leve' e agradável se tornou ilusória e mentirosa". Hans Heinz, </a:t>
            </a:r>
            <a:r>
              <a:rPr lang="pt-BR" dirty="0" err="1"/>
              <a:t>Stuckenschmidt</a:t>
            </a:r>
            <a:r>
              <a:rPr lang="pt-BR" dirty="0"/>
              <a:t>, destacou com perspicácia especial essa renúncia à popularidade e à democracia na composição: "Devemos construir torres de marfim. Devemos, mais uma vez, formar pequenos grupos de iniciados que enfrentam problemas intelectuais refinados... Vejo entre os jovens europeus alguns músicos criativos que reconheceram que uma experiência altamente exclusiva da música é indispensável para a evolução de uma cultura. Eles se apegam às formas extremas da herança musical vanguardista. O modelo deles é a arte altamente introvertida... de </a:t>
            </a:r>
            <a:r>
              <a:rPr lang="pt-BR" dirty="0" err="1"/>
              <a:t>Webern</a:t>
            </a:r>
            <a:r>
              <a:rPr lang="pt-BR" dirty="0"/>
              <a:t>”. </a:t>
            </a:r>
          </a:p>
        </p:txBody>
      </p:sp>
    </p:spTree>
    <p:extLst>
      <p:ext uri="{BB962C8B-B14F-4D97-AF65-F5344CB8AC3E}">
        <p14:creationId xmlns:p14="http://schemas.microsoft.com/office/powerpoint/2010/main" val="2368267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Considerar, nesse ponto de vista, meramente um desprezo arrogante para a multidão - </a:t>
            </a:r>
            <a:r>
              <a:rPr lang="pt-BR" dirty="0" err="1"/>
              <a:t>odi</a:t>
            </a:r>
            <a:r>
              <a:rPr lang="pt-BR" dirty="0"/>
              <a:t> </a:t>
            </a:r>
            <a:r>
              <a:rPr lang="pt-BR" dirty="0" err="1"/>
              <a:t>profanum</a:t>
            </a:r>
            <a:r>
              <a:rPr lang="pt-BR" dirty="0"/>
              <a:t> </a:t>
            </a:r>
            <a:r>
              <a:rPr lang="pt-BR" dirty="0" err="1"/>
              <a:t>vulgus</a:t>
            </a:r>
            <a:r>
              <a:rPr lang="pt-BR" dirty="0"/>
              <a:t> - e pensar que apenas uma vontade melhor é necessária para conciliar audiência e arte, é interpretá-la completamente. Arthur </a:t>
            </a:r>
            <a:r>
              <a:rPr lang="pt-BR" dirty="0" err="1"/>
              <a:t>Honegger</a:t>
            </a:r>
            <a:r>
              <a:rPr lang="pt-BR" dirty="0"/>
              <a:t> e outros compositores fizeram um esforço "para escrever uma música que fosse compreensível para a multidão e, no entanto, estivesse tão livre do banal que poderia cativar também o verdadeiro conhecedor", e nos países soviéticos os compositores são </a:t>
            </a:r>
            <a:r>
              <a:rPr lang="pt-BR" dirty="0" smtClean="0"/>
              <a:t>constantemente lembrados </a:t>
            </a:r>
            <a:r>
              <a:rPr lang="pt-BR" dirty="0"/>
              <a:t>"escrever músicas que combinem o melhor artesanato e a qualidade original e elevada, com um apelo genuíno às massas". Mas é difícil, senão impossível, organizar organicamente estilos de composição realmente novos com músicas folclóricas e outros elementos populares de maneira tão espontânea como Haydn e Mozart. Tentativas de misturar a técnica dodecafônica com elementos do jazz, composição serial com toques que lembram Puccini, apenas combinam o que é incompatível. </a:t>
            </a:r>
          </a:p>
        </p:txBody>
      </p:sp>
    </p:spTree>
    <p:extLst>
      <p:ext uri="{BB962C8B-B14F-4D97-AF65-F5344CB8AC3E}">
        <p14:creationId xmlns:p14="http://schemas.microsoft.com/office/powerpoint/2010/main" val="2061379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4 - A retomada de todas as músicas anteriores enquanto a composição exclui o passado </a:t>
            </a:r>
            <a:endParaRPr lang="pt-BR" dirty="0"/>
          </a:p>
        </p:txBody>
      </p:sp>
      <p:sp>
        <p:nvSpPr>
          <p:cNvPr id="3" name="Espaço Reservado para Conteúdo 2"/>
          <p:cNvSpPr>
            <a:spLocks noGrp="1"/>
          </p:cNvSpPr>
          <p:nvPr>
            <p:ph idx="1"/>
          </p:nvPr>
        </p:nvSpPr>
        <p:spPr/>
        <p:txBody>
          <a:bodyPr/>
          <a:lstStyle/>
          <a:p>
            <a:r>
              <a:rPr lang="pt-BR" dirty="0"/>
              <a:t>Mais do que todas as épocas anteriores, a nossa é a idade das músicas antigas que estão desaparecendo. Mas a dissolução deles está se preparando, eles não estão morrendo no pleno vigor da vida. Nas palavras do poeta Georg </a:t>
            </a:r>
            <a:r>
              <a:rPr lang="pt-BR" dirty="0" err="1"/>
              <a:t>Trakl</a:t>
            </a:r>
            <a:r>
              <a:rPr lang="pt-BR" dirty="0"/>
              <a:t>. "À noite, um carrilhão afunda e isso não soa mais". </a:t>
            </a:r>
            <a:endParaRPr lang="pt-BR" dirty="0" smtClean="0"/>
          </a:p>
          <a:p>
            <a:endParaRPr lang="pt-BR" dirty="0"/>
          </a:p>
        </p:txBody>
      </p:sp>
    </p:spTree>
    <p:extLst>
      <p:ext uri="{BB962C8B-B14F-4D97-AF65-F5344CB8AC3E}">
        <p14:creationId xmlns:p14="http://schemas.microsoft.com/office/powerpoint/2010/main" val="3349688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As canções folclóricas estão morrendo e com elas a própria música, tradicionalmente verdadeira, embora não sem reservas, daquela tradição oral que já havia sido deixada de lado na música ocidental, mas que fora da Europa começou a definhar e secar na Era da civilização industrial. Com o desaparecimento da tradição oral, a improvisação livremente variada também desaparece; não somos mais músicos de seus </a:t>
            </a:r>
            <a:r>
              <a:rPr lang="pt-BR" i="1" dirty="0" err="1"/>
              <a:t>maqams</a:t>
            </a:r>
            <a:r>
              <a:rPr lang="pt-BR" dirty="0"/>
              <a:t>, mas reproduzimos composições musicais que foram estabelecidas de uma vez por todas nas partituras ou nos discos. Em outros campos, também, a tradição ingênua está desaparecendo, e, ao mesmo tempo, está aumentando a virada consciente para o passado, a </a:t>
            </a:r>
            <a:r>
              <a:rPr lang="pt-BR" dirty="0" err="1"/>
              <a:t>historização</a:t>
            </a:r>
            <a:r>
              <a:rPr lang="pt-BR" dirty="0"/>
              <a:t> do passado, que obviamente só podemos reter como imagem, não como peça. De nossa própria vida, como diz </a:t>
            </a:r>
            <a:r>
              <a:rPr lang="pt-BR" dirty="0" err="1"/>
              <a:t>Reihard</a:t>
            </a:r>
            <a:r>
              <a:rPr lang="pt-BR" dirty="0"/>
              <a:t> </a:t>
            </a:r>
            <a:r>
              <a:rPr lang="pt-BR" dirty="0" err="1"/>
              <a:t>Wittram</a:t>
            </a:r>
            <a:r>
              <a:rPr lang="pt-BR" dirty="0"/>
              <a:t>. As pontes antigas são substituídas por novas. A dúvida é lançada sobre a veracidade de nossas tradições sobre Beethoven e Mozart; achamos melhor investigar a pesquisa histórica como as obras clássicas foram realizadas em seus dias e quais as consequências que daí deduzimos. </a:t>
            </a:r>
          </a:p>
        </p:txBody>
      </p:sp>
    </p:spTree>
    <p:extLst>
      <p:ext uri="{BB962C8B-B14F-4D97-AF65-F5344CB8AC3E}">
        <p14:creationId xmlns:p14="http://schemas.microsoft.com/office/powerpoint/2010/main" val="3841244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Com exceção do canto litúrgico, a música passou a ser objeto de preservação consciente e história depois da literatura e das artes pictóricas e plásticas. Durante o século XIX, a atividade abundantemente criativa dos mestres clássicos e românticos encheu o presente, e a performance da música antiga foi </a:t>
            </a:r>
            <a:r>
              <a:rPr lang="pt-BR" dirty="0" smtClean="0"/>
              <a:t>marcadamente cultivada </a:t>
            </a:r>
            <a:r>
              <a:rPr lang="pt-BR" dirty="0"/>
              <a:t>apenas na igreja. Desde o início de nosso século, no entanto - depois que Arnold </a:t>
            </a:r>
            <a:r>
              <a:rPr lang="pt-BR" dirty="0" err="1"/>
              <a:t>Dolmetsch</a:t>
            </a:r>
            <a:r>
              <a:rPr lang="pt-BR" dirty="0"/>
              <a:t> havia revivido um pouco a reprodução e a fabricação de instrumentos antigos, quando Wanda </a:t>
            </a:r>
            <a:r>
              <a:rPr lang="pt-BR" dirty="0" err="1"/>
              <a:t>Landowska</a:t>
            </a:r>
            <a:r>
              <a:rPr lang="pt-BR" dirty="0"/>
              <a:t> trouxe o cravo para um público mais amplo de concertos - a vida musical foi preenchida como nunca em trabalhos anteriores, com formas, instrumentos de todos os períodos, enquanto a participação de novas composições na soma total de apresentações nunca foi tão pequena. </a:t>
            </a:r>
          </a:p>
        </p:txBody>
      </p:sp>
    </p:spTree>
    <p:extLst>
      <p:ext uri="{BB962C8B-B14F-4D97-AF65-F5344CB8AC3E}">
        <p14:creationId xmlns:p14="http://schemas.microsoft.com/office/powerpoint/2010/main" val="2926753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A musicologia está lançando seus holofotes em todas as direções; manuscritos de todos os séculos estão sendo colecionados, editados, publicados, canções folclóricas estão sendo colhidas em todos os lugares, instrumentos de todo o mundo - em resumo, estamos testemunhando o renascimento da herança musical de todos os homens. É dado como certo que todas as descobertas possíveis serão publicadas, que mesmo cartas particulares e informações sobre detalhes íntimos serão disponibilizadas ao mundo em geral. Antigamente, pouco se sabia sobre o passado e o que era privado permanecia privado; mas ao longo da frente cada vez mais ampla da pesquisa, especialmente na literatura biográfica, dentro e fora do domínio da ciência, os véus estão sendo levantados e todos os detalhes de nossa herança são colocados diante dos olhos do mundo. Na época de </a:t>
            </a:r>
            <a:r>
              <a:rPr lang="pt-BR" dirty="0" err="1"/>
              <a:t>Josquin</a:t>
            </a:r>
            <a:r>
              <a:rPr lang="pt-BR" dirty="0"/>
              <a:t>, a mesma de Bach, o conhecimento da história da música era pequeno como uma montanha em comparação aos enormes montes de informações contidas hoje em uma única enciclopédia de música como o grande alemão </a:t>
            </a:r>
            <a:r>
              <a:rPr lang="pt-BR" i="1" dirty="0"/>
              <a:t>Die </a:t>
            </a:r>
            <a:r>
              <a:rPr lang="pt-BR" i="1" dirty="0" err="1"/>
              <a:t>Musik</a:t>
            </a:r>
            <a:r>
              <a:rPr lang="pt-BR" i="1" dirty="0"/>
              <a:t> </a:t>
            </a:r>
            <a:r>
              <a:rPr lang="pt-BR" dirty="0"/>
              <a:t>em </a:t>
            </a:r>
            <a:r>
              <a:rPr lang="pt-BR" i="1" dirty="0" err="1"/>
              <a:t>Geschichte</a:t>
            </a:r>
            <a:r>
              <a:rPr lang="pt-BR" i="1" dirty="0"/>
              <a:t> </a:t>
            </a:r>
            <a:r>
              <a:rPr lang="pt-BR" i="1" dirty="0" err="1"/>
              <a:t>und</a:t>
            </a:r>
            <a:r>
              <a:rPr lang="pt-BR" i="1" dirty="0"/>
              <a:t> </a:t>
            </a:r>
            <a:r>
              <a:rPr lang="pt-BR" i="1" dirty="0" err="1"/>
              <a:t>Gegenwart</a:t>
            </a:r>
            <a:r>
              <a:rPr lang="pt-BR" dirty="0"/>
              <a:t>. </a:t>
            </a:r>
          </a:p>
        </p:txBody>
      </p:sp>
    </p:spTree>
    <p:extLst>
      <p:ext uri="{BB962C8B-B14F-4D97-AF65-F5344CB8AC3E}">
        <p14:creationId xmlns:p14="http://schemas.microsoft.com/office/powerpoint/2010/main" val="32991728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Não apenas pelas vicissitudes das mudanças de preferências, mas também no puro processo de vasculhar todos os campos em busca de material a ser colecionado, tendo sido ressuscitados antigos mestres como </a:t>
            </a:r>
            <a:r>
              <a:rPr lang="pt-BR" dirty="0" err="1"/>
              <a:t>Lechner</a:t>
            </a:r>
            <a:r>
              <a:rPr lang="pt-BR" dirty="0"/>
              <a:t>, </a:t>
            </a:r>
            <a:r>
              <a:rPr lang="pt-BR" dirty="0" err="1"/>
              <a:t>Guillaume</a:t>
            </a:r>
            <a:r>
              <a:rPr lang="pt-BR" dirty="0"/>
              <a:t> de </a:t>
            </a:r>
            <a:r>
              <a:rPr lang="pt-BR" dirty="0" err="1"/>
              <a:t>Machaut</a:t>
            </a:r>
            <a:r>
              <a:rPr lang="pt-BR" dirty="0"/>
              <a:t> e </a:t>
            </a:r>
            <a:r>
              <a:rPr lang="pt-BR" dirty="0" err="1"/>
              <a:t>Perotin</a:t>
            </a:r>
            <a:r>
              <a:rPr lang="pt-BR" dirty="0"/>
              <a:t>. Quanto aos mestres posteriores, ramos especiais da pesquisa musicológica (pesquisa de Bach, pesquisa de Mozart etc.) concentram-se em estabelecer o texto original, o estilo correto, o verdadeiro aspecto. Inúmeros especialistas encontram seu trabalho na vida estudando e tocando música antiga; de fato, a maior parte do material coletado por etnólogos e folcloristas é "música antiga". Compositores como </a:t>
            </a:r>
            <a:r>
              <a:rPr lang="pt-BR" dirty="0" err="1"/>
              <a:t>Bartok</a:t>
            </a:r>
            <a:r>
              <a:rPr lang="pt-BR" dirty="0"/>
              <a:t> e </a:t>
            </a:r>
            <a:r>
              <a:rPr lang="pt-BR" dirty="0" err="1"/>
              <a:t>Janácek</a:t>
            </a:r>
            <a:r>
              <a:rPr lang="pt-BR" dirty="0"/>
              <a:t> são ao mesmo tempo exploradores a serviço do conhecimento histórico. </a:t>
            </a:r>
          </a:p>
        </p:txBody>
      </p:sp>
    </p:spTree>
    <p:extLst>
      <p:ext uri="{BB962C8B-B14F-4D97-AF65-F5344CB8AC3E}">
        <p14:creationId xmlns:p14="http://schemas.microsoft.com/office/powerpoint/2010/main" val="3695555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A respeito da difusão progressiva da música antiga no mundo, Adalbert </a:t>
            </a:r>
            <a:r>
              <a:rPr lang="pt-BR" dirty="0" err="1"/>
              <a:t>Kutz</a:t>
            </a:r>
            <a:r>
              <a:rPr lang="pt-BR" dirty="0"/>
              <a:t> declarou há vinte anos: "Os grandes mestres são conhecidos onde quer que a civilização técnica se estabeleça em um nexo metropolitano. Os meninos negros </a:t>
            </a:r>
            <a:r>
              <a:rPr lang="pt-BR" dirty="0" smtClean="0"/>
              <a:t>das escolas </a:t>
            </a:r>
            <a:r>
              <a:rPr lang="pt-BR" dirty="0"/>
              <a:t>sul-africanas cantam madrigais ingleses antigos. O renascimento do cravo, não o com trinta anos, está chegando ao Cairo, Batávia, Cingapura, Xangai ou Tóquio". Ainda é difícil estender o repertório sacro, a ópera e na sala de concertos, mas o rádio e os discos oferecem possibilidades quase ilimitadas de ouvir música de todos os períodos iniciais, trazendo-o à vida pela segunda vez. Uma nova seção desse "museu mundial", que consiste em milhares de museus e arquivos públicos, bibliotecas e </a:t>
            </a:r>
            <a:r>
              <a:rPr lang="pt-BR" dirty="0" err="1"/>
              <a:t>fonotecas</a:t>
            </a:r>
            <a:r>
              <a:rPr lang="pt-BR" dirty="0"/>
              <a:t> de todos os países, está sendo construída a partir de um estoque crescente de gravações: a herança musical da humanidade em reprodução autêntica ou quase tão que possível. Que todas as gravações de música séria devem ser depositadas em uma biblioteca central de gravações é um dado adquirido; de fato, há alguma discussão sobre se ela não deve incluir também toda música leve e popular. </a:t>
            </a:r>
          </a:p>
        </p:txBody>
      </p:sp>
    </p:spTree>
    <p:extLst>
      <p:ext uri="{BB962C8B-B14F-4D97-AF65-F5344CB8AC3E}">
        <p14:creationId xmlns:p14="http://schemas.microsoft.com/office/powerpoint/2010/main" val="13255661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Paralelamente a essa extensão no mundo do passado histórico, avança-se na reprodução consciente, e isso é servido pelo estudo da história da performance e pela cópia de instrumentos antigos. Em movimentos como o renascimento do órgão, outras ideias e motivos participam, de fato, mas o objetivo básico é despertar toda a música anterior para novas formas de existência, formas que se estendem de uma vida no papel em uma biblioteca ou no alojamento sombrio de um museu musical para mostrar altos níveis de compreensão e desempenho revividos. </a:t>
            </a:r>
          </a:p>
        </p:txBody>
      </p:sp>
    </p:spTree>
    <p:extLst>
      <p:ext uri="{BB962C8B-B14F-4D97-AF65-F5344CB8AC3E}">
        <p14:creationId xmlns:p14="http://schemas.microsoft.com/office/powerpoint/2010/main" val="21221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história do novo movimento na música não vai mais "tolerar qualquer justaposição significativa de opostos", diz T. W. Adorno. </a:t>
            </a:r>
            <a:endParaRPr lang="pt-BR" dirty="0" smtClean="0"/>
          </a:p>
          <a:p>
            <a:r>
              <a:rPr lang="pt-BR" dirty="0" smtClean="0"/>
              <a:t>Os </a:t>
            </a:r>
            <a:r>
              <a:rPr lang="pt-BR" dirty="0"/>
              <a:t>representantes da música serial e serial-eletrônica veem essa música não como uma tendência entre outras, mas como a única tendência correspondente ao estágio atual de composição e ao estado da sociedade em processo ou esperado; após o "fim da música nova de ontem", será a única música que conta. </a:t>
            </a:r>
          </a:p>
        </p:txBody>
      </p:sp>
    </p:spTree>
    <p:extLst>
      <p:ext uri="{BB962C8B-B14F-4D97-AF65-F5344CB8AC3E}">
        <p14:creationId xmlns:p14="http://schemas.microsoft.com/office/powerpoint/2010/main" val="30523695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Os compositores também, trabalhando em associação com musicólogos e artistas performers, estão tomando posse desse patrimônio histórico. Por mais que suas tendências, neoclássicas ou arcaicas, se desviem uma da outra, elas ainda têm muito em comum que distingue sua atitude em relação à história e a de compositores anteriores. Compare Stravinsky, </a:t>
            </a:r>
            <a:r>
              <a:rPr lang="pt-BR" dirty="0" err="1"/>
              <a:t>Hindemith</a:t>
            </a:r>
            <a:r>
              <a:rPr lang="pt-BR" dirty="0"/>
              <a:t>, </a:t>
            </a:r>
            <a:r>
              <a:rPr lang="pt-BR" dirty="0" err="1"/>
              <a:t>Bartok</a:t>
            </a:r>
            <a:r>
              <a:rPr lang="pt-BR" dirty="0"/>
              <a:t> com Bach, Mozart, </a:t>
            </a:r>
            <a:r>
              <a:rPr lang="pt-BR" dirty="0" err="1"/>
              <a:t>Ockeghem</a:t>
            </a:r>
            <a:r>
              <a:rPr lang="pt-BR" dirty="0"/>
              <a:t> em sua relação com a música que eles herdaram. Quantos trabalhos de épocas recentes e passadas o compositor de hoje conhece, entre partituras e performances, e quanto sua consciência histórica se desenvolveu através da contemplação das distinções entre esses períodos! </a:t>
            </a:r>
          </a:p>
        </p:txBody>
      </p:sp>
    </p:spTree>
    <p:extLst>
      <p:ext uri="{BB962C8B-B14F-4D97-AF65-F5344CB8AC3E}">
        <p14:creationId xmlns:p14="http://schemas.microsoft.com/office/powerpoint/2010/main" val="142897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Além disso, ao se ligarem a vários momentos e estilos históricos, os compositores se complementam, assim como os especialistas assumem aspectos diferentes de um problema comum e, assim, cooperam em uma tarefa histórica abrangente. Pois, se olharmos para os estilos passados até então, fica aparente que o que eles estão utilizando e revivificando em sua própria composição é a soma total ou nossa herança musical. </a:t>
            </a:r>
          </a:p>
        </p:txBody>
      </p:sp>
    </p:spTree>
    <p:extLst>
      <p:ext uri="{BB962C8B-B14F-4D97-AF65-F5344CB8AC3E}">
        <p14:creationId xmlns:p14="http://schemas.microsoft.com/office/powerpoint/2010/main" val="4050578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Isso inclui, em primeiro lugar, praticamente todos os estilos de música ocidental em todos os períodos, desde o classicismo do final do século 18, passando pelas fases do barroco e do renascimento, até a idade média: como testemunha a </a:t>
            </a:r>
            <a:r>
              <a:rPr lang="pt-BR" i="1" dirty="0"/>
              <a:t>Sinfonia Clássica </a:t>
            </a:r>
            <a:r>
              <a:rPr lang="pt-BR" dirty="0"/>
              <a:t>de </a:t>
            </a:r>
            <a:r>
              <a:rPr lang="pt-BR" dirty="0" err="1"/>
              <a:t>Prokofiev</a:t>
            </a:r>
            <a:r>
              <a:rPr lang="pt-BR" dirty="0"/>
              <a:t>, por exemplo, de Stravinsky, </a:t>
            </a:r>
            <a:r>
              <a:rPr lang="pt-BR" i="1" dirty="0" err="1"/>
              <a:t>Pulcinella</a:t>
            </a:r>
            <a:r>
              <a:rPr lang="pt-BR" i="1" dirty="0"/>
              <a:t> </a:t>
            </a:r>
            <a:r>
              <a:rPr lang="pt-BR" dirty="0"/>
              <a:t>e </a:t>
            </a:r>
            <a:r>
              <a:rPr lang="pt-BR" i="1" dirty="0" err="1"/>
              <a:t>Apollon</a:t>
            </a:r>
            <a:r>
              <a:rPr lang="pt-BR" i="1" dirty="0"/>
              <a:t> </a:t>
            </a:r>
            <a:r>
              <a:rPr lang="pt-BR" i="1" dirty="0" err="1"/>
              <a:t>Musagète</a:t>
            </a:r>
            <a:r>
              <a:rPr lang="pt-BR" dirty="0"/>
              <a:t>, e suas contribuições para a música sacra; também trabalha com </a:t>
            </a:r>
            <a:r>
              <a:rPr lang="pt-BR" dirty="0" err="1"/>
              <a:t>Malipiero</a:t>
            </a:r>
            <a:r>
              <a:rPr lang="pt-BR" dirty="0"/>
              <a:t>, </a:t>
            </a:r>
            <a:r>
              <a:rPr lang="pt-BR" dirty="0" err="1"/>
              <a:t>Pizzeti</a:t>
            </a:r>
            <a:r>
              <a:rPr lang="pt-BR" dirty="0"/>
              <a:t>, </a:t>
            </a:r>
            <a:r>
              <a:rPr lang="pt-BR" dirty="0" err="1"/>
              <a:t>Hindemith</a:t>
            </a:r>
            <a:r>
              <a:rPr lang="pt-BR" dirty="0"/>
              <a:t>, </a:t>
            </a:r>
            <a:r>
              <a:rPr lang="pt-BR" dirty="0" err="1"/>
              <a:t>Distler</a:t>
            </a:r>
            <a:r>
              <a:rPr lang="pt-BR" dirty="0"/>
              <a:t>, </a:t>
            </a:r>
            <a:r>
              <a:rPr lang="pt-BR" dirty="0" err="1"/>
              <a:t>Kaminski</a:t>
            </a:r>
            <a:r>
              <a:rPr lang="pt-BR" dirty="0"/>
              <a:t>, </a:t>
            </a:r>
            <a:r>
              <a:rPr lang="pt-BR" dirty="0" err="1"/>
              <a:t>Pepping</a:t>
            </a:r>
            <a:r>
              <a:rPr lang="pt-BR" dirty="0"/>
              <a:t>, </a:t>
            </a:r>
            <a:r>
              <a:rPr lang="pt-BR" dirty="0" err="1"/>
              <a:t>Orff</a:t>
            </a:r>
            <a:r>
              <a:rPr lang="pt-BR" dirty="0"/>
              <a:t> e outros. </a:t>
            </a:r>
          </a:p>
        </p:txBody>
      </p:sp>
    </p:spTree>
    <p:extLst>
      <p:ext uri="{BB962C8B-B14F-4D97-AF65-F5344CB8AC3E}">
        <p14:creationId xmlns:p14="http://schemas.microsoft.com/office/powerpoint/2010/main" val="2193602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Em segundo lugar, existem os estilos nacionais, do país do compositor e de outros países, a Europa Ocidental e aqueles cujas tradições ainda são principalmente orais. "Somente em nossa música folclórica", diz </a:t>
            </a:r>
            <a:r>
              <a:rPr lang="pt-BR" dirty="0" err="1"/>
              <a:t>Kodaly</a:t>
            </a:r>
            <a:r>
              <a:rPr lang="pt-BR" dirty="0"/>
              <a:t> sobre a Hungria, possuímos "a continuidade orgânica de nossa herança nacional". E o mesmo se aplica à parte da música folclórica em heranças nacionais em músicas populares, artísticas e de cultos fora da Europa. </a:t>
            </a:r>
          </a:p>
        </p:txBody>
      </p:sp>
    </p:spTree>
    <p:extLst>
      <p:ext uri="{BB962C8B-B14F-4D97-AF65-F5344CB8AC3E}">
        <p14:creationId xmlns:p14="http://schemas.microsoft.com/office/powerpoint/2010/main" val="1648729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Terceiro, há o cultivo deliberado do arcaico. Com a falta de tradição escrita da Antiguidade, é verdade que a música se encontra em uma posição diferente da poesia ou das artes plásticas. Ao mesmo tempo, como no exotismo, os modelos realistas foram substituídos por conceitos imaginários quando sujeitos da Antiguidade - como Édipo ou Salomé - foram evocados na música: a rigidez sobre-humana na declamação e no ritmo era mais um arcaísmo imaginado do que o próprio estilo arcaico. Novamente, fórmulas arcaicas e elementos familiares da música cult cristã, são usados para representar a Antiguidade; por exemplo, formulários recitativos contra um pano de fundo de sons primitivos, ainda não propriamente musicais, na </a:t>
            </a:r>
            <a:r>
              <a:rPr lang="pt-BR" i="1" dirty="0"/>
              <a:t>Antígona </a:t>
            </a:r>
            <a:r>
              <a:rPr lang="pt-BR" dirty="0"/>
              <a:t>de </a:t>
            </a:r>
            <a:r>
              <a:rPr lang="pt-BR" dirty="0" err="1"/>
              <a:t>Orff</a:t>
            </a:r>
            <a:r>
              <a:rPr lang="pt-BR" dirty="0"/>
              <a:t>. Além disso, elementos emprestados de povos orientais e primitivos têm em sua maioria características arcaicas. Assim, os ritmos assimétricos "búlgaros" de </a:t>
            </a:r>
            <a:r>
              <a:rPr lang="pt-BR" dirty="0" err="1"/>
              <a:t>Bartok</a:t>
            </a:r>
            <a:r>
              <a:rPr lang="pt-BR" dirty="0"/>
              <a:t> indicam, além do desenho da música camponesa, o renascimento dos tipos rítmicos evoluídos na Segunda Era. </a:t>
            </a:r>
          </a:p>
        </p:txBody>
      </p:sp>
    </p:spTree>
    <p:extLst>
      <p:ext uri="{BB962C8B-B14F-4D97-AF65-F5344CB8AC3E}">
        <p14:creationId xmlns:p14="http://schemas.microsoft.com/office/powerpoint/2010/main" val="31588395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Debussy e outros estavam voltando à Antiguidade e aos tempos pré-históricos, quando reviviam formas elementares de polifonia, </a:t>
            </a:r>
            <a:r>
              <a:rPr lang="pt-BR" dirty="0" err="1"/>
              <a:t>pentatonicismo</a:t>
            </a:r>
            <a:r>
              <a:rPr lang="pt-BR" dirty="0"/>
              <a:t> e </a:t>
            </a:r>
            <a:r>
              <a:rPr lang="pt-BR" dirty="0" err="1"/>
              <a:t>retratonicismo</a:t>
            </a:r>
            <a:r>
              <a:rPr lang="pt-BR" dirty="0"/>
              <a:t>. Ao vestir esses arcaísmos em novas formas criativas e combiná-los com versões imaginárias de música "ética e </a:t>
            </a:r>
            <a:r>
              <a:rPr lang="pt-BR" dirty="0" err="1"/>
              <a:t>orgiastica</a:t>
            </a:r>
            <a:r>
              <a:rPr lang="pt-BR" dirty="0"/>
              <a:t>", "mágica e </a:t>
            </a:r>
            <a:r>
              <a:rPr lang="pt-BR" dirty="0" err="1"/>
              <a:t>barbarie</a:t>
            </a:r>
            <a:r>
              <a:rPr lang="pt-BR" dirty="0"/>
              <a:t>", materiais pré-históricos foram representados - por exemplo, por Stravinsky em seu </a:t>
            </a:r>
            <a:r>
              <a:rPr lang="pt-BR" i="1" dirty="0" err="1"/>
              <a:t>Sacre</a:t>
            </a:r>
            <a:r>
              <a:rPr lang="pt-BR" i="1" dirty="0"/>
              <a:t> </a:t>
            </a:r>
            <a:r>
              <a:rPr lang="pt-BR" i="1" dirty="0" err="1"/>
              <a:t>du</a:t>
            </a:r>
            <a:r>
              <a:rPr lang="pt-BR" i="1" dirty="0"/>
              <a:t> </a:t>
            </a:r>
            <a:r>
              <a:rPr lang="pt-BR" i="1" dirty="0" err="1"/>
              <a:t>Printemps</a:t>
            </a:r>
            <a:r>
              <a:rPr lang="pt-BR" i="1" dirty="0"/>
              <a:t> </a:t>
            </a:r>
            <a:r>
              <a:rPr lang="pt-BR" dirty="0"/>
              <a:t>ou </a:t>
            </a:r>
            <a:r>
              <a:rPr lang="pt-BR" dirty="0" err="1"/>
              <a:t>Prokofiev</a:t>
            </a:r>
            <a:r>
              <a:rPr lang="pt-BR" dirty="0"/>
              <a:t> em sua </a:t>
            </a:r>
            <a:r>
              <a:rPr lang="pt-BR" i="1" dirty="0" err="1"/>
              <a:t>Scythian</a:t>
            </a:r>
            <a:r>
              <a:rPr lang="pt-BR" i="1" dirty="0"/>
              <a:t> </a:t>
            </a:r>
            <a:r>
              <a:rPr lang="pt-BR" i="1" dirty="0" err="1"/>
              <a:t>Suite</a:t>
            </a:r>
            <a:r>
              <a:rPr lang="pt-BR" dirty="0"/>
              <a:t>. </a:t>
            </a:r>
          </a:p>
        </p:txBody>
      </p:sp>
    </p:spTree>
    <p:extLst>
      <p:ext uri="{BB962C8B-B14F-4D97-AF65-F5344CB8AC3E}">
        <p14:creationId xmlns:p14="http://schemas.microsoft.com/office/powerpoint/2010/main" val="16309453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O objetivo dos seguidores autoconfiantes de tais avivamentos era preencher um estilo antigo em particular com nova vida e levá-lo adiante de maneira criativa. Mas a acumulação de estilos ressuscitados beira o sincretismo e o ecletismo. A questão das tendências não é uma especialidade passageira de alguns líderes que optam por se esconder do passado, mas pertencem aos tipos duráveis da nova Era. </a:t>
            </a:r>
            <a:r>
              <a:rPr lang="pt-BR" dirty="0" err="1"/>
              <a:t>Mesmann</a:t>
            </a:r>
            <a:r>
              <a:rPr lang="pt-BR" dirty="0"/>
              <a:t> aponta a "incorporação eclética de toda a história, incluindo o século 19", por Stravinsky e </a:t>
            </a:r>
            <a:r>
              <a:rPr lang="pt-BR" dirty="0" err="1"/>
              <a:t>Hindemith</a:t>
            </a:r>
            <a:r>
              <a:rPr lang="pt-BR" dirty="0"/>
              <a:t>. Várias obras de </a:t>
            </a:r>
            <a:r>
              <a:rPr lang="pt-BR" dirty="0" err="1"/>
              <a:t>Messiaen</a:t>
            </a:r>
            <a:r>
              <a:rPr lang="pt-BR" dirty="0"/>
              <a:t>, em cuja síntese musical de muitas épocas e povos a ideia de catolicidade pode muito bem desempenhar um papel, são mais abrangentes nesse sentido. América e Rússia produziram música eclética dos mais variados tipos. </a:t>
            </a:r>
          </a:p>
        </p:txBody>
      </p:sp>
    </p:spTree>
    <p:extLst>
      <p:ext uri="{BB962C8B-B14F-4D97-AF65-F5344CB8AC3E}">
        <p14:creationId xmlns:p14="http://schemas.microsoft.com/office/powerpoint/2010/main" val="39301007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r>
              <a:rPr lang="pt-BR" dirty="0"/>
              <a:t>A ópera é particularmente adequada à exploração de uma multiplicidade de estilos, como Thomas Mann no romance ou Bert Brecht no drama justapõem vários estilos linguísticos da Bíblia até os dias atuais. Esse tipo de combinação pertence, como a paródia e a transformação, entre as formas mais produtivas de lidar com estilos históricos. Também na retenção ou remodelação de formas mais antigas, como rondo, </a:t>
            </a:r>
            <a:r>
              <a:rPr lang="pt-BR" dirty="0" err="1"/>
              <a:t>ostinato</a:t>
            </a:r>
            <a:r>
              <a:rPr lang="pt-BR" dirty="0"/>
              <a:t>, cânone, as transformações relativamente frutíferas e os significados alterados devem ser distinguidos da imitação </a:t>
            </a:r>
            <a:r>
              <a:rPr lang="pt-BR" dirty="0" err="1"/>
              <a:t>epigônica</a:t>
            </a:r>
            <a:r>
              <a:rPr lang="pt-BR" dirty="0"/>
              <a:t>. A maneira soberana e multifacetada de Stravinsky de manipular todos os tipos de música é particularmente comparável ao uso da paródia por Thomas Mann, que com algum exagero disse não ter um estilo pessoal próprio, mas simplesmente uma maneira sublime de lidar com os maneirismos da fala de outras pessoas e períodos. Não apenas o que Thomas Mann chamou de "paródia malandra" é notável, mas também a produtividade secundária, como se poderia dizer, que tem como base uma agregação de estilos históricos, da mesma forma que os cenários </a:t>
            </a:r>
            <a:r>
              <a:rPr lang="pt-BR" dirty="0" err="1"/>
              <a:t>cantus-firmus</a:t>
            </a:r>
            <a:r>
              <a:rPr lang="pt-BR" dirty="0"/>
              <a:t> uma vez levaram todo o corpus da melodia gregoriana. Mesmo que em outras formas e em outros significados, o </a:t>
            </a:r>
            <a:r>
              <a:rPr lang="pt-BR" i="1" dirty="0" err="1"/>
              <a:t>cantus</a:t>
            </a:r>
            <a:r>
              <a:rPr lang="pt-BR" i="1" dirty="0"/>
              <a:t> </a:t>
            </a:r>
            <a:r>
              <a:rPr lang="pt-BR" dirty="0"/>
              <a:t>ou </a:t>
            </a:r>
            <a:r>
              <a:rPr lang="pt-BR" i="1" dirty="0" err="1"/>
              <a:t>stilus</a:t>
            </a:r>
            <a:r>
              <a:rPr lang="pt-BR" i="1" dirty="0"/>
              <a:t> </a:t>
            </a:r>
            <a:r>
              <a:rPr lang="pt-BR" i="1" dirty="0" err="1"/>
              <a:t>prius</a:t>
            </a:r>
            <a:r>
              <a:rPr lang="pt-BR" i="1" dirty="0"/>
              <a:t> </a:t>
            </a:r>
            <a:r>
              <a:rPr lang="pt-BR" i="1" dirty="0" err="1"/>
              <a:t>factus</a:t>
            </a:r>
            <a:r>
              <a:rPr lang="pt-BR" i="1" dirty="0"/>
              <a:t> </a:t>
            </a:r>
            <a:r>
              <a:rPr lang="pt-BR" dirty="0"/>
              <a:t>ganhou nova importância na nova era. </a:t>
            </a:r>
          </a:p>
        </p:txBody>
      </p:sp>
    </p:spTree>
    <p:extLst>
      <p:ext uri="{BB962C8B-B14F-4D97-AF65-F5344CB8AC3E}">
        <p14:creationId xmlns:p14="http://schemas.microsoft.com/office/powerpoint/2010/main" val="30030155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Embora permaneça a possibilidade de trazer novamente à vida essa ou aquela música do passado, a série de primeiros </a:t>
            </a:r>
            <a:r>
              <a:rPr lang="pt-BR" dirty="0" err="1"/>
              <a:t>reavivamentos</a:t>
            </a:r>
            <a:r>
              <a:rPr lang="pt-BR" dirty="0"/>
              <a:t> à maneira dos renascimentos de </a:t>
            </a:r>
            <a:r>
              <a:rPr lang="pt-BR" dirty="0" err="1"/>
              <a:t>Palestrina</a:t>
            </a:r>
            <a:r>
              <a:rPr lang="pt-BR" dirty="0"/>
              <a:t> e </a:t>
            </a:r>
            <a:r>
              <a:rPr lang="pt-BR" dirty="0" err="1"/>
              <a:t>Schütz</a:t>
            </a:r>
            <a:r>
              <a:rPr lang="pt-BR" dirty="0"/>
              <a:t> pode estar essencialmente concluída. O tempo de grandes descobertas de tipos de música até então desconhecidos também está chegando ao fim, assim como o período de descoberta geográfica de novas terras terminou; hoje não existem muitos espaços em branco no mapa. </a:t>
            </a:r>
          </a:p>
        </p:txBody>
      </p:sp>
    </p:spTree>
    <p:extLst>
      <p:ext uri="{BB962C8B-B14F-4D97-AF65-F5344CB8AC3E}">
        <p14:creationId xmlns:p14="http://schemas.microsoft.com/office/powerpoint/2010/main" val="2228032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Nesta situação alterada, parece haver a possibilidade de abraçar o passado como um todo. Se não individualmente, coletivamente, historiadores, intérpretes e fabricantes de discos, assim como compositores, estão se aproximando do objetivo de uma universalidade histórica, na medida em que isso seja humanamente possível. No mesmo instante, essa possibilidade se abriu pela primeira vez na história do mundo, no entanto, surgiu, e com mais urgência do que nunca, o desafio totalmente oposto de romper completamente com o passado. </a:t>
            </a:r>
          </a:p>
        </p:txBody>
      </p:sp>
    </p:spTree>
    <p:extLst>
      <p:ext uri="{BB962C8B-B14F-4D97-AF65-F5344CB8AC3E}">
        <p14:creationId xmlns:p14="http://schemas.microsoft.com/office/powerpoint/2010/main" val="34404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Esse estreitamento, no entanto, não se encaixa na extraordinária multiplicidade de gostos </a:t>
            </a:r>
            <a:r>
              <a:rPr lang="pt-BR" dirty="0" smtClean="0"/>
              <a:t>musicais. </a:t>
            </a:r>
          </a:p>
          <a:p>
            <a:r>
              <a:rPr lang="pt-BR" dirty="0" smtClean="0"/>
              <a:t>Uma </a:t>
            </a:r>
            <a:r>
              <a:rPr lang="pt-BR" dirty="0"/>
              <a:t>olhada nos programas de rádio mostra que os tipos mais heterogêneos de </a:t>
            </a:r>
            <a:r>
              <a:rPr lang="pt-BR" dirty="0" smtClean="0"/>
              <a:t>músicas </a:t>
            </a:r>
            <a:r>
              <a:rPr lang="pt-BR" dirty="0"/>
              <a:t>antigas e mais antigas ainda, estrangeiras e ainda mais estrangeiras, novas e mais recentes estão vivendo lado a lado. </a:t>
            </a:r>
            <a:endParaRPr lang="pt-BR" dirty="0" smtClean="0"/>
          </a:p>
          <a:p>
            <a:r>
              <a:rPr lang="pt-BR" dirty="0" smtClean="0"/>
              <a:t>Estilos </a:t>
            </a:r>
            <a:r>
              <a:rPr lang="pt-BR" dirty="0"/>
              <a:t>e pontos de vista diferentes se hostilizam no mundo livre, disputando o Oriente e o Ocidente, e até os desenvolvimentos na Ásia e na África pertencem ao presente e ao futuro da música. </a:t>
            </a:r>
          </a:p>
        </p:txBody>
      </p:sp>
    </p:spTree>
    <p:extLst>
      <p:ext uri="{BB962C8B-B14F-4D97-AF65-F5344CB8AC3E}">
        <p14:creationId xmlns:p14="http://schemas.microsoft.com/office/powerpoint/2010/main" val="22221927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a:t>Hoje, os </a:t>
            </a:r>
            <a:r>
              <a:rPr lang="pt-BR" dirty="0" err="1"/>
              <a:t>anti-conservadores</a:t>
            </a:r>
            <a:r>
              <a:rPr lang="pt-BR" dirty="0"/>
              <a:t> declaram obsoletos tudo o que é velho, pelo menos na medida em que possa se tornar um ingrediente da nova criação. Indo além das críticas à "fidelidade histórica" como norma e ao desprezo dos músicos de mente estreita pela atividade do historiador da música, eles proíbem todos os apegos ao passado como deserção da causa vanguardista. Enquanto em todo mestre anterior - um </a:t>
            </a:r>
            <a:r>
              <a:rPr lang="pt-BR" dirty="0" err="1"/>
              <a:t>Josquin</a:t>
            </a:r>
            <a:r>
              <a:rPr lang="pt-BR" dirty="0"/>
              <a:t>, um Bach, um Beethoven - os traços conservadores eram entrelaçados com elementos progressivos e com elementos atemporais ou </a:t>
            </a:r>
            <a:r>
              <a:rPr lang="pt-BR" dirty="0" err="1"/>
              <a:t>trans-históricos</a:t>
            </a:r>
            <a:r>
              <a:rPr lang="pt-BR" dirty="0"/>
              <a:t>, hoje o elemento progressivo é escolhido e elevado à única importância no todo e a composição deve excluir o passado. </a:t>
            </a:r>
          </a:p>
        </p:txBody>
      </p:sp>
    </p:spTree>
    <p:extLst>
      <p:ext uri="{BB962C8B-B14F-4D97-AF65-F5344CB8AC3E}">
        <p14:creationId xmlns:p14="http://schemas.microsoft.com/office/powerpoint/2010/main" val="33099166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Os slogans e as ideias-modelo dos partidos progressistas desde as "selvas da Alemanha", o movimento da "Alemanha Jovem" por volta de 1830, são levados adiante e, como no futurismo, radicalizados. A história é uma série de revoluções, sempre novas 'conquistas até agora', 'quebra de formas'. O 'cânone do que é proibido', segundo Adorno, “hoje já exclui os recursos da tonalidade, isto é, os de toda a música tradicional. Não apenas que esses sons seriam antiquados e prematuros. Eles são falsos... o estágio mais avançado em que os procedimentos técnicos chegaram coloca problemas sobre os quais as harmonias tradicionais aparecem como clichês impotentes". Essa herança em si exige que não a ressuscitemos. </a:t>
            </a:r>
          </a:p>
        </p:txBody>
      </p:sp>
    </p:spTree>
    <p:extLst>
      <p:ext uri="{BB962C8B-B14F-4D97-AF65-F5344CB8AC3E}">
        <p14:creationId xmlns:p14="http://schemas.microsoft.com/office/powerpoint/2010/main" val="14053952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Segundo </a:t>
            </a:r>
            <a:r>
              <a:rPr lang="pt-BR" dirty="0" err="1"/>
              <a:t>Stuckenshmidt</a:t>
            </a:r>
            <a:r>
              <a:rPr lang="pt-BR" dirty="0"/>
              <a:t>, a nova situação coloca o artista "sem possibilidade de escapar diante da obrigação de dizer o que nunca foi dito. É sua maldição e suas grandes bênçãos que ele não encontre mais mitos à mão. Somente sua própria imaginação pode trazer o nascimento funcional que, no sentido de Heisenberg, confronta o homem consigo mesmo. Hoje, esse é um significado profundo do antigo conceito teológico de criação a partir do vazio, </a:t>
            </a:r>
            <a:r>
              <a:rPr lang="pt-BR" i="1" dirty="0" err="1"/>
              <a:t>creatio</a:t>
            </a:r>
            <a:r>
              <a:rPr lang="pt-BR" i="1" dirty="0"/>
              <a:t> </a:t>
            </a:r>
            <a:r>
              <a:rPr lang="pt-BR" i="1" dirty="0" err="1"/>
              <a:t>ex</a:t>
            </a:r>
            <a:r>
              <a:rPr lang="pt-BR" i="1" dirty="0"/>
              <a:t> nihi1l</a:t>
            </a:r>
            <a:r>
              <a:rPr lang="pt-BR" dirty="0"/>
              <a:t>". </a:t>
            </a:r>
          </a:p>
        </p:txBody>
      </p:sp>
    </p:spTree>
    <p:extLst>
      <p:ext uri="{BB962C8B-B14F-4D97-AF65-F5344CB8AC3E}">
        <p14:creationId xmlns:p14="http://schemas.microsoft.com/office/powerpoint/2010/main" val="10436346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Como sempre foi o caso dos partidos progressistas anteriores, o de hoje também está provocando reações. Ferindo perigos óbvios ao invés de acreditar em promessas ideológicas, muitos músicos mergulham profundamente na herança ocidental. </a:t>
            </a:r>
            <a:r>
              <a:rPr lang="pt-BR" dirty="0" err="1"/>
              <a:t>Toscanini</a:t>
            </a:r>
            <a:r>
              <a:rPr lang="pt-BR" dirty="0"/>
              <a:t>, </a:t>
            </a:r>
            <a:r>
              <a:rPr lang="pt-BR" dirty="0" err="1"/>
              <a:t>Furtwängles</a:t>
            </a:r>
            <a:r>
              <a:rPr lang="pt-BR" dirty="0"/>
              <a:t>, </a:t>
            </a:r>
            <a:r>
              <a:rPr lang="pt-BR" dirty="0" err="1"/>
              <a:t>Hindemith</a:t>
            </a:r>
            <a:r>
              <a:rPr lang="pt-BR" dirty="0"/>
              <a:t> tornaram-se mais conservadores com a idade e voltaram aos grandes mestres e ao que lhes parecia eterno na música. Também o comunismo, por outro lado, seja por causa ou apesar de sua intenção política progressiva, se afastou do progresso artístico no sentido ocidental. Contudo, tais reações e regressões, por sua vez, repelem os esforços progressistas opostos e são exatamente o que realmente os provoca a se tornarem vanguardistas. "Quanto mais inevitavelmente o destino do epígono ameaça", diz Walter Jens, "mais alto é o clamor da alteridade. Quando todos os estilos são apresentados, o retardatário anseia por absurdos". </a:t>
            </a:r>
          </a:p>
        </p:txBody>
      </p:sp>
    </p:spTree>
    <p:extLst>
      <p:ext uri="{BB962C8B-B14F-4D97-AF65-F5344CB8AC3E}">
        <p14:creationId xmlns:p14="http://schemas.microsoft.com/office/powerpoint/2010/main" val="2512815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5 - Conquista de novo território; Expansão e contração em direção aos limites da música </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Para Paul </a:t>
            </a:r>
            <a:r>
              <a:rPr lang="pt-BR" dirty="0" err="1"/>
              <a:t>Hindemith</a:t>
            </a:r>
            <a:r>
              <a:rPr lang="pt-BR" dirty="0"/>
              <a:t>, uma vez parecia "como se o sol tivesse surgido sobre uma nova terra estranha, cintilante e radiante, na qual os músicos se lançavam como descobridores". Isso seria comparar o domínio da música com um país em que os compositores se apossavam cada vez mais, pois os europeus depois de Colombo ocuparam as duas Américas. Se alguém avalia as "investidas para um novo país", a "expansão dos meios de expressão", a "conquista do reino da tonalidade", como um progresso para algo cada vez melhor, ou de outra forma, a realidade do processo não é ser duvidoso. E, juntamente com a difusão da música em todas as dimensões - geográfica, sociológica e histórica-, esse processo continua, uma das expansões poderosas que inauguram a Quarta Era. </a:t>
            </a:r>
          </a:p>
        </p:txBody>
      </p:sp>
    </p:spTree>
    <p:extLst>
      <p:ext uri="{BB962C8B-B14F-4D97-AF65-F5344CB8AC3E}">
        <p14:creationId xmlns:p14="http://schemas.microsoft.com/office/powerpoint/2010/main" val="16320936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a:t>Os desenvolvimentos na música ocidental atingiram, em alguns aspectos, seus limites - por exemplo, como na modulação de uma tonalidade para outra. Além do estágio alcançado por Richard Strauss, Mahler, Max Reger, novas músicas abriram novos territórios em rápidos avanços. Despertada pelo estudo da música extra europeia e da música folclórica arcaica, ela se libertou do controle supremo de maior e menor, dominou os mais variados modos </a:t>
            </a:r>
            <a:r>
              <a:rPr lang="pt-BR" dirty="0" err="1"/>
              <a:t>pentatônicos</a:t>
            </a:r>
            <a:r>
              <a:rPr lang="pt-BR" dirty="0"/>
              <a:t> e </a:t>
            </a:r>
            <a:r>
              <a:rPr lang="pt-BR" dirty="0" err="1"/>
              <a:t>heptatônicos</a:t>
            </a:r>
            <a:r>
              <a:rPr lang="pt-BR" dirty="0"/>
              <a:t> e passou a revelar "tonalidades anônimas", a escala de tons completos, escalas cromáticas, estruturas atonais e dodecafônicas. Da mesma forma, ultrapassou todos os ritmos tradicionais, </a:t>
            </a:r>
            <a:r>
              <a:rPr lang="pt-BR" dirty="0" smtClean="0"/>
              <a:t>dominando </a:t>
            </a:r>
            <a:r>
              <a:rPr lang="pt-BR" dirty="0"/>
              <a:t>as mais diversas possibilidades de assimetria rítmica, diversificação lábil, motorização forçada, </a:t>
            </a:r>
            <a:r>
              <a:rPr lang="pt-BR" dirty="0" err="1"/>
              <a:t>sincopação</a:t>
            </a:r>
            <a:r>
              <a:rPr lang="pt-BR" dirty="0"/>
              <a:t>, empurrões e chutes. </a:t>
            </a:r>
          </a:p>
        </p:txBody>
      </p:sp>
    </p:spTree>
    <p:extLst>
      <p:ext uri="{BB962C8B-B14F-4D97-AF65-F5344CB8AC3E}">
        <p14:creationId xmlns:p14="http://schemas.microsoft.com/office/powerpoint/2010/main" val="42718931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Desde que Debussy desistiu da lógica da cadência harmônica, a independência das harmonias estacionárias ou flutuantes estabelecidas, acordes de sétima e de nona se moviam livremente por escalas e passagens de acordes, dissonâncias tratadas como valores em si que não precisavam de resolução. Toda combinação de acordes concebível era procurada e apreciada como um efeito por sua própria conta. O expressionismo ficou absorvido em regiões remotas da alma e da expressão; como a psicologia profunda, explorava fronteiras misteriosas de morbidade que até então haviam sido evitadas. Mesmo em </a:t>
            </a:r>
            <a:r>
              <a:rPr lang="pt-BR" dirty="0" err="1"/>
              <a:t>Scriabin</a:t>
            </a:r>
            <a:r>
              <a:rPr lang="pt-BR" dirty="0"/>
              <a:t>, esse expressionismo exploratório estava ligado a meditações teosóficas e, em </a:t>
            </a:r>
            <a:r>
              <a:rPr lang="pt-BR" dirty="0" err="1"/>
              <a:t>Schoenberg</a:t>
            </a:r>
            <a:r>
              <a:rPr lang="pt-BR" dirty="0"/>
              <a:t>, Hauer, as especulações esotéricas de </a:t>
            </a:r>
            <a:r>
              <a:rPr lang="pt-BR" dirty="0" err="1"/>
              <a:t>Webern</a:t>
            </a:r>
            <a:r>
              <a:rPr lang="pt-BR" dirty="0"/>
              <a:t> também influenciam. Nos primeiros trabalhos, como os artigos 5 e 6, </a:t>
            </a:r>
            <a:r>
              <a:rPr lang="pt-BR" dirty="0" err="1"/>
              <a:t>Webern</a:t>
            </a:r>
            <a:r>
              <a:rPr lang="pt-BR" dirty="0"/>
              <a:t> já estava percebendo valores limítrofes de sutileza e nuance em sua articulação e instrumentação, sua fragmentação do tecido, seu intercâmbio instável em graus dinâmicos e </a:t>
            </a:r>
            <a:r>
              <a:rPr lang="pt-BR" dirty="0" err="1"/>
              <a:t>agógicos</a:t>
            </a:r>
            <a:r>
              <a:rPr lang="pt-BR" dirty="0"/>
              <a:t>. </a:t>
            </a:r>
          </a:p>
        </p:txBody>
      </p:sp>
    </p:spTree>
    <p:extLst>
      <p:ext uri="{BB962C8B-B14F-4D97-AF65-F5344CB8AC3E}">
        <p14:creationId xmlns:p14="http://schemas.microsoft.com/office/powerpoint/2010/main" val="2728792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Essa rápida sucessão de inovações baseou-se principalmente no intenso esforço para criar "o novo", e uma persistência até então desconhecida em perseguir o objetivo escolhido como um dever principal e um padrão principal de valores. Como pesquisadores científicos e técnicos, os compositores agora praticamente montam um empreendimento cooperativo, por assim dizer, para descobrir e gerar o mais rápido possível sempre novas estruturas e sensações. O progresso foi desencadeado; desconfiança dos revolucionários que podiam ameaçar um culto canonizado ou o porte de uma cultura, agora se tornou um mero sinal de reação, ideias envolvendo "a qualidade do familiar" eram consideradas </a:t>
            </a:r>
            <a:r>
              <a:rPr lang="pt-BR" dirty="0" err="1"/>
              <a:t>epigônicas</a:t>
            </a:r>
            <a:r>
              <a:rPr lang="pt-BR" dirty="0"/>
              <a:t>. A revolução permanente era um dado adquirido. O futurismo tornou um ismo do futuro tenso. </a:t>
            </a:r>
          </a:p>
        </p:txBody>
      </p:sp>
    </p:spTree>
    <p:extLst>
      <p:ext uri="{BB962C8B-B14F-4D97-AF65-F5344CB8AC3E}">
        <p14:creationId xmlns:p14="http://schemas.microsoft.com/office/powerpoint/2010/main" val="956550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r>
              <a:rPr lang="pt-BR" dirty="0" err="1"/>
              <a:t>Busoni</a:t>
            </a:r>
            <a:r>
              <a:rPr lang="pt-BR" dirty="0"/>
              <a:t> divulgou ideias programáticas preparando o desenvolvimento atual, no qual os novos meios técnicos estão sendo incorporados para estimular o progresso. "A exaustão certamente espera até o final de um percurso cuja volta mais longa já foi abordada. Para onde então devemos voltar os olhos, em que direção o próximo passo leva? Ao som abstrato, à técnica sem impedimentos, ao material tonal ilimitado, Acredito que todos os esforços devem ser direcionados para o nascimento virginal de um novo começo... De repente, um dia, pareceu-me claro que o florescimento total da música é frustrado por nossos instrumentos... No alcance, no tom, no que eles </a:t>
            </a:r>
            <a:r>
              <a:rPr lang="pt-BR" dirty="0" smtClean="0"/>
              <a:t>podem </a:t>
            </a:r>
            <a:r>
              <a:rPr lang="pt-BR" dirty="0" err="1" smtClean="0"/>
              <a:t>renderizar</a:t>
            </a:r>
            <a:r>
              <a:rPr lang="pt-BR" dirty="0"/>
              <a:t>, nossos instrumentos são encadeados rapidamente e suas cem cadeias também devem vincular o compositor criativo". </a:t>
            </a:r>
          </a:p>
        </p:txBody>
      </p:sp>
    </p:spTree>
    <p:extLst>
      <p:ext uri="{BB962C8B-B14F-4D97-AF65-F5344CB8AC3E}">
        <p14:creationId xmlns:p14="http://schemas.microsoft.com/office/powerpoint/2010/main" val="35070653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dirty="0"/>
              <a:t>O avanço da técnica do virtuoso até o ponto da perfeição tornou possível, de fato, muito do que parecia incrível antes. Quais violinistas ou pianistas, quais coros ou orquestras teriam sido capazes de cinquenta ou cem anos atrás para dominar as dificuldades que os compositores de hoje esperam que dominem? Mas os novos meios eletrônicos superam o instrumentista performático, pois os motores superam a potência natural. Hoje em dia é possível executar tudo o que se possa imaginar em intervalos e distâncias, registros graves e agudos, velocidade e intensidade, cor e dinâmica. Naturalmente, levará um tempo até que uma pontuação eletrônica seja aperfeiçoada, mas a partir de agora tudo é possível em princípio; o compositor de hoje, como o astronauta e outros técnicos, está cumprindo a promessa no Jardim do Éden: "Sereis como Deus", ou do Zaratustra de Nietzsche: "Eu te ensino Super-homem. O homem é algo que deve ser superado". Os limites estabelecidos para a voz humana e a mão do executor não são limites para a técnica e composição modernas. </a:t>
            </a:r>
          </a:p>
        </p:txBody>
      </p:sp>
    </p:spTree>
    <p:extLst>
      <p:ext uri="{BB962C8B-B14F-4D97-AF65-F5344CB8AC3E}">
        <p14:creationId xmlns:p14="http://schemas.microsoft.com/office/powerpoint/2010/main" val="35336664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703</TotalTime>
  <Words>18205</Words>
  <Application>Microsoft Office PowerPoint</Application>
  <PresentationFormat>Widescreen</PresentationFormat>
  <Paragraphs>244</Paragraphs>
  <Slides>151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151</vt:i4>
      </vt:variant>
    </vt:vector>
  </HeadingPairs>
  <TitlesOfParts>
    <vt:vector size="154" baseType="lpstr">
      <vt:lpstr>Arial</vt:lpstr>
      <vt:lpstr>Garamond</vt:lpstr>
      <vt:lpstr>Orgânico</vt:lpstr>
      <vt:lpstr>  A Quarta Era:  A era da cultura global e da tecnologia </vt:lpstr>
      <vt:lpstr>  1 - O início de uma nova época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 A disseminação da música ocidental pelo mundo e a construção de uma cultura musical universal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28/9/21</vt:lpstr>
      <vt:lpstr>Apresentação do PowerPoint</vt:lpstr>
      <vt:lpstr>Apresentação do PowerPoint</vt:lpstr>
      <vt:lpstr>Apresentação do PowerPoint</vt:lpstr>
      <vt:lpstr>3 - Popularização e Despopularização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5/10/21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4 - A retomada de todas as músicas anteriores enquanto a composição exclui o passado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5 - Conquista de novo território; Expansão e contração em direção aos limites da música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6- Tecnicização e Artificialização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7 - Organização, Industrialização e Ideologização da Vida Musical </vt:lpstr>
      <vt:lpstr>Apresentação do PowerPoint</vt:lpstr>
      <vt:lpstr>Apresentação do PowerPoint</vt:lpstr>
      <vt:lpstr>Apresentação do PowerPoint</vt:lpstr>
      <vt:lpstr>Apresentação do PowerPoint</vt:lpstr>
      <vt:lpstr>Apresentação do PowerPoint</vt:lpstr>
      <vt:lpstr>Apresentação do PowerPoint</vt:lpstr>
      <vt:lpstr>8 - Entre Desumanização e Regeneração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9 – Progresso ou Fim?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Quarta Era  A era da cultura global e da tecnologia</dc:title>
  <dc:creator>Conta da Microsoft</dc:creator>
  <cp:lastModifiedBy>Setor de Audiovisual</cp:lastModifiedBy>
  <cp:revision>43</cp:revision>
  <dcterms:created xsi:type="dcterms:W3CDTF">2021-08-23T13:16:13Z</dcterms:created>
  <dcterms:modified xsi:type="dcterms:W3CDTF">2022-03-26T11:46:31Z</dcterms:modified>
</cp:coreProperties>
</file>